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7" r:id="rId4"/>
    <p:sldMasterId id="2147483648" r:id="rId5"/>
    <p:sldMasterId id="2147483699" r:id="rId6"/>
    <p:sldMasterId id="2147483665" r:id="rId7"/>
  </p:sldMasterIdLst>
  <p:notesMasterIdLst>
    <p:notesMasterId r:id="rId49"/>
  </p:notesMasterIdLst>
  <p:sldIdLst>
    <p:sldId id="257" r:id="rId8"/>
    <p:sldId id="297" r:id="rId9"/>
    <p:sldId id="294" r:id="rId10"/>
    <p:sldId id="4780" r:id="rId11"/>
    <p:sldId id="335" r:id="rId12"/>
    <p:sldId id="4790" r:id="rId13"/>
    <p:sldId id="4782" r:id="rId14"/>
    <p:sldId id="4766" r:id="rId15"/>
    <p:sldId id="4792" r:id="rId16"/>
    <p:sldId id="302" r:id="rId17"/>
    <p:sldId id="493" r:id="rId18"/>
    <p:sldId id="494" r:id="rId19"/>
    <p:sldId id="495" r:id="rId20"/>
    <p:sldId id="299" r:id="rId21"/>
    <p:sldId id="313" r:id="rId22"/>
    <p:sldId id="477" r:id="rId23"/>
    <p:sldId id="475" r:id="rId24"/>
    <p:sldId id="476" r:id="rId25"/>
    <p:sldId id="478" r:id="rId26"/>
    <p:sldId id="479" r:id="rId27"/>
    <p:sldId id="480" r:id="rId28"/>
    <p:sldId id="481" r:id="rId29"/>
    <p:sldId id="492" r:id="rId30"/>
    <p:sldId id="323" r:id="rId31"/>
    <p:sldId id="491" r:id="rId32"/>
    <p:sldId id="4785" r:id="rId33"/>
    <p:sldId id="4784" r:id="rId34"/>
    <p:sldId id="4786" r:id="rId35"/>
    <p:sldId id="4787" r:id="rId36"/>
    <p:sldId id="4788" r:id="rId37"/>
    <p:sldId id="485" r:id="rId38"/>
    <p:sldId id="327" r:id="rId39"/>
    <p:sldId id="328" r:id="rId40"/>
    <p:sldId id="486" r:id="rId41"/>
    <p:sldId id="487" r:id="rId42"/>
    <p:sldId id="4791" r:id="rId43"/>
    <p:sldId id="4793" r:id="rId44"/>
    <p:sldId id="4781" r:id="rId45"/>
    <p:sldId id="4794" r:id="rId46"/>
    <p:sldId id="4779" r:id="rId47"/>
    <p:sldId id="289" r:id="rId4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3746"/>
    <a:srgbClr val="4E5FA5"/>
    <a:srgbClr val="565B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8C1E96-11AA-5084-B6B7-42931DF35CAB}" v="21" dt="2025-09-10T18:18:49.867"/>
    <p1510:client id="{1A70CA78-BDC8-BFD9-A6CC-F49C1BCB76F5}" v="33" dt="2025-09-10T17:34:54.693"/>
    <p1510:client id="{2D5D6137-739D-0C6D-CEA3-785A9EAA12F3}" v="8" dt="2025-09-10T15:58:08.345"/>
    <p1510:client id="{A2913444-90B3-3945-C8C6-D3A8AB033ECA}" v="42" dt="2025-09-08T19:45:52.198"/>
    <p1510:client id="{C5BE41D2-8E85-8545-8A64-324B128A50DA}" v="5" dt="2025-09-09T19:48:24.578"/>
    <p1510:client id="{DB33CB9E-69F5-33AB-3C32-7370A583055C}" v="671" dt="2025-09-10T13:00:53.20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850"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slide" Target="slides/slide40.xml"/><Relationship Id="rId50" Type="http://schemas.openxmlformats.org/officeDocument/2006/relationships/presProps" Target="presProp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tableStyles" Target="tableStyles.xml"/><Relationship Id="rId5" Type="http://schemas.openxmlformats.org/officeDocument/2006/relationships/slideMaster" Target="slideMasters/slideMaster2.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8" Type="http://schemas.openxmlformats.org/officeDocument/2006/relationships/slide" Target="slides/slide1.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20" Type="http://schemas.openxmlformats.org/officeDocument/2006/relationships/slide" Target="slides/slide13.xml"/><Relationship Id="rId41" Type="http://schemas.openxmlformats.org/officeDocument/2006/relationships/slide" Target="slides/slide34.xml"/><Relationship Id="rId54"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B8B525-E8CE-425B-ADF5-5BE7333EAA5A}" type="datetimeFigureOut">
              <a:rPr lang="en-US" smtClean="0"/>
              <a:t>9/11/2025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31CE96-81FA-4C03-87CC-F53CE344BC75}" type="slidenum">
              <a:rPr lang="en-US" smtClean="0"/>
              <a:t>‹#›</a:t>
            </a:fld>
            <a:endParaRPr lang="en-US"/>
          </a:p>
        </p:txBody>
      </p:sp>
    </p:spTree>
    <p:extLst>
      <p:ext uri="{BB962C8B-B14F-4D97-AF65-F5344CB8AC3E}">
        <p14:creationId xmlns:p14="http://schemas.microsoft.com/office/powerpoint/2010/main" val="25349204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3" Type="http://schemas.openxmlformats.org/officeDocument/2006/relationships/hyperlink" Target="https://docs.google.com/presentation/d/1TBEyOQhB972agQkmsGrQinJMisf_6BPy/edit?usp=sharing&amp;ouid=110068121059736883185&amp;rtpof=true&amp;sd=true" TargetMode="External"/><Relationship Id="rId2" Type="http://schemas.openxmlformats.org/officeDocument/2006/relationships/slide" Target="../slides/slide38.xml"/><Relationship Id="rId1" Type="http://schemas.openxmlformats.org/officeDocument/2006/relationships/notesMaster" Target="../notesMasters/notesMaster1.xml"/><Relationship Id="rId5" Type="http://schemas.openxmlformats.org/officeDocument/2006/relationships/hyperlink" Target="https://docs.google.com/presentation/d/1fTr5SdwO1FAI1_-M7g46FGPDCrf35uOp/edit?usp=drive_link&amp;ouid=110068121059736883185&amp;rtpof=true&amp;sd=true" TargetMode="External"/><Relationship Id="rId4" Type="http://schemas.openxmlformats.org/officeDocument/2006/relationships/hyperlink" Target="https://docs.google.com/presentation/d/1n4KaImRaKI2ww3aywk4DX8g-UsgaV946/edit?usp=sharing&amp;ouid=110068121059736883185&amp;rtpof=true&amp;sd=true" TargetMode="Externa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a:solidFill>
                  <a:srgbClr val="000000"/>
                </a:solidFill>
                <a:latin typeface="Calibri"/>
                <a:cs typeface="Calibri"/>
              </a:rPr>
              <a:t>Jenny - Welcome</a:t>
            </a:r>
            <a:r>
              <a:rPr lang="en-US" sz="1200" b="0" i="0" u="none" strike="noStrike">
                <a:solidFill>
                  <a:srgbClr val="000000"/>
                </a:solidFill>
                <a:effectLst/>
                <a:latin typeface="Calibri"/>
                <a:cs typeface="Calibri"/>
              </a:rPr>
              <a:t> to our educator effectiveness virtual office hours. We’re so glad you could make it. Please type in the chat box your name and district. We have </a:t>
            </a:r>
            <a:r>
              <a:rPr lang="en-US">
                <a:solidFill>
                  <a:srgbClr val="000000"/>
                </a:solidFill>
                <a:latin typeface="Calibri"/>
                <a:cs typeface="Calibri"/>
              </a:rPr>
              <a:t>an</a:t>
            </a:r>
            <a:r>
              <a:rPr lang="en-US" sz="1200" b="0" i="0" u="none" strike="noStrike">
                <a:solidFill>
                  <a:srgbClr val="000000"/>
                </a:solidFill>
                <a:effectLst/>
                <a:latin typeface="Calibri"/>
                <a:cs typeface="Calibri"/>
              </a:rPr>
              <a:t> </a:t>
            </a:r>
            <a:r>
              <a:rPr lang="en-US">
                <a:solidFill>
                  <a:srgbClr val="000000"/>
                </a:solidFill>
                <a:latin typeface="Calibri"/>
                <a:cs typeface="Calibri"/>
              </a:rPr>
              <a:t>open-response posted</a:t>
            </a:r>
            <a:r>
              <a:rPr lang="en-US" sz="1200" b="0" i="0" u="none" strike="noStrike">
                <a:solidFill>
                  <a:srgbClr val="000000"/>
                </a:solidFill>
                <a:effectLst/>
                <a:latin typeface="Calibri"/>
                <a:cs typeface="Calibri"/>
              </a:rPr>
              <a:t> that we’d love for you to answer in the chat. We’ll get started right at 2 PM. </a:t>
            </a:r>
            <a:r>
              <a:rPr lang="en-US" sz="1200" b="0" i="0">
                <a:solidFill>
                  <a:srgbClr val="444444"/>
                </a:solidFill>
                <a:effectLst/>
                <a:latin typeface="Calibri"/>
                <a:cs typeface="Calibri"/>
              </a:rPr>
              <a:t>​</a:t>
            </a:r>
            <a:endParaRPr lang="en-US" b="0" i="0">
              <a:solidFill>
                <a:srgbClr val="444444"/>
              </a:solidFill>
              <a:effectLst/>
              <a:latin typeface="Calibri"/>
              <a:cs typeface="Calibri"/>
            </a:endParaRPr>
          </a:p>
          <a:p>
            <a:pPr algn="l" rtl="0" fontAlgn="base"/>
            <a:r>
              <a:rPr lang="en-US" sz="1200" b="0" i="0">
                <a:solidFill>
                  <a:srgbClr val="444444"/>
                </a:solidFill>
                <a:effectLst/>
                <a:latin typeface="Calibri"/>
                <a:cs typeface="Calibri"/>
              </a:rPr>
              <a:t>​</a:t>
            </a:r>
            <a:endParaRPr lang="en-US" b="0" i="0">
              <a:solidFill>
                <a:srgbClr val="444444"/>
              </a:solidFill>
              <a:effectLst/>
              <a:latin typeface="Calibri"/>
              <a:ea typeface="Calibri"/>
              <a:cs typeface="Calibri"/>
            </a:endParaRPr>
          </a:p>
          <a:p>
            <a:pPr fontAlgn="base"/>
            <a:r>
              <a:rPr lang="en-US" sz="1200" b="0" i="0" u="none" strike="noStrike">
                <a:solidFill>
                  <a:srgbClr val="000000"/>
                </a:solidFill>
                <a:effectLst/>
                <a:latin typeface="Calibri"/>
                <a:cs typeface="Calibri"/>
              </a:rPr>
              <a:t>@ 2 PM: Welcome again everyone! (Introduce self and team</a:t>
            </a:r>
            <a:r>
              <a:rPr lang="en-US">
                <a:solidFill>
                  <a:srgbClr val="000000"/>
                </a:solidFill>
                <a:latin typeface="Calibri"/>
                <a:cs typeface="Calibri"/>
              </a:rPr>
              <a:t>: Dr. KH, Dr. RF, AC, TN, KB; from the OES: Sherry Schnieder (Assistant Director and Certification Team Lead), Alicia Gaither</a:t>
            </a:r>
            <a:r>
              <a:rPr lang="en-US" sz="1200" b="0" i="0" u="none" strike="noStrike">
                <a:solidFill>
                  <a:srgbClr val="000000"/>
                </a:solidFill>
                <a:effectLst/>
                <a:latin typeface="Calibri"/>
                <a:cs typeface="Calibri"/>
              </a:rPr>
              <a:t> </a:t>
            </a:r>
            <a:r>
              <a:rPr lang="en-US">
                <a:solidFill>
                  <a:srgbClr val="000000"/>
                </a:solidFill>
                <a:latin typeface="Calibri"/>
                <a:cs typeface="Calibri"/>
              </a:rPr>
              <a:t>(Alternate Certification Team Lead), Tess Dawkins (Renewal credit Coordinator) </a:t>
            </a:r>
            <a:r>
              <a:rPr lang="en-US" sz="1200" b="0" i="0" u="none" strike="noStrike">
                <a:solidFill>
                  <a:srgbClr val="000000"/>
                </a:solidFill>
                <a:effectLst/>
                <a:latin typeface="Calibri"/>
                <a:cs typeface="Calibri"/>
              </a:rPr>
              <a:t>If you haven’t done so, please type in the chat box your name and district. First, to orient you to the Microsoft Teams platform, the control icons will be on the upper right section of your screen for most users. If you haven’t yet, please click the mic icon to mute yourself. You will click the same mic icon to unmute yourself later when we are ready for conversation. We encourage you to utilize the chat throughout this session for any questions you may have during the presentation. Our team will be monitoring the chat and responding accordingly. We will also hold a time at the end for discussion.</a:t>
            </a:r>
            <a:r>
              <a:rPr lang="en-US" sz="1200" b="0" i="0">
                <a:solidFill>
                  <a:srgbClr val="444444"/>
                </a:solidFill>
                <a:effectLst/>
                <a:latin typeface="Calibri"/>
                <a:cs typeface="Calibri"/>
              </a:rPr>
              <a:t>​</a:t>
            </a:r>
            <a:r>
              <a:rPr lang="en-US" sz="1000" b="0" i="0">
                <a:solidFill>
                  <a:srgbClr val="444444"/>
                </a:solidFill>
                <a:effectLst/>
                <a:latin typeface="Calibri"/>
                <a:cs typeface="Calibri"/>
              </a:rPr>
              <a:t> </a:t>
            </a:r>
            <a:r>
              <a:rPr lang="en-US" sz="1200" b="0" i="0">
                <a:solidFill>
                  <a:srgbClr val="444444"/>
                </a:solidFill>
                <a:effectLst/>
                <a:latin typeface="Calibri"/>
                <a:cs typeface="Calibri"/>
              </a:rPr>
              <a:t>​</a:t>
            </a:r>
            <a:endParaRPr lang="en-US">
              <a:solidFill>
                <a:srgbClr val="444444"/>
              </a:solidFill>
              <a:latin typeface="Calibri"/>
              <a:ea typeface="Calibri"/>
              <a:cs typeface="Calibri"/>
            </a:endParaRPr>
          </a:p>
          <a:p>
            <a:r>
              <a:rPr lang="en-US" sz="1200" b="0" i="0">
                <a:solidFill>
                  <a:srgbClr val="444444"/>
                </a:solidFill>
                <a:effectLst/>
                <a:latin typeface="Calibri"/>
                <a:cs typeface="Calibri"/>
              </a:rPr>
              <a:t>The purpose of Office Hours is to hold time to ensure that we share timely reminders with districts, but even more importantly to create a space where you </a:t>
            </a:r>
            <a:r>
              <a:rPr lang="en-US">
                <a:solidFill>
                  <a:srgbClr val="444444"/>
                </a:solidFill>
                <a:latin typeface="Calibri"/>
                <a:cs typeface="Calibri"/>
              </a:rPr>
              <a:t>can share</a:t>
            </a:r>
            <a:r>
              <a:rPr lang="en-US" sz="1200" b="0" i="0">
                <a:solidFill>
                  <a:srgbClr val="444444"/>
                </a:solidFill>
                <a:effectLst/>
                <a:latin typeface="Calibri"/>
                <a:cs typeface="Calibri"/>
              </a:rPr>
              <a:t> feedback, questions, ideas and best practices with your peers. If you are new, there is no question too small; if you are an effectiveness veteran, don’t be shy about letting us know what you need. Before we get started, let’s </a:t>
            </a:r>
            <a:r>
              <a:rPr lang="en-US">
                <a:solidFill>
                  <a:srgbClr val="444444"/>
                </a:solidFill>
                <a:latin typeface="Calibri"/>
                <a:cs typeface="Calibri"/>
              </a:rPr>
              <a:t>see what exciting events have happened recently in our chat. </a:t>
            </a:r>
            <a:r>
              <a:rPr lang="en-US" sz="1200" b="0" i="0">
                <a:solidFill>
                  <a:srgbClr val="444444"/>
                </a:solidFill>
                <a:effectLst/>
                <a:latin typeface="Calibri"/>
                <a:cs typeface="Calibri"/>
              </a:rPr>
              <a:t>(summarize responses or ask 1-2 districts to elaborate….)</a:t>
            </a:r>
            <a:endParaRPr lang="en-US" b="0" i="0">
              <a:solidFill>
                <a:srgbClr val="444444"/>
              </a:solidFill>
              <a:effectLst/>
              <a:latin typeface="Calibri"/>
              <a:ea typeface="Calibri"/>
              <a:cs typeface="Calibri"/>
            </a:endParaRPr>
          </a:p>
        </p:txBody>
      </p:sp>
      <p:sp>
        <p:nvSpPr>
          <p:cNvPr id="4" name="Slide Number Placeholder 3"/>
          <p:cNvSpPr>
            <a:spLocks noGrp="1"/>
          </p:cNvSpPr>
          <p:nvPr>
            <p:ph type="sldNum" sz="quarter" idx="5"/>
          </p:nvPr>
        </p:nvSpPr>
        <p:spPr/>
        <p:txBody>
          <a:bodyPr/>
          <a:lstStyle/>
          <a:p>
            <a:fld id="{AC08F6B9-9AA6-429E-A410-38249A3BA9E7}" type="slidenum">
              <a:rPr lang="en-US" smtClean="0"/>
              <a:t>1</a:t>
            </a:fld>
            <a:endParaRPr lang="en-US"/>
          </a:p>
        </p:txBody>
      </p:sp>
    </p:spTree>
    <p:extLst>
      <p:ext uri="{BB962C8B-B14F-4D97-AF65-F5344CB8AC3E}">
        <p14:creationId xmlns:p14="http://schemas.microsoft.com/office/powerpoint/2010/main" val="31023231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a:ea typeface="Calibri"/>
              <a:cs typeface="Calibri"/>
            </a:endParaRPr>
          </a:p>
        </p:txBody>
      </p:sp>
      <p:sp>
        <p:nvSpPr>
          <p:cNvPr id="4" name="Slide Number Placeholder 3"/>
          <p:cNvSpPr>
            <a:spLocks noGrp="1"/>
          </p:cNvSpPr>
          <p:nvPr>
            <p:ph type="sldNum" sz="quarter" idx="5"/>
          </p:nvPr>
        </p:nvSpPr>
        <p:spPr/>
        <p:txBody>
          <a:bodyPr/>
          <a:lstStyle/>
          <a:p>
            <a:fld id="{484CEC91-7A65-4868-9634-A5288F997D0F}" type="slidenum">
              <a:rPr lang="en-US" smtClean="0"/>
              <a:t>10</a:t>
            </a:fld>
            <a:endParaRPr lang="en-US"/>
          </a:p>
        </p:txBody>
      </p:sp>
    </p:spTree>
    <p:extLst>
      <p:ext uri="{BB962C8B-B14F-4D97-AF65-F5344CB8AC3E}">
        <p14:creationId xmlns:p14="http://schemas.microsoft.com/office/powerpoint/2010/main" val="22373986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11</a:t>
            </a:fld>
            <a:endParaRPr lang="en-US"/>
          </a:p>
        </p:txBody>
      </p:sp>
    </p:spTree>
    <p:extLst>
      <p:ext uri="{BB962C8B-B14F-4D97-AF65-F5344CB8AC3E}">
        <p14:creationId xmlns:p14="http://schemas.microsoft.com/office/powerpoint/2010/main" val="17205775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12</a:t>
            </a:fld>
            <a:endParaRPr lang="en-US"/>
          </a:p>
        </p:txBody>
      </p:sp>
    </p:spTree>
    <p:extLst>
      <p:ext uri="{BB962C8B-B14F-4D97-AF65-F5344CB8AC3E}">
        <p14:creationId xmlns:p14="http://schemas.microsoft.com/office/powerpoint/2010/main" val="40852136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13</a:t>
            </a:fld>
            <a:endParaRPr lang="en-US"/>
          </a:p>
        </p:txBody>
      </p:sp>
    </p:spTree>
    <p:extLst>
      <p:ext uri="{BB962C8B-B14F-4D97-AF65-F5344CB8AC3E}">
        <p14:creationId xmlns:p14="http://schemas.microsoft.com/office/powerpoint/2010/main" val="15502828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14</a:t>
            </a:fld>
            <a:endParaRPr lang="en-US"/>
          </a:p>
        </p:txBody>
      </p:sp>
    </p:spTree>
    <p:extLst>
      <p:ext uri="{BB962C8B-B14F-4D97-AF65-F5344CB8AC3E}">
        <p14:creationId xmlns:p14="http://schemas.microsoft.com/office/powerpoint/2010/main" val="8420565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15</a:t>
            </a:fld>
            <a:endParaRPr lang="en-US"/>
          </a:p>
        </p:txBody>
      </p:sp>
    </p:spTree>
    <p:extLst>
      <p:ext uri="{BB962C8B-B14F-4D97-AF65-F5344CB8AC3E}">
        <p14:creationId xmlns:p14="http://schemas.microsoft.com/office/powerpoint/2010/main" val="2573230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16</a:t>
            </a:fld>
            <a:endParaRPr lang="en-US"/>
          </a:p>
        </p:txBody>
      </p:sp>
    </p:spTree>
    <p:extLst>
      <p:ext uri="{BB962C8B-B14F-4D97-AF65-F5344CB8AC3E}">
        <p14:creationId xmlns:p14="http://schemas.microsoft.com/office/powerpoint/2010/main" val="10468866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17</a:t>
            </a:fld>
            <a:endParaRPr lang="en-US"/>
          </a:p>
        </p:txBody>
      </p:sp>
    </p:spTree>
    <p:extLst>
      <p:ext uri="{BB962C8B-B14F-4D97-AF65-F5344CB8AC3E}">
        <p14:creationId xmlns:p14="http://schemas.microsoft.com/office/powerpoint/2010/main" val="26953856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18</a:t>
            </a:fld>
            <a:endParaRPr lang="en-US"/>
          </a:p>
        </p:txBody>
      </p:sp>
    </p:spTree>
    <p:extLst>
      <p:ext uri="{BB962C8B-B14F-4D97-AF65-F5344CB8AC3E}">
        <p14:creationId xmlns:p14="http://schemas.microsoft.com/office/powerpoint/2010/main" val="22164554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19</a:t>
            </a:fld>
            <a:endParaRPr lang="en-US"/>
          </a:p>
        </p:txBody>
      </p:sp>
    </p:spTree>
    <p:extLst>
      <p:ext uri="{BB962C8B-B14F-4D97-AF65-F5344CB8AC3E}">
        <p14:creationId xmlns:p14="http://schemas.microsoft.com/office/powerpoint/2010/main" val="21144793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Before we get to questions and open discussion, we have a few things to share with you (read agenda). As we go, please feel free to add questions in the chat. We will respond to all that we can as we go and will address any lingering questions and open up the room for discussion at the end. </a:t>
            </a:r>
          </a:p>
        </p:txBody>
      </p:sp>
      <p:sp>
        <p:nvSpPr>
          <p:cNvPr id="4" name="Slide Number Placeholder 3"/>
          <p:cNvSpPr>
            <a:spLocks noGrp="1"/>
          </p:cNvSpPr>
          <p:nvPr>
            <p:ph type="sldNum" sz="quarter" idx="5"/>
          </p:nvPr>
        </p:nvSpPr>
        <p:spPr/>
        <p:txBody>
          <a:bodyPr/>
          <a:lstStyle/>
          <a:p>
            <a:fld id="{AC08F6B9-9AA6-429E-A410-38249A3BA9E7}" type="slidenum">
              <a:rPr lang="en-US" smtClean="0"/>
              <a:t>2</a:t>
            </a:fld>
            <a:endParaRPr lang="en-US"/>
          </a:p>
        </p:txBody>
      </p:sp>
    </p:spTree>
    <p:extLst>
      <p:ext uri="{BB962C8B-B14F-4D97-AF65-F5344CB8AC3E}">
        <p14:creationId xmlns:p14="http://schemas.microsoft.com/office/powerpoint/2010/main" val="4813856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20</a:t>
            </a:fld>
            <a:endParaRPr lang="en-US"/>
          </a:p>
        </p:txBody>
      </p:sp>
    </p:spTree>
    <p:extLst>
      <p:ext uri="{BB962C8B-B14F-4D97-AF65-F5344CB8AC3E}">
        <p14:creationId xmlns:p14="http://schemas.microsoft.com/office/powerpoint/2010/main" val="17183516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21</a:t>
            </a:fld>
            <a:endParaRPr lang="en-US"/>
          </a:p>
        </p:txBody>
      </p:sp>
    </p:spTree>
    <p:extLst>
      <p:ext uri="{BB962C8B-B14F-4D97-AF65-F5344CB8AC3E}">
        <p14:creationId xmlns:p14="http://schemas.microsoft.com/office/powerpoint/2010/main" val="8786060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22</a:t>
            </a:fld>
            <a:endParaRPr lang="en-US"/>
          </a:p>
        </p:txBody>
      </p:sp>
    </p:spTree>
    <p:extLst>
      <p:ext uri="{BB962C8B-B14F-4D97-AF65-F5344CB8AC3E}">
        <p14:creationId xmlns:p14="http://schemas.microsoft.com/office/powerpoint/2010/main" val="25789960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23</a:t>
            </a:fld>
            <a:endParaRPr lang="en-US"/>
          </a:p>
        </p:txBody>
      </p:sp>
    </p:spTree>
    <p:extLst>
      <p:ext uri="{BB962C8B-B14F-4D97-AF65-F5344CB8AC3E}">
        <p14:creationId xmlns:p14="http://schemas.microsoft.com/office/powerpoint/2010/main" val="80789467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24</a:t>
            </a:fld>
            <a:endParaRPr lang="en-US"/>
          </a:p>
        </p:txBody>
      </p:sp>
    </p:spTree>
    <p:extLst>
      <p:ext uri="{BB962C8B-B14F-4D97-AF65-F5344CB8AC3E}">
        <p14:creationId xmlns:p14="http://schemas.microsoft.com/office/powerpoint/2010/main" val="12451046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25</a:t>
            </a:fld>
            <a:endParaRPr lang="en-US"/>
          </a:p>
        </p:txBody>
      </p:sp>
    </p:spTree>
    <p:extLst>
      <p:ext uri="{BB962C8B-B14F-4D97-AF65-F5344CB8AC3E}">
        <p14:creationId xmlns:p14="http://schemas.microsoft.com/office/powerpoint/2010/main" val="16953659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Pass the mic to Tess</a:t>
            </a:r>
          </a:p>
        </p:txBody>
      </p:sp>
      <p:sp>
        <p:nvSpPr>
          <p:cNvPr id="4" name="Slide Number Placeholder 3"/>
          <p:cNvSpPr>
            <a:spLocks noGrp="1"/>
          </p:cNvSpPr>
          <p:nvPr>
            <p:ph type="sldNum" sz="quarter" idx="5"/>
          </p:nvPr>
        </p:nvSpPr>
        <p:spPr/>
        <p:txBody>
          <a:bodyPr/>
          <a:lstStyle/>
          <a:p>
            <a:fld id="{7D31CE96-81FA-4C03-87CC-F53CE344BC75}" type="slidenum">
              <a:rPr lang="en-US" smtClean="0"/>
              <a:t>26</a:t>
            </a:fld>
            <a:endParaRPr lang="en-US"/>
          </a:p>
        </p:txBody>
      </p:sp>
    </p:spTree>
    <p:extLst>
      <p:ext uri="{BB962C8B-B14F-4D97-AF65-F5344CB8AC3E}">
        <p14:creationId xmlns:p14="http://schemas.microsoft.com/office/powerpoint/2010/main" val="14538127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27</a:t>
            </a:fld>
            <a:endParaRPr lang="en-US"/>
          </a:p>
        </p:txBody>
      </p:sp>
    </p:spTree>
    <p:extLst>
      <p:ext uri="{BB962C8B-B14F-4D97-AF65-F5344CB8AC3E}">
        <p14:creationId xmlns:p14="http://schemas.microsoft.com/office/powerpoint/2010/main" val="61799989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28</a:t>
            </a:fld>
            <a:endParaRPr lang="en-US"/>
          </a:p>
        </p:txBody>
      </p:sp>
    </p:spTree>
    <p:extLst>
      <p:ext uri="{BB962C8B-B14F-4D97-AF65-F5344CB8AC3E}">
        <p14:creationId xmlns:p14="http://schemas.microsoft.com/office/powerpoint/2010/main" val="26504536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29</a:t>
            </a:fld>
            <a:endParaRPr lang="en-US"/>
          </a:p>
        </p:txBody>
      </p:sp>
    </p:spTree>
    <p:extLst>
      <p:ext uri="{BB962C8B-B14F-4D97-AF65-F5344CB8AC3E}">
        <p14:creationId xmlns:p14="http://schemas.microsoft.com/office/powerpoint/2010/main" val="41733147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a:t>We want to start with a some ADEPT reminders that are important for this time of the year.</a:t>
            </a:r>
          </a:p>
          <a:p>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3</a:t>
            </a:fld>
            <a:endParaRPr lang="en-US"/>
          </a:p>
        </p:txBody>
      </p:sp>
    </p:spTree>
    <p:extLst>
      <p:ext uri="{BB962C8B-B14F-4D97-AF65-F5344CB8AC3E}">
        <p14:creationId xmlns:p14="http://schemas.microsoft.com/office/powerpoint/2010/main" val="178739170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30</a:t>
            </a:fld>
            <a:endParaRPr lang="en-US"/>
          </a:p>
        </p:txBody>
      </p:sp>
    </p:spTree>
    <p:extLst>
      <p:ext uri="{BB962C8B-B14F-4D97-AF65-F5344CB8AC3E}">
        <p14:creationId xmlns:p14="http://schemas.microsoft.com/office/powerpoint/2010/main" val="381892851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Pass the mic bacak to Sherry (or Alicia)</a:t>
            </a:r>
          </a:p>
        </p:txBody>
      </p:sp>
      <p:sp>
        <p:nvSpPr>
          <p:cNvPr id="4" name="Slide Number Placeholder 3"/>
          <p:cNvSpPr>
            <a:spLocks noGrp="1"/>
          </p:cNvSpPr>
          <p:nvPr>
            <p:ph type="sldNum" sz="quarter" idx="5"/>
          </p:nvPr>
        </p:nvSpPr>
        <p:spPr/>
        <p:txBody>
          <a:bodyPr/>
          <a:lstStyle/>
          <a:p>
            <a:fld id="{7D31CE96-81FA-4C03-87CC-F53CE344BC75}" type="slidenum">
              <a:rPr lang="en-US" smtClean="0"/>
              <a:t>31</a:t>
            </a:fld>
            <a:endParaRPr lang="en-US"/>
          </a:p>
        </p:txBody>
      </p:sp>
    </p:spTree>
    <p:extLst>
      <p:ext uri="{BB962C8B-B14F-4D97-AF65-F5344CB8AC3E}">
        <p14:creationId xmlns:p14="http://schemas.microsoft.com/office/powerpoint/2010/main" val="99861052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32</a:t>
            </a:fld>
            <a:endParaRPr lang="en-US"/>
          </a:p>
        </p:txBody>
      </p:sp>
    </p:spTree>
    <p:extLst>
      <p:ext uri="{BB962C8B-B14F-4D97-AF65-F5344CB8AC3E}">
        <p14:creationId xmlns:p14="http://schemas.microsoft.com/office/powerpoint/2010/main" val="428967696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Maybe Alicia?</a:t>
            </a:r>
          </a:p>
        </p:txBody>
      </p:sp>
      <p:sp>
        <p:nvSpPr>
          <p:cNvPr id="4" name="Slide Number Placeholder 3"/>
          <p:cNvSpPr>
            <a:spLocks noGrp="1"/>
          </p:cNvSpPr>
          <p:nvPr>
            <p:ph type="sldNum" sz="quarter" idx="5"/>
          </p:nvPr>
        </p:nvSpPr>
        <p:spPr/>
        <p:txBody>
          <a:bodyPr/>
          <a:lstStyle/>
          <a:p>
            <a:fld id="{7D31CE96-81FA-4C03-87CC-F53CE344BC75}" type="slidenum">
              <a:rPr lang="en-US" smtClean="0"/>
              <a:t>33</a:t>
            </a:fld>
            <a:endParaRPr lang="en-US"/>
          </a:p>
        </p:txBody>
      </p:sp>
    </p:spTree>
    <p:extLst>
      <p:ext uri="{BB962C8B-B14F-4D97-AF65-F5344CB8AC3E}">
        <p14:creationId xmlns:p14="http://schemas.microsoft.com/office/powerpoint/2010/main" val="170532262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34</a:t>
            </a:fld>
            <a:endParaRPr lang="en-US"/>
          </a:p>
        </p:txBody>
      </p:sp>
    </p:spTree>
    <p:extLst>
      <p:ext uri="{BB962C8B-B14F-4D97-AF65-F5344CB8AC3E}">
        <p14:creationId xmlns:p14="http://schemas.microsoft.com/office/powerpoint/2010/main" val="344694170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35</a:t>
            </a:fld>
            <a:endParaRPr lang="en-US"/>
          </a:p>
        </p:txBody>
      </p:sp>
    </p:spTree>
    <p:extLst>
      <p:ext uri="{BB962C8B-B14F-4D97-AF65-F5344CB8AC3E}">
        <p14:creationId xmlns:p14="http://schemas.microsoft.com/office/powerpoint/2010/main" val="312143753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81D437-ED5C-1479-4A3B-05DAD58276B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5FC832F-BF3E-3E67-8FEA-6AC7FC6BBB2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51EE225-261F-83B3-D3AB-3CA85F5B5E5E}"/>
              </a:ext>
            </a:extLst>
          </p:cNvPr>
          <p:cNvSpPr>
            <a:spLocks noGrp="1"/>
          </p:cNvSpPr>
          <p:nvPr>
            <p:ph type="body" idx="1"/>
          </p:nvPr>
        </p:nvSpPr>
        <p:spPr/>
        <p:txBody>
          <a:bodyPr/>
          <a:lstStyle/>
          <a:p>
            <a:r>
              <a:rPr lang="en-US">
                <a:ea typeface="Calibri"/>
                <a:cs typeface="Calibri"/>
              </a:rPr>
              <a:t>We would now like to open the mic for any questions you may have for OES.</a:t>
            </a:r>
          </a:p>
        </p:txBody>
      </p:sp>
      <p:sp>
        <p:nvSpPr>
          <p:cNvPr id="4" name="Slide Number Placeholder 3">
            <a:extLst>
              <a:ext uri="{FF2B5EF4-FFF2-40B4-BE49-F238E27FC236}">
                <a16:creationId xmlns:a16="http://schemas.microsoft.com/office/drawing/2014/main" id="{9011B8DD-6C17-08E2-83E0-8DAE21A8F5D6}"/>
              </a:ext>
            </a:extLst>
          </p:cNvPr>
          <p:cNvSpPr>
            <a:spLocks noGrp="1"/>
          </p:cNvSpPr>
          <p:nvPr>
            <p:ph type="sldNum" sz="quarter" idx="5"/>
          </p:nvPr>
        </p:nvSpPr>
        <p:spPr/>
        <p:txBody>
          <a:bodyPr/>
          <a:lstStyle/>
          <a:p>
            <a:fld id="{AC08F6B9-9AA6-429E-A410-38249A3BA9E7}" type="slidenum">
              <a:rPr lang="en-US" smtClean="0"/>
              <a:t>36</a:t>
            </a:fld>
            <a:endParaRPr lang="en-US"/>
          </a:p>
        </p:txBody>
      </p:sp>
    </p:spTree>
    <p:extLst>
      <p:ext uri="{BB962C8B-B14F-4D97-AF65-F5344CB8AC3E}">
        <p14:creationId xmlns:p14="http://schemas.microsoft.com/office/powerpoint/2010/main" val="297343301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From our questions documents...</a:t>
            </a:r>
          </a:p>
        </p:txBody>
      </p:sp>
      <p:sp>
        <p:nvSpPr>
          <p:cNvPr id="4" name="Slide Number Placeholder 3"/>
          <p:cNvSpPr>
            <a:spLocks noGrp="1"/>
          </p:cNvSpPr>
          <p:nvPr>
            <p:ph type="sldNum" sz="quarter" idx="5"/>
          </p:nvPr>
        </p:nvSpPr>
        <p:spPr/>
        <p:txBody>
          <a:bodyPr/>
          <a:lstStyle/>
          <a:p>
            <a:fld id="{7D31CE96-81FA-4C03-87CC-F53CE344BC75}" type="slidenum">
              <a:rPr lang="en-US" smtClean="0"/>
              <a:t>37</a:t>
            </a:fld>
            <a:endParaRPr lang="en-US"/>
          </a:p>
        </p:txBody>
      </p:sp>
    </p:spTree>
    <p:extLst>
      <p:ext uri="{BB962C8B-B14F-4D97-AF65-F5344CB8AC3E}">
        <p14:creationId xmlns:p14="http://schemas.microsoft.com/office/powerpoint/2010/main" val="399728110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spcBef>
                <a:spcPts val="1500"/>
              </a:spcBef>
            </a:pPr>
            <a:r>
              <a:rPr lang="en-US">
                <a:ea typeface="Calibri"/>
                <a:cs typeface="Calibri"/>
              </a:rPr>
              <a:t>Add to chat:</a:t>
            </a:r>
            <a:endParaRPr lang="en-US"/>
          </a:p>
          <a:p>
            <a:pPr>
              <a:lnSpc>
                <a:spcPct val="90000"/>
              </a:lnSpc>
              <a:spcBef>
                <a:spcPts val="1500"/>
              </a:spcBef>
            </a:pPr>
            <a:r>
              <a:rPr lang="en-US">
                <a:hlinkClick r:id="rId3"/>
              </a:rPr>
              <a:t>ADEPT 101</a:t>
            </a:r>
            <a:endParaRPr lang="en-US">
              <a:ea typeface="Calibri"/>
              <a:cs typeface="Calibri"/>
            </a:endParaRPr>
          </a:p>
          <a:p>
            <a:pPr>
              <a:lnSpc>
                <a:spcPct val="90000"/>
              </a:lnSpc>
              <a:spcBef>
                <a:spcPts val="1500"/>
              </a:spcBef>
            </a:pPr>
            <a:r>
              <a:rPr lang="en-US">
                <a:hlinkClick r:id="rId4"/>
              </a:rPr>
              <a:t>Deep Dive into Contract Levels 2025</a:t>
            </a:r>
            <a:endParaRPr lang="en-US"/>
          </a:p>
          <a:p>
            <a:pPr>
              <a:lnSpc>
                <a:spcPct val="90000"/>
              </a:lnSpc>
              <a:spcBef>
                <a:spcPts val="1500"/>
              </a:spcBef>
            </a:pPr>
            <a:r>
              <a:rPr lang="en-US">
                <a:hlinkClick r:id="rId5"/>
              </a:rPr>
              <a:t>OES: Certification and ADEPT</a:t>
            </a:r>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38</a:t>
            </a:fld>
            <a:endParaRPr lang="en-US"/>
          </a:p>
        </p:txBody>
      </p:sp>
    </p:spTree>
    <p:extLst>
      <p:ext uri="{BB962C8B-B14F-4D97-AF65-F5344CB8AC3E}">
        <p14:creationId xmlns:p14="http://schemas.microsoft.com/office/powerpoint/2010/main" val="296371844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6B9BFB-A852-E841-7114-25D74E43592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EAC069D-D84E-08B8-F1E8-AD04F34860F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4A0D389-3D4B-E496-49CC-1EF9AB2844C7}"/>
              </a:ext>
            </a:extLst>
          </p:cNvPr>
          <p:cNvSpPr>
            <a:spLocks noGrp="1"/>
          </p:cNvSpPr>
          <p:nvPr>
            <p:ph type="body" idx="1"/>
          </p:nvPr>
        </p:nvSpPr>
        <p:spPr/>
        <p:txBody>
          <a:bodyPr/>
          <a:lstStyle/>
          <a:p>
            <a:endParaRPr lang="en-US">
              <a:ea typeface="Calibri"/>
              <a:cs typeface="Calibri"/>
            </a:endParaRPr>
          </a:p>
        </p:txBody>
      </p:sp>
      <p:sp>
        <p:nvSpPr>
          <p:cNvPr id="4" name="Slide Number Placeholder 3">
            <a:extLst>
              <a:ext uri="{FF2B5EF4-FFF2-40B4-BE49-F238E27FC236}">
                <a16:creationId xmlns:a16="http://schemas.microsoft.com/office/drawing/2014/main" id="{AA639BBE-3200-1530-147F-D60537CA02F5}"/>
              </a:ext>
            </a:extLst>
          </p:cNvPr>
          <p:cNvSpPr>
            <a:spLocks noGrp="1"/>
          </p:cNvSpPr>
          <p:nvPr>
            <p:ph type="sldNum" sz="quarter" idx="5"/>
          </p:nvPr>
        </p:nvSpPr>
        <p:spPr/>
        <p:txBody>
          <a:bodyPr/>
          <a:lstStyle/>
          <a:p>
            <a:fld id="{AC08F6B9-9AA6-429E-A410-38249A3BA9E7}" type="slidenum">
              <a:rPr lang="en-US" smtClean="0"/>
              <a:t>39</a:t>
            </a:fld>
            <a:endParaRPr lang="en-US"/>
          </a:p>
        </p:txBody>
      </p:sp>
    </p:spTree>
    <p:extLst>
      <p:ext uri="{BB962C8B-B14F-4D97-AF65-F5344CB8AC3E}">
        <p14:creationId xmlns:p14="http://schemas.microsoft.com/office/powerpoint/2010/main" val="31010466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that August is behind us and hopefully you have a moment to breathe, this is a great time to check the status of your educator's evaluations. Orientations should be getting signed to open the components of educators' evaluations. Preliminary conferences are taking place to include those SLO and SGG approvals along with observation pre-conferences. Some of you may already be in the midst of some observations and preparing for those post conferences. The easiest way to check evaluation progress is by downloading the Staff Evaluation (ADEPT) Status Report in SCLead.org. To locate your ADEPT report menu, simply look to the left menu on your district dashboard and select Reports under ADEPT. The Evaluation Status report is also a great way to make certain your educators are correctly identified and are assigned the correct contract and evaluation levels for the year. </a:t>
            </a:r>
            <a:endParaRPr lang="en-US">
              <a:solidFill>
                <a:srgbClr val="444444"/>
              </a:solidFill>
            </a:endParaRPr>
          </a:p>
          <a:p>
            <a:r>
              <a:rPr lang="en-US"/>
              <a:t>If you notice an educator does not have an evaluation and no longer working for your district, you can make their role and evaluation type and "non-evaluated" until they are removed from compensation. This will ensure </a:t>
            </a:r>
            <a:r>
              <a:rPr lang="en-US" err="1"/>
              <a:t>SCLead</a:t>
            </a:r>
            <a:r>
              <a:rPr lang="en-US"/>
              <a:t> isn't looking for those evaluations to be completed which then skews your district dashboard data.</a:t>
            </a:r>
          </a:p>
        </p:txBody>
      </p:sp>
      <p:sp>
        <p:nvSpPr>
          <p:cNvPr id="4" name="Slide Number Placeholder 3"/>
          <p:cNvSpPr>
            <a:spLocks noGrp="1"/>
          </p:cNvSpPr>
          <p:nvPr>
            <p:ph type="sldNum" sz="quarter" idx="5"/>
          </p:nvPr>
        </p:nvSpPr>
        <p:spPr/>
        <p:txBody>
          <a:bodyPr/>
          <a:lstStyle/>
          <a:p>
            <a:fld id="{7D31CE96-81FA-4C03-87CC-F53CE344BC75}" type="slidenum">
              <a:rPr lang="en-US" smtClean="0"/>
              <a:t>4</a:t>
            </a:fld>
            <a:endParaRPr lang="en-US"/>
          </a:p>
        </p:txBody>
      </p:sp>
    </p:spTree>
    <p:extLst>
      <p:ext uri="{BB962C8B-B14F-4D97-AF65-F5344CB8AC3E}">
        <p14:creationId xmlns:p14="http://schemas.microsoft.com/office/powerpoint/2010/main" val="274044798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40</a:t>
            </a:fld>
            <a:endParaRPr lang="en-US"/>
          </a:p>
        </p:txBody>
      </p:sp>
    </p:spTree>
    <p:extLst>
      <p:ext uri="{BB962C8B-B14F-4D97-AF65-F5344CB8AC3E}">
        <p14:creationId xmlns:p14="http://schemas.microsoft.com/office/powerpoint/2010/main" val="219657486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41</a:t>
            </a:fld>
            <a:endParaRPr lang="en-US"/>
          </a:p>
        </p:txBody>
      </p:sp>
    </p:spTree>
    <p:extLst>
      <p:ext uri="{BB962C8B-B14F-4D97-AF65-F5344CB8AC3E}">
        <p14:creationId xmlns:p14="http://schemas.microsoft.com/office/powerpoint/2010/main" val="9012440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5</a:t>
            </a:fld>
            <a:endParaRPr lang="en-US"/>
          </a:p>
        </p:txBody>
      </p:sp>
    </p:spTree>
    <p:extLst>
      <p:ext uri="{BB962C8B-B14F-4D97-AF65-F5344CB8AC3E}">
        <p14:creationId xmlns:p14="http://schemas.microsoft.com/office/powerpoint/2010/main" val="36299347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6</a:t>
            </a:fld>
            <a:endParaRPr lang="en-US"/>
          </a:p>
        </p:txBody>
      </p:sp>
    </p:spTree>
    <p:extLst>
      <p:ext uri="{BB962C8B-B14F-4D97-AF65-F5344CB8AC3E}">
        <p14:creationId xmlns:p14="http://schemas.microsoft.com/office/powerpoint/2010/main" val="1789703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7</a:t>
            </a:fld>
            <a:endParaRPr lang="en-US"/>
          </a:p>
        </p:txBody>
      </p:sp>
    </p:spTree>
    <p:extLst>
      <p:ext uri="{BB962C8B-B14F-4D97-AF65-F5344CB8AC3E}">
        <p14:creationId xmlns:p14="http://schemas.microsoft.com/office/powerpoint/2010/main" val="33727383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We are going to take a few minutes to answer submitted questions, then open the mic for any questions you may have.  </a:t>
            </a:r>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8</a:t>
            </a:fld>
            <a:endParaRPr lang="en-US"/>
          </a:p>
        </p:txBody>
      </p:sp>
    </p:spTree>
    <p:extLst>
      <p:ext uri="{BB962C8B-B14F-4D97-AF65-F5344CB8AC3E}">
        <p14:creationId xmlns:p14="http://schemas.microsoft.com/office/powerpoint/2010/main" val="26155861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Present questions and answer.   We will open the mic now for any questions you may have for the team.  At end ask: If you think of questions along the way please place them in the chat.  Now, I am going to turn it over to the Office of Educator Services. </a:t>
            </a:r>
          </a:p>
        </p:txBody>
      </p:sp>
      <p:sp>
        <p:nvSpPr>
          <p:cNvPr id="4" name="Slide Number Placeholder 3"/>
          <p:cNvSpPr>
            <a:spLocks noGrp="1"/>
          </p:cNvSpPr>
          <p:nvPr>
            <p:ph type="sldNum" sz="quarter" idx="5"/>
          </p:nvPr>
        </p:nvSpPr>
        <p:spPr/>
        <p:txBody>
          <a:bodyPr/>
          <a:lstStyle/>
          <a:p>
            <a:fld id="{7D31CE96-81FA-4C03-87CC-F53CE344BC75}" type="slidenum">
              <a:rPr lang="en-US" smtClean="0"/>
              <a:t>9</a:t>
            </a:fld>
            <a:endParaRPr lang="en-US"/>
          </a:p>
        </p:txBody>
      </p:sp>
    </p:spTree>
    <p:extLst>
      <p:ext uri="{BB962C8B-B14F-4D97-AF65-F5344CB8AC3E}">
        <p14:creationId xmlns:p14="http://schemas.microsoft.com/office/powerpoint/2010/main" val="31633962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5" Type="http://schemas.openxmlformats.org/officeDocument/2006/relationships/image" Target="../media/image7.png"/><Relationship Id="rId4"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9.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 Id="rId5" Type="http://schemas.openxmlformats.org/officeDocument/2006/relationships/image" Target="../media/image7.png"/><Relationship Id="rId4" Type="http://schemas.openxmlformats.org/officeDocument/2006/relationships/image" Target="../media/image4.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 Id="rId4" Type="http://schemas.openxmlformats.org/officeDocument/2006/relationships/image" Target="../media/image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 Id="rId4" Type="http://schemas.openxmlformats.org/officeDocument/2006/relationships/image" Target="../media/image4.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 Id="rId4" Type="http://schemas.openxmlformats.org/officeDocument/2006/relationships/image" Target="../media/image4.pn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 Id="rId4" Type="http://schemas.openxmlformats.org/officeDocument/2006/relationships/image" Target="../media/image4.png"/></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 Id="rId4" Type="http://schemas.openxmlformats.org/officeDocument/2006/relationships/image" Target="../media/image9.pn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 Id="rId4" Type="http://schemas.openxmlformats.org/officeDocument/2006/relationships/image" Target="../media/image4.png"/></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 Id="rId4" Type="http://schemas.openxmlformats.org/officeDocument/2006/relationships/image" Target="../media/image4.pn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6E738-A164-4484-AE38-17AF8CE2D4ED}"/>
              </a:ext>
            </a:extLst>
          </p:cNvPr>
          <p:cNvSpPr>
            <a:spLocks noGrp="1"/>
          </p:cNvSpPr>
          <p:nvPr>
            <p:ph type="title"/>
          </p:nvPr>
        </p:nvSpPr>
        <p:spPr>
          <a:xfrm>
            <a:off x="5593080" y="1395542"/>
            <a:ext cx="6035040" cy="1543050"/>
          </a:xfrm>
        </p:spPr>
        <p:txBody>
          <a:bodyPr>
            <a:normAutofit/>
          </a:bodyPr>
          <a:lstStyle>
            <a:lvl1pPr algn="ctr">
              <a:defRPr sz="4000"/>
            </a:lvl1pPr>
          </a:lstStyle>
          <a:p>
            <a:r>
              <a:rPr lang="en-US"/>
              <a:t>Click to edit Master title style</a:t>
            </a:r>
          </a:p>
        </p:txBody>
      </p:sp>
      <p:sp>
        <p:nvSpPr>
          <p:cNvPr id="3" name="Content Placeholder 2">
            <a:extLst>
              <a:ext uri="{FF2B5EF4-FFF2-40B4-BE49-F238E27FC236}">
                <a16:creationId xmlns:a16="http://schemas.microsoft.com/office/drawing/2014/main" id="{E5BA1D8A-181A-4959-85BF-DD70BAE5F9B5}"/>
              </a:ext>
            </a:extLst>
          </p:cNvPr>
          <p:cNvSpPr>
            <a:spLocks noGrp="1"/>
          </p:cNvSpPr>
          <p:nvPr>
            <p:ph idx="1"/>
          </p:nvPr>
        </p:nvSpPr>
        <p:spPr>
          <a:xfrm>
            <a:off x="5593080" y="3104421"/>
            <a:ext cx="6035040" cy="1543050"/>
          </a:xfrm>
        </p:spPr>
        <p:txBody>
          <a:bodyPr anchor="ctr"/>
          <a:lstStyle>
            <a:lvl1pPr algn="ctr">
              <a:defRPr>
                <a:latin typeface="Trebuchet MS" panose="020B0603020202020204" pitchFamily="34" charset="0"/>
              </a:defRPr>
            </a:lvl1pPr>
          </a:lstStyle>
          <a:p>
            <a:pPr lvl="0"/>
            <a:r>
              <a:rPr lang="en-US"/>
              <a:t>Click to edit Master text styles</a:t>
            </a:r>
          </a:p>
        </p:txBody>
      </p:sp>
    </p:spTree>
    <p:extLst>
      <p:ext uri="{BB962C8B-B14F-4D97-AF65-F5344CB8AC3E}">
        <p14:creationId xmlns:p14="http://schemas.microsoft.com/office/powerpoint/2010/main" val="14239710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r>
              <a:rPr lang="en-US"/>
              <a:t>Click icon to add picture</a:t>
            </a:r>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9/11/2025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rgbClr val="2F3D4C"/>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8013192" y="1625152"/>
            <a:ext cx="3535680" cy="4217235"/>
          </a:xfrm>
        </p:spPr>
        <p:txBody>
          <a:bodyPr>
            <a:normAutofit/>
          </a:bodyPr>
          <a:lstStyle>
            <a:lvl1pPr>
              <a:lnSpc>
                <a:spcPct val="110000"/>
              </a:lnSpc>
              <a:spcBef>
                <a:spcPts val="0"/>
              </a:spcBef>
              <a:defRPr sz="1867">
                <a:solidFill>
                  <a:schemeClr val="bg1"/>
                </a:solidFill>
              </a:defRPr>
            </a:lvl1pPr>
            <a:lvl2pPr>
              <a:lnSpc>
                <a:spcPct val="110000"/>
              </a:lnSpc>
              <a:spcBef>
                <a:spcPts val="0"/>
              </a:spcBef>
              <a:defRPr sz="1867">
                <a:solidFill>
                  <a:schemeClr val="bg1"/>
                </a:solidFill>
              </a:defRPr>
            </a:lvl2pPr>
            <a:lvl3pPr>
              <a:lnSpc>
                <a:spcPct val="110000"/>
              </a:lnSpc>
              <a:spcBef>
                <a:spcPts val="0"/>
              </a:spcBef>
              <a:defRPr sz="1867">
                <a:solidFill>
                  <a:schemeClr val="bg1"/>
                </a:solidFill>
              </a:defRPr>
            </a:lvl3pPr>
            <a:lvl4pPr>
              <a:lnSpc>
                <a:spcPct val="110000"/>
              </a:lnSpc>
              <a:spcBef>
                <a:spcPts val="0"/>
              </a:spcBef>
              <a:defRPr sz="1867">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12648" y="365125"/>
            <a:ext cx="10936224" cy="731520"/>
          </a:xfrm>
        </p:spPr>
        <p:txBody>
          <a:bodyPr anchor="t">
            <a:normAutofit/>
          </a:bodyPr>
          <a:lstStyle>
            <a:lvl1pPr>
              <a:lnSpc>
                <a:spcPct val="100000"/>
              </a:lnSpc>
              <a:defRPr sz="3334" b="1">
                <a:solidFill>
                  <a:schemeClr val="bg1"/>
                </a:solidFill>
              </a:defRPr>
            </a:lvl1pPr>
          </a:lstStyle>
          <a:p>
            <a:r>
              <a:rPr lang="en-US"/>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612648" y="1625152"/>
            <a:ext cx="3535680" cy="4217234"/>
          </a:xfrm>
        </p:spPr>
        <p:txBody>
          <a:bodyPr>
            <a:normAutofit/>
          </a:bodyPr>
          <a:lstStyle>
            <a:lvl1pPr>
              <a:lnSpc>
                <a:spcPct val="110000"/>
              </a:lnSpc>
              <a:spcBef>
                <a:spcPts val="0"/>
              </a:spcBef>
              <a:defRPr sz="1867">
                <a:solidFill>
                  <a:schemeClr val="bg1"/>
                </a:solidFill>
              </a:defRPr>
            </a:lvl1pPr>
            <a:lvl2pPr>
              <a:lnSpc>
                <a:spcPct val="110000"/>
              </a:lnSpc>
              <a:spcBef>
                <a:spcPts val="0"/>
              </a:spcBef>
              <a:defRPr sz="1867">
                <a:solidFill>
                  <a:schemeClr val="bg1"/>
                </a:solidFill>
              </a:defRPr>
            </a:lvl2pPr>
            <a:lvl3pPr>
              <a:lnSpc>
                <a:spcPct val="110000"/>
              </a:lnSpc>
              <a:spcBef>
                <a:spcPts val="0"/>
              </a:spcBef>
              <a:defRPr sz="1867">
                <a:solidFill>
                  <a:schemeClr val="bg1"/>
                </a:solidFill>
              </a:defRPr>
            </a:lvl3pPr>
            <a:lvl4pPr>
              <a:lnSpc>
                <a:spcPct val="110000"/>
              </a:lnSpc>
              <a:spcBef>
                <a:spcPts val="0"/>
              </a:spcBef>
              <a:defRPr sz="1867">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9/11/2025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4328160" y="1637659"/>
            <a:ext cx="3535680" cy="4204728"/>
          </a:xfrm>
        </p:spPr>
        <p:txBody>
          <a:bodyPr>
            <a:normAutofit/>
          </a:bodyPr>
          <a:lstStyle>
            <a:lvl1pPr>
              <a:lnSpc>
                <a:spcPct val="110000"/>
              </a:lnSpc>
              <a:spcBef>
                <a:spcPts val="0"/>
              </a:spcBef>
              <a:defRPr sz="1867">
                <a:solidFill>
                  <a:schemeClr val="bg1"/>
                </a:solidFill>
              </a:defRPr>
            </a:lvl1pPr>
            <a:lvl2pPr>
              <a:lnSpc>
                <a:spcPct val="110000"/>
              </a:lnSpc>
              <a:spcBef>
                <a:spcPts val="0"/>
              </a:spcBef>
              <a:defRPr sz="1867">
                <a:solidFill>
                  <a:schemeClr val="bg1"/>
                </a:solidFill>
              </a:defRPr>
            </a:lvl2pPr>
            <a:lvl3pPr>
              <a:lnSpc>
                <a:spcPct val="110000"/>
              </a:lnSpc>
              <a:spcBef>
                <a:spcPts val="0"/>
              </a:spcBef>
              <a:defRPr sz="1867">
                <a:solidFill>
                  <a:schemeClr val="bg1"/>
                </a:solidFill>
              </a:defRPr>
            </a:lvl3pPr>
            <a:lvl4pPr>
              <a:lnSpc>
                <a:spcPct val="110000"/>
              </a:lnSpc>
              <a:spcBef>
                <a:spcPts val="0"/>
              </a:spcBef>
              <a:defRPr sz="1867">
                <a:solidFill>
                  <a:schemeClr val="bg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7887405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6194342" y="-559272"/>
            <a:ext cx="7680960" cy="768096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646176" y="637953"/>
            <a:ext cx="6902940" cy="2450528"/>
          </a:xfrm>
        </p:spPr>
        <p:txBody>
          <a:bodyPr anchor="ctr">
            <a:normAutofit/>
          </a:bodyPr>
          <a:lstStyle>
            <a:lvl1pPr algn="l">
              <a:lnSpc>
                <a:spcPct val="110000"/>
              </a:lnSpc>
              <a:defRPr sz="4400" b="1">
                <a:solidFill>
                  <a:srgbClr val="2F3D4C"/>
                </a:solidFill>
                <a:latin typeface="Aptos" panose="020B0004020202020204" pitchFamily="34" charset="0"/>
                <a:cs typeface="Segoe UI" panose="020B0502040204020203" pitchFamily="34" charset="0"/>
              </a:defRPr>
            </a:lvl1pPr>
          </a:lstStyle>
          <a:p>
            <a:r>
              <a:rPr lang="en-US">
                <a:solidFill>
                  <a:schemeClr val="bg1"/>
                </a:solidFill>
              </a:rPr>
              <a:t>Title</a:t>
            </a:r>
            <a:r>
              <a:rPr lang="en-US"/>
              <a:t> </a:t>
            </a:r>
            <a:r>
              <a:rPr lang="en-US">
                <a:solidFill>
                  <a:schemeClr val="bg1"/>
                </a:solidFill>
              </a:rPr>
              <a:t>Slide</a:t>
            </a:r>
            <a:r>
              <a:rPr lang="en-US"/>
              <a:t> -</a:t>
            </a:r>
            <a:r>
              <a:rPr lang="en-US">
                <a:solidFill>
                  <a:schemeClr val="bg1"/>
                </a:solidFill>
              </a:rPr>
              <a:t>Font is no less than 44 size</a:t>
            </a:r>
            <a:endParaRPr lang="en-US"/>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635508" y="3517640"/>
            <a:ext cx="6913608" cy="1655762"/>
          </a:xfrm>
        </p:spPr>
        <p:txBody>
          <a:bodyPr anchor="b">
            <a:normAutofit/>
          </a:bodyPr>
          <a:lstStyle>
            <a:lvl1pPr marL="0" indent="0" algn="l">
              <a:buNone/>
              <a:defRPr sz="2133" b="1">
                <a:solidFill>
                  <a:srgbClr val="2F3D4C"/>
                </a:solidFill>
              </a:defRPr>
            </a:lvl1pPr>
            <a:lvl2pPr marL="457223" indent="0" algn="ctr">
              <a:buNone/>
              <a:defRPr sz="2000"/>
            </a:lvl2pPr>
            <a:lvl3pPr marL="914446" indent="0" algn="ctr">
              <a:buNone/>
              <a:defRPr sz="1800"/>
            </a:lvl3pPr>
            <a:lvl4pPr marL="1371669" indent="0" algn="ctr">
              <a:buNone/>
              <a:defRPr sz="1600"/>
            </a:lvl4pPr>
            <a:lvl5pPr marL="1828891" indent="0" algn="ctr">
              <a:buNone/>
              <a:defRPr sz="1600"/>
            </a:lvl5pPr>
            <a:lvl6pPr marL="2286114" indent="0" algn="ctr">
              <a:buNone/>
              <a:defRPr sz="1600"/>
            </a:lvl6pPr>
            <a:lvl7pPr marL="2743337" indent="0" algn="ctr">
              <a:buNone/>
              <a:defRPr sz="1600"/>
            </a:lvl7pPr>
            <a:lvl8pPr marL="3200560" indent="0" algn="ctr">
              <a:buNone/>
              <a:defRPr sz="1600"/>
            </a:lvl8pPr>
            <a:lvl9pPr marL="3657783" indent="0" algn="ctr">
              <a:buNone/>
              <a:defRPr sz="1600"/>
            </a:lvl9pPr>
          </a:lstStyle>
          <a:p>
            <a:r>
              <a:rPr lang="en-US"/>
              <a:t>&lt;Audience&gt;</a:t>
            </a:r>
          </a:p>
          <a:p>
            <a:r>
              <a:rPr lang="en-US"/>
              <a:t>&lt;Presenter Name&gt; </a:t>
            </a:r>
          </a:p>
          <a:p>
            <a:r>
              <a:rPr lang="en-US"/>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635653" y="5273643"/>
            <a:ext cx="5760720" cy="15239"/>
          </a:xfrm>
          <a:prstGeom prst="rect">
            <a:avLst/>
          </a:prstGeom>
        </p:spPr>
      </p:pic>
    </p:spTree>
    <p:extLst>
      <p:ext uri="{BB962C8B-B14F-4D97-AF65-F5344CB8AC3E}">
        <p14:creationId xmlns:p14="http://schemas.microsoft.com/office/powerpoint/2010/main" val="30715542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682044" y="5885341"/>
            <a:ext cx="12547419" cy="836135"/>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843997"/>
            <a:ext cx="3098292" cy="4754880"/>
          </a:xfrm>
        </p:spPr>
        <p:txBody>
          <a:bodyPr>
            <a:normAutofit/>
          </a:bodyPr>
          <a:lstStyle>
            <a:lvl1pPr>
              <a:lnSpc>
                <a:spcPct val="100000"/>
              </a:lnSpc>
              <a:defRPr sz="5867" b="1">
                <a:solidFill>
                  <a:srgbClr val="2F3D4C"/>
                </a:solidFill>
              </a:defRPr>
            </a:lvl1pPr>
          </a:lstStyle>
          <a:p>
            <a:r>
              <a:rPr lang="en-US"/>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9/11/2025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3911600" y="843997"/>
            <a:ext cx="7290" cy="475488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4484982" y="843997"/>
            <a:ext cx="7105813" cy="4754880"/>
          </a:xfrm>
        </p:spPr>
        <p:txBody>
          <a:bodyPr anchor="ctr">
            <a:noAutofit/>
          </a:bodyPr>
          <a:lstStyle>
            <a:lvl1pPr>
              <a:defRPr sz="3600">
                <a:solidFill>
                  <a:srgbClr val="2F3D4C"/>
                </a:solidFill>
              </a:defRPr>
            </a:lvl1pPr>
          </a:lstStyle>
          <a:p>
            <a:pPr marL="0" marR="0" lvl="0"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Fifth level</a:t>
            </a:r>
            <a:endParaRPr lang="en-US"/>
          </a:p>
        </p:txBody>
      </p:sp>
    </p:spTree>
    <p:extLst>
      <p:ext uri="{BB962C8B-B14F-4D97-AF65-F5344CB8AC3E}">
        <p14:creationId xmlns:p14="http://schemas.microsoft.com/office/powerpoint/2010/main" val="28532170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09600" y="2127786"/>
            <a:ext cx="10972800" cy="914400"/>
          </a:xfrm>
        </p:spPr>
        <p:txBody>
          <a:bodyPr>
            <a:noAutofit/>
          </a:bodyPr>
          <a:lstStyle>
            <a:lvl1pPr algn="ctr">
              <a:lnSpc>
                <a:spcPct val="100000"/>
              </a:lnSpc>
              <a:defRPr sz="5867" b="1">
                <a:solidFill>
                  <a:srgbClr val="2F3D4C"/>
                </a:solidFill>
              </a:defRPr>
            </a:lvl1pPr>
          </a:lstStyle>
          <a:p>
            <a:r>
              <a:rPr lang="en-US"/>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9/11/2025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609600" y="3450210"/>
            <a:ext cx="10972800" cy="12507"/>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5333322" y="488028"/>
            <a:ext cx="1525357" cy="1524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1828800" y="3785556"/>
            <a:ext cx="8534400" cy="1358900"/>
          </a:xfrm>
        </p:spPr>
        <p:txBody>
          <a:bodyPr anchor="ctr">
            <a:normAutofit/>
          </a:bodyPr>
          <a:lstStyle>
            <a:lvl1pPr marL="0" indent="0" algn="ctr">
              <a:buNone/>
              <a:defRPr sz="4400" b="1">
                <a:solidFill>
                  <a:srgbClr val="2F3D4C"/>
                </a:solidFill>
              </a:defRPr>
            </a:lvl1pPr>
          </a:lstStyle>
          <a:p>
            <a:pPr lvl="0"/>
            <a:r>
              <a:rPr lang="en-US"/>
              <a:t>Click to edit Master text styles</a:t>
            </a:r>
          </a:p>
        </p:txBody>
      </p:sp>
    </p:spTree>
    <p:extLst>
      <p:ext uri="{BB962C8B-B14F-4D97-AF65-F5344CB8AC3E}">
        <p14:creationId xmlns:p14="http://schemas.microsoft.com/office/powerpoint/2010/main" val="2225948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9/11/2025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450231"/>
            <a:ext cx="10966704" cy="3983779"/>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6866934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9/11/2025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211544"/>
            <a:ext cx="10966704" cy="422246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5268141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chemeClr val="bg1"/>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9/11/2025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211544"/>
            <a:ext cx="10966704" cy="422246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364598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9/11/2025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9/11/2025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612648" y="1211544"/>
            <a:ext cx="10966704" cy="496065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31897503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9/11/2025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624091" y="1444046"/>
            <a:ext cx="10966704" cy="4154831"/>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6387018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12648" y="365125"/>
            <a:ext cx="10936224" cy="731520"/>
          </a:xfrm>
        </p:spPr>
        <p:txBody>
          <a:bodyPr anchor="t">
            <a:normAutofit/>
          </a:bodyPr>
          <a:lstStyle>
            <a:lvl1pPr>
              <a:lnSpc>
                <a:spcPct val="100000"/>
              </a:lnSpc>
              <a:defRPr sz="3334" b="1">
                <a:solidFill>
                  <a:srgbClr val="2F3D4C"/>
                </a:solidFill>
              </a:defRPr>
            </a:lvl1pPr>
          </a:lstStyle>
          <a:p>
            <a:r>
              <a:rPr lang="en-US"/>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612648" y="1498601"/>
            <a:ext cx="5181600" cy="4240819"/>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6386207" y="1498601"/>
            <a:ext cx="5181600" cy="4240819"/>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9/11/2025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8303025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8013192" y="1625152"/>
            <a:ext cx="3535680" cy="4217235"/>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12648" y="365125"/>
            <a:ext cx="10936224" cy="731520"/>
          </a:xfrm>
        </p:spPr>
        <p:txBody>
          <a:bodyPr anchor="t">
            <a:normAutofit/>
          </a:bodyPr>
          <a:lstStyle>
            <a:lvl1pPr>
              <a:lnSpc>
                <a:spcPct val="100000"/>
              </a:lnSpc>
              <a:defRPr sz="3334" b="1">
                <a:solidFill>
                  <a:srgbClr val="2F3D4C"/>
                </a:solidFill>
              </a:defRPr>
            </a:lvl1pPr>
          </a:lstStyle>
          <a:p>
            <a:r>
              <a:rPr lang="en-US"/>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612648" y="1625152"/>
            <a:ext cx="3535680" cy="4217234"/>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9/11/2025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4328160" y="1637659"/>
            <a:ext cx="3535680" cy="4204728"/>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8245162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628074" y="365125"/>
            <a:ext cx="10963563" cy="731520"/>
          </a:xfrm>
        </p:spPr>
        <p:txBody>
          <a:bodyPr anchor="t">
            <a:normAutofit/>
          </a:bodyPr>
          <a:lstStyle>
            <a:lvl1pPr>
              <a:lnSpc>
                <a:spcPct val="100000"/>
              </a:lnSpc>
              <a:defRPr sz="3334" b="1">
                <a:solidFill>
                  <a:srgbClr val="2F3D4C"/>
                </a:solidFill>
              </a:defRPr>
            </a:lvl1pPr>
          </a:lstStyle>
          <a:p>
            <a:r>
              <a:rPr lang="en-US"/>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639196" y="1581324"/>
            <a:ext cx="5157787"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628074" y="2209800"/>
            <a:ext cx="5157787" cy="3626717"/>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6385173" y="1581324"/>
            <a:ext cx="5183188"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6406142" y="2209800"/>
            <a:ext cx="5183188" cy="3626717"/>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9/11/2025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232883871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628074" y="365125"/>
            <a:ext cx="10963563" cy="731520"/>
          </a:xfrm>
        </p:spPr>
        <p:txBody>
          <a:bodyPr anchor="t">
            <a:normAutofit/>
          </a:bodyPr>
          <a:lstStyle>
            <a:lvl1pPr>
              <a:lnSpc>
                <a:spcPct val="100000"/>
              </a:lnSpc>
              <a:defRPr sz="3334" b="1">
                <a:solidFill>
                  <a:srgbClr val="2F3D4C"/>
                </a:solidFill>
              </a:defRPr>
            </a:lvl1pPr>
          </a:lstStyle>
          <a:p>
            <a:r>
              <a:rPr lang="en-US"/>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628074" y="1569720"/>
            <a:ext cx="5157787"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628074" y="2209800"/>
            <a:ext cx="5157787" cy="3626717"/>
          </a:xfrm>
        </p:spPr>
        <p:txBody>
          <a:bodyPr>
            <a:normAutofit/>
          </a:bodyPr>
          <a:lstStyle>
            <a:lvl1pPr>
              <a:defRPr sz="1733">
                <a:solidFill>
                  <a:srgbClr val="2F3D4C"/>
                </a:solidFill>
              </a:defRPr>
            </a:lvl1pPr>
            <a:lvl2pPr>
              <a:defRPr sz="1733">
                <a:solidFill>
                  <a:srgbClr val="2F3D4C"/>
                </a:solidFill>
              </a:defRPr>
            </a:lvl2pPr>
            <a:lvl3pPr>
              <a:defRPr sz="1733">
                <a:solidFill>
                  <a:srgbClr val="2F3D4C"/>
                </a:solidFill>
              </a:defRPr>
            </a:lvl3pPr>
            <a:lvl4pPr>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6406142" y="1569720"/>
            <a:ext cx="5183188" cy="42672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6406142" y="2209800"/>
            <a:ext cx="5183188" cy="3626717"/>
          </a:xfrm>
        </p:spPr>
        <p:txBody>
          <a:bodyPr>
            <a:normAutofit/>
          </a:bodyPr>
          <a:lstStyle>
            <a:lvl1pPr>
              <a:defRPr sz="1733">
                <a:solidFill>
                  <a:srgbClr val="2F3D4C"/>
                </a:solidFill>
              </a:defRPr>
            </a:lvl1pPr>
            <a:lvl2pPr>
              <a:defRPr sz="1733">
                <a:solidFill>
                  <a:srgbClr val="2F3D4C"/>
                </a:solidFill>
              </a:defRPr>
            </a:lvl2pPr>
            <a:lvl3pPr>
              <a:defRPr sz="1733">
                <a:solidFill>
                  <a:srgbClr val="2F3D4C"/>
                </a:solidFill>
              </a:defRPr>
            </a:lvl3pPr>
            <a:lvl4pPr>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9/11/2025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9072915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590167" y="457200"/>
            <a:ext cx="4181859" cy="1162081"/>
          </a:xfrm>
        </p:spPr>
        <p:txBody>
          <a:bodyPr anchor="t">
            <a:normAutofit/>
          </a:bodyPr>
          <a:lstStyle>
            <a:lvl1pPr>
              <a:lnSpc>
                <a:spcPct val="100000"/>
              </a:lnSpc>
              <a:defRPr sz="3334" b="1">
                <a:solidFill>
                  <a:srgbClr val="2F3D4C"/>
                </a:solidFill>
              </a:defRPr>
            </a:lvl1pPr>
          </a:lstStyle>
          <a:p>
            <a:r>
              <a:rPr lang="en-US"/>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5486400" y="457202"/>
            <a:ext cx="5868988" cy="5403850"/>
          </a:xfrm>
        </p:spPr>
        <p:txBody>
          <a:bodyPr>
            <a:normAutofit/>
          </a:bodyPr>
          <a:lstStyle>
            <a:lvl1pPr marL="0" indent="0">
              <a:lnSpc>
                <a:spcPct val="110000"/>
              </a:lnSpc>
              <a:spcBef>
                <a:spcPts val="0"/>
              </a:spcBef>
              <a:buNone/>
              <a:defRPr sz="1867">
                <a:solidFill>
                  <a:srgbClr val="2F3D4C"/>
                </a:solidFill>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err="1"/>
              <a:t>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p>
          <a:p>
            <a:pPr lvl="0"/>
            <a:endParaRPr lang="en-US"/>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657226" y="2209800"/>
            <a:ext cx="4181859" cy="3835388"/>
          </a:xfrm>
        </p:spPr>
        <p:txBody>
          <a:bodyPr>
            <a:noAutofit/>
          </a:bodyPr>
          <a:lstStyle>
            <a:lvl1pPr marL="0" indent="0">
              <a:lnSpc>
                <a:spcPct val="110000"/>
              </a:lnSpc>
              <a:spcBef>
                <a:spcPts val="0"/>
              </a:spcBef>
              <a:buNone/>
              <a:defRPr sz="1733">
                <a:solidFill>
                  <a:srgbClr val="2F3D4C"/>
                </a:solidFill>
              </a:defRPr>
            </a:lvl1pPr>
            <a:lvl2pPr marL="457223" indent="0">
              <a:buNone/>
              <a:defRPr sz="1400"/>
            </a:lvl2pPr>
            <a:lvl3pPr marL="914446" indent="0">
              <a:buNone/>
              <a:defRPr sz="1200"/>
            </a:lvl3pPr>
            <a:lvl4pPr marL="1371669" indent="0">
              <a:buNone/>
              <a:defRPr sz="1000"/>
            </a:lvl4pPr>
            <a:lvl5pPr marL="1828891" indent="0">
              <a:buNone/>
              <a:defRPr sz="1000"/>
            </a:lvl5pPr>
            <a:lvl6pPr marL="2286114" indent="0">
              <a:buNone/>
              <a:defRPr sz="1000"/>
            </a:lvl6pPr>
            <a:lvl7pPr marL="2743337" indent="0">
              <a:buNone/>
              <a:defRPr sz="1000"/>
            </a:lvl7pPr>
            <a:lvl8pPr marL="3200560" indent="0">
              <a:buNone/>
              <a:defRPr sz="1000"/>
            </a:lvl8pPr>
            <a:lvl9pPr marL="3657783" indent="0">
              <a:buNone/>
              <a:defRPr sz="1000"/>
            </a:lvl9pPr>
          </a:lstStyle>
          <a:p>
            <a:pPr lvl="0"/>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9/11/2025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3344637" y="4026981"/>
            <a:ext cx="3657600" cy="1054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629483" y="1871629"/>
            <a:ext cx="4230991" cy="12193"/>
          </a:xfrm>
          <a:prstGeom prst="rect">
            <a:avLst/>
          </a:prstGeom>
        </p:spPr>
      </p:pic>
    </p:spTree>
    <p:extLst>
      <p:ext uri="{BB962C8B-B14F-4D97-AF65-F5344CB8AC3E}">
        <p14:creationId xmlns:p14="http://schemas.microsoft.com/office/powerpoint/2010/main" val="36341248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590167" y="457200"/>
            <a:ext cx="4181859" cy="1112837"/>
          </a:xfrm>
        </p:spPr>
        <p:txBody>
          <a:bodyPr anchor="t">
            <a:normAutofit/>
          </a:bodyPr>
          <a:lstStyle>
            <a:lvl1pPr>
              <a:lnSpc>
                <a:spcPct val="100000"/>
              </a:lnSpc>
              <a:defRPr sz="3334" b="1">
                <a:solidFill>
                  <a:srgbClr val="2F3D4C"/>
                </a:solidFill>
              </a:defRPr>
            </a:lvl1pPr>
          </a:lstStyle>
          <a:p>
            <a:r>
              <a:rPr lang="en-US"/>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657226" y="2209801"/>
            <a:ext cx="4230990" cy="3659187"/>
          </a:xfrm>
        </p:spPr>
        <p:txBody>
          <a:bodyPr/>
          <a:lstStyle>
            <a:lvl1pPr marL="0" indent="0">
              <a:lnSpc>
                <a:spcPct val="110000"/>
              </a:lnSpc>
              <a:spcBef>
                <a:spcPts val="0"/>
              </a:spcBef>
              <a:buNone/>
              <a:defRPr sz="1733">
                <a:solidFill>
                  <a:srgbClr val="2F3D4C"/>
                </a:solidFill>
              </a:defRPr>
            </a:lvl1pPr>
            <a:lvl2pPr marL="457223" indent="0">
              <a:buNone/>
              <a:defRPr sz="1400"/>
            </a:lvl2pPr>
            <a:lvl3pPr marL="914446" indent="0">
              <a:buNone/>
              <a:defRPr sz="1200"/>
            </a:lvl3pPr>
            <a:lvl4pPr marL="1371669" indent="0">
              <a:buNone/>
              <a:defRPr sz="1000"/>
            </a:lvl4pPr>
            <a:lvl5pPr marL="1828891" indent="0">
              <a:buNone/>
              <a:defRPr sz="1000"/>
            </a:lvl5pPr>
            <a:lvl6pPr marL="2286114" indent="0">
              <a:buNone/>
              <a:defRPr sz="1000"/>
            </a:lvl6pPr>
            <a:lvl7pPr marL="2743337" indent="0">
              <a:buNone/>
              <a:defRPr sz="1000"/>
            </a:lvl7pPr>
            <a:lvl8pPr marL="3200560" indent="0">
              <a:buNone/>
              <a:defRPr sz="1000"/>
            </a:lvl8pPr>
            <a:lvl9pPr marL="3657783" indent="0">
              <a:buNone/>
              <a:defRPr sz="1000"/>
            </a:lvl9pPr>
          </a:lstStyle>
          <a:p>
            <a:pPr lvl="0"/>
            <a:r>
              <a:rPr lang="en-US"/>
              <a:t>Click to </a:t>
            </a:r>
            <a:r>
              <a:rPr lang="en-US" err="1"/>
              <a:t>eadipisicing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5486400" y="457202"/>
            <a:ext cx="5868988" cy="5403850"/>
          </a:xfrm>
          <a:ln w="28575">
            <a:solidFill>
              <a:srgbClr val="F0C14C"/>
            </a:solidFill>
          </a:ln>
        </p:spPr>
        <p:txBody>
          <a:bodyPr anchor="ctr">
            <a:normAutofit/>
          </a:bodyPr>
          <a:lstStyle>
            <a:lvl1pPr marL="0" indent="0" algn="ctr">
              <a:lnSpc>
                <a:spcPct val="110000"/>
              </a:lnSpc>
              <a:spcBef>
                <a:spcPts val="0"/>
              </a:spcBef>
              <a:buNone/>
              <a:defRPr sz="2933">
                <a:solidFill>
                  <a:srgbClr val="2F3D4C"/>
                </a:solidFill>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Insert and format picture </a:t>
            </a:r>
          </a:p>
          <a:p>
            <a:pPr lvl="0"/>
            <a:r>
              <a:rPr lang="en-US"/>
              <a:t>to fit allotted box frame</a:t>
            </a:r>
          </a:p>
          <a:p>
            <a:pPr lvl="0"/>
            <a:r>
              <a:rPr lang="en-US"/>
              <a:t>(you may adjust the height of the yellow box, not the width)</a:t>
            </a:r>
          </a:p>
          <a:p>
            <a:pPr lvl="0"/>
            <a:endParaRPr lang="en-US"/>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629483" y="1871629"/>
            <a:ext cx="4230991" cy="12193"/>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9/11/2025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Tree>
    <p:extLst>
      <p:ext uri="{BB962C8B-B14F-4D97-AF65-F5344CB8AC3E}">
        <p14:creationId xmlns:p14="http://schemas.microsoft.com/office/powerpoint/2010/main" val="161664695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5860603" y="1489102"/>
            <a:ext cx="4864100" cy="1875553"/>
          </a:xfrm>
        </p:spPr>
        <p:txBody>
          <a:bodyPr anchor="t">
            <a:noAutofit/>
          </a:bodyPr>
          <a:lstStyle>
            <a:lvl1pPr>
              <a:lnSpc>
                <a:spcPct val="100000"/>
              </a:lnSpc>
              <a:defRPr sz="5867" b="1">
                <a:solidFill>
                  <a:srgbClr val="2F3D4C"/>
                </a:solidFill>
                <a:latin typeface="+mn-lt"/>
              </a:defRPr>
            </a:lvl1pPr>
          </a:lstStyle>
          <a:p>
            <a:r>
              <a:rPr lang="en-US" err="1"/>
              <a:t>Firstname</a:t>
            </a:r>
            <a:br>
              <a:rPr lang="en-US"/>
            </a:br>
            <a:r>
              <a:rPr lang="en-US" err="1"/>
              <a:t>Lastname</a:t>
            </a:r>
            <a:endParaRPr lang="en-US"/>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5892800" y="3530600"/>
            <a:ext cx="486410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9/11/2025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1435100" y="1322491"/>
            <a:ext cx="3657600" cy="36576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5860603" y="3674527"/>
            <a:ext cx="4896297" cy="668873"/>
          </a:xfrm>
        </p:spPr>
        <p:txBody>
          <a:bodyPr>
            <a:noAutofit/>
          </a:bodyPr>
          <a:lstStyle>
            <a:lvl1pPr>
              <a:defRPr i="1">
                <a:solidFill>
                  <a:srgbClr val="2F3D4C"/>
                </a:solidFill>
              </a:defRPr>
            </a:lvl1pPr>
          </a:lstStyle>
          <a:p>
            <a:pPr marL="0" indent="0">
              <a:lnSpc>
                <a:spcPct val="120000"/>
              </a:lnSpc>
              <a:buNone/>
            </a:pPr>
            <a:r>
              <a:rPr lang="en-US"/>
              <a:t>Title, Company</a:t>
            </a:r>
          </a:p>
        </p:txBody>
      </p:sp>
    </p:spTree>
    <p:extLst>
      <p:ext uri="{BB962C8B-B14F-4D97-AF65-F5344CB8AC3E}">
        <p14:creationId xmlns:p14="http://schemas.microsoft.com/office/powerpoint/2010/main" val="101752292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4556759" y="5511800"/>
            <a:ext cx="3048000" cy="609600"/>
          </a:xfrm>
        </p:spPr>
        <p:txBody>
          <a:bodyPr anchor="ctr">
            <a:normAutofit/>
          </a:bodyPr>
          <a:lstStyle>
            <a:lvl1pPr algn="ctr">
              <a:lnSpc>
                <a:spcPct val="100000"/>
              </a:lnSpc>
              <a:defRPr sz="2933" b="1">
                <a:solidFill>
                  <a:srgbClr val="2F3D4C"/>
                </a:solidFill>
              </a:defRPr>
            </a:lvl1pPr>
          </a:lstStyle>
          <a:p>
            <a:r>
              <a:rPr lang="en-US"/>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93387" y="685800"/>
            <a:ext cx="4574746" cy="4572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9/11/2025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Tree>
    <p:extLst>
      <p:ext uri="{BB962C8B-B14F-4D97-AF65-F5344CB8AC3E}">
        <p14:creationId xmlns:p14="http://schemas.microsoft.com/office/powerpoint/2010/main" val="15700879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9/11/2025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498736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p:nvPicPr>
        <p:blipFill>
          <a:blip r:embed="rId2"/>
          <a:stretch>
            <a:fillRect/>
          </a:stretch>
        </p:blipFill>
        <p:spPr>
          <a:xfrm>
            <a:off x="6194342" y="-559272"/>
            <a:ext cx="7680960" cy="768096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646176" y="637953"/>
            <a:ext cx="6902940" cy="2450528"/>
          </a:xfrm>
        </p:spPr>
        <p:txBody>
          <a:bodyPr anchor="ctr">
            <a:normAutofit/>
          </a:bodyPr>
          <a:lstStyle>
            <a:lvl1pPr algn="l">
              <a:lnSpc>
                <a:spcPct val="110000"/>
              </a:lnSpc>
              <a:defRPr sz="4400" b="1">
                <a:solidFill>
                  <a:srgbClr val="2F3D4C"/>
                </a:solidFill>
                <a:latin typeface="Aptos" panose="020B0004020202020204" pitchFamily="34" charset="0"/>
                <a:cs typeface="Segoe UI" panose="020B0502040204020203" pitchFamily="34" charset="0"/>
              </a:defRPr>
            </a:lvl1pPr>
          </a:lstStyle>
          <a:p>
            <a:r>
              <a:rPr lang="en-US">
                <a:solidFill>
                  <a:schemeClr val="bg1"/>
                </a:solidFill>
              </a:rPr>
              <a:t>Title</a:t>
            </a:r>
            <a:r>
              <a:rPr lang="en-US"/>
              <a:t> </a:t>
            </a:r>
            <a:r>
              <a:rPr lang="en-US">
                <a:solidFill>
                  <a:schemeClr val="bg1"/>
                </a:solidFill>
              </a:rPr>
              <a:t>Slide</a:t>
            </a:r>
            <a:r>
              <a:rPr lang="en-US"/>
              <a:t> -</a:t>
            </a:r>
            <a:r>
              <a:rPr lang="en-US">
                <a:solidFill>
                  <a:schemeClr val="bg1"/>
                </a:solidFill>
              </a:rPr>
              <a:t>Font is no less than 44 size</a:t>
            </a:r>
            <a:endParaRPr lang="en-US"/>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635508" y="3517640"/>
            <a:ext cx="6913608" cy="1655762"/>
          </a:xfrm>
        </p:spPr>
        <p:txBody>
          <a:bodyPr anchor="b">
            <a:normAutofit/>
          </a:bodyPr>
          <a:lstStyle>
            <a:lvl1pPr marL="0" indent="0" algn="l">
              <a:buNone/>
              <a:defRPr sz="2133" b="1">
                <a:solidFill>
                  <a:srgbClr val="2F3D4C"/>
                </a:solidFill>
              </a:defRPr>
            </a:lvl1pPr>
            <a:lvl2pPr marL="457223" indent="0" algn="ctr">
              <a:buNone/>
              <a:defRPr sz="2000"/>
            </a:lvl2pPr>
            <a:lvl3pPr marL="914446" indent="0" algn="ctr">
              <a:buNone/>
              <a:defRPr sz="1800"/>
            </a:lvl3pPr>
            <a:lvl4pPr marL="1371669" indent="0" algn="ctr">
              <a:buNone/>
              <a:defRPr sz="1600"/>
            </a:lvl4pPr>
            <a:lvl5pPr marL="1828891" indent="0" algn="ctr">
              <a:buNone/>
              <a:defRPr sz="1600"/>
            </a:lvl5pPr>
            <a:lvl6pPr marL="2286114" indent="0" algn="ctr">
              <a:buNone/>
              <a:defRPr sz="1600"/>
            </a:lvl6pPr>
            <a:lvl7pPr marL="2743337" indent="0" algn="ctr">
              <a:buNone/>
              <a:defRPr sz="1600"/>
            </a:lvl7pPr>
            <a:lvl8pPr marL="3200560" indent="0" algn="ctr">
              <a:buNone/>
              <a:defRPr sz="1600"/>
            </a:lvl8pPr>
            <a:lvl9pPr marL="3657783" indent="0" algn="ctr">
              <a:buNone/>
              <a:defRPr sz="1600"/>
            </a:lvl9pPr>
          </a:lstStyle>
          <a:p>
            <a:r>
              <a:rPr lang="en-US"/>
              <a:t>&lt;Audience&gt;</a:t>
            </a:r>
          </a:p>
          <a:p>
            <a:r>
              <a:rPr lang="en-US"/>
              <a:t>&lt;Presenter Name&gt; </a:t>
            </a:r>
          </a:p>
          <a:p>
            <a:r>
              <a:rPr lang="en-US"/>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635653" y="5273643"/>
            <a:ext cx="5760720" cy="15239"/>
          </a:xfrm>
          <a:prstGeom prst="rect">
            <a:avLst/>
          </a:prstGeom>
        </p:spPr>
      </p:pic>
    </p:spTree>
    <p:extLst>
      <p:ext uri="{BB962C8B-B14F-4D97-AF65-F5344CB8AC3E}">
        <p14:creationId xmlns:p14="http://schemas.microsoft.com/office/powerpoint/2010/main" val="29828222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Agenda slide">
    <p:bg>
      <p:bgPr>
        <a:solidFill>
          <a:schemeClr val="bg1"/>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p:nvGrpSpPr>
        <p:grpSpPr>
          <a:xfrm>
            <a:off x="-682044" y="5885341"/>
            <a:ext cx="12547419" cy="836135"/>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843997"/>
            <a:ext cx="3098292" cy="4754880"/>
          </a:xfrm>
        </p:spPr>
        <p:txBody>
          <a:bodyPr>
            <a:normAutofit/>
          </a:bodyPr>
          <a:lstStyle>
            <a:lvl1pPr>
              <a:lnSpc>
                <a:spcPct val="100000"/>
              </a:lnSpc>
              <a:defRPr sz="5867" b="1">
                <a:solidFill>
                  <a:srgbClr val="2F3D4C"/>
                </a:solidFill>
              </a:defRPr>
            </a:lvl1pPr>
          </a:lstStyle>
          <a:p>
            <a:r>
              <a:rPr lang="en-US"/>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fld id="{D3F2673B-D248-4FF6-81C3-66077380D45E}" type="slidenum">
              <a:rPr lang="en-US" smtClean="0"/>
              <a:t>‹#›</a:t>
            </a:fld>
            <a:endParaRPr lang="en-US"/>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fld id="{2646F9FD-4AC6-4219-A67A-7C419A27146C}" type="datetimeFigureOut">
              <a:rPr lang="en-US" smtClean="0"/>
              <a:t>9/11/2025</a:t>
            </a:fld>
            <a:endParaRPr lang="en-US"/>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endParaRPr lang="en-US"/>
          </a:p>
        </p:txBody>
      </p:sp>
      <p:pic>
        <p:nvPicPr>
          <p:cNvPr id="4" name="Picture 3">
            <a:extLst>
              <a:ext uri="{FF2B5EF4-FFF2-40B4-BE49-F238E27FC236}">
                <a16:creationId xmlns:a16="http://schemas.microsoft.com/office/drawing/2014/main" id="{88A96615-EFF9-DD25-AEFB-EADCE296EA41}"/>
              </a:ext>
            </a:extLst>
          </p:cNvPr>
          <p:cNvPicPr>
            <a:picLocks noChangeAspect="1"/>
          </p:cNvPicPr>
          <p:nvPr/>
        </p:nvPicPr>
        <p:blipFill>
          <a:blip r:embed="rId2"/>
          <a:stretch>
            <a:fillRect/>
          </a:stretch>
        </p:blipFill>
        <p:spPr>
          <a:xfrm>
            <a:off x="3911600" y="843997"/>
            <a:ext cx="7290" cy="475488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4484982" y="843997"/>
            <a:ext cx="7105813" cy="4754880"/>
          </a:xfrm>
        </p:spPr>
        <p:txBody>
          <a:bodyPr anchor="ctr">
            <a:noAutofit/>
          </a:bodyPr>
          <a:lstStyle>
            <a:lvl1pPr>
              <a:defRPr sz="3600">
                <a:solidFill>
                  <a:srgbClr val="2F3D4C"/>
                </a:solidFill>
              </a:defRPr>
            </a:lvl1pPr>
          </a:lstStyle>
          <a:p>
            <a:pPr marL="0" marR="0" lvl="0"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Fifth level</a:t>
            </a:r>
            <a:endParaRPr lang="en-US"/>
          </a:p>
        </p:txBody>
      </p:sp>
    </p:spTree>
    <p:extLst>
      <p:ext uri="{BB962C8B-B14F-4D97-AF65-F5344CB8AC3E}">
        <p14:creationId xmlns:p14="http://schemas.microsoft.com/office/powerpoint/2010/main" val="259571945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Agenda Line Item section">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p:nvPicPr>
        <p:blipFill>
          <a:blip r:embed="rId2"/>
          <a:stretch>
            <a:fillRect/>
          </a:stretch>
        </p:blipFill>
        <p:spPr>
          <a:xfrm rot="16200000">
            <a:off x="5100285" y="564216"/>
            <a:ext cx="17743" cy="115824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09600" y="2127786"/>
            <a:ext cx="10972800" cy="914400"/>
          </a:xfrm>
        </p:spPr>
        <p:txBody>
          <a:bodyPr>
            <a:noAutofit/>
          </a:bodyPr>
          <a:lstStyle>
            <a:lvl1pPr algn="ctr">
              <a:lnSpc>
                <a:spcPct val="100000"/>
              </a:lnSpc>
              <a:defRPr sz="5867" b="1">
                <a:solidFill>
                  <a:srgbClr val="2F3D4C"/>
                </a:solidFill>
              </a:defRPr>
            </a:lvl1pPr>
          </a:lstStyle>
          <a:p>
            <a:r>
              <a:rPr lang="en-US"/>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9/11/2025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p:nvPicPr>
        <p:blipFill>
          <a:blip r:embed="rId4"/>
          <a:stretch>
            <a:fillRect/>
          </a:stretch>
        </p:blipFill>
        <p:spPr>
          <a:xfrm>
            <a:off x="609600" y="3450210"/>
            <a:ext cx="10972800" cy="12507"/>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p:nvPicPr>
        <p:blipFill>
          <a:blip r:embed="rId5"/>
          <a:stretch>
            <a:fillRect/>
          </a:stretch>
        </p:blipFill>
        <p:spPr>
          <a:xfrm>
            <a:off x="5333322" y="488028"/>
            <a:ext cx="1525357" cy="1524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1828800" y="3785556"/>
            <a:ext cx="8534400" cy="1358900"/>
          </a:xfrm>
        </p:spPr>
        <p:txBody>
          <a:bodyPr anchor="ctr">
            <a:normAutofit/>
          </a:bodyPr>
          <a:lstStyle>
            <a:lvl1pPr marL="0" indent="0" algn="ctr">
              <a:buNone/>
              <a:defRPr sz="4400" b="1">
                <a:solidFill>
                  <a:srgbClr val="2F3D4C"/>
                </a:solidFill>
              </a:defRPr>
            </a:lvl1pPr>
          </a:lstStyle>
          <a:p>
            <a:pPr lvl="0"/>
            <a:r>
              <a:rPr lang="en-US"/>
              <a:t>Click to edit Master text styles</a:t>
            </a:r>
          </a:p>
        </p:txBody>
      </p:sp>
      <p:pic>
        <p:nvPicPr>
          <p:cNvPr id="8" name="Picture 7">
            <a:extLst>
              <a:ext uri="{FF2B5EF4-FFF2-40B4-BE49-F238E27FC236}">
                <a16:creationId xmlns:a16="http://schemas.microsoft.com/office/drawing/2014/main" id="{34F0502D-A512-3E5A-D716-AAD86B5376B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1" name="SCDE logo" descr="South Carolina Department of Education logo ">
            <a:extLst>
              <a:ext uri="{FF2B5EF4-FFF2-40B4-BE49-F238E27FC236}">
                <a16:creationId xmlns:a16="http://schemas.microsoft.com/office/drawing/2014/main" id="{2737ED7B-41C3-BE7B-45B8-11240A32B912}"/>
              </a:ext>
            </a:extLst>
          </p:cNvPr>
          <p:cNvPicPr>
            <a:picLocks noChangeAspect="1"/>
          </p:cNvPicPr>
          <p:nvPr userDrawn="1"/>
        </p:nvPicPr>
        <p:blipFill>
          <a:blip r:embed="rId3"/>
          <a:stretch>
            <a:fillRect/>
          </a:stretch>
        </p:blipFill>
        <p:spPr>
          <a:xfrm>
            <a:off x="11023600" y="5885341"/>
            <a:ext cx="841775" cy="836135"/>
          </a:xfrm>
          <a:prstGeom prst="rect">
            <a:avLst/>
          </a:prstGeom>
        </p:spPr>
      </p:pic>
      <p:pic>
        <p:nvPicPr>
          <p:cNvPr id="12" name="Picture 11">
            <a:extLst>
              <a:ext uri="{FF2B5EF4-FFF2-40B4-BE49-F238E27FC236}">
                <a16:creationId xmlns:a16="http://schemas.microsoft.com/office/drawing/2014/main" id="{DE3BD28B-F8F4-FD8B-B127-06AB8003454C}"/>
              </a:ext>
            </a:extLst>
          </p:cNvPr>
          <p:cNvPicPr>
            <a:picLocks noChangeAspect="1"/>
          </p:cNvPicPr>
          <p:nvPr userDrawn="1"/>
        </p:nvPicPr>
        <p:blipFill>
          <a:blip r:embed="rId4"/>
          <a:stretch>
            <a:fillRect/>
          </a:stretch>
        </p:blipFill>
        <p:spPr>
          <a:xfrm>
            <a:off x="609600" y="3450210"/>
            <a:ext cx="10972800" cy="12507"/>
          </a:xfrm>
          <a:prstGeom prst="rect">
            <a:avLst/>
          </a:prstGeom>
        </p:spPr>
      </p:pic>
      <p:pic>
        <p:nvPicPr>
          <p:cNvPr id="13" name="Picture 12">
            <a:extLst>
              <a:ext uri="{FF2B5EF4-FFF2-40B4-BE49-F238E27FC236}">
                <a16:creationId xmlns:a16="http://schemas.microsoft.com/office/drawing/2014/main" id="{C6245055-5527-DC58-E0BE-D5ED95DA1A98}"/>
              </a:ext>
            </a:extLst>
          </p:cNvPr>
          <p:cNvPicPr>
            <a:picLocks noChangeAspect="1"/>
          </p:cNvPicPr>
          <p:nvPr userDrawn="1"/>
        </p:nvPicPr>
        <p:blipFill>
          <a:blip r:embed="rId5"/>
          <a:stretch>
            <a:fillRect/>
          </a:stretch>
        </p:blipFill>
        <p:spPr>
          <a:xfrm>
            <a:off x="5333322" y="488028"/>
            <a:ext cx="1525357" cy="1524000"/>
          </a:xfrm>
          <a:prstGeom prst="rect">
            <a:avLst/>
          </a:prstGeom>
        </p:spPr>
      </p:pic>
    </p:spTree>
    <p:extLst>
      <p:ext uri="{BB962C8B-B14F-4D97-AF65-F5344CB8AC3E}">
        <p14:creationId xmlns:p14="http://schemas.microsoft.com/office/powerpoint/2010/main" val="352679594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itle and Content with footer">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9/11/2025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450231"/>
            <a:ext cx="10966704" cy="3983779"/>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p:nvPicPr>
        <p:blipFill>
          <a:blip r:embed="rId4"/>
          <a:stretch>
            <a:fillRect/>
          </a:stretch>
        </p:blipFill>
        <p:spPr>
          <a:xfrm>
            <a:off x="602487" y="1264092"/>
            <a:ext cx="10972800" cy="12507"/>
          </a:xfrm>
          <a:prstGeom prst="rect">
            <a:avLst/>
          </a:prstGeom>
        </p:spPr>
      </p:pic>
      <p:pic>
        <p:nvPicPr>
          <p:cNvPr id="4" name="Picture 3">
            <a:extLst>
              <a:ext uri="{FF2B5EF4-FFF2-40B4-BE49-F238E27FC236}">
                <a16:creationId xmlns:a16="http://schemas.microsoft.com/office/drawing/2014/main" id="{205F20B1-24A2-C7ED-0021-88AE94E2C1D9}"/>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7" name="SCDE logo" descr="South Carolina Department of Education logo ">
            <a:extLst>
              <a:ext uri="{FF2B5EF4-FFF2-40B4-BE49-F238E27FC236}">
                <a16:creationId xmlns:a16="http://schemas.microsoft.com/office/drawing/2014/main" id="{DDD0E960-EBE9-51AC-0593-305353292B1A}"/>
              </a:ext>
            </a:extLst>
          </p:cNvPr>
          <p:cNvPicPr>
            <a:picLocks noChangeAspect="1"/>
          </p:cNvPicPr>
          <p:nvPr userDrawn="1"/>
        </p:nvPicPr>
        <p:blipFill>
          <a:blip r:embed="rId3"/>
          <a:stretch>
            <a:fillRect/>
          </a:stretch>
        </p:blipFill>
        <p:spPr>
          <a:xfrm>
            <a:off x="11023600" y="5885341"/>
            <a:ext cx="841775" cy="836135"/>
          </a:xfrm>
          <a:prstGeom prst="rect">
            <a:avLst/>
          </a:prstGeom>
        </p:spPr>
      </p:pic>
      <p:pic>
        <p:nvPicPr>
          <p:cNvPr id="8" name="Picture 7">
            <a:extLst>
              <a:ext uri="{FF2B5EF4-FFF2-40B4-BE49-F238E27FC236}">
                <a16:creationId xmlns:a16="http://schemas.microsoft.com/office/drawing/2014/main" id="{6247ED14-2023-E92E-D2D8-4EA387A7C519}"/>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63742917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footer only">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9/11/2025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211544"/>
            <a:ext cx="10966704" cy="422246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pic>
        <p:nvPicPr>
          <p:cNvPr id="4" name="Picture 3">
            <a:extLst>
              <a:ext uri="{FF2B5EF4-FFF2-40B4-BE49-F238E27FC236}">
                <a16:creationId xmlns:a16="http://schemas.microsoft.com/office/drawing/2014/main" id="{063B76C4-F847-1A86-8DDE-0A218A0CB8E2}"/>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6" name="SCDE logo" descr="South Carolina Department of Education logo ">
            <a:extLst>
              <a:ext uri="{FF2B5EF4-FFF2-40B4-BE49-F238E27FC236}">
                <a16:creationId xmlns:a16="http://schemas.microsoft.com/office/drawing/2014/main" id="{C96C90C7-4035-3CE9-767A-628B5F82B67D}"/>
              </a:ext>
            </a:extLst>
          </p:cNvPr>
          <p:cNvPicPr>
            <a:picLocks noChangeAspect="1"/>
          </p:cNvPicPr>
          <p:nvPr userDrawn="1"/>
        </p:nvPicPr>
        <p:blipFill>
          <a:blip r:embed="rId3"/>
          <a:stretch>
            <a:fillRect/>
          </a:stretch>
        </p:blipFill>
        <p:spPr>
          <a:xfrm>
            <a:off x="11023600" y="5885341"/>
            <a:ext cx="841775" cy="836135"/>
          </a:xfrm>
          <a:prstGeom prst="rect">
            <a:avLst/>
          </a:prstGeom>
        </p:spPr>
      </p:pic>
    </p:spTree>
    <p:extLst>
      <p:ext uri="{BB962C8B-B14F-4D97-AF65-F5344CB8AC3E}">
        <p14:creationId xmlns:p14="http://schemas.microsoft.com/office/powerpoint/2010/main" val="406422614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seal footer only">
    <p:bg>
      <p:bgPr>
        <a:solidFill>
          <a:schemeClr val="bg1"/>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p:nvPicPr>
        <p:blipFill>
          <a:blip r:embed="rId2"/>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fld id="{D3F2673B-D248-4FF6-81C3-66077380D45E}" type="slidenum">
              <a:rPr lang="en-US" smtClean="0"/>
              <a:t>‹#›</a:t>
            </a:fld>
            <a:endParaRPr lang="en-US"/>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fld id="{2646F9FD-4AC6-4219-A67A-7C419A27146C}" type="datetimeFigureOut">
              <a:rPr lang="en-US" smtClean="0"/>
              <a:t>9/11/2025</a:t>
            </a:fld>
            <a:endParaRPr lang="en-US"/>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211544"/>
            <a:ext cx="10966704" cy="422246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endParaRPr lang="en-US"/>
          </a:p>
        </p:txBody>
      </p:sp>
    </p:spTree>
    <p:extLst>
      <p:ext uri="{BB962C8B-B14F-4D97-AF65-F5344CB8AC3E}">
        <p14:creationId xmlns:p14="http://schemas.microsoft.com/office/powerpoint/2010/main" val="410233478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custom option">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fld id="{D3F2673B-D248-4FF6-81C3-66077380D45E}" type="slidenum">
              <a:rPr lang="en-US" smtClean="0"/>
              <a:t>‹#›</a:t>
            </a:fld>
            <a:endParaRPr lang="en-US"/>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fld id="{2646F9FD-4AC6-4219-A67A-7C419A27146C}" type="datetimeFigureOut">
              <a:rPr lang="en-US" smtClean="0"/>
              <a:t>9/11/2025</a:t>
            </a:fld>
            <a:endParaRPr lang="en-US"/>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612648" y="1211544"/>
            <a:ext cx="10966704" cy="496065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endParaRPr lang="en-US"/>
          </a:p>
        </p:txBody>
      </p:sp>
    </p:spTree>
    <p:extLst>
      <p:ext uri="{BB962C8B-B14F-4D97-AF65-F5344CB8AC3E}">
        <p14:creationId xmlns:p14="http://schemas.microsoft.com/office/powerpoint/2010/main" val="285104203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Data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9/11/2025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624091" y="1444046"/>
            <a:ext cx="10966704" cy="4154831"/>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p:nvPicPr>
        <p:blipFill>
          <a:blip r:embed="rId4"/>
          <a:stretch>
            <a:fillRect/>
          </a:stretch>
        </p:blipFill>
        <p:spPr>
          <a:xfrm>
            <a:off x="602487" y="1264092"/>
            <a:ext cx="10972800" cy="12507"/>
          </a:xfrm>
          <a:prstGeom prst="rect">
            <a:avLst/>
          </a:prstGeom>
        </p:spPr>
      </p:pic>
      <p:pic>
        <p:nvPicPr>
          <p:cNvPr id="3" name="Picture 2">
            <a:extLst>
              <a:ext uri="{FF2B5EF4-FFF2-40B4-BE49-F238E27FC236}">
                <a16:creationId xmlns:a16="http://schemas.microsoft.com/office/drawing/2014/main" id="{D1472371-D722-E136-07A3-F3DC0E499014}"/>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6" name="SCDE logo" descr="South Carolina Department of Education logo ">
            <a:extLst>
              <a:ext uri="{FF2B5EF4-FFF2-40B4-BE49-F238E27FC236}">
                <a16:creationId xmlns:a16="http://schemas.microsoft.com/office/drawing/2014/main" id="{2B63C21B-C11B-14F9-1B6D-DEE9610FD2E3}"/>
              </a:ext>
            </a:extLst>
          </p:cNvPr>
          <p:cNvPicPr>
            <a:picLocks noChangeAspect="1"/>
          </p:cNvPicPr>
          <p:nvPr userDrawn="1"/>
        </p:nvPicPr>
        <p:blipFill>
          <a:blip r:embed="rId3"/>
          <a:stretch>
            <a:fillRect/>
          </a:stretch>
        </p:blipFill>
        <p:spPr>
          <a:xfrm>
            <a:off x="11023600" y="5885341"/>
            <a:ext cx="841775" cy="836135"/>
          </a:xfrm>
          <a:prstGeom prst="rect">
            <a:avLst/>
          </a:prstGeom>
        </p:spPr>
      </p:pic>
      <p:pic>
        <p:nvPicPr>
          <p:cNvPr id="8" name="Picture 7">
            <a:extLst>
              <a:ext uri="{FF2B5EF4-FFF2-40B4-BE49-F238E27FC236}">
                <a16:creationId xmlns:a16="http://schemas.microsoft.com/office/drawing/2014/main" id="{ECB1017C-005A-AA66-4BA9-1E7AA703B2A4}"/>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204984658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p:nvPicPr>
        <p:blipFill>
          <a:blip r:embed="rId2"/>
          <a:stretch>
            <a:fillRect/>
          </a:stretch>
        </p:blipFill>
        <p:spPr>
          <a:xfrm rot="16200000">
            <a:off x="5100285" y="564216"/>
            <a:ext cx="17743" cy="115824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12648" y="365125"/>
            <a:ext cx="10936224" cy="731520"/>
          </a:xfrm>
        </p:spPr>
        <p:txBody>
          <a:bodyPr anchor="t">
            <a:normAutofit/>
          </a:bodyPr>
          <a:lstStyle>
            <a:lvl1pPr>
              <a:lnSpc>
                <a:spcPct val="100000"/>
              </a:lnSpc>
              <a:defRPr sz="3334" b="1">
                <a:solidFill>
                  <a:srgbClr val="2F3D4C"/>
                </a:solidFill>
              </a:defRPr>
            </a:lvl1pPr>
          </a:lstStyle>
          <a:p>
            <a:r>
              <a:rPr lang="en-US"/>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612648" y="1498601"/>
            <a:ext cx="5181600" cy="4240819"/>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6386207" y="1498601"/>
            <a:ext cx="5181600" cy="4240819"/>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fld id="{2646F9FD-4AC6-4219-A67A-7C419A27146C}" type="datetimeFigureOut">
              <a:rPr lang="en-US" smtClean="0"/>
              <a:t>9/11/2025</a:t>
            </a:fld>
            <a:endParaRPr lang="en-US"/>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fld id="{D3F2673B-D248-4FF6-81C3-66077380D45E}" type="slidenum">
              <a:rPr lang="en-US" smtClean="0"/>
              <a:t>‹#›</a:t>
            </a:fld>
            <a:endParaRPr lang="en-US"/>
          </a:p>
        </p:txBody>
      </p:sp>
      <p:pic>
        <p:nvPicPr>
          <p:cNvPr id="9" name="Picture 8">
            <a:extLst>
              <a:ext uri="{FF2B5EF4-FFF2-40B4-BE49-F238E27FC236}">
                <a16:creationId xmlns:a16="http://schemas.microsoft.com/office/drawing/2014/main" id="{CCB30407-92DB-6D23-E28D-5CA457DC0021}"/>
              </a:ext>
            </a:extLst>
          </p:cNvPr>
          <p:cNvPicPr>
            <a:picLocks noChangeAspect="1"/>
          </p:cNvPicPr>
          <p:nvPr/>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9067833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hree Content with Footer">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p:nvPicPr>
        <p:blipFill>
          <a:blip r:embed="rId2"/>
          <a:stretch>
            <a:fillRect/>
          </a:stretch>
        </p:blipFill>
        <p:spPr>
          <a:xfrm rot="16200000">
            <a:off x="5100285" y="564216"/>
            <a:ext cx="17743" cy="115824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p:nvPicPr>
        <p:blipFill>
          <a:blip r:embed="rId3"/>
          <a:stretch>
            <a:fillRect/>
          </a:stretch>
        </p:blipFill>
        <p:spPr>
          <a:xfrm>
            <a:off x="11023600" y="5885341"/>
            <a:ext cx="841775" cy="836135"/>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8013192" y="1625152"/>
            <a:ext cx="3535680" cy="4217235"/>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12648" y="365125"/>
            <a:ext cx="10936224" cy="731520"/>
          </a:xfrm>
        </p:spPr>
        <p:txBody>
          <a:bodyPr anchor="t">
            <a:normAutofit/>
          </a:bodyPr>
          <a:lstStyle>
            <a:lvl1pPr>
              <a:lnSpc>
                <a:spcPct val="100000"/>
              </a:lnSpc>
              <a:defRPr sz="3334" b="1">
                <a:solidFill>
                  <a:srgbClr val="2F3D4C"/>
                </a:solidFill>
              </a:defRPr>
            </a:lvl1pPr>
          </a:lstStyle>
          <a:p>
            <a:r>
              <a:rPr lang="en-US"/>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612648" y="1625152"/>
            <a:ext cx="3535680" cy="4217234"/>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fld id="{2646F9FD-4AC6-4219-A67A-7C419A27146C}" type="datetimeFigureOut">
              <a:rPr lang="en-US" smtClean="0"/>
              <a:t>9/11/2025</a:t>
            </a:fld>
            <a:endParaRPr lang="en-US"/>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fld id="{D3F2673B-D248-4FF6-81C3-66077380D45E}" type="slidenum">
              <a:rPr lang="en-US" smtClean="0"/>
              <a:t>‹#›</a:t>
            </a:fld>
            <a:endParaRPr lang="en-US"/>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4328160" y="1637659"/>
            <a:ext cx="3535680" cy="4204728"/>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374794204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p:nvPicPr>
        <p:blipFill>
          <a:blip r:embed="rId2"/>
          <a:stretch>
            <a:fillRect/>
          </a:stretch>
        </p:blipFill>
        <p:spPr>
          <a:xfrm rot="16200000">
            <a:off x="5100285" y="564216"/>
            <a:ext cx="17743" cy="115824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628074" y="365125"/>
            <a:ext cx="10963563" cy="731520"/>
          </a:xfrm>
        </p:spPr>
        <p:txBody>
          <a:bodyPr anchor="t">
            <a:normAutofit/>
          </a:bodyPr>
          <a:lstStyle>
            <a:lvl1pPr>
              <a:lnSpc>
                <a:spcPct val="100000"/>
              </a:lnSpc>
              <a:defRPr sz="3334" b="1">
                <a:solidFill>
                  <a:srgbClr val="2F3D4C"/>
                </a:solidFill>
              </a:defRPr>
            </a:lvl1pPr>
          </a:lstStyle>
          <a:p>
            <a:r>
              <a:rPr lang="en-US"/>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639196" y="1581324"/>
            <a:ext cx="5157787"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628074" y="2209800"/>
            <a:ext cx="5157787" cy="3626717"/>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6385173" y="1581324"/>
            <a:ext cx="5183188"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6406142" y="2209800"/>
            <a:ext cx="5183188" cy="3626717"/>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fld id="{2646F9FD-4AC6-4219-A67A-7C419A27146C}" type="datetimeFigureOut">
              <a:rPr lang="en-US" smtClean="0"/>
              <a:t>9/11/2025</a:t>
            </a:fld>
            <a:endParaRPr lang="en-US"/>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fld id="{D3F2673B-D248-4FF6-81C3-66077380D45E}" type="slidenum">
              <a:rPr lang="en-US" smtClean="0"/>
              <a:t>‹#›</a:t>
            </a:fld>
            <a:endParaRPr lang="en-US"/>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20886031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628074" y="365125"/>
            <a:ext cx="10963563" cy="731520"/>
          </a:xfrm>
        </p:spPr>
        <p:txBody>
          <a:bodyPr anchor="t">
            <a:normAutofit/>
          </a:bodyPr>
          <a:lstStyle>
            <a:lvl1pPr>
              <a:lnSpc>
                <a:spcPct val="100000"/>
              </a:lnSpc>
              <a:defRPr sz="3334" b="1">
                <a:solidFill>
                  <a:srgbClr val="2F3D4C"/>
                </a:solidFill>
              </a:defRPr>
            </a:lvl1pPr>
          </a:lstStyle>
          <a:p>
            <a:r>
              <a:rPr lang="en-US"/>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628074" y="1569720"/>
            <a:ext cx="5157787"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628074" y="2209800"/>
            <a:ext cx="5157787" cy="3626717"/>
          </a:xfrm>
        </p:spPr>
        <p:txBody>
          <a:bodyPr>
            <a:normAutofit/>
          </a:bodyPr>
          <a:lstStyle>
            <a:lvl1pPr>
              <a:defRPr sz="1733">
                <a:solidFill>
                  <a:srgbClr val="2F3D4C"/>
                </a:solidFill>
              </a:defRPr>
            </a:lvl1pPr>
            <a:lvl2pPr>
              <a:defRPr sz="1733">
                <a:solidFill>
                  <a:srgbClr val="2F3D4C"/>
                </a:solidFill>
              </a:defRPr>
            </a:lvl2pPr>
            <a:lvl3pPr>
              <a:defRPr sz="1733">
                <a:solidFill>
                  <a:srgbClr val="2F3D4C"/>
                </a:solidFill>
              </a:defRPr>
            </a:lvl3pPr>
            <a:lvl4pPr>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6406142" y="1569720"/>
            <a:ext cx="5183188" cy="42672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6406142" y="2209800"/>
            <a:ext cx="5183188" cy="3626717"/>
          </a:xfrm>
        </p:spPr>
        <p:txBody>
          <a:bodyPr>
            <a:normAutofit/>
          </a:bodyPr>
          <a:lstStyle>
            <a:lvl1pPr>
              <a:defRPr sz="1733">
                <a:solidFill>
                  <a:srgbClr val="2F3D4C"/>
                </a:solidFill>
              </a:defRPr>
            </a:lvl1pPr>
            <a:lvl2pPr>
              <a:defRPr sz="1733">
                <a:solidFill>
                  <a:srgbClr val="2F3D4C"/>
                </a:solidFill>
              </a:defRPr>
            </a:lvl2pPr>
            <a:lvl3pPr>
              <a:defRPr sz="1733">
                <a:solidFill>
                  <a:srgbClr val="2F3D4C"/>
                </a:solidFill>
              </a:defRPr>
            </a:lvl3pPr>
            <a:lvl4pPr>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fld id="{2646F9FD-4AC6-4219-A67A-7C419A27146C}" type="datetimeFigureOut">
              <a:rPr lang="en-US" smtClean="0"/>
              <a:t>9/11/2025</a:t>
            </a:fld>
            <a:endParaRPr lang="en-US"/>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fld id="{D3F2673B-D248-4FF6-81C3-66077380D45E}" type="slidenum">
              <a:rPr lang="en-US" smtClean="0"/>
              <a:t>‹#›</a:t>
            </a:fld>
            <a:endParaRPr lang="en-US"/>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p:nvPicPr>
        <p:blipFill>
          <a:blip r:embed="rId2"/>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210207403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p:nvPicPr>
        <p:blipFill>
          <a:blip r:embed="rId2"/>
          <a:stretch>
            <a:fillRect/>
          </a:stretch>
        </p:blipFill>
        <p:spPr>
          <a:xfrm rot="16200000">
            <a:off x="5100285" y="564216"/>
            <a:ext cx="17743" cy="115824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590167" y="457200"/>
            <a:ext cx="4181859" cy="1162081"/>
          </a:xfrm>
        </p:spPr>
        <p:txBody>
          <a:bodyPr anchor="t">
            <a:normAutofit/>
          </a:bodyPr>
          <a:lstStyle>
            <a:lvl1pPr>
              <a:lnSpc>
                <a:spcPct val="100000"/>
              </a:lnSpc>
              <a:defRPr sz="3334" b="1">
                <a:solidFill>
                  <a:srgbClr val="2F3D4C"/>
                </a:solidFill>
              </a:defRPr>
            </a:lvl1pPr>
          </a:lstStyle>
          <a:p>
            <a:r>
              <a:rPr lang="en-US"/>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5486400" y="457202"/>
            <a:ext cx="5868988" cy="5403850"/>
          </a:xfrm>
        </p:spPr>
        <p:txBody>
          <a:bodyPr>
            <a:normAutofit/>
          </a:bodyPr>
          <a:lstStyle>
            <a:lvl1pPr marL="0" indent="0">
              <a:lnSpc>
                <a:spcPct val="110000"/>
              </a:lnSpc>
              <a:spcBef>
                <a:spcPts val="0"/>
              </a:spcBef>
              <a:buNone/>
              <a:defRPr sz="1867">
                <a:solidFill>
                  <a:srgbClr val="2F3D4C"/>
                </a:solidFill>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err="1"/>
              <a:t>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p>
          <a:p>
            <a:pPr lvl="0"/>
            <a:endParaRPr lang="en-US"/>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657226" y="2209800"/>
            <a:ext cx="4181859" cy="3835388"/>
          </a:xfrm>
        </p:spPr>
        <p:txBody>
          <a:bodyPr>
            <a:noAutofit/>
          </a:bodyPr>
          <a:lstStyle>
            <a:lvl1pPr marL="0" indent="0">
              <a:lnSpc>
                <a:spcPct val="110000"/>
              </a:lnSpc>
              <a:spcBef>
                <a:spcPts val="0"/>
              </a:spcBef>
              <a:buNone/>
              <a:defRPr sz="1733">
                <a:solidFill>
                  <a:srgbClr val="2F3D4C"/>
                </a:solidFill>
              </a:defRPr>
            </a:lvl1pPr>
            <a:lvl2pPr marL="457223" indent="0">
              <a:buNone/>
              <a:defRPr sz="1400"/>
            </a:lvl2pPr>
            <a:lvl3pPr marL="914446" indent="0">
              <a:buNone/>
              <a:defRPr sz="1200"/>
            </a:lvl3pPr>
            <a:lvl4pPr marL="1371669" indent="0">
              <a:buNone/>
              <a:defRPr sz="1000"/>
            </a:lvl4pPr>
            <a:lvl5pPr marL="1828891" indent="0">
              <a:buNone/>
              <a:defRPr sz="1000"/>
            </a:lvl5pPr>
            <a:lvl6pPr marL="2286114" indent="0">
              <a:buNone/>
              <a:defRPr sz="1000"/>
            </a:lvl6pPr>
            <a:lvl7pPr marL="2743337" indent="0">
              <a:buNone/>
              <a:defRPr sz="1000"/>
            </a:lvl7pPr>
            <a:lvl8pPr marL="3200560" indent="0">
              <a:buNone/>
              <a:defRPr sz="1000"/>
            </a:lvl8pPr>
            <a:lvl9pPr marL="3657783" indent="0">
              <a:buNone/>
              <a:defRPr sz="1000"/>
            </a:lvl9pPr>
          </a:lstStyle>
          <a:p>
            <a:pPr lvl="0"/>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fld id="{2646F9FD-4AC6-4219-A67A-7C419A27146C}" type="datetimeFigureOut">
              <a:rPr lang="en-US" smtClean="0"/>
              <a:t>9/11/2025</a:t>
            </a:fld>
            <a:endParaRPr lang="en-US"/>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fld id="{D3F2673B-D248-4FF6-81C3-66077380D45E}" type="slidenum">
              <a:rPr lang="en-US" smtClean="0"/>
              <a:t>‹#›</a:t>
            </a:fld>
            <a:endParaRPr lang="en-US"/>
          </a:p>
        </p:txBody>
      </p:sp>
      <p:pic>
        <p:nvPicPr>
          <p:cNvPr id="10" name="Picture 9">
            <a:extLst>
              <a:ext uri="{FF2B5EF4-FFF2-40B4-BE49-F238E27FC236}">
                <a16:creationId xmlns:a16="http://schemas.microsoft.com/office/drawing/2014/main" id="{28B8352C-6B08-2F67-F9E0-D46B6820F29B}"/>
              </a:ext>
            </a:extLst>
          </p:cNvPr>
          <p:cNvPicPr>
            <a:picLocks noChangeAspect="1"/>
          </p:cNvPicPr>
          <p:nvPr/>
        </p:nvPicPr>
        <p:blipFill>
          <a:blip r:embed="rId4"/>
          <a:stretch>
            <a:fillRect/>
          </a:stretch>
        </p:blipFill>
        <p:spPr>
          <a:xfrm rot="5400000">
            <a:off x="3344637" y="4026981"/>
            <a:ext cx="3657600" cy="1054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629483" y="1871629"/>
            <a:ext cx="4230991" cy="12193"/>
          </a:xfrm>
          <a:prstGeom prst="rect">
            <a:avLst/>
          </a:prstGeom>
        </p:spPr>
      </p:pic>
    </p:spTree>
    <p:extLst>
      <p:ext uri="{BB962C8B-B14F-4D97-AF65-F5344CB8AC3E}">
        <p14:creationId xmlns:p14="http://schemas.microsoft.com/office/powerpoint/2010/main" val="28637483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p:nvPicPr>
        <p:blipFill>
          <a:blip r:embed="rId2"/>
          <a:stretch>
            <a:fillRect/>
          </a:stretch>
        </p:blipFill>
        <p:spPr>
          <a:xfrm rot="16200000">
            <a:off x="5100285" y="564216"/>
            <a:ext cx="17743" cy="115824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590167" y="457200"/>
            <a:ext cx="4181859" cy="1112837"/>
          </a:xfrm>
        </p:spPr>
        <p:txBody>
          <a:bodyPr anchor="t">
            <a:normAutofit/>
          </a:bodyPr>
          <a:lstStyle>
            <a:lvl1pPr>
              <a:lnSpc>
                <a:spcPct val="100000"/>
              </a:lnSpc>
              <a:defRPr sz="3334" b="1">
                <a:solidFill>
                  <a:srgbClr val="2F3D4C"/>
                </a:solidFill>
              </a:defRPr>
            </a:lvl1pPr>
          </a:lstStyle>
          <a:p>
            <a:r>
              <a:rPr lang="en-US"/>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657226" y="2209801"/>
            <a:ext cx="4230990" cy="3659187"/>
          </a:xfrm>
        </p:spPr>
        <p:txBody>
          <a:bodyPr/>
          <a:lstStyle>
            <a:lvl1pPr marL="0" indent="0">
              <a:lnSpc>
                <a:spcPct val="110000"/>
              </a:lnSpc>
              <a:spcBef>
                <a:spcPts val="0"/>
              </a:spcBef>
              <a:buNone/>
              <a:defRPr sz="1733">
                <a:solidFill>
                  <a:srgbClr val="2F3D4C"/>
                </a:solidFill>
              </a:defRPr>
            </a:lvl1pPr>
            <a:lvl2pPr marL="457223" indent="0">
              <a:buNone/>
              <a:defRPr sz="1400"/>
            </a:lvl2pPr>
            <a:lvl3pPr marL="914446" indent="0">
              <a:buNone/>
              <a:defRPr sz="1200"/>
            </a:lvl3pPr>
            <a:lvl4pPr marL="1371669" indent="0">
              <a:buNone/>
              <a:defRPr sz="1000"/>
            </a:lvl4pPr>
            <a:lvl5pPr marL="1828891" indent="0">
              <a:buNone/>
              <a:defRPr sz="1000"/>
            </a:lvl5pPr>
            <a:lvl6pPr marL="2286114" indent="0">
              <a:buNone/>
              <a:defRPr sz="1000"/>
            </a:lvl6pPr>
            <a:lvl7pPr marL="2743337" indent="0">
              <a:buNone/>
              <a:defRPr sz="1000"/>
            </a:lvl7pPr>
            <a:lvl8pPr marL="3200560" indent="0">
              <a:buNone/>
              <a:defRPr sz="1000"/>
            </a:lvl8pPr>
            <a:lvl9pPr marL="3657783" indent="0">
              <a:buNone/>
              <a:defRPr sz="1000"/>
            </a:lvl9pPr>
          </a:lstStyle>
          <a:p>
            <a:pPr lvl="0"/>
            <a:r>
              <a:rPr lang="en-US"/>
              <a:t>Click to </a:t>
            </a:r>
            <a:r>
              <a:rPr lang="en-US" err="1"/>
              <a:t>eadipisicing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5486400" y="457202"/>
            <a:ext cx="5868988" cy="5403850"/>
          </a:xfrm>
          <a:ln w="28575">
            <a:solidFill>
              <a:srgbClr val="F0C14C"/>
            </a:solidFill>
          </a:ln>
        </p:spPr>
        <p:txBody>
          <a:bodyPr anchor="ctr">
            <a:normAutofit/>
          </a:bodyPr>
          <a:lstStyle>
            <a:lvl1pPr marL="0" indent="0" algn="ctr">
              <a:lnSpc>
                <a:spcPct val="110000"/>
              </a:lnSpc>
              <a:spcBef>
                <a:spcPts val="0"/>
              </a:spcBef>
              <a:buNone/>
              <a:defRPr sz="2933">
                <a:solidFill>
                  <a:srgbClr val="2F3D4C"/>
                </a:solidFill>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Insert and format picture </a:t>
            </a:r>
          </a:p>
          <a:p>
            <a:pPr lvl="0"/>
            <a:r>
              <a:rPr lang="en-US"/>
              <a:t>to fit allotted box frame</a:t>
            </a:r>
          </a:p>
          <a:p>
            <a:pPr lvl="0"/>
            <a:r>
              <a:rPr lang="en-US"/>
              <a:t>(you may adjust the height of the yellow box, not the width)</a:t>
            </a:r>
          </a:p>
          <a:p>
            <a:pPr lvl="0"/>
            <a:endParaRPr lang="en-US"/>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629483" y="1871629"/>
            <a:ext cx="4230991" cy="12193"/>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fld id="{2646F9FD-4AC6-4219-A67A-7C419A27146C}" type="datetimeFigureOut">
              <a:rPr lang="en-US" smtClean="0"/>
              <a:t>9/11/2025</a:t>
            </a:fld>
            <a:endParaRPr lang="en-US"/>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fld id="{D3F2673B-D248-4FF6-81C3-66077380D45E}" type="slidenum">
              <a:rPr lang="en-US" smtClean="0"/>
              <a:t>‹#›</a:t>
            </a:fld>
            <a:endParaRPr lang="en-US"/>
          </a:p>
        </p:txBody>
      </p:sp>
    </p:spTree>
    <p:extLst>
      <p:ext uri="{BB962C8B-B14F-4D97-AF65-F5344CB8AC3E}">
        <p14:creationId xmlns:p14="http://schemas.microsoft.com/office/powerpoint/2010/main" val="419076904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Speaker name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p:nvPicPr>
        <p:blipFill>
          <a:blip r:embed="rId2"/>
          <a:stretch>
            <a:fillRect/>
          </a:stretch>
        </p:blipFill>
        <p:spPr>
          <a:xfrm rot="16200000">
            <a:off x="5100285" y="564216"/>
            <a:ext cx="17743" cy="115824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5860603" y="1489102"/>
            <a:ext cx="4864100" cy="1875553"/>
          </a:xfrm>
        </p:spPr>
        <p:txBody>
          <a:bodyPr anchor="t">
            <a:noAutofit/>
          </a:bodyPr>
          <a:lstStyle>
            <a:lvl1pPr>
              <a:lnSpc>
                <a:spcPct val="100000"/>
              </a:lnSpc>
              <a:defRPr sz="5867" b="1">
                <a:solidFill>
                  <a:srgbClr val="2F3D4C"/>
                </a:solidFill>
                <a:latin typeface="+mn-lt"/>
              </a:defRPr>
            </a:lvl1pPr>
          </a:lstStyle>
          <a:p>
            <a:r>
              <a:rPr lang="en-US" err="1"/>
              <a:t>Firstname</a:t>
            </a:r>
            <a:br>
              <a:rPr lang="en-US"/>
            </a:br>
            <a:r>
              <a:rPr lang="en-US" err="1"/>
              <a:t>Lastname</a:t>
            </a:r>
            <a:endParaRPr lang="en-US"/>
          </a:p>
        </p:txBody>
      </p:sp>
      <p:cxnSp>
        <p:nvCxnSpPr>
          <p:cNvPr id="9" name="Straight Connector 8">
            <a:extLst>
              <a:ext uri="{FF2B5EF4-FFF2-40B4-BE49-F238E27FC236}">
                <a16:creationId xmlns:a16="http://schemas.microsoft.com/office/drawing/2014/main" id="{09E24D0A-B619-0CDD-0665-C4B9269E9311}"/>
              </a:ext>
            </a:extLst>
          </p:cNvPr>
          <p:cNvCxnSpPr/>
          <p:nvPr/>
        </p:nvCxnSpPr>
        <p:spPr>
          <a:xfrm>
            <a:off x="5892800" y="3530600"/>
            <a:ext cx="486410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fld id="{2646F9FD-4AC6-4219-A67A-7C419A27146C}" type="datetimeFigureOut">
              <a:rPr lang="en-US" smtClean="0"/>
              <a:t>9/11/2025</a:t>
            </a:fld>
            <a:endParaRPr lang="en-US"/>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fld id="{D3F2673B-D248-4FF6-81C3-66077380D45E}" type="slidenum">
              <a:rPr lang="en-US" smtClean="0"/>
              <a:t>‹#›</a:t>
            </a:fld>
            <a:endParaRPr lang="en-US"/>
          </a:p>
        </p:txBody>
      </p:sp>
      <p:sp>
        <p:nvSpPr>
          <p:cNvPr id="11" name="Oval 10">
            <a:extLst>
              <a:ext uri="{FF2B5EF4-FFF2-40B4-BE49-F238E27FC236}">
                <a16:creationId xmlns:a16="http://schemas.microsoft.com/office/drawing/2014/main" id="{C48F96D2-A9CF-5427-4503-D15057B18DF5}"/>
              </a:ext>
            </a:extLst>
          </p:cNvPr>
          <p:cNvSpPr/>
          <p:nvPr/>
        </p:nvSpPr>
        <p:spPr>
          <a:xfrm>
            <a:off x="1435100" y="1322491"/>
            <a:ext cx="3657600" cy="36576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5860603" y="3674527"/>
            <a:ext cx="4896297" cy="668873"/>
          </a:xfrm>
        </p:spPr>
        <p:txBody>
          <a:bodyPr>
            <a:noAutofit/>
          </a:bodyPr>
          <a:lstStyle>
            <a:lvl1pPr marL="0" indent="0">
              <a:lnSpc>
                <a:spcPct val="120000"/>
              </a:lnSpc>
              <a:buNone/>
              <a:defRPr i="1">
                <a:solidFill>
                  <a:srgbClr val="2F3D4C"/>
                </a:solidFill>
              </a:defRPr>
            </a:lvl1pPr>
          </a:lstStyle>
          <a:p>
            <a:pPr marL="0" indent="0">
              <a:lnSpc>
                <a:spcPct val="120000"/>
              </a:lnSpc>
              <a:buNone/>
            </a:pPr>
            <a:r>
              <a:rPr lang="en-US"/>
              <a:t>Title, Company</a:t>
            </a:r>
          </a:p>
        </p:txBody>
      </p:sp>
    </p:spTree>
    <p:extLst>
      <p:ext uri="{BB962C8B-B14F-4D97-AF65-F5344CB8AC3E}">
        <p14:creationId xmlns:p14="http://schemas.microsoft.com/office/powerpoint/2010/main" val="17615784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cSld name="Organization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AC0FA9F-92AC-75AF-3D35-E082AAE684F3}"/>
              </a:ext>
            </a:extLst>
          </p:cNvPr>
          <p:cNvPicPr>
            <a:picLocks noChangeAspect="1"/>
          </p:cNvPicPr>
          <p:nvPr/>
        </p:nvPicPr>
        <p:blipFill>
          <a:blip r:embed="rId2"/>
          <a:stretch>
            <a:fillRect/>
          </a:stretch>
        </p:blipFill>
        <p:spPr>
          <a:xfrm rot="16200000">
            <a:off x="5100285" y="564216"/>
            <a:ext cx="17743" cy="11582400"/>
          </a:xfrm>
          <a:prstGeom prst="rect">
            <a:avLst/>
          </a:prstGeom>
        </p:spPr>
      </p:pic>
      <p:pic>
        <p:nvPicPr>
          <p:cNvPr id="7" name="SCDE logo" descr="South Carolina Department of Education logo ">
            <a:extLst>
              <a:ext uri="{FF2B5EF4-FFF2-40B4-BE49-F238E27FC236}">
                <a16:creationId xmlns:a16="http://schemas.microsoft.com/office/drawing/2014/main" id="{DC5D52C2-06A3-1581-FF4F-A5568D0ACE36}"/>
              </a:ext>
            </a:extLst>
          </p:cNvPr>
          <p:cNvPicPr>
            <a:picLocks noChangeAspect="1"/>
          </p:cNvPicPr>
          <p:nvPr/>
        </p:nvPicPr>
        <p:blipFill>
          <a:blip r:embed="rId3"/>
          <a:stretch>
            <a:fillRect/>
          </a:stretch>
        </p:blipFill>
        <p:spPr>
          <a:xfrm>
            <a:off x="11023600" y="5885341"/>
            <a:ext cx="841775" cy="836135"/>
          </a:xfrm>
          <a:prstGeom prst="rect">
            <a:avLst/>
          </a:prstGeom>
        </p:spPr>
      </p:pic>
      <p:sp>
        <p:nvSpPr>
          <p:cNvPr id="2" name="Date Placeholder 1"/>
          <p:cNvSpPr>
            <a:spLocks noGrp="1"/>
          </p:cNvSpPr>
          <p:nvPr>
            <p:ph type="dt" sz="half" idx="10"/>
          </p:nvPr>
        </p:nvSpPr>
        <p:spPr/>
        <p:txBody>
          <a:bodyPr/>
          <a:lstStyle/>
          <a:p>
            <a:fld id="{2646F9FD-4AC6-4219-A67A-7C419A27146C}" type="datetimeFigureOut">
              <a:rPr lang="en-US" smtClean="0"/>
              <a:t>9/11/2025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F2673B-D248-4FF6-81C3-66077380D45E}" type="slidenum">
              <a:rPr lang="en-US" smtClean="0"/>
              <a:t>‹#›</a:t>
            </a:fld>
            <a:endParaRPr lang="en-US"/>
          </a:p>
        </p:txBody>
      </p:sp>
      <p:sp>
        <p:nvSpPr>
          <p:cNvPr id="16" name="Picture Placeholder 15">
            <a:extLst>
              <a:ext uri="{FF2B5EF4-FFF2-40B4-BE49-F238E27FC236}">
                <a16:creationId xmlns:a16="http://schemas.microsoft.com/office/drawing/2014/main" id="{D81122A7-8DB1-A370-75D3-165FABA4705D}"/>
              </a:ext>
            </a:extLst>
          </p:cNvPr>
          <p:cNvSpPr>
            <a:spLocks noGrp="1"/>
          </p:cNvSpPr>
          <p:nvPr>
            <p:ph type="pic" sz="quarter" idx="13"/>
          </p:nvPr>
        </p:nvSpPr>
        <p:spPr>
          <a:xfrm>
            <a:off x="660400" y="1803400"/>
            <a:ext cx="2060448" cy="2548128"/>
          </a:xfrm>
          <a:ln>
            <a:solidFill>
              <a:srgbClr val="F0C14C"/>
            </a:solidFill>
          </a:ln>
        </p:spPr>
        <p:txBody>
          <a:bodyPr>
            <a:normAutofit/>
          </a:bodyPr>
          <a:lstStyle>
            <a:lvl1pPr>
              <a:defRPr sz="1867">
                <a:solidFill>
                  <a:srgbClr val="2F3D4C"/>
                </a:solidFill>
              </a:defRPr>
            </a:lvl1pPr>
          </a:lstStyle>
          <a:p>
            <a:r>
              <a:rPr lang="en-US"/>
              <a:t>Click icon to add picture</a:t>
            </a:r>
          </a:p>
        </p:txBody>
      </p:sp>
      <p:sp>
        <p:nvSpPr>
          <p:cNvPr id="17" name="Picture Placeholder 15">
            <a:extLst>
              <a:ext uri="{FF2B5EF4-FFF2-40B4-BE49-F238E27FC236}">
                <a16:creationId xmlns:a16="http://schemas.microsoft.com/office/drawing/2014/main" id="{9C9B20AF-46C2-4772-7202-28A9597DBDF7}"/>
              </a:ext>
            </a:extLst>
          </p:cNvPr>
          <p:cNvSpPr>
            <a:spLocks noGrp="1"/>
          </p:cNvSpPr>
          <p:nvPr>
            <p:ph type="pic" sz="quarter" idx="14"/>
          </p:nvPr>
        </p:nvSpPr>
        <p:spPr>
          <a:xfrm>
            <a:off x="2861564" y="1803400"/>
            <a:ext cx="2060448" cy="2548128"/>
          </a:xfrm>
          <a:ln>
            <a:solidFill>
              <a:srgbClr val="F0C14C"/>
            </a:solidFill>
          </a:ln>
        </p:spPr>
        <p:txBody>
          <a:bodyPr>
            <a:normAutofit/>
          </a:bodyPr>
          <a:lstStyle>
            <a:lvl1pPr>
              <a:defRPr sz="1867">
                <a:solidFill>
                  <a:srgbClr val="2F3D4C"/>
                </a:solidFill>
              </a:defRPr>
            </a:lvl1pPr>
          </a:lstStyle>
          <a:p>
            <a:r>
              <a:rPr lang="en-US"/>
              <a:t>Click icon to add picture</a:t>
            </a:r>
          </a:p>
        </p:txBody>
      </p:sp>
      <p:sp>
        <p:nvSpPr>
          <p:cNvPr id="18" name="Picture Placeholder 15">
            <a:extLst>
              <a:ext uri="{FF2B5EF4-FFF2-40B4-BE49-F238E27FC236}">
                <a16:creationId xmlns:a16="http://schemas.microsoft.com/office/drawing/2014/main" id="{C6DD0515-69DB-C48D-55A8-3B1845ED2D61}"/>
              </a:ext>
            </a:extLst>
          </p:cNvPr>
          <p:cNvSpPr>
            <a:spLocks noGrp="1"/>
          </p:cNvSpPr>
          <p:nvPr>
            <p:ph type="pic" sz="quarter" idx="15"/>
          </p:nvPr>
        </p:nvSpPr>
        <p:spPr>
          <a:xfrm>
            <a:off x="5065776" y="1799771"/>
            <a:ext cx="2060448" cy="2548128"/>
          </a:xfrm>
          <a:ln>
            <a:solidFill>
              <a:srgbClr val="F0C14C"/>
            </a:solidFill>
          </a:ln>
        </p:spPr>
        <p:txBody>
          <a:bodyPr>
            <a:normAutofit/>
          </a:bodyPr>
          <a:lstStyle>
            <a:lvl1pPr>
              <a:defRPr sz="1867">
                <a:solidFill>
                  <a:srgbClr val="2F3D4C"/>
                </a:solidFill>
              </a:defRPr>
            </a:lvl1pPr>
          </a:lstStyle>
          <a:p>
            <a:r>
              <a:rPr lang="en-US"/>
              <a:t>Click icon to add picture</a:t>
            </a:r>
          </a:p>
        </p:txBody>
      </p:sp>
      <p:sp>
        <p:nvSpPr>
          <p:cNvPr id="19" name="Picture Placeholder 15">
            <a:extLst>
              <a:ext uri="{FF2B5EF4-FFF2-40B4-BE49-F238E27FC236}">
                <a16:creationId xmlns:a16="http://schemas.microsoft.com/office/drawing/2014/main" id="{4CE8CBD5-7BB6-0F86-D094-24D828830D64}"/>
              </a:ext>
            </a:extLst>
          </p:cNvPr>
          <p:cNvSpPr>
            <a:spLocks noGrp="1"/>
          </p:cNvSpPr>
          <p:nvPr>
            <p:ph type="pic" sz="quarter" idx="16"/>
          </p:nvPr>
        </p:nvSpPr>
        <p:spPr>
          <a:xfrm>
            <a:off x="7269988" y="1799771"/>
            <a:ext cx="2060448" cy="2548128"/>
          </a:xfrm>
          <a:ln>
            <a:solidFill>
              <a:srgbClr val="F0C14C"/>
            </a:solidFill>
          </a:ln>
        </p:spPr>
        <p:txBody>
          <a:bodyPr>
            <a:normAutofit/>
          </a:bodyPr>
          <a:lstStyle>
            <a:lvl1pPr>
              <a:defRPr sz="1867">
                <a:solidFill>
                  <a:srgbClr val="2F3D4C"/>
                </a:solidFill>
              </a:defRPr>
            </a:lvl1pPr>
          </a:lstStyle>
          <a:p>
            <a:r>
              <a:rPr lang="en-US"/>
              <a:t>Click icon to add picture</a:t>
            </a:r>
          </a:p>
        </p:txBody>
      </p:sp>
      <p:sp>
        <p:nvSpPr>
          <p:cNvPr id="20" name="Picture Placeholder 15">
            <a:extLst>
              <a:ext uri="{FF2B5EF4-FFF2-40B4-BE49-F238E27FC236}">
                <a16:creationId xmlns:a16="http://schemas.microsoft.com/office/drawing/2014/main" id="{C4656702-5181-2A63-61AD-E9FB5E2F89E1}"/>
              </a:ext>
            </a:extLst>
          </p:cNvPr>
          <p:cNvSpPr>
            <a:spLocks noGrp="1"/>
          </p:cNvSpPr>
          <p:nvPr>
            <p:ph type="pic" sz="quarter" idx="17"/>
          </p:nvPr>
        </p:nvSpPr>
        <p:spPr>
          <a:xfrm>
            <a:off x="9471152" y="1803400"/>
            <a:ext cx="2060448" cy="2548128"/>
          </a:xfrm>
          <a:ln>
            <a:solidFill>
              <a:srgbClr val="F0C14C"/>
            </a:solidFill>
          </a:ln>
        </p:spPr>
        <p:txBody>
          <a:bodyPr>
            <a:normAutofit/>
          </a:bodyPr>
          <a:lstStyle>
            <a:lvl1pPr>
              <a:defRPr sz="1867">
                <a:solidFill>
                  <a:srgbClr val="2F3D4C"/>
                </a:solidFill>
              </a:defRPr>
            </a:lvl1pPr>
          </a:lstStyle>
          <a:p>
            <a:r>
              <a:rPr lang="en-US"/>
              <a:t>Click icon to add picture</a:t>
            </a:r>
          </a:p>
        </p:txBody>
      </p:sp>
      <p:sp>
        <p:nvSpPr>
          <p:cNvPr id="22" name="Text Placeholder 21">
            <a:extLst>
              <a:ext uri="{FF2B5EF4-FFF2-40B4-BE49-F238E27FC236}">
                <a16:creationId xmlns:a16="http://schemas.microsoft.com/office/drawing/2014/main" id="{F415DA58-5452-3EBF-38AB-61D993233AC6}"/>
              </a:ext>
            </a:extLst>
          </p:cNvPr>
          <p:cNvSpPr>
            <a:spLocks noGrp="1"/>
          </p:cNvSpPr>
          <p:nvPr>
            <p:ph type="body" sz="quarter" idx="18" hasCustomPrompt="1"/>
          </p:nvPr>
        </p:nvSpPr>
        <p:spPr>
          <a:xfrm>
            <a:off x="641350" y="4546600"/>
            <a:ext cx="2079625" cy="867269"/>
          </a:xfrm>
          <a:ln>
            <a:noFill/>
          </a:ln>
        </p:spPr>
        <p:txBody>
          <a:bodyPr anchor="ctr"/>
          <a:lstStyle>
            <a:lvl1pPr marL="0" indent="0" algn="ctr">
              <a:lnSpc>
                <a:spcPct val="100000"/>
              </a:lnSpc>
              <a:spcBef>
                <a:spcPts val="0"/>
              </a:spcBef>
              <a:buNone/>
              <a:defRPr sz="1600" b="1">
                <a:solidFill>
                  <a:srgbClr val="2F3D4C"/>
                </a:solidFill>
              </a:defRPr>
            </a:lvl1pPr>
          </a:lstStyle>
          <a:p>
            <a:pPr lvl="0"/>
            <a:r>
              <a:rPr lang="en-US" err="1"/>
              <a:t>Firstname</a:t>
            </a:r>
            <a:r>
              <a:rPr lang="en-US"/>
              <a:t> </a:t>
            </a:r>
            <a:r>
              <a:rPr lang="en-US" err="1"/>
              <a:t>Lastname</a:t>
            </a:r>
            <a:endParaRPr lang="en-US"/>
          </a:p>
          <a:p>
            <a:pPr lvl="0"/>
            <a:r>
              <a:rPr lang="en-US"/>
              <a:t>Title</a:t>
            </a:r>
          </a:p>
        </p:txBody>
      </p:sp>
      <p:sp>
        <p:nvSpPr>
          <p:cNvPr id="23" name="Text Placeholder 21">
            <a:extLst>
              <a:ext uri="{FF2B5EF4-FFF2-40B4-BE49-F238E27FC236}">
                <a16:creationId xmlns:a16="http://schemas.microsoft.com/office/drawing/2014/main" id="{7F267B3B-F270-5049-C850-DBE0E3925C99}"/>
              </a:ext>
            </a:extLst>
          </p:cNvPr>
          <p:cNvSpPr>
            <a:spLocks noGrp="1"/>
          </p:cNvSpPr>
          <p:nvPr>
            <p:ph type="body" sz="quarter" idx="19" hasCustomPrompt="1"/>
          </p:nvPr>
        </p:nvSpPr>
        <p:spPr>
          <a:xfrm>
            <a:off x="2851976" y="4515152"/>
            <a:ext cx="2079625" cy="898716"/>
          </a:xfrm>
        </p:spPr>
        <p:txBody>
          <a:bodyPr anchor="ctr"/>
          <a:lstStyle>
            <a:lvl1pPr marL="0" indent="0" algn="ctr">
              <a:lnSpc>
                <a:spcPct val="100000"/>
              </a:lnSpc>
              <a:spcBef>
                <a:spcPts val="0"/>
              </a:spcBef>
              <a:buNone/>
              <a:defRPr sz="1600" b="1">
                <a:solidFill>
                  <a:srgbClr val="2F3D4C"/>
                </a:solidFill>
              </a:defRPr>
            </a:lvl1pPr>
          </a:lstStyle>
          <a:p>
            <a:pPr lvl="0"/>
            <a:r>
              <a:rPr lang="en-US" err="1"/>
              <a:t>Firstname</a:t>
            </a:r>
            <a:r>
              <a:rPr lang="en-US"/>
              <a:t> </a:t>
            </a:r>
            <a:r>
              <a:rPr lang="en-US" err="1"/>
              <a:t>Lastname</a:t>
            </a:r>
            <a:endParaRPr lang="en-US"/>
          </a:p>
          <a:p>
            <a:pPr lvl="0"/>
            <a:r>
              <a:rPr lang="en-US"/>
              <a:t>Title</a:t>
            </a:r>
          </a:p>
        </p:txBody>
      </p:sp>
      <p:sp>
        <p:nvSpPr>
          <p:cNvPr id="24" name="Text Placeholder 21">
            <a:extLst>
              <a:ext uri="{FF2B5EF4-FFF2-40B4-BE49-F238E27FC236}">
                <a16:creationId xmlns:a16="http://schemas.microsoft.com/office/drawing/2014/main" id="{A8B8F338-FE3C-3A4F-C135-3808BCE99206}"/>
              </a:ext>
            </a:extLst>
          </p:cNvPr>
          <p:cNvSpPr>
            <a:spLocks noGrp="1"/>
          </p:cNvSpPr>
          <p:nvPr>
            <p:ph type="body" sz="quarter" idx="20" hasCustomPrompt="1"/>
          </p:nvPr>
        </p:nvSpPr>
        <p:spPr>
          <a:xfrm>
            <a:off x="5051457" y="4515152"/>
            <a:ext cx="2079625" cy="898716"/>
          </a:xfrm>
        </p:spPr>
        <p:txBody>
          <a:bodyPr anchor="ctr"/>
          <a:lstStyle>
            <a:lvl1pPr marL="0" indent="0" algn="ctr">
              <a:lnSpc>
                <a:spcPct val="100000"/>
              </a:lnSpc>
              <a:spcBef>
                <a:spcPts val="0"/>
              </a:spcBef>
              <a:buNone/>
              <a:defRPr sz="1600" b="1">
                <a:solidFill>
                  <a:srgbClr val="2F3D4C"/>
                </a:solidFill>
              </a:defRPr>
            </a:lvl1pPr>
          </a:lstStyle>
          <a:p>
            <a:pPr lvl="0"/>
            <a:r>
              <a:rPr lang="en-US" err="1"/>
              <a:t>Firstname</a:t>
            </a:r>
            <a:r>
              <a:rPr lang="en-US"/>
              <a:t> </a:t>
            </a:r>
            <a:r>
              <a:rPr lang="en-US" err="1"/>
              <a:t>Lastname</a:t>
            </a:r>
            <a:endParaRPr lang="en-US"/>
          </a:p>
          <a:p>
            <a:pPr lvl="0"/>
            <a:r>
              <a:rPr lang="en-US"/>
              <a:t>Title</a:t>
            </a:r>
          </a:p>
        </p:txBody>
      </p:sp>
      <p:sp>
        <p:nvSpPr>
          <p:cNvPr id="25" name="Text Placeholder 21">
            <a:extLst>
              <a:ext uri="{FF2B5EF4-FFF2-40B4-BE49-F238E27FC236}">
                <a16:creationId xmlns:a16="http://schemas.microsoft.com/office/drawing/2014/main" id="{3DA8B0CC-C733-BB3F-7BBE-22F8270C554D}"/>
              </a:ext>
            </a:extLst>
          </p:cNvPr>
          <p:cNvSpPr>
            <a:spLocks noGrp="1"/>
          </p:cNvSpPr>
          <p:nvPr>
            <p:ph type="body" sz="quarter" idx="21" hasCustomPrompt="1"/>
          </p:nvPr>
        </p:nvSpPr>
        <p:spPr>
          <a:xfrm>
            <a:off x="7269988" y="4533295"/>
            <a:ext cx="2079625" cy="898716"/>
          </a:xfrm>
        </p:spPr>
        <p:txBody>
          <a:bodyPr anchor="ctr"/>
          <a:lstStyle>
            <a:lvl1pPr marL="0" indent="0" algn="ctr">
              <a:lnSpc>
                <a:spcPct val="100000"/>
              </a:lnSpc>
              <a:spcBef>
                <a:spcPts val="0"/>
              </a:spcBef>
              <a:buNone/>
              <a:defRPr sz="1600" b="1">
                <a:solidFill>
                  <a:srgbClr val="2F3D4C"/>
                </a:solidFill>
              </a:defRPr>
            </a:lvl1pPr>
          </a:lstStyle>
          <a:p>
            <a:pPr lvl="0"/>
            <a:r>
              <a:rPr lang="en-US" err="1"/>
              <a:t>Firstname</a:t>
            </a:r>
            <a:r>
              <a:rPr lang="en-US"/>
              <a:t> </a:t>
            </a:r>
            <a:r>
              <a:rPr lang="en-US" err="1"/>
              <a:t>Lastname</a:t>
            </a:r>
            <a:endParaRPr lang="en-US"/>
          </a:p>
          <a:p>
            <a:pPr lvl="0"/>
            <a:r>
              <a:rPr lang="en-US"/>
              <a:t>Title</a:t>
            </a:r>
          </a:p>
        </p:txBody>
      </p:sp>
      <p:sp>
        <p:nvSpPr>
          <p:cNvPr id="26" name="Text Placeholder 21">
            <a:extLst>
              <a:ext uri="{FF2B5EF4-FFF2-40B4-BE49-F238E27FC236}">
                <a16:creationId xmlns:a16="http://schemas.microsoft.com/office/drawing/2014/main" id="{29C17EA2-6DB6-89B9-FE7A-F168106B124E}"/>
              </a:ext>
            </a:extLst>
          </p:cNvPr>
          <p:cNvSpPr>
            <a:spLocks noGrp="1"/>
          </p:cNvSpPr>
          <p:nvPr>
            <p:ph type="body" sz="quarter" idx="22" hasCustomPrompt="1"/>
          </p:nvPr>
        </p:nvSpPr>
        <p:spPr>
          <a:xfrm>
            <a:off x="9480701" y="4515152"/>
            <a:ext cx="2079625" cy="898716"/>
          </a:xfrm>
        </p:spPr>
        <p:txBody>
          <a:bodyPr anchor="ctr"/>
          <a:lstStyle>
            <a:lvl1pPr marL="0" indent="0" algn="ctr">
              <a:lnSpc>
                <a:spcPct val="100000"/>
              </a:lnSpc>
              <a:spcBef>
                <a:spcPts val="0"/>
              </a:spcBef>
              <a:buNone/>
              <a:defRPr sz="1600" b="1">
                <a:solidFill>
                  <a:srgbClr val="2F3D4C"/>
                </a:solidFill>
              </a:defRPr>
            </a:lvl1pPr>
          </a:lstStyle>
          <a:p>
            <a:pPr lvl="0"/>
            <a:r>
              <a:rPr lang="en-US" err="1"/>
              <a:t>Firstname</a:t>
            </a:r>
            <a:r>
              <a:rPr lang="en-US"/>
              <a:t> </a:t>
            </a:r>
            <a:r>
              <a:rPr lang="en-US" err="1"/>
              <a:t>Lastname</a:t>
            </a:r>
            <a:endParaRPr lang="en-US"/>
          </a:p>
          <a:p>
            <a:pPr lvl="0"/>
            <a:r>
              <a:rPr lang="en-US"/>
              <a:t>Title</a:t>
            </a:r>
          </a:p>
        </p:txBody>
      </p:sp>
      <p:sp>
        <p:nvSpPr>
          <p:cNvPr id="5" name="Title 1">
            <a:extLst>
              <a:ext uri="{FF2B5EF4-FFF2-40B4-BE49-F238E27FC236}">
                <a16:creationId xmlns:a16="http://schemas.microsoft.com/office/drawing/2014/main" id="{6FA47C16-1777-76CE-E4F1-1189CB2B7364}"/>
              </a:ext>
            </a:extLst>
          </p:cNvPr>
          <p:cNvSpPr>
            <a:spLocks noGrp="1"/>
          </p:cNvSpPr>
          <p:nvPr>
            <p:ph type="title" hasCustomPrompt="1"/>
          </p:nvPr>
        </p:nvSpPr>
        <p:spPr>
          <a:xfrm>
            <a:off x="641047" y="419293"/>
            <a:ext cx="10958705" cy="677547"/>
          </a:xfrm>
        </p:spPr>
        <p:txBody>
          <a:bodyPr anchor="t">
            <a:noAutofit/>
          </a:bodyPr>
          <a:lstStyle>
            <a:lvl1pPr>
              <a:lnSpc>
                <a:spcPct val="100000"/>
              </a:lnSpc>
              <a:defRPr sz="3334" b="1">
                <a:solidFill>
                  <a:srgbClr val="2F3D4C"/>
                </a:solidFill>
              </a:defRPr>
            </a:lvl1pPr>
          </a:lstStyle>
          <a:p>
            <a:r>
              <a:rPr lang="en-US"/>
              <a:t>Staffing/Organizational Chart </a:t>
            </a:r>
          </a:p>
        </p:txBody>
      </p:sp>
      <p:pic>
        <p:nvPicPr>
          <p:cNvPr id="8" name="Picture 7">
            <a:extLst>
              <a:ext uri="{FF2B5EF4-FFF2-40B4-BE49-F238E27FC236}">
                <a16:creationId xmlns:a16="http://schemas.microsoft.com/office/drawing/2014/main" id="{F5511D98-59CA-2C0F-9C1F-DB9075BC801A}"/>
              </a:ext>
            </a:extLst>
          </p:cNvPr>
          <p:cNvPicPr>
            <a:picLocks noChangeAspect="1"/>
          </p:cNvPicPr>
          <p:nvPr/>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48519606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End Slide - SCDE logo">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4556759" y="5511800"/>
            <a:ext cx="3048000" cy="609600"/>
          </a:xfrm>
        </p:spPr>
        <p:txBody>
          <a:bodyPr anchor="ctr">
            <a:normAutofit/>
          </a:bodyPr>
          <a:lstStyle>
            <a:lvl1pPr algn="ctr">
              <a:lnSpc>
                <a:spcPct val="100000"/>
              </a:lnSpc>
              <a:defRPr sz="2933" b="1">
                <a:solidFill>
                  <a:srgbClr val="2F3D4C"/>
                </a:solidFill>
              </a:defRPr>
            </a:lvl1pPr>
          </a:lstStyle>
          <a:p>
            <a:r>
              <a:rPr lang="en-US"/>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93387" y="685800"/>
            <a:ext cx="4574746" cy="4572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9/11/2025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2" name="Picture 1" descr="2024 South Carolina Department of Education">
            <a:extLst>
              <a:ext uri="{FF2B5EF4-FFF2-40B4-BE49-F238E27FC236}">
                <a16:creationId xmlns:a16="http://schemas.microsoft.com/office/drawing/2014/main" id="{223381CA-07E7-7D54-2E0C-FF18FF58137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93387" y="685800"/>
            <a:ext cx="4574746" cy="4572000"/>
          </a:xfrm>
          <a:prstGeom prst="rect">
            <a:avLst/>
          </a:prstGeom>
        </p:spPr>
      </p:pic>
    </p:spTree>
    <p:extLst>
      <p:ext uri="{BB962C8B-B14F-4D97-AF65-F5344CB8AC3E}">
        <p14:creationId xmlns:p14="http://schemas.microsoft.com/office/powerpoint/2010/main" val="71130162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1_Title and Content with footer">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9/11/2025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450231"/>
            <a:ext cx="10966704" cy="3983779"/>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5835341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1_Data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9/11/2025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624091" y="1444046"/>
            <a:ext cx="10966704" cy="4154831"/>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1668232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9/11/2025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1_footer only">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9/11/2025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211544"/>
            <a:ext cx="10966704" cy="422246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243458743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1_End Slide - SCDE logo">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4556759" y="5511800"/>
            <a:ext cx="3048000" cy="609600"/>
          </a:xfrm>
        </p:spPr>
        <p:txBody>
          <a:bodyPr anchor="ctr">
            <a:normAutofit/>
          </a:bodyPr>
          <a:lstStyle>
            <a:lvl1pPr algn="ctr">
              <a:lnSpc>
                <a:spcPct val="100000"/>
              </a:lnSpc>
              <a:defRPr sz="2933" b="1">
                <a:solidFill>
                  <a:srgbClr val="2F3D4C"/>
                </a:solidFill>
              </a:defRPr>
            </a:lvl1pPr>
          </a:lstStyle>
          <a:p>
            <a:r>
              <a:rPr lang="en-US"/>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93387" y="685800"/>
            <a:ext cx="4574746" cy="4572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9/11/2025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Tree>
    <p:extLst>
      <p:ext uri="{BB962C8B-B14F-4D97-AF65-F5344CB8AC3E}">
        <p14:creationId xmlns:p14="http://schemas.microsoft.com/office/powerpoint/2010/main" val="41716892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9/11/2025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9/11/2025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9/11/2025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9/11/2025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theme" Target="../theme/theme2.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theme" Target="../theme/theme3.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18" Type="http://schemas.openxmlformats.org/officeDocument/2006/relationships/slideLayout" Target="../slideLayouts/slideLayout48.xml"/><Relationship Id="rId3" Type="http://schemas.openxmlformats.org/officeDocument/2006/relationships/slideLayout" Target="../slideLayouts/slideLayout33.xml"/><Relationship Id="rId21" Type="http://schemas.openxmlformats.org/officeDocument/2006/relationships/slideLayout" Target="../slideLayouts/slideLayout51.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17" Type="http://schemas.openxmlformats.org/officeDocument/2006/relationships/slideLayout" Target="../slideLayouts/slideLayout47.xml"/><Relationship Id="rId2" Type="http://schemas.openxmlformats.org/officeDocument/2006/relationships/slideLayout" Target="../slideLayouts/slideLayout32.xml"/><Relationship Id="rId16" Type="http://schemas.openxmlformats.org/officeDocument/2006/relationships/slideLayout" Target="../slideLayouts/slideLayout46.xml"/><Relationship Id="rId20" Type="http://schemas.openxmlformats.org/officeDocument/2006/relationships/slideLayout" Target="../slideLayouts/slideLayout50.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5" Type="http://schemas.openxmlformats.org/officeDocument/2006/relationships/slideLayout" Target="../slideLayouts/slideLayout45.xml"/><Relationship Id="rId10" Type="http://schemas.openxmlformats.org/officeDocument/2006/relationships/slideLayout" Target="../slideLayouts/slideLayout40.xml"/><Relationship Id="rId19" Type="http://schemas.openxmlformats.org/officeDocument/2006/relationships/slideLayout" Target="../slideLayouts/slideLayout49.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 Id="rId22"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49864D-019A-4B12-BF90-B1D07F90B920}"/>
              </a:ext>
            </a:extLst>
          </p:cNvPr>
          <p:cNvSpPr>
            <a:spLocks noGrp="1"/>
          </p:cNvSpPr>
          <p:nvPr>
            <p:ph type="title"/>
          </p:nvPr>
        </p:nvSpPr>
        <p:spPr>
          <a:xfrm>
            <a:off x="5829300" y="1370126"/>
            <a:ext cx="5486400" cy="1543050"/>
          </a:xfrm>
          <a:prstGeom prst="rect">
            <a:avLst/>
          </a:prstGeom>
        </p:spPr>
        <p:txBody>
          <a:bodyPr vert="horz" lIns="91440" tIns="45720" rIns="91440" bIns="45720" rtlCol="0" anchor="ctr">
            <a:normAutofit/>
          </a:bodyPr>
          <a:lstStyle/>
          <a:p>
            <a:pPr marL="0" indent="0" algn="ctr">
              <a:buNone/>
            </a:pPr>
            <a:r>
              <a:rPr lang="en-US" sz="3600">
                <a:latin typeface="Rockwell" panose="02060603020205020403" pitchFamily="18" charset="0"/>
              </a:rPr>
              <a:t>&lt;Title Here&gt;</a:t>
            </a:r>
          </a:p>
        </p:txBody>
      </p:sp>
      <p:sp>
        <p:nvSpPr>
          <p:cNvPr id="3" name="Text Placeholder 2">
            <a:extLst>
              <a:ext uri="{FF2B5EF4-FFF2-40B4-BE49-F238E27FC236}">
                <a16:creationId xmlns:a16="http://schemas.microsoft.com/office/drawing/2014/main" id="{8AB7142B-3665-4E5C-A890-9019553719D7}"/>
              </a:ext>
            </a:extLst>
          </p:cNvPr>
          <p:cNvSpPr>
            <a:spLocks noGrp="1"/>
          </p:cNvSpPr>
          <p:nvPr>
            <p:ph type="body" idx="1"/>
          </p:nvPr>
        </p:nvSpPr>
        <p:spPr>
          <a:xfrm>
            <a:off x="5829300" y="3104421"/>
            <a:ext cx="5524500" cy="1543050"/>
          </a:xfrm>
          <a:prstGeom prst="rect">
            <a:avLst/>
          </a:prstGeom>
        </p:spPr>
        <p:txBody>
          <a:bodyPr vert="horz" lIns="91440" tIns="45720" rIns="91440" bIns="45720" rtlCol="0">
            <a:normAutofit/>
          </a:bodyPr>
          <a:lstStyle/>
          <a:p>
            <a:pPr marL="0" indent="0" algn="ctr">
              <a:buNone/>
            </a:pPr>
            <a:r>
              <a:rPr lang="en-US" sz="2400">
                <a:latin typeface="Trebuchet MS" panose="020B0603020202020204" pitchFamily="34" charset="0"/>
              </a:rPr>
              <a:t>&lt;Date Here&gt;</a:t>
            </a:r>
          </a:p>
          <a:p>
            <a:pPr marL="0" indent="0" algn="ctr">
              <a:buNone/>
            </a:pPr>
            <a:r>
              <a:rPr lang="en-US" sz="2400">
                <a:latin typeface="Trebuchet MS" panose="020B0603020202020204" pitchFamily="34" charset="0"/>
              </a:rPr>
              <a:t>Molly M. Spearman</a:t>
            </a:r>
          </a:p>
          <a:p>
            <a:pPr marL="0" indent="0" algn="ctr">
              <a:buNone/>
            </a:pPr>
            <a:r>
              <a:rPr lang="en-US" sz="2400">
                <a:latin typeface="Trebuchet MS" panose="020B0603020202020204" pitchFamily="34" charset="0"/>
              </a:rPr>
              <a:t>State Superintendent of Education</a:t>
            </a:r>
          </a:p>
        </p:txBody>
      </p:sp>
      <p:sp>
        <p:nvSpPr>
          <p:cNvPr id="7" name="Rectangle 6">
            <a:extLst>
              <a:ext uri="{FF2B5EF4-FFF2-40B4-BE49-F238E27FC236}">
                <a16:creationId xmlns:a16="http://schemas.microsoft.com/office/drawing/2014/main" id="{30B9D6AF-6F27-4A55-9DE2-9F658E5EE480}"/>
              </a:ext>
              <a:ext uri="{C183D7F6-B498-43B3-948B-1728B52AA6E4}">
                <adec:decorative xmlns:adec="http://schemas.microsoft.com/office/drawing/2017/decorative" val="1"/>
              </a:ext>
            </a:extLst>
          </p:cNvPr>
          <p:cNvSpPr/>
          <p:nvPr userDrawn="1"/>
        </p:nvSpPr>
        <p:spPr>
          <a:xfrm>
            <a:off x="0" y="5852160"/>
            <a:ext cx="12192000" cy="1005840"/>
          </a:xfrm>
          <a:prstGeom prst="rect">
            <a:avLst/>
          </a:prstGeom>
          <a:solidFill>
            <a:srgbClr val="4E5FA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Content Placeholder 10" descr="Blue SCDE logo 2022">
            <a:extLst>
              <a:ext uri="{FF2B5EF4-FFF2-40B4-BE49-F238E27FC236}">
                <a16:creationId xmlns:a16="http://schemas.microsoft.com/office/drawing/2014/main" id="{94B02678-2417-4FF6-8B34-F6AFF979557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03832" y="1375776"/>
            <a:ext cx="3333928" cy="3271695"/>
          </a:xfrm>
          <a:prstGeom prst="rect">
            <a:avLst/>
          </a:prstGeom>
        </p:spPr>
      </p:pic>
    </p:spTree>
    <p:extLst>
      <p:ext uri="{BB962C8B-B14F-4D97-AF65-F5344CB8AC3E}">
        <p14:creationId xmlns:p14="http://schemas.microsoft.com/office/powerpoint/2010/main" val="3695642851"/>
      </p:ext>
    </p:extLst>
  </p:cSld>
  <p:clrMap bg1="lt1" tx1="dk1" bg2="lt2" tx2="dk2" accent1="accent1" accent2="accent2" accent3="accent3" accent4="accent4" accent5="accent5" accent6="accent6" hlink="hlink" folHlink="folHlink"/>
  <p:sldLayoutIdLst>
    <p:sldLayoutId id="2147483698" r:id="rId1"/>
  </p:sldLayoutIdLst>
  <p:txStyles>
    <p:titleStyle>
      <a:lvl1pPr algn="l" defTabSz="914400" rtl="0" eaLnBrk="1" latinLnBrk="0" hangingPunct="1">
        <a:lnSpc>
          <a:spcPct val="100000"/>
        </a:lnSpc>
        <a:spcBef>
          <a:spcPct val="0"/>
        </a:spcBef>
        <a:buNone/>
        <a:defRPr sz="4000" kern="1200">
          <a:solidFill>
            <a:schemeClr val="tx1"/>
          </a:solidFill>
          <a:latin typeface="Rockwell" panose="02060603020205020403" pitchFamily="18" charset="0"/>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1D8BD707-D9CF-40AE-B4C6-C98DA3205C09}" type="datetimeFigureOut">
              <a:rPr lang="en-US" smtClean="0"/>
              <a:pPr/>
              <a:t>9/11/2025</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83"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612648" y="365125"/>
            <a:ext cx="10936224" cy="73152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612648" y="1244601"/>
            <a:ext cx="10936224" cy="459403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612648" y="6356351"/>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defTabSz="914446"/>
            <a:fld id="{A448B9D2-E6E9-40E5-8C65-A106E5FF64CC}" type="datetimeFigureOut">
              <a:rPr lang="en-US" smtClean="0">
                <a:solidFill>
                  <a:prstClr val="black">
                    <a:tint val="82000"/>
                  </a:prstClr>
                </a:solidFill>
              </a:rPr>
              <a:pPr defTabSz="914446"/>
              <a:t>9/11/2025</a:t>
            </a:fld>
            <a:endParaRPr lang="en-US">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4023360" y="6370895"/>
            <a:ext cx="41148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defTabSz="914446"/>
            <a:endParaRPr lang="en-US">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8805672" y="6370895"/>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Tree>
    <p:extLst>
      <p:ext uri="{BB962C8B-B14F-4D97-AF65-F5344CB8AC3E}">
        <p14:creationId xmlns:p14="http://schemas.microsoft.com/office/powerpoint/2010/main" val="2460797696"/>
      </p:ext>
    </p:extLst>
  </p:cSld>
  <p:clrMap bg1="lt1" tx1="dk1" bg2="lt2" tx2="dk2" accent1="accent1" accent2="accent2" accent3="accent3" accent4="accent4" accent5="accent5" accent6="accent6" hlink="hlink" folHlink="folHlink"/>
  <p:sldLayoutIdLst>
    <p:sldLayoutId id="2147483700" r:id="rId1"/>
    <p:sldLayoutId id="2147483688" r:id="rId2"/>
    <p:sldLayoutId id="2147483692" r:id="rId3"/>
    <p:sldLayoutId id="2147483701" r:id="rId4"/>
    <p:sldLayoutId id="2147483693" r:id="rId5"/>
    <p:sldLayoutId id="2147483694" r:id="rId6"/>
    <p:sldLayoutId id="2147483695" r:id="rId7"/>
    <p:sldLayoutId id="2147483691" r:id="rId8"/>
    <p:sldLayoutId id="2147483663" r:id="rId9"/>
    <p:sldLayoutId id="2147483690" r:id="rId10"/>
    <p:sldLayoutId id="2147483702" r:id="rId11"/>
    <p:sldLayoutId id="2147483689" r:id="rId12"/>
    <p:sldLayoutId id="2147483684" r:id="rId13"/>
    <p:sldLayoutId id="2147483685" r:id="rId14"/>
    <p:sldLayoutId id="2147483687" r:id="rId15"/>
    <p:sldLayoutId id="2147483686" r:id="rId16"/>
    <p:sldLayoutId id="2147483696" r:id="rId17"/>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612648" y="365125"/>
            <a:ext cx="10936224" cy="73152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612648" y="1244601"/>
            <a:ext cx="10936224" cy="459403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612648" y="6356351"/>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2646F9FD-4AC6-4219-A67A-7C419A27146C}" type="datetimeFigureOut">
              <a:rPr lang="en-US" smtClean="0"/>
              <a:t>9/11/2025</a:t>
            </a:fld>
            <a:endParaRPr lang="en-US"/>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4023360" y="6370895"/>
            <a:ext cx="41148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8805672" y="6370895"/>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3F2673B-D248-4FF6-81C3-66077380D45E}" type="slidenum">
              <a:rPr lang="en-US" smtClean="0"/>
              <a:t>‹#›</a:t>
            </a:fld>
            <a:endParaRPr lang="en-US"/>
          </a:p>
        </p:txBody>
      </p:sp>
    </p:spTree>
    <p:extLst>
      <p:ext uri="{BB962C8B-B14F-4D97-AF65-F5344CB8AC3E}">
        <p14:creationId xmlns:p14="http://schemas.microsoft.com/office/powerpoint/2010/main" val="131010900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79" r:id="rId14"/>
    <p:sldLayoutId id="2147483680" r:id="rId15"/>
    <p:sldLayoutId id="2147483681" r:id="rId16"/>
    <p:sldLayoutId id="2147483682" r:id="rId17"/>
    <p:sldLayoutId id="2147483660" r:id="rId18"/>
    <p:sldLayoutId id="2147483661" r:id="rId19"/>
    <p:sldLayoutId id="2147483662" r:id="rId20"/>
    <p:sldLayoutId id="2147483664" r:id="rId21"/>
  </p:sldLayoutIdLst>
  <p:txStyles>
    <p:titleStyle>
      <a:lvl1pPr algn="l" defTabSz="914446" rtl="0" eaLnBrk="1" latinLnBrk="0" hangingPunct="1">
        <a:lnSpc>
          <a:spcPct val="90000"/>
        </a:lnSpc>
        <a:spcBef>
          <a:spcPct val="0"/>
        </a:spcBef>
        <a:buNone/>
        <a:defRPr sz="3200" kern="1200">
          <a:solidFill>
            <a:schemeClr val="tx1"/>
          </a:solidFill>
          <a:latin typeface="+mn-lt"/>
          <a:ea typeface="+mj-ea"/>
          <a:cs typeface="+mj-cs"/>
        </a:defRPr>
      </a:lvl1pPr>
    </p:titleStyle>
    <p:bodyStyle>
      <a:lvl1pPr marL="228611" indent="-228611" algn="l" defTabSz="914446"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34" indent="-228611" algn="l" defTabSz="914446" rtl="0" eaLnBrk="1" latinLnBrk="0" hangingPunct="1">
        <a:lnSpc>
          <a:spcPct val="90000"/>
        </a:lnSpc>
        <a:spcBef>
          <a:spcPts val="500"/>
        </a:spcBef>
        <a:buFont typeface="Arial" panose="020B0604020202020204" pitchFamily="34" charset="0"/>
        <a:buChar char="•"/>
        <a:defRPr sz="2133" kern="1200">
          <a:solidFill>
            <a:schemeClr val="tx1"/>
          </a:solidFill>
          <a:latin typeface="+mn-lt"/>
          <a:ea typeface="+mn-ea"/>
          <a:cs typeface="+mn-cs"/>
        </a:defRPr>
      </a:lvl2pPr>
      <a:lvl3pPr marL="1143057" indent="-228611" algn="l" defTabSz="914446" rtl="0" eaLnBrk="1" latinLnBrk="0" hangingPunct="1">
        <a:lnSpc>
          <a:spcPct val="90000"/>
        </a:lnSpc>
        <a:spcBef>
          <a:spcPts val="500"/>
        </a:spcBef>
        <a:buFont typeface="Arial" panose="020B0604020202020204" pitchFamily="34" charset="0"/>
        <a:buChar char="•"/>
        <a:defRPr sz="1867" kern="1200">
          <a:solidFill>
            <a:schemeClr val="tx1"/>
          </a:solidFill>
          <a:latin typeface="+mn-lt"/>
          <a:ea typeface="+mn-ea"/>
          <a:cs typeface="+mn-cs"/>
        </a:defRPr>
      </a:lvl3pPr>
      <a:lvl4pPr marL="1600280" indent="-228611" algn="l" defTabSz="914446"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503"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726"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949"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171"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394"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46" rtl="0" eaLnBrk="1" latinLnBrk="0" hangingPunct="1">
        <a:defRPr sz="1800" kern="1200">
          <a:solidFill>
            <a:schemeClr val="tx1"/>
          </a:solidFill>
          <a:latin typeface="+mn-lt"/>
          <a:ea typeface="+mn-ea"/>
          <a:cs typeface="+mn-cs"/>
        </a:defRPr>
      </a:lvl1pPr>
      <a:lvl2pPr marL="457223" algn="l" defTabSz="914446" rtl="0" eaLnBrk="1" latinLnBrk="0" hangingPunct="1">
        <a:defRPr sz="1800" kern="1200">
          <a:solidFill>
            <a:schemeClr val="tx1"/>
          </a:solidFill>
          <a:latin typeface="+mn-lt"/>
          <a:ea typeface="+mn-ea"/>
          <a:cs typeface="+mn-cs"/>
        </a:defRPr>
      </a:lvl2pPr>
      <a:lvl3pPr marL="914446" algn="l" defTabSz="914446" rtl="0" eaLnBrk="1" latinLnBrk="0" hangingPunct="1">
        <a:defRPr sz="1800" kern="1200">
          <a:solidFill>
            <a:schemeClr val="tx1"/>
          </a:solidFill>
          <a:latin typeface="+mn-lt"/>
          <a:ea typeface="+mn-ea"/>
          <a:cs typeface="+mn-cs"/>
        </a:defRPr>
      </a:lvl3pPr>
      <a:lvl4pPr marL="1371669" algn="l" defTabSz="914446" rtl="0" eaLnBrk="1" latinLnBrk="0" hangingPunct="1">
        <a:defRPr sz="1800" kern="1200">
          <a:solidFill>
            <a:schemeClr val="tx1"/>
          </a:solidFill>
          <a:latin typeface="+mn-lt"/>
          <a:ea typeface="+mn-ea"/>
          <a:cs typeface="+mn-cs"/>
        </a:defRPr>
      </a:lvl4pPr>
      <a:lvl5pPr marL="1828891" algn="l" defTabSz="914446" rtl="0" eaLnBrk="1" latinLnBrk="0" hangingPunct="1">
        <a:defRPr sz="1800" kern="1200">
          <a:solidFill>
            <a:schemeClr val="tx1"/>
          </a:solidFill>
          <a:latin typeface="+mn-lt"/>
          <a:ea typeface="+mn-ea"/>
          <a:cs typeface="+mn-cs"/>
        </a:defRPr>
      </a:lvl5pPr>
      <a:lvl6pPr marL="2286114" algn="l" defTabSz="914446" rtl="0" eaLnBrk="1" latinLnBrk="0" hangingPunct="1">
        <a:defRPr sz="1800" kern="1200">
          <a:solidFill>
            <a:schemeClr val="tx1"/>
          </a:solidFill>
          <a:latin typeface="+mn-lt"/>
          <a:ea typeface="+mn-ea"/>
          <a:cs typeface="+mn-cs"/>
        </a:defRPr>
      </a:lvl6pPr>
      <a:lvl7pPr marL="2743337" algn="l" defTabSz="914446" rtl="0" eaLnBrk="1" latinLnBrk="0" hangingPunct="1">
        <a:defRPr sz="1800" kern="1200">
          <a:solidFill>
            <a:schemeClr val="tx1"/>
          </a:solidFill>
          <a:latin typeface="+mn-lt"/>
          <a:ea typeface="+mn-ea"/>
          <a:cs typeface="+mn-cs"/>
        </a:defRPr>
      </a:lvl7pPr>
      <a:lvl8pPr marL="3200560" algn="l" defTabSz="914446" rtl="0" eaLnBrk="1" latinLnBrk="0" hangingPunct="1">
        <a:defRPr sz="1800" kern="1200">
          <a:solidFill>
            <a:schemeClr val="tx1"/>
          </a:solidFill>
          <a:latin typeface="+mn-lt"/>
          <a:ea typeface="+mn-ea"/>
          <a:cs typeface="+mn-cs"/>
        </a:defRPr>
      </a:lvl8pPr>
      <a:lvl9pPr marL="3657783" algn="l" defTabSz="91444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8" Type="http://schemas.openxmlformats.org/officeDocument/2006/relationships/hyperlink" Target="mailto:ramick@ed.sc.gov" TargetMode="External"/><Relationship Id="rId3" Type="http://schemas.openxmlformats.org/officeDocument/2006/relationships/hyperlink" Target="mailto:mhipp@ed.sc.gov" TargetMode="External"/><Relationship Id="rId7" Type="http://schemas.openxmlformats.org/officeDocument/2006/relationships/hyperlink" Target="mailto:mdcarothers@ed.sc.gov" TargetMode="External"/><Relationship Id="rId2" Type="http://schemas.openxmlformats.org/officeDocument/2006/relationships/notesSlide" Target="../notesSlides/notesSlide11.xml"/><Relationship Id="rId1" Type="http://schemas.openxmlformats.org/officeDocument/2006/relationships/slideLayout" Target="../slideLayouts/slideLayout40.xml"/><Relationship Id="rId6" Type="http://schemas.openxmlformats.org/officeDocument/2006/relationships/hyperlink" Target="mailto:bfburg@ed.sc.gov" TargetMode="External"/><Relationship Id="rId5" Type="http://schemas.openxmlformats.org/officeDocument/2006/relationships/hyperlink" Target="mailto:sschneider@ed.sc.gov" TargetMode="External"/><Relationship Id="rId4" Type="http://schemas.openxmlformats.org/officeDocument/2006/relationships/hyperlink" Target="mailto:hmathis@ed.sc.gov"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mailto:rlauer@ed.sc.gov" TargetMode="External"/><Relationship Id="rId7" Type="http://schemas.openxmlformats.org/officeDocument/2006/relationships/hyperlink" Target="mailto:tdawkins@ed.sc.gov" TargetMode="External"/><Relationship Id="rId2" Type="http://schemas.openxmlformats.org/officeDocument/2006/relationships/notesSlide" Target="../notesSlides/notesSlide12.xml"/><Relationship Id="rId1" Type="http://schemas.openxmlformats.org/officeDocument/2006/relationships/slideLayout" Target="../slideLayouts/slideLayout40.xml"/><Relationship Id="rId6" Type="http://schemas.openxmlformats.org/officeDocument/2006/relationships/hyperlink" Target="mailto:kstrauss@ed.sc.gov" TargetMode="External"/><Relationship Id="rId5" Type="http://schemas.openxmlformats.org/officeDocument/2006/relationships/hyperlink" Target="mailto:cfreeman@ed.sc.gov" TargetMode="External"/><Relationship Id="rId4" Type="http://schemas.openxmlformats.org/officeDocument/2006/relationships/hyperlink" Target="mailto:jallen@ed.sc.gov" TargetMode="External"/></Relationships>
</file>

<file path=ppt/slides/_rels/slide13.xml.rels><?xml version="1.0" encoding="UTF-8" standalone="yes"?>
<Relationships xmlns="http://schemas.openxmlformats.org/package/2006/relationships"><Relationship Id="rId8" Type="http://schemas.openxmlformats.org/officeDocument/2006/relationships/hyperlink" Target="mailto:jwactor@ed.sc.gov" TargetMode="External"/><Relationship Id="rId3" Type="http://schemas.openxmlformats.org/officeDocument/2006/relationships/hyperlink" Target="mailto:agaither@ed.sc.gov" TargetMode="External"/><Relationship Id="rId7" Type="http://schemas.openxmlformats.org/officeDocument/2006/relationships/hyperlink" Target="mailto:rtavenner@ed.sc.gov" TargetMode="External"/><Relationship Id="rId2" Type="http://schemas.openxmlformats.org/officeDocument/2006/relationships/notesSlide" Target="../notesSlides/notesSlide13.xml"/><Relationship Id="rId1" Type="http://schemas.openxmlformats.org/officeDocument/2006/relationships/slideLayout" Target="../slideLayouts/slideLayout40.xml"/><Relationship Id="rId6" Type="http://schemas.openxmlformats.org/officeDocument/2006/relationships/hyperlink" Target="mailto:bhoover@ed.sc.gov" TargetMode="External"/><Relationship Id="rId5" Type="http://schemas.openxmlformats.org/officeDocument/2006/relationships/hyperlink" Target="mailto:kkelso@ed.sc.gov" TargetMode="External"/><Relationship Id="rId4" Type="http://schemas.openxmlformats.org/officeDocument/2006/relationships/hyperlink" Target="mailto:afaile@ed.sc.gov"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ed.sc.gov/educators/certification/certification-legislation-and-policy/certification-regulations/regulation-43-64-requirements-for-certification-at-the-advanced-level/" TargetMode="External"/><Relationship Id="rId2" Type="http://schemas.openxmlformats.org/officeDocument/2006/relationships/notesSlide" Target="../notesSlides/notesSlide14.xml"/><Relationship Id="rId1" Type="http://schemas.openxmlformats.org/officeDocument/2006/relationships/slideLayout" Target="../slideLayouts/slideLayout3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9.xml"/></Relationships>
</file>

<file path=ppt/slides/_rels/slide16.xml.rels><?xml version="1.0" encoding="UTF-8" standalone="yes"?>
<Relationships xmlns="http://schemas.openxmlformats.org/package/2006/relationships"><Relationship Id="rId3" Type="http://schemas.openxmlformats.org/officeDocument/2006/relationships/hyperlink" Target="https://www.scstatehouse.gov/sess126_2025-2026/bills/3196.htm" TargetMode="External"/><Relationship Id="rId2" Type="http://schemas.openxmlformats.org/officeDocument/2006/relationships/notesSlide" Target="../notesSlides/notesSlide16.xml"/><Relationship Id="rId1" Type="http://schemas.openxmlformats.org/officeDocument/2006/relationships/slideLayout" Target="../slideLayouts/slideLayout3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4.xml"/></Relationships>
</file>

<file path=ppt/slides/_rels/slide26.xml.rels><?xml version="1.0" encoding="UTF-8" standalone="yes"?>
<Relationships xmlns="http://schemas.openxmlformats.org/package/2006/relationships"><Relationship Id="rId3" Type="http://schemas.openxmlformats.org/officeDocument/2006/relationships/hyperlink" Target="https://ed.sc.gov/educators/certification/r2s/" TargetMode="External"/><Relationship Id="rId2" Type="http://schemas.openxmlformats.org/officeDocument/2006/relationships/notesSlide" Target="../notesSlides/notesSlide26.xml"/><Relationship Id="rId1" Type="http://schemas.openxmlformats.org/officeDocument/2006/relationships/slideLayout" Target="../slideLayouts/slideLayout3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4.xml"/></Relationships>
</file>

<file path=ppt/slides/_rels/slide31.xml.rels><?xml version="1.0" encoding="UTF-8" standalone="yes"?>
<Relationships xmlns="http://schemas.openxmlformats.org/package/2006/relationships"><Relationship Id="rId3" Type="http://schemas.openxmlformats.org/officeDocument/2006/relationships/hyperlink" Target="https://www.scstatehouse.gov/sess126_2025-2026/bills/78.htm" TargetMode="External"/><Relationship Id="rId2" Type="http://schemas.openxmlformats.org/officeDocument/2006/relationships/notesSlide" Target="../notesSlides/notesSlide31.xml"/><Relationship Id="rId1" Type="http://schemas.openxmlformats.org/officeDocument/2006/relationships/slideLayout" Target="../slideLayouts/slideLayout3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4.xml"/></Relationships>
</file>

<file path=ppt/slides/_rels/slide33.xml.rels><?xml version="1.0" encoding="UTF-8" standalone="yes"?>
<Relationships xmlns="http://schemas.openxmlformats.org/package/2006/relationships"><Relationship Id="rId3" Type="http://schemas.openxmlformats.org/officeDocument/2006/relationships/hyperlink" Target="https://www.scstatehouse.gov/sess126_2025-2026/bills/79.htm" TargetMode="External"/><Relationship Id="rId2" Type="http://schemas.openxmlformats.org/officeDocument/2006/relationships/notesSlide" Target="../notesSlides/notesSlide33.xml"/><Relationship Id="rId1" Type="http://schemas.openxmlformats.org/officeDocument/2006/relationships/slideLayout" Target="../slideLayouts/slideLayout3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3" Type="http://schemas.openxmlformats.org/officeDocument/2006/relationships/hyperlink" Target="https://docs.google.com/presentation/d/1TBEyOQhB972agQkmsGrQinJMisf_6BPy/edit?usp=sharing&amp;ouid=110068121059736883185&amp;rtpof=true&amp;sd=true" TargetMode="External"/><Relationship Id="rId2" Type="http://schemas.openxmlformats.org/officeDocument/2006/relationships/notesSlide" Target="../notesSlides/notesSlide38.xml"/><Relationship Id="rId1" Type="http://schemas.openxmlformats.org/officeDocument/2006/relationships/slideLayout" Target="../slideLayouts/slideLayout17.xml"/><Relationship Id="rId5" Type="http://schemas.openxmlformats.org/officeDocument/2006/relationships/hyperlink" Target="https://docs.google.com/presentation/d/1fTr5SdwO1FAI1_-M7g46FGPDCrf35uOp/edit?usp=drive_link&amp;ouid=110068121059736883185&amp;rtpof=true&amp;sd=true" TargetMode="External"/><Relationship Id="rId4" Type="http://schemas.openxmlformats.org/officeDocument/2006/relationships/hyperlink" Target="https://docs.google.com/presentation/d/1n4KaImRaKI2ww3aywk4DX8g-UsgaV946/edit?usp=sharing&amp;ouid=110068121059736883185&amp;rtpof=true&amp;sd=true" TargetMode="Externa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40.xml.rels><?xml version="1.0" encoding="UTF-8" standalone="yes"?>
<Relationships xmlns="http://schemas.openxmlformats.org/package/2006/relationships"><Relationship Id="rId8" Type="http://schemas.openxmlformats.org/officeDocument/2006/relationships/hyperlink" Target="mailto:tmnunn@ed.sc.gov" TargetMode="External"/><Relationship Id="rId13" Type="http://schemas.openxmlformats.org/officeDocument/2006/relationships/hyperlink" Target="mailto:kemack@ed.sc.gov" TargetMode="External"/><Relationship Id="rId3" Type="http://schemas.openxmlformats.org/officeDocument/2006/relationships/hyperlink" Target="mailto:Kberresford@ed.sc.gov" TargetMode="External"/><Relationship Id="rId7" Type="http://schemas.openxmlformats.org/officeDocument/2006/relationships/hyperlink" Target="mailto:khoward@ed.sc.gov" TargetMode="External"/><Relationship Id="rId12" Type="http://schemas.openxmlformats.org/officeDocument/2006/relationships/hyperlink" Target="mailto:frobinson@ed.sc.gov" TargetMode="External"/><Relationship Id="rId2" Type="http://schemas.openxmlformats.org/officeDocument/2006/relationships/notesSlide" Target="../notesSlides/notesSlide40.xml"/><Relationship Id="rId1" Type="http://schemas.openxmlformats.org/officeDocument/2006/relationships/slideLayout" Target="../slideLayouts/slideLayout18.xml"/><Relationship Id="rId6" Type="http://schemas.openxmlformats.org/officeDocument/2006/relationships/hyperlink" Target="mailto:vhenke@ed.sc.gov" TargetMode="External"/><Relationship Id="rId11" Type="http://schemas.openxmlformats.org/officeDocument/2006/relationships/hyperlink" Target="mailto:oortmann@ed.sc.gov" TargetMode="External"/><Relationship Id="rId5" Type="http://schemas.openxmlformats.org/officeDocument/2006/relationships/hyperlink" Target="mailto:rfrazier@ed.sc.gov" TargetMode="External"/><Relationship Id="rId10" Type="http://schemas.openxmlformats.org/officeDocument/2006/relationships/hyperlink" Target="mailto:rthurmond@ed.sc.gov" TargetMode="External"/><Relationship Id="rId4" Type="http://schemas.openxmlformats.org/officeDocument/2006/relationships/hyperlink" Target="mailto:ascohoon@ed.sc.gov" TargetMode="External"/><Relationship Id="rId9" Type="http://schemas.openxmlformats.org/officeDocument/2006/relationships/hyperlink" Target="mailto:gedwards@ed.sc.gov" TargetMode="External"/><Relationship Id="rId14" Type="http://schemas.openxmlformats.org/officeDocument/2006/relationships/hyperlink" Target="mailto:masuber@ed.sc.gov" TargetMode="External"/></Relationships>
</file>

<file path=ppt/slides/_rels/slide4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8" Type="http://schemas.openxmlformats.org/officeDocument/2006/relationships/hyperlink" Target="https://www.flickr.com/photos/kcjc/419258925/" TargetMode="External"/><Relationship Id="rId3" Type="http://schemas.openxmlformats.org/officeDocument/2006/relationships/image" Target="../media/image13.jpeg"/><Relationship Id="rId7" Type="http://schemas.openxmlformats.org/officeDocument/2006/relationships/image" Target="../media/image15.jpeg"/><Relationship Id="rId2" Type="http://schemas.openxmlformats.org/officeDocument/2006/relationships/notesSlide" Target="../notesSlides/notesSlide6.xml"/><Relationship Id="rId1" Type="http://schemas.openxmlformats.org/officeDocument/2006/relationships/slideLayout" Target="../slideLayouts/slideLayout23.xml"/><Relationship Id="rId6" Type="http://schemas.openxmlformats.org/officeDocument/2006/relationships/hyperlink" Target="https://nl.abcdef.wiki/wiki/Basketball" TargetMode="External"/><Relationship Id="rId5" Type="http://schemas.openxmlformats.org/officeDocument/2006/relationships/image" Target="../media/image14.png"/><Relationship Id="rId4" Type="http://schemas.openxmlformats.org/officeDocument/2006/relationships/hyperlink" Target="https://www.kinesis-blog.com/2020/07/quien-ensena-baloncesto-y-deportes-en.html"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Box 4">
            <a:extLst>
              <a:ext uri="{FF2B5EF4-FFF2-40B4-BE49-F238E27FC236}">
                <a16:creationId xmlns:a16="http://schemas.microsoft.com/office/drawing/2014/main" id="{9CB50828-F853-EE56-5FBD-4A56EAD333B0}"/>
              </a:ext>
            </a:extLst>
          </p:cNvPr>
          <p:cNvSpPr txBox="1">
            <a:spLocks noGrp="1"/>
          </p:cNvSpPr>
          <p:nvPr>
            <p:ph type="title" idx="4294967295"/>
          </p:nvPr>
        </p:nvSpPr>
        <p:spPr>
          <a:xfrm>
            <a:off x="-833268" y="719965"/>
            <a:ext cx="8483599" cy="149271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ctr" defTabSz="609630" rtl="0" eaLnBrk="1" fontAlgn="auto" latinLnBrk="0" hangingPunct="1">
              <a:spcBef>
                <a:spcPts val="0"/>
              </a:spcBef>
              <a:spcAft>
                <a:spcPts val="0"/>
              </a:spcAft>
              <a:buClrTx/>
              <a:buSzTx/>
              <a:buFontTx/>
              <a:buNone/>
              <a:tabLst/>
              <a:defRPr/>
            </a:pPr>
            <a:r>
              <a:rPr kumimoji="0" lang="en-US" sz="4400" b="1" i="0" u="none" strike="noStrike" kern="1200" cap="none" spc="0" normalizeH="0" baseline="0" noProof="0">
                <a:ln>
                  <a:noFill/>
                </a:ln>
                <a:solidFill>
                  <a:srgbClr val="233746"/>
                </a:solidFill>
                <a:effectLst/>
                <a:uLnTx/>
                <a:uFillTx/>
                <a:latin typeface="Aptos"/>
              </a:rPr>
              <a:t>Educator Effectiveness </a:t>
            </a:r>
            <a:br>
              <a:rPr lang="en-US" sz="4400" b="1" i="0" u="none" strike="noStrike" kern="1200" cap="none" spc="0" normalizeH="0" baseline="0" noProof="0">
                <a:ln>
                  <a:noFill/>
                </a:ln>
                <a:effectLst/>
                <a:uLnTx/>
                <a:uFillTx/>
                <a:latin typeface="Aptos" panose="020B0004020202020204" pitchFamily="34" charset="0"/>
              </a:rPr>
            </a:br>
            <a:r>
              <a:rPr kumimoji="0" lang="en-US" sz="4400" b="1" i="0" u="none" strike="noStrike" kern="1200" cap="none" spc="0" normalizeH="0" baseline="0" noProof="0">
                <a:ln>
                  <a:noFill/>
                </a:ln>
                <a:solidFill>
                  <a:srgbClr val="233746"/>
                </a:solidFill>
                <a:effectLst/>
                <a:uLnTx/>
                <a:uFillTx/>
                <a:latin typeface="Aptos"/>
              </a:rPr>
              <a:t>Virtual Office Hours</a:t>
            </a:r>
            <a:r>
              <a:rPr kumimoji="0" lang="en-US" sz="5300" b="1" i="0" u="none" strike="noStrike" kern="1200" cap="none" spc="0" normalizeH="0" baseline="0" noProof="0">
                <a:ln>
                  <a:noFill/>
                </a:ln>
                <a:solidFill>
                  <a:srgbClr val="233746"/>
                </a:solidFill>
                <a:effectLst/>
                <a:uLnTx/>
                <a:uFillTx/>
                <a:latin typeface="Aptos"/>
              </a:rPr>
              <a:t> </a:t>
            </a:r>
            <a:endParaRPr lang="en-US"/>
          </a:p>
        </p:txBody>
      </p:sp>
      <p:sp>
        <p:nvSpPr>
          <p:cNvPr id="12" name="TextBox 6">
            <a:extLst>
              <a:ext uri="{FF2B5EF4-FFF2-40B4-BE49-F238E27FC236}">
                <a16:creationId xmlns:a16="http://schemas.microsoft.com/office/drawing/2014/main" id="{E5A2C9A6-FA7C-FE1C-88FF-CF927DF21E4A}"/>
              </a:ext>
            </a:extLst>
          </p:cNvPr>
          <p:cNvSpPr txBox="1"/>
          <p:nvPr/>
        </p:nvSpPr>
        <p:spPr>
          <a:xfrm>
            <a:off x="1095174" y="2773446"/>
            <a:ext cx="4622800" cy="306046"/>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nSpc>
                <a:spcPts val="1959"/>
              </a:lnSpc>
              <a:spcBef>
                <a:spcPct val="0"/>
              </a:spcBef>
            </a:pPr>
            <a:r>
              <a:rPr lang="en-US" sz="3200" b="1">
                <a:solidFill>
                  <a:srgbClr val="233746"/>
                </a:solidFill>
                <a:latin typeface="Aptos"/>
              </a:rPr>
              <a:t>September 10, 2025</a:t>
            </a:r>
          </a:p>
        </p:txBody>
      </p:sp>
      <p:sp>
        <p:nvSpPr>
          <p:cNvPr id="4" name="TextBox 3">
            <a:extLst>
              <a:ext uri="{FF2B5EF4-FFF2-40B4-BE49-F238E27FC236}">
                <a16:creationId xmlns:a16="http://schemas.microsoft.com/office/drawing/2014/main" id="{70787342-6D37-1A43-7D2E-50CC226FBF32}"/>
              </a:ext>
            </a:extLst>
          </p:cNvPr>
          <p:cNvSpPr txBox="1"/>
          <p:nvPr/>
        </p:nvSpPr>
        <p:spPr>
          <a:xfrm>
            <a:off x="617710" y="3459470"/>
            <a:ext cx="4732872" cy="206210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3200">
                <a:ea typeface="Calibri"/>
                <a:cs typeface="Calibri"/>
              </a:rPr>
              <a:t>Welcome!</a:t>
            </a:r>
          </a:p>
          <a:p>
            <a:pPr algn="ctr"/>
            <a:r>
              <a:rPr lang="en-US" sz="3200">
                <a:ea typeface="Calibri"/>
                <a:cs typeface="Calibri"/>
              </a:rPr>
              <a:t>What's the one thing that went better than expected at the start of school?</a:t>
            </a:r>
          </a:p>
        </p:txBody>
      </p:sp>
      <p:sp>
        <p:nvSpPr>
          <p:cNvPr id="3" name="Freeform 3">
            <a:extLst>
              <a:ext uri="{C183D7F6-B498-43B3-948B-1728B52AA6E4}">
                <adec:decorative xmlns:adec="http://schemas.microsoft.com/office/drawing/2017/decorative" val="1"/>
              </a:ext>
            </a:extLst>
          </p:cNvPr>
          <p:cNvSpPr/>
          <p:nvPr/>
        </p:nvSpPr>
        <p:spPr>
          <a:xfrm>
            <a:off x="6011116" y="-535437"/>
            <a:ext cx="8434554" cy="8406520"/>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3">
              <a:alphaModFix amt="17000"/>
            </a:blip>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pic>
        <p:nvPicPr>
          <p:cNvPr id="14" name="Picture 13" descr="Horizontal logo of the South Carolina Department of Education. On the right of the words “ South Carolina Department of Education” is a circle seal, Inside is a palmetto tree with hands representing the fronds. The palmetto tree is rooted in a book. Below the book is the year 1868.">
            <a:extLst>
              <a:ext uri="{FF2B5EF4-FFF2-40B4-BE49-F238E27FC236}">
                <a16:creationId xmlns:a16="http://schemas.microsoft.com/office/drawing/2014/main" id="{6FE4EB68-B662-A92E-D6F6-6A644F0EBF7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6400" y="5632670"/>
            <a:ext cx="4882870" cy="976575"/>
          </a:xfrm>
          <a:prstGeom prst="rect">
            <a:avLst/>
          </a:prstGeom>
        </p:spPr>
      </p:pic>
      <p:sp>
        <p:nvSpPr>
          <p:cNvPr id="2" name="AutoShape 2">
            <a:extLst>
              <a:ext uri="{C183D7F6-B498-43B3-948B-1728B52AA6E4}">
                <adec:decorative xmlns:adec="http://schemas.microsoft.com/office/drawing/2017/decorative" val="1"/>
              </a:ext>
            </a:extLst>
          </p:cNvPr>
          <p:cNvSpPr/>
          <p:nvPr/>
        </p:nvSpPr>
        <p:spPr>
          <a:xfrm>
            <a:off x="685800" y="5607395"/>
            <a:ext cx="4603471"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125B5-F436-FCCB-568C-BFA2D8619E3A}"/>
              </a:ext>
            </a:extLst>
          </p:cNvPr>
          <p:cNvSpPr>
            <a:spLocks noGrp="1"/>
          </p:cNvSpPr>
          <p:nvPr>
            <p:ph type="ctrTitle"/>
          </p:nvPr>
        </p:nvSpPr>
        <p:spPr/>
        <p:txBody>
          <a:bodyPr/>
          <a:lstStyle/>
          <a:p>
            <a:r>
              <a:rPr lang="en-US"/>
              <a:t>Office of Educator Services</a:t>
            </a:r>
          </a:p>
        </p:txBody>
      </p:sp>
      <p:sp>
        <p:nvSpPr>
          <p:cNvPr id="3" name="Subtitle 2">
            <a:extLst>
              <a:ext uri="{FF2B5EF4-FFF2-40B4-BE49-F238E27FC236}">
                <a16:creationId xmlns:a16="http://schemas.microsoft.com/office/drawing/2014/main" id="{B099F854-9284-7C19-F74C-100A35BAADE6}"/>
              </a:ext>
            </a:extLst>
          </p:cNvPr>
          <p:cNvSpPr>
            <a:spLocks noGrp="1"/>
          </p:cNvSpPr>
          <p:nvPr>
            <p:ph type="subTitle" idx="1"/>
          </p:nvPr>
        </p:nvSpPr>
        <p:spPr/>
        <p:txBody>
          <a:bodyPr/>
          <a:lstStyle/>
          <a:p>
            <a:r>
              <a:rPr lang="en-US"/>
              <a:t>Office of Educator Services</a:t>
            </a:r>
          </a:p>
          <a:p>
            <a:r>
              <a:rPr lang="en-US"/>
              <a:t>September 10, 2025</a:t>
            </a:r>
          </a:p>
        </p:txBody>
      </p:sp>
      <p:pic>
        <p:nvPicPr>
          <p:cNvPr id="5" name="Content PlacehCDE banner logo" descr="2024 South Carolina Department of Education banner logo.">
            <a:extLst>
              <a:ext uri="{FF2B5EF4-FFF2-40B4-BE49-F238E27FC236}">
                <a16:creationId xmlns:a16="http://schemas.microsoft.com/office/drawing/2014/main" id="{F8433567-76C1-EC93-B632-9F436514586A}"/>
              </a:ext>
            </a:extLst>
          </p:cNvPr>
          <p:cNvPicPr>
            <a:picLocks noChangeAspect="1"/>
          </p:cNvPicPr>
          <p:nvPr/>
        </p:nvPicPr>
        <p:blipFill>
          <a:blip r:embed="rId3"/>
          <a:stretch>
            <a:fillRect/>
          </a:stretch>
        </p:blipFill>
        <p:spPr>
          <a:xfrm>
            <a:off x="203200" y="5461001"/>
            <a:ext cx="6400800" cy="1280160"/>
          </a:xfrm>
          <a:prstGeom prst="rect">
            <a:avLst/>
          </a:prstGeom>
        </p:spPr>
      </p:pic>
    </p:spTree>
    <p:extLst>
      <p:ext uri="{BB962C8B-B14F-4D97-AF65-F5344CB8AC3E}">
        <p14:creationId xmlns:p14="http://schemas.microsoft.com/office/powerpoint/2010/main" val="18405236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8D2463C-C62A-5F27-13D3-BE0D46D03360}"/>
              </a:ext>
            </a:extLst>
          </p:cNvPr>
          <p:cNvSpPr>
            <a:spLocks noGrp="1"/>
          </p:cNvSpPr>
          <p:nvPr>
            <p:ph type="title"/>
          </p:nvPr>
        </p:nvSpPr>
        <p:spPr/>
        <p:txBody>
          <a:bodyPr/>
          <a:lstStyle/>
          <a:p>
            <a:r>
              <a:rPr lang="en-US"/>
              <a:t>Office of Educator Services Contacts</a:t>
            </a:r>
          </a:p>
        </p:txBody>
      </p:sp>
      <p:graphicFrame>
        <p:nvGraphicFramePr>
          <p:cNvPr id="13" name="Table 12">
            <a:extLst>
              <a:ext uri="{FF2B5EF4-FFF2-40B4-BE49-F238E27FC236}">
                <a16:creationId xmlns:a16="http://schemas.microsoft.com/office/drawing/2014/main" id="{00A00E73-9DC4-6AEF-A3EA-0C027BE4BDBB}"/>
              </a:ext>
            </a:extLst>
          </p:cNvPr>
          <p:cNvGraphicFramePr>
            <a:graphicFrameLocks noGrp="1"/>
          </p:cNvGraphicFramePr>
          <p:nvPr>
            <p:extLst>
              <p:ext uri="{D42A27DB-BD31-4B8C-83A1-F6EECF244321}">
                <p14:modId xmlns:p14="http://schemas.microsoft.com/office/powerpoint/2010/main" val="4030003836"/>
              </p:ext>
            </p:extLst>
          </p:nvPr>
        </p:nvGraphicFramePr>
        <p:xfrm>
          <a:off x="2156603" y="1408981"/>
          <a:ext cx="7300551" cy="4563484"/>
        </p:xfrm>
        <a:graphic>
          <a:graphicData uri="http://schemas.openxmlformats.org/drawingml/2006/table">
            <a:tbl>
              <a:tblPr firstRow="1" firstCol="1" bandRow="1"/>
              <a:tblGrid>
                <a:gridCol w="2317869">
                  <a:extLst>
                    <a:ext uri="{9D8B030D-6E8A-4147-A177-3AD203B41FA5}">
                      <a16:colId xmlns:a16="http://schemas.microsoft.com/office/drawing/2014/main" val="4202660201"/>
                    </a:ext>
                  </a:extLst>
                </a:gridCol>
                <a:gridCol w="2339417">
                  <a:extLst>
                    <a:ext uri="{9D8B030D-6E8A-4147-A177-3AD203B41FA5}">
                      <a16:colId xmlns:a16="http://schemas.microsoft.com/office/drawing/2014/main" val="3990537422"/>
                    </a:ext>
                  </a:extLst>
                </a:gridCol>
                <a:gridCol w="2643265">
                  <a:extLst>
                    <a:ext uri="{9D8B030D-6E8A-4147-A177-3AD203B41FA5}">
                      <a16:colId xmlns:a16="http://schemas.microsoft.com/office/drawing/2014/main" val="2532803033"/>
                    </a:ext>
                  </a:extLst>
                </a:gridCol>
              </a:tblGrid>
              <a:tr h="225576">
                <a:tc>
                  <a:txBody>
                    <a:bodyPr/>
                    <a:lstStyle/>
                    <a:p>
                      <a:pPr marL="0" marR="0">
                        <a:spcAft>
                          <a:spcPts val="1000"/>
                        </a:spcAft>
                        <a:buNone/>
                      </a:pPr>
                      <a:r>
                        <a:rPr lang="en-US" sz="900" b="1">
                          <a:solidFill>
                            <a:srgbClr val="FFFFFF"/>
                          </a:solidFill>
                          <a:effectLst/>
                          <a:latin typeface="Aptos"/>
                          <a:ea typeface="Calibri"/>
                          <a:cs typeface="Times New Roman"/>
                        </a:rPr>
                        <a:t>Staff Member</a:t>
                      </a:r>
                      <a:endParaRPr lang="en-US" sz="900">
                        <a:effectLst/>
                        <a:latin typeface="Aptos"/>
                        <a:ea typeface="Calibri"/>
                        <a:cs typeface="Times New Roman"/>
                      </a:endParaRPr>
                    </a:p>
                  </a:txBody>
                  <a:tcPr marL="52163" marR="521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2F3D4C"/>
                      </a:solidFill>
                      <a:prstDash val="solid"/>
                      <a:round/>
                      <a:headEnd type="none" w="med" len="med"/>
                      <a:tailEnd type="none" w="med" len="med"/>
                    </a:lnB>
                    <a:solidFill>
                      <a:srgbClr val="2F3D4C"/>
                    </a:solidFill>
                  </a:tcPr>
                </a:tc>
                <a:tc>
                  <a:txBody>
                    <a:bodyPr/>
                    <a:lstStyle/>
                    <a:p>
                      <a:pPr marL="0" marR="0">
                        <a:spcAft>
                          <a:spcPts val="1000"/>
                        </a:spcAft>
                        <a:buNone/>
                      </a:pPr>
                      <a:r>
                        <a:rPr lang="en-US" sz="900" b="1">
                          <a:solidFill>
                            <a:srgbClr val="FFFFFF"/>
                          </a:solidFill>
                          <a:effectLst/>
                          <a:latin typeface="Aptos"/>
                          <a:ea typeface="Calibri"/>
                          <a:cs typeface="Times New Roman"/>
                        </a:rPr>
                        <a:t>Contact Information</a:t>
                      </a:r>
                      <a:endParaRPr lang="en-US" sz="900">
                        <a:effectLst/>
                        <a:latin typeface="Aptos"/>
                        <a:ea typeface="Calibri"/>
                        <a:cs typeface="Times New Roman"/>
                      </a:endParaRPr>
                    </a:p>
                  </a:txBody>
                  <a:tcPr marL="52163" marR="5216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F3D4C"/>
                    </a:solidFill>
                  </a:tcPr>
                </a:tc>
                <a:tc>
                  <a:txBody>
                    <a:bodyPr/>
                    <a:lstStyle/>
                    <a:p>
                      <a:pPr marL="0" marR="0">
                        <a:spcAft>
                          <a:spcPts val="1000"/>
                        </a:spcAft>
                        <a:buNone/>
                      </a:pPr>
                      <a:r>
                        <a:rPr lang="en-US" sz="900" b="1">
                          <a:solidFill>
                            <a:srgbClr val="FFFFFF"/>
                          </a:solidFill>
                          <a:effectLst/>
                          <a:latin typeface="Aptos"/>
                          <a:ea typeface="Calibri"/>
                          <a:cs typeface="Times New Roman"/>
                        </a:rPr>
                        <a:t>Responsibilities</a:t>
                      </a:r>
                      <a:endParaRPr lang="en-US" sz="900">
                        <a:effectLst/>
                        <a:latin typeface="Aptos"/>
                        <a:ea typeface="Calibri"/>
                        <a:cs typeface="Times New Roman"/>
                      </a:endParaRPr>
                    </a:p>
                  </a:txBody>
                  <a:tcPr marL="52163" marR="521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F3D4C"/>
                    </a:solidFill>
                  </a:tcPr>
                </a:tc>
                <a:extLst>
                  <a:ext uri="{0D108BD9-81ED-4DB2-BD59-A6C34878D82A}">
                    <a16:rowId xmlns:a16="http://schemas.microsoft.com/office/drawing/2014/main" val="1257099230"/>
                  </a:ext>
                </a:extLst>
              </a:tr>
              <a:tr h="861785">
                <a:tc>
                  <a:txBody>
                    <a:bodyPr/>
                    <a:lstStyle/>
                    <a:p>
                      <a:pPr marL="0" marR="0">
                        <a:spcAft>
                          <a:spcPts val="1000"/>
                        </a:spcAft>
                        <a:buNone/>
                      </a:pPr>
                      <a:r>
                        <a:rPr lang="en-US" sz="1400" b="1">
                          <a:solidFill>
                            <a:srgbClr val="000000"/>
                          </a:solidFill>
                          <a:effectLst/>
                          <a:latin typeface="Aptos"/>
                          <a:ea typeface="Calibri"/>
                          <a:cs typeface="Times New Roman"/>
                        </a:rPr>
                        <a:t>Mary Hipp</a:t>
                      </a:r>
                      <a:br>
                        <a:rPr lang="en-US" sz="1400" b="1">
                          <a:solidFill>
                            <a:srgbClr val="000000"/>
                          </a:solidFill>
                          <a:effectLst/>
                          <a:latin typeface="Aptos"/>
                          <a:ea typeface="Calibri"/>
                          <a:cs typeface="Times New Roman"/>
                        </a:rPr>
                      </a:br>
                      <a:r>
                        <a:rPr lang="en-US" sz="1400" b="1">
                          <a:solidFill>
                            <a:srgbClr val="000000"/>
                          </a:solidFill>
                          <a:effectLst/>
                          <a:latin typeface="Aptos"/>
                          <a:ea typeface="Calibri"/>
                          <a:cs typeface="Times New Roman"/>
                        </a:rPr>
                        <a:t>Director</a:t>
                      </a:r>
                      <a:endParaRPr lang="en-US" sz="1400">
                        <a:effectLst/>
                        <a:latin typeface="Aptos"/>
                        <a:ea typeface="Calibri"/>
                        <a:cs typeface="Times New Roman"/>
                      </a:endParaRPr>
                    </a:p>
                  </a:txBody>
                  <a:tcPr marL="52163" marR="521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2F3D4C"/>
                      </a:solidFill>
                      <a:prstDash val="solid"/>
                      <a:round/>
                      <a:headEnd type="none" w="med" len="med"/>
                      <a:tailEnd type="none" w="med" len="med"/>
                    </a:lnT>
                    <a:lnB w="12700" cap="flat" cmpd="sng" algn="ctr">
                      <a:solidFill>
                        <a:srgbClr val="2F3D4C"/>
                      </a:solidFill>
                      <a:prstDash val="solid"/>
                      <a:round/>
                      <a:headEnd type="none" w="med" len="med"/>
                      <a:tailEnd type="none" w="med" len="med"/>
                    </a:lnB>
                    <a:solidFill>
                      <a:srgbClr val="FFFFFF"/>
                    </a:solidFill>
                  </a:tcPr>
                </a:tc>
                <a:tc>
                  <a:txBody>
                    <a:bodyPr/>
                    <a:lstStyle/>
                    <a:p>
                      <a:pPr marL="0" marR="0">
                        <a:spcAft>
                          <a:spcPts val="1000"/>
                        </a:spcAft>
                        <a:buNone/>
                      </a:pPr>
                      <a:r>
                        <a:rPr lang="en-US" sz="1400" u="sng">
                          <a:solidFill>
                            <a:srgbClr val="43718B"/>
                          </a:solidFill>
                          <a:effectLst/>
                          <a:latin typeface="Aptos"/>
                          <a:ea typeface="Calibri"/>
                          <a:cs typeface="Times New Roman"/>
                          <a:hlinkClick r:id="rId3"/>
                        </a:rPr>
                        <a:t>mhipp@ed.sc.gov</a:t>
                      </a:r>
                      <a:br>
                        <a:rPr lang="en-US" sz="1400" u="sng">
                          <a:solidFill>
                            <a:srgbClr val="43718B"/>
                          </a:solidFill>
                          <a:effectLst/>
                          <a:latin typeface="Aptos"/>
                          <a:ea typeface="Calibri"/>
                          <a:cs typeface="Times New Roman"/>
                        </a:rPr>
                      </a:br>
                      <a:r>
                        <a:rPr lang="en-US" sz="1400">
                          <a:effectLst/>
                          <a:latin typeface="Aptos"/>
                          <a:ea typeface="Calibri"/>
                          <a:cs typeface="Times New Roman"/>
                        </a:rPr>
                        <a:t>803-896-0352</a:t>
                      </a:r>
                    </a:p>
                  </a:txBody>
                  <a:tcPr marL="52163" marR="521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2F3D4C"/>
                      </a:solidFill>
                      <a:prstDash val="solid"/>
                      <a:round/>
                      <a:headEnd type="none" w="med" len="med"/>
                      <a:tailEnd type="none" w="med" len="med"/>
                    </a:lnB>
                    <a:noFill/>
                  </a:tcPr>
                </a:tc>
                <a:tc>
                  <a:txBody>
                    <a:bodyPr/>
                    <a:lstStyle/>
                    <a:p>
                      <a:pPr marL="0" marR="0">
                        <a:spcAft>
                          <a:spcPts val="1000"/>
                        </a:spcAft>
                        <a:buNone/>
                      </a:pPr>
                      <a:r>
                        <a:rPr lang="en-US" sz="1400">
                          <a:effectLst/>
                          <a:latin typeface="Aptos"/>
                          <a:ea typeface="Calibri"/>
                          <a:cs typeface="Times New Roman"/>
                        </a:rPr>
                        <a:t>All OES Teams</a:t>
                      </a:r>
                      <a:br>
                        <a:rPr lang="en-US" sz="1400">
                          <a:effectLst/>
                          <a:latin typeface="Aptos"/>
                          <a:ea typeface="Calibri"/>
                          <a:cs typeface="Times New Roman"/>
                        </a:rPr>
                      </a:br>
                      <a:r>
                        <a:rPr lang="en-US" sz="1400">
                          <a:effectLst/>
                          <a:latin typeface="Aptos"/>
                          <a:ea typeface="Calibri"/>
                          <a:cs typeface="Times New Roman"/>
                        </a:rPr>
                        <a:t>Policy and Legislation</a:t>
                      </a:r>
                      <a:br>
                        <a:rPr lang="en-US" sz="1400">
                          <a:effectLst/>
                          <a:latin typeface="Aptos"/>
                          <a:ea typeface="Calibri"/>
                          <a:cs typeface="Times New Roman"/>
                        </a:rPr>
                      </a:br>
                      <a:r>
                        <a:rPr lang="en-US" sz="1400">
                          <a:effectLst/>
                          <a:latin typeface="Aptos"/>
                          <a:ea typeface="Calibri"/>
                          <a:cs typeface="Times New Roman"/>
                        </a:rPr>
                        <a:t>Certification Assessments</a:t>
                      </a:r>
                      <a:br>
                        <a:rPr lang="en-US" sz="1400">
                          <a:effectLst/>
                          <a:latin typeface="Aptos"/>
                          <a:ea typeface="Calibri"/>
                          <a:cs typeface="Times New Roman"/>
                        </a:rPr>
                      </a:br>
                      <a:r>
                        <a:rPr lang="en-US" sz="1400">
                          <a:effectLst/>
                          <a:latin typeface="Aptos"/>
                          <a:ea typeface="Calibri"/>
                          <a:cs typeface="Times New Roman"/>
                        </a:rPr>
                        <a:t>Required Credentials</a:t>
                      </a:r>
                    </a:p>
                  </a:txBody>
                  <a:tcPr marL="52163" marR="521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2F3D4C"/>
                      </a:solidFill>
                      <a:prstDash val="solid"/>
                      <a:round/>
                      <a:headEnd type="none" w="med" len="med"/>
                      <a:tailEnd type="none" w="med" len="med"/>
                    </a:lnB>
                    <a:noFill/>
                  </a:tcPr>
                </a:tc>
                <a:extLst>
                  <a:ext uri="{0D108BD9-81ED-4DB2-BD59-A6C34878D82A}">
                    <a16:rowId xmlns:a16="http://schemas.microsoft.com/office/drawing/2014/main" val="1721214325"/>
                  </a:ext>
                </a:extLst>
              </a:tr>
              <a:tr h="441269">
                <a:tc>
                  <a:txBody>
                    <a:bodyPr/>
                    <a:lstStyle/>
                    <a:p>
                      <a:pPr marL="0" marR="0">
                        <a:spcAft>
                          <a:spcPts val="1000"/>
                        </a:spcAft>
                        <a:buNone/>
                      </a:pPr>
                      <a:r>
                        <a:rPr lang="en-US" sz="1400" b="1">
                          <a:solidFill>
                            <a:srgbClr val="000000"/>
                          </a:solidFill>
                          <a:effectLst/>
                          <a:latin typeface="Aptos"/>
                          <a:ea typeface="Calibri"/>
                          <a:cs typeface="Times New Roman"/>
                        </a:rPr>
                        <a:t>Hannah Mathis</a:t>
                      </a:r>
                      <a:br>
                        <a:rPr lang="en-US" sz="1400" b="1">
                          <a:solidFill>
                            <a:srgbClr val="000000"/>
                          </a:solidFill>
                          <a:effectLst/>
                          <a:latin typeface="Aptos"/>
                          <a:ea typeface="Calibri"/>
                          <a:cs typeface="Times New Roman"/>
                        </a:rPr>
                      </a:br>
                      <a:r>
                        <a:rPr lang="en-US" sz="1400" b="1">
                          <a:solidFill>
                            <a:srgbClr val="000000"/>
                          </a:solidFill>
                          <a:effectLst/>
                          <a:latin typeface="Aptos"/>
                          <a:ea typeface="Calibri"/>
                          <a:cs typeface="Times New Roman"/>
                        </a:rPr>
                        <a:t>Administrative Assistant</a:t>
                      </a:r>
                      <a:endParaRPr lang="en-US" sz="1400">
                        <a:effectLst/>
                        <a:latin typeface="Aptos"/>
                        <a:ea typeface="Calibri"/>
                        <a:cs typeface="Times New Roman"/>
                      </a:endParaRPr>
                    </a:p>
                  </a:txBody>
                  <a:tcPr marL="52163" marR="521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2F3D4C"/>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Aft>
                          <a:spcPts val="1000"/>
                        </a:spcAft>
                        <a:buNone/>
                      </a:pPr>
                      <a:r>
                        <a:rPr lang="en-US" sz="1400" u="sng">
                          <a:solidFill>
                            <a:srgbClr val="43718B"/>
                          </a:solidFill>
                          <a:effectLst/>
                          <a:latin typeface="Aptos"/>
                          <a:ea typeface="Calibri"/>
                          <a:cs typeface="Times New Roman"/>
                          <a:hlinkClick r:id="rId4"/>
                        </a:rPr>
                        <a:t>hmathis@ed.sc.gov</a:t>
                      </a:r>
                      <a:br>
                        <a:rPr lang="en-US" sz="1400" u="sng">
                          <a:solidFill>
                            <a:srgbClr val="43718B"/>
                          </a:solidFill>
                          <a:effectLst/>
                          <a:latin typeface="Aptos"/>
                          <a:ea typeface="Calibri"/>
                          <a:cs typeface="Times New Roman"/>
                        </a:rPr>
                      </a:br>
                      <a:r>
                        <a:rPr lang="en-US" sz="1400">
                          <a:effectLst/>
                          <a:latin typeface="Aptos"/>
                          <a:ea typeface="Calibri"/>
                          <a:cs typeface="Times New Roman"/>
                        </a:rPr>
                        <a:t>803-896-0401</a:t>
                      </a:r>
                    </a:p>
                  </a:txBody>
                  <a:tcPr marL="52163" marR="521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2F3D4C"/>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spcAft>
                          <a:spcPts val="1000"/>
                        </a:spcAft>
                        <a:buNone/>
                      </a:pPr>
                      <a:r>
                        <a:rPr lang="en-US" sz="1400">
                          <a:effectLst/>
                          <a:latin typeface="Aptos"/>
                          <a:ea typeface="Calibri"/>
                          <a:cs typeface="Times New Roman"/>
                        </a:rPr>
                        <a:t>Administrative Support</a:t>
                      </a:r>
                    </a:p>
                  </a:txBody>
                  <a:tcPr marL="52163" marR="521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2F3D4C"/>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37769103"/>
                  </a:ext>
                </a:extLst>
              </a:tr>
              <a:tr h="991375">
                <a:tc>
                  <a:txBody>
                    <a:bodyPr/>
                    <a:lstStyle/>
                    <a:p>
                      <a:pPr marL="0" marR="0">
                        <a:spcAft>
                          <a:spcPts val="1000"/>
                        </a:spcAft>
                        <a:buNone/>
                      </a:pPr>
                      <a:r>
                        <a:rPr lang="en-US" sz="1400" b="1">
                          <a:solidFill>
                            <a:srgbClr val="000000"/>
                          </a:solidFill>
                          <a:effectLst/>
                          <a:latin typeface="Aptos"/>
                          <a:ea typeface="Calibri"/>
                          <a:cs typeface="Times New Roman"/>
                        </a:rPr>
                        <a:t>Sherry Schneider</a:t>
                      </a:r>
                      <a:br>
                        <a:rPr lang="en-US" sz="1400" b="1">
                          <a:solidFill>
                            <a:srgbClr val="000000"/>
                          </a:solidFill>
                          <a:effectLst/>
                          <a:latin typeface="Aptos"/>
                          <a:ea typeface="Calibri"/>
                          <a:cs typeface="Times New Roman"/>
                        </a:rPr>
                      </a:br>
                      <a:r>
                        <a:rPr lang="en-US" sz="1400" b="1">
                          <a:solidFill>
                            <a:srgbClr val="000000"/>
                          </a:solidFill>
                          <a:effectLst/>
                          <a:latin typeface="Aptos"/>
                          <a:ea typeface="Calibri"/>
                          <a:cs typeface="Times New Roman"/>
                        </a:rPr>
                        <a:t>Assistant Director</a:t>
                      </a:r>
                      <a:br>
                        <a:rPr lang="en-US" sz="1400" b="1">
                          <a:solidFill>
                            <a:srgbClr val="000000"/>
                          </a:solidFill>
                          <a:effectLst/>
                          <a:latin typeface="Aptos"/>
                          <a:ea typeface="Calibri"/>
                          <a:cs typeface="Times New Roman"/>
                        </a:rPr>
                      </a:br>
                      <a:r>
                        <a:rPr lang="en-US" sz="1400" b="1">
                          <a:solidFill>
                            <a:srgbClr val="000000"/>
                          </a:solidFill>
                          <a:effectLst/>
                          <a:latin typeface="Aptos"/>
                          <a:ea typeface="Calibri"/>
                          <a:cs typeface="Times New Roman"/>
                        </a:rPr>
                        <a:t>Certification Team Lead</a:t>
                      </a:r>
                      <a:endParaRPr lang="en-US" sz="1400">
                        <a:effectLst/>
                        <a:latin typeface="Aptos"/>
                        <a:ea typeface="Calibri"/>
                        <a:cs typeface="Times New Roman"/>
                      </a:endParaRPr>
                    </a:p>
                  </a:txBody>
                  <a:tcPr marL="52163" marR="521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2F3D4C"/>
                      </a:solidFill>
                      <a:prstDash val="solid"/>
                      <a:round/>
                      <a:headEnd type="none" w="med" len="med"/>
                      <a:tailEnd type="none" w="med" len="med"/>
                    </a:lnB>
                    <a:solidFill>
                      <a:srgbClr val="FFFFFF"/>
                    </a:solidFill>
                  </a:tcPr>
                </a:tc>
                <a:tc>
                  <a:txBody>
                    <a:bodyPr/>
                    <a:lstStyle/>
                    <a:p>
                      <a:pPr marL="0" marR="0">
                        <a:spcAft>
                          <a:spcPts val="1000"/>
                        </a:spcAft>
                        <a:buNone/>
                      </a:pPr>
                      <a:r>
                        <a:rPr lang="en-US" sz="1400" u="sng">
                          <a:solidFill>
                            <a:srgbClr val="43718B"/>
                          </a:solidFill>
                          <a:effectLst/>
                          <a:latin typeface="Aptos"/>
                          <a:ea typeface="Calibri"/>
                          <a:cs typeface="Times New Roman"/>
                          <a:hlinkClick r:id="rId5"/>
                        </a:rPr>
                        <a:t>sschneider@ed.sc.gov</a:t>
                      </a:r>
                      <a:br>
                        <a:rPr lang="en-US" sz="1400" u="sng">
                          <a:solidFill>
                            <a:srgbClr val="43718B"/>
                          </a:solidFill>
                          <a:effectLst/>
                          <a:latin typeface="Aptos"/>
                          <a:ea typeface="Calibri"/>
                          <a:cs typeface="Times New Roman"/>
                        </a:rPr>
                      </a:br>
                      <a:r>
                        <a:rPr lang="en-US" sz="1400">
                          <a:effectLst/>
                          <a:latin typeface="Aptos"/>
                          <a:ea typeface="Calibri"/>
                          <a:cs typeface="Times New Roman"/>
                        </a:rPr>
                        <a:t>803-896-0384</a:t>
                      </a:r>
                    </a:p>
                  </a:txBody>
                  <a:tcPr marL="52163" marR="521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2F3D4C"/>
                      </a:solidFill>
                      <a:prstDash val="solid"/>
                      <a:round/>
                      <a:headEnd type="none" w="med" len="med"/>
                      <a:tailEnd type="none" w="med" len="med"/>
                    </a:lnB>
                    <a:noFill/>
                  </a:tcPr>
                </a:tc>
                <a:tc>
                  <a:txBody>
                    <a:bodyPr/>
                    <a:lstStyle/>
                    <a:p>
                      <a:pPr marL="0" marR="0">
                        <a:spcAft>
                          <a:spcPts val="1000"/>
                        </a:spcAft>
                        <a:buNone/>
                      </a:pPr>
                      <a:r>
                        <a:rPr lang="en-US" sz="1400">
                          <a:effectLst/>
                          <a:latin typeface="Aptos"/>
                          <a:ea typeface="Calibri"/>
                          <a:cs typeface="Times New Roman"/>
                        </a:rPr>
                        <a:t>Educator Certification</a:t>
                      </a:r>
                      <a:br>
                        <a:rPr lang="en-US" sz="1400">
                          <a:effectLst/>
                          <a:latin typeface="Aptos"/>
                          <a:ea typeface="Calibri"/>
                          <a:cs typeface="Times New Roman"/>
                        </a:rPr>
                      </a:br>
                      <a:r>
                        <a:rPr lang="en-US" sz="1400">
                          <a:effectLst/>
                          <a:latin typeface="Aptos"/>
                          <a:ea typeface="Calibri"/>
                          <a:cs typeface="Times New Roman"/>
                        </a:rPr>
                        <a:t>Required Credentials</a:t>
                      </a:r>
                      <a:br>
                        <a:rPr lang="en-US" sz="1400">
                          <a:effectLst/>
                          <a:latin typeface="Aptos"/>
                          <a:ea typeface="Calibri"/>
                          <a:cs typeface="Times New Roman"/>
                        </a:rPr>
                      </a:br>
                      <a:r>
                        <a:rPr lang="en-US" sz="1400">
                          <a:effectLst/>
                          <a:latin typeface="Aptos"/>
                          <a:ea typeface="Calibri"/>
                          <a:cs typeface="Times New Roman"/>
                        </a:rPr>
                        <a:t>SC Educator System Access</a:t>
                      </a:r>
                      <a:br>
                        <a:rPr lang="en-US" sz="1400">
                          <a:effectLst/>
                          <a:latin typeface="Aptos"/>
                          <a:ea typeface="Calibri"/>
                          <a:cs typeface="Times New Roman"/>
                        </a:rPr>
                      </a:br>
                      <a:r>
                        <a:rPr lang="en-US" sz="1400">
                          <a:effectLst/>
                          <a:latin typeface="Aptos"/>
                          <a:ea typeface="Calibri"/>
                          <a:cs typeface="Times New Roman"/>
                        </a:rPr>
                        <a:t>National Board</a:t>
                      </a:r>
                    </a:p>
                  </a:txBody>
                  <a:tcPr marL="52163" marR="521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2F3D4C"/>
                      </a:solidFill>
                      <a:prstDash val="solid"/>
                      <a:round/>
                      <a:headEnd type="none" w="med" len="med"/>
                      <a:tailEnd type="none" w="med" len="med"/>
                    </a:lnB>
                    <a:noFill/>
                  </a:tcPr>
                </a:tc>
                <a:extLst>
                  <a:ext uri="{0D108BD9-81ED-4DB2-BD59-A6C34878D82A}">
                    <a16:rowId xmlns:a16="http://schemas.microsoft.com/office/drawing/2014/main" val="2487201991"/>
                  </a:ext>
                </a:extLst>
              </a:tr>
              <a:tr h="522923">
                <a:tc>
                  <a:txBody>
                    <a:bodyPr/>
                    <a:lstStyle/>
                    <a:p>
                      <a:pPr marL="0" marR="0">
                        <a:spcAft>
                          <a:spcPts val="1000"/>
                        </a:spcAft>
                        <a:buNone/>
                      </a:pPr>
                      <a:r>
                        <a:rPr lang="en-US" sz="1400" b="1">
                          <a:solidFill>
                            <a:srgbClr val="000000"/>
                          </a:solidFill>
                          <a:effectLst/>
                          <a:latin typeface="Aptos"/>
                          <a:ea typeface="Calibri"/>
                          <a:cs typeface="Times New Roman"/>
                        </a:rPr>
                        <a:t>Becca Burg</a:t>
                      </a:r>
                      <a:br>
                        <a:rPr lang="en-US" sz="1400" b="1">
                          <a:solidFill>
                            <a:srgbClr val="000000"/>
                          </a:solidFill>
                          <a:effectLst/>
                          <a:latin typeface="Aptos"/>
                          <a:ea typeface="Calibri"/>
                          <a:cs typeface="Times New Roman"/>
                        </a:rPr>
                      </a:br>
                      <a:r>
                        <a:rPr lang="en-US" sz="1400" b="1">
                          <a:solidFill>
                            <a:srgbClr val="000000"/>
                          </a:solidFill>
                          <a:effectLst/>
                          <a:latin typeface="Aptos"/>
                          <a:ea typeface="Calibri"/>
                          <a:cs typeface="Times New Roman"/>
                        </a:rPr>
                        <a:t>Education Associate</a:t>
                      </a:r>
                      <a:endParaRPr lang="en-US" sz="1400">
                        <a:effectLst/>
                        <a:latin typeface="Aptos"/>
                        <a:ea typeface="Calibri"/>
                        <a:cs typeface="Times New Roman"/>
                      </a:endParaRPr>
                    </a:p>
                  </a:txBody>
                  <a:tcPr marL="52163" marR="521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2F3D4C"/>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Aft>
                          <a:spcPts val="1000"/>
                        </a:spcAft>
                        <a:buNone/>
                      </a:pPr>
                      <a:r>
                        <a:rPr lang="en-US" sz="1400" u="sng">
                          <a:solidFill>
                            <a:srgbClr val="43718B"/>
                          </a:solidFill>
                          <a:effectLst/>
                          <a:latin typeface="Aptos"/>
                          <a:ea typeface="Calibri"/>
                          <a:cs typeface="Times New Roman"/>
                          <a:hlinkClick r:id="rId6"/>
                        </a:rPr>
                        <a:t>bfburg@ed.sc.gov</a:t>
                      </a:r>
                      <a:br>
                        <a:rPr lang="en-US" sz="1400" u="sng">
                          <a:solidFill>
                            <a:srgbClr val="43718B"/>
                          </a:solidFill>
                          <a:effectLst/>
                          <a:latin typeface="Aptos"/>
                          <a:ea typeface="Calibri"/>
                          <a:cs typeface="Times New Roman"/>
                        </a:rPr>
                      </a:br>
                      <a:r>
                        <a:rPr lang="en-US" sz="1400">
                          <a:effectLst/>
                          <a:latin typeface="Aptos"/>
                          <a:ea typeface="Calibri"/>
                          <a:cs typeface="Times New Roman"/>
                        </a:rPr>
                        <a:t>803-896-0434</a:t>
                      </a:r>
                    </a:p>
                  </a:txBody>
                  <a:tcPr marL="52163" marR="521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2F3D4C"/>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spcAft>
                          <a:spcPts val="1000"/>
                        </a:spcAft>
                        <a:buNone/>
                      </a:pPr>
                      <a:r>
                        <a:rPr lang="en-US" sz="1400">
                          <a:effectLst/>
                          <a:latin typeface="Aptos"/>
                          <a:ea typeface="Calibri"/>
                          <a:cs typeface="Times New Roman"/>
                        </a:rPr>
                        <a:t>Professional Practices</a:t>
                      </a:r>
                      <a:br>
                        <a:rPr lang="en-US" sz="1400">
                          <a:effectLst/>
                          <a:latin typeface="Aptos"/>
                          <a:ea typeface="Calibri"/>
                          <a:cs typeface="Times New Roman"/>
                        </a:rPr>
                      </a:br>
                      <a:r>
                        <a:rPr lang="en-US" sz="1400">
                          <a:effectLst/>
                          <a:latin typeface="Aptos"/>
                          <a:ea typeface="Calibri"/>
                          <a:cs typeface="Times New Roman"/>
                        </a:rPr>
                        <a:t>Certificate Sanctions</a:t>
                      </a:r>
                    </a:p>
                  </a:txBody>
                  <a:tcPr marL="52163" marR="521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2F3D4C"/>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05600614"/>
                  </a:ext>
                </a:extLst>
              </a:tr>
              <a:tr h="760278">
                <a:tc>
                  <a:txBody>
                    <a:bodyPr/>
                    <a:lstStyle/>
                    <a:p>
                      <a:pPr marL="0" marR="0">
                        <a:spcAft>
                          <a:spcPts val="1000"/>
                        </a:spcAft>
                        <a:buNone/>
                      </a:pPr>
                      <a:r>
                        <a:rPr lang="en-US" sz="1400" b="1">
                          <a:solidFill>
                            <a:srgbClr val="000000"/>
                          </a:solidFill>
                          <a:effectLst/>
                          <a:latin typeface="Aptos"/>
                          <a:ea typeface="Calibri"/>
                          <a:cs typeface="Times New Roman"/>
                        </a:rPr>
                        <a:t>Michael Carothers</a:t>
                      </a:r>
                      <a:br>
                        <a:rPr lang="en-US" sz="1400" b="1">
                          <a:solidFill>
                            <a:srgbClr val="000000"/>
                          </a:solidFill>
                          <a:effectLst/>
                          <a:latin typeface="Aptos"/>
                          <a:ea typeface="Calibri"/>
                          <a:cs typeface="Times New Roman"/>
                        </a:rPr>
                      </a:br>
                      <a:r>
                        <a:rPr lang="en-US" sz="1400" b="1">
                          <a:solidFill>
                            <a:srgbClr val="000000"/>
                          </a:solidFill>
                          <a:effectLst/>
                          <a:latin typeface="Aptos"/>
                          <a:ea typeface="Calibri"/>
                          <a:cs typeface="Times New Roman"/>
                        </a:rPr>
                        <a:t>Education Associate</a:t>
                      </a:r>
                      <a:endParaRPr lang="en-US" sz="1400">
                        <a:effectLst/>
                        <a:latin typeface="Aptos"/>
                        <a:ea typeface="Calibri"/>
                        <a:cs typeface="Times New Roman"/>
                      </a:endParaRPr>
                    </a:p>
                  </a:txBody>
                  <a:tcPr marL="52163" marR="521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2F3D4C"/>
                      </a:solidFill>
                      <a:prstDash val="solid"/>
                      <a:round/>
                      <a:headEnd type="none" w="med" len="med"/>
                      <a:tailEnd type="none" w="med" len="med"/>
                    </a:lnB>
                    <a:solidFill>
                      <a:srgbClr val="FFFFFF"/>
                    </a:solidFill>
                  </a:tcPr>
                </a:tc>
                <a:tc>
                  <a:txBody>
                    <a:bodyPr/>
                    <a:lstStyle/>
                    <a:p>
                      <a:pPr marL="0" marR="0">
                        <a:spcAft>
                          <a:spcPts val="1000"/>
                        </a:spcAft>
                        <a:buNone/>
                      </a:pPr>
                      <a:r>
                        <a:rPr lang="en-US" sz="1400" u="sng">
                          <a:solidFill>
                            <a:srgbClr val="43718B"/>
                          </a:solidFill>
                          <a:effectLst/>
                          <a:latin typeface="Aptos"/>
                          <a:ea typeface="Calibri"/>
                          <a:cs typeface="Times New Roman"/>
                          <a:hlinkClick r:id="rId7"/>
                        </a:rPr>
                        <a:t>mdcarothers@ed.sc.gov</a:t>
                      </a:r>
                      <a:br>
                        <a:rPr lang="en-US" sz="1400" u="sng">
                          <a:solidFill>
                            <a:srgbClr val="43718B"/>
                          </a:solidFill>
                          <a:effectLst/>
                          <a:latin typeface="Aptos"/>
                          <a:ea typeface="Calibri"/>
                          <a:cs typeface="Times New Roman"/>
                        </a:rPr>
                      </a:br>
                      <a:r>
                        <a:rPr lang="en-US" sz="1400">
                          <a:effectLst/>
                          <a:latin typeface="Aptos"/>
                          <a:ea typeface="Calibri"/>
                          <a:cs typeface="Times New Roman"/>
                        </a:rPr>
                        <a:t>803-896-2160</a:t>
                      </a:r>
                    </a:p>
                  </a:txBody>
                  <a:tcPr marL="52163" marR="521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2F3D4C"/>
                      </a:solidFill>
                      <a:prstDash val="solid"/>
                      <a:round/>
                      <a:headEnd type="none" w="med" len="med"/>
                      <a:tailEnd type="none" w="med" len="med"/>
                    </a:lnB>
                    <a:noFill/>
                  </a:tcPr>
                </a:tc>
                <a:tc>
                  <a:txBody>
                    <a:bodyPr/>
                    <a:lstStyle/>
                    <a:p>
                      <a:pPr marL="0" marR="0">
                        <a:spcAft>
                          <a:spcPts val="1000"/>
                        </a:spcAft>
                        <a:buNone/>
                      </a:pPr>
                      <a:r>
                        <a:rPr lang="en-US" sz="1400">
                          <a:effectLst/>
                          <a:latin typeface="Aptos"/>
                          <a:ea typeface="Calibri"/>
                          <a:cs typeface="Times New Roman"/>
                        </a:rPr>
                        <a:t>Exchange Visitor Teachers</a:t>
                      </a:r>
                      <a:br>
                        <a:rPr lang="en-US" sz="1400">
                          <a:effectLst/>
                          <a:latin typeface="Times New Roman"/>
                          <a:ea typeface="Calibri"/>
                          <a:cs typeface="Times New Roman"/>
                        </a:rPr>
                      </a:br>
                      <a:r>
                        <a:rPr lang="en-US" sz="1400">
                          <a:effectLst/>
                          <a:latin typeface="+mn-lt"/>
                          <a:ea typeface="Calibri"/>
                          <a:cs typeface="Times New Roman"/>
                        </a:rPr>
                        <a:t>Critical Needs</a:t>
                      </a:r>
                    </a:p>
                  </a:txBody>
                  <a:tcPr marL="52163" marR="521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2F3D4C"/>
                      </a:solidFill>
                      <a:prstDash val="solid"/>
                      <a:round/>
                      <a:headEnd type="none" w="med" len="med"/>
                      <a:tailEnd type="none" w="med" len="med"/>
                    </a:lnB>
                    <a:noFill/>
                  </a:tcPr>
                </a:tc>
                <a:extLst>
                  <a:ext uri="{0D108BD9-81ED-4DB2-BD59-A6C34878D82A}">
                    <a16:rowId xmlns:a16="http://schemas.microsoft.com/office/drawing/2014/main" val="3620604209"/>
                  </a:ext>
                </a:extLst>
              </a:tr>
              <a:tr h="760278">
                <a:tc>
                  <a:txBody>
                    <a:bodyPr/>
                    <a:lstStyle/>
                    <a:p>
                      <a:pPr marL="0" marR="0">
                        <a:spcAft>
                          <a:spcPts val="1000"/>
                        </a:spcAft>
                        <a:buNone/>
                      </a:pPr>
                      <a:r>
                        <a:rPr lang="en-US" sz="1400" b="1">
                          <a:solidFill>
                            <a:srgbClr val="000000"/>
                          </a:solidFill>
                          <a:effectLst/>
                          <a:latin typeface="Aptos"/>
                          <a:ea typeface="Calibri"/>
                          <a:cs typeface="Times New Roman"/>
                        </a:rPr>
                        <a:t>Robin Amick</a:t>
                      </a:r>
                      <a:br>
                        <a:rPr lang="en-US" sz="1400" b="1">
                          <a:solidFill>
                            <a:srgbClr val="000000"/>
                          </a:solidFill>
                          <a:effectLst/>
                          <a:latin typeface="Aptos"/>
                          <a:ea typeface="Calibri"/>
                          <a:cs typeface="Times New Roman"/>
                        </a:rPr>
                      </a:br>
                      <a:r>
                        <a:rPr lang="en-US" sz="1400" b="1">
                          <a:solidFill>
                            <a:srgbClr val="000000"/>
                          </a:solidFill>
                          <a:effectLst/>
                          <a:latin typeface="Aptos"/>
                          <a:ea typeface="Calibri"/>
                          <a:cs typeface="Times New Roman"/>
                        </a:rPr>
                        <a:t>Education Associate</a:t>
                      </a:r>
                      <a:endParaRPr lang="en-US" sz="1400">
                        <a:effectLst/>
                        <a:latin typeface="Aptos"/>
                        <a:ea typeface="Calibri"/>
                        <a:cs typeface="Times New Roman"/>
                      </a:endParaRPr>
                    </a:p>
                  </a:txBody>
                  <a:tcPr marL="52163" marR="521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2F3D4C"/>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Aft>
                          <a:spcPts val="1000"/>
                        </a:spcAft>
                        <a:buNone/>
                      </a:pPr>
                      <a:r>
                        <a:rPr lang="en-US" sz="1400" u="sng">
                          <a:solidFill>
                            <a:srgbClr val="43718B"/>
                          </a:solidFill>
                          <a:effectLst/>
                          <a:latin typeface="Aptos"/>
                          <a:ea typeface="Calibri"/>
                          <a:cs typeface="Times New Roman"/>
                          <a:hlinkClick r:id="rId8"/>
                        </a:rPr>
                        <a:t>ramick@ed.sc.gov</a:t>
                      </a:r>
                      <a:r>
                        <a:rPr lang="en-US" sz="1400">
                          <a:effectLst/>
                          <a:latin typeface="Aptos"/>
                          <a:ea typeface="Calibri"/>
                          <a:cs typeface="Times New Roman"/>
                        </a:rPr>
                        <a:t> </a:t>
                      </a:r>
                      <a:br>
                        <a:rPr lang="en-US" sz="1400">
                          <a:effectLst/>
                          <a:latin typeface="Aptos"/>
                          <a:ea typeface="Calibri"/>
                          <a:cs typeface="Times New Roman"/>
                        </a:rPr>
                      </a:br>
                      <a:r>
                        <a:rPr lang="en-US" sz="1400">
                          <a:effectLst/>
                          <a:latin typeface="Aptos"/>
                          <a:ea typeface="Calibri"/>
                          <a:cs typeface="Times New Roman"/>
                        </a:rPr>
                        <a:t>803-896-0474</a:t>
                      </a:r>
                    </a:p>
                  </a:txBody>
                  <a:tcPr marL="52163" marR="521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2F3D4C"/>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spcAft>
                          <a:spcPts val="1000"/>
                        </a:spcAft>
                        <a:buNone/>
                      </a:pPr>
                      <a:r>
                        <a:rPr lang="en-US" sz="1400">
                          <a:effectLst/>
                          <a:latin typeface="Aptos"/>
                          <a:ea typeface="Calibri"/>
                          <a:cs typeface="Times New Roman"/>
                        </a:rPr>
                        <a:t>CTE Work-based Teacher Certification</a:t>
                      </a:r>
                    </a:p>
                  </a:txBody>
                  <a:tcPr marL="52163" marR="521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2F3D4C"/>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38803121"/>
                  </a:ext>
                </a:extLst>
              </a:tr>
            </a:tbl>
          </a:graphicData>
        </a:graphic>
      </p:graphicFrame>
    </p:spTree>
    <p:extLst>
      <p:ext uri="{BB962C8B-B14F-4D97-AF65-F5344CB8AC3E}">
        <p14:creationId xmlns:p14="http://schemas.microsoft.com/office/powerpoint/2010/main" val="18813283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573FE0-D586-1B24-58DC-C2F32A148BBF}"/>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CE27EF79-DFDA-D4BD-24AB-062EC489B0C3}"/>
              </a:ext>
            </a:extLst>
          </p:cNvPr>
          <p:cNvSpPr>
            <a:spLocks noGrp="1"/>
          </p:cNvSpPr>
          <p:nvPr>
            <p:ph type="title"/>
          </p:nvPr>
        </p:nvSpPr>
        <p:spPr/>
        <p:txBody>
          <a:bodyPr/>
          <a:lstStyle/>
          <a:p>
            <a:r>
              <a:rPr lang="en-US"/>
              <a:t>Office of Educator Services Contacts Cont.</a:t>
            </a:r>
          </a:p>
        </p:txBody>
      </p:sp>
      <p:graphicFrame>
        <p:nvGraphicFramePr>
          <p:cNvPr id="2" name="Table 1">
            <a:extLst>
              <a:ext uri="{FF2B5EF4-FFF2-40B4-BE49-F238E27FC236}">
                <a16:creationId xmlns:a16="http://schemas.microsoft.com/office/drawing/2014/main" id="{C813818A-D4D5-F4C0-3E13-D12D13AF05C2}"/>
              </a:ext>
            </a:extLst>
          </p:cNvPr>
          <p:cNvGraphicFramePr>
            <a:graphicFrameLocks noGrp="1"/>
          </p:cNvGraphicFramePr>
          <p:nvPr>
            <p:extLst>
              <p:ext uri="{D42A27DB-BD31-4B8C-83A1-F6EECF244321}">
                <p14:modId xmlns:p14="http://schemas.microsoft.com/office/powerpoint/2010/main" val="4279033962"/>
              </p:ext>
            </p:extLst>
          </p:nvPr>
        </p:nvGraphicFramePr>
        <p:xfrm>
          <a:off x="2055962" y="1480867"/>
          <a:ext cx="7569495" cy="4489704"/>
        </p:xfrm>
        <a:graphic>
          <a:graphicData uri="http://schemas.openxmlformats.org/drawingml/2006/table">
            <a:tbl>
              <a:tblPr firstRow="1" firstCol="1" bandRow="1"/>
              <a:tblGrid>
                <a:gridCol w="2567835">
                  <a:extLst>
                    <a:ext uri="{9D8B030D-6E8A-4147-A177-3AD203B41FA5}">
                      <a16:colId xmlns:a16="http://schemas.microsoft.com/office/drawing/2014/main" val="3312291519"/>
                    </a:ext>
                  </a:extLst>
                </a:gridCol>
                <a:gridCol w="2678274">
                  <a:extLst>
                    <a:ext uri="{9D8B030D-6E8A-4147-A177-3AD203B41FA5}">
                      <a16:colId xmlns:a16="http://schemas.microsoft.com/office/drawing/2014/main" val="3104336091"/>
                    </a:ext>
                  </a:extLst>
                </a:gridCol>
                <a:gridCol w="2323386">
                  <a:extLst>
                    <a:ext uri="{9D8B030D-6E8A-4147-A177-3AD203B41FA5}">
                      <a16:colId xmlns:a16="http://schemas.microsoft.com/office/drawing/2014/main" val="1749248670"/>
                    </a:ext>
                  </a:extLst>
                </a:gridCol>
              </a:tblGrid>
              <a:tr h="258331">
                <a:tc>
                  <a:txBody>
                    <a:bodyPr/>
                    <a:lstStyle/>
                    <a:p>
                      <a:pPr marL="0" marR="0">
                        <a:spcAft>
                          <a:spcPts val="1000"/>
                        </a:spcAft>
                        <a:buNone/>
                      </a:pPr>
                      <a:r>
                        <a:rPr lang="en-US" sz="1200" b="1">
                          <a:solidFill>
                            <a:srgbClr val="FFFFFF"/>
                          </a:solidFill>
                          <a:effectLst/>
                          <a:latin typeface="Aptos" panose="020B0004020202020204" pitchFamily="34" charset="0"/>
                          <a:ea typeface="Calibri" panose="020F0502020204030204" pitchFamily="34" charset="0"/>
                          <a:cs typeface="Times New Roman" panose="02020603050405020304" pitchFamily="18" charset="0"/>
                        </a:rPr>
                        <a:t>Staff Member</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2F3D4C"/>
                      </a:solidFill>
                      <a:prstDash val="solid"/>
                      <a:round/>
                      <a:headEnd type="none" w="med" len="med"/>
                      <a:tailEnd type="none" w="med" len="med"/>
                    </a:lnB>
                    <a:solidFill>
                      <a:srgbClr val="2F3D4C"/>
                    </a:solidFill>
                  </a:tcPr>
                </a:tc>
                <a:tc>
                  <a:txBody>
                    <a:bodyPr/>
                    <a:lstStyle/>
                    <a:p>
                      <a:pPr marL="0" marR="0">
                        <a:spcAft>
                          <a:spcPts val="1000"/>
                        </a:spcAft>
                        <a:buNone/>
                      </a:pPr>
                      <a:r>
                        <a:rPr lang="en-US" sz="1200" b="1">
                          <a:solidFill>
                            <a:srgbClr val="FFFFFF"/>
                          </a:solidFill>
                          <a:effectLst/>
                          <a:latin typeface="Aptos" panose="020B0004020202020204" pitchFamily="34" charset="0"/>
                          <a:ea typeface="Calibri" panose="020F0502020204030204" pitchFamily="34" charset="0"/>
                          <a:cs typeface="Times New Roman" panose="02020603050405020304" pitchFamily="18" charset="0"/>
                        </a:rPr>
                        <a:t>Contact Information</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F3D4C"/>
                    </a:solidFill>
                  </a:tcPr>
                </a:tc>
                <a:tc>
                  <a:txBody>
                    <a:bodyPr/>
                    <a:lstStyle/>
                    <a:p>
                      <a:pPr marL="0" marR="0">
                        <a:spcAft>
                          <a:spcPts val="1000"/>
                        </a:spcAft>
                        <a:buNone/>
                      </a:pPr>
                      <a:r>
                        <a:rPr lang="en-US" sz="1200" b="1">
                          <a:solidFill>
                            <a:srgbClr val="FFFFFF"/>
                          </a:solidFill>
                          <a:effectLst/>
                          <a:latin typeface="Aptos" panose="020B0004020202020204" pitchFamily="34" charset="0"/>
                          <a:ea typeface="Calibri" panose="020F0502020204030204" pitchFamily="34" charset="0"/>
                          <a:cs typeface="Times New Roman" panose="02020603050405020304" pitchFamily="18" charset="0"/>
                        </a:rPr>
                        <a:t>Responsibilities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F3D4C"/>
                    </a:solidFill>
                  </a:tcPr>
                </a:tc>
                <a:extLst>
                  <a:ext uri="{0D108BD9-81ED-4DB2-BD59-A6C34878D82A}">
                    <a16:rowId xmlns:a16="http://schemas.microsoft.com/office/drawing/2014/main" val="2761718576"/>
                  </a:ext>
                </a:extLst>
              </a:tr>
              <a:tr h="954391">
                <a:tc>
                  <a:txBody>
                    <a:bodyPr/>
                    <a:lstStyle/>
                    <a:p>
                      <a:pPr marL="0" marR="0">
                        <a:spcAft>
                          <a:spcPts val="1000"/>
                        </a:spcAft>
                        <a:buNone/>
                      </a:pPr>
                      <a:r>
                        <a:rPr lang="en-US" sz="1400" b="1">
                          <a:solidFill>
                            <a:srgbClr val="000000"/>
                          </a:solidFill>
                          <a:effectLst/>
                          <a:latin typeface="Aptos" panose="020B0004020202020204" pitchFamily="34" charset="0"/>
                          <a:ea typeface="Calibri" panose="020F0502020204030204" pitchFamily="34" charset="0"/>
                          <a:cs typeface="Times New Roman" panose="02020603050405020304" pitchFamily="18" charset="0"/>
                        </a:rPr>
                        <a:t>Keith Lauer</a:t>
                      </a:r>
                      <a:br>
                        <a:rPr lang="en-US" sz="1400" b="1">
                          <a:solidFill>
                            <a:srgbClr val="000000"/>
                          </a:solidFill>
                          <a:effectLst/>
                          <a:latin typeface="Aptos" panose="020B0004020202020204" pitchFamily="34" charset="0"/>
                          <a:ea typeface="Calibri" panose="020F0502020204030204" pitchFamily="34" charset="0"/>
                          <a:cs typeface="Times New Roman" panose="02020603050405020304" pitchFamily="18" charset="0"/>
                        </a:rPr>
                      </a:br>
                      <a:r>
                        <a:rPr lang="en-US" sz="1400" b="1">
                          <a:solidFill>
                            <a:srgbClr val="000000"/>
                          </a:solidFill>
                          <a:effectLst/>
                          <a:latin typeface="Aptos" panose="020B0004020202020204" pitchFamily="34" charset="0"/>
                          <a:ea typeface="Calibri" panose="020F0502020204030204" pitchFamily="34" charset="0"/>
                          <a:cs typeface="Times New Roman" panose="02020603050405020304" pitchFamily="18" charset="0"/>
                        </a:rPr>
                        <a:t>District Certification Contact</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2F3D4C"/>
                      </a:solidFill>
                      <a:prstDash val="solid"/>
                      <a:round/>
                      <a:headEnd type="none" w="med" len="med"/>
                      <a:tailEnd type="none" w="med" len="med"/>
                    </a:lnT>
                    <a:lnB w="12700" cap="flat" cmpd="sng" algn="ctr">
                      <a:solidFill>
                        <a:srgbClr val="2F3D4C"/>
                      </a:solidFill>
                      <a:prstDash val="solid"/>
                      <a:round/>
                      <a:headEnd type="none" w="med" len="med"/>
                      <a:tailEnd type="none" w="med" len="med"/>
                    </a:lnB>
                    <a:solidFill>
                      <a:srgbClr val="FFFFFF"/>
                    </a:solidFill>
                  </a:tcPr>
                </a:tc>
                <a:tc>
                  <a:txBody>
                    <a:bodyPr/>
                    <a:lstStyle/>
                    <a:p>
                      <a:pPr marL="0" marR="0">
                        <a:spcAft>
                          <a:spcPts val="1000"/>
                        </a:spcAft>
                        <a:buNone/>
                      </a:pPr>
                      <a:r>
                        <a:rPr lang="en-US" sz="1400" u="sng">
                          <a:solidFill>
                            <a:srgbClr val="43718B"/>
                          </a:solidFill>
                          <a:effectLst/>
                          <a:latin typeface="Aptos" panose="020B0004020202020204" pitchFamily="34" charset="0"/>
                          <a:ea typeface="Calibri" panose="020F0502020204030204" pitchFamily="34" charset="0"/>
                          <a:cs typeface="Times New Roman" panose="02020603050405020304" pitchFamily="18" charset="0"/>
                          <a:hlinkClick r:id="rId3"/>
                        </a:rPr>
                        <a:t>rlauer@ed.sc.gov</a:t>
                      </a:r>
                      <a:br>
                        <a:rPr lang="en-US" sz="1400" u="sng">
                          <a:solidFill>
                            <a:srgbClr val="43718B"/>
                          </a:solidFill>
                          <a:effectLst/>
                          <a:latin typeface="Aptos" panose="020B0004020202020204" pitchFamily="34" charset="0"/>
                          <a:ea typeface="Calibri" panose="020F0502020204030204" pitchFamily="34" charset="0"/>
                          <a:cs typeface="Times New Roman" panose="02020603050405020304" pitchFamily="18" charset="0"/>
                        </a:rPr>
                      </a:br>
                      <a:r>
                        <a:rPr lang="en-US" sz="1400">
                          <a:effectLst/>
                          <a:latin typeface="Aptos" panose="020B0004020202020204" pitchFamily="34" charset="0"/>
                          <a:ea typeface="Calibri" panose="020F0502020204030204" pitchFamily="34" charset="0"/>
                          <a:cs typeface="Times New Roman" panose="02020603050405020304" pitchFamily="18" charset="0"/>
                        </a:rPr>
                        <a:t>803-896-0431</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2F3D4C"/>
                      </a:solidFill>
                      <a:prstDash val="solid"/>
                      <a:round/>
                      <a:headEnd type="none" w="med" len="med"/>
                      <a:tailEnd type="none" w="med" len="med"/>
                    </a:lnB>
                    <a:noFill/>
                  </a:tcPr>
                </a:tc>
                <a:tc>
                  <a:txBody>
                    <a:bodyPr/>
                    <a:lstStyle/>
                    <a:p>
                      <a:pPr marL="0" marR="0">
                        <a:spcAft>
                          <a:spcPts val="1000"/>
                        </a:spcAft>
                        <a:buNone/>
                      </a:pPr>
                      <a:r>
                        <a:rPr lang="en-US" sz="1400">
                          <a:effectLst/>
                          <a:latin typeface="Aptos" panose="020B0004020202020204" pitchFamily="34" charset="0"/>
                          <a:ea typeface="Calibri" panose="020F0502020204030204" pitchFamily="34" charset="0"/>
                          <a:cs typeface="Times New Roman" panose="02020603050405020304" pitchFamily="18" charset="0"/>
                        </a:rPr>
                        <a:t>Support to Designated Districts</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2F3D4C"/>
                      </a:solidFill>
                      <a:prstDash val="solid"/>
                      <a:round/>
                      <a:headEnd type="none" w="med" len="med"/>
                      <a:tailEnd type="none" w="med" len="med"/>
                    </a:lnB>
                    <a:noFill/>
                  </a:tcPr>
                </a:tc>
                <a:extLst>
                  <a:ext uri="{0D108BD9-81ED-4DB2-BD59-A6C34878D82A}">
                    <a16:rowId xmlns:a16="http://schemas.microsoft.com/office/drawing/2014/main" val="3759385873"/>
                  </a:ext>
                </a:extLst>
              </a:tr>
              <a:tr h="825948">
                <a:tc>
                  <a:txBody>
                    <a:bodyPr/>
                    <a:lstStyle/>
                    <a:p>
                      <a:pPr marL="0" marR="0">
                        <a:spcAft>
                          <a:spcPts val="1000"/>
                        </a:spcAft>
                        <a:buNone/>
                      </a:pPr>
                      <a:r>
                        <a:rPr lang="en-US" sz="1400" b="1">
                          <a:solidFill>
                            <a:srgbClr val="000000"/>
                          </a:solidFill>
                          <a:effectLst/>
                          <a:latin typeface="Aptos" panose="020B0004020202020204" pitchFamily="34" charset="0"/>
                          <a:ea typeface="Calibri" panose="020F0502020204030204" pitchFamily="34" charset="0"/>
                          <a:cs typeface="Times New Roman" panose="02020603050405020304" pitchFamily="18" charset="0"/>
                        </a:rPr>
                        <a:t>Jamaica Allen</a:t>
                      </a:r>
                      <a:br>
                        <a:rPr lang="en-US" sz="1400" b="1">
                          <a:solidFill>
                            <a:srgbClr val="000000"/>
                          </a:solidFill>
                          <a:effectLst/>
                          <a:latin typeface="Aptos" panose="020B0004020202020204" pitchFamily="34" charset="0"/>
                          <a:ea typeface="Calibri" panose="020F0502020204030204" pitchFamily="34" charset="0"/>
                          <a:cs typeface="Times New Roman" panose="02020603050405020304" pitchFamily="18" charset="0"/>
                        </a:rPr>
                      </a:br>
                      <a:r>
                        <a:rPr lang="en-US" sz="1400" b="1">
                          <a:solidFill>
                            <a:srgbClr val="000000"/>
                          </a:solidFill>
                          <a:effectLst/>
                          <a:latin typeface="Aptos" panose="020B0004020202020204" pitchFamily="34" charset="0"/>
                          <a:ea typeface="Calibri" panose="020F0502020204030204" pitchFamily="34" charset="0"/>
                          <a:cs typeface="Times New Roman" panose="02020603050405020304" pitchFamily="18" charset="0"/>
                        </a:rPr>
                        <a:t>District Certification Contact</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2F3D4C"/>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Aft>
                          <a:spcPts val="1000"/>
                        </a:spcAft>
                        <a:buNone/>
                      </a:pPr>
                      <a:r>
                        <a:rPr lang="en-US" sz="1400" u="sng">
                          <a:solidFill>
                            <a:srgbClr val="43718B"/>
                          </a:solidFill>
                          <a:effectLst/>
                          <a:latin typeface="Aptos" panose="020B0004020202020204" pitchFamily="34" charset="0"/>
                          <a:ea typeface="Calibri" panose="020F0502020204030204" pitchFamily="34" charset="0"/>
                          <a:cs typeface="Times New Roman" panose="02020603050405020304" pitchFamily="18" charset="0"/>
                          <a:hlinkClick r:id="rId4"/>
                        </a:rPr>
                        <a:t>jallen@ed.sc.gov</a:t>
                      </a:r>
                      <a:br>
                        <a:rPr lang="en-US" sz="1400" u="sng">
                          <a:solidFill>
                            <a:srgbClr val="43718B"/>
                          </a:solidFill>
                          <a:effectLst/>
                          <a:latin typeface="Aptos" panose="020B0004020202020204" pitchFamily="34" charset="0"/>
                          <a:ea typeface="Calibri" panose="020F0502020204030204" pitchFamily="34" charset="0"/>
                          <a:cs typeface="Times New Roman" panose="02020603050405020304" pitchFamily="18" charset="0"/>
                        </a:rPr>
                      </a:br>
                      <a:r>
                        <a:rPr lang="en-US" sz="1400">
                          <a:effectLst/>
                          <a:latin typeface="Aptos" panose="020B0004020202020204" pitchFamily="34" charset="0"/>
                          <a:ea typeface="Calibri" panose="020F0502020204030204" pitchFamily="34" charset="0"/>
                          <a:cs typeface="Times New Roman" panose="02020603050405020304" pitchFamily="18" charset="0"/>
                        </a:rPr>
                        <a:t>803-896-0311</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2F3D4C"/>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l" defTabSz="914446" rtl="0" eaLnBrk="1" fontAlgn="auto" latinLnBrk="0" hangingPunct="1">
                        <a:lnSpc>
                          <a:spcPct val="100000"/>
                        </a:lnSpc>
                        <a:spcBef>
                          <a:spcPts val="0"/>
                        </a:spcBef>
                        <a:spcAft>
                          <a:spcPts val="1000"/>
                        </a:spcAft>
                        <a:buClrTx/>
                        <a:buSzTx/>
                        <a:buFontTx/>
                        <a:buNone/>
                        <a:tabLst/>
                        <a:defRPr/>
                      </a:pPr>
                      <a:r>
                        <a:rPr kumimoji="0" lang="en-US" sz="1400" b="0" i="0" u="none" strike="noStrike" kern="1200" cap="none" spc="0" normalizeH="0" baseline="0" noProof="0">
                          <a:ln>
                            <a:noFill/>
                          </a:ln>
                          <a:solidFill>
                            <a:prstClr val="black"/>
                          </a:solidFill>
                          <a:effectLst/>
                          <a:uLnTx/>
                          <a:uFillTx/>
                          <a:latin typeface="Aptos" panose="020B0004020202020204" pitchFamily="34" charset="0"/>
                          <a:ea typeface="Calibri" panose="020F0502020204030204" pitchFamily="34" charset="0"/>
                          <a:cs typeface="Times New Roman" panose="02020603050405020304" pitchFamily="18" charset="0"/>
                        </a:rPr>
                        <a:t>Support to Designated Districts</a:t>
                      </a:r>
                      <a:endParaRPr kumimoji="0" lang="en-US" sz="1400" b="0" i="0" u="none" strike="noStrike" kern="1200" cap="none" spc="0" normalizeH="0" baseline="0" noProof="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p>
                      <a:pPr marL="0" marR="0">
                        <a:spcAft>
                          <a:spcPts val="1000"/>
                        </a:spcAft>
                        <a:buNone/>
                      </a:pP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2F3D4C"/>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99468732"/>
                  </a:ext>
                </a:extLst>
              </a:tr>
              <a:tr h="825948">
                <a:tc>
                  <a:txBody>
                    <a:bodyPr/>
                    <a:lstStyle/>
                    <a:p>
                      <a:pPr marL="0" marR="0">
                        <a:spcAft>
                          <a:spcPts val="1000"/>
                        </a:spcAft>
                        <a:buNone/>
                      </a:pPr>
                      <a:r>
                        <a:rPr lang="en-US" sz="1400" b="1">
                          <a:solidFill>
                            <a:srgbClr val="000000"/>
                          </a:solidFill>
                          <a:effectLst/>
                          <a:latin typeface="Aptos" panose="020B0004020202020204" pitchFamily="34" charset="0"/>
                          <a:ea typeface="Calibri" panose="020F0502020204030204" pitchFamily="34" charset="0"/>
                          <a:cs typeface="Times New Roman" panose="02020603050405020304" pitchFamily="18" charset="0"/>
                        </a:rPr>
                        <a:t>Coleen McLennon-Freeman</a:t>
                      </a:r>
                      <a:br>
                        <a:rPr lang="en-US" sz="1400" b="1">
                          <a:solidFill>
                            <a:srgbClr val="000000"/>
                          </a:solidFill>
                          <a:effectLst/>
                          <a:latin typeface="Aptos" panose="020B0004020202020204" pitchFamily="34" charset="0"/>
                          <a:ea typeface="Calibri" panose="020F0502020204030204" pitchFamily="34" charset="0"/>
                          <a:cs typeface="Times New Roman" panose="02020603050405020304" pitchFamily="18" charset="0"/>
                        </a:rPr>
                      </a:br>
                      <a:r>
                        <a:rPr lang="en-US" sz="1400" b="1">
                          <a:solidFill>
                            <a:srgbClr val="000000"/>
                          </a:solidFill>
                          <a:effectLst/>
                          <a:latin typeface="Aptos" panose="020B0004020202020204" pitchFamily="34" charset="0"/>
                          <a:ea typeface="Calibri" panose="020F0502020204030204" pitchFamily="34" charset="0"/>
                          <a:cs typeface="Times New Roman" panose="02020603050405020304" pitchFamily="18" charset="0"/>
                        </a:rPr>
                        <a:t>District Certification Contact</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2F3D4C"/>
                      </a:solidFill>
                      <a:prstDash val="solid"/>
                      <a:round/>
                      <a:headEnd type="none" w="med" len="med"/>
                      <a:tailEnd type="none" w="med" len="med"/>
                    </a:lnB>
                    <a:solidFill>
                      <a:srgbClr val="FFFFFF"/>
                    </a:solidFill>
                  </a:tcPr>
                </a:tc>
                <a:tc>
                  <a:txBody>
                    <a:bodyPr/>
                    <a:lstStyle/>
                    <a:p>
                      <a:pPr marL="0" marR="0">
                        <a:spcAft>
                          <a:spcPts val="1000"/>
                        </a:spcAft>
                        <a:buNone/>
                      </a:pPr>
                      <a:r>
                        <a:rPr lang="en-US" sz="1400" u="sng">
                          <a:solidFill>
                            <a:srgbClr val="43718B"/>
                          </a:solidFill>
                          <a:effectLst/>
                          <a:latin typeface="Aptos" panose="020B0004020202020204" pitchFamily="34" charset="0"/>
                          <a:ea typeface="Calibri" panose="020F0502020204030204" pitchFamily="34" charset="0"/>
                          <a:cs typeface="Times New Roman" panose="02020603050405020304" pitchFamily="18" charset="0"/>
                          <a:hlinkClick r:id="rId5"/>
                        </a:rPr>
                        <a:t>cfreeman@ed.sc.gov</a:t>
                      </a:r>
                      <a:br>
                        <a:rPr lang="en-US" sz="1400" u="sng">
                          <a:solidFill>
                            <a:srgbClr val="43718B"/>
                          </a:solidFill>
                          <a:effectLst/>
                          <a:latin typeface="Aptos" panose="020B0004020202020204" pitchFamily="34" charset="0"/>
                          <a:ea typeface="Calibri" panose="020F0502020204030204" pitchFamily="34" charset="0"/>
                          <a:cs typeface="Times New Roman" panose="02020603050405020304" pitchFamily="18" charset="0"/>
                        </a:rPr>
                      </a:br>
                      <a:r>
                        <a:rPr lang="en-US" sz="1400">
                          <a:effectLst/>
                          <a:latin typeface="Aptos" panose="020B0004020202020204" pitchFamily="34" charset="0"/>
                          <a:ea typeface="Calibri" panose="020F0502020204030204" pitchFamily="34" charset="0"/>
                          <a:cs typeface="Times New Roman" panose="02020603050405020304" pitchFamily="18" charset="0"/>
                        </a:rPr>
                        <a:t>803-896-0440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2F3D4C"/>
                      </a:solidFill>
                      <a:prstDash val="solid"/>
                      <a:round/>
                      <a:headEnd type="none" w="med" len="med"/>
                      <a:tailEnd type="none" w="med" len="med"/>
                    </a:lnB>
                    <a:noFill/>
                  </a:tcPr>
                </a:tc>
                <a:tc>
                  <a:txBody>
                    <a:bodyPr/>
                    <a:lstStyle/>
                    <a:p>
                      <a:pPr marL="0" marR="0" lvl="0" indent="0" algn="l" defTabSz="914446" rtl="0" eaLnBrk="1" fontAlgn="auto" latinLnBrk="0" hangingPunct="1">
                        <a:lnSpc>
                          <a:spcPct val="100000"/>
                        </a:lnSpc>
                        <a:spcBef>
                          <a:spcPts val="0"/>
                        </a:spcBef>
                        <a:spcAft>
                          <a:spcPts val="1000"/>
                        </a:spcAft>
                        <a:buClrTx/>
                        <a:buSzTx/>
                        <a:buFontTx/>
                        <a:buNone/>
                        <a:tabLst/>
                        <a:defRPr/>
                      </a:pPr>
                      <a:r>
                        <a:rPr kumimoji="0" lang="en-US" sz="1400" b="0" i="0" u="none" strike="noStrike" kern="1200" cap="none" spc="0" normalizeH="0" baseline="0" noProof="0">
                          <a:ln>
                            <a:noFill/>
                          </a:ln>
                          <a:solidFill>
                            <a:prstClr val="black"/>
                          </a:solidFill>
                          <a:effectLst/>
                          <a:uLnTx/>
                          <a:uFillTx/>
                          <a:latin typeface="Aptos" panose="020B0004020202020204" pitchFamily="34" charset="0"/>
                          <a:ea typeface="Calibri" panose="020F0502020204030204" pitchFamily="34" charset="0"/>
                          <a:cs typeface="Times New Roman" panose="02020603050405020304" pitchFamily="18" charset="0"/>
                        </a:rPr>
                        <a:t>Support to Designated Districts</a:t>
                      </a:r>
                      <a:endParaRPr kumimoji="0" lang="en-US" sz="1400" b="0" i="0" u="none" strike="noStrike" kern="1200" cap="none" spc="0" normalizeH="0" baseline="0" noProof="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p>
                      <a:pPr marL="0" marR="0" algn="l">
                        <a:spcAft>
                          <a:spcPts val="1000"/>
                        </a:spcAft>
                        <a:buNone/>
                      </a:pP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2F3D4C"/>
                      </a:solidFill>
                      <a:prstDash val="solid"/>
                      <a:round/>
                      <a:headEnd type="none" w="med" len="med"/>
                      <a:tailEnd type="none" w="med" len="med"/>
                    </a:lnB>
                    <a:noFill/>
                  </a:tcPr>
                </a:tc>
                <a:extLst>
                  <a:ext uri="{0D108BD9-81ED-4DB2-BD59-A6C34878D82A}">
                    <a16:rowId xmlns:a16="http://schemas.microsoft.com/office/drawing/2014/main" val="1619213625"/>
                  </a:ext>
                </a:extLst>
              </a:tr>
              <a:tr h="670695">
                <a:tc>
                  <a:txBody>
                    <a:bodyPr/>
                    <a:lstStyle/>
                    <a:p>
                      <a:pPr marL="0" marR="0">
                        <a:spcAft>
                          <a:spcPts val="1000"/>
                        </a:spcAft>
                        <a:buNone/>
                      </a:pPr>
                      <a:r>
                        <a:rPr lang="en-US" sz="1400" b="1">
                          <a:solidFill>
                            <a:srgbClr val="000000"/>
                          </a:solidFill>
                          <a:effectLst/>
                          <a:latin typeface="Aptos" panose="020B0004020202020204" pitchFamily="34" charset="0"/>
                          <a:ea typeface="Calibri" panose="020F0502020204030204" pitchFamily="34" charset="0"/>
                          <a:cs typeface="Times New Roman" panose="02020603050405020304" pitchFamily="18" charset="0"/>
                        </a:rPr>
                        <a:t>Keri Strauss</a:t>
                      </a:r>
                      <a:br>
                        <a:rPr lang="en-US" sz="1400" b="1">
                          <a:solidFill>
                            <a:srgbClr val="000000"/>
                          </a:solidFill>
                          <a:effectLst/>
                          <a:latin typeface="Aptos" panose="020B0004020202020204" pitchFamily="34" charset="0"/>
                          <a:ea typeface="Calibri" panose="020F0502020204030204" pitchFamily="34" charset="0"/>
                          <a:cs typeface="Times New Roman" panose="02020603050405020304" pitchFamily="18" charset="0"/>
                        </a:rPr>
                      </a:br>
                      <a:r>
                        <a:rPr lang="en-US" sz="1400" b="1">
                          <a:solidFill>
                            <a:srgbClr val="000000"/>
                          </a:solidFill>
                          <a:effectLst/>
                          <a:latin typeface="Aptos" panose="020B0004020202020204" pitchFamily="34" charset="0"/>
                          <a:ea typeface="Calibri" panose="020F0502020204030204" pitchFamily="34" charset="0"/>
                          <a:cs typeface="Times New Roman" panose="02020603050405020304" pitchFamily="18" charset="0"/>
                        </a:rPr>
                        <a:t>District Certification Contact</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2F3D4C"/>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Aft>
                          <a:spcPts val="1000"/>
                        </a:spcAft>
                        <a:buNone/>
                      </a:pPr>
                      <a:r>
                        <a:rPr lang="en-US" sz="1400" u="sng">
                          <a:solidFill>
                            <a:srgbClr val="43718B"/>
                          </a:solidFill>
                          <a:effectLst/>
                          <a:latin typeface="Aptos" panose="020B0004020202020204" pitchFamily="34" charset="0"/>
                          <a:ea typeface="Calibri" panose="020F0502020204030204" pitchFamily="34" charset="0"/>
                          <a:cs typeface="Times New Roman" panose="02020603050405020304" pitchFamily="18" charset="0"/>
                          <a:hlinkClick r:id="rId6"/>
                        </a:rPr>
                        <a:t>kstrauss@ed.sc.gov</a:t>
                      </a:r>
                      <a:br>
                        <a:rPr lang="en-US" sz="1400" u="sng">
                          <a:solidFill>
                            <a:srgbClr val="43718B"/>
                          </a:solidFill>
                          <a:effectLst/>
                          <a:latin typeface="Aptos" panose="020B0004020202020204" pitchFamily="34" charset="0"/>
                          <a:ea typeface="Calibri" panose="020F0502020204030204" pitchFamily="34" charset="0"/>
                          <a:cs typeface="Times New Roman" panose="02020603050405020304" pitchFamily="18" charset="0"/>
                        </a:rPr>
                      </a:br>
                      <a:r>
                        <a:rPr lang="en-US" sz="1400">
                          <a:effectLst/>
                          <a:latin typeface="Aptos" panose="020B0004020202020204" pitchFamily="34" charset="0"/>
                          <a:ea typeface="Calibri" panose="020F0502020204030204" pitchFamily="34" charset="0"/>
                          <a:cs typeface="Times New Roman" panose="02020603050405020304" pitchFamily="18" charset="0"/>
                        </a:rPr>
                        <a:t>803-896-0341</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2F3D4C"/>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spcAft>
                          <a:spcPts val="1000"/>
                        </a:spcAft>
                        <a:buNone/>
                      </a:pPr>
                      <a:r>
                        <a:rPr lang="en-US" sz="1400">
                          <a:effectLst/>
                          <a:latin typeface="Aptos" panose="020B0004020202020204" pitchFamily="34" charset="0"/>
                          <a:ea typeface="Calibri" panose="020F0502020204030204" pitchFamily="34" charset="0"/>
                          <a:cs typeface="Times New Roman" panose="02020603050405020304" pitchFamily="18" charset="0"/>
                        </a:rPr>
                        <a:t>Support to Designated Districts</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2F3D4C"/>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5401562"/>
                  </a:ext>
                </a:extLst>
              </a:tr>
              <a:tr h="954391">
                <a:tc>
                  <a:txBody>
                    <a:bodyPr/>
                    <a:lstStyle/>
                    <a:p>
                      <a:pPr marL="0" marR="0">
                        <a:spcAft>
                          <a:spcPts val="1000"/>
                        </a:spcAft>
                        <a:buNone/>
                      </a:pPr>
                      <a:r>
                        <a:rPr lang="en-US" sz="1400" b="1">
                          <a:solidFill>
                            <a:srgbClr val="000000"/>
                          </a:solidFill>
                          <a:effectLst/>
                          <a:latin typeface="Aptos" panose="020B0004020202020204" pitchFamily="34" charset="0"/>
                          <a:ea typeface="Calibri" panose="020F0502020204030204" pitchFamily="34" charset="0"/>
                          <a:cs typeface="Times New Roman" panose="02020603050405020304" pitchFamily="18" charset="0"/>
                        </a:rPr>
                        <a:t>Tess Dawkins</a:t>
                      </a:r>
                      <a:br>
                        <a:rPr lang="en-US" sz="1400" b="1">
                          <a:solidFill>
                            <a:srgbClr val="000000"/>
                          </a:solidFill>
                          <a:effectLst/>
                          <a:latin typeface="Aptos" panose="020B0004020202020204" pitchFamily="34" charset="0"/>
                          <a:ea typeface="Calibri" panose="020F0502020204030204" pitchFamily="34" charset="0"/>
                          <a:cs typeface="Times New Roman" panose="02020603050405020304" pitchFamily="18" charset="0"/>
                        </a:rPr>
                      </a:br>
                      <a:r>
                        <a:rPr lang="en-US" sz="1400" b="1">
                          <a:solidFill>
                            <a:srgbClr val="000000"/>
                          </a:solidFill>
                          <a:effectLst/>
                          <a:latin typeface="Aptos" panose="020B0004020202020204" pitchFamily="34" charset="0"/>
                          <a:ea typeface="Calibri" panose="020F0502020204030204" pitchFamily="34" charset="0"/>
                          <a:cs typeface="Times New Roman" panose="02020603050405020304" pitchFamily="18" charset="0"/>
                        </a:rPr>
                        <a:t>Certificate Renewal Coordinator</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2F3D4C"/>
                      </a:solidFill>
                      <a:prstDash val="solid"/>
                      <a:round/>
                      <a:headEnd type="none" w="med" len="med"/>
                      <a:tailEnd type="none" w="med" len="med"/>
                    </a:lnB>
                    <a:solidFill>
                      <a:srgbClr val="FFFFFF"/>
                    </a:solidFill>
                  </a:tcPr>
                </a:tc>
                <a:tc>
                  <a:txBody>
                    <a:bodyPr/>
                    <a:lstStyle/>
                    <a:p>
                      <a:pPr marL="0" marR="0">
                        <a:spcAft>
                          <a:spcPts val="1000"/>
                        </a:spcAft>
                        <a:buNone/>
                      </a:pPr>
                      <a:r>
                        <a:rPr lang="en-US" sz="1400" u="sng">
                          <a:solidFill>
                            <a:srgbClr val="43718B"/>
                          </a:solidFill>
                          <a:effectLst/>
                          <a:latin typeface="Aptos" panose="020B0004020202020204" pitchFamily="34" charset="0"/>
                          <a:ea typeface="Calibri" panose="020F0502020204030204" pitchFamily="34" charset="0"/>
                          <a:cs typeface="Times New Roman" panose="02020603050405020304" pitchFamily="18" charset="0"/>
                          <a:hlinkClick r:id="rId7"/>
                        </a:rPr>
                        <a:t>tdawkins@ed.sc.gov</a:t>
                      </a:r>
                      <a:br>
                        <a:rPr lang="en-US" sz="1400" u="sng">
                          <a:solidFill>
                            <a:srgbClr val="43718B"/>
                          </a:solidFill>
                          <a:effectLst/>
                          <a:latin typeface="Aptos" panose="020B0004020202020204" pitchFamily="34" charset="0"/>
                          <a:ea typeface="Calibri" panose="020F0502020204030204" pitchFamily="34" charset="0"/>
                          <a:cs typeface="Times New Roman" panose="02020603050405020304" pitchFamily="18" charset="0"/>
                        </a:rPr>
                      </a:br>
                      <a:r>
                        <a:rPr lang="en-US" sz="1400">
                          <a:effectLst/>
                          <a:latin typeface="Aptos" panose="020B0004020202020204" pitchFamily="34" charset="0"/>
                          <a:ea typeface="Calibri" panose="020F0502020204030204" pitchFamily="34" charset="0"/>
                          <a:cs typeface="Times New Roman" panose="02020603050405020304" pitchFamily="18" charset="0"/>
                        </a:rPr>
                        <a:t>803-896-0212</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2F3D4C"/>
                      </a:solidFill>
                      <a:prstDash val="solid"/>
                      <a:round/>
                      <a:headEnd type="none" w="med" len="med"/>
                      <a:tailEnd type="none" w="med" len="med"/>
                    </a:lnB>
                    <a:noFill/>
                  </a:tcPr>
                </a:tc>
                <a:tc>
                  <a:txBody>
                    <a:bodyPr/>
                    <a:lstStyle/>
                    <a:p>
                      <a:pPr marL="0" marR="0" lvl="0" indent="0" algn="l" rtl="0" eaLnBrk="1" fontAlgn="auto" latinLnBrk="0" hangingPunct="1">
                        <a:lnSpc>
                          <a:spcPct val="100000"/>
                        </a:lnSpc>
                        <a:spcBef>
                          <a:spcPts val="0"/>
                        </a:spcBef>
                        <a:spcAft>
                          <a:spcPts val="1000"/>
                        </a:spcAft>
                        <a:buClrTx/>
                        <a:buSzTx/>
                        <a:buFontTx/>
                        <a:buNone/>
                      </a:pPr>
                      <a:r>
                        <a:rPr lang="en-US" sz="1400" b="0" i="0" u="none" strike="noStrike" kern="1200" cap="none" spc="0" normalizeH="0" baseline="0" noProof="0">
                          <a:ln>
                            <a:noFill/>
                          </a:ln>
                          <a:solidFill>
                            <a:prstClr val="black"/>
                          </a:solidFill>
                          <a:effectLst/>
                          <a:uLnTx/>
                          <a:uFillTx/>
                          <a:latin typeface="Aptos"/>
                          <a:ea typeface="Calibri"/>
                          <a:cs typeface="Times New Roman"/>
                        </a:rPr>
                        <a:t>Renewal Support for All Districts</a:t>
                      </a:r>
                      <a:endParaRPr kumimoji="0" lang="en-US" sz="1400" b="0" i="0" u="none" strike="noStrike" kern="1200" cap="none" spc="0" normalizeH="0" baseline="0" noProof="0">
                        <a:ln>
                          <a:noFill/>
                        </a:ln>
                        <a:solidFill>
                          <a:prstClr val="black"/>
                        </a:solidFill>
                        <a:effectLst/>
                        <a:uLnTx/>
                        <a:uFillTx/>
                        <a:latin typeface="Aptos"/>
                        <a:ea typeface="Calibri"/>
                        <a:cs typeface="Times New Roman"/>
                      </a:endParaRPr>
                    </a:p>
                    <a:p>
                      <a:pPr marL="0" marR="0" lvl="0" indent="0" algn="l" defTabSz="914446" rtl="0" eaLnBrk="1" fontAlgn="auto" latinLnBrk="0" hangingPunct="1">
                        <a:lnSpc>
                          <a:spcPct val="100000"/>
                        </a:lnSpc>
                        <a:spcBef>
                          <a:spcPts val="0"/>
                        </a:spcBef>
                        <a:spcAft>
                          <a:spcPts val="100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2F3D4C"/>
                      </a:solidFill>
                      <a:prstDash val="solid"/>
                      <a:round/>
                      <a:headEnd type="none" w="med" len="med"/>
                      <a:tailEnd type="none" w="med" len="med"/>
                    </a:lnB>
                    <a:noFill/>
                  </a:tcPr>
                </a:tc>
                <a:extLst>
                  <a:ext uri="{0D108BD9-81ED-4DB2-BD59-A6C34878D82A}">
                    <a16:rowId xmlns:a16="http://schemas.microsoft.com/office/drawing/2014/main" val="3197475304"/>
                  </a:ext>
                </a:extLst>
              </a:tr>
            </a:tbl>
          </a:graphicData>
        </a:graphic>
      </p:graphicFrame>
    </p:spTree>
    <p:extLst>
      <p:ext uri="{BB962C8B-B14F-4D97-AF65-F5344CB8AC3E}">
        <p14:creationId xmlns:p14="http://schemas.microsoft.com/office/powerpoint/2010/main" val="2847445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D75D0B0-F5CD-AC05-001E-2F7A5DEC013D}"/>
              </a:ext>
            </a:extLst>
          </p:cNvPr>
          <p:cNvSpPr>
            <a:spLocks noGrp="1"/>
          </p:cNvSpPr>
          <p:nvPr>
            <p:ph type="title"/>
          </p:nvPr>
        </p:nvSpPr>
        <p:spPr/>
        <p:txBody>
          <a:bodyPr/>
          <a:lstStyle/>
          <a:p>
            <a:r>
              <a:rPr lang="en-US"/>
              <a:t>Alternative Certification Contacts</a:t>
            </a:r>
          </a:p>
        </p:txBody>
      </p:sp>
      <p:graphicFrame>
        <p:nvGraphicFramePr>
          <p:cNvPr id="6" name="Table 5">
            <a:extLst>
              <a:ext uri="{FF2B5EF4-FFF2-40B4-BE49-F238E27FC236}">
                <a16:creationId xmlns:a16="http://schemas.microsoft.com/office/drawing/2014/main" id="{3FA723AF-B74C-4E8E-6728-0FD08630F276}"/>
              </a:ext>
            </a:extLst>
          </p:cNvPr>
          <p:cNvGraphicFramePr>
            <a:graphicFrameLocks noGrp="1"/>
          </p:cNvGraphicFramePr>
          <p:nvPr>
            <p:extLst>
              <p:ext uri="{D42A27DB-BD31-4B8C-83A1-F6EECF244321}">
                <p14:modId xmlns:p14="http://schemas.microsoft.com/office/powerpoint/2010/main" val="3079737580"/>
              </p:ext>
            </p:extLst>
          </p:nvPr>
        </p:nvGraphicFramePr>
        <p:xfrm>
          <a:off x="2177595" y="1404265"/>
          <a:ext cx="7287768" cy="4828032"/>
        </p:xfrm>
        <a:graphic>
          <a:graphicData uri="http://schemas.openxmlformats.org/drawingml/2006/table">
            <a:tbl>
              <a:tblPr firstRow="1" firstCol="1" bandRow="1"/>
              <a:tblGrid>
                <a:gridCol w="2366381">
                  <a:extLst>
                    <a:ext uri="{9D8B030D-6E8A-4147-A177-3AD203B41FA5}">
                      <a16:colId xmlns:a16="http://schemas.microsoft.com/office/drawing/2014/main" val="3660864345"/>
                    </a:ext>
                  </a:extLst>
                </a:gridCol>
                <a:gridCol w="2635290">
                  <a:extLst>
                    <a:ext uri="{9D8B030D-6E8A-4147-A177-3AD203B41FA5}">
                      <a16:colId xmlns:a16="http://schemas.microsoft.com/office/drawing/2014/main" val="280289059"/>
                    </a:ext>
                  </a:extLst>
                </a:gridCol>
                <a:gridCol w="2286097">
                  <a:extLst>
                    <a:ext uri="{9D8B030D-6E8A-4147-A177-3AD203B41FA5}">
                      <a16:colId xmlns:a16="http://schemas.microsoft.com/office/drawing/2014/main" val="661313113"/>
                    </a:ext>
                  </a:extLst>
                </a:gridCol>
              </a:tblGrid>
              <a:tr h="143263">
                <a:tc>
                  <a:txBody>
                    <a:bodyPr/>
                    <a:lstStyle/>
                    <a:p>
                      <a:pPr marL="0" marR="0">
                        <a:spcAft>
                          <a:spcPts val="1000"/>
                        </a:spcAft>
                        <a:buNone/>
                      </a:pPr>
                      <a:r>
                        <a:rPr lang="en-US" sz="900" b="1">
                          <a:solidFill>
                            <a:srgbClr val="FFFFFF"/>
                          </a:solidFill>
                          <a:effectLst/>
                          <a:latin typeface="Aptos" panose="020B0004020202020204" pitchFamily="34" charset="0"/>
                          <a:ea typeface="Calibri" panose="020F0502020204030204" pitchFamily="34" charset="0"/>
                          <a:cs typeface="Times New Roman" panose="02020603050405020304" pitchFamily="18" charset="0"/>
                        </a:rPr>
                        <a:t>Staff Member</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755" marR="5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2F3D4C"/>
                      </a:solidFill>
                      <a:prstDash val="solid"/>
                      <a:round/>
                      <a:headEnd type="none" w="med" len="med"/>
                      <a:tailEnd type="none" w="med" len="med"/>
                    </a:lnB>
                    <a:solidFill>
                      <a:srgbClr val="2F3D4C"/>
                    </a:solidFill>
                  </a:tcPr>
                </a:tc>
                <a:tc>
                  <a:txBody>
                    <a:bodyPr/>
                    <a:lstStyle/>
                    <a:p>
                      <a:pPr marL="0" marR="0">
                        <a:spcAft>
                          <a:spcPts val="1000"/>
                        </a:spcAft>
                        <a:buNone/>
                      </a:pPr>
                      <a:r>
                        <a:rPr lang="en-US" sz="900" b="1">
                          <a:solidFill>
                            <a:srgbClr val="FFFFFF"/>
                          </a:solidFill>
                          <a:effectLst/>
                          <a:latin typeface="Aptos" panose="020B0004020202020204" pitchFamily="34" charset="0"/>
                          <a:ea typeface="Calibri" panose="020F0502020204030204" pitchFamily="34" charset="0"/>
                          <a:cs typeface="Times New Roman" panose="02020603050405020304" pitchFamily="18" charset="0"/>
                        </a:rPr>
                        <a:t>Contact Information</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755" marR="5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F3D4C"/>
                    </a:solidFill>
                  </a:tcPr>
                </a:tc>
                <a:tc>
                  <a:txBody>
                    <a:bodyPr/>
                    <a:lstStyle/>
                    <a:p>
                      <a:pPr marL="0" marR="0">
                        <a:spcAft>
                          <a:spcPts val="1000"/>
                        </a:spcAft>
                        <a:buNone/>
                      </a:pPr>
                      <a:r>
                        <a:rPr lang="en-US" sz="900" b="1">
                          <a:solidFill>
                            <a:srgbClr val="FFFFFF"/>
                          </a:solidFill>
                          <a:effectLst/>
                          <a:latin typeface="Aptos" panose="020B0004020202020204" pitchFamily="34" charset="0"/>
                          <a:ea typeface="Calibri" panose="020F0502020204030204" pitchFamily="34" charset="0"/>
                          <a:cs typeface="Times New Roman" panose="02020603050405020304" pitchFamily="18" charset="0"/>
                        </a:rPr>
                        <a:t>Responsibilities</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0755" marR="507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F3D4C"/>
                    </a:solidFill>
                  </a:tcPr>
                </a:tc>
                <a:extLst>
                  <a:ext uri="{0D108BD9-81ED-4DB2-BD59-A6C34878D82A}">
                    <a16:rowId xmlns:a16="http://schemas.microsoft.com/office/drawing/2014/main" val="1279362762"/>
                  </a:ext>
                </a:extLst>
              </a:tr>
              <a:tr h="791164">
                <a:tc>
                  <a:txBody>
                    <a:bodyPr/>
                    <a:lstStyle/>
                    <a:p>
                      <a:pPr marL="0" marR="0">
                        <a:spcAft>
                          <a:spcPts val="1000"/>
                        </a:spcAft>
                        <a:buNone/>
                      </a:pPr>
                      <a:r>
                        <a:rPr lang="en-US" sz="1200" b="1">
                          <a:solidFill>
                            <a:srgbClr val="000000"/>
                          </a:solidFill>
                          <a:effectLst/>
                          <a:latin typeface="Aptos" panose="020B0004020202020204" pitchFamily="34" charset="0"/>
                          <a:ea typeface="Calibri" panose="020F0502020204030204" pitchFamily="34" charset="0"/>
                          <a:cs typeface="Times New Roman" panose="02020603050405020304" pitchFamily="18" charset="0"/>
                        </a:rPr>
                        <a:t>Alicia Gaither</a:t>
                      </a:r>
                      <a:br>
                        <a:rPr lang="en-US" sz="1200" b="1">
                          <a:solidFill>
                            <a:srgbClr val="000000"/>
                          </a:solidFill>
                          <a:effectLst/>
                          <a:latin typeface="Aptos" panose="020B0004020202020204" pitchFamily="34" charset="0"/>
                          <a:ea typeface="Calibri" panose="020F0502020204030204" pitchFamily="34" charset="0"/>
                          <a:cs typeface="Times New Roman" panose="02020603050405020304" pitchFamily="18" charset="0"/>
                        </a:rPr>
                      </a:br>
                      <a:r>
                        <a:rPr lang="en-US" sz="1200" b="1">
                          <a:solidFill>
                            <a:srgbClr val="000000"/>
                          </a:solidFill>
                          <a:effectLst/>
                          <a:latin typeface="Aptos" panose="020B0004020202020204" pitchFamily="34" charset="0"/>
                          <a:ea typeface="Calibri" panose="020F0502020204030204" pitchFamily="34" charset="0"/>
                          <a:cs typeface="Times New Roman" panose="02020603050405020304" pitchFamily="18" charset="0"/>
                        </a:rPr>
                        <a:t>Alternative Certification Team Lead</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0755" marR="507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2F3D4C"/>
                      </a:solidFill>
                      <a:prstDash val="solid"/>
                      <a:round/>
                      <a:headEnd type="none" w="med" len="med"/>
                      <a:tailEnd type="none" w="med" len="med"/>
                    </a:lnT>
                    <a:lnB w="12700" cap="flat" cmpd="sng" algn="ctr">
                      <a:solidFill>
                        <a:srgbClr val="2F3D4C"/>
                      </a:solidFill>
                      <a:prstDash val="solid"/>
                      <a:round/>
                      <a:headEnd type="none" w="med" len="med"/>
                      <a:tailEnd type="none" w="med" len="med"/>
                    </a:lnB>
                    <a:solidFill>
                      <a:srgbClr val="FFFFFF"/>
                    </a:solidFill>
                  </a:tcPr>
                </a:tc>
                <a:tc>
                  <a:txBody>
                    <a:bodyPr/>
                    <a:lstStyle/>
                    <a:p>
                      <a:pPr marL="0" marR="0">
                        <a:spcAft>
                          <a:spcPts val="1000"/>
                        </a:spcAft>
                        <a:buNone/>
                      </a:pPr>
                      <a:r>
                        <a:rPr lang="en-US" sz="1200" u="sng">
                          <a:solidFill>
                            <a:srgbClr val="43718B"/>
                          </a:solidFill>
                          <a:effectLst/>
                          <a:latin typeface="Aptos" panose="020B0004020202020204" pitchFamily="34" charset="0"/>
                          <a:ea typeface="Calibri" panose="020F0502020204030204" pitchFamily="34" charset="0"/>
                          <a:cs typeface="Times New Roman" panose="02020603050405020304" pitchFamily="18" charset="0"/>
                          <a:hlinkClick r:id="rId3"/>
                        </a:rPr>
                        <a:t>agaither@ed.sc.gov</a:t>
                      </a:r>
                      <a:br>
                        <a:rPr lang="en-US" sz="1200" u="sng">
                          <a:solidFill>
                            <a:srgbClr val="43718B"/>
                          </a:solidFill>
                          <a:effectLst/>
                          <a:latin typeface="Aptos" panose="020B0004020202020204" pitchFamily="34" charset="0"/>
                          <a:ea typeface="Calibri" panose="020F0502020204030204" pitchFamily="34" charset="0"/>
                          <a:cs typeface="Times New Roman" panose="02020603050405020304" pitchFamily="18" charset="0"/>
                        </a:rPr>
                      </a:br>
                      <a:r>
                        <a:rPr lang="en-US" sz="1200">
                          <a:effectLst/>
                          <a:latin typeface="Aptos" panose="020B0004020202020204" pitchFamily="34" charset="0"/>
                          <a:ea typeface="Calibri" panose="020F0502020204030204" pitchFamily="34" charset="0"/>
                          <a:cs typeface="Times New Roman" panose="02020603050405020304" pitchFamily="18" charset="0"/>
                        </a:rPr>
                        <a:t>803-896-0332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0755" marR="507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2F3D4C"/>
                      </a:solidFill>
                      <a:prstDash val="solid"/>
                      <a:round/>
                      <a:headEnd type="none" w="med" len="med"/>
                      <a:tailEnd type="none" w="med" len="med"/>
                    </a:lnB>
                    <a:noFill/>
                  </a:tcPr>
                </a:tc>
                <a:tc>
                  <a:txBody>
                    <a:bodyPr/>
                    <a:lstStyle/>
                    <a:p>
                      <a:pPr marL="0" marR="0">
                        <a:spcAft>
                          <a:spcPts val="1000"/>
                        </a:spcAft>
                        <a:buNone/>
                      </a:pPr>
                      <a:r>
                        <a:rPr lang="en-US" sz="1200">
                          <a:effectLst/>
                          <a:latin typeface="Aptos" panose="020B0004020202020204" pitchFamily="34" charset="0"/>
                          <a:ea typeface="Calibri" panose="020F0502020204030204" pitchFamily="34" charset="0"/>
                          <a:cs typeface="Times New Roman" panose="02020603050405020304" pitchFamily="18" charset="0"/>
                        </a:rPr>
                        <a:t>Alternative Route Programs</a:t>
                      </a:r>
                      <a:br>
                        <a:rPr lang="en-US" sz="1200">
                          <a:effectLst/>
                          <a:latin typeface="Aptos" panose="020B0004020202020204" pitchFamily="34" charset="0"/>
                          <a:ea typeface="Calibri" panose="020F0502020204030204" pitchFamily="34" charset="0"/>
                          <a:cs typeface="Times New Roman" panose="02020603050405020304" pitchFamily="18" charset="0"/>
                        </a:rPr>
                      </a:br>
                      <a:r>
                        <a:rPr lang="en-US" sz="1200">
                          <a:effectLst/>
                          <a:latin typeface="Aptos" panose="020B0004020202020204" pitchFamily="34" charset="0"/>
                          <a:ea typeface="Calibri" panose="020F0502020204030204" pitchFamily="34" charset="0"/>
                          <a:cs typeface="Times New Roman" panose="02020603050405020304" pitchFamily="18" charset="0"/>
                        </a:rPr>
                        <a:t>Candidate Eligibility</a:t>
                      </a:r>
                      <a:br>
                        <a:rPr lang="en-US" sz="1200">
                          <a:effectLst/>
                          <a:latin typeface="Aptos" panose="020B0004020202020204" pitchFamily="34" charset="0"/>
                          <a:ea typeface="Calibri" panose="020F0502020204030204" pitchFamily="34" charset="0"/>
                          <a:cs typeface="Times New Roman" panose="02020603050405020304" pitchFamily="18" charset="0"/>
                        </a:rPr>
                      </a:br>
                      <a:r>
                        <a:rPr lang="en-US" sz="1200">
                          <a:effectLst/>
                          <a:latin typeface="Aptos" panose="020B0004020202020204" pitchFamily="34" charset="0"/>
                          <a:ea typeface="Calibri" panose="020F0502020204030204" pitchFamily="34" charset="0"/>
                          <a:cs typeface="Times New Roman" panose="02020603050405020304" pitchFamily="18" charset="0"/>
                        </a:rPr>
                        <a:t>Participant Progress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0755" marR="5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2F3D4C"/>
                      </a:solidFill>
                      <a:prstDash val="solid"/>
                      <a:round/>
                      <a:headEnd type="none" w="med" len="med"/>
                      <a:tailEnd type="none" w="med" len="med"/>
                    </a:lnB>
                    <a:noFill/>
                  </a:tcPr>
                </a:tc>
                <a:extLst>
                  <a:ext uri="{0D108BD9-81ED-4DB2-BD59-A6C34878D82A}">
                    <a16:rowId xmlns:a16="http://schemas.microsoft.com/office/drawing/2014/main" val="2037077841"/>
                  </a:ext>
                </a:extLst>
              </a:tr>
              <a:tr h="530780">
                <a:tc>
                  <a:txBody>
                    <a:bodyPr/>
                    <a:lstStyle/>
                    <a:p>
                      <a:pPr marL="0" marR="0">
                        <a:spcAft>
                          <a:spcPts val="1000"/>
                        </a:spcAft>
                        <a:buNone/>
                      </a:pPr>
                      <a:r>
                        <a:rPr lang="en-US" sz="1200" b="1">
                          <a:solidFill>
                            <a:srgbClr val="000000"/>
                          </a:solidFill>
                          <a:effectLst/>
                          <a:latin typeface="Aptos" panose="020B0004020202020204" pitchFamily="34" charset="0"/>
                          <a:ea typeface="Calibri" panose="020F0502020204030204" pitchFamily="34" charset="0"/>
                          <a:cs typeface="Times New Roman" panose="02020603050405020304" pitchFamily="18" charset="0"/>
                        </a:rPr>
                        <a:t>Angela Faile</a:t>
                      </a:r>
                      <a:br>
                        <a:rPr lang="en-US" sz="1200" b="1">
                          <a:solidFill>
                            <a:srgbClr val="000000"/>
                          </a:solidFill>
                          <a:effectLst/>
                          <a:latin typeface="Aptos" panose="020B0004020202020204" pitchFamily="34" charset="0"/>
                          <a:ea typeface="Calibri" panose="020F0502020204030204" pitchFamily="34" charset="0"/>
                          <a:cs typeface="Times New Roman" panose="02020603050405020304" pitchFamily="18" charset="0"/>
                        </a:rPr>
                      </a:br>
                      <a:r>
                        <a:rPr lang="en-US" sz="1200" b="1">
                          <a:solidFill>
                            <a:srgbClr val="000000"/>
                          </a:solidFill>
                          <a:effectLst/>
                          <a:latin typeface="Aptos" panose="020B0004020202020204" pitchFamily="34" charset="0"/>
                          <a:ea typeface="Calibri" panose="020F0502020204030204" pitchFamily="34" charset="0"/>
                          <a:cs typeface="Times New Roman" panose="02020603050405020304" pitchFamily="18" charset="0"/>
                        </a:rPr>
                        <a:t>PACE Program Coordinator</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0755" marR="507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2F3D4C"/>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Aft>
                          <a:spcPts val="1000"/>
                        </a:spcAft>
                        <a:buNone/>
                      </a:pPr>
                      <a:r>
                        <a:rPr lang="en-US" sz="1200" u="sng">
                          <a:solidFill>
                            <a:srgbClr val="43718B"/>
                          </a:solidFill>
                          <a:effectLst/>
                          <a:latin typeface="Aptos" panose="020B0004020202020204" pitchFamily="34" charset="0"/>
                          <a:ea typeface="Calibri" panose="020F0502020204030204" pitchFamily="34" charset="0"/>
                          <a:cs typeface="Times New Roman" panose="02020603050405020304" pitchFamily="18" charset="0"/>
                          <a:hlinkClick r:id="rId4"/>
                        </a:rPr>
                        <a:t>afaile@ed.sc.gov</a:t>
                      </a:r>
                      <a:r>
                        <a:rPr lang="en-US" sz="1200">
                          <a:effectLst/>
                          <a:latin typeface="Aptos" panose="020B0004020202020204" pitchFamily="34" charset="0"/>
                          <a:ea typeface="Calibri" panose="020F0502020204030204" pitchFamily="34" charset="0"/>
                          <a:cs typeface="Times New Roman" panose="02020603050405020304" pitchFamily="18" charset="0"/>
                        </a:rPr>
                        <a:t> </a:t>
                      </a:r>
                      <a:br>
                        <a:rPr lang="en-US" sz="1200">
                          <a:effectLst/>
                          <a:latin typeface="Aptos" panose="020B0004020202020204" pitchFamily="34" charset="0"/>
                          <a:ea typeface="Calibri" panose="020F0502020204030204" pitchFamily="34" charset="0"/>
                          <a:cs typeface="Times New Roman" panose="02020603050405020304" pitchFamily="18" charset="0"/>
                        </a:rPr>
                      </a:br>
                      <a:r>
                        <a:rPr lang="en-US" sz="1200">
                          <a:effectLst/>
                          <a:latin typeface="Aptos" panose="020B0004020202020204" pitchFamily="34" charset="0"/>
                          <a:ea typeface="Calibri" panose="020F0502020204030204" pitchFamily="34" charset="0"/>
                          <a:cs typeface="Times New Roman" panose="02020603050405020304" pitchFamily="18" charset="0"/>
                        </a:rPr>
                        <a:t>803-896-0387</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0755" marR="507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2F3D4C"/>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spcAft>
                          <a:spcPts val="1000"/>
                        </a:spcAft>
                        <a:buNone/>
                      </a:pPr>
                      <a:r>
                        <a:rPr lang="en-US" sz="1200">
                          <a:effectLst/>
                          <a:latin typeface="Aptos" panose="020B0004020202020204" pitchFamily="34" charset="0"/>
                          <a:ea typeface="Calibri" panose="020F0502020204030204" pitchFamily="34" charset="0"/>
                          <a:cs typeface="Times New Roman" panose="02020603050405020304" pitchFamily="18" charset="0"/>
                        </a:rPr>
                        <a:t>PACE Participants</a:t>
                      </a:r>
                      <a:br>
                        <a:rPr lang="en-US" sz="1200">
                          <a:effectLst/>
                          <a:latin typeface="Aptos" panose="020B0004020202020204" pitchFamily="34" charset="0"/>
                          <a:ea typeface="Calibri" panose="020F0502020204030204" pitchFamily="34" charset="0"/>
                          <a:cs typeface="Times New Roman" panose="02020603050405020304" pitchFamily="18" charset="0"/>
                        </a:rPr>
                      </a:br>
                      <a:r>
                        <a:rPr lang="en-US" sz="1200">
                          <a:effectLst/>
                          <a:latin typeface="Aptos" panose="020B0004020202020204" pitchFamily="34" charset="0"/>
                          <a:ea typeface="Calibri" panose="020F0502020204030204" pitchFamily="34" charset="0"/>
                          <a:cs typeface="Times New Roman" panose="02020603050405020304" pitchFamily="18" charset="0"/>
                        </a:rPr>
                        <a:t>PACE Training</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0755" marR="5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2F3D4C"/>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53292556"/>
                  </a:ext>
                </a:extLst>
              </a:tr>
              <a:tr h="791164">
                <a:tc>
                  <a:txBody>
                    <a:bodyPr/>
                    <a:lstStyle/>
                    <a:p>
                      <a:pPr marL="0" marR="0">
                        <a:spcAft>
                          <a:spcPts val="1000"/>
                        </a:spcAft>
                        <a:buNone/>
                      </a:pPr>
                      <a:r>
                        <a:rPr lang="en-US" sz="1200" b="1">
                          <a:solidFill>
                            <a:srgbClr val="000000"/>
                          </a:solidFill>
                          <a:effectLst/>
                          <a:latin typeface="Aptos" panose="020B0004020202020204" pitchFamily="34" charset="0"/>
                          <a:ea typeface="Calibri" panose="020F0502020204030204" pitchFamily="34" charset="0"/>
                          <a:cs typeface="Times New Roman" panose="02020603050405020304" pitchFamily="18" charset="0"/>
                        </a:rPr>
                        <a:t>Kimberly Kelso</a:t>
                      </a:r>
                      <a:br>
                        <a:rPr lang="en-US" sz="1200" b="1">
                          <a:solidFill>
                            <a:srgbClr val="000000"/>
                          </a:solidFill>
                          <a:effectLst/>
                          <a:latin typeface="Aptos" panose="020B0004020202020204" pitchFamily="34" charset="0"/>
                          <a:ea typeface="Calibri" panose="020F0502020204030204" pitchFamily="34" charset="0"/>
                          <a:cs typeface="Times New Roman" panose="02020603050405020304" pitchFamily="18" charset="0"/>
                        </a:rPr>
                      </a:br>
                      <a:r>
                        <a:rPr lang="en-US" sz="1200" b="1">
                          <a:solidFill>
                            <a:srgbClr val="000000"/>
                          </a:solidFill>
                          <a:effectLst/>
                          <a:latin typeface="Aptos" panose="020B0004020202020204" pitchFamily="34" charset="0"/>
                          <a:ea typeface="Calibri" panose="020F0502020204030204" pitchFamily="34" charset="0"/>
                          <a:cs typeface="Times New Roman" panose="02020603050405020304" pitchFamily="18" charset="0"/>
                        </a:rPr>
                        <a:t>Alternative Certification Program Coordinator</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0755" marR="507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2F3D4C"/>
                      </a:solidFill>
                      <a:prstDash val="solid"/>
                      <a:round/>
                      <a:headEnd type="none" w="med" len="med"/>
                      <a:tailEnd type="none" w="med" len="med"/>
                    </a:lnB>
                    <a:solidFill>
                      <a:srgbClr val="FFFFFF"/>
                    </a:solidFill>
                  </a:tcPr>
                </a:tc>
                <a:tc>
                  <a:txBody>
                    <a:bodyPr/>
                    <a:lstStyle/>
                    <a:p>
                      <a:pPr marL="0" marR="0">
                        <a:spcAft>
                          <a:spcPts val="1000"/>
                        </a:spcAft>
                        <a:buNone/>
                      </a:pPr>
                      <a:r>
                        <a:rPr lang="en-US" sz="1200" u="sng">
                          <a:solidFill>
                            <a:srgbClr val="43718B"/>
                          </a:solidFill>
                          <a:effectLst/>
                          <a:latin typeface="Aptos" panose="020B0004020202020204" pitchFamily="34" charset="0"/>
                          <a:ea typeface="Calibri" panose="020F0502020204030204" pitchFamily="34" charset="0"/>
                          <a:cs typeface="Times New Roman" panose="02020603050405020304" pitchFamily="18" charset="0"/>
                          <a:hlinkClick r:id="rId5"/>
                        </a:rPr>
                        <a:t>kkelso@ed.sc.gov</a:t>
                      </a:r>
                      <a:br>
                        <a:rPr lang="en-US" sz="1200" u="sng">
                          <a:solidFill>
                            <a:srgbClr val="43718B"/>
                          </a:solidFill>
                          <a:effectLst/>
                          <a:latin typeface="Aptos" panose="020B0004020202020204" pitchFamily="34" charset="0"/>
                          <a:ea typeface="Calibri" panose="020F0502020204030204" pitchFamily="34" charset="0"/>
                          <a:cs typeface="Times New Roman" panose="02020603050405020304" pitchFamily="18" charset="0"/>
                        </a:rPr>
                      </a:br>
                      <a:r>
                        <a:rPr lang="en-US" sz="1200">
                          <a:effectLst/>
                          <a:latin typeface="Aptos" panose="020B0004020202020204" pitchFamily="34" charset="0"/>
                          <a:ea typeface="Calibri" panose="020F0502020204030204" pitchFamily="34" charset="0"/>
                          <a:cs typeface="Times New Roman" panose="02020603050405020304" pitchFamily="18" charset="0"/>
                        </a:rPr>
                        <a:t>803-896-0320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0755" marR="507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2F3D4C"/>
                      </a:solidFill>
                      <a:prstDash val="solid"/>
                      <a:round/>
                      <a:headEnd type="none" w="med" len="med"/>
                      <a:tailEnd type="none" w="med" len="med"/>
                    </a:lnB>
                    <a:noFill/>
                  </a:tcPr>
                </a:tc>
                <a:tc>
                  <a:txBody>
                    <a:bodyPr/>
                    <a:lstStyle/>
                    <a:p>
                      <a:pPr marL="0" marR="0">
                        <a:spcAft>
                          <a:spcPts val="1000"/>
                        </a:spcAft>
                        <a:buNone/>
                      </a:pPr>
                      <a:r>
                        <a:rPr lang="en-US" sz="1200">
                          <a:effectLst/>
                          <a:latin typeface="Aptos" panose="020B0004020202020204" pitchFamily="34" charset="0"/>
                          <a:ea typeface="Calibri" panose="020F0502020204030204" pitchFamily="34" charset="0"/>
                          <a:cs typeface="Times New Roman" panose="02020603050405020304" pitchFamily="18" charset="0"/>
                        </a:rPr>
                        <a:t>American Board | Converse Art</a:t>
                      </a:r>
                      <a:br>
                        <a:rPr lang="en-US" sz="1200">
                          <a:effectLst/>
                          <a:latin typeface="Aptos" panose="020B0004020202020204" pitchFamily="34" charset="0"/>
                          <a:ea typeface="Calibri" panose="020F0502020204030204" pitchFamily="34" charset="0"/>
                          <a:cs typeface="Times New Roman" panose="02020603050405020304" pitchFamily="18" charset="0"/>
                        </a:rPr>
                      </a:br>
                      <a:r>
                        <a:rPr lang="en-US" sz="1200">
                          <a:effectLst/>
                          <a:latin typeface="Aptos" panose="020B0004020202020204" pitchFamily="34" charset="0"/>
                          <a:ea typeface="Calibri" panose="020F0502020204030204" pitchFamily="34" charset="0"/>
                          <a:cs typeface="Times New Roman" panose="02020603050405020304" pitchFamily="18" charset="0"/>
                        </a:rPr>
                        <a:t>Teach for America |</a:t>
                      </a:r>
                      <a:br>
                        <a:rPr lang="en-US" sz="1200">
                          <a:effectLst/>
                          <a:latin typeface="Aptos" panose="020B0004020202020204" pitchFamily="34" charset="0"/>
                          <a:ea typeface="Calibri" panose="020F0502020204030204" pitchFamily="34" charset="0"/>
                          <a:cs typeface="Times New Roman" panose="02020603050405020304" pitchFamily="18" charset="0"/>
                        </a:rPr>
                      </a:br>
                      <a:r>
                        <a:rPr lang="en-US" sz="1200">
                          <a:effectLst/>
                          <a:latin typeface="Aptos" panose="020B0004020202020204" pitchFamily="34" charset="0"/>
                          <a:ea typeface="Calibri" panose="020F0502020204030204" pitchFamily="34" charset="0"/>
                          <a:cs typeface="Times New Roman" panose="02020603050405020304" pitchFamily="18" charset="0"/>
                        </a:rPr>
                        <a:t>Teachers of Tomorrow</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0755" marR="5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2F3D4C"/>
                      </a:solidFill>
                      <a:prstDash val="solid"/>
                      <a:round/>
                      <a:headEnd type="none" w="med" len="med"/>
                      <a:tailEnd type="none" w="med" len="med"/>
                    </a:lnB>
                    <a:noFill/>
                  </a:tcPr>
                </a:tc>
                <a:extLst>
                  <a:ext uri="{0D108BD9-81ED-4DB2-BD59-A6C34878D82A}">
                    <a16:rowId xmlns:a16="http://schemas.microsoft.com/office/drawing/2014/main" val="870468067"/>
                  </a:ext>
                </a:extLst>
              </a:tr>
              <a:tr h="878724">
                <a:tc>
                  <a:txBody>
                    <a:bodyPr/>
                    <a:lstStyle/>
                    <a:p>
                      <a:pPr marL="0" marR="0">
                        <a:spcAft>
                          <a:spcPts val="1000"/>
                        </a:spcAft>
                        <a:buNone/>
                      </a:pPr>
                      <a:r>
                        <a:rPr lang="en-US" sz="1200" b="1">
                          <a:solidFill>
                            <a:srgbClr val="000000"/>
                          </a:solidFill>
                          <a:effectLst/>
                          <a:latin typeface="Aptos" panose="020B0004020202020204" pitchFamily="34" charset="0"/>
                          <a:ea typeface="Calibri" panose="020F0502020204030204" pitchFamily="34" charset="0"/>
                          <a:cs typeface="Times New Roman" panose="02020603050405020304" pitchFamily="18" charset="0"/>
                        </a:rPr>
                        <a:t>Brandon Hoover</a:t>
                      </a:r>
                      <a:br>
                        <a:rPr lang="en-US" sz="1200" b="1">
                          <a:solidFill>
                            <a:srgbClr val="000000"/>
                          </a:solidFill>
                          <a:effectLst/>
                          <a:latin typeface="Aptos" panose="020B0004020202020204" pitchFamily="34" charset="0"/>
                          <a:ea typeface="Calibri" panose="020F0502020204030204" pitchFamily="34" charset="0"/>
                          <a:cs typeface="Times New Roman" panose="02020603050405020304" pitchFamily="18" charset="0"/>
                        </a:rPr>
                      </a:br>
                      <a:r>
                        <a:rPr lang="en-US" sz="1200" b="1">
                          <a:solidFill>
                            <a:srgbClr val="000000"/>
                          </a:solidFill>
                          <a:effectLst/>
                          <a:latin typeface="Aptos" panose="020B0004020202020204" pitchFamily="34" charset="0"/>
                          <a:ea typeface="Calibri" panose="020F0502020204030204" pitchFamily="34" charset="0"/>
                          <a:cs typeface="Times New Roman" panose="02020603050405020304" pitchFamily="18" charset="0"/>
                        </a:rPr>
                        <a:t>Alternative Certification </a:t>
                      </a:r>
                      <a:br>
                        <a:rPr lang="en-US" sz="1200" b="1">
                          <a:solidFill>
                            <a:srgbClr val="000000"/>
                          </a:solidFill>
                          <a:effectLst/>
                          <a:latin typeface="Aptos" panose="020B0004020202020204" pitchFamily="34" charset="0"/>
                          <a:ea typeface="Calibri" panose="020F0502020204030204" pitchFamily="34" charset="0"/>
                          <a:cs typeface="Times New Roman" panose="02020603050405020304" pitchFamily="18" charset="0"/>
                        </a:rPr>
                      </a:br>
                      <a:r>
                        <a:rPr lang="en-US" sz="1200" b="1">
                          <a:solidFill>
                            <a:srgbClr val="000000"/>
                          </a:solidFill>
                          <a:effectLst/>
                          <a:latin typeface="Aptos" panose="020B0004020202020204" pitchFamily="34" charset="0"/>
                          <a:ea typeface="Calibri" panose="020F0502020204030204" pitchFamily="34" charset="0"/>
                          <a:cs typeface="Times New Roman" panose="02020603050405020304" pitchFamily="18" charset="0"/>
                        </a:rPr>
                        <a:t>Coordinator &amp; District Contact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0755" marR="507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2F3D4C"/>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Aft>
                          <a:spcPts val="1000"/>
                        </a:spcAft>
                        <a:buNone/>
                      </a:pPr>
                      <a:r>
                        <a:rPr lang="en-US" sz="1200" u="sng">
                          <a:solidFill>
                            <a:srgbClr val="43718B"/>
                          </a:solidFill>
                          <a:effectLst/>
                          <a:latin typeface="Aptos" panose="020B0004020202020204" pitchFamily="34" charset="0"/>
                          <a:ea typeface="Calibri" panose="020F0502020204030204" pitchFamily="34" charset="0"/>
                          <a:cs typeface="Times New Roman" panose="02020603050405020304" pitchFamily="18" charset="0"/>
                          <a:hlinkClick r:id="rId6"/>
                        </a:rPr>
                        <a:t>bhoover@ed.sc.gov</a:t>
                      </a:r>
                      <a:br>
                        <a:rPr lang="en-US" sz="1200" u="sng">
                          <a:solidFill>
                            <a:srgbClr val="43718B"/>
                          </a:solidFill>
                          <a:effectLst/>
                          <a:latin typeface="Aptos" panose="020B0004020202020204" pitchFamily="34" charset="0"/>
                          <a:ea typeface="Calibri" panose="020F0502020204030204" pitchFamily="34" charset="0"/>
                          <a:cs typeface="Times New Roman" panose="02020603050405020304" pitchFamily="18" charset="0"/>
                        </a:rPr>
                      </a:br>
                      <a:r>
                        <a:rPr lang="en-US" sz="1200">
                          <a:effectLst/>
                          <a:latin typeface="Aptos" panose="020B0004020202020204" pitchFamily="34" charset="0"/>
                          <a:ea typeface="Calibri" panose="020F0502020204030204" pitchFamily="34" charset="0"/>
                          <a:cs typeface="Times New Roman" panose="02020603050405020304" pitchFamily="18" charset="0"/>
                        </a:rPr>
                        <a:t>803-896-0370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0755" marR="507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2F3D4C"/>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spcAft>
                          <a:spcPts val="1000"/>
                        </a:spcAft>
                        <a:buNone/>
                      </a:pPr>
                      <a:r>
                        <a:rPr lang="en-US" sz="1200">
                          <a:effectLst/>
                          <a:latin typeface="Aptos" panose="020B0004020202020204" pitchFamily="34" charset="0"/>
                          <a:ea typeface="Calibri" panose="020F0502020204030204" pitchFamily="34" charset="0"/>
                          <a:cs typeface="Times New Roman" panose="02020603050405020304" pitchFamily="18" charset="0"/>
                        </a:rPr>
                        <a:t>Support to Designated Districts</a:t>
                      </a:r>
                      <a:br>
                        <a:rPr lang="en-US" sz="1200">
                          <a:effectLst/>
                          <a:latin typeface="Aptos" panose="020B0004020202020204" pitchFamily="34" charset="0"/>
                          <a:ea typeface="Calibri" panose="020F0502020204030204" pitchFamily="34" charset="0"/>
                          <a:cs typeface="Times New Roman" panose="02020603050405020304" pitchFamily="18" charset="0"/>
                        </a:rPr>
                      </a:br>
                      <a:r>
                        <a:rPr lang="en-US" sz="1200">
                          <a:effectLst/>
                          <a:latin typeface="Aptos" panose="020B0004020202020204" pitchFamily="34" charset="0"/>
                          <a:ea typeface="Calibri" panose="020F0502020204030204" pitchFamily="34" charset="0"/>
                          <a:cs typeface="Times New Roman" panose="02020603050405020304" pitchFamily="18" charset="0"/>
                        </a:rPr>
                        <a:t>APEC Coker | APEC Columbia College| Charter Inspire | TRUSA</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0755" marR="5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2F3D4C"/>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75125240"/>
                  </a:ext>
                </a:extLst>
              </a:tr>
              <a:tr h="1061561">
                <a:tc>
                  <a:txBody>
                    <a:bodyPr/>
                    <a:lstStyle/>
                    <a:p>
                      <a:pPr marL="0" marR="0">
                        <a:spcAft>
                          <a:spcPts val="1000"/>
                        </a:spcAft>
                        <a:buNone/>
                      </a:pPr>
                      <a:r>
                        <a:rPr lang="en-US" sz="1200" b="1">
                          <a:solidFill>
                            <a:srgbClr val="000000"/>
                          </a:solidFill>
                          <a:effectLst/>
                          <a:latin typeface="Aptos" panose="020B0004020202020204" pitchFamily="34" charset="0"/>
                          <a:ea typeface="Calibri" panose="020F0502020204030204" pitchFamily="34" charset="0"/>
                          <a:cs typeface="Times New Roman" panose="02020603050405020304" pitchFamily="18" charset="0"/>
                        </a:rPr>
                        <a:t>Ryan Tavenner</a:t>
                      </a:r>
                      <a:br>
                        <a:rPr lang="en-US" sz="1200" b="1">
                          <a:solidFill>
                            <a:srgbClr val="000000"/>
                          </a:solidFill>
                          <a:effectLst/>
                          <a:latin typeface="Aptos" panose="020B0004020202020204" pitchFamily="34" charset="0"/>
                          <a:ea typeface="Calibri" panose="020F0502020204030204" pitchFamily="34" charset="0"/>
                          <a:cs typeface="Times New Roman" panose="02020603050405020304" pitchFamily="18" charset="0"/>
                        </a:rPr>
                      </a:br>
                      <a:r>
                        <a:rPr lang="en-US" sz="1200" b="1">
                          <a:solidFill>
                            <a:srgbClr val="000000"/>
                          </a:solidFill>
                          <a:effectLst/>
                          <a:latin typeface="Aptos" panose="020B0004020202020204" pitchFamily="34" charset="0"/>
                          <a:ea typeface="Calibri" panose="020F0502020204030204" pitchFamily="34" charset="0"/>
                          <a:cs typeface="Times New Roman" panose="02020603050405020304" pitchFamily="18" charset="0"/>
                        </a:rPr>
                        <a:t>Alternative Certification Coordinator &amp; District Contact</a:t>
                      </a:r>
                      <a:br>
                        <a:rPr lang="en-US" sz="1200" b="1">
                          <a:solidFill>
                            <a:srgbClr val="000000"/>
                          </a:solidFill>
                          <a:effectLst/>
                          <a:latin typeface="Aptos" panose="020B0004020202020204" pitchFamily="34" charset="0"/>
                          <a:ea typeface="Calibri" panose="020F0502020204030204" pitchFamily="34" charset="0"/>
                          <a:cs typeface="Times New Roman" panose="02020603050405020304" pitchFamily="18" charset="0"/>
                        </a:rPr>
                      </a:br>
                      <a:r>
                        <a:rPr lang="en-US" sz="1200" b="1">
                          <a:solidFill>
                            <a:srgbClr val="000000"/>
                          </a:solidFill>
                          <a:effectLst/>
                          <a:latin typeface="Aptos" panose="020B0004020202020204" pitchFamily="34" charset="0"/>
                          <a:ea typeface="Calibri" panose="020F0502020204030204" pitchFamily="34" charset="0"/>
                          <a:cs typeface="Times New Roman" panose="02020603050405020304" pitchFamily="18" charset="0"/>
                        </a:rPr>
                        <a:t>Web Content Specialist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0755" marR="507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2F3D4C"/>
                      </a:solidFill>
                      <a:prstDash val="solid"/>
                      <a:round/>
                      <a:headEnd type="none" w="med" len="med"/>
                      <a:tailEnd type="none" w="med" len="med"/>
                    </a:lnB>
                    <a:solidFill>
                      <a:srgbClr val="FFFFFF"/>
                    </a:solidFill>
                  </a:tcPr>
                </a:tc>
                <a:tc>
                  <a:txBody>
                    <a:bodyPr/>
                    <a:lstStyle/>
                    <a:p>
                      <a:pPr marL="0" marR="0">
                        <a:spcAft>
                          <a:spcPts val="1000"/>
                        </a:spcAft>
                        <a:buNone/>
                      </a:pPr>
                      <a:r>
                        <a:rPr lang="en-US" sz="1200" u="sng">
                          <a:solidFill>
                            <a:srgbClr val="43718B"/>
                          </a:solidFill>
                          <a:effectLst/>
                          <a:latin typeface="Aptos" panose="020B0004020202020204" pitchFamily="34" charset="0"/>
                          <a:ea typeface="Calibri" panose="020F0502020204030204" pitchFamily="34" charset="0"/>
                          <a:cs typeface="Times New Roman" panose="02020603050405020304" pitchFamily="18" charset="0"/>
                          <a:hlinkClick r:id="rId7"/>
                        </a:rPr>
                        <a:t>rtavenner@ed.sc.gov</a:t>
                      </a:r>
                      <a:br>
                        <a:rPr lang="en-US" sz="1200" u="sng">
                          <a:solidFill>
                            <a:srgbClr val="43718B"/>
                          </a:solidFill>
                          <a:effectLst/>
                          <a:latin typeface="Aptos" panose="020B0004020202020204" pitchFamily="34" charset="0"/>
                          <a:ea typeface="Calibri" panose="020F0502020204030204" pitchFamily="34" charset="0"/>
                          <a:cs typeface="Times New Roman" panose="02020603050405020304" pitchFamily="18" charset="0"/>
                        </a:rPr>
                      </a:br>
                      <a:r>
                        <a:rPr lang="en-US" sz="1200">
                          <a:effectLst/>
                          <a:latin typeface="Aptos" panose="020B0004020202020204" pitchFamily="34" charset="0"/>
                          <a:ea typeface="Calibri" panose="020F0502020204030204" pitchFamily="34" charset="0"/>
                          <a:cs typeface="Times New Roman" panose="02020603050405020304" pitchFamily="18" charset="0"/>
                        </a:rPr>
                        <a:t>803-896-9246</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0755" marR="507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2F3D4C"/>
                      </a:solidFill>
                      <a:prstDash val="solid"/>
                      <a:round/>
                      <a:headEnd type="none" w="med" len="med"/>
                      <a:tailEnd type="none" w="med" len="med"/>
                    </a:lnB>
                    <a:noFill/>
                  </a:tcPr>
                </a:tc>
                <a:tc>
                  <a:txBody>
                    <a:bodyPr/>
                    <a:lstStyle/>
                    <a:p>
                      <a:pPr marL="0" marR="0">
                        <a:spcAft>
                          <a:spcPts val="1000"/>
                        </a:spcAft>
                        <a:buNone/>
                      </a:pPr>
                      <a:r>
                        <a:rPr lang="en-US" sz="1200">
                          <a:effectLst/>
                          <a:latin typeface="Aptos" panose="020B0004020202020204" pitchFamily="34" charset="0"/>
                          <a:ea typeface="Calibri" panose="020F0502020204030204" pitchFamily="34" charset="0"/>
                          <a:cs typeface="Times New Roman" panose="02020603050405020304" pitchFamily="18" charset="0"/>
                        </a:rPr>
                        <a:t>Support to Designated Districts</a:t>
                      </a:r>
                      <a:br>
                        <a:rPr lang="en-US" sz="1200">
                          <a:effectLst/>
                          <a:latin typeface="Aptos" panose="020B0004020202020204" pitchFamily="34" charset="0"/>
                          <a:ea typeface="Calibri" panose="020F0502020204030204" pitchFamily="34" charset="0"/>
                          <a:cs typeface="Times New Roman" panose="02020603050405020304" pitchFamily="18" charset="0"/>
                        </a:rPr>
                      </a:br>
                      <a:r>
                        <a:rPr lang="en-US" sz="1200">
                          <a:effectLst/>
                          <a:latin typeface="Aptos" panose="020B0004020202020204" pitchFamily="34" charset="0"/>
                          <a:ea typeface="Calibri" panose="020F0502020204030204" pitchFamily="34" charset="0"/>
                          <a:cs typeface="Times New Roman" panose="02020603050405020304" pitchFamily="18" charset="0"/>
                        </a:rPr>
                        <a:t>Carolina CAP | </a:t>
                      </a:r>
                      <a:r>
                        <a:rPr lang="en-US" sz="1200" err="1">
                          <a:effectLst/>
                          <a:latin typeface="Aptos" panose="020B0004020202020204" pitchFamily="34" charset="0"/>
                          <a:ea typeface="Calibri" panose="020F0502020204030204" pitchFamily="34" charset="0"/>
                          <a:cs typeface="Times New Roman" panose="02020603050405020304" pitchFamily="18" charset="0"/>
                        </a:rPr>
                        <a:t>NetAPT</a:t>
                      </a:r>
                      <a:r>
                        <a:rPr lang="en-US" sz="1200">
                          <a:effectLst/>
                          <a:latin typeface="Aptos" panose="020B0004020202020204" pitchFamily="34" charset="0"/>
                          <a:ea typeface="Calibri" panose="020F0502020204030204" pitchFamily="34" charset="0"/>
                          <a:cs typeface="Times New Roman" panose="02020603050405020304" pitchFamily="18" charset="0"/>
                        </a:rPr>
                        <a:t> | Teach AOP TeachFlorence1</a:t>
                      </a:r>
                      <a:br>
                        <a:rPr lang="en-US" sz="1200">
                          <a:effectLst/>
                          <a:latin typeface="Aptos" panose="020B0004020202020204" pitchFamily="34" charset="0"/>
                          <a:ea typeface="Calibri" panose="020F0502020204030204" pitchFamily="34" charset="0"/>
                          <a:cs typeface="Times New Roman" panose="02020603050405020304" pitchFamily="18" charset="0"/>
                        </a:rPr>
                      </a:br>
                      <a:r>
                        <a:rPr lang="en-US" sz="1200">
                          <a:effectLst/>
                          <a:latin typeface="Aptos" panose="020B0004020202020204" pitchFamily="34" charset="0"/>
                          <a:ea typeface="Calibri" panose="020F0502020204030204" pitchFamily="34" charset="0"/>
                          <a:cs typeface="Times New Roman" panose="02020603050405020304" pitchFamily="18" charset="0"/>
                        </a:rPr>
                        <a:t>Web Content Specialist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0755" marR="5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2F3D4C"/>
                      </a:solidFill>
                      <a:prstDash val="solid"/>
                      <a:round/>
                      <a:headEnd type="none" w="med" len="med"/>
                      <a:tailEnd type="none" w="med" len="med"/>
                    </a:lnB>
                    <a:noFill/>
                  </a:tcPr>
                </a:tc>
                <a:extLst>
                  <a:ext uri="{0D108BD9-81ED-4DB2-BD59-A6C34878D82A}">
                    <a16:rowId xmlns:a16="http://schemas.microsoft.com/office/drawing/2014/main" val="1315891245"/>
                  </a:ext>
                </a:extLst>
              </a:tr>
              <a:tr h="631376">
                <a:tc>
                  <a:txBody>
                    <a:bodyPr/>
                    <a:lstStyle/>
                    <a:p>
                      <a:pPr marL="0" marR="0">
                        <a:spcAft>
                          <a:spcPts val="1000"/>
                        </a:spcAft>
                        <a:buNone/>
                      </a:pPr>
                      <a:r>
                        <a:rPr lang="en-US" sz="1200" b="1">
                          <a:solidFill>
                            <a:srgbClr val="000000"/>
                          </a:solidFill>
                          <a:effectLst/>
                          <a:latin typeface="Aptos" panose="020B0004020202020204" pitchFamily="34" charset="0"/>
                          <a:ea typeface="Calibri" panose="020F0502020204030204" pitchFamily="34" charset="0"/>
                          <a:cs typeface="Times New Roman" panose="02020603050405020304" pitchFamily="18" charset="0"/>
                        </a:rPr>
                        <a:t>Jasmine Wactor</a:t>
                      </a:r>
                      <a:br>
                        <a:rPr lang="en-US" sz="1200" b="1">
                          <a:solidFill>
                            <a:srgbClr val="000000"/>
                          </a:solidFill>
                          <a:effectLst/>
                          <a:latin typeface="Aptos" panose="020B0004020202020204" pitchFamily="34" charset="0"/>
                          <a:ea typeface="Calibri" panose="020F0502020204030204" pitchFamily="34" charset="0"/>
                          <a:cs typeface="Times New Roman" panose="02020603050405020304" pitchFamily="18" charset="0"/>
                        </a:rPr>
                      </a:br>
                      <a:r>
                        <a:rPr lang="en-US" sz="1200" b="1">
                          <a:solidFill>
                            <a:srgbClr val="000000"/>
                          </a:solidFill>
                          <a:effectLst/>
                          <a:latin typeface="Aptos" panose="020B0004020202020204" pitchFamily="34" charset="0"/>
                          <a:ea typeface="Calibri" panose="020F0502020204030204" pitchFamily="34" charset="0"/>
                          <a:cs typeface="Times New Roman" panose="02020603050405020304" pitchFamily="18" charset="0"/>
                        </a:rPr>
                        <a:t>Alternative Certification </a:t>
                      </a:r>
                      <a:br>
                        <a:rPr lang="en-US" sz="1200" b="1">
                          <a:solidFill>
                            <a:srgbClr val="000000"/>
                          </a:solidFill>
                          <a:effectLst/>
                          <a:latin typeface="Aptos" panose="020B0004020202020204" pitchFamily="34" charset="0"/>
                          <a:ea typeface="Calibri" panose="020F0502020204030204" pitchFamily="34" charset="0"/>
                          <a:cs typeface="Times New Roman" panose="02020603050405020304" pitchFamily="18" charset="0"/>
                        </a:rPr>
                      </a:br>
                      <a:r>
                        <a:rPr lang="en-US" sz="1200" b="1">
                          <a:solidFill>
                            <a:srgbClr val="000000"/>
                          </a:solidFill>
                          <a:effectLst/>
                          <a:latin typeface="Aptos" panose="020B0004020202020204" pitchFamily="34" charset="0"/>
                          <a:ea typeface="Calibri" panose="020F0502020204030204" pitchFamily="34" charset="0"/>
                          <a:cs typeface="Times New Roman" panose="02020603050405020304" pitchFamily="18" charset="0"/>
                        </a:rPr>
                        <a:t>Coordinator &amp; District Contact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0755" marR="507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2F3D4C"/>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Aft>
                          <a:spcPts val="1000"/>
                        </a:spcAft>
                        <a:buNone/>
                      </a:pPr>
                      <a:r>
                        <a:rPr lang="en-US" sz="1200" u="sng">
                          <a:solidFill>
                            <a:srgbClr val="43718B"/>
                          </a:solidFill>
                          <a:effectLst/>
                          <a:latin typeface="Aptos" panose="020B0004020202020204" pitchFamily="34" charset="0"/>
                          <a:ea typeface="Calibri" panose="020F0502020204030204" pitchFamily="34" charset="0"/>
                          <a:cs typeface="Times New Roman" panose="02020603050405020304" pitchFamily="18" charset="0"/>
                          <a:hlinkClick r:id="rId8"/>
                        </a:rPr>
                        <a:t>jwactor@ed.sc.gov</a:t>
                      </a:r>
                      <a:br>
                        <a:rPr lang="en-US" sz="1200" u="sng">
                          <a:solidFill>
                            <a:srgbClr val="43718B"/>
                          </a:solidFill>
                          <a:effectLst/>
                          <a:latin typeface="Aptos" panose="020B0004020202020204" pitchFamily="34" charset="0"/>
                          <a:ea typeface="Calibri" panose="020F0502020204030204" pitchFamily="34" charset="0"/>
                          <a:cs typeface="Times New Roman" panose="02020603050405020304" pitchFamily="18" charset="0"/>
                        </a:rPr>
                      </a:br>
                      <a:r>
                        <a:rPr lang="en-US" sz="1200">
                          <a:effectLst/>
                          <a:latin typeface="Aptos" panose="020B0004020202020204" pitchFamily="34" charset="0"/>
                          <a:ea typeface="Calibri" panose="020F0502020204030204" pitchFamily="34" charset="0"/>
                          <a:cs typeface="Times New Roman" panose="02020603050405020304" pitchFamily="18" charset="0"/>
                        </a:rPr>
                        <a:t>803-896-0425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0755" marR="507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2F3D4C"/>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spcAft>
                          <a:spcPts val="1000"/>
                        </a:spcAft>
                        <a:buNone/>
                      </a:pPr>
                      <a:r>
                        <a:rPr lang="en-US" sz="1200">
                          <a:effectLst/>
                          <a:latin typeface="Aptos" panose="020B0004020202020204" pitchFamily="34" charset="0"/>
                          <a:ea typeface="Calibri" panose="020F0502020204030204" pitchFamily="34" charset="0"/>
                          <a:cs typeface="Times New Roman" panose="02020603050405020304" pitchFamily="18" charset="0"/>
                        </a:rPr>
                        <a:t>Support to Designated Districts</a:t>
                      </a:r>
                      <a:br>
                        <a:rPr lang="en-US" sz="1200">
                          <a:effectLst/>
                          <a:latin typeface="Aptos" panose="020B0004020202020204" pitchFamily="34" charset="0"/>
                          <a:ea typeface="Calibri" panose="020F0502020204030204" pitchFamily="34" charset="0"/>
                          <a:cs typeface="Times New Roman" panose="02020603050405020304" pitchFamily="18" charset="0"/>
                        </a:rPr>
                      </a:br>
                      <a:r>
                        <a:rPr lang="en-US" sz="1200">
                          <a:effectLst/>
                          <a:latin typeface="Aptos" panose="020B0004020202020204" pitchFamily="34" charset="0"/>
                          <a:ea typeface="Calibri" panose="020F0502020204030204" pitchFamily="34" charset="0"/>
                          <a:cs typeface="Times New Roman" panose="02020603050405020304" pitchFamily="18" charset="0"/>
                        </a:rPr>
                        <a:t>GATE | LEAP| </a:t>
                      </a:r>
                      <a:r>
                        <a:rPr lang="en-US" sz="1200" err="1">
                          <a:effectLst/>
                          <a:latin typeface="Aptos" panose="020B0004020202020204" pitchFamily="34" charset="0"/>
                          <a:ea typeface="Calibri" panose="020F0502020204030204" pitchFamily="34" charset="0"/>
                          <a:cs typeface="Times New Roman" panose="02020603050405020304" pitchFamily="18" charset="0"/>
                        </a:rPr>
                        <a:t>TeachCharleston</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0755" marR="5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2F3D4C"/>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18738669"/>
                  </a:ext>
                </a:extLst>
              </a:tr>
            </a:tbl>
          </a:graphicData>
        </a:graphic>
      </p:graphicFrame>
    </p:spTree>
    <p:extLst>
      <p:ext uri="{BB962C8B-B14F-4D97-AF65-F5344CB8AC3E}">
        <p14:creationId xmlns:p14="http://schemas.microsoft.com/office/powerpoint/2010/main" val="20877839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a:extLst>
              <a:ext uri="{FF2B5EF4-FFF2-40B4-BE49-F238E27FC236}">
                <a16:creationId xmlns:a16="http://schemas.microsoft.com/office/drawing/2014/main" id="{EE35A8C7-19C7-844D-B85C-DD8CB3DD167F}"/>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defTabSz="609630">
              <a:spcBef>
                <a:spcPts val="0"/>
              </a:spcBef>
              <a:defRPr/>
            </a:pPr>
            <a:r>
              <a:rPr lang="en-US"/>
              <a:t>Principal Certification</a:t>
            </a:r>
            <a:endParaRPr lang="en-US" b="0">
              <a:latin typeface="Aptos" panose="020B0004020202020204" pitchFamily="34" charset="0"/>
              <a:ea typeface="+mn-ea"/>
              <a:cs typeface="+mn-cs"/>
            </a:endParaRPr>
          </a:p>
        </p:txBody>
      </p:sp>
      <p:sp>
        <p:nvSpPr>
          <p:cNvPr id="6" name="Text Placeholder 5">
            <a:extLst>
              <a:ext uri="{FF2B5EF4-FFF2-40B4-BE49-F238E27FC236}">
                <a16:creationId xmlns:a16="http://schemas.microsoft.com/office/drawing/2014/main" id="{F52E410D-DD3A-76FC-67C7-7A22E0005402}"/>
              </a:ext>
            </a:extLst>
          </p:cNvPr>
          <p:cNvSpPr>
            <a:spLocks noGrp="1"/>
          </p:cNvSpPr>
          <p:nvPr>
            <p:ph type="body" sz="quarter" idx="13"/>
          </p:nvPr>
        </p:nvSpPr>
        <p:spPr/>
        <p:txBody>
          <a:bodyPr>
            <a:normAutofit/>
          </a:bodyPr>
          <a:lstStyle/>
          <a:p>
            <a:r>
              <a:rPr lang="en-US" sz="4000">
                <a:hlinkClick r:id="rId3"/>
              </a:rPr>
              <a:t>Amendments to Regulation 43-64</a:t>
            </a:r>
            <a:endParaRPr lang="en-US" sz="4000"/>
          </a:p>
        </p:txBody>
      </p:sp>
    </p:spTree>
    <p:extLst>
      <p:ext uri="{BB962C8B-B14F-4D97-AF65-F5344CB8AC3E}">
        <p14:creationId xmlns:p14="http://schemas.microsoft.com/office/powerpoint/2010/main" val="38725786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562335-85C4-1E07-7709-7E3F3A040021}"/>
              </a:ext>
            </a:extLst>
          </p:cNvPr>
          <p:cNvSpPr>
            <a:spLocks noGrp="1"/>
          </p:cNvSpPr>
          <p:nvPr>
            <p:ph type="title"/>
          </p:nvPr>
        </p:nvSpPr>
        <p:spPr/>
        <p:txBody>
          <a:bodyPr/>
          <a:lstStyle/>
          <a:p>
            <a:r>
              <a:rPr lang="en-US"/>
              <a:t>School Principal: PK–Grade 12</a:t>
            </a:r>
          </a:p>
        </p:txBody>
      </p:sp>
      <p:sp>
        <p:nvSpPr>
          <p:cNvPr id="3" name="Content Placeholder 2">
            <a:extLst>
              <a:ext uri="{FF2B5EF4-FFF2-40B4-BE49-F238E27FC236}">
                <a16:creationId xmlns:a16="http://schemas.microsoft.com/office/drawing/2014/main" id="{537E4F86-86A6-64BA-69D7-224ACC03D81D}"/>
              </a:ext>
            </a:extLst>
          </p:cNvPr>
          <p:cNvSpPr>
            <a:spLocks noGrp="1"/>
          </p:cNvSpPr>
          <p:nvPr>
            <p:ph sz="half" idx="1"/>
          </p:nvPr>
        </p:nvSpPr>
        <p:spPr/>
        <p:txBody>
          <a:bodyPr>
            <a:normAutofit lnSpcReduction="10000"/>
          </a:bodyPr>
          <a:lstStyle/>
          <a:p>
            <a:r>
              <a:rPr lang="en-US" sz="2400" b="1"/>
              <a:t>Principal Program Alignment. </a:t>
            </a:r>
            <a:r>
              <a:rPr lang="en-US" sz="2400"/>
              <a:t>No later than September 1, 2026, South Carolina prep programs for school principals must align their courses, field experiences, and internships with the PK–12 grade span.</a:t>
            </a:r>
          </a:p>
          <a:p>
            <a:r>
              <a:rPr lang="en-US" sz="2400" b="1"/>
              <a:t>Internships. </a:t>
            </a:r>
            <a:r>
              <a:rPr lang="en-US" sz="2400"/>
              <a:t>For most programs, the realignment will involve updates to the internship component to include the full PK–12 grade span. </a:t>
            </a:r>
          </a:p>
        </p:txBody>
      </p:sp>
      <p:sp>
        <p:nvSpPr>
          <p:cNvPr id="4" name="Content Placeholder 3">
            <a:extLst>
              <a:ext uri="{FF2B5EF4-FFF2-40B4-BE49-F238E27FC236}">
                <a16:creationId xmlns:a16="http://schemas.microsoft.com/office/drawing/2014/main" id="{94B8CB20-A401-3EDC-F854-B9830F0A0C70}"/>
              </a:ext>
            </a:extLst>
          </p:cNvPr>
          <p:cNvSpPr>
            <a:spLocks noGrp="1"/>
          </p:cNvSpPr>
          <p:nvPr>
            <p:ph sz="half" idx="2"/>
          </p:nvPr>
        </p:nvSpPr>
        <p:spPr/>
        <p:txBody>
          <a:bodyPr>
            <a:normAutofit lnSpcReduction="10000"/>
          </a:bodyPr>
          <a:lstStyle/>
          <a:p>
            <a:r>
              <a:rPr lang="en-US" sz="2400" b="1"/>
              <a:t>Adding School Principal: PK–Grade 12. </a:t>
            </a:r>
            <a:r>
              <a:rPr lang="en-US" sz="2400"/>
              <a:t>School leaders certified in Elementary or Secondary Principal may add the new field with a year of experience as an administrator in the complementary grade span or an internship course in the complementary span.</a:t>
            </a:r>
          </a:p>
          <a:p>
            <a:r>
              <a:rPr lang="en-US" sz="2400" b="1"/>
              <a:t>Permits. </a:t>
            </a:r>
            <a:r>
              <a:rPr lang="en-US" sz="2400"/>
              <a:t>You may request a permit for an administrator to work in the complementary grade span. </a:t>
            </a:r>
            <a:endParaRPr lang="en-US" sz="2400" b="1"/>
          </a:p>
        </p:txBody>
      </p:sp>
    </p:spTree>
    <p:extLst>
      <p:ext uri="{BB962C8B-B14F-4D97-AF65-F5344CB8AC3E}">
        <p14:creationId xmlns:p14="http://schemas.microsoft.com/office/powerpoint/2010/main" val="23707313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C32F1C-30FA-5103-58DD-D886A81B699F}"/>
              </a:ext>
            </a:extLst>
          </p:cNvPr>
          <p:cNvSpPr>
            <a:spLocks noGrp="1"/>
          </p:cNvSpPr>
          <p:nvPr>
            <p:ph type="title"/>
          </p:nvPr>
        </p:nvSpPr>
        <p:spPr/>
        <p:txBody>
          <a:bodyPr/>
          <a:lstStyle/>
          <a:p>
            <a:r>
              <a:rPr lang="en-US"/>
              <a:t>The Educator Assistance Act</a:t>
            </a:r>
          </a:p>
        </p:txBody>
      </p:sp>
      <p:sp>
        <p:nvSpPr>
          <p:cNvPr id="3" name="Text Placeholder 2">
            <a:extLst>
              <a:ext uri="{FF2B5EF4-FFF2-40B4-BE49-F238E27FC236}">
                <a16:creationId xmlns:a16="http://schemas.microsoft.com/office/drawing/2014/main" id="{CB335C5D-C573-22EC-C824-35D7E15BB1E5}"/>
              </a:ext>
            </a:extLst>
          </p:cNvPr>
          <p:cNvSpPr>
            <a:spLocks noGrp="1"/>
          </p:cNvSpPr>
          <p:nvPr>
            <p:ph type="body" sz="quarter" idx="13"/>
          </p:nvPr>
        </p:nvSpPr>
        <p:spPr>
          <a:xfrm>
            <a:off x="1828800" y="3600718"/>
            <a:ext cx="8534400" cy="1715456"/>
          </a:xfrm>
        </p:spPr>
        <p:txBody>
          <a:bodyPr>
            <a:normAutofit fontScale="40000" lnSpcReduction="20000"/>
          </a:bodyPr>
          <a:lstStyle/>
          <a:p>
            <a:endParaRPr lang="en-US"/>
          </a:p>
          <a:p>
            <a:r>
              <a:rPr lang="en-US" sz="6000" b="0"/>
              <a:t>The Educator Assistance Act (</a:t>
            </a:r>
            <a:r>
              <a:rPr lang="en-US" sz="6000" b="0" u="sng">
                <a:hlinkClick r:id="rId3"/>
              </a:rPr>
              <a:t>Act 12 of the 2025-26 Legislative Session</a:t>
            </a:r>
            <a:r>
              <a:rPr lang="en-US" sz="6000" b="0"/>
              <a:t>) became effective July 1, 2025, and includes provisions supporting educators in South Carolina. This omnibus legislation amends multiple sections of the South Carolina Code of Laws. </a:t>
            </a:r>
          </a:p>
          <a:p>
            <a:endParaRPr lang="en-US"/>
          </a:p>
        </p:txBody>
      </p:sp>
    </p:spTree>
    <p:extLst>
      <p:ext uri="{BB962C8B-B14F-4D97-AF65-F5344CB8AC3E}">
        <p14:creationId xmlns:p14="http://schemas.microsoft.com/office/powerpoint/2010/main" val="41290233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DEC9E-C590-316A-1CA6-6D44AF8E48EE}"/>
              </a:ext>
            </a:extLst>
          </p:cNvPr>
          <p:cNvSpPr>
            <a:spLocks noGrp="1"/>
          </p:cNvSpPr>
          <p:nvPr>
            <p:ph type="title"/>
          </p:nvPr>
        </p:nvSpPr>
        <p:spPr/>
        <p:txBody>
          <a:bodyPr>
            <a:normAutofit fontScale="90000"/>
          </a:bodyPr>
          <a:lstStyle/>
          <a:p>
            <a:r>
              <a:rPr lang="en-US"/>
              <a:t>Educator Leave and the Educator Assistance Act</a:t>
            </a:r>
            <a:br>
              <a:rPr lang="en-US"/>
            </a:br>
            <a:endParaRPr lang="en-US"/>
          </a:p>
        </p:txBody>
      </p:sp>
      <p:sp>
        <p:nvSpPr>
          <p:cNvPr id="3" name="Content Placeholder 2">
            <a:extLst>
              <a:ext uri="{FF2B5EF4-FFF2-40B4-BE49-F238E27FC236}">
                <a16:creationId xmlns:a16="http://schemas.microsoft.com/office/drawing/2014/main" id="{4426CF8F-53C2-834C-1785-628514A257D8}"/>
              </a:ext>
            </a:extLst>
          </p:cNvPr>
          <p:cNvSpPr>
            <a:spLocks noGrp="1"/>
          </p:cNvSpPr>
          <p:nvPr>
            <p:ph idx="1"/>
          </p:nvPr>
        </p:nvSpPr>
        <p:spPr/>
        <p:txBody>
          <a:bodyPr>
            <a:normAutofit fontScale="92500" lnSpcReduction="10000"/>
          </a:bodyPr>
          <a:lstStyle/>
          <a:p>
            <a:r>
              <a:rPr lang="en-US" sz="2600" b="1"/>
              <a:t>Leave Bank</a:t>
            </a:r>
            <a:r>
              <a:rPr lang="en-US" sz="2600"/>
              <a:t>. The Educator Assistance Act requires school districts and charter schools to adopt a policy allowing all district or charter school employees to contribute any unused sick or annual leave </a:t>
            </a:r>
            <a:r>
              <a:rPr lang="en-US" sz="2600" b="1" u="sng"/>
              <a:t>in excess of 60 days </a:t>
            </a:r>
            <a:r>
              <a:rPr lang="en-US" sz="2600"/>
              <a:t>to a sick leave bank. The policy must include eligibility criteria for use of the entity’s sick leave bank. </a:t>
            </a:r>
          </a:p>
          <a:p>
            <a:endParaRPr lang="en-US" sz="2400"/>
          </a:p>
          <a:p>
            <a:r>
              <a:rPr lang="en-US" sz="2600" b="1"/>
              <a:t>Unused Leave</a:t>
            </a:r>
            <a:r>
              <a:rPr lang="en-US" sz="2600"/>
              <a:t>. Section 59-25-47 is further amended to authorize districts and charter schools to adopt a policy providing that all certified and noncertified teachers identified in the state’s Professional Staff Listing, certified school librarians, certified school counselors, and career specialists </a:t>
            </a:r>
            <a:r>
              <a:rPr lang="en-US" sz="2600" b="1" u="sng"/>
              <a:t>may be eligible to receive payment for earned leave in excess of 90 days </a:t>
            </a:r>
            <a:r>
              <a:rPr lang="en-US" sz="2600"/>
              <a:t>at the end of a fiscal year. This provision only applies to sick and annual leave accrued after July 1, 2018.</a:t>
            </a:r>
          </a:p>
          <a:p>
            <a:endParaRPr lang="en-US" sz="2400"/>
          </a:p>
          <a:p>
            <a:endParaRPr lang="en-US"/>
          </a:p>
        </p:txBody>
      </p:sp>
    </p:spTree>
    <p:extLst>
      <p:ext uri="{BB962C8B-B14F-4D97-AF65-F5344CB8AC3E}">
        <p14:creationId xmlns:p14="http://schemas.microsoft.com/office/powerpoint/2010/main" val="28209463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62243D-1A49-BEDA-73BF-DDFC0864D0CB}"/>
              </a:ext>
            </a:extLst>
          </p:cNvPr>
          <p:cNvSpPr>
            <a:spLocks noGrp="1"/>
          </p:cNvSpPr>
          <p:nvPr>
            <p:ph type="title"/>
          </p:nvPr>
        </p:nvSpPr>
        <p:spPr/>
        <p:txBody>
          <a:bodyPr>
            <a:normAutofit fontScale="90000"/>
          </a:bodyPr>
          <a:lstStyle/>
          <a:p>
            <a:r>
              <a:rPr lang="en-US"/>
              <a:t>Reemployment Notification Requirements</a:t>
            </a:r>
            <a:br>
              <a:rPr lang="en-US"/>
            </a:br>
            <a:endParaRPr lang="en-US"/>
          </a:p>
        </p:txBody>
      </p:sp>
      <p:sp>
        <p:nvSpPr>
          <p:cNvPr id="3" name="Content Placeholder 2">
            <a:extLst>
              <a:ext uri="{FF2B5EF4-FFF2-40B4-BE49-F238E27FC236}">
                <a16:creationId xmlns:a16="http://schemas.microsoft.com/office/drawing/2014/main" id="{8F14EA99-A9FC-6588-9C9B-EAEC0CB477F9}"/>
              </a:ext>
            </a:extLst>
          </p:cNvPr>
          <p:cNvSpPr>
            <a:spLocks noGrp="1"/>
          </p:cNvSpPr>
          <p:nvPr>
            <p:ph idx="1"/>
          </p:nvPr>
        </p:nvSpPr>
        <p:spPr>
          <a:xfrm>
            <a:off x="612648" y="1437110"/>
            <a:ext cx="10966704" cy="3983779"/>
          </a:xfrm>
        </p:spPr>
        <p:txBody>
          <a:bodyPr>
            <a:normAutofit/>
          </a:bodyPr>
          <a:lstStyle/>
          <a:p>
            <a:r>
              <a:rPr lang="en-US" sz="2400" b="1"/>
              <a:t>Reemployment Notification</a:t>
            </a:r>
            <a:r>
              <a:rPr lang="en-US" sz="2400"/>
              <a:t>. Annually, </a:t>
            </a:r>
            <a:r>
              <a:rPr lang="en-US" sz="2400" u="sng"/>
              <a:t>before May 1</a:t>
            </a:r>
            <a:r>
              <a:rPr lang="en-US" sz="2400"/>
              <a:t>, a district board of trustees, through the local superintendent, must notify a teacher employed by the district concerning the individual’s employment for the ensuing year.  </a:t>
            </a:r>
          </a:p>
          <a:p>
            <a:r>
              <a:rPr lang="en-US" sz="2400" b="1"/>
              <a:t>Projected Compensation</a:t>
            </a:r>
            <a:r>
              <a:rPr lang="en-US" sz="2400"/>
              <a:t>. The written notification of reemployment must include a projected minimum salary schedule for the district for the upcoming school year. The district is obligated to provide a finalized salary schedule as soon as practicable upon completion of the annual state and local budget approval processes. </a:t>
            </a:r>
          </a:p>
          <a:p>
            <a:r>
              <a:rPr lang="en-US"/>
              <a:t> </a:t>
            </a:r>
          </a:p>
          <a:p>
            <a:r>
              <a:rPr lang="en-US"/>
              <a:t> </a:t>
            </a:r>
          </a:p>
          <a:p>
            <a:endParaRPr lang="en-US"/>
          </a:p>
        </p:txBody>
      </p:sp>
    </p:spTree>
    <p:extLst>
      <p:ext uri="{BB962C8B-B14F-4D97-AF65-F5344CB8AC3E}">
        <p14:creationId xmlns:p14="http://schemas.microsoft.com/office/powerpoint/2010/main" val="1743803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245D7E-766F-1E1D-EBB4-22C9AFEF94C2}"/>
              </a:ext>
            </a:extLst>
          </p:cNvPr>
          <p:cNvSpPr>
            <a:spLocks noGrp="1"/>
          </p:cNvSpPr>
          <p:nvPr>
            <p:ph type="title"/>
          </p:nvPr>
        </p:nvSpPr>
        <p:spPr/>
        <p:txBody>
          <a:bodyPr/>
          <a:lstStyle/>
          <a:p>
            <a:r>
              <a:rPr lang="en-US"/>
              <a:t>Teacher Assignment Notification Requirements</a:t>
            </a:r>
          </a:p>
        </p:txBody>
      </p:sp>
      <p:sp>
        <p:nvSpPr>
          <p:cNvPr id="3" name="Content Placeholder 2">
            <a:extLst>
              <a:ext uri="{FF2B5EF4-FFF2-40B4-BE49-F238E27FC236}">
                <a16:creationId xmlns:a16="http://schemas.microsoft.com/office/drawing/2014/main" id="{20F7FB1D-2B2E-8E1B-C9CF-EEE7B11798E3}"/>
              </a:ext>
            </a:extLst>
          </p:cNvPr>
          <p:cNvSpPr>
            <a:spLocks noGrp="1"/>
          </p:cNvSpPr>
          <p:nvPr>
            <p:ph idx="1"/>
          </p:nvPr>
        </p:nvSpPr>
        <p:spPr>
          <a:xfrm>
            <a:off x="612648" y="1450231"/>
            <a:ext cx="10966704" cy="4529945"/>
          </a:xfrm>
        </p:spPr>
        <p:txBody>
          <a:bodyPr>
            <a:normAutofit fontScale="92500" lnSpcReduction="10000"/>
          </a:bodyPr>
          <a:lstStyle/>
          <a:p>
            <a:pPr marL="457200" indent="-457200">
              <a:buFont typeface="Arial" panose="020B0604020202020204" pitchFamily="34" charset="0"/>
              <a:buChar char="•"/>
            </a:pPr>
            <a:r>
              <a:rPr lang="en-US" sz="2600" b="1"/>
              <a:t>Assignment</a:t>
            </a:r>
            <a:r>
              <a:rPr lang="en-US" sz="2600"/>
              <a:t>. No later than 14 days before students are scheduled</a:t>
            </a:r>
            <a:r>
              <a:rPr lang="en-US" sz="2600" b="1"/>
              <a:t> </a:t>
            </a:r>
            <a:r>
              <a:rPr lang="en-US" sz="2600"/>
              <a:t>to return for the start of the new school year, the district must provide notice to a teacher of the assignment for the school year. </a:t>
            </a:r>
          </a:p>
          <a:p>
            <a:pPr marL="457200" indent="-457200">
              <a:buFont typeface="Arial" panose="020B0604020202020204" pitchFamily="34" charset="0"/>
              <a:buChar char="•"/>
            </a:pPr>
            <a:r>
              <a:rPr lang="en-US" sz="2600" b="1"/>
              <a:t>Reassignment</a:t>
            </a:r>
            <a:r>
              <a:rPr lang="en-US" sz="2600"/>
              <a:t>. Once assigned to a school, the teacher shall not be reassigned to work at another location in the district unless the superintendent can demonstrate the need for the reassignment. The teacher must be afforded written notice at least five school days in advance of the change unless the superintendent can demonstrate that advance notice cannot be accomplished because of a critical student need or the teacher requested the reassignment. The local board of trustees must be notified in writing of all teacher reassignments.</a:t>
            </a:r>
          </a:p>
          <a:p>
            <a:pPr marL="457200" indent="-457200">
              <a:buFont typeface="Arial" panose="020B0604020202020204" pitchFamily="34" charset="0"/>
              <a:buChar char="•"/>
            </a:pPr>
            <a:r>
              <a:rPr lang="en-US" sz="2600" b="1"/>
              <a:t>Definition</a:t>
            </a:r>
            <a:r>
              <a:rPr lang="en-US" sz="2600"/>
              <a:t>. For this purpose, a teacher is defined as an employee possessing a professional certificate issued by the SCDE who is hired to teach students in an academic setting, except an employee on a multi-year contract.</a:t>
            </a:r>
          </a:p>
          <a:p>
            <a:endParaRPr lang="en-US"/>
          </a:p>
        </p:txBody>
      </p:sp>
    </p:spTree>
    <p:extLst>
      <p:ext uri="{BB962C8B-B14F-4D97-AF65-F5344CB8AC3E}">
        <p14:creationId xmlns:p14="http://schemas.microsoft.com/office/powerpoint/2010/main" val="35270615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AutoShape 2">
            <a:extLst>
              <a:ext uri="{FF2B5EF4-FFF2-40B4-BE49-F238E27FC236}">
                <a16:creationId xmlns:a16="http://schemas.microsoft.com/office/drawing/2014/main" id="{58C83904-3A39-EBDC-7486-44675E70B772}"/>
              </a:ext>
              <a:ext uri="{C183D7F6-B498-43B3-948B-1728B52AA6E4}">
                <adec:decorative xmlns:adec="http://schemas.microsoft.com/office/drawing/2017/decorative" val="1"/>
              </a:ext>
            </a:extLst>
          </p:cNvPr>
          <p:cNvSpPr/>
          <p:nvPr/>
        </p:nvSpPr>
        <p:spPr>
          <a:xfrm flipV="1">
            <a:off x="1930400" y="2311414"/>
            <a:ext cx="0" cy="1371586"/>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sp>
        <p:nvSpPr>
          <p:cNvPr id="4" name="TextBox 4">
            <a:extLst>
              <a:ext uri="{FF2B5EF4-FFF2-40B4-BE49-F238E27FC236}">
                <a16:creationId xmlns:a16="http://schemas.microsoft.com/office/drawing/2014/main" id="{E044191D-75A2-6F55-0B95-AA1CDC69F7F7}"/>
              </a:ext>
            </a:extLst>
          </p:cNvPr>
          <p:cNvSpPr txBox="1">
            <a:spLocks noGrp="1"/>
          </p:cNvSpPr>
          <p:nvPr>
            <p:ph type="title" idx="4294967295"/>
          </p:nvPr>
        </p:nvSpPr>
        <p:spPr>
          <a:xfrm>
            <a:off x="2133601" y="2453006"/>
            <a:ext cx="2997200" cy="102592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630" rtl="0" eaLnBrk="1" fontAlgn="auto" latinLnBrk="0" hangingPunct="1">
              <a:lnSpc>
                <a:spcPct val="100000"/>
              </a:lnSpc>
              <a:spcBef>
                <a:spcPts val="0"/>
              </a:spcBef>
              <a:spcAft>
                <a:spcPts val="0"/>
              </a:spcAft>
              <a:buClrTx/>
              <a:buSzTx/>
              <a:buFontTx/>
              <a:buNone/>
              <a:tabLst/>
              <a:defRPr/>
            </a:pPr>
            <a:r>
              <a:rPr kumimoji="0" lang="en-US" sz="6667" b="1" i="0" u="none" strike="noStrike" kern="1200" cap="none" spc="0" normalizeH="0" baseline="0" noProof="0">
                <a:ln>
                  <a:noFill/>
                </a:ln>
                <a:solidFill>
                  <a:srgbClr val="233746"/>
                </a:solidFill>
                <a:effectLst/>
                <a:uLnTx/>
                <a:uFillTx/>
                <a:latin typeface="Aptos" panose="020B0004020202020204" pitchFamily="34" charset="0"/>
                <a:ea typeface="+mn-ea"/>
                <a:cs typeface="+mn-cs"/>
              </a:rPr>
              <a:t>Agenda</a:t>
            </a:r>
          </a:p>
        </p:txBody>
      </p:sp>
      <p:sp>
        <p:nvSpPr>
          <p:cNvPr id="5" name="Freeform 3"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F82E354B-9990-FB82-1D86-C260B448A194}"/>
              </a:ext>
            </a:extLst>
          </p:cNvPr>
          <p:cNvSpPr/>
          <p:nvPr/>
        </p:nvSpPr>
        <p:spPr>
          <a:xfrm>
            <a:off x="558800" y="2453005"/>
            <a:ext cx="1157568" cy="1149139"/>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3">
              <a:alphaModFix/>
            </a:blip>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sp>
        <p:nvSpPr>
          <p:cNvPr id="27" name="Freeform 6">
            <a:extLst>
              <a:ext uri="{FF2B5EF4-FFF2-40B4-BE49-F238E27FC236}">
                <a16:creationId xmlns:a16="http://schemas.microsoft.com/office/drawing/2014/main" id="{851C3221-750E-DF39-468A-1BC6D2B5905D}"/>
              </a:ext>
              <a:ext uri="{C183D7F6-B498-43B3-948B-1728B52AA6E4}">
                <adec:decorative xmlns:adec="http://schemas.microsoft.com/office/drawing/2017/decorative" val="1"/>
              </a:ext>
            </a:extLst>
          </p:cNvPr>
          <p:cNvSpPr/>
          <p:nvPr/>
        </p:nvSpPr>
        <p:spPr>
          <a:xfrm>
            <a:off x="5530516" y="1576631"/>
            <a:ext cx="5834411" cy="3060549"/>
          </a:xfrm>
          <a:custGeom>
            <a:avLst/>
            <a:gdLst/>
            <a:ahLst/>
            <a:cxnLst/>
            <a:rect l="l" t="t" r="r" b="b"/>
            <a:pathLst>
              <a:path w="1931080" h="1431627">
                <a:moveTo>
                  <a:pt x="0" y="0"/>
                </a:moveTo>
                <a:lnTo>
                  <a:pt x="1931080" y="0"/>
                </a:lnTo>
                <a:lnTo>
                  <a:pt x="193108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8" name="TextBox 7">
            <a:extLst>
              <a:ext uri="{FF2B5EF4-FFF2-40B4-BE49-F238E27FC236}">
                <a16:creationId xmlns:a16="http://schemas.microsoft.com/office/drawing/2014/main" id="{5FA821E0-221D-5F74-6832-28668B0E924C}"/>
              </a:ext>
            </a:extLst>
          </p:cNvPr>
          <p:cNvSpPr txBox="1"/>
          <p:nvPr/>
        </p:nvSpPr>
        <p:spPr>
          <a:xfrm>
            <a:off x="5745425" y="1832846"/>
            <a:ext cx="5401948" cy="2554545"/>
          </a:xfrm>
          <a:prstGeom prst="rect">
            <a:avLst/>
          </a:prstGeom>
          <a:noFill/>
        </p:spPr>
        <p:txBody>
          <a:bodyPr wrap="square" lIns="91440" tIns="45720" rIns="91440" bIns="4572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81000" indent="-381000">
              <a:buFont typeface="Arial" panose="020B0604020202020204" pitchFamily="34" charset="0"/>
              <a:buChar char="•"/>
            </a:pPr>
            <a:r>
              <a:rPr lang="en-US" sz="3200">
                <a:solidFill>
                  <a:srgbClr val="233746"/>
                </a:solidFill>
                <a:latin typeface="Aptos"/>
              </a:rPr>
              <a:t>ADEPT Reminders</a:t>
            </a:r>
            <a:endParaRPr lang="en-US" sz="3200">
              <a:ea typeface="Calibri"/>
              <a:cs typeface="Calibri"/>
            </a:endParaRPr>
          </a:p>
          <a:p>
            <a:pPr marL="989965" lvl="2" indent="-381000">
              <a:buFont typeface="Wingdings" panose="020B0604020202020204" pitchFamily="34" charset="0"/>
              <a:buChar char="§"/>
            </a:pPr>
            <a:r>
              <a:rPr lang="en-US" sz="3200">
                <a:solidFill>
                  <a:srgbClr val="233746"/>
                </a:solidFill>
                <a:latin typeface="Aptos"/>
              </a:rPr>
              <a:t>SLOs</a:t>
            </a:r>
          </a:p>
          <a:p>
            <a:pPr marL="381000" indent="-381000">
              <a:buFont typeface="Arial" panose="020B0604020202020204" pitchFamily="34" charset="0"/>
              <a:buChar char="•"/>
            </a:pPr>
            <a:r>
              <a:rPr lang="en-US" sz="3200">
                <a:solidFill>
                  <a:srgbClr val="233746"/>
                </a:solidFill>
                <a:latin typeface="Aptos"/>
              </a:rPr>
              <a:t>ADEPT Q&amp;A</a:t>
            </a:r>
          </a:p>
          <a:p>
            <a:pPr marL="381000" indent="-381000">
              <a:buFont typeface="Arial" panose="020B0604020202020204" pitchFamily="34" charset="0"/>
              <a:buChar char="•"/>
            </a:pPr>
            <a:r>
              <a:rPr lang="en-US" sz="3200">
                <a:solidFill>
                  <a:srgbClr val="233746"/>
                </a:solidFill>
                <a:latin typeface="Aptos"/>
              </a:rPr>
              <a:t>Certification Updates</a:t>
            </a:r>
          </a:p>
          <a:p>
            <a:pPr marL="381000" indent="-381000">
              <a:buFont typeface="Arial" panose="020B0604020202020204" pitchFamily="34" charset="0"/>
              <a:buChar char="•"/>
            </a:pPr>
            <a:r>
              <a:rPr lang="en-US" sz="3200">
                <a:solidFill>
                  <a:srgbClr val="233746"/>
                </a:solidFill>
                <a:latin typeface="Aptos"/>
              </a:rPr>
              <a:t>Certification Q&amp;A</a:t>
            </a:r>
          </a:p>
        </p:txBody>
      </p:sp>
      <p:sp>
        <p:nvSpPr>
          <p:cNvPr id="2" name="AutoShape 2">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 name="Freeform 3"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27796287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B53A8-54BB-6A13-74E0-DD2B0392819B}"/>
              </a:ext>
            </a:extLst>
          </p:cNvPr>
          <p:cNvSpPr>
            <a:spLocks noGrp="1"/>
          </p:cNvSpPr>
          <p:nvPr>
            <p:ph type="title"/>
          </p:nvPr>
        </p:nvSpPr>
        <p:spPr/>
        <p:txBody>
          <a:bodyPr>
            <a:normAutofit fontScale="90000"/>
          </a:bodyPr>
          <a:lstStyle/>
          <a:p>
            <a:r>
              <a:rPr lang="en-US"/>
              <a:t>Teacher Professional Development and Staff Workdays</a:t>
            </a:r>
            <a:br>
              <a:rPr lang="en-US"/>
            </a:br>
            <a:endParaRPr lang="en-US"/>
          </a:p>
        </p:txBody>
      </p:sp>
      <p:sp>
        <p:nvSpPr>
          <p:cNvPr id="3" name="Content Placeholder 2">
            <a:extLst>
              <a:ext uri="{FF2B5EF4-FFF2-40B4-BE49-F238E27FC236}">
                <a16:creationId xmlns:a16="http://schemas.microsoft.com/office/drawing/2014/main" id="{923C9A21-2244-1A6D-5351-90589B7A7413}"/>
              </a:ext>
            </a:extLst>
          </p:cNvPr>
          <p:cNvSpPr>
            <a:spLocks noGrp="1"/>
          </p:cNvSpPr>
          <p:nvPr>
            <p:ph idx="1"/>
          </p:nvPr>
        </p:nvSpPr>
        <p:spPr>
          <a:xfrm>
            <a:off x="612648" y="1450231"/>
            <a:ext cx="10966704" cy="4621385"/>
          </a:xfrm>
        </p:spPr>
        <p:txBody>
          <a:bodyPr>
            <a:normAutofit fontScale="55000" lnSpcReduction="20000"/>
          </a:bodyPr>
          <a:lstStyle/>
          <a:p>
            <a:r>
              <a:rPr lang="en-US" sz="4400"/>
              <a:t>The Educator Assistance Act amends </a:t>
            </a:r>
            <a:r>
              <a:rPr lang="en-US" sz="4400" b="1"/>
              <a:t>Section 59-1-425(A) </a:t>
            </a:r>
            <a:r>
              <a:rPr lang="en-US" sz="4400"/>
              <a:t>concerning the 190-school calendar. Specifically, the ten staff workdays included in the 190-school calendar must include the following:</a:t>
            </a:r>
            <a:br>
              <a:rPr lang="en-US" sz="4400"/>
            </a:br>
            <a:endParaRPr lang="en-US" sz="4400"/>
          </a:p>
          <a:p>
            <a:pPr lvl="1"/>
            <a:r>
              <a:rPr lang="en-US" sz="4400" b="1"/>
              <a:t>Four days must be used for collegial professional development </a:t>
            </a:r>
            <a:r>
              <a:rPr lang="en-US" sz="4400"/>
              <a:t>addressing, at a minimum, academic achievement standards including strengthening teachers’ knowledge of their content area, teaching techniques, and assessment.</a:t>
            </a:r>
            <a:br>
              <a:rPr lang="en-US" sz="4400"/>
            </a:br>
            <a:endParaRPr lang="en-US" sz="4400"/>
          </a:p>
          <a:p>
            <a:pPr lvl="1"/>
            <a:r>
              <a:rPr lang="en-US" sz="4400"/>
              <a:t>At least </a:t>
            </a:r>
            <a:r>
              <a:rPr lang="en-US" sz="4400" b="1"/>
              <a:t>two days must be designated as staff workdays </a:t>
            </a:r>
            <a:r>
              <a:rPr lang="en-US" sz="4400"/>
              <a:t>for the preparation of the opening of schools. On these days, teachers and instructional assistants must be afforded time that is self-directed and </a:t>
            </a:r>
            <a:r>
              <a:rPr lang="en-US" sz="4400" b="1"/>
              <a:t>free from assigned meetings or trainings</a:t>
            </a:r>
            <a:r>
              <a:rPr lang="en-US" sz="4400"/>
              <a:t>. </a:t>
            </a:r>
            <a:br>
              <a:rPr lang="en-US" sz="4400"/>
            </a:br>
            <a:endParaRPr lang="en-US" sz="4400"/>
          </a:p>
          <a:p>
            <a:pPr lvl="1"/>
            <a:r>
              <a:rPr lang="en-US" sz="4400"/>
              <a:t>The remaining four days may be used for teacher planning, academic plans, and parent conferences. </a:t>
            </a:r>
          </a:p>
          <a:p>
            <a:endParaRPr lang="en-US"/>
          </a:p>
        </p:txBody>
      </p:sp>
    </p:spTree>
    <p:extLst>
      <p:ext uri="{BB962C8B-B14F-4D97-AF65-F5344CB8AC3E}">
        <p14:creationId xmlns:p14="http://schemas.microsoft.com/office/powerpoint/2010/main" val="32127353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D7EEAC-3162-C165-D387-2AE42662A56C}"/>
              </a:ext>
            </a:extLst>
          </p:cNvPr>
          <p:cNvSpPr>
            <a:spLocks noGrp="1"/>
          </p:cNvSpPr>
          <p:nvPr>
            <p:ph type="title"/>
          </p:nvPr>
        </p:nvSpPr>
        <p:spPr/>
        <p:txBody>
          <a:bodyPr>
            <a:normAutofit fontScale="90000"/>
          </a:bodyPr>
          <a:lstStyle/>
          <a:p>
            <a:r>
              <a:rPr lang="en-US"/>
              <a:t>Just Cause Basis for Teacher Certificate Suspension or Revocation</a:t>
            </a:r>
          </a:p>
        </p:txBody>
      </p:sp>
      <p:sp>
        <p:nvSpPr>
          <p:cNvPr id="3" name="Content Placeholder 2">
            <a:extLst>
              <a:ext uri="{FF2B5EF4-FFF2-40B4-BE49-F238E27FC236}">
                <a16:creationId xmlns:a16="http://schemas.microsoft.com/office/drawing/2014/main" id="{8004BB15-9BDC-F016-2733-253397599464}"/>
              </a:ext>
            </a:extLst>
          </p:cNvPr>
          <p:cNvSpPr>
            <a:spLocks noGrp="1"/>
          </p:cNvSpPr>
          <p:nvPr>
            <p:ph idx="1"/>
          </p:nvPr>
        </p:nvSpPr>
        <p:spPr/>
        <p:txBody>
          <a:bodyPr>
            <a:normAutofit/>
          </a:bodyPr>
          <a:lstStyle/>
          <a:p>
            <a:endParaRPr lang="en-US" sz="2400"/>
          </a:p>
          <a:p>
            <a:r>
              <a:rPr lang="en-US" sz="2400"/>
              <a:t>The Educator Assistance Act amends the list of “just cause” for the suspension or revocation of an educator certificate to include breach of contract. Previously, unprofessional conduct for breach of contract has been cited as the reason for a related certificate suspension.</a:t>
            </a:r>
          </a:p>
          <a:p>
            <a:r>
              <a:rPr lang="en-US" sz="2400"/>
              <a:t>The Educator Assistance Act amends Section 29-25-530 concerning breach of contract to address district reporting requirements, certification sanctions, and exclusions</a:t>
            </a:r>
          </a:p>
          <a:p>
            <a:endParaRPr lang="en-US"/>
          </a:p>
        </p:txBody>
      </p:sp>
    </p:spTree>
    <p:extLst>
      <p:ext uri="{BB962C8B-B14F-4D97-AF65-F5344CB8AC3E}">
        <p14:creationId xmlns:p14="http://schemas.microsoft.com/office/powerpoint/2010/main" val="5986011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1F5B30-F3D1-EF5C-90F7-5C11D65E0971}"/>
              </a:ext>
            </a:extLst>
          </p:cNvPr>
          <p:cNvSpPr>
            <a:spLocks noGrp="1"/>
          </p:cNvSpPr>
          <p:nvPr>
            <p:ph type="title"/>
          </p:nvPr>
        </p:nvSpPr>
        <p:spPr/>
        <p:txBody>
          <a:bodyPr/>
          <a:lstStyle/>
          <a:p>
            <a:r>
              <a:rPr lang="en-US"/>
              <a:t>Breach of Contract</a:t>
            </a:r>
          </a:p>
        </p:txBody>
      </p:sp>
      <p:sp>
        <p:nvSpPr>
          <p:cNvPr id="3" name="Content Placeholder 2">
            <a:extLst>
              <a:ext uri="{FF2B5EF4-FFF2-40B4-BE49-F238E27FC236}">
                <a16:creationId xmlns:a16="http://schemas.microsoft.com/office/drawing/2014/main" id="{4D9E98B7-BBEF-F3C9-0183-2CE0BF69511E}"/>
              </a:ext>
            </a:extLst>
          </p:cNvPr>
          <p:cNvSpPr>
            <a:spLocks noGrp="1"/>
          </p:cNvSpPr>
          <p:nvPr>
            <p:ph idx="1"/>
          </p:nvPr>
        </p:nvSpPr>
        <p:spPr>
          <a:xfrm>
            <a:off x="612648" y="1450231"/>
            <a:ext cx="10966704" cy="4639673"/>
          </a:xfrm>
        </p:spPr>
        <p:txBody>
          <a:bodyPr>
            <a:normAutofit fontScale="92500" lnSpcReduction="10000"/>
          </a:bodyPr>
          <a:lstStyle/>
          <a:p>
            <a:r>
              <a:rPr lang="en-US" sz="2400"/>
              <a:t>The Educator Assistance Act amends Section 29-25-530 concerning breach of contract to address district reporting requirements, certification sanctions, and exclusions</a:t>
            </a:r>
            <a:br>
              <a:rPr lang="en-US" sz="2400"/>
            </a:br>
            <a:endParaRPr lang="en-US" sz="2400"/>
          </a:p>
          <a:p>
            <a:pPr marL="381019" indent="-381019">
              <a:buFont typeface="Arial" panose="020B0604020202020204" pitchFamily="34" charset="0"/>
              <a:buChar char="•"/>
            </a:pPr>
            <a:r>
              <a:rPr lang="en-US" sz="2400">
                <a:latin typeface="Aptos" panose="020B0004020202020204" pitchFamily="34" charset="0"/>
                <a:ea typeface="Calibri" panose="020F0502020204030204" pitchFamily="34" charset="0"/>
                <a:cs typeface="Times New Roman" panose="02020603050405020304" pitchFamily="18" charset="0"/>
              </a:rPr>
              <a:t>The State Board shall not hear a breach of contract complaint from a district unless it is received </a:t>
            </a:r>
            <a:r>
              <a:rPr lang="en-US" sz="2400" b="1">
                <a:latin typeface="Aptos" panose="020B0004020202020204" pitchFamily="34" charset="0"/>
                <a:ea typeface="Calibri" panose="020F0502020204030204" pitchFamily="34" charset="0"/>
                <a:cs typeface="Times New Roman" panose="02020603050405020304" pitchFamily="18" charset="0"/>
              </a:rPr>
              <a:t>within 60 days of the breach</a:t>
            </a:r>
            <a:r>
              <a:rPr lang="en-US" sz="2400">
                <a:latin typeface="Aptos" panose="020B0004020202020204" pitchFamily="34" charset="0"/>
                <a:ea typeface="Calibri" panose="020F0502020204030204" pitchFamily="34" charset="0"/>
                <a:cs typeface="Times New Roman" panose="02020603050405020304" pitchFamily="18" charset="0"/>
              </a:rPr>
              <a:t>.    </a:t>
            </a:r>
          </a:p>
          <a:p>
            <a:pPr marL="381019" indent="-381019">
              <a:buFont typeface="Arial" panose="020B0604020202020204" pitchFamily="34" charset="0"/>
              <a:buChar char="•"/>
            </a:pPr>
            <a:r>
              <a:rPr lang="en-US" sz="2400">
                <a:latin typeface="Aptos" panose="020B0004020202020204" pitchFamily="34" charset="0"/>
                <a:ea typeface="Calibri" panose="020F0502020204030204" pitchFamily="34" charset="0"/>
                <a:cs typeface="Times New Roman" panose="02020603050405020304" pitchFamily="18" charset="0"/>
              </a:rPr>
              <a:t>Any suspension due to breach of contract must begin on the date of the breach of contract and run for a period determined by the Board, </a:t>
            </a:r>
            <a:r>
              <a:rPr lang="en-US" sz="2400" b="1">
                <a:latin typeface="Aptos" panose="020B0004020202020204" pitchFamily="34" charset="0"/>
                <a:ea typeface="Calibri" panose="020F0502020204030204" pitchFamily="34" charset="0"/>
                <a:cs typeface="Times New Roman" panose="02020603050405020304" pitchFamily="18" charset="0"/>
              </a:rPr>
              <a:t>not to exceed six months</a:t>
            </a:r>
            <a:r>
              <a:rPr lang="en-US" sz="2400">
                <a:latin typeface="Aptos" panose="020B0004020202020204" pitchFamily="34" charset="0"/>
                <a:ea typeface="Calibri" panose="020F0502020204030204" pitchFamily="34" charset="0"/>
                <a:cs typeface="Times New Roman" panose="02020603050405020304" pitchFamily="18" charset="0"/>
              </a:rPr>
              <a:t>.</a:t>
            </a:r>
          </a:p>
          <a:p>
            <a:pPr marL="381019" indent="-381019">
              <a:buFont typeface="Arial" panose="020B0604020202020204" pitchFamily="34" charset="0"/>
              <a:buChar char="•"/>
            </a:pPr>
            <a:r>
              <a:rPr lang="en-US" sz="2400"/>
              <a:t>Because any suspension for breach of contract must begin the date of the breach, some certificate sanctions will be </a:t>
            </a:r>
            <a:r>
              <a:rPr lang="en-US" sz="2400" b="1"/>
              <a:t>retroactive</a:t>
            </a:r>
            <a:r>
              <a:rPr lang="en-US" sz="2400"/>
              <a:t>. </a:t>
            </a:r>
          </a:p>
          <a:p>
            <a:pPr marL="381019" indent="-381019">
              <a:buFont typeface="Arial" panose="020B0604020202020204" pitchFamily="34" charset="0"/>
              <a:buChar char="•"/>
            </a:pPr>
            <a:r>
              <a:rPr lang="en-US" sz="2400"/>
              <a:t>The SCDE provides notification of all certificate disciplinary actions to South Carolina school districts and to other states through a national database. </a:t>
            </a:r>
          </a:p>
          <a:p>
            <a:pPr marL="381019" indent="-381019">
              <a:buFont typeface="Arial" panose="020B0604020202020204" pitchFamily="34" charset="0"/>
              <a:buChar char="•"/>
            </a:pPr>
            <a:r>
              <a:rPr lang="en-US" sz="2400"/>
              <a:t>An educator must apply for reinstatement of the certificate after the period of suspension.</a:t>
            </a:r>
          </a:p>
          <a:p>
            <a:endParaRPr lang="en-US"/>
          </a:p>
        </p:txBody>
      </p:sp>
    </p:spTree>
    <p:extLst>
      <p:ext uri="{BB962C8B-B14F-4D97-AF65-F5344CB8AC3E}">
        <p14:creationId xmlns:p14="http://schemas.microsoft.com/office/powerpoint/2010/main" val="29144039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F30DE-F1ED-277B-FB93-4A08888B281F}"/>
              </a:ext>
            </a:extLst>
          </p:cNvPr>
          <p:cNvSpPr>
            <a:spLocks noGrp="1"/>
          </p:cNvSpPr>
          <p:nvPr>
            <p:ph type="title"/>
          </p:nvPr>
        </p:nvSpPr>
        <p:spPr/>
        <p:txBody>
          <a:bodyPr/>
          <a:lstStyle/>
          <a:p>
            <a:r>
              <a:rPr lang="en-US"/>
              <a:t>Breach of Contract Exclusion</a:t>
            </a:r>
          </a:p>
        </p:txBody>
      </p:sp>
      <p:sp>
        <p:nvSpPr>
          <p:cNvPr id="3" name="Content Placeholder 2">
            <a:extLst>
              <a:ext uri="{FF2B5EF4-FFF2-40B4-BE49-F238E27FC236}">
                <a16:creationId xmlns:a16="http://schemas.microsoft.com/office/drawing/2014/main" id="{DE8C70B5-9A1E-F3EA-ACA3-05CBB3D76EC9}"/>
              </a:ext>
            </a:extLst>
          </p:cNvPr>
          <p:cNvSpPr>
            <a:spLocks noGrp="1"/>
          </p:cNvSpPr>
          <p:nvPr>
            <p:ph idx="1"/>
          </p:nvPr>
        </p:nvSpPr>
        <p:spPr/>
        <p:txBody>
          <a:bodyPr vert="horz" lIns="91440" tIns="45720" rIns="91440" bIns="45720" rtlCol="0" anchor="t">
            <a:normAutofit/>
          </a:bodyPr>
          <a:lstStyle/>
          <a:p>
            <a:pPr marL="342900" indent="-342900">
              <a:buChar char="•"/>
            </a:pPr>
            <a:r>
              <a:rPr lang="en-US" sz="2400" b="1"/>
              <a:t>Noncontiguous County</a:t>
            </a:r>
            <a:r>
              <a:rPr lang="en-US" sz="2400"/>
              <a:t>. A teacher that has a “bona fide” residence change to a noncontiguous county is not considered to be in Breach of Contract. </a:t>
            </a:r>
            <a:endParaRPr lang="en-US"/>
          </a:p>
          <a:p>
            <a:pPr marL="342900" indent="-342900">
              <a:buFont typeface="Arial" panose="020B0604020202020204" pitchFamily="34" charset="0"/>
              <a:buChar char="•"/>
            </a:pPr>
            <a:r>
              <a:rPr lang="en-US" sz="2400" b="1"/>
              <a:t>Burden of Proof</a:t>
            </a:r>
            <a:r>
              <a:rPr lang="en-US" sz="2400"/>
              <a:t>. The educator has the burden of proof to demonstrate the residence change to a noncontiguous county. </a:t>
            </a:r>
          </a:p>
          <a:p>
            <a:pPr marL="1028700" lvl="1" indent="-342900"/>
            <a:r>
              <a:rPr lang="en-US" sz="2400">
                <a:solidFill>
                  <a:schemeClr val="accent4"/>
                </a:solidFill>
              </a:rPr>
              <a:t>The statute provides a non-exhaustive list of documents that may be used to demonstrate the change in residence.</a:t>
            </a:r>
          </a:p>
        </p:txBody>
      </p:sp>
    </p:spTree>
    <p:extLst>
      <p:ext uri="{BB962C8B-B14F-4D97-AF65-F5344CB8AC3E}">
        <p14:creationId xmlns:p14="http://schemas.microsoft.com/office/powerpoint/2010/main" val="3364699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44B072-C7F5-2D84-5A7E-CECA3ACE9C34}"/>
              </a:ext>
            </a:extLst>
          </p:cNvPr>
          <p:cNvSpPr>
            <a:spLocks noGrp="1"/>
          </p:cNvSpPr>
          <p:nvPr>
            <p:ph type="title"/>
          </p:nvPr>
        </p:nvSpPr>
        <p:spPr/>
        <p:txBody>
          <a:bodyPr/>
          <a:lstStyle/>
          <a:p>
            <a:r>
              <a:rPr lang="en-US" sz="3300"/>
              <a:t>Lifetime Retired Educator Certificate   </a:t>
            </a:r>
          </a:p>
        </p:txBody>
      </p:sp>
      <p:sp>
        <p:nvSpPr>
          <p:cNvPr id="3" name="Content Placeholder 2">
            <a:extLst>
              <a:ext uri="{FF2B5EF4-FFF2-40B4-BE49-F238E27FC236}">
                <a16:creationId xmlns:a16="http://schemas.microsoft.com/office/drawing/2014/main" id="{3904601F-9A68-E055-5D37-3129FD3BBA50}"/>
              </a:ext>
            </a:extLst>
          </p:cNvPr>
          <p:cNvSpPr>
            <a:spLocks noGrp="1"/>
          </p:cNvSpPr>
          <p:nvPr>
            <p:ph sz="half" idx="1"/>
          </p:nvPr>
        </p:nvSpPr>
        <p:spPr>
          <a:xfrm>
            <a:off x="643128" y="1398016"/>
            <a:ext cx="9643872" cy="4730403"/>
          </a:xfrm>
        </p:spPr>
        <p:txBody>
          <a:bodyPr>
            <a:normAutofit lnSpcReduction="10000"/>
          </a:bodyPr>
          <a:lstStyle/>
          <a:p>
            <a:r>
              <a:rPr lang="en-US" sz="2400" b="1"/>
              <a:t>Certified Employment. </a:t>
            </a:r>
            <a:r>
              <a:rPr lang="en-US" sz="2400"/>
              <a:t>The new version of the Retired Educator certificate allows retirees to return to certified employment and maintain a certificate without having to meet renewal requirements. The previous version could only be used for substituting.</a:t>
            </a:r>
          </a:p>
          <a:p>
            <a:pPr marL="0" indent="0">
              <a:buNone/>
            </a:pPr>
            <a:endParaRPr lang="en-US" sz="2400"/>
          </a:p>
          <a:p>
            <a:r>
              <a:rPr lang="en-US" sz="2400" b="1"/>
              <a:t>Professional Development. </a:t>
            </a:r>
            <a:r>
              <a:rPr lang="en-US" sz="2400"/>
              <a:t>Educators working on the Retired Educator certificate must still participate in their district’s required professional development.</a:t>
            </a:r>
            <a:br>
              <a:rPr lang="en-US" sz="2400"/>
            </a:br>
            <a:endParaRPr lang="en-US" sz="2400"/>
          </a:p>
          <a:p>
            <a:r>
              <a:rPr lang="en-US" sz="2400" b="1"/>
              <a:t>Rate of Pay</a:t>
            </a:r>
            <a:r>
              <a:rPr lang="en-US" sz="2400"/>
              <a:t>. An educator who works under the retired certificate must work under the agreement and rate of pay established for this purpose by the hiring district. </a:t>
            </a:r>
            <a:endParaRPr lang="en-US" sz="2400" b="1"/>
          </a:p>
          <a:p>
            <a:endParaRPr lang="en-US"/>
          </a:p>
          <a:p>
            <a:endParaRPr lang="en-US"/>
          </a:p>
          <a:p>
            <a:endParaRPr lang="en-US"/>
          </a:p>
        </p:txBody>
      </p:sp>
    </p:spTree>
    <p:extLst>
      <p:ext uri="{BB962C8B-B14F-4D97-AF65-F5344CB8AC3E}">
        <p14:creationId xmlns:p14="http://schemas.microsoft.com/office/powerpoint/2010/main" val="7405931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A98DC3-8AD9-0DE7-713C-78EF214ABCB5}"/>
              </a:ext>
            </a:extLst>
          </p:cNvPr>
          <p:cNvSpPr>
            <a:spLocks noGrp="1"/>
          </p:cNvSpPr>
          <p:nvPr>
            <p:ph type="title"/>
          </p:nvPr>
        </p:nvSpPr>
        <p:spPr/>
        <p:txBody>
          <a:bodyPr/>
          <a:lstStyle/>
          <a:p>
            <a:r>
              <a:rPr lang="en-US" sz="3300"/>
              <a:t>Lifetime Retired Educator Certificate Cont.</a:t>
            </a:r>
            <a:endParaRPr lang="en-US"/>
          </a:p>
        </p:txBody>
      </p:sp>
      <p:sp>
        <p:nvSpPr>
          <p:cNvPr id="4" name="Content Placeholder 3">
            <a:extLst>
              <a:ext uri="{FF2B5EF4-FFF2-40B4-BE49-F238E27FC236}">
                <a16:creationId xmlns:a16="http://schemas.microsoft.com/office/drawing/2014/main" id="{573CBF04-B28A-352F-72D1-2D083B38DB29}"/>
              </a:ext>
            </a:extLst>
          </p:cNvPr>
          <p:cNvSpPr>
            <a:spLocks noGrp="1"/>
          </p:cNvSpPr>
          <p:nvPr>
            <p:ph idx="1"/>
          </p:nvPr>
        </p:nvSpPr>
        <p:spPr>
          <a:xfrm>
            <a:off x="612775" y="1450975"/>
            <a:ext cx="10966450" cy="3983038"/>
          </a:xfrm>
        </p:spPr>
        <p:txBody>
          <a:bodyPr vert="horz" lIns="91440" tIns="45720" rIns="91440" bIns="45720" rtlCol="0" anchor="t">
            <a:noAutofit/>
          </a:bodyPr>
          <a:lstStyle/>
          <a:p>
            <a:pPr marL="342900" indent="-342900">
              <a:buChar char="•"/>
            </a:pPr>
            <a:r>
              <a:rPr lang="en-US" sz="2400" b="1"/>
              <a:t>New Applicants. </a:t>
            </a:r>
            <a:r>
              <a:rPr lang="en-US" sz="2400"/>
              <a:t>Educators with a valid Professional certificate should wait to apply until the expiration year of that credential to apply.</a:t>
            </a:r>
            <a:endParaRPr lang="en-US" sz="2400" b="1"/>
          </a:p>
          <a:p>
            <a:pPr marL="342900" indent="-342900">
              <a:buFont typeface="Arial" panose="020B0604020202020204" pitchFamily="34" charset="0"/>
              <a:buChar char="•"/>
            </a:pPr>
            <a:r>
              <a:rPr lang="en-US" sz="2400" b="1"/>
              <a:t>Educators with the Retired Educator (Substituting) Certificate. </a:t>
            </a:r>
            <a:r>
              <a:rPr lang="en-US" sz="2400"/>
              <a:t>OES is in the process of updating these certificates to the new type, restoring the certification fields on the credential.</a:t>
            </a:r>
          </a:p>
          <a:p>
            <a:pPr marL="342900" indent="-342900">
              <a:buFont typeface="Arial" panose="020B0604020202020204" pitchFamily="34" charset="0"/>
              <a:buChar char="•"/>
            </a:pPr>
            <a:r>
              <a:rPr lang="en-US" sz="2400"/>
              <a:t>Every 5 years an educator must submit a request to </a:t>
            </a:r>
            <a:r>
              <a:rPr lang="en-US" sz="2400" b="1"/>
              <a:t>Maintain the Retired Educator Certificate</a:t>
            </a:r>
            <a:r>
              <a:rPr lang="en-US" sz="2250" b="1"/>
              <a:t>.</a:t>
            </a:r>
          </a:p>
        </p:txBody>
      </p:sp>
    </p:spTree>
    <p:extLst>
      <p:ext uri="{BB962C8B-B14F-4D97-AF65-F5344CB8AC3E}">
        <p14:creationId xmlns:p14="http://schemas.microsoft.com/office/powerpoint/2010/main" val="32434549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52F180-F6B4-CA8C-2D26-66EEA235C02F}"/>
              </a:ext>
            </a:extLst>
          </p:cNvPr>
          <p:cNvSpPr>
            <a:spLocks noGrp="1"/>
          </p:cNvSpPr>
          <p:nvPr>
            <p:ph type="title"/>
          </p:nvPr>
        </p:nvSpPr>
        <p:spPr>
          <a:xfrm>
            <a:off x="619626" y="2298233"/>
            <a:ext cx="10972800" cy="914400"/>
          </a:xfrm>
        </p:spPr>
        <p:txBody>
          <a:bodyPr/>
          <a:lstStyle/>
          <a:p>
            <a:r>
              <a:rPr lang="en-US" sz="4000"/>
              <a:t>Read to Succeed (R2S) and Recent Changes</a:t>
            </a:r>
          </a:p>
        </p:txBody>
      </p:sp>
      <p:sp>
        <p:nvSpPr>
          <p:cNvPr id="3" name="Text Placeholder 2">
            <a:extLst>
              <a:ext uri="{FF2B5EF4-FFF2-40B4-BE49-F238E27FC236}">
                <a16:creationId xmlns:a16="http://schemas.microsoft.com/office/drawing/2014/main" id="{382C113D-FF13-3F4C-EE4B-A6BA8A9E44B4}"/>
              </a:ext>
            </a:extLst>
          </p:cNvPr>
          <p:cNvSpPr>
            <a:spLocks noGrp="1"/>
          </p:cNvSpPr>
          <p:nvPr>
            <p:ph type="body" sz="quarter" idx="13"/>
          </p:nvPr>
        </p:nvSpPr>
        <p:spPr/>
        <p:txBody>
          <a:bodyPr/>
          <a:lstStyle/>
          <a:p>
            <a:r>
              <a:rPr lang="en-US" sz="3200" b="0"/>
              <a:t>More information is available on our </a:t>
            </a:r>
            <a:r>
              <a:rPr lang="en-US" sz="3200" b="0">
                <a:hlinkClick r:id="rId3"/>
              </a:rPr>
              <a:t>R2S webpage</a:t>
            </a:r>
            <a:endParaRPr lang="en-US" sz="3200" b="0"/>
          </a:p>
        </p:txBody>
      </p:sp>
    </p:spTree>
    <p:extLst>
      <p:ext uri="{BB962C8B-B14F-4D97-AF65-F5344CB8AC3E}">
        <p14:creationId xmlns:p14="http://schemas.microsoft.com/office/powerpoint/2010/main" val="30580538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95F062-9368-5AC3-C0F5-EE213C317D26}"/>
              </a:ext>
            </a:extLst>
          </p:cNvPr>
          <p:cNvSpPr>
            <a:spLocks noGrp="1"/>
          </p:cNvSpPr>
          <p:nvPr>
            <p:ph type="title"/>
          </p:nvPr>
        </p:nvSpPr>
        <p:spPr/>
        <p:txBody>
          <a:bodyPr/>
          <a:lstStyle/>
          <a:p>
            <a:r>
              <a:rPr lang="en-US" sz="3300"/>
              <a:t>R2S and Retired Educator Certificate</a:t>
            </a:r>
            <a:endParaRPr lang="en-US"/>
          </a:p>
        </p:txBody>
      </p:sp>
      <p:sp>
        <p:nvSpPr>
          <p:cNvPr id="3" name="Content Placeholder 2">
            <a:extLst>
              <a:ext uri="{FF2B5EF4-FFF2-40B4-BE49-F238E27FC236}">
                <a16:creationId xmlns:a16="http://schemas.microsoft.com/office/drawing/2014/main" id="{0C14A721-BB3D-D12E-913E-FAA4C4D3333E}"/>
              </a:ext>
            </a:extLst>
          </p:cNvPr>
          <p:cNvSpPr>
            <a:spLocks noGrp="1"/>
          </p:cNvSpPr>
          <p:nvPr>
            <p:ph idx="1"/>
          </p:nvPr>
        </p:nvSpPr>
        <p:spPr/>
        <p:txBody>
          <a:bodyPr vert="horz" lIns="91440" tIns="45720" rIns="91440" bIns="45720" rtlCol="0" anchor="t">
            <a:noAutofit/>
          </a:bodyPr>
          <a:lstStyle/>
          <a:p>
            <a:pPr marL="342900" indent="-342900">
              <a:buChar char="•"/>
            </a:pPr>
            <a:r>
              <a:rPr lang="en-US" sz="2400" b="1"/>
              <a:t>Qualifying for Retired Educator certificate</a:t>
            </a:r>
            <a:r>
              <a:rPr lang="en-US" sz="2400"/>
              <a:t>. Educators are not required to earn a R2S endorsement as part of the qualification process for the Retired Educator certificate.</a:t>
            </a:r>
          </a:p>
          <a:p>
            <a:endParaRPr lang="en-US" sz="2400"/>
          </a:p>
          <a:p>
            <a:pPr marL="342900" indent="-342900">
              <a:buChar char="•"/>
            </a:pPr>
            <a:r>
              <a:rPr lang="en-US" sz="2400" b="1"/>
              <a:t>Renewal requirements.</a:t>
            </a:r>
            <a:r>
              <a:rPr lang="en-US" sz="2400"/>
              <a:t> Educators with Retired Educator certificates do not need to meet renewal requirements; R2S is considered a renewal requirement and is not required for maintenance of the Retired Educator certificate.</a:t>
            </a:r>
          </a:p>
          <a:p>
            <a:endParaRPr lang="en-US" sz="2400"/>
          </a:p>
          <a:p>
            <a:pPr marL="342900" indent="-342900">
              <a:buChar char="•"/>
            </a:pPr>
            <a:r>
              <a:rPr lang="en-US" sz="2400" b="1"/>
              <a:t>Employment requirements.</a:t>
            </a:r>
            <a:r>
              <a:rPr lang="en-US" sz="2400"/>
              <a:t> Educators with Retired Educator certificates must meet any employment requirements of their position, including LETRS training for educators working in grades K-3.</a:t>
            </a:r>
          </a:p>
          <a:p>
            <a:pPr marL="342900" indent="-342900">
              <a:buChar char="•"/>
            </a:pPr>
            <a:endParaRPr lang="en-US" sz="1850"/>
          </a:p>
        </p:txBody>
      </p:sp>
    </p:spTree>
    <p:extLst>
      <p:ext uri="{BB962C8B-B14F-4D97-AF65-F5344CB8AC3E}">
        <p14:creationId xmlns:p14="http://schemas.microsoft.com/office/powerpoint/2010/main" val="382640086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A1A035-8106-E64C-C40E-81E632C70508}"/>
              </a:ext>
            </a:extLst>
          </p:cNvPr>
          <p:cNvSpPr>
            <a:spLocks noGrp="1"/>
          </p:cNvSpPr>
          <p:nvPr>
            <p:ph type="title"/>
          </p:nvPr>
        </p:nvSpPr>
        <p:spPr/>
        <p:txBody>
          <a:bodyPr/>
          <a:lstStyle/>
          <a:p>
            <a:r>
              <a:rPr lang="en-US" sz="3300"/>
              <a:t>R2S Endorsements and Timelines</a:t>
            </a:r>
            <a:endParaRPr lang="en-US"/>
          </a:p>
        </p:txBody>
      </p:sp>
      <p:sp>
        <p:nvSpPr>
          <p:cNvPr id="3" name="Content Placeholder 2">
            <a:extLst>
              <a:ext uri="{FF2B5EF4-FFF2-40B4-BE49-F238E27FC236}">
                <a16:creationId xmlns:a16="http://schemas.microsoft.com/office/drawing/2014/main" id="{5C185261-7919-4D11-5B04-384C07380E81}"/>
              </a:ext>
            </a:extLst>
          </p:cNvPr>
          <p:cNvSpPr>
            <a:spLocks noGrp="1"/>
          </p:cNvSpPr>
          <p:nvPr>
            <p:ph idx="1"/>
          </p:nvPr>
        </p:nvSpPr>
        <p:spPr/>
        <p:txBody>
          <a:bodyPr vert="horz" lIns="91440" tIns="45720" rIns="91440" bIns="45720" rtlCol="0" anchor="t">
            <a:noAutofit/>
          </a:bodyPr>
          <a:lstStyle/>
          <a:p>
            <a:r>
              <a:rPr lang="en-US" sz="2400"/>
              <a:t>There are 2 R2S endorsements. Which one is needed depends on the certificate fields held:</a:t>
            </a:r>
          </a:p>
          <a:p>
            <a:pPr marL="571500" indent="-571500">
              <a:buChar char="•"/>
            </a:pPr>
            <a:r>
              <a:rPr lang="en-US" sz="2400" b="1"/>
              <a:t>R2S Literacy Administrator </a:t>
            </a:r>
            <a:r>
              <a:rPr lang="en-US" sz="2400"/>
              <a:t>(1 course) </a:t>
            </a:r>
          </a:p>
          <a:p>
            <a:pPr marL="1257300" lvl="1" indent="-571500">
              <a:buFont typeface="Courier New" panose="020B0604020202020204" pitchFamily="34" charset="0"/>
              <a:buChar char="o"/>
            </a:pPr>
            <a:r>
              <a:rPr lang="en-US" sz="2000">
                <a:solidFill>
                  <a:srgbClr val="2F3D4C"/>
                </a:solidFill>
              </a:rPr>
              <a:t>Due by the conclusion of the first Professional renewal cycle beginning 2015 or later (unless educator has met other endorsement requirements).</a:t>
            </a:r>
          </a:p>
          <a:p>
            <a:pPr marL="1257300" lvl="1" indent="-571500">
              <a:buFont typeface="Courier New" panose="020B0604020202020204" pitchFamily="34" charset="0"/>
              <a:buChar char="o"/>
            </a:pPr>
            <a:r>
              <a:rPr lang="en-US" sz="2000">
                <a:solidFill>
                  <a:srgbClr val="2F3D4C"/>
                </a:solidFill>
              </a:rPr>
              <a:t>Required for educators certified and working as elementary administrators.</a:t>
            </a:r>
            <a:endParaRPr lang="en-US" sz="2000"/>
          </a:p>
          <a:p>
            <a:pPr marL="571500" indent="-571500">
              <a:buChar char="•"/>
            </a:pPr>
            <a:r>
              <a:rPr lang="en-US" sz="2400" b="1"/>
              <a:t>R2S Literacy Teacher </a:t>
            </a:r>
            <a:r>
              <a:rPr lang="en-US" sz="2400"/>
              <a:t>(4 courses)</a:t>
            </a:r>
          </a:p>
          <a:p>
            <a:pPr marL="1257300" lvl="1" indent="-571500">
              <a:buFont typeface="Courier New" panose="020B0604020202020204" pitchFamily="34" charset="0"/>
              <a:buChar char="o"/>
            </a:pPr>
            <a:r>
              <a:rPr lang="en-US" sz="2000">
                <a:solidFill>
                  <a:srgbClr val="2F3D4C"/>
                </a:solidFill>
              </a:rPr>
              <a:t>Due by the conclusion of the second Professional renewal cycle; the first cycle must begin 2015 or later.</a:t>
            </a:r>
          </a:p>
          <a:p>
            <a:pPr marL="1257300" lvl="1" indent="-571500">
              <a:buFont typeface="Courier New" panose="020B0604020202020204" pitchFamily="34" charset="0"/>
              <a:buChar char="o"/>
            </a:pPr>
            <a:r>
              <a:rPr lang="en-US" sz="2000">
                <a:solidFill>
                  <a:srgbClr val="2F3D4C"/>
                </a:solidFill>
              </a:rPr>
              <a:t>Required for educators certified and working in Early Childhood, Elementary, Special Education (all fields), ESOL (if primary field of certification), and Montessori (PK-5K, Elementary I, Elementary II).</a:t>
            </a:r>
            <a:endParaRPr lang="en-US" sz="2000"/>
          </a:p>
          <a:p>
            <a:endParaRPr lang="en-US" sz="1850"/>
          </a:p>
        </p:txBody>
      </p:sp>
    </p:spTree>
    <p:extLst>
      <p:ext uri="{BB962C8B-B14F-4D97-AF65-F5344CB8AC3E}">
        <p14:creationId xmlns:p14="http://schemas.microsoft.com/office/powerpoint/2010/main" val="2942913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419448-2847-EF9C-B06A-26B9FA7AB56C}"/>
              </a:ext>
            </a:extLst>
          </p:cNvPr>
          <p:cNvSpPr>
            <a:spLocks noGrp="1"/>
          </p:cNvSpPr>
          <p:nvPr>
            <p:ph type="title"/>
          </p:nvPr>
        </p:nvSpPr>
        <p:spPr/>
        <p:txBody>
          <a:bodyPr/>
          <a:lstStyle/>
          <a:p>
            <a:r>
              <a:rPr lang="en-US" sz="3300"/>
              <a:t>R2S for Elementary Administrators</a:t>
            </a:r>
            <a:endParaRPr lang="en-US"/>
          </a:p>
        </p:txBody>
      </p:sp>
      <p:sp>
        <p:nvSpPr>
          <p:cNvPr id="3" name="Content Placeholder 2">
            <a:extLst>
              <a:ext uri="{FF2B5EF4-FFF2-40B4-BE49-F238E27FC236}">
                <a16:creationId xmlns:a16="http://schemas.microsoft.com/office/drawing/2014/main" id="{5B520BB4-4390-FF5D-9C20-0E2B79627CEE}"/>
              </a:ext>
            </a:extLst>
          </p:cNvPr>
          <p:cNvSpPr>
            <a:spLocks noGrp="1"/>
          </p:cNvSpPr>
          <p:nvPr>
            <p:ph idx="1"/>
          </p:nvPr>
        </p:nvSpPr>
        <p:spPr/>
        <p:txBody>
          <a:bodyPr vert="horz" lIns="91440" tIns="45720" rIns="91440" bIns="45720" rtlCol="0" anchor="t">
            <a:normAutofit/>
          </a:bodyPr>
          <a:lstStyle/>
          <a:p>
            <a:pPr marL="342900" indent="-342900">
              <a:buChar char="•"/>
            </a:pPr>
            <a:r>
              <a:rPr lang="en-US" sz="2400"/>
              <a:t>The R2S Literacy Administrator endorsement may be earned through completion of one of the following approved trainings/courses:</a:t>
            </a:r>
          </a:p>
          <a:p>
            <a:pPr marL="1028700" lvl="1" indent="-342900">
              <a:buFont typeface="Courier New" panose="020B0604020202020204" pitchFamily="34" charset="0"/>
              <a:buChar char="o"/>
            </a:pPr>
            <a:r>
              <a:rPr lang="en-US" sz="2400">
                <a:solidFill>
                  <a:srgbClr val="2F3D4C"/>
                </a:solidFill>
              </a:rPr>
              <a:t>LETRS for Administrators</a:t>
            </a:r>
          </a:p>
          <a:p>
            <a:pPr marL="1028700" lvl="1" indent="-342900">
              <a:buFont typeface="Courier New" panose="020B0604020202020204" pitchFamily="34" charset="0"/>
              <a:buChar char="o"/>
            </a:pPr>
            <a:r>
              <a:rPr lang="en-US" sz="2400">
                <a:solidFill>
                  <a:srgbClr val="2F3D4C"/>
                </a:solidFill>
              </a:rPr>
              <a:t>R2S for Administrators</a:t>
            </a:r>
          </a:p>
          <a:p>
            <a:pPr marL="685800" lvl="1" indent="0">
              <a:buNone/>
            </a:pPr>
            <a:endParaRPr lang="en-US" sz="2400"/>
          </a:p>
          <a:p>
            <a:pPr marL="342900" indent="-342900">
              <a:buChar char="•"/>
            </a:pPr>
            <a:r>
              <a:rPr lang="en-US" sz="2400"/>
              <a:t>Administrators who earned the R2S Requirement endorsement prior to July 1, 2024 will not be required to complete an additional literacy endorsement.</a:t>
            </a:r>
          </a:p>
          <a:p>
            <a:endParaRPr lang="en-US" sz="2400"/>
          </a:p>
          <a:p>
            <a:pPr marL="342900" indent="-342900">
              <a:buChar char="•"/>
            </a:pPr>
            <a:r>
              <a:rPr lang="en-US" sz="2400"/>
              <a:t>Educators who have already earned the R2S Literacy Teacher endorsement do not need to earn the additional endorsement.</a:t>
            </a:r>
          </a:p>
        </p:txBody>
      </p:sp>
    </p:spTree>
    <p:extLst>
      <p:ext uri="{BB962C8B-B14F-4D97-AF65-F5344CB8AC3E}">
        <p14:creationId xmlns:p14="http://schemas.microsoft.com/office/powerpoint/2010/main" val="39472769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p:nvPr>
        </p:nvSpPr>
        <p:spPr>
          <a:xfrm>
            <a:off x="609600" y="2792804"/>
            <a:ext cx="10972800" cy="45948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ADEPT Reminders</a:t>
            </a:r>
            <a:endParaRPr lang="en-US" sz="4000" b="1" i="0" u="none" strike="noStrike" kern="1200" cap="none" spc="0" normalizeH="0" baseline="0" noProof="0">
              <a:ln>
                <a:noFill/>
              </a:ln>
              <a:effectLst/>
              <a:uLnTx/>
              <a:uFillTx/>
              <a:latin typeface="Aptos" panose="020B0004020202020204" pitchFamily="34" charset="0"/>
            </a:endParaRPr>
          </a:p>
        </p:txBody>
      </p:sp>
    </p:spTree>
    <p:extLst>
      <p:ext uri="{BB962C8B-B14F-4D97-AF65-F5344CB8AC3E}">
        <p14:creationId xmlns:p14="http://schemas.microsoft.com/office/powerpoint/2010/main" val="6913801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2C0E67-A956-4AA1-E544-5F3B1333D6F6}"/>
              </a:ext>
            </a:extLst>
          </p:cNvPr>
          <p:cNvSpPr>
            <a:spLocks noGrp="1"/>
          </p:cNvSpPr>
          <p:nvPr>
            <p:ph type="title"/>
          </p:nvPr>
        </p:nvSpPr>
        <p:spPr/>
        <p:txBody>
          <a:bodyPr/>
          <a:lstStyle/>
          <a:p>
            <a:r>
              <a:rPr lang="en-US" sz="3300"/>
              <a:t>Methods for Adding R2S Literacy Teacher</a:t>
            </a:r>
            <a:endParaRPr lang="en-US"/>
          </a:p>
        </p:txBody>
      </p:sp>
      <p:sp>
        <p:nvSpPr>
          <p:cNvPr id="3" name="Content Placeholder 2">
            <a:extLst>
              <a:ext uri="{FF2B5EF4-FFF2-40B4-BE49-F238E27FC236}">
                <a16:creationId xmlns:a16="http://schemas.microsoft.com/office/drawing/2014/main" id="{D1951870-3C4E-1903-E6C0-44BA102CF849}"/>
              </a:ext>
            </a:extLst>
          </p:cNvPr>
          <p:cNvSpPr>
            <a:spLocks noGrp="1"/>
          </p:cNvSpPr>
          <p:nvPr>
            <p:ph idx="1"/>
          </p:nvPr>
        </p:nvSpPr>
        <p:spPr/>
        <p:txBody>
          <a:bodyPr vert="horz" lIns="91440" tIns="45720" rIns="91440" bIns="45720" rtlCol="0" anchor="t">
            <a:normAutofit/>
          </a:bodyPr>
          <a:lstStyle/>
          <a:p>
            <a:r>
              <a:rPr lang="en-US" sz="2400">
                <a:solidFill>
                  <a:schemeClr val="tx2"/>
                </a:solidFill>
              </a:rPr>
              <a:t>The R2S Literacy Teacher endorsement may be added through the following methods:</a:t>
            </a:r>
          </a:p>
          <a:p>
            <a:pPr marL="342900" indent="-342900">
              <a:buChar char="•"/>
            </a:pPr>
            <a:r>
              <a:rPr lang="en-US" sz="2400">
                <a:solidFill>
                  <a:schemeClr val="tx2"/>
                </a:solidFill>
              </a:rPr>
              <a:t>Successful completion of the four approved R2S courses or equivalent professional development</a:t>
            </a:r>
          </a:p>
          <a:p>
            <a:pPr marL="342900" indent="-342900">
              <a:buChar char="•"/>
            </a:pPr>
            <a:r>
              <a:rPr lang="en-US" sz="2400">
                <a:solidFill>
                  <a:schemeClr val="tx2"/>
                </a:solidFill>
              </a:rPr>
              <a:t>Successful completion of LETRS Volume I and LETRS Volume II</a:t>
            </a:r>
          </a:p>
          <a:p>
            <a:pPr marL="342900" indent="-342900">
              <a:buChar char="•"/>
            </a:pPr>
            <a:r>
              <a:rPr lang="en-US" sz="2400">
                <a:solidFill>
                  <a:schemeClr val="tx2"/>
                </a:solidFill>
              </a:rPr>
              <a:t>Submission of an official qualifying score for one of the SBE-approved content area assessments in reading:</a:t>
            </a:r>
          </a:p>
          <a:p>
            <a:pPr marL="1028700" indent="-342900">
              <a:buFont typeface="Courier New" panose="020B0604020202020204" pitchFamily="34" charset="0"/>
              <a:buChar char="o"/>
            </a:pPr>
            <a:r>
              <a:rPr lang="en-US" sz="2400">
                <a:solidFill>
                  <a:schemeClr val="tx2"/>
                </a:solidFill>
              </a:rPr>
              <a:t>Praxis 5205 Teaching Reading: Elementary (Qualifying Score: 159) or </a:t>
            </a:r>
          </a:p>
          <a:p>
            <a:pPr marL="1028700" lvl="1" indent="-342900">
              <a:buFont typeface="Courier New" panose="020B0604020202020204" pitchFamily="34" charset="0"/>
              <a:buChar char="o"/>
            </a:pPr>
            <a:r>
              <a:rPr lang="en-US" sz="2400">
                <a:solidFill>
                  <a:schemeClr val="tx2"/>
                </a:solidFill>
              </a:rPr>
              <a:t>Pearson Foundations of Reading 890/190 (Qualifying Score: 240)</a:t>
            </a:r>
          </a:p>
          <a:p>
            <a:pPr marL="1028700" lvl="1" indent="-342900">
              <a:buFont typeface="Courier New" panose="020B0604020202020204" pitchFamily="34" charset="0"/>
              <a:buChar char="o"/>
            </a:pPr>
            <a:endParaRPr lang="en-US">
              <a:solidFill>
                <a:srgbClr val="2F3D4C"/>
              </a:solidFill>
            </a:endParaRPr>
          </a:p>
        </p:txBody>
      </p:sp>
    </p:spTree>
    <p:extLst>
      <p:ext uri="{BB962C8B-B14F-4D97-AF65-F5344CB8AC3E}">
        <p14:creationId xmlns:p14="http://schemas.microsoft.com/office/powerpoint/2010/main" val="24967523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AA81B-273F-9DFE-B62D-B681AD3BC8A6}"/>
              </a:ext>
            </a:extLst>
          </p:cNvPr>
          <p:cNvSpPr>
            <a:spLocks noGrp="1"/>
          </p:cNvSpPr>
          <p:nvPr>
            <p:ph type="title"/>
          </p:nvPr>
        </p:nvSpPr>
        <p:spPr>
          <a:xfrm>
            <a:off x="609600" y="2127785"/>
            <a:ext cx="10972800" cy="1024989"/>
          </a:xfrm>
        </p:spPr>
        <p:txBody>
          <a:bodyPr/>
          <a:lstStyle/>
          <a:p>
            <a:r>
              <a:rPr lang="en-US" sz="4800"/>
              <a:t>Work Experience Credit</a:t>
            </a:r>
            <a:br>
              <a:rPr lang="en-US" sz="4800"/>
            </a:br>
            <a:r>
              <a:rPr lang="en-US" sz="4800"/>
              <a:t>For Educators</a:t>
            </a:r>
          </a:p>
        </p:txBody>
      </p:sp>
      <p:sp>
        <p:nvSpPr>
          <p:cNvPr id="3" name="Text Placeholder 2">
            <a:extLst>
              <a:ext uri="{FF2B5EF4-FFF2-40B4-BE49-F238E27FC236}">
                <a16:creationId xmlns:a16="http://schemas.microsoft.com/office/drawing/2014/main" id="{0F5F8FF5-E229-E20B-831A-63363B31A10D}"/>
              </a:ext>
            </a:extLst>
          </p:cNvPr>
          <p:cNvSpPr>
            <a:spLocks noGrp="1"/>
          </p:cNvSpPr>
          <p:nvPr>
            <p:ph type="body" sz="quarter" idx="13"/>
          </p:nvPr>
        </p:nvSpPr>
        <p:spPr/>
        <p:txBody>
          <a:bodyPr/>
          <a:lstStyle/>
          <a:p>
            <a:r>
              <a:rPr lang="en-US">
                <a:hlinkClick r:id="rId3"/>
              </a:rPr>
              <a:t>Act 29 of 2025</a:t>
            </a:r>
            <a:endParaRPr lang="en-US"/>
          </a:p>
        </p:txBody>
      </p:sp>
    </p:spTree>
    <p:extLst>
      <p:ext uri="{BB962C8B-B14F-4D97-AF65-F5344CB8AC3E}">
        <p14:creationId xmlns:p14="http://schemas.microsoft.com/office/powerpoint/2010/main" val="25849114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0ECA6-506D-712E-3696-87A0CC7399DB}"/>
              </a:ext>
            </a:extLst>
          </p:cNvPr>
          <p:cNvSpPr>
            <a:spLocks noGrp="1"/>
          </p:cNvSpPr>
          <p:nvPr>
            <p:ph type="title"/>
          </p:nvPr>
        </p:nvSpPr>
        <p:spPr/>
        <p:txBody>
          <a:bodyPr/>
          <a:lstStyle/>
          <a:p>
            <a:r>
              <a:rPr lang="en-US"/>
              <a:t>Implementation Timeline</a:t>
            </a:r>
          </a:p>
        </p:txBody>
      </p:sp>
      <p:sp>
        <p:nvSpPr>
          <p:cNvPr id="3" name="Content Placeholder 2">
            <a:extLst>
              <a:ext uri="{FF2B5EF4-FFF2-40B4-BE49-F238E27FC236}">
                <a16:creationId xmlns:a16="http://schemas.microsoft.com/office/drawing/2014/main" id="{F1C2B379-B252-0444-8127-BAE4A6CBEDA0}"/>
              </a:ext>
            </a:extLst>
          </p:cNvPr>
          <p:cNvSpPr>
            <a:spLocks noGrp="1"/>
          </p:cNvSpPr>
          <p:nvPr>
            <p:ph idx="1"/>
          </p:nvPr>
        </p:nvSpPr>
        <p:spPr/>
        <p:txBody>
          <a:bodyPr/>
          <a:lstStyle/>
          <a:p>
            <a:pPr marL="304815" indent="-304815">
              <a:buFont typeface="Arial" panose="020B0604020202020204" pitchFamily="34" charset="0"/>
              <a:buChar char="•"/>
            </a:pPr>
            <a:endParaRPr lang="en-US" sz="2400"/>
          </a:p>
          <a:p>
            <a:pPr marL="304815" indent="-304815">
              <a:buFont typeface="Arial" panose="020B0604020202020204" pitchFamily="34" charset="0"/>
              <a:buChar char="•"/>
            </a:pPr>
            <a:r>
              <a:rPr lang="en-US" sz="2400"/>
              <a:t>Non-teaching occupational experience related to the educator’s certification field.</a:t>
            </a:r>
          </a:p>
          <a:p>
            <a:pPr marL="304815" indent="-304815">
              <a:buFont typeface="Arial" panose="020B0604020202020204" pitchFamily="34" charset="0"/>
              <a:buChar char="•"/>
            </a:pPr>
            <a:r>
              <a:rPr lang="en-US" sz="2400"/>
              <a:t>SCDE must have State Board approved guidelines and procedures completed by November 2025.</a:t>
            </a:r>
          </a:p>
          <a:p>
            <a:pPr marL="304815" indent="-304815">
              <a:buFont typeface="Arial" panose="020B0604020202020204" pitchFamily="34" charset="0"/>
              <a:buChar char="•"/>
            </a:pPr>
            <a:r>
              <a:rPr lang="en-US" sz="2400"/>
              <a:t>Changes in SC Educator are in development.</a:t>
            </a:r>
          </a:p>
          <a:p>
            <a:endParaRPr lang="en-US"/>
          </a:p>
        </p:txBody>
      </p:sp>
    </p:spTree>
    <p:extLst>
      <p:ext uri="{BB962C8B-B14F-4D97-AF65-F5344CB8AC3E}">
        <p14:creationId xmlns:p14="http://schemas.microsoft.com/office/powerpoint/2010/main" val="33597784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5E4FFA-E3DE-06A4-491E-955F041A4006}"/>
              </a:ext>
            </a:extLst>
          </p:cNvPr>
          <p:cNvSpPr>
            <a:spLocks noGrp="1"/>
          </p:cNvSpPr>
          <p:nvPr>
            <p:ph type="title"/>
          </p:nvPr>
        </p:nvSpPr>
        <p:spPr/>
        <p:txBody>
          <a:bodyPr/>
          <a:lstStyle/>
          <a:p>
            <a:r>
              <a:rPr lang="en-US"/>
              <a:t>Noncertified Teacher Pilot</a:t>
            </a:r>
          </a:p>
        </p:txBody>
      </p:sp>
      <p:sp>
        <p:nvSpPr>
          <p:cNvPr id="3" name="Text Placeholder 2">
            <a:extLst>
              <a:ext uri="{FF2B5EF4-FFF2-40B4-BE49-F238E27FC236}">
                <a16:creationId xmlns:a16="http://schemas.microsoft.com/office/drawing/2014/main" id="{816CCE6C-F616-8DE2-57B0-0398B30428F6}"/>
              </a:ext>
            </a:extLst>
          </p:cNvPr>
          <p:cNvSpPr>
            <a:spLocks noGrp="1"/>
          </p:cNvSpPr>
          <p:nvPr>
            <p:ph type="body" sz="quarter" idx="13"/>
          </p:nvPr>
        </p:nvSpPr>
        <p:spPr/>
        <p:txBody>
          <a:bodyPr/>
          <a:lstStyle/>
          <a:p>
            <a:r>
              <a:rPr lang="en-US">
                <a:hlinkClick r:id="rId3"/>
              </a:rPr>
              <a:t>Act 30 of 2025</a:t>
            </a:r>
            <a:endParaRPr lang="en-US"/>
          </a:p>
        </p:txBody>
      </p:sp>
    </p:spTree>
    <p:extLst>
      <p:ext uri="{BB962C8B-B14F-4D97-AF65-F5344CB8AC3E}">
        <p14:creationId xmlns:p14="http://schemas.microsoft.com/office/powerpoint/2010/main" val="226931722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324F28-D519-0EA5-6783-22D95EDE9A1A}"/>
              </a:ext>
            </a:extLst>
          </p:cNvPr>
          <p:cNvSpPr>
            <a:spLocks noGrp="1"/>
          </p:cNvSpPr>
          <p:nvPr>
            <p:ph type="title"/>
          </p:nvPr>
        </p:nvSpPr>
        <p:spPr/>
        <p:txBody>
          <a:bodyPr/>
          <a:lstStyle/>
          <a:p>
            <a:r>
              <a:rPr lang="en-US"/>
              <a:t>Implementation Process</a:t>
            </a:r>
          </a:p>
        </p:txBody>
      </p:sp>
      <p:sp>
        <p:nvSpPr>
          <p:cNvPr id="3" name="Content Placeholder 2">
            <a:extLst>
              <a:ext uri="{FF2B5EF4-FFF2-40B4-BE49-F238E27FC236}">
                <a16:creationId xmlns:a16="http://schemas.microsoft.com/office/drawing/2014/main" id="{2641EC60-5D9A-1526-35D7-0D68C5A2D762}"/>
              </a:ext>
            </a:extLst>
          </p:cNvPr>
          <p:cNvSpPr>
            <a:spLocks noGrp="1"/>
          </p:cNvSpPr>
          <p:nvPr>
            <p:ph idx="1"/>
          </p:nvPr>
        </p:nvSpPr>
        <p:spPr>
          <a:xfrm>
            <a:off x="612648" y="1450231"/>
            <a:ext cx="10966704" cy="4685393"/>
          </a:xfrm>
        </p:spPr>
        <p:txBody>
          <a:bodyPr>
            <a:normAutofit fontScale="47500" lnSpcReduction="20000"/>
          </a:bodyPr>
          <a:lstStyle/>
          <a:p>
            <a:pPr marL="381019" indent="-381019">
              <a:buFont typeface="Arial" panose="020B0604020202020204" pitchFamily="34" charset="0"/>
              <a:buChar char="•"/>
            </a:pPr>
            <a:r>
              <a:rPr lang="en-US" sz="5100"/>
              <a:t>Act 30 authorizes SCDE to establish a noncertified teacher pilot program, allowing a participating school to hire noncertified teachers meeting eligibility requirements at a ratio </a:t>
            </a:r>
            <a:r>
              <a:rPr lang="en-US" sz="5100" b="1"/>
              <a:t>up to 10% of the total number of teachers in the school</a:t>
            </a:r>
            <a:r>
              <a:rPr lang="en-US" sz="5100"/>
              <a:t>. </a:t>
            </a:r>
          </a:p>
          <a:p>
            <a:pPr marL="381019" indent="-381019">
              <a:buFont typeface="Arial" panose="020B0604020202020204" pitchFamily="34" charset="0"/>
              <a:buChar char="•"/>
            </a:pPr>
            <a:r>
              <a:rPr lang="en-US" sz="5100"/>
              <a:t>Within three years of employment, these individuals must enroll in an approved teacher preparation program.</a:t>
            </a:r>
          </a:p>
          <a:p>
            <a:pPr marL="381019" indent="-381019">
              <a:buFont typeface="Arial" panose="020B0604020202020204" pitchFamily="34" charset="0"/>
              <a:buChar char="•"/>
            </a:pPr>
            <a:r>
              <a:rPr lang="en-US" sz="5100">
                <a:solidFill>
                  <a:schemeClr val="accent4"/>
                </a:solidFill>
              </a:rPr>
              <a:t>The SCDE has begun the development of the pilot implementation guidelines. These rules must establish requirements for: </a:t>
            </a:r>
          </a:p>
          <a:p>
            <a:pPr marL="1066853" lvl="1" indent="-381019"/>
            <a:r>
              <a:rPr lang="en-US" sz="5100">
                <a:solidFill>
                  <a:schemeClr val="accent4"/>
                </a:solidFill>
              </a:rPr>
              <a:t>schools to participate in the pilot,</a:t>
            </a:r>
          </a:p>
          <a:p>
            <a:pPr marL="1066853" lvl="1" indent="-381019"/>
            <a:r>
              <a:rPr lang="en-US" sz="5100">
                <a:solidFill>
                  <a:schemeClr val="accent4"/>
                </a:solidFill>
              </a:rPr>
              <a:t>eligible certification fields, </a:t>
            </a:r>
          </a:p>
          <a:p>
            <a:pPr marL="1066853" lvl="1" indent="-381019"/>
            <a:r>
              <a:rPr lang="en-US" sz="5100">
                <a:solidFill>
                  <a:schemeClr val="accent4"/>
                </a:solidFill>
              </a:rPr>
              <a:t>eligibility requirements for noncertified teachers,</a:t>
            </a:r>
          </a:p>
          <a:p>
            <a:pPr marL="1066853" lvl="1" indent="-381019"/>
            <a:r>
              <a:rPr lang="en-US" sz="5100">
                <a:solidFill>
                  <a:schemeClr val="accent4"/>
                </a:solidFill>
              </a:rPr>
              <a:t>criteria for the review of fingerprint-based background checks required by the statute, and</a:t>
            </a:r>
          </a:p>
          <a:p>
            <a:pPr marL="1066853" lvl="1" indent="-381019"/>
            <a:r>
              <a:rPr lang="en-US" sz="5100">
                <a:solidFill>
                  <a:schemeClr val="accent4"/>
                </a:solidFill>
              </a:rPr>
              <a:t>procedures for issuing a registration to noncertified teachers in the pilot.</a:t>
            </a:r>
          </a:p>
          <a:p>
            <a:endParaRPr lang="en-US"/>
          </a:p>
        </p:txBody>
      </p:sp>
    </p:spTree>
    <p:extLst>
      <p:ext uri="{BB962C8B-B14F-4D97-AF65-F5344CB8AC3E}">
        <p14:creationId xmlns:p14="http://schemas.microsoft.com/office/powerpoint/2010/main" val="9373003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C3D631-C487-0EA8-E2EB-92CCD23B7D00}"/>
              </a:ext>
            </a:extLst>
          </p:cNvPr>
          <p:cNvSpPr>
            <a:spLocks noGrp="1"/>
          </p:cNvSpPr>
          <p:nvPr>
            <p:ph type="title"/>
          </p:nvPr>
        </p:nvSpPr>
        <p:spPr/>
        <p:txBody>
          <a:bodyPr/>
          <a:lstStyle/>
          <a:p>
            <a:r>
              <a:rPr lang="en-US"/>
              <a:t>Implementation Process Cont.</a:t>
            </a:r>
          </a:p>
        </p:txBody>
      </p:sp>
      <p:sp>
        <p:nvSpPr>
          <p:cNvPr id="3" name="Content Placeholder 2">
            <a:extLst>
              <a:ext uri="{FF2B5EF4-FFF2-40B4-BE49-F238E27FC236}">
                <a16:creationId xmlns:a16="http://schemas.microsoft.com/office/drawing/2014/main" id="{B067F739-4DE8-3871-54A9-E0A0AAAEC6C3}"/>
              </a:ext>
            </a:extLst>
          </p:cNvPr>
          <p:cNvSpPr>
            <a:spLocks noGrp="1"/>
          </p:cNvSpPr>
          <p:nvPr>
            <p:ph idx="1"/>
          </p:nvPr>
        </p:nvSpPr>
        <p:spPr>
          <a:xfrm>
            <a:off x="612648" y="1450232"/>
            <a:ext cx="10966704" cy="4739553"/>
          </a:xfrm>
        </p:spPr>
        <p:txBody>
          <a:bodyPr>
            <a:normAutofit/>
          </a:bodyPr>
          <a:lstStyle/>
          <a:p>
            <a:pPr marL="381019" indent="-381019">
              <a:buFont typeface="Arial" panose="020B0604020202020204" pitchFamily="34" charset="0"/>
              <a:buChar char="•"/>
            </a:pPr>
            <a:r>
              <a:rPr lang="en-US" sz="2133">
                <a:solidFill>
                  <a:srgbClr val="000000"/>
                </a:solidFill>
                <a:latin typeface="Aptos" panose="020B0004020202020204" pitchFamily="34" charset="0"/>
                <a:ea typeface="Times New Roman" panose="02020603050405020304" pitchFamily="18" charset="0"/>
                <a:cs typeface="Times New Roman" panose="02020603050405020304" pitchFamily="18" charset="0"/>
              </a:rPr>
              <a:t>The SCDE Office of Educator Services is working with SLED to complete all mandated steps before candidates may apply and complete the fingerprinting process under the new agency code recently issued by the FBI for the sole purpose of the noncertified teacher pilot. </a:t>
            </a:r>
            <a:endParaRPr lang="en-US" sz="2133"/>
          </a:p>
          <a:p>
            <a:pPr marL="381019" indent="-381019">
              <a:buFont typeface="Arial" panose="020B0604020202020204" pitchFamily="34" charset="0"/>
              <a:buChar char="•"/>
            </a:pPr>
            <a:r>
              <a:rPr lang="en-US" sz="2133"/>
              <a:t>To prepare, superintendents may consider which schools should be eligible for the pilot and how many positions would be eligible given the ratio of up to ten percent of a school’s staff. </a:t>
            </a:r>
          </a:p>
          <a:p>
            <a:pPr marL="381019" indent="-381019">
              <a:buFont typeface="Arial" panose="020B0604020202020204" pitchFamily="34" charset="0"/>
              <a:buChar char="•"/>
            </a:pPr>
            <a:r>
              <a:rPr lang="en-US" sz="2133"/>
              <a:t>Districts and principals should be aware that eligible noncertified teachers must possess a suitable </a:t>
            </a:r>
            <a:r>
              <a:rPr lang="en-US" sz="2133" b="1"/>
              <a:t>baccalaureate or graduate degree</a:t>
            </a:r>
            <a:r>
              <a:rPr lang="en-US" sz="2133"/>
              <a:t> for the position and must have at least five years of relevant workplace experience. </a:t>
            </a:r>
          </a:p>
          <a:p>
            <a:pPr marL="381019" indent="-381019">
              <a:buFont typeface="Arial" panose="020B0604020202020204" pitchFamily="34" charset="0"/>
              <a:buChar char="•"/>
            </a:pPr>
            <a:r>
              <a:rPr lang="en-US" sz="2133"/>
              <a:t>Due to limitations in the federal Individuals with Disabilities Education Act (IDEA), </a:t>
            </a:r>
            <a:r>
              <a:rPr lang="en-US" sz="2133" b="1"/>
              <a:t>special education fields will not be included </a:t>
            </a:r>
            <a:r>
              <a:rPr lang="en-US" sz="2133"/>
              <a:t>in the pilot.</a:t>
            </a:r>
          </a:p>
          <a:p>
            <a:endParaRPr lang="en-US"/>
          </a:p>
        </p:txBody>
      </p:sp>
    </p:spTree>
    <p:extLst>
      <p:ext uri="{BB962C8B-B14F-4D97-AF65-F5344CB8AC3E}">
        <p14:creationId xmlns:p14="http://schemas.microsoft.com/office/powerpoint/2010/main" val="117825992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3BD191-838C-FC33-05F6-3E97F4573558}"/>
            </a:ext>
          </a:extLst>
        </p:cNvPr>
        <p:cNvGrpSpPr/>
        <p:nvPr/>
      </p:nvGrpSpPr>
      <p:grpSpPr>
        <a:xfrm>
          <a:off x="0" y="0"/>
          <a:ext cx="0" cy="0"/>
          <a:chOff x="0" y="0"/>
          <a:chExt cx="0" cy="0"/>
        </a:xfrm>
      </p:grpSpPr>
      <p:sp>
        <p:nvSpPr>
          <p:cNvPr id="46" name="TextBox 2">
            <a:extLst>
              <a:ext uri="{FF2B5EF4-FFF2-40B4-BE49-F238E27FC236}">
                <a16:creationId xmlns:a16="http://schemas.microsoft.com/office/drawing/2014/main" id="{F2218685-F2E4-7992-8F15-E0DA743BC178}"/>
              </a:ext>
            </a:extLst>
          </p:cNvPr>
          <p:cNvSpPr txBox="1">
            <a:spLocks noGrp="1"/>
          </p:cNvSpPr>
          <p:nvPr>
            <p:ph type="title"/>
          </p:nvPr>
        </p:nvSpPr>
        <p:spPr>
          <a:xfrm>
            <a:off x="609600" y="2782413"/>
            <a:ext cx="10972800" cy="45948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a:solidFill>
                  <a:srgbClr val="233746"/>
                </a:solidFill>
                <a:latin typeface="Aptos"/>
              </a:rPr>
              <a:t>Certification Q&amp;A</a:t>
            </a:r>
            <a:endParaRPr lang="en-US"/>
          </a:p>
        </p:txBody>
      </p:sp>
    </p:spTree>
    <p:extLst>
      <p:ext uri="{BB962C8B-B14F-4D97-AF65-F5344CB8AC3E}">
        <p14:creationId xmlns:p14="http://schemas.microsoft.com/office/powerpoint/2010/main" val="2223384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59F2B-506B-E6BB-990D-9E820037F4FC}"/>
              </a:ext>
            </a:extLst>
          </p:cNvPr>
          <p:cNvSpPr>
            <a:spLocks noGrp="1"/>
          </p:cNvSpPr>
          <p:nvPr>
            <p:ph type="title"/>
          </p:nvPr>
        </p:nvSpPr>
        <p:spPr/>
        <p:txBody>
          <a:bodyPr/>
          <a:lstStyle/>
          <a:p>
            <a:r>
              <a:rPr lang="en-US" sz="3300" dirty="0"/>
              <a:t>Certification Q&amp;A Responses</a:t>
            </a:r>
            <a:endParaRPr lang="en-US" dirty="0"/>
          </a:p>
        </p:txBody>
      </p:sp>
      <p:sp>
        <p:nvSpPr>
          <p:cNvPr id="3" name="Content Placeholder 2">
            <a:extLst>
              <a:ext uri="{FF2B5EF4-FFF2-40B4-BE49-F238E27FC236}">
                <a16:creationId xmlns:a16="http://schemas.microsoft.com/office/drawing/2014/main" id="{1755B473-DEF9-B2ED-EB61-439C9CADD017}"/>
              </a:ext>
            </a:extLst>
          </p:cNvPr>
          <p:cNvSpPr>
            <a:spLocks noGrp="1"/>
          </p:cNvSpPr>
          <p:nvPr>
            <p:ph idx="1"/>
          </p:nvPr>
        </p:nvSpPr>
        <p:spPr/>
        <p:txBody>
          <a:bodyPr vert="horz" lIns="91440" tIns="45720" rIns="91440" bIns="45720" rtlCol="0" anchor="t">
            <a:normAutofit fontScale="92500" lnSpcReduction="20000"/>
          </a:bodyPr>
          <a:lstStyle/>
          <a:p>
            <a:r>
              <a:rPr lang="en-US" sz="2400">
                <a:solidFill>
                  <a:srgbClr val="000000"/>
                </a:solidFill>
                <a:latin typeface="Aptos"/>
                <a:ea typeface="Calibri"/>
                <a:cs typeface="Calibri"/>
              </a:rPr>
              <a:t>1.) There are many new pathways to certification beyond those first introduced in mentor training. There are also different licenses like provisional license, intern license... Is there a one pager or a chart that breaks down the differences, especially related to evaluation? If not, can there be one made? </a:t>
            </a:r>
            <a:endParaRPr lang="en-US" sz="2400">
              <a:latin typeface="Aptos"/>
            </a:endParaRPr>
          </a:p>
          <a:p>
            <a:br>
              <a:rPr lang="en-US" sz="1850"/>
            </a:br>
            <a:endParaRPr lang="en-US" sz="2400"/>
          </a:p>
          <a:p>
            <a:r>
              <a:rPr lang="en-US" sz="2400">
                <a:solidFill>
                  <a:srgbClr val="000000"/>
                </a:solidFill>
                <a:latin typeface="Aptos"/>
                <a:ea typeface="Calibri"/>
                <a:cs typeface="Calibri"/>
              </a:rPr>
              <a:t>2.) We've gotten lots of questions about the Retired Educator certificate. Is there a one-pager or FAQs for that topic that we can give to teachers? Some have received various bits of information that don't completely mesh with my understanding of what is involved in that certificate.</a:t>
            </a:r>
            <a:endParaRPr lang="en-US" sz="2400">
              <a:latin typeface="Aptos"/>
            </a:endParaRPr>
          </a:p>
          <a:p>
            <a:endParaRPr lang="en-US" sz="2400">
              <a:solidFill>
                <a:srgbClr val="000000"/>
              </a:solidFill>
              <a:ea typeface="Calibri"/>
              <a:cs typeface="Calibri"/>
            </a:endParaRPr>
          </a:p>
          <a:p>
            <a:r>
              <a:rPr lang="en-US" sz="2400">
                <a:solidFill>
                  <a:srgbClr val="000000"/>
                </a:solidFill>
                <a:latin typeface="Aptos"/>
                <a:ea typeface="Calibri"/>
                <a:cs typeface="Calibri"/>
              </a:rPr>
              <a:t>3.) Guidelines for the Non-certified pilot program.</a:t>
            </a:r>
            <a:endParaRPr lang="en-US"/>
          </a:p>
          <a:p>
            <a:endParaRPr lang="en-US" sz="1850"/>
          </a:p>
        </p:txBody>
      </p:sp>
    </p:spTree>
    <p:extLst>
      <p:ext uri="{BB962C8B-B14F-4D97-AF65-F5344CB8AC3E}">
        <p14:creationId xmlns:p14="http://schemas.microsoft.com/office/powerpoint/2010/main" val="40569016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01F2E0-A210-471D-6E41-03F5A64347A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29F3251-3998-5305-47F1-9F41ADB0F20A}"/>
              </a:ext>
            </a:extLst>
          </p:cNvPr>
          <p:cNvSpPr>
            <a:spLocks noGrp="1"/>
          </p:cNvSpPr>
          <p:nvPr>
            <p:ph type="title"/>
          </p:nvPr>
        </p:nvSpPr>
        <p:spPr>
          <a:xfrm>
            <a:off x="612648" y="476885"/>
            <a:ext cx="10966704" cy="731520"/>
          </a:xfrm>
        </p:spPr>
        <p:txBody>
          <a:bodyPr/>
          <a:lstStyle/>
          <a:p>
            <a:r>
              <a:rPr lang="en-US" sz="3300"/>
              <a:t>Links to Resources</a:t>
            </a:r>
            <a:endParaRPr lang="en-US"/>
          </a:p>
        </p:txBody>
      </p:sp>
      <p:sp>
        <p:nvSpPr>
          <p:cNvPr id="3" name="Content Placeholder 2">
            <a:extLst>
              <a:ext uri="{FF2B5EF4-FFF2-40B4-BE49-F238E27FC236}">
                <a16:creationId xmlns:a16="http://schemas.microsoft.com/office/drawing/2014/main" id="{19FACCCD-BCDC-CD7F-2E04-46C7489E8216}"/>
              </a:ext>
            </a:extLst>
          </p:cNvPr>
          <p:cNvSpPr>
            <a:spLocks noGrp="1"/>
          </p:cNvSpPr>
          <p:nvPr>
            <p:ph idx="1"/>
          </p:nvPr>
        </p:nvSpPr>
        <p:spPr/>
        <p:txBody>
          <a:bodyPr vert="horz" lIns="91440" tIns="45720" rIns="91440" bIns="45720" rtlCol="0" anchor="t">
            <a:normAutofit/>
          </a:bodyPr>
          <a:lstStyle/>
          <a:p>
            <a:r>
              <a:rPr lang="en-US" sz="2800">
                <a:ea typeface="+mn-lt"/>
                <a:cs typeface="+mn-lt"/>
                <a:hlinkClick r:id="rId3"/>
              </a:rPr>
              <a:t>ADEPT 101</a:t>
            </a:r>
            <a:endParaRPr lang="en-US" sz="2800"/>
          </a:p>
          <a:p>
            <a:r>
              <a:rPr lang="en-US" sz="2800">
                <a:hlinkClick r:id="rId4"/>
              </a:rPr>
              <a:t>Deep Dive into Contract Levels 2025</a:t>
            </a:r>
            <a:endParaRPr lang="en-US" sz="2800"/>
          </a:p>
          <a:p>
            <a:r>
              <a:rPr lang="en-US" sz="2800">
                <a:hlinkClick r:id="rId5"/>
              </a:rPr>
              <a:t>OES: Certification and ADEPT</a:t>
            </a:r>
          </a:p>
          <a:p>
            <a:endParaRPr lang="en-US" sz="2800"/>
          </a:p>
        </p:txBody>
      </p:sp>
    </p:spTree>
    <p:extLst>
      <p:ext uri="{BB962C8B-B14F-4D97-AF65-F5344CB8AC3E}">
        <p14:creationId xmlns:p14="http://schemas.microsoft.com/office/powerpoint/2010/main" val="292087812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21C29E-FDD9-3DC9-9D4A-3CFE476BBD09}"/>
            </a:ext>
          </a:extLst>
        </p:cNvPr>
        <p:cNvGrpSpPr/>
        <p:nvPr/>
      </p:nvGrpSpPr>
      <p:grpSpPr>
        <a:xfrm>
          <a:off x="0" y="0"/>
          <a:ext cx="0" cy="0"/>
          <a:chOff x="0" y="0"/>
          <a:chExt cx="0" cy="0"/>
        </a:xfrm>
      </p:grpSpPr>
      <p:sp>
        <p:nvSpPr>
          <p:cNvPr id="46" name="TextBox 2">
            <a:extLst>
              <a:ext uri="{FF2B5EF4-FFF2-40B4-BE49-F238E27FC236}">
                <a16:creationId xmlns:a16="http://schemas.microsoft.com/office/drawing/2014/main" id="{DC2C1FC8-C15D-F6AC-809A-3349BBCE6C69}"/>
              </a:ext>
            </a:extLst>
          </p:cNvPr>
          <p:cNvSpPr txBox="1">
            <a:spLocks noGrp="1"/>
          </p:cNvSpPr>
          <p:nvPr>
            <p:ph type="title"/>
          </p:nvPr>
        </p:nvSpPr>
        <p:spPr>
          <a:xfrm>
            <a:off x="609600" y="2782413"/>
            <a:ext cx="10972800" cy="45948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a:solidFill>
                  <a:srgbClr val="233746"/>
                </a:solidFill>
                <a:latin typeface="Aptos"/>
              </a:rPr>
              <a:t>Open Discussion</a:t>
            </a:r>
            <a:endParaRPr lang="en-US"/>
          </a:p>
        </p:txBody>
      </p:sp>
    </p:spTree>
    <p:extLst>
      <p:ext uri="{BB962C8B-B14F-4D97-AF65-F5344CB8AC3E}">
        <p14:creationId xmlns:p14="http://schemas.microsoft.com/office/powerpoint/2010/main" val="38802434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286677-EE91-9515-0DC7-75C9B309AF90}"/>
              </a:ext>
            </a:extLst>
          </p:cNvPr>
          <p:cNvSpPr>
            <a:spLocks noGrp="1"/>
          </p:cNvSpPr>
          <p:nvPr>
            <p:ph type="title"/>
          </p:nvPr>
        </p:nvSpPr>
        <p:spPr>
          <a:xfrm>
            <a:off x="612648" y="422634"/>
            <a:ext cx="10966704" cy="731520"/>
          </a:xfrm>
        </p:spPr>
        <p:txBody>
          <a:bodyPr anchor="t">
            <a:normAutofit/>
          </a:bodyPr>
          <a:lstStyle/>
          <a:p>
            <a:r>
              <a:rPr lang="en-US" sz="3300"/>
              <a:t>ADEPT Timeline Check-In</a:t>
            </a:r>
            <a:endParaRPr lang="en-US"/>
          </a:p>
        </p:txBody>
      </p:sp>
      <p:sp>
        <p:nvSpPr>
          <p:cNvPr id="11" name="TextBox 5">
            <a:extLst>
              <a:ext uri="{FF2B5EF4-FFF2-40B4-BE49-F238E27FC236}">
                <a16:creationId xmlns:a16="http://schemas.microsoft.com/office/drawing/2014/main" id="{BE06D843-775C-9F04-DF2A-652360918B1C}"/>
              </a:ext>
            </a:extLst>
          </p:cNvPr>
          <p:cNvSpPr txBox="1"/>
          <p:nvPr/>
        </p:nvSpPr>
        <p:spPr>
          <a:xfrm>
            <a:off x="611848" y="1398933"/>
            <a:ext cx="10110271" cy="4462184"/>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285750" indent="-285750">
              <a:lnSpc>
                <a:spcPct val="150000"/>
              </a:lnSpc>
              <a:buFont typeface="Wingdings,Sans-Serif" panose="020B0604020202020204" pitchFamily="34" charset="0"/>
              <a:buChar char="ü"/>
            </a:pPr>
            <a:r>
              <a:rPr lang="en-US" sz="2800">
                <a:solidFill>
                  <a:srgbClr val="000000"/>
                </a:solidFill>
                <a:latin typeface="Aptos"/>
                <a:cs typeface="Calibri"/>
              </a:rPr>
              <a:t>Orientation Signatures</a:t>
            </a:r>
            <a:endParaRPr lang="en-US" sz="2800">
              <a:ea typeface="Calibri"/>
              <a:cs typeface="Calibri"/>
            </a:endParaRPr>
          </a:p>
          <a:p>
            <a:pPr marL="285750" indent="-285750">
              <a:lnSpc>
                <a:spcPct val="150000"/>
              </a:lnSpc>
              <a:buFont typeface="Wingdings,Sans-Serif" panose="020B0604020202020204" pitchFamily="34" charset="0"/>
              <a:buChar char="ü"/>
            </a:pPr>
            <a:r>
              <a:rPr lang="en-US" sz="2800">
                <a:solidFill>
                  <a:srgbClr val="000000"/>
                </a:solidFill>
                <a:latin typeface="Aptos"/>
                <a:cs typeface="Calibri"/>
              </a:rPr>
              <a:t>Preliminary Conferences:</a:t>
            </a:r>
          </a:p>
          <a:p>
            <a:pPr marL="894715" lvl="2" indent="-285750">
              <a:lnSpc>
                <a:spcPct val="150000"/>
              </a:lnSpc>
              <a:buFont typeface="Wingdings" panose="020B0604020202020204" pitchFamily="34" charset="0"/>
              <a:buChar char="§"/>
            </a:pPr>
            <a:r>
              <a:rPr lang="en-US" sz="2800">
                <a:solidFill>
                  <a:srgbClr val="000000"/>
                </a:solidFill>
                <a:latin typeface="Aptos"/>
                <a:cs typeface="Calibri"/>
              </a:rPr>
              <a:t>SLO/SGG Approval</a:t>
            </a:r>
            <a:endParaRPr lang="en-US" sz="2800">
              <a:solidFill>
                <a:srgbClr val="233F58"/>
              </a:solidFill>
              <a:latin typeface="Calibri"/>
              <a:ea typeface="Calibri"/>
              <a:cs typeface="Calibri"/>
            </a:endParaRPr>
          </a:p>
          <a:p>
            <a:pPr marL="894715" lvl="2" indent="-285750">
              <a:lnSpc>
                <a:spcPct val="150000"/>
              </a:lnSpc>
              <a:buFont typeface="Wingdings" panose="020B0604020202020204" pitchFamily="34" charset="0"/>
              <a:buChar char="§"/>
            </a:pPr>
            <a:r>
              <a:rPr lang="en-US" sz="2800">
                <a:solidFill>
                  <a:srgbClr val="000000"/>
                </a:solidFill>
                <a:latin typeface="Aptos"/>
                <a:cs typeface="Calibri"/>
              </a:rPr>
              <a:t>Observation Pre-conferences</a:t>
            </a:r>
            <a:endParaRPr lang="en-US" sz="2800">
              <a:ea typeface="Calibri"/>
              <a:cs typeface="Calibri"/>
            </a:endParaRPr>
          </a:p>
          <a:p>
            <a:pPr marL="285750" indent="-285750">
              <a:lnSpc>
                <a:spcPct val="150000"/>
              </a:lnSpc>
              <a:buFont typeface="Wingdings,Sans-Serif" panose="020B0604020202020204" pitchFamily="34" charset="0"/>
              <a:buChar char="ü"/>
            </a:pPr>
            <a:r>
              <a:rPr lang="en-US" sz="2800">
                <a:solidFill>
                  <a:srgbClr val="000000"/>
                </a:solidFill>
                <a:latin typeface="Aptos"/>
                <a:cs typeface="Calibri"/>
              </a:rPr>
              <a:t>Observations</a:t>
            </a:r>
          </a:p>
          <a:p>
            <a:pPr marL="285750" indent="-285750">
              <a:lnSpc>
                <a:spcPct val="150000"/>
              </a:lnSpc>
              <a:buFont typeface="Wingdings,Sans-Serif" panose="020B0604020202020204" pitchFamily="34" charset="0"/>
              <a:buChar char="ü"/>
            </a:pPr>
            <a:r>
              <a:rPr lang="en-US" sz="2800">
                <a:solidFill>
                  <a:srgbClr val="000000"/>
                </a:solidFill>
                <a:latin typeface="Aptos"/>
                <a:cs typeface="Calibri"/>
              </a:rPr>
              <a:t>Observation Post Conferences</a:t>
            </a:r>
          </a:p>
          <a:p>
            <a:pPr marL="285750" indent="-285750">
              <a:lnSpc>
                <a:spcPct val="150000"/>
              </a:lnSpc>
              <a:buFont typeface="Wingdings,Sans-Serif" panose="020B0604020202020204" pitchFamily="34" charset="0"/>
              <a:buChar char="ü"/>
            </a:pPr>
            <a:r>
              <a:rPr lang="en-US" sz="2800">
                <a:solidFill>
                  <a:srgbClr val="000000"/>
                </a:solidFill>
                <a:latin typeface="Aptos"/>
                <a:cs typeface="Calibri"/>
              </a:rPr>
              <a:t>Use </a:t>
            </a:r>
            <a:r>
              <a:rPr lang="en-US" sz="2800" i="1">
                <a:solidFill>
                  <a:srgbClr val="000000"/>
                </a:solidFill>
                <a:latin typeface="Aptos"/>
                <a:cs typeface="Calibri"/>
              </a:rPr>
              <a:t>Staff Evaluation (ADEPT) Status</a:t>
            </a:r>
            <a:r>
              <a:rPr lang="en-US" sz="2800">
                <a:solidFill>
                  <a:srgbClr val="000000"/>
                </a:solidFill>
                <a:latin typeface="Aptos"/>
                <a:cs typeface="Calibri"/>
              </a:rPr>
              <a:t> Report to check progress</a:t>
            </a:r>
            <a:endParaRPr lang="en-US" sz="2800">
              <a:latin typeface="Aptos"/>
            </a:endParaRPr>
          </a:p>
        </p:txBody>
      </p:sp>
    </p:spTree>
    <p:extLst>
      <p:ext uri="{BB962C8B-B14F-4D97-AF65-F5344CB8AC3E}">
        <p14:creationId xmlns:p14="http://schemas.microsoft.com/office/powerpoint/2010/main" val="387808528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
            <a:extLst>
              <a:ext uri="{FF2B5EF4-FFF2-40B4-BE49-F238E27FC236}">
                <a16:creationId xmlns:a16="http://schemas.microsoft.com/office/drawing/2014/main" id="{F8D69DFA-9EE6-8666-346D-97AF6425F980}"/>
              </a:ext>
            </a:extLst>
          </p:cNvPr>
          <p:cNvSpPr txBox="1">
            <a:spLocks noGrp="1"/>
          </p:cNvSpPr>
          <p:nvPr>
            <p:ph type="title"/>
          </p:nvPr>
        </p:nvSpPr>
        <p:spPr>
          <a:xfrm>
            <a:off x="751193" y="517526"/>
            <a:ext cx="10966704" cy="43460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630" rtl="0" eaLnBrk="1" fontAlgn="auto" latinLnBrk="0" hangingPunct="1">
              <a:lnSpc>
                <a:spcPts val="3334"/>
              </a:lnSpc>
              <a:spcBef>
                <a:spcPts val="0"/>
              </a:spcBef>
              <a:spcAft>
                <a:spcPts val="0"/>
              </a:spcAft>
              <a:buClrTx/>
              <a:buSzTx/>
              <a:buFontTx/>
              <a:buNone/>
              <a:tabLst/>
              <a:defRPr/>
            </a:pPr>
            <a:r>
              <a:rPr kumimoji="0" lang="en-US" sz="3300" b="1" i="0" u="none" strike="noStrike" kern="1200" cap="none" spc="0" normalizeH="0" baseline="0" noProof="0">
                <a:ln>
                  <a:noFill/>
                </a:ln>
                <a:solidFill>
                  <a:srgbClr val="233746"/>
                </a:solidFill>
                <a:effectLst/>
                <a:uLnTx/>
                <a:uFillTx/>
                <a:latin typeface="Aptos"/>
              </a:rPr>
              <a:t>Office of </a:t>
            </a:r>
            <a:r>
              <a:rPr lang="en-US" sz="3300">
                <a:solidFill>
                  <a:srgbClr val="233746"/>
                </a:solidFill>
                <a:latin typeface="Aptos"/>
              </a:rPr>
              <a:t>Leadership</a:t>
            </a:r>
            <a:r>
              <a:rPr kumimoji="0" lang="en-US" sz="3300" b="1" i="0" u="none" strike="noStrike" kern="1200" cap="none" spc="0" normalizeH="0" baseline="0" noProof="0">
                <a:ln>
                  <a:noFill/>
                </a:ln>
                <a:solidFill>
                  <a:srgbClr val="233746"/>
                </a:solidFill>
                <a:effectLst/>
                <a:uLnTx/>
                <a:uFillTx/>
                <a:latin typeface="Aptos"/>
              </a:rPr>
              <a:t> </a:t>
            </a:r>
            <a:r>
              <a:rPr lang="en-US" sz="3300">
                <a:solidFill>
                  <a:srgbClr val="233746"/>
                </a:solidFill>
                <a:latin typeface="Aptos"/>
              </a:rPr>
              <a:t>Effectiveness</a:t>
            </a:r>
            <a:endParaRPr kumimoji="0" lang="en-US" sz="3300" b="1" i="0" u="none" strike="noStrike" kern="1200" cap="none" spc="0" normalizeH="0" baseline="0" noProof="0">
              <a:ln>
                <a:noFill/>
              </a:ln>
              <a:solidFill>
                <a:srgbClr val="233746"/>
              </a:solidFill>
              <a:effectLst/>
              <a:uLnTx/>
              <a:uFillTx/>
              <a:latin typeface="Aptos"/>
            </a:endParaRPr>
          </a:p>
        </p:txBody>
      </p:sp>
      <p:sp>
        <p:nvSpPr>
          <p:cNvPr id="22" name="AutoShape 4">
            <a:extLst>
              <a:ext uri="{FF2B5EF4-FFF2-40B4-BE49-F238E27FC236}">
                <a16:creationId xmlns:a16="http://schemas.microsoft.com/office/drawing/2014/main" id="{90128454-5E65-0728-86BA-6AD56BD5A10E}"/>
              </a:ext>
              <a:ext uri="{C183D7F6-B498-43B3-948B-1728B52AA6E4}">
                <adec:decorative xmlns:adec="http://schemas.microsoft.com/office/drawing/2017/decorative" val="1"/>
              </a:ext>
            </a:extLst>
          </p:cNvPr>
          <p:cNvSpPr/>
          <p:nvPr/>
        </p:nvSpPr>
        <p:spPr>
          <a:xfrm flipV="1">
            <a:off x="753038" y="1096819"/>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grpSp>
        <p:nvGrpSpPr>
          <p:cNvPr id="33" name="Group 5">
            <a:extLst>
              <a:ext uri="{FF2B5EF4-FFF2-40B4-BE49-F238E27FC236}">
                <a16:creationId xmlns:a16="http://schemas.microsoft.com/office/drawing/2014/main" id="{6E1F3613-C796-05D8-529C-2E9CF03D0F8E}"/>
              </a:ext>
              <a:ext uri="{C183D7F6-B498-43B3-948B-1728B52AA6E4}">
                <adec:decorative xmlns:adec="http://schemas.microsoft.com/office/drawing/2017/decorative" val="1"/>
              </a:ext>
            </a:extLst>
          </p:cNvPr>
          <p:cNvGrpSpPr/>
          <p:nvPr/>
        </p:nvGrpSpPr>
        <p:grpSpPr>
          <a:xfrm>
            <a:off x="909925" y="960528"/>
            <a:ext cx="4659301" cy="5236109"/>
            <a:chOff x="-19476" y="-76200"/>
            <a:chExt cx="1567146" cy="1507827"/>
          </a:xfrm>
        </p:grpSpPr>
        <p:sp>
          <p:nvSpPr>
            <p:cNvPr id="34" name="Freeform 6">
              <a:extLst>
                <a:ext uri="{FF2B5EF4-FFF2-40B4-BE49-F238E27FC236}">
                  <a16:creationId xmlns:a16="http://schemas.microsoft.com/office/drawing/2014/main" id="{7B3572CE-860E-AF9F-2066-DD6A04D00EBB}"/>
                </a:ext>
              </a:extLst>
            </p:cNvPr>
            <p:cNvSpPr/>
            <p:nvPr/>
          </p:nvSpPr>
          <p:spPr>
            <a:xfrm>
              <a:off x="-19476" y="0"/>
              <a:ext cx="1547670" cy="1431627"/>
            </a:xfrm>
            <a:custGeom>
              <a:avLst/>
              <a:gdLst/>
              <a:ahLst/>
              <a:cxnLst/>
              <a:rect l="l" t="t" r="r" b="b"/>
              <a:pathLst>
                <a:path w="1547670" h="1431627">
                  <a:moveTo>
                    <a:pt x="0" y="0"/>
                  </a:moveTo>
                  <a:lnTo>
                    <a:pt x="1547670" y="0"/>
                  </a:lnTo>
                  <a:lnTo>
                    <a:pt x="154767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5" name="TextBox 7">
              <a:extLst>
                <a:ext uri="{FF2B5EF4-FFF2-40B4-BE49-F238E27FC236}">
                  <a16:creationId xmlns:a16="http://schemas.microsoft.com/office/drawing/2014/main" id="{2991F4F8-2D1B-E7E9-50B3-28E2FCF49D6C}"/>
                </a:ext>
              </a:extLst>
            </p:cNvPr>
            <p:cNvSpPr txBox="1"/>
            <p:nvPr/>
          </p:nvSpPr>
          <p:spPr>
            <a:xfrm>
              <a:off x="0" y="-76200"/>
              <a:ext cx="1547670" cy="1507827"/>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
        <p:nvSpPr>
          <p:cNvPr id="31" name="TextBox 14">
            <a:extLst>
              <a:ext uri="{FF2B5EF4-FFF2-40B4-BE49-F238E27FC236}">
                <a16:creationId xmlns:a16="http://schemas.microsoft.com/office/drawing/2014/main" id="{7CECC893-0D2B-52BF-67FC-D07D833D0967}"/>
              </a:ext>
            </a:extLst>
          </p:cNvPr>
          <p:cNvSpPr txBox="1"/>
          <p:nvPr/>
        </p:nvSpPr>
        <p:spPr>
          <a:xfrm>
            <a:off x="1028849" y="1354604"/>
            <a:ext cx="2858562" cy="232051"/>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00"/>
              </a:lnSpc>
            </a:pPr>
            <a:r>
              <a:rPr lang="en-US" sz="2200" b="1">
                <a:solidFill>
                  <a:srgbClr val="233746"/>
                </a:solidFill>
                <a:latin typeface="Aptos"/>
              </a:rPr>
              <a:t>Effectiveness Leads</a:t>
            </a:r>
          </a:p>
        </p:txBody>
      </p:sp>
      <p:sp>
        <p:nvSpPr>
          <p:cNvPr id="26" name="TextBox 8">
            <a:extLst>
              <a:ext uri="{FF2B5EF4-FFF2-40B4-BE49-F238E27FC236}">
                <a16:creationId xmlns:a16="http://schemas.microsoft.com/office/drawing/2014/main" id="{A3599B67-F25E-7CD5-90B2-DEEA88B085A6}"/>
              </a:ext>
            </a:extLst>
          </p:cNvPr>
          <p:cNvSpPr txBox="1"/>
          <p:nvPr/>
        </p:nvSpPr>
        <p:spPr>
          <a:xfrm>
            <a:off x="1023359" y="1588229"/>
            <a:ext cx="4546917" cy="4308872"/>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42900" indent="-342900">
              <a:buClr>
                <a:srgbClr val="000000"/>
              </a:buClr>
              <a:buSzPts val="1600"/>
              <a:buFont typeface="Arial"/>
              <a:buChar char="•"/>
            </a:pPr>
            <a:r>
              <a:rPr lang="en-US" sz="2000">
                <a:solidFill>
                  <a:srgbClr val="000000"/>
                </a:solidFill>
                <a:latin typeface="Aptos"/>
                <a:ea typeface="Calibri"/>
                <a:cs typeface="Calibri"/>
              </a:rPr>
              <a:t>Kate Berresford, EPPs,</a:t>
            </a:r>
            <a:r>
              <a:rPr lang="en-US" sz="2000">
                <a:solidFill>
                  <a:srgbClr val="000000"/>
                </a:solidFill>
                <a:latin typeface="Aptos"/>
                <a:ea typeface="Calibri"/>
                <a:cs typeface="Calibri"/>
                <a:sym typeface="Calibri"/>
              </a:rPr>
              <a:t> </a:t>
            </a:r>
            <a:r>
              <a:rPr lang="en-US" sz="2000">
                <a:solidFill>
                  <a:srgbClr val="000000"/>
                </a:solidFill>
                <a:latin typeface="Aptos"/>
                <a:ea typeface="Calibri"/>
                <a:cs typeface="Calibri"/>
                <a:sym typeface="Calibri"/>
                <a:hlinkClick r:id="rId3"/>
              </a:rPr>
              <a:t>skberresford@ed.sc.gov</a:t>
            </a:r>
            <a:r>
              <a:rPr lang="en-US" sz="2000">
                <a:solidFill>
                  <a:srgbClr val="000000"/>
                </a:solidFill>
                <a:latin typeface="Aptos"/>
                <a:ea typeface="Calibri"/>
                <a:cs typeface="Calibri"/>
                <a:sym typeface="Calibri"/>
              </a:rPr>
              <a:t> </a:t>
            </a:r>
            <a:endParaRPr lang="en-US" sz="2000">
              <a:solidFill>
                <a:srgbClr val="000000"/>
              </a:solidFill>
              <a:latin typeface="Aptos"/>
              <a:ea typeface="Calibri"/>
              <a:cs typeface="Calibri"/>
            </a:endParaRPr>
          </a:p>
          <a:p>
            <a:pPr marL="228600" indent="-228600">
              <a:buClr>
                <a:srgbClr val="000000"/>
              </a:buClr>
              <a:buSzPts val="1600"/>
              <a:buFont typeface="Arial" panose="020B0603020202020204" pitchFamily="34" charset="0"/>
              <a:buChar char="•"/>
            </a:pPr>
            <a:r>
              <a:rPr lang="en-US" sz="2000">
                <a:solidFill>
                  <a:srgbClr val="000000"/>
                </a:solidFill>
                <a:latin typeface="Aptos"/>
                <a:ea typeface="Calibri"/>
                <a:cs typeface="Calibri"/>
                <a:sym typeface="Calibri"/>
              </a:rPr>
              <a:t>Ashley Cohoon, Communications, </a:t>
            </a:r>
            <a:r>
              <a:rPr lang="en-US" sz="2000" u="sng">
                <a:solidFill>
                  <a:schemeClr val="hlink"/>
                </a:solidFill>
                <a:latin typeface="Aptos"/>
                <a:ea typeface="Calibri"/>
                <a:cs typeface="Calibri"/>
                <a:sym typeface="Calibri"/>
                <a:hlinkClick r:id="rId4">
                  <a:extLst>
                    <a:ext uri="{A12FA001-AC4F-418D-AE19-62706E023703}">
                      <ahyp:hlinkClr xmlns:ahyp="http://schemas.microsoft.com/office/drawing/2018/hyperlinkcolor" val="tx"/>
                    </a:ext>
                  </a:extLst>
                </a:hlinkClick>
              </a:rPr>
              <a:t>ascohoon@ed.sc.gov</a:t>
            </a:r>
            <a:r>
              <a:rPr lang="en-US" sz="2000">
                <a:solidFill>
                  <a:srgbClr val="000000"/>
                </a:solidFill>
                <a:latin typeface="Aptos"/>
                <a:ea typeface="Calibri"/>
                <a:cs typeface="Calibri"/>
                <a:sym typeface="Calibri"/>
              </a:rPr>
              <a:t> </a:t>
            </a:r>
            <a:endParaRPr lang="en-US" sz="2000">
              <a:latin typeface="Aptos"/>
            </a:endParaRPr>
          </a:p>
          <a:p>
            <a:pPr marL="228600" indent="-228600">
              <a:buClr>
                <a:srgbClr val="000000"/>
              </a:buClr>
              <a:buSzPts val="1600"/>
              <a:buFont typeface="Arial" panose="020B0603020202020204" pitchFamily="34" charset="0"/>
              <a:buChar char="•"/>
            </a:pPr>
            <a:r>
              <a:rPr lang="en-US" sz="2000">
                <a:solidFill>
                  <a:srgbClr val="000000"/>
                </a:solidFill>
                <a:latin typeface="Aptos"/>
                <a:ea typeface="Calibri"/>
                <a:cs typeface="Calibri"/>
              </a:rPr>
              <a:t>Dr. Roshonda Frazier, SLO and Teacher Leadership, </a:t>
            </a:r>
            <a:r>
              <a:rPr lang="en-US" sz="2000">
                <a:solidFill>
                  <a:srgbClr val="000000"/>
                </a:solidFill>
                <a:latin typeface="Aptos"/>
                <a:ea typeface="Calibri"/>
                <a:cs typeface="Calibri"/>
                <a:hlinkClick r:id="rId5"/>
              </a:rPr>
              <a:t>rfrazier@ed.sc.gov</a:t>
            </a:r>
            <a:r>
              <a:rPr lang="en-US" sz="2000">
                <a:solidFill>
                  <a:srgbClr val="000000"/>
                </a:solidFill>
                <a:latin typeface="Aptos"/>
                <a:ea typeface="Calibri"/>
                <a:cs typeface="Calibri"/>
              </a:rPr>
              <a:t> </a:t>
            </a:r>
            <a:endParaRPr lang="en-US" sz="2000">
              <a:solidFill>
                <a:srgbClr val="000000"/>
              </a:solidFill>
              <a:latin typeface="Aptos"/>
              <a:ea typeface="Calibri"/>
              <a:cs typeface="Arial"/>
            </a:endParaRPr>
          </a:p>
          <a:p>
            <a:pPr marL="228600" indent="-228600">
              <a:buClr>
                <a:srgbClr val="000000"/>
              </a:buClr>
              <a:buSzPts val="1600"/>
              <a:buFont typeface="Arial" panose="020B0603020202020204" pitchFamily="34" charset="0"/>
              <a:buChar char="•"/>
            </a:pPr>
            <a:r>
              <a:rPr lang="en-US" sz="2000">
                <a:solidFill>
                  <a:srgbClr val="000000"/>
                </a:solidFill>
                <a:latin typeface="Aptos"/>
                <a:ea typeface="Calibri"/>
                <a:cs typeface="Calibri"/>
                <a:sym typeface="Calibri"/>
              </a:rPr>
              <a:t>Jenny Henke, Induction &amp; Mentoring, </a:t>
            </a:r>
            <a:r>
              <a:rPr lang="en-US" sz="2000" u="sng">
                <a:solidFill>
                  <a:schemeClr val="hlink"/>
                </a:solidFill>
                <a:latin typeface="Aptos"/>
                <a:ea typeface="Calibri"/>
                <a:cs typeface="Calibri"/>
                <a:sym typeface="Calibri"/>
                <a:hlinkClick r:id="rId6">
                  <a:extLst>
                    <a:ext uri="{A12FA001-AC4F-418D-AE19-62706E023703}">
                      <ahyp:hlinkClr xmlns:ahyp="http://schemas.microsoft.com/office/drawing/2018/hyperlinkcolor" val="tx"/>
                    </a:ext>
                  </a:extLst>
                </a:hlinkClick>
              </a:rPr>
              <a:t>vhenke@ed.sc.gov</a:t>
            </a:r>
            <a:endParaRPr lang="en-US" sz="2000" u="sng">
              <a:solidFill>
                <a:schemeClr val="hlink"/>
              </a:solidFill>
              <a:latin typeface="Aptos"/>
              <a:ea typeface="Calibri"/>
              <a:cs typeface="Calibri"/>
            </a:endParaRPr>
          </a:p>
          <a:p>
            <a:pPr marL="228600" indent="-228600">
              <a:buClr>
                <a:srgbClr val="000000"/>
              </a:buClr>
              <a:buSzPts val="1600"/>
              <a:buFont typeface="Arial" panose="020B0603020202020204" pitchFamily="34" charset="0"/>
              <a:buChar char="•"/>
            </a:pPr>
            <a:r>
              <a:rPr lang="en-US" sz="2000">
                <a:solidFill>
                  <a:schemeClr val="accent6">
                    <a:lumMod val="10000"/>
                  </a:schemeClr>
                </a:solidFill>
                <a:latin typeface="Aptos"/>
                <a:ea typeface="Calibri"/>
                <a:cs typeface="Calibri"/>
                <a:sym typeface="Calibri"/>
              </a:rPr>
              <a:t>Dr. Kimberly Howard, PADEPP,</a:t>
            </a:r>
            <a:r>
              <a:rPr lang="en-US" sz="2000">
                <a:latin typeface="Aptos"/>
                <a:ea typeface="Calibri"/>
                <a:cs typeface="Calibri"/>
                <a:sym typeface="Calibri"/>
              </a:rPr>
              <a:t> </a:t>
            </a:r>
            <a:r>
              <a:rPr lang="en-US" sz="2000" u="sng">
                <a:latin typeface="Aptos"/>
                <a:ea typeface="Calibri"/>
                <a:cs typeface="Calibri"/>
                <a:sym typeface="Calibri"/>
                <a:hlinkClick r:id="rId7"/>
              </a:rPr>
              <a:t>khoward@ed.sc.gov</a:t>
            </a:r>
            <a:endParaRPr lang="en-US" sz="2000" u="sng">
              <a:latin typeface="Aptos"/>
              <a:ea typeface="Calibri"/>
              <a:cs typeface="Calibri"/>
            </a:endParaRPr>
          </a:p>
          <a:p>
            <a:pPr marL="228600" indent="-228600">
              <a:buClr>
                <a:srgbClr val="000000"/>
              </a:buClr>
              <a:buSzPts val="1600"/>
              <a:buFont typeface="Arial" panose="020B0603020202020204" pitchFamily="34" charset="0"/>
              <a:buChar char="•"/>
            </a:pPr>
            <a:r>
              <a:rPr lang="en-US" sz="2000">
                <a:solidFill>
                  <a:schemeClr val="accent6">
                    <a:lumMod val="10000"/>
                  </a:schemeClr>
                </a:solidFill>
                <a:latin typeface="Aptos"/>
                <a:ea typeface="Calibri"/>
                <a:cs typeface="Calibri"/>
              </a:rPr>
              <a:t>Torian Nunn, Data &amp; Reporting,</a:t>
            </a:r>
            <a:r>
              <a:rPr lang="en-US" sz="2000">
                <a:solidFill>
                  <a:srgbClr val="233F58"/>
                </a:solidFill>
                <a:latin typeface="Aptos"/>
                <a:ea typeface="Calibri"/>
                <a:cs typeface="Calibri"/>
              </a:rPr>
              <a:t> </a:t>
            </a:r>
            <a:r>
              <a:rPr lang="en-US" sz="2000">
                <a:solidFill>
                  <a:srgbClr val="233F58"/>
                </a:solidFill>
                <a:latin typeface="Aptos"/>
                <a:ea typeface="Calibri"/>
                <a:cs typeface="Calibri"/>
                <a:hlinkClick r:id="rId8"/>
              </a:rPr>
              <a:t>tmnunn@ed.sc.gov</a:t>
            </a:r>
            <a:r>
              <a:rPr lang="en-US" sz="2000">
                <a:solidFill>
                  <a:srgbClr val="233F58"/>
                </a:solidFill>
                <a:latin typeface="Aptos"/>
                <a:ea typeface="Calibri"/>
                <a:cs typeface="Calibri"/>
              </a:rPr>
              <a:t> </a:t>
            </a:r>
            <a:endParaRPr lang="en-US" sz="2000" u="sng">
              <a:solidFill>
                <a:srgbClr val="233F58"/>
              </a:solidFill>
              <a:latin typeface="Aptos"/>
              <a:ea typeface="Calibri"/>
              <a:cs typeface="Calibri"/>
            </a:endParaRPr>
          </a:p>
          <a:p>
            <a:pPr>
              <a:buClr>
                <a:srgbClr val="000000"/>
              </a:buClr>
              <a:buSzPts val="1600"/>
            </a:pPr>
            <a:endParaRPr lang="en-US" sz="2000">
              <a:solidFill>
                <a:srgbClr val="233F58"/>
              </a:solidFill>
              <a:latin typeface="Aptos"/>
              <a:ea typeface="Calibri"/>
              <a:cs typeface="Calibri"/>
            </a:endParaRPr>
          </a:p>
          <a:p>
            <a:pPr marL="304165" lvl="1">
              <a:buClr>
                <a:srgbClr val="000000"/>
              </a:buClr>
              <a:buSzPts val="1600"/>
            </a:pPr>
            <a:r>
              <a:rPr lang="en-US" sz="2000" b="1">
                <a:solidFill>
                  <a:schemeClr val="accent6">
                    <a:lumMod val="10000"/>
                  </a:schemeClr>
                </a:solidFill>
                <a:latin typeface="Aptos"/>
                <a:ea typeface="Calibri"/>
                <a:cs typeface="Calibri"/>
                <a:sym typeface="Calibri"/>
              </a:rPr>
              <a:t>Visit our website:</a:t>
            </a:r>
            <a:r>
              <a:rPr lang="en-US" sz="2000" b="1">
                <a:solidFill>
                  <a:schemeClr val="dk1"/>
                </a:solidFill>
                <a:latin typeface="Aptos"/>
                <a:ea typeface="Calibri"/>
                <a:cs typeface="Calibri"/>
                <a:sym typeface="Calibri"/>
              </a:rPr>
              <a:t> </a:t>
            </a:r>
            <a:r>
              <a:rPr lang="en-US" sz="2000" b="1" u="sng">
                <a:solidFill>
                  <a:schemeClr val="hlink"/>
                </a:solidFill>
                <a:latin typeface="Aptos"/>
                <a:ea typeface="Calibri"/>
                <a:cs typeface="Calibri"/>
                <a:sym typeface="Calibri"/>
              </a:rPr>
              <a:t>https://ed.sc.gov</a:t>
            </a:r>
            <a:endParaRPr lang="en-US" sz="2000" b="1" u="sng">
              <a:solidFill>
                <a:schemeClr val="hlink"/>
              </a:solidFill>
              <a:latin typeface="Aptos"/>
              <a:ea typeface="Calibri"/>
              <a:cs typeface="Calibri"/>
            </a:endParaRPr>
          </a:p>
        </p:txBody>
      </p:sp>
      <p:grpSp>
        <p:nvGrpSpPr>
          <p:cNvPr id="36" name="Group 5">
            <a:extLst>
              <a:ext uri="{FF2B5EF4-FFF2-40B4-BE49-F238E27FC236}">
                <a16:creationId xmlns:a16="http://schemas.microsoft.com/office/drawing/2014/main" id="{122381A6-760B-3B3F-2465-4ED203DD3158}"/>
              </a:ext>
              <a:ext uri="{C183D7F6-B498-43B3-948B-1728B52AA6E4}">
                <adec:decorative xmlns:adec="http://schemas.microsoft.com/office/drawing/2017/decorative" val="1"/>
              </a:ext>
            </a:extLst>
          </p:cNvPr>
          <p:cNvGrpSpPr/>
          <p:nvPr/>
        </p:nvGrpSpPr>
        <p:grpSpPr>
          <a:xfrm>
            <a:off x="5855759" y="966962"/>
            <a:ext cx="4866259" cy="5234528"/>
            <a:chOff x="0" y="-76200"/>
            <a:chExt cx="1547670" cy="1677160"/>
          </a:xfrm>
        </p:grpSpPr>
        <p:sp>
          <p:nvSpPr>
            <p:cNvPr id="37" name="Freeform 6">
              <a:extLst>
                <a:ext uri="{FF2B5EF4-FFF2-40B4-BE49-F238E27FC236}">
                  <a16:creationId xmlns:a16="http://schemas.microsoft.com/office/drawing/2014/main" id="{35D5CBA8-97AE-D383-9120-48B1A6A3E54F}"/>
                </a:ext>
              </a:extLst>
            </p:cNvPr>
            <p:cNvSpPr/>
            <p:nvPr/>
          </p:nvSpPr>
          <p:spPr>
            <a:xfrm>
              <a:off x="0" y="0"/>
              <a:ext cx="1547670" cy="1600960"/>
            </a:xfrm>
            <a:custGeom>
              <a:avLst/>
              <a:gdLst/>
              <a:ahLst/>
              <a:cxnLst/>
              <a:rect l="l" t="t" r="r" b="b"/>
              <a:pathLst>
                <a:path w="1547670" h="1431627">
                  <a:moveTo>
                    <a:pt x="0" y="0"/>
                  </a:moveTo>
                  <a:lnTo>
                    <a:pt x="1547670" y="0"/>
                  </a:lnTo>
                  <a:lnTo>
                    <a:pt x="154767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8" name="TextBox 7">
              <a:extLst>
                <a:ext uri="{FF2B5EF4-FFF2-40B4-BE49-F238E27FC236}">
                  <a16:creationId xmlns:a16="http://schemas.microsoft.com/office/drawing/2014/main" id="{C8AC27F6-A6D9-9840-9118-9571E7821294}"/>
                </a:ext>
              </a:extLst>
            </p:cNvPr>
            <p:cNvSpPr txBox="1"/>
            <p:nvPr/>
          </p:nvSpPr>
          <p:spPr>
            <a:xfrm>
              <a:off x="0" y="-76200"/>
              <a:ext cx="1547670" cy="1507827"/>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
        <p:nvSpPr>
          <p:cNvPr id="32" name="TextBox 15">
            <a:extLst>
              <a:ext uri="{FF2B5EF4-FFF2-40B4-BE49-F238E27FC236}">
                <a16:creationId xmlns:a16="http://schemas.microsoft.com/office/drawing/2014/main" id="{0265F6BE-078D-A3EE-E90B-1CBECDFD423E}"/>
              </a:ext>
            </a:extLst>
          </p:cNvPr>
          <p:cNvSpPr txBox="1"/>
          <p:nvPr/>
        </p:nvSpPr>
        <p:spPr>
          <a:xfrm>
            <a:off x="5699590" y="1358009"/>
            <a:ext cx="4826342" cy="232051"/>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00"/>
              </a:lnSpc>
            </a:pPr>
            <a:r>
              <a:rPr lang="en-US" sz="2200" b="1">
                <a:solidFill>
                  <a:srgbClr val="233746"/>
                </a:solidFill>
                <a:latin typeface="Aptos"/>
              </a:rPr>
              <a:t>Leadership Development Leads</a:t>
            </a:r>
          </a:p>
        </p:txBody>
      </p:sp>
      <p:sp>
        <p:nvSpPr>
          <p:cNvPr id="30" name="TextBox 13">
            <a:extLst>
              <a:ext uri="{FF2B5EF4-FFF2-40B4-BE49-F238E27FC236}">
                <a16:creationId xmlns:a16="http://schemas.microsoft.com/office/drawing/2014/main" id="{2F32ED9D-9170-177C-A190-C55416DA52BF}"/>
              </a:ext>
            </a:extLst>
          </p:cNvPr>
          <p:cNvSpPr txBox="1"/>
          <p:nvPr/>
        </p:nvSpPr>
        <p:spPr>
          <a:xfrm>
            <a:off x="5857875" y="1593767"/>
            <a:ext cx="4864666" cy="4685898"/>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488950" lvl="1" indent="-342900">
              <a:spcBef>
                <a:spcPts val="355"/>
              </a:spcBef>
              <a:buClr>
                <a:srgbClr val="000000"/>
              </a:buClr>
              <a:buSzPct val="100000"/>
              <a:buFont typeface="Arial"/>
              <a:buChar char="•"/>
            </a:pPr>
            <a:r>
              <a:rPr lang="en-US" sz="2000">
                <a:solidFill>
                  <a:srgbClr val="000000"/>
                </a:solidFill>
                <a:latin typeface="Aptos"/>
              </a:rPr>
              <a:t>Dr. Gerard Edwards, Veteran Principals &amp; District Leaders, </a:t>
            </a:r>
            <a:r>
              <a:rPr lang="en-US" sz="2000">
                <a:solidFill>
                  <a:srgbClr val="000000"/>
                </a:solidFill>
                <a:latin typeface="Aptos"/>
                <a:hlinkClick r:id="rId9"/>
              </a:rPr>
              <a:t>gedwards@ed.sc.gov</a:t>
            </a:r>
            <a:r>
              <a:rPr lang="en-US" sz="2000">
                <a:solidFill>
                  <a:srgbClr val="000000"/>
                </a:solidFill>
                <a:latin typeface="Aptos"/>
              </a:rPr>
              <a:t> </a:t>
            </a:r>
            <a:endParaRPr lang="en-US">
              <a:ea typeface="Calibri"/>
              <a:cs typeface="Calibri"/>
            </a:endParaRPr>
          </a:p>
          <a:p>
            <a:pPr marL="374650" lvl="1" indent="-228600">
              <a:spcBef>
                <a:spcPts val="355"/>
              </a:spcBef>
              <a:buClr>
                <a:srgbClr val="000000"/>
              </a:buClr>
              <a:buSzPct val="100000"/>
              <a:buFont typeface="Arial" panose="020B0603020202020204" pitchFamily="34" charset="0"/>
              <a:buChar char="•"/>
            </a:pPr>
            <a:r>
              <a:rPr lang="en-US" sz="2000">
                <a:solidFill>
                  <a:srgbClr val="000000"/>
                </a:solidFill>
                <a:latin typeface="Aptos"/>
              </a:rPr>
              <a:t>Keasha Grant, Certified Support &amp; Emerging Leaders, </a:t>
            </a:r>
            <a:r>
              <a:rPr lang="en-US" sz="2000">
                <a:solidFill>
                  <a:schemeClr val="accent1"/>
                </a:solidFill>
                <a:latin typeface="Aptos"/>
                <a:hlinkClick r:id="rId10">
                  <a:extLst>
                    <a:ext uri="{A12FA001-AC4F-418D-AE19-62706E023703}">
                      <ahyp:hlinkClr xmlns:ahyp="http://schemas.microsoft.com/office/drawing/2018/hyperlinkcolor" val="tx"/>
                    </a:ext>
                  </a:extLst>
                </a:hlinkClick>
              </a:rPr>
              <a:t>ksgrant@ed.sc.gov</a:t>
            </a:r>
            <a:endParaRPr lang="en-US" sz="2000">
              <a:solidFill>
                <a:schemeClr val="accent1"/>
              </a:solidFill>
              <a:latin typeface="Aptos"/>
            </a:endParaRPr>
          </a:p>
          <a:p>
            <a:pPr marL="374650" lvl="1" indent="-228600">
              <a:spcBef>
                <a:spcPts val="355"/>
              </a:spcBef>
              <a:buClr>
                <a:srgbClr val="000000"/>
              </a:buClr>
              <a:buSzPct val="100000"/>
              <a:buFont typeface="Arial" panose="020B0603020202020204" pitchFamily="34" charset="0"/>
              <a:buChar char="•"/>
            </a:pPr>
            <a:r>
              <a:rPr lang="en-US" sz="2000">
                <a:solidFill>
                  <a:srgbClr val="000000"/>
                </a:solidFill>
                <a:latin typeface="Aptos"/>
              </a:rPr>
              <a:t>Crystal Halma, Collective Leadership, </a:t>
            </a:r>
            <a:r>
              <a:rPr lang="en-US" sz="2000" u="sng">
                <a:solidFill>
                  <a:schemeClr val="hlink"/>
                </a:solidFill>
                <a:latin typeface="Aptos"/>
                <a:hlinkClick r:id="rId11">
                  <a:extLst>
                    <a:ext uri="{A12FA001-AC4F-418D-AE19-62706E023703}">
                      <ahyp:hlinkClr xmlns:ahyp="http://schemas.microsoft.com/office/drawing/2018/hyperlinkcolor" val="tx"/>
                    </a:ext>
                  </a:extLst>
                </a:hlinkClick>
              </a:rPr>
              <a:t>chalma@ed.sc.gov</a:t>
            </a:r>
            <a:endParaRPr lang="en-US" sz="2000">
              <a:solidFill>
                <a:schemeClr val="hlink"/>
              </a:solidFill>
              <a:latin typeface="Aptos"/>
            </a:endParaRPr>
          </a:p>
          <a:p>
            <a:pPr marL="374650" lvl="1" indent="-228600">
              <a:spcBef>
                <a:spcPts val="355"/>
              </a:spcBef>
              <a:buClr>
                <a:srgbClr val="000000"/>
              </a:buClr>
              <a:buSzPct val="100000"/>
              <a:buFont typeface="Arial" panose="020B0603020202020204" pitchFamily="34" charset="0"/>
              <a:buChar char="•"/>
            </a:pPr>
            <a:r>
              <a:rPr lang="en-US" sz="2000">
                <a:solidFill>
                  <a:srgbClr val="000000"/>
                </a:solidFill>
                <a:latin typeface="Aptos"/>
              </a:rPr>
              <a:t>Dr. Frank Robinson, New Principals &amp; Emerging Leaders, </a:t>
            </a:r>
            <a:r>
              <a:rPr lang="en-US" sz="2000" u="sng">
                <a:solidFill>
                  <a:schemeClr val="hlink"/>
                </a:solidFill>
                <a:latin typeface="Aptos"/>
                <a:hlinkClick r:id="rId12">
                  <a:extLst>
                    <a:ext uri="{A12FA001-AC4F-418D-AE19-62706E023703}">
                      <ahyp:hlinkClr xmlns:ahyp="http://schemas.microsoft.com/office/drawing/2018/hyperlinkcolor" val="tx"/>
                    </a:ext>
                  </a:extLst>
                </a:hlinkClick>
              </a:rPr>
              <a:t>frobinson@ed.sc.gov</a:t>
            </a:r>
            <a:endParaRPr lang="en-US" sz="2000" u="sng">
              <a:solidFill>
                <a:schemeClr val="hlink"/>
              </a:solidFill>
              <a:latin typeface="Aptos"/>
            </a:endParaRPr>
          </a:p>
          <a:p>
            <a:pPr marL="157480" indent="-157480">
              <a:spcBef>
                <a:spcPts val="711"/>
              </a:spcBef>
              <a:buClr>
                <a:srgbClr val="000000"/>
              </a:buClr>
              <a:buSzPts val="300"/>
            </a:pPr>
            <a:r>
              <a:rPr lang="en-US" sz="2200" b="1">
                <a:solidFill>
                  <a:srgbClr val="000000"/>
                </a:solidFill>
                <a:latin typeface="Aptos"/>
              </a:rPr>
              <a:t>    </a:t>
            </a:r>
            <a:r>
              <a:rPr lang="en-US" sz="2000" b="1">
                <a:solidFill>
                  <a:srgbClr val="000000"/>
                </a:solidFill>
                <a:latin typeface="Aptos"/>
              </a:rPr>
              <a:t>Office Support</a:t>
            </a:r>
            <a:endParaRPr lang="en-US" sz="2000">
              <a:solidFill>
                <a:srgbClr val="000000"/>
              </a:solidFill>
              <a:latin typeface="Aptos"/>
            </a:endParaRPr>
          </a:p>
          <a:p>
            <a:pPr marL="374650" lvl="1" indent="-228600">
              <a:spcBef>
                <a:spcPts val="355"/>
              </a:spcBef>
              <a:buClr>
                <a:srgbClr val="000000"/>
              </a:buClr>
              <a:buSzPct val="100000"/>
              <a:buFont typeface="Arial" panose="020B0603020202020204" pitchFamily="34" charset="0"/>
              <a:buChar char="•"/>
            </a:pPr>
            <a:r>
              <a:rPr lang="en-US" sz="2000">
                <a:solidFill>
                  <a:schemeClr val="accent6">
                    <a:lumMod val="10000"/>
                  </a:schemeClr>
                </a:solidFill>
                <a:latin typeface="Aptos"/>
              </a:rPr>
              <a:t>Kimberly Mack, Director,</a:t>
            </a:r>
            <a:r>
              <a:rPr lang="en-US" sz="2000">
                <a:solidFill>
                  <a:srgbClr val="233F58"/>
                </a:solidFill>
                <a:latin typeface="Aptos"/>
              </a:rPr>
              <a:t> </a:t>
            </a:r>
            <a:r>
              <a:rPr lang="en-US" sz="2000">
                <a:solidFill>
                  <a:srgbClr val="233F58"/>
                </a:solidFill>
                <a:latin typeface="Aptos"/>
                <a:hlinkClick r:id="rId13"/>
              </a:rPr>
              <a:t>kemack@ed.sc.gov</a:t>
            </a:r>
            <a:r>
              <a:rPr lang="en-US" sz="2000">
                <a:solidFill>
                  <a:srgbClr val="233F58"/>
                </a:solidFill>
                <a:latin typeface="Aptos"/>
              </a:rPr>
              <a:t> </a:t>
            </a:r>
            <a:endParaRPr lang="en-US" sz="2000" u="sng">
              <a:solidFill>
                <a:srgbClr val="233F58"/>
              </a:solidFill>
              <a:latin typeface="Aptos"/>
            </a:endParaRPr>
          </a:p>
          <a:p>
            <a:pPr marL="374650" lvl="1" indent="-228600">
              <a:spcBef>
                <a:spcPts val="355"/>
              </a:spcBef>
              <a:buClr>
                <a:srgbClr val="000000"/>
              </a:buClr>
              <a:buSzPct val="100000"/>
              <a:buFont typeface="Arial" panose="020B0603020202020204" pitchFamily="34" charset="0"/>
              <a:buChar char="•"/>
            </a:pPr>
            <a:r>
              <a:rPr lang="en-US" sz="2000">
                <a:solidFill>
                  <a:schemeClr val="accent6">
                    <a:lumMod val="10000"/>
                  </a:schemeClr>
                </a:solidFill>
                <a:latin typeface="Aptos"/>
              </a:rPr>
              <a:t>Marilyn Suber, Administrative Assistant,</a:t>
            </a:r>
            <a:r>
              <a:rPr lang="en-US" sz="2000">
                <a:solidFill>
                  <a:srgbClr val="233F58"/>
                </a:solidFill>
                <a:latin typeface="Aptos"/>
              </a:rPr>
              <a:t> </a:t>
            </a:r>
            <a:r>
              <a:rPr lang="en-US" sz="2000">
                <a:solidFill>
                  <a:schemeClr val="accent1"/>
                </a:solidFill>
                <a:latin typeface="Aptos"/>
                <a:hlinkClick r:id="rId14">
                  <a:extLst>
                    <a:ext uri="{A12FA001-AC4F-418D-AE19-62706E023703}">
                      <ahyp:hlinkClr xmlns:ahyp="http://schemas.microsoft.com/office/drawing/2018/hyperlinkcolor" val="tx"/>
                    </a:ext>
                  </a:extLst>
                </a:hlinkClick>
              </a:rPr>
              <a:t>masuber@ed.sc.gov</a:t>
            </a:r>
            <a:endParaRPr lang="en-US" sz="2000">
              <a:solidFill>
                <a:schemeClr val="accent1"/>
              </a:solidFill>
              <a:latin typeface="Aptos"/>
            </a:endParaRPr>
          </a:p>
        </p:txBody>
      </p:sp>
    </p:spTree>
    <p:extLst>
      <p:ext uri="{BB962C8B-B14F-4D97-AF65-F5344CB8AC3E}">
        <p14:creationId xmlns:p14="http://schemas.microsoft.com/office/powerpoint/2010/main" val="99392409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B89DE05-47D9-0748-B8C1-A3341D6C5B5A}"/>
              </a:ext>
            </a:extLst>
          </p:cNvPr>
          <p:cNvSpPr>
            <a:spLocks noGrp="1"/>
          </p:cNvSpPr>
          <p:nvPr>
            <p:ph type="title" idx="4294967295"/>
          </p:nvPr>
        </p:nvSpPr>
        <p:spPr>
          <a:xfrm>
            <a:off x="304800" y="-762000"/>
            <a:ext cx="5486400" cy="762000"/>
          </a:xfrm>
        </p:spPr>
        <p:txBody>
          <a:bodyPr vert="horz" lIns="60960" tIns="30480" rIns="60960" bIns="30480" rtlCol="0" anchor="b">
            <a:norm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a:t>SCDE SEAL LOGO</a:t>
            </a:r>
          </a:p>
        </p:txBody>
      </p:sp>
      <p:sp>
        <p:nvSpPr>
          <p:cNvPr id="2" name="Freeform 2" descr="Circle with words South Carolina Department of Education around the edge. Inside is a palmetto tree with hands representing the fronds. The palmetto tree is rooted in a book. Below the book is the year 1868."/>
          <p:cNvSpPr/>
          <p:nvPr/>
        </p:nvSpPr>
        <p:spPr>
          <a:xfrm>
            <a:off x="3795364" y="1128364"/>
            <a:ext cx="4601273" cy="4601273"/>
          </a:xfrm>
          <a:custGeom>
            <a:avLst/>
            <a:gdLst/>
            <a:ahLst/>
            <a:cxnLst/>
            <a:rect l="l" t="t" r="r" b="b"/>
            <a:pathLst>
              <a:path w="6901909" h="6901909">
                <a:moveTo>
                  <a:pt x="0" y="0"/>
                </a:moveTo>
                <a:lnTo>
                  <a:pt x="6901910" y="0"/>
                </a:lnTo>
                <a:lnTo>
                  <a:pt x="6901910" y="6901910"/>
                </a:lnTo>
                <a:lnTo>
                  <a:pt x="0" y="6901910"/>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AEE237-6C1C-C0D5-DF5D-7BB93C62D986}"/>
              </a:ext>
            </a:extLst>
          </p:cNvPr>
          <p:cNvSpPr>
            <a:spLocks noGrp="1"/>
          </p:cNvSpPr>
          <p:nvPr>
            <p:ph type="title"/>
          </p:nvPr>
        </p:nvSpPr>
        <p:spPr>
          <a:xfrm>
            <a:off x="609600" y="2294474"/>
            <a:ext cx="10972800" cy="914400"/>
          </a:xfrm>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sz="4800">
                <a:solidFill>
                  <a:srgbClr val="233746"/>
                </a:solidFill>
              </a:rPr>
              <a:t>Student Learning Objectives (SLOs)</a:t>
            </a:r>
          </a:p>
        </p:txBody>
      </p:sp>
      <p:sp>
        <p:nvSpPr>
          <p:cNvPr id="3" name="Text Placeholder 2">
            <a:extLst>
              <a:ext uri="{FF2B5EF4-FFF2-40B4-BE49-F238E27FC236}">
                <a16:creationId xmlns:a16="http://schemas.microsoft.com/office/drawing/2014/main" id="{AA916CB9-6A6D-3450-CE0C-E75954252AA7}"/>
              </a:ext>
            </a:extLst>
          </p:cNvPr>
          <p:cNvSpPr>
            <a:spLocks noGrp="1"/>
          </p:cNvSpPr>
          <p:nvPr>
            <p:ph type="body" sz="quarter" idx="13"/>
          </p:nvPr>
        </p:nvSpPr>
        <p:spPr>
          <a:xfrm>
            <a:off x="452582" y="3997992"/>
            <a:ext cx="10861963" cy="1358900"/>
          </a:xfrm>
        </p:spPr>
        <p:txBody>
          <a:bodyPr>
            <a:normAutofit fontScale="25000" lnSpcReduction="20000"/>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r>
              <a:rPr lang="en-US" sz="10650" b="0"/>
              <a:t>"NONE OF THE MEANINGFUL INSIGHTS FROM DATA OR EVALUATIONS CAN FULLY TRANSLATE INTO IMPROVED TEACHING AND LEARNING WITHOUT COACHING. COACHING BRIDGES THE GAP—HELPING EDUCATORS REFLECT ON EVIDENCE, REFINE THEIR PRACTICE, AND TAILOR STRATEGIES THAT MEET DIVERSE STUDENT NEEDS. IT IS THE ESSENTIAL CATALYST TURNING EVALUATION INTO GROWTH."</a:t>
            </a:r>
            <a:endParaRPr lang="en-US" b="0"/>
          </a:p>
        </p:txBody>
      </p:sp>
    </p:spTree>
    <p:extLst>
      <p:ext uri="{BB962C8B-B14F-4D97-AF65-F5344CB8AC3E}">
        <p14:creationId xmlns:p14="http://schemas.microsoft.com/office/powerpoint/2010/main" val="12171074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FA75C7B-A4A4-7745-81C8-83119AEDD770}"/>
              </a:ext>
            </a:extLst>
          </p:cNvPr>
          <p:cNvSpPr>
            <a:spLocks noGrp="1"/>
          </p:cNvSpPr>
          <p:nvPr>
            <p:ph type="title"/>
          </p:nvPr>
        </p:nvSpPr>
        <p:spPr/>
        <p:txBody>
          <a:bodyPr>
            <a:norm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sz="4000">
                <a:solidFill>
                  <a:srgbClr val="233746"/>
                </a:solidFill>
              </a:rPr>
              <a:t>Creating SLO's</a:t>
            </a:r>
          </a:p>
        </p:txBody>
      </p:sp>
      <p:sp>
        <p:nvSpPr>
          <p:cNvPr id="4" name="Content Placeholder 3">
            <a:extLst>
              <a:ext uri="{FF2B5EF4-FFF2-40B4-BE49-F238E27FC236}">
                <a16:creationId xmlns:a16="http://schemas.microsoft.com/office/drawing/2014/main" id="{C597E987-C0AE-5A1F-7C41-602F05438DCE}"/>
              </a:ext>
            </a:extLst>
          </p:cNvPr>
          <p:cNvSpPr>
            <a:spLocks noGrp="1"/>
          </p:cNvSpPr>
          <p:nvPr>
            <p:ph sz="half" idx="1"/>
          </p:nvPr>
        </p:nvSpPr>
        <p:spPr/>
        <p:txBody>
          <a:bodyPr>
            <a:norm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sz="2400" b="1"/>
              <a:t>Student Outcomes </a:t>
            </a:r>
          </a:p>
        </p:txBody>
      </p:sp>
      <p:pic>
        <p:nvPicPr>
          <p:cNvPr id="10" name="Picture 9" descr="A group of kids playing basketball">
            <a:extLst>
              <a:ext uri="{FF2B5EF4-FFF2-40B4-BE49-F238E27FC236}">
                <a16:creationId xmlns:a16="http://schemas.microsoft.com/office/drawing/2014/main" id="{F7E0FB85-3EC5-AE1A-EB68-B3B75CCD8E76}"/>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29673" y="2286306"/>
            <a:ext cx="2859087" cy="3644457"/>
          </a:xfrm>
          <a:prstGeom prst="rect">
            <a:avLst/>
          </a:prstGeom>
        </p:spPr>
      </p:pic>
      <p:sp>
        <p:nvSpPr>
          <p:cNvPr id="5" name="Content Placeholder 4">
            <a:extLst>
              <a:ext uri="{FF2B5EF4-FFF2-40B4-BE49-F238E27FC236}">
                <a16:creationId xmlns:a16="http://schemas.microsoft.com/office/drawing/2014/main" id="{57348195-95B6-72B6-3B5E-7C939EE795E5}"/>
              </a:ext>
            </a:extLst>
          </p:cNvPr>
          <p:cNvSpPr>
            <a:spLocks noGrp="1"/>
          </p:cNvSpPr>
          <p:nvPr>
            <p:ph sz="half" idx="13"/>
          </p:nvPr>
        </p:nvSpPr>
        <p:spPr/>
        <p:txBody>
          <a:bodyPr>
            <a:norm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sz="2400" b="1"/>
              <a:t>Clear Written Goals</a:t>
            </a:r>
          </a:p>
        </p:txBody>
      </p:sp>
      <p:pic>
        <p:nvPicPr>
          <p:cNvPr id="7" name="Picture 6" descr="A basketball court diagram with text">
            <a:extLst>
              <a:ext uri="{FF2B5EF4-FFF2-40B4-BE49-F238E27FC236}">
                <a16:creationId xmlns:a16="http://schemas.microsoft.com/office/drawing/2014/main" id="{7C9A4FD5-B1C6-9EED-D3AA-2A7E389D420D}"/>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4760331" y="2286306"/>
            <a:ext cx="2364108" cy="3624966"/>
          </a:xfrm>
          <a:prstGeom prst="rect">
            <a:avLst/>
          </a:prstGeom>
        </p:spPr>
      </p:pic>
      <p:sp>
        <p:nvSpPr>
          <p:cNvPr id="2" name="Content Placeholder 1">
            <a:extLst>
              <a:ext uri="{FF2B5EF4-FFF2-40B4-BE49-F238E27FC236}">
                <a16:creationId xmlns:a16="http://schemas.microsoft.com/office/drawing/2014/main" id="{ED2F1ACE-9B3A-3BCA-8905-7E96AB2D1AA7}"/>
              </a:ext>
            </a:extLst>
          </p:cNvPr>
          <p:cNvSpPr>
            <a:spLocks noGrp="1"/>
          </p:cNvSpPr>
          <p:nvPr>
            <p:ph sz="half" idx="2"/>
          </p:nvPr>
        </p:nvSpPr>
        <p:spPr/>
        <p:txBody>
          <a:bodyPr>
            <a:norm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sz="2400" b="1"/>
              <a:t>Conferencing</a:t>
            </a:r>
          </a:p>
        </p:txBody>
      </p:sp>
      <p:pic>
        <p:nvPicPr>
          <p:cNvPr id="13" name="Picture 12" descr="A group of men in yellow and blue uniforms huddle on a basketball court">
            <a:extLst>
              <a:ext uri="{FF2B5EF4-FFF2-40B4-BE49-F238E27FC236}">
                <a16:creationId xmlns:a16="http://schemas.microsoft.com/office/drawing/2014/main" id="{779E63F7-0DB9-780C-4309-6F0EFCBEA4C5}"/>
              </a:ext>
            </a:extLst>
          </p:cNvPr>
          <p:cNvPicPr>
            <a:picLocks noChangeAspect="1"/>
          </p:cNvPicPr>
          <p:nvPr/>
        </p:nvPicPr>
        <p:blipFill>
          <a:blip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tretch>
            <a:fillRect/>
          </a:stretch>
        </p:blipFill>
        <p:spPr>
          <a:xfrm>
            <a:off x="8296010" y="2286306"/>
            <a:ext cx="2584427" cy="3624966"/>
          </a:xfrm>
          <a:prstGeom prst="rect">
            <a:avLst/>
          </a:prstGeom>
        </p:spPr>
      </p:pic>
    </p:spTree>
    <p:extLst>
      <p:ext uri="{BB962C8B-B14F-4D97-AF65-F5344CB8AC3E}">
        <p14:creationId xmlns:p14="http://schemas.microsoft.com/office/powerpoint/2010/main" val="22404021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1D8FC4-1253-E70F-6757-1834115B1E1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6E8CD69-B2B7-6051-6266-2BF673F9D536}"/>
              </a:ext>
            </a:extLst>
          </p:cNvPr>
          <p:cNvSpPr>
            <a:spLocks noGrp="1"/>
          </p:cNvSpPr>
          <p:nvPr>
            <p:ph type="title"/>
          </p:nvPr>
        </p:nvSpPr>
        <p:spPr>
          <a:xfrm>
            <a:off x="612648" y="365125"/>
            <a:ext cx="10966704" cy="731520"/>
          </a:xfrm>
        </p:spPr>
        <p:txBody>
          <a:bodyPr anchor="t">
            <a:normAutofit/>
          </a:bodyPr>
          <a:lstStyle/>
          <a:p>
            <a:r>
              <a:rPr lang="en-US"/>
              <a:t>SLO Resources</a:t>
            </a:r>
          </a:p>
        </p:txBody>
      </p:sp>
      <p:pic>
        <p:nvPicPr>
          <p:cNvPr id="7" name="Picture 6" descr="A screenshot of a webpage">
            <a:extLst>
              <a:ext uri="{FF2B5EF4-FFF2-40B4-BE49-F238E27FC236}">
                <a16:creationId xmlns:a16="http://schemas.microsoft.com/office/drawing/2014/main" id="{97352E38-2545-A55F-40E8-BD0E3E55FE90}"/>
              </a:ext>
            </a:extLst>
          </p:cNvPr>
          <p:cNvPicPr>
            <a:picLocks noChangeAspect="1"/>
          </p:cNvPicPr>
          <p:nvPr/>
        </p:nvPicPr>
        <p:blipFill>
          <a:blip r:embed="rId3"/>
          <a:stretch>
            <a:fillRect/>
          </a:stretch>
        </p:blipFill>
        <p:spPr>
          <a:xfrm>
            <a:off x="2119035" y="1444046"/>
            <a:ext cx="6999155" cy="4787434"/>
          </a:xfrm>
          <a:prstGeom prst="rect">
            <a:avLst/>
          </a:prstGeom>
          <a:noFill/>
        </p:spPr>
      </p:pic>
      <p:sp>
        <p:nvSpPr>
          <p:cNvPr id="9" name="Arrow: Right 8">
            <a:extLst>
              <a:ext uri="{FF2B5EF4-FFF2-40B4-BE49-F238E27FC236}">
                <a16:creationId xmlns:a16="http://schemas.microsoft.com/office/drawing/2014/main" id="{E4BF2179-E955-7B36-29E9-419E275C7ACC}"/>
              </a:ext>
              <a:ext uri="{C183D7F6-B498-43B3-948B-1728B52AA6E4}">
                <adec:decorative xmlns:adec="http://schemas.microsoft.com/office/drawing/2017/decorative" val="1"/>
              </a:ext>
            </a:extLst>
          </p:cNvPr>
          <p:cNvSpPr/>
          <p:nvPr/>
        </p:nvSpPr>
        <p:spPr>
          <a:xfrm rot="1920000">
            <a:off x="617651" y="2950099"/>
            <a:ext cx="1357745" cy="401781"/>
          </a:xfrm>
          <a:prstGeom prst="rightArrow">
            <a:avLst/>
          </a:prstGeom>
          <a:solidFill>
            <a:schemeClr val="accent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322833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p:nvPr>
        </p:nvSpPr>
        <p:spPr>
          <a:xfrm>
            <a:off x="609600" y="2782413"/>
            <a:ext cx="10972800" cy="45948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a:solidFill>
                  <a:srgbClr val="233746"/>
                </a:solidFill>
                <a:latin typeface="Aptos"/>
              </a:rPr>
              <a:t>ADEPT Q&amp;A</a:t>
            </a:r>
            <a:endParaRPr lang="en-US"/>
          </a:p>
        </p:txBody>
      </p:sp>
    </p:spTree>
    <p:extLst>
      <p:ext uri="{BB962C8B-B14F-4D97-AF65-F5344CB8AC3E}">
        <p14:creationId xmlns:p14="http://schemas.microsoft.com/office/powerpoint/2010/main" val="32301851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9CF0E7-00CF-777B-37E1-CFAC0934E8E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CD1DC08-EF62-A180-941A-909A5FC60B9E}"/>
              </a:ext>
            </a:extLst>
          </p:cNvPr>
          <p:cNvSpPr>
            <a:spLocks noGrp="1"/>
          </p:cNvSpPr>
          <p:nvPr>
            <p:ph type="title"/>
          </p:nvPr>
        </p:nvSpPr>
        <p:spPr>
          <a:xfrm>
            <a:off x="612648" y="365125"/>
            <a:ext cx="10966704" cy="731520"/>
          </a:xfrm>
        </p:spPr>
        <p:txBody>
          <a:bodyPr anchor="t">
            <a:normAutofit/>
          </a:bodyPr>
          <a:lstStyle/>
          <a:p>
            <a:r>
              <a:rPr lang="en-US" sz="3300" dirty="0"/>
              <a:t>ADEPT Q&amp;A Responses</a:t>
            </a:r>
            <a:endParaRPr lang="en-US" dirty="0"/>
          </a:p>
        </p:txBody>
      </p:sp>
      <p:sp>
        <p:nvSpPr>
          <p:cNvPr id="3" name="TextBox 2">
            <a:extLst>
              <a:ext uri="{FF2B5EF4-FFF2-40B4-BE49-F238E27FC236}">
                <a16:creationId xmlns:a16="http://schemas.microsoft.com/office/drawing/2014/main" id="{631B844E-2FAE-DCF0-8DE9-A7CBE54D93A2}"/>
              </a:ext>
            </a:extLst>
          </p:cNvPr>
          <p:cNvSpPr txBox="1"/>
          <p:nvPr/>
        </p:nvSpPr>
        <p:spPr>
          <a:xfrm>
            <a:off x="363058" y="1364977"/>
            <a:ext cx="11075617" cy="526297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a:t>1.) If we’re already trained as Evaluator Train-the-Trainers, can we still attend the January 28–29, 2026 session in Columbia, or should we wait for the SCDE’s hybrid session details?</a:t>
            </a:r>
          </a:p>
          <a:p>
            <a:endParaRPr lang="en-US" sz="2400"/>
          </a:p>
          <a:p>
            <a:r>
              <a:rPr lang="en-US" sz="2000" i="1"/>
              <a:t>A: Since new information will be shared, you can attend either of the above sessions.  Priority will be given to those who have not previously attended the training, but please know that we usually have plenty of room to accommodate participants. </a:t>
            </a:r>
          </a:p>
          <a:p>
            <a:endParaRPr lang="en-US" sz="2400"/>
          </a:p>
          <a:p>
            <a:r>
              <a:rPr lang="en-US" sz="2400"/>
              <a:t>2.) Any updates on when Special Areas will move from Moodle? We have a few administrators currently completing training, and we want to ensure their progress isn’t disrupted.</a:t>
            </a:r>
          </a:p>
          <a:p>
            <a:endParaRPr lang="en-US" sz="2400"/>
          </a:p>
          <a:p>
            <a:r>
              <a:rPr lang="en-US" sz="2000" i="1"/>
              <a:t>A: While there is no set date for the platform change, we will be sure to let you know well in advance. Your Administrators can go ahead and complete the training in Moodle.  </a:t>
            </a:r>
          </a:p>
          <a:p>
            <a:endParaRPr lang="en-US" sz="2000"/>
          </a:p>
        </p:txBody>
      </p:sp>
    </p:spTree>
    <p:extLst>
      <p:ext uri="{BB962C8B-B14F-4D97-AF65-F5344CB8AC3E}">
        <p14:creationId xmlns:p14="http://schemas.microsoft.com/office/powerpoint/2010/main" val="3961369980"/>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 PPT Template" id="{B3743A0B-392B-463E-B129-2C2018E2C934}" vid="{927DFC58-C9EE-4710-BF1F-B2F7D66E6C27}"/>
    </a:ext>
  </a:extLst>
</a:theme>
</file>

<file path=ppt/theme/theme2.xml><?xml version="1.0" encoding="utf-8"?>
<a:theme xmlns:a="http://schemas.openxmlformats.org/drawingml/2006/main" name="Office Theme">
  <a:themeElements>
    <a:clrScheme name="SCDE">
      <a:dk1>
        <a:srgbClr val="233F58"/>
      </a:dk1>
      <a:lt1>
        <a:srgbClr val="FFFFFF"/>
      </a:lt1>
      <a:dk2>
        <a:srgbClr val="2F3D4D"/>
      </a:dk2>
      <a:lt2>
        <a:srgbClr val="FFFFFF"/>
      </a:lt2>
      <a:accent1>
        <a:srgbClr val="233F58"/>
      </a:accent1>
      <a:accent2>
        <a:srgbClr val="3B6C98"/>
      </a:accent2>
      <a:accent3>
        <a:srgbClr val="43718A"/>
      </a:accent3>
      <a:accent4>
        <a:srgbClr val="F1B954"/>
      </a:accent4>
      <a:accent5>
        <a:srgbClr val="FFE494"/>
      </a:accent5>
      <a:accent6>
        <a:srgbClr val="E8E8E8"/>
      </a:accent6>
      <a:hlink>
        <a:srgbClr val="43718A"/>
      </a:hlink>
      <a:folHlink>
        <a:srgbClr val="9194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CDE 2024 PPT Template - Mixed" id="{3C1A7395-174C-CC47-8ADB-C61AADED3FF0}" vid="{12B94335-4467-1541-8DCA-DABB9135E045}"/>
    </a:ext>
  </a:extLst>
</a:theme>
</file>

<file path=ppt/theme/theme3.xml><?xml version="1.0" encoding="utf-8"?>
<a:theme xmlns:a="http://schemas.openxmlformats.org/drawingml/2006/main" name="1_Office Theme">
  <a:themeElements>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SCDE PPT Template - Light - accessible version" id="{96A01535-B97C-48C2-ABAE-26A7F291F191}" vid="{666A3F26-2E57-4E50-87BE-EE423C6AA82E}"/>
    </a:ext>
  </a:extLst>
</a:theme>
</file>

<file path=ppt/theme/theme4.xml><?xml version="1.0" encoding="utf-8"?>
<a:theme xmlns:a="http://schemas.openxmlformats.org/drawingml/2006/main" name="1_Office Theme">
  <a:themeElements>
    <a:clrScheme name="SCDE">
      <a:dk1>
        <a:sysClr val="windowText" lastClr="000000"/>
      </a:dk1>
      <a:lt1>
        <a:sysClr val="window" lastClr="FFFFFF"/>
      </a:lt1>
      <a:dk2>
        <a:srgbClr val="44546A"/>
      </a:dk2>
      <a:lt2>
        <a:srgbClr val="FCEFD8"/>
      </a:lt2>
      <a:accent1>
        <a:srgbClr val="F1BA55"/>
      </a:accent1>
      <a:accent2>
        <a:srgbClr val="43718B"/>
      </a:accent2>
      <a:accent3>
        <a:srgbClr val="D8D8D8"/>
      </a:accent3>
      <a:accent4>
        <a:srgbClr val="2F3D4C"/>
      </a:accent4>
      <a:accent5>
        <a:srgbClr val="A2B3C6"/>
      </a:accent5>
      <a:accent6>
        <a:srgbClr val="7F7F7F"/>
      </a:accent6>
      <a:hlink>
        <a:srgbClr val="43718B"/>
      </a:hlink>
      <a:folHlink>
        <a:srgbClr val="43718B"/>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Presentation2" id="{C0B119C6-DB3C-4A65-BE28-A95BE29CA8B1}" vid="{4D07453F-B113-439D-B319-0A0EDAA4CC72}"/>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f02f7301-725c-47b9-832a-57cb4d48a234">
      <Terms xmlns="http://schemas.microsoft.com/office/infopath/2007/PartnerControls"/>
    </lcf76f155ced4ddcb4097134ff3c332f>
    <TaxCatchAll xmlns="eceb486e-0810-4529-a988-f381a2f10d79"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1B61B46CB81A44A943F7695F2D48152" ma:contentTypeVersion="18" ma:contentTypeDescription="Create a new document." ma:contentTypeScope="" ma:versionID="4a4d2b8f20f9511c05f458d49a7a72aa">
  <xsd:schema xmlns:xsd="http://www.w3.org/2001/XMLSchema" xmlns:xs="http://www.w3.org/2001/XMLSchema" xmlns:p="http://schemas.microsoft.com/office/2006/metadata/properties" xmlns:ns2="f02f7301-725c-47b9-832a-57cb4d48a234" xmlns:ns3="eceb486e-0810-4529-a988-f381a2f10d79" targetNamespace="http://schemas.microsoft.com/office/2006/metadata/properties" ma:root="true" ma:fieldsID="f9c0c7db6f333a9f0a8b92c04beeeff7" ns2:_="" ns3:_="">
    <xsd:import namespace="f02f7301-725c-47b9-832a-57cb4d48a234"/>
    <xsd:import namespace="eceb486e-0810-4529-a988-f381a2f10d7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2f7301-725c-47b9-832a-57cb4d48a23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0e4daac4-fd0c-4c4b-a426-489ddec535a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ceb486e-0810-4529-a988-f381a2f10d79"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02328af-ca60-4379-9c28-6096b201c5cd}" ma:internalName="TaxCatchAll" ma:showField="CatchAllData" ma:web="eceb486e-0810-4529-a988-f381a2f10d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382DCEB-E09F-41D9-B13F-6DED6ED5C69A}">
  <ds:schemaRefs>
    <ds:schemaRef ds:uri="http://schemas.microsoft.com/office/2006/metadata/properties"/>
    <ds:schemaRef ds:uri="http://purl.org/dc/dcmitype/"/>
    <ds:schemaRef ds:uri="eceb486e-0810-4529-a988-f381a2f10d79"/>
    <ds:schemaRef ds:uri="http://www.w3.org/XML/1998/namespace"/>
    <ds:schemaRef ds:uri="http://schemas.microsoft.com/office/infopath/2007/PartnerControls"/>
    <ds:schemaRef ds:uri="http://schemas.microsoft.com/office/2006/documentManagement/types"/>
    <ds:schemaRef ds:uri="http://purl.org/dc/elements/1.1/"/>
    <ds:schemaRef ds:uri="http://schemas.openxmlformats.org/package/2006/metadata/core-properties"/>
    <ds:schemaRef ds:uri="f02f7301-725c-47b9-832a-57cb4d48a234"/>
    <ds:schemaRef ds:uri="http://purl.org/dc/terms/"/>
  </ds:schemaRefs>
</ds:datastoreItem>
</file>

<file path=customXml/itemProps2.xml><?xml version="1.0" encoding="utf-8"?>
<ds:datastoreItem xmlns:ds="http://schemas.openxmlformats.org/officeDocument/2006/customXml" ds:itemID="{EFA74B63-5E3B-4432-B70D-DF93D6104A27}">
  <ds:schemaRefs>
    <ds:schemaRef ds:uri="http://schemas.microsoft.com/sharepoint/v3/contenttype/forms"/>
  </ds:schemaRefs>
</ds:datastoreItem>
</file>

<file path=customXml/itemProps3.xml><?xml version="1.0" encoding="utf-8"?>
<ds:datastoreItem xmlns:ds="http://schemas.openxmlformats.org/officeDocument/2006/customXml" ds:itemID="{4961A18C-FC03-4943-99C2-283CC1CEFBBA}">
  <ds:schemaRefs>
    <ds:schemaRef ds:uri="eceb486e-0810-4529-a988-f381a2f10d79"/>
    <ds:schemaRef ds:uri="f02f7301-725c-47b9-832a-57cb4d48a23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2022 PPT Template</Template>
  <TotalTime>3</TotalTime>
  <Words>3797</Words>
  <Application>Microsoft Office PowerPoint</Application>
  <PresentationFormat>Widescreen</PresentationFormat>
  <Paragraphs>299</Paragraphs>
  <Slides>41</Slides>
  <Notes>41</Notes>
  <HiddenSlides>0</HiddenSlides>
  <MMClips>0</MMClips>
  <ScaleCrop>false</ScaleCrop>
  <HeadingPairs>
    <vt:vector size="6" baseType="variant">
      <vt:variant>
        <vt:lpstr>Fonts Used</vt:lpstr>
      </vt:variant>
      <vt:variant>
        <vt:i4>9</vt:i4>
      </vt:variant>
      <vt:variant>
        <vt:lpstr>Theme</vt:lpstr>
      </vt:variant>
      <vt:variant>
        <vt:i4>4</vt:i4>
      </vt:variant>
      <vt:variant>
        <vt:lpstr>Slide Titles</vt:lpstr>
      </vt:variant>
      <vt:variant>
        <vt:i4>41</vt:i4>
      </vt:variant>
    </vt:vector>
  </HeadingPairs>
  <TitlesOfParts>
    <vt:vector size="54" baseType="lpstr">
      <vt:lpstr>Aptos</vt:lpstr>
      <vt:lpstr>Arial</vt:lpstr>
      <vt:lpstr>Calibri</vt:lpstr>
      <vt:lpstr>Courier New</vt:lpstr>
      <vt:lpstr>Rockwell</vt:lpstr>
      <vt:lpstr>Times New Roman</vt:lpstr>
      <vt:lpstr>Trebuchet MS</vt:lpstr>
      <vt:lpstr>Wingdings</vt:lpstr>
      <vt:lpstr>Wingdings,Sans-Serif</vt:lpstr>
      <vt:lpstr>Custom Design</vt:lpstr>
      <vt:lpstr>Office Theme</vt:lpstr>
      <vt:lpstr>1_Office Theme</vt:lpstr>
      <vt:lpstr>1_Office Theme</vt:lpstr>
      <vt:lpstr>Educator Effectiveness  Virtual Office Hours </vt:lpstr>
      <vt:lpstr>Agenda</vt:lpstr>
      <vt:lpstr>ADEPT Reminders</vt:lpstr>
      <vt:lpstr>ADEPT Timeline Check-In</vt:lpstr>
      <vt:lpstr>Student Learning Objectives (SLOs)</vt:lpstr>
      <vt:lpstr>Creating SLO's</vt:lpstr>
      <vt:lpstr>SLO Resources</vt:lpstr>
      <vt:lpstr>ADEPT Q&amp;A</vt:lpstr>
      <vt:lpstr>ADEPT Q&amp;A Responses</vt:lpstr>
      <vt:lpstr>Office of Educator Services</vt:lpstr>
      <vt:lpstr>Office of Educator Services Contacts</vt:lpstr>
      <vt:lpstr>Office of Educator Services Contacts Cont.</vt:lpstr>
      <vt:lpstr>Alternative Certification Contacts</vt:lpstr>
      <vt:lpstr>Principal Certification</vt:lpstr>
      <vt:lpstr>School Principal: PK–Grade 12</vt:lpstr>
      <vt:lpstr>The Educator Assistance Act</vt:lpstr>
      <vt:lpstr>Educator Leave and the Educator Assistance Act </vt:lpstr>
      <vt:lpstr>Reemployment Notification Requirements </vt:lpstr>
      <vt:lpstr>Teacher Assignment Notification Requirements</vt:lpstr>
      <vt:lpstr>Teacher Professional Development and Staff Workdays </vt:lpstr>
      <vt:lpstr>Just Cause Basis for Teacher Certificate Suspension or Revocation</vt:lpstr>
      <vt:lpstr>Breach of Contract</vt:lpstr>
      <vt:lpstr>Breach of Contract Exclusion</vt:lpstr>
      <vt:lpstr>Lifetime Retired Educator Certificate   </vt:lpstr>
      <vt:lpstr>Lifetime Retired Educator Certificate Cont.</vt:lpstr>
      <vt:lpstr>Read to Succeed (R2S) and Recent Changes</vt:lpstr>
      <vt:lpstr>R2S and Retired Educator Certificate</vt:lpstr>
      <vt:lpstr>R2S Endorsements and Timelines</vt:lpstr>
      <vt:lpstr>R2S for Elementary Administrators</vt:lpstr>
      <vt:lpstr>Methods for Adding R2S Literacy Teacher</vt:lpstr>
      <vt:lpstr>Work Experience Credit For Educators</vt:lpstr>
      <vt:lpstr>Implementation Timeline</vt:lpstr>
      <vt:lpstr>Noncertified Teacher Pilot</vt:lpstr>
      <vt:lpstr>Implementation Process</vt:lpstr>
      <vt:lpstr>Implementation Process Cont.</vt:lpstr>
      <vt:lpstr>Certification Q&amp;A</vt:lpstr>
      <vt:lpstr>Certification Q&amp;A Responses</vt:lpstr>
      <vt:lpstr>Links to Resources</vt:lpstr>
      <vt:lpstr>Open Discussion</vt:lpstr>
      <vt:lpstr>Office of Leadership Effectiveness</vt:lpstr>
      <vt:lpstr>SCDE SEAL LOGO</vt:lpstr>
    </vt:vector>
  </TitlesOfParts>
  <Company>South Carolina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September 2025 Effectiveness Virtual Office Hours</dc:title>
  <dc:creator>South Carolina Department of Education</dc:creator>
  <cp:lastModifiedBy>Cohoon, Ashley S</cp:lastModifiedBy>
  <cp:revision>3</cp:revision>
  <dcterms:created xsi:type="dcterms:W3CDTF">2022-07-25T17:41:28Z</dcterms:created>
  <dcterms:modified xsi:type="dcterms:W3CDTF">2025-09-11T18:18:55Z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0x01010011B61B46CB81A44A943F7695F2D48152</vt:lpwstr>
  </property>
  <property fmtid="{D5CDD505-2E9C-101B-9397-08002B2CF9AE}" pid="3" name="MediaServiceImageTags">
    <vt:lpwstr/>
  </property>
</Properties>
</file>