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48" r:id="rId5"/>
  </p:sldMasterIdLst>
  <p:notesMasterIdLst>
    <p:notesMasterId r:id="rId28"/>
  </p:notesMasterIdLst>
  <p:sldIdLst>
    <p:sldId id="257" r:id="rId6"/>
    <p:sldId id="297" r:id="rId7"/>
    <p:sldId id="4851" r:id="rId8"/>
    <p:sldId id="4850" r:id="rId9"/>
    <p:sldId id="4827" r:id="rId10"/>
    <p:sldId id="4829" r:id="rId11"/>
    <p:sldId id="4839" r:id="rId12"/>
    <p:sldId id="4844" r:id="rId13"/>
    <p:sldId id="4849" r:id="rId14"/>
    <p:sldId id="4842" r:id="rId15"/>
    <p:sldId id="4841" r:id="rId16"/>
    <p:sldId id="4848" r:id="rId17"/>
    <p:sldId id="4769" r:id="rId18"/>
    <p:sldId id="4810" r:id="rId19"/>
    <p:sldId id="4853" r:id="rId20"/>
    <p:sldId id="4854" r:id="rId21"/>
    <p:sldId id="4840" r:id="rId22"/>
    <p:sldId id="4832" r:id="rId23"/>
    <p:sldId id="4852" r:id="rId24"/>
    <p:sldId id="4766" r:id="rId25"/>
    <p:sldId id="265" r:id="rId26"/>
    <p:sldId id="28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5FA5"/>
    <a:srgbClr val="565B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7" dt="2026-10-12T14:16:51.321"/>
    <p1510:client id="{19C0FEF9-44BF-9B51-E29F-84B6AAFDBCEF}" v="6" dt="2026-10-12T14:02:06.244"/>
    <p1510:client id="{7A401612-D07A-4942-B665-1CFEB609D5C3}" v="7" dt="2026-10-12T14:06:47.959"/>
    <p1510:client id="{983161D0-4FC9-5F69-DCAA-2CD2632128EE}" v="37" dt="2026-10-13T18:46:39.222"/>
    <p1510:client id="{B1C315B6-2C60-4331-D291-1F8E670C3955}" v="576" dt="2026-10-12T13:54:13.4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67" autoAdjust="0"/>
    <p:restoredTop sz="86441" autoAdjust="0"/>
  </p:normalViewPr>
  <p:slideViewPr>
    <p:cSldViewPr snapToGrid="0">
      <p:cViewPr varScale="1">
        <p:scale>
          <a:sx n="78" d="100"/>
          <a:sy n="78" d="100"/>
        </p:scale>
        <p:origin x="120" y="480"/>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8B525-E8CE-425B-ADF5-5BE7333EAA5A}" type="datetimeFigureOut">
              <a:rPr lang="en-US" smtClean="0"/>
              <a:t>10/15/2026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31CE96-81FA-4C03-87CC-F53CE344BC75}" type="slidenum">
              <a:rPr lang="en-US" smtClean="0"/>
              <a:t>‹#›</a:t>
            </a:fld>
            <a:endParaRPr lang="en-US"/>
          </a:p>
        </p:txBody>
      </p:sp>
    </p:spTree>
    <p:extLst>
      <p:ext uri="{BB962C8B-B14F-4D97-AF65-F5344CB8AC3E}">
        <p14:creationId xmlns:p14="http://schemas.microsoft.com/office/powerpoint/2010/main" val="2534920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ed.sc.gov/educators/educator-effectiveness/expanded-adept-resources/https-ed-sc-gov-educators-educator-effectiveness-expanded-adept-resources-educator-evaluation-guidance/adept-contract-levels-and-evaluations2/"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ed.sc.gov/educators/educator-effectiveness/adept-for-special-areas-2020/" TargetMode="External"/><Relationship Id="rId5" Type="http://schemas.openxmlformats.org/officeDocument/2006/relationships/hyperlink" Target="https://ed.sc.gov/educators/educator-effectiveness/expanded-adept-resources/https-ed-sc-gov-educators-educator-effectiveness-expanded-adept-resources-educator-evaluation-guidance/south-carolina-teaching-standards-updated-process-manual-december-2021/" TargetMode="External"/><Relationship Id="rId4" Type="http://schemas.openxmlformats.org/officeDocument/2006/relationships/hyperlink" Target="https://ed.sc.gov/educators/educator-effectiveness/expanded-adept-resources/https-ed-sc-gov-educators-educator-effectiveness-expanded-adept-resources-educator-evaluation-guidance/expanded-adept-system-guidelines-june-2021/"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docs.google.com/document/d/1UOQjBxWFmtBIlDdApnARlNhHLDbMNxC7FMvcwBEOi10/edit?usp=sharing"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drive.google.com/file/d/1EWzvBgDs1E9Usyz9URLEWJwCbsBz1Ise/view?usp=sharing"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ed.sc.gov/newsroom/school-district-memoranda-archive/teacher-leadership-professional-learning-opportunity/teacher-leadership-professional-learning-opportunity-memo/"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files.constantcontact.com/c3e69b7b501/f61cbcad-a3fb-49e1-a85b-76696437eb9e.pdf"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ed.sc.gov/educators/educator-effectiveness/supporting-student-growth/slo/guidance-on-creating-teacher-leadership-goals/"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forms.cloud.microsoft/Pages/ResponsePage.aspx?id=xeIEJ_Upfk-5HL1W8GhZlY1hDud67-FHoqjTDfq-cVJUQVpHUU9ESjJERks1UUFXRzJUMU5YU1pKWC4u"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forms.cloud.microsoft/Pages/ResponsePage.aspx?id=xeIEJ_Upfk-5HL1W8GhZlY1hDud67-FHoqjTDfq-cVJURVUxWjNRWjhFWTFQOFQ2QjFEUFpPT0pWNS4u&amp;or=PPT-WEB.BODY.NT&amp;ct=1791814839833"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a:solidFill>
                  <a:srgbClr val="000000"/>
                </a:solidFill>
                <a:latin typeface="Calibri"/>
                <a:cs typeface="Calibri"/>
              </a:rPr>
              <a:t>Jenny-Welcome</a:t>
            </a:r>
            <a:r>
              <a:rPr lang="en-US" sz="1200" b="0" i="0" u="none" strike="noStrike">
                <a:solidFill>
                  <a:srgbClr val="000000"/>
                </a:solidFill>
                <a:effectLst/>
                <a:latin typeface="Calibri"/>
                <a:cs typeface="Calibri"/>
              </a:rPr>
              <a:t> to our educator effectiveness virtual office hours. We’re so glad you could make it. Please type in the chat box your name and district. We have two opening questions posted that we’d love for you to answer in the chat. We’ll get started right at 2 PM. </a:t>
            </a:r>
            <a:r>
              <a:rPr lang="en-US" sz="1200" b="0" i="0">
                <a:solidFill>
                  <a:srgbClr val="444444"/>
                </a:solidFill>
                <a:effectLst/>
                <a:latin typeface="Calibri"/>
                <a:cs typeface="Calibri"/>
              </a:rPr>
              <a:t>​</a:t>
            </a:r>
            <a:endParaRPr lang="en-US" b="0" i="0">
              <a:solidFill>
                <a:srgbClr val="444444"/>
              </a:solidFill>
              <a:effectLst/>
              <a:latin typeface="Calibri"/>
              <a:cs typeface="Calibri"/>
            </a:endParaRPr>
          </a:p>
          <a:p>
            <a:pPr algn="l" rtl="0" fontAlgn="base"/>
            <a:r>
              <a:rPr lang="en-US" sz="1200" b="0" i="0">
                <a:solidFill>
                  <a:srgbClr val="444444"/>
                </a:solidFill>
                <a:effectLst/>
                <a:latin typeface="Calibri"/>
                <a:cs typeface="Calibri"/>
              </a:rPr>
              <a:t>​</a:t>
            </a:r>
            <a:endParaRPr lang="en-US" b="0" i="0">
              <a:solidFill>
                <a:srgbClr val="444444"/>
              </a:solidFill>
              <a:effectLst/>
              <a:latin typeface="Calibri"/>
              <a:ea typeface="Calibri"/>
              <a:cs typeface="Calibri"/>
            </a:endParaRPr>
          </a:p>
          <a:p>
            <a:pPr fontAlgn="base"/>
            <a:r>
              <a:rPr lang="en-US" sz="1200" b="0" i="0" u="none" strike="noStrike">
                <a:solidFill>
                  <a:srgbClr val="000000"/>
                </a:solidFill>
                <a:effectLst/>
                <a:latin typeface="Calibri"/>
                <a:cs typeface="Calibri"/>
              </a:rPr>
              <a:t>@ 2 PM: Welcome again everyone! </a:t>
            </a:r>
            <a:r>
              <a:rPr lang="en-US">
                <a:solidFill>
                  <a:srgbClr val="000000"/>
                </a:solidFill>
              </a:rPr>
              <a:t>If you haven’t done so, please type in the chat box your name and district</a:t>
            </a:r>
            <a:r>
              <a:rPr lang="en-US">
                <a:solidFill>
                  <a:srgbClr val="000000"/>
                </a:solidFill>
                <a:latin typeface="Calibri"/>
                <a:cs typeface="Calibri"/>
              </a:rPr>
              <a:t> along with your response to our opening question. I am ____ and I am joined by my colleagues from the Office of Leadership Effectiveness, Kate Berresford, Ashley Cohoon, Dr. Roshonda Frazier, Dr. Kimberly Howard, and Torian Nunn.) </a:t>
            </a:r>
            <a:r>
              <a:rPr lang="en-US" sz="1200" b="0" i="0" u="none" strike="noStrike">
                <a:solidFill>
                  <a:srgbClr val="000000"/>
                </a:solidFill>
                <a:effectLst/>
                <a:latin typeface="Calibri"/>
                <a:cs typeface="Calibri"/>
              </a:rPr>
              <a:t> First, to orient you to the Microsoft Teams platform, the control icons will be on the upper right section of your screen for most users. If you haven’t yet, please click the mic icon to mute yourself. You will click the same mic icon to unmute yourself later when we are ready for conversation. We encourage you to utilize the chat throughout this session for any questions you may have during the presentation. Our team will be monitoring the chat and responding accordingly. We will also hold a time at the end for discussion.</a:t>
            </a:r>
            <a:r>
              <a:rPr lang="en-US" sz="1200" b="0" i="0">
                <a:solidFill>
                  <a:srgbClr val="444444"/>
                </a:solidFill>
                <a:effectLst/>
                <a:latin typeface="Calibri"/>
                <a:cs typeface="Calibri"/>
              </a:rPr>
              <a:t>​</a:t>
            </a:r>
            <a:r>
              <a:rPr lang="en-US" sz="1000" b="0" i="0">
                <a:solidFill>
                  <a:srgbClr val="444444"/>
                </a:solidFill>
                <a:effectLst/>
                <a:latin typeface="Calibri"/>
                <a:cs typeface="Calibri"/>
              </a:rPr>
              <a:t> </a:t>
            </a:r>
            <a:r>
              <a:rPr lang="en-US" sz="1200" b="0" i="0">
                <a:solidFill>
                  <a:srgbClr val="444444"/>
                </a:solidFill>
                <a:effectLst/>
                <a:latin typeface="Calibri"/>
                <a:cs typeface="Calibri"/>
              </a:rPr>
              <a:t>​</a:t>
            </a:r>
            <a:endParaRPr lang="en-US">
              <a:solidFill>
                <a:srgbClr val="444444"/>
              </a:solidFill>
              <a:latin typeface="Calibri"/>
              <a:ea typeface="Calibri"/>
              <a:cs typeface="Calibri"/>
            </a:endParaRPr>
          </a:p>
          <a:p>
            <a:endParaRPr lang="en-US" sz="1200">
              <a:solidFill>
                <a:srgbClr val="444444"/>
              </a:solidFill>
              <a:latin typeface="Calibri"/>
              <a:cs typeface="Calibri"/>
            </a:endParaRPr>
          </a:p>
          <a:p>
            <a:pPr algn="l"/>
            <a:r>
              <a:rPr lang="en-US" sz="1200" b="0" i="0">
                <a:solidFill>
                  <a:srgbClr val="444444"/>
                </a:solidFill>
                <a:effectLst/>
                <a:latin typeface="Calibri"/>
                <a:cs typeface="Calibri"/>
              </a:rPr>
              <a:t>The purpose of Office Hours is to hold time to ensure that we share timely reminders with districts, but even more importantly to create a space where you can share feedback, questions, ideas and best practices with your peers. If you are new, there is no question too small; if you are an effectiveness veteran, don’t be shy about letting us know what you need. Before we get started, let’s consider our opening question (summarize responses or ask 1-2 districts to elaborate….)</a:t>
            </a:r>
            <a:endParaRPr lang="en-US" b="0" i="0">
              <a:solidFill>
                <a:srgbClr val="444444"/>
              </a:solidFill>
              <a:effectLst/>
              <a:latin typeface="Calibri"/>
              <a:ea typeface="Calibri"/>
              <a:cs typeface="Calibri"/>
            </a:endParaRPr>
          </a:p>
        </p:txBody>
      </p:sp>
      <p:sp>
        <p:nvSpPr>
          <p:cNvPr id="4" name="Slide Number Placeholder 3"/>
          <p:cNvSpPr>
            <a:spLocks noGrp="1"/>
          </p:cNvSpPr>
          <p:nvPr>
            <p:ph type="sldNum" sz="quarter" idx="5"/>
          </p:nvPr>
        </p:nvSpPr>
        <p:spPr/>
        <p:txBody>
          <a:bodyPr/>
          <a:lstStyle/>
          <a:p>
            <a:fld id="{AC08F6B9-9AA6-429E-A410-38249A3BA9E7}" type="slidenum">
              <a:rPr lang="en-US" smtClean="0"/>
              <a:t>1</a:t>
            </a:fld>
            <a:endParaRPr lang="en-US"/>
          </a:p>
        </p:txBody>
      </p:sp>
    </p:spTree>
    <p:extLst>
      <p:ext uri="{BB962C8B-B14F-4D97-AF65-F5344CB8AC3E}">
        <p14:creationId xmlns:p14="http://schemas.microsoft.com/office/powerpoint/2010/main" val="3102323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are so glad to have you here with us today. We have a few things to share with you as seen on our Agenda (read items). As we go, please feel free to add questions in the chat. We will respond to all that we can as we go and we address any lingering questions and open up the room for discussion at the end. </a:t>
            </a:r>
          </a:p>
          <a:p>
            <a:endParaRPr lang="en-US">
              <a:ea typeface="Calibri"/>
              <a:cs typeface="Calibri"/>
            </a:endParaRPr>
          </a:p>
          <a:p>
            <a:r>
              <a:rPr lang="en-US">
                <a:ea typeface="Calibri"/>
                <a:cs typeface="Calibri"/>
              </a:rPr>
              <a:t>Pass the mic to Kate.</a:t>
            </a:r>
          </a:p>
        </p:txBody>
      </p:sp>
      <p:sp>
        <p:nvSpPr>
          <p:cNvPr id="4" name="Slide Number Placeholder 3"/>
          <p:cNvSpPr>
            <a:spLocks noGrp="1"/>
          </p:cNvSpPr>
          <p:nvPr>
            <p:ph type="sldNum" sz="quarter" idx="5"/>
          </p:nvPr>
        </p:nvSpPr>
        <p:spPr/>
        <p:txBody>
          <a:bodyPr/>
          <a:lstStyle/>
          <a:p>
            <a:fld id="{AC08F6B9-9AA6-429E-A410-38249A3BA9E7}" type="slidenum">
              <a:rPr lang="en-US" smtClean="0"/>
              <a:t>2</a:t>
            </a:fld>
            <a:endParaRPr lang="en-US"/>
          </a:p>
        </p:txBody>
      </p:sp>
    </p:spTree>
    <p:extLst>
      <p:ext uri="{BB962C8B-B14F-4D97-AF65-F5344CB8AC3E}">
        <p14:creationId xmlns:p14="http://schemas.microsoft.com/office/powerpoint/2010/main" val="4813856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C64E1-DA7B-E003-202D-1F45FD10C1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6A476E-8E28-DCA2-5D22-FA39DEB648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1E4EC1-D35A-0175-1A3E-FD0ECDA69694}"/>
              </a:ext>
            </a:extLst>
          </p:cNvPr>
          <p:cNvSpPr>
            <a:spLocks noGrp="1"/>
          </p:cNvSpPr>
          <p:nvPr>
            <p:ph type="body" idx="1"/>
          </p:nvPr>
        </p:nvSpPr>
        <p:spPr/>
        <p:txBody>
          <a:bodyPr/>
          <a:lstStyle/>
          <a:p>
            <a:r>
              <a:rPr lang="en-US">
                <a:ea typeface="Calibri"/>
                <a:cs typeface="Calibri"/>
              </a:rPr>
              <a:t>Kate</a:t>
            </a:r>
          </a:p>
          <a:p>
            <a:r>
              <a:rPr lang="en-US">
                <a:ea typeface="Calibri"/>
                <a:cs typeface="Calibri"/>
              </a:rPr>
              <a:t>We have a few ADEPT reminders for you today. </a:t>
            </a:r>
            <a:endParaRPr lang="en-US"/>
          </a:p>
        </p:txBody>
      </p:sp>
      <p:sp>
        <p:nvSpPr>
          <p:cNvPr id="4" name="Slide Number Placeholder 3">
            <a:extLst>
              <a:ext uri="{FF2B5EF4-FFF2-40B4-BE49-F238E27FC236}">
                <a16:creationId xmlns:a16="http://schemas.microsoft.com/office/drawing/2014/main" id="{551382BB-7EA5-0AA8-9BA1-33AC80613176}"/>
              </a:ext>
            </a:extLst>
          </p:cNvPr>
          <p:cNvSpPr>
            <a:spLocks noGrp="1"/>
          </p:cNvSpPr>
          <p:nvPr>
            <p:ph type="sldNum" sz="quarter" idx="5"/>
          </p:nvPr>
        </p:nvSpPr>
        <p:spPr/>
        <p:txBody>
          <a:bodyPr/>
          <a:lstStyle/>
          <a:p>
            <a:fld id="{AC08F6B9-9AA6-429E-A410-38249A3BA9E7}" type="slidenum">
              <a:rPr lang="en-US" smtClean="0"/>
              <a:t>3</a:t>
            </a:fld>
            <a:endParaRPr lang="en-US"/>
          </a:p>
        </p:txBody>
      </p:sp>
    </p:spTree>
    <p:extLst>
      <p:ext uri="{BB962C8B-B14F-4D97-AF65-F5344CB8AC3E}">
        <p14:creationId xmlns:p14="http://schemas.microsoft.com/office/powerpoint/2010/main" val="3568851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Between now and January, please make sure you confirm that Preliminary evaluation cycle pre-conferences, observations, and post-conferences have occurred.  Remember, the minimum number of required observations is defined by the educator's contract level.  Conduct district evaluator trainings as needed; and conduct evaluation orientation and training on </a:t>
            </a:r>
            <a:r>
              <a:rPr lang="en-US" err="1">
                <a:ea typeface="Calibri"/>
                <a:cs typeface="Calibri"/>
              </a:rPr>
              <a:t>SCLead</a:t>
            </a:r>
            <a:r>
              <a:rPr lang="en-US">
                <a:ea typeface="Calibri"/>
                <a:cs typeface="Calibri"/>
              </a:rPr>
              <a:t> functionality and requirements for new hires, as needed. </a:t>
            </a:r>
          </a:p>
        </p:txBody>
      </p:sp>
      <p:sp>
        <p:nvSpPr>
          <p:cNvPr id="4" name="Slide Number Placeholder 3"/>
          <p:cNvSpPr>
            <a:spLocks noGrp="1"/>
          </p:cNvSpPr>
          <p:nvPr>
            <p:ph type="sldNum" sz="quarter" idx="5"/>
          </p:nvPr>
        </p:nvSpPr>
        <p:spPr/>
        <p:txBody>
          <a:bodyPr/>
          <a:lstStyle/>
          <a:p>
            <a:fld id="{7D31CE96-81FA-4C03-87CC-F53CE344BC75}" type="slidenum">
              <a:rPr lang="en-US" smtClean="0"/>
              <a:t>4</a:t>
            </a:fld>
            <a:endParaRPr lang="en-US"/>
          </a:p>
        </p:txBody>
      </p:sp>
    </p:spTree>
    <p:extLst>
      <p:ext uri="{BB962C8B-B14F-4D97-AF65-F5344CB8AC3E}">
        <p14:creationId xmlns:p14="http://schemas.microsoft.com/office/powerpoint/2010/main" val="14580490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6CB85-33E7-B522-F390-998D2E1931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28415-3C8B-BAAE-FDCB-4E3A7C924F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7D40CC-7EDA-5E95-5D34-3531C92EA3FE}"/>
              </a:ext>
            </a:extLst>
          </p:cNvPr>
          <p:cNvSpPr>
            <a:spLocks noGrp="1"/>
          </p:cNvSpPr>
          <p:nvPr>
            <p:ph type="body" idx="1"/>
          </p:nvPr>
        </p:nvSpPr>
        <p:spPr/>
        <p:txBody>
          <a:bodyPr/>
          <a:lstStyle/>
          <a:p>
            <a:r>
              <a:rPr lang="en-US"/>
              <a:t>Orientations must be signed by the educator in order for the components in the evaluation to open up. In SCLEAD, on your district's dashboard, you will find your Orientation Donut. By the end of September this should have been at 100%. If it is not, then you can click details under the donut and filter "No" in the orientation column to see which educator's still need to sign their orientation. If you see "no" under evaluation, double check that the educator is still employed in the district. If so and the educator is in a position that requires it, create an evaluation. If the educator is in a position that does not require an evaluation, mark the role as "school staff" and evaluation type as "not evaluated." If this educator is no longer employed in your district, mark both the role and evaluation types as "not evaluated" and notify your district's finance department to add a termination date in the compensation system.</a:t>
            </a:r>
            <a:endParaRPr lang="en-US">
              <a:solidFill>
                <a:srgbClr val="444444"/>
              </a:solidFill>
              <a:ea typeface="Calibri"/>
              <a:cs typeface="Calibri"/>
            </a:endParaRPr>
          </a:p>
        </p:txBody>
      </p:sp>
      <p:sp>
        <p:nvSpPr>
          <p:cNvPr id="4" name="Slide Number Placeholder 3">
            <a:extLst>
              <a:ext uri="{FF2B5EF4-FFF2-40B4-BE49-F238E27FC236}">
                <a16:creationId xmlns:a16="http://schemas.microsoft.com/office/drawing/2014/main" id="{14038DF9-8A26-C985-13E1-D923E3E364CA}"/>
              </a:ext>
            </a:extLst>
          </p:cNvPr>
          <p:cNvSpPr>
            <a:spLocks noGrp="1"/>
          </p:cNvSpPr>
          <p:nvPr>
            <p:ph type="sldNum" sz="quarter" idx="5"/>
          </p:nvPr>
        </p:nvSpPr>
        <p:spPr/>
        <p:txBody>
          <a:bodyPr/>
          <a:lstStyle/>
          <a:p>
            <a:fld id="{7D31CE96-81FA-4C03-87CC-F53CE344BC75}" type="slidenum">
              <a:rPr lang="en-US" smtClean="0"/>
              <a:t>5</a:t>
            </a:fld>
            <a:endParaRPr lang="en-US"/>
          </a:p>
        </p:txBody>
      </p:sp>
    </p:spTree>
    <p:extLst>
      <p:ext uri="{BB962C8B-B14F-4D97-AF65-F5344CB8AC3E}">
        <p14:creationId xmlns:p14="http://schemas.microsoft.com/office/powerpoint/2010/main" val="1541106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4B8860-1993-0CF7-8B11-E9B5321851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914CCA-4799-CFD7-E5C8-C1FCB1EB1A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92DD3-D8D2-4B8A-F050-BF8CE686530C}"/>
              </a:ext>
            </a:extLst>
          </p:cNvPr>
          <p:cNvSpPr>
            <a:spLocks noGrp="1"/>
          </p:cNvSpPr>
          <p:nvPr>
            <p:ph type="body" idx="1"/>
          </p:nvPr>
        </p:nvSpPr>
        <p:spPr/>
        <p:txBody>
          <a:bodyPr/>
          <a:lstStyle/>
          <a:p>
            <a:r>
              <a:rPr lang="en-US"/>
              <a:t>Finally, cleaning up staff lists. Since you will need to be checking and cleaning up your staff lists as the school year progresses, we wanted to give you a quick reminder on how to do this. Looking at a School Staff list in </a:t>
            </a:r>
            <a:r>
              <a:rPr lang="en-US" err="1"/>
              <a:t>SCLead</a:t>
            </a:r>
            <a:r>
              <a:rPr lang="en-US"/>
              <a:t>, you will see filters for the Academic Year, Evaluated Staff and Non-evaluated Staff as shown on the left. You will see a list of educators pulled from </a:t>
            </a:r>
            <a:r>
              <a:rPr lang="en-US" err="1"/>
              <a:t>SCEducator</a:t>
            </a:r>
            <a:r>
              <a:rPr lang="en-US"/>
              <a:t> and their corresponding roles and positions, as well as evaluation types. On the right-most column you will see "details". To go about "cleaning-up" your staff lists: for</a:t>
            </a:r>
            <a:r>
              <a:rPr lang="en-US">
                <a:solidFill>
                  <a:srgbClr val="000000"/>
                </a:solidFill>
              </a:rPr>
              <a:t> educators no longer working in your district, notify your finance department to add a termination date in their compensation system so the educator will be removed from </a:t>
            </a:r>
            <a:r>
              <a:rPr lang="en-US" err="1">
                <a:solidFill>
                  <a:srgbClr val="000000"/>
                </a:solidFill>
              </a:rPr>
              <a:t>SCLead</a:t>
            </a:r>
            <a:r>
              <a:rPr lang="en-US">
                <a:solidFill>
                  <a:srgbClr val="000000"/>
                </a:solidFill>
              </a:rPr>
              <a:t>. In the meantime, mark the educator's role and evaluation type as "not evaluated" so it removes the educator from the orientation and evaluation donuts. I'm going to pass it back to Jenny now for District Spotlights.</a:t>
            </a:r>
          </a:p>
          <a:p>
            <a:endParaRPr lang="en-US">
              <a:solidFill>
                <a:srgbClr val="000000"/>
              </a:solidFill>
              <a:ea typeface="Calibri"/>
              <a:cs typeface="Calibri"/>
            </a:endParaRPr>
          </a:p>
          <a:p>
            <a:r>
              <a:rPr lang="en-US">
                <a:solidFill>
                  <a:srgbClr val="000000"/>
                </a:solidFill>
                <a:ea typeface="Calibri"/>
                <a:cs typeface="Calibri"/>
              </a:rPr>
              <a:t>Pass the mic back to Jenny</a:t>
            </a:r>
          </a:p>
        </p:txBody>
      </p:sp>
      <p:sp>
        <p:nvSpPr>
          <p:cNvPr id="4" name="Slide Number Placeholder 3">
            <a:extLst>
              <a:ext uri="{FF2B5EF4-FFF2-40B4-BE49-F238E27FC236}">
                <a16:creationId xmlns:a16="http://schemas.microsoft.com/office/drawing/2014/main" id="{D6018403-8C77-F7A8-26AB-3EDDC026C8EE}"/>
              </a:ext>
            </a:extLst>
          </p:cNvPr>
          <p:cNvSpPr>
            <a:spLocks noGrp="1"/>
          </p:cNvSpPr>
          <p:nvPr>
            <p:ph type="sldNum" sz="quarter" idx="5"/>
          </p:nvPr>
        </p:nvSpPr>
        <p:spPr/>
        <p:txBody>
          <a:bodyPr/>
          <a:lstStyle/>
          <a:p>
            <a:fld id="{7D31CE96-81FA-4C03-87CC-F53CE344BC75}" type="slidenum">
              <a:rPr lang="en-US" smtClean="0"/>
              <a:t>6</a:t>
            </a:fld>
            <a:endParaRPr lang="en-US"/>
          </a:p>
        </p:txBody>
      </p:sp>
    </p:spTree>
    <p:extLst>
      <p:ext uri="{BB962C8B-B14F-4D97-AF65-F5344CB8AC3E}">
        <p14:creationId xmlns:p14="http://schemas.microsoft.com/office/powerpoint/2010/main" val="26970341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4EA2D-F2EB-FE50-7C06-A50284F0C6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94601B-861A-6248-5303-8872017B9E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FA1F02-0257-3D87-48D2-3DA7B08F5345}"/>
              </a:ext>
            </a:extLst>
          </p:cNvPr>
          <p:cNvSpPr>
            <a:spLocks noGrp="1"/>
          </p:cNvSpPr>
          <p:nvPr>
            <p:ph type="body" idx="1"/>
          </p:nvPr>
        </p:nvSpPr>
        <p:spPr/>
        <p:txBody>
          <a:bodyPr/>
          <a:lstStyle/>
          <a:p>
            <a:r>
              <a:rPr lang="en-US"/>
              <a:t>Jenny</a:t>
            </a:r>
          </a:p>
          <a:p>
            <a:endParaRPr lang="en-US"/>
          </a:p>
          <a:p>
            <a:r>
              <a:rPr lang="en-US"/>
              <a:t>Whether it’s submitting signed orientation forms on time, ensuring observations are completed with all required signatures, or keeping principals and school leaders actively engaged in classroom observations, we appreciate your commitment to ensuring ADEPT responsibilities are completed within the timelines outlined in your districts' ADEPT plans. We've asked several districts to share sharing practical tips, tools, or communication practices that help keep everyone informed during the evaluation process. </a:t>
            </a:r>
            <a:endParaRPr lang="en-US">
              <a:ea typeface="Calibri"/>
              <a:cs typeface="Calibri"/>
            </a:endParaRPr>
          </a:p>
        </p:txBody>
      </p:sp>
      <p:sp>
        <p:nvSpPr>
          <p:cNvPr id="4" name="Slide Number Placeholder 3">
            <a:extLst>
              <a:ext uri="{FF2B5EF4-FFF2-40B4-BE49-F238E27FC236}">
                <a16:creationId xmlns:a16="http://schemas.microsoft.com/office/drawing/2014/main" id="{1A1B2CB1-776C-B4E0-BA79-1619F28EF445}"/>
              </a:ext>
            </a:extLst>
          </p:cNvPr>
          <p:cNvSpPr>
            <a:spLocks noGrp="1"/>
          </p:cNvSpPr>
          <p:nvPr>
            <p:ph type="sldNum" sz="quarter" idx="5"/>
          </p:nvPr>
        </p:nvSpPr>
        <p:spPr/>
        <p:txBody>
          <a:bodyPr/>
          <a:lstStyle/>
          <a:p>
            <a:fld id="{AC08F6B9-9AA6-429E-A410-38249A3BA9E7}" type="slidenum">
              <a:rPr lang="en-US" smtClean="0"/>
              <a:t>7</a:t>
            </a:fld>
            <a:endParaRPr lang="en-US"/>
          </a:p>
        </p:txBody>
      </p:sp>
    </p:spTree>
    <p:extLst>
      <p:ext uri="{BB962C8B-B14F-4D97-AF65-F5344CB8AC3E}">
        <p14:creationId xmlns:p14="http://schemas.microsoft.com/office/powerpoint/2010/main" val="1076791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I'd like to welcome Dr. Latetia Staggers from Williamsburg County School District to share </a:t>
            </a:r>
            <a:r>
              <a:rPr lang="en-US" err="1">
                <a:ea typeface="Calibri"/>
                <a:cs typeface="Calibri"/>
              </a:rPr>
              <a:t>herADEPT</a:t>
            </a:r>
            <a:r>
              <a:rPr lang="en-US">
                <a:ea typeface="Calibri"/>
                <a:cs typeface="Calibri"/>
              </a:rPr>
              <a:t> Evaluation Success strategies.</a:t>
            </a:r>
          </a:p>
        </p:txBody>
      </p:sp>
      <p:sp>
        <p:nvSpPr>
          <p:cNvPr id="4" name="Slide Number Placeholder 3"/>
          <p:cNvSpPr>
            <a:spLocks noGrp="1"/>
          </p:cNvSpPr>
          <p:nvPr>
            <p:ph type="sldNum" sz="quarter" idx="5"/>
          </p:nvPr>
        </p:nvSpPr>
        <p:spPr/>
        <p:txBody>
          <a:bodyPr/>
          <a:lstStyle/>
          <a:p>
            <a:fld id="{7D31CE96-81FA-4C03-87CC-F53CE344BC75}" type="slidenum">
              <a:rPr lang="en-US" smtClean="0"/>
              <a:t>8</a:t>
            </a:fld>
            <a:endParaRPr lang="en-US"/>
          </a:p>
        </p:txBody>
      </p:sp>
    </p:spTree>
    <p:extLst>
      <p:ext uri="{BB962C8B-B14F-4D97-AF65-F5344CB8AC3E}">
        <p14:creationId xmlns:p14="http://schemas.microsoft.com/office/powerpoint/2010/main" val="204669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We would now like to welcome Daniel Oddo, from Richland School District One, to share about his tips for ADEPT success including his 3-Phase Check-in.</a:t>
            </a:r>
          </a:p>
          <a:p>
            <a:endParaRPr lang="en-US">
              <a:ea typeface="Calibri"/>
              <a:cs typeface="Calibri"/>
            </a:endParaRPr>
          </a:p>
          <a:p>
            <a:r>
              <a:rPr lang="en-US">
                <a:ea typeface="Calibri"/>
                <a:cs typeface="Calibri"/>
              </a:rPr>
              <a:t>Drop Links in Chat: </a:t>
            </a:r>
            <a:endParaRPr lang="en-US"/>
          </a:p>
          <a:p>
            <a:pPr marL="742950" lvl="1" indent="-285750">
              <a:lnSpc>
                <a:spcPct val="150000"/>
              </a:lnSpc>
              <a:buFont typeface="Courier New,monospace"/>
              <a:buChar char="o"/>
            </a:pPr>
            <a:r>
              <a:rPr lang="en-US">
                <a:solidFill>
                  <a:srgbClr val="233F58"/>
                </a:solidFill>
                <a:hlinkClick r:id="rId3"/>
              </a:rPr>
              <a:t>Flow Chart: ADEPT Contract Levels and Evaluations</a:t>
            </a:r>
            <a:endParaRPr lang="en-US">
              <a:solidFill>
                <a:srgbClr val="233F58"/>
              </a:solidFill>
            </a:endParaRPr>
          </a:p>
          <a:p>
            <a:pPr marL="742950" lvl="1" indent="-285750">
              <a:lnSpc>
                <a:spcPct val="150000"/>
              </a:lnSpc>
              <a:buFont typeface="Courier New,monospace"/>
              <a:buChar char="o"/>
            </a:pPr>
            <a:r>
              <a:rPr lang="en-US">
                <a:solidFill>
                  <a:srgbClr val="233F58"/>
                </a:solidFill>
                <a:hlinkClick r:id="rId4"/>
              </a:rPr>
              <a:t>ADEPT Evaluation System Guidelines for Classroom-based Teachers</a:t>
            </a:r>
            <a:endParaRPr lang="en-US">
              <a:solidFill>
                <a:srgbClr val="233F58"/>
              </a:solidFill>
            </a:endParaRPr>
          </a:p>
          <a:p>
            <a:pPr marL="742950" lvl="1" indent="-285750">
              <a:lnSpc>
                <a:spcPct val="150000"/>
              </a:lnSpc>
              <a:buFont typeface="Courier New,monospace"/>
              <a:buChar char="o"/>
            </a:pPr>
            <a:r>
              <a:rPr lang="en-US">
                <a:solidFill>
                  <a:srgbClr val="233F58"/>
                </a:solidFill>
                <a:hlinkClick r:id="rId5"/>
              </a:rPr>
              <a:t>SCTS Process Manual</a:t>
            </a:r>
            <a:endParaRPr lang="en-US">
              <a:solidFill>
                <a:srgbClr val="233F58"/>
              </a:solidFill>
            </a:endParaRPr>
          </a:p>
          <a:p>
            <a:pPr marL="742950" lvl="1" indent="-285750">
              <a:lnSpc>
                <a:spcPct val="150000"/>
              </a:lnSpc>
              <a:buFont typeface="Courier New,monospace"/>
              <a:buChar char="o"/>
            </a:pPr>
            <a:r>
              <a:rPr lang="en-US">
                <a:solidFill>
                  <a:srgbClr val="233F58"/>
                </a:solidFill>
                <a:hlinkClick r:id="rId6"/>
              </a:rPr>
              <a:t>ADEPT for Special Areas 2020 </a:t>
            </a:r>
            <a:endParaRPr lang="en-US">
              <a:solidFill>
                <a:srgbClr val="233F58"/>
              </a:solidFill>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7D31CE96-81FA-4C03-87CC-F53CE344BC75}" type="slidenum">
              <a:rPr lang="en-US" smtClean="0"/>
              <a:t>10</a:t>
            </a:fld>
            <a:endParaRPr lang="en-US"/>
          </a:p>
        </p:txBody>
      </p:sp>
    </p:spTree>
    <p:extLst>
      <p:ext uri="{BB962C8B-B14F-4D97-AF65-F5344CB8AC3E}">
        <p14:creationId xmlns:p14="http://schemas.microsoft.com/office/powerpoint/2010/main" val="24221056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We will conclude our strategies for ADEPT success with Will Moody, from Lexington School District One, to share his Standard Operating Procedure for evaluations.</a:t>
            </a:r>
          </a:p>
          <a:p>
            <a:endParaRPr lang="en-US">
              <a:ea typeface="Calibri"/>
              <a:cs typeface="Calibri"/>
            </a:endParaRPr>
          </a:p>
          <a:p>
            <a:r>
              <a:rPr lang="en-US">
                <a:ea typeface="Calibri"/>
                <a:cs typeface="Calibri"/>
              </a:rPr>
              <a:t>Drop Link in Chat: </a:t>
            </a:r>
            <a:r>
              <a:rPr lang="en-US">
                <a:hlinkClick r:id="rId3"/>
              </a:rPr>
              <a:t>https://docs.google.com/document/d/1UOQjBxWFmtBIlDdApnARlNhHLDbMNxC7FMvcwBEOi10/edit?usp=sharing</a:t>
            </a:r>
            <a:endParaRPr lang="en-US"/>
          </a:p>
          <a:p>
            <a:endParaRPr lang="en-US">
              <a:ea typeface="Calibri"/>
              <a:cs typeface="Calibri"/>
            </a:endParaRPr>
          </a:p>
        </p:txBody>
      </p:sp>
      <p:sp>
        <p:nvSpPr>
          <p:cNvPr id="4" name="Slide Number Placeholder 3"/>
          <p:cNvSpPr>
            <a:spLocks noGrp="1"/>
          </p:cNvSpPr>
          <p:nvPr>
            <p:ph type="sldNum" sz="quarter" idx="5"/>
          </p:nvPr>
        </p:nvSpPr>
        <p:spPr/>
        <p:txBody>
          <a:bodyPr/>
          <a:lstStyle/>
          <a:p>
            <a:fld id="{7D31CE96-81FA-4C03-87CC-F53CE344BC75}" type="slidenum">
              <a:rPr lang="en-US" smtClean="0"/>
              <a:t>11</a:t>
            </a:fld>
            <a:endParaRPr lang="en-US"/>
          </a:p>
        </p:txBody>
      </p:sp>
    </p:spTree>
    <p:extLst>
      <p:ext uri="{BB962C8B-B14F-4D97-AF65-F5344CB8AC3E}">
        <p14:creationId xmlns:p14="http://schemas.microsoft.com/office/powerpoint/2010/main" val="4319978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h49e04a5bb86ea40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h49e04a5bb86ea40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a:t>Thank you to our ADEPT Coordinators for sharing your time, expertise, and encouragement. Your contributions help strengthen our collective efforts to support educators across the state and in turn positively impact student learning outcomes.</a:t>
            </a:r>
          </a:p>
          <a:p>
            <a:endParaRPr lang="en-US">
              <a:ea typeface="Calibri"/>
              <a:cs typeface="Calibri"/>
            </a:endParaRPr>
          </a:p>
          <a:p>
            <a:r>
              <a:rPr lang="en-US">
                <a:ea typeface="Calibri"/>
                <a:cs typeface="Calibri"/>
              </a:rPr>
              <a:t>Pass the mic to Ashley</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5899B-1FC0-1021-AFF8-313A84EEC3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94094A-8BC2-89C8-4CB8-74C9DAF4AA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A29D45-F226-CFBD-2AFA-7C82815332B5}"/>
              </a:ext>
            </a:extLst>
          </p:cNvPr>
          <p:cNvSpPr>
            <a:spLocks noGrp="1"/>
          </p:cNvSpPr>
          <p:nvPr>
            <p:ph type="body" idx="1"/>
          </p:nvPr>
        </p:nvSpPr>
        <p:spPr/>
        <p:txBody>
          <a:bodyPr/>
          <a:lstStyle/>
          <a:p>
            <a:r>
              <a:rPr lang="en-US"/>
              <a:t>Ashley</a:t>
            </a:r>
          </a:p>
        </p:txBody>
      </p:sp>
      <p:sp>
        <p:nvSpPr>
          <p:cNvPr id="4" name="Slide Number Placeholder 3">
            <a:extLst>
              <a:ext uri="{FF2B5EF4-FFF2-40B4-BE49-F238E27FC236}">
                <a16:creationId xmlns:a16="http://schemas.microsoft.com/office/drawing/2014/main" id="{A37FBFA4-E0CA-8110-3EE8-B2350405B61F}"/>
              </a:ext>
            </a:extLst>
          </p:cNvPr>
          <p:cNvSpPr>
            <a:spLocks noGrp="1"/>
          </p:cNvSpPr>
          <p:nvPr>
            <p:ph type="sldNum" sz="quarter" idx="5"/>
          </p:nvPr>
        </p:nvSpPr>
        <p:spPr/>
        <p:txBody>
          <a:bodyPr/>
          <a:lstStyle/>
          <a:p>
            <a:fld id="{AC08F6B9-9AA6-429E-A410-38249A3BA9E7}" type="slidenum">
              <a:rPr lang="en-US" smtClean="0"/>
              <a:t>13</a:t>
            </a:fld>
            <a:endParaRPr lang="en-US"/>
          </a:p>
        </p:txBody>
      </p:sp>
    </p:spTree>
    <p:extLst>
      <p:ext uri="{BB962C8B-B14F-4D97-AF65-F5344CB8AC3E}">
        <p14:creationId xmlns:p14="http://schemas.microsoft.com/office/powerpoint/2010/main" val="27326275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At our September Mentor and Induction Virtual Support session, we had 30 educators join us! We had great conversations about lesson, structure and pacing as well as giving sample templates for lesson presentation and organization. </a:t>
            </a:r>
            <a:r>
              <a:rPr lang="en-US"/>
              <a:t>These monthly sessions are designed for educators to explore evaluation best practices, strengthen effective instruction through rubric support, discover useful resources, and connect with others across the state.</a:t>
            </a:r>
          </a:p>
          <a:p>
            <a:r>
              <a:rPr lang="en-US">
                <a:ea typeface="Calibri"/>
                <a:cs typeface="Calibri"/>
              </a:rPr>
              <a:t>Please pass this along to your Induction 1 educators, other early career educators, mentors, or whoever else could benefit from this resource. Registration is through the QR code or the link in the chat. </a:t>
            </a:r>
          </a:p>
          <a:p>
            <a:endParaRPr lang="en-US">
              <a:ea typeface="Calibri"/>
              <a:cs typeface="Calibri"/>
            </a:endParaRPr>
          </a:p>
          <a:p>
            <a:r>
              <a:rPr lang="en-US">
                <a:ea typeface="Calibri"/>
                <a:cs typeface="Calibri"/>
              </a:rPr>
              <a:t>Drop Link in the Chat: </a:t>
            </a:r>
            <a:endParaRPr lang="en-US"/>
          </a:p>
          <a:p>
            <a:r>
              <a:rPr lang="en-US">
                <a:ea typeface="Calibri"/>
                <a:cs typeface="Calibri"/>
              </a:rPr>
              <a:t>Flyer with Registration Links to All M&amp;I Virtual Support Session Dates: </a:t>
            </a:r>
            <a:r>
              <a:rPr lang="en-US">
                <a:hlinkClick r:id="rId3"/>
              </a:rPr>
              <a:t>https://drive.google.com/file/d/1EWzvBgDs1E9Usyz9URLEWJwCbsBz1Ise/view?usp=sharing</a:t>
            </a:r>
          </a:p>
          <a:p>
            <a:endParaRPr lang="en-US">
              <a:ea typeface="Calibri"/>
              <a:cs typeface="Calibri"/>
            </a:endParaRPr>
          </a:p>
          <a:p>
            <a:r>
              <a:rPr lang="en-US">
                <a:ea typeface="Calibri"/>
                <a:cs typeface="Calibri"/>
              </a:rPr>
              <a:t>Pass the mic to Roshonda</a:t>
            </a:r>
          </a:p>
        </p:txBody>
      </p:sp>
      <p:sp>
        <p:nvSpPr>
          <p:cNvPr id="4" name="Slide Number Placeholder 3"/>
          <p:cNvSpPr>
            <a:spLocks noGrp="1"/>
          </p:cNvSpPr>
          <p:nvPr>
            <p:ph type="sldNum" sz="quarter" idx="5"/>
          </p:nvPr>
        </p:nvSpPr>
        <p:spPr/>
        <p:txBody>
          <a:bodyPr/>
          <a:lstStyle/>
          <a:p>
            <a:fld id="{7D31CE96-81FA-4C03-87CC-F53CE344BC75}" type="slidenum">
              <a:rPr lang="en-US" smtClean="0"/>
              <a:t>14</a:t>
            </a:fld>
            <a:endParaRPr lang="en-US"/>
          </a:p>
        </p:txBody>
      </p:sp>
    </p:spTree>
    <p:extLst>
      <p:ext uri="{BB962C8B-B14F-4D97-AF65-F5344CB8AC3E}">
        <p14:creationId xmlns:p14="http://schemas.microsoft.com/office/powerpoint/2010/main" val="32149451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E25A9-EA3A-8A63-A79E-B88EA62972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59D545-766C-BA8E-D964-A269BBD77B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5A099D-1A3D-66B4-EA76-812A08894BA4}"/>
              </a:ext>
            </a:extLst>
          </p:cNvPr>
          <p:cNvSpPr>
            <a:spLocks noGrp="1"/>
          </p:cNvSpPr>
          <p:nvPr>
            <p:ph type="body" idx="1"/>
          </p:nvPr>
        </p:nvSpPr>
        <p:spPr/>
        <p:txBody>
          <a:bodyPr/>
          <a:lstStyle/>
          <a:p>
            <a:r>
              <a:rPr lang="en-US">
                <a:ea typeface="Calibri"/>
                <a:cs typeface="Calibri"/>
              </a:rPr>
              <a:t>Roshonda</a:t>
            </a:r>
            <a:endParaRPr lang="en-US"/>
          </a:p>
        </p:txBody>
      </p:sp>
      <p:sp>
        <p:nvSpPr>
          <p:cNvPr id="4" name="Slide Number Placeholder 3">
            <a:extLst>
              <a:ext uri="{FF2B5EF4-FFF2-40B4-BE49-F238E27FC236}">
                <a16:creationId xmlns:a16="http://schemas.microsoft.com/office/drawing/2014/main" id="{CE04B316-B7C8-C5B1-5F14-612C6918F02C}"/>
              </a:ext>
            </a:extLst>
          </p:cNvPr>
          <p:cNvSpPr>
            <a:spLocks noGrp="1"/>
          </p:cNvSpPr>
          <p:nvPr>
            <p:ph type="sldNum" sz="quarter" idx="5"/>
          </p:nvPr>
        </p:nvSpPr>
        <p:spPr/>
        <p:txBody>
          <a:bodyPr/>
          <a:lstStyle/>
          <a:p>
            <a:fld id="{AC08F6B9-9AA6-429E-A410-38249A3BA9E7}" type="slidenum">
              <a:rPr lang="en-US" smtClean="0"/>
              <a:t>15</a:t>
            </a:fld>
            <a:endParaRPr lang="en-US"/>
          </a:p>
        </p:txBody>
      </p:sp>
    </p:spTree>
    <p:extLst>
      <p:ext uri="{BB962C8B-B14F-4D97-AF65-F5344CB8AC3E}">
        <p14:creationId xmlns:p14="http://schemas.microsoft.com/office/powerpoint/2010/main" val="34229534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Links to Drop in Chat:</a:t>
            </a:r>
          </a:p>
          <a:p>
            <a:r>
              <a:rPr lang="en-US">
                <a:hlinkClick r:id="rId3"/>
              </a:rPr>
              <a:t>Teacher Leadership Professional Learning Opportunity: FSL Memo: Cohorts 48 &amp; 49</a:t>
            </a:r>
            <a:r>
              <a:rPr lang="en-US"/>
              <a:t> </a:t>
            </a:r>
            <a:endParaRPr lang="en-US">
              <a:ea typeface="Calibri"/>
              <a:cs typeface="Calibri"/>
            </a:endParaRPr>
          </a:p>
          <a:p>
            <a:r>
              <a:rPr lang="en-US">
                <a:hlinkClick r:id="rId4"/>
              </a:rPr>
              <a:t>Teacher Leadership Professional Learning Opportunity: FSL Memo: Cohorts 50 &amp; 51</a:t>
            </a:r>
            <a:endParaRPr lang="en-US">
              <a:ea typeface="Calibri"/>
              <a:cs typeface="Calibri"/>
              <a:hlinkClick r:id="rId4"/>
            </a:endParaRPr>
          </a:p>
          <a:p>
            <a:endParaRPr lang="en-US">
              <a:ea typeface="Calibri"/>
              <a:cs typeface="Calibri"/>
            </a:endParaRPr>
          </a:p>
          <a:p>
            <a:r>
              <a:rPr lang="en-US">
                <a:ea typeface="Calibri"/>
                <a:cs typeface="Calibri"/>
              </a:rPr>
              <a:t>Pass the mic to Torian</a:t>
            </a:r>
          </a:p>
        </p:txBody>
      </p:sp>
      <p:sp>
        <p:nvSpPr>
          <p:cNvPr id="4" name="Slide Number Placeholder 3"/>
          <p:cNvSpPr>
            <a:spLocks noGrp="1"/>
          </p:cNvSpPr>
          <p:nvPr>
            <p:ph type="sldNum" sz="quarter" idx="5"/>
          </p:nvPr>
        </p:nvSpPr>
        <p:spPr/>
        <p:txBody>
          <a:bodyPr/>
          <a:lstStyle/>
          <a:p>
            <a:fld id="{7D31CE96-81FA-4C03-87CC-F53CE344BC75}" type="slidenum">
              <a:rPr lang="en-US" smtClean="0"/>
              <a:t>16</a:t>
            </a:fld>
            <a:endParaRPr lang="en-US"/>
          </a:p>
        </p:txBody>
      </p:sp>
    </p:spTree>
    <p:extLst>
      <p:ext uri="{BB962C8B-B14F-4D97-AF65-F5344CB8AC3E}">
        <p14:creationId xmlns:p14="http://schemas.microsoft.com/office/powerpoint/2010/main" val="19295616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52AD31-9E24-841F-EC27-8B79FC6E98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0931DA-A70B-B248-0174-7959471859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B81228-855A-70A3-D7F4-D360A3A60A96}"/>
              </a:ext>
            </a:extLst>
          </p:cNvPr>
          <p:cNvSpPr>
            <a:spLocks noGrp="1"/>
          </p:cNvSpPr>
          <p:nvPr>
            <p:ph type="body" idx="1"/>
          </p:nvPr>
        </p:nvSpPr>
        <p:spPr/>
        <p:txBody>
          <a:bodyPr/>
          <a:lstStyle/>
          <a:p>
            <a:r>
              <a:rPr lang="en-US">
                <a:ea typeface="Calibri"/>
                <a:cs typeface="Calibri"/>
              </a:rPr>
              <a:t>Torian</a:t>
            </a:r>
            <a:endParaRPr lang="en-US"/>
          </a:p>
        </p:txBody>
      </p:sp>
      <p:sp>
        <p:nvSpPr>
          <p:cNvPr id="4" name="Slide Number Placeholder 3">
            <a:extLst>
              <a:ext uri="{FF2B5EF4-FFF2-40B4-BE49-F238E27FC236}">
                <a16:creationId xmlns:a16="http://schemas.microsoft.com/office/drawing/2014/main" id="{418EA87A-6D30-5E21-73CB-8851117CFF2B}"/>
              </a:ext>
            </a:extLst>
          </p:cNvPr>
          <p:cNvSpPr>
            <a:spLocks noGrp="1"/>
          </p:cNvSpPr>
          <p:nvPr>
            <p:ph type="sldNum" sz="quarter" idx="5"/>
          </p:nvPr>
        </p:nvSpPr>
        <p:spPr/>
        <p:txBody>
          <a:bodyPr/>
          <a:lstStyle/>
          <a:p>
            <a:fld id="{AC08F6B9-9AA6-429E-A410-38249A3BA9E7}" type="slidenum">
              <a:rPr lang="en-US" smtClean="0"/>
              <a:t>17</a:t>
            </a:fld>
            <a:endParaRPr lang="en-US"/>
          </a:p>
        </p:txBody>
      </p:sp>
    </p:spTree>
    <p:extLst>
      <p:ext uri="{BB962C8B-B14F-4D97-AF65-F5344CB8AC3E}">
        <p14:creationId xmlns:p14="http://schemas.microsoft.com/office/powerpoint/2010/main" val="26660406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D8246-2CD2-B130-6490-9D21417476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B34995-5D7A-4422-6481-17DD866E3F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273B55-95C5-EF01-3A0C-5EB89CDB52B2}"/>
              </a:ext>
            </a:extLst>
          </p:cNvPr>
          <p:cNvSpPr>
            <a:spLocks noGrp="1"/>
          </p:cNvSpPr>
          <p:nvPr>
            <p:ph type="body" idx="1"/>
          </p:nvPr>
        </p:nvSpPr>
        <p:spPr/>
        <p:txBody>
          <a:bodyPr/>
          <a:lstStyle/>
          <a:p>
            <a:r>
              <a:rPr lang="en-US">
                <a:solidFill>
                  <a:srgbClr val="000000"/>
                </a:solidFill>
                <a:ea typeface="Calibri"/>
                <a:cs typeface="Calibri"/>
              </a:rPr>
              <a:t>We had two questions that we wanted to share. (read slide)</a:t>
            </a:r>
          </a:p>
          <a:p>
            <a:endParaRPr lang="en-US">
              <a:solidFill>
                <a:srgbClr val="000000"/>
              </a:solidFill>
              <a:ea typeface="Calibri"/>
              <a:cs typeface="Calibri"/>
            </a:endParaRPr>
          </a:p>
          <a:p>
            <a:r>
              <a:rPr lang="en-US">
                <a:solidFill>
                  <a:srgbClr val="000000"/>
                </a:solidFill>
                <a:ea typeface="Calibri"/>
                <a:cs typeface="Calibri"/>
              </a:rPr>
              <a:t>Would any other district coordinators be willing to share how you evaluate educators who are not classroom-based? (open for discussion)</a:t>
            </a:r>
          </a:p>
          <a:p>
            <a:endParaRPr lang="en-US">
              <a:solidFill>
                <a:srgbClr val="000000"/>
              </a:solidFill>
              <a:ea typeface="Calibri"/>
              <a:cs typeface="Calibri"/>
            </a:endParaRPr>
          </a:p>
          <a:p>
            <a:r>
              <a:rPr lang="en-US">
                <a:solidFill>
                  <a:srgbClr val="000000"/>
                </a:solidFill>
                <a:ea typeface="Calibri"/>
                <a:cs typeface="Calibri"/>
              </a:rPr>
              <a:t>Link to drop in chat: </a:t>
            </a:r>
            <a:r>
              <a:rPr lang="en-US" i="1">
                <a:solidFill>
                  <a:srgbClr val="233F58"/>
                </a:solidFill>
                <a:highlight>
                  <a:srgbClr val="FFFFFF"/>
                </a:highlight>
                <a:hlinkClick r:id="rId3">
                  <a:extLst>
                    <a:ext uri="{A12FA001-AC4F-418D-AE19-62706E023703}">
                      <ahyp:hlinkClr xmlns:ahyp="http://schemas.microsoft.com/office/drawing/2018/hyperlinkcolor" val="tx"/>
                    </a:ext>
                  </a:extLst>
                </a:hlinkClick>
              </a:rPr>
              <a:t>South Carolina Department of Education Teacher Leadership Goal Guidance</a:t>
            </a:r>
            <a:endParaRPr lang="en-US">
              <a:solidFill>
                <a:srgbClr val="233F58"/>
              </a:solidFill>
              <a:ea typeface="Calibri" panose="020F0502020204030204"/>
              <a:cs typeface="Calibri" panose="020F0502020204030204"/>
            </a:endParaRPr>
          </a:p>
          <a:p>
            <a:endParaRPr lang="en-US">
              <a:solidFill>
                <a:srgbClr val="000000"/>
              </a:solidFill>
              <a:ea typeface="Calibri"/>
              <a:cs typeface="Calibri"/>
            </a:endParaRPr>
          </a:p>
        </p:txBody>
      </p:sp>
      <p:sp>
        <p:nvSpPr>
          <p:cNvPr id="4" name="Slide Number Placeholder 3">
            <a:extLst>
              <a:ext uri="{FF2B5EF4-FFF2-40B4-BE49-F238E27FC236}">
                <a16:creationId xmlns:a16="http://schemas.microsoft.com/office/drawing/2014/main" id="{EAB426B7-46FC-674A-66C6-4044E841B24B}"/>
              </a:ext>
            </a:extLst>
          </p:cNvPr>
          <p:cNvSpPr>
            <a:spLocks noGrp="1"/>
          </p:cNvSpPr>
          <p:nvPr>
            <p:ph type="sldNum" sz="quarter" idx="5"/>
          </p:nvPr>
        </p:nvSpPr>
        <p:spPr/>
        <p:txBody>
          <a:bodyPr/>
          <a:lstStyle/>
          <a:p>
            <a:fld id="{7D31CE96-81FA-4C03-87CC-F53CE344BC75}" type="slidenum">
              <a:rPr lang="en-US" smtClean="0"/>
              <a:t>18</a:t>
            </a:fld>
            <a:endParaRPr lang="en-US"/>
          </a:p>
        </p:txBody>
      </p:sp>
    </p:spTree>
    <p:extLst>
      <p:ext uri="{BB962C8B-B14F-4D97-AF65-F5344CB8AC3E}">
        <p14:creationId xmlns:p14="http://schemas.microsoft.com/office/powerpoint/2010/main" val="11798438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F5C82-1DAC-D63E-6F90-DCFBF1F6AD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802A37-175F-544D-18AE-706657B6DC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F31B1D-E8B8-F47B-996D-C4DBCECC7514}"/>
              </a:ext>
            </a:extLst>
          </p:cNvPr>
          <p:cNvSpPr>
            <a:spLocks noGrp="1"/>
          </p:cNvSpPr>
          <p:nvPr>
            <p:ph type="body" idx="1"/>
          </p:nvPr>
        </p:nvSpPr>
        <p:spPr/>
        <p:txBody>
          <a:bodyPr/>
          <a:lstStyle/>
          <a:p>
            <a:r>
              <a:rPr lang="en-US">
                <a:solidFill>
                  <a:srgbClr val="000000"/>
                </a:solidFill>
                <a:ea typeface="Calibri"/>
                <a:cs typeface="Calibri"/>
              </a:rPr>
              <a:t>(read slide)</a:t>
            </a:r>
          </a:p>
          <a:p>
            <a:endParaRPr lang="en-US">
              <a:solidFill>
                <a:srgbClr val="000000"/>
              </a:solidFill>
              <a:ea typeface="Calibri"/>
              <a:cs typeface="Calibri"/>
            </a:endParaRPr>
          </a:p>
          <a:p>
            <a:r>
              <a:rPr lang="en-US">
                <a:solidFill>
                  <a:srgbClr val="000000"/>
                </a:solidFill>
                <a:ea typeface="Calibri"/>
                <a:cs typeface="Calibri"/>
              </a:rPr>
              <a:t>Links to Drop in Chat:</a:t>
            </a:r>
          </a:p>
          <a:p>
            <a:r>
              <a:rPr lang="en-US">
                <a:solidFill>
                  <a:srgbClr val="000000"/>
                </a:solidFill>
                <a:ea typeface="Calibri"/>
                <a:cs typeface="Calibri"/>
              </a:rPr>
              <a:t>Train the Trainer Training: </a:t>
            </a:r>
            <a:r>
              <a:rPr lang="en-US">
                <a:solidFill>
                  <a:srgbClr val="000000"/>
                </a:solidFill>
                <a:hlinkClick r:id="rId3"/>
              </a:rPr>
              <a:t>SCTS 4.0 Teacher Evaluator Training: January 12 - 14, 2027</a:t>
            </a:r>
            <a:endParaRPr lang="en-US">
              <a:solidFill>
                <a:srgbClr val="000000"/>
              </a:solidFill>
              <a:ea typeface="Calibri"/>
              <a:cs typeface="Calibri"/>
              <a:hlinkClick r:id="rId3"/>
            </a:endParaRPr>
          </a:p>
          <a:p>
            <a:r>
              <a:rPr lang="en-US">
                <a:solidFill>
                  <a:srgbClr val="000000"/>
                </a:solidFill>
                <a:ea typeface="Calibri"/>
                <a:cs typeface="Calibri"/>
              </a:rPr>
              <a:t>SCTS 4.0 Evaluator Training: </a:t>
            </a:r>
            <a:r>
              <a:rPr lang="en-US">
                <a:solidFill>
                  <a:srgbClr val="000000"/>
                </a:solidFill>
                <a:hlinkClick r:id="rId4"/>
              </a:rPr>
              <a:t>SCTS Train-the-Trainer Training: November 4 - 5, 2026</a:t>
            </a:r>
          </a:p>
          <a:p>
            <a:endParaRPr lang="en-US">
              <a:solidFill>
                <a:srgbClr val="000000"/>
              </a:solidFill>
              <a:ea typeface="Calibri"/>
              <a:cs typeface="Calibri"/>
            </a:endParaRPr>
          </a:p>
          <a:p>
            <a:r>
              <a:rPr lang="en-US">
                <a:solidFill>
                  <a:srgbClr val="000000"/>
                </a:solidFill>
                <a:ea typeface="Calibri"/>
                <a:cs typeface="Calibri"/>
              </a:rPr>
              <a:t>Pass the mic back to Jenny</a:t>
            </a:r>
          </a:p>
        </p:txBody>
      </p:sp>
      <p:sp>
        <p:nvSpPr>
          <p:cNvPr id="4" name="Slide Number Placeholder 3">
            <a:extLst>
              <a:ext uri="{FF2B5EF4-FFF2-40B4-BE49-F238E27FC236}">
                <a16:creationId xmlns:a16="http://schemas.microsoft.com/office/drawing/2014/main" id="{7D6C2A60-0968-4BA3-6CC1-08715F4F37C7}"/>
              </a:ext>
            </a:extLst>
          </p:cNvPr>
          <p:cNvSpPr>
            <a:spLocks noGrp="1"/>
          </p:cNvSpPr>
          <p:nvPr>
            <p:ph type="sldNum" sz="quarter" idx="5"/>
          </p:nvPr>
        </p:nvSpPr>
        <p:spPr/>
        <p:txBody>
          <a:bodyPr/>
          <a:lstStyle/>
          <a:p>
            <a:fld id="{7D31CE96-81FA-4C03-87CC-F53CE344BC75}" type="slidenum">
              <a:rPr lang="en-US" smtClean="0"/>
              <a:t>19</a:t>
            </a:fld>
            <a:endParaRPr lang="en-US"/>
          </a:p>
        </p:txBody>
      </p:sp>
    </p:spTree>
    <p:extLst>
      <p:ext uri="{BB962C8B-B14F-4D97-AF65-F5344CB8AC3E}">
        <p14:creationId xmlns:p14="http://schemas.microsoft.com/office/powerpoint/2010/main" val="11660672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Jenny</a:t>
            </a:r>
          </a:p>
          <a:p>
            <a:r>
              <a:rPr lang="en-US"/>
              <a:t>We appreciate everyone joining us today for our October Virtual Office Hours. If anyone has any questions or has something up for discussion, we welcome you to turn on your mic or drop it in the chat.</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AC08F6B9-9AA6-429E-A410-38249A3BA9E7}" type="slidenum">
              <a:rPr lang="en-US" smtClean="0"/>
              <a:t>20</a:t>
            </a:fld>
            <a:endParaRPr lang="en-US"/>
          </a:p>
        </p:txBody>
      </p:sp>
    </p:spTree>
    <p:extLst>
      <p:ext uri="{BB962C8B-B14F-4D97-AF65-F5344CB8AC3E}">
        <p14:creationId xmlns:p14="http://schemas.microsoft.com/office/powerpoint/2010/main" val="26155861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
                <a:ea typeface="Calibri"/>
                <a:cs typeface="Calibri"/>
              </a:rPr>
              <a:t>Jenny</a:t>
            </a:r>
          </a:p>
          <a:p>
            <a:r>
              <a:rPr lang="en">
                <a:ea typeface="Calibri"/>
                <a:cs typeface="Calibri"/>
              </a:rPr>
              <a:t>We thank you for your time today. We will stay for a few extra minutes if anyone has any additional questions.</a:t>
            </a:r>
          </a:p>
          <a:p>
            <a:r>
              <a:rPr lang="en"/>
              <a:t>Feel free to reach out to us if you have questions that arise. Our email addresses are shown on the slide.</a:t>
            </a:r>
            <a:endParaRPr lang="en">
              <a:ea typeface="Calibri"/>
              <a:cs typeface="Calibri"/>
            </a:endParaRPr>
          </a:p>
          <a:p>
            <a:r>
              <a:rPr lang="en">
                <a:ea typeface="Calibri"/>
                <a:cs typeface="Calibri"/>
              </a:rPr>
              <a:t>Have a great rest of your day!</a:t>
            </a:r>
          </a:p>
        </p:txBody>
      </p:sp>
      <p:sp>
        <p:nvSpPr>
          <p:cNvPr id="4" name="Slide Number Placeholder 3"/>
          <p:cNvSpPr>
            <a:spLocks noGrp="1"/>
          </p:cNvSpPr>
          <p:nvPr>
            <p:ph type="sldNum" sz="quarter" idx="5"/>
          </p:nvPr>
        </p:nvSpPr>
        <p:spPr/>
        <p:txBody>
          <a:bodyPr/>
          <a:lstStyle/>
          <a:p>
            <a:fld id="{7D31CE96-81FA-4C03-87CC-F53CE344BC75}" type="slidenum">
              <a:rPr lang="en-US" smtClean="0"/>
              <a:t>21</a:t>
            </a:fld>
            <a:endParaRPr lang="en-US"/>
          </a:p>
        </p:txBody>
      </p:sp>
    </p:spTree>
    <p:extLst>
      <p:ext uri="{BB962C8B-B14F-4D97-AF65-F5344CB8AC3E}">
        <p14:creationId xmlns:p14="http://schemas.microsoft.com/office/powerpoint/2010/main" val="1154330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6E738-A164-4484-AE38-17AF8CE2D4ED}"/>
              </a:ext>
            </a:extLst>
          </p:cNvPr>
          <p:cNvSpPr>
            <a:spLocks noGrp="1"/>
          </p:cNvSpPr>
          <p:nvPr>
            <p:ph type="title"/>
          </p:nvPr>
        </p:nvSpPr>
        <p:spPr>
          <a:xfrm>
            <a:off x="5593080" y="1395542"/>
            <a:ext cx="6035040" cy="1543050"/>
          </a:xfrm>
        </p:spPr>
        <p:txBody>
          <a:bodyPr>
            <a:normAutofit/>
          </a:bodyPr>
          <a:lstStyle>
            <a:lvl1pPr algn="ctr">
              <a:defRPr sz="4000"/>
            </a:lvl1pPr>
          </a:lstStyle>
          <a:p>
            <a:r>
              <a:rPr lang="en-US"/>
              <a:t>Click to edit Master title style</a:t>
            </a:r>
          </a:p>
        </p:txBody>
      </p:sp>
      <p:sp>
        <p:nvSpPr>
          <p:cNvPr id="3" name="Content Placeholder 2">
            <a:extLst>
              <a:ext uri="{FF2B5EF4-FFF2-40B4-BE49-F238E27FC236}">
                <a16:creationId xmlns:a16="http://schemas.microsoft.com/office/drawing/2014/main" id="{E5BA1D8A-181A-4959-85BF-DD70BAE5F9B5}"/>
              </a:ext>
            </a:extLst>
          </p:cNvPr>
          <p:cNvSpPr>
            <a:spLocks noGrp="1"/>
          </p:cNvSpPr>
          <p:nvPr>
            <p:ph idx="1"/>
          </p:nvPr>
        </p:nvSpPr>
        <p:spPr>
          <a:xfrm>
            <a:off x="5593080" y="3104421"/>
            <a:ext cx="6035040" cy="1543050"/>
          </a:xfrm>
        </p:spPr>
        <p:txBody>
          <a:bodyPr anchor="ctr"/>
          <a:lstStyle>
            <a:lvl1pPr algn="ctr">
              <a:defRPr>
                <a:latin typeface="Trebuchet MS" panose="020B0603020202020204" pitchFamily="34" charset="0"/>
              </a:defRPr>
            </a:lvl1pPr>
          </a:lstStyle>
          <a:p>
            <a:pPr lvl="0"/>
            <a:r>
              <a:rPr lang="en-US"/>
              <a:t>Click to edit Master text styles</a:t>
            </a:r>
          </a:p>
        </p:txBody>
      </p:sp>
    </p:spTree>
    <p:extLst>
      <p:ext uri="{BB962C8B-B14F-4D97-AF65-F5344CB8AC3E}">
        <p14:creationId xmlns:p14="http://schemas.microsoft.com/office/powerpoint/2010/main" val="1423971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r>
              <a:rPr lang="en-US"/>
              <a:t>Click icon to add picture</a:t>
            </a:r>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al footer only">
    <p:bg>
      <p:bgPr>
        <a:solidFill>
          <a:schemeClr val="bg1"/>
        </a:solidFill>
        <a:effectLst/>
      </p:bgPr>
    </p:bg>
    <p:spTree>
      <p:nvGrpSpPr>
        <p:cNvPr id="1" name=""/>
        <p:cNvGrpSpPr/>
        <p:nvPr/>
      </p:nvGrpSpPr>
      <p:grpSpPr>
        <a:xfrm>
          <a:off x="0" y="0"/>
          <a:ext cx="0" cy="0"/>
          <a:chOff x="0" y="0"/>
          <a:chExt cx="0" cy="0"/>
        </a:xfrm>
      </p:grpSpPr>
      <p:pic>
        <p:nvPicPr>
          <p:cNvPr id="5" name="SCDE logo" descr="South Carolina Department of Education logo ">
            <a:extLst>
              <a:ext uri="{FF2B5EF4-FFF2-40B4-BE49-F238E27FC236}">
                <a16:creationId xmlns:a16="http://schemas.microsoft.com/office/drawing/2014/main" id="{839810B2-5569-3CA0-F47E-B2FBA860036B}"/>
              </a:ext>
            </a:extLst>
          </p:cNvPr>
          <p:cNvPicPr>
            <a:picLocks noChangeAspect="1"/>
          </p:cNvPicPr>
          <p:nvPr userDrawn="1"/>
        </p:nvPicPr>
        <p:blipFill>
          <a:blip r:embed="rId2"/>
          <a:stretch>
            <a:fillRect/>
          </a:stretch>
        </p:blipFill>
        <p:spPr>
          <a:xfrm>
            <a:off x="11023600" y="5885341"/>
            <a:ext cx="841775" cy="836135"/>
          </a:xfrm>
          <a:prstGeom prst="rect">
            <a:avLst/>
          </a:prstGeom>
        </p:spPr>
      </p:pic>
      <p:sp>
        <p:nvSpPr>
          <p:cNvPr id="2" name="Title 1">
            <a:extLst>
              <a:ext uri="{FF2B5EF4-FFF2-40B4-BE49-F238E27FC236}">
                <a16:creationId xmlns:a16="http://schemas.microsoft.com/office/drawing/2014/main" id="{CEE9C326-20CD-2338-7DAE-5921736FF25C}"/>
              </a:ext>
            </a:extLst>
          </p:cNvPr>
          <p:cNvSpPr>
            <a:spLocks noGrp="1"/>
          </p:cNvSpPr>
          <p:nvPr>
            <p:ph type="title" hasCustomPrompt="1"/>
          </p:nvPr>
        </p:nvSpPr>
        <p:spPr>
          <a:xfrm>
            <a:off x="612648" y="365125"/>
            <a:ext cx="10966704" cy="731520"/>
          </a:xfrm>
        </p:spPr>
        <p:txBody>
          <a:bodyPr anchor="t">
            <a:normAutofit/>
          </a:bodyPr>
          <a:lstStyle>
            <a:lvl1pPr>
              <a:lnSpc>
                <a:spcPct val="100000"/>
              </a:lnSpc>
              <a:defRPr sz="3334" b="1">
                <a:solidFill>
                  <a:srgbClr val="2F3D4C"/>
                </a:solidFill>
              </a:defRPr>
            </a:lvl1pPr>
          </a:lstStyle>
          <a:p>
            <a:r>
              <a:rPr lang="en-US"/>
              <a:t>Title and Content slide</a:t>
            </a:r>
          </a:p>
        </p:txBody>
      </p:sp>
      <p:sp>
        <p:nvSpPr>
          <p:cNvPr id="9" name="Slide Number Placeholder 5">
            <a:extLst>
              <a:ext uri="{FF2B5EF4-FFF2-40B4-BE49-F238E27FC236}">
                <a16:creationId xmlns:a16="http://schemas.microsoft.com/office/drawing/2014/main" id="{9F54ED28-D286-7266-381B-E6160C2783E1}"/>
              </a:ext>
            </a:extLst>
          </p:cNvPr>
          <p:cNvSpPr>
            <a:spLocks noGrp="1"/>
          </p:cNvSpPr>
          <p:nvPr>
            <p:ph type="sldNum" sz="quarter" idx="12"/>
          </p:nvPr>
        </p:nvSpPr>
        <p:spPr>
          <a:xfrm>
            <a:off x="8169402" y="6351528"/>
            <a:ext cx="2743200" cy="365125"/>
          </a:xfrm>
        </p:spPr>
        <p:txBody>
          <a:bodyPr/>
          <a:lstStyle/>
          <a:p>
            <a:pPr defTabSz="914446"/>
            <a:fld id="{6198BB4C-949A-4E12-86B0-4EF15C1E3C5D}" type="slidenum">
              <a:rPr lang="en-US" smtClean="0">
                <a:solidFill>
                  <a:prstClr val="black">
                    <a:tint val="82000"/>
                  </a:prstClr>
                </a:solidFill>
              </a:rPr>
              <a:pPr defTabSz="914446"/>
              <a:t>‹#›</a:t>
            </a:fld>
            <a:endParaRPr lang="en-US">
              <a:solidFill>
                <a:prstClr val="black">
                  <a:tint val="82000"/>
                </a:prstClr>
              </a:solidFill>
            </a:endParaRPr>
          </a:p>
        </p:txBody>
      </p:sp>
      <p:sp>
        <p:nvSpPr>
          <p:cNvPr id="10" name="Date Placeholder 3">
            <a:extLst>
              <a:ext uri="{FF2B5EF4-FFF2-40B4-BE49-F238E27FC236}">
                <a16:creationId xmlns:a16="http://schemas.microsoft.com/office/drawing/2014/main" id="{AA4B8B91-BF75-FDBF-25DD-4B5B55DA0E9F}"/>
              </a:ext>
            </a:extLst>
          </p:cNvPr>
          <p:cNvSpPr>
            <a:spLocks noGrp="1"/>
          </p:cNvSpPr>
          <p:nvPr>
            <p:ph type="dt" sz="half" idx="10"/>
          </p:nvPr>
        </p:nvSpPr>
        <p:spPr>
          <a:xfrm>
            <a:off x="612648" y="6356351"/>
            <a:ext cx="2743200" cy="365125"/>
          </a:xfrm>
        </p:spPr>
        <p:txBody>
          <a:bodyPr/>
          <a:lstStyle/>
          <a:p>
            <a:pPr defTabSz="914446"/>
            <a:fld id="{A448B9D2-E6E9-40E5-8C65-A106E5FF64CC}" type="datetimeFigureOut">
              <a:rPr lang="en-US" smtClean="0">
                <a:solidFill>
                  <a:prstClr val="black">
                    <a:tint val="82000"/>
                  </a:prstClr>
                </a:solidFill>
              </a:rPr>
              <a:pPr defTabSz="914446"/>
              <a:t>10/15/2026</a:t>
            </a:fld>
            <a:endParaRPr lang="en-US">
              <a:solidFill>
                <a:prstClr val="black">
                  <a:tint val="82000"/>
                </a:prstClr>
              </a:solidFill>
            </a:endParaRPr>
          </a:p>
        </p:txBody>
      </p:sp>
      <p:sp>
        <p:nvSpPr>
          <p:cNvPr id="12" name="Content Placeholder 2">
            <a:extLst>
              <a:ext uri="{FF2B5EF4-FFF2-40B4-BE49-F238E27FC236}">
                <a16:creationId xmlns:a16="http://schemas.microsoft.com/office/drawing/2014/main" id="{05AAA586-00BD-3778-D3B0-1DF439C8D793}"/>
              </a:ext>
            </a:extLst>
          </p:cNvPr>
          <p:cNvSpPr>
            <a:spLocks noGrp="1"/>
          </p:cNvSpPr>
          <p:nvPr>
            <p:ph idx="1"/>
          </p:nvPr>
        </p:nvSpPr>
        <p:spPr>
          <a:xfrm>
            <a:off x="612648" y="1211544"/>
            <a:ext cx="10966704" cy="4222466"/>
          </a:xfrm>
        </p:spPr>
        <p:txBody>
          <a:bodyPr>
            <a:normAutofit/>
          </a:bodyPr>
          <a:lstStyle>
            <a:lvl1pPr marL="0" indent="0">
              <a:buNone/>
              <a:defRPr sz="1867">
                <a:solidFill>
                  <a:srgbClr val="2F3D4C"/>
                </a:solidFill>
              </a:defRPr>
            </a:lvl1pPr>
            <a:lvl2pPr>
              <a:defRPr sz="2800"/>
            </a:lvl2pPr>
            <a:lvl3pPr>
              <a:defRPr sz="2400"/>
            </a:lvl3pPr>
            <a:lvl4pPr>
              <a:defRPr sz="2000"/>
            </a:lvl4pPr>
          </a:lstStyle>
          <a:p>
            <a:pPr lvl="0"/>
            <a:r>
              <a:rPr lang="en-US"/>
              <a:t>Click to edit Master text styles</a:t>
            </a:r>
          </a:p>
        </p:txBody>
      </p:sp>
      <p:sp>
        <p:nvSpPr>
          <p:cNvPr id="13" name="Footer Placeholder 4">
            <a:extLst>
              <a:ext uri="{FF2B5EF4-FFF2-40B4-BE49-F238E27FC236}">
                <a16:creationId xmlns:a16="http://schemas.microsoft.com/office/drawing/2014/main" id="{8448CBD1-B5E6-754B-4D75-219F58E6DEA3}"/>
              </a:ext>
            </a:extLst>
          </p:cNvPr>
          <p:cNvSpPr>
            <a:spLocks noGrp="1"/>
          </p:cNvSpPr>
          <p:nvPr>
            <p:ph type="ftr" sz="quarter" idx="11"/>
          </p:nvPr>
        </p:nvSpPr>
        <p:spPr>
          <a:xfrm>
            <a:off x="3710940" y="6356351"/>
            <a:ext cx="4114800" cy="365125"/>
          </a:xfrm>
        </p:spPr>
        <p:txBody>
          <a:bodyPr/>
          <a:lstStyle/>
          <a:p>
            <a:pPr defTabSz="914446"/>
            <a:endParaRPr lang="en-US">
              <a:solidFill>
                <a:prstClr val="black">
                  <a:tint val="82000"/>
                </a:prstClr>
              </a:solidFill>
            </a:endParaRPr>
          </a:p>
        </p:txBody>
      </p:sp>
    </p:spTree>
    <p:extLst>
      <p:ext uri="{BB962C8B-B14F-4D97-AF65-F5344CB8AC3E}">
        <p14:creationId xmlns:p14="http://schemas.microsoft.com/office/powerpoint/2010/main" val="4136360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ree Content with Footer">
    <p:bg>
      <p:bgPr>
        <a:solidFill>
          <a:schemeClr val="bg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0B318CF-2B45-C43B-CD55-06615050B2C1}"/>
              </a:ext>
            </a:extLst>
          </p:cNvPr>
          <p:cNvPicPr>
            <a:picLocks noChangeAspect="1"/>
          </p:cNvPicPr>
          <p:nvPr userDrawn="1"/>
        </p:nvPicPr>
        <p:blipFill>
          <a:blip r:embed="rId2"/>
          <a:stretch>
            <a:fillRect/>
          </a:stretch>
        </p:blipFill>
        <p:spPr>
          <a:xfrm rot="16200000">
            <a:off x="5100285" y="564216"/>
            <a:ext cx="17743" cy="11582400"/>
          </a:xfrm>
          <a:prstGeom prst="rect">
            <a:avLst/>
          </a:prstGeom>
        </p:spPr>
      </p:pic>
      <p:pic>
        <p:nvPicPr>
          <p:cNvPr id="12" name="SCDE logo" descr="South Carolina Department of Education logo ">
            <a:extLst>
              <a:ext uri="{FF2B5EF4-FFF2-40B4-BE49-F238E27FC236}">
                <a16:creationId xmlns:a16="http://schemas.microsoft.com/office/drawing/2014/main" id="{C5CC20D6-CB1A-AC19-3B64-8C546270A562}"/>
              </a:ext>
            </a:extLst>
          </p:cNvPr>
          <p:cNvPicPr>
            <a:picLocks noChangeAspect="1"/>
          </p:cNvPicPr>
          <p:nvPr userDrawn="1"/>
        </p:nvPicPr>
        <p:blipFill>
          <a:blip r:embed="rId3"/>
          <a:stretch>
            <a:fillRect/>
          </a:stretch>
        </p:blipFill>
        <p:spPr>
          <a:xfrm>
            <a:off x="11023600" y="5885341"/>
            <a:ext cx="841775" cy="836135"/>
          </a:xfrm>
          <a:prstGeom prst="rect">
            <a:avLst/>
          </a:prstGeom>
        </p:spPr>
      </p:pic>
      <p:sp>
        <p:nvSpPr>
          <p:cNvPr id="4" name="Content Placeholder 3">
            <a:extLst>
              <a:ext uri="{FF2B5EF4-FFF2-40B4-BE49-F238E27FC236}">
                <a16:creationId xmlns:a16="http://schemas.microsoft.com/office/drawing/2014/main" id="{1D33C630-315D-CFC6-1077-4EA130C6BF5B}"/>
              </a:ext>
            </a:extLst>
          </p:cNvPr>
          <p:cNvSpPr>
            <a:spLocks noGrp="1"/>
          </p:cNvSpPr>
          <p:nvPr>
            <p:ph sz="half" idx="2"/>
          </p:nvPr>
        </p:nvSpPr>
        <p:spPr>
          <a:xfrm>
            <a:off x="8013192" y="1625152"/>
            <a:ext cx="3535680" cy="4217235"/>
          </a:xfrm>
        </p:spPr>
        <p:txBody>
          <a:bodyPr>
            <a:normAutofit/>
          </a:bodyPr>
          <a:lstStyle>
            <a:lvl1pPr>
              <a:lnSpc>
                <a:spcPct val="110000"/>
              </a:lnSpc>
              <a:spcBef>
                <a:spcPts val="0"/>
              </a:spcBef>
              <a:defRPr sz="1867">
                <a:solidFill>
                  <a:srgbClr val="2F3D4C"/>
                </a:solidFill>
              </a:defRPr>
            </a:lvl1pPr>
            <a:lvl2pPr>
              <a:lnSpc>
                <a:spcPct val="110000"/>
              </a:lnSpc>
              <a:spcBef>
                <a:spcPts val="0"/>
              </a:spcBef>
              <a:defRPr sz="1867">
                <a:solidFill>
                  <a:srgbClr val="2F3D4C"/>
                </a:solidFill>
              </a:defRPr>
            </a:lvl2pPr>
            <a:lvl3pPr>
              <a:lnSpc>
                <a:spcPct val="110000"/>
              </a:lnSpc>
              <a:spcBef>
                <a:spcPts val="0"/>
              </a:spcBef>
              <a:defRPr sz="1867">
                <a:solidFill>
                  <a:srgbClr val="2F3D4C"/>
                </a:solidFill>
              </a:defRPr>
            </a:lvl3pPr>
            <a:lvl4pPr>
              <a:lnSpc>
                <a:spcPct val="110000"/>
              </a:lnSpc>
              <a:spcBef>
                <a:spcPts val="0"/>
              </a:spcBef>
              <a:defRPr sz="1867">
                <a:solidFill>
                  <a:srgbClr val="2F3D4C"/>
                </a:solidFill>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Title 1">
            <a:extLst>
              <a:ext uri="{FF2B5EF4-FFF2-40B4-BE49-F238E27FC236}">
                <a16:creationId xmlns:a16="http://schemas.microsoft.com/office/drawing/2014/main" id="{9AB525F5-194F-62C4-CDC3-1B712D0676F1}"/>
              </a:ext>
            </a:extLst>
          </p:cNvPr>
          <p:cNvSpPr>
            <a:spLocks noGrp="1"/>
          </p:cNvSpPr>
          <p:nvPr>
            <p:ph type="title" hasCustomPrompt="1"/>
          </p:nvPr>
        </p:nvSpPr>
        <p:spPr>
          <a:xfrm>
            <a:off x="612648" y="365125"/>
            <a:ext cx="10936224" cy="731520"/>
          </a:xfrm>
        </p:spPr>
        <p:txBody>
          <a:bodyPr anchor="t">
            <a:normAutofit/>
          </a:bodyPr>
          <a:lstStyle>
            <a:lvl1pPr>
              <a:lnSpc>
                <a:spcPct val="100000"/>
              </a:lnSpc>
              <a:defRPr sz="3334" b="1">
                <a:solidFill>
                  <a:srgbClr val="2F3D4C"/>
                </a:solidFill>
              </a:defRPr>
            </a:lvl1pPr>
          </a:lstStyle>
          <a:p>
            <a:r>
              <a:rPr lang="en-US"/>
              <a:t>Three Content with Footer</a:t>
            </a:r>
          </a:p>
        </p:txBody>
      </p:sp>
      <p:sp>
        <p:nvSpPr>
          <p:cNvPr id="3" name="Content Placeholder 2">
            <a:extLst>
              <a:ext uri="{FF2B5EF4-FFF2-40B4-BE49-F238E27FC236}">
                <a16:creationId xmlns:a16="http://schemas.microsoft.com/office/drawing/2014/main" id="{639AD13B-C6F1-0FFF-1CFE-F9506448BE5A}"/>
              </a:ext>
            </a:extLst>
          </p:cNvPr>
          <p:cNvSpPr>
            <a:spLocks noGrp="1"/>
          </p:cNvSpPr>
          <p:nvPr>
            <p:ph sz="half" idx="1"/>
          </p:nvPr>
        </p:nvSpPr>
        <p:spPr>
          <a:xfrm>
            <a:off x="612648" y="1625152"/>
            <a:ext cx="3535680" cy="4217234"/>
          </a:xfrm>
        </p:spPr>
        <p:txBody>
          <a:bodyPr>
            <a:normAutofit/>
          </a:bodyPr>
          <a:lstStyle>
            <a:lvl1pPr>
              <a:lnSpc>
                <a:spcPct val="110000"/>
              </a:lnSpc>
              <a:spcBef>
                <a:spcPts val="0"/>
              </a:spcBef>
              <a:defRPr sz="1867">
                <a:solidFill>
                  <a:srgbClr val="2F3D4C"/>
                </a:solidFill>
              </a:defRPr>
            </a:lvl1pPr>
            <a:lvl2pPr>
              <a:lnSpc>
                <a:spcPct val="110000"/>
              </a:lnSpc>
              <a:spcBef>
                <a:spcPts val="0"/>
              </a:spcBef>
              <a:defRPr sz="1867">
                <a:solidFill>
                  <a:srgbClr val="2F3D4C"/>
                </a:solidFill>
              </a:defRPr>
            </a:lvl2pPr>
            <a:lvl3pPr>
              <a:lnSpc>
                <a:spcPct val="110000"/>
              </a:lnSpc>
              <a:spcBef>
                <a:spcPts val="0"/>
              </a:spcBef>
              <a:defRPr sz="1867">
                <a:solidFill>
                  <a:srgbClr val="2F3D4C"/>
                </a:solidFill>
              </a:defRPr>
            </a:lvl3pPr>
            <a:lvl4pPr>
              <a:lnSpc>
                <a:spcPct val="110000"/>
              </a:lnSpc>
              <a:spcBef>
                <a:spcPts val="0"/>
              </a:spcBef>
              <a:defRPr sz="1867">
                <a:solidFill>
                  <a:srgbClr val="2F3D4C"/>
                </a:solidFill>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Date Placeholder 4">
            <a:extLst>
              <a:ext uri="{FF2B5EF4-FFF2-40B4-BE49-F238E27FC236}">
                <a16:creationId xmlns:a16="http://schemas.microsoft.com/office/drawing/2014/main" id="{15D4EA1A-AFD3-FE33-791E-2576D3414096}"/>
              </a:ext>
            </a:extLst>
          </p:cNvPr>
          <p:cNvSpPr>
            <a:spLocks noGrp="1"/>
          </p:cNvSpPr>
          <p:nvPr>
            <p:ph type="dt" sz="half" idx="10"/>
          </p:nvPr>
        </p:nvSpPr>
        <p:spPr/>
        <p:txBody>
          <a:bodyPr/>
          <a:lstStyle/>
          <a:p>
            <a:pPr defTabSz="914446"/>
            <a:fld id="{A448B9D2-E6E9-40E5-8C65-A106E5FF64CC}" type="datetimeFigureOut">
              <a:rPr lang="en-US" smtClean="0">
                <a:solidFill>
                  <a:prstClr val="black">
                    <a:tint val="82000"/>
                  </a:prstClr>
                </a:solidFill>
              </a:rPr>
              <a:pPr defTabSz="914446"/>
              <a:t>10/15/2026</a:t>
            </a:fld>
            <a:endParaRPr lang="en-US">
              <a:solidFill>
                <a:prstClr val="black">
                  <a:tint val="82000"/>
                </a:prstClr>
              </a:solidFill>
            </a:endParaRPr>
          </a:p>
        </p:txBody>
      </p:sp>
      <p:sp>
        <p:nvSpPr>
          <p:cNvPr id="6" name="Footer Placeholder 5">
            <a:extLst>
              <a:ext uri="{FF2B5EF4-FFF2-40B4-BE49-F238E27FC236}">
                <a16:creationId xmlns:a16="http://schemas.microsoft.com/office/drawing/2014/main" id="{88FE9CDF-4B22-2AEC-D3B4-2114FED224F7}"/>
              </a:ext>
            </a:extLst>
          </p:cNvPr>
          <p:cNvSpPr>
            <a:spLocks noGrp="1"/>
          </p:cNvSpPr>
          <p:nvPr>
            <p:ph type="ftr" sz="quarter" idx="11"/>
          </p:nvPr>
        </p:nvSpPr>
        <p:spPr/>
        <p:txBody>
          <a:bodyPr/>
          <a:lstStyle/>
          <a:p>
            <a:pPr defTabSz="914446"/>
            <a:endParaRPr lang="en-US">
              <a:solidFill>
                <a:prstClr val="black">
                  <a:tint val="82000"/>
                </a:prstClr>
              </a:solidFill>
            </a:endParaRPr>
          </a:p>
        </p:txBody>
      </p:sp>
      <p:sp>
        <p:nvSpPr>
          <p:cNvPr id="7" name="Slide Number Placeholder 6">
            <a:extLst>
              <a:ext uri="{FF2B5EF4-FFF2-40B4-BE49-F238E27FC236}">
                <a16:creationId xmlns:a16="http://schemas.microsoft.com/office/drawing/2014/main" id="{C385E363-0518-8836-E86B-81440D4AE929}"/>
              </a:ext>
            </a:extLst>
          </p:cNvPr>
          <p:cNvSpPr>
            <a:spLocks noGrp="1"/>
          </p:cNvSpPr>
          <p:nvPr>
            <p:ph type="sldNum" sz="quarter" idx="12"/>
          </p:nvPr>
        </p:nvSpPr>
        <p:spPr/>
        <p:txBody>
          <a:bodyPr/>
          <a:lstStyle/>
          <a:p>
            <a:pPr defTabSz="914446"/>
            <a:fld id="{6198BB4C-949A-4E12-86B0-4EF15C1E3C5D}" type="slidenum">
              <a:rPr lang="en-US" smtClean="0">
                <a:solidFill>
                  <a:prstClr val="black">
                    <a:tint val="82000"/>
                  </a:prstClr>
                </a:solidFill>
              </a:rPr>
              <a:pPr defTabSz="914446"/>
              <a:t>‹#›</a:t>
            </a:fld>
            <a:endParaRPr lang="en-US">
              <a:solidFill>
                <a:prstClr val="black">
                  <a:tint val="82000"/>
                </a:prstClr>
              </a:solidFill>
            </a:endParaRPr>
          </a:p>
        </p:txBody>
      </p:sp>
      <p:sp>
        <p:nvSpPr>
          <p:cNvPr id="10" name="Content Placeholder 2">
            <a:extLst>
              <a:ext uri="{FF2B5EF4-FFF2-40B4-BE49-F238E27FC236}">
                <a16:creationId xmlns:a16="http://schemas.microsoft.com/office/drawing/2014/main" id="{0CD8EE9B-5A2D-A2FD-AB31-0B7F5AF0C290}"/>
              </a:ext>
            </a:extLst>
          </p:cNvPr>
          <p:cNvSpPr>
            <a:spLocks noGrp="1"/>
          </p:cNvSpPr>
          <p:nvPr>
            <p:ph sz="half" idx="13"/>
          </p:nvPr>
        </p:nvSpPr>
        <p:spPr>
          <a:xfrm>
            <a:off x="4328160" y="1637659"/>
            <a:ext cx="3535680" cy="4204728"/>
          </a:xfrm>
        </p:spPr>
        <p:txBody>
          <a:bodyPr>
            <a:normAutofit/>
          </a:bodyPr>
          <a:lstStyle>
            <a:lvl1pPr>
              <a:lnSpc>
                <a:spcPct val="110000"/>
              </a:lnSpc>
              <a:spcBef>
                <a:spcPts val="0"/>
              </a:spcBef>
              <a:defRPr sz="1867">
                <a:solidFill>
                  <a:srgbClr val="2F3D4C"/>
                </a:solidFill>
              </a:defRPr>
            </a:lvl1pPr>
            <a:lvl2pPr>
              <a:lnSpc>
                <a:spcPct val="110000"/>
              </a:lnSpc>
              <a:spcBef>
                <a:spcPts val="0"/>
              </a:spcBef>
              <a:defRPr sz="1867">
                <a:solidFill>
                  <a:srgbClr val="2F3D4C"/>
                </a:solidFill>
              </a:defRPr>
            </a:lvl2pPr>
            <a:lvl3pPr>
              <a:lnSpc>
                <a:spcPct val="110000"/>
              </a:lnSpc>
              <a:spcBef>
                <a:spcPts val="0"/>
              </a:spcBef>
              <a:defRPr sz="1867">
                <a:solidFill>
                  <a:srgbClr val="2F3D4C"/>
                </a:solidFill>
              </a:defRPr>
            </a:lvl3pPr>
            <a:lvl4pPr>
              <a:lnSpc>
                <a:spcPct val="110000"/>
              </a:lnSpc>
              <a:spcBef>
                <a:spcPts val="0"/>
              </a:spcBef>
              <a:defRPr sz="1867">
                <a:solidFill>
                  <a:srgbClr val="2F3D4C"/>
                </a:solidFill>
              </a:defRPr>
            </a:lvl4pPr>
          </a:lstStyle>
          <a:p>
            <a:pPr lvl="0"/>
            <a:r>
              <a:rPr lang="en-US"/>
              <a:t>Click to edit Master text styles</a:t>
            </a:r>
          </a:p>
          <a:p>
            <a:pPr lvl="1"/>
            <a:r>
              <a:rPr lang="en-US"/>
              <a:t>Second level</a:t>
            </a:r>
          </a:p>
          <a:p>
            <a:pPr lvl="2"/>
            <a:r>
              <a:rPr lang="en-US"/>
              <a:t>Third level</a:t>
            </a:r>
          </a:p>
          <a:p>
            <a:pPr lvl="3"/>
            <a:r>
              <a:rPr lang="en-US"/>
              <a:t>Fourth level</a:t>
            </a:r>
          </a:p>
        </p:txBody>
      </p:sp>
      <p:pic>
        <p:nvPicPr>
          <p:cNvPr id="13" name="Picture 12">
            <a:extLst>
              <a:ext uri="{FF2B5EF4-FFF2-40B4-BE49-F238E27FC236}">
                <a16:creationId xmlns:a16="http://schemas.microsoft.com/office/drawing/2014/main" id="{BAA7768E-ADFA-A429-D505-997BA11329E8}"/>
              </a:ext>
            </a:extLst>
          </p:cNvPr>
          <p:cNvPicPr>
            <a:picLocks noChangeAspect="1"/>
          </p:cNvPicPr>
          <p:nvPr userDrawn="1"/>
        </p:nvPicPr>
        <p:blipFill>
          <a:blip r:embed="rId4"/>
          <a:stretch>
            <a:fillRect/>
          </a:stretch>
        </p:blipFill>
        <p:spPr>
          <a:xfrm>
            <a:off x="602487" y="1264092"/>
            <a:ext cx="10972800" cy="12507"/>
          </a:xfrm>
          <a:prstGeom prst="rect">
            <a:avLst/>
          </a:prstGeom>
        </p:spPr>
      </p:pic>
    </p:spTree>
    <p:extLst>
      <p:ext uri="{BB962C8B-B14F-4D97-AF65-F5344CB8AC3E}">
        <p14:creationId xmlns:p14="http://schemas.microsoft.com/office/powerpoint/2010/main" val="14672801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ata slide">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157C5B0-A9C0-09CB-BD24-64EFCD4E532D}"/>
              </a:ext>
            </a:extLst>
          </p:cNvPr>
          <p:cNvPicPr>
            <a:picLocks noChangeAspect="1"/>
          </p:cNvPicPr>
          <p:nvPr userDrawn="1"/>
        </p:nvPicPr>
        <p:blipFill>
          <a:blip r:embed="rId2"/>
          <a:stretch>
            <a:fillRect/>
          </a:stretch>
        </p:blipFill>
        <p:spPr>
          <a:xfrm rot="16200000">
            <a:off x="5100285" y="564216"/>
            <a:ext cx="17743" cy="11582400"/>
          </a:xfrm>
          <a:prstGeom prst="rect">
            <a:avLst/>
          </a:prstGeom>
        </p:spPr>
      </p:pic>
      <p:pic>
        <p:nvPicPr>
          <p:cNvPr id="5" name="SCDE logo" descr="South Carolina Department of Education logo ">
            <a:extLst>
              <a:ext uri="{FF2B5EF4-FFF2-40B4-BE49-F238E27FC236}">
                <a16:creationId xmlns:a16="http://schemas.microsoft.com/office/drawing/2014/main" id="{A016A209-B477-FFDA-7AE8-5C42ACA538BC}"/>
              </a:ext>
            </a:extLst>
          </p:cNvPr>
          <p:cNvPicPr>
            <a:picLocks noChangeAspect="1"/>
          </p:cNvPicPr>
          <p:nvPr userDrawn="1"/>
        </p:nvPicPr>
        <p:blipFill>
          <a:blip r:embed="rId3"/>
          <a:stretch>
            <a:fillRect/>
          </a:stretch>
        </p:blipFill>
        <p:spPr>
          <a:xfrm>
            <a:off x="11023600" y="5885341"/>
            <a:ext cx="841775" cy="836135"/>
          </a:xfrm>
          <a:prstGeom prst="rect">
            <a:avLst/>
          </a:prstGeom>
        </p:spPr>
      </p:pic>
      <p:sp>
        <p:nvSpPr>
          <p:cNvPr id="2" name="Title 1">
            <a:extLst>
              <a:ext uri="{FF2B5EF4-FFF2-40B4-BE49-F238E27FC236}">
                <a16:creationId xmlns:a16="http://schemas.microsoft.com/office/drawing/2014/main" id="{CEE9C326-20CD-2338-7DAE-5921736FF25C}"/>
              </a:ext>
            </a:extLst>
          </p:cNvPr>
          <p:cNvSpPr>
            <a:spLocks noGrp="1"/>
          </p:cNvSpPr>
          <p:nvPr>
            <p:ph type="title" hasCustomPrompt="1"/>
          </p:nvPr>
        </p:nvSpPr>
        <p:spPr>
          <a:xfrm>
            <a:off x="612648" y="365125"/>
            <a:ext cx="10966704" cy="731520"/>
          </a:xfrm>
        </p:spPr>
        <p:txBody>
          <a:bodyPr anchor="t">
            <a:normAutofit/>
          </a:bodyPr>
          <a:lstStyle>
            <a:lvl1pPr>
              <a:lnSpc>
                <a:spcPct val="100000"/>
              </a:lnSpc>
              <a:defRPr sz="3334" b="1">
                <a:solidFill>
                  <a:srgbClr val="2F3D4C"/>
                </a:solidFill>
              </a:defRPr>
            </a:lvl1pPr>
          </a:lstStyle>
          <a:p>
            <a:r>
              <a:rPr lang="en-US"/>
              <a:t>Data slide</a:t>
            </a:r>
          </a:p>
        </p:txBody>
      </p:sp>
      <p:sp>
        <p:nvSpPr>
          <p:cNvPr id="9" name="Slide Number Placeholder 5">
            <a:extLst>
              <a:ext uri="{FF2B5EF4-FFF2-40B4-BE49-F238E27FC236}">
                <a16:creationId xmlns:a16="http://schemas.microsoft.com/office/drawing/2014/main" id="{9F54ED28-D286-7266-381B-E6160C2783E1}"/>
              </a:ext>
            </a:extLst>
          </p:cNvPr>
          <p:cNvSpPr>
            <a:spLocks noGrp="1"/>
          </p:cNvSpPr>
          <p:nvPr>
            <p:ph type="sldNum" sz="quarter" idx="12"/>
          </p:nvPr>
        </p:nvSpPr>
        <p:spPr>
          <a:xfrm>
            <a:off x="8169402" y="6351528"/>
            <a:ext cx="2743200" cy="365125"/>
          </a:xfrm>
        </p:spPr>
        <p:txBody>
          <a:bodyPr/>
          <a:lstStyle/>
          <a:p>
            <a:pPr defTabSz="914446"/>
            <a:fld id="{6198BB4C-949A-4E12-86B0-4EF15C1E3C5D}" type="slidenum">
              <a:rPr lang="en-US" smtClean="0">
                <a:solidFill>
                  <a:prstClr val="black">
                    <a:tint val="82000"/>
                  </a:prstClr>
                </a:solidFill>
              </a:rPr>
              <a:pPr defTabSz="914446"/>
              <a:t>‹#›</a:t>
            </a:fld>
            <a:endParaRPr lang="en-US">
              <a:solidFill>
                <a:prstClr val="black">
                  <a:tint val="82000"/>
                </a:prstClr>
              </a:solidFill>
            </a:endParaRPr>
          </a:p>
        </p:txBody>
      </p:sp>
      <p:sp>
        <p:nvSpPr>
          <p:cNvPr id="10" name="Date Placeholder 3">
            <a:extLst>
              <a:ext uri="{FF2B5EF4-FFF2-40B4-BE49-F238E27FC236}">
                <a16:creationId xmlns:a16="http://schemas.microsoft.com/office/drawing/2014/main" id="{AA4B8B91-BF75-FDBF-25DD-4B5B55DA0E9F}"/>
              </a:ext>
            </a:extLst>
          </p:cNvPr>
          <p:cNvSpPr>
            <a:spLocks noGrp="1"/>
          </p:cNvSpPr>
          <p:nvPr>
            <p:ph type="dt" sz="half" idx="10"/>
          </p:nvPr>
        </p:nvSpPr>
        <p:spPr>
          <a:xfrm>
            <a:off x="612648" y="6356351"/>
            <a:ext cx="2743200" cy="365125"/>
          </a:xfrm>
        </p:spPr>
        <p:txBody>
          <a:bodyPr/>
          <a:lstStyle/>
          <a:p>
            <a:pPr defTabSz="914446"/>
            <a:fld id="{A448B9D2-E6E9-40E5-8C65-A106E5FF64CC}" type="datetimeFigureOut">
              <a:rPr lang="en-US" smtClean="0">
                <a:solidFill>
                  <a:prstClr val="black">
                    <a:tint val="82000"/>
                  </a:prstClr>
                </a:solidFill>
              </a:rPr>
              <a:pPr defTabSz="914446"/>
              <a:t>10/15/2026</a:t>
            </a:fld>
            <a:endParaRPr lang="en-US">
              <a:solidFill>
                <a:prstClr val="black">
                  <a:tint val="82000"/>
                </a:prstClr>
              </a:solidFill>
            </a:endParaRPr>
          </a:p>
        </p:txBody>
      </p:sp>
      <p:sp>
        <p:nvSpPr>
          <p:cNvPr id="13" name="Footer Placeholder 4">
            <a:extLst>
              <a:ext uri="{FF2B5EF4-FFF2-40B4-BE49-F238E27FC236}">
                <a16:creationId xmlns:a16="http://schemas.microsoft.com/office/drawing/2014/main" id="{8448CBD1-B5E6-754B-4D75-219F58E6DEA3}"/>
              </a:ext>
            </a:extLst>
          </p:cNvPr>
          <p:cNvSpPr>
            <a:spLocks noGrp="1"/>
          </p:cNvSpPr>
          <p:nvPr>
            <p:ph type="ftr" sz="quarter" idx="11"/>
          </p:nvPr>
        </p:nvSpPr>
        <p:spPr>
          <a:xfrm>
            <a:off x="3710940" y="6356351"/>
            <a:ext cx="4114800" cy="365125"/>
          </a:xfrm>
        </p:spPr>
        <p:txBody>
          <a:bodyPr/>
          <a:lstStyle/>
          <a:p>
            <a:pPr defTabSz="914446"/>
            <a:endParaRPr lang="en-US">
              <a:solidFill>
                <a:prstClr val="black">
                  <a:tint val="82000"/>
                </a:prstClr>
              </a:solidFill>
            </a:endParaRPr>
          </a:p>
        </p:txBody>
      </p:sp>
      <p:sp>
        <p:nvSpPr>
          <p:cNvPr id="7" name="Content Placeholder 2">
            <a:extLst>
              <a:ext uri="{FF2B5EF4-FFF2-40B4-BE49-F238E27FC236}">
                <a16:creationId xmlns:a16="http://schemas.microsoft.com/office/drawing/2014/main" id="{A3AFE474-6905-6CBF-B4C2-AF926B17C659}"/>
              </a:ext>
            </a:extLst>
          </p:cNvPr>
          <p:cNvSpPr>
            <a:spLocks noGrp="1"/>
          </p:cNvSpPr>
          <p:nvPr>
            <p:ph idx="1"/>
          </p:nvPr>
        </p:nvSpPr>
        <p:spPr>
          <a:xfrm>
            <a:off x="624091" y="1444046"/>
            <a:ext cx="10966704" cy="4154831"/>
          </a:xfrm>
        </p:spPr>
        <p:txBody>
          <a:bodyPr>
            <a:normAutofit/>
          </a:bodyPr>
          <a:lstStyle>
            <a:lvl1pPr marL="0" indent="0">
              <a:buNone/>
              <a:defRPr sz="1867">
                <a:solidFill>
                  <a:srgbClr val="2F3D4C"/>
                </a:solidFill>
              </a:defRPr>
            </a:lvl1pPr>
            <a:lvl2pPr>
              <a:defRPr sz="2800"/>
            </a:lvl2pPr>
            <a:lvl3pPr>
              <a:defRPr sz="2400"/>
            </a:lvl3pPr>
            <a:lvl4pPr>
              <a:defRPr sz="2000"/>
            </a:lvl4pPr>
          </a:lstStyle>
          <a:p>
            <a:pPr lvl="0"/>
            <a:r>
              <a:rPr lang="en-US"/>
              <a:t>Click to edit Master text styles</a:t>
            </a:r>
          </a:p>
        </p:txBody>
      </p:sp>
      <p:pic>
        <p:nvPicPr>
          <p:cNvPr id="11" name="Picture 10">
            <a:extLst>
              <a:ext uri="{FF2B5EF4-FFF2-40B4-BE49-F238E27FC236}">
                <a16:creationId xmlns:a16="http://schemas.microsoft.com/office/drawing/2014/main" id="{4B217999-8758-BD0D-F188-1776473D73CE}"/>
              </a:ext>
            </a:extLst>
          </p:cNvPr>
          <p:cNvPicPr>
            <a:picLocks noChangeAspect="1"/>
          </p:cNvPicPr>
          <p:nvPr userDrawn="1"/>
        </p:nvPicPr>
        <p:blipFill>
          <a:blip r:embed="rId4"/>
          <a:stretch>
            <a:fillRect/>
          </a:stretch>
        </p:blipFill>
        <p:spPr>
          <a:xfrm>
            <a:off x="602487" y="1264092"/>
            <a:ext cx="10972800" cy="12507"/>
          </a:xfrm>
          <a:prstGeom prst="rect">
            <a:avLst/>
          </a:prstGeom>
        </p:spPr>
      </p:pic>
    </p:spTree>
    <p:extLst>
      <p:ext uri="{BB962C8B-B14F-4D97-AF65-F5344CB8AC3E}">
        <p14:creationId xmlns:p14="http://schemas.microsoft.com/office/powerpoint/2010/main" val="1615938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genda Line Item section">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5A24F8-E0C0-F79E-2D18-9ED0C519D551}"/>
              </a:ext>
            </a:extLst>
          </p:cNvPr>
          <p:cNvPicPr>
            <a:picLocks noChangeAspect="1"/>
          </p:cNvPicPr>
          <p:nvPr userDrawn="1"/>
        </p:nvPicPr>
        <p:blipFill>
          <a:blip r:embed="rId2"/>
          <a:stretch>
            <a:fillRect/>
          </a:stretch>
        </p:blipFill>
        <p:spPr>
          <a:xfrm rot="16200000">
            <a:off x="5100285" y="564216"/>
            <a:ext cx="17743" cy="11582400"/>
          </a:xfrm>
          <a:prstGeom prst="rect">
            <a:avLst/>
          </a:prstGeom>
        </p:spPr>
      </p:pic>
      <p:pic>
        <p:nvPicPr>
          <p:cNvPr id="4" name="SCDE logo" descr="South Carolina Department of Education logo ">
            <a:extLst>
              <a:ext uri="{FF2B5EF4-FFF2-40B4-BE49-F238E27FC236}">
                <a16:creationId xmlns:a16="http://schemas.microsoft.com/office/drawing/2014/main" id="{31730557-317E-7F61-E7D8-F3F39A889C87}"/>
              </a:ext>
            </a:extLst>
          </p:cNvPr>
          <p:cNvPicPr>
            <a:picLocks noChangeAspect="1"/>
          </p:cNvPicPr>
          <p:nvPr userDrawn="1"/>
        </p:nvPicPr>
        <p:blipFill>
          <a:blip r:embed="rId3"/>
          <a:stretch>
            <a:fillRect/>
          </a:stretch>
        </p:blipFill>
        <p:spPr>
          <a:xfrm>
            <a:off x="11023600" y="5885341"/>
            <a:ext cx="841775" cy="836135"/>
          </a:xfrm>
          <a:prstGeom prst="rect">
            <a:avLst/>
          </a:prstGeom>
        </p:spPr>
      </p:pic>
      <p:sp>
        <p:nvSpPr>
          <p:cNvPr id="2" name="Title 1">
            <a:extLst>
              <a:ext uri="{FF2B5EF4-FFF2-40B4-BE49-F238E27FC236}">
                <a16:creationId xmlns:a16="http://schemas.microsoft.com/office/drawing/2014/main" id="{9AB525F5-194F-62C4-CDC3-1B712D0676F1}"/>
              </a:ext>
            </a:extLst>
          </p:cNvPr>
          <p:cNvSpPr>
            <a:spLocks noGrp="1"/>
          </p:cNvSpPr>
          <p:nvPr>
            <p:ph type="title" hasCustomPrompt="1"/>
          </p:nvPr>
        </p:nvSpPr>
        <p:spPr>
          <a:xfrm>
            <a:off x="609600" y="2127786"/>
            <a:ext cx="10972800" cy="914400"/>
          </a:xfrm>
        </p:spPr>
        <p:txBody>
          <a:bodyPr>
            <a:noAutofit/>
          </a:bodyPr>
          <a:lstStyle>
            <a:lvl1pPr algn="ctr">
              <a:lnSpc>
                <a:spcPct val="100000"/>
              </a:lnSpc>
              <a:defRPr sz="5867" b="1">
                <a:solidFill>
                  <a:srgbClr val="2F3D4C"/>
                </a:solidFill>
              </a:defRPr>
            </a:lvl1pPr>
          </a:lstStyle>
          <a:p>
            <a:r>
              <a:rPr lang="en-US"/>
              <a:t>Agenda Item #</a:t>
            </a:r>
          </a:p>
        </p:txBody>
      </p:sp>
      <p:sp>
        <p:nvSpPr>
          <p:cNvPr id="5" name="Date Placeholder 4">
            <a:extLst>
              <a:ext uri="{FF2B5EF4-FFF2-40B4-BE49-F238E27FC236}">
                <a16:creationId xmlns:a16="http://schemas.microsoft.com/office/drawing/2014/main" id="{15D4EA1A-AFD3-FE33-791E-2576D3414096}"/>
              </a:ext>
            </a:extLst>
          </p:cNvPr>
          <p:cNvSpPr>
            <a:spLocks noGrp="1"/>
          </p:cNvSpPr>
          <p:nvPr>
            <p:ph type="dt" sz="half" idx="10"/>
          </p:nvPr>
        </p:nvSpPr>
        <p:spPr/>
        <p:txBody>
          <a:bodyPr/>
          <a:lstStyle/>
          <a:p>
            <a:pPr defTabSz="914446"/>
            <a:fld id="{A448B9D2-E6E9-40E5-8C65-A106E5FF64CC}" type="datetimeFigureOut">
              <a:rPr lang="en-US" smtClean="0">
                <a:solidFill>
                  <a:prstClr val="black">
                    <a:tint val="82000"/>
                  </a:prstClr>
                </a:solidFill>
              </a:rPr>
              <a:pPr defTabSz="914446"/>
              <a:t>10/15/2026</a:t>
            </a:fld>
            <a:endParaRPr lang="en-US">
              <a:solidFill>
                <a:prstClr val="black">
                  <a:tint val="82000"/>
                </a:prstClr>
              </a:solidFill>
            </a:endParaRPr>
          </a:p>
        </p:txBody>
      </p:sp>
      <p:sp>
        <p:nvSpPr>
          <p:cNvPr id="6" name="Footer Placeholder 5">
            <a:extLst>
              <a:ext uri="{FF2B5EF4-FFF2-40B4-BE49-F238E27FC236}">
                <a16:creationId xmlns:a16="http://schemas.microsoft.com/office/drawing/2014/main" id="{88FE9CDF-4B22-2AEC-D3B4-2114FED224F7}"/>
              </a:ext>
            </a:extLst>
          </p:cNvPr>
          <p:cNvSpPr>
            <a:spLocks noGrp="1"/>
          </p:cNvSpPr>
          <p:nvPr>
            <p:ph type="ftr" sz="quarter" idx="11"/>
          </p:nvPr>
        </p:nvSpPr>
        <p:spPr/>
        <p:txBody>
          <a:bodyPr/>
          <a:lstStyle/>
          <a:p>
            <a:pPr defTabSz="914446"/>
            <a:endParaRPr lang="en-US">
              <a:solidFill>
                <a:prstClr val="black">
                  <a:tint val="82000"/>
                </a:prstClr>
              </a:solidFill>
            </a:endParaRPr>
          </a:p>
        </p:txBody>
      </p:sp>
      <p:sp>
        <p:nvSpPr>
          <p:cNvPr id="7" name="Slide Number Placeholder 6">
            <a:extLst>
              <a:ext uri="{FF2B5EF4-FFF2-40B4-BE49-F238E27FC236}">
                <a16:creationId xmlns:a16="http://schemas.microsoft.com/office/drawing/2014/main" id="{C385E363-0518-8836-E86B-81440D4AE929}"/>
              </a:ext>
            </a:extLst>
          </p:cNvPr>
          <p:cNvSpPr>
            <a:spLocks noGrp="1"/>
          </p:cNvSpPr>
          <p:nvPr>
            <p:ph type="sldNum" sz="quarter" idx="12"/>
          </p:nvPr>
        </p:nvSpPr>
        <p:spPr/>
        <p:txBody>
          <a:bodyPr/>
          <a:lstStyle/>
          <a:p>
            <a:pPr defTabSz="914446"/>
            <a:fld id="{6198BB4C-949A-4E12-86B0-4EF15C1E3C5D}" type="slidenum">
              <a:rPr lang="en-US" smtClean="0">
                <a:solidFill>
                  <a:prstClr val="black">
                    <a:tint val="82000"/>
                  </a:prstClr>
                </a:solidFill>
              </a:rPr>
              <a:pPr defTabSz="914446"/>
              <a:t>‹#›</a:t>
            </a:fld>
            <a:endParaRPr lang="en-US">
              <a:solidFill>
                <a:prstClr val="black">
                  <a:tint val="82000"/>
                </a:prstClr>
              </a:solidFill>
            </a:endParaRPr>
          </a:p>
        </p:txBody>
      </p:sp>
      <p:pic>
        <p:nvPicPr>
          <p:cNvPr id="9" name="Picture 8">
            <a:extLst>
              <a:ext uri="{FF2B5EF4-FFF2-40B4-BE49-F238E27FC236}">
                <a16:creationId xmlns:a16="http://schemas.microsoft.com/office/drawing/2014/main" id="{CCB30407-92DB-6D23-E28D-5CA457DC0021}"/>
              </a:ext>
            </a:extLst>
          </p:cNvPr>
          <p:cNvPicPr>
            <a:picLocks noChangeAspect="1"/>
          </p:cNvPicPr>
          <p:nvPr userDrawn="1"/>
        </p:nvPicPr>
        <p:blipFill>
          <a:blip r:embed="rId4"/>
          <a:stretch>
            <a:fillRect/>
          </a:stretch>
        </p:blipFill>
        <p:spPr>
          <a:xfrm>
            <a:off x="609600" y="3450210"/>
            <a:ext cx="10972800" cy="12507"/>
          </a:xfrm>
          <a:prstGeom prst="rect">
            <a:avLst/>
          </a:prstGeom>
        </p:spPr>
      </p:pic>
      <p:pic>
        <p:nvPicPr>
          <p:cNvPr id="10" name="Picture 9">
            <a:extLst>
              <a:ext uri="{FF2B5EF4-FFF2-40B4-BE49-F238E27FC236}">
                <a16:creationId xmlns:a16="http://schemas.microsoft.com/office/drawing/2014/main" id="{3C0965D2-0741-DF84-33EC-57B9545B74D8}"/>
              </a:ext>
            </a:extLst>
          </p:cNvPr>
          <p:cNvPicPr>
            <a:picLocks noChangeAspect="1"/>
          </p:cNvPicPr>
          <p:nvPr userDrawn="1"/>
        </p:nvPicPr>
        <p:blipFill>
          <a:blip r:embed="rId5"/>
          <a:stretch>
            <a:fillRect/>
          </a:stretch>
        </p:blipFill>
        <p:spPr>
          <a:xfrm>
            <a:off x="5333322" y="488028"/>
            <a:ext cx="1525357" cy="1524000"/>
          </a:xfrm>
          <a:prstGeom prst="rect">
            <a:avLst/>
          </a:prstGeom>
        </p:spPr>
      </p:pic>
      <p:sp>
        <p:nvSpPr>
          <p:cNvPr id="19" name="Text Placeholder 18">
            <a:extLst>
              <a:ext uri="{FF2B5EF4-FFF2-40B4-BE49-F238E27FC236}">
                <a16:creationId xmlns:a16="http://schemas.microsoft.com/office/drawing/2014/main" id="{EFC849E3-7EAC-09E6-DF91-24BB92C426E1}"/>
              </a:ext>
            </a:extLst>
          </p:cNvPr>
          <p:cNvSpPr>
            <a:spLocks noGrp="1"/>
          </p:cNvSpPr>
          <p:nvPr>
            <p:ph type="body" sz="quarter" idx="13"/>
          </p:nvPr>
        </p:nvSpPr>
        <p:spPr>
          <a:xfrm>
            <a:off x="1828800" y="3785556"/>
            <a:ext cx="8534400" cy="1358900"/>
          </a:xfrm>
        </p:spPr>
        <p:txBody>
          <a:bodyPr anchor="ctr">
            <a:normAutofit/>
          </a:bodyPr>
          <a:lstStyle>
            <a:lvl1pPr marL="0" indent="0" algn="ctr">
              <a:buNone/>
              <a:defRPr sz="4400" b="1">
                <a:solidFill>
                  <a:srgbClr val="2F3D4C"/>
                </a:solidFill>
              </a:defRPr>
            </a:lvl1pPr>
          </a:lstStyle>
          <a:p>
            <a:pPr lvl="0"/>
            <a:r>
              <a:rPr lang="en-US"/>
              <a:t>Click to edit Master text styles</a:t>
            </a:r>
          </a:p>
        </p:txBody>
      </p:sp>
    </p:spTree>
    <p:extLst>
      <p:ext uri="{BB962C8B-B14F-4D97-AF65-F5344CB8AC3E}">
        <p14:creationId xmlns:p14="http://schemas.microsoft.com/office/powerpoint/2010/main" val="24071040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extLst>
      <p:ext uri="{BB962C8B-B14F-4D97-AF65-F5344CB8AC3E}">
        <p14:creationId xmlns:p14="http://schemas.microsoft.com/office/powerpoint/2010/main" val="12641491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theme" Target="../theme/theme2.xml"/><Relationship Id="rId2" Type="http://schemas.openxmlformats.org/officeDocument/2006/relationships/slideLayout" Target="../slideLayouts/slideLayout3.xml"/><Relationship Id="rId16" Type="http://schemas.openxmlformats.org/officeDocument/2006/relationships/slideLayout" Target="../slideLayouts/slideLayout17.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49864D-019A-4B12-BF90-B1D07F90B920}"/>
              </a:ext>
            </a:extLst>
          </p:cNvPr>
          <p:cNvSpPr>
            <a:spLocks noGrp="1"/>
          </p:cNvSpPr>
          <p:nvPr>
            <p:ph type="title"/>
          </p:nvPr>
        </p:nvSpPr>
        <p:spPr>
          <a:xfrm>
            <a:off x="5829300" y="1370126"/>
            <a:ext cx="5486400" cy="1543050"/>
          </a:xfrm>
          <a:prstGeom prst="rect">
            <a:avLst/>
          </a:prstGeom>
        </p:spPr>
        <p:txBody>
          <a:bodyPr vert="horz" lIns="91440" tIns="45720" rIns="91440" bIns="45720" rtlCol="0" anchor="ctr">
            <a:normAutofit/>
          </a:bodyPr>
          <a:lstStyle/>
          <a:p>
            <a:pPr marL="0" indent="0" algn="ctr">
              <a:buNone/>
            </a:pPr>
            <a:r>
              <a:rPr lang="en-US" sz="3600">
                <a:latin typeface="Rockwell" panose="02060603020205020403" pitchFamily="18" charset="0"/>
              </a:rPr>
              <a:t>&lt;Title Here&gt;</a:t>
            </a:r>
          </a:p>
        </p:txBody>
      </p:sp>
      <p:sp>
        <p:nvSpPr>
          <p:cNvPr id="3" name="Text Placeholder 2">
            <a:extLst>
              <a:ext uri="{FF2B5EF4-FFF2-40B4-BE49-F238E27FC236}">
                <a16:creationId xmlns:a16="http://schemas.microsoft.com/office/drawing/2014/main" id="{8AB7142B-3665-4E5C-A890-9019553719D7}"/>
              </a:ext>
            </a:extLst>
          </p:cNvPr>
          <p:cNvSpPr>
            <a:spLocks noGrp="1"/>
          </p:cNvSpPr>
          <p:nvPr>
            <p:ph type="body" idx="1"/>
          </p:nvPr>
        </p:nvSpPr>
        <p:spPr>
          <a:xfrm>
            <a:off x="5829300" y="3104421"/>
            <a:ext cx="5524500" cy="1543050"/>
          </a:xfrm>
          <a:prstGeom prst="rect">
            <a:avLst/>
          </a:prstGeom>
        </p:spPr>
        <p:txBody>
          <a:bodyPr vert="horz" lIns="91440" tIns="45720" rIns="91440" bIns="45720" rtlCol="0">
            <a:normAutofit/>
          </a:bodyPr>
          <a:lstStyle/>
          <a:p>
            <a:pPr marL="0" indent="0" algn="ctr">
              <a:buNone/>
            </a:pPr>
            <a:r>
              <a:rPr lang="en-US" sz="2400">
                <a:latin typeface="Trebuchet MS" panose="020B0603020202020204" pitchFamily="34" charset="0"/>
              </a:rPr>
              <a:t>&lt;Date Here&gt;</a:t>
            </a:r>
          </a:p>
          <a:p>
            <a:pPr marL="0" indent="0" algn="ctr">
              <a:buNone/>
            </a:pPr>
            <a:r>
              <a:rPr lang="en-US" sz="2400">
                <a:latin typeface="Trebuchet MS" panose="020B0603020202020204" pitchFamily="34" charset="0"/>
              </a:rPr>
              <a:t>Molly M. Spearman</a:t>
            </a:r>
          </a:p>
          <a:p>
            <a:pPr marL="0" indent="0" algn="ctr">
              <a:buNone/>
            </a:pPr>
            <a:r>
              <a:rPr lang="en-US" sz="2400">
                <a:latin typeface="Trebuchet MS" panose="020B0603020202020204" pitchFamily="34" charset="0"/>
              </a:rPr>
              <a:t>State Superintendent of Education</a:t>
            </a:r>
          </a:p>
        </p:txBody>
      </p:sp>
      <p:sp>
        <p:nvSpPr>
          <p:cNvPr id="7" name="Rectangle 6">
            <a:extLst>
              <a:ext uri="{FF2B5EF4-FFF2-40B4-BE49-F238E27FC236}">
                <a16:creationId xmlns:a16="http://schemas.microsoft.com/office/drawing/2014/main" id="{30B9D6AF-6F27-4A55-9DE2-9F658E5EE480}"/>
              </a:ext>
              <a:ext uri="{C183D7F6-B498-43B3-948B-1728B52AA6E4}">
                <adec:decorative xmlns:adec="http://schemas.microsoft.com/office/drawing/2017/decorative" val="1"/>
              </a:ext>
            </a:extLst>
          </p:cNvPr>
          <p:cNvSpPr/>
          <p:nvPr userDrawn="1"/>
        </p:nvSpPr>
        <p:spPr>
          <a:xfrm>
            <a:off x="0" y="5852160"/>
            <a:ext cx="12192000" cy="1005840"/>
          </a:xfrm>
          <a:prstGeom prst="rect">
            <a:avLst/>
          </a:prstGeom>
          <a:solidFill>
            <a:srgbClr val="4E5FA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10" descr="Blue SCDE logo 2022">
            <a:extLst>
              <a:ext uri="{FF2B5EF4-FFF2-40B4-BE49-F238E27FC236}">
                <a16:creationId xmlns:a16="http://schemas.microsoft.com/office/drawing/2014/main" id="{94B02678-2417-4FF6-8B34-F6AFF979557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603832" y="1375776"/>
            <a:ext cx="3333928" cy="3271695"/>
          </a:xfrm>
          <a:prstGeom prst="rect">
            <a:avLst/>
          </a:prstGeom>
        </p:spPr>
      </p:pic>
    </p:spTree>
    <p:extLst>
      <p:ext uri="{BB962C8B-B14F-4D97-AF65-F5344CB8AC3E}">
        <p14:creationId xmlns:p14="http://schemas.microsoft.com/office/powerpoint/2010/main" val="3695642851"/>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100000"/>
        </a:lnSpc>
        <a:spcBef>
          <a:spcPct val="0"/>
        </a:spcBef>
        <a:buNone/>
        <a:defRPr sz="4000" kern="1200">
          <a:solidFill>
            <a:schemeClr val="tx1"/>
          </a:solidFill>
          <a:latin typeface="Rockwell" panose="02060603020205020403" pitchFamily="18" charset="0"/>
          <a:ea typeface="+mj-ea"/>
          <a:cs typeface="+mj-cs"/>
        </a:defRPr>
      </a:lvl1pPr>
    </p:titleStyle>
    <p:bodyStyle>
      <a:lvl1pPr marL="0" indent="0" algn="l" defTabSz="914400" rtl="0" eaLnBrk="1" latinLnBrk="0" hangingPunct="1">
        <a:lnSpc>
          <a:spcPct val="100000"/>
        </a:lnSpc>
        <a:spcBef>
          <a:spcPts val="0"/>
        </a:spcBef>
        <a:buFont typeface="Arial" panose="020B0604020202020204" pitchFamily="34" charset="0"/>
        <a:buNone/>
        <a:defRPr sz="24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10/15/2026</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 id="2147483666" r:id="rId15"/>
    <p:sldLayoutId id="2147483667" r:id="rId1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hyperlink" Target="https://recursosparamiclasedereligion.blogspot.com/2015/10/clip-art-otono-color-y-blanco-y-negro.html" TargetMode="Externa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11.png"/><Relationship Id="rId5" Type="http://schemas.openxmlformats.org/officeDocument/2006/relationships/hyperlink" Target="https://www.pngall.com/check-mark-png/download/63856" TargetMode="Externa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hyperlink" Target="https://ed.sc.gov/educators/educator-effectiveness/expanded-adept-resources/https-ed-sc-gov-educators-educator-effectiveness-expanded-adept-resources-educator-evaluation-guidance/adept-contract-levels-and-evaluations2/" TargetMode="External"/><Relationship Id="rId7"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hyperlink" Target="https://ed.sc.gov/educators/educator-effectiveness/adept-for-special-areas-2020/" TargetMode="External"/><Relationship Id="rId5" Type="http://schemas.openxmlformats.org/officeDocument/2006/relationships/hyperlink" Target="https://ed.sc.gov/educators/educator-effectiveness/expanded-adept-resources/https-ed-sc-gov-educators-educator-effectiveness-expanded-adept-resources-educator-evaluation-guidance/south-carolina-teaching-standards-updated-process-manual-december-2021/" TargetMode="External"/><Relationship Id="rId4" Type="http://schemas.openxmlformats.org/officeDocument/2006/relationships/hyperlink" Target="https://ed.sc.gov/educators/educator-effectiveness/expanded-adept-resources/https-ed-sc-gov-educators-educator-effectiveness-expanded-adept-resources-educator-evaluation-guidance/expanded-adept-system-guidelines-june-2021/"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docs.google.com/document/d/1UOQjBxWFmtBIlDdApnARlNhHLDbMNxC7FMvcwBEOi10/edit?usp=sharing" TargetMode="External"/><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8" Type="http://schemas.openxmlformats.org/officeDocument/2006/relationships/hyperlink" Target="https://drive.google.com/file/d/1EWzvBgDs1E9Usyz9URLEWJwCbsBz1Ise/view" TargetMode="External"/><Relationship Id="rId3" Type="http://schemas.openxmlformats.org/officeDocument/2006/relationships/image" Target="../media/image24.png"/><Relationship Id="rId7"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hyperlink" Target="https://www.pngall.com/check-mark-png/download/63874" TargetMode="External"/><Relationship Id="rId10" Type="http://schemas.openxmlformats.org/officeDocument/2006/relationships/image" Target="../media/image28.jpeg"/><Relationship Id="rId4" Type="http://schemas.openxmlformats.org/officeDocument/2006/relationships/image" Target="../media/image25.png"/><Relationship Id="rId9" Type="http://schemas.openxmlformats.org/officeDocument/2006/relationships/hyperlink" Target="https://drive.google.com/file/d/1EWzvBgDs1E9Usyz9URLEWJwCbsBz1Ise/view?usp=sharing"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hyperlink" Target="https://ed.sc.gov/educators/educator-effectiveness/supporting-student-growth/slo/guidance-on-creating-teacher-leadership-goals/" TargetMode="External"/><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hyperlink" Target="https://forms.cloud.microsoft/Pages/ResponsePage.aspx?id=xeIEJ_Upfk-5HL1W8GhZlY1hDud67-FHoqjTDfq-cVJURVUxWjNRWjhFWTFQOFQ2QjFEUFpPT0pWNS4u" TargetMode="External"/><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hyperlink" Target="https://forms.office.com/Pages/ResponsePage.aspx?id=xeIEJ_Upfk-5HL1W8GhZlY1hDud67-FHoqjTDfq-cVJUQVpHUU9ESjJERks1UUFXRzJUMU5YU1pKWC4u"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8" Type="http://schemas.openxmlformats.org/officeDocument/2006/relationships/hyperlink" Target="mailto:Tmnunn@ed.sc.gov" TargetMode="External"/><Relationship Id="rId13" Type="http://schemas.openxmlformats.org/officeDocument/2006/relationships/hyperlink" Target="mailto:adavenport@ed.sc.gov" TargetMode="External"/><Relationship Id="rId3" Type="http://schemas.openxmlformats.org/officeDocument/2006/relationships/hyperlink" Target="mailto:skberresford@ed.sc.gov" TargetMode="External"/><Relationship Id="rId7" Type="http://schemas.openxmlformats.org/officeDocument/2006/relationships/hyperlink" Target="mailto:khoward@ed.sc.gov" TargetMode="External"/><Relationship Id="rId12" Type="http://schemas.openxmlformats.org/officeDocument/2006/relationships/hyperlink" Target="mailto:frobinson@ed.sc.gov" TargetMode="External"/><Relationship Id="rId2" Type="http://schemas.openxmlformats.org/officeDocument/2006/relationships/notesSlide" Target="../notesSlides/notesSlide20.xml"/><Relationship Id="rId16" Type="http://schemas.openxmlformats.org/officeDocument/2006/relationships/image" Target="../media/image7.png"/><Relationship Id="rId1" Type="http://schemas.openxmlformats.org/officeDocument/2006/relationships/slideLayout" Target="../slideLayouts/slideLayout8.xml"/><Relationship Id="rId6" Type="http://schemas.openxmlformats.org/officeDocument/2006/relationships/hyperlink" Target="mailto:vhenke@ed.sc.gov" TargetMode="External"/><Relationship Id="rId11" Type="http://schemas.openxmlformats.org/officeDocument/2006/relationships/hyperlink" Target="mailto:oortmann@ed.sc.gov" TargetMode="External"/><Relationship Id="rId5" Type="http://schemas.openxmlformats.org/officeDocument/2006/relationships/hyperlink" Target="mailto:rfrazier@ed.sc.gov" TargetMode="External"/><Relationship Id="rId15" Type="http://schemas.openxmlformats.org/officeDocument/2006/relationships/hyperlink" Target="mailto:masuber@ed.sc.gov" TargetMode="External"/><Relationship Id="rId10" Type="http://schemas.openxmlformats.org/officeDocument/2006/relationships/hyperlink" Target="mailto:rthurmond@ed.sc.gov" TargetMode="External"/><Relationship Id="rId4" Type="http://schemas.openxmlformats.org/officeDocument/2006/relationships/hyperlink" Target="mailto:ascohoon@ed.sc.gov" TargetMode="External"/><Relationship Id="rId9" Type="http://schemas.openxmlformats.org/officeDocument/2006/relationships/hyperlink" Target="mailto:gedwards@ed.sc.gov" TargetMode="External"/><Relationship Id="rId14" Type="http://schemas.openxmlformats.org/officeDocument/2006/relationships/hyperlink" Target="mailto:kemack@ed.sc.gov"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4">
            <a:extLst>
              <a:ext uri="{FF2B5EF4-FFF2-40B4-BE49-F238E27FC236}">
                <a16:creationId xmlns:a16="http://schemas.microsoft.com/office/drawing/2014/main" id="{9CB50828-F853-EE56-5FBD-4A56EAD333B0}"/>
              </a:ext>
            </a:extLst>
          </p:cNvPr>
          <p:cNvSpPr txBox="1">
            <a:spLocks noGrp="1"/>
          </p:cNvSpPr>
          <p:nvPr>
            <p:ph type="title" idx="4294967295"/>
          </p:nvPr>
        </p:nvSpPr>
        <p:spPr>
          <a:xfrm>
            <a:off x="544395" y="692309"/>
            <a:ext cx="8483599" cy="135421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marR="0" lvl="0" indent="0" algn="l" defTabSz="609630" rtl="0" eaLnBrk="1" fontAlgn="auto" latinLnBrk="0" hangingPunct="1">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Aptos"/>
              </a:rPr>
              <a:t>Educator Effectiveness </a:t>
            </a:r>
            <a:br>
              <a:rPr lang="en-US" sz="4400" b="1" i="0" u="none" strike="noStrike" kern="1200" cap="none" spc="0" normalizeH="0" baseline="0" noProof="0" dirty="0">
                <a:ln>
                  <a:noFill/>
                </a:ln>
                <a:effectLst/>
                <a:uLnTx/>
                <a:uFillTx/>
                <a:latin typeface="Aptos" panose="020B0004020202020204" pitchFamily="34" charset="0"/>
              </a:rPr>
            </a:br>
            <a:r>
              <a:rPr kumimoji="0" lang="en-US" sz="4400" b="1" i="0" u="none" strike="noStrike" kern="1200" cap="none" spc="0" normalizeH="0" baseline="0" noProof="0" dirty="0">
                <a:ln>
                  <a:noFill/>
                </a:ln>
                <a:effectLst/>
                <a:uLnTx/>
                <a:uFillTx/>
                <a:latin typeface="Aptos"/>
              </a:rPr>
              <a:t>Virtual Office Hours</a:t>
            </a:r>
            <a:endParaRPr lang="en-US" sz="4400" b="1" i="0" u="none" strike="noStrike" kern="1200" cap="none" spc="0" normalizeH="0" baseline="0" noProof="0" dirty="0">
              <a:ln>
                <a:noFill/>
              </a:ln>
              <a:effectLst/>
              <a:uLnTx/>
              <a:uFillTx/>
              <a:latin typeface="Aptos"/>
            </a:endParaRPr>
          </a:p>
        </p:txBody>
      </p:sp>
      <p:sp>
        <p:nvSpPr>
          <p:cNvPr id="12" name="TextBox 6">
            <a:extLst>
              <a:ext uri="{FF2B5EF4-FFF2-40B4-BE49-F238E27FC236}">
                <a16:creationId xmlns:a16="http://schemas.microsoft.com/office/drawing/2014/main" id="{E5A2C9A6-FA7C-FE1C-88FF-CF927DF21E4A}"/>
              </a:ext>
            </a:extLst>
          </p:cNvPr>
          <p:cNvSpPr txBox="1"/>
          <p:nvPr/>
        </p:nvSpPr>
        <p:spPr>
          <a:xfrm>
            <a:off x="1804296" y="2453195"/>
            <a:ext cx="2491783" cy="277576"/>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1959"/>
              </a:lnSpc>
              <a:spcBef>
                <a:spcPct val="0"/>
              </a:spcBef>
            </a:pPr>
            <a:r>
              <a:rPr lang="en-US" sz="2400" b="1">
                <a:latin typeface="Aptos"/>
              </a:rPr>
              <a:t>October 13, 2026</a:t>
            </a:r>
          </a:p>
        </p:txBody>
      </p:sp>
      <p:sp>
        <p:nvSpPr>
          <p:cNvPr id="4" name="TextBox 3">
            <a:extLst>
              <a:ext uri="{FF2B5EF4-FFF2-40B4-BE49-F238E27FC236}">
                <a16:creationId xmlns:a16="http://schemas.microsoft.com/office/drawing/2014/main" id="{BE6208D7-4AC5-04AA-7634-FBB214E2708B}"/>
              </a:ext>
            </a:extLst>
          </p:cNvPr>
          <p:cNvSpPr txBox="1"/>
          <p:nvPr/>
        </p:nvSpPr>
        <p:spPr>
          <a:xfrm>
            <a:off x="467212" y="3431142"/>
            <a:ext cx="5031451"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latin typeface="Aptos"/>
                <a:ea typeface="Calibri"/>
                <a:cs typeface="Calibri"/>
              </a:rPr>
              <a:t>Welcome!</a:t>
            </a:r>
          </a:p>
          <a:p>
            <a:pPr algn="ctr"/>
            <a:r>
              <a:rPr lang="en-US" sz="2800" b="1">
                <a:latin typeface="Aptos"/>
                <a:ea typeface="Calibri"/>
                <a:cs typeface="Calibri"/>
              </a:rPr>
              <a:t>What helpful habits or new hobbies are you "falling"</a:t>
            </a:r>
          </a:p>
          <a:p>
            <a:pPr algn="ctr"/>
            <a:r>
              <a:rPr lang="en-US" sz="2800" b="1">
                <a:latin typeface="Aptos"/>
                <a:ea typeface="Calibri"/>
                <a:cs typeface="Calibri"/>
              </a:rPr>
              <a:t>into this season?</a:t>
            </a:r>
            <a:endParaRPr lang="en-US"/>
          </a:p>
          <a:p>
            <a:pPr algn="ctr"/>
            <a:endParaRPr lang="en-US" sz="2800" b="1">
              <a:latin typeface="Aptos"/>
              <a:ea typeface="Calibri"/>
              <a:cs typeface="Calibri"/>
            </a:endParaRPr>
          </a:p>
        </p:txBody>
      </p:sp>
      <p:sp>
        <p:nvSpPr>
          <p:cNvPr id="2" name="AutoShape 2">
            <a:extLst>
              <a:ext uri="{C183D7F6-B498-43B3-948B-1728B52AA6E4}">
                <adec:decorative xmlns:adec="http://schemas.microsoft.com/office/drawing/2017/decorative" val="1"/>
              </a:ext>
            </a:extLst>
          </p:cNvPr>
          <p:cNvSpPr/>
          <p:nvPr/>
        </p:nvSpPr>
        <p:spPr>
          <a:xfrm>
            <a:off x="685800" y="5607395"/>
            <a:ext cx="4603471" cy="0"/>
          </a:xfrm>
          <a:prstGeom prst="line">
            <a:avLst/>
          </a:prstGeom>
          <a:ln w="19050" cap="flat">
            <a:solidFill>
              <a:srgbClr val="EFC04C"/>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pic>
        <p:nvPicPr>
          <p:cNvPr id="14" name="Picture 13" descr="Horizontal logo of the South Carolina Department of Education. On the right of the words “ South Carolina Department of Education” is a circle seal, Inside is a palmetto tree with hands representing the fronds. The palmetto tree is rooted in a book. Below the book is the year 1868.">
            <a:extLst>
              <a:ext uri="{FF2B5EF4-FFF2-40B4-BE49-F238E27FC236}">
                <a16:creationId xmlns:a16="http://schemas.microsoft.com/office/drawing/2014/main" id="{6FE4EB68-B662-A92E-D6F6-6A644F0EBF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5476" y="5671746"/>
            <a:ext cx="4658179" cy="927730"/>
          </a:xfrm>
          <a:prstGeom prst="rect">
            <a:avLst/>
          </a:prstGeom>
        </p:spPr>
      </p:pic>
      <p:sp>
        <p:nvSpPr>
          <p:cNvPr id="3" name="Freeform 3">
            <a:extLst>
              <a:ext uri="{C183D7F6-B498-43B3-948B-1728B52AA6E4}">
                <adec:decorative xmlns:adec="http://schemas.microsoft.com/office/drawing/2017/decorative" val="1"/>
              </a:ext>
            </a:extLst>
          </p:cNvPr>
          <p:cNvSpPr/>
          <p:nvPr/>
        </p:nvSpPr>
        <p:spPr>
          <a:xfrm>
            <a:off x="6011116" y="-535437"/>
            <a:ext cx="8434554" cy="8406520"/>
          </a:xfrm>
          <a:custGeom>
            <a:avLst/>
            <a:gdLst/>
            <a:ahLst/>
            <a:cxnLst/>
            <a:rect l="l" t="t" r="r" b="b"/>
            <a:pathLst>
              <a:path w="12980711" h="12980711">
                <a:moveTo>
                  <a:pt x="0" y="0"/>
                </a:moveTo>
                <a:lnTo>
                  <a:pt x="12980711" y="0"/>
                </a:lnTo>
                <a:lnTo>
                  <a:pt x="12980711" y="12980711"/>
                </a:lnTo>
                <a:lnTo>
                  <a:pt x="0" y="12980711"/>
                </a:lnTo>
                <a:lnTo>
                  <a:pt x="0" y="0"/>
                </a:lnTo>
                <a:close/>
              </a:path>
            </a:pathLst>
          </a:custGeom>
          <a:blipFill>
            <a:blip r:embed="rId4">
              <a:alphaModFix amt="17000"/>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pic>
        <p:nvPicPr>
          <p:cNvPr id="5" name="Picture 4">
            <a:extLst>
              <a:ext uri="{FF2B5EF4-FFF2-40B4-BE49-F238E27FC236}">
                <a16:creationId xmlns:a16="http://schemas.microsoft.com/office/drawing/2014/main" id="{FF716CC4-184F-F29A-41EC-6DB2090C9CEF}"/>
              </a:ext>
              <a:ext uri="{C183D7F6-B498-43B3-948B-1728B52AA6E4}">
                <adec:decorative xmlns:adec="http://schemas.microsoft.com/office/drawing/2017/decorative" val="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4903520" y="4550018"/>
            <a:ext cx="1741293" cy="175606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0DC18E-C3F3-E2A7-202E-16BAA0CD6E56}"/>
              </a:ext>
              <a:ext uri="{C183D7F6-B498-43B3-948B-1728B52AA6E4}">
                <adec:decorative xmlns:adec="http://schemas.microsoft.com/office/drawing/2017/decorative" val="1"/>
              </a:ext>
            </a:extLst>
          </p:cNvPr>
          <p:cNvSpPr/>
          <p:nvPr/>
        </p:nvSpPr>
        <p:spPr>
          <a:xfrm>
            <a:off x="5446352" y="795107"/>
            <a:ext cx="5961006" cy="4755889"/>
          </a:xfrm>
          <a:prstGeom prst="rect">
            <a:avLst/>
          </a:prstGeom>
          <a:solidFill>
            <a:schemeClr val="bg2">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4">
            <a:extLst>
              <a:ext uri="{FF2B5EF4-FFF2-40B4-BE49-F238E27FC236}">
                <a16:creationId xmlns:a16="http://schemas.microsoft.com/office/drawing/2014/main" id="{E044191D-75A2-6F55-0B95-AA1CDC69F7F7}"/>
              </a:ext>
            </a:extLst>
          </p:cNvPr>
          <p:cNvSpPr txBox="1">
            <a:spLocks noGrp="1"/>
          </p:cNvSpPr>
          <p:nvPr>
            <p:ph type="title" idx="4294967295"/>
          </p:nvPr>
        </p:nvSpPr>
        <p:spPr>
          <a:xfrm>
            <a:off x="2133601" y="2453006"/>
            <a:ext cx="2997200" cy="1025922"/>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marR="0" lvl="0" indent="0" algn="l" defTabSz="609630" rtl="0" eaLnBrk="1" fontAlgn="auto" latinLnBrk="0" hangingPunct="1">
              <a:lnSpc>
                <a:spcPct val="100000"/>
              </a:lnSpc>
              <a:spcBef>
                <a:spcPts val="0"/>
              </a:spcBef>
              <a:spcAft>
                <a:spcPts val="0"/>
              </a:spcAft>
              <a:buClrTx/>
              <a:buSzTx/>
              <a:buFontTx/>
              <a:buNone/>
              <a:tabLst/>
              <a:defRPr/>
            </a:pPr>
            <a:r>
              <a:rPr kumimoji="0" lang="en-US" sz="6650" b="1" i="0" u="none" strike="noStrike" kern="1200" cap="none" spc="0" normalizeH="0" baseline="0" noProof="0">
                <a:ln>
                  <a:noFill/>
                </a:ln>
                <a:effectLst/>
                <a:uLnTx/>
                <a:uFillTx/>
                <a:latin typeface="Aptos"/>
              </a:rPr>
              <a:t>Agenda</a:t>
            </a:r>
            <a:endParaRPr lang="en-US" sz="6650" b="1" i="0" u="none" strike="noStrike" kern="1200" cap="none" spc="0" normalizeH="0" baseline="0" noProof="0">
              <a:ln>
                <a:noFill/>
              </a:ln>
              <a:effectLst/>
              <a:uLnTx/>
              <a:uFillTx/>
              <a:latin typeface="Aptos"/>
            </a:endParaRPr>
          </a:p>
        </p:txBody>
      </p:sp>
      <p:sp>
        <p:nvSpPr>
          <p:cNvPr id="5" name="Freeform 3" descr="Circle with words South Carolina Department of Education around the edge. Inside is a palmetto tree with hands representing the fronds. The palmetto tree is rooted in a book. Below the book is the year 1868.">
            <a:extLst>
              <a:ext uri="{FF2B5EF4-FFF2-40B4-BE49-F238E27FC236}">
                <a16:creationId xmlns:a16="http://schemas.microsoft.com/office/drawing/2014/main" id="{F82E354B-9990-FB82-1D86-C260B448A194}"/>
              </a:ext>
            </a:extLst>
          </p:cNvPr>
          <p:cNvSpPr/>
          <p:nvPr/>
        </p:nvSpPr>
        <p:spPr>
          <a:xfrm>
            <a:off x="558800" y="2453005"/>
            <a:ext cx="1157568" cy="1149139"/>
          </a:xfrm>
          <a:custGeom>
            <a:avLst/>
            <a:gdLst/>
            <a:ahLst/>
            <a:cxnLst/>
            <a:rect l="l" t="t" r="r" b="b"/>
            <a:pathLst>
              <a:path w="12980711" h="12980711">
                <a:moveTo>
                  <a:pt x="0" y="0"/>
                </a:moveTo>
                <a:lnTo>
                  <a:pt x="12980711" y="0"/>
                </a:lnTo>
                <a:lnTo>
                  <a:pt x="12980711" y="12980711"/>
                </a:lnTo>
                <a:lnTo>
                  <a:pt x="0" y="12980711"/>
                </a:lnTo>
                <a:lnTo>
                  <a:pt x="0" y="0"/>
                </a:lnTo>
                <a:close/>
              </a:path>
            </a:pathLst>
          </a:custGeom>
          <a:blipFill>
            <a:blip r:embed="rId3">
              <a:alphaModFix/>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solidFill>
                <a:srgbClr val="233746"/>
              </a:solidFill>
            </a:endParaRPr>
          </a:p>
        </p:txBody>
      </p:sp>
      <p:sp>
        <p:nvSpPr>
          <p:cNvPr id="8" name="TextBox 7">
            <a:extLst>
              <a:ext uri="{FF2B5EF4-FFF2-40B4-BE49-F238E27FC236}">
                <a16:creationId xmlns:a16="http://schemas.microsoft.com/office/drawing/2014/main" id="{5FA821E0-221D-5F74-6832-28668B0E924C}"/>
              </a:ext>
            </a:extLst>
          </p:cNvPr>
          <p:cNvSpPr txBox="1"/>
          <p:nvPr/>
        </p:nvSpPr>
        <p:spPr>
          <a:xfrm>
            <a:off x="5592720" y="971257"/>
            <a:ext cx="5818980" cy="4401205"/>
          </a:xfrm>
          <a:prstGeom prst="rect">
            <a:avLst/>
          </a:prstGeom>
          <a:noFill/>
        </p:spPr>
        <p:txBody>
          <a:bodyPr wrap="square" lIns="91440" tIns="45720" rIns="91440" bIns="4572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381000" indent="-381000">
              <a:buFont typeface="Arial" panose="020B0604020202020204" pitchFamily="34" charset="0"/>
              <a:buChar char="•"/>
            </a:pPr>
            <a:r>
              <a:rPr lang="en-US" sz="2800">
                <a:latin typeface="Aptos"/>
              </a:rPr>
              <a:t>ADEPT Reminders </a:t>
            </a:r>
            <a:endParaRPr lang="en-US" sz="2800">
              <a:ea typeface="Calibri"/>
              <a:cs typeface="Calibri"/>
            </a:endParaRPr>
          </a:p>
          <a:p>
            <a:pPr marL="381000" indent="-381000">
              <a:buFont typeface="Arial" panose="020B0604020202020204" pitchFamily="34" charset="0"/>
              <a:buChar char="•"/>
            </a:pPr>
            <a:r>
              <a:rPr lang="en-US" sz="2800">
                <a:latin typeface="Aptos"/>
              </a:rPr>
              <a:t>District Spotlights: Sharing ADEPT Success Strategies</a:t>
            </a:r>
          </a:p>
          <a:p>
            <a:pPr marL="989965" lvl="2" indent="-381000">
              <a:buFont typeface="Wingdings" panose="020B0604020202020204" pitchFamily="34" charset="0"/>
              <a:buChar char="§"/>
            </a:pPr>
            <a:r>
              <a:rPr lang="en-US" sz="2800">
                <a:latin typeface="Aptos"/>
              </a:rPr>
              <a:t>Williamsburg</a:t>
            </a:r>
          </a:p>
          <a:p>
            <a:pPr marL="989965" lvl="2" indent="-381000">
              <a:buFont typeface="Wingdings" panose="020B0604020202020204" pitchFamily="34" charset="0"/>
              <a:buChar char="§"/>
            </a:pPr>
            <a:r>
              <a:rPr lang="en-US" sz="2800">
                <a:latin typeface="Aptos"/>
              </a:rPr>
              <a:t>Richland 1</a:t>
            </a:r>
          </a:p>
          <a:p>
            <a:pPr marL="989965" lvl="2" indent="-381000">
              <a:buFont typeface="Wingdings,sans-serif" panose="020B0604020202020204" pitchFamily="34" charset="0"/>
              <a:buChar char="§"/>
            </a:pPr>
            <a:r>
              <a:rPr lang="en-US" sz="2800">
                <a:latin typeface="Aptos"/>
              </a:rPr>
              <a:t>Lexington 1</a:t>
            </a:r>
          </a:p>
          <a:p>
            <a:pPr marL="381000" indent="-381000">
              <a:buFont typeface="Arial,Sans-Serif" panose="020B0604020202020204" pitchFamily="34" charset="0"/>
              <a:buChar char="•"/>
            </a:pPr>
            <a:r>
              <a:rPr lang="en-US" sz="2800">
                <a:latin typeface="Aptos"/>
              </a:rPr>
              <a:t>Induction and Mentoring</a:t>
            </a:r>
          </a:p>
          <a:p>
            <a:pPr marL="381000" indent="-381000">
              <a:buFont typeface="Arial,Sans-Serif" panose="020B0604020202020204" pitchFamily="34" charset="0"/>
              <a:buChar char="•"/>
            </a:pPr>
            <a:r>
              <a:rPr lang="en-US" sz="2800">
                <a:latin typeface="Aptos"/>
              </a:rPr>
              <a:t>Foundations in School Leadership</a:t>
            </a:r>
          </a:p>
          <a:p>
            <a:pPr marL="381000" indent="-381000">
              <a:buFont typeface="Arial" panose="020B0604020202020204" pitchFamily="34" charset="0"/>
              <a:buChar char="•"/>
            </a:pPr>
            <a:r>
              <a:rPr lang="en-US" sz="2800">
                <a:latin typeface="Aptos"/>
              </a:rPr>
              <a:t>FAQs</a:t>
            </a:r>
          </a:p>
          <a:p>
            <a:pPr marL="381000" indent="-381000">
              <a:buFont typeface="Arial" panose="020B0604020202020204" pitchFamily="34" charset="0"/>
              <a:buChar char="•"/>
            </a:pPr>
            <a:r>
              <a:rPr lang="en-US" sz="2800">
                <a:latin typeface="Aptos"/>
              </a:rPr>
              <a:t>Questions and Discussion</a:t>
            </a:r>
            <a:endParaRPr lang="en-US" sz="2800">
              <a:latin typeface="Aptos" panose="020B0004020202020204" pitchFamily="34" charset="0"/>
            </a:endParaRPr>
          </a:p>
        </p:txBody>
      </p:sp>
      <p:sp>
        <p:nvSpPr>
          <p:cNvPr id="3" name="Freeform 3" descr="Circle with words South Carolina Department of Education around the edge. Inside is a palmetto tree with hands representing the fronds. The palmetto tree is rooted in a book. Below the book is the year 1868."/>
          <p:cNvSpPr/>
          <p:nvPr/>
        </p:nvSpPr>
        <p:spPr>
          <a:xfrm>
            <a:off x="10790510" y="5716780"/>
            <a:ext cx="923542" cy="923542"/>
          </a:xfrm>
          <a:custGeom>
            <a:avLst/>
            <a:gdLst/>
            <a:ahLst/>
            <a:cxnLst/>
            <a:rect l="l" t="t" r="r" b="b"/>
            <a:pathLst>
              <a:path w="1385313" h="1385313">
                <a:moveTo>
                  <a:pt x="0" y="0"/>
                </a:moveTo>
                <a:lnTo>
                  <a:pt x="1385312" y="0"/>
                </a:lnTo>
                <a:lnTo>
                  <a:pt x="1385312" y="1385312"/>
                </a:lnTo>
                <a:lnTo>
                  <a:pt x="0" y="1385312"/>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6" name="AutoShape 2">
            <a:extLst>
              <a:ext uri="{FF2B5EF4-FFF2-40B4-BE49-F238E27FC236}">
                <a16:creationId xmlns:a16="http://schemas.microsoft.com/office/drawing/2014/main" id="{58C83904-3A39-EBDC-7486-44675E70B772}"/>
              </a:ext>
              <a:ext uri="{C183D7F6-B498-43B3-948B-1728B52AA6E4}">
                <adec:decorative xmlns:adec="http://schemas.microsoft.com/office/drawing/2017/decorative" val="1"/>
              </a:ext>
            </a:extLst>
          </p:cNvPr>
          <p:cNvSpPr/>
          <p:nvPr/>
        </p:nvSpPr>
        <p:spPr>
          <a:xfrm flipV="1">
            <a:off x="1930400" y="2311414"/>
            <a:ext cx="0" cy="1371586"/>
          </a:xfrm>
          <a:prstGeom prst="line">
            <a:avLst/>
          </a:prstGeom>
          <a:ln w="19050" cap="flat">
            <a:solidFill>
              <a:srgbClr val="EFC04C"/>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solidFill>
                <a:srgbClr val="233746"/>
              </a:solidFill>
            </a:endParaRPr>
          </a:p>
        </p:txBody>
      </p:sp>
    </p:spTree>
    <p:extLst>
      <p:ext uri="{BB962C8B-B14F-4D97-AF65-F5344CB8AC3E}">
        <p14:creationId xmlns:p14="http://schemas.microsoft.com/office/powerpoint/2010/main" val="2779628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41BAB-274C-357A-29C6-5F29F3F7E5DC}"/>
            </a:ext>
          </a:extLst>
        </p:cNvPr>
        <p:cNvGrpSpPr/>
        <p:nvPr/>
      </p:nvGrpSpPr>
      <p:grpSpPr>
        <a:xfrm>
          <a:off x="0" y="0"/>
          <a:ext cx="0" cy="0"/>
          <a:chOff x="0" y="0"/>
          <a:chExt cx="0" cy="0"/>
        </a:xfrm>
      </p:grpSpPr>
      <p:sp>
        <p:nvSpPr>
          <p:cNvPr id="46" name="TextBox 2">
            <a:extLst>
              <a:ext uri="{FF2B5EF4-FFF2-40B4-BE49-F238E27FC236}">
                <a16:creationId xmlns:a16="http://schemas.microsoft.com/office/drawing/2014/main" id="{F308710A-E347-83A4-5D7C-1DB00E7BD399}"/>
              </a:ext>
            </a:extLst>
          </p:cNvPr>
          <p:cNvSpPr txBox="1">
            <a:spLocks noGrp="1"/>
          </p:cNvSpPr>
          <p:nvPr>
            <p:ph type="title"/>
          </p:nvPr>
        </p:nvSpPr>
        <p:spPr>
          <a:xfrm>
            <a:off x="500743" y="2752552"/>
            <a:ext cx="10972800"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defTabSz="609630">
              <a:spcBef>
                <a:spcPts val="0"/>
              </a:spcBef>
              <a:defRPr/>
            </a:pPr>
            <a:r>
              <a:rPr lang="en-US" sz="3600">
                <a:latin typeface="Aptos"/>
                <a:ea typeface="Calibri"/>
                <a:cs typeface="Calibri"/>
              </a:rPr>
              <a:t>ADEPT Reminders</a:t>
            </a:r>
          </a:p>
        </p:txBody>
      </p:sp>
    </p:spTree>
    <p:extLst>
      <p:ext uri="{BB962C8B-B14F-4D97-AF65-F5344CB8AC3E}">
        <p14:creationId xmlns:p14="http://schemas.microsoft.com/office/powerpoint/2010/main" val="1392021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EA57F-AA60-F995-DF02-9EFF197819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87A074-8355-5AEC-5C33-5F61783D8028}"/>
              </a:ext>
            </a:extLst>
          </p:cNvPr>
          <p:cNvSpPr>
            <a:spLocks noGrp="1"/>
          </p:cNvSpPr>
          <p:nvPr>
            <p:ph type="title" idx="4294967295"/>
          </p:nvPr>
        </p:nvSpPr>
        <p:spPr>
          <a:xfrm>
            <a:off x="304800" y="-762000"/>
            <a:ext cx="5486400" cy="762000"/>
          </a:xfrm>
        </p:spPr>
        <p:txBody>
          <a:bodyPr vert="horz" lIns="91440" tIns="45720" rIns="91440" bIns="45720" rtlCol="0" anchor="b">
            <a:normAutofit/>
          </a:bodyPr>
          <a:lstStyle/>
          <a:p>
            <a:r>
              <a:rPr lang="en-US" dirty="0">
                <a:latin typeface="Aptos" panose="020B0004020202020204" pitchFamily="34" charset="0"/>
              </a:rPr>
              <a:t>ADEPT Calendar</a:t>
            </a:r>
          </a:p>
        </p:txBody>
      </p:sp>
      <p:pic>
        <p:nvPicPr>
          <p:cNvPr id="4" name="Picture 3" descr="Key Milestones and Progress Monitoring calendar">
            <a:extLst>
              <a:ext uri="{FF2B5EF4-FFF2-40B4-BE49-F238E27FC236}">
                <a16:creationId xmlns:a16="http://schemas.microsoft.com/office/drawing/2014/main" id="{911919AE-C449-CB6E-68CD-C3F694814C94}"/>
              </a:ext>
            </a:extLst>
          </p:cNvPr>
          <p:cNvPicPr>
            <a:picLocks noChangeAspect="1"/>
          </p:cNvPicPr>
          <p:nvPr/>
        </p:nvPicPr>
        <p:blipFill>
          <a:blip r:embed="rId3"/>
          <a:stretch>
            <a:fillRect/>
          </a:stretch>
        </p:blipFill>
        <p:spPr>
          <a:xfrm>
            <a:off x="942975" y="57150"/>
            <a:ext cx="10306050" cy="6743700"/>
          </a:xfrm>
          <a:prstGeom prst="rect">
            <a:avLst/>
          </a:prstGeom>
        </p:spPr>
      </p:pic>
      <p:pic>
        <p:nvPicPr>
          <p:cNvPr id="8" name="Picture 7">
            <a:extLst>
              <a:ext uri="{FF2B5EF4-FFF2-40B4-BE49-F238E27FC236}">
                <a16:creationId xmlns:a16="http://schemas.microsoft.com/office/drawing/2014/main" id="{D119EEC3-4275-CEF1-1899-419BF5101C51}"/>
              </a:ext>
              <a:ext uri="{C183D7F6-B498-43B3-948B-1728B52AA6E4}">
                <adec:decorative xmlns:adec="http://schemas.microsoft.com/office/drawing/2017/decorative" val="1"/>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480517" y="1164093"/>
            <a:ext cx="564830" cy="551914"/>
          </a:xfrm>
          <a:prstGeom prst="rect">
            <a:avLst/>
          </a:prstGeom>
        </p:spPr>
      </p:pic>
      <p:pic>
        <p:nvPicPr>
          <p:cNvPr id="5" name="Picture 4">
            <a:extLst>
              <a:ext uri="{FF2B5EF4-FFF2-40B4-BE49-F238E27FC236}">
                <a16:creationId xmlns:a16="http://schemas.microsoft.com/office/drawing/2014/main" id="{A71B9636-0E66-88EC-FB73-A3C64DD45AB7}"/>
              </a:ext>
              <a:ext uri="{C183D7F6-B498-43B3-948B-1728B52AA6E4}">
                <adec:decorative xmlns:adec="http://schemas.microsoft.com/office/drawing/2017/decorative" val="1"/>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480518" y="2300636"/>
            <a:ext cx="564830" cy="551914"/>
          </a:xfrm>
          <a:prstGeom prst="rect">
            <a:avLst/>
          </a:prstGeom>
        </p:spPr>
      </p:pic>
      <p:pic>
        <p:nvPicPr>
          <p:cNvPr id="9" name="Picture 8" descr="You Are Here Graffiti Free Stock Photo - Public Domain Pictures">
            <a:extLst>
              <a:ext uri="{FF2B5EF4-FFF2-40B4-BE49-F238E27FC236}">
                <a16:creationId xmlns:a16="http://schemas.microsoft.com/office/drawing/2014/main" id="{1A382CEC-C300-E379-A798-E289486A7F16}"/>
              </a:ext>
            </a:extLst>
          </p:cNvPr>
          <p:cNvPicPr>
            <a:picLocks noChangeAspect="1"/>
          </p:cNvPicPr>
          <p:nvPr/>
        </p:nvPicPr>
        <p:blipFill>
          <a:blip r:embed="rId6"/>
          <a:stretch>
            <a:fillRect/>
          </a:stretch>
        </p:blipFill>
        <p:spPr>
          <a:xfrm>
            <a:off x="1315579" y="3970084"/>
            <a:ext cx="885120" cy="994482"/>
          </a:xfrm>
          <a:prstGeom prst="rect">
            <a:avLst/>
          </a:prstGeom>
        </p:spPr>
      </p:pic>
    </p:spTree>
    <p:extLst>
      <p:ext uri="{BB962C8B-B14F-4D97-AF65-F5344CB8AC3E}">
        <p14:creationId xmlns:p14="http://schemas.microsoft.com/office/powerpoint/2010/main" val="4081177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2B480-60C3-FE9F-CA02-4A470DC0B0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5A3D8C-E791-D246-7BBC-34E205AF513F}"/>
              </a:ext>
            </a:extLst>
          </p:cNvPr>
          <p:cNvSpPr>
            <a:spLocks noGrp="1"/>
          </p:cNvSpPr>
          <p:nvPr>
            <p:ph type="title"/>
          </p:nvPr>
        </p:nvSpPr>
        <p:spPr>
          <a:xfrm>
            <a:off x="681808" y="581579"/>
            <a:ext cx="7445771" cy="706940"/>
          </a:xfrm>
        </p:spPr>
        <p:txBody>
          <a:bodyPr>
            <a:normAutofit/>
          </a:bodyPr>
          <a:lstStyle/>
          <a:p>
            <a:pPr algn="l"/>
            <a:r>
              <a:rPr lang="en-US" sz="3300" dirty="0">
                <a:solidFill>
                  <a:schemeClr val="tx1"/>
                </a:solidFill>
                <a:latin typeface="Aptos"/>
              </a:rPr>
              <a:t>Orientations</a:t>
            </a:r>
            <a:endParaRPr lang="en-US" dirty="0"/>
          </a:p>
        </p:txBody>
      </p:sp>
      <p:sp>
        <p:nvSpPr>
          <p:cNvPr id="5" name="TextBox 5">
            <a:extLst>
              <a:ext uri="{FF2B5EF4-FFF2-40B4-BE49-F238E27FC236}">
                <a16:creationId xmlns:a16="http://schemas.microsoft.com/office/drawing/2014/main" id="{7F1B56DE-C1CE-E2B1-9D0E-4271754E72F8}"/>
              </a:ext>
            </a:extLst>
          </p:cNvPr>
          <p:cNvSpPr txBox="1"/>
          <p:nvPr/>
        </p:nvSpPr>
        <p:spPr>
          <a:xfrm>
            <a:off x="685800" y="1500176"/>
            <a:ext cx="6262071" cy="1230530"/>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228600" indent="-228600">
              <a:lnSpc>
                <a:spcPct val="150000"/>
              </a:lnSpc>
              <a:buFont typeface="Arial" panose="020B0604020202020204" pitchFamily="34" charset="0"/>
              <a:buChar char="•"/>
            </a:pPr>
            <a:r>
              <a:rPr lang="en-US" sz="2800">
                <a:latin typeface="Aptos"/>
                <a:ea typeface="+mn-lt"/>
                <a:cs typeface="+mn-lt"/>
              </a:rPr>
              <a:t>Orientation</a:t>
            </a:r>
            <a:r>
              <a:rPr lang="en-US" sz="2800">
                <a:latin typeface="Aptos"/>
                <a:ea typeface="Calibri"/>
                <a:cs typeface="Calibri"/>
              </a:rPr>
              <a:t> Donut</a:t>
            </a:r>
            <a:r>
              <a:rPr lang="en-US" sz="2800">
                <a:latin typeface="Aptos"/>
              </a:rPr>
              <a:t> </a:t>
            </a:r>
            <a:endParaRPr lang="en-US" sz="2800">
              <a:latin typeface="Aptos"/>
              <a:cs typeface="Times New Roman"/>
            </a:endParaRPr>
          </a:p>
          <a:p>
            <a:pPr marL="228600" indent="-228600">
              <a:lnSpc>
                <a:spcPct val="150000"/>
              </a:lnSpc>
              <a:buFont typeface="Arial" panose="020B0604020202020204" pitchFamily="34" charset="0"/>
              <a:buChar char="•"/>
            </a:pPr>
            <a:r>
              <a:rPr lang="en-US" sz="2800">
                <a:latin typeface="Aptos"/>
                <a:ea typeface="+mn-lt"/>
                <a:cs typeface="+mn-lt"/>
              </a:rPr>
              <a:t>Filtering Staff </a:t>
            </a:r>
            <a:endParaRPr lang="en-US" sz="2800">
              <a:latin typeface="Aptos"/>
              <a:ea typeface="Calibri"/>
              <a:cs typeface="Calibri"/>
            </a:endParaRPr>
          </a:p>
        </p:txBody>
      </p:sp>
      <p:sp>
        <p:nvSpPr>
          <p:cNvPr id="6" name="TextBox 5">
            <a:extLst>
              <a:ext uri="{FF2B5EF4-FFF2-40B4-BE49-F238E27FC236}">
                <a16:creationId xmlns:a16="http://schemas.microsoft.com/office/drawing/2014/main" id="{4228F254-51FE-53C4-E395-9E7F9C1A500D}"/>
              </a:ext>
            </a:extLst>
          </p:cNvPr>
          <p:cNvSpPr txBox="1"/>
          <p:nvPr/>
        </p:nvSpPr>
        <p:spPr>
          <a:xfrm>
            <a:off x="804798" y="3333284"/>
            <a:ext cx="310986" cy="369332"/>
          </a:xfrm>
          <a:prstGeom prst="rect">
            <a:avLst/>
          </a:prstGeom>
          <a:solidFill>
            <a:schemeClr val="accent5">
              <a:lumMod val="75000"/>
            </a:schemeClr>
          </a:solidFill>
          <a:ln>
            <a:solidFill>
              <a:schemeClr val="tx1"/>
            </a:solid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latin typeface="Aptos"/>
                <a:ea typeface="Calibri"/>
                <a:cs typeface="Calibri"/>
              </a:rPr>
              <a:t>1</a:t>
            </a:r>
          </a:p>
        </p:txBody>
      </p:sp>
      <p:sp>
        <p:nvSpPr>
          <p:cNvPr id="14" name="Arrow: Right 13" descr="arrow">
            <a:extLst>
              <a:ext uri="{FF2B5EF4-FFF2-40B4-BE49-F238E27FC236}">
                <a16:creationId xmlns:a16="http://schemas.microsoft.com/office/drawing/2014/main" id="{71AB3E41-B496-03C2-3E7F-3E356E051846}"/>
              </a:ext>
            </a:extLst>
          </p:cNvPr>
          <p:cNvSpPr/>
          <p:nvPr/>
        </p:nvSpPr>
        <p:spPr>
          <a:xfrm>
            <a:off x="799958" y="3726838"/>
            <a:ext cx="910167" cy="36985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DEPT Orientations screenshot">
            <a:extLst>
              <a:ext uri="{FF2B5EF4-FFF2-40B4-BE49-F238E27FC236}">
                <a16:creationId xmlns:a16="http://schemas.microsoft.com/office/drawing/2014/main" id="{78CC713A-54EE-9FDB-C18A-97C0DD1145C4}"/>
              </a:ext>
            </a:extLst>
          </p:cNvPr>
          <p:cNvPicPr>
            <a:picLocks noChangeAspect="1"/>
          </p:cNvPicPr>
          <p:nvPr/>
        </p:nvPicPr>
        <p:blipFill>
          <a:blip r:embed="rId3"/>
          <a:stretch>
            <a:fillRect/>
          </a:stretch>
        </p:blipFill>
        <p:spPr>
          <a:xfrm>
            <a:off x="1449842" y="2983367"/>
            <a:ext cx="2175782" cy="2469695"/>
          </a:xfrm>
          <a:prstGeom prst="rect">
            <a:avLst/>
          </a:prstGeom>
        </p:spPr>
      </p:pic>
      <p:sp>
        <p:nvSpPr>
          <p:cNvPr id="18" name="TextBox 17">
            <a:extLst>
              <a:ext uri="{FF2B5EF4-FFF2-40B4-BE49-F238E27FC236}">
                <a16:creationId xmlns:a16="http://schemas.microsoft.com/office/drawing/2014/main" id="{835AD5D0-FA18-BCBC-8BBB-DA019D523328}"/>
              </a:ext>
            </a:extLst>
          </p:cNvPr>
          <p:cNvSpPr txBox="1"/>
          <p:nvPr/>
        </p:nvSpPr>
        <p:spPr>
          <a:xfrm>
            <a:off x="1387114" y="5905032"/>
            <a:ext cx="310986" cy="369332"/>
          </a:xfrm>
          <a:prstGeom prst="rect">
            <a:avLst/>
          </a:prstGeom>
          <a:solidFill>
            <a:schemeClr val="accent5">
              <a:lumMod val="75000"/>
            </a:schemeClr>
          </a:solidFill>
          <a:ln>
            <a:solidFill>
              <a:schemeClr val="tx1"/>
            </a:solid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latin typeface="Aptos"/>
                <a:ea typeface="Calibri"/>
                <a:cs typeface="Calibri"/>
              </a:rPr>
              <a:t>2</a:t>
            </a:r>
          </a:p>
        </p:txBody>
      </p:sp>
      <p:sp>
        <p:nvSpPr>
          <p:cNvPr id="3" name="Arrow: Right 2" descr="arrow">
            <a:extLst>
              <a:ext uri="{FF2B5EF4-FFF2-40B4-BE49-F238E27FC236}">
                <a16:creationId xmlns:a16="http://schemas.microsoft.com/office/drawing/2014/main" id="{45E6B8A7-C3D9-D5AA-50A4-35D7044F0FB8}"/>
              </a:ext>
            </a:extLst>
          </p:cNvPr>
          <p:cNvSpPr/>
          <p:nvPr/>
        </p:nvSpPr>
        <p:spPr>
          <a:xfrm rot="18300000">
            <a:off x="1693003" y="5612349"/>
            <a:ext cx="867277" cy="390469"/>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screenshot">
            <a:extLst>
              <a:ext uri="{FF2B5EF4-FFF2-40B4-BE49-F238E27FC236}">
                <a16:creationId xmlns:a16="http://schemas.microsoft.com/office/drawing/2014/main" id="{544B32E3-5A7F-2F1C-A221-16045B698406}"/>
              </a:ext>
            </a:extLst>
          </p:cNvPr>
          <p:cNvPicPr>
            <a:picLocks noChangeAspect="1"/>
          </p:cNvPicPr>
          <p:nvPr/>
        </p:nvPicPr>
        <p:blipFill>
          <a:blip r:embed="rId4"/>
          <a:stretch>
            <a:fillRect/>
          </a:stretch>
        </p:blipFill>
        <p:spPr>
          <a:xfrm>
            <a:off x="4782757" y="1828465"/>
            <a:ext cx="7083425" cy="3749174"/>
          </a:xfrm>
          <a:prstGeom prst="rect">
            <a:avLst/>
          </a:prstGeom>
        </p:spPr>
      </p:pic>
      <p:sp>
        <p:nvSpPr>
          <p:cNvPr id="20" name="TextBox 19">
            <a:extLst>
              <a:ext uri="{FF2B5EF4-FFF2-40B4-BE49-F238E27FC236}">
                <a16:creationId xmlns:a16="http://schemas.microsoft.com/office/drawing/2014/main" id="{A5CE355D-AB11-49EC-89C0-F8368FF5B00B}"/>
              </a:ext>
            </a:extLst>
          </p:cNvPr>
          <p:cNvSpPr txBox="1"/>
          <p:nvPr/>
        </p:nvSpPr>
        <p:spPr>
          <a:xfrm>
            <a:off x="7605578" y="1931746"/>
            <a:ext cx="310986" cy="369332"/>
          </a:xfrm>
          <a:prstGeom prst="rect">
            <a:avLst/>
          </a:prstGeom>
          <a:solidFill>
            <a:schemeClr val="accent5">
              <a:lumMod val="75000"/>
            </a:schemeClr>
          </a:solidFill>
          <a:ln>
            <a:solidFill>
              <a:schemeClr val="tx1"/>
            </a:solid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latin typeface="Aptos"/>
                <a:ea typeface="Calibri"/>
                <a:cs typeface="Calibri"/>
              </a:rPr>
              <a:t>3</a:t>
            </a:r>
          </a:p>
        </p:txBody>
      </p:sp>
      <p:sp>
        <p:nvSpPr>
          <p:cNvPr id="8" name="Arrow: Right 7" descr="arrow">
            <a:extLst>
              <a:ext uri="{FF2B5EF4-FFF2-40B4-BE49-F238E27FC236}">
                <a16:creationId xmlns:a16="http://schemas.microsoft.com/office/drawing/2014/main" id="{38B47A49-0C52-E8CA-9C29-52ADAEA9A938}"/>
              </a:ext>
            </a:extLst>
          </p:cNvPr>
          <p:cNvSpPr/>
          <p:nvPr/>
        </p:nvSpPr>
        <p:spPr>
          <a:xfrm rot="8340000">
            <a:off x="6665901" y="2537716"/>
            <a:ext cx="931334" cy="391025"/>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screenshot">
            <a:extLst>
              <a:ext uri="{FF2B5EF4-FFF2-40B4-BE49-F238E27FC236}">
                <a16:creationId xmlns:a16="http://schemas.microsoft.com/office/drawing/2014/main" id="{F24D315F-F44B-2313-4FC6-9DB89EE19608}"/>
              </a:ext>
            </a:extLst>
          </p:cNvPr>
          <p:cNvPicPr>
            <a:picLocks noChangeAspect="1"/>
          </p:cNvPicPr>
          <p:nvPr/>
        </p:nvPicPr>
        <p:blipFill>
          <a:blip r:embed="rId5"/>
          <a:stretch>
            <a:fillRect/>
          </a:stretch>
        </p:blipFill>
        <p:spPr>
          <a:xfrm>
            <a:off x="5419725" y="3070392"/>
            <a:ext cx="1352550" cy="342900"/>
          </a:xfrm>
          <a:prstGeom prst="rect">
            <a:avLst/>
          </a:prstGeom>
        </p:spPr>
      </p:pic>
      <p:sp>
        <p:nvSpPr>
          <p:cNvPr id="13" name="Rectangle 12">
            <a:extLst>
              <a:ext uri="{FF2B5EF4-FFF2-40B4-BE49-F238E27FC236}">
                <a16:creationId xmlns:a16="http://schemas.microsoft.com/office/drawing/2014/main" id="{73B0A0D5-CAD3-1E2A-BC42-130DC0819F74}"/>
              </a:ext>
              <a:ext uri="{C183D7F6-B498-43B3-948B-1728B52AA6E4}">
                <adec:decorative xmlns:adec="http://schemas.microsoft.com/office/drawing/2017/decorative" val="1"/>
              </a:ext>
            </a:extLst>
          </p:cNvPr>
          <p:cNvSpPr/>
          <p:nvPr/>
        </p:nvSpPr>
        <p:spPr>
          <a:xfrm>
            <a:off x="4958423" y="3738113"/>
            <a:ext cx="3382210" cy="184484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Arrow Connector 20" descr="Arrow to Evaluation column">
            <a:extLst>
              <a:ext uri="{FF2B5EF4-FFF2-40B4-BE49-F238E27FC236}">
                <a16:creationId xmlns:a16="http://schemas.microsoft.com/office/drawing/2014/main" id="{8653A8EF-2528-9EF0-1A73-37C33651B94B}"/>
              </a:ext>
            </a:extLst>
          </p:cNvPr>
          <p:cNvCxnSpPr/>
          <p:nvPr/>
        </p:nvCxnSpPr>
        <p:spPr>
          <a:xfrm>
            <a:off x="9878785" y="2490108"/>
            <a:ext cx="0" cy="92528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descr="Arrow to Orientation column">
            <a:extLst>
              <a:ext uri="{FF2B5EF4-FFF2-40B4-BE49-F238E27FC236}">
                <a16:creationId xmlns:a16="http://schemas.microsoft.com/office/drawing/2014/main" id="{B6DA88B9-8B92-1F98-FB69-EFB50A1F8108}"/>
              </a:ext>
            </a:extLst>
          </p:cNvPr>
          <p:cNvCxnSpPr>
            <a:cxnSpLocks/>
          </p:cNvCxnSpPr>
          <p:nvPr/>
        </p:nvCxnSpPr>
        <p:spPr>
          <a:xfrm>
            <a:off x="10545534" y="2490107"/>
            <a:ext cx="0" cy="92528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1F4843D4-E013-E358-AB56-7415488FEC15}"/>
              </a:ext>
              <a:ext uri="{C183D7F6-B498-43B3-948B-1728B52AA6E4}">
                <adec:decorative xmlns:adec="http://schemas.microsoft.com/office/drawing/2017/decorative" val="1"/>
              </a:ext>
            </a:extLst>
          </p:cNvPr>
          <p:cNvSpPr/>
          <p:nvPr/>
        </p:nvSpPr>
        <p:spPr>
          <a:xfrm>
            <a:off x="10309437" y="4224419"/>
            <a:ext cx="467895" cy="280736"/>
          </a:xfrm>
          <a:prstGeom prst="ellipse">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5758B68F-E5A0-2C06-802B-45C8782D48D0}"/>
              </a:ext>
              <a:ext uri="{C183D7F6-B498-43B3-948B-1728B52AA6E4}">
                <adec:decorative xmlns:adec="http://schemas.microsoft.com/office/drawing/2017/decorative" val="1"/>
              </a:ext>
            </a:extLst>
          </p:cNvPr>
          <p:cNvSpPr/>
          <p:nvPr/>
        </p:nvSpPr>
        <p:spPr>
          <a:xfrm>
            <a:off x="9478208" y="3703050"/>
            <a:ext cx="1403685" cy="414419"/>
          </a:xfrm>
          <a:prstGeom prst="ellipse">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615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9520B-7751-9A33-8124-E1EE88019C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F2F22A-2B0A-CBA9-3010-B7C302E68C43}"/>
              </a:ext>
            </a:extLst>
          </p:cNvPr>
          <p:cNvSpPr>
            <a:spLocks noGrp="1"/>
          </p:cNvSpPr>
          <p:nvPr>
            <p:ph type="title" idx="4294967295"/>
          </p:nvPr>
        </p:nvSpPr>
        <p:spPr>
          <a:xfrm>
            <a:off x="371231" y="464462"/>
            <a:ext cx="7445375" cy="706438"/>
          </a:xfrm>
        </p:spPr>
        <p:txBody>
          <a:bodyPr>
            <a:normAutofit/>
          </a:bodyPr>
          <a:lstStyle/>
          <a:p>
            <a:pPr algn="l"/>
            <a:r>
              <a:rPr lang="en-US" sz="3300" b="1" dirty="0">
                <a:latin typeface="Aptos"/>
              </a:rPr>
              <a:t>Cleaning up Staff Lists</a:t>
            </a:r>
            <a:endParaRPr lang="en-US" b="1" dirty="0">
              <a:latin typeface="Aptos"/>
            </a:endParaRPr>
          </a:p>
        </p:txBody>
      </p:sp>
      <p:cxnSp>
        <p:nvCxnSpPr>
          <p:cNvPr id="3" name="Straight Arrow Connector 2">
            <a:extLst>
              <a:ext uri="{FF2B5EF4-FFF2-40B4-BE49-F238E27FC236}">
                <a16:creationId xmlns:a16="http://schemas.microsoft.com/office/drawing/2014/main" id="{932E3634-3EC7-25F3-E817-005E9F64309D}"/>
              </a:ext>
              <a:ext uri="{C183D7F6-B498-43B3-948B-1728B52AA6E4}">
                <adec:decorative xmlns:adec="http://schemas.microsoft.com/office/drawing/2017/decorative" val="1"/>
              </a:ext>
            </a:extLst>
          </p:cNvPr>
          <p:cNvCxnSpPr/>
          <p:nvPr/>
        </p:nvCxnSpPr>
        <p:spPr>
          <a:xfrm flipV="1">
            <a:off x="275166" y="1153583"/>
            <a:ext cx="6985000" cy="21166"/>
          </a:xfrm>
          <a:prstGeom prst="straightConnector1">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Picture 3" descr="A screenshot of a computer">
            <a:extLst>
              <a:ext uri="{FF2B5EF4-FFF2-40B4-BE49-F238E27FC236}">
                <a16:creationId xmlns:a16="http://schemas.microsoft.com/office/drawing/2014/main" id="{E5347826-7DF9-1820-7E7A-9CE6ED20DE3B}"/>
              </a:ext>
            </a:extLst>
          </p:cNvPr>
          <p:cNvPicPr>
            <a:picLocks noChangeAspect="1"/>
          </p:cNvPicPr>
          <p:nvPr/>
        </p:nvPicPr>
        <p:blipFill>
          <a:blip r:embed="rId3"/>
          <a:stretch>
            <a:fillRect/>
          </a:stretch>
        </p:blipFill>
        <p:spPr>
          <a:xfrm>
            <a:off x="154522" y="1296050"/>
            <a:ext cx="6705600" cy="3457575"/>
          </a:xfrm>
          <a:prstGeom prst="rect">
            <a:avLst/>
          </a:prstGeom>
          <a:ln>
            <a:noFill/>
          </a:ln>
        </p:spPr>
      </p:pic>
      <p:sp>
        <p:nvSpPr>
          <p:cNvPr id="11" name="TextBox 10">
            <a:extLst>
              <a:ext uri="{FF2B5EF4-FFF2-40B4-BE49-F238E27FC236}">
                <a16:creationId xmlns:a16="http://schemas.microsoft.com/office/drawing/2014/main" id="{9EB2A580-1957-EA4E-5F9A-3014712B8C7A}"/>
              </a:ext>
            </a:extLst>
          </p:cNvPr>
          <p:cNvSpPr txBox="1"/>
          <p:nvPr/>
        </p:nvSpPr>
        <p:spPr>
          <a:xfrm>
            <a:off x="6068587" y="3625372"/>
            <a:ext cx="310986" cy="369332"/>
          </a:xfrm>
          <a:prstGeom prst="rect">
            <a:avLst/>
          </a:prstGeom>
          <a:solidFill>
            <a:schemeClr val="accent5">
              <a:lumMod val="75000"/>
            </a:schemeClr>
          </a:solidFill>
          <a:ln>
            <a:solidFill>
              <a:schemeClr val="tx1"/>
            </a:solid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latin typeface="Aptos"/>
                <a:ea typeface="Calibri"/>
                <a:cs typeface="Calibri"/>
              </a:rPr>
              <a:t>1</a:t>
            </a:r>
          </a:p>
        </p:txBody>
      </p:sp>
      <p:sp>
        <p:nvSpPr>
          <p:cNvPr id="16" name="Oval 15" descr="Circle on 'details'">
            <a:extLst>
              <a:ext uri="{FF2B5EF4-FFF2-40B4-BE49-F238E27FC236}">
                <a16:creationId xmlns:a16="http://schemas.microsoft.com/office/drawing/2014/main" id="{076940E7-7E8B-DFA0-7290-F8B3E42D5FB4}"/>
              </a:ext>
            </a:extLst>
          </p:cNvPr>
          <p:cNvSpPr/>
          <p:nvPr/>
        </p:nvSpPr>
        <p:spPr>
          <a:xfrm>
            <a:off x="6341860" y="4090021"/>
            <a:ext cx="549681" cy="240173"/>
          </a:xfrm>
          <a:prstGeom prst="ellipse">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screenshot of a computer">
            <a:extLst>
              <a:ext uri="{FF2B5EF4-FFF2-40B4-BE49-F238E27FC236}">
                <a16:creationId xmlns:a16="http://schemas.microsoft.com/office/drawing/2014/main" id="{50D392B9-009A-F2B1-3531-97692EDDF620}"/>
              </a:ext>
            </a:extLst>
          </p:cNvPr>
          <p:cNvPicPr>
            <a:picLocks noChangeAspect="1"/>
          </p:cNvPicPr>
          <p:nvPr/>
        </p:nvPicPr>
        <p:blipFill rotWithShape="1">
          <a:blip r:embed="rId4"/>
          <a:srcRect t="141" r="7002" b="18933"/>
          <a:stretch/>
        </p:blipFill>
        <p:spPr>
          <a:xfrm>
            <a:off x="6850767" y="1281893"/>
            <a:ext cx="4824024" cy="2992111"/>
          </a:xfrm>
          <a:prstGeom prst="rect">
            <a:avLst/>
          </a:prstGeom>
          <a:ln>
            <a:noFill/>
          </a:ln>
        </p:spPr>
      </p:pic>
      <p:sp>
        <p:nvSpPr>
          <p:cNvPr id="15" name="TextBox 14">
            <a:extLst>
              <a:ext uri="{FF2B5EF4-FFF2-40B4-BE49-F238E27FC236}">
                <a16:creationId xmlns:a16="http://schemas.microsoft.com/office/drawing/2014/main" id="{B8442362-FCE8-2EDF-E39E-3DB89AFB7C30}"/>
              </a:ext>
            </a:extLst>
          </p:cNvPr>
          <p:cNvSpPr txBox="1"/>
          <p:nvPr/>
        </p:nvSpPr>
        <p:spPr>
          <a:xfrm>
            <a:off x="9704356" y="1510277"/>
            <a:ext cx="310986" cy="369332"/>
          </a:xfrm>
          <a:prstGeom prst="rect">
            <a:avLst/>
          </a:prstGeom>
          <a:solidFill>
            <a:schemeClr val="accent5">
              <a:lumMod val="75000"/>
            </a:schemeClr>
          </a:solidFill>
          <a:ln>
            <a:solidFill>
              <a:schemeClr val="tx1"/>
            </a:solid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latin typeface="Aptos"/>
                <a:ea typeface="Calibri"/>
                <a:cs typeface="Calibri"/>
              </a:rPr>
              <a:t>2</a:t>
            </a:r>
          </a:p>
        </p:txBody>
      </p:sp>
      <p:sp>
        <p:nvSpPr>
          <p:cNvPr id="13" name="Oval 12" descr="Highlight on 'edit'">
            <a:extLst>
              <a:ext uri="{FF2B5EF4-FFF2-40B4-BE49-F238E27FC236}">
                <a16:creationId xmlns:a16="http://schemas.microsoft.com/office/drawing/2014/main" id="{CAA113D8-36A5-5336-8C7A-A1B93B6C44A3}"/>
              </a:ext>
            </a:extLst>
          </p:cNvPr>
          <p:cNvSpPr/>
          <p:nvPr/>
        </p:nvSpPr>
        <p:spPr>
          <a:xfrm>
            <a:off x="8646200" y="1950749"/>
            <a:ext cx="397281" cy="226319"/>
          </a:xfrm>
          <a:prstGeom prst="ellipse">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screenshot of a computer">
            <a:extLst>
              <a:ext uri="{FF2B5EF4-FFF2-40B4-BE49-F238E27FC236}">
                <a16:creationId xmlns:a16="http://schemas.microsoft.com/office/drawing/2014/main" id="{D7D169A5-FB08-2BB8-494E-6CF1528217F9}"/>
              </a:ext>
            </a:extLst>
          </p:cNvPr>
          <p:cNvPicPr>
            <a:picLocks noChangeAspect="1"/>
          </p:cNvPicPr>
          <p:nvPr/>
        </p:nvPicPr>
        <p:blipFill>
          <a:blip r:embed="rId5"/>
          <a:stretch>
            <a:fillRect/>
          </a:stretch>
        </p:blipFill>
        <p:spPr>
          <a:xfrm>
            <a:off x="6864606" y="4121555"/>
            <a:ext cx="5156712" cy="1392839"/>
          </a:xfrm>
          <a:prstGeom prst="rect">
            <a:avLst/>
          </a:prstGeom>
          <a:ln>
            <a:noFill/>
          </a:ln>
        </p:spPr>
      </p:pic>
      <p:sp>
        <p:nvSpPr>
          <p:cNvPr id="18" name="TextBox 17">
            <a:extLst>
              <a:ext uri="{FF2B5EF4-FFF2-40B4-BE49-F238E27FC236}">
                <a16:creationId xmlns:a16="http://schemas.microsoft.com/office/drawing/2014/main" id="{D53D7F71-54A0-4362-3C7E-E28788715B5C}"/>
              </a:ext>
            </a:extLst>
          </p:cNvPr>
          <p:cNvSpPr txBox="1"/>
          <p:nvPr/>
        </p:nvSpPr>
        <p:spPr>
          <a:xfrm>
            <a:off x="9043481" y="4419014"/>
            <a:ext cx="310986" cy="369332"/>
          </a:xfrm>
          <a:prstGeom prst="rect">
            <a:avLst/>
          </a:prstGeom>
          <a:solidFill>
            <a:schemeClr val="accent5">
              <a:lumMod val="75000"/>
            </a:schemeClr>
          </a:solidFill>
          <a:ln>
            <a:solidFill>
              <a:schemeClr val="tx1"/>
            </a:solid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latin typeface="Aptos"/>
                <a:ea typeface="Calibri"/>
                <a:cs typeface="Calibri"/>
              </a:rPr>
              <a:t>3</a:t>
            </a:r>
          </a:p>
        </p:txBody>
      </p:sp>
      <p:pic>
        <p:nvPicPr>
          <p:cNvPr id="12" name="Picture 11" descr="A screenshot of a computer">
            <a:extLst>
              <a:ext uri="{FF2B5EF4-FFF2-40B4-BE49-F238E27FC236}">
                <a16:creationId xmlns:a16="http://schemas.microsoft.com/office/drawing/2014/main" id="{8249F4B9-6130-819C-4C68-F766DA330CE4}"/>
              </a:ext>
            </a:extLst>
          </p:cNvPr>
          <p:cNvPicPr>
            <a:picLocks noChangeAspect="1"/>
          </p:cNvPicPr>
          <p:nvPr/>
        </p:nvPicPr>
        <p:blipFill>
          <a:blip r:embed="rId6"/>
          <a:stretch>
            <a:fillRect/>
          </a:stretch>
        </p:blipFill>
        <p:spPr>
          <a:xfrm>
            <a:off x="6854538" y="5459387"/>
            <a:ext cx="5166780" cy="1398613"/>
          </a:xfrm>
          <a:prstGeom prst="rect">
            <a:avLst/>
          </a:prstGeom>
          <a:ln>
            <a:noFill/>
          </a:ln>
        </p:spPr>
      </p:pic>
      <p:sp>
        <p:nvSpPr>
          <p:cNvPr id="19" name="TextBox 18">
            <a:extLst>
              <a:ext uri="{FF2B5EF4-FFF2-40B4-BE49-F238E27FC236}">
                <a16:creationId xmlns:a16="http://schemas.microsoft.com/office/drawing/2014/main" id="{0AB9381A-9067-720A-6D50-3919BE00A047}"/>
              </a:ext>
            </a:extLst>
          </p:cNvPr>
          <p:cNvSpPr txBox="1"/>
          <p:nvPr/>
        </p:nvSpPr>
        <p:spPr>
          <a:xfrm>
            <a:off x="9043481" y="5576107"/>
            <a:ext cx="310986" cy="369332"/>
          </a:xfrm>
          <a:prstGeom prst="rect">
            <a:avLst/>
          </a:prstGeom>
          <a:solidFill>
            <a:schemeClr val="accent5">
              <a:lumMod val="75000"/>
            </a:schemeClr>
          </a:solidFill>
          <a:ln>
            <a:solidFill>
              <a:schemeClr val="tx1"/>
            </a:solid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latin typeface="Aptos"/>
                <a:ea typeface="Calibri"/>
                <a:cs typeface="Calibri"/>
              </a:rPr>
              <a:t>4</a:t>
            </a:r>
          </a:p>
        </p:txBody>
      </p:sp>
    </p:spTree>
    <p:extLst>
      <p:ext uri="{BB962C8B-B14F-4D97-AF65-F5344CB8AC3E}">
        <p14:creationId xmlns:p14="http://schemas.microsoft.com/office/powerpoint/2010/main" val="1381395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26E95-5C06-EE5C-49D8-9539914D6DA1}"/>
            </a:ext>
          </a:extLst>
        </p:cNvPr>
        <p:cNvGrpSpPr/>
        <p:nvPr/>
      </p:nvGrpSpPr>
      <p:grpSpPr>
        <a:xfrm>
          <a:off x="0" y="0"/>
          <a:ext cx="0" cy="0"/>
          <a:chOff x="0" y="0"/>
          <a:chExt cx="0" cy="0"/>
        </a:xfrm>
      </p:grpSpPr>
      <p:sp>
        <p:nvSpPr>
          <p:cNvPr id="46" name="TextBox 2">
            <a:extLst>
              <a:ext uri="{FF2B5EF4-FFF2-40B4-BE49-F238E27FC236}">
                <a16:creationId xmlns:a16="http://schemas.microsoft.com/office/drawing/2014/main" id="{B7151217-B707-7EFF-D1ED-3624487DD668}"/>
              </a:ext>
            </a:extLst>
          </p:cNvPr>
          <p:cNvSpPr txBox="1">
            <a:spLocks noGrp="1"/>
          </p:cNvSpPr>
          <p:nvPr>
            <p:ph type="title"/>
          </p:nvPr>
        </p:nvSpPr>
        <p:spPr>
          <a:xfrm>
            <a:off x="609600" y="2249088"/>
            <a:ext cx="10972800"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defTabSz="609630">
              <a:spcBef>
                <a:spcPts val="0"/>
              </a:spcBef>
              <a:defRPr/>
            </a:pPr>
            <a:r>
              <a:rPr lang="en-US" sz="3600" b="1" dirty="0">
                <a:latin typeface="Aptos"/>
              </a:rPr>
              <a:t>District Spotlights</a:t>
            </a:r>
            <a:r>
              <a:rPr lang="en-US" sz="3600" dirty="0">
                <a:latin typeface="Aptos"/>
              </a:rPr>
              <a:t>:</a:t>
            </a:r>
            <a:br>
              <a:rPr lang="en-US" sz="3600" dirty="0">
                <a:latin typeface="Aptos"/>
              </a:rPr>
            </a:br>
            <a:r>
              <a:rPr lang="en-US" sz="3600" dirty="0">
                <a:latin typeface="Aptos"/>
              </a:rPr>
              <a:t>Sharing ADEPT Success Strategies</a:t>
            </a:r>
            <a:endParaRPr lang="en-US" sz="3600" dirty="0">
              <a:ea typeface="Calibri"/>
              <a:cs typeface="Calibri"/>
            </a:endParaRPr>
          </a:p>
        </p:txBody>
      </p:sp>
    </p:spTree>
    <p:extLst>
      <p:ext uri="{BB962C8B-B14F-4D97-AF65-F5344CB8AC3E}">
        <p14:creationId xmlns:p14="http://schemas.microsoft.com/office/powerpoint/2010/main" val="4719952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B7BC3-FC34-AFD7-E0FC-14B38B511F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4A44AD-64D7-7280-34C9-9F6C78928057}"/>
              </a:ext>
            </a:extLst>
          </p:cNvPr>
          <p:cNvSpPr>
            <a:spLocks noGrp="1"/>
          </p:cNvSpPr>
          <p:nvPr>
            <p:ph type="title" idx="4294967295"/>
          </p:nvPr>
        </p:nvSpPr>
        <p:spPr>
          <a:xfrm>
            <a:off x="307556" y="224224"/>
            <a:ext cx="10936287" cy="730250"/>
          </a:xfrm>
        </p:spPr>
        <p:txBody>
          <a:bodyPr vert="horz" lIns="91440" tIns="45720" rIns="91440" bIns="45720" rtlCol="0" anchor="t">
            <a:noAutofit/>
          </a:bodyPr>
          <a:lstStyle/>
          <a:p>
            <a:r>
              <a:rPr lang="en-US" sz="2400" b="1" dirty="0">
                <a:latin typeface="Aptos"/>
                <a:ea typeface="Calibri"/>
                <a:cs typeface="Calibri"/>
              </a:rPr>
              <a:t>Dr. Latetia Staggers – Williamsburg County School District</a:t>
            </a:r>
            <a:endParaRPr lang="en-US" sz="2400" b="1" dirty="0">
              <a:ea typeface="Calibri"/>
              <a:cs typeface="Calibri"/>
            </a:endParaRPr>
          </a:p>
        </p:txBody>
      </p:sp>
      <p:sp>
        <p:nvSpPr>
          <p:cNvPr id="9" name="TextBox 8">
            <a:extLst>
              <a:ext uri="{FF2B5EF4-FFF2-40B4-BE49-F238E27FC236}">
                <a16:creationId xmlns:a16="http://schemas.microsoft.com/office/drawing/2014/main" id="{00F68945-9830-E3E1-E454-141DDDCC807E}"/>
              </a:ext>
            </a:extLst>
          </p:cNvPr>
          <p:cNvSpPr txBox="1"/>
          <p:nvPr/>
        </p:nvSpPr>
        <p:spPr>
          <a:xfrm>
            <a:off x="425085" y="412554"/>
            <a:ext cx="9991815" cy="6609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endParaRPr lang="en-US" b="1">
              <a:solidFill>
                <a:schemeClr val="accent1"/>
              </a:solidFill>
              <a:latin typeface="Aptos"/>
              <a:ea typeface="Calibri"/>
              <a:cs typeface="Calibri"/>
            </a:endParaRPr>
          </a:p>
          <a:p>
            <a:pPr>
              <a:lnSpc>
                <a:spcPct val="150000"/>
              </a:lnSpc>
            </a:pPr>
            <a:r>
              <a:rPr lang="en-US" sz="2000" b="1">
                <a:solidFill>
                  <a:schemeClr val="accent1"/>
                </a:solidFill>
                <a:latin typeface="Aptos"/>
                <a:ea typeface="Calibri"/>
                <a:cs typeface="Calibri"/>
              </a:rPr>
              <a:t>Tips for Helping Evaluators Enter Data into SCLead.org in a Timely Manner:</a:t>
            </a:r>
            <a:endParaRPr lang="en-US" sz="2000">
              <a:solidFill>
                <a:schemeClr val="accent1"/>
              </a:solidFill>
              <a:latin typeface="Aptos"/>
              <a:ea typeface="Calibri"/>
              <a:cs typeface="Calibri"/>
            </a:endParaRPr>
          </a:p>
          <a:p>
            <a:pPr lvl="1">
              <a:lnSpc>
                <a:spcPct val="150000"/>
              </a:lnSpc>
            </a:pPr>
            <a:r>
              <a:rPr lang="en-US" sz="1600" b="1">
                <a:solidFill>
                  <a:schemeClr val="accent1"/>
                </a:solidFill>
                <a:latin typeface="Aptos"/>
                <a:ea typeface="Calibri"/>
                <a:cs typeface="Calibri"/>
              </a:rPr>
              <a:t>1. Build Supportive Relationships</a:t>
            </a:r>
            <a:endParaRPr lang="en-US" sz="1600">
              <a:solidFill>
                <a:schemeClr val="accent1"/>
              </a:solidFill>
              <a:latin typeface="Aptos"/>
              <a:ea typeface="Calibri"/>
              <a:cs typeface="Calibri"/>
            </a:endParaRPr>
          </a:p>
          <a:p>
            <a:pPr marL="1200150" lvl="2" indent="-285750">
              <a:lnSpc>
                <a:spcPct val="150000"/>
              </a:lnSpc>
              <a:buFont typeface="Wingdings"/>
              <a:buChar char="§"/>
            </a:pPr>
            <a:r>
              <a:rPr lang="en-US" sz="1400">
                <a:solidFill>
                  <a:schemeClr val="accent1"/>
                </a:solidFill>
                <a:latin typeface="Aptos"/>
                <a:ea typeface="Calibri"/>
                <a:cs typeface="Calibri"/>
              </a:rPr>
              <a:t>Develop strong, supportive relationships with evaluators, team chairs, teachers, and district personnel.</a:t>
            </a:r>
          </a:p>
          <a:p>
            <a:pPr marL="1657350" lvl="3" indent="-285750">
              <a:buFont typeface="Arial"/>
              <a:buChar char="•"/>
            </a:pPr>
            <a:r>
              <a:rPr lang="en-US" sz="1400">
                <a:solidFill>
                  <a:schemeClr val="accent1"/>
                </a:solidFill>
                <a:latin typeface="Aptos"/>
                <a:ea typeface="Calibri"/>
                <a:cs typeface="Calibri"/>
              </a:rPr>
              <a:t>Provide one-on-one assistance and in-person technical support, particularly for new evaluators and teachers.</a:t>
            </a:r>
          </a:p>
          <a:p>
            <a:pPr marL="1657350" lvl="3" indent="-285750">
              <a:buFont typeface="Arial"/>
              <a:buChar char="•"/>
            </a:pPr>
            <a:r>
              <a:rPr lang="en-US" sz="1400">
                <a:solidFill>
                  <a:schemeClr val="accent1"/>
                </a:solidFill>
                <a:latin typeface="Aptos"/>
                <a:ea typeface="Calibri"/>
                <a:cs typeface="Calibri"/>
              </a:rPr>
              <a:t>Send weekly or biweekly reminders regarding upcoming responsibilities and deadlines.</a:t>
            </a:r>
          </a:p>
          <a:p>
            <a:pPr marL="1657350" lvl="3" indent="-285750">
              <a:buFont typeface="Arial"/>
              <a:buChar char="•"/>
            </a:pPr>
            <a:r>
              <a:rPr lang="en-US" sz="1400">
                <a:solidFill>
                  <a:schemeClr val="accent1"/>
                </a:solidFill>
                <a:latin typeface="Aptos"/>
                <a:ea typeface="Calibri"/>
                <a:cs typeface="Calibri"/>
              </a:rPr>
              <a:t>Maintain open communication and create a welcoming environment in which staff members feel comfortable asking questions.</a:t>
            </a:r>
          </a:p>
          <a:p>
            <a:pPr lvl="1">
              <a:lnSpc>
                <a:spcPct val="150000"/>
              </a:lnSpc>
            </a:pPr>
            <a:r>
              <a:rPr lang="en-US" sz="1600" b="1">
                <a:solidFill>
                  <a:schemeClr val="accent1"/>
                </a:solidFill>
                <a:latin typeface="Aptos"/>
                <a:ea typeface="Calibri"/>
                <a:cs typeface="Calibri"/>
              </a:rPr>
              <a:t>2. Monitor Progress in SCLead.org</a:t>
            </a:r>
            <a:endParaRPr lang="en-US" sz="1600">
              <a:solidFill>
                <a:schemeClr val="accent1"/>
              </a:solidFill>
              <a:ea typeface="Calibri"/>
              <a:cs typeface="Calibri"/>
            </a:endParaRPr>
          </a:p>
          <a:p>
            <a:pPr marL="1200150" lvl="2" indent="-285750">
              <a:buFont typeface="Wingdings"/>
              <a:buChar char="§"/>
            </a:pPr>
            <a:r>
              <a:rPr lang="en-US" sz="1400">
                <a:solidFill>
                  <a:schemeClr val="accent1"/>
                </a:solidFill>
                <a:latin typeface="Aptos"/>
                <a:ea typeface="Calibri"/>
                <a:cs typeface="Calibri"/>
              </a:rPr>
              <a:t>Establish checkpoints or “temperature checks” to monitor completion rates and identify areas requiring additional support.</a:t>
            </a:r>
            <a:endParaRPr lang="en-US" sz="1400">
              <a:solidFill>
                <a:schemeClr val="accent1"/>
              </a:solidFill>
              <a:ea typeface="Calibri"/>
              <a:cs typeface="Calibri"/>
            </a:endParaRPr>
          </a:p>
          <a:p>
            <a:pPr marL="1657350" lvl="3" indent="-285750">
              <a:buFont typeface="Arial"/>
              <a:buChar char="•"/>
            </a:pPr>
            <a:r>
              <a:rPr lang="en-US" sz="1400">
                <a:solidFill>
                  <a:schemeClr val="accent1"/>
                </a:solidFill>
                <a:latin typeface="inherit"/>
                <a:ea typeface="Calibri"/>
                <a:cs typeface="Calibri"/>
              </a:rPr>
              <a:t>Log in to SCLead.org weekly to review district and school-level progress.</a:t>
            </a:r>
            <a:endParaRPr lang="en-US" sz="1400">
              <a:solidFill>
                <a:schemeClr val="accent1"/>
              </a:solidFill>
              <a:ea typeface="Calibri"/>
              <a:cs typeface="Calibri"/>
            </a:endParaRPr>
          </a:p>
          <a:p>
            <a:pPr marL="1657350" lvl="3" indent="-285750">
              <a:buFont typeface="Arial"/>
              <a:buChar char="•"/>
            </a:pPr>
            <a:r>
              <a:rPr lang="en-US" sz="1400">
                <a:solidFill>
                  <a:schemeClr val="accent1"/>
                </a:solidFill>
                <a:latin typeface="inherit"/>
                <a:ea typeface="Calibri"/>
                <a:cs typeface="Calibri"/>
              </a:rPr>
              <a:t>Share progress updates with evaluators and team chairs.</a:t>
            </a:r>
            <a:endParaRPr lang="en-US" sz="1400">
              <a:solidFill>
                <a:schemeClr val="accent1"/>
              </a:solidFill>
              <a:ea typeface="Calibri"/>
              <a:cs typeface="Calibri"/>
            </a:endParaRPr>
          </a:p>
          <a:p>
            <a:pPr marL="1657350" lvl="3" indent="-285750">
              <a:buFont typeface="Arial"/>
              <a:buChar char="•"/>
            </a:pPr>
            <a:r>
              <a:rPr lang="en-US" sz="1400">
                <a:solidFill>
                  <a:schemeClr val="accent1"/>
                </a:solidFill>
                <a:latin typeface="inherit"/>
                <a:ea typeface="Calibri"/>
                <a:cs typeface="Calibri"/>
              </a:rPr>
              <a:t>Identify incomplete requirements and follow up with the appropriate staff members.</a:t>
            </a:r>
            <a:endParaRPr lang="en-US" sz="1400">
              <a:solidFill>
                <a:schemeClr val="accent1"/>
              </a:solidFill>
              <a:ea typeface="Calibri"/>
              <a:cs typeface="Calibri"/>
            </a:endParaRPr>
          </a:p>
          <a:p>
            <a:pPr marL="1657350" lvl="3" indent="-285750">
              <a:buFont typeface="Arial"/>
              <a:buChar char="•"/>
            </a:pPr>
            <a:r>
              <a:rPr lang="en-US" sz="1400">
                <a:solidFill>
                  <a:schemeClr val="accent1"/>
                </a:solidFill>
                <a:latin typeface="inherit"/>
                <a:ea typeface="Calibri"/>
                <a:cs typeface="Calibri"/>
              </a:rPr>
              <a:t>Celebrate accomplishments while encouraging continued progress.</a:t>
            </a:r>
          </a:p>
          <a:p>
            <a:pPr lvl="1">
              <a:lnSpc>
                <a:spcPct val="150000"/>
              </a:lnSpc>
            </a:pPr>
            <a:r>
              <a:rPr lang="en-US" sz="1600" b="1">
                <a:solidFill>
                  <a:schemeClr val="accent1"/>
                </a:solidFill>
                <a:latin typeface="Aptos"/>
                <a:ea typeface="Calibri"/>
                <a:cs typeface="Calibri"/>
              </a:rPr>
              <a:t>3. Use a Collaborative Team Approach</a:t>
            </a:r>
            <a:endParaRPr lang="en-US" sz="1600">
              <a:solidFill>
                <a:schemeClr val="accent1"/>
              </a:solidFill>
              <a:latin typeface="Aptos"/>
              <a:ea typeface="Calibri"/>
              <a:cs typeface="Calibri"/>
            </a:endParaRPr>
          </a:p>
          <a:p>
            <a:pPr marL="1200150" lvl="2" indent="-285750">
              <a:buFont typeface="Wingdings"/>
              <a:buChar char="§"/>
            </a:pPr>
            <a:r>
              <a:rPr lang="en-US" sz="1400">
                <a:solidFill>
                  <a:schemeClr val="accent1"/>
                </a:solidFill>
                <a:latin typeface="Aptos"/>
                <a:ea typeface="Calibri"/>
                <a:cs typeface="Calibri"/>
              </a:rPr>
              <a:t>Dr. Staggers, Mrs. Brunson, Jenny Henke, and Dr. Kimberly Howard work as “Partners in Progress.” </a:t>
            </a:r>
          </a:p>
          <a:p>
            <a:pPr lvl="2"/>
            <a:r>
              <a:rPr lang="en-US" sz="1400">
                <a:solidFill>
                  <a:schemeClr val="accent1"/>
                </a:solidFill>
                <a:latin typeface="Aptos"/>
                <a:ea typeface="Calibri"/>
                <a:cs typeface="Calibri"/>
              </a:rPr>
              <a:t> The team communicates regularly to:</a:t>
            </a:r>
            <a:endParaRPr lang="en-US" sz="1400">
              <a:solidFill>
                <a:schemeClr val="accent1"/>
              </a:solidFill>
              <a:ea typeface="Calibri"/>
              <a:cs typeface="Calibri"/>
            </a:endParaRPr>
          </a:p>
          <a:p>
            <a:pPr marL="1657350" lvl="3" indent="-285750">
              <a:buFont typeface="Arial"/>
              <a:buChar char="•"/>
            </a:pPr>
            <a:r>
              <a:rPr lang="en-US" sz="1400">
                <a:solidFill>
                  <a:schemeClr val="accent1"/>
                </a:solidFill>
                <a:latin typeface="inherit"/>
                <a:ea typeface="Calibri"/>
                <a:cs typeface="Calibri"/>
              </a:rPr>
              <a:t>Troubleshoot concerns and resolve technical issues.</a:t>
            </a:r>
          </a:p>
          <a:p>
            <a:pPr marL="1657350" lvl="3" indent="-285750">
              <a:buFont typeface="Arial"/>
              <a:buChar char="•"/>
            </a:pPr>
            <a:r>
              <a:rPr lang="en-US" sz="1400">
                <a:solidFill>
                  <a:schemeClr val="accent1"/>
                </a:solidFill>
                <a:latin typeface="inherit"/>
                <a:ea typeface="Calibri"/>
                <a:cs typeface="Calibri"/>
              </a:rPr>
              <a:t>Develop appropriate plans of action.</a:t>
            </a:r>
          </a:p>
          <a:p>
            <a:pPr marL="1657350" lvl="3" indent="-285750">
              <a:buFont typeface="Arial"/>
              <a:buChar char="•"/>
            </a:pPr>
            <a:r>
              <a:rPr lang="en-US" sz="1400">
                <a:solidFill>
                  <a:schemeClr val="accent1"/>
                </a:solidFill>
                <a:latin typeface="inherit"/>
                <a:ea typeface="Calibri"/>
                <a:cs typeface="Calibri"/>
              </a:rPr>
              <a:t>Monitor completion data.</a:t>
            </a:r>
          </a:p>
          <a:p>
            <a:pPr marL="1657350" lvl="3" indent="-285750">
              <a:buFont typeface="Arial"/>
              <a:buChar char="•"/>
            </a:pPr>
            <a:r>
              <a:rPr lang="en-US" sz="1400">
                <a:solidFill>
                  <a:schemeClr val="accent1"/>
                </a:solidFill>
                <a:latin typeface="inherit"/>
                <a:ea typeface="Calibri"/>
                <a:cs typeface="Calibri"/>
              </a:rPr>
              <a:t>Provide targeted assistance.</a:t>
            </a:r>
          </a:p>
          <a:p>
            <a:pPr marL="1657350" lvl="3" indent="-285750">
              <a:buFont typeface="Arial"/>
              <a:buChar char="•"/>
            </a:pPr>
            <a:r>
              <a:rPr lang="en-US" sz="1400">
                <a:solidFill>
                  <a:schemeClr val="accent1"/>
                </a:solidFill>
                <a:latin typeface="inherit"/>
                <a:ea typeface="Calibri"/>
                <a:cs typeface="Calibri"/>
              </a:rPr>
              <a:t>Plan professional learning opportunities based on identified needs.</a:t>
            </a:r>
          </a:p>
          <a:p>
            <a:pPr>
              <a:lnSpc>
                <a:spcPct val="150000"/>
              </a:lnSpc>
            </a:pPr>
            <a:endParaRPr lang="en-US" sz="1600">
              <a:solidFill>
                <a:schemeClr val="accent1"/>
              </a:solidFill>
              <a:latin typeface="inherit"/>
              <a:ea typeface="Calibri"/>
              <a:cs typeface="Calibri"/>
            </a:endParaRPr>
          </a:p>
        </p:txBody>
      </p:sp>
      <p:pic>
        <p:nvPicPr>
          <p:cNvPr id="5" name="Content Placeholder 4" descr="logo">
            <a:extLst>
              <a:ext uri="{FF2B5EF4-FFF2-40B4-BE49-F238E27FC236}">
                <a16:creationId xmlns:a16="http://schemas.microsoft.com/office/drawing/2014/main" id="{802E98D4-1F70-9C71-76B6-784692A7283B}"/>
              </a:ext>
            </a:extLst>
          </p:cNvPr>
          <p:cNvPicPr>
            <a:picLocks noGrp="1" noChangeAspect="1"/>
          </p:cNvPicPr>
          <p:nvPr>
            <p:ph sz="half" idx="4294967295"/>
          </p:nvPr>
        </p:nvPicPr>
        <p:blipFill>
          <a:blip r:embed="rId3"/>
          <a:stretch>
            <a:fillRect/>
          </a:stretch>
        </p:blipFill>
        <p:spPr>
          <a:xfrm>
            <a:off x="10324376" y="1199486"/>
            <a:ext cx="1436596" cy="1571638"/>
          </a:xfrm>
          <a:prstGeom prst="rect">
            <a:avLst/>
          </a:prstGeom>
        </p:spPr>
      </p:pic>
      <p:sp>
        <p:nvSpPr>
          <p:cNvPr id="3" name="Freeform 5" descr="Circle with words South Carolina Department of Education around the edge. Inside is a palmetto tree with hands representing the fronds. The palmetto tree is rooted in a book. Below the book is the year 1868.">
            <a:extLst>
              <a:ext uri="{FF2B5EF4-FFF2-40B4-BE49-F238E27FC236}">
                <a16:creationId xmlns:a16="http://schemas.microsoft.com/office/drawing/2014/main" id="{0FBF9A95-1A72-9CC4-8C96-1819D3020C90}"/>
              </a:ext>
            </a:extLst>
          </p:cNvPr>
          <p:cNvSpPr/>
          <p:nvPr/>
        </p:nvSpPr>
        <p:spPr>
          <a:xfrm>
            <a:off x="11033112" y="5772953"/>
            <a:ext cx="923542" cy="923542"/>
          </a:xfrm>
          <a:custGeom>
            <a:avLst/>
            <a:gdLst/>
            <a:ahLst/>
            <a:cxnLst/>
            <a:rect l="l" t="t" r="r" b="b"/>
            <a:pathLst>
              <a:path w="1385313" h="1385313">
                <a:moveTo>
                  <a:pt x="0" y="0"/>
                </a:moveTo>
                <a:lnTo>
                  <a:pt x="1385312" y="0"/>
                </a:lnTo>
                <a:lnTo>
                  <a:pt x="1385312" y="1385312"/>
                </a:lnTo>
                <a:lnTo>
                  <a:pt x="0" y="1385312"/>
                </a:lnTo>
                <a:lnTo>
                  <a:pt x="0" y="0"/>
                </a:lnTo>
                <a:close/>
              </a:path>
            </a:pathLst>
          </a:custGeom>
          <a:blipFill>
            <a:blip r:embed="rId4"/>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cxnSp>
        <p:nvCxnSpPr>
          <p:cNvPr id="4" name="Straight Arrow Connector 3">
            <a:extLst>
              <a:ext uri="{FF2B5EF4-FFF2-40B4-BE49-F238E27FC236}">
                <a16:creationId xmlns:a16="http://schemas.microsoft.com/office/drawing/2014/main" id="{EEB5FEE0-6E48-0548-5546-1E04E3BECDBF}"/>
              </a:ext>
              <a:ext uri="{C183D7F6-B498-43B3-948B-1728B52AA6E4}">
                <adec:decorative xmlns:adec="http://schemas.microsoft.com/office/drawing/2017/decorative" val="1"/>
              </a:ext>
            </a:extLst>
          </p:cNvPr>
          <p:cNvCxnSpPr/>
          <p:nvPr/>
        </p:nvCxnSpPr>
        <p:spPr>
          <a:xfrm>
            <a:off x="424471" y="837324"/>
            <a:ext cx="11324166" cy="10583"/>
          </a:xfrm>
          <a:prstGeom prst="straightConnector1">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3953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20355-458F-04D2-500B-8E9D677435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74E1FC-B349-A8AD-AB74-B57F30D3B5F5}"/>
              </a:ext>
            </a:extLst>
          </p:cNvPr>
          <p:cNvSpPr>
            <a:spLocks noGrp="1"/>
          </p:cNvSpPr>
          <p:nvPr>
            <p:ph type="title" idx="4294967295"/>
          </p:nvPr>
        </p:nvSpPr>
        <p:spPr>
          <a:xfrm>
            <a:off x="199635" y="396560"/>
            <a:ext cx="10936287" cy="730250"/>
          </a:xfrm>
        </p:spPr>
        <p:txBody>
          <a:bodyPr vert="horz" lIns="91440" tIns="45720" rIns="91440" bIns="45720" rtlCol="0" anchor="t">
            <a:noAutofit/>
          </a:bodyPr>
          <a:lstStyle/>
          <a:p>
            <a:r>
              <a:rPr lang="en-US" sz="2400" b="1" dirty="0">
                <a:latin typeface="Aptos"/>
                <a:ea typeface="Calibri"/>
                <a:cs typeface="Calibri"/>
              </a:rPr>
              <a:t>Dr. Latetia Staggers – Williamsburg County School District Continued</a:t>
            </a:r>
            <a:endParaRPr lang="en-US" sz="2400" b="1" dirty="0">
              <a:ea typeface="Calibri"/>
              <a:cs typeface="Calibri"/>
            </a:endParaRPr>
          </a:p>
        </p:txBody>
      </p:sp>
      <p:sp>
        <p:nvSpPr>
          <p:cNvPr id="9" name="TextBox 8">
            <a:extLst>
              <a:ext uri="{FF2B5EF4-FFF2-40B4-BE49-F238E27FC236}">
                <a16:creationId xmlns:a16="http://schemas.microsoft.com/office/drawing/2014/main" id="{3B5FC058-36C9-8487-2B4E-7EB82A5A7175}"/>
              </a:ext>
            </a:extLst>
          </p:cNvPr>
          <p:cNvSpPr txBox="1"/>
          <p:nvPr/>
        </p:nvSpPr>
        <p:spPr>
          <a:xfrm>
            <a:off x="434421" y="1128735"/>
            <a:ext cx="9084700" cy="48241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600" b="1">
                <a:latin typeface="Aptos"/>
                <a:ea typeface="Calibri"/>
                <a:cs typeface="Calibri"/>
              </a:rPr>
              <a:t>4. Adhere to ADEPT and PADEPP Timelines</a:t>
            </a:r>
            <a:endParaRPr lang="en-US" sz="1600">
              <a:latin typeface="Aptos"/>
              <a:ea typeface="Calibri"/>
              <a:cs typeface="Calibri"/>
            </a:endParaRPr>
          </a:p>
          <a:p>
            <a:pPr marL="742950" lvl="1" indent="-285750">
              <a:buFont typeface="Courier New"/>
              <a:buChar char="o"/>
            </a:pPr>
            <a:r>
              <a:rPr lang="en-US" sz="1400">
                <a:latin typeface="Aptos"/>
                <a:ea typeface="Calibri"/>
                <a:cs typeface="Calibri"/>
              </a:rPr>
              <a:t>Conduct ADEPT and PADEPP orientations and refresher sessions at the school and district levels during the summer and fall.</a:t>
            </a:r>
          </a:p>
          <a:p>
            <a:pPr marL="742950" lvl="1" indent="-285750">
              <a:buFont typeface="Courier New"/>
              <a:buChar char="o"/>
            </a:pPr>
            <a:r>
              <a:rPr lang="en-US" sz="1400">
                <a:latin typeface="Aptos"/>
                <a:ea typeface="Calibri"/>
                <a:cs typeface="Calibri"/>
              </a:rPr>
              <a:t>Train new evaluators and team chairs as soon as possible.</a:t>
            </a:r>
          </a:p>
          <a:p>
            <a:pPr marL="742950" lvl="1" indent="-285750">
              <a:buFont typeface="Courier New"/>
              <a:buChar char="o"/>
            </a:pPr>
            <a:r>
              <a:rPr lang="en-US" sz="1400">
                <a:latin typeface="Aptos"/>
                <a:ea typeface="Calibri"/>
                <a:cs typeface="Calibri"/>
              </a:rPr>
              <a:t>Provide evaluators with ADEPT and PADEPP timelines well in advance.</a:t>
            </a:r>
          </a:p>
          <a:p>
            <a:pPr marL="742950" lvl="1" indent="-285750">
              <a:buFont typeface="Courier New"/>
              <a:buChar char="o"/>
            </a:pPr>
            <a:r>
              <a:rPr lang="en-US" sz="1400">
                <a:latin typeface="Aptos"/>
                <a:ea typeface="Calibri"/>
                <a:cs typeface="Calibri"/>
              </a:rPr>
              <a:t>Create resource binders outlining expectations, applicable legislation, procedures, and SCDE guidance.</a:t>
            </a:r>
          </a:p>
          <a:p>
            <a:pPr marL="742950" lvl="1" indent="-285750">
              <a:buFont typeface="Courier New"/>
              <a:buChar char="o"/>
            </a:pPr>
            <a:r>
              <a:rPr lang="en-US" sz="1400">
                <a:latin typeface="Aptos"/>
                <a:ea typeface="Calibri"/>
                <a:cs typeface="Calibri"/>
              </a:rPr>
              <a:t>Establish an internal completion deadline at least five business days before the official deadline. This provides a buffer for unexpected circumstances or needed corrections.</a:t>
            </a:r>
          </a:p>
          <a:p>
            <a:pPr marL="742950" lvl="1" indent="-285750">
              <a:buFont typeface="Courier New"/>
              <a:buChar char="o"/>
            </a:pPr>
            <a:r>
              <a:rPr lang="en-US" sz="1400">
                <a:latin typeface="Aptos"/>
                <a:ea typeface="Calibri"/>
                <a:cs typeface="Calibri"/>
              </a:rPr>
              <a:t>Use read receipts for emails involving firm deadlines or time-sensitive requirements.</a:t>
            </a:r>
          </a:p>
          <a:p>
            <a:pPr marL="742950" lvl="1" indent="-285750">
              <a:buFont typeface="Courier New"/>
              <a:buChar char="o"/>
            </a:pPr>
            <a:r>
              <a:rPr lang="en-US" sz="1400">
                <a:latin typeface="Aptos"/>
                <a:ea typeface="Calibri"/>
                <a:cs typeface="Calibri"/>
              </a:rPr>
              <a:t>Follow up directly with evaluators who may require additional assistance.</a:t>
            </a:r>
          </a:p>
          <a:p>
            <a:pPr marL="742950" lvl="1" indent="-285750">
              <a:buFont typeface="Courier New"/>
              <a:buChar char="o"/>
            </a:pPr>
            <a:r>
              <a:rPr lang="en-US" sz="1400">
                <a:latin typeface="Aptos"/>
                <a:ea typeface="Calibri"/>
                <a:cs typeface="Calibri"/>
              </a:rPr>
              <a:t>Document communications, support provided, and progress toward completion.</a:t>
            </a:r>
          </a:p>
          <a:p>
            <a:pPr marL="742950" lvl="1" indent="-285750">
              <a:buFont typeface="Courier New"/>
              <a:buChar char="o"/>
            </a:pPr>
            <a:endParaRPr lang="en-US" sz="1600">
              <a:solidFill>
                <a:schemeClr val="accent1"/>
              </a:solidFill>
              <a:latin typeface="Aptos"/>
              <a:ea typeface="Calibri"/>
              <a:cs typeface="Calibri"/>
            </a:endParaRPr>
          </a:p>
          <a:p>
            <a:pPr marL="285750" indent="-285750">
              <a:lnSpc>
                <a:spcPct val="150000"/>
              </a:lnSpc>
              <a:buFont typeface="Arial"/>
              <a:buChar char="•"/>
            </a:pPr>
            <a:r>
              <a:rPr lang="en-US" sz="2000" b="1" i="1">
                <a:solidFill>
                  <a:schemeClr val="accent1"/>
                </a:solidFill>
                <a:latin typeface="Aptos"/>
                <a:ea typeface="Calibri"/>
                <a:cs typeface="Calibri"/>
              </a:rPr>
              <a:t>Keys to Success</a:t>
            </a:r>
            <a:endParaRPr lang="en-US" sz="2000" i="1">
              <a:solidFill>
                <a:schemeClr val="accent1"/>
              </a:solidFill>
              <a:latin typeface="Aptos"/>
              <a:ea typeface="Calibri"/>
              <a:cs typeface="Calibri"/>
            </a:endParaRPr>
          </a:p>
          <a:p>
            <a:pPr lvl="1"/>
            <a:r>
              <a:rPr lang="en-US" sz="1600" i="1">
                <a:solidFill>
                  <a:schemeClr val="accent1"/>
                </a:solidFill>
                <a:latin typeface="Aptos"/>
                <a:ea typeface="Calibri"/>
                <a:cs typeface="Calibri"/>
              </a:rPr>
              <a:t>Timely SCLead.org data entry requires consistent communication, proactive monitoring, accessible technical support, clear expectations, and a collaborative approach. When evaluators receive the resources and support they need, the district is better positioned to meet all ADEPT and PADEPP requirements on time.</a:t>
            </a:r>
          </a:p>
          <a:p>
            <a:pPr marL="285750" indent="-285750">
              <a:buFont typeface="Arial"/>
              <a:buChar char="•"/>
            </a:pPr>
            <a:endParaRPr lang="en-US" sz="1600">
              <a:solidFill>
                <a:schemeClr val="accent1"/>
              </a:solidFill>
              <a:latin typeface="Aptos"/>
              <a:ea typeface="Calibri"/>
              <a:cs typeface="Calibri"/>
            </a:endParaRPr>
          </a:p>
          <a:p>
            <a:pPr marL="742950" lvl="1" indent="-285750">
              <a:lnSpc>
                <a:spcPct val="150000"/>
              </a:lnSpc>
              <a:buFont typeface="Courier New"/>
              <a:buChar char="o"/>
            </a:pPr>
            <a:endParaRPr lang="en-US" sz="1300">
              <a:solidFill>
                <a:schemeClr val="accent1"/>
              </a:solidFill>
              <a:latin typeface="inherit"/>
              <a:ea typeface="Calibri"/>
              <a:cs typeface="Calibri"/>
            </a:endParaRPr>
          </a:p>
        </p:txBody>
      </p:sp>
      <p:pic>
        <p:nvPicPr>
          <p:cNvPr id="5" name="Content Placeholder 4" descr="logo">
            <a:extLst>
              <a:ext uri="{FF2B5EF4-FFF2-40B4-BE49-F238E27FC236}">
                <a16:creationId xmlns:a16="http://schemas.microsoft.com/office/drawing/2014/main" id="{CD8ECB41-FEDA-B9A2-387E-C3A1BA759A43}"/>
              </a:ext>
            </a:extLst>
          </p:cNvPr>
          <p:cNvPicPr>
            <a:picLocks noGrp="1" noChangeAspect="1"/>
          </p:cNvPicPr>
          <p:nvPr>
            <p:ph sz="half" idx="4294967295"/>
          </p:nvPr>
        </p:nvPicPr>
        <p:blipFill>
          <a:blip r:embed="rId2"/>
          <a:stretch>
            <a:fillRect/>
          </a:stretch>
        </p:blipFill>
        <p:spPr>
          <a:xfrm>
            <a:off x="10115994" y="1233792"/>
            <a:ext cx="1555568" cy="1629665"/>
          </a:xfrm>
          <a:prstGeom prst="rect">
            <a:avLst/>
          </a:prstGeom>
        </p:spPr>
      </p:pic>
      <p:sp>
        <p:nvSpPr>
          <p:cNvPr id="3" name="Freeform 5" descr="Circle with words South Carolina Department of Education around the edge. Inside is a palmetto tree with hands representing the fronds. The palmetto tree is rooted in a book. Below the book is the year 1868.">
            <a:extLst>
              <a:ext uri="{FF2B5EF4-FFF2-40B4-BE49-F238E27FC236}">
                <a16:creationId xmlns:a16="http://schemas.microsoft.com/office/drawing/2014/main" id="{BD643B67-AB1E-042E-6EFA-2A49EEC81EB3}"/>
              </a:ext>
            </a:extLst>
          </p:cNvPr>
          <p:cNvSpPr/>
          <p:nvPr/>
        </p:nvSpPr>
        <p:spPr>
          <a:xfrm>
            <a:off x="11033112" y="5772953"/>
            <a:ext cx="923542" cy="923542"/>
          </a:xfrm>
          <a:custGeom>
            <a:avLst/>
            <a:gdLst/>
            <a:ahLst/>
            <a:cxnLst/>
            <a:rect l="l" t="t" r="r" b="b"/>
            <a:pathLst>
              <a:path w="1385313" h="1385313">
                <a:moveTo>
                  <a:pt x="0" y="0"/>
                </a:moveTo>
                <a:lnTo>
                  <a:pt x="1385312" y="0"/>
                </a:lnTo>
                <a:lnTo>
                  <a:pt x="1385312" y="1385312"/>
                </a:lnTo>
                <a:lnTo>
                  <a:pt x="0" y="1385312"/>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cxnSp>
        <p:nvCxnSpPr>
          <p:cNvPr id="4" name="Straight Arrow Connector 3">
            <a:extLst>
              <a:ext uri="{FF2B5EF4-FFF2-40B4-BE49-F238E27FC236}">
                <a16:creationId xmlns:a16="http://schemas.microsoft.com/office/drawing/2014/main" id="{6970C3EC-8A24-5969-4C56-8119A76C5BDD}"/>
              </a:ext>
              <a:ext uri="{C183D7F6-B498-43B3-948B-1728B52AA6E4}">
                <adec:decorative xmlns:adec="http://schemas.microsoft.com/office/drawing/2017/decorative" val="1"/>
              </a:ext>
            </a:extLst>
          </p:cNvPr>
          <p:cNvCxnSpPr/>
          <p:nvPr/>
        </p:nvCxnSpPr>
        <p:spPr>
          <a:xfrm flipV="1">
            <a:off x="345646" y="998628"/>
            <a:ext cx="11429268" cy="15692"/>
          </a:xfrm>
          <a:prstGeom prst="straightConnector1">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95106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B15E4-9289-47F5-5F2C-F5AC715D30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AFA489-1C0E-1DB1-ED71-FFE9C788A64B}"/>
              </a:ext>
            </a:extLst>
          </p:cNvPr>
          <p:cNvSpPr>
            <a:spLocks noGrp="1"/>
          </p:cNvSpPr>
          <p:nvPr>
            <p:ph type="title"/>
          </p:nvPr>
        </p:nvSpPr>
        <p:spPr>
          <a:xfrm>
            <a:off x="-1616366" y="633779"/>
            <a:ext cx="10936224" cy="731520"/>
          </a:xfrm>
        </p:spPr>
        <p:txBody>
          <a:bodyPr>
            <a:normAutofit/>
          </a:bodyPr>
          <a:lstStyle/>
          <a:p>
            <a:r>
              <a:rPr lang="en-US" sz="2800">
                <a:latin typeface="Aptos"/>
                <a:ea typeface="Calibri"/>
                <a:cs typeface="Calibri"/>
              </a:rPr>
              <a:t>Daniel Oddo – Richland School District 1</a:t>
            </a:r>
            <a:endParaRPr lang="en-US" sz="2800">
              <a:latin typeface="Aptos"/>
            </a:endParaRPr>
          </a:p>
        </p:txBody>
      </p:sp>
      <p:sp>
        <p:nvSpPr>
          <p:cNvPr id="5" name="TextBox 4">
            <a:extLst>
              <a:ext uri="{FF2B5EF4-FFF2-40B4-BE49-F238E27FC236}">
                <a16:creationId xmlns:a16="http://schemas.microsoft.com/office/drawing/2014/main" id="{8A2DC698-B082-7D1D-A905-CC4B35E4BD00}"/>
              </a:ext>
            </a:extLst>
          </p:cNvPr>
          <p:cNvSpPr txBox="1"/>
          <p:nvPr/>
        </p:nvSpPr>
        <p:spPr>
          <a:xfrm>
            <a:off x="687092" y="1364436"/>
            <a:ext cx="8191500" cy="46628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nSpc>
                <a:spcPct val="150000"/>
              </a:lnSpc>
              <a:buAutoNum type="arabicPeriod"/>
            </a:pPr>
            <a:r>
              <a:rPr lang="en-US" b="1">
                <a:latin typeface="Aptos"/>
                <a:ea typeface="Calibri"/>
                <a:cs typeface="Calibri"/>
              </a:rPr>
              <a:t>Know the Policy Manuals:</a:t>
            </a:r>
            <a:endParaRPr lang="en-US">
              <a:ea typeface="Calibri"/>
              <a:cs typeface="Calibri"/>
            </a:endParaRPr>
          </a:p>
          <a:p>
            <a:pPr marL="742950" lvl="1" indent="-285750">
              <a:buFont typeface="Courier New,monospace"/>
              <a:buChar char="o"/>
            </a:pPr>
            <a:r>
              <a:rPr lang="en-US" sz="1600">
                <a:latin typeface="Aptos"/>
                <a:ea typeface="+mn-lt"/>
                <a:cs typeface="+mn-lt"/>
                <a:hlinkClick r:id="rId3"/>
              </a:rPr>
              <a:t>Flow Chart: ADEPT Contract Levels and Evaluations</a:t>
            </a:r>
            <a:endParaRPr lang="en-US" sz="1600">
              <a:latin typeface="Aptos"/>
              <a:ea typeface="+mn-lt"/>
              <a:cs typeface="+mn-lt"/>
            </a:endParaRPr>
          </a:p>
          <a:p>
            <a:pPr marL="742950" lvl="1" indent="-285750">
              <a:buFont typeface="Courier New"/>
              <a:buChar char="o"/>
            </a:pPr>
            <a:r>
              <a:rPr lang="en-US" sz="1600">
                <a:latin typeface="Aptos"/>
                <a:ea typeface="+mn-lt"/>
                <a:cs typeface="+mn-lt"/>
                <a:hlinkClick r:id="rId4"/>
              </a:rPr>
              <a:t>ADEPT Evaluation System Guidelines for Classroom-based Teachers</a:t>
            </a:r>
            <a:endParaRPr lang="en-US" sz="1600" b="1">
              <a:latin typeface="Aptos"/>
              <a:ea typeface="Calibri"/>
              <a:cs typeface="Calibri"/>
            </a:endParaRPr>
          </a:p>
          <a:p>
            <a:pPr marL="742950" lvl="1" indent="-285750">
              <a:buFont typeface="Courier New"/>
              <a:buChar char="o"/>
            </a:pPr>
            <a:r>
              <a:rPr lang="en-US" sz="1600">
                <a:latin typeface="Aptos"/>
                <a:ea typeface="+mn-lt"/>
                <a:cs typeface="+mn-lt"/>
                <a:hlinkClick r:id="rId5"/>
              </a:rPr>
              <a:t>SCTS Process Manual</a:t>
            </a:r>
            <a:endParaRPr lang="en-US" sz="1600" b="1">
              <a:latin typeface="Aptos"/>
              <a:ea typeface="+mn-lt"/>
              <a:cs typeface="+mn-lt"/>
            </a:endParaRPr>
          </a:p>
          <a:p>
            <a:pPr marL="742950" lvl="1" indent="-285750">
              <a:buFont typeface="Courier New"/>
              <a:buChar char="o"/>
            </a:pPr>
            <a:r>
              <a:rPr lang="en-US" sz="1600">
                <a:latin typeface="Aptos"/>
                <a:ea typeface="+mn-lt"/>
                <a:cs typeface="+mn-lt"/>
                <a:hlinkClick r:id="rId6"/>
              </a:rPr>
              <a:t>ADEPT for Special Areas 2020 </a:t>
            </a:r>
            <a:endParaRPr lang="en-US" sz="1600">
              <a:latin typeface="Aptos"/>
              <a:ea typeface="+mn-lt"/>
              <a:cs typeface="+mn-lt"/>
            </a:endParaRPr>
          </a:p>
          <a:p>
            <a:pPr lvl="1"/>
            <a:endParaRPr lang="en-US" sz="1600">
              <a:latin typeface="Aptos"/>
              <a:ea typeface="+mn-lt"/>
              <a:cs typeface="+mn-lt"/>
            </a:endParaRPr>
          </a:p>
          <a:p>
            <a:pPr marL="285750" indent="-285750">
              <a:lnSpc>
                <a:spcPct val="150000"/>
              </a:lnSpc>
              <a:buAutoNum type="arabicPeriod"/>
            </a:pPr>
            <a:r>
              <a:rPr lang="en-US" b="1">
                <a:latin typeface="Aptos"/>
                <a:ea typeface="+mn-lt"/>
                <a:cs typeface="+mn-lt"/>
              </a:rPr>
              <a:t>3-Phase</a:t>
            </a:r>
            <a:r>
              <a:rPr lang="en-US" b="1">
                <a:latin typeface="Aptos"/>
                <a:ea typeface="Calibri"/>
                <a:cs typeface="Calibri"/>
              </a:rPr>
              <a:t> Check-in:</a:t>
            </a:r>
            <a:endParaRPr lang="en-US" b="1">
              <a:latin typeface="Aptos"/>
            </a:endParaRPr>
          </a:p>
          <a:p>
            <a:pPr marL="800100" lvl="1" indent="-342900">
              <a:buFont typeface="Courier New"/>
              <a:buChar char="o"/>
            </a:pPr>
            <a:r>
              <a:rPr lang="en-US" sz="1600">
                <a:latin typeface="Aptos"/>
                <a:ea typeface="Calibri"/>
                <a:cs typeface="Calibri"/>
              </a:rPr>
              <a:t>"</a:t>
            </a:r>
            <a:r>
              <a:rPr lang="en-US" sz="1600" err="1">
                <a:latin typeface="Aptos"/>
                <a:ea typeface="Calibri"/>
                <a:cs typeface="Calibri"/>
              </a:rPr>
              <a:t>SCLead</a:t>
            </a:r>
            <a:r>
              <a:rPr lang="en-US" sz="1600">
                <a:latin typeface="Aptos"/>
                <a:ea typeface="Calibri"/>
                <a:cs typeface="Calibri"/>
              </a:rPr>
              <a:t> Assurance" - checking all Teams and Initial Conferences</a:t>
            </a:r>
          </a:p>
          <a:p>
            <a:pPr marL="800100" lvl="1" indent="-342900">
              <a:buFont typeface="Courier New"/>
              <a:buChar char="o"/>
            </a:pPr>
            <a:r>
              <a:rPr lang="en-US" sz="1600">
                <a:latin typeface="Aptos"/>
                <a:ea typeface="Calibri"/>
                <a:cs typeface="Calibri"/>
              </a:rPr>
              <a:t>Mid-Year (end of preliminary cycle) conferences with each site</a:t>
            </a:r>
          </a:p>
          <a:p>
            <a:pPr marL="800100" lvl="1" indent="-342900">
              <a:buFont typeface="Courier New"/>
              <a:buChar char="o"/>
            </a:pPr>
            <a:r>
              <a:rPr lang="en-US" sz="1600">
                <a:latin typeface="Aptos"/>
                <a:ea typeface="Calibri"/>
                <a:cs typeface="Calibri"/>
              </a:rPr>
              <a:t>Final conferences with each site</a:t>
            </a:r>
          </a:p>
          <a:p>
            <a:pPr lvl="1"/>
            <a:endParaRPr lang="en-US" sz="1600">
              <a:latin typeface="Aptos"/>
              <a:ea typeface="Calibri"/>
              <a:cs typeface="Calibri"/>
            </a:endParaRPr>
          </a:p>
          <a:p>
            <a:pPr marL="342900" indent="-342900">
              <a:lnSpc>
                <a:spcPct val="150000"/>
              </a:lnSpc>
              <a:buAutoNum type="arabicPeriod"/>
            </a:pPr>
            <a:r>
              <a:rPr lang="en-US" b="1">
                <a:latin typeface="Aptos"/>
                <a:ea typeface="Calibri"/>
                <a:cs typeface="Calibri"/>
              </a:rPr>
              <a:t>Quality Coaching within the POP-Cycle</a:t>
            </a:r>
          </a:p>
          <a:p>
            <a:pPr>
              <a:lnSpc>
                <a:spcPct val="150000"/>
              </a:lnSpc>
            </a:pPr>
            <a:endParaRPr lang="en-US" b="1">
              <a:latin typeface="Aptos"/>
              <a:ea typeface="Calibri"/>
              <a:cs typeface="Calibri"/>
            </a:endParaRPr>
          </a:p>
          <a:p>
            <a:pPr>
              <a:lnSpc>
                <a:spcPct val="150000"/>
              </a:lnSpc>
            </a:pPr>
            <a:r>
              <a:rPr lang="en-US" b="1">
                <a:latin typeface="Aptos"/>
                <a:ea typeface="Calibri"/>
                <a:cs typeface="Calibri"/>
              </a:rPr>
              <a:t>4. "Above and Beyond" the ADEPT Minimum (part of our ADEPT Plan)</a:t>
            </a:r>
          </a:p>
          <a:p>
            <a:pPr marL="342900" indent="-342900">
              <a:buAutoNum type="arabicPeriod"/>
            </a:pPr>
            <a:endParaRPr lang="en-US">
              <a:latin typeface="Aptos"/>
              <a:ea typeface="Calibri"/>
              <a:cs typeface="Calibri"/>
            </a:endParaRPr>
          </a:p>
        </p:txBody>
      </p:sp>
      <p:pic>
        <p:nvPicPr>
          <p:cNvPr id="7" name="Content Placeholder 6" descr="Richland 1 logo">
            <a:extLst>
              <a:ext uri="{FF2B5EF4-FFF2-40B4-BE49-F238E27FC236}">
                <a16:creationId xmlns:a16="http://schemas.microsoft.com/office/drawing/2014/main" id="{E2A3FAAF-FF3B-B27E-6A17-F15456A21547}"/>
              </a:ext>
            </a:extLst>
          </p:cNvPr>
          <p:cNvPicPr>
            <a:picLocks noGrp="1" noChangeAspect="1"/>
          </p:cNvPicPr>
          <p:nvPr>
            <p:ph sz="half" idx="1"/>
          </p:nvPr>
        </p:nvPicPr>
        <p:blipFill>
          <a:blip r:embed="rId7"/>
          <a:srcRect l="16193" t="10050" r="16193" b="10359"/>
          <a:stretch>
            <a:fillRect/>
          </a:stretch>
        </p:blipFill>
        <p:spPr>
          <a:xfrm>
            <a:off x="8502641" y="1477343"/>
            <a:ext cx="3077476" cy="2039181"/>
          </a:xfrm>
          <a:prstGeom prst="rect">
            <a:avLst/>
          </a:prstGeom>
        </p:spPr>
      </p:pic>
    </p:spTree>
    <p:extLst>
      <p:ext uri="{BB962C8B-B14F-4D97-AF65-F5344CB8AC3E}">
        <p14:creationId xmlns:p14="http://schemas.microsoft.com/office/powerpoint/2010/main" val="706788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82597-7F20-7E4D-3410-F9A1BA47A9E8}"/>
              </a:ext>
            </a:extLst>
          </p:cNvPr>
          <p:cNvSpPr>
            <a:spLocks noGrp="1"/>
          </p:cNvSpPr>
          <p:nvPr>
            <p:ph type="title"/>
          </p:nvPr>
        </p:nvSpPr>
        <p:spPr>
          <a:xfrm>
            <a:off x="-1578102" y="629709"/>
            <a:ext cx="10936224" cy="731520"/>
          </a:xfrm>
        </p:spPr>
        <p:txBody>
          <a:bodyPr>
            <a:normAutofit/>
          </a:bodyPr>
          <a:lstStyle/>
          <a:p>
            <a:r>
              <a:rPr lang="en-US" sz="2800">
                <a:latin typeface="Aptos"/>
                <a:ea typeface="Calibri"/>
                <a:cs typeface="Calibri"/>
              </a:rPr>
              <a:t>Will Moody - Lexington School District 1</a:t>
            </a:r>
            <a:endParaRPr lang="en-US" sz="2800">
              <a:latin typeface="Aptos"/>
            </a:endParaRPr>
          </a:p>
        </p:txBody>
      </p:sp>
      <p:sp>
        <p:nvSpPr>
          <p:cNvPr id="9" name="TextBox 8">
            <a:extLst>
              <a:ext uri="{FF2B5EF4-FFF2-40B4-BE49-F238E27FC236}">
                <a16:creationId xmlns:a16="http://schemas.microsoft.com/office/drawing/2014/main" id="{8A5B730F-4FDE-E3B2-5A22-8FA7024E3793}"/>
              </a:ext>
            </a:extLst>
          </p:cNvPr>
          <p:cNvSpPr txBox="1"/>
          <p:nvPr/>
        </p:nvSpPr>
        <p:spPr>
          <a:xfrm>
            <a:off x="571670" y="1362403"/>
            <a:ext cx="9771687" cy="53030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a:buChar char="•"/>
            </a:pPr>
            <a:r>
              <a:rPr lang="en-US">
                <a:latin typeface="Aptos"/>
                <a:ea typeface="Calibri"/>
                <a:cs typeface="Arial"/>
              </a:rPr>
              <a:t>Each school has an evaluation spreadsheet that is shared with me and the school’s administrators</a:t>
            </a:r>
            <a:endParaRPr lang="en-US">
              <a:latin typeface="Aptos"/>
              <a:ea typeface="Calibri"/>
              <a:cs typeface="Calibri"/>
            </a:endParaRPr>
          </a:p>
          <a:p>
            <a:pPr marL="742950" lvl="1" indent="-285750">
              <a:lnSpc>
                <a:spcPct val="150000"/>
              </a:lnSpc>
              <a:buFont typeface="Arial"/>
              <a:buChar char="•"/>
            </a:pPr>
            <a:r>
              <a:rPr lang="en-US">
                <a:latin typeface="Aptos"/>
                <a:ea typeface="Calibri"/>
                <a:cs typeface="Arial"/>
              </a:rPr>
              <a:t>Lists all Induction, Annual Summative and Continuing Comprehensive educators</a:t>
            </a:r>
            <a:endParaRPr lang="en-US">
              <a:latin typeface="Aptos"/>
              <a:ea typeface="Calibri"/>
              <a:cs typeface="Calibri"/>
            </a:endParaRPr>
          </a:p>
          <a:p>
            <a:pPr marL="742950" lvl="1" indent="-285750">
              <a:lnSpc>
                <a:spcPct val="150000"/>
              </a:lnSpc>
              <a:buFont typeface="Arial"/>
              <a:buChar char="•"/>
            </a:pPr>
            <a:r>
              <a:rPr lang="en-US">
                <a:latin typeface="Aptos"/>
                <a:ea typeface="Calibri"/>
                <a:cs typeface="Arial"/>
              </a:rPr>
              <a:t>I regularly add feedback to each spreadsheet to keep the administrators on track with the ADEPT timeline (via the mid-cycle evaluation audit mentioned below)</a:t>
            </a:r>
            <a:endParaRPr lang="en-US">
              <a:latin typeface="Aptos"/>
              <a:ea typeface="Calibri"/>
              <a:cs typeface="Calibri"/>
            </a:endParaRPr>
          </a:p>
          <a:p>
            <a:pPr marL="285750" indent="-285750">
              <a:lnSpc>
                <a:spcPct val="150000"/>
              </a:lnSpc>
              <a:buFont typeface="Arial"/>
              <a:buChar char="•"/>
            </a:pPr>
            <a:r>
              <a:rPr lang="en-US">
                <a:latin typeface="Aptos"/>
                <a:ea typeface="Calibri"/>
                <a:cs typeface="Arial"/>
              </a:rPr>
              <a:t>Developed a Standard Operating Procedure (SOP) called the</a:t>
            </a:r>
            <a:r>
              <a:rPr lang="en-US">
                <a:solidFill>
                  <a:srgbClr val="595959"/>
                </a:solidFill>
                <a:latin typeface="Aptos"/>
                <a:ea typeface="Calibri"/>
                <a:cs typeface="Arial"/>
              </a:rPr>
              <a:t> </a:t>
            </a:r>
            <a:r>
              <a:rPr lang="en-US">
                <a:solidFill>
                  <a:srgbClr val="0097A7"/>
                </a:solidFill>
                <a:latin typeface="Aptos"/>
                <a:ea typeface="Calibri"/>
                <a:cs typeface="Arial"/>
                <a:hlinkClick r:id="rId3"/>
              </a:rPr>
              <a:t>Fall and Spring Mid-Cycle Evaluation Audit</a:t>
            </a:r>
            <a:endParaRPr lang="en-US">
              <a:latin typeface="Aptos"/>
              <a:ea typeface="Calibri"/>
              <a:cs typeface="Calibri"/>
            </a:endParaRPr>
          </a:p>
          <a:p>
            <a:pPr marL="742950" lvl="1" indent="-285750">
              <a:lnSpc>
                <a:spcPct val="150000"/>
              </a:lnSpc>
              <a:buFont typeface="Arial"/>
              <a:buChar char="•"/>
            </a:pPr>
            <a:r>
              <a:rPr lang="en-US">
                <a:latin typeface="Aptos"/>
                <a:ea typeface="Calibri"/>
                <a:cs typeface="Arial"/>
              </a:rPr>
              <a:t>During each audit, I provide detailed feedback about </a:t>
            </a:r>
            <a:r>
              <a:rPr lang="en-US" u="sng">
                <a:latin typeface="Aptos"/>
                <a:ea typeface="Calibri"/>
                <a:cs typeface="Arial"/>
              </a:rPr>
              <a:t>every single</a:t>
            </a:r>
            <a:r>
              <a:rPr lang="en-US">
                <a:latin typeface="Aptos"/>
                <a:ea typeface="Calibri"/>
                <a:cs typeface="Arial"/>
              </a:rPr>
              <a:t> Induction, Annual Summative and Continuing Comprehensive evaluation in Lexington One</a:t>
            </a:r>
            <a:endParaRPr lang="en-US">
              <a:latin typeface="Aptos"/>
              <a:ea typeface="Calibri"/>
              <a:cs typeface="Calibri"/>
            </a:endParaRPr>
          </a:p>
          <a:p>
            <a:pPr marL="285750" indent="-285750">
              <a:lnSpc>
                <a:spcPct val="150000"/>
              </a:lnSpc>
              <a:buFont typeface="Arial"/>
              <a:buChar char="•"/>
            </a:pPr>
            <a:r>
              <a:rPr lang="en-US">
                <a:latin typeface="Aptos"/>
                <a:ea typeface="Calibri"/>
                <a:cs typeface="Arial"/>
              </a:rPr>
              <a:t>General ADEPT timeline reminders are provided in a weekly memo to all Lexington One administrators (along with reminders from other departments)</a:t>
            </a:r>
            <a:endParaRPr lang="en-US">
              <a:latin typeface="Aptos"/>
              <a:ea typeface="Calibri"/>
              <a:cs typeface="Calibri"/>
            </a:endParaRPr>
          </a:p>
          <a:p>
            <a:endParaRPr lang="en-US">
              <a:latin typeface="Aptos"/>
              <a:ea typeface="Calibri"/>
              <a:cs typeface="Calibri"/>
            </a:endParaRPr>
          </a:p>
          <a:p>
            <a:endParaRPr lang="en-US">
              <a:ea typeface="Calibri"/>
              <a:cs typeface="Calibri"/>
            </a:endParaRPr>
          </a:p>
        </p:txBody>
      </p:sp>
      <p:pic>
        <p:nvPicPr>
          <p:cNvPr id="5" name="Content Placeholder 4" descr="Lexington 1 logo">
            <a:extLst>
              <a:ext uri="{FF2B5EF4-FFF2-40B4-BE49-F238E27FC236}">
                <a16:creationId xmlns:a16="http://schemas.microsoft.com/office/drawing/2014/main" id="{3F6CF053-48CB-6216-47EE-C32E24DBECC5}"/>
              </a:ext>
            </a:extLst>
          </p:cNvPr>
          <p:cNvPicPr>
            <a:picLocks noGrp="1" noChangeAspect="1"/>
          </p:cNvPicPr>
          <p:nvPr>
            <p:ph sz="half" idx="1"/>
          </p:nvPr>
        </p:nvPicPr>
        <p:blipFill>
          <a:blip r:embed="rId4"/>
          <a:srcRect r="80824"/>
          <a:stretch>
            <a:fillRect/>
          </a:stretch>
        </p:blipFill>
        <p:spPr>
          <a:xfrm>
            <a:off x="10346791" y="1363469"/>
            <a:ext cx="1346286" cy="2070299"/>
          </a:xfrm>
          <a:prstGeom prst="rect">
            <a:avLst/>
          </a:prstGeom>
        </p:spPr>
      </p:pic>
    </p:spTree>
    <p:extLst>
      <p:ext uri="{BB962C8B-B14F-4D97-AF65-F5344CB8AC3E}">
        <p14:creationId xmlns:p14="http://schemas.microsoft.com/office/powerpoint/2010/main" val="2058262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3" name="Title 2">
            <a:extLst>
              <a:ext uri="{FF2B5EF4-FFF2-40B4-BE49-F238E27FC236}">
                <a16:creationId xmlns:a16="http://schemas.microsoft.com/office/drawing/2014/main" id="{C41AF064-DCF3-36C1-2784-72CC4ED9D1FB}"/>
              </a:ext>
            </a:extLst>
          </p:cNvPr>
          <p:cNvSpPr>
            <a:spLocks noGrp="1"/>
          </p:cNvSpPr>
          <p:nvPr>
            <p:ph type="title"/>
          </p:nvPr>
        </p:nvSpPr>
        <p:spPr>
          <a:xfrm>
            <a:off x="300516" y="86266"/>
            <a:ext cx="3844339" cy="1408088"/>
          </a:xfrm>
        </p:spPr>
        <p:txBody>
          <a:bodyPr>
            <a:noAutofit/>
          </a:bodyPr>
          <a:lstStyle/>
          <a:p>
            <a:r>
              <a:rPr lang="en" sz="2400" b="1" dirty="0">
                <a:solidFill>
                  <a:schemeClr val="dk2"/>
                </a:solidFill>
                <a:latin typeface="Aptos"/>
                <a:ea typeface="Merriweather"/>
                <a:cs typeface="Merriweather"/>
                <a:sym typeface="Merriweather"/>
              </a:rPr>
              <a:t>Snippet of a School’s Evaluation Spreadsheet</a:t>
            </a:r>
            <a:br>
              <a:rPr lang="en-US" sz="2800" b="1" dirty="0">
                <a:solidFill>
                  <a:schemeClr val="dk2"/>
                </a:solidFill>
                <a:latin typeface="Aptos"/>
                <a:ea typeface="Merriweather"/>
                <a:cs typeface="Merriweather"/>
              </a:rPr>
            </a:br>
            <a:endParaRPr lang="en-US" sz="2800" dirty="0"/>
          </a:p>
        </p:txBody>
      </p:sp>
      <p:cxnSp>
        <p:nvCxnSpPr>
          <p:cNvPr id="2" name="Straight Arrow Connector 1" descr="Screenshot of example school evaluations spreadsheet">
            <a:extLst>
              <a:ext uri="{FF2B5EF4-FFF2-40B4-BE49-F238E27FC236}">
                <a16:creationId xmlns:a16="http://schemas.microsoft.com/office/drawing/2014/main" id="{5ADCA3D8-5C3E-F8EC-1954-7B75167B7177}"/>
              </a:ext>
            </a:extLst>
          </p:cNvPr>
          <p:cNvCxnSpPr/>
          <p:nvPr/>
        </p:nvCxnSpPr>
        <p:spPr>
          <a:xfrm flipV="1">
            <a:off x="267839" y="1241506"/>
            <a:ext cx="3984217" cy="814"/>
          </a:xfrm>
          <a:prstGeom prst="straightConnector1">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62" name="Google Shape;62;p14" descr="screenshot of example school evaluations spreadsheet"/>
          <p:cNvPicPr preferRelativeResize="0"/>
          <p:nvPr/>
        </p:nvPicPr>
        <p:blipFill>
          <a:blip r:embed="rId3">
            <a:alphaModFix/>
          </a:blip>
          <a:stretch>
            <a:fillRect/>
          </a:stretch>
        </p:blipFill>
        <p:spPr>
          <a:xfrm>
            <a:off x="4346284" y="203200"/>
            <a:ext cx="7585171" cy="6324600"/>
          </a:xfrm>
          <a:prstGeom prst="rect">
            <a:avLst/>
          </a:prstGeom>
          <a:noFill/>
          <a:ln w="9525" cap="flat" cmpd="sng">
            <a:solidFill>
              <a:schemeClr val="dk1"/>
            </a:solidFill>
            <a:prstDash val="solid"/>
            <a:round/>
            <a:headEnd type="none" w="sm" len="sm"/>
            <a:tailEnd type="none" w="sm" len="sm"/>
          </a:ln>
        </p:spPr>
      </p:pic>
      <p:pic>
        <p:nvPicPr>
          <p:cNvPr id="76" name="Google Shape;76;p14" descr="Lexington 1 logo"/>
          <p:cNvPicPr preferRelativeResize="0"/>
          <p:nvPr/>
        </p:nvPicPr>
        <p:blipFill>
          <a:blip r:embed="rId4">
            <a:alphaModFix/>
          </a:blip>
          <a:stretch>
            <a:fillRect/>
          </a:stretch>
        </p:blipFill>
        <p:spPr>
          <a:xfrm>
            <a:off x="10055538" y="203938"/>
            <a:ext cx="1941932" cy="765169"/>
          </a:xfrm>
          <a:prstGeom prst="rect">
            <a:avLst/>
          </a:prstGeom>
          <a:noFill/>
          <a:ln>
            <a:noFill/>
          </a:ln>
        </p:spPr>
      </p:pic>
      <p:sp>
        <p:nvSpPr>
          <p:cNvPr id="63" name="Google Shape;63;p14">
            <a:extLst>
              <a:ext uri="{C183D7F6-B498-43B3-948B-1728B52AA6E4}">
                <adec:decorative xmlns:adec="http://schemas.microsoft.com/office/drawing/2017/decorative" val="1"/>
              </a:ext>
            </a:extLst>
          </p:cNvPr>
          <p:cNvSpPr/>
          <p:nvPr/>
        </p:nvSpPr>
        <p:spPr>
          <a:xfrm>
            <a:off x="4520237" y="1630767"/>
            <a:ext cx="863555" cy="1601600"/>
          </a:xfrm>
          <a:prstGeom prst="rect">
            <a:avLst/>
          </a:prstGeom>
          <a:solidFill>
            <a:schemeClr val="lt2"/>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9pPr>
          </a:lstStyle>
          <a:p>
            <a:pPr marL="0" lvl="0" indent="0" algn="ctr" rtl="0">
              <a:spcBef>
                <a:spcPts val="0"/>
              </a:spcBef>
              <a:spcAft>
                <a:spcPts val="0"/>
              </a:spcAft>
              <a:buNone/>
            </a:pPr>
            <a:endParaRPr sz="2489"/>
          </a:p>
        </p:txBody>
      </p:sp>
      <p:sp>
        <p:nvSpPr>
          <p:cNvPr id="64" name="Google Shape;64;p14">
            <a:extLst>
              <a:ext uri="{C183D7F6-B498-43B3-948B-1728B52AA6E4}">
                <adec:decorative xmlns:adec="http://schemas.microsoft.com/office/drawing/2017/decorative" val="1"/>
              </a:ext>
            </a:extLst>
          </p:cNvPr>
          <p:cNvSpPr/>
          <p:nvPr/>
        </p:nvSpPr>
        <p:spPr>
          <a:xfrm>
            <a:off x="8415679" y="1630767"/>
            <a:ext cx="980754" cy="1601600"/>
          </a:xfrm>
          <a:prstGeom prst="rect">
            <a:avLst/>
          </a:prstGeom>
          <a:solidFill>
            <a:schemeClr val="lt2"/>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9pPr>
          </a:lstStyle>
          <a:p>
            <a:pPr marL="0" lvl="0" indent="0" algn="ctr" rtl="0">
              <a:spcBef>
                <a:spcPts val="0"/>
              </a:spcBef>
              <a:spcAft>
                <a:spcPts val="0"/>
              </a:spcAft>
              <a:buNone/>
            </a:pPr>
            <a:endParaRPr sz="2489"/>
          </a:p>
        </p:txBody>
      </p:sp>
      <p:sp>
        <p:nvSpPr>
          <p:cNvPr id="65" name="Google Shape;65;p14">
            <a:extLst>
              <a:ext uri="{C183D7F6-B498-43B3-948B-1728B52AA6E4}">
                <adec:decorative xmlns:adec="http://schemas.microsoft.com/office/drawing/2017/decorative" val="1"/>
              </a:ext>
            </a:extLst>
          </p:cNvPr>
          <p:cNvSpPr/>
          <p:nvPr/>
        </p:nvSpPr>
        <p:spPr>
          <a:xfrm>
            <a:off x="4664010" y="4388850"/>
            <a:ext cx="822483" cy="2144574"/>
          </a:xfrm>
          <a:prstGeom prst="rect">
            <a:avLst/>
          </a:prstGeom>
          <a:solidFill>
            <a:schemeClr val="lt2"/>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9pPr>
          </a:lstStyle>
          <a:p>
            <a:pPr marL="0" lvl="0" indent="0" algn="ctr" rtl="0">
              <a:spcBef>
                <a:spcPts val="0"/>
              </a:spcBef>
              <a:spcAft>
                <a:spcPts val="0"/>
              </a:spcAft>
              <a:buNone/>
            </a:pPr>
            <a:endParaRPr sz="2489"/>
          </a:p>
        </p:txBody>
      </p:sp>
      <p:sp>
        <p:nvSpPr>
          <p:cNvPr id="66" name="Google Shape;66;p14">
            <a:extLst>
              <a:ext uri="{C183D7F6-B498-43B3-948B-1728B52AA6E4}">
                <adec:decorative xmlns:adec="http://schemas.microsoft.com/office/drawing/2017/decorative" val="1"/>
              </a:ext>
            </a:extLst>
          </p:cNvPr>
          <p:cNvSpPr/>
          <p:nvPr/>
        </p:nvSpPr>
        <p:spPr>
          <a:xfrm>
            <a:off x="9574913" y="1630767"/>
            <a:ext cx="906687" cy="1601600"/>
          </a:xfrm>
          <a:prstGeom prst="rect">
            <a:avLst/>
          </a:prstGeom>
          <a:solidFill>
            <a:schemeClr val="lt2"/>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9pPr>
          </a:lstStyle>
          <a:p>
            <a:pPr marL="0" lvl="0" indent="0" algn="ctr" rtl="0">
              <a:spcBef>
                <a:spcPts val="0"/>
              </a:spcBef>
              <a:spcAft>
                <a:spcPts val="0"/>
              </a:spcAft>
              <a:buNone/>
            </a:pPr>
            <a:endParaRPr sz="2489"/>
          </a:p>
        </p:txBody>
      </p:sp>
      <p:cxnSp>
        <p:nvCxnSpPr>
          <p:cNvPr id="69" name="Google Shape;69;p14">
            <a:extLst>
              <a:ext uri="{C183D7F6-B498-43B3-948B-1728B52AA6E4}">
                <adec:decorative xmlns:adec="http://schemas.microsoft.com/office/drawing/2017/decorative" val="1"/>
              </a:ext>
            </a:extLst>
          </p:cNvPr>
          <p:cNvCxnSpPr/>
          <p:nvPr/>
        </p:nvCxnSpPr>
        <p:spPr>
          <a:xfrm>
            <a:off x="1238469" y="1640223"/>
            <a:ext cx="2916136" cy="270723"/>
          </a:xfrm>
          <a:prstGeom prst="straightConnector1">
            <a:avLst/>
          </a:prstGeom>
          <a:noFill/>
          <a:ln w="28575" cap="flat" cmpd="sng">
            <a:solidFill>
              <a:schemeClr val="dk2"/>
            </a:solidFill>
            <a:prstDash val="solid"/>
            <a:round/>
            <a:headEnd type="none" w="med" len="med"/>
            <a:tailEnd type="triangle" w="med" len="med"/>
          </a:ln>
        </p:spPr>
      </p:cxnSp>
      <p:sp>
        <p:nvSpPr>
          <p:cNvPr id="70" name="Google Shape;70;p14"/>
          <p:cNvSpPr txBox="1"/>
          <p:nvPr/>
        </p:nvSpPr>
        <p:spPr>
          <a:xfrm>
            <a:off x="368101" y="1399051"/>
            <a:ext cx="1729615" cy="1232631"/>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9pPr>
          </a:lstStyle>
          <a:p>
            <a:pPr marL="0" lvl="0" indent="0" algn="l" rtl="0">
              <a:spcBef>
                <a:spcPts val="0"/>
              </a:spcBef>
              <a:spcAft>
                <a:spcPts val="0"/>
              </a:spcAft>
              <a:buNone/>
            </a:pPr>
            <a:r>
              <a:rPr lang="en" sz="1800">
                <a:solidFill>
                  <a:schemeClr val="tx1"/>
                </a:solidFill>
                <a:latin typeface="Aptos"/>
                <a:ea typeface="Merriweather"/>
                <a:cs typeface="Merriweather"/>
                <a:sym typeface="Merriweather"/>
              </a:rPr>
              <a:t>Active evaluations are listed here</a:t>
            </a:r>
            <a:endParaRPr lang="en-US" sz="1800">
              <a:solidFill>
                <a:schemeClr val="tx1"/>
              </a:solidFill>
              <a:latin typeface="Aptos"/>
              <a:ea typeface="Merriweather"/>
              <a:cs typeface="Merriweather"/>
            </a:endParaRPr>
          </a:p>
        </p:txBody>
      </p:sp>
      <p:sp>
        <p:nvSpPr>
          <p:cNvPr id="74" name="Google Shape;74;p14"/>
          <p:cNvSpPr txBox="1"/>
          <p:nvPr/>
        </p:nvSpPr>
        <p:spPr>
          <a:xfrm>
            <a:off x="418443" y="3234310"/>
            <a:ext cx="1544000" cy="15436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9pPr>
          </a:lstStyle>
          <a:p>
            <a:pPr marL="0" lvl="0" indent="0" algn="l" rtl="0">
              <a:spcBef>
                <a:spcPts val="0"/>
              </a:spcBef>
              <a:spcAft>
                <a:spcPts val="0"/>
              </a:spcAft>
              <a:buNone/>
            </a:pPr>
            <a:r>
              <a:rPr lang="en" sz="1800">
                <a:solidFill>
                  <a:schemeClr val="tx1"/>
                </a:solidFill>
                <a:latin typeface="Aptos"/>
                <a:ea typeface="Merriweather"/>
                <a:cs typeface="Merriweather"/>
                <a:sym typeface="Merriweather"/>
              </a:rPr>
              <a:t>ADEPT timeline reminders are included here</a:t>
            </a:r>
            <a:endParaRPr lang="en-US" sz="1800">
              <a:solidFill>
                <a:schemeClr val="tx1"/>
              </a:solidFill>
              <a:latin typeface="Aptos"/>
              <a:ea typeface="Merriweather"/>
              <a:cs typeface="Merriweather"/>
            </a:endParaRPr>
          </a:p>
        </p:txBody>
      </p:sp>
      <p:sp>
        <p:nvSpPr>
          <p:cNvPr id="71" name="Google Shape;71;p14">
            <a:extLst>
              <a:ext uri="{C183D7F6-B498-43B3-948B-1728B52AA6E4}">
                <adec:decorative xmlns:adec="http://schemas.microsoft.com/office/drawing/2017/decorative" val="1"/>
              </a:ext>
            </a:extLst>
          </p:cNvPr>
          <p:cNvSpPr/>
          <p:nvPr/>
        </p:nvSpPr>
        <p:spPr>
          <a:xfrm>
            <a:off x="4454867" y="203200"/>
            <a:ext cx="418000" cy="215600"/>
          </a:xfrm>
          <a:prstGeom prst="rect">
            <a:avLst/>
          </a:prstGeom>
          <a:solidFill>
            <a:schemeClr val="lt2"/>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9pPr>
          </a:lstStyle>
          <a:p>
            <a:pPr marL="0" lvl="0" indent="0" algn="ctr" rtl="0">
              <a:spcBef>
                <a:spcPts val="0"/>
              </a:spcBef>
              <a:spcAft>
                <a:spcPts val="0"/>
              </a:spcAft>
              <a:buNone/>
            </a:pPr>
            <a:endParaRPr sz="2489"/>
          </a:p>
        </p:txBody>
      </p:sp>
      <p:sp>
        <p:nvSpPr>
          <p:cNvPr id="72" name="Google Shape;72;p14"/>
          <p:cNvSpPr txBox="1"/>
          <p:nvPr/>
        </p:nvSpPr>
        <p:spPr>
          <a:xfrm>
            <a:off x="138239" y="5561191"/>
            <a:ext cx="2149752" cy="1289607"/>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spc="0">
                <a:solidFill>
                  <a:srgbClr val="000000"/>
                </a:solidFill>
                <a:latin typeface="Arial"/>
                <a:ea typeface="Arial"/>
                <a:cs typeface="Arial"/>
                <a:sym typeface="Arial"/>
              </a:defRPr>
            </a:lvl9pPr>
          </a:lstStyle>
          <a:p>
            <a:pPr marL="0" lvl="0" indent="0" algn="l" rtl="0">
              <a:spcBef>
                <a:spcPts val="0"/>
              </a:spcBef>
              <a:spcAft>
                <a:spcPts val="0"/>
              </a:spcAft>
              <a:buNone/>
            </a:pPr>
            <a:r>
              <a:rPr lang="en" sz="1800">
                <a:solidFill>
                  <a:schemeClr val="tx1"/>
                </a:solidFill>
                <a:latin typeface="Aptos"/>
                <a:ea typeface="Merriweather"/>
                <a:cs typeface="Merriweather"/>
                <a:sym typeface="Merriweather"/>
              </a:rPr>
              <a:t>My feedback is provided here via the mid-cycle evaluation audit</a:t>
            </a:r>
            <a:endParaRPr lang="en-US" sz="1800">
              <a:solidFill>
                <a:schemeClr val="tx1"/>
              </a:solidFill>
              <a:latin typeface="Aptos"/>
              <a:ea typeface="Merriweather"/>
              <a:cs typeface="Merriweather"/>
            </a:endParaRPr>
          </a:p>
        </p:txBody>
      </p:sp>
      <p:cxnSp>
        <p:nvCxnSpPr>
          <p:cNvPr id="73" name="Google Shape;73;p14">
            <a:extLst>
              <a:ext uri="{C183D7F6-B498-43B3-948B-1728B52AA6E4}">
                <adec:decorative xmlns:adec="http://schemas.microsoft.com/office/drawing/2017/decorative" val="1"/>
              </a:ext>
            </a:extLst>
          </p:cNvPr>
          <p:cNvCxnSpPr/>
          <p:nvPr/>
        </p:nvCxnSpPr>
        <p:spPr>
          <a:xfrm flipV="1">
            <a:off x="1991497" y="5350367"/>
            <a:ext cx="2134384" cy="880769"/>
          </a:xfrm>
          <a:prstGeom prst="straightConnector1">
            <a:avLst/>
          </a:prstGeom>
          <a:noFill/>
          <a:ln w="28575" cap="flat" cmpd="sng">
            <a:solidFill>
              <a:schemeClr val="dk2"/>
            </a:solidFill>
            <a:prstDash val="solid"/>
            <a:round/>
            <a:headEnd type="none" w="med" len="med"/>
            <a:tailEnd type="triangle" w="med" len="med"/>
          </a:ln>
        </p:spPr>
      </p:cxnSp>
      <p:cxnSp>
        <p:nvCxnSpPr>
          <p:cNvPr id="75" name="Google Shape;75;p14">
            <a:extLst>
              <a:ext uri="{C183D7F6-B498-43B3-948B-1728B52AA6E4}">
                <adec:decorative xmlns:adec="http://schemas.microsoft.com/office/drawing/2017/decorative" val="1"/>
              </a:ext>
            </a:extLst>
          </p:cNvPr>
          <p:cNvCxnSpPr/>
          <p:nvPr/>
        </p:nvCxnSpPr>
        <p:spPr>
          <a:xfrm>
            <a:off x="1377010" y="3524084"/>
            <a:ext cx="2767845" cy="388293"/>
          </a:xfrm>
          <a:prstGeom prst="straightConnector1">
            <a:avLst/>
          </a:prstGeom>
          <a:noFill/>
          <a:ln w="28575" cap="flat" cmpd="sng">
            <a:solidFill>
              <a:schemeClr val="dk2"/>
            </a:solidFill>
            <a:prstDash val="solid"/>
            <a:round/>
            <a:headEnd type="none" w="med" len="med"/>
            <a:tailEnd type="triangle" w="med" len="med"/>
          </a:ln>
        </p:spPr>
      </p:cxnSp>
    </p:spTree>
    <p:extLst>
      <p:ext uri="{BB962C8B-B14F-4D97-AF65-F5344CB8AC3E}">
        <p14:creationId xmlns:p14="http://schemas.microsoft.com/office/powerpoint/2010/main" val="772814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51F4C-7761-5C70-691D-DFF419B75E6C}"/>
            </a:ext>
          </a:extLst>
        </p:cNvPr>
        <p:cNvGrpSpPr/>
        <p:nvPr/>
      </p:nvGrpSpPr>
      <p:grpSpPr>
        <a:xfrm>
          <a:off x="0" y="0"/>
          <a:ext cx="0" cy="0"/>
          <a:chOff x="0" y="0"/>
          <a:chExt cx="0" cy="0"/>
        </a:xfrm>
      </p:grpSpPr>
      <p:sp>
        <p:nvSpPr>
          <p:cNvPr id="46" name="TextBox 2">
            <a:extLst>
              <a:ext uri="{FF2B5EF4-FFF2-40B4-BE49-F238E27FC236}">
                <a16:creationId xmlns:a16="http://schemas.microsoft.com/office/drawing/2014/main" id="{3513D0E1-2096-CEED-5A86-CE9D52DCCC42}"/>
              </a:ext>
            </a:extLst>
          </p:cNvPr>
          <p:cNvSpPr txBox="1">
            <a:spLocks noGrp="1"/>
          </p:cNvSpPr>
          <p:nvPr>
            <p:ph type="title"/>
          </p:nvPr>
        </p:nvSpPr>
        <p:spPr>
          <a:xfrm>
            <a:off x="726831" y="2704171"/>
            <a:ext cx="10972800" cy="9144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defTabSz="609630">
              <a:lnSpc>
                <a:spcPts val="3334"/>
              </a:lnSpc>
              <a:spcBef>
                <a:spcPts val="0"/>
              </a:spcBef>
              <a:defRPr/>
            </a:pPr>
            <a:r>
              <a:rPr lang="en-US" sz="4000" b="1">
                <a:latin typeface="Aptos"/>
              </a:rPr>
              <a:t>Induction &amp; Mentoring</a:t>
            </a:r>
            <a:endParaRPr lang="en-US">
              <a:ea typeface="Calibri"/>
              <a:cs typeface="Calibri"/>
            </a:endParaRPr>
          </a:p>
        </p:txBody>
      </p:sp>
    </p:spTree>
    <p:extLst>
      <p:ext uri="{BB962C8B-B14F-4D97-AF65-F5344CB8AC3E}">
        <p14:creationId xmlns:p14="http://schemas.microsoft.com/office/powerpoint/2010/main" val="1763594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CE035-387A-4106-FDA5-B2D1B13A9BC2}"/>
              </a:ext>
            </a:extLst>
          </p:cNvPr>
          <p:cNvSpPr>
            <a:spLocks noGrp="1"/>
          </p:cNvSpPr>
          <p:nvPr>
            <p:ph type="title"/>
          </p:nvPr>
        </p:nvSpPr>
        <p:spPr>
          <a:xfrm>
            <a:off x="535666" y="277202"/>
            <a:ext cx="10966704" cy="731520"/>
          </a:xfrm>
        </p:spPr>
        <p:txBody>
          <a:bodyPr/>
          <a:lstStyle/>
          <a:p>
            <a:r>
              <a:rPr lang="en-US" sz="3300" dirty="0">
                <a:solidFill>
                  <a:schemeClr val="tx1"/>
                </a:solidFill>
                <a:latin typeface="Aptos"/>
              </a:rPr>
              <a:t>Mentor &amp; Induction Virtual Support Sessions</a:t>
            </a:r>
          </a:p>
        </p:txBody>
      </p:sp>
      <p:cxnSp>
        <p:nvCxnSpPr>
          <p:cNvPr id="6" name="Straight Arrow Connector 5">
            <a:extLst>
              <a:ext uri="{FF2B5EF4-FFF2-40B4-BE49-F238E27FC236}">
                <a16:creationId xmlns:a16="http://schemas.microsoft.com/office/drawing/2014/main" id="{1CECD3C9-1794-95CF-D654-05FA8AB8E5FB}"/>
              </a:ext>
              <a:ext uri="{C183D7F6-B498-43B3-948B-1728B52AA6E4}">
                <adec:decorative xmlns:adec="http://schemas.microsoft.com/office/drawing/2017/decorative" val="1"/>
              </a:ext>
            </a:extLst>
          </p:cNvPr>
          <p:cNvCxnSpPr/>
          <p:nvPr/>
        </p:nvCxnSpPr>
        <p:spPr>
          <a:xfrm>
            <a:off x="674914" y="990599"/>
            <a:ext cx="10820400" cy="32657"/>
          </a:xfrm>
          <a:prstGeom prst="straightConnector1">
            <a:avLst/>
          </a:prstGeom>
          <a:ln>
            <a:solidFill>
              <a:srgbClr val="FFC000"/>
            </a:solidFill>
          </a:ln>
        </p:spPr>
        <p:style>
          <a:lnRef idx="2">
            <a:schemeClr val="accent1"/>
          </a:lnRef>
          <a:fillRef idx="0">
            <a:schemeClr val="accent1"/>
          </a:fillRef>
          <a:effectRef idx="1">
            <a:schemeClr val="accent1"/>
          </a:effectRef>
          <a:fontRef idx="minor">
            <a:schemeClr val="tx1"/>
          </a:fontRef>
        </p:style>
      </p:cxnSp>
      <p:sp>
        <p:nvSpPr>
          <p:cNvPr id="3" name="Rectangle 2">
            <a:extLst>
              <a:ext uri="{FF2B5EF4-FFF2-40B4-BE49-F238E27FC236}">
                <a16:creationId xmlns:a16="http://schemas.microsoft.com/office/drawing/2014/main" id="{8025632D-BB02-7F2A-1CB3-9B1DE2DC8D63}"/>
              </a:ext>
              <a:ext uri="{C183D7F6-B498-43B3-948B-1728B52AA6E4}">
                <adec:decorative xmlns:adec="http://schemas.microsoft.com/office/drawing/2017/decorative" val="1"/>
              </a:ext>
            </a:extLst>
          </p:cNvPr>
          <p:cNvSpPr/>
          <p:nvPr/>
        </p:nvSpPr>
        <p:spPr>
          <a:xfrm rot="10800000">
            <a:off x="8539315" y="1524164"/>
            <a:ext cx="1715435" cy="3326597"/>
          </a:xfrm>
          <a:prstGeom prst="rect">
            <a:avLst/>
          </a:prstGeom>
          <a:no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screenshot">
            <a:extLst>
              <a:ext uri="{FF2B5EF4-FFF2-40B4-BE49-F238E27FC236}">
                <a16:creationId xmlns:a16="http://schemas.microsoft.com/office/drawing/2014/main" id="{0EE78D29-96D0-0FA3-EC55-2CFFEB11AB23}"/>
              </a:ext>
            </a:extLst>
          </p:cNvPr>
          <p:cNvPicPr>
            <a:picLocks noChangeAspect="1"/>
          </p:cNvPicPr>
          <p:nvPr/>
        </p:nvPicPr>
        <p:blipFill>
          <a:blip r:embed="rId3"/>
          <a:srcRect l="57" t="1750" r="-153" b="-219"/>
          <a:stretch>
            <a:fillRect/>
          </a:stretch>
        </p:blipFill>
        <p:spPr>
          <a:xfrm>
            <a:off x="1654172" y="1138873"/>
            <a:ext cx="6662426" cy="4580135"/>
          </a:xfrm>
          <a:prstGeom prst="rect">
            <a:avLst/>
          </a:prstGeom>
        </p:spPr>
      </p:pic>
      <p:pic>
        <p:nvPicPr>
          <p:cNvPr id="4" name="Picture 3">
            <a:extLst>
              <a:ext uri="{FF2B5EF4-FFF2-40B4-BE49-F238E27FC236}">
                <a16:creationId xmlns:a16="http://schemas.microsoft.com/office/drawing/2014/main" id="{EAC8E340-FCF6-BF78-CE65-7E9134BE096B}"/>
              </a:ext>
              <a:ext uri="{C183D7F6-B498-43B3-948B-1728B52AA6E4}">
                <adec:decorative xmlns:adec="http://schemas.microsoft.com/office/drawing/2017/decorative" val="1"/>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501931" y="1980623"/>
            <a:ext cx="307517" cy="307517"/>
          </a:xfrm>
          <a:prstGeom prst="rect">
            <a:avLst/>
          </a:prstGeom>
        </p:spPr>
      </p:pic>
      <p:pic>
        <p:nvPicPr>
          <p:cNvPr id="7" name="Picture 6">
            <a:extLst>
              <a:ext uri="{FF2B5EF4-FFF2-40B4-BE49-F238E27FC236}">
                <a16:creationId xmlns:a16="http://schemas.microsoft.com/office/drawing/2014/main" id="{3BB137BA-E8EC-5E1C-24F8-27971CC57984}"/>
              </a:ext>
              <a:ext uri="{C183D7F6-B498-43B3-948B-1728B52AA6E4}">
                <adec:decorative xmlns:adec="http://schemas.microsoft.com/office/drawing/2017/decorative" val="1"/>
              </a:ext>
            </a:extLst>
          </p:cNvPr>
          <p:cNvPicPr>
            <a:picLocks noChangeAspect="1"/>
          </p:cNvPicPr>
          <p:nvPr/>
        </p:nvPicPr>
        <p:blipFill>
          <a:blip r:embed="rId6">
            <a:extLst>
              <a:ext uri="{837473B0-CC2E-450A-ABE3-18F120FF3D39}">
                <a1611:picAttrSrcUrl xmlns:a1611="http://schemas.microsoft.com/office/drawing/2016/11/main" r:id="rId5"/>
              </a:ext>
            </a:extLst>
          </a:blip>
          <a:stretch>
            <a:fillRect/>
          </a:stretch>
        </p:blipFill>
        <p:spPr>
          <a:xfrm>
            <a:off x="1501931" y="2281130"/>
            <a:ext cx="307517" cy="307517"/>
          </a:xfrm>
          <a:prstGeom prst="rect">
            <a:avLst/>
          </a:prstGeom>
        </p:spPr>
      </p:pic>
      <p:pic>
        <p:nvPicPr>
          <p:cNvPr id="11" name="Picture 10" descr="QR code">
            <a:extLst>
              <a:ext uri="{FF2B5EF4-FFF2-40B4-BE49-F238E27FC236}">
                <a16:creationId xmlns:a16="http://schemas.microsoft.com/office/drawing/2014/main" id="{AE5B55C5-46BA-8757-8208-76930795B173}"/>
              </a:ext>
            </a:extLst>
          </p:cNvPr>
          <p:cNvPicPr>
            <a:picLocks noChangeAspect="1"/>
          </p:cNvPicPr>
          <p:nvPr/>
        </p:nvPicPr>
        <p:blipFill>
          <a:blip r:embed="rId7"/>
          <a:stretch>
            <a:fillRect/>
          </a:stretch>
        </p:blipFill>
        <p:spPr>
          <a:xfrm>
            <a:off x="8638223" y="1632268"/>
            <a:ext cx="1438275" cy="2028825"/>
          </a:xfrm>
          <a:prstGeom prst="rect">
            <a:avLst/>
          </a:prstGeom>
        </p:spPr>
      </p:pic>
      <p:sp>
        <p:nvSpPr>
          <p:cNvPr id="5" name="TextBox 4">
            <a:extLst>
              <a:ext uri="{FF2B5EF4-FFF2-40B4-BE49-F238E27FC236}">
                <a16:creationId xmlns:a16="http://schemas.microsoft.com/office/drawing/2014/main" id="{04632D23-C140-BD76-5AC0-5A5D00B1B40E}"/>
              </a:ext>
            </a:extLst>
          </p:cNvPr>
          <p:cNvSpPr txBox="1"/>
          <p:nvPr/>
        </p:nvSpPr>
        <p:spPr>
          <a:xfrm>
            <a:off x="8582774" y="3745110"/>
            <a:ext cx="1630946" cy="830997"/>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hlinkClick r:id="rId8"/>
              </a:rPr>
              <a:t>M &amp; I _ Virtual Support Session Registration Links (13).pdf - Google Drive</a:t>
            </a:r>
            <a:endParaRPr lang="en-US" sz="1200" b="1" dirty="0">
              <a:solidFill>
                <a:srgbClr val="000000"/>
              </a:solidFill>
              <a:latin typeface="Aptos"/>
              <a:hlinkClick r:id="rId9"/>
            </a:endParaRPr>
          </a:p>
        </p:txBody>
      </p:sp>
      <p:sp>
        <p:nvSpPr>
          <p:cNvPr id="8" name="TextBox 7">
            <a:extLst>
              <a:ext uri="{FF2B5EF4-FFF2-40B4-BE49-F238E27FC236}">
                <a16:creationId xmlns:a16="http://schemas.microsoft.com/office/drawing/2014/main" id="{066E07AC-B3B1-A966-6270-4F6F547CA1E4}"/>
              </a:ext>
            </a:extLst>
          </p:cNvPr>
          <p:cNvSpPr txBox="1"/>
          <p:nvPr/>
        </p:nvSpPr>
        <p:spPr>
          <a:xfrm>
            <a:off x="2473113" y="5844899"/>
            <a:ext cx="6888056"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b="1" i="1">
                <a:highlight>
                  <a:srgbClr val="FFFF00"/>
                </a:highlight>
                <a:latin typeface="Aptos"/>
              </a:rPr>
              <a:t>*Mentors who attend the live session will receive 1 PD hour that can be applied to the18 required credits to maintain their mentor credential.</a:t>
            </a:r>
            <a:endParaRPr lang="en-US" sz="1600" i="1">
              <a:solidFill>
                <a:srgbClr val="000000"/>
              </a:solidFill>
              <a:highlight>
                <a:srgbClr val="FFFF00"/>
              </a:highlight>
              <a:latin typeface="Aptos"/>
            </a:endParaRPr>
          </a:p>
        </p:txBody>
      </p:sp>
      <p:sp>
        <p:nvSpPr>
          <p:cNvPr id="15" name="TextBox 14">
            <a:extLst>
              <a:ext uri="{FF2B5EF4-FFF2-40B4-BE49-F238E27FC236}">
                <a16:creationId xmlns:a16="http://schemas.microsoft.com/office/drawing/2014/main" id="{B72C4FE4-9F63-421C-1020-A72676BCD9A7}"/>
              </a:ext>
              <a:ext uri="{C183D7F6-B498-43B3-948B-1728B52AA6E4}">
                <adec:decorative xmlns:adec="http://schemas.microsoft.com/office/drawing/2017/decorative" val="0"/>
              </a:ext>
            </a:extLst>
          </p:cNvPr>
          <p:cNvSpPr txBox="1"/>
          <p:nvPr/>
        </p:nvSpPr>
        <p:spPr>
          <a:xfrm>
            <a:off x="9904095" y="5506345"/>
            <a:ext cx="19685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solidFill>
                  <a:srgbClr val="C00000"/>
                </a:solidFill>
                <a:latin typeface="Aptos"/>
                <a:ea typeface="Calibri"/>
                <a:cs typeface="Calibri"/>
              </a:rPr>
              <a:t>Sponsored by:</a:t>
            </a:r>
            <a:endParaRPr lang="en-US" sz="1600" b="1">
              <a:solidFill>
                <a:srgbClr val="C00000"/>
              </a:solidFill>
              <a:latin typeface="Aptos"/>
            </a:endParaRPr>
          </a:p>
        </p:txBody>
      </p:sp>
      <p:pic>
        <p:nvPicPr>
          <p:cNvPr id="13" name="Picture 12" descr="logo">
            <a:extLst>
              <a:ext uri="{FF2B5EF4-FFF2-40B4-BE49-F238E27FC236}">
                <a16:creationId xmlns:a16="http://schemas.microsoft.com/office/drawing/2014/main" id="{0FA611AC-094A-DFA7-2B36-1822716FDF42}"/>
              </a:ext>
            </a:extLst>
          </p:cNvPr>
          <p:cNvPicPr>
            <a:picLocks noChangeAspect="1"/>
          </p:cNvPicPr>
          <p:nvPr/>
        </p:nvPicPr>
        <p:blipFill>
          <a:blip r:embed="rId10"/>
          <a:stretch>
            <a:fillRect/>
          </a:stretch>
        </p:blipFill>
        <p:spPr>
          <a:xfrm>
            <a:off x="9904095" y="5845175"/>
            <a:ext cx="969010" cy="969010"/>
          </a:xfrm>
          <a:prstGeom prst="rect">
            <a:avLst/>
          </a:prstGeom>
        </p:spPr>
      </p:pic>
    </p:spTree>
    <p:extLst>
      <p:ext uri="{BB962C8B-B14F-4D97-AF65-F5344CB8AC3E}">
        <p14:creationId xmlns:p14="http://schemas.microsoft.com/office/powerpoint/2010/main" val="3639643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3C63-165E-0F29-92E1-29CA44EE99CF}"/>
            </a:ext>
          </a:extLst>
        </p:cNvPr>
        <p:cNvGrpSpPr/>
        <p:nvPr/>
      </p:nvGrpSpPr>
      <p:grpSpPr>
        <a:xfrm>
          <a:off x="0" y="0"/>
          <a:ext cx="0" cy="0"/>
          <a:chOff x="0" y="0"/>
          <a:chExt cx="0" cy="0"/>
        </a:xfrm>
      </p:grpSpPr>
      <p:sp>
        <p:nvSpPr>
          <p:cNvPr id="46" name="TextBox 2">
            <a:extLst>
              <a:ext uri="{FF2B5EF4-FFF2-40B4-BE49-F238E27FC236}">
                <a16:creationId xmlns:a16="http://schemas.microsoft.com/office/drawing/2014/main" id="{F7463306-DDA9-BEA3-6E20-FEA1C4AA4203}"/>
              </a:ext>
            </a:extLst>
          </p:cNvPr>
          <p:cNvSpPr txBox="1">
            <a:spLocks noGrp="1"/>
          </p:cNvSpPr>
          <p:nvPr>
            <p:ph type="title"/>
          </p:nvPr>
        </p:nvSpPr>
        <p:spPr>
          <a:xfrm>
            <a:off x="726831" y="2704171"/>
            <a:ext cx="10972800" cy="172906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defTabSz="609630">
              <a:lnSpc>
                <a:spcPts val="3334"/>
              </a:lnSpc>
              <a:spcBef>
                <a:spcPts val="0"/>
              </a:spcBef>
              <a:defRPr/>
            </a:pPr>
            <a:r>
              <a:rPr lang="en-US" sz="4000">
                <a:latin typeface="Aptos"/>
              </a:rPr>
              <a:t>Foundations in School Leadership</a:t>
            </a:r>
            <a:br>
              <a:rPr lang="en-US" sz="4000">
                <a:latin typeface="Aptos"/>
              </a:rPr>
            </a:br>
            <a:br>
              <a:rPr lang="en-US" sz="4000">
                <a:latin typeface="Aptos"/>
              </a:rPr>
            </a:br>
            <a:br>
              <a:rPr lang="en-US" sz="4000">
                <a:latin typeface="Aptos"/>
              </a:rPr>
            </a:br>
            <a:r>
              <a:rPr lang="en-US" sz="4000">
                <a:latin typeface="Aptos"/>
              </a:rPr>
              <a:t>Dr. Keasha Grant &amp; Dr. Roshonda Frazier</a:t>
            </a:r>
          </a:p>
        </p:txBody>
      </p:sp>
    </p:spTree>
    <p:extLst>
      <p:ext uri="{BB962C8B-B14F-4D97-AF65-F5344CB8AC3E}">
        <p14:creationId xmlns:p14="http://schemas.microsoft.com/office/powerpoint/2010/main" val="4179113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131DFC-DAFD-C4E2-2CC7-D7FE53220CA7}"/>
              </a:ext>
            </a:extLst>
          </p:cNvPr>
          <p:cNvSpPr>
            <a:spLocks noGrp="1"/>
          </p:cNvSpPr>
          <p:nvPr>
            <p:ph type="title" idx="4294967295"/>
          </p:nvPr>
        </p:nvSpPr>
        <p:spPr>
          <a:xfrm>
            <a:off x="0" y="183092"/>
            <a:ext cx="3258132" cy="3338584"/>
          </a:xfrm>
        </p:spPr>
        <p:txBody>
          <a:bodyPr>
            <a:normAutofit/>
          </a:bodyPr>
          <a:lstStyle/>
          <a:p>
            <a:r>
              <a:rPr lang="en-US" sz="3600" dirty="0">
                <a:latin typeface="Aptos" panose="020B0004020202020204" pitchFamily="34" charset="0"/>
              </a:rPr>
              <a:t>Foundations in School Leadership</a:t>
            </a:r>
          </a:p>
        </p:txBody>
      </p:sp>
      <p:pic>
        <p:nvPicPr>
          <p:cNvPr id="2" name="Picture 1" descr="flyer for Foundations in School Leadership cohort">
            <a:extLst>
              <a:ext uri="{FF2B5EF4-FFF2-40B4-BE49-F238E27FC236}">
                <a16:creationId xmlns:a16="http://schemas.microsoft.com/office/drawing/2014/main" id="{B47BF64F-AE0C-B7AE-6F38-445BA7A7D22C}"/>
              </a:ext>
            </a:extLst>
          </p:cNvPr>
          <p:cNvPicPr>
            <a:picLocks noChangeAspect="1"/>
          </p:cNvPicPr>
          <p:nvPr/>
        </p:nvPicPr>
        <p:blipFill>
          <a:blip r:embed="rId3"/>
          <a:stretch>
            <a:fillRect/>
          </a:stretch>
        </p:blipFill>
        <p:spPr>
          <a:xfrm>
            <a:off x="3258132" y="0"/>
            <a:ext cx="5685504" cy="6858000"/>
          </a:xfrm>
          <a:prstGeom prst="rect">
            <a:avLst/>
          </a:prstGeom>
        </p:spPr>
      </p:pic>
    </p:spTree>
    <p:extLst>
      <p:ext uri="{BB962C8B-B14F-4D97-AF65-F5344CB8AC3E}">
        <p14:creationId xmlns:p14="http://schemas.microsoft.com/office/powerpoint/2010/main" val="8261355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1E8D9-D261-97C5-50B5-6385767A3D28}"/>
            </a:ext>
          </a:extLst>
        </p:cNvPr>
        <p:cNvGrpSpPr/>
        <p:nvPr/>
      </p:nvGrpSpPr>
      <p:grpSpPr>
        <a:xfrm>
          <a:off x="0" y="0"/>
          <a:ext cx="0" cy="0"/>
          <a:chOff x="0" y="0"/>
          <a:chExt cx="0" cy="0"/>
        </a:xfrm>
      </p:grpSpPr>
      <p:sp>
        <p:nvSpPr>
          <p:cNvPr id="46" name="TextBox 2">
            <a:extLst>
              <a:ext uri="{FF2B5EF4-FFF2-40B4-BE49-F238E27FC236}">
                <a16:creationId xmlns:a16="http://schemas.microsoft.com/office/drawing/2014/main" id="{97604B5A-2852-B331-6485-45880E8E96CE}"/>
              </a:ext>
            </a:extLst>
          </p:cNvPr>
          <p:cNvSpPr txBox="1">
            <a:spLocks noGrp="1"/>
          </p:cNvSpPr>
          <p:nvPr>
            <p:ph type="title"/>
          </p:nvPr>
        </p:nvSpPr>
        <p:spPr>
          <a:xfrm>
            <a:off x="726831" y="2616248"/>
            <a:ext cx="10972800" cy="9144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defTabSz="609630">
              <a:spcBef>
                <a:spcPts val="0"/>
              </a:spcBef>
              <a:defRPr/>
            </a:pPr>
            <a:r>
              <a:rPr kumimoji="0" lang="en-US" sz="4000" b="1" i="0" u="none" strike="noStrike" kern="1200" cap="none" spc="0" normalizeH="0" baseline="0" noProof="0">
                <a:ln>
                  <a:noFill/>
                </a:ln>
                <a:effectLst/>
                <a:uLnTx/>
                <a:uFillTx/>
                <a:latin typeface="Aptos"/>
              </a:rPr>
              <a:t>Frequently Asked Questions</a:t>
            </a:r>
            <a:endParaRPr lang="en-US" sz="4000" b="1" i="0" u="none" strike="noStrike" kern="1200" cap="none" spc="0" normalizeH="0" baseline="0" noProof="0">
              <a:ln>
                <a:noFill/>
              </a:ln>
              <a:effectLst/>
              <a:uLnTx/>
              <a:uFillTx/>
              <a:latin typeface="Aptos" panose="020B0004020202020204" pitchFamily="34" charset="0"/>
            </a:endParaRPr>
          </a:p>
        </p:txBody>
      </p:sp>
    </p:spTree>
    <p:extLst>
      <p:ext uri="{BB962C8B-B14F-4D97-AF65-F5344CB8AC3E}">
        <p14:creationId xmlns:p14="http://schemas.microsoft.com/office/powerpoint/2010/main" val="8854787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3DD61-8259-AA33-C403-9347C8C8F7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C24DE1-6D49-B282-8D29-053DD335BC55}"/>
              </a:ext>
            </a:extLst>
          </p:cNvPr>
          <p:cNvSpPr>
            <a:spLocks noGrp="1"/>
          </p:cNvSpPr>
          <p:nvPr>
            <p:ph type="title"/>
          </p:nvPr>
        </p:nvSpPr>
        <p:spPr>
          <a:xfrm>
            <a:off x="500477" y="517104"/>
            <a:ext cx="7445771" cy="706940"/>
          </a:xfrm>
        </p:spPr>
        <p:txBody>
          <a:bodyPr>
            <a:normAutofit/>
          </a:bodyPr>
          <a:lstStyle/>
          <a:p>
            <a:pPr algn="l"/>
            <a:r>
              <a:rPr lang="en-US" sz="3300">
                <a:solidFill>
                  <a:schemeClr val="tx1"/>
                </a:solidFill>
                <a:latin typeface="Aptos"/>
              </a:rPr>
              <a:t>FAQs</a:t>
            </a:r>
            <a:endParaRPr lang="en-US"/>
          </a:p>
        </p:txBody>
      </p:sp>
      <p:sp>
        <p:nvSpPr>
          <p:cNvPr id="8" name="Content Placeholder 7" descr="dates for training">
            <a:extLst>
              <a:ext uri="{FF2B5EF4-FFF2-40B4-BE49-F238E27FC236}">
                <a16:creationId xmlns:a16="http://schemas.microsoft.com/office/drawing/2014/main" id="{37AB185D-AA0D-BCC2-D825-4CDF6D4A972A}"/>
              </a:ext>
            </a:extLst>
          </p:cNvPr>
          <p:cNvSpPr>
            <a:spLocks noGrp="1"/>
          </p:cNvSpPr>
          <p:nvPr>
            <p:ph sz="half" idx="2"/>
          </p:nvPr>
        </p:nvSpPr>
        <p:spPr>
          <a:xfrm>
            <a:off x="7208676" y="1350910"/>
            <a:ext cx="4370675" cy="5151009"/>
          </a:xfrm>
        </p:spPr>
        <p:txBody>
          <a:bodyPr vert="horz" lIns="91440" tIns="45720" rIns="91440" bIns="45720" rtlCol="0" anchor="t">
            <a:normAutofit/>
          </a:bodyPr>
          <a:lstStyle/>
          <a:p>
            <a:pPr marL="0" indent="0">
              <a:lnSpc>
                <a:spcPct val="100000"/>
              </a:lnSpc>
              <a:buNone/>
            </a:pPr>
            <a:endParaRPr lang="en-US" sz="1700">
              <a:solidFill>
                <a:srgbClr val="233746"/>
              </a:solidFill>
              <a:cs typeface="Poppins"/>
            </a:endParaRPr>
          </a:p>
          <a:p>
            <a:pPr marL="0" indent="0">
              <a:lnSpc>
                <a:spcPct val="100000"/>
              </a:lnSpc>
              <a:buNone/>
            </a:pPr>
            <a:br>
              <a:rPr lang="en-US" sz="1100" b="1">
                <a:highlight>
                  <a:srgbClr val="FFFFFF"/>
                </a:highlight>
                <a:latin typeface="Poppins"/>
                <a:cs typeface="Poppins"/>
              </a:rPr>
            </a:br>
            <a:endParaRPr lang="en-US" sz="1100" b="1">
              <a:solidFill>
                <a:srgbClr val="666666"/>
              </a:solidFill>
              <a:highlight>
                <a:srgbClr val="FFFFFF"/>
              </a:highlight>
              <a:latin typeface="Poppins"/>
              <a:cs typeface="Poppins"/>
            </a:endParaRPr>
          </a:p>
        </p:txBody>
      </p:sp>
      <p:sp>
        <p:nvSpPr>
          <p:cNvPr id="3" name="TextBox 2">
            <a:extLst>
              <a:ext uri="{FF2B5EF4-FFF2-40B4-BE49-F238E27FC236}">
                <a16:creationId xmlns:a16="http://schemas.microsoft.com/office/drawing/2014/main" id="{5B7B8D2A-848A-7627-23E6-55735AC704F8}"/>
              </a:ext>
            </a:extLst>
          </p:cNvPr>
          <p:cNvSpPr txBox="1"/>
          <p:nvPr/>
        </p:nvSpPr>
        <p:spPr>
          <a:xfrm>
            <a:off x="497739" y="1355481"/>
            <a:ext cx="11274827" cy="48628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chemeClr val="accent1"/>
                </a:solidFill>
                <a:latin typeface="Aptos"/>
                <a:ea typeface="Calibri"/>
                <a:cs typeface="Calibri"/>
              </a:rPr>
              <a:t>Q: How do other districts evaluate the following:</a:t>
            </a:r>
          </a:p>
          <a:p>
            <a:pPr marL="1200150" lvl="2" indent="-285750">
              <a:buFont typeface="Wingdings"/>
              <a:buChar char="§"/>
            </a:pPr>
            <a:r>
              <a:rPr lang="en-US" sz="2400">
                <a:solidFill>
                  <a:schemeClr val="accent1"/>
                </a:solidFill>
                <a:highlight>
                  <a:srgbClr val="FFFFFF"/>
                </a:highlight>
                <a:latin typeface="Aptos"/>
                <a:ea typeface="Calibri"/>
                <a:cs typeface="Calibri"/>
              </a:rPr>
              <a:t>Dean (school level)</a:t>
            </a:r>
            <a:endParaRPr lang="en-US" sz="2400">
              <a:solidFill>
                <a:schemeClr val="accent1"/>
              </a:solidFill>
              <a:latin typeface="Aptos"/>
            </a:endParaRPr>
          </a:p>
          <a:p>
            <a:pPr marL="1200150" lvl="2" indent="-285750">
              <a:buFont typeface="Wingdings"/>
              <a:buChar char="§"/>
            </a:pPr>
            <a:r>
              <a:rPr lang="en-US" sz="2400">
                <a:solidFill>
                  <a:schemeClr val="accent1"/>
                </a:solidFill>
                <a:highlight>
                  <a:srgbClr val="FFFFFF"/>
                </a:highlight>
                <a:latin typeface="Aptos"/>
                <a:ea typeface="Calibri"/>
                <a:cs typeface="Calibri"/>
              </a:rPr>
              <a:t>Testing Coordinator (school level)</a:t>
            </a:r>
            <a:endParaRPr lang="en-US" sz="2400">
              <a:solidFill>
                <a:schemeClr val="accent1"/>
              </a:solidFill>
              <a:latin typeface="Aptos"/>
            </a:endParaRPr>
          </a:p>
          <a:p>
            <a:pPr marL="1200150" lvl="2" indent="-285750">
              <a:buFont typeface="Wingdings"/>
              <a:buChar char="§"/>
            </a:pPr>
            <a:r>
              <a:rPr lang="en-US" sz="2400">
                <a:solidFill>
                  <a:schemeClr val="accent1"/>
                </a:solidFill>
                <a:highlight>
                  <a:srgbClr val="FFFFFF"/>
                </a:highlight>
                <a:latin typeface="Aptos"/>
                <a:ea typeface="Calibri"/>
                <a:cs typeface="Calibri"/>
              </a:rPr>
              <a:t>Program Coordinator (school level/high school)</a:t>
            </a:r>
          </a:p>
          <a:p>
            <a:pPr marL="1200150" lvl="2" indent="-285750">
              <a:buFont typeface="Wingdings"/>
              <a:buChar char="§"/>
            </a:pPr>
            <a:r>
              <a:rPr lang="en-US" sz="2400">
                <a:solidFill>
                  <a:schemeClr val="accent1"/>
                </a:solidFill>
                <a:highlight>
                  <a:srgbClr val="FFFFFF"/>
                </a:highlight>
                <a:latin typeface="Aptos"/>
                <a:ea typeface="Calibri"/>
                <a:cs typeface="Calibri"/>
              </a:rPr>
              <a:t>Career Specialists (district, school level)</a:t>
            </a:r>
          </a:p>
          <a:p>
            <a:pPr marL="1200150" lvl="2" indent="-285750">
              <a:buFont typeface="Wingdings"/>
              <a:buChar char="§"/>
            </a:pPr>
            <a:r>
              <a:rPr lang="en-US" sz="2400">
                <a:solidFill>
                  <a:schemeClr val="accent1"/>
                </a:solidFill>
                <a:highlight>
                  <a:srgbClr val="FFFFFF"/>
                </a:highlight>
                <a:latin typeface="Aptos"/>
                <a:ea typeface="Calibri"/>
                <a:cs typeface="Calibri"/>
              </a:rPr>
              <a:t>Literacy Coaches, Instructional Coaches (school level)</a:t>
            </a:r>
          </a:p>
          <a:p>
            <a:pPr lvl="1"/>
            <a:endParaRPr lang="en-US" sz="2200">
              <a:highlight>
                <a:srgbClr val="FFFFFF"/>
              </a:highlight>
              <a:latin typeface="Aptos"/>
              <a:ea typeface="Calibri"/>
              <a:cs typeface="Calibri"/>
            </a:endParaRPr>
          </a:p>
          <a:p>
            <a:r>
              <a:rPr lang="en-US" sz="2000" b="1" i="1">
                <a:highlight>
                  <a:srgbClr val="FFFFFF"/>
                </a:highlight>
                <a:latin typeface="Aptos"/>
                <a:ea typeface="Calibri"/>
                <a:cs typeface="Calibri"/>
              </a:rPr>
              <a:t>A: Options to evaluate educators who are not "classroom-based":</a:t>
            </a:r>
          </a:p>
          <a:p>
            <a:pPr lvl="1"/>
            <a:r>
              <a:rPr lang="en-US" sz="2000" i="1">
                <a:highlight>
                  <a:srgbClr val="FFFFFF"/>
                </a:highlight>
                <a:latin typeface="Aptos"/>
                <a:ea typeface="Calibri"/>
                <a:cs typeface="Calibri"/>
              </a:rPr>
              <a:t>Option A: Professional Goals (use template to align to a leadership growth plan)</a:t>
            </a:r>
          </a:p>
          <a:p>
            <a:pPr lvl="1"/>
            <a:r>
              <a:rPr lang="en-US" sz="2000" i="1">
                <a:highlight>
                  <a:srgbClr val="FFFFFF"/>
                </a:highlight>
                <a:latin typeface="Aptos"/>
                <a:ea typeface="Calibri"/>
                <a:cs typeface="Calibri"/>
              </a:rPr>
              <a:t>Option B: Teacher Leadership Goals (click "Skip SLO" and select "Teacher Leadership Goal"</a:t>
            </a:r>
          </a:p>
          <a:p>
            <a:pPr marL="1257300" lvl="2" indent="-342900">
              <a:buFont typeface="Wingdings"/>
              <a:buChar char="§"/>
            </a:pPr>
            <a:r>
              <a:rPr lang="en-US" sz="2000" i="1">
                <a:highlight>
                  <a:srgbClr val="FFFFFF"/>
                </a:highlight>
                <a:latin typeface="Aptos"/>
                <a:ea typeface="+mn-lt"/>
                <a:cs typeface="+mn-lt"/>
                <a:hlinkClick r:id="rId3">
                  <a:extLst>
                    <a:ext uri="{A12FA001-AC4F-418D-AE19-62706E023703}">
                      <ahyp:hlinkClr xmlns:ahyp="http://schemas.microsoft.com/office/drawing/2018/hyperlinkcolor" val="tx"/>
                    </a:ext>
                  </a:extLst>
                </a:hlinkClick>
              </a:rPr>
              <a:t>South Carolina Department of Education Teacher Leadership Goal Guidance</a:t>
            </a:r>
            <a:endParaRPr lang="en-US" sz="2000" i="1">
              <a:highlight>
                <a:srgbClr val="FFFFFF"/>
              </a:highlight>
              <a:latin typeface="Aptos"/>
              <a:ea typeface="+mn-lt"/>
              <a:cs typeface="+mn-lt"/>
            </a:endParaRPr>
          </a:p>
          <a:p>
            <a:pPr lvl="1"/>
            <a:r>
              <a:rPr lang="en-US" sz="2000" i="1">
                <a:highlight>
                  <a:srgbClr val="FFFFFF"/>
                </a:highlight>
                <a:latin typeface="Aptos"/>
                <a:ea typeface="Calibri"/>
                <a:cs typeface="Calibri"/>
              </a:rPr>
              <a:t>Option C: Several districts are in the process of creating a district-developed model to evaluate </a:t>
            </a:r>
          </a:p>
          <a:p>
            <a:pPr lvl="1"/>
            <a:r>
              <a:rPr lang="en-US" sz="2000" i="1">
                <a:highlight>
                  <a:srgbClr val="FFFFFF"/>
                </a:highlight>
                <a:latin typeface="Aptos"/>
                <a:ea typeface="Calibri"/>
                <a:cs typeface="Calibri"/>
              </a:rPr>
              <a:t>             their non-classroom-based educators</a:t>
            </a:r>
            <a:endParaRPr lang="en-US"/>
          </a:p>
          <a:p>
            <a:pPr lvl="1"/>
            <a:r>
              <a:rPr lang="en-US" sz="2000" i="1">
                <a:highlight>
                  <a:srgbClr val="FFFFFF"/>
                </a:highlight>
                <a:latin typeface="Aptos"/>
                <a:ea typeface="Calibri"/>
                <a:cs typeface="Calibri"/>
              </a:rPr>
              <a:t>Option D: Mark educator as "School Staff" and "Not Evaluated" and keep hard copy records</a:t>
            </a:r>
          </a:p>
        </p:txBody>
      </p:sp>
    </p:spTree>
    <p:extLst>
      <p:ext uri="{BB962C8B-B14F-4D97-AF65-F5344CB8AC3E}">
        <p14:creationId xmlns:p14="http://schemas.microsoft.com/office/powerpoint/2010/main" val="3500472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7442F-AFAD-47E2-78CC-AB2D00164A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62D197-37EF-4A44-4D99-A4A98DD12EC5}"/>
              </a:ext>
            </a:extLst>
          </p:cNvPr>
          <p:cNvSpPr>
            <a:spLocks noGrp="1"/>
          </p:cNvSpPr>
          <p:nvPr>
            <p:ph type="title"/>
          </p:nvPr>
        </p:nvSpPr>
        <p:spPr>
          <a:xfrm>
            <a:off x="500477" y="517104"/>
            <a:ext cx="7445771" cy="706940"/>
          </a:xfrm>
        </p:spPr>
        <p:txBody>
          <a:bodyPr>
            <a:normAutofit/>
          </a:bodyPr>
          <a:lstStyle/>
          <a:p>
            <a:pPr algn="l"/>
            <a:r>
              <a:rPr lang="en-US" sz="3300" dirty="0">
                <a:solidFill>
                  <a:schemeClr val="tx1"/>
                </a:solidFill>
                <a:latin typeface="Aptos"/>
              </a:rPr>
              <a:t>FAQs 2</a:t>
            </a:r>
            <a:endParaRPr lang="en-US" dirty="0"/>
          </a:p>
        </p:txBody>
      </p:sp>
      <p:sp>
        <p:nvSpPr>
          <p:cNvPr id="8" name="Content Placeholder 7" descr="dates for training">
            <a:extLst>
              <a:ext uri="{FF2B5EF4-FFF2-40B4-BE49-F238E27FC236}">
                <a16:creationId xmlns:a16="http://schemas.microsoft.com/office/drawing/2014/main" id="{5F24F91B-4F27-F172-7017-3A504CF09678}"/>
              </a:ext>
            </a:extLst>
          </p:cNvPr>
          <p:cNvSpPr>
            <a:spLocks noGrp="1"/>
          </p:cNvSpPr>
          <p:nvPr>
            <p:ph sz="half" idx="2"/>
          </p:nvPr>
        </p:nvSpPr>
        <p:spPr>
          <a:xfrm>
            <a:off x="7208676" y="1350910"/>
            <a:ext cx="4370675" cy="5151009"/>
          </a:xfrm>
        </p:spPr>
        <p:txBody>
          <a:bodyPr vert="horz" lIns="91440" tIns="45720" rIns="91440" bIns="45720" rtlCol="0" anchor="t">
            <a:normAutofit/>
          </a:bodyPr>
          <a:lstStyle/>
          <a:p>
            <a:pPr marL="0" indent="0">
              <a:lnSpc>
                <a:spcPct val="100000"/>
              </a:lnSpc>
              <a:buNone/>
            </a:pPr>
            <a:endParaRPr lang="en-US" sz="1700">
              <a:solidFill>
                <a:srgbClr val="233746"/>
              </a:solidFill>
              <a:cs typeface="Poppins"/>
            </a:endParaRPr>
          </a:p>
          <a:p>
            <a:pPr marL="0" indent="0">
              <a:lnSpc>
                <a:spcPct val="100000"/>
              </a:lnSpc>
              <a:buNone/>
            </a:pPr>
            <a:br>
              <a:rPr lang="en-US" sz="1100" b="1">
                <a:highlight>
                  <a:srgbClr val="FFFFFF"/>
                </a:highlight>
                <a:latin typeface="Poppins"/>
                <a:cs typeface="Poppins"/>
              </a:rPr>
            </a:br>
            <a:endParaRPr lang="en-US" sz="1100" b="1">
              <a:solidFill>
                <a:srgbClr val="666666"/>
              </a:solidFill>
              <a:highlight>
                <a:srgbClr val="FFFFFF"/>
              </a:highlight>
              <a:latin typeface="Poppins"/>
              <a:cs typeface="Poppins"/>
            </a:endParaRPr>
          </a:p>
        </p:txBody>
      </p:sp>
      <p:sp>
        <p:nvSpPr>
          <p:cNvPr id="3" name="TextBox 2">
            <a:extLst>
              <a:ext uri="{FF2B5EF4-FFF2-40B4-BE49-F238E27FC236}">
                <a16:creationId xmlns:a16="http://schemas.microsoft.com/office/drawing/2014/main" id="{7935DF4E-9D88-AFBD-40A5-D10A47AC85F3}"/>
              </a:ext>
            </a:extLst>
          </p:cNvPr>
          <p:cNvSpPr txBox="1"/>
          <p:nvPr/>
        </p:nvSpPr>
        <p:spPr>
          <a:xfrm>
            <a:off x="497739" y="1353305"/>
            <a:ext cx="10932685"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chemeClr val="accent1"/>
                </a:solidFill>
                <a:latin typeface="Aptos"/>
                <a:ea typeface="Calibri"/>
                <a:cs typeface="Calibri"/>
              </a:rPr>
              <a:t>Q: Do you know of any SCTS 4.0 Evaluator Training options being offered by the SCDE or other districts?</a:t>
            </a:r>
          </a:p>
          <a:p>
            <a:endParaRPr lang="en-US" sz="2200" b="1">
              <a:solidFill>
                <a:schemeClr val="accent1"/>
              </a:solidFill>
              <a:latin typeface="Aptos"/>
              <a:ea typeface="Calibri"/>
              <a:cs typeface="Calibri"/>
            </a:endParaRPr>
          </a:p>
          <a:p>
            <a:r>
              <a:rPr lang="en-US" sz="2200" b="1" i="1">
                <a:solidFill>
                  <a:schemeClr val="accent1"/>
                </a:solidFill>
                <a:latin typeface="Aptos"/>
                <a:ea typeface="Calibri"/>
                <a:cs typeface="Calibri"/>
              </a:rPr>
              <a:t>A: Upcoming Trainings offered by SCDE:</a:t>
            </a:r>
          </a:p>
        </p:txBody>
      </p:sp>
      <p:sp>
        <p:nvSpPr>
          <p:cNvPr id="4" name="TextBox 3">
            <a:extLst>
              <a:ext uri="{FF2B5EF4-FFF2-40B4-BE49-F238E27FC236}">
                <a16:creationId xmlns:a16="http://schemas.microsoft.com/office/drawing/2014/main" id="{827CDDCA-A7A0-2901-E866-0320E72478AC}"/>
              </a:ext>
            </a:extLst>
          </p:cNvPr>
          <p:cNvSpPr txBox="1"/>
          <p:nvPr/>
        </p:nvSpPr>
        <p:spPr>
          <a:xfrm>
            <a:off x="492872" y="2998454"/>
            <a:ext cx="8721814"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i="1">
                <a:solidFill>
                  <a:schemeClr val="accent6">
                    <a:lumMod val="25000"/>
                  </a:schemeClr>
                </a:solidFill>
                <a:highlight>
                  <a:srgbClr val="FFFFFF"/>
                </a:highlight>
                <a:latin typeface="Aptos"/>
                <a:cs typeface="Poppins"/>
              </a:rPr>
              <a:t>SCTS 4.0 TRAIN THE TRAINER Training</a:t>
            </a:r>
          </a:p>
          <a:p>
            <a:r>
              <a:rPr lang="en-US" sz="2000" i="1">
                <a:solidFill>
                  <a:schemeClr val="accent6">
                    <a:lumMod val="25000"/>
                  </a:schemeClr>
                </a:solidFill>
                <a:highlight>
                  <a:srgbClr val="FFFFFF"/>
                </a:highlight>
                <a:latin typeface="Aptos"/>
                <a:cs typeface="Poppins"/>
              </a:rPr>
              <a:t>November 4-5, 2026</a:t>
            </a:r>
            <a:br>
              <a:rPr lang="en-US" sz="2000" i="1">
                <a:highlight>
                  <a:srgbClr val="FFFFFF"/>
                </a:highlight>
                <a:latin typeface="Aptos"/>
                <a:cs typeface="Poppins"/>
              </a:rPr>
            </a:br>
            <a:r>
              <a:rPr lang="en-US" sz="2000" i="1">
                <a:solidFill>
                  <a:schemeClr val="accent6">
                    <a:lumMod val="25000"/>
                  </a:schemeClr>
                </a:solidFill>
                <a:highlight>
                  <a:srgbClr val="FFFFFF"/>
                </a:highlight>
                <a:latin typeface="Aptos"/>
                <a:cs typeface="Poppins"/>
              </a:rPr>
              <a:t>9:00 a.m.–4:30 p.m.</a:t>
            </a:r>
            <a:br>
              <a:rPr lang="en-US" sz="2000" i="1">
                <a:highlight>
                  <a:srgbClr val="FFFFFF"/>
                </a:highlight>
                <a:latin typeface="Aptos"/>
                <a:cs typeface="Poppins"/>
              </a:rPr>
            </a:br>
            <a:r>
              <a:rPr lang="en-US" sz="2000" i="1">
                <a:solidFill>
                  <a:schemeClr val="accent6">
                    <a:lumMod val="25000"/>
                  </a:schemeClr>
                </a:solidFill>
                <a:highlight>
                  <a:srgbClr val="FFFFFF"/>
                </a:highlight>
                <a:latin typeface="Aptos"/>
                <a:cs typeface="Poppins"/>
              </a:rPr>
              <a:t>South Carolina Department of Education</a:t>
            </a:r>
            <a:br>
              <a:rPr lang="en-US" sz="2000" i="1">
                <a:highlight>
                  <a:srgbClr val="FFFFFF"/>
                </a:highlight>
                <a:latin typeface="Aptos"/>
                <a:cs typeface="Poppins"/>
              </a:rPr>
            </a:br>
            <a:r>
              <a:rPr lang="en-US" sz="2000" i="1">
                <a:solidFill>
                  <a:schemeClr val="accent6">
                    <a:lumMod val="25000"/>
                  </a:schemeClr>
                </a:solidFill>
                <a:highlight>
                  <a:srgbClr val="FFFFFF"/>
                </a:highlight>
                <a:latin typeface="Aptos"/>
                <a:cs typeface="Poppins"/>
              </a:rPr>
              <a:t>849 Learning Lane</a:t>
            </a:r>
            <a:br>
              <a:rPr lang="en-US" sz="2000" i="1">
                <a:highlight>
                  <a:srgbClr val="FFFFFF"/>
                </a:highlight>
                <a:latin typeface="Aptos"/>
                <a:cs typeface="Poppins"/>
              </a:rPr>
            </a:br>
            <a:r>
              <a:rPr lang="en-US" sz="2000" i="1">
                <a:solidFill>
                  <a:schemeClr val="accent6">
                    <a:lumMod val="25000"/>
                  </a:schemeClr>
                </a:solidFill>
                <a:highlight>
                  <a:srgbClr val="FFFFFF"/>
                </a:highlight>
                <a:latin typeface="Aptos"/>
                <a:cs typeface="Poppins"/>
              </a:rPr>
              <a:t>West Columbia, SC 2917</a:t>
            </a:r>
            <a:r>
              <a:rPr lang="en-US" sz="2000" i="1">
                <a:solidFill>
                  <a:schemeClr val="bg1">
                    <a:lumMod val="49000"/>
                  </a:schemeClr>
                </a:solidFill>
                <a:highlight>
                  <a:srgbClr val="FFFFFF"/>
                </a:highlight>
                <a:latin typeface="Aptos"/>
                <a:cs typeface="Poppins"/>
              </a:rPr>
              <a:t>2</a:t>
            </a:r>
            <a:br>
              <a:rPr lang="en-US" sz="2000" i="1">
                <a:highlight>
                  <a:srgbClr val="FFFFFF"/>
                </a:highlight>
                <a:latin typeface="Aptos"/>
                <a:cs typeface="Poppins"/>
              </a:rPr>
            </a:br>
            <a:r>
              <a:rPr lang="en-US" sz="2000" i="1">
                <a:solidFill>
                  <a:srgbClr val="666666"/>
                </a:solidFill>
                <a:highlight>
                  <a:srgbClr val="FFFFFF"/>
                </a:highlight>
                <a:latin typeface="Aptos"/>
                <a:cs typeface="Poppins"/>
                <a:hlinkClick r:id="rId3"/>
              </a:rPr>
              <a:t>Registration Link</a:t>
            </a:r>
          </a:p>
          <a:p>
            <a:endParaRPr lang="en-US" sz="2000" i="1">
              <a:solidFill>
                <a:srgbClr val="666666"/>
              </a:solidFill>
              <a:highlight>
                <a:srgbClr val="FFFFFF"/>
              </a:highlight>
              <a:latin typeface="Aptos"/>
              <a:cs typeface="Poppins"/>
            </a:endParaRPr>
          </a:p>
          <a:p>
            <a:endParaRPr lang="en-US" sz="2000" b="1" i="1">
              <a:solidFill>
                <a:srgbClr val="666666"/>
              </a:solidFill>
              <a:highlight>
                <a:srgbClr val="FFFFFF"/>
              </a:highlight>
              <a:latin typeface="Aptos"/>
              <a:cs typeface="Poppins"/>
            </a:endParaRPr>
          </a:p>
          <a:p>
            <a:r>
              <a:rPr lang="en-US" sz="2000" b="1" i="1">
                <a:solidFill>
                  <a:srgbClr val="666666"/>
                </a:solidFill>
                <a:highlight>
                  <a:srgbClr val="FFFFFF"/>
                </a:highlight>
                <a:latin typeface="Aptos"/>
                <a:cs typeface="Poppins"/>
              </a:rPr>
              <a:t>Are any districts hosting SCTS 4.0 training and willing to let others join?</a:t>
            </a:r>
            <a:endParaRPr lang="en-US"/>
          </a:p>
        </p:txBody>
      </p:sp>
      <p:sp>
        <p:nvSpPr>
          <p:cNvPr id="5" name="TextBox 4">
            <a:extLst>
              <a:ext uri="{FF2B5EF4-FFF2-40B4-BE49-F238E27FC236}">
                <a16:creationId xmlns:a16="http://schemas.microsoft.com/office/drawing/2014/main" id="{79AFD48F-AE5B-0AF9-8CA2-813E1CC709CC}"/>
              </a:ext>
            </a:extLst>
          </p:cNvPr>
          <p:cNvSpPr txBox="1"/>
          <p:nvPr/>
        </p:nvSpPr>
        <p:spPr>
          <a:xfrm>
            <a:off x="5669308" y="2986528"/>
            <a:ext cx="5282946"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i="1">
                <a:solidFill>
                  <a:schemeClr val="accent6">
                    <a:lumMod val="25000"/>
                  </a:schemeClr>
                </a:solidFill>
                <a:highlight>
                  <a:srgbClr val="FFFFFF"/>
                </a:highlight>
                <a:latin typeface="Aptos"/>
              </a:rPr>
              <a:t>SCTS 4.0 EVALUATOR Training</a:t>
            </a:r>
            <a:endParaRPr lang="en-US" sz="2000">
              <a:solidFill>
                <a:schemeClr val="accent6">
                  <a:lumMod val="25000"/>
                </a:schemeClr>
              </a:solidFill>
              <a:latin typeface="Aptos"/>
            </a:endParaRPr>
          </a:p>
          <a:p>
            <a:r>
              <a:rPr lang="en-US" sz="2000" i="1">
                <a:solidFill>
                  <a:schemeClr val="accent6">
                    <a:lumMod val="25000"/>
                  </a:schemeClr>
                </a:solidFill>
                <a:highlight>
                  <a:srgbClr val="FFFFFF"/>
                </a:highlight>
                <a:latin typeface="Aptos"/>
              </a:rPr>
              <a:t>January 12–14, 2027</a:t>
            </a:r>
            <a:br>
              <a:rPr lang="en-US" sz="2000" i="1">
                <a:highlight>
                  <a:srgbClr val="FFFFFF"/>
                </a:highlight>
                <a:latin typeface="Aptos"/>
              </a:rPr>
            </a:br>
            <a:r>
              <a:rPr lang="en-US" sz="2000" i="1">
                <a:solidFill>
                  <a:schemeClr val="accent6">
                    <a:lumMod val="25000"/>
                  </a:schemeClr>
                </a:solidFill>
                <a:highlight>
                  <a:srgbClr val="FFFFFF"/>
                </a:highlight>
                <a:latin typeface="Aptos"/>
              </a:rPr>
              <a:t>9:00 a.m.– 4:30 p.m.</a:t>
            </a:r>
            <a:br>
              <a:rPr lang="en-US" sz="2000" i="1">
                <a:highlight>
                  <a:srgbClr val="FFFFFF"/>
                </a:highlight>
                <a:latin typeface="Aptos"/>
              </a:rPr>
            </a:br>
            <a:r>
              <a:rPr lang="en-US" sz="2000" i="1">
                <a:solidFill>
                  <a:schemeClr val="accent6">
                    <a:lumMod val="25000"/>
                  </a:schemeClr>
                </a:solidFill>
                <a:highlight>
                  <a:srgbClr val="FFFFFF"/>
                </a:highlight>
                <a:latin typeface="Aptos"/>
              </a:rPr>
              <a:t>Location: Marcia O'Brien Conference Center</a:t>
            </a:r>
            <a:br>
              <a:rPr lang="en-US" sz="2000" i="1">
                <a:highlight>
                  <a:srgbClr val="FFFFFF"/>
                </a:highlight>
                <a:latin typeface="Aptos"/>
              </a:rPr>
            </a:br>
            <a:r>
              <a:rPr lang="en-US" sz="2000" i="1">
                <a:solidFill>
                  <a:schemeClr val="accent6">
                    <a:lumMod val="25000"/>
                  </a:schemeClr>
                </a:solidFill>
                <a:highlight>
                  <a:srgbClr val="FFFFFF"/>
                </a:highlight>
                <a:latin typeface="Aptos"/>
              </a:rPr>
              <a:t>200 Stadium Circle</a:t>
            </a:r>
            <a:br>
              <a:rPr lang="en-US" sz="2000" i="1">
                <a:highlight>
                  <a:srgbClr val="FFFFFF"/>
                </a:highlight>
                <a:latin typeface="Aptos"/>
              </a:rPr>
            </a:br>
            <a:r>
              <a:rPr lang="en-US" sz="2000" i="1">
                <a:solidFill>
                  <a:schemeClr val="accent6">
                    <a:lumMod val="25000"/>
                  </a:schemeClr>
                </a:solidFill>
                <a:highlight>
                  <a:srgbClr val="FFFFFF"/>
                </a:highlight>
                <a:latin typeface="Aptos"/>
              </a:rPr>
              <a:t>Summerville, SC 29483</a:t>
            </a:r>
            <a:br>
              <a:rPr lang="en-US" sz="2000" i="1">
                <a:highlight>
                  <a:srgbClr val="FFFFFF"/>
                </a:highlight>
                <a:latin typeface="Aptos"/>
              </a:rPr>
            </a:br>
            <a:r>
              <a:rPr lang="en-US" sz="2000" i="1">
                <a:solidFill>
                  <a:srgbClr val="666666"/>
                </a:solidFill>
                <a:highlight>
                  <a:srgbClr val="FFFFFF"/>
                </a:highlight>
                <a:latin typeface="Aptos"/>
                <a:hlinkClick r:id="rId4"/>
              </a:rPr>
              <a:t>Registration Link</a:t>
            </a:r>
            <a:endParaRPr lang="en-US" sz="2000">
              <a:solidFill>
                <a:srgbClr val="666666"/>
              </a:solidFill>
              <a:latin typeface="Aptos"/>
              <a:hlinkClick r:id="rId4"/>
            </a:endParaRPr>
          </a:p>
          <a:p>
            <a:pPr algn="l"/>
            <a:endParaRPr lang="en-US" sz="2000" i="1">
              <a:solidFill>
                <a:srgbClr val="666666"/>
              </a:solidFill>
              <a:highlight>
                <a:srgbClr val="FFFFFF"/>
              </a:highlight>
              <a:latin typeface="Aptos"/>
              <a:ea typeface="Calibri"/>
              <a:cs typeface="Calibri"/>
            </a:endParaRPr>
          </a:p>
          <a:p>
            <a:endParaRPr lang="en-US">
              <a:ea typeface="Calibri"/>
              <a:cs typeface="Calibri"/>
            </a:endParaRPr>
          </a:p>
        </p:txBody>
      </p:sp>
    </p:spTree>
    <p:extLst>
      <p:ext uri="{BB962C8B-B14F-4D97-AF65-F5344CB8AC3E}">
        <p14:creationId xmlns:p14="http://schemas.microsoft.com/office/powerpoint/2010/main" val="5761599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2">
            <a:extLst>
              <a:ext uri="{FF2B5EF4-FFF2-40B4-BE49-F238E27FC236}">
                <a16:creationId xmlns:a16="http://schemas.microsoft.com/office/drawing/2014/main" id="{A92B153A-D3DC-5F53-96ED-8837A26FC83A}"/>
              </a:ext>
            </a:extLst>
          </p:cNvPr>
          <p:cNvSpPr txBox="1">
            <a:spLocks noGrp="1"/>
          </p:cNvSpPr>
          <p:nvPr>
            <p:ph type="title"/>
          </p:nvPr>
        </p:nvSpPr>
        <p:spPr>
          <a:xfrm>
            <a:off x="609600" y="2645555"/>
            <a:ext cx="10972800" cy="9144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defTabSz="609630">
              <a:lnSpc>
                <a:spcPts val="3334"/>
              </a:lnSpc>
              <a:spcBef>
                <a:spcPts val="0"/>
              </a:spcBef>
              <a:defRPr/>
            </a:pPr>
            <a:r>
              <a:rPr lang="en-US" sz="4000" b="1">
                <a:latin typeface="Aptos"/>
              </a:rPr>
              <a:t>Questions and Discussion</a:t>
            </a:r>
            <a:endParaRPr lang="en-US" sz="4000">
              <a:latin typeface="Aptos"/>
              <a:ea typeface="Calibri"/>
              <a:cs typeface="Calibri"/>
            </a:endParaRPr>
          </a:p>
        </p:txBody>
      </p:sp>
    </p:spTree>
    <p:extLst>
      <p:ext uri="{BB962C8B-B14F-4D97-AF65-F5344CB8AC3E}">
        <p14:creationId xmlns:p14="http://schemas.microsoft.com/office/powerpoint/2010/main" val="32301851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
            <a:extLst>
              <a:ext uri="{FF2B5EF4-FFF2-40B4-BE49-F238E27FC236}">
                <a16:creationId xmlns:a16="http://schemas.microsoft.com/office/drawing/2014/main" id="{F8D69DFA-9EE6-8666-346D-97AF6425F980}"/>
              </a:ext>
            </a:extLst>
          </p:cNvPr>
          <p:cNvSpPr txBox="1">
            <a:spLocks noGrp="1"/>
          </p:cNvSpPr>
          <p:nvPr>
            <p:ph type="title" idx="4294967295"/>
          </p:nvPr>
        </p:nvSpPr>
        <p:spPr>
          <a:xfrm>
            <a:off x="813358" y="638084"/>
            <a:ext cx="11938000" cy="45948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marR="0" lvl="0" indent="0" algn="l" defTabSz="609630" rtl="0" eaLnBrk="1" fontAlgn="auto" latinLnBrk="0" hangingPunct="1">
              <a:lnSpc>
                <a:spcPts val="3334"/>
              </a:lnSpc>
              <a:spcBef>
                <a:spcPts val="0"/>
              </a:spcBef>
              <a:spcAft>
                <a:spcPts val="0"/>
              </a:spcAft>
              <a:buClrTx/>
              <a:buSzTx/>
              <a:buFontTx/>
              <a:buNone/>
              <a:tabLst/>
              <a:defRPr/>
            </a:pPr>
            <a:r>
              <a:rPr kumimoji="0" lang="en-US" sz="4000" b="1" i="0" u="none" strike="noStrike" kern="1200" cap="none" spc="0" normalizeH="0" baseline="0" noProof="0">
                <a:ln>
                  <a:noFill/>
                </a:ln>
                <a:effectLst/>
                <a:uLnTx/>
                <a:uFillTx/>
                <a:latin typeface="Aptos"/>
              </a:rPr>
              <a:t>Office of </a:t>
            </a:r>
            <a:r>
              <a:rPr lang="en-US" sz="4000" b="1">
                <a:latin typeface="Aptos"/>
              </a:rPr>
              <a:t>Leadership</a:t>
            </a:r>
            <a:r>
              <a:rPr kumimoji="0" lang="en-US" sz="4000" b="1" i="0" u="none" strike="noStrike" kern="1200" cap="none" spc="0" normalizeH="0" baseline="0" noProof="0">
                <a:ln>
                  <a:noFill/>
                </a:ln>
                <a:effectLst/>
                <a:uLnTx/>
                <a:uFillTx/>
                <a:latin typeface="Aptos"/>
              </a:rPr>
              <a:t> </a:t>
            </a:r>
            <a:r>
              <a:rPr lang="en-US" sz="4000" b="1">
                <a:latin typeface="Aptos"/>
              </a:rPr>
              <a:t>Effectiveness</a:t>
            </a:r>
            <a:endParaRPr lang="en-US" sz="4000" b="1" i="0" u="none" strike="noStrike" kern="1200" cap="none" spc="0" normalizeH="0" baseline="0" noProof="0">
              <a:ln>
                <a:noFill/>
              </a:ln>
              <a:effectLst/>
              <a:uLnTx/>
              <a:uFillTx/>
              <a:latin typeface="Aptos"/>
            </a:endParaRPr>
          </a:p>
        </p:txBody>
      </p:sp>
      <p:sp>
        <p:nvSpPr>
          <p:cNvPr id="31" name="TextBox 14">
            <a:extLst>
              <a:ext uri="{FF2B5EF4-FFF2-40B4-BE49-F238E27FC236}">
                <a16:creationId xmlns:a16="http://schemas.microsoft.com/office/drawing/2014/main" id="{7CECC893-0D2B-52BF-67FC-D07D833D0967}"/>
              </a:ext>
            </a:extLst>
          </p:cNvPr>
          <p:cNvSpPr txBox="1"/>
          <p:nvPr/>
        </p:nvSpPr>
        <p:spPr>
          <a:xfrm>
            <a:off x="-5015" y="1610408"/>
            <a:ext cx="5339946" cy="219547"/>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600"/>
              </a:lnSpc>
            </a:pPr>
            <a:r>
              <a:rPr lang="en-US" sz="1850" b="1">
                <a:solidFill>
                  <a:srgbClr val="233746"/>
                </a:solidFill>
                <a:latin typeface="Aptos"/>
              </a:rPr>
              <a:t>Educator Effectiveness Leads</a:t>
            </a:r>
          </a:p>
        </p:txBody>
      </p:sp>
      <p:sp>
        <p:nvSpPr>
          <p:cNvPr id="26" name="TextBox 8">
            <a:extLst>
              <a:ext uri="{FF2B5EF4-FFF2-40B4-BE49-F238E27FC236}">
                <a16:creationId xmlns:a16="http://schemas.microsoft.com/office/drawing/2014/main" id="{A3599B67-F25E-7CD5-90B2-DEEA88B085A6}"/>
              </a:ext>
            </a:extLst>
          </p:cNvPr>
          <p:cNvSpPr txBox="1"/>
          <p:nvPr/>
        </p:nvSpPr>
        <p:spPr>
          <a:xfrm>
            <a:off x="1081052" y="1713450"/>
            <a:ext cx="4260397" cy="4462760"/>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buClr>
                <a:srgbClr val="000000"/>
              </a:buClr>
              <a:buSzPts val="1600"/>
            </a:pPr>
            <a:endParaRPr lang="en-US" sz="1600">
              <a:solidFill>
                <a:srgbClr val="000000"/>
              </a:solidFill>
              <a:latin typeface="Aptos"/>
              <a:ea typeface="Calibri"/>
              <a:cs typeface="Calibri"/>
            </a:endParaRPr>
          </a:p>
          <a:p>
            <a:pPr marL="285750" indent="-285750">
              <a:buClr>
                <a:srgbClr val="000000"/>
              </a:buClr>
              <a:buSzPts val="1600"/>
              <a:buFont typeface="Arial"/>
              <a:buChar char="•"/>
            </a:pPr>
            <a:r>
              <a:rPr lang="en-US" sz="1600">
                <a:solidFill>
                  <a:srgbClr val="000000"/>
                </a:solidFill>
                <a:latin typeface="Aptos"/>
                <a:ea typeface="Calibri"/>
                <a:cs typeface="Calibri"/>
              </a:rPr>
              <a:t>Kate Berresford, EPPs, </a:t>
            </a:r>
            <a:r>
              <a:rPr lang="en-US" sz="1600">
                <a:solidFill>
                  <a:srgbClr val="000000"/>
                </a:solidFill>
                <a:latin typeface="Aptos"/>
                <a:ea typeface="Calibri"/>
                <a:cs typeface="Calibri"/>
                <a:hlinkClick r:id="rId3"/>
              </a:rPr>
              <a:t>skberresford@ed.sc.gov</a:t>
            </a:r>
            <a:r>
              <a:rPr lang="en-US" sz="1600">
                <a:solidFill>
                  <a:srgbClr val="000000"/>
                </a:solidFill>
                <a:latin typeface="Aptos"/>
                <a:ea typeface="Calibri"/>
                <a:cs typeface="Calibri"/>
              </a:rPr>
              <a:t> </a:t>
            </a:r>
          </a:p>
          <a:p>
            <a:pPr marL="285750" indent="-285750">
              <a:buClr>
                <a:srgbClr val="000000"/>
              </a:buClr>
              <a:buSzPts val="1600"/>
              <a:buFont typeface="Arial"/>
              <a:buChar char="•"/>
            </a:pPr>
            <a:r>
              <a:rPr lang="en-US" sz="1600">
                <a:solidFill>
                  <a:srgbClr val="000000"/>
                </a:solidFill>
                <a:latin typeface="Aptos"/>
                <a:ea typeface="Calibri"/>
                <a:cs typeface="Calibri"/>
                <a:sym typeface="Calibri"/>
              </a:rPr>
              <a:t>Ashley Cohoon, Communications, </a:t>
            </a:r>
            <a:r>
              <a:rPr lang="en-US" sz="1600" u="sng">
                <a:solidFill>
                  <a:schemeClr val="accent3">
                    <a:lumMod val="76000"/>
                  </a:schemeClr>
                </a:solidFill>
                <a:latin typeface="Aptos"/>
                <a:ea typeface="Calibri"/>
                <a:cs typeface="Calibri"/>
                <a:sym typeface="Calibri"/>
                <a:hlinkClick r:id="rId4">
                  <a:extLst>
                    <a:ext uri="{A12FA001-AC4F-418D-AE19-62706E023703}">
                      <ahyp:hlinkClr xmlns:ahyp="http://schemas.microsoft.com/office/drawing/2018/hyperlinkcolor" val="tx"/>
                    </a:ext>
                  </a:extLst>
                </a:hlinkClick>
              </a:rPr>
              <a:t>ascohoon@ed.sc.gov</a:t>
            </a:r>
            <a:r>
              <a:rPr lang="en-US" sz="1600">
                <a:solidFill>
                  <a:schemeClr val="accent3">
                    <a:lumMod val="76000"/>
                  </a:schemeClr>
                </a:solidFill>
                <a:latin typeface="Aptos"/>
                <a:ea typeface="Calibri"/>
                <a:cs typeface="Calibri"/>
                <a:sym typeface="Calibri"/>
              </a:rPr>
              <a:t> </a:t>
            </a:r>
            <a:endParaRPr lang="en-US" sz="1600">
              <a:solidFill>
                <a:schemeClr val="accent3">
                  <a:lumMod val="76000"/>
                </a:schemeClr>
              </a:solidFill>
              <a:latin typeface="Aptos"/>
            </a:endParaRPr>
          </a:p>
          <a:p>
            <a:pPr marL="285750" indent="-285750">
              <a:buClr>
                <a:srgbClr val="000000"/>
              </a:buClr>
              <a:buSzPts val="1600"/>
              <a:buFont typeface="Arial"/>
              <a:buChar char="•"/>
            </a:pPr>
            <a:r>
              <a:rPr lang="en-US" sz="1600">
                <a:solidFill>
                  <a:srgbClr val="000000"/>
                </a:solidFill>
                <a:latin typeface="Aptos"/>
                <a:ea typeface="Calibri"/>
                <a:cs typeface="Calibri"/>
              </a:rPr>
              <a:t>Dr. Roshonda Frazier, SLO and Teacher Leadership, </a:t>
            </a:r>
            <a:r>
              <a:rPr lang="en-US" sz="1600">
                <a:solidFill>
                  <a:schemeClr val="accent3">
                    <a:lumMod val="76000"/>
                  </a:schemeClr>
                </a:solidFill>
                <a:latin typeface="Aptos"/>
                <a:ea typeface="Calibri"/>
                <a:cs typeface="Calibri"/>
                <a:hlinkClick r:id="rId5">
                  <a:extLst>
                    <a:ext uri="{A12FA001-AC4F-418D-AE19-62706E023703}">
                      <ahyp:hlinkClr xmlns:ahyp="http://schemas.microsoft.com/office/drawing/2018/hyperlinkcolor" val="tx"/>
                    </a:ext>
                  </a:extLst>
                </a:hlinkClick>
              </a:rPr>
              <a:t>rfrazier@ed.sc.gov</a:t>
            </a:r>
            <a:r>
              <a:rPr lang="en-US" sz="1600">
                <a:solidFill>
                  <a:schemeClr val="accent3">
                    <a:lumMod val="76000"/>
                  </a:schemeClr>
                </a:solidFill>
                <a:latin typeface="Aptos"/>
                <a:ea typeface="Calibri"/>
                <a:cs typeface="Calibri"/>
              </a:rPr>
              <a:t> </a:t>
            </a:r>
            <a:endParaRPr lang="en-US" sz="1600">
              <a:solidFill>
                <a:schemeClr val="accent3">
                  <a:lumMod val="76000"/>
                </a:schemeClr>
              </a:solidFill>
              <a:latin typeface="Aptos"/>
              <a:ea typeface="Calibri"/>
              <a:cs typeface="Arial"/>
            </a:endParaRPr>
          </a:p>
          <a:p>
            <a:pPr marL="285750" indent="-285750">
              <a:buClr>
                <a:srgbClr val="000000"/>
              </a:buClr>
              <a:buSzPts val="1600"/>
              <a:buFont typeface="Arial"/>
              <a:buChar char="•"/>
            </a:pPr>
            <a:r>
              <a:rPr lang="en-US" sz="1600">
                <a:solidFill>
                  <a:srgbClr val="000000"/>
                </a:solidFill>
                <a:latin typeface="Aptos"/>
                <a:ea typeface="Calibri"/>
                <a:cs typeface="Calibri"/>
                <a:sym typeface="Calibri"/>
              </a:rPr>
              <a:t>Jenny Henke, Induction and Mentoring, </a:t>
            </a:r>
            <a:r>
              <a:rPr lang="en-US" sz="1600" u="sng">
                <a:solidFill>
                  <a:schemeClr val="accent3">
                    <a:lumMod val="76000"/>
                  </a:schemeClr>
                </a:solidFill>
                <a:latin typeface="Aptos"/>
                <a:ea typeface="Calibri"/>
                <a:cs typeface="Calibri"/>
                <a:sym typeface="Calibri"/>
                <a:hlinkClick r:id="rId6">
                  <a:extLst>
                    <a:ext uri="{A12FA001-AC4F-418D-AE19-62706E023703}">
                      <ahyp:hlinkClr xmlns:ahyp="http://schemas.microsoft.com/office/drawing/2018/hyperlinkcolor" val="tx"/>
                    </a:ext>
                  </a:extLst>
                </a:hlinkClick>
              </a:rPr>
              <a:t>vhenke@ed.sc.gov</a:t>
            </a:r>
            <a:endParaRPr lang="en-US" sz="1600" u="sng">
              <a:solidFill>
                <a:schemeClr val="accent3">
                  <a:lumMod val="76000"/>
                </a:schemeClr>
              </a:solidFill>
              <a:latin typeface="Aptos"/>
              <a:ea typeface="Calibri"/>
              <a:cs typeface="Calibri"/>
            </a:endParaRPr>
          </a:p>
          <a:p>
            <a:pPr marL="285750" indent="-285750">
              <a:buClr>
                <a:srgbClr val="000000"/>
              </a:buClr>
              <a:buSzPts val="1600"/>
              <a:buFont typeface="Arial"/>
              <a:buChar char="•"/>
            </a:pPr>
            <a:r>
              <a:rPr lang="en-US" sz="1600">
                <a:solidFill>
                  <a:schemeClr val="accent6">
                    <a:lumMod val="10000"/>
                  </a:schemeClr>
                </a:solidFill>
                <a:latin typeface="Aptos"/>
                <a:ea typeface="Calibri"/>
                <a:cs typeface="Calibri"/>
                <a:sym typeface="Calibri"/>
              </a:rPr>
              <a:t>Dr. Kimberly Howard, PADEPP,</a:t>
            </a:r>
            <a:r>
              <a:rPr lang="en-US" sz="1600">
                <a:latin typeface="Aptos"/>
                <a:ea typeface="Calibri"/>
                <a:cs typeface="Calibri"/>
                <a:sym typeface="Calibri"/>
              </a:rPr>
              <a:t> </a:t>
            </a:r>
            <a:r>
              <a:rPr lang="en-US" sz="1600" u="sng">
                <a:solidFill>
                  <a:schemeClr val="accent3">
                    <a:lumMod val="76000"/>
                  </a:schemeClr>
                </a:solidFill>
                <a:latin typeface="Aptos"/>
                <a:ea typeface="Calibri"/>
                <a:cs typeface="Calibri"/>
                <a:sym typeface="Calibri"/>
                <a:hlinkClick r:id="rId7">
                  <a:extLst>
                    <a:ext uri="{A12FA001-AC4F-418D-AE19-62706E023703}">
                      <ahyp:hlinkClr xmlns:ahyp="http://schemas.microsoft.com/office/drawing/2018/hyperlinkcolor" val="tx"/>
                    </a:ext>
                  </a:extLst>
                </a:hlinkClick>
              </a:rPr>
              <a:t>khoward@ed.sc.gov</a:t>
            </a:r>
            <a:endParaRPr lang="en-US" sz="1600" u="sng">
              <a:solidFill>
                <a:schemeClr val="accent3">
                  <a:lumMod val="76000"/>
                </a:schemeClr>
              </a:solidFill>
              <a:latin typeface="Aptos"/>
              <a:ea typeface="Calibri"/>
              <a:cs typeface="Calibri"/>
              <a:hlinkClick r:id="rId7">
                <a:extLst>
                  <a:ext uri="{A12FA001-AC4F-418D-AE19-62706E023703}">
                    <ahyp:hlinkClr xmlns:ahyp="http://schemas.microsoft.com/office/drawing/2018/hyperlinkcolor" val="tx"/>
                  </a:ext>
                </a:extLst>
              </a:hlinkClick>
            </a:endParaRPr>
          </a:p>
          <a:p>
            <a:pPr marL="285750" indent="-285750">
              <a:buClr>
                <a:srgbClr val="000000"/>
              </a:buClr>
              <a:buSzPts val="1600"/>
              <a:buFont typeface="Arial"/>
              <a:buChar char="•"/>
            </a:pPr>
            <a:r>
              <a:rPr lang="en-US" sz="1600">
                <a:solidFill>
                  <a:schemeClr val="tx1">
                    <a:lumMod val="49000"/>
                  </a:schemeClr>
                </a:solidFill>
                <a:latin typeface="Aptos"/>
                <a:ea typeface="Calibri"/>
                <a:cs typeface="Calibri"/>
              </a:rPr>
              <a:t>Torian Nunn, Data and Reporting, </a:t>
            </a:r>
            <a:r>
              <a:rPr lang="en-US" sz="1600" u="sng">
                <a:solidFill>
                  <a:schemeClr val="accent3">
                    <a:lumMod val="76000"/>
                  </a:schemeClr>
                </a:solidFill>
                <a:latin typeface="Aptos"/>
                <a:ea typeface="Calibri"/>
                <a:cs typeface="Calibri"/>
                <a:hlinkClick r:id="rId8">
                  <a:extLst>
                    <a:ext uri="{A12FA001-AC4F-418D-AE19-62706E023703}">
                      <ahyp:hlinkClr xmlns:ahyp="http://schemas.microsoft.com/office/drawing/2018/hyperlinkcolor" val="tx"/>
                    </a:ext>
                  </a:extLst>
                </a:hlinkClick>
              </a:rPr>
              <a:t>tmnunn@ed.sc.gov</a:t>
            </a:r>
          </a:p>
          <a:p>
            <a:pPr>
              <a:buSzPts val="1600"/>
            </a:pPr>
            <a:endParaRPr lang="en-US" sz="1600" u="sng">
              <a:solidFill>
                <a:schemeClr val="accent3">
                  <a:lumMod val="76000"/>
                </a:schemeClr>
              </a:solidFill>
              <a:latin typeface="Aptos"/>
              <a:ea typeface="Calibri"/>
              <a:cs typeface="Calibri"/>
            </a:endParaRPr>
          </a:p>
          <a:p>
            <a:r>
              <a:rPr lang="en-US" sz="1800" b="1">
                <a:solidFill>
                  <a:schemeClr val="accent6">
                    <a:lumMod val="10000"/>
                  </a:schemeClr>
                </a:solidFill>
                <a:latin typeface="Aptos"/>
                <a:ea typeface="Calibri"/>
                <a:cs typeface="Calibri"/>
              </a:rPr>
              <a:t>Visit our website:</a:t>
            </a:r>
            <a:r>
              <a:rPr lang="en-US" sz="1800" b="1">
                <a:solidFill>
                  <a:schemeClr val="dk1"/>
                </a:solidFill>
                <a:latin typeface="Aptos"/>
                <a:ea typeface="Calibri"/>
                <a:cs typeface="Calibri"/>
              </a:rPr>
              <a:t> </a:t>
            </a:r>
            <a:r>
              <a:rPr lang="en-US" sz="1800" b="1" u="sng">
                <a:solidFill>
                  <a:schemeClr val="accent3">
                    <a:lumMod val="76000"/>
                  </a:schemeClr>
                </a:solidFill>
                <a:latin typeface="Aptos"/>
                <a:ea typeface="Calibri"/>
                <a:cs typeface="Calibri"/>
              </a:rPr>
              <a:t>https://ed.sc.gov</a:t>
            </a:r>
            <a:endParaRPr lang="en-US" sz="1800">
              <a:solidFill>
                <a:schemeClr val="accent3">
                  <a:lumMod val="76000"/>
                </a:schemeClr>
              </a:solidFill>
              <a:latin typeface="Aptos"/>
              <a:ea typeface="Calibri"/>
              <a:cs typeface="Calibri"/>
            </a:endParaRPr>
          </a:p>
          <a:p>
            <a:pPr>
              <a:buSzPts val="1600"/>
            </a:pPr>
            <a:endParaRPr lang="en-US" sz="1600" u="sng">
              <a:solidFill>
                <a:schemeClr val="accent3">
                  <a:lumMod val="76000"/>
                </a:schemeClr>
              </a:solidFill>
              <a:latin typeface="Aptos"/>
              <a:ea typeface="Calibri"/>
              <a:cs typeface="Calibri"/>
            </a:endParaRPr>
          </a:p>
          <a:p>
            <a:pPr>
              <a:buClr>
                <a:srgbClr val="000000"/>
              </a:buClr>
              <a:buSzPts val="1600"/>
            </a:pPr>
            <a:endParaRPr lang="en-US" sz="1600" u="sng">
              <a:solidFill>
                <a:srgbClr val="233F58"/>
              </a:solidFill>
              <a:latin typeface="Aptos"/>
              <a:ea typeface="Calibri"/>
              <a:cs typeface="Calibri"/>
            </a:endParaRPr>
          </a:p>
          <a:p>
            <a:pPr>
              <a:buClr>
                <a:srgbClr val="000000"/>
              </a:buClr>
              <a:buSzPts val="1600"/>
            </a:pPr>
            <a:endParaRPr lang="en-US" sz="1600">
              <a:solidFill>
                <a:schemeClr val="accent3">
                  <a:lumMod val="76000"/>
                </a:schemeClr>
              </a:solidFill>
              <a:latin typeface="Aptos"/>
              <a:ea typeface="Calibri"/>
              <a:cs typeface="Calibri"/>
            </a:endParaRPr>
          </a:p>
        </p:txBody>
      </p:sp>
      <p:sp>
        <p:nvSpPr>
          <p:cNvPr id="32" name="TextBox 15">
            <a:extLst>
              <a:ext uri="{FF2B5EF4-FFF2-40B4-BE49-F238E27FC236}">
                <a16:creationId xmlns:a16="http://schemas.microsoft.com/office/drawing/2014/main" id="{0265F6BE-078D-A3EE-E90B-1CBECDFD423E}"/>
              </a:ext>
            </a:extLst>
          </p:cNvPr>
          <p:cNvSpPr txBox="1"/>
          <p:nvPr/>
        </p:nvSpPr>
        <p:spPr>
          <a:xfrm>
            <a:off x="5938112" y="1604826"/>
            <a:ext cx="3609259" cy="220189"/>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600"/>
              </a:lnSpc>
            </a:pPr>
            <a:r>
              <a:rPr lang="en-US" sz="1867" b="1">
                <a:solidFill>
                  <a:srgbClr val="233746"/>
                </a:solidFill>
                <a:latin typeface="Aptos" panose="020B0004020202020204" pitchFamily="34" charset="0"/>
              </a:rPr>
              <a:t>Leadership Development Leads</a:t>
            </a:r>
          </a:p>
        </p:txBody>
      </p:sp>
      <p:sp>
        <p:nvSpPr>
          <p:cNvPr id="30" name="TextBox 13">
            <a:extLst>
              <a:ext uri="{FF2B5EF4-FFF2-40B4-BE49-F238E27FC236}">
                <a16:creationId xmlns:a16="http://schemas.microsoft.com/office/drawing/2014/main" id="{2F32ED9D-9170-177C-A190-C55416DA52BF}"/>
              </a:ext>
            </a:extLst>
          </p:cNvPr>
          <p:cNvSpPr txBox="1"/>
          <p:nvPr/>
        </p:nvSpPr>
        <p:spPr>
          <a:xfrm>
            <a:off x="5915655" y="1902659"/>
            <a:ext cx="4404069" cy="4744889"/>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431800" lvl="1" indent="-285750">
              <a:spcBef>
                <a:spcPts val="355"/>
              </a:spcBef>
              <a:buClr>
                <a:srgbClr val="000000"/>
              </a:buClr>
              <a:buSzPct val="100000"/>
              <a:buFont typeface="Arial"/>
              <a:buChar char="•"/>
            </a:pPr>
            <a:r>
              <a:rPr lang="en-US" sz="1600">
                <a:solidFill>
                  <a:srgbClr val="000000"/>
                </a:solidFill>
                <a:latin typeface="Aptos"/>
              </a:rPr>
              <a:t>Dr. Gerard Edwards, Veteran Principals &amp; District Leaders, </a:t>
            </a:r>
            <a:r>
              <a:rPr lang="en-US" sz="1600">
                <a:solidFill>
                  <a:schemeClr val="accent3">
                    <a:lumMod val="76000"/>
                  </a:schemeClr>
                </a:solidFill>
                <a:latin typeface="Aptos"/>
                <a:hlinkClick r:id="rId9">
                  <a:extLst>
                    <a:ext uri="{A12FA001-AC4F-418D-AE19-62706E023703}">
                      <ahyp:hlinkClr xmlns:ahyp="http://schemas.microsoft.com/office/drawing/2018/hyperlinkcolor" val="tx"/>
                    </a:ext>
                  </a:extLst>
                </a:hlinkClick>
              </a:rPr>
              <a:t>gedwards@ed.sc.gov</a:t>
            </a:r>
            <a:r>
              <a:rPr lang="en-US" sz="1600">
                <a:solidFill>
                  <a:schemeClr val="accent3">
                    <a:lumMod val="76000"/>
                  </a:schemeClr>
                </a:solidFill>
                <a:latin typeface="Aptos"/>
              </a:rPr>
              <a:t> </a:t>
            </a:r>
            <a:endParaRPr lang="en-US">
              <a:solidFill>
                <a:schemeClr val="accent3">
                  <a:lumMod val="76000"/>
                </a:schemeClr>
              </a:solidFill>
              <a:ea typeface="Calibri"/>
              <a:cs typeface="Calibri"/>
            </a:endParaRPr>
          </a:p>
          <a:p>
            <a:pPr marL="431800" lvl="1" indent="-285750">
              <a:spcBef>
                <a:spcPts val="355"/>
              </a:spcBef>
              <a:buClr>
                <a:srgbClr val="000000"/>
              </a:buClr>
              <a:buSzPct val="100000"/>
              <a:buFont typeface="Arial"/>
              <a:buChar char="•"/>
            </a:pPr>
            <a:r>
              <a:rPr lang="en-US" sz="1600">
                <a:solidFill>
                  <a:srgbClr val="000000"/>
                </a:solidFill>
                <a:latin typeface="Aptos"/>
              </a:rPr>
              <a:t>Dr. Keasha Grant, Certified Support &amp; Emerging Leaders, </a:t>
            </a:r>
            <a:r>
              <a:rPr lang="en-US" sz="1600">
                <a:solidFill>
                  <a:schemeClr val="accent3">
                    <a:lumMod val="76000"/>
                  </a:schemeClr>
                </a:solidFill>
                <a:latin typeface="Aptos"/>
                <a:hlinkClick r:id="rId10">
                  <a:extLst>
                    <a:ext uri="{A12FA001-AC4F-418D-AE19-62706E023703}">
                      <ahyp:hlinkClr xmlns:ahyp="http://schemas.microsoft.com/office/drawing/2018/hyperlinkcolor" val="tx"/>
                    </a:ext>
                  </a:extLst>
                </a:hlinkClick>
              </a:rPr>
              <a:t>ksgrant@ed.sc.gov</a:t>
            </a:r>
            <a:endParaRPr lang="en-US" sz="1600">
              <a:solidFill>
                <a:schemeClr val="accent3">
                  <a:lumMod val="76000"/>
                </a:schemeClr>
              </a:solidFill>
              <a:latin typeface="Aptos"/>
            </a:endParaRPr>
          </a:p>
          <a:p>
            <a:pPr marL="431800" lvl="1" indent="-285750">
              <a:spcBef>
                <a:spcPts val="355"/>
              </a:spcBef>
              <a:buClr>
                <a:srgbClr val="000000"/>
              </a:buClr>
              <a:buSzPct val="100000"/>
              <a:buFont typeface="Arial"/>
              <a:buChar char="•"/>
            </a:pPr>
            <a:r>
              <a:rPr lang="en-US" sz="1600">
                <a:solidFill>
                  <a:srgbClr val="000000"/>
                </a:solidFill>
                <a:latin typeface="Aptos"/>
              </a:rPr>
              <a:t>Crystal Halma, Collective Leadership, </a:t>
            </a:r>
            <a:r>
              <a:rPr lang="en-US" sz="1600" u="sng">
                <a:solidFill>
                  <a:schemeClr val="accent3">
                    <a:lumMod val="76000"/>
                  </a:schemeClr>
                </a:solidFill>
                <a:latin typeface="Aptos"/>
                <a:hlinkClick r:id="rId11">
                  <a:extLst>
                    <a:ext uri="{A12FA001-AC4F-418D-AE19-62706E023703}">
                      <ahyp:hlinkClr xmlns:ahyp="http://schemas.microsoft.com/office/drawing/2018/hyperlinkcolor" val="tx"/>
                    </a:ext>
                  </a:extLst>
                </a:hlinkClick>
              </a:rPr>
              <a:t>chalma@ed.sc.gov</a:t>
            </a:r>
            <a:endParaRPr lang="en-US" sz="1600">
              <a:solidFill>
                <a:schemeClr val="accent3">
                  <a:lumMod val="76000"/>
                </a:schemeClr>
              </a:solidFill>
              <a:latin typeface="Aptos"/>
            </a:endParaRPr>
          </a:p>
          <a:p>
            <a:pPr marL="431800" lvl="1" indent="-285750">
              <a:spcBef>
                <a:spcPts val="355"/>
              </a:spcBef>
              <a:buClr>
                <a:srgbClr val="000000"/>
              </a:buClr>
              <a:buSzPct val="100000"/>
              <a:buFont typeface="Arial"/>
              <a:buChar char="•"/>
            </a:pPr>
            <a:r>
              <a:rPr lang="en-US" sz="1600">
                <a:solidFill>
                  <a:srgbClr val="000000"/>
                </a:solidFill>
                <a:latin typeface="Aptos"/>
              </a:rPr>
              <a:t>Dr. Frank Robinson, New Principals &amp; Emerging Leaders, </a:t>
            </a:r>
            <a:r>
              <a:rPr lang="en-US" sz="1600" u="sng">
                <a:solidFill>
                  <a:schemeClr val="accent3">
                    <a:lumMod val="76000"/>
                  </a:schemeClr>
                </a:solidFill>
                <a:latin typeface="Aptos"/>
                <a:hlinkClick r:id="rId12">
                  <a:extLst>
                    <a:ext uri="{A12FA001-AC4F-418D-AE19-62706E023703}">
                      <ahyp:hlinkClr xmlns:ahyp="http://schemas.microsoft.com/office/drawing/2018/hyperlinkcolor" val="tx"/>
                    </a:ext>
                  </a:extLst>
                </a:hlinkClick>
              </a:rPr>
              <a:t>frobinson@ed.sc.gov</a:t>
            </a:r>
            <a:endParaRPr lang="en-US" sz="1600" u="sng">
              <a:solidFill>
                <a:schemeClr val="accent3">
                  <a:lumMod val="76000"/>
                </a:schemeClr>
              </a:solidFill>
              <a:latin typeface="Aptos"/>
            </a:endParaRPr>
          </a:p>
          <a:p>
            <a:pPr marL="431800" lvl="1" indent="-285750">
              <a:spcBef>
                <a:spcPts val="355"/>
              </a:spcBef>
              <a:buClr>
                <a:srgbClr val="000000"/>
              </a:buClr>
              <a:buSzPct val="100000"/>
              <a:buFont typeface="Arial"/>
              <a:buChar char="•"/>
            </a:pPr>
            <a:r>
              <a:rPr lang="en-US" sz="1600">
                <a:solidFill>
                  <a:srgbClr val="000000"/>
                </a:solidFill>
                <a:latin typeface="Aptos"/>
              </a:rPr>
              <a:t>Dr. Adrienne Davenport, Instructional Leadership &amp; Assistant Principals, </a:t>
            </a:r>
            <a:r>
              <a:rPr lang="en-US" sz="1600" u="sng">
                <a:solidFill>
                  <a:schemeClr val="accent3">
                    <a:lumMod val="76000"/>
                  </a:schemeClr>
                </a:solidFill>
                <a:latin typeface="Aptos"/>
                <a:hlinkClick r:id="rId13">
                  <a:extLst>
                    <a:ext uri="{A12FA001-AC4F-418D-AE19-62706E023703}">
                      <ahyp:hlinkClr xmlns:ahyp="http://schemas.microsoft.com/office/drawing/2018/hyperlinkcolor" val="tx"/>
                    </a:ext>
                  </a:extLst>
                </a:hlinkClick>
              </a:rPr>
              <a:t>adavenport@ed.sc.gov</a:t>
            </a:r>
            <a:endParaRPr lang="en-US" sz="1600">
              <a:solidFill>
                <a:schemeClr val="accent3">
                  <a:lumMod val="76000"/>
                </a:schemeClr>
              </a:solidFill>
              <a:latin typeface="Aptos"/>
            </a:endParaRPr>
          </a:p>
          <a:p>
            <a:pPr marL="146050" lvl="1">
              <a:spcBef>
                <a:spcPts val="355"/>
              </a:spcBef>
              <a:buClr>
                <a:srgbClr val="000000"/>
              </a:buClr>
              <a:buSzPct val="100000"/>
            </a:pPr>
            <a:endParaRPr lang="en-US" sz="1100" u="sng">
              <a:solidFill>
                <a:schemeClr val="accent3">
                  <a:lumMod val="76000"/>
                </a:schemeClr>
              </a:solidFill>
              <a:latin typeface="Aptos"/>
            </a:endParaRPr>
          </a:p>
          <a:p>
            <a:pPr marL="374650" lvl="1" indent="-228600">
              <a:spcBef>
                <a:spcPts val="355"/>
              </a:spcBef>
              <a:buClr>
                <a:srgbClr val="000000"/>
              </a:buClr>
              <a:buSzPct val="100000"/>
              <a:buFont typeface="Arial" panose="020B0603020202020204" pitchFamily="34" charset="0"/>
              <a:buChar char="•"/>
            </a:pPr>
            <a:endParaRPr lang="en-US" sz="800">
              <a:solidFill>
                <a:schemeClr val="accent6">
                  <a:lumMod val="10000"/>
                </a:schemeClr>
              </a:solidFill>
              <a:latin typeface="Aptos"/>
            </a:endParaRPr>
          </a:p>
          <a:p>
            <a:pPr marL="374650" lvl="1" indent="-228600">
              <a:spcBef>
                <a:spcPts val="355"/>
              </a:spcBef>
              <a:buClr>
                <a:srgbClr val="000000"/>
              </a:buClr>
              <a:buSzPct val="100000"/>
              <a:buFont typeface="Arial" panose="020B0603020202020204" pitchFamily="34" charset="0"/>
              <a:buChar char="•"/>
            </a:pPr>
            <a:r>
              <a:rPr lang="en-US" sz="1600">
                <a:solidFill>
                  <a:schemeClr val="accent6">
                    <a:lumMod val="10000"/>
                  </a:schemeClr>
                </a:solidFill>
                <a:latin typeface="Aptos"/>
              </a:rPr>
              <a:t>Kimberly Mack, Director, </a:t>
            </a:r>
            <a:r>
              <a:rPr lang="en-US" sz="1600">
                <a:solidFill>
                  <a:schemeClr val="accent3">
                    <a:lumMod val="76000"/>
                  </a:schemeClr>
                </a:solidFill>
                <a:latin typeface="Aptos"/>
                <a:hlinkClick r:id="rId14">
                  <a:extLst>
                    <a:ext uri="{A12FA001-AC4F-418D-AE19-62706E023703}">
                      <ahyp:hlinkClr xmlns:ahyp="http://schemas.microsoft.com/office/drawing/2018/hyperlinkcolor" val="tx"/>
                    </a:ext>
                  </a:extLst>
                </a:hlinkClick>
              </a:rPr>
              <a:t>kemack@ed.sc.gov</a:t>
            </a:r>
            <a:endParaRPr lang="en-US">
              <a:solidFill>
                <a:schemeClr val="accent3">
                  <a:lumMod val="76000"/>
                </a:schemeClr>
              </a:solidFill>
              <a:latin typeface="Calibri"/>
              <a:ea typeface="Calibri"/>
              <a:cs typeface="Calibri"/>
            </a:endParaRPr>
          </a:p>
          <a:p>
            <a:pPr marL="374650" lvl="1" indent="-228600">
              <a:spcBef>
                <a:spcPts val="355"/>
              </a:spcBef>
              <a:buClr>
                <a:srgbClr val="000000"/>
              </a:buClr>
              <a:buSzPct val="100000"/>
              <a:buFont typeface="Arial" panose="020B0603020202020204" pitchFamily="34" charset="0"/>
              <a:buChar char="•"/>
            </a:pPr>
            <a:r>
              <a:rPr lang="en-US" sz="1600">
                <a:solidFill>
                  <a:schemeClr val="accent6">
                    <a:lumMod val="10000"/>
                  </a:schemeClr>
                </a:solidFill>
                <a:latin typeface="Aptos"/>
              </a:rPr>
              <a:t>Marilyn Suber, Administrative Assistant</a:t>
            </a:r>
            <a:r>
              <a:rPr lang="en-US" sz="1600">
                <a:solidFill>
                  <a:srgbClr val="233F58"/>
                </a:solidFill>
                <a:latin typeface="Aptos"/>
              </a:rPr>
              <a:t>, </a:t>
            </a:r>
            <a:r>
              <a:rPr lang="en-US" sz="1600">
                <a:solidFill>
                  <a:schemeClr val="accent3">
                    <a:lumMod val="76000"/>
                  </a:schemeClr>
                </a:solidFill>
                <a:latin typeface="Aptos"/>
                <a:hlinkClick r:id="rId15">
                  <a:extLst>
                    <a:ext uri="{A12FA001-AC4F-418D-AE19-62706E023703}">
                      <ahyp:hlinkClr xmlns:ahyp="http://schemas.microsoft.com/office/drawing/2018/hyperlinkcolor" val="tx"/>
                    </a:ext>
                  </a:extLst>
                </a:hlinkClick>
              </a:rPr>
              <a:t>masuber@ed.sc.gov</a:t>
            </a:r>
            <a:endParaRPr lang="en-US">
              <a:solidFill>
                <a:schemeClr val="accent3">
                  <a:lumMod val="76000"/>
                </a:schemeClr>
              </a:solidFill>
              <a:ea typeface="Calibri"/>
              <a:cs typeface="Calibri"/>
            </a:endParaRPr>
          </a:p>
          <a:p>
            <a:pPr marL="146050" lvl="1">
              <a:spcBef>
                <a:spcPts val="355"/>
              </a:spcBef>
              <a:buClr>
                <a:srgbClr val="000000"/>
              </a:buClr>
              <a:buSzPct val="100000"/>
            </a:pPr>
            <a:endParaRPr lang="en-US" sz="1600">
              <a:solidFill>
                <a:srgbClr val="B45F06"/>
              </a:solidFill>
              <a:latin typeface="Aptos"/>
            </a:endParaRPr>
          </a:p>
          <a:p>
            <a:pPr marL="146050" lvl="1">
              <a:spcBef>
                <a:spcPts val="355"/>
              </a:spcBef>
              <a:buFont typeface="Trebuchet MS" panose="020B0603020202020204" pitchFamily="34" charset="0"/>
            </a:pPr>
            <a:endParaRPr lang="en-US" sz="1600">
              <a:solidFill>
                <a:srgbClr val="B45F06"/>
              </a:solidFill>
              <a:latin typeface="Aptos"/>
            </a:endParaRPr>
          </a:p>
        </p:txBody>
      </p:sp>
      <p:sp>
        <p:nvSpPr>
          <p:cNvPr id="2" name="TextBox 1">
            <a:extLst>
              <a:ext uri="{FF2B5EF4-FFF2-40B4-BE49-F238E27FC236}">
                <a16:creationId xmlns:a16="http://schemas.microsoft.com/office/drawing/2014/main" id="{70FCEA3F-B71D-F586-BA72-60BDCB420C95}"/>
              </a:ext>
            </a:extLst>
          </p:cNvPr>
          <p:cNvSpPr txBox="1"/>
          <p:nvPr/>
        </p:nvSpPr>
        <p:spPr>
          <a:xfrm>
            <a:off x="5081642" y="4848277"/>
            <a:ext cx="3407507" cy="3770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850" b="1">
                <a:solidFill>
                  <a:srgbClr val="233746"/>
                </a:solidFill>
                <a:latin typeface="Aptos"/>
              </a:rPr>
              <a:t>Office Support</a:t>
            </a:r>
            <a:endParaRPr lang="en-US"/>
          </a:p>
        </p:txBody>
      </p:sp>
      <p:sp>
        <p:nvSpPr>
          <p:cNvPr id="22" name="AutoShape 4">
            <a:extLst>
              <a:ext uri="{FF2B5EF4-FFF2-40B4-BE49-F238E27FC236}">
                <a16:creationId xmlns:a16="http://schemas.microsoft.com/office/drawing/2014/main" id="{90128454-5E65-0728-86BA-6AD56BD5A10E}"/>
              </a:ext>
              <a:ext uri="{C183D7F6-B498-43B3-948B-1728B52AA6E4}">
                <adec:decorative xmlns:adec="http://schemas.microsoft.com/office/drawing/2017/decorative" val="1"/>
              </a:ext>
            </a:extLst>
          </p:cNvPr>
          <p:cNvSpPr/>
          <p:nvPr/>
        </p:nvSpPr>
        <p:spPr>
          <a:xfrm flipV="1">
            <a:off x="753038" y="1346200"/>
            <a:ext cx="10685924" cy="0"/>
          </a:xfrm>
          <a:prstGeom prst="line">
            <a:avLst/>
          </a:prstGeom>
          <a:ln w="19050" cap="flat">
            <a:solidFill>
              <a:srgbClr val="EFC04C"/>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solidFill>
                <a:srgbClr val="233746"/>
              </a:solidFill>
            </a:endParaRPr>
          </a:p>
        </p:txBody>
      </p:sp>
      <p:sp>
        <p:nvSpPr>
          <p:cNvPr id="3" name="AutoShape 3">
            <a:extLst>
              <a:ext uri="{C183D7F6-B498-43B3-948B-1728B52AA6E4}">
                <adec:decorative xmlns:adec="http://schemas.microsoft.com/office/drawing/2017/decorative" val="1"/>
              </a:ext>
            </a:extLst>
          </p:cNvPr>
          <p:cNvSpPr/>
          <p:nvPr/>
        </p:nvSpPr>
        <p:spPr>
          <a:xfrm flipV="1">
            <a:off x="0" y="6178550"/>
            <a:ext cx="10685924" cy="0"/>
          </a:xfrm>
          <a:prstGeom prst="line">
            <a:avLst/>
          </a:prstGeom>
          <a:ln w="19050" cap="flat">
            <a:solidFill>
              <a:srgbClr val="EFC04C"/>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nvGrpSpPr>
          <p:cNvPr id="33" name="Group 5">
            <a:extLst>
              <a:ext uri="{FF2B5EF4-FFF2-40B4-BE49-F238E27FC236}">
                <a16:creationId xmlns:a16="http://schemas.microsoft.com/office/drawing/2014/main" id="{6E1F3613-C796-05D8-529C-2E9CF03D0F8E}"/>
              </a:ext>
              <a:ext uri="{C183D7F6-B498-43B3-948B-1728B52AA6E4}">
                <adec:decorative xmlns:adec="http://schemas.microsoft.com/office/drawing/2017/decorative" val="1"/>
              </a:ext>
            </a:extLst>
          </p:cNvPr>
          <p:cNvGrpSpPr/>
          <p:nvPr/>
        </p:nvGrpSpPr>
        <p:grpSpPr>
          <a:xfrm>
            <a:off x="748406" y="1244559"/>
            <a:ext cx="4781054" cy="4825454"/>
            <a:chOff x="0" y="-76200"/>
            <a:chExt cx="1611410" cy="1507827"/>
          </a:xfrm>
        </p:grpSpPr>
        <p:sp>
          <p:nvSpPr>
            <p:cNvPr id="34" name="Freeform 6">
              <a:extLst>
                <a:ext uri="{FF2B5EF4-FFF2-40B4-BE49-F238E27FC236}">
                  <a16:creationId xmlns:a16="http://schemas.microsoft.com/office/drawing/2014/main" id="{7B3572CE-860E-AF9F-2066-DD6A04D00EBB}"/>
                </a:ext>
              </a:extLst>
            </p:cNvPr>
            <p:cNvSpPr/>
            <p:nvPr/>
          </p:nvSpPr>
          <p:spPr>
            <a:xfrm>
              <a:off x="21443" y="-8338"/>
              <a:ext cx="1589967" cy="1431102"/>
            </a:xfrm>
            <a:custGeom>
              <a:avLst/>
              <a:gdLst/>
              <a:ahLst/>
              <a:cxnLst/>
              <a:rect l="l" t="t" r="r" b="b"/>
              <a:pathLst>
                <a:path w="1547670" h="1431627">
                  <a:moveTo>
                    <a:pt x="0" y="0"/>
                  </a:moveTo>
                  <a:lnTo>
                    <a:pt x="1547670" y="0"/>
                  </a:lnTo>
                  <a:lnTo>
                    <a:pt x="1547670" y="1431627"/>
                  </a:lnTo>
                  <a:lnTo>
                    <a:pt x="0" y="1431627"/>
                  </a:lnTo>
                  <a:close/>
                </a:path>
              </a:pathLst>
            </a:custGeom>
            <a:solidFill>
              <a:srgbClr val="233746">
                <a:alpha val="9804"/>
              </a:srgbClr>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35" name="TextBox 7">
              <a:extLst>
                <a:ext uri="{FF2B5EF4-FFF2-40B4-BE49-F238E27FC236}">
                  <a16:creationId xmlns:a16="http://schemas.microsoft.com/office/drawing/2014/main" id="{2991F4F8-2D1B-E7E9-50B3-28E2FCF49D6C}"/>
                </a:ext>
              </a:extLst>
            </p:cNvPr>
            <p:cNvSpPr txBox="1"/>
            <p:nvPr/>
          </p:nvSpPr>
          <p:spPr>
            <a:xfrm>
              <a:off x="0" y="-76200"/>
              <a:ext cx="1547670" cy="1507827"/>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680"/>
                </a:lnSpc>
              </a:pPr>
              <a:endParaRPr sz="800"/>
            </a:p>
          </p:txBody>
        </p:sp>
      </p:grpSp>
      <p:sp>
        <p:nvSpPr>
          <p:cNvPr id="9" name="Freeform 9" descr="Circle with words South Carolina Department of Education around the edge. Inside is a palmetto tree with hands representing the fronds. The palmetto tree is rooted in a book. Below the book is the year 1868."/>
          <p:cNvSpPr/>
          <p:nvPr/>
        </p:nvSpPr>
        <p:spPr>
          <a:xfrm>
            <a:off x="10790510" y="5716780"/>
            <a:ext cx="923542" cy="923542"/>
          </a:xfrm>
          <a:custGeom>
            <a:avLst/>
            <a:gdLst/>
            <a:ahLst/>
            <a:cxnLst/>
            <a:rect l="l" t="t" r="r" b="b"/>
            <a:pathLst>
              <a:path w="1385313" h="1385313">
                <a:moveTo>
                  <a:pt x="0" y="0"/>
                </a:moveTo>
                <a:lnTo>
                  <a:pt x="1385312" y="0"/>
                </a:lnTo>
                <a:lnTo>
                  <a:pt x="1385312" y="1385312"/>
                </a:lnTo>
                <a:lnTo>
                  <a:pt x="0" y="1385312"/>
                </a:lnTo>
                <a:lnTo>
                  <a:pt x="0" y="0"/>
                </a:lnTo>
                <a:close/>
              </a:path>
            </a:pathLst>
          </a:custGeom>
          <a:blipFill>
            <a:blip r:embed="rId16"/>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nvGrpSpPr>
          <p:cNvPr id="36" name="Group 5">
            <a:extLst>
              <a:ext uri="{FF2B5EF4-FFF2-40B4-BE49-F238E27FC236}">
                <a16:creationId xmlns:a16="http://schemas.microsoft.com/office/drawing/2014/main" id="{122381A6-760B-3B3F-2465-4ED203DD3158}"/>
              </a:ext>
              <a:ext uri="{C183D7F6-B498-43B3-948B-1728B52AA6E4}">
                <adec:decorative xmlns:adec="http://schemas.microsoft.com/office/drawing/2017/decorative" val="1"/>
              </a:ext>
            </a:extLst>
          </p:cNvPr>
          <p:cNvGrpSpPr/>
          <p:nvPr/>
        </p:nvGrpSpPr>
        <p:grpSpPr>
          <a:xfrm>
            <a:off x="5919184" y="1258654"/>
            <a:ext cx="4392810" cy="4823576"/>
            <a:chOff x="0" y="-76200"/>
            <a:chExt cx="1547670" cy="1677160"/>
          </a:xfrm>
        </p:grpSpPr>
        <p:sp>
          <p:nvSpPr>
            <p:cNvPr id="37" name="Freeform 6">
              <a:extLst>
                <a:ext uri="{FF2B5EF4-FFF2-40B4-BE49-F238E27FC236}">
                  <a16:creationId xmlns:a16="http://schemas.microsoft.com/office/drawing/2014/main" id="{35D5CBA8-97AE-D383-9120-48B1A6A3E54F}"/>
                </a:ext>
              </a:extLst>
            </p:cNvPr>
            <p:cNvSpPr/>
            <p:nvPr/>
          </p:nvSpPr>
          <p:spPr>
            <a:xfrm>
              <a:off x="0" y="0"/>
              <a:ext cx="1547670" cy="1600960"/>
            </a:xfrm>
            <a:custGeom>
              <a:avLst/>
              <a:gdLst/>
              <a:ahLst/>
              <a:cxnLst/>
              <a:rect l="l" t="t" r="r" b="b"/>
              <a:pathLst>
                <a:path w="1547670" h="1431627">
                  <a:moveTo>
                    <a:pt x="0" y="0"/>
                  </a:moveTo>
                  <a:lnTo>
                    <a:pt x="1547670" y="0"/>
                  </a:lnTo>
                  <a:lnTo>
                    <a:pt x="1547670" y="1431627"/>
                  </a:lnTo>
                  <a:lnTo>
                    <a:pt x="0" y="1431627"/>
                  </a:lnTo>
                  <a:close/>
                </a:path>
              </a:pathLst>
            </a:custGeom>
            <a:solidFill>
              <a:srgbClr val="233746">
                <a:alpha val="9804"/>
              </a:srgbClr>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38" name="TextBox 7">
              <a:extLst>
                <a:ext uri="{FF2B5EF4-FFF2-40B4-BE49-F238E27FC236}">
                  <a16:creationId xmlns:a16="http://schemas.microsoft.com/office/drawing/2014/main" id="{C8AC27F6-A6D9-9840-9118-9571E7821294}"/>
                </a:ext>
              </a:extLst>
            </p:cNvPr>
            <p:cNvSpPr txBox="1"/>
            <p:nvPr/>
          </p:nvSpPr>
          <p:spPr>
            <a:xfrm>
              <a:off x="0" y="-76200"/>
              <a:ext cx="1547670" cy="1507827"/>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680"/>
                </a:lnSpc>
              </a:pPr>
              <a:endParaRPr sz="800"/>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B89DE05-47D9-0748-B8C1-A3341D6C5B5A}"/>
              </a:ext>
            </a:extLst>
          </p:cNvPr>
          <p:cNvSpPr>
            <a:spLocks noGrp="1"/>
          </p:cNvSpPr>
          <p:nvPr>
            <p:ph type="title" idx="4294967295"/>
          </p:nvPr>
        </p:nvSpPr>
        <p:spPr>
          <a:xfrm>
            <a:off x="304800" y="-762000"/>
            <a:ext cx="5486400" cy="762000"/>
          </a:xfrm>
        </p:spPr>
        <p:txBody>
          <a:bodyPr vert="horz" lIns="60960" tIns="30480" rIns="60960" bIns="30480" rtlCol="0" anchor="b">
            <a:norm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a:t>SCDE SEAL LOGO</a:t>
            </a:r>
          </a:p>
        </p:txBody>
      </p:sp>
      <p:sp>
        <p:nvSpPr>
          <p:cNvPr id="2" name="Freeform 2" descr="Circle with words South Carolina Department of Education around the edge. Inside is a palmetto tree with hands representing the fronds. The palmetto tree is rooted in a book. Below the book is the year 1868."/>
          <p:cNvSpPr/>
          <p:nvPr/>
        </p:nvSpPr>
        <p:spPr>
          <a:xfrm>
            <a:off x="3795364" y="1128364"/>
            <a:ext cx="4601273" cy="4601273"/>
          </a:xfrm>
          <a:custGeom>
            <a:avLst/>
            <a:gdLst/>
            <a:ahLst/>
            <a:cxnLst/>
            <a:rect l="l" t="t" r="r" b="b"/>
            <a:pathLst>
              <a:path w="6901909" h="6901909">
                <a:moveTo>
                  <a:pt x="0" y="0"/>
                </a:moveTo>
                <a:lnTo>
                  <a:pt x="6901910" y="0"/>
                </a:lnTo>
                <a:lnTo>
                  <a:pt x="6901910" y="6901910"/>
                </a:lnTo>
                <a:lnTo>
                  <a:pt x="0" y="6901910"/>
                </a:lnTo>
                <a:lnTo>
                  <a:pt x="0" y="0"/>
                </a:lnTo>
                <a:close/>
              </a:path>
            </a:pathLst>
          </a:custGeom>
          <a:blipFill>
            <a:blip r:embed="rId2"/>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Tree>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2 PPT Template" id="{B3743A0B-392B-463E-B129-2C2018E2C934}" vid="{927DFC58-C9EE-4710-BF1F-B2F7D66E6C27}"/>
    </a:ext>
  </a:extLst>
</a:theme>
</file>

<file path=ppt/theme/theme2.xml><?xml version="1.0" encoding="utf-8"?>
<a:theme xmlns:a="http://schemas.openxmlformats.org/drawingml/2006/main" name="Office Theme">
  <a:themeElements>
    <a:clrScheme name="SCDE">
      <a:dk1>
        <a:srgbClr val="233F58"/>
      </a:dk1>
      <a:lt1>
        <a:srgbClr val="FFFFFF"/>
      </a:lt1>
      <a:dk2>
        <a:srgbClr val="2F3D4D"/>
      </a:dk2>
      <a:lt2>
        <a:srgbClr val="FFFFFF"/>
      </a:lt2>
      <a:accent1>
        <a:srgbClr val="233F58"/>
      </a:accent1>
      <a:accent2>
        <a:srgbClr val="3B6C98"/>
      </a:accent2>
      <a:accent3>
        <a:srgbClr val="43718A"/>
      </a:accent3>
      <a:accent4>
        <a:srgbClr val="F1B954"/>
      </a:accent4>
      <a:accent5>
        <a:srgbClr val="FFE494"/>
      </a:accent5>
      <a:accent6>
        <a:srgbClr val="E8E8E8"/>
      </a:accent6>
      <a:hlink>
        <a:srgbClr val="43718A"/>
      </a:hlink>
      <a:folHlink>
        <a:srgbClr val="919499"/>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CDE 2024 PPT Template - Mixed" id="{3C1A7395-174C-CC47-8ADB-C61AADED3FF0}" vid="{12B94335-4467-1541-8DCA-DABB9135E04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02f7301-725c-47b9-832a-57cb4d48a234">
      <Terms xmlns="http://schemas.microsoft.com/office/infopath/2007/PartnerControls"/>
    </lcf76f155ced4ddcb4097134ff3c332f>
    <TaxCatchAll xmlns="eceb486e-0810-4529-a988-f381a2f10d7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1B61B46CB81A44A943F7695F2D48152" ma:contentTypeVersion="18" ma:contentTypeDescription="Create a new document." ma:contentTypeScope="" ma:versionID="c34888cfc06b0b008ce42d2eccb8b605">
  <xsd:schema xmlns:xsd="http://www.w3.org/2001/XMLSchema" xmlns:xs="http://www.w3.org/2001/XMLSchema" xmlns:p="http://schemas.microsoft.com/office/2006/metadata/properties" xmlns:ns2="f02f7301-725c-47b9-832a-57cb4d48a234" xmlns:ns3="eceb486e-0810-4529-a988-f381a2f10d79" targetNamespace="http://schemas.microsoft.com/office/2006/metadata/properties" ma:root="true" ma:fieldsID="5975db2e8666c5ca06a67e0afba5f229" ns2:_="" ns3:_="">
    <xsd:import namespace="f02f7301-725c-47b9-832a-57cb4d48a234"/>
    <xsd:import namespace="eceb486e-0810-4529-a988-f381a2f10d7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2f7301-725c-47b9-832a-57cb4d48a2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e4daac4-fd0c-4c4b-a426-489ddec535a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ceb486e-0810-4529-a988-f381a2f10d7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002328af-ca60-4379-9c28-6096b201c5cd}" ma:internalName="TaxCatchAll" ma:showField="CatchAllData" ma:web="eceb486e-0810-4529-a988-f381a2f10d7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FA74B63-5E3B-4432-B70D-DF93D6104A27}">
  <ds:schemaRefs>
    <ds:schemaRef ds:uri="http://schemas.microsoft.com/sharepoint/v3/contenttype/forms"/>
  </ds:schemaRefs>
</ds:datastoreItem>
</file>

<file path=customXml/itemProps2.xml><?xml version="1.0" encoding="utf-8"?>
<ds:datastoreItem xmlns:ds="http://schemas.openxmlformats.org/officeDocument/2006/customXml" ds:itemID="{A382DCEB-E09F-41D9-B13F-6DED6ED5C69A}">
  <ds:schemaRefs>
    <ds:schemaRef ds:uri="http://purl.org/dc/dcmitype/"/>
    <ds:schemaRef ds:uri="http://schemas.microsoft.com/office/2006/metadata/properties"/>
    <ds:schemaRef ds:uri="http://purl.org/dc/terms/"/>
    <ds:schemaRef ds:uri="http://schemas.openxmlformats.org/package/2006/metadata/core-properties"/>
    <ds:schemaRef ds:uri="http://schemas.microsoft.com/office/infopath/2007/PartnerControls"/>
    <ds:schemaRef ds:uri="eceb486e-0810-4529-a988-f381a2f10d79"/>
    <ds:schemaRef ds:uri="http://schemas.microsoft.com/office/2006/documentManagement/types"/>
    <ds:schemaRef ds:uri="f02f7301-725c-47b9-832a-57cb4d48a234"/>
    <ds:schemaRef ds:uri="http://www.w3.org/XML/1998/namespace"/>
    <ds:schemaRef ds:uri="http://purl.org/dc/elements/1.1/"/>
  </ds:schemaRefs>
</ds:datastoreItem>
</file>

<file path=customXml/itemProps3.xml><?xml version="1.0" encoding="utf-8"?>
<ds:datastoreItem xmlns:ds="http://schemas.openxmlformats.org/officeDocument/2006/customXml" ds:itemID="{E813868D-B853-4201-A8EC-084B1911A4EA}">
  <ds:schemaRefs>
    <ds:schemaRef ds:uri="eceb486e-0810-4529-a988-f381a2f10d79"/>
    <ds:schemaRef ds:uri="f02f7301-725c-47b9-832a-57cb4d48a23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docMetadata/LabelInfo.xml><?xml version="1.0" encoding="utf-8"?>
<clbl:labelList xmlns:clbl="http://schemas.microsoft.com/office/2020/mipLabelMetadata">
  <clbl:label id="{3390cb59-90bc-4f11-98fc-f7bb6a79cbfc}" enabled="1" method="Standard" siteId="{2704e2c5-29f5-4f7e-b91c-bd56f0685995}" removed="0"/>
</clbl:labelList>
</file>

<file path=docProps/app.xml><?xml version="1.0" encoding="utf-8"?>
<Properties xmlns="http://schemas.openxmlformats.org/officeDocument/2006/extended-properties" xmlns:vt="http://schemas.openxmlformats.org/officeDocument/2006/docPropsVTypes">
  <Template>2022 PPT Template</Template>
  <TotalTime>39</TotalTime>
  <Words>2803</Words>
  <Application>Microsoft Office PowerPoint</Application>
  <PresentationFormat>Widescreen</PresentationFormat>
  <Paragraphs>237</Paragraphs>
  <Slides>22</Slides>
  <Notes>20</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22</vt:i4>
      </vt:variant>
    </vt:vector>
  </HeadingPairs>
  <TitlesOfParts>
    <vt:vector size="36" baseType="lpstr">
      <vt:lpstr>Aptos</vt:lpstr>
      <vt:lpstr>Arial</vt:lpstr>
      <vt:lpstr>Arial,Sans-Serif</vt:lpstr>
      <vt:lpstr>Calibri</vt:lpstr>
      <vt:lpstr>Courier New</vt:lpstr>
      <vt:lpstr>Courier New,monospace</vt:lpstr>
      <vt:lpstr>inherit</vt:lpstr>
      <vt:lpstr>Poppins</vt:lpstr>
      <vt:lpstr>Rockwell</vt:lpstr>
      <vt:lpstr>Trebuchet MS</vt:lpstr>
      <vt:lpstr>Wingdings</vt:lpstr>
      <vt:lpstr>Wingdings,sans-serif</vt:lpstr>
      <vt:lpstr>Custom Design</vt:lpstr>
      <vt:lpstr>Office Theme</vt:lpstr>
      <vt:lpstr>Educator Effectiveness  Virtual Office Hours</vt:lpstr>
      <vt:lpstr>Agenda</vt:lpstr>
      <vt:lpstr>ADEPT Reminders</vt:lpstr>
      <vt:lpstr>ADEPT Calendar</vt:lpstr>
      <vt:lpstr>Orientations</vt:lpstr>
      <vt:lpstr>Cleaning up Staff Lists</vt:lpstr>
      <vt:lpstr>District Spotlights: Sharing ADEPT Success Strategies</vt:lpstr>
      <vt:lpstr>Dr. Latetia Staggers – Williamsburg County School District</vt:lpstr>
      <vt:lpstr>Dr. Latetia Staggers – Williamsburg County School District Continued</vt:lpstr>
      <vt:lpstr>Daniel Oddo – Richland School District 1</vt:lpstr>
      <vt:lpstr>Will Moody - Lexington School District 1</vt:lpstr>
      <vt:lpstr>Snippet of a School’s Evaluation Spreadsheet </vt:lpstr>
      <vt:lpstr>Induction &amp; Mentoring</vt:lpstr>
      <vt:lpstr>Mentor &amp; Induction Virtual Support Sessions</vt:lpstr>
      <vt:lpstr>Foundations in School Leadership   Dr. Keasha Grant &amp; Dr. Roshonda Frazier</vt:lpstr>
      <vt:lpstr>Foundations in School Leadership</vt:lpstr>
      <vt:lpstr>Frequently Asked Questions</vt:lpstr>
      <vt:lpstr>FAQs</vt:lpstr>
      <vt:lpstr>FAQs 2</vt:lpstr>
      <vt:lpstr>Questions and Discussion</vt:lpstr>
      <vt:lpstr>Office of Leadership Effectiveness</vt:lpstr>
      <vt:lpstr>SCDE SEAL LOGO</vt:lpstr>
    </vt:vector>
  </TitlesOfParts>
  <Company>South Carolina Department of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October 2026 Effectiveness Virtual Office Hours</dc:title>
  <dc:creator>South Carolina Department of Education</dc:creator>
  <cp:lastModifiedBy>Cohoon, Ashley S</cp:lastModifiedBy>
  <cp:revision>3</cp:revision>
  <dcterms:created xsi:type="dcterms:W3CDTF">2022-07-25T17:41:28Z</dcterms:created>
  <dcterms:modified xsi:type="dcterms:W3CDTF">2026-10-15T14:10:21Z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0x01010011B61B46CB81A44A943F7695F2D48152</vt:lpwstr>
  </property>
  <property fmtid="{D5CDD505-2E9C-101B-9397-08002B2CF9AE}" pid="3" name="MediaServiceImageTags">
    <vt:lpwstr/>
  </property>
</Properties>
</file>