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4"/>
    <p:sldMasterId id="2147483648" r:id="rId5"/>
    <p:sldMasterId id="2147483660" r:id="rId6"/>
  </p:sldMasterIdLst>
  <p:notesMasterIdLst>
    <p:notesMasterId r:id="rId26"/>
  </p:notesMasterIdLst>
  <p:sldIdLst>
    <p:sldId id="257" r:id="rId7"/>
    <p:sldId id="297" r:id="rId8"/>
    <p:sldId id="294" r:id="rId9"/>
    <p:sldId id="4769" r:id="rId10"/>
    <p:sldId id="4782" r:id="rId11"/>
    <p:sldId id="4781" r:id="rId12"/>
    <p:sldId id="4780" r:id="rId13"/>
    <p:sldId id="4790" r:id="rId14"/>
    <p:sldId id="4791" r:id="rId15"/>
    <p:sldId id="4787" r:id="rId16"/>
    <p:sldId id="4794" r:id="rId17"/>
    <p:sldId id="4788" r:id="rId18"/>
    <p:sldId id="4775" r:id="rId19"/>
    <p:sldId id="4792" r:id="rId20"/>
    <p:sldId id="4793" r:id="rId21"/>
    <p:sldId id="4795" r:id="rId22"/>
    <p:sldId id="4783" r:id="rId23"/>
    <p:sldId id="4785" r:id="rId24"/>
    <p:sldId id="289"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5FA5"/>
    <a:srgbClr val="565B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922452A-7595-DAA8-EDE0-B923C8951914}" v="2" dt="2025-11-10T19:29:32.254"/>
    <p1510:client id="{5FAEA33B-1D35-CD4C-0A37-AC1B7105CBCF}" v="2" dt="2025-11-12T17:15:34.877"/>
    <p1510:client id="{71FA9D74-778C-D0B1-CE95-70505C48DC92}" v="70" dt="2025-11-12T15:50:07.085"/>
    <p1510:client id="{A4830AF0-1F62-2B52-B751-BFFCA1D34E8A}" v="547" dt="2025-11-12T18:44:36.189"/>
    <p1510:client id="{B867A552-7D96-A67C-38C7-B129FD71ED66}" v="15" dt="2025-11-12T15:41:57.96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5" d="100"/>
          <a:sy n="105" d="100"/>
        </p:scale>
        <p:origin x="79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B8B525-E8CE-425B-ADF5-5BE7333EAA5A}" type="datetimeFigureOut">
              <a:rPr lang="en-US" smtClean="0"/>
              <a:t>11/13/2025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31CE96-81FA-4C03-87CC-F53CE344BC75}" type="slidenum">
              <a:rPr lang="en-US" smtClean="0"/>
              <a:t>‹#›</a:t>
            </a:fld>
            <a:endParaRPr lang="en-US"/>
          </a:p>
        </p:txBody>
      </p:sp>
    </p:spTree>
    <p:extLst>
      <p:ext uri="{BB962C8B-B14F-4D97-AF65-F5344CB8AC3E}">
        <p14:creationId xmlns:p14="http://schemas.microsoft.com/office/powerpoint/2010/main" val="2534920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cerra.wufoo.com/forms/z14htt1v1m2jaxn/"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docs.google.com/document/d/1oZQe3Vb85X7p6OGS3Y1pRR98eBc5vG7Lw13dQYpXaEM/edit?usp=sharing"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a:solidFill>
                  <a:srgbClr val="000000"/>
                </a:solidFill>
                <a:latin typeface="Calibri"/>
                <a:cs typeface="Calibri"/>
              </a:rPr>
              <a:t>Welcome</a:t>
            </a:r>
            <a:r>
              <a:rPr lang="en-US" sz="1200" b="0" i="0" u="none" strike="noStrike">
                <a:solidFill>
                  <a:srgbClr val="000000"/>
                </a:solidFill>
                <a:effectLst/>
                <a:latin typeface="Calibri"/>
                <a:cs typeface="Calibri"/>
              </a:rPr>
              <a:t> to our educator effectiveness virtual office hours. We’re so glad you could make it. Please type in the chat box your name and district. We have </a:t>
            </a:r>
            <a:r>
              <a:rPr lang="en-US">
                <a:solidFill>
                  <a:srgbClr val="000000"/>
                </a:solidFill>
                <a:latin typeface="Calibri"/>
                <a:cs typeface="Calibri"/>
              </a:rPr>
              <a:t>an</a:t>
            </a:r>
            <a:r>
              <a:rPr lang="en-US" sz="1200" b="0" i="0" u="none" strike="noStrike">
                <a:solidFill>
                  <a:srgbClr val="000000"/>
                </a:solidFill>
                <a:effectLst/>
                <a:latin typeface="Calibri"/>
                <a:cs typeface="Calibri"/>
              </a:rPr>
              <a:t> </a:t>
            </a:r>
            <a:r>
              <a:rPr lang="en-US">
                <a:solidFill>
                  <a:srgbClr val="000000"/>
                </a:solidFill>
                <a:latin typeface="Calibri"/>
                <a:cs typeface="Calibri"/>
              </a:rPr>
              <a:t>open-response posted</a:t>
            </a:r>
            <a:r>
              <a:rPr lang="en-US" sz="1200" b="0" i="0" u="none" strike="noStrike">
                <a:solidFill>
                  <a:srgbClr val="000000"/>
                </a:solidFill>
                <a:effectLst/>
                <a:latin typeface="Calibri"/>
                <a:cs typeface="Calibri"/>
              </a:rPr>
              <a:t> that we’d love for you to answer in the chat. We’ll get started right at 2 PM. </a:t>
            </a:r>
            <a:r>
              <a:rPr lang="en-US" sz="1200" b="0" i="0">
                <a:solidFill>
                  <a:srgbClr val="444444"/>
                </a:solidFill>
                <a:effectLst/>
                <a:latin typeface="Calibri"/>
                <a:cs typeface="Calibri"/>
              </a:rPr>
              <a:t>​</a:t>
            </a:r>
            <a:endParaRPr lang="en-US" b="0" i="0">
              <a:solidFill>
                <a:srgbClr val="444444"/>
              </a:solidFill>
              <a:effectLst/>
              <a:latin typeface="Calibri"/>
              <a:cs typeface="Calibri"/>
            </a:endParaRPr>
          </a:p>
          <a:p>
            <a:pPr algn="l" rtl="0" fontAlgn="base"/>
            <a:r>
              <a:rPr lang="en-US" sz="1200" b="0" i="0">
                <a:solidFill>
                  <a:srgbClr val="444444"/>
                </a:solidFill>
                <a:effectLst/>
                <a:latin typeface="Calibri"/>
                <a:cs typeface="Calibri"/>
              </a:rPr>
              <a:t>​</a:t>
            </a:r>
            <a:endParaRPr lang="en-US" b="0" i="0">
              <a:solidFill>
                <a:srgbClr val="444444"/>
              </a:solidFill>
              <a:effectLst/>
              <a:latin typeface="Calibri"/>
              <a:ea typeface="Calibri"/>
              <a:cs typeface="Calibri"/>
            </a:endParaRPr>
          </a:p>
          <a:p>
            <a:pPr fontAlgn="base"/>
            <a:r>
              <a:rPr lang="en-US" sz="1200" b="0" i="0" u="none" strike="noStrike">
                <a:solidFill>
                  <a:srgbClr val="000000"/>
                </a:solidFill>
                <a:effectLst/>
                <a:latin typeface="Calibri"/>
                <a:cs typeface="Calibri"/>
              </a:rPr>
              <a:t>@ 2 PM: Welcome again everyone! (Introduce self and team) If you haven’t done so, please type in the chat box your name and district. First, to orient you to the Microsoft Teams platform, the control icons will be on the upper right section of your screen for most users. If you haven’t yet, please click the mic icon to mute yourself. You will click the same mic icon to unmute yourself later when we are ready for conversation. We encourage you to utilize the chat throughout this session for any questions you may have during the presentation. Our team will be monitoring the chat and responding accordingly. We will also hold a time at the end for discussion.</a:t>
            </a:r>
            <a:r>
              <a:rPr lang="en-US" sz="1200" b="0" i="0">
                <a:solidFill>
                  <a:srgbClr val="444444"/>
                </a:solidFill>
                <a:effectLst/>
                <a:latin typeface="Calibri"/>
                <a:cs typeface="Calibri"/>
              </a:rPr>
              <a:t>​</a:t>
            </a:r>
            <a:r>
              <a:rPr lang="en-US" sz="1000" b="0" i="0">
                <a:solidFill>
                  <a:srgbClr val="444444"/>
                </a:solidFill>
                <a:effectLst/>
                <a:latin typeface="Calibri"/>
                <a:cs typeface="Calibri"/>
              </a:rPr>
              <a:t> </a:t>
            </a:r>
            <a:r>
              <a:rPr lang="en-US" sz="1200" b="0" i="0">
                <a:solidFill>
                  <a:srgbClr val="444444"/>
                </a:solidFill>
                <a:effectLst/>
                <a:latin typeface="Calibri"/>
                <a:cs typeface="Calibri"/>
              </a:rPr>
              <a:t>​</a:t>
            </a:r>
            <a:endParaRPr lang="en-US">
              <a:solidFill>
                <a:srgbClr val="444444"/>
              </a:solidFill>
              <a:latin typeface="Calibri"/>
              <a:ea typeface="Calibri"/>
              <a:cs typeface="Calibri"/>
            </a:endParaRPr>
          </a:p>
          <a:p>
            <a:r>
              <a:rPr lang="en-US" sz="1200" b="0" i="0">
                <a:solidFill>
                  <a:srgbClr val="444444"/>
                </a:solidFill>
                <a:effectLst/>
                <a:latin typeface="Calibri"/>
                <a:cs typeface="Calibri"/>
              </a:rPr>
              <a:t>The purpose of Office Hours is to hold time to ensure that we share timely reminders with districts, but even more importantly to create a space where you </a:t>
            </a:r>
            <a:r>
              <a:rPr lang="en-US">
                <a:solidFill>
                  <a:srgbClr val="444444"/>
                </a:solidFill>
                <a:latin typeface="Calibri"/>
                <a:cs typeface="Calibri"/>
              </a:rPr>
              <a:t>can share</a:t>
            </a:r>
            <a:r>
              <a:rPr lang="en-US" sz="1200" b="0" i="0">
                <a:solidFill>
                  <a:srgbClr val="444444"/>
                </a:solidFill>
                <a:effectLst/>
                <a:latin typeface="Calibri"/>
                <a:cs typeface="Calibri"/>
              </a:rPr>
              <a:t> feedback, questions, ideas and best practices with your peers. If you are new, there is no question too small; if you are an effectiveness veteran, don’t be shy about letting us know what you need. Before we get started, let’s </a:t>
            </a:r>
            <a:r>
              <a:rPr lang="en-US">
                <a:solidFill>
                  <a:srgbClr val="444444"/>
                </a:solidFill>
                <a:latin typeface="Calibri"/>
                <a:cs typeface="Calibri"/>
              </a:rPr>
              <a:t>see what exciting events have happened recently in our chat. </a:t>
            </a:r>
            <a:r>
              <a:rPr lang="en-US" sz="1200" b="0" i="0">
                <a:solidFill>
                  <a:srgbClr val="444444"/>
                </a:solidFill>
                <a:effectLst/>
                <a:latin typeface="Calibri"/>
                <a:cs typeface="Calibri"/>
              </a:rPr>
              <a:t>(summarize responses or ask 1-2 districts to elaborate….)</a:t>
            </a:r>
            <a:endParaRPr lang="en-US" b="0" i="0">
              <a:solidFill>
                <a:srgbClr val="444444"/>
              </a:solidFill>
              <a:effectLst/>
              <a:latin typeface="Calibri"/>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1</a:t>
            </a:fld>
            <a:endParaRPr lang="en-US"/>
          </a:p>
        </p:txBody>
      </p:sp>
    </p:spTree>
    <p:extLst>
      <p:ext uri="{BB962C8B-B14F-4D97-AF65-F5344CB8AC3E}">
        <p14:creationId xmlns:p14="http://schemas.microsoft.com/office/powerpoint/2010/main" val="3102323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We are now preparing for our November Virtual Support session that will take place on Thursday, November 20th from 4-5 pm. </a:t>
            </a:r>
            <a:r>
              <a:rPr lang="en-US"/>
              <a:t>As of now, we have 65 educators registered! Based on questions we received from the registration forms and during our session, our topic for November is Classroom Management Tips and Tricks. I will be diving into several rubric indicators that support classroom management and student engagement. Carrie will be sharing some valuable resources that educators can take and use immediately in their classrooms.</a:t>
            </a:r>
          </a:p>
          <a:p>
            <a:r>
              <a:rPr lang="en-US"/>
              <a:t>Ahsley will email a shareable flyer at the end of this session for you to share with your induction teachers and current mentors. </a:t>
            </a:r>
            <a:r>
              <a:rPr lang="en-US">
                <a:ea typeface="Calibri"/>
                <a:cs typeface="Calibri"/>
              </a:rPr>
              <a:t> The QR code can be scanned to access the registration form. I will also drop the registration link in the chat. Please share this information with your Mentor and Induction Coordinators or anyone else who could benefit from this session.</a:t>
            </a:r>
          </a:p>
          <a:p>
            <a:endParaRPr lang="en-US">
              <a:ea typeface="Calibri"/>
              <a:cs typeface="Calibri"/>
            </a:endParaRPr>
          </a:p>
          <a:p>
            <a:r>
              <a:rPr lang="en-US">
                <a:ea typeface="Calibri"/>
                <a:cs typeface="Calibri"/>
              </a:rPr>
              <a:t>DROP IN CHAT: </a:t>
            </a:r>
            <a:endParaRPr lang="en-US">
              <a:hlinkClick r:id="rId3"/>
            </a:endParaRPr>
          </a:p>
          <a:p>
            <a:r>
              <a:rPr lang="en-US"/>
              <a:t>Link to Register for Nov. M&amp;I Virtual Support Session: </a:t>
            </a:r>
            <a:r>
              <a:rPr lang="en-US">
                <a:hlinkClick r:id="rId3"/>
              </a:rPr>
              <a:t>https://cerra.wufoo.com/forms/z14htt1v1m2jaxn/</a:t>
            </a:r>
            <a:endParaRPr lang="en-US">
              <a:ea typeface="Calibri"/>
              <a:cs typeface="Calibri"/>
              <a:hlinkClick r:id="" action="ppaction://noaction"/>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12</a:t>
            </a:fld>
            <a:endParaRPr lang="en-US"/>
          </a:p>
        </p:txBody>
      </p:sp>
    </p:spTree>
    <p:extLst>
      <p:ext uri="{BB962C8B-B14F-4D97-AF65-F5344CB8AC3E}">
        <p14:creationId xmlns:p14="http://schemas.microsoft.com/office/powerpoint/2010/main" val="38945529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13</a:t>
            </a:fld>
            <a:endParaRPr lang="en-US"/>
          </a:p>
        </p:txBody>
      </p:sp>
    </p:spTree>
    <p:extLst>
      <p:ext uri="{BB962C8B-B14F-4D97-AF65-F5344CB8AC3E}">
        <p14:creationId xmlns:p14="http://schemas.microsoft.com/office/powerpoint/2010/main" val="5041990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We would like to go over some frequently asked questions we've received over the last couple weeks.</a:t>
            </a:r>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17</a:t>
            </a:fld>
            <a:endParaRPr lang="en-US"/>
          </a:p>
        </p:txBody>
      </p:sp>
    </p:spTree>
    <p:extLst>
      <p:ext uri="{BB962C8B-B14F-4D97-AF65-F5344CB8AC3E}">
        <p14:creationId xmlns:p14="http://schemas.microsoft.com/office/powerpoint/2010/main" val="33232764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18</a:t>
            </a:fld>
            <a:endParaRPr lang="en-US"/>
          </a:p>
        </p:txBody>
      </p:sp>
    </p:spTree>
    <p:extLst>
      <p:ext uri="{BB962C8B-B14F-4D97-AF65-F5344CB8AC3E}">
        <p14:creationId xmlns:p14="http://schemas.microsoft.com/office/powerpoint/2010/main" val="21965748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are so glad to have you here with us today. Before we get to questions and open discussion, we have a few things to share with you (state them). As we go, please feel free to add questions in the chat. We will respond to all that we can as we go and will address any lingering questions and open up the room for discussion at the end. </a:t>
            </a:r>
          </a:p>
        </p:txBody>
      </p:sp>
      <p:sp>
        <p:nvSpPr>
          <p:cNvPr id="4" name="Slide Number Placeholder 3"/>
          <p:cNvSpPr>
            <a:spLocks noGrp="1"/>
          </p:cNvSpPr>
          <p:nvPr>
            <p:ph type="sldNum" sz="quarter" idx="5"/>
          </p:nvPr>
        </p:nvSpPr>
        <p:spPr/>
        <p:txBody>
          <a:bodyPr/>
          <a:lstStyle/>
          <a:p>
            <a:fld id="{AC08F6B9-9AA6-429E-A410-38249A3BA9E7}" type="slidenum">
              <a:rPr lang="en-US" smtClean="0"/>
              <a:t>2</a:t>
            </a:fld>
            <a:endParaRPr lang="en-US"/>
          </a:p>
        </p:txBody>
      </p:sp>
    </p:spTree>
    <p:extLst>
      <p:ext uri="{BB962C8B-B14F-4D97-AF65-F5344CB8AC3E}">
        <p14:creationId xmlns:p14="http://schemas.microsoft.com/office/powerpoint/2010/main" val="481385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t>We want to start with a some ADEPT reminders that are important for this time of the year.</a:t>
            </a:r>
          </a:p>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3</a:t>
            </a:fld>
            <a:endParaRPr lang="en-US"/>
          </a:p>
        </p:txBody>
      </p:sp>
    </p:spTree>
    <p:extLst>
      <p:ext uri="{BB962C8B-B14F-4D97-AF65-F5344CB8AC3E}">
        <p14:creationId xmlns:p14="http://schemas.microsoft.com/office/powerpoint/2010/main" val="1787391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4</a:t>
            </a:fld>
            <a:endParaRPr lang="en-US"/>
          </a:p>
        </p:txBody>
      </p:sp>
    </p:spTree>
    <p:extLst>
      <p:ext uri="{BB962C8B-B14F-4D97-AF65-F5344CB8AC3E}">
        <p14:creationId xmlns:p14="http://schemas.microsoft.com/office/powerpoint/2010/main" val="3985865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 helpful tool for monitoring the progress of evaluations is using the Status Bubbles on the Evaluation Tab.</a:t>
            </a:r>
          </a:p>
          <a:p>
            <a:r>
              <a:rPr lang="en-US"/>
              <a:t>A filled bubble denotes that the evaluator has completed and signed appropriately. Partially filled bubbles denote that parts of that component have been completed.</a:t>
            </a:r>
            <a:endParaRPr lang="en-US">
              <a:cs typeface="Calibri"/>
            </a:endParaRPr>
          </a:p>
          <a:p>
            <a:r>
              <a:rPr lang="en-US"/>
              <a:t>Please note that a filled in observation bubble DOES NOT indicate that the correct number of observations are loaded, nor does it indicate that the teacher has signed the post conference form. </a:t>
            </a:r>
            <a:endParaRPr lang="en-US">
              <a:cs typeface="Calibri"/>
            </a:endParaRPr>
          </a:p>
          <a:p>
            <a:r>
              <a:rPr lang="en-US"/>
              <a:t>Teacher signatures are needed but will not prevent the evaluation from being completed or closed.</a:t>
            </a:r>
            <a:endParaRPr lang="en-US">
              <a:cs typeface="Calibri"/>
            </a:endParaRPr>
          </a:p>
          <a:p>
            <a:r>
              <a:rPr lang="en-US"/>
              <a:t>Remind evaluators to get teacher signatures during the post conference prior to closing/completing the evaluation. </a:t>
            </a: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5</a:t>
            </a:fld>
            <a:endParaRPr lang="en-US"/>
          </a:p>
        </p:txBody>
      </p:sp>
    </p:spTree>
    <p:extLst>
      <p:ext uri="{BB962C8B-B14F-4D97-AF65-F5344CB8AC3E}">
        <p14:creationId xmlns:p14="http://schemas.microsoft.com/office/powerpoint/2010/main" val="2989122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easiest way to check evaluation progress is by downloading the Evaluation Status (ADEPT, District) Report in SCLead.org. To locate your ADEPT report menu, look to the left side on your district dashboard and select Reports under ADEPT. The Evaluation Status report is also a great way to make certain your educators are correctly identified and are assigned the correct contract and evaluation levels for the year. You can use the sort and filter tool to drill down to specifics for your district evaluations.</a:t>
            </a:r>
          </a:p>
          <a:p>
            <a:r>
              <a:rPr lang="en-US"/>
              <a:t>As you can see, I filtered the "orientation" column specifically for the YES  to remove any educators who have "no" or blank. I want to see those educators who require evaluations and have signed the orientation. I can scan across the spreadsheet to see if other components of the evaluation have been completed. While this filter is in place, I can sort another column from "A to Z" or "Z to A" to see how many have completed that component as denoted with a "y" or how many have not, as denoted with an "n." This allows me to get a quick glance of completed and missing components.</a:t>
            </a:r>
            <a:endParaRPr lang="en-US">
              <a:cs typeface="Calibri"/>
            </a:endParaRPr>
          </a:p>
          <a:p>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6</a:t>
            </a:fld>
            <a:endParaRPr lang="en-US"/>
          </a:p>
        </p:txBody>
      </p:sp>
    </p:spTree>
    <p:extLst>
      <p:ext uri="{BB962C8B-B14F-4D97-AF65-F5344CB8AC3E}">
        <p14:creationId xmlns:p14="http://schemas.microsoft.com/office/powerpoint/2010/main" val="3820670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412F41-7521-E3C2-DA71-871AB21A7D1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EF4EEEC-6BB2-7D4C-B427-1E793F96E43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163D7FD-A13D-F8EB-0647-059DB0355A4E}"/>
              </a:ext>
            </a:extLst>
          </p:cNvPr>
          <p:cNvSpPr>
            <a:spLocks noGrp="1"/>
          </p:cNvSpPr>
          <p:nvPr>
            <p:ph type="body" idx="1"/>
          </p:nvPr>
        </p:nvSpPr>
        <p:spPr/>
        <p:txBody>
          <a:bodyPr/>
          <a:lstStyle/>
          <a:p>
            <a:pPr>
              <a:defRPr/>
            </a:pPr>
            <a:r>
              <a:rPr lang="en-US"/>
              <a:t>We want to start with a some ADEPT reminders that are important for this time of the year.</a:t>
            </a:r>
          </a:p>
          <a:p>
            <a:endParaRPr lang="en-US"/>
          </a:p>
        </p:txBody>
      </p:sp>
      <p:sp>
        <p:nvSpPr>
          <p:cNvPr id="4" name="Slide Number Placeholder 3">
            <a:extLst>
              <a:ext uri="{FF2B5EF4-FFF2-40B4-BE49-F238E27FC236}">
                <a16:creationId xmlns:a16="http://schemas.microsoft.com/office/drawing/2014/main" id="{AC532A08-F777-37BC-4953-B07F23295DC4}"/>
              </a:ext>
            </a:extLst>
          </p:cNvPr>
          <p:cNvSpPr>
            <a:spLocks noGrp="1"/>
          </p:cNvSpPr>
          <p:nvPr>
            <p:ph type="sldNum" sz="quarter" idx="5"/>
          </p:nvPr>
        </p:nvSpPr>
        <p:spPr/>
        <p:txBody>
          <a:bodyPr/>
          <a:lstStyle/>
          <a:p>
            <a:fld id="{AC08F6B9-9AA6-429E-A410-38249A3BA9E7}" type="slidenum">
              <a:rPr lang="en-US" smtClean="0"/>
              <a:t>8</a:t>
            </a:fld>
            <a:endParaRPr lang="en-US"/>
          </a:p>
        </p:txBody>
      </p:sp>
    </p:spTree>
    <p:extLst>
      <p:ext uri="{BB962C8B-B14F-4D97-AF65-F5344CB8AC3E}">
        <p14:creationId xmlns:p14="http://schemas.microsoft.com/office/powerpoint/2010/main" val="19530430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7F7795-A35B-5548-D659-7B7954392F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B636EF9-20C0-427A-7983-037861C49F7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B689D51-A56C-5E32-1F4D-826A3D959181}"/>
              </a:ext>
            </a:extLst>
          </p:cNvPr>
          <p:cNvSpPr>
            <a:spLocks noGrp="1"/>
          </p:cNvSpPr>
          <p:nvPr>
            <p:ph type="body" idx="1"/>
          </p:nvPr>
        </p:nvSpPr>
        <p:spPr/>
        <p:txBody>
          <a:bodyPr/>
          <a:lstStyle/>
          <a:p>
            <a:pPr>
              <a:defRPr/>
            </a:pPr>
            <a:r>
              <a:rPr lang="en-US">
                <a:ea typeface="Calibri"/>
                <a:cs typeface="Calibri"/>
              </a:rPr>
              <a:t>Good afternoon everyone! I have exciting updates to share with you all about our first Mentor and Induction Virtual Support Session!</a:t>
            </a:r>
          </a:p>
          <a:p>
            <a:endParaRPr lang="en-US"/>
          </a:p>
        </p:txBody>
      </p:sp>
      <p:sp>
        <p:nvSpPr>
          <p:cNvPr id="4" name="Slide Number Placeholder 3">
            <a:extLst>
              <a:ext uri="{FF2B5EF4-FFF2-40B4-BE49-F238E27FC236}">
                <a16:creationId xmlns:a16="http://schemas.microsoft.com/office/drawing/2014/main" id="{714DA055-321F-CA44-C59C-962928C88D80}"/>
              </a:ext>
            </a:extLst>
          </p:cNvPr>
          <p:cNvSpPr>
            <a:spLocks noGrp="1"/>
          </p:cNvSpPr>
          <p:nvPr>
            <p:ph type="sldNum" sz="quarter" idx="5"/>
          </p:nvPr>
        </p:nvSpPr>
        <p:spPr/>
        <p:txBody>
          <a:bodyPr/>
          <a:lstStyle/>
          <a:p>
            <a:fld id="{AC08F6B9-9AA6-429E-A410-38249A3BA9E7}" type="slidenum">
              <a:rPr lang="en-US" smtClean="0"/>
              <a:t>10</a:t>
            </a:fld>
            <a:endParaRPr lang="en-US"/>
          </a:p>
        </p:txBody>
      </p:sp>
    </p:spTree>
    <p:extLst>
      <p:ext uri="{BB962C8B-B14F-4D97-AF65-F5344CB8AC3E}">
        <p14:creationId xmlns:p14="http://schemas.microsoft.com/office/powerpoint/2010/main" val="6022234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626702-7C9D-3FD5-5411-ED53ED676D9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76884BE-5593-997E-CDAE-C325C61F234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90BD0ED-6826-582A-0AAA-41E7FB4E245D}"/>
              </a:ext>
            </a:extLst>
          </p:cNvPr>
          <p:cNvSpPr>
            <a:spLocks noGrp="1"/>
          </p:cNvSpPr>
          <p:nvPr>
            <p:ph type="body" idx="1"/>
          </p:nvPr>
        </p:nvSpPr>
        <p:spPr/>
        <p:txBody>
          <a:bodyPr/>
          <a:lstStyle/>
          <a:p>
            <a:r>
              <a:rPr lang="en-US">
                <a:ea typeface="Calibri"/>
                <a:cs typeface="Calibri"/>
              </a:rPr>
              <a:t>Our first launch of the Mentor and Induction Virtual Support Session was a success! You can see the numbers  on the slide...We had 51 participants in who each received a certificate of attendance to reflect an earned hour of professional development that included... (READ SLIDE)</a:t>
            </a:r>
            <a:endParaRPr lang="en-US"/>
          </a:p>
          <a:p>
            <a:endParaRPr lang="en-US">
              <a:ea typeface="Calibri"/>
              <a:cs typeface="Calibri"/>
            </a:endParaRPr>
          </a:p>
          <a:p>
            <a:r>
              <a:rPr lang="en-US">
                <a:ea typeface="Calibri"/>
                <a:cs typeface="Calibri"/>
              </a:rPr>
              <a:t>I am dropping the October session's resource document by clicking the link in the chat.  The document includes links to all resources used in the session including the full presentation, all the ADEPT rubrics, system guidelines for each of the evaluations, and links to the SC Premiere Educator's Guide to Year 1 and the Mentor's At-A-Glance Guide booklets. </a:t>
            </a:r>
          </a:p>
          <a:p>
            <a:endParaRPr lang="en-US">
              <a:ea typeface="Calibri"/>
              <a:cs typeface="Calibri"/>
            </a:endParaRPr>
          </a:p>
          <a:p>
            <a:r>
              <a:rPr lang="en-US">
                <a:ea typeface="Calibri"/>
                <a:cs typeface="Calibri"/>
              </a:rPr>
              <a:t>DROP IN CHAT: </a:t>
            </a:r>
            <a:endParaRPr lang="en-US">
              <a:solidFill>
                <a:srgbClr val="7030A0"/>
              </a:solidFill>
              <a:ea typeface="Calibri"/>
              <a:cs typeface="Calibri"/>
            </a:endParaRPr>
          </a:p>
          <a:p>
            <a:r>
              <a:rPr lang="en-US">
                <a:ea typeface="Calibri"/>
                <a:cs typeface="Calibri"/>
              </a:rPr>
              <a:t>Link to October's M&amp;I Virtual Support Session Resource Document: </a:t>
            </a:r>
            <a:r>
              <a:rPr lang="en-US">
                <a:solidFill>
                  <a:srgbClr val="7030A0"/>
                </a:solidFill>
                <a:hlinkClick r:id="rId3"/>
              </a:rPr>
              <a:t>https://docs.google.com/document/d/1oZQe3Vb85X7p6OGS3Y1pRR98eBc5vG7Lw13dQYpXaEM/edit?usp=sharing</a:t>
            </a:r>
            <a:endParaRPr lang="en-US">
              <a:solidFill>
                <a:srgbClr val="7030A0"/>
              </a:solidFill>
              <a:ea typeface="Calibri"/>
              <a:cs typeface="Calibri"/>
            </a:endParaRPr>
          </a:p>
          <a:p>
            <a:endParaRPr lang="en-US">
              <a:solidFill>
                <a:srgbClr val="7030A0"/>
              </a:solidFill>
              <a:ea typeface="Calibri"/>
              <a:cs typeface="Calibri"/>
            </a:endParaRPr>
          </a:p>
        </p:txBody>
      </p:sp>
      <p:sp>
        <p:nvSpPr>
          <p:cNvPr id="4" name="Slide Number Placeholder 3">
            <a:extLst>
              <a:ext uri="{FF2B5EF4-FFF2-40B4-BE49-F238E27FC236}">
                <a16:creationId xmlns:a16="http://schemas.microsoft.com/office/drawing/2014/main" id="{D39BD139-29C8-E5B5-4F31-4CF3B9B322C1}"/>
              </a:ext>
            </a:extLst>
          </p:cNvPr>
          <p:cNvSpPr>
            <a:spLocks noGrp="1"/>
          </p:cNvSpPr>
          <p:nvPr>
            <p:ph type="sldNum" sz="quarter" idx="5"/>
          </p:nvPr>
        </p:nvSpPr>
        <p:spPr/>
        <p:txBody>
          <a:bodyPr/>
          <a:lstStyle/>
          <a:p>
            <a:fld id="{7D31CE96-81FA-4C03-87CC-F53CE344BC75}" type="slidenum">
              <a:rPr lang="en-US" smtClean="0"/>
              <a:t>11</a:t>
            </a:fld>
            <a:endParaRPr lang="en-US"/>
          </a:p>
        </p:txBody>
      </p:sp>
    </p:spTree>
    <p:extLst>
      <p:ext uri="{BB962C8B-B14F-4D97-AF65-F5344CB8AC3E}">
        <p14:creationId xmlns:p14="http://schemas.microsoft.com/office/powerpoint/2010/main" val="3114609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3.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2"/>
            <a:ext cx="6035040" cy="1543050"/>
          </a:xfrm>
        </p:spPr>
        <p:txBody>
          <a:bodyPr>
            <a:normAutofit/>
          </a:bodyPr>
          <a:lstStyle>
            <a:lvl1pPr algn="ctr">
              <a:defRPr sz="4000"/>
            </a:lvl1pPr>
          </a:lstStyle>
          <a:p>
            <a:r>
              <a:rPr lang="en-US"/>
              <a:t>Click to edit Master title style</a:t>
            </a:r>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0"/>
          </a:xfrm>
        </p:spPr>
        <p:txBody>
          <a:bodyPr anchor="ctr"/>
          <a:lstStyle>
            <a:lvl1pPr algn="ctr">
              <a:defRPr>
                <a:latin typeface="Trebuchet MS" panose="020B0603020202020204" pitchFamily="34" charset="0"/>
              </a:defRPr>
            </a:lvl1pPr>
          </a:lstStyle>
          <a:p>
            <a:pPr lvl="0"/>
            <a:r>
              <a:rPr lang="en-US"/>
              <a:t>Click to edit Master text styles</a:t>
            </a:r>
          </a:p>
        </p:txBody>
      </p:sp>
    </p:spTree>
    <p:extLst>
      <p:ext uri="{BB962C8B-B14F-4D97-AF65-F5344CB8AC3E}">
        <p14:creationId xmlns:p14="http://schemas.microsoft.com/office/powerpoint/2010/main" val="1423971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r>
              <a:rPr lang="en-US"/>
              <a:t>Click icon to add picture</a:t>
            </a:r>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11/13/2025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672443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6194342" y="-559272"/>
            <a:ext cx="7680960" cy="768096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646176" y="637953"/>
            <a:ext cx="6902940" cy="2450528"/>
          </a:xfrm>
        </p:spPr>
        <p:txBody>
          <a:bodyPr anchor="ctr">
            <a:normAutofit/>
          </a:bodyPr>
          <a:lstStyle>
            <a:lvl1pPr algn="l">
              <a:lnSpc>
                <a:spcPct val="110000"/>
              </a:lnSpc>
              <a:defRPr sz="44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635508" y="3517640"/>
            <a:ext cx="6913608" cy="1655762"/>
          </a:xfrm>
        </p:spPr>
        <p:txBody>
          <a:bodyPr anchor="b">
            <a:normAutofit/>
          </a:bodyPr>
          <a:lstStyle>
            <a:lvl1pPr marL="0" indent="0" algn="l">
              <a:buNone/>
              <a:defRPr sz="2133" b="1">
                <a:solidFill>
                  <a:srgbClr val="2F3D4C"/>
                </a:solidFill>
              </a:defRPr>
            </a:lvl1pPr>
            <a:lvl2pPr marL="457223" indent="0" algn="ctr">
              <a:buNone/>
              <a:defRPr sz="2000"/>
            </a:lvl2pPr>
            <a:lvl3pPr marL="914446" indent="0" algn="ctr">
              <a:buNone/>
              <a:defRPr sz="1800"/>
            </a:lvl3pPr>
            <a:lvl4pPr marL="1371669" indent="0" algn="ctr">
              <a:buNone/>
              <a:defRPr sz="1600"/>
            </a:lvl4pPr>
            <a:lvl5pPr marL="1828891" indent="0" algn="ctr">
              <a:buNone/>
              <a:defRPr sz="1600"/>
            </a:lvl5pPr>
            <a:lvl6pPr marL="2286114" indent="0" algn="ctr">
              <a:buNone/>
              <a:defRPr sz="1600"/>
            </a:lvl6pPr>
            <a:lvl7pPr marL="2743337" indent="0" algn="ctr">
              <a:buNone/>
              <a:defRPr sz="1600"/>
            </a:lvl7pPr>
            <a:lvl8pPr marL="3200560" indent="0" algn="ctr">
              <a:buNone/>
              <a:defRPr sz="1600"/>
            </a:lvl8pPr>
            <a:lvl9pPr marL="3657783" indent="0" algn="ctr">
              <a:buNone/>
              <a:defRPr sz="16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635653" y="5273643"/>
            <a:ext cx="5760720" cy="1523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682044" y="5885341"/>
            <a:ext cx="12547419" cy="836135"/>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843997"/>
            <a:ext cx="3098292" cy="4754880"/>
          </a:xfrm>
        </p:spPr>
        <p:txBody>
          <a:bodyPr>
            <a:normAutofit/>
          </a:bodyPr>
          <a:lstStyle>
            <a:lvl1pPr>
              <a:lnSpc>
                <a:spcPct val="100000"/>
              </a:lnSpc>
              <a:defRPr sz="5867"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11/13/2025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3911600" y="843997"/>
            <a:ext cx="7290" cy="475488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4484982" y="843997"/>
            <a:ext cx="7105813" cy="4754880"/>
          </a:xfrm>
        </p:spPr>
        <p:txBody>
          <a:bodyPr anchor="ctr">
            <a:noAutofit/>
          </a:bodyPr>
          <a:lstStyle>
            <a:lvl1pPr>
              <a:defRPr sz="3600">
                <a:solidFill>
                  <a:srgbClr val="2F3D4C"/>
                </a:solidFill>
              </a:defRPr>
            </a:lvl1pPr>
          </a:lstStyle>
          <a:p>
            <a:pPr marL="0" marR="0" lvl="0"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09600" y="2127786"/>
            <a:ext cx="10972800" cy="914400"/>
          </a:xfrm>
        </p:spPr>
        <p:txBody>
          <a:bodyPr>
            <a:noAutofit/>
          </a:bodyPr>
          <a:lstStyle>
            <a:lvl1pPr algn="ctr">
              <a:lnSpc>
                <a:spcPct val="100000"/>
              </a:lnSpc>
              <a:defRPr sz="5867"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11/13/2025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9600" y="3450210"/>
            <a:ext cx="10972800" cy="12507"/>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5333322" y="488028"/>
            <a:ext cx="1525357" cy="1524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1828800" y="3785556"/>
            <a:ext cx="8534400" cy="1358900"/>
          </a:xfrm>
        </p:spPr>
        <p:txBody>
          <a:bodyPr anchor="ctr">
            <a:normAutofit/>
          </a:bodyPr>
          <a:lstStyle>
            <a:lvl1pPr marL="0" indent="0" algn="ctr">
              <a:buNone/>
              <a:defRPr sz="44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11/13/2025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450231"/>
            <a:ext cx="10966704" cy="3983779"/>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11/13/2025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11/13/2025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11/13/2025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612648" y="1211544"/>
            <a:ext cx="10966704" cy="496065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11/13/2025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624091" y="1444046"/>
            <a:ext cx="10966704" cy="4154831"/>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6386207"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11/13/2025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8013192" y="1625152"/>
            <a:ext cx="3535680" cy="4217235"/>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625152"/>
            <a:ext cx="3535680" cy="4217234"/>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11/13/2025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4328160" y="1637659"/>
            <a:ext cx="3535680" cy="4204728"/>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39196" y="1581324"/>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385173" y="1581324"/>
            <a:ext cx="5183188"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11/13/2025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28074" y="1569720"/>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406142" y="1569720"/>
            <a:ext cx="5183188" cy="42672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11/13/2025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62081"/>
          </a:xfrm>
        </p:spPr>
        <p:txBody>
          <a:bodyPr anchor="t">
            <a:normAutofit/>
          </a:bodyPr>
          <a:lstStyle>
            <a:lvl1pPr>
              <a:lnSpc>
                <a:spcPct val="100000"/>
              </a:lnSpc>
              <a:defRPr sz="3334"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p:spPr>
        <p:txBody>
          <a:bodyPr>
            <a:normAutofit/>
          </a:bodyPr>
          <a:lstStyle>
            <a:lvl1pPr marL="0" indent="0">
              <a:lnSpc>
                <a:spcPct val="110000"/>
              </a:lnSpc>
              <a:spcBef>
                <a:spcPts val="0"/>
              </a:spcBef>
              <a:buNone/>
              <a:defRPr sz="1867">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0"/>
            <a:ext cx="4181859" cy="3835388"/>
          </a:xfrm>
        </p:spPr>
        <p:txBody>
          <a:bodyPr>
            <a:noAutofit/>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11/13/2025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3344637" y="4026981"/>
            <a:ext cx="3657600" cy="1054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629483" y="1871629"/>
            <a:ext cx="4230991" cy="12193"/>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12837"/>
          </a:xfrm>
        </p:spPr>
        <p:txBody>
          <a:bodyPr anchor="t">
            <a:normAutofit/>
          </a:bodyPr>
          <a:lstStyle>
            <a:lvl1pPr>
              <a:lnSpc>
                <a:spcPct val="100000"/>
              </a:lnSpc>
              <a:defRPr sz="3334"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1"/>
            <a:ext cx="4230990" cy="3659187"/>
          </a:xfrm>
        </p:spPr>
        <p:txBody>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a:ln w="28575">
            <a:solidFill>
              <a:srgbClr val="F0C14C"/>
            </a:solidFill>
          </a:ln>
        </p:spPr>
        <p:txBody>
          <a:bodyPr anchor="ctr">
            <a:normAutofit/>
          </a:bodyPr>
          <a:lstStyle>
            <a:lvl1pPr marL="0" indent="0" algn="ctr">
              <a:lnSpc>
                <a:spcPct val="110000"/>
              </a:lnSpc>
              <a:spcBef>
                <a:spcPts val="0"/>
              </a:spcBef>
              <a:buNone/>
              <a:defRPr sz="2933">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629483" y="1871629"/>
            <a:ext cx="4230991" cy="12193"/>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11/13/2025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5860603" y="1489102"/>
            <a:ext cx="4864100" cy="1875553"/>
          </a:xfrm>
        </p:spPr>
        <p:txBody>
          <a:bodyPr anchor="t">
            <a:noAutofit/>
          </a:bodyPr>
          <a:lstStyle>
            <a:lvl1pPr>
              <a:lnSpc>
                <a:spcPct val="100000"/>
              </a:lnSpc>
              <a:defRPr sz="5867"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5892800" y="3530600"/>
            <a:ext cx="486410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11/13/2025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1435100" y="1322491"/>
            <a:ext cx="3657600" cy="36576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5860603" y="3674527"/>
            <a:ext cx="4896297" cy="668873"/>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4556759" y="5511800"/>
            <a:ext cx="3048000" cy="609600"/>
          </a:xfrm>
        </p:spPr>
        <p:txBody>
          <a:bodyPr anchor="ctr">
            <a:normAutofit/>
          </a:bodyPr>
          <a:lstStyle>
            <a:lvl1pPr algn="ctr">
              <a:lnSpc>
                <a:spcPct val="100000"/>
              </a:lnSpc>
              <a:defRPr sz="2933"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93387" y="685800"/>
            <a:ext cx="4574746" cy="4572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11/13/2025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49873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11/13/2025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11/13/2025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theme" Target="../theme/theme3.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829300" y="1370126"/>
            <a:ext cx="5486400" cy="1543050"/>
          </a:xfrm>
          <a:prstGeom prst="rect">
            <a:avLst/>
          </a:prstGeom>
        </p:spPr>
        <p:txBody>
          <a:bodyPr vert="horz" lIns="91440" tIns="45720" rIns="91440" bIns="45720" rtlCol="0" anchor="ctr">
            <a:normAutofit/>
          </a:bodyPr>
          <a:lstStyle/>
          <a:p>
            <a:pPr marL="0" indent="0" algn="ctr">
              <a:buNone/>
            </a:pPr>
            <a:r>
              <a:rPr lang="en-US" sz="360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829300" y="3104421"/>
            <a:ext cx="5524500" cy="1543050"/>
          </a:xfrm>
          <a:prstGeom prst="rect">
            <a:avLst/>
          </a:prstGeom>
        </p:spPr>
        <p:txBody>
          <a:bodyPr vert="horz" lIns="91440" tIns="45720" rIns="91440" bIns="45720" rtlCol="0">
            <a:normAutofit/>
          </a:bodyPr>
          <a:lstStyle/>
          <a:p>
            <a:pPr marL="0" indent="0" algn="ctr">
              <a:buNone/>
            </a:pPr>
            <a:r>
              <a:rPr lang="en-US" sz="2400">
                <a:latin typeface="Trebuchet MS" panose="020B0603020202020204" pitchFamily="34" charset="0"/>
              </a:rPr>
              <a:t>&lt;Date Here&gt;</a:t>
            </a:r>
          </a:p>
          <a:p>
            <a:pPr marL="0" indent="0" algn="ctr">
              <a:buNone/>
            </a:pPr>
            <a:r>
              <a:rPr lang="en-US" sz="2400">
                <a:latin typeface="Trebuchet MS" panose="020B0603020202020204" pitchFamily="34" charset="0"/>
              </a:rPr>
              <a:t>Molly M. Spearman</a:t>
            </a:r>
          </a:p>
          <a:p>
            <a:pPr marL="0" indent="0" algn="ctr">
              <a:buNone/>
            </a:pPr>
            <a:r>
              <a:rPr lang="en-US" sz="240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userDrawn="1"/>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03832" y="1375776"/>
            <a:ext cx="3333928" cy="3271695"/>
          </a:xfrm>
          <a:prstGeom prst="rect">
            <a:avLst/>
          </a:prstGeom>
        </p:spPr>
      </p:pic>
    </p:spTree>
    <p:extLst>
      <p:ext uri="{BB962C8B-B14F-4D97-AF65-F5344CB8AC3E}">
        <p14:creationId xmlns:p14="http://schemas.microsoft.com/office/powerpoint/2010/main" val="3695642851"/>
      </p:ext>
    </p:extLst>
  </p:cSld>
  <p:clrMap bg1="lt1" tx1="dk1" bg2="lt2" tx2="dk2" accent1="accent1" accent2="accent2" accent3="accent3" accent4="accent4" accent5="accent5" accent6="accent6" hlink="hlink" folHlink="folHlink"/>
  <p:sldLayoutIdLst>
    <p:sldLayoutId id="2147483682" r:id="rId1"/>
  </p:sldLayoutIdLst>
  <p:txStyles>
    <p:titleStyle>
      <a:lvl1pPr algn="l" defTabSz="914400" rtl="0" eaLnBrk="1" latinLnBrk="0" hangingPunct="1">
        <a:lnSpc>
          <a:spcPct val="100000"/>
        </a:lnSpc>
        <a:spcBef>
          <a:spcPct val="0"/>
        </a:spcBef>
        <a:buNone/>
        <a:defRPr sz="4000" kern="1200">
          <a:solidFill>
            <a:schemeClr val="tx1"/>
          </a:solidFill>
          <a:latin typeface="Rockwell" panose="02060603020205020403" pitchFamily="18" charset="0"/>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11/13/2025</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3"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612648" y="365125"/>
            <a:ext cx="10936224" cy="7315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612648" y="1244601"/>
            <a:ext cx="10936224" cy="4594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612648" y="6356351"/>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A448B9D2-E6E9-40E5-8C65-A106E5FF64CC}" type="datetimeFigureOut">
              <a:rPr lang="en-US" smtClean="0">
                <a:solidFill>
                  <a:prstClr val="black">
                    <a:tint val="82000"/>
                  </a:prstClr>
                </a:solidFill>
              </a:rPr>
              <a:pPr defTabSz="914446"/>
              <a:t>11/13/2025</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4023360" y="6370895"/>
            <a:ext cx="41148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8805672" y="6370895"/>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 id="2147483680" r:id="rId17"/>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hyperlink" Target="https://docs.google.com/document/d/1-2ysT6Wrm0JGS1DWb3yu18sf3lbkW9ZMERJA2bcgNqA/edit?usp=sharing" TargetMode="External"/><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19.xm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8" Type="http://schemas.openxmlformats.org/officeDocument/2006/relationships/hyperlink" Target="mailto:tmnunn@ed.sc.gov" TargetMode="External"/><Relationship Id="rId13" Type="http://schemas.openxmlformats.org/officeDocument/2006/relationships/hyperlink" Target="mailto:frobinson@ed.sc.gov" TargetMode="External"/><Relationship Id="rId3" Type="http://schemas.openxmlformats.org/officeDocument/2006/relationships/hyperlink" Target="mailto:Kberresford@ed.sc.gov" TargetMode="External"/><Relationship Id="rId7" Type="http://schemas.openxmlformats.org/officeDocument/2006/relationships/hyperlink" Target="mailto:khoward@ed.sc.gov" TargetMode="External"/><Relationship Id="rId12" Type="http://schemas.openxmlformats.org/officeDocument/2006/relationships/hyperlink" Target="mailto:oortmann@ed.sc.gov" TargetMode="External"/><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hyperlink" Target="mailto:vhenke@ed.sc.gov" TargetMode="External"/><Relationship Id="rId11" Type="http://schemas.openxmlformats.org/officeDocument/2006/relationships/hyperlink" Target="mailto:rthurmond@ed.sc.gov" TargetMode="External"/><Relationship Id="rId5" Type="http://schemas.openxmlformats.org/officeDocument/2006/relationships/hyperlink" Target="mailto:rfrazier@ed.sc.gov" TargetMode="External"/><Relationship Id="rId15" Type="http://schemas.openxmlformats.org/officeDocument/2006/relationships/hyperlink" Target="mailto:masuber@ed.sc.gov" TargetMode="External"/><Relationship Id="rId10" Type="http://schemas.openxmlformats.org/officeDocument/2006/relationships/hyperlink" Target="mailto:gedwards@ed.sc.gov" TargetMode="External"/><Relationship Id="rId4" Type="http://schemas.openxmlformats.org/officeDocument/2006/relationships/hyperlink" Target="mailto:ascohoon@ed.sc.gov" TargetMode="External"/><Relationship Id="rId9" Type="http://schemas.openxmlformats.org/officeDocument/2006/relationships/hyperlink" Target="mailto:adavenport@ed.sc.gov" TargetMode="External"/><Relationship Id="rId14" Type="http://schemas.openxmlformats.org/officeDocument/2006/relationships/hyperlink" Target="mailto:kemack@ed.sc.gov"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hyperlink" Target="mailto:support@sclead.org" TargetMode="Externa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4">
            <a:extLst>
              <a:ext uri="{FF2B5EF4-FFF2-40B4-BE49-F238E27FC236}">
                <a16:creationId xmlns:a16="http://schemas.microsoft.com/office/drawing/2014/main" id="{9CB50828-F853-EE56-5FBD-4A56EAD333B0}"/>
              </a:ext>
            </a:extLst>
          </p:cNvPr>
          <p:cNvSpPr txBox="1">
            <a:spLocks noGrp="1"/>
          </p:cNvSpPr>
          <p:nvPr>
            <p:ph type="title" idx="4294967295"/>
          </p:nvPr>
        </p:nvSpPr>
        <p:spPr>
          <a:xfrm>
            <a:off x="-688584" y="401661"/>
            <a:ext cx="8483599" cy="149271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rtl="0" eaLnBrk="1" fontAlgn="auto" latinLnBrk="0" hangingPunct="1">
              <a:spcBef>
                <a:spcPts val="0"/>
              </a:spcBef>
              <a:spcAft>
                <a:spcPts val="0"/>
              </a:spcAft>
              <a:buClrTx/>
              <a:buSzTx/>
              <a:buFontTx/>
              <a:buNone/>
              <a:tabLst/>
              <a:defRPr/>
            </a:pPr>
            <a:r>
              <a:rPr kumimoji="0" lang="en-US" sz="4400" b="1" i="0" u="none" strike="noStrike" kern="1200" cap="none" spc="0" normalizeH="0" baseline="0" noProof="0">
                <a:ln>
                  <a:noFill/>
                </a:ln>
                <a:solidFill>
                  <a:srgbClr val="233746"/>
                </a:solidFill>
                <a:effectLst/>
                <a:uLnTx/>
                <a:uFillTx/>
                <a:latin typeface="Aptos"/>
              </a:rPr>
              <a:t>Educator Effectiveness </a:t>
            </a:r>
            <a:br>
              <a:rPr lang="en-US" sz="4400" b="1" i="0" u="none" strike="noStrike" kern="1200" cap="none" spc="0" normalizeH="0" baseline="0" noProof="0">
                <a:ln>
                  <a:noFill/>
                </a:ln>
                <a:effectLst/>
                <a:uLnTx/>
                <a:uFillTx/>
                <a:latin typeface="Aptos" panose="020B0004020202020204" pitchFamily="34" charset="0"/>
              </a:rPr>
            </a:br>
            <a:r>
              <a:rPr kumimoji="0" lang="en-US" sz="4400" b="1" i="0" u="none" strike="noStrike" kern="1200" cap="none" spc="0" normalizeH="0" baseline="0" noProof="0">
                <a:ln>
                  <a:noFill/>
                </a:ln>
                <a:solidFill>
                  <a:srgbClr val="233746"/>
                </a:solidFill>
                <a:effectLst/>
                <a:uLnTx/>
                <a:uFillTx/>
                <a:latin typeface="Aptos"/>
              </a:rPr>
              <a:t>Virtual Office Hours</a:t>
            </a:r>
            <a:r>
              <a:rPr kumimoji="0" lang="en-US" sz="5300" b="1" i="0" u="none" strike="noStrike" kern="1200" cap="none" spc="0" normalizeH="0" baseline="0" noProof="0">
                <a:ln>
                  <a:noFill/>
                </a:ln>
                <a:solidFill>
                  <a:srgbClr val="233746"/>
                </a:solidFill>
                <a:effectLst/>
                <a:uLnTx/>
                <a:uFillTx/>
                <a:latin typeface="Aptos"/>
              </a:rPr>
              <a:t> </a:t>
            </a:r>
            <a:endParaRPr lang="en-US"/>
          </a:p>
        </p:txBody>
      </p:sp>
      <p:sp>
        <p:nvSpPr>
          <p:cNvPr id="12" name="TextBox 6">
            <a:extLst>
              <a:ext uri="{FF2B5EF4-FFF2-40B4-BE49-F238E27FC236}">
                <a16:creationId xmlns:a16="http://schemas.microsoft.com/office/drawing/2014/main" id="{E5A2C9A6-FA7C-FE1C-88FF-CF927DF21E4A}"/>
              </a:ext>
            </a:extLst>
          </p:cNvPr>
          <p:cNvSpPr txBox="1"/>
          <p:nvPr/>
        </p:nvSpPr>
        <p:spPr>
          <a:xfrm>
            <a:off x="1803304" y="2028736"/>
            <a:ext cx="4622800" cy="29181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nSpc>
                <a:spcPts val="1959"/>
              </a:lnSpc>
              <a:spcBef>
                <a:spcPct val="0"/>
              </a:spcBef>
            </a:pPr>
            <a:r>
              <a:rPr lang="en-US" sz="2800" b="1">
                <a:solidFill>
                  <a:srgbClr val="233746"/>
                </a:solidFill>
                <a:latin typeface="Aptos"/>
              </a:rPr>
              <a:t>November 12, 2025</a:t>
            </a:r>
          </a:p>
        </p:txBody>
      </p:sp>
      <p:sp>
        <p:nvSpPr>
          <p:cNvPr id="4" name="TextBox 3">
            <a:extLst>
              <a:ext uri="{FF2B5EF4-FFF2-40B4-BE49-F238E27FC236}">
                <a16:creationId xmlns:a16="http://schemas.microsoft.com/office/drawing/2014/main" id="{70787342-6D37-1A43-7D2E-50CC226FBF32}"/>
              </a:ext>
            </a:extLst>
          </p:cNvPr>
          <p:cNvSpPr txBox="1"/>
          <p:nvPr/>
        </p:nvSpPr>
        <p:spPr>
          <a:xfrm>
            <a:off x="550191" y="3006128"/>
            <a:ext cx="4732872" cy="255454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200">
                <a:ea typeface="Calibri"/>
                <a:cs typeface="Calibri"/>
              </a:rPr>
              <a:t>Welcome!</a:t>
            </a:r>
          </a:p>
          <a:p>
            <a:pPr algn="ctr"/>
            <a:endParaRPr lang="en-US" sz="3200">
              <a:ea typeface="Calibri"/>
              <a:cs typeface="Calibri"/>
            </a:endParaRPr>
          </a:p>
          <a:p>
            <a:pPr algn="ctr"/>
            <a:r>
              <a:rPr lang="en-US" sz="3200">
                <a:ea typeface="Calibri"/>
                <a:cs typeface="Calibri"/>
              </a:rPr>
              <a:t>What song gets you pumped up and ready for your day?</a:t>
            </a:r>
          </a:p>
        </p:txBody>
      </p:sp>
      <p:sp>
        <p:nvSpPr>
          <p:cNvPr id="2" name="AutoShape 2">
            <a:extLst>
              <a:ext uri="{C183D7F6-B498-43B3-948B-1728B52AA6E4}">
                <adec:decorative xmlns:adec="http://schemas.microsoft.com/office/drawing/2017/decorative" val="1"/>
              </a:ext>
            </a:extLst>
          </p:cNvPr>
          <p:cNvSpPr/>
          <p:nvPr/>
        </p:nvSpPr>
        <p:spPr>
          <a:xfrm>
            <a:off x="685800" y="5607395"/>
            <a:ext cx="4603471"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pic>
        <p:nvPicPr>
          <p:cNvPr id="14" name="Picture 13" descr="Horizontal logo of the South Carolina Department of Education. On the right of the words “ South Carolina Department of Education” is a circle seal, Inside is a palmetto tree with hands representing the fronds. The palmetto tree is rooted in a book. Below the book is the year 1868.">
            <a:extLst>
              <a:ext uri="{FF2B5EF4-FFF2-40B4-BE49-F238E27FC236}">
                <a16:creationId xmlns:a16="http://schemas.microsoft.com/office/drawing/2014/main" id="{6FE4EB68-B662-A92E-D6F6-6A644F0EBF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400" y="5632670"/>
            <a:ext cx="4882870" cy="976575"/>
          </a:xfrm>
          <a:prstGeom prst="rect">
            <a:avLst/>
          </a:prstGeom>
        </p:spPr>
      </p:pic>
      <p:sp>
        <p:nvSpPr>
          <p:cNvPr id="3" name="Freeform 3">
            <a:extLst>
              <a:ext uri="{C183D7F6-B498-43B3-948B-1728B52AA6E4}">
                <adec:decorative xmlns:adec="http://schemas.microsoft.com/office/drawing/2017/decorative" val="1"/>
              </a:ext>
            </a:extLst>
          </p:cNvPr>
          <p:cNvSpPr/>
          <p:nvPr/>
        </p:nvSpPr>
        <p:spPr>
          <a:xfrm>
            <a:off x="6011116" y="-535437"/>
            <a:ext cx="8434554" cy="8406520"/>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4">
              <a:alphaModFix amt="17000"/>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58454F-EB67-F0AC-C095-0939C70CEBD3}"/>
            </a:ext>
          </a:extLst>
        </p:cNvPr>
        <p:cNvGrpSpPr/>
        <p:nvPr/>
      </p:nvGrpSpPr>
      <p:grpSpPr>
        <a:xfrm>
          <a:off x="0" y="0"/>
          <a:ext cx="0" cy="0"/>
          <a:chOff x="0" y="0"/>
          <a:chExt cx="0" cy="0"/>
        </a:xfrm>
      </p:grpSpPr>
      <p:sp>
        <p:nvSpPr>
          <p:cNvPr id="46" name="TextBox 2">
            <a:extLst>
              <a:ext uri="{FF2B5EF4-FFF2-40B4-BE49-F238E27FC236}">
                <a16:creationId xmlns:a16="http://schemas.microsoft.com/office/drawing/2014/main" id="{01DE4521-0324-93BE-D388-B6E18FFD471C}"/>
              </a:ext>
            </a:extLst>
          </p:cNvPr>
          <p:cNvSpPr txBox="1">
            <a:spLocks noGrp="1"/>
          </p:cNvSpPr>
          <p:nvPr>
            <p:ph type="title" idx="4294967295"/>
          </p:nvPr>
        </p:nvSpPr>
        <p:spPr>
          <a:xfrm>
            <a:off x="1117600" y="2990032"/>
            <a:ext cx="9568324"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Mentoring &amp; Induction</a:t>
            </a:r>
            <a:endParaRPr lang="en-US" sz="4000" b="1" i="0" u="none" strike="noStrike" kern="1200" cap="none" spc="0" normalizeH="0" baseline="0" noProof="0">
              <a:ln>
                <a:noFill/>
              </a:ln>
              <a:solidFill>
                <a:srgbClr val="233746"/>
              </a:solidFill>
              <a:effectLst/>
              <a:uLnTx/>
              <a:uFillTx/>
              <a:latin typeface="Aptos" panose="020B0004020202020204" pitchFamily="34" charset="0"/>
            </a:endParaRPr>
          </a:p>
        </p:txBody>
      </p:sp>
      <p:sp>
        <p:nvSpPr>
          <p:cNvPr id="3" name="AutoShape 3">
            <a:extLst>
              <a:ext uri="{FF2B5EF4-FFF2-40B4-BE49-F238E27FC236}">
                <a16:creationId xmlns:a16="http://schemas.microsoft.com/office/drawing/2014/main" id="{A8BD81DA-9A99-3059-9E56-D0BBB1767296}"/>
              </a:ex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DD093464-AF6D-4BD4-64A8-540FDC84A5CE}"/>
              </a:ext>
            </a:extLst>
          </p:cNvPr>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5692338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1FE6F9-6BBD-EA53-EEEC-0B56E65827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1B5EF6-CB3B-5895-CFB4-B631582209FB}"/>
              </a:ext>
            </a:extLst>
          </p:cNvPr>
          <p:cNvSpPr>
            <a:spLocks noGrp="1"/>
          </p:cNvSpPr>
          <p:nvPr>
            <p:ph type="title"/>
          </p:nvPr>
        </p:nvSpPr>
        <p:spPr>
          <a:xfrm>
            <a:off x="725074" y="452568"/>
            <a:ext cx="10966704" cy="731520"/>
          </a:xfrm>
        </p:spPr>
        <p:txBody>
          <a:bodyPr vert="horz" lIns="91440" tIns="45720" rIns="91440" bIns="45720" rtlCol="0" anchor="ctr">
            <a:noAutofit/>
          </a:bodyPr>
          <a:lstStyle/>
          <a:p>
            <a:r>
              <a:rPr lang="en-US" sz="3200">
                <a:solidFill>
                  <a:schemeClr val="tx2"/>
                </a:solidFill>
              </a:rPr>
              <a:t>October's M&amp;I Virtual Support Session By The Numbers...</a:t>
            </a:r>
          </a:p>
        </p:txBody>
      </p:sp>
      <p:sp>
        <p:nvSpPr>
          <p:cNvPr id="3" name="Content Placeholder 2">
            <a:extLst>
              <a:ext uri="{FF2B5EF4-FFF2-40B4-BE49-F238E27FC236}">
                <a16:creationId xmlns:a16="http://schemas.microsoft.com/office/drawing/2014/main" id="{2EBEA690-4BCD-7ABE-7677-9E028F53450B}"/>
              </a:ext>
            </a:extLst>
          </p:cNvPr>
          <p:cNvSpPr>
            <a:spLocks noGrp="1"/>
          </p:cNvSpPr>
          <p:nvPr>
            <p:ph idx="1"/>
          </p:nvPr>
        </p:nvSpPr>
        <p:spPr>
          <a:xfrm>
            <a:off x="912451" y="1437739"/>
            <a:ext cx="10966704" cy="3983779"/>
          </a:xfrm>
        </p:spPr>
        <p:txBody>
          <a:bodyPr vert="horz" lIns="91440" tIns="45720" rIns="91440" bIns="45720" rtlCol="0" anchor="t">
            <a:noAutofit/>
          </a:bodyPr>
          <a:lstStyle/>
          <a:p>
            <a:pPr marL="342900" indent="-342900">
              <a:buChar char="•"/>
            </a:pPr>
            <a:r>
              <a:rPr lang="en-US" sz="2400">
                <a:solidFill>
                  <a:schemeClr val="tx1">
                    <a:lumMod val="85000"/>
                    <a:lumOff val="15000"/>
                  </a:schemeClr>
                </a:solidFill>
              </a:rPr>
              <a:t>51 educators in attendance</a:t>
            </a:r>
          </a:p>
          <a:p>
            <a:pPr marL="342900" indent="-342900">
              <a:buChar char="•"/>
            </a:pPr>
            <a:r>
              <a:rPr lang="en-US" sz="2400">
                <a:solidFill>
                  <a:schemeClr val="tx1">
                    <a:lumMod val="85000"/>
                    <a:lumOff val="15000"/>
                  </a:schemeClr>
                </a:solidFill>
              </a:rPr>
              <a:t>60 minutes of support and encouragement</a:t>
            </a:r>
          </a:p>
          <a:p>
            <a:pPr marL="342900" indent="-342900">
              <a:buChar char="•"/>
            </a:pPr>
            <a:r>
              <a:rPr lang="en-US" sz="2400">
                <a:solidFill>
                  <a:schemeClr val="tx1">
                    <a:lumMod val="85000"/>
                    <a:lumOff val="15000"/>
                  </a:schemeClr>
                </a:solidFill>
              </a:rPr>
              <a:t>6 Areas of Focus that included:</a:t>
            </a:r>
          </a:p>
          <a:p>
            <a:pPr lvl="1">
              <a:buFont typeface="Courier New" panose="020B0604020202020204" pitchFamily="34" charset="0"/>
              <a:buChar char="o"/>
            </a:pPr>
            <a:r>
              <a:rPr lang="en-US" sz="2400">
                <a:solidFill>
                  <a:schemeClr val="tx1">
                    <a:lumMod val="85000"/>
                    <a:lumOff val="15000"/>
                  </a:schemeClr>
                </a:solidFill>
              </a:rPr>
              <a:t>The Professional Communication Pathway</a:t>
            </a:r>
          </a:p>
          <a:p>
            <a:pPr lvl="1">
              <a:buFont typeface="Courier New" panose="020B0604020202020204" pitchFamily="34" charset="0"/>
              <a:buChar char="o"/>
            </a:pPr>
            <a:r>
              <a:rPr lang="en-US" sz="2400">
                <a:solidFill>
                  <a:schemeClr val="tx1">
                    <a:lumMod val="85000"/>
                    <a:lumOff val="15000"/>
                  </a:schemeClr>
                </a:solidFill>
              </a:rPr>
              <a:t>ADEPT Evaluation Support</a:t>
            </a:r>
          </a:p>
          <a:p>
            <a:pPr lvl="1">
              <a:buFont typeface="Courier New" panose="020B0604020202020204" pitchFamily="34" charset="0"/>
              <a:buChar char="o"/>
            </a:pPr>
            <a:r>
              <a:rPr lang="en-US" sz="2400">
                <a:solidFill>
                  <a:schemeClr val="tx1">
                    <a:lumMod val="85000"/>
                    <a:lumOff val="15000"/>
                  </a:schemeClr>
                </a:solidFill>
              </a:rPr>
              <a:t>Expectations for new teachers and their mentors</a:t>
            </a:r>
          </a:p>
          <a:p>
            <a:pPr lvl="1">
              <a:buFont typeface="Courier New" panose="020B0604020202020204" pitchFamily="34" charset="0"/>
              <a:buChar char="o"/>
            </a:pPr>
            <a:r>
              <a:rPr lang="en-US" sz="2400">
                <a:solidFill>
                  <a:schemeClr val="tx1">
                    <a:lumMod val="85000"/>
                    <a:lumOff val="15000"/>
                  </a:schemeClr>
                </a:solidFill>
              </a:rPr>
              <a:t>Monthly Resource Spotlight</a:t>
            </a:r>
          </a:p>
          <a:p>
            <a:pPr lvl="1">
              <a:buFont typeface="Courier New" panose="020B0604020202020204" pitchFamily="34" charset="0"/>
              <a:buChar char="o"/>
            </a:pPr>
            <a:r>
              <a:rPr lang="en-US" sz="2400">
                <a:solidFill>
                  <a:schemeClr val="tx1">
                    <a:lumMod val="85000"/>
                    <a:lumOff val="15000"/>
                  </a:schemeClr>
                </a:solidFill>
              </a:rPr>
              <a:t>Answers to submitted questions</a:t>
            </a:r>
            <a:endParaRPr lang="en-US" sz="2400" b="1">
              <a:solidFill>
                <a:schemeClr val="tx1">
                  <a:lumMod val="85000"/>
                  <a:lumOff val="15000"/>
                </a:schemeClr>
              </a:solidFill>
            </a:endParaRPr>
          </a:p>
          <a:p>
            <a:pPr lvl="1" indent="-342900">
              <a:buFont typeface="Courier New" panose="020B0604020202020204" pitchFamily="34" charset="0"/>
              <a:buChar char="o"/>
            </a:pPr>
            <a:r>
              <a:rPr lang="en-US" sz="2400">
                <a:solidFill>
                  <a:schemeClr val="tx1">
                    <a:lumMod val="85000"/>
                    <a:lumOff val="15000"/>
                  </a:schemeClr>
                </a:solidFill>
              </a:rPr>
              <a:t>Encouragement</a:t>
            </a:r>
          </a:p>
          <a:p>
            <a:endParaRPr lang="en-US" sz="2400" b="1" i="1">
              <a:solidFill>
                <a:srgbClr val="305699"/>
              </a:solidFill>
            </a:endParaRPr>
          </a:p>
          <a:p>
            <a:pPr lvl="1">
              <a:buFont typeface="Courier New" panose="020B0604020202020204" pitchFamily="34" charset="0"/>
              <a:buChar char="o"/>
            </a:pPr>
            <a:endParaRPr lang="en-US"/>
          </a:p>
          <a:p>
            <a:pPr lvl="1">
              <a:buFont typeface="Courier New" panose="020B0604020202020204" pitchFamily="34" charset="0"/>
              <a:buChar char="o"/>
            </a:pPr>
            <a:endParaRPr lang="en-US"/>
          </a:p>
          <a:p>
            <a:pPr lvl="1">
              <a:buFont typeface="Courier New" panose="020B0604020202020204" pitchFamily="34" charset="0"/>
              <a:buChar char="o"/>
            </a:pPr>
            <a:endParaRPr lang="en-US"/>
          </a:p>
          <a:p>
            <a:pPr lvl="1">
              <a:buFont typeface="Courier New" panose="020B0604020202020204" pitchFamily="34" charset="0"/>
              <a:buChar char="o"/>
            </a:pPr>
            <a:endParaRPr lang="en-US"/>
          </a:p>
        </p:txBody>
      </p:sp>
      <p:sp>
        <p:nvSpPr>
          <p:cNvPr id="8" name="TextBox 7">
            <a:extLst>
              <a:ext uri="{FF2B5EF4-FFF2-40B4-BE49-F238E27FC236}">
                <a16:creationId xmlns:a16="http://schemas.microsoft.com/office/drawing/2014/main" id="{ACE05B7B-AA09-71D6-1925-52CFD7D11C86}"/>
              </a:ext>
            </a:extLst>
          </p:cNvPr>
          <p:cNvSpPr txBox="1"/>
          <p:nvPr/>
        </p:nvSpPr>
        <p:spPr>
          <a:xfrm>
            <a:off x="1176356" y="5732253"/>
            <a:ext cx="856603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i="1">
                <a:solidFill>
                  <a:srgbClr val="305699"/>
                </a:solidFill>
                <a:hlinkClick r:id="rId3">
                  <a:extLst>
                    <a:ext uri="{A12FA001-AC4F-418D-AE19-62706E023703}">
                      <ahyp:hlinkClr xmlns:ahyp="http://schemas.microsoft.com/office/drawing/2018/hyperlinkcolor" val="tx"/>
                    </a:ext>
                  </a:extLst>
                </a:hlinkClick>
              </a:rPr>
              <a:t>October's M&amp;I Virtual Support Session Resource Document</a:t>
            </a:r>
            <a:endParaRPr lang="en-US"/>
          </a:p>
        </p:txBody>
      </p:sp>
      <p:sp>
        <p:nvSpPr>
          <p:cNvPr id="9" name="Arrow: Right 8">
            <a:extLst>
              <a:ext uri="{FF2B5EF4-FFF2-40B4-BE49-F238E27FC236}">
                <a16:creationId xmlns:a16="http://schemas.microsoft.com/office/drawing/2014/main" id="{CEA35207-D160-D5FF-F0A8-94BC9CE52B9F}"/>
              </a:ext>
              <a:ext uri="{C183D7F6-B498-43B3-948B-1728B52AA6E4}">
                <adec:decorative xmlns:adec="http://schemas.microsoft.com/office/drawing/2017/decorative" val="1"/>
              </a:ext>
            </a:extLst>
          </p:cNvPr>
          <p:cNvSpPr/>
          <p:nvPr/>
        </p:nvSpPr>
        <p:spPr>
          <a:xfrm rot="2280000">
            <a:off x="360728" y="5313908"/>
            <a:ext cx="947180" cy="39624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56681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D762B3D5-C96C-D2FF-3163-C5EF8C15977E}"/>
              </a:ext>
            </a:extLst>
          </p:cNvPr>
          <p:cNvSpPr>
            <a:spLocks noGrp="1"/>
          </p:cNvSpPr>
          <p:nvPr>
            <p:ph type="title"/>
          </p:nvPr>
        </p:nvSpPr>
        <p:spPr>
          <a:xfrm>
            <a:off x="886463" y="340183"/>
            <a:ext cx="8106082" cy="731520"/>
          </a:xfrm>
        </p:spPr>
        <p:txBody>
          <a:bodyPr/>
          <a:lstStyle/>
          <a:p>
            <a:r>
              <a:rPr lang="en-US" sz="3300"/>
              <a:t>Upcoming M&amp;I Virtual Support Sessions</a:t>
            </a:r>
            <a:endParaRPr lang="en-US"/>
          </a:p>
        </p:txBody>
      </p:sp>
      <p:pic>
        <p:nvPicPr>
          <p:cNvPr id="12" name="Content Placeholder 11" descr="Hosts for upcoming mentoring and induction support sessions, includes QR code">
            <a:extLst>
              <a:ext uri="{FF2B5EF4-FFF2-40B4-BE49-F238E27FC236}">
                <a16:creationId xmlns:a16="http://schemas.microsoft.com/office/drawing/2014/main" id="{2C17251C-69E8-6B06-5058-75BB5960396B}"/>
              </a:ext>
            </a:extLst>
          </p:cNvPr>
          <p:cNvPicPr>
            <a:picLocks noGrp="1" noChangeAspect="1"/>
          </p:cNvPicPr>
          <p:nvPr>
            <p:ph idx="1"/>
          </p:nvPr>
        </p:nvPicPr>
        <p:blipFill>
          <a:blip r:embed="rId3"/>
          <a:srcRect l="5493" t="22358" r="2861" b="-288"/>
          <a:stretch>
            <a:fillRect/>
          </a:stretch>
        </p:blipFill>
        <p:spPr>
          <a:xfrm>
            <a:off x="1025513" y="1076134"/>
            <a:ext cx="7691535" cy="5446614"/>
          </a:xfrm>
          <a:prstGeom prst="rect">
            <a:avLst/>
          </a:prstGeom>
          <a:ln w="28575">
            <a:solidFill>
              <a:schemeClr val="accent4"/>
            </a:solidFill>
          </a:ln>
        </p:spPr>
      </p:pic>
      <p:pic>
        <p:nvPicPr>
          <p:cNvPr id="13" name="Picture 12" descr="Dates for 2025-26 Mentoring and Induction support sessions">
            <a:extLst>
              <a:ext uri="{FF2B5EF4-FFF2-40B4-BE49-F238E27FC236}">
                <a16:creationId xmlns:a16="http://schemas.microsoft.com/office/drawing/2014/main" id="{B4903860-349D-1EED-4203-543702660D9D}"/>
              </a:ext>
            </a:extLst>
          </p:cNvPr>
          <p:cNvPicPr>
            <a:picLocks noChangeAspect="1"/>
          </p:cNvPicPr>
          <p:nvPr/>
        </p:nvPicPr>
        <p:blipFill>
          <a:blip r:embed="rId4"/>
          <a:srcRect l="67404" t="26311" r="4450" b="3889"/>
          <a:stretch>
            <a:fillRect/>
          </a:stretch>
        </p:blipFill>
        <p:spPr>
          <a:xfrm>
            <a:off x="8983098" y="1066549"/>
            <a:ext cx="2192940" cy="4601791"/>
          </a:xfrm>
          <a:prstGeom prst="rect">
            <a:avLst/>
          </a:prstGeom>
          <a:ln w="28575">
            <a:solidFill>
              <a:schemeClr val="accent4"/>
            </a:solidFill>
          </a:ln>
        </p:spPr>
      </p:pic>
    </p:spTree>
    <p:extLst>
      <p:ext uri="{BB962C8B-B14F-4D97-AF65-F5344CB8AC3E}">
        <p14:creationId xmlns:p14="http://schemas.microsoft.com/office/powerpoint/2010/main" val="27487064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172906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Foundations In School Leadership</a:t>
            </a:r>
            <a:br>
              <a:rPr lang="en-US" sz="4000" b="1">
                <a:solidFill>
                  <a:srgbClr val="233746"/>
                </a:solidFill>
                <a:latin typeface="Aptos"/>
              </a:rPr>
            </a:br>
            <a:br>
              <a:rPr lang="en-US" sz="4000" b="1">
                <a:latin typeface="Aptos"/>
              </a:rPr>
            </a:br>
            <a:r>
              <a:rPr lang="en-US" sz="4000" b="1">
                <a:solidFill>
                  <a:srgbClr val="233746"/>
                </a:solidFill>
                <a:latin typeface="Aptos"/>
              </a:rPr>
              <a:t>Keasha Grant</a:t>
            </a:r>
            <a:br>
              <a:rPr lang="en-US" sz="4000" b="1">
                <a:solidFill>
                  <a:srgbClr val="233746"/>
                </a:solidFill>
                <a:latin typeface="Aptos"/>
              </a:rPr>
            </a:br>
            <a:r>
              <a:rPr lang="en-US" sz="4000" b="1">
                <a:solidFill>
                  <a:srgbClr val="233746"/>
                </a:solidFill>
                <a:latin typeface="Aptos"/>
              </a:rPr>
              <a:t>Dr. Roshonda Frazier</a:t>
            </a: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42318479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8BB6A78-1792-C270-6BC6-B01ECC2BABF9}"/>
              </a:ext>
            </a:extLst>
          </p:cNvPr>
          <p:cNvSpPr txBox="1">
            <a:spLocks noGrp="1"/>
          </p:cNvSpPr>
          <p:nvPr>
            <p:ph type="title" idx="4294967295"/>
          </p:nvPr>
        </p:nvSpPr>
        <p:spPr>
          <a:xfrm>
            <a:off x="733425" y="342900"/>
            <a:ext cx="10810875" cy="47625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chemeClr val="tx2"/>
                </a:solidFill>
                <a:effectLst/>
                <a:uLnTx/>
                <a:uFillTx/>
                <a:latin typeface="+mn-lt"/>
                <a:ea typeface="+mn-ea"/>
                <a:cs typeface="+mn-cs"/>
              </a:rPr>
              <a:t>Foundations in School Leadership Cohort</a:t>
            </a:r>
          </a:p>
        </p:txBody>
      </p:sp>
      <p:pic>
        <p:nvPicPr>
          <p:cNvPr id="2" name="Content Placeholder 1" descr="Picture of a Foundations in School Leadership cohort">
            <a:extLst>
              <a:ext uri="{FF2B5EF4-FFF2-40B4-BE49-F238E27FC236}">
                <a16:creationId xmlns:a16="http://schemas.microsoft.com/office/drawing/2014/main" id="{B1C96B79-AF5B-6175-C676-EEC1F249D982}"/>
              </a:ext>
            </a:extLst>
          </p:cNvPr>
          <p:cNvPicPr>
            <a:picLocks noGrp="1" noChangeAspect="1"/>
          </p:cNvPicPr>
          <p:nvPr>
            <p:ph idx="1"/>
          </p:nvPr>
        </p:nvPicPr>
        <p:blipFill>
          <a:blip r:embed="rId2"/>
          <a:srcRect t="16860" b="8140"/>
          <a:stretch>
            <a:fillRect/>
          </a:stretch>
        </p:blipFill>
        <p:spPr>
          <a:xfrm>
            <a:off x="20" y="1038224"/>
            <a:ext cx="12191980" cy="5819775"/>
          </a:xfrm>
          <a:prstGeom prst="rect">
            <a:avLst/>
          </a:prstGeom>
          <a:noFill/>
        </p:spPr>
      </p:pic>
    </p:spTree>
    <p:extLst>
      <p:ext uri="{BB962C8B-B14F-4D97-AF65-F5344CB8AC3E}">
        <p14:creationId xmlns:p14="http://schemas.microsoft.com/office/powerpoint/2010/main" val="2983618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B8FA2D6-4BF4-8152-59BC-37B33FC297F6}"/>
              </a:ext>
            </a:extLst>
          </p:cNvPr>
          <p:cNvSpPr>
            <a:spLocks noGrp="1"/>
          </p:cNvSpPr>
          <p:nvPr>
            <p:ph type="title"/>
          </p:nvPr>
        </p:nvSpPr>
        <p:spPr>
          <a:xfrm>
            <a:off x="590167" y="457200"/>
            <a:ext cx="4181859" cy="1162081"/>
          </a:xfrm>
        </p:spPr>
        <p:txBody>
          <a:bodyPr>
            <a:normAutofit fontScale="90000"/>
          </a:bodyPr>
          <a:lstStyle/>
          <a:p>
            <a:r>
              <a:rPr lang="en-US" sz="3300"/>
              <a:t>Human Capital </a:t>
            </a:r>
            <a:br>
              <a:rPr lang="en-US" sz="3300"/>
            </a:br>
            <a:r>
              <a:rPr lang="en-US" sz="3300"/>
              <a:t>Educational Professional  Panel</a:t>
            </a:r>
            <a:endParaRPr lang="en-US"/>
          </a:p>
        </p:txBody>
      </p:sp>
      <p:pic>
        <p:nvPicPr>
          <p:cNvPr id="4" name="Content Placeholder 3" descr="Picture of a cohort from Foundations in School Leadership">
            <a:extLst>
              <a:ext uri="{FF2B5EF4-FFF2-40B4-BE49-F238E27FC236}">
                <a16:creationId xmlns:a16="http://schemas.microsoft.com/office/drawing/2014/main" id="{2BD16D2D-683A-D916-D7EF-B71304F1DDBB}"/>
              </a:ext>
            </a:extLst>
          </p:cNvPr>
          <p:cNvPicPr>
            <a:picLocks noGrp="1" noChangeAspect="1"/>
          </p:cNvPicPr>
          <p:nvPr>
            <p:ph idx="1"/>
          </p:nvPr>
        </p:nvPicPr>
        <p:blipFill>
          <a:blip r:embed="rId2"/>
          <a:srcRect l="3472" r="27471" b="-1"/>
          <a:stretch>
            <a:fillRect/>
          </a:stretch>
        </p:blipFill>
        <p:spPr>
          <a:xfrm rot="5400000">
            <a:off x="5718969" y="224633"/>
            <a:ext cx="5403850" cy="5868988"/>
          </a:xfrm>
          <a:prstGeom prst="rect">
            <a:avLst/>
          </a:prstGeom>
          <a:noFill/>
        </p:spPr>
      </p:pic>
    </p:spTree>
    <p:extLst>
      <p:ext uri="{BB962C8B-B14F-4D97-AF65-F5344CB8AC3E}">
        <p14:creationId xmlns:p14="http://schemas.microsoft.com/office/powerpoint/2010/main" val="24699131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1CC5BC-8EC7-7A5F-CE79-EDA8DC75E359}"/>
            </a:ext>
          </a:extLst>
        </p:cNvPr>
        <p:cNvGrpSpPr/>
        <p:nvPr/>
      </p:nvGrpSpPr>
      <p:grpSpPr>
        <a:xfrm>
          <a:off x="0" y="0"/>
          <a:ext cx="0" cy="0"/>
          <a:chOff x="0" y="0"/>
          <a:chExt cx="0" cy="0"/>
        </a:xfrm>
      </p:grpSpPr>
      <p:sp>
        <p:nvSpPr>
          <p:cNvPr id="4" name="Title 2">
            <a:extLst>
              <a:ext uri="{FF2B5EF4-FFF2-40B4-BE49-F238E27FC236}">
                <a16:creationId xmlns:a16="http://schemas.microsoft.com/office/drawing/2014/main" id="{5CCFE298-1B8F-C645-7738-7EFB86D5F7E0}"/>
              </a:ext>
            </a:extLst>
          </p:cNvPr>
          <p:cNvSpPr txBox="1">
            <a:spLocks noGrp="1"/>
          </p:cNvSpPr>
          <p:nvPr>
            <p:ph type="title" idx="4294967295"/>
          </p:nvPr>
        </p:nvSpPr>
        <p:spPr>
          <a:xfrm>
            <a:off x="352425" y="149743"/>
            <a:ext cx="12011025"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chemeClr val="tx2"/>
                </a:solidFill>
                <a:effectLst/>
                <a:uLnTx/>
                <a:uFillTx/>
                <a:latin typeface="Aptos" panose="020B0004020202020204" pitchFamily="34" charset="0"/>
                <a:ea typeface="+mn-ea"/>
                <a:cs typeface="+mn-cs"/>
              </a:rPr>
              <a:t>Foundations in School Leadership Cohort Information</a:t>
            </a:r>
          </a:p>
        </p:txBody>
      </p:sp>
      <p:pic>
        <p:nvPicPr>
          <p:cNvPr id="7" name="Picture 6" descr="Dates and registration links for cohorts 48 and 49 of Foundations in School Leadership">
            <a:extLst>
              <a:ext uri="{FF2B5EF4-FFF2-40B4-BE49-F238E27FC236}">
                <a16:creationId xmlns:a16="http://schemas.microsoft.com/office/drawing/2014/main" id="{681B3018-73B6-EAE3-365A-532DD5B485B0}"/>
              </a:ext>
            </a:extLst>
          </p:cNvPr>
          <p:cNvPicPr>
            <a:picLocks noChangeAspect="1"/>
          </p:cNvPicPr>
          <p:nvPr/>
        </p:nvPicPr>
        <p:blipFill>
          <a:blip r:embed="rId2"/>
          <a:stretch>
            <a:fillRect/>
          </a:stretch>
        </p:blipFill>
        <p:spPr>
          <a:xfrm>
            <a:off x="955177" y="915480"/>
            <a:ext cx="9961133" cy="5292559"/>
          </a:xfrm>
          <a:prstGeom prst="rect">
            <a:avLst/>
          </a:prstGeom>
        </p:spPr>
      </p:pic>
    </p:spTree>
    <p:extLst>
      <p:ext uri="{BB962C8B-B14F-4D97-AF65-F5344CB8AC3E}">
        <p14:creationId xmlns:p14="http://schemas.microsoft.com/office/powerpoint/2010/main" val="38726479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Q &amp; A</a:t>
            </a:r>
            <a:endParaRPr lang="en-US">
              <a:ea typeface="+mn-ea"/>
              <a:cs typeface="+mn-cs"/>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15674916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
            <a:extLst>
              <a:ext uri="{FF2B5EF4-FFF2-40B4-BE49-F238E27FC236}">
                <a16:creationId xmlns:a16="http://schemas.microsoft.com/office/drawing/2014/main" id="{F8D69DFA-9EE6-8666-346D-97AF6425F980}"/>
              </a:ext>
            </a:extLst>
          </p:cNvPr>
          <p:cNvSpPr txBox="1">
            <a:spLocks noGrp="1"/>
          </p:cNvSpPr>
          <p:nvPr>
            <p:ph type="title"/>
          </p:nvPr>
        </p:nvSpPr>
        <p:spPr>
          <a:xfrm>
            <a:off x="756422" y="365125"/>
            <a:ext cx="10966704" cy="73152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ts val="3334"/>
              </a:lnSpc>
              <a:spcBef>
                <a:spcPts val="0"/>
              </a:spcBef>
              <a:spcAft>
                <a:spcPts val="0"/>
              </a:spcAft>
              <a:buClrTx/>
              <a:buSzTx/>
              <a:buFontTx/>
              <a:buNone/>
              <a:tabLst/>
              <a:defRPr/>
            </a:pPr>
            <a:r>
              <a:rPr kumimoji="0" lang="en-US" sz="3300" b="1" i="0" u="none" strike="noStrike" kern="1200" cap="none" spc="0" normalizeH="0" baseline="0" noProof="0">
                <a:ln>
                  <a:noFill/>
                </a:ln>
                <a:solidFill>
                  <a:srgbClr val="233746"/>
                </a:solidFill>
                <a:effectLst/>
                <a:uLnTx/>
                <a:uFillTx/>
                <a:latin typeface="Aptos"/>
              </a:rPr>
              <a:t>Office of </a:t>
            </a:r>
            <a:r>
              <a:rPr lang="en-US" sz="3300">
                <a:solidFill>
                  <a:srgbClr val="233746"/>
                </a:solidFill>
                <a:latin typeface="Aptos"/>
              </a:rPr>
              <a:t>Leadership</a:t>
            </a:r>
            <a:r>
              <a:rPr kumimoji="0" lang="en-US" sz="3300" b="1" i="0" u="none" strike="noStrike" kern="1200" cap="none" spc="0" normalizeH="0" baseline="0" noProof="0">
                <a:ln>
                  <a:noFill/>
                </a:ln>
                <a:solidFill>
                  <a:srgbClr val="233746"/>
                </a:solidFill>
                <a:effectLst/>
                <a:uLnTx/>
                <a:uFillTx/>
                <a:latin typeface="Aptos"/>
              </a:rPr>
              <a:t> </a:t>
            </a:r>
            <a:r>
              <a:rPr lang="en-US" sz="3300">
                <a:solidFill>
                  <a:srgbClr val="233746"/>
                </a:solidFill>
                <a:latin typeface="Aptos"/>
              </a:rPr>
              <a:t>Effectiveness</a:t>
            </a:r>
            <a:endParaRPr kumimoji="0" lang="en-US" sz="3300" b="1" i="0" u="none" strike="noStrike" kern="1200" cap="none" spc="0" normalizeH="0" baseline="0" noProof="0">
              <a:ln>
                <a:noFill/>
              </a:ln>
              <a:solidFill>
                <a:srgbClr val="233746"/>
              </a:solidFill>
              <a:effectLst/>
              <a:uLnTx/>
              <a:uFillTx/>
              <a:latin typeface="Aptos"/>
            </a:endParaRPr>
          </a:p>
        </p:txBody>
      </p:sp>
      <p:sp>
        <p:nvSpPr>
          <p:cNvPr id="22" name="AutoShape 4">
            <a:extLst>
              <a:ext uri="{FF2B5EF4-FFF2-40B4-BE49-F238E27FC236}">
                <a16:creationId xmlns:a16="http://schemas.microsoft.com/office/drawing/2014/main" id="{90128454-5E65-0728-86BA-6AD56BD5A10E}"/>
              </a:ext>
              <a:ext uri="{C183D7F6-B498-43B3-948B-1728B52AA6E4}">
                <adec:decorative xmlns:adec="http://schemas.microsoft.com/office/drawing/2017/decorative" val="1"/>
              </a:ext>
            </a:extLst>
          </p:cNvPr>
          <p:cNvSpPr/>
          <p:nvPr/>
        </p:nvSpPr>
        <p:spPr>
          <a:xfrm flipV="1">
            <a:off x="753038" y="1096819"/>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grpSp>
        <p:nvGrpSpPr>
          <p:cNvPr id="33" name="Group 5">
            <a:extLst>
              <a:ext uri="{FF2B5EF4-FFF2-40B4-BE49-F238E27FC236}">
                <a16:creationId xmlns:a16="http://schemas.microsoft.com/office/drawing/2014/main" id="{6E1F3613-C796-05D8-529C-2E9CF03D0F8E}"/>
              </a:ext>
              <a:ext uri="{C183D7F6-B498-43B3-948B-1728B52AA6E4}">
                <adec:decorative xmlns:adec="http://schemas.microsoft.com/office/drawing/2017/decorative" val="1"/>
              </a:ext>
            </a:extLst>
          </p:cNvPr>
          <p:cNvGrpSpPr/>
          <p:nvPr/>
        </p:nvGrpSpPr>
        <p:grpSpPr>
          <a:xfrm>
            <a:off x="556279" y="970424"/>
            <a:ext cx="5145893" cy="5872277"/>
            <a:chOff x="-19476" y="-76200"/>
            <a:chExt cx="1567146" cy="1507827"/>
          </a:xfrm>
        </p:grpSpPr>
        <p:sp>
          <p:nvSpPr>
            <p:cNvPr id="34" name="Freeform 6">
              <a:extLst>
                <a:ext uri="{FF2B5EF4-FFF2-40B4-BE49-F238E27FC236}">
                  <a16:creationId xmlns:a16="http://schemas.microsoft.com/office/drawing/2014/main" id="{7B3572CE-860E-AF9F-2066-DD6A04D00EBB}"/>
                </a:ext>
              </a:extLst>
            </p:cNvPr>
            <p:cNvSpPr/>
            <p:nvPr/>
          </p:nvSpPr>
          <p:spPr>
            <a:xfrm>
              <a:off x="-19476" y="0"/>
              <a:ext cx="1547670" cy="1431627"/>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5" name="TextBox 7">
              <a:extLst>
                <a:ext uri="{FF2B5EF4-FFF2-40B4-BE49-F238E27FC236}">
                  <a16:creationId xmlns:a16="http://schemas.microsoft.com/office/drawing/2014/main" id="{2991F4F8-2D1B-E7E9-50B3-28E2FCF49D6C}"/>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31" name="TextBox 14">
            <a:extLst>
              <a:ext uri="{FF2B5EF4-FFF2-40B4-BE49-F238E27FC236}">
                <a16:creationId xmlns:a16="http://schemas.microsoft.com/office/drawing/2014/main" id="{7CECC893-0D2B-52BF-67FC-D07D833D0967}"/>
              </a:ext>
            </a:extLst>
          </p:cNvPr>
          <p:cNvSpPr txBox="1"/>
          <p:nvPr/>
        </p:nvSpPr>
        <p:spPr>
          <a:xfrm>
            <a:off x="672589" y="1324916"/>
            <a:ext cx="2858562" cy="23205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2200" b="1">
                <a:solidFill>
                  <a:srgbClr val="233746"/>
                </a:solidFill>
                <a:latin typeface="Aptos"/>
              </a:rPr>
              <a:t>Effectiveness Leads</a:t>
            </a:r>
          </a:p>
        </p:txBody>
      </p:sp>
      <p:sp>
        <p:nvSpPr>
          <p:cNvPr id="26" name="TextBox 8">
            <a:extLst>
              <a:ext uri="{FF2B5EF4-FFF2-40B4-BE49-F238E27FC236}">
                <a16:creationId xmlns:a16="http://schemas.microsoft.com/office/drawing/2014/main" id="{A3599B67-F25E-7CD5-90B2-DEEA88B085A6}"/>
              </a:ext>
            </a:extLst>
          </p:cNvPr>
          <p:cNvSpPr txBox="1"/>
          <p:nvPr/>
        </p:nvSpPr>
        <p:spPr>
          <a:xfrm>
            <a:off x="747015" y="1631361"/>
            <a:ext cx="4546917" cy="430887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42900" indent="-342900">
              <a:buClr>
                <a:srgbClr val="000000"/>
              </a:buClr>
              <a:buSzPts val="1600"/>
              <a:buFont typeface="Arial"/>
              <a:buChar char="•"/>
            </a:pPr>
            <a:r>
              <a:rPr lang="en-US" sz="2000">
                <a:solidFill>
                  <a:srgbClr val="000000"/>
                </a:solidFill>
                <a:latin typeface="Aptos"/>
                <a:ea typeface="Calibri"/>
                <a:cs typeface="Calibri"/>
              </a:rPr>
              <a:t>Kate Berresford, EPPs,</a:t>
            </a:r>
            <a:r>
              <a:rPr lang="en-US" sz="2000">
                <a:solidFill>
                  <a:srgbClr val="000000"/>
                </a:solidFill>
                <a:latin typeface="Aptos"/>
                <a:ea typeface="Calibri"/>
                <a:cs typeface="Calibri"/>
                <a:sym typeface="Calibri"/>
              </a:rPr>
              <a:t> </a:t>
            </a:r>
            <a:r>
              <a:rPr lang="en-US" sz="2000">
                <a:solidFill>
                  <a:srgbClr val="000000"/>
                </a:solidFill>
                <a:latin typeface="Aptos"/>
                <a:ea typeface="Calibri"/>
                <a:cs typeface="Calibri"/>
                <a:sym typeface="Calibri"/>
                <a:hlinkClick r:id="rId3"/>
              </a:rPr>
              <a:t>skberresford@ed.sc.gov</a:t>
            </a:r>
            <a:r>
              <a:rPr lang="en-US" sz="2000">
                <a:solidFill>
                  <a:srgbClr val="000000"/>
                </a:solidFill>
                <a:latin typeface="Aptos"/>
                <a:ea typeface="Calibri"/>
                <a:cs typeface="Calibri"/>
                <a:sym typeface="Calibri"/>
              </a:rPr>
              <a:t> </a:t>
            </a:r>
            <a:endParaRPr lang="en-US" sz="2000">
              <a:solidFill>
                <a:srgbClr val="000000"/>
              </a:solidFill>
              <a:latin typeface="Aptos"/>
              <a:ea typeface="Calibri"/>
              <a:cs typeface="Calibri"/>
            </a:endParaRPr>
          </a:p>
          <a:p>
            <a:pPr marL="228600" indent="-228600">
              <a:buClr>
                <a:srgbClr val="000000"/>
              </a:buClr>
              <a:buSzPts val="1600"/>
              <a:buFont typeface="Arial" panose="020B0603020202020204" pitchFamily="34" charset="0"/>
              <a:buChar char="•"/>
            </a:pPr>
            <a:r>
              <a:rPr lang="en-US" sz="2000">
                <a:solidFill>
                  <a:srgbClr val="000000"/>
                </a:solidFill>
                <a:latin typeface="Aptos"/>
                <a:ea typeface="Calibri"/>
                <a:cs typeface="Calibri"/>
                <a:sym typeface="Calibri"/>
              </a:rPr>
              <a:t>Ashley Cohoon, Communications, </a:t>
            </a:r>
            <a:r>
              <a:rPr lang="en-US" sz="2000" u="sng">
                <a:solidFill>
                  <a:schemeClr val="hlink"/>
                </a:solidFill>
                <a:latin typeface="Aptos"/>
                <a:ea typeface="Calibri"/>
                <a:cs typeface="Calibri"/>
                <a:sym typeface="Calibri"/>
                <a:hlinkClick r:id="rId4">
                  <a:extLst>
                    <a:ext uri="{A12FA001-AC4F-418D-AE19-62706E023703}">
                      <ahyp:hlinkClr xmlns:ahyp="http://schemas.microsoft.com/office/drawing/2018/hyperlinkcolor" val="tx"/>
                    </a:ext>
                  </a:extLst>
                </a:hlinkClick>
              </a:rPr>
              <a:t>ascohoon@ed.sc.gov</a:t>
            </a:r>
            <a:r>
              <a:rPr lang="en-US" sz="2000">
                <a:solidFill>
                  <a:srgbClr val="000000"/>
                </a:solidFill>
                <a:latin typeface="Aptos"/>
                <a:ea typeface="Calibri"/>
                <a:cs typeface="Calibri"/>
                <a:sym typeface="Calibri"/>
              </a:rPr>
              <a:t> </a:t>
            </a:r>
            <a:endParaRPr lang="en-US" sz="2000">
              <a:latin typeface="Aptos"/>
            </a:endParaRPr>
          </a:p>
          <a:p>
            <a:pPr marL="228600" indent="-228600">
              <a:buClr>
                <a:srgbClr val="000000"/>
              </a:buClr>
              <a:buSzPts val="1600"/>
              <a:buFont typeface="Arial" panose="020B0603020202020204" pitchFamily="34" charset="0"/>
              <a:buChar char="•"/>
            </a:pPr>
            <a:r>
              <a:rPr lang="en-US" sz="2000">
                <a:solidFill>
                  <a:srgbClr val="000000"/>
                </a:solidFill>
                <a:latin typeface="Aptos"/>
                <a:ea typeface="Calibri"/>
                <a:cs typeface="Calibri"/>
              </a:rPr>
              <a:t>Dr. Roshonda Frazier, SLO and Teacher Leadership, </a:t>
            </a:r>
            <a:r>
              <a:rPr lang="en-US" sz="2000">
                <a:solidFill>
                  <a:srgbClr val="000000"/>
                </a:solidFill>
                <a:latin typeface="Aptos"/>
                <a:ea typeface="Calibri"/>
                <a:cs typeface="Calibri"/>
                <a:hlinkClick r:id="rId5"/>
              </a:rPr>
              <a:t>rfrazier@ed.sc.gov</a:t>
            </a:r>
            <a:r>
              <a:rPr lang="en-US" sz="2000">
                <a:solidFill>
                  <a:srgbClr val="000000"/>
                </a:solidFill>
                <a:latin typeface="Aptos"/>
                <a:ea typeface="Calibri"/>
                <a:cs typeface="Calibri"/>
              </a:rPr>
              <a:t> </a:t>
            </a:r>
            <a:endParaRPr lang="en-US" sz="2000">
              <a:solidFill>
                <a:srgbClr val="000000"/>
              </a:solidFill>
              <a:latin typeface="Aptos"/>
              <a:ea typeface="Calibri"/>
              <a:cs typeface="Arial"/>
            </a:endParaRPr>
          </a:p>
          <a:p>
            <a:pPr marL="228600" indent="-228600">
              <a:buClr>
                <a:srgbClr val="000000"/>
              </a:buClr>
              <a:buSzPts val="1600"/>
              <a:buFont typeface="Arial" panose="020B0603020202020204" pitchFamily="34" charset="0"/>
              <a:buChar char="•"/>
            </a:pPr>
            <a:r>
              <a:rPr lang="en-US" sz="2000">
                <a:solidFill>
                  <a:srgbClr val="000000"/>
                </a:solidFill>
                <a:latin typeface="Aptos"/>
                <a:ea typeface="Calibri"/>
                <a:cs typeface="Calibri"/>
                <a:sym typeface="Calibri"/>
              </a:rPr>
              <a:t>Jenny Henke, Mentoring &amp; Induction, </a:t>
            </a:r>
            <a:r>
              <a:rPr lang="en-US" sz="2000" u="sng">
                <a:solidFill>
                  <a:schemeClr val="hlink"/>
                </a:solidFill>
                <a:latin typeface="Aptos"/>
                <a:ea typeface="Calibri"/>
                <a:cs typeface="Calibri"/>
                <a:sym typeface="Calibri"/>
                <a:hlinkClick r:id="rId6">
                  <a:extLst>
                    <a:ext uri="{A12FA001-AC4F-418D-AE19-62706E023703}">
                      <ahyp:hlinkClr xmlns:ahyp="http://schemas.microsoft.com/office/drawing/2018/hyperlinkcolor" val="tx"/>
                    </a:ext>
                  </a:extLst>
                </a:hlinkClick>
              </a:rPr>
              <a:t>vhenke@ed.sc.gov</a:t>
            </a:r>
            <a:endParaRPr lang="en-US" sz="2000" u="sng">
              <a:solidFill>
                <a:schemeClr val="hlink"/>
              </a:solidFill>
              <a:latin typeface="Aptos"/>
              <a:ea typeface="Calibri"/>
              <a:cs typeface="Calibri"/>
            </a:endParaRPr>
          </a:p>
          <a:p>
            <a:pPr marL="228600" indent="-228600">
              <a:buClr>
                <a:srgbClr val="000000"/>
              </a:buClr>
              <a:buSzPts val="1600"/>
              <a:buFont typeface="Arial" panose="020B0603020202020204" pitchFamily="34" charset="0"/>
              <a:buChar char="•"/>
            </a:pPr>
            <a:r>
              <a:rPr lang="en-US" sz="2000">
                <a:solidFill>
                  <a:schemeClr val="accent6">
                    <a:lumMod val="10000"/>
                  </a:schemeClr>
                </a:solidFill>
                <a:latin typeface="Aptos"/>
                <a:ea typeface="Calibri"/>
                <a:cs typeface="Calibri"/>
                <a:sym typeface="Calibri"/>
              </a:rPr>
              <a:t>Dr. Kimberly Howard, PADEPP,</a:t>
            </a:r>
            <a:r>
              <a:rPr lang="en-US" sz="2000">
                <a:latin typeface="Aptos"/>
                <a:ea typeface="Calibri"/>
                <a:cs typeface="Calibri"/>
                <a:sym typeface="Calibri"/>
              </a:rPr>
              <a:t> </a:t>
            </a:r>
            <a:r>
              <a:rPr lang="en-US" sz="2000" u="sng">
                <a:latin typeface="Aptos"/>
                <a:ea typeface="Calibri"/>
                <a:cs typeface="Calibri"/>
                <a:sym typeface="Calibri"/>
                <a:hlinkClick r:id="rId7"/>
              </a:rPr>
              <a:t>khoward@ed.sc.gov</a:t>
            </a:r>
            <a:endParaRPr lang="en-US" sz="2000" u="sng">
              <a:latin typeface="Aptos"/>
              <a:ea typeface="Calibri"/>
              <a:cs typeface="Calibri"/>
            </a:endParaRPr>
          </a:p>
          <a:p>
            <a:pPr marL="228600" indent="-228600">
              <a:buClr>
                <a:srgbClr val="000000"/>
              </a:buClr>
              <a:buSzPts val="1600"/>
              <a:buFont typeface="Arial" panose="020B0603020202020204" pitchFamily="34" charset="0"/>
              <a:buChar char="•"/>
            </a:pPr>
            <a:r>
              <a:rPr lang="en-US" sz="2000">
                <a:solidFill>
                  <a:schemeClr val="accent6">
                    <a:lumMod val="10000"/>
                  </a:schemeClr>
                </a:solidFill>
                <a:latin typeface="Aptos"/>
                <a:ea typeface="Calibri"/>
                <a:cs typeface="Calibri"/>
              </a:rPr>
              <a:t>Torian Nunn, Data &amp; Reporting,</a:t>
            </a:r>
            <a:r>
              <a:rPr lang="en-US" sz="2000">
                <a:solidFill>
                  <a:srgbClr val="233F58"/>
                </a:solidFill>
                <a:latin typeface="Aptos"/>
                <a:ea typeface="Calibri"/>
                <a:cs typeface="Calibri"/>
              </a:rPr>
              <a:t> </a:t>
            </a:r>
            <a:r>
              <a:rPr lang="en-US" sz="2000">
                <a:solidFill>
                  <a:srgbClr val="233F58"/>
                </a:solidFill>
                <a:latin typeface="Aptos"/>
                <a:ea typeface="Calibri"/>
                <a:cs typeface="Calibri"/>
                <a:hlinkClick r:id="rId8"/>
              </a:rPr>
              <a:t>tmnunn@ed.sc.gov</a:t>
            </a:r>
            <a:r>
              <a:rPr lang="en-US" sz="2000">
                <a:solidFill>
                  <a:srgbClr val="233F58"/>
                </a:solidFill>
                <a:latin typeface="Aptos"/>
                <a:ea typeface="Calibri"/>
                <a:cs typeface="Calibri"/>
              </a:rPr>
              <a:t> </a:t>
            </a:r>
            <a:endParaRPr lang="en-US" sz="2000" u="sng">
              <a:solidFill>
                <a:srgbClr val="233F58"/>
              </a:solidFill>
              <a:latin typeface="Aptos"/>
              <a:ea typeface="Calibri"/>
              <a:cs typeface="Calibri"/>
            </a:endParaRPr>
          </a:p>
          <a:p>
            <a:pPr>
              <a:buClr>
                <a:srgbClr val="000000"/>
              </a:buClr>
              <a:buSzPts val="1600"/>
            </a:pPr>
            <a:endParaRPr lang="en-US" sz="2000">
              <a:solidFill>
                <a:srgbClr val="233F58"/>
              </a:solidFill>
              <a:latin typeface="Aptos"/>
              <a:ea typeface="Calibri"/>
              <a:cs typeface="Calibri"/>
            </a:endParaRPr>
          </a:p>
          <a:p>
            <a:pPr marL="304165" lvl="1">
              <a:buClr>
                <a:srgbClr val="000000"/>
              </a:buClr>
              <a:buSzPts val="1600"/>
            </a:pPr>
            <a:r>
              <a:rPr lang="en-US" sz="2000" b="1">
                <a:solidFill>
                  <a:schemeClr val="accent6">
                    <a:lumMod val="10000"/>
                  </a:schemeClr>
                </a:solidFill>
                <a:latin typeface="Aptos"/>
                <a:ea typeface="Calibri"/>
                <a:cs typeface="Calibri"/>
                <a:sym typeface="Calibri"/>
              </a:rPr>
              <a:t>Visit our website:</a:t>
            </a:r>
            <a:r>
              <a:rPr lang="en-US" sz="2000" b="1">
                <a:solidFill>
                  <a:schemeClr val="dk1"/>
                </a:solidFill>
                <a:latin typeface="Aptos"/>
                <a:ea typeface="Calibri"/>
                <a:cs typeface="Calibri"/>
                <a:sym typeface="Calibri"/>
              </a:rPr>
              <a:t> </a:t>
            </a:r>
            <a:r>
              <a:rPr lang="en-US" sz="2000" b="1" u="sng">
                <a:solidFill>
                  <a:schemeClr val="hlink"/>
                </a:solidFill>
                <a:latin typeface="Aptos"/>
                <a:ea typeface="Calibri"/>
                <a:cs typeface="Calibri"/>
                <a:sym typeface="Calibri"/>
              </a:rPr>
              <a:t>https://ed.sc.gov</a:t>
            </a:r>
            <a:endParaRPr lang="en-US" sz="2000" b="1" u="sng">
              <a:solidFill>
                <a:schemeClr val="hlink"/>
              </a:solidFill>
              <a:latin typeface="Aptos"/>
              <a:ea typeface="Calibri"/>
              <a:cs typeface="Calibri"/>
            </a:endParaRPr>
          </a:p>
        </p:txBody>
      </p:sp>
      <p:grpSp>
        <p:nvGrpSpPr>
          <p:cNvPr id="36" name="Group 5">
            <a:extLst>
              <a:ext uri="{FF2B5EF4-FFF2-40B4-BE49-F238E27FC236}">
                <a16:creationId xmlns:a16="http://schemas.microsoft.com/office/drawing/2014/main" id="{122381A6-760B-3B3F-2465-4ED203DD3158}"/>
              </a:ext>
              <a:ext uri="{C183D7F6-B498-43B3-948B-1728B52AA6E4}">
                <adec:decorative xmlns:adec="http://schemas.microsoft.com/office/drawing/2017/decorative" val="1"/>
              </a:ext>
            </a:extLst>
          </p:cNvPr>
          <p:cNvGrpSpPr/>
          <p:nvPr/>
        </p:nvGrpSpPr>
        <p:grpSpPr>
          <a:xfrm>
            <a:off x="5855759" y="966962"/>
            <a:ext cx="5153245" cy="5869184"/>
            <a:chOff x="0" y="-76200"/>
            <a:chExt cx="1547670" cy="1677160"/>
          </a:xfrm>
        </p:grpSpPr>
        <p:sp>
          <p:nvSpPr>
            <p:cNvPr id="37" name="Freeform 6">
              <a:extLst>
                <a:ext uri="{FF2B5EF4-FFF2-40B4-BE49-F238E27FC236}">
                  <a16:creationId xmlns:a16="http://schemas.microsoft.com/office/drawing/2014/main" id="{35D5CBA8-97AE-D383-9120-48B1A6A3E54F}"/>
                </a:ext>
              </a:extLst>
            </p:cNvPr>
            <p:cNvSpPr/>
            <p:nvPr/>
          </p:nvSpPr>
          <p:spPr>
            <a:xfrm>
              <a:off x="0" y="0"/>
              <a:ext cx="1547670" cy="1600960"/>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8" name="TextBox 7">
              <a:extLst>
                <a:ext uri="{FF2B5EF4-FFF2-40B4-BE49-F238E27FC236}">
                  <a16:creationId xmlns:a16="http://schemas.microsoft.com/office/drawing/2014/main" id="{C8AC27F6-A6D9-9840-9118-9571E7821294}"/>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32" name="TextBox 15">
            <a:extLst>
              <a:ext uri="{FF2B5EF4-FFF2-40B4-BE49-F238E27FC236}">
                <a16:creationId xmlns:a16="http://schemas.microsoft.com/office/drawing/2014/main" id="{0265F6BE-078D-A3EE-E90B-1CBECDFD423E}"/>
              </a:ext>
            </a:extLst>
          </p:cNvPr>
          <p:cNvSpPr txBox="1"/>
          <p:nvPr/>
        </p:nvSpPr>
        <p:spPr>
          <a:xfrm>
            <a:off x="5699590" y="1268944"/>
            <a:ext cx="4826342" cy="23205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2200" b="1">
                <a:solidFill>
                  <a:srgbClr val="233746"/>
                </a:solidFill>
                <a:latin typeface="Aptos"/>
              </a:rPr>
              <a:t>Leadership Development Leads</a:t>
            </a:r>
          </a:p>
        </p:txBody>
      </p:sp>
      <p:sp>
        <p:nvSpPr>
          <p:cNvPr id="30" name="TextBox 13">
            <a:extLst>
              <a:ext uri="{FF2B5EF4-FFF2-40B4-BE49-F238E27FC236}">
                <a16:creationId xmlns:a16="http://schemas.microsoft.com/office/drawing/2014/main" id="{2F32ED9D-9170-177C-A190-C55416DA52BF}"/>
              </a:ext>
            </a:extLst>
          </p:cNvPr>
          <p:cNvSpPr txBox="1"/>
          <p:nvPr/>
        </p:nvSpPr>
        <p:spPr>
          <a:xfrm>
            <a:off x="5857875" y="1475014"/>
            <a:ext cx="5141756" cy="535274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488950" lvl="1" indent="-342900">
              <a:spcBef>
                <a:spcPts val="355"/>
              </a:spcBef>
              <a:buClr>
                <a:srgbClr val="000000"/>
              </a:buClr>
              <a:buSzPct val="100000"/>
              <a:buFont typeface="Arial"/>
              <a:buChar char="•"/>
            </a:pPr>
            <a:r>
              <a:rPr lang="en-US" sz="2000">
                <a:solidFill>
                  <a:srgbClr val="000000"/>
                </a:solidFill>
                <a:latin typeface="Aptos"/>
              </a:rPr>
              <a:t>Dr. Adrienne Davenport, Instructional Leadership &amp; Assistant Principals </a:t>
            </a:r>
            <a:r>
              <a:rPr lang="en-US" sz="2000">
                <a:solidFill>
                  <a:srgbClr val="000000"/>
                </a:solidFill>
                <a:latin typeface="Aptos"/>
                <a:hlinkClick r:id="rId9"/>
              </a:rPr>
              <a:t>adavenport@ed.sc.gov</a:t>
            </a:r>
            <a:endParaRPr lang="en-US">
              <a:solidFill>
                <a:srgbClr val="233F58"/>
              </a:solidFill>
              <a:latin typeface="Calibri"/>
              <a:ea typeface="Calibri"/>
              <a:cs typeface="Calibri"/>
            </a:endParaRPr>
          </a:p>
          <a:p>
            <a:pPr marL="488950" lvl="1" indent="-342900">
              <a:spcBef>
                <a:spcPts val="355"/>
              </a:spcBef>
              <a:buClr>
                <a:srgbClr val="000000"/>
              </a:buClr>
              <a:buSzPct val="100000"/>
              <a:buFont typeface="Arial"/>
              <a:buChar char="•"/>
            </a:pPr>
            <a:r>
              <a:rPr lang="en-US" sz="2000">
                <a:solidFill>
                  <a:srgbClr val="000000"/>
                </a:solidFill>
                <a:latin typeface="Aptos"/>
              </a:rPr>
              <a:t>Dr. Gerard Edwards, Veteran Principals &amp; District Leaders, </a:t>
            </a:r>
            <a:r>
              <a:rPr lang="en-US" sz="2000">
                <a:solidFill>
                  <a:srgbClr val="000000"/>
                </a:solidFill>
                <a:latin typeface="Aptos"/>
                <a:hlinkClick r:id="rId10"/>
              </a:rPr>
              <a:t>gedwards@ed.sc.gov</a:t>
            </a:r>
            <a:r>
              <a:rPr lang="en-US" sz="2000">
                <a:solidFill>
                  <a:srgbClr val="000000"/>
                </a:solidFill>
                <a:latin typeface="Aptos"/>
              </a:rPr>
              <a:t> </a:t>
            </a:r>
            <a:endParaRPr lang="en-US">
              <a:ea typeface="Calibri"/>
              <a:cs typeface="Calibri"/>
            </a:endParaRPr>
          </a:p>
          <a:p>
            <a:pPr marL="374650" lvl="1" indent="-228600">
              <a:spcBef>
                <a:spcPts val="355"/>
              </a:spcBef>
              <a:buClr>
                <a:srgbClr val="000000"/>
              </a:buClr>
              <a:buSzPct val="100000"/>
              <a:buFont typeface="Arial" panose="020B0603020202020204" pitchFamily="34" charset="0"/>
              <a:buChar char="•"/>
            </a:pPr>
            <a:r>
              <a:rPr lang="en-US" sz="2000">
                <a:solidFill>
                  <a:srgbClr val="000000"/>
                </a:solidFill>
                <a:latin typeface="Aptos"/>
              </a:rPr>
              <a:t>Keasha Grant, Certified Support &amp; Emerging Leaders, </a:t>
            </a:r>
            <a:r>
              <a:rPr lang="en-US" sz="2000">
                <a:solidFill>
                  <a:schemeClr val="accent1"/>
                </a:solidFill>
                <a:latin typeface="Aptos"/>
                <a:hlinkClick r:id="rId11">
                  <a:extLst>
                    <a:ext uri="{A12FA001-AC4F-418D-AE19-62706E023703}">
                      <ahyp:hlinkClr xmlns:ahyp="http://schemas.microsoft.com/office/drawing/2018/hyperlinkcolor" val="tx"/>
                    </a:ext>
                  </a:extLst>
                </a:hlinkClick>
              </a:rPr>
              <a:t>ksgrant@ed.sc.gov</a:t>
            </a:r>
            <a:endParaRPr lang="en-US" sz="2000">
              <a:solidFill>
                <a:schemeClr val="accent1"/>
              </a:solidFill>
              <a:latin typeface="Aptos"/>
            </a:endParaRPr>
          </a:p>
          <a:p>
            <a:pPr marL="374650" lvl="1" indent="-228600">
              <a:spcBef>
                <a:spcPts val="355"/>
              </a:spcBef>
              <a:buClr>
                <a:srgbClr val="000000"/>
              </a:buClr>
              <a:buSzPct val="100000"/>
              <a:buFont typeface="Arial" panose="020B0603020202020204" pitchFamily="34" charset="0"/>
              <a:buChar char="•"/>
            </a:pPr>
            <a:r>
              <a:rPr lang="en-US" sz="2000">
                <a:solidFill>
                  <a:srgbClr val="000000"/>
                </a:solidFill>
                <a:latin typeface="Aptos"/>
              </a:rPr>
              <a:t>Crystal Halma, Collective Leadership, </a:t>
            </a:r>
            <a:r>
              <a:rPr lang="en-US" sz="2000" u="sng">
                <a:solidFill>
                  <a:schemeClr val="hlink"/>
                </a:solidFill>
                <a:latin typeface="Aptos"/>
                <a:hlinkClick r:id="rId12">
                  <a:extLst>
                    <a:ext uri="{A12FA001-AC4F-418D-AE19-62706E023703}">
                      <ahyp:hlinkClr xmlns:ahyp="http://schemas.microsoft.com/office/drawing/2018/hyperlinkcolor" val="tx"/>
                    </a:ext>
                  </a:extLst>
                </a:hlinkClick>
              </a:rPr>
              <a:t>chalma@ed.sc.gov</a:t>
            </a:r>
            <a:endParaRPr lang="en-US" sz="2000">
              <a:solidFill>
                <a:schemeClr val="hlink"/>
              </a:solidFill>
              <a:latin typeface="Aptos"/>
            </a:endParaRPr>
          </a:p>
          <a:p>
            <a:pPr marL="374650" lvl="1" indent="-228600">
              <a:spcBef>
                <a:spcPts val="355"/>
              </a:spcBef>
              <a:buClr>
                <a:srgbClr val="000000"/>
              </a:buClr>
              <a:buSzPct val="100000"/>
              <a:buFont typeface="Arial" panose="020B0603020202020204" pitchFamily="34" charset="0"/>
              <a:buChar char="•"/>
            </a:pPr>
            <a:r>
              <a:rPr lang="en-US" sz="2000">
                <a:solidFill>
                  <a:srgbClr val="000000"/>
                </a:solidFill>
                <a:latin typeface="Aptos"/>
              </a:rPr>
              <a:t>Dr. Frank Robinson, New Principals &amp; Emerging Leaders, </a:t>
            </a:r>
            <a:r>
              <a:rPr lang="en-US" sz="2000" u="sng">
                <a:solidFill>
                  <a:schemeClr val="hlink"/>
                </a:solidFill>
                <a:latin typeface="Aptos"/>
                <a:hlinkClick r:id="rId13">
                  <a:extLst>
                    <a:ext uri="{A12FA001-AC4F-418D-AE19-62706E023703}">
                      <ahyp:hlinkClr xmlns:ahyp="http://schemas.microsoft.com/office/drawing/2018/hyperlinkcolor" val="tx"/>
                    </a:ext>
                  </a:extLst>
                </a:hlinkClick>
              </a:rPr>
              <a:t>frobinson@ed.sc.gov</a:t>
            </a:r>
            <a:endParaRPr lang="en-US" sz="2000" u="sng">
              <a:solidFill>
                <a:schemeClr val="hlink"/>
              </a:solidFill>
              <a:latin typeface="Aptos"/>
            </a:endParaRPr>
          </a:p>
          <a:p>
            <a:pPr marL="157480" indent="-157480">
              <a:spcBef>
                <a:spcPts val="711"/>
              </a:spcBef>
              <a:buClr>
                <a:srgbClr val="000000"/>
              </a:buClr>
              <a:buSzPts val="300"/>
            </a:pPr>
            <a:r>
              <a:rPr lang="en-US" sz="2200" b="1">
                <a:solidFill>
                  <a:srgbClr val="000000"/>
                </a:solidFill>
                <a:latin typeface="Aptos"/>
              </a:rPr>
              <a:t>    </a:t>
            </a:r>
            <a:r>
              <a:rPr lang="en-US" sz="2000" b="1">
                <a:solidFill>
                  <a:srgbClr val="000000"/>
                </a:solidFill>
                <a:latin typeface="Aptos"/>
              </a:rPr>
              <a:t>Office Support</a:t>
            </a:r>
            <a:endParaRPr lang="en-US" sz="2000">
              <a:solidFill>
                <a:srgbClr val="000000"/>
              </a:solidFill>
              <a:latin typeface="Aptos"/>
            </a:endParaRPr>
          </a:p>
          <a:p>
            <a:pPr marL="374650" lvl="1" indent="-228600">
              <a:spcBef>
                <a:spcPts val="355"/>
              </a:spcBef>
              <a:buClr>
                <a:srgbClr val="000000"/>
              </a:buClr>
              <a:buSzPct val="100000"/>
              <a:buFont typeface="Arial" panose="020B0603020202020204" pitchFamily="34" charset="0"/>
              <a:buChar char="•"/>
            </a:pPr>
            <a:r>
              <a:rPr lang="en-US" sz="2000">
                <a:solidFill>
                  <a:schemeClr val="accent6">
                    <a:lumMod val="10000"/>
                  </a:schemeClr>
                </a:solidFill>
                <a:latin typeface="Aptos"/>
              </a:rPr>
              <a:t>Kimberly Mack, Director,</a:t>
            </a:r>
            <a:r>
              <a:rPr lang="en-US" sz="2000">
                <a:solidFill>
                  <a:srgbClr val="233F58"/>
                </a:solidFill>
                <a:latin typeface="Aptos"/>
              </a:rPr>
              <a:t> </a:t>
            </a:r>
            <a:r>
              <a:rPr lang="en-US" sz="2000">
                <a:solidFill>
                  <a:srgbClr val="233F58"/>
                </a:solidFill>
                <a:latin typeface="Aptos"/>
                <a:hlinkClick r:id="rId14"/>
              </a:rPr>
              <a:t>kemack@ed.sc.gov</a:t>
            </a:r>
            <a:r>
              <a:rPr lang="en-US" sz="2000">
                <a:solidFill>
                  <a:srgbClr val="233F58"/>
                </a:solidFill>
                <a:latin typeface="Aptos"/>
              </a:rPr>
              <a:t> </a:t>
            </a:r>
            <a:endParaRPr lang="en-US" sz="2000" u="sng">
              <a:solidFill>
                <a:srgbClr val="233F58"/>
              </a:solidFill>
              <a:latin typeface="Aptos"/>
            </a:endParaRPr>
          </a:p>
          <a:p>
            <a:pPr marL="374650" lvl="1" indent="-228600">
              <a:spcBef>
                <a:spcPts val="355"/>
              </a:spcBef>
              <a:buClr>
                <a:srgbClr val="000000"/>
              </a:buClr>
              <a:buSzPct val="100000"/>
              <a:buFont typeface="Arial" panose="020B0603020202020204" pitchFamily="34" charset="0"/>
              <a:buChar char="•"/>
            </a:pPr>
            <a:r>
              <a:rPr lang="en-US" sz="2000">
                <a:solidFill>
                  <a:schemeClr val="accent6">
                    <a:lumMod val="10000"/>
                  </a:schemeClr>
                </a:solidFill>
                <a:latin typeface="Aptos"/>
              </a:rPr>
              <a:t>Marilyn Suber, Administrative Assistant,</a:t>
            </a:r>
            <a:r>
              <a:rPr lang="en-US" sz="2000">
                <a:solidFill>
                  <a:srgbClr val="233F58"/>
                </a:solidFill>
                <a:latin typeface="Aptos"/>
              </a:rPr>
              <a:t> </a:t>
            </a:r>
            <a:r>
              <a:rPr lang="en-US" sz="2000">
                <a:solidFill>
                  <a:schemeClr val="accent1"/>
                </a:solidFill>
                <a:latin typeface="Aptos"/>
                <a:hlinkClick r:id="rId15">
                  <a:extLst>
                    <a:ext uri="{A12FA001-AC4F-418D-AE19-62706E023703}">
                      <ahyp:hlinkClr xmlns:ahyp="http://schemas.microsoft.com/office/drawing/2018/hyperlinkcolor" val="tx"/>
                    </a:ext>
                  </a:extLst>
                </a:hlinkClick>
              </a:rPr>
              <a:t>masuber@ed.sc.gov</a:t>
            </a:r>
            <a:endParaRPr lang="en-US" sz="2000">
              <a:solidFill>
                <a:schemeClr val="accent1"/>
              </a:solidFill>
              <a:latin typeface="Aptos"/>
            </a:endParaRPr>
          </a:p>
        </p:txBody>
      </p:sp>
    </p:spTree>
    <p:extLst>
      <p:ext uri="{BB962C8B-B14F-4D97-AF65-F5344CB8AC3E}">
        <p14:creationId xmlns:p14="http://schemas.microsoft.com/office/powerpoint/2010/main" val="9939240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89DE05-47D9-0748-B8C1-A3341D6C5B5A}"/>
              </a:ext>
            </a:extLst>
          </p:cNvPr>
          <p:cNvSpPr>
            <a:spLocks noGrp="1"/>
          </p:cNvSpPr>
          <p:nvPr>
            <p:ph type="title" idx="4294967295"/>
          </p:nvPr>
        </p:nvSpPr>
        <p:spPr>
          <a:xfrm>
            <a:off x="304800" y="-762000"/>
            <a:ext cx="5486400" cy="762000"/>
          </a:xfrm>
        </p:spPr>
        <p:txBody>
          <a:bodyPr vert="horz" lIns="60960" tIns="30480" rIns="60960" bIns="30480" rtlCol="0" anchor="b">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a:t>SCDE SEAL LOGO</a:t>
            </a:r>
          </a:p>
        </p:txBody>
      </p:sp>
      <p:sp>
        <p:nvSpPr>
          <p:cNvPr id="2" name="Freeform 2" descr="Circle with words South Carolina Department of Education around the edge. Inside is a palmetto tree with hands representing the fronds. The palmetto tree is rooted in a book. Below the book is the year 1868."/>
          <p:cNvSpPr/>
          <p:nvPr/>
        </p:nvSpPr>
        <p:spPr>
          <a:xfrm>
            <a:off x="3795364" y="1128364"/>
            <a:ext cx="4601273" cy="4601273"/>
          </a:xfrm>
          <a:custGeom>
            <a:avLst/>
            <a:gdLst/>
            <a:ahLst/>
            <a:cxnLst/>
            <a:rect l="l" t="t" r="r" b="b"/>
            <a:pathLst>
              <a:path w="6901909" h="6901909">
                <a:moveTo>
                  <a:pt x="0" y="0"/>
                </a:moveTo>
                <a:lnTo>
                  <a:pt x="6901910" y="0"/>
                </a:lnTo>
                <a:lnTo>
                  <a:pt x="6901910" y="6901910"/>
                </a:lnTo>
                <a:lnTo>
                  <a:pt x="0" y="6901910"/>
                </a:lnTo>
                <a:lnTo>
                  <a:pt x="0" y="0"/>
                </a:lnTo>
                <a:close/>
              </a:path>
            </a:pathLst>
          </a:custGeom>
          <a:blipFill>
            <a:blip r:embed="rId2"/>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044191D-75A2-6F55-0B95-AA1CDC69F7F7}"/>
              </a:ext>
            </a:extLst>
          </p:cNvPr>
          <p:cNvSpPr txBox="1">
            <a:spLocks noGrp="1"/>
          </p:cNvSpPr>
          <p:nvPr>
            <p:ph type="title" idx="4294967295"/>
          </p:nvPr>
        </p:nvSpPr>
        <p:spPr>
          <a:xfrm>
            <a:off x="2133601" y="2453006"/>
            <a:ext cx="2997200" cy="102592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ct val="100000"/>
              </a:lnSpc>
              <a:spcBef>
                <a:spcPts val="0"/>
              </a:spcBef>
              <a:spcAft>
                <a:spcPts val="0"/>
              </a:spcAft>
              <a:buClrTx/>
              <a:buSzTx/>
              <a:buFontTx/>
              <a:buNone/>
              <a:tabLst/>
              <a:defRPr/>
            </a:pPr>
            <a:r>
              <a:rPr kumimoji="0" lang="en-US" sz="6667" b="1" i="0" u="none" strike="noStrike" kern="1200" cap="none" spc="0" normalizeH="0" baseline="0" noProof="0">
                <a:ln>
                  <a:noFill/>
                </a:ln>
                <a:solidFill>
                  <a:srgbClr val="233746"/>
                </a:solidFill>
                <a:effectLst/>
                <a:uLnTx/>
                <a:uFillTx/>
                <a:latin typeface="Aptos" panose="020B0004020202020204" pitchFamily="34" charset="0"/>
                <a:ea typeface="+mn-ea"/>
                <a:cs typeface="+mn-cs"/>
              </a:rPr>
              <a:t>Agenda</a:t>
            </a:r>
          </a:p>
        </p:txBody>
      </p:sp>
      <p:sp>
        <p:nvSpPr>
          <p:cNvPr id="5" name="Freeform 3"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F82E354B-9990-FB82-1D86-C260B448A194}"/>
              </a:ext>
            </a:extLst>
          </p:cNvPr>
          <p:cNvSpPr/>
          <p:nvPr/>
        </p:nvSpPr>
        <p:spPr>
          <a:xfrm>
            <a:off x="558800" y="2453005"/>
            <a:ext cx="1157568" cy="1149139"/>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
        <p:nvSpPr>
          <p:cNvPr id="8" name="TextBox 7">
            <a:extLst>
              <a:ext uri="{FF2B5EF4-FFF2-40B4-BE49-F238E27FC236}">
                <a16:creationId xmlns:a16="http://schemas.microsoft.com/office/drawing/2014/main" id="{5FA821E0-221D-5F74-6832-28668B0E924C}"/>
              </a:ext>
            </a:extLst>
          </p:cNvPr>
          <p:cNvSpPr txBox="1"/>
          <p:nvPr/>
        </p:nvSpPr>
        <p:spPr>
          <a:xfrm>
            <a:off x="6043179" y="2059700"/>
            <a:ext cx="5837913" cy="2554545"/>
          </a:xfrm>
          <a:prstGeom prst="rect">
            <a:avLst/>
          </a:prstGeom>
          <a:noFill/>
        </p:spPr>
        <p:txBody>
          <a:bodyPr wrap="square" lIns="91440" tIns="45720" rIns="91440" bIns="4572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81000" indent="-381000">
              <a:buFont typeface="Arial" panose="020B0604020202020204" pitchFamily="34" charset="0"/>
              <a:buChar char="•"/>
            </a:pPr>
            <a:r>
              <a:rPr lang="en-US" sz="3200">
                <a:solidFill>
                  <a:srgbClr val="233746"/>
                </a:solidFill>
                <a:latin typeface="Aptos"/>
              </a:rPr>
              <a:t>ADEPT Reminders</a:t>
            </a:r>
            <a:endParaRPr lang="en-US"/>
          </a:p>
          <a:p>
            <a:pPr marL="381000" indent="-381000">
              <a:buFont typeface="Arial" panose="020B0604020202020204" pitchFamily="34" charset="0"/>
              <a:buChar char="•"/>
            </a:pPr>
            <a:r>
              <a:rPr lang="en-US" sz="3200" err="1">
                <a:solidFill>
                  <a:srgbClr val="233746"/>
                </a:solidFill>
                <a:latin typeface="Aptos"/>
              </a:rPr>
              <a:t>SCLead</a:t>
            </a:r>
            <a:r>
              <a:rPr lang="en-US" sz="3200">
                <a:solidFill>
                  <a:srgbClr val="233746"/>
                </a:solidFill>
                <a:latin typeface="Aptos"/>
              </a:rPr>
              <a:t> Reminders</a:t>
            </a:r>
          </a:p>
          <a:p>
            <a:pPr marL="381000" indent="-381000">
              <a:buFont typeface="Arial" panose="020B0604020202020204" pitchFamily="34" charset="0"/>
              <a:buChar char="•"/>
            </a:pPr>
            <a:r>
              <a:rPr lang="en-US" sz="3200">
                <a:solidFill>
                  <a:srgbClr val="233746"/>
                </a:solidFill>
                <a:latin typeface="Aptos"/>
              </a:rPr>
              <a:t>Mentoring &amp; Induction</a:t>
            </a:r>
            <a:endParaRPr lang="en-US"/>
          </a:p>
          <a:p>
            <a:pPr marL="381000" indent="-381000">
              <a:buFont typeface="Arial" panose="020B0604020202020204" pitchFamily="34" charset="0"/>
              <a:buChar char="•"/>
            </a:pPr>
            <a:r>
              <a:rPr lang="en-US" sz="3200">
                <a:solidFill>
                  <a:srgbClr val="233746"/>
                </a:solidFill>
                <a:latin typeface="Aptos"/>
              </a:rPr>
              <a:t>Leadership Highlight- F.S.L. </a:t>
            </a:r>
          </a:p>
          <a:p>
            <a:pPr marL="381000" indent="-381000">
              <a:buFont typeface="Arial" panose="020B0604020202020204" pitchFamily="34" charset="0"/>
              <a:buChar char="•"/>
            </a:pPr>
            <a:r>
              <a:rPr lang="en-US" sz="3200">
                <a:solidFill>
                  <a:srgbClr val="233746"/>
                </a:solidFill>
                <a:latin typeface="Aptos"/>
              </a:rPr>
              <a:t>Q &amp; A </a:t>
            </a:r>
            <a:endParaRPr lang="en-US" sz="3200">
              <a:solidFill>
                <a:srgbClr val="233746"/>
              </a:solidFill>
              <a:latin typeface="Aptos" panose="020B0004020202020204" pitchFamily="34" charset="0"/>
            </a:endParaRPr>
          </a:p>
        </p:txBody>
      </p:sp>
      <p:sp>
        <p:nvSpPr>
          <p:cNvPr id="3" name="Freeform 3"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grpSp>
        <p:nvGrpSpPr>
          <p:cNvPr id="26" name="Group 5">
            <a:extLst>
              <a:ext uri="{FF2B5EF4-FFF2-40B4-BE49-F238E27FC236}">
                <a16:creationId xmlns:a16="http://schemas.microsoft.com/office/drawing/2014/main" id="{961DF455-30B2-AE95-7ACA-093C26A78D5F}"/>
              </a:ext>
              <a:ext uri="{C183D7F6-B498-43B3-948B-1728B52AA6E4}">
                <adec:decorative xmlns:adec="http://schemas.microsoft.com/office/drawing/2017/decorative" val="1"/>
              </a:ext>
            </a:extLst>
          </p:cNvPr>
          <p:cNvGrpSpPr/>
          <p:nvPr/>
        </p:nvGrpSpPr>
        <p:grpSpPr>
          <a:xfrm>
            <a:off x="342557" y="5029"/>
            <a:ext cx="8613385" cy="5867597"/>
            <a:chOff x="-1202637" y="-76200"/>
            <a:chExt cx="3133717" cy="1651142"/>
          </a:xfrm>
        </p:grpSpPr>
        <p:sp>
          <p:nvSpPr>
            <p:cNvPr id="27" name="Freeform 6">
              <a:extLst>
                <a:ext uri="{FF2B5EF4-FFF2-40B4-BE49-F238E27FC236}">
                  <a16:creationId xmlns:a16="http://schemas.microsoft.com/office/drawing/2014/main" id="{851C3221-750E-DF39-468A-1BC6D2B5905D}"/>
                </a:ext>
              </a:extLst>
            </p:cNvPr>
            <p:cNvSpPr/>
            <p:nvPr/>
          </p:nvSpPr>
          <p:spPr>
            <a:xfrm>
              <a:off x="-1202637" y="143315"/>
              <a:ext cx="1931080" cy="1431627"/>
            </a:xfrm>
            <a:custGeom>
              <a:avLst/>
              <a:gdLst/>
              <a:ahLst/>
              <a:cxnLst/>
              <a:rect l="l" t="t" r="r" b="b"/>
              <a:pathLst>
                <a:path w="1931080" h="1431627">
                  <a:moveTo>
                    <a:pt x="0" y="0"/>
                  </a:moveTo>
                  <a:lnTo>
                    <a:pt x="1931080" y="0"/>
                  </a:lnTo>
                  <a:lnTo>
                    <a:pt x="193108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28" name="TextBox 7">
              <a:extLst>
                <a:ext uri="{FF2B5EF4-FFF2-40B4-BE49-F238E27FC236}">
                  <a16:creationId xmlns:a16="http://schemas.microsoft.com/office/drawing/2014/main" id="{5288BBBA-B486-F151-B5B8-67AABF6DA856}"/>
                </a:ext>
              </a:extLst>
            </p:cNvPr>
            <p:cNvSpPr txBox="1"/>
            <p:nvPr/>
          </p:nvSpPr>
          <p:spPr>
            <a:xfrm>
              <a:off x="0" y="-76200"/>
              <a:ext cx="193108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2" name="AutoShape 2">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AutoShape 2">
            <a:extLst>
              <a:ext uri="{FF2B5EF4-FFF2-40B4-BE49-F238E27FC236}">
                <a16:creationId xmlns:a16="http://schemas.microsoft.com/office/drawing/2014/main" id="{58C83904-3A39-EBDC-7486-44675E70B772}"/>
              </a:ext>
              <a:ext uri="{C183D7F6-B498-43B3-948B-1728B52AA6E4}">
                <adec:decorative xmlns:adec="http://schemas.microsoft.com/office/drawing/2017/decorative" val="1"/>
              </a:ext>
            </a:extLst>
          </p:cNvPr>
          <p:cNvSpPr/>
          <p:nvPr/>
        </p:nvSpPr>
        <p:spPr>
          <a:xfrm flipV="1">
            <a:off x="1930400" y="2311414"/>
            <a:ext cx="0" cy="1371586"/>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Tree>
    <p:extLst>
      <p:ext uri="{BB962C8B-B14F-4D97-AF65-F5344CB8AC3E}">
        <p14:creationId xmlns:p14="http://schemas.microsoft.com/office/powerpoint/2010/main" val="2779628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ADEPT Reminders</a:t>
            </a:r>
            <a:endParaRPr lang="en-US" sz="4000" b="1" i="0" u="none" strike="noStrike" kern="1200" cap="none" spc="0" normalizeH="0" baseline="0" noProof="0">
              <a:ln>
                <a:noFill/>
              </a:ln>
              <a:effectLst/>
              <a:uLnTx/>
              <a:uFillTx/>
              <a:latin typeface="Aptos" panose="020B0004020202020204" pitchFamily="34" charset="0"/>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691380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685801" y="717550"/>
            <a:ext cx="11303575" cy="44640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defTabSz="609630">
              <a:lnSpc>
                <a:spcPts val="3334"/>
              </a:lnSpc>
              <a:spcBef>
                <a:spcPts val="0"/>
              </a:spcBef>
              <a:defRPr/>
            </a:pPr>
            <a:r>
              <a:rPr lang="en-US" sz="3600" b="1">
                <a:solidFill>
                  <a:srgbClr val="233746"/>
                </a:solidFill>
                <a:latin typeface="Aptos"/>
              </a:rPr>
              <a:t>ADEPT Timeline Check-in</a:t>
            </a:r>
            <a:endParaRPr lang="en-US" sz="3600" b="1" i="0" u="none" strike="noStrike" kern="1200" cap="none" spc="0" normalizeH="0" baseline="0" noProof="0">
              <a:ln>
                <a:noFill/>
              </a:ln>
              <a:solidFill>
                <a:srgbClr val="233746"/>
              </a:solidFill>
              <a:effectLst/>
              <a:uLnTx/>
              <a:uFillTx/>
              <a:latin typeface="Aptos" panose="020B0004020202020204" pitchFamily="34" charset="0"/>
            </a:endParaRPr>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a:off x="6096000" y="912322"/>
            <a:ext cx="57583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8" name="TextBox 5">
            <a:extLst>
              <a:ext uri="{FF2B5EF4-FFF2-40B4-BE49-F238E27FC236}">
                <a16:creationId xmlns:a16="http://schemas.microsoft.com/office/drawing/2014/main" id="{741FA93D-09B0-F2F4-7107-2BA7073EFDE2}"/>
              </a:ext>
            </a:extLst>
          </p:cNvPr>
          <p:cNvSpPr txBox="1"/>
          <p:nvPr/>
        </p:nvSpPr>
        <p:spPr>
          <a:xfrm>
            <a:off x="679003" y="713030"/>
            <a:ext cx="10009630" cy="3815853"/>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nSpc>
                <a:spcPct val="150000"/>
              </a:lnSpc>
            </a:pPr>
            <a:endParaRPr lang="en-US" sz="2800">
              <a:solidFill>
                <a:srgbClr val="000000"/>
              </a:solidFill>
              <a:latin typeface="Aptos"/>
              <a:cs typeface="Calibri"/>
            </a:endParaRPr>
          </a:p>
          <a:p>
            <a:pPr marL="285750" indent="-285750">
              <a:lnSpc>
                <a:spcPct val="150000"/>
              </a:lnSpc>
              <a:buFont typeface="Wingdings" panose="020B0604020202020204" pitchFamily="34" charset="0"/>
              <a:buChar char="ü"/>
            </a:pPr>
            <a:r>
              <a:rPr lang="en-US" sz="2800">
                <a:solidFill>
                  <a:srgbClr val="000000"/>
                </a:solidFill>
                <a:latin typeface="Aptos"/>
                <a:cs typeface="Calibri"/>
              </a:rPr>
              <a:t>Observation </a:t>
            </a:r>
          </a:p>
          <a:p>
            <a:pPr marL="285750" indent="-285750">
              <a:lnSpc>
                <a:spcPct val="150000"/>
              </a:lnSpc>
              <a:buFont typeface="Wingdings" panose="020B0604020202020204" pitchFamily="34" charset="0"/>
              <a:buChar char="ü"/>
            </a:pPr>
            <a:r>
              <a:rPr lang="en-US" sz="2800">
                <a:solidFill>
                  <a:srgbClr val="000000"/>
                </a:solidFill>
                <a:latin typeface="Aptos"/>
                <a:cs typeface="Calibri"/>
              </a:rPr>
              <a:t>Observation Post Conferences/Consensus Meetings</a:t>
            </a:r>
            <a:endParaRPr lang="en-US"/>
          </a:p>
          <a:p>
            <a:pPr marL="285750" indent="-285750">
              <a:lnSpc>
                <a:spcPct val="150000"/>
              </a:lnSpc>
              <a:buFont typeface="Wingdings" panose="020B0604020202020204" pitchFamily="34" charset="0"/>
              <a:buChar char="ü"/>
            </a:pPr>
            <a:r>
              <a:rPr lang="en-US" sz="2800">
                <a:solidFill>
                  <a:srgbClr val="000000"/>
                </a:solidFill>
                <a:latin typeface="Aptos"/>
                <a:cs typeface="Calibri"/>
              </a:rPr>
              <a:t>Preliminary Conferences and Mid-Year SLO/GBE Conferences</a:t>
            </a:r>
          </a:p>
          <a:p>
            <a:pPr marL="285750" indent="-285750">
              <a:lnSpc>
                <a:spcPct val="150000"/>
              </a:lnSpc>
              <a:buFont typeface="Wingdings" panose="020B0604020202020204" pitchFamily="34" charset="0"/>
              <a:buChar char="ü"/>
            </a:pPr>
            <a:r>
              <a:rPr lang="en-US" sz="2800">
                <a:solidFill>
                  <a:srgbClr val="000000"/>
                </a:solidFill>
                <a:latin typeface="Aptos"/>
                <a:cs typeface="Calibri"/>
              </a:rPr>
              <a:t>Follow-up with schools that do not have SG or OBS bubbles at least partially filled on the Evaluation Tab</a:t>
            </a: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2564754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6A7393-70E7-8328-6A5C-524F26507CCC}"/>
              </a:ext>
            </a:extLst>
          </p:cNvPr>
          <p:cNvSpPr>
            <a:spLocks noGrp="1"/>
          </p:cNvSpPr>
          <p:nvPr>
            <p:ph type="title"/>
          </p:nvPr>
        </p:nvSpPr>
        <p:spPr>
          <a:xfrm>
            <a:off x="590167" y="615351"/>
            <a:ext cx="4181859" cy="1112837"/>
          </a:xfrm>
        </p:spPr>
        <p:txBody>
          <a:bodyPr anchor="t">
            <a:noAutofit/>
          </a:bodyPr>
          <a:lstStyle/>
          <a:p>
            <a:pPr>
              <a:lnSpc>
                <a:spcPct val="90000"/>
              </a:lnSpc>
            </a:pPr>
            <a:r>
              <a:rPr lang="en-US" sz="2800"/>
              <a:t>Wrapping up Preliminary Cycles and Beginning Final Cycle Evaluations</a:t>
            </a:r>
          </a:p>
        </p:txBody>
      </p:sp>
      <p:sp>
        <p:nvSpPr>
          <p:cNvPr id="3" name="Content Placeholder 2">
            <a:extLst>
              <a:ext uri="{FF2B5EF4-FFF2-40B4-BE49-F238E27FC236}">
                <a16:creationId xmlns:a16="http://schemas.microsoft.com/office/drawing/2014/main" id="{D2ABED82-D22E-E162-AF59-B9142037BD62}"/>
              </a:ext>
            </a:extLst>
          </p:cNvPr>
          <p:cNvSpPr>
            <a:spLocks noGrp="1"/>
          </p:cNvSpPr>
          <p:nvPr>
            <p:ph type="body" sz="half" idx="2"/>
          </p:nvPr>
        </p:nvSpPr>
        <p:spPr>
          <a:xfrm>
            <a:off x="585339" y="1879122"/>
            <a:ext cx="4489782" cy="3659187"/>
          </a:xfrm>
        </p:spPr>
        <p:txBody>
          <a:bodyPr vert="horz" lIns="91440" tIns="45720" rIns="91440" bIns="45720" rtlCol="0" anchor="t">
            <a:noAutofit/>
          </a:bodyPr>
          <a:lstStyle/>
          <a:p>
            <a:pPr>
              <a:spcAft>
                <a:spcPts val="600"/>
              </a:spcAft>
            </a:pPr>
            <a:r>
              <a:rPr lang="en-US" sz="2100"/>
              <a:t>• The Observation status bubble denotes that the Evaluator has signed the Post-Conference form.</a:t>
            </a:r>
            <a:endParaRPr lang="en-US"/>
          </a:p>
          <a:p>
            <a:pPr>
              <a:spcAft>
                <a:spcPts val="600"/>
              </a:spcAft>
            </a:pPr>
            <a:r>
              <a:rPr lang="en-US" sz="2100"/>
              <a:t>• A filled-in observation bubble DOES NOT indicate that the correct number of observations are loaded, nor does it indicate that the teacher has signed the post conference form.</a:t>
            </a:r>
            <a:endParaRPr lang="en-US"/>
          </a:p>
          <a:p>
            <a:pPr>
              <a:spcAft>
                <a:spcPts val="600"/>
              </a:spcAft>
            </a:pPr>
            <a:r>
              <a:rPr lang="en-US" sz="2100"/>
              <a:t>• Teacher signatures are needed but will not prevent the evaluation from being completed or closed.</a:t>
            </a:r>
            <a:endParaRPr lang="en-US"/>
          </a:p>
          <a:p>
            <a:pPr>
              <a:spcAft>
                <a:spcPts val="600"/>
              </a:spcAft>
            </a:pPr>
            <a:endParaRPr lang="en-US"/>
          </a:p>
        </p:txBody>
      </p:sp>
      <p:pic>
        <p:nvPicPr>
          <p:cNvPr id="5" name="Picture 4" descr="Preliminary observaion cyle bubbles&#10;">
            <a:extLst>
              <a:ext uri="{FF2B5EF4-FFF2-40B4-BE49-F238E27FC236}">
                <a16:creationId xmlns:a16="http://schemas.microsoft.com/office/drawing/2014/main" id="{6C9279BC-73F9-E856-B215-F17E8C3BC20C}"/>
              </a:ext>
            </a:extLst>
          </p:cNvPr>
          <p:cNvPicPr>
            <a:picLocks noChangeAspect="1"/>
          </p:cNvPicPr>
          <p:nvPr/>
        </p:nvPicPr>
        <p:blipFill>
          <a:blip r:embed="rId3"/>
          <a:stretch>
            <a:fillRect/>
          </a:stretch>
        </p:blipFill>
        <p:spPr>
          <a:xfrm>
            <a:off x="6006288" y="1413807"/>
            <a:ext cx="5145719" cy="3766277"/>
          </a:xfrm>
          <a:prstGeom prst="rect">
            <a:avLst/>
          </a:prstGeom>
          <a:ln w="28575">
            <a:solidFill>
              <a:schemeClr val="accent4"/>
            </a:solidFill>
          </a:ln>
        </p:spPr>
      </p:pic>
    </p:spTree>
    <p:extLst>
      <p:ext uri="{BB962C8B-B14F-4D97-AF65-F5344CB8AC3E}">
        <p14:creationId xmlns:p14="http://schemas.microsoft.com/office/powerpoint/2010/main" val="2926584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6DDAF-3F2E-7960-F940-3594A1CF65A9}"/>
              </a:ext>
            </a:extLst>
          </p:cNvPr>
          <p:cNvSpPr>
            <a:spLocks noGrp="1"/>
          </p:cNvSpPr>
          <p:nvPr>
            <p:ph type="title"/>
          </p:nvPr>
        </p:nvSpPr>
        <p:spPr>
          <a:xfrm>
            <a:off x="516192" y="625555"/>
            <a:ext cx="10966704" cy="731520"/>
          </a:xfrm>
        </p:spPr>
        <p:txBody>
          <a:bodyPr>
            <a:normAutofit/>
          </a:bodyPr>
          <a:lstStyle/>
          <a:p>
            <a:r>
              <a:rPr lang="en-US" sz="3300" dirty="0"/>
              <a:t>Evaluation Status (ADEPT, District) Report</a:t>
            </a:r>
            <a:endParaRPr lang="en-US" dirty="0"/>
          </a:p>
        </p:txBody>
      </p:sp>
      <p:pic>
        <p:nvPicPr>
          <p:cNvPr id="4" name="Picture 3" descr="Evaluation Status (ADEPT, District) Report">
            <a:extLst>
              <a:ext uri="{FF2B5EF4-FFF2-40B4-BE49-F238E27FC236}">
                <a16:creationId xmlns:a16="http://schemas.microsoft.com/office/drawing/2014/main" id="{BADFA8BF-29F8-2012-DAB0-57F83B9402FF}"/>
              </a:ext>
            </a:extLst>
          </p:cNvPr>
          <p:cNvPicPr>
            <a:picLocks noChangeAspect="1"/>
          </p:cNvPicPr>
          <p:nvPr/>
        </p:nvPicPr>
        <p:blipFill>
          <a:blip r:embed="rId3"/>
          <a:stretch>
            <a:fillRect/>
          </a:stretch>
        </p:blipFill>
        <p:spPr>
          <a:xfrm>
            <a:off x="515036" y="1505596"/>
            <a:ext cx="11124801" cy="4191863"/>
          </a:xfrm>
          <a:prstGeom prst="rect">
            <a:avLst/>
          </a:prstGeom>
        </p:spPr>
      </p:pic>
    </p:spTree>
    <p:extLst>
      <p:ext uri="{BB962C8B-B14F-4D97-AF65-F5344CB8AC3E}">
        <p14:creationId xmlns:p14="http://schemas.microsoft.com/office/powerpoint/2010/main" val="9605217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Orientations and staff clean up graphic">
            <a:extLst>
              <a:ext uri="{FF2B5EF4-FFF2-40B4-BE49-F238E27FC236}">
                <a16:creationId xmlns:a16="http://schemas.microsoft.com/office/drawing/2014/main" id="{7783C16E-1703-F76B-3179-A7FFA8D766FB}"/>
              </a:ext>
            </a:extLst>
          </p:cNvPr>
          <p:cNvPicPr>
            <a:picLocks noChangeAspect="1"/>
          </p:cNvPicPr>
          <p:nvPr/>
        </p:nvPicPr>
        <p:blipFill>
          <a:blip r:embed="rId2"/>
          <a:stretch>
            <a:fillRect/>
          </a:stretch>
        </p:blipFill>
        <p:spPr>
          <a:xfrm>
            <a:off x="1342345" y="352425"/>
            <a:ext cx="9725025" cy="6505575"/>
          </a:xfrm>
          <a:prstGeom prst="rect">
            <a:avLst/>
          </a:prstGeom>
        </p:spPr>
      </p:pic>
      <p:sp>
        <p:nvSpPr>
          <p:cNvPr id="3" name="Title 2">
            <a:extLst>
              <a:ext uri="{FF2B5EF4-FFF2-40B4-BE49-F238E27FC236}">
                <a16:creationId xmlns:a16="http://schemas.microsoft.com/office/drawing/2014/main" id="{F43794F7-0D3F-16E3-6F7F-85322B686082}"/>
              </a:ext>
            </a:extLst>
          </p:cNvPr>
          <p:cNvSpPr>
            <a:spLocks noGrp="1"/>
          </p:cNvSpPr>
          <p:nvPr>
            <p:ph type="title" idx="4294967295"/>
          </p:nvPr>
        </p:nvSpPr>
        <p:spPr>
          <a:xfrm>
            <a:off x="85725" y="0"/>
            <a:ext cx="5486400" cy="762000"/>
          </a:xfrm>
        </p:spPr>
        <p:txBody>
          <a:bodyPr/>
          <a:lstStyle/>
          <a:p>
            <a:r>
              <a:rPr lang="en-US" b="1" dirty="0" err="1">
                <a:latin typeface="Aptos" panose="020B0004020202020204" pitchFamily="34" charset="0"/>
              </a:rPr>
              <a:t>SCLead</a:t>
            </a:r>
            <a:r>
              <a:rPr lang="en-US" b="1" dirty="0">
                <a:latin typeface="Aptos" panose="020B0004020202020204" pitchFamily="34" charset="0"/>
              </a:rPr>
              <a:t> Assistance</a:t>
            </a:r>
          </a:p>
        </p:txBody>
      </p:sp>
    </p:spTree>
    <p:extLst>
      <p:ext uri="{BB962C8B-B14F-4D97-AF65-F5344CB8AC3E}">
        <p14:creationId xmlns:p14="http://schemas.microsoft.com/office/powerpoint/2010/main" val="25553659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649E1A-2BD2-5579-ABF5-22B6DA28BAA8}"/>
            </a:ext>
          </a:extLst>
        </p:cNvPr>
        <p:cNvGrpSpPr/>
        <p:nvPr/>
      </p:nvGrpSpPr>
      <p:grpSpPr>
        <a:xfrm>
          <a:off x="0" y="0"/>
          <a:ext cx="0" cy="0"/>
          <a:chOff x="0" y="0"/>
          <a:chExt cx="0" cy="0"/>
        </a:xfrm>
      </p:grpSpPr>
      <p:sp>
        <p:nvSpPr>
          <p:cNvPr id="46" name="TextBox 2">
            <a:extLst>
              <a:ext uri="{FF2B5EF4-FFF2-40B4-BE49-F238E27FC236}">
                <a16:creationId xmlns:a16="http://schemas.microsoft.com/office/drawing/2014/main" id="{8850CD59-1090-BD6D-4D38-99613E73E2DE}"/>
              </a:ext>
            </a:extLst>
          </p:cNvPr>
          <p:cNvSpPr txBox="1">
            <a:spLocks noGrp="1"/>
          </p:cNvSpPr>
          <p:nvPr>
            <p:ph type="title" idx="4294967295"/>
          </p:nvPr>
        </p:nvSpPr>
        <p:spPr>
          <a:xfrm>
            <a:off x="1117600" y="2990032"/>
            <a:ext cx="9568324"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err="1">
                <a:solidFill>
                  <a:srgbClr val="233746"/>
                </a:solidFill>
                <a:latin typeface="Aptos"/>
              </a:rPr>
              <a:t>SCLead</a:t>
            </a:r>
            <a:r>
              <a:rPr lang="en-US" sz="4000" b="1">
                <a:solidFill>
                  <a:srgbClr val="233746"/>
                </a:solidFill>
                <a:latin typeface="Aptos"/>
              </a:rPr>
              <a:t> Reminders</a:t>
            </a:r>
            <a:endParaRPr lang="en-US" sz="4000" b="1" i="0" u="none" strike="noStrike" kern="1200" cap="none" spc="0" normalizeH="0" baseline="0" noProof="0">
              <a:ln>
                <a:noFill/>
              </a:ln>
              <a:effectLst/>
              <a:uLnTx/>
              <a:uFillTx/>
              <a:latin typeface="Aptos" panose="020B0004020202020204" pitchFamily="34" charset="0"/>
            </a:endParaRPr>
          </a:p>
        </p:txBody>
      </p:sp>
      <p:sp>
        <p:nvSpPr>
          <p:cNvPr id="3" name="AutoShape 3">
            <a:extLst>
              <a:ext uri="{FF2B5EF4-FFF2-40B4-BE49-F238E27FC236}">
                <a16:creationId xmlns:a16="http://schemas.microsoft.com/office/drawing/2014/main" id="{EB73DECC-177A-1A74-CA5E-256F883EAF62}"/>
              </a:ex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B6915EB0-688C-B327-AA39-14426C8F5740}"/>
              </a:ext>
            </a:extLst>
          </p:cNvPr>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8590545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8873D3-F381-5C1F-2A02-CE7CA6E266EA}"/>
              </a:ext>
            </a:extLst>
          </p:cNvPr>
          <p:cNvSpPr>
            <a:spLocks noGrp="1"/>
          </p:cNvSpPr>
          <p:nvPr>
            <p:ph type="title"/>
          </p:nvPr>
        </p:nvSpPr>
        <p:spPr/>
        <p:txBody>
          <a:bodyPr/>
          <a:lstStyle/>
          <a:p>
            <a:r>
              <a:rPr lang="en-US" sz="3300" err="1"/>
              <a:t>SCLead</a:t>
            </a:r>
            <a:r>
              <a:rPr lang="en-US" sz="3300"/>
              <a:t> Support</a:t>
            </a:r>
            <a:endParaRPr lang="en-US"/>
          </a:p>
        </p:txBody>
      </p:sp>
      <p:sp>
        <p:nvSpPr>
          <p:cNvPr id="3" name="Content Placeholder 2">
            <a:extLst>
              <a:ext uri="{FF2B5EF4-FFF2-40B4-BE49-F238E27FC236}">
                <a16:creationId xmlns:a16="http://schemas.microsoft.com/office/drawing/2014/main" id="{C7C4BE79-22CF-7FCA-4C5E-894E125D05B5}"/>
              </a:ext>
            </a:extLst>
          </p:cNvPr>
          <p:cNvSpPr>
            <a:spLocks noGrp="1"/>
          </p:cNvSpPr>
          <p:nvPr>
            <p:ph idx="1"/>
          </p:nvPr>
        </p:nvSpPr>
        <p:spPr>
          <a:xfrm>
            <a:off x="612648" y="1450231"/>
            <a:ext cx="10966704" cy="4306163"/>
          </a:xfrm>
        </p:spPr>
        <p:txBody>
          <a:bodyPr vert="horz" lIns="91440" tIns="45720" rIns="91440" bIns="45720" rtlCol="0" anchor="t">
            <a:normAutofit/>
          </a:bodyPr>
          <a:lstStyle/>
          <a:p>
            <a:pPr marL="342900" indent="-342900">
              <a:buChar char="•"/>
            </a:pPr>
            <a:r>
              <a:rPr lang="en-US" sz="2400"/>
              <a:t>If a district administrator has a technical question:</a:t>
            </a:r>
            <a:endParaRPr lang="en-US" sz="1850"/>
          </a:p>
          <a:p>
            <a:pPr marL="1371600" lvl="1">
              <a:buFont typeface="Courier New" panose="020B0604020202020204" pitchFamily="34" charset="0"/>
              <a:buChar char="o"/>
            </a:pPr>
            <a:r>
              <a:rPr lang="en-US" sz="2000">
                <a:solidFill>
                  <a:srgbClr val="2F3D4C"/>
                </a:solidFill>
              </a:rPr>
              <a:t>Email </a:t>
            </a:r>
            <a:r>
              <a:rPr lang="en-US" sz="2000">
                <a:solidFill>
                  <a:srgbClr val="2F3D4C"/>
                </a:solidFill>
                <a:hlinkClick r:id="rId2"/>
              </a:rPr>
              <a:t>support@sclead.org</a:t>
            </a:r>
            <a:r>
              <a:rPr lang="en-US" sz="2000">
                <a:solidFill>
                  <a:srgbClr val="2F3D4C"/>
                </a:solidFill>
              </a:rPr>
              <a:t> </a:t>
            </a:r>
          </a:p>
          <a:p>
            <a:pPr marL="1371600" lvl="1">
              <a:buFont typeface="Courier New" panose="020B0604020202020204" pitchFamily="34" charset="0"/>
              <a:buChar char="o"/>
            </a:pPr>
            <a:r>
              <a:rPr lang="en-US" sz="2000">
                <a:solidFill>
                  <a:srgbClr val="2F3D4C"/>
                </a:solidFill>
              </a:rPr>
              <a:t>Allow 24 hours for a response</a:t>
            </a:r>
          </a:p>
          <a:p>
            <a:pPr marL="1371600" lvl="1">
              <a:buFont typeface="Courier New" panose="020B0604020202020204" pitchFamily="34" charset="0"/>
              <a:buChar char="o"/>
            </a:pPr>
            <a:r>
              <a:rPr lang="en-US" sz="2000">
                <a:solidFill>
                  <a:srgbClr val="2F3D4C"/>
                </a:solidFill>
              </a:rPr>
              <a:t>Check your email chain/spam folder</a:t>
            </a:r>
          </a:p>
          <a:p>
            <a:pPr marL="1371600" lvl="1">
              <a:buFont typeface="Courier New" panose="020B0604020202020204" pitchFamily="34" charset="0"/>
              <a:buChar char="o"/>
            </a:pPr>
            <a:r>
              <a:rPr lang="en-US" sz="2000">
                <a:solidFill>
                  <a:srgbClr val="2F3D4C"/>
                </a:solidFill>
              </a:rPr>
              <a:t>Send a follow up email and copy your ADEPT contact</a:t>
            </a:r>
          </a:p>
          <a:p>
            <a:pPr marL="1371600" lvl="1" indent="-342900">
              <a:buFont typeface="Courier New" panose="020B0604020202020204" pitchFamily="34" charset="0"/>
              <a:buChar char="o"/>
            </a:pPr>
            <a:endParaRPr lang="en-US" sz="2000"/>
          </a:p>
          <a:p>
            <a:pPr marL="342900" indent="-342900">
              <a:buChar char="•"/>
            </a:pPr>
            <a:r>
              <a:rPr lang="en-US" sz="2400"/>
              <a:t>If a user forgets his/her password, email the following:</a:t>
            </a:r>
            <a:endParaRPr lang="en-US"/>
          </a:p>
          <a:p>
            <a:pPr marL="1371600" lvl="1">
              <a:buFont typeface="Courier New" panose="020B0604020202020204" pitchFamily="34" charset="0"/>
              <a:buChar char="o"/>
            </a:pPr>
            <a:r>
              <a:rPr lang="en-US" sz="2000">
                <a:solidFill>
                  <a:srgbClr val="2F3D4C"/>
                </a:solidFill>
              </a:rPr>
              <a:t>Email </a:t>
            </a:r>
            <a:r>
              <a:rPr lang="en-US" sz="2000">
                <a:solidFill>
                  <a:srgbClr val="2F3D4C"/>
                </a:solidFill>
                <a:hlinkClick r:id="rId2"/>
              </a:rPr>
              <a:t>support@sclead.org</a:t>
            </a:r>
            <a:r>
              <a:rPr lang="en-US" sz="2000">
                <a:solidFill>
                  <a:srgbClr val="2F3D4C"/>
                </a:solidFill>
              </a:rPr>
              <a:t> </a:t>
            </a:r>
          </a:p>
          <a:p>
            <a:pPr marL="1371600" lvl="1">
              <a:buFont typeface="Courier New" panose="020B0604020202020204" pitchFamily="34" charset="0"/>
              <a:buChar char="o"/>
            </a:pPr>
            <a:r>
              <a:rPr lang="en-US" sz="2000">
                <a:solidFill>
                  <a:srgbClr val="2F3D4C"/>
                </a:solidFill>
              </a:rPr>
              <a:t>Name, Current Email Address, CID</a:t>
            </a:r>
            <a:endParaRPr lang="en-US"/>
          </a:p>
          <a:p>
            <a:pPr marL="1371600" lvl="1">
              <a:buFont typeface="Courier New" panose="020B0604020202020204" pitchFamily="34" charset="0"/>
              <a:buChar char="o"/>
            </a:pPr>
            <a:r>
              <a:rPr lang="en-US" sz="2000">
                <a:solidFill>
                  <a:srgbClr val="2F3D4C"/>
                </a:solidFill>
              </a:rPr>
              <a:t>Update secondary email to personal email address</a:t>
            </a:r>
          </a:p>
        </p:txBody>
      </p:sp>
    </p:spTree>
    <p:extLst>
      <p:ext uri="{BB962C8B-B14F-4D97-AF65-F5344CB8AC3E}">
        <p14:creationId xmlns:p14="http://schemas.microsoft.com/office/powerpoint/2010/main" val="2878112050"/>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927DFC58-C9EE-4710-BF1F-B2F7D66E6C27}"/>
    </a:ext>
  </a:extLst>
</a:theme>
</file>

<file path=ppt/theme/theme2.xml><?xml version="1.0" encoding="utf-8"?>
<a:theme xmlns:a="http://schemas.openxmlformats.org/drawingml/2006/main" name="Office Theme">
  <a:themeElements>
    <a:clrScheme name="SCDE">
      <a:dk1>
        <a:srgbClr val="233F58"/>
      </a:dk1>
      <a:lt1>
        <a:srgbClr val="FFFFFF"/>
      </a:lt1>
      <a:dk2>
        <a:srgbClr val="2F3D4D"/>
      </a:dk2>
      <a:lt2>
        <a:srgbClr val="FFFFFF"/>
      </a:lt2>
      <a:accent1>
        <a:srgbClr val="233F58"/>
      </a:accent1>
      <a:accent2>
        <a:srgbClr val="3B6C98"/>
      </a:accent2>
      <a:accent3>
        <a:srgbClr val="43718A"/>
      </a:accent3>
      <a:accent4>
        <a:srgbClr val="F1B954"/>
      </a:accent4>
      <a:accent5>
        <a:srgbClr val="FFE494"/>
      </a:accent5>
      <a:accent6>
        <a:srgbClr val="E8E8E8"/>
      </a:accent6>
      <a:hlink>
        <a:srgbClr val="43718A"/>
      </a:hlink>
      <a:folHlink>
        <a:srgbClr val="9194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CDE 2024 PPT Template - Mixed" id="{3C1A7395-174C-CC47-8ADB-C61AADED3FF0}" vid="{12B94335-4467-1541-8DCA-DABB9135E045}"/>
    </a:ext>
  </a:extLst>
</a:theme>
</file>

<file path=ppt/theme/theme3.xml><?xml version="1.0" encoding="utf-8"?>
<a:theme xmlns:a="http://schemas.openxmlformats.org/drawingml/2006/main" name="1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Light - accessible version" id="{96A01535-B97C-48C2-ABAE-26A7F291F191}" vid="{666A3F26-2E57-4E50-87BE-EE423C6AA82E}"/>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02f7301-725c-47b9-832a-57cb4d48a234">
      <Terms xmlns="http://schemas.microsoft.com/office/infopath/2007/PartnerControls"/>
    </lcf76f155ced4ddcb4097134ff3c332f>
    <TaxCatchAll xmlns="eceb486e-0810-4529-a988-f381a2f10d79"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8" ma:contentTypeDescription="Create a new document." ma:contentTypeScope="" ma:versionID="bd2bdeda28a8d94949acb0b60eed402d">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99f830a7cbb2ca48a600ec42c048322e"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02328af-ca60-4379-9c28-6096b201c5cd}" ma:internalName="TaxCatchAll" ma:showField="CatchAllData" ma:web="eceb486e-0810-4529-a988-f381a2f10d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FA74B63-5E3B-4432-B70D-DF93D6104A27}">
  <ds:schemaRefs>
    <ds:schemaRef ds:uri="http://schemas.microsoft.com/sharepoint/v3/contenttype/forms"/>
  </ds:schemaRefs>
</ds:datastoreItem>
</file>

<file path=customXml/itemProps2.xml><?xml version="1.0" encoding="utf-8"?>
<ds:datastoreItem xmlns:ds="http://schemas.openxmlformats.org/officeDocument/2006/customXml" ds:itemID="{A382DCEB-E09F-41D9-B13F-6DED6ED5C69A}">
  <ds:schemaRefs>
    <ds:schemaRef ds:uri="http://purl.org/dc/elements/1.1/"/>
    <ds:schemaRef ds:uri="http://purl.org/dc/dcmitype/"/>
    <ds:schemaRef ds:uri="http://schemas.microsoft.com/office/2006/metadata/properties"/>
    <ds:schemaRef ds:uri="http://schemas.microsoft.com/office/infopath/2007/PartnerControls"/>
    <ds:schemaRef ds:uri="eceb486e-0810-4529-a988-f381a2f10d79"/>
    <ds:schemaRef ds:uri="http://schemas.microsoft.com/office/2006/documentManagement/types"/>
    <ds:schemaRef ds:uri="http://schemas.openxmlformats.org/package/2006/metadata/core-properties"/>
    <ds:schemaRef ds:uri="f02f7301-725c-47b9-832a-57cb4d48a234"/>
    <ds:schemaRef ds:uri="http://www.w3.org/XML/1998/namespace"/>
    <ds:schemaRef ds:uri="http://purl.org/dc/terms/"/>
  </ds:schemaRefs>
</ds:datastoreItem>
</file>

<file path=customXml/itemProps3.xml><?xml version="1.0" encoding="utf-8"?>
<ds:datastoreItem xmlns:ds="http://schemas.openxmlformats.org/officeDocument/2006/customXml" ds:itemID="{785365E6-FC38-4E0A-87E9-F340A1385056}">
  <ds:schemaRefs>
    <ds:schemaRef ds:uri="eceb486e-0810-4529-a988-f381a2f10d79"/>
    <ds:schemaRef ds:uri="f02f7301-725c-47b9-832a-57cb4d48a2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2022 PPT Template</Template>
  <TotalTime>8</TotalTime>
  <Words>1686</Words>
  <Application>Microsoft Office PowerPoint</Application>
  <PresentationFormat>Widescreen</PresentationFormat>
  <Paragraphs>117</Paragraphs>
  <Slides>19</Slides>
  <Notes>13</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19</vt:i4>
      </vt:variant>
    </vt:vector>
  </HeadingPairs>
  <TitlesOfParts>
    <vt:vector size="29" baseType="lpstr">
      <vt:lpstr>Aptos</vt:lpstr>
      <vt:lpstr>Arial</vt:lpstr>
      <vt:lpstr>Calibri</vt:lpstr>
      <vt:lpstr>Courier New</vt:lpstr>
      <vt:lpstr>Rockwell</vt:lpstr>
      <vt:lpstr>Trebuchet MS</vt:lpstr>
      <vt:lpstr>Wingdings</vt:lpstr>
      <vt:lpstr>Custom Design</vt:lpstr>
      <vt:lpstr>Office Theme</vt:lpstr>
      <vt:lpstr>1_Office Theme</vt:lpstr>
      <vt:lpstr>Educator Effectiveness  Virtual Office Hours </vt:lpstr>
      <vt:lpstr>Agenda</vt:lpstr>
      <vt:lpstr>ADEPT Reminders</vt:lpstr>
      <vt:lpstr>ADEPT Timeline Check-in</vt:lpstr>
      <vt:lpstr>Wrapping up Preliminary Cycles and Beginning Final Cycle Evaluations</vt:lpstr>
      <vt:lpstr>Evaluation Status (ADEPT, District) Report</vt:lpstr>
      <vt:lpstr>SCLead Assistance</vt:lpstr>
      <vt:lpstr>SCLead Reminders</vt:lpstr>
      <vt:lpstr>SCLead Support</vt:lpstr>
      <vt:lpstr>Mentoring &amp; Induction</vt:lpstr>
      <vt:lpstr>October's M&amp;I Virtual Support Session By The Numbers...</vt:lpstr>
      <vt:lpstr>Upcoming M&amp;I Virtual Support Sessions</vt:lpstr>
      <vt:lpstr>Foundations In School Leadership  Keasha Grant Dr. Roshonda Frazier</vt:lpstr>
      <vt:lpstr>Foundations in School Leadership Cohort</vt:lpstr>
      <vt:lpstr>Human Capital  Educational Professional  Panel</vt:lpstr>
      <vt:lpstr>Foundations in School Leadership Cohort Information</vt:lpstr>
      <vt:lpstr>Q &amp; A</vt:lpstr>
      <vt:lpstr>Office of Leadership Effectiveness</vt:lpstr>
      <vt:lpstr>SCDE SEAL LOGO</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November 2025 Effectiveness Virtual Office Hours</dc:title>
  <dc:creator>South Carolina Department of Education</dc:creator>
  <cp:lastModifiedBy>Cohoon, Ashley S</cp:lastModifiedBy>
  <cp:revision>3</cp:revision>
  <dcterms:created xsi:type="dcterms:W3CDTF">2022-07-25T17:41:28Z</dcterms:created>
  <dcterms:modified xsi:type="dcterms:W3CDTF">2025-11-13T14:47:18Z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0x01010011B61B46CB81A44A943F7695F2D48152</vt:lpwstr>
  </property>
  <property fmtid="{D5CDD505-2E9C-101B-9397-08002B2CF9AE}" pid="3" name="MediaServiceImageTags">
    <vt:lpwstr/>
  </property>
</Properties>
</file>