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4"/>
    <p:sldMasterId id="2147483707" r:id="rId5"/>
  </p:sldMasterIdLst>
  <p:notesMasterIdLst>
    <p:notesMasterId r:id="rId19"/>
  </p:notesMasterIdLst>
  <p:sldIdLst>
    <p:sldId id="257" r:id="rId6"/>
    <p:sldId id="258" r:id="rId7"/>
    <p:sldId id="259" r:id="rId8"/>
    <p:sldId id="261" r:id="rId9"/>
    <p:sldId id="282" r:id="rId10"/>
    <p:sldId id="287" r:id="rId11"/>
    <p:sldId id="288" r:id="rId12"/>
    <p:sldId id="289" r:id="rId13"/>
    <p:sldId id="285" r:id="rId14"/>
    <p:sldId id="286" r:id="rId15"/>
    <p:sldId id="290" r:id="rId16"/>
    <p:sldId id="277" r:id="rId17"/>
    <p:sldId id="28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D179CB-6499-895F-A07D-CE16E52223E6}" v="2" dt="2024-05-01T17:05:21.660"/>
    <p1510:client id="{5B09058F-7C42-40A2-91EC-ED445FAB3A8E}" v="211" dt="2024-05-01T17:06:54.9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2AC0D6-2681-41DD-829E-DA3768D0CAB7}" type="datetimeFigureOut">
              <a:t>5/1/2024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AE988F-74FB-443D-B2B7-F6DAE1E4C0CA}" type="slidenum">
              <a:t>‹#›</a:t>
            </a:fld>
            <a:endParaRPr lang="en-US"/>
          </a:p>
        </p:txBody>
      </p:sp>
    </p:spTree>
    <p:extLst>
      <p:ext uri="{BB962C8B-B14F-4D97-AF65-F5344CB8AC3E}">
        <p14:creationId xmlns:p14="http://schemas.microsoft.com/office/powerpoint/2010/main" val="2272821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ed.sc.gov/newsroom/school-district-memoranda-archive/principal-induction-program-pip-registration-202425/principal-induction-program-pip-registration-202425-memo/"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pPr algn="l" rtl="0" fontAlgn="base"/>
            <a:r>
              <a:rPr lang="en-US" sz="1900">
                <a:latin typeface="Calibri"/>
                <a:cs typeface="Calibri"/>
              </a:rPr>
              <a:t>Welcome to our educator effectiveness virtual office hours. We’re so glad you could make it. Please type in the chat box your name and district. We have our opening questions posted that we’d love for you to answer in the chat. We’ll get started right at 2 PM. </a:t>
            </a:r>
            <a:r>
              <a:rPr lang="en-US" sz="1900">
                <a:solidFill>
                  <a:srgbClr val="444444"/>
                </a:solidFill>
                <a:latin typeface="Calibri"/>
                <a:cs typeface="Calibri"/>
              </a:rPr>
              <a:t>​</a:t>
            </a:r>
            <a:endParaRPr lang="en-US"/>
          </a:p>
          <a:p>
            <a:pPr algn="l" rtl="0" fontAlgn="base"/>
            <a:endParaRPr lang="en-US" sz="1900">
              <a:solidFill>
                <a:srgbClr val="444444"/>
              </a:solidFill>
              <a:latin typeface="Calibri"/>
              <a:cs typeface="Calibri"/>
            </a:endParaRPr>
          </a:p>
          <a:p>
            <a:pPr algn="l" rtl="0" fontAlgn="base"/>
            <a:r>
              <a:rPr lang="en-US" sz="1900">
                <a:solidFill>
                  <a:srgbClr val="444444"/>
                </a:solidFill>
                <a:latin typeface="Calibri"/>
                <a:cs typeface="Calibri"/>
              </a:rPr>
              <a:t>RECORD</a:t>
            </a:r>
            <a:endParaRPr lang="en-US" b="0" i="0">
              <a:solidFill>
                <a:srgbClr val="444444"/>
              </a:solidFill>
              <a:effectLst/>
              <a:latin typeface="Calibri"/>
              <a:cs typeface="Calibri"/>
            </a:endParaRPr>
          </a:p>
          <a:p>
            <a:pPr algn="l" rtl="0" fontAlgn="base"/>
            <a:endParaRPr lang="en-US" b="0" i="0">
              <a:solidFill>
                <a:srgbClr val="444444"/>
              </a:solidFill>
              <a:effectLst/>
              <a:latin typeface="Calibri"/>
              <a:cs typeface="Calibri"/>
            </a:endParaRPr>
          </a:p>
          <a:p>
            <a:pPr fontAlgn="base"/>
            <a:r>
              <a:rPr lang="en-US" sz="1900">
                <a:latin typeface="Calibri"/>
                <a:cs typeface="Calibri"/>
              </a:rPr>
              <a:t>@ 2 PM: Welcome again everyone.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endParaRPr lang="en-US" altLang="en-US" sz="2400"/>
          </a:p>
          <a:p>
            <a:endParaRPr lang="en-US" altLang="en-US" sz="2400"/>
          </a:p>
          <a:p>
            <a:r>
              <a:rPr lang="en-US" altLang="en-US" sz="2400"/>
              <a:t>Welcome to OEELD April</a:t>
            </a:r>
            <a:r>
              <a:rPr lang="en-US" altLang="en-US" sz="2400" baseline="0"/>
              <a:t> 2023 </a:t>
            </a:r>
            <a:r>
              <a:rPr lang="en-US" altLang="en-US" sz="2400"/>
              <a:t>virtual office hours. We’re so glad you could be</a:t>
            </a:r>
            <a:r>
              <a:rPr lang="en-US" altLang="en-US" sz="2400" baseline="0"/>
              <a:t> here with us</a:t>
            </a:r>
            <a:r>
              <a:rPr lang="en-US" altLang="en-US" sz="2400"/>
              <a:t>.</a:t>
            </a:r>
            <a:r>
              <a:rPr lang="en-US" altLang="en-US" sz="2400" baseline="0"/>
              <a:t> I am</a:t>
            </a:r>
            <a:r>
              <a:rPr lang="en-US" altLang="en-US" sz="2400"/>
              <a:t> Ashley Cohoon and I am joined today by our Effectiveness Director, Lilla Toal </a:t>
            </a:r>
            <a:r>
              <a:rPr lang="en-US" altLang="en-US" sz="2400" err="1"/>
              <a:t>Mandsager</a:t>
            </a:r>
            <a:r>
              <a:rPr lang="en-US" altLang="en-US" sz="2400" baseline="0"/>
              <a:t> and </a:t>
            </a:r>
            <a:r>
              <a:rPr lang="en-US" altLang="en-US" sz="2400"/>
              <a:t>Team Members: Dr. Vicki Traufler, Dr. Kim Howard, Beverly Flythe, Roshonda Frazier, and Jenny Henke.</a:t>
            </a:r>
            <a:endParaRPr lang="en-US" altLang="en-US" sz="2400">
              <a:cs typeface="Calibri"/>
            </a:endParaRPr>
          </a:p>
          <a:p>
            <a:pPr fontAlgn="base"/>
            <a:r>
              <a:rPr lang="en-US" sz="1900">
                <a:solidFill>
                  <a:srgbClr val="444444"/>
                </a:solidFill>
                <a:latin typeface="Calibri"/>
                <a:cs typeface="Calibri"/>
              </a:rPr>
              <a:t>​</a:t>
            </a:r>
            <a:r>
              <a:rPr lang="en-US" sz="1200">
                <a:solidFill>
                  <a:srgbClr val="444444"/>
                </a:solidFill>
                <a:latin typeface="Calibri"/>
                <a:cs typeface="Calibri"/>
              </a:rPr>
              <a:t> </a:t>
            </a:r>
            <a:r>
              <a:rPr lang="en-US" sz="1900">
                <a:solidFill>
                  <a:srgbClr val="444444"/>
                </a:solidFill>
                <a:latin typeface="Calibri"/>
                <a:cs typeface="Calibri"/>
              </a:rPr>
              <a:t>​</a:t>
            </a:r>
            <a:endParaRPr lang="en-US" sz="1900">
              <a:solidFill>
                <a:srgbClr val="444444"/>
              </a:solidFill>
              <a:latin typeface="Calibri"/>
              <a:ea typeface="Calibri"/>
              <a:cs typeface="Calibri"/>
            </a:endParaRPr>
          </a:p>
          <a:p>
            <a:pPr algn="l"/>
            <a:r>
              <a:rPr lang="en-US" sz="1900">
                <a:solidFill>
                  <a:srgbClr val="444444"/>
                </a:solidFill>
                <a:latin typeface="Calibri"/>
                <a:cs typeface="Calibri"/>
              </a:rPr>
              <a:t>The purpose of Office Hours is to hold time to ensure that we share timely reminders with districts, but even more importantly, to create a space where you can share feedback, questions, ideas and best practices with your peers. If you are new, there is no question too small; if you are an effectiveness veteran, don’t be shy about letting us know what you need. Before we get started, let’s consider our opening questions (summarize responses or ask 1-2 districts to elaborate….)</a:t>
            </a:r>
            <a:endParaRPr lang="en-US" b="0" i="0">
              <a:solidFill>
                <a:srgbClr val="444444"/>
              </a:solidFill>
              <a:effectLst/>
              <a:latin typeface="Calibri"/>
              <a:cs typeface="Calibri"/>
            </a:endParaRP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1</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972754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atin typeface="Calibri"/>
              <a:ea typeface="Calibri"/>
              <a:cs typeface="Calibri"/>
            </a:endParaRPr>
          </a:p>
        </p:txBody>
      </p:sp>
    </p:spTree>
    <p:extLst>
      <p:ext uri="{BB962C8B-B14F-4D97-AF65-F5344CB8AC3E}">
        <p14:creationId xmlns:p14="http://schemas.microsoft.com/office/powerpoint/2010/main" val="16517395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Principal Induction Memo for 2024-25 is out. We’ll share the link in the chat. The earlier you can register new principals, the easier it is for them to get their first choice of orientation date: </a:t>
            </a:r>
            <a:r>
              <a:rPr lang="en-US">
                <a:hlinkClick r:id="rId3"/>
              </a:rPr>
              <a:t>https://ed.sc.gov/newsroom/school-district-memoranda-archive/principal-induction-program-pip-registration-202425/principal-induction-program-pip-registration-202425-memo/</a:t>
            </a:r>
            <a:r>
              <a:rPr lang="en-US"/>
              <a:t>. </a:t>
            </a:r>
          </a:p>
          <a:p>
            <a:r>
              <a:rPr lang="en-US"/>
              <a:t>*The LEAD leadership cohort for librarians and counselors is accepting applicants. More information is available at the link in the chat: https://ed.sc.gov/newsroom/school-district-memoranda-archive/emerging-leaders-and-support-staff-opportunity-2024-25/emerging-leaders-and-support-staff-opportunity-2024-25-memo/</a:t>
            </a:r>
          </a:p>
          <a:p>
            <a:r>
              <a:rPr lang="en-US"/>
              <a:t>*Our office is also supporting schools that are interested in the free Maxwell Leadership Foundation’s </a:t>
            </a:r>
            <a:r>
              <a:rPr lang="en-US" err="1"/>
              <a:t>iLead</a:t>
            </a:r>
            <a:r>
              <a:rPr lang="en-US"/>
              <a:t> student curriculum. Learn more at the link in the chat: https://ed.sc.gov/newsroom/school-district-memoranda-archive/maxwell-leadership-foundation-ilead-student-curriculum-interest-meeting/maxwell-leadership-foundation-ilead-student-curriculum-interest-meeting-memo/</a:t>
            </a:r>
          </a:p>
          <a:p>
            <a:r>
              <a:rPr lang="en-US"/>
              <a:t>*Finally, you can click on the picture to register for our final adult leadership transformation table of the year. It will be on May 14 and will focus on the value of Courage. The registration link is also in the chat: https://docs.google.com/forms/d/e/1FAIpQLSdun30uf-JyDQwPqCloxPphJYtxC4AdnsfbNgrnsBvJjXAo4g/viewform</a:t>
            </a:r>
          </a:p>
        </p:txBody>
      </p:sp>
      <p:sp>
        <p:nvSpPr>
          <p:cNvPr id="4" name="Slide Number Placeholder 3"/>
          <p:cNvSpPr>
            <a:spLocks noGrp="1"/>
          </p:cNvSpPr>
          <p:nvPr>
            <p:ph type="sldNum" sz="quarter" idx="5"/>
          </p:nvPr>
        </p:nvSpPr>
        <p:spPr/>
        <p:txBody>
          <a:bodyPr/>
          <a:lstStyle/>
          <a:p>
            <a:fld id="{BAAE988F-74FB-443D-B2B7-F6DAE1E4C0CA}" type="slidenum">
              <a:rPr lang="en-US" smtClean="0"/>
              <a:t>11</a:t>
            </a:fld>
            <a:endParaRPr lang="en-US"/>
          </a:p>
        </p:txBody>
      </p:sp>
    </p:spTree>
    <p:extLst>
      <p:ext uri="{BB962C8B-B14F-4D97-AF65-F5344CB8AC3E}">
        <p14:creationId xmlns:p14="http://schemas.microsoft.com/office/powerpoint/2010/main" val="1701012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7210" indent="0">
              <a:buNone/>
            </a:pPr>
            <a:r>
              <a:rPr lang="en-US"/>
              <a:t>Here are some great questions from the chat…</a:t>
            </a:r>
          </a:p>
          <a:p>
            <a:pPr marL="157210" indent="0">
              <a:buNone/>
            </a:pPr>
            <a:endParaRPr lang="en-US"/>
          </a:p>
          <a:p>
            <a:pPr marL="157210" indent="0">
              <a:buNone/>
            </a:pPr>
            <a:r>
              <a:rPr lang="en-US"/>
              <a:t>Please feel free to hop on the mic or drop your questions in the chat. </a:t>
            </a: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12</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12562024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46a9f7d4e3_2_74:notes"/>
          <p:cNvSpPr txBox="1">
            <a:spLocks noGrp="1"/>
          </p:cNvSpPr>
          <p:nvPr>
            <p:ph type="body" idx="1"/>
          </p:nvPr>
        </p:nvSpPr>
        <p:spPr>
          <a:xfrm>
            <a:off x="754263" y="4665691"/>
            <a:ext cx="6034021" cy="4420236"/>
          </a:xfrm>
          <a:prstGeom prst="rect">
            <a:avLst/>
          </a:prstGeom>
          <a:noFill/>
          <a:ln>
            <a:noFill/>
          </a:ln>
        </p:spPr>
        <p:txBody>
          <a:bodyPr spcFirstLastPara="1" wrap="square" lIns="99149" tIns="99149" rIns="99149" bIns="99149" anchor="t" anchorCtr="0">
            <a:noAutofit/>
          </a:bodyPr>
          <a:lstStyle/>
          <a:p>
            <a:pPr marL="157210" indent="0">
              <a:buNone/>
            </a:pPr>
            <a:r>
              <a:rPr lang="en">
                <a:solidFill>
                  <a:schemeClr val="dk1"/>
                </a:solidFill>
                <a:latin typeface="Calibri"/>
                <a:ea typeface="Calibri"/>
                <a:cs typeface="Calibri"/>
                <a:sym typeface="Calibri"/>
              </a:rPr>
              <a:t>Please feel free</a:t>
            </a:r>
            <a:r>
              <a:rPr lang="en" baseline="0">
                <a:solidFill>
                  <a:schemeClr val="dk1"/>
                </a:solidFill>
                <a:latin typeface="Calibri"/>
                <a:ea typeface="Calibri"/>
                <a:cs typeface="Calibri"/>
                <a:sym typeface="Calibri"/>
              </a:rPr>
              <a:t> to reach out to us if you have questions or feedback for us. Our email addresses are shown on the slide.</a:t>
            </a:r>
            <a:endParaRPr lang="en" baseline="0">
              <a:solidFill>
                <a:schemeClr val="dk1"/>
              </a:solidFill>
              <a:latin typeface="Calibri"/>
              <a:ea typeface="Calibri"/>
              <a:cs typeface="Calibri"/>
            </a:endParaRPr>
          </a:p>
          <a:p>
            <a:pPr>
              <a:buSzPts val="1100"/>
            </a:pPr>
            <a:endParaRPr lang="en">
              <a:solidFill>
                <a:schemeClr val="dk1"/>
              </a:solidFill>
              <a:latin typeface="Calibri"/>
              <a:ea typeface="Calibri"/>
              <a:cs typeface="Calibri"/>
            </a:endParaRPr>
          </a:p>
          <a:p>
            <a:pPr>
              <a:buSzPts val="1100"/>
            </a:pPr>
            <a:endParaRPr lang="en" b="1">
              <a:solidFill>
                <a:schemeClr val="dk1"/>
              </a:solidFill>
              <a:latin typeface="Calibri"/>
              <a:ea typeface="Calibri"/>
              <a:cs typeface="Calibri"/>
            </a:endParaRPr>
          </a:p>
        </p:txBody>
      </p:sp>
      <p:sp>
        <p:nvSpPr>
          <p:cNvPr id="290" name="Google Shape;290;g46a9f7d4e3_2_74:notes"/>
          <p:cNvSpPr>
            <a:spLocks noGrp="1" noRot="1" noChangeAspect="1"/>
          </p:cNvSpPr>
          <p:nvPr>
            <p:ph type="sldImg" idx="2"/>
          </p:nvPr>
        </p:nvSpPr>
        <p:spPr>
          <a:xfrm>
            <a:off x="495300" y="736600"/>
            <a:ext cx="6550025" cy="36845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33935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fontAlgn="base">
              <a:buNone/>
            </a:pPr>
            <a:endParaRPr lang="en-US"/>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2</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2162755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6845" indent="0">
              <a:buNone/>
            </a:pPr>
            <a:r>
              <a:rPr lang="en-US">
                <a:ea typeface="Calibri"/>
                <a:cs typeface="Calibri"/>
              </a:rPr>
              <a:t>Jenny</a:t>
            </a: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3</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596843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Jenny - READ SLIDE</a:t>
            </a:r>
          </a:p>
          <a:p>
            <a:endParaRPr lang="en-US"/>
          </a:p>
          <a:p>
            <a:endParaRPr lang="en-US">
              <a:ea typeface="Calibri"/>
              <a:cs typeface="Calibri"/>
            </a:endParaRPr>
          </a:p>
        </p:txBody>
      </p:sp>
    </p:spTree>
    <p:extLst>
      <p:ext uri="{BB962C8B-B14F-4D97-AF65-F5344CB8AC3E}">
        <p14:creationId xmlns:p14="http://schemas.microsoft.com/office/powerpoint/2010/main" val="1863581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Jenny - READ SLIDE</a:t>
            </a:r>
          </a:p>
        </p:txBody>
      </p:sp>
    </p:spTree>
    <p:extLst>
      <p:ext uri="{BB962C8B-B14F-4D97-AF65-F5344CB8AC3E}">
        <p14:creationId xmlns:p14="http://schemas.microsoft.com/office/powerpoint/2010/main" val="1272864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Kim – As you start planning for next year, there are a few things we want you to keep in mind considering those key stakeholders in your districts</a:t>
            </a:r>
          </a:p>
        </p:txBody>
      </p:sp>
      <p:sp>
        <p:nvSpPr>
          <p:cNvPr id="4" name="Slide Number Placeholder 3"/>
          <p:cNvSpPr>
            <a:spLocks noGrp="1"/>
          </p:cNvSpPr>
          <p:nvPr>
            <p:ph type="sldNum" sz="quarter" idx="5"/>
          </p:nvPr>
        </p:nvSpPr>
        <p:spPr/>
        <p:txBody>
          <a:bodyPr/>
          <a:lstStyle/>
          <a:p>
            <a:fld id="{BAAE988F-74FB-443D-B2B7-F6DAE1E4C0CA}" type="slidenum">
              <a:rPr lang="en-US"/>
              <a:t>6</a:t>
            </a:fld>
            <a:endParaRPr lang="en-US"/>
          </a:p>
        </p:txBody>
      </p:sp>
    </p:spTree>
    <p:extLst>
      <p:ext uri="{BB962C8B-B14F-4D97-AF65-F5344CB8AC3E}">
        <p14:creationId xmlns:p14="http://schemas.microsoft.com/office/powerpoint/2010/main" val="537513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a:ea typeface="Calibri"/>
                <a:cs typeface="Calibri"/>
              </a:rPr>
              <a:t>Exit surveys, checklists</a:t>
            </a:r>
          </a:p>
          <a:p>
            <a:pPr marL="285750" indent="-285750">
              <a:buFont typeface="Arial"/>
              <a:buChar char="•"/>
            </a:pPr>
            <a:r>
              <a:rPr lang="en-US">
                <a:ea typeface="Calibri"/>
                <a:cs typeface="Calibri"/>
              </a:rPr>
              <a:t>As you start the hiring process this summer - Most immediate hiring for those schools/subject areas that are most in need</a:t>
            </a:r>
          </a:p>
        </p:txBody>
      </p:sp>
      <p:sp>
        <p:nvSpPr>
          <p:cNvPr id="4" name="Slide Number Placeholder 3"/>
          <p:cNvSpPr>
            <a:spLocks noGrp="1"/>
          </p:cNvSpPr>
          <p:nvPr>
            <p:ph type="sldNum" sz="quarter" idx="5"/>
          </p:nvPr>
        </p:nvSpPr>
        <p:spPr/>
        <p:txBody>
          <a:bodyPr/>
          <a:lstStyle/>
          <a:p>
            <a:fld id="{BAAE988F-74FB-443D-B2B7-F6DAE1E4C0CA}" type="slidenum">
              <a:rPr lang="en-US"/>
              <a:t>7</a:t>
            </a:fld>
            <a:endParaRPr lang="en-US"/>
          </a:p>
        </p:txBody>
      </p:sp>
    </p:spTree>
    <p:extLst>
      <p:ext uri="{BB962C8B-B14F-4D97-AF65-F5344CB8AC3E}">
        <p14:creationId xmlns:p14="http://schemas.microsoft.com/office/powerpoint/2010/main" val="1291215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a:ea typeface="Calibri"/>
                <a:cs typeface="Calibri"/>
              </a:rPr>
              <a:t>PLL</a:t>
            </a:r>
          </a:p>
          <a:p>
            <a:pPr marL="285750" indent="-285750">
              <a:buFont typeface="Arial"/>
              <a:buChar char="•"/>
            </a:pPr>
            <a:r>
              <a:rPr lang="en-US">
                <a:ea typeface="Calibri"/>
                <a:cs typeface="Calibri"/>
              </a:rPr>
              <a:t>Evaluators and mentors trained and ready to go for next year</a:t>
            </a:r>
          </a:p>
        </p:txBody>
      </p:sp>
      <p:sp>
        <p:nvSpPr>
          <p:cNvPr id="4" name="Slide Number Placeholder 3"/>
          <p:cNvSpPr>
            <a:spLocks noGrp="1"/>
          </p:cNvSpPr>
          <p:nvPr>
            <p:ph type="sldNum" sz="quarter" idx="5"/>
          </p:nvPr>
        </p:nvSpPr>
        <p:spPr/>
        <p:txBody>
          <a:bodyPr/>
          <a:lstStyle/>
          <a:p>
            <a:fld id="{BAAE988F-74FB-443D-B2B7-F6DAE1E4C0CA}" type="slidenum">
              <a:rPr lang="en-US"/>
              <a:t>8</a:t>
            </a:fld>
            <a:endParaRPr lang="en-US"/>
          </a:p>
        </p:txBody>
      </p:sp>
    </p:spTree>
    <p:extLst>
      <p:ext uri="{BB962C8B-B14F-4D97-AF65-F5344CB8AC3E}">
        <p14:creationId xmlns:p14="http://schemas.microsoft.com/office/powerpoint/2010/main" val="3614794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6845" indent="0">
              <a:buNone/>
            </a:pPr>
            <a:r>
              <a:rPr lang="en-US"/>
              <a:t>Kim</a:t>
            </a: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9</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316212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p>
        </p:txBody>
      </p:sp>
      <p:sp>
        <p:nvSpPr>
          <p:cNvPr id="3" name="Content Placeholder 2"/>
          <p:cNvSpPr>
            <a:spLocks noGrp="1"/>
          </p:cNvSpPr>
          <p:nvPr>
            <p:ph idx="1"/>
          </p:nvPr>
        </p:nvSpPr>
        <p:spPr>
          <a:xfrm>
            <a:off x="586596" y="1665369"/>
            <a:ext cx="10972800" cy="39763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067054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1"/>
            <a:ext cx="6035040" cy="1543051"/>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1"/>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64384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1"/>
        <p:cNvGrpSpPr/>
        <p:nvPr/>
      </p:nvGrpSpPr>
      <p:grpSpPr>
        <a:xfrm>
          <a:off x="0" y="0"/>
          <a:ext cx="0" cy="0"/>
          <a:chOff x="0" y="0"/>
          <a:chExt cx="0" cy="0"/>
        </a:xfrm>
      </p:grpSpPr>
      <p:sp>
        <p:nvSpPr>
          <p:cNvPr id="182" name="Google Shape;182;p39"/>
          <p:cNvSpPr txBox="1">
            <a:spLocks noGrp="1"/>
          </p:cNvSpPr>
          <p:nvPr>
            <p:ph type="title"/>
          </p:nvPr>
        </p:nvSpPr>
        <p:spPr>
          <a:xfrm>
            <a:off x="609600" y="907482"/>
            <a:ext cx="109728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000"/>
              <a:buFont typeface="Rockwell"/>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3" name="Google Shape;183;p39"/>
          <p:cNvSpPr txBox="1">
            <a:spLocks noGrp="1"/>
          </p:cNvSpPr>
          <p:nvPr>
            <p:ph type="body" idx="1"/>
          </p:nvPr>
        </p:nvSpPr>
        <p:spPr>
          <a:xfrm>
            <a:off x="609600" y="3760219"/>
            <a:ext cx="10972800" cy="1743435"/>
          </a:xfrm>
          <a:prstGeom prst="rect">
            <a:avLst/>
          </a:prstGeom>
          <a:noFill/>
          <a:ln>
            <a:noFill/>
          </a:ln>
        </p:spPr>
        <p:txBody>
          <a:bodyPr spcFirstLastPara="1" wrap="square" lIns="91425" tIns="45700" rIns="91425" bIns="45700" anchor="t" anchorCtr="0">
            <a:normAutofit/>
          </a:bodyPr>
          <a:lstStyle>
            <a:lvl1pPr marL="457189" lvl="0" indent="-228594" algn="l">
              <a:lnSpc>
                <a:spcPct val="90000"/>
              </a:lnSpc>
              <a:spcBef>
                <a:spcPts val="1000"/>
              </a:spcBef>
              <a:spcAft>
                <a:spcPts val="0"/>
              </a:spcAft>
              <a:buClr>
                <a:srgbClr val="7F7F7F"/>
              </a:buClr>
              <a:buSzPts val="2800"/>
              <a:buNone/>
              <a:defRPr sz="2800">
                <a:solidFill>
                  <a:srgbClr val="7F7F7F"/>
                </a:solidFill>
              </a:defRPr>
            </a:lvl1pPr>
            <a:lvl2pPr marL="914377" lvl="1" indent="-228594" algn="l">
              <a:lnSpc>
                <a:spcPct val="90000"/>
              </a:lnSpc>
              <a:spcBef>
                <a:spcPts val="500"/>
              </a:spcBef>
              <a:spcAft>
                <a:spcPts val="0"/>
              </a:spcAft>
              <a:buClr>
                <a:srgbClr val="888888"/>
              </a:buClr>
              <a:buSzPts val="2000"/>
              <a:buNone/>
              <a:defRPr sz="2000">
                <a:solidFill>
                  <a:srgbClr val="888888"/>
                </a:solidFill>
              </a:defRPr>
            </a:lvl2pPr>
            <a:lvl3pPr marL="1371566" lvl="2" indent="-228594" algn="l">
              <a:lnSpc>
                <a:spcPct val="90000"/>
              </a:lnSpc>
              <a:spcBef>
                <a:spcPts val="500"/>
              </a:spcBef>
              <a:spcAft>
                <a:spcPts val="0"/>
              </a:spcAft>
              <a:buClr>
                <a:srgbClr val="888888"/>
              </a:buClr>
              <a:buSzPts val="1800"/>
              <a:buNone/>
              <a:defRPr sz="1800">
                <a:solidFill>
                  <a:srgbClr val="888888"/>
                </a:solidFill>
              </a:defRPr>
            </a:lvl3pPr>
            <a:lvl4pPr marL="1828754" lvl="3" indent="-228594" algn="l">
              <a:lnSpc>
                <a:spcPct val="90000"/>
              </a:lnSpc>
              <a:spcBef>
                <a:spcPts val="500"/>
              </a:spcBef>
              <a:spcAft>
                <a:spcPts val="0"/>
              </a:spcAft>
              <a:buClr>
                <a:srgbClr val="888888"/>
              </a:buClr>
              <a:buSzPts val="1600"/>
              <a:buNone/>
              <a:defRPr sz="1600">
                <a:solidFill>
                  <a:srgbClr val="888888"/>
                </a:solidFill>
              </a:defRPr>
            </a:lvl4pPr>
            <a:lvl5pPr marL="2285943" lvl="4" indent="-228594" algn="l">
              <a:lnSpc>
                <a:spcPct val="90000"/>
              </a:lnSpc>
              <a:spcBef>
                <a:spcPts val="500"/>
              </a:spcBef>
              <a:spcAft>
                <a:spcPts val="0"/>
              </a:spcAft>
              <a:buClr>
                <a:srgbClr val="888888"/>
              </a:buClr>
              <a:buSzPts val="1600"/>
              <a:buNone/>
              <a:defRPr sz="1600">
                <a:solidFill>
                  <a:srgbClr val="888888"/>
                </a:solidFill>
              </a:defRPr>
            </a:lvl5pPr>
            <a:lvl6pPr marL="2743131" lvl="5" indent="-228594" algn="l">
              <a:lnSpc>
                <a:spcPct val="90000"/>
              </a:lnSpc>
              <a:spcBef>
                <a:spcPts val="500"/>
              </a:spcBef>
              <a:spcAft>
                <a:spcPts val="0"/>
              </a:spcAft>
              <a:buClr>
                <a:srgbClr val="888888"/>
              </a:buClr>
              <a:buSzPts val="1600"/>
              <a:buNone/>
              <a:defRPr sz="1600">
                <a:solidFill>
                  <a:srgbClr val="888888"/>
                </a:solidFill>
              </a:defRPr>
            </a:lvl6pPr>
            <a:lvl7pPr marL="3200320" lvl="6" indent="-228594" algn="l">
              <a:lnSpc>
                <a:spcPct val="90000"/>
              </a:lnSpc>
              <a:spcBef>
                <a:spcPts val="500"/>
              </a:spcBef>
              <a:spcAft>
                <a:spcPts val="0"/>
              </a:spcAft>
              <a:buClr>
                <a:srgbClr val="888888"/>
              </a:buClr>
              <a:buSzPts val="1600"/>
              <a:buNone/>
              <a:defRPr sz="1600">
                <a:solidFill>
                  <a:srgbClr val="888888"/>
                </a:solidFill>
              </a:defRPr>
            </a:lvl7pPr>
            <a:lvl8pPr marL="3657509" lvl="7" indent="-228594" algn="l">
              <a:lnSpc>
                <a:spcPct val="90000"/>
              </a:lnSpc>
              <a:spcBef>
                <a:spcPts val="500"/>
              </a:spcBef>
              <a:spcAft>
                <a:spcPts val="0"/>
              </a:spcAft>
              <a:buClr>
                <a:srgbClr val="888888"/>
              </a:buClr>
              <a:buSzPts val="1600"/>
              <a:buNone/>
              <a:defRPr sz="1600">
                <a:solidFill>
                  <a:srgbClr val="888888"/>
                </a:solidFill>
              </a:defRPr>
            </a:lvl8pPr>
            <a:lvl9pPr marL="4114697" lvl="8" indent="-228594" algn="l">
              <a:lnSpc>
                <a:spcPct val="90000"/>
              </a:lnSpc>
              <a:spcBef>
                <a:spcPts val="500"/>
              </a:spcBef>
              <a:spcAft>
                <a:spcPts val="0"/>
              </a:spcAft>
              <a:buClr>
                <a:srgbClr val="888888"/>
              </a:buClr>
              <a:buSzPts val="1600"/>
              <a:buNone/>
              <a:defRPr sz="1600">
                <a:solidFill>
                  <a:srgbClr val="888888"/>
                </a:solidFill>
              </a:defRPr>
            </a:lvl9pPr>
          </a:lstStyle>
          <a:p>
            <a:endParaRPr/>
          </a:p>
        </p:txBody>
      </p:sp>
    </p:spTree>
    <p:extLst>
      <p:ext uri="{BB962C8B-B14F-4D97-AF65-F5344CB8AC3E}">
        <p14:creationId xmlns:p14="http://schemas.microsoft.com/office/powerpoint/2010/main" val="2556277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603851" y="1592714"/>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hasCustomPrompt="1"/>
          </p:nvPr>
        </p:nvSpPr>
        <p:spPr>
          <a:xfrm>
            <a:off x="6284632" y="1580912"/>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113542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2"/>
            <a:ext cx="10972800" cy="2852737"/>
          </a:xfrm>
        </p:spPr>
        <p:txBody>
          <a:bodyPr anchor="b">
            <a:normAutofit/>
          </a:bodyPr>
          <a:lstStyle>
            <a:lvl1pPr>
              <a:defRPr sz="4000"/>
            </a:lvl1pPr>
          </a:lstStyle>
          <a:p>
            <a:r>
              <a:rPr lang="en-US"/>
              <a:t>Click to edit Master title style</a:t>
            </a:r>
          </a:p>
        </p:txBody>
      </p:sp>
      <p:sp>
        <p:nvSpPr>
          <p:cNvPr id="3" name="Text Placeholder 2"/>
          <p:cNvSpPr>
            <a:spLocks noGrp="1"/>
          </p:cNvSpPr>
          <p:nvPr>
            <p:ph type="body" idx="1"/>
          </p:nvPr>
        </p:nvSpPr>
        <p:spPr>
          <a:xfrm>
            <a:off x="609600" y="3760219"/>
            <a:ext cx="10972800" cy="1743435"/>
          </a:xfrm>
        </p:spPr>
        <p:txBody>
          <a:bodyPr>
            <a:normAutofit/>
          </a:bodyPr>
          <a:lstStyle>
            <a:lvl1pPr marL="0" indent="0">
              <a:buNone/>
              <a:defRPr sz="2800">
                <a:solidFill>
                  <a:schemeClr val="bg1">
                    <a:lumMod val="50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344577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603851" y="1592714"/>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hasCustomPrompt="1"/>
          </p:nvPr>
        </p:nvSpPr>
        <p:spPr>
          <a:xfrm>
            <a:off x="6284632" y="1580912"/>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349270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p>
        </p:txBody>
      </p:sp>
      <p:sp>
        <p:nvSpPr>
          <p:cNvPr id="3" name="Text Placeholder 2"/>
          <p:cNvSpPr>
            <a:spLocks noGrp="1"/>
          </p:cNvSpPr>
          <p:nvPr>
            <p:ph type="body" idx="1"/>
          </p:nvPr>
        </p:nvSpPr>
        <p:spPr>
          <a:xfrm>
            <a:off x="609601" y="1597819"/>
            <a:ext cx="5303519" cy="823912"/>
          </a:xfrm>
        </p:spPr>
        <p:txBody>
          <a:bodyPr anchor="b">
            <a:normAutofit/>
          </a:bodyPr>
          <a:lstStyle>
            <a:lvl1pPr marL="0" indent="0">
              <a:buNone/>
              <a:defRPr sz="2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p:cNvSpPr>
            <a:spLocks noGrp="1"/>
          </p:cNvSpPr>
          <p:nvPr>
            <p:ph sz="half" idx="2" hasCustomPrompt="1"/>
          </p:nvPr>
        </p:nvSpPr>
        <p:spPr>
          <a:xfrm>
            <a:off x="609599" y="2505075"/>
            <a:ext cx="5303520" cy="3122760"/>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p:cNvSpPr>
            <a:spLocks noGrp="1"/>
          </p:cNvSpPr>
          <p:nvPr>
            <p:ph sz="quarter" idx="4" hasCustomPrompt="1"/>
          </p:nvPr>
        </p:nvSpPr>
        <p:spPr>
          <a:xfrm>
            <a:off x="6278880" y="2494649"/>
            <a:ext cx="5303520" cy="3127975"/>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28065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55275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09" y="457200"/>
            <a:ext cx="4114800" cy="1600200"/>
          </a:xfrm>
        </p:spPr>
        <p:txBody>
          <a:bodyPr anchor="b">
            <a:normAutofit/>
          </a:bodyPr>
          <a:lstStyle>
            <a:lvl1pPr>
              <a:defRPr sz="3600"/>
            </a:lvl1pPr>
          </a:lstStyle>
          <a:p>
            <a:r>
              <a:rPr lang="en-US"/>
              <a:t>Click to edit Master title style</a:t>
            </a:r>
          </a:p>
        </p:txBody>
      </p:sp>
      <p:sp>
        <p:nvSpPr>
          <p:cNvPr id="3" name="Content Placeholder 2"/>
          <p:cNvSpPr>
            <a:spLocks noGrp="1"/>
          </p:cNvSpPr>
          <p:nvPr>
            <p:ph idx="1" hasCustomPrompt="1"/>
          </p:nvPr>
        </p:nvSpPr>
        <p:spPr>
          <a:xfrm>
            <a:off x="5167223" y="457200"/>
            <a:ext cx="6504167" cy="5149971"/>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520613" y="2057400"/>
            <a:ext cx="4114799" cy="3549771"/>
          </a:xfrm>
        </p:spPr>
        <p:txBody>
          <a:bodyPr>
            <a:normAutofit/>
          </a:bodyPr>
          <a:lstStyle>
            <a:lvl1pPr marL="0" indent="0">
              <a:buNone/>
              <a:defRPr sz="20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Tree>
    <p:extLst>
      <p:ext uri="{BB962C8B-B14F-4D97-AF65-F5344CB8AC3E}">
        <p14:creationId xmlns:p14="http://schemas.microsoft.com/office/powerpoint/2010/main" val="2543839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3600"/>
            </a:lvl1pPr>
          </a:lstStyle>
          <a:p>
            <a:r>
              <a:rPr lang="en-US"/>
              <a:t>Click to edit Master title style</a:t>
            </a:r>
          </a:p>
        </p:txBody>
      </p:sp>
      <p:sp>
        <p:nvSpPr>
          <p:cNvPr id="4" name="Text Placeholder 3"/>
          <p:cNvSpPr>
            <a:spLocks noGrp="1"/>
          </p:cNvSpPr>
          <p:nvPr>
            <p:ph type="body" sz="half" idx="2"/>
          </p:nvPr>
        </p:nvSpPr>
        <p:spPr>
          <a:xfrm>
            <a:off x="480383" y="2057400"/>
            <a:ext cx="4114800" cy="3549771"/>
          </a:xfrm>
        </p:spPr>
        <p:txBody>
          <a:bodyPr>
            <a:normAutofit/>
          </a:bodyPr>
          <a:lstStyle>
            <a:lvl1pPr marL="0" indent="0">
              <a:buNone/>
              <a:defRPr sz="20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1"/>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p>
        </p:txBody>
      </p:sp>
    </p:spTree>
    <p:extLst>
      <p:ext uri="{BB962C8B-B14F-4D97-AF65-F5344CB8AC3E}">
        <p14:creationId xmlns:p14="http://schemas.microsoft.com/office/powerpoint/2010/main" val="4503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622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8" y="365126"/>
            <a:ext cx="2628900" cy="51989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3143" y="365126"/>
            <a:ext cx="7734300" cy="51989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345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1" y="313367"/>
            <a:ext cx="10972800" cy="11887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3851" y="1663855"/>
            <a:ext cx="10972800" cy="390721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userDrawn="1"/>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506368" y="5662513"/>
            <a:ext cx="1118153" cy="1097280"/>
          </a:xfrm>
          <a:prstGeom prst="rect">
            <a:avLst/>
          </a:prstGeom>
        </p:spPr>
      </p:pic>
    </p:spTree>
    <p:extLst>
      <p:ext uri="{BB962C8B-B14F-4D97-AF65-F5344CB8AC3E}">
        <p14:creationId xmlns:p14="http://schemas.microsoft.com/office/powerpoint/2010/main" val="406199742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Lst>
  <p:txStyles>
    <p:titleStyle>
      <a:lvl1pPr algn="l" defTabSz="914377" rtl="0" eaLnBrk="1" latinLnBrk="0" hangingPunct="1">
        <a:lnSpc>
          <a:spcPct val="90000"/>
        </a:lnSpc>
        <a:spcBef>
          <a:spcPct val="0"/>
        </a:spcBef>
        <a:buNone/>
        <a:defRPr sz="4000" kern="1200">
          <a:solidFill>
            <a:schemeClr val="tx1"/>
          </a:solidFill>
          <a:latin typeface="Rockwell" panose="02060603020205020403" pitchFamily="18" charset="0"/>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3200" kern="1200">
          <a:solidFill>
            <a:schemeClr val="tx1"/>
          </a:solidFill>
          <a:latin typeface="Trebuchet MS" panose="020B0603020202020204" pitchFamily="34"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800" kern="1200">
          <a:solidFill>
            <a:schemeClr val="tx1"/>
          </a:solidFill>
          <a:latin typeface="Trebuchet MS" panose="020B0603020202020204" pitchFamily="34"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Trebuchet MS" panose="020B0603020202020204" pitchFamily="34"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5"/>
            <a:ext cx="5486400" cy="1543051"/>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1" y="3104421"/>
            <a:ext cx="5524500" cy="1543051"/>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603832" y="1375778"/>
            <a:ext cx="3333928" cy="3271695"/>
          </a:xfrm>
          <a:prstGeom prst="rect">
            <a:avLst/>
          </a:prstGeom>
        </p:spPr>
      </p:pic>
    </p:spTree>
    <p:extLst>
      <p:ext uri="{BB962C8B-B14F-4D97-AF65-F5344CB8AC3E}">
        <p14:creationId xmlns:p14="http://schemas.microsoft.com/office/powerpoint/2010/main" val="4147449592"/>
      </p:ext>
    </p:extLst>
  </p:cSld>
  <p:clrMap bg1="lt1" tx1="dk1" bg2="lt2" tx2="dk2" accent1="accent1" accent2="accent2" accent3="accent3" accent4="accent4" accent5="accent5" accent6="accent6" hlink="hlink" folHlink="folHlink"/>
  <p:sldLayoutIdLst>
    <p:sldLayoutId id="2147483696" r:id="rId1"/>
    <p:sldLayoutId id="2147483674" r:id="rId2"/>
    <p:sldLayoutId id="2147483708" r:id="rId3"/>
  </p:sldLayoutIdLst>
  <p:txStyles>
    <p:titleStyle>
      <a:lvl1pPr marL="0" indent="0" algn="ctr" defTabSz="914377"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ctr" defTabSz="914377"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hyperlink" Target="https://ed.sc.gov/newsroom/school-district-memoranda-archive/educator-effectiveness-professional-learning-opportunities-202425/educator-effectiveness-professional-learning-opportunities-202425-memo/"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ed.sc.gov/newsroom/school-district-memoranda-archive/principal-induction-program-pip-registration-202425/principal-induction-program-pip-registration-202425-memo/" TargetMode="External"/><Relationship Id="rId7"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hyperlink" Target="http://tinyurl.com/3n27v9vu" TargetMode="External"/><Relationship Id="rId5" Type="http://schemas.openxmlformats.org/officeDocument/2006/relationships/hyperlink" Target="https://ed.sc.gov/newsroom/school-district-memoranda-archive/maxwell-leadership-foundation-ilead-student-curriculum-interest-meeting/maxwell-leadership-foundation-ilead-student-curriculum-interest-meeting-memo/" TargetMode="External"/><Relationship Id="rId4" Type="http://schemas.openxmlformats.org/officeDocument/2006/relationships/hyperlink" Target="https://ed.sc.gov/newsroom/school-district-memoranda-archive/emerging-leaders-and-support-staff-opportunity-2024-25/emerging-leaders-and-support-staff-opportunity-2024-25-memo/"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mailto:vtraufler@ed.sc.gov" TargetMode="External"/><Relationship Id="rId13" Type="http://schemas.openxmlformats.org/officeDocument/2006/relationships/hyperlink" Target="mailto:frobinson@ed.sc.gov" TargetMode="External"/><Relationship Id="rId3" Type="http://schemas.openxmlformats.org/officeDocument/2006/relationships/hyperlink" Target="mailto:ascohoon@ed.sc.gov" TargetMode="External"/><Relationship Id="rId7" Type="http://schemas.openxmlformats.org/officeDocument/2006/relationships/hyperlink" Target="mailto:khoward@ed.sc.gov" TargetMode="External"/><Relationship Id="rId12" Type="http://schemas.openxmlformats.org/officeDocument/2006/relationships/hyperlink" Target="mailto:oortmann@ed.sc.gov" TargetMode="External"/><Relationship Id="rId17" Type="http://schemas.openxmlformats.org/officeDocument/2006/relationships/hyperlink" Target="mailto:masuber@ed.sc.gov" TargetMode="External"/><Relationship Id="rId2" Type="http://schemas.openxmlformats.org/officeDocument/2006/relationships/notesSlide" Target="../notesSlides/notesSlide13.xml"/><Relationship Id="rId16" Type="http://schemas.openxmlformats.org/officeDocument/2006/relationships/hyperlink" Target="mailto:lmandsager@ed.sc.gov" TargetMode="External"/><Relationship Id="rId1" Type="http://schemas.openxmlformats.org/officeDocument/2006/relationships/slideLayout" Target="../slideLayouts/slideLayout3.xml"/><Relationship Id="rId6" Type="http://schemas.openxmlformats.org/officeDocument/2006/relationships/hyperlink" Target="mailto:vhenke@ed.sc.gov" TargetMode="External"/><Relationship Id="rId11" Type="http://schemas.openxmlformats.org/officeDocument/2006/relationships/hyperlink" Target="mailto:gedwards@ed.sc.gov" TargetMode="External"/><Relationship Id="rId5" Type="http://schemas.openxmlformats.org/officeDocument/2006/relationships/hyperlink" Target="mailto:rfrazier@ed.sc.gov" TargetMode="External"/><Relationship Id="rId15" Type="http://schemas.openxmlformats.org/officeDocument/2006/relationships/hyperlink" Target="mailto:ksgrant@ed.sc.gov" TargetMode="External"/><Relationship Id="rId10" Type="http://schemas.openxmlformats.org/officeDocument/2006/relationships/hyperlink" Target="https://ed.sc.gov/educators/educator-effectiveness/expanded-adept-resources/https-ed-sc-gov-educators-educator-effectiveness-expanded-adept-resources-educator-evaluation-guidance/educator-effectiveness-and-leadership-development-contacts/?showMeta=2&amp;ext=.pdf" TargetMode="External"/><Relationship Id="rId4" Type="http://schemas.openxmlformats.org/officeDocument/2006/relationships/hyperlink" Target="mailto:bflythe@ed.sc.gov" TargetMode="External"/><Relationship Id="rId9" Type="http://schemas.openxmlformats.org/officeDocument/2006/relationships/hyperlink" Target="https://ed.sc.gov" TargetMode="External"/><Relationship Id="rId14" Type="http://schemas.openxmlformats.org/officeDocument/2006/relationships/hyperlink" Target="mailto:tsmith@ed.sc.gov"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3B4AB93-D917-4A04-8C52-6AC72521C397}"/>
              </a:ext>
            </a:extLst>
          </p:cNvPr>
          <p:cNvSpPr>
            <a:spLocks noGrp="1"/>
          </p:cNvSpPr>
          <p:nvPr>
            <p:ph type="title"/>
          </p:nvPr>
        </p:nvSpPr>
        <p:spPr>
          <a:xfrm>
            <a:off x="5447607" y="522705"/>
            <a:ext cx="6035040" cy="1543051"/>
          </a:xfrm>
        </p:spPr>
        <p:txBody>
          <a:bodyPr/>
          <a:lstStyle/>
          <a:p>
            <a:r>
              <a:rPr lang="en-US"/>
              <a:t>Educator Effectiveness </a:t>
            </a:r>
            <a:br>
              <a:rPr lang="en-US"/>
            </a:br>
            <a:r>
              <a:rPr lang="en-US"/>
              <a:t>Virtual Office Hours </a:t>
            </a:r>
          </a:p>
        </p:txBody>
      </p:sp>
      <p:sp>
        <p:nvSpPr>
          <p:cNvPr id="10" name="Content Placeholder 9"/>
          <p:cNvSpPr>
            <a:spLocks noGrp="1"/>
          </p:cNvSpPr>
          <p:nvPr>
            <p:ph idx="1"/>
          </p:nvPr>
        </p:nvSpPr>
        <p:spPr>
          <a:xfrm>
            <a:off x="5447607" y="2065755"/>
            <a:ext cx="6035040" cy="615524"/>
          </a:xfrm>
        </p:spPr>
        <p:txBody>
          <a:bodyPr>
            <a:normAutofit/>
          </a:bodyPr>
          <a:lstStyle/>
          <a:p>
            <a:r>
              <a:rPr lang="en-US">
                <a:latin typeface="Trebuchet MS"/>
              </a:rPr>
              <a:t>May 1, 2024</a:t>
            </a:r>
          </a:p>
        </p:txBody>
      </p:sp>
      <p:sp>
        <p:nvSpPr>
          <p:cNvPr id="4" name="Subtitle 2"/>
          <p:cNvSpPr txBox="1">
            <a:spLocks/>
          </p:cNvSpPr>
          <p:nvPr/>
        </p:nvSpPr>
        <p:spPr>
          <a:xfrm>
            <a:off x="4822371" y="2554401"/>
            <a:ext cx="6660277" cy="3244643"/>
          </a:xfrm>
          <a:prstGeom prst="rect">
            <a:avLst/>
          </a:prstGeom>
        </p:spPr>
        <p:txBody>
          <a:bodyPr vert="horz" lIns="0" tIns="0" rIns="0" bIns="0" rtlCol="0" anchor="t">
            <a:noAutofit/>
          </a:bodyPr>
          <a:lstStyle>
            <a:lvl1pPr marL="0" indent="0" algn="r" defTabSz="914377" rtl="0" eaLnBrk="1" latinLnBrk="0" hangingPunct="1">
              <a:lnSpc>
                <a:spcPct val="90000"/>
              </a:lnSpc>
              <a:spcBef>
                <a:spcPts val="1000"/>
              </a:spcBef>
              <a:buFont typeface="Arial" panose="020B0604020202020204" pitchFamily="34" charset="0"/>
              <a:buNone/>
              <a:defRPr sz="2400" kern="1200">
                <a:solidFill>
                  <a:schemeClr val="tx1">
                    <a:alpha val="60000"/>
                  </a:schemeClr>
                </a:solidFill>
                <a:latin typeface="+mn-lt"/>
                <a:ea typeface="+mn-ea"/>
                <a:cs typeface="+mn-cs"/>
              </a:defRPr>
            </a:lvl1pPr>
            <a:lvl2pPr marL="457189" indent="0" algn="ctr"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377" indent="0" algn="ctr"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566"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754"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5943"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131"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320"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509"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defTabSz="914354">
              <a:lnSpc>
                <a:spcPct val="100000"/>
              </a:lnSpc>
              <a:buClrTx/>
              <a:defRPr/>
            </a:pPr>
            <a:endParaRPr lang="en-US" sz="2500" b="1">
              <a:solidFill>
                <a:srgbClr val="007C85"/>
              </a:solidFill>
              <a:latin typeface="Calibri" panose="020F0502020204030204"/>
            </a:endParaRPr>
          </a:p>
          <a:p>
            <a:pPr algn="ctr" defTabSz="914354">
              <a:lnSpc>
                <a:spcPct val="100000"/>
              </a:lnSpc>
              <a:buClrTx/>
              <a:defRPr/>
            </a:pPr>
            <a:r>
              <a:rPr lang="en-US" sz="2450" b="1">
                <a:solidFill>
                  <a:srgbClr val="4472C4"/>
                </a:solidFill>
                <a:latin typeface="Trebuchet MS"/>
              </a:rPr>
              <a:t>Welcome!</a:t>
            </a:r>
          </a:p>
          <a:p>
            <a:pPr algn="ctr" defTabSz="914354">
              <a:lnSpc>
                <a:spcPct val="100000"/>
              </a:lnSpc>
              <a:buClrTx/>
              <a:defRPr/>
            </a:pPr>
            <a:endParaRPr lang="en-US" sz="2467">
              <a:solidFill>
                <a:srgbClr val="4472C4"/>
              </a:solidFill>
              <a:latin typeface="Trebuchet MS"/>
              <a:cs typeface="Calibri"/>
            </a:endParaRPr>
          </a:p>
          <a:p>
            <a:pPr algn="ctr" defTabSz="914354">
              <a:defRPr/>
            </a:pPr>
            <a:r>
              <a:rPr lang="en-US" sz="2100">
                <a:solidFill>
                  <a:srgbClr val="181D25"/>
                </a:solidFill>
                <a:latin typeface="Poppins"/>
                <a:cs typeface="Poppins"/>
              </a:rPr>
              <a:t>Name a song that represents how you are feeling about wrapping up the school year.</a:t>
            </a:r>
            <a:endParaRPr lang="en-US" sz="2467">
              <a:solidFill>
                <a:srgbClr val="000000">
                  <a:alpha val="60000"/>
                </a:srgbClr>
              </a:solidFill>
              <a:cs typeface="Calibri"/>
            </a:endParaRPr>
          </a:p>
          <a:p>
            <a:pPr algn="ctr" defTabSz="914354">
              <a:lnSpc>
                <a:spcPct val="100000"/>
              </a:lnSpc>
              <a:buClrTx/>
              <a:defRPr/>
            </a:pPr>
            <a:endParaRPr lang="en-US" sz="2467">
              <a:solidFill>
                <a:srgbClr val="4472C4"/>
              </a:solidFill>
              <a:latin typeface="Trebuchet MS" panose="020B0603020202020204" pitchFamily="34" charset="0"/>
              <a:cs typeface="Calibri"/>
            </a:endParaRPr>
          </a:p>
          <a:p>
            <a:pPr algn="ctr" defTabSz="914354">
              <a:lnSpc>
                <a:spcPct val="100000"/>
              </a:lnSpc>
              <a:buClrTx/>
              <a:defRPr/>
            </a:pPr>
            <a:endParaRPr lang="en-US" sz="2500" b="1">
              <a:solidFill>
                <a:srgbClr val="007C85">
                  <a:alpha val="60000"/>
                </a:srgbClr>
              </a:solidFill>
              <a:latin typeface="Calibri" panose="020F0502020204030204"/>
              <a:ea typeface="Calibri" panose="020F0502020204030204"/>
              <a:cs typeface="Calibri"/>
            </a:endParaRPr>
          </a:p>
        </p:txBody>
      </p:sp>
    </p:spTree>
    <p:extLst>
      <p:ext uri="{BB962C8B-B14F-4D97-AF65-F5344CB8AC3E}">
        <p14:creationId xmlns:p14="http://schemas.microsoft.com/office/powerpoint/2010/main" val="14852804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26E6A0E-AAA6-1333-FA93-525D602D8738}"/>
              </a:ext>
            </a:extLst>
          </p:cNvPr>
          <p:cNvSpPr>
            <a:spLocks noGrp="1"/>
          </p:cNvSpPr>
          <p:nvPr>
            <p:ph type="title"/>
          </p:nvPr>
        </p:nvSpPr>
        <p:spPr>
          <a:xfrm>
            <a:off x="313424" y="5691"/>
            <a:ext cx="11878574" cy="1097280"/>
          </a:xfrm>
        </p:spPr>
        <p:txBody>
          <a:bodyPr>
            <a:normAutofit fontScale="90000"/>
          </a:bodyPr>
          <a:lstStyle/>
          <a:p>
            <a:r>
              <a:rPr lang="en-US">
                <a:latin typeface="Rockwell"/>
              </a:rPr>
              <a:t>2024-25 Educator Effectiveness Professional </a:t>
            </a:r>
            <a:br>
              <a:rPr lang="en-US">
                <a:latin typeface="Rockwell"/>
              </a:rPr>
            </a:br>
            <a:r>
              <a:rPr lang="en-US">
                <a:latin typeface="Rockwell"/>
              </a:rPr>
              <a:t>Learning Opportunities</a:t>
            </a:r>
            <a:endParaRPr lang="en-US"/>
          </a:p>
        </p:txBody>
      </p:sp>
      <p:sp>
        <p:nvSpPr>
          <p:cNvPr id="3" name="Content Placeholder 2">
            <a:extLst>
              <a:ext uri="{FF2B5EF4-FFF2-40B4-BE49-F238E27FC236}">
                <a16:creationId xmlns:a16="http://schemas.microsoft.com/office/drawing/2014/main" id="{3C159111-CB9E-0957-6BBE-1BADC364E948}"/>
              </a:ext>
            </a:extLst>
          </p:cNvPr>
          <p:cNvSpPr>
            <a:spLocks noGrp="1"/>
          </p:cNvSpPr>
          <p:nvPr>
            <p:ph idx="1"/>
          </p:nvPr>
        </p:nvSpPr>
        <p:spPr>
          <a:xfrm>
            <a:off x="318866" y="1395695"/>
            <a:ext cx="11558404" cy="4795816"/>
          </a:xfrm>
        </p:spPr>
        <p:txBody>
          <a:bodyPr vert="horz" lIns="121920" tIns="60960" rIns="121920" bIns="60960" rtlCol="0" anchor="t">
            <a:normAutofit/>
          </a:bodyPr>
          <a:lstStyle/>
          <a:p>
            <a:pPr marL="227965" indent="-227965"/>
            <a:r>
              <a:rPr lang="en-US">
                <a:latin typeface="Trebuchet MS"/>
              </a:rPr>
              <a:t>2024-25 Training opportunities have been released through the SCDE's Communications Office!</a:t>
            </a:r>
            <a:endParaRPr lang="en-US"/>
          </a:p>
          <a:p>
            <a:pPr marL="227965" indent="-227965"/>
            <a:r>
              <a:rPr lang="en-US">
                <a:latin typeface="Trebuchet MS"/>
              </a:rPr>
              <a:t>Attach memo </a:t>
            </a:r>
            <a:r>
              <a:rPr lang="en-US">
                <a:latin typeface="Trebuchet MS"/>
                <a:hlinkClick r:id="rId3"/>
              </a:rPr>
              <a:t>here</a:t>
            </a:r>
            <a:r>
              <a:rPr lang="en-US">
                <a:latin typeface="Trebuchet MS"/>
              </a:rPr>
              <a:t> (released Tuesday, 4/30/24)</a:t>
            </a:r>
            <a:endParaRPr lang="en-US"/>
          </a:p>
          <a:p>
            <a:pPr marL="227965" indent="-227965"/>
            <a:r>
              <a:rPr lang="en-US">
                <a:latin typeface="Trebuchet MS"/>
              </a:rPr>
              <a:t>Remember, if someone in your district has been successfully trained through Train-the-Trainer training, they can host an Evaluator training as seats are limited in the SCDE training sessions</a:t>
            </a:r>
            <a:endParaRPr lang="en-US" err="1"/>
          </a:p>
          <a:p>
            <a:pPr marL="227965" indent="-227965"/>
            <a:r>
              <a:rPr lang="en-US">
                <a:latin typeface="Trebuchet MS"/>
              </a:rPr>
              <a:t>More to come regarding inter-rater reliability, coaching conversations, and the PLL. </a:t>
            </a:r>
          </a:p>
          <a:p>
            <a:pPr marL="0" indent="0">
              <a:buNone/>
            </a:pPr>
            <a:endParaRPr lang="en-US"/>
          </a:p>
          <a:p>
            <a:pPr marL="227965" indent="-227965"/>
            <a:endParaRPr lang="en-US"/>
          </a:p>
          <a:p>
            <a:pPr marL="227965" indent="-227965"/>
            <a:endParaRPr lang="en-US"/>
          </a:p>
        </p:txBody>
      </p:sp>
    </p:spTree>
    <p:extLst>
      <p:ext uri="{BB962C8B-B14F-4D97-AF65-F5344CB8AC3E}">
        <p14:creationId xmlns:p14="http://schemas.microsoft.com/office/powerpoint/2010/main" val="42395103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39B15FE-4FAE-56CC-0C3F-31D631D403CC}"/>
              </a:ext>
            </a:extLst>
          </p:cNvPr>
          <p:cNvSpPr>
            <a:spLocks noGrp="1"/>
          </p:cNvSpPr>
          <p:nvPr>
            <p:ph type="title"/>
          </p:nvPr>
        </p:nvSpPr>
        <p:spPr/>
        <p:txBody>
          <a:bodyPr/>
          <a:lstStyle/>
          <a:p>
            <a:r>
              <a:rPr lang="en-US"/>
              <a:t>Other OEELD Professional Learning </a:t>
            </a:r>
          </a:p>
        </p:txBody>
      </p:sp>
      <p:sp>
        <p:nvSpPr>
          <p:cNvPr id="5" name="Content Placeholder 4" descr="Transformation Table meeting on May 14th titled &quot;Courage&quot;">
            <a:extLst>
              <a:ext uri="{FF2B5EF4-FFF2-40B4-BE49-F238E27FC236}">
                <a16:creationId xmlns:a16="http://schemas.microsoft.com/office/drawing/2014/main" id="{ECF654E0-1F04-97F4-D85A-75C144DB4DEB}"/>
              </a:ext>
            </a:extLst>
          </p:cNvPr>
          <p:cNvSpPr>
            <a:spLocks noGrp="1"/>
          </p:cNvSpPr>
          <p:nvPr>
            <p:ph idx="1"/>
          </p:nvPr>
        </p:nvSpPr>
        <p:spPr/>
        <p:txBody>
          <a:bodyPr vert="horz" lIns="91440" tIns="45720" rIns="91440" bIns="45720" rtlCol="0" anchor="t">
            <a:normAutofit/>
          </a:bodyPr>
          <a:lstStyle/>
          <a:p>
            <a:pPr marL="457200" indent="-406400">
              <a:spcBef>
                <a:spcPts val="0"/>
              </a:spcBef>
              <a:buClr>
                <a:schemeClr val="dk1"/>
              </a:buClr>
              <a:buSzPts val="2800"/>
              <a:buFont typeface="Calibri"/>
              <a:buChar char="●"/>
            </a:pPr>
            <a:r>
              <a:rPr lang="en-US" sz="3200" u="sng" dirty="0">
                <a:solidFill>
                  <a:schemeClr val="hlink"/>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Principal Induction</a:t>
            </a:r>
            <a:r>
              <a:rPr lang="en-US" dirty="0">
                <a:solidFill>
                  <a:schemeClr val="dk1"/>
                </a:solidFill>
                <a:latin typeface="Calibri"/>
                <a:ea typeface="Calibri"/>
                <a:cs typeface="Calibri"/>
                <a:sym typeface="Calibri"/>
              </a:rPr>
              <a:t> </a:t>
            </a:r>
            <a:r>
              <a:rPr lang="en-US" sz="3200" dirty="0">
                <a:solidFill>
                  <a:schemeClr val="dk1"/>
                </a:solidFill>
                <a:latin typeface="Calibri"/>
                <a:ea typeface="Calibri"/>
                <a:cs typeface="Calibri"/>
                <a:sym typeface="Calibri"/>
              </a:rPr>
              <a:t>Memo </a:t>
            </a:r>
            <a:r>
              <a:rPr lang="en-US" dirty="0">
                <a:solidFill>
                  <a:schemeClr val="dk1"/>
                </a:solidFill>
                <a:latin typeface="Calibri"/>
                <a:ea typeface="Calibri"/>
                <a:cs typeface="Calibri"/>
                <a:sym typeface="Calibri"/>
              </a:rPr>
              <a:t>for 2024-25 </a:t>
            </a:r>
            <a:endParaRPr lang="en-US" sz="3200" dirty="0">
              <a:solidFill>
                <a:schemeClr val="dk1"/>
              </a:solidFill>
              <a:latin typeface="Calibri"/>
              <a:ea typeface="Calibri"/>
              <a:cs typeface="Calibri"/>
              <a:sym typeface="Calibri"/>
            </a:endParaRPr>
          </a:p>
          <a:p>
            <a:pPr marL="457200" lvl="0" indent="-406400" algn="l" rtl="0">
              <a:spcBef>
                <a:spcPts val="0"/>
              </a:spcBef>
              <a:spcAft>
                <a:spcPts val="0"/>
              </a:spcAft>
              <a:buClr>
                <a:schemeClr val="dk1"/>
              </a:buClr>
              <a:buSzPts val="2800"/>
              <a:buFont typeface="Calibri"/>
              <a:buChar char="●"/>
            </a:pPr>
            <a:r>
              <a:rPr lang="en-US" sz="3200" u="sng" dirty="0">
                <a:solidFill>
                  <a:schemeClr val="hlink"/>
                </a:solidFill>
                <a:latin typeface="Calibri"/>
                <a:ea typeface="Calibri"/>
                <a:cs typeface="Calibri"/>
                <a:sym typeface="Calibri"/>
                <a:hlinkClick r:id="rId4"/>
              </a:rPr>
              <a:t>LEAD leadership cohort</a:t>
            </a:r>
            <a:r>
              <a:rPr lang="en-US" sz="3200" dirty="0">
                <a:solidFill>
                  <a:schemeClr val="dk1"/>
                </a:solidFill>
                <a:latin typeface="Calibri"/>
                <a:ea typeface="Calibri"/>
                <a:cs typeface="Calibri"/>
                <a:sym typeface="Calibri"/>
              </a:rPr>
              <a:t> for librarians and counselors</a:t>
            </a:r>
          </a:p>
          <a:p>
            <a:pPr marL="457200" lvl="0" indent="-406400" algn="l" rtl="0">
              <a:spcBef>
                <a:spcPts val="0"/>
              </a:spcBef>
              <a:spcAft>
                <a:spcPts val="0"/>
              </a:spcAft>
              <a:buClr>
                <a:schemeClr val="dk1"/>
              </a:buClr>
              <a:buSzPts val="2800"/>
              <a:buFont typeface="Calibri"/>
              <a:buChar char="●"/>
            </a:pPr>
            <a:r>
              <a:rPr lang="en-US" sz="3200" dirty="0">
                <a:solidFill>
                  <a:schemeClr val="dk1"/>
                </a:solidFill>
                <a:latin typeface="Calibri"/>
                <a:ea typeface="Calibri"/>
                <a:cs typeface="Calibri"/>
                <a:sym typeface="Calibri"/>
              </a:rPr>
              <a:t>Maxwell </a:t>
            </a:r>
            <a:r>
              <a:rPr lang="en-US" sz="3200" u="sng" dirty="0" err="1">
                <a:solidFill>
                  <a:schemeClr val="hlink"/>
                </a:solidFill>
                <a:latin typeface="Calibri"/>
                <a:ea typeface="Calibri"/>
                <a:cs typeface="Calibri"/>
                <a:sym typeface="Calibri"/>
                <a:hlinkClick r:id="rId5"/>
              </a:rPr>
              <a:t>iLead</a:t>
            </a:r>
            <a:r>
              <a:rPr lang="en-US" sz="3200" dirty="0">
                <a:solidFill>
                  <a:schemeClr val="dk1"/>
                </a:solidFill>
                <a:latin typeface="Calibri"/>
                <a:ea typeface="Calibri"/>
                <a:cs typeface="Calibri"/>
                <a:sym typeface="Calibri"/>
              </a:rPr>
              <a:t> Student Leadership Curriculum</a:t>
            </a:r>
          </a:p>
          <a:p>
            <a:pPr marL="0" indent="0">
              <a:buNone/>
            </a:pPr>
            <a:endParaRPr lang="en-US" dirty="0"/>
          </a:p>
        </p:txBody>
      </p:sp>
      <p:pic>
        <p:nvPicPr>
          <p:cNvPr id="7" name="Picture 6" descr="A blue and white sign for the Maxwell Leadership Foundation Transformation Table meeting on May 14, 2024">
            <a:hlinkClick r:id="rId6"/>
            <a:extLst>
              <a:ext uri="{FF2B5EF4-FFF2-40B4-BE49-F238E27FC236}">
                <a16:creationId xmlns:a16="http://schemas.microsoft.com/office/drawing/2014/main" id="{DABE9FF6-B991-1B9B-0367-2BB02BE293FB}"/>
              </a:ext>
            </a:extLst>
          </p:cNvPr>
          <p:cNvPicPr>
            <a:picLocks noChangeAspect="1"/>
          </p:cNvPicPr>
          <p:nvPr/>
        </p:nvPicPr>
        <p:blipFill rotWithShape="1">
          <a:blip r:embed="rId7"/>
          <a:srcRect b="2828"/>
          <a:stretch/>
        </p:blipFill>
        <p:spPr>
          <a:xfrm>
            <a:off x="457103" y="3146956"/>
            <a:ext cx="8640245" cy="3459117"/>
          </a:xfrm>
          <a:prstGeom prst="rect">
            <a:avLst/>
          </a:prstGeom>
        </p:spPr>
      </p:pic>
    </p:spTree>
    <p:extLst>
      <p:ext uri="{BB962C8B-B14F-4D97-AF65-F5344CB8AC3E}">
        <p14:creationId xmlns:p14="http://schemas.microsoft.com/office/powerpoint/2010/main" val="4156336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p:txBody>
          <a:bodyPr/>
          <a:lstStyle/>
          <a:p>
            <a:r>
              <a:rPr lang="en-US">
                <a:latin typeface="Rockwell"/>
              </a:rPr>
              <a:t>Questions?</a:t>
            </a:r>
            <a:endParaRPr lang="en-US"/>
          </a:p>
        </p:txBody>
      </p:sp>
      <p:sp>
        <p:nvSpPr>
          <p:cNvPr id="3" name="Text Placeholder 2">
            <a:extLst>
              <a:ext uri="{FF2B5EF4-FFF2-40B4-BE49-F238E27FC236}">
                <a16:creationId xmlns:a16="http://schemas.microsoft.com/office/drawing/2014/main" id="{D011447C-41D3-7FF4-CCFD-6195FD295A76}"/>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38458837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47"/>
          <p:cNvSpPr txBox="1">
            <a:spLocks noGrp="1"/>
          </p:cNvSpPr>
          <p:nvPr>
            <p:ph type="title"/>
          </p:nvPr>
        </p:nvSpPr>
        <p:spPr>
          <a:xfrm>
            <a:off x="-182327" y="-193620"/>
            <a:ext cx="11890696" cy="1028220"/>
          </a:xfrm>
          <a:prstGeom prst="rect">
            <a:avLst/>
          </a:prstGeom>
          <a:noFill/>
          <a:ln>
            <a:noFill/>
          </a:ln>
        </p:spPr>
        <p:txBody>
          <a:bodyPr spcFirstLastPara="1" vert="horz" wrap="square" lIns="121900" tIns="60933" rIns="121900" bIns="60933" rtlCol="0" anchor="b" anchorCtr="0">
            <a:noAutofit/>
          </a:bodyPr>
          <a:lstStyle/>
          <a:p>
            <a:pPr algn="ctr">
              <a:lnSpc>
                <a:spcPct val="100000"/>
              </a:lnSpc>
              <a:spcBef>
                <a:spcPts val="0"/>
              </a:spcBef>
              <a:buClr>
                <a:srgbClr val="538CD5"/>
              </a:buClr>
              <a:buSzPts val="500"/>
            </a:pP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r>
              <a:rPr lang="en-US" sz="3200">
                <a:latin typeface="Rockwell"/>
                <a:ea typeface="Calibri"/>
                <a:cs typeface="Calibri"/>
                <a:sym typeface="Calibri"/>
              </a:rPr>
              <a:t>Office of Educator Effectiveness &amp; Leadership Development</a:t>
            </a:r>
            <a:endParaRPr lang="en-US" sz="3200">
              <a:latin typeface="Rockwell"/>
              <a:ea typeface="Source Sans Pro"/>
              <a:cs typeface="Source Sans Pro"/>
              <a:sym typeface="Source Sans Pro"/>
            </a:endParaRPr>
          </a:p>
        </p:txBody>
      </p:sp>
      <p:sp>
        <p:nvSpPr>
          <p:cNvPr id="295" name="Google Shape;295;p47"/>
          <p:cNvSpPr txBox="1"/>
          <p:nvPr/>
        </p:nvSpPr>
        <p:spPr>
          <a:xfrm>
            <a:off x="397250" y="738338"/>
            <a:ext cx="5604612" cy="5385147"/>
          </a:xfrm>
          <a:prstGeom prst="rect">
            <a:avLst/>
          </a:prstGeom>
          <a:noFill/>
          <a:ln>
            <a:noFill/>
          </a:ln>
        </p:spPr>
        <p:txBody>
          <a:bodyPr spcFirstLastPara="1" wrap="square" lIns="121900" tIns="60933" rIns="121900" bIns="60933" anchor="t" anchorCtr="0">
            <a:noAutofit/>
          </a:bodyPr>
          <a:lstStyle/>
          <a:p>
            <a:pPr defTabSz="914377">
              <a:buSzPts val="1600"/>
            </a:pPr>
            <a:r>
              <a:rPr lang="en-US" sz="2000" b="1" kern="1200">
                <a:latin typeface="Trebuchet MS"/>
                <a:ea typeface="Calibri"/>
                <a:cs typeface="Calibri"/>
                <a:sym typeface="Calibri"/>
              </a:rPr>
              <a:t>Educator Effectiveness Leads</a:t>
            </a:r>
          </a:p>
          <a:p>
            <a:pPr marL="342265" indent="-342265" defTabSz="914377">
              <a:buSzPts val="1600"/>
              <a:buFont typeface="Trebuchet MS" panose="020B0603020202020204" pitchFamily="34" charset="0"/>
              <a:buChar char="●"/>
            </a:pPr>
            <a:r>
              <a:rPr lang="en-US" sz="2000" kern="1200">
                <a:latin typeface="Trebuchet MS"/>
                <a:ea typeface="Calibri"/>
                <a:cs typeface="Calibri"/>
                <a:sym typeface="Calibri"/>
              </a:rPr>
              <a:t>Ashley Cohoon, Communications, </a:t>
            </a:r>
            <a:r>
              <a:rPr lang="en-US" sz="2000" kern="1200">
                <a:latin typeface="Trebuchet MS"/>
                <a:ea typeface="Calibri"/>
                <a:cs typeface="Calibri"/>
                <a:sym typeface="Calibri"/>
                <a:hlinkClick r:id="rId3"/>
              </a:rPr>
              <a:t>ascohoon@ed.sc.gov</a:t>
            </a:r>
            <a:r>
              <a:rPr lang="en-US" sz="2000">
                <a:latin typeface="Trebuchet MS"/>
                <a:ea typeface="Calibri"/>
                <a:cs typeface="Calibri"/>
                <a:sym typeface="Calibri"/>
              </a:rPr>
              <a:t> </a:t>
            </a:r>
            <a:endParaRPr lang="en-US" sz="2000" kern="1200">
              <a:latin typeface="Trebuchet MS"/>
              <a:ea typeface="Calibri"/>
              <a:cs typeface="Calibri"/>
            </a:endParaRPr>
          </a:p>
          <a:p>
            <a:pPr marL="342265" indent="-342265" defTabSz="914377">
              <a:buSzPts val="1600"/>
              <a:buFont typeface="Trebuchet MS" panose="020B0603020202020204" pitchFamily="34" charset="0"/>
              <a:buChar char="●"/>
            </a:pPr>
            <a:r>
              <a:rPr lang="en-US" sz="2000" kern="1200">
                <a:latin typeface="Trebuchet MS"/>
                <a:ea typeface="Calibri"/>
                <a:cs typeface="Calibri"/>
                <a:sym typeface="Calibri"/>
              </a:rPr>
              <a:t>Beverly Flythe, Ed. Prep. Programs &amp; Special Areas, </a:t>
            </a:r>
            <a:r>
              <a:rPr lang="en-US" sz="2000" u="sng" kern="1200">
                <a:solidFill>
                  <a:srgbClr val="0563C1"/>
                </a:solidFill>
                <a:latin typeface="Trebuchet MS"/>
                <a:ea typeface="Calibri"/>
                <a:cs typeface="Calibri"/>
                <a:sym typeface="Calibri"/>
                <a:hlinkClick r:id="rId4">
                  <a:extLst>
                    <a:ext uri="{A12FA001-AC4F-418D-AE19-62706E023703}">
                      <ahyp:hlinkClr xmlns:ahyp="http://schemas.microsoft.com/office/drawing/2018/hyperlinkcolor" val="tx"/>
                    </a:ext>
                  </a:extLst>
                </a:hlinkClick>
              </a:rPr>
              <a:t>bflythe@ed.sc.gov</a:t>
            </a:r>
            <a:r>
              <a:rPr lang="en-US" sz="2000" kern="1200">
                <a:latin typeface="Trebuchet MS"/>
                <a:ea typeface="Calibri"/>
                <a:cs typeface="Calibri"/>
                <a:sym typeface="Calibri"/>
              </a:rPr>
              <a:t> </a:t>
            </a:r>
            <a:endParaRPr lang="en-US" sz="2000" kern="1200">
              <a:latin typeface="Trebuchet MS"/>
              <a:ea typeface="Calibri"/>
              <a:cs typeface="Calibri"/>
            </a:endParaRPr>
          </a:p>
          <a:p>
            <a:pPr marL="342265" indent="-342265" defTabSz="914377">
              <a:buSzPts val="1600"/>
              <a:buFont typeface="Trebuchet MS" panose="020B0603020202020204" pitchFamily="34" charset="0"/>
              <a:buChar char="●"/>
            </a:pPr>
            <a:r>
              <a:rPr lang="en-US" sz="2000">
                <a:latin typeface="Trebuchet MS"/>
                <a:ea typeface="Calibri"/>
                <a:cs typeface="Calibri"/>
                <a:sym typeface="Calibri"/>
              </a:rPr>
              <a:t>Dr. Roshonda</a:t>
            </a:r>
            <a:r>
              <a:rPr lang="en-US" sz="2000" kern="1200">
                <a:latin typeface="Trebuchet MS"/>
                <a:ea typeface="Calibri"/>
                <a:cs typeface="Calibri"/>
                <a:sym typeface="Calibri"/>
              </a:rPr>
              <a:t> Frazier, SLOs, </a:t>
            </a:r>
            <a:r>
              <a:rPr lang="en-US" sz="2000" kern="1200">
                <a:solidFill>
                  <a:srgbClr val="0070C0"/>
                </a:solidFill>
                <a:latin typeface="Trebuchet MS"/>
                <a:ea typeface="Calibri"/>
                <a:cs typeface="Calibri"/>
                <a:sym typeface="Calibri"/>
                <a:hlinkClick r:id="rId5">
                  <a:extLst>
                    <a:ext uri="{A12FA001-AC4F-418D-AE19-62706E023703}">
                      <ahyp:hlinkClr xmlns:ahyp="http://schemas.microsoft.com/office/drawing/2018/hyperlinkcolor" val="tx"/>
                    </a:ext>
                  </a:extLst>
                </a:hlinkClick>
              </a:rPr>
              <a:t>rfrazier@ed.sc.gov</a:t>
            </a:r>
            <a:endParaRPr lang="en-US" sz="2000" kern="1200">
              <a:solidFill>
                <a:srgbClr val="0070C0"/>
              </a:solidFill>
              <a:latin typeface="Trebuchet MS"/>
              <a:ea typeface="Calibri"/>
              <a:cs typeface="Calibri"/>
            </a:endParaRPr>
          </a:p>
          <a:p>
            <a:pPr marL="342265" indent="-342265" defTabSz="914377">
              <a:buSzPts val="1600"/>
              <a:buFont typeface="Trebuchet MS" panose="020B0603020202020204" pitchFamily="34" charset="0"/>
              <a:buChar char="●"/>
            </a:pPr>
            <a:r>
              <a:rPr lang="en-US" sz="2000" kern="1200">
                <a:latin typeface="Trebuchet MS"/>
                <a:ea typeface="Calibri"/>
                <a:cs typeface="Calibri"/>
                <a:sym typeface="Calibri"/>
              </a:rPr>
              <a:t>Jenny Henke, Data &amp; Reporting, </a:t>
            </a:r>
            <a:r>
              <a:rPr lang="en-US" sz="2000" u="sng" kern="1200">
                <a:solidFill>
                  <a:srgbClr val="0563C1"/>
                </a:solidFill>
                <a:latin typeface="Trebuchet MS"/>
                <a:ea typeface="Calibri"/>
                <a:cs typeface="Calibri"/>
                <a:sym typeface="Calibri"/>
                <a:hlinkClick r:id="rId6"/>
              </a:rPr>
              <a:t>vhenke@ed.sc.gov</a:t>
            </a:r>
            <a:endParaRPr lang="en-US" sz="2000">
              <a:latin typeface="Trebuchet MS"/>
              <a:ea typeface="Calibri"/>
              <a:cs typeface="Calibri"/>
            </a:endParaRPr>
          </a:p>
          <a:p>
            <a:pPr marL="342265" indent="-342265" defTabSz="914377">
              <a:buSzPts val="1600"/>
              <a:buFont typeface="Trebuchet MS" panose="020B0603020202020204" pitchFamily="34" charset="0"/>
              <a:buChar char="●"/>
            </a:pPr>
            <a:r>
              <a:rPr lang="en-US" sz="2000">
                <a:latin typeface="Trebuchet MS"/>
                <a:ea typeface="Calibri"/>
                <a:cs typeface="Calibri"/>
              </a:rPr>
              <a:t>Dr. </a:t>
            </a:r>
            <a:r>
              <a:rPr lang="en-US" sz="2000" kern="1200">
                <a:latin typeface="Trebuchet MS"/>
                <a:ea typeface="Calibri"/>
                <a:cs typeface="Calibri"/>
              </a:rPr>
              <a:t>Kimberly Howard, Mentoring &amp; Induction, </a:t>
            </a:r>
            <a:r>
              <a:rPr lang="en-US" sz="2000">
                <a:solidFill>
                  <a:srgbClr val="0070C0"/>
                </a:solidFill>
                <a:latin typeface="Trebuchet MS"/>
                <a:ea typeface="Calibri"/>
                <a:cs typeface="Calibri"/>
                <a:hlinkClick r:id="rId7">
                  <a:extLst>
                    <a:ext uri="{A12FA001-AC4F-418D-AE19-62706E023703}">
                      <ahyp:hlinkClr xmlns:ahyp="http://schemas.microsoft.com/office/drawing/2018/hyperlinkcolor" val="tx"/>
                    </a:ext>
                  </a:extLst>
                </a:hlinkClick>
              </a:rPr>
              <a:t>khoward@ed.sc.gov</a:t>
            </a:r>
            <a:r>
              <a:rPr lang="en-US" sz="2000" kern="1200">
                <a:latin typeface="Trebuchet MS"/>
                <a:ea typeface="Calibri"/>
                <a:cs typeface="Calibri"/>
              </a:rPr>
              <a:t>  </a:t>
            </a:r>
          </a:p>
          <a:p>
            <a:pPr marL="342265" indent="-342265" defTabSz="914377">
              <a:buSzPts val="1600"/>
              <a:buFont typeface="Trebuchet MS" panose="020B0603020202020204" pitchFamily="34" charset="0"/>
              <a:buChar char="●"/>
            </a:pPr>
            <a:r>
              <a:rPr lang="en-US" sz="2000">
                <a:latin typeface="Trebuchet MS"/>
                <a:ea typeface="Calibri"/>
                <a:cs typeface="Calibri"/>
                <a:sym typeface="Calibri"/>
              </a:rPr>
              <a:t>Dr. Vicki</a:t>
            </a:r>
            <a:r>
              <a:rPr lang="en-US" sz="2000" kern="1200">
                <a:latin typeface="Trebuchet MS"/>
                <a:ea typeface="Calibri"/>
                <a:cs typeface="Calibri"/>
                <a:sym typeface="Calibri"/>
              </a:rPr>
              <a:t> Traufler, PADEPP,  </a:t>
            </a:r>
            <a:r>
              <a:rPr lang="en-US" sz="2000" u="sng" kern="1200">
                <a:solidFill>
                  <a:srgbClr val="0563C1"/>
                </a:solidFill>
                <a:latin typeface="Trebuchet MS"/>
                <a:ea typeface="Calibri"/>
                <a:cs typeface="Calibri"/>
                <a:sym typeface="Calibri"/>
                <a:hlinkClick r:id="rId8">
                  <a:extLst>
                    <a:ext uri="{A12FA001-AC4F-418D-AE19-62706E023703}">
                      <ahyp:hlinkClr xmlns:ahyp="http://schemas.microsoft.com/office/drawing/2018/hyperlinkcolor" val="tx"/>
                    </a:ext>
                  </a:extLst>
                </a:hlinkClick>
              </a:rPr>
              <a:t>vtraufler@ed.sc.gov</a:t>
            </a:r>
            <a:endParaRPr lang="en-US" sz="2000" u="sng" kern="1200">
              <a:solidFill>
                <a:srgbClr val="0563C1"/>
              </a:solidFill>
              <a:latin typeface="Trebuchet MS"/>
              <a:ea typeface="Calibri"/>
              <a:cs typeface="Calibri"/>
            </a:endParaRPr>
          </a:p>
          <a:p>
            <a:pPr marL="456565" lvl="1" defTabSz="914377">
              <a:buSzPts val="1600"/>
            </a:pPr>
            <a:endParaRPr lang="en-US" sz="2000" b="1" kern="1200">
              <a:solidFill>
                <a:prstClr val="black"/>
              </a:solidFill>
              <a:latin typeface="Trebuchet MS" panose="020B0603020202020204" pitchFamily="34" charset="0"/>
              <a:ea typeface="Calibri"/>
              <a:cs typeface="Calibri"/>
            </a:endParaRPr>
          </a:p>
          <a:p>
            <a:pPr indent="-635" defTabSz="914377">
              <a:buSzPts val="1600"/>
            </a:pPr>
            <a:r>
              <a:rPr lang="en-US" sz="2000" b="1" kern="1200">
                <a:latin typeface="Trebuchet MS"/>
                <a:ea typeface="Calibri"/>
                <a:cs typeface="Calibri"/>
                <a:sym typeface="Calibri"/>
              </a:rPr>
              <a:t>Visit our website: </a:t>
            </a:r>
            <a:r>
              <a:rPr lang="en-US" sz="2000" b="1" kern="1200">
                <a:latin typeface="Trebuchet MS"/>
                <a:ea typeface="Calibri"/>
                <a:cs typeface="Calibri"/>
                <a:sym typeface="Calibri"/>
                <a:hlinkClick r:id="rId9"/>
              </a:rPr>
              <a:t>https://ed.sc.gov</a:t>
            </a:r>
            <a:r>
              <a:rPr lang="en-US" sz="2000" b="1" kern="1200">
                <a:latin typeface="Trebuchet MS"/>
                <a:ea typeface="Calibri"/>
                <a:cs typeface="Calibri"/>
                <a:sym typeface="Calibri"/>
              </a:rPr>
              <a:t> </a:t>
            </a:r>
            <a:endParaRPr lang="en-US" sz="2000" b="1" u="sng" kern="1200">
              <a:solidFill>
                <a:srgbClr val="0563C1"/>
              </a:solidFill>
              <a:latin typeface="Trebuchet MS"/>
              <a:ea typeface="Calibri"/>
              <a:cs typeface="Calibri"/>
            </a:endParaRPr>
          </a:p>
          <a:p>
            <a:pPr indent="-635" defTabSz="914377">
              <a:buSzPts val="1600"/>
            </a:pPr>
            <a:r>
              <a:rPr lang="en-US" sz="2000" b="1" kern="1200">
                <a:latin typeface="Trebuchet MS"/>
                <a:ea typeface="Calibri"/>
                <a:cs typeface="Calibri"/>
                <a:sym typeface="Calibri"/>
              </a:rPr>
              <a:t>Who’s my ADEPT Contact?: </a:t>
            </a:r>
            <a:r>
              <a:rPr lang="en-US" sz="2000" b="1" kern="1200">
                <a:latin typeface="Trebuchet MS"/>
                <a:ea typeface="Calibri"/>
                <a:cs typeface="Calibri"/>
                <a:sym typeface="Calibri"/>
                <a:hlinkClick r:id="rId10"/>
              </a:rPr>
              <a:t>Click here</a:t>
            </a:r>
            <a:endParaRPr lang="en-US" sz="2000" u="sng" kern="1200">
              <a:latin typeface="Trebuchet MS"/>
              <a:ea typeface="Calibri"/>
              <a:cs typeface="Calibri"/>
              <a:hlinkClick r:id="rId10"/>
            </a:endParaRPr>
          </a:p>
        </p:txBody>
      </p:sp>
      <p:sp>
        <p:nvSpPr>
          <p:cNvPr id="294" name="Google Shape;294;p47"/>
          <p:cNvSpPr txBox="1">
            <a:spLocks noGrp="1"/>
          </p:cNvSpPr>
          <p:nvPr>
            <p:ph type="body" idx="2"/>
          </p:nvPr>
        </p:nvSpPr>
        <p:spPr>
          <a:xfrm>
            <a:off x="5942191" y="735408"/>
            <a:ext cx="6096631" cy="4642151"/>
          </a:xfrm>
          <a:prstGeom prst="rect">
            <a:avLst/>
          </a:prstGeom>
          <a:noFill/>
          <a:ln>
            <a:noFill/>
          </a:ln>
        </p:spPr>
        <p:txBody>
          <a:bodyPr spcFirstLastPara="1" vert="horz" wrap="square" lIns="91433" tIns="45700" rIns="91433" bIns="45700" rtlCol="0" anchor="t" anchorCtr="0">
            <a:noAutofit/>
          </a:bodyPr>
          <a:lstStyle/>
          <a:p>
            <a:pPr marL="236855" indent="-236855">
              <a:spcBef>
                <a:spcPts val="0"/>
              </a:spcBef>
              <a:buClr>
                <a:srgbClr val="000000"/>
              </a:buClr>
              <a:buSzPts val="300"/>
              <a:buNone/>
            </a:pPr>
            <a:r>
              <a:rPr lang="en" sz="2000" b="1">
                <a:solidFill>
                  <a:srgbClr val="000000"/>
                </a:solidFill>
                <a:latin typeface="Trebuchet MS"/>
              </a:rPr>
              <a:t>Leadership Development Leads</a:t>
            </a:r>
            <a:endParaRPr lang="en-US" sz="2000">
              <a:solidFill>
                <a:srgbClr val="000000"/>
              </a:solidFill>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Dr. Gerard Edwards, Experienced Leaders, </a:t>
            </a:r>
            <a:r>
              <a:rPr lang="en" sz="1850">
                <a:solidFill>
                  <a:srgbClr val="000000"/>
                </a:solidFill>
                <a:latin typeface="Trebuchet MS"/>
                <a:hlinkClick r:id="rId11"/>
              </a:rPr>
              <a:t>gedwards@ed.sc.gov</a:t>
            </a:r>
            <a:r>
              <a:rPr lang="en" sz="1850">
                <a:solidFill>
                  <a:srgbClr val="000000"/>
                </a:solidFill>
                <a:latin typeface="Trebuchet MS"/>
              </a:rPr>
              <a:t> </a:t>
            </a:r>
            <a:endParaRPr lang="en" sz="1850">
              <a:solidFill>
                <a:srgbClr val="000000"/>
              </a:solidFill>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Crystal Halma, Collective Leadership, </a:t>
            </a:r>
            <a:r>
              <a:rPr lang="en" sz="1850" u="sng" err="1">
                <a:solidFill>
                  <a:srgbClr val="0070C0"/>
                </a:solidFill>
                <a:latin typeface="Trebuchet MS"/>
              </a:rPr>
              <a:t>chalma</a:t>
            </a:r>
            <a:r>
              <a:rPr lang="en" sz="1850" u="sng">
                <a:solidFill>
                  <a:srgbClr val="0070C0"/>
                </a:solidFill>
                <a:latin typeface="Trebuchet MS"/>
                <a:hlinkClick r:id="rId12">
                  <a:extLst>
                    <a:ext uri="{A12FA001-AC4F-418D-AE19-62706E023703}">
                      <ahyp:hlinkClr xmlns:ahyp="http://schemas.microsoft.com/office/drawing/2018/hyperlinkcolor" val="tx"/>
                    </a:ext>
                  </a:extLst>
                </a:hlinkClick>
              </a:rPr>
              <a:t>@e</a:t>
            </a:r>
            <a:r>
              <a:rPr lang="en" sz="1850" u="sng">
                <a:solidFill>
                  <a:schemeClr val="hlink"/>
                </a:solidFill>
                <a:latin typeface="Trebuchet MS"/>
                <a:hlinkClick r:id="rId12">
                  <a:extLst>
                    <a:ext uri="{A12FA001-AC4F-418D-AE19-62706E023703}">
                      <ahyp:hlinkClr xmlns:ahyp="http://schemas.microsoft.com/office/drawing/2018/hyperlinkcolor" val="tx"/>
                    </a:ext>
                  </a:extLst>
                </a:hlinkClick>
              </a:rPr>
              <a:t>d.sc.gov</a:t>
            </a:r>
            <a:endParaRPr sz="1850">
              <a:solidFill>
                <a:schemeClr val="hlink"/>
              </a:solidFill>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Dr. Frank Robinson, New Principals &amp; Emerging Leaders, </a:t>
            </a:r>
            <a:r>
              <a:rPr lang="en" sz="1850" u="sng">
                <a:solidFill>
                  <a:schemeClr val="hlink"/>
                </a:solidFill>
                <a:latin typeface="Trebuchet MS"/>
                <a:hlinkClick r:id="rId13">
                  <a:extLst>
                    <a:ext uri="{A12FA001-AC4F-418D-AE19-62706E023703}">
                      <ahyp:hlinkClr xmlns:ahyp="http://schemas.microsoft.com/office/drawing/2018/hyperlinkcolor" val="tx"/>
                    </a:ext>
                  </a:extLst>
                </a:hlinkClick>
              </a:rPr>
              <a:t>frobinson@ed.sc.gov</a:t>
            </a:r>
            <a:endParaRPr sz="1850" u="sng">
              <a:solidFill>
                <a:schemeClr val="hlink"/>
              </a:solidFill>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Tom Smith, Instructional Leadership &amp; Assistant Principals, </a:t>
            </a:r>
            <a:r>
              <a:rPr lang="en" sz="1850" u="sng">
                <a:solidFill>
                  <a:schemeClr val="hlink"/>
                </a:solidFill>
                <a:latin typeface="Trebuchet MS"/>
                <a:hlinkClick r:id="rId14">
                  <a:extLst>
                    <a:ext uri="{A12FA001-AC4F-418D-AE19-62706E023703}">
                      <ahyp:hlinkClr xmlns:ahyp="http://schemas.microsoft.com/office/drawing/2018/hyperlinkcolor" val="tx"/>
                    </a:ext>
                  </a:extLst>
                </a:hlinkClick>
              </a:rPr>
              <a:t>tsmith@ed.sc.gov</a:t>
            </a:r>
            <a:r>
              <a:rPr lang="en" sz="1850">
                <a:solidFill>
                  <a:srgbClr val="B45F06"/>
                </a:solidFill>
                <a:latin typeface="Trebuchet MS"/>
              </a:rPr>
              <a:t> </a:t>
            </a:r>
            <a:endParaRPr sz="1867"/>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Keasha Grant, Certified Support &amp; Emerging Leaders, </a:t>
            </a:r>
            <a:r>
              <a:rPr lang="en" sz="1850" u="sng">
                <a:solidFill>
                  <a:schemeClr val="hlink"/>
                </a:solidFill>
                <a:latin typeface="Trebuchet MS"/>
                <a:hlinkClick r:id="rId15">
                  <a:extLst>
                    <a:ext uri="{A12FA001-AC4F-418D-AE19-62706E023703}">
                      <ahyp:hlinkClr xmlns:ahyp="http://schemas.microsoft.com/office/drawing/2018/hyperlinkcolor" val="tx"/>
                    </a:ext>
                  </a:extLst>
                </a:hlinkClick>
              </a:rPr>
              <a:t>ksgrant@ed.sc.gov</a:t>
            </a:r>
            <a:endParaRPr lang="en" sz="1850" u="sng">
              <a:solidFill>
                <a:schemeClr val="hlink"/>
              </a:solidFill>
              <a:latin typeface="Trebuchet MS"/>
            </a:endParaRPr>
          </a:p>
          <a:p>
            <a:pPr marL="236855" indent="-236855">
              <a:spcBef>
                <a:spcPts val="1067"/>
              </a:spcBef>
              <a:buClr>
                <a:srgbClr val="000000"/>
              </a:buClr>
              <a:buSzPts val="300"/>
              <a:buNone/>
            </a:pPr>
            <a:r>
              <a:rPr lang="en" sz="2000" b="1">
                <a:solidFill>
                  <a:srgbClr val="000000"/>
                </a:solidFill>
                <a:latin typeface="Trebuchet MS"/>
              </a:rPr>
              <a:t>Office Support</a:t>
            </a:r>
            <a:endParaRPr sz="2000">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latin typeface="Trebuchet MS"/>
              </a:rPr>
              <a:t>Lilla Toal </a:t>
            </a:r>
            <a:r>
              <a:rPr lang="en" sz="1850" err="1">
                <a:latin typeface="Trebuchet MS"/>
              </a:rPr>
              <a:t>Mandsager</a:t>
            </a:r>
            <a:r>
              <a:rPr lang="en" sz="1850">
                <a:latin typeface="Trebuchet MS"/>
              </a:rPr>
              <a:t>, Director, </a:t>
            </a:r>
            <a:r>
              <a:rPr lang="en" sz="1850" u="sng">
                <a:latin typeface="Trebuchet MS"/>
                <a:hlinkClick r:id="rId16"/>
              </a:rPr>
              <a:t>lmandsager@ed.sc.gov</a:t>
            </a:r>
            <a:endParaRPr sz="1850">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latin typeface="Trebuchet MS"/>
              </a:rPr>
              <a:t>Marilyn Suber, Administrative Assistant, </a:t>
            </a:r>
            <a:r>
              <a:rPr lang="en-US" sz="1800" u="sng">
                <a:solidFill>
                  <a:srgbClr val="0070C0"/>
                </a:solidFill>
                <a:latin typeface="Trebuchet MS"/>
                <a:hlinkClick r:id="rId17">
                  <a:extLst>
                    <a:ext uri="{A12FA001-AC4F-418D-AE19-62706E023703}">
                      <ahyp:hlinkClr xmlns:ahyp="http://schemas.microsoft.com/office/drawing/2018/hyperlinkcolor" val="tx"/>
                    </a:ext>
                  </a:extLst>
                </a:hlinkClick>
              </a:rPr>
              <a:t>masuber@ed.sc.gov</a:t>
            </a:r>
            <a:endParaRPr lang="en-US" sz="1800" u="sng">
              <a:solidFill>
                <a:srgbClr val="0070C0"/>
              </a:solidFill>
              <a:latin typeface="Trebuchet MS"/>
            </a:endParaRPr>
          </a:p>
        </p:txBody>
      </p:sp>
    </p:spTree>
    <p:extLst>
      <p:ext uri="{BB962C8B-B14F-4D97-AF65-F5344CB8AC3E}">
        <p14:creationId xmlns:p14="http://schemas.microsoft.com/office/powerpoint/2010/main" val="109638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42295-E281-468F-A78B-B2F59E37ABA3}"/>
              </a:ext>
            </a:extLst>
          </p:cNvPr>
          <p:cNvSpPr>
            <a:spLocks noGrp="1"/>
          </p:cNvSpPr>
          <p:nvPr>
            <p:ph type="title"/>
          </p:nvPr>
        </p:nvSpPr>
        <p:spPr/>
        <p:txBody>
          <a:bodyPr/>
          <a:lstStyle/>
          <a:p>
            <a:r>
              <a:rPr lang="en-US"/>
              <a:t>Agenda </a:t>
            </a:r>
          </a:p>
        </p:txBody>
      </p:sp>
      <p:sp>
        <p:nvSpPr>
          <p:cNvPr id="3" name="Content Placeholder 2">
            <a:extLst>
              <a:ext uri="{FF2B5EF4-FFF2-40B4-BE49-F238E27FC236}">
                <a16:creationId xmlns:a16="http://schemas.microsoft.com/office/drawing/2014/main" id="{DCB3491A-C503-4957-907A-29894E570B7E}"/>
              </a:ext>
            </a:extLst>
          </p:cNvPr>
          <p:cNvSpPr>
            <a:spLocks noGrp="1"/>
          </p:cNvSpPr>
          <p:nvPr>
            <p:ph idx="1"/>
          </p:nvPr>
        </p:nvSpPr>
        <p:spPr>
          <a:xfrm>
            <a:off x="546491" y="1304421"/>
            <a:ext cx="10972800" cy="3976307"/>
          </a:xfrm>
        </p:spPr>
        <p:txBody>
          <a:bodyPr vert="horz" lIns="121920" tIns="60960" rIns="121920" bIns="60960" rtlCol="0" anchor="t">
            <a:normAutofit/>
          </a:bodyPr>
          <a:lstStyle/>
          <a:p>
            <a:pPr marL="513715" indent="-513715" fontAlgn="base">
              <a:buAutoNum type="arabicPeriod"/>
            </a:pPr>
            <a:r>
              <a:rPr lang="en-US">
                <a:latin typeface="Trebuchet MS"/>
              </a:rPr>
              <a:t>Welcome</a:t>
            </a:r>
          </a:p>
          <a:p>
            <a:pPr marL="513715" indent="-513715">
              <a:buAutoNum type="arabicPeriod"/>
            </a:pPr>
            <a:r>
              <a:rPr lang="en-US">
                <a:latin typeface="Trebuchet MS"/>
              </a:rPr>
              <a:t>ADEPT Reminders</a:t>
            </a:r>
          </a:p>
          <a:p>
            <a:pPr marL="513715" indent="-513715">
              <a:buAutoNum type="arabicPeriod"/>
            </a:pPr>
            <a:r>
              <a:rPr lang="en-US">
                <a:latin typeface="Trebuchet MS"/>
              </a:rPr>
              <a:t>Human Capital Planning Reminders</a:t>
            </a:r>
          </a:p>
          <a:p>
            <a:pPr marL="513715" indent="-513715">
              <a:buAutoNum type="arabicPeriod"/>
            </a:pPr>
            <a:r>
              <a:rPr lang="en-US">
                <a:latin typeface="Trebuchet MS"/>
              </a:rPr>
              <a:t>2024-25 Professional Learning Opportunities</a:t>
            </a:r>
          </a:p>
          <a:p>
            <a:pPr marL="513715" indent="-513715">
              <a:buAutoNum type="arabicPeriod"/>
            </a:pPr>
            <a:endParaRPr lang="en-US">
              <a:latin typeface="Trebuchet MS"/>
            </a:endParaRPr>
          </a:p>
          <a:p>
            <a:pPr marL="0" indent="0">
              <a:buNone/>
            </a:pPr>
            <a:endParaRPr lang="en-US">
              <a:latin typeface="Trebuchet MS"/>
            </a:endParaRPr>
          </a:p>
          <a:p>
            <a:pPr marL="513715" indent="-513715">
              <a:buAutoNum type="arabicPeriod"/>
            </a:pPr>
            <a:endParaRPr lang="en-US">
              <a:latin typeface="Trebuchet MS"/>
            </a:endParaRPr>
          </a:p>
          <a:p>
            <a:pPr marL="513715" indent="-513715">
              <a:buAutoNum type="arabicPeriod"/>
            </a:pPr>
            <a:endParaRPr lang="en-US">
              <a:latin typeface="Trebuchet MS"/>
            </a:endParaRPr>
          </a:p>
          <a:p>
            <a:pPr marL="513715" indent="-513715">
              <a:buAutoNum type="arabicPeriod"/>
            </a:pPr>
            <a:endParaRPr lang="en-US">
              <a:latin typeface="Trebuchet MS"/>
            </a:endParaRPr>
          </a:p>
          <a:p>
            <a:pPr marL="513715" indent="-513715" fontAlgn="base">
              <a:buAutoNum type="arabicPeriod"/>
            </a:pPr>
            <a:endParaRPr lang="en-US">
              <a:latin typeface="Trebuchet MS"/>
            </a:endParaRPr>
          </a:p>
          <a:p>
            <a:pPr marL="513715" indent="-513715" fontAlgn="base">
              <a:buAutoNum type="arabicPeriod"/>
            </a:pPr>
            <a:endParaRPr lang="en-US">
              <a:latin typeface="Trebuchet MS"/>
            </a:endParaRPr>
          </a:p>
          <a:p>
            <a:pPr marL="513715" indent="-513715" fontAlgn="base">
              <a:buAutoNum type="arabicPeriod"/>
            </a:pPr>
            <a:endParaRPr lang="en-US">
              <a:latin typeface="Trebuchet MS"/>
            </a:endParaRPr>
          </a:p>
          <a:p>
            <a:pPr marL="0" indent="0" fontAlgn="base">
              <a:buNone/>
            </a:pPr>
            <a:endParaRPr lang="en-US">
              <a:latin typeface="Trebuchet MS"/>
            </a:endParaRPr>
          </a:p>
        </p:txBody>
      </p:sp>
    </p:spTree>
    <p:extLst>
      <p:ext uri="{BB962C8B-B14F-4D97-AF65-F5344CB8AC3E}">
        <p14:creationId xmlns:p14="http://schemas.microsoft.com/office/powerpoint/2010/main" val="2233855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p:txBody>
          <a:bodyPr/>
          <a:lstStyle/>
          <a:p>
            <a:r>
              <a:rPr lang="en-US">
                <a:latin typeface="Rockwell"/>
              </a:rPr>
              <a:t>ADEPT Reminders</a:t>
            </a:r>
            <a:endParaRPr lang="en-US"/>
          </a:p>
        </p:txBody>
      </p:sp>
      <p:sp>
        <p:nvSpPr>
          <p:cNvPr id="3" name="Text Placeholder 2">
            <a:extLst>
              <a:ext uri="{FF2B5EF4-FFF2-40B4-BE49-F238E27FC236}">
                <a16:creationId xmlns:a16="http://schemas.microsoft.com/office/drawing/2014/main" id="{D011447C-41D3-7FF4-CCFD-6195FD295A76}"/>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185102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59111-CB9E-0957-6BBE-1BADC364E948}"/>
              </a:ext>
            </a:extLst>
          </p:cNvPr>
          <p:cNvSpPr>
            <a:spLocks noGrp="1"/>
          </p:cNvSpPr>
          <p:nvPr>
            <p:ph idx="1"/>
          </p:nvPr>
        </p:nvSpPr>
        <p:spPr>
          <a:xfrm>
            <a:off x="318866" y="1136902"/>
            <a:ext cx="11141460" cy="4565779"/>
          </a:xfrm>
        </p:spPr>
        <p:txBody>
          <a:bodyPr vert="horz" lIns="121920" tIns="60960" rIns="121920" bIns="60960" rtlCol="0" anchor="t">
            <a:noAutofit/>
          </a:bodyPr>
          <a:lstStyle/>
          <a:p>
            <a:pPr marL="227965" indent="-227965">
              <a:lnSpc>
                <a:spcPct val="100000"/>
              </a:lnSpc>
            </a:pPr>
            <a:r>
              <a:rPr lang="en-US" sz="2800">
                <a:latin typeface="Trebuchet MS"/>
              </a:rPr>
              <a:t>ADEPT Plans are due June 1, 2024, in SCLead.org</a:t>
            </a:r>
            <a:endParaRPr lang="en-US" sz="2800"/>
          </a:p>
          <a:p>
            <a:pPr marL="227965" indent="-227965">
              <a:lnSpc>
                <a:spcPct val="100000"/>
              </a:lnSpc>
            </a:pPr>
            <a:r>
              <a:rPr lang="en-US" sz="2800">
                <a:latin typeface="Trebuchet MS"/>
              </a:rPr>
              <a:t>Refer to the </a:t>
            </a:r>
            <a:r>
              <a:rPr lang="en-US" sz="2800" i="1">
                <a:latin typeface="Trebuchet MS"/>
              </a:rPr>
              <a:t>2022-23 Effectiveness Human Capital (Schools) ADEPT</a:t>
            </a:r>
            <a:r>
              <a:rPr lang="en-US" sz="2800">
                <a:latin typeface="Trebuchet MS"/>
              </a:rPr>
              <a:t> Report in </a:t>
            </a:r>
            <a:r>
              <a:rPr lang="en-US" sz="2800" err="1">
                <a:latin typeface="Trebuchet MS"/>
              </a:rPr>
              <a:t>SCLead</a:t>
            </a:r>
            <a:r>
              <a:rPr lang="en-US" sz="2800">
                <a:latin typeface="Trebuchet MS"/>
              </a:rPr>
              <a:t> to respond to the questions in the Addendum</a:t>
            </a:r>
          </a:p>
          <a:p>
            <a:pPr marL="227965" indent="-227965">
              <a:lnSpc>
                <a:spcPct val="100000"/>
              </a:lnSpc>
            </a:pPr>
            <a:r>
              <a:rPr lang="en-US" sz="2800">
                <a:latin typeface="Trebuchet MS"/>
              </a:rPr>
              <a:t>Complete all parts of the plan to avoid multiple resubmissions</a:t>
            </a:r>
          </a:p>
          <a:p>
            <a:pPr marL="1142365" lvl="2" indent="-227965">
              <a:lnSpc>
                <a:spcPct val="100000"/>
              </a:lnSpc>
              <a:buFont typeface="Wingdings" panose="020B0604020202020204" pitchFamily="34" charset="0"/>
              <a:buChar char="§"/>
            </a:pPr>
            <a:r>
              <a:rPr lang="en-US" sz="2800">
                <a:latin typeface="Calibri"/>
                <a:ea typeface="Calibri"/>
                <a:cs typeface="Calibri"/>
              </a:rPr>
              <a:t>Only complete the </a:t>
            </a:r>
            <a:r>
              <a:rPr lang="en-US" sz="2800" i="1">
                <a:latin typeface="Calibri"/>
                <a:ea typeface="Calibri"/>
                <a:cs typeface="Calibri"/>
              </a:rPr>
              <a:t>District Choice Measures</a:t>
            </a:r>
            <a:r>
              <a:rPr lang="en-US" sz="2800">
                <a:latin typeface="Calibri"/>
                <a:ea typeface="Calibri"/>
                <a:cs typeface="Calibri"/>
              </a:rPr>
              <a:t> page if it applies to your district</a:t>
            </a:r>
            <a:endParaRPr lang="en-US" sz="2800"/>
          </a:p>
          <a:p>
            <a:pPr marL="227965" indent="-227965">
              <a:lnSpc>
                <a:spcPct val="100000"/>
              </a:lnSpc>
            </a:pPr>
            <a:r>
              <a:rPr lang="en-US" sz="2800">
                <a:latin typeface="Trebuchet MS"/>
              </a:rPr>
              <a:t>Your district's ADEPT contact will provide feedback/approval</a:t>
            </a:r>
            <a:endParaRPr lang="en-US" sz="2800"/>
          </a:p>
          <a:p>
            <a:pPr marL="227965" indent="-227965">
              <a:lnSpc>
                <a:spcPct val="100000"/>
              </a:lnSpc>
            </a:pPr>
            <a:r>
              <a:rPr lang="en-US" sz="2800">
                <a:latin typeface="Trebuchet MS"/>
              </a:rPr>
              <a:t>Completed ADEPT Evaluations due June 20, 2024</a:t>
            </a:r>
          </a:p>
          <a:p>
            <a:pPr marL="227965" indent="-227965"/>
            <a:endParaRPr lang="en-US"/>
          </a:p>
        </p:txBody>
      </p:sp>
      <p:sp>
        <p:nvSpPr>
          <p:cNvPr id="4" name="Title 1">
            <a:extLst>
              <a:ext uri="{FF2B5EF4-FFF2-40B4-BE49-F238E27FC236}">
                <a16:creationId xmlns:a16="http://schemas.microsoft.com/office/drawing/2014/main" id="{726E6A0E-AAA6-1333-FA93-525D602D8738}"/>
              </a:ext>
            </a:extLst>
          </p:cNvPr>
          <p:cNvSpPr>
            <a:spLocks noGrp="1"/>
          </p:cNvSpPr>
          <p:nvPr>
            <p:ph type="title"/>
          </p:nvPr>
        </p:nvSpPr>
        <p:spPr>
          <a:xfrm>
            <a:off x="313426" y="235729"/>
            <a:ext cx="10972800" cy="1097280"/>
          </a:xfrm>
        </p:spPr>
        <p:txBody>
          <a:bodyPr/>
          <a:lstStyle/>
          <a:p>
            <a:r>
              <a:rPr lang="en-US" dirty="0">
                <a:latin typeface="Rockwell"/>
              </a:rPr>
              <a:t>ADEPT Reminders and Information</a:t>
            </a:r>
            <a:endParaRPr lang="en-US" dirty="0"/>
          </a:p>
        </p:txBody>
      </p:sp>
    </p:spTree>
    <p:extLst>
      <p:ext uri="{BB962C8B-B14F-4D97-AF65-F5344CB8AC3E}">
        <p14:creationId xmlns:p14="http://schemas.microsoft.com/office/powerpoint/2010/main" val="3927069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59111-CB9E-0957-6BBE-1BADC364E948}"/>
              </a:ext>
            </a:extLst>
          </p:cNvPr>
          <p:cNvSpPr>
            <a:spLocks noGrp="1"/>
          </p:cNvSpPr>
          <p:nvPr>
            <p:ph idx="1"/>
          </p:nvPr>
        </p:nvSpPr>
        <p:spPr>
          <a:xfrm>
            <a:off x="335278" y="908536"/>
            <a:ext cx="11854379" cy="4695174"/>
          </a:xfrm>
        </p:spPr>
        <p:txBody>
          <a:bodyPr vert="horz" lIns="121920" tIns="60960" rIns="121920" bIns="60960" rtlCol="0" anchor="t">
            <a:noAutofit/>
          </a:bodyPr>
          <a:lstStyle/>
          <a:p>
            <a:pPr marL="227965" indent="-227965"/>
            <a:r>
              <a:rPr lang="en-US" sz="2200" i="1">
                <a:latin typeface="Trebuchet MS"/>
              </a:rPr>
              <a:t>What does this feature do?</a:t>
            </a:r>
            <a:endParaRPr lang="en-US" sz="2200" i="1"/>
          </a:p>
          <a:p>
            <a:pPr marL="1142365" lvl="2" indent="-227965"/>
            <a:r>
              <a:rPr lang="en-US" sz="2200">
                <a:latin typeface="Trebuchet MS"/>
              </a:rPr>
              <a:t>Completes all eligible open evaluations for the current academic year for Classroom-Based Teachers, School Counselors, Librarians, and Speech Language Professionals who are on a GBE evaluation with a continuing contract.</a:t>
            </a:r>
          </a:p>
          <a:p>
            <a:pPr marL="227965" indent="-227965"/>
            <a:r>
              <a:rPr lang="en-US" sz="2200" i="1">
                <a:latin typeface="Trebuchet MS"/>
              </a:rPr>
              <a:t>When will auto-completion start?</a:t>
            </a:r>
            <a:endParaRPr lang="en-US" sz="2200" i="1"/>
          </a:p>
          <a:p>
            <a:pPr marL="1142365" lvl="2" indent="-227965"/>
            <a:r>
              <a:rPr lang="en-US" sz="2200">
                <a:latin typeface="Trebuchet MS"/>
              </a:rPr>
              <a:t>Auto-completion will begin on Friday, May 17th and continue every Friday thereafter until June 20th.</a:t>
            </a:r>
          </a:p>
          <a:p>
            <a:pPr marL="227965" indent="-227965"/>
            <a:r>
              <a:rPr lang="en-US" sz="2200" i="1">
                <a:latin typeface="Trebuchet MS"/>
              </a:rPr>
              <a:t>Why is this feature important?</a:t>
            </a:r>
            <a:endParaRPr lang="en-US" sz="2200" i="1"/>
          </a:p>
          <a:p>
            <a:pPr marL="1142365" lvl="2" indent="-227965"/>
            <a:r>
              <a:rPr lang="en-US" sz="2200">
                <a:latin typeface="Trebuchet MS"/>
              </a:rPr>
              <a:t>This feature allows ADEPT Coordinators to focus on educators who are Not Met and may not be rehired the next school year</a:t>
            </a:r>
          </a:p>
          <a:p>
            <a:pPr marL="227965" indent="-227965"/>
            <a:r>
              <a:rPr lang="en-US" sz="2200" i="1">
                <a:latin typeface="Trebuchet MS"/>
              </a:rPr>
              <a:t>What about educators without SLO scores?</a:t>
            </a:r>
            <a:endParaRPr lang="en-US" sz="2200" i="1"/>
          </a:p>
          <a:p>
            <a:pPr marL="1142365" lvl="2" indent="-227965"/>
            <a:r>
              <a:rPr lang="en-US" sz="2200">
                <a:latin typeface="Trebuchet MS"/>
              </a:rPr>
              <a:t>Classroom-based teacher evaluations missing a Student Learning Objective Rating/Score will not be updated or closed during the Auto-completion feature.</a:t>
            </a:r>
            <a:endParaRPr lang="en-US" sz="2200"/>
          </a:p>
          <a:p>
            <a:pPr marL="227965" indent="-227965"/>
            <a:endParaRPr lang="en-US"/>
          </a:p>
        </p:txBody>
      </p:sp>
      <p:sp>
        <p:nvSpPr>
          <p:cNvPr id="4" name="Title 1">
            <a:extLst>
              <a:ext uri="{FF2B5EF4-FFF2-40B4-BE49-F238E27FC236}">
                <a16:creationId xmlns:a16="http://schemas.microsoft.com/office/drawing/2014/main" id="{726E6A0E-AAA6-1333-FA93-525D602D8738}"/>
              </a:ext>
            </a:extLst>
          </p:cNvPr>
          <p:cNvSpPr>
            <a:spLocks noGrp="1"/>
          </p:cNvSpPr>
          <p:nvPr>
            <p:ph type="title"/>
          </p:nvPr>
        </p:nvSpPr>
        <p:spPr>
          <a:xfrm>
            <a:off x="344810" y="4989"/>
            <a:ext cx="10972800" cy="1097280"/>
          </a:xfrm>
        </p:spPr>
        <p:txBody>
          <a:bodyPr/>
          <a:lstStyle/>
          <a:p>
            <a:r>
              <a:rPr lang="en-US">
                <a:latin typeface="Rockwell"/>
              </a:rPr>
              <a:t>Auto-Completion Feature for GBE Evaluations</a:t>
            </a:r>
            <a:endParaRPr lang="en-US"/>
          </a:p>
        </p:txBody>
      </p:sp>
    </p:spTree>
    <p:extLst>
      <p:ext uri="{BB962C8B-B14F-4D97-AF65-F5344CB8AC3E}">
        <p14:creationId xmlns:p14="http://schemas.microsoft.com/office/powerpoint/2010/main" val="3597639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847E7-4BAE-440D-AFE9-BA1E59CD1EA2}"/>
              </a:ext>
            </a:extLst>
          </p:cNvPr>
          <p:cNvSpPr>
            <a:spLocks noGrp="1"/>
          </p:cNvSpPr>
          <p:nvPr>
            <p:ph type="title"/>
          </p:nvPr>
        </p:nvSpPr>
        <p:spPr>
          <a:xfrm>
            <a:off x="603851" y="2974681"/>
            <a:ext cx="10972800" cy="1188720"/>
          </a:xfrm>
        </p:spPr>
        <p:txBody>
          <a:bodyPr/>
          <a:lstStyle/>
          <a:p>
            <a:r>
              <a:rPr lang="en-US">
                <a:latin typeface="Rockwell"/>
              </a:rPr>
              <a:t>Human Capital: End of Year/Summer Planning</a:t>
            </a:r>
            <a:endParaRPr lang="en-US"/>
          </a:p>
        </p:txBody>
      </p:sp>
    </p:spTree>
    <p:extLst>
      <p:ext uri="{BB962C8B-B14F-4D97-AF65-F5344CB8AC3E}">
        <p14:creationId xmlns:p14="http://schemas.microsoft.com/office/powerpoint/2010/main" val="2054283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E0466-F8C0-BD32-0D2D-DA8C27049A35}"/>
              </a:ext>
            </a:extLst>
          </p:cNvPr>
          <p:cNvSpPr>
            <a:spLocks noGrp="1"/>
          </p:cNvSpPr>
          <p:nvPr>
            <p:ph type="title"/>
          </p:nvPr>
        </p:nvSpPr>
        <p:spPr/>
        <p:txBody>
          <a:bodyPr/>
          <a:lstStyle/>
          <a:p>
            <a:r>
              <a:rPr lang="en-US">
                <a:latin typeface="Rockwell"/>
              </a:rPr>
              <a:t>Key Activities</a:t>
            </a:r>
            <a:endParaRPr lang="en-US"/>
          </a:p>
        </p:txBody>
      </p:sp>
      <p:sp>
        <p:nvSpPr>
          <p:cNvPr id="3" name="Content Placeholder 2">
            <a:extLst>
              <a:ext uri="{FF2B5EF4-FFF2-40B4-BE49-F238E27FC236}">
                <a16:creationId xmlns:a16="http://schemas.microsoft.com/office/drawing/2014/main" id="{73558D8E-AE0F-5060-5236-5355DB2169AD}"/>
              </a:ext>
            </a:extLst>
          </p:cNvPr>
          <p:cNvSpPr>
            <a:spLocks noGrp="1"/>
          </p:cNvSpPr>
          <p:nvPr>
            <p:ph idx="1"/>
          </p:nvPr>
        </p:nvSpPr>
        <p:spPr/>
        <p:txBody>
          <a:bodyPr vert="horz" lIns="91440" tIns="45720" rIns="91440" bIns="45720" rtlCol="0" anchor="t">
            <a:normAutofit/>
          </a:bodyPr>
          <a:lstStyle/>
          <a:p>
            <a:pPr marL="227965" indent="-227965"/>
            <a:r>
              <a:rPr lang="en-US">
                <a:latin typeface="Trebuchet MS"/>
              </a:rPr>
              <a:t>Ensure proper processes are in place for transitioning and exiting staff</a:t>
            </a:r>
            <a:endParaRPr lang="en-US"/>
          </a:p>
          <a:p>
            <a:pPr marL="227965" indent="-227965"/>
            <a:endParaRPr lang="en-US">
              <a:latin typeface="Trebuchet MS"/>
            </a:endParaRPr>
          </a:p>
          <a:p>
            <a:pPr marL="227965" indent="-227965"/>
            <a:r>
              <a:rPr lang="en-US"/>
              <a:t>Analyze existing data to target critical shortage areas/schools when hiring</a:t>
            </a:r>
          </a:p>
          <a:p>
            <a:pPr marL="227965" indent="-227965"/>
            <a:endParaRPr lang="en-US"/>
          </a:p>
          <a:p>
            <a:pPr marL="227965" indent="-227965"/>
            <a:endParaRPr lang="en-US"/>
          </a:p>
          <a:p>
            <a:pPr marL="227965" indent="-227965"/>
            <a:endParaRPr lang="en-US"/>
          </a:p>
        </p:txBody>
      </p:sp>
    </p:spTree>
    <p:extLst>
      <p:ext uri="{BB962C8B-B14F-4D97-AF65-F5344CB8AC3E}">
        <p14:creationId xmlns:p14="http://schemas.microsoft.com/office/powerpoint/2010/main" val="17437479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716528-F7A9-4D24-373A-62E25478F940}"/>
              </a:ext>
            </a:extLst>
          </p:cNvPr>
          <p:cNvSpPr>
            <a:spLocks noGrp="1"/>
          </p:cNvSpPr>
          <p:nvPr>
            <p:ph type="title"/>
          </p:nvPr>
        </p:nvSpPr>
        <p:spPr/>
        <p:txBody>
          <a:bodyPr/>
          <a:lstStyle/>
          <a:p>
            <a:r>
              <a:rPr lang="en-US" dirty="0">
                <a:latin typeface="Rockwell"/>
              </a:rPr>
              <a:t>Key Activities 1</a:t>
            </a:r>
            <a:endParaRPr lang="en-US" dirty="0"/>
          </a:p>
        </p:txBody>
      </p:sp>
      <p:sp>
        <p:nvSpPr>
          <p:cNvPr id="3" name="Content Placeholder 2">
            <a:extLst>
              <a:ext uri="{FF2B5EF4-FFF2-40B4-BE49-F238E27FC236}">
                <a16:creationId xmlns:a16="http://schemas.microsoft.com/office/drawing/2014/main" id="{A6799E92-9D33-2B47-4896-25F7579D8720}"/>
              </a:ext>
            </a:extLst>
          </p:cNvPr>
          <p:cNvSpPr>
            <a:spLocks noGrp="1"/>
          </p:cNvSpPr>
          <p:nvPr>
            <p:ph idx="1"/>
          </p:nvPr>
        </p:nvSpPr>
        <p:spPr/>
        <p:txBody>
          <a:bodyPr vert="horz" lIns="91440" tIns="45720" rIns="91440" bIns="45720" rtlCol="0" anchor="t">
            <a:normAutofit lnSpcReduction="10000"/>
          </a:bodyPr>
          <a:lstStyle/>
          <a:p>
            <a:pPr marL="0" indent="0">
              <a:buNone/>
            </a:pPr>
            <a:endParaRPr lang="en-US">
              <a:latin typeface="Trebuchet MS"/>
            </a:endParaRPr>
          </a:p>
          <a:p>
            <a:pPr marL="227965" indent="-227965"/>
            <a:r>
              <a:rPr lang="en-US">
                <a:latin typeface="Trebuchet MS"/>
              </a:rPr>
              <a:t>Review evaluation data for teachers receiving "Needs Improvement" and "Unsatisfactory" ratings. Ensure plans are in place for targeted professional learning.</a:t>
            </a:r>
            <a:endParaRPr lang="en-US"/>
          </a:p>
          <a:p>
            <a:pPr marL="227965" indent="-227965"/>
            <a:endParaRPr lang="en-US">
              <a:latin typeface="Trebuchet MS"/>
            </a:endParaRPr>
          </a:p>
          <a:p>
            <a:pPr marL="227965" indent="-227965"/>
            <a:r>
              <a:rPr lang="en-US">
                <a:latin typeface="Trebuchet MS"/>
              </a:rPr>
              <a:t>Ensure that school and district administrators have tools and resources to match mentors/coaches to new teachers </a:t>
            </a:r>
          </a:p>
        </p:txBody>
      </p:sp>
    </p:spTree>
    <p:extLst>
      <p:ext uri="{BB962C8B-B14F-4D97-AF65-F5344CB8AC3E}">
        <p14:creationId xmlns:p14="http://schemas.microsoft.com/office/powerpoint/2010/main" val="81012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p:txBody>
          <a:bodyPr/>
          <a:lstStyle/>
          <a:p>
            <a:r>
              <a:rPr lang="en-US">
                <a:latin typeface="Rockwell"/>
              </a:rPr>
              <a:t>2024-25 Professional Learning Opportunities</a:t>
            </a:r>
            <a:endParaRPr lang="en-US"/>
          </a:p>
        </p:txBody>
      </p:sp>
      <p:sp>
        <p:nvSpPr>
          <p:cNvPr id="3" name="Text Placeholder 2">
            <a:extLst>
              <a:ext uri="{FF2B5EF4-FFF2-40B4-BE49-F238E27FC236}">
                <a16:creationId xmlns:a16="http://schemas.microsoft.com/office/drawing/2014/main" id="{D011447C-41D3-7FF4-CCFD-6195FD295A76}"/>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30644208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2FC87313-9D31-4026-9AF0-CACABC7EC289}"/>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SharedWithUsers xmlns="eceb486e-0810-4529-a988-f381a2f10d79">
      <UserInfo>
        <DisplayName>Frazier, Roshonda</DisplayName>
        <AccountId>266</AccountId>
        <AccountType/>
      </UserInfo>
      <UserInfo>
        <DisplayName>Howard, Kimberly</DisplayName>
        <AccountId>15</AccountId>
        <AccountType/>
      </UserInfo>
      <UserInfo>
        <DisplayName>Cohoon, Ashley S</DisplayName>
        <AccountId>429</AccountId>
        <AccountType/>
      </UserInfo>
      <UserInfo>
        <DisplayName>Traufler, Vicki</DisplayName>
        <AccountId>12</AccountId>
        <AccountType/>
      </UserInfo>
      <UserInfo>
        <DisplayName>Toal Mandsager, Lilla</DisplayName>
        <AccountId>6</AccountId>
        <AccountType/>
      </UserInfo>
      <UserInfo>
        <DisplayName>Henke, Virginia</DisplayName>
        <AccountId>289</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7" ma:contentTypeDescription="Create a new document." ma:contentTypeScope="" ma:versionID="9759fad5cc2a936daa5caab35c06f4e8">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c740638b0c7cf51b4b7603e20153c57b"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85863C5-41C7-4680-9737-9C968D5570F3}">
  <ds:schemaRefs>
    <ds:schemaRef ds:uri="http://schemas.microsoft.com/sharepoint/v3/contenttype/forms"/>
  </ds:schemaRefs>
</ds:datastoreItem>
</file>

<file path=customXml/itemProps2.xml><?xml version="1.0" encoding="utf-8"?>
<ds:datastoreItem xmlns:ds="http://schemas.openxmlformats.org/officeDocument/2006/customXml" ds:itemID="{589EB4EE-A582-4761-A509-219A1D866F97}">
  <ds:schemaRefs>
    <ds:schemaRef ds:uri="http://schemas.microsoft.com/office/2006/documentManagement/types"/>
    <ds:schemaRef ds:uri="http://schemas.microsoft.com/office/infopath/2007/PartnerControls"/>
    <ds:schemaRef ds:uri="http://schemas.microsoft.com/office/2006/metadata/properties"/>
    <ds:schemaRef ds:uri="http://purl.org/dc/terms/"/>
    <ds:schemaRef ds:uri="http://purl.org/dc/dcmitype/"/>
    <ds:schemaRef ds:uri="http://www.w3.org/XML/1998/namespace"/>
    <ds:schemaRef ds:uri="http://purl.org/dc/elements/1.1/"/>
    <ds:schemaRef ds:uri="http://schemas.openxmlformats.org/package/2006/metadata/core-properties"/>
    <ds:schemaRef ds:uri="eceb486e-0810-4529-a988-f381a2f10d79"/>
    <ds:schemaRef ds:uri="f02f7301-725c-47b9-832a-57cb4d48a234"/>
  </ds:schemaRefs>
</ds:datastoreItem>
</file>

<file path=customXml/itemProps3.xml><?xml version="1.0" encoding="utf-8"?>
<ds:datastoreItem xmlns:ds="http://schemas.openxmlformats.org/officeDocument/2006/customXml" ds:itemID="{546C08F2-9964-43C8-B2A2-764BE712A644}">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4</TotalTime>
  <Words>1349</Words>
  <Application>Microsoft Office PowerPoint</Application>
  <PresentationFormat>Widescreen</PresentationFormat>
  <Paragraphs>116</Paragraphs>
  <Slides>13</Slides>
  <Notes>13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13</vt:i4>
      </vt:variant>
    </vt:vector>
  </HeadingPairs>
  <TitlesOfParts>
    <vt:vector size="22" baseType="lpstr">
      <vt:lpstr>Arial</vt:lpstr>
      <vt:lpstr>Calibri</vt:lpstr>
      <vt:lpstr>Poppins</vt:lpstr>
      <vt:lpstr>Rockwell</vt:lpstr>
      <vt:lpstr>Source Sans Pro</vt:lpstr>
      <vt:lpstr>Trebuchet MS</vt:lpstr>
      <vt:lpstr>Wingdings</vt:lpstr>
      <vt:lpstr>Office Theme</vt:lpstr>
      <vt:lpstr>Custom Design</vt:lpstr>
      <vt:lpstr>Educator Effectiveness  Virtual Office Hours </vt:lpstr>
      <vt:lpstr>Agenda </vt:lpstr>
      <vt:lpstr>ADEPT Reminders</vt:lpstr>
      <vt:lpstr>ADEPT Reminders and Information</vt:lpstr>
      <vt:lpstr>Auto-Completion Feature for GBE Evaluations</vt:lpstr>
      <vt:lpstr>Human Capital: End of Year/Summer Planning</vt:lpstr>
      <vt:lpstr>Key Activities</vt:lpstr>
      <vt:lpstr>Key Activities 1</vt:lpstr>
      <vt:lpstr>2024-25 Professional Learning Opportunities</vt:lpstr>
      <vt:lpstr>2024-25 Educator Effectiveness Professional  Learning Opportunities</vt:lpstr>
      <vt:lpstr>Other OEELD Professional Learning </vt:lpstr>
      <vt:lpstr>Questions?</vt:lpstr>
      <vt:lpstr>             Office of Educator Effectiveness &amp; Leadership Development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Office of Educator Effectiveness and Leadership Development May Virtual Office Hours Slides</dc:title>
  <dc:creator>AccessibilityTrainingsforDistricts@ed.sc.gov</dc:creator>
  <cp:lastModifiedBy>Cohoon, Ashley S</cp:lastModifiedBy>
  <cp:revision>4</cp:revision>
  <dcterms:created xsi:type="dcterms:W3CDTF">2024-03-05T14:10:10Z</dcterms:created>
  <dcterms:modified xsi:type="dcterms:W3CDTF">2024-05-01T18:39:16Z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