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 id="2147483648" r:id="rId5"/>
    <p:sldMasterId id="2147483660" r:id="rId6"/>
  </p:sldMasterIdLst>
  <p:notesMasterIdLst>
    <p:notesMasterId r:id="rId30"/>
  </p:notesMasterIdLst>
  <p:sldIdLst>
    <p:sldId id="257" r:id="rId7"/>
    <p:sldId id="4816" r:id="rId8"/>
    <p:sldId id="4817" r:id="rId9"/>
    <p:sldId id="4811" r:id="rId10"/>
    <p:sldId id="4806" r:id="rId11"/>
    <p:sldId id="4818" r:id="rId12"/>
    <p:sldId id="4813" r:id="rId13"/>
    <p:sldId id="4814" r:id="rId14"/>
    <p:sldId id="4815" r:id="rId15"/>
    <p:sldId id="4810" r:id="rId16"/>
    <p:sldId id="4826" r:id="rId17"/>
    <p:sldId id="315" r:id="rId18"/>
    <p:sldId id="4821" r:id="rId19"/>
    <p:sldId id="4823" r:id="rId20"/>
    <p:sldId id="4825" r:id="rId21"/>
    <p:sldId id="352" r:id="rId22"/>
    <p:sldId id="4798" r:id="rId23"/>
    <p:sldId id="4824" r:id="rId24"/>
    <p:sldId id="4819" r:id="rId25"/>
    <p:sldId id="4820" r:id="rId26"/>
    <p:sldId id="4799" r:id="rId27"/>
    <p:sldId id="265" r:id="rId28"/>
    <p:sldId id="28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E5FA5"/>
    <a:srgbClr val="565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37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B8B525-E8CE-425B-ADF5-5BE7333EAA5A}" type="datetimeFigureOut">
              <a:rPr lang="en-US" smtClean="0"/>
              <a:t>4/10/2025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31CE96-81FA-4C03-87CC-F53CE344BC75}" type="slidenum">
              <a:rPr lang="en-US" smtClean="0"/>
              <a:t>‹#›</a:t>
            </a:fld>
            <a:endParaRPr lang="en-US"/>
          </a:p>
        </p:txBody>
      </p:sp>
    </p:spTree>
    <p:extLst>
      <p:ext uri="{BB962C8B-B14F-4D97-AF65-F5344CB8AC3E}">
        <p14:creationId xmlns:p14="http://schemas.microsoft.com/office/powerpoint/2010/main" val="2534920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d.sc.gov/newsroom/school-district-memoranda-archive/educator-effectiveness-professional-learning-opportunities-202526/educator-effectiveness-professional-learning-opportunities-202526-memo/"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ducationalimpact.com/pdfs/SCDECourseCatalog.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d.sc.gov/educators/certification/certification-forms/forms/renewal-matrix/"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drive.google.com/file/d/1qLXvXN13SiZYJlEhGioke9Cl7QDr9rH_/view"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d.sc.gov/educators/educator-effectiveness/expanded-adept-resources/https-ed-sc-gov-educators-educator-effectiveness-expanded-adept-resources-educator-evaluation-guidance/adept-contract-levels-and-evaluations2/"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solidFill>
                  <a:srgbClr val="000000"/>
                </a:solidFill>
                <a:latin typeface="Calibri"/>
                <a:cs typeface="Calibri"/>
              </a:rPr>
              <a:t>Welcome</a:t>
            </a:r>
            <a:r>
              <a:rPr lang="en-US" sz="1200" b="0" i="0" u="none" strike="noStrike">
                <a:solidFill>
                  <a:srgbClr val="000000"/>
                </a:solidFill>
                <a:effectLst/>
                <a:latin typeface="Calibri"/>
                <a:cs typeface="Calibri"/>
              </a:rPr>
              <a:t> to our </a:t>
            </a:r>
            <a:r>
              <a:rPr lang="en-US">
                <a:solidFill>
                  <a:srgbClr val="000000"/>
                </a:solidFill>
                <a:latin typeface="Calibri"/>
                <a:cs typeface="Calibri"/>
              </a:rPr>
              <a:t>Educator</a:t>
            </a:r>
            <a:r>
              <a:rPr lang="en-US" sz="1200" b="0" i="0" u="none" strike="noStrike">
                <a:solidFill>
                  <a:srgbClr val="000000"/>
                </a:solidFill>
                <a:effectLst/>
                <a:latin typeface="Calibri"/>
                <a:cs typeface="Calibri"/>
              </a:rPr>
              <a:t> </a:t>
            </a:r>
            <a:r>
              <a:rPr lang="en-US">
                <a:solidFill>
                  <a:srgbClr val="000000"/>
                </a:solidFill>
                <a:latin typeface="Calibri"/>
                <a:cs typeface="Calibri"/>
              </a:rPr>
              <a:t>Effectiveness</a:t>
            </a:r>
            <a:r>
              <a:rPr lang="en-US" sz="1200" b="0" i="0" u="none" strike="noStrike">
                <a:solidFill>
                  <a:srgbClr val="000000"/>
                </a:solidFill>
                <a:effectLst/>
                <a:latin typeface="Calibri"/>
                <a:cs typeface="Calibri"/>
              </a:rPr>
              <a:t> virtual office hours. We’re so glad you could make it. Please type in the chat box your name and district. We have </a:t>
            </a:r>
            <a:r>
              <a:rPr lang="en-US">
                <a:solidFill>
                  <a:srgbClr val="000000"/>
                </a:solidFill>
                <a:latin typeface="Calibri"/>
                <a:cs typeface="Calibri"/>
              </a:rPr>
              <a:t>an</a:t>
            </a:r>
            <a:r>
              <a:rPr lang="en-US" sz="1200" b="0" i="0" u="none" strike="noStrike">
                <a:solidFill>
                  <a:srgbClr val="000000"/>
                </a:solidFill>
                <a:effectLst/>
                <a:latin typeface="Calibri"/>
                <a:cs typeface="Calibri"/>
              </a:rPr>
              <a:t> </a:t>
            </a:r>
            <a:r>
              <a:rPr lang="en-US">
                <a:solidFill>
                  <a:srgbClr val="000000"/>
                </a:solidFill>
                <a:latin typeface="Calibri"/>
                <a:cs typeface="Calibri"/>
              </a:rPr>
              <a:t>open-response posted</a:t>
            </a:r>
            <a:r>
              <a:rPr lang="en-US" sz="1200" b="0" i="0" u="none" strike="noStrike">
                <a:solidFill>
                  <a:srgbClr val="000000"/>
                </a:solidFill>
                <a:effectLst/>
                <a:latin typeface="Calibri"/>
                <a:cs typeface="Calibri"/>
              </a:rPr>
              <a:t> that we’d love for you to answer in the chat. We’ll get started right at 2 PM. </a:t>
            </a:r>
            <a:r>
              <a:rPr lang="en-US" sz="1200" b="0" i="0">
                <a:solidFill>
                  <a:srgbClr val="444444"/>
                </a:solidFill>
                <a:effectLst/>
                <a:latin typeface="Calibri"/>
                <a:cs typeface="Calibri"/>
              </a:rPr>
              <a:t>​</a:t>
            </a:r>
            <a:endParaRPr lang="en-US" b="0" i="0">
              <a:solidFill>
                <a:srgbClr val="444444"/>
              </a:solidFill>
              <a:effectLst/>
              <a:latin typeface="Calibri"/>
              <a:cs typeface="Calibri"/>
            </a:endParaRPr>
          </a:p>
          <a:p>
            <a:pPr algn="l" rtl="0" fontAlgn="base"/>
            <a:r>
              <a:rPr lang="en-US" sz="1200" b="0" i="0">
                <a:solidFill>
                  <a:srgbClr val="444444"/>
                </a:solidFill>
                <a:effectLst/>
                <a:latin typeface="Calibri"/>
                <a:cs typeface="Calibri"/>
              </a:rPr>
              <a:t>​</a:t>
            </a:r>
            <a:endParaRPr lang="en-US" b="0" i="0">
              <a:solidFill>
                <a:srgbClr val="444444"/>
              </a:solidFill>
              <a:effectLst/>
              <a:latin typeface="Calibri"/>
              <a:ea typeface="Calibri"/>
              <a:cs typeface="Calibri"/>
            </a:endParaRPr>
          </a:p>
          <a:p>
            <a:pPr fontAlgn="base"/>
            <a:r>
              <a:rPr lang="en-US" sz="1200" b="0" i="0" u="none" strike="noStrike">
                <a:solidFill>
                  <a:srgbClr val="000000"/>
                </a:solidFill>
                <a:effectLst/>
                <a:latin typeface="Calibri"/>
                <a:cs typeface="Calibri"/>
              </a:rPr>
              <a:t>@ 2 PM: Welcome again everyone! (Introduce self and team) If you haven’t done so, please type in the chat box your name and district. First, to orient you to the Microsoft Teams platform, the control icons will be on the upper right section of your screen for most users. If you haven’t yet, please click the mic icon to mute yourself. You will click the same mic icon to unmute yourself later when we are ready for conversation. We encourage you to utilize the chat throughout this session for any questions you may have during the presentation. Our team will be monitoring the chat and responding accordingly. We will also hold a time at the end for discussion.</a:t>
            </a:r>
            <a:r>
              <a:rPr lang="en-US" sz="1200" b="0" i="0">
                <a:solidFill>
                  <a:srgbClr val="444444"/>
                </a:solidFill>
                <a:effectLst/>
                <a:latin typeface="Calibri"/>
                <a:cs typeface="Calibri"/>
              </a:rPr>
              <a:t>​</a:t>
            </a:r>
            <a:r>
              <a:rPr lang="en-US" sz="1000" b="0" i="0">
                <a:solidFill>
                  <a:srgbClr val="444444"/>
                </a:solidFill>
                <a:effectLst/>
                <a:latin typeface="Calibri"/>
                <a:cs typeface="Calibri"/>
              </a:rPr>
              <a:t> </a:t>
            </a:r>
            <a:r>
              <a:rPr lang="en-US" sz="1200" b="0" i="0">
                <a:solidFill>
                  <a:srgbClr val="444444"/>
                </a:solidFill>
                <a:effectLst/>
                <a:latin typeface="Calibri"/>
                <a:cs typeface="Calibri"/>
              </a:rPr>
              <a:t>​</a:t>
            </a:r>
            <a:endParaRPr lang="en-US">
              <a:solidFill>
                <a:srgbClr val="444444"/>
              </a:solidFill>
              <a:latin typeface="Calibri"/>
              <a:ea typeface="Calibri"/>
              <a:cs typeface="Calibri"/>
            </a:endParaRPr>
          </a:p>
          <a:p>
            <a:r>
              <a:rPr lang="en-US" sz="1200" b="0" i="0">
                <a:solidFill>
                  <a:srgbClr val="444444"/>
                </a:solidFill>
                <a:effectLst/>
                <a:latin typeface="Calibri"/>
                <a:cs typeface="Calibri"/>
              </a:rPr>
              <a:t>The purpose of Office Hours is to hold time to ensure that we share timely reminders with districts, but even more importantly to create a space where you </a:t>
            </a:r>
            <a:r>
              <a:rPr lang="en-US">
                <a:solidFill>
                  <a:srgbClr val="444444"/>
                </a:solidFill>
                <a:latin typeface="Calibri"/>
                <a:cs typeface="Calibri"/>
              </a:rPr>
              <a:t>can share</a:t>
            </a:r>
            <a:r>
              <a:rPr lang="en-US" sz="1200" b="0" i="0">
                <a:solidFill>
                  <a:srgbClr val="444444"/>
                </a:solidFill>
                <a:effectLst/>
                <a:latin typeface="Calibri"/>
                <a:cs typeface="Calibri"/>
              </a:rPr>
              <a:t> feedback, questions, ideas and best practices with your peers. If you are new, there is no question too small; if you are an effectiveness veteran, don’t be shy about letting us know what you need. Before we get started, let’s </a:t>
            </a:r>
            <a:r>
              <a:rPr lang="en-US">
                <a:solidFill>
                  <a:srgbClr val="444444"/>
                </a:solidFill>
                <a:latin typeface="Calibri"/>
                <a:cs typeface="Calibri"/>
              </a:rPr>
              <a:t>see what exciting events have happened recently in our chat. </a:t>
            </a:r>
            <a:r>
              <a:rPr lang="en-US" sz="1200" b="0" i="0">
                <a:solidFill>
                  <a:srgbClr val="444444"/>
                </a:solidFill>
                <a:effectLst/>
                <a:latin typeface="Calibri"/>
                <a:cs typeface="Calibri"/>
              </a:rPr>
              <a:t>(summarize responses or ask 1-2 districts to elaborate….)</a:t>
            </a:r>
            <a:endParaRPr lang="en-US" b="0" i="0">
              <a:solidFill>
                <a:srgbClr val="444444"/>
              </a:solidFill>
              <a:effectLst/>
              <a:latin typeface="Calibri"/>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a:t>
            </a:fld>
            <a:endParaRPr lang="en-US"/>
          </a:p>
        </p:txBody>
      </p:sp>
    </p:spTree>
    <p:extLst>
      <p:ext uri="{BB962C8B-B14F-4D97-AF65-F5344CB8AC3E}">
        <p14:creationId xmlns:p14="http://schemas.microsoft.com/office/powerpoint/2010/main" val="3102323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A84D3-6B35-AB53-1A89-6D323E08F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0D7B59-D762-8AA4-E4E3-4BD1CF16FE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AD102-74C2-AB80-A79A-F42134E86A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668514-491E-0AB6-7C14-8CB7D3E8D9A1}"/>
              </a:ext>
            </a:extLst>
          </p:cNvPr>
          <p:cNvSpPr>
            <a:spLocks noGrp="1"/>
          </p:cNvSpPr>
          <p:nvPr>
            <p:ph type="sldNum" sz="quarter" idx="5"/>
          </p:nvPr>
        </p:nvSpPr>
        <p:spPr/>
        <p:txBody>
          <a:bodyPr/>
          <a:lstStyle/>
          <a:p>
            <a:fld id="{AC08F6B9-9AA6-429E-A410-38249A3BA9E7}" type="slidenum">
              <a:rPr lang="en-US" smtClean="0"/>
              <a:t>10</a:t>
            </a:fld>
            <a:endParaRPr lang="en-US"/>
          </a:p>
        </p:txBody>
      </p:sp>
    </p:spTree>
    <p:extLst>
      <p:ext uri="{BB962C8B-B14F-4D97-AF65-F5344CB8AC3E}">
        <p14:creationId xmlns:p14="http://schemas.microsoft.com/office/powerpoint/2010/main" val="3789571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Educator Effectiveness Professional Learning Opportunites 2025-26 Memo</a:t>
            </a:r>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11</a:t>
            </a:fld>
            <a:endParaRPr lang="en-US"/>
          </a:p>
        </p:txBody>
      </p:sp>
    </p:spTree>
    <p:extLst>
      <p:ext uri="{BB962C8B-B14F-4D97-AF65-F5344CB8AC3E}">
        <p14:creationId xmlns:p14="http://schemas.microsoft.com/office/powerpoint/2010/main" val="265533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047C5-5C1E-D0F6-210F-CCE9C1865F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7CB28A-D937-521F-8C9B-D68985F2E7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B01C84-8F34-36D9-AD63-32B435150836}"/>
              </a:ext>
            </a:extLst>
          </p:cNvPr>
          <p:cNvSpPr>
            <a:spLocks noGrp="1"/>
          </p:cNvSpPr>
          <p:nvPr>
            <p:ph type="body" idx="1"/>
          </p:nvPr>
        </p:nvSpPr>
        <p:spPr/>
        <p:txBody>
          <a:bodyPr/>
          <a:lstStyle/>
          <a:p>
            <a:r>
              <a:rPr lang="en-US"/>
              <a:t>EI takes all of these amazing resources to create vast and customizable learning libraries, such as the one we’ll explore today. </a:t>
            </a:r>
            <a:br>
              <a:rPr lang="en-US">
                <a:cs typeface="+mn-lt"/>
              </a:rPr>
            </a:br>
            <a:endParaRPr lang="en-US"/>
          </a:p>
          <a:p>
            <a:r>
              <a:rPr lang="en-US"/>
              <a:t>Link to SCDE course catalog booklet: </a:t>
            </a:r>
            <a:r>
              <a:rPr lang="en-US">
                <a:hlinkClick r:id="rId3"/>
              </a:rPr>
              <a:t>https://www.educationalimpact.com/pdfs/SCDECourseCatalog.pdf</a:t>
            </a:r>
            <a:r>
              <a:rPr lang="en-US"/>
              <a:t> </a:t>
            </a:r>
          </a:p>
          <a:p>
            <a:br>
              <a:rPr lang="en-US"/>
            </a:br>
            <a:endParaRPr lang="en-US"/>
          </a:p>
          <a:p>
            <a:br>
              <a:rPr lang="en-US"/>
            </a:br>
            <a:br>
              <a:rPr lang="en-US">
                <a:cs typeface="+mn-lt"/>
              </a:rPr>
            </a:br>
            <a:endParaRPr lang="en-US"/>
          </a:p>
        </p:txBody>
      </p:sp>
      <p:sp>
        <p:nvSpPr>
          <p:cNvPr id="4" name="Slide Number Placeholder 3">
            <a:extLst>
              <a:ext uri="{FF2B5EF4-FFF2-40B4-BE49-F238E27FC236}">
                <a16:creationId xmlns:a16="http://schemas.microsoft.com/office/drawing/2014/main" id="{301D49A2-26DD-67C8-D340-544E21C641DD}"/>
              </a:ext>
            </a:extLst>
          </p:cNvPr>
          <p:cNvSpPr>
            <a:spLocks noGrp="1"/>
          </p:cNvSpPr>
          <p:nvPr>
            <p:ph type="sldNum" sz="quarter" idx="5"/>
          </p:nvPr>
        </p:nvSpPr>
        <p:spPr/>
        <p:txBody>
          <a:bodyPr/>
          <a:lstStyle/>
          <a:p>
            <a:fld id="{484CEC91-7A65-4868-9634-A5288F997D0F}" type="slidenum">
              <a:rPr lang="en-US" smtClean="0"/>
              <a:t>12</a:t>
            </a:fld>
            <a:endParaRPr lang="en-US"/>
          </a:p>
        </p:txBody>
      </p:sp>
    </p:spTree>
    <p:extLst>
      <p:ext uri="{BB962C8B-B14F-4D97-AF65-F5344CB8AC3E}">
        <p14:creationId xmlns:p14="http://schemas.microsoft.com/office/powerpoint/2010/main" val="765315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r>
              <a:rPr lang="en-US">
                <a:hlinkClick r:id="rId3"/>
              </a:rPr>
              <a:t>SCDE Renewal Credit Matrix</a:t>
            </a:r>
            <a:endParaRPr lang="en-US">
              <a:ea typeface="Calibri" panose="020F0502020204030204"/>
              <a:cs typeface="Calibri" panose="020F0502020204030204"/>
            </a:endParaRPr>
          </a:p>
          <a:p>
            <a:r>
              <a:rPr lang="en-US">
                <a:ea typeface="Calibri" panose="020F0502020204030204"/>
                <a:cs typeface="Calibri" panose="020F0502020204030204"/>
              </a:rPr>
              <a:t>And flyer</a:t>
            </a:r>
          </a:p>
          <a:p>
            <a:r>
              <a:rPr lang="en-US">
                <a:hlinkClick r:id="rId4"/>
              </a:rPr>
              <a:t>Earn Renewal Credits Anytime, Anywhere.pdf - Google Drive</a:t>
            </a:r>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13</a:t>
            </a:fld>
            <a:endParaRPr lang="en-US"/>
          </a:p>
        </p:txBody>
      </p:sp>
    </p:spTree>
    <p:extLst>
      <p:ext uri="{BB962C8B-B14F-4D97-AF65-F5344CB8AC3E}">
        <p14:creationId xmlns:p14="http://schemas.microsoft.com/office/powerpoint/2010/main" val="1467243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0E282-D8C8-0EF8-2BE6-67B77CCDDD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5A112-CC45-7EB2-22E5-0C4FB7CFA3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DF7235-7B9D-B938-8099-B9AA46C00F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74A6E2-B04B-D6B1-33D3-ED1199F3FCD6}"/>
              </a:ext>
            </a:extLst>
          </p:cNvPr>
          <p:cNvSpPr>
            <a:spLocks noGrp="1"/>
          </p:cNvSpPr>
          <p:nvPr>
            <p:ph type="sldNum" sz="quarter" idx="5"/>
          </p:nvPr>
        </p:nvSpPr>
        <p:spPr/>
        <p:txBody>
          <a:bodyPr/>
          <a:lstStyle/>
          <a:p>
            <a:fld id="{7D31CE96-81FA-4C03-87CC-F53CE344BC75}" type="slidenum">
              <a:rPr lang="en-US" smtClean="0"/>
              <a:t>14</a:t>
            </a:fld>
            <a:endParaRPr lang="en-US"/>
          </a:p>
        </p:txBody>
      </p:sp>
    </p:spTree>
    <p:extLst>
      <p:ext uri="{BB962C8B-B14F-4D97-AF65-F5344CB8AC3E}">
        <p14:creationId xmlns:p14="http://schemas.microsoft.com/office/powerpoint/2010/main" val="1504086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D0D48-FDEC-E193-404D-2DF1AC3D8C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387F4-4A26-68D9-F90C-D8AE70AE29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FC953-4E75-FE84-F801-339BB8E0FE2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13EF94-F8EC-EF24-5214-7E2C11BADF64}"/>
              </a:ext>
            </a:extLst>
          </p:cNvPr>
          <p:cNvSpPr>
            <a:spLocks noGrp="1"/>
          </p:cNvSpPr>
          <p:nvPr>
            <p:ph type="sldNum" sz="quarter" idx="5"/>
          </p:nvPr>
        </p:nvSpPr>
        <p:spPr/>
        <p:txBody>
          <a:bodyPr/>
          <a:lstStyle/>
          <a:p>
            <a:fld id="{7D31CE96-81FA-4C03-87CC-F53CE344BC75}" type="slidenum">
              <a:rPr lang="en-US" smtClean="0"/>
              <a:t>15</a:t>
            </a:fld>
            <a:endParaRPr lang="en-US"/>
          </a:p>
        </p:txBody>
      </p:sp>
    </p:spTree>
    <p:extLst>
      <p:ext uri="{BB962C8B-B14F-4D97-AF65-F5344CB8AC3E}">
        <p14:creationId xmlns:p14="http://schemas.microsoft.com/office/powerpoint/2010/main" val="4139276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Provided personalized support for:</a:t>
            </a:r>
          </a:p>
          <a:p>
            <a:r>
              <a:rPr lang="en-US"/>
              <a:t>Charleston County School District</a:t>
            </a:r>
          </a:p>
          <a:p>
            <a:r>
              <a:rPr lang="en-US"/>
              <a:t>Rock Hill Schools</a:t>
            </a:r>
          </a:p>
          <a:p>
            <a:r>
              <a:rPr lang="en-US"/>
              <a:t>Charter Institute at Erskine</a:t>
            </a:r>
          </a:p>
          <a:p>
            <a:r>
              <a:rPr lang="en-US"/>
              <a:t>Learning Pathway suggestions</a:t>
            </a:r>
          </a:p>
        </p:txBody>
      </p:sp>
      <p:sp>
        <p:nvSpPr>
          <p:cNvPr id="4" name="Slide Number Placeholder 3"/>
          <p:cNvSpPr>
            <a:spLocks noGrp="1"/>
          </p:cNvSpPr>
          <p:nvPr>
            <p:ph type="sldNum" sz="quarter" idx="5"/>
          </p:nvPr>
        </p:nvSpPr>
        <p:spPr/>
        <p:txBody>
          <a:bodyPr/>
          <a:lstStyle/>
          <a:p>
            <a:fld id="{484CEC91-7A65-4868-9634-A5288F997D0F}" type="slidenum">
              <a:rPr lang="en-US" smtClean="0"/>
              <a:t>16</a:t>
            </a:fld>
            <a:endParaRPr lang="en-US"/>
          </a:p>
        </p:txBody>
      </p:sp>
    </p:spTree>
    <p:extLst>
      <p:ext uri="{BB962C8B-B14F-4D97-AF65-F5344CB8AC3E}">
        <p14:creationId xmlns:p14="http://schemas.microsoft.com/office/powerpoint/2010/main" val="3569322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17</a:t>
            </a:fld>
            <a:endParaRPr lang="en-US"/>
          </a:p>
        </p:txBody>
      </p:sp>
    </p:spTree>
    <p:extLst>
      <p:ext uri="{BB962C8B-B14F-4D97-AF65-F5344CB8AC3E}">
        <p14:creationId xmlns:p14="http://schemas.microsoft.com/office/powerpoint/2010/main" val="1976785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109D7-760E-BB01-0456-1D9A1EF2E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67A18D-F561-6B32-ECB3-594EC6E588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144AD3-5422-DFC8-5269-464E0B55CD1E}"/>
              </a:ext>
            </a:extLst>
          </p:cNvPr>
          <p:cNvSpPr>
            <a:spLocks noGrp="1"/>
          </p:cNvSpPr>
          <p:nvPr>
            <p:ph type="body" idx="1"/>
          </p:nvPr>
        </p:nvSpPr>
        <p:spPr/>
        <p:txBody>
          <a:bodyPr/>
          <a:lstStyle/>
          <a:p>
            <a:r>
              <a:rPr lang="en-US">
                <a:ea typeface="Calibri"/>
                <a:cs typeface="Calibri"/>
              </a:rPr>
              <a:t>This is particularly important for educators who have resigned and are going to a different district for the next school year.</a:t>
            </a:r>
          </a:p>
        </p:txBody>
      </p:sp>
      <p:sp>
        <p:nvSpPr>
          <p:cNvPr id="4" name="Slide Number Placeholder 3">
            <a:extLst>
              <a:ext uri="{FF2B5EF4-FFF2-40B4-BE49-F238E27FC236}">
                <a16:creationId xmlns:a16="http://schemas.microsoft.com/office/drawing/2014/main" id="{4B9B71DC-208D-5521-C03C-502BCF3F348C}"/>
              </a:ext>
            </a:extLst>
          </p:cNvPr>
          <p:cNvSpPr>
            <a:spLocks noGrp="1"/>
          </p:cNvSpPr>
          <p:nvPr>
            <p:ph type="sldNum" sz="quarter" idx="5"/>
          </p:nvPr>
        </p:nvSpPr>
        <p:spPr/>
        <p:txBody>
          <a:bodyPr/>
          <a:lstStyle/>
          <a:p>
            <a:fld id="{7D31CE96-81FA-4C03-87CC-F53CE344BC75}" type="slidenum">
              <a:rPr lang="en-US" smtClean="0"/>
              <a:t>18</a:t>
            </a:fld>
            <a:endParaRPr lang="en-US"/>
          </a:p>
        </p:txBody>
      </p:sp>
    </p:spTree>
    <p:extLst>
      <p:ext uri="{BB962C8B-B14F-4D97-AF65-F5344CB8AC3E}">
        <p14:creationId xmlns:p14="http://schemas.microsoft.com/office/powerpoint/2010/main" val="3755233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Drop Link in Chat: </a:t>
            </a:r>
            <a:r>
              <a:rPr lang="en-US">
                <a:hlinkClick r:id="rId3"/>
              </a:rPr>
              <a:t>ADEPT Contract Levels and Evaluations</a:t>
            </a:r>
            <a:endParaRPr lang="en-US">
              <a:ea typeface="Calibri"/>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19</a:t>
            </a:fld>
            <a:endParaRPr lang="en-US"/>
          </a:p>
        </p:txBody>
      </p:sp>
    </p:spTree>
    <p:extLst>
      <p:ext uri="{BB962C8B-B14F-4D97-AF65-F5344CB8AC3E}">
        <p14:creationId xmlns:p14="http://schemas.microsoft.com/office/powerpoint/2010/main" val="696028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so glad to have you here with us today. Before we get to questions and open discussion, we have a few things to share with you (state them). As we go, please feel free to add questions in the chat. We will respond to all that we can as we go and will address any lingering questions and open up the room for discussion at the end. </a:t>
            </a:r>
          </a:p>
        </p:txBody>
      </p:sp>
      <p:sp>
        <p:nvSpPr>
          <p:cNvPr id="4" name="Slide Number Placeholder 3"/>
          <p:cNvSpPr>
            <a:spLocks noGrp="1"/>
          </p:cNvSpPr>
          <p:nvPr>
            <p:ph type="sldNum" sz="quarter" idx="5"/>
          </p:nvPr>
        </p:nvSpPr>
        <p:spPr/>
        <p:txBody>
          <a:bodyPr/>
          <a:lstStyle/>
          <a:p>
            <a:fld id="{AC08F6B9-9AA6-429E-A410-38249A3BA9E7}" type="slidenum">
              <a:rPr lang="en-US" smtClean="0"/>
              <a:t>2</a:t>
            </a:fld>
            <a:endParaRPr lang="en-US"/>
          </a:p>
        </p:txBody>
      </p:sp>
    </p:spTree>
    <p:extLst>
      <p:ext uri="{BB962C8B-B14F-4D97-AF65-F5344CB8AC3E}">
        <p14:creationId xmlns:p14="http://schemas.microsoft.com/office/powerpoint/2010/main" val="481385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20</a:t>
            </a:fld>
            <a:endParaRPr lang="en-US"/>
          </a:p>
        </p:txBody>
      </p:sp>
    </p:spTree>
    <p:extLst>
      <p:ext uri="{BB962C8B-B14F-4D97-AF65-F5344CB8AC3E}">
        <p14:creationId xmlns:p14="http://schemas.microsoft.com/office/powerpoint/2010/main" val="3224567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ea typeface="Calibri"/>
                <a:cs typeface="Calibri"/>
              </a:rPr>
              <a:t>We thank you for your time today. We will stay for a few extra minutes if anyone has any additional questions.</a:t>
            </a:r>
            <a:endParaRPr lang="en"/>
          </a:p>
          <a:p>
            <a:r>
              <a:rPr lang="en"/>
              <a:t>Feel free to reach out to us if you have questions or feedback for us. Our email addresses are shown on the slide.</a:t>
            </a:r>
          </a:p>
          <a:p>
            <a:r>
              <a:rPr lang="en">
                <a:ea typeface="Calibri"/>
                <a:cs typeface="Calibri"/>
              </a:rPr>
              <a:t>Have a great rest of your day!</a:t>
            </a:r>
          </a:p>
        </p:txBody>
      </p:sp>
      <p:sp>
        <p:nvSpPr>
          <p:cNvPr id="4" name="Slide Number Placeholder 3"/>
          <p:cNvSpPr>
            <a:spLocks noGrp="1"/>
          </p:cNvSpPr>
          <p:nvPr>
            <p:ph type="sldNum" sz="quarter" idx="5"/>
          </p:nvPr>
        </p:nvSpPr>
        <p:spPr/>
        <p:txBody>
          <a:bodyPr/>
          <a:lstStyle/>
          <a:p>
            <a:fld id="{7D31CE96-81FA-4C03-87CC-F53CE344BC75}" type="slidenum">
              <a:rPr lang="en-US" smtClean="0"/>
              <a:t>22</a:t>
            </a:fld>
            <a:endParaRPr lang="en-US"/>
          </a:p>
        </p:txBody>
      </p:sp>
    </p:spTree>
    <p:extLst>
      <p:ext uri="{BB962C8B-B14F-4D97-AF65-F5344CB8AC3E}">
        <p14:creationId xmlns:p14="http://schemas.microsoft.com/office/powerpoint/2010/main" val="1154330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want to welcome Torian Nunn to our team! He is taking over the Data and Reporting Role and we are excited to have his expertise.</a:t>
            </a:r>
          </a:p>
        </p:txBody>
      </p:sp>
      <p:sp>
        <p:nvSpPr>
          <p:cNvPr id="4" name="Slide Number Placeholder 3"/>
          <p:cNvSpPr>
            <a:spLocks noGrp="1"/>
          </p:cNvSpPr>
          <p:nvPr>
            <p:ph type="sldNum" sz="quarter" idx="5"/>
          </p:nvPr>
        </p:nvSpPr>
        <p:spPr/>
        <p:txBody>
          <a:bodyPr/>
          <a:lstStyle/>
          <a:p>
            <a:fld id="{7D31CE96-81FA-4C03-87CC-F53CE344BC75}" type="slidenum">
              <a:rPr lang="en-US" smtClean="0"/>
              <a:t>3</a:t>
            </a:fld>
            <a:endParaRPr lang="en-US"/>
          </a:p>
        </p:txBody>
      </p:sp>
    </p:spTree>
    <p:extLst>
      <p:ext uri="{BB962C8B-B14F-4D97-AF65-F5344CB8AC3E}">
        <p14:creationId xmlns:p14="http://schemas.microsoft.com/office/powerpoint/2010/main" val="2025304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A48DE-ED97-BD54-3CFF-0353FCB9C7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ABB62E-4EC3-9C16-E70B-BC63C68C42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145F9E-872E-8BC6-75E0-67A4E94298DC}"/>
              </a:ext>
            </a:extLst>
          </p:cNvPr>
          <p:cNvSpPr>
            <a:spLocks noGrp="1"/>
          </p:cNvSpPr>
          <p:nvPr>
            <p:ph type="body" idx="1"/>
          </p:nvPr>
        </p:nvSpPr>
        <p:spPr/>
        <p:txBody>
          <a:bodyPr/>
          <a:lstStyle/>
          <a:p>
            <a:pPr>
              <a:defRPr/>
            </a:pPr>
            <a:endParaRPr lang="en-US"/>
          </a:p>
        </p:txBody>
      </p:sp>
      <p:sp>
        <p:nvSpPr>
          <p:cNvPr id="4" name="Slide Number Placeholder 3">
            <a:extLst>
              <a:ext uri="{FF2B5EF4-FFF2-40B4-BE49-F238E27FC236}">
                <a16:creationId xmlns:a16="http://schemas.microsoft.com/office/drawing/2014/main" id="{326BDFFC-09E4-FAB6-85C4-CE861832CFA5}"/>
              </a:ext>
            </a:extLst>
          </p:cNvPr>
          <p:cNvSpPr>
            <a:spLocks noGrp="1"/>
          </p:cNvSpPr>
          <p:nvPr>
            <p:ph type="sldNum" sz="quarter" idx="5"/>
          </p:nvPr>
        </p:nvSpPr>
        <p:spPr/>
        <p:txBody>
          <a:bodyPr/>
          <a:lstStyle/>
          <a:p>
            <a:fld id="{AC08F6B9-9AA6-429E-A410-38249A3BA9E7}" type="slidenum">
              <a:rPr lang="en-US" smtClean="0"/>
              <a:t>4</a:t>
            </a:fld>
            <a:endParaRPr lang="en-US"/>
          </a:p>
        </p:txBody>
      </p:sp>
    </p:spTree>
    <p:extLst>
      <p:ext uri="{BB962C8B-B14F-4D97-AF65-F5344CB8AC3E}">
        <p14:creationId xmlns:p14="http://schemas.microsoft.com/office/powerpoint/2010/main" val="1620218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a:solidFill>
                  <a:srgbClr val="000000"/>
                </a:solidFill>
                <a:effectLst/>
                <a:latin typeface="Calibri" panose="020F0502020204030204" pitchFamily="34" charset="0"/>
              </a:rPr>
              <a:t>Here is a quick glance at some ADEPT reminders. Please do not hesitate to email us if you have any questions or concerns during the close-out process.</a:t>
            </a:r>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5</a:t>
            </a:fld>
            <a:endParaRPr lang="en-US"/>
          </a:p>
        </p:txBody>
      </p:sp>
    </p:spTree>
    <p:extLst>
      <p:ext uri="{BB962C8B-B14F-4D97-AF65-F5344CB8AC3E}">
        <p14:creationId xmlns:p14="http://schemas.microsoft.com/office/powerpoint/2010/main" val="2366760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Auto Complete will begin in mid-May and will be upon us sooner than later. I want to take a moment to explain this feature in </a:t>
            </a:r>
            <a:r>
              <a:rPr lang="en-US" err="1">
                <a:ea typeface="Calibri"/>
                <a:cs typeface="Calibri"/>
              </a:rPr>
              <a:t>SCLead</a:t>
            </a:r>
            <a:r>
              <a:rPr lang="en-US">
                <a:ea typeface="Calibri"/>
                <a:cs typeface="Calibri"/>
              </a:rPr>
              <a:t>.</a:t>
            </a:r>
          </a:p>
          <a:p>
            <a:r>
              <a:rPr lang="en-US">
                <a:ea typeface="Calibri"/>
                <a:cs typeface="Calibri"/>
              </a:rPr>
              <a:t>(READ SLIDE)</a:t>
            </a:r>
          </a:p>
        </p:txBody>
      </p:sp>
      <p:sp>
        <p:nvSpPr>
          <p:cNvPr id="4" name="Slide Number Placeholder 3"/>
          <p:cNvSpPr>
            <a:spLocks noGrp="1"/>
          </p:cNvSpPr>
          <p:nvPr>
            <p:ph type="sldNum" sz="quarter" idx="5"/>
          </p:nvPr>
        </p:nvSpPr>
        <p:spPr/>
        <p:txBody>
          <a:bodyPr/>
          <a:lstStyle/>
          <a:p>
            <a:fld id="{7D31CE96-81FA-4C03-87CC-F53CE344BC75}" type="slidenum">
              <a:rPr lang="en-US" smtClean="0"/>
              <a:t>6</a:t>
            </a:fld>
            <a:endParaRPr lang="en-US"/>
          </a:p>
        </p:txBody>
      </p:sp>
    </p:spTree>
    <p:extLst>
      <p:ext uri="{BB962C8B-B14F-4D97-AF65-F5344CB8AC3E}">
        <p14:creationId xmlns:p14="http://schemas.microsoft.com/office/powerpoint/2010/main" val="2133619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81798-371B-738B-741C-CD361F2104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D01F88-CDF4-E3F5-7EEA-33425DFD95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529BDC-61E0-0584-844D-0CE8B91D1744}"/>
              </a:ext>
            </a:extLst>
          </p:cNvPr>
          <p:cNvSpPr>
            <a:spLocks noGrp="1"/>
          </p:cNvSpPr>
          <p:nvPr>
            <p:ph type="body" idx="1"/>
          </p:nvPr>
        </p:nvSpPr>
        <p:spPr/>
        <p:txBody>
          <a:bodyPr/>
          <a:lstStyle/>
          <a:p>
            <a:r>
              <a:rPr lang="en-US" sz="1800">
                <a:ea typeface="Calibri"/>
                <a:cs typeface="Calibri"/>
              </a:rPr>
              <a:t>ADEPT Plan</a:t>
            </a:r>
          </a:p>
        </p:txBody>
      </p:sp>
      <p:sp>
        <p:nvSpPr>
          <p:cNvPr id="4" name="Slide Number Placeholder 3">
            <a:extLst>
              <a:ext uri="{FF2B5EF4-FFF2-40B4-BE49-F238E27FC236}">
                <a16:creationId xmlns:a16="http://schemas.microsoft.com/office/drawing/2014/main" id="{920FAF01-AAF6-C041-1EB2-F21D1E7DD53F}"/>
              </a:ext>
            </a:extLst>
          </p:cNvPr>
          <p:cNvSpPr>
            <a:spLocks noGrp="1"/>
          </p:cNvSpPr>
          <p:nvPr>
            <p:ph type="sldNum" sz="quarter" idx="5"/>
          </p:nvPr>
        </p:nvSpPr>
        <p:spPr/>
        <p:txBody>
          <a:bodyPr/>
          <a:lstStyle/>
          <a:p>
            <a:fld id="{7D31CE96-81FA-4C03-87CC-F53CE344BC75}" type="slidenum">
              <a:rPr lang="en-US" smtClean="0"/>
              <a:t>7</a:t>
            </a:fld>
            <a:endParaRPr lang="en-US"/>
          </a:p>
        </p:txBody>
      </p:sp>
    </p:spTree>
    <p:extLst>
      <p:ext uri="{BB962C8B-B14F-4D97-AF65-F5344CB8AC3E}">
        <p14:creationId xmlns:p14="http://schemas.microsoft.com/office/powerpoint/2010/main" val="2228806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6CFFB-461C-4BA0-49D1-6051AF7114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E62E1-03B7-9C3A-BA2C-983011346C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940D67-B27C-D3E5-69D9-E3394D10D145}"/>
              </a:ext>
            </a:extLst>
          </p:cNvPr>
          <p:cNvSpPr>
            <a:spLocks noGrp="1"/>
          </p:cNvSpPr>
          <p:nvPr>
            <p:ph type="body" idx="1"/>
          </p:nvPr>
        </p:nvSpPr>
        <p:spPr/>
        <p:txBody>
          <a:bodyPr/>
          <a:lstStyle/>
          <a:p>
            <a:endParaRPr lang="en-US" sz="1800">
              <a:ea typeface="Calibri"/>
              <a:cs typeface="Calibri"/>
            </a:endParaRPr>
          </a:p>
        </p:txBody>
      </p:sp>
      <p:sp>
        <p:nvSpPr>
          <p:cNvPr id="4" name="Slide Number Placeholder 3">
            <a:extLst>
              <a:ext uri="{FF2B5EF4-FFF2-40B4-BE49-F238E27FC236}">
                <a16:creationId xmlns:a16="http://schemas.microsoft.com/office/drawing/2014/main" id="{6BEE9B71-2D80-2956-FB56-6EDA031B7BC6}"/>
              </a:ext>
            </a:extLst>
          </p:cNvPr>
          <p:cNvSpPr>
            <a:spLocks noGrp="1"/>
          </p:cNvSpPr>
          <p:nvPr>
            <p:ph type="sldNum" sz="quarter" idx="5"/>
          </p:nvPr>
        </p:nvSpPr>
        <p:spPr/>
        <p:txBody>
          <a:bodyPr/>
          <a:lstStyle/>
          <a:p>
            <a:fld id="{7D31CE96-81FA-4C03-87CC-F53CE344BC75}" type="slidenum">
              <a:rPr lang="en-US" smtClean="0"/>
              <a:t>8</a:t>
            </a:fld>
            <a:endParaRPr lang="en-US"/>
          </a:p>
        </p:txBody>
      </p:sp>
    </p:spTree>
    <p:extLst>
      <p:ext uri="{BB962C8B-B14F-4D97-AF65-F5344CB8AC3E}">
        <p14:creationId xmlns:p14="http://schemas.microsoft.com/office/powerpoint/2010/main" val="4210796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54D82-E022-822F-367B-9CA5A23C28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1B2D0-1AA5-EA7F-00E6-88FF22CF55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087380-BBD5-9FA4-2A04-095D4D2574DD}"/>
              </a:ext>
            </a:extLst>
          </p:cNvPr>
          <p:cNvSpPr>
            <a:spLocks noGrp="1"/>
          </p:cNvSpPr>
          <p:nvPr>
            <p:ph type="body" idx="1"/>
          </p:nvPr>
        </p:nvSpPr>
        <p:spPr/>
        <p:txBody>
          <a:bodyPr/>
          <a:lstStyle/>
          <a:p>
            <a:r>
              <a:rPr lang="en-US" sz="1800">
                <a:ea typeface="Calibri"/>
                <a:cs typeface="Calibri"/>
              </a:rPr>
              <a:t>Drop link to the ADEPT plan template and Addendum Support Document in the chat</a:t>
            </a:r>
          </a:p>
        </p:txBody>
      </p:sp>
      <p:sp>
        <p:nvSpPr>
          <p:cNvPr id="4" name="Slide Number Placeholder 3">
            <a:extLst>
              <a:ext uri="{FF2B5EF4-FFF2-40B4-BE49-F238E27FC236}">
                <a16:creationId xmlns:a16="http://schemas.microsoft.com/office/drawing/2014/main" id="{9E8B66A1-DA8C-844E-A147-D940D4C2F01C}"/>
              </a:ext>
            </a:extLst>
          </p:cNvPr>
          <p:cNvSpPr>
            <a:spLocks noGrp="1"/>
          </p:cNvSpPr>
          <p:nvPr>
            <p:ph type="sldNum" sz="quarter" idx="5"/>
          </p:nvPr>
        </p:nvSpPr>
        <p:spPr/>
        <p:txBody>
          <a:bodyPr/>
          <a:lstStyle/>
          <a:p>
            <a:fld id="{7D31CE96-81FA-4C03-87CC-F53CE344BC75}" type="slidenum">
              <a:rPr lang="en-US" smtClean="0"/>
              <a:t>9</a:t>
            </a:fld>
            <a:endParaRPr lang="en-US"/>
          </a:p>
        </p:txBody>
      </p:sp>
    </p:spTree>
    <p:extLst>
      <p:ext uri="{BB962C8B-B14F-4D97-AF65-F5344CB8AC3E}">
        <p14:creationId xmlns:p14="http://schemas.microsoft.com/office/powerpoint/2010/main" val="978138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2"/>
            <a:ext cx="6035040" cy="1543050"/>
          </a:xfrm>
        </p:spPr>
        <p:txBody>
          <a:bodyPr>
            <a:normAutofit/>
          </a:bodyPr>
          <a:lstStyle>
            <a:lvl1pPr algn="ctr">
              <a:defRPr sz="4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0"/>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423971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t>Click icon to add picture</a:t>
            </a:r>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6194342" y="-559272"/>
            <a:ext cx="7680960" cy="768096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646176" y="637953"/>
            <a:ext cx="6902940" cy="2450528"/>
          </a:xfrm>
        </p:spPr>
        <p:txBody>
          <a:bodyPr anchor="ctr">
            <a:normAutofit/>
          </a:bodyPr>
          <a:lstStyle>
            <a:lvl1pPr algn="l">
              <a:lnSpc>
                <a:spcPct val="110000"/>
              </a:lnSpc>
              <a:defRPr sz="44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635508" y="3517640"/>
            <a:ext cx="6913608" cy="1655762"/>
          </a:xfrm>
        </p:spPr>
        <p:txBody>
          <a:bodyPr anchor="b">
            <a:normAutofit/>
          </a:bodyPr>
          <a:lstStyle>
            <a:lvl1pPr marL="0" indent="0" algn="l">
              <a:buNone/>
              <a:defRPr sz="2133" b="1">
                <a:solidFill>
                  <a:srgbClr val="2F3D4C"/>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635653" y="5273643"/>
            <a:ext cx="5760720" cy="1523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682044" y="5885341"/>
            <a:ext cx="12547419" cy="836135"/>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843997"/>
            <a:ext cx="3098292" cy="4754880"/>
          </a:xfrm>
        </p:spPr>
        <p:txBody>
          <a:bodyPr>
            <a:normAutofit/>
          </a:bodyPr>
          <a:lstStyle>
            <a:lvl1pPr>
              <a:lnSpc>
                <a:spcPct val="100000"/>
              </a:lnSpc>
              <a:defRPr sz="5867"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3911600" y="843997"/>
            <a:ext cx="7290" cy="475488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4484982" y="843997"/>
            <a:ext cx="7105813" cy="4754880"/>
          </a:xfrm>
        </p:spPr>
        <p:txBody>
          <a:bodyPr anchor="ctr">
            <a:noAutofit/>
          </a:bodyPr>
          <a:lstStyle>
            <a:lvl1pPr>
              <a:defRPr sz="3600">
                <a:solidFill>
                  <a:srgbClr val="2F3D4C"/>
                </a:solidFill>
              </a:defRPr>
            </a:lvl1pPr>
          </a:lstStyle>
          <a:p>
            <a:pPr marL="0" marR="0" lvl="0"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09600" y="2127786"/>
            <a:ext cx="10972800" cy="914400"/>
          </a:xfrm>
        </p:spPr>
        <p:txBody>
          <a:bodyPr>
            <a:noAutofit/>
          </a:bodyPr>
          <a:lstStyle>
            <a:lvl1pPr algn="ctr">
              <a:lnSpc>
                <a:spcPct val="100000"/>
              </a:lnSpc>
              <a:defRPr sz="5867"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9600" y="3450210"/>
            <a:ext cx="10972800" cy="12507"/>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5333322" y="488028"/>
            <a:ext cx="1525357" cy="1524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1828800" y="3785556"/>
            <a:ext cx="8534400" cy="1358900"/>
          </a:xfrm>
        </p:spPr>
        <p:txBody>
          <a:bodyPr anchor="ctr">
            <a:normAutofit/>
          </a:bodyPr>
          <a:lstStyle>
            <a:lvl1pPr marL="0" indent="0" algn="ctr">
              <a:buNone/>
              <a:defRPr sz="44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450231"/>
            <a:ext cx="10966704" cy="3983779"/>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612648" y="1211544"/>
            <a:ext cx="10966704" cy="496065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624091" y="1444046"/>
            <a:ext cx="10966704" cy="4154831"/>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6386207"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8013192" y="1625152"/>
            <a:ext cx="3535680" cy="4217235"/>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625152"/>
            <a:ext cx="3535680" cy="4217234"/>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4328160" y="1637659"/>
            <a:ext cx="3535680" cy="4204728"/>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39196" y="1581324"/>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385173" y="1581324"/>
            <a:ext cx="5183188"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28074" y="1569720"/>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406142" y="1569720"/>
            <a:ext cx="5183188" cy="42672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62081"/>
          </a:xfrm>
        </p:spPr>
        <p:txBody>
          <a:bodyPr anchor="t">
            <a:normAutofit/>
          </a:bodyPr>
          <a:lstStyle>
            <a:lvl1pPr>
              <a:lnSpc>
                <a:spcPct val="100000"/>
              </a:lnSpc>
              <a:defRPr sz="3334"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p:spPr>
        <p:txBody>
          <a:bodyPr>
            <a:normAutofit/>
          </a:bodyPr>
          <a:lstStyle>
            <a:lvl1pPr marL="0" indent="0">
              <a:lnSpc>
                <a:spcPct val="110000"/>
              </a:lnSpc>
              <a:spcBef>
                <a:spcPts val="0"/>
              </a:spcBef>
              <a:buNone/>
              <a:defRPr sz="1867">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0"/>
            <a:ext cx="4181859" cy="3835388"/>
          </a:xfrm>
        </p:spPr>
        <p:txBody>
          <a:bodyPr>
            <a:noAutofit/>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3344637" y="4026981"/>
            <a:ext cx="3657600" cy="1054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629483" y="1871629"/>
            <a:ext cx="4230991" cy="12193"/>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12837"/>
          </a:xfrm>
        </p:spPr>
        <p:txBody>
          <a:bodyPr anchor="t">
            <a:normAutofit/>
          </a:bodyPr>
          <a:lstStyle>
            <a:lvl1pPr>
              <a:lnSpc>
                <a:spcPct val="100000"/>
              </a:lnSpc>
              <a:defRPr sz="3334"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1"/>
            <a:ext cx="4230990" cy="3659187"/>
          </a:xfrm>
        </p:spPr>
        <p:txBody>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a:ln w="28575">
            <a:solidFill>
              <a:srgbClr val="F0C14C"/>
            </a:solidFill>
          </a:ln>
        </p:spPr>
        <p:txBody>
          <a:bodyPr anchor="ctr">
            <a:normAutofit/>
          </a:bodyPr>
          <a:lstStyle>
            <a:lvl1pPr marL="0" indent="0" algn="ctr">
              <a:lnSpc>
                <a:spcPct val="110000"/>
              </a:lnSpc>
              <a:spcBef>
                <a:spcPts val="0"/>
              </a:spcBef>
              <a:buNone/>
              <a:defRPr sz="2933">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629483" y="1871629"/>
            <a:ext cx="4230991" cy="12193"/>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5860603" y="1489102"/>
            <a:ext cx="4864100" cy="1875553"/>
          </a:xfrm>
        </p:spPr>
        <p:txBody>
          <a:bodyPr anchor="t">
            <a:noAutofit/>
          </a:bodyPr>
          <a:lstStyle>
            <a:lvl1pPr>
              <a:lnSpc>
                <a:spcPct val="100000"/>
              </a:lnSpc>
              <a:defRPr sz="5867"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5892800" y="3530600"/>
            <a:ext cx="486410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1435100" y="1322491"/>
            <a:ext cx="3657600" cy="36576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5860603" y="3674527"/>
            <a:ext cx="4896297" cy="668873"/>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4556759" y="5511800"/>
            <a:ext cx="3048000" cy="609600"/>
          </a:xfrm>
        </p:spPr>
        <p:txBody>
          <a:bodyPr anchor="ctr">
            <a:normAutofit/>
          </a:bodyPr>
          <a:lstStyle>
            <a:lvl1pPr algn="ctr">
              <a:lnSpc>
                <a:spcPct val="100000"/>
              </a:lnSpc>
              <a:defRPr sz="2933"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93387" y="685800"/>
            <a:ext cx="4574746" cy="4572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9873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6"/>
            <a:ext cx="5486400" cy="1543050"/>
          </a:xfrm>
          <a:prstGeom prst="rect">
            <a:avLst/>
          </a:prstGeom>
        </p:spPr>
        <p:txBody>
          <a:bodyPr vert="horz" lIns="91440" tIns="45720" rIns="91440" bIns="45720" rtlCol="0" anchor="ctr">
            <a:normAutofit/>
          </a:bodyPr>
          <a:lstStyle/>
          <a:p>
            <a:pPr marL="0" indent="0" algn="ctr">
              <a:buNone/>
            </a:pPr>
            <a:r>
              <a:rPr lang="en-US" sz="36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0" y="3104421"/>
            <a:ext cx="5524500" cy="1543050"/>
          </a:xfrm>
          <a:prstGeom prst="rect">
            <a:avLst/>
          </a:prstGeom>
        </p:spPr>
        <p:txBody>
          <a:bodyPr vert="horz" lIns="91440" tIns="45720" rIns="91440" bIns="45720" rtlCol="0">
            <a:normAutofit/>
          </a:bodyPr>
          <a:lstStyle/>
          <a:p>
            <a:pPr marL="0" indent="0" algn="ctr">
              <a:buNone/>
            </a:pPr>
            <a:r>
              <a:rPr lang="en-US" sz="2400">
                <a:latin typeface="Trebuchet MS" panose="020B0603020202020204" pitchFamily="34" charset="0"/>
              </a:rPr>
              <a:t>&lt;Date Here&gt;</a:t>
            </a:r>
          </a:p>
          <a:p>
            <a:pPr marL="0" indent="0" algn="ctr">
              <a:buNone/>
            </a:pPr>
            <a:r>
              <a:rPr lang="en-US" sz="2400">
                <a:latin typeface="Trebuchet MS" panose="020B0603020202020204" pitchFamily="34" charset="0"/>
              </a:rPr>
              <a:t>Molly M. Spearman</a:t>
            </a:r>
          </a:p>
          <a:p>
            <a:pPr marL="0" indent="0" algn="ctr">
              <a:buNone/>
            </a:pPr>
            <a:r>
              <a:rPr lang="en-US" sz="24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03832" y="1375776"/>
            <a:ext cx="3333928" cy="3271695"/>
          </a:xfrm>
          <a:prstGeom prst="rect">
            <a:avLst/>
          </a:prstGeom>
        </p:spPr>
      </p:pic>
    </p:spTree>
    <p:extLst>
      <p:ext uri="{BB962C8B-B14F-4D97-AF65-F5344CB8AC3E}">
        <p14:creationId xmlns:p14="http://schemas.microsoft.com/office/powerpoint/2010/main" val="3695642851"/>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4/10/2025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612648" y="365125"/>
            <a:ext cx="10936224" cy="7315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612648" y="1244601"/>
            <a:ext cx="10936224" cy="459403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612648"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A448B9D2-E6E9-40E5-8C65-A106E5FF64CC}" type="datetimeFigureOut">
              <a:rPr lang="en-US" smtClean="0">
                <a:solidFill>
                  <a:prstClr val="black">
                    <a:tint val="82000"/>
                  </a:prstClr>
                </a:solidFill>
              </a:rPr>
              <a:pPr defTabSz="914446"/>
              <a:t>4/10/2025</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4023360" y="6370895"/>
            <a:ext cx="41148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8805672" y="6370895"/>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 id="2147483680" r:id="rId17"/>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hyperlink" Target="https://www.educationalimpact.com/pdfs/SCDECourseCatalog.pdf" TargetMode="External"/><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hyperlink" Target="https://ed.sc.gov/educators/certification/certification-forms/forms/renewal-matrix/" TargetMode="External"/><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1.xml"/><Relationship Id="rId5" Type="http://schemas.openxmlformats.org/officeDocument/2006/relationships/image" Target="../media/image30.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hyperlink" Target="https://ed.sc.gov/educators/educator-effectiveness/expanded-adept-resources/https-ed-sc-gov-educators-educator-effectiveness-expanded-adept-resources-educator-evaluation-guidance/adept-contract-levels-and-evaluations2/" TargetMode="External"/><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hyperlink" Target="mailto:kemack@ed.sc.gov" TargetMode="External"/><Relationship Id="rId13" Type="http://schemas.openxmlformats.org/officeDocument/2006/relationships/hyperlink" Target="mailto:oortmann@ed.sc.gov" TargetMode="External"/><Relationship Id="rId3" Type="http://schemas.openxmlformats.org/officeDocument/2006/relationships/hyperlink" Target="mailto:khoward@ed.sc.gov" TargetMode="External"/><Relationship Id="rId7" Type="http://schemas.openxmlformats.org/officeDocument/2006/relationships/hyperlink" Target="mailto:Tmnunn@ed.sc.gov" TargetMode="External"/><Relationship Id="rId12" Type="http://schemas.openxmlformats.org/officeDocument/2006/relationships/hyperlink" Target="mailto:rthurmond@ed.sc.gov"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hyperlink" Target="mailto:vhenke@ed.sc.gov" TargetMode="External"/><Relationship Id="rId11" Type="http://schemas.openxmlformats.org/officeDocument/2006/relationships/hyperlink" Target="mailto:gedwards@ed.sc.gov" TargetMode="External"/><Relationship Id="rId5" Type="http://schemas.openxmlformats.org/officeDocument/2006/relationships/hyperlink" Target="mailto:rfrazier@ed.sc.gov" TargetMode="External"/><Relationship Id="rId15" Type="http://schemas.openxmlformats.org/officeDocument/2006/relationships/image" Target="../media/image12.png"/><Relationship Id="rId10" Type="http://schemas.openxmlformats.org/officeDocument/2006/relationships/hyperlink" Target="mailto:frobinson@ed.sc.gov" TargetMode="External"/><Relationship Id="rId4" Type="http://schemas.openxmlformats.org/officeDocument/2006/relationships/hyperlink" Target="mailto:ascohoon@ed.sc.gov" TargetMode="External"/><Relationship Id="rId9" Type="http://schemas.openxmlformats.org/officeDocument/2006/relationships/hyperlink" Target="mailto:masuber@ed.sc.gov" TargetMode="External"/><Relationship Id="rId14" Type="http://schemas.openxmlformats.org/officeDocument/2006/relationships/hyperlink" Target="mailto:tsmith@ed.sc.gov"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1.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4">
            <a:extLst>
              <a:ext uri="{FF2B5EF4-FFF2-40B4-BE49-F238E27FC236}">
                <a16:creationId xmlns:a16="http://schemas.microsoft.com/office/drawing/2014/main" id="{9CB50828-F853-EE56-5FBD-4A56EAD333B0}"/>
              </a:ext>
            </a:extLst>
          </p:cNvPr>
          <p:cNvSpPr txBox="1">
            <a:spLocks noGrp="1"/>
          </p:cNvSpPr>
          <p:nvPr>
            <p:ph type="title" idx="4294967295"/>
          </p:nvPr>
        </p:nvSpPr>
        <p:spPr>
          <a:xfrm>
            <a:off x="-2784" y="401661"/>
            <a:ext cx="6702424" cy="149271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spcBef>
                <a:spcPts val="0"/>
              </a:spcBef>
              <a:defRPr/>
            </a:pPr>
            <a:r>
              <a:rPr lang="en-US" sz="4400" b="1">
                <a:solidFill>
                  <a:srgbClr val="233746"/>
                </a:solidFill>
                <a:latin typeface="Aptos"/>
              </a:rPr>
              <a:t>Educator Effectiveness</a:t>
            </a:r>
            <a:r>
              <a:rPr kumimoji="0" lang="en-US" sz="4400" b="1" i="0" u="none" strike="noStrike" kern="1200" cap="none" spc="0" normalizeH="0" baseline="0" noProof="0">
                <a:ln>
                  <a:noFill/>
                </a:ln>
                <a:solidFill>
                  <a:srgbClr val="233746"/>
                </a:solidFill>
                <a:effectLst/>
                <a:uLnTx/>
                <a:uFillTx/>
                <a:latin typeface="Aptos"/>
              </a:rPr>
              <a:t> </a:t>
            </a:r>
            <a:br>
              <a:rPr lang="en-US" sz="4400" b="1" i="0" u="none" strike="noStrike" kern="1200" cap="none" spc="0" normalizeH="0" baseline="0" noProof="0">
                <a:ln>
                  <a:noFill/>
                </a:ln>
                <a:effectLst/>
                <a:uLnTx/>
                <a:uFillTx/>
                <a:latin typeface="Aptos" panose="020B0004020202020204" pitchFamily="34" charset="0"/>
              </a:rPr>
            </a:br>
            <a:r>
              <a:rPr kumimoji="0" lang="en-US" sz="4400" b="1" i="0" u="none" strike="noStrike" kern="1200" cap="none" spc="0" normalizeH="0" baseline="0" noProof="0">
                <a:ln>
                  <a:noFill/>
                </a:ln>
                <a:solidFill>
                  <a:srgbClr val="233746"/>
                </a:solidFill>
                <a:effectLst/>
                <a:uLnTx/>
                <a:uFillTx/>
                <a:latin typeface="Aptos"/>
              </a:rPr>
              <a:t>Virtual Office Hours</a:t>
            </a:r>
            <a:r>
              <a:rPr kumimoji="0" lang="en-US" sz="5300" b="1" i="0" u="none" strike="noStrike" kern="1200" cap="none" spc="0" normalizeH="0" baseline="0" noProof="0">
                <a:ln>
                  <a:noFill/>
                </a:ln>
                <a:solidFill>
                  <a:srgbClr val="233746"/>
                </a:solidFill>
                <a:effectLst/>
                <a:uLnTx/>
                <a:uFillTx/>
                <a:latin typeface="Aptos"/>
              </a:rPr>
              <a:t> </a:t>
            </a:r>
            <a:endParaRPr lang="en-US">
              <a:latin typeface="Aptos"/>
            </a:endParaRPr>
          </a:p>
        </p:txBody>
      </p:sp>
      <p:sp>
        <p:nvSpPr>
          <p:cNvPr id="12" name="TextBox 6">
            <a:extLst>
              <a:ext uri="{FF2B5EF4-FFF2-40B4-BE49-F238E27FC236}">
                <a16:creationId xmlns:a16="http://schemas.microsoft.com/office/drawing/2014/main" id="{E5A2C9A6-FA7C-FE1C-88FF-CF927DF21E4A}"/>
              </a:ext>
            </a:extLst>
          </p:cNvPr>
          <p:cNvSpPr txBox="1"/>
          <p:nvPr/>
        </p:nvSpPr>
        <p:spPr>
          <a:xfrm>
            <a:off x="1852253" y="2147720"/>
            <a:ext cx="2592235" cy="29181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1959"/>
              </a:lnSpc>
              <a:spcBef>
                <a:spcPct val="0"/>
              </a:spcBef>
            </a:pPr>
            <a:r>
              <a:rPr lang="en-US" sz="2800" b="1">
                <a:solidFill>
                  <a:srgbClr val="233746"/>
                </a:solidFill>
                <a:latin typeface="Aptos"/>
              </a:rPr>
              <a:t>April 9, 2025</a:t>
            </a:r>
          </a:p>
        </p:txBody>
      </p:sp>
      <p:sp>
        <p:nvSpPr>
          <p:cNvPr id="4" name="TextBox 3">
            <a:extLst>
              <a:ext uri="{FF2B5EF4-FFF2-40B4-BE49-F238E27FC236}">
                <a16:creationId xmlns:a16="http://schemas.microsoft.com/office/drawing/2014/main" id="{70787342-6D37-1A43-7D2E-50CC226FBF32}"/>
              </a:ext>
            </a:extLst>
          </p:cNvPr>
          <p:cNvSpPr txBox="1"/>
          <p:nvPr/>
        </p:nvSpPr>
        <p:spPr>
          <a:xfrm>
            <a:off x="43475" y="3277064"/>
            <a:ext cx="5620231" cy="2185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latin typeface="Aptos"/>
                <a:ea typeface="Calibri"/>
                <a:cs typeface="Calibri"/>
              </a:rPr>
              <a:t>Welcome!</a:t>
            </a:r>
          </a:p>
          <a:p>
            <a:pPr algn="ctr"/>
            <a:endParaRPr lang="en-US" sz="3200">
              <a:solidFill>
                <a:srgbClr val="233F58"/>
              </a:solidFill>
              <a:latin typeface="Aptos"/>
              <a:ea typeface="Calibri"/>
              <a:cs typeface="Calibri"/>
            </a:endParaRPr>
          </a:p>
          <a:p>
            <a:pPr algn="ctr"/>
            <a:r>
              <a:rPr lang="en-US" sz="2400" b="1">
                <a:solidFill>
                  <a:srgbClr val="2D2D39"/>
                </a:solidFill>
                <a:latin typeface="Aptos"/>
                <a:ea typeface="Calibri"/>
                <a:cs typeface="Calibri"/>
              </a:rPr>
              <a:t>Spring symbolizes a time for renewal. What are you doing personally and/or professionally to renew your spirit?</a:t>
            </a:r>
          </a:p>
        </p:txBody>
      </p:sp>
      <p:pic>
        <p:nvPicPr>
          <p:cNvPr id="14" name="Picture 13" descr="Horizontal logo of the South Carolina Department of Education. On the right of the words “ South Carolina Department of Education” is a circle seal, Inside is a palmetto tree with hands representing the fronds. The palmetto tree is rooted in a book. Below the book is the year 1868.">
            <a:extLst>
              <a:ext uri="{FF2B5EF4-FFF2-40B4-BE49-F238E27FC236}">
                <a16:creationId xmlns:a16="http://schemas.microsoft.com/office/drawing/2014/main" id="{6FE4EB68-B662-A92E-D6F6-6A644F0EBF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400" y="5632670"/>
            <a:ext cx="4882870" cy="976575"/>
          </a:xfrm>
          <a:prstGeom prst="rect">
            <a:avLst/>
          </a:prstGeom>
        </p:spPr>
      </p:pic>
      <p:sp>
        <p:nvSpPr>
          <p:cNvPr id="3" name="Freeform 3">
            <a:extLst>
              <a:ext uri="{C183D7F6-B498-43B3-948B-1728B52AA6E4}">
                <adec:decorative xmlns:adec="http://schemas.microsoft.com/office/drawing/2017/decorative" val="1"/>
              </a:ext>
            </a:extLst>
          </p:cNvPr>
          <p:cNvSpPr/>
          <p:nvPr/>
        </p:nvSpPr>
        <p:spPr>
          <a:xfrm>
            <a:off x="5739507" y="-2325"/>
            <a:ext cx="6203639" cy="6570376"/>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4">
              <a:alphaModFix amt="17000"/>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 name="AutoShape 2">
            <a:extLst>
              <a:ext uri="{C183D7F6-B498-43B3-948B-1728B52AA6E4}">
                <adec:decorative xmlns:adec="http://schemas.microsoft.com/office/drawing/2017/decorative" val="1"/>
              </a:ext>
            </a:extLst>
          </p:cNvPr>
          <p:cNvSpPr/>
          <p:nvPr/>
        </p:nvSpPr>
        <p:spPr>
          <a:xfrm>
            <a:off x="685800" y="5607395"/>
            <a:ext cx="4603471"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26E57-116B-DE7E-C579-F7E80F394B1F}"/>
            </a:ext>
          </a:extLst>
        </p:cNvPr>
        <p:cNvGrpSpPr/>
        <p:nvPr/>
      </p:nvGrpSpPr>
      <p:grpSpPr>
        <a:xfrm>
          <a:off x="0" y="0"/>
          <a:ext cx="0" cy="0"/>
          <a:chOff x="0" y="0"/>
          <a:chExt cx="0" cy="0"/>
        </a:xfrm>
      </p:grpSpPr>
      <p:sp>
        <p:nvSpPr>
          <p:cNvPr id="46" name="TextBox 2">
            <a:extLst>
              <a:ext uri="{FF2B5EF4-FFF2-40B4-BE49-F238E27FC236}">
                <a16:creationId xmlns:a16="http://schemas.microsoft.com/office/drawing/2014/main" id="{31E436B9-0509-4056-202D-9C301D08C3E8}"/>
              </a:ext>
            </a:extLst>
          </p:cNvPr>
          <p:cNvSpPr txBox="1">
            <a:spLocks noGrp="1"/>
          </p:cNvSpPr>
          <p:nvPr>
            <p:ph type="title"/>
          </p:nvPr>
        </p:nvSpPr>
        <p:spPr>
          <a:xfrm>
            <a:off x="724422" y="2879348"/>
            <a:ext cx="10972800" cy="9144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Professional Learning and Support</a:t>
            </a:r>
          </a:p>
        </p:txBody>
      </p:sp>
    </p:spTree>
    <p:extLst>
      <p:ext uri="{BB962C8B-B14F-4D97-AF65-F5344CB8AC3E}">
        <p14:creationId xmlns:p14="http://schemas.microsoft.com/office/powerpoint/2010/main" val="4167692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AC8EE-C08D-546E-DA4A-AE28A18D8E11}"/>
              </a:ext>
            </a:extLst>
          </p:cNvPr>
          <p:cNvSpPr>
            <a:spLocks noGrp="1"/>
          </p:cNvSpPr>
          <p:nvPr>
            <p:ph type="title"/>
          </p:nvPr>
        </p:nvSpPr>
        <p:spPr/>
        <p:txBody>
          <a:bodyPr/>
          <a:lstStyle/>
          <a:p>
            <a:r>
              <a:rPr lang="en-US" sz="3300"/>
              <a:t>2025-26 Professional Learning Opportunities</a:t>
            </a:r>
            <a:endParaRPr lang="en-US"/>
          </a:p>
        </p:txBody>
      </p:sp>
      <p:pic>
        <p:nvPicPr>
          <p:cNvPr id="11" name="Content Placeholder 10" descr="2025-26 evaluator training dates and locations">
            <a:extLst>
              <a:ext uri="{FF2B5EF4-FFF2-40B4-BE49-F238E27FC236}">
                <a16:creationId xmlns:a16="http://schemas.microsoft.com/office/drawing/2014/main" id="{700B7A5C-A23D-E4B6-CB0A-B6EBBDC85162}"/>
              </a:ext>
            </a:extLst>
          </p:cNvPr>
          <p:cNvPicPr>
            <a:picLocks noGrp="1" noChangeAspect="1"/>
          </p:cNvPicPr>
          <p:nvPr>
            <p:ph idx="1"/>
          </p:nvPr>
        </p:nvPicPr>
        <p:blipFill>
          <a:blip r:embed="rId3"/>
          <a:srcRect l="-305" t="-238" r="2404" b="225"/>
          <a:stretch/>
        </p:blipFill>
        <p:spPr>
          <a:xfrm>
            <a:off x="618690" y="1304933"/>
            <a:ext cx="4567360" cy="4981784"/>
          </a:xfrm>
        </p:spPr>
      </p:pic>
      <p:pic>
        <p:nvPicPr>
          <p:cNvPr id="12" name="Picture 11" descr="Train-the-Trainer, ADEPT Coordinator and Special Areas Manager training dates and locations">
            <a:extLst>
              <a:ext uri="{FF2B5EF4-FFF2-40B4-BE49-F238E27FC236}">
                <a16:creationId xmlns:a16="http://schemas.microsoft.com/office/drawing/2014/main" id="{EEC3C39F-7F57-AAAC-C49B-8CC0E62CBA93}"/>
              </a:ext>
            </a:extLst>
          </p:cNvPr>
          <p:cNvPicPr>
            <a:picLocks noChangeAspect="1"/>
          </p:cNvPicPr>
          <p:nvPr/>
        </p:nvPicPr>
        <p:blipFill>
          <a:blip r:embed="rId4"/>
          <a:stretch>
            <a:fillRect/>
          </a:stretch>
        </p:blipFill>
        <p:spPr>
          <a:xfrm>
            <a:off x="6303468" y="1299882"/>
            <a:ext cx="4336357" cy="4863354"/>
          </a:xfrm>
          <a:prstGeom prst="rect">
            <a:avLst/>
          </a:prstGeom>
        </p:spPr>
      </p:pic>
    </p:spTree>
    <p:extLst>
      <p:ext uri="{BB962C8B-B14F-4D97-AF65-F5344CB8AC3E}">
        <p14:creationId xmlns:p14="http://schemas.microsoft.com/office/powerpoint/2010/main" val="138408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BF0D0-9FEA-101E-65C9-5D4835D8157F}"/>
            </a:ext>
          </a:extLst>
        </p:cNvPr>
        <p:cNvGrpSpPr/>
        <p:nvPr/>
      </p:nvGrpSpPr>
      <p:grpSpPr>
        <a:xfrm>
          <a:off x="0" y="0"/>
          <a:ext cx="0" cy="0"/>
          <a:chOff x="0" y="0"/>
          <a:chExt cx="0" cy="0"/>
        </a:xfrm>
      </p:grpSpPr>
      <p:sp>
        <p:nvSpPr>
          <p:cNvPr id="17" name="TextBox 2">
            <a:extLst>
              <a:ext uri="{FF2B5EF4-FFF2-40B4-BE49-F238E27FC236}">
                <a16:creationId xmlns:a16="http://schemas.microsoft.com/office/drawing/2014/main" id="{3F0BC88C-B00A-0394-B9F7-089E5FF107EA}"/>
              </a:ext>
            </a:extLst>
          </p:cNvPr>
          <p:cNvSpPr txBox="1">
            <a:spLocks noGrp="1"/>
          </p:cNvSpPr>
          <p:nvPr>
            <p:ph type="title"/>
          </p:nvPr>
        </p:nvSpPr>
        <p:spPr>
          <a:xfrm>
            <a:off x="612648" y="464568"/>
            <a:ext cx="10966704" cy="55399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defRPr/>
            </a:pPr>
            <a:r>
              <a:rPr lang="en-US" sz="3600">
                <a:solidFill>
                  <a:srgbClr val="11515B"/>
                </a:solidFill>
                <a:ea typeface="+mn-ea"/>
                <a:cs typeface="Poppins"/>
              </a:rPr>
              <a:t>Hundreds of Courses at the Click of a Button!</a:t>
            </a:r>
          </a:p>
        </p:txBody>
      </p:sp>
      <p:pic>
        <p:nvPicPr>
          <p:cNvPr id="2" name="Picture 1" descr="QR code for the 2024-25 professional learning library course catalog.">
            <a:extLst>
              <a:ext uri="{FF2B5EF4-FFF2-40B4-BE49-F238E27FC236}">
                <a16:creationId xmlns:a16="http://schemas.microsoft.com/office/drawing/2014/main" id="{9EA5A090-7B09-768C-2B92-7CD8F104F611}"/>
              </a:ext>
            </a:extLst>
          </p:cNvPr>
          <p:cNvPicPr>
            <a:picLocks noChangeAspect="1"/>
          </p:cNvPicPr>
          <p:nvPr/>
        </p:nvPicPr>
        <p:blipFill>
          <a:blip r:embed="rId3"/>
          <a:stretch>
            <a:fillRect/>
          </a:stretch>
        </p:blipFill>
        <p:spPr>
          <a:xfrm rot="20880000">
            <a:off x="744446" y="1754000"/>
            <a:ext cx="2975428" cy="3928835"/>
          </a:xfrm>
          <a:prstGeom prst="rect">
            <a:avLst/>
          </a:prstGeom>
        </p:spPr>
      </p:pic>
      <p:pic>
        <p:nvPicPr>
          <p:cNvPr id="3" name="Picture 2">
            <a:extLst>
              <a:ext uri="{FF2B5EF4-FFF2-40B4-BE49-F238E27FC236}">
                <a16:creationId xmlns:a16="http://schemas.microsoft.com/office/drawing/2014/main" id="{B7654C0E-353E-017A-5A6B-5E25F293C26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20880000">
            <a:off x="2580822" y="1791153"/>
            <a:ext cx="3029857" cy="3996871"/>
          </a:xfrm>
          <a:prstGeom prst="rect">
            <a:avLst/>
          </a:prstGeom>
        </p:spPr>
      </p:pic>
      <p:pic>
        <p:nvPicPr>
          <p:cNvPr id="6" name="Picture 5">
            <a:extLst>
              <a:ext uri="{FF2B5EF4-FFF2-40B4-BE49-F238E27FC236}">
                <a16:creationId xmlns:a16="http://schemas.microsoft.com/office/drawing/2014/main" id="{0849DCC7-DBEB-4AB1-A654-AC9AFF91AB6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485822" y="1532618"/>
            <a:ext cx="3220357" cy="4173764"/>
          </a:xfrm>
          <a:prstGeom prst="rect">
            <a:avLst/>
          </a:prstGeom>
        </p:spPr>
      </p:pic>
      <p:pic>
        <p:nvPicPr>
          <p:cNvPr id="4" name="Picture 3">
            <a:extLst>
              <a:ext uri="{FF2B5EF4-FFF2-40B4-BE49-F238E27FC236}">
                <a16:creationId xmlns:a16="http://schemas.microsoft.com/office/drawing/2014/main" id="{334AF0B1-2DE5-C831-88E6-D5D1CBA9AF9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840000">
            <a:off x="6818528" y="1866890"/>
            <a:ext cx="2934606" cy="3956049"/>
          </a:xfrm>
          <a:prstGeom prst="rect">
            <a:avLst/>
          </a:prstGeom>
        </p:spPr>
      </p:pic>
      <p:pic>
        <p:nvPicPr>
          <p:cNvPr id="10" name="Picture 9" descr="QR code for 2024-25 catalog">
            <a:extLst>
              <a:ext uri="{FF2B5EF4-FFF2-40B4-BE49-F238E27FC236}">
                <a16:creationId xmlns:a16="http://schemas.microsoft.com/office/drawing/2014/main" id="{A4A517E2-A9EE-DFAF-4351-6DA448874A0B}"/>
              </a:ext>
            </a:extLst>
          </p:cNvPr>
          <p:cNvPicPr>
            <a:picLocks noChangeAspect="1"/>
          </p:cNvPicPr>
          <p:nvPr/>
        </p:nvPicPr>
        <p:blipFill>
          <a:blip r:embed="rId7"/>
          <a:srcRect l="13937" r="13804" b="37559"/>
          <a:stretch/>
        </p:blipFill>
        <p:spPr>
          <a:xfrm>
            <a:off x="8766007" y="1488090"/>
            <a:ext cx="3062044" cy="2500141"/>
          </a:xfrm>
          <a:prstGeom prst="rect">
            <a:avLst/>
          </a:prstGeom>
          <a:ln w="28575">
            <a:solidFill>
              <a:srgbClr val="F0C14C"/>
            </a:solidFill>
          </a:ln>
        </p:spPr>
      </p:pic>
      <p:sp>
        <p:nvSpPr>
          <p:cNvPr id="11" name="TextBox 2">
            <a:extLst>
              <a:ext uri="{FF2B5EF4-FFF2-40B4-BE49-F238E27FC236}">
                <a16:creationId xmlns:a16="http://schemas.microsoft.com/office/drawing/2014/main" id="{89F4425A-5832-D456-8B41-D22BBF9DB1BF}"/>
              </a:ext>
            </a:extLst>
          </p:cNvPr>
          <p:cNvSpPr txBox="1">
            <a:spLocks/>
          </p:cNvSpPr>
          <p:nvPr/>
        </p:nvSpPr>
        <p:spPr>
          <a:xfrm>
            <a:off x="9084295" y="4066480"/>
            <a:ext cx="2495057" cy="1231106"/>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defRPr/>
            </a:pPr>
            <a:r>
              <a:rPr lang="en-US" sz="2667" dirty="0">
                <a:solidFill>
                  <a:srgbClr val="11515B"/>
                </a:solidFill>
                <a:ea typeface="+mn-ea"/>
                <a:cs typeface="Poppins"/>
              </a:rPr>
              <a:t>Scan for the </a:t>
            </a:r>
            <a:endParaRPr lang="en-US" sz="2667" dirty="0">
              <a:ea typeface="+mn-ea"/>
              <a:cs typeface="Poppins"/>
            </a:endParaRPr>
          </a:p>
          <a:p>
            <a:pPr algn="ctr" defTabSz="609630">
              <a:defRPr/>
            </a:pPr>
            <a:r>
              <a:rPr lang="en-US" sz="2667" dirty="0">
                <a:solidFill>
                  <a:srgbClr val="11515B"/>
                </a:solidFill>
                <a:ea typeface="+mn-ea"/>
                <a:cs typeface="Poppins"/>
              </a:rPr>
              <a:t>2024-25 </a:t>
            </a:r>
            <a:endParaRPr lang="en-US" sz="2667" dirty="0">
              <a:ea typeface="+mn-ea"/>
              <a:cs typeface="Poppins"/>
            </a:endParaRPr>
          </a:p>
          <a:p>
            <a:pPr algn="ctr" defTabSz="609630">
              <a:defRPr/>
            </a:pPr>
            <a:r>
              <a:rPr lang="en-US" sz="2667" dirty="0">
                <a:solidFill>
                  <a:srgbClr val="11515B"/>
                </a:solidFill>
                <a:ea typeface="+mn-ea"/>
                <a:cs typeface="Poppins"/>
              </a:rPr>
              <a:t>Course Catalog</a:t>
            </a:r>
            <a:endParaRPr lang="en-US" sz="2667" dirty="0">
              <a:ea typeface="+mn-ea"/>
            </a:endParaRPr>
          </a:p>
        </p:txBody>
      </p:sp>
      <p:sp>
        <p:nvSpPr>
          <p:cNvPr id="7" name="TextBox 6">
            <a:extLst>
              <a:ext uri="{FF2B5EF4-FFF2-40B4-BE49-F238E27FC236}">
                <a16:creationId xmlns:a16="http://schemas.microsoft.com/office/drawing/2014/main" id="{75A784B2-8ED2-568F-4CB2-3C3AB8FF780C}"/>
              </a:ext>
            </a:extLst>
          </p:cNvPr>
          <p:cNvSpPr txBox="1"/>
          <p:nvPr/>
        </p:nvSpPr>
        <p:spPr>
          <a:xfrm>
            <a:off x="2228850" y="6406244"/>
            <a:ext cx="9353549" cy="348813"/>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1867" u="sng">
                <a:solidFill>
                  <a:srgbClr val="3A6C97"/>
                </a:solidFill>
                <a:latin typeface="Aptos"/>
                <a:cs typeface="Arial"/>
                <a:hlinkClick r:id="rId8">
                  <a:extLst>
                    <a:ext uri="{A12FA001-AC4F-418D-AE19-62706E023703}">
                      <ahyp:hlinkClr xmlns:ahyp="http://schemas.microsoft.com/office/drawing/2018/hyperlinkcolor" val="tx"/>
                    </a:ext>
                  </a:extLst>
                </a:hlinkClick>
              </a:rPr>
              <a:t>https://www.educationalimpact.com/pdfs/SCDECourseCatalog.pdf</a:t>
            </a:r>
            <a:r>
              <a:rPr lang="en-US" sz="1867">
                <a:solidFill>
                  <a:srgbClr val="3A6C97"/>
                </a:solidFill>
                <a:latin typeface="Aptos"/>
                <a:cs typeface="Arial"/>
              </a:rPr>
              <a:t> </a:t>
            </a:r>
            <a:endParaRPr lang="en-US" sz="1867">
              <a:solidFill>
                <a:srgbClr val="3A6C97"/>
              </a:solidFill>
              <a:latin typeface="Aptos"/>
            </a:endParaRPr>
          </a:p>
        </p:txBody>
      </p:sp>
    </p:spTree>
    <p:extLst>
      <p:ext uri="{BB962C8B-B14F-4D97-AF65-F5344CB8AC3E}">
        <p14:creationId xmlns:p14="http://schemas.microsoft.com/office/powerpoint/2010/main" val="2304038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C154E-EF19-7649-5BBE-63DA5DB56E05}"/>
              </a:ext>
            </a:extLst>
          </p:cNvPr>
          <p:cNvSpPr>
            <a:spLocks noGrp="1"/>
          </p:cNvSpPr>
          <p:nvPr>
            <p:ph type="title"/>
          </p:nvPr>
        </p:nvSpPr>
        <p:spPr>
          <a:xfrm>
            <a:off x="612648" y="191336"/>
            <a:ext cx="10966704" cy="1038993"/>
          </a:xfrm>
        </p:spPr>
        <p:txBody>
          <a:bodyPr vert="horz" lIns="91440" tIns="45720" rIns="91440" bIns="45720" rtlCol="0" anchor="t">
            <a:noAutofit/>
          </a:bodyPr>
          <a:lstStyle/>
          <a:p>
            <a:r>
              <a:rPr lang="en-US" sz="3300">
                <a:ea typeface="+mn-lt"/>
                <a:cs typeface="+mn-lt"/>
              </a:rPr>
              <a:t>Professional Learning Library Credits Renewal Hours vs. </a:t>
            </a:r>
            <a:br>
              <a:rPr lang="en-US" sz="3300">
                <a:ea typeface="+mn-lt"/>
                <a:cs typeface="+mn-lt"/>
              </a:rPr>
            </a:br>
            <a:r>
              <a:rPr lang="en-US" sz="3300">
                <a:ea typeface="+mn-lt"/>
                <a:cs typeface="+mn-lt"/>
              </a:rPr>
              <a:t>PD Hours</a:t>
            </a:r>
          </a:p>
          <a:p>
            <a:endParaRPr lang="en-US" sz="3300"/>
          </a:p>
        </p:txBody>
      </p:sp>
      <p:sp>
        <p:nvSpPr>
          <p:cNvPr id="3" name="Content Placeholder 2">
            <a:extLst>
              <a:ext uri="{FF2B5EF4-FFF2-40B4-BE49-F238E27FC236}">
                <a16:creationId xmlns:a16="http://schemas.microsoft.com/office/drawing/2014/main" id="{677DD503-4520-E8DC-B112-3C0452B87578}"/>
              </a:ext>
            </a:extLst>
          </p:cNvPr>
          <p:cNvSpPr>
            <a:spLocks noGrp="1"/>
          </p:cNvSpPr>
          <p:nvPr>
            <p:ph idx="1"/>
          </p:nvPr>
        </p:nvSpPr>
        <p:spPr>
          <a:xfrm>
            <a:off x="612648" y="1450231"/>
            <a:ext cx="10966704" cy="4711659"/>
          </a:xfrm>
        </p:spPr>
        <p:txBody>
          <a:bodyPr vert="horz" lIns="91440" tIns="45720" rIns="91440" bIns="45720" rtlCol="0" anchor="t">
            <a:noAutofit/>
          </a:bodyPr>
          <a:lstStyle/>
          <a:p>
            <a:pPr marL="342900" indent="-342900">
              <a:spcBef>
                <a:spcPts val="1000"/>
              </a:spcBef>
              <a:buFont typeface="Arial"/>
              <a:buChar char="•"/>
            </a:pPr>
            <a:r>
              <a:rPr lang="en-US" sz="2800">
                <a:ea typeface="+mn-lt"/>
                <a:cs typeface="+mn-lt"/>
              </a:rPr>
              <a:t>Courses aligned with SCTS and PADEPP indicators provide recertification </a:t>
            </a:r>
            <a:r>
              <a:rPr lang="en-US" sz="2800" u="sng">
                <a:ea typeface="+mn-lt"/>
                <a:cs typeface="+mn-lt"/>
              </a:rPr>
              <a:t>renewal hours</a:t>
            </a:r>
            <a:r>
              <a:rPr lang="en-US" sz="2800">
                <a:ea typeface="+mn-lt"/>
                <a:cs typeface="+mn-lt"/>
              </a:rPr>
              <a:t>. The certificate generated for these courses will show the number of hours earned for renewal credits.</a:t>
            </a:r>
            <a:endParaRPr lang="en-US"/>
          </a:p>
          <a:p>
            <a:pPr marL="342900" indent="-342900">
              <a:spcBef>
                <a:spcPts val="1000"/>
              </a:spcBef>
              <a:buFont typeface="Arial"/>
              <a:buChar char="•"/>
            </a:pPr>
            <a:r>
              <a:rPr lang="en-US" sz="2800">
                <a:ea typeface="+mn-lt"/>
                <a:cs typeface="+mn-lt"/>
              </a:rPr>
              <a:t>PLL mini-courses aligned to SCTS indicators and other, non-SCTS courses will reflect the number of </a:t>
            </a:r>
            <a:r>
              <a:rPr lang="en-US" sz="2800" u="sng">
                <a:ea typeface="+mn-lt"/>
                <a:cs typeface="+mn-lt"/>
              </a:rPr>
              <a:t>PD hours</a:t>
            </a:r>
            <a:r>
              <a:rPr lang="en-US" sz="2800">
                <a:ea typeface="+mn-lt"/>
                <a:cs typeface="+mn-lt"/>
              </a:rPr>
              <a:t> earned.</a:t>
            </a:r>
            <a:endParaRPr lang="en-US"/>
          </a:p>
          <a:p>
            <a:pPr marL="342900" indent="-342900">
              <a:spcBef>
                <a:spcPts val="1000"/>
              </a:spcBef>
              <a:buFont typeface="Arial"/>
              <a:buChar char="•"/>
            </a:pPr>
            <a:r>
              <a:rPr lang="en-US" sz="2800">
                <a:ea typeface="+mn-lt"/>
                <a:cs typeface="+mn-lt"/>
              </a:rPr>
              <a:t>Districts are encouraged to use the </a:t>
            </a:r>
            <a:r>
              <a:rPr lang="en-US" sz="2800">
                <a:ea typeface="+mn-lt"/>
                <a:cs typeface="+mn-lt"/>
                <a:hlinkClick r:id="rId3"/>
              </a:rPr>
              <a:t>SCDE Renewal Credit Matrix</a:t>
            </a:r>
            <a:r>
              <a:rPr lang="en-US" sz="2800">
                <a:ea typeface="+mn-lt"/>
                <a:cs typeface="+mn-lt"/>
              </a:rPr>
              <a:t> to provide renewal credit for any PLL courses that do not automatically have SCDE renewal credits attached.</a:t>
            </a:r>
          </a:p>
          <a:p>
            <a:pPr marL="342900" indent="-342900">
              <a:spcBef>
                <a:spcPts val="1000"/>
              </a:spcBef>
              <a:buFont typeface="Arial"/>
              <a:buChar char="•"/>
            </a:pPr>
            <a:r>
              <a:rPr lang="en-US" sz="2800">
                <a:ea typeface="+mn-lt"/>
                <a:cs typeface="+mn-lt"/>
              </a:rPr>
              <a:t>Reach out to your district's renewal coordinator for more information.</a:t>
            </a:r>
            <a:endParaRPr lang="en-US"/>
          </a:p>
        </p:txBody>
      </p:sp>
    </p:spTree>
    <p:extLst>
      <p:ext uri="{BB962C8B-B14F-4D97-AF65-F5344CB8AC3E}">
        <p14:creationId xmlns:p14="http://schemas.microsoft.com/office/powerpoint/2010/main" val="2709360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19938-1190-2E20-53E9-67CF075D01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FD430-317F-F054-75B9-422BFCB5FBEF}"/>
              </a:ext>
            </a:extLst>
          </p:cNvPr>
          <p:cNvSpPr>
            <a:spLocks noGrp="1"/>
          </p:cNvSpPr>
          <p:nvPr>
            <p:ph type="title"/>
          </p:nvPr>
        </p:nvSpPr>
        <p:spPr>
          <a:xfrm>
            <a:off x="612648" y="552283"/>
            <a:ext cx="10966704" cy="678046"/>
          </a:xfrm>
        </p:spPr>
        <p:txBody>
          <a:bodyPr vert="horz" lIns="91440" tIns="45720" rIns="91440" bIns="45720" rtlCol="0" anchor="t">
            <a:noAutofit/>
          </a:bodyPr>
          <a:lstStyle/>
          <a:p>
            <a:r>
              <a:rPr lang="en-US" sz="3300">
                <a:ea typeface="+mn-lt"/>
                <a:cs typeface="+mn-lt"/>
              </a:rPr>
              <a:t>District Highlights with the PLL</a:t>
            </a:r>
          </a:p>
        </p:txBody>
      </p:sp>
      <p:pic>
        <p:nvPicPr>
          <p:cNvPr id="4" name="Picture 3" descr="Thriving district requirements ">
            <a:extLst>
              <a:ext uri="{FF2B5EF4-FFF2-40B4-BE49-F238E27FC236}">
                <a16:creationId xmlns:a16="http://schemas.microsoft.com/office/drawing/2014/main" id="{69632A3F-B255-0352-F8F3-8537EE4376CF}"/>
              </a:ext>
            </a:extLst>
          </p:cNvPr>
          <p:cNvPicPr>
            <a:picLocks noChangeAspect="1"/>
          </p:cNvPicPr>
          <p:nvPr/>
        </p:nvPicPr>
        <p:blipFill>
          <a:blip r:embed="rId3"/>
          <a:stretch>
            <a:fillRect/>
          </a:stretch>
        </p:blipFill>
        <p:spPr>
          <a:xfrm>
            <a:off x="914454" y="1596780"/>
            <a:ext cx="3515285" cy="4295774"/>
          </a:xfrm>
          <a:prstGeom prst="rect">
            <a:avLst/>
          </a:prstGeom>
        </p:spPr>
      </p:pic>
      <p:sp>
        <p:nvSpPr>
          <p:cNvPr id="3" name="Content Placeholder 2">
            <a:extLst>
              <a:ext uri="{FF2B5EF4-FFF2-40B4-BE49-F238E27FC236}">
                <a16:creationId xmlns:a16="http://schemas.microsoft.com/office/drawing/2014/main" id="{A0671D2E-DBF9-67B8-0970-847B8FB894CE}"/>
              </a:ext>
            </a:extLst>
          </p:cNvPr>
          <p:cNvSpPr>
            <a:spLocks noGrp="1"/>
          </p:cNvSpPr>
          <p:nvPr>
            <p:ph idx="1"/>
          </p:nvPr>
        </p:nvSpPr>
        <p:spPr>
          <a:xfrm>
            <a:off x="5121148" y="1450231"/>
            <a:ext cx="6458204" cy="4432014"/>
          </a:xfrm>
        </p:spPr>
        <p:txBody>
          <a:bodyPr vert="horz" lIns="91440" tIns="45720" rIns="91440" bIns="45720" rtlCol="0" anchor="t">
            <a:noAutofit/>
          </a:bodyPr>
          <a:lstStyle/>
          <a:p>
            <a:pPr marL="342900" indent="-342900">
              <a:buChar char="•"/>
            </a:pPr>
            <a:r>
              <a:rPr lang="en-US" sz="2400">
                <a:solidFill>
                  <a:srgbClr val="000000"/>
                </a:solidFill>
                <a:ea typeface="+mn-lt"/>
                <a:cs typeface="+mn-lt"/>
              </a:rPr>
              <a:t>Dorchester School District Two (208, 66) </a:t>
            </a:r>
            <a:endParaRPr lang="en-US" sz="1850">
              <a:ea typeface="+mn-lt"/>
              <a:cs typeface="+mn-lt"/>
            </a:endParaRPr>
          </a:p>
          <a:p>
            <a:pPr marL="342900" indent="-342900">
              <a:buChar char="•"/>
            </a:pPr>
            <a:r>
              <a:rPr lang="en-US" sz="2400">
                <a:solidFill>
                  <a:srgbClr val="000000"/>
                </a:solidFill>
                <a:ea typeface="+mn-lt"/>
                <a:cs typeface="+mn-lt"/>
              </a:rPr>
              <a:t>Richland School District Two (148, 84)</a:t>
            </a:r>
            <a:endParaRPr lang="en-US" sz="1850">
              <a:ea typeface="+mn-lt"/>
              <a:cs typeface="+mn-lt"/>
            </a:endParaRPr>
          </a:p>
          <a:p>
            <a:pPr marL="342900" indent="-342900">
              <a:buChar char="•"/>
            </a:pPr>
            <a:r>
              <a:rPr lang="en-US" sz="2400">
                <a:solidFill>
                  <a:srgbClr val="000000"/>
                </a:solidFill>
                <a:ea typeface="+mn-lt"/>
                <a:cs typeface="+mn-lt"/>
              </a:rPr>
              <a:t>Clover School District (York 2) (143, 44)            </a:t>
            </a:r>
            <a:endParaRPr lang="en-US" sz="1850">
              <a:ea typeface="+mn-lt"/>
              <a:cs typeface="+mn-lt"/>
            </a:endParaRPr>
          </a:p>
          <a:p>
            <a:pPr marL="342900" indent="-342900">
              <a:buChar char="•"/>
            </a:pPr>
            <a:r>
              <a:rPr lang="en-US" sz="2400">
                <a:solidFill>
                  <a:srgbClr val="000000"/>
                </a:solidFill>
                <a:ea typeface="+mn-lt"/>
                <a:cs typeface="+mn-lt"/>
              </a:rPr>
              <a:t>Charleston County School District (138, 20) </a:t>
            </a:r>
            <a:r>
              <a:rPr lang="en-US" sz="2400" b="1">
                <a:solidFill>
                  <a:srgbClr val="000000"/>
                </a:solidFill>
                <a:ea typeface="+mn-lt"/>
                <a:cs typeface="+mn-lt"/>
              </a:rPr>
              <a:t>New from Silver</a:t>
            </a:r>
            <a:r>
              <a:rPr lang="en-US" sz="2400">
                <a:solidFill>
                  <a:srgbClr val="000000"/>
                </a:solidFill>
                <a:ea typeface="+mn-lt"/>
                <a:cs typeface="+mn-lt"/>
              </a:rPr>
              <a:t>                              </a:t>
            </a:r>
            <a:endParaRPr lang="en-US" sz="1850">
              <a:ea typeface="+mn-lt"/>
              <a:cs typeface="+mn-lt"/>
            </a:endParaRPr>
          </a:p>
          <a:p>
            <a:pPr marL="342900" indent="-342900">
              <a:buChar char="•"/>
            </a:pPr>
            <a:r>
              <a:rPr lang="en-US" sz="2400">
                <a:solidFill>
                  <a:srgbClr val="000000"/>
                </a:solidFill>
                <a:ea typeface="+mn-lt"/>
                <a:cs typeface="+mn-lt"/>
              </a:rPr>
              <a:t>Laurens County School District 55  (130, 29)  </a:t>
            </a:r>
            <a:endParaRPr lang="en-US" sz="1850">
              <a:ea typeface="+mn-lt"/>
              <a:cs typeface="+mn-lt"/>
            </a:endParaRPr>
          </a:p>
          <a:p>
            <a:pPr marL="342900" indent="-342900">
              <a:buChar char="•"/>
            </a:pPr>
            <a:r>
              <a:rPr lang="en-US" sz="2400">
                <a:solidFill>
                  <a:srgbClr val="000000"/>
                </a:solidFill>
                <a:ea typeface="+mn-lt"/>
                <a:cs typeface="+mn-lt"/>
              </a:rPr>
              <a:t>Spartanburg School District 7 (114, 28)</a:t>
            </a:r>
            <a:endParaRPr lang="en-US" sz="1850">
              <a:ea typeface="+mn-lt"/>
              <a:cs typeface="+mn-lt"/>
            </a:endParaRPr>
          </a:p>
          <a:p>
            <a:pPr marL="342900" indent="-342900">
              <a:buChar char="•"/>
            </a:pPr>
            <a:r>
              <a:rPr lang="en-US" sz="2400">
                <a:solidFill>
                  <a:srgbClr val="000000"/>
                </a:solidFill>
                <a:ea typeface="+mn-lt"/>
                <a:cs typeface="+mn-lt"/>
              </a:rPr>
              <a:t>Sumter School District (100, 29) </a:t>
            </a:r>
            <a:r>
              <a:rPr lang="en-US" sz="2400" b="1">
                <a:solidFill>
                  <a:srgbClr val="000000"/>
                </a:solidFill>
                <a:ea typeface="+mn-lt"/>
                <a:cs typeface="+mn-lt"/>
              </a:rPr>
              <a:t>New from Silver</a:t>
            </a:r>
            <a:r>
              <a:rPr lang="en-US" sz="2400">
                <a:solidFill>
                  <a:srgbClr val="000000"/>
                </a:solidFill>
                <a:ea typeface="+mn-lt"/>
                <a:cs typeface="+mn-lt"/>
              </a:rPr>
              <a:t> </a:t>
            </a:r>
            <a:endParaRPr lang="en-US" sz="1850">
              <a:ea typeface="+mn-lt"/>
              <a:cs typeface="+mn-lt"/>
            </a:endParaRPr>
          </a:p>
        </p:txBody>
      </p:sp>
    </p:spTree>
    <p:extLst>
      <p:ext uri="{BB962C8B-B14F-4D97-AF65-F5344CB8AC3E}">
        <p14:creationId xmlns:p14="http://schemas.microsoft.com/office/powerpoint/2010/main" val="127958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EECD6-000A-0288-27D4-8F7C2E2FCB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199F8-A19F-14CA-1427-38F8949925B6}"/>
              </a:ext>
            </a:extLst>
          </p:cNvPr>
          <p:cNvSpPr>
            <a:spLocks noGrp="1"/>
          </p:cNvSpPr>
          <p:nvPr>
            <p:ph type="title"/>
          </p:nvPr>
        </p:nvSpPr>
        <p:spPr>
          <a:xfrm>
            <a:off x="612648" y="552283"/>
            <a:ext cx="10966704" cy="678046"/>
          </a:xfrm>
        </p:spPr>
        <p:txBody>
          <a:bodyPr vert="horz" lIns="91440" tIns="45720" rIns="91440" bIns="45720" rtlCol="0" anchor="t">
            <a:noAutofit/>
          </a:bodyPr>
          <a:lstStyle/>
          <a:p>
            <a:r>
              <a:rPr lang="en-US" sz="3300" dirty="0">
                <a:ea typeface="+mn-lt"/>
                <a:cs typeface="+mn-lt"/>
              </a:rPr>
              <a:t>Top Completion Records by Course Title</a:t>
            </a:r>
            <a:endParaRPr lang="en-US" dirty="0"/>
          </a:p>
        </p:txBody>
      </p:sp>
      <p:pic>
        <p:nvPicPr>
          <p:cNvPr id="7" name="Content Placeholder 6" descr="Top Completion Records by Course Title">
            <a:extLst>
              <a:ext uri="{FF2B5EF4-FFF2-40B4-BE49-F238E27FC236}">
                <a16:creationId xmlns:a16="http://schemas.microsoft.com/office/drawing/2014/main" id="{60FBAF8E-52C6-9C5F-5567-F96EDEA120EB}"/>
              </a:ext>
            </a:extLst>
          </p:cNvPr>
          <p:cNvPicPr>
            <a:picLocks noGrp="1" noChangeAspect="1"/>
          </p:cNvPicPr>
          <p:nvPr>
            <p:ph idx="1"/>
          </p:nvPr>
        </p:nvPicPr>
        <p:blipFill>
          <a:blip r:embed="rId3"/>
          <a:stretch>
            <a:fillRect/>
          </a:stretch>
        </p:blipFill>
        <p:spPr>
          <a:xfrm>
            <a:off x="2544016" y="1468764"/>
            <a:ext cx="5680821" cy="4686300"/>
          </a:xfrm>
        </p:spPr>
      </p:pic>
    </p:spTree>
    <p:extLst>
      <p:ext uri="{BB962C8B-B14F-4D97-AF65-F5344CB8AC3E}">
        <p14:creationId xmlns:p14="http://schemas.microsoft.com/office/powerpoint/2010/main" val="110367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DD408-AA73-9B2D-6228-FAF1A0F208EA}"/>
              </a:ext>
            </a:extLst>
          </p:cNvPr>
          <p:cNvSpPr>
            <a:spLocks noGrp="1"/>
          </p:cNvSpPr>
          <p:nvPr>
            <p:ph type="title"/>
          </p:nvPr>
        </p:nvSpPr>
        <p:spPr>
          <a:xfrm>
            <a:off x="612648" y="499443"/>
            <a:ext cx="10936224" cy="731520"/>
          </a:xfrm>
        </p:spPr>
        <p:txBody>
          <a:bodyPr anchor="t">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3200"/>
              <a:t>Need Course Suggestions and Implementation Support?</a:t>
            </a:r>
          </a:p>
        </p:txBody>
      </p:sp>
      <p:pic>
        <p:nvPicPr>
          <p:cNvPr id="5" name="Picture 4" descr="Educational Impact logo">
            <a:extLst>
              <a:ext uri="{FF2B5EF4-FFF2-40B4-BE49-F238E27FC236}">
                <a16:creationId xmlns:a16="http://schemas.microsoft.com/office/drawing/2014/main" id="{344232B2-59DD-FECC-8308-90347379D5C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t="25000" b="31491"/>
          <a:stretch/>
        </p:blipFill>
        <p:spPr>
          <a:xfrm>
            <a:off x="1273487" y="1231900"/>
            <a:ext cx="4172006" cy="1143000"/>
          </a:xfrm>
          <a:prstGeom prst="rect">
            <a:avLst/>
          </a:prstGeom>
        </p:spPr>
      </p:pic>
      <p:sp>
        <p:nvSpPr>
          <p:cNvPr id="3" name="Content Placeholder 2">
            <a:extLst>
              <a:ext uri="{FF2B5EF4-FFF2-40B4-BE49-F238E27FC236}">
                <a16:creationId xmlns:a16="http://schemas.microsoft.com/office/drawing/2014/main" id="{93FFB60E-1F14-97E0-0EDD-2CE328B3757A}"/>
              </a:ext>
            </a:extLst>
          </p:cNvPr>
          <p:cNvSpPr>
            <a:spLocks noGrp="1"/>
          </p:cNvSpPr>
          <p:nvPr>
            <p:ph sz="half" idx="1"/>
          </p:nvPr>
        </p:nvSpPr>
        <p:spPr>
          <a:xfrm>
            <a:off x="509326" y="1498601"/>
            <a:ext cx="5700328" cy="4240819"/>
          </a:xfrm>
        </p:spPr>
        <p:txBody>
          <a:bodyPr vert="horz" lIns="91440" tIns="45720" rIns="91440" bIns="45720" rtlCol="0" anchor="t">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ctr">
              <a:spcAft>
                <a:spcPts val="400"/>
              </a:spcAft>
              <a:buNone/>
            </a:pPr>
            <a:endParaRPr lang="en-US" sz="3200"/>
          </a:p>
          <a:p>
            <a:pPr algn="ctr">
              <a:spcAft>
                <a:spcPts val="400"/>
              </a:spcAft>
            </a:pPr>
            <a:endParaRPr lang="en-US" sz="3200"/>
          </a:p>
          <a:p>
            <a:pPr indent="0" algn="ctr">
              <a:spcAft>
                <a:spcPts val="400"/>
              </a:spcAft>
              <a:buNone/>
            </a:pPr>
            <a:r>
              <a:rPr lang="en-US" sz="3200"/>
              <a:t>Contact: </a:t>
            </a:r>
            <a:r>
              <a:rPr lang="en-US" sz="3200" b="1"/>
              <a:t>Melissa Hoot</a:t>
            </a:r>
            <a:endParaRPr lang="en-US" sz="3200"/>
          </a:p>
          <a:p>
            <a:pPr marL="0" indent="0" algn="ctr">
              <a:spcAft>
                <a:spcPts val="400"/>
              </a:spcAft>
              <a:buNone/>
            </a:pPr>
            <a:r>
              <a:rPr lang="en-US" sz="3200"/>
              <a:t>South Carolina’s Implementation Specialist</a:t>
            </a:r>
          </a:p>
          <a:p>
            <a:pPr algn="ctr">
              <a:spcAft>
                <a:spcPts val="400"/>
              </a:spcAft>
            </a:pPr>
            <a:endParaRPr lang="en-US" sz="3200"/>
          </a:p>
          <a:p>
            <a:pPr marL="0" indent="0" algn="ctr">
              <a:spcAft>
                <a:spcPts val="400"/>
              </a:spcAft>
              <a:buNone/>
            </a:pPr>
            <a:r>
              <a:rPr lang="en-US" sz="2900" b="1"/>
              <a:t>Mhoot@educationalimpact.com</a:t>
            </a:r>
          </a:p>
        </p:txBody>
      </p:sp>
      <p:pic>
        <p:nvPicPr>
          <p:cNvPr id="4" name="Picture Placeholder 14" descr="Melissa Hoot ">
            <a:extLst>
              <a:ext uri="{FF2B5EF4-FFF2-40B4-BE49-F238E27FC236}">
                <a16:creationId xmlns:a16="http://schemas.microsoft.com/office/drawing/2014/main" id="{40338FC5-24EA-2FD6-423F-58AB81F69BCC}"/>
              </a:ext>
            </a:extLst>
          </p:cNvPr>
          <p:cNvPicPr>
            <a:picLocks noChangeAspect="1"/>
          </p:cNvPicPr>
          <p:nvPr/>
        </p:nvPicPr>
        <p:blipFill>
          <a:blip r:embed="rId5">
            <a:extLst>
              <a:ext uri="{28A0092B-C50C-407E-A947-70E740481C1C}">
                <a14:useLocalDpi xmlns:a14="http://schemas.microsoft.com/office/drawing/2010/main" val="0"/>
              </a:ext>
            </a:extLst>
          </a:blip>
          <a:srcRect t="6036" r="1" b="32787"/>
          <a:stretch/>
        </p:blipFill>
        <p:spPr>
          <a:xfrm>
            <a:off x="7148207" y="2155498"/>
            <a:ext cx="3565635" cy="2927026"/>
          </a:xfrm>
          <a:prstGeom prst="rect">
            <a:avLst/>
          </a:prstGeom>
          <a:noFill/>
          <a:ln w="28575">
            <a:solidFill>
              <a:srgbClr val="F0C14C"/>
            </a:solidFill>
          </a:ln>
        </p:spPr>
      </p:pic>
    </p:spTree>
    <p:extLst>
      <p:ext uri="{BB962C8B-B14F-4D97-AF65-F5344CB8AC3E}">
        <p14:creationId xmlns:p14="http://schemas.microsoft.com/office/powerpoint/2010/main" val="2230322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p:nvPr>
        </p:nvSpPr>
        <p:spPr>
          <a:xfrm>
            <a:off x="609600" y="2879348"/>
            <a:ext cx="10972800"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a:solidFill>
                  <a:srgbClr val="233746"/>
                </a:solidFill>
                <a:latin typeface="Aptos"/>
              </a:rPr>
              <a:t>FAQs</a:t>
            </a:r>
            <a:endParaRPr lang="en-US"/>
          </a:p>
        </p:txBody>
      </p:sp>
    </p:spTree>
    <p:extLst>
      <p:ext uri="{BB962C8B-B14F-4D97-AF65-F5344CB8AC3E}">
        <p14:creationId xmlns:p14="http://schemas.microsoft.com/office/powerpoint/2010/main" val="1077604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B8E86-E476-62F3-52BB-99313C83D7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E861B8-9021-3DF2-D9EC-4C6473F699FC}"/>
              </a:ext>
            </a:extLst>
          </p:cNvPr>
          <p:cNvSpPr>
            <a:spLocks noGrp="1"/>
          </p:cNvSpPr>
          <p:nvPr>
            <p:ph type="title"/>
          </p:nvPr>
        </p:nvSpPr>
        <p:spPr>
          <a:xfrm>
            <a:off x="612648" y="552030"/>
            <a:ext cx="10966705" cy="731520"/>
          </a:xfrm>
        </p:spPr>
        <p:txBody>
          <a:bodyPr vert="horz" lIns="91440" tIns="45720" rIns="91440" bIns="45720" rtlCol="0" anchor="t">
            <a:noAutofit/>
          </a:bodyPr>
          <a:lstStyle/>
          <a:p>
            <a:r>
              <a:rPr lang="en-US" sz="3200" i="1"/>
              <a:t>What if an educator needs a different evaluation type than Continuing GBE after Auto-complete?</a:t>
            </a:r>
          </a:p>
        </p:txBody>
      </p:sp>
      <p:sp>
        <p:nvSpPr>
          <p:cNvPr id="3" name="Content Placeholder 2">
            <a:extLst>
              <a:ext uri="{FF2B5EF4-FFF2-40B4-BE49-F238E27FC236}">
                <a16:creationId xmlns:a16="http://schemas.microsoft.com/office/drawing/2014/main" id="{8CA9A840-8682-A208-18F2-41C4AFFDF8FD}"/>
              </a:ext>
            </a:extLst>
          </p:cNvPr>
          <p:cNvSpPr>
            <a:spLocks noGrp="1"/>
          </p:cNvSpPr>
          <p:nvPr>
            <p:ph idx="1"/>
          </p:nvPr>
        </p:nvSpPr>
        <p:spPr>
          <a:xfrm>
            <a:off x="615711" y="2012147"/>
            <a:ext cx="10257050" cy="3713005"/>
          </a:xfrm>
        </p:spPr>
        <p:txBody>
          <a:bodyPr vert="horz" lIns="91440" tIns="45720" rIns="91440" bIns="45720" rtlCol="0" anchor="t">
            <a:normAutofit/>
          </a:bodyPr>
          <a:lstStyle/>
          <a:p>
            <a:pPr marL="342900" indent="-342900">
              <a:buChar char="•"/>
            </a:pPr>
            <a:r>
              <a:rPr lang="en-US" sz="2800">
                <a:solidFill>
                  <a:srgbClr val="2F3D4C"/>
                </a:solidFill>
              </a:rPr>
              <a:t>You can manually change the "Next Year's Recommendation" </a:t>
            </a:r>
            <a:r>
              <a:rPr lang="en-US" sz="2800"/>
              <a:t>any time</a:t>
            </a:r>
            <a:r>
              <a:rPr lang="en-US" sz="2800">
                <a:solidFill>
                  <a:srgbClr val="2F3D4C"/>
                </a:solidFill>
              </a:rPr>
              <a:t> prior to June 20, 2025.</a:t>
            </a:r>
            <a:endParaRPr lang="en-US" sz="2800"/>
          </a:p>
          <a:p>
            <a:pPr marL="1371600" lvl="1" indent="-342900">
              <a:buFont typeface="Courier New" panose="020B0604020202020204" pitchFamily="34" charset="0"/>
              <a:buChar char="o"/>
            </a:pPr>
            <a:r>
              <a:rPr lang="en-US">
                <a:solidFill>
                  <a:srgbClr val="2F3D4C"/>
                </a:solidFill>
              </a:rPr>
              <a:t>To do this, you will need to re-open the evaluation, change the evaluation type, and close the evaluation.</a:t>
            </a:r>
            <a:endParaRPr lang="en-US" i="1">
              <a:solidFill>
                <a:srgbClr val="000000"/>
              </a:solidFill>
            </a:endParaRPr>
          </a:p>
          <a:p>
            <a:r>
              <a:rPr lang="en-US" sz="2400"/>
              <a:t> ​ </a:t>
            </a:r>
            <a:endParaRPr lang="en-US"/>
          </a:p>
        </p:txBody>
      </p:sp>
      <p:cxnSp>
        <p:nvCxnSpPr>
          <p:cNvPr id="4" name="Straight Arrow Connector 3">
            <a:extLst>
              <a:ext uri="{FF2B5EF4-FFF2-40B4-BE49-F238E27FC236}">
                <a16:creationId xmlns:a16="http://schemas.microsoft.com/office/drawing/2014/main" id="{C8F11DBF-D24F-21D5-F6B3-98125735D35D}"/>
              </a:ext>
              <a:ext uri="{C183D7F6-B498-43B3-948B-1728B52AA6E4}">
                <adec:decorative xmlns:adec="http://schemas.microsoft.com/office/drawing/2017/decorative" val="1"/>
              </a:ext>
            </a:extLst>
          </p:cNvPr>
          <p:cNvCxnSpPr/>
          <p:nvPr/>
        </p:nvCxnSpPr>
        <p:spPr>
          <a:xfrm flipV="1">
            <a:off x="620062" y="1700810"/>
            <a:ext cx="10518413" cy="25084"/>
          </a:xfrm>
          <a:prstGeom prst="straightConnector1">
            <a:avLst/>
          </a:prstGeom>
          <a:ln>
            <a:solidFill>
              <a:srgbClr val="FFC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4783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F8611-2D6F-D958-4071-CBC291E09571}"/>
              </a:ext>
            </a:extLst>
          </p:cNvPr>
          <p:cNvSpPr>
            <a:spLocks noGrp="1"/>
          </p:cNvSpPr>
          <p:nvPr>
            <p:ph type="title"/>
          </p:nvPr>
        </p:nvSpPr>
        <p:spPr>
          <a:xfrm>
            <a:off x="623231" y="210169"/>
            <a:ext cx="10670372" cy="1176020"/>
          </a:xfrm>
        </p:spPr>
        <p:txBody>
          <a:bodyPr vert="horz" lIns="91440" tIns="45720" rIns="91440" bIns="45720" rtlCol="0" anchor="t">
            <a:noAutofit/>
          </a:bodyPr>
          <a:lstStyle/>
          <a:p>
            <a:r>
              <a:rPr lang="en-US" sz="3200" i="1"/>
              <a:t>Do I need to submit a correction for "Recommendations for Next Year" if they were incorrect in a previous year's evaluation? </a:t>
            </a:r>
            <a:endParaRPr lang="en-US" sz="3200"/>
          </a:p>
        </p:txBody>
      </p:sp>
      <p:sp>
        <p:nvSpPr>
          <p:cNvPr id="3" name="Content Placeholder 2">
            <a:extLst>
              <a:ext uri="{FF2B5EF4-FFF2-40B4-BE49-F238E27FC236}">
                <a16:creationId xmlns:a16="http://schemas.microsoft.com/office/drawing/2014/main" id="{FE67CB85-BC2C-4E70-D276-6A7D9C9A6E6F}"/>
              </a:ext>
            </a:extLst>
          </p:cNvPr>
          <p:cNvSpPr>
            <a:spLocks noGrp="1"/>
          </p:cNvSpPr>
          <p:nvPr>
            <p:ph idx="1"/>
          </p:nvPr>
        </p:nvSpPr>
        <p:spPr>
          <a:xfrm>
            <a:off x="356237" y="1834784"/>
            <a:ext cx="11577252" cy="3699868"/>
          </a:xfrm>
        </p:spPr>
        <p:txBody>
          <a:bodyPr vert="horz" lIns="91440" tIns="45720" rIns="91440" bIns="45720" rtlCol="0" anchor="t">
            <a:normAutofit/>
          </a:bodyPr>
          <a:lstStyle/>
          <a:p>
            <a:pPr marL="342900" indent="-342900">
              <a:buChar char="•"/>
            </a:pPr>
            <a:r>
              <a:rPr lang="en-US" sz="2800">
                <a:solidFill>
                  <a:srgbClr val="2F3D4C"/>
                </a:solidFill>
              </a:rPr>
              <a:t>You do not need to submit a correction for recommendations from a previous school year. </a:t>
            </a:r>
            <a:endParaRPr lang="en-US" sz="2800"/>
          </a:p>
          <a:p>
            <a:pPr marL="342900" indent="-342900">
              <a:buChar char="•"/>
            </a:pPr>
            <a:r>
              <a:rPr lang="en-US" sz="2800"/>
              <a:t>When</a:t>
            </a:r>
            <a:r>
              <a:rPr lang="en-US" sz="2800">
                <a:solidFill>
                  <a:srgbClr val="2F3D4C"/>
                </a:solidFill>
              </a:rPr>
              <a:t> entering the recommendations for the 2025-26 school year, refer to the </a:t>
            </a:r>
            <a:r>
              <a:rPr lang="en-US" sz="2800">
                <a:solidFill>
                  <a:srgbClr val="2F3D4C"/>
                </a:solidFill>
                <a:ea typeface="+mn-lt"/>
                <a:cs typeface="+mn-lt"/>
                <a:hlinkClick r:id="rId3"/>
              </a:rPr>
              <a:t>ADEPT Contract Levels and Evaluations</a:t>
            </a:r>
            <a:r>
              <a:rPr lang="en-US" sz="2800">
                <a:solidFill>
                  <a:srgbClr val="2F3D4C"/>
                </a:solidFill>
              </a:rPr>
              <a:t> flow chart, the educator's ADEPT history, and current certification status to ensure you enter the appropriate information.</a:t>
            </a:r>
            <a:endParaRPr lang="en-US" sz="2800"/>
          </a:p>
          <a:p>
            <a:r>
              <a:rPr lang="en-US" sz="2400"/>
              <a:t> ​ </a:t>
            </a:r>
            <a:endParaRPr lang="en-US"/>
          </a:p>
        </p:txBody>
      </p:sp>
      <p:cxnSp>
        <p:nvCxnSpPr>
          <p:cNvPr id="4" name="Straight Arrow Connector 3">
            <a:extLst>
              <a:ext uri="{FF2B5EF4-FFF2-40B4-BE49-F238E27FC236}">
                <a16:creationId xmlns:a16="http://schemas.microsoft.com/office/drawing/2014/main" id="{A7494441-42D3-EF65-00FA-CF86D20FAB6E}"/>
              </a:ext>
              <a:ext uri="{C183D7F6-B498-43B3-948B-1728B52AA6E4}">
                <adec:decorative xmlns:adec="http://schemas.microsoft.com/office/drawing/2017/decorative" val="1"/>
              </a:ext>
            </a:extLst>
          </p:cNvPr>
          <p:cNvCxnSpPr/>
          <p:nvPr/>
        </p:nvCxnSpPr>
        <p:spPr>
          <a:xfrm flipV="1">
            <a:off x="620062" y="1700810"/>
            <a:ext cx="10518413" cy="25084"/>
          </a:xfrm>
          <a:prstGeom prst="straightConnector1">
            <a:avLst/>
          </a:prstGeom>
          <a:ln>
            <a:solidFill>
              <a:srgbClr val="FFC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700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044191D-75A2-6F55-0B95-AA1CDC69F7F7}"/>
              </a:ext>
            </a:extLst>
          </p:cNvPr>
          <p:cNvSpPr txBox="1">
            <a:spLocks noGrp="1"/>
          </p:cNvSpPr>
          <p:nvPr>
            <p:ph type="title" idx="4294967295"/>
          </p:nvPr>
        </p:nvSpPr>
        <p:spPr>
          <a:xfrm>
            <a:off x="2133601" y="2453006"/>
            <a:ext cx="2997200" cy="102592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6667" b="1" i="0" u="none" strike="noStrike" kern="1200" cap="none" spc="0" normalizeH="0" baseline="0" noProof="0">
                <a:ln>
                  <a:noFill/>
                </a:ln>
                <a:solidFill>
                  <a:srgbClr val="233746"/>
                </a:solidFill>
                <a:effectLst/>
                <a:uLnTx/>
                <a:uFillTx/>
                <a:latin typeface="Aptos" panose="020B0004020202020204" pitchFamily="34" charset="0"/>
                <a:ea typeface="+mn-ea"/>
                <a:cs typeface="+mn-cs"/>
              </a:rPr>
              <a:t>Agenda</a:t>
            </a:r>
          </a:p>
        </p:txBody>
      </p:sp>
      <p:sp>
        <p:nvSpPr>
          <p:cNvPr id="5" name="Freeform 3"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F82E354B-9990-FB82-1D86-C260B448A194}"/>
              </a:ext>
            </a:extLst>
          </p:cNvPr>
          <p:cNvSpPr/>
          <p:nvPr/>
        </p:nvSpPr>
        <p:spPr>
          <a:xfrm>
            <a:off x="558800" y="2453005"/>
            <a:ext cx="1157568" cy="1149139"/>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3">
              <a:alphaModFix/>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
        <p:nvSpPr>
          <p:cNvPr id="8" name="TextBox 7">
            <a:extLst>
              <a:ext uri="{FF2B5EF4-FFF2-40B4-BE49-F238E27FC236}">
                <a16:creationId xmlns:a16="http://schemas.microsoft.com/office/drawing/2014/main" id="{5FA821E0-221D-5F74-6832-28668B0E924C}"/>
              </a:ext>
            </a:extLst>
          </p:cNvPr>
          <p:cNvSpPr txBox="1"/>
          <p:nvPr/>
        </p:nvSpPr>
        <p:spPr>
          <a:xfrm>
            <a:off x="5697623" y="1561064"/>
            <a:ext cx="6256083" cy="3046988"/>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81000" indent="-381000">
              <a:buFont typeface="Arial,Sans-Serif" panose="020B0604020202020204" pitchFamily="34" charset="0"/>
              <a:buChar char="•"/>
            </a:pPr>
            <a:r>
              <a:rPr lang="en-US" sz="3200">
                <a:solidFill>
                  <a:srgbClr val="233746"/>
                </a:solidFill>
                <a:latin typeface="Aptos"/>
              </a:rPr>
              <a:t>Welcome</a:t>
            </a:r>
          </a:p>
          <a:p>
            <a:pPr marL="381000" indent="-381000">
              <a:buFont typeface="Arial,Sans-Serif" panose="020B0604020202020204" pitchFamily="34" charset="0"/>
              <a:buChar char="•"/>
            </a:pPr>
            <a:r>
              <a:rPr lang="en-US" sz="3200">
                <a:solidFill>
                  <a:srgbClr val="233746"/>
                </a:solidFill>
                <a:latin typeface="Aptos"/>
              </a:rPr>
              <a:t>ADEPT Reminders</a:t>
            </a:r>
          </a:p>
          <a:p>
            <a:pPr marL="989965" lvl="2" indent="-381000">
              <a:buFont typeface="Wingdings" panose="020B0604020202020204" pitchFamily="34" charset="0"/>
              <a:buChar char="§"/>
            </a:pPr>
            <a:r>
              <a:rPr lang="en-US" sz="3200">
                <a:solidFill>
                  <a:srgbClr val="233746"/>
                </a:solidFill>
                <a:latin typeface="Aptos"/>
              </a:rPr>
              <a:t>Auto-Completion</a:t>
            </a:r>
          </a:p>
          <a:p>
            <a:pPr marL="989965" lvl="2" indent="-381000">
              <a:buFont typeface="Wingdings" panose="020B0604020202020204" pitchFamily="34" charset="0"/>
              <a:buChar char="§"/>
            </a:pPr>
            <a:r>
              <a:rPr lang="en-US" sz="3200">
                <a:solidFill>
                  <a:srgbClr val="233746"/>
                </a:solidFill>
                <a:latin typeface="Aptos"/>
              </a:rPr>
              <a:t>ADEPT Plans</a:t>
            </a:r>
          </a:p>
          <a:p>
            <a:pPr marL="381000" indent="-381000">
              <a:buFont typeface="Arial,Sans-Serif" panose="020B0604020202020204" pitchFamily="34" charset="0"/>
              <a:buChar char="•"/>
            </a:pPr>
            <a:r>
              <a:rPr lang="en-US" sz="3200">
                <a:solidFill>
                  <a:srgbClr val="233746"/>
                </a:solidFill>
                <a:latin typeface="Aptos"/>
              </a:rPr>
              <a:t>Professional Learning &amp; Support</a:t>
            </a:r>
            <a:endParaRPr lang="en-US" sz="3200">
              <a:solidFill>
                <a:srgbClr val="233F58"/>
              </a:solidFill>
              <a:latin typeface="Aptos"/>
            </a:endParaRPr>
          </a:p>
          <a:p>
            <a:pPr marL="381000" indent="-381000">
              <a:buFont typeface="Arial,Sans-Serif" panose="020B0604020202020204" pitchFamily="34" charset="0"/>
              <a:buChar char="•"/>
            </a:pPr>
            <a:r>
              <a:rPr lang="en-US" sz="3200">
                <a:solidFill>
                  <a:srgbClr val="233746"/>
                </a:solidFill>
                <a:latin typeface="Aptos"/>
              </a:rPr>
              <a:t>Questions</a:t>
            </a:r>
            <a:endParaRPr lang="en-US" sz="3200">
              <a:ea typeface="Calibri"/>
              <a:cs typeface="Calibri"/>
            </a:endParaRPr>
          </a:p>
        </p:txBody>
      </p:sp>
      <p:sp>
        <p:nvSpPr>
          <p:cNvPr id="3" name="Freeform 3"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26" name="Group 5">
            <a:extLst>
              <a:ext uri="{FF2B5EF4-FFF2-40B4-BE49-F238E27FC236}">
                <a16:creationId xmlns:a16="http://schemas.microsoft.com/office/drawing/2014/main" id="{961DF455-30B2-AE95-7ACA-093C26A78D5F}"/>
              </a:ext>
              <a:ext uri="{C183D7F6-B498-43B3-948B-1728B52AA6E4}">
                <adec:decorative xmlns:adec="http://schemas.microsoft.com/office/drawing/2017/decorative" val="1"/>
              </a:ext>
            </a:extLst>
          </p:cNvPr>
          <p:cNvGrpSpPr/>
          <p:nvPr/>
        </p:nvGrpSpPr>
        <p:grpSpPr>
          <a:xfrm>
            <a:off x="363434" y="5029"/>
            <a:ext cx="8089510" cy="5867597"/>
            <a:chOff x="-1202637" y="-76200"/>
            <a:chExt cx="3133717" cy="1651142"/>
          </a:xfrm>
        </p:grpSpPr>
        <p:sp>
          <p:nvSpPr>
            <p:cNvPr id="27" name="Freeform 6">
              <a:extLst>
                <a:ext uri="{FF2B5EF4-FFF2-40B4-BE49-F238E27FC236}">
                  <a16:creationId xmlns:a16="http://schemas.microsoft.com/office/drawing/2014/main" id="{851C3221-750E-DF39-468A-1BC6D2B5905D}"/>
                </a:ext>
              </a:extLst>
            </p:cNvPr>
            <p:cNvSpPr/>
            <p:nvPr/>
          </p:nvSpPr>
          <p:spPr>
            <a:xfrm>
              <a:off x="-1202637" y="143315"/>
              <a:ext cx="1931080" cy="1431627"/>
            </a:xfrm>
            <a:custGeom>
              <a:avLst/>
              <a:gdLst/>
              <a:ahLst/>
              <a:cxnLst/>
              <a:rect l="l" t="t" r="r" b="b"/>
              <a:pathLst>
                <a:path w="1931080" h="1431627">
                  <a:moveTo>
                    <a:pt x="0" y="0"/>
                  </a:moveTo>
                  <a:lnTo>
                    <a:pt x="1931080" y="0"/>
                  </a:lnTo>
                  <a:lnTo>
                    <a:pt x="193108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8" name="TextBox 7">
              <a:extLst>
                <a:ext uri="{FF2B5EF4-FFF2-40B4-BE49-F238E27FC236}">
                  <a16:creationId xmlns:a16="http://schemas.microsoft.com/office/drawing/2014/main" id="{5288BBBA-B486-F151-B5B8-67AABF6DA856}"/>
                </a:ext>
              </a:extLst>
            </p:cNvPr>
            <p:cNvSpPr txBox="1"/>
            <p:nvPr/>
          </p:nvSpPr>
          <p:spPr>
            <a:xfrm>
              <a:off x="0" y="-76200"/>
              <a:ext cx="193108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2" name="AutoShape 2">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AutoShape 2">
            <a:extLst>
              <a:ext uri="{FF2B5EF4-FFF2-40B4-BE49-F238E27FC236}">
                <a16:creationId xmlns:a16="http://schemas.microsoft.com/office/drawing/2014/main" id="{58C83904-3A39-EBDC-7486-44675E70B772}"/>
              </a:ext>
              <a:ext uri="{C183D7F6-B498-43B3-948B-1728B52AA6E4}">
                <adec:decorative xmlns:adec="http://schemas.microsoft.com/office/drawing/2017/decorative" val="1"/>
              </a:ext>
            </a:extLst>
          </p:cNvPr>
          <p:cNvSpPr/>
          <p:nvPr/>
        </p:nvSpPr>
        <p:spPr>
          <a:xfrm flipV="1">
            <a:off x="1930400" y="2311414"/>
            <a:ext cx="0" cy="1371586"/>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Tree>
    <p:extLst>
      <p:ext uri="{BB962C8B-B14F-4D97-AF65-F5344CB8AC3E}">
        <p14:creationId xmlns:p14="http://schemas.microsoft.com/office/powerpoint/2010/main" val="4229538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6D212-8DA2-426E-8CD3-2DE9E62FC1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27E8A-9D3D-E452-7D1C-6A9F83751DE7}"/>
              </a:ext>
            </a:extLst>
          </p:cNvPr>
          <p:cNvSpPr>
            <a:spLocks noGrp="1"/>
          </p:cNvSpPr>
          <p:nvPr>
            <p:ph type="title"/>
          </p:nvPr>
        </p:nvSpPr>
        <p:spPr>
          <a:xfrm>
            <a:off x="323281" y="269943"/>
            <a:ext cx="10966704" cy="731520"/>
          </a:xfrm>
        </p:spPr>
        <p:txBody>
          <a:bodyPr>
            <a:normAutofit/>
          </a:bodyPr>
          <a:lstStyle/>
          <a:p>
            <a:r>
              <a:rPr lang="en-US" sz="3200" i="1">
                <a:solidFill>
                  <a:srgbClr val="242424"/>
                </a:solidFill>
              </a:rPr>
              <a:t>What mentoring requirements are needed?</a:t>
            </a:r>
            <a:endParaRPr lang="en-US" sz="3200"/>
          </a:p>
        </p:txBody>
      </p:sp>
      <p:sp>
        <p:nvSpPr>
          <p:cNvPr id="3" name="Content Placeholder 2">
            <a:extLst>
              <a:ext uri="{FF2B5EF4-FFF2-40B4-BE49-F238E27FC236}">
                <a16:creationId xmlns:a16="http://schemas.microsoft.com/office/drawing/2014/main" id="{8A03F432-604C-B7ED-BA47-83EDC3C89FD5}"/>
              </a:ext>
            </a:extLst>
          </p:cNvPr>
          <p:cNvSpPr>
            <a:spLocks noGrp="1"/>
          </p:cNvSpPr>
          <p:nvPr>
            <p:ph idx="1"/>
          </p:nvPr>
        </p:nvSpPr>
        <p:spPr>
          <a:xfrm>
            <a:off x="411365" y="1053392"/>
            <a:ext cx="11167987" cy="7011671"/>
          </a:xfrm>
        </p:spPr>
        <p:txBody>
          <a:bodyPr vert="horz" lIns="91440" tIns="45720" rIns="91440" bIns="45720" rtlCol="0" anchor="t">
            <a:normAutofit/>
          </a:bodyPr>
          <a:lstStyle/>
          <a:p>
            <a:pPr marL="342900" indent="-342900">
              <a:buChar char="•"/>
            </a:pPr>
            <a:r>
              <a:rPr lang="en-US" sz="2200">
                <a:solidFill>
                  <a:srgbClr val="242424"/>
                </a:solidFill>
                <a:latin typeface="Aptos"/>
                <a:cs typeface="Arial"/>
              </a:rPr>
              <a:t>Mentors are required to have 18 hours of renewal credits that support their mentoring work every 5 years.</a:t>
            </a:r>
            <a:endParaRPr lang="en-US" sz="2200" i="1">
              <a:solidFill>
                <a:srgbClr val="242424"/>
              </a:solidFill>
              <a:latin typeface="Aptos"/>
              <a:cs typeface="Arial"/>
            </a:endParaRPr>
          </a:p>
          <a:p>
            <a:pPr lvl="1" indent="-227965">
              <a:buFont typeface="Courier New" panose="020B0604020202020204" pitchFamily="34" charset="0"/>
              <a:buChar char="o"/>
            </a:pPr>
            <a:r>
              <a:rPr lang="en-US" sz="2200">
                <a:solidFill>
                  <a:srgbClr val="242424"/>
                </a:solidFill>
                <a:latin typeface="Aptos"/>
                <a:cs typeface="Arial"/>
              </a:rPr>
              <a:t>First cycle requirement: Attend SCTS 4.0 Evaluator Training</a:t>
            </a:r>
          </a:p>
          <a:p>
            <a:pPr lvl="1" indent="-227965">
              <a:buFont typeface="Courier New" panose="020B0604020202020204" pitchFamily="34" charset="0"/>
              <a:buChar char="o"/>
            </a:pPr>
            <a:r>
              <a:rPr lang="en-US" sz="2200">
                <a:solidFill>
                  <a:srgbClr val="242424"/>
                </a:solidFill>
                <a:latin typeface="Aptos"/>
                <a:cs typeface="Arial"/>
              </a:rPr>
              <a:t>Additional Mentor Cycles:</a:t>
            </a:r>
            <a:endParaRPr lang="en-US" sz="2200">
              <a:solidFill>
                <a:srgbClr val="000000"/>
              </a:solidFill>
              <a:latin typeface="Aptos"/>
              <a:cs typeface="Arial"/>
            </a:endParaRPr>
          </a:p>
          <a:p>
            <a:pPr lvl="2">
              <a:lnSpc>
                <a:spcPct val="100000"/>
              </a:lnSpc>
              <a:buFont typeface="Wingdings" panose="020B0604020202020204" pitchFamily="34" charset="0"/>
              <a:buChar char="§"/>
            </a:pPr>
            <a:r>
              <a:rPr lang="en-US" sz="2200">
                <a:solidFill>
                  <a:srgbClr val="242424"/>
                </a:solidFill>
                <a:latin typeface="Aptos"/>
                <a:cs typeface="Arial"/>
              </a:rPr>
              <a:t>courses from the Professional Learning Library</a:t>
            </a:r>
            <a:endParaRPr lang="en-US" sz="2200">
              <a:solidFill>
                <a:srgbClr val="000000"/>
              </a:solidFill>
              <a:latin typeface="Aptos"/>
              <a:cs typeface="Arial"/>
            </a:endParaRPr>
          </a:p>
          <a:p>
            <a:pPr lvl="2">
              <a:lnSpc>
                <a:spcPct val="100000"/>
              </a:lnSpc>
              <a:buFont typeface="Wingdings" panose="020B0604020202020204" pitchFamily="34" charset="0"/>
              <a:buChar char="§"/>
            </a:pPr>
            <a:r>
              <a:rPr lang="en-US" sz="2200">
                <a:solidFill>
                  <a:srgbClr val="242424"/>
                </a:solidFill>
                <a:latin typeface="Aptos"/>
                <a:cs typeface="Arial"/>
              </a:rPr>
              <a:t>other hours earned from district/school PD or trainings, graduate courses</a:t>
            </a:r>
            <a:endParaRPr lang="en-US" sz="2200">
              <a:solidFill>
                <a:srgbClr val="2F3D4C"/>
              </a:solidFill>
              <a:latin typeface="Aptos"/>
              <a:cs typeface="Arial"/>
            </a:endParaRPr>
          </a:p>
          <a:p>
            <a:pPr marL="285750" indent="-285750">
              <a:lnSpc>
                <a:spcPct val="100000"/>
              </a:lnSpc>
              <a:buChar char="•"/>
            </a:pPr>
            <a:r>
              <a:rPr lang="en-US" sz="2200">
                <a:solidFill>
                  <a:srgbClr val="242424"/>
                </a:solidFill>
                <a:latin typeface="Aptos"/>
                <a:cs typeface="Arial"/>
              </a:rPr>
              <a:t>Although we do not require districts to document those hours in </a:t>
            </a:r>
            <a:r>
              <a:rPr lang="en-US" sz="2200" err="1">
                <a:solidFill>
                  <a:srgbClr val="242424"/>
                </a:solidFill>
                <a:latin typeface="Aptos"/>
                <a:cs typeface="Arial"/>
              </a:rPr>
              <a:t>SCLead</a:t>
            </a:r>
            <a:r>
              <a:rPr lang="en-US" sz="2200">
                <a:solidFill>
                  <a:srgbClr val="242424"/>
                </a:solidFill>
                <a:latin typeface="Aptos"/>
                <a:cs typeface="Arial"/>
              </a:rPr>
              <a:t>, a message was sent to those whose mentoring renewal credits are not documented there (and are at the end of a 5-year cycle). </a:t>
            </a:r>
            <a:endParaRPr lang="en-US" sz="2200">
              <a:solidFill>
                <a:srgbClr val="2F3D4C"/>
              </a:solidFill>
              <a:latin typeface="Aptos"/>
              <a:cs typeface="Arial"/>
            </a:endParaRPr>
          </a:p>
          <a:p>
            <a:pPr marL="1600200" lvl="2">
              <a:buFont typeface="Wingdings" panose="020B0604020202020204" pitchFamily="34" charset="0"/>
              <a:buChar char="§"/>
            </a:pPr>
            <a:r>
              <a:rPr lang="en-US" sz="2200" b="1" i="1">
                <a:solidFill>
                  <a:srgbClr val="242424"/>
                </a:solidFill>
                <a:latin typeface="Aptos"/>
                <a:cs typeface="Arial"/>
              </a:rPr>
              <a:t>There is nothing to do on your end</a:t>
            </a:r>
            <a:r>
              <a:rPr lang="en-US" sz="2200">
                <a:solidFill>
                  <a:srgbClr val="242424"/>
                </a:solidFill>
                <a:latin typeface="Aptos"/>
                <a:cs typeface="Arial"/>
              </a:rPr>
              <a:t> except ensure that the folks listed have met the 18-hour requirement so that they can continue to serve as mentors.</a:t>
            </a:r>
          </a:p>
          <a:p>
            <a:pPr marL="1600200" lvl="2">
              <a:buFont typeface="Wingdings" panose="020B0604020202020204" pitchFamily="34" charset="0"/>
              <a:buChar char="§"/>
            </a:pPr>
            <a:r>
              <a:rPr lang="en-US" sz="2200">
                <a:solidFill>
                  <a:srgbClr val="242424"/>
                </a:solidFill>
                <a:ea typeface="+mn-lt"/>
                <a:cs typeface="Arial"/>
              </a:rPr>
              <a:t>Upload the "Staff Credentials" Report to see educators who have the mentor credential and the begin/end dates of their mentoring cycles</a:t>
            </a:r>
          </a:p>
          <a:p>
            <a:endParaRPr lang="en-US" sz="2400">
              <a:ea typeface="+mn-lt"/>
              <a:cs typeface="Arial"/>
            </a:endParaRPr>
          </a:p>
          <a:p>
            <a:endParaRPr lang="en-US" sz="2400">
              <a:ea typeface="+mn-lt"/>
              <a:cs typeface="+mn-lt"/>
            </a:endParaRPr>
          </a:p>
        </p:txBody>
      </p:sp>
      <p:cxnSp>
        <p:nvCxnSpPr>
          <p:cNvPr id="31" name="Straight Arrow Connector 30">
            <a:extLst>
              <a:ext uri="{FF2B5EF4-FFF2-40B4-BE49-F238E27FC236}">
                <a16:creationId xmlns:a16="http://schemas.microsoft.com/office/drawing/2014/main" id="{2E5B923A-2331-0584-7738-7F43FF8E0F9C}"/>
              </a:ext>
              <a:ext uri="{C183D7F6-B498-43B3-948B-1728B52AA6E4}">
                <adec:decorative xmlns:adec="http://schemas.microsoft.com/office/drawing/2017/decorative" val="1"/>
              </a:ext>
            </a:extLst>
          </p:cNvPr>
          <p:cNvCxnSpPr/>
          <p:nvPr/>
        </p:nvCxnSpPr>
        <p:spPr>
          <a:xfrm flipV="1">
            <a:off x="418779" y="881300"/>
            <a:ext cx="10518413" cy="25084"/>
          </a:xfrm>
          <a:prstGeom prst="straightConnector1">
            <a:avLst/>
          </a:prstGeom>
          <a:ln>
            <a:solidFill>
              <a:srgbClr val="FFC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5638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292AC-1BE5-6164-974B-31A18E1E7060}"/>
              </a:ext>
            </a:extLst>
          </p:cNvPr>
          <p:cNvSpPr>
            <a:spLocks noGrp="1"/>
          </p:cNvSpPr>
          <p:nvPr>
            <p:ph type="ctrTitle"/>
          </p:nvPr>
        </p:nvSpPr>
        <p:spPr>
          <a:xfrm>
            <a:off x="719245" y="1170309"/>
            <a:ext cx="6902940" cy="2450528"/>
          </a:xfrm>
        </p:spPr>
        <p:txBody>
          <a:bodyPr/>
          <a:lstStyle/>
          <a:p>
            <a:r>
              <a:rPr lang="en-US">
                <a:latin typeface="Aptos"/>
                <a:cs typeface="Segoe UI"/>
              </a:rPr>
              <a:t>Questions </a:t>
            </a:r>
            <a:endParaRPr lang="en-US"/>
          </a:p>
        </p:txBody>
      </p:sp>
    </p:spTree>
    <p:extLst>
      <p:ext uri="{BB962C8B-B14F-4D97-AF65-F5344CB8AC3E}">
        <p14:creationId xmlns:p14="http://schemas.microsoft.com/office/powerpoint/2010/main" val="606659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
            <a:extLst>
              <a:ext uri="{FF2B5EF4-FFF2-40B4-BE49-F238E27FC236}">
                <a16:creationId xmlns:a16="http://schemas.microsoft.com/office/drawing/2014/main" id="{F8D69DFA-9EE6-8666-346D-97AF6425F980}"/>
              </a:ext>
            </a:extLst>
          </p:cNvPr>
          <p:cNvSpPr txBox="1">
            <a:spLocks noGrp="1"/>
          </p:cNvSpPr>
          <p:nvPr>
            <p:ph type="title" idx="4294967295"/>
          </p:nvPr>
        </p:nvSpPr>
        <p:spPr>
          <a:xfrm>
            <a:off x="750866" y="717550"/>
            <a:ext cx="11938000" cy="4389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3334"/>
              </a:lnSpc>
              <a:spcBef>
                <a:spcPts val="0"/>
              </a:spcBef>
              <a:spcAft>
                <a:spcPts val="0"/>
              </a:spcAft>
              <a:buClrTx/>
              <a:buSzTx/>
              <a:buFontTx/>
              <a:buNone/>
              <a:tabLst/>
              <a:defRPr/>
            </a:pPr>
            <a:r>
              <a:rPr kumimoji="0" lang="en-US" sz="3300" b="1" i="0" u="none" strike="noStrike" kern="1200" cap="none" spc="0" normalizeH="0" baseline="0" noProof="0">
                <a:ln>
                  <a:noFill/>
                </a:ln>
                <a:solidFill>
                  <a:srgbClr val="233746"/>
                </a:solidFill>
                <a:effectLst/>
                <a:uLnTx/>
                <a:uFillTx/>
                <a:latin typeface="Aptos"/>
              </a:rPr>
              <a:t>Office of </a:t>
            </a:r>
            <a:r>
              <a:rPr lang="en-US" sz="3300" b="1">
                <a:solidFill>
                  <a:srgbClr val="233746"/>
                </a:solidFill>
                <a:latin typeface="Aptos"/>
              </a:rPr>
              <a:t>Leadership</a:t>
            </a:r>
            <a:r>
              <a:rPr kumimoji="0" lang="en-US" sz="3300" b="1" i="0" u="none" strike="noStrike" kern="1200" cap="none" spc="0" normalizeH="0" baseline="0" noProof="0">
                <a:ln>
                  <a:noFill/>
                </a:ln>
                <a:solidFill>
                  <a:srgbClr val="233746"/>
                </a:solidFill>
                <a:effectLst/>
                <a:uLnTx/>
                <a:uFillTx/>
                <a:latin typeface="Aptos"/>
              </a:rPr>
              <a:t> </a:t>
            </a:r>
            <a:r>
              <a:rPr lang="en-US" sz="3300" b="1">
                <a:solidFill>
                  <a:srgbClr val="233746"/>
                </a:solidFill>
                <a:latin typeface="Aptos"/>
              </a:rPr>
              <a:t>Effectiveness</a:t>
            </a:r>
            <a:endParaRPr kumimoji="0" lang="en-US" sz="3300" b="1" i="0" u="none" strike="noStrike" kern="1200" cap="none" spc="0" normalizeH="0" baseline="0" noProof="0">
              <a:ln>
                <a:noFill/>
              </a:ln>
              <a:solidFill>
                <a:srgbClr val="233746"/>
              </a:solidFill>
              <a:effectLst/>
              <a:uLnTx/>
              <a:uFillTx/>
              <a:latin typeface="Aptos"/>
            </a:endParaRPr>
          </a:p>
        </p:txBody>
      </p:sp>
      <p:sp>
        <p:nvSpPr>
          <p:cNvPr id="22" name="AutoShape 4">
            <a:extLst>
              <a:ext uri="{FF2B5EF4-FFF2-40B4-BE49-F238E27FC236}">
                <a16:creationId xmlns:a16="http://schemas.microsoft.com/office/drawing/2014/main" id="{90128454-5E65-0728-86BA-6AD56BD5A10E}"/>
              </a:ext>
              <a:ext uri="{C183D7F6-B498-43B3-948B-1728B52AA6E4}">
                <adec:decorative xmlns:adec="http://schemas.microsoft.com/office/drawing/2017/decorative" val="1"/>
              </a:ext>
            </a:extLst>
          </p:cNvPr>
          <p:cNvSpPr/>
          <p:nvPr/>
        </p:nvSpPr>
        <p:spPr>
          <a:xfrm flipV="1">
            <a:off x="753038" y="134620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grpSp>
        <p:nvGrpSpPr>
          <p:cNvPr id="33" name="Group 5">
            <a:extLst>
              <a:ext uri="{FF2B5EF4-FFF2-40B4-BE49-F238E27FC236}">
                <a16:creationId xmlns:a16="http://schemas.microsoft.com/office/drawing/2014/main" id="{6E1F3613-C796-05D8-529C-2E9CF03D0F8E}"/>
              </a:ext>
              <a:ext uri="{C183D7F6-B498-43B3-948B-1728B52AA6E4}">
                <adec:decorative xmlns:adec="http://schemas.microsoft.com/office/drawing/2017/decorative" val="1"/>
              </a:ext>
            </a:extLst>
          </p:cNvPr>
          <p:cNvGrpSpPr/>
          <p:nvPr/>
        </p:nvGrpSpPr>
        <p:grpSpPr>
          <a:xfrm>
            <a:off x="951828" y="1151279"/>
            <a:ext cx="4687721" cy="4724617"/>
            <a:chOff x="-19476" y="-76200"/>
            <a:chExt cx="1567439" cy="1507827"/>
          </a:xfrm>
        </p:grpSpPr>
        <p:sp>
          <p:nvSpPr>
            <p:cNvPr id="34" name="Freeform 6">
              <a:extLst>
                <a:ext uri="{FF2B5EF4-FFF2-40B4-BE49-F238E27FC236}">
                  <a16:creationId xmlns:a16="http://schemas.microsoft.com/office/drawing/2014/main" id="{7B3572CE-860E-AF9F-2066-DD6A04D00EBB}"/>
                </a:ext>
              </a:extLst>
            </p:cNvPr>
            <p:cNvSpPr/>
            <p:nvPr/>
          </p:nvSpPr>
          <p:spPr>
            <a:xfrm>
              <a:off x="-19476" y="25589"/>
              <a:ext cx="1567439" cy="1406038"/>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5" name="TextBox 7">
              <a:extLst>
                <a:ext uri="{FF2B5EF4-FFF2-40B4-BE49-F238E27FC236}">
                  <a16:creationId xmlns:a16="http://schemas.microsoft.com/office/drawing/2014/main" id="{2991F4F8-2D1B-E7E9-50B3-28E2FCF49D6C}"/>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31" name="TextBox 14">
            <a:extLst>
              <a:ext uri="{FF2B5EF4-FFF2-40B4-BE49-F238E27FC236}">
                <a16:creationId xmlns:a16="http://schemas.microsoft.com/office/drawing/2014/main" id="{7CECC893-0D2B-52BF-67FC-D07D833D0967}"/>
              </a:ext>
            </a:extLst>
          </p:cNvPr>
          <p:cNvSpPr txBox="1"/>
          <p:nvPr/>
        </p:nvSpPr>
        <p:spPr>
          <a:xfrm>
            <a:off x="1749094" y="1600501"/>
            <a:ext cx="2858562" cy="22018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1867" b="1">
                <a:solidFill>
                  <a:srgbClr val="233746"/>
                </a:solidFill>
                <a:latin typeface="Aptos" panose="020B0004020202020204" pitchFamily="34" charset="0"/>
              </a:rPr>
              <a:t>Effectiveness Leads</a:t>
            </a:r>
          </a:p>
        </p:txBody>
      </p:sp>
      <p:sp>
        <p:nvSpPr>
          <p:cNvPr id="26" name="TextBox 8">
            <a:extLst>
              <a:ext uri="{FF2B5EF4-FFF2-40B4-BE49-F238E27FC236}">
                <a16:creationId xmlns:a16="http://schemas.microsoft.com/office/drawing/2014/main" id="{A3599B67-F25E-7CD5-90B2-DEEA88B085A6}"/>
              </a:ext>
            </a:extLst>
          </p:cNvPr>
          <p:cNvSpPr txBox="1"/>
          <p:nvPr/>
        </p:nvSpPr>
        <p:spPr>
          <a:xfrm>
            <a:off x="1106078" y="1938952"/>
            <a:ext cx="4532539" cy="393954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228600" indent="-228600">
              <a:buClr>
                <a:srgbClr val="000000"/>
              </a:buClr>
              <a:buSzPts val="1600"/>
              <a:buFont typeface="Trebuchet MS" panose="020B0603020202020204" pitchFamily="34" charset="0"/>
              <a:buChar char="●"/>
            </a:pPr>
            <a:r>
              <a:rPr lang="en-US" sz="1600">
                <a:solidFill>
                  <a:schemeClr val="accent6">
                    <a:lumMod val="10000"/>
                  </a:schemeClr>
                </a:solidFill>
                <a:latin typeface="Aptos"/>
                <a:ea typeface="Calibri"/>
                <a:cs typeface="Calibri"/>
              </a:rPr>
              <a:t>Dr. Kimberly Howard, Team Lead, PADEPP, </a:t>
            </a:r>
            <a:r>
              <a:rPr lang="en-US" sz="1600">
                <a:solidFill>
                  <a:srgbClr val="233F58"/>
                </a:solidFill>
                <a:latin typeface="Aptos"/>
                <a:ea typeface="Calibri"/>
                <a:cs typeface="Calibri"/>
              </a:rPr>
              <a:t> </a:t>
            </a:r>
            <a:r>
              <a:rPr lang="en-US" sz="1600">
                <a:solidFill>
                  <a:srgbClr val="335669"/>
                </a:solidFill>
                <a:latin typeface="Aptos"/>
                <a:ea typeface="Calibri"/>
                <a:cs typeface="Calibri"/>
                <a:hlinkClick r:id="rId3">
                  <a:extLst>
                    <a:ext uri="{A12FA001-AC4F-418D-AE19-62706E023703}">
                      <ahyp:hlinkClr xmlns:ahyp="http://schemas.microsoft.com/office/drawing/2018/hyperlinkcolor" val="tx"/>
                    </a:ext>
                  </a:extLst>
                </a:hlinkClick>
              </a:rPr>
              <a:t>khoward@ed.sc.gov</a:t>
            </a:r>
            <a:endParaRPr lang="en-US" sz="1600">
              <a:solidFill>
                <a:srgbClr val="000000"/>
              </a:solidFill>
              <a:latin typeface="Aptos"/>
              <a:ea typeface="Calibri"/>
              <a:cs typeface="Calibri"/>
              <a:sym typeface="Calibri"/>
            </a:endParaRPr>
          </a:p>
          <a:p>
            <a:pPr marL="228600" indent="-228600">
              <a:buClr>
                <a:srgbClr val="000000"/>
              </a:buClr>
              <a:buSzPts val="1600"/>
              <a:buFont typeface="Trebuchet MS" panose="020B0603020202020204" pitchFamily="34" charset="0"/>
              <a:buChar char="●"/>
            </a:pPr>
            <a:r>
              <a:rPr lang="en-US" sz="1600">
                <a:solidFill>
                  <a:srgbClr val="000000"/>
                </a:solidFill>
                <a:latin typeface="Aptos"/>
                <a:ea typeface="Calibri"/>
                <a:cs typeface="Calibri"/>
                <a:sym typeface="Calibri"/>
              </a:rPr>
              <a:t>Ashley Cohoon, Communications, </a:t>
            </a:r>
            <a:r>
              <a:rPr lang="en-US" sz="1600" u="sng">
                <a:solidFill>
                  <a:schemeClr val="accent3">
                    <a:lumMod val="76000"/>
                  </a:schemeClr>
                </a:solidFill>
                <a:latin typeface="Aptos"/>
                <a:ea typeface="Calibri"/>
                <a:cs typeface="Calibri"/>
                <a:sym typeface="Calibri"/>
                <a:hlinkClick r:id="rId4">
                  <a:extLst>
                    <a:ext uri="{A12FA001-AC4F-418D-AE19-62706E023703}">
                      <ahyp:hlinkClr xmlns:ahyp="http://schemas.microsoft.com/office/drawing/2018/hyperlinkcolor" val="tx"/>
                    </a:ext>
                  </a:extLst>
                </a:hlinkClick>
              </a:rPr>
              <a:t>ascohoon@ed.sc.gov</a:t>
            </a:r>
            <a:r>
              <a:rPr lang="en-US" sz="1600">
                <a:solidFill>
                  <a:schemeClr val="accent3">
                    <a:lumMod val="76000"/>
                  </a:schemeClr>
                </a:solidFill>
                <a:latin typeface="Aptos"/>
                <a:ea typeface="Calibri"/>
                <a:cs typeface="Calibri"/>
                <a:sym typeface="Calibri"/>
              </a:rPr>
              <a:t> </a:t>
            </a:r>
            <a:endParaRPr lang="en-US" sz="1600">
              <a:solidFill>
                <a:schemeClr val="accent3">
                  <a:lumMod val="76000"/>
                </a:schemeClr>
              </a:solidFill>
              <a:latin typeface="Aptos"/>
            </a:endParaRPr>
          </a:p>
          <a:p>
            <a:pPr marL="228600" indent="-228600">
              <a:buClr>
                <a:srgbClr val="000000"/>
              </a:buClr>
              <a:buSzPts val="1600"/>
              <a:buFont typeface="Trebuchet MS" panose="020B0603020202020204" pitchFamily="34" charset="0"/>
              <a:buChar char="●"/>
            </a:pPr>
            <a:r>
              <a:rPr lang="en-US" sz="1600">
                <a:solidFill>
                  <a:srgbClr val="000000"/>
                </a:solidFill>
                <a:latin typeface="Aptos"/>
                <a:ea typeface="Calibri"/>
                <a:cs typeface="Calibri"/>
              </a:rPr>
              <a:t>Dr. Roshonda Frazier, SLO and Teacher Leadership, </a:t>
            </a:r>
            <a:r>
              <a:rPr lang="en-US" sz="1600">
                <a:solidFill>
                  <a:schemeClr val="accent3">
                    <a:lumMod val="76000"/>
                  </a:schemeClr>
                </a:solidFill>
                <a:latin typeface="Aptos"/>
                <a:ea typeface="Calibri"/>
                <a:cs typeface="Calibri"/>
                <a:hlinkClick r:id="rId5">
                  <a:extLst>
                    <a:ext uri="{A12FA001-AC4F-418D-AE19-62706E023703}">
                      <ahyp:hlinkClr xmlns:ahyp="http://schemas.microsoft.com/office/drawing/2018/hyperlinkcolor" val="tx"/>
                    </a:ext>
                  </a:extLst>
                </a:hlinkClick>
              </a:rPr>
              <a:t>rfrazier@ed.sc.gov</a:t>
            </a:r>
            <a:r>
              <a:rPr lang="en-US" sz="1600">
                <a:solidFill>
                  <a:schemeClr val="accent3">
                    <a:lumMod val="76000"/>
                  </a:schemeClr>
                </a:solidFill>
                <a:latin typeface="Aptos"/>
                <a:ea typeface="Calibri"/>
                <a:cs typeface="Calibri"/>
              </a:rPr>
              <a:t> </a:t>
            </a:r>
            <a:endParaRPr lang="en-US" sz="1600">
              <a:solidFill>
                <a:schemeClr val="accent3">
                  <a:lumMod val="76000"/>
                </a:schemeClr>
              </a:solidFill>
              <a:latin typeface="Aptos"/>
              <a:ea typeface="Calibri"/>
              <a:cs typeface="Arial"/>
            </a:endParaRPr>
          </a:p>
          <a:p>
            <a:pPr marL="228600" indent="-228600">
              <a:buClr>
                <a:srgbClr val="000000"/>
              </a:buClr>
              <a:buSzPts val="1600"/>
              <a:buFont typeface="Trebuchet MS" panose="020B0603020202020204" pitchFamily="34" charset="0"/>
              <a:buChar char="●"/>
            </a:pPr>
            <a:r>
              <a:rPr lang="en-US" sz="1600">
                <a:solidFill>
                  <a:srgbClr val="000000"/>
                </a:solidFill>
                <a:latin typeface="Aptos"/>
                <a:ea typeface="Calibri"/>
                <a:cs typeface="Calibri"/>
                <a:sym typeface="Calibri"/>
              </a:rPr>
              <a:t>Jenny Henke, Induction and Mentoring, </a:t>
            </a:r>
            <a:r>
              <a:rPr lang="en-US" sz="1600" u="sng">
                <a:solidFill>
                  <a:schemeClr val="accent3">
                    <a:lumMod val="76000"/>
                  </a:schemeClr>
                </a:solidFill>
                <a:latin typeface="Aptos"/>
                <a:ea typeface="Calibri"/>
                <a:cs typeface="Calibri"/>
                <a:sym typeface="Calibri"/>
                <a:hlinkClick r:id="rId6">
                  <a:extLst>
                    <a:ext uri="{A12FA001-AC4F-418D-AE19-62706E023703}">
                      <ahyp:hlinkClr xmlns:ahyp="http://schemas.microsoft.com/office/drawing/2018/hyperlinkcolor" val="tx"/>
                    </a:ext>
                  </a:extLst>
                </a:hlinkClick>
              </a:rPr>
              <a:t>vhenke@ed.sc.gov</a:t>
            </a:r>
            <a:endParaRPr lang="en-US" sz="1600" u="sng">
              <a:solidFill>
                <a:schemeClr val="accent3">
                  <a:lumMod val="76000"/>
                </a:schemeClr>
              </a:solidFill>
              <a:latin typeface="Aptos"/>
              <a:ea typeface="Calibri"/>
              <a:cs typeface="Calibri"/>
            </a:endParaRPr>
          </a:p>
          <a:p>
            <a:pPr marL="228600" indent="-228600">
              <a:buClr>
                <a:srgbClr val="000000"/>
              </a:buClr>
              <a:buSzPts val="1600"/>
              <a:buFont typeface="Trebuchet MS" panose="020B0603020202020204" pitchFamily="34" charset="0"/>
              <a:buChar char="●"/>
            </a:pPr>
            <a:r>
              <a:rPr lang="en-US" sz="1600">
                <a:solidFill>
                  <a:schemeClr val="accent6">
                    <a:lumMod val="10000"/>
                  </a:schemeClr>
                </a:solidFill>
                <a:latin typeface="Aptos"/>
                <a:ea typeface="Calibri"/>
                <a:cs typeface="Calibri"/>
                <a:sym typeface="Calibri"/>
              </a:rPr>
              <a:t>Torian Nunn, Data and Reporting,</a:t>
            </a:r>
            <a:r>
              <a:rPr lang="en-US" sz="1600">
                <a:solidFill>
                  <a:schemeClr val="accent6">
                    <a:lumMod val="10000"/>
                  </a:schemeClr>
                </a:solidFill>
                <a:latin typeface="Aptos"/>
                <a:ea typeface="Calibri"/>
                <a:cs typeface="Calibri"/>
              </a:rPr>
              <a:t>  </a:t>
            </a:r>
            <a:r>
              <a:rPr lang="en-US" sz="1600" u="sng">
                <a:solidFill>
                  <a:schemeClr val="accent2">
                    <a:lumMod val="76000"/>
                  </a:schemeClr>
                </a:solidFill>
                <a:latin typeface="Aptos"/>
                <a:ea typeface="Calibri"/>
                <a:cs typeface="Calibri"/>
                <a:hlinkClick r:id="rId7">
                  <a:extLst>
                    <a:ext uri="{A12FA001-AC4F-418D-AE19-62706E023703}">
                      <ahyp:hlinkClr xmlns:ahyp="http://schemas.microsoft.com/office/drawing/2018/hyperlinkcolor" val="tx"/>
                    </a:ext>
                  </a:extLst>
                </a:hlinkClick>
              </a:rPr>
              <a:t>tmnunn@ed.sc.gov</a:t>
            </a:r>
            <a:endParaRPr lang="en-US" sz="1600" u="sng">
              <a:solidFill>
                <a:schemeClr val="accent2">
                  <a:lumMod val="76000"/>
                </a:schemeClr>
              </a:solidFill>
              <a:latin typeface="Aptos"/>
              <a:ea typeface="Calibri"/>
              <a:cs typeface="Calibri"/>
            </a:endParaRPr>
          </a:p>
          <a:p>
            <a:pPr>
              <a:buClr>
                <a:srgbClr val="000000"/>
              </a:buClr>
              <a:buSzPts val="1600"/>
            </a:pPr>
            <a:endParaRPr lang="en-US" sz="1600" u="sng">
              <a:solidFill>
                <a:srgbClr val="335669"/>
              </a:solidFill>
              <a:latin typeface="Aptos"/>
              <a:ea typeface="Calibri"/>
              <a:cs typeface="Calibri"/>
            </a:endParaRPr>
          </a:p>
          <a:p>
            <a:pPr>
              <a:buClr>
                <a:srgbClr val="000000"/>
              </a:buClr>
              <a:buSzPts val="1600"/>
            </a:pPr>
            <a:endParaRPr lang="en-US" sz="1600" u="sng">
              <a:solidFill>
                <a:srgbClr val="233F58"/>
              </a:solidFill>
              <a:latin typeface="Aptos"/>
              <a:ea typeface="Calibri"/>
              <a:cs typeface="Calibri"/>
            </a:endParaRPr>
          </a:p>
          <a:p>
            <a:pPr marL="228600" indent="-228600">
              <a:buClr>
                <a:srgbClr val="000000"/>
              </a:buClr>
              <a:buSzPts val="1600"/>
              <a:buFont typeface="Trebuchet MS" panose="020B0603020202020204" pitchFamily="34" charset="0"/>
              <a:buChar char="●"/>
            </a:pPr>
            <a:endParaRPr lang="en-US" sz="1000" u="sng">
              <a:solidFill>
                <a:srgbClr val="233F58"/>
              </a:solidFill>
              <a:latin typeface="Aptos"/>
              <a:ea typeface="Calibri"/>
              <a:cs typeface="Calibri"/>
            </a:endParaRPr>
          </a:p>
          <a:p>
            <a:pPr marL="228600" indent="-228600">
              <a:buClr>
                <a:srgbClr val="000000"/>
              </a:buClr>
              <a:buSzPts val="1600"/>
              <a:buFont typeface="Trebuchet MS" panose="020B0603020202020204" pitchFamily="34" charset="0"/>
              <a:buChar char="●"/>
            </a:pPr>
            <a:r>
              <a:rPr lang="en-US" sz="1600">
                <a:solidFill>
                  <a:schemeClr val="accent6">
                    <a:lumMod val="10000"/>
                  </a:schemeClr>
                </a:solidFill>
                <a:latin typeface="Aptos"/>
                <a:ea typeface="Calibri"/>
                <a:cs typeface="Calibri"/>
              </a:rPr>
              <a:t>Kimberly Mack, Director, </a:t>
            </a:r>
            <a:r>
              <a:rPr lang="en-US" sz="1600">
                <a:solidFill>
                  <a:srgbClr val="335669"/>
                </a:solidFill>
                <a:latin typeface="Aptos"/>
                <a:ea typeface="Calibri"/>
                <a:cs typeface="Calibri"/>
                <a:hlinkClick r:id="rId8">
                  <a:extLst>
                    <a:ext uri="{A12FA001-AC4F-418D-AE19-62706E023703}">
                      <ahyp:hlinkClr xmlns:ahyp="http://schemas.microsoft.com/office/drawing/2018/hyperlinkcolor" val="tx"/>
                    </a:ext>
                  </a:extLst>
                </a:hlinkClick>
              </a:rPr>
              <a:t>kemack@ed.sc.gov</a:t>
            </a:r>
            <a:endParaRPr lang="en-US" sz="1600" u="sng">
              <a:solidFill>
                <a:schemeClr val="accent6">
                  <a:lumMod val="10000"/>
                </a:schemeClr>
              </a:solidFill>
              <a:latin typeface="Aptos"/>
              <a:ea typeface="Calibri"/>
              <a:cs typeface="Calibri"/>
              <a:hlinkClick r:id="rId8">
                <a:extLst>
                  <a:ext uri="{A12FA001-AC4F-418D-AE19-62706E023703}">
                    <ahyp:hlinkClr xmlns:ahyp="http://schemas.microsoft.com/office/drawing/2018/hyperlinkcolor" val="tx"/>
                  </a:ext>
                </a:extLst>
              </a:hlinkClick>
            </a:endParaRPr>
          </a:p>
          <a:p>
            <a:pPr marL="228600" indent="-228600">
              <a:buClr>
                <a:srgbClr val="000000"/>
              </a:buClr>
              <a:buSzPts val="1600"/>
              <a:buFont typeface="Trebuchet MS" panose="020B0603020202020204" pitchFamily="34" charset="0"/>
              <a:buChar char="●"/>
            </a:pPr>
            <a:r>
              <a:rPr lang="en-US" sz="1600">
                <a:solidFill>
                  <a:schemeClr val="accent6">
                    <a:lumMod val="10000"/>
                  </a:schemeClr>
                </a:solidFill>
                <a:latin typeface="Aptos"/>
                <a:ea typeface="Calibri"/>
                <a:cs typeface="Calibri"/>
              </a:rPr>
              <a:t>Marilyn Suber, Administrative Assistant</a:t>
            </a:r>
            <a:r>
              <a:rPr lang="en-US" sz="1600">
                <a:solidFill>
                  <a:srgbClr val="233F58"/>
                </a:solidFill>
                <a:latin typeface="Aptos"/>
                <a:ea typeface="Calibri"/>
                <a:cs typeface="Calibri"/>
              </a:rPr>
              <a:t>, </a:t>
            </a:r>
            <a:r>
              <a:rPr lang="en-US" sz="1600">
                <a:solidFill>
                  <a:schemeClr val="accent3">
                    <a:lumMod val="76000"/>
                  </a:schemeClr>
                </a:solidFill>
                <a:latin typeface="Aptos"/>
                <a:ea typeface="Calibri"/>
                <a:cs typeface="Calibri"/>
                <a:hlinkClick r:id="rId9">
                  <a:extLst>
                    <a:ext uri="{A12FA001-AC4F-418D-AE19-62706E023703}">
                      <ahyp:hlinkClr xmlns:ahyp="http://schemas.microsoft.com/office/drawing/2018/hyperlinkcolor" val="tx"/>
                    </a:ext>
                  </a:extLst>
                </a:hlinkClick>
              </a:rPr>
              <a:t>masuber@ed.sc.gov</a:t>
            </a:r>
            <a:endParaRPr lang="en-US" sz="1600">
              <a:solidFill>
                <a:schemeClr val="accent3">
                  <a:lumMod val="76000"/>
                </a:schemeClr>
              </a:solidFill>
              <a:latin typeface="Aptos"/>
              <a:ea typeface="Calibri"/>
              <a:cs typeface="Calibri"/>
            </a:endParaRPr>
          </a:p>
        </p:txBody>
      </p:sp>
      <p:sp>
        <p:nvSpPr>
          <p:cNvPr id="2" name="TextBox 1">
            <a:extLst>
              <a:ext uri="{FF2B5EF4-FFF2-40B4-BE49-F238E27FC236}">
                <a16:creationId xmlns:a16="http://schemas.microsoft.com/office/drawing/2014/main" id="{70FCEA3F-B71D-F586-BA72-60BDCB420C95}"/>
              </a:ext>
            </a:extLst>
          </p:cNvPr>
          <p:cNvSpPr txBox="1"/>
          <p:nvPr/>
        </p:nvSpPr>
        <p:spPr>
          <a:xfrm>
            <a:off x="1389049" y="4687373"/>
            <a:ext cx="2743200" cy="3770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233746"/>
                </a:solidFill>
                <a:latin typeface="Aptos"/>
              </a:rPr>
              <a:t>Office Support</a:t>
            </a:r>
            <a:endParaRPr lang="en-US"/>
          </a:p>
        </p:txBody>
      </p:sp>
      <p:sp>
        <p:nvSpPr>
          <p:cNvPr id="32" name="TextBox 15">
            <a:extLst>
              <a:ext uri="{FF2B5EF4-FFF2-40B4-BE49-F238E27FC236}">
                <a16:creationId xmlns:a16="http://schemas.microsoft.com/office/drawing/2014/main" id="{0265F6BE-078D-A3EE-E90B-1CBECDFD423E}"/>
              </a:ext>
            </a:extLst>
          </p:cNvPr>
          <p:cNvSpPr txBox="1"/>
          <p:nvPr/>
        </p:nvSpPr>
        <p:spPr>
          <a:xfrm>
            <a:off x="6379791" y="1600501"/>
            <a:ext cx="3609259" cy="22018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1867" b="1">
                <a:solidFill>
                  <a:srgbClr val="233746"/>
                </a:solidFill>
                <a:latin typeface="Aptos" panose="020B0004020202020204" pitchFamily="34" charset="0"/>
              </a:rPr>
              <a:t>Leadership Development Leads</a:t>
            </a:r>
          </a:p>
        </p:txBody>
      </p:sp>
      <p:grpSp>
        <p:nvGrpSpPr>
          <p:cNvPr id="36" name="Group 5">
            <a:extLst>
              <a:ext uri="{FF2B5EF4-FFF2-40B4-BE49-F238E27FC236}">
                <a16:creationId xmlns:a16="http://schemas.microsoft.com/office/drawing/2014/main" id="{122381A6-760B-3B3F-2465-4ED203DD3158}"/>
              </a:ext>
              <a:ext uri="{C183D7F6-B498-43B3-948B-1728B52AA6E4}">
                <adec:decorative xmlns:adec="http://schemas.microsoft.com/office/drawing/2017/decorative" val="1"/>
              </a:ext>
            </a:extLst>
          </p:cNvPr>
          <p:cNvGrpSpPr/>
          <p:nvPr/>
        </p:nvGrpSpPr>
        <p:grpSpPr>
          <a:xfrm>
            <a:off x="5970581" y="1276003"/>
            <a:ext cx="4834353" cy="4604746"/>
            <a:chOff x="0" y="-76200"/>
            <a:chExt cx="1547670" cy="1677160"/>
          </a:xfrm>
        </p:grpSpPr>
        <p:sp>
          <p:nvSpPr>
            <p:cNvPr id="37" name="Freeform 6">
              <a:extLst>
                <a:ext uri="{FF2B5EF4-FFF2-40B4-BE49-F238E27FC236}">
                  <a16:creationId xmlns:a16="http://schemas.microsoft.com/office/drawing/2014/main" id="{35D5CBA8-97AE-D383-9120-48B1A6A3E54F}"/>
                </a:ext>
              </a:extLst>
            </p:cNvPr>
            <p:cNvSpPr/>
            <p:nvPr/>
          </p:nvSpPr>
          <p:spPr>
            <a:xfrm>
              <a:off x="0" y="0"/>
              <a:ext cx="1547670" cy="1600960"/>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8" name="TextBox 7">
              <a:extLst>
                <a:ext uri="{FF2B5EF4-FFF2-40B4-BE49-F238E27FC236}">
                  <a16:creationId xmlns:a16="http://schemas.microsoft.com/office/drawing/2014/main" id="{C8AC27F6-A6D9-9840-9118-9571E7821294}"/>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30" name="TextBox 13">
            <a:extLst>
              <a:ext uri="{FF2B5EF4-FFF2-40B4-BE49-F238E27FC236}">
                <a16:creationId xmlns:a16="http://schemas.microsoft.com/office/drawing/2014/main" id="{2F32ED9D-9170-177C-A190-C55416DA52BF}"/>
              </a:ext>
            </a:extLst>
          </p:cNvPr>
          <p:cNvSpPr txBox="1"/>
          <p:nvPr/>
        </p:nvSpPr>
        <p:spPr>
          <a:xfrm>
            <a:off x="5972697" y="1660710"/>
            <a:ext cx="4518890" cy="383694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74650" lvl="1" indent="-228600">
              <a:spcBef>
                <a:spcPts val="355"/>
              </a:spcBef>
              <a:buClr>
                <a:srgbClr val="000000"/>
              </a:buClr>
              <a:buSzPct val="100000"/>
              <a:buFont typeface="Trebuchet MS" panose="020B0603020202020204" pitchFamily="34" charset="0"/>
              <a:buChar char="●"/>
            </a:pPr>
            <a:endParaRPr lang="en-US" sz="1600">
              <a:solidFill>
                <a:srgbClr val="000000"/>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Dr. Frank Robinson, Team Lead, New Principals &amp; Emerging Leaders, </a:t>
            </a:r>
            <a:r>
              <a:rPr lang="en-US" sz="1600">
                <a:solidFill>
                  <a:srgbClr val="335669"/>
                </a:solidFill>
                <a:latin typeface="Aptos"/>
                <a:hlinkClick r:id="rId10">
                  <a:extLst>
                    <a:ext uri="{A12FA001-AC4F-418D-AE19-62706E023703}">
                      <ahyp:hlinkClr xmlns:ahyp="http://schemas.microsoft.com/office/drawing/2018/hyperlinkcolor" val="tx"/>
                    </a:ext>
                  </a:extLst>
                </a:hlinkClick>
              </a:rPr>
              <a:t>frobinson@ed.sc.gov</a:t>
            </a:r>
            <a:endParaRPr lang="en-US">
              <a:solidFill>
                <a:srgbClr val="335669"/>
              </a:solidFill>
              <a:latin typeface="Calibri"/>
              <a:ea typeface="Calibri"/>
              <a:cs typeface="Calibri"/>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Dr. Gerard Edwards, Veteran Principals &amp; District Leaders, </a:t>
            </a:r>
            <a:r>
              <a:rPr lang="en-US" sz="1600">
                <a:solidFill>
                  <a:schemeClr val="accent3">
                    <a:lumMod val="76000"/>
                  </a:schemeClr>
                </a:solidFill>
                <a:latin typeface="Aptos"/>
                <a:hlinkClick r:id="rId11">
                  <a:extLst>
                    <a:ext uri="{A12FA001-AC4F-418D-AE19-62706E023703}">
                      <ahyp:hlinkClr xmlns:ahyp="http://schemas.microsoft.com/office/drawing/2018/hyperlinkcolor" val="tx"/>
                    </a:ext>
                  </a:extLst>
                </a:hlinkClick>
              </a:rPr>
              <a:t>gedwards@ed.sc.gov</a:t>
            </a:r>
            <a:r>
              <a:rPr lang="en-US" sz="1600">
                <a:solidFill>
                  <a:schemeClr val="accent3">
                    <a:lumMod val="76000"/>
                  </a:schemeClr>
                </a:solidFill>
                <a:latin typeface="Aptos"/>
              </a:rPr>
              <a:t> </a:t>
            </a:r>
            <a:endParaRPr lang="en-US">
              <a:solidFill>
                <a:schemeClr val="accent3">
                  <a:lumMod val="76000"/>
                </a:schemeClr>
              </a:solidFill>
              <a:ea typeface="Calibri"/>
              <a:cs typeface="Calibri"/>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Keasha Grant, Certified Support &amp; Emerging Leaders, </a:t>
            </a:r>
            <a:r>
              <a:rPr lang="en-US" sz="1600">
                <a:solidFill>
                  <a:schemeClr val="accent3">
                    <a:lumMod val="76000"/>
                  </a:schemeClr>
                </a:solidFill>
                <a:latin typeface="Aptos"/>
                <a:hlinkClick r:id="rId12">
                  <a:extLst>
                    <a:ext uri="{A12FA001-AC4F-418D-AE19-62706E023703}">
                      <ahyp:hlinkClr xmlns:ahyp="http://schemas.microsoft.com/office/drawing/2018/hyperlinkcolor" val="tx"/>
                    </a:ext>
                  </a:extLst>
                </a:hlinkClick>
              </a:rPr>
              <a:t>ksgrant@ed.sc.gov</a:t>
            </a:r>
            <a:endParaRPr lang="en-US" sz="1600">
              <a:solidFill>
                <a:schemeClr val="accent3">
                  <a:lumMod val="76000"/>
                </a:schemeClr>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Crystal Halma, Collective Leadership, </a:t>
            </a:r>
            <a:r>
              <a:rPr lang="en-US" sz="1600" u="sng">
                <a:solidFill>
                  <a:schemeClr val="accent3">
                    <a:lumMod val="76000"/>
                  </a:schemeClr>
                </a:solidFill>
                <a:latin typeface="Aptos"/>
                <a:hlinkClick r:id="rId13">
                  <a:extLst>
                    <a:ext uri="{A12FA001-AC4F-418D-AE19-62706E023703}">
                      <ahyp:hlinkClr xmlns:ahyp="http://schemas.microsoft.com/office/drawing/2018/hyperlinkcolor" val="tx"/>
                    </a:ext>
                  </a:extLst>
                </a:hlinkClick>
              </a:rPr>
              <a:t>chalma@ed.sc.gov</a:t>
            </a:r>
            <a:endParaRPr lang="en-US" sz="1600">
              <a:solidFill>
                <a:schemeClr val="accent3">
                  <a:lumMod val="76000"/>
                </a:schemeClr>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Tom Smith, Instructional Leadership &amp; Assistant Principals, </a:t>
            </a:r>
            <a:r>
              <a:rPr lang="en-US" sz="1600" u="sng">
                <a:solidFill>
                  <a:schemeClr val="accent3">
                    <a:lumMod val="76000"/>
                  </a:schemeClr>
                </a:solidFill>
                <a:latin typeface="Aptos"/>
                <a:hlinkClick r:id="rId14">
                  <a:extLst>
                    <a:ext uri="{A12FA001-AC4F-418D-AE19-62706E023703}">
                      <ahyp:hlinkClr xmlns:ahyp="http://schemas.microsoft.com/office/drawing/2018/hyperlinkcolor" val="tx"/>
                    </a:ext>
                  </a:extLst>
                </a:hlinkClick>
              </a:rPr>
              <a:t>tsmith@ed.sc.gov</a:t>
            </a:r>
            <a:r>
              <a:rPr lang="en-US" sz="1600">
                <a:solidFill>
                  <a:schemeClr val="accent3">
                    <a:lumMod val="76000"/>
                  </a:schemeClr>
                </a:solidFill>
                <a:latin typeface="Aptos"/>
              </a:rPr>
              <a:t> </a:t>
            </a:r>
          </a:p>
          <a:p>
            <a:pPr marL="146050" lvl="1">
              <a:spcBef>
                <a:spcPts val="355"/>
              </a:spcBef>
              <a:buClr>
                <a:srgbClr val="000000"/>
              </a:buClr>
              <a:buSzPct val="100000"/>
            </a:pPr>
            <a:endParaRPr lang="en-US" sz="1600">
              <a:solidFill>
                <a:srgbClr val="B45F06"/>
              </a:solidFill>
              <a:latin typeface="Aptos"/>
            </a:endParaRPr>
          </a:p>
          <a:p>
            <a:pPr marL="304165" lvl="1"/>
            <a:r>
              <a:rPr lang="en-US" sz="1800" b="1">
                <a:solidFill>
                  <a:schemeClr val="accent6">
                    <a:lumMod val="10000"/>
                  </a:schemeClr>
                </a:solidFill>
                <a:latin typeface="Aptos"/>
              </a:rPr>
              <a:t>Visit our website:</a:t>
            </a:r>
            <a:r>
              <a:rPr lang="en-US" sz="1800" b="1">
                <a:solidFill>
                  <a:schemeClr val="dk1"/>
                </a:solidFill>
                <a:latin typeface="Aptos"/>
              </a:rPr>
              <a:t> </a:t>
            </a:r>
            <a:r>
              <a:rPr lang="en-US" sz="1800" b="1" u="sng">
                <a:solidFill>
                  <a:schemeClr val="accent3">
                    <a:lumMod val="76000"/>
                  </a:schemeClr>
                </a:solidFill>
                <a:latin typeface="Aptos"/>
              </a:rPr>
              <a:t>https://ed.sc.gov</a:t>
            </a:r>
            <a:endParaRPr lang="en-US" sz="1800">
              <a:solidFill>
                <a:schemeClr val="accent3">
                  <a:lumMod val="76000"/>
                </a:schemeClr>
              </a:solidFill>
              <a:latin typeface="Aptos"/>
            </a:endParaRPr>
          </a:p>
          <a:p>
            <a:pPr marL="146050" lvl="1">
              <a:spcBef>
                <a:spcPts val="355"/>
              </a:spcBef>
              <a:buFont typeface="Trebuchet MS" panose="020B0603020202020204" pitchFamily="34" charset="0"/>
            </a:pPr>
            <a:endParaRPr lang="en-US" sz="1600">
              <a:solidFill>
                <a:srgbClr val="B45F06"/>
              </a:solidFill>
              <a:latin typeface="Aptos"/>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Freeform 9"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1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89DE05-47D9-0748-B8C1-A3341D6C5B5A}"/>
              </a:ext>
            </a:extLst>
          </p:cNvPr>
          <p:cNvSpPr>
            <a:spLocks noGrp="1"/>
          </p:cNvSpPr>
          <p:nvPr>
            <p:ph type="title" idx="4294967295"/>
          </p:nvPr>
        </p:nvSpPr>
        <p:spPr>
          <a:xfrm>
            <a:off x="304800" y="-762000"/>
            <a:ext cx="5486400" cy="762000"/>
          </a:xfrm>
        </p:spPr>
        <p:txBody>
          <a:bodyPr vert="horz" lIns="60960" tIns="30480" rIns="60960" bIns="30480" rtlCol="0" anchor="b">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a:t>SCDE SEAL LOGO</a:t>
            </a:r>
          </a:p>
        </p:txBody>
      </p:sp>
      <p:sp>
        <p:nvSpPr>
          <p:cNvPr id="2" name="Freeform 2" descr="Circle with words South Carolina Department of Education around the edge. Inside is a palmetto tree with hands representing the fronds. The palmetto tree is rooted in a book. Below the book is the year 1868."/>
          <p:cNvSpPr/>
          <p:nvPr/>
        </p:nvSpPr>
        <p:spPr>
          <a:xfrm>
            <a:off x="3795364" y="1128364"/>
            <a:ext cx="4601273" cy="4601273"/>
          </a:xfrm>
          <a:custGeom>
            <a:avLst/>
            <a:gdLst/>
            <a:ahLst/>
            <a:cxnLst/>
            <a:rect l="l" t="t" r="r" b="b"/>
            <a:pathLst>
              <a:path w="6901909" h="6901909">
                <a:moveTo>
                  <a:pt x="0" y="0"/>
                </a:moveTo>
                <a:lnTo>
                  <a:pt x="6901910" y="0"/>
                </a:lnTo>
                <a:lnTo>
                  <a:pt x="6901910" y="6901910"/>
                </a:lnTo>
                <a:lnTo>
                  <a:pt x="0" y="6901910"/>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97399A-F0AB-81A3-7528-178BED3BB677}"/>
              </a:ext>
            </a:extLst>
          </p:cNvPr>
          <p:cNvSpPr>
            <a:spLocks noGrp="1"/>
          </p:cNvSpPr>
          <p:nvPr>
            <p:ph sz="half" idx="1"/>
          </p:nvPr>
        </p:nvSpPr>
        <p:spPr>
          <a:xfrm>
            <a:off x="5860603" y="3768472"/>
            <a:ext cx="4896297" cy="1639640"/>
          </a:xfrm>
        </p:spPr>
        <p:txBody>
          <a:bodyPr vert="horz" lIns="91440" tIns="45720" rIns="91440" bIns="45720" rtlCol="0" anchor="t">
            <a:noAutofit/>
          </a:bodyPr>
          <a:lstStyle/>
          <a:p>
            <a:pPr marL="0" indent="0" algn="ctr">
              <a:buNone/>
            </a:pPr>
            <a:r>
              <a:rPr lang="en-US" sz="3600" i="1" baseline="0">
                <a:solidFill>
                  <a:srgbClr val="2F3D4C"/>
                </a:solidFill>
                <a:latin typeface="Aptos"/>
              </a:rPr>
              <a:t>Torian Nunn</a:t>
            </a:r>
            <a:endParaRPr lang="en-US"/>
          </a:p>
        </p:txBody>
      </p:sp>
      <p:sp>
        <p:nvSpPr>
          <p:cNvPr id="2" name="Title 1">
            <a:extLst>
              <a:ext uri="{FF2B5EF4-FFF2-40B4-BE49-F238E27FC236}">
                <a16:creationId xmlns:a16="http://schemas.microsoft.com/office/drawing/2014/main" id="{39B9A7A1-385F-B36C-2D9E-5EF8D0FBBE4D}"/>
              </a:ext>
            </a:extLst>
          </p:cNvPr>
          <p:cNvSpPr>
            <a:spLocks noGrp="1"/>
          </p:cNvSpPr>
          <p:nvPr>
            <p:ph type="title"/>
          </p:nvPr>
        </p:nvSpPr>
        <p:spPr>
          <a:xfrm>
            <a:off x="5860603" y="1990143"/>
            <a:ext cx="4864100" cy="1875553"/>
          </a:xfrm>
        </p:spPr>
        <p:txBody>
          <a:bodyPr/>
          <a:lstStyle/>
          <a:p>
            <a:pPr algn="ctr"/>
            <a:r>
              <a:rPr lang="en-US" sz="4800"/>
              <a:t>Welcome to </a:t>
            </a:r>
            <a:br>
              <a:rPr lang="en-US" sz="4800"/>
            </a:br>
            <a:r>
              <a:rPr lang="en-US" sz="4800"/>
              <a:t>the Team!</a:t>
            </a:r>
          </a:p>
        </p:txBody>
      </p:sp>
      <p:pic>
        <p:nvPicPr>
          <p:cNvPr id="4" name="Picture 3" descr="Torian Nunn's picture&#10;">
            <a:extLst>
              <a:ext uri="{FF2B5EF4-FFF2-40B4-BE49-F238E27FC236}">
                <a16:creationId xmlns:a16="http://schemas.microsoft.com/office/drawing/2014/main" id="{EE7D201F-E916-34C0-E0D8-97F351FED765}"/>
              </a:ext>
            </a:extLst>
          </p:cNvPr>
          <p:cNvPicPr>
            <a:picLocks noChangeAspect="1"/>
          </p:cNvPicPr>
          <p:nvPr/>
        </p:nvPicPr>
        <p:blipFill>
          <a:blip r:embed="rId3"/>
          <a:stretch>
            <a:fillRect/>
          </a:stretch>
        </p:blipFill>
        <p:spPr>
          <a:xfrm>
            <a:off x="1470345" y="1345299"/>
            <a:ext cx="3568351" cy="3602276"/>
          </a:xfrm>
          <a:prstGeom prst="flowChartConnector">
            <a:avLst/>
          </a:prstGeom>
        </p:spPr>
      </p:pic>
    </p:spTree>
    <p:extLst>
      <p:ext uri="{BB962C8B-B14F-4D97-AF65-F5344CB8AC3E}">
        <p14:creationId xmlns:p14="http://schemas.microsoft.com/office/powerpoint/2010/main" val="2875180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3AFFF-E813-7641-BDBD-3AAF5EDBD3A2}"/>
            </a:ext>
          </a:extLst>
        </p:cNvPr>
        <p:cNvGrpSpPr/>
        <p:nvPr/>
      </p:nvGrpSpPr>
      <p:grpSpPr>
        <a:xfrm>
          <a:off x="0" y="0"/>
          <a:ext cx="0" cy="0"/>
          <a:chOff x="0" y="0"/>
          <a:chExt cx="0" cy="0"/>
        </a:xfrm>
      </p:grpSpPr>
      <p:sp>
        <p:nvSpPr>
          <p:cNvPr id="46" name="TextBox 2">
            <a:extLst>
              <a:ext uri="{FF2B5EF4-FFF2-40B4-BE49-F238E27FC236}">
                <a16:creationId xmlns:a16="http://schemas.microsoft.com/office/drawing/2014/main" id="{42A13027-440D-0301-3A3A-3B42B50A7B9B}"/>
              </a:ext>
            </a:extLst>
          </p:cNvPr>
          <p:cNvSpPr txBox="1">
            <a:spLocks noGrp="1"/>
          </p:cNvSpPr>
          <p:nvPr>
            <p:ph type="title"/>
          </p:nvPr>
        </p:nvSpPr>
        <p:spPr>
          <a:xfrm>
            <a:off x="839244" y="2879348"/>
            <a:ext cx="10972800"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ADEPT Reminders</a:t>
            </a:r>
            <a:endParaRPr lang="en-US" sz="4000" b="1" i="0" u="none" strike="noStrike" kern="1200" cap="none" spc="0" normalizeH="0" baseline="0" noProof="0">
              <a:ln>
                <a:noFill/>
              </a:ln>
              <a:effectLst/>
              <a:uLnTx/>
              <a:uFillTx/>
              <a:latin typeface="Aptos" panose="020B0004020202020204" pitchFamily="34" charset="0"/>
            </a:endParaRPr>
          </a:p>
        </p:txBody>
      </p:sp>
    </p:spTree>
    <p:extLst>
      <p:ext uri="{BB962C8B-B14F-4D97-AF65-F5344CB8AC3E}">
        <p14:creationId xmlns:p14="http://schemas.microsoft.com/office/powerpoint/2010/main" val="3596166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B9CB7-524A-79F3-7CD0-39E8092B52EF}"/>
              </a:ext>
            </a:extLst>
          </p:cNvPr>
          <p:cNvSpPr>
            <a:spLocks noGrp="1"/>
          </p:cNvSpPr>
          <p:nvPr>
            <p:ph type="title"/>
          </p:nvPr>
        </p:nvSpPr>
        <p:spPr>
          <a:xfrm>
            <a:off x="612648" y="521700"/>
            <a:ext cx="10966704" cy="731520"/>
          </a:xfrm>
        </p:spPr>
        <p:txBody>
          <a:bodyPr/>
          <a:lstStyle/>
          <a:p>
            <a:r>
              <a:rPr lang="en-US" sz="3300" dirty="0"/>
              <a:t>ADEPT Reminders and Information</a:t>
            </a:r>
            <a:endParaRPr lang="en-US" dirty="0"/>
          </a:p>
        </p:txBody>
      </p:sp>
      <p:sp>
        <p:nvSpPr>
          <p:cNvPr id="3" name="Content Placeholder 2">
            <a:extLst>
              <a:ext uri="{FF2B5EF4-FFF2-40B4-BE49-F238E27FC236}">
                <a16:creationId xmlns:a16="http://schemas.microsoft.com/office/drawing/2014/main" id="{B6F60D00-D8AB-4CE2-BA0D-DA2C47B804DB}"/>
              </a:ext>
            </a:extLst>
          </p:cNvPr>
          <p:cNvSpPr>
            <a:spLocks noGrp="1"/>
          </p:cNvSpPr>
          <p:nvPr>
            <p:ph idx="1"/>
          </p:nvPr>
        </p:nvSpPr>
        <p:spPr>
          <a:xfrm>
            <a:off x="612801" y="1536454"/>
            <a:ext cx="11581466" cy="4502123"/>
          </a:xfrm>
        </p:spPr>
        <p:txBody>
          <a:bodyPr vert="horz" lIns="91440" tIns="45720" rIns="91440" bIns="45720" rtlCol="0" anchor="t">
            <a:normAutofit/>
          </a:bodyPr>
          <a:lstStyle/>
          <a:p>
            <a:pPr fontAlgn="base">
              <a:lnSpc>
                <a:spcPts val="1800"/>
              </a:lnSpc>
              <a:buFont typeface="Arial" panose="020B0604020202020204" pitchFamily="34" charset="0"/>
              <a:buChar char="•"/>
            </a:pPr>
            <a:r>
              <a:rPr lang="en-US" sz="2400" b="0" i="0" u="none" strike="noStrike" dirty="0">
                <a:solidFill>
                  <a:srgbClr val="000000"/>
                </a:solidFill>
                <a:effectLst/>
              </a:rPr>
              <a:t> </a:t>
            </a:r>
            <a:r>
              <a:rPr lang="en-US" sz="2400" dirty="0">
                <a:solidFill>
                  <a:srgbClr val="000000"/>
                </a:solidFill>
              </a:rPr>
              <a:t>Final</a:t>
            </a:r>
            <a:r>
              <a:rPr lang="en-US" sz="2400" b="0" i="0" u="none" strike="noStrike" dirty="0">
                <a:solidFill>
                  <a:srgbClr val="000000"/>
                </a:solidFill>
                <a:effectLst/>
              </a:rPr>
              <a:t> evaluation cycles </a:t>
            </a:r>
            <a:r>
              <a:rPr lang="en-US" sz="2400" dirty="0">
                <a:solidFill>
                  <a:srgbClr val="000000"/>
                </a:solidFill>
              </a:rPr>
              <a:t>and SLO post-conferences should be in</a:t>
            </a:r>
            <a:r>
              <a:rPr lang="en-US" sz="2400" b="0" i="0" u="none" strike="noStrike" dirty="0">
                <a:solidFill>
                  <a:srgbClr val="000000"/>
                </a:solidFill>
                <a:effectLst/>
              </a:rPr>
              <a:t> </a:t>
            </a:r>
            <a:r>
              <a:rPr lang="en-US" sz="2400" dirty="0">
                <a:solidFill>
                  <a:srgbClr val="000000"/>
                </a:solidFill>
              </a:rPr>
              <a:t>process/completed</a:t>
            </a:r>
            <a:endParaRPr lang="en-US" sz="2400" dirty="0"/>
          </a:p>
          <a:p>
            <a:pPr algn="l" rtl="0" fontAlgn="base">
              <a:lnSpc>
                <a:spcPts val="1800"/>
              </a:lnSpc>
            </a:pPr>
            <a:r>
              <a:rPr lang="en-US" sz="2400" b="0" i="0" dirty="0">
                <a:solidFill>
                  <a:srgbClr val="000000"/>
                </a:solidFill>
                <a:effectLst/>
              </a:rPr>
              <a:t>​</a:t>
            </a:r>
          </a:p>
          <a:p>
            <a:pPr algn="l" rtl="0" fontAlgn="base">
              <a:lnSpc>
                <a:spcPts val="1800"/>
              </a:lnSpc>
              <a:buFont typeface="Arial" panose="020B0604020202020204" pitchFamily="34" charset="0"/>
              <a:buChar char="•"/>
            </a:pPr>
            <a:r>
              <a:rPr lang="en-US" sz="2400" b="0" i="0" u="none" strike="noStrike" dirty="0">
                <a:solidFill>
                  <a:srgbClr val="000000"/>
                </a:solidFill>
                <a:effectLst/>
              </a:rPr>
              <a:t> April 30 – Final evaluation conference meetings completed</a:t>
            </a:r>
            <a:r>
              <a:rPr lang="en-US" sz="2400" b="0" i="0" dirty="0">
                <a:solidFill>
                  <a:srgbClr val="000000"/>
                </a:solidFill>
                <a:effectLst/>
              </a:rPr>
              <a:t>​</a:t>
            </a:r>
          </a:p>
          <a:p>
            <a:pPr algn="l">
              <a:lnSpc>
                <a:spcPts val="1800"/>
              </a:lnSpc>
              <a:buFont typeface="Arial" panose="020B0604020202020204" pitchFamily="34" charset="0"/>
              <a:buChar char="•"/>
            </a:pPr>
            <a:endParaRPr lang="en-US" sz="2400" b="0" i="0" dirty="0">
              <a:solidFill>
                <a:srgbClr val="000000"/>
              </a:solidFill>
              <a:effectLst/>
            </a:endParaRPr>
          </a:p>
          <a:p>
            <a:pPr>
              <a:lnSpc>
                <a:spcPts val="1800"/>
              </a:lnSpc>
              <a:buFont typeface="Arial" panose="020B0604020202020204" pitchFamily="34" charset="0"/>
              <a:buChar char="•"/>
            </a:pPr>
            <a:r>
              <a:rPr lang="en-US" sz="2400" dirty="0">
                <a:solidFill>
                  <a:srgbClr val="000000"/>
                </a:solidFill>
              </a:rPr>
              <a:t>May 16 – Auto Complete begins</a:t>
            </a:r>
          </a:p>
          <a:p>
            <a:pPr fontAlgn="base">
              <a:lnSpc>
                <a:spcPts val="1800"/>
              </a:lnSpc>
              <a:buFont typeface="Arial" panose="020B0604020202020204" pitchFamily="34" charset="0"/>
              <a:buChar char="•"/>
            </a:pPr>
            <a:endParaRPr lang="en-US" sz="2400" dirty="0">
              <a:solidFill>
                <a:srgbClr val="000000"/>
              </a:solidFill>
            </a:endParaRPr>
          </a:p>
          <a:p>
            <a:pPr algn="just" fontAlgn="base">
              <a:lnSpc>
                <a:spcPts val="1800"/>
              </a:lnSpc>
              <a:buFont typeface="Arial" panose="020B0604020202020204" pitchFamily="34" charset="0"/>
              <a:buChar char="•"/>
            </a:pPr>
            <a:r>
              <a:rPr lang="en-US" sz="2400" dirty="0">
                <a:solidFill>
                  <a:srgbClr val="000000"/>
                </a:solidFill>
              </a:rPr>
              <a:t>June</a:t>
            </a:r>
            <a:r>
              <a:rPr lang="en-US" sz="2400" b="0" i="0" u="none" strike="noStrike" dirty="0">
                <a:solidFill>
                  <a:srgbClr val="000000"/>
                </a:solidFill>
                <a:effectLst/>
              </a:rPr>
              <a:t> 1 – ADEPT Plans due</a:t>
            </a:r>
            <a:r>
              <a:rPr lang="en-US" sz="2400" b="0" i="0" dirty="0">
                <a:solidFill>
                  <a:srgbClr val="000000"/>
                </a:solidFill>
                <a:effectLst/>
              </a:rPr>
              <a:t>​</a:t>
            </a:r>
          </a:p>
          <a:p>
            <a:pPr algn="l" rtl="0" fontAlgn="base">
              <a:lnSpc>
                <a:spcPts val="1800"/>
              </a:lnSpc>
              <a:buFont typeface="Arial" panose="020B0604020202020204" pitchFamily="34" charset="0"/>
              <a:buChar char="•"/>
            </a:pPr>
            <a:endParaRPr lang="en-US" sz="2400" b="0" i="0" dirty="0">
              <a:solidFill>
                <a:srgbClr val="000000"/>
              </a:solidFill>
              <a:effectLst/>
            </a:endParaRPr>
          </a:p>
          <a:p>
            <a:pPr algn="l" rtl="0" fontAlgn="base">
              <a:lnSpc>
                <a:spcPts val="1800"/>
              </a:lnSpc>
              <a:buFont typeface="Arial" panose="020B0604020202020204" pitchFamily="34" charset="0"/>
              <a:buChar char="•"/>
            </a:pPr>
            <a:r>
              <a:rPr lang="en-US" sz="2400" b="0" i="0" u="none" strike="noStrike" dirty="0">
                <a:solidFill>
                  <a:srgbClr val="000000"/>
                </a:solidFill>
                <a:effectLst/>
              </a:rPr>
              <a:t> June 20 – All Evaluations completed in </a:t>
            </a:r>
            <a:r>
              <a:rPr lang="en-US" sz="2400" b="0" i="0" u="none" strike="noStrike" dirty="0" err="1">
                <a:solidFill>
                  <a:srgbClr val="000000"/>
                </a:solidFill>
                <a:effectLst/>
              </a:rPr>
              <a:t>SCLead</a:t>
            </a:r>
            <a:endParaRPr lang="en-US" sz="2400" b="0" i="0" dirty="0">
              <a:solidFill>
                <a:srgbClr val="000000"/>
              </a:solidFill>
              <a:effectLst/>
            </a:endParaRPr>
          </a:p>
          <a:p>
            <a:endParaRPr lang="en-US" sz="1850" dirty="0"/>
          </a:p>
        </p:txBody>
      </p:sp>
    </p:spTree>
    <p:extLst>
      <p:ext uri="{BB962C8B-B14F-4D97-AF65-F5344CB8AC3E}">
        <p14:creationId xmlns:p14="http://schemas.microsoft.com/office/powerpoint/2010/main" val="1742257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C882F-875B-4DB4-7F93-32C6F142DA98}"/>
              </a:ext>
            </a:extLst>
          </p:cNvPr>
          <p:cNvSpPr>
            <a:spLocks noGrp="1"/>
          </p:cNvSpPr>
          <p:nvPr>
            <p:ph type="title"/>
          </p:nvPr>
        </p:nvSpPr>
        <p:spPr>
          <a:xfrm>
            <a:off x="612648" y="646960"/>
            <a:ext cx="10966704" cy="731520"/>
          </a:xfrm>
        </p:spPr>
        <p:txBody>
          <a:bodyPr/>
          <a:lstStyle/>
          <a:p>
            <a:r>
              <a:rPr lang="en-US" sz="3300"/>
              <a:t>Auto-Completion Feature for GBE Evaluations</a:t>
            </a:r>
            <a:endParaRPr lang="en-US"/>
          </a:p>
        </p:txBody>
      </p:sp>
      <p:sp>
        <p:nvSpPr>
          <p:cNvPr id="3" name="Content Placeholder 2">
            <a:extLst>
              <a:ext uri="{FF2B5EF4-FFF2-40B4-BE49-F238E27FC236}">
                <a16:creationId xmlns:a16="http://schemas.microsoft.com/office/drawing/2014/main" id="{3DA82403-A394-61B6-40A4-409331235B0B}"/>
              </a:ext>
            </a:extLst>
          </p:cNvPr>
          <p:cNvSpPr>
            <a:spLocks noGrp="1"/>
          </p:cNvSpPr>
          <p:nvPr>
            <p:ph idx="1"/>
          </p:nvPr>
        </p:nvSpPr>
        <p:spPr>
          <a:xfrm>
            <a:off x="612648" y="1378345"/>
            <a:ext cx="10570047" cy="4832436"/>
          </a:xfrm>
        </p:spPr>
        <p:txBody>
          <a:bodyPr vert="horz" lIns="91440" tIns="45720" rIns="91440" bIns="45720" rtlCol="0" anchor="t">
            <a:normAutofit fontScale="92500"/>
          </a:bodyPr>
          <a:lstStyle/>
          <a:p>
            <a:pPr marL="227965" indent="-227965">
              <a:spcBef>
                <a:spcPts val="1000"/>
              </a:spcBef>
              <a:buFont typeface="Arial"/>
              <a:buChar char="•"/>
            </a:pPr>
            <a:r>
              <a:rPr lang="en-US" sz="2200" i="1">
                <a:solidFill>
                  <a:srgbClr val="000000"/>
                </a:solidFill>
                <a:latin typeface="Aptos"/>
              </a:rPr>
              <a:t>What does this feature do?</a:t>
            </a:r>
            <a:endParaRPr lang="en-US" sz="2200">
              <a:solidFill>
                <a:srgbClr val="000000"/>
              </a:solidFill>
              <a:latin typeface="Aptos"/>
            </a:endParaRPr>
          </a:p>
          <a:p>
            <a:pPr marL="1142365" lvl="2" indent="-227965">
              <a:spcBef>
                <a:spcPts val="500"/>
              </a:spcBef>
              <a:buFont typeface="Arial"/>
              <a:buChar char="•"/>
            </a:pPr>
            <a:r>
              <a:rPr lang="en-US" sz="2200">
                <a:solidFill>
                  <a:srgbClr val="000000"/>
                </a:solidFill>
                <a:latin typeface="Aptos"/>
              </a:rPr>
              <a:t>Completes all eligible open evaluations for the current academic year for Classroom-Based Teachers, School Counselors, Librarians, and Speech Language Professionals who are on a GBE evaluation with a continuing contract.</a:t>
            </a:r>
          </a:p>
          <a:p>
            <a:pPr marL="1142365" lvl="2" indent="-227965">
              <a:spcBef>
                <a:spcPts val="500"/>
              </a:spcBef>
              <a:buFont typeface="Arial"/>
              <a:buChar char="•"/>
            </a:pPr>
            <a:r>
              <a:rPr lang="en-US" sz="2200">
                <a:solidFill>
                  <a:srgbClr val="000000"/>
                </a:solidFill>
                <a:latin typeface="Aptos"/>
              </a:rPr>
              <a:t>It will place these educators on Continuing GBE for Next Year's Recommendation</a:t>
            </a:r>
          </a:p>
          <a:p>
            <a:pPr marL="227965" indent="-227965">
              <a:spcBef>
                <a:spcPts val="1000"/>
              </a:spcBef>
              <a:buFont typeface="Arial"/>
              <a:buChar char="•"/>
            </a:pPr>
            <a:r>
              <a:rPr lang="en-US" sz="2200" i="1">
                <a:solidFill>
                  <a:srgbClr val="000000"/>
                </a:solidFill>
                <a:latin typeface="Aptos"/>
              </a:rPr>
              <a:t>When will auto-completion start?</a:t>
            </a:r>
            <a:endParaRPr lang="en-US" sz="2200">
              <a:solidFill>
                <a:srgbClr val="000000"/>
              </a:solidFill>
              <a:latin typeface="Aptos"/>
            </a:endParaRPr>
          </a:p>
          <a:p>
            <a:pPr marL="1142365" lvl="2" indent="-227965">
              <a:spcBef>
                <a:spcPts val="500"/>
              </a:spcBef>
              <a:buFont typeface="Arial"/>
              <a:buChar char="•"/>
            </a:pPr>
            <a:r>
              <a:rPr lang="en-US" sz="2200">
                <a:solidFill>
                  <a:srgbClr val="000000"/>
                </a:solidFill>
                <a:latin typeface="Aptos"/>
              </a:rPr>
              <a:t>Auto-completion will begin on Friday, May 16th and continue every Friday thereafter until June 20th.</a:t>
            </a:r>
          </a:p>
          <a:p>
            <a:pPr marL="227965" indent="-227965">
              <a:spcBef>
                <a:spcPts val="1000"/>
              </a:spcBef>
              <a:buFont typeface="Arial"/>
              <a:buChar char="•"/>
            </a:pPr>
            <a:r>
              <a:rPr lang="en-US" sz="2200" i="1">
                <a:solidFill>
                  <a:srgbClr val="000000"/>
                </a:solidFill>
                <a:latin typeface="Aptos"/>
              </a:rPr>
              <a:t>Why is this feature important?</a:t>
            </a:r>
            <a:endParaRPr lang="en-US" sz="2200">
              <a:solidFill>
                <a:srgbClr val="000000"/>
              </a:solidFill>
              <a:latin typeface="Aptos"/>
            </a:endParaRPr>
          </a:p>
          <a:p>
            <a:pPr marL="1142365" lvl="2" indent="-227965">
              <a:spcBef>
                <a:spcPts val="500"/>
              </a:spcBef>
              <a:buFont typeface="Arial"/>
              <a:buChar char="•"/>
            </a:pPr>
            <a:r>
              <a:rPr lang="en-US" sz="2200">
                <a:solidFill>
                  <a:srgbClr val="000000"/>
                </a:solidFill>
                <a:latin typeface="Aptos"/>
              </a:rPr>
              <a:t>This feature allows ADEPT Coordinators to focus on educators who are Not Met and may not be rehired the next school year.</a:t>
            </a:r>
          </a:p>
          <a:p>
            <a:pPr marL="227965" indent="-227965">
              <a:spcBef>
                <a:spcPts val="1000"/>
              </a:spcBef>
              <a:buFont typeface="Arial"/>
              <a:buChar char="•"/>
            </a:pPr>
            <a:r>
              <a:rPr lang="en-US" sz="2200" i="1">
                <a:solidFill>
                  <a:srgbClr val="000000"/>
                </a:solidFill>
                <a:latin typeface="Aptos"/>
              </a:rPr>
              <a:t>What about educators without SLO scores?</a:t>
            </a:r>
            <a:endParaRPr lang="en-US" sz="2200">
              <a:solidFill>
                <a:srgbClr val="000000"/>
              </a:solidFill>
              <a:latin typeface="Aptos"/>
            </a:endParaRPr>
          </a:p>
          <a:p>
            <a:pPr marL="1142365" lvl="2" indent="-227965">
              <a:spcBef>
                <a:spcPts val="500"/>
              </a:spcBef>
              <a:buFont typeface="Arial"/>
              <a:buChar char="•"/>
            </a:pPr>
            <a:r>
              <a:rPr lang="en-US" sz="2200">
                <a:solidFill>
                  <a:srgbClr val="000000"/>
                </a:solidFill>
                <a:latin typeface="Aptos"/>
              </a:rPr>
              <a:t>Classroom-based teacher evaluations missing a Student Learning Objective Rating/Score will not be updated or closed during the Auto-completion feature.</a:t>
            </a:r>
            <a:endParaRPr lang="en-US">
              <a:latin typeface="Aptos"/>
            </a:endParaRPr>
          </a:p>
        </p:txBody>
      </p:sp>
    </p:spTree>
    <p:extLst>
      <p:ext uri="{BB962C8B-B14F-4D97-AF65-F5344CB8AC3E}">
        <p14:creationId xmlns:p14="http://schemas.microsoft.com/office/powerpoint/2010/main" val="3883247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4BBD0-FE0D-6B57-8A2D-081DD9B1C7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8F1044-F60C-409F-6802-1E335F68B9DA}"/>
              </a:ext>
            </a:extLst>
          </p:cNvPr>
          <p:cNvSpPr>
            <a:spLocks noGrp="1"/>
          </p:cNvSpPr>
          <p:nvPr>
            <p:ph type="title"/>
          </p:nvPr>
        </p:nvSpPr>
        <p:spPr>
          <a:xfrm>
            <a:off x="612648" y="538745"/>
            <a:ext cx="10966704" cy="731520"/>
          </a:xfrm>
        </p:spPr>
        <p:txBody>
          <a:bodyPr/>
          <a:lstStyle/>
          <a:p>
            <a:r>
              <a:rPr lang="en-US" sz="3300"/>
              <a:t>ADEPT Plans</a:t>
            </a:r>
            <a:endParaRPr lang="en-US"/>
          </a:p>
        </p:txBody>
      </p:sp>
      <p:sp>
        <p:nvSpPr>
          <p:cNvPr id="3" name="Content Placeholder 2">
            <a:extLst>
              <a:ext uri="{FF2B5EF4-FFF2-40B4-BE49-F238E27FC236}">
                <a16:creationId xmlns:a16="http://schemas.microsoft.com/office/drawing/2014/main" id="{0E11EDD4-D83C-7F0A-FE55-421433C409EE}"/>
              </a:ext>
            </a:extLst>
          </p:cNvPr>
          <p:cNvSpPr>
            <a:spLocks noGrp="1"/>
          </p:cNvSpPr>
          <p:nvPr>
            <p:ph idx="1"/>
          </p:nvPr>
        </p:nvSpPr>
        <p:spPr>
          <a:xfrm>
            <a:off x="609102" y="1713532"/>
            <a:ext cx="11344511" cy="4106655"/>
          </a:xfrm>
        </p:spPr>
        <p:txBody>
          <a:bodyPr vert="horz" lIns="91440" tIns="45720" rIns="91440" bIns="45720" rtlCol="0" anchor="t">
            <a:noAutofit/>
          </a:bodyPr>
          <a:lstStyle/>
          <a:p>
            <a:pPr fontAlgn="base">
              <a:lnSpc>
                <a:spcPct val="150000"/>
              </a:lnSpc>
              <a:buFont typeface="Arial" panose="020B0604020202020204" pitchFamily="34" charset="0"/>
              <a:buChar char="•"/>
            </a:pPr>
            <a:r>
              <a:rPr lang="en-US" sz="2400" b="0" i="0" u="none" strike="noStrike">
                <a:solidFill>
                  <a:srgbClr val="000000"/>
                </a:solidFill>
                <a:effectLst/>
              </a:rPr>
              <a:t> </a:t>
            </a:r>
            <a:r>
              <a:rPr lang="en-US" sz="2400">
                <a:solidFill>
                  <a:srgbClr val="000000"/>
                </a:solidFill>
              </a:rPr>
              <a:t>The ADEPT Plan for the 2025-26 school year is available in </a:t>
            </a:r>
            <a:r>
              <a:rPr lang="en-US" sz="2400" err="1">
                <a:solidFill>
                  <a:srgbClr val="000000"/>
                </a:solidFill>
              </a:rPr>
              <a:t>SCLead</a:t>
            </a:r>
            <a:r>
              <a:rPr lang="en-US" sz="2400">
                <a:solidFill>
                  <a:srgbClr val="000000"/>
                </a:solidFill>
              </a:rPr>
              <a:t>.</a:t>
            </a:r>
            <a:endParaRPr lang="en-US" sz="2400"/>
          </a:p>
          <a:p>
            <a:pPr marL="227965" indent="-227965">
              <a:lnSpc>
                <a:spcPct val="150000"/>
              </a:lnSpc>
              <a:spcBef>
                <a:spcPts val="1000"/>
              </a:spcBef>
              <a:buChar char="•"/>
            </a:pPr>
            <a:r>
              <a:rPr lang="en-US" sz="2400">
                <a:solidFill>
                  <a:srgbClr val="000000"/>
                </a:solidFill>
                <a:latin typeface="Aptos"/>
              </a:rPr>
              <a:t>Completed ADEPT plans are due </a:t>
            </a:r>
            <a:r>
              <a:rPr lang="en-US" sz="2400" b="1">
                <a:solidFill>
                  <a:srgbClr val="000000"/>
                </a:solidFill>
                <a:latin typeface="Aptos"/>
              </a:rPr>
              <a:t>June 1, 2025</a:t>
            </a:r>
            <a:r>
              <a:rPr lang="en-US" sz="2400">
                <a:solidFill>
                  <a:srgbClr val="000000"/>
                </a:solidFill>
                <a:latin typeface="Aptos"/>
              </a:rPr>
              <a:t>, in SCLead.org.</a:t>
            </a:r>
          </a:p>
          <a:p>
            <a:pPr marL="227965" indent="-227965">
              <a:lnSpc>
                <a:spcPct val="150000"/>
              </a:lnSpc>
              <a:spcBef>
                <a:spcPts val="1000"/>
              </a:spcBef>
              <a:buChar char="•"/>
            </a:pPr>
            <a:r>
              <a:rPr lang="en-US" sz="2400">
                <a:solidFill>
                  <a:srgbClr val="000000"/>
                </a:solidFill>
                <a:latin typeface="Aptos"/>
              </a:rPr>
              <a:t>Complete </a:t>
            </a:r>
            <a:r>
              <a:rPr lang="en-US" sz="2400" b="1" i="1">
                <a:solidFill>
                  <a:srgbClr val="000000"/>
                </a:solidFill>
                <a:latin typeface="Aptos"/>
              </a:rPr>
              <a:t>ALL</a:t>
            </a:r>
            <a:r>
              <a:rPr lang="en-US" sz="2400">
                <a:solidFill>
                  <a:srgbClr val="000000"/>
                </a:solidFill>
                <a:latin typeface="Aptos"/>
              </a:rPr>
              <a:t> parts of the plan to avoid multiple resubmissions.</a:t>
            </a:r>
          </a:p>
          <a:p>
            <a:pPr marL="227965" indent="-227965">
              <a:lnSpc>
                <a:spcPct val="150000"/>
              </a:lnSpc>
              <a:spcBef>
                <a:spcPts val="1000"/>
              </a:spcBef>
              <a:buChar char="•"/>
            </a:pPr>
            <a:r>
              <a:rPr lang="en-US" sz="2400">
                <a:solidFill>
                  <a:srgbClr val="000000"/>
                </a:solidFill>
                <a:latin typeface="Aptos"/>
              </a:rPr>
              <a:t>Your district's ADEPT contact will provide feedback/approval.</a:t>
            </a:r>
          </a:p>
          <a:p>
            <a:pPr marL="457200" indent="-457200">
              <a:lnSpc>
                <a:spcPts val="1800"/>
              </a:lnSpc>
              <a:buChar char="•"/>
            </a:pPr>
            <a:endParaRPr lang="en-US" sz="2800">
              <a:solidFill>
                <a:srgbClr val="000000"/>
              </a:solidFill>
            </a:endParaRPr>
          </a:p>
          <a:p>
            <a:endParaRPr lang="en-US" sz="1850"/>
          </a:p>
        </p:txBody>
      </p:sp>
    </p:spTree>
    <p:extLst>
      <p:ext uri="{BB962C8B-B14F-4D97-AF65-F5344CB8AC3E}">
        <p14:creationId xmlns:p14="http://schemas.microsoft.com/office/powerpoint/2010/main" val="2023884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60F2A-1FEE-3EDC-D805-BF4AEA211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2866BC-F02F-6D7C-9613-F6ED1213F8B2}"/>
              </a:ext>
            </a:extLst>
          </p:cNvPr>
          <p:cNvSpPr>
            <a:spLocks noGrp="1"/>
          </p:cNvSpPr>
          <p:nvPr>
            <p:ph type="title"/>
          </p:nvPr>
        </p:nvSpPr>
        <p:spPr>
          <a:xfrm>
            <a:off x="279882" y="177756"/>
            <a:ext cx="10966704" cy="731520"/>
          </a:xfrm>
        </p:spPr>
        <p:txBody>
          <a:bodyPr anchor="t">
            <a:normAutofit/>
          </a:bodyPr>
          <a:lstStyle/>
          <a:p>
            <a:r>
              <a:rPr lang="en-US" sz="3300"/>
              <a:t>ADEPT Plan Updates</a:t>
            </a:r>
            <a:endParaRPr lang="en-US"/>
          </a:p>
        </p:txBody>
      </p:sp>
      <p:sp>
        <p:nvSpPr>
          <p:cNvPr id="3" name="Content Placeholder 2">
            <a:extLst>
              <a:ext uri="{FF2B5EF4-FFF2-40B4-BE49-F238E27FC236}">
                <a16:creationId xmlns:a16="http://schemas.microsoft.com/office/drawing/2014/main" id="{5144F990-731D-6F5B-5316-9E056485015A}"/>
              </a:ext>
            </a:extLst>
          </p:cNvPr>
          <p:cNvSpPr>
            <a:spLocks noGrp="1"/>
          </p:cNvSpPr>
          <p:nvPr>
            <p:ph idx="1"/>
          </p:nvPr>
        </p:nvSpPr>
        <p:spPr>
          <a:xfrm>
            <a:off x="279883" y="868112"/>
            <a:ext cx="5402667" cy="7385483"/>
          </a:xfrm>
        </p:spPr>
        <p:txBody>
          <a:bodyPr vert="horz" lIns="91440" tIns="45720" rIns="91440" bIns="45720" rtlCol="0" anchor="t">
            <a:normAutofit/>
          </a:bodyPr>
          <a:lstStyle/>
          <a:p>
            <a:pPr marL="0" indent="0" fontAlgn="base">
              <a:buNone/>
            </a:pPr>
            <a:r>
              <a:rPr lang="en-US" sz="1800" b="1"/>
              <a:t>SECTION I: C. </a:t>
            </a:r>
            <a:r>
              <a:rPr lang="en-US" sz="1800" b="1" err="1"/>
              <a:t>SCLead</a:t>
            </a:r>
            <a:r>
              <a:rPr lang="en-US" sz="1800" b="1"/>
              <a:t> Usage:</a:t>
            </a:r>
          </a:p>
          <a:p>
            <a:r>
              <a:rPr lang="en-US" sz="1800"/>
              <a:t>If your district stores Student Growth Data in </a:t>
            </a:r>
            <a:r>
              <a:rPr lang="en-US" sz="1800" err="1"/>
              <a:t>SCLead</a:t>
            </a:r>
            <a:r>
              <a:rPr lang="en-US" sz="1800"/>
              <a:t>, mark </a:t>
            </a:r>
            <a:r>
              <a:rPr lang="en-US" sz="1800" b="1"/>
              <a:t>"Yes."</a:t>
            </a:r>
          </a:p>
          <a:p>
            <a:r>
              <a:rPr lang="en-US" sz="1800"/>
              <a:t>If your district stores Student Growth Data outside </a:t>
            </a:r>
            <a:r>
              <a:rPr lang="en-US" sz="1800" err="1"/>
              <a:t>SCLead</a:t>
            </a:r>
            <a:r>
              <a:rPr lang="en-US" sz="1800"/>
              <a:t>, mark </a:t>
            </a:r>
            <a:r>
              <a:rPr lang="en-US" sz="1800" b="1"/>
              <a:t>"No."</a:t>
            </a:r>
          </a:p>
          <a:p>
            <a:pPr>
              <a:lnSpc>
                <a:spcPct val="100000"/>
              </a:lnSpc>
            </a:pPr>
            <a:r>
              <a:rPr lang="en-US" sz="1800" b="1"/>
              <a:t>Import districts mark "No" for the first two responses and "Yes" for the last response.</a:t>
            </a:r>
          </a:p>
          <a:p>
            <a:pPr marL="0" indent="0">
              <a:lnSpc>
                <a:spcPct val="100000"/>
              </a:lnSpc>
              <a:buNone/>
            </a:pPr>
            <a:r>
              <a:rPr lang="en-US" sz="1800" b="1"/>
              <a:t>SECTION III: Induction and Mentoring Programs:</a:t>
            </a:r>
          </a:p>
          <a:p>
            <a:pPr marL="285750" indent="-285750">
              <a:lnSpc>
                <a:spcPct val="100000"/>
              </a:lnSpc>
            </a:pPr>
            <a:r>
              <a:rPr lang="en-US" sz="1800"/>
              <a:t>Only updates required; Click box to Refer to the ADEPT plan year "2024-2025"</a:t>
            </a:r>
            <a:endParaRPr lang="en-US" sz="1850"/>
          </a:p>
          <a:p>
            <a:pPr marL="0" indent="0">
              <a:lnSpc>
                <a:spcPct val="100000"/>
              </a:lnSpc>
              <a:buNone/>
            </a:pPr>
            <a:r>
              <a:rPr lang="en-US" sz="1800" b="1"/>
              <a:t>SECTION VI: Additional Programs (REQUIRED)</a:t>
            </a:r>
          </a:p>
          <a:p>
            <a:pPr>
              <a:lnSpc>
                <a:spcPct val="100000"/>
              </a:lnSpc>
            </a:pPr>
            <a:r>
              <a:rPr lang="en-US" sz="1800"/>
              <a:t>Update your district's charter school participation</a:t>
            </a:r>
          </a:p>
          <a:p>
            <a:r>
              <a:rPr lang="en-US" sz="1800"/>
              <a:t>Update your district's CTE centers</a:t>
            </a:r>
          </a:p>
          <a:p>
            <a:r>
              <a:rPr lang="en-US" sz="1800"/>
              <a:t>Mark the response "No" if your district has no charter schools or CTE centers</a:t>
            </a:r>
          </a:p>
          <a:p>
            <a:endParaRPr lang="en-US" sz="1800"/>
          </a:p>
          <a:p>
            <a:endParaRPr lang="en-US" sz="1800"/>
          </a:p>
          <a:p>
            <a:pPr marL="1256665" lvl="1" indent="-227965">
              <a:spcBef>
                <a:spcPts val="1000"/>
              </a:spcBef>
              <a:buFont typeface="Courier New" panose="020B0604020202020204" pitchFamily="34" charset="0"/>
              <a:buChar char="o"/>
            </a:pPr>
            <a:endParaRPr lang="en-US"/>
          </a:p>
          <a:p>
            <a:pPr marL="457200" indent="-457200"/>
            <a:endParaRPr lang="en-US"/>
          </a:p>
          <a:p>
            <a:endParaRPr lang="en-US"/>
          </a:p>
        </p:txBody>
      </p:sp>
      <p:pic>
        <p:nvPicPr>
          <p:cNvPr id="10" name="Picture 9" descr="C. SCLead.org usage">
            <a:extLst>
              <a:ext uri="{FF2B5EF4-FFF2-40B4-BE49-F238E27FC236}">
                <a16:creationId xmlns:a16="http://schemas.microsoft.com/office/drawing/2014/main" id="{E375FD4A-C130-85D3-D022-031BA7CA9FE2}"/>
              </a:ext>
            </a:extLst>
          </p:cNvPr>
          <p:cNvPicPr>
            <a:picLocks noChangeAspect="1"/>
          </p:cNvPicPr>
          <p:nvPr/>
        </p:nvPicPr>
        <p:blipFill>
          <a:blip r:embed="rId3"/>
          <a:stretch>
            <a:fillRect/>
          </a:stretch>
        </p:blipFill>
        <p:spPr>
          <a:xfrm>
            <a:off x="5666139" y="783772"/>
            <a:ext cx="6253358" cy="2373161"/>
          </a:xfrm>
          <a:prstGeom prst="rect">
            <a:avLst/>
          </a:prstGeom>
          <a:ln w="28575">
            <a:solidFill>
              <a:srgbClr val="FFC000"/>
            </a:solidFill>
          </a:ln>
        </p:spPr>
      </p:pic>
      <p:pic>
        <p:nvPicPr>
          <p:cNvPr id="7" name="Picture 6" descr="Section III: Induction and Mentoring programs (only updates required)">
            <a:extLst>
              <a:ext uri="{FF2B5EF4-FFF2-40B4-BE49-F238E27FC236}">
                <a16:creationId xmlns:a16="http://schemas.microsoft.com/office/drawing/2014/main" id="{7DD1B195-BD81-969E-CB44-F9AEE0E1C33D}"/>
              </a:ext>
            </a:extLst>
          </p:cNvPr>
          <p:cNvPicPr>
            <a:picLocks noChangeAspect="1"/>
          </p:cNvPicPr>
          <p:nvPr/>
        </p:nvPicPr>
        <p:blipFill>
          <a:blip r:embed="rId4"/>
          <a:srcRect t="8333" r="-331" b="833"/>
          <a:stretch/>
        </p:blipFill>
        <p:spPr>
          <a:xfrm>
            <a:off x="5655546" y="3405028"/>
            <a:ext cx="6249731" cy="1128894"/>
          </a:xfrm>
          <a:prstGeom prst="rect">
            <a:avLst/>
          </a:prstGeom>
          <a:ln w="28575">
            <a:solidFill>
              <a:srgbClr val="FFC000"/>
            </a:solidFill>
          </a:ln>
        </p:spPr>
      </p:pic>
      <p:pic>
        <p:nvPicPr>
          <p:cNvPr id="8" name="Picture 7" descr="Section VI: Additional programs (required)&#10;">
            <a:extLst>
              <a:ext uri="{FF2B5EF4-FFF2-40B4-BE49-F238E27FC236}">
                <a16:creationId xmlns:a16="http://schemas.microsoft.com/office/drawing/2014/main" id="{3C7C6389-5A18-6FC2-A416-2BA31FC70B46}"/>
              </a:ext>
            </a:extLst>
          </p:cNvPr>
          <p:cNvPicPr>
            <a:picLocks noChangeAspect="1"/>
          </p:cNvPicPr>
          <p:nvPr/>
        </p:nvPicPr>
        <p:blipFill>
          <a:blip r:embed="rId5"/>
          <a:srcRect t="14609" r="-174" b="13131"/>
          <a:stretch/>
        </p:blipFill>
        <p:spPr>
          <a:xfrm>
            <a:off x="5654502" y="4781949"/>
            <a:ext cx="6252075" cy="750696"/>
          </a:xfrm>
          <a:prstGeom prst="rect">
            <a:avLst/>
          </a:prstGeom>
          <a:ln w="28575">
            <a:solidFill>
              <a:srgbClr val="FFC000"/>
            </a:solidFill>
          </a:ln>
        </p:spPr>
      </p:pic>
      <p:cxnSp>
        <p:nvCxnSpPr>
          <p:cNvPr id="5" name="Straight Arrow Connector 4">
            <a:extLst>
              <a:ext uri="{FF2B5EF4-FFF2-40B4-BE49-F238E27FC236}">
                <a16:creationId xmlns:a16="http://schemas.microsoft.com/office/drawing/2014/main" id="{612839F1-0125-9055-40C3-DE5ABE714D02}"/>
              </a:ext>
              <a:ext uri="{C183D7F6-B498-43B3-948B-1728B52AA6E4}">
                <adec:decorative xmlns:adec="http://schemas.microsoft.com/office/drawing/2017/decorative" val="1"/>
              </a:ext>
            </a:extLst>
          </p:cNvPr>
          <p:cNvCxnSpPr>
            <a:cxnSpLocks/>
          </p:cNvCxnSpPr>
          <p:nvPr/>
        </p:nvCxnSpPr>
        <p:spPr>
          <a:xfrm>
            <a:off x="266632" y="4567062"/>
            <a:ext cx="5260934" cy="7980"/>
          </a:xfrm>
          <a:prstGeom prst="straightConnector1">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58329E8E-A8E2-1997-CF5A-8E4FFC5EB0B2}"/>
              </a:ext>
              <a:ext uri="{C183D7F6-B498-43B3-948B-1728B52AA6E4}">
                <adec:decorative xmlns:adec="http://schemas.microsoft.com/office/drawing/2017/decorative" val="1"/>
              </a:ext>
            </a:extLst>
          </p:cNvPr>
          <p:cNvCxnSpPr>
            <a:cxnSpLocks/>
          </p:cNvCxnSpPr>
          <p:nvPr/>
        </p:nvCxnSpPr>
        <p:spPr>
          <a:xfrm>
            <a:off x="266631" y="3281215"/>
            <a:ext cx="5275312" cy="22357"/>
          </a:xfrm>
          <a:prstGeom prst="straightConnector1">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D0B093B8-FD52-E3AD-A050-DA011A8BD47A}"/>
              </a:ext>
              <a:ext uri="{C183D7F6-B498-43B3-948B-1728B52AA6E4}">
                <adec:decorative xmlns:adec="http://schemas.microsoft.com/office/drawing/2017/decorative" val="1"/>
              </a:ext>
            </a:extLst>
          </p:cNvPr>
          <p:cNvCxnSpPr>
            <a:cxnSpLocks/>
          </p:cNvCxnSpPr>
          <p:nvPr/>
        </p:nvCxnSpPr>
        <p:spPr>
          <a:xfrm flipV="1">
            <a:off x="278920" y="778954"/>
            <a:ext cx="5263022" cy="2223"/>
          </a:xfrm>
          <a:prstGeom prst="straightConnector1">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3615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43694-D7B2-BBE8-2003-470B92CBF0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4226E9-D0F7-2E3F-C584-14D77AE5ED84}"/>
              </a:ext>
            </a:extLst>
          </p:cNvPr>
          <p:cNvSpPr>
            <a:spLocks noGrp="1"/>
          </p:cNvSpPr>
          <p:nvPr>
            <p:ph type="title"/>
          </p:nvPr>
        </p:nvSpPr>
        <p:spPr>
          <a:xfrm>
            <a:off x="612648" y="567682"/>
            <a:ext cx="10936224" cy="731520"/>
          </a:xfrm>
        </p:spPr>
        <p:txBody>
          <a:bodyPr anchor="t">
            <a:normAutofit/>
          </a:bodyPr>
          <a:lstStyle/>
          <a:p>
            <a:r>
              <a:rPr lang="en-US"/>
              <a:t>ADEPT Plan: Addendum</a:t>
            </a:r>
          </a:p>
        </p:txBody>
      </p:sp>
      <p:sp>
        <p:nvSpPr>
          <p:cNvPr id="3" name="Content Placeholder 2">
            <a:extLst>
              <a:ext uri="{FF2B5EF4-FFF2-40B4-BE49-F238E27FC236}">
                <a16:creationId xmlns:a16="http://schemas.microsoft.com/office/drawing/2014/main" id="{2F54CBD3-FEB6-48FD-5AEF-CD75BE7FE0EA}"/>
              </a:ext>
            </a:extLst>
          </p:cNvPr>
          <p:cNvSpPr>
            <a:spLocks noGrp="1"/>
          </p:cNvSpPr>
          <p:nvPr>
            <p:ph sz="half" idx="1"/>
          </p:nvPr>
        </p:nvSpPr>
        <p:spPr>
          <a:xfrm>
            <a:off x="612648" y="1305689"/>
            <a:ext cx="11142562" cy="962013"/>
          </a:xfrm>
        </p:spPr>
        <p:txBody>
          <a:bodyPr vert="horz" lIns="91440" tIns="45720" rIns="91440" bIns="45720" rtlCol="0" anchor="t">
            <a:normAutofit/>
          </a:bodyPr>
          <a:lstStyle/>
          <a:p>
            <a:pPr fontAlgn="base">
              <a:spcAft>
                <a:spcPts val="600"/>
              </a:spcAft>
            </a:pPr>
            <a:r>
              <a:rPr lang="en-US" sz="2000"/>
              <a:t>Review the 2023-24 </a:t>
            </a:r>
            <a:r>
              <a:rPr lang="en-US" sz="2000" b="1">
                <a:highlight>
                  <a:srgbClr val="FFFF00"/>
                </a:highlight>
              </a:rPr>
              <a:t>Effectiveness Human Capital (Schools) ADEPT report in </a:t>
            </a:r>
            <a:r>
              <a:rPr lang="en-US" sz="2000" b="1" err="1">
                <a:highlight>
                  <a:srgbClr val="FFFF00"/>
                </a:highlight>
              </a:rPr>
              <a:t>SCLead</a:t>
            </a:r>
            <a:r>
              <a:rPr lang="en-US" sz="2000"/>
              <a:t> to respond to the questions.</a:t>
            </a:r>
          </a:p>
          <a:p>
            <a:pPr>
              <a:spcAft>
                <a:spcPts val="600"/>
              </a:spcAft>
              <a:buChar char="•"/>
            </a:pPr>
            <a:endParaRPr lang="en-US" sz="2000"/>
          </a:p>
          <a:p>
            <a:pPr marL="457200" indent="-457200">
              <a:spcAft>
                <a:spcPts val="600"/>
              </a:spcAft>
            </a:pPr>
            <a:endParaRPr lang="en-US"/>
          </a:p>
          <a:p>
            <a:pPr>
              <a:spcAft>
                <a:spcPts val="600"/>
              </a:spcAft>
            </a:pPr>
            <a:endParaRPr lang="en-US"/>
          </a:p>
        </p:txBody>
      </p:sp>
      <p:sp>
        <p:nvSpPr>
          <p:cNvPr id="12" name="Arrow: Right 11" descr="arrow to ADEPT report">
            <a:extLst>
              <a:ext uri="{FF2B5EF4-FFF2-40B4-BE49-F238E27FC236}">
                <a16:creationId xmlns:a16="http://schemas.microsoft.com/office/drawing/2014/main" id="{E10C697A-18CC-6A21-4CC6-24A3C53C0B7C}"/>
              </a:ext>
            </a:extLst>
          </p:cNvPr>
          <p:cNvSpPr/>
          <p:nvPr/>
        </p:nvSpPr>
        <p:spPr>
          <a:xfrm>
            <a:off x="172694" y="2377169"/>
            <a:ext cx="448849" cy="19832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DEPT reports">
            <a:extLst>
              <a:ext uri="{FF2B5EF4-FFF2-40B4-BE49-F238E27FC236}">
                <a16:creationId xmlns:a16="http://schemas.microsoft.com/office/drawing/2014/main" id="{5C55A493-09AD-158E-0022-CC689E2D3E74}"/>
              </a:ext>
            </a:extLst>
          </p:cNvPr>
          <p:cNvPicPr>
            <a:picLocks noChangeAspect="1"/>
          </p:cNvPicPr>
          <p:nvPr/>
        </p:nvPicPr>
        <p:blipFill>
          <a:blip r:embed="rId3"/>
          <a:stretch>
            <a:fillRect/>
          </a:stretch>
        </p:blipFill>
        <p:spPr>
          <a:xfrm>
            <a:off x="615928" y="2195694"/>
            <a:ext cx="5028116" cy="1656384"/>
          </a:xfrm>
          <a:prstGeom prst="rect">
            <a:avLst/>
          </a:prstGeom>
          <a:ln>
            <a:solidFill>
              <a:srgbClr val="FFC000"/>
            </a:solidFill>
          </a:ln>
        </p:spPr>
      </p:pic>
      <p:sp>
        <p:nvSpPr>
          <p:cNvPr id="10" name="Arrow: Right 9" descr="arrow to effectiveness human capital report (schools)">
            <a:extLst>
              <a:ext uri="{FF2B5EF4-FFF2-40B4-BE49-F238E27FC236}">
                <a16:creationId xmlns:a16="http://schemas.microsoft.com/office/drawing/2014/main" id="{76EBDC2E-C957-45EB-63E1-8A29325CA6B0}"/>
              </a:ext>
            </a:extLst>
          </p:cNvPr>
          <p:cNvSpPr/>
          <p:nvPr/>
        </p:nvSpPr>
        <p:spPr>
          <a:xfrm>
            <a:off x="1378391" y="3544284"/>
            <a:ext cx="448849" cy="19832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Effectiveness human capital report">
            <a:extLst>
              <a:ext uri="{FF2B5EF4-FFF2-40B4-BE49-F238E27FC236}">
                <a16:creationId xmlns:a16="http://schemas.microsoft.com/office/drawing/2014/main" id="{C3EF9D25-0C10-1C07-44DA-79FC163F1114}"/>
              </a:ext>
            </a:extLst>
          </p:cNvPr>
          <p:cNvPicPr>
            <a:picLocks noChangeAspect="1"/>
          </p:cNvPicPr>
          <p:nvPr/>
        </p:nvPicPr>
        <p:blipFill>
          <a:blip r:embed="rId4"/>
          <a:stretch>
            <a:fillRect/>
          </a:stretch>
        </p:blipFill>
        <p:spPr>
          <a:xfrm>
            <a:off x="1924291" y="3980183"/>
            <a:ext cx="3491696" cy="2235000"/>
          </a:xfrm>
          <a:prstGeom prst="rect">
            <a:avLst/>
          </a:prstGeom>
          <a:ln>
            <a:solidFill>
              <a:srgbClr val="FFC000"/>
            </a:solidFill>
          </a:ln>
        </p:spPr>
      </p:pic>
      <p:sp>
        <p:nvSpPr>
          <p:cNvPr id="9" name="Arrow: Right 8" descr="arrow to year">
            <a:extLst>
              <a:ext uri="{FF2B5EF4-FFF2-40B4-BE49-F238E27FC236}">
                <a16:creationId xmlns:a16="http://schemas.microsoft.com/office/drawing/2014/main" id="{503AF091-8AF2-FD97-F95E-5755123EDA3B}"/>
              </a:ext>
            </a:extLst>
          </p:cNvPr>
          <p:cNvSpPr/>
          <p:nvPr/>
        </p:nvSpPr>
        <p:spPr>
          <a:xfrm>
            <a:off x="3230339" y="4807854"/>
            <a:ext cx="448849" cy="19832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descr="Arrow to run report">
            <a:extLst>
              <a:ext uri="{FF2B5EF4-FFF2-40B4-BE49-F238E27FC236}">
                <a16:creationId xmlns:a16="http://schemas.microsoft.com/office/drawing/2014/main" id="{6770048D-CFED-0113-2B28-C7AC3A7A07D3}"/>
              </a:ext>
            </a:extLst>
          </p:cNvPr>
          <p:cNvSpPr/>
          <p:nvPr/>
        </p:nvSpPr>
        <p:spPr>
          <a:xfrm>
            <a:off x="3230340" y="5859222"/>
            <a:ext cx="448849" cy="19832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EPT Plan Addendum (Required)">
            <a:extLst>
              <a:ext uri="{FF2B5EF4-FFF2-40B4-BE49-F238E27FC236}">
                <a16:creationId xmlns:a16="http://schemas.microsoft.com/office/drawing/2014/main" id="{5E266D49-6075-A46F-F73D-70C5DAD6B1AC}"/>
              </a:ext>
            </a:extLst>
          </p:cNvPr>
          <p:cNvPicPr>
            <a:picLocks noChangeAspect="1"/>
          </p:cNvPicPr>
          <p:nvPr/>
        </p:nvPicPr>
        <p:blipFill>
          <a:blip r:embed="rId5"/>
          <a:stretch>
            <a:fillRect/>
          </a:stretch>
        </p:blipFill>
        <p:spPr>
          <a:xfrm>
            <a:off x="5788182" y="2197380"/>
            <a:ext cx="5750688" cy="3557033"/>
          </a:xfrm>
          <a:prstGeom prst="rect">
            <a:avLst/>
          </a:prstGeom>
          <a:noFill/>
          <a:ln w="12700">
            <a:solidFill>
              <a:srgbClr val="F0C14C"/>
            </a:solidFill>
          </a:ln>
        </p:spPr>
      </p:pic>
    </p:spTree>
    <p:extLst>
      <p:ext uri="{BB962C8B-B14F-4D97-AF65-F5344CB8AC3E}">
        <p14:creationId xmlns:p14="http://schemas.microsoft.com/office/powerpoint/2010/main" val="286951779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927DFC58-C9EE-4710-BF1F-B2F7D66E6C27}"/>
    </a:ext>
  </a:extLst>
</a:theme>
</file>

<file path=ppt/theme/theme2.xml><?xml version="1.0" encoding="utf-8"?>
<a:theme xmlns:a="http://schemas.openxmlformats.org/drawingml/2006/main" name="Office Theme">
  <a:themeElements>
    <a:clrScheme name="SCDE">
      <a:dk1>
        <a:srgbClr val="233F58"/>
      </a:dk1>
      <a:lt1>
        <a:srgbClr val="FFFFFF"/>
      </a:lt1>
      <a:dk2>
        <a:srgbClr val="2F3D4D"/>
      </a:dk2>
      <a:lt2>
        <a:srgbClr val="FFFFFF"/>
      </a:lt2>
      <a:accent1>
        <a:srgbClr val="233F58"/>
      </a:accent1>
      <a:accent2>
        <a:srgbClr val="3B6C98"/>
      </a:accent2>
      <a:accent3>
        <a:srgbClr val="43718A"/>
      </a:accent3>
      <a:accent4>
        <a:srgbClr val="F1B954"/>
      </a:accent4>
      <a:accent5>
        <a:srgbClr val="FFE494"/>
      </a:accent5>
      <a:accent6>
        <a:srgbClr val="E8E8E8"/>
      </a:accent6>
      <a:hlink>
        <a:srgbClr val="43718A"/>
      </a:hlink>
      <a:folHlink>
        <a:srgbClr val="9194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CDE 2024 PPT Template - Mixed" id="{3C1A7395-174C-CC47-8ADB-C61AADED3FF0}" vid="{12B94335-4467-1541-8DCA-DABB9135E045}"/>
    </a:ext>
  </a:extLst>
</a:theme>
</file>

<file path=ppt/theme/theme3.xml><?xml version="1.0" encoding="utf-8"?>
<a:theme xmlns:a="http://schemas.openxmlformats.org/drawingml/2006/main" name="1_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SCDE PPT Template - Light - accessible version" id="{96A01535-B97C-48C2-ABAE-26A7F291F191}" vid="{666A3F26-2E57-4E50-87BE-EE423C6AA82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8" ma:contentTypeDescription="Create a new document." ma:contentTypeScope="" ma:versionID="4a4d2b8f20f9511c05f458d49a7a72aa">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f9c0c7db6f333a9f0a8b92c04beeeff7"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A74B63-5E3B-4432-B70D-DF93D6104A27}">
  <ds:schemaRefs>
    <ds:schemaRef ds:uri="http://schemas.microsoft.com/sharepoint/v3/contenttype/forms"/>
  </ds:schemaRefs>
</ds:datastoreItem>
</file>

<file path=customXml/itemProps2.xml><?xml version="1.0" encoding="utf-8"?>
<ds:datastoreItem xmlns:ds="http://schemas.openxmlformats.org/officeDocument/2006/customXml" ds:itemID="{A382DCEB-E09F-41D9-B13F-6DED6ED5C69A}">
  <ds:schemaRefs>
    <ds:schemaRef ds:uri="f02f7301-725c-47b9-832a-57cb4d48a234"/>
    <ds:schemaRef ds:uri="http://purl.org/dc/elements/1.1/"/>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eceb486e-0810-4529-a988-f381a2f10d79"/>
    <ds:schemaRef ds:uri="http://www.w3.org/XML/1998/namespace"/>
    <ds:schemaRef ds:uri="http://purl.org/dc/dcmitype/"/>
  </ds:schemaRefs>
</ds:datastoreItem>
</file>

<file path=customXml/itemProps3.xml><?xml version="1.0" encoding="utf-8"?>
<ds:datastoreItem xmlns:ds="http://schemas.openxmlformats.org/officeDocument/2006/customXml" ds:itemID="{A30076D8-7F7C-4F99-B36F-3EA35787AC97}">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2022 PPT Template</Template>
  <TotalTime>20</TotalTime>
  <Words>1842</Words>
  <Application>Microsoft Office PowerPoint</Application>
  <PresentationFormat>Widescreen</PresentationFormat>
  <Paragraphs>177</Paragraphs>
  <Slides>23</Slides>
  <Notes>21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23</vt:i4>
      </vt:variant>
    </vt:vector>
  </HeadingPairs>
  <TitlesOfParts>
    <vt:vector size="34" baseType="lpstr">
      <vt:lpstr>Aptos</vt:lpstr>
      <vt:lpstr>Arial</vt:lpstr>
      <vt:lpstr>Arial,Sans-Serif</vt:lpstr>
      <vt:lpstr>Calibri</vt:lpstr>
      <vt:lpstr>Courier New</vt:lpstr>
      <vt:lpstr>Rockwell</vt:lpstr>
      <vt:lpstr>Trebuchet MS</vt:lpstr>
      <vt:lpstr>Wingdings</vt:lpstr>
      <vt:lpstr>Custom Design</vt:lpstr>
      <vt:lpstr>Office Theme</vt:lpstr>
      <vt:lpstr>1_Office Theme</vt:lpstr>
      <vt:lpstr>Educator Effectiveness  Virtual Office Hours </vt:lpstr>
      <vt:lpstr>Agenda</vt:lpstr>
      <vt:lpstr>Welcome to  the Team!</vt:lpstr>
      <vt:lpstr>ADEPT Reminders</vt:lpstr>
      <vt:lpstr>ADEPT Reminders and Information</vt:lpstr>
      <vt:lpstr>Auto-Completion Feature for GBE Evaluations</vt:lpstr>
      <vt:lpstr>ADEPT Plans</vt:lpstr>
      <vt:lpstr>ADEPT Plan Updates</vt:lpstr>
      <vt:lpstr>ADEPT Plan: Addendum</vt:lpstr>
      <vt:lpstr>Professional Learning and Support</vt:lpstr>
      <vt:lpstr>2025-26 Professional Learning Opportunities</vt:lpstr>
      <vt:lpstr>Hundreds of Courses at the Click of a Button!</vt:lpstr>
      <vt:lpstr>Professional Learning Library Credits Renewal Hours vs.  PD Hours </vt:lpstr>
      <vt:lpstr>District Highlights with the PLL</vt:lpstr>
      <vt:lpstr>Top Completion Records by Course Title</vt:lpstr>
      <vt:lpstr>Need Course Suggestions and Implementation Support?</vt:lpstr>
      <vt:lpstr>FAQs</vt:lpstr>
      <vt:lpstr>What if an educator needs a different evaluation type than Continuing GBE after Auto-complete?</vt:lpstr>
      <vt:lpstr>Do I need to submit a correction for "Recommendations for Next Year" if they were incorrect in a previous year's evaluation? </vt:lpstr>
      <vt:lpstr>What mentoring requirements are needed?</vt:lpstr>
      <vt:lpstr>Questions </vt:lpstr>
      <vt:lpstr>Office of Leadership Effectiveness</vt:lpstr>
      <vt:lpstr>SCDE SEAL LOGO</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April 2025 Effectiveness Virtual Office Hours</dc:title>
  <dc:creator>South Carolina Department of Education</dc:creator>
  <cp:lastModifiedBy>Cohoon, Ashley S</cp:lastModifiedBy>
  <cp:revision>4</cp:revision>
  <dcterms:created xsi:type="dcterms:W3CDTF">2022-07-25T17:41:28Z</dcterms:created>
  <dcterms:modified xsi:type="dcterms:W3CDTF">2025-04-10T13:32:10Z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ies>
</file>