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  <p:sldMasterId id="2147483679" r:id="rId2"/>
  </p:sldMasterIdLst>
  <p:notesMasterIdLst>
    <p:notesMasterId r:id="rId19"/>
  </p:notesMasterIdLst>
  <p:sldIdLst>
    <p:sldId id="256" r:id="rId3"/>
    <p:sldId id="257" r:id="rId4"/>
    <p:sldId id="258" r:id="rId5"/>
    <p:sldId id="261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78" r:id="rId15"/>
    <p:sldId id="268" r:id="rId16"/>
    <p:sldId id="269" r:id="rId17"/>
    <p:sldId id="270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Source Sans Pro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337B5FA3-1642-4C89-990D-886EBDE63A72}">
  <a:tblStyle styleId="{337B5FA3-1642-4C89-990D-886EBDE63A7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8D82298-CC14-4DA9-9C5C-73F4957A486D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CEC"/>
          </a:solidFill>
        </a:fill>
      </a:tcStyle>
    </a:wholeTbl>
    <a:band1H>
      <a:tcTxStyle b="off" i="off"/>
      <a:tcStyle>
        <a:tcBdr/>
        <a:fill>
          <a:solidFill>
            <a:srgbClr val="CAD7D7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AD7D7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0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341486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cdetraining.randasolutions.com/Learning/Assignments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6a9f7d4e3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6a9f7d4e3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8" name="Google Shape;188;g46a9f7d4e3_2_0:notes"/>
          <p:cNvSpPr txBox="1">
            <a:spLocks noGrp="1"/>
          </p:cNvSpPr>
          <p:nvPr>
            <p:ph type="sldNum" idx="12"/>
          </p:nvPr>
        </p:nvSpPr>
        <p:spPr>
          <a:xfrm>
            <a:off x="3884614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46adf73fa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g46adf73fa8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4" name="Google Shape;254;g46adf73fa8_0_0:notes"/>
          <p:cNvSpPr txBox="1">
            <a:spLocks noGrp="1"/>
          </p:cNvSpPr>
          <p:nvPr>
            <p:ph type="sldNum" idx="12"/>
          </p:nvPr>
        </p:nvSpPr>
        <p:spPr>
          <a:xfrm>
            <a:off x="3884614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6a9f7d4e3_2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1" name="Google Shape;261;g46a9f7d4e3_2_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https://scdetraining.randasolutions.com/Learning/Assignments</a:t>
            </a:r>
            <a:r>
              <a:rPr lang="en">
                <a:solidFill>
                  <a:schemeClr val="dk1"/>
                </a:solidFill>
              </a:rPr>
              <a:t>#</a:t>
            </a:r>
            <a:endParaRPr/>
          </a:p>
        </p:txBody>
      </p:sp>
      <p:sp>
        <p:nvSpPr>
          <p:cNvPr id="262" name="Google Shape;262;g46a9f7d4e3_2_50:notes"/>
          <p:cNvSpPr txBox="1">
            <a:spLocks noGrp="1"/>
          </p:cNvSpPr>
          <p:nvPr>
            <p:ph type="sldNum" idx="12"/>
          </p:nvPr>
        </p:nvSpPr>
        <p:spPr>
          <a:xfrm>
            <a:off x="3884614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46a9f7d4e3_2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9" name="Google Shape;269;g46a9f7d4e3_2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46a9f7d4e3_2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g46a9f7d4e3_2_1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Once you are in the Educator’s Evaluation, click on Student Growth &amp; Professional Goals and Professional Learning will populate at the bottom of the screen.  Click Add Assignment and the Library will Pop-up.</a:t>
            </a:r>
            <a:endParaRPr/>
          </a:p>
        </p:txBody>
      </p:sp>
      <p:sp>
        <p:nvSpPr>
          <p:cNvPr id="348" name="Google Shape;348;g46a9f7d4e3_2_1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3749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46a9f7d4e3_2_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6" name="Google Shape;276;g46a9f7d4e3_2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46a9f7d4e3_2_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3" name="Google Shape;283;g46a9f7d4e3_2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46a9f7d4e3_2_74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00" cy="41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g46a9f7d4e3_2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46a9f7d4e3_2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4" name="Google Shape;194;g46a9f7d4e3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46a9f7d4e3_2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0" name="Google Shape;200;g46a9f7d4e3_2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Intro: Names, role/connection to the work, how we like to receive feedback from teammates and coaches. </a:t>
            </a:r>
            <a:endParaRPr/>
          </a:p>
        </p:txBody>
      </p:sp>
      <p:sp>
        <p:nvSpPr>
          <p:cNvPr id="201" name="Google Shape;201;g46a9f7d4e3_2_11:notes"/>
          <p:cNvSpPr txBox="1">
            <a:spLocks noGrp="1"/>
          </p:cNvSpPr>
          <p:nvPr>
            <p:ph type="sldNum" idx="12"/>
          </p:nvPr>
        </p:nvSpPr>
        <p:spPr>
          <a:xfrm>
            <a:off x="3884614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46a9f7d4e3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46a9f7d4e3_2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3" name="Google Shape;223;g46a9f7d4e3_2_23:notes"/>
          <p:cNvSpPr txBox="1">
            <a:spLocks noGrp="1"/>
          </p:cNvSpPr>
          <p:nvPr>
            <p:ph type="sldNum" idx="12"/>
          </p:nvPr>
        </p:nvSpPr>
        <p:spPr>
          <a:xfrm>
            <a:off x="3884614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46a9f7d4e3_3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g46a9f7d4e3_3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n the US, $18 billion spent annually on professional development. Only 29% of teachers are highly satisfied with their formal learning opportunities. 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Many teachers report that the trajectory of their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formal professional learning is dictated by others: One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in five teachers “never have a say” in their trainings—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and only 30 percent are able to choose a majority of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trainings they attend.³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A 2013 survey of 100,000 classroom practitioners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from 34 countries found that 50 percent of American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teachers have never observed their colleagues’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teaching, and only 10 percent of U.S. teachers reported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that they have assigned mentors who have given them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feedback.⁴</a:t>
            </a:r>
            <a:endParaRPr sz="18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9" name="Google Shape;209;g46a9f7d4e3_3_1:notes"/>
          <p:cNvSpPr txBox="1">
            <a:spLocks noGrp="1"/>
          </p:cNvSpPr>
          <p:nvPr>
            <p:ph type="sldNum" idx="12"/>
          </p:nvPr>
        </p:nvSpPr>
        <p:spPr>
          <a:xfrm>
            <a:off x="3884614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46a9f7d4e3_2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6" name="Google Shape;216;g46a9f7d4e3_2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46a9f7d4e3_2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g46a9f7d4e3_2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1" name="Google Shape;231;g46a9f7d4e3_2_30:notes"/>
          <p:cNvSpPr txBox="1">
            <a:spLocks noGrp="1"/>
          </p:cNvSpPr>
          <p:nvPr>
            <p:ph type="sldNum" idx="12"/>
          </p:nvPr>
        </p:nvSpPr>
        <p:spPr>
          <a:xfrm>
            <a:off x="3884614" y="8685214"/>
            <a:ext cx="2971800" cy="4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300" tIns="46150" rIns="92300" bIns="46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46a9f7d4e3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g46a9f7d4e3_2_37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275" tIns="46125" rIns="92275" bIns="46125" anchor="t" anchorCtr="0">
            <a:noAutofit/>
          </a:bodyPr>
          <a:lstStyle/>
          <a:p>
            <a:pPr marL="169561" lvl="1" indent="-1695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Selected to align with the profile of the graduate…focus on student-centered learning environments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69561" lvl="1" indent="-1695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levels – moving from Unsatisfactory to Exemplary – increasingly student centered as we move left </a:t>
            </a:r>
            <a:endParaRPr/>
          </a:p>
          <a:p>
            <a:pPr marL="169561" lvl="1" indent="-1695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is rock solid teaching: Live at 3, visit 4 </a:t>
            </a:r>
            <a:endParaRPr/>
          </a:p>
          <a:p>
            <a:pPr marL="169561" lvl="1" indent="-16956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of the biggest perception shifts for teachers will be being “ok” with a 3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g46a9f7d4e3_2_37:notes"/>
          <p:cNvSpPr txBox="1">
            <a:spLocks noGrp="1"/>
          </p:cNvSpPr>
          <p:nvPr>
            <p:ph type="sldNum" idx="12"/>
          </p:nvPr>
        </p:nvSpPr>
        <p:spPr>
          <a:xfrm>
            <a:off x="3884612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275" tIns="46125" rIns="92275" bIns="461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46a9f7d4e3_2_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1.  	</a:t>
            </a:r>
            <a:r>
              <a:rPr lang="en" b="1">
                <a:latin typeface="Calibri"/>
                <a:ea typeface="Calibri"/>
                <a:cs typeface="Calibri"/>
                <a:sym typeface="Calibri"/>
              </a:rPr>
              <a:t>Why?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(teacher need)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3. </a:t>
            </a:r>
            <a:r>
              <a:rPr lang="en" b="1">
                <a:latin typeface="Calibri"/>
                <a:ea typeface="Calibri"/>
                <a:cs typeface="Calibri"/>
                <a:sym typeface="Calibri"/>
              </a:rPr>
              <a:t>How?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a) What worked in the lesson? What evidence do we have of student mastery and progress?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b) What student and teacher behaviors showed evidence of the area we’re focus on? c) What did I see that I could use? d) When can I (the teacher) try a little something different in the next week?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2.      </a:t>
            </a:r>
            <a:r>
              <a:rPr lang="en" b="1">
                <a:latin typeface="Calibri"/>
                <a:ea typeface="Calibri"/>
                <a:cs typeface="Calibri"/>
                <a:sym typeface="Calibri"/>
              </a:rPr>
              <a:t>What?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(rubric descriptor and video to focus on)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4. </a:t>
            </a:r>
            <a:r>
              <a:rPr lang="en" b="1">
                <a:latin typeface="Calibri"/>
                <a:ea typeface="Calibri"/>
                <a:cs typeface="Calibri"/>
                <a:sym typeface="Calibri"/>
              </a:rPr>
              <a:t>When?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(time and space to talk with teacher)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6" name="Google Shape;246;g46a9f7d4e3_2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4"/>
          <p:cNvSpPr txBox="1">
            <a:spLocks noGrp="1"/>
          </p:cNvSpPr>
          <p:nvPr>
            <p:ph type="ctrTitle"/>
          </p:nvPr>
        </p:nvSpPr>
        <p:spPr>
          <a:xfrm>
            <a:off x="5320800" y="68575"/>
            <a:ext cx="3421800" cy="23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lvl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alibri"/>
              <a:buNone/>
              <a:defRPr sz="4500"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ubTitle" idx="1"/>
          </p:nvPr>
        </p:nvSpPr>
        <p:spPr>
          <a:xfrm>
            <a:off x="6393600" y="2640325"/>
            <a:ext cx="2349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dt" idx="10"/>
          </p:nvPr>
        </p:nvSpPr>
        <p:spPr>
          <a:xfrm>
            <a:off x="401400" y="464853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ftr" idx="11"/>
          </p:nvPr>
        </p:nvSpPr>
        <p:spPr>
          <a:xfrm>
            <a:off x="3028950" y="4648539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6685200" y="464853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5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ct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38" name="Google Shape;138;p2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6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44" name="Google Shape;144;p26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26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46" name="Google Shape;146;p26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47" name="Google Shape;147;p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9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9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62" name="Google Shape;162;p29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63" name="Google Shape;163;p2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30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30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70" name="Google Shape;170;p3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3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3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31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3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3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3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2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2" name="Google Shape;182;p3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3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3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/>
          <p:nvPr/>
        </p:nvSpPr>
        <p:spPr>
          <a:xfrm>
            <a:off x="190500" y="168613"/>
            <a:ext cx="8763000" cy="4784400"/>
          </a:xfrm>
          <a:prstGeom prst="roundRect">
            <a:avLst>
              <a:gd name="adj" fmla="val 2615"/>
            </a:avLst>
          </a:prstGeom>
          <a:solidFill>
            <a:srgbClr val="EBEE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820800" y="149159"/>
            <a:ext cx="7502400" cy="9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Calibri"/>
              <a:buNone/>
              <a:defRPr>
                <a:solidFill>
                  <a:schemeClr val="accen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1"/>
          </p:nvPr>
        </p:nvSpPr>
        <p:spPr>
          <a:xfrm>
            <a:off x="820800" y="1342417"/>
            <a:ext cx="7502400" cy="32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95959"/>
              </a:buClr>
              <a:buSzPts val="2100"/>
              <a:buChar char="•"/>
              <a:defRPr>
                <a:solidFill>
                  <a:srgbClr val="595959"/>
                </a:solidFill>
              </a:defRPr>
            </a:lvl1pPr>
            <a:lvl2pPr marL="91440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>
                <a:solidFill>
                  <a:srgbClr val="595959"/>
                </a:solidFill>
              </a:defRPr>
            </a:lvl2pPr>
            <a:lvl3pPr marL="137160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500"/>
              <a:buChar char="•"/>
              <a:defRPr>
                <a:solidFill>
                  <a:srgbClr val="595959"/>
                </a:solidFill>
              </a:defRPr>
            </a:lvl3pPr>
            <a:lvl4pPr marL="182880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350"/>
              <a:buChar char="•"/>
              <a:defRPr>
                <a:solidFill>
                  <a:srgbClr val="595959"/>
                </a:solidFill>
              </a:defRPr>
            </a:lvl4pPr>
            <a:lvl5pPr marL="228600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350"/>
              <a:buChar char="•"/>
              <a:defRPr>
                <a:solidFill>
                  <a:srgbClr val="595959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dt" idx="10"/>
          </p:nvPr>
        </p:nvSpPr>
        <p:spPr>
          <a:xfrm>
            <a:off x="401400" y="464549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5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ftr" idx="11"/>
          </p:nvPr>
        </p:nvSpPr>
        <p:spPr>
          <a:xfrm>
            <a:off x="3028950" y="4645499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5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6685200" y="464549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89400" y="2286000"/>
            <a:ext cx="965200" cy="571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15"/>
          <p:cNvCxnSpPr/>
          <p:nvPr/>
        </p:nvCxnSpPr>
        <p:spPr>
          <a:xfrm>
            <a:off x="827285" y="1219199"/>
            <a:ext cx="7502400" cy="0"/>
          </a:xfrm>
          <a:prstGeom prst="straightConnector1">
            <a:avLst/>
          </a:prstGeom>
          <a:noFill/>
          <a:ln w="22225" cap="rnd" cmpd="sng">
            <a:solidFill>
              <a:schemeClr val="accent2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bg>
      <p:bgPr>
        <a:solidFill>
          <a:schemeClr val="lt2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A"/>
              </a:buClr>
              <a:buSzPts val="3300"/>
              <a:buFont typeface="Calibri"/>
              <a:buNone/>
              <a:defRPr strike="noStrike">
                <a:solidFill>
                  <a:srgbClr val="00999A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3B641"/>
              </a:buClr>
              <a:buSzPts val="2800"/>
              <a:buChar char="•"/>
              <a:defRPr sz="2800">
                <a:solidFill>
                  <a:srgbClr val="83B641"/>
                </a:solidFill>
              </a:defRPr>
            </a:lvl1pPr>
            <a:lvl2pPr marL="914400" lvl="1" indent="-3810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marL="1371600" lvl="2" indent="-355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3B641"/>
              </a:buClr>
              <a:buSzPts val="2800"/>
              <a:buChar char="•"/>
              <a:defRPr sz="2800">
                <a:solidFill>
                  <a:srgbClr val="83B641"/>
                </a:solidFill>
              </a:defRPr>
            </a:lvl1pPr>
            <a:lvl2pPr marL="914400" lvl="1" indent="-3810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marL="1371600" lvl="2" indent="-355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marL="2286000" lvl="4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5pPr>
            <a:lvl6pPr marL="274320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7"/>
          <p:cNvSpPr/>
          <p:nvPr/>
        </p:nvSpPr>
        <p:spPr>
          <a:xfrm>
            <a:off x="0" y="-1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 extrusionOk="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0"/>
                </a:lnTo>
                <a:close/>
                <a:moveTo>
                  <a:pt x="315612" y="168612"/>
                </a:moveTo>
                <a:cubicBezTo>
                  <a:pt x="246515" y="168612"/>
                  <a:pt x="190500" y="224627"/>
                  <a:pt x="190500" y="293724"/>
                </a:cubicBezTo>
                <a:lnTo>
                  <a:pt x="190500" y="4827887"/>
                </a:lnTo>
                <a:cubicBezTo>
                  <a:pt x="190500" y="4896984"/>
                  <a:pt x="246515" y="4952999"/>
                  <a:pt x="315612" y="4952999"/>
                </a:cubicBezTo>
                <a:lnTo>
                  <a:pt x="8828388" y="4952999"/>
                </a:lnTo>
                <a:cubicBezTo>
                  <a:pt x="8897485" y="4952999"/>
                  <a:pt x="8953500" y="4896984"/>
                  <a:pt x="8953500" y="4827887"/>
                </a:cubicBezTo>
                <a:lnTo>
                  <a:pt x="8953500" y="293724"/>
                </a:lnTo>
                <a:cubicBezTo>
                  <a:pt x="8953500" y="224627"/>
                  <a:pt x="8897485" y="168612"/>
                  <a:pt x="8828388" y="168612"/>
                </a:cubicBezTo>
                <a:lnTo>
                  <a:pt x="315612" y="168612"/>
                </a:lnTo>
                <a:close/>
              </a:path>
            </a:pathLst>
          </a:custGeom>
          <a:solidFill>
            <a:schemeClr val="lt1">
              <a:alpha val="8667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7"/>
          <p:cNvSpPr/>
          <p:nvPr/>
        </p:nvSpPr>
        <p:spPr>
          <a:xfrm>
            <a:off x="190500" y="168613"/>
            <a:ext cx="8763000" cy="4784387"/>
          </a:xfrm>
          <a:custGeom>
            <a:avLst/>
            <a:gdLst/>
            <a:ahLst/>
            <a:cxnLst/>
            <a:rect l="l" t="t" r="r" b="b"/>
            <a:pathLst>
              <a:path w="8763000" h="4784387" extrusionOk="0">
                <a:moveTo>
                  <a:pt x="125112" y="0"/>
                </a:moveTo>
                <a:lnTo>
                  <a:pt x="8637888" y="0"/>
                </a:lnTo>
                <a:cubicBezTo>
                  <a:pt x="8706985" y="0"/>
                  <a:pt x="8763000" y="56015"/>
                  <a:pt x="8763000" y="125112"/>
                </a:cubicBezTo>
                <a:lnTo>
                  <a:pt x="8763000" y="4659275"/>
                </a:lnTo>
                <a:cubicBezTo>
                  <a:pt x="8763000" y="4728372"/>
                  <a:pt x="8706985" y="4784387"/>
                  <a:pt x="8637888" y="4784387"/>
                </a:cubicBezTo>
                <a:lnTo>
                  <a:pt x="125112" y="4784387"/>
                </a:lnTo>
                <a:cubicBezTo>
                  <a:pt x="56015" y="4784387"/>
                  <a:pt x="0" y="4728372"/>
                  <a:pt x="0" y="4659275"/>
                </a:cubicBezTo>
                <a:lnTo>
                  <a:pt x="0" y="125112"/>
                </a:lnTo>
                <a:cubicBezTo>
                  <a:pt x="0" y="56015"/>
                  <a:pt x="56015" y="0"/>
                  <a:pt x="125112" y="0"/>
                </a:cubicBezTo>
                <a:close/>
              </a:path>
            </a:pathLst>
          </a:custGeom>
          <a:solidFill>
            <a:srgbClr val="0099A7">
              <a:alpha val="745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xfrm>
            <a:off x="820124" y="719847"/>
            <a:ext cx="37557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000"/>
              <a:buFont typeface="Calibri"/>
              <a:buNone/>
              <a:defRPr sz="4000">
                <a:solidFill>
                  <a:srgbClr val="F2F2F2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820124" y="3062959"/>
            <a:ext cx="3755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  <a:defRPr sz="2000">
                <a:solidFill>
                  <a:srgbClr val="F2F2F2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dt" idx="10"/>
          </p:nvPr>
        </p:nvSpPr>
        <p:spPr>
          <a:xfrm>
            <a:off x="401400" y="4644048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ftr" idx="11"/>
          </p:nvPr>
        </p:nvSpPr>
        <p:spPr>
          <a:xfrm>
            <a:off x="3028950" y="464404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sldNum" idx="12"/>
          </p:nvPr>
        </p:nvSpPr>
        <p:spPr>
          <a:xfrm>
            <a:off x="6685200" y="4644048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88" name="Google Shape;88;p17"/>
          <p:cNvCxnSpPr/>
          <p:nvPr/>
        </p:nvCxnSpPr>
        <p:spPr>
          <a:xfrm>
            <a:off x="820124" y="2821021"/>
            <a:ext cx="3755700" cy="0"/>
          </a:xfrm>
          <a:prstGeom prst="straightConnector1">
            <a:avLst/>
          </a:prstGeom>
          <a:noFill/>
          <a:ln w="22225" cap="rnd" cmpd="sng">
            <a:solidFill>
              <a:schemeClr val="accent3"/>
            </a:solidFill>
            <a:prstDash val="dot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 txBox="1">
            <a:spLocks noGrp="1"/>
          </p:cNvSpPr>
          <p:nvPr>
            <p:ph type="ctrTitle"/>
          </p:nvPr>
        </p:nvSpPr>
        <p:spPr>
          <a:xfrm>
            <a:off x="5320800" y="-158400"/>
            <a:ext cx="3421800" cy="23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lvl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alibri"/>
              <a:buNone/>
              <a:defRPr sz="4500"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ubTitle" idx="1"/>
          </p:nvPr>
        </p:nvSpPr>
        <p:spPr>
          <a:xfrm>
            <a:off x="6393600" y="2413351"/>
            <a:ext cx="2349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dt" idx="10"/>
          </p:nvPr>
        </p:nvSpPr>
        <p:spPr>
          <a:xfrm>
            <a:off x="401400" y="464853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ftr" idx="11"/>
          </p:nvPr>
        </p:nvSpPr>
        <p:spPr>
          <a:xfrm>
            <a:off x="3028950" y="4648539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sldNum" idx="12"/>
          </p:nvPr>
        </p:nvSpPr>
        <p:spPr>
          <a:xfrm>
            <a:off x="6685200" y="464853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Title and Content">
  <p:cSld name="11_Title and Conten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/>
          <p:nvPr/>
        </p:nvSpPr>
        <p:spPr>
          <a:xfrm>
            <a:off x="599495" y="211655"/>
            <a:ext cx="615300" cy="578700"/>
          </a:xfrm>
          <a:prstGeom prst="roundRect">
            <a:avLst>
              <a:gd name="adj" fmla="val 16667"/>
            </a:avLst>
          </a:prstGeom>
          <a:solidFill>
            <a:srgbClr val="BED73B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907111" y="408912"/>
            <a:ext cx="7329900" cy="7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9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5488" y="4528351"/>
            <a:ext cx="2153026" cy="61515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/>
          <p:nvPr/>
        </p:nvSpPr>
        <p:spPr>
          <a:xfrm>
            <a:off x="907111" y="408912"/>
            <a:ext cx="7329900" cy="762900"/>
          </a:xfrm>
          <a:prstGeom prst="roundRect">
            <a:avLst>
              <a:gd name="adj" fmla="val 16667"/>
            </a:avLst>
          </a:prstGeom>
          <a:solidFill>
            <a:srgbClr val="005595"/>
          </a:solidFill>
          <a:ln w="12700" cap="flat" cmpd="sng">
            <a:solidFill>
              <a:srgbClr val="005D5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endParaRPr sz="33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86052" y="1281296"/>
            <a:ext cx="3247053" cy="3247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1501" y="4491260"/>
            <a:ext cx="2438170" cy="652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27794" y="4089299"/>
            <a:ext cx="995130" cy="9951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title"/>
          </p:nvPr>
        </p:nvSpPr>
        <p:spPr>
          <a:xfrm>
            <a:off x="457200" y="528066"/>
            <a:ext cx="83058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Font typeface="Calibri"/>
              <a:buNone/>
              <a:defRPr sz="5000" b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0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0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0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24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50000">
              <a:srgbClr val="FAFAFA"/>
            </a:gs>
            <a:gs pos="100000">
              <a:srgbClr val="CECECE"/>
            </a:gs>
          </a:gsLst>
          <a:lin ang="5400012" scaled="0"/>
        </a:gra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Google Shape;112;p2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Google Shape;11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clead.or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.sc.gov/educators/educator-effectiveness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d.sc.gov/educators/school-and-district-administrators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mailto:lmandsager@ed.sc.gov" TargetMode="External"/><Relationship Id="rId13" Type="http://schemas.openxmlformats.org/officeDocument/2006/relationships/hyperlink" Target="mailto:khoward@ed.sc.gov" TargetMode="External"/><Relationship Id="rId3" Type="http://schemas.openxmlformats.org/officeDocument/2006/relationships/hyperlink" Target="mailto:wclark@ed.sc.gov" TargetMode="External"/><Relationship Id="rId7" Type="http://schemas.openxmlformats.org/officeDocument/2006/relationships/hyperlink" Target="mailto:rthurmond@ed.sc.gov" TargetMode="External"/><Relationship Id="rId12" Type="http://schemas.openxmlformats.org/officeDocument/2006/relationships/hyperlink" Target="mailto:jhartwell@ed.sc.gov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tsmith@ed.sc.gov" TargetMode="External"/><Relationship Id="rId11" Type="http://schemas.openxmlformats.org/officeDocument/2006/relationships/hyperlink" Target="mailto:bflythe@ed.sc.gov" TargetMode="External"/><Relationship Id="rId5" Type="http://schemas.openxmlformats.org/officeDocument/2006/relationships/hyperlink" Target="mailto:frobinson@ed.sc.gov" TargetMode="External"/><Relationship Id="rId15" Type="http://schemas.openxmlformats.org/officeDocument/2006/relationships/hyperlink" Target="https://ed.sc.gov/" TargetMode="External"/><Relationship Id="rId10" Type="http://schemas.openxmlformats.org/officeDocument/2006/relationships/hyperlink" Target="mailto:fcolley@ed.sc.gov" TargetMode="External"/><Relationship Id="rId4" Type="http://schemas.openxmlformats.org/officeDocument/2006/relationships/hyperlink" Target="mailto:oortmann@ed.sc.gov" TargetMode="External"/><Relationship Id="rId9" Type="http://schemas.openxmlformats.org/officeDocument/2006/relationships/hyperlink" Target="mailto:masuber@ed.sc.gov" TargetMode="External"/><Relationship Id="rId14" Type="http://schemas.openxmlformats.org/officeDocument/2006/relationships/hyperlink" Target="mailto:vtraufler@ed.sc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.sc.gov/scdoe/assets/File/educators/teacher-evaluations/AdvancED_SCTS_Crosswalk_Detailed_06_05_17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3"/>
          <p:cNvSpPr txBox="1">
            <a:spLocks noGrp="1"/>
          </p:cNvSpPr>
          <p:nvPr>
            <p:ph type="ctrTitle"/>
          </p:nvPr>
        </p:nvSpPr>
        <p:spPr>
          <a:xfrm>
            <a:off x="5320800" y="674975"/>
            <a:ext cx="3421800" cy="23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800"/>
              <a:t>Personalizing Professional Learning with the SC Teaching Standards 4.0 Rubric</a:t>
            </a:r>
            <a:endParaRPr sz="2800">
              <a:solidFill>
                <a:srgbClr val="AAD956"/>
              </a:solidFill>
            </a:endParaRPr>
          </a:p>
        </p:txBody>
      </p:sp>
      <p:sp>
        <p:nvSpPr>
          <p:cNvPr id="191" name="Google Shape;191;p33"/>
          <p:cNvSpPr txBox="1">
            <a:spLocks noGrp="1"/>
          </p:cNvSpPr>
          <p:nvPr>
            <p:ph type="subTitle" idx="1"/>
          </p:nvPr>
        </p:nvSpPr>
        <p:spPr>
          <a:xfrm>
            <a:off x="5212081" y="3823854"/>
            <a:ext cx="3722400" cy="13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65"/>
              <a:buNone/>
            </a:pPr>
            <a:endParaRPr sz="1665"/>
          </a:p>
          <a:p>
            <a:pPr marL="0" lvl="0" indent="0" algn="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665"/>
              <a:buNone/>
            </a:pPr>
            <a:r>
              <a:rPr lang="en" sz="1665"/>
              <a:t>Kimberly Howard &amp; Lilla Toal-Mandsager </a:t>
            </a:r>
            <a:endParaRPr/>
          </a:p>
          <a:p>
            <a:pPr marL="0" lvl="0" indent="0" algn="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665"/>
              <a:buNone/>
            </a:pPr>
            <a:r>
              <a:rPr lang="en" sz="1665"/>
              <a:t>South Carolina Department of Education </a:t>
            </a:r>
            <a:endParaRPr/>
          </a:p>
          <a:p>
            <a:pPr marL="0" lvl="0" indent="0" algn="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665"/>
              <a:buNone/>
            </a:pPr>
            <a:r>
              <a:rPr lang="en" sz="1665"/>
              <a:t>AdvancED, Fall 2018</a:t>
            </a:r>
            <a:endParaRPr sz="1665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2"/>
          <p:cNvSpPr txBox="1">
            <a:spLocks noGrp="1"/>
          </p:cNvSpPr>
          <p:nvPr>
            <p:ph type="title"/>
          </p:nvPr>
        </p:nvSpPr>
        <p:spPr>
          <a:xfrm>
            <a:off x="820125" y="719847"/>
            <a:ext cx="40884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3600"/>
              <a:buFont typeface="Calibri"/>
              <a:buNone/>
            </a:pPr>
            <a:r>
              <a:rPr lang="en" sz="3600"/>
              <a:t>Planning </a:t>
            </a:r>
            <a:endParaRPr sz="3600"/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3600"/>
              <a:buFont typeface="Calibri"/>
              <a:buNone/>
            </a:pPr>
            <a:r>
              <a:rPr lang="en" sz="2000">
                <a:solidFill>
                  <a:srgbClr val="AAD956"/>
                </a:solidFill>
              </a:rPr>
              <a:t>What little change can I try? </a:t>
            </a:r>
            <a:endParaRPr sz="2000">
              <a:solidFill>
                <a:srgbClr val="AAD956"/>
              </a:solidFill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3600"/>
              <a:buFont typeface="Calibri"/>
              <a:buNone/>
            </a:pPr>
            <a:r>
              <a:rPr lang="en" sz="3600"/>
              <a:t> </a:t>
            </a:r>
            <a:endParaRPr sz="3600"/>
          </a:p>
        </p:txBody>
      </p:sp>
      <p:sp>
        <p:nvSpPr>
          <p:cNvPr id="257" name="Google Shape;257;p42"/>
          <p:cNvSpPr txBox="1">
            <a:spLocks noGrp="1"/>
          </p:cNvSpPr>
          <p:nvPr>
            <p:ph type="body" idx="1"/>
          </p:nvPr>
        </p:nvSpPr>
        <p:spPr>
          <a:xfrm>
            <a:off x="820124" y="3062959"/>
            <a:ext cx="3755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</a:pPr>
            <a:r>
              <a:rPr lang="en"/>
              <a:t>  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3"/>
          <p:cNvSpPr txBox="1">
            <a:spLocks noGrp="1"/>
          </p:cNvSpPr>
          <p:nvPr>
            <p:ph type="title"/>
          </p:nvPr>
        </p:nvSpPr>
        <p:spPr>
          <a:xfrm>
            <a:off x="820125" y="719847"/>
            <a:ext cx="40884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000"/>
              <a:buFont typeface="Calibri"/>
              <a:buNone/>
            </a:pPr>
            <a:r>
              <a:rPr lang="en"/>
              <a:t>Questions and Reflections</a:t>
            </a:r>
            <a:endParaRPr/>
          </a:p>
        </p:txBody>
      </p:sp>
      <p:sp>
        <p:nvSpPr>
          <p:cNvPr id="265" name="Google Shape;265;p43"/>
          <p:cNvSpPr txBox="1">
            <a:spLocks noGrp="1"/>
          </p:cNvSpPr>
          <p:nvPr>
            <p:ph type="body" idx="1"/>
          </p:nvPr>
        </p:nvSpPr>
        <p:spPr>
          <a:xfrm>
            <a:off x="820124" y="3062959"/>
            <a:ext cx="3755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</a:pPr>
            <a:r>
              <a:rPr lang="en"/>
              <a:t>  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A"/>
              </a:buClr>
              <a:buSzPts val="3300"/>
              <a:buFont typeface="Calibri"/>
              <a:buNone/>
            </a:pPr>
            <a:r>
              <a:rPr lang="en"/>
              <a:t>Reflection and Questions</a:t>
            </a:r>
            <a:endParaRPr/>
          </a:p>
        </p:txBody>
      </p:sp>
      <p:sp>
        <p:nvSpPr>
          <p:cNvPr id="272" name="Google Shape;272;p44"/>
          <p:cNvSpPr txBox="1">
            <a:spLocks noGrp="1"/>
          </p:cNvSpPr>
          <p:nvPr>
            <p:ph type="body" idx="1"/>
          </p:nvPr>
        </p:nvSpPr>
        <p:spPr>
          <a:xfrm>
            <a:off x="338447" y="927018"/>
            <a:ext cx="4038600" cy="383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1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" sz="2800"/>
              <a:t>What else do I need to know to implement? </a:t>
            </a:r>
            <a:endParaRPr/>
          </a:p>
          <a:p>
            <a:pPr marL="0" lvl="1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/>
          </a:p>
          <a:p>
            <a:pPr marL="171450" lvl="1" indent="-1778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" sz="2800"/>
              <a:t>Where to access the video library?</a:t>
            </a:r>
            <a:endParaRPr sz="2800"/>
          </a:p>
          <a:p>
            <a:pPr marL="91440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chemeClr val="hlink"/>
                </a:solidFill>
                <a:hlinkClick r:id="rId3"/>
              </a:rPr>
              <a:t>SCLead.org </a:t>
            </a:r>
            <a:endParaRPr sz="960"/>
          </a:p>
        </p:txBody>
      </p:sp>
      <p:pic>
        <p:nvPicPr>
          <p:cNvPr id="273" name="Google Shape;273;p44" title="image of boardwalk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4495800" y="1715981"/>
            <a:ext cx="4583100" cy="259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5250" indent="0"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50" name="Google Shape;350;p5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100">
                <a:solidFill>
                  <a:srgbClr val="FFFFFF"/>
                </a:solidFill>
              </a:rPr>
              <a:t>9/22/16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351" name="Google Shape;351;p5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" sz="1100">
                <a:solidFill>
                  <a:srgbClr val="FFFFFF"/>
                </a:solidFill>
              </a:rPr>
              <a:t>13</a:t>
            </a:fld>
            <a:endParaRPr sz="1100">
              <a:solidFill>
                <a:srgbClr val="FFFFFF"/>
              </a:solidFill>
            </a:endParaRPr>
          </a:p>
        </p:txBody>
      </p:sp>
      <p:pic>
        <p:nvPicPr>
          <p:cNvPr id="352" name="Google Shape;352;p53" title="Screenshot of an SL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09764" y="267741"/>
            <a:ext cx="5622493" cy="4513229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53" title="Right facing arrow"/>
          <p:cNvSpPr/>
          <p:nvPr/>
        </p:nvSpPr>
        <p:spPr>
          <a:xfrm>
            <a:off x="1255932" y="1119878"/>
            <a:ext cx="820500" cy="670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53" title="Left facing arrow"/>
          <p:cNvSpPr/>
          <p:nvPr/>
        </p:nvSpPr>
        <p:spPr>
          <a:xfrm rot="10800000">
            <a:off x="7529538" y="3307928"/>
            <a:ext cx="820500" cy="670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958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ts val="3300"/>
              <a:buFont typeface="Calibri"/>
              <a:buNone/>
            </a:pPr>
            <a:r>
              <a:rPr lang="en" b="1">
                <a:solidFill>
                  <a:srgbClr val="008080"/>
                </a:solidFill>
              </a:rPr>
              <a:t>Educator Effectiveness Resources</a:t>
            </a:r>
            <a:endParaRPr b="1">
              <a:solidFill>
                <a:srgbClr val="00808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endParaRPr sz="1100"/>
          </a:p>
        </p:txBody>
      </p:sp>
      <p:sp>
        <p:nvSpPr>
          <p:cNvPr id="279" name="Google Shape;279;p45"/>
          <p:cNvSpPr/>
          <p:nvPr/>
        </p:nvSpPr>
        <p:spPr>
          <a:xfrm>
            <a:off x="337374" y="4673050"/>
            <a:ext cx="4020000" cy="3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https://ed.sc.gov/educators/educator-effectivene</a:t>
            </a:r>
            <a:r>
              <a:rPr lang="en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</a:t>
            </a:r>
            <a:r>
              <a:rPr lang="en" sz="14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s/</a:t>
            </a:r>
            <a:r>
              <a:rPr lang="en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Google Shape;280;p45" title="screenshot of effectiveness website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497600" y="873921"/>
            <a:ext cx="5854200" cy="372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ts val="3300"/>
              <a:buFont typeface="Calibri"/>
              <a:buNone/>
            </a:pPr>
            <a:r>
              <a:rPr lang="en" b="1">
                <a:solidFill>
                  <a:srgbClr val="008080"/>
                </a:solidFill>
              </a:rPr>
              <a:t>Leadership Development Resources</a:t>
            </a:r>
            <a:endParaRPr b="1">
              <a:solidFill>
                <a:srgbClr val="00808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endParaRPr sz="11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endParaRPr sz="1100"/>
          </a:p>
        </p:txBody>
      </p:sp>
      <p:pic>
        <p:nvPicPr>
          <p:cNvPr id="286" name="Google Shape;286;p46" title="screenshot of leadership development website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9102" y="1128452"/>
            <a:ext cx="6291600" cy="344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46"/>
          <p:cNvSpPr txBox="1"/>
          <p:nvPr/>
        </p:nvSpPr>
        <p:spPr>
          <a:xfrm>
            <a:off x="839100" y="4651200"/>
            <a:ext cx="5115600" cy="4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https://ed.sc.gov/educators/school-and-district-administrators/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8CD5"/>
              </a:buClr>
              <a:buSzPts val="500"/>
              <a:buFont typeface="Source Sans Pro"/>
              <a:buNone/>
            </a:pP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/>
            </a:r>
            <a:br>
              <a:rPr lang="en" sz="2900">
                <a:solidFill>
                  <a:srgbClr val="538CD5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36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Office of Educator Effectiveness &amp; Leadership Development</a:t>
            </a:r>
            <a:endParaRPr sz="3600" b="1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3" name="Google Shape;293;p4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en" sz="1100"/>
              <a:t>  </a:t>
            </a:r>
            <a:endParaRPr sz="1100"/>
          </a:p>
        </p:txBody>
      </p:sp>
      <p:sp>
        <p:nvSpPr>
          <p:cNvPr id="294" name="Google Shape;294;p47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None/>
            </a:pPr>
            <a:r>
              <a:rPr lang="en" sz="1600" b="1">
                <a:solidFill>
                  <a:srgbClr val="000000"/>
                </a:solidFill>
              </a:rPr>
              <a:t>Leadership Development Leads</a:t>
            </a:r>
            <a:endParaRPr sz="1600">
              <a:solidFill>
                <a:srgbClr val="000000"/>
              </a:solidFill>
            </a:endParaRPr>
          </a:p>
          <a:p>
            <a:pPr marL="1651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00"/>
              <a:buNone/>
            </a:pPr>
            <a:r>
              <a:rPr lang="en" sz="1600">
                <a:solidFill>
                  <a:srgbClr val="000000"/>
                </a:solidFill>
              </a:rPr>
              <a:t>Walter Clark, Experienced Leaders, 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wclark@ed.sc.gov</a:t>
            </a:r>
            <a:endParaRPr sz="1600">
              <a:solidFill>
                <a:srgbClr val="000000"/>
              </a:solidFill>
            </a:endParaRPr>
          </a:p>
          <a:p>
            <a:pPr marL="1651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00"/>
              <a:buNone/>
            </a:pPr>
            <a:r>
              <a:rPr lang="en" sz="1600">
                <a:solidFill>
                  <a:srgbClr val="000000"/>
                </a:solidFill>
              </a:rPr>
              <a:t>Olivia Ortmann, Collective Leadership, </a:t>
            </a:r>
            <a:r>
              <a:rPr lang="en" sz="1600" u="sng">
                <a:solidFill>
                  <a:schemeClr val="hlink"/>
                </a:solidFill>
                <a:hlinkClick r:id="rId4"/>
              </a:rPr>
              <a:t>oortmann@ed.sc.gov</a:t>
            </a:r>
            <a:endParaRPr sz="1600">
              <a:solidFill>
                <a:srgbClr val="B45F06"/>
              </a:solidFill>
            </a:endParaRPr>
          </a:p>
          <a:p>
            <a:pPr marL="1651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00"/>
              <a:buNone/>
            </a:pPr>
            <a:r>
              <a:rPr lang="en" sz="1600">
                <a:solidFill>
                  <a:srgbClr val="000000"/>
                </a:solidFill>
              </a:rPr>
              <a:t>Dr. Frank Robinson, New Principals &amp; Emerging Leaders, </a:t>
            </a:r>
            <a:r>
              <a:rPr lang="en" sz="1600" u="sng">
                <a:solidFill>
                  <a:schemeClr val="hlink"/>
                </a:solidFill>
                <a:hlinkClick r:id="rId5"/>
              </a:rPr>
              <a:t>frobinson@ed.sc.gov</a:t>
            </a:r>
            <a:endParaRPr sz="1600" u="sng">
              <a:solidFill>
                <a:srgbClr val="0072E5"/>
              </a:solidFill>
            </a:endParaRPr>
          </a:p>
          <a:p>
            <a:pPr marL="1651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00"/>
              <a:buNone/>
            </a:pPr>
            <a:r>
              <a:rPr lang="en" sz="1600">
                <a:solidFill>
                  <a:srgbClr val="000000"/>
                </a:solidFill>
              </a:rPr>
              <a:t>Tom Smith, Instructional Leadership &amp; Assistant Principals, </a:t>
            </a:r>
            <a:r>
              <a:rPr lang="en" sz="1600" u="sng">
                <a:solidFill>
                  <a:schemeClr val="hlink"/>
                </a:solidFill>
                <a:hlinkClick r:id="rId6"/>
              </a:rPr>
              <a:t>tsmith@ed.sc.gov</a:t>
            </a:r>
            <a:r>
              <a:rPr lang="en" sz="1600">
                <a:solidFill>
                  <a:srgbClr val="B45F06"/>
                </a:solidFill>
              </a:rPr>
              <a:t> </a:t>
            </a:r>
            <a:endParaRPr sz="1100"/>
          </a:p>
          <a:p>
            <a:pPr marL="1651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00"/>
              <a:buNone/>
            </a:pPr>
            <a:r>
              <a:rPr lang="en" sz="1600">
                <a:solidFill>
                  <a:srgbClr val="000000"/>
                </a:solidFill>
              </a:rPr>
              <a:t>Regina Thurmond, Certified Support &amp; Emerging Leaders, </a:t>
            </a:r>
            <a:r>
              <a:rPr lang="en" sz="1600" u="sng">
                <a:solidFill>
                  <a:schemeClr val="hlink"/>
                </a:solidFill>
                <a:hlinkClick r:id="rId7"/>
              </a:rPr>
              <a:t>rthurmond@ed.sc.gov</a:t>
            </a:r>
            <a:endParaRPr sz="1600">
              <a:solidFill>
                <a:srgbClr val="B45F06"/>
              </a:solidFill>
            </a:endParaRPr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300"/>
              <a:buNone/>
            </a:pPr>
            <a:r>
              <a:rPr lang="en" sz="1600" b="1">
                <a:solidFill>
                  <a:srgbClr val="000000"/>
                </a:solidFill>
              </a:rPr>
              <a:t>Office Support</a:t>
            </a:r>
            <a:endParaRPr sz="1100"/>
          </a:p>
          <a:p>
            <a:pPr marL="1651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00"/>
              <a:buNone/>
            </a:pPr>
            <a:r>
              <a:rPr lang="en" sz="2000" b="1">
                <a:solidFill>
                  <a:srgbClr val="AAD956"/>
                </a:solidFill>
              </a:rPr>
              <a:t>Lilla Toal Mandsager, Director, </a:t>
            </a:r>
            <a:r>
              <a:rPr lang="en" sz="2000" b="1" u="sng">
                <a:solidFill>
                  <a:schemeClr val="hlink"/>
                </a:solidFill>
                <a:hlinkClick r:id="rId8"/>
              </a:rPr>
              <a:t>lmandsager@ed.sc.gov</a:t>
            </a:r>
            <a:endParaRPr sz="2000" b="1">
              <a:solidFill>
                <a:srgbClr val="AAD956"/>
              </a:solidFill>
            </a:endParaRPr>
          </a:p>
          <a:p>
            <a:pPr marL="165100" lvl="1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300"/>
              <a:buNone/>
            </a:pPr>
            <a:r>
              <a:rPr lang="en" sz="1600">
                <a:solidFill>
                  <a:srgbClr val="000000"/>
                </a:solidFill>
              </a:rPr>
              <a:t>Marilyn Suber, Administrative Assistant, </a:t>
            </a:r>
            <a:r>
              <a:rPr lang="en" sz="1600" u="sng">
                <a:solidFill>
                  <a:schemeClr val="hlink"/>
                </a:solidFill>
                <a:hlinkClick r:id="rId9"/>
              </a:rPr>
              <a:t>masuber@ed.sc.gov</a:t>
            </a:r>
            <a:endParaRPr sz="1600" u="sng">
              <a:solidFill>
                <a:srgbClr val="0072E5"/>
              </a:solidFill>
            </a:endParaRPr>
          </a:p>
        </p:txBody>
      </p:sp>
      <p:sp>
        <p:nvSpPr>
          <p:cNvPr id="295" name="Google Shape;295;p47"/>
          <p:cNvSpPr txBox="1"/>
          <p:nvPr/>
        </p:nvSpPr>
        <p:spPr>
          <a:xfrm>
            <a:off x="717468" y="1045030"/>
            <a:ext cx="3930600" cy="35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Educator Effectiveness Leads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Faye Colley, Communications, </a:t>
            </a:r>
            <a:r>
              <a:rPr lang="en" sz="16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fcolley@ed.sc.gov</a:t>
            </a:r>
            <a:r>
              <a:rPr lang="en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Beverly Flythe, Educator Preparation Programs, </a:t>
            </a:r>
            <a:r>
              <a:rPr lang="en" sz="16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1"/>
              </a:rPr>
              <a:t>bflythe@ed.sc.gov</a:t>
            </a:r>
            <a:r>
              <a:rPr lang="en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Dr. Julie Hartwell, Data &amp; Reporting, </a:t>
            </a:r>
            <a:r>
              <a:rPr lang="en" sz="16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jhartwell@ed.sc.gov</a:t>
            </a:r>
            <a:endParaRPr sz="1600" b="0" i="0" u="none" strike="noStrike" cap="none">
              <a:solidFill>
                <a:srgbClr val="B45F0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i="0" u="none" strike="noStrike" cap="none">
                <a:solidFill>
                  <a:srgbClr val="AAD956"/>
                </a:solidFill>
                <a:latin typeface="Calibri"/>
                <a:ea typeface="Calibri"/>
                <a:cs typeface="Calibri"/>
                <a:sym typeface="Calibri"/>
              </a:rPr>
              <a:t>Dr. Kimberly Howard, Mentoring &amp; Induction, </a:t>
            </a:r>
            <a:r>
              <a:rPr lang="en" sz="2000" b="1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khoward@ed.sc.gov</a:t>
            </a:r>
            <a:endParaRPr sz="2000" b="1" i="0" u="sng" strike="noStrike" cap="none">
              <a:solidFill>
                <a:srgbClr val="AAD95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Dr. Vicki Traufler, PADEPP, </a:t>
            </a:r>
            <a:r>
              <a:rPr lang="en" sz="16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4"/>
              </a:rPr>
              <a:t>vtraufler@ed.sc.gov</a:t>
            </a:r>
            <a:endParaRPr sz="1600" b="0" i="0" u="sng" strike="noStrike" cap="none">
              <a:solidFill>
                <a:srgbClr val="0072E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Visit our website: </a:t>
            </a:r>
            <a:r>
              <a:rPr lang="en" sz="1600" b="1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5"/>
              </a:rPr>
              <a:t>https://ed.sc.gov</a:t>
            </a:r>
            <a:endParaRPr sz="1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sng" strike="noStrike" cap="none">
              <a:solidFill>
                <a:srgbClr val="0072E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4"/>
          <p:cNvSpPr txBox="1">
            <a:spLocks noGrp="1"/>
          </p:cNvSpPr>
          <p:nvPr>
            <p:ph type="title"/>
          </p:nvPr>
        </p:nvSpPr>
        <p:spPr>
          <a:xfrm>
            <a:off x="820800" y="149159"/>
            <a:ext cx="7502400" cy="9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" sz="3600"/>
              <a:t>Four Corners Activity</a:t>
            </a:r>
            <a:endParaRPr sz="3600"/>
          </a:p>
        </p:txBody>
      </p:sp>
      <p:sp>
        <p:nvSpPr>
          <p:cNvPr id="197" name="Google Shape;197;p34"/>
          <p:cNvSpPr txBox="1">
            <a:spLocks noGrp="1"/>
          </p:cNvSpPr>
          <p:nvPr>
            <p:ph type="body" idx="1"/>
          </p:nvPr>
        </p:nvSpPr>
        <p:spPr>
          <a:xfrm>
            <a:off x="689956" y="1342417"/>
            <a:ext cx="7633200" cy="32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177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/>
              <a:t>Read the posters in each corner of the room.</a:t>
            </a:r>
            <a:endParaRPr sz="1100"/>
          </a:p>
          <a:p>
            <a:pPr marL="177800" lvl="0" indent="-1778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/>
              <a:t>Move to the area of the poster that best defines your motivation for selecting a professional learning session. </a:t>
            </a:r>
            <a:endParaRPr sz="1100"/>
          </a:p>
          <a:p>
            <a:pPr marL="177800" lvl="0" indent="-1778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/>
              <a:t>Introduce yourself to the group (name, school/district, role, why you chose this poster).</a:t>
            </a:r>
            <a:endParaRPr sz="2400"/>
          </a:p>
          <a:p>
            <a:pPr marL="177800" lvl="0" indent="-1778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/>
              <a:t>Have a discussion about the following:</a:t>
            </a:r>
            <a:endParaRPr sz="1100"/>
          </a:p>
          <a:p>
            <a:pPr marL="520700" lvl="1" indent="-1714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" sz="2100" b="1"/>
              <a:t>When you walk out of a professional learning session that you deemed successful, what factors made it effective for you?</a:t>
            </a:r>
            <a:endParaRPr sz="1100"/>
          </a:p>
          <a:p>
            <a:pPr marL="177800" lvl="0" indent="-17780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" sz="2400">
                <a:solidFill>
                  <a:srgbClr val="3A4042"/>
                </a:solidFill>
              </a:rPr>
              <a:t>Write your ideas on the group’s poster and choose someone to share 2 key ideas.</a:t>
            </a:r>
            <a:endParaRPr sz="2400">
              <a:solidFill>
                <a:srgbClr val="3A4042"/>
              </a:solidFill>
            </a:endParaRPr>
          </a:p>
          <a:p>
            <a:pPr marL="520700" lvl="1" indent="-635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A"/>
              </a:buClr>
              <a:buSzPts val="3300"/>
              <a:buFont typeface="Calibri"/>
              <a:buNone/>
            </a:pPr>
            <a:r>
              <a:rPr lang="en"/>
              <a:t>Who are we? </a:t>
            </a:r>
            <a:endParaRPr/>
          </a:p>
        </p:txBody>
      </p:sp>
      <p:sp>
        <p:nvSpPr>
          <p:cNvPr id="204" name="Google Shape;204;p3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101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endParaRPr/>
          </a:p>
        </p:txBody>
      </p:sp>
      <p:pic>
        <p:nvPicPr>
          <p:cNvPr id="205" name="Google Shape;205;p35" title="Picture of Presenter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2525" y="702637"/>
            <a:ext cx="5472976" cy="410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8"/>
          <p:cNvSpPr txBox="1">
            <a:spLocks noGrp="1"/>
          </p:cNvSpPr>
          <p:nvPr>
            <p:ph type="title"/>
          </p:nvPr>
        </p:nvSpPr>
        <p:spPr>
          <a:xfrm>
            <a:off x="820124" y="719846"/>
            <a:ext cx="3755700" cy="2203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000"/>
            </a:pPr>
            <a:r>
              <a:rPr lang="en" sz="2400" dirty="0" smtClean="0"/>
              <a:t>Objectives </a:t>
            </a:r>
            <a:r>
              <a:rPr lang="en" sz="1800" dirty="0" smtClean="0"/>
              <a:t/>
            </a:r>
            <a:br>
              <a:rPr lang="en" sz="1800" dirty="0" smtClean="0"/>
            </a:br>
            <a:r>
              <a:rPr lang="en" sz="1800" dirty="0"/>
              <a:t>*</a:t>
            </a:r>
            <a:r>
              <a:rPr lang="en" sz="1800" dirty="0" smtClean="0"/>
              <a:t>Walk away with a practical way to use the SCTS 4.0 Professional Learning Library at your school tomorrow</a:t>
            </a:r>
            <a:br>
              <a:rPr lang="en" sz="1800" dirty="0" smtClean="0"/>
            </a:br>
            <a:r>
              <a:rPr lang="en" sz="1800" dirty="0" smtClean="0"/>
              <a:t/>
            </a:r>
            <a:br>
              <a:rPr lang="en" sz="1800" dirty="0" smtClean="0"/>
            </a:br>
            <a:r>
              <a:rPr lang="en" sz="1800" dirty="0" smtClean="0"/>
              <a:t>*Connect to research-based frameworks for improving instruction and leading professional learning </a:t>
            </a:r>
            <a:br>
              <a:rPr lang="en" sz="1800" dirty="0" smtClean="0"/>
            </a:br>
            <a:endParaRPr sz="1800" dirty="0"/>
          </a:p>
        </p:txBody>
      </p:sp>
      <p:sp>
        <p:nvSpPr>
          <p:cNvPr id="226" name="Google Shape;226;p38"/>
          <p:cNvSpPr txBox="1">
            <a:spLocks noGrp="1"/>
          </p:cNvSpPr>
          <p:nvPr>
            <p:ph type="body" idx="1"/>
          </p:nvPr>
        </p:nvSpPr>
        <p:spPr>
          <a:xfrm>
            <a:off x="5594465" y="538290"/>
            <a:ext cx="27369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</a:pPr>
            <a:r>
              <a:rPr lang="en" sz="2400" b="1" dirty="0">
                <a:solidFill>
                  <a:srgbClr val="AAD956"/>
                </a:solidFill>
              </a:rPr>
              <a:t>Agenda</a:t>
            </a:r>
            <a:r>
              <a:rPr lang="en" b="1" dirty="0">
                <a:solidFill>
                  <a:srgbClr val="AAD956"/>
                </a:solidFill>
              </a:rPr>
              <a:t>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</a:pPr>
            <a:endParaRPr b="1" dirty="0">
              <a:solidFill>
                <a:srgbClr val="AAD956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</a:pPr>
            <a:r>
              <a:rPr lang="en" b="1" dirty="0">
                <a:solidFill>
                  <a:srgbClr val="AAD956"/>
                </a:solidFill>
              </a:rPr>
              <a:t>1. </a:t>
            </a:r>
            <a:r>
              <a:rPr lang="en" b="1" u="sng" dirty="0">
                <a:solidFill>
                  <a:srgbClr val="AAD956"/>
                </a:solidFill>
              </a:rPr>
              <a:t>Setting Goals</a:t>
            </a:r>
            <a:r>
              <a:rPr lang="en" dirty="0">
                <a:solidFill>
                  <a:srgbClr val="AAD956"/>
                </a:solidFill>
              </a:rPr>
              <a:t> </a:t>
            </a:r>
            <a:r>
              <a:rPr lang="en" b="1" dirty="0">
                <a:solidFill>
                  <a:srgbClr val="AAD956"/>
                </a:solidFill>
              </a:rPr>
              <a:t>– Why does personalization matter?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</a:pPr>
            <a:r>
              <a:rPr lang="en" b="1" dirty="0">
                <a:solidFill>
                  <a:srgbClr val="AAD956"/>
                </a:solidFill>
              </a:rPr>
              <a:t>2. </a:t>
            </a:r>
            <a:r>
              <a:rPr lang="en" b="1" u="sng" dirty="0">
                <a:solidFill>
                  <a:srgbClr val="AAD956"/>
                </a:solidFill>
              </a:rPr>
              <a:t>Learning</a:t>
            </a:r>
            <a:r>
              <a:rPr lang="en" b="1" dirty="0">
                <a:solidFill>
                  <a:srgbClr val="AAD956"/>
                </a:solidFill>
              </a:rPr>
              <a:t> – How can the teaching standards and the video library help?  </a:t>
            </a:r>
            <a:endParaRPr b="1" dirty="0">
              <a:solidFill>
                <a:srgbClr val="AAD956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</a:pPr>
            <a:r>
              <a:rPr lang="en" b="1" dirty="0">
                <a:solidFill>
                  <a:srgbClr val="AAD956"/>
                </a:solidFill>
              </a:rPr>
              <a:t>3. </a:t>
            </a:r>
            <a:r>
              <a:rPr lang="en" b="1" u="sng" dirty="0">
                <a:solidFill>
                  <a:srgbClr val="AAD956"/>
                </a:solidFill>
              </a:rPr>
              <a:t>Planning</a:t>
            </a:r>
            <a:r>
              <a:rPr lang="en" b="1" dirty="0">
                <a:solidFill>
                  <a:srgbClr val="AAD956"/>
                </a:solidFill>
              </a:rPr>
              <a:t> – What little change can I try? </a:t>
            </a:r>
            <a:endParaRPr b="1" dirty="0">
              <a:solidFill>
                <a:srgbClr val="AAD956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</a:pPr>
            <a:r>
              <a:rPr lang="en" b="1" dirty="0">
                <a:solidFill>
                  <a:srgbClr val="AAD956"/>
                </a:solidFill>
              </a:rPr>
              <a:t>4. </a:t>
            </a:r>
            <a:r>
              <a:rPr lang="en" b="1" u="sng" dirty="0">
                <a:solidFill>
                  <a:srgbClr val="AAD956"/>
                </a:solidFill>
              </a:rPr>
              <a:t>Reflecting</a:t>
            </a:r>
            <a:r>
              <a:rPr lang="en" b="1" dirty="0">
                <a:solidFill>
                  <a:srgbClr val="AAD956"/>
                </a:solidFill>
              </a:rPr>
              <a:t> – What else do I need to learn to put this into action? </a:t>
            </a:r>
            <a:endParaRPr b="1" dirty="0">
              <a:solidFill>
                <a:srgbClr val="AAD95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A"/>
              </a:buClr>
              <a:buSzPts val="3300"/>
              <a:buFont typeface="Calibri"/>
              <a:buNone/>
            </a:pPr>
            <a:r>
              <a:rPr lang="en"/>
              <a:t>Reasons to Personalize PD </a:t>
            </a:r>
            <a:endParaRPr/>
          </a:p>
        </p:txBody>
      </p:sp>
      <p:sp>
        <p:nvSpPr>
          <p:cNvPr id="212" name="Google Shape;212;p36"/>
          <p:cNvSpPr txBox="1">
            <a:spLocks noGrp="1"/>
          </p:cNvSpPr>
          <p:nvPr>
            <p:ph type="body" idx="1"/>
          </p:nvPr>
        </p:nvSpPr>
        <p:spPr>
          <a:xfrm>
            <a:off x="628650" y="1214450"/>
            <a:ext cx="82101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75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$18 billion spent annually on professional development. Only 29% of teachers are highly satisfied 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1 in 5 teachers “never have a say” in the learning opportunities they attend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50% of teachers have never observed their colleagues’ teaching and 10% report they get feedback from an assigned mentor or coach</a:t>
            </a:r>
            <a:endParaRPr sz="1800"/>
          </a:p>
          <a:p>
            <a:pPr marL="0" lvl="0" indent="0" algn="l" rtl="0">
              <a:spcBef>
                <a:spcPts val="75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/>
          </a:p>
        </p:txBody>
      </p:sp>
      <p:sp>
        <p:nvSpPr>
          <p:cNvPr id="213" name="Google Shape;213;p36"/>
          <p:cNvSpPr txBox="1"/>
          <p:nvPr/>
        </p:nvSpPr>
        <p:spPr>
          <a:xfrm>
            <a:off x="628650" y="3199300"/>
            <a:ext cx="77880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1 and 2  Boston Consulting Group. (2014). Teachers know best: Teachers’ views on professional development. Retrieved from http://k12education.gatesfoundation.org/learning/</a:t>
            </a:r>
            <a:endParaRPr sz="10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teacher_views_on_pd/</a:t>
            </a:r>
            <a:endParaRPr sz="1000">
              <a:solidFill>
                <a:srgbClr val="83B6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83B641"/>
                </a:solidFill>
                <a:latin typeface="Calibri"/>
                <a:ea typeface="Calibri"/>
                <a:cs typeface="Calibri"/>
                <a:sym typeface="Calibri"/>
              </a:rPr>
              <a:t>3  OECD. (2014). Results from TALIS 2013: Country note, United States of America. Retrieved from http://www.oecd.org/unitedstates/TALIS-2013-country-note-US.pdf</a:t>
            </a: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7"/>
          <p:cNvSpPr txBox="1">
            <a:spLocks noGrp="1"/>
          </p:cNvSpPr>
          <p:nvPr>
            <p:ph type="title"/>
          </p:nvPr>
        </p:nvSpPr>
        <p:spPr>
          <a:xfrm>
            <a:off x="820800" y="149159"/>
            <a:ext cx="7502400" cy="9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Calibri"/>
              <a:buNone/>
            </a:pPr>
            <a:r>
              <a:rPr lang="en"/>
              <a:t>EELD Framework </a:t>
            </a:r>
            <a:endParaRPr/>
          </a:p>
        </p:txBody>
      </p:sp>
      <p:pic>
        <p:nvPicPr>
          <p:cNvPr id="219" name="Google Shape;219;p37" descr="The framework has the Profile of the Graduate at the center and has four areas of focus: &#10;Growth and Reflection &#10;Support through Mentoring&#10;Teaching that Personalizes the Profile&#10;Building Capacity of Teachers and Students to lead" title="Image of Effectiveness and Leadership Framework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972" y="149159"/>
            <a:ext cx="8693400" cy="474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>
            <a:spLocks noGrp="1"/>
          </p:cNvSpPr>
          <p:nvPr>
            <p:ph type="title"/>
          </p:nvPr>
        </p:nvSpPr>
        <p:spPr>
          <a:xfrm>
            <a:off x="820125" y="719847"/>
            <a:ext cx="4088400" cy="18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3600"/>
              <a:buFont typeface="Calibri"/>
              <a:buNone/>
            </a:pPr>
            <a:r>
              <a:rPr lang="en" sz="3600"/>
              <a:t>Learning</a:t>
            </a:r>
            <a:endParaRPr sz="36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Font typeface="Arial"/>
              <a:buNone/>
            </a:pPr>
            <a:r>
              <a:rPr lang="en" sz="2000">
                <a:solidFill>
                  <a:srgbClr val="AAD956"/>
                </a:solidFill>
              </a:rPr>
              <a:t>How can the teaching standards and the video library help?  </a:t>
            </a:r>
            <a:endParaRPr sz="2000">
              <a:solidFill>
                <a:srgbClr val="AAD956"/>
              </a:solidFill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3600"/>
              <a:buFont typeface="Calibri"/>
              <a:buNone/>
            </a:pPr>
            <a:r>
              <a:rPr lang="en" sz="3600"/>
              <a:t> </a:t>
            </a:r>
            <a:endParaRPr sz="3600"/>
          </a:p>
        </p:txBody>
      </p:sp>
      <p:sp>
        <p:nvSpPr>
          <p:cNvPr id="234" name="Google Shape;234;p39"/>
          <p:cNvSpPr txBox="1">
            <a:spLocks noGrp="1"/>
          </p:cNvSpPr>
          <p:nvPr>
            <p:ph type="body" idx="1"/>
          </p:nvPr>
        </p:nvSpPr>
        <p:spPr>
          <a:xfrm>
            <a:off x="820124" y="3062959"/>
            <a:ext cx="3755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000"/>
              <a:buNone/>
            </a:pPr>
            <a:r>
              <a:rPr lang="en"/>
              <a:t>  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1" name="Google Shape;241;p40" title="horizontal white line"/>
          <p:cNvCxnSpPr/>
          <p:nvPr/>
        </p:nvCxnSpPr>
        <p:spPr>
          <a:xfrm>
            <a:off x="2075477" y="2057400"/>
            <a:ext cx="4404900" cy="0"/>
          </a:xfrm>
          <a:prstGeom prst="straightConnector1">
            <a:avLst/>
          </a:prstGeom>
          <a:noFill/>
          <a:ln w="31750" cap="flat" cmpd="sng">
            <a:solidFill>
              <a:srgbClr val="F4782F"/>
            </a:solidFill>
            <a:prstDash val="solid"/>
            <a:miter lim="800000"/>
            <a:headEnd type="stealth" w="lg" len="lg"/>
            <a:tailEnd type="stealth" w="lg" len="lg"/>
          </a:ln>
        </p:spPr>
      </p:cxnSp>
      <p:pic>
        <p:nvPicPr>
          <p:cNvPr id="242" name="Google Shape;242;p40" title="Screenshot of Description of Qualifying Factor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123" y="1247614"/>
            <a:ext cx="8762999" cy="3866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3" name="Google Shape;243;p40" title="Horizontal arrow"/>
          <p:cNvCxnSpPr/>
          <p:nvPr/>
        </p:nvCxnSpPr>
        <p:spPr>
          <a:xfrm>
            <a:off x="2196934" y="2173184"/>
            <a:ext cx="4904400" cy="0"/>
          </a:xfrm>
          <a:prstGeom prst="straightConnector1">
            <a:avLst/>
          </a:prstGeom>
          <a:noFill/>
          <a:ln w="76200" cap="flat" cmpd="sng">
            <a:solidFill>
              <a:schemeClr val="accent2"/>
            </a:solidFill>
            <a:prstDash val="solid"/>
            <a:miter lim="800000"/>
            <a:headEnd type="stealth" w="med" len="med"/>
            <a:tailEnd type="stealth" w="med" len="med"/>
          </a:ln>
        </p:spPr>
      </p:cxnSp>
      <p:sp>
        <p:nvSpPr>
          <p:cNvPr id="5" name="Rectangle 4"/>
          <p:cNvSpPr/>
          <p:nvPr/>
        </p:nvSpPr>
        <p:spPr>
          <a:xfrm>
            <a:off x="476655" y="451059"/>
            <a:ext cx="83560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ed.sc.gov/scdoe/assets/File/educators/teacher-evaluations/AdvancED_SCTS_Crosswalk_Detailed_06_05_17.pdf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800" y="149159"/>
            <a:ext cx="7502400" cy="449152"/>
          </a:xfrm>
        </p:spPr>
        <p:txBody>
          <a:bodyPr/>
          <a:lstStyle/>
          <a:p>
            <a:r>
              <a:rPr lang="en-US" dirty="0" smtClean="0"/>
              <a:t>ELEOT/SCTS Crosswalk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5250" indent="0"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1"/>
          <p:cNvSpPr txBox="1">
            <a:spLocks noGrp="1"/>
          </p:cNvSpPr>
          <p:nvPr>
            <p:ph type="title"/>
          </p:nvPr>
        </p:nvSpPr>
        <p:spPr>
          <a:xfrm>
            <a:off x="820800" y="149159"/>
            <a:ext cx="7502400" cy="9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300"/>
              <a:buFont typeface="Calibri"/>
              <a:buNone/>
            </a:pPr>
            <a:r>
              <a:rPr lang="en"/>
              <a:t>Personalizing PD: A protocol </a:t>
            </a:r>
            <a:endParaRPr/>
          </a:p>
        </p:txBody>
      </p:sp>
      <p:pic>
        <p:nvPicPr>
          <p:cNvPr id="249" name="Google Shape;249;p41" title="Image of a giraffe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419000" y="1244050"/>
            <a:ext cx="2564100" cy="3846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50" name="Google Shape;250;p41" title="Table: protocol"/>
          <p:cNvGraphicFramePr/>
          <p:nvPr>
            <p:extLst>
              <p:ext uri="{D42A27DB-BD31-4B8C-83A1-F6EECF244321}">
                <p14:modId xmlns:p14="http://schemas.microsoft.com/office/powerpoint/2010/main" val="1670828212"/>
              </p:ext>
            </p:extLst>
          </p:nvPr>
        </p:nvGraphicFramePr>
        <p:xfrm>
          <a:off x="164674" y="1109739"/>
          <a:ext cx="6091825" cy="3885960"/>
        </p:xfrm>
        <a:graphic>
          <a:graphicData uri="http://schemas.openxmlformats.org/drawingml/2006/table">
            <a:tbl>
              <a:tblPr firstRow="1">
                <a:noFill/>
                <a:tableStyleId>{337B5FA3-1642-4C89-990D-886EBDE63A72}</a:tableStyleId>
              </a:tblPr>
              <a:tblGrid>
                <a:gridCol w="2679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127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74650">
                <a:tc>
                  <a:txBody>
                    <a:bodyPr/>
                    <a:lstStyle/>
                    <a:p>
                      <a:pPr marL="0" marR="0" lvl="0" indent="-1143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AutoNum type="arabicPeriod"/>
                      </a:pPr>
                      <a:r>
                        <a:rPr lang="en" sz="1800" b="1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Why? </a:t>
                      </a:r>
                      <a:r>
                        <a:rPr lang="en" sz="1800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(teacher need) </a:t>
                      </a:r>
                      <a:endParaRPr sz="18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44175" marB="441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 </a:t>
                      </a:r>
                      <a:r>
                        <a:rPr lang="en" sz="18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How? </a:t>
                      </a:r>
                      <a:r>
                        <a:rPr lang="en" sz="180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 sz="180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a) What worked in the lesson? What evidence do we have of student mastery and progress?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b) What student and teacher behaviors showed evidence of the area we’re focused on?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c) What did I see that I could use?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d) When can I try a little something different in the next week? </a:t>
                      </a: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44175" marB="441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1650">
                <a:tc>
                  <a:txBody>
                    <a:bodyPr/>
                    <a:lstStyle/>
                    <a:p>
                      <a:pPr marL="0" marR="0" lvl="0" indent="-11430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AutoNum type="arabicPeriod" startAt="2"/>
                      </a:pPr>
                      <a:r>
                        <a:rPr lang="en" sz="18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What?</a:t>
                      </a:r>
                      <a:r>
                        <a:rPr lang="en" sz="180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(rubric descriptor  and video to focus on) 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44175" marB="441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 </a:t>
                      </a:r>
                      <a:r>
                        <a:rPr lang="en" sz="1800" b="1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When?</a:t>
                      </a:r>
                      <a:r>
                        <a:rPr lang="en" sz="1800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(time and space to talk with teacher) </a:t>
                      </a:r>
                      <a:endParaRPr sz="18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6250" marR="66250" marT="44175" marB="441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8080"/>
      </a:dk2>
      <a:lt2>
        <a:srgbClr val="E4E9EF"/>
      </a:lt2>
      <a:accent1>
        <a:srgbClr val="008080"/>
      </a:accent1>
      <a:accent2>
        <a:srgbClr val="E68422"/>
      </a:accent2>
      <a:accent3>
        <a:srgbClr val="63891F"/>
      </a:accent3>
      <a:accent4>
        <a:srgbClr val="846648"/>
      </a:accent4>
      <a:accent5>
        <a:srgbClr val="63891F"/>
      </a:accent5>
      <a:accent6>
        <a:srgbClr val="758085"/>
      </a:accent6>
      <a:hlink>
        <a:srgbClr val="0072E5"/>
      </a:hlink>
      <a:folHlink>
        <a:srgbClr val="753D3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765</Words>
  <Application>Microsoft Office PowerPoint</Application>
  <PresentationFormat>On-screen Show (16:9)</PresentationFormat>
  <Paragraphs>117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Source Sans Pro</vt:lpstr>
      <vt:lpstr>Office Theme</vt:lpstr>
      <vt:lpstr>Office Theme</vt:lpstr>
      <vt:lpstr>Personalizing Professional Learning with the SC Teaching Standards 4.0 Rubric</vt:lpstr>
      <vt:lpstr>Four Corners Activity</vt:lpstr>
      <vt:lpstr>Who are we? </vt:lpstr>
      <vt:lpstr>Objectives  *Walk away with a practical way to use the SCTS 4.0 Professional Learning Library at your school tomorrow  *Connect to research-based frameworks for improving instruction and leading professional learning  </vt:lpstr>
      <vt:lpstr>Reasons to Personalize PD </vt:lpstr>
      <vt:lpstr>EELD Framework </vt:lpstr>
      <vt:lpstr>Learning How can the teaching standards and the video library help?    </vt:lpstr>
      <vt:lpstr>ELEOT/SCTS Crosswalk</vt:lpstr>
      <vt:lpstr>Personalizing PD: A protocol </vt:lpstr>
      <vt:lpstr>Planning  What little change can I try?   </vt:lpstr>
      <vt:lpstr>Questions and Reflections</vt:lpstr>
      <vt:lpstr>Reflection and Questions</vt:lpstr>
      <vt:lpstr>    </vt:lpstr>
      <vt:lpstr>Educator Effectiveness Resources </vt:lpstr>
      <vt:lpstr>Leadership Development Resources  </vt:lpstr>
      <vt:lpstr>             Office of Educator Effectiveness &amp; Leadership Development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Personalizing Professional Learning with the SC Teaching Standards 4.0 Rubric</dc:title>
  <dc:creator>Toal-Mandsager, Lilla</dc:creator>
  <cp:lastModifiedBy>Toal Mandsager, Lilla</cp:lastModifiedBy>
  <cp:revision>4</cp:revision>
  <dcterms:modified xsi:type="dcterms:W3CDTF">2018-11-02T16:06:45Z</dcterms:modified>
</cp:coreProperties>
</file>