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8" r:id="rId2"/>
  </p:sldMasterIdLst>
  <p:notesMasterIdLst>
    <p:notesMasterId r:id="rId34"/>
  </p:notesMasterIdLst>
  <p:handoutMasterIdLst>
    <p:handoutMasterId r:id="rId35"/>
  </p:handoutMasterIdLst>
  <p:sldIdLst>
    <p:sldId id="425" r:id="rId3"/>
    <p:sldId id="260" r:id="rId4"/>
    <p:sldId id="353" r:id="rId5"/>
    <p:sldId id="367" r:id="rId6"/>
    <p:sldId id="441" r:id="rId7"/>
    <p:sldId id="442" r:id="rId8"/>
    <p:sldId id="426" r:id="rId9"/>
    <p:sldId id="431" r:id="rId10"/>
    <p:sldId id="427" r:id="rId11"/>
    <p:sldId id="432" r:id="rId12"/>
    <p:sldId id="443" r:id="rId13"/>
    <p:sldId id="428" r:id="rId14"/>
    <p:sldId id="433" r:id="rId15"/>
    <p:sldId id="446" r:id="rId16"/>
    <p:sldId id="434" r:id="rId17"/>
    <p:sldId id="444" r:id="rId18"/>
    <p:sldId id="430" r:id="rId19"/>
    <p:sldId id="435" r:id="rId20"/>
    <p:sldId id="447" r:id="rId21"/>
    <p:sldId id="448" r:id="rId22"/>
    <p:sldId id="445" r:id="rId23"/>
    <p:sldId id="349" r:id="rId24"/>
    <p:sldId id="376" r:id="rId25"/>
    <p:sldId id="397" r:id="rId26"/>
    <p:sldId id="450" r:id="rId27"/>
    <p:sldId id="451" r:id="rId28"/>
    <p:sldId id="439" r:id="rId29"/>
    <p:sldId id="452" r:id="rId30"/>
    <p:sldId id="440" r:id="rId31"/>
    <p:sldId id="449" r:id="rId32"/>
    <p:sldId id="396" r:id="rId33"/>
  </p:sldIdLst>
  <p:sldSz cx="9144000" cy="5143500" type="screen16x9"/>
  <p:notesSz cx="7023100" cy="93091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ymcdowell" initials="km" lastIdx="6" clrIdx="0"/>
  <p:cmAuthor id="1" name="Brantly Houston" initials="BH"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A"/>
    <a:srgbClr val="CBD8D8"/>
    <a:srgbClr val="83B641"/>
    <a:srgbClr val="F4782F"/>
    <a:srgbClr val="0099A7"/>
    <a:srgbClr val="EBEE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88" autoAdjust="0"/>
    <p:restoredTop sz="81172" autoAdjust="0"/>
  </p:normalViewPr>
  <p:slideViewPr>
    <p:cSldViewPr snapToGrid="0" snapToObjects="1">
      <p:cViewPr>
        <p:scale>
          <a:sx n="70" d="100"/>
          <a:sy n="70" d="100"/>
        </p:scale>
        <p:origin x="-750" y="-120"/>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2D710AA-2BA2-459B-BF81-914A5DF9B339}" type="datetimeFigureOut">
              <a:rPr lang="en-US" smtClean="0"/>
              <a:t>6/18/2018</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4F3106AE-043F-477F-800F-8B287EDF9C68}" type="slidenum">
              <a:rPr lang="en-US" smtClean="0"/>
              <a:t>‹#›</a:t>
            </a:fld>
            <a:endParaRPr lang="en-US"/>
          </a:p>
        </p:txBody>
      </p:sp>
    </p:spTree>
    <p:extLst>
      <p:ext uri="{BB962C8B-B14F-4D97-AF65-F5344CB8AC3E}">
        <p14:creationId xmlns:p14="http://schemas.microsoft.com/office/powerpoint/2010/main" val="171652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A58BF2E1-9FF2-FB44-AA17-8C245BBCBCD3}" type="datetimeFigureOut">
              <a:rPr lang="en-US" smtClean="0"/>
              <a:t>6/18/2018</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6A353FE-32F5-BF4D-A682-07E8A26EBEC6}" type="slidenum">
              <a:rPr lang="en-US" smtClean="0"/>
              <a:t>‹#›</a:t>
            </a:fld>
            <a:endParaRPr lang="en-US"/>
          </a:p>
        </p:txBody>
      </p:sp>
    </p:spTree>
    <p:extLst>
      <p:ext uri="{BB962C8B-B14F-4D97-AF65-F5344CB8AC3E}">
        <p14:creationId xmlns:p14="http://schemas.microsoft.com/office/powerpoint/2010/main" val="176371178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Welcome and Reflection </a:t>
            </a:r>
          </a:p>
          <a:p>
            <a:endParaRPr lang="en-US" dirty="0" smtClean="0"/>
          </a:p>
          <a:p>
            <a:r>
              <a:rPr lang="en-US" dirty="0" smtClean="0"/>
              <a:t>Image credit: </a:t>
            </a:r>
            <a:r>
              <a:rPr lang="en-US" dirty="0" err="1" smtClean="0"/>
              <a:t>Pixabay</a:t>
            </a:r>
            <a:endParaRPr lang="en-US"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a:t>
            </a:fld>
            <a:endParaRPr lang="en-US"/>
          </a:p>
        </p:txBody>
      </p:sp>
    </p:spTree>
    <p:extLst>
      <p:ext uri="{BB962C8B-B14F-4D97-AF65-F5344CB8AC3E}">
        <p14:creationId xmlns:p14="http://schemas.microsoft.com/office/powerpoint/2010/main" val="3654131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11</a:t>
            </a:fld>
            <a:endParaRPr lang="en-US"/>
          </a:p>
        </p:txBody>
      </p:sp>
    </p:spTree>
    <p:extLst>
      <p:ext uri="{BB962C8B-B14F-4D97-AF65-F5344CB8AC3E}">
        <p14:creationId xmlns:p14="http://schemas.microsoft.com/office/powerpoint/2010/main" val="4289490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12</a:t>
            </a:fld>
            <a:endParaRPr lang="en-US"/>
          </a:p>
        </p:txBody>
      </p:sp>
    </p:spTree>
    <p:extLst>
      <p:ext uri="{BB962C8B-B14F-4D97-AF65-F5344CB8AC3E}">
        <p14:creationId xmlns:p14="http://schemas.microsoft.com/office/powerpoint/2010/main" val="1822279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Shape 203"/>
          <p:cNvSpPr txBox="1">
            <a:spLocks noGrp="1"/>
          </p:cNvSpPr>
          <p:nvPr>
            <p:ph type="body" idx="1"/>
          </p:nvPr>
        </p:nvSpPr>
        <p:spPr>
          <a:xfrm>
            <a:off x="702310" y="4421824"/>
            <a:ext cx="5618480" cy="4189095"/>
          </a:xfrm>
          <a:prstGeom prst="rect">
            <a:avLst/>
          </a:prstGeom>
          <a:noFill/>
          <a:ln>
            <a:noFill/>
          </a:ln>
        </p:spPr>
        <p:txBody>
          <a:bodyPr spcFirstLastPara="1" wrap="square" lIns="93155" tIns="46590" rIns="93155" bIns="46590" anchor="t" anchorCtr="0">
            <a:noAutofit/>
          </a:bodyPr>
          <a:lstStyle/>
          <a:p>
            <a:pPr marL="0" indent="0">
              <a:buNone/>
            </a:pPr>
            <a:r>
              <a:rPr lang="en" sz="1200" b="1">
                <a:solidFill>
                  <a:schemeClr val="dk1"/>
                </a:solidFill>
                <a:latin typeface="Calibri"/>
                <a:ea typeface="Calibri"/>
                <a:cs typeface="Calibri"/>
                <a:sym typeface="Calibri"/>
              </a:rPr>
              <a:t>Two primary revisions were made in the guidelines. The first was to establish a range for “Met” and “Not Met” </a:t>
            </a:r>
            <a:endParaRPr sz="1200" b="1">
              <a:solidFill>
                <a:schemeClr val="dk1"/>
              </a:solidFill>
              <a:latin typeface="Calibri"/>
              <a:ea typeface="Calibri"/>
              <a:cs typeface="Calibri"/>
              <a:sym typeface="Calibri"/>
            </a:endParaRPr>
          </a:p>
          <a:p>
            <a:pPr marL="168501" indent="-168501">
              <a:buClr>
                <a:schemeClr val="dk1"/>
              </a:buClr>
              <a:buSzPts val="1200"/>
              <a:buFont typeface="Arial"/>
              <a:buChar char="•"/>
            </a:pPr>
            <a:r>
              <a:rPr lang="en" sz="1200">
                <a:solidFill>
                  <a:schemeClr val="dk1"/>
                </a:solidFill>
                <a:latin typeface="Calibri"/>
                <a:ea typeface="Calibri"/>
                <a:cs typeface="Calibri"/>
                <a:sym typeface="Calibri"/>
              </a:rPr>
              <a:t>The line is between proficient and needs improvement. </a:t>
            </a:r>
            <a:endParaRPr sz="1200">
              <a:solidFill>
                <a:schemeClr val="dk1"/>
              </a:solidFill>
              <a:latin typeface="Calibri"/>
              <a:ea typeface="Calibri"/>
              <a:cs typeface="Calibri"/>
              <a:sym typeface="Calibri"/>
            </a:endParaRPr>
          </a:p>
          <a:p>
            <a:pPr marL="168501" indent="-168501">
              <a:buClr>
                <a:schemeClr val="dk1"/>
              </a:buClr>
              <a:buSzPts val="1200"/>
              <a:buFont typeface="Arial"/>
              <a:buChar char="•"/>
            </a:pPr>
            <a:r>
              <a:rPr lang="en" sz="1200">
                <a:solidFill>
                  <a:schemeClr val="dk1"/>
                </a:solidFill>
                <a:latin typeface="Calibri"/>
                <a:ea typeface="Calibri"/>
                <a:cs typeface="Calibri"/>
                <a:sym typeface="Calibri"/>
              </a:rPr>
              <a:t>HR directors in districts that used Unsatisfactory as the cuttoff this year said it was almost impossible for a teacher to be “Not Met” and that they were concerned such a low bar would get in the way of necessary difficult hiring decisions. </a:t>
            </a:r>
            <a:endParaRPr>
              <a:solidFill>
                <a:schemeClr val="dk1"/>
              </a:solidFill>
            </a:endParaRPr>
          </a:p>
          <a:p>
            <a:pPr marL="168501" indent="-168501">
              <a:buClr>
                <a:schemeClr val="dk1"/>
              </a:buClr>
              <a:buSzPts val="1200"/>
              <a:buFont typeface="Arial"/>
              <a:buChar char="•"/>
            </a:pPr>
            <a:r>
              <a:rPr lang="en" sz="1200">
                <a:solidFill>
                  <a:schemeClr val="dk1"/>
                </a:solidFill>
                <a:latin typeface="Calibri"/>
                <a:ea typeface="Calibri"/>
                <a:cs typeface="Calibri"/>
                <a:sym typeface="Calibri"/>
              </a:rPr>
              <a:t>The ADEPT advisory group said that keeping the system simple in the first few years of implementation and having one range for all groups (induction, annual, continuing) and gathering data was a better approach. Based on the over 750 observation records collected and analyzed in the USC Study this fall, less than 2% of educators would be classified as “Not Met” using this range.</a:t>
            </a:r>
            <a:endParaRPr/>
          </a:p>
          <a:p>
            <a:pPr marL="0" indent="0">
              <a:buNone/>
            </a:pPr>
            <a:endParaRPr sz="1200" b="1">
              <a:solidFill>
                <a:schemeClr val="dk1"/>
              </a:solidFill>
              <a:latin typeface="Calibri"/>
              <a:ea typeface="Calibri"/>
              <a:cs typeface="Calibri"/>
              <a:sym typeface="Calibri"/>
            </a:endParaRPr>
          </a:p>
          <a:p>
            <a:pPr marL="0" indent="0">
              <a:buNone/>
            </a:pPr>
            <a:r>
              <a:rPr lang="en" sz="1200" b="1">
                <a:solidFill>
                  <a:schemeClr val="dk1"/>
                </a:solidFill>
                <a:latin typeface="Calibri"/>
                <a:ea typeface="Calibri"/>
                <a:cs typeface="Calibri"/>
                <a:sym typeface="Calibri"/>
              </a:rPr>
              <a:t>PGDP</a:t>
            </a:r>
            <a:endParaRPr sz="1200" b="1">
              <a:solidFill>
                <a:schemeClr val="dk1"/>
              </a:solidFill>
              <a:latin typeface="Calibri"/>
              <a:ea typeface="Calibri"/>
              <a:cs typeface="Calibri"/>
              <a:sym typeface="Calibri"/>
            </a:endParaRPr>
          </a:p>
          <a:p>
            <a:pPr marL="466618" indent="-311079">
              <a:buClr>
                <a:schemeClr val="dk1"/>
              </a:buClr>
              <a:buSzPts val="1200"/>
              <a:buFont typeface="Calibri"/>
              <a:buChar char="●"/>
            </a:pPr>
            <a:r>
              <a:rPr lang="en" sz="1200">
                <a:solidFill>
                  <a:schemeClr val="dk1"/>
                </a:solidFill>
                <a:latin typeface="Calibri"/>
                <a:ea typeface="Calibri"/>
                <a:cs typeface="Calibri"/>
                <a:sym typeface="Calibri"/>
              </a:rPr>
              <a:t>A professional growth and development plan is required at every level (induction, annual, and continuing), but there was confusion about the competency-building plans created during SAFE-T vs. the SCTS process. This change simplifies the decision making process for districts </a:t>
            </a:r>
            <a:endParaRPr sz="1200">
              <a:solidFill>
                <a:schemeClr val="dk1"/>
              </a:solidFill>
              <a:latin typeface="Calibri"/>
              <a:ea typeface="Calibri"/>
              <a:cs typeface="Calibri"/>
              <a:sym typeface="Calibri"/>
            </a:endParaRPr>
          </a:p>
          <a:p>
            <a:pPr marL="466618" indent="-311079">
              <a:buClr>
                <a:schemeClr val="dk1"/>
              </a:buClr>
              <a:buSzPts val="1200"/>
              <a:buFont typeface="Calibri"/>
              <a:buChar char="●"/>
            </a:pPr>
            <a:r>
              <a:rPr lang="en" sz="1200" b="1">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204" name="Shape 204"/>
          <p:cNvSpPr txBox="1">
            <a:spLocks noGrp="1"/>
          </p:cNvSpPr>
          <p:nvPr>
            <p:ph type="ftr" idx="11"/>
          </p:nvPr>
        </p:nvSpPr>
        <p:spPr>
          <a:xfrm>
            <a:off x="78036" y="8766069"/>
            <a:ext cx="3043343" cy="465455"/>
          </a:xfrm>
          <a:prstGeom prst="rect">
            <a:avLst/>
          </a:prstGeom>
          <a:noFill/>
          <a:ln>
            <a:noFill/>
          </a:ln>
        </p:spPr>
        <p:txBody>
          <a:bodyPr spcFirstLastPara="1" wrap="square" lIns="93155" tIns="46590" rIns="93155" bIns="46590" anchor="b" anchorCtr="0">
            <a:noAutofit/>
          </a:bodyPr>
          <a:lstStyle/>
          <a:p>
            <a:r>
              <a:rPr lang="en" sz="1200">
                <a:solidFill>
                  <a:schemeClr val="dk1"/>
                </a:solidFill>
                <a:latin typeface="Times New Roman"/>
                <a:ea typeface="Times New Roman"/>
                <a:cs typeface="Times New Roman"/>
                <a:sym typeface="Times New Roman"/>
              </a:rPr>
              <a:t>South Carolina Department of Education</a:t>
            </a:r>
            <a:endParaRPr sz="1200">
              <a:solidFill>
                <a:schemeClr val="dk1"/>
              </a:solidFill>
              <a:latin typeface="Times New Roman"/>
              <a:ea typeface="Times New Roman"/>
              <a:cs typeface="Times New Roman"/>
              <a:sym typeface="Times New Roman"/>
            </a:endParaRPr>
          </a:p>
        </p:txBody>
      </p:sp>
      <p:sp>
        <p:nvSpPr>
          <p:cNvPr id="205" name="Shape 205"/>
          <p:cNvSpPr txBox="1">
            <a:spLocks noGrp="1"/>
          </p:cNvSpPr>
          <p:nvPr>
            <p:ph type="sldNum" idx="12"/>
          </p:nvPr>
        </p:nvSpPr>
        <p:spPr>
          <a:xfrm>
            <a:off x="3901722" y="8766069"/>
            <a:ext cx="3043343" cy="465455"/>
          </a:xfrm>
          <a:prstGeom prst="rect">
            <a:avLst/>
          </a:prstGeom>
          <a:noFill/>
          <a:ln>
            <a:noFill/>
          </a:ln>
        </p:spPr>
        <p:txBody>
          <a:bodyPr spcFirstLastPara="1" wrap="square" lIns="93155" tIns="46590" rIns="93155" bIns="46590" anchor="b" anchorCtr="0">
            <a:noAutofit/>
          </a:bodyPr>
          <a:lstStyle/>
          <a:p>
            <a:pPr algn="r"/>
            <a:fld id="{00000000-1234-1234-1234-123412341234}" type="slidenum">
              <a:rPr lang="en" sz="1200">
                <a:solidFill>
                  <a:schemeClr val="dk1"/>
                </a:solidFill>
                <a:latin typeface="Times New Roman"/>
                <a:ea typeface="Times New Roman"/>
                <a:cs typeface="Times New Roman"/>
                <a:sym typeface="Times New Roman"/>
              </a:rPr>
              <a:pPr algn="r"/>
              <a:t>13</a:t>
            </a:fld>
            <a:endParaRPr sz="1200">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20321077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67970" indent="-167970">
              <a:buFont typeface="Arial" panose="020B0604020202020204" pitchFamily="34" charset="0"/>
              <a:buChar char="•"/>
            </a:pPr>
            <a:r>
              <a:rPr lang="en-US" sz="900" dirty="0"/>
              <a:t>Differentiated: Induction/Annual/Continuing Contract, Our office sets the floor, your district may choose to do more  </a:t>
            </a:r>
          </a:p>
          <a:p>
            <a:pPr marL="167970" indent="-167970">
              <a:buFont typeface="Arial" panose="020B0604020202020204" pitchFamily="34" charset="0"/>
              <a:buChar char="•"/>
            </a:pPr>
            <a:r>
              <a:rPr lang="en-US" sz="900" dirty="0"/>
              <a:t>Observers</a:t>
            </a:r>
          </a:p>
          <a:p>
            <a:pPr marL="503909" lvl="1" indent="-167970">
              <a:buFont typeface="Arial" panose="020B0604020202020204" pitchFamily="34" charset="0"/>
              <a:buChar char="•"/>
            </a:pPr>
            <a:r>
              <a:rPr lang="en-US" sz="900" dirty="0"/>
              <a:t>Induction: Principal or </a:t>
            </a:r>
            <a:r>
              <a:rPr lang="en-US" dirty="0" smtClean="0"/>
              <a:t>SCTS certified administrative designee, teacher also has a mentor</a:t>
            </a:r>
          </a:p>
          <a:p>
            <a:pPr marL="503909" lvl="1" indent="-167970">
              <a:buFont typeface="Arial" panose="020B0604020202020204" pitchFamily="34" charset="0"/>
              <a:buChar char="•"/>
            </a:pPr>
            <a:r>
              <a:rPr lang="en-US" sz="900" dirty="0"/>
              <a:t>Annual: Principal or trained administrative designee AND person with knowledge of teachers content area </a:t>
            </a:r>
          </a:p>
          <a:p>
            <a:pPr marL="503909" lvl="1" indent="-167970">
              <a:buFont typeface="Arial" panose="020B0604020202020204" pitchFamily="34" charset="0"/>
              <a:buChar char="•"/>
            </a:pPr>
            <a:r>
              <a:rPr lang="en-US" sz="900" dirty="0"/>
              <a:t>Highly Consequential: Three person team </a:t>
            </a:r>
          </a:p>
          <a:p>
            <a:pPr marL="503909" lvl="1" indent="-167970">
              <a:buFont typeface="Arial" panose="020B0604020202020204" pitchFamily="34" charset="0"/>
              <a:buChar char="•"/>
            </a:pPr>
            <a:r>
              <a:rPr lang="en-US" sz="900" dirty="0"/>
              <a:t>Continuing Contract Comprehensive: </a:t>
            </a:r>
            <a:r>
              <a:rPr lang="en-US" dirty="0" smtClean="0"/>
              <a:t>Principal or SCTS</a:t>
            </a:r>
            <a:r>
              <a:rPr lang="en-US" baseline="0" dirty="0" smtClean="0"/>
              <a:t> certified administrative designee</a:t>
            </a:r>
            <a:endParaRPr lang="en-US" sz="900"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044832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702310" y="4421824"/>
            <a:ext cx="5618480" cy="4189095"/>
          </a:xfrm>
          <a:prstGeom prst="rect">
            <a:avLst/>
          </a:prstGeom>
          <a:noFill/>
          <a:ln>
            <a:noFill/>
          </a:ln>
        </p:spPr>
        <p:txBody>
          <a:bodyPr spcFirstLastPara="1" wrap="square" lIns="91293" tIns="91293" rIns="91293" bIns="91293" anchor="ctr" anchorCtr="0">
            <a:noAutofit/>
          </a:bodyPr>
          <a:lstStyle/>
          <a:p>
            <a:pPr marL="0" indent="0">
              <a:buNone/>
            </a:pPr>
            <a:endParaRPr/>
          </a:p>
        </p:txBody>
      </p:sp>
      <p:sp>
        <p:nvSpPr>
          <p:cNvPr id="230" name="Shape 230"/>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235085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16</a:t>
            </a:fld>
            <a:endParaRPr lang="en-US"/>
          </a:p>
        </p:txBody>
      </p:sp>
    </p:spTree>
    <p:extLst>
      <p:ext uri="{BB962C8B-B14F-4D97-AF65-F5344CB8AC3E}">
        <p14:creationId xmlns:p14="http://schemas.microsoft.com/office/powerpoint/2010/main" val="4289490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17</a:t>
            </a:fld>
            <a:endParaRPr lang="en-US"/>
          </a:p>
        </p:txBody>
      </p:sp>
    </p:spTree>
    <p:extLst>
      <p:ext uri="{BB962C8B-B14F-4D97-AF65-F5344CB8AC3E}">
        <p14:creationId xmlns:p14="http://schemas.microsoft.com/office/powerpoint/2010/main" val="2630984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smtClean="0">
                <a:solidFill>
                  <a:srgbClr val="FF0000"/>
                </a:solidFill>
              </a:rPr>
              <a:t>Partner</a:t>
            </a:r>
            <a:r>
              <a:rPr lang="en-US" baseline="0" dirty="0" smtClean="0">
                <a:solidFill>
                  <a:srgbClr val="FF0000"/>
                </a:solidFill>
              </a:rPr>
              <a:t> with RANDA </a:t>
            </a:r>
            <a:r>
              <a:rPr lang="en-US" baseline="0" dirty="0" err="1" smtClean="0">
                <a:solidFill>
                  <a:srgbClr val="FF0000"/>
                </a:solidFill>
              </a:rPr>
              <a:t>solutios</a:t>
            </a:r>
            <a:r>
              <a:rPr lang="en-US" baseline="0" dirty="0" smtClean="0">
                <a:solidFill>
                  <a:srgbClr val="FF0000"/>
                </a:solidFill>
              </a:rPr>
              <a:t>, have the contract for Ohio, Tennessee, and Colorado </a:t>
            </a:r>
          </a:p>
          <a:p>
            <a:r>
              <a:rPr lang="en-US" baseline="0" dirty="0" smtClean="0">
                <a:solidFill>
                  <a:srgbClr val="FF0000"/>
                </a:solidFill>
              </a:rPr>
              <a:t>RANDA has partnered with Frontline to provide a Professional Development Library that will be available in August and will include PD resources aligned to SCTS and PADEPP standards that are available to every educator. </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A201D333-F4EE-4A1B-94F1-D46CEC5EA18D}" type="slidenum">
              <a:rPr lang="en-US" smtClean="0"/>
              <a:t>18</a:t>
            </a:fld>
            <a:endParaRPr lang="en-US" dirty="0"/>
          </a:p>
        </p:txBody>
      </p:sp>
    </p:spTree>
    <p:extLst>
      <p:ext uri="{BB962C8B-B14F-4D97-AF65-F5344CB8AC3E}">
        <p14:creationId xmlns:p14="http://schemas.microsoft.com/office/powerpoint/2010/main" val="6292021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smtClean="0"/>
              <a:t>Required State-level reporting for classroom-based teachers</a:t>
            </a:r>
            <a:endParaRPr lang="en-US" dirty="0" smtClean="0"/>
          </a:p>
          <a:p>
            <a:pPr marL="171450" lvl="0" indent="-171450">
              <a:buFont typeface="Arial" panose="020B0604020202020204" pitchFamily="34" charset="0"/>
              <a:buChar char="•"/>
            </a:pPr>
            <a:r>
              <a:rPr lang="en-US" dirty="0" smtClean="0"/>
              <a:t>overall effectiveness ratings (Met/Not Met), </a:t>
            </a:r>
          </a:p>
          <a:p>
            <a:pPr marL="171450" lvl="0" indent="-171450">
              <a:buFont typeface="Arial" panose="020B0604020202020204" pitchFamily="34" charset="0"/>
              <a:buChar char="•"/>
            </a:pPr>
            <a:r>
              <a:rPr lang="en-US" dirty="0" smtClean="0"/>
              <a:t>next year contract level and hiring status </a:t>
            </a:r>
          </a:p>
          <a:p>
            <a:pPr marL="171450" lvl="0" indent="-171450">
              <a:buFont typeface="Arial" panose="020B0604020202020204" pitchFamily="34" charset="0"/>
              <a:buChar char="•"/>
            </a:pPr>
            <a:r>
              <a:rPr lang="en-US" dirty="0" smtClean="0"/>
              <a:t>observation results at the indicator level (Summative and Formative), if applicable, and </a:t>
            </a:r>
          </a:p>
          <a:p>
            <a:pPr marL="171450" lvl="0" indent="-171450">
              <a:buFont typeface="Arial" panose="020B0604020202020204" pitchFamily="34" charset="0"/>
              <a:buChar char="•"/>
            </a:pPr>
            <a:r>
              <a:rPr lang="en-US" dirty="0" smtClean="0"/>
              <a:t>student learning objective scores (All,</a:t>
            </a:r>
            <a:r>
              <a:rPr lang="en-US" baseline="0" dirty="0" smtClean="0"/>
              <a:t> Summative, Formative, and GBE) </a:t>
            </a:r>
            <a:endParaRPr lang="en-US" dirty="0" smtClean="0"/>
          </a:p>
          <a:p>
            <a:pPr marL="0" indent="0">
              <a:buNone/>
            </a:pPr>
            <a:endParaRPr lang="en-US" dirty="0" smtClean="0"/>
          </a:p>
          <a:p>
            <a:pPr marL="0" indent="0">
              <a:buNone/>
            </a:pPr>
            <a:r>
              <a:rPr lang="en-US" b="1" dirty="0" smtClean="0"/>
              <a:t>Required state-level reporting for PADEPP (2018-19)</a:t>
            </a:r>
          </a:p>
          <a:p>
            <a:pPr marL="342900" lvl="0" indent="-342900">
              <a:buFont typeface="Arial" panose="020B0604020202020204" pitchFamily="34" charset="0"/>
              <a:buChar char="•"/>
            </a:pPr>
            <a:r>
              <a:rPr lang="en-US" sz="1900" dirty="0" smtClean="0">
                <a:solidFill>
                  <a:srgbClr val="FFFF00"/>
                </a:solidFill>
              </a:rPr>
              <a:t>Conferences and signatures (orientation,</a:t>
            </a:r>
            <a:r>
              <a:rPr lang="en-US" sz="1900" baseline="0" dirty="0" smtClean="0">
                <a:solidFill>
                  <a:srgbClr val="FFFF00"/>
                </a:solidFill>
              </a:rPr>
              <a:t> Mid-year, end-of-year)</a:t>
            </a:r>
            <a:endParaRPr lang="en-US" sz="1900" dirty="0" smtClean="0">
              <a:solidFill>
                <a:srgbClr val="FFFF00"/>
              </a:solidFill>
            </a:endParaRPr>
          </a:p>
          <a:p>
            <a:pPr marL="342900" lvl="0" indent="-342900">
              <a:buFont typeface="Arial" panose="020B0604020202020204" pitchFamily="34" charset="0"/>
              <a:buChar char="•"/>
            </a:pPr>
            <a:r>
              <a:rPr lang="en-US" sz="1900" dirty="0" smtClean="0"/>
              <a:t>Principal’s professional development plan </a:t>
            </a:r>
          </a:p>
          <a:p>
            <a:pPr marL="342900" lvl="0" indent="-342900">
              <a:buFont typeface="Arial" panose="020B0604020202020204" pitchFamily="34" charset="0"/>
              <a:buChar char="•"/>
            </a:pPr>
            <a:r>
              <a:rPr lang="en-US" sz="1900" dirty="0" smtClean="0"/>
              <a:t>Principal’s self-assessment </a:t>
            </a:r>
          </a:p>
          <a:p>
            <a:pPr marL="342900" lvl="0" indent="-342900">
              <a:buFont typeface="Arial" panose="020B0604020202020204" pitchFamily="34" charset="0"/>
              <a:buChar char="•"/>
            </a:pPr>
            <a:r>
              <a:rPr lang="en-US" sz="1900" dirty="0" smtClean="0"/>
              <a:t>Principal’s summative evaluation form (comments needed for all standards for induction principals, comments needed for all unsatisfactory</a:t>
            </a:r>
            <a:r>
              <a:rPr lang="en-US" sz="1900" baseline="0" dirty="0" smtClean="0"/>
              <a:t> and needs improvement for all other evaluations) </a:t>
            </a:r>
            <a:endParaRPr lang="en-US" sz="1900" dirty="0"/>
          </a:p>
        </p:txBody>
      </p:sp>
      <p:sp>
        <p:nvSpPr>
          <p:cNvPr id="4" name="Slide Number Placeholder 3"/>
          <p:cNvSpPr>
            <a:spLocks noGrp="1"/>
          </p:cNvSpPr>
          <p:nvPr>
            <p:ph type="sldNum" sz="quarter" idx="10"/>
          </p:nvPr>
        </p:nvSpPr>
        <p:spPr/>
        <p:txBody>
          <a:bodyPr/>
          <a:lstStyle/>
          <a:p>
            <a:fld id="{16A353FE-32F5-BF4D-A682-07E8A26EBEC6}" type="slidenum">
              <a:rPr lang="en-US" smtClean="0"/>
              <a:t>19</a:t>
            </a:fld>
            <a:endParaRPr lang="en-US"/>
          </a:p>
        </p:txBody>
      </p:sp>
    </p:spTree>
    <p:extLst>
      <p:ext uri="{BB962C8B-B14F-4D97-AF65-F5344CB8AC3E}">
        <p14:creationId xmlns:p14="http://schemas.microsoft.com/office/powerpoint/2010/main" val="2101856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702310" y="4421824"/>
            <a:ext cx="5618480" cy="4189095"/>
          </a:xfrm>
          <a:prstGeom prst="rect">
            <a:avLst/>
          </a:prstGeom>
          <a:noFill/>
          <a:ln>
            <a:noFill/>
          </a:ln>
        </p:spPr>
        <p:txBody>
          <a:bodyPr spcFirstLastPara="1" wrap="square" lIns="91293" tIns="91293" rIns="91293" bIns="91293" anchor="ctr" anchorCtr="0">
            <a:noAutofit/>
          </a:bodyPr>
          <a:lstStyle/>
          <a:p>
            <a:pPr marL="228600" indent="-228600">
              <a:buAutoNum type="arabicPeriod"/>
            </a:pPr>
            <a:r>
              <a:rPr lang="en-US" dirty="0" smtClean="0"/>
              <a:t>Teacher Evaluation</a:t>
            </a:r>
            <a:r>
              <a:rPr lang="en-US" baseline="0" dirty="0" smtClean="0"/>
              <a:t> Set Up </a:t>
            </a:r>
          </a:p>
          <a:p>
            <a:pPr marL="0" indent="0">
              <a:buNone/>
            </a:pPr>
            <a:r>
              <a:rPr lang="en-US" dirty="0" smtClean="0"/>
              <a:t>There are some structural choices</a:t>
            </a:r>
            <a:r>
              <a:rPr lang="en-US" baseline="0" dirty="0" smtClean="0"/>
              <a:t> to be made with teacher evaluation and some logistical ones. You’ve already made most of the structural ones in your ADEPT plans. </a:t>
            </a:r>
          </a:p>
          <a:p>
            <a:pPr marL="0" indent="0">
              <a:buNone/>
            </a:pPr>
            <a:endParaRPr lang="en-US" baseline="0" dirty="0" smtClean="0"/>
          </a:p>
          <a:p>
            <a:pPr marL="0" indent="0">
              <a:buNone/>
            </a:pPr>
            <a:r>
              <a:rPr lang="en-US" baseline="0" dirty="0" smtClean="0"/>
              <a:t>2. SCLead Set up, you should be thinking today about which features you will use at the district level and how you want to train. </a:t>
            </a:r>
          </a:p>
          <a:p>
            <a:pPr marL="0" indent="0">
              <a:buNone/>
            </a:pPr>
            <a:r>
              <a:rPr lang="en-US" baseline="0" dirty="0" smtClean="0"/>
              <a:t>First, there are three main options for how you might use SCLead. At one end of the spectrum, using all of the SCLead functionality as designed to support the process including observations, conferences, the SLO, and professionalism. At the other end of the spectrum we have a few districts who have worked with other technology vendors to build systems to manage the evaluation process that they are very committed to. These districts might only report the required elements for all teachers. In the middle, there may be some districts who decide to manage a piece of the process offline, for example, they may have teachers store SLOs on google drive but manage the observation and conferencing process, as well as the final evaluation reporting through SCLead.</a:t>
            </a:r>
            <a:endParaRPr dirty="0"/>
          </a:p>
        </p:txBody>
      </p:sp>
      <p:sp>
        <p:nvSpPr>
          <p:cNvPr id="230" name="Shape 230"/>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pPr rtl="0"/>
            <a:r>
              <a:rPr lang="en-US" sz="900" b="1" i="0" u="none" strike="noStrike" kern="1200" dirty="0" smtClean="0">
                <a:solidFill>
                  <a:schemeClr val="tx1"/>
                </a:solidFill>
                <a:effectLst/>
                <a:latin typeface="+mn-lt"/>
                <a:ea typeface="+mn-ea"/>
                <a:cs typeface="+mn-cs"/>
              </a:rPr>
              <a:t>ADEPT, PADEPP and Retaining Effective Educators, </a:t>
            </a:r>
            <a:endParaRPr lang="en-US" b="0" dirty="0" smtClean="0">
              <a:effectLst/>
            </a:endParaRPr>
          </a:p>
          <a:p>
            <a:pPr rtl="0"/>
            <a:r>
              <a:rPr lang="en-US" sz="900" b="1" i="0" u="none" strike="noStrike" kern="1200" dirty="0" smtClean="0">
                <a:solidFill>
                  <a:schemeClr val="tx1"/>
                </a:solidFill>
                <a:effectLst/>
                <a:latin typeface="+mn-lt"/>
                <a:ea typeface="+mn-ea"/>
                <a:cs typeface="+mn-cs"/>
              </a:rPr>
              <a:t>Monday June 18, 11:00am -- 12:00pm Palladium B </a:t>
            </a:r>
            <a:endParaRPr lang="en-US" b="0" dirty="0" smtClean="0">
              <a:effectLst/>
            </a:endParaRPr>
          </a:p>
          <a:p>
            <a:pPr rtl="0"/>
            <a:r>
              <a:rPr lang="en-US" b="0" dirty="0" smtClean="0">
                <a:effectLst/>
              </a:rPr>
              <a:t/>
            </a:r>
            <a:br>
              <a:rPr lang="en-US" b="0" dirty="0" smtClean="0">
                <a:effectLst/>
              </a:rPr>
            </a:br>
            <a:r>
              <a:rPr lang="en-US" sz="900" b="1" i="0" u="none" strike="noStrike" kern="1200" dirty="0" smtClean="0">
                <a:solidFill>
                  <a:schemeClr val="tx1"/>
                </a:solidFill>
                <a:effectLst/>
                <a:latin typeface="+mn-lt"/>
                <a:ea typeface="+mn-ea"/>
                <a:cs typeface="+mn-cs"/>
              </a:rPr>
              <a:t>Session Description </a:t>
            </a:r>
            <a:endParaRPr lang="en-US" b="0" dirty="0" smtClean="0">
              <a:effectLst/>
            </a:endParaRPr>
          </a:p>
          <a:p>
            <a:pPr rtl="0"/>
            <a:r>
              <a:rPr lang="en-US" sz="900" b="0" i="0" u="none" strike="noStrike" kern="1200" dirty="0" smtClean="0">
                <a:solidFill>
                  <a:schemeClr val="tx1"/>
                </a:solidFill>
                <a:effectLst/>
                <a:latin typeface="+mn-lt"/>
                <a:ea typeface="+mn-ea"/>
                <a:cs typeface="+mn-cs"/>
              </a:rPr>
              <a:t>Join this session for system updates, transition planning tips, and communication resources for creating a reflective instructional culture in your school or district with a focus on growth. Learn about using coaching to improve principal and teacher practice.</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a:t>
            </a:fld>
            <a:endParaRPr lang="en-US"/>
          </a:p>
        </p:txBody>
      </p:sp>
    </p:spTree>
    <p:extLst>
      <p:ext uri="{BB962C8B-B14F-4D97-AF65-F5344CB8AC3E}">
        <p14:creationId xmlns:p14="http://schemas.microsoft.com/office/powerpoint/2010/main" val="12929133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21</a:t>
            </a:fld>
            <a:endParaRPr lang="en-US"/>
          </a:p>
        </p:txBody>
      </p:sp>
    </p:spTree>
    <p:extLst>
      <p:ext uri="{BB962C8B-B14F-4D97-AF65-F5344CB8AC3E}">
        <p14:creationId xmlns:p14="http://schemas.microsoft.com/office/powerpoint/2010/main" val="42894902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22</a:t>
            </a:fld>
            <a:endParaRPr lang="en-US"/>
          </a:p>
        </p:txBody>
      </p:sp>
    </p:spTree>
    <p:extLst>
      <p:ext uri="{BB962C8B-B14F-4D97-AF65-F5344CB8AC3E}">
        <p14:creationId xmlns:p14="http://schemas.microsoft.com/office/powerpoint/2010/main" val="42419276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23</a:t>
            </a:fld>
            <a:endParaRPr lang="en-US"/>
          </a:p>
        </p:txBody>
      </p:sp>
    </p:spTree>
    <p:extLst>
      <p:ext uri="{BB962C8B-B14F-4D97-AF65-F5344CB8AC3E}">
        <p14:creationId xmlns:p14="http://schemas.microsoft.com/office/powerpoint/2010/main" val="12428306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Shape 487"/>
          <p:cNvSpPr txBox="1">
            <a:spLocks noGrp="1"/>
          </p:cNvSpPr>
          <p:nvPr>
            <p:ph type="body" idx="1"/>
          </p:nvPr>
        </p:nvSpPr>
        <p:spPr>
          <a:xfrm>
            <a:off x="685800" y="4343401"/>
            <a:ext cx="5486400" cy="4114800"/>
          </a:xfrm>
          <a:prstGeom prst="rect">
            <a:avLst/>
          </a:prstGeom>
          <a:noFill/>
          <a:ln>
            <a:noFill/>
          </a:ln>
        </p:spPr>
        <p:txBody>
          <a:bodyPr spcFirstLastPara="1" wrap="square" lIns="91414" tIns="91414" rIns="91414" bIns="91414" anchor="t" anchorCtr="0">
            <a:noAutofit/>
          </a:bodyPr>
          <a:lstStyle/>
          <a:p>
            <a:pPr>
              <a:buClr>
                <a:schemeClr val="dk1"/>
              </a:buClr>
              <a:buSzPts val="1200"/>
            </a:pPr>
            <a:endParaRPr dirty="0">
              <a:solidFill>
                <a:schemeClr val="dk1"/>
              </a:solidFill>
              <a:latin typeface="Calibri"/>
              <a:ea typeface="Calibri"/>
              <a:cs typeface="Calibri"/>
              <a:sym typeface="Calibri"/>
            </a:endParaRPr>
          </a:p>
        </p:txBody>
      </p:sp>
      <p:sp>
        <p:nvSpPr>
          <p:cNvPr id="488" name="Shape 4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297953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25</a:t>
            </a:fld>
            <a:endParaRPr lang="en-US"/>
          </a:p>
        </p:txBody>
      </p:sp>
    </p:spTree>
    <p:extLst>
      <p:ext uri="{BB962C8B-B14F-4D97-AF65-F5344CB8AC3E}">
        <p14:creationId xmlns:p14="http://schemas.microsoft.com/office/powerpoint/2010/main" val="42419276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smtClean="0"/>
              <a:t>USHCA: https://www.humanresourcesineducation.org/resource/teacher-puzzle-pieces/?cat=14</a:t>
            </a:r>
          </a:p>
          <a:p>
            <a:endParaRPr lang="en-US" dirty="0"/>
          </a:p>
        </p:txBody>
      </p:sp>
      <p:sp>
        <p:nvSpPr>
          <p:cNvPr id="4" name="Slide Number Placeholder 3"/>
          <p:cNvSpPr>
            <a:spLocks noGrp="1"/>
          </p:cNvSpPr>
          <p:nvPr>
            <p:ph type="sldNum" sz="quarter" idx="10"/>
          </p:nvPr>
        </p:nvSpPr>
        <p:spPr/>
        <p:txBody>
          <a:bodyPr/>
          <a:lstStyle/>
          <a:p>
            <a:fld id="{123721E5-7362-4F8A-A170-2635517485E5}" type="slidenum">
              <a:rPr lang="en-US" smtClean="0"/>
              <a:pPr/>
              <a:t>27</a:t>
            </a:fld>
            <a:endParaRPr lang="en-US" dirty="0"/>
          </a:p>
        </p:txBody>
      </p:sp>
    </p:spTree>
    <p:extLst>
      <p:ext uri="{BB962C8B-B14F-4D97-AF65-F5344CB8AC3E}">
        <p14:creationId xmlns:p14="http://schemas.microsoft.com/office/powerpoint/2010/main" val="2613497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28</a:t>
            </a:fld>
            <a:endParaRPr lang="en-US"/>
          </a:p>
        </p:txBody>
      </p:sp>
    </p:spTree>
    <p:extLst>
      <p:ext uri="{BB962C8B-B14F-4D97-AF65-F5344CB8AC3E}">
        <p14:creationId xmlns:p14="http://schemas.microsoft.com/office/powerpoint/2010/main" val="29245855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txBox="1">
            <a:spLocks noGrp="1"/>
          </p:cNvSpPr>
          <p:nvPr>
            <p:ph type="body" idx="1"/>
          </p:nvPr>
        </p:nvSpPr>
        <p:spPr>
          <a:xfrm>
            <a:off x="702310" y="4421824"/>
            <a:ext cx="5618480" cy="4189095"/>
          </a:xfrm>
          <a:prstGeom prst="rect">
            <a:avLst/>
          </a:prstGeom>
          <a:noFill/>
          <a:ln>
            <a:noFill/>
          </a:ln>
        </p:spPr>
        <p:txBody>
          <a:bodyPr spcFirstLastPara="1" wrap="square" lIns="91293" tIns="91293" rIns="91293" bIns="91293" anchor="ctr" anchorCtr="0">
            <a:noAutofit/>
          </a:bodyPr>
          <a:lstStyle/>
          <a:p>
            <a:pPr marL="0" indent="0">
              <a:buNone/>
            </a:pPr>
            <a:r>
              <a:rPr lang="en" dirty="0" smtClean="0"/>
              <a:t>Go through Permission levels </a:t>
            </a:r>
          </a:p>
          <a:p>
            <a:pPr marL="0" indent="0">
              <a:buNone/>
            </a:pPr>
            <a:r>
              <a:rPr lang="en" dirty="0" smtClean="0"/>
              <a:t>State-level</a:t>
            </a:r>
            <a:r>
              <a:rPr lang="en" baseline="0" dirty="0" smtClean="0"/>
              <a:t> </a:t>
            </a:r>
          </a:p>
          <a:p>
            <a:pPr marL="0" indent="0">
              <a:buNone/>
            </a:pPr>
            <a:r>
              <a:rPr lang="en" baseline="0" dirty="0" smtClean="0"/>
              <a:t>District-level </a:t>
            </a:r>
          </a:p>
          <a:p>
            <a:pPr marL="0" indent="0">
              <a:buNone/>
            </a:pPr>
            <a:r>
              <a:rPr lang="en" baseline="0" dirty="0" smtClean="0"/>
              <a:t>Principal (has access to last five years) </a:t>
            </a:r>
          </a:p>
          <a:p>
            <a:pPr marL="0" indent="0">
              <a:buNone/>
            </a:pPr>
            <a:r>
              <a:rPr lang="en" baseline="0" dirty="0" smtClean="0"/>
              <a:t>Evaluator / Mentors / Educators – only those you support, only yourself.</a:t>
            </a:r>
          </a:p>
          <a:p>
            <a:pPr marL="0" indent="0">
              <a:buNone/>
            </a:pPr>
            <a:endParaRPr dirty="0"/>
          </a:p>
        </p:txBody>
      </p:sp>
      <p:sp>
        <p:nvSpPr>
          <p:cNvPr id="237" name="Shape 237"/>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txBox="1">
            <a:spLocks noGrp="1"/>
          </p:cNvSpPr>
          <p:nvPr>
            <p:ph type="body" idx="1"/>
          </p:nvPr>
        </p:nvSpPr>
        <p:spPr>
          <a:xfrm>
            <a:off x="702310" y="4421824"/>
            <a:ext cx="5618480" cy="4189095"/>
          </a:xfrm>
          <a:prstGeom prst="rect">
            <a:avLst/>
          </a:prstGeom>
          <a:noFill/>
          <a:ln>
            <a:noFill/>
          </a:ln>
        </p:spPr>
        <p:txBody>
          <a:bodyPr spcFirstLastPara="1" wrap="square" lIns="91293" tIns="91293" rIns="91293" bIns="91293" anchor="ctr" anchorCtr="0">
            <a:noAutofit/>
          </a:bodyPr>
          <a:lstStyle/>
          <a:p>
            <a:pPr marL="0" indent="0">
              <a:buNone/>
            </a:pPr>
            <a:r>
              <a:rPr lang="en"/>
              <a:t>adept-addendum-district-safe-t-request-2017-18</a:t>
            </a:r>
            <a:endParaRPr/>
          </a:p>
        </p:txBody>
      </p:sp>
      <p:sp>
        <p:nvSpPr>
          <p:cNvPr id="237" name="Shape 237"/>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8254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smtClean="0"/>
              <a:t>Four parts</a:t>
            </a:r>
            <a:r>
              <a:rPr lang="en-US" baseline="0" dirty="0" smtClean="0"/>
              <a:t> of our time together</a:t>
            </a:r>
            <a:endParaRPr lang="en-US" dirty="0" smtClean="0"/>
          </a:p>
          <a:p>
            <a:pPr marL="228600" indent="-228600">
              <a:buAutoNum type="arabicPeriod"/>
            </a:pPr>
            <a:r>
              <a:rPr lang="en-US" baseline="0" dirty="0" smtClean="0"/>
              <a:t>Context </a:t>
            </a:r>
          </a:p>
          <a:p>
            <a:pPr marL="228600" indent="-228600">
              <a:buAutoNum type="arabicPeriod"/>
            </a:pPr>
            <a:r>
              <a:rPr lang="en-US" baseline="0" dirty="0" smtClean="0"/>
              <a:t>Share a quick strategy </a:t>
            </a:r>
          </a:p>
          <a:p>
            <a:pPr marL="228600" indent="-228600">
              <a:buAutoNum type="arabicPeriod"/>
            </a:pPr>
            <a:r>
              <a:rPr lang="en-US" baseline="0" dirty="0" smtClean="0"/>
              <a:t>Updates on Effectiveness – PADEPP, ADEPT, SCLead </a:t>
            </a:r>
          </a:p>
          <a:p>
            <a:pPr marL="228600" indent="-228600">
              <a:buAutoNum type="arabicPeriod"/>
            </a:pPr>
            <a:r>
              <a:rPr lang="en-US" baseline="0" dirty="0" smtClean="0"/>
              <a:t>Next Steps </a:t>
            </a:r>
          </a:p>
          <a:p>
            <a:pPr marL="0" indent="0">
              <a:buNone/>
            </a:pPr>
            <a:endParaRPr lang="en-US" dirty="0" smtClean="0"/>
          </a:p>
          <a:p>
            <a:r>
              <a:rPr lang="en-US" dirty="0" smtClean="0"/>
              <a:t>We</a:t>
            </a:r>
            <a:r>
              <a:rPr lang="en-US" baseline="0" dirty="0" smtClean="0"/>
              <a:t> hope today will be a conversation about two questions (read them)</a:t>
            </a:r>
          </a:p>
          <a:p>
            <a:endParaRPr lang="en-US" dirty="0" smtClean="0"/>
          </a:p>
        </p:txBody>
      </p:sp>
      <p:sp>
        <p:nvSpPr>
          <p:cNvPr id="4" name="Slide Number Placeholder 3"/>
          <p:cNvSpPr>
            <a:spLocks noGrp="1"/>
          </p:cNvSpPr>
          <p:nvPr>
            <p:ph type="sldNum" sz="quarter" idx="10"/>
          </p:nvPr>
        </p:nvSpPr>
        <p:spPr/>
        <p:txBody>
          <a:bodyPr/>
          <a:lstStyle/>
          <a:p>
            <a:fld id="{16A353FE-32F5-BF4D-A682-07E8A26EBEC6}" type="slidenum">
              <a:rPr lang="en-US" smtClean="0"/>
              <a:t>3</a:t>
            </a:fld>
            <a:endParaRPr lang="en-US"/>
          </a:p>
        </p:txBody>
      </p:sp>
    </p:spTree>
    <p:extLst>
      <p:ext uri="{BB962C8B-B14F-4D97-AF65-F5344CB8AC3E}">
        <p14:creationId xmlns:p14="http://schemas.microsoft.com/office/powerpoint/2010/main" val="1857869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r>
              <a:rPr lang="en-US" dirty="0" smtClean="0">
                <a:effectLst/>
              </a:rPr>
              <a:t>Picture is stark</a:t>
            </a:r>
            <a:r>
              <a:rPr lang="en-US" baseline="0" dirty="0" smtClean="0">
                <a:effectLst/>
              </a:rPr>
              <a:t> </a:t>
            </a:r>
            <a:r>
              <a:rPr lang="en-US" dirty="0" smtClean="0">
                <a:effectLst/>
              </a:rPr>
              <a:t> </a:t>
            </a:r>
          </a:p>
          <a:p>
            <a:r>
              <a:rPr lang="en-US" dirty="0" smtClean="0">
                <a:effectLst/>
              </a:rPr>
              <a:t>The quantity of new teacher candidates is decreasing, 67% of superintendents agree (quality 39%)</a:t>
            </a:r>
          </a:p>
          <a:p>
            <a:r>
              <a:rPr lang="en-US" dirty="0" smtClean="0">
                <a:effectLst/>
              </a:rPr>
              <a:t>The quantity of new principal candidates is decreasing, 43% of superintendents agree (quality 32%) (Gallup)</a:t>
            </a:r>
          </a:p>
          <a:p>
            <a:endParaRPr lang="en-US" dirty="0" smtClean="0">
              <a:effectLst/>
            </a:endParaRPr>
          </a:p>
          <a:p>
            <a:endParaRPr lang="en-US" dirty="0" smtClean="0">
              <a:effectLst/>
            </a:endParaRPr>
          </a:p>
          <a:p>
            <a:r>
              <a:rPr lang="en-US" dirty="0" smtClean="0">
                <a:effectLst/>
              </a:rPr>
              <a:t>550 teacher vacancies in August in SC in 2017. </a:t>
            </a:r>
          </a:p>
          <a:p>
            <a:r>
              <a:rPr lang="en-US" dirty="0" smtClean="0">
                <a:effectLst/>
              </a:rPr>
              <a:t>15 principal and AP vacancies (CERRA)</a:t>
            </a:r>
          </a:p>
          <a:p>
            <a:r>
              <a:rPr lang="en-US" dirty="0" smtClean="0">
                <a:effectLst/>
              </a:rPr>
              <a:t> </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98848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r>
              <a:rPr lang="en-US" dirty="0" smtClean="0">
                <a:effectLst/>
              </a:rPr>
              <a:t> Ingersoll and May find, “…shortages of teachers of color are generally caused less by recruitment shortfalls than by retention problems (cited in Carver-Thomas (2017)). </a:t>
            </a:r>
          </a:p>
          <a:p>
            <a:r>
              <a:rPr lang="en-US" dirty="0" smtClean="0">
                <a:effectLst/>
              </a:rPr>
              <a:t> </a:t>
            </a:r>
          </a:p>
          <a:p>
            <a:r>
              <a:rPr lang="en-US" dirty="0" smtClean="0">
                <a:effectLst/>
              </a:rPr>
              <a:t>Results demonstrate that teacher turnover has a significant and negative effect 22 on student achievement in both math and ELA. Moreover, teacher turnover is particularly harmful to the achievement of students in schools with large populations of low-performing and black students. (</a:t>
            </a:r>
            <a:r>
              <a:rPr lang="en-US" dirty="0" err="1" smtClean="0">
                <a:effectLst/>
              </a:rPr>
              <a:t>Ronfeldt</a:t>
            </a:r>
            <a:r>
              <a:rPr lang="en-US" dirty="0" smtClean="0">
                <a:effectLst/>
              </a:rPr>
              <a:t>, Loeb,</a:t>
            </a:r>
            <a:r>
              <a:rPr lang="en-US" baseline="0" dirty="0" smtClean="0">
                <a:effectLst/>
              </a:rPr>
              <a:t> </a:t>
            </a:r>
            <a:r>
              <a:rPr lang="en-US" baseline="0" dirty="0" err="1" smtClean="0">
                <a:effectLst/>
              </a:rPr>
              <a:t>Wycoff</a:t>
            </a:r>
            <a:r>
              <a:rPr lang="en-US" baseline="0" dirty="0" smtClean="0">
                <a:effectLst/>
              </a:rPr>
              <a:t>)</a:t>
            </a:r>
            <a:endParaRPr lang="en-US" dirty="0" smtClean="0">
              <a:effectLst/>
            </a:endParaRPr>
          </a:p>
          <a:p>
            <a:pPr>
              <a:buClr>
                <a:schemeClr val="dk1"/>
              </a:buClr>
            </a:pPr>
            <a:endParaRPr sz="1200" dirty="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98848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credit: Otto </a:t>
            </a:r>
            <a:r>
              <a:rPr lang="en-US" dirty="0" err="1" smtClean="0"/>
              <a:t>Fokus</a:t>
            </a:r>
            <a:r>
              <a:rPr lang="en-US" dirty="0" smtClean="0"/>
              <a:t>, https://www.flickr.com/photos/jbmac/4737231422</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7</a:t>
            </a:fld>
            <a:endParaRPr lang="en-US"/>
          </a:p>
        </p:txBody>
      </p:sp>
    </p:spTree>
    <p:extLst>
      <p:ext uri="{BB962C8B-B14F-4D97-AF65-F5344CB8AC3E}">
        <p14:creationId xmlns:p14="http://schemas.microsoft.com/office/powerpoint/2010/main" val="4197414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Shape 194"/>
          <p:cNvSpPr txBox="1">
            <a:spLocks noGrp="1"/>
          </p:cNvSpPr>
          <p:nvPr>
            <p:ph type="body" idx="1"/>
          </p:nvPr>
        </p:nvSpPr>
        <p:spPr>
          <a:xfrm>
            <a:off x="702310" y="4421824"/>
            <a:ext cx="5618480" cy="4189095"/>
          </a:xfrm>
          <a:prstGeom prst="rect">
            <a:avLst/>
          </a:prstGeom>
          <a:noFill/>
          <a:ln>
            <a:noFill/>
          </a:ln>
        </p:spPr>
        <p:txBody>
          <a:bodyPr spcFirstLastPara="1" wrap="square" lIns="93155" tIns="46590" rIns="93155" bIns="46590" anchor="t" anchorCtr="0">
            <a:noAutofit/>
          </a:bodyPr>
          <a:lstStyle/>
          <a:p>
            <a:pPr marL="168501" indent="-168501">
              <a:buClr>
                <a:schemeClr val="dk1"/>
              </a:buClr>
              <a:buSzPts val="1200"/>
              <a:buFont typeface="Arial"/>
              <a:buChar char="•"/>
            </a:pPr>
            <a:r>
              <a:rPr lang="en" sz="1200">
                <a:solidFill>
                  <a:schemeClr val="dk1"/>
                </a:solidFill>
                <a:latin typeface="Calibri"/>
                <a:ea typeface="Calibri"/>
                <a:cs typeface="Calibri"/>
                <a:sym typeface="Calibri"/>
              </a:rPr>
              <a:t>Sought extensive feedback. </a:t>
            </a:r>
            <a:endParaRPr/>
          </a:p>
          <a:p>
            <a:pPr marL="168501" indent="-168501">
              <a:buClr>
                <a:schemeClr val="dk1"/>
              </a:buClr>
              <a:buSzPts val="1200"/>
              <a:buFont typeface="Arial"/>
              <a:buChar char="•"/>
            </a:pPr>
            <a:r>
              <a:rPr lang="en" sz="1200">
                <a:solidFill>
                  <a:schemeClr val="dk1"/>
                </a:solidFill>
                <a:latin typeface="Calibri"/>
                <a:ea typeface="Calibri"/>
                <a:cs typeface="Calibri"/>
                <a:sym typeface="Calibri"/>
              </a:rPr>
              <a:t>Most consistent theme was that teachers wanted more and more meaningful feedback on their practice. </a:t>
            </a:r>
            <a:endParaRPr/>
          </a:p>
          <a:p>
            <a:pPr marL="168501" indent="-168501">
              <a:buClr>
                <a:schemeClr val="dk1"/>
              </a:buClr>
              <a:buSzPts val="1200"/>
              <a:buFont typeface="Arial"/>
              <a:buChar char="•"/>
            </a:pPr>
            <a:r>
              <a:rPr lang="en" sz="1200">
                <a:solidFill>
                  <a:schemeClr val="dk1"/>
                </a:solidFill>
                <a:latin typeface="Calibri"/>
                <a:ea typeface="Calibri"/>
                <a:cs typeface="Calibri"/>
                <a:sym typeface="Calibri"/>
              </a:rPr>
              <a:t>This year, we really dug in to ask about induction requirements and if they needed to change. Consensus was system is well set-up to support induction teachers’ needs, but the SCDE should emphasize current flexibility districts have to make the process easy for new teachers. </a:t>
            </a:r>
            <a:endParaRPr/>
          </a:p>
          <a:p>
            <a:pPr marL="168501" indent="-168501">
              <a:buClr>
                <a:schemeClr val="dk1"/>
              </a:buClr>
              <a:buSzPts val="1200"/>
              <a:buFont typeface="Arial"/>
              <a:buChar char="•"/>
            </a:pPr>
            <a:r>
              <a:rPr lang="en" sz="1200">
                <a:solidFill>
                  <a:schemeClr val="dk1"/>
                </a:solidFill>
                <a:latin typeface="Calibri"/>
                <a:ea typeface="Calibri"/>
                <a:cs typeface="Calibri"/>
                <a:sym typeface="Calibri"/>
              </a:rPr>
              <a:t>Feedback from stakeholders in this first year of partial implementation is that they love the intention, giving that feedback to teachers is more rigorous, but ultimately worth it</a:t>
            </a:r>
            <a:endParaRPr sz="1200">
              <a:solidFill>
                <a:schemeClr val="dk1"/>
              </a:solidFill>
              <a:latin typeface="Calibri"/>
              <a:ea typeface="Calibri"/>
              <a:cs typeface="Calibri"/>
              <a:sym typeface="Calibri"/>
            </a:endParaRPr>
          </a:p>
          <a:p>
            <a:pPr marL="168501" indent="-90731">
              <a:buClr>
                <a:schemeClr val="dk1"/>
              </a:buClr>
              <a:buSzPts val="1200"/>
              <a:buNone/>
            </a:pPr>
            <a:endParaRPr sz="1200">
              <a:solidFill>
                <a:schemeClr val="dk1"/>
              </a:solidFill>
              <a:latin typeface="Calibri"/>
              <a:ea typeface="Calibri"/>
              <a:cs typeface="Calibri"/>
              <a:sym typeface="Calibri"/>
            </a:endParaRPr>
          </a:p>
          <a:p>
            <a:pPr marL="77770" indent="0">
              <a:buClr>
                <a:schemeClr val="dk1"/>
              </a:buClr>
              <a:buSzPts val="1200"/>
              <a:buNone/>
            </a:pPr>
            <a:endParaRPr sz="1200">
              <a:solidFill>
                <a:schemeClr val="dk1"/>
              </a:solidFill>
              <a:latin typeface="Calibri"/>
              <a:ea typeface="Calibri"/>
              <a:cs typeface="Calibri"/>
              <a:sym typeface="Calibri"/>
            </a:endParaRPr>
          </a:p>
        </p:txBody>
      </p:sp>
      <p:sp>
        <p:nvSpPr>
          <p:cNvPr id="195" name="Shape 195"/>
          <p:cNvSpPr txBox="1">
            <a:spLocks noGrp="1"/>
          </p:cNvSpPr>
          <p:nvPr>
            <p:ph type="ftr" idx="11"/>
          </p:nvPr>
        </p:nvSpPr>
        <p:spPr>
          <a:xfrm>
            <a:off x="78036" y="8766069"/>
            <a:ext cx="3043343" cy="465455"/>
          </a:xfrm>
          <a:prstGeom prst="rect">
            <a:avLst/>
          </a:prstGeom>
          <a:noFill/>
          <a:ln>
            <a:noFill/>
          </a:ln>
        </p:spPr>
        <p:txBody>
          <a:bodyPr spcFirstLastPara="1" wrap="square" lIns="93155" tIns="46590" rIns="93155" bIns="46590" anchor="b" anchorCtr="0">
            <a:noAutofit/>
          </a:bodyPr>
          <a:lstStyle/>
          <a:p>
            <a:r>
              <a:rPr lang="en" sz="1200">
                <a:solidFill>
                  <a:schemeClr val="dk1"/>
                </a:solidFill>
                <a:latin typeface="Times New Roman"/>
                <a:ea typeface="Times New Roman"/>
                <a:cs typeface="Times New Roman"/>
                <a:sym typeface="Times New Roman"/>
              </a:rPr>
              <a:t>South Carolina Department of Education</a:t>
            </a:r>
            <a:endParaRPr sz="1200">
              <a:solidFill>
                <a:schemeClr val="dk1"/>
              </a:solidFill>
              <a:latin typeface="Times New Roman"/>
              <a:ea typeface="Times New Roman"/>
              <a:cs typeface="Times New Roman"/>
              <a:sym typeface="Times New Roman"/>
            </a:endParaRPr>
          </a:p>
        </p:txBody>
      </p:sp>
      <p:sp>
        <p:nvSpPr>
          <p:cNvPr id="196" name="Shape 196"/>
          <p:cNvSpPr txBox="1">
            <a:spLocks noGrp="1"/>
          </p:cNvSpPr>
          <p:nvPr>
            <p:ph type="sldNum" idx="12"/>
          </p:nvPr>
        </p:nvSpPr>
        <p:spPr>
          <a:xfrm>
            <a:off x="3901722" y="8766069"/>
            <a:ext cx="3043343" cy="465455"/>
          </a:xfrm>
          <a:prstGeom prst="rect">
            <a:avLst/>
          </a:prstGeom>
          <a:noFill/>
          <a:ln>
            <a:noFill/>
          </a:ln>
        </p:spPr>
        <p:txBody>
          <a:bodyPr spcFirstLastPara="1" wrap="square" lIns="93155" tIns="46590" rIns="93155" bIns="46590" anchor="b" anchorCtr="0">
            <a:noAutofit/>
          </a:bodyPr>
          <a:lstStyle/>
          <a:p>
            <a:pPr algn="r"/>
            <a:fld id="{00000000-1234-1234-1234-123412341234}" type="slidenum">
              <a:rPr lang="en" sz="1200">
                <a:solidFill>
                  <a:schemeClr val="dk1"/>
                </a:solidFill>
                <a:latin typeface="Times New Roman"/>
                <a:ea typeface="Times New Roman"/>
                <a:cs typeface="Times New Roman"/>
                <a:sym typeface="Times New Roman"/>
              </a:rPr>
              <a:pPr algn="r"/>
              <a:t>8</a:t>
            </a:fld>
            <a:endParaRPr sz="1200">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411630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9</a:t>
            </a:fld>
            <a:endParaRPr lang="en-US"/>
          </a:p>
        </p:txBody>
      </p:sp>
    </p:spTree>
    <p:extLst>
      <p:ext uri="{BB962C8B-B14F-4D97-AF65-F5344CB8AC3E}">
        <p14:creationId xmlns:p14="http://schemas.microsoft.com/office/powerpoint/2010/main" val="2063810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Shape 350"/>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51" name="Shape 351"/>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endParaRPr dirty="0"/>
          </a:p>
        </p:txBody>
      </p:sp>
      <p:sp>
        <p:nvSpPr>
          <p:cNvPr id="352" name="Shape 352"/>
          <p:cNvSpPr txBox="1">
            <a:spLocks noGrp="1"/>
          </p:cNvSpPr>
          <p:nvPr>
            <p:ph type="sldNum" idx="12"/>
          </p:nvPr>
        </p:nvSpPr>
        <p:spPr>
          <a:xfrm>
            <a:off x="3978132" y="8842029"/>
            <a:ext cx="3043343" cy="465455"/>
          </a:xfrm>
          <a:prstGeom prst="rect">
            <a:avLst/>
          </a:prstGeom>
          <a:noFill/>
          <a:ln>
            <a:noFill/>
          </a:ln>
        </p:spPr>
        <p:txBody>
          <a:bodyPr spcFirstLastPara="1" wrap="square" lIns="93308" tIns="46641" rIns="93308" bIns="46641" anchor="b" anchorCtr="0">
            <a:noAutofit/>
          </a:bodyPr>
          <a:lstStyle/>
          <a:p>
            <a:pPr algn="l">
              <a:buClr>
                <a:srgbClr val="000000"/>
              </a:buClr>
            </a:pPr>
            <a:fld id="{00000000-1234-1234-1234-123412341234}" type="slidenum">
              <a:rPr lang="en-US" sz="1400">
                <a:solidFill>
                  <a:srgbClr val="000000"/>
                </a:solidFill>
                <a:latin typeface="Arial"/>
                <a:ea typeface="Arial"/>
                <a:cs typeface="Arial"/>
                <a:sym typeface="Arial"/>
              </a:rPr>
              <a:pPr algn="l">
                <a:buClr>
                  <a:srgbClr val="000000"/>
                </a:buClr>
              </a:pPr>
              <a:t>10</a:t>
            </a:fld>
            <a:endParaRPr sz="1400">
              <a:solidFill>
                <a:srgbClr val="000000"/>
              </a:solidFill>
              <a:latin typeface="Arial"/>
              <a:ea typeface="Arial"/>
              <a:cs typeface="Arial"/>
              <a:sym typeface="Arial"/>
            </a:endParaRPr>
          </a:p>
        </p:txBody>
      </p:sp>
    </p:spTree>
    <p:extLst>
      <p:ext uri="{BB962C8B-B14F-4D97-AF65-F5344CB8AC3E}">
        <p14:creationId xmlns:p14="http://schemas.microsoft.com/office/powerpoint/2010/main" val="33362994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ctrTitle" hasCustomPrompt="1"/>
          </p:nvPr>
        </p:nvSpPr>
        <p:spPr>
          <a:xfrm>
            <a:off x="5320800" y="-158400"/>
            <a:ext cx="3421800" cy="2329200"/>
          </a:xfrm>
        </p:spPr>
        <p:txBody>
          <a:bodyPr lIns="0" tIns="0" rIns="0" bIns="0" anchor="b" anchorCtr="0"/>
          <a:lstStyle>
            <a:lvl1pPr algn="r">
              <a:lnSpc>
                <a:spcPct val="85000"/>
              </a:lnSpc>
              <a:defRPr sz="4500">
                <a:solidFill>
                  <a:schemeClr val="bg1"/>
                </a:solidFill>
              </a:defRPr>
            </a:lvl1pPr>
          </a:lstStyle>
          <a:p>
            <a:r>
              <a:rPr lang="en-US" dirty="0"/>
              <a:t>Presentation Title </a:t>
            </a:r>
          </a:p>
        </p:txBody>
      </p:sp>
      <p:sp>
        <p:nvSpPr>
          <p:cNvPr id="3" name="Subtitle 2"/>
          <p:cNvSpPr>
            <a:spLocks noGrp="1"/>
          </p:cNvSpPr>
          <p:nvPr>
            <p:ph type="subTitle" idx="1" hasCustomPrompt="1"/>
          </p:nvPr>
        </p:nvSpPr>
        <p:spPr>
          <a:xfrm>
            <a:off x="6393600" y="2413351"/>
            <a:ext cx="2349000" cy="1241822"/>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subtitle or presentation date</a:t>
            </a:r>
          </a:p>
        </p:txBody>
      </p:sp>
      <p:sp>
        <p:nvSpPr>
          <p:cNvPr id="4" name="Date Placeholder 3"/>
          <p:cNvSpPr>
            <a:spLocks noGrp="1"/>
          </p:cNvSpPr>
          <p:nvPr>
            <p:ph type="dt" sz="half" idx="10"/>
          </p:nvPr>
        </p:nvSpPr>
        <p:spPr>
          <a:xfrm>
            <a:off x="401400" y="4648539"/>
            <a:ext cx="2057400" cy="273844"/>
          </a:xfrm>
        </p:spPr>
        <p:txBody>
          <a:bodyPr lIns="0" tIns="0" rIns="0" bIns="0"/>
          <a:lstStyle>
            <a:lvl1pPr>
              <a:defRPr>
                <a:solidFill>
                  <a:schemeClr val="bg1"/>
                </a:solidFill>
              </a:defRPr>
            </a:lvl1pPr>
          </a:lstStyle>
          <a:p>
            <a:endParaRPr lang="en-US" dirty="0"/>
          </a:p>
        </p:txBody>
      </p:sp>
      <p:sp>
        <p:nvSpPr>
          <p:cNvPr id="5" name="Footer Placeholder 4"/>
          <p:cNvSpPr>
            <a:spLocks noGrp="1"/>
          </p:cNvSpPr>
          <p:nvPr>
            <p:ph type="ftr" sz="quarter" idx="11"/>
          </p:nvPr>
        </p:nvSpPr>
        <p:spPr>
          <a:xfrm>
            <a:off x="3028950" y="4648539"/>
            <a:ext cx="3086100" cy="273844"/>
          </a:xfrm>
        </p:spPr>
        <p:txBody>
          <a:bodyPr lIns="0" tIns="0" rIns="0" bIns="0"/>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a:xfrm>
            <a:off x="6685200" y="4648539"/>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dirty="0"/>
          </a:p>
        </p:txBody>
      </p:sp>
    </p:spTree>
    <p:extLst>
      <p:ext uri="{BB962C8B-B14F-4D97-AF65-F5344CB8AC3E}">
        <p14:creationId xmlns:p14="http://schemas.microsoft.com/office/powerpoint/2010/main" val="7206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B2E4AC-3C05-4CEF-AC55-FE168FED317B}" type="datetimeFigureOut">
              <a:rPr lang="en-US" smtClean="0"/>
              <a:t>6/18/2018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821252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79639"/>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6/18/2018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17280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951"/>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1951"/>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B2E4AC-3C05-4CEF-AC55-FE168FED317B}" type="datetimeFigureOut">
              <a:rPr lang="en-US" smtClean="0"/>
              <a:t>6/18/2018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755993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B2E4AC-3C05-4CEF-AC55-FE168FED317B}" type="datetimeFigureOut">
              <a:rPr lang="en-US" smtClean="0"/>
              <a:t>6/18/2018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265211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2E4AC-3C05-4CEF-AC55-FE168FED317B}" type="datetimeFigureOut">
              <a:rPr lang="en-US" smtClean="0"/>
              <a:t>6/18/2018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2351354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9"/>
            <a:ext cx="3008313" cy="8715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9"/>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6/18/2018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5936710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1"/>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6/18/2018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8179221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B2E4AC-3C05-4CEF-AC55-FE168FED317B}" type="datetimeFigureOut">
              <a:rPr lang="en-US" smtClean="0"/>
              <a:t>6/18/2018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666227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6"/>
            <a:ext cx="2057400" cy="4387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376"/>
            <a:ext cx="6019800" cy="4387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B2E4AC-3C05-4CEF-AC55-FE168FED317B}" type="datetimeFigureOut">
              <a:rPr lang="en-US" smtClean="0"/>
              <a:t>6/18/2018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573713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526971" y="68574"/>
            <a:ext cx="5215630" cy="2547865"/>
          </a:xfrm>
        </p:spPr>
        <p:txBody>
          <a:bodyPr lIns="0" tIns="0" rIns="0" bIns="0" anchor="b" anchorCtr="0">
            <a:normAutofit/>
          </a:bodyPr>
          <a:lstStyle>
            <a:lvl1pPr algn="r">
              <a:lnSpc>
                <a:spcPct val="85000"/>
              </a:lnSpc>
              <a:defRPr sz="4400" baseline="0">
                <a:solidFill>
                  <a:schemeClr val="tx1"/>
                </a:solidFill>
              </a:defRPr>
            </a:lvl1pPr>
          </a:lstStyle>
          <a:p>
            <a:r>
              <a:rPr lang="en-US" dirty="0" smtClean="0"/>
              <a:t>Educator Effectiveness &amp; Leadership Development Updates</a:t>
            </a:r>
            <a:endParaRPr lang="en-US" dirty="0"/>
          </a:p>
        </p:txBody>
      </p:sp>
      <p:sp>
        <p:nvSpPr>
          <p:cNvPr id="3" name="Subtitle 2"/>
          <p:cNvSpPr>
            <a:spLocks noGrp="1"/>
          </p:cNvSpPr>
          <p:nvPr>
            <p:ph type="subTitle" idx="1" hasCustomPrompt="1"/>
          </p:nvPr>
        </p:nvSpPr>
        <p:spPr>
          <a:xfrm>
            <a:off x="6393600" y="2640325"/>
            <a:ext cx="2349000" cy="1241822"/>
          </a:xfrm>
        </p:spPr>
        <p:txBody>
          <a:bodyPr lIns="0" tIns="0" rIns="0" bIns="0"/>
          <a:lstStyle>
            <a:lvl1pPr marL="0" indent="0" algn="r">
              <a:buNone/>
              <a:defRPr sz="1800">
                <a:solidFill>
                  <a:schemeClr val="tx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   </a:t>
            </a:r>
            <a:endParaRPr lang="en-US" dirty="0"/>
          </a:p>
        </p:txBody>
      </p:sp>
      <p:sp>
        <p:nvSpPr>
          <p:cNvPr id="4" name="Date Placeholder 3"/>
          <p:cNvSpPr>
            <a:spLocks noGrp="1"/>
          </p:cNvSpPr>
          <p:nvPr>
            <p:ph type="dt" sz="half" idx="10"/>
          </p:nvPr>
        </p:nvSpPr>
        <p:spPr>
          <a:xfrm>
            <a:off x="401400" y="4648539"/>
            <a:ext cx="2057400" cy="273844"/>
          </a:xfrm>
        </p:spPr>
        <p:txBody>
          <a:bodyPr lIns="0" tIns="0" rIns="0" bIns="0"/>
          <a:lstStyle>
            <a:lvl1pPr>
              <a:defRPr>
                <a:solidFill>
                  <a:schemeClr val="bg1"/>
                </a:solidFill>
              </a:defRPr>
            </a:lvl1pPr>
          </a:lstStyle>
          <a:p>
            <a:endParaRPr lang="en-US" dirty="0"/>
          </a:p>
        </p:txBody>
      </p:sp>
      <p:sp>
        <p:nvSpPr>
          <p:cNvPr id="5" name="Footer Placeholder 4"/>
          <p:cNvSpPr>
            <a:spLocks noGrp="1"/>
          </p:cNvSpPr>
          <p:nvPr>
            <p:ph type="ftr" sz="quarter" idx="11"/>
          </p:nvPr>
        </p:nvSpPr>
        <p:spPr>
          <a:xfrm>
            <a:off x="3028950" y="4239491"/>
            <a:ext cx="3086100" cy="682892"/>
          </a:xfrm>
        </p:spPr>
        <p:txBody>
          <a:bodyPr lIns="0" tIns="0" rIns="0" bIns="0"/>
          <a:lstStyle>
            <a:lvl1pPr>
              <a:defRPr sz="2000">
                <a:solidFill>
                  <a:schemeClr val="bg1"/>
                </a:solidFill>
              </a:defRPr>
            </a:lvl1pPr>
          </a:lstStyle>
          <a:p>
            <a:r>
              <a:rPr lang="en-US" sz="1800" b="1" dirty="0" smtClean="0">
                <a:solidFill>
                  <a:schemeClr val="accent2"/>
                </a:solidFill>
              </a:rPr>
              <a:t>Leading Learning.</a:t>
            </a:r>
            <a:r>
              <a:rPr lang="en-US" sz="1800" b="1" dirty="0" smtClean="0">
                <a:solidFill>
                  <a:schemeClr val="tx1"/>
                </a:solidFill>
              </a:rPr>
              <a:t> </a:t>
            </a:r>
          </a:p>
          <a:p>
            <a:r>
              <a:rPr lang="en-US" sz="1800" b="1" dirty="0" smtClean="0">
                <a:solidFill>
                  <a:schemeClr val="accent5">
                    <a:lumMod val="60000"/>
                    <a:lumOff val="40000"/>
                  </a:schemeClr>
                </a:solidFill>
              </a:rPr>
              <a:t>Growing Students. </a:t>
            </a:r>
          </a:p>
          <a:p>
            <a:r>
              <a:rPr lang="en-US" sz="1800" b="1" dirty="0" smtClean="0">
                <a:solidFill>
                  <a:schemeClr val="accent1">
                    <a:lumMod val="40000"/>
                    <a:lumOff val="60000"/>
                  </a:schemeClr>
                </a:solidFill>
              </a:rPr>
              <a:t>Transforming Leadership</a:t>
            </a:r>
            <a:r>
              <a:rPr lang="en-US" b="1" dirty="0" smtClean="0">
                <a:solidFill>
                  <a:schemeClr val="bg2">
                    <a:lumMod val="90000"/>
                  </a:schemeClr>
                </a:solidFill>
              </a:rPr>
              <a:t>.</a:t>
            </a:r>
            <a:endParaRPr lang="en-US" dirty="0"/>
          </a:p>
        </p:txBody>
      </p:sp>
      <p:sp>
        <p:nvSpPr>
          <p:cNvPr id="6" name="Slide Number Placeholder 5"/>
          <p:cNvSpPr>
            <a:spLocks noGrp="1"/>
          </p:cNvSpPr>
          <p:nvPr>
            <p:ph type="sldNum" sz="quarter" idx="12"/>
          </p:nvPr>
        </p:nvSpPr>
        <p:spPr>
          <a:xfrm>
            <a:off x="6685200" y="4648539"/>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dirty="0"/>
          </a:p>
        </p:txBody>
      </p:sp>
      <p:pic>
        <p:nvPicPr>
          <p:cNvPr id="8" name="Picture 7"/>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16410"/>
          <a:stretch/>
        </p:blipFill>
        <p:spPr>
          <a:xfrm>
            <a:off x="259293" y="3195068"/>
            <a:ext cx="2253618" cy="1883788"/>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6558" y="68575"/>
            <a:ext cx="3385544" cy="3221866"/>
          </a:xfrm>
          <a:prstGeom prst="rect">
            <a:avLst/>
          </a:prstGeom>
        </p:spPr>
      </p:pic>
      <p:pic>
        <p:nvPicPr>
          <p:cNvPr id="14" name="Picture 13"/>
          <p:cNvPicPr>
            <a:picLocks noChangeAspect="1"/>
          </p:cNvPicPr>
          <p:nvPr userDrawn="1"/>
        </p:nvPicPr>
        <p:blipFill rotWithShape="1">
          <a:blip r:embed="rId4">
            <a:extLst>
              <a:ext uri="{28A0092B-C50C-407E-A947-70E740481C1C}">
                <a14:useLocalDpi xmlns:a14="http://schemas.microsoft.com/office/drawing/2010/main" val="0"/>
              </a:ext>
            </a:extLst>
          </a:blip>
          <a:srcRect r="3128" b="19039"/>
          <a:stretch/>
        </p:blipFill>
        <p:spPr>
          <a:xfrm>
            <a:off x="6393600" y="2943441"/>
            <a:ext cx="2475958" cy="2069308"/>
          </a:xfrm>
          <a:prstGeom prst="rect">
            <a:avLst/>
          </a:prstGeom>
        </p:spPr>
      </p:pic>
    </p:spTree>
    <p:extLst>
      <p:ext uri="{BB962C8B-B14F-4D97-AF65-F5344CB8AC3E}">
        <p14:creationId xmlns:p14="http://schemas.microsoft.com/office/powerpoint/2010/main" val="987825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0800" y="149159"/>
            <a:ext cx="7502400" cy="960457"/>
          </a:xfrm>
        </p:spPr>
        <p:txBody>
          <a:bodyPr lIns="0" tIns="0" rIns="0" bIns="0" anchor="b" anchorCtr="0"/>
          <a:lstStyle>
            <a:lvl1pPr>
              <a:lnSpc>
                <a:spcPct val="85000"/>
              </a:lnSpc>
              <a:defRPr>
                <a:solidFill>
                  <a:schemeClr val="accent1"/>
                </a:solidFill>
              </a:defRPr>
            </a:lvl1pPr>
          </a:lstStyle>
          <a:p>
            <a:r>
              <a:rPr lang="en-US" dirty="0"/>
              <a:t>Page Title Goes Here</a:t>
            </a:r>
          </a:p>
        </p:txBody>
      </p:sp>
      <p:sp>
        <p:nvSpPr>
          <p:cNvPr id="3" name="Content Placeholder 2"/>
          <p:cNvSpPr>
            <a:spLocks noGrp="1"/>
          </p:cNvSpPr>
          <p:nvPr>
            <p:ph idx="1"/>
          </p:nvPr>
        </p:nvSpPr>
        <p:spPr>
          <a:xfrm>
            <a:off x="820800" y="1342417"/>
            <a:ext cx="7502400" cy="3203906"/>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01400" y="4645499"/>
            <a:ext cx="2057400" cy="273844"/>
          </a:xfrm>
        </p:spPr>
        <p:txBody>
          <a:bodyPr lIns="0" tIns="0" rIns="0" bIns="0"/>
          <a:lstStyle>
            <a:lvl1pPr>
              <a:defRPr>
                <a:solidFill>
                  <a:schemeClr val="accent5"/>
                </a:solidFill>
              </a:defRPr>
            </a:lvl1pPr>
          </a:lstStyle>
          <a:p>
            <a:r>
              <a:rPr lang="en-US"/>
              <a:t>9/22/16</a:t>
            </a:r>
            <a:endParaRPr lang="en-US" dirty="0"/>
          </a:p>
        </p:txBody>
      </p:sp>
      <p:sp>
        <p:nvSpPr>
          <p:cNvPr id="5" name="Footer Placeholder 4"/>
          <p:cNvSpPr>
            <a:spLocks noGrp="1"/>
          </p:cNvSpPr>
          <p:nvPr>
            <p:ph type="ftr" sz="quarter" idx="11"/>
          </p:nvPr>
        </p:nvSpPr>
        <p:spPr>
          <a:xfrm>
            <a:off x="3028950" y="4645499"/>
            <a:ext cx="3086100" cy="273844"/>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6685200" y="4645499"/>
            <a:ext cx="2057400" cy="273844"/>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cxnSp>
        <p:nvCxnSpPr>
          <p:cNvPr id="24" name="Straight Connector 23"/>
          <p:cNvCxnSpPr/>
          <p:nvPr userDrawn="1"/>
        </p:nvCxnSpPr>
        <p:spPr>
          <a:xfrm>
            <a:off x="827285" y="1219199"/>
            <a:ext cx="7502400" cy="0"/>
          </a:xfrm>
          <a:prstGeom prst="line">
            <a:avLst/>
          </a:prstGeom>
          <a:ln w="22225" cap="rnd" cmpd="sng">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nvGrpSpPr>
          <p:cNvPr id="7" name="Group 6"/>
          <p:cNvGrpSpPr/>
          <p:nvPr userDrawn="1"/>
        </p:nvGrpSpPr>
        <p:grpSpPr>
          <a:xfrm>
            <a:off x="501314" y="3670868"/>
            <a:ext cx="8391749" cy="1467437"/>
            <a:chOff x="501314" y="3670868"/>
            <a:chExt cx="8391749" cy="1467437"/>
          </a:xfrm>
        </p:grpSpPr>
        <p:pic>
          <p:nvPicPr>
            <p:cNvPr id="10" name="Picture 9"/>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2635053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7" name="Freeform 16"/>
          <p:cNvSpPr/>
          <p:nvPr userDrawn="1"/>
        </p:nvSpPr>
        <p:spPr>
          <a:xfrm>
            <a:off x="0" y="-1"/>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8" name="Freeform 17"/>
          <p:cNvSpPr/>
          <p:nvPr userDrawn="1"/>
        </p:nvSpPr>
        <p:spPr>
          <a:xfrm>
            <a:off x="190500" y="168613"/>
            <a:ext cx="8763000" cy="4784387"/>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 name="Title 1"/>
          <p:cNvSpPr>
            <a:spLocks noGrp="1"/>
          </p:cNvSpPr>
          <p:nvPr>
            <p:ph type="title" hasCustomPrompt="1"/>
          </p:nvPr>
        </p:nvSpPr>
        <p:spPr>
          <a:xfrm>
            <a:off x="820124" y="719847"/>
            <a:ext cx="3755553" cy="1887166"/>
          </a:xfrm>
        </p:spPr>
        <p:txBody>
          <a:bodyPr lIns="0" tIns="0" rIns="0" bIns="0" anchor="b">
            <a:normAutofit/>
          </a:bodyPr>
          <a:lstStyle>
            <a:lvl1pPr algn="l">
              <a:lnSpc>
                <a:spcPct val="85000"/>
              </a:lnSpc>
              <a:defRPr sz="4000">
                <a:solidFill>
                  <a:schemeClr val="bg1">
                    <a:lumMod val="95000"/>
                  </a:schemeClr>
                </a:solidFill>
              </a:defRPr>
            </a:lvl1pPr>
          </a:lstStyle>
          <a:p>
            <a:r>
              <a:rPr lang="en-US" dirty="0"/>
              <a:t>Section Title Goes Here</a:t>
            </a:r>
          </a:p>
        </p:txBody>
      </p:sp>
      <p:sp>
        <p:nvSpPr>
          <p:cNvPr id="3" name="Text Placeholder 2"/>
          <p:cNvSpPr>
            <a:spLocks noGrp="1"/>
          </p:cNvSpPr>
          <p:nvPr>
            <p:ph type="body" idx="1" hasCustomPrompt="1"/>
          </p:nvPr>
        </p:nvSpPr>
        <p:spPr>
          <a:xfrm>
            <a:off x="820124" y="3062959"/>
            <a:ext cx="3755553" cy="1125140"/>
          </a:xfrm>
        </p:spPr>
        <p:txBody>
          <a:bodyPr lIns="0" tIns="0" rIns="0" bIns="0">
            <a:normAutofit/>
          </a:bodyPr>
          <a:lstStyle>
            <a:lvl1pPr marL="0" indent="0" algn="l">
              <a:buNone/>
              <a:defRPr sz="2000" baseline="0">
                <a:solidFill>
                  <a:schemeClr val="bg1">
                    <a:lumMod val="9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Section Description – Optional</a:t>
            </a:r>
          </a:p>
        </p:txBody>
      </p:sp>
      <p:sp>
        <p:nvSpPr>
          <p:cNvPr id="4" name="Date Placeholder 3"/>
          <p:cNvSpPr>
            <a:spLocks noGrp="1"/>
          </p:cNvSpPr>
          <p:nvPr>
            <p:ph type="dt" sz="half" idx="10"/>
          </p:nvPr>
        </p:nvSpPr>
        <p:spPr>
          <a:xfrm>
            <a:off x="401400" y="4644048"/>
            <a:ext cx="2057400" cy="273844"/>
          </a:xfrm>
        </p:spPr>
        <p:txBody>
          <a:bodyPr lIns="0" tIns="0" rIns="0" bIns="0"/>
          <a:lstStyle>
            <a:lvl1pPr>
              <a:defRPr>
                <a:solidFill>
                  <a:schemeClr val="bg1"/>
                </a:solidFill>
              </a:defRPr>
            </a:lvl1pPr>
          </a:lstStyle>
          <a:p>
            <a:r>
              <a:rPr lang="en-US"/>
              <a:t>9/22/16</a:t>
            </a:r>
            <a:endParaRPr lang="en-US" dirty="0"/>
          </a:p>
        </p:txBody>
      </p:sp>
      <p:sp>
        <p:nvSpPr>
          <p:cNvPr id="5" name="Footer Placeholder 4"/>
          <p:cNvSpPr>
            <a:spLocks noGrp="1"/>
          </p:cNvSpPr>
          <p:nvPr>
            <p:ph type="ftr" sz="quarter" idx="11"/>
          </p:nvPr>
        </p:nvSpPr>
        <p:spPr>
          <a:xfrm>
            <a:off x="3028950" y="4644048"/>
            <a:ext cx="3086100" cy="273844"/>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4644048"/>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dirty="0"/>
          </a:p>
        </p:txBody>
      </p:sp>
      <p:cxnSp>
        <p:nvCxnSpPr>
          <p:cNvPr id="9" name="Straight Connector 8"/>
          <p:cNvCxnSpPr/>
          <p:nvPr userDrawn="1"/>
        </p:nvCxnSpPr>
        <p:spPr>
          <a:xfrm>
            <a:off x="820124" y="2821021"/>
            <a:ext cx="3755553"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1844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28066"/>
            <a:ext cx="8305800" cy="85725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3600" b="1">
                <a:ln>
                  <a:noFill/>
                </a:ln>
                <a:solidFill>
                  <a:schemeClr val="tx2"/>
                </a:solidFill>
                <a:effectLst/>
                <a:latin typeface="+mn-lt"/>
                <a:ea typeface="+mj-ea"/>
                <a:cs typeface="+mj-cs"/>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p:txBody>
          <a:bodyPr/>
          <a:lstStyle/>
          <a:p>
            <a:fld id="{A9630588-E86D-42B0-B8D0-BD8C6125A9BF}" type="datetimeFigureOut">
              <a:rPr lang="en-US" smtClean="0"/>
              <a:t>6/18/2018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0B2437B-786F-4EA8-BD12-E01D79CAAB14}" type="slidenum">
              <a:rPr lang="en-US" smtClean="0"/>
              <a:t>‹#›</a:t>
            </a:fld>
            <a:endParaRPr lang="en-US" dirty="0"/>
          </a:p>
        </p:txBody>
      </p:sp>
    </p:spTree>
    <p:extLst>
      <p:ext uri="{BB962C8B-B14F-4D97-AF65-F5344CB8AC3E}">
        <p14:creationId xmlns:p14="http://schemas.microsoft.com/office/powerpoint/2010/main" val="1235669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20A498-DD29-9B42-A5F2-7C14846EF69A}" type="datetimeFigureOut">
              <a:rPr lang="en-US" smtClean="0"/>
              <a:t>6/18/2018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A3BB34-0830-284E-B0BA-88CEE40B0CB5}" type="slidenum">
              <a:rPr lang="en-US" smtClean="0"/>
              <a:t>‹#›</a:t>
            </a:fld>
            <a:endParaRPr lang="en-US"/>
          </a:p>
        </p:txBody>
      </p:sp>
    </p:spTree>
    <p:extLst>
      <p:ext uri="{BB962C8B-B14F-4D97-AF65-F5344CB8AC3E}">
        <p14:creationId xmlns:p14="http://schemas.microsoft.com/office/powerpoint/2010/main" val="1737834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trike="noStrike" baseline="0">
                <a:solidFill>
                  <a:srgbClr val="00999A"/>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200151"/>
            <a:ext cx="4038600" cy="3394075"/>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00151"/>
            <a:ext cx="4038600" cy="3394075"/>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50B2E4AC-3C05-4CEF-AC55-FE168FED317B}" type="datetimeFigureOut">
              <a:rPr lang="en-US" smtClean="0"/>
              <a:t>6/18/2018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grpSp>
        <p:nvGrpSpPr>
          <p:cNvPr id="8" name="Group 7"/>
          <p:cNvGrpSpPr/>
          <p:nvPr userDrawn="1"/>
        </p:nvGrpSpPr>
        <p:grpSpPr>
          <a:xfrm>
            <a:off x="501314" y="3728770"/>
            <a:ext cx="8391749" cy="1467437"/>
            <a:chOff x="501314" y="3670868"/>
            <a:chExt cx="8391749" cy="1467437"/>
          </a:xfrm>
        </p:grpSpPr>
        <p:pic>
          <p:nvPicPr>
            <p:cNvPr id="9" name="Picture 8"/>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473821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Rectangle 4"/>
          <p:cNvSpPr/>
          <p:nvPr/>
        </p:nvSpPr>
        <p:spPr>
          <a:xfrm>
            <a:off x="8166847" y="211930"/>
            <a:ext cx="685800" cy="226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Slide Number Placeholder 3"/>
          <p:cNvSpPr>
            <a:spLocks noGrp="1"/>
          </p:cNvSpPr>
          <p:nvPr>
            <p:ph type="sldNum" sz="quarter" idx="12"/>
          </p:nvPr>
        </p:nvSpPr>
        <p:spPr/>
        <p:txBody>
          <a:bodyPr/>
          <a:lstStyle/>
          <a:p>
            <a:fld id="{70FCFB06-72BE-4810-A274-32EBC42401E2}" type="slidenum">
              <a:rPr lang="en-US" smtClean="0"/>
              <a:pPr/>
              <a:t>‹#›</a:t>
            </a:fld>
            <a:endParaRPr lang="en-US" dirty="0"/>
          </a:p>
        </p:txBody>
      </p:sp>
      <p:sp>
        <p:nvSpPr>
          <p:cNvPr id="7" name="Footer Placeholder 4"/>
          <p:cNvSpPr>
            <a:spLocks noGrp="1"/>
          </p:cNvSpPr>
          <p:nvPr>
            <p:ph type="ftr" sz="quarter" idx="3"/>
          </p:nvPr>
        </p:nvSpPr>
        <p:spPr>
          <a:xfrm>
            <a:off x="493806" y="4712914"/>
            <a:ext cx="7557994" cy="273844"/>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r>
              <a:rPr lang="en-US" dirty="0" smtClean="0">
                <a:solidFill>
                  <a:prstClr val="black">
                    <a:lumMod val="65000"/>
                    <a:lumOff val="35000"/>
                  </a:prstClr>
                </a:solidFill>
              </a:rPr>
              <a:t>Urban Schools Human Capital Academy October 2014  </a:t>
            </a:r>
            <a:endParaRPr lang="es-CO" dirty="0">
              <a:solidFill>
                <a:prstClr val="black">
                  <a:lumMod val="65000"/>
                  <a:lumOff val="35000"/>
                </a:prstClr>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508000" y="1485900"/>
            <a:ext cx="7543800" cy="2638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TextBox 10"/>
          <p:cNvSpPr txBox="1"/>
          <p:nvPr userDrawn="1"/>
        </p:nvSpPr>
        <p:spPr>
          <a:xfrm>
            <a:off x="223186" y="171450"/>
            <a:ext cx="260909" cy="553998"/>
          </a:xfrm>
          <a:prstGeom prst="rect">
            <a:avLst/>
          </a:prstGeom>
          <a:noFill/>
        </p:spPr>
        <p:txBody>
          <a:bodyPr wrap="square" lIns="0" tIns="0" rIns="0" bIns="0" rtlCol="0">
            <a:spAutoFit/>
          </a:bodyPr>
          <a:lstStyle/>
          <a:p>
            <a:r>
              <a:rPr sz="3600" b="1" dirty="0">
                <a:solidFill>
                  <a:schemeClr val="accent1">
                    <a:lumMod val="60000"/>
                    <a:lumOff val="40000"/>
                  </a:schemeClr>
                </a:solidFill>
              </a:rPr>
              <a:t>+</a:t>
            </a:r>
          </a:p>
        </p:txBody>
      </p:sp>
      <p:sp>
        <p:nvSpPr>
          <p:cNvPr id="12" name="Rectangle 11"/>
          <p:cNvSpPr/>
          <p:nvPr userDrawn="1"/>
        </p:nvSpPr>
        <p:spPr>
          <a:xfrm>
            <a:off x="8160775" y="466340"/>
            <a:ext cx="694813" cy="49853"/>
          </a:xfrm>
          <a:prstGeom prst="rect">
            <a:avLst/>
          </a:prstGeom>
          <a:solidFill>
            <a:srgbClr val="80B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LogoUSHCAColor.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94600" y="4375555"/>
            <a:ext cx="1409700" cy="625382"/>
          </a:xfrm>
          <a:prstGeom prst="rect">
            <a:avLst/>
          </a:prstGeom>
          <a:noFill/>
          <a:effectLst/>
        </p:spPr>
      </p:pic>
    </p:spTree>
    <p:extLst>
      <p:ext uri="{BB962C8B-B14F-4D97-AF65-F5344CB8AC3E}">
        <p14:creationId xmlns:p14="http://schemas.microsoft.com/office/powerpoint/2010/main" val="310603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4"/>
            <a:ext cx="7772400" cy="11017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B2E4AC-3C05-4CEF-AC55-FE168FED317B}" type="datetimeFigureOut">
              <a:rPr lang="en-US" smtClean="0"/>
              <a:t>6/18/2018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839923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heme" Target="../theme/theme2.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112955769"/>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2" r:id="rId3"/>
    <p:sldLayoutId id="2147483663" r:id="rId4"/>
    <p:sldLayoutId id="2147483666" r:id="rId5"/>
    <p:sldLayoutId id="2147483667" r:id="rId6"/>
    <p:sldLayoutId id="2147483672" r:id="rId7"/>
    <p:sldLayoutId id="2147483680" r:id="rId8"/>
  </p:sldLayoutIdLst>
  <p:hf sldNum="0" hdr="0" ftr="0" dt="0"/>
  <p:txStyles>
    <p:titleStyle>
      <a:lvl1pPr algn="l" defTabSz="685800" rtl="0" eaLnBrk="1" latinLnBrk="0" hangingPunct="1">
        <a:lnSpc>
          <a:spcPct val="90000"/>
        </a:lnSpc>
        <a:spcBef>
          <a:spcPct val="0"/>
        </a:spcBef>
        <a:buNone/>
        <a:defRPr sz="3300" b="1" i="0" kern="1200">
          <a:solidFill>
            <a:schemeClr val="tx1"/>
          </a:solidFill>
          <a:latin typeface="Calibri" charset="0"/>
          <a:ea typeface="Calibri" charset="0"/>
          <a:cs typeface="Calibri"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0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4"/>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50B2E4AC-3C05-4CEF-AC55-FE168FED317B}" type="datetimeFigureOut">
              <a:rPr lang="en-US" smtClean="0"/>
              <a:t>6/18/2018</a:t>
            </a:fld>
            <a:endParaRPr lang="en-US"/>
          </a:p>
        </p:txBody>
      </p:sp>
      <p:sp>
        <p:nvSpPr>
          <p:cNvPr id="5" name="Footer Placeholder 4"/>
          <p:cNvSpPr>
            <a:spLocks noGrp="1"/>
          </p:cNvSpPr>
          <p:nvPr>
            <p:ph type="ftr" sz="quarter" idx="3"/>
          </p:nvPr>
        </p:nvSpPr>
        <p:spPr>
          <a:xfrm>
            <a:off x="3124200" y="4767264"/>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79101548-562F-4CAD-8D0E-EFB8EFB8831C}" type="slidenum">
              <a:rPr lang="en-US" smtClean="0"/>
              <a:t>‹#›</a:t>
            </a:fld>
            <a:endParaRPr lang="en-US"/>
          </a:p>
        </p:txBody>
      </p:sp>
    </p:spTree>
    <p:extLst>
      <p:ext uri="{BB962C8B-B14F-4D97-AF65-F5344CB8AC3E}">
        <p14:creationId xmlns:p14="http://schemas.microsoft.com/office/powerpoint/2010/main" val="3200338907"/>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3" r:id="rId4"/>
    <p:sldLayoutId id="2147483674" r:id="rId5"/>
    <p:sldLayoutId id="2147483675" r:id="rId6"/>
    <p:sldLayoutId id="2147483676" r:id="rId7"/>
    <p:sldLayoutId id="2147483677" r:id="rId8"/>
    <p:sldLayoutId id="2147483678" r:id="rId9"/>
    <p:sldLayoutId id="214748367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hyperlink" Target="https://ed.sc.gov/scdoe/assets/File/educators/teacher-evaluations/PADEPP%20Guidelines%202017%20FINAL%20PDF%20DOCUMENTS.pdf"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ed.sc.gov/educators/educator-effectiveness/"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2018-19/2018-19-expanded-adept-guidelines-april-2018/"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ed.sc.gov/educators/educator-effectiveness/"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ed.sc.gov/educators/educator-effectiveness/"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s://ed.sc.gov/educators/educator-effectiveness/professional-learning/professional-learning-opportunities/"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mailto:oortmann@ed.sc.gov" TargetMode="External"/><Relationship Id="rId13" Type="http://schemas.openxmlformats.org/officeDocument/2006/relationships/hyperlink" Target="mailto:masuber@ed.sc.gov" TargetMode="External"/><Relationship Id="rId3" Type="http://schemas.openxmlformats.org/officeDocument/2006/relationships/hyperlink" Target="mailto:fcolley@ed.sc.gov" TargetMode="External"/><Relationship Id="rId7" Type="http://schemas.openxmlformats.org/officeDocument/2006/relationships/hyperlink" Target="mailto:wclark@ed.sc.gov" TargetMode="External"/><Relationship Id="rId12" Type="http://schemas.openxmlformats.org/officeDocument/2006/relationships/hyperlink" Target="mailto:lmandsager@ed.sc.gov"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hyperlink" Target="mailto:vtraufler@ed.sc.gov" TargetMode="External"/><Relationship Id="rId11" Type="http://schemas.openxmlformats.org/officeDocument/2006/relationships/hyperlink" Target="mailto:rthurmond@ed.sc.gov" TargetMode="External"/><Relationship Id="rId5" Type="http://schemas.openxmlformats.org/officeDocument/2006/relationships/hyperlink" Target="mailto:khoward@ed.sc.gov" TargetMode="External"/><Relationship Id="rId10" Type="http://schemas.openxmlformats.org/officeDocument/2006/relationships/hyperlink" Target="mailto:tsmith@ed.sc.gov" TargetMode="External"/><Relationship Id="rId4" Type="http://schemas.openxmlformats.org/officeDocument/2006/relationships/hyperlink" Target="mailto:jhartwell@ed.sc.gov" TargetMode="External"/><Relationship Id="rId9" Type="http://schemas.openxmlformats.org/officeDocument/2006/relationships/hyperlink" Target="mailto:frobinson@ed.sc.gov" TargetMode="External"/><Relationship Id="rId14" Type="http://schemas.openxmlformats.org/officeDocument/2006/relationships/hyperlink" Target="https://ed.sc.gov/educators/school-and-district-administrators/"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s://docs.google.com/document/d/1rhrb05FnNwTTNbKh__faGB9wFMT5coUzaytM6txJmtg/edit?usp=sharing" TargetMode="Externa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hyperlink" Target="https://www.cerra.org/uploads/1/7/6/8/17684955/2017-18_supply_demand_report.pdf" TargetMode="External"/><Relationship Id="rId7" Type="http://schemas.openxmlformats.org/officeDocument/2006/relationships/hyperlink" Target="https://www.humanresourcesineducation.org/resource/teacher-puzzle-pieces/?cat=14" TargetMode="External"/><Relationship Id="rId2" Type="http://schemas.openxmlformats.org/officeDocument/2006/relationships/hyperlink" Target="https://learningpolicyinstitute.org/sites/default/files/product-files/Why_Black_Women_Teachers_Leave_CHAPTER.pdf" TargetMode="External"/><Relationship Id="rId1" Type="http://schemas.openxmlformats.org/officeDocument/2006/relationships/slideLayout" Target="../slideLayouts/slideLayout10.xml"/><Relationship Id="rId6" Type="http://schemas.openxmlformats.org/officeDocument/2006/relationships/hyperlink" Target="https://tntp.org/assets/documents/TNTP_Irreplaceables_2012.pdf" TargetMode="External"/><Relationship Id="rId5" Type="http://schemas.openxmlformats.org/officeDocument/2006/relationships/hyperlink" Target="https://caldercenter.org/sites/default/files/Ronfeldt-et-al.pdf" TargetMode="External"/><Relationship Id="rId4" Type="http://schemas.openxmlformats.org/officeDocument/2006/relationships/hyperlink" Target="https://news.gallup.com/reports/217103/gallup-k-12-superintendent-report-201708.asp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2018-19/adept-addendum-district-safe-t-request-2017-18/"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253498"/>
            <a:ext cx="8305800" cy="706170"/>
          </a:xfrm>
        </p:spPr>
        <p:txBody>
          <a:bodyPr>
            <a:normAutofit fontScale="90000"/>
          </a:bodyPr>
          <a:lstStyle/>
          <a:p>
            <a:r>
              <a:rPr lang="en-US" dirty="0" smtClean="0"/>
              <a:t>Retaining Effective Educators</a:t>
            </a:r>
            <a:br>
              <a:rPr lang="en-US" dirty="0" smtClean="0"/>
            </a:br>
            <a:r>
              <a:rPr lang="en-US" dirty="0" smtClean="0"/>
              <a:t>Welcome and Reflection</a:t>
            </a:r>
            <a:endParaRPr lang="en-US" dirty="0"/>
          </a:p>
        </p:txBody>
      </p:sp>
      <p:sp>
        <p:nvSpPr>
          <p:cNvPr id="10" name="Content Placeholder 9"/>
          <p:cNvSpPr>
            <a:spLocks noGrp="1"/>
          </p:cNvSpPr>
          <p:nvPr>
            <p:ph sz="half" idx="4294967295"/>
          </p:nvPr>
        </p:nvSpPr>
        <p:spPr>
          <a:xfrm>
            <a:off x="3508375" y="983818"/>
            <a:ext cx="5635625" cy="3738562"/>
          </a:xfrm>
        </p:spPr>
        <p:txBody>
          <a:bodyPr>
            <a:noAutofit/>
          </a:bodyPr>
          <a:lstStyle/>
          <a:p>
            <a:pPr marL="0" indent="0" fontAlgn="base">
              <a:lnSpc>
                <a:spcPct val="100000"/>
              </a:lnSpc>
              <a:spcBef>
                <a:spcPts val="0"/>
              </a:spcBef>
              <a:buNone/>
            </a:pPr>
            <a:r>
              <a:rPr lang="en-US" sz="2400" b="1" dirty="0" smtClean="0">
                <a:solidFill>
                  <a:schemeClr val="accent3"/>
                </a:solidFill>
              </a:rPr>
              <a:t>As you arrive, please write…</a:t>
            </a:r>
          </a:p>
          <a:p>
            <a:pPr marL="0" indent="0" fontAlgn="base">
              <a:lnSpc>
                <a:spcPct val="100000"/>
              </a:lnSpc>
              <a:spcBef>
                <a:spcPts val="0"/>
              </a:spcBef>
              <a:buNone/>
            </a:pPr>
            <a:r>
              <a:rPr lang="en-US" sz="2000" b="1" dirty="0" smtClean="0">
                <a:solidFill>
                  <a:schemeClr val="tx1"/>
                </a:solidFill>
              </a:rPr>
              <a:t>White Index Card</a:t>
            </a:r>
          </a:p>
          <a:p>
            <a:pPr marL="0" indent="0" fontAlgn="base">
              <a:lnSpc>
                <a:spcPct val="100000"/>
              </a:lnSpc>
              <a:spcBef>
                <a:spcPts val="0"/>
              </a:spcBef>
              <a:buNone/>
            </a:pPr>
            <a:r>
              <a:rPr lang="en-US" sz="2000" dirty="0" smtClean="0">
                <a:solidFill>
                  <a:schemeClr val="tx1"/>
                </a:solidFill>
              </a:rPr>
              <a:t>When </a:t>
            </a:r>
            <a:r>
              <a:rPr lang="en-US" sz="2000" dirty="0">
                <a:solidFill>
                  <a:schemeClr val="tx1"/>
                </a:solidFill>
              </a:rPr>
              <a:t>you reflect on your own role in supporting </a:t>
            </a:r>
            <a:r>
              <a:rPr lang="en-US" sz="2000" b="1" dirty="0">
                <a:solidFill>
                  <a:schemeClr val="tx1"/>
                </a:solidFill>
              </a:rPr>
              <a:t>teacher and principal </a:t>
            </a:r>
            <a:r>
              <a:rPr lang="en-US" sz="2000" b="1" dirty="0" smtClean="0">
                <a:solidFill>
                  <a:schemeClr val="tx1"/>
                </a:solidFill>
              </a:rPr>
              <a:t>effectiveness</a:t>
            </a:r>
            <a:r>
              <a:rPr lang="en-US" sz="2000" dirty="0">
                <a:solidFill>
                  <a:schemeClr val="tx1"/>
                </a:solidFill>
              </a:rPr>
              <a:t> </a:t>
            </a:r>
            <a:r>
              <a:rPr lang="en-US" sz="2000" dirty="0" smtClean="0">
                <a:solidFill>
                  <a:schemeClr val="tx1"/>
                </a:solidFill>
              </a:rPr>
              <a:t>…</a:t>
            </a:r>
          </a:p>
          <a:p>
            <a:pPr marL="514350" indent="-514350" fontAlgn="base">
              <a:lnSpc>
                <a:spcPct val="100000"/>
              </a:lnSpc>
              <a:spcBef>
                <a:spcPts val="0"/>
              </a:spcBef>
              <a:buAutoNum type="arabicPeriod"/>
            </a:pPr>
            <a:r>
              <a:rPr lang="en-US" sz="2000" dirty="0" smtClean="0">
                <a:solidFill>
                  <a:schemeClr val="tx1"/>
                </a:solidFill>
              </a:rPr>
              <a:t>One </a:t>
            </a:r>
            <a:r>
              <a:rPr lang="en-US" sz="2000" b="1" dirty="0">
                <a:solidFill>
                  <a:schemeClr val="tx1"/>
                </a:solidFill>
              </a:rPr>
              <a:t>celebration</a:t>
            </a:r>
            <a:r>
              <a:rPr lang="en-US" sz="2000" dirty="0">
                <a:solidFill>
                  <a:schemeClr val="tx1"/>
                </a:solidFill>
              </a:rPr>
              <a:t> from the past year </a:t>
            </a:r>
            <a:endParaRPr lang="en-US" sz="2000" dirty="0" smtClean="0">
              <a:solidFill>
                <a:schemeClr val="tx1"/>
              </a:solidFill>
            </a:endParaRPr>
          </a:p>
          <a:p>
            <a:pPr marL="514350" indent="-514350" fontAlgn="base">
              <a:lnSpc>
                <a:spcPct val="100000"/>
              </a:lnSpc>
              <a:spcBef>
                <a:spcPts val="0"/>
              </a:spcBef>
              <a:buAutoNum type="arabicPeriod"/>
            </a:pPr>
            <a:r>
              <a:rPr lang="en-US" sz="2000" dirty="0" smtClean="0">
                <a:solidFill>
                  <a:schemeClr val="tx1"/>
                </a:solidFill>
              </a:rPr>
              <a:t>One </a:t>
            </a:r>
            <a:r>
              <a:rPr lang="en-US" sz="2000" b="1" dirty="0">
                <a:solidFill>
                  <a:schemeClr val="tx1"/>
                </a:solidFill>
              </a:rPr>
              <a:t>priority</a:t>
            </a:r>
            <a:r>
              <a:rPr lang="en-US" sz="2000" dirty="0">
                <a:solidFill>
                  <a:schemeClr val="tx1"/>
                </a:solidFill>
              </a:rPr>
              <a:t> you’re personally focused on for next </a:t>
            </a:r>
            <a:r>
              <a:rPr lang="en-US" sz="2000" dirty="0" smtClean="0">
                <a:solidFill>
                  <a:schemeClr val="tx1"/>
                </a:solidFill>
              </a:rPr>
              <a:t>year</a:t>
            </a:r>
          </a:p>
          <a:p>
            <a:pPr marL="514350" indent="-514350" fontAlgn="base">
              <a:lnSpc>
                <a:spcPct val="100000"/>
              </a:lnSpc>
              <a:spcBef>
                <a:spcPts val="0"/>
              </a:spcBef>
              <a:buAutoNum type="arabicPeriod"/>
            </a:pPr>
            <a:r>
              <a:rPr lang="en-US" sz="2000" dirty="0" smtClean="0">
                <a:solidFill>
                  <a:schemeClr val="tx1"/>
                </a:solidFill>
              </a:rPr>
              <a:t>One </a:t>
            </a:r>
            <a:r>
              <a:rPr lang="en-US" sz="2000" b="1" dirty="0">
                <a:solidFill>
                  <a:schemeClr val="tx1"/>
                </a:solidFill>
              </a:rPr>
              <a:t>challenge</a:t>
            </a:r>
            <a:r>
              <a:rPr lang="en-US" sz="2000" dirty="0">
                <a:solidFill>
                  <a:schemeClr val="tx1"/>
                </a:solidFill>
              </a:rPr>
              <a:t> </a:t>
            </a:r>
            <a:r>
              <a:rPr lang="en-US" sz="2000" dirty="0" smtClean="0">
                <a:solidFill>
                  <a:schemeClr val="tx1"/>
                </a:solidFill>
              </a:rPr>
              <a:t>you anticipate when you execute </a:t>
            </a:r>
            <a:r>
              <a:rPr lang="en-US" sz="2000" dirty="0">
                <a:solidFill>
                  <a:schemeClr val="tx1"/>
                </a:solidFill>
              </a:rPr>
              <a:t>that priority </a:t>
            </a:r>
            <a:endParaRPr lang="en-US" sz="2000" dirty="0" smtClean="0">
              <a:solidFill>
                <a:schemeClr val="tx1"/>
              </a:solidFill>
            </a:endParaRPr>
          </a:p>
          <a:p>
            <a:pPr marL="0" indent="0" fontAlgn="base">
              <a:lnSpc>
                <a:spcPct val="100000"/>
              </a:lnSpc>
              <a:spcBef>
                <a:spcPts val="0"/>
              </a:spcBef>
              <a:buNone/>
            </a:pPr>
            <a:r>
              <a:rPr lang="en-US" sz="2000" b="1" dirty="0" smtClean="0">
                <a:solidFill>
                  <a:schemeClr val="tx1"/>
                </a:solidFill>
              </a:rPr>
              <a:t>Colorful Index Card</a:t>
            </a:r>
            <a:endParaRPr lang="en-US" sz="2000" dirty="0" smtClean="0">
              <a:solidFill>
                <a:schemeClr val="tx1"/>
              </a:solidFill>
            </a:endParaRPr>
          </a:p>
          <a:p>
            <a:pPr fontAlgn="base">
              <a:lnSpc>
                <a:spcPct val="100000"/>
              </a:lnSpc>
              <a:spcBef>
                <a:spcPts val="0"/>
              </a:spcBef>
            </a:pPr>
            <a:r>
              <a:rPr lang="en-US" sz="2000" dirty="0" smtClean="0">
                <a:solidFill>
                  <a:schemeClr val="tx1"/>
                </a:solidFill>
              </a:rPr>
              <a:t>Questions you want answered about ADEPT (Teacher Evaluation), PADEPP (Principal Evaluation), </a:t>
            </a:r>
            <a:r>
              <a:rPr lang="en-US" sz="2000" dirty="0">
                <a:solidFill>
                  <a:schemeClr val="tx1"/>
                </a:solidFill>
              </a:rPr>
              <a:t>and </a:t>
            </a:r>
            <a:r>
              <a:rPr lang="en-US" sz="2000" dirty="0" err="1" smtClean="0">
                <a:solidFill>
                  <a:schemeClr val="tx1"/>
                </a:solidFill>
              </a:rPr>
              <a:t>SCLead</a:t>
            </a:r>
            <a:endParaRPr lang="en-US" sz="2000" dirty="0">
              <a:solidFill>
                <a:schemeClr val="tx1"/>
              </a:solidFill>
            </a:endParaRPr>
          </a:p>
        </p:txBody>
      </p:sp>
      <p:pic>
        <p:nvPicPr>
          <p:cNvPr id="1026" name="Picture 2" descr="Light, Bulb, Hanging, Lighting, Electricity, Energy"/>
          <p:cNvPicPr>
            <a:picLocks noGrp="1" noChangeAspect="1" noChangeArrowheads="1"/>
          </p:cNvPicPr>
          <p:nvPr>
            <p:ph sz="half" idx="4294967295"/>
          </p:nvPr>
        </p:nvPicPr>
        <p:blipFill rotWithShape="1">
          <a:blip r:embed="rId3">
            <a:extLst>
              <a:ext uri="{28A0092B-C50C-407E-A947-70E740481C1C}">
                <a14:useLocalDpi xmlns:a14="http://schemas.microsoft.com/office/drawing/2010/main" val="0"/>
              </a:ext>
            </a:extLst>
          </a:blip>
          <a:srcRect t="-1" r="38932" b="-6300"/>
          <a:stretch/>
        </p:blipFill>
        <p:spPr bwMode="auto">
          <a:xfrm>
            <a:off x="344032" y="1087799"/>
            <a:ext cx="3041650" cy="353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978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Shape 354"/>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17365D"/>
              </a:buClr>
              <a:buFont typeface="Source Sans Pro"/>
              <a:buNone/>
            </a:pPr>
            <a:r>
              <a:rPr lang="en-US" sz="3000" dirty="0" smtClean="0"/>
              <a:t>PADEPP Guidelines Changes </a:t>
            </a:r>
            <a:endParaRPr sz="3000" dirty="0"/>
          </a:p>
        </p:txBody>
      </p:sp>
      <p:sp>
        <p:nvSpPr>
          <p:cNvPr id="2" name="Content Placeholder 1"/>
          <p:cNvSpPr>
            <a:spLocks noGrp="1"/>
          </p:cNvSpPr>
          <p:nvPr>
            <p:ph idx="1"/>
          </p:nvPr>
        </p:nvSpPr>
        <p:spPr/>
        <p:txBody>
          <a:bodyPr/>
          <a:lstStyle/>
          <a:p>
            <a:pPr marL="0" indent="0">
              <a:buNone/>
            </a:pPr>
            <a:r>
              <a:rPr lang="en-US" dirty="0" smtClean="0"/>
              <a:t>       </a:t>
            </a:r>
            <a:endParaRPr lang="en-US" dirty="0"/>
          </a:p>
        </p:txBody>
      </p:sp>
      <p:cxnSp>
        <p:nvCxnSpPr>
          <p:cNvPr id="355" name="Shape 355"/>
          <p:cNvCxnSpPr/>
          <p:nvPr/>
        </p:nvCxnSpPr>
        <p:spPr>
          <a:xfrm>
            <a:off x="4797050" y="3462961"/>
            <a:ext cx="0" cy="0"/>
          </a:xfrm>
          <a:prstGeom prst="straightConnector1">
            <a:avLst/>
          </a:prstGeom>
          <a:noFill/>
          <a:ln w="9525" cap="flat" cmpd="sng">
            <a:solidFill>
              <a:srgbClr val="595959"/>
            </a:solidFill>
            <a:prstDash val="solid"/>
            <a:round/>
            <a:headEnd type="none" w="med" len="med"/>
            <a:tailEnd type="none" w="med" len="med"/>
          </a:ln>
        </p:spPr>
      </p:cxnSp>
      <p:cxnSp>
        <p:nvCxnSpPr>
          <p:cNvPr id="357" name="Shape 357"/>
          <p:cNvCxnSpPr/>
          <p:nvPr/>
        </p:nvCxnSpPr>
        <p:spPr>
          <a:xfrm>
            <a:off x="5586175" y="3218292"/>
            <a:ext cx="0" cy="0"/>
          </a:xfrm>
          <a:prstGeom prst="straightConnector1">
            <a:avLst/>
          </a:prstGeom>
          <a:noFill/>
          <a:ln w="9525" cap="flat" cmpd="sng">
            <a:solidFill>
              <a:srgbClr val="595959"/>
            </a:solidFill>
            <a:prstDash val="solid"/>
            <a:round/>
            <a:headEnd type="none" w="med" len="med"/>
            <a:tailEnd type="none" w="med" len="med"/>
          </a:ln>
        </p:spPr>
      </p:cxnSp>
      <p:sp>
        <p:nvSpPr>
          <p:cNvPr id="359" name="Shape 359"/>
          <p:cNvSpPr txBox="1"/>
          <p:nvPr/>
        </p:nvSpPr>
        <p:spPr>
          <a:xfrm>
            <a:off x="1828799" y="767705"/>
            <a:ext cx="6494399" cy="3357252"/>
          </a:xfrm>
          <a:prstGeom prst="rect">
            <a:avLst/>
          </a:prstGeom>
          <a:noFill/>
          <a:ln>
            <a:noFill/>
          </a:ln>
        </p:spPr>
        <p:txBody>
          <a:bodyPr spcFirstLastPara="1" wrap="square" lIns="91425" tIns="91425" rIns="91425" bIns="91425" anchor="t" anchorCtr="0">
            <a:noAutofit/>
          </a:bodyPr>
          <a:lstStyle/>
          <a:p>
            <a:r>
              <a:rPr lang="en-US" sz="2400" b="1" dirty="0" smtClean="0">
                <a:solidFill>
                  <a:prstClr val="black"/>
                </a:solidFill>
              </a:rPr>
              <a:t>Create Alignment</a:t>
            </a:r>
          </a:p>
          <a:p>
            <a:pPr marL="342900" indent="-342900">
              <a:buFont typeface="Arial" panose="020B0604020202020204" pitchFamily="34" charset="0"/>
              <a:buChar char="•"/>
            </a:pPr>
            <a:r>
              <a:rPr lang="en-US" sz="2400" dirty="0" smtClean="0">
                <a:solidFill>
                  <a:prstClr val="black"/>
                </a:solidFill>
              </a:rPr>
              <a:t>National Standards (PSEL) </a:t>
            </a:r>
            <a:r>
              <a:rPr lang="en-US" sz="2400" dirty="0">
                <a:solidFill>
                  <a:prstClr val="black"/>
                </a:solidFill>
              </a:rPr>
              <a:t>and </a:t>
            </a:r>
            <a:r>
              <a:rPr lang="en-US" sz="2400" dirty="0" smtClean="0">
                <a:solidFill>
                  <a:prstClr val="black"/>
                </a:solidFill>
              </a:rPr>
              <a:t>ESSA’s Equity Plan</a:t>
            </a:r>
            <a:endParaRPr lang="en-US" sz="2400" dirty="0">
              <a:solidFill>
                <a:prstClr val="black"/>
              </a:solidFill>
            </a:endParaRPr>
          </a:p>
          <a:p>
            <a:pPr marL="342900" indent="-342900">
              <a:buFont typeface="Arial" panose="020B0604020202020204" pitchFamily="34" charset="0"/>
              <a:buChar char="•"/>
            </a:pPr>
            <a:r>
              <a:rPr lang="en-US" sz="2400" dirty="0" smtClean="0">
                <a:solidFill>
                  <a:prstClr val="black"/>
                </a:solidFill>
              </a:rPr>
              <a:t>Embedding growth in Principal’s Professional Development Plan Reflection </a:t>
            </a:r>
          </a:p>
          <a:p>
            <a:pPr marL="342900" indent="-342900">
              <a:buFont typeface="Arial" panose="020B0604020202020204" pitchFamily="34" charset="0"/>
              <a:buChar char="•"/>
            </a:pPr>
            <a:r>
              <a:rPr lang="en-US" sz="2400" dirty="0" smtClean="0">
                <a:solidFill>
                  <a:prstClr val="black"/>
                </a:solidFill>
              </a:rPr>
              <a:t>Signed Assurances </a:t>
            </a:r>
          </a:p>
          <a:p>
            <a:r>
              <a:rPr lang="en-US" sz="2400" b="1" dirty="0" smtClean="0">
                <a:solidFill>
                  <a:prstClr val="black"/>
                </a:solidFill>
              </a:rPr>
              <a:t>Establish Emphasis on Growth</a:t>
            </a:r>
            <a:endParaRPr lang="en-US" sz="2400" b="1" dirty="0">
              <a:solidFill>
                <a:prstClr val="black"/>
              </a:solidFill>
            </a:endParaRPr>
          </a:p>
          <a:p>
            <a:pPr marL="342900" indent="-342900">
              <a:buFont typeface="Arial" panose="020B0604020202020204" pitchFamily="34" charset="0"/>
              <a:buChar char="•"/>
            </a:pPr>
            <a:r>
              <a:rPr lang="en-US" sz="2400" dirty="0">
                <a:solidFill>
                  <a:prstClr val="black"/>
                </a:solidFill>
              </a:rPr>
              <a:t>Principal’s Self-Assessment </a:t>
            </a:r>
          </a:p>
          <a:p>
            <a:pPr marL="342900" indent="-342900">
              <a:buFont typeface="Arial" panose="020B0604020202020204" pitchFamily="34" charset="0"/>
              <a:buChar char="•"/>
            </a:pPr>
            <a:r>
              <a:rPr lang="en-US" sz="2400" dirty="0">
                <a:solidFill>
                  <a:prstClr val="black"/>
                </a:solidFill>
              </a:rPr>
              <a:t>High-Quality School Visits by </a:t>
            </a:r>
            <a:r>
              <a:rPr lang="en-US" sz="2400" dirty="0" smtClean="0">
                <a:solidFill>
                  <a:prstClr val="black"/>
                </a:solidFill>
              </a:rPr>
              <a:t>Evaluator</a:t>
            </a:r>
          </a:p>
          <a:p>
            <a:pPr marL="342900" indent="-342900">
              <a:buFont typeface="Arial" panose="020B0604020202020204" pitchFamily="34" charset="0"/>
              <a:buChar char="•"/>
            </a:pPr>
            <a:endParaRPr lang="en-US" sz="2400" dirty="0">
              <a:solidFill>
                <a:prstClr val="black"/>
              </a:solidFill>
            </a:endParaRPr>
          </a:p>
          <a:p>
            <a:pPr marL="342900" indent="-342900">
              <a:buFont typeface="Arial" panose="020B0604020202020204" pitchFamily="34" charset="0"/>
              <a:buChar char="•"/>
            </a:pPr>
            <a:r>
              <a:rPr lang="en-US" sz="2400" dirty="0" smtClean="0">
                <a:solidFill>
                  <a:prstClr val="black"/>
                </a:solidFill>
                <a:hlinkClick r:id="rId3"/>
              </a:rPr>
              <a:t>Link to guidelines</a:t>
            </a:r>
            <a:r>
              <a:rPr lang="en-US" sz="2400" dirty="0" smtClean="0">
                <a:solidFill>
                  <a:prstClr val="black"/>
                </a:solidFill>
              </a:rPr>
              <a:t>, February 2017</a:t>
            </a:r>
            <a:endParaRPr lang="en-US" sz="2400" dirty="0">
              <a:solidFill>
                <a:prstClr val="black"/>
              </a:solidFill>
            </a:endParaRPr>
          </a:p>
          <a:p>
            <a:pPr marL="0" lvl="0" indent="0" rtl="0">
              <a:spcBef>
                <a:spcPts val="0"/>
              </a:spcBef>
              <a:spcAft>
                <a:spcPts val="0"/>
              </a:spcAft>
              <a:buNone/>
            </a:pPr>
            <a:endParaRPr sz="1800" dirty="0">
              <a:latin typeface="Calibri"/>
              <a:ea typeface="Calibri"/>
              <a:cs typeface="Calibri"/>
              <a:sym typeface="Calibri"/>
            </a:endParaRPr>
          </a:p>
          <a:p>
            <a:pPr marL="0" lvl="0" indent="0">
              <a:spcBef>
                <a:spcPts val="0"/>
              </a:spcBef>
              <a:spcAft>
                <a:spcPts val="0"/>
              </a:spcAft>
              <a:buNone/>
            </a:pPr>
            <a:endParaRPr sz="1800" dirty="0">
              <a:latin typeface="Calibri"/>
              <a:ea typeface="Calibri"/>
              <a:cs typeface="Calibri"/>
              <a:sym typeface="Calibri"/>
            </a:endParaRPr>
          </a:p>
        </p:txBody>
      </p:sp>
    </p:spTree>
    <p:extLst>
      <p:ext uri="{BB962C8B-B14F-4D97-AF65-F5344CB8AC3E}">
        <p14:creationId xmlns:p14="http://schemas.microsoft.com/office/powerpoint/2010/main" val="981023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PADEPP Tips and Key Resources</a:t>
            </a:r>
            <a:endParaRPr lang="en-US" dirty="0"/>
          </a:p>
        </p:txBody>
      </p:sp>
      <p:sp>
        <p:nvSpPr>
          <p:cNvPr id="3" name="Content Placeholder 2"/>
          <p:cNvSpPr>
            <a:spLocks noGrp="1"/>
          </p:cNvSpPr>
          <p:nvPr>
            <p:ph idx="1"/>
          </p:nvPr>
        </p:nvSpPr>
        <p:spPr>
          <a:xfrm>
            <a:off x="820800" y="1342417"/>
            <a:ext cx="7502400" cy="1264305"/>
          </a:xfrm>
        </p:spPr>
        <p:txBody>
          <a:bodyPr/>
          <a:lstStyle/>
          <a:p>
            <a:r>
              <a:rPr lang="en-US" dirty="0" smtClean="0">
                <a:solidFill>
                  <a:schemeClr val="tx1"/>
                </a:solidFill>
              </a:rPr>
              <a:t>PADEPP is a growth model – constructive formative and summative feedback is essential </a:t>
            </a:r>
          </a:p>
          <a:p>
            <a:r>
              <a:rPr lang="en-US" dirty="0" smtClean="0">
                <a:solidFill>
                  <a:schemeClr val="tx1"/>
                </a:solidFill>
              </a:rPr>
              <a:t>New principals need  multiple types of support – in context, tactical, and strategic</a:t>
            </a:r>
          </a:p>
          <a:p>
            <a:pPr marL="0" indent="0">
              <a:buNone/>
            </a:pPr>
            <a:endParaRPr lang="en-US" dirty="0" smtClean="0"/>
          </a:p>
        </p:txBody>
      </p:sp>
      <p:pic>
        <p:nvPicPr>
          <p:cNvPr id="2050" name="Picture 2" title="Screenshot of top row of educator effectiveness webs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0178" y="2367349"/>
            <a:ext cx="5540991" cy="2678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title="Orange Oval"/>
          <p:cNvSpPr/>
          <p:nvPr/>
        </p:nvSpPr>
        <p:spPr>
          <a:xfrm>
            <a:off x="5295332" y="3903260"/>
            <a:ext cx="1883390" cy="103723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78674" y="2729552"/>
            <a:ext cx="2292821" cy="2308324"/>
          </a:xfrm>
          <a:prstGeom prst="rect">
            <a:avLst/>
          </a:prstGeom>
          <a:noFill/>
          <a:ln w="28575">
            <a:solidFill>
              <a:schemeClr val="accent3"/>
            </a:solidFill>
          </a:ln>
        </p:spPr>
        <p:txBody>
          <a:bodyPr wrap="square" rtlCol="0">
            <a:spAutoFit/>
          </a:bodyPr>
          <a:lstStyle/>
          <a:p>
            <a:r>
              <a:rPr lang="en-US" sz="2400" dirty="0" smtClean="0"/>
              <a:t>PADEPP resources </a:t>
            </a:r>
            <a:r>
              <a:rPr lang="en-US" sz="2400" dirty="0" smtClean="0">
                <a:hlinkClick r:id="rId4"/>
              </a:rPr>
              <a:t>https</a:t>
            </a:r>
            <a:r>
              <a:rPr lang="en-US" sz="2400" dirty="0">
                <a:hlinkClick r:id="rId4"/>
              </a:rPr>
              <a:t>://ed.sc.gov/educators/educator-effectiveness</a:t>
            </a:r>
            <a:r>
              <a:rPr lang="en-US" sz="2400" dirty="0" smtClean="0">
                <a:hlinkClick r:id="rId4"/>
              </a:rPr>
              <a:t>/</a:t>
            </a:r>
            <a:endParaRPr lang="en-US" sz="2400" dirty="0"/>
          </a:p>
        </p:txBody>
      </p:sp>
    </p:spTree>
    <p:extLst>
      <p:ext uri="{BB962C8B-B14F-4D97-AF65-F5344CB8AC3E}">
        <p14:creationId xmlns:p14="http://schemas.microsoft.com/office/powerpoint/2010/main" val="1541837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Expanded ADEPT: Supporting Teacher Growth</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19316068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Times New Roman"/>
              <a:buNone/>
            </a:pPr>
            <a:r>
              <a:rPr lang="en" sz="3000" i="0" u="none" strike="noStrike" cap="none" dirty="0" smtClean="0">
                <a:solidFill>
                  <a:schemeClr val="tx2"/>
                </a:solidFill>
                <a:latin typeface="Calibri"/>
                <a:ea typeface="Calibri"/>
                <a:cs typeface="Calibri"/>
                <a:sym typeface="Calibri"/>
              </a:rPr>
              <a:t>ADEPT Guidelines Changes</a:t>
            </a:r>
            <a:endParaRPr sz="3000" i="0" u="none" strike="noStrike" cap="none" dirty="0">
              <a:solidFill>
                <a:schemeClr val="tx2"/>
              </a:solidFill>
              <a:latin typeface="Calibri"/>
              <a:ea typeface="Calibri"/>
              <a:cs typeface="Calibri"/>
              <a:sym typeface="Calibri"/>
            </a:endParaRPr>
          </a:p>
        </p:txBody>
      </p:sp>
      <p:sp>
        <p:nvSpPr>
          <p:cNvPr id="208" name="Shape 208"/>
          <p:cNvSpPr txBox="1">
            <a:spLocks noGrp="1"/>
          </p:cNvSpPr>
          <p:nvPr>
            <p:ph type="body" idx="1"/>
          </p:nvPr>
        </p:nvSpPr>
        <p:spPr>
          <a:xfrm>
            <a:off x="955343" y="634355"/>
            <a:ext cx="6974006" cy="3632774"/>
          </a:xfrm>
          <a:prstGeom prst="rect">
            <a:avLst/>
          </a:prstGeom>
          <a:noFill/>
          <a:ln>
            <a:noFill/>
          </a:ln>
        </p:spPr>
        <p:txBody>
          <a:bodyPr spcFirstLastPara="1" wrap="square" lIns="91425" tIns="45700" rIns="91425" bIns="45700" anchor="t" anchorCtr="0">
            <a:noAutofit/>
          </a:bodyPr>
          <a:lstStyle/>
          <a:p>
            <a:pPr marL="0" marR="0" lvl="0" indent="0" algn="l" rtl="0">
              <a:lnSpc>
                <a:spcPct val="80000"/>
              </a:lnSpc>
              <a:spcBef>
                <a:spcPts val="0"/>
              </a:spcBef>
              <a:spcAft>
                <a:spcPts val="0"/>
              </a:spcAft>
              <a:buClr>
                <a:schemeClr val="dk1"/>
              </a:buClr>
              <a:buSzPts val="2790"/>
              <a:buFont typeface="Arial"/>
              <a:buNone/>
            </a:pPr>
            <a:endParaRPr lang="en" sz="2400" b="1" i="0" u="none" strike="noStrike" cap="none" dirty="0" smtClean="0">
              <a:solidFill>
                <a:schemeClr val="dk1"/>
              </a:solidFill>
              <a:latin typeface="Calibri"/>
              <a:ea typeface="Calibri"/>
              <a:cs typeface="Calibri"/>
              <a:sym typeface="Calibri"/>
            </a:endParaRPr>
          </a:p>
          <a:p>
            <a:pPr marL="0" marR="0" lvl="0" indent="0" algn="l" rtl="0">
              <a:lnSpc>
                <a:spcPct val="80000"/>
              </a:lnSpc>
              <a:spcBef>
                <a:spcPts val="0"/>
              </a:spcBef>
              <a:spcAft>
                <a:spcPts val="0"/>
              </a:spcAft>
              <a:buClr>
                <a:schemeClr val="dk1"/>
              </a:buClr>
              <a:buSzPts val="2790"/>
              <a:buFont typeface="Arial"/>
              <a:buNone/>
            </a:pPr>
            <a:r>
              <a:rPr lang="en" sz="2400" b="1" i="0" u="none" strike="noStrike" cap="none" dirty="0" smtClean="0">
                <a:solidFill>
                  <a:schemeClr val="dk1"/>
                </a:solidFill>
                <a:latin typeface="Calibri"/>
                <a:ea typeface="Calibri"/>
                <a:cs typeface="Calibri"/>
                <a:sym typeface="Calibri"/>
              </a:rPr>
              <a:t>Establish Scoring </a:t>
            </a:r>
            <a:r>
              <a:rPr lang="en" sz="2400" b="1" i="0" u="none" strike="noStrike" cap="none" dirty="0">
                <a:solidFill>
                  <a:schemeClr val="dk1"/>
                </a:solidFill>
                <a:latin typeface="Calibri"/>
                <a:ea typeface="Calibri"/>
                <a:cs typeface="Calibri"/>
                <a:sym typeface="Calibri"/>
              </a:rPr>
              <a:t>Ranges </a:t>
            </a:r>
            <a:endParaRPr sz="2400" b="1" i="0" u="none" strike="noStrike" cap="none" dirty="0" smtClean="0">
              <a:solidFill>
                <a:schemeClr val="dk1"/>
              </a:solidFill>
              <a:latin typeface="Calibri"/>
              <a:ea typeface="Calibri"/>
              <a:cs typeface="Calibri"/>
              <a:sym typeface="Calibri"/>
            </a:endParaRPr>
          </a:p>
          <a:p>
            <a:pPr marL="342900" marR="0" lvl="0" indent="-318135" algn="l" rtl="0">
              <a:lnSpc>
                <a:spcPct val="80000"/>
              </a:lnSpc>
              <a:spcBef>
                <a:spcPts val="558"/>
              </a:spcBef>
              <a:spcAft>
                <a:spcPts val="0"/>
              </a:spcAft>
              <a:buClr>
                <a:schemeClr val="dk1"/>
              </a:buClr>
              <a:buSzPts val="2400"/>
              <a:buFont typeface="Calibri"/>
              <a:buChar char="•"/>
            </a:pPr>
            <a:r>
              <a:rPr lang="en" sz="2400" i="0" u="none" strike="noStrike" cap="none" dirty="0" smtClean="0">
                <a:solidFill>
                  <a:schemeClr val="dk1"/>
                </a:solidFill>
                <a:latin typeface="Calibri"/>
                <a:ea typeface="Calibri"/>
                <a:cs typeface="Calibri"/>
                <a:sym typeface="Calibri"/>
              </a:rPr>
              <a:t>Met – 2.26 – 3.00 (Proficient, Exemplary) </a:t>
            </a:r>
            <a:endParaRPr sz="2400" i="0" u="none" strike="noStrike" cap="none" dirty="0" smtClean="0">
              <a:solidFill>
                <a:schemeClr val="dk1"/>
              </a:solidFill>
              <a:latin typeface="Calibri"/>
              <a:ea typeface="Calibri"/>
              <a:cs typeface="Calibri"/>
              <a:sym typeface="Calibri"/>
            </a:endParaRPr>
          </a:p>
          <a:p>
            <a:pPr marL="342900" marR="0" lvl="0" indent="-318135" algn="l" rtl="0">
              <a:lnSpc>
                <a:spcPct val="80000"/>
              </a:lnSpc>
              <a:spcBef>
                <a:spcPts val="558"/>
              </a:spcBef>
              <a:spcAft>
                <a:spcPts val="0"/>
              </a:spcAft>
              <a:buClr>
                <a:schemeClr val="dk1"/>
              </a:buClr>
              <a:buSzPts val="2400"/>
              <a:buFont typeface="Calibri"/>
              <a:buChar char="•"/>
            </a:pPr>
            <a:r>
              <a:rPr lang="en" sz="2400" i="0" u="none" strike="noStrike" cap="none" dirty="0" smtClean="0">
                <a:solidFill>
                  <a:schemeClr val="dk1"/>
                </a:solidFill>
                <a:latin typeface="Calibri"/>
                <a:ea typeface="Calibri"/>
                <a:cs typeface="Calibri"/>
                <a:sym typeface="Calibri"/>
              </a:rPr>
              <a:t>Not </a:t>
            </a:r>
            <a:r>
              <a:rPr lang="en" sz="2400" i="0" u="none" strike="noStrike" cap="none" dirty="0">
                <a:solidFill>
                  <a:schemeClr val="dk1"/>
                </a:solidFill>
                <a:latin typeface="Calibri"/>
                <a:ea typeface="Calibri"/>
                <a:cs typeface="Calibri"/>
                <a:sym typeface="Calibri"/>
              </a:rPr>
              <a:t>Met – 1.00 – 2.25 (Unsatisfactory, Needs Improvement</a:t>
            </a:r>
            <a:r>
              <a:rPr lang="en" sz="2400" i="0" u="none" strike="noStrike" cap="none" dirty="0" smtClean="0">
                <a:solidFill>
                  <a:schemeClr val="dk1"/>
                </a:solidFill>
                <a:latin typeface="Calibri"/>
                <a:ea typeface="Calibri"/>
                <a:cs typeface="Calibri"/>
                <a:sym typeface="Calibri"/>
              </a:rPr>
              <a:t>) (p. 30) </a:t>
            </a:r>
            <a:endParaRPr lang="en" sz="2400" b="1" i="0" u="none" strike="noStrike" cap="none" dirty="0" smtClean="0">
              <a:solidFill>
                <a:schemeClr val="dk1"/>
              </a:solidFill>
              <a:latin typeface="Calibri"/>
              <a:ea typeface="Calibri"/>
              <a:cs typeface="Calibri"/>
              <a:sym typeface="Calibri"/>
            </a:endParaRPr>
          </a:p>
          <a:p>
            <a:pPr marL="0" marR="0" lvl="0" indent="0" algn="l" rtl="0">
              <a:lnSpc>
                <a:spcPct val="80000"/>
              </a:lnSpc>
              <a:spcBef>
                <a:spcPts val="558"/>
              </a:spcBef>
              <a:spcAft>
                <a:spcPts val="0"/>
              </a:spcAft>
              <a:buClr>
                <a:schemeClr val="dk1"/>
              </a:buClr>
              <a:buSzPts val="2790"/>
              <a:buFont typeface="Arial"/>
              <a:buNone/>
            </a:pPr>
            <a:r>
              <a:rPr lang="en" sz="2400" b="1" i="0" u="none" strike="noStrike" cap="none" dirty="0" smtClean="0">
                <a:solidFill>
                  <a:schemeClr val="dk1"/>
                </a:solidFill>
                <a:latin typeface="Calibri"/>
                <a:ea typeface="Calibri"/>
                <a:cs typeface="Calibri"/>
                <a:sym typeface="Calibri"/>
              </a:rPr>
              <a:t>Clarify</a:t>
            </a:r>
          </a:p>
          <a:p>
            <a:pPr>
              <a:lnSpc>
                <a:spcPct val="80000"/>
              </a:lnSpc>
              <a:spcBef>
                <a:spcPts val="558"/>
              </a:spcBef>
              <a:buClr>
                <a:schemeClr val="dk1"/>
              </a:buClr>
              <a:buSzPts val="2790"/>
            </a:pPr>
            <a:r>
              <a:rPr lang="en" sz="2400" i="0" u="none" strike="noStrike" cap="none" dirty="0" smtClean="0">
                <a:solidFill>
                  <a:schemeClr val="dk1"/>
                </a:solidFill>
                <a:latin typeface="Calibri"/>
                <a:ea typeface="Calibri"/>
                <a:cs typeface="Calibri"/>
                <a:sym typeface="Calibri"/>
              </a:rPr>
              <a:t>When </a:t>
            </a:r>
            <a:r>
              <a:rPr lang="en" sz="2400" i="0" u="none" strike="noStrike" cap="none" dirty="0">
                <a:solidFill>
                  <a:schemeClr val="dk1"/>
                </a:solidFill>
                <a:latin typeface="Calibri"/>
                <a:ea typeface="Calibri"/>
                <a:cs typeface="Calibri"/>
                <a:sym typeface="Calibri"/>
              </a:rPr>
              <a:t>is a Professional Growth and Development Plan (PGDP) Required in addition to the SLO? (p. 13, </a:t>
            </a:r>
            <a:r>
              <a:rPr lang="en" sz="2400" i="0" u="none" strike="noStrike" cap="none" dirty="0" smtClean="0">
                <a:solidFill>
                  <a:schemeClr val="dk1"/>
                </a:solidFill>
                <a:latin typeface="Calibri"/>
                <a:ea typeface="Calibri"/>
                <a:cs typeface="Calibri"/>
                <a:sym typeface="Calibri"/>
              </a:rPr>
              <a:t>17)</a:t>
            </a:r>
            <a:endParaRPr lang="en" sz="2400" dirty="0" smtClean="0">
              <a:solidFill>
                <a:schemeClr val="dk1"/>
              </a:solidFill>
              <a:latin typeface="Calibri"/>
              <a:ea typeface="Calibri"/>
              <a:cs typeface="Calibri"/>
              <a:sym typeface="Calibri"/>
            </a:endParaRPr>
          </a:p>
          <a:p>
            <a:pPr>
              <a:lnSpc>
                <a:spcPct val="80000"/>
              </a:lnSpc>
              <a:spcBef>
                <a:spcPts val="558"/>
              </a:spcBef>
              <a:buClr>
                <a:schemeClr val="dk1"/>
              </a:buClr>
              <a:buSzPts val="2790"/>
            </a:pPr>
            <a:r>
              <a:rPr lang="en" sz="2400" dirty="0" smtClean="0">
                <a:solidFill>
                  <a:schemeClr val="dk1"/>
                </a:solidFill>
                <a:latin typeface="Calibri"/>
                <a:ea typeface="Calibri"/>
                <a:cs typeface="Calibri"/>
                <a:sym typeface="Calibri"/>
                <a:hlinkClick r:id="rId3"/>
              </a:rPr>
              <a:t>Link to guidelines</a:t>
            </a:r>
            <a:r>
              <a:rPr lang="en" sz="2400" dirty="0" smtClean="0">
                <a:solidFill>
                  <a:schemeClr val="dk1"/>
                </a:solidFill>
                <a:latin typeface="Calibri"/>
                <a:ea typeface="Calibri"/>
                <a:cs typeface="Calibri"/>
                <a:sym typeface="Calibri"/>
              </a:rPr>
              <a:t>, April 2018</a:t>
            </a:r>
            <a:endParaRPr sz="240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05753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Expanded ADEPT </a:t>
            </a:r>
            <a:r>
              <a:rPr lang="en-US" dirty="0" smtClean="0"/>
              <a:t>Process for 2018-2019</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169255328"/>
              </p:ext>
            </p:extLst>
          </p:nvPr>
        </p:nvGraphicFramePr>
        <p:xfrm>
          <a:off x="300251" y="1145559"/>
          <a:ext cx="8734568" cy="3932754"/>
        </p:xfrm>
        <a:graphic>
          <a:graphicData uri="http://schemas.openxmlformats.org/drawingml/2006/table">
            <a:tbl>
              <a:tblPr firstRow="1" bandRow="1">
                <a:tableStyleId>{5C22544A-7EE6-4342-B048-85BDC9FD1C3A}</a:tableStyleId>
              </a:tblPr>
              <a:tblGrid>
                <a:gridCol w="2596763"/>
                <a:gridCol w="4326830"/>
                <a:gridCol w="1810975"/>
              </a:tblGrid>
              <a:tr h="610434">
                <a:tc>
                  <a:txBody>
                    <a:bodyPr/>
                    <a:lstStyle/>
                    <a:p>
                      <a:r>
                        <a:rPr lang="en-US" sz="1800" dirty="0" smtClean="0"/>
                        <a:t>Contract Level</a:t>
                      </a:r>
                      <a:endParaRPr lang="en-US" sz="1800" dirty="0"/>
                    </a:p>
                  </a:txBody>
                  <a:tcPr marL="68580" marR="68580"/>
                </a:tc>
                <a:tc>
                  <a:txBody>
                    <a:bodyPr/>
                    <a:lstStyle/>
                    <a:p>
                      <a:r>
                        <a:rPr lang="en-US" sz="1800" dirty="0" smtClean="0"/>
                        <a:t>Observations</a:t>
                      </a:r>
                      <a:endParaRPr lang="en-US" sz="1800" dirty="0"/>
                    </a:p>
                  </a:txBody>
                  <a:tcPr marL="68580" marR="68580"/>
                </a:tc>
                <a:tc>
                  <a:txBody>
                    <a:bodyPr/>
                    <a:lstStyle/>
                    <a:p>
                      <a:r>
                        <a:rPr lang="en-US" sz="1800" dirty="0" smtClean="0"/>
                        <a:t>Student</a:t>
                      </a:r>
                      <a:r>
                        <a:rPr lang="en-US" sz="1800" baseline="0" dirty="0" smtClean="0"/>
                        <a:t> Growth </a:t>
                      </a:r>
                      <a:endParaRPr lang="en-US" sz="1800" dirty="0"/>
                    </a:p>
                  </a:txBody>
                  <a:tcPr marL="68580" marR="68580"/>
                </a:tc>
              </a:tr>
              <a:tr h="782491">
                <a:tc>
                  <a:txBody>
                    <a:bodyPr/>
                    <a:lstStyle/>
                    <a:p>
                      <a:r>
                        <a:rPr lang="en-US" sz="2000" b="1" dirty="0" smtClean="0">
                          <a:latin typeface="+mn-lt"/>
                        </a:rPr>
                        <a:t>Induction (Formative)</a:t>
                      </a:r>
                      <a:endParaRPr lang="en-US" sz="2000" b="1" dirty="0">
                        <a:latin typeface="+mn-lt"/>
                      </a:endParaRPr>
                    </a:p>
                  </a:txBody>
                  <a:tcPr marL="68580" marR="68580"/>
                </a:tc>
                <a:tc>
                  <a:txBody>
                    <a:bodyPr/>
                    <a:lstStyle/>
                    <a:p>
                      <a:r>
                        <a:rPr lang="en-US" sz="1800" u="sng" kern="1200" dirty="0" smtClean="0">
                          <a:solidFill>
                            <a:schemeClr val="dk1"/>
                          </a:solidFill>
                          <a:effectLst/>
                          <a:latin typeface="+mn-lt"/>
                          <a:ea typeface="+mn-ea"/>
                          <a:cs typeface="+mn-cs"/>
                        </a:rPr>
                        <a:t>&gt;</a:t>
                      </a:r>
                      <a:r>
                        <a:rPr lang="en-US" sz="1800" kern="1200" dirty="0" smtClean="0">
                          <a:solidFill>
                            <a:schemeClr val="dk1"/>
                          </a:solidFill>
                          <a:effectLst/>
                          <a:latin typeface="+mn-lt"/>
                          <a:ea typeface="+mn-ea"/>
                          <a:cs typeface="+mn-cs"/>
                        </a:rPr>
                        <a:t>1 – Full Classroom Observation per semester, with conferences*</a:t>
                      </a:r>
                      <a:endParaRPr lang="en-US" sz="1800" kern="1200" dirty="0">
                        <a:solidFill>
                          <a:schemeClr val="dk1"/>
                        </a:solidFill>
                        <a:effectLst/>
                        <a:latin typeface="+mn-lt"/>
                        <a:ea typeface="+mn-ea"/>
                        <a:cs typeface="+mn-cs"/>
                      </a:endParaRPr>
                    </a:p>
                  </a:txBody>
                  <a:tcPr marL="68580" marR="68580"/>
                </a:tc>
                <a:tc>
                  <a:txBody>
                    <a:bodyPr/>
                    <a:lstStyle/>
                    <a:p>
                      <a:r>
                        <a:rPr lang="en-US" sz="1800" dirty="0" smtClean="0">
                          <a:latin typeface="+mn-lt"/>
                        </a:rPr>
                        <a:t>Complete</a:t>
                      </a:r>
                      <a:r>
                        <a:rPr lang="en-US" sz="1800" baseline="0" dirty="0" smtClean="0">
                          <a:latin typeface="+mn-lt"/>
                        </a:rPr>
                        <a:t> 1 </a:t>
                      </a:r>
                      <a:r>
                        <a:rPr lang="en-US" sz="1800" dirty="0" smtClean="0">
                          <a:latin typeface="+mn-lt"/>
                        </a:rPr>
                        <a:t>SLO,</a:t>
                      </a:r>
                      <a:r>
                        <a:rPr lang="en-US" sz="1800" baseline="0" dirty="0" smtClean="0">
                          <a:latin typeface="+mn-lt"/>
                        </a:rPr>
                        <a:t> may cover 2</a:t>
                      </a:r>
                      <a:r>
                        <a:rPr lang="en-US" sz="1800" baseline="30000" dirty="0" smtClean="0">
                          <a:latin typeface="+mn-lt"/>
                        </a:rPr>
                        <a:t>nd</a:t>
                      </a:r>
                      <a:r>
                        <a:rPr lang="en-US" sz="1800" baseline="0" dirty="0" smtClean="0">
                          <a:latin typeface="+mn-lt"/>
                        </a:rPr>
                        <a:t> semester only</a:t>
                      </a:r>
                      <a:endParaRPr lang="en-US" sz="1800" dirty="0">
                        <a:latin typeface="+mn-lt"/>
                      </a:endParaRPr>
                    </a:p>
                  </a:txBody>
                  <a:tcPr marL="68580" marR="68580"/>
                </a:tc>
              </a:tr>
              <a:tr h="605891">
                <a:tc>
                  <a:txBody>
                    <a:bodyPr/>
                    <a:lstStyle/>
                    <a:p>
                      <a:r>
                        <a:rPr lang="en-US" sz="2000" b="1" dirty="0" smtClean="0">
                          <a:latin typeface="+mn-lt"/>
                        </a:rPr>
                        <a:t>Annual and Continuing (Summative)</a:t>
                      </a:r>
                      <a:endParaRPr lang="en-US" sz="2000" b="1" dirty="0">
                        <a:latin typeface="+mn-lt"/>
                      </a:endParaRPr>
                    </a:p>
                  </a:txBody>
                  <a:tcPr marL="68580" marR="68580"/>
                </a:tc>
                <a:tc>
                  <a:txBody>
                    <a:bodyPr/>
                    <a:lstStyle/>
                    <a:p>
                      <a:pPr marL="0" marR="0" algn="l">
                        <a:lnSpc>
                          <a:spcPct val="115000"/>
                        </a:lnSpc>
                        <a:spcBef>
                          <a:spcPts val="0"/>
                        </a:spcBef>
                        <a:spcAft>
                          <a:spcPts val="1000"/>
                        </a:spcAft>
                      </a:pPr>
                      <a:r>
                        <a:rPr lang="en-US" sz="1800" u="sng" dirty="0">
                          <a:solidFill>
                            <a:srgbClr val="000000"/>
                          </a:solidFill>
                          <a:effectLst/>
                          <a:latin typeface="+mn-lt"/>
                          <a:ea typeface="Calibri"/>
                          <a:cs typeface="Times New Roman"/>
                        </a:rPr>
                        <a:t>&gt;</a:t>
                      </a:r>
                      <a:r>
                        <a:rPr lang="en-US" sz="1800" dirty="0">
                          <a:solidFill>
                            <a:srgbClr val="000000"/>
                          </a:solidFill>
                          <a:effectLst/>
                          <a:latin typeface="+mn-lt"/>
                          <a:ea typeface="Calibri"/>
                          <a:cs typeface="Times New Roman"/>
                        </a:rPr>
                        <a:t>2 – Full Classroom Observations per </a:t>
                      </a:r>
                      <a:r>
                        <a:rPr lang="en-US" sz="1800" dirty="0" smtClean="0">
                          <a:solidFill>
                            <a:srgbClr val="000000"/>
                          </a:solidFill>
                          <a:effectLst/>
                          <a:latin typeface="+mn-lt"/>
                          <a:ea typeface="Calibri"/>
                          <a:cs typeface="Times New Roman"/>
                        </a:rPr>
                        <a:t>semester,</a:t>
                      </a:r>
                      <a:r>
                        <a:rPr lang="en-US" sz="1800" baseline="0" dirty="0" smtClean="0">
                          <a:solidFill>
                            <a:srgbClr val="000000"/>
                          </a:solidFill>
                          <a:effectLst/>
                          <a:latin typeface="+mn-lt"/>
                          <a:ea typeface="Calibri"/>
                          <a:cs typeface="Times New Roman"/>
                        </a:rPr>
                        <a:t> </a:t>
                      </a:r>
                      <a:r>
                        <a:rPr lang="en-US" sz="1800" dirty="0" smtClean="0">
                          <a:solidFill>
                            <a:srgbClr val="000000"/>
                          </a:solidFill>
                          <a:effectLst/>
                          <a:latin typeface="+mn-lt"/>
                          <a:ea typeface="Calibri"/>
                          <a:cs typeface="Times New Roman"/>
                        </a:rPr>
                        <a:t>with conferences*</a:t>
                      </a:r>
                      <a:endParaRPr lang="en-US" sz="1800" dirty="0">
                        <a:effectLst/>
                        <a:latin typeface="+mn-lt"/>
                        <a:ea typeface="Calibri"/>
                        <a:cs typeface="Times New Roman"/>
                      </a:endParaRPr>
                    </a:p>
                  </a:txBody>
                  <a:tcPr marL="85725" marR="85725" marT="0" marB="0"/>
                </a:tc>
                <a:tc>
                  <a:txBody>
                    <a:bodyPr/>
                    <a:lstStyle/>
                    <a:p>
                      <a:r>
                        <a:rPr lang="en-US" sz="1800" dirty="0" smtClean="0">
                          <a:latin typeface="+mn-lt"/>
                        </a:rPr>
                        <a:t>Complete 1 SLO</a:t>
                      </a:r>
                      <a:endParaRPr lang="en-US" sz="1800" dirty="0">
                        <a:latin typeface="+mn-lt"/>
                      </a:endParaRPr>
                    </a:p>
                  </a:txBody>
                  <a:tcPr marL="68580" marR="68580"/>
                </a:tc>
              </a:tr>
              <a:tr h="867113">
                <a:tc>
                  <a:txBody>
                    <a:bodyPr/>
                    <a:lstStyle/>
                    <a:p>
                      <a:r>
                        <a:rPr lang="en-US" sz="2000" b="1" dirty="0" smtClean="0">
                          <a:latin typeface="+mn-lt"/>
                        </a:rPr>
                        <a:t>Continuing (Formative)</a:t>
                      </a:r>
                    </a:p>
                    <a:p>
                      <a:r>
                        <a:rPr lang="en-US" sz="2000" b="1" dirty="0" smtClean="0">
                          <a:latin typeface="+mn-lt"/>
                        </a:rPr>
                        <a:t>Comprehensive</a:t>
                      </a:r>
                      <a:r>
                        <a:rPr lang="en-US" sz="2000" b="1" baseline="0" dirty="0" smtClean="0">
                          <a:latin typeface="+mn-lt"/>
                        </a:rPr>
                        <a:t> </a:t>
                      </a:r>
                    </a:p>
                    <a:p>
                      <a:r>
                        <a:rPr lang="en-US" sz="2000" b="1" dirty="0" smtClean="0">
                          <a:latin typeface="+mn-lt"/>
                        </a:rPr>
                        <a:t>5</a:t>
                      </a:r>
                      <a:r>
                        <a:rPr lang="en-US" sz="2000" b="1" baseline="30000" dirty="0" smtClean="0">
                          <a:latin typeface="+mn-lt"/>
                        </a:rPr>
                        <a:t>th</a:t>
                      </a:r>
                      <a:r>
                        <a:rPr lang="en-US" sz="2000" b="1" dirty="0" smtClean="0">
                          <a:latin typeface="+mn-lt"/>
                        </a:rPr>
                        <a:t> year recertification</a:t>
                      </a:r>
                      <a:r>
                        <a:rPr lang="en-US" sz="2000" b="1" baseline="0" dirty="0" smtClean="0">
                          <a:latin typeface="+mn-lt"/>
                        </a:rPr>
                        <a:t> </a:t>
                      </a:r>
                      <a:endParaRPr lang="en-US" sz="2000" b="1" dirty="0">
                        <a:latin typeface="+mn-lt"/>
                      </a:endParaRPr>
                    </a:p>
                  </a:txBody>
                  <a:tcPr marL="68580" marR="68580"/>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800" u="sng" kern="1200" dirty="0" smtClean="0">
                          <a:solidFill>
                            <a:schemeClr val="accent3">
                              <a:lumMod val="75000"/>
                            </a:schemeClr>
                          </a:solidFill>
                          <a:effectLst/>
                          <a:latin typeface="+mn-lt"/>
                          <a:ea typeface="+mn-ea"/>
                          <a:cs typeface="+mn-cs"/>
                        </a:rPr>
                        <a:t>&gt;</a:t>
                      </a:r>
                      <a:r>
                        <a:rPr lang="en-US" sz="1800" kern="1200" dirty="0" smtClean="0">
                          <a:solidFill>
                            <a:schemeClr val="accent3">
                              <a:lumMod val="75000"/>
                            </a:schemeClr>
                          </a:solidFill>
                          <a:effectLst/>
                          <a:latin typeface="+mn-lt"/>
                          <a:ea typeface="+mn-ea"/>
                          <a:cs typeface="+mn-cs"/>
                        </a:rPr>
                        <a:t>1 – Full Classroom Observation per semester, with conferences*</a:t>
                      </a:r>
                    </a:p>
                  </a:txBody>
                  <a:tcPr marL="68580" marR="68580"/>
                </a:tc>
                <a:tc>
                  <a:txBody>
                    <a:bodyPr/>
                    <a:lstStyle/>
                    <a:p>
                      <a:r>
                        <a:rPr lang="en-US" sz="1800" dirty="0" smtClean="0">
                          <a:latin typeface="+mn-lt"/>
                        </a:rPr>
                        <a:t>Complete 1 SLO</a:t>
                      </a:r>
                      <a:endParaRPr lang="en-US" sz="1800" dirty="0">
                        <a:latin typeface="+mn-lt"/>
                      </a:endParaRPr>
                    </a:p>
                  </a:txBody>
                  <a:tcPr marL="68580" marR="68580"/>
                </a:tc>
              </a:tr>
              <a:tr h="610434">
                <a:tc>
                  <a:txBody>
                    <a:bodyPr/>
                    <a:lstStyle/>
                    <a:p>
                      <a:r>
                        <a:rPr lang="en-US" sz="2000" b="1" dirty="0" smtClean="0">
                          <a:latin typeface="+mn-lt"/>
                        </a:rPr>
                        <a:t>Continuing</a:t>
                      </a:r>
                      <a:r>
                        <a:rPr lang="en-US" sz="2000" b="1" baseline="0" dirty="0" smtClean="0">
                          <a:latin typeface="+mn-lt"/>
                        </a:rPr>
                        <a:t> and Annual (GBE)</a:t>
                      </a:r>
                      <a:endParaRPr lang="en-US" sz="2000" b="1" dirty="0">
                        <a:latin typeface="+mn-lt"/>
                      </a:endParaRPr>
                    </a:p>
                  </a:txBody>
                  <a:tcPr marL="68580" marR="68580"/>
                </a:tc>
                <a:tc>
                  <a:txBody>
                    <a:bodyPr/>
                    <a:lstStyle/>
                    <a:p>
                      <a:r>
                        <a:rPr lang="en-US" sz="1800" dirty="0" smtClean="0">
                          <a:latin typeface="+mn-lt"/>
                        </a:rPr>
                        <a:t>Informal </a:t>
                      </a:r>
                      <a:endParaRPr lang="en-US" sz="1800" dirty="0">
                        <a:latin typeface="+mn-lt"/>
                      </a:endParaRPr>
                    </a:p>
                  </a:txBody>
                  <a:tcPr marL="68580" marR="68580"/>
                </a:tc>
                <a:tc>
                  <a:txBody>
                    <a:bodyPr/>
                    <a:lstStyle/>
                    <a:p>
                      <a:r>
                        <a:rPr lang="en-US" sz="1800" dirty="0" smtClean="0">
                          <a:latin typeface="+mn-lt"/>
                        </a:rPr>
                        <a:t>Complete 1 SLO</a:t>
                      </a:r>
                      <a:endParaRPr lang="en-US" sz="1800" dirty="0">
                        <a:latin typeface="+mn-lt"/>
                      </a:endParaRPr>
                    </a:p>
                  </a:txBody>
                  <a:tcPr marL="68580" marR="68580"/>
                </a:tc>
              </a:tr>
            </a:tbl>
          </a:graphicData>
        </a:graphic>
      </p:graphicFrame>
    </p:spTree>
    <p:extLst>
      <p:ext uri="{BB962C8B-B14F-4D97-AF65-F5344CB8AC3E}">
        <p14:creationId xmlns:p14="http://schemas.microsoft.com/office/powerpoint/2010/main" val="29074436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chemeClr val="dk1"/>
              </a:buClr>
              <a:buSzPts val="1100"/>
              <a:buFont typeface="Arial"/>
              <a:buNone/>
            </a:pPr>
            <a:r>
              <a:rPr lang="en"/>
              <a:t>ADEPT Guidelines 2018-19</a:t>
            </a:r>
            <a:endParaRPr/>
          </a:p>
          <a:p>
            <a:pPr marL="0" lvl="0" indent="0" rtl="0">
              <a:spcBef>
                <a:spcPts val="0"/>
              </a:spcBef>
              <a:spcAft>
                <a:spcPts val="0"/>
              </a:spcAft>
              <a:buClr>
                <a:schemeClr val="dk1"/>
              </a:buClr>
              <a:buSzPts val="1100"/>
              <a:buFont typeface="Arial"/>
              <a:buNone/>
            </a:pPr>
            <a:r>
              <a:rPr lang="en"/>
              <a:t>Areas of Flexibility</a:t>
            </a:r>
            <a:endParaRPr/>
          </a:p>
        </p:txBody>
      </p:sp>
      <p:sp>
        <p:nvSpPr>
          <p:cNvPr id="233" name="Shape 233"/>
          <p:cNvSpPr txBox="1">
            <a:spLocks noGrp="1"/>
          </p:cNvSpPr>
          <p:nvPr>
            <p:ph type="body" idx="1"/>
          </p:nvPr>
        </p:nvSpPr>
        <p:spPr>
          <a:xfrm>
            <a:off x="1378424" y="1146412"/>
            <a:ext cx="7615452" cy="2654490"/>
          </a:xfrm>
          <a:prstGeom prst="rect">
            <a:avLst/>
          </a:prstGeom>
          <a:noFill/>
          <a:ln>
            <a:noFill/>
          </a:ln>
        </p:spPr>
        <p:txBody>
          <a:bodyPr spcFirstLastPara="1" wrap="square" lIns="91425" tIns="45700" rIns="91425" bIns="45700" anchor="t" anchorCtr="0">
            <a:noAutofit/>
          </a:bodyPr>
          <a:lstStyle/>
          <a:p>
            <a:pPr marL="457200" marR="0" lvl="0" indent="-393700" algn="l" rtl="0">
              <a:lnSpc>
                <a:spcPct val="100000"/>
              </a:lnSpc>
              <a:spcBef>
                <a:spcPts val="0"/>
              </a:spcBef>
              <a:spcAft>
                <a:spcPts val="0"/>
              </a:spcAft>
              <a:buSzPts val="2600"/>
              <a:buChar char="•"/>
            </a:pPr>
            <a:r>
              <a:rPr lang="en" sz="2400" dirty="0">
                <a:solidFill>
                  <a:schemeClr val="tx1"/>
                </a:solidFill>
              </a:rPr>
              <a:t>Scoring Approach: By contract level </a:t>
            </a:r>
            <a:endParaRPr sz="2400" dirty="0">
              <a:solidFill>
                <a:schemeClr val="tx1"/>
              </a:solidFill>
            </a:endParaRPr>
          </a:p>
          <a:p>
            <a:pPr marL="457200" indent="-393700">
              <a:lnSpc>
                <a:spcPct val="100000"/>
              </a:lnSpc>
              <a:spcBef>
                <a:spcPts val="0"/>
              </a:spcBef>
              <a:buSzPts val="2600"/>
            </a:pPr>
            <a:r>
              <a:rPr lang="en-US" sz="2400" dirty="0" smtClean="0">
                <a:solidFill>
                  <a:schemeClr val="tx1"/>
                </a:solidFill>
              </a:rPr>
              <a:t>SLOs: SLO </a:t>
            </a:r>
            <a:r>
              <a:rPr lang="en-US" sz="2400" dirty="0">
                <a:solidFill>
                  <a:schemeClr val="tx1"/>
                </a:solidFill>
              </a:rPr>
              <a:t>scoring </a:t>
            </a:r>
            <a:r>
              <a:rPr lang="en-US" sz="2400" dirty="0" smtClean="0">
                <a:solidFill>
                  <a:schemeClr val="tx1"/>
                </a:solidFill>
              </a:rPr>
              <a:t>rubric, </a:t>
            </a:r>
            <a:r>
              <a:rPr lang="en" sz="2400" dirty="0" smtClean="0">
                <a:solidFill>
                  <a:schemeClr val="tx1"/>
                </a:solidFill>
              </a:rPr>
              <a:t>Combining </a:t>
            </a:r>
            <a:r>
              <a:rPr lang="en" sz="2400" dirty="0">
                <a:solidFill>
                  <a:schemeClr val="tx1"/>
                </a:solidFill>
              </a:rPr>
              <a:t>conference meetings/ Integrating </a:t>
            </a:r>
            <a:r>
              <a:rPr lang="en" sz="2400" dirty="0" smtClean="0">
                <a:solidFill>
                  <a:schemeClr val="tx1"/>
                </a:solidFill>
              </a:rPr>
              <a:t>SLOs with data teams</a:t>
            </a:r>
            <a:endParaRPr sz="2400" dirty="0">
              <a:solidFill>
                <a:schemeClr val="tx1"/>
              </a:solidFill>
            </a:endParaRPr>
          </a:p>
          <a:p>
            <a:pPr marL="457200" marR="0" lvl="0" indent="-393700" algn="l" rtl="0">
              <a:lnSpc>
                <a:spcPct val="100000"/>
              </a:lnSpc>
              <a:spcBef>
                <a:spcPts val="0"/>
              </a:spcBef>
              <a:spcAft>
                <a:spcPts val="0"/>
              </a:spcAft>
              <a:buSzPts val="2600"/>
              <a:buChar char="•"/>
            </a:pPr>
            <a:r>
              <a:rPr lang="en" sz="2400" dirty="0" smtClean="0">
                <a:solidFill>
                  <a:schemeClr val="tx1"/>
                </a:solidFill>
              </a:rPr>
              <a:t>Evaluation Teams: “Administrative </a:t>
            </a:r>
            <a:r>
              <a:rPr lang="en" sz="2400" dirty="0">
                <a:solidFill>
                  <a:schemeClr val="tx1"/>
                </a:solidFill>
              </a:rPr>
              <a:t>Designee” for observations does not have to be an administrator </a:t>
            </a:r>
            <a:endParaRPr sz="2400" dirty="0">
              <a:solidFill>
                <a:schemeClr val="tx1"/>
              </a:solidFill>
            </a:endParaRPr>
          </a:p>
          <a:p>
            <a:pPr marL="457200" marR="0" lvl="0" indent="-393700" algn="l" rtl="0">
              <a:lnSpc>
                <a:spcPct val="100000"/>
              </a:lnSpc>
              <a:spcBef>
                <a:spcPts val="0"/>
              </a:spcBef>
              <a:spcAft>
                <a:spcPts val="0"/>
              </a:spcAft>
              <a:buSzPts val="2600"/>
              <a:buChar char="•"/>
            </a:pPr>
            <a:r>
              <a:rPr lang="en" sz="2400" dirty="0" smtClean="0">
                <a:solidFill>
                  <a:schemeClr val="tx1"/>
                </a:solidFill>
              </a:rPr>
              <a:t>Induction: Suggest coordinating </a:t>
            </a:r>
            <a:r>
              <a:rPr lang="en" sz="2400" dirty="0">
                <a:solidFill>
                  <a:schemeClr val="tx1"/>
                </a:solidFill>
              </a:rPr>
              <a:t>induction areas of focus </a:t>
            </a:r>
            <a:r>
              <a:rPr lang="en" sz="2400" dirty="0" smtClean="0">
                <a:solidFill>
                  <a:schemeClr val="tx1"/>
                </a:solidFill>
              </a:rPr>
              <a:t>(classes, mentoring plans) with </a:t>
            </a:r>
            <a:r>
              <a:rPr lang="en" sz="2400" dirty="0">
                <a:solidFill>
                  <a:schemeClr val="tx1"/>
                </a:solidFill>
              </a:rPr>
              <a:t>areas of </a:t>
            </a:r>
            <a:r>
              <a:rPr lang="en" sz="2400" dirty="0" smtClean="0">
                <a:solidFill>
                  <a:schemeClr val="tx1"/>
                </a:solidFill>
              </a:rPr>
              <a:t>reinforcement/refinement; provide support for SLOs</a:t>
            </a:r>
            <a:endParaRPr sz="2400" dirty="0">
              <a:solidFill>
                <a:schemeClr val="tx1"/>
              </a:solidFill>
            </a:endParaRPr>
          </a:p>
        </p:txBody>
      </p:sp>
    </p:spTree>
    <p:extLst>
      <p:ext uri="{BB962C8B-B14F-4D97-AF65-F5344CB8AC3E}">
        <p14:creationId xmlns:p14="http://schemas.microsoft.com/office/powerpoint/2010/main" val="20844674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ADEPT Tips and Key Resources</a:t>
            </a:r>
            <a:endParaRPr lang="en-US" dirty="0"/>
          </a:p>
        </p:txBody>
      </p:sp>
      <p:sp>
        <p:nvSpPr>
          <p:cNvPr id="3" name="Content Placeholder 2"/>
          <p:cNvSpPr>
            <a:spLocks noGrp="1"/>
          </p:cNvSpPr>
          <p:nvPr>
            <p:ph idx="1"/>
          </p:nvPr>
        </p:nvSpPr>
        <p:spPr>
          <a:xfrm>
            <a:off x="820800" y="1342417"/>
            <a:ext cx="7502400" cy="1264305"/>
          </a:xfrm>
        </p:spPr>
        <p:txBody>
          <a:bodyPr>
            <a:normAutofit lnSpcReduction="10000"/>
          </a:bodyPr>
          <a:lstStyle/>
          <a:p>
            <a:r>
              <a:rPr lang="en-US" dirty="0" smtClean="0">
                <a:solidFill>
                  <a:schemeClr val="tx1"/>
                </a:solidFill>
              </a:rPr>
              <a:t>ADEPT is a growth model – constructive feedback is essential </a:t>
            </a:r>
          </a:p>
          <a:p>
            <a:r>
              <a:rPr lang="en-US" dirty="0" smtClean="0">
                <a:solidFill>
                  <a:schemeClr val="tx1"/>
                </a:solidFill>
              </a:rPr>
              <a:t>SLOs + SCTS = Data-informed reflection on teacher effectiveness</a:t>
            </a:r>
          </a:p>
          <a:p>
            <a:r>
              <a:rPr lang="en-US" dirty="0" smtClean="0">
                <a:solidFill>
                  <a:schemeClr val="tx1"/>
                </a:solidFill>
              </a:rPr>
              <a:t>Communication with and feedback from teachers about the process is essential</a:t>
            </a:r>
          </a:p>
          <a:p>
            <a:pPr marL="0" indent="0">
              <a:buNone/>
            </a:pPr>
            <a:endParaRPr lang="en-US" dirty="0" smtClean="0"/>
          </a:p>
        </p:txBody>
      </p:sp>
      <p:pic>
        <p:nvPicPr>
          <p:cNvPr id="2050" name="Picture 2" title="Orange ov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0178" y="2367349"/>
            <a:ext cx="5540991" cy="2678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title="Orange oval"/>
          <p:cNvSpPr/>
          <p:nvPr/>
        </p:nvSpPr>
        <p:spPr>
          <a:xfrm>
            <a:off x="6823881" y="3889613"/>
            <a:ext cx="1883390" cy="103723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78674" y="2729552"/>
            <a:ext cx="2292821" cy="1938992"/>
          </a:xfrm>
          <a:prstGeom prst="rect">
            <a:avLst/>
          </a:prstGeom>
          <a:noFill/>
          <a:ln w="28575">
            <a:solidFill>
              <a:schemeClr val="accent3"/>
            </a:solidFill>
          </a:ln>
        </p:spPr>
        <p:txBody>
          <a:bodyPr wrap="square" rtlCol="0">
            <a:spAutoFit/>
          </a:bodyPr>
          <a:lstStyle/>
          <a:p>
            <a:r>
              <a:rPr lang="en-US" sz="2400" dirty="0" smtClean="0"/>
              <a:t>ADEPT resources </a:t>
            </a:r>
            <a:r>
              <a:rPr lang="en-US" sz="2400" dirty="0" smtClean="0">
                <a:hlinkClick r:id="rId4"/>
              </a:rPr>
              <a:t>https</a:t>
            </a:r>
            <a:r>
              <a:rPr lang="en-US" sz="2400" dirty="0">
                <a:hlinkClick r:id="rId4"/>
              </a:rPr>
              <a:t>://ed.sc.gov/educators/educator-effectiveness</a:t>
            </a:r>
            <a:r>
              <a:rPr lang="en-US" sz="2400" dirty="0" smtClean="0">
                <a:hlinkClick r:id="rId4"/>
              </a:rPr>
              <a:t>/</a:t>
            </a:r>
            <a:endParaRPr lang="en-US" sz="2400" dirty="0"/>
          </a:p>
        </p:txBody>
      </p:sp>
    </p:spTree>
    <p:extLst>
      <p:ext uri="{BB962C8B-B14F-4D97-AF65-F5344CB8AC3E}">
        <p14:creationId xmlns:p14="http://schemas.microsoft.com/office/powerpoint/2010/main" val="3966723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124" y="719847"/>
            <a:ext cx="3755553" cy="2343112"/>
          </a:xfrm>
        </p:spPr>
        <p:txBody>
          <a:bodyPr>
            <a:normAutofit/>
          </a:bodyPr>
          <a:lstStyle/>
          <a:p>
            <a:r>
              <a:rPr lang="en-US" dirty="0" smtClean="0"/>
              <a:t>Tracking and Supporting Effectiveness – SCLead.org</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13683665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149159"/>
            <a:ext cx="7646306" cy="960457"/>
          </a:xfrm>
        </p:spPr>
        <p:txBody>
          <a:bodyPr>
            <a:normAutofit/>
          </a:bodyPr>
          <a:lstStyle/>
          <a:p>
            <a:r>
              <a:rPr lang="en-US" sz="3600" dirty="0" smtClean="0"/>
              <a:t>Effectiveness Data Management and Support System, SCLead.org</a:t>
            </a:r>
            <a:endParaRPr lang="en-US" sz="3600" b="1" dirty="0"/>
          </a:p>
        </p:txBody>
      </p:sp>
      <p:sp>
        <p:nvSpPr>
          <p:cNvPr id="4" name="Content Placeholder 3"/>
          <p:cNvSpPr>
            <a:spLocks noGrp="1"/>
          </p:cNvSpPr>
          <p:nvPr>
            <p:ph idx="1"/>
          </p:nvPr>
        </p:nvSpPr>
        <p:spPr>
          <a:xfrm>
            <a:off x="820800" y="1342417"/>
            <a:ext cx="7502400" cy="3203906"/>
          </a:xfrm>
        </p:spPr>
        <p:txBody>
          <a:bodyPr>
            <a:noAutofit/>
          </a:bodyPr>
          <a:lstStyle/>
          <a:p>
            <a:pPr lvl="1"/>
            <a:r>
              <a:rPr lang="en-US" sz="2800" dirty="0" smtClean="0">
                <a:solidFill>
                  <a:schemeClr val="tx1"/>
                </a:solidFill>
              </a:rPr>
              <a:t>Pilot: March – April </a:t>
            </a:r>
          </a:p>
          <a:p>
            <a:pPr lvl="1"/>
            <a:r>
              <a:rPr lang="en-US" sz="2800" dirty="0" smtClean="0">
                <a:solidFill>
                  <a:schemeClr val="tx1"/>
                </a:solidFill>
              </a:rPr>
              <a:t>Training: May</a:t>
            </a:r>
            <a:r>
              <a:rPr lang="en-US" sz="2800" dirty="0">
                <a:solidFill>
                  <a:schemeClr val="tx1"/>
                </a:solidFill>
              </a:rPr>
              <a:t>, June, July </a:t>
            </a:r>
            <a:endParaRPr lang="en-US" sz="2800" dirty="0" smtClean="0">
              <a:solidFill>
                <a:schemeClr val="tx1"/>
              </a:solidFill>
            </a:endParaRPr>
          </a:p>
          <a:p>
            <a:pPr lvl="1"/>
            <a:r>
              <a:rPr lang="en-US" sz="2800" dirty="0" smtClean="0">
                <a:solidFill>
                  <a:schemeClr val="tx1"/>
                </a:solidFill>
              </a:rPr>
              <a:t>Frontline Professional Development Resources: August </a:t>
            </a:r>
          </a:p>
        </p:txBody>
      </p:sp>
    </p:spTree>
    <p:extLst>
      <p:ext uri="{BB962C8B-B14F-4D97-AF65-F5344CB8AC3E}">
        <p14:creationId xmlns:p14="http://schemas.microsoft.com/office/powerpoint/2010/main" val="31831372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Required in SCLead.org?</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b="1" dirty="0">
                <a:solidFill>
                  <a:schemeClr val="tx1"/>
                </a:solidFill>
              </a:rPr>
              <a:t>Required State-level reporting for classroom-based </a:t>
            </a:r>
            <a:r>
              <a:rPr lang="en-US" b="1" dirty="0" smtClean="0">
                <a:solidFill>
                  <a:schemeClr val="tx1"/>
                </a:solidFill>
              </a:rPr>
              <a:t>teachers</a:t>
            </a:r>
            <a:endParaRPr lang="en-US" dirty="0">
              <a:solidFill>
                <a:schemeClr val="tx1"/>
              </a:solidFill>
            </a:endParaRPr>
          </a:p>
          <a:p>
            <a:pPr lvl="0"/>
            <a:r>
              <a:rPr lang="en-US" dirty="0" smtClean="0">
                <a:solidFill>
                  <a:schemeClr val="tx1"/>
                </a:solidFill>
              </a:rPr>
              <a:t>overall </a:t>
            </a:r>
            <a:r>
              <a:rPr lang="en-US" dirty="0">
                <a:solidFill>
                  <a:schemeClr val="tx1"/>
                </a:solidFill>
              </a:rPr>
              <a:t>effectiveness ratings (Met/Not Met), </a:t>
            </a:r>
            <a:endParaRPr lang="en-US" dirty="0" smtClean="0">
              <a:solidFill>
                <a:schemeClr val="tx1"/>
              </a:solidFill>
            </a:endParaRPr>
          </a:p>
          <a:p>
            <a:pPr lvl="0"/>
            <a:r>
              <a:rPr lang="en-US" dirty="0" smtClean="0">
                <a:solidFill>
                  <a:schemeClr val="tx1"/>
                </a:solidFill>
              </a:rPr>
              <a:t>next year contract level and hiring status </a:t>
            </a:r>
            <a:endParaRPr lang="en-US" dirty="0">
              <a:solidFill>
                <a:schemeClr val="tx1"/>
              </a:solidFill>
            </a:endParaRPr>
          </a:p>
          <a:p>
            <a:pPr lvl="0"/>
            <a:r>
              <a:rPr lang="en-US" dirty="0">
                <a:solidFill>
                  <a:schemeClr val="tx1"/>
                </a:solidFill>
              </a:rPr>
              <a:t>observation results at the indicator level, </a:t>
            </a:r>
            <a:r>
              <a:rPr lang="en-US" dirty="0" smtClean="0">
                <a:solidFill>
                  <a:schemeClr val="tx1"/>
                </a:solidFill>
              </a:rPr>
              <a:t>if applicable, and </a:t>
            </a:r>
            <a:endParaRPr lang="en-US" dirty="0">
              <a:solidFill>
                <a:schemeClr val="tx1"/>
              </a:solidFill>
            </a:endParaRPr>
          </a:p>
          <a:p>
            <a:pPr lvl="0"/>
            <a:r>
              <a:rPr lang="en-US" dirty="0">
                <a:solidFill>
                  <a:schemeClr val="tx1"/>
                </a:solidFill>
              </a:rPr>
              <a:t>student learning objective scores</a:t>
            </a:r>
          </a:p>
          <a:p>
            <a:pPr marL="0" indent="0">
              <a:buNone/>
            </a:pPr>
            <a:endParaRPr lang="en-US" dirty="0" smtClean="0">
              <a:solidFill>
                <a:schemeClr val="tx1"/>
              </a:solidFill>
            </a:endParaRPr>
          </a:p>
          <a:p>
            <a:pPr marL="0" indent="0">
              <a:buNone/>
            </a:pPr>
            <a:r>
              <a:rPr lang="en-US" b="1" dirty="0" smtClean="0">
                <a:solidFill>
                  <a:schemeClr val="tx1"/>
                </a:solidFill>
              </a:rPr>
              <a:t>Required state-level reporting for PADEPP (2018-19)*</a:t>
            </a:r>
          </a:p>
          <a:p>
            <a:pPr lvl="4"/>
            <a:r>
              <a:rPr lang="en-US" sz="1900" dirty="0" smtClean="0">
                <a:solidFill>
                  <a:schemeClr val="tx1"/>
                </a:solidFill>
              </a:rPr>
              <a:t>Conferences and signatures </a:t>
            </a:r>
          </a:p>
          <a:p>
            <a:pPr lvl="4"/>
            <a:r>
              <a:rPr lang="en-US" sz="1900" dirty="0" smtClean="0">
                <a:solidFill>
                  <a:schemeClr val="tx1"/>
                </a:solidFill>
              </a:rPr>
              <a:t>Principal’s professional development plan * (not required for 2017-18) </a:t>
            </a:r>
          </a:p>
          <a:p>
            <a:pPr lvl="4"/>
            <a:r>
              <a:rPr lang="en-US" sz="1900" dirty="0" smtClean="0">
                <a:solidFill>
                  <a:schemeClr val="tx1"/>
                </a:solidFill>
              </a:rPr>
              <a:t>Principal’s self-assessment </a:t>
            </a:r>
          </a:p>
          <a:p>
            <a:pPr lvl="4"/>
            <a:r>
              <a:rPr lang="en-US" sz="1900" dirty="0" smtClean="0">
                <a:solidFill>
                  <a:schemeClr val="tx1"/>
                </a:solidFill>
              </a:rPr>
              <a:t>Principal’s summative evaluation form</a:t>
            </a:r>
            <a:endParaRPr lang="en-US" sz="1900" dirty="0">
              <a:solidFill>
                <a:schemeClr val="tx1"/>
              </a:solidFill>
            </a:endParaRPr>
          </a:p>
        </p:txBody>
      </p:sp>
    </p:spTree>
    <p:extLst>
      <p:ext uri="{BB962C8B-B14F-4D97-AF65-F5344CB8AC3E}">
        <p14:creationId xmlns:p14="http://schemas.microsoft.com/office/powerpoint/2010/main" val="3664804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t>ADEPT, PADEPP, &amp; Retaining Effective Educators </a:t>
            </a:r>
            <a:endParaRPr lang="en-US" sz="4000" dirty="0">
              <a:solidFill>
                <a:schemeClr val="accent5">
                  <a:lumMod val="60000"/>
                  <a:lumOff val="40000"/>
                </a:schemeClr>
              </a:solidFill>
            </a:endParaRPr>
          </a:p>
        </p:txBody>
      </p:sp>
      <p:sp>
        <p:nvSpPr>
          <p:cNvPr id="3" name="Subtitle 2"/>
          <p:cNvSpPr>
            <a:spLocks noGrp="1"/>
          </p:cNvSpPr>
          <p:nvPr>
            <p:ph type="subTitle" idx="1"/>
          </p:nvPr>
        </p:nvSpPr>
        <p:spPr>
          <a:xfrm>
            <a:off x="3526971" y="3553661"/>
            <a:ext cx="5678766" cy="1423955"/>
          </a:xfrm>
        </p:spPr>
        <p:txBody>
          <a:bodyPr>
            <a:normAutofit/>
          </a:bodyPr>
          <a:lstStyle/>
          <a:p>
            <a:pPr algn="l">
              <a:lnSpc>
                <a:spcPct val="100000"/>
              </a:lnSpc>
            </a:pPr>
            <a:endParaRPr lang="en-US" dirty="0" smtClean="0"/>
          </a:p>
          <a:p>
            <a:pPr algn="l">
              <a:lnSpc>
                <a:spcPct val="100000"/>
              </a:lnSpc>
            </a:pPr>
            <a:endParaRPr lang="en-US" dirty="0"/>
          </a:p>
          <a:p>
            <a:pPr algn="l">
              <a:lnSpc>
                <a:spcPct val="100000"/>
              </a:lnSpc>
            </a:pPr>
            <a:r>
              <a:rPr lang="en-US" dirty="0" smtClean="0"/>
              <a:t>Lilla Toal Mandsager</a:t>
            </a:r>
          </a:p>
          <a:p>
            <a:pPr algn="l">
              <a:lnSpc>
                <a:spcPct val="100000"/>
              </a:lnSpc>
            </a:pPr>
            <a:r>
              <a:rPr lang="en-US" dirty="0" smtClean="0"/>
              <a:t>SCASA i3 Conference, June 2018</a:t>
            </a:r>
            <a:endParaRPr lang="en-US" dirty="0"/>
          </a:p>
        </p:txBody>
      </p:sp>
    </p:spTree>
    <p:extLst>
      <p:ext uri="{BB962C8B-B14F-4D97-AF65-F5344CB8AC3E}">
        <p14:creationId xmlns:p14="http://schemas.microsoft.com/office/powerpoint/2010/main" val="8414267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chemeClr val="dk1"/>
              </a:buClr>
              <a:buSzPts val="1100"/>
              <a:buFont typeface="Arial"/>
              <a:buNone/>
            </a:pPr>
            <a:r>
              <a:rPr lang="en-US" dirty="0" smtClean="0"/>
              <a:t>District Decisions </a:t>
            </a:r>
            <a:endParaRPr dirty="0"/>
          </a:p>
        </p:txBody>
      </p:sp>
      <p:sp>
        <p:nvSpPr>
          <p:cNvPr id="233" name="Shape 233"/>
          <p:cNvSpPr txBox="1">
            <a:spLocks noGrp="1"/>
          </p:cNvSpPr>
          <p:nvPr>
            <p:ph type="body" idx="1"/>
          </p:nvPr>
        </p:nvSpPr>
        <p:spPr>
          <a:xfrm>
            <a:off x="228600" y="1143000"/>
            <a:ext cx="8765276" cy="2924174"/>
          </a:xfrm>
          <a:prstGeom prst="rect">
            <a:avLst/>
          </a:prstGeom>
          <a:noFill/>
          <a:ln>
            <a:noFill/>
          </a:ln>
        </p:spPr>
        <p:txBody>
          <a:bodyPr spcFirstLastPara="1" wrap="square" lIns="91425" tIns="45700" rIns="91425" bIns="45700" anchor="t" anchorCtr="0">
            <a:noAutofit/>
          </a:bodyPr>
          <a:lstStyle/>
          <a:p>
            <a:pPr marL="63500" marR="0" lvl="0" indent="0" algn="l" rtl="0">
              <a:lnSpc>
                <a:spcPct val="100000"/>
              </a:lnSpc>
              <a:spcBef>
                <a:spcPts val="0"/>
              </a:spcBef>
              <a:spcAft>
                <a:spcPts val="0"/>
              </a:spcAft>
              <a:buSzPts val="2600"/>
              <a:buNone/>
            </a:pPr>
            <a:r>
              <a:rPr lang="en" sz="2000" dirty="0" smtClean="0">
                <a:solidFill>
                  <a:schemeClr val="tx1"/>
                </a:solidFill>
              </a:rPr>
              <a:t>Teacher Evaluation S</a:t>
            </a:r>
            <a:r>
              <a:rPr lang="en-US" sz="2000" dirty="0" smtClean="0">
                <a:solidFill>
                  <a:schemeClr val="tx1"/>
                </a:solidFill>
              </a:rPr>
              <a:t>et Up (All in ADEPT Plan due June 1) </a:t>
            </a:r>
          </a:p>
          <a:p>
            <a:pPr marL="800100" lvl="1" indent="-393700">
              <a:lnSpc>
                <a:spcPct val="100000"/>
              </a:lnSpc>
              <a:spcBef>
                <a:spcPts val="0"/>
              </a:spcBef>
              <a:buSzPts val="2600"/>
            </a:pPr>
            <a:r>
              <a:rPr lang="en" sz="1700" dirty="0" smtClean="0">
                <a:solidFill>
                  <a:schemeClr val="tx1"/>
                </a:solidFill>
              </a:rPr>
              <a:t>Scoring </a:t>
            </a:r>
            <a:r>
              <a:rPr lang="en" sz="1700" dirty="0">
                <a:solidFill>
                  <a:schemeClr val="tx1"/>
                </a:solidFill>
              </a:rPr>
              <a:t>Approach: By contract </a:t>
            </a:r>
            <a:r>
              <a:rPr lang="en" sz="1700" dirty="0" smtClean="0">
                <a:solidFill>
                  <a:schemeClr val="tx1"/>
                </a:solidFill>
              </a:rPr>
              <a:t>level, consensus or average</a:t>
            </a:r>
            <a:endParaRPr lang="en" sz="1700" dirty="0">
              <a:solidFill>
                <a:schemeClr val="tx1"/>
              </a:solidFill>
            </a:endParaRPr>
          </a:p>
          <a:p>
            <a:pPr marL="800100" lvl="1" indent="-393700">
              <a:lnSpc>
                <a:spcPct val="100000"/>
              </a:lnSpc>
              <a:spcBef>
                <a:spcPts val="0"/>
              </a:spcBef>
              <a:buSzPts val="2600"/>
            </a:pPr>
            <a:r>
              <a:rPr lang="en" sz="1700" dirty="0" smtClean="0">
                <a:solidFill>
                  <a:schemeClr val="tx1"/>
                </a:solidFill>
              </a:rPr>
              <a:t>SLO Scoring rubric, district choice measures </a:t>
            </a:r>
          </a:p>
          <a:p>
            <a:pPr marL="800100" lvl="1" indent="-393700">
              <a:lnSpc>
                <a:spcPct val="100000"/>
              </a:lnSpc>
              <a:spcBef>
                <a:spcPts val="0"/>
              </a:spcBef>
              <a:buSzPts val="2600"/>
            </a:pPr>
            <a:r>
              <a:rPr lang="en" sz="1700" dirty="0" smtClean="0">
                <a:solidFill>
                  <a:schemeClr val="tx1"/>
                </a:solidFill>
              </a:rPr>
              <a:t>Evaluator training, certification, and evaluation team assignment </a:t>
            </a:r>
          </a:p>
          <a:p>
            <a:pPr marL="800100" lvl="1" indent="-393700">
              <a:lnSpc>
                <a:spcPct val="100000"/>
              </a:lnSpc>
              <a:spcBef>
                <a:spcPts val="0"/>
              </a:spcBef>
              <a:buSzPts val="2600"/>
            </a:pPr>
            <a:r>
              <a:rPr lang="en" sz="1700" dirty="0" smtClean="0">
                <a:solidFill>
                  <a:schemeClr val="tx1"/>
                </a:solidFill>
              </a:rPr>
              <a:t>Mentoring and Induction Support </a:t>
            </a:r>
          </a:p>
          <a:p>
            <a:pPr marL="800100" lvl="1" indent="-393700">
              <a:lnSpc>
                <a:spcPct val="100000"/>
              </a:lnSpc>
              <a:spcBef>
                <a:spcPts val="0"/>
              </a:spcBef>
              <a:buSzPts val="2600"/>
            </a:pPr>
            <a:r>
              <a:rPr lang="en-US" sz="1700" dirty="0" smtClean="0">
                <a:solidFill>
                  <a:schemeClr val="tx1"/>
                </a:solidFill>
              </a:rPr>
              <a:t>Communication (orientation, evaluation timelines, and ongoing feedback) </a:t>
            </a:r>
          </a:p>
          <a:p>
            <a:pPr marL="63500" indent="0">
              <a:lnSpc>
                <a:spcPct val="100000"/>
              </a:lnSpc>
              <a:spcBef>
                <a:spcPts val="0"/>
              </a:spcBef>
              <a:buSzPts val="2600"/>
              <a:buNone/>
            </a:pPr>
            <a:r>
              <a:rPr lang="en-US" sz="2000" dirty="0" smtClean="0">
                <a:solidFill>
                  <a:schemeClr val="tx1"/>
                </a:solidFill>
              </a:rPr>
              <a:t>SCLead.org Set up </a:t>
            </a:r>
          </a:p>
          <a:p>
            <a:pPr marL="800100" lvl="1" indent="-393700">
              <a:lnSpc>
                <a:spcPct val="100000"/>
              </a:lnSpc>
              <a:spcBef>
                <a:spcPts val="0"/>
              </a:spcBef>
              <a:buSzPts val="2600"/>
            </a:pPr>
            <a:r>
              <a:rPr lang="en-US" sz="1700" dirty="0" smtClean="0">
                <a:solidFill>
                  <a:schemeClr val="tx1"/>
                </a:solidFill>
              </a:rPr>
              <a:t>What features will you use at the district level (observation process, self-reflections, SLO process, etc.) </a:t>
            </a:r>
          </a:p>
          <a:p>
            <a:pPr marL="800100" lvl="1" indent="-393700">
              <a:lnSpc>
                <a:spcPct val="100000"/>
              </a:lnSpc>
              <a:spcBef>
                <a:spcPts val="0"/>
              </a:spcBef>
              <a:buSzPts val="2600"/>
            </a:pPr>
            <a:r>
              <a:rPr lang="en-US" sz="1700" dirty="0" smtClean="0">
                <a:solidFill>
                  <a:schemeClr val="tx1"/>
                </a:solidFill>
              </a:rPr>
              <a:t>               How do you want to train? (consider roles, evaluation timeline, gathering     </a:t>
            </a:r>
          </a:p>
          <a:p>
            <a:pPr marL="406400" lvl="1" indent="0">
              <a:lnSpc>
                <a:spcPct val="100000"/>
              </a:lnSpc>
              <a:spcBef>
                <a:spcPts val="0"/>
              </a:spcBef>
              <a:buSzPts val="2600"/>
              <a:buNone/>
            </a:pPr>
            <a:r>
              <a:rPr lang="en-US" sz="1700" dirty="0">
                <a:solidFill>
                  <a:schemeClr val="tx1"/>
                </a:solidFill>
              </a:rPr>
              <a:t> </a:t>
            </a:r>
            <a:r>
              <a:rPr lang="en-US" sz="1700" dirty="0" smtClean="0">
                <a:solidFill>
                  <a:schemeClr val="tx1"/>
                </a:solidFill>
              </a:rPr>
              <a:t>                       feedback) </a:t>
            </a:r>
            <a:endParaRPr sz="1700" dirty="0">
              <a:solidFill>
                <a:schemeClr val="tx1"/>
              </a:solidFill>
            </a:endParaRPr>
          </a:p>
        </p:txBody>
      </p:sp>
    </p:spTree>
    <p:extLst>
      <p:ext uri="{BB962C8B-B14F-4D97-AF65-F5344CB8AC3E}">
        <p14:creationId xmlns:p14="http://schemas.microsoft.com/office/powerpoint/2010/main" val="32579448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 Tips and Key Resources</a:t>
            </a:r>
            <a:endParaRPr lang="en-US" dirty="0"/>
          </a:p>
        </p:txBody>
      </p:sp>
      <p:sp>
        <p:nvSpPr>
          <p:cNvPr id="3" name="Content Placeholder 2"/>
          <p:cNvSpPr>
            <a:spLocks noGrp="1"/>
          </p:cNvSpPr>
          <p:nvPr>
            <p:ph idx="1"/>
          </p:nvPr>
        </p:nvSpPr>
        <p:spPr>
          <a:xfrm>
            <a:off x="820800" y="1233235"/>
            <a:ext cx="4051451" cy="1619147"/>
          </a:xfrm>
        </p:spPr>
        <p:txBody>
          <a:bodyPr>
            <a:normAutofit fontScale="92500" lnSpcReduction="10000"/>
          </a:bodyPr>
          <a:lstStyle/>
          <a:p>
            <a:r>
              <a:rPr lang="en-US" dirty="0" smtClean="0">
                <a:solidFill>
                  <a:schemeClr val="tx1"/>
                </a:solidFill>
              </a:rPr>
              <a:t>SCLead is a resource to track the process and support you with actionable data</a:t>
            </a:r>
          </a:p>
          <a:p>
            <a:r>
              <a:rPr lang="en-US" dirty="0" smtClean="0">
                <a:solidFill>
                  <a:schemeClr val="tx1"/>
                </a:solidFill>
              </a:rPr>
              <a:t>Districts will need to set expectations with teachers, evaluators, and principals</a:t>
            </a:r>
          </a:p>
          <a:p>
            <a:pPr marL="0" indent="0">
              <a:buNone/>
            </a:pPr>
            <a:endParaRPr lang="en-US" dirty="0" smtClean="0"/>
          </a:p>
        </p:txBody>
      </p:sp>
      <p:sp>
        <p:nvSpPr>
          <p:cNvPr id="5" name="TextBox 4"/>
          <p:cNvSpPr txBox="1"/>
          <p:nvPr/>
        </p:nvSpPr>
        <p:spPr>
          <a:xfrm>
            <a:off x="2279176" y="2612620"/>
            <a:ext cx="2292821" cy="2308324"/>
          </a:xfrm>
          <a:prstGeom prst="rect">
            <a:avLst/>
          </a:prstGeom>
          <a:noFill/>
          <a:ln w="28575">
            <a:solidFill>
              <a:schemeClr val="accent3"/>
            </a:solidFill>
          </a:ln>
        </p:spPr>
        <p:txBody>
          <a:bodyPr wrap="square" rtlCol="0">
            <a:spAutoFit/>
          </a:bodyPr>
          <a:lstStyle/>
          <a:p>
            <a:r>
              <a:rPr lang="en-US" sz="2400" dirty="0" smtClean="0"/>
              <a:t>SCLead resources </a:t>
            </a:r>
            <a:r>
              <a:rPr lang="en-US" sz="2400" dirty="0" smtClean="0">
                <a:hlinkClick r:id="rId3"/>
              </a:rPr>
              <a:t>https</a:t>
            </a:r>
            <a:r>
              <a:rPr lang="en-US" sz="2400" dirty="0">
                <a:hlinkClick r:id="rId3"/>
              </a:rPr>
              <a:t>://ed.sc.gov/educators/educator-effectiveness</a:t>
            </a:r>
            <a:r>
              <a:rPr lang="en-US" sz="2400" dirty="0" smtClean="0">
                <a:hlinkClick r:id="rId3"/>
              </a:rPr>
              <a:t>/</a:t>
            </a:r>
            <a:endParaRPr lang="en-US" sz="2400" dirty="0"/>
          </a:p>
        </p:txBody>
      </p:sp>
      <p:pic>
        <p:nvPicPr>
          <p:cNvPr id="3074" name="Picture 2" title="Screenshot of top two rows of educator effectiveness websi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1147" y="1875786"/>
            <a:ext cx="3992853" cy="3162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title="Orange oval"/>
          <p:cNvSpPr/>
          <p:nvPr/>
        </p:nvSpPr>
        <p:spPr>
          <a:xfrm>
            <a:off x="6110343" y="3883714"/>
            <a:ext cx="1883390" cy="103723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3999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Questions?</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31927723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and Professional Learning </a:t>
            </a:r>
            <a:endParaRPr lang="en-US" dirty="0"/>
          </a:p>
        </p:txBody>
      </p:sp>
      <p:sp>
        <p:nvSpPr>
          <p:cNvPr id="3" name="Content Placeholder 2"/>
          <p:cNvSpPr>
            <a:spLocks noGrp="1"/>
          </p:cNvSpPr>
          <p:nvPr>
            <p:ph sz="half" idx="2"/>
          </p:nvPr>
        </p:nvSpPr>
        <p:spPr>
          <a:xfrm>
            <a:off x="772235" y="1063673"/>
            <a:ext cx="4038600" cy="3394075"/>
          </a:xfrm>
        </p:spPr>
        <p:txBody>
          <a:bodyPr/>
          <a:lstStyle/>
          <a:p>
            <a:pPr marL="0" indent="0">
              <a:buNone/>
            </a:pPr>
            <a:r>
              <a:rPr lang="en-US" dirty="0" smtClean="0"/>
              <a:t>SCTS and SCLead.org training links: </a:t>
            </a:r>
          </a:p>
          <a:p>
            <a:pPr marL="0" indent="0">
              <a:buNone/>
            </a:pPr>
            <a:r>
              <a:rPr lang="en-US" dirty="0">
                <a:hlinkClick r:id="rId3"/>
              </a:rPr>
              <a:t>https://ed.sc.gov</a:t>
            </a:r>
            <a:r>
              <a:rPr lang="en-US" dirty="0" smtClean="0">
                <a:hlinkClick r:id="rId3"/>
              </a:rPr>
              <a:t>/</a:t>
            </a:r>
          </a:p>
          <a:p>
            <a:pPr marL="0" indent="0">
              <a:buNone/>
            </a:pPr>
            <a:r>
              <a:rPr lang="en-US" dirty="0" smtClean="0">
                <a:hlinkClick r:id="rId3"/>
              </a:rPr>
              <a:t>educators/educator-effectiveness/professional-learning/professional-learning-opportunities/</a:t>
            </a:r>
            <a:endParaRPr lang="en-US" dirty="0" smtClean="0"/>
          </a:p>
          <a:p>
            <a:pPr marL="0" indent="0">
              <a:buNone/>
            </a:pPr>
            <a:endParaRPr lang="en-US" dirty="0"/>
          </a:p>
        </p:txBody>
      </p:sp>
      <p:sp>
        <p:nvSpPr>
          <p:cNvPr id="6" name="Content Placeholder 2"/>
          <p:cNvSpPr>
            <a:spLocks noGrp="1"/>
          </p:cNvSpPr>
          <p:nvPr>
            <p:ph sz="half" idx="2"/>
          </p:nvPr>
        </p:nvSpPr>
        <p:spPr>
          <a:xfrm>
            <a:off x="5105400" y="1063673"/>
            <a:ext cx="4038600" cy="3394075"/>
          </a:xfrm>
        </p:spPr>
        <p:txBody>
          <a:bodyPr/>
          <a:lstStyle/>
          <a:p>
            <a:pPr marL="0" indent="0">
              <a:buNone/>
            </a:pPr>
            <a:r>
              <a:rPr lang="en-US" dirty="0" smtClean="0"/>
              <a:t>Instructional Leadership Professional Learning</a:t>
            </a:r>
          </a:p>
          <a:p>
            <a:pPr marL="0" indent="0">
              <a:buNone/>
            </a:pPr>
            <a:r>
              <a:rPr lang="en-US" dirty="0">
                <a:hlinkClick r:id="rId3"/>
              </a:rPr>
              <a:t>https://</a:t>
            </a:r>
            <a:r>
              <a:rPr lang="en-US" dirty="0" smtClean="0">
                <a:hlinkClick r:id="rId3"/>
              </a:rPr>
              <a:t>ed.sc.gov/</a:t>
            </a:r>
          </a:p>
          <a:p>
            <a:pPr marL="0" indent="0">
              <a:buNone/>
            </a:pPr>
            <a:r>
              <a:rPr lang="en-US" dirty="0" smtClean="0">
                <a:hlinkClick r:id="rId3"/>
              </a:rPr>
              <a:t>educators/</a:t>
            </a:r>
          </a:p>
          <a:p>
            <a:pPr marL="0" indent="0">
              <a:buNone/>
            </a:pPr>
            <a:r>
              <a:rPr lang="en-US" dirty="0" smtClean="0">
                <a:hlinkClick r:id="rId3"/>
              </a:rPr>
              <a:t>school-and-district-administrators/</a:t>
            </a:r>
            <a:endParaRPr lang="en-US" dirty="0" smtClean="0"/>
          </a:p>
          <a:p>
            <a:pPr marL="0" indent="0">
              <a:buNone/>
            </a:pPr>
            <a:endParaRPr lang="en-US" dirty="0"/>
          </a:p>
        </p:txBody>
      </p:sp>
    </p:spTree>
    <p:extLst>
      <p:ext uri="{BB962C8B-B14F-4D97-AF65-F5344CB8AC3E}">
        <p14:creationId xmlns:p14="http://schemas.microsoft.com/office/powerpoint/2010/main" val="39146147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Shape 490"/>
          <p:cNvSpPr txBox="1">
            <a:spLocks noGrp="1"/>
          </p:cNvSpPr>
          <p:nvPr>
            <p:ph type="title"/>
          </p:nvPr>
        </p:nvSpPr>
        <p:spPr>
          <a:xfrm>
            <a:off x="3684896" y="3371022"/>
            <a:ext cx="4082642" cy="1543792"/>
          </a:xfrm>
          <a:prstGeom prst="rect">
            <a:avLst/>
          </a:prstGeom>
          <a:noFill/>
          <a:ln>
            <a:noFill/>
          </a:ln>
        </p:spPr>
        <p:txBody>
          <a:bodyPr spcFirstLastPara="1" vert="horz" wrap="square" lIns="68569" tIns="34275" rIns="68569" bIns="34275" rtlCol="0" anchor="b" anchorCtr="0">
            <a:noAutofit/>
          </a:bodyPr>
          <a:lstStyle/>
          <a:p>
            <a:pPr algn="ctr">
              <a:lnSpc>
                <a:spcPct val="100000"/>
              </a:lnSpc>
              <a:spcBef>
                <a:spcPts val="0"/>
              </a:spcBef>
              <a:buClr>
                <a:srgbClr val="538CD5"/>
              </a:buClr>
              <a:buSzPts val="720"/>
            </a:pP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700" dirty="0">
                <a:solidFill>
                  <a:schemeClr val="tx2"/>
                </a:solidFill>
                <a:latin typeface="+mn-lt"/>
                <a:ea typeface="Source Sans Pro"/>
                <a:cs typeface="Source Sans Pro"/>
                <a:sym typeface="Source Sans Pro"/>
              </a:rPr>
              <a:t>Office of Educator Effectiveness </a:t>
            </a:r>
            <a:r>
              <a:rPr lang="en-US" sz="2700" dirty="0" smtClean="0">
                <a:solidFill>
                  <a:schemeClr val="tx2"/>
                </a:solidFill>
                <a:latin typeface="+mn-lt"/>
                <a:ea typeface="Source Sans Pro"/>
                <a:cs typeface="Source Sans Pro"/>
                <a:sym typeface="Source Sans Pro"/>
              </a:rPr>
              <a:t>&amp; </a:t>
            </a:r>
            <a:r>
              <a:rPr lang="en-US" sz="2700" dirty="0">
                <a:solidFill>
                  <a:schemeClr val="tx2"/>
                </a:solidFill>
                <a:latin typeface="+mn-lt"/>
                <a:ea typeface="Source Sans Pro"/>
                <a:cs typeface="Source Sans Pro"/>
                <a:sym typeface="Source Sans Pro"/>
              </a:rPr>
              <a:t>Leadership </a:t>
            </a:r>
            <a:r>
              <a:rPr lang="en-US" sz="2700" dirty="0" smtClean="0">
                <a:solidFill>
                  <a:schemeClr val="tx2"/>
                </a:solidFill>
                <a:latin typeface="+mn-lt"/>
                <a:ea typeface="Source Sans Pro"/>
                <a:cs typeface="Source Sans Pro"/>
                <a:sym typeface="Source Sans Pro"/>
              </a:rPr>
              <a:t>Development</a:t>
            </a:r>
            <a:endParaRPr sz="2700" dirty="0">
              <a:solidFill>
                <a:schemeClr val="tx2"/>
              </a:solidFill>
              <a:latin typeface="Source Sans Pro"/>
              <a:ea typeface="Source Sans Pro"/>
              <a:cs typeface="Source Sans Pro"/>
              <a:sym typeface="Source Sans Pro"/>
            </a:endParaRPr>
          </a:p>
        </p:txBody>
      </p:sp>
      <p:sp>
        <p:nvSpPr>
          <p:cNvPr id="2" name="Content Placeholder 1"/>
          <p:cNvSpPr>
            <a:spLocks noGrp="1"/>
          </p:cNvSpPr>
          <p:nvPr>
            <p:ph idx="1"/>
          </p:nvPr>
        </p:nvSpPr>
        <p:spPr/>
        <p:txBody>
          <a:bodyPr/>
          <a:lstStyle/>
          <a:p>
            <a:pPr marL="0" indent="0">
              <a:buNone/>
            </a:pPr>
            <a:r>
              <a:rPr lang="en-US" dirty="0" smtClean="0"/>
              <a:t>  </a:t>
            </a:r>
            <a:endParaRPr lang="en-US" dirty="0"/>
          </a:p>
        </p:txBody>
      </p:sp>
      <p:sp>
        <p:nvSpPr>
          <p:cNvPr id="491" name="Shape 491"/>
          <p:cNvSpPr txBox="1"/>
          <p:nvPr/>
        </p:nvSpPr>
        <p:spPr>
          <a:xfrm>
            <a:off x="232011" y="60421"/>
            <a:ext cx="8761863" cy="3667125"/>
          </a:xfrm>
          <a:prstGeom prst="rect">
            <a:avLst/>
          </a:prstGeom>
          <a:solidFill>
            <a:schemeClr val="bg1"/>
          </a:solidFill>
          <a:ln>
            <a:noFill/>
          </a:ln>
        </p:spPr>
        <p:txBody>
          <a:bodyPr spcFirstLastPara="1" wrap="square" lIns="68569" tIns="34275" rIns="68569" bIns="34275" numCol="2" anchor="t" anchorCtr="0">
            <a:noAutofit/>
          </a:bodyPr>
          <a:lstStyle/>
          <a:p>
            <a:pPr defTabSz="514350">
              <a:buClr>
                <a:prstClr val="black"/>
              </a:buClr>
              <a:buSzPts val="400"/>
            </a:pPr>
            <a:r>
              <a:rPr lang="en-US" sz="1600" b="1" dirty="0">
                <a:solidFill>
                  <a:prstClr val="black"/>
                </a:solidFill>
                <a:ea typeface="Calibri"/>
                <a:cs typeface="Calibri"/>
                <a:sym typeface="Calibri"/>
              </a:rPr>
              <a:t>Educator Effectiveness Liaisons</a:t>
            </a:r>
            <a:endParaRPr sz="1600" dirty="0">
              <a:solidFill>
                <a:prstClr val="black"/>
              </a:solidFill>
            </a:endParaRPr>
          </a:p>
          <a:p>
            <a:pPr marL="257175" indent="-342900" defTabSz="514350">
              <a:buClr>
                <a:prstClr val="black"/>
              </a:buClr>
              <a:buSzPts val="400"/>
              <a:buFont typeface="+mj-lt"/>
              <a:buAutoNum type="arabicPeriod"/>
            </a:pPr>
            <a:r>
              <a:rPr lang="en-US" sz="1600" dirty="0" smtClean="0">
                <a:solidFill>
                  <a:prstClr val="black"/>
                </a:solidFill>
                <a:ea typeface="Calibri"/>
                <a:cs typeface="Calibri"/>
                <a:sym typeface="Calibri"/>
              </a:rPr>
              <a:t>Faye Colley, Professional Learning and Communications, </a:t>
            </a:r>
            <a:r>
              <a:rPr lang="en-US" sz="1600" dirty="0" smtClean="0">
                <a:solidFill>
                  <a:prstClr val="black"/>
                </a:solidFill>
                <a:ea typeface="Calibri"/>
                <a:cs typeface="Calibri"/>
                <a:sym typeface="Calibri"/>
                <a:hlinkClick r:id="rId3"/>
              </a:rPr>
              <a:t>fcolley@ed.sc.gov</a:t>
            </a:r>
            <a:r>
              <a:rPr lang="en-US" sz="1600" dirty="0" smtClean="0">
                <a:solidFill>
                  <a:prstClr val="black"/>
                </a:solidFill>
                <a:ea typeface="Calibri"/>
                <a:cs typeface="Calibri"/>
                <a:sym typeface="Calibri"/>
              </a:rPr>
              <a:t> </a:t>
            </a:r>
          </a:p>
          <a:p>
            <a:pPr marL="257175" indent="-342900" defTabSz="514350">
              <a:buClr>
                <a:prstClr val="black"/>
              </a:buClr>
              <a:buSzPts val="400"/>
              <a:buFont typeface="+mj-lt"/>
              <a:buAutoNum type="arabicPeriod"/>
            </a:pPr>
            <a:r>
              <a:rPr lang="en-US" sz="1600" dirty="0" smtClean="0">
                <a:solidFill>
                  <a:prstClr val="black"/>
                </a:solidFill>
                <a:ea typeface="Calibri"/>
                <a:cs typeface="Calibri"/>
                <a:sym typeface="Calibri"/>
              </a:rPr>
              <a:t>Dr</a:t>
            </a:r>
            <a:r>
              <a:rPr lang="en-US" sz="1600" dirty="0">
                <a:solidFill>
                  <a:prstClr val="black"/>
                </a:solidFill>
                <a:ea typeface="Calibri"/>
                <a:cs typeface="Calibri"/>
                <a:sym typeface="Calibri"/>
              </a:rPr>
              <a:t>. Julie Hartwell, Data and Reporting, </a:t>
            </a:r>
            <a:r>
              <a:rPr lang="en-US" sz="1600" u="sng" dirty="0">
                <a:solidFill>
                  <a:srgbClr val="0072E5"/>
                </a:solidFill>
                <a:ea typeface="Calibri"/>
                <a:cs typeface="Calibri"/>
                <a:sym typeface="Calibri"/>
                <a:hlinkClick r:id="rId4"/>
              </a:rPr>
              <a:t>jhartwell@ed.sc.gov</a:t>
            </a:r>
            <a:endParaRPr lang="en-US" sz="1600" dirty="0">
              <a:solidFill>
                <a:srgbClr val="B45F06"/>
              </a:solidFill>
              <a:ea typeface="Calibri"/>
              <a:cs typeface="Calibri"/>
              <a:sym typeface="Calibri"/>
            </a:endParaRPr>
          </a:p>
          <a:p>
            <a:pPr marL="257175" indent="-342900" defTabSz="514350">
              <a:buClr>
                <a:prstClr val="black"/>
              </a:buClr>
              <a:buSzPts val="400"/>
              <a:buFont typeface="+mj-lt"/>
              <a:buAutoNum type="arabicPeriod"/>
            </a:pPr>
            <a:r>
              <a:rPr lang="en-US" sz="1600" dirty="0">
                <a:solidFill>
                  <a:prstClr val="black"/>
                </a:solidFill>
                <a:ea typeface="Calibri"/>
                <a:cs typeface="Calibri"/>
                <a:sym typeface="Calibri"/>
              </a:rPr>
              <a:t>Dr. Kimberly Howard, Mentoring and Induction, </a:t>
            </a:r>
            <a:r>
              <a:rPr lang="en-US" sz="1600" u="sng" dirty="0">
                <a:solidFill>
                  <a:srgbClr val="0072E5"/>
                </a:solidFill>
                <a:ea typeface="Calibri"/>
                <a:cs typeface="Calibri"/>
                <a:sym typeface="Calibri"/>
                <a:hlinkClick r:id="rId5"/>
              </a:rPr>
              <a:t>khoward@ed.sc.gov</a:t>
            </a:r>
            <a:endParaRPr lang="en-US" sz="1600" u="sng" dirty="0">
              <a:solidFill>
                <a:srgbClr val="0072E5"/>
              </a:solidFill>
              <a:ea typeface="Calibri"/>
              <a:cs typeface="Calibri"/>
              <a:sym typeface="Calibri"/>
            </a:endParaRPr>
          </a:p>
          <a:p>
            <a:pPr marL="257175" indent="-342900" defTabSz="514350">
              <a:buClr>
                <a:prstClr val="black"/>
              </a:buClr>
              <a:buSzPts val="400"/>
              <a:buFont typeface="+mj-lt"/>
              <a:buAutoNum type="arabicPeriod"/>
            </a:pPr>
            <a:r>
              <a:rPr lang="en-US" sz="1600" dirty="0">
                <a:solidFill>
                  <a:prstClr val="black"/>
                </a:solidFill>
                <a:ea typeface="Calibri"/>
                <a:cs typeface="Calibri"/>
                <a:sym typeface="Calibri"/>
              </a:rPr>
              <a:t>Dr. Vicki Traufler</a:t>
            </a:r>
            <a:r>
              <a:rPr lang="en-US" sz="1600" dirty="0">
                <a:solidFill>
                  <a:srgbClr val="000000"/>
                </a:solidFill>
                <a:ea typeface="Calibri"/>
                <a:cs typeface="Calibri"/>
                <a:sym typeface="Calibri"/>
              </a:rPr>
              <a:t>, PADEPP, </a:t>
            </a:r>
            <a:r>
              <a:rPr lang="en-US" sz="1600" u="sng" dirty="0" smtClean="0">
                <a:solidFill>
                  <a:srgbClr val="0072E5"/>
                </a:solidFill>
                <a:ea typeface="Calibri"/>
                <a:cs typeface="Calibri"/>
                <a:sym typeface="Calibri"/>
                <a:hlinkClick r:id="rId6"/>
              </a:rPr>
              <a:t>vtraufler@ed.sc.gov</a:t>
            </a:r>
            <a:endParaRPr lang="en-US" sz="1600" u="sng" dirty="0" smtClean="0">
              <a:solidFill>
                <a:srgbClr val="0072E5"/>
              </a:solidFill>
              <a:ea typeface="Calibri"/>
              <a:cs typeface="Calibri"/>
              <a:sym typeface="Calibri"/>
            </a:endParaRPr>
          </a:p>
          <a:p>
            <a:pPr marL="257175" lvl="1" defTabSz="514350">
              <a:buClr>
                <a:prstClr val="black"/>
              </a:buClr>
              <a:buSzPts val="400"/>
            </a:pPr>
            <a:endParaRPr sz="1600" dirty="0">
              <a:solidFill>
                <a:prstClr val="black"/>
              </a:solidFill>
            </a:endParaRPr>
          </a:p>
          <a:p>
            <a:pPr defTabSz="514350">
              <a:buClr>
                <a:prstClr val="black"/>
              </a:buClr>
              <a:buSzPts val="400"/>
            </a:pPr>
            <a:r>
              <a:rPr lang="en-US" sz="1600" b="1" dirty="0">
                <a:solidFill>
                  <a:prstClr val="black"/>
                </a:solidFill>
                <a:ea typeface="Calibri"/>
                <a:cs typeface="Calibri"/>
                <a:sym typeface="Calibri"/>
              </a:rPr>
              <a:t>Leadership Program Managers</a:t>
            </a:r>
            <a:endParaRPr sz="1600" dirty="0">
              <a:solidFill>
                <a:prstClr val="black"/>
              </a:solidFill>
            </a:endParaRPr>
          </a:p>
          <a:p>
            <a:pPr marL="200025" indent="-285750" defTabSz="514350">
              <a:buClr>
                <a:prstClr val="black"/>
              </a:buClr>
              <a:buSzPts val="400"/>
              <a:buFont typeface="Arial" panose="020B0604020202020204" pitchFamily="34" charset="0"/>
              <a:buChar char="•"/>
            </a:pPr>
            <a:r>
              <a:rPr lang="en-US" sz="1600" dirty="0">
                <a:solidFill>
                  <a:srgbClr val="000000"/>
                </a:solidFill>
                <a:ea typeface="Calibri"/>
                <a:cs typeface="Calibri"/>
                <a:sym typeface="Calibri"/>
              </a:rPr>
              <a:t>Walter Clark, </a:t>
            </a:r>
            <a:r>
              <a:rPr lang="en-US" sz="1600" dirty="0" smtClean="0">
                <a:solidFill>
                  <a:srgbClr val="000000"/>
                </a:solidFill>
                <a:ea typeface="Calibri"/>
                <a:cs typeface="Calibri"/>
                <a:sym typeface="Calibri"/>
              </a:rPr>
              <a:t>Experienced Leaders, </a:t>
            </a:r>
            <a:r>
              <a:rPr lang="en-US" sz="1600" u="sng" dirty="0" smtClean="0">
                <a:solidFill>
                  <a:srgbClr val="0072E5"/>
                </a:solidFill>
                <a:ea typeface="Calibri"/>
                <a:cs typeface="Calibri"/>
                <a:sym typeface="Calibri"/>
                <a:hlinkClick r:id="rId7"/>
              </a:rPr>
              <a:t>wclark@ed.sc.gov</a:t>
            </a:r>
            <a:endParaRPr lang="en-US" sz="1600" dirty="0">
              <a:solidFill>
                <a:srgbClr val="000000"/>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Olivia Ortmann, </a:t>
            </a:r>
            <a:r>
              <a:rPr lang="en-US" sz="1600" dirty="0" smtClean="0">
                <a:solidFill>
                  <a:prstClr val="black"/>
                </a:solidFill>
                <a:ea typeface="Calibri"/>
                <a:cs typeface="Calibri"/>
                <a:sym typeface="Calibri"/>
              </a:rPr>
              <a:t>Collective Leadership, </a:t>
            </a:r>
            <a:r>
              <a:rPr lang="en-US" sz="1600" u="sng" dirty="0" smtClean="0">
                <a:solidFill>
                  <a:srgbClr val="0072E5"/>
                </a:solidFill>
                <a:ea typeface="Calibri"/>
                <a:cs typeface="Calibri"/>
                <a:sym typeface="Calibri"/>
                <a:hlinkClick r:id="rId8"/>
              </a:rPr>
              <a:t>oortmann@ed.sc.gov</a:t>
            </a:r>
            <a:endParaRPr lang="en-US" sz="1600" dirty="0">
              <a:solidFill>
                <a:srgbClr val="B45F06"/>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Dr. Frank Robinson, </a:t>
            </a:r>
            <a:r>
              <a:rPr lang="en-US" sz="1600" dirty="0" smtClean="0">
                <a:solidFill>
                  <a:prstClr val="black"/>
                </a:solidFill>
                <a:ea typeface="Calibri"/>
                <a:cs typeface="Calibri"/>
                <a:sym typeface="Calibri"/>
              </a:rPr>
              <a:t>Principal Induction, Emerging Leaders </a:t>
            </a:r>
            <a:r>
              <a:rPr lang="en-US" sz="1600" u="sng" dirty="0" smtClean="0">
                <a:solidFill>
                  <a:srgbClr val="0072E5"/>
                </a:solidFill>
                <a:ea typeface="Calibri"/>
                <a:cs typeface="Calibri"/>
                <a:sym typeface="Calibri"/>
                <a:hlinkClick r:id="rId9"/>
              </a:rPr>
              <a:t>frobinson@ed.sc.gov</a:t>
            </a:r>
            <a:endParaRPr lang="en-US" sz="1600" u="sng" dirty="0">
              <a:solidFill>
                <a:srgbClr val="0072E5"/>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Tom Smith, </a:t>
            </a:r>
            <a:r>
              <a:rPr lang="en-US" sz="1600" dirty="0" smtClean="0">
                <a:solidFill>
                  <a:prstClr val="black"/>
                </a:solidFill>
                <a:ea typeface="Calibri"/>
                <a:cs typeface="Calibri"/>
                <a:sym typeface="Calibri"/>
              </a:rPr>
              <a:t>Assistant Principals and Instructional Leaders, </a:t>
            </a:r>
            <a:r>
              <a:rPr lang="en-US" sz="1600" dirty="0" smtClean="0">
                <a:solidFill>
                  <a:srgbClr val="B45F06"/>
                </a:solidFill>
                <a:ea typeface="Calibri"/>
                <a:cs typeface="Calibri"/>
                <a:sym typeface="Calibri"/>
                <a:hlinkClick r:id="rId10"/>
              </a:rPr>
              <a:t>tsmith@ed.sc.gov</a:t>
            </a:r>
            <a:r>
              <a:rPr lang="en-US" sz="1600" dirty="0" smtClean="0">
                <a:solidFill>
                  <a:srgbClr val="B45F06"/>
                </a:solidFill>
                <a:ea typeface="Calibri"/>
                <a:cs typeface="Calibri"/>
                <a:sym typeface="Calibri"/>
              </a:rPr>
              <a:t> </a:t>
            </a:r>
            <a:endParaRPr lang="en-US" sz="1600" dirty="0">
              <a:solidFill>
                <a:srgbClr val="B45F06"/>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Regina Thurmond, </a:t>
            </a:r>
            <a:r>
              <a:rPr lang="en-US" sz="1600" dirty="0" smtClean="0">
                <a:solidFill>
                  <a:prstClr val="black"/>
                </a:solidFill>
                <a:ea typeface="Calibri"/>
                <a:cs typeface="Calibri"/>
                <a:sym typeface="Calibri"/>
              </a:rPr>
              <a:t>Emerging Leaders, Special Areas, </a:t>
            </a:r>
            <a:r>
              <a:rPr lang="en-US" sz="1600" u="sng" dirty="0" smtClean="0">
                <a:solidFill>
                  <a:srgbClr val="0072E5"/>
                </a:solidFill>
                <a:ea typeface="Calibri"/>
                <a:cs typeface="Calibri"/>
                <a:sym typeface="Calibri"/>
                <a:hlinkClick r:id="rId11"/>
              </a:rPr>
              <a:t>rthurmond@ed.sc.gov</a:t>
            </a:r>
            <a:endParaRPr lang="en-US" sz="1600" dirty="0">
              <a:solidFill>
                <a:srgbClr val="B45F06"/>
              </a:solidFill>
              <a:ea typeface="Calibri"/>
              <a:cs typeface="Calibri"/>
              <a:sym typeface="Calibri"/>
            </a:endParaRPr>
          </a:p>
          <a:p>
            <a:pPr defTabSz="514350">
              <a:buClr>
                <a:prstClr val="black"/>
              </a:buClr>
              <a:buSzPts val="400"/>
            </a:pPr>
            <a:endParaRPr lang="en-US" sz="1600" b="1" dirty="0" smtClean="0">
              <a:solidFill>
                <a:prstClr val="black"/>
              </a:solidFill>
              <a:ea typeface="Calibri"/>
              <a:cs typeface="Calibri"/>
              <a:sym typeface="Calibri"/>
            </a:endParaRPr>
          </a:p>
          <a:p>
            <a:pPr defTabSz="514350">
              <a:buClr>
                <a:prstClr val="black"/>
              </a:buClr>
              <a:buSzPts val="400"/>
            </a:pPr>
            <a:r>
              <a:rPr lang="en-US" sz="1600" b="1" dirty="0" smtClean="0">
                <a:solidFill>
                  <a:prstClr val="black"/>
                </a:solidFill>
                <a:ea typeface="Calibri"/>
                <a:cs typeface="Calibri"/>
                <a:sym typeface="Calibri"/>
              </a:rPr>
              <a:t>Office </a:t>
            </a:r>
            <a:r>
              <a:rPr lang="en-US" sz="1600" b="1" dirty="0">
                <a:solidFill>
                  <a:prstClr val="black"/>
                </a:solidFill>
                <a:ea typeface="Calibri"/>
                <a:cs typeface="Calibri"/>
                <a:sym typeface="Calibri"/>
              </a:rPr>
              <a:t>Support</a:t>
            </a: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Lilla Toal-Mandsager, Director, </a:t>
            </a:r>
            <a:r>
              <a:rPr lang="en-US" sz="1600" u="sng" dirty="0">
                <a:solidFill>
                  <a:srgbClr val="0072E5"/>
                </a:solidFill>
                <a:ea typeface="Calibri"/>
                <a:cs typeface="Calibri"/>
                <a:sym typeface="Calibri"/>
                <a:hlinkClick r:id="rId12"/>
              </a:rPr>
              <a:t>lmandsager@ed.sc.gov</a:t>
            </a:r>
            <a:r>
              <a:rPr lang="en-US" sz="1600" dirty="0">
                <a:solidFill>
                  <a:srgbClr val="B45F06"/>
                </a:solidFill>
                <a:ea typeface="Calibri"/>
                <a:cs typeface="Calibri"/>
                <a:sym typeface="Calibri"/>
              </a:rPr>
              <a:t>,</a:t>
            </a:r>
            <a:endParaRPr sz="1600" dirty="0">
              <a:solidFill>
                <a:prstClr val="black"/>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Marilyn Suber, Administrative Assistant, </a:t>
            </a:r>
            <a:r>
              <a:rPr lang="en-US" sz="1600" u="sng" dirty="0">
                <a:solidFill>
                  <a:srgbClr val="0072E5"/>
                </a:solidFill>
                <a:ea typeface="Calibri"/>
                <a:cs typeface="Calibri"/>
                <a:sym typeface="Calibri"/>
                <a:hlinkClick r:id="rId13"/>
              </a:rPr>
              <a:t>masuber@ed.sc.gov</a:t>
            </a:r>
            <a:endParaRPr lang="en-US" sz="1600" u="sng" dirty="0">
              <a:solidFill>
                <a:srgbClr val="0072E5"/>
              </a:solidFill>
              <a:ea typeface="Calibri"/>
              <a:cs typeface="Calibri"/>
              <a:sym typeface="Calibri"/>
            </a:endParaRPr>
          </a:p>
          <a:p>
            <a:pPr defTabSz="514350">
              <a:buClr>
                <a:prstClr val="black"/>
              </a:buClr>
              <a:buSzPts val="400"/>
            </a:pPr>
            <a:endParaRPr lang="en-US" sz="1600" b="1" dirty="0" smtClean="0">
              <a:solidFill>
                <a:prstClr val="black"/>
              </a:solidFill>
              <a:sym typeface="Calibri"/>
            </a:endParaRPr>
          </a:p>
          <a:p>
            <a:pPr defTabSz="514350">
              <a:buClr>
                <a:prstClr val="black"/>
              </a:buClr>
              <a:buSzPts val="400"/>
            </a:pPr>
            <a:r>
              <a:rPr lang="en-US" sz="1600" b="1" dirty="0" smtClean="0">
                <a:solidFill>
                  <a:prstClr val="black"/>
                </a:solidFill>
                <a:sym typeface="Calibri"/>
              </a:rPr>
              <a:t>Online </a:t>
            </a:r>
            <a:r>
              <a:rPr lang="en-US" sz="1600" u="sng" dirty="0">
                <a:solidFill>
                  <a:srgbClr val="0072E5"/>
                </a:solidFill>
                <a:ea typeface="Calibri"/>
                <a:cs typeface="Calibri"/>
                <a:sym typeface="Calibri"/>
              </a:rPr>
              <a:t>https://ed.sc.gov/educators</a:t>
            </a:r>
            <a:r>
              <a:rPr lang="en-US" sz="1600" b="1" dirty="0">
                <a:solidFill>
                  <a:prstClr val="black"/>
                </a:solidFill>
                <a:sym typeface="Calibri"/>
              </a:rPr>
              <a:t>  </a:t>
            </a:r>
            <a:endParaRPr lang="en-US" sz="1600" b="1" dirty="0" smtClean="0">
              <a:solidFill>
                <a:prstClr val="black"/>
              </a:solidFill>
              <a:sym typeface="Calibri"/>
            </a:endParaRPr>
          </a:p>
          <a:p>
            <a:pPr defTabSz="514350">
              <a:buClr>
                <a:prstClr val="black"/>
              </a:buClr>
              <a:buSzPts val="400"/>
            </a:pPr>
            <a:r>
              <a:rPr lang="en-US" sz="1600" b="1" dirty="0" smtClean="0">
                <a:solidFill>
                  <a:prstClr val="black"/>
                </a:solidFill>
                <a:sym typeface="Calibri"/>
              </a:rPr>
              <a:t>Leadership</a:t>
            </a:r>
            <a:r>
              <a:rPr lang="en-US" sz="1600" b="1" dirty="0">
                <a:solidFill>
                  <a:prstClr val="black"/>
                </a:solidFill>
                <a:sym typeface="Calibri"/>
              </a:rPr>
              <a:t>: </a:t>
            </a:r>
            <a:r>
              <a:rPr lang="en-US" sz="1600" dirty="0">
                <a:solidFill>
                  <a:srgbClr val="0070C0"/>
                </a:solidFill>
                <a:sym typeface="Calibri"/>
              </a:rPr>
              <a:t>/</a:t>
            </a:r>
            <a:r>
              <a:rPr lang="en-US" sz="1600" dirty="0">
                <a:solidFill>
                  <a:prstClr val="black"/>
                </a:solidFill>
                <a:ea typeface="Calibri"/>
                <a:cs typeface="Calibri"/>
                <a:sym typeface="Calibri"/>
                <a:hlinkClick r:id="rId14"/>
              </a:rPr>
              <a:t>school-and-district-administrators/</a:t>
            </a:r>
            <a:r>
              <a:rPr lang="en-US" sz="1600" b="1" dirty="0">
                <a:solidFill>
                  <a:prstClr val="black"/>
                </a:solidFill>
                <a:sym typeface="Calibri"/>
              </a:rPr>
              <a:t> </a:t>
            </a:r>
            <a:endParaRPr lang="en-US" sz="1600" b="1" dirty="0" smtClean="0">
              <a:solidFill>
                <a:prstClr val="black"/>
              </a:solidFill>
              <a:sym typeface="Calibri"/>
            </a:endParaRPr>
          </a:p>
          <a:p>
            <a:pPr defTabSz="514350">
              <a:buClr>
                <a:prstClr val="black"/>
              </a:buClr>
              <a:buSzPts val="400"/>
            </a:pPr>
            <a:r>
              <a:rPr lang="en-US" sz="1600" b="1" dirty="0" smtClean="0">
                <a:solidFill>
                  <a:prstClr val="black"/>
                </a:solidFill>
                <a:sym typeface="Calibri"/>
              </a:rPr>
              <a:t>Effectiveness</a:t>
            </a:r>
            <a:r>
              <a:rPr lang="en-US" sz="1600" b="1" dirty="0">
                <a:solidFill>
                  <a:prstClr val="black"/>
                </a:solidFill>
                <a:sym typeface="Calibri"/>
              </a:rPr>
              <a:t>: </a:t>
            </a:r>
            <a:r>
              <a:rPr lang="en-US" sz="1600" u="sng" dirty="0">
                <a:solidFill>
                  <a:srgbClr val="0070C0"/>
                </a:solidFill>
                <a:sym typeface="Calibri"/>
              </a:rPr>
              <a:t>/</a:t>
            </a:r>
            <a:r>
              <a:rPr lang="en-US" sz="1600" u="sng" dirty="0">
                <a:solidFill>
                  <a:srgbClr val="0070C0"/>
                </a:solidFill>
                <a:ea typeface="Calibri"/>
                <a:cs typeface="Calibri"/>
                <a:sym typeface="Calibri"/>
              </a:rPr>
              <a:t>educator-effectiveness/</a:t>
            </a:r>
          </a:p>
          <a:p>
            <a:pPr marL="257175" lvl="1" defTabSz="514350">
              <a:buClr>
                <a:prstClr val="black"/>
              </a:buClr>
              <a:buSzPts val="400"/>
            </a:pPr>
            <a:endParaRPr lang="en-US" sz="1600" u="sng" dirty="0">
              <a:solidFill>
                <a:srgbClr val="0072E5"/>
              </a:solidFill>
              <a:ea typeface="Calibri"/>
              <a:cs typeface="Calibri"/>
              <a:sym typeface="Calibri"/>
            </a:endParaRPr>
          </a:p>
        </p:txBody>
      </p:sp>
    </p:spTree>
    <p:extLst>
      <p:ext uri="{BB962C8B-B14F-4D97-AF65-F5344CB8AC3E}">
        <p14:creationId xmlns:p14="http://schemas.microsoft.com/office/powerpoint/2010/main" val="30071614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Strategy Sharing and Next Steps</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
        <p:nvSpPr>
          <p:cNvPr id="4" name="Title 1"/>
          <p:cNvSpPr txBox="1">
            <a:spLocks/>
          </p:cNvSpPr>
          <p:nvPr/>
        </p:nvSpPr>
        <p:spPr>
          <a:xfrm>
            <a:off x="4694831" y="719846"/>
            <a:ext cx="4127576" cy="3974983"/>
          </a:xfrm>
          <a:prstGeom prst="rect">
            <a:avLst/>
          </a:prstGeom>
        </p:spPr>
        <p:txBody>
          <a:bodyPr vert="horz" lIns="0" tIns="0" rIns="0" bIns="0" rtlCol="0" anchor="t">
            <a:normAutofit lnSpcReduction="10000"/>
          </a:bodyPr>
          <a:lstStyle>
            <a:lvl1pPr algn="l" defTabSz="685800" rtl="0" eaLnBrk="1" latinLnBrk="0" hangingPunct="1">
              <a:lnSpc>
                <a:spcPct val="85000"/>
              </a:lnSpc>
              <a:spcBef>
                <a:spcPct val="0"/>
              </a:spcBef>
              <a:buNone/>
              <a:defRPr sz="4000" b="1" i="0" kern="1200">
                <a:solidFill>
                  <a:schemeClr val="bg1">
                    <a:lumMod val="95000"/>
                  </a:schemeClr>
                </a:solidFill>
                <a:latin typeface="Calibri" charset="0"/>
                <a:ea typeface="Calibri" charset="0"/>
                <a:cs typeface="Calibri" charset="0"/>
              </a:defRPr>
            </a:lvl1pPr>
          </a:lstStyle>
          <a:p>
            <a:pPr marL="571500" indent="-571500">
              <a:buFont typeface="Arial" panose="020B0604020202020204" pitchFamily="34" charset="0"/>
              <a:buChar char="•"/>
            </a:pPr>
            <a:r>
              <a:rPr lang="en-US" dirty="0" smtClean="0">
                <a:solidFill>
                  <a:schemeClr val="tx1">
                    <a:lumMod val="75000"/>
                    <a:lumOff val="25000"/>
                  </a:schemeClr>
                </a:solidFill>
              </a:rPr>
              <a:t>Communications</a:t>
            </a:r>
          </a:p>
          <a:p>
            <a:pPr marL="571500" indent="-571500">
              <a:buFont typeface="Arial" panose="020B0604020202020204" pitchFamily="34" charset="0"/>
              <a:buChar char="•"/>
            </a:pPr>
            <a:r>
              <a:rPr lang="en-US" dirty="0" smtClean="0">
                <a:solidFill>
                  <a:schemeClr val="tx1">
                    <a:lumMod val="75000"/>
                    <a:lumOff val="25000"/>
                  </a:schemeClr>
                </a:solidFill>
              </a:rPr>
              <a:t>Strategic Planning</a:t>
            </a:r>
          </a:p>
          <a:p>
            <a:pPr marL="571500" indent="-571500">
              <a:buFont typeface="Arial" panose="020B0604020202020204" pitchFamily="34" charset="0"/>
              <a:buChar char="•"/>
            </a:pPr>
            <a:r>
              <a:rPr lang="en-US" dirty="0">
                <a:solidFill>
                  <a:schemeClr val="tx1">
                    <a:lumMod val="75000"/>
                    <a:lumOff val="25000"/>
                  </a:schemeClr>
                </a:solidFill>
              </a:rPr>
              <a:t>Culture of </a:t>
            </a:r>
            <a:r>
              <a:rPr lang="en-US" dirty="0" smtClean="0">
                <a:solidFill>
                  <a:schemeClr val="tx1">
                    <a:lumMod val="75000"/>
                    <a:lumOff val="25000"/>
                  </a:schemeClr>
                </a:solidFill>
              </a:rPr>
              <a:t>Coaching</a:t>
            </a:r>
          </a:p>
          <a:p>
            <a:pPr marL="571500" indent="-571500">
              <a:buFont typeface="Arial" panose="020B0604020202020204" pitchFamily="34" charset="0"/>
              <a:buChar char="•"/>
            </a:pPr>
            <a:r>
              <a:rPr lang="en-US" dirty="0" smtClean="0">
                <a:solidFill>
                  <a:schemeClr val="tx1">
                    <a:lumMod val="75000"/>
                    <a:lumOff val="25000"/>
                  </a:schemeClr>
                </a:solidFill>
              </a:rPr>
              <a:t>ADEPT </a:t>
            </a:r>
          </a:p>
          <a:p>
            <a:pPr marL="571500" indent="-571500">
              <a:buFont typeface="Arial" panose="020B0604020202020204" pitchFamily="34" charset="0"/>
              <a:buChar char="•"/>
            </a:pPr>
            <a:r>
              <a:rPr lang="en-US" dirty="0" smtClean="0">
                <a:solidFill>
                  <a:schemeClr val="tx1">
                    <a:lumMod val="75000"/>
                    <a:lumOff val="25000"/>
                  </a:schemeClr>
                </a:solidFill>
              </a:rPr>
              <a:t>PADEPP</a:t>
            </a:r>
          </a:p>
          <a:p>
            <a:pPr marL="571500" indent="-571500">
              <a:buFont typeface="Arial" panose="020B0604020202020204" pitchFamily="34" charset="0"/>
              <a:buChar char="•"/>
            </a:pPr>
            <a:r>
              <a:rPr lang="en-US" dirty="0" smtClean="0">
                <a:solidFill>
                  <a:schemeClr val="tx1">
                    <a:lumMod val="75000"/>
                    <a:lumOff val="25000"/>
                  </a:schemeClr>
                </a:solidFill>
              </a:rPr>
              <a:t>SCLead</a:t>
            </a:r>
          </a:p>
          <a:p>
            <a:pPr marL="571500" indent="-571500">
              <a:buFont typeface="Arial" panose="020B0604020202020204" pitchFamily="34" charset="0"/>
              <a:buChar char="•"/>
            </a:pPr>
            <a:endParaRPr lang="en-US" dirty="0">
              <a:solidFill>
                <a:schemeClr val="tx1">
                  <a:lumMod val="75000"/>
                  <a:lumOff val="25000"/>
                </a:schemeClr>
              </a:solidFill>
            </a:endParaRPr>
          </a:p>
        </p:txBody>
      </p:sp>
    </p:spTree>
    <p:extLst>
      <p:ext uri="{BB962C8B-B14F-4D97-AF65-F5344CB8AC3E}">
        <p14:creationId xmlns:p14="http://schemas.microsoft.com/office/powerpoint/2010/main" val="16697450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Retention and Development Resources</a:t>
            </a:r>
            <a:endParaRPr lang="en-US" dirty="0"/>
          </a:p>
        </p:txBody>
      </p:sp>
      <p:sp>
        <p:nvSpPr>
          <p:cNvPr id="5" name="Content Placeholder 4"/>
          <p:cNvSpPr>
            <a:spLocks noGrp="1"/>
          </p:cNvSpPr>
          <p:nvPr>
            <p:ph idx="1"/>
          </p:nvPr>
        </p:nvSpPr>
        <p:spPr/>
        <p:txBody>
          <a:bodyPr>
            <a:normAutofit/>
          </a:bodyPr>
          <a:lstStyle/>
          <a:p>
            <a:pPr marL="0" indent="0">
              <a:buNone/>
            </a:pPr>
            <a:r>
              <a:rPr lang="en-US" sz="2800" dirty="0" smtClean="0"/>
              <a:t>Retaining and Recognizing Teachers Playlist and Research </a:t>
            </a:r>
          </a:p>
          <a:p>
            <a:pPr marL="0" indent="0">
              <a:buNone/>
            </a:pPr>
            <a:r>
              <a:rPr lang="en-US" sz="2800" dirty="0" smtClean="0">
                <a:hlinkClick r:id="rId2"/>
              </a:rPr>
              <a:t>https</a:t>
            </a:r>
            <a:r>
              <a:rPr lang="en-US" sz="2800" dirty="0">
                <a:hlinkClick r:id="rId2"/>
              </a:rPr>
              <a:t>://docs.google.com/document/d/1rhrb05FnNwTTNbKh__faGB9wFMT5coUzaytM6txJmtg/edit?usp=sharing</a:t>
            </a:r>
            <a:endParaRPr lang="en-US" sz="2800" dirty="0"/>
          </a:p>
        </p:txBody>
      </p:sp>
    </p:spTree>
    <p:extLst>
      <p:ext uri="{BB962C8B-B14F-4D97-AF65-F5344CB8AC3E}">
        <p14:creationId xmlns:p14="http://schemas.microsoft.com/office/powerpoint/2010/main" val="42496383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b="1" dirty="0" smtClean="0">
                <a:solidFill>
                  <a:srgbClr val="00999A"/>
                </a:solidFill>
              </a:rPr>
              <a:t>District Visioning Tool: </a:t>
            </a:r>
            <a:br>
              <a:rPr lang="en-US" sz="3200" b="1" dirty="0" smtClean="0">
                <a:solidFill>
                  <a:srgbClr val="00999A"/>
                </a:solidFill>
              </a:rPr>
            </a:br>
            <a:r>
              <a:rPr lang="en-US" sz="3200" b="1" dirty="0" smtClean="0">
                <a:solidFill>
                  <a:srgbClr val="00999A"/>
                </a:solidFill>
              </a:rPr>
              <a:t>USHCA Teacher Puzzle Pieces</a:t>
            </a:r>
            <a:endParaRPr lang="en-US" sz="3200" b="1" dirty="0">
              <a:solidFill>
                <a:srgbClr val="00999A"/>
              </a:solidFill>
            </a:endParaRPr>
          </a:p>
        </p:txBody>
      </p:sp>
      <p:sp>
        <p:nvSpPr>
          <p:cNvPr id="3" name="Content Placeholder 2"/>
          <p:cNvSpPr>
            <a:spLocks noGrp="1"/>
          </p:cNvSpPr>
          <p:nvPr>
            <p:ph idx="1"/>
          </p:nvPr>
        </p:nvSpPr>
        <p:spPr/>
        <p:txBody>
          <a:bodyPr/>
          <a:lstStyle/>
          <a:p>
            <a:endParaRPr lang="en-US"/>
          </a:p>
        </p:txBody>
      </p:sp>
      <p:sp>
        <p:nvSpPr>
          <p:cNvPr id="2" name="Footer Placeholder 1"/>
          <p:cNvSpPr>
            <a:spLocks noGrp="1"/>
          </p:cNvSpPr>
          <p:nvPr>
            <p:ph type="ftr" sz="quarter" idx="11"/>
          </p:nvPr>
        </p:nvSpPr>
        <p:spPr/>
        <p:txBody>
          <a:bodyPr/>
          <a:lstStyle/>
          <a:p>
            <a:r>
              <a:rPr lang="en-US" dirty="0" smtClean="0">
                <a:solidFill>
                  <a:prstClr val="black">
                    <a:lumMod val="65000"/>
                    <a:lumOff val="35000"/>
                  </a:prstClr>
                </a:solidFill>
              </a:rPr>
              <a:t>Teacher </a:t>
            </a:r>
            <a:r>
              <a:rPr lang="en-US" smtClean="0">
                <a:solidFill>
                  <a:prstClr val="black">
                    <a:lumMod val="65000"/>
                    <a:lumOff val="35000"/>
                  </a:prstClr>
                </a:solidFill>
              </a:rPr>
              <a:t>Puzzle Pieces</a:t>
            </a:r>
            <a:endParaRPr lang="es-CO" dirty="0">
              <a:solidFill>
                <a:prstClr val="black">
                  <a:lumMod val="65000"/>
                  <a:lumOff val="35000"/>
                </a:prstClr>
              </a:solidFill>
            </a:endParaRPr>
          </a:p>
        </p:txBody>
      </p:sp>
      <p:pic>
        <p:nvPicPr>
          <p:cNvPr id="6" name="Picture 5"/>
          <p:cNvPicPr>
            <a:picLocks noChangeAspect="1"/>
          </p:cNvPicPr>
          <p:nvPr/>
        </p:nvPicPr>
        <p:blipFill>
          <a:blip r:embed="rId3"/>
          <a:stretch>
            <a:fillRect/>
          </a:stretch>
        </p:blipFill>
        <p:spPr>
          <a:xfrm>
            <a:off x="205729" y="1062773"/>
            <a:ext cx="8617968" cy="4061074"/>
          </a:xfrm>
          <a:prstGeom prst="rect">
            <a:avLst/>
          </a:prstGeom>
        </p:spPr>
      </p:pic>
    </p:spTree>
    <p:extLst>
      <p:ext uri="{BB962C8B-B14F-4D97-AF65-F5344CB8AC3E}">
        <p14:creationId xmlns:p14="http://schemas.microsoft.com/office/powerpoint/2010/main" val="22080873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title="Framework for Retaining Effective Educator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206375"/>
            <a:ext cx="8229600" cy="4799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6482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b="1" dirty="0" smtClean="0">
                <a:solidFill>
                  <a:srgbClr val="00999A"/>
                </a:solidFill>
              </a:rPr>
              <a:t>References</a:t>
            </a:r>
            <a:endParaRPr lang="en-US" sz="3600" b="1" dirty="0">
              <a:solidFill>
                <a:srgbClr val="00999A"/>
              </a:solidFill>
            </a:endParaRPr>
          </a:p>
        </p:txBody>
      </p:sp>
      <p:sp>
        <p:nvSpPr>
          <p:cNvPr id="5" name="Content Placeholder 4"/>
          <p:cNvSpPr>
            <a:spLocks noGrp="1"/>
          </p:cNvSpPr>
          <p:nvPr>
            <p:ph idx="1"/>
          </p:nvPr>
        </p:nvSpPr>
        <p:spPr>
          <a:xfrm>
            <a:off x="457200" y="887105"/>
            <a:ext cx="8229600" cy="3707122"/>
          </a:xfrm>
        </p:spPr>
        <p:txBody>
          <a:bodyPr>
            <a:noAutofit/>
          </a:bodyPr>
          <a:lstStyle/>
          <a:p>
            <a:pPr marL="0" indent="0">
              <a:buNone/>
            </a:pPr>
            <a:r>
              <a:rPr lang="en-US" sz="1400" dirty="0" smtClean="0"/>
              <a:t>Carver-Thomas</a:t>
            </a:r>
            <a:r>
              <a:rPr lang="en-US" sz="1400" dirty="0"/>
              <a:t>, D. and Darling-Hammond, L. (2017) Why Black Women Teachers Leave and What Can Be Done About It. </a:t>
            </a:r>
            <a:r>
              <a:rPr lang="en-US" sz="1400" i="1" dirty="0"/>
              <a:t>Black Female Teachers: Diversifying the United States’ Teacher Workforce Advances in Race and Ethnicity in Education</a:t>
            </a:r>
            <a:r>
              <a:rPr lang="en-US" sz="1400" dirty="0"/>
              <a:t>, Volume 6. Emerald Publishing Limited. Retrieved from </a:t>
            </a:r>
            <a:r>
              <a:rPr lang="en-US" sz="1400" u="sng" dirty="0">
                <a:hlinkClick r:id="rId2"/>
              </a:rPr>
              <a:t>https://learningpolicyinstitute.org/sites/default/files/product-files/Why_Black_Women_Teachers_Leave_CHAPTER.pdf</a:t>
            </a:r>
            <a:r>
              <a:rPr lang="en-US" sz="1400" dirty="0"/>
              <a:t>.</a:t>
            </a:r>
          </a:p>
          <a:p>
            <a:pPr marL="0" indent="0">
              <a:buNone/>
            </a:pPr>
            <a:r>
              <a:rPr lang="en-US" sz="1400" dirty="0"/>
              <a:t>Center for Educator Recruitment, Retention, and Advancement. (2018). South Carolina Annual Educator Supply and Demand Report. </a:t>
            </a:r>
            <a:r>
              <a:rPr lang="en-US" sz="1400" dirty="0" smtClean="0"/>
              <a:t>Retrieved </a:t>
            </a:r>
            <a:r>
              <a:rPr lang="en-US" sz="1400" dirty="0"/>
              <a:t>from  </a:t>
            </a:r>
            <a:r>
              <a:rPr lang="en-US" sz="1400" u="sng" dirty="0">
                <a:hlinkClick r:id="rId3"/>
              </a:rPr>
              <a:t>https://</a:t>
            </a:r>
            <a:r>
              <a:rPr lang="en-US" sz="1400" u="sng" dirty="0" smtClean="0">
                <a:hlinkClick r:id="rId3"/>
              </a:rPr>
              <a:t>www.cerra.org/uploads/1/7/6/8/17684955/2017-18_supply_demand_report.pdf</a:t>
            </a:r>
            <a:endParaRPr lang="en-US" sz="1400" dirty="0"/>
          </a:p>
          <a:p>
            <a:pPr marL="0" indent="0">
              <a:buNone/>
            </a:pPr>
            <a:r>
              <a:rPr lang="en-US" sz="1400" dirty="0"/>
              <a:t>Gallup. (2017). Leadership Perspectives on Public Education: The Gallup 2017 Survey of K-12 School District Superintendents. Retrieved from </a:t>
            </a:r>
            <a:r>
              <a:rPr lang="en-US" sz="1400" u="sng" dirty="0">
                <a:hlinkClick r:id="rId4"/>
              </a:rPr>
              <a:t>https://news.gallup.com/reports/217103/gallup-k-12-superintendent-report-201708.aspx</a:t>
            </a:r>
            <a:endParaRPr lang="en-US" sz="1400" dirty="0"/>
          </a:p>
          <a:p>
            <a:pPr marL="0" indent="0">
              <a:buNone/>
            </a:pPr>
            <a:r>
              <a:rPr lang="en-US" sz="1400" dirty="0" err="1"/>
              <a:t>Ronfeldt</a:t>
            </a:r>
            <a:r>
              <a:rPr lang="en-US" sz="1400" dirty="0"/>
              <a:t>, M., Loeb, S., &amp; Wyckoff, J. (2012). How Teacher Turnover Harms Student Achievement. National Center for Analysis of Longitudinal Data in Education Research.  Retrieved from </a:t>
            </a:r>
            <a:r>
              <a:rPr lang="en-US" sz="1400" u="sng" dirty="0">
                <a:hlinkClick r:id="rId5"/>
              </a:rPr>
              <a:t>https://</a:t>
            </a:r>
            <a:r>
              <a:rPr lang="en-US" sz="1400" u="sng" dirty="0" smtClean="0">
                <a:hlinkClick r:id="rId5"/>
              </a:rPr>
              <a:t>caldercenter.org/sites/default/files/Ronfeldt-et-al.pdf</a:t>
            </a:r>
            <a:endParaRPr lang="en-US" sz="1400" u="sng" dirty="0" smtClean="0"/>
          </a:p>
          <a:p>
            <a:pPr marL="0" indent="0">
              <a:buNone/>
            </a:pPr>
            <a:r>
              <a:rPr lang="en-US" sz="1400" dirty="0"/>
              <a:t>The New Teacher Project. (2012) </a:t>
            </a:r>
            <a:r>
              <a:rPr lang="en-US" sz="1400" i="1" dirty="0"/>
              <a:t>The </a:t>
            </a:r>
            <a:r>
              <a:rPr lang="en-US" sz="1400" i="1" dirty="0" err="1"/>
              <a:t>Irreplacables</a:t>
            </a:r>
            <a:r>
              <a:rPr lang="en-US" sz="1400" i="1" dirty="0"/>
              <a:t>: Understanding the Real Retention Crisis in America’s Urban Schools. </a:t>
            </a:r>
            <a:r>
              <a:rPr lang="en-US" sz="1400" dirty="0"/>
              <a:t>New York, NY: </a:t>
            </a:r>
            <a:r>
              <a:rPr lang="en-US" sz="1400" dirty="0" err="1"/>
              <a:t>TNTP.</a:t>
            </a:r>
            <a:r>
              <a:rPr lang="en-US" sz="1400" u="sng" dirty="0" err="1">
                <a:hlinkClick r:id="rId6"/>
              </a:rPr>
              <a:t>https</a:t>
            </a:r>
            <a:r>
              <a:rPr lang="en-US" sz="1400" u="sng" dirty="0">
                <a:hlinkClick r:id="rId6"/>
              </a:rPr>
              <a:t>://tntp.org/assets/documents/TNTP_Irreplaceables_2012.pdf</a:t>
            </a:r>
            <a:endParaRPr lang="en-US" sz="1400" dirty="0"/>
          </a:p>
          <a:p>
            <a:pPr marL="0" indent="0">
              <a:buNone/>
            </a:pPr>
            <a:r>
              <a:rPr lang="en-US" sz="1400" dirty="0"/>
              <a:t>USHCA. (2014). Teacher Puzzle Pieces. Retrieved from </a:t>
            </a:r>
            <a:r>
              <a:rPr lang="en-US" sz="1400" u="sng" dirty="0">
                <a:hlinkClick r:id="rId7"/>
              </a:rPr>
              <a:t>https://www.humanresourcesineducation.org/resource/teacher-puzzle-pieces/?cat=14</a:t>
            </a:r>
            <a:r>
              <a:rPr lang="en-US" sz="1400" dirty="0" smtClean="0"/>
              <a:t>.</a:t>
            </a:r>
            <a:endParaRPr lang="en-US" sz="1400" dirty="0"/>
          </a:p>
        </p:txBody>
      </p:sp>
    </p:spTree>
    <p:extLst>
      <p:ext uri="{BB962C8B-B14F-4D97-AF65-F5344CB8AC3E}">
        <p14:creationId xmlns:p14="http://schemas.microsoft.com/office/powerpoint/2010/main" val="1105974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body" idx="1"/>
          </p:nvPr>
        </p:nvSpPr>
        <p:spPr>
          <a:xfrm>
            <a:off x="457201" y="1103586"/>
            <a:ext cx="4020206" cy="3373412"/>
          </a:xfrm>
          <a:ln>
            <a:solidFill>
              <a:srgbClr val="00999A"/>
            </a:solidFill>
          </a:ln>
        </p:spPr>
        <p:txBody>
          <a:bodyPr>
            <a:noAutofit/>
          </a:bodyPr>
          <a:lstStyle/>
          <a:p>
            <a:pPr marL="0" indent="0">
              <a:buNone/>
            </a:pPr>
            <a:r>
              <a:rPr lang="en-US" sz="2400" dirty="0" smtClean="0">
                <a:solidFill>
                  <a:schemeClr val="accent2">
                    <a:lumMod val="40000"/>
                    <a:lumOff val="60000"/>
                  </a:schemeClr>
                </a:solidFill>
              </a:rPr>
              <a:t>How can we all build educator capacity with the transition to the SC Teaching Standards 4.0, SLOs and PADEPP? </a:t>
            </a:r>
          </a:p>
          <a:p>
            <a:pPr marL="342900" indent="-342900" fontAlgn="base">
              <a:buFont typeface="Arial" panose="020B0604020202020204" pitchFamily="34" charset="0"/>
              <a:buChar char="•"/>
            </a:pPr>
            <a:r>
              <a:rPr lang="en-US" sz="2400" dirty="0" smtClean="0"/>
              <a:t>How are these coaching and effectiveness tools linked </a:t>
            </a:r>
            <a:r>
              <a:rPr lang="en-US" sz="2400" dirty="0"/>
              <a:t>to </a:t>
            </a:r>
            <a:r>
              <a:rPr lang="en-US" sz="2400" dirty="0" smtClean="0"/>
              <a:t>retention of top performers? </a:t>
            </a:r>
            <a:endParaRPr lang="en-US" sz="2400" dirty="0" smtClean="0">
              <a:solidFill>
                <a:schemeClr val="accent2">
                  <a:lumMod val="40000"/>
                  <a:lumOff val="60000"/>
                </a:schemeClr>
              </a:solidFill>
            </a:endParaRPr>
          </a:p>
          <a:p>
            <a:pPr marL="0" indent="0">
              <a:buNone/>
            </a:pPr>
            <a:endParaRPr lang="en-US" sz="2400" dirty="0" smtClean="0"/>
          </a:p>
          <a:p>
            <a:pPr marL="0" indent="0">
              <a:buNone/>
            </a:pPr>
            <a:endParaRPr lang="en-US" sz="2400" dirty="0"/>
          </a:p>
        </p:txBody>
      </p:sp>
      <p:sp>
        <p:nvSpPr>
          <p:cNvPr id="4" name="Content Placeholder 3"/>
          <p:cNvSpPr>
            <a:spLocks noGrp="1"/>
          </p:cNvSpPr>
          <p:nvPr>
            <p:ph sz="half" idx="4294967295"/>
          </p:nvPr>
        </p:nvSpPr>
        <p:spPr>
          <a:xfrm>
            <a:off x="4612943" y="274638"/>
            <a:ext cx="4531057" cy="4319587"/>
          </a:xfrm>
          <a:ln>
            <a:solidFill>
              <a:schemeClr val="tx2"/>
            </a:solidFill>
          </a:ln>
        </p:spPr>
        <p:txBody>
          <a:bodyPr>
            <a:normAutofit/>
          </a:bodyPr>
          <a:lstStyle/>
          <a:p>
            <a:pPr marL="0" indent="0">
              <a:buNone/>
            </a:pPr>
            <a:r>
              <a:rPr lang="en-US" sz="2400" b="1" dirty="0" smtClean="0">
                <a:solidFill>
                  <a:schemeClr val="bg1"/>
                </a:solidFill>
              </a:rPr>
              <a:t>Agenda</a:t>
            </a:r>
          </a:p>
          <a:p>
            <a:pPr marL="800100" lvl="1" indent="-457200">
              <a:buFont typeface="+mj-lt"/>
              <a:buAutoNum type="arabicPeriod"/>
            </a:pPr>
            <a:r>
              <a:rPr lang="en-US" sz="2400" dirty="0" smtClean="0">
                <a:solidFill>
                  <a:schemeClr val="bg1"/>
                </a:solidFill>
              </a:rPr>
              <a:t>Context: Why Retention?</a:t>
            </a:r>
          </a:p>
          <a:p>
            <a:pPr marL="800100" lvl="1" indent="-457200">
              <a:buFont typeface="+mj-lt"/>
              <a:buAutoNum type="arabicPeriod"/>
            </a:pPr>
            <a:r>
              <a:rPr lang="en-US" sz="2400" dirty="0" smtClean="0">
                <a:solidFill>
                  <a:schemeClr val="bg1"/>
                </a:solidFill>
              </a:rPr>
              <a:t>Strategy: Building a Culture of Feedback</a:t>
            </a:r>
          </a:p>
          <a:p>
            <a:pPr marL="800100" lvl="1" indent="-457200">
              <a:buFont typeface="+mj-lt"/>
              <a:buAutoNum type="arabicPeriod"/>
            </a:pPr>
            <a:r>
              <a:rPr lang="en-US" sz="2400" dirty="0" smtClean="0">
                <a:solidFill>
                  <a:schemeClr val="bg1"/>
                </a:solidFill>
              </a:rPr>
              <a:t>Updates: Effectiveness Support Systems</a:t>
            </a:r>
          </a:p>
          <a:p>
            <a:pPr lvl="2"/>
            <a:r>
              <a:rPr lang="en-US" sz="2100" dirty="0" smtClean="0">
                <a:solidFill>
                  <a:schemeClr val="bg1"/>
                </a:solidFill>
              </a:rPr>
              <a:t>Principal Support </a:t>
            </a:r>
          </a:p>
          <a:p>
            <a:pPr lvl="2"/>
            <a:r>
              <a:rPr lang="en-US" sz="2100" dirty="0" smtClean="0">
                <a:solidFill>
                  <a:schemeClr val="bg1"/>
                </a:solidFill>
              </a:rPr>
              <a:t>Teacher Support </a:t>
            </a:r>
          </a:p>
          <a:p>
            <a:pPr lvl="2"/>
            <a:r>
              <a:rPr lang="en-US" sz="2100" dirty="0" smtClean="0">
                <a:solidFill>
                  <a:schemeClr val="bg1"/>
                </a:solidFill>
              </a:rPr>
              <a:t>SCLead.org</a:t>
            </a:r>
          </a:p>
          <a:p>
            <a:pPr marL="800100" lvl="1" indent="-457200">
              <a:buFont typeface="+mj-lt"/>
              <a:buAutoNum type="arabicPeriod"/>
            </a:pPr>
            <a:r>
              <a:rPr lang="en-US" sz="2400" dirty="0" smtClean="0">
                <a:solidFill>
                  <a:schemeClr val="bg1"/>
                </a:solidFill>
              </a:rPr>
              <a:t>Taking Action: Questions, Strategies, and Next Steps </a:t>
            </a:r>
          </a:p>
        </p:txBody>
      </p:sp>
      <p:sp>
        <p:nvSpPr>
          <p:cNvPr id="3" name="Title 2"/>
          <p:cNvSpPr>
            <a:spLocks noGrp="1"/>
          </p:cNvSpPr>
          <p:nvPr>
            <p:ph type="title"/>
          </p:nvPr>
        </p:nvSpPr>
        <p:spPr>
          <a:xfrm>
            <a:off x="457201" y="379630"/>
            <a:ext cx="3755553" cy="583852"/>
          </a:xfrm>
        </p:spPr>
        <p:txBody>
          <a:bodyPr>
            <a:normAutofit/>
          </a:bodyPr>
          <a:lstStyle/>
          <a:p>
            <a:r>
              <a:rPr lang="en-US" sz="2400" dirty="0" smtClean="0"/>
              <a:t>Guiding Questions</a:t>
            </a:r>
            <a:endParaRPr lang="en-US" sz="2400" dirty="0"/>
          </a:p>
        </p:txBody>
      </p:sp>
    </p:spTree>
    <p:extLst>
      <p:ext uri="{BB962C8B-B14F-4D97-AF65-F5344CB8AC3E}">
        <p14:creationId xmlns:p14="http://schemas.microsoft.com/office/powerpoint/2010/main" val="15059455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chemeClr val="dk1"/>
              </a:buClr>
              <a:buSzPts val="1100"/>
              <a:buFont typeface="Arial"/>
              <a:buNone/>
            </a:pPr>
            <a:r>
              <a:rPr lang="en-US" dirty="0" smtClean="0"/>
              <a:t>SCLead.org Permissions </a:t>
            </a:r>
            <a:endParaRPr dirty="0"/>
          </a:p>
        </p:txBody>
      </p:sp>
      <p:sp>
        <p:nvSpPr>
          <p:cNvPr id="240" name="Shape 240"/>
          <p:cNvSpPr txBox="1">
            <a:spLocks noGrp="1"/>
          </p:cNvSpPr>
          <p:nvPr>
            <p:ph type="body" idx="1"/>
          </p:nvPr>
        </p:nvSpPr>
        <p:spPr>
          <a:xfrm>
            <a:off x="381000" y="1507576"/>
            <a:ext cx="8229600" cy="2807400"/>
          </a:xfrm>
          <a:prstGeom prst="rect">
            <a:avLst/>
          </a:prstGeom>
          <a:noFill/>
          <a:ln>
            <a:noFill/>
          </a:ln>
        </p:spPr>
        <p:txBody>
          <a:bodyPr spcFirstLastPara="1" wrap="square" lIns="91425" tIns="45700" rIns="91425" bIns="45700" anchor="t" anchorCtr="0">
            <a:noAutofit/>
          </a:bodyPr>
          <a:lstStyle/>
          <a:p>
            <a:pPr marL="63500" marR="0" lvl="0" indent="0" algn="l" rtl="0">
              <a:lnSpc>
                <a:spcPct val="100000"/>
              </a:lnSpc>
              <a:spcBef>
                <a:spcPts val="0"/>
              </a:spcBef>
              <a:spcAft>
                <a:spcPts val="0"/>
              </a:spcAft>
              <a:buSzPts val="2600"/>
              <a:buNone/>
            </a:pPr>
            <a:r>
              <a:rPr lang="en-US" sz="2600" dirty="0" smtClean="0"/>
              <a:t>  </a:t>
            </a:r>
            <a:endParaRPr sz="2600" dirty="0"/>
          </a:p>
        </p:txBody>
      </p:sp>
      <p:graphicFrame>
        <p:nvGraphicFramePr>
          <p:cNvPr id="2" name="Table 1" descr="A roster of permissions, by role, embedded in SCLead.org. " title="SCLead.org Permissions"/>
          <p:cNvGraphicFramePr>
            <a:graphicFrameLocks noGrp="1"/>
          </p:cNvGraphicFramePr>
          <p:nvPr>
            <p:extLst>
              <p:ext uri="{D42A27DB-BD31-4B8C-83A1-F6EECF244321}">
                <p14:modId xmlns:p14="http://schemas.microsoft.com/office/powerpoint/2010/main" val="1641531905"/>
              </p:ext>
            </p:extLst>
          </p:nvPr>
        </p:nvGraphicFramePr>
        <p:xfrm>
          <a:off x="457200" y="806450"/>
          <a:ext cx="8477250" cy="4312735"/>
        </p:xfrm>
        <a:graphic>
          <a:graphicData uri="http://schemas.openxmlformats.org/drawingml/2006/table">
            <a:tbl>
              <a:tblPr firstRow="1" bandRow="1">
                <a:tableStyleId>{5C22544A-7EE6-4342-B048-85BDC9FD1C3A}</a:tableStyleId>
              </a:tblPr>
              <a:tblGrid>
                <a:gridCol w="2401012"/>
                <a:gridCol w="6076238"/>
              </a:tblGrid>
              <a:tr h="402818">
                <a:tc>
                  <a:txBody>
                    <a:bodyPr/>
                    <a:lstStyle/>
                    <a:p>
                      <a:r>
                        <a:rPr lang="en-US" dirty="0" smtClean="0"/>
                        <a:t>User</a:t>
                      </a:r>
                      <a:endParaRPr lang="en-US" dirty="0"/>
                    </a:p>
                  </a:txBody>
                  <a:tcPr/>
                </a:tc>
                <a:tc>
                  <a:txBody>
                    <a:bodyPr/>
                    <a:lstStyle/>
                    <a:p>
                      <a:r>
                        <a:rPr lang="en-US" dirty="0" smtClean="0"/>
                        <a:t>Permissions</a:t>
                      </a:r>
                      <a:endParaRPr lang="en-US" dirty="0"/>
                    </a:p>
                  </a:txBody>
                  <a:tcPr/>
                </a:tc>
              </a:tr>
              <a:tr h="546287">
                <a:tc>
                  <a:txBody>
                    <a:bodyPr/>
                    <a:lstStyle/>
                    <a:p>
                      <a:r>
                        <a:rPr lang="en-US" sz="1400" dirty="0" smtClean="0"/>
                        <a:t>State-level PADEPP/ADEPT </a:t>
                      </a:r>
                      <a:endParaRPr lang="en-US" sz="1400" dirty="0"/>
                    </a:p>
                  </a:txBody>
                  <a:tcPr/>
                </a:tc>
                <a:tc>
                  <a:txBody>
                    <a:bodyPr/>
                    <a:lstStyle/>
                    <a:p>
                      <a:r>
                        <a:rPr lang="en-US" sz="1400" dirty="0" smtClean="0"/>
                        <a:t>All </a:t>
                      </a:r>
                      <a:r>
                        <a:rPr lang="en-US" sz="1400" smtClean="0"/>
                        <a:t>historical teacher and</a:t>
                      </a:r>
                      <a:r>
                        <a:rPr lang="en-US" sz="1400" baseline="0" smtClean="0"/>
                        <a:t> principal </a:t>
                      </a:r>
                      <a:r>
                        <a:rPr lang="en-US" sz="1400" smtClean="0"/>
                        <a:t>evaluation </a:t>
                      </a:r>
                      <a:r>
                        <a:rPr lang="en-US" sz="1400" dirty="0" smtClean="0"/>
                        <a:t>summaries, observation indicator scores</a:t>
                      </a:r>
                      <a:r>
                        <a:rPr lang="en-US" sz="1400" smtClean="0"/>
                        <a:t>, SLO </a:t>
                      </a:r>
                      <a:r>
                        <a:rPr lang="en-US" sz="1400" dirty="0" smtClean="0"/>
                        <a:t>Scores</a:t>
                      </a:r>
                      <a:r>
                        <a:rPr lang="en-US" sz="1400" smtClean="0"/>
                        <a:t>, evaluation progress by school, and PD </a:t>
                      </a:r>
                      <a:r>
                        <a:rPr lang="en-US" sz="1400" dirty="0" smtClean="0"/>
                        <a:t>Resources</a:t>
                      </a:r>
                      <a:endParaRPr lang="en-US" sz="1400" dirty="0"/>
                    </a:p>
                  </a:txBody>
                  <a:tcPr/>
                </a:tc>
              </a:tr>
              <a:tr h="769768">
                <a:tc>
                  <a:txBody>
                    <a:bodyPr/>
                    <a:lstStyle/>
                    <a:p>
                      <a:r>
                        <a:rPr lang="en-US" sz="1400" dirty="0" smtClean="0"/>
                        <a:t>Superintendent/District</a:t>
                      </a:r>
                      <a:r>
                        <a:rPr lang="en-US" sz="1400" baseline="0" dirty="0" smtClean="0"/>
                        <a:t> ADEPT and PADEPP Administrators </a:t>
                      </a:r>
                      <a:endParaRPr lang="en-US" sz="1400" dirty="0"/>
                    </a:p>
                  </a:txBody>
                  <a:tcPr/>
                </a:tc>
                <a:tc>
                  <a:txBody>
                    <a:bodyPr/>
                    <a:lstStyle/>
                    <a:p>
                      <a:r>
                        <a:rPr lang="en-US" sz="1400" dirty="0" smtClean="0"/>
                        <a:t>All district historical teacher and/or</a:t>
                      </a:r>
                      <a:r>
                        <a:rPr lang="en-US" sz="1400" baseline="0" dirty="0" smtClean="0"/>
                        <a:t> principal </a:t>
                      </a:r>
                      <a:r>
                        <a:rPr lang="en-US" sz="1400" dirty="0" smtClean="0"/>
                        <a:t>evaluation summaries, all teacher</a:t>
                      </a:r>
                      <a:r>
                        <a:rPr lang="en-US" sz="1400" baseline="0" dirty="0" smtClean="0"/>
                        <a:t> and principal process documents, </a:t>
                      </a:r>
                      <a:r>
                        <a:rPr lang="en-US" sz="1400" dirty="0" smtClean="0"/>
                        <a:t>evaluation progress by school and evaluator, PD Resources</a:t>
                      </a:r>
                      <a:endParaRPr lang="en-US" sz="1400" dirty="0"/>
                    </a:p>
                  </a:txBody>
                  <a:tcPr/>
                </a:tc>
              </a:tr>
              <a:tr h="769768">
                <a:tc>
                  <a:txBody>
                    <a:bodyPr/>
                    <a:lstStyle/>
                    <a:p>
                      <a:r>
                        <a:rPr lang="en-US" sz="1400" dirty="0" smtClean="0"/>
                        <a:t>Principals</a:t>
                      </a:r>
                      <a:endParaRPr lang="en-US"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t>School historical teacher evaluation summaries for the past 5 years, all teacher</a:t>
                      </a:r>
                      <a:r>
                        <a:rPr lang="en-US" sz="1400" baseline="0" dirty="0" smtClean="0"/>
                        <a:t> and principal process documents, </a:t>
                      </a:r>
                      <a:r>
                        <a:rPr lang="en-US" sz="1400" dirty="0" smtClean="0"/>
                        <a:t>evaluation progress by evaluator,  PD Resources, </a:t>
                      </a:r>
                      <a:r>
                        <a:rPr lang="en-US" sz="1400" baseline="0" dirty="0" smtClean="0"/>
                        <a:t>his/her own evaluation process documents and historical data</a:t>
                      </a:r>
                      <a:endParaRPr lang="en-US" sz="1400" dirty="0"/>
                    </a:p>
                  </a:txBody>
                  <a:tcPr/>
                </a:tc>
              </a:tr>
              <a:tr h="546287">
                <a:tc>
                  <a:txBody>
                    <a:bodyPr/>
                    <a:lstStyle/>
                    <a:p>
                      <a:r>
                        <a:rPr lang="en-US" sz="1400" dirty="0" smtClean="0"/>
                        <a:t>Evaluators</a:t>
                      </a:r>
                      <a:endParaRPr lang="en-US"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t>Current year evaluation process</a:t>
                      </a:r>
                      <a:r>
                        <a:rPr lang="en-US" sz="1400" baseline="0" dirty="0" smtClean="0"/>
                        <a:t> documents for educators you are evaluating, PD Resources, his/her own evaluation process documents and historical data</a:t>
                      </a:r>
                      <a:endParaRPr lang="en-US" sz="1400" dirty="0"/>
                    </a:p>
                  </a:txBody>
                  <a:tcPr/>
                </a:tc>
              </a:tr>
              <a:tr h="546287">
                <a:tc>
                  <a:txBody>
                    <a:bodyPr/>
                    <a:lstStyle/>
                    <a:p>
                      <a:r>
                        <a:rPr lang="en-US" sz="1400" dirty="0" smtClean="0"/>
                        <a:t>Teacher Mentors</a:t>
                      </a:r>
                      <a:endParaRPr lang="en-US"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t>Current year SLO </a:t>
                      </a:r>
                      <a:r>
                        <a:rPr lang="en-US" sz="1400" baseline="0" dirty="0" smtClean="0"/>
                        <a:t>document for mentees, PD Resources, his/her own evaluation process documents and historical data</a:t>
                      </a:r>
                      <a:endParaRPr lang="en-US" sz="1400" dirty="0"/>
                    </a:p>
                  </a:txBody>
                  <a:tcPr/>
                </a:tc>
              </a:tr>
              <a:tr h="546287">
                <a:tc>
                  <a:txBody>
                    <a:bodyPr/>
                    <a:lstStyle/>
                    <a:p>
                      <a:r>
                        <a:rPr lang="en-US" sz="1400" dirty="0" smtClean="0"/>
                        <a:t>Educators </a:t>
                      </a:r>
                      <a:endParaRPr lang="en-US"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t>Current year evaluation</a:t>
                      </a:r>
                      <a:r>
                        <a:rPr lang="en-US" sz="1400" baseline="0" dirty="0" smtClean="0"/>
                        <a:t> process documents, PD Resources, his/her own historical evaluation data</a:t>
                      </a:r>
                      <a:endParaRPr lang="en-US" sz="1400" dirty="0" smtClean="0"/>
                    </a:p>
                    <a:p>
                      <a:endParaRPr lang="en-US" sz="1400" dirty="0"/>
                    </a:p>
                  </a:txBody>
                  <a:tcPr/>
                </a:tc>
              </a:tr>
            </a:tbl>
          </a:graphicData>
        </a:graphic>
      </p:graphicFrame>
    </p:spTree>
    <p:extLst>
      <p:ext uri="{BB962C8B-B14F-4D97-AF65-F5344CB8AC3E}">
        <p14:creationId xmlns:p14="http://schemas.microsoft.com/office/powerpoint/2010/main" val="3355652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chemeClr val="dk1"/>
              </a:buClr>
              <a:buSzPts val="1100"/>
              <a:buFont typeface="Arial"/>
              <a:buNone/>
            </a:pPr>
            <a:r>
              <a:rPr lang="en" dirty="0"/>
              <a:t>ADEPT </a:t>
            </a:r>
            <a:r>
              <a:rPr lang="en-US" dirty="0" smtClean="0"/>
              <a:t>Plans</a:t>
            </a:r>
            <a:endParaRPr dirty="0"/>
          </a:p>
        </p:txBody>
      </p:sp>
      <p:sp>
        <p:nvSpPr>
          <p:cNvPr id="240" name="Shape 240"/>
          <p:cNvSpPr txBox="1">
            <a:spLocks noGrp="1"/>
          </p:cNvSpPr>
          <p:nvPr>
            <p:ph type="body" idx="1"/>
          </p:nvPr>
        </p:nvSpPr>
        <p:spPr>
          <a:xfrm>
            <a:off x="381000" y="1507576"/>
            <a:ext cx="8229600" cy="2807400"/>
          </a:xfrm>
          <a:prstGeom prst="rect">
            <a:avLst/>
          </a:prstGeom>
          <a:noFill/>
          <a:ln>
            <a:noFill/>
          </a:ln>
        </p:spPr>
        <p:txBody>
          <a:bodyPr spcFirstLastPara="1" wrap="square" lIns="91425" tIns="45700" rIns="91425" bIns="45700" anchor="t" anchorCtr="0">
            <a:noAutofit/>
          </a:bodyPr>
          <a:lstStyle/>
          <a:p>
            <a:pPr marL="457200" marR="0" lvl="0" indent="-393700" algn="l" rtl="0">
              <a:lnSpc>
                <a:spcPct val="100000"/>
              </a:lnSpc>
              <a:spcBef>
                <a:spcPts val="0"/>
              </a:spcBef>
              <a:spcAft>
                <a:spcPts val="0"/>
              </a:spcAft>
              <a:buSzPts val="2600"/>
              <a:buChar char="•"/>
            </a:pPr>
            <a:r>
              <a:rPr lang="en" sz="2600" dirty="0" smtClean="0"/>
              <a:t>ADEPT Plans Due June 1</a:t>
            </a:r>
          </a:p>
          <a:p>
            <a:pPr marL="457200" marR="0" lvl="0" indent="-393700" algn="l" rtl="0">
              <a:lnSpc>
                <a:spcPct val="100000"/>
              </a:lnSpc>
              <a:spcBef>
                <a:spcPts val="0"/>
              </a:spcBef>
              <a:spcAft>
                <a:spcPts val="0"/>
              </a:spcAft>
              <a:buSzPts val="2600"/>
              <a:buChar char="•"/>
            </a:pPr>
            <a:r>
              <a:rPr lang="en" sz="2600" dirty="0" smtClean="0"/>
              <a:t>ADEPT </a:t>
            </a:r>
            <a:r>
              <a:rPr lang="en" sz="2600" dirty="0"/>
              <a:t>Plan addendum for use of SAFE-T with highly consequential evaluations in 2018-19</a:t>
            </a:r>
            <a:endParaRPr sz="2600" dirty="0"/>
          </a:p>
          <a:p>
            <a:pPr marL="457200" marR="0" lvl="0" indent="-393700" algn="l" rtl="0">
              <a:lnSpc>
                <a:spcPct val="100000"/>
              </a:lnSpc>
              <a:spcBef>
                <a:spcPts val="0"/>
              </a:spcBef>
              <a:spcAft>
                <a:spcPts val="0"/>
              </a:spcAft>
              <a:buSzPts val="2600"/>
              <a:buChar char="•"/>
            </a:pPr>
            <a:r>
              <a:rPr lang="en" sz="2600" dirty="0"/>
              <a:t>Email your ADEPT Contact for the form </a:t>
            </a:r>
            <a:endParaRPr sz="2600" dirty="0"/>
          </a:p>
          <a:p>
            <a:pPr marL="914400" marR="0" lvl="1" indent="-393700" algn="l" rtl="0">
              <a:lnSpc>
                <a:spcPct val="100000"/>
              </a:lnSpc>
              <a:spcBef>
                <a:spcPts val="0"/>
              </a:spcBef>
              <a:spcAft>
                <a:spcPts val="0"/>
              </a:spcAft>
              <a:buSzPts val="2600"/>
              <a:buChar char="–"/>
            </a:pPr>
            <a:r>
              <a:rPr lang="en" sz="2600" dirty="0"/>
              <a:t>Or follow </a:t>
            </a:r>
            <a:r>
              <a:rPr lang="en" sz="2600" u="sng" dirty="0">
                <a:solidFill>
                  <a:schemeClr val="hlink"/>
                </a:solidFill>
                <a:hlinkClick r:id="rId3"/>
              </a:rPr>
              <a:t>this link</a:t>
            </a:r>
            <a:r>
              <a:rPr lang="en" sz="2600" dirty="0"/>
              <a:t>. </a:t>
            </a:r>
            <a:endParaRPr sz="2600" dirty="0"/>
          </a:p>
        </p:txBody>
      </p:sp>
    </p:spTree>
    <p:extLst>
      <p:ext uri="{BB962C8B-B14F-4D97-AF65-F5344CB8AC3E}">
        <p14:creationId xmlns:p14="http://schemas.microsoft.com/office/powerpoint/2010/main" val="2276700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17365D"/>
              </a:buClr>
              <a:buFont typeface="Source Sans Pro"/>
              <a:buNone/>
            </a:pPr>
            <a:r>
              <a:rPr lang="en-US" sz="3000" dirty="0" smtClean="0">
                <a:solidFill>
                  <a:schemeClr val="tx2"/>
                </a:solidFill>
                <a:latin typeface="+mn-lt"/>
                <a:ea typeface="Source Sans Pro"/>
                <a:sym typeface="Source Sans Pro"/>
              </a:rPr>
              <a:t>Retaining Effective Educators </a:t>
            </a:r>
            <a:endParaRPr sz="3000" dirty="0">
              <a:solidFill>
                <a:schemeClr val="tx2"/>
              </a:solidFill>
              <a:latin typeface="+mn-lt"/>
            </a:endParaRPr>
          </a:p>
        </p:txBody>
      </p:sp>
      <p:grpSp>
        <p:nvGrpSpPr>
          <p:cNvPr id="17" name="Group 16"/>
          <p:cNvGrpSpPr/>
          <p:nvPr/>
        </p:nvGrpSpPr>
        <p:grpSpPr>
          <a:xfrm>
            <a:off x="4690278" y="1967736"/>
            <a:ext cx="3889612" cy="1973532"/>
            <a:chOff x="3830469" y="2958033"/>
            <a:chExt cx="3889612" cy="1973532"/>
          </a:xfrm>
        </p:grpSpPr>
        <p:sp>
          <p:nvSpPr>
            <p:cNvPr id="15" name="Rounded Rectangle 14" descr="South Carolina : 550  teacher vacancies and 15 principal and assistant principal vacancies in August (CERRA , 2018). &#10;" title="Blue rectangle with quotation"/>
            <p:cNvSpPr/>
            <p:nvPr/>
          </p:nvSpPr>
          <p:spPr>
            <a:xfrm>
              <a:off x="3830469" y="2958033"/>
              <a:ext cx="3889612" cy="1973532"/>
            </a:xfrm>
            <a:prstGeom prst="roundRect">
              <a:avLst/>
            </a:prstGeom>
            <a:solidFill>
              <a:schemeClr val="tx2"/>
            </a:solidFill>
            <a:ln>
              <a:solidFill>
                <a:srgbClr val="0099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descr="South Carolina : 550  teacher vacancies and 15 principal and assistant principal vacancies in August (CERRA , 2018). &#10;" title="Blue rectangle with a statistic 2"/>
            <p:cNvSpPr txBox="1"/>
            <p:nvPr/>
          </p:nvSpPr>
          <p:spPr>
            <a:xfrm>
              <a:off x="3966946" y="2975303"/>
              <a:ext cx="3616657" cy="1938992"/>
            </a:xfrm>
            <a:prstGeom prst="rect">
              <a:avLst/>
            </a:prstGeom>
            <a:noFill/>
          </p:spPr>
          <p:txBody>
            <a:bodyPr wrap="square" rtlCol="0">
              <a:spAutoFit/>
            </a:bodyPr>
            <a:lstStyle/>
            <a:p>
              <a:r>
                <a:rPr lang="en-US" sz="2400" dirty="0" smtClean="0">
                  <a:solidFill>
                    <a:schemeClr val="bg1"/>
                  </a:solidFill>
                </a:rPr>
                <a:t>South Carolina : 550  teacher vacancies and 15 principal and assistant principal vacancies in August (CERRA , 2018). </a:t>
              </a:r>
              <a:endParaRPr lang="en-US" sz="2400" dirty="0">
                <a:solidFill>
                  <a:schemeClr val="bg1"/>
                </a:solidFill>
              </a:endParaRPr>
            </a:p>
          </p:txBody>
        </p:sp>
      </p:grpSp>
      <p:grpSp>
        <p:nvGrpSpPr>
          <p:cNvPr id="20" name="Group 19" descr="Statistic reads: Nationwide: 2/3 of superintendents believe the quantity of new teacher candidates is decreasing. &#10;" title="Blue rectangle with statistic"/>
          <p:cNvGrpSpPr/>
          <p:nvPr/>
        </p:nvGrpSpPr>
        <p:grpSpPr>
          <a:xfrm>
            <a:off x="308200" y="1281037"/>
            <a:ext cx="3842192" cy="2071510"/>
            <a:chOff x="470501" y="1299487"/>
            <a:chExt cx="3446406" cy="1938992"/>
          </a:xfrm>
        </p:grpSpPr>
        <p:sp>
          <p:nvSpPr>
            <p:cNvPr id="18" name="Rounded Rectangle 17"/>
            <p:cNvSpPr/>
            <p:nvPr/>
          </p:nvSpPr>
          <p:spPr>
            <a:xfrm>
              <a:off x="470501" y="1299487"/>
              <a:ext cx="3300824" cy="1921722"/>
            </a:xfrm>
            <a:prstGeom prst="roundRect">
              <a:avLst/>
            </a:prstGeom>
            <a:solidFill>
              <a:srgbClr val="00999A"/>
            </a:solidFill>
            <a:ln>
              <a:solidFill>
                <a:srgbClr val="0099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470501" y="1299487"/>
              <a:ext cx="3446406" cy="1938992"/>
            </a:xfrm>
            <a:prstGeom prst="rect">
              <a:avLst/>
            </a:prstGeom>
            <a:noFill/>
          </p:spPr>
          <p:txBody>
            <a:bodyPr wrap="square" rtlCol="0">
              <a:spAutoFit/>
            </a:bodyPr>
            <a:lstStyle/>
            <a:p>
              <a:r>
                <a:rPr lang="en-US" sz="2400" dirty="0" smtClean="0">
                  <a:solidFill>
                    <a:schemeClr val="bg1"/>
                  </a:solidFill>
                </a:rPr>
                <a:t>Nationwide: 2/3 of superintendents believe the quantity of new teacher candidates is decreasing</a:t>
              </a:r>
              <a:r>
                <a:rPr lang="en-US" sz="2400" dirty="0">
                  <a:solidFill>
                    <a:schemeClr val="bg1"/>
                  </a:solidFill>
                </a:rPr>
                <a:t> </a:t>
              </a:r>
              <a:r>
                <a:rPr lang="en-US" sz="2400" dirty="0" smtClean="0">
                  <a:solidFill>
                    <a:schemeClr val="bg1"/>
                  </a:solidFill>
                </a:rPr>
                <a:t>(Gallup, 2017). </a:t>
              </a:r>
              <a:endParaRPr lang="en-US" sz="2400" dirty="0">
                <a:solidFill>
                  <a:schemeClr val="bg1"/>
                </a:solidFill>
              </a:endParaRPr>
            </a:p>
          </p:txBody>
        </p:sp>
      </p:grpSp>
    </p:spTree>
    <p:extLst>
      <p:ext uri="{BB962C8B-B14F-4D97-AF65-F5344CB8AC3E}">
        <p14:creationId xmlns:p14="http://schemas.microsoft.com/office/powerpoint/2010/main" val="202372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17365D"/>
              </a:buClr>
              <a:buFont typeface="Source Sans Pro"/>
              <a:buNone/>
            </a:pPr>
            <a:r>
              <a:rPr lang="en-US" sz="3000" dirty="0" smtClean="0">
                <a:solidFill>
                  <a:schemeClr val="tx2"/>
                </a:solidFill>
                <a:latin typeface="+mn-lt"/>
                <a:ea typeface="Source Sans Pro"/>
                <a:sym typeface="Source Sans Pro"/>
              </a:rPr>
              <a:t>Retaining Effective Educators </a:t>
            </a:r>
            <a:endParaRPr sz="3000" dirty="0">
              <a:solidFill>
                <a:schemeClr val="tx2"/>
              </a:solidFill>
              <a:latin typeface="+mn-lt"/>
            </a:endParaRPr>
          </a:p>
        </p:txBody>
      </p:sp>
      <p:grpSp>
        <p:nvGrpSpPr>
          <p:cNvPr id="4" name="Group 3"/>
          <p:cNvGrpSpPr/>
          <p:nvPr/>
        </p:nvGrpSpPr>
        <p:grpSpPr>
          <a:xfrm>
            <a:off x="477670" y="1337486"/>
            <a:ext cx="3275465" cy="2300012"/>
            <a:chOff x="477670" y="1337486"/>
            <a:chExt cx="3275465" cy="2300012"/>
          </a:xfrm>
        </p:grpSpPr>
        <p:sp>
          <p:nvSpPr>
            <p:cNvPr id="3" name="Rounded Rectangular Callout 2" title="Rounded rectangle text box"/>
            <p:cNvSpPr/>
            <p:nvPr/>
          </p:nvSpPr>
          <p:spPr>
            <a:xfrm>
              <a:off x="477670" y="1337486"/>
              <a:ext cx="3275465" cy="2300012"/>
            </a:xfrm>
            <a:prstGeom prst="wedgeRoundRectCallout">
              <a:avLst/>
            </a:prstGeom>
            <a:noFill/>
            <a:ln w="28575">
              <a:solidFill>
                <a:srgbClr val="0099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34618" y="1390729"/>
              <a:ext cx="3118517" cy="2246769"/>
            </a:xfrm>
            <a:prstGeom prst="rect">
              <a:avLst/>
            </a:prstGeom>
            <a:noFill/>
          </p:spPr>
          <p:txBody>
            <a:bodyPr wrap="square" rtlCol="0">
              <a:spAutoFit/>
            </a:bodyPr>
            <a:lstStyle/>
            <a:p>
              <a:r>
                <a:rPr lang="en-US" sz="2000" dirty="0"/>
                <a:t>“…shortages of teachers of color are generally caused less by recruitment shortfalls than by retention </a:t>
              </a:r>
              <a:r>
                <a:rPr lang="en-US" sz="2000" dirty="0" smtClean="0"/>
                <a:t>problems” </a:t>
              </a:r>
            </a:p>
            <a:p>
              <a:r>
                <a:rPr lang="en-US" sz="2000" dirty="0" smtClean="0"/>
                <a:t>(Ingersoll &amp; May  cited in Carver-Thomas , 2017).</a:t>
              </a:r>
              <a:endParaRPr lang="en-US" sz="2000" dirty="0"/>
            </a:p>
          </p:txBody>
        </p:sp>
      </p:grpSp>
      <p:grpSp>
        <p:nvGrpSpPr>
          <p:cNvPr id="2" name="Group 1"/>
          <p:cNvGrpSpPr/>
          <p:nvPr/>
        </p:nvGrpSpPr>
        <p:grpSpPr>
          <a:xfrm>
            <a:off x="4258101" y="1283456"/>
            <a:ext cx="4708479" cy="2621546"/>
            <a:chOff x="4258101" y="1283456"/>
            <a:chExt cx="4708479" cy="2621546"/>
          </a:xfrm>
        </p:grpSpPr>
        <p:sp>
          <p:nvSpPr>
            <p:cNvPr id="12" name="Rounded Rectangular Callout 11"/>
            <p:cNvSpPr/>
            <p:nvPr/>
          </p:nvSpPr>
          <p:spPr>
            <a:xfrm>
              <a:off x="4258101" y="1283456"/>
              <a:ext cx="4708479" cy="2524269"/>
            </a:xfrm>
            <a:prstGeom prst="wedgeRoundRectCallout">
              <a:avLst/>
            </a:prstGeom>
            <a:noFill/>
            <a:ln w="28575">
              <a:solidFill>
                <a:srgbClr val="0099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title="Rounded rectangle text box"/>
            <p:cNvSpPr txBox="1"/>
            <p:nvPr/>
          </p:nvSpPr>
          <p:spPr>
            <a:xfrm>
              <a:off x="4531057" y="1350457"/>
              <a:ext cx="4435523" cy="2554545"/>
            </a:xfrm>
            <a:prstGeom prst="rect">
              <a:avLst/>
            </a:prstGeom>
            <a:noFill/>
          </p:spPr>
          <p:txBody>
            <a:bodyPr wrap="square" rtlCol="0">
              <a:spAutoFit/>
            </a:bodyPr>
            <a:lstStyle/>
            <a:p>
              <a:r>
                <a:rPr lang="en-US" sz="2000" dirty="0" smtClean="0"/>
                <a:t>“…teacher </a:t>
              </a:r>
              <a:r>
                <a:rPr lang="en-US" sz="2000" dirty="0"/>
                <a:t>turnover has a significant and negative effect </a:t>
              </a:r>
              <a:r>
                <a:rPr lang="en-US" sz="2000" dirty="0" smtClean="0"/>
                <a:t>on </a:t>
              </a:r>
              <a:r>
                <a:rPr lang="en-US" sz="2000" dirty="0"/>
                <a:t>student achievement in both math and </a:t>
              </a:r>
              <a:r>
                <a:rPr lang="en-US" sz="2000" dirty="0" smtClean="0"/>
                <a:t>ELA…. turnover </a:t>
              </a:r>
              <a:r>
                <a:rPr lang="en-US" sz="2000" dirty="0"/>
                <a:t>is particularly harmful to the achievement of students in schools with large populations of low-performing and </a:t>
              </a:r>
              <a:r>
                <a:rPr lang="en-US" sz="2000" dirty="0" smtClean="0"/>
                <a:t>black students.”(</a:t>
              </a:r>
              <a:r>
                <a:rPr lang="en-US" sz="2000" dirty="0" err="1"/>
                <a:t>Ronfeldt</a:t>
              </a:r>
              <a:r>
                <a:rPr lang="en-US" sz="2000" dirty="0"/>
                <a:t>, Loeb, </a:t>
              </a:r>
              <a:r>
                <a:rPr lang="en-US" sz="2000" dirty="0" smtClean="0"/>
                <a:t>&amp; </a:t>
              </a:r>
              <a:r>
                <a:rPr lang="en-US" sz="2000" dirty="0" err="1" smtClean="0"/>
                <a:t>Wycoff</a:t>
              </a:r>
              <a:r>
                <a:rPr lang="en-US" sz="2000" dirty="0" smtClean="0"/>
                <a:t>, 2012).</a:t>
              </a:r>
              <a:endParaRPr lang="en-US" sz="2000" dirty="0"/>
            </a:p>
          </p:txBody>
        </p:sp>
      </p:grpSp>
    </p:spTree>
    <p:extLst>
      <p:ext uri="{BB962C8B-B14F-4D97-AF65-F5344CB8AC3E}">
        <p14:creationId xmlns:p14="http://schemas.microsoft.com/office/powerpoint/2010/main" val="333407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highly effective teachers want?</a:t>
            </a:r>
            <a:endParaRPr lang="en-US" dirty="0"/>
          </a:p>
        </p:txBody>
      </p:sp>
      <p:sp>
        <p:nvSpPr>
          <p:cNvPr id="3" name="Content Placeholder 2"/>
          <p:cNvSpPr>
            <a:spLocks noGrp="1"/>
          </p:cNvSpPr>
          <p:nvPr>
            <p:ph idx="1"/>
          </p:nvPr>
        </p:nvSpPr>
        <p:spPr/>
        <p:txBody>
          <a:bodyPr>
            <a:normAutofit/>
          </a:bodyPr>
          <a:lstStyle/>
          <a:p>
            <a:pPr marL="0" indent="0">
              <a:buNone/>
            </a:pPr>
            <a:r>
              <a:rPr lang="en-US" sz="2400" b="1" dirty="0" smtClean="0"/>
              <a:t>Feedback, Recognition, and Opportunities to Lead</a:t>
            </a:r>
          </a:p>
          <a:p>
            <a:pPr marL="0" indent="0">
              <a:buNone/>
            </a:pPr>
            <a:endParaRPr lang="en-US" sz="2400" b="1" dirty="0" smtClean="0"/>
          </a:p>
        </p:txBody>
      </p:sp>
      <p:sp>
        <p:nvSpPr>
          <p:cNvPr id="7" name="Rounded Rectangular Callout 6" title="Rounded rectangle textbox, blue background"/>
          <p:cNvSpPr/>
          <p:nvPr/>
        </p:nvSpPr>
        <p:spPr>
          <a:xfrm>
            <a:off x="1978925" y="1951628"/>
            <a:ext cx="5732060" cy="2594693"/>
          </a:xfrm>
          <a:prstGeom prst="wedgeRoundRectCallou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79176" y="1951628"/>
            <a:ext cx="4804012" cy="2762295"/>
          </a:xfrm>
          <a:prstGeom prst="rect">
            <a:avLst/>
          </a:prstGeom>
          <a:noFill/>
        </p:spPr>
        <p:txBody>
          <a:bodyPr wrap="square" rtlCol="0">
            <a:spAutoFit/>
          </a:bodyPr>
          <a:lstStyle/>
          <a:p>
            <a:r>
              <a:rPr lang="en-US" sz="2000" dirty="0">
                <a:solidFill>
                  <a:schemeClr val="bg1"/>
                </a:solidFill>
              </a:rPr>
              <a:t>“Positive, </a:t>
            </a:r>
            <a:r>
              <a:rPr lang="en-US" sz="2000" b="1" dirty="0">
                <a:solidFill>
                  <a:schemeClr val="bg1"/>
                </a:solidFill>
              </a:rPr>
              <a:t>effective communication </a:t>
            </a:r>
            <a:r>
              <a:rPr lang="en-US" sz="2000" dirty="0">
                <a:solidFill>
                  <a:schemeClr val="bg1"/>
                </a:solidFill>
              </a:rPr>
              <a:t>between teachers and administration is lacking. Performance </a:t>
            </a:r>
            <a:r>
              <a:rPr lang="en-US" sz="2000" b="1" dirty="0">
                <a:solidFill>
                  <a:schemeClr val="bg1"/>
                </a:solidFill>
              </a:rPr>
              <a:t>feedback</a:t>
            </a:r>
            <a:r>
              <a:rPr lang="en-US" sz="2000" dirty="0">
                <a:solidFill>
                  <a:schemeClr val="bg1"/>
                </a:solidFill>
              </a:rPr>
              <a:t> is missing. For example, my principal never once visited my classroom during the entire school year to see how effective I really am with my students.”</a:t>
            </a:r>
          </a:p>
          <a:p>
            <a:r>
              <a:rPr lang="en-US" sz="2000" dirty="0">
                <a:solidFill>
                  <a:schemeClr val="bg1"/>
                </a:solidFill>
              </a:rPr>
              <a:t>(The New Teacher Project, 2012). </a:t>
            </a:r>
          </a:p>
          <a:p>
            <a:endParaRPr lang="en-US" dirty="0"/>
          </a:p>
        </p:txBody>
      </p:sp>
    </p:spTree>
    <p:extLst>
      <p:ext uri="{BB962C8B-B14F-4D97-AF65-F5344CB8AC3E}">
        <p14:creationId xmlns:p14="http://schemas.microsoft.com/office/powerpoint/2010/main" val="234263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sz="3200" b="1" dirty="0" smtClean="0">
                <a:solidFill>
                  <a:srgbClr val="00999A"/>
                </a:solidFill>
              </a:rPr>
              <a:t>Strategy: Building a Culture of Feedback</a:t>
            </a:r>
            <a:endParaRPr lang="en-US" sz="3200" b="1" dirty="0">
              <a:solidFill>
                <a:srgbClr val="00999A"/>
              </a:solidFill>
            </a:endParaRPr>
          </a:p>
        </p:txBody>
      </p:sp>
      <p:pic>
        <p:nvPicPr>
          <p:cNvPr id="11" name="Picture 6" descr="light petal celebration evening bulb color black electricity yellow light bulb candle lighting energy lights party light fixture idea shape macro photography"/>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5276440" y="1268413"/>
            <a:ext cx="3867559" cy="2578373"/>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9"/>
          <p:cNvSpPr>
            <a:spLocks noGrp="1"/>
          </p:cNvSpPr>
          <p:nvPr>
            <p:ph sz="half" idx="4294967295"/>
          </p:nvPr>
        </p:nvSpPr>
        <p:spPr>
          <a:xfrm>
            <a:off x="204717" y="1076444"/>
            <a:ext cx="5276440" cy="3867150"/>
          </a:xfrm>
        </p:spPr>
        <p:txBody>
          <a:bodyPr>
            <a:noAutofit/>
          </a:bodyPr>
          <a:lstStyle/>
          <a:p>
            <a:pPr marL="0" indent="0" fontAlgn="base">
              <a:lnSpc>
                <a:spcPct val="100000"/>
              </a:lnSpc>
              <a:spcBef>
                <a:spcPts val="0"/>
              </a:spcBef>
              <a:buNone/>
            </a:pPr>
            <a:r>
              <a:rPr lang="en-US" sz="2400" b="1" dirty="0" smtClean="0">
                <a:solidFill>
                  <a:schemeClr val="tx1"/>
                </a:solidFill>
              </a:rPr>
              <a:t>Person A: Share what you wrote about </a:t>
            </a:r>
          </a:p>
          <a:p>
            <a:pPr marL="514350" indent="-514350" fontAlgn="base">
              <a:lnSpc>
                <a:spcPct val="100000"/>
              </a:lnSpc>
              <a:spcBef>
                <a:spcPts val="0"/>
              </a:spcBef>
              <a:buAutoNum type="arabicPeriod"/>
            </a:pPr>
            <a:r>
              <a:rPr lang="en-US" sz="2400" dirty="0" smtClean="0">
                <a:solidFill>
                  <a:schemeClr val="tx1"/>
                </a:solidFill>
              </a:rPr>
              <a:t>One </a:t>
            </a:r>
            <a:r>
              <a:rPr lang="en-US" sz="2400" b="1" dirty="0">
                <a:solidFill>
                  <a:schemeClr val="tx1"/>
                </a:solidFill>
              </a:rPr>
              <a:t>celebration</a:t>
            </a:r>
            <a:r>
              <a:rPr lang="en-US" sz="2400" dirty="0">
                <a:solidFill>
                  <a:schemeClr val="tx1"/>
                </a:solidFill>
              </a:rPr>
              <a:t> from the past year </a:t>
            </a:r>
            <a:endParaRPr lang="en-US" sz="2400" dirty="0" smtClean="0">
              <a:solidFill>
                <a:schemeClr val="tx1"/>
              </a:solidFill>
            </a:endParaRPr>
          </a:p>
          <a:p>
            <a:pPr marL="514350" indent="-514350" fontAlgn="base">
              <a:lnSpc>
                <a:spcPct val="100000"/>
              </a:lnSpc>
              <a:spcBef>
                <a:spcPts val="0"/>
              </a:spcBef>
              <a:buAutoNum type="arabicPeriod"/>
            </a:pPr>
            <a:r>
              <a:rPr lang="en-US" sz="2400" dirty="0" smtClean="0">
                <a:solidFill>
                  <a:schemeClr val="tx1"/>
                </a:solidFill>
              </a:rPr>
              <a:t>One </a:t>
            </a:r>
            <a:r>
              <a:rPr lang="en-US" sz="2400" b="1" dirty="0">
                <a:solidFill>
                  <a:schemeClr val="tx1"/>
                </a:solidFill>
              </a:rPr>
              <a:t>priority</a:t>
            </a:r>
            <a:r>
              <a:rPr lang="en-US" sz="2400" dirty="0">
                <a:solidFill>
                  <a:schemeClr val="tx1"/>
                </a:solidFill>
              </a:rPr>
              <a:t> you’re personally focused on for next </a:t>
            </a:r>
            <a:r>
              <a:rPr lang="en-US" sz="2400" dirty="0" smtClean="0">
                <a:solidFill>
                  <a:schemeClr val="tx1"/>
                </a:solidFill>
              </a:rPr>
              <a:t>year</a:t>
            </a:r>
          </a:p>
          <a:p>
            <a:pPr marL="514350" indent="-514350" fontAlgn="base">
              <a:lnSpc>
                <a:spcPct val="100000"/>
              </a:lnSpc>
              <a:spcBef>
                <a:spcPts val="0"/>
              </a:spcBef>
              <a:buAutoNum type="arabicPeriod"/>
            </a:pPr>
            <a:r>
              <a:rPr lang="en-US" sz="2400" dirty="0" smtClean="0">
                <a:solidFill>
                  <a:schemeClr val="tx1"/>
                </a:solidFill>
              </a:rPr>
              <a:t>One </a:t>
            </a:r>
            <a:r>
              <a:rPr lang="en-US" sz="2400" b="1" dirty="0">
                <a:solidFill>
                  <a:schemeClr val="tx1"/>
                </a:solidFill>
              </a:rPr>
              <a:t>challenge</a:t>
            </a:r>
            <a:r>
              <a:rPr lang="en-US" sz="2400" dirty="0">
                <a:solidFill>
                  <a:schemeClr val="tx1"/>
                </a:solidFill>
              </a:rPr>
              <a:t> </a:t>
            </a:r>
            <a:r>
              <a:rPr lang="en-US" sz="2400" dirty="0" smtClean="0">
                <a:solidFill>
                  <a:schemeClr val="tx1"/>
                </a:solidFill>
              </a:rPr>
              <a:t>you anticipate when you execute </a:t>
            </a:r>
            <a:r>
              <a:rPr lang="en-US" sz="2400" dirty="0">
                <a:solidFill>
                  <a:schemeClr val="tx1"/>
                </a:solidFill>
              </a:rPr>
              <a:t>that priority </a:t>
            </a:r>
          </a:p>
          <a:p>
            <a:pPr marL="0" indent="0" fontAlgn="base">
              <a:lnSpc>
                <a:spcPct val="100000"/>
              </a:lnSpc>
              <a:spcBef>
                <a:spcPts val="0"/>
              </a:spcBef>
              <a:buNone/>
            </a:pPr>
            <a:endParaRPr lang="en-US" sz="2400" dirty="0">
              <a:solidFill>
                <a:schemeClr val="tx1"/>
              </a:solidFill>
            </a:endParaRPr>
          </a:p>
          <a:p>
            <a:pPr marL="0" indent="0" fontAlgn="base">
              <a:lnSpc>
                <a:spcPct val="100000"/>
              </a:lnSpc>
              <a:spcBef>
                <a:spcPts val="0"/>
              </a:spcBef>
              <a:buNone/>
            </a:pPr>
            <a:r>
              <a:rPr lang="en-US" sz="2400" b="1" dirty="0" smtClean="0">
                <a:solidFill>
                  <a:schemeClr val="tx1"/>
                </a:solidFill>
              </a:rPr>
              <a:t>Person B: Give Feedback </a:t>
            </a:r>
          </a:p>
          <a:p>
            <a:pPr fontAlgn="base">
              <a:spcBef>
                <a:spcPts val="0"/>
              </a:spcBef>
            </a:pPr>
            <a:r>
              <a:rPr lang="en-US" sz="2400" dirty="0" smtClean="0">
                <a:solidFill>
                  <a:schemeClr val="tx1"/>
                </a:solidFill>
              </a:rPr>
              <a:t>What I heard…</a:t>
            </a:r>
          </a:p>
          <a:p>
            <a:pPr fontAlgn="base">
              <a:spcBef>
                <a:spcPts val="0"/>
              </a:spcBef>
            </a:pPr>
            <a:r>
              <a:rPr lang="en-US" sz="2400" dirty="0" smtClean="0"/>
              <a:t>What I wonder…</a:t>
            </a:r>
          </a:p>
          <a:p>
            <a:pPr marL="0" indent="0" fontAlgn="base">
              <a:lnSpc>
                <a:spcPct val="100000"/>
              </a:lnSpc>
              <a:spcBef>
                <a:spcPts val="0"/>
              </a:spcBef>
              <a:buNone/>
            </a:pPr>
            <a:endParaRPr lang="en-US" sz="2400" dirty="0">
              <a:solidFill>
                <a:schemeClr val="tx1"/>
              </a:solidFill>
            </a:endParaRPr>
          </a:p>
        </p:txBody>
      </p:sp>
    </p:spTree>
    <p:extLst>
      <p:ext uri="{BB962C8B-B14F-4D97-AF65-F5344CB8AC3E}">
        <p14:creationId xmlns:p14="http://schemas.microsoft.com/office/powerpoint/2010/main" val="2178792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Times New Roman"/>
              <a:buNone/>
            </a:pPr>
            <a:r>
              <a:rPr lang="en" sz="3600" dirty="0" smtClean="0">
                <a:solidFill>
                  <a:schemeClr val="tx2"/>
                </a:solidFill>
                <a:latin typeface="Calibri"/>
                <a:ea typeface="Calibri"/>
                <a:cs typeface="Calibri"/>
                <a:sym typeface="Calibri"/>
              </a:rPr>
              <a:t>Effectiveness System Feedb</a:t>
            </a:r>
            <a:r>
              <a:rPr lang="en" sz="3600" i="0" u="none" strike="noStrike" cap="none" dirty="0" smtClean="0">
                <a:solidFill>
                  <a:schemeClr val="tx2"/>
                </a:solidFill>
                <a:latin typeface="Calibri"/>
                <a:ea typeface="Calibri"/>
                <a:cs typeface="Calibri"/>
                <a:sym typeface="Calibri"/>
              </a:rPr>
              <a:t>ack</a:t>
            </a:r>
            <a:endParaRPr sz="3600" i="0" u="none" strike="noStrike" cap="none" dirty="0">
              <a:solidFill>
                <a:schemeClr val="tx2"/>
              </a:solidFill>
              <a:latin typeface="Calibri"/>
              <a:ea typeface="Calibri"/>
              <a:cs typeface="Calibri"/>
              <a:sym typeface="Calibri"/>
            </a:endParaRPr>
          </a:p>
        </p:txBody>
      </p:sp>
      <p:sp>
        <p:nvSpPr>
          <p:cNvPr id="199" name="Shape 199"/>
          <p:cNvSpPr txBox="1">
            <a:spLocks noGrp="1"/>
          </p:cNvSpPr>
          <p:nvPr>
            <p:ph type="body" idx="1"/>
          </p:nvPr>
        </p:nvSpPr>
        <p:spPr>
          <a:xfrm>
            <a:off x="304800" y="855023"/>
            <a:ext cx="8839200" cy="3420094"/>
          </a:xfrm>
          <a:prstGeom prst="rect">
            <a:avLst/>
          </a:prstGeom>
          <a:noFill/>
          <a:ln>
            <a:noFill/>
          </a:ln>
        </p:spPr>
        <p:txBody>
          <a:bodyPr spcFirstLastPara="1" wrap="square" lIns="91425" tIns="45700" rIns="91425" bIns="45700" anchor="t" anchorCtr="0">
            <a:noAutofit/>
          </a:bodyPr>
          <a:lstStyle/>
          <a:p>
            <a:pPr marL="566928" marR="0" lvl="1" indent="-457200" algn="l" rtl="0">
              <a:lnSpc>
                <a:spcPct val="80000"/>
              </a:lnSpc>
              <a:spcBef>
                <a:spcPts val="0"/>
              </a:spcBef>
              <a:spcAft>
                <a:spcPts val="0"/>
              </a:spcAft>
              <a:buClr>
                <a:schemeClr val="dk1"/>
              </a:buClr>
              <a:buSzPts val="1476"/>
              <a:buFont typeface="Calibri"/>
              <a:buChar char="•"/>
            </a:pPr>
            <a:r>
              <a:rPr lang="en" sz="2170" b="1" i="0" u="none" strike="noStrike" cap="none" dirty="0">
                <a:solidFill>
                  <a:schemeClr val="dk1"/>
                </a:solidFill>
                <a:latin typeface="Calibri"/>
                <a:ea typeface="Calibri"/>
                <a:cs typeface="Calibri"/>
                <a:sym typeface="Calibri"/>
              </a:rPr>
              <a:t>Effectiveness Experts </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smtClean="0">
                <a:solidFill>
                  <a:srgbClr val="000000"/>
                </a:solidFill>
                <a:latin typeface="Calibri"/>
                <a:ea typeface="Calibri"/>
                <a:cs typeface="Calibri"/>
                <a:sym typeface="Calibri"/>
              </a:rPr>
              <a:t>District and IHE ADEPT </a:t>
            </a:r>
            <a:r>
              <a:rPr lang="en" sz="1782" i="0" u="none" strike="noStrike" cap="none" dirty="0">
                <a:solidFill>
                  <a:srgbClr val="000000"/>
                </a:solidFill>
                <a:latin typeface="Calibri"/>
                <a:ea typeface="Calibri"/>
                <a:cs typeface="Calibri"/>
                <a:sym typeface="Calibri"/>
              </a:rPr>
              <a:t>Plans 2017</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rgbClr val="000000"/>
                </a:solidFill>
                <a:latin typeface="Calibri"/>
                <a:ea typeface="Calibri"/>
                <a:cs typeface="Calibri"/>
                <a:sym typeface="Calibri"/>
              </a:rPr>
              <a:t>Effectiveness Office Hours</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rgbClr val="000000"/>
                </a:solidFill>
                <a:latin typeface="Calibri"/>
                <a:ea typeface="Calibri"/>
                <a:cs typeface="Calibri"/>
                <a:sym typeface="Calibri"/>
              </a:rPr>
              <a:t>Effectiveness Advisory </a:t>
            </a:r>
            <a:r>
              <a:rPr lang="en" sz="1782" i="0" u="none" strike="noStrike" cap="none" dirty="0" smtClean="0">
                <a:solidFill>
                  <a:srgbClr val="000000"/>
                </a:solidFill>
                <a:latin typeface="Calibri"/>
                <a:ea typeface="Calibri"/>
                <a:cs typeface="Calibri"/>
                <a:sym typeface="Calibri"/>
              </a:rPr>
              <a:t>Teams </a:t>
            </a:r>
            <a:r>
              <a:rPr lang="en" sz="1782" i="0" u="none" strike="noStrike" cap="none" dirty="0">
                <a:solidFill>
                  <a:srgbClr val="000000"/>
                </a:solidFill>
                <a:latin typeface="Calibri"/>
                <a:ea typeface="Calibri"/>
                <a:cs typeface="Calibri"/>
                <a:sym typeface="Calibri"/>
              </a:rPr>
              <a:t>(District, Higher Ed., Principals, Teachers)</a:t>
            </a:r>
            <a:endParaRPr sz="2170" i="0" u="none" strike="noStrike" cap="none" dirty="0">
              <a:solidFill>
                <a:schemeClr val="dk1"/>
              </a:solidFill>
              <a:latin typeface="Calibri"/>
              <a:ea typeface="Calibri"/>
              <a:cs typeface="Calibri"/>
              <a:sym typeface="Calibri"/>
            </a:endParaRPr>
          </a:p>
          <a:p>
            <a:pPr marL="566928" marR="0" lvl="1" indent="-457200" algn="l" rtl="0">
              <a:lnSpc>
                <a:spcPct val="80000"/>
              </a:lnSpc>
              <a:spcBef>
                <a:spcPts val="400"/>
              </a:spcBef>
              <a:spcAft>
                <a:spcPts val="0"/>
              </a:spcAft>
              <a:buClr>
                <a:schemeClr val="dk1"/>
              </a:buClr>
              <a:buSzPts val="1476"/>
              <a:buFont typeface="Calibri"/>
              <a:buChar char="•"/>
            </a:pPr>
            <a:r>
              <a:rPr lang="en" sz="2170" b="1" i="0" u="none" strike="noStrike" cap="none" dirty="0">
                <a:solidFill>
                  <a:schemeClr val="dk1"/>
                </a:solidFill>
                <a:latin typeface="Calibri"/>
                <a:ea typeface="Calibri"/>
                <a:cs typeface="Calibri"/>
                <a:sym typeface="Calibri"/>
              </a:rPr>
              <a:t>Trainings and </a:t>
            </a:r>
            <a:r>
              <a:rPr lang="en" sz="2170" b="1" i="0" u="none" strike="noStrike" cap="none" dirty="0" smtClean="0">
                <a:solidFill>
                  <a:schemeClr val="dk1"/>
                </a:solidFill>
                <a:latin typeface="Calibri"/>
                <a:ea typeface="Calibri"/>
                <a:cs typeface="Calibri"/>
                <a:sym typeface="Calibri"/>
              </a:rPr>
              <a:t>Roundtables </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chemeClr val="dk1"/>
                </a:solidFill>
                <a:latin typeface="Calibri"/>
                <a:ea typeface="Calibri"/>
                <a:cs typeface="Calibri"/>
                <a:sym typeface="Calibri"/>
              </a:rPr>
              <a:t>SC Teaching Standards, PADEPP, and Leadership </a:t>
            </a:r>
            <a:r>
              <a:rPr lang="en" sz="1782" i="0" u="none" strike="noStrike" cap="none" dirty="0" smtClean="0">
                <a:solidFill>
                  <a:schemeClr val="dk1"/>
                </a:solidFill>
                <a:latin typeface="Calibri"/>
                <a:ea typeface="Calibri"/>
                <a:cs typeface="Calibri"/>
                <a:sym typeface="Calibri"/>
              </a:rPr>
              <a:t>Continuum </a:t>
            </a:r>
            <a:r>
              <a:rPr lang="en" sz="1782" i="0" u="none" strike="noStrike" cap="none" dirty="0">
                <a:solidFill>
                  <a:schemeClr val="dk1"/>
                </a:solidFill>
                <a:latin typeface="Calibri"/>
                <a:ea typeface="Calibri"/>
                <a:cs typeface="Calibri"/>
                <a:sym typeface="Calibri"/>
              </a:rPr>
              <a:t>trainings</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chemeClr val="dk1"/>
                </a:solidFill>
                <a:latin typeface="Calibri"/>
                <a:ea typeface="Calibri"/>
                <a:cs typeface="Calibri"/>
                <a:sym typeface="Calibri"/>
              </a:rPr>
              <a:t>Personnel, Instructional Leaders, </a:t>
            </a:r>
            <a:r>
              <a:rPr lang="en" sz="1782" i="0" u="none" strike="noStrike" cap="none" dirty="0" smtClean="0">
                <a:solidFill>
                  <a:schemeClr val="dk1"/>
                </a:solidFill>
                <a:latin typeface="Calibri"/>
                <a:ea typeface="Calibri"/>
                <a:cs typeface="Calibri"/>
                <a:sym typeface="Calibri"/>
              </a:rPr>
              <a:t>HR, SCEDA Roundtables, SCATE Conference</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chemeClr val="dk1"/>
                </a:solidFill>
                <a:latin typeface="Calibri"/>
                <a:ea typeface="Calibri"/>
                <a:cs typeface="Calibri"/>
                <a:sym typeface="Calibri"/>
              </a:rPr>
              <a:t>Induction and Mentoring Coordinators</a:t>
            </a:r>
            <a:endParaRPr sz="2170" i="0" u="none" strike="noStrike" cap="none" dirty="0">
              <a:solidFill>
                <a:schemeClr val="dk1"/>
              </a:solidFill>
              <a:latin typeface="Calibri"/>
              <a:ea typeface="Calibri"/>
              <a:cs typeface="Calibri"/>
              <a:sym typeface="Calibri"/>
            </a:endParaRPr>
          </a:p>
          <a:p>
            <a:pPr marL="566928" marR="0" lvl="1" indent="-457200" algn="l" rtl="0">
              <a:lnSpc>
                <a:spcPct val="80000"/>
              </a:lnSpc>
              <a:spcBef>
                <a:spcPts val="400"/>
              </a:spcBef>
              <a:spcAft>
                <a:spcPts val="0"/>
              </a:spcAft>
              <a:buClr>
                <a:schemeClr val="dk1"/>
              </a:buClr>
              <a:buSzPts val="1476"/>
              <a:buFont typeface="Calibri"/>
              <a:buChar char="•"/>
            </a:pPr>
            <a:r>
              <a:rPr lang="en" sz="2170" b="1" i="0" u="none" strike="noStrike" cap="none" dirty="0">
                <a:solidFill>
                  <a:schemeClr val="dk1"/>
                </a:solidFill>
                <a:latin typeface="Calibri"/>
                <a:ea typeface="Calibri"/>
                <a:cs typeface="Calibri"/>
                <a:sym typeface="Calibri"/>
              </a:rPr>
              <a:t>Independent Reviews </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pPr>
            <a:r>
              <a:rPr lang="en" sz="1782" i="0" u="none" strike="noStrike" cap="none" dirty="0">
                <a:solidFill>
                  <a:schemeClr val="dk1"/>
                </a:solidFill>
                <a:latin typeface="Calibri"/>
                <a:ea typeface="Calibri"/>
                <a:cs typeface="Calibri"/>
                <a:sym typeface="Calibri"/>
              </a:rPr>
              <a:t>University of South Carolina Research, Evaluation, </a:t>
            </a:r>
            <a:r>
              <a:rPr lang="en" sz="1782" dirty="0">
                <a:latin typeface="Calibri"/>
                <a:ea typeface="Calibri"/>
                <a:cs typeface="Calibri"/>
                <a:sym typeface="Calibri"/>
              </a:rPr>
              <a:t>&amp; </a:t>
            </a:r>
            <a:r>
              <a:rPr lang="en" sz="1782" i="0" u="none" strike="noStrike" cap="none" dirty="0">
                <a:solidFill>
                  <a:schemeClr val="dk1"/>
                </a:solidFill>
                <a:latin typeface="Calibri"/>
                <a:ea typeface="Calibri"/>
                <a:cs typeface="Calibri"/>
                <a:sym typeface="Calibri"/>
              </a:rPr>
              <a:t>Measurement Center</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pPr>
            <a:r>
              <a:rPr lang="en" sz="1782" i="0" u="none" strike="noStrike" cap="none" dirty="0">
                <a:solidFill>
                  <a:schemeClr val="dk1"/>
                </a:solidFill>
                <a:latin typeface="Calibri"/>
                <a:ea typeface="Calibri"/>
                <a:cs typeface="Calibri"/>
                <a:sym typeface="Calibri"/>
              </a:rPr>
              <a:t>Southern Regional Education Board Focus Groups</a:t>
            </a:r>
            <a:endParaRPr dirty="0">
              <a:latin typeface="Calibri"/>
              <a:ea typeface="Calibri"/>
              <a:cs typeface="Calibri"/>
              <a:sym typeface="Calibri"/>
            </a:endParaRPr>
          </a:p>
          <a:p>
            <a:pPr marL="1376172" lvl="4" indent="-342900">
              <a:lnSpc>
                <a:spcPct val="80000"/>
              </a:lnSpc>
              <a:spcBef>
                <a:spcPts val="400"/>
              </a:spcBef>
              <a:buClr>
                <a:schemeClr val="accent1"/>
              </a:buClr>
              <a:buSzPts val="1158"/>
              <a:buFont typeface="Calibri"/>
              <a:buChar char="o"/>
            </a:pPr>
            <a:r>
              <a:rPr lang="en" sz="1632" i="0" u="none" strike="noStrike" cap="none" dirty="0">
                <a:solidFill>
                  <a:schemeClr val="dk1"/>
                </a:solidFill>
                <a:latin typeface="Calibri"/>
                <a:ea typeface="Calibri"/>
                <a:cs typeface="Calibri"/>
                <a:sym typeface="Calibri"/>
              </a:rPr>
              <a:t>American Institutes for Research Statewide Surveys (2016 and 2018)</a:t>
            </a:r>
            <a:endParaRPr dirty="0">
              <a:latin typeface="Calibri"/>
              <a:ea typeface="Calibri"/>
              <a:cs typeface="Calibri"/>
              <a:sym typeface="Calibri"/>
            </a:endParaRPr>
          </a:p>
          <a:p>
            <a:pPr marL="342900" marR="0" lvl="0" indent="-165735" algn="l" rtl="0">
              <a:lnSpc>
                <a:spcPct val="80000"/>
              </a:lnSpc>
              <a:spcBef>
                <a:spcPts val="558"/>
              </a:spcBef>
              <a:spcAft>
                <a:spcPts val="0"/>
              </a:spcAft>
              <a:buClr>
                <a:schemeClr val="dk1"/>
              </a:buClr>
              <a:buSzPts val="2790"/>
              <a:buFont typeface="Arial"/>
              <a:buNone/>
            </a:pPr>
            <a:endParaRPr sz="279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45112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PADEPP: Supporting Principal Growth</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2535087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008080"/>
      </a:dk2>
      <a:lt2>
        <a:srgbClr val="E4E9EF"/>
      </a:lt2>
      <a:accent1>
        <a:srgbClr val="008080"/>
      </a:accent1>
      <a:accent2>
        <a:srgbClr val="E68422"/>
      </a:accent2>
      <a:accent3>
        <a:srgbClr val="63891F"/>
      </a:accent3>
      <a:accent4>
        <a:srgbClr val="846648"/>
      </a:accent4>
      <a:accent5>
        <a:srgbClr val="63891F"/>
      </a:accent5>
      <a:accent6>
        <a:srgbClr val="758085"/>
      </a:accent6>
      <a:hlink>
        <a:srgbClr val="0072E5"/>
      </a:hlink>
      <a:folHlink>
        <a:srgbClr val="753D3D"/>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5137</TotalTime>
  <Words>2500</Words>
  <Application>Microsoft Office PowerPoint</Application>
  <PresentationFormat>On-screen Show (16:9)</PresentationFormat>
  <Paragraphs>313</Paragraphs>
  <Slides>31</Slides>
  <Notes>28</Notes>
  <HiddenSlides>2</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Office Theme</vt:lpstr>
      <vt:lpstr>Custom Design</vt:lpstr>
      <vt:lpstr>Retaining Effective Educators Welcome and Reflection</vt:lpstr>
      <vt:lpstr>ADEPT, PADEPP, &amp; Retaining Effective Educators </vt:lpstr>
      <vt:lpstr>Guiding Questions</vt:lpstr>
      <vt:lpstr>Retaining Effective Educators </vt:lpstr>
      <vt:lpstr>Retaining Effective Educators </vt:lpstr>
      <vt:lpstr>What do highly effective teachers want?</vt:lpstr>
      <vt:lpstr>Strategy: Building a Culture of Feedback</vt:lpstr>
      <vt:lpstr>Effectiveness System Feedback</vt:lpstr>
      <vt:lpstr>PADEPP: Supporting Principal Growth</vt:lpstr>
      <vt:lpstr>PADEPP Guidelines Changes </vt:lpstr>
      <vt:lpstr>PADEPP Tips and Key Resources</vt:lpstr>
      <vt:lpstr>Expanded ADEPT: Supporting Teacher Growth</vt:lpstr>
      <vt:lpstr>ADEPT Guidelines Changes</vt:lpstr>
      <vt:lpstr>Expanded ADEPT Process for 2018-2019</vt:lpstr>
      <vt:lpstr>ADEPT Guidelines 2018-19 Areas of Flexibility</vt:lpstr>
      <vt:lpstr>ADEPT Tips and Key Resources</vt:lpstr>
      <vt:lpstr>Tracking and Supporting Effectiveness – SCLead.org</vt:lpstr>
      <vt:lpstr>Effectiveness Data Management and Support System, SCLead.org</vt:lpstr>
      <vt:lpstr>What’s Required in SCLead.org?</vt:lpstr>
      <vt:lpstr>District Decisions </vt:lpstr>
      <vt:lpstr>SCLead Tips and Key Resources</vt:lpstr>
      <vt:lpstr>Questions?</vt:lpstr>
      <vt:lpstr>Training and Professional Learning </vt:lpstr>
      <vt:lpstr>             Office of Educator Effectiveness &amp; Leadership Development</vt:lpstr>
      <vt:lpstr>Strategy Sharing and Next Steps</vt:lpstr>
      <vt:lpstr>Retention and Development Resources</vt:lpstr>
      <vt:lpstr>District Visioning Tool:  USHCA Teacher Puzzle Pieces</vt:lpstr>
      <vt:lpstr>PowerPoint Presentation</vt:lpstr>
      <vt:lpstr>References</vt:lpstr>
      <vt:lpstr>SCLead.org Permissions </vt:lpstr>
      <vt:lpstr>ADEPT Plans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Toal Mandsager, Lilla</cp:lastModifiedBy>
  <cp:revision>180</cp:revision>
  <cp:lastPrinted>2018-05-07T13:09:37Z</cp:lastPrinted>
  <dcterms:created xsi:type="dcterms:W3CDTF">2016-09-22T16:09:07Z</dcterms:created>
  <dcterms:modified xsi:type="dcterms:W3CDTF">2018-06-18T14:15:52Z</dcterms:modified>
</cp:coreProperties>
</file>