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4"/>
  </p:sldMasterIdLst>
  <p:notesMasterIdLst>
    <p:notesMasterId r:id="rId15"/>
  </p:notesMasterIdLst>
  <p:sldIdLst>
    <p:sldId id="256" r:id="rId5"/>
    <p:sldId id="257" r:id="rId6"/>
    <p:sldId id="261" r:id="rId7"/>
    <p:sldId id="262" r:id="rId8"/>
    <p:sldId id="266" r:id="rId9"/>
    <p:sldId id="263" r:id="rId10"/>
    <p:sldId id="265" r:id="rId11"/>
    <p:sldId id="268" r:id="rId12"/>
    <p:sldId id="269" r:id="rId13"/>
    <p:sldId id="267" r:id="rId14"/>
  </p:sldIdLst>
  <p:sldSz cx="9144000" cy="6858000" type="screen4x3"/>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C3D946-56CD-4AAE-BD2F-E414CDD587A7}" v="18" dt="2020-08-18T16:57:57.508"/>
    <p1510:client id="{754CD1AB-0B57-4094-ACC5-CBD09DA7B40E}" v="6" dt="2020-08-21T17:14:45.600"/>
    <p1510:client id="{8F903C7C-CDB1-4BC0-908C-EDEA3654FA5F}" v="18" dt="2020-08-21T17:42:02.257"/>
  </p1510:revLst>
</p1510:revInfo>
</file>

<file path=ppt/tableStyles.xml><?xml version="1.0" encoding="utf-8"?>
<a:tblStyleLst xmlns:a="http://schemas.openxmlformats.org/drawingml/2006/main" def="{E05E3C4E-1933-4CE4-98D2-B6BC478C5B66}">
  <a:tblStyle styleId="{E05E3C4E-1933-4CE4-98D2-B6BC478C5B6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535" autoAdjust="0"/>
  </p:normalViewPr>
  <p:slideViewPr>
    <p:cSldViewPr snapToGrid="0">
      <p:cViewPr varScale="1">
        <p:scale>
          <a:sx n="45" d="100"/>
          <a:sy n="45" d="100"/>
        </p:scale>
        <p:origin x="1458" y="60"/>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lythe, Beverly" userId="S::bflythe@ed.sc.gov::fa4cd123-ab84-4caa-9d51-c75a06a2b8a1" providerId="AD" clId="Web-{754CD1AB-0B57-4094-ACC5-CBD09DA7B40E}"/>
    <pc:docChg chg="modSld">
      <pc:chgData name="Flythe, Beverly" userId="S::bflythe@ed.sc.gov::fa4cd123-ab84-4caa-9d51-c75a06a2b8a1" providerId="AD" clId="Web-{754CD1AB-0B57-4094-ACC5-CBD09DA7B40E}" dt="2020-08-21T17:14:45.600" v="5" actId="20577"/>
      <pc:docMkLst>
        <pc:docMk/>
      </pc:docMkLst>
      <pc:sldChg chg="modSp">
        <pc:chgData name="Flythe, Beverly" userId="S::bflythe@ed.sc.gov::fa4cd123-ab84-4caa-9d51-c75a06a2b8a1" providerId="AD" clId="Web-{754CD1AB-0B57-4094-ACC5-CBD09DA7B40E}" dt="2020-08-21T17:14:45.600" v="5" actId="20577"/>
        <pc:sldMkLst>
          <pc:docMk/>
          <pc:sldMk cId="2867801765" sldId="266"/>
        </pc:sldMkLst>
        <pc:spChg chg="mod">
          <ac:chgData name="Flythe, Beverly" userId="S::bflythe@ed.sc.gov::fa4cd123-ab84-4caa-9d51-c75a06a2b8a1" providerId="AD" clId="Web-{754CD1AB-0B57-4094-ACC5-CBD09DA7B40E}" dt="2020-08-21T17:14:45.600" v="5" actId="20577"/>
          <ac:spMkLst>
            <pc:docMk/>
            <pc:sldMk cId="2867801765" sldId="266"/>
            <ac:spMk id="118" creationId="{00000000-0000-0000-0000-000000000000}"/>
          </ac:spMkLst>
        </pc:spChg>
      </pc:sldChg>
    </pc:docChg>
  </pc:docChgLst>
  <pc:docChgLst>
    <pc:chgData name="Toal-Mandsager, Lilla" userId="S::lmandsager@ed.sc.gov::174b38ce-a348-4f4d-9df2-4c4a118291f5" providerId="AD" clId="Web-{8F903C7C-CDB1-4BC0-908C-EDEA3654FA5F}"/>
    <pc:docChg chg="modSld">
      <pc:chgData name="Toal-Mandsager, Lilla" userId="S::lmandsager@ed.sc.gov::174b38ce-a348-4f4d-9df2-4c4a118291f5" providerId="AD" clId="Web-{8F903C7C-CDB1-4BC0-908C-EDEA3654FA5F}" dt="2020-08-21T17:43:19.305" v="219"/>
      <pc:docMkLst>
        <pc:docMk/>
      </pc:docMkLst>
      <pc:sldChg chg="modNotes">
        <pc:chgData name="Toal-Mandsager, Lilla" userId="S::lmandsager@ed.sc.gov::174b38ce-a348-4f4d-9df2-4c4a118291f5" providerId="AD" clId="Web-{8F903C7C-CDB1-4BC0-908C-EDEA3654FA5F}" dt="2020-08-21T17:42:56.321" v="191"/>
        <pc:sldMkLst>
          <pc:docMk/>
          <pc:sldMk cId="0" sldId="257"/>
        </pc:sldMkLst>
      </pc:sldChg>
      <pc:sldChg chg="modSp modNotes">
        <pc:chgData name="Toal-Mandsager, Lilla" userId="S::lmandsager@ed.sc.gov::174b38ce-a348-4f4d-9df2-4c4a118291f5" providerId="AD" clId="Web-{8F903C7C-CDB1-4BC0-908C-EDEA3654FA5F}" dt="2020-08-21T17:42:01.601" v="154" actId="20577"/>
        <pc:sldMkLst>
          <pc:docMk/>
          <pc:sldMk cId="0" sldId="261"/>
        </pc:sldMkLst>
        <pc:spChg chg="mod">
          <ac:chgData name="Toal-Mandsager, Lilla" userId="S::lmandsager@ed.sc.gov::174b38ce-a348-4f4d-9df2-4c4a118291f5" providerId="AD" clId="Web-{8F903C7C-CDB1-4BC0-908C-EDEA3654FA5F}" dt="2020-08-21T17:42:01.601" v="154" actId="20577"/>
          <ac:spMkLst>
            <pc:docMk/>
            <pc:sldMk cId="0" sldId="261"/>
            <ac:spMk id="2" creationId="{00000000-0000-0000-0000-000000000000}"/>
          </ac:spMkLst>
        </pc:spChg>
      </pc:sldChg>
      <pc:sldChg chg="modNotes">
        <pc:chgData name="Toal-Mandsager, Lilla" userId="S::lmandsager@ed.sc.gov::174b38ce-a348-4f4d-9df2-4c4a118291f5" providerId="AD" clId="Web-{8F903C7C-CDB1-4BC0-908C-EDEA3654FA5F}" dt="2020-08-21T17:43:19.305" v="219"/>
        <pc:sldMkLst>
          <pc:docMk/>
          <pc:sldMk cId="0" sldId="263"/>
        </pc:sldMkLst>
      </pc:sldChg>
      <pc:sldChg chg="modNotes">
        <pc:chgData name="Toal-Mandsager, Lilla" userId="S::lmandsager@ed.sc.gov::174b38ce-a348-4f4d-9df2-4c4a118291f5" providerId="AD" clId="Web-{8F903C7C-CDB1-4BC0-908C-EDEA3654FA5F}" dt="2020-08-21T17:40:22.569" v="43"/>
        <pc:sldMkLst>
          <pc:docMk/>
          <pc:sldMk cId="3486514770" sldId="265"/>
        </pc:sldMkLst>
      </pc:sldChg>
      <pc:sldChg chg="modNotes">
        <pc:chgData name="Toal-Mandsager, Lilla" userId="S::lmandsager@ed.sc.gov::174b38ce-a348-4f4d-9df2-4c4a118291f5" providerId="AD" clId="Web-{8F903C7C-CDB1-4BC0-908C-EDEA3654FA5F}" dt="2020-08-21T17:40:30.866" v="62"/>
        <pc:sldMkLst>
          <pc:docMk/>
          <pc:sldMk cId="2682851335" sldId="267"/>
        </pc:sldMkLst>
      </pc:sldChg>
    </pc:docChg>
  </pc:docChgLst>
  <pc:docChgLst>
    <pc:chgData name="Toal-Mandsager, Lilla" userId="S::lmandsager@ed.sc.gov::174b38ce-a348-4f4d-9df2-4c4a118291f5" providerId="AD" clId="Web-{12C3D946-56CD-4AAE-BD2F-E414CDD587A7}"/>
    <pc:docChg chg="delSld modSld">
      <pc:chgData name="Toal-Mandsager, Lilla" userId="S::lmandsager@ed.sc.gov::174b38ce-a348-4f4d-9df2-4c4a118291f5" providerId="AD" clId="Web-{12C3D946-56CD-4AAE-BD2F-E414CDD587A7}" dt="2020-08-18T16:57:57.508" v="9"/>
      <pc:docMkLst>
        <pc:docMk/>
      </pc:docMkLst>
      <pc:sldChg chg="modSp">
        <pc:chgData name="Toal-Mandsager, Lilla" userId="S::lmandsager@ed.sc.gov::174b38ce-a348-4f4d-9df2-4c4a118291f5" providerId="AD" clId="Web-{12C3D946-56CD-4AAE-BD2F-E414CDD587A7}" dt="2020-08-18T16:57:22.257" v="1" actId="20577"/>
        <pc:sldMkLst>
          <pc:docMk/>
          <pc:sldMk cId="0" sldId="256"/>
        </pc:sldMkLst>
        <pc:spChg chg="mod">
          <ac:chgData name="Toal-Mandsager, Lilla" userId="S::lmandsager@ed.sc.gov::174b38ce-a348-4f4d-9df2-4c4a118291f5" providerId="AD" clId="Web-{12C3D946-56CD-4AAE-BD2F-E414CDD587A7}" dt="2020-08-18T16:57:22.257" v="1" actId="20577"/>
          <ac:spMkLst>
            <pc:docMk/>
            <pc:sldMk cId="0" sldId="256"/>
            <ac:spMk id="72" creationId="{00000000-0000-0000-0000-000000000000}"/>
          </ac:spMkLst>
        </pc:spChg>
      </pc:sldChg>
      <pc:sldChg chg="del">
        <pc:chgData name="Toal-Mandsager, Lilla" userId="S::lmandsager@ed.sc.gov::174b38ce-a348-4f4d-9df2-4c4a118291f5" providerId="AD" clId="Web-{12C3D946-56CD-4AAE-BD2F-E414CDD587A7}" dt="2020-08-18T16:57:27.429" v="2"/>
        <pc:sldMkLst>
          <pc:docMk/>
          <pc:sldMk cId="0" sldId="258"/>
        </pc:sldMkLst>
      </pc:sldChg>
      <pc:sldChg chg="del">
        <pc:chgData name="Toal-Mandsager, Lilla" userId="S::lmandsager@ed.sc.gov::174b38ce-a348-4f4d-9df2-4c4a118291f5" providerId="AD" clId="Web-{12C3D946-56CD-4AAE-BD2F-E414CDD587A7}" dt="2020-08-18T16:57:29.679" v="3"/>
        <pc:sldMkLst>
          <pc:docMk/>
          <pc:sldMk cId="0" sldId="259"/>
        </pc:sldMkLst>
      </pc:sldChg>
      <pc:sldChg chg="del">
        <pc:chgData name="Toal-Mandsager, Lilla" userId="S::lmandsager@ed.sc.gov::174b38ce-a348-4f4d-9df2-4c4a118291f5" providerId="AD" clId="Web-{12C3D946-56CD-4AAE-BD2F-E414CDD587A7}" dt="2020-08-18T16:57:46.477" v="4"/>
        <pc:sldMkLst>
          <pc:docMk/>
          <pc:sldMk cId="0" sldId="260"/>
        </pc:sldMkLst>
      </pc:sldChg>
      <pc:sldChg chg="modSp">
        <pc:chgData name="Toal-Mandsager, Lilla" userId="S::lmandsager@ed.sc.gov::174b38ce-a348-4f4d-9df2-4c4a118291f5" providerId="AD" clId="Web-{12C3D946-56CD-4AAE-BD2F-E414CDD587A7}" dt="2020-08-18T16:57:52.524" v="8" actId="20577"/>
        <pc:sldMkLst>
          <pc:docMk/>
          <pc:sldMk cId="0" sldId="262"/>
        </pc:sldMkLst>
        <pc:spChg chg="mod">
          <ac:chgData name="Toal-Mandsager, Lilla" userId="S::lmandsager@ed.sc.gov::174b38ce-a348-4f4d-9df2-4c4a118291f5" providerId="AD" clId="Web-{12C3D946-56CD-4AAE-BD2F-E414CDD587A7}" dt="2020-08-18T16:57:52.524" v="8" actId="20577"/>
          <ac:spMkLst>
            <pc:docMk/>
            <pc:sldMk cId="0" sldId="262"/>
            <ac:spMk id="118" creationId="{00000000-0000-0000-0000-000000000000}"/>
          </ac:spMkLst>
        </pc:spChg>
      </pc:sldChg>
      <pc:sldChg chg="del">
        <pc:chgData name="Toal-Mandsager, Lilla" userId="S::lmandsager@ed.sc.gov::174b38ce-a348-4f4d-9df2-4c4a118291f5" providerId="AD" clId="Web-{12C3D946-56CD-4AAE-BD2F-E414CDD587A7}" dt="2020-08-18T16:57:57.508" v="9"/>
        <pc:sldMkLst>
          <pc:docMk/>
          <pc:sldMk cId="3486514770"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5" name="Google Shape;5;n"/>
          <p:cNvSpPr txBox="1">
            <a:spLocks noGrp="1"/>
          </p:cNvSpPr>
          <p:nvPr>
            <p:ph type="ftr" idx="11"/>
          </p:nvPr>
        </p:nvSpPr>
        <p:spPr>
          <a:xfrm>
            <a:off x="77893" y="8754110"/>
            <a:ext cx="3037840" cy="464820"/>
          </a:xfrm>
          <a:prstGeom prst="rect">
            <a:avLst/>
          </a:prstGeom>
          <a:noFill/>
          <a:ln>
            <a:noFill/>
          </a:ln>
        </p:spPr>
        <p:txBody>
          <a:bodyPr spcFirstLastPara="1" wrap="square" lIns="93175" tIns="46575" rIns="93175" bIns="46575" anchor="b"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 name="Google Shape;6;n"/>
          <p:cNvSpPr txBox="1">
            <a:spLocks noGrp="1"/>
          </p:cNvSpPr>
          <p:nvPr>
            <p:ph type="sldNum" idx="12"/>
          </p:nvPr>
        </p:nvSpPr>
        <p:spPr>
          <a:xfrm>
            <a:off x="3894667" y="875411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Times New Roman"/>
                <a:ea typeface="Times New Roman"/>
                <a:cs typeface="Times New Roman"/>
                <a:sym typeface="Times New Roman"/>
              </a:rPr>
              <a:t>‹#›</a:t>
            </a:fld>
            <a:endParaRPr sz="12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9823575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1: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i="1" dirty="0"/>
              <a:t>NOTE: Teacher Evaluation Flexibility</a:t>
            </a:r>
            <a:r>
              <a:rPr lang="en-US" i="1" baseline="0" dirty="0"/>
              <a:t> for 2020-21 may vary in your district. Update this PPT to reflect your district’s plan for implementation. All changes included in this PPT will be built into </a:t>
            </a:r>
            <a:r>
              <a:rPr lang="en-US" i="1" baseline="0" dirty="0" err="1"/>
              <a:t>SCLead</a:t>
            </a:r>
            <a:r>
              <a:rPr lang="en-US" i="1" baseline="0" dirty="0"/>
              <a:t>. </a:t>
            </a:r>
            <a:endParaRPr b="0" i="1" dirty="0"/>
          </a:p>
          <a:p>
            <a:pPr marL="0" lvl="0" indent="0" algn="l" rtl="0">
              <a:spcBef>
                <a:spcPts val="0"/>
              </a:spcBef>
              <a:spcAft>
                <a:spcPts val="0"/>
              </a:spcAft>
              <a:buNone/>
            </a:pPr>
            <a:endParaRPr dirty="0"/>
          </a:p>
        </p:txBody>
      </p:sp>
      <p:sp>
        <p:nvSpPr>
          <p:cNvPr id="68" name="Google Shape;68;p1:notes"/>
          <p:cNvSpPr txBox="1">
            <a:spLocks noGrp="1"/>
          </p:cNvSpPr>
          <p:nvPr>
            <p:ph type="ftr" idx="11"/>
          </p:nvPr>
        </p:nvSpPr>
        <p:spPr>
          <a:xfrm>
            <a:off x="77893" y="8754110"/>
            <a:ext cx="3037840" cy="464820"/>
          </a:xfrm>
          <a:prstGeom prst="rect">
            <a:avLst/>
          </a:prstGeom>
          <a:noFill/>
          <a:ln>
            <a:noFill/>
          </a:ln>
        </p:spPr>
        <p:txBody>
          <a:bodyPr spcFirstLastPara="1" wrap="square" lIns="93175" tIns="46575" rIns="93175" bIns="46575" anchor="b" anchorCtr="0">
            <a:noAutofit/>
          </a:bodyPr>
          <a:lstStyle/>
          <a:p>
            <a:pPr marL="0" lvl="0" indent="0" algn="l" rtl="0">
              <a:spcBef>
                <a:spcPts val="0"/>
              </a:spcBef>
              <a:spcAft>
                <a:spcPts val="0"/>
              </a:spcAft>
              <a:buNone/>
            </a:pPr>
            <a:r>
              <a:rPr lang="en-US"/>
              <a:t>South Carolina Department of Education</a:t>
            </a:r>
            <a:endParaRPr/>
          </a:p>
        </p:txBody>
      </p:sp>
      <p:sp>
        <p:nvSpPr>
          <p:cNvPr id="69" name="Google Shape;69;p1:notes"/>
          <p:cNvSpPr txBox="1">
            <a:spLocks noGrp="1"/>
          </p:cNvSpPr>
          <p:nvPr>
            <p:ph type="sldNum" idx="12"/>
          </p:nvPr>
        </p:nvSpPr>
        <p:spPr>
          <a:xfrm>
            <a:off x="3894667" y="8754110"/>
            <a:ext cx="3037840" cy="46482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1</a:t>
            </a:fld>
            <a:endParaRPr/>
          </a:p>
        </p:txBody>
      </p:sp>
    </p:spTree>
    <p:extLst>
      <p:ext uri="{BB962C8B-B14F-4D97-AF65-F5344CB8AC3E}">
        <p14:creationId xmlns:p14="http://schemas.microsoft.com/office/powerpoint/2010/main" val="3928384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SLO rubric has also been updated to focus on the evidence of growth</a:t>
            </a:r>
            <a:r>
              <a:rPr lang="en-US" baseline="0" dirty="0"/>
              <a:t> that teachers establish in the SLO conference and monitor throughout the SLO interval. </a:t>
            </a:r>
          </a:p>
          <a:p>
            <a:endParaRPr lang="en-US" baseline="0" dirty="0"/>
          </a:p>
          <a:p>
            <a:r>
              <a:rPr lang="en-US" sz="1200" b="0" i="0" u="none" strike="noStrike" cap="none" dirty="0">
                <a:solidFill>
                  <a:schemeClr val="dk1"/>
                </a:solidFill>
                <a:effectLst/>
                <a:latin typeface="Calibri"/>
                <a:ea typeface="Calibri"/>
                <a:cs typeface="Calibri"/>
                <a:sym typeface="Calibri"/>
              </a:rPr>
              <a:t>Districts are encouraged to use this flexibility to prioritize feedback on individualized professional growth </a:t>
            </a:r>
            <a:r>
              <a:rPr lang="en-US" sz="1200" b="0" i="0" u="none" strike="noStrike" cap="none">
                <a:solidFill>
                  <a:schemeClr val="dk1"/>
                </a:solidFill>
                <a:effectLst/>
                <a:latin typeface="Calibri"/>
                <a:ea typeface="Calibri"/>
                <a:cs typeface="Calibri"/>
                <a:sym typeface="Calibri"/>
              </a:rPr>
              <a:t>and development. </a:t>
            </a:r>
            <a:endParaRPr lang="en-US" dirty="0"/>
          </a:p>
        </p:txBody>
      </p:sp>
      <p:sp>
        <p:nvSpPr>
          <p:cNvPr id="4" name="Slide Number Placeholder 3"/>
          <p:cNvSpPr>
            <a:spLocks noGrp="1"/>
          </p:cNvSpPr>
          <p:nvPr>
            <p:ph type="sldNum" sz="quarter" idx="10"/>
          </p:nvPr>
        </p:nvSpPr>
        <p:spPr/>
        <p:txBody>
          <a:bodyPr/>
          <a:lstStyle/>
          <a:p>
            <a:fld id="{B6C41898-95A6-4CFE-89F5-93ACE33D4D37}" type="slidenum">
              <a:rPr lang="en-US" smtClean="0"/>
              <a:t>10</a:t>
            </a:fld>
            <a:endParaRPr lang="en-US"/>
          </a:p>
        </p:txBody>
      </p:sp>
    </p:spTree>
    <p:extLst>
      <p:ext uri="{BB962C8B-B14F-4D97-AF65-F5344CB8AC3E}">
        <p14:creationId xmlns:p14="http://schemas.microsoft.com/office/powerpoint/2010/main" val="130230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2: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dirty="0"/>
              <a:t>South Carolina’s decision to continue with</a:t>
            </a:r>
            <a:r>
              <a:rPr lang="en-US" baseline="0" dirty="0"/>
              <a:t> teacher evaluations, yet offer flexibility for districts was based on feedback from instructional and HR leaders, educator preparation providers, teacher organizations, and discussions with leaders in other states.</a:t>
            </a:r>
          </a:p>
          <a:p>
            <a:pPr marL="0" lvl="0" indent="0" algn="l" rtl="0">
              <a:spcBef>
                <a:spcPts val="0"/>
              </a:spcBef>
              <a:spcAft>
                <a:spcPts val="0"/>
              </a:spcAft>
              <a:buNone/>
            </a:pPr>
            <a:endParaRPr lang="en-US" baseline="0" dirty="0"/>
          </a:p>
          <a:p>
            <a:pPr marL="0" lvl="0" indent="0" algn="l" rtl="0">
              <a:spcBef>
                <a:spcPts val="0"/>
              </a:spcBef>
              <a:spcAft>
                <a:spcPts val="0"/>
              </a:spcAft>
              <a:buNone/>
            </a:pPr>
            <a:r>
              <a:rPr lang="en-US" sz="1200" b="0" i="0" u="none" strike="noStrike" cap="none" dirty="0">
                <a:solidFill>
                  <a:schemeClr val="dk1"/>
                </a:solidFill>
                <a:effectLst/>
                <a:latin typeface="Calibri"/>
                <a:ea typeface="Calibri"/>
                <a:cs typeface="Calibri"/>
                <a:sym typeface="Calibri"/>
              </a:rPr>
              <a:t>During the COVID-19 pandemic, teachers, school leaders, and districts have needed to shift to new practices that prioritize school safety, student and staff social emotional health, and different modes of teaching and learning. Recognizing that these adjustments take time and feedback, the Office of Educator Effectiveness and Leadership Development (OEELD) offers these flexibility provisions for educator evaluations in the 2020–21 school year. </a:t>
            </a:r>
            <a:endParaRPr lang="en-US" baseline="0"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their guide to reopening, the Chief Council of State School Officers recommends that for 2020-21, schools should </a:t>
            </a:r>
            <a:r>
              <a:rPr lang="en-US" sz="1200" dirty="0">
                <a:solidFill>
                  <a:schemeClr val="dk1"/>
                </a:solidFill>
                <a:latin typeface="Calibri"/>
                <a:ea typeface="Calibri"/>
                <a:cs typeface="Calibri"/>
                <a:sym typeface="Calibri"/>
              </a:rPr>
              <a:t>implement a system of observation, feedback, and coaching anchored by clear expectations. They encourage alignment of observations to broader system priorities and a coaching methods that can function in remote or in-person settings. The recommendation emphasizes </a:t>
            </a:r>
            <a:r>
              <a:rPr lang="en-US" sz="1200" b="1" dirty="0">
                <a:solidFill>
                  <a:schemeClr val="dk1"/>
                </a:solidFill>
                <a:latin typeface="Calibri"/>
                <a:ea typeface="Calibri"/>
                <a:cs typeface="Calibri"/>
                <a:sym typeface="Calibri"/>
              </a:rPr>
              <a:t>frequent observations to support continuous improvement over traditional evaluations. </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r>
              <a:rPr lang="en-US" dirty="0"/>
              <a:t>In South Carolina, ADEPT teacher and PADEPP principal evaluations are our traditional evaluation system, and because of the close relationship between evaluation and certificate advancement, SC</a:t>
            </a:r>
            <a:r>
              <a:rPr lang="en-US" baseline="0" dirty="0"/>
              <a:t> decided not</a:t>
            </a:r>
            <a:r>
              <a:rPr lang="en-US" dirty="0"/>
              <a:t> forgo evaluations altogether for 2020-21. </a:t>
            </a:r>
            <a:r>
              <a:rPr lang="en-US" sz="1200" b="0" i="0" u="none" strike="noStrike" cap="none" dirty="0">
                <a:solidFill>
                  <a:schemeClr val="dk1"/>
                </a:solidFill>
                <a:effectLst/>
                <a:latin typeface="Calibri"/>
                <a:ea typeface="Calibri"/>
                <a:cs typeface="Calibri"/>
                <a:sym typeface="Calibri"/>
              </a:rPr>
              <a:t>The goal of this flexibility is to support educator growth and certificate advancement, prioritize meaningful feedback, and provide flexibility for educators to focus on the unique challenges of teaching and learning during the COVID-19 pandemic.  </a:t>
            </a:r>
            <a:endParaRPr lang="en-US" dirty="0"/>
          </a:p>
          <a:p>
            <a:pPr marL="0" indent="0"/>
            <a:endParaRPr lang="en-US" dirty="0"/>
          </a:p>
        </p:txBody>
      </p:sp>
      <p:sp>
        <p:nvSpPr>
          <p:cNvPr id="76" name="Google Shape;76;p2:notes"/>
          <p:cNvSpPr txBox="1">
            <a:spLocks noGrp="1"/>
          </p:cNvSpPr>
          <p:nvPr>
            <p:ph type="ftr" idx="11"/>
          </p:nvPr>
        </p:nvSpPr>
        <p:spPr>
          <a:xfrm>
            <a:off x="77893" y="8754110"/>
            <a:ext cx="3037840" cy="464820"/>
          </a:xfrm>
          <a:prstGeom prst="rect">
            <a:avLst/>
          </a:prstGeom>
          <a:noFill/>
          <a:ln>
            <a:noFill/>
          </a:ln>
        </p:spPr>
        <p:txBody>
          <a:bodyPr spcFirstLastPara="1" wrap="square" lIns="93175" tIns="46575" rIns="93175" bIns="46575" anchor="b" anchorCtr="0">
            <a:noAutofit/>
          </a:bodyPr>
          <a:lstStyle/>
          <a:p>
            <a:pPr marL="0" lvl="0" indent="0" algn="l" rtl="0">
              <a:spcBef>
                <a:spcPts val="0"/>
              </a:spcBef>
              <a:spcAft>
                <a:spcPts val="0"/>
              </a:spcAft>
              <a:buNone/>
            </a:pPr>
            <a:r>
              <a:rPr lang="en-US"/>
              <a:t>South Carolina Department of Education</a:t>
            </a:r>
            <a:endParaRPr/>
          </a:p>
        </p:txBody>
      </p:sp>
      <p:sp>
        <p:nvSpPr>
          <p:cNvPr id="77" name="Google Shape;77;p2:notes"/>
          <p:cNvSpPr txBox="1">
            <a:spLocks noGrp="1"/>
          </p:cNvSpPr>
          <p:nvPr>
            <p:ph type="sldNum" idx="12"/>
          </p:nvPr>
        </p:nvSpPr>
        <p:spPr>
          <a:xfrm>
            <a:off x="3894667" y="8754110"/>
            <a:ext cx="3037840" cy="46482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502139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3: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rtl="0" fontAlgn="base"/>
            <a:r>
              <a:rPr lang="en-US" sz="1200" b="0" i="0" u="none" strike="noStrike" cap="none" dirty="0">
                <a:solidFill>
                  <a:schemeClr val="dk1"/>
                </a:solidFill>
                <a:effectLst/>
                <a:latin typeface="Calibri"/>
                <a:ea typeface="Calibri"/>
                <a:cs typeface="Calibri"/>
                <a:sym typeface="Calibri"/>
              </a:rPr>
              <a:t>The OEELD recognizes the need for flexibility to conduct observations and conferences in ways that prioritize safety and the quality of feedback. Observations and conferences may take place in virtual or face-to-face settings. For observation cycles, the suggested timelines between pre-conferences, observation, and post-conferences are still recommended; districts and schools have the ability to extend those timelines as needed. Video observations of instruction may be used for evaluation purposes if the video can capture both teacher and student voices. For observations in virtual and face-to-face settings, the teacher should continue to make student work, lesson plans, and other asynchronous support resources available to the observer. For Annual and Continuing contract teachers, OEELD encourages districts and schools to continue the practice of unannounced observations in the final evaluation cycle, but offers districts the flexibility to conduct announced observations where necessary due to teacher schedule. There are no proposed changes to the composition of evaluation teams.  </a:t>
            </a:r>
          </a:p>
          <a:p>
            <a:pPr rtl="0" fontAlgn="base"/>
            <a:r>
              <a:rPr lang="en-US" sz="1200" b="0" i="0" u="none" strike="noStrike" cap="none" dirty="0">
                <a:solidFill>
                  <a:schemeClr val="dk1"/>
                </a:solidFill>
                <a:effectLst/>
                <a:latin typeface="Calibri"/>
                <a:ea typeface="Calibri"/>
                <a:cs typeface="Calibri"/>
                <a:sym typeface="Calibri"/>
              </a:rPr>
              <a:t> </a:t>
            </a:r>
          </a:p>
          <a:p>
            <a:pPr marL="0" indent="0"/>
            <a:endParaRPr lang="en-US" dirty="0"/>
          </a:p>
        </p:txBody>
      </p:sp>
      <p:sp>
        <p:nvSpPr>
          <p:cNvPr id="107" name="Google Shape;107;p3:notes"/>
          <p:cNvSpPr txBox="1">
            <a:spLocks noGrp="1"/>
          </p:cNvSpPr>
          <p:nvPr>
            <p:ph type="sldNum" idx="12"/>
          </p:nvPr>
        </p:nvSpPr>
        <p:spPr>
          <a:xfrm>
            <a:off x="3894667" y="8754110"/>
            <a:ext cx="3037840" cy="46482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273357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8ed8dfc86d_0_80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8ed8dfc86d_0_808: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dirty="0"/>
              <a:t>For Annual and Continuing Summative and Annual Formative evaluations, observers</a:t>
            </a:r>
            <a:r>
              <a:rPr lang="en-US" baseline="0" dirty="0"/>
              <a:t> will conduct all required preliminary evaluation cycle observations. SCDE encourages districts to conduct all required final evaluation cycle observations, but the flexibility provided allows districts to mark evaluations “Met” or “Not Met” even if only one observation is conducted in the final evaluation cycle. </a:t>
            </a:r>
            <a:endParaRPr dirty="0"/>
          </a:p>
        </p:txBody>
      </p:sp>
      <p:sp>
        <p:nvSpPr>
          <p:cNvPr id="115" name="Google Shape;115;g8ed8dfc86d_0_808:notes"/>
          <p:cNvSpPr txBox="1">
            <a:spLocks noGrp="1"/>
          </p:cNvSpPr>
          <p:nvPr>
            <p:ph type="sldNum" idx="12"/>
          </p:nvPr>
        </p:nvSpPr>
        <p:spPr>
          <a:xfrm>
            <a:off x="3894667" y="8754110"/>
            <a:ext cx="3037800" cy="46470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1530908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8ed8dfc86d_0_80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8ed8dfc86d_0_808: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For Induction</a:t>
            </a:r>
            <a:r>
              <a:rPr lang="en-US" baseline="0" dirty="0"/>
              <a:t> </a:t>
            </a:r>
            <a:r>
              <a:rPr lang="en-US" dirty="0"/>
              <a:t>Formative evaluations, districts</a:t>
            </a:r>
            <a:r>
              <a:rPr lang="en-US" baseline="0" dirty="0"/>
              <a:t> must either conduct a preliminary cycle observation OR a walkthrough and post-conference focused on specific SC Teaching Standards indicators. This flexibility will allow districts to support new teachers with specific practices, especially if they will be teaching in a virtual or hybrid environment for the first time. Any full observations will be used for scoring.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aseline="0" dirty="0"/>
              <a:t>For Continuing Formative evaluations, districts are still required to conduct one observation in the preliminary cycle. The final cycle may be waived for all teachers. </a:t>
            </a:r>
            <a:endParaRPr dirty="0"/>
          </a:p>
        </p:txBody>
      </p:sp>
      <p:sp>
        <p:nvSpPr>
          <p:cNvPr id="115" name="Google Shape;115;g8ed8dfc86d_0_808:notes"/>
          <p:cNvSpPr txBox="1">
            <a:spLocks noGrp="1"/>
          </p:cNvSpPr>
          <p:nvPr>
            <p:ph type="sldNum" idx="12"/>
          </p:nvPr>
        </p:nvSpPr>
        <p:spPr>
          <a:xfrm>
            <a:off x="3894667" y="8754110"/>
            <a:ext cx="3037800" cy="46470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3831326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4: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rtl="0" fontAlgn="base"/>
            <a:r>
              <a:rPr lang="en-US" sz="1200" b="0" i="0" u="none" strike="noStrike" cap="none" dirty="0">
                <a:solidFill>
                  <a:schemeClr val="dk1"/>
                </a:solidFill>
                <a:effectLst/>
                <a:latin typeface="Calibri"/>
                <a:ea typeface="Calibri"/>
                <a:cs typeface="Calibri"/>
                <a:sym typeface="Calibri"/>
              </a:rPr>
              <a:t>Over the course of this spring and summer, it has been clear that teachers have gone above and beyond to grow their practice to meet the ever-changing needs of students and the complex circumstances of sustaining learning during a pandemic. Teachers are growing in ways they could not have imagined The goal of this SLO flexibility is to re-focus the SLO on its original purpose, to facilitate job-embedded reflection on how students are growing and how teaching practice is connected to that growth.  </a:t>
            </a:r>
          </a:p>
          <a:p>
            <a:pPr rtl="0" fontAlgn="base"/>
            <a:r>
              <a:rPr lang="en-US" sz="1200" b="0" i="0" u="none" strike="noStrike" cap="none" dirty="0">
                <a:solidFill>
                  <a:schemeClr val="dk1"/>
                </a:solidFill>
                <a:effectLst/>
                <a:latin typeface="Calibri"/>
                <a:ea typeface="Calibri"/>
                <a:cs typeface="Calibri"/>
                <a:sym typeface="Calibri"/>
              </a:rPr>
              <a:t> </a:t>
            </a:r>
          </a:p>
          <a:p>
            <a:pPr rtl="0" fontAlgn="base"/>
            <a:r>
              <a:rPr lang="en-US" sz="1200" b="0" i="0" u="none" strike="noStrike" cap="none" dirty="0">
                <a:solidFill>
                  <a:schemeClr val="dk1"/>
                </a:solidFill>
                <a:effectLst/>
                <a:latin typeface="Calibri"/>
                <a:ea typeface="Calibri"/>
                <a:cs typeface="Calibri"/>
                <a:sym typeface="Calibri"/>
              </a:rPr>
              <a:t>The Student Learning Objective (SLO) functions as the individual professional growth plan for all classroom-based teachers. For 2020-21, all classroom-based teachers are required to complete the simplified SLO that focuses on a teacher-created goal, 1-2 high priority standards, and 1 instructional strategy related to the SCTS 4.0 indicators. Beginning-of-year and end-of-year conferences with the SLO approver are still required, but the mid-course conference may be folded into existing data team, PLC, department, grade-level, or other collaborative meetings. </a:t>
            </a:r>
          </a:p>
          <a:p>
            <a:pPr rtl="0" fontAlgn="base"/>
            <a:endParaRPr lang="en-US" sz="1200" b="0" i="0" u="none" strike="noStrike" cap="none" dirty="0">
              <a:solidFill>
                <a:schemeClr val="dk1"/>
              </a:solidFill>
              <a:effectLst/>
              <a:latin typeface="Calibri"/>
              <a:ea typeface="Calibri"/>
              <a:cs typeface="Calibri"/>
              <a:sym typeface="Calibri"/>
            </a:endParaRPr>
          </a:p>
          <a:p>
            <a:pPr rtl="0" fontAlgn="base"/>
            <a:r>
              <a:rPr lang="en-US" sz="1200" b="0" i="0" u="none" strike="noStrike" cap="none" dirty="0">
                <a:solidFill>
                  <a:schemeClr val="dk1"/>
                </a:solidFill>
                <a:effectLst/>
                <a:latin typeface="Calibri"/>
                <a:ea typeface="Calibri"/>
                <a:cs typeface="Calibri"/>
                <a:sym typeface="Calibri"/>
              </a:rPr>
              <a:t>Similar to the flexibility for induction teachers, districts are highly encouraged to use this flexibility to prioritize individualized professional growth and development over extensive documentation or uniform mandates. A</a:t>
            </a:r>
            <a:r>
              <a:rPr lang="en-US" sz="1200" b="0" i="0" u="none" strike="noStrike" cap="none" baseline="0" dirty="0">
                <a:solidFill>
                  <a:schemeClr val="dk1"/>
                </a:solidFill>
                <a:effectLst/>
                <a:latin typeface="Calibri"/>
                <a:ea typeface="Calibri"/>
                <a:cs typeface="Calibri"/>
                <a:sym typeface="Calibri"/>
              </a:rPr>
              <a:t> crosswalk is hyperlinked here to show the differences between the traditional and simplified SLOs. It makes sense that with the later start dates in many districts, initial SLO meetings may also happen later than they would in a more regular year.  </a:t>
            </a:r>
            <a:endParaRPr lang="en-US" sz="1200" b="0" i="0" u="none" strike="noStrike" cap="none" dirty="0">
              <a:solidFill>
                <a:schemeClr val="dk1"/>
              </a:solidFill>
              <a:effectLst/>
              <a:latin typeface="Calibri"/>
              <a:ea typeface="Calibri"/>
              <a:cs typeface="Calibri"/>
              <a:sym typeface="Calibri"/>
            </a:endParaRPr>
          </a:p>
        </p:txBody>
      </p:sp>
      <p:sp>
        <p:nvSpPr>
          <p:cNvPr id="122" name="Google Shape;122;p4:notes"/>
          <p:cNvSpPr txBox="1">
            <a:spLocks noGrp="1"/>
          </p:cNvSpPr>
          <p:nvPr>
            <p:ph type="sldNum" idx="12"/>
          </p:nvPr>
        </p:nvSpPr>
        <p:spPr>
          <a:xfrm>
            <a:off x="3894667" y="8754110"/>
            <a:ext cx="3037840" cy="46482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3926824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a:t>
            </a:r>
            <a:r>
              <a:rPr lang="en-US" baseline="0" dirty="0"/>
              <a:t> a glance, the Simplified SLO Template asks teachers to focus on what they already know about students and their needs. Teachers do not have to choose a class or course, team or individual approach. Instead, all teachers will focus on one section or one content area. Related arts teachers in an elementary setting can just focus on one class section as would a secondary teacher in any content area. Elementary and primary teachers could focus on one content area for their class. </a:t>
            </a:r>
          </a:p>
          <a:p>
            <a:r>
              <a:rPr lang="en-US" baseline="0" dirty="0"/>
              <a:t>In Section I. SCDE encourages short, bulleted responses and welcomes teachers to focus on easily accessible data gathered in the spring, summer, or at the beginning of the school year. </a:t>
            </a:r>
          </a:p>
        </p:txBody>
      </p:sp>
      <p:sp>
        <p:nvSpPr>
          <p:cNvPr id="4" name="Slide Number Placeholder 3"/>
          <p:cNvSpPr>
            <a:spLocks noGrp="1"/>
          </p:cNvSpPr>
          <p:nvPr>
            <p:ph type="sldNum" sz="quarter" idx="10"/>
          </p:nvPr>
        </p:nvSpPr>
        <p:spPr/>
        <p:txBody>
          <a:bodyPr/>
          <a:lstStyle/>
          <a:p>
            <a:fld id="{B6C41898-95A6-4CFE-89F5-93ACE33D4D37}" type="slidenum">
              <a:rPr lang="en-US" smtClean="0"/>
              <a:t>7</a:t>
            </a:fld>
            <a:endParaRPr lang="en-US"/>
          </a:p>
        </p:txBody>
      </p:sp>
    </p:spTree>
    <p:extLst>
      <p:ext uri="{BB962C8B-B14F-4D97-AF65-F5344CB8AC3E}">
        <p14:creationId xmlns:p14="http://schemas.microsoft.com/office/powerpoint/2010/main" val="1045074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Section II. Asks teachers to streamline by focusing on one to two high priority content standards or one SC profile of the graduate competency. The competencies are appropriate for any subject and grade-level. </a:t>
            </a:r>
          </a:p>
          <a:p>
            <a:r>
              <a:rPr lang="en-US" baseline="0" dirty="0"/>
              <a:t>Teachers should select a target for section b. that is rigorous and achievable. Teacher may alternatively set a goal using the growth projections in the Rally platform</a:t>
            </a:r>
          </a:p>
          <a:p>
            <a:r>
              <a:rPr lang="en-US" baseline="0" dirty="0"/>
              <a:t>In section c, the evidence should be established by the teacher and could come from multiple sources. Teachers should ideally select assessments that are already a part of the planned curriculum. Nothing new need be created for the purpose of the SLO; the SLO should reflect the work teachers are already planning for students. If teachers already examine a set of specific data in PLC’s or data teams, that can be used as evidence for the SLO. </a:t>
            </a:r>
          </a:p>
        </p:txBody>
      </p:sp>
      <p:sp>
        <p:nvSpPr>
          <p:cNvPr id="4" name="Slide Number Placeholder 3"/>
          <p:cNvSpPr>
            <a:spLocks noGrp="1"/>
          </p:cNvSpPr>
          <p:nvPr>
            <p:ph type="sldNum" sz="quarter" idx="10"/>
          </p:nvPr>
        </p:nvSpPr>
        <p:spPr/>
        <p:txBody>
          <a:bodyPr/>
          <a:lstStyle/>
          <a:p>
            <a:fld id="{B6C41898-95A6-4CFE-89F5-93ACE33D4D37}" type="slidenum">
              <a:rPr lang="en-US" smtClean="0"/>
              <a:t>8</a:t>
            </a:fld>
            <a:endParaRPr lang="en-US"/>
          </a:p>
        </p:txBody>
      </p:sp>
    </p:spTree>
    <p:extLst>
      <p:ext uri="{BB962C8B-B14F-4D97-AF65-F5344CB8AC3E}">
        <p14:creationId xmlns:p14="http://schemas.microsoft.com/office/powerpoint/2010/main" val="2534078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Finally, Section IIII. Asks teachers to connect their student learning objective to the teaching practices the teacher believes will best support student learning. Part b. asks teachers to connect those instructional practices to one of the SC Teaching Standards indicators. </a:t>
            </a:r>
            <a:endParaRPr lang="en-US" dirty="0"/>
          </a:p>
        </p:txBody>
      </p:sp>
      <p:sp>
        <p:nvSpPr>
          <p:cNvPr id="4" name="Slide Number Placeholder 3"/>
          <p:cNvSpPr>
            <a:spLocks noGrp="1"/>
          </p:cNvSpPr>
          <p:nvPr>
            <p:ph type="sldNum" sz="quarter" idx="10"/>
          </p:nvPr>
        </p:nvSpPr>
        <p:spPr/>
        <p:txBody>
          <a:bodyPr/>
          <a:lstStyle/>
          <a:p>
            <a:fld id="{B6C41898-95A6-4CFE-89F5-93ACE33D4D37}" type="slidenum">
              <a:rPr lang="en-US" smtClean="0"/>
              <a:t>9</a:t>
            </a:fld>
            <a:endParaRPr lang="en-US"/>
          </a:p>
        </p:txBody>
      </p:sp>
    </p:spTree>
    <p:extLst>
      <p:ext uri="{BB962C8B-B14F-4D97-AF65-F5344CB8AC3E}">
        <p14:creationId xmlns:p14="http://schemas.microsoft.com/office/powerpoint/2010/main" val="32052658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Times New Roman"/>
              <a:buNone/>
              <a:defRPr>
                <a:latin typeface="Times New Roman"/>
                <a:ea typeface="Times New Roman"/>
                <a:cs typeface="Times New Roman"/>
                <a:sym typeface="Times New Roman"/>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720"/>
              </a:spcBef>
              <a:spcAft>
                <a:spcPts val="0"/>
              </a:spcAft>
              <a:buClr>
                <a:srgbClr val="888888"/>
              </a:buClr>
              <a:buSzPts val="3600"/>
              <a:buNone/>
              <a:defRPr>
                <a:solidFill>
                  <a:srgbClr val="888888"/>
                </a:solidFill>
              </a:defRPr>
            </a:lvl1pPr>
            <a:lvl2pPr lvl="1" algn="ctr">
              <a:spcBef>
                <a:spcPts val="640"/>
              </a:spcBef>
              <a:spcAft>
                <a:spcPts val="0"/>
              </a:spcAft>
              <a:buClr>
                <a:srgbClr val="888888"/>
              </a:buClr>
              <a:buSzPts val="3200"/>
              <a:buNone/>
              <a:defRPr>
                <a:solidFill>
                  <a:srgbClr val="888888"/>
                </a:solidFill>
              </a:defRPr>
            </a:lvl2pPr>
            <a:lvl3pPr lvl="2" algn="ctr">
              <a:spcBef>
                <a:spcPts val="560"/>
              </a:spcBef>
              <a:spcAft>
                <a:spcPts val="0"/>
              </a:spcAft>
              <a:buClr>
                <a:srgbClr val="888888"/>
              </a:buClr>
              <a:buSzPts val="2800"/>
              <a:buNone/>
              <a:defRPr>
                <a:solidFill>
                  <a:srgbClr val="888888"/>
                </a:solidFill>
              </a:defRPr>
            </a:lvl3pPr>
            <a:lvl4pPr lvl="3" algn="ctr">
              <a:spcBef>
                <a:spcPts val="480"/>
              </a:spcBef>
              <a:spcAft>
                <a:spcPts val="0"/>
              </a:spcAft>
              <a:buClr>
                <a:srgbClr val="888888"/>
              </a:buClr>
              <a:buSzPts val="2400"/>
              <a:buNone/>
              <a:defRPr>
                <a:solidFill>
                  <a:srgbClr val="888888"/>
                </a:solidFill>
              </a:defRPr>
            </a:lvl4pPr>
            <a:lvl5pPr lvl="4" algn="ctr">
              <a:spcBef>
                <a:spcPts val="360"/>
              </a:spcBef>
              <a:spcAft>
                <a:spcPts val="0"/>
              </a:spcAft>
              <a:buClr>
                <a:srgbClr val="888888"/>
              </a:buClr>
              <a:buSzPts val="18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4" name="Google Shape;14;p2"/>
          <p:cNvPicPr preferRelativeResize="0"/>
          <p:nvPr/>
        </p:nvPicPr>
        <p:blipFill rotWithShape="1">
          <a:blip r:embed="rId2">
            <a:alphaModFix/>
          </a:blip>
          <a:srcRect/>
          <a:stretch/>
        </p:blipFill>
        <p:spPr>
          <a:xfrm>
            <a:off x="152400" y="152400"/>
            <a:ext cx="1921707" cy="1828800"/>
          </a:xfrm>
          <a:prstGeom prst="rect">
            <a:avLst/>
          </a:prstGeom>
          <a:noFill/>
          <a:ln>
            <a:noFill/>
          </a:ln>
        </p:spPr>
      </p:pic>
      <p:pic>
        <p:nvPicPr>
          <p:cNvPr id="15" name="Google Shape;15;p2"/>
          <p:cNvPicPr preferRelativeResize="0"/>
          <p:nvPr/>
        </p:nvPicPr>
        <p:blipFill rotWithShape="1">
          <a:blip r:embed="rId3">
            <a:alphaModFix/>
          </a:blip>
          <a:srcRect/>
          <a:stretch/>
        </p:blipFill>
        <p:spPr>
          <a:xfrm>
            <a:off x="895350" y="6191249"/>
            <a:ext cx="7391400" cy="65722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1"/>
        <p:cNvGrpSpPr/>
        <p:nvPr/>
      </p:nvGrpSpPr>
      <p:grpSpPr>
        <a:xfrm>
          <a:off x="0" y="0"/>
          <a:ext cx="0" cy="0"/>
          <a:chOff x="0" y="0"/>
          <a:chExt cx="0" cy="0"/>
        </a:xfrm>
      </p:grpSpPr>
      <p:sp>
        <p:nvSpPr>
          <p:cNvPr id="52" name="Google Shape;52;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4" name="Google Shape;5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5"/>
        <p:cNvGrpSpPr/>
        <p:nvPr/>
      </p:nvGrpSpPr>
      <p:grpSpPr>
        <a:xfrm>
          <a:off x="0" y="0"/>
          <a:ext cx="0" cy="0"/>
          <a:chOff x="0" y="0"/>
          <a:chExt cx="0" cy="0"/>
        </a:xfrm>
      </p:grpSpPr>
      <p:sp>
        <p:nvSpPr>
          <p:cNvPr id="56" name="Google Shape;56;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8" name="Google Shape;58;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9"/>
        <p:cNvGrpSpPr/>
        <p:nvPr/>
      </p:nvGrpSpPr>
      <p:grpSpPr>
        <a:xfrm>
          <a:off x="0" y="0"/>
          <a:ext cx="0" cy="0"/>
          <a:chOff x="0" y="0"/>
          <a:chExt cx="0" cy="0"/>
        </a:xfrm>
      </p:grpSpPr>
      <p:cxnSp>
        <p:nvCxnSpPr>
          <p:cNvPr id="60" name="Google Shape;60;p13"/>
          <p:cNvCxnSpPr/>
          <p:nvPr/>
        </p:nvCxnSpPr>
        <p:spPr>
          <a:xfrm>
            <a:off x="429200" y="1700769"/>
            <a:ext cx="614100" cy="0"/>
          </a:xfrm>
          <a:prstGeom prst="straightConnector1">
            <a:avLst/>
          </a:prstGeom>
          <a:noFill/>
          <a:ln w="19050" cap="flat" cmpd="sng">
            <a:solidFill>
              <a:schemeClr val="dk2"/>
            </a:solidFill>
            <a:prstDash val="lgDash"/>
            <a:round/>
            <a:headEnd type="none" w="sm" len="sm"/>
            <a:tailEnd type="none" w="sm" len="sm"/>
          </a:ln>
        </p:spPr>
      </p:cxnSp>
      <p:sp>
        <p:nvSpPr>
          <p:cNvPr id="61" name="Google Shape;61;p13"/>
          <p:cNvSpPr txBox="1">
            <a:spLocks noGrp="1"/>
          </p:cNvSpPr>
          <p:nvPr>
            <p:ph type="title"/>
          </p:nvPr>
        </p:nvSpPr>
        <p:spPr>
          <a:xfrm>
            <a:off x="311700" y="496667"/>
            <a:ext cx="8520600" cy="978000"/>
          </a:xfrm>
          <a:prstGeom prst="rect">
            <a:avLst/>
          </a:prstGeom>
          <a:noFill/>
          <a:ln>
            <a:noFill/>
          </a:ln>
        </p:spPr>
        <p:txBody>
          <a:bodyPr spcFirstLastPara="1" wrap="square" lIns="91425" tIns="91425" rIns="91425" bIns="91425" anchor="b" anchorCtr="0">
            <a:noAutofit/>
          </a:bodyPr>
          <a:lstStyle>
            <a:lvl1pPr lvl="0" algn="ctr">
              <a:spcBef>
                <a:spcPts val="0"/>
              </a:spcBef>
              <a:spcAft>
                <a:spcPts val="0"/>
              </a:spcAft>
              <a:buClr>
                <a:schemeClr val="dk1"/>
              </a:buClr>
              <a:buSzPts val="3000"/>
              <a:buFont typeface="Times New Roman"/>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2" name="Google Shape;62;p13"/>
          <p:cNvSpPr txBox="1">
            <a:spLocks noGrp="1"/>
          </p:cNvSpPr>
          <p:nvPr>
            <p:ph type="body" idx="1"/>
          </p:nvPr>
        </p:nvSpPr>
        <p:spPr>
          <a:xfrm>
            <a:off x="311700" y="1958433"/>
            <a:ext cx="3999900" cy="4133200"/>
          </a:xfrm>
          <a:prstGeom prst="rect">
            <a:avLst/>
          </a:prstGeom>
          <a:noFill/>
          <a:ln>
            <a:noFill/>
          </a:ln>
        </p:spPr>
        <p:txBody>
          <a:bodyPr spcFirstLastPara="1" wrap="square" lIns="91425" tIns="91425" rIns="91425" bIns="91425" anchor="t" anchorCtr="0">
            <a:noAutofit/>
          </a:bodyPr>
          <a:lstStyle>
            <a:lvl1pPr marL="457200" lvl="0" indent="-317500" algn="l">
              <a:spcBef>
                <a:spcPts val="0"/>
              </a:spcBef>
              <a:spcAft>
                <a:spcPts val="0"/>
              </a:spcAft>
              <a:buClr>
                <a:schemeClr val="dk1"/>
              </a:buClr>
              <a:buSzPts val="1400"/>
              <a:buChar char="●"/>
              <a:defRPr sz="1400"/>
            </a:lvl1pPr>
            <a:lvl2pPr marL="914400" lvl="1" indent="-304800" algn="l">
              <a:spcBef>
                <a:spcPts val="1600"/>
              </a:spcBef>
              <a:spcAft>
                <a:spcPts val="0"/>
              </a:spcAft>
              <a:buClr>
                <a:schemeClr val="dk1"/>
              </a:buClr>
              <a:buSzPts val="1200"/>
              <a:buChar char="○"/>
              <a:defRPr sz="1200"/>
            </a:lvl2pPr>
            <a:lvl3pPr marL="1371600" lvl="2" indent="-304800" algn="l">
              <a:spcBef>
                <a:spcPts val="1600"/>
              </a:spcBef>
              <a:spcAft>
                <a:spcPts val="0"/>
              </a:spcAft>
              <a:buClr>
                <a:schemeClr val="dk1"/>
              </a:buClr>
              <a:buSzPts val="1200"/>
              <a:buChar char="■"/>
              <a:defRPr sz="1200"/>
            </a:lvl3pPr>
            <a:lvl4pPr marL="1828800" lvl="3" indent="-304800" algn="l">
              <a:spcBef>
                <a:spcPts val="1600"/>
              </a:spcBef>
              <a:spcAft>
                <a:spcPts val="0"/>
              </a:spcAft>
              <a:buClr>
                <a:schemeClr val="dk1"/>
              </a:buClr>
              <a:buSzPts val="1200"/>
              <a:buChar char="●"/>
              <a:defRPr sz="1200"/>
            </a:lvl4pPr>
            <a:lvl5pPr marL="2286000" lvl="4" indent="-304800" algn="l">
              <a:spcBef>
                <a:spcPts val="1600"/>
              </a:spcBef>
              <a:spcAft>
                <a:spcPts val="0"/>
              </a:spcAft>
              <a:buClr>
                <a:schemeClr val="dk1"/>
              </a:buClr>
              <a:buSzPts val="1200"/>
              <a:buChar char="○"/>
              <a:defRPr sz="1200"/>
            </a:lvl5pPr>
            <a:lvl6pPr marL="2743200" lvl="5" indent="-304800" algn="l">
              <a:spcBef>
                <a:spcPts val="1600"/>
              </a:spcBef>
              <a:spcAft>
                <a:spcPts val="0"/>
              </a:spcAft>
              <a:buClr>
                <a:schemeClr val="dk1"/>
              </a:buClr>
              <a:buSzPts val="1200"/>
              <a:buChar char="■"/>
              <a:defRPr sz="1200"/>
            </a:lvl6pPr>
            <a:lvl7pPr marL="3200400" lvl="6" indent="-304800" algn="l">
              <a:spcBef>
                <a:spcPts val="1600"/>
              </a:spcBef>
              <a:spcAft>
                <a:spcPts val="0"/>
              </a:spcAft>
              <a:buClr>
                <a:schemeClr val="dk1"/>
              </a:buClr>
              <a:buSzPts val="1200"/>
              <a:buChar char="●"/>
              <a:defRPr sz="1200"/>
            </a:lvl7pPr>
            <a:lvl8pPr marL="3657600" lvl="7" indent="-304800" algn="l">
              <a:spcBef>
                <a:spcPts val="1600"/>
              </a:spcBef>
              <a:spcAft>
                <a:spcPts val="0"/>
              </a:spcAft>
              <a:buClr>
                <a:schemeClr val="dk1"/>
              </a:buClr>
              <a:buSzPts val="1200"/>
              <a:buChar char="○"/>
              <a:defRPr sz="1200"/>
            </a:lvl8pPr>
            <a:lvl9pPr marL="4114800" lvl="8" indent="-304800" algn="l">
              <a:spcBef>
                <a:spcPts val="1600"/>
              </a:spcBef>
              <a:spcAft>
                <a:spcPts val="1600"/>
              </a:spcAft>
              <a:buClr>
                <a:schemeClr val="dk1"/>
              </a:buClr>
              <a:buSzPts val="1200"/>
              <a:buFont typeface="Times New Roman"/>
              <a:buChar char="■"/>
              <a:defRPr sz="1200">
                <a:latin typeface="Times New Roman"/>
                <a:ea typeface="Times New Roman"/>
                <a:cs typeface="Times New Roman"/>
                <a:sym typeface="Times New Roman"/>
              </a:defRPr>
            </a:lvl9pPr>
          </a:lstStyle>
          <a:p>
            <a:endParaRPr/>
          </a:p>
        </p:txBody>
      </p:sp>
      <p:sp>
        <p:nvSpPr>
          <p:cNvPr id="63" name="Google Shape;63;p13"/>
          <p:cNvSpPr txBox="1">
            <a:spLocks noGrp="1"/>
          </p:cNvSpPr>
          <p:nvPr>
            <p:ph type="body" idx="2"/>
          </p:nvPr>
        </p:nvSpPr>
        <p:spPr>
          <a:xfrm>
            <a:off x="4832400" y="1958433"/>
            <a:ext cx="3999900" cy="4133200"/>
          </a:xfrm>
          <a:prstGeom prst="rect">
            <a:avLst/>
          </a:prstGeom>
          <a:noFill/>
          <a:ln>
            <a:noFill/>
          </a:ln>
        </p:spPr>
        <p:txBody>
          <a:bodyPr spcFirstLastPara="1" wrap="square" lIns="91425" tIns="91425" rIns="91425" bIns="91425" anchor="t" anchorCtr="0">
            <a:noAutofit/>
          </a:bodyPr>
          <a:lstStyle>
            <a:lvl1pPr marL="457200" lvl="0" indent="-317500" algn="l">
              <a:spcBef>
                <a:spcPts val="0"/>
              </a:spcBef>
              <a:spcAft>
                <a:spcPts val="0"/>
              </a:spcAft>
              <a:buClr>
                <a:schemeClr val="dk1"/>
              </a:buClr>
              <a:buSzPts val="1400"/>
              <a:buChar char="●"/>
              <a:defRPr sz="1400"/>
            </a:lvl1pPr>
            <a:lvl2pPr marL="914400" lvl="1" indent="-304800" algn="l">
              <a:spcBef>
                <a:spcPts val="1600"/>
              </a:spcBef>
              <a:spcAft>
                <a:spcPts val="0"/>
              </a:spcAft>
              <a:buClr>
                <a:schemeClr val="dk1"/>
              </a:buClr>
              <a:buSzPts val="1200"/>
              <a:buChar char="○"/>
              <a:defRPr sz="1200"/>
            </a:lvl2pPr>
            <a:lvl3pPr marL="1371600" lvl="2" indent="-304800" algn="l">
              <a:spcBef>
                <a:spcPts val="1600"/>
              </a:spcBef>
              <a:spcAft>
                <a:spcPts val="0"/>
              </a:spcAft>
              <a:buClr>
                <a:schemeClr val="dk1"/>
              </a:buClr>
              <a:buSzPts val="1200"/>
              <a:buChar char="■"/>
              <a:defRPr sz="1200"/>
            </a:lvl3pPr>
            <a:lvl4pPr marL="1828800" lvl="3" indent="-304800" algn="l">
              <a:spcBef>
                <a:spcPts val="1600"/>
              </a:spcBef>
              <a:spcAft>
                <a:spcPts val="0"/>
              </a:spcAft>
              <a:buClr>
                <a:schemeClr val="dk1"/>
              </a:buClr>
              <a:buSzPts val="1200"/>
              <a:buChar char="●"/>
              <a:defRPr sz="1200"/>
            </a:lvl4pPr>
            <a:lvl5pPr marL="2286000" lvl="4" indent="-304800" algn="l">
              <a:spcBef>
                <a:spcPts val="1600"/>
              </a:spcBef>
              <a:spcAft>
                <a:spcPts val="0"/>
              </a:spcAft>
              <a:buClr>
                <a:schemeClr val="dk1"/>
              </a:buClr>
              <a:buSzPts val="1200"/>
              <a:buChar char="○"/>
              <a:defRPr sz="1200"/>
            </a:lvl5pPr>
            <a:lvl6pPr marL="2743200" lvl="5" indent="-304800" algn="l">
              <a:spcBef>
                <a:spcPts val="1600"/>
              </a:spcBef>
              <a:spcAft>
                <a:spcPts val="0"/>
              </a:spcAft>
              <a:buClr>
                <a:schemeClr val="dk1"/>
              </a:buClr>
              <a:buSzPts val="1200"/>
              <a:buChar char="■"/>
              <a:defRPr sz="1200"/>
            </a:lvl6pPr>
            <a:lvl7pPr marL="3200400" lvl="6" indent="-304800" algn="l">
              <a:spcBef>
                <a:spcPts val="1600"/>
              </a:spcBef>
              <a:spcAft>
                <a:spcPts val="0"/>
              </a:spcAft>
              <a:buClr>
                <a:schemeClr val="dk1"/>
              </a:buClr>
              <a:buSzPts val="1200"/>
              <a:buChar char="●"/>
              <a:defRPr sz="1200"/>
            </a:lvl7pPr>
            <a:lvl8pPr marL="3657600" lvl="7" indent="-304800" algn="l">
              <a:spcBef>
                <a:spcPts val="1600"/>
              </a:spcBef>
              <a:spcAft>
                <a:spcPts val="0"/>
              </a:spcAft>
              <a:buClr>
                <a:schemeClr val="dk1"/>
              </a:buClr>
              <a:buSzPts val="1200"/>
              <a:buChar char="○"/>
              <a:defRPr sz="1200"/>
            </a:lvl8pPr>
            <a:lvl9pPr marL="4114800" lvl="8" indent="-304800" algn="l">
              <a:spcBef>
                <a:spcPts val="1600"/>
              </a:spcBef>
              <a:spcAft>
                <a:spcPts val="1600"/>
              </a:spcAft>
              <a:buClr>
                <a:schemeClr val="dk1"/>
              </a:buClr>
              <a:buSzPts val="1200"/>
              <a:buFont typeface="Times New Roman"/>
              <a:buChar char="■"/>
              <a:defRPr sz="1200">
                <a:latin typeface="Times New Roman"/>
                <a:ea typeface="Times New Roman"/>
                <a:cs typeface="Times New Roman"/>
                <a:sym typeface="Times New Roman"/>
              </a:defRPr>
            </a:lvl9pPr>
          </a:lstStyle>
          <a:p>
            <a:endParaRPr/>
          </a:p>
        </p:txBody>
      </p:sp>
      <p:sp>
        <p:nvSpPr>
          <p:cNvPr id="64" name="Google Shape;64;p13"/>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lvl="0"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1pPr>
            <a:lvl2pPr marL="0" lvl="1"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2pPr>
            <a:lvl3pPr marL="0" lvl="2"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3pPr>
            <a:lvl4pPr marL="0" lvl="3"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4pPr>
            <a:lvl5pPr marL="0" lvl="4"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5pPr>
            <a:lvl6pPr marL="0" lvl="5"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6pPr>
            <a:lvl7pPr marL="0" lvl="6"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7pPr>
            <a:lvl8pPr marL="0" lvl="7"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8pPr>
            <a:lvl9pPr marL="0" lvl="8" indent="0" algn="r">
              <a:buClr>
                <a:srgbClr val="888888"/>
              </a:buClr>
              <a:buSzPts val="1200"/>
              <a:buFont typeface="Times New Roman"/>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 name="Google Shape;19;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Times New Roman"/>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4"/>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23" name="Google Shape;23;p4"/>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24" name="Google Shape;24;p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25" name="Google Shape;25;p4"/>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31800" algn="l">
              <a:spcBef>
                <a:spcPts val="640"/>
              </a:spcBef>
              <a:spcAft>
                <a:spcPts val="0"/>
              </a:spcAft>
              <a:buClr>
                <a:schemeClr val="dk1"/>
              </a:buClr>
              <a:buSzPts val="3200"/>
              <a:buChar char="–"/>
              <a:defRPr sz="3200"/>
            </a:lvl2pPr>
            <a:lvl3pPr marL="1371600" lvl="2" indent="-406400" algn="l">
              <a:spcBef>
                <a:spcPts val="560"/>
              </a:spcBef>
              <a:spcAft>
                <a:spcPts val="0"/>
              </a:spcAft>
              <a:buClr>
                <a:schemeClr val="dk1"/>
              </a:buClr>
              <a:buSzPts val="2800"/>
              <a:buChar char="•"/>
              <a:defRPr sz="2800"/>
            </a:lvl3pPr>
            <a:lvl4pPr marL="1828800" lvl="3" indent="-381000" algn="l">
              <a:spcBef>
                <a:spcPts val="480"/>
              </a:spcBef>
              <a:spcAft>
                <a:spcPts val="0"/>
              </a:spcAft>
              <a:buClr>
                <a:schemeClr val="dk1"/>
              </a:buClr>
              <a:buSzPts val="2400"/>
              <a:buChar char="–"/>
              <a:defRPr sz="2400"/>
            </a:lvl4pPr>
            <a:lvl5pPr marL="2286000" lvl="4" indent="-381000" algn="l">
              <a:spcBef>
                <a:spcPts val="480"/>
              </a:spcBef>
              <a:spcAft>
                <a:spcPts val="0"/>
              </a:spcAft>
              <a:buClr>
                <a:schemeClr val="dk1"/>
              </a:buClr>
              <a:buSzPts val="2400"/>
              <a:buChar char="»"/>
              <a:defRPr sz="24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0" name="Google Shape;30;p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31800" algn="l">
              <a:spcBef>
                <a:spcPts val="640"/>
              </a:spcBef>
              <a:spcAft>
                <a:spcPts val="0"/>
              </a:spcAft>
              <a:buClr>
                <a:schemeClr val="dk1"/>
              </a:buClr>
              <a:buSzPts val="3200"/>
              <a:buChar char="–"/>
              <a:defRPr sz="3200"/>
            </a:lvl2pPr>
            <a:lvl3pPr marL="1371600" lvl="2" indent="-406400" algn="l">
              <a:spcBef>
                <a:spcPts val="560"/>
              </a:spcBef>
              <a:spcAft>
                <a:spcPts val="0"/>
              </a:spcAft>
              <a:buClr>
                <a:schemeClr val="dk1"/>
              </a:buClr>
              <a:buSzPts val="2800"/>
              <a:buChar char="•"/>
              <a:defRPr sz="2800"/>
            </a:lvl3pPr>
            <a:lvl4pPr marL="1828800" lvl="3" indent="-381000" algn="l">
              <a:spcBef>
                <a:spcPts val="480"/>
              </a:spcBef>
              <a:spcAft>
                <a:spcPts val="0"/>
              </a:spcAft>
              <a:buClr>
                <a:schemeClr val="dk1"/>
              </a:buClr>
              <a:buSzPts val="2400"/>
              <a:buChar char="–"/>
              <a:defRPr sz="24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1" name="Google Shape;31;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dk1"/>
              </a:buClr>
              <a:buSzPts val="4000"/>
              <a:buFont typeface="Times New Roman"/>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rgbClr val="888888"/>
              </a:buClr>
              <a:buSzPts val="2400"/>
              <a:buNone/>
              <a:defRPr sz="24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5" name="Google Shape;35;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9"/>
        <p:cNvGrpSpPr/>
        <p:nvPr/>
      </p:nvGrpSpPr>
      <p:grpSpPr>
        <a:xfrm>
          <a:off x="0" y="0"/>
          <a:ext cx="0" cy="0"/>
          <a:chOff x="0" y="0"/>
          <a:chExt cx="0" cy="0"/>
        </a:xfrm>
      </p:grpSpPr>
      <p:sp>
        <p:nvSpPr>
          <p:cNvPr id="40" name="Google Shape;40;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1"/>
        <p:cNvGrpSpPr/>
        <p:nvPr/>
      </p:nvGrpSpPr>
      <p:grpSpPr>
        <a:xfrm>
          <a:off x="0" y="0"/>
          <a:ext cx="0" cy="0"/>
          <a:chOff x="0" y="0"/>
          <a:chExt cx="0" cy="0"/>
        </a:xfrm>
      </p:grpSpPr>
      <p:sp>
        <p:nvSpPr>
          <p:cNvPr id="42" name="Google Shape;42;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800"/>
              <a:buFont typeface="Times New Roman"/>
              <a:buNone/>
              <a:defRPr sz="28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31800" algn="l">
              <a:spcBef>
                <a:spcPts val="640"/>
              </a:spcBef>
              <a:spcAft>
                <a:spcPts val="0"/>
              </a:spcAft>
              <a:buClr>
                <a:schemeClr val="dk1"/>
              </a:buClr>
              <a:buSzPts val="3200"/>
              <a:buChar char="–"/>
              <a:defRPr sz="3200"/>
            </a:lvl2pPr>
            <a:lvl3pPr marL="1371600" lvl="2" indent="-406400" algn="l">
              <a:spcBef>
                <a:spcPts val="560"/>
              </a:spcBef>
              <a:spcAft>
                <a:spcPts val="0"/>
              </a:spcAft>
              <a:buClr>
                <a:schemeClr val="dk1"/>
              </a:buClr>
              <a:buSzPts val="2800"/>
              <a:buChar char="•"/>
              <a:defRPr sz="2800"/>
            </a:lvl3pPr>
            <a:lvl4pPr marL="1828800" lvl="3" indent="-381000" algn="l">
              <a:spcBef>
                <a:spcPts val="480"/>
              </a:spcBef>
              <a:spcAft>
                <a:spcPts val="0"/>
              </a:spcAft>
              <a:buClr>
                <a:schemeClr val="dk1"/>
              </a:buClr>
              <a:buSzPts val="2400"/>
              <a:buChar char="–"/>
              <a:defRPr sz="24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44" name="Google Shape;44;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480"/>
              </a:spcBef>
              <a:spcAft>
                <a:spcPts val="0"/>
              </a:spcAft>
              <a:buClr>
                <a:schemeClr val="dk1"/>
              </a:buClr>
              <a:buSzPts val="2400"/>
              <a:buNone/>
              <a:defRPr sz="2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45" name="Google Shape;45;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6"/>
        <p:cNvGrpSpPr/>
        <p:nvPr/>
      </p:nvGrpSpPr>
      <p:grpSpPr>
        <a:xfrm>
          <a:off x="0" y="0"/>
          <a:ext cx="0" cy="0"/>
          <a:chOff x="0" y="0"/>
          <a:chExt cx="0" cy="0"/>
        </a:xfrm>
      </p:grpSpPr>
      <p:sp>
        <p:nvSpPr>
          <p:cNvPr id="47" name="Google Shape;47;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800"/>
              <a:buFont typeface="Times New Roman"/>
              <a:buNone/>
              <a:defRPr sz="28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Times New Roman"/>
                <a:ea typeface="Times New Roman"/>
                <a:cs typeface="Times New Roman"/>
                <a:sym typeface="Times New Roman"/>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49" name="Google Shape;49;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480"/>
              </a:spcBef>
              <a:spcAft>
                <a:spcPts val="0"/>
              </a:spcAft>
              <a:buClr>
                <a:schemeClr val="dk1"/>
              </a:buClr>
              <a:buSzPts val="2400"/>
              <a:buNone/>
              <a:defRPr sz="2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0" name="Google Shape;50;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Times New Roman"/>
                <a:ea typeface="Times New Roman"/>
                <a:cs typeface="Times New Roman"/>
                <a:sym typeface="Times New Roman"/>
              </a:defRPr>
            </a:lvl1pPr>
            <a:lvl2pPr marL="0" lvl="1" indent="0" algn="r">
              <a:spcBef>
                <a:spcPts val="0"/>
              </a:spcBef>
              <a:buNone/>
              <a:defRPr sz="1200">
                <a:solidFill>
                  <a:srgbClr val="888888"/>
                </a:solidFill>
                <a:latin typeface="Times New Roman"/>
                <a:ea typeface="Times New Roman"/>
                <a:cs typeface="Times New Roman"/>
                <a:sym typeface="Times New Roman"/>
              </a:defRPr>
            </a:lvl2pPr>
            <a:lvl3pPr marL="0" lvl="2" indent="0" algn="r">
              <a:spcBef>
                <a:spcPts val="0"/>
              </a:spcBef>
              <a:buNone/>
              <a:defRPr sz="1200">
                <a:solidFill>
                  <a:srgbClr val="888888"/>
                </a:solidFill>
                <a:latin typeface="Times New Roman"/>
                <a:ea typeface="Times New Roman"/>
                <a:cs typeface="Times New Roman"/>
                <a:sym typeface="Times New Roman"/>
              </a:defRPr>
            </a:lvl3pPr>
            <a:lvl4pPr marL="0" lvl="3" indent="0" algn="r">
              <a:spcBef>
                <a:spcPts val="0"/>
              </a:spcBef>
              <a:buNone/>
              <a:defRPr sz="1200">
                <a:solidFill>
                  <a:srgbClr val="888888"/>
                </a:solidFill>
                <a:latin typeface="Times New Roman"/>
                <a:ea typeface="Times New Roman"/>
                <a:cs typeface="Times New Roman"/>
                <a:sym typeface="Times New Roman"/>
              </a:defRPr>
            </a:lvl4pPr>
            <a:lvl5pPr marL="0" lvl="4" indent="0" algn="r">
              <a:spcBef>
                <a:spcPts val="0"/>
              </a:spcBef>
              <a:buNone/>
              <a:defRPr sz="1200">
                <a:solidFill>
                  <a:srgbClr val="888888"/>
                </a:solidFill>
                <a:latin typeface="Times New Roman"/>
                <a:ea typeface="Times New Roman"/>
                <a:cs typeface="Times New Roman"/>
                <a:sym typeface="Times New Roman"/>
              </a:defRPr>
            </a:lvl5pPr>
            <a:lvl6pPr marL="0" lvl="5" indent="0" algn="r">
              <a:spcBef>
                <a:spcPts val="0"/>
              </a:spcBef>
              <a:buNone/>
              <a:defRPr sz="1200">
                <a:solidFill>
                  <a:srgbClr val="888888"/>
                </a:solidFill>
                <a:latin typeface="Times New Roman"/>
                <a:ea typeface="Times New Roman"/>
                <a:cs typeface="Times New Roman"/>
                <a:sym typeface="Times New Roman"/>
              </a:defRPr>
            </a:lvl6pPr>
            <a:lvl7pPr marL="0" lvl="6" indent="0" algn="r">
              <a:spcBef>
                <a:spcPts val="0"/>
              </a:spcBef>
              <a:buNone/>
              <a:defRPr sz="1200">
                <a:solidFill>
                  <a:srgbClr val="888888"/>
                </a:solidFill>
                <a:latin typeface="Times New Roman"/>
                <a:ea typeface="Times New Roman"/>
                <a:cs typeface="Times New Roman"/>
                <a:sym typeface="Times New Roman"/>
              </a:defRPr>
            </a:lvl7pPr>
            <a:lvl8pPr marL="0" lvl="7" indent="0" algn="r">
              <a:spcBef>
                <a:spcPts val="0"/>
              </a:spcBef>
              <a:buNone/>
              <a:defRPr sz="1200">
                <a:solidFill>
                  <a:srgbClr val="888888"/>
                </a:solidFill>
                <a:latin typeface="Times New Roman"/>
                <a:ea typeface="Times New Roman"/>
                <a:cs typeface="Times New Roman"/>
                <a:sym typeface="Times New Roman"/>
              </a:defRPr>
            </a:lvl8pPr>
            <a:lvl9pPr marL="0" lvl="8" indent="0" algn="r">
              <a:spcBef>
                <a:spcPts val="0"/>
              </a:spcBef>
              <a:buNone/>
              <a:defRPr sz="1200">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
        <p:cNvGrpSpPr/>
        <p:nvPr/>
      </p:nvGrpSpPr>
      <p:grpSpPr>
        <a:xfrm>
          <a:off x="0" y="0"/>
          <a:ext cx="0" cy="0"/>
          <a:chOff x="0" y="0"/>
          <a:chExt cx="0" cy="0"/>
        </a:xfrm>
      </p:grpSpPr>
      <p:sp>
        <p:nvSpPr>
          <p:cNvPr id="8" name="Google Shape;8;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Times New Roman"/>
              <a:buNone/>
              <a:defRPr sz="4400" b="0" i="0" u="none" strike="noStrike" cap="none">
                <a:solidFill>
                  <a:schemeClr val="dk1"/>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57200" algn="l" rtl="0">
              <a:spcBef>
                <a:spcPts val="720"/>
              </a:spcBef>
              <a:spcAft>
                <a:spcPts val="0"/>
              </a:spcAft>
              <a:buClr>
                <a:schemeClr val="dk1"/>
              </a:buClr>
              <a:buSzPts val="3600"/>
              <a:buFont typeface="Arial"/>
              <a:buChar char="•"/>
              <a:defRPr sz="3600" b="0" i="0" u="none" strike="noStrike" cap="none">
                <a:solidFill>
                  <a:schemeClr val="dk1"/>
                </a:solidFill>
                <a:latin typeface="Times New Roman"/>
                <a:ea typeface="Times New Roman"/>
                <a:cs typeface="Times New Roman"/>
                <a:sym typeface="Times New Roman"/>
              </a:defRPr>
            </a:lvl1pPr>
            <a:lvl2pPr marL="914400" marR="0" lvl="1" indent="-431800" algn="l" rtl="0">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2pPr>
            <a:lvl3pPr marL="1371600" marR="0" lvl="2" indent="-406400" algn="l" rtl="0">
              <a:spcBef>
                <a:spcPts val="560"/>
              </a:spcBef>
              <a:spcAft>
                <a:spcPts val="0"/>
              </a:spcAft>
              <a:buClr>
                <a:schemeClr val="dk1"/>
              </a:buClr>
              <a:buSzPts val="2800"/>
              <a:buFont typeface="Arial"/>
              <a:buChar char="•"/>
              <a:defRPr sz="2800" b="0" i="0" u="none" strike="noStrike" cap="none">
                <a:solidFill>
                  <a:schemeClr val="dk1"/>
                </a:solidFill>
                <a:latin typeface="Times New Roman"/>
                <a:ea typeface="Times New Roman"/>
                <a:cs typeface="Times New Roman"/>
                <a:sym typeface="Times New Roman"/>
              </a:defRPr>
            </a:lvl3pPr>
            <a:lvl4pPr marL="1828800" marR="0" lvl="3"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0" marR="0" lvl="1" indent="0" algn="r" rtl="0">
              <a:spcBef>
                <a:spcPts val="0"/>
              </a:spcBef>
              <a:buNone/>
              <a:defRPr sz="1200" b="0" i="0" u="none" strike="noStrike" cap="none">
                <a:solidFill>
                  <a:srgbClr val="888888"/>
                </a:solidFill>
                <a:latin typeface="Times New Roman"/>
                <a:ea typeface="Times New Roman"/>
                <a:cs typeface="Times New Roman"/>
                <a:sym typeface="Times New Roman"/>
              </a:defRPr>
            </a:lvl2pPr>
            <a:lvl3pPr marL="0" marR="0" lvl="2" indent="0" algn="r" rtl="0">
              <a:spcBef>
                <a:spcPts val="0"/>
              </a:spcBef>
              <a:buNone/>
              <a:defRPr sz="1200" b="0" i="0" u="none" strike="noStrike" cap="none">
                <a:solidFill>
                  <a:srgbClr val="888888"/>
                </a:solidFill>
                <a:latin typeface="Times New Roman"/>
                <a:ea typeface="Times New Roman"/>
                <a:cs typeface="Times New Roman"/>
                <a:sym typeface="Times New Roman"/>
              </a:defRPr>
            </a:lvl3pPr>
            <a:lvl4pPr marL="0" marR="0" lvl="3" indent="0" algn="r" rtl="0">
              <a:spcBef>
                <a:spcPts val="0"/>
              </a:spcBef>
              <a:buNone/>
              <a:defRPr sz="1200" b="0" i="0" u="none" strike="noStrike" cap="none">
                <a:solidFill>
                  <a:srgbClr val="888888"/>
                </a:solidFill>
                <a:latin typeface="Times New Roman"/>
                <a:ea typeface="Times New Roman"/>
                <a:cs typeface="Times New Roman"/>
                <a:sym typeface="Times New Roman"/>
              </a:defRPr>
            </a:lvl4pPr>
            <a:lvl5pPr marL="0" marR="0" lvl="4" indent="0" algn="r" rtl="0">
              <a:spcBef>
                <a:spcPts val="0"/>
              </a:spcBef>
              <a:buNone/>
              <a:defRPr sz="1200" b="0" i="0" u="none" strike="noStrike" cap="none">
                <a:solidFill>
                  <a:srgbClr val="888888"/>
                </a:solidFill>
                <a:latin typeface="Times New Roman"/>
                <a:ea typeface="Times New Roman"/>
                <a:cs typeface="Times New Roman"/>
                <a:sym typeface="Times New Roman"/>
              </a:defRPr>
            </a:lvl5pPr>
            <a:lvl6pPr marL="0" marR="0" lvl="5" indent="0" algn="r" rtl="0">
              <a:spcBef>
                <a:spcPts val="0"/>
              </a:spcBef>
              <a:buNone/>
              <a:defRPr sz="1200" b="0" i="0" u="none" strike="noStrike" cap="none">
                <a:solidFill>
                  <a:srgbClr val="888888"/>
                </a:solidFill>
                <a:latin typeface="Times New Roman"/>
                <a:ea typeface="Times New Roman"/>
                <a:cs typeface="Times New Roman"/>
                <a:sym typeface="Times New Roman"/>
              </a:defRPr>
            </a:lvl6pPr>
            <a:lvl7pPr marL="0" marR="0" lvl="6" indent="0" algn="r" rtl="0">
              <a:spcBef>
                <a:spcPts val="0"/>
              </a:spcBef>
              <a:buNone/>
              <a:defRPr sz="1200" b="0" i="0" u="none" strike="noStrike" cap="none">
                <a:solidFill>
                  <a:srgbClr val="888888"/>
                </a:solidFill>
                <a:latin typeface="Times New Roman"/>
                <a:ea typeface="Times New Roman"/>
                <a:cs typeface="Times New Roman"/>
                <a:sym typeface="Times New Roman"/>
              </a:defRPr>
            </a:lvl7pPr>
            <a:lvl8pPr marL="0" marR="0" lvl="7" indent="0" algn="r" rtl="0">
              <a:spcBef>
                <a:spcPts val="0"/>
              </a:spcBef>
              <a:buNone/>
              <a:defRPr sz="1200" b="0" i="0" u="none" strike="noStrike" cap="none">
                <a:solidFill>
                  <a:srgbClr val="888888"/>
                </a:solidFill>
                <a:latin typeface="Times New Roman"/>
                <a:ea typeface="Times New Roman"/>
                <a:cs typeface="Times New Roman"/>
                <a:sym typeface="Times New Roman"/>
              </a:defRPr>
            </a:lvl8pPr>
            <a:lvl9pPr marL="0" marR="0" lvl="8" indent="0" algn="r" rtl="0">
              <a:spcBef>
                <a:spcPts val="0"/>
              </a:spcBef>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d.sc.gov/educators/educator-effectiveness/measuring-student-growth/slo/2020-21-slo-flexibility-rubric/"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iet.org/assets/Resources/f42de7f8fb/niet-rubric-companion-for-virtual-instruction.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ed.sc.gov/educators/educator-effectiveness/expanded-adept-resources/https-ed-sc-gov-educators-educator-effectiveness-expanded-adept-resources-educator-evaluation-guidance-2018-19/2018-19-expanded-adept-guidelines-april-2018/"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document/d/1jLt576I2F0rweglLhgwLpWoMtRJpxMVSjlsIz2Zlem4/edit?usp=sharin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d.sc.gov/educators/educator-effectiveness/measuring-student-growth/slo/2020-21-flexibility-slo-simplified-templat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d.sc.gov/instruction/personalized-learning/feature-box/competency-based-education/sc-competencies-prototyp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ed.sc.gov/educators/educator-effectiveness/measuring-student-growth/slo/2020-21-flexibility-slo-simplified-templat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d.sc.gov/educators/educator-effectiveness/measuring-student-growth/slo/2020-21-flexibility-slo-simplified-templat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4"/>
          <p:cNvSpPr txBox="1">
            <a:spLocks noGrp="1"/>
          </p:cNvSpPr>
          <p:nvPr>
            <p:ph type="ctrTitle"/>
          </p:nvPr>
        </p:nvSpPr>
        <p:spPr>
          <a:xfrm>
            <a:off x="609600" y="3244854"/>
            <a:ext cx="7772400" cy="14700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400"/>
              <a:buFont typeface="Times New Roman"/>
              <a:buNone/>
            </a:pPr>
            <a:r>
              <a:rPr lang="en-US"/>
              <a:t>Teacher Evaluation Flexibility 2020–21</a:t>
            </a:r>
            <a:endParaRPr/>
          </a:p>
        </p:txBody>
      </p:sp>
      <p:sp>
        <p:nvSpPr>
          <p:cNvPr id="72" name="Google Shape;72;p14"/>
          <p:cNvSpPr txBox="1">
            <a:spLocks noGrp="1"/>
          </p:cNvSpPr>
          <p:nvPr>
            <p:ph type="subTitle" idx="1"/>
          </p:nvPr>
        </p:nvSpPr>
        <p:spPr>
          <a:xfrm>
            <a:off x="1295400" y="4906541"/>
            <a:ext cx="6400800" cy="1265658"/>
          </a:xfrm>
          <a:prstGeom prst="rect">
            <a:avLst/>
          </a:prstGeom>
          <a:noFill/>
          <a:ln>
            <a:noFill/>
          </a:ln>
        </p:spPr>
        <p:txBody>
          <a:bodyPr spcFirstLastPara="1" wrap="square" lIns="91425" tIns="45700" rIns="91425" bIns="45700" anchor="t" anchorCtr="0">
            <a:noAutofit/>
          </a:bodyPr>
          <a:lstStyle/>
          <a:p>
            <a:pPr marL="0" indent="0">
              <a:lnSpc>
                <a:spcPct val="80000"/>
              </a:lnSpc>
              <a:spcBef>
                <a:spcPts val="0"/>
              </a:spcBef>
              <a:buSzPts val="1979"/>
            </a:pPr>
            <a:r>
              <a:rPr lang="en-US" sz="1950"/>
              <a:t>August 2020</a:t>
            </a:r>
            <a:endParaRPr lang="en-US"/>
          </a:p>
          <a:p>
            <a:pPr marL="0" lvl="0" indent="0" algn="ctr" rtl="0">
              <a:lnSpc>
                <a:spcPct val="80000"/>
              </a:lnSpc>
              <a:spcBef>
                <a:spcPts val="396"/>
              </a:spcBef>
              <a:spcAft>
                <a:spcPts val="0"/>
              </a:spcAft>
              <a:buClr>
                <a:srgbClr val="888888"/>
              </a:buClr>
              <a:buSzPts val="1979"/>
              <a:buNone/>
            </a:pPr>
            <a:r>
              <a:rPr lang="en-US" sz="1979"/>
              <a:t>Office of Educator Effectiveness &amp; Leadership Development</a:t>
            </a:r>
            <a:endParaRPr sz="1979"/>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625323"/>
            <a:ext cx="7502400" cy="590782"/>
          </a:xfrm>
        </p:spPr>
        <p:txBody>
          <a:bodyPr/>
          <a:lstStyle/>
          <a:p>
            <a:r>
              <a:rPr lang="en-US" b="1" dirty="0"/>
              <a:t>Simple </a:t>
            </a:r>
            <a:r>
              <a:rPr lang="en-US" b="1" dirty="0">
                <a:hlinkClick r:id="rId3"/>
              </a:rPr>
              <a:t>SLO Rubric</a:t>
            </a:r>
            <a:endParaRPr lang="en-US" b="1" dirty="0"/>
          </a:p>
        </p:txBody>
      </p:sp>
      <p:sp>
        <p:nvSpPr>
          <p:cNvPr id="5" name="Rectangle 1" title="Shape"/>
          <p:cNvSpPr>
            <a:spLocks noChangeArrowheads="1"/>
          </p:cNvSpPr>
          <p:nvPr/>
        </p:nvSpPr>
        <p:spPr bwMode="auto">
          <a:xfrm>
            <a:off x="-7182343" y="682452"/>
            <a:ext cx="23033813"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buClrTx/>
            </a:pPr>
            <a:r>
              <a:rPr lang="en-US" altLang="en-US" sz="1350">
                <a:solidFill>
                  <a:schemeClr val="tx1"/>
                </a:solidFill>
                <a:latin typeface="Arial" panose="020B0604020202020204" pitchFamily="34" charset="0"/>
              </a:rPr>
              <a:t/>
            </a:r>
            <a:br>
              <a:rPr lang="en-US" altLang="en-US" sz="1350">
                <a:solidFill>
                  <a:schemeClr val="tx1"/>
                </a:solidFill>
                <a:latin typeface="Arial" panose="020B0604020202020204" pitchFamily="34" charset="0"/>
              </a:rPr>
            </a:br>
            <a:endParaRPr lang="en-US" altLang="en-US" sz="1350">
              <a:solidFill>
                <a:schemeClr val="tx1"/>
              </a:solidFill>
              <a:latin typeface="Arial" panose="020B0604020202020204" pitchFamily="34" charset="0"/>
            </a:endParaRPr>
          </a:p>
          <a:p>
            <a:pPr defTabSz="685800" eaLnBrk="0" fontAlgn="base" hangingPunct="0">
              <a:spcBef>
                <a:spcPct val="0"/>
              </a:spcBef>
              <a:spcAft>
                <a:spcPct val="0"/>
              </a:spcAft>
              <a:buClrTx/>
            </a:pPr>
            <a:endParaRPr lang="en-US" altLang="en-US" sz="1350">
              <a:solidFill>
                <a:schemeClr val="tx1"/>
              </a:solidFill>
              <a:latin typeface="Arial" panose="020B0604020202020204" pitchFamily="34" charset="0"/>
            </a:endParaRPr>
          </a:p>
        </p:txBody>
      </p:sp>
      <p:pic>
        <p:nvPicPr>
          <p:cNvPr id="6" name="Picture 5" descr="Screenshot of SLO Rubric"/>
          <p:cNvPicPr>
            <a:picLocks noChangeAspect="1"/>
          </p:cNvPicPr>
          <p:nvPr/>
        </p:nvPicPr>
        <p:blipFill>
          <a:blip r:embed="rId4"/>
          <a:stretch>
            <a:fillRect/>
          </a:stretch>
        </p:blipFill>
        <p:spPr>
          <a:xfrm>
            <a:off x="376237" y="1374949"/>
            <a:ext cx="8391525" cy="5457825"/>
          </a:xfrm>
          <a:prstGeom prst="rect">
            <a:avLst/>
          </a:prstGeom>
        </p:spPr>
      </p:pic>
    </p:spTree>
    <p:extLst>
      <p:ext uri="{BB962C8B-B14F-4D97-AF65-F5344CB8AC3E}">
        <p14:creationId xmlns:p14="http://schemas.microsoft.com/office/powerpoint/2010/main" val="2682851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400"/>
              <a:buFont typeface="Times New Roman"/>
              <a:buNone/>
            </a:pPr>
            <a:r>
              <a:rPr lang="en-US" b="1"/>
              <a:t>Shaping the Path</a:t>
            </a:r>
            <a:endParaRPr b="1"/>
          </a:p>
        </p:txBody>
      </p:sp>
      <p:pic>
        <p:nvPicPr>
          <p:cNvPr id="80" name="Google Shape;80;p15" title="Photograph of Path"/>
          <p:cNvPicPr preferRelativeResize="0">
            <a:picLocks noGrp="1"/>
          </p:cNvPicPr>
          <p:nvPr>
            <p:ph type="body" idx="1"/>
          </p:nvPr>
        </p:nvPicPr>
        <p:blipFill rotWithShape="1">
          <a:blip r:embed="rId3">
            <a:alphaModFix/>
          </a:blip>
          <a:srcRect/>
          <a:stretch/>
        </p:blipFill>
        <p:spPr>
          <a:xfrm>
            <a:off x="472440" y="1324771"/>
            <a:ext cx="5326419" cy="2790029"/>
          </a:xfrm>
          <a:prstGeom prst="rect">
            <a:avLst/>
          </a:prstGeom>
          <a:noFill/>
          <a:ln>
            <a:noFill/>
          </a:ln>
        </p:spPr>
      </p:pic>
      <p:sp>
        <p:nvSpPr>
          <p:cNvPr id="81" name="Google Shape;81;p15"/>
          <p:cNvSpPr txBox="1"/>
          <p:nvPr/>
        </p:nvSpPr>
        <p:spPr>
          <a:xfrm>
            <a:off x="341376" y="4380782"/>
            <a:ext cx="8040624" cy="1631216"/>
          </a:xfrm>
          <a:prstGeom prst="rect">
            <a:avLst/>
          </a:prstGeom>
          <a:solidFill>
            <a:srgbClr val="C2D59B"/>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Times New Roman"/>
                <a:ea typeface="Times New Roman"/>
                <a:cs typeface="Times New Roman"/>
                <a:sym typeface="Times New Roman"/>
              </a:rPr>
              <a:t>Target: </a:t>
            </a:r>
            <a:r>
              <a:rPr lang="en-US" sz="2000">
                <a:solidFill>
                  <a:schemeClr val="dk1"/>
                </a:solidFill>
                <a:latin typeface="Times New Roman"/>
                <a:ea typeface="Times New Roman"/>
                <a:cs typeface="Times New Roman"/>
                <a:sym typeface="Times New Roman"/>
              </a:rPr>
              <a:t>SC teacher and principal evaluation policy </a:t>
            </a:r>
            <a:endParaRPr sz="2000">
              <a:solidFill>
                <a:schemeClr val="dk1"/>
              </a:solidFill>
              <a:latin typeface="Times New Roman"/>
              <a:ea typeface="Times New Roman"/>
              <a:cs typeface="Times New Roman"/>
              <a:sym typeface="Times New Roman"/>
            </a:endParaRPr>
          </a:p>
          <a:p>
            <a:pPr marL="342900" marR="0" lvl="0" indent="-34290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supports educator growth and advancement, </a:t>
            </a:r>
            <a:endParaRPr sz="2000">
              <a:solidFill>
                <a:schemeClr val="dk1"/>
              </a:solidFill>
              <a:latin typeface="Times New Roman"/>
              <a:ea typeface="Times New Roman"/>
              <a:cs typeface="Times New Roman"/>
              <a:sym typeface="Times New Roman"/>
            </a:endParaRPr>
          </a:p>
          <a:p>
            <a:pPr marL="342900" marR="0" lvl="0" indent="-34290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prioritizes feedback, and </a:t>
            </a:r>
            <a:endParaRPr sz="2000">
              <a:solidFill>
                <a:schemeClr val="dk1"/>
              </a:solidFill>
              <a:latin typeface="Times New Roman"/>
              <a:ea typeface="Times New Roman"/>
              <a:cs typeface="Times New Roman"/>
              <a:sym typeface="Times New Roman"/>
            </a:endParaRPr>
          </a:p>
          <a:p>
            <a:pPr marL="342900" marR="0" lvl="0" indent="-34290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provides flexibility for educators to focus on addressing the challenges of teaching and learning during the COVID-19 pandemic. </a:t>
            </a:r>
            <a:endParaRPr/>
          </a:p>
        </p:txBody>
      </p:sp>
      <p:sp>
        <p:nvSpPr>
          <p:cNvPr id="82" name="Google Shape;82;p15"/>
          <p:cNvSpPr txBox="1"/>
          <p:nvPr/>
        </p:nvSpPr>
        <p:spPr>
          <a:xfrm>
            <a:off x="5943600" y="1417638"/>
            <a:ext cx="3124200" cy="193899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a:solidFill>
                  <a:schemeClr val="dk1"/>
                </a:solidFill>
                <a:latin typeface="Times New Roman"/>
                <a:ea typeface="Times New Roman"/>
                <a:cs typeface="Times New Roman"/>
                <a:sym typeface="Times New Roman"/>
              </a:rPr>
              <a:t>Council of Chief State School Officers (CCSSO) recommendations for Observation &amp; Feedback</a:t>
            </a:r>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Based on Clear Expectations </a:t>
            </a:r>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Aligned with Priorities</a:t>
            </a:r>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Connected to Coaching</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400"/>
              <a:buFont typeface="Times New Roman"/>
              <a:buNone/>
            </a:pPr>
            <a:r>
              <a:rPr lang="en-US" b="1"/>
              <a:t>Teacher Evaluation: Observation Flexibility</a:t>
            </a:r>
            <a:endParaRPr b="1"/>
          </a:p>
        </p:txBody>
      </p:sp>
      <p:sp>
        <p:nvSpPr>
          <p:cNvPr id="2" name="Text Placeholder 1"/>
          <p:cNvSpPr>
            <a:spLocks noGrp="1"/>
          </p:cNvSpPr>
          <p:nvPr>
            <p:ph type="body" idx="1"/>
          </p:nvPr>
        </p:nvSpPr>
        <p:spPr>
          <a:xfrm>
            <a:off x="457200" y="4428309"/>
            <a:ext cx="8229600" cy="1697854"/>
          </a:xfrm>
        </p:spPr>
        <p:txBody>
          <a:bodyPr/>
          <a:lstStyle/>
          <a:p>
            <a:pPr marL="114300" indent="0">
              <a:buNone/>
            </a:pPr>
            <a:r>
              <a:rPr lang="en-US" sz="2400" b="1" dirty="0"/>
              <a:t>Resources</a:t>
            </a:r>
          </a:p>
          <a:p>
            <a:r>
              <a:rPr lang="en-US" sz="2400" dirty="0"/>
              <a:t>The </a:t>
            </a:r>
            <a:r>
              <a:rPr lang="en-US" sz="2400" dirty="0">
                <a:hlinkClick r:id="rId3"/>
              </a:rPr>
              <a:t>NIET Virtual Companion </a:t>
            </a:r>
            <a:r>
              <a:rPr lang="en-US" sz="2400" dirty="0"/>
              <a:t>describes the SC Teaching Standards in a virtual setting. </a:t>
            </a:r>
          </a:p>
          <a:p>
            <a:r>
              <a:rPr lang="en-US" sz="2400" dirty="0"/>
              <a:t>All ADEPT forms and guidelines available </a:t>
            </a:r>
            <a:r>
              <a:rPr lang="en-US" sz="2400" dirty="0">
                <a:hlinkClick r:id="rId4"/>
              </a:rPr>
              <a:t>here</a:t>
            </a:r>
            <a:r>
              <a:rPr lang="en-US" sz="2400" dirty="0"/>
              <a:t>. </a:t>
            </a:r>
          </a:p>
        </p:txBody>
      </p:sp>
      <p:sp>
        <p:nvSpPr>
          <p:cNvPr id="111" name="Google Shape;111;p19"/>
          <p:cNvSpPr txBox="1"/>
          <p:nvPr/>
        </p:nvSpPr>
        <p:spPr>
          <a:xfrm>
            <a:off x="457200" y="735841"/>
            <a:ext cx="8229600" cy="3461400"/>
          </a:xfrm>
          <a:prstGeom prst="rect">
            <a:avLst/>
          </a:prstGeom>
          <a:solidFill>
            <a:srgbClr val="C2D59B"/>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Times New Roman"/>
                <a:ea typeface="Times New Roman"/>
                <a:cs typeface="Times New Roman"/>
                <a:sym typeface="Times New Roman"/>
              </a:rPr>
              <a:t>All Observations: </a:t>
            </a:r>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Observations may take place in virtual or face-to-face settings </a:t>
            </a:r>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Conferencing may take place virtually or in person </a:t>
            </a:r>
            <a:endParaRPr sz="2000">
              <a:solidFill>
                <a:schemeClr val="dk1"/>
              </a:solidFill>
              <a:latin typeface="Times New Roman"/>
              <a:ea typeface="Times New Roman"/>
              <a:cs typeface="Times New Roman"/>
              <a:sym typeface="Times New Roman"/>
            </a:endParaRPr>
          </a:p>
          <a:p>
            <a:pPr marL="285750" marR="0" lvl="0" indent="-28575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For observations in a virtual setting: teacher should make student work and other asynchronous supports available to the observer</a:t>
            </a:r>
            <a:endParaRPr sz="2000">
              <a:solidFill>
                <a:schemeClr val="dk1"/>
              </a:solidFill>
              <a:latin typeface="Times New Roman"/>
              <a:ea typeface="Times New Roman"/>
              <a:cs typeface="Times New Roman"/>
              <a:sym typeface="Times New Roman"/>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Video observations may be used for evaluation if video can capture both teacher and student voices</a:t>
            </a:r>
            <a:endParaRPr/>
          </a:p>
          <a:p>
            <a:pPr marL="285750" marR="0" lvl="0" indent="-285750" algn="l" rtl="0">
              <a:spcBef>
                <a:spcPts val="0"/>
              </a:spcBef>
              <a:spcAft>
                <a:spcPts val="0"/>
              </a:spcAft>
              <a:buClr>
                <a:schemeClr val="dk1"/>
              </a:buClr>
              <a:buSzPts val="2000"/>
              <a:buFont typeface="Arial"/>
              <a:buChar char="•"/>
            </a:pPr>
            <a:r>
              <a:rPr lang="en-US" sz="2000">
                <a:solidFill>
                  <a:schemeClr val="dk1"/>
                </a:solidFill>
                <a:latin typeface="Times New Roman"/>
                <a:ea typeface="Times New Roman"/>
                <a:cs typeface="Times New Roman"/>
                <a:sym typeface="Times New Roman"/>
              </a:rPr>
              <a:t>Timelines for days between steps in the observation cycle (pre-conference, observation, and post-conference) are best practices, but districts have flexibility to extend as needed given the many different scheduling concerns for school reopening.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400"/>
              <a:buFont typeface="Times New Roman"/>
              <a:buNone/>
            </a:pPr>
            <a:r>
              <a:rPr lang="en-US" b="1"/>
              <a:t>Teacher Evaluation: </a:t>
            </a:r>
            <a:br>
              <a:rPr lang="en-US" b="1"/>
            </a:br>
            <a:r>
              <a:rPr lang="en-US" b="1"/>
              <a:t>Observation Flexibility</a:t>
            </a:r>
            <a:endParaRPr b="1"/>
          </a:p>
        </p:txBody>
      </p:sp>
      <p:sp>
        <p:nvSpPr>
          <p:cNvPr id="118" name="Google Shape;118;p20"/>
          <p:cNvSpPr txBox="1">
            <a:spLocks noGrp="1"/>
          </p:cNvSpPr>
          <p:nvPr>
            <p:ph type="body" idx="2"/>
          </p:nvPr>
        </p:nvSpPr>
        <p:spPr>
          <a:xfrm>
            <a:off x="457200" y="1735014"/>
            <a:ext cx="8302500" cy="2760685"/>
          </a:xfrm>
          <a:prstGeom prst="rect">
            <a:avLst/>
          </a:prstGeom>
          <a:noFill/>
          <a:ln>
            <a:noFill/>
          </a:ln>
        </p:spPr>
        <p:txBody>
          <a:bodyPr spcFirstLastPara="1" wrap="square" lIns="0" tIns="0" rIns="0" bIns="0" anchor="t" anchorCtr="0">
            <a:noAutofit/>
          </a:bodyPr>
          <a:lstStyle/>
          <a:p>
            <a:pPr marL="0" lvl="0" indent="0">
              <a:spcBef>
                <a:spcPts val="0"/>
              </a:spcBef>
              <a:buNone/>
            </a:pPr>
            <a:r>
              <a:rPr lang="en-US" b="1" dirty="0"/>
              <a:t>SUMMATIVE (Annual and Continuing)</a:t>
            </a:r>
            <a:r>
              <a:rPr lang="en-US" dirty="0"/>
              <a:t> </a:t>
            </a:r>
          </a:p>
          <a:p>
            <a:pPr marL="342900" indent="-342900">
              <a:spcBef>
                <a:spcPts val="0"/>
              </a:spcBef>
            </a:pPr>
            <a:r>
              <a:rPr lang="en-US" dirty="0"/>
              <a:t>All required observations in the preliminary evaluation cycle </a:t>
            </a:r>
          </a:p>
          <a:p>
            <a:pPr marL="342900" indent="-342900"/>
            <a:r>
              <a:rPr lang="en-US" dirty="0"/>
              <a:t>At least one required observation in the final evaluation cycle </a:t>
            </a:r>
          </a:p>
          <a:p>
            <a:pPr marL="342900" indent="-342900"/>
            <a:r>
              <a:rPr lang="en-US" dirty="0"/>
              <a:t>Maintain two person teams</a:t>
            </a:r>
          </a:p>
          <a:p>
            <a:pPr marL="0" lvl="0" indent="0" algn="l" rtl="0">
              <a:spcBef>
                <a:spcPts val="0"/>
              </a:spcBef>
              <a:spcAft>
                <a:spcPts val="0"/>
              </a:spcAft>
              <a:buNone/>
            </a:pPr>
            <a:endParaRPr lang="en-US" b="1" dirty="0"/>
          </a:p>
          <a:p>
            <a:pPr marL="0" lvl="0" indent="0" algn="l" rtl="0">
              <a:spcBef>
                <a:spcPts val="0"/>
              </a:spcBef>
              <a:spcAft>
                <a:spcPts val="0"/>
              </a:spcAft>
              <a:buNone/>
            </a:pPr>
            <a:r>
              <a:rPr lang="en-US" b="1" dirty="0"/>
              <a:t>FORMATIVE (Annual) </a:t>
            </a:r>
            <a:endParaRPr b="1" dirty="0"/>
          </a:p>
          <a:p>
            <a:pPr marL="457200" lvl="0" indent="-381000" algn="l" rtl="0">
              <a:spcBef>
                <a:spcPts val="0"/>
              </a:spcBef>
              <a:spcAft>
                <a:spcPts val="0"/>
              </a:spcAft>
              <a:buSzPts val="2400"/>
              <a:buChar char="•"/>
            </a:pPr>
            <a:r>
              <a:rPr lang="en-US" dirty="0"/>
              <a:t>All required observations in the preliminary cycle </a:t>
            </a:r>
          </a:p>
          <a:p>
            <a:pPr marL="457200" lvl="0" indent="-381000" algn="l" rtl="0">
              <a:spcBef>
                <a:spcPts val="0"/>
              </a:spcBef>
              <a:spcAft>
                <a:spcPts val="0"/>
              </a:spcAft>
              <a:buSzPts val="2400"/>
              <a:buChar char="•"/>
            </a:pPr>
            <a:r>
              <a:rPr lang="en-US" dirty="0"/>
              <a:t>At least one required observation in the final evaluation cycle </a:t>
            </a:r>
          </a:p>
          <a:p>
            <a:pPr marL="457200" lvl="0" indent="-381000" algn="l" rtl="0">
              <a:spcBef>
                <a:spcPts val="0"/>
              </a:spcBef>
              <a:spcAft>
                <a:spcPts val="0"/>
              </a:spcAft>
              <a:buSzPts val="2400"/>
              <a:buChar char="•"/>
            </a:pPr>
            <a:r>
              <a:rPr lang="en-US" dirty="0"/>
              <a:t>Maintain two person teams</a:t>
            </a:r>
          </a:p>
          <a:p>
            <a:pPr marL="457200" lvl="0" indent="-381000" algn="l" rtl="0">
              <a:spcBef>
                <a:spcPts val="0"/>
              </a:spcBef>
              <a:spcAft>
                <a:spcPts val="0"/>
              </a:spcAft>
              <a:buSzPts val="2400"/>
              <a:buChar char="•"/>
            </a:pPr>
            <a:r>
              <a:rPr lang="en-US" dirty="0"/>
              <a:t>Maintain mentor requirement</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Google Shape;118;p20"/>
          <p:cNvSpPr txBox="1">
            <a:spLocks noGrp="1"/>
          </p:cNvSpPr>
          <p:nvPr>
            <p:ph type="body" idx="2"/>
          </p:nvPr>
        </p:nvSpPr>
        <p:spPr>
          <a:xfrm>
            <a:off x="457200" y="1537400"/>
            <a:ext cx="8302500" cy="2958300"/>
          </a:xfrm>
          <a:prstGeom prst="rect">
            <a:avLst/>
          </a:prstGeom>
          <a:noFill/>
          <a:ln>
            <a:noFill/>
          </a:ln>
        </p:spPr>
        <p:txBody>
          <a:bodyPr spcFirstLastPara="1" wrap="square" lIns="0" tIns="0" rIns="0" bIns="0" anchor="t" anchorCtr="0">
            <a:noAutofit/>
          </a:bodyPr>
          <a:lstStyle/>
          <a:p>
            <a:pPr marL="0" indent="0">
              <a:buNone/>
            </a:pPr>
            <a:r>
              <a:rPr lang="en-US" b="1" dirty="0"/>
              <a:t>FORMATIVE (Induction)</a:t>
            </a:r>
            <a:r>
              <a:rPr lang="en-US" dirty="0"/>
              <a:t> </a:t>
            </a:r>
            <a:endParaRPr dirty="0"/>
          </a:p>
          <a:p>
            <a:pPr marL="342900" lvl="0" indent="-342900" algn="l" rtl="0">
              <a:spcBef>
                <a:spcPts val="0"/>
              </a:spcBef>
              <a:spcAft>
                <a:spcPts val="0"/>
              </a:spcAft>
              <a:buSzPts val="2400"/>
              <a:buChar char="•"/>
            </a:pPr>
            <a:r>
              <a:rPr lang="en-US" dirty="0"/>
              <a:t>Option to replace required preliminary cycle observation with a required walkthrough</a:t>
            </a:r>
            <a:endParaRPr dirty="0"/>
          </a:p>
          <a:p>
            <a:pPr marL="742950" lvl="1" indent="-273050" algn="l" rtl="0">
              <a:spcBef>
                <a:spcPts val="0"/>
              </a:spcBef>
              <a:spcAft>
                <a:spcPts val="0"/>
              </a:spcAft>
              <a:buSzPts val="1800"/>
              <a:buChar char="–"/>
            </a:pPr>
            <a:r>
              <a:rPr lang="en-US" sz="1800" dirty="0"/>
              <a:t>Walkthrough should be  focused on specific SC Teaching Standards indicators</a:t>
            </a:r>
            <a:endParaRPr sz="1800" dirty="0"/>
          </a:p>
          <a:p>
            <a:pPr marL="742950" lvl="1" indent="-273050" algn="l" rtl="0">
              <a:spcBef>
                <a:spcPts val="0"/>
              </a:spcBef>
              <a:spcAft>
                <a:spcPts val="0"/>
              </a:spcAft>
              <a:buSzPts val="1800"/>
              <a:buChar char="–"/>
            </a:pPr>
            <a:r>
              <a:rPr lang="en-US" sz="1800" dirty="0"/>
              <a:t>Teachers should be aware which SCTS indicators will be the focus of the walkthrough </a:t>
            </a:r>
            <a:endParaRPr sz="1800" dirty="0"/>
          </a:p>
          <a:p>
            <a:pPr marL="742950" lvl="1" indent="-273050" algn="l" rtl="0">
              <a:spcBef>
                <a:spcPts val="0"/>
              </a:spcBef>
              <a:spcAft>
                <a:spcPts val="0"/>
              </a:spcAft>
              <a:buSzPts val="1800"/>
              <a:buChar char="–"/>
            </a:pPr>
            <a:r>
              <a:rPr lang="en-US" sz="1800" dirty="0"/>
              <a:t>Walkthrough for this purpose should include at least 20 mins of instruction</a:t>
            </a:r>
            <a:endParaRPr sz="1800" dirty="0"/>
          </a:p>
          <a:p>
            <a:pPr marL="342900" lvl="0" indent="-342900" algn="l" rtl="0">
              <a:spcBef>
                <a:spcPts val="0"/>
              </a:spcBef>
              <a:spcAft>
                <a:spcPts val="0"/>
              </a:spcAft>
              <a:buSzPts val="2400"/>
              <a:buChar char="•"/>
            </a:pPr>
            <a:r>
              <a:rPr lang="en-US" dirty="0"/>
              <a:t>At least one required observation in the final evaluation cycle </a:t>
            </a:r>
            <a:endParaRPr dirty="0"/>
          </a:p>
          <a:p>
            <a:pPr marL="342900" lvl="0" indent="-342900" algn="l" rtl="0">
              <a:spcBef>
                <a:spcPts val="0"/>
              </a:spcBef>
              <a:spcAft>
                <a:spcPts val="0"/>
              </a:spcAft>
              <a:buSzPts val="2400"/>
              <a:buChar char="•"/>
            </a:pPr>
            <a:r>
              <a:rPr lang="en-US" dirty="0"/>
              <a:t>Full observations will be used for scoring</a:t>
            </a:r>
          </a:p>
          <a:p>
            <a:pPr marL="0" lvl="0" indent="0" algn="l" rtl="0">
              <a:spcBef>
                <a:spcPts val="0"/>
              </a:spcBef>
              <a:spcAft>
                <a:spcPts val="0"/>
              </a:spcAft>
              <a:buSzPts val="2400"/>
              <a:buNone/>
            </a:pPr>
            <a:endParaRPr dirty="0"/>
          </a:p>
          <a:p>
            <a:pPr marL="0" lvl="0" indent="0" algn="l" rtl="0">
              <a:spcBef>
                <a:spcPts val="0"/>
              </a:spcBef>
              <a:spcAft>
                <a:spcPts val="0"/>
              </a:spcAft>
              <a:buNone/>
            </a:pPr>
            <a:r>
              <a:rPr lang="en-US" b="1" dirty="0"/>
              <a:t>FORMATIVE (Continuing) </a:t>
            </a:r>
            <a:endParaRPr b="1" dirty="0"/>
          </a:p>
          <a:p>
            <a:pPr marL="457200" lvl="0" indent="-381000" algn="l" rtl="0">
              <a:spcBef>
                <a:spcPts val="0"/>
              </a:spcBef>
              <a:spcAft>
                <a:spcPts val="0"/>
              </a:spcAft>
              <a:buSzPts val="2400"/>
              <a:buChar char="•"/>
            </a:pPr>
            <a:r>
              <a:rPr lang="en-US" dirty="0"/>
              <a:t>At least one required observation in the preliminary cycle </a:t>
            </a:r>
            <a:endParaRPr dirty="0"/>
          </a:p>
          <a:p>
            <a:pPr marL="457200" lvl="0" indent="-381000" algn="l" rtl="0">
              <a:spcBef>
                <a:spcPts val="0"/>
              </a:spcBef>
              <a:spcAft>
                <a:spcPts val="0"/>
              </a:spcAft>
              <a:buSzPts val="2400"/>
              <a:buChar char="•"/>
            </a:pPr>
            <a:r>
              <a:rPr lang="en-US" dirty="0"/>
              <a:t>No required observation in the final cycle </a:t>
            </a:r>
            <a:endParaRPr dirty="0"/>
          </a:p>
        </p:txBody>
      </p:sp>
      <p:sp>
        <p:nvSpPr>
          <p:cNvPr id="4" name="Google Shape;117;p20" hidden="1"/>
          <p:cNvSpPr txBox="1">
            <a:spLocks/>
          </p:cNvSpPr>
          <p:nvPr/>
        </p:nvSpPr>
        <p:spPr>
          <a:xfrm>
            <a:off x="609600" y="427038"/>
            <a:ext cx="8229600" cy="11430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Times New Roman"/>
              <a:buNone/>
              <a:defRPr sz="4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b="1" smtClean="0"/>
              <a:t>Teacher Evaluation: </a:t>
            </a:r>
            <a:br>
              <a:rPr lang="en-US" b="1" smtClean="0"/>
            </a:br>
            <a:r>
              <a:rPr lang="en-US" b="1" smtClean="0"/>
              <a:t>Observation Flexibility 1</a:t>
            </a:r>
            <a:endParaRPr lang="en-US" b="1" dirty="0"/>
          </a:p>
        </p:txBody>
      </p:sp>
      <p:sp>
        <p:nvSpPr>
          <p:cNvPr id="7" name="Google Shape;117;p20" descr="Teacher Evaluation: Observation Flexibility"/>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400"/>
              <a:buFont typeface="Times New Roman"/>
              <a:buNone/>
            </a:pPr>
            <a:r>
              <a:rPr lang="en-US" b="1" dirty="0"/>
              <a:t>Teacher Evaluation: </a:t>
            </a:r>
            <a:br>
              <a:rPr lang="en-US" b="1" dirty="0"/>
            </a:br>
            <a:r>
              <a:rPr lang="en-US" b="1" dirty="0"/>
              <a:t>Observation </a:t>
            </a:r>
            <a:r>
              <a:rPr lang="en-US" b="1" dirty="0" smtClean="0"/>
              <a:t>Flexibility </a:t>
            </a:r>
            <a:endParaRPr b="1" dirty="0"/>
          </a:p>
        </p:txBody>
      </p:sp>
    </p:spTree>
    <p:extLst>
      <p:ext uri="{BB962C8B-B14F-4D97-AF65-F5344CB8AC3E}">
        <p14:creationId xmlns:p14="http://schemas.microsoft.com/office/powerpoint/2010/main" val="286780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Times New Roman"/>
              <a:buNone/>
            </a:pPr>
            <a:r>
              <a:rPr lang="en-US" sz="3959" b="1"/>
              <a:t>Teacher Evaluations: </a:t>
            </a:r>
            <a:endParaRPr sz="3959" b="1"/>
          </a:p>
          <a:p>
            <a:pPr marL="0" lvl="0" indent="0" algn="ctr" rtl="0">
              <a:spcBef>
                <a:spcPts val="0"/>
              </a:spcBef>
              <a:spcAft>
                <a:spcPts val="0"/>
              </a:spcAft>
              <a:buClr>
                <a:schemeClr val="dk1"/>
              </a:buClr>
              <a:buSzPts val="3959"/>
              <a:buFont typeface="Times New Roman"/>
              <a:buNone/>
            </a:pPr>
            <a:r>
              <a:rPr lang="en-US" sz="3959" b="1">
                <a:latin typeface="Times New Roman"/>
                <a:ea typeface="Times New Roman"/>
                <a:cs typeface="Times New Roman"/>
                <a:sym typeface="Times New Roman"/>
              </a:rPr>
              <a:t>Student Learning Objectives</a:t>
            </a:r>
            <a:r>
              <a:rPr lang="en-US" sz="3959"/>
              <a:t> </a:t>
            </a:r>
            <a:br>
              <a:rPr lang="en-US" sz="3959"/>
            </a:br>
            <a:endParaRPr sz="3959" b="1">
              <a:latin typeface="Times New Roman"/>
              <a:ea typeface="Times New Roman"/>
              <a:cs typeface="Times New Roman"/>
              <a:sym typeface="Times New Roman"/>
            </a:endParaRPr>
          </a:p>
        </p:txBody>
      </p:sp>
      <p:sp>
        <p:nvSpPr>
          <p:cNvPr id="125" name="Google Shape;125;p21"/>
          <p:cNvSpPr txBox="1">
            <a:spLocks noGrp="1"/>
          </p:cNvSpPr>
          <p:nvPr>
            <p:ph type="body" idx="1"/>
          </p:nvPr>
        </p:nvSpPr>
        <p:spPr>
          <a:xfrm>
            <a:off x="457200" y="1287725"/>
            <a:ext cx="8229600" cy="4838700"/>
          </a:xfrm>
          <a:prstGeom prst="rect">
            <a:avLst/>
          </a:prstGeom>
        </p:spPr>
        <p:txBody>
          <a:bodyPr spcFirstLastPara="1" wrap="square" lIns="91425" tIns="45700" rIns="91425" bIns="45700" anchor="t" anchorCtr="0">
            <a:noAutofit/>
          </a:bodyPr>
          <a:lstStyle/>
          <a:p>
            <a:pPr marL="520700">
              <a:buSzPts val="800"/>
            </a:pPr>
            <a:r>
              <a:rPr lang="en-US" sz="2400" dirty="0"/>
              <a:t>All teachers complete the simplified SLO </a:t>
            </a:r>
            <a:endParaRPr sz="2400" dirty="0"/>
          </a:p>
          <a:p>
            <a:pPr marL="520700">
              <a:spcBef>
                <a:spcPts val="0"/>
              </a:spcBef>
              <a:buSzPts val="800"/>
            </a:pPr>
            <a:r>
              <a:rPr lang="en-US" sz="2400" dirty="0"/>
              <a:t>The simplified SLO focuses on 1-2 high priority standards and 1 instructional strategy. </a:t>
            </a:r>
            <a:endParaRPr sz="2400" dirty="0"/>
          </a:p>
          <a:p>
            <a:pPr marL="520700">
              <a:spcBef>
                <a:spcPts val="0"/>
              </a:spcBef>
              <a:buSzPts val="800"/>
            </a:pPr>
            <a:r>
              <a:rPr lang="en-US" sz="2400" dirty="0"/>
              <a:t>SLO creation, monitoring, and mid-year check can be folded into data team structures or PLCs</a:t>
            </a:r>
          </a:p>
          <a:p>
            <a:r>
              <a:rPr lang="en-US" sz="2400" dirty="0"/>
              <a:t>Changes with Simplified SLO (</a:t>
            </a:r>
            <a:r>
              <a:rPr lang="en-US" sz="2400" dirty="0">
                <a:hlinkClick r:id="rId3"/>
              </a:rPr>
              <a:t>Crosswalk here</a:t>
            </a:r>
            <a:r>
              <a:rPr lang="en-US" sz="2400" dirty="0"/>
              <a:t>)</a:t>
            </a:r>
          </a:p>
          <a:p>
            <a:pPr lvl="1"/>
            <a:r>
              <a:rPr lang="en-US" sz="2000" dirty="0"/>
              <a:t>Simpler questions throughout with a focus on existing teacher knowledge vs. additional research or paperwork</a:t>
            </a:r>
          </a:p>
          <a:p>
            <a:pPr lvl="1"/>
            <a:r>
              <a:rPr lang="en-US" sz="2000" dirty="0"/>
              <a:t>What was cut? </a:t>
            </a:r>
          </a:p>
          <a:p>
            <a:pPr lvl="2"/>
            <a:r>
              <a:rPr lang="en-US" sz="1600" dirty="0"/>
              <a:t>Demographics: SLO Evaluator Position/Role, SLO Type (individual or team),  SLO Approach (Class or Course), Assessment Dates, </a:t>
            </a:r>
          </a:p>
          <a:p>
            <a:pPr lvl="2"/>
            <a:r>
              <a:rPr lang="en-US" sz="1600" dirty="0"/>
              <a:t>IV. Post Assessment, </a:t>
            </a:r>
          </a:p>
          <a:p>
            <a:pPr lvl="2"/>
            <a:r>
              <a:rPr lang="en-US" sz="1600" dirty="0"/>
              <a:t>V. Progress Monitoring Plan, and </a:t>
            </a:r>
          </a:p>
          <a:p>
            <a:pPr lvl="2"/>
            <a:r>
              <a:rPr lang="en-US" sz="1600" dirty="0"/>
              <a:t>VII. Growth Targets A. Type and C. Rationale</a:t>
            </a:r>
          </a:p>
          <a:p>
            <a:pPr marL="635000" indent="-457200">
              <a:spcBef>
                <a:spcPts val="0"/>
              </a:spcBef>
              <a:buSzPts val="800"/>
            </a:pPr>
            <a:endParaRPr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488423"/>
            <a:ext cx="7502400" cy="590782"/>
          </a:xfrm>
        </p:spPr>
        <p:txBody>
          <a:bodyPr/>
          <a:lstStyle/>
          <a:p>
            <a:r>
              <a:rPr lang="en-US" b="1" dirty="0"/>
              <a:t>Simplified </a:t>
            </a:r>
            <a:r>
              <a:rPr lang="en-US" b="1" dirty="0">
                <a:hlinkClick r:id="rId3"/>
              </a:rPr>
              <a:t>SLO Template</a:t>
            </a:r>
            <a:endParaRPr lang="en-US" b="1" dirty="0"/>
          </a:p>
        </p:txBody>
      </p:sp>
      <p:graphicFrame>
        <p:nvGraphicFramePr>
          <p:cNvPr id="4" name="Content Placeholder 3" title="table image"/>
          <p:cNvGraphicFramePr>
            <a:graphicFrameLocks noGrp="1"/>
          </p:cNvGraphicFramePr>
          <p:nvPr>
            <p:ph idx="1"/>
            <p:extLst>
              <p:ext uri="{D42A27DB-BD31-4B8C-83A1-F6EECF244321}">
                <p14:modId xmlns:p14="http://schemas.microsoft.com/office/powerpoint/2010/main" val="3755935014"/>
              </p:ext>
            </p:extLst>
          </p:nvPr>
        </p:nvGraphicFramePr>
        <p:xfrm>
          <a:off x="444137" y="1507520"/>
          <a:ext cx="8255726" cy="5219774"/>
        </p:xfrm>
        <a:graphic>
          <a:graphicData uri="http://schemas.openxmlformats.org/drawingml/2006/table">
            <a:tbl>
              <a:tblPr firstRow="1"/>
              <a:tblGrid>
                <a:gridCol w="8255726">
                  <a:extLst>
                    <a:ext uri="{9D8B030D-6E8A-4147-A177-3AD203B41FA5}">
                      <a16:colId xmlns:a16="http://schemas.microsoft.com/office/drawing/2014/main" val="20000"/>
                    </a:ext>
                  </a:extLst>
                </a:gridCol>
              </a:tblGrid>
              <a:tr h="921177">
                <a:tc>
                  <a:txBody>
                    <a:bodyPr/>
                    <a:lstStyle/>
                    <a:p>
                      <a:r>
                        <a:rPr lang="en-US" sz="1800" b="1" i="0" u="none" strike="noStrike" cap="none" dirty="0">
                          <a:solidFill>
                            <a:schemeClr val="tx1"/>
                          </a:solidFill>
                          <a:effectLst/>
                          <a:latin typeface="Calibri" panose="020F0502020204030204" pitchFamily="34" charset="0"/>
                          <a:ea typeface="+mn-ea"/>
                          <a:cs typeface="Calibri" panose="020F0502020204030204" pitchFamily="34" charset="0"/>
                          <a:sym typeface="Arial"/>
                        </a:rPr>
                        <a:t>Demographics </a:t>
                      </a:r>
                    </a:p>
                    <a:p>
                      <a:r>
                        <a:rPr lang="en-US" sz="1800" b="0" i="0" u="none" strike="noStrike" cap="none" dirty="0">
                          <a:solidFill>
                            <a:schemeClr val="tx1"/>
                          </a:solidFill>
                          <a:effectLst/>
                          <a:latin typeface="Calibri" panose="020F0502020204030204" pitchFamily="34" charset="0"/>
                          <a:ea typeface="+mn-ea"/>
                          <a:cs typeface="Calibri" panose="020F0502020204030204" pitchFamily="34" charset="0"/>
                          <a:sym typeface="Arial"/>
                        </a:rPr>
                        <a:t>Teacher name, School, SLO Evaluator Name, Grade Level, </a:t>
                      </a:r>
                    </a:p>
                    <a:p>
                      <a:r>
                        <a:rPr lang="en-US" sz="1800" b="0" i="0" u="none" strike="noStrike" cap="none" dirty="0">
                          <a:solidFill>
                            <a:schemeClr val="tx1"/>
                          </a:solidFill>
                          <a:effectLst/>
                          <a:latin typeface="Calibri" panose="020F0502020204030204" pitchFamily="34" charset="0"/>
                          <a:ea typeface="+mn-ea"/>
                          <a:cs typeface="Calibri" panose="020F0502020204030204" pitchFamily="34" charset="0"/>
                          <a:sym typeface="Arial"/>
                        </a:rPr>
                        <a:t>SLO Content Area, SLO Interval</a:t>
                      </a:r>
                    </a:p>
                  </a:txBody>
                  <a:tcPr marL="63500" marR="63500" marT="63500" marB="63500">
                    <a:lnL w="11900" cap="flat" cmpd="sng" algn="ctr">
                      <a:solidFill>
                        <a:srgbClr val="000000"/>
                      </a:solidFill>
                      <a:prstDash val="solid"/>
                      <a:round/>
                      <a:headEnd type="none" w="med" len="med"/>
                      <a:tailEnd type="none" w="med" len="med"/>
                    </a:lnL>
                    <a:lnR w="11900" cap="flat" cmpd="sng" algn="ctr">
                      <a:solidFill>
                        <a:srgbClr val="000000"/>
                      </a:solidFill>
                      <a:prstDash val="solid"/>
                      <a:round/>
                      <a:headEnd type="none" w="med" len="med"/>
                      <a:tailEnd type="none" w="med" len="med"/>
                    </a:lnR>
                    <a:lnT w="11900" cap="flat" cmpd="sng" algn="ctr">
                      <a:solidFill>
                        <a:srgbClr val="000000"/>
                      </a:solidFill>
                      <a:prstDash val="solid"/>
                      <a:round/>
                      <a:headEnd type="none" w="med" len="med"/>
                      <a:tailEnd type="none" w="med" len="med"/>
                    </a:lnT>
                    <a:lnB w="119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269814">
                <a:tc>
                  <a:txBody>
                    <a:bodyPr/>
                    <a:lstStyle/>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 Student Population and Baseline</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342900" marR="0" indent="-342900">
                        <a:lnSpc>
                          <a:spcPct val="115000"/>
                        </a:lnSpc>
                        <a:spcBef>
                          <a:spcPts val="0"/>
                        </a:spcBef>
                        <a:spcAft>
                          <a:spcPts val="0"/>
                        </a:spcAft>
                        <a:buAutoNum type="alphaLcPeriod"/>
                      </a:pP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What do I already know about the students in my focus class?</a:t>
                      </a:r>
                    </a:p>
                    <a:p>
                      <a:pPr marL="342900" marR="0" indent="-342900">
                        <a:lnSpc>
                          <a:spcPct val="115000"/>
                        </a:lnSpc>
                        <a:spcBef>
                          <a:spcPts val="0"/>
                        </a:spcBef>
                        <a:spcAft>
                          <a:spcPts val="0"/>
                        </a:spcAft>
                        <a:buAutoNum type="alphaLcPeriod"/>
                      </a:pPr>
                      <a:endParaRPr lang="en-US" sz="1800" b="1"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15000"/>
                        </a:lnSpc>
                        <a:spcBef>
                          <a:spcPts val="0"/>
                        </a:spcBef>
                        <a:spcAft>
                          <a:spcPts val="0"/>
                        </a:spcAft>
                      </a:pPr>
                      <a:r>
                        <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could include the number of students, a description of students with exceptionalities (e.g., learning disability, gifted and talented, and/or language learner status), easily accessible reports of last year’s performance, information from the Rally Analytics platform, etc. This should not require reflection, not extensive research on the part of the teacher.</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 What do I know about the support my students will need to be successful in this class/content area?</a:t>
                      </a:r>
                      <a:endParaRPr lang="en-US" sz="1800" b="1"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15000"/>
                        </a:lnSpc>
                        <a:spcBef>
                          <a:spcPts val="0"/>
                        </a:spcBef>
                        <a:spcAft>
                          <a:spcPts val="0"/>
                        </a:spcAft>
                      </a:pPr>
                      <a:r>
                        <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Response could include information from LEAP pre-assessments or summer academic recovery camps.</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63500" marR="63500" marT="63500" marB="63500">
                    <a:lnL w="11900" cap="flat" cmpd="sng" algn="ctr">
                      <a:solidFill>
                        <a:srgbClr val="000000"/>
                      </a:solidFill>
                      <a:prstDash val="solid"/>
                      <a:round/>
                      <a:headEnd type="none" w="med" len="med"/>
                      <a:tailEnd type="none" w="med" len="med"/>
                    </a:lnL>
                    <a:lnR w="11900" cap="flat" cmpd="sng" algn="ctr">
                      <a:solidFill>
                        <a:srgbClr val="000000"/>
                      </a:solidFill>
                      <a:prstDash val="solid"/>
                      <a:round/>
                      <a:headEnd type="none" w="med" len="med"/>
                      <a:tailEnd type="none" w="med" len="med"/>
                    </a:lnR>
                    <a:lnT w="11900" cap="flat" cmpd="sng" algn="ctr">
                      <a:solidFill>
                        <a:srgbClr val="000000"/>
                      </a:solidFill>
                      <a:prstDash val="solid"/>
                      <a:round/>
                      <a:headEnd type="none" w="med" len="med"/>
                      <a:tailEnd type="none" w="med" len="med"/>
                    </a:lnT>
                    <a:lnB w="119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37572262"/>
                  </a:ext>
                </a:extLst>
              </a:tr>
            </a:tbl>
          </a:graphicData>
        </a:graphic>
      </p:graphicFrame>
      <p:sp>
        <p:nvSpPr>
          <p:cNvPr id="5" name="Rectangle 1" title="Shape"/>
          <p:cNvSpPr>
            <a:spLocks noChangeArrowheads="1"/>
          </p:cNvSpPr>
          <p:nvPr/>
        </p:nvSpPr>
        <p:spPr bwMode="auto">
          <a:xfrm>
            <a:off x="-7182343" y="682452"/>
            <a:ext cx="23033813"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buClrTx/>
            </a:pPr>
            <a:r>
              <a:rPr lang="en-US" altLang="en-US" sz="1350">
                <a:solidFill>
                  <a:schemeClr val="tx1"/>
                </a:solidFill>
                <a:latin typeface="Arial" panose="020B0604020202020204" pitchFamily="34" charset="0"/>
              </a:rPr>
              <a:t/>
            </a:r>
            <a:br>
              <a:rPr lang="en-US" altLang="en-US" sz="1350">
                <a:solidFill>
                  <a:schemeClr val="tx1"/>
                </a:solidFill>
                <a:latin typeface="Arial" panose="020B0604020202020204" pitchFamily="34" charset="0"/>
              </a:rPr>
            </a:br>
            <a:endParaRPr lang="en-US" altLang="en-US" sz="1350">
              <a:solidFill>
                <a:schemeClr val="tx1"/>
              </a:solidFill>
              <a:latin typeface="Arial" panose="020B0604020202020204" pitchFamily="34" charset="0"/>
            </a:endParaRPr>
          </a:p>
          <a:p>
            <a:pPr defTabSz="685800" eaLnBrk="0" fontAlgn="base" hangingPunct="0">
              <a:spcBef>
                <a:spcPct val="0"/>
              </a:spcBef>
              <a:spcAft>
                <a:spcPct val="0"/>
              </a:spcAft>
              <a:buClrTx/>
            </a:pPr>
            <a:endParaRPr lang="en-US" altLang="en-US" sz="1350">
              <a:solidFill>
                <a:schemeClr val="tx1"/>
              </a:solidFill>
              <a:latin typeface="Arial" panose="020B0604020202020204" pitchFamily="34" charset="0"/>
            </a:endParaRPr>
          </a:p>
        </p:txBody>
      </p:sp>
      <p:sp>
        <p:nvSpPr>
          <p:cNvPr id="6" name="Title 4" hidden="1"/>
          <p:cNvSpPr txBox="1">
            <a:spLocks/>
          </p:cNvSpPr>
          <p:nvPr/>
        </p:nvSpPr>
        <p:spPr>
          <a:xfrm>
            <a:off x="470263" y="-86949"/>
            <a:ext cx="8229600" cy="769401"/>
          </a:xfrm>
          <a:prstGeom prst="rect">
            <a:avLst/>
          </a:prstGeom>
          <a:noFill/>
          <a:ln>
            <a:noFill/>
          </a:ln>
        </p:spPr>
        <p:txBody>
          <a:bodyPr spcFirstLastPara="1" wrap="square" lIns="91425" tIns="45700" rIns="91425" bIns="45700" rtlCol="0" anchor="ctr" anchorCtr="0">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800"/>
              <a:buFont typeface="Times New Roman"/>
              <a:buNone/>
              <a:defRPr sz="4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b="1" smtClean="0">
                <a:latin typeface="Times New Roman" panose="02020603050405020304" pitchFamily="18" charset="0"/>
                <a:cs typeface="Times New Roman" panose="02020603050405020304" pitchFamily="18" charset="0"/>
              </a:rPr>
              <a:t>Simplified </a:t>
            </a:r>
            <a:r>
              <a:rPr lang="en-US" b="1" smtClean="0">
                <a:latin typeface="Times New Roman" panose="02020603050405020304" pitchFamily="18" charset="0"/>
                <a:cs typeface="Times New Roman" panose="02020603050405020304" pitchFamily="18" charset="0"/>
                <a:hlinkClick r:id="rId3"/>
              </a:rPr>
              <a:t>SLO Template</a:t>
            </a:r>
            <a:r>
              <a:rPr lang="en-US" b="1" smtClean="0">
                <a:latin typeface="Times New Roman" panose="02020603050405020304" pitchFamily="18" charset="0"/>
                <a:cs typeface="Times New Roman" panose="02020603050405020304" pitchFamily="18" charset="0"/>
              </a:rPr>
              <a:t> 1</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6514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title="table image"/>
          <p:cNvGraphicFramePr>
            <a:graphicFrameLocks noGrp="1"/>
          </p:cNvGraphicFramePr>
          <p:nvPr>
            <p:ph idx="1"/>
            <p:extLst>
              <p:ext uri="{D42A27DB-BD31-4B8C-83A1-F6EECF244321}">
                <p14:modId xmlns:p14="http://schemas.microsoft.com/office/powerpoint/2010/main" val="2791148611"/>
              </p:ext>
            </p:extLst>
          </p:nvPr>
        </p:nvGraphicFramePr>
        <p:xfrm>
          <a:off x="296496" y="1047307"/>
          <a:ext cx="8693331" cy="5805424"/>
        </p:xfrm>
        <a:graphic>
          <a:graphicData uri="http://schemas.openxmlformats.org/drawingml/2006/table">
            <a:tbl>
              <a:tblPr firstRow="1"/>
              <a:tblGrid>
                <a:gridCol w="8693331">
                  <a:extLst>
                    <a:ext uri="{9D8B030D-6E8A-4147-A177-3AD203B41FA5}">
                      <a16:colId xmlns:a16="http://schemas.microsoft.com/office/drawing/2014/main" val="20000"/>
                    </a:ext>
                  </a:extLst>
                </a:gridCol>
              </a:tblGrid>
              <a:tr h="1472783">
                <a:tc>
                  <a:txBody>
                    <a:bodyPr/>
                    <a:lstStyle/>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rPr>
                        <a:t>II. Priority Standard and Learning Objective  </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rPr>
                        <a:t>a. Identify </a:t>
                      </a:r>
                      <a:r>
                        <a:rPr lang="en-US" sz="1800" b="1" u="sng" dirty="0">
                          <a:solidFill>
                            <a:srgbClr val="000000"/>
                          </a:solidFill>
                          <a:effectLst/>
                          <a:latin typeface="Calibri" panose="020F0502020204030204" pitchFamily="34" charset="0"/>
                          <a:ea typeface="Calibri" panose="020F0502020204030204" pitchFamily="34" charset="0"/>
                        </a:rPr>
                        <a:t>one to two</a:t>
                      </a:r>
                      <a:r>
                        <a:rPr lang="en-US" sz="1800" b="1" dirty="0">
                          <a:solidFill>
                            <a:srgbClr val="000000"/>
                          </a:solidFill>
                          <a:effectLst/>
                          <a:latin typeface="Calibri" panose="020F0502020204030204" pitchFamily="34" charset="0"/>
                          <a:ea typeface="Calibri" panose="020F0502020204030204" pitchFamily="34" charset="0"/>
                        </a:rPr>
                        <a:t> high priority content standard(s) and indicators or </a:t>
                      </a:r>
                      <a:r>
                        <a:rPr lang="en-US" sz="1800" b="1" u="sng" dirty="0">
                          <a:solidFill>
                            <a:srgbClr val="000000"/>
                          </a:solidFill>
                          <a:effectLst/>
                          <a:latin typeface="Calibri" panose="020F0502020204030204" pitchFamily="34" charset="0"/>
                          <a:ea typeface="Calibri" panose="020F0502020204030204" pitchFamily="34" charset="0"/>
                          <a:hlinkClick r:id="rId3"/>
                        </a:rPr>
                        <a:t>SC Profile of a Graduate Competencies</a:t>
                      </a:r>
                      <a:r>
                        <a:rPr lang="en-US" sz="1800" b="1" dirty="0">
                          <a:solidFill>
                            <a:srgbClr val="000000"/>
                          </a:solidFill>
                          <a:effectLst/>
                          <a:latin typeface="Calibri" panose="020F0502020204030204" pitchFamily="34" charset="0"/>
                          <a:ea typeface="Calibri" panose="020F0502020204030204" pitchFamily="34" charset="0"/>
                        </a:rPr>
                        <a:t> that will provide the basis of the SLO learning objective.</a:t>
                      </a:r>
                      <a:endParaRPr lang="en-US" sz="1800" b="1"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i="1" dirty="0">
                          <a:solidFill>
                            <a:srgbClr val="000000"/>
                          </a:solidFill>
                          <a:effectLst/>
                          <a:latin typeface="Calibri" panose="020F0502020204030204" pitchFamily="34" charset="0"/>
                          <a:ea typeface="Calibri" panose="020F0502020204030204" pitchFamily="34" charset="0"/>
                        </a:rPr>
                        <a:t>If focused on ELA or Math, consider using one of the SCDE priority standards to be released in early September. Other content areas may consider a skill- or practice-based standard that spirals back multiple times.</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rPr>
                        <a:t>b. Related to that priority standard or competency, what should students be able to do at the end of the SLO interval?</a:t>
                      </a:r>
                      <a:endParaRPr lang="en-US" sz="1800" b="1"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i="1" dirty="0">
                          <a:solidFill>
                            <a:srgbClr val="000000"/>
                          </a:solidFill>
                          <a:effectLst/>
                          <a:latin typeface="Calibri" panose="020F0502020204030204" pitchFamily="34" charset="0"/>
                          <a:ea typeface="Calibri" panose="020F0502020204030204" pitchFamily="34" charset="0"/>
                        </a:rPr>
                        <a:t>The goal should be broad enough to capture essential skills but focused enough to be measurable. Alternatively, educators may set a growth goal using the or existing data team structures or the Rally platform.</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rPr>
                        <a:t>c. What evidence will tell me that a student has met this learning objective?</a:t>
                      </a:r>
                      <a:endParaRPr lang="en-US" sz="1800" b="1"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i="1" dirty="0">
                          <a:solidFill>
                            <a:srgbClr val="000000"/>
                          </a:solidFill>
                          <a:effectLst/>
                          <a:latin typeface="Calibri" panose="020F0502020204030204" pitchFamily="34" charset="0"/>
                          <a:ea typeface="Calibri" panose="020F0502020204030204" pitchFamily="34" charset="0"/>
                        </a:rPr>
                        <a:t>Consider what formative and summative assessment data is already collected as part of your course that can be used to measure this objective. Multiple measures and incorporation of existing assessments are encouraged. This evidence can be connected to existing data team/PLC structures or work with the Rally platform. </a:t>
                      </a:r>
                      <a:endParaRPr lang="en-US" sz="1800" dirty="0">
                        <a:effectLst/>
                        <a:latin typeface="Calibri" panose="020F0502020204030204" pitchFamily="34" charset="0"/>
                        <a:ea typeface="Calibri" panose="020F0502020204030204" pitchFamily="34" charset="0"/>
                      </a:endParaRPr>
                    </a:p>
                  </a:txBody>
                  <a:tcPr marL="63500" marR="63500" marT="63500" marB="63500">
                    <a:lnL w="11900" cap="flat" cmpd="sng" algn="ctr">
                      <a:solidFill>
                        <a:srgbClr val="000000"/>
                      </a:solidFill>
                      <a:prstDash val="solid"/>
                      <a:round/>
                      <a:headEnd type="none" w="med" len="med"/>
                      <a:tailEnd type="none" w="med" len="med"/>
                    </a:lnL>
                    <a:lnR w="11900" cap="flat" cmpd="sng" algn="ctr">
                      <a:solidFill>
                        <a:srgbClr val="000000"/>
                      </a:solidFill>
                      <a:prstDash val="solid"/>
                      <a:round/>
                      <a:headEnd type="none" w="med" len="med"/>
                      <a:tailEnd type="none" w="med" len="med"/>
                    </a:lnR>
                    <a:lnT w="11900" cap="flat" cmpd="sng" algn="ctr">
                      <a:solidFill>
                        <a:srgbClr val="000000"/>
                      </a:solidFill>
                      <a:prstDash val="solid"/>
                      <a:round/>
                      <a:headEnd type="none" w="med" len="med"/>
                      <a:tailEnd type="none" w="med" len="med"/>
                    </a:lnT>
                    <a:lnB w="119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
        <p:nvSpPr>
          <p:cNvPr id="5" name="Rectangle 1" title="Shape"/>
          <p:cNvSpPr>
            <a:spLocks noChangeArrowheads="1"/>
          </p:cNvSpPr>
          <p:nvPr/>
        </p:nvSpPr>
        <p:spPr bwMode="auto">
          <a:xfrm>
            <a:off x="-7182343" y="682452"/>
            <a:ext cx="23033813"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buClrTx/>
            </a:pPr>
            <a:r>
              <a:rPr lang="en-US" altLang="en-US" sz="1350">
                <a:solidFill>
                  <a:schemeClr val="tx1"/>
                </a:solidFill>
                <a:latin typeface="Arial" panose="020B0604020202020204" pitchFamily="34" charset="0"/>
              </a:rPr>
              <a:t/>
            </a:r>
            <a:br>
              <a:rPr lang="en-US" altLang="en-US" sz="1350">
                <a:solidFill>
                  <a:schemeClr val="tx1"/>
                </a:solidFill>
                <a:latin typeface="Arial" panose="020B0604020202020204" pitchFamily="34" charset="0"/>
              </a:rPr>
            </a:br>
            <a:endParaRPr lang="en-US" altLang="en-US" sz="1350">
              <a:solidFill>
                <a:schemeClr val="tx1"/>
              </a:solidFill>
              <a:latin typeface="Arial" panose="020B0604020202020204" pitchFamily="34" charset="0"/>
            </a:endParaRPr>
          </a:p>
          <a:p>
            <a:pPr defTabSz="685800" eaLnBrk="0" fontAlgn="base" hangingPunct="0">
              <a:spcBef>
                <a:spcPct val="0"/>
              </a:spcBef>
              <a:spcAft>
                <a:spcPct val="0"/>
              </a:spcAft>
              <a:buClrTx/>
            </a:pPr>
            <a:endParaRPr lang="en-US" altLang="en-US" sz="1350">
              <a:solidFill>
                <a:schemeClr val="tx1"/>
              </a:solidFill>
              <a:latin typeface="Arial" panose="020B0604020202020204" pitchFamily="34" charset="0"/>
            </a:endParaRPr>
          </a:p>
        </p:txBody>
      </p:sp>
      <p:sp>
        <p:nvSpPr>
          <p:cNvPr id="6" name="Title 1" hidden="1"/>
          <p:cNvSpPr txBox="1">
            <a:spLocks/>
          </p:cNvSpPr>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800"/>
              <a:buFont typeface="Times New Roman"/>
              <a:buNone/>
              <a:defRPr sz="4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b="1" smtClean="0"/>
              <a:t>Simplified </a:t>
            </a:r>
            <a:r>
              <a:rPr lang="en-US" b="1" smtClean="0">
                <a:hlinkClick r:id="rId4"/>
              </a:rPr>
              <a:t>SLO Template</a:t>
            </a:r>
            <a:r>
              <a:rPr lang="en-US" b="1" smtClean="0"/>
              <a:t> Page 2</a:t>
            </a:r>
            <a:endParaRPr lang="en-US" b="1" dirty="0"/>
          </a:p>
        </p:txBody>
      </p:sp>
      <p:sp>
        <p:nvSpPr>
          <p:cNvPr id="3" name="TextBox 2"/>
          <p:cNvSpPr txBox="1"/>
          <p:nvPr/>
        </p:nvSpPr>
        <p:spPr>
          <a:xfrm>
            <a:off x="296495" y="297731"/>
            <a:ext cx="8693331" cy="769441"/>
          </a:xfrm>
          <a:prstGeom prst="rect">
            <a:avLst/>
          </a:prstGeom>
          <a:noFill/>
        </p:spPr>
        <p:txBody>
          <a:bodyPr wrap="square" rtlCol="0">
            <a:spAutoFit/>
          </a:bodyPr>
          <a:lstStyle/>
          <a:p>
            <a:pPr algn="ctr"/>
            <a:r>
              <a:rPr lang="en-US" sz="4400" b="1" dirty="0">
                <a:latin typeface="Times New Roman" panose="02020603050405020304" pitchFamily="18" charset="0"/>
                <a:cs typeface="Times New Roman" panose="02020603050405020304" pitchFamily="18" charset="0"/>
              </a:rPr>
              <a:t>Simplified </a:t>
            </a:r>
            <a:r>
              <a:rPr lang="en-US" sz="4400" b="1" dirty="0">
                <a:latin typeface="Times New Roman" panose="02020603050405020304" pitchFamily="18" charset="0"/>
                <a:cs typeface="Times New Roman" panose="02020603050405020304" pitchFamily="18" charset="0"/>
                <a:hlinkClick r:id="rId4"/>
              </a:rPr>
              <a:t>SLO Template</a:t>
            </a:r>
            <a:endParaRPr lang="en-US" sz="4400" dirty="0">
              <a:latin typeface="Times New Roman" panose="02020603050405020304" pitchFamily="18" charset="0"/>
              <a:cs typeface="Times New Roman" panose="02020603050405020304" pitchFamily="18" charset="0"/>
            </a:endParaRPr>
          </a:p>
        </p:txBody>
      </p:sp>
      <p:sp>
        <p:nvSpPr>
          <p:cNvPr id="7" name="Title 4" hidden="1"/>
          <p:cNvSpPr txBox="1">
            <a:spLocks noGrp="1"/>
          </p:cNvSpPr>
          <p:nvPr>
            <p:ph type="title"/>
          </p:nvPr>
        </p:nvSpPr>
        <p:spPr>
          <a:xfrm>
            <a:off x="457200" y="461437"/>
            <a:ext cx="8229600" cy="769401"/>
          </a:xfrm>
          <a:prstGeom prst="rect">
            <a:avLst/>
          </a:prstGeom>
          <a:noFill/>
        </p:spPr>
        <p:txBody>
          <a:bodyPr wrap="square" rtlCol="0">
            <a:spAutoFit/>
          </a:bodyPr>
          <a:lstStyle/>
          <a:p>
            <a:pPr algn="ctr"/>
            <a:r>
              <a:rPr lang="en-US" sz="4400" b="1" dirty="0">
                <a:latin typeface="Times New Roman" panose="02020603050405020304" pitchFamily="18" charset="0"/>
                <a:cs typeface="Times New Roman" panose="02020603050405020304" pitchFamily="18" charset="0"/>
              </a:rPr>
              <a:t>Simplified </a:t>
            </a:r>
            <a:r>
              <a:rPr lang="en-US" sz="4400" b="1" dirty="0">
                <a:latin typeface="Times New Roman" panose="02020603050405020304" pitchFamily="18" charset="0"/>
                <a:cs typeface="Times New Roman" panose="02020603050405020304" pitchFamily="18" charset="0"/>
                <a:hlinkClick r:id="rId4"/>
              </a:rPr>
              <a:t>SLO </a:t>
            </a:r>
            <a:r>
              <a:rPr lang="en-US" sz="4400" b="1" dirty="0" smtClean="0">
                <a:latin typeface="Times New Roman" panose="02020603050405020304" pitchFamily="18" charset="0"/>
                <a:cs typeface="Times New Roman" panose="02020603050405020304" pitchFamily="18" charset="0"/>
                <a:hlinkClick r:id="rId4"/>
              </a:rPr>
              <a:t>Template</a:t>
            </a:r>
            <a:r>
              <a:rPr lang="en-US" sz="4400" b="1" dirty="0" smtClean="0">
                <a:latin typeface="Times New Roman" panose="02020603050405020304" pitchFamily="18" charset="0"/>
                <a:cs typeface="Times New Roman" panose="02020603050405020304" pitchFamily="18" charset="0"/>
              </a:rPr>
              <a:t> 2</a:t>
            </a:r>
            <a:endParaRPr lang="en-US"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0485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title="table image"/>
          <p:cNvGraphicFramePr>
            <a:graphicFrameLocks noGrp="1"/>
          </p:cNvGraphicFramePr>
          <p:nvPr>
            <p:ph idx="1"/>
            <p:extLst>
              <p:ext uri="{D42A27DB-BD31-4B8C-83A1-F6EECF244321}">
                <p14:modId xmlns:p14="http://schemas.microsoft.com/office/powerpoint/2010/main" val="3032817515"/>
              </p:ext>
            </p:extLst>
          </p:nvPr>
        </p:nvGraphicFramePr>
        <p:xfrm>
          <a:off x="296496" y="1047307"/>
          <a:ext cx="8693331" cy="2001266"/>
        </p:xfrm>
        <a:graphic>
          <a:graphicData uri="http://schemas.openxmlformats.org/drawingml/2006/table">
            <a:tbl>
              <a:tblPr firstRow="1"/>
              <a:tblGrid>
                <a:gridCol w="8693331">
                  <a:extLst>
                    <a:ext uri="{9D8B030D-6E8A-4147-A177-3AD203B41FA5}">
                      <a16:colId xmlns:a16="http://schemas.microsoft.com/office/drawing/2014/main" val="20000"/>
                    </a:ext>
                  </a:extLst>
                </a:gridCol>
              </a:tblGrid>
              <a:tr h="1448696">
                <a:tc>
                  <a:txBody>
                    <a:bodyPr/>
                    <a:lstStyle/>
                    <a:p>
                      <a:pPr marL="0" marR="0">
                        <a:lnSpc>
                          <a:spcPct val="115000"/>
                        </a:lnSpc>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rPr>
                        <a:t>III. Instructional Strategies</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a. When I consider my professional practice and growth, what is one instructional practice that will be my focus connected to this professional goal? Why?</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b. Which SCTS 4.0 Rubric Indicator(s) is most connected to this instructional practice?</a:t>
                      </a:r>
                      <a:endParaRPr lang="en-US" sz="1800" dirty="0">
                        <a:effectLst/>
                        <a:latin typeface="Calibri" panose="020F0502020204030204" pitchFamily="34" charset="0"/>
                        <a:ea typeface="Calibri" panose="020F0502020204030204" pitchFamily="34" charset="0"/>
                      </a:endParaRPr>
                    </a:p>
                    <a:p>
                      <a:pPr marL="0" marR="0">
                        <a:lnSpc>
                          <a:spcPct val="115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Choose one indicator. </a:t>
                      </a:r>
                      <a:endParaRPr lang="en-US" sz="1800" dirty="0">
                        <a:effectLst/>
                        <a:latin typeface="Calibri" panose="020F0502020204030204" pitchFamily="34" charset="0"/>
                        <a:ea typeface="Calibri" panose="020F0502020204030204" pitchFamily="34" charset="0"/>
                      </a:endParaRPr>
                    </a:p>
                  </a:txBody>
                  <a:tcPr marL="63500" marR="63500" marT="63500" marB="63500">
                    <a:lnL w="11900" cap="flat" cmpd="sng" algn="ctr">
                      <a:solidFill>
                        <a:srgbClr val="000000"/>
                      </a:solidFill>
                      <a:prstDash val="solid"/>
                      <a:round/>
                      <a:headEnd type="none" w="med" len="med"/>
                      <a:tailEnd type="none" w="med" len="med"/>
                    </a:lnL>
                    <a:lnR w="11900" cap="flat" cmpd="sng" algn="ctr">
                      <a:solidFill>
                        <a:srgbClr val="000000"/>
                      </a:solidFill>
                      <a:prstDash val="solid"/>
                      <a:round/>
                      <a:headEnd type="none" w="med" len="med"/>
                      <a:tailEnd type="none" w="med" len="med"/>
                    </a:lnR>
                    <a:lnT w="11900" cap="flat" cmpd="sng" algn="ctr">
                      <a:solidFill>
                        <a:srgbClr val="000000"/>
                      </a:solidFill>
                      <a:prstDash val="solid"/>
                      <a:round/>
                      <a:headEnd type="none" w="med" len="med"/>
                      <a:tailEnd type="none" w="med" len="med"/>
                    </a:lnT>
                    <a:lnB w="119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
        <p:nvSpPr>
          <p:cNvPr id="5" name="Rectangle 1" title="Shape"/>
          <p:cNvSpPr>
            <a:spLocks noChangeArrowheads="1"/>
          </p:cNvSpPr>
          <p:nvPr/>
        </p:nvSpPr>
        <p:spPr bwMode="auto">
          <a:xfrm>
            <a:off x="-7182343" y="682452"/>
            <a:ext cx="23033813"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buClrTx/>
            </a:pPr>
            <a:r>
              <a:rPr lang="en-US" altLang="en-US" sz="1350">
                <a:solidFill>
                  <a:schemeClr val="tx1"/>
                </a:solidFill>
                <a:latin typeface="Arial" panose="020B0604020202020204" pitchFamily="34" charset="0"/>
              </a:rPr>
              <a:t/>
            </a:r>
            <a:br>
              <a:rPr lang="en-US" altLang="en-US" sz="1350">
                <a:solidFill>
                  <a:schemeClr val="tx1"/>
                </a:solidFill>
                <a:latin typeface="Arial" panose="020B0604020202020204" pitchFamily="34" charset="0"/>
              </a:rPr>
            </a:br>
            <a:endParaRPr lang="en-US" altLang="en-US" sz="1350">
              <a:solidFill>
                <a:schemeClr val="tx1"/>
              </a:solidFill>
              <a:latin typeface="Arial" panose="020B0604020202020204" pitchFamily="34" charset="0"/>
            </a:endParaRPr>
          </a:p>
          <a:p>
            <a:pPr defTabSz="685800" eaLnBrk="0" fontAlgn="base" hangingPunct="0">
              <a:spcBef>
                <a:spcPct val="0"/>
              </a:spcBef>
              <a:spcAft>
                <a:spcPct val="0"/>
              </a:spcAft>
              <a:buClrTx/>
            </a:pPr>
            <a:endParaRPr lang="en-US" altLang="en-US" sz="1350">
              <a:solidFill>
                <a:schemeClr val="tx1"/>
              </a:solidFill>
              <a:latin typeface="Arial" panose="020B0604020202020204" pitchFamily="34" charset="0"/>
            </a:endParaRPr>
          </a:p>
        </p:txBody>
      </p:sp>
      <p:sp>
        <p:nvSpPr>
          <p:cNvPr id="6" name="Title 1" hidden="1"/>
          <p:cNvSpPr>
            <a:spLocks noGrp="1"/>
          </p:cNvSpPr>
          <p:nvPr>
            <p:ph type="title"/>
          </p:nvPr>
        </p:nvSpPr>
        <p:spPr>
          <a:xfrm>
            <a:off x="296496" y="110952"/>
            <a:ext cx="8229600" cy="1143000"/>
          </a:xfrm>
        </p:spPr>
        <p:txBody>
          <a:bodyPr/>
          <a:lstStyle/>
          <a:p>
            <a:r>
              <a:rPr lang="en-US" b="1" dirty="0"/>
              <a:t>Simplified </a:t>
            </a:r>
            <a:r>
              <a:rPr lang="en-US" b="1" dirty="0">
                <a:hlinkClick r:id="rId3"/>
              </a:rPr>
              <a:t>SLO </a:t>
            </a:r>
            <a:r>
              <a:rPr lang="en-US" b="1" dirty="0" smtClean="0">
                <a:hlinkClick r:id="rId3"/>
              </a:rPr>
              <a:t>Template</a:t>
            </a:r>
            <a:r>
              <a:rPr lang="en-US" b="1" dirty="0" smtClean="0"/>
              <a:t> 3</a:t>
            </a:r>
            <a:endParaRPr lang="en-US" dirty="0"/>
          </a:p>
        </p:txBody>
      </p:sp>
      <p:sp>
        <p:nvSpPr>
          <p:cNvPr id="7" name="TextBox 6"/>
          <p:cNvSpPr txBox="1"/>
          <p:nvPr/>
        </p:nvSpPr>
        <p:spPr>
          <a:xfrm>
            <a:off x="296495" y="297731"/>
            <a:ext cx="8693331" cy="769441"/>
          </a:xfrm>
          <a:prstGeom prst="rect">
            <a:avLst/>
          </a:prstGeom>
          <a:noFill/>
        </p:spPr>
        <p:txBody>
          <a:bodyPr wrap="square" rtlCol="0">
            <a:spAutoFit/>
          </a:bodyPr>
          <a:lstStyle/>
          <a:p>
            <a:pPr algn="ctr"/>
            <a:r>
              <a:rPr lang="en-US" sz="4400" b="1" dirty="0">
                <a:latin typeface="Times New Roman" panose="02020603050405020304" pitchFamily="18" charset="0"/>
                <a:cs typeface="Times New Roman" panose="02020603050405020304" pitchFamily="18" charset="0"/>
              </a:rPr>
              <a:t>Simplified </a:t>
            </a:r>
            <a:r>
              <a:rPr lang="en-US" sz="4400" b="1" dirty="0">
                <a:latin typeface="Times New Roman" panose="02020603050405020304" pitchFamily="18" charset="0"/>
                <a:cs typeface="Times New Roman" panose="02020603050405020304" pitchFamily="18" charset="0"/>
                <a:hlinkClick r:id="rId3"/>
              </a:rPr>
              <a:t>SLO Template</a:t>
            </a:r>
            <a:endParaRPr lang="en-US"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8646204"/>
      </p:ext>
    </p:extLst>
  </p:cSld>
  <p:clrMapOvr>
    <a:masterClrMapping/>
  </p:clrMapOvr>
</p:sld>
</file>

<file path=ppt/theme/theme1.xml><?xml version="1.0" encoding="utf-8"?>
<a:theme xmlns:a="http://schemas.openxmlformats.org/drawingml/2006/main" name="2017 SCDE_Presentation-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1" ma:contentTypeDescription="Create a new document." ma:contentTypeScope="" ma:versionID="7ec96cb25f2d791b94bdd0b777ab65f9">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83bb2c5859a8628fee3a2153dc140eed"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31E721-44AF-4A04-B2D4-5319C811746D}">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D02F202-7399-4633-939F-DE696D7CF701}">
  <ds:schemaRefs>
    <ds:schemaRef ds:uri="http://purl.org/dc/elements/1.1/"/>
    <ds:schemaRef ds:uri="http://www.w3.org/XML/1998/namespace"/>
    <ds:schemaRef ds:uri="eceb486e-0810-4529-a988-f381a2f10d79"/>
    <ds:schemaRef ds:uri="http://purl.org/dc/terms/"/>
    <ds:schemaRef ds:uri="http://schemas.microsoft.com/office/infopath/2007/PartnerControls"/>
    <ds:schemaRef ds:uri="http://purl.org/dc/dcmitype/"/>
    <ds:schemaRef ds:uri="http://schemas.microsoft.com/office/2006/documentManagement/types"/>
    <ds:schemaRef ds:uri="http://schemas.openxmlformats.org/package/2006/metadata/core-properties"/>
    <ds:schemaRef ds:uri="f02f7301-725c-47b9-832a-57cb4d48a234"/>
    <ds:schemaRef ds:uri="http://schemas.microsoft.com/office/2006/metadata/properties"/>
  </ds:schemaRefs>
</ds:datastoreItem>
</file>

<file path=customXml/itemProps3.xml><?xml version="1.0" encoding="utf-8"?>
<ds:datastoreItem xmlns:ds="http://schemas.openxmlformats.org/officeDocument/2006/customXml" ds:itemID="{A917D807-8A0C-4F49-BD68-9905119058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88</TotalTime>
  <Words>2209</Words>
  <Application>Microsoft Office PowerPoint</Application>
  <PresentationFormat>On-screen Show (4:3)</PresentationFormat>
  <Paragraphs>134</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Times New Roman</vt:lpstr>
      <vt:lpstr>2017 SCDE_Presentation-Template</vt:lpstr>
      <vt:lpstr>Teacher Evaluation Flexibility 2020–21</vt:lpstr>
      <vt:lpstr>Shaping the Path</vt:lpstr>
      <vt:lpstr>Teacher Evaluation: Observation Flexibility</vt:lpstr>
      <vt:lpstr>Teacher Evaluation:  Observation Flexibility</vt:lpstr>
      <vt:lpstr>Teacher Evaluation:  Observation Flexibility </vt:lpstr>
      <vt:lpstr>Teacher Evaluations:  Student Learning Objectives  </vt:lpstr>
      <vt:lpstr>Simplified SLO Template</vt:lpstr>
      <vt:lpstr>Simplified SLO Template 2</vt:lpstr>
      <vt:lpstr>Simplified SLO Template 3</vt:lpstr>
      <vt:lpstr>Simple SLO Rubric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Evaluation Flexibility 2020–21</dc:title>
  <dc:creator>South Carolina Department of Education</dc:creator>
  <cp:lastModifiedBy>Colley, Faye</cp:lastModifiedBy>
  <cp:revision>11</cp:revision>
  <dcterms:modified xsi:type="dcterms:W3CDTF">2020-08-27T20:24:10Z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ies>
</file>