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38"/>
  </p:notesMasterIdLst>
  <p:sldIdLst>
    <p:sldId id="302" r:id="rId5"/>
    <p:sldId id="303" r:id="rId6"/>
    <p:sldId id="299" r:id="rId7"/>
    <p:sldId id="304" r:id="rId8"/>
    <p:sldId id="313" r:id="rId9"/>
    <p:sldId id="314" r:id="rId10"/>
    <p:sldId id="315" r:id="rId11"/>
    <p:sldId id="316" r:id="rId12"/>
    <p:sldId id="317" r:id="rId13"/>
    <p:sldId id="318" r:id="rId14"/>
    <p:sldId id="340" r:id="rId15"/>
    <p:sldId id="319" r:id="rId16"/>
    <p:sldId id="320" r:id="rId17"/>
    <p:sldId id="321" r:id="rId18"/>
    <p:sldId id="322" r:id="rId19"/>
    <p:sldId id="324" r:id="rId20"/>
    <p:sldId id="323" r:id="rId21"/>
    <p:sldId id="325"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338" r:id="rId35"/>
    <p:sldId id="339" r:id="rId36"/>
    <p:sldId id="289" r:id="rId37"/>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3A6C97"/>
    <a:srgbClr val="F0C14C"/>
    <a:srgbClr val="E7E7E7"/>
    <a:srgbClr val="469FB7"/>
    <a:srgbClr val="FFE493"/>
    <a:srgbClr val="2F3DFC"/>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14751F-1699-4619-B786-0E6E711812B7}" v="38" dt="2025-07-29T17:40:50.9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39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82991BB6-852B-41DD-AB2F-207FC13FC926}">
      <dgm:prSet phldrT="[Text]"/>
      <dgm:spPr>
        <a:xfrm>
          <a:off x="2335703" y="550"/>
          <a:ext cx="2511057" cy="1255528"/>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a:solidFill>
                <a:srgbClr val="2F3D4C"/>
              </a:solidFill>
              <a:latin typeface="+mn-lt"/>
              <a:ea typeface="+mn-ea"/>
              <a:cs typeface="+mn-cs"/>
            </a:rPr>
            <a:t>Pre-observation Conference</a:t>
          </a:r>
        </a:p>
      </dgm:t>
    </dgm:pt>
    <dgm:pt modelId="{29813CDE-D341-4B4D-953B-216CFAE2C665}" type="parTrans" cxnId="{9FF67578-04AD-43EF-98BC-9AEE60C3CB41}">
      <dgm:prSet/>
      <dgm:spPr/>
      <dgm:t>
        <a:bodyPr/>
        <a:lstStyle/>
        <a:p>
          <a:endParaRPr lang="en-US">
            <a:solidFill>
              <a:schemeClr val="tx1"/>
            </a:solidFill>
          </a:endParaRPr>
        </a:p>
      </dgm:t>
    </dgm:pt>
    <dgm:pt modelId="{A5C4965D-2A1E-4643-95B2-225894B30A05}" type="sibTrans" cxnId="{9FF67578-04AD-43EF-98BC-9AEE60C3CB41}">
      <dgm:prSet/>
      <dgm:spPr>
        <a:xfrm>
          <a:off x="1652750" y="-85311"/>
          <a:ext cx="3876964" cy="3876964"/>
        </a:xfrm>
        <a:prstGeom prst="circularArrow">
          <a:avLst>
            <a:gd name="adj1" fmla="val 4668"/>
            <a:gd name="adj2" fmla="val 272909"/>
            <a:gd name="adj3" fmla="val 12938509"/>
            <a:gd name="adj4" fmla="val 17958219"/>
            <a:gd name="adj5" fmla="val 4847"/>
          </a:avLst>
        </a:prstGeom>
        <a:solidFill>
          <a:schemeClr val="accent5"/>
        </a:solidFill>
        <a:ln>
          <a:noFill/>
        </a:ln>
        <a:effectLst/>
      </dgm:spPr>
      <dgm:t>
        <a:bodyPr/>
        <a:lstStyle/>
        <a:p>
          <a:endParaRPr lang="en-US">
            <a:solidFill>
              <a:schemeClr val="tx1"/>
            </a:solidFill>
          </a:endParaRPr>
        </a:p>
      </dgm:t>
    </dgm:pt>
    <dgm:pt modelId="{12A2F3FD-6D05-4EA9-9E59-0975156FBC86}">
      <dgm:prSet phldrT="[Text]"/>
      <dgm:spPr>
        <a:xfrm>
          <a:off x="3727791" y="1392638"/>
          <a:ext cx="2511057" cy="1255528"/>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a:solidFill>
                <a:srgbClr val="2F3D4C"/>
              </a:solidFill>
              <a:latin typeface="+mj-lt"/>
              <a:ea typeface="+mn-ea"/>
              <a:cs typeface="+mn-cs"/>
            </a:rPr>
            <a:t>Observation</a:t>
          </a:r>
        </a:p>
      </dgm:t>
    </dgm:pt>
    <dgm:pt modelId="{F90592BA-5176-4667-9C2C-DE2839449B58}" type="parTrans" cxnId="{6BF93DA1-DA16-4B69-BDF1-A132B8B24807}">
      <dgm:prSet/>
      <dgm:spPr/>
      <dgm:t>
        <a:bodyPr/>
        <a:lstStyle/>
        <a:p>
          <a:endParaRPr lang="en-US">
            <a:solidFill>
              <a:schemeClr val="tx1"/>
            </a:solidFill>
          </a:endParaRPr>
        </a:p>
      </dgm:t>
    </dgm:pt>
    <dgm:pt modelId="{DF5D0926-39A5-4AC6-952E-513C7482491B}" type="sibTrans" cxnId="{6BF93DA1-DA16-4B69-BDF1-A132B8B24807}">
      <dgm:prSet/>
      <dgm:spPr/>
      <dgm:t>
        <a:bodyPr/>
        <a:lstStyle/>
        <a:p>
          <a:endParaRPr lang="en-US">
            <a:solidFill>
              <a:schemeClr val="tx1"/>
            </a:solidFill>
          </a:endParaRPr>
        </a:p>
      </dgm:t>
    </dgm:pt>
    <dgm:pt modelId="{21E41F13-D455-44F4-9738-7A3AF2E8CD6D}">
      <dgm:prSet phldrT="[Text]"/>
      <dgm:spPr>
        <a:xfrm>
          <a:off x="2335703" y="2784725"/>
          <a:ext cx="2511057" cy="1255528"/>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a:solidFill>
                <a:srgbClr val="2F3D4C"/>
              </a:solidFill>
              <a:latin typeface="+mj-lt"/>
              <a:ea typeface="+mn-ea"/>
              <a:cs typeface="+mn-cs"/>
            </a:rPr>
            <a:t>Reflection</a:t>
          </a:r>
        </a:p>
      </dgm:t>
    </dgm:pt>
    <dgm:pt modelId="{2F10431F-BF5C-477F-A36F-B2EA980140E2}" type="parTrans" cxnId="{F9782E7B-B3AA-4609-B108-C9B484DD432C}">
      <dgm:prSet/>
      <dgm:spPr/>
      <dgm:t>
        <a:bodyPr/>
        <a:lstStyle/>
        <a:p>
          <a:endParaRPr lang="en-US">
            <a:solidFill>
              <a:schemeClr val="tx1"/>
            </a:solidFill>
          </a:endParaRPr>
        </a:p>
      </dgm:t>
    </dgm:pt>
    <dgm:pt modelId="{9543E78C-AE26-4025-82BF-2785DABF3942}" type="sibTrans" cxnId="{F9782E7B-B3AA-4609-B108-C9B484DD432C}">
      <dgm:prSet/>
      <dgm:spPr/>
      <dgm:t>
        <a:bodyPr/>
        <a:lstStyle/>
        <a:p>
          <a:endParaRPr lang="en-US">
            <a:solidFill>
              <a:schemeClr val="tx1"/>
            </a:solidFill>
          </a:endParaRPr>
        </a:p>
      </dgm:t>
    </dgm:pt>
    <dgm:pt modelId="{A6D26718-FE02-442F-AFF6-FBBCC759A9A4}">
      <dgm:prSet phldrT="[Text]"/>
      <dgm:spPr>
        <a:xfrm>
          <a:off x="943616" y="1392638"/>
          <a:ext cx="2511057" cy="1255528"/>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a:solidFill>
                <a:srgbClr val="2F3D4C"/>
              </a:solidFill>
              <a:latin typeface="+mj-lt"/>
              <a:ea typeface="+mn-ea"/>
              <a:cs typeface="+mn-cs"/>
            </a:rPr>
            <a:t>Post-observation Conference</a:t>
          </a:r>
        </a:p>
      </dgm:t>
    </dgm:pt>
    <dgm:pt modelId="{0383759B-0C0E-4432-A8D1-382893B7BECE}" type="parTrans" cxnId="{C2972F44-91F8-4901-A811-04B2C6DEC42D}">
      <dgm:prSet/>
      <dgm:spPr/>
      <dgm:t>
        <a:bodyPr/>
        <a:lstStyle/>
        <a:p>
          <a:endParaRPr lang="en-US">
            <a:solidFill>
              <a:schemeClr val="tx1"/>
            </a:solidFill>
          </a:endParaRPr>
        </a:p>
      </dgm:t>
    </dgm:pt>
    <dgm:pt modelId="{08935071-48E4-4495-B363-BD662149366E}" type="sibTrans" cxnId="{C2972F44-91F8-4901-A811-04B2C6DEC42D}">
      <dgm:prSet/>
      <dgm:spPr/>
      <dgm:t>
        <a:bodyPr/>
        <a:lstStyle/>
        <a:p>
          <a:endParaRPr lang="en-US">
            <a:solidFill>
              <a:schemeClr val="tx1"/>
            </a:solidFill>
          </a:endParaRPr>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2F451F0B-0326-416A-8E10-1A7C5B7167D4}" type="presOf" srcId="{A6D26718-FE02-442F-AFF6-FBBCC759A9A4}" destId="{2A4E80CB-64FF-4584-8E81-452F5F19E13C}" srcOrd="0" destOrd="0" presId="urn:microsoft.com/office/officeart/2005/8/layout/cycle3"/>
    <dgm:cxn modelId="{72D36C39-0B4D-4649-8098-760DF65A2007}" type="presOf" srcId="{12A2F3FD-6D05-4EA9-9E59-0975156FBC86}" destId="{C3F528E0-0169-42E3-91B5-755CD7B3BDFB}"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2AFCC590-5634-42DD-94C9-2932B9ADD468}" type="presOf" srcId="{CC8B792A-B2C9-44F3-8505-0502B815DAE3}" destId="{1E148AC1-1EE4-4BB4-BC14-9E8D16B041D2}" srcOrd="0" destOrd="0" presId="urn:microsoft.com/office/officeart/2005/8/layout/cycle3"/>
    <dgm:cxn modelId="{6BF93DA1-DA16-4B69-BDF1-A132B8B24807}" srcId="{CC8B792A-B2C9-44F3-8505-0502B815DAE3}" destId="{12A2F3FD-6D05-4EA9-9E59-0975156FBC86}" srcOrd="1" destOrd="0" parTransId="{F90592BA-5176-4667-9C2C-DE2839449B58}" sibTransId="{DF5D0926-39A5-4AC6-952E-513C7482491B}"/>
    <dgm:cxn modelId="{1B34F1A6-9E66-4CD4-A387-90262BD873EC}" type="presOf" srcId="{82991BB6-852B-41DD-AB2F-207FC13FC926}" destId="{B77EADB5-813F-47B1-BF67-83038FC1CCA4}" srcOrd="0" destOrd="0" presId="urn:microsoft.com/office/officeart/2005/8/layout/cycle3"/>
    <dgm:cxn modelId="{63334FAD-8CE6-40F5-A367-3C4B0894B6EA}" type="presOf" srcId="{21E41F13-D455-44F4-9738-7A3AF2E8CD6D}" destId="{E91486F7-A43E-49FA-B31F-DB6BDFDF7234}" srcOrd="0" destOrd="0" presId="urn:microsoft.com/office/officeart/2005/8/layout/cycle3"/>
    <dgm:cxn modelId="{E93EDEF0-C461-4DEF-83DA-03C8BBE8A651}" type="presOf" srcId="{A5C4965D-2A1E-4643-95B2-225894B30A05}" destId="{2E749323-2007-4201-99F1-4619B881DA1E}" srcOrd="0" destOrd="0" presId="urn:microsoft.com/office/officeart/2005/8/layout/cycle3"/>
    <dgm:cxn modelId="{BD37C759-75A5-4238-B84D-E0986063F8DA}" type="presParOf" srcId="{1E148AC1-1EE4-4BB4-BC14-9E8D16B041D2}" destId="{79F6EB07-66A6-4DD6-B563-586D22A6B658}" srcOrd="0" destOrd="0" presId="urn:microsoft.com/office/officeart/2005/8/layout/cycle3"/>
    <dgm:cxn modelId="{2846B177-32A7-4811-B5F8-CFC079C089AE}" type="presParOf" srcId="{79F6EB07-66A6-4DD6-B563-586D22A6B658}" destId="{B77EADB5-813F-47B1-BF67-83038FC1CCA4}" srcOrd="0" destOrd="0" presId="urn:microsoft.com/office/officeart/2005/8/layout/cycle3"/>
    <dgm:cxn modelId="{98D295BD-D1B1-43D1-B6DF-E21BB860A6AC}" type="presParOf" srcId="{79F6EB07-66A6-4DD6-B563-586D22A6B658}" destId="{2E749323-2007-4201-99F1-4619B881DA1E}" srcOrd="1" destOrd="0" presId="urn:microsoft.com/office/officeart/2005/8/layout/cycle3"/>
    <dgm:cxn modelId="{54C9E2DC-E485-4FEC-BB0B-EC6A04541D78}" type="presParOf" srcId="{79F6EB07-66A6-4DD6-B563-586D22A6B658}" destId="{C3F528E0-0169-42E3-91B5-755CD7B3BDFB}" srcOrd="2" destOrd="0" presId="urn:microsoft.com/office/officeart/2005/8/layout/cycle3"/>
    <dgm:cxn modelId="{90755C55-C0C0-4168-998F-FA59CC9F60F7}" type="presParOf" srcId="{79F6EB07-66A6-4DD6-B563-586D22A6B658}" destId="{E91486F7-A43E-49FA-B31F-DB6BDFDF7234}" srcOrd="3" destOrd="0" presId="urn:microsoft.com/office/officeart/2005/8/layout/cycle3"/>
    <dgm:cxn modelId="{78254FF2-26C6-4C2E-BF62-D52EFF9959AD}"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3DB99F-A130-4971-85AA-DD93F54DDDB7}" type="doc">
      <dgm:prSet loTypeId="urn:microsoft.com/office/officeart/2005/8/layout/chevron2" loCatId="list" qsTypeId="urn:microsoft.com/office/officeart/2005/8/quickstyle/simple2" qsCatId="simple" csTypeId="urn:microsoft.com/office/officeart/2005/8/colors/accent1_2" csCatId="accent1" phldr="1"/>
      <dgm:spPr/>
      <dgm:t>
        <a:bodyPr/>
        <a:lstStyle/>
        <a:p>
          <a:endParaRPr lang="en-US"/>
        </a:p>
      </dgm:t>
    </dgm:pt>
    <dgm:pt modelId="{A7E58E3F-512A-4596-8645-DAF7430A87B7}">
      <dgm:prSet phldrT="[Text]"/>
      <dgm:spPr>
        <a:xfrm rot="5400000">
          <a:off x="-254713" y="519596"/>
          <a:ext cx="1698092" cy="1188664"/>
        </a:xfrm>
      </dgm:spPr>
      <dgm:t>
        <a:bodyPr/>
        <a:lstStyle/>
        <a:p>
          <a:pPr>
            <a:buNone/>
          </a:pPr>
          <a:r>
            <a:rPr lang="en-US">
              <a:solidFill>
                <a:schemeClr val="tx1"/>
              </a:solidFill>
              <a:latin typeface="Calibri"/>
              <a:ea typeface="+mn-ea"/>
              <a:cs typeface="+mn-cs"/>
            </a:rPr>
            <a:t>Prerequisites</a:t>
          </a:r>
        </a:p>
      </dgm:t>
    </dgm:pt>
    <dgm:pt modelId="{830B23C7-032E-4EF6-98F3-0391B36BB2F0}" type="parTrans" cxnId="{66365184-70FB-457D-BB52-EC8DEB8DF0E9}">
      <dgm:prSet/>
      <dgm:spPr/>
      <dgm:t>
        <a:bodyPr/>
        <a:lstStyle/>
        <a:p>
          <a:endParaRPr lang="en-US">
            <a:solidFill>
              <a:schemeClr val="tx1"/>
            </a:solidFill>
          </a:endParaRPr>
        </a:p>
      </dgm:t>
    </dgm:pt>
    <dgm:pt modelId="{93552F1D-70E1-46BD-9E16-48E495715C12}" type="sibTrans" cxnId="{66365184-70FB-457D-BB52-EC8DEB8DF0E9}">
      <dgm:prSet/>
      <dgm:spPr/>
      <dgm:t>
        <a:bodyPr/>
        <a:lstStyle/>
        <a:p>
          <a:endParaRPr lang="en-US">
            <a:solidFill>
              <a:schemeClr val="tx1"/>
            </a:solidFill>
          </a:endParaRPr>
        </a:p>
      </dgm:t>
    </dgm:pt>
    <dgm:pt modelId="{F5123885-E76B-4E4D-8039-20A560398D56}">
      <dgm:prSet phldrT="[Text]" custT="1"/>
      <dgm:spPr>
        <a:xfrm rot="5400000">
          <a:off x="2852019" y="-1398472"/>
          <a:ext cx="1103760" cy="4430470"/>
        </a:xfrm>
      </dgm:spPr>
      <dgm:t>
        <a:bodyPr/>
        <a:lstStyle/>
        <a:p>
          <a:pPr>
            <a:buChar char="•"/>
          </a:pPr>
          <a:r>
            <a:rPr lang="en-US" sz="2400">
              <a:solidFill>
                <a:srgbClr val="2F3D4C"/>
              </a:solidFill>
              <a:latin typeface="Aptos" panose="020B0004020202020204" pitchFamily="34" charset="0"/>
              <a:ea typeface="+mn-ea"/>
              <a:cs typeface="+mn-cs"/>
            </a:rPr>
            <a:t>Receive SCTS training/certification</a:t>
          </a:r>
        </a:p>
      </dgm:t>
      <dgm:extLst>
        <a:ext uri="{E40237B7-FDA0-4F09-8148-C483321AD2D9}">
          <dgm14:cNvPr xmlns:dgm14="http://schemas.microsoft.com/office/drawing/2010/diagram" id="0" name="" descr="This flowchart shows the evaluation cycle for SCTS evaluators." title="SCTS Evaluation Cycle for Evaluators"/>
        </a:ext>
      </dgm:extLst>
    </dgm:pt>
    <dgm:pt modelId="{C0B28CDE-B081-4C67-A494-FC440433291F}" type="parTrans" cxnId="{C6D98E0F-0F27-4ECC-9B9D-245950DB95C4}">
      <dgm:prSet/>
      <dgm:spPr/>
      <dgm:t>
        <a:bodyPr/>
        <a:lstStyle/>
        <a:p>
          <a:endParaRPr lang="en-US">
            <a:solidFill>
              <a:schemeClr val="tx1"/>
            </a:solidFill>
          </a:endParaRPr>
        </a:p>
      </dgm:t>
    </dgm:pt>
    <dgm:pt modelId="{286D38AB-3650-454F-9832-24A2442239A8}" type="sibTrans" cxnId="{C6D98E0F-0F27-4ECC-9B9D-245950DB95C4}">
      <dgm:prSet/>
      <dgm:spPr/>
      <dgm:t>
        <a:bodyPr/>
        <a:lstStyle/>
        <a:p>
          <a:endParaRPr lang="en-US">
            <a:solidFill>
              <a:schemeClr val="tx1"/>
            </a:solidFill>
          </a:endParaRPr>
        </a:p>
      </dgm:t>
    </dgm:pt>
    <dgm:pt modelId="{B98DA2BE-F3D8-4236-A465-9E754CE31E97}">
      <dgm:prSet phldrT="[Text]"/>
      <dgm:spPr>
        <a:xfrm rot="5400000">
          <a:off x="-254713" y="2452476"/>
          <a:ext cx="1698092" cy="1188664"/>
        </a:xfrm>
      </dgm:spPr>
      <dgm:t>
        <a:bodyPr/>
        <a:lstStyle/>
        <a:p>
          <a:pPr>
            <a:buNone/>
          </a:pPr>
          <a:r>
            <a:rPr lang="en-US">
              <a:solidFill>
                <a:schemeClr val="tx1"/>
              </a:solidFill>
              <a:latin typeface="Calibri"/>
              <a:ea typeface="+mn-ea"/>
              <a:cs typeface="+mn-cs"/>
            </a:rPr>
            <a:t>Preliminary Evaluation Cycle</a:t>
          </a:r>
        </a:p>
      </dgm:t>
    </dgm:pt>
    <dgm:pt modelId="{7562E03B-C21A-42DF-BB03-D5A3CE744D6A}" type="parTrans" cxnId="{7553569A-21EE-4D89-9E81-0A1E7DFAE213}">
      <dgm:prSet/>
      <dgm:spPr/>
      <dgm:t>
        <a:bodyPr/>
        <a:lstStyle/>
        <a:p>
          <a:endParaRPr lang="en-US">
            <a:solidFill>
              <a:schemeClr val="tx1"/>
            </a:solidFill>
          </a:endParaRPr>
        </a:p>
      </dgm:t>
    </dgm:pt>
    <dgm:pt modelId="{CE0456C0-CAD8-4940-BD64-8C6B1D1451BC}" type="sibTrans" cxnId="{7553569A-21EE-4D89-9E81-0A1E7DFAE213}">
      <dgm:prSet/>
      <dgm:spPr/>
      <dgm:t>
        <a:bodyPr/>
        <a:lstStyle/>
        <a:p>
          <a:endParaRPr lang="en-US">
            <a:solidFill>
              <a:schemeClr val="tx1"/>
            </a:solidFill>
          </a:endParaRPr>
        </a:p>
      </dgm:t>
    </dgm:pt>
    <dgm:pt modelId="{95372176-42A9-4412-AC45-DA4288635403}">
      <dgm:prSet phldrT="[Text]" custT="1"/>
      <dgm:spPr>
        <a:xfrm rot="5400000">
          <a:off x="2467474" y="534697"/>
          <a:ext cx="1872851" cy="4430470"/>
        </a:xfrm>
      </dgm:spPr>
      <dgm:t>
        <a:bodyPr/>
        <a:lstStyle/>
        <a:p>
          <a:pPr>
            <a:buChar char="•"/>
          </a:pPr>
          <a:r>
            <a:rPr lang="en-US" sz="2400">
              <a:solidFill>
                <a:srgbClr val="2F3D4C"/>
              </a:solidFill>
              <a:latin typeface="+mn-lt"/>
              <a:ea typeface="+mn-ea"/>
              <a:cs typeface="+mn-cs"/>
            </a:rPr>
            <a:t>Conduct SLO approval conferences/SCTS pre-conferences* </a:t>
          </a:r>
        </a:p>
      </dgm:t>
    </dgm:pt>
    <dgm:pt modelId="{24EDACEC-D326-4C1C-976F-F20DB42BB385}" type="parTrans" cxnId="{21473229-B3CE-44B5-91E5-2ADDAD0A05D8}">
      <dgm:prSet/>
      <dgm:spPr/>
      <dgm:t>
        <a:bodyPr/>
        <a:lstStyle/>
        <a:p>
          <a:endParaRPr lang="en-US">
            <a:solidFill>
              <a:schemeClr val="tx1"/>
            </a:solidFill>
          </a:endParaRPr>
        </a:p>
      </dgm:t>
    </dgm:pt>
    <dgm:pt modelId="{4208FAE8-998A-438F-BCBB-8B4FBD222580}" type="sibTrans" cxnId="{21473229-B3CE-44B5-91E5-2ADDAD0A05D8}">
      <dgm:prSet/>
      <dgm:spPr/>
      <dgm:t>
        <a:bodyPr/>
        <a:lstStyle/>
        <a:p>
          <a:endParaRPr lang="en-US">
            <a:solidFill>
              <a:schemeClr val="tx1"/>
            </a:solidFill>
          </a:endParaRPr>
        </a:p>
      </dgm:t>
    </dgm:pt>
    <dgm:pt modelId="{8879F2C2-3DF7-4A99-8D80-F407C13999A0}">
      <dgm:prSet phldrT="[Text]"/>
      <dgm:spPr>
        <a:xfrm rot="5400000">
          <a:off x="-254713" y="4377566"/>
          <a:ext cx="1698092" cy="1188664"/>
        </a:xfrm>
      </dgm:spPr>
      <dgm:t>
        <a:bodyPr/>
        <a:lstStyle/>
        <a:p>
          <a:pPr>
            <a:buNone/>
          </a:pPr>
          <a:r>
            <a:rPr lang="en-US">
              <a:solidFill>
                <a:schemeClr val="tx1"/>
              </a:solidFill>
              <a:latin typeface="Calibri"/>
              <a:ea typeface="+mn-ea"/>
              <a:cs typeface="+mn-cs"/>
            </a:rPr>
            <a:t>Final Evaluation Cycle</a:t>
          </a:r>
        </a:p>
      </dgm:t>
    </dgm:pt>
    <dgm:pt modelId="{33A87C08-B707-4884-8B68-7E323EB32FBA}" type="parTrans" cxnId="{2BBAE4A3-C0EA-4755-AEAD-8F75FF2B6755}">
      <dgm:prSet/>
      <dgm:spPr/>
      <dgm:t>
        <a:bodyPr/>
        <a:lstStyle/>
        <a:p>
          <a:endParaRPr lang="en-US">
            <a:solidFill>
              <a:schemeClr val="tx1"/>
            </a:solidFill>
          </a:endParaRPr>
        </a:p>
      </dgm:t>
    </dgm:pt>
    <dgm:pt modelId="{086A73AA-6A84-4BB7-ABDE-4C05DF9433F3}" type="sibTrans" cxnId="{2BBAE4A3-C0EA-4755-AEAD-8F75FF2B6755}">
      <dgm:prSet/>
      <dgm:spPr/>
      <dgm:t>
        <a:bodyPr/>
        <a:lstStyle/>
        <a:p>
          <a:endParaRPr lang="en-US">
            <a:solidFill>
              <a:schemeClr val="tx1"/>
            </a:solidFill>
          </a:endParaRPr>
        </a:p>
      </dgm:t>
    </dgm:pt>
    <dgm:pt modelId="{F6EB848D-F1DC-4673-9AAC-7C09B1B78664}">
      <dgm:prSet phldrT="[Text]" custT="1"/>
      <dgm:spPr>
        <a:xfrm rot="5400000">
          <a:off x="2475554" y="2459497"/>
          <a:ext cx="1856690" cy="4430470"/>
        </a:xfrm>
      </dgm:spPr>
      <dgm:t>
        <a:bodyPr/>
        <a:lstStyle/>
        <a:p>
          <a:pPr>
            <a:buChar char="•"/>
          </a:pPr>
          <a:r>
            <a:rPr lang="en-US" sz="2400">
              <a:solidFill>
                <a:srgbClr val="2F3D4C"/>
              </a:solidFill>
              <a:latin typeface="Aptos" panose="020B0004020202020204" pitchFamily="34" charset="0"/>
              <a:ea typeface="+mn-ea"/>
              <a:cs typeface="+mn-cs"/>
            </a:rPr>
            <a:t>Complete second semester observations (unannounced)</a:t>
          </a:r>
        </a:p>
      </dgm:t>
    </dgm:pt>
    <dgm:pt modelId="{8EB54CA0-6389-4C6F-91A2-99BCC160FC05}" type="parTrans" cxnId="{67EF37D8-98E9-4768-836C-42DF4A1FB678}">
      <dgm:prSet/>
      <dgm:spPr/>
      <dgm:t>
        <a:bodyPr/>
        <a:lstStyle/>
        <a:p>
          <a:endParaRPr lang="en-US">
            <a:solidFill>
              <a:schemeClr val="tx1"/>
            </a:solidFill>
          </a:endParaRPr>
        </a:p>
      </dgm:t>
    </dgm:pt>
    <dgm:pt modelId="{4E60D62C-46CF-4A4A-A6D2-2DBF536159B6}" type="sibTrans" cxnId="{67EF37D8-98E9-4768-836C-42DF4A1FB678}">
      <dgm:prSet/>
      <dgm:spPr/>
      <dgm:t>
        <a:bodyPr/>
        <a:lstStyle/>
        <a:p>
          <a:endParaRPr lang="en-US">
            <a:solidFill>
              <a:schemeClr val="tx1"/>
            </a:solidFill>
          </a:endParaRPr>
        </a:p>
      </dgm:t>
    </dgm:pt>
    <dgm:pt modelId="{A9BF62D9-6299-4ECC-8C8E-238090778C78}">
      <dgm:prSet custT="1"/>
      <dgm:spPr>
        <a:xfrm rot="5400000">
          <a:off x="2852019" y="-1398472"/>
          <a:ext cx="1103760" cy="4430470"/>
        </a:xfrm>
      </dgm:spPr>
      <dgm:t>
        <a:bodyPr/>
        <a:lstStyle/>
        <a:p>
          <a:pPr>
            <a:buChar char="•"/>
          </a:pPr>
          <a:r>
            <a:rPr lang="en-US" sz="2400">
              <a:solidFill>
                <a:srgbClr val="2F3D4C"/>
              </a:solidFill>
              <a:latin typeface="Aptos" panose="020B0004020202020204" pitchFamily="34" charset="0"/>
              <a:ea typeface="+mn-ea"/>
              <a:cs typeface="+mn-cs"/>
            </a:rPr>
            <a:t>Form evaluation teams</a:t>
          </a:r>
        </a:p>
      </dgm:t>
    </dgm:pt>
    <dgm:pt modelId="{4883161A-C344-4663-A455-CDBDF3100276}" type="parTrans" cxnId="{D3754450-D98A-4D7E-9DA3-DD22B5E9E759}">
      <dgm:prSet/>
      <dgm:spPr/>
      <dgm:t>
        <a:bodyPr/>
        <a:lstStyle/>
        <a:p>
          <a:endParaRPr lang="en-US">
            <a:solidFill>
              <a:schemeClr val="tx1"/>
            </a:solidFill>
          </a:endParaRPr>
        </a:p>
      </dgm:t>
    </dgm:pt>
    <dgm:pt modelId="{EDE0D8BD-E21C-4B45-AD8B-08AE580BDCDA}" type="sibTrans" cxnId="{D3754450-D98A-4D7E-9DA3-DD22B5E9E759}">
      <dgm:prSet/>
      <dgm:spPr/>
      <dgm:t>
        <a:bodyPr/>
        <a:lstStyle/>
        <a:p>
          <a:endParaRPr lang="en-US">
            <a:solidFill>
              <a:schemeClr val="tx1"/>
            </a:solidFill>
          </a:endParaRPr>
        </a:p>
      </dgm:t>
    </dgm:pt>
    <dgm:pt modelId="{BE7D3B32-FFDF-401E-8BEC-FCE8CCC18FCB}">
      <dgm:prSet custT="1"/>
      <dgm:spPr>
        <a:xfrm rot="5400000">
          <a:off x="2852019" y="-1398472"/>
          <a:ext cx="1103760" cy="4430470"/>
        </a:xfrm>
      </dgm:spPr>
      <dgm:t>
        <a:bodyPr/>
        <a:lstStyle/>
        <a:p>
          <a:pPr>
            <a:buChar char="•"/>
          </a:pPr>
          <a:r>
            <a:rPr lang="en-US" sz="2400">
              <a:solidFill>
                <a:srgbClr val="2F3D4C"/>
              </a:solidFill>
              <a:latin typeface="Aptos" panose="020B0004020202020204" pitchFamily="34" charset="0"/>
              <a:ea typeface="+mn-ea"/>
              <a:cs typeface="+mn-cs"/>
            </a:rPr>
            <a:t>Conduct teacher orientation (SCTS rubric/comprehensive)</a:t>
          </a:r>
        </a:p>
      </dgm:t>
    </dgm:pt>
    <dgm:pt modelId="{BAA65EA2-6BD0-4B68-9333-49D73901CC5A}" type="parTrans" cxnId="{CFB3716C-986E-4F0D-82D0-84EE888FEC1A}">
      <dgm:prSet/>
      <dgm:spPr/>
      <dgm:t>
        <a:bodyPr/>
        <a:lstStyle/>
        <a:p>
          <a:endParaRPr lang="en-US">
            <a:solidFill>
              <a:schemeClr val="tx1"/>
            </a:solidFill>
          </a:endParaRPr>
        </a:p>
      </dgm:t>
    </dgm:pt>
    <dgm:pt modelId="{CDA81BC6-4DF7-4746-B57D-A3C65C831BBB}" type="sibTrans" cxnId="{CFB3716C-986E-4F0D-82D0-84EE888FEC1A}">
      <dgm:prSet/>
      <dgm:spPr/>
      <dgm:t>
        <a:bodyPr/>
        <a:lstStyle/>
        <a:p>
          <a:endParaRPr lang="en-US">
            <a:solidFill>
              <a:schemeClr val="tx1"/>
            </a:solidFill>
          </a:endParaRPr>
        </a:p>
      </dgm:t>
    </dgm:pt>
    <dgm:pt modelId="{84634B99-C52F-472D-94D5-730B886E11A6}">
      <dgm:prSet custT="1"/>
      <dgm:spPr>
        <a:xfrm rot="5400000">
          <a:off x="2467474" y="534697"/>
          <a:ext cx="1872851" cy="4430470"/>
        </a:xfrm>
      </dgm:spPr>
      <dgm:t>
        <a:bodyPr/>
        <a:lstStyle/>
        <a:p>
          <a:pPr>
            <a:buChar char="•"/>
          </a:pPr>
          <a:r>
            <a:rPr lang="en-US" sz="2400">
              <a:solidFill>
                <a:srgbClr val="2F3D4C"/>
              </a:solidFill>
              <a:latin typeface="+mn-lt"/>
              <a:ea typeface="+mn-ea"/>
              <a:cs typeface="+mn-cs"/>
            </a:rPr>
            <a:t>Complete first semester observations (announced) within 2 school days of preconference</a:t>
          </a:r>
        </a:p>
      </dgm:t>
    </dgm:pt>
    <dgm:pt modelId="{FD294629-A8CA-4047-B891-EEFAA64DF70D}" type="parTrans" cxnId="{967FA912-B176-41BB-8BFD-0178CB0867D0}">
      <dgm:prSet/>
      <dgm:spPr/>
      <dgm:t>
        <a:bodyPr/>
        <a:lstStyle/>
        <a:p>
          <a:endParaRPr lang="en-US">
            <a:solidFill>
              <a:schemeClr val="tx1"/>
            </a:solidFill>
          </a:endParaRPr>
        </a:p>
      </dgm:t>
    </dgm:pt>
    <dgm:pt modelId="{9C94F458-9701-49F6-8C5F-7B62A4A08771}" type="sibTrans" cxnId="{967FA912-B176-41BB-8BFD-0178CB0867D0}">
      <dgm:prSet/>
      <dgm:spPr/>
      <dgm:t>
        <a:bodyPr/>
        <a:lstStyle/>
        <a:p>
          <a:endParaRPr lang="en-US">
            <a:solidFill>
              <a:schemeClr val="tx1"/>
            </a:solidFill>
          </a:endParaRPr>
        </a:p>
      </dgm:t>
    </dgm:pt>
    <dgm:pt modelId="{13BF794A-AB34-4DAE-8D05-E63AB9EDF86A}">
      <dgm:prSet custT="1"/>
      <dgm:spPr>
        <a:xfrm rot="5400000">
          <a:off x="2467474" y="534697"/>
          <a:ext cx="1872851" cy="4430470"/>
        </a:xfrm>
      </dgm:spPr>
      <dgm:t>
        <a:bodyPr/>
        <a:lstStyle/>
        <a:p>
          <a:pPr>
            <a:buChar char="•"/>
          </a:pPr>
          <a:r>
            <a:rPr lang="en-US" sz="2400">
              <a:solidFill>
                <a:srgbClr val="2F3D4C"/>
              </a:solidFill>
              <a:latin typeface="+mn-lt"/>
              <a:ea typeface="+mn-ea"/>
              <a:cs typeface="+mn-cs"/>
            </a:rPr>
            <a:t>Complete observation post-conferences within 5 school days of observation (embed mid-course SLO conference)*</a:t>
          </a:r>
        </a:p>
      </dgm:t>
    </dgm:pt>
    <dgm:pt modelId="{F1DF8CA4-D7D6-4085-9138-E3D2169261DE}" type="parTrans" cxnId="{5C6E1F57-C502-4806-B70A-501A075C407F}">
      <dgm:prSet/>
      <dgm:spPr/>
      <dgm:t>
        <a:bodyPr/>
        <a:lstStyle/>
        <a:p>
          <a:endParaRPr lang="en-US">
            <a:solidFill>
              <a:schemeClr val="tx1"/>
            </a:solidFill>
          </a:endParaRPr>
        </a:p>
      </dgm:t>
    </dgm:pt>
    <dgm:pt modelId="{2971D7C0-CBA3-4AEB-B4E0-80927ECD5EF1}" type="sibTrans" cxnId="{5C6E1F57-C502-4806-B70A-501A075C407F}">
      <dgm:prSet/>
      <dgm:spPr/>
      <dgm:t>
        <a:bodyPr/>
        <a:lstStyle/>
        <a:p>
          <a:endParaRPr lang="en-US">
            <a:solidFill>
              <a:schemeClr val="tx1"/>
            </a:solidFill>
          </a:endParaRPr>
        </a:p>
      </dgm:t>
    </dgm:pt>
    <dgm:pt modelId="{F045CF9E-A1C1-4108-AEAE-63A4AEE96494}">
      <dgm:prSet/>
      <dgm:spPr>
        <a:xfrm rot="5400000">
          <a:off x="2467474" y="534697"/>
          <a:ext cx="1872851" cy="4430470"/>
        </a:xfrm>
      </dgm:spPr>
      <dgm:t>
        <a:bodyPr/>
        <a:lstStyle/>
        <a:p>
          <a:pPr>
            <a:buChar char="•"/>
          </a:pPr>
          <a:endParaRPr lang="en-US" sz="1500">
            <a:solidFill>
              <a:schemeClr val="tx1"/>
            </a:solidFill>
            <a:latin typeface="Calibri"/>
            <a:ea typeface="+mn-ea"/>
            <a:cs typeface="+mn-cs"/>
          </a:endParaRPr>
        </a:p>
      </dgm:t>
    </dgm:pt>
    <dgm:pt modelId="{A6B8753B-99C1-4B71-9CFA-1D4E0F744E1A}" type="parTrans" cxnId="{13778AF3-EE6E-486F-8E6B-D81EA9506275}">
      <dgm:prSet/>
      <dgm:spPr/>
      <dgm:t>
        <a:bodyPr/>
        <a:lstStyle/>
        <a:p>
          <a:endParaRPr lang="en-US">
            <a:solidFill>
              <a:schemeClr val="tx1"/>
            </a:solidFill>
          </a:endParaRPr>
        </a:p>
      </dgm:t>
    </dgm:pt>
    <dgm:pt modelId="{A2BCD480-FFAD-49D2-998A-2C3B80F8E7C3}" type="sibTrans" cxnId="{13778AF3-EE6E-486F-8E6B-D81EA9506275}">
      <dgm:prSet/>
      <dgm:spPr/>
      <dgm:t>
        <a:bodyPr/>
        <a:lstStyle/>
        <a:p>
          <a:endParaRPr lang="en-US">
            <a:solidFill>
              <a:schemeClr val="tx1"/>
            </a:solidFill>
          </a:endParaRPr>
        </a:p>
      </dgm:t>
    </dgm:pt>
    <dgm:pt modelId="{C8BDA91F-1432-4782-8967-6F3E4BD33840}">
      <dgm:prSet custT="1"/>
      <dgm:spPr>
        <a:xfrm rot="5400000">
          <a:off x="2475554" y="2459497"/>
          <a:ext cx="1856690" cy="4430470"/>
        </a:xfrm>
      </dgm:spPr>
      <dgm:t>
        <a:bodyPr/>
        <a:lstStyle/>
        <a:p>
          <a:pPr>
            <a:buChar char="•"/>
          </a:pPr>
          <a:r>
            <a:rPr lang="en-US" sz="2400">
              <a:solidFill>
                <a:srgbClr val="2F3D4C"/>
              </a:solidFill>
              <a:latin typeface="Aptos" panose="020B0004020202020204" pitchFamily="34" charset="0"/>
              <a:ea typeface="+mn-ea"/>
              <a:cs typeface="+mn-cs"/>
            </a:rPr>
            <a:t>Complete second semester observation post-conferences (within 5 school days of observation)</a:t>
          </a:r>
        </a:p>
      </dgm:t>
    </dgm:pt>
    <dgm:pt modelId="{560514B2-0DDE-4E92-B60D-816707B8730A}" type="parTrans" cxnId="{B8621B06-29F7-4044-B0FF-2890F2DBE6E5}">
      <dgm:prSet/>
      <dgm:spPr/>
      <dgm:t>
        <a:bodyPr/>
        <a:lstStyle/>
        <a:p>
          <a:endParaRPr lang="en-US">
            <a:solidFill>
              <a:schemeClr val="tx1"/>
            </a:solidFill>
          </a:endParaRPr>
        </a:p>
      </dgm:t>
    </dgm:pt>
    <dgm:pt modelId="{FFDFE4AB-36DF-4B4D-BB3A-AC4972C58B66}" type="sibTrans" cxnId="{B8621B06-29F7-4044-B0FF-2890F2DBE6E5}">
      <dgm:prSet/>
      <dgm:spPr/>
      <dgm:t>
        <a:bodyPr/>
        <a:lstStyle/>
        <a:p>
          <a:endParaRPr lang="en-US">
            <a:solidFill>
              <a:schemeClr val="tx1"/>
            </a:solidFill>
          </a:endParaRPr>
        </a:p>
      </dgm:t>
    </dgm:pt>
    <dgm:pt modelId="{B0E00EBF-59A4-42DF-A94E-91DB85F4DAA6}">
      <dgm:prSet custT="1"/>
      <dgm:spPr>
        <a:xfrm rot="5400000">
          <a:off x="2475554" y="2459497"/>
          <a:ext cx="1856690" cy="4430470"/>
        </a:xfrm>
      </dgm:spPr>
      <dgm:t>
        <a:bodyPr/>
        <a:lstStyle/>
        <a:p>
          <a:pPr>
            <a:buChar char="•"/>
          </a:pPr>
          <a:r>
            <a:rPr lang="en-US" sz="2400">
              <a:solidFill>
                <a:srgbClr val="2F3D4C"/>
              </a:solidFill>
              <a:latin typeface="Aptos" panose="020B0004020202020204" pitchFamily="34" charset="0"/>
              <a:ea typeface="+mn-ea"/>
              <a:cs typeface="+mn-cs"/>
            </a:rPr>
            <a:t>Assign professionalism evaluation ratings </a:t>
          </a:r>
        </a:p>
      </dgm:t>
    </dgm:pt>
    <dgm:pt modelId="{6F2E73BE-7FBF-40E7-9088-BE5B81DDBEC1}" type="parTrans" cxnId="{E8ACD057-DA4A-4570-8098-FC90E0EB70AE}">
      <dgm:prSet/>
      <dgm:spPr/>
      <dgm:t>
        <a:bodyPr/>
        <a:lstStyle/>
        <a:p>
          <a:endParaRPr lang="en-US">
            <a:solidFill>
              <a:schemeClr val="tx1"/>
            </a:solidFill>
          </a:endParaRPr>
        </a:p>
      </dgm:t>
    </dgm:pt>
    <dgm:pt modelId="{B52BFCBA-94BC-452A-9ABB-2C689F8E0F08}" type="sibTrans" cxnId="{E8ACD057-DA4A-4570-8098-FC90E0EB70AE}">
      <dgm:prSet/>
      <dgm:spPr/>
      <dgm:t>
        <a:bodyPr/>
        <a:lstStyle/>
        <a:p>
          <a:endParaRPr lang="en-US">
            <a:solidFill>
              <a:schemeClr val="tx1"/>
            </a:solidFill>
          </a:endParaRPr>
        </a:p>
      </dgm:t>
    </dgm:pt>
    <dgm:pt modelId="{EF1EA4D6-68E0-49D2-8779-232617D7AF48}">
      <dgm:prSet custT="1"/>
      <dgm:spPr>
        <a:xfrm rot="5400000">
          <a:off x="2475554" y="2459497"/>
          <a:ext cx="1856690" cy="4430470"/>
        </a:xfrm>
      </dgm:spPr>
      <dgm:t>
        <a:bodyPr/>
        <a:lstStyle/>
        <a:p>
          <a:pPr>
            <a:buChar char="•"/>
          </a:pPr>
          <a:r>
            <a:rPr lang="en-US" sz="2400" i="1">
              <a:solidFill>
                <a:srgbClr val="2F3D4C"/>
              </a:solidFill>
              <a:latin typeface="Aptos" panose="020B0004020202020204" pitchFamily="34" charset="0"/>
              <a:ea typeface="+mn-ea"/>
              <a:cs typeface="+mn-cs"/>
            </a:rPr>
            <a:t>Consensus meeting with evaluation team (if applicable) </a:t>
          </a:r>
        </a:p>
      </dgm:t>
    </dgm:pt>
    <dgm:pt modelId="{00EC97F1-B66B-4D1F-930E-D35EFDB9FFD3}" type="parTrans" cxnId="{328DE62B-85D8-4935-984E-BAB217FB7853}">
      <dgm:prSet/>
      <dgm:spPr/>
      <dgm:t>
        <a:bodyPr/>
        <a:lstStyle/>
        <a:p>
          <a:endParaRPr lang="en-US">
            <a:solidFill>
              <a:schemeClr val="tx1"/>
            </a:solidFill>
          </a:endParaRPr>
        </a:p>
      </dgm:t>
    </dgm:pt>
    <dgm:pt modelId="{89D198EB-1063-426E-8B5B-CF00FEF67B26}" type="sibTrans" cxnId="{328DE62B-85D8-4935-984E-BAB217FB7853}">
      <dgm:prSet/>
      <dgm:spPr/>
      <dgm:t>
        <a:bodyPr/>
        <a:lstStyle/>
        <a:p>
          <a:endParaRPr lang="en-US">
            <a:solidFill>
              <a:schemeClr val="tx1"/>
            </a:solidFill>
          </a:endParaRPr>
        </a:p>
      </dgm:t>
    </dgm:pt>
    <dgm:pt modelId="{D9214E91-1E06-4479-A966-A0F8F190AD4D}">
      <dgm:prSet custT="1"/>
      <dgm:spPr>
        <a:xfrm rot="5400000">
          <a:off x="2475554" y="2459497"/>
          <a:ext cx="1856690" cy="4430470"/>
        </a:xfrm>
      </dgm:spPr>
      <dgm:t>
        <a:bodyPr/>
        <a:lstStyle/>
        <a:p>
          <a:pPr>
            <a:buChar char="•"/>
          </a:pPr>
          <a:r>
            <a:rPr lang="en-US" sz="2400">
              <a:solidFill>
                <a:srgbClr val="2F3D4C"/>
              </a:solidFill>
              <a:latin typeface="Aptos" panose="020B0004020202020204" pitchFamily="34" charset="0"/>
              <a:ea typeface="+mn-ea"/>
              <a:cs typeface="+mn-cs"/>
            </a:rPr>
            <a:t>Final evaluation/SLO conference with teacher (before May 1)*</a:t>
          </a:r>
        </a:p>
      </dgm:t>
    </dgm:pt>
    <dgm:pt modelId="{75B36FFB-80A6-4B4A-AC87-AB1CEB4F1E38}" type="parTrans" cxnId="{FCF85679-610D-42A5-BBBF-A7EA4669D735}">
      <dgm:prSet/>
      <dgm:spPr/>
      <dgm:t>
        <a:bodyPr/>
        <a:lstStyle/>
        <a:p>
          <a:endParaRPr lang="en-US">
            <a:solidFill>
              <a:schemeClr val="tx1"/>
            </a:solidFill>
          </a:endParaRPr>
        </a:p>
      </dgm:t>
    </dgm:pt>
    <dgm:pt modelId="{90316979-A142-43C8-83E8-C23F28FAA8AC}" type="sibTrans" cxnId="{FCF85679-610D-42A5-BBBF-A7EA4669D735}">
      <dgm:prSet/>
      <dgm:spPr/>
      <dgm:t>
        <a:bodyPr/>
        <a:lstStyle/>
        <a:p>
          <a:endParaRPr lang="en-US">
            <a:solidFill>
              <a:schemeClr val="tx1"/>
            </a:solidFill>
          </a:endParaRPr>
        </a:p>
      </dgm:t>
    </dgm:pt>
    <dgm:pt modelId="{C8A809D5-315F-4FF0-AE18-1295B75770D9}">
      <dgm:prSet custT="1"/>
      <dgm:spPr>
        <a:xfrm rot="5400000">
          <a:off x="2467474" y="534697"/>
          <a:ext cx="1872851" cy="4430470"/>
        </a:xfrm>
      </dgm:spPr>
      <dgm:t>
        <a:bodyPr/>
        <a:lstStyle/>
        <a:p>
          <a:pPr>
            <a:buChar char="•"/>
          </a:pPr>
          <a:r>
            <a:rPr lang="en-US" sz="2400" i="1">
              <a:solidFill>
                <a:srgbClr val="2F3D4C"/>
              </a:solidFill>
              <a:latin typeface="+mn-lt"/>
              <a:ea typeface="+mn-ea"/>
              <a:cs typeface="+mn-cs"/>
            </a:rPr>
            <a:t>Consensus meeting with evaluation team (if applicable)</a:t>
          </a:r>
        </a:p>
      </dgm:t>
    </dgm:pt>
    <dgm:pt modelId="{72952735-563E-4B99-95A6-FD55381BD7FD}" type="parTrans" cxnId="{09B23927-C181-4524-8F93-7CD2177BFA91}">
      <dgm:prSet/>
      <dgm:spPr/>
      <dgm:t>
        <a:bodyPr/>
        <a:lstStyle/>
        <a:p>
          <a:endParaRPr lang="en-US">
            <a:solidFill>
              <a:schemeClr val="tx1"/>
            </a:solidFill>
          </a:endParaRPr>
        </a:p>
      </dgm:t>
    </dgm:pt>
    <dgm:pt modelId="{C3FFE4A6-832F-43B4-9746-0FB5DD180B14}" type="sibTrans" cxnId="{09B23927-C181-4524-8F93-7CD2177BFA91}">
      <dgm:prSet/>
      <dgm:spPr/>
      <dgm:t>
        <a:bodyPr/>
        <a:lstStyle/>
        <a:p>
          <a:endParaRPr lang="en-US">
            <a:solidFill>
              <a:schemeClr val="tx1"/>
            </a:solidFill>
          </a:endParaRPr>
        </a:p>
      </dgm:t>
    </dgm:pt>
    <dgm:pt modelId="{A700712D-127F-4962-848D-772A368ED846}" type="pres">
      <dgm:prSet presAssocID="{D83DB99F-A130-4971-85AA-DD93F54DDDB7}" presName="linearFlow" presStyleCnt="0">
        <dgm:presLayoutVars>
          <dgm:dir/>
          <dgm:animLvl val="lvl"/>
          <dgm:resizeHandles val="exact"/>
        </dgm:presLayoutVars>
      </dgm:prSet>
      <dgm:spPr/>
    </dgm:pt>
    <dgm:pt modelId="{3FA7045D-8523-40AB-8E44-3C5A544A4B3E}" type="pres">
      <dgm:prSet presAssocID="{A7E58E3F-512A-4596-8645-DAF7430A87B7}" presName="composite" presStyleCnt="0"/>
      <dgm:spPr/>
    </dgm:pt>
    <dgm:pt modelId="{6C573291-F0EB-4396-B39E-09BA3E1B5F85}" type="pres">
      <dgm:prSet presAssocID="{A7E58E3F-512A-4596-8645-DAF7430A87B7}" presName="parentText" presStyleLbl="alignNode1" presStyleIdx="0" presStyleCnt="3">
        <dgm:presLayoutVars>
          <dgm:chMax val="1"/>
          <dgm:bulletEnabled val="1"/>
        </dgm:presLayoutVars>
      </dgm:prSet>
      <dgm:spPr>
        <a:prstGeom prst="chevron">
          <a:avLst/>
        </a:prstGeom>
      </dgm:spPr>
    </dgm:pt>
    <dgm:pt modelId="{868F5B6F-1EA8-4BEE-84EA-C19AE7578D1C}" type="pres">
      <dgm:prSet presAssocID="{A7E58E3F-512A-4596-8645-DAF7430A87B7}" presName="descendantText" presStyleLbl="alignAcc1" presStyleIdx="0" presStyleCnt="3" custScaleY="143260">
        <dgm:presLayoutVars>
          <dgm:bulletEnabled val="1"/>
        </dgm:presLayoutVars>
      </dgm:prSet>
      <dgm:spPr>
        <a:prstGeom prst="round2SameRect">
          <a:avLst/>
        </a:prstGeom>
      </dgm:spPr>
    </dgm:pt>
    <dgm:pt modelId="{F1C54735-E4D2-4003-870A-BADC024933EA}" type="pres">
      <dgm:prSet presAssocID="{93552F1D-70E1-46BD-9E16-48E495715C12}" presName="sp" presStyleCnt="0"/>
      <dgm:spPr/>
    </dgm:pt>
    <dgm:pt modelId="{E456ABBF-F855-404F-A690-3F6866CB0A63}" type="pres">
      <dgm:prSet presAssocID="{B98DA2BE-F3D8-4236-A465-9E754CE31E97}" presName="composite" presStyleCnt="0"/>
      <dgm:spPr/>
    </dgm:pt>
    <dgm:pt modelId="{4459E646-64A5-40B4-89A2-E97A58AC5D59}" type="pres">
      <dgm:prSet presAssocID="{B98DA2BE-F3D8-4236-A465-9E754CE31E97}" presName="parentText" presStyleLbl="alignNode1" presStyleIdx="1" presStyleCnt="3">
        <dgm:presLayoutVars>
          <dgm:chMax val="1"/>
          <dgm:bulletEnabled val="1"/>
        </dgm:presLayoutVars>
      </dgm:prSet>
      <dgm:spPr>
        <a:prstGeom prst="chevron">
          <a:avLst/>
        </a:prstGeom>
      </dgm:spPr>
    </dgm:pt>
    <dgm:pt modelId="{88B45086-0656-4B47-A3D1-FD30C2D147A6}" type="pres">
      <dgm:prSet presAssocID="{B98DA2BE-F3D8-4236-A465-9E754CE31E97}" presName="descendantText" presStyleLbl="alignAcc1" presStyleIdx="1" presStyleCnt="3" custScaleY="187931">
        <dgm:presLayoutVars>
          <dgm:bulletEnabled val="1"/>
        </dgm:presLayoutVars>
      </dgm:prSet>
      <dgm:spPr>
        <a:prstGeom prst="round2SameRect">
          <a:avLst/>
        </a:prstGeom>
      </dgm:spPr>
    </dgm:pt>
    <dgm:pt modelId="{39876548-C6B4-48A2-83FA-4FF808768A47}" type="pres">
      <dgm:prSet presAssocID="{CE0456C0-CAD8-4940-BD64-8C6B1D1451BC}" presName="sp" presStyleCnt="0"/>
      <dgm:spPr/>
    </dgm:pt>
    <dgm:pt modelId="{6D53002E-0236-4232-A7CD-B6D39F8BD618}" type="pres">
      <dgm:prSet presAssocID="{8879F2C2-3DF7-4A99-8D80-F407C13999A0}" presName="composite" presStyleCnt="0"/>
      <dgm:spPr/>
    </dgm:pt>
    <dgm:pt modelId="{E29061E0-53BF-4DC1-B5F0-6A0B69C8BF4F}" type="pres">
      <dgm:prSet presAssocID="{8879F2C2-3DF7-4A99-8D80-F407C13999A0}" presName="parentText" presStyleLbl="alignNode1" presStyleIdx="2" presStyleCnt="3">
        <dgm:presLayoutVars>
          <dgm:chMax val="1"/>
          <dgm:bulletEnabled val="1"/>
        </dgm:presLayoutVars>
      </dgm:prSet>
      <dgm:spPr>
        <a:prstGeom prst="chevron">
          <a:avLst/>
        </a:prstGeom>
      </dgm:spPr>
    </dgm:pt>
    <dgm:pt modelId="{7CE92978-9A10-4637-AE6B-2E2504F2AF1B}" type="pres">
      <dgm:prSet presAssocID="{8879F2C2-3DF7-4A99-8D80-F407C13999A0}" presName="descendantText" presStyleLbl="alignAcc1" presStyleIdx="2" presStyleCnt="3" custScaleY="188954">
        <dgm:presLayoutVars>
          <dgm:bulletEnabled val="1"/>
        </dgm:presLayoutVars>
      </dgm:prSet>
      <dgm:spPr>
        <a:prstGeom prst="round2SameRect">
          <a:avLst/>
        </a:prstGeom>
      </dgm:spPr>
    </dgm:pt>
  </dgm:ptLst>
  <dgm:cxnLst>
    <dgm:cxn modelId="{B8621B06-29F7-4044-B0FF-2890F2DBE6E5}" srcId="{8879F2C2-3DF7-4A99-8D80-F407C13999A0}" destId="{C8BDA91F-1432-4782-8967-6F3E4BD33840}" srcOrd="1" destOrd="0" parTransId="{560514B2-0DDE-4E92-B60D-816707B8730A}" sibTransId="{FFDFE4AB-36DF-4B4D-BB3A-AC4972C58B66}"/>
    <dgm:cxn modelId="{78C0BD0C-5BA8-4777-A467-68D751FE445A}" type="presOf" srcId="{13BF794A-AB34-4DAE-8D05-E63AB9EDF86A}" destId="{88B45086-0656-4B47-A3D1-FD30C2D147A6}" srcOrd="0" destOrd="2" presId="urn:microsoft.com/office/officeart/2005/8/layout/chevron2"/>
    <dgm:cxn modelId="{C6D98E0F-0F27-4ECC-9B9D-245950DB95C4}" srcId="{A7E58E3F-512A-4596-8645-DAF7430A87B7}" destId="{F5123885-E76B-4E4D-8039-20A560398D56}" srcOrd="0" destOrd="0" parTransId="{C0B28CDE-B081-4C67-A494-FC440433291F}" sibTransId="{286D38AB-3650-454F-9832-24A2442239A8}"/>
    <dgm:cxn modelId="{18FA1412-F236-4E06-916F-0D075E0704C1}" type="presOf" srcId="{BE7D3B32-FFDF-401E-8BEC-FCE8CCC18FCB}" destId="{868F5B6F-1EA8-4BEE-84EA-C19AE7578D1C}" srcOrd="0" destOrd="2" presId="urn:microsoft.com/office/officeart/2005/8/layout/chevron2"/>
    <dgm:cxn modelId="{967FA912-B176-41BB-8BFD-0178CB0867D0}" srcId="{B98DA2BE-F3D8-4236-A465-9E754CE31E97}" destId="{84634B99-C52F-472D-94D5-730B886E11A6}" srcOrd="1" destOrd="0" parTransId="{FD294629-A8CA-4047-B891-EEFAA64DF70D}" sibTransId="{9C94F458-9701-49F6-8C5F-7B62A4A08771}"/>
    <dgm:cxn modelId="{9635D317-A4B1-4C30-A316-47798DAFD2E4}" type="presOf" srcId="{F5123885-E76B-4E4D-8039-20A560398D56}" destId="{868F5B6F-1EA8-4BEE-84EA-C19AE7578D1C}" srcOrd="0" destOrd="0" presId="urn:microsoft.com/office/officeart/2005/8/layout/chevron2"/>
    <dgm:cxn modelId="{95513918-EC27-4DCB-AD8E-4D1DA609D854}" type="presOf" srcId="{B98DA2BE-F3D8-4236-A465-9E754CE31E97}" destId="{4459E646-64A5-40B4-89A2-E97A58AC5D59}" srcOrd="0" destOrd="0" presId="urn:microsoft.com/office/officeart/2005/8/layout/chevron2"/>
    <dgm:cxn modelId="{09B23927-C181-4524-8F93-7CD2177BFA91}" srcId="{B98DA2BE-F3D8-4236-A465-9E754CE31E97}" destId="{C8A809D5-315F-4FF0-AE18-1295B75770D9}" srcOrd="3" destOrd="0" parTransId="{72952735-563E-4B99-95A6-FD55381BD7FD}" sibTransId="{C3FFE4A6-832F-43B4-9746-0FB5DD180B14}"/>
    <dgm:cxn modelId="{21473229-B3CE-44B5-91E5-2ADDAD0A05D8}" srcId="{B98DA2BE-F3D8-4236-A465-9E754CE31E97}" destId="{95372176-42A9-4412-AC45-DA4288635403}" srcOrd="0" destOrd="0" parTransId="{24EDACEC-D326-4C1C-976F-F20DB42BB385}" sibTransId="{4208FAE8-998A-438F-BCBB-8B4FBD222580}"/>
    <dgm:cxn modelId="{328DE62B-85D8-4935-984E-BAB217FB7853}" srcId="{8879F2C2-3DF7-4A99-8D80-F407C13999A0}" destId="{EF1EA4D6-68E0-49D2-8779-232617D7AF48}" srcOrd="3" destOrd="0" parTransId="{00EC97F1-B66B-4D1F-930E-D35EFDB9FFD3}" sibTransId="{89D198EB-1063-426E-8B5B-CF00FEF67B26}"/>
    <dgm:cxn modelId="{254E9236-F72E-4A64-AFC3-6F0D065D0D59}" type="presOf" srcId="{EF1EA4D6-68E0-49D2-8779-232617D7AF48}" destId="{7CE92978-9A10-4637-AE6B-2E2504F2AF1B}" srcOrd="0" destOrd="3" presId="urn:microsoft.com/office/officeart/2005/8/layout/chevron2"/>
    <dgm:cxn modelId="{F5DD3463-9067-4563-BD2B-092B8A2774DA}" type="presOf" srcId="{C8A809D5-315F-4FF0-AE18-1295B75770D9}" destId="{88B45086-0656-4B47-A3D1-FD30C2D147A6}" srcOrd="0" destOrd="3" presId="urn:microsoft.com/office/officeart/2005/8/layout/chevron2"/>
    <dgm:cxn modelId="{CFB3716C-986E-4F0D-82D0-84EE888FEC1A}" srcId="{A7E58E3F-512A-4596-8645-DAF7430A87B7}" destId="{BE7D3B32-FFDF-401E-8BEC-FCE8CCC18FCB}" srcOrd="2" destOrd="0" parTransId="{BAA65EA2-6BD0-4B68-9333-49D73901CC5A}" sibTransId="{CDA81BC6-4DF7-4746-B57D-A3C65C831BBB}"/>
    <dgm:cxn modelId="{4945B46C-BE17-4406-8775-608C84AE82AA}" type="presOf" srcId="{A7E58E3F-512A-4596-8645-DAF7430A87B7}" destId="{6C573291-F0EB-4396-B39E-09BA3E1B5F85}" srcOrd="0" destOrd="0" presId="urn:microsoft.com/office/officeart/2005/8/layout/chevron2"/>
    <dgm:cxn modelId="{D3754450-D98A-4D7E-9DA3-DD22B5E9E759}" srcId="{A7E58E3F-512A-4596-8645-DAF7430A87B7}" destId="{A9BF62D9-6299-4ECC-8C8E-238090778C78}" srcOrd="1" destOrd="0" parTransId="{4883161A-C344-4663-A455-CDBDF3100276}" sibTransId="{EDE0D8BD-E21C-4B45-AD8B-08AE580BDCDA}"/>
    <dgm:cxn modelId="{5E61CB70-F74C-440A-B957-36105B3432F5}" type="presOf" srcId="{95372176-42A9-4412-AC45-DA4288635403}" destId="{88B45086-0656-4B47-A3D1-FD30C2D147A6}" srcOrd="0" destOrd="0" presId="urn:microsoft.com/office/officeart/2005/8/layout/chevron2"/>
    <dgm:cxn modelId="{5C6E1F57-C502-4806-B70A-501A075C407F}" srcId="{B98DA2BE-F3D8-4236-A465-9E754CE31E97}" destId="{13BF794A-AB34-4DAE-8D05-E63AB9EDF86A}" srcOrd="2" destOrd="0" parTransId="{F1DF8CA4-D7D6-4085-9138-E3D2169261DE}" sibTransId="{2971D7C0-CBA3-4AEB-B4E0-80927ECD5EF1}"/>
    <dgm:cxn modelId="{E8ACD057-DA4A-4570-8098-FC90E0EB70AE}" srcId="{8879F2C2-3DF7-4A99-8D80-F407C13999A0}" destId="{B0E00EBF-59A4-42DF-A94E-91DB85F4DAA6}" srcOrd="2" destOrd="0" parTransId="{6F2E73BE-7FBF-40E7-9088-BE5B81DDBEC1}" sibTransId="{B52BFCBA-94BC-452A-9ABB-2C689F8E0F08}"/>
    <dgm:cxn modelId="{FCF85679-610D-42A5-BBBF-A7EA4669D735}" srcId="{8879F2C2-3DF7-4A99-8D80-F407C13999A0}" destId="{D9214E91-1E06-4479-A966-A0F8F190AD4D}" srcOrd="4" destOrd="0" parTransId="{75B36FFB-80A6-4B4A-AC87-AB1CEB4F1E38}" sibTransId="{90316979-A142-43C8-83E8-C23F28FAA8AC}"/>
    <dgm:cxn modelId="{CE78127A-78DE-4C02-B2C5-211C6165C2A1}" type="presOf" srcId="{84634B99-C52F-472D-94D5-730B886E11A6}" destId="{88B45086-0656-4B47-A3D1-FD30C2D147A6}" srcOrd="0" destOrd="1" presId="urn:microsoft.com/office/officeart/2005/8/layout/chevron2"/>
    <dgm:cxn modelId="{94CAF85A-BF9C-449C-9F62-37EAE5D654F8}" type="presOf" srcId="{D83DB99F-A130-4971-85AA-DD93F54DDDB7}" destId="{A700712D-127F-4962-848D-772A368ED846}" srcOrd="0" destOrd="0" presId="urn:microsoft.com/office/officeart/2005/8/layout/chevron2"/>
    <dgm:cxn modelId="{66365184-70FB-457D-BB52-EC8DEB8DF0E9}" srcId="{D83DB99F-A130-4971-85AA-DD93F54DDDB7}" destId="{A7E58E3F-512A-4596-8645-DAF7430A87B7}" srcOrd="0" destOrd="0" parTransId="{830B23C7-032E-4EF6-98F3-0391B36BB2F0}" sibTransId="{93552F1D-70E1-46BD-9E16-48E495715C12}"/>
    <dgm:cxn modelId="{087B7586-43CA-4DDE-846D-BDC1A2F8A53C}" type="presOf" srcId="{C8BDA91F-1432-4782-8967-6F3E4BD33840}" destId="{7CE92978-9A10-4637-AE6B-2E2504F2AF1B}" srcOrd="0" destOrd="1" presId="urn:microsoft.com/office/officeart/2005/8/layout/chevron2"/>
    <dgm:cxn modelId="{DB15A689-EC22-4088-B981-F6CF69F8CD50}" type="presOf" srcId="{D9214E91-1E06-4479-A966-A0F8F190AD4D}" destId="{7CE92978-9A10-4637-AE6B-2E2504F2AF1B}" srcOrd="0" destOrd="4" presId="urn:microsoft.com/office/officeart/2005/8/layout/chevron2"/>
    <dgm:cxn modelId="{7553569A-21EE-4D89-9E81-0A1E7DFAE213}" srcId="{D83DB99F-A130-4971-85AA-DD93F54DDDB7}" destId="{B98DA2BE-F3D8-4236-A465-9E754CE31E97}" srcOrd="1" destOrd="0" parTransId="{7562E03B-C21A-42DF-BB03-D5A3CE744D6A}" sibTransId="{CE0456C0-CAD8-4940-BD64-8C6B1D1451BC}"/>
    <dgm:cxn modelId="{2BBAE4A3-C0EA-4755-AEAD-8F75FF2B6755}" srcId="{D83DB99F-A130-4971-85AA-DD93F54DDDB7}" destId="{8879F2C2-3DF7-4A99-8D80-F407C13999A0}" srcOrd="2" destOrd="0" parTransId="{33A87C08-B707-4884-8B68-7E323EB32FBA}" sibTransId="{086A73AA-6A84-4BB7-ABDE-4C05DF9433F3}"/>
    <dgm:cxn modelId="{4D69DBC1-19BB-4720-A9A5-C9E3912E5FF2}" type="presOf" srcId="{A9BF62D9-6299-4ECC-8C8E-238090778C78}" destId="{868F5B6F-1EA8-4BEE-84EA-C19AE7578D1C}" srcOrd="0" destOrd="1" presId="urn:microsoft.com/office/officeart/2005/8/layout/chevron2"/>
    <dgm:cxn modelId="{60E14BC2-C232-416F-911E-B417F7A584F1}" type="presOf" srcId="{F6EB848D-F1DC-4673-9AAC-7C09B1B78664}" destId="{7CE92978-9A10-4637-AE6B-2E2504F2AF1B}" srcOrd="0" destOrd="0" presId="urn:microsoft.com/office/officeart/2005/8/layout/chevron2"/>
    <dgm:cxn modelId="{67EF37D8-98E9-4768-836C-42DF4A1FB678}" srcId="{8879F2C2-3DF7-4A99-8D80-F407C13999A0}" destId="{F6EB848D-F1DC-4673-9AAC-7C09B1B78664}" srcOrd="0" destOrd="0" parTransId="{8EB54CA0-6389-4C6F-91A2-99BCC160FC05}" sibTransId="{4E60D62C-46CF-4A4A-A6D2-2DBF536159B6}"/>
    <dgm:cxn modelId="{9D3983E5-8953-4CAA-98D2-51523531B6C4}" type="presOf" srcId="{B0E00EBF-59A4-42DF-A94E-91DB85F4DAA6}" destId="{7CE92978-9A10-4637-AE6B-2E2504F2AF1B}" srcOrd="0" destOrd="2" presId="urn:microsoft.com/office/officeart/2005/8/layout/chevron2"/>
    <dgm:cxn modelId="{3DD4D8E7-388F-42BC-AF05-B97324FC0CD8}" type="presOf" srcId="{8879F2C2-3DF7-4A99-8D80-F407C13999A0}" destId="{E29061E0-53BF-4DC1-B5F0-6A0B69C8BF4F}" srcOrd="0" destOrd="0" presId="urn:microsoft.com/office/officeart/2005/8/layout/chevron2"/>
    <dgm:cxn modelId="{0980DEED-E478-4306-8AB0-6C4587A885CF}" type="presOf" srcId="{F045CF9E-A1C1-4108-AEAE-63A4AEE96494}" destId="{88B45086-0656-4B47-A3D1-FD30C2D147A6}" srcOrd="0" destOrd="4" presId="urn:microsoft.com/office/officeart/2005/8/layout/chevron2"/>
    <dgm:cxn modelId="{13778AF3-EE6E-486F-8E6B-D81EA9506275}" srcId="{B98DA2BE-F3D8-4236-A465-9E754CE31E97}" destId="{F045CF9E-A1C1-4108-AEAE-63A4AEE96494}" srcOrd="4" destOrd="0" parTransId="{A6B8753B-99C1-4B71-9CFA-1D4E0F744E1A}" sibTransId="{A2BCD480-FFAD-49D2-998A-2C3B80F8E7C3}"/>
    <dgm:cxn modelId="{5B1DCBC6-C36A-4EB6-AF17-074894532B99}" type="presParOf" srcId="{A700712D-127F-4962-848D-772A368ED846}" destId="{3FA7045D-8523-40AB-8E44-3C5A544A4B3E}" srcOrd="0" destOrd="0" presId="urn:microsoft.com/office/officeart/2005/8/layout/chevron2"/>
    <dgm:cxn modelId="{6045D5CD-6C6A-46F5-8E47-20B361AF77C3}" type="presParOf" srcId="{3FA7045D-8523-40AB-8E44-3C5A544A4B3E}" destId="{6C573291-F0EB-4396-B39E-09BA3E1B5F85}" srcOrd="0" destOrd="0" presId="urn:microsoft.com/office/officeart/2005/8/layout/chevron2"/>
    <dgm:cxn modelId="{200CAED7-DF9B-4FEE-9E8A-D99E4B8BD90D}" type="presParOf" srcId="{3FA7045D-8523-40AB-8E44-3C5A544A4B3E}" destId="{868F5B6F-1EA8-4BEE-84EA-C19AE7578D1C}" srcOrd="1" destOrd="0" presId="urn:microsoft.com/office/officeart/2005/8/layout/chevron2"/>
    <dgm:cxn modelId="{3A3B92E5-9B49-4269-A310-EE859C37D98B}" type="presParOf" srcId="{A700712D-127F-4962-848D-772A368ED846}" destId="{F1C54735-E4D2-4003-870A-BADC024933EA}" srcOrd="1" destOrd="0" presId="urn:microsoft.com/office/officeart/2005/8/layout/chevron2"/>
    <dgm:cxn modelId="{3406F007-6CB3-44BC-BD15-8CA1B35756A8}" type="presParOf" srcId="{A700712D-127F-4962-848D-772A368ED846}" destId="{E456ABBF-F855-404F-A690-3F6866CB0A63}" srcOrd="2" destOrd="0" presId="urn:microsoft.com/office/officeart/2005/8/layout/chevron2"/>
    <dgm:cxn modelId="{0CC09934-D1D2-4BC2-914F-9F988CB844EA}" type="presParOf" srcId="{E456ABBF-F855-404F-A690-3F6866CB0A63}" destId="{4459E646-64A5-40B4-89A2-E97A58AC5D59}" srcOrd="0" destOrd="0" presId="urn:microsoft.com/office/officeart/2005/8/layout/chevron2"/>
    <dgm:cxn modelId="{E5AD5E5B-C418-4AAB-BDBB-568BA19FE595}" type="presParOf" srcId="{E456ABBF-F855-404F-A690-3F6866CB0A63}" destId="{88B45086-0656-4B47-A3D1-FD30C2D147A6}" srcOrd="1" destOrd="0" presId="urn:microsoft.com/office/officeart/2005/8/layout/chevron2"/>
    <dgm:cxn modelId="{BED8ECE5-7AC5-4E0B-87FF-1587F1946408}" type="presParOf" srcId="{A700712D-127F-4962-848D-772A368ED846}" destId="{39876548-C6B4-48A2-83FA-4FF808768A47}" srcOrd="3" destOrd="0" presId="urn:microsoft.com/office/officeart/2005/8/layout/chevron2"/>
    <dgm:cxn modelId="{E53EF9E2-A4F5-4917-9E0C-8DD7876C277C}" type="presParOf" srcId="{A700712D-127F-4962-848D-772A368ED846}" destId="{6D53002E-0236-4232-A7CD-B6D39F8BD618}" srcOrd="4" destOrd="0" presId="urn:microsoft.com/office/officeart/2005/8/layout/chevron2"/>
    <dgm:cxn modelId="{0ED20A76-08D0-4295-A4EA-D404D6CB8402}" type="presParOf" srcId="{6D53002E-0236-4232-A7CD-B6D39F8BD618}" destId="{E29061E0-53BF-4DC1-B5F0-6A0B69C8BF4F}" srcOrd="0" destOrd="0" presId="urn:microsoft.com/office/officeart/2005/8/layout/chevron2"/>
    <dgm:cxn modelId="{6D764B4E-B0F3-4749-98C7-5839EC478FEF}" type="presParOf" srcId="{6D53002E-0236-4232-A7CD-B6D39F8BD618}" destId="{7CE92978-9A10-4637-AE6B-2E2504F2AF1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2296700" y="-150736"/>
          <a:ext cx="5503099" cy="5503099"/>
        </a:xfrm>
        <a:prstGeom prst="circularArrow">
          <a:avLst>
            <a:gd name="adj1" fmla="val 4668"/>
            <a:gd name="adj2" fmla="val 272909"/>
            <a:gd name="adj3" fmla="val 12938509"/>
            <a:gd name="adj4" fmla="val 17958219"/>
            <a:gd name="adj5" fmla="val 4847"/>
          </a:avLst>
        </a:prstGeom>
        <a:solidFill>
          <a:schemeClr val="accent5"/>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3211850" y="1421"/>
          <a:ext cx="3672799" cy="1836399"/>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solidFill>
                <a:srgbClr val="2F3D4C"/>
              </a:solidFill>
              <a:latin typeface="+mn-lt"/>
              <a:ea typeface="+mn-ea"/>
              <a:cs typeface="+mn-cs"/>
            </a:rPr>
            <a:t>Pre-observation Conference</a:t>
          </a:r>
        </a:p>
      </dsp:txBody>
      <dsp:txXfrm>
        <a:off x="3301496" y="91067"/>
        <a:ext cx="3493507" cy="1657107"/>
      </dsp:txXfrm>
    </dsp:sp>
    <dsp:sp modelId="{C3F528E0-0169-42E3-91B5-755CD7B3BDFB}">
      <dsp:nvSpPr>
        <dsp:cNvPr id="0" name=""/>
        <dsp:cNvSpPr/>
      </dsp:nvSpPr>
      <dsp:spPr>
        <a:xfrm>
          <a:off x="5187828" y="1977400"/>
          <a:ext cx="3672799" cy="1836399"/>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solidFill>
                <a:srgbClr val="2F3D4C"/>
              </a:solidFill>
              <a:latin typeface="+mj-lt"/>
              <a:ea typeface="+mn-ea"/>
              <a:cs typeface="+mn-cs"/>
            </a:rPr>
            <a:t>Observation</a:t>
          </a:r>
        </a:p>
      </dsp:txBody>
      <dsp:txXfrm>
        <a:off x="5277474" y="2067046"/>
        <a:ext cx="3493507" cy="1657107"/>
      </dsp:txXfrm>
    </dsp:sp>
    <dsp:sp modelId="{E91486F7-A43E-49FA-B31F-DB6BDFDF7234}">
      <dsp:nvSpPr>
        <dsp:cNvPr id="0" name=""/>
        <dsp:cNvSpPr/>
      </dsp:nvSpPr>
      <dsp:spPr>
        <a:xfrm>
          <a:off x="3211850" y="3953378"/>
          <a:ext cx="3672799" cy="1836399"/>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solidFill>
                <a:srgbClr val="2F3D4C"/>
              </a:solidFill>
              <a:latin typeface="+mj-lt"/>
              <a:ea typeface="+mn-ea"/>
              <a:cs typeface="+mn-cs"/>
            </a:rPr>
            <a:t>Reflection</a:t>
          </a:r>
        </a:p>
      </dsp:txBody>
      <dsp:txXfrm>
        <a:off x="3301496" y="4043024"/>
        <a:ext cx="3493507" cy="1657107"/>
      </dsp:txXfrm>
    </dsp:sp>
    <dsp:sp modelId="{2A4E80CB-64FF-4584-8E81-452F5F19E13C}">
      <dsp:nvSpPr>
        <dsp:cNvPr id="0" name=""/>
        <dsp:cNvSpPr/>
      </dsp:nvSpPr>
      <dsp:spPr>
        <a:xfrm>
          <a:off x="1235872" y="1977400"/>
          <a:ext cx="3672799" cy="1836399"/>
        </a:xfrm>
        <a:prstGeom prst="roundRect">
          <a:avLst/>
        </a:prstGeom>
        <a:solidFill>
          <a:schemeClr val="accent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solidFill>
                <a:srgbClr val="2F3D4C"/>
              </a:solidFill>
              <a:latin typeface="+mj-lt"/>
              <a:ea typeface="+mn-ea"/>
              <a:cs typeface="+mn-cs"/>
            </a:rPr>
            <a:t>Post-observation Conference</a:t>
          </a:r>
        </a:p>
      </dsp:txBody>
      <dsp:txXfrm>
        <a:off x="1325518" y="2067046"/>
        <a:ext cx="3493507" cy="16571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573291-F0EB-4396-B39E-09BA3E1B5F85}">
      <dsp:nvSpPr>
        <dsp:cNvPr id="0" name=""/>
        <dsp:cNvSpPr/>
      </dsp:nvSpPr>
      <dsp:spPr>
        <a:xfrm rot="5400000">
          <a:off x="-309601" y="789674"/>
          <a:ext cx="2064007" cy="1444805"/>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a:solidFill>
                <a:schemeClr val="tx1"/>
              </a:solidFill>
              <a:latin typeface="Calibri"/>
              <a:ea typeface="+mn-ea"/>
              <a:cs typeface="+mn-cs"/>
            </a:rPr>
            <a:t>Prerequisites</a:t>
          </a:r>
        </a:p>
      </dsp:txBody>
      <dsp:txXfrm rot="-5400000">
        <a:off x="1" y="1202476"/>
        <a:ext cx="1444805" cy="619202"/>
      </dsp:txXfrm>
    </dsp:sp>
    <dsp:sp modelId="{868F5B6F-1EA8-4BEE-84EA-C19AE7578D1C}">
      <dsp:nvSpPr>
        <dsp:cNvPr id="0" name=""/>
        <dsp:cNvSpPr/>
      </dsp:nvSpPr>
      <dsp:spPr>
        <a:xfrm rot="5400000">
          <a:off x="5090771" y="-3456081"/>
          <a:ext cx="1921982" cy="9213914"/>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a:solidFill>
                <a:srgbClr val="2F3D4C"/>
              </a:solidFill>
              <a:latin typeface="Aptos" panose="020B0004020202020204" pitchFamily="34" charset="0"/>
              <a:ea typeface="+mn-ea"/>
              <a:cs typeface="+mn-cs"/>
            </a:rPr>
            <a:t>Receive SCTS training/certification</a:t>
          </a:r>
        </a:p>
        <a:p>
          <a:pPr marL="228600" lvl="1" indent="-228600" algn="l" defTabSz="1066800">
            <a:lnSpc>
              <a:spcPct val="90000"/>
            </a:lnSpc>
            <a:spcBef>
              <a:spcPct val="0"/>
            </a:spcBef>
            <a:spcAft>
              <a:spcPct val="15000"/>
            </a:spcAft>
            <a:buChar char="•"/>
          </a:pPr>
          <a:r>
            <a:rPr lang="en-US" sz="2400" kern="1200">
              <a:solidFill>
                <a:srgbClr val="2F3D4C"/>
              </a:solidFill>
              <a:latin typeface="Aptos" panose="020B0004020202020204" pitchFamily="34" charset="0"/>
              <a:ea typeface="+mn-ea"/>
              <a:cs typeface="+mn-cs"/>
            </a:rPr>
            <a:t>Form evaluation teams</a:t>
          </a:r>
        </a:p>
        <a:p>
          <a:pPr marL="228600" lvl="1" indent="-228600" algn="l" defTabSz="1066800">
            <a:lnSpc>
              <a:spcPct val="90000"/>
            </a:lnSpc>
            <a:spcBef>
              <a:spcPct val="0"/>
            </a:spcBef>
            <a:spcAft>
              <a:spcPct val="15000"/>
            </a:spcAft>
            <a:buChar char="•"/>
          </a:pPr>
          <a:r>
            <a:rPr lang="en-US" sz="2400" kern="1200">
              <a:solidFill>
                <a:srgbClr val="2F3D4C"/>
              </a:solidFill>
              <a:latin typeface="Aptos" panose="020B0004020202020204" pitchFamily="34" charset="0"/>
              <a:ea typeface="+mn-ea"/>
              <a:cs typeface="+mn-cs"/>
            </a:rPr>
            <a:t>Conduct teacher orientation (SCTS rubric/comprehensive)</a:t>
          </a:r>
        </a:p>
      </dsp:txBody>
      <dsp:txXfrm rot="-5400000">
        <a:off x="1444806" y="283707"/>
        <a:ext cx="9120091" cy="1734336"/>
      </dsp:txXfrm>
    </dsp:sp>
    <dsp:sp modelId="{4459E646-64A5-40B4-89A2-E97A58AC5D59}">
      <dsp:nvSpPr>
        <dsp:cNvPr id="0" name=""/>
        <dsp:cNvSpPr/>
      </dsp:nvSpPr>
      <dsp:spPr>
        <a:xfrm rot="5400000">
          <a:off x="-309601" y="3301112"/>
          <a:ext cx="2064007" cy="1444805"/>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a:solidFill>
                <a:schemeClr val="tx1"/>
              </a:solidFill>
              <a:latin typeface="Calibri"/>
              <a:ea typeface="+mn-ea"/>
              <a:cs typeface="+mn-cs"/>
            </a:rPr>
            <a:t>Preliminary Evaluation Cycle</a:t>
          </a:r>
        </a:p>
      </dsp:txBody>
      <dsp:txXfrm rot="-5400000">
        <a:off x="1" y="3713914"/>
        <a:ext cx="1444805" cy="619202"/>
      </dsp:txXfrm>
    </dsp:sp>
    <dsp:sp modelId="{88B45086-0656-4B47-A3D1-FD30C2D147A6}">
      <dsp:nvSpPr>
        <dsp:cNvPr id="0" name=""/>
        <dsp:cNvSpPr/>
      </dsp:nvSpPr>
      <dsp:spPr>
        <a:xfrm rot="5400000">
          <a:off x="4791116" y="-944643"/>
          <a:ext cx="2521291" cy="9213914"/>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a:solidFill>
                <a:srgbClr val="2F3D4C"/>
              </a:solidFill>
              <a:latin typeface="+mn-lt"/>
              <a:ea typeface="+mn-ea"/>
              <a:cs typeface="+mn-cs"/>
            </a:rPr>
            <a:t>Conduct SLO approval conferences/SCTS pre-conferences* </a:t>
          </a:r>
        </a:p>
        <a:p>
          <a:pPr marL="228600" lvl="1" indent="-228600" algn="l" defTabSz="1066800">
            <a:lnSpc>
              <a:spcPct val="90000"/>
            </a:lnSpc>
            <a:spcBef>
              <a:spcPct val="0"/>
            </a:spcBef>
            <a:spcAft>
              <a:spcPct val="15000"/>
            </a:spcAft>
            <a:buChar char="•"/>
          </a:pPr>
          <a:r>
            <a:rPr lang="en-US" sz="2400" kern="1200">
              <a:solidFill>
                <a:srgbClr val="2F3D4C"/>
              </a:solidFill>
              <a:latin typeface="+mn-lt"/>
              <a:ea typeface="+mn-ea"/>
              <a:cs typeface="+mn-cs"/>
            </a:rPr>
            <a:t>Complete first semester observations (announced) within 2 school days of preconference</a:t>
          </a:r>
        </a:p>
        <a:p>
          <a:pPr marL="228600" lvl="1" indent="-228600" algn="l" defTabSz="1066800">
            <a:lnSpc>
              <a:spcPct val="90000"/>
            </a:lnSpc>
            <a:spcBef>
              <a:spcPct val="0"/>
            </a:spcBef>
            <a:spcAft>
              <a:spcPct val="15000"/>
            </a:spcAft>
            <a:buChar char="•"/>
          </a:pPr>
          <a:r>
            <a:rPr lang="en-US" sz="2400" kern="1200">
              <a:solidFill>
                <a:srgbClr val="2F3D4C"/>
              </a:solidFill>
              <a:latin typeface="+mn-lt"/>
              <a:ea typeface="+mn-ea"/>
              <a:cs typeface="+mn-cs"/>
            </a:rPr>
            <a:t>Complete observation post-conferences within 5 school days of observation (embed mid-course SLO conference)*</a:t>
          </a:r>
        </a:p>
        <a:p>
          <a:pPr marL="228600" lvl="1" indent="-228600" algn="l" defTabSz="1066800">
            <a:lnSpc>
              <a:spcPct val="90000"/>
            </a:lnSpc>
            <a:spcBef>
              <a:spcPct val="0"/>
            </a:spcBef>
            <a:spcAft>
              <a:spcPct val="15000"/>
            </a:spcAft>
            <a:buChar char="•"/>
          </a:pPr>
          <a:r>
            <a:rPr lang="en-US" sz="2400" i="1" kern="1200">
              <a:solidFill>
                <a:srgbClr val="2F3D4C"/>
              </a:solidFill>
              <a:latin typeface="+mn-lt"/>
              <a:ea typeface="+mn-ea"/>
              <a:cs typeface="+mn-cs"/>
            </a:rPr>
            <a:t>Consensus meeting with evaluation team (if applicable)</a:t>
          </a:r>
        </a:p>
        <a:p>
          <a:pPr marL="114300" lvl="1" indent="-114300" algn="l" defTabSz="666750">
            <a:lnSpc>
              <a:spcPct val="90000"/>
            </a:lnSpc>
            <a:spcBef>
              <a:spcPct val="0"/>
            </a:spcBef>
            <a:spcAft>
              <a:spcPct val="15000"/>
            </a:spcAft>
            <a:buChar char="•"/>
          </a:pPr>
          <a:endParaRPr lang="en-US" sz="1500" kern="1200">
            <a:solidFill>
              <a:schemeClr val="tx1"/>
            </a:solidFill>
            <a:latin typeface="Calibri"/>
            <a:ea typeface="+mn-ea"/>
            <a:cs typeface="+mn-cs"/>
          </a:endParaRPr>
        </a:p>
      </dsp:txBody>
      <dsp:txXfrm rot="-5400000">
        <a:off x="1444805" y="2524747"/>
        <a:ext cx="9090835" cy="2275133"/>
      </dsp:txXfrm>
    </dsp:sp>
    <dsp:sp modelId="{E29061E0-53BF-4DC1-B5F0-6A0B69C8BF4F}">
      <dsp:nvSpPr>
        <dsp:cNvPr id="0" name=""/>
        <dsp:cNvSpPr/>
      </dsp:nvSpPr>
      <dsp:spPr>
        <a:xfrm rot="5400000">
          <a:off x="-309601" y="5819413"/>
          <a:ext cx="2064007" cy="1444805"/>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a:solidFill>
                <a:schemeClr val="tx1"/>
              </a:solidFill>
              <a:latin typeface="Calibri"/>
              <a:ea typeface="+mn-ea"/>
              <a:cs typeface="+mn-cs"/>
            </a:rPr>
            <a:t>Final Evaluation Cycle</a:t>
          </a:r>
        </a:p>
      </dsp:txBody>
      <dsp:txXfrm rot="-5400000">
        <a:off x="1" y="6232215"/>
        <a:ext cx="1444805" cy="619202"/>
      </dsp:txXfrm>
    </dsp:sp>
    <dsp:sp modelId="{7CE92978-9A10-4637-AE6B-2E2504F2AF1B}">
      <dsp:nvSpPr>
        <dsp:cNvPr id="0" name=""/>
        <dsp:cNvSpPr/>
      </dsp:nvSpPr>
      <dsp:spPr>
        <a:xfrm rot="5400000">
          <a:off x="4784254" y="1573656"/>
          <a:ext cx="2535015" cy="9213914"/>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a:solidFill>
                <a:srgbClr val="2F3D4C"/>
              </a:solidFill>
              <a:latin typeface="Aptos" panose="020B0004020202020204" pitchFamily="34" charset="0"/>
              <a:ea typeface="+mn-ea"/>
              <a:cs typeface="+mn-cs"/>
            </a:rPr>
            <a:t>Complete second semester observations (unannounced)</a:t>
          </a:r>
        </a:p>
        <a:p>
          <a:pPr marL="228600" lvl="1" indent="-228600" algn="l" defTabSz="1066800">
            <a:lnSpc>
              <a:spcPct val="90000"/>
            </a:lnSpc>
            <a:spcBef>
              <a:spcPct val="0"/>
            </a:spcBef>
            <a:spcAft>
              <a:spcPct val="15000"/>
            </a:spcAft>
            <a:buChar char="•"/>
          </a:pPr>
          <a:r>
            <a:rPr lang="en-US" sz="2400" kern="1200">
              <a:solidFill>
                <a:srgbClr val="2F3D4C"/>
              </a:solidFill>
              <a:latin typeface="Aptos" panose="020B0004020202020204" pitchFamily="34" charset="0"/>
              <a:ea typeface="+mn-ea"/>
              <a:cs typeface="+mn-cs"/>
            </a:rPr>
            <a:t>Complete second semester observation post-conferences (within 5 school days of observation)</a:t>
          </a:r>
        </a:p>
        <a:p>
          <a:pPr marL="228600" lvl="1" indent="-228600" algn="l" defTabSz="1066800">
            <a:lnSpc>
              <a:spcPct val="90000"/>
            </a:lnSpc>
            <a:spcBef>
              <a:spcPct val="0"/>
            </a:spcBef>
            <a:spcAft>
              <a:spcPct val="15000"/>
            </a:spcAft>
            <a:buChar char="•"/>
          </a:pPr>
          <a:r>
            <a:rPr lang="en-US" sz="2400" kern="1200">
              <a:solidFill>
                <a:srgbClr val="2F3D4C"/>
              </a:solidFill>
              <a:latin typeface="Aptos" panose="020B0004020202020204" pitchFamily="34" charset="0"/>
              <a:ea typeface="+mn-ea"/>
              <a:cs typeface="+mn-cs"/>
            </a:rPr>
            <a:t>Assign professionalism evaluation ratings </a:t>
          </a:r>
        </a:p>
        <a:p>
          <a:pPr marL="228600" lvl="1" indent="-228600" algn="l" defTabSz="1066800">
            <a:lnSpc>
              <a:spcPct val="90000"/>
            </a:lnSpc>
            <a:spcBef>
              <a:spcPct val="0"/>
            </a:spcBef>
            <a:spcAft>
              <a:spcPct val="15000"/>
            </a:spcAft>
            <a:buChar char="•"/>
          </a:pPr>
          <a:r>
            <a:rPr lang="en-US" sz="2400" i="1" kern="1200">
              <a:solidFill>
                <a:srgbClr val="2F3D4C"/>
              </a:solidFill>
              <a:latin typeface="Aptos" panose="020B0004020202020204" pitchFamily="34" charset="0"/>
              <a:ea typeface="+mn-ea"/>
              <a:cs typeface="+mn-cs"/>
            </a:rPr>
            <a:t>Consensus meeting with evaluation team (if applicable) </a:t>
          </a:r>
        </a:p>
        <a:p>
          <a:pPr marL="228600" lvl="1" indent="-228600" algn="l" defTabSz="1066800">
            <a:lnSpc>
              <a:spcPct val="90000"/>
            </a:lnSpc>
            <a:spcBef>
              <a:spcPct val="0"/>
            </a:spcBef>
            <a:spcAft>
              <a:spcPct val="15000"/>
            </a:spcAft>
            <a:buChar char="•"/>
          </a:pPr>
          <a:r>
            <a:rPr lang="en-US" sz="2400" kern="1200">
              <a:solidFill>
                <a:srgbClr val="2F3D4C"/>
              </a:solidFill>
              <a:latin typeface="Aptos" panose="020B0004020202020204" pitchFamily="34" charset="0"/>
              <a:ea typeface="+mn-ea"/>
              <a:cs typeface="+mn-cs"/>
            </a:rPr>
            <a:t>Final evaluation/SLO conference with teacher (before May 1)*</a:t>
          </a:r>
        </a:p>
      </dsp:txBody>
      <dsp:txXfrm rot="-5400000">
        <a:off x="1444805" y="5036855"/>
        <a:ext cx="9090165" cy="2287517"/>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7/29/2025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651429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94CA0-93EA-7318-16C0-E5CFA273F1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FF644E-9595-8099-EF58-156666032A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87B00D-5E49-953D-8A34-E96A0BFBAB53}"/>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3DA3E595-2874-3DE3-8295-46B578303CC0}"/>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2088447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A9D50-6B58-C35E-5588-30F1DF55F5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33715F-521A-CA3E-B5BF-A5C45D76C3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6C89D7-B591-0B45-E1DF-A670D0F3D4AE}"/>
              </a:ext>
            </a:extLst>
          </p:cNvPr>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a:extLst>
              <a:ext uri="{FF2B5EF4-FFF2-40B4-BE49-F238E27FC236}">
                <a16:creationId xmlns:a16="http://schemas.microsoft.com/office/drawing/2014/main" id="{6FC7A695-52BE-9140-20AC-4AB9FDC1A63D}"/>
              </a:ext>
            </a:extLst>
          </p:cNvPr>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125270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16651858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7/29/2025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s://www.sclead.org/"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south-carolina-teaching-standards-updated-process-manual-december-2021/" TargetMode="External"/><Relationship Id="rId2" Type="http://schemas.openxmlformats.org/officeDocument/2006/relationships/hyperlink" Target="https://ed.sc.gov/educators/educator-effectiveness/expanded-adept-resources/https-ed-sc-gov-educators-educator-effectiveness-expanded-adept-resources-educator-evaluation-guidance/expanded-adept-system-guidelines-june-2021/" TargetMode="External"/><Relationship Id="rId1" Type="http://schemas.openxmlformats.org/officeDocument/2006/relationships/slideLayout" Target="../slideLayouts/slideLayout8.xml"/><Relationship Id="rId4" Type="http://schemas.openxmlformats.org/officeDocument/2006/relationships/hyperlink" Target="http://www.sclead.org/"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 TargetMode="External"/><Relationship Id="rId2" Type="http://schemas.openxmlformats.org/officeDocument/2006/relationships/hyperlink" Target="http://www.sclead.org/" TargetMode="Externa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a:xfrm>
            <a:off x="990600" y="2628900"/>
            <a:ext cx="8458200" cy="3675792"/>
          </a:xfrm>
        </p:spPr>
        <p:txBody>
          <a:bodyPr>
            <a:normAutofit fontScale="90000"/>
          </a:bodyPr>
          <a:lstStyle/>
          <a:p>
            <a:r>
              <a:rPr lang="en-US" kern="0">
                <a:solidFill>
                  <a:schemeClr val="tx2"/>
                </a:solidFill>
                <a:latin typeface="Calibri" panose="020F0502020204030204" pitchFamily="34" charset="0"/>
              </a:rPr>
              <a:t>Growing Teachers to Grow Students: </a:t>
            </a:r>
            <a:br>
              <a:rPr lang="en-US" kern="0">
                <a:solidFill>
                  <a:schemeClr val="tx2"/>
                </a:solidFill>
                <a:latin typeface="Calibri" panose="020F0502020204030204" pitchFamily="34" charset="0"/>
              </a:rPr>
            </a:br>
            <a:r>
              <a:rPr lang="en-US" sz="4900" kern="0">
                <a:solidFill>
                  <a:schemeClr val="tx2"/>
                </a:solidFill>
                <a:latin typeface="Calibri" panose="020F0502020204030204" pitchFamily="34" charset="0"/>
              </a:rPr>
              <a:t>Orientation to Expanded ADEPT and SCTS 4.0</a:t>
            </a:r>
            <a:endParaRPr lang="en-US" sz="4900">
              <a:solidFill>
                <a:schemeClr val="tx2"/>
              </a:solidFill>
            </a:endParaRP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11A692-26DD-EB18-7056-59BDB8933728}"/>
              </a:ext>
            </a:extLst>
          </p:cNvPr>
          <p:cNvSpPr>
            <a:spLocks noGrp="1"/>
          </p:cNvSpPr>
          <p:nvPr>
            <p:ph type="title"/>
          </p:nvPr>
        </p:nvSpPr>
        <p:spPr>
          <a:xfrm>
            <a:off x="918972" y="571500"/>
            <a:ext cx="16450056" cy="1097280"/>
          </a:xfrm>
        </p:spPr>
        <p:txBody>
          <a:bodyPr/>
          <a:lstStyle/>
          <a:p>
            <a:r>
              <a:rPr lang="en-US"/>
              <a:t>Why SLOs?</a:t>
            </a:r>
          </a:p>
        </p:txBody>
      </p:sp>
      <p:sp>
        <p:nvSpPr>
          <p:cNvPr id="8" name="Hexagon 7">
            <a:extLst>
              <a:ext uri="{FF2B5EF4-FFF2-40B4-BE49-F238E27FC236}">
                <a16:creationId xmlns:a16="http://schemas.microsoft.com/office/drawing/2014/main" id="{B2ABBCC9-3041-CFAD-43C8-5A2141BBF47E}"/>
              </a:ext>
              <a:ext uri="{C183D7F6-B498-43B3-948B-1728B52AA6E4}">
                <adec:decorative xmlns:adec="http://schemas.microsoft.com/office/drawing/2017/decorative" val="1"/>
              </a:ext>
            </a:extLst>
          </p:cNvPr>
          <p:cNvSpPr/>
          <p:nvPr/>
        </p:nvSpPr>
        <p:spPr>
          <a:xfrm>
            <a:off x="1447800" y="2993754"/>
            <a:ext cx="2895600" cy="259080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9180414D-D0C3-E60B-4B96-C446A9A5F2F2}"/>
              </a:ext>
            </a:extLst>
          </p:cNvPr>
          <p:cNvSpPr txBox="1"/>
          <p:nvPr/>
        </p:nvSpPr>
        <p:spPr>
          <a:xfrm>
            <a:off x="2171700" y="3965651"/>
            <a:ext cx="2514600" cy="714169"/>
          </a:xfrm>
          <a:prstGeom prst="rect">
            <a:avLst/>
          </a:prstGeom>
        </p:spPr>
        <p:txBody>
          <a:bodyPr vert="horz" wrap="square" lIns="91440" tIns="45720" rIns="91440" bIns="45720" rtlCol="0" anchor="t">
            <a:noAutofit/>
          </a:bodyPr>
          <a:lstStyle/>
          <a:p>
            <a:pPr algn="l"/>
            <a:r>
              <a:rPr lang="en-US" sz="2800" b="1">
                <a:solidFill>
                  <a:schemeClr val="accent4">
                    <a:lumMod val="75000"/>
                  </a:schemeClr>
                </a:solidFill>
              </a:rPr>
              <a:t>Planning</a:t>
            </a:r>
          </a:p>
        </p:txBody>
      </p:sp>
      <p:sp>
        <p:nvSpPr>
          <p:cNvPr id="9" name="Hexagon 8">
            <a:extLst>
              <a:ext uri="{FF2B5EF4-FFF2-40B4-BE49-F238E27FC236}">
                <a16:creationId xmlns:a16="http://schemas.microsoft.com/office/drawing/2014/main" id="{0D8A46F7-AF9B-080E-583D-E3EC448CB30C}"/>
              </a:ext>
              <a:ext uri="{C183D7F6-B498-43B3-948B-1728B52AA6E4}">
                <adec:decorative xmlns:adec="http://schemas.microsoft.com/office/drawing/2017/decorative" val="1"/>
              </a:ext>
            </a:extLst>
          </p:cNvPr>
          <p:cNvSpPr/>
          <p:nvPr/>
        </p:nvSpPr>
        <p:spPr>
          <a:xfrm>
            <a:off x="5029200" y="3007963"/>
            <a:ext cx="2895600" cy="259080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84FA532-BC1F-4749-CA4F-28E4328C3062}"/>
              </a:ext>
            </a:extLst>
          </p:cNvPr>
          <p:cNvSpPr txBox="1"/>
          <p:nvPr/>
        </p:nvSpPr>
        <p:spPr>
          <a:xfrm>
            <a:off x="5531119" y="3965651"/>
            <a:ext cx="2809284" cy="523220"/>
          </a:xfrm>
          <a:prstGeom prst="rect">
            <a:avLst/>
          </a:prstGeom>
          <a:noFill/>
        </p:spPr>
        <p:txBody>
          <a:bodyPr wrap="square">
            <a:spAutoFit/>
          </a:bodyPr>
          <a:lstStyle/>
          <a:p>
            <a:pPr algn="l"/>
            <a:r>
              <a:rPr lang="en-US" sz="2800" b="1">
                <a:solidFill>
                  <a:schemeClr val="accent4">
                    <a:lumMod val="75000"/>
                  </a:schemeClr>
                </a:solidFill>
              </a:rPr>
              <a:t>Instruction</a:t>
            </a:r>
          </a:p>
        </p:txBody>
      </p:sp>
      <p:sp>
        <p:nvSpPr>
          <p:cNvPr id="12" name="Rectangle 11">
            <a:extLst>
              <a:ext uri="{FF2B5EF4-FFF2-40B4-BE49-F238E27FC236}">
                <a16:creationId xmlns:a16="http://schemas.microsoft.com/office/drawing/2014/main" id="{224153E7-6383-1A0F-8C31-3E5622C8945B}"/>
              </a:ext>
              <a:ext uri="{C183D7F6-B498-43B3-948B-1728B52AA6E4}">
                <adec:decorative xmlns:adec="http://schemas.microsoft.com/office/drawing/2017/decorative" val="1"/>
              </a:ext>
            </a:extLst>
          </p:cNvPr>
          <p:cNvSpPr/>
          <p:nvPr/>
        </p:nvSpPr>
        <p:spPr>
          <a:xfrm rot="18875551">
            <a:off x="3625424" y="4620375"/>
            <a:ext cx="2138885" cy="2171857"/>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B01E4EA-AB97-B303-A5CC-FDA8AB9BCB40}"/>
              </a:ext>
            </a:extLst>
          </p:cNvPr>
          <p:cNvSpPr txBox="1"/>
          <p:nvPr/>
        </p:nvSpPr>
        <p:spPr>
          <a:xfrm>
            <a:off x="3304703" y="5019655"/>
            <a:ext cx="2788027" cy="1077218"/>
          </a:xfrm>
          <a:prstGeom prst="rect">
            <a:avLst/>
          </a:prstGeom>
          <a:noFill/>
        </p:spPr>
        <p:txBody>
          <a:bodyPr wrap="square">
            <a:spAutoFit/>
          </a:bodyPr>
          <a:lstStyle/>
          <a:p>
            <a:pPr algn="ctr"/>
            <a:r>
              <a:rPr lang="en-US" sz="3200" b="1">
                <a:solidFill>
                  <a:schemeClr val="bg1"/>
                </a:solidFill>
              </a:rPr>
              <a:t>Student </a:t>
            </a:r>
          </a:p>
          <a:p>
            <a:pPr algn="ctr"/>
            <a:r>
              <a:rPr lang="en-US" sz="3200" b="1">
                <a:solidFill>
                  <a:schemeClr val="bg1"/>
                </a:solidFill>
              </a:rPr>
              <a:t>Growth</a:t>
            </a:r>
          </a:p>
        </p:txBody>
      </p:sp>
      <p:sp>
        <p:nvSpPr>
          <p:cNvPr id="10" name="Hexagon 9">
            <a:extLst>
              <a:ext uri="{FF2B5EF4-FFF2-40B4-BE49-F238E27FC236}">
                <a16:creationId xmlns:a16="http://schemas.microsoft.com/office/drawing/2014/main" id="{592CBBB2-5468-5035-7C62-C9479D06741D}"/>
              </a:ext>
              <a:ext uri="{C183D7F6-B498-43B3-948B-1728B52AA6E4}">
                <adec:decorative xmlns:adec="http://schemas.microsoft.com/office/drawing/2017/decorative" val="1"/>
              </a:ext>
            </a:extLst>
          </p:cNvPr>
          <p:cNvSpPr/>
          <p:nvPr/>
        </p:nvSpPr>
        <p:spPr>
          <a:xfrm>
            <a:off x="1526877" y="5964264"/>
            <a:ext cx="2895600" cy="259080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0664026-026F-666A-3633-39B572706466}"/>
              </a:ext>
            </a:extLst>
          </p:cNvPr>
          <p:cNvSpPr txBox="1"/>
          <p:nvPr/>
        </p:nvSpPr>
        <p:spPr>
          <a:xfrm>
            <a:off x="1890308" y="6948387"/>
            <a:ext cx="3434166" cy="523220"/>
          </a:xfrm>
          <a:prstGeom prst="rect">
            <a:avLst/>
          </a:prstGeom>
          <a:noFill/>
        </p:spPr>
        <p:txBody>
          <a:bodyPr wrap="square">
            <a:spAutoFit/>
          </a:bodyPr>
          <a:lstStyle/>
          <a:p>
            <a:pPr algn="l"/>
            <a:r>
              <a:rPr lang="en-US" sz="2800" b="1">
                <a:solidFill>
                  <a:schemeClr val="accent4">
                    <a:lumMod val="75000"/>
                  </a:schemeClr>
                </a:solidFill>
              </a:rPr>
              <a:t>Environment</a:t>
            </a:r>
          </a:p>
        </p:txBody>
      </p:sp>
      <p:sp>
        <p:nvSpPr>
          <p:cNvPr id="11" name="Hexagon 10">
            <a:extLst>
              <a:ext uri="{FF2B5EF4-FFF2-40B4-BE49-F238E27FC236}">
                <a16:creationId xmlns:a16="http://schemas.microsoft.com/office/drawing/2014/main" id="{4518E237-A5A1-30C7-627F-46EF81979A11}"/>
              </a:ext>
              <a:ext uri="{C183D7F6-B498-43B3-948B-1728B52AA6E4}">
                <adec:decorative xmlns:adec="http://schemas.microsoft.com/office/drawing/2017/decorative" val="1"/>
              </a:ext>
            </a:extLst>
          </p:cNvPr>
          <p:cNvSpPr/>
          <p:nvPr/>
        </p:nvSpPr>
        <p:spPr>
          <a:xfrm>
            <a:off x="5029200" y="5964264"/>
            <a:ext cx="2895600" cy="259080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B6C6A9E9-1FE0-D8CB-416C-DEAB52731C49}"/>
              </a:ext>
            </a:extLst>
          </p:cNvPr>
          <p:cNvSpPr txBox="1"/>
          <p:nvPr/>
        </p:nvSpPr>
        <p:spPr>
          <a:xfrm>
            <a:off x="5185315" y="6923737"/>
            <a:ext cx="2854565" cy="523220"/>
          </a:xfrm>
          <a:prstGeom prst="rect">
            <a:avLst/>
          </a:prstGeom>
          <a:noFill/>
        </p:spPr>
        <p:txBody>
          <a:bodyPr wrap="square">
            <a:spAutoFit/>
          </a:bodyPr>
          <a:lstStyle/>
          <a:p>
            <a:pPr algn="l"/>
            <a:r>
              <a:rPr lang="en-US" sz="2800" b="1">
                <a:solidFill>
                  <a:schemeClr val="accent4">
                    <a:lumMod val="75000"/>
                  </a:schemeClr>
                </a:solidFill>
              </a:rPr>
              <a:t>Professionalism</a:t>
            </a:r>
          </a:p>
        </p:txBody>
      </p:sp>
      <p:sp>
        <p:nvSpPr>
          <p:cNvPr id="5" name="Content Placeholder 4">
            <a:extLst>
              <a:ext uri="{FF2B5EF4-FFF2-40B4-BE49-F238E27FC236}">
                <a16:creationId xmlns:a16="http://schemas.microsoft.com/office/drawing/2014/main" id="{7713347A-FCA1-1307-3FB3-4979018FC5D9}"/>
              </a:ext>
              <a:ext uri="{C183D7F6-B498-43B3-948B-1728B52AA6E4}">
                <adec:decorative xmlns:adec="http://schemas.microsoft.com/office/drawing/2017/decorative" val="1"/>
              </a:ext>
            </a:extLst>
          </p:cNvPr>
          <p:cNvSpPr>
            <a:spLocks noGrp="1"/>
          </p:cNvSpPr>
          <p:nvPr>
            <p:ph idx="1"/>
          </p:nvPr>
        </p:nvSpPr>
        <p:spPr>
          <a:xfrm>
            <a:off x="9176656" y="2765748"/>
            <a:ext cx="6749143" cy="6457598"/>
          </a:xfrm>
        </p:spPr>
        <p:txBody>
          <a:bodyPr>
            <a:normAutofit lnSpcReduction="10000"/>
          </a:bodyPr>
          <a:lstStyle/>
          <a:p>
            <a:pPr>
              <a:lnSpc>
                <a:spcPct val="150000"/>
              </a:lnSpc>
            </a:pPr>
            <a:r>
              <a:rPr lang="en-US"/>
              <a:t>“Effective teachers have always focused on identifying student strengths and weaknesses, facilitating meaningful student learning, and monitoring student progress towards their educational goals. Including student growth measures within teacher evaluation simply rewards and recognizes a focus on what matters most: our children.” </a:t>
            </a:r>
            <a:r>
              <a:rPr lang="en-US" i="1"/>
              <a:t>Expanded ADEPT 2018 Guidelines</a:t>
            </a:r>
            <a:endParaRPr lang="en-US"/>
          </a:p>
          <a:p>
            <a:endParaRPr lang="en-US"/>
          </a:p>
        </p:txBody>
      </p:sp>
    </p:spTree>
    <p:extLst>
      <p:ext uri="{BB962C8B-B14F-4D97-AF65-F5344CB8AC3E}">
        <p14:creationId xmlns:p14="http://schemas.microsoft.com/office/powerpoint/2010/main" val="1041691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2B5E50-E3B6-68CE-B947-1734A4481C0D}"/>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61D1B260-8D12-7FBD-B4E8-6E709A8AF965}"/>
              </a:ext>
            </a:extLst>
          </p:cNvPr>
          <p:cNvSpPr txBox="1">
            <a:spLocks noGrp="1"/>
          </p:cNvSpPr>
          <p:nvPr>
            <p:ph type="title"/>
          </p:nvPr>
        </p:nvSpPr>
        <p:spPr>
          <a:xfrm>
            <a:off x="914400" y="3543300"/>
            <a:ext cx="16459200" cy="137160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Expanded ADEPT</a:t>
            </a:r>
          </a:p>
        </p:txBody>
      </p:sp>
    </p:spTree>
    <p:extLst>
      <p:ext uri="{BB962C8B-B14F-4D97-AF65-F5344CB8AC3E}">
        <p14:creationId xmlns:p14="http://schemas.microsoft.com/office/powerpoint/2010/main" val="2162589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F3C30-AA45-C335-9073-948130B5F939}"/>
              </a:ext>
            </a:extLst>
          </p:cNvPr>
          <p:cNvSpPr>
            <a:spLocks noGrp="1"/>
          </p:cNvSpPr>
          <p:nvPr>
            <p:ph type="title"/>
          </p:nvPr>
        </p:nvSpPr>
        <p:spPr/>
        <p:txBody>
          <a:bodyPr/>
          <a:lstStyle/>
          <a:p>
            <a:r>
              <a:rPr lang="en-US"/>
              <a:t>Expanded ADEPT Evaluation Cycle</a:t>
            </a:r>
          </a:p>
        </p:txBody>
      </p:sp>
      <p:sp>
        <p:nvSpPr>
          <p:cNvPr id="3" name="Content Placeholder 2">
            <a:extLst>
              <a:ext uri="{FF2B5EF4-FFF2-40B4-BE49-F238E27FC236}">
                <a16:creationId xmlns:a16="http://schemas.microsoft.com/office/drawing/2014/main" id="{6FD037C2-5187-40C1-BCD6-17D38BED8C14}"/>
              </a:ext>
            </a:extLst>
          </p:cNvPr>
          <p:cNvSpPr>
            <a:spLocks noGrp="1"/>
          </p:cNvSpPr>
          <p:nvPr>
            <p:ph idx="1"/>
          </p:nvPr>
        </p:nvSpPr>
        <p:spPr>
          <a:xfrm>
            <a:off x="3276600" y="8496300"/>
            <a:ext cx="11734800" cy="914400"/>
          </a:xfrm>
        </p:spPr>
        <p:txBody>
          <a:bodyPr/>
          <a:lstStyle/>
          <a:p>
            <a:r>
              <a:rPr lang="en-US"/>
              <a:t>SLO approval and reflection conferences are integrated along the way. </a:t>
            </a:r>
          </a:p>
          <a:p>
            <a:endParaRPr lang="en-US"/>
          </a:p>
        </p:txBody>
      </p:sp>
      <p:graphicFrame>
        <p:nvGraphicFramePr>
          <p:cNvPr id="4" name="Diagram 3" descr="This diagram shows the steps in the SCTS conferencing process." title="SCTS process diagram">
            <a:extLst>
              <a:ext uri="{FF2B5EF4-FFF2-40B4-BE49-F238E27FC236}">
                <a16:creationId xmlns:a16="http://schemas.microsoft.com/office/drawing/2014/main" id="{F1358CEA-46B6-AD7A-0585-4DB4878286CB}"/>
              </a:ext>
            </a:extLst>
          </p:cNvPr>
          <p:cNvGraphicFramePr/>
          <p:nvPr>
            <p:extLst>
              <p:ext uri="{D42A27DB-BD31-4B8C-83A1-F6EECF244321}">
                <p14:modId xmlns:p14="http://schemas.microsoft.com/office/powerpoint/2010/main" val="1981503489"/>
              </p:ext>
            </p:extLst>
          </p:nvPr>
        </p:nvGraphicFramePr>
        <p:xfrm>
          <a:off x="3505200" y="2324100"/>
          <a:ext cx="10096500"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5707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03187-75C5-A5D0-47FC-FACB5D9C9B7C}"/>
              </a:ext>
            </a:extLst>
          </p:cNvPr>
          <p:cNvSpPr>
            <a:spLocks noGrp="1"/>
          </p:cNvSpPr>
          <p:nvPr>
            <p:ph type="title"/>
          </p:nvPr>
        </p:nvSpPr>
        <p:spPr>
          <a:xfrm>
            <a:off x="918972" y="1265995"/>
            <a:ext cx="4647438" cy="7132320"/>
          </a:xfrm>
        </p:spPr>
        <p:txBody>
          <a:bodyPr anchor="ctr">
            <a:normAutofit/>
          </a:bodyPr>
          <a:lstStyle/>
          <a:p>
            <a:r>
              <a:rPr lang="en-US" sz="7500"/>
              <a:t>Expanded ADEPT Process</a:t>
            </a:r>
          </a:p>
        </p:txBody>
      </p:sp>
      <p:graphicFrame>
        <p:nvGraphicFramePr>
          <p:cNvPr id="4" name="Diagram 3" descr="This flowchart outlines the evaluation cycle for SCTS evaluators." title="SCTS Evaluation Cycle for Evaluators">
            <a:extLst>
              <a:ext uri="{FF2B5EF4-FFF2-40B4-BE49-F238E27FC236}">
                <a16:creationId xmlns:a16="http://schemas.microsoft.com/office/drawing/2014/main" id="{A8606298-4041-79A1-2E89-B7BA6E191AEE}"/>
              </a:ext>
            </a:extLst>
          </p:cNvPr>
          <p:cNvGraphicFramePr/>
          <p:nvPr>
            <p:extLst>
              <p:ext uri="{D42A27DB-BD31-4B8C-83A1-F6EECF244321}">
                <p14:modId xmlns:p14="http://schemas.microsoft.com/office/powerpoint/2010/main" val="2972172767"/>
              </p:ext>
            </p:extLst>
          </p:nvPr>
        </p:nvGraphicFramePr>
        <p:xfrm>
          <a:off x="6727473" y="1265996"/>
          <a:ext cx="10658720" cy="7763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2873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E6F21-4097-F0BE-053E-F00B27BBD6C0}"/>
              </a:ext>
            </a:extLst>
          </p:cNvPr>
          <p:cNvSpPr>
            <a:spLocks noGrp="1"/>
          </p:cNvSpPr>
          <p:nvPr>
            <p:ph type="title"/>
          </p:nvPr>
        </p:nvSpPr>
        <p:spPr>
          <a:xfrm>
            <a:off x="918972" y="1265995"/>
            <a:ext cx="4647438" cy="7132320"/>
          </a:xfrm>
        </p:spPr>
        <p:txBody>
          <a:bodyPr anchor="ctr">
            <a:normAutofit/>
          </a:bodyPr>
          <a:lstStyle/>
          <a:p>
            <a:r>
              <a:rPr lang="en-US" sz="5400"/>
              <a:t>Expanded ADEPT Process:</a:t>
            </a:r>
            <a:br>
              <a:rPr lang="en-US" sz="5400"/>
            </a:br>
            <a:r>
              <a:rPr lang="en-US" sz="5400"/>
              <a:t>Prerequisites</a:t>
            </a:r>
          </a:p>
        </p:txBody>
      </p:sp>
      <p:grpSp>
        <p:nvGrpSpPr>
          <p:cNvPr id="9" name="Group 8" descr="Prerequisites">
            <a:extLst>
              <a:ext uri="{FF2B5EF4-FFF2-40B4-BE49-F238E27FC236}">
                <a16:creationId xmlns:a16="http://schemas.microsoft.com/office/drawing/2014/main" id="{F175BEB5-9303-FB68-388B-7C2ECA513B47}"/>
              </a:ext>
            </a:extLst>
          </p:cNvPr>
          <p:cNvGrpSpPr/>
          <p:nvPr/>
        </p:nvGrpSpPr>
        <p:grpSpPr>
          <a:xfrm>
            <a:off x="6553201" y="2552700"/>
            <a:ext cx="2971800" cy="4735208"/>
            <a:chOff x="0" y="480073"/>
            <a:chExt cx="1444806" cy="2064007"/>
          </a:xfrm>
          <a:solidFill>
            <a:schemeClr val="accent1"/>
          </a:solidFill>
        </p:grpSpPr>
        <p:sp>
          <p:nvSpPr>
            <p:cNvPr id="10" name="Arrow: Chevron 9">
              <a:extLst>
                <a:ext uri="{FF2B5EF4-FFF2-40B4-BE49-F238E27FC236}">
                  <a16:creationId xmlns:a16="http://schemas.microsoft.com/office/drawing/2014/main" id="{25C86FAB-22F6-B22D-54FB-04ECD82CF149}"/>
                </a:ext>
              </a:extLst>
            </p:cNvPr>
            <p:cNvSpPr/>
            <p:nvPr/>
          </p:nvSpPr>
          <p:spPr>
            <a:xfrm rot="5400000">
              <a:off x="-309601" y="789674"/>
              <a:ext cx="2064007" cy="1444805"/>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US"/>
            </a:p>
          </p:txBody>
        </p:sp>
        <p:sp>
          <p:nvSpPr>
            <p:cNvPr id="11" name="Arrow: Chevron 4">
              <a:extLst>
                <a:ext uri="{FF2B5EF4-FFF2-40B4-BE49-F238E27FC236}">
                  <a16:creationId xmlns:a16="http://schemas.microsoft.com/office/drawing/2014/main" id="{19557038-A517-8D5A-3955-C4F3A963C669}"/>
                </a:ext>
              </a:extLst>
            </p:cNvPr>
            <p:cNvSpPr txBox="1"/>
            <p:nvPr/>
          </p:nvSpPr>
          <p:spPr>
            <a:xfrm>
              <a:off x="1" y="1202476"/>
              <a:ext cx="1444805" cy="61920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3600" b="1" kern="1200">
                  <a:solidFill>
                    <a:schemeClr val="accent4">
                      <a:lumMod val="75000"/>
                    </a:schemeClr>
                  </a:solidFill>
                  <a:latin typeface="Aptos" panose="020B0004020202020204" pitchFamily="34" charset="0"/>
                </a:rPr>
                <a:t>Prerequisites</a:t>
              </a:r>
            </a:p>
          </p:txBody>
        </p:sp>
      </p:grpSp>
      <p:grpSp>
        <p:nvGrpSpPr>
          <p:cNvPr id="6" name="Group 5" descr="Participate in SCTS rubric orientation explanation">
            <a:extLst>
              <a:ext uri="{FF2B5EF4-FFF2-40B4-BE49-F238E27FC236}">
                <a16:creationId xmlns:a16="http://schemas.microsoft.com/office/drawing/2014/main" id="{E9A03F7B-8CDB-B16A-BA1B-5BA06FCC372C}"/>
              </a:ext>
            </a:extLst>
          </p:cNvPr>
          <p:cNvGrpSpPr/>
          <p:nvPr/>
        </p:nvGrpSpPr>
        <p:grpSpPr>
          <a:xfrm>
            <a:off x="9829800" y="3310132"/>
            <a:ext cx="6342684" cy="2320454"/>
            <a:chOff x="1444805" y="189885"/>
            <a:chExt cx="9213914" cy="1921982"/>
          </a:xfrm>
        </p:grpSpPr>
        <p:sp>
          <p:nvSpPr>
            <p:cNvPr id="7" name="Rectangle: Top Corners Rounded 6" descr="This flowchart shows the evaluation cycle for SCTS evaluators." title="SCTS Evaluation Cycle for Evaluators">
              <a:extLst>
                <a:ext uri="{FF2B5EF4-FFF2-40B4-BE49-F238E27FC236}">
                  <a16:creationId xmlns:a16="http://schemas.microsoft.com/office/drawing/2014/main" id="{A6E6E574-1678-F5BE-9BBD-C241AA1FA02E}"/>
                </a:ext>
              </a:extLst>
            </p:cNvPr>
            <p:cNvSpPr/>
            <p:nvPr/>
          </p:nvSpPr>
          <p:spPr>
            <a:xfrm rot="5400000">
              <a:off x="5090771" y="-3456081"/>
              <a:ext cx="1921982" cy="9213914"/>
            </a:xfrm>
            <a:prstGeom prst="round2SameRect">
              <a:avLst/>
            </a:pr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8" name="Rectangle: Top Corners Rounded 4">
              <a:extLst>
                <a:ext uri="{FF2B5EF4-FFF2-40B4-BE49-F238E27FC236}">
                  <a16:creationId xmlns:a16="http://schemas.microsoft.com/office/drawing/2014/main" id="{3ECCD214-C12F-CF3E-7DC1-30A4767A61AF}"/>
                </a:ext>
              </a:extLst>
            </p:cNvPr>
            <p:cNvSpPr txBox="1"/>
            <p:nvPr/>
          </p:nvSpPr>
          <p:spPr>
            <a:xfrm>
              <a:off x="1444806" y="283707"/>
              <a:ext cx="9120091" cy="173433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3200" kern="1200">
                  <a:solidFill>
                    <a:srgbClr val="2F3D4C"/>
                  </a:solidFill>
                  <a:latin typeface="Aptos" panose="020B0004020202020204" pitchFamily="34" charset="0"/>
                  <a:ea typeface="+mn-ea"/>
                  <a:cs typeface="+mn-cs"/>
                </a:rPr>
                <a:t>Participate in SCTS rubric orientation</a:t>
              </a:r>
            </a:p>
          </p:txBody>
        </p:sp>
      </p:grpSp>
    </p:spTree>
    <p:extLst>
      <p:ext uri="{BB962C8B-B14F-4D97-AF65-F5344CB8AC3E}">
        <p14:creationId xmlns:p14="http://schemas.microsoft.com/office/powerpoint/2010/main" val="2092369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DEFC2-8F2F-558F-C69C-B53615E7EF9F}"/>
              </a:ext>
            </a:extLst>
          </p:cNvPr>
          <p:cNvSpPr>
            <a:spLocks noGrp="1"/>
          </p:cNvSpPr>
          <p:nvPr>
            <p:ph type="title"/>
          </p:nvPr>
        </p:nvSpPr>
        <p:spPr/>
        <p:txBody>
          <a:bodyPr>
            <a:normAutofit/>
          </a:bodyPr>
          <a:lstStyle/>
          <a:p>
            <a:r>
              <a:rPr lang="en-US" sz="6600"/>
              <a:t>Expanded ADEPT Flow Chart:</a:t>
            </a:r>
            <a:br>
              <a:rPr lang="en-US" sz="6600"/>
            </a:br>
            <a:r>
              <a:rPr lang="en-US" sz="6600"/>
              <a:t>Preliminary Cycle</a:t>
            </a:r>
          </a:p>
        </p:txBody>
      </p:sp>
      <p:grpSp>
        <p:nvGrpSpPr>
          <p:cNvPr id="10" name="Group 9" descr="Preliminary Evaluation Cycle">
            <a:extLst>
              <a:ext uri="{FF2B5EF4-FFF2-40B4-BE49-F238E27FC236}">
                <a16:creationId xmlns:a16="http://schemas.microsoft.com/office/drawing/2014/main" id="{C67DC66A-4EDD-660D-5676-01124C3EF7E7}"/>
              </a:ext>
            </a:extLst>
          </p:cNvPr>
          <p:cNvGrpSpPr/>
          <p:nvPr/>
        </p:nvGrpSpPr>
        <p:grpSpPr>
          <a:xfrm>
            <a:off x="6378564" y="2484656"/>
            <a:ext cx="2971800" cy="4735208"/>
            <a:chOff x="0" y="480073"/>
            <a:chExt cx="1444806" cy="2064007"/>
          </a:xfrm>
          <a:solidFill>
            <a:schemeClr val="accent1"/>
          </a:solidFill>
        </p:grpSpPr>
        <p:sp>
          <p:nvSpPr>
            <p:cNvPr id="11" name="Arrow: Chevron 10">
              <a:extLst>
                <a:ext uri="{FF2B5EF4-FFF2-40B4-BE49-F238E27FC236}">
                  <a16:creationId xmlns:a16="http://schemas.microsoft.com/office/drawing/2014/main" id="{9B4906A3-1071-16B5-D970-32D72488E500}"/>
                </a:ext>
              </a:extLst>
            </p:cNvPr>
            <p:cNvSpPr/>
            <p:nvPr/>
          </p:nvSpPr>
          <p:spPr>
            <a:xfrm rot="5400000">
              <a:off x="-309601" y="789674"/>
              <a:ext cx="2064007" cy="1444805"/>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US"/>
            </a:p>
          </p:txBody>
        </p:sp>
        <p:sp>
          <p:nvSpPr>
            <p:cNvPr id="12" name="Arrow: Chevron 4">
              <a:extLst>
                <a:ext uri="{FF2B5EF4-FFF2-40B4-BE49-F238E27FC236}">
                  <a16:creationId xmlns:a16="http://schemas.microsoft.com/office/drawing/2014/main" id="{4B34A2E6-57C8-EC89-C0E1-14940159E1D1}"/>
                </a:ext>
              </a:extLst>
            </p:cNvPr>
            <p:cNvSpPr txBox="1"/>
            <p:nvPr/>
          </p:nvSpPr>
          <p:spPr>
            <a:xfrm>
              <a:off x="1" y="1202476"/>
              <a:ext cx="1444805" cy="61920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3600" b="1" kern="1200">
                  <a:solidFill>
                    <a:schemeClr val="accent4">
                      <a:lumMod val="75000"/>
                    </a:schemeClr>
                  </a:solidFill>
                  <a:latin typeface="Aptos" panose="020B0004020202020204" pitchFamily="34" charset="0"/>
                </a:rPr>
                <a:t>Preliminary Evaluation Cycle</a:t>
              </a:r>
            </a:p>
          </p:txBody>
        </p:sp>
      </p:grpSp>
      <p:grpSp>
        <p:nvGrpSpPr>
          <p:cNvPr id="5" name="Group 4" title="Blue Oval">
            <a:extLst>
              <a:ext uri="{FF2B5EF4-FFF2-40B4-BE49-F238E27FC236}">
                <a16:creationId xmlns:a16="http://schemas.microsoft.com/office/drawing/2014/main" id="{0DD16458-117C-D53E-0250-1F338A89FBE2}"/>
              </a:ext>
            </a:extLst>
          </p:cNvPr>
          <p:cNvGrpSpPr/>
          <p:nvPr/>
        </p:nvGrpSpPr>
        <p:grpSpPr>
          <a:xfrm>
            <a:off x="9525000" y="2171700"/>
            <a:ext cx="7467600" cy="5562600"/>
            <a:chOff x="2122479" y="1385119"/>
            <a:chExt cx="6211942" cy="2789520"/>
          </a:xfrm>
        </p:grpSpPr>
        <p:sp>
          <p:nvSpPr>
            <p:cNvPr id="6" name="Round Same Side Corner Rectangle 8">
              <a:extLst>
                <a:ext uri="{FF2B5EF4-FFF2-40B4-BE49-F238E27FC236}">
                  <a16:creationId xmlns:a16="http://schemas.microsoft.com/office/drawing/2014/main" id="{E0F4D412-EBA3-9E57-608B-8622DAA38A63}"/>
                </a:ext>
              </a:extLst>
            </p:cNvPr>
            <p:cNvSpPr/>
            <p:nvPr/>
          </p:nvSpPr>
          <p:spPr>
            <a:xfrm rot="5400000">
              <a:off x="3833690" y="-326092"/>
              <a:ext cx="2789520" cy="6211942"/>
            </a:xfrm>
            <a:prstGeom prst="round2SameRect">
              <a:avLst/>
            </a:prstGeom>
            <a:solidFill>
              <a:sysClr val="window" lastClr="FFFFFF">
                <a:alpha val="90000"/>
                <a:hueOff val="0"/>
                <a:satOff val="0"/>
                <a:lumOff val="0"/>
                <a:alphaOff val="0"/>
              </a:sysClr>
            </a:solidFill>
            <a:ln w="25400" cap="flat" cmpd="sng" algn="ctr">
              <a:solidFill>
                <a:schemeClr val="accent1"/>
              </a:solidFill>
              <a:prstDash val="solid"/>
            </a:ln>
            <a:effectLst/>
          </p:spPr>
          <p:txBody>
            <a:bodyPr/>
            <a:lstStyle/>
            <a:p>
              <a:endParaRPr lang="en-US">
                <a:solidFill>
                  <a:prstClr val="black"/>
                </a:solidFill>
                <a:latin typeface="Calibri" panose="020F0502020204030204"/>
              </a:endParaRPr>
            </a:p>
          </p:txBody>
        </p:sp>
        <p:sp>
          <p:nvSpPr>
            <p:cNvPr id="7" name="Round Same Side Corner Rectangle 4">
              <a:extLst>
                <a:ext uri="{FF2B5EF4-FFF2-40B4-BE49-F238E27FC236}">
                  <a16:creationId xmlns:a16="http://schemas.microsoft.com/office/drawing/2014/main" id="{24D0071A-433D-BD04-50AC-E5D6180EB704}"/>
                </a:ext>
              </a:extLst>
            </p:cNvPr>
            <p:cNvSpPr txBox="1"/>
            <p:nvPr/>
          </p:nvSpPr>
          <p:spPr>
            <a:xfrm>
              <a:off x="2413022" y="1539871"/>
              <a:ext cx="5673538" cy="2443705"/>
            </a:xfrm>
            <a:prstGeom prst="rect">
              <a:avLst/>
            </a:prstGeom>
            <a:noFill/>
            <a:ln>
              <a:noFill/>
            </a:ln>
            <a:effectLst/>
          </p:spPr>
          <p:txBody>
            <a:bodyPr spcFirstLastPara="0" vert="horz" wrap="square" lIns="58674" tIns="5239" rIns="5239" bIns="5239" numCol="1" spcCol="1270" anchor="ctr" anchorCtr="0">
              <a:noAutofit/>
            </a:bodyPr>
            <a:lstStyle/>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Create SLO**</a:t>
              </a:r>
            </a:p>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SLO approval conference/SCTS pre-conferences with principal/evaluator*</a:t>
              </a:r>
            </a:p>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Undergo first semester observation(s) (announced) within 2 school days of preconference(s)</a:t>
              </a:r>
            </a:p>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Complete Self-Evaluation Report(s) (submit within 2 calendar days of observed lesson) </a:t>
              </a:r>
            </a:p>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Observation post-conference with evaluator(s) within 5 school days of observation (mid-course SLO conference may be embedded)*</a:t>
              </a:r>
            </a:p>
          </p:txBody>
        </p:sp>
      </p:grpSp>
      <p:sp>
        <p:nvSpPr>
          <p:cNvPr id="9" name="TextBox 8">
            <a:extLst>
              <a:ext uri="{FF2B5EF4-FFF2-40B4-BE49-F238E27FC236}">
                <a16:creationId xmlns:a16="http://schemas.microsoft.com/office/drawing/2014/main" id="{98157FE5-03CE-B815-AAAB-15868006DC50}"/>
              </a:ext>
            </a:extLst>
          </p:cNvPr>
          <p:cNvSpPr txBox="1"/>
          <p:nvPr/>
        </p:nvSpPr>
        <p:spPr>
          <a:xfrm>
            <a:off x="6128620" y="8037080"/>
            <a:ext cx="10401614" cy="1302921"/>
          </a:xfrm>
          <a:prstGeom prst="rect">
            <a:avLst/>
          </a:prstGeom>
          <a:noFill/>
        </p:spPr>
        <p:txBody>
          <a:bodyPr wrap="square">
            <a:spAutoFit/>
          </a:bodyPr>
          <a:lstStyle/>
          <a:p>
            <a:pPr marL="342900">
              <a:spcAft>
                <a:spcPts val="750"/>
              </a:spcAft>
            </a:pPr>
            <a:r>
              <a:rPr lang="en-US" sz="2400">
                <a:solidFill>
                  <a:prstClr val="black"/>
                </a:solidFill>
                <a:ea typeface="Calibri" panose="020F0502020204030204" pitchFamily="34" charset="0"/>
                <a:cs typeface="Times New Roman" panose="02020603050405020304" pitchFamily="18" charset="0"/>
              </a:rPr>
              <a:t>*Districts may decide to hold SLO conferences separately</a:t>
            </a:r>
          </a:p>
          <a:p>
            <a:pPr marL="342900">
              <a:spcAft>
                <a:spcPts val="750"/>
              </a:spcAft>
            </a:pPr>
            <a:r>
              <a:rPr lang="en-US" sz="2400">
                <a:solidFill>
                  <a:prstClr val="black"/>
                </a:solidFill>
                <a:ea typeface="Calibri" panose="020F0502020204030204" pitchFamily="34" charset="0"/>
                <a:cs typeface="Times New Roman" panose="02020603050405020304" pitchFamily="18" charset="0"/>
              </a:rPr>
              <a:t>Depending on the type of SLO (course, second semester) the SLO timeline may differ</a:t>
            </a:r>
          </a:p>
        </p:txBody>
      </p:sp>
    </p:spTree>
    <p:extLst>
      <p:ext uri="{BB962C8B-B14F-4D97-AF65-F5344CB8AC3E}">
        <p14:creationId xmlns:p14="http://schemas.microsoft.com/office/powerpoint/2010/main" val="1474042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A0C76-5F74-DA34-5D41-DAE829D689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CFC8A0-9243-636B-A59C-DA5FE1D68D52}"/>
              </a:ext>
            </a:extLst>
          </p:cNvPr>
          <p:cNvSpPr>
            <a:spLocks noGrp="1"/>
          </p:cNvSpPr>
          <p:nvPr>
            <p:ph type="title"/>
          </p:nvPr>
        </p:nvSpPr>
        <p:spPr/>
        <p:txBody>
          <a:bodyPr>
            <a:normAutofit/>
          </a:bodyPr>
          <a:lstStyle/>
          <a:p>
            <a:r>
              <a:rPr lang="en-US" sz="6600"/>
              <a:t>Expanded ADEPT Flow Chart:</a:t>
            </a:r>
            <a:br>
              <a:rPr lang="en-US" sz="6600"/>
            </a:br>
            <a:r>
              <a:rPr lang="en-US" sz="6600"/>
              <a:t>Final Cycle</a:t>
            </a:r>
          </a:p>
        </p:txBody>
      </p:sp>
      <p:grpSp>
        <p:nvGrpSpPr>
          <p:cNvPr id="10" name="Group 9" descr="Final Evaluation Cycle">
            <a:extLst>
              <a:ext uri="{FF2B5EF4-FFF2-40B4-BE49-F238E27FC236}">
                <a16:creationId xmlns:a16="http://schemas.microsoft.com/office/drawing/2014/main" id="{F7989DFC-9966-1998-AD18-E58E4906F11D}"/>
              </a:ext>
            </a:extLst>
          </p:cNvPr>
          <p:cNvGrpSpPr/>
          <p:nvPr/>
        </p:nvGrpSpPr>
        <p:grpSpPr>
          <a:xfrm>
            <a:off x="6255237" y="2494342"/>
            <a:ext cx="2971800" cy="4735208"/>
            <a:chOff x="0" y="480073"/>
            <a:chExt cx="1444806" cy="2064007"/>
          </a:xfrm>
          <a:solidFill>
            <a:schemeClr val="accent1"/>
          </a:solidFill>
        </p:grpSpPr>
        <p:sp>
          <p:nvSpPr>
            <p:cNvPr id="11" name="Arrow: Chevron 10">
              <a:extLst>
                <a:ext uri="{FF2B5EF4-FFF2-40B4-BE49-F238E27FC236}">
                  <a16:creationId xmlns:a16="http://schemas.microsoft.com/office/drawing/2014/main" id="{88299EE2-2F4B-A0E9-F75C-6B2F06C64B6C}"/>
                </a:ext>
              </a:extLst>
            </p:cNvPr>
            <p:cNvSpPr/>
            <p:nvPr/>
          </p:nvSpPr>
          <p:spPr>
            <a:xfrm rot="5400000">
              <a:off x="-309601" y="789674"/>
              <a:ext cx="2064007" cy="1444805"/>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US"/>
            </a:p>
          </p:txBody>
        </p:sp>
        <p:sp>
          <p:nvSpPr>
            <p:cNvPr id="12" name="Arrow: Chevron 4">
              <a:extLst>
                <a:ext uri="{FF2B5EF4-FFF2-40B4-BE49-F238E27FC236}">
                  <a16:creationId xmlns:a16="http://schemas.microsoft.com/office/drawing/2014/main" id="{6A4CFCEA-03FE-07F8-0C4B-3D2DF1583BC3}"/>
                </a:ext>
              </a:extLst>
            </p:cNvPr>
            <p:cNvSpPr txBox="1"/>
            <p:nvPr/>
          </p:nvSpPr>
          <p:spPr>
            <a:xfrm>
              <a:off x="1" y="1202476"/>
              <a:ext cx="1444805" cy="61920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3600" b="1" kern="1200">
                  <a:solidFill>
                    <a:schemeClr val="accent4">
                      <a:lumMod val="75000"/>
                    </a:schemeClr>
                  </a:solidFill>
                  <a:latin typeface="Aptos" panose="020B0004020202020204" pitchFamily="34" charset="0"/>
                </a:rPr>
                <a:t>Final Evaluation Cycle</a:t>
              </a:r>
            </a:p>
          </p:txBody>
        </p:sp>
      </p:grpSp>
      <p:grpSp>
        <p:nvGrpSpPr>
          <p:cNvPr id="5" name="Group 4" title="Blue Oval">
            <a:extLst>
              <a:ext uri="{FF2B5EF4-FFF2-40B4-BE49-F238E27FC236}">
                <a16:creationId xmlns:a16="http://schemas.microsoft.com/office/drawing/2014/main" id="{0EC34050-C2FE-1CA6-2622-0A9D25DE47C3}"/>
              </a:ext>
            </a:extLst>
          </p:cNvPr>
          <p:cNvGrpSpPr/>
          <p:nvPr/>
        </p:nvGrpSpPr>
        <p:grpSpPr>
          <a:xfrm>
            <a:off x="9525000" y="2171700"/>
            <a:ext cx="7467600" cy="5562600"/>
            <a:chOff x="2122479" y="1385119"/>
            <a:chExt cx="6211942" cy="2789520"/>
          </a:xfrm>
        </p:grpSpPr>
        <p:sp>
          <p:nvSpPr>
            <p:cNvPr id="6" name="Round Same Side Corner Rectangle 8">
              <a:extLst>
                <a:ext uri="{FF2B5EF4-FFF2-40B4-BE49-F238E27FC236}">
                  <a16:creationId xmlns:a16="http://schemas.microsoft.com/office/drawing/2014/main" id="{B9A5AE69-9842-77FA-83F1-A814AA920E29}"/>
                </a:ext>
              </a:extLst>
            </p:cNvPr>
            <p:cNvSpPr/>
            <p:nvPr/>
          </p:nvSpPr>
          <p:spPr>
            <a:xfrm rot="5400000">
              <a:off x="3833690" y="-326092"/>
              <a:ext cx="2789520" cy="6211942"/>
            </a:xfrm>
            <a:prstGeom prst="round2SameRect">
              <a:avLst/>
            </a:prstGeom>
            <a:solidFill>
              <a:sysClr val="window" lastClr="FFFFFF">
                <a:alpha val="90000"/>
                <a:hueOff val="0"/>
                <a:satOff val="0"/>
                <a:lumOff val="0"/>
                <a:alphaOff val="0"/>
              </a:sysClr>
            </a:solidFill>
            <a:ln w="25400" cap="flat" cmpd="sng" algn="ctr">
              <a:solidFill>
                <a:schemeClr val="accent1"/>
              </a:solidFill>
              <a:prstDash val="soli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Round Same Side Corner Rectangle 4">
              <a:extLst>
                <a:ext uri="{FF2B5EF4-FFF2-40B4-BE49-F238E27FC236}">
                  <a16:creationId xmlns:a16="http://schemas.microsoft.com/office/drawing/2014/main" id="{33203D35-633A-07E1-C9B8-C868394AC663}"/>
                </a:ext>
              </a:extLst>
            </p:cNvPr>
            <p:cNvSpPr txBox="1"/>
            <p:nvPr/>
          </p:nvSpPr>
          <p:spPr>
            <a:xfrm>
              <a:off x="2413022" y="1539871"/>
              <a:ext cx="5673538" cy="2376790"/>
            </a:xfrm>
            <a:prstGeom prst="rect">
              <a:avLst/>
            </a:prstGeom>
            <a:noFill/>
            <a:ln>
              <a:noFill/>
            </a:ln>
            <a:effectLst/>
          </p:spPr>
          <p:txBody>
            <a:bodyPr spcFirstLastPara="0" vert="horz" wrap="square" lIns="58674" tIns="5239" rIns="5239" bIns="5239" numCol="1" spcCol="1270" anchor="ctr" anchorCtr="0">
              <a:noAutofit/>
            </a:bodyPr>
            <a:lstStyle/>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Undergo second semester observation(s) (unannounced)</a:t>
              </a:r>
            </a:p>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Complete Self-Evaluation Report(s) (submit within 2 calendar days)</a:t>
              </a:r>
            </a:p>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Observation post-conference with evaluator(s) within 5 school days of observation </a:t>
              </a:r>
            </a:p>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Complete Professional Self-Review</a:t>
              </a:r>
            </a:p>
            <a:p>
              <a:pPr marL="42863" lvl="1" indent="-42863" defTabSz="366713">
                <a:lnSpc>
                  <a:spcPct val="90000"/>
                </a:lnSpc>
                <a:spcBef>
                  <a:spcPct val="0"/>
                </a:spcBef>
                <a:spcAft>
                  <a:spcPct val="15000"/>
                </a:spcAft>
                <a:buFontTx/>
                <a:buChar char="••"/>
                <a:defRPr/>
              </a:pPr>
              <a:r>
                <a:rPr lang="en-US" sz="2800">
                  <a:solidFill>
                    <a:srgbClr val="2F3D4C"/>
                  </a:solidFill>
                  <a:latin typeface="Aptos" panose="020B0004020202020204" pitchFamily="34" charset="0"/>
                </a:rPr>
                <a:t> Final evaluation/SLO conference with evaluator(s) *</a:t>
              </a:r>
            </a:p>
          </p:txBody>
        </p:sp>
      </p:grpSp>
      <p:sp>
        <p:nvSpPr>
          <p:cNvPr id="9" name="TextBox 8">
            <a:extLst>
              <a:ext uri="{FF2B5EF4-FFF2-40B4-BE49-F238E27FC236}">
                <a16:creationId xmlns:a16="http://schemas.microsoft.com/office/drawing/2014/main" id="{D670B039-BF1B-D434-AF19-867D1BFC6A4A}"/>
              </a:ext>
            </a:extLst>
          </p:cNvPr>
          <p:cNvSpPr txBox="1"/>
          <p:nvPr/>
        </p:nvSpPr>
        <p:spPr>
          <a:xfrm>
            <a:off x="6128620" y="8037080"/>
            <a:ext cx="10401614" cy="461665"/>
          </a:xfrm>
          <a:prstGeom prst="rect">
            <a:avLst/>
          </a:prstGeom>
          <a:noFill/>
        </p:spPr>
        <p:txBody>
          <a:bodyPr wrap="square">
            <a:spAutoFit/>
          </a:bodyPr>
          <a:lstStyle/>
          <a:p>
            <a:pPr marL="342900" marR="0" lvl="0" indent="0" algn="l" defTabSz="914400" rtl="0" eaLnBrk="1" fontAlgn="auto" latinLnBrk="0" hangingPunct="1">
              <a:lnSpc>
                <a:spcPct val="100000"/>
              </a:lnSpc>
              <a:spcBef>
                <a:spcPts val="0"/>
              </a:spcBef>
              <a:spcAft>
                <a:spcPts val="750"/>
              </a:spcAft>
              <a:buClrTx/>
              <a:buSzTx/>
              <a:buFontTx/>
              <a:buNone/>
              <a:tabLst/>
              <a:defRPr/>
            </a:pPr>
            <a:r>
              <a:rPr kumimoji="0" lang="en-US" sz="24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*Districts may decide to hold SLO conferences separately</a:t>
            </a:r>
          </a:p>
        </p:txBody>
      </p:sp>
    </p:spTree>
    <p:extLst>
      <p:ext uri="{BB962C8B-B14F-4D97-AF65-F5344CB8AC3E}">
        <p14:creationId xmlns:p14="http://schemas.microsoft.com/office/powerpoint/2010/main" val="182272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04B3AC-EA4A-F09E-C4DD-D4F8E9A8EA1A}"/>
              </a:ext>
            </a:extLst>
          </p:cNvPr>
          <p:cNvSpPr>
            <a:spLocks noGrp="1"/>
          </p:cNvSpPr>
          <p:nvPr>
            <p:ph type="title"/>
          </p:nvPr>
        </p:nvSpPr>
        <p:spPr/>
        <p:txBody>
          <a:bodyPr/>
          <a:lstStyle/>
          <a:p>
            <a:r>
              <a:rPr lang="en-US"/>
              <a:t>Expanded ADEPT Processes based on Contract Levels</a:t>
            </a:r>
          </a:p>
        </p:txBody>
      </p:sp>
      <p:graphicFrame>
        <p:nvGraphicFramePr>
          <p:cNvPr id="6" name="Table 5" title="Expanded ADEPT Process">
            <a:extLst>
              <a:ext uri="{FF2B5EF4-FFF2-40B4-BE49-F238E27FC236}">
                <a16:creationId xmlns:a16="http://schemas.microsoft.com/office/drawing/2014/main" id="{5DA934FE-143C-2875-1016-A42F2F6FACC7}"/>
              </a:ext>
            </a:extLst>
          </p:cNvPr>
          <p:cNvGraphicFramePr>
            <a:graphicFrameLocks noGrp="1"/>
          </p:cNvGraphicFramePr>
          <p:nvPr>
            <p:extLst>
              <p:ext uri="{D42A27DB-BD31-4B8C-83A1-F6EECF244321}">
                <p14:modId xmlns:p14="http://schemas.microsoft.com/office/powerpoint/2010/main" val="3969854010"/>
              </p:ext>
            </p:extLst>
          </p:nvPr>
        </p:nvGraphicFramePr>
        <p:xfrm>
          <a:off x="2971800" y="1790700"/>
          <a:ext cx="11125200" cy="7364136"/>
        </p:xfrm>
        <a:graphic>
          <a:graphicData uri="http://schemas.openxmlformats.org/drawingml/2006/table">
            <a:tbl>
              <a:tblPr firstRow="1" bandRow="1"/>
              <a:tblGrid>
                <a:gridCol w="3307491">
                  <a:extLst>
                    <a:ext uri="{9D8B030D-6E8A-4147-A177-3AD203B41FA5}">
                      <a16:colId xmlns:a16="http://schemas.microsoft.com/office/drawing/2014/main" val="20000"/>
                    </a:ext>
                  </a:extLst>
                </a:gridCol>
                <a:gridCol w="5511074">
                  <a:extLst>
                    <a:ext uri="{9D8B030D-6E8A-4147-A177-3AD203B41FA5}">
                      <a16:colId xmlns:a16="http://schemas.microsoft.com/office/drawing/2014/main" val="20001"/>
                    </a:ext>
                  </a:extLst>
                </a:gridCol>
                <a:gridCol w="2306635">
                  <a:extLst>
                    <a:ext uri="{9D8B030D-6E8A-4147-A177-3AD203B41FA5}">
                      <a16:colId xmlns:a16="http://schemas.microsoft.com/office/drawing/2014/main" val="20002"/>
                    </a:ext>
                  </a:extLst>
                </a:gridCol>
              </a:tblGrid>
              <a:tr h="599575">
                <a:tc>
                  <a:txBody>
                    <a:bodyPr/>
                    <a:lstStyle>
                      <a:lvl1pPr marL="0" algn="l" defTabSz="1371600" rtl="0" eaLnBrk="1" latinLnBrk="0" hangingPunct="1">
                        <a:defRPr sz="2700" b="1" kern="1200">
                          <a:solidFill>
                            <a:schemeClr val="lt1"/>
                          </a:solidFill>
                          <a:latin typeface="Calibri" panose="020F0502020204030204"/>
                        </a:defRPr>
                      </a:lvl1pPr>
                      <a:lvl2pPr marL="685800" algn="l" defTabSz="1371600" rtl="0" eaLnBrk="1" latinLnBrk="0" hangingPunct="1">
                        <a:defRPr sz="2700" b="1" kern="1200">
                          <a:solidFill>
                            <a:schemeClr val="lt1"/>
                          </a:solidFill>
                          <a:latin typeface="Calibri" panose="020F0502020204030204"/>
                        </a:defRPr>
                      </a:lvl2pPr>
                      <a:lvl3pPr marL="1371600" algn="l" defTabSz="1371600" rtl="0" eaLnBrk="1" latinLnBrk="0" hangingPunct="1">
                        <a:defRPr sz="2700" b="1" kern="1200">
                          <a:solidFill>
                            <a:schemeClr val="lt1"/>
                          </a:solidFill>
                          <a:latin typeface="Calibri" panose="020F0502020204030204"/>
                        </a:defRPr>
                      </a:lvl3pPr>
                      <a:lvl4pPr marL="2057400" algn="l" defTabSz="1371600" rtl="0" eaLnBrk="1" latinLnBrk="0" hangingPunct="1">
                        <a:defRPr sz="2700" b="1" kern="1200">
                          <a:solidFill>
                            <a:schemeClr val="lt1"/>
                          </a:solidFill>
                          <a:latin typeface="Calibri" panose="020F0502020204030204"/>
                        </a:defRPr>
                      </a:lvl4pPr>
                      <a:lvl5pPr marL="2743200" algn="l" defTabSz="1371600" rtl="0" eaLnBrk="1" latinLnBrk="0" hangingPunct="1">
                        <a:defRPr sz="2700" b="1" kern="1200">
                          <a:solidFill>
                            <a:schemeClr val="lt1"/>
                          </a:solidFill>
                          <a:latin typeface="Calibri" panose="020F0502020204030204"/>
                        </a:defRPr>
                      </a:lvl5pPr>
                      <a:lvl6pPr marL="3429000" algn="l" defTabSz="1371600" rtl="0" eaLnBrk="1" latinLnBrk="0" hangingPunct="1">
                        <a:defRPr sz="2700" b="1" kern="1200">
                          <a:solidFill>
                            <a:schemeClr val="lt1"/>
                          </a:solidFill>
                          <a:latin typeface="Calibri" panose="020F0502020204030204"/>
                        </a:defRPr>
                      </a:lvl6pPr>
                      <a:lvl7pPr marL="4114800" algn="l" defTabSz="1371600" rtl="0" eaLnBrk="1" latinLnBrk="0" hangingPunct="1">
                        <a:defRPr sz="2700" b="1" kern="1200">
                          <a:solidFill>
                            <a:schemeClr val="lt1"/>
                          </a:solidFill>
                          <a:latin typeface="Calibri" panose="020F0502020204030204"/>
                        </a:defRPr>
                      </a:lvl7pPr>
                      <a:lvl8pPr marL="4800600" algn="l" defTabSz="1371600" rtl="0" eaLnBrk="1" latinLnBrk="0" hangingPunct="1">
                        <a:defRPr sz="2700" b="1" kern="1200">
                          <a:solidFill>
                            <a:schemeClr val="lt1"/>
                          </a:solidFill>
                          <a:latin typeface="Calibri" panose="020F0502020204030204"/>
                        </a:defRPr>
                      </a:lvl8pPr>
                      <a:lvl9pPr marL="5486400" algn="l" defTabSz="1371600" rtl="0" eaLnBrk="1" latinLnBrk="0" hangingPunct="1">
                        <a:defRPr sz="2700" b="1" kern="1200">
                          <a:solidFill>
                            <a:schemeClr val="lt1"/>
                          </a:solidFill>
                          <a:latin typeface="Calibri" panose="020F0502020204030204"/>
                        </a:defRPr>
                      </a:lvl9pPr>
                    </a:lstStyle>
                    <a:p>
                      <a:r>
                        <a:rPr lang="en-US" sz="2400"/>
                        <a:t>Contract Level</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2"/>
                    </a:solidFill>
                  </a:tcPr>
                </a:tc>
                <a:tc>
                  <a:txBody>
                    <a:bodyPr/>
                    <a:lstStyle>
                      <a:lvl1pPr marL="0" algn="l" defTabSz="1371600" rtl="0" eaLnBrk="1" latinLnBrk="0" hangingPunct="1">
                        <a:defRPr sz="2700" b="1" kern="1200">
                          <a:solidFill>
                            <a:schemeClr val="lt1"/>
                          </a:solidFill>
                          <a:latin typeface="Calibri" panose="020F0502020204030204"/>
                        </a:defRPr>
                      </a:lvl1pPr>
                      <a:lvl2pPr marL="685800" algn="l" defTabSz="1371600" rtl="0" eaLnBrk="1" latinLnBrk="0" hangingPunct="1">
                        <a:defRPr sz="2700" b="1" kern="1200">
                          <a:solidFill>
                            <a:schemeClr val="lt1"/>
                          </a:solidFill>
                          <a:latin typeface="Calibri" panose="020F0502020204030204"/>
                        </a:defRPr>
                      </a:lvl2pPr>
                      <a:lvl3pPr marL="1371600" algn="l" defTabSz="1371600" rtl="0" eaLnBrk="1" latinLnBrk="0" hangingPunct="1">
                        <a:defRPr sz="2700" b="1" kern="1200">
                          <a:solidFill>
                            <a:schemeClr val="lt1"/>
                          </a:solidFill>
                          <a:latin typeface="Calibri" panose="020F0502020204030204"/>
                        </a:defRPr>
                      </a:lvl3pPr>
                      <a:lvl4pPr marL="2057400" algn="l" defTabSz="1371600" rtl="0" eaLnBrk="1" latinLnBrk="0" hangingPunct="1">
                        <a:defRPr sz="2700" b="1" kern="1200">
                          <a:solidFill>
                            <a:schemeClr val="lt1"/>
                          </a:solidFill>
                          <a:latin typeface="Calibri" panose="020F0502020204030204"/>
                        </a:defRPr>
                      </a:lvl4pPr>
                      <a:lvl5pPr marL="2743200" algn="l" defTabSz="1371600" rtl="0" eaLnBrk="1" latinLnBrk="0" hangingPunct="1">
                        <a:defRPr sz="2700" b="1" kern="1200">
                          <a:solidFill>
                            <a:schemeClr val="lt1"/>
                          </a:solidFill>
                          <a:latin typeface="Calibri" panose="020F0502020204030204"/>
                        </a:defRPr>
                      </a:lvl5pPr>
                      <a:lvl6pPr marL="3429000" algn="l" defTabSz="1371600" rtl="0" eaLnBrk="1" latinLnBrk="0" hangingPunct="1">
                        <a:defRPr sz="2700" b="1" kern="1200">
                          <a:solidFill>
                            <a:schemeClr val="lt1"/>
                          </a:solidFill>
                          <a:latin typeface="Calibri" panose="020F0502020204030204"/>
                        </a:defRPr>
                      </a:lvl6pPr>
                      <a:lvl7pPr marL="4114800" algn="l" defTabSz="1371600" rtl="0" eaLnBrk="1" latinLnBrk="0" hangingPunct="1">
                        <a:defRPr sz="2700" b="1" kern="1200">
                          <a:solidFill>
                            <a:schemeClr val="lt1"/>
                          </a:solidFill>
                          <a:latin typeface="Calibri" panose="020F0502020204030204"/>
                        </a:defRPr>
                      </a:lvl7pPr>
                      <a:lvl8pPr marL="4800600" algn="l" defTabSz="1371600" rtl="0" eaLnBrk="1" latinLnBrk="0" hangingPunct="1">
                        <a:defRPr sz="2700" b="1" kern="1200">
                          <a:solidFill>
                            <a:schemeClr val="lt1"/>
                          </a:solidFill>
                          <a:latin typeface="Calibri" panose="020F0502020204030204"/>
                        </a:defRPr>
                      </a:lvl8pPr>
                      <a:lvl9pPr marL="5486400" algn="l" defTabSz="1371600" rtl="0" eaLnBrk="1" latinLnBrk="0" hangingPunct="1">
                        <a:defRPr sz="2700" b="1" kern="1200">
                          <a:solidFill>
                            <a:schemeClr val="lt1"/>
                          </a:solidFill>
                          <a:latin typeface="Calibri" panose="020F0502020204030204"/>
                        </a:defRPr>
                      </a:lvl9pPr>
                    </a:lstStyle>
                    <a:p>
                      <a:r>
                        <a:rPr lang="en-US" sz="2400"/>
                        <a:t>Observations</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2"/>
                    </a:solidFill>
                  </a:tcPr>
                </a:tc>
                <a:tc>
                  <a:txBody>
                    <a:bodyPr/>
                    <a:lstStyle>
                      <a:lvl1pPr marL="0" algn="l" defTabSz="1371600" rtl="0" eaLnBrk="1" latinLnBrk="0" hangingPunct="1">
                        <a:defRPr sz="2700" b="1" kern="1200">
                          <a:solidFill>
                            <a:schemeClr val="lt1"/>
                          </a:solidFill>
                          <a:latin typeface="Calibri" panose="020F0502020204030204"/>
                        </a:defRPr>
                      </a:lvl1pPr>
                      <a:lvl2pPr marL="685800" algn="l" defTabSz="1371600" rtl="0" eaLnBrk="1" latinLnBrk="0" hangingPunct="1">
                        <a:defRPr sz="2700" b="1" kern="1200">
                          <a:solidFill>
                            <a:schemeClr val="lt1"/>
                          </a:solidFill>
                          <a:latin typeface="Calibri" panose="020F0502020204030204"/>
                        </a:defRPr>
                      </a:lvl2pPr>
                      <a:lvl3pPr marL="1371600" algn="l" defTabSz="1371600" rtl="0" eaLnBrk="1" latinLnBrk="0" hangingPunct="1">
                        <a:defRPr sz="2700" b="1" kern="1200">
                          <a:solidFill>
                            <a:schemeClr val="lt1"/>
                          </a:solidFill>
                          <a:latin typeface="Calibri" panose="020F0502020204030204"/>
                        </a:defRPr>
                      </a:lvl3pPr>
                      <a:lvl4pPr marL="2057400" algn="l" defTabSz="1371600" rtl="0" eaLnBrk="1" latinLnBrk="0" hangingPunct="1">
                        <a:defRPr sz="2700" b="1" kern="1200">
                          <a:solidFill>
                            <a:schemeClr val="lt1"/>
                          </a:solidFill>
                          <a:latin typeface="Calibri" panose="020F0502020204030204"/>
                        </a:defRPr>
                      </a:lvl4pPr>
                      <a:lvl5pPr marL="2743200" algn="l" defTabSz="1371600" rtl="0" eaLnBrk="1" latinLnBrk="0" hangingPunct="1">
                        <a:defRPr sz="2700" b="1" kern="1200">
                          <a:solidFill>
                            <a:schemeClr val="lt1"/>
                          </a:solidFill>
                          <a:latin typeface="Calibri" panose="020F0502020204030204"/>
                        </a:defRPr>
                      </a:lvl5pPr>
                      <a:lvl6pPr marL="3429000" algn="l" defTabSz="1371600" rtl="0" eaLnBrk="1" latinLnBrk="0" hangingPunct="1">
                        <a:defRPr sz="2700" b="1" kern="1200">
                          <a:solidFill>
                            <a:schemeClr val="lt1"/>
                          </a:solidFill>
                          <a:latin typeface="Calibri" panose="020F0502020204030204"/>
                        </a:defRPr>
                      </a:lvl6pPr>
                      <a:lvl7pPr marL="4114800" algn="l" defTabSz="1371600" rtl="0" eaLnBrk="1" latinLnBrk="0" hangingPunct="1">
                        <a:defRPr sz="2700" b="1" kern="1200">
                          <a:solidFill>
                            <a:schemeClr val="lt1"/>
                          </a:solidFill>
                          <a:latin typeface="Calibri" panose="020F0502020204030204"/>
                        </a:defRPr>
                      </a:lvl7pPr>
                      <a:lvl8pPr marL="4800600" algn="l" defTabSz="1371600" rtl="0" eaLnBrk="1" latinLnBrk="0" hangingPunct="1">
                        <a:defRPr sz="2700" b="1" kern="1200">
                          <a:solidFill>
                            <a:schemeClr val="lt1"/>
                          </a:solidFill>
                          <a:latin typeface="Calibri" panose="020F0502020204030204"/>
                        </a:defRPr>
                      </a:lvl8pPr>
                      <a:lvl9pPr marL="5486400" algn="l" defTabSz="1371600" rtl="0" eaLnBrk="1" latinLnBrk="0" hangingPunct="1">
                        <a:defRPr sz="2700" b="1" kern="1200">
                          <a:solidFill>
                            <a:schemeClr val="lt1"/>
                          </a:solidFill>
                          <a:latin typeface="Calibri" panose="020F0502020204030204"/>
                        </a:defRPr>
                      </a:lvl9pPr>
                    </a:lstStyle>
                    <a:p>
                      <a:r>
                        <a:rPr lang="en-US" sz="2400"/>
                        <a:t>Student</a:t>
                      </a:r>
                      <a:r>
                        <a:rPr lang="en-US" sz="2400" baseline="0"/>
                        <a:t> Growth </a:t>
                      </a:r>
                      <a:endParaRPr lang="en-US" sz="2400"/>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0000"/>
                  </a:ext>
                </a:extLst>
              </a:tr>
              <a:tr h="1505545">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b="1">
                          <a:latin typeface="+mn-lt"/>
                        </a:rPr>
                        <a:t>Induction (Formative)</a:t>
                      </a:r>
                    </a:p>
                  </a:txBody>
                  <a:tcPr marL="68580" marR="6858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u="sng" kern="1200">
                          <a:solidFill>
                            <a:schemeClr val="dk1"/>
                          </a:solidFill>
                          <a:effectLst/>
                          <a:latin typeface="+mn-lt"/>
                          <a:ea typeface="+mn-ea"/>
                          <a:cs typeface="+mn-cs"/>
                        </a:rPr>
                        <a:t>&gt;</a:t>
                      </a:r>
                      <a:r>
                        <a:rPr lang="en-US" sz="2400" kern="1200">
                          <a:solidFill>
                            <a:schemeClr val="dk1"/>
                          </a:solidFill>
                          <a:effectLst/>
                          <a:latin typeface="+mn-lt"/>
                          <a:ea typeface="+mn-ea"/>
                          <a:cs typeface="+mn-cs"/>
                        </a:rPr>
                        <a:t>1 – Full Classroom Observation per semester, with conferences</a:t>
                      </a:r>
                    </a:p>
                  </a:txBody>
                  <a:tcPr marL="68580" marR="6858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a:latin typeface="+mn-lt"/>
                        </a:rPr>
                        <a:t>Complete</a:t>
                      </a:r>
                      <a:r>
                        <a:rPr lang="en-US" sz="2400" baseline="0">
                          <a:latin typeface="+mn-lt"/>
                        </a:rPr>
                        <a:t> 1 </a:t>
                      </a:r>
                      <a:r>
                        <a:rPr lang="en-US" sz="2400">
                          <a:latin typeface="+mn-lt"/>
                        </a:rPr>
                        <a:t>SLO,</a:t>
                      </a:r>
                      <a:r>
                        <a:rPr lang="en-US" sz="2400" baseline="0">
                          <a:latin typeface="+mn-lt"/>
                        </a:rPr>
                        <a:t> may cover 2</a:t>
                      </a:r>
                      <a:r>
                        <a:rPr lang="en-US" sz="2400" baseline="30000">
                          <a:latin typeface="+mn-lt"/>
                        </a:rPr>
                        <a:t>nd</a:t>
                      </a:r>
                      <a:r>
                        <a:rPr lang="en-US" sz="2400" baseline="0">
                          <a:latin typeface="+mn-lt"/>
                        </a:rPr>
                        <a:t> semester only</a:t>
                      </a:r>
                      <a:endParaRPr lang="en-US" sz="2400">
                        <a:latin typeface="+mn-lt"/>
                      </a:endParaRPr>
                    </a:p>
                  </a:txBody>
                  <a:tcPr marL="68580" marR="6858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1"/>
                  </a:ext>
                </a:extLst>
              </a:tr>
              <a:tr h="1646959">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b="1">
                          <a:latin typeface="+mn-lt"/>
                        </a:rPr>
                        <a:t>Annual and Continuing (Summative)</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pPr marL="0" marR="0" algn="l">
                        <a:lnSpc>
                          <a:spcPct val="115000"/>
                        </a:lnSpc>
                        <a:spcBef>
                          <a:spcPts val="0"/>
                        </a:spcBef>
                        <a:spcAft>
                          <a:spcPts val="1000"/>
                        </a:spcAft>
                      </a:pPr>
                      <a:r>
                        <a:rPr lang="en-US" sz="2400" u="sng">
                          <a:solidFill>
                            <a:srgbClr val="000000"/>
                          </a:solidFill>
                          <a:effectLst/>
                          <a:latin typeface="+mn-lt"/>
                          <a:ea typeface="Calibri"/>
                          <a:cs typeface="Times New Roman"/>
                        </a:rPr>
                        <a:t>&gt;</a:t>
                      </a:r>
                      <a:r>
                        <a:rPr lang="en-US" sz="2400">
                          <a:solidFill>
                            <a:srgbClr val="000000"/>
                          </a:solidFill>
                          <a:effectLst/>
                          <a:latin typeface="+mn-lt"/>
                          <a:ea typeface="Calibri"/>
                          <a:cs typeface="Times New Roman"/>
                        </a:rPr>
                        <a:t>2 – Full Classroom Observations per semester,</a:t>
                      </a:r>
                      <a:r>
                        <a:rPr lang="en-US" sz="2400" baseline="0">
                          <a:solidFill>
                            <a:srgbClr val="000000"/>
                          </a:solidFill>
                          <a:effectLst/>
                          <a:latin typeface="+mn-lt"/>
                          <a:ea typeface="Calibri"/>
                          <a:cs typeface="Times New Roman"/>
                        </a:rPr>
                        <a:t> </a:t>
                      </a:r>
                      <a:r>
                        <a:rPr lang="en-US" sz="2400">
                          <a:solidFill>
                            <a:srgbClr val="000000"/>
                          </a:solidFill>
                          <a:effectLst/>
                          <a:latin typeface="+mn-lt"/>
                          <a:ea typeface="Calibri"/>
                          <a:cs typeface="Times New Roman"/>
                        </a:rPr>
                        <a:t>with conferences</a:t>
                      </a:r>
                      <a:endParaRPr lang="en-US" sz="2400">
                        <a:effectLst/>
                        <a:latin typeface="+mn-lt"/>
                        <a:ea typeface="Calibri"/>
                        <a:cs typeface="Times New Roman"/>
                      </a:endParaRPr>
                    </a:p>
                  </a:txBody>
                  <a:tcPr marL="85725" marR="85725"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a:latin typeface="+mn-lt"/>
                        </a:rPr>
                        <a:t>Complete 1 SLO</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2"/>
                  </a:ext>
                </a:extLst>
              </a:tr>
              <a:tr h="2408870">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b="1">
                          <a:latin typeface="+mn-lt"/>
                        </a:rPr>
                        <a:t>Continuing (Formative)</a:t>
                      </a:r>
                    </a:p>
                    <a:p>
                      <a:r>
                        <a:rPr lang="en-US" sz="2400" b="1">
                          <a:latin typeface="+mn-lt"/>
                        </a:rPr>
                        <a:t>Comprehensive</a:t>
                      </a:r>
                      <a:r>
                        <a:rPr lang="en-US" sz="2400" b="1" baseline="0">
                          <a:latin typeface="+mn-lt"/>
                        </a:rPr>
                        <a:t> </a:t>
                      </a:r>
                    </a:p>
                    <a:p>
                      <a:r>
                        <a:rPr lang="en-US" sz="2400" b="1">
                          <a:latin typeface="+mn-lt"/>
                        </a:rPr>
                        <a:t>5</a:t>
                      </a:r>
                      <a:r>
                        <a:rPr lang="en-US" sz="2400" b="1" baseline="30000">
                          <a:latin typeface="+mn-lt"/>
                        </a:rPr>
                        <a:t>th</a:t>
                      </a:r>
                      <a:r>
                        <a:rPr lang="en-US" sz="2400" b="1">
                          <a:latin typeface="+mn-lt"/>
                        </a:rPr>
                        <a:t> year recertification</a:t>
                      </a:r>
                      <a:r>
                        <a:rPr lang="en-US" sz="2400" b="1" baseline="0">
                          <a:latin typeface="+mn-lt"/>
                        </a:rPr>
                        <a:t> </a:t>
                      </a:r>
                      <a:endParaRPr lang="en-US" sz="2400" b="1">
                        <a:latin typeface="+mn-lt"/>
                      </a:endParaRP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400" u="sng" kern="1200">
                          <a:solidFill>
                            <a:schemeClr val="tx1"/>
                          </a:solidFill>
                          <a:effectLst/>
                          <a:latin typeface="+mn-lt"/>
                          <a:ea typeface="+mn-ea"/>
                          <a:cs typeface="+mn-cs"/>
                        </a:rPr>
                        <a:t>&gt;</a:t>
                      </a:r>
                      <a:r>
                        <a:rPr lang="en-US" sz="2400" kern="1200">
                          <a:solidFill>
                            <a:schemeClr val="tx1"/>
                          </a:solidFill>
                          <a:effectLst/>
                          <a:latin typeface="+mn-lt"/>
                          <a:ea typeface="+mn-ea"/>
                          <a:cs typeface="+mn-cs"/>
                        </a:rPr>
                        <a:t>1 – Full Classroom Observation per semester, with conferences</a:t>
                      </a:r>
                    </a:p>
                    <a:p>
                      <a:pPr marL="0" marR="0" indent="0" algn="l" defTabSz="685800" rtl="0" eaLnBrk="1" fontAlgn="auto" latinLnBrk="0" hangingPunct="1">
                        <a:lnSpc>
                          <a:spcPct val="100000"/>
                        </a:lnSpc>
                        <a:spcBef>
                          <a:spcPts val="0"/>
                        </a:spcBef>
                        <a:spcAft>
                          <a:spcPts val="0"/>
                        </a:spcAft>
                        <a:buClrTx/>
                        <a:buSzTx/>
                        <a:buFontTx/>
                        <a:buNone/>
                        <a:tabLst/>
                        <a:defRPr/>
                      </a:pPr>
                      <a:r>
                        <a:rPr lang="en-US" sz="2400" kern="1200">
                          <a:solidFill>
                            <a:schemeClr val="tx1"/>
                          </a:solidFill>
                          <a:effectLst/>
                          <a:latin typeface="+mn-lt"/>
                          <a:ea typeface="+mn-ea"/>
                          <a:cs typeface="+mn-cs"/>
                        </a:rPr>
                        <a:t>*2</a:t>
                      </a:r>
                      <a:r>
                        <a:rPr lang="en-US" sz="2400" kern="1200" baseline="30000">
                          <a:solidFill>
                            <a:schemeClr val="tx1"/>
                          </a:solidFill>
                          <a:effectLst/>
                          <a:latin typeface="+mn-lt"/>
                          <a:ea typeface="+mn-ea"/>
                          <a:cs typeface="+mn-cs"/>
                        </a:rPr>
                        <a:t>nd</a:t>
                      </a:r>
                      <a:r>
                        <a:rPr lang="en-US" sz="2400" kern="1200" baseline="0">
                          <a:solidFill>
                            <a:schemeClr val="tx1"/>
                          </a:solidFill>
                          <a:effectLst/>
                          <a:latin typeface="+mn-lt"/>
                          <a:ea typeface="+mn-ea"/>
                          <a:cs typeface="+mn-cs"/>
                        </a:rPr>
                        <a:t> semester may be waived at evaluator’s discretion if all indicators are scored at proficient or higher. </a:t>
                      </a:r>
                      <a:endParaRPr lang="en-US" sz="2400" kern="1200">
                        <a:solidFill>
                          <a:schemeClr val="tx1"/>
                        </a:solidFill>
                        <a:effectLst/>
                        <a:latin typeface="+mn-lt"/>
                        <a:ea typeface="+mn-ea"/>
                        <a:cs typeface="+mn-cs"/>
                      </a:endParaRP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a:latin typeface="+mn-lt"/>
                        </a:rPr>
                        <a:t>Complete 1 SLO</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1154252">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b="1">
                          <a:latin typeface="+mn-lt"/>
                        </a:rPr>
                        <a:t>Continuing</a:t>
                      </a:r>
                      <a:r>
                        <a:rPr lang="en-US" sz="2400" b="1" baseline="0">
                          <a:latin typeface="+mn-lt"/>
                        </a:rPr>
                        <a:t> and Annual (GBE)</a:t>
                      </a:r>
                      <a:endParaRPr lang="en-US" sz="2400" b="1">
                        <a:latin typeface="+mn-lt"/>
                      </a:endParaRP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a:latin typeface="+mn-lt"/>
                        </a:rPr>
                        <a:t>Informal </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tc>
                  <a:txBody>
                    <a:bodyPr/>
                    <a:lstStyle>
                      <a:lvl1pPr marL="0" algn="l" defTabSz="1371600" rtl="0" eaLnBrk="1" latinLnBrk="0" hangingPunct="1">
                        <a:defRPr sz="2700" kern="1200">
                          <a:solidFill>
                            <a:schemeClr val="dk1"/>
                          </a:solidFill>
                          <a:latin typeface="Calibri" panose="020F0502020204030204"/>
                        </a:defRPr>
                      </a:lvl1pPr>
                      <a:lvl2pPr marL="685800" algn="l" defTabSz="1371600" rtl="0" eaLnBrk="1" latinLnBrk="0" hangingPunct="1">
                        <a:defRPr sz="2700" kern="1200">
                          <a:solidFill>
                            <a:schemeClr val="dk1"/>
                          </a:solidFill>
                          <a:latin typeface="Calibri" panose="020F0502020204030204"/>
                        </a:defRPr>
                      </a:lvl2pPr>
                      <a:lvl3pPr marL="1371600" algn="l" defTabSz="1371600" rtl="0" eaLnBrk="1" latinLnBrk="0" hangingPunct="1">
                        <a:defRPr sz="2700" kern="1200">
                          <a:solidFill>
                            <a:schemeClr val="dk1"/>
                          </a:solidFill>
                          <a:latin typeface="Calibri" panose="020F0502020204030204"/>
                        </a:defRPr>
                      </a:lvl3pPr>
                      <a:lvl4pPr marL="2057400" algn="l" defTabSz="1371600" rtl="0" eaLnBrk="1" latinLnBrk="0" hangingPunct="1">
                        <a:defRPr sz="2700" kern="1200">
                          <a:solidFill>
                            <a:schemeClr val="dk1"/>
                          </a:solidFill>
                          <a:latin typeface="Calibri" panose="020F0502020204030204"/>
                        </a:defRPr>
                      </a:lvl4pPr>
                      <a:lvl5pPr marL="2743200" algn="l" defTabSz="1371600" rtl="0" eaLnBrk="1" latinLnBrk="0" hangingPunct="1">
                        <a:defRPr sz="2700" kern="1200">
                          <a:solidFill>
                            <a:schemeClr val="dk1"/>
                          </a:solidFill>
                          <a:latin typeface="Calibri" panose="020F0502020204030204"/>
                        </a:defRPr>
                      </a:lvl5pPr>
                      <a:lvl6pPr marL="3429000" algn="l" defTabSz="1371600" rtl="0" eaLnBrk="1" latinLnBrk="0" hangingPunct="1">
                        <a:defRPr sz="2700" kern="1200">
                          <a:solidFill>
                            <a:schemeClr val="dk1"/>
                          </a:solidFill>
                          <a:latin typeface="Calibri" panose="020F0502020204030204"/>
                        </a:defRPr>
                      </a:lvl6pPr>
                      <a:lvl7pPr marL="4114800" algn="l" defTabSz="1371600" rtl="0" eaLnBrk="1" latinLnBrk="0" hangingPunct="1">
                        <a:defRPr sz="2700" kern="1200">
                          <a:solidFill>
                            <a:schemeClr val="dk1"/>
                          </a:solidFill>
                          <a:latin typeface="Calibri" panose="020F0502020204030204"/>
                        </a:defRPr>
                      </a:lvl7pPr>
                      <a:lvl8pPr marL="4800600" algn="l" defTabSz="1371600" rtl="0" eaLnBrk="1" latinLnBrk="0" hangingPunct="1">
                        <a:defRPr sz="2700" kern="1200">
                          <a:solidFill>
                            <a:schemeClr val="dk1"/>
                          </a:solidFill>
                          <a:latin typeface="Calibri" panose="020F0502020204030204"/>
                        </a:defRPr>
                      </a:lvl8pPr>
                      <a:lvl9pPr marL="5486400" algn="l" defTabSz="1371600" rtl="0" eaLnBrk="1" latinLnBrk="0" hangingPunct="1">
                        <a:defRPr sz="2700" kern="1200">
                          <a:solidFill>
                            <a:schemeClr val="dk1"/>
                          </a:solidFill>
                          <a:latin typeface="Calibri" panose="020F0502020204030204"/>
                        </a:defRPr>
                      </a:lvl9pPr>
                    </a:lstStyle>
                    <a:p>
                      <a:r>
                        <a:rPr lang="en-US" sz="2400">
                          <a:latin typeface="+mn-lt"/>
                        </a:rPr>
                        <a:t>Complete 1 SLO</a:t>
                      </a:r>
                    </a:p>
                  </a:txBody>
                  <a:tcPr marL="68580" marR="6858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11850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BEBB75D-4458-A6C6-42A9-9DD5B28A4163}"/>
              </a:ext>
            </a:extLst>
          </p:cNvPr>
          <p:cNvSpPr>
            <a:spLocks noGrp="1"/>
          </p:cNvSpPr>
          <p:nvPr>
            <p:ph type="title"/>
          </p:nvPr>
        </p:nvSpPr>
        <p:spPr>
          <a:xfrm>
            <a:off x="947046" y="840384"/>
            <a:ext cx="16450056" cy="1097280"/>
          </a:xfrm>
        </p:spPr>
        <p:txBody>
          <a:bodyPr/>
          <a:lstStyle/>
          <a:p>
            <a:r>
              <a:rPr lang="en-US"/>
              <a:t>SCTS 4.0 Evidence</a:t>
            </a:r>
          </a:p>
        </p:txBody>
      </p:sp>
      <p:sp>
        <p:nvSpPr>
          <p:cNvPr id="5" name="Content Placeholder 4">
            <a:extLst>
              <a:ext uri="{FF2B5EF4-FFF2-40B4-BE49-F238E27FC236}">
                <a16:creationId xmlns:a16="http://schemas.microsoft.com/office/drawing/2014/main" id="{90F8A6FF-51B1-21A0-6EFF-468EEA96E1D9}"/>
              </a:ext>
            </a:extLst>
          </p:cNvPr>
          <p:cNvSpPr>
            <a:spLocks noGrp="1"/>
          </p:cNvSpPr>
          <p:nvPr>
            <p:ph idx="1"/>
          </p:nvPr>
        </p:nvSpPr>
        <p:spPr>
          <a:xfrm>
            <a:off x="1981200" y="2350358"/>
            <a:ext cx="12263628" cy="5586284"/>
          </a:xfrm>
          <a:ln>
            <a:noFill/>
          </a:ln>
        </p:spPr>
        <p:txBody>
          <a:bodyPr>
            <a:noAutofit/>
          </a:bodyPr>
          <a:lstStyle/>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a:latin typeface="Aptos" panose="020B0004020202020204" pitchFamily="34" charset="0"/>
              </a:rPr>
              <a:t>Student Learning Objective (SLO)</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a:latin typeface="Aptos" panose="020B0004020202020204" pitchFamily="34" charset="0"/>
              </a:rPr>
              <a:t>Lesson plans</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a:latin typeface="Aptos" panose="020B0004020202020204" pitchFamily="34" charset="0"/>
              </a:rPr>
              <a:t>Evaluator observation records </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a:latin typeface="Aptos" panose="020B0004020202020204" pitchFamily="34" charset="0"/>
              </a:rPr>
              <a:t>Teacher self-reflection on student learning and instruction</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a:latin typeface="Aptos" panose="020B0004020202020204" pitchFamily="34" charset="0"/>
              </a:rPr>
              <a:t>Professional performance review</a:t>
            </a:r>
          </a:p>
          <a:p>
            <a:pPr marL="571500" indent="-571500" fontAlgn="base">
              <a:lnSpc>
                <a:spcPct val="150000"/>
              </a:lnSpc>
              <a:spcBef>
                <a:spcPct val="20000"/>
              </a:spcBef>
              <a:spcAft>
                <a:spcPct val="0"/>
              </a:spcAft>
              <a:buClr>
                <a:srgbClr val="0D3E94"/>
              </a:buClr>
              <a:buFont typeface="Arial" panose="020B0604020202020204" pitchFamily="34" charset="0"/>
              <a:buChar char="•"/>
            </a:pPr>
            <a:r>
              <a:rPr lang="en-US" altLang="en-US" sz="3600" kern="0">
                <a:latin typeface="Aptos" panose="020B0004020202020204" pitchFamily="34" charset="0"/>
              </a:rPr>
              <a:t>Professional self-review</a:t>
            </a:r>
          </a:p>
          <a:p>
            <a:pPr algn="ctr" fontAlgn="base">
              <a:lnSpc>
                <a:spcPct val="150000"/>
              </a:lnSpc>
              <a:spcBef>
                <a:spcPct val="20000"/>
              </a:spcBef>
              <a:spcAft>
                <a:spcPct val="0"/>
              </a:spcAft>
              <a:buClr>
                <a:srgbClr val="0D3E94"/>
              </a:buClr>
            </a:pPr>
            <a:endParaRPr lang="en-US" altLang="en-US" sz="3600" kern="0">
              <a:solidFill>
                <a:schemeClr val="tx2"/>
              </a:solidFill>
              <a:latin typeface="Aptos" panose="020B0004020202020204" pitchFamily="34" charset="0"/>
            </a:endParaRPr>
          </a:p>
        </p:txBody>
      </p:sp>
    </p:spTree>
    <p:extLst>
      <p:ext uri="{BB962C8B-B14F-4D97-AF65-F5344CB8AC3E}">
        <p14:creationId xmlns:p14="http://schemas.microsoft.com/office/powerpoint/2010/main" val="2982506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926FD-FA8E-F16C-29A1-718C0A78754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CD85FC3-FE32-0716-9FD2-886C94ECF16F}"/>
              </a:ext>
            </a:extLst>
          </p:cNvPr>
          <p:cNvSpPr>
            <a:spLocks noGrp="1"/>
          </p:cNvSpPr>
          <p:nvPr>
            <p:ph type="title"/>
          </p:nvPr>
        </p:nvSpPr>
        <p:spPr>
          <a:xfrm>
            <a:off x="918972" y="800100"/>
            <a:ext cx="16450056" cy="1097280"/>
          </a:xfrm>
        </p:spPr>
        <p:txBody>
          <a:bodyPr/>
          <a:lstStyle/>
          <a:p>
            <a:r>
              <a:rPr lang="en-US">
                <a:solidFill>
                  <a:schemeClr val="tx2"/>
                </a:solidFill>
              </a:rPr>
              <a:t>SCTS 4.0  and SCLead.org</a:t>
            </a:r>
          </a:p>
        </p:txBody>
      </p:sp>
      <p:sp>
        <p:nvSpPr>
          <p:cNvPr id="5" name="Content Placeholder 4">
            <a:extLst>
              <a:ext uri="{FF2B5EF4-FFF2-40B4-BE49-F238E27FC236}">
                <a16:creationId xmlns:a16="http://schemas.microsoft.com/office/drawing/2014/main" id="{3C2DCA13-C34E-815A-9EA2-72CB3985827D}"/>
              </a:ext>
            </a:extLst>
          </p:cNvPr>
          <p:cNvSpPr>
            <a:spLocks noGrp="1"/>
          </p:cNvSpPr>
          <p:nvPr>
            <p:ph idx="1"/>
          </p:nvPr>
        </p:nvSpPr>
        <p:spPr>
          <a:xfrm>
            <a:off x="1371600" y="2552700"/>
            <a:ext cx="12268200" cy="5975668"/>
          </a:xfrm>
        </p:spPr>
        <p:txBody>
          <a:bodyPr/>
          <a:lstStyle/>
          <a:p>
            <a:pPr marL="571500" indent="-571500" fontAlgn="base">
              <a:lnSpc>
                <a:spcPct val="100000"/>
              </a:lnSpc>
              <a:spcBef>
                <a:spcPct val="20000"/>
              </a:spcBef>
              <a:spcAft>
                <a:spcPct val="0"/>
              </a:spcAft>
              <a:buClr>
                <a:srgbClr val="0D3E94"/>
              </a:buClr>
              <a:buFont typeface="Arial" panose="020B0604020202020204" pitchFamily="34" charset="0"/>
              <a:buChar char="•"/>
            </a:pPr>
            <a:r>
              <a:rPr lang="en-US" altLang="en-US" sz="3600" kern="0">
                <a:latin typeface="Aptos" panose="020B0004020202020204" pitchFamily="34" charset="0"/>
              </a:rPr>
              <a:t>Data is entered into </a:t>
            </a:r>
            <a:r>
              <a:rPr lang="en-US" altLang="en-US" sz="3600" b="1" kern="0">
                <a:latin typeface="Aptos" panose="020B0004020202020204" pitchFamily="34" charset="0"/>
                <a:hlinkClick r:id="rId2"/>
              </a:rPr>
              <a:t>SCLEAD.org</a:t>
            </a:r>
            <a:endParaRPr lang="en-US" altLang="en-US" sz="3600" b="1" kern="0">
              <a:latin typeface="Aptos" panose="020B0004020202020204" pitchFamily="34" charset="0"/>
            </a:endParaRPr>
          </a:p>
          <a:p>
            <a:pPr marL="571500" indent="-571500" fontAlgn="base">
              <a:lnSpc>
                <a:spcPct val="100000"/>
              </a:lnSpc>
              <a:spcBef>
                <a:spcPct val="20000"/>
              </a:spcBef>
              <a:spcAft>
                <a:spcPct val="0"/>
              </a:spcAft>
              <a:buClr>
                <a:srgbClr val="0D3E94"/>
              </a:buClr>
              <a:buFont typeface="Arial" panose="020B0604020202020204" pitchFamily="34" charset="0"/>
              <a:buChar char="•"/>
            </a:pPr>
            <a:endParaRPr lang="en-US" altLang="en-US" sz="3600" b="1" kern="0">
              <a:latin typeface="Aptos" panose="020B0004020202020204" pitchFamily="34" charset="0"/>
            </a:endParaRPr>
          </a:p>
          <a:p>
            <a:pPr marL="571500" indent="-571500" fontAlgn="base">
              <a:lnSpc>
                <a:spcPct val="100000"/>
              </a:lnSpc>
              <a:spcBef>
                <a:spcPct val="20000"/>
              </a:spcBef>
              <a:spcAft>
                <a:spcPct val="0"/>
              </a:spcAft>
              <a:buClr>
                <a:srgbClr val="0D3E94"/>
              </a:buClr>
              <a:buFont typeface="Arial" panose="020B0604020202020204" pitchFamily="34" charset="0"/>
              <a:buChar char="•"/>
            </a:pPr>
            <a:r>
              <a:rPr lang="en-US" altLang="en-US" sz="3600" kern="0">
                <a:latin typeface="Aptos" panose="020B0004020202020204" pitchFamily="34" charset="0"/>
              </a:rPr>
              <a:t>Ratings are calculated in </a:t>
            </a:r>
            <a:r>
              <a:rPr lang="en-US" altLang="en-US" sz="3600" b="1" kern="0">
                <a:latin typeface="Aptos" panose="020B0004020202020204" pitchFamily="34" charset="0"/>
                <a:hlinkClick r:id="rId2"/>
              </a:rPr>
              <a:t>SCLEAD.org</a:t>
            </a:r>
            <a:endParaRPr lang="en-US" altLang="en-US" sz="3600" b="1" kern="0">
              <a:latin typeface="Aptos" panose="020B0004020202020204" pitchFamily="34" charset="0"/>
            </a:endParaRPr>
          </a:p>
          <a:p>
            <a:endParaRPr lang="en-US"/>
          </a:p>
        </p:txBody>
      </p:sp>
    </p:spTree>
    <p:extLst>
      <p:ext uri="{BB962C8B-B14F-4D97-AF65-F5344CB8AC3E}">
        <p14:creationId xmlns:p14="http://schemas.microsoft.com/office/powerpoint/2010/main" val="2166395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a:ln>
                  <a:noFill/>
                </a:ln>
                <a:solidFill>
                  <a:schemeClr val="tx2"/>
                </a:solidFill>
                <a:effectLst/>
                <a:uLnTx/>
                <a:uFillTx/>
                <a:latin typeface="Aptos" panose="020B0004020202020204" pitchFamily="34" charset="0"/>
                <a:ea typeface="+mj-ea"/>
                <a:cs typeface="+mj-cs"/>
              </a:rPr>
              <a:t>Agenda</a:t>
            </a:r>
            <a:endParaRPr lang="en-US" sz="6600">
              <a:solidFill>
                <a:schemeClr val="tx2"/>
              </a:solidFill>
            </a:endParaRPr>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1500160"/>
            <a:ext cx="10922508" cy="6891052"/>
          </a:xfrm>
        </p:spPr>
        <p:txBody>
          <a:bodyPr anchor="ctr">
            <a:normAutofit/>
          </a:bodyPr>
          <a:lstStyle/>
          <a:p>
            <a:pPr defTabSz="914400">
              <a:lnSpc>
                <a:spcPct val="150000"/>
              </a:lnSpc>
              <a:spcBef>
                <a:spcPts val="0"/>
              </a:spcBef>
              <a:defRPr/>
            </a:pPr>
            <a:r>
              <a:rPr kumimoji="0" lang="en-US" sz="6000" b="1" i="0" u="none" strike="noStrike" kern="1200" cap="none" spc="0" normalizeH="0" baseline="0" noProof="0">
                <a:ln>
                  <a:noFill/>
                </a:ln>
                <a:solidFill>
                  <a:schemeClr val="tx2"/>
                </a:solidFill>
                <a:effectLst/>
                <a:uLnTx/>
                <a:uFillTx/>
                <a:latin typeface="Aptos" panose="020B0004020202020204" pitchFamily="34" charset="0"/>
                <a:ea typeface="+mn-ea"/>
                <a:cs typeface="+mn-cs"/>
              </a:rPr>
              <a:t>Expanded ADEPT &amp; SCTS 4.0</a:t>
            </a:r>
            <a:endParaRPr kumimoji="0" lang="en-US" sz="6000" i="0" u="none" strike="noStrike" kern="1200" cap="none" spc="0" normalizeH="0" baseline="0" noProof="0">
              <a:ln>
                <a:noFill/>
              </a:ln>
              <a:solidFill>
                <a:schemeClr val="tx2"/>
              </a:solidFill>
              <a:effectLst/>
              <a:uLnTx/>
              <a:uFillTx/>
              <a:latin typeface="Aptos" panose="020B0004020202020204" pitchFamily="34" charset="0"/>
              <a:ea typeface="+mn-ea"/>
              <a:cs typeface="+mn-cs"/>
            </a:endParaRPr>
          </a:p>
          <a:p>
            <a:pPr defTabSz="914400">
              <a:lnSpc>
                <a:spcPct val="150000"/>
              </a:lnSpc>
              <a:spcBef>
                <a:spcPts val="0"/>
              </a:spcBef>
              <a:defRPr/>
            </a:pPr>
            <a:r>
              <a:rPr kumimoji="0" lang="en-US" sz="6000" b="1" i="0" u="none" strike="noStrike" kern="1200" cap="none" spc="0" normalizeH="0" baseline="0" noProof="0">
                <a:ln>
                  <a:noFill/>
                </a:ln>
                <a:solidFill>
                  <a:schemeClr val="tx2"/>
                </a:solidFill>
                <a:effectLst/>
                <a:uLnTx/>
                <a:uFillTx/>
                <a:latin typeface="Aptos" panose="020B0004020202020204" pitchFamily="34" charset="0"/>
                <a:ea typeface="+mn-ea"/>
                <a:cs typeface="+mn-cs"/>
              </a:rPr>
              <a:t>Student Learning Objectives</a:t>
            </a:r>
            <a:endParaRPr lang="en-US" sz="6000">
              <a:solidFill>
                <a:schemeClr val="tx2"/>
              </a:solidFill>
              <a:latin typeface="Aptos" panose="020B0004020202020204" pitchFamily="34" charset="0"/>
            </a:endParaRPr>
          </a:p>
          <a:p>
            <a:pPr defTabSz="914400">
              <a:lnSpc>
                <a:spcPct val="150000"/>
              </a:lnSpc>
              <a:spcBef>
                <a:spcPts val="0"/>
              </a:spcBef>
              <a:defRPr/>
            </a:pPr>
            <a:r>
              <a:rPr kumimoji="0" lang="en-US" sz="6000" b="1" i="0" u="none" strike="noStrike" kern="1200" cap="none" spc="0" normalizeH="0" baseline="0" noProof="0">
                <a:ln>
                  <a:noFill/>
                </a:ln>
                <a:solidFill>
                  <a:schemeClr val="tx2"/>
                </a:solidFill>
                <a:effectLst/>
                <a:uLnTx/>
                <a:uFillTx/>
                <a:latin typeface="Aptos" panose="020B0004020202020204" pitchFamily="34" charset="0"/>
                <a:ea typeface="+mn-ea"/>
                <a:cs typeface="+mn-cs"/>
              </a:rPr>
              <a:t>Expanded ADEPT Process</a:t>
            </a: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BBC885-9230-207C-D35F-49739F20604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6B5B45C-2573-D60D-66D1-962BEB442876}"/>
              </a:ext>
            </a:extLst>
          </p:cNvPr>
          <p:cNvSpPr>
            <a:spLocks noGrp="1"/>
          </p:cNvSpPr>
          <p:nvPr>
            <p:ph type="title"/>
          </p:nvPr>
        </p:nvSpPr>
        <p:spPr>
          <a:xfrm>
            <a:off x="1062925" y="737552"/>
            <a:ext cx="16450056" cy="1097280"/>
          </a:xfrm>
        </p:spPr>
        <p:txBody>
          <a:bodyPr/>
          <a:lstStyle/>
          <a:p>
            <a:r>
              <a:rPr lang="en-US"/>
              <a:t>Domain Weightings</a:t>
            </a:r>
          </a:p>
        </p:txBody>
      </p:sp>
      <p:sp>
        <p:nvSpPr>
          <p:cNvPr id="5" name="Content Placeholder 4">
            <a:extLst>
              <a:ext uri="{FF2B5EF4-FFF2-40B4-BE49-F238E27FC236}">
                <a16:creationId xmlns:a16="http://schemas.microsoft.com/office/drawing/2014/main" id="{3394F468-215F-22C1-520F-7A068D2D47E7}"/>
              </a:ext>
            </a:extLst>
          </p:cNvPr>
          <p:cNvSpPr>
            <a:spLocks noGrp="1"/>
          </p:cNvSpPr>
          <p:nvPr>
            <p:ph idx="1"/>
          </p:nvPr>
        </p:nvSpPr>
        <p:spPr>
          <a:xfrm>
            <a:off x="1066800" y="2476500"/>
            <a:ext cx="12268200" cy="5975668"/>
          </a:xfrm>
        </p:spPr>
        <p:txBody>
          <a:bodyPr/>
          <a:lstStyle/>
          <a:p>
            <a:pPr marL="571500" indent="-571500" eaLnBrk="0" fontAlgn="base" hangingPunct="0">
              <a:lnSpc>
                <a:spcPct val="200000"/>
              </a:lnSpc>
              <a:spcBef>
                <a:spcPct val="20000"/>
              </a:spcBef>
              <a:spcAft>
                <a:spcPct val="0"/>
              </a:spcAft>
              <a:buClr>
                <a:srgbClr val="0D3E94"/>
              </a:buClr>
              <a:buFont typeface="Arial" panose="020B0604020202020204" pitchFamily="34" charset="0"/>
              <a:buChar char="•"/>
            </a:pPr>
            <a:r>
              <a:rPr lang="en-US" sz="3600" kern="0"/>
              <a:t>Planning = 20 percent </a:t>
            </a:r>
          </a:p>
          <a:p>
            <a:pPr marL="571500" indent="-571500" eaLnBrk="0" fontAlgn="base" hangingPunct="0">
              <a:lnSpc>
                <a:spcPct val="200000"/>
              </a:lnSpc>
              <a:spcBef>
                <a:spcPct val="20000"/>
              </a:spcBef>
              <a:spcAft>
                <a:spcPct val="0"/>
              </a:spcAft>
              <a:buClr>
                <a:srgbClr val="0D3E94"/>
              </a:buClr>
              <a:buFont typeface="Arial" panose="020B0604020202020204" pitchFamily="34" charset="0"/>
              <a:buChar char="•"/>
            </a:pPr>
            <a:r>
              <a:rPr lang="en-US" sz="3600" kern="0"/>
              <a:t>Instruction = 50 percent </a:t>
            </a:r>
          </a:p>
          <a:p>
            <a:pPr marL="571500" indent="-571500" eaLnBrk="0" fontAlgn="base" hangingPunct="0">
              <a:lnSpc>
                <a:spcPct val="200000"/>
              </a:lnSpc>
              <a:spcBef>
                <a:spcPct val="20000"/>
              </a:spcBef>
              <a:spcAft>
                <a:spcPct val="0"/>
              </a:spcAft>
              <a:buClr>
                <a:srgbClr val="0D3E94"/>
              </a:buClr>
              <a:buFont typeface="Arial" panose="020B0604020202020204" pitchFamily="34" charset="0"/>
              <a:buChar char="•"/>
            </a:pPr>
            <a:r>
              <a:rPr lang="en-US" sz="3600" kern="0"/>
              <a:t>Environment = 20 percent </a:t>
            </a:r>
          </a:p>
          <a:p>
            <a:pPr marL="571500" indent="-571500" eaLnBrk="0" fontAlgn="base" hangingPunct="0">
              <a:lnSpc>
                <a:spcPct val="200000"/>
              </a:lnSpc>
              <a:spcBef>
                <a:spcPct val="20000"/>
              </a:spcBef>
              <a:spcAft>
                <a:spcPct val="0"/>
              </a:spcAft>
              <a:buClr>
                <a:srgbClr val="0D3E94"/>
              </a:buClr>
              <a:buFont typeface="Arial" panose="020B0604020202020204" pitchFamily="34" charset="0"/>
              <a:buChar char="•"/>
            </a:pPr>
            <a:r>
              <a:rPr lang="en-US" sz="3600" kern="0"/>
              <a:t>Professionalism = 10 percent</a:t>
            </a:r>
          </a:p>
        </p:txBody>
      </p:sp>
    </p:spTree>
    <p:extLst>
      <p:ext uri="{BB962C8B-B14F-4D97-AF65-F5344CB8AC3E}">
        <p14:creationId xmlns:p14="http://schemas.microsoft.com/office/powerpoint/2010/main" val="29238633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43F23-9708-7841-4398-40376B4E2ED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BD8C61E-8243-6975-CE3A-362019301357}"/>
              </a:ext>
            </a:extLst>
          </p:cNvPr>
          <p:cNvSpPr>
            <a:spLocks noGrp="1"/>
          </p:cNvSpPr>
          <p:nvPr>
            <p:ph type="title"/>
          </p:nvPr>
        </p:nvSpPr>
        <p:spPr>
          <a:xfrm>
            <a:off x="990600" y="723900"/>
            <a:ext cx="16450056" cy="1097280"/>
          </a:xfrm>
        </p:spPr>
        <p:txBody>
          <a:bodyPr/>
          <a:lstStyle/>
          <a:p>
            <a:r>
              <a:rPr lang="en-US"/>
              <a:t>Scoring Example</a:t>
            </a:r>
          </a:p>
        </p:txBody>
      </p:sp>
      <p:sp>
        <p:nvSpPr>
          <p:cNvPr id="5" name="Content Placeholder 4">
            <a:extLst>
              <a:ext uri="{FF2B5EF4-FFF2-40B4-BE49-F238E27FC236}">
                <a16:creationId xmlns:a16="http://schemas.microsoft.com/office/drawing/2014/main" id="{1C05DF3D-25BB-8441-5DF8-683DF21EC525}"/>
              </a:ext>
            </a:extLst>
          </p:cNvPr>
          <p:cNvSpPr>
            <a:spLocks noGrp="1"/>
          </p:cNvSpPr>
          <p:nvPr>
            <p:ph idx="1"/>
          </p:nvPr>
        </p:nvSpPr>
        <p:spPr>
          <a:xfrm>
            <a:off x="1219200" y="2171700"/>
            <a:ext cx="15316200" cy="6934200"/>
          </a:xfrm>
        </p:spPr>
        <p:txBody>
          <a:bodyPr>
            <a:normAutofit fontScale="85000" lnSpcReduction="20000"/>
          </a:bodyPr>
          <a:lstStyle/>
          <a:p>
            <a:pPr eaLnBrk="0" fontAlgn="base" hangingPunct="0">
              <a:lnSpc>
                <a:spcPct val="160000"/>
              </a:lnSpc>
              <a:spcBef>
                <a:spcPct val="20000"/>
              </a:spcBef>
              <a:spcAft>
                <a:spcPct val="0"/>
              </a:spcAft>
              <a:buClr>
                <a:srgbClr val="0D3E94"/>
              </a:buClr>
            </a:pPr>
            <a:r>
              <a:rPr lang="en-US" sz="3600" kern="0">
                <a:latin typeface="Aptos" panose="020B0004020202020204" pitchFamily="34" charset="0"/>
              </a:rPr>
              <a:t>A teacher’s average domain scores are as follows: </a:t>
            </a:r>
          </a:p>
          <a:p>
            <a:pPr eaLnBrk="0" fontAlgn="base" hangingPunct="0">
              <a:lnSpc>
                <a:spcPct val="160000"/>
              </a:lnSpc>
              <a:spcBef>
                <a:spcPct val="20000"/>
              </a:spcBef>
              <a:spcAft>
                <a:spcPct val="0"/>
              </a:spcAft>
              <a:buClr>
                <a:srgbClr val="0D3E94"/>
              </a:buClr>
              <a:buFont typeface="Courier New" panose="02070309020205020404" pitchFamily="49" charset="0"/>
              <a:buChar char="o"/>
            </a:pPr>
            <a:r>
              <a:rPr lang="en-US" sz="3600" kern="0">
                <a:latin typeface="Aptos" panose="020B0004020202020204" pitchFamily="34" charset="0"/>
              </a:rPr>
              <a:t> Planning = 3.25 </a:t>
            </a:r>
          </a:p>
          <a:p>
            <a:pPr eaLnBrk="0" fontAlgn="base" hangingPunct="0">
              <a:lnSpc>
                <a:spcPct val="160000"/>
              </a:lnSpc>
              <a:spcBef>
                <a:spcPct val="20000"/>
              </a:spcBef>
              <a:spcAft>
                <a:spcPct val="0"/>
              </a:spcAft>
              <a:buClr>
                <a:srgbClr val="0D3E94"/>
              </a:buClr>
              <a:buFont typeface="Courier New" panose="02070309020205020404" pitchFamily="49" charset="0"/>
              <a:buChar char="o"/>
            </a:pPr>
            <a:r>
              <a:rPr lang="en-US" sz="3600" kern="0">
                <a:latin typeface="Aptos" panose="020B0004020202020204" pitchFamily="34" charset="0"/>
              </a:rPr>
              <a:t> Instruction = 3.21 </a:t>
            </a:r>
          </a:p>
          <a:p>
            <a:pPr eaLnBrk="0" fontAlgn="base" hangingPunct="0">
              <a:lnSpc>
                <a:spcPct val="160000"/>
              </a:lnSpc>
              <a:spcBef>
                <a:spcPct val="20000"/>
              </a:spcBef>
              <a:spcAft>
                <a:spcPct val="0"/>
              </a:spcAft>
              <a:buClr>
                <a:srgbClr val="0D3E94"/>
              </a:buClr>
              <a:buFont typeface="Courier New" panose="02070309020205020404" pitchFamily="49" charset="0"/>
              <a:buChar char="o"/>
            </a:pPr>
            <a:r>
              <a:rPr lang="en-US" sz="3600" kern="0">
                <a:latin typeface="Aptos" panose="020B0004020202020204" pitchFamily="34" charset="0"/>
              </a:rPr>
              <a:t> Environment = 3.45 </a:t>
            </a:r>
          </a:p>
          <a:p>
            <a:pPr eaLnBrk="0" fontAlgn="base" hangingPunct="0">
              <a:lnSpc>
                <a:spcPct val="160000"/>
              </a:lnSpc>
              <a:spcBef>
                <a:spcPct val="20000"/>
              </a:spcBef>
              <a:spcAft>
                <a:spcPct val="0"/>
              </a:spcAft>
              <a:buClr>
                <a:srgbClr val="0D3E94"/>
              </a:buClr>
            </a:pPr>
            <a:endParaRPr lang="en-US" sz="3600" kern="0">
              <a:solidFill>
                <a:schemeClr val="tx2"/>
              </a:solidFill>
              <a:latin typeface="Aptos" panose="020B0004020202020204" pitchFamily="34" charset="0"/>
            </a:endParaRPr>
          </a:p>
          <a:p>
            <a:pPr eaLnBrk="0" fontAlgn="base" hangingPunct="0">
              <a:lnSpc>
                <a:spcPct val="160000"/>
              </a:lnSpc>
              <a:spcBef>
                <a:spcPct val="20000"/>
              </a:spcBef>
              <a:spcAft>
                <a:spcPct val="0"/>
              </a:spcAft>
              <a:buClr>
                <a:srgbClr val="0D3E94"/>
              </a:buClr>
            </a:pPr>
            <a:r>
              <a:rPr lang="en-US" sz="3600" b="1" kern="0">
                <a:solidFill>
                  <a:schemeClr val="tx2"/>
                </a:solidFill>
                <a:latin typeface="Aptos" panose="020B0004020202020204" pitchFamily="34" charset="0"/>
              </a:rPr>
              <a:t>Scoring Results with weights:</a:t>
            </a:r>
          </a:p>
          <a:p>
            <a:pPr eaLnBrk="0" fontAlgn="base" hangingPunct="0">
              <a:lnSpc>
                <a:spcPct val="160000"/>
              </a:lnSpc>
              <a:spcBef>
                <a:spcPct val="20000"/>
              </a:spcBef>
              <a:spcAft>
                <a:spcPct val="0"/>
              </a:spcAft>
              <a:buClr>
                <a:srgbClr val="0D3E94"/>
              </a:buClr>
            </a:pPr>
            <a:r>
              <a:rPr lang="en-US" sz="3600" kern="0">
                <a:solidFill>
                  <a:schemeClr val="tx2"/>
                </a:solidFill>
                <a:latin typeface="Aptos" panose="020B0004020202020204" pitchFamily="34" charset="0"/>
              </a:rPr>
              <a:t>Planning = 3.25 x .2 = .65; Instruction = 3.21 x .5 = 1.605; Environment = 3.45 x .2 = .69; Professionalism = 3.75 x .1 = .375 </a:t>
            </a:r>
          </a:p>
          <a:p>
            <a:pPr eaLnBrk="0" fontAlgn="base" hangingPunct="0">
              <a:lnSpc>
                <a:spcPct val="160000"/>
              </a:lnSpc>
              <a:spcBef>
                <a:spcPct val="20000"/>
              </a:spcBef>
              <a:spcAft>
                <a:spcPct val="0"/>
              </a:spcAft>
              <a:buClr>
                <a:srgbClr val="0D3E94"/>
              </a:buClr>
            </a:pPr>
            <a:r>
              <a:rPr lang="en-US" sz="3600" b="1" kern="0">
                <a:solidFill>
                  <a:schemeClr val="tx2"/>
                </a:solidFill>
                <a:latin typeface="Aptos" panose="020B0004020202020204" pitchFamily="34" charset="0"/>
              </a:rPr>
              <a:t>Overall composite score = 3.32 </a:t>
            </a:r>
          </a:p>
        </p:txBody>
      </p:sp>
    </p:spTree>
    <p:extLst>
      <p:ext uri="{BB962C8B-B14F-4D97-AF65-F5344CB8AC3E}">
        <p14:creationId xmlns:p14="http://schemas.microsoft.com/office/powerpoint/2010/main" val="2796132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865A0-999B-3C69-1EE4-1652A919280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23523FD-2137-8B10-EE0F-673BB8721FB3}"/>
              </a:ext>
            </a:extLst>
          </p:cNvPr>
          <p:cNvSpPr>
            <a:spLocks noGrp="1"/>
          </p:cNvSpPr>
          <p:nvPr>
            <p:ph type="title"/>
          </p:nvPr>
        </p:nvSpPr>
        <p:spPr/>
        <p:txBody>
          <a:bodyPr/>
          <a:lstStyle/>
          <a:p>
            <a:r>
              <a:rPr lang="en-US"/>
              <a:t>Student Learning Objectives and Scoring</a:t>
            </a:r>
          </a:p>
        </p:txBody>
      </p:sp>
      <p:sp>
        <p:nvSpPr>
          <p:cNvPr id="5" name="Content Placeholder 4">
            <a:extLst>
              <a:ext uri="{FF2B5EF4-FFF2-40B4-BE49-F238E27FC236}">
                <a16:creationId xmlns:a16="http://schemas.microsoft.com/office/drawing/2014/main" id="{EFC7119D-83BC-A975-B1FD-0BF1FD02B645}"/>
              </a:ext>
            </a:extLst>
          </p:cNvPr>
          <p:cNvSpPr>
            <a:spLocks noGrp="1"/>
          </p:cNvSpPr>
          <p:nvPr>
            <p:ph idx="1"/>
          </p:nvPr>
        </p:nvSpPr>
        <p:spPr>
          <a:xfrm>
            <a:off x="1219200" y="2171700"/>
            <a:ext cx="15240000" cy="7239000"/>
          </a:xfrm>
        </p:spPr>
        <p:txBody>
          <a:bodyPr>
            <a:normAutofit/>
          </a:bodyPr>
          <a:lstStyle/>
          <a:p>
            <a:pPr>
              <a:lnSpc>
                <a:spcPct val="150000"/>
              </a:lnSpc>
            </a:pPr>
            <a:r>
              <a:rPr lang="en-US"/>
              <a:t>The SLO will be required annually of all classroom-based teachers and used as an </a:t>
            </a:r>
            <a:r>
              <a:rPr lang="en-US" b="1">
                <a:solidFill>
                  <a:schemeClr val="bg2">
                    <a:lumMod val="50000"/>
                  </a:schemeClr>
                </a:solidFill>
              </a:rPr>
              <a:t>artifact to support the SCTS indicators.</a:t>
            </a:r>
          </a:p>
          <a:p>
            <a:pPr lvl="1">
              <a:lnSpc>
                <a:spcPct val="150000"/>
              </a:lnSpc>
            </a:pPr>
            <a:r>
              <a:rPr lang="en-US" sz="2800">
                <a:solidFill>
                  <a:srgbClr val="2F3D4C"/>
                </a:solidFill>
              </a:rPr>
              <a:t>At the conclusion of the evaluation period, the teacher’s SLO score is used as a</a:t>
            </a:r>
            <a:r>
              <a:rPr lang="en-US" sz="2800"/>
              <a:t> </a:t>
            </a:r>
            <a:r>
              <a:rPr lang="en-US" sz="2800" b="1">
                <a:solidFill>
                  <a:schemeClr val="bg2">
                    <a:lumMod val="50000"/>
                  </a:schemeClr>
                </a:solidFill>
              </a:rPr>
              <a:t>modifier </a:t>
            </a:r>
            <a:r>
              <a:rPr lang="en-US" sz="2800">
                <a:solidFill>
                  <a:srgbClr val="2F3D4C"/>
                </a:solidFill>
              </a:rPr>
              <a:t>for the teacher’s overall evaluation rating. </a:t>
            </a:r>
          </a:p>
          <a:p>
            <a:pPr lvl="2">
              <a:lnSpc>
                <a:spcPct val="150000"/>
              </a:lnSpc>
            </a:pPr>
            <a:r>
              <a:rPr lang="en-US" sz="2800">
                <a:solidFill>
                  <a:srgbClr val="2F3D4C"/>
                </a:solidFill>
              </a:rPr>
              <a:t>An SLO score of 4 will increase the teacher’s overall evaluation rating by .25</a:t>
            </a:r>
          </a:p>
          <a:p>
            <a:pPr lvl="2">
              <a:lnSpc>
                <a:spcPct val="150000"/>
              </a:lnSpc>
            </a:pPr>
            <a:r>
              <a:rPr lang="en-US" sz="2800">
                <a:solidFill>
                  <a:srgbClr val="2F3D4C"/>
                </a:solidFill>
              </a:rPr>
              <a:t>an SLO score of 1 will decrease the teacher’s overall evaluation rating by -.25</a:t>
            </a:r>
          </a:p>
          <a:p>
            <a:pPr lvl="2">
              <a:lnSpc>
                <a:spcPct val="150000"/>
              </a:lnSpc>
            </a:pPr>
            <a:r>
              <a:rPr lang="en-US" sz="2800">
                <a:solidFill>
                  <a:srgbClr val="2F3D4C"/>
                </a:solidFill>
              </a:rPr>
              <a:t>SLO scores of 2 and 3 are to have no bearing on the teacher’s overall evaluation rating.</a:t>
            </a:r>
          </a:p>
          <a:p>
            <a:pPr lvl="1">
              <a:lnSpc>
                <a:spcPct val="150000"/>
              </a:lnSpc>
            </a:pPr>
            <a:r>
              <a:rPr lang="en-US" sz="2800">
                <a:solidFill>
                  <a:srgbClr val="2F3D4C"/>
                </a:solidFill>
              </a:rPr>
              <a:t> If the teacher fails to complete the SLO, the teacher will score a 1 on the SLO, resulting in a decrease of the overall evaluation rating of -.25.</a:t>
            </a:r>
          </a:p>
          <a:p>
            <a:pPr eaLnBrk="0" fontAlgn="base" hangingPunct="0">
              <a:lnSpc>
                <a:spcPct val="160000"/>
              </a:lnSpc>
              <a:spcBef>
                <a:spcPct val="20000"/>
              </a:spcBef>
              <a:spcAft>
                <a:spcPct val="0"/>
              </a:spcAft>
              <a:buClr>
                <a:srgbClr val="0D3E94"/>
              </a:buClr>
            </a:pPr>
            <a:endParaRPr lang="en-US" sz="3600" b="1" kern="0">
              <a:solidFill>
                <a:schemeClr val="tx2"/>
              </a:solidFill>
              <a:latin typeface="Aptos" panose="020B0004020202020204" pitchFamily="34" charset="0"/>
            </a:endParaRPr>
          </a:p>
        </p:txBody>
      </p:sp>
    </p:spTree>
    <p:extLst>
      <p:ext uri="{BB962C8B-B14F-4D97-AF65-F5344CB8AC3E}">
        <p14:creationId xmlns:p14="http://schemas.microsoft.com/office/powerpoint/2010/main" val="218763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0ED4C-C2B3-6C7E-BC80-4E4B2BA90F9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497C906-4D45-AF55-8089-7E4DC76C7E89}"/>
              </a:ext>
            </a:extLst>
          </p:cNvPr>
          <p:cNvSpPr>
            <a:spLocks noGrp="1"/>
          </p:cNvSpPr>
          <p:nvPr>
            <p:ph type="title"/>
          </p:nvPr>
        </p:nvSpPr>
        <p:spPr/>
        <p:txBody>
          <a:bodyPr/>
          <a:lstStyle/>
          <a:p>
            <a:r>
              <a:rPr lang="en-US"/>
              <a:t>SCTS 4.0 Scoring</a:t>
            </a:r>
          </a:p>
        </p:txBody>
      </p:sp>
      <p:sp>
        <p:nvSpPr>
          <p:cNvPr id="5" name="Content Placeholder 4">
            <a:extLst>
              <a:ext uri="{FF2B5EF4-FFF2-40B4-BE49-F238E27FC236}">
                <a16:creationId xmlns:a16="http://schemas.microsoft.com/office/drawing/2014/main" id="{32592129-4C69-BD5B-74F2-F6FF6F7810CC}"/>
              </a:ext>
            </a:extLst>
          </p:cNvPr>
          <p:cNvSpPr>
            <a:spLocks noGrp="1"/>
          </p:cNvSpPr>
          <p:nvPr>
            <p:ph idx="1"/>
          </p:nvPr>
        </p:nvSpPr>
        <p:spPr>
          <a:xfrm>
            <a:off x="2327754" y="7886700"/>
            <a:ext cx="14325600" cy="685800"/>
          </a:xfrm>
        </p:spPr>
        <p:txBody>
          <a:bodyPr>
            <a:normAutofit/>
          </a:bodyPr>
          <a:lstStyle/>
          <a:p>
            <a:r>
              <a:rPr lang="en-US"/>
              <a:t>Expanded ADEPT Support and Evaluations System Guidelines, page 30, April 18, 2018</a:t>
            </a:r>
          </a:p>
          <a:p>
            <a:pPr eaLnBrk="0" fontAlgn="base" hangingPunct="0">
              <a:lnSpc>
                <a:spcPct val="160000"/>
              </a:lnSpc>
              <a:spcBef>
                <a:spcPct val="20000"/>
              </a:spcBef>
              <a:spcAft>
                <a:spcPct val="0"/>
              </a:spcAft>
              <a:buClr>
                <a:srgbClr val="0D3E94"/>
              </a:buClr>
            </a:pPr>
            <a:endParaRPr lang="en-US" sz="3600" b="1" kern="0">
              <a:solidFill>
                <a:schemeClr val="tx2"/>
              </a:solidFill>
              <a:latin typeface="Aptos" panose="020B0004020202020204" pitchFamily="34" charset="0"/>
            </a:endParaRPr>
          </a:p>
        </p:txBody>
      </p:sp>
      <p:pic>
        <p:nvPicPr>
          <p:cNvPr id="2" name="Content Placeholder 3" descr="Met is from 2.26-4.0. Not met is below 2.26" title="Table of Met/Not met cut scores">
            <a:extLst>
              <a:ext uri="{FF2B5EF4-FFF2-40B4-BE49-F238E27FC236}">
                <a16:creationId xmlns:a16="http://schemas.microsoft.com/office/drawing/2014/main" id="{70D6C665-2B31-0B6B-EFBD-348F4C2D5A82}"/>
              </a:ext>
            </a:extLst>
          </p:cNvPr>
          <p:cNvPicPr>
            <a:picLocks noChangeAspect="1"/>
          </p:cNvPicPr>
          <p:nvPr/>
        </p:nvPicPr>
        <p:blipFill>
          <a:blip r:embed="rId2"/>
          <a:stretch>
            <a:fillRect/>
          </a:stretch>
        </p:blipFill>
        <p:spPr>
          <a:xfrm>
            <a:off x="1328142" y="2705100"/>
            <a:ext cx="15631716" cy="3886200"/>
          </a:xfrm>
          <a:prstGeom prst="rect">
            <a:avLst/>
          </a:prstGeom>
        </p:spPr>
      </p:pic>
    </p:spTree>
    <p:extLst>
      <p:ext uri="{BB962C8B-B14F-4D97-AF65-F5344CB8AC3E}">
        <p14:creationId xmlns:p14="http://schemas.microsoft.com/office/powerpoint/2010/main" val="35124616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75FE6-64EE-5BBA-7876-FA23D3FBF1A1}"/>
              </a:ext>
            </a:extLst>
          </p:cNvPr>
          <p:cNvSpPr>
            <a:spLocks noGrp="1"/>
          </p:cNvSpPr>
          <p:nvPr>
            <p:ph type="title"/>
          </p:nvPr>
        </p:nvSpPr>
        <p:spPr/>
        <p:txBody>
          <a:bodyPr/>
          <a:lstStyle/>
          <a:p>
            <a:r>
              <a:rPr lang="en-US"/>
              <a:t>How is evidence used?</a:t>
            </a:r>
          </a:p>
        </p:txBody>
      </p:sp>
      <p:sp>
        <p:nvSpPr>
          <p:cNvPr id="3" name="Content Placeholder 2">
            <a:extLst>
              <a:ext uri="{FF2B5EF4-FFF2-40B4-BE49-F238E27FC236}">
                <a16:creationId xmlns:a16="http://schemas.microsoft.com/office/drawing/2014/main" id="{162C88CC-17CB-3518-70D5-3232419ACDA6}"/>
              </a:ext>
            </a:extLst>
          </p:cNvPr>
          <p:cNvSpPr>
            <a:spLocks noGrp="1"/>
          </p:cNvSpPr>
          <p:nvPr>
            <p:ph sz="half" idx="1"/>
          </p:nvPr>
        </p:nvSpPr>
        <p:spPr>
          <a:xfrm>
            <a:off x="1790700" y="2552700"/>
            <a:ext cx="14516100" cy="6361229"/>
          </a:xfrm>
        </p:spPr>
        <p:txBody>
          <a:bodyPr>
            <a:normAutofit/>
          </a:bodyPr>
          <a:lstStyle/>
          <a:p>
            <a:r>
              <a:rPr lang="en-US" altLang="en-US" sz="3000" kern="0"/>
              <a:t>Each Observation will include a post-observation conference that</a:t>
            </a:r>
          </a:p>
          <a:p>
            <a:pPr marL="0" indent="0">
              <a:buNone/>
            </a:pPr>
            <a:r>
              <a:rPr lang="en-US" altLang="en-US" sz="3000" kern="0"/>
              <a:t>    provides a Reinforcement (strength) and a Refinement (area to grow).</a:t>
            </a:r>
          </a:p>
          <a:p>
            <a:endParaRPr lang="en-US" sz="3000"/>
          </a:p>
          <a:p>
            <a:endParaRPr lang="en-US" sz="3000"/>
          </a:p>
          <a:p>
            <a:pPr marL="0" indent="0">
              <a:buNone/>
            </a:pPr>
            <a:endParaRPr lang="en-US" sz="3000"/>
          </a:p>
          <a:p>
            <a:pPr marL="0" indent="0">
              <a:buNone/>
            </a:pPr>
            <a:endParaRPr lang="en-US" sz="3000"/>
          </a:p>
          <a:p>
            <a:pPr marL="0" indent="0">
              <a:buNone/>
            </a:pPr>
            <a:endParaRPr lang="en-US" sz="3000"/>
          </a:p>
          <a:p>
            <a:pPr marL="0" indent="0">
              <a:buNone/>
            </a:pPr>
            <a:endParaRPr lang="en-US" sz="3000"/>
          </a:p>
          <a:p>
            <a:endParaRPr lang="en-US" sz="3000"/>
          </a:p>
          <a:p>
            <a:pPr marL="0" indent="0">
              <a:buNone/>
            </a:pPr>
            <a:r>
              <a:rPr lang="en-US" sz="3000"/>
              <a:t>Expanded ADEPT Support and Evaluations System Guidelines, pages 27-28, April 18, 2018</a:t>
            </a:r>
          </a:p>
          <a:p>
            <a:pPr marL="0" indent="0">
              <a:buNone/>
            </a:pPr>
            <a:endParaRPr lang="en-US"/>
          </a:p>
        </p:txBody>
      </p:sp>
    </p:spTree>
    <p:extLst>
      <p:ext uri="{BB962C8B-B14F-4D97-AF65-F5344CB8AC3E}">
        <p14:creationId xmlns:p14="http://schemas.microsoft.com/office/powerpoint/2010/main" val="27520863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D40F7-99B5-7B23-1F7E-C625720D0877}"/>
              </a:ext>
            </a:extLst>
          </p:cNvPr>
          <p:cNvSpPr>
            <a:spLocks noGrp="1"/>
          </p:cNvSpPr>
          <p:nvPr>
            <p:ph type="title"/>
          </p:nvPr>
        </p:nvSpPr>
        <p:spPr/>
        <p:txBody>
          <a:bodyPr/>
          <a:lstStyle/>
          <a:p>
            <a:r>
              <a:rPr lang="en-US">
                <a:solidFill>
                  <a:schemeClr val="tx2"/>
                </a:solidFill>
              </a:rPr>
              <a:t>How will my SCTS 4.0 results be used?</a:t>
            </a:r>
          </a:p>
        </p:txBody>
      </p:sp>
      <p:sp>
        <p:nvSpPr>
          <p:cNvPr id="3" name="Content Placeholder 2">
            <a:extLst>
              <a:ext uri="{FF2B5EF4-FFF2-40B4-BE49-F238E27FC236}">
                <a16:creationId xmlns:a16="http://schemas.microsoft.com/office/drawing/2014/main" id="{1575759D-8804-FDCB-5637-6314F5D84B62}"/>
              </a:ext>
            </a:extLst>
          </p:cNvPr>
          <p:cNvSpPr>
            <a:spLocks noGrp="1"/>
          </p:cNvSpPr>
          <p:nvPr>
            <p:ph sz="half" idx="1"/>
          </p:nvPr>
        </p:nvSpPr>
        <p:spPr>
          <a:xfrm>
            <a:off x="1219200" y="2247900"/>
            <a:ext cx="16104108" cy="6361229"/>
          </a:xfrm>
        </p:spPr>
        <p:txBody>
          <a:bodyPr>
            <a:noAutofit/>
          </a:bodyPr>
          <a:lstStyle/>
          <a:p>
            <a:pPr>
              <a:lnSpc>
                <a:spcPct val="170000"/>
              </a:lnSpc>
            </a:pPr>
            <a:r>
              <a:rPr lang="en-US" altLang="en-US" sz="3200" kern="0">
                <a:solidFill>
                  <a:schemeClr val="tx2"/>
                </a:solidFill>
              </a:rPr>
              <a:t>Depending on your certificate level, contract level, and performance history, your SCTS 4.0 results will be used for different purposes.</a:t>
            </a:r>
          </a:p>
        </p:txBody>
      </p:sp>
    </p:spTree>
    <p:extLst>
      <p:ext uri="{BB962C8B-B14F-4D97-AF65-F5344CB8AC3E}">
        <p14:creationId xmlns:p14="http://schemas.microsoft.com/office/powerpoint/2010/main" val="17136855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E747F8-55F5-F8C3-9B5D-BC1CE0DE7A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5CCA4E-87E3-CB30-0EE8-4BFB51CFB393}"/>
              </a:ext>
            </a:extLst>
          </p:cNvPr>
          <p:cNvSpPr>
            <a:spLocks noGrp="1"/>
          </p:cNvSpPr>
          <p:nvPr>
            <p:ph type="title"/>
          </p:nvPr>
        </p:nvSpPr>
        <p:spPr/>
        <p:txBody>
          <a:bodyPr/>
          <a:lstStyle/>
          <a:p>
            <a:r>
              <a:rPr lang="en-US"/>
              <a:t>How will my SCTS 4.0 results be used? Scenario 1 </a:t>
            </a:r>
          </a:p>
        </p:txBody>
      </p:sp>
      <p:sp>
        <p:nvSpPr>
          <p:cNvPr id="3" name="Content Placeholder 2">
            <a:extLst>
              <a:ext uri="{FF2B5EF4-FFF2-40B4-BE49-F238E27FC236}">
                <a16:creationId xmlns:a16="http://schemas.microsoft.com/office/drawing/2014/main" id="{B9E9F892-1BA1-EEA4-93DD-0E84F08BC0AF}"/>
              </a:ext>
            </a:extLst>
          </p:cNvPr>
          <p:cNvSpPr>
            <a:spLocks noGrp="1"/>
          </p:cNvSpPr>
          <p:nvPr>
            <p:ph sz="half" idx="1"/>
          </p:nvPr>
        </p:nvSpPr>
        <p:spPr>
          <a:xfrm>
            <a:off x="1066800" y="1644967"/>
            <a:ext cx="16687800" cy="7467600"/>
          </a:xfrm>
        </p:spPr>
        <p:txBody>
          <a:bodyPr>
            <a:noAutofit/>
          </a:bodyPr>
          <a:lstStyle/>
          <a:p>
            <a:pPr>
              <a:lnSpc>
                <a:spcPct val="170000"/>
              </a:lnSpc>
              <a:buNone/>
            </a:pPr>
            <a:r>
              <a:rPr lang="en-US" altLang="en-US" sz="3000">
                <a:cs typeface="Arial" panose="020B0604020202020204" pitchFamily="34" charset="0"/>
              </a:rPr>
              <a:t>If you…</a:t>
            </a:r>
          </a:p>
          <a:p>
            <a:pPr>
              <a:lnSpc>
                <a:spcPct val="170000"/>
              </a:lnSpc>
              <a:buNone/>
            </a:pPr>
            <a:r>
              <a:rPr lang="en-US" altLang="en-US" sz="3000">
                <a:cs typeface="Arial" panose="020B0604020202020204" pitchFamily="34" charset="0"/>
              </a:rPr>
              <a:t>(1) hold an initial teaching certificate (or the equivalent), </a:t>
            </a:r>
          </a:p>
          <a:p>
            <a:pPr>
              <a:lnSpc>
                <a:spcPct val="170000"/>
              </a:lnSpc>
              <a:buNone/>
            </a:pPr>
            <a:r>
              <a:rPr lang="en-US" altLang="en-US" sz="3000">
                <a:cs typeface="Arial" panose="020B0604020202020204" pitchFamily="34" charset="0"/>
              </a:rPr>
              <a:t>(2) are employed under an annual contract, and </a:t>
            </a:r>
          </a:p>
          <a:p>
            <a:pPr>
              <a:lnSpc>
                <a:spcPct val="170000"/>
              </a:lnSpc>
              <a:buNone/>
            </a:pPr>
            <a:r>
              <a:rPr lang="en-US" altLang="en-US" sz="3000">
                <a:cs typeface="Arial" panose="020B0604020202020204" pitchFamily="34" charset="0"/>
              </a:rPr>
              <a:t>(3) are undergoing SCTS 4.0 for the first time, then</a:t>
            </a:r>
          </a:p>
          <a:p>
            <a:pPr lvl="1">
              <a:lnSpc>
                <a:spcPct val="170000"/>
              </a:lnSpc>
              <a:buClr>
                <a:srgbClr val="000099"/>
              </a:buClr>
              <a:buFont typeface="Wingdings" panose="05000000000000000000" pitchFamily="2" charset="2"/>
              <a:buChar char="§"/>
            </a:pPr>
            <a:r>
              <a:rPr lang="en-US" altLang="en-US" sz="3000">
                <a:cs typeface="Arial" panose="020B0604020202020204" pitchFamily="34" charset="0"/>
              </a:rPr>
              <a:t> if you receive an overall rating of “Met”, you will have met the ADEPT requirements for eligibility to advance to a professional teaching certificate and a continuing contract.</a:t>
            </a:r>
          </a:p>
          <a:p>
            <a:pPr lvl="1">
              <a:lnSpc>
                <a:spcPct val="170000"/>
              </a:lnSpc>
              <a:buClr>
                <a:srgbClr val="000099"/>
              </a:buClr>
              <a:buFont typeface="Wingdings" panose="05000000000000000000" pitchFamily="2" charset="2"/>
              <a:buChar char="§"/>
            </a:pPr>
            <a:r>
              <a:rPr lang="en-US" altLang="en-US" sz="3000">
                <a:cs typeface="Arial" panose="020B0604020202020204" pitchFamily="34" charset="0"/>
              </a:rPr>
              <a:t> if you receive an overall rating of “Not Met”, you will be eligible to attempt the formal evaluation one additional time during a subsequent academic year, either in your present school district or in another school district in the state. You must have a successful Summative evaluation in order to be eligible for certificate and contract advancement.</a:t>
            </a:r>
          </a:p>
          <a:p>
            <a:endParaRPr lang="en-US" altLang="en-US" sz="3200" kern="0">
              <a:solidFill>
                <a:srgbClr val="000000"/>
              </a:solidFill>
              <a:latin typeface="Aptos" panose="020B0004020202020204" pitchFamily="34" charset="0"/>
            </a:endParaRPr>
          </a:p>
          <a:p>
            <a:endParaRPr lang="en-US"/>
          </a:p>
        </p:txBody>
      </p:sp>
    </p:spTree>
    <p:extLst>
      <p:ext uri="{BB962C8B-B14F-4D97-AF65-F5344CB8AC3E}">
        <p14:creationId xmlns:p14="http://schemas.microsoft.com/office/powerpoint/2010/main" val="2965189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8110F-F2D9-9D9E-E54E-B18EB1C824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D688EF-5D57-BA66-47FC-A7CDCAAB732F}"/>
              </a:ext>
            </a:extLst>
          </p:cNvPr>
          <p:cNvSpPr>
            <a:spLocks noGrp="1"/>
          </p:cNvSpPr>
          <p:nvPr>
            <p:ph type="title"/>
          </p:nvPr>
        </p:nvSpPr>
        <p:spPr/>
        <p:txBody>
          <a:bodyPr/>
          <a:lstStyle/>
          <a:p>
            <a:r>
              <a:rPr lang="en-US"/>
              <a:t>How will my SCTS 4.0 results be used? Scenario 2</a:t>
            </a:r>
          </a:p>
        </p:txBody>
      </p:sp>
      <p:sp>
        <p:nvSpPr>
          <p:cNvPr id="3" name="Content Placeholder 2">
            <a:extLst>
              <a:ext uri="{FF2B5EF4-FFF2-40B4-BE49-F238E27FC236}">
                <a16:creationId xmlns:a16="http://schemas.microsoft.com/office/drawing/2014/main" id="{FBCD0DAA-BC28-AB59-1549-8B746AC3723F}"/>
              </a:ext>
            </a:extLst>
          </p:cNvPr>
          <p:cNvSpPr>
            <a:spLocks noGrp="1"/>
          </p:cNvSpPr>
          <p:nvPr>
            <p:ph sz="half" idx="1"/>
          </p:nvPr>
        </p:nvSpPr>
        <p:spPr>
          <a:xfrm>
            <a:off x="929304" y="2095500"/>
            <a:ext cx="15682296" cy="6361229"/>
          </a:xfrm>
        </p:spPr>
        <p:txBody>
          <a:bodyPr>
            <a:noAutofit/>
          </a:bodyPr>
          <a:lstStyle/>
          <a:p>
            <a:pPr marL="0" indent="0" fontAlgn="base">
              <a:lnSpc>
                <a:spcPct val="150000"/>
              </a:lnSpc>
              <a:spcBef>
                <a:spcPct val="0"/>
              </a:spcBef>
              <a:spcAft>
                <a:spcPct val="0"/>
              </a:spcAft>
              <a:buNone/>
            </a:pPr>
            <a:r>
              <a:rPr lang="en-US" altLang="en-US" sz="3000">
                <a:solidFill>
                  <a:schemeClr val="tx2"/>
                </a:solidFill>
                <a:latin typeface="Aptos" panose="020B0004020202020204" pitchFamily="34" charset="0"/>
              </a:rPr>
              <a:t>If you…</a:t>
            </a:r>
          </a:p>
          <a:p>
            <a:pPr marL="0" indent="0" fontAlgn="base">
              <a:lnSpc>
                <a:spcPct val="150000"/>
              </a:lnSpc>
              <a:spcBef>
                <a:spcPct val="0"/>
              </a:spcBef>
              <a:spcAft>
                <a:spcPct val="0"/>
              </a:spcAft>
              <a:buNone/>
            </a:pPr>
            <a:r>
              <a:rPr lang="en-US" altLang="en-US" sz="3000">
                <a:solidFill>
                  <a:schemeClr val="tx2"/>
                </a:solidFill>
                <a:latin typeface="Aptos" panose="020B0004020202020204" pitchFamily="34" charset="0"/>
              </a:rPr>
              <a:t>(1) hold a professional teaching certificate based on out-of-state reciprocity, </a:t>
            </a:r>
          </a:p>
          <a:p>
            <a:pPr marL="0" indent="0" fontAlgn="base">
              <a:lnSpc>
                <a:spcPct val="150000"/>
              </a:lnSpc>
              <a:spcBef>
                <a:spcPct val="0"/>
              </a:spcBef>
              <a:spcAft>
                <a:spcPct val="0"/>
              </a:spcAft>
              <a:buNone/>
            </a:pPr>
            <a:r>
              <a:rPr lang="en-US" altLang="en-US" sz="3000">
                <a:solidFill>
                  <a:schemeClr val="tx2"/>
                </a:solidFill>
                <a:latin typeface="Aptos" panose="020B0004020202020204" pitchFamily="34" charset="0"/>
              </a:rPr>
              <a:t>(2) are employed under an annual contract, and </a:t>
            </a:r>
          </a:p>
          <a:p>
            <a:pPr marL="0" indent="0" fontAlgn="base">
              <a:lnSpc>
                <a:spcPct val="150000"/>
              </a:lnSpc>
              <a:spcBef>
                <a:spcPct val="0"/>
              </a:spcBef>
              <a:spcAft>
                <a:spcPct val="0"/>
              </a:spcAft>
              <a:buNone/>
            </a:pPr>
            <a:r>
              <a:rPr lang="en-US" altLang="en-US" sz="3000">
                <a:solidFill>
                  <a:schemeClr val="tx2"/>
                </a:solidFill>
                <a:latin typeface="Aptos" panose="020B0004020202020204" pitchFamily="34" charset="0"/>
              </a:rPr>
              <a:t>(3) are undergoing SCTS 4.0 for the first time, then</a:t>
            </a:r>
          </a:p>
          <a:p>
            <a:pPr lvl="1" fontAlgn="base">
              <a:lnSpc>
                <a:spcPct val="150000"/>
              </a:lnSpc>
              <a:spcBef>
                <a:spcPct val="0"/>
              </a:spcBef>
              <a:spcAft>
                <a:spcPct val="0"/>
              </a:spcAft>
              <a:buClr>
                <a:srgbClr val="000099"/>
              </a:buClr>
              <a:buFont typeface="Wingdings" panose="05000000000000000000" pitchFamily="2" charset="2"/>
              <a:buChar char="§"/>
            </a:pPr>
            <a:r>
              <a:rPr lang="en-US" altLang="en-US" sz="3000">
                <a:solidFill>
                  <a:schemeClr val="tx2"/>
                </a:solidFill>
                <a:latin typeface="Aptos" panose="020B0004020202020204" pitchFamily="34" charset="0"/>
              </a:rPr>
              <a:t> if you receive an overall rating of “Met”, you will have met the ADEPT requirements for eligibility to advance to a continuing contract.</a:t>
            </a:r>
          </a:p>
          <a:p>
            <a:pPr lvl="1" fontAlgn="base">
              <a:lnSpc>
                <a:spcPct val="150000"/>
              </a:lnSpc>
              <a:spcBef>
                <a:spcPct val="0"/>
              </a:spcBef>
              <a:spcAft>
                <a:spcPct val="0"/>
              </a:spcAft>
              <a:buClr>
                <a:srgbClr val="000099"/>
              </a:buClr>
              <a:buFont typeface="Wingdings" panose="05000000000000000000" pitchFamily="2" charset="2"/>
              <a:buChar char="§"/>
            </a:pPr>
            <a:r>
              <a:rPr lang="en-US" altLang="en-US" sz="3000">
                <a:solidFill>
                  <a:schemeClr val="tx2"/>
                </a:solidFill>
                <a:latin typeface="Aptos" panose="020B0004020202020204" pitchFamily="34" charset="0"/>
              </a:rPr>
              <a:t> if you receive an overall rating of “Not Met”, you will be eligible to attempt Summative evaluation one additional time during a subsequent academic year, either in your present school district or in another school district in the state. </a:t>
            </a:r>
            <a:endParaRPr lang="en-US" sz="3000">
              <a:solidFill>
                <a:schemeClr val="tx2"/>
              </a:solidFill>
              <a:latin typeface="Aptos" panose="020B0004020202020204" pitchFamily="34" charset="0"/>
            </a:endParaRPr>
          </a:p>
          <a:p>
            <a:endParaRPr lang="en-US" altLang="en-US" sz="3200" kern="0">
              <a:solidFill>
                <a:srgbClr val="000000"/>
              </a:solidFill>
              <a:latin typeface="Aptos" panose="020B0004020202020204" pitchFamily="34" charset="0"/>
            </a:endParaRPr>
          </a:p>
          <a:p>
            <a:endParaRPr lang="en-US"/>
          </a:p>
        </p:txBody>
      </p:sp>
    </p:spTree>
    <p:extLst>
      <p:ext uri="{BB962C8B-B14F-4D97-AF65-F5344CB8AC3E}">
        <p14:creationId xmlns:p14="http://schemas.microsoft.com/office/powerpoint/2010/main" val="12308333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87A3FA-DF3A-8AF2-CCF5-F34973DCB2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5ED951-F122-B816-BF3C-EA3E9DD1BB06}"/>
              </a:ext>
            </a:extLst>
          </p:cNvPr>
          <p:cNvSpPr>
            <a:spLocks noGrp="1"/>
          </p:cNvSpPr>
          <p:nvPr>
            <p:ph type="title"/>
          </p:nvPr>
        </p:nvSpPr>
        <p:spPr/>
        <p:txBody>
          <a:bodyPr/>
          <a:lstStyle/>
          <a:p>
            <a:r>
              <a:rPr lang="en-US"/>
              <a:t>How will my SCTS 4.0 results be used? Scenario 3</a:t>
            </a:r>
          </a:p>
        </p:txBody>
      </p:sp>
      <p:sp>
        <p:nvSpPr>
          <p:cNvPr id="3" name="Content Placeholder 2">
            <a:extLst>
              <a:ext uri="{FF2B5EF4-FFF2-40B4-BE49-F238E27FC236}">
                <a16:creationId xmlns:a16="http://schemas.microsoft.com/office/drawing/2014/main" id="{A55BA40E-9B57-914E-E1A7-1F67F684233F}"/>
              </a:ext>
            </a:extLst>
          </p:cNvPr>
          <p:cNvSpPr>
            <a:spLocks noGrp="1"/>
          </p:cNvSpPr>
          <p:nvPr>
            <p:ph sz="half" idx="1"/>
          </p:nvPr>
        </p:nvSpPr>
        <p:spPr>
          <a:xfrm>
            <a:off x="929304" y="2095500"/>
            <a:ext cx="15682296" cy="6361229"/>
          </a:xfrm>
        </p:spPr>
        <p:txBody>
          <a:bodyPr>
            <a:noAutofit/>
          </a:bodyPr>
          <a:lstStyle/>
          <a:p>
            <a:pPr marL="0" indent="0" fontAlgn="base">
              <a:lnSpc>
                <a:spcPct val="150000"/>
              </a:lnSpc>
              <a:spcBef>
                <a:spcPct val="0"/>
              </a:spcBef>
              <a:spcAft>
                <a:spcPct val="0"/>
              </a:spcAft>
              <a:buNone/>
            </a:pPr>
            <a:r>
              <a:rPr lang="en-US" altLang="en-US" sz="3000">
                <a:solidFill>
                  <a:schemeClr val="tx2"/>
                </a:solidFill>
                <a:latin typeface="Aptos" panose="020B0004020202020204" pitchFamily="34" charset="0"/>
              </a:rPr>
              <a:t>If you…</a:t>
            </a:r>
          </a:p>
          <a:p>
            <a:pPr marL="0" indent="0" fontAlgn="base">
              <a:lnSpc>
                <a:spcPct val="150000"/>
              </a:lnSpc>
              <a:spcBef>
                <a:spcPct val="0"/>
              </a:spcBef>
              <a:spcAft>
                <a:spcPct val="0"/>
              </a:spcAft>
              <a:buNone/>
            </a:pPr>
            <a:r>
              <a:rPr lang="en-US" altLang="en-US" sz="3000">
                <a:solidFill>
                  <a:schemeClr val="tx2"/>
                </a:solidFill>
                <a:latin typeface="Aptos" panose="020B0004020202020204" pitchFamily="34" charset="0"/>
              </a:rPr>
              <a:t>(1) hold an initial teaching certificate (or the equivalent), </a:t>
            </a:r>
          </a:p>
          <a:p>
            <a:pPr marL="0" indent="0" fontAlgn="base">
              <a:lnSpc>
                <a:spcPct val="150000"/>
              </a:lnSpc>
              <a:spcBef>
                <a:spcPct val="0"/>
              </a:spcBef>
              <a:spcAft>
                <a:spcPct val="0"/>
              </a:spcAft>
              <a:buNone/>
            </a:pPr>
            <a:r>
              <a:rPr lang="en-US" altLang="en-US" sz="3000">
                <a:solidFill>
                  <a:schemeClr val="tx2"/>
                </a:solidFill>
                <a:latin typeface="Aptos" panose="020B0004020202020204" pitchFamily="34" charset="0"/>
              </a:rPr>
              <a:t>(2) are employed under an annual contract, and </a:t>
            </a:r>
          </a:p>
          <a:p>
            <a:pPr marL="0" indent="0" fontAlgn="base">
              <a:lnSpc>
                <a:spcPct val="150000"/>
              </a:lnSpc>
              <a:spcBef>
                <a:spcPct val="0"/>
              </a:spcBef>
              <a:spcAft>
                <a:spcPct val="0"/>
              </a:spcAft>
              <a:buNone/>
            </a:pPr>
            <a:r>
              <a:rPr lang="en-US" altLang="en-US" sz="3000">
                <a:solidFill>
                  <a:schemeClr val="tx2"/>
                </a:solidFill>
                <a:latin typeface="Aptos" panose="020B0004020202020204" pitchFamily="34" charset="0"/>
              </a:rPr>
              <a:t>(3) have failed an ADEPT Summative evaluation during a previous school year, then</a:t>
            </a:r>
          </a:p>
          <a:p>
            <a:pPr lvl="1" fontAlgn="base">
              <a:lnSpc>
                <a:spcPct val="150000"/>
              </a:lnSpc>
              <a:spcBef>
                <a:spcPct val="0"/>
              </a:spcBef>
              <a:spcAft>
                <a:spcPct val="0"/>
              </a:spcAft>
              <a:buFont typeface="Wingdings" panose="05000000000000000000" pitchFamily="2" charset="2"/>
              <a:buChar char="§"/>
            </a:pPr>
            <a:r>
              <a:rPr lang="en-US" altLang="en-US" sz="3000">
                <a:solidFill>
                  <a:schemeClr val="tx2"/>
                </a:solidFill>
                <a:latin typeface="Aptos" panose="020B0004020202020204" pitchFamily="34" charset="0"/>
              </a:rPr>
              <a:t> if you receive an overall rating of “Met”, you will have met the ADEPT requirements for eligibility to advance to a professional teaching certificate and a continuing contract.</a:t>
            </a:r>
          </a:p>
          <a:p>
            <a:pPr lvl="1" fontAlgn="base">
              <a:lnSpc>
                <a:spcPct val="150000"/>
              </a:lnSpc>
              <a:spcBef>
                <a:spcPct val="0"/>
              </a:spcBef>
              <a:spcAft>
                <a:spcPct val="0"/>
              </a:spcAft>
              <a:buFont typeface="Wingdings" panose="05000000000000000000" pitchFamily="2" charset="2"/>
              <a:buChar char="§"/>
            </a:pPr>
            <a:r>
              <a:rPr lang="en-US" altLang="en-US" sz="3000">
                <a:solidFill>
                  <a:schemeClr val="tx2"/>
                </a:solidFill>
                <a:latin typeface="Aptos" panose="020B0004020202020204" pitchFamily="34" charset="0"/>
              </a:rPr>
              <a:t> if you receive an overall rating of “Not Met”, the state must suspend your teaching certificate for a minimum of two years, and you will need to complete additional course work, as specified by the state, in order to have your certificate reinstated.</a:t>
            </a:r>
            <a:endParaRPr lang="en-US" altLang="en-US" sz="3000" kern="0">
              <a:solidFill>
                <a:srgbClr val="000000"/>
              </a:solidFill>
              <a:latin typeface="Aptos" panose="020B0004020202020204" pitchFamily="34" charset="0"/>
            </a:endParaRPr>
          </a:p>
          <a:p>
            <a:endParaRPr lang="en-US"/>
          </a:p>
        </p:txBody>
      </p:sp>
    </p:spTree>
    <p:extLst>
      <p:ext uri="{BB962C8B-B14F-4D97-AF65-F5344CB8AC3E}">
        <p14:creationId xmlns:p14="http://schemas.microsoft.com/office/powerpoint/2010/main" val="34340810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A1CCD-7D54-B30D-961F-300873E55D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F98B56-A4AF-91B0-2DE1-94044A049F95}"/>
              </a:ext>
            </a:extLst>
          </p:cNvPr>
          <p:cNvSpPr>
            <a:spLocks noGrp="1"/>
          </p:cNvSpPr>
          <p:nvPr>
            <p:ph type="title"/>
          </p:nvPr>
        </p:nvSpPr>
        <p:spPr/>
        <p:txBody>
          <a:bodyPr/>
          <a:lstStyle/>
          <a:p>
            <a:r>
              <a:rPr lang="en-US"/>
              <a:t>How will my SCTS 4.0 results be used? Scenario 4</a:t>
            </a:r>
          </a:p>
        </p:txBody>
      </p:sp>
      <p:sp>
        <p:nvSpPr>
          <p:cNvPr id="3" name="Content Placeholder 2">
            <a:extLst>
              <a:ext uri="{FF2B5EF4-FFF2-40B4-BE49-F238E27FC236}">
                <a16:creationId xmlns:a16="http://schemas.microsoft.com/office/drawing/2014/main" id="{FBD44506-8154-C29D-3336-FC204E61EFBF}"/>
              </a:ext>
            </a:extLst>
          </p:cNvPr>
          <p:cNvSpPr>
            <a:spLocks noGrp="1"/>
          </p:cNvSpPr>
          <p:nvPr>
            <p:ph sz="half" idx="1"/>
          </p:nvPr>
        </p:nvSpPr>
        <p:spPr>
          <a:xfrm>
            <a:off x="929304" y="2095500"/>
            <a:ext cx="16596696" cy="6361229"/>
          </a:xfrm>
        </p:spPr>
        <p:txBody>
          <a:bodyPr>
            <a:noAutofit/>
          </a:bodyPr>
          <a:lstStyle/>
          <a:p>
            <a:pPr marL="0" indent="0" fontAlgn="base">
              <a:lnSpc>
                <a:spcPct val="150000"/>
              </a:lnSpc>
              <a:spcBef>
                <a:spcPct val="0"/>
              </a:spcBef>
              <a:spcAft>
                <a:spcPct val="0"/>
              </a:spcAft>
              <a:buNone/>
            </a:pPr>
            <a:r>
              <a:rPr lang="en-US" altLang="en-US" sz="3200">
                <a:solidFill>
                  <a:schemeClr val="tx2"/>
                </a:solidFill>
                <a:latin typeface="Aptos" panose="020B0004020202020204" pitchFamily="34" charset="0"/>
              </a:rPr>
              <a:t>If you…</a:t>
            </a:r>
          </a:p>
          <a:p>
            <a:pPr marL="0" indent="0" fontAlgn="base">
              <a:lnSpc>
                <a:spcPct val="150000"/>
              </a:lnSpc>
              <a:spcBef>
                <a:spcPct val="0"/>
              </a:spcBef>
              <a:spcAft>
                <a:spcPct val="0"/>
              </a:spcAft>
              <a:buNone/>
            </a:pPr>
            <a:r>
              <a:rPr lang="en-US" altLang="en-US" sz="3200">
                <a:solidFill>
                  <a:schemeClr val="tx2"/>
                </a:solidFill>
                <a:latin typeface="Aptos" panose="020B0004020202020204" pitchFamily="34" charset="0"/>
              </a:rPr>
              <a:t>(1) hold a professional teaching certificate and </a:t>
            </a:r>
          </a:p>
          <a:p>
            <a:pPr marL="0" indent="0" fontAlgn="base">
              <a:lnSpc>
                <a:spcPct val="150000"/>
              </a:lnSpc>
              <a:spcBef>
                <a:spcPct val="0"/>
              </a:spcBef>
              <a:spcAft>
                <a:spcPct val="0"/>
              </a:spcAft>
              <a:buNone/>
            </a:pPr>
            <a:r>
              <a:rPr lang="en-US" altLang="en-US" sz="3200">
                <a:solidFill>
                  <a:schemeClr val="tx2"/>
                </a:solidFill>
                <a:latin typeface="Aptos" panose="020B0004020202020204" pitchFamily="34" charset="0"/>
              </a:rPr>
              <a:t>(2) are employed under a continuing contract, your district may use your final SCTS 4.0 results as a factor in determining your eligibility for continued employment in the district.</a:t>
            </a:r>
          </a:p>
          <a:p>
            <a:endParaRPr lang="en-US" altLang="en-US" sz="3200" kern="0">
              <a:solidFill>
                <a:srgbClr val="000000"/>
              </a:solidFill>
              <a:latin typeface="Aptos" panose="020B0004020202020204" pitchFamily="34" charset="0"/>
            </a:endParaRPr>
          </a:p>
          <a:p>
            <a:endParaRPr lang="en-US"/>
          </a:p>
        </p:txBody>
      </p:sp>
    </p:spTree>
    <p:extLst>
      <p:ext uri="{BB962C8B-B14F-4D97-AF65-F5344CB8AC3E}">
        <p14:creationId xmlns:p14="http://schemas.microsoft.com/office/powerpoint/2010/main" val="337670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xfrm>
            <a:off x="914400" y="3619500"/>
            <a:ext cx="16459200"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a:ln>
                  <a:noFill/>
                </a:ln>
                <a:solidFill>
                  <a:schemeClr val="tx2"/>
                </a:solidFill>
                <a:effectLst/>
                <a:uLnTx/>
                <a:uFillTx/>
                <a:latin typeface="Aptos" panose="020B0004020202020204" pitchFamily="34" charset="0"/>
                <a:ea typeface="+mn-ea"/>
                <a:cs typeface="+mn-cs"/>
              </a:rPr>
              <a:t>Expanded ADEPT &amp; SCTS 4.0</a:t>
            </a:r>
          </a:p>
        </p:txBody>
      </p:sp>
    </p:spTree>
    <p:extLst>
      <p:ext uri="{BB962C8B-B14F-4D97-AF65-F5344CB8AC3E}">
        <p14:creationId xmlns:p14="http://schemas.microsoft.com/office/powerpoint/2010/main" val="3872578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1E894A3-F3F7-AAE6-9D9A-67BE9BDE7F40}"/>
              </a:ext>
            </a:extLst>
          </p:cNvPr>
          <p:cNvSpPr>
            <a:spLocks noGrp="1"/>
          </p:cNvSpPr>
          <p:nvPr>
            <p:ph type="title"/>
          </p:nvPr>
        </p:nvSpPr>
        <p:spPr/>
        <p:txBody>
          <a:bodyPr/>
          <a:lstStyle/>
          <a:p>
            <a:r>
              <a:rPr lang="en-US"/>
              <a:t>Expanded ADEPT Resources</a:t>
            </a:r>
          </a:p>
        </p:txBody>
      </p:sp>
      <p:sp>
        <p:nvSpPr>
          <p:cNvPr id="7" name="Content Placeholder 6">
            <a:extLst>
              <a:ext uri="{FF2B5EF4-FFF2-40B4-BE49-F238E27FC236}">
                <a16:creationId xmlns:a16="http://schemas.microsoft.com/office/drawing/2014/main" id="{8C57FDAB-372C-F337-3512-80A7F3939FC3}"/>
              </a:ext>
            </a:extLst>
          </p:cNvPr>
          <p:cNvSpPr>
            <a:spLocks noGrp="1"/>
          </p:cNvSpPr>
          <p:nvPr>
            <p:ph idx="1"/>
          </p:nvPr>
        </p:nvSpPr>
        <p:spPr/>
        <p:txBody>
          <a:bodyPr/>
          <a:lstStyle/>
          <a:p>
            <a:pPr marL="257175" indent="-257175" fontAlgn="base">
              <a:lnSpc>
                <a:spcPct val="150000"/>
              </a:lnSpc>
              <a:spcBef>
                <a:spcPct val="20000"/>
              </a:spcBef>
              <a:spcAft>
                <a:spcPct val="0"/>
              </a:spcAft>
              <a:buClr>
                <a:srgbClr val="0D3E94"/>
              </a:buClr>
            </a:pPr>
            <a:r>
              <a:rPr lang="en-US" altLang="en-US" sz="3200" kern="0">
                <a:solidFill>
                  <a:schemeClr val="tx2"/>
                </a:solidFill>
                <a:latin typeface="Aptos" panose="020B0004020202020204" pitchFamily="34" charset="0"/>
              </a:rPr>
              <a:t>To help you prepare to successfully complete evaluation with the SCTS 4.0, you should review the following additional information/materials:</a:t>
            </a: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b="1" kern="0">
                <a:solidFill>
                  <a:schemeClr val="bg2">
                    <a:lumMod val="50000"/>
                  </a:schemeClr>
                </a:solidFill>
                <a:latin typeface="Aptos" panose="020B0004020202020204" pitchFamily="34" charset="0"/>
                <a:hlinkClick r:id="rId2">
                  <a:extLst>
                    <a:ext uri="{A12FA001-AC4F-418D-AE19-62706E023703}">
                      <ahyp:hlinkClr xmlns:ahyp="http://schemas.microsoft.com/office/drawing/2018/hyperlinkcolor" val="tx"/>
                    </a:ext>
                  </a:extLst>
                </a:hlinkClick>
              </a:rPr>
              <a:t>Expanded ADEPT SCTS Guidelines </a:t>
            </a:r>
            <a:endParaRPr lang="en-US" altLang="en-US" sz="3200" b="1" kern="0">
              <a:solidFill>
                <a:schemeClr val="bg2">
                  <a:lumMod val="50000"/>
                </a:schemeClr>
              </a:solidFill>
              <a:latin typeface="Aptos" panose="020B0004020202020204" pitchFamily="34" charset="0"/>
            </a:endParaRP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b="1" kern="0">
                <a:solidFill>
                  <a:schemeClr val="bg2">
                    <a:lumMod val="50000"/>
                  </a:schemeClr>
                </a:solidFill>
                <a:latin typeface="Aptos" panose="020B0004020202020204" pitchFamily="34" charset="0"/>
                <a:hlinkClick r:id="rId3">
                  <a:extLst>
                    <a:ext uri="{A12FA001-AC4F-418D-AE19-62706E023703}">
                      <ahyp:hlinkClr xmlns:ahyp="http://schemas.microsoft.com/office/drawing/2018/hyperlinkcolor" val="tx"/>
                    </a:ext>
                  </a:extLst>
                </a:hlinkClick>
              </a:rPr>
              <a:t>Expanded ADEPT Process Manual</a:t>
            </a:r>
            <a:endParaRPr lang="en-US" altLang="en-US" sz="3200" b="1" kern="0">
              <a:solidFill>
                <a:schemeClr val="bg2">
                  <a:lumMod val="50000"/>
                </a:schemeClr>
              </a:solidFill>
              <a:latin typeface="Aptos" panose="020B0004020202020204" pitchFamily="34" charset="0"/>
            </a:endParaRP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kern="0">
                <a:solidFill>
                  <a:schemeClr val="tx2"/>
                </a:solidFill>
                <a:latin typeface="Aptos" panose="020B0004020202020204" pitchFamily="34" charset="0"/>
              </a:rPr>
              <a:t>Electronic copies of teacher templates in </a:t>
            </a:r>
            <a:r>
              <a:rPr lang="en-US" altLang="en-US" sz="3200" b="1" kern="0">
                <a:solidFill>
                  <a:schemeClr val="bg2">
                    <a:lumMod val="50000"/>
                  </a:schemeClr>
                </a:solidFill>
                <a:latin typeface="Aptos" panose="020B0004020202020204" pitchFamily="34" charset="0"/>
                <a:hlinkClick r:id="rId4">
                  <a:extLst>
                    <a:ext uri="{A12FA001-AC4F-418D-AE19-62706E023703}">
                      <ahyp:hlinkClr xmlns:ahyp="http://schemas.microsoft.com/office/drawing/2018/hyperlinkcolor" val="tx"/>
                    </a:ext>
                  </a:extLst>
                </a:hlinkClick>
              </a:rPr>
              <a:t>SCLEAD.org</a:t>
            </a:r>
            <a:endParaRPr lang="en-US" altLang="en-US" sz="3200" b="1" kern="0">
              <a:solidFill>
                <a:schemeClr val="bg2">
                  <a:lumMod val="50000"/>
                </a:schemeClr>
              </a:solidFill>
              <a:latin typeface="Aptos" panose="020B0004020202020204" pitchFamily="34" charset="0"/>
            </a:endParaRP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kern="0">
                <a:solidFill>
                  <a:schemeClr val="tx2"/>
                </a:solidFill>
                <a:latin typeface="Aptos" panose="020B0004020202020204" pitchFamily="34" charset="0"/>
              </a:rPr>
              <a:t>Your district’s Expanded ADEPT calendar</a:t>
            </a:r>
          </a:p>
          <a:p>
            <a:pPr lvl="1" fontAlgn="base">
              <a:lnSpc>
                <a:spcPct val="150000"/>
              </a:lnSpc>
              <a:spcBef>
                <a:spcPct val="20000"/>
              </a:spcBef>
              <a:spcAft>
                <a:spcPct val="0"/>
              </a:spcAft>
              <a:buClr>
                <a:srgbClr val="0D3E94"/>
              </a:buClr>
              <a:buFont typeface="Courier New" panose="02070309020205020404" pitchFamily="49" charset="0"/>
              <a:buChar char="o"/>
            </a:pPr>
            <a:r>
              <a:rPr lang="en-US" altLang="en-US" sz="3200" kern="0">
                <a:solidFill>
                  <a:schemeClr val="tx2"/>
                </a:solidFill>
                <a:latin typeface="Aptos" panose="020B0004020202020204" pitchFamily="34" charset="0"/>
              </a:rPr>
              <a:t>The names of the members of your evaluation team</a:t>
            </a:r>
          </a:p>
          <a:p>
            <a:endParaRPr lang="en-US"/>
          </a:p>
        </p:txBody>
      </p:sp>
    </p:spTree>
    <p:extLst>
      <p:ext uri="{BB962C8B-B14F-4D97-AF65-F5344CB8AC3E}">
        <p14:creationId xmlns:p14="http://schemas.microsoft.com/office/powerpoint/2010/main" val="27891805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17D95-62E7-2163-784F-84340B3D9755}"/>
              </a:ext>
            </a:extLst>
          </p:cNvPr>
          <p:cNvSpPr>
            <a:spLocks noGrp="1"/>
          </p:cNvSpPr>
          <p:nvPr>
            <p:ph type="title"/>
          </p:nvPr>
        </p:nvSpPr>
        <p:spPr>
          <a:xfrm>
            <a:off x="918972" y="775261"/>
            <a:ext cx="16450056" cy="1097280"/>
          </a:xfrm>
        </p:spPr>
        <p:txBody>
          <a:bodyPr/>
          <a:lstStyle/>
          <a:p>
            <a:r>
              <a:rPr lang="en-US">
                <a:solidFill>
                  <a:schemeClr val="tx2"/>
                </a:solidFill>
              </a:rPr>
              <a:t>District Business Rules Reminders</a:t>
            </a:r>
          </a:p>
        </p:txBody>
      </p:sp>
      <p:sp>
        <p:nvSpPr>
          <p:cNvPr id="3" name="Content Placeholder 2">
            <a:extLst>
              <a:ext uri="{FF2B5EF4-FFF2-40B4-BE49-F238E27FC236}">
                <a16:creationId xmlns:a16="http://schemas.microsoft.com/office/drawing/2014/main" id="{DE5B56C1-4F9D-E5AE-F98A-F12C05B19C22}"/>
              </a:ext>
            </a:extLst>
          </p:cNvPr>
          <p:cNvSpPr>
            <a:spLocks noGrp="1"/>
          </p:cNvSpPr>
          <p:nvPr>
            <p:ph idx="1"/>
          </p:nvPr>
        </p:nvSpPr>
        <p:spPr>
          <a:xfrm>
            <a:off x="1066800" y="2552700"/>
            <a:ext cx="16450056" cy="6232247"/>
          </a:xfrm>
        </p:spPr>
        <p:txBody>
          <a:bodyPr/>
          <a:lstStyle/>
          <a:p>
            <a:r>
              <a:rPr lang="en-US" altLang="en-US" kern="0">
                <a:solidFill>
                  <a:schemeClr val="tx2"/>
                </a:solidFill>
                <a:latin typeface="Aptos" panose="020B0004020202020204" pitchFamily="34" charset="0"/>
              </a:rPr>
              <a:t>INSERT YOUR DISTRICT BUSINESS RULES HERE</a:t>
            </a:r>
          </a:p>
          <a:p>
            <a:endParaRPr lang="en-US"/>
          </a:p>
        </p:txBody>
      </p:sp>
    </p:spTree>
    <p:extLst>
      <p:ext uri="{BB962C8B-B14F-4D97-AF65-F5344CB8AC3E}">
        <p14:creationId xmlns:p14="http://schemas.microsoft.com/office/powerpoint/2010/main" val="3283695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D9B4-B6FB-F04F-6FFD-BF60E52F1288}"/>
              </a:ext>
            </a:extLst>
          </p:cNvPr>
          <p:cNvSpPr>
            <a:spLocks noGrp="1"/>
          </p:cNvSpPr>
          <p:nvPr>
            <p:ph type="title"/>
          </p:nvPr>
        </p:nvSpPr>
        <p:spPr/>
        <p:txBody>
          <a:bodyPr/>
          <a:lstStyle/>
          <a:p>
            <a:r>
              <a:rPr lang="en-US">
                <a:solidFill>
                  <a:schemeClr val="tx2"/>
                </a:solidFill>
              </a:rPr>
              <a:t>Expanded ADEPT Questions?</a:t>
            </a:r>
          </a:p>
        </p:txBody>
      </p:sp>
      <p:sp>
        <p:nvSpPr>
          <p:cNvPr id="3" name="Content Placeholder 2">
            <a:extLst>
              <a:ext uri="{FF2B5EF4-FFF2-40B4-BE49-F238E27FC236}">
                <a16:creationId xmlns:a16="http://schemas.microsoft.com/office/drawing/2014/main" id="{23873CE1-B3C7-D8A1-C92F-FC907640D510}"/>
              </a:ext>
            </a:extLst>
          </p:cNvPr>
          <p:cNvSpPr>
            <a:spLocks noGrp="1"/>
          </p:cNvSpPr>
          <p:nvPr>
            <p:ph idx="1"/>
          </p:nvPr>
        </p:nvSpPr>
        <p:spPr>
          <a:xfrm>
            <a:off x="1259586" y="2324100"/>
            <a:ext cx="15768828" cy="6232247"/>
          </a:xfrm>
        </p:spPr>
        <p:txBody>
          <a:bodyPr/>
          <a:lstStyle/>
          <a:p>
            <a:pPr indent="-257175" fontAlgn="base">
              <a:lnSpc>
                <a:spcPct val="100000"/>
              </a:lnSpc>
              <a:spcBef>
                <a:spcPts val="0"/>
              </a:spcBef>
              <a:spcAft>
                <a:spcPct val="0"/>
              </a:spcAft>
              <a:buClr>
                <a:srgbClr val="0D3E94"/>
              </a:buClr>
            </a:pPr>
            <a:r>
              <a:rPr lang="en-US" altLang="en-US" sz="3200" kern="0">
                <a:solidFill>
                  <a:schemeClr val="tx2"/>
                </a:solidFill>
                <a:latin typeface="Aptos" panose="020B0004020202020204" pitchFamily="34" charset="0"/>
              </a:rPr>
              <a:t>If you have additional questions about SCTS 4.0, please contact your district’s ADEPT coordinator or the person who conducted this orientation.</a:t>
            </a:r>
          </a:p>
          <a:p>
            <a:pPr marL="257175" indent="-257175" fontAlgn="base">
              <a:lnSpc>
                <a:spcPct val="100000"/>
              </a:lnSpc>
              <a:spcBef>
                <a:spcPct val="20000"/>
              </a:spcBef>
              <a:spcAft>
                <a:spcPct val="0"/>
              </a:spcAft>
              <a:buClr>
                <a:srgbClr val="0D3E94"/>
              </a:buClr>
            </a:pPr>
            <a:endParaRPr lang="en-US" altLang="en-US" sz="3200" kern="0">
              <a:solidFill>
                <a:schemeClr val="tx2"/>
              </a:solidFill>
              <a:latin typeface="Aptos" panose="020B0004020202020204" pitchFamily="34" charset="0"/>
            </a:endParaRPr>
          </a:p>
          <a:p>
            <a:pPr marL="257175" indent="-257175" algn="ctr" fontAlgn="base">
              <a:lnSpc>
                <a:spcPct val="100000"/>
              </a:lnSpc>
              <a:spcBef>
                <a:spcPct val="20000"/>
              </a:spcBef>
              <a:spcAft>
                <a:spcPct val="0"/>
              </a:spcAft>
              <a:buClr>
                <a:srgbClr val="0D3E94"/>
              </a:buClr>
            </a:pPr>
            <a:r>
              <a:rPr lang="en-US" altLang="en-US" sz="3200" kern="0">
                <a:solidFill>
                  <a:schemeClr val="tx2"/>
                </a:solidFill>
                <a:latin typeface="Aptos" panose="020B0004020202020204" pitchFamily="34" charset="0"/>
              </a:rPr>
              <a:t>Coordinator Name</a:t>
            </a:r>
          </a:p>
          <a:p>
            <a:pPr marL="257175" indent="-257175" algn="ctr" fontAlgn="base">
              <a:lnSpc>
                <a:spcPct val="100000"/>
              </a:lnSpc>
              <a:spcBef>
                <a:spcPct val="20000"/>
              </a:spcBef>
              <a:spcAft>
                <a:spcPct val="0"/>
              </a:spcAft>
              <a:buClr>
                <a:srgbClr val="0D3E94"/>
              </a:buClr>
            </a:pPr>
            <a:r>
              <a:rPr lang="en-US" altLang="en-US" sz="3200" kern="0">
                <a:solidFill>
                  <a:schemeClr val="tx2"/>
                </a:solidFill>
                <a:latin typeface="Aptos" panose="020B0004020202020204" pitchFamily="34" charset="0"/>
              </a:rPr>
              <a:t>Telephone Number</a:t>
            </a:r>
          </a:p>
          <a:p>
            <a:pPr marL="257175" indent="-257175" algn="ctr" fontAlgn="base">
              <a:lnSpc>
                <a:spcPct val="100000"/>
              </a:lnSpc>
              <a:spcBef>
                <a:spcPct val="20000"/>
              </a:spcBef>
              <a:spcAft>
                <a:spcPct val="0"/>
              </a:spcAft>
              <a:buClr>
                <a:srgbClr val="0D3E94"/>
              </a:buClr>
            </a:pPr>
            <a:r>
              <a:rPr lang="en-US" altLang="en-US" sz="3200" kern="0">
                <a:solidFill>
                  <a:schemeClr val="tx2"/>
                </a:solidFill>
                <a:latin typeface="Aptos" panose="020B0004020202020204" pitchFamily="34" charset="0"/>
              </a:rPr>
              <a:t>Email</a:t>
            </a:r>
          </a:p>
          <a:p>
            <a:pPr marL="257175" indent="-257175" algn="ctr" fontAlgn="base">
              <a:lnSpc>
                <a:spcPct val="100000"/>
              </a:lnSpc>
              <a:spcBef>
                <a:spcPct val="20000"/>
              </a:spcBef>
              <a:spcAft>
                <a:spcPct val="0"/>
              </a:spcAft>
              <a:buClr>
                <a:srgbClr val="0D3E94"/>
              </a:buClr>
            </a:pPr>
            <a:endParaRPr lang="en-US" altLang="en-US" sz="3200" kern="0">
              <a:solidFill>
                <a:schemeClr val="tx2"/>
              </a:solidFill>
              <a:latin typeface="Aptos" panose="020B0004020202020204" pitchFamily="34" charset="0"/>
            </a:endParaRPr>
          </a:p>
          <a:p>
            <a:pPr marL="257175" indent="-257175" algn="ctr" fontAlgn="base">
              <a:lnSpc>
                <a:spcPct val="100000"/>
              </a:lnSpc>
              <a:spcBef>
                <a:spcPct val="20000"/>
              </a:spcBef>
              <a:spcAft>
                <a:spcPct val="0"/>
              </a:spcAft>
              <a:buClr>
                <a:srgbClr val="0D3E94"/>
              </a:buClr>
            </a:pPr>
            <a:r>
              <a:rPr lang="en-US" altLang="en-US" sz="3200" kern="0">
                <a:solidFill>
                  <a:schemeClr val="tx2"/>
                </a:solidFill>
                <a:latin typeface="Aptos" panose="020B0004020202020204" pitchFamily="34" charset="0"/>
              </a:rPr>
              <a:t>Forms and Additional Information </a:t>
            </a:r>
            <a:r>
              <a:rPr lang="en-US" altLang="en-US" sz="3200" kern="0">
                <a:solidFill>
                  <a:schemeClr val="tx2"/>
                </a:solidFill>
                <a:latin typeface="Aptos" panose="020B0004020202020204" pitchFamily="34" charset="0"/>
                <a:hlinkClick r:id="rId2">
                  <a:extLst>
                    <a:ext uri="{A12FA001-AC4F-418D-AE19-62706E023703}">
                      <ahyp:hlinkClr xmlns:ahyp="http://schemas.microsoft.com/office/drawing/2018/hyperlinkcolor" val="tx"/>
                    </a:ext>
                  </a:extLst>
                </a:hlinkClick>
              </a:rPr>
              <a:t>www.sclead.org</a:t>
            </a:r>
            <a:endParaRPr lang="en-US" altLang="en-US" sz="3200" kern="0">
              <a:solidFill>
                <a:schemeClr val="tx2"/>
              </a:solidFill>
              <a:latin typeface="Aptos" panose="020B0004020202020204" pitchFamily="34" charset="0"/>
            </a:endParaRPr>
          </a:p>
          <a:p>
            <a:pPr marL="257175" indent="-257175" algn="ctr" fontAlgn="base">
              <a:lnSpc>
                <a:spcPct val="100000"/>
              </a:lnSpc>
              <a:spcBef>
                <a:spcPct val="20000"/>
              </a:spcBef>
              <a:spcAft>
                <a:spcPct val="0"/>
              </a:spcAft>
              <a:buClr>
                <a:srgbClr val="0D3E94"/>
              </a:buClr>
            </a:pPr>
            <a:r>
              <a:rPr lang="en-US" altLang="en-US" sz="3200" b="1" kern="0">
                <a:solidFill>
                  <a:schemeClr val="bg2">
                    <a:lumMod val="50000"/>
                  </a:schemeClr>
                </a:solidFill>
                <a:latin typeface="Aptos" panose="020B0004020202020204" pitchFamily="34" charset="0"/>
                <a:hlinkClick r:id="rId3">
                  <a:extLst>
                    <a:ext uri="{A12FA001-AC4F-418D-AE19-62706E023703}">
                      <ahyp:hlinkClr xmlns:ahyp="http://schemas.microsoft.com/office/drawing/2018/hyperlinkcolor" val="tx"/>
                    </a:ext>
                  </a:extLst>
                </a:hlinkClick>
              </a:rPr>
              <a:t>https://ed.sc.gov/educators/educator-effectiveness/expanded-adept-resources</a:t>
            </a:r>
            <a:r>
              <a:rPr lang="en-US" altLang="en-US" sz="3200" kern="0">
                <a:solidFill>
                  <a:schemeClr val="accent1">
                    <a:lumMod val="75000"/>
                  </a:schemeClr>
                </a:solidFill>
                <a:latin typeface="Aptos" panose="020B0004020202020204" pitchFamily="34" charset="0"/>
                <a:hlinkClick r:id="rId3">
                  <a:extLst>
                    <a:ext uri="{A12FA001-AC4F-418D-AE19-62706E023703}">
                      <ahyp:hlinkClr xmlns:ahyp="http://schemas.microsoft.com/office/drawing/2018/hyperlinkcolor" val="tx"/>
                    </a:ext>
                  </a:extLst>
                </a:hlinkClick>
              </a:rPr>
              <a:t>/</a:t>
            </a:r>
            <a:endParaRPr lang="en-US" altLang="en-US" sz="3200" kern="0">
              <a:solidFill>
                <a:schemeClr val="accent1">
                  <a:lumMod val="75000"/>
                </a:schemeClr>
              </a:solidFill>
              <a:latin typeface="Aptos" panose="020B0004020202020204" pitchFamily="34" charset="0"/>
            </a:endParaRPr>
          </a:p>
          <a:p>
            <a:endParaRPr lang="en-US"/>
          </a:p>
        </p:txBody>
      </p:sp>
    </p:spTree>
    <p:extLst>
      <p:ext uri="{BB962C8B-B14F-4D97-AF65-F5344CB8AC3E}">
        <p14:creationId xmlns:p14="http://schemas.microsoft.com/office/powerpoint/2010/main" val="28095218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21555" y="1257300"/>
            <a:ext cx="4647438" cy="7132320"/>
          </a:xfrm>
        </p:spPr>
        <p:txBody>
          <a:bodyPr rot="0" spcFirstLastPara="0" vertOverflow="overflow" horzOverflow="overflow" vert="horz" lIns="0" tIns="0" rIns="0" bIns="0" numCol="1" spcCol="0" rtlCol="0" fromWordArt="0" anchor="ctr"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sz="7200" b="1" i="0" u="none" strike="noStrike" kern="1200" cap="none" spc="0" normalizeH="0" baseline="0" noProof="0">
                <a:ln>
                  <a:noFill/>
                </a:ln>
                <a:effectLst/>
                <a:uLnTx/>
                <a:uFillTx/>
              </a:rPr>
              <a:t>Purpose of Expanded ADEPT</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4294967295"/>
          </p:nvPr>
        </p:nvSpPr>
        <p:spPr>
          <a:xfrm>
            <a:off x="6707725" y="1943100"/>
            <a:ext cx="10658720" cy="7132320"/>
          </a:xfrm>
        </p:spPr>
        <p:txBody>
          <a:bodyPr anchor="ctr">
            <a:normAutofit/>
          </a:bodyPr>
          <a:lstStyle/>
          <a:p>
            <a:pPr marL="257175" indent="-257175" fontAlgn="base">
              <a:spcBef>
                <a:spcPct val="20000"/>
              </a:spcBef>
              <a:spcAft>
                <a:spcPct val="0"/>
              </a:spcAft>
              <a:buClr>
                <a:srgbClr val="0D3E94"/>
              </a:buClr>
              <a:defRPr/>
            </a:pPr>
            <a:r>
              <a:rPr lang="en-US" sz="4400">
                <a:solidFill>
                  <a:schemeClr val="tx2"/>
                </a:solidFill>
              </a:rPr>
              <a:t>The </a:t>
            </a:r>
            <a:r>
              <a:rPr lang="en-US" sz="4400" i="1">
                <a:solidFill>
                  <a:schemeClr val="tx2"/>
                </a:solidFill>
              </a:rPr>
              <a:t>Expanded ADEPT Support and Evaluation System for Classroom-Based Teachers </a:t>
            </a:r>
            <a:r>
              <a:rPr lang="en-US" sz="4400">
                <a:solidFill>
                  <a:schemeClr val="tx2"/>
                </a:solidFill>
              </a:rPr>
              <a:t>(</a:t>
            </a:r>
            <a:r>
              <a:rPr lang="en-US" sz="4400" i="1">
                <a:solidFill>
                  <a:schemeClr val="tx2"/>
                </a:solidFill>
              </a:rPr>
              <a:t>Expanded ADEPT</a:t>
            </a:r>
            <a:r>
              <a:rPr lang="en-US" sz="4400">
                <a:solidFill>
                  <a:schemeClr val="tx2"/>
                </a:solidFill>
              </a:rPr>
              <a:t>) is designed to </a:t>
            </a:r>
            <a:r>
              <a:rPr lang="en-US" sz="4400">
                <a:solidFill>
                  <a:schemeClr val="accent1">
                    <a:lumMod val="75000"/>
                  </a:schemeClr>
                </a:solidFill>
              </a:rPr>
              <a:t>continuously develop educators </a:t>
            </a:r>
            <a:r>
              <a:rPr lang="en-US" sz="4400">
                <a:solidFill>
                  <a:schemeClr val="tx2"/>
                </a:solidFill>
              </a:rPr>
              <a:t>at all performance levels through an evaluation system that is </a:t>
            </a:r>
            <a:r>
              <a:rPr lang="en-US" sz="4400">
                <a:solidFill>
                  <a:schemeClr val="accent1">
                    <a:lumMod val="75000"/>
                  </a:schemeClr>
                </a:solidFill>
              </a:rPr>
              <a:t>valid, reliable, and fair </a:t>
            </a:r>
            <a:r>
              <a:rPr lang="en-US" sz="4400">
                <a:solidFill>
                  <a:schemeClr val="tx2"/>
                </a:solidFill>
              </a:rPr>
              <a:t>and that produces actionable and constructive feedback to support professional growth. </a:t>
            </a:r>
          </a:p>
          <a:p>
            <a:endParaRPr lang="en-US" sz="5100"/>
          </a:p>
        </p:txBody>
      </p:sp>
    </p:spTree>
    <p:extLst>
      <p:ext uri="{BB962C8B-B14F-4D97-AF65-F5344CB8AC3E}">
        <p14:creationId xmlns:p14="http://schemas.microsoft.com/office/powerpoint/2010/main" val="2151234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99EC8B7-2DCB-42BE-6AF3-444C992B0928}"/>
              </a:ext>
            </a:extLst>
          </p:cNvPr>
          <p:cNvSpPr>
            <a:spLocks noGrp="1"/>
          </p:cNvSpPr>
          <p:nvPr>
            <p:ph type="title"/>
          </p:nvPr>
        </p:nvSpPr>
        <p:spPr/>
        <p:txBody>
          <a:bodyPr/>
          <a:lstStyle/>
          <a:p>
            <a:r>
              <a:rPr lang="en-US"/>
              <a:t>ADEPT</a:t>
            </a:r>
          </a:p>
        </p:txBody>
      </p:sp>
      <p:sp>
        <p:nvSpPr>
          <p:cNvPr id="6" name="Content Placeholder 5">
            <a:extLst>
              <a:ext uri="{FF2B5EF4-FFF2-40B4-BE49-F238E27FC236}">
                <a16:creationId xmlns:a16="http://schemas.microsoft.com/office/drawing/2014/main" id="{4371B4B6-590F-E65E-8E56-CE5B8D8725A4}"/>
              </a:ext>
            </a:extLst>
          </p:cNvPr>
          <p:cNvSpPr>
            <a:spLocks noGrp="1"/>
          </p:cNvSpPr>
          <p:nvPr>
            <p:ph idx="1"/>
          </p:nvPr>
        </p:nvSpPr>
        <p:spPr>
          <a:xfrm>
            <a:off x="5334000" y="2175347"/>
            <a:ext cx="6324600" cy="5975668"/>
          </a:xfrm>
        </p:spPr>
        <p:txBody>
          <a:bodyPr>
            <a:normAutofit/>
          </a:bodyPr>
          <a:lstStyle/>
          <a:p>
            <a:pPr marL="257175" indent="-257175" fontAlgn="base">
              <a:lnSpc>
                <a:spcPct val="100000"/>
              </a:lnSpc>
              <a:spcBef>
                <a:spcPct val="20000"/>
              </a:spcBef>
              <a:spcAft>
                <a:spcPct val="0"/>
              </a:spcAft>
              <a:buClr>
                <a:srgbClr val="0D3E94"/>
              </a:buClr>
              <a:defRPr/>
            </a:pPr>
            <a:r>
              <a:rPr lang="en-US" sz="6000" b="1" kern="0">
                <a:solidFill>
                  <a:schemeClr val="accent1"/>
                </a:solidFill>
                <a:latin typeface="Calibri" panose="020F0502020204030204" pitchFamily="34" charset="0"/>
              </a:rPr>
              <a:t>A</a:t>
            </a:r>
            <a:r>
              <a:rPr lang="en-US" sz="6000" b="1" kern="0">
                <a:solidFill>
                  <a:srgbClr val="000000"/>
                </a:solidFill>
                <a:latin typeface="Calibri" panose="020F0502020204030204" pitchFamily="34" charset="0"/>
              </a:rPr>
              <a:t>ssisting,</a:t>
            </a:r>
          </a:p>
          <a:p>
            <a:pPr marL="257175" indent="-257175" fontAlgn="base">
              <a:lnSpc>
                <a:spcPct val="100000"/>
              </a:lnSpc>
              <a:spcBef>
                <a:spcPct val="20000"/>
              </a:spcBef>
              <a:spcAft>
                <a:spcPct val="0"/>
              </a:spcAft>
              <a:buClr>
                <a:srgbClr val="0D3E94"/>
              </a:buClr>
              <a:defRPr/>
            </a:pPr>
            <a:r>
              <a:rPr lang="en-US" sz="6000" b="1" kern="0">
                <a:solidFill>
                  <a:schemeClr val="accent1"/>
                </a:solidFill>
                <a:latin typeface="Calibri" panose="020F0502020204030204" pitchFamily="34" charset="0"/>
              </a:rPr>
              <a:t>D</a:t>
            </a:r>
            <a:r>
              <a:rPr lang="en-US" sz="6000" b="1" kern="0">
                <a:solidFill>
                  <a:srgbClr val="000000"/>
                </a:solidFill>
                <a:latin typeface="Calibri" panose="020F0502020204030204" pitchFamily="34" charset="0"/>
              </a:rPr>
              <a:t>eveloping, and</a:t>
            </a:r>
          </a:p>
          <a:p>
            <a:pPr marL="257175" indent="-257175" fontAlgn="base">
              <a:lnSpc>
                <a:spcPct val="100000"/>
              </a:lnSpc>
              <a:spcBef>
                <a:spcPct val="20000"/>
              </a:spcBef>
              <a:spcAft>
                <a:spcPct val="0"/>
              </a:spcAft>
              <a:buClr>
                <a:srgbClr val="0D3E94"/>
              </a:buClr>
              <a:defRPr/>
            </a:pPr>
            <a:r>
              <a:rPr lang="en-US" sz="6000" b="1" kern="0">
                <a:solidFill>
                  <a:schemeClr val="accent1"/>
                </a:solidFill>
                <a:latin typeface="Calibri" panose="020F0502020204030204" pitchFamily="34" charset="0"/>
              </a:rPr>
              <a:t>E</a:t>
            </a:r>
            <a:r>
              <a:rPr lang="en-US" sz="6000" b="1" kern="0">
                <a:solidFill>
                  <a:srgbClr val="000000"/>
                </a:solidFill>
                <a:latin typeface="Calibri" panose="020F0502020204030204" pitchFamily="34" charset="0"/>
              </a:rPr>
              <a:t>valuating</a:t>
            </a:r>
          </a:p>
          <a:p>
            <a:pPr marL="257175" indent="-257175" fontAlgn="base">
              <a:lnSpc>
                <a:spcPct val="100000"/>
              </a:lnSpc>
              <a:spcBef>
                <a:spcPct val="20000"/>
              </a:spcBef>
              <a:spcAft>
                <a:spcPct val="0"/>
              </a:spcAft>
              <a:buClr>
                <a:srgbClr val="0D3E94"/>
              </a:buClr>
              <a:defRPr/>
            </a:pPr>
            <a:r>
              <a:rPr lang="en-US" sz="6000" b="1" kern="0">
                <a:solidFill>
                  <a:schemeClr val="accent1"/>
                </a:solidFill>
                <a:latin typeface="Calibri" panose="020F0502020204030204" pitchFamily="34" charset="0"/>
              </a:rPr>
              <a:t>P</a:t>
            </a:r>
            <a:r>
              <a:rPr lang="en-US" sz="6000" b="1" kern="0">
                <a:solidFill>
                  <a:srgbClr val="000000"/>
                </a:solidFill>
                <a:latin typeface="Calibri" panose="020F0502020204030204" pitchFamily="34" charset="0"/>
              </a:rPr>
              <a:t>rofessional</a:t>
            </a:r>
          </a:p>
          <a:p>
            <a:pPr marL="257175" indent="-257175" fontAlgn="base">
              <a:lnSpc>
                <a:spcPct val="100000"/>
              </a:lnSpc>
              <a:spcBef>
                <a:spcPct val="20000"/>
              </a:spcBef>
              <a:spcAft>
                <a:spcPct val="0"/>
              </a:spcAft>
              <a:buClr>
                <a:srgbClr val="0D3E94"/>
              </a:buClr>
              <a:defRPr/>
            </a:pPr>
            <a:r>
              <a:rPr lang="en-US" sz="6000" b="1" kern="0">
                <a:solidFill>
                  <a:schemeClr val="accent1"/>
                </a:solidFill>
                <a:latin typeface="Calibri" panose="020F0502020204030204" pitchFamily="34" charset="0"/>
              </a:rPr>
              <a:t>T</a:t>
            </a:r>
            <a:r>
              <a:rPr lang="en-US" sz="6000" b="1" kern="0">
                <a:solidFill>
                  <a:srgbClr val="000000"/>
                </a:solidFill>
                <a:latin typeface="Calibri" panose="020F0502020204030204" pitchFamily="34" charset="0"/>
              </a:rPr>
              <a:t>eaching</a:t>
            </a:r>
          </a:p>
          <a:p>
            <a:endParaRPr lang="en-US"/>
          </a:p>
        </p:txBody>
      </p:sp>
    </p:spTree>
    <p:extLst>
      <p:ext uri="{BB962C8B-B14F-4D97-AF65-F5344CB8AC3E}">
        <p14:creationId xmlns:p14="http://schemas.microsoft.com/office/powerpoint/2010/main" val="2779686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74EE7-1CD0-F4DA-7F00-3BC30EF6C74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57A55D6B-0F36-41B0-AECC-50FD8F6E0315}"/>
              </a:ext>
            </a:extLst>
          </p:cNvPr>
          <p:cNvSpPr>
            <a:spLocks noGrp="1"/>
          </p:cNvSpPr>
          <p:nvPr>
            <p:ph type="title"/>
          </p:nvPr>
        </p:nvSpPr>
        <p:spPr/>
        <p:txBody>
          <a:bodyPr/>
          <a:lstStyle/>
          <a:p>
            <a:r>
              <a:rPr lang="en-US"/>
              <a:t>SCTS 4.0</a:t>
            </a:r>
          </a:p>
        </p:txBody>
      </p:sp>
      <p:sp>
        <p:nvSpPr>
          <p:cNvPr id="6" name="Content Placeholder 5">
            <a:extLst>
              <a:ext uri="{FF2B5EF4-FFF2-40B4-BE49-F238E27FC236}">
                <a16:creationId xmlns:a16="http://schemas.microsoft.com/office/drawing/2014/main" id="{52399AA5-10C5-7FD0-44E9-575160003009}"/>
              </a:ext>
            </a:extLst>
          </p:cNvPr>
          <p:cNvSpPr>
            <a:spLocks noGrp="1"/>
          </p:cNvSpPr>
          <p:nvPr>
            <p:ph idx="1"/>
          </p:nvPr>
        </p:nvSpPr>
        <p:spPr>
          <a:xfrm>
            <a:off x="5334000" y="2175347"/>
            <a:ext cx="5029200" cy="5975668"/>
          </a:xfrm>
        </p:spPr>
        <p:txBody>
          <a:bodyPr/>
          <a:lstStyle/>
          <a:p>
            <a:pPr marL="257175" indent="-257175" fontAlgn="base">
              <a:lnSpc>
                <a:spcPct val="100000"/>
              </a:lnSpc>
              <a:spcBef>
                <a:spcPct val="20000"/>
              </a:spcBef>
              <a:spcAft>
                <a:spcPct val="0"/>
              </a:spcAft>
              <a:buClr>
                <a:srgbClr val="0D3E94"/>
              </a:buClr>
              <a:defRPr/>
            </a:pPr>
            <a:r>
              <a:rPr lang="en-US" sz="5400" b="1" kern="0">
                <a:solidFill>
                  <a:schemeClr val="accent1"/>
                </a:solidFill>
                <a:latin typeface="Calibri" panose="020F0502020204030204" pitchFamily="34" charset="0"/>
              </a:rPr>
              <a:t>S</a:t>
            </a:r>
            <a:r>
              <a:rPr lang="en-US" sz="5400" b="1" kern="0">
                <a:solidFill>
                  <a:srgbClr val="000000"/>
                </a:solidFill>
                <a:latin typeface="Calibri" panose="020F0502020204030204" pitchFamily="34" charset="0"/>
              </a:rPr>
              <a:t>outh</a:t>
            </a:r>
            <a:r>
              <a:rPr lang="en-US" sz="5400" b="1" kern="0">
                <a:solidFill>
                  <a:srgbClr val="FF5050"/>
                </a:solidFill>
                <a:latin typeface="Calibri" panose="020F0502020204030204" pitchFamily="34" charset="0"/>
              </a:rPr>
              <a:t> </a:t>
            </a:r>
            <a:endParaRPr lang="en-US" sz="54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defRPr/>
            </a:pPr>
            <a:r>
              <a:rPr lang="en-US" sz="5400" b="1" kern="0">
                <a:solidFill>
                  <a:schemeClr val="accent1"/>
                </a:solidFill>
                <a:latin typeface="Calibri" panose="020F0502020204030204" pitchFamily="34" charset="0"/>
              </a:rPr>
              <a:t>C</a:t>
            </a:r>
            <a:r>
              <a:rPr lang="en-US" sz="5400" b="1" kern="0">
                <a:solidFill>
                  <a:srgbClr val="000000"/>
                </a:solidFill>
                <a:latin typeface="Calibri" panose="020F0502020204030204" pitchFamily="34" charset="0"/>
              </a:rPr>
              <a:t>arolina</a:t>
            </a:r>
            <a:endParaRPr lang="en-US" sz="54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defRPr/>
            </a:pPr>
            <a:r>
              <a:rPr lang="en-US" sz="5400" b="1" kern="0">
                <a:solidFill>
                  <a:schemeClr val="accent1"/>
                </a:solidFill>
                <a:latin typeface="Calibri" panose="020F0502020204030204" pitchFamily="34" charset="0"/>
              </a:rPr>
              <a:t>T</a:t>
            </a:r>
            <a:r>
              <a:rPr lang="en-US" sz="5400" b="1" kern="0">
                <a:solidFill>
                  <a:srgbClr val="000000"/>
                </a:solidFill>
                <a:latin typeface="Calibri" panose="020F0502020204030204" pitchFamily="34" charset="0"/>
              </a:rPr>
              <a:t>eaching</a:t>
            </a:r>
            <a:endParaRPr lang="en-US" sz="54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defRPr/>
            </a:pPr>
            <a:r>
              <a:rPr lang="en-US" sz="5400" b="1" kern="0">
                <a:solidFill>
                  <a:schemeClr val="accent1"/>
                </a:solidFill>
                <a:latin typeface="Calibri" panose="020F0502020204030204" pitchFamily="34" charset="0"/>
              </a:rPr>
              <a:t>S</a:t>
            </a:r>
            <a:r>
              <a:rPr lang="en-US" sz="5400" b="1" kern="0">
                <a:solidFill>
                  <a:srgbClr val="000000"/>
                </a:solidFill>
                <a:latin typeface="Calibri" panose="020F0502020204030204" pitchFamily="34" charset="0"/>
              </a:rPr>
              <a:t>tandards</a:t>
            </a:r>
            <a:r>
              <a:rPr lang="en-US" sz="5400" b="1" kern="0">
                <a:solidFill>
                  <a:srgbClr val="FF5050"/>
                </a:solidFill>
                <a:latin typeface="Calibri" panose="020F0502020204030204" pitchFamily="34" charset="0"/>
              </a:rPr>
              <a:t> </a:t>
            </a:r>
          </a:p>
          <a:p>
            <a:pPr marL="257175" indent="-257175" fontAlgn="base">
              <a:lnSpc>
                <a:spcPct val="100000"/>
              </a:lnSpc>
              <a:spcBef>
                <a:spcPct val="20000"/>
              </a:spcBef>
              <a:spcAft>
                <a:spcPct val="0"/>
              </a:spcAft>
              <a:buClr>
                <a:srgbClr val="0D3E94"/>
              </a:buClr>
              <a:defRPr/>
            </a:pPr>
            <a:r>
              <a:rPr lang="en-US" sz="5400" b="1" kern="0">
                <a:solidFill>
                  <a:schemeClr val="accent1"/>
                </a:solidFill>
                <a:latin typeface="Calibri" panose="020F0502020204030204" pitchFamily="34" charset="0"/>
              </a:rPr>
              <a:t>4.0</a:t>
            </a:r>
            <a:endParaRPr lang="en-US" sz="5400" kern="0">
              <a:solidFill>
                <a:schemeClr val="accent1"/>
              </a:solidFill>
              <a:latin typeface="Calibri" panose="020F0502020204030204" pitchFamily="34" charset="0"/>
            </a:endParaRPr>
          </a:p>
          <a:p>
            <a:endParaRPr lang="en-US"/>
          </a:p>
        </p:txBody>
      </p:sp>
    </p:spTree>
    <p:extLst>
      <p:ext uri="{BB962C8B-B14F-4D97-AF65-F5344CB8AC3E}">
        <p14:creationId xmlns:p14="http://schemas.microsoft.com/office/powerpoint/2010/main" val="4257038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752C4-960A-B3F7-A0FD-1F64B9B3F6F9}"/>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5D93398-EB8A-9637-8117-2AA6E47391DA}"/>
              </a:ext>
            </a:extLst>
          </p:cNvPr>
          <p:cNvSpPr>
            <a:spLocks noGrp="1"/>
          </p:cNvSpPr>
          <p:nvPr>
            <p:ph type="title"/>
          </p:nvPr>
        </p:nvSpPr>
        <p:spPr>
          <a:xfrm>
            <a:off x="941832" y="723900"/>
            <a:ext cx="16404336" cy="1097280"/>
          </a:xfrm>
        </p:spPr>
        <p:txBody>
          <a:bodyPr/>
          <a:lstStyle/>
          <a:p>
            <a:r>
              <a:rPr lang="en-US"/>
              <a:t>South Carolina Teaching Standards</a:t>
            </a:r>
          </a:p>
        </p:txBody>
      </p:sp>
      <p:sp>
        <p:nvSpPr>
          <p:cNvPr id="9" name="Text Placeholder 8">
            <a:extLst>
              <a:ext uri="{FF2B5EF4-FFF2-40B4-BE49-F238E27FC236}">
                <a16:creationId xmlns:a16="http://schemas.microsoft.com/office/drawing/2014/main" id="{5BCD087F-063E-C9E0-35C6-FB2EBB36BA4C}"/>
              </a:ext>
            </a:extLst>
          </p:cNvPr>
          <p:cNvSpPr>
            <a:spLocks noGrp="1"/>
          </p:cNvSpPr>
          <p:nvPr>
            <p:ph sz="half" idx="1"/>
          </p:nvPr>
        </p:nvSpPr>
        <p:spPr>
          <a:xfrm>
            <a:off x="1170374" y="2019300"/>
            <a:ext cx="3554026" cy="7391400"/>
          </a:xfrm>
          <a:solidFill>
            <a:schemeClr val="accent5"/>
          </a:solidFill>
          <a:ln>
            <a:noFill/>
          </a:ln>
        </p:spPr>
        <p:txBody>
          <a:bodyPr/>
          <a:lstStyle/>
          <a:p>
            <a:pPr marL="0" indent="0" algn="ctr">
              <a:buNone/>
            </a:pPr>
            <a:r>
              <a:rPr lang="en-US" b="1"/>
              <a:t>Planning</a:t>
            </a:r>
          </a:p>
          <a:p>
            <a:pPr marL="0" indent="0" algn="ctr">
              <a:buNone/>
            </a:pPr>
            <a:endParaRPr lang="en-US" sz="900">
              <a:solidFill>
                <a:schemeClr val="accent4"/>
              </a:solidFill>
            </a:endParaRPr>
          </a:p>
          <a:p>
            <a:pPr marL="119063" indent="-119063"/>
            <a:r>
              <a:rPr lang="en-US" sz="2400">
                <a:solidFill>
                  <a:schemeClr val="accent4"/>
                </a:solidFill>
              </a:rPr>
              <a:t>Instructional Plans</a:t>
            </a:r>
          </a:p>
          <a:p>
            <a:pPr marL="119063" indent="-119063"/>
            <a:r>
              <a:rPr lang="en-US" sz="2400">
                <a:solidFill>
                  <a:schemeClr val="accent4"/>
                </a:solidFill>
              </a:rPr>
              <a:t>Student Work</a:t>
            </a:r>
          </a:p>
          <a:p>
            <a:pPr marL="119063" indent="-119063"/>
            <a:r>
              <a:rPr lang="en-US" sz="2400">
                <a:solidFill>
                  <a:schemeClr val="accent4"/>
                </a:solidFill>
              </a:rPr>
              <a:t>Assessment</a:t>
            </a:r>
          </a:p>
          <a:p>
            <a:endParaRPr lang="en-US"/>
          </a:p>
        </p:txBody>
      </p:sp>
      <p:sp>
        <p:nvSpPr>
          <p:cNvPr id="11" name="Text Placeholder 10">
            <a:extLst>
              <a:ext uri="{FF2B5EF4-FFF2-40B4-BE49-F238E27FC236}">
                <a16:creationId xmlns:a16="http://schemas.microsoft.com/office/drawing/2014/main" id="{ADA25533-F247-A488-814D-E8F851E84B88}"/>
              </a:ext>
            </a:extLst>
          </p:cNvPr>
          <p:cNvSpPr>
            <a:spLocks noGrp="1"/>
          </p:cNvSpPr>
          <p:nvPr>
            <p:ph sz="half" idx="13"/>
          </p:nvPr>
        </p:nvSpPr>
        <p:spPr>
          <a:xfrm>
            <a:off x="4893666" y="2019300"/>
            <a:ext cx="3951732" cy="7391400"/>
          </a:xfrm>
          <a:solidFill>
            <a:schemeClr val="accent3"/>
          </a:solidFill>
        </p:spPr>
        <p:txBody>
          <a:bodyPr>
            <a:noAutofit/>
          </a:bodyPr>
          <a:lstStyle/>
          <a:p>
            <a:pPr marL="0" indent="0" algn="ctr">
              <a:buNone/>
            </a:pPr>
            <a:r>
              <a:rPr lang="en-US" b="1"/>
              <a:t>Instruction</a:t>
            </a:r>
          </a:p>
          <a:p>
            <a:pPr marL="0" indent="0" algn="ctr">
              <a:buNone/>
            </a:pPr>
            <a:endParaRPr lang="en-US" sz="900">
              <a:solidFill>
                <a:schemeClr val="accent4"/>
              </a:solidFill>
            </a:endParaRPr>
          </a:p>
          <a:p>
            <a:pPr marL="119063" indent="-119063" eaLnBrk="0" hangingPunct="0">
              <a:lnSpc>
                <a:spcPct val="120000"/>
              </a:lnSpc>
              <a:defRPr/>
            </a:pPr>
            <a:r>
              <a:rPr lang="en-US" sz="2400">
                <a:solidFill>
                  <a:schemeClr val="accent4"/>
                </a:solidFill>
              </a:rPr>
              <a:t>Standards &amp; Objectives</a:t>
            </a:r>
          </a:p>
          <a:p>
            <a:pPr marL="119063" indent="-119063" eaLnBrk="0" hangingPunct="0">
              <a:lnSpc>
                <a:spcPct val="120000"/>
              </a:lnSpc>
              <a:defRPr/>
            </a:pPr>
            <a:r>
              <a:rPr lang="en-US" sz="2400">
                <a:solidFill>
                  <a:schemeClr val="accent4"/>
                </a:solidFill>
              </a:rPr>
              <a:t>Motivating Students</a:t>
            </a:r>
          </a:p>
          <a:p>
            <a:pPr marL="119063" indent="-119063" eaLnBrk="0" hangingPunct="0">
              <a:lnSpc>
                <a:spcPct val="120000"/>
              </a:lnSpc>
              <a:defRPr/>
            </a:pPr>
            <a:r>
              <a:rPr lang="en-US" sz="2400">
                <a:solidFill>
                  <a:schemeClr val="accent4"/>
                </a:solidFill>
              </a:rPr>
              <a:t>Presenting Instructional Content </a:t>
            </a:r>
          </a:p>
          <a:p>
            <a:pPr marL="119063" indent="-119063" eaLnBrk="0" hangingPunct="0">
              <a:lnSpc>
                <a:spcPct val="120000"/>
              </a:lnSpc>
              <a:defRPr/>
            </a:pPr>
            <a:r>
              <a:rPr lang="en-US" sz="2400">
                <a:solidFill>
                  <a:schemeClr val="accent4"/>
                </a:solidFill>
              </a:rPr>
              <a:t>Lesson Structure &amp; Pacing</a:t>
            </a:r>
          </a:p>
          <a:p>
            <a:pPr marL="119063" indent="-119063" eaLnBrk="0" hangingPunct="0">
              <a:lnSpc>
                <a:spcPct val="120000"/>
              </a:lnSpc>
              <a:defRPr/>
            </a:pPr>
            <a:r>
              <a:rPr lang="en-US" sz="2400">
                <a:solidFill>
                  <a:schemeClr val="accent4"/>
                </a:solidFill>
              </a:rPr>
              <a:t>Activities &amp; Materials</a:t>
            </a:r>
          </a:p>
          <a:p>
            <a:pPr marL="119063" indent="-119063" eaLnBrk="0" hangingPunct="0">
              <a:lnSpc>
                <a:spcPct val="120000"/>
              </a:lnSpc>
              <a:defRPr/>
            </a:pPr>
            <a:r>
              <a:rPr lang="en-US" sz="2400">
                <a:solidFill>
                  <a:schemeClr val="accent4"/>
                </a:solidFill>
              </a:rPr>
              <a:t>Questioning</a:t>
            </a:r>
          </a:p>
          <a:p>
            <a:pPr marL="119063" indent="-119063" eaLnBrk="0" hangingPunct="0">
              <a:lnSpc>
                <a:spcPct val="120000"/>
              </a:lnSpc>
              <a:defRPr/>
            </a:pPr>
            <a:r>
              <a:rPr lang="en-US" sz="2400">
                <a:solidFill>
                  <a:schemeClr val="accent4"/>
                </a:solidFill>
              </a:rPr>
              <a:t>Academic Feedback</a:t>
            </a:r>
          </a:p>
          <a:p>
            <a:pPr marL="119063" indent="-119063" eaLnBrk="0" hangingPunct="0">
              <a:lnSpc>
                <a:spcPct val="120000"/>
              </a:lnSpc>
              <a:defRPr/>
            </a:pPr>
            <a:r>
              <a:rPr lang="en-US" sz="2400">
                <a:solidFill>
                  <a:schemeClr val="accent4"/>
                </a:solidFill>
              </a:rPr>
              <a:t>Grouping Students</a:t>
            </a:r>
          </a:p>
          <a:p>
            <a:pPr marL="119063" indent="-119063" eaLnBrk="0" hangingPunct="0">
              <a:lnSpc>
                <a:spcPct val="120000"/>
              </a:lnSpc>
              <a:defRPr/>
            </a:pPr>
            <a:r>
              <a:rPr lang="en-US" sz="2400">
                <a:solidFill>
                  <a:schemeClr val="accent4"/>
                </a:solidFill>
              </a:rPr>
              <a:t>Teacher Content Knowledge</a:t>
            </a:r>
          </a:p>
          <a:p>
            <a:pPr marL="119063" indent="-119063" eaLnBrk="0" hangingPunct="0">
              <a:lnSpc>
                <a:spcPct val="120000"/>
              </a:lnSpc>
              <a:defRPr/>
            </a:pPr>
            <a:r>
              <a:rPr lang="en-US" sz="2400">
                <a:solidFill>
                  <a:schemeClr val="accent4"/>
                </a:solidFill>
              </a:rPr>
              <a:t>Teacher Knowledge of Students</a:t>
            </a:r>
          </a:p>
          <a:p>
            <a:pPr marL="119063" indent="-119063" eaLnBrk="0" hangingPunct="0">
              <a:lnSpc>
                <a:spcPct val="120000"/>
              </a:lnSpc>
              <a:defRPr/>
            </a:pPr>
            <a:r>
              <a:rPr lang="en-US" sz="2400">
                <a:solidFill>
                  <a:schemeClr val="accent4"/>
                </a:solidFill>
              </a:rPr>
              <a:t>Thinking</a:t>
            </a:r>
          </a:p>
          <a:p>
            <a:pPr marL="119063" indent="-119063" eaLnBrk="0" hangingPunct="0">
              <a:lnSpc>
                <a:spcPct val="120000"/>
              </a:lnSpc>
              <a:defRPr/>
            </a:pPr>
            <a:r>
              <a:rPr lang="en-US" sz="2400">
                <a:solidFill>
                  <a:schemeClr val="accent4"/>
                </a:solidFill>
              </a:rPr>
              <a:t>Problem Solving</a:t>
            </a:r>
          </a:p>
          <a:p>
            <a:pPr marL="0" indent="0">
              <a:buNone/>
            </a:pPr>
            <a:endParaRPr lang="en-US"/>
          </a:p>
        </p:txBody>
      </p:sp>
      <p:sp>
        <p:nvSpPr>
          <p:cNvPr id="10" name="Text Placeholder 9">
            <a:extLst>
              <a:ext uri="{FF2B5EF4-FFF2-40B4-BE49-F238E27FC236}">
                <a16:creationId xmlns:a16="http://schemas.microsoft.com/office/drawing/2014/main" id="{BA3B0C19-2872-2492-7BDD-D98D2D063CB6}"/>
              </a:ext>
            </a:extLst>
          </p:cNvPr>
          <p:cNvSpPr>
            <a:spLocks noGrp="1"/>
          </p:cNvSpPr>
          <p:nvPr>
            <p:ph sz="half" idx="2"/>
          </p:nvPr>
        </p:nvSpPr>
        <p:spPr>
          <a:xfrm>
            <a:off x="9014664" y="2019300"/>
            <a:ext cx="3425829" cy="7391400"/>
          </a:xfrm>
          <a:solidFill>
            <a:schemeClr val="accent1"/>
          </a:solidFill>
        </p:spPr>
        <p:txBody>
          <a:bodyPr/>
          <a:lstStyle/>
          <a:p>
            <a:pPr marL="0" indent="0" algn="ctr">
              <a:buNone/>
            </a:pPr>
            <a:r>
              <a:rPr lang="en-US" b="1"/>
              <a:t>Environment</a:t>
            </a:r>
          </a:p>
          <a:p>
            <a:pPr marL="0" indent="0" algn="ctr">
              <a:buNone/>
            </a:pPr>
            <a:endParaRPr lang="en-US" sz="900"/>
          </a:p>
          <a:p>
            <a:pPr marL="119063" indent="-119063" eaLnBrk="0" hangingPunct="0">
              <a:defRPr/>
            </a:pPr>
            <a:r>
              <a:rPr lang="en-US" sz="2400">
                <a:solidFill>
                  <a:schemeClr val="accent4"/>
                </a:solidFill>
              </a:rPr>
              <a:t>Managing Student Behavior</a:t>
            </a:r>
          </a:p>
          <a:p>
            <a:pPr marL="119063" indent="-119063" eaLnBrk="0" hangingPunct="0">
              <a:defRPr/>
            </a:pPr>
            <a:r>
              <a:rPr lang="en-US" sz="2400">
                <a:solidFill>
                  <a:schemeClr val="accent4"/>
                </a:solidFill>
              </a:rPr>
              <a:t>Expectations</a:t>
            </a:r>
          </a:p>
          <a:p>
            <a:pPr marL="119063" indent="-119063" eaLnBrk="0" hangingPunct="0">
              <a:defRPr/>
            </a:pPr>
            <a:r>
              <a:rPr lang="en-US" sz="2400">
                <a:solidFill>
                  <a:schemeClr val="accent4"/>
                </a:solidFill>
              </a:rPr>
              <a:t>Environment</a:t>
            </a:r>
          </a:p>
          <a:p>
            <a:pPr marL="119063" indent="-119063" eaLnBrk="0" hangingPunct="0">
              <a:defRPr/>
            </a:pPr>
            <a:r>
              <a:rPr lang="en-US" sz="2400">
                <a:solidFill>
                  <a:schemeClr val="accent4"/>
                </a:solidFill>
              </a:rPr>
              <a:t>Respectful Culture</a:t>
            </a:r>
          </a:p>
          <a:p>
            <a:endParaRPr lang="en-US"/>
          </a:p>
        </p:txBody>
      </p:sp>
      <p:sp>
        <p:nvSpPr>
          <p:cNvPr id="12" name="Text Placeholder 11">
            <a:extLst>
              <a:ext uri="{FF2B5EF4-FFF2-40B4-BE49-F238E27FC236}">
                <a16:creationId xmlns:a16="http://schemas.microsoft.com/office/drawing/2014/main" id="{4619742B-9798-5F39-FDB8-90CC0B08AE22}"/>
              </a:ext>
            </a:extLst>
          </p:cNvPr>
          <p:cNvSpPr>
            <a:spLocks noGrp="1"/>
          </p:cNvSpPr>
          <p:nvPr>
            <p:ph type="body" sz="quarter" idx="4294967295"/>
          </p:nvPr>
        </p:nvSpPr>
        <p:spPr>
          <a:xfrm>
            <a:off x="12609760" y="2019300"/>
            <a:ext cx="3620840" cy="7391400"/>
          </a:xfrm>
          <a:solidFill>
            <a:schemeClr val="bg2"/>
          </a:solidFill>
        </p:spPr>
        <p:txBody>
          <a:bodyPr>
            <a:normAutofit/>
          </a:bodyPr>
          <a:lstStyle/>
          <a:p>
            <a:pPr marL="0" indent="0" algn="ctr">
              <a:lnSpc>
                <a:spcPct val="100000"/>
              </a:lnSpc>
              <a:spcBef>
                <a:spcPts val="0"/>
              </a:spcBef>
              <a:buNone/>
            </a:pPr>
            <a:r>
              <a:rPr lang="en-US" sz="2800" b="1">
                <a:solidFill>
                  <a:schemeClr val="accent4"/>
                </a:solidFill>
              </a:rPr>
              <a:t>Professionalism</a:t>
            </a:r>
          </a:p>
          <a:p>
            <a:pPr marL="0" indent="0" algn="ctr">
              <a:lnSpc>
                <a:spcPct val="100000"/>
              </a:lnSpc>
              <a:spcBef>
                <a:spcPts val="0"/>
              </a:spcBef>
              <a:buNone/>
            </a:pPr>
            <a:endParaRPr lang="en-US" sz="900">
              <a:solidFill>
                <a:schemeClr val="accent4"/>
              </a:solidFill>
            </a:endParaRPr>
          </a:p>
          <a:p>
            <a:pPr marL="119063" indent="-119063" eaLnBrk="0" hangingPunct="0">
              <a:lnSpc>
                <a:spcPct val="100000"/>
              </a:lnSpc>
              <a:spcBef>
                <a:spcPts val="0"/>
              </a:spcBef>
              <a:defRPr/>
            </a:pPr>
            <a:r>
              <a:rPr lang="en-US" sz="2400">
                <a:solidFill>
                  <a:schemeClr val="accent4"/>
                </a:solidFill>
              </a:rPr>
              <a:t>Growing and Developing Professionally</a:t>
            </a:r>
          </a:p>
          <a:p>
            <a:pPr marL="119063" indent="-119063" eaLnBrk="0" hangingPunct="0">
              <a:defRPr/>
            </a:pPr>
            <a:r>
              <a:rPr lang="en-US" sz="2400">
                <a:solidFill>
                  <a:schemeClr val="accent4"/>
                </a:solidFill>
              </a:rPr>
              <a:t>Reflecting on Teaching</a:t>
            </a:r>
          </a:p>
          <a:p>
            <a:pPr marL="119063" indent="-119063" eaLnBrk="0" hangingPunct="0">
              <a:defRPr/>
            </a:pPr>
            <a:r>
              <a:rPr lang="en-US" sz="2400">
                <a:solidFill>
                  <a:schemeClr val="accent4"/>
                </a:solidFill>
              </a:rPr>
              <a:t>Community Involvement</a:t>
            </a:r>
          </a:p>
          <a:p>
            <a:pPr marL="119063" indent="-119063" eaLnBrk="0" hangingPunct="0">
              <a:defRPr/>
            </a:pPr>
            <a:r>
              <a:rPr lang="en-US" sz="2400">
                <a:solidFill>
                  <a:schemeClr val="accent4"/>
                </a:solidFill>
              </a:rPr>
              <a:t>School Responsibilities</a:t>
            </a:r>
          </a:p>
          <a:p>
            <a:pPr marL="0" indent="0">
              <a:buNone/>
            </a:pPr>
            <a:endParaRPr lang="en-US" sz="2800">
              <a:solidFill>
                <a:schemeClr val="accent4"/>
              </a:solidFill>
            </a:endParaRPr>
          </a:p>
        </p:txBody>
      </p:sp>
    </p:spTree>
    <p:extLst>
      <p:ext uri="{BB962C8B-B14F-4D97-AF65-F5344CB8AC3E}">
        <p14:creationId xmlns:p14="http://schemas.microsoft.com/office/powerpoint/2010/main" val="1174083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92313-DD7E-F91D-FEBC-27118E0A603E}"/>
              </a:ext>
            </a:extLst>
          </p:cNvPr>
          <p:cNvSpPr>
            <a:spLocks noGrp="1"/>
          </p:cNvSpPr>
          <p:nvPr>
            <p:ph type="title"/>
          </p:nvPr>
        </p:nvSpPr>
        <p:spPr>
          <a:xfrm>
            <a:off x="1040969" y="647700"/>
            <a:ext cx="16404336" cy="1097280"/>
          </a:xfrm>
        </p:spPr>
        <p:txBody>
          <a:bodyPr/>
          <a:lstStyle/>
          <a:p>
            <a:r>
              <a:rPr lang="en-US">
                <a:solidFill>
                  <a:schemeClr val="accent4"/>
                </a:solidFill>
                <a:latin typeface="Calibri" panose="020F0502020204030204" pitchFamily="34" charset="0"/>
                <a:ea typeface="Tahoma" panose="020B0604030504040204" pitchFamily="34" charset="0"/>
                <a:cs typeface="Tahoma" panose="020B0604030504040204" pitchFamily="34" charset="0"/>
              </a:rPr>
              <a:t>SCTS 4.0: A student-centered observation instrument </a:t>
            </a:r>
            <a:endParaRPr lang="en-US">
              <a:solidFill>
                <a:schemeClr val="accent4"/>
              </a:solidFill>
            </a:endParaRPr>
          </a:p>
        </p:txBody>
      </p:sp>
      <p:sp>
        <p:nvSpPr>
          <p:cNvPr id="9" name="Rectangle 8" descr="shape">
            <a:extLst>
              <a:ext uri="{FF2B5EF4-FFF2-40B4-BE49-F238E27FC236}">
                <a16:creationId xmlns:a16="http://schemas.microsoft.com/office/drawing/2014/main" id="{99CBAE8C-D510-0DB5-B127-A19869E32329}"/>
              </a:ext>
            </a:extLst>
          </p:cNvPr>
          <p:cNvSpPr/>
          <p:nvPr/>
        </p:nvSpPr>
        <p:spPr>
          <a:xfrm>
            <a:off x="1337385" y="2689472"/>
            <a:ext cx="15502815" cy="9532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4B62648-629B-29AD-50D0-D584697A472D}"/>
              </a:ext>
            </a:extLst>
          </p:cNvPr>
          <p:cNvSpPr txBox="1"/>
          <p:nvPr/>
        </p:nvSpPr>
        <p:spPr>
          <a:xfrm>
            <a:off x="7848600" y="2828726"/>
            <a:ext cx="3048000" cy="609600"/>
          </a:xfrm>
          <a:prstGeom prst="rect">
            <a:avLst/>
          </a:prstGeom>
        </p:spPr>
        <p:txBody>
          <a:bodyPr vert="horz" wrap="square" lIns="91440" tIns="45720" rIns="91440" bIns="45720" rtlCol="0" anchor="t">
            <a:noAutofit/>
          </a:bodyPr>
          <a:lstStyle/>
          <a:p>
            <a:pPr algn="l"/>
            <a:r>
              <a:rPr lang="en-US" sz="4400" b="1">
                <a:solidFill>
                  <a:schemeClr val="accent4">
                    <a:lumMod val="75000"/>
                  </a:schemeClr>
                </a:solidFill>
              </a:rPr>
              <a:t>Instruction</a:t>
            </a:r>
          </a:p>
        </p:txBody>
      </p:sp>
      <p:sp>
        <p:nvSpPr>
          <p:cNvPr id="12" name="TextBox 11">
            <a:extLst>
              <a:ext uri="{FF2B5EF4-FFF2-40B4-BE49-F238E27FC236}">
                <a16:creationId xmlns:a16="http://schemas.microsoft.com/office/drawing/2014/main" id="{341E492C-1074-D76B-CDFA-F0FC737F4321}"/>
              </a:ext>
            </a:extLst>
          </p:cNvPr>
          <p:cNvSpPr txBox="1"/>
          <p:nvPr/>
        </p:nvSpPr>
        <p:spPr>
          <a:xfrm>
            <a:off x="1676400" y="3848594"/>
            <a:ext cx="4648200" cy="457200"/>
          </a:xfrm>
          <a:prstGeom prst="rect">
            <a:avLst/>
          </a:prstGeom>
        </p:spPr>
        <p:txBody>
          <a:bodyPr vert="horz" wrap="square" lIns="91440" tIns="45720" rIns="91440" bIns="45720" rtlCol="0" anchor="t">
            <a:noAutofit/>
          </a:bodyPr>
          <a:lstStyle/>
          <a:p>
            <a:pPr algn="l"/>
            <a:r>
              <a:rPr lang="en-US" sz="2800" b="0">
                <a:solidFill>
                  <a:schemeClr val="tx2"/>
                </a:solidFill>
              </a:rPr>
              <a:t>Student Centered</a:t>
            </a:r>
          </a:p>
        </p:txBody>
      </p:sp>
      <p:sp>
        <p:nvSpPr>
          <p:cNvPr id="11" name="Arrow: Left-Right 10">
            <a:extLst>
              <a:ext uri="{FF2B5EF4-FFF2-40B4-BE49-F238E27FC236}">
                <a16:creationId xmlns:a16="http://schemas.microsoft.com/office/drawing/2014/main" id="{5E2551E1-BB51-A6B5-ECEA-BE95DFDD6755}"/>
              </a:ext>
              <a:ext uri="{C183D7F6-B498-43B3-948B-1728B52AA6E4}">
                <adec:decorative xmlns:adec="http://schemas.microsoft.com/office/drawing/2017/decorative" val="1"/>
              </a:ext>
            </a:extLst>
          </p:cNvPr>
          <p:cNvSpPr/>
          <p:nvPr/>
        </p:nvSpPr>
        <p:spPr>
          <a:xfrm>
            <a:off x="4800600" y="3843504"/>
            <a:ext cx="8728787" cy="533400"/>
          </a:xfrm>
          <a:prstGeom prst="lef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452E148-B03B-1DCE-664F-922A614096AE}"/>
              </a:ext>
            </a:extLst>
          </p:cNvPr>
          <p:cNvSpPr txBox="1"/>
          <p:nvPr/>
        </p:nvSpPr>
        <p:spPr>
          <a:xfrm>
            <a:off x="13792200" y="3848594"/>
            <a:ext cx="3379922" cy="523220"/>
          </a:xfrm>
          <a:prstGeom prst="rect">
            <a:avLst/>
          </a:prstGeom>
          <a:noFill/>
        </p:spPr>
        <p:txBody>
          <a:bodyPr wrap="square">
            <a:spAutoFit/>
          </a:bodyPr>
          <a:lstStyle/>
          <a:p>
            <a:pPr algn="l"/>
            <a:r>
              <a:rPr lang="en-US" sz="2800">
                <a:solidFill>
                  <a:schemeClr val="tx2"/>
                </a:solidFill>
              </a:rPr>
              <a:t>Teacher Centered</a:t>
            </a:r>
            <a:endParaRPr lang="en-US" sz="2800" b="0">
              <a:solidFill>
                <a:schemeClr val="tx2"/>
              </a:solidFill>
            </a:endParaRPr>
          </a:p>
        </p:txBody>
      </p:sp>
      <p:graphicFrame>
        <p:nvGraphicFramePr>
          <p:cNvPr id="15" name="Table 14">
            <a:extLst>
              <a:ext uri="{FF2B5EF4-FFF2-40B4-BE49-F238E27FC236}">
                <a16:creationId xmlns:a16="http://schemas.microsoft.com/office/drawing/2014/main" id="{BB6F5EDE-4BCB-641D-7C88-A6769DDD4AE7}"/>
              </a:ext>
            </a:extLst>
          </p:cNvPr>
          <p:cNvGraphicFramePr>
            <a:graphicFrameLocks noGrp="1"/>
          </p:cNvGraphicFramePr>
          <p:nvPr>
            <p:extLst>
              <p:ext uri="{D42A27DB-BD31-4B8C-83A1-F6EECF244321}">
                <p14:modId xmlns:p14="http://schemas.microsoft.com/office/powerpoint/2010/main" val="1465178931"/>
              </p:ext>
            </p:extLst>
          </p:nvPr>
        </p:nvGraphicFramePr>
        <p:xfrm>
          <a:off x="1337385" y="4640299"/>
          <a:ext cx="15502815" cy="3977640"/>
        </p:xfrm>
        <a:graphic>
          <a:graphicData uri="http://schemas.openxmlformats.org/drawingml/2006/table">
            <a:tbl>
              <a:tblPr firstRow="1" bandRow="1">
                <a:tableStyleId>{5C22544A-7EE6-4342-B048-85BDC9FD1C3A}</a:tableStyleId>
              </a:tblPr>
              <a:tblGrid>
                <a:gridCol w="2244015">
                  <a:extLst>
                    <a:ext uri="{9D8B030D-6E8A-4147-A177-3AD203B41FA5}">
                      <a16:colId xmlns:a16="http://schemas.microsoft.com/office/drawing/2014/main" val="3905888504"/>
                    </a:ext>
                  </a:extLst>
                </a:gridCol>
                <a:gridCol w="3957111">
                  <a:extLst>
                    <a:ext uri="{9D8B030D-6E8A-4147-A177-3AD203B41FA5}">
                      <a16:colId xmlns:a16="http://schemas.microsoft.com/office/drawing/2014/main" val="1071700322"/>
                    </a:ext>
                  </a:extLst>
                </a:gridCol>
                <a:gridCol w="3100563">
                  <a:extLst>
                    <a:ext uri="{9D8B030D-6E8A-4147-A177-3AD203B41FA5}">
                      <a16:colId xmlns:a16="http://schemas.microsoft.com/office/drawing/2014/main" val="3872171305"/>
                    </a:ext>
                  </a:extLst>
                </a:gridCol>
                <a:gridCol w="3100563">
                  <a:extLst>
                    <a:ext uri="{9D8B030D-6E8A-4147-A177-3AD203B41FA5}">
                      <a16:colId xmlns:a16="http://schemas.microsoft.com/office/drawing/2014/main" val="2291697360"/>
                    </a:ext>
                  </a:extLst>
                </a:gridCol>
                <a:gridCol w="3100563">
                  <a:extLst>
                    <a:ext uri="{9D8B030D-6E8A-4147-A177-3AD203B41FA5}">
                      <a16:colId xmlns:a16="http://schemas.microsoft.com/office/drawing/2014/main" val="3131509874"/>
                    </a:ext>
                  </a:extLst>
                </a:gridCol>
              </a:tblGrid>
              <a:tr h="548640">
                <a:tc>
                  <a:txBody>
                    <a:bodyPr/>
                    <a:lstStyle/>
                    <a:p>
                      <a:endParaRPr lang="en-US"/>
                    </a:p>
                  </a:txBody>
                  <a:tcPr/>
                </a:tc>
                <a:tc>
                  <a:txBody>
                    <a:bodyPr/>
                    <a:lstStyle/>
                    <a:p>
                      <a:pPr algn="ctr"/>
                      <a:r>
                        <a:rPr lang="en-US">
                          <a:solidFill>
                            <a:schemeClr val="tx2"/>
                          </a:solidFill>
                        </a:rPr>
                        <a:t>Exemplary</a:t>
                      </a:r>
                    </a:p>
                  </a:txBody>
                  <a:tcPr/>
                </a:tc>
                <a:tc>
                  <a:txBody>
                    <a:bodyPr/>
                    <a:lstStyle/>
                    <a:p>
                      <a:pPr algn="ctr"/>
                      <a:r>
                        <a:rPr lang="en-US">
                          <a:solidFill>
                            <a:schemeClr val="tx2"/>
                          </a:solidFill>
                        </a:rPr>
                        <a:t>Proficient</a:t>
                      </a:r>
                    </a:p>
                  </a:txBody>
                  <a:tcPr/>
                </a:tc>
                <a:tc>
                  <a:txBody>
                    <a:bodyPr/>
                    <a:lstStyle/>
                    <a:p>
                      <a:pPr algn="ctr"/>
                      <a:r>
                        <a:rPr lang="en-US">
                          <a:solidFill>
                            <a:schemeClr val="tx2"/>
                          </a:solidFill>
                        </a:rPr>
                        <a:t>Needs Improvement</a:t>
                      </a:r>
                    </a:p>
                  </a:txBody>
                  <a:tcPr/>
                </a:tc>
                <a:tc>
                  <a:txBody>
                    <a:bodyPr/>
                    <a:lstStyle/>
                    <a:p>
                      <a:pPr algn="ctr"/>
                      <a:r>
                        <a:rPr lang="en-US">
                          <a:solidFill>
                            <a:schemeClr val="tx2"/>
                          </a:solidFill>
                        </a:rPr>
                        <a:t>Unsatisfactory</a:t>
                      </a:r>
                    </a:p>
                  </a:txBody>
                  <a:tcPr/>
                </a:tc>
                <a:extLst>
                  <a:ext uri="{0D108BD9-81ED-4DB2-BD59-A6C34878D82A}">
                    <a16:rowId xmlns:a16="http://schemas.microsoft.com/office/drawing/2014/main" val="3366540549"/>
                  </a:ext>
                </a:extLst>
              </a:tr>
              <a:tr h="548640">
                <a:tc>
                  <a:txBody>
                    <a:bodyPr/>
                    <a:lstStyle/>
                    <a:p>
                      <a:pPr algn="ctr"/>
                      <a:r>
                        <a:rPr lang="en-US" sz="2400">
                          <a:solidFill>
                            <a:schemeClr val="tx2"/>
                          </a:solidFill>
                        </a:rPr>
                        <a:t>Description of Qualifying Measures</a:t>
                      </a:r>
                    </a:p>
                  </a:txBody>
                  <a:tcPr/>
                </a:tc>
                <a:tc>
                  <a:txBody>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a:solidFill>
                            <a:schemeClr val="tx2"/>
                          </a:solidFill>
                          <a:effectLst/>
                        </a:rPr>
                        <a:t>Consistent Evidence of Student-Centered Learning/Student Ownership of</a:t>
                      </a:r>
                      <a:r>
                        <a:rPr lang="en-US" sz="2400" b="0" spc="-55">
                          <a:solidFill>
                            <a:schemeClr val="tx2"/>
                          </a:solidFill>
                          <a:effectLst/>
                        </a:rPr>
                        <a:t> </a:t>
                      </a:r>
                      <a:r>
                        <a:rPr lang="en-US" sz="2400" b="0">
                          <a:solidFill>
                            <a:schemeClr val="tx2"/>
                          </a:solidFill>
                          <a:effectLst/>
                        </a:rPr>
                        <a:t>Learning-</a:t>
                      </a:r>
                    </a:p>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a:solidFill>
                            <a:schemeClr val="tx2"/>
                          </a:solidFill>
                          <a:effectLst/>
                        </a:rPr>
                        <a:t>Teacher Facilitates the</a:t>
                      </a:r>
                      <a:r>
                        <a:rPr lang="en-US" sz="2400" b="0" spc="-60">
                          <a:solidFill>
                            <a:schemeClr val="tx2"/>
                          </a:solidFill>
                          <a:effectLst/>
                        </a:rPr>
                        <a:t> </a:t>
                      </a:r>
                      <a:r>
                        <a:rPr lang="en-US" sz="2400" b="0">
                          <a:solidFill>
                            <a:schemeClr val="tx2"/>
                          </a:solidFill>
                          <a:effectLst/>
                        </a:rPr>
                        <a:t>Learning</a:t>
                      </a:r>
                      <a:endParaRPr lang="en-US" sz="2400" b="0">
                        <a:solidFill>
                          <a:schemeClr val="tx2"/>
                        </a:solidFill>
                        <a:effectLst/>
                        <a:latin typeface="Calibri"/>
                        <a:ea typeface="Calibri"/>
                        <a:cs typeface="Times New Roman"/>
                      </a:endParaRPr>
                    </a:p>
                    <a:p>
                      <a:pPr algn="ctr"/>
                      <a:endParaRPr lang="en-US">
                        <a:solidFill>
                          <a:schemeClr val="tx2"/>
                        </a:solidFill>
                      </a:endParaRPr>
                    </a:p>
                  </a:txBody>
                  <a:tcPr/>
                </a:tc>
                <a:tc>
                  <a:txBody>
                    <a:bodyPr/>
                    <a:lstStyle/>
                    <a:p>
                      <a:pPr marL="114300" marR="92075" indent="129540" algn="ctr">
                        <a:spcBef>
                          <a:spcPts val="0"/>
                        </a:spcBef>
                        <a:spcAft>
                          <a:spcPts val="0"/>
                        </a:spcAft>
                      </a:pPr>
                      <a:r>
                        <a:rPr lang="en-US" sz="2400" b="0">
                          <a:solidFill>
                            <a:schemeClr val="tx2"/>
                          </a:solidFill>
                          <a:effectLst/>
                        </a:rPr>
                        <a:t>Some Evidence of Student-Centered Learning/ Student Ownership of</a:t>
                      </a:r>
                      <a:r>
                        <a:rPr lang="en-US" sz="2400" b="0" spc="-75">
                          <a:solidFill>
                            <a:schemeClr val="tx2"/>
                          </a:solidFill>
                          <a:effectLst/>
                        </a:rPr>
                        <a:t> </a:t>
                      </a:r>
                      <a:r>
                        <a:rPr lang="en-US" sz="2400" b="0">
                          <a:solidFill>
                            <a:schemeClr val="tx2"/>
                          </a:solidFill>
                          <a:effectLst/>
                        </a:rPr>
                        <a:t>Learning-</a:t>
                      </a:r>
                    </a:p>
                    <a:p>
                      <a:pPr marL="114300" marR="92075" indent="129540" algn="ctr">
                        <a:spcBef>
                          <a:spcPts val="0"/>
                        </a:spcBef>
                        <a:spcAft>
                          <a:spcPts val="0"/>
                        </a:spcAft>
                      </a:pPr>
                      <a:r>
                        <a:rPr lang="en-US" sz="2400" b="0">
                          <a:solidFill>
                            <a:schemeClr val="tx2"/>
                          </a:solidFill>
                          <a:effectLst/>
                        </a:rPr>
                        <a:t>Teacher Facilitates the</a:t>
                      </a:r>
                      <a:r>
                        <a:rPr lang="en-US" sz="2400" b="0" spc="-60">
                          <a:solidFill>
                            <a:schemeClr val="tx2"/>
                          </a:solidFill>
                          <a:effectLst/>
                        </a:rPr>
                        <a:t> </a:t>
                      </a:r>
                      <a:r>
                        <a:rPr lang="en-US" sz="2400" b="0">
                          <a:solidFill>
                            <a:schemeClr val="tx2"/>
                          </a:solidFill>
                          <a:effectLst/>
                        </a:rPr>
                        <a:t>Learning</a:t>
                      </a:r>
                      <a:endParaRPr lang="en-US" sz="2400" b="0">
                        <a:solidFill>
                          <a:schemeClr val="tx2"/>
                        </a:solidFill>
                        <a:effectLst/>
                        <a:latin typeface="Calibri"/>
                        <a:ea typeface="Calibri"/>
                        <a:cs typeface="Times New Roman"/>
                      </a:endParaRPr>
                    </a:p>
                    <a:p>
                      <a:endParaRPr lang="en-US"/>
                    </a:p>
                  </a:txBody>
                  <a:tcPr/>
                </a:tc>
                <a:tc>
                  <a:txBody>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a:solidFill>
                            <a:schemeClr val="tx2"/>
                          </a:solidFill>
                          <a:effectLst/>
                        </a:rPr>
                        <a:t>Moving Towards Student Centered- Learning/Student Ownership of Learning- </a:t>
                      </a:r>
                    </a:p>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a:solidFill>
                            <a:schemeClr val="tx2"/>
                          </a:solidFill>
                          <a:effectLst/>
                        </a:rPr>
                        <a:t>Consistent Reliance on Teacher</a:t>
                      </a:r>
                      <a:r>
                        <a:rPr lang="en-US" sz="2400" b="0" spc="-75">
                          <a:solidFill>
                            <a:schemeClr val="tx2"/>
                          </a:solidFill>
                          <a:effectLst/>
                        </a:rPr>
                        <a:t> </a:t>
                      </a:r>
                      <a:r>
                        <a:rPr lang="en-US" sz="2400" b="0">
                          <a:solidFill>
                            <a:schemeClr val="tx2"/>
                          </a:solidFill>
                          <a:effectLst/>
                        </a:rPr>
                        <a:t>Direction</a:t>
                      </a:r>
                      <a:endParaRPr lang="en-US" sz="2400" b="0">
                        <a:solidFill>
                          <a:schemeClr val="tx2"/>
                        </a:solidFill>
                        <a:effectLst/>
                        <a:latin typeface="Calibri"/>
                        <a:ea typeface="Calibri"/>
                        <a:cs typeface="Times New Roman"/>
                      </a:endParaRPr>
                    </a:p>
                    <a:p>
                      <a:pPr algn="ctr"/>
                      <a:endParaRPr lang="en-US" sz="2400">
                        <a:solidFill>
                          <a:schemeClr val="tx2"/>
                        </a:solidFill>
                      </a:endParaRPr>
                    </a:p>
                  </a:txBody>
                  <a:tcPr/>
                </a:tc>
                <a:tc>
                  <a:txBody>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lang="en-US" sz="2400" b="0">
                          <a:solidFill>
                            <a:schemeClr val="tx2"/>
                          </a:solidFill>
                          <a:effectLst/>
                        </a:rPr>
                        <a:t>Heavy emphasis on Teacher Direction– Minimal Evidence of Student</a:t>
                      </a:r>
                      <a:r>
                        <a:rPr lang="en-US" sz="2400" b="0" spc="-75">
                          <a:solidFill>
                            <a:schemeClr val="tx2"/>
                          </a:solidFill>
                          <a:effectLst/>
                        </a:rPr>
                        <a:t> </a:t>
                      </a:r>
                      <a:r>
                        <a:rPr lang="en-US" sz="2400" b="0">
                          <a:solidFill>
                            <a:schemeClr val="tx2"/>
                          </a:solidFill>
                          <a:effectLst/>
                        </a:rPr>
                        <a:t>Ownership of</a:t>
                      </a:r>
                      <a:r>
                        <a:rPr lang="en-US" sz="2400" b="0" spc="-20">
                          <a:solidFill>
                            <a:schemeClr val="tx2"/>
                          </a:solidFill>
                          <a:effectLst/>
                        </a:rPr>
                        <a:t> </a:t>
                      </a:r>
                      <a:r>
                        <a:rPr lang="en-US" sz="2400" b="0">
                          <a:solidFill>
                            <a:schemeClr val="tx2"/>
                          </a:solidFill>
                          <a:effectLst/>
                        </a:rPr>
                        <a:t>Learning</a:t>
                      </a:r>
                      <a:endParaRPr lang="en-US" sz="2400" b="0">
                        <a:solidFill>
                          <a:schemeClr val="tx2"/>
                        </a:solidFill>
                        <a:effectLst/>
                        <a:latin typeface="Calibri"/>
                        <a:ea typeface="Calibri"/>
                        <a:cs typeface="Times New Roman"/>
                      </a:endParaRPr>
                    </a:p>
                    <a:p>
                      <a:pPr algn="ctr"/>
                      <a:endParaRPr lang="en-US" sz="2400">
                        <a:solidFill>
                          <a:schemeClr val="tx2"/>
                        </a:solidFill>
                      </a:endParaRPr>
                    </a:p>
                  </a:txBody>
                  <a:tcPr/>
                </a:tc>
                <a:extLst>
                  <a:ext uri="{0D108BD9-81ED-4DB2-BD59-A6C34878D82A}">
                    <a16:rowId xmlns:a16="http://schemas.microsoft.com/office/drawing/2014/main" val="1701288504"/>
                  </a:ext>
                </a:extLst>
              </a:tr>
            </a:tbl>
          </a:graphicData>
        </a:graphic>
      </p:graphicFrame>
    </p:spTree>
    <p:extLst>
      <p:ext uri="{BB962C8B-B14F-4D97-AF65-F5344CB8AC3E}">
        <p14:creationId xmlns:p14="http://schemas.microsoft.com/office/powerpoint/2010/main" val="23416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94302-08A7-A82A-20A8-AA6A2A715B63}"/>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46CED4D9-B843-4A27-B8B2-8E62DC92E8E0}"/>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Student Learning Objectives</a:t>
            </a:r>
          </a:p>
        </p:txBody>
      </p:sp>
    </p:spTree>
    <p:extLst>
      <p:ext uri="{BB962C8B-B14F-4D97-AF65-F5344CB8AC3E}">
        <p14:creationId xmlns:p14="http://schemas.microsoft.com/office/powerpoint/2010/main" val="1154913998"/>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4a4d2b8f20f9511c05f458d49a7a72aa">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f9c0c7db6f333a9f0a8b92c04beeeff7"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Props1.xml><?xml version="1.0" encoding="utf-8"?>
<ds:datastoreItem xmlns:ds="http://schemas.openxmlformats.org/officeDocument/2006/customXml" ds:itemID="{E315689C-9769-4C09-A05C-5BBE12A2985F}">
  <ds:schemaRefs>
    <ds:schemaRef ds:uri="http://schemas.microsoft.com/sharepoint/v3/contenttype/forms"/>
  </ds:schemaRefs>
</ds:datastoreItem>
</file>

<file path=customXml/itemProps2.xml><?xml version="1.0" encoding="utf-8"?>
<ds:datastoreItem xmlns:ds="http://schemas.openxmlformats.org/officeDocument/2006/customXml" ds:itemID="{2F0BC7E7-F10F-4657-830F-0236194E9C4C}">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BFFCE9B-D221-4F68-9237-99CBE385CE71}">
  <ds:schemaRefs>
    <ds:schemaRef ds:uri="eceb486e-0810-4529-a988-f381a2f10d79"/>
    <ds:schemaRef ds:uri="http://purl.org/dc/terms/"/>
    <ds:schemaRef ds:uri="http://schemas.microsoft.com/office/infopath/2007/PartnerControls"/>
    <ds:schemaRef ds:uri="http://schemas.microsoft.com/office/2006/documentManagement/types"/>
    <ds:schemaRef ds:uri="http://www.w3.org/XML/1998/namespace"/>
    <ds:schemaRef ds:uri="f02f7301-725c-47b9-832a-57cb4d48a234"/>
    <ds:schemaRef ds:uri="http://purl.org/dc/dcmitype/"/>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powerpoint_light (1)</Template>
  <TotalTime>0</TotalTime>
  <Words>1711</Words>
  <Application>Microsoft Office PowerPoint</Application>
  <PresentationFormat>Custom</PresentationFormat>
  <Paragraphs>240</Paragraphs>
  <Slides>33</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Calibri</vt:lpstr>
      <vt:lpstr>Aptos</vt:lpstr>
      <vt:lpstr>Courier New</vt:lpstr>
      <vt:lpstr>Wingdings</vt:lpstr>
      <vt:lpstr>Arial</vt:lpstr>
      <vt:lpstr>1_Office Theme</vt:lpstr>
      <vt:lpstr>Growing Teachers to Grow Students:  Orientation to Expanded ADEPT and SCTS 4.0</vt:lpstr>
      <vt:lpstr>Agenda</vt:lpstr>
      <vt:lpstr>Expanded ADEPT &amp; SCTS 4.0</vt:lpstr>
      <vt:lpstr>Purpose of Expanded ADEPT</vt:lpstr>
      <vt:lpstr>ADEPT</vt:lpstr>
      <vt:lpstr>SCTS 4.0</vt:lpstr>
      <vt:lpstr>South Carolina Teaching Standards</vt:lpstr>
      <vt:lpstr>SCTS 4.0: A student-centered observation instrument </vt:lpstr>
      <vt:lpstr>Student Learning Objectives</vt:lpstr>
      <vt:lpstr>Why SLOs?</vt:lpstr>
      <vt:lpstr>Expanded ADEPT</vt:lpstr>
      <vt:lpstr>Expanded ADEPT Evaluation Cycle</vt:lpstr>
      <vt:lpstr>Expanded ADEPT Process</vt:lpstr>
      <vt:lpstr>Expanded ADEPT Process: Prerequisites</vt:lpstr>
      <vt:lpstr>Expanded ADEPT Flow Chart: Preliminary Cycle</vt:lpstr>
      <vt:lpstr>Expanded ADEPT Flow Chart: Final Cycle</vt:lpstr>
      <vt:lpstr>Expanded ADEPT Processes based on Contract Levels</vt:lpstr>
      <vt:lpstr>SCTS 4.0 Evidence</vt:lpstr>
      <vt:lpstr>SCTS 4.0  and SCLead.org</vt:lpstr>
      <vt:lpstr>Domain Weightings</vt:lpstr>
      <vt:lpstr>Scoring Example</vt:lpstr>
      <vt:lpstr>Student Learning Objectives and Scoring</vt:lpstr>
      <vt:lpstr>SCTS 4.0 Scoring</vt:lpstr>
      <vt:lpstr>How is evidence used?</vt:lpstr>
      <vt:lpstr>How will my SCTS 4.0 results be used?</vt:lpstr>
      <vt:lpstr>How will my SCTS 4.0 results be used? Scenario 1 </vt:lpstr>
      <vt:lpstr>How will my SCTS 4.0 results be used? Scenario 2</vt:lpstr>
      <vt:lpstr>How will my SCTS 4.0 results be used? Scenario 3</vt:lpstr>
      <vt:lpstr>How will my SCTS 4.0 results be used? Scenario 4</vt:lpstr>
      <vt:lpstr>Expanded ADEPT Resources</vt:lpstr>
      <vt:lpstr>District Business Rules Reminders</vt:lpstr>
      <vt:lpstr>Expanded ADEPT Questions?</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 Carolina Teaching Standards 1 Day Orientation- New Template</dc:title>
  <dc:creator>South Carolina Department of Education</dc:creator>
  <cp:lastModifiedBy>Cohoon, Ashley S</cp:lastModifiedBy>
  <cp:revision>4</cp:revision>
  <dcterms:created xsi:type="dcterms:W3CDTF">2025-07-18T14:20:25Z</dcterms:created>
  <dcterms:modified xsi:type="dcterms:W3CDTF">2025-07-29T17:43:10Z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y fmtid="{D5CDD505-2E9C-101B-9397-08002B2CF9AE}" pid="4" name="MSIP_Label_ad4f6104-5b7f-46c6-9d4c-bd79d2a41d7a_Enabled">
    <vt:lpwstr>true</vt:lpwstr>
  </property>
  <property fmtid="{D5CDD505-2E9C-101B-9397-08002B2CF9AE}" pid="5" name="MSIP_Label_ad4f6104-5b7f-46c6-9d4c-bd79d2a41d7a_SetDate">
    <vt:lpwstr>2025-07-22T15:09:08Z</vt:lpwstr>
  </property>
  <property fmtid="{D5CDD505-2E9C-101B-9397-08002B2CF9AE}" pid="6" name="MSIP_Label_ad4f6104-5b7f-46c6-9d4c-bd79d2a41d7a_Method">
    <vt:lpwstr>Privileged</vt:lpwstr>
  </property>
  <property fmtid="{D5CDD505-2E9C-101B-9397-08002B2CF9AE}" pid="7" name="MSIP_Label_ad4f6104-5b7f-46c6-9d4c-bd79d2a41d7a_Name">
    <vt:lpwstr>Public Information</vt:lpwstr>
  </property>
  <property fmtid="{D5CDD505-2E9C-101B-9397-08002B2CF9AE}" pid="8" name="MSIP_Label_ad4f6104-5b7f-46c6-9d4c-bd79d2a41d7a_SiteId">
    <vt:lpwstr>2704e2c5-29f5-4f7e-b91c-bd56f0685995</vt:lpwstr>
  </property>
  <property fmtid="{D5CDD505-2E9C-101B-9397-08002B2CF9AE}" pid="9" name="MSIP_Label_ad4f6104-5b7f-46c6-9d4c-bd79d2a41d7a_ActionId">
    <vt:lpwstr>8b0c6510-0766-44aa-accd-2607c1e396f0</vt:lpwstr>
  </property>
  <property fmtid="{D5CDD505-2E9C-101B-9397-08002B2CF9AE}" pid="10" name="MSIP_Label_ad4f6104-5b7f-46c6-9d4c-bd79d2a41d7a_ContentBits">
    <vt:lpwstr>0</vt:lpwstr>
  </property>
  <property fmtid="{D5CDD505-2E9C-101B-9397-08002B2CF9AE}" pid="11" name="MSIP_Label_ad4f6104-5b7f-46c6-9d4c-bd79d2a41d7a_Tag">
    <vt:lpwstr>10, 0, 1, 1</vt:lpwstr>
  </property>
</Properties>
</file>