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sldIdLst>
    <p:sldId id="268" r:id="rId3"/>
    <p:sldId id="269" r:id="rId4"/>
    <p:sldId id="262" r:id="rId5"/>
    <p:sldId id="263" r:id="rId6"/>
    <p:sldId id="264" r:id="rId7"/>
    <p:sldId id="265" r:id="rId8"/>
    <p:sldId id="266" r:id="rId9"/>
    <p:sldId id="267" r:id="rId10"/>
    <p:sldId id="27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1" autoAdjust="0"/>
    <p:restoredTop sz="61861" autoAdjust="0"/>
  </p:normalViewPr>
  <p:slideViewPr>
    <p:cSldViewPr snapToGrid="0">
      <p:cViewPr varScale="1">
        <p:scale>
          <a:sx n="45" d="100"/>
          <a:sy n="45" d="100"/>
        </p:scale>
        <p:origin x="438" y="48"/>
      </p:cViewPr>
      <p:guideLst/>
    </p:cSldViewPr>
  </p:slideViewPr>
  <p:notesTextViewPr>
    <p:cViewPr>
      <p:scale>
        <a:sx n="1" d="1"/>
        <a:sy n="1" d="1"/>
      </p:scale>
      <p:origin x="0" y="0"/>
    </p:cViewPr>
  </p:notesTextViewPr>
  <p:notesViewPr>
    <p:cSldViewPr snapToGrid="0">
      <p:cViewPr varScale="1">
        <p:scale>
          <a:sx n="86" d="100"/>
          <a:sy n="86" d="100"/>
        </p:scale>
        <p:origin x="382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2113EC-C949-4574-BAE1-EAEA58814726}" type="datetimeFigureOut">
              <a:rPr lang="en-US" smtClean="0"/>
              <a:t>9/1/2021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BB54D6-C168-4AF7-B31A-C243124E6912}" type="slidenum">
              <a:rPr lang="en-US" smtClean="0"/>
              <a:t>‹#›</a:t>
            </a:fld>
            <a:endParaRPr lang="en-US"/>
          </a:p>
        </p:txBody>
      </p:sp>
    </p:spTree>
    <p:extLst>
      <p:ext uri="{BB962C8B-B14F-4D97-AF65-F5344CB8AC3E}">
        <p14:creationId xmlns:p14="http://schemas.microsoft.com/office/powerpoint/2010/main" val="190083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altLang="en-US" dirty="0" smtClean="0"/>
              <a:t> Welcome to the Quick Guide for EPP Reports in SCLead.org presented to you by the Office of Educator Effectiveness and Leadership Development.</a:t>
            </a:r>
            <a:r>
              <a:rPr lang="en-US" altLang="en-US" baseline="0" dirty="0" smtClean="0"/>
              <a:t> My name is Beverly Flythe and I am your EPP ADEPT liaison. You may reach me at bflythe@ed.sc.gov or at 803.896.0318 for more information. </a:t>
            </a:r>
            <a:endParaRPr lang="en-US" dirty="0"/>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South Carolina Department of Education</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91D14C-FD63-4621-8F63-9ECEE9A5DEDE}" type="slidenum">
              <a:rPr kumimoji="0" 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991726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know that in order to support your continuous improvement and accreditation efforts, you must have access to pertinent data. We have attempted to tailor these reports to meet your needs as best we can based on your feedback. Here is what is readily available to you in SCLead.org.</a:t>
            </a:r>
            <a:endParaRPr lang="en-US" dirty="0"/>
          </a:p>
        </p:txBody>
      </p:sp>
      <p:sp>
        <p:nvSpPr>
          <p:cNvPr id="4" name="Slide Number Placeholder 3"/>
          <p:cNvSpPr>
            <a:spLocks noGrp="1"/>
          </p:cNvSpPr>
          <p:nvPr>
            <p:ph type="sldNum" sz="quarter" idx="10"/>
          </p:nvPr>
        </p:nvSpPr>
        <p:spPr/>
        <p:txBody>
          <a:bodyPr/>
          <a:lstStyle/>
          <a:p>
            <a:pPr marL="0" marR="0" lvl="0" indent="0" algn="r" defTabSz="1599834" rtl="0" eaLnBrk="1" fontAlgn="auto" latinLnBrk="0" hangingPunct="1">
              <a:lnSpc>
                <a:spcPct val="100000"/>
              </a:lnSpc>
              <a:spcBef>
                <a:spcPts val="0"/>
              </a:spcBef>
              <a:spcAft>
                <a:spcPts val="0"/>
              </a:spcAft>
              <a:buClrTx/>
              <a:buSzTx/>
              <a:buFontTx/>
              <a:buNone/>
              <a:tabLst/>
              <a:defRPr/>
            </a:pPr>
            <a:fld id="{00D71EFD-D021-472A-A479-E36CE90E0A8B}" type="slidenum">
              <a:rPr kumimoji="0" lang="en-US" sz="2100" b="0" i="0" u="none" strike="noStrike" kern="1200" cap="none" spc="0" normalizeH="0" baseline="0" noProof="0">
                <a:ln>
                  <a:noFill/>
                </a:ln>
                <a:solidFill>
                  <a:prstClr val="black"/>
                </a:solidFill>
                <a:effectLst/>
                <a:uLnTx/>
                <a:uFillTx/>
                <a:latin typeface="Calibri" panose="020F0502020204030204"/>
                <a:ea typeface="+mn-ea"/>
                <a:cs typeface="Times New Roman" panose="02020603050405020304" pitchFamily="18" charset="0"/>
              </a:rPr>
              <a:pPr marL="0" marR="0" lvl="0" indent="0" algn="r" defTabSz="1599834" rtl="0" eaLnBrk="1" fontAlgn="auto" latinLnBrk="0" hangingPunct="1">
                <a:lnSpc>
                  <a:spcPct val="100000"/>
                </a:lnSpc>
                <a:spcBef>
                  <a:spcPts val="0"/>
                </a:spcBef>
                <a:spcAft>
                  <a:spcPts val="0"/>
                </a:spcAft>
                <a:buClrTx/>
                <a:buSzTx/>
                <a:buFontTx/>
                <a:buNone/>
                <a:tabLst/>
                <a:defRPr/>
              </a:pPr>
              <a:t>2</a:t>
            </a:fld>
            <a:endParaRPr kumimoji="0" lang="en-US" sz="2100" b="0" i="0" u="none" strike="noStrike" kern="1200" cap="none" spc="0" normalizeH="0" baseline="0" noProof="0">
              <a:ln>
                <a:noFill/>
              </a:ln>
              <a:solidFill>
                <a:prstClr val="black"/>
              </a:solidFill>
              <a:effectLst/>
              <a:uLnTx/>
              <a:uFillTx/>
              <a:latin typeface="Calibri" panose="020F0502020204030204"/>
              <a:ea typeface="+mn-ea"/>
              <a:cs typeface="Times New Roman" panose="02020603050405020304" pitchFamily="18" charset="0"/>
            </a:endParaRPr>
          </a:p>
        </p:txBody>
      </p:sp>
    </p:spTree>
    <p:extLst>
      <p:ext uri="{BB962C8B-B14F-4D97-AF65-F5344CB8AC3E}">
        <p14:creationId xmlns:p14="http://schemas.microsoft.com/office/powerpoint/2010/main" val="2992660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On your EPP dashboard page, select Reports from the menu on the left. This will bring up the list of reports available to you. The names of these reports have been changed from ADEPT reports to evaluation reports since you have access to ADEPT and PADEPP evaluation results. We have been hard at work with our partner RANDA Solutions in continuous efforts to fine-tune these reports into exactly what you need for your accreditation reviews and reporting. </a:t>
            </a:r>
            <a:endParaRPr lang="en-US" dirty="0"/>
          </a:p>
        </p:txBody>
      </p:sp>
      <p:sp>
        <p:nvSpPr>
          <p:cNvPr id="4" name="Slide Number Placeholder 3"/>
          <p:cNvSpPr>
            <a:spLocks noGrp="1"/>
          </p:cNvSpPr>
          <p:nvPr>
            <p:ph type="sldNum" sz="quarter" idx="10"/>
          </p:nvPr>
        </p:nvSpPr>
        <p:spPr/>
        <p:txBody>
          <a:bodyPr/>
          <a:lstStyle/>
          <a:p>
            <a:pPr defTabSz="799917">
              <a:defRPr/>
            </a:pPr>
            <a:fld id="{E1755F83-2AF3-4B38-A9E4-B6E7A7CC574F}" type="slidenum">
              <a:rPr lang="en-US">
                <a:solidFill>
                  <a:prstClr val="black"/>
                </a:solidFill>
                <a:latin typeface="Calibri"/>
                <a:cs typeface="+mn-cs"/>
              </a:rPr>
              <a:pPr defTabSz="799917">
                <a:defRPr/>
              </a:pPr>
              <a:t>3</a:t>
            </a:fld>
            <a:endParaRPr lang="en-US" dirty="0">
              <a:solidFill>
                <a:prstClr val="black"/>
              </a:solidFill>
              <a:latin typeface="Calibri"/>
              <a:cs typeface="+mn-cs"/>
            </a:endParaRPr>
          </a:p>
        </p:txBody>
      </p:sp>
    </p:spTree>
    <p:extLst>
      <p:ext uri="{BB962C8B-B14F-4D97-AF65-F5344CB8AC3E}">
        <p14:creationId xmlns:p14="http://schemas.microsoft.com/office/powerpoint/2010/main" val="2659533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599834">
              <a:defRPr/>
            </a:pPr>
            <a:r>
              <a:rPr lang="en-US" baseline="0" dirty="0" smtClean="0"/>
              <a:t>After you select Reports. This will bring up a drop down menu where you are able to select from several reports including the </a:t>
            </a:r>
            <a:r>
              <a:rPr lang="en-US" sz="2100" dirty="0"/>
              <a:t>Graduate Program Yearly Evaluation Results Summary (EPP, Program, Evaluations), </a:t>
            </a:r>
            <a:r>
              <a:rPr lang="en-US" baseline="0" dirty="0" smtClean="0"/>
              <a:t>Student Teacher Summary, Student Graduate ADEPT Results, and Student Graduate ADEPT Results Export. </a:t>
            </a:r>
            <a:r>
              <a:rPr lang="en-US" sz="2100" dirty="0" smtClean="0"/>
              <a:t>This summary </a:t>
            </a:r>
            <a:r>
              <a:rPr lang="en-US" sz="2100" dirty="0"/>
              <a:t>report compares graduates of your institution with statewide averages. The data consists of ADEPT Evaluations results and SLO ratings. When using these results, please keep in mind that SLOs are set locally and that districts have the option to adopt their own local SLO rubric. This report is limited to Annual 1 contract levels for graduates of the past seven years. It is also important to remember that SCDE issued flexibility to support districts finishing reporting of teacher evaluations in </a:t>
            </a:r>
            <a:r>
              <a:rPr lang="en-US" sz="2100" dirty="0" smtClean="0"/>
              <a:t>2019-20 and 2020-2021 due to the Covid-19 pandemic, </a:t>
            </a:r>
            <a:r>
              <a:rPr lang="en-US" sz="2100" dirty="0"/>
              <a:t>so there may be fewer SLO results for </a:t>
            </a:r>
            <a:r>
              <a:rPr lang="en-US" sz="2100" dirty="0" smtClean="0"/>
              <a:t>those</a:t>
            </a:r>
            <a:r>
              <a:rPr lang="en-US" sz="2100" baseline="0" dirty="0" smtClean="0"/>
              <a:t> </a:t>
            </a:r>
            <a:r>
              <a:rPr lang="en-US" sz="2100" dirty="0" smtClean="0"/>
              <a:t>years. </a:t>
            </a:r>
            <a:r>
              <a:rPr lang="en-US" sz="2100" dirty="0"/>
              <a:t> </a:t>
            </a:r>
          </a:p>
        </p:txBody>
      </p:sp>
      <p:sp>
        <p:nvSpPr>
          <p:cNvPr id="4" name="Slide Number Placeholder 3"/>
          <p:cNvSpPr>
            <a:spLocks noGrp="1"/>
          </p:cNvSpPr>
          <p:nvPr>
            <p:ph type="sldNum" sz="quarter" idx="10"/>
          </p:nvPr>
        </p:nvSpPr>
        <p:spPr/>
        <p:txBody>
          <a:bodyPr/>
          <a:lstStyle/>
          <a:p>
            <a:pPr defTabSz="799917">
              <a:defRPr/>
            </a:pPr>
            <a:fld id="{E1755F83-2AF3-4B38-A9E4-B6E7A7CC574F}" type="slidenum">
              <a:rPr lang="en-US">
                <a:solidFill>
                  <a:prstClr val="black"/>
                </a:solidFill>
                <a:latin typeface="Calibri"/>
                <a:cs typeface="+mn-cs"/>
              </a:rPr>
              <a:pPr defTabSz="799917">
                <a:defRPr/>
              </a:pPr>
              <a:t>4</a:t>
            </a:fld>
            <a:endParaRPr lang="en-US" dirty="0">
              <a:solidFill>
                <a:prstClr val="black"/>
              </a:solidFill>
              <a:latin typeface="Calibri"/>
              <a:cs typeface="+mn-cs"/>
            </a:endParaRPr>
          </a:p>
        </p:txBody>
      </p:sp>
    </p:spTree>
    <p:extLst>
      <p:ext uri="{BB962C8B-B14F-4D97-AF65-F5344CB8AC3E}">
        <p14:creationId xmlns:p14="http://schemas.microsoft.com/office/powerpoint/2010/main" val="294063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is the Student Graduate Evaluation Results report which gives you access to: </a:t>
            </a:r>
          </a:p>
          <a:p>
            <a:pPr marL="399959" indent="-399959">
              <a:buAutoNum type="arabicPeriod"/>
            </a:pPr>
            <a:r>
              <a:rPr lang="en-US" baseline="0" dirty="0" smtClean="0"/>
              <a:t>SCTS 4.0 Indicator scores and Domain Averages </a:t>
            </a:r>
          </a:p>
          <a:p>
            <a:pPr marL="399959" indent="-399959">
              <a:buAutoNum type="arabicPeriod"/>
            </a:pPr>
            <a:r>
              <a:rPr lang="en-US" baseline="0" dirty="0" smtClean="0"/>
              <a:t>SLO scores – no longer just the +/- .25 or 0, but the actual ratings</a:t>
            </a:r>
          </a:p>
          <a:p>
            <a:pPr marL="399959" indent="-399959">
              <a:buAutoNum type="arabicPeriod"/>
            </a:pPr>
            <a:r>
              <a:rPr lang="en-US" baseline="0" dirty="0" smtClean="0"/>
              <a:t>Overall Met/Not Met Ratings</a:t>
            </a:r>
          </a:p>
          <a:p>
            <a:pPr marL="399959" indent="-399959">
              <a:buAutoNum type="arabicPeriod"/>
            </a:pPr>
            <a:r>
              <a:rPr lang="en-US" baseline="0" dirty="0" smtClean="0"/>
              <a:t>Program data (going forward from 2020) </a:t>
            </a:r>
          </a:p>
          <a:p>
            <a:pPr marL="399959" indent="-399959">
              <a:buAutoNum type="arabicPeriod"/>
            </a:pPr>
            <a:endParaRPr lang="en-US" baseline="0" dirty="0" smtClean="0"/>
          </a:p>
          <a:p>
            <a:r>
              <a:rPr lang="en-US" baseline="0" dirty="0" smtClean="0"/>
              <a:t>You will be able to pull results by program and year. Based on your feedback, we have removed the Limit of 10 qualifier for you, which should greatly benefit our smaller institutions and programs. </a:t>
            </a:r>
            <a:endParaRPr lang="en-US" dirty="0" smtClean="0"/>
          </a:p>
        </p:txBody>
      </p:sp>
      <p:sp>
        <p:nvSpPr>
          <p:cNvPr id="4" name="Slide Number Placeholder 3"/>
          <p:cNvSpPr>
            <a:spLocks noGrp="1"/>
          </p:cNvSpPr>
          <p:nvPr>
            <p:ph type="sldNum" sz="quarter" idx="10"/>
          </p:nvPr>
        </p:nvSpPr>
        <p:spPr/>
        <p:txBody>
          <a:bodyPr/>
          <a:lstStyle/>
          <a:p>
            <a:pPr defTabSz="799917">
              <a:defRPr/>
            </a:pPr>
            <a:fld id="{E1755F83-2AF3-4B38-A9E4-B6E7A7CC574F}" type="slidenum">
              <a:rPr lang="en-US">
                <a:solidFill>
                  <a:prstClr val="black"/>
                </a:solidFill>
                <a:latin typeface="Calibri"/>
                <a:cs typeface="+mn-cs"/>
              </a:rPr>
              <a:pPr defTabSz="799917">
                <a:defRPr/>
              </a:pPr>
              <a:t>5</a:t>
            </a:fld>
            <a:endParaRPr lang="en-US" dirty="0">
              <a:solidFill>
                <a:prstClr val="black"/>
              </a:solidFill>
              <a:latin typeface="Calibri"/>
              <a:cs typeface="+mn-cs"/>
            </a:endParaRPr>
          </a:p>
        </p:txBody>
      </p:sp>
    </p:spTree>
    <p:extLst>
      <p:ext uri="{BB962C8B-B14F-4D97-AF65-F5344CB8AC3E}">
        <p14:creationId xmlns:p14="http://schemas.microsoft.com/office/powerpoint/2010/main" val="3140017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599834">
              <a:defRPr/>
            </a:pPr>
            <a:r>
              <a:rPr lang="en-US" baseline="0" dirty="0" smtClean="0"/>
              <a:t>In order to know which of your graduates are represented in this report, we have created the Student Graduate Evaluation Results Details report which identifies the educators represented in the Export. </a:t>
            </a:r>
          </a:p>
          <a:p>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a:p>
        </p:txBody>
      </p:sp>
      <p:sp>
        <p:nvSpPr>
          <p:cNvPr id="5" name="Slide Number Placeholder 4"/>
          <p:cNvSpPr>
            <a:spLocks noGrp="1"/>
          </p:cNvSpPr>
          <p:nvPr>
            <p:ph type="sldNum" sz="quarter" idx="11"/>
          </p:nvPr>
        </p:nvSpPr>
        <p:spPr/>
        <p:txBody>
          <a:bodyPr/>
          <a:lstStyle/>
          <a:p>
            <a:fld id="{9091D14C-FD63-4621-8F63-9ECEE9A5DEDE}" type="slidenum">
              <a:rPr lang="en-US" smtClean="0"/>
              <a:pPr/>
              <a:t>6</a:t>
            </a:fld>
            <a:endParaRPr lang="en-US"/>
          </a:p>
        </p:txBody>
      </p:sp>
    </p:spTree>
    <p:extLst>
      <p:ext uri="{BB962C8B-B14F-4D97-AF65-F5344CB8AC3E}">
        <p14:creationId xmlns:p14="http://schemas.microsoft.com/office/powerpoint/2010/main" val="1023492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599834">
              <a:defRPr/>
            </a:pPr>
            <a:r>
              <a:rPr lang="en-US" baseline="0" dirty="0" smtClean="0"/>
              <a:t>We have created a Staffing report which identifies which of your graduates are found in which districts by evaluation year. You can also run this as an Export report which can then be disaggregated and filtered to better suit your reporting needs. </a:t>
            </a:r>
          </a:p>
          <a:p>
            <a:r>
              <a:rPr lang="en-US" sz="2100" dirty="0"/>
              <a:t>This report lists the evaluation year and district for every student reported by a given EPP. This report contains the name of the EPP, the name of the graduate and what year they were reported by the EPP as well as the semester and results.  Then columns move into year evaluated using a Summative evaluation and the district that evaluated them that year. This is a tool you can use to see what districts are employing your graduates in which years. Graduates listed in columns A through J with blank information for the rest indicate educators who were not employed in a South Carolina public school district after graduation.  </a:t>
            </a:r>
            <a:endParaRPr lang="en-US" baseline="0" dirty="0" smtClean="0"/>
          </a:p>
          <a:p>
            <a:endParaRPr lang="en-US" dirty="0"/>
          </a:p>
        </p:txBody>
      </p:sp>
      <p:sp>
        <p:nvSpPr>
          <p:cNvPr id="4" name="Slide Number Placeholder 3"/>
          <p:cNvSpPr>
            <a:spLocks noGrp="1"/>
          </p:cNvSpPr>
          <p:nvPr>
            <p:ph type="sldNum" sz="quarter" idx="10"/>
          </p:nvPr>
        </p:nvSpPr>
        <p:spPr/>
        <p:txBody>
          <a:bodyPr/>
          <a:lstStyle/>
          <a:p>
            <a:pPr defTabSz="799917">
              <a:defRPr/>
            </a:pPr>
            <a:fld id="{E1755F83-2AF3-4B38-A9E4-B6E7A7CC574F}" type="slidenum">
              <a:rPr lang="en-US">
                <a:solidFill>
                  <a:prstClr val="black"/>
                </a:solidFill>
                <a:latin typeface="Calibri"/>
                <a:cs typeface="+mn-cs"/>
              </a:rPr>
              <a:pPr defTabSz="799917">
                <a:defRPr/>
              </a:pPr>
              <a:t>7</a:t>
            </a:fld>
            <a:endParaRPr lang="en-US" dirty="0">
              <a:solidFill>
                <a:prstClr val="black"/>
              </a:solidFill>
              <a:latin typeface="Calibri"/>
              <a:cs typeface="+mn-cs"/>
            </a:endParaRPr>
          </a:p>
        </p:txBody>
      </p:sp>
    </p:spTree>
    <p:extLst>
      <p:ext uri="{BB962C8B-B14F-4D97-AF65-F5344CB8AC3E}">
        <p14:creationId xmlns:p14="http://schemas.microsoft.com/office/powerpoint/2010/main" val="3930094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599834">
              <a:defRPr/>
            </a:pPr>
            <a:r>
              <a:rPr lang="en-US" baseline="0" dirty="0" smtClean="0"/>
              <a:t>As in the past, if you want additional data, you can go through the agency data request process which requires a data sharing MOU with the agency. This process for requesting data should be reserved for information that you do not already have access to in SCLead.org. Please check the reports you do have access to prior to submitting an ORDA request, as requesting reports through ORDA that you already have access to slows down the process and clogs the system. If you have any questions about data available, feel free to reach out to me. If you do not currently have an MOU on file, you will need to process one with ORDA. These are usually compiled without a charge to the institution, but if the request requires extensive pulling together of information that isn’t readily available, there may be a fee associated. </a:t>
            </a:r>
            <a:endParaRPr lang="en-US" dirty="0"/>
          </a:p>
        </p:txBody>
      </p:sp>
      <p:sp>
        <p:nvSpPr>
          <p:cNvPr id="4" name="Slide Number Placeholder 3"/>
          <p:cNvSpPr>
            <a:spLocks noGrp="1"/>
          </p:cNvSpPr>
          <p:nvPr>
            <p:ph type="sldNum" sz="quarter" idx="10"/>
          </p:nvPr>
        </p:nvSpPr>
        <p:spPr/>
        <p:txBody>
          <a:bodyPr/>
          <a:lstStyle/>
          <a:p>
            <a:pPr defTabSz="799917">
              <a:defRPr/>
            </a:pPr>
            <a:fld id="{E1755F83-2AF3-4B38-A9E4-B6E7A7CC574F}" type="slidenum">
              <a:rPr lang="en-US">
                <a:solidFill>
                  <a:prstClr val="black"/>
                </a:solidFill>
                <a:latin typeface="Calibri"/>
                <a:cs typeface="+mn-cs"/>
              </a:rPr>
              <a:pPr defTabSz="799917">
                <a:defRPr/>
              </a:pPr>
              <a:t>8</a:t>
            </a:fld>
            <a:endParaRPr lang="en-US" dirty="0">
              <a:solidFill>
                <a:prstClr val="black"/>
              </a:solidFill>
              <a:latin typeface="Calibri"/>
              <a:cs typeface="+mn-cs"/>
            </a:endParaRPr>
          </a:p>
        </p:txBody>
      </p:sp>
    </p:spTree>
    <p:extLst>
      <p:ext uri="{BB962C8B-B14F-4D97-AF65-F5344CB8AC3E}">
        <p14:creationId xmlns:p14="http://schemas.microsoft.com/office/powerpoint/2010/main" val="4194218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altLang="en-US" dirty="0" smtClean="0"/>
              <a:t>Thank you for your attention to the Quick Guide for EPP Reports in SCLead.org presented to you by the Office of Educator Effectiveness and Leadership Development.</a:t>
            </a:r>
            <a:r>
              <a:rPr lang="en-US" altLang="en-US" baseline="0" dirty="0" smtClean="0"/>
              <a:t> My name is Beverly Flythe and I am your EPP ADEPT liaison. You may reach me at bflythe@ed.sc.gov or at 803.896.0318 for more information or support. </a:t>
            </a:r>
            <a:endParaRPr lang="en-US" dirty="0"/>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South Carolina Department of Education</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91D14C-FD63-4621-8F63-9ECEE9A5DEDE}" type="slidenum">
              <a:rPr kumimoji="0" 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826149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2.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F5C26B-C41E-43E7-8C2F-508075A7F02E}"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7859CE-597F-4FCC-B0A4-416ECC31F488}" type="slidenum">
              <a:rPr lang="en-US" smtClean="0"/>
              <a:t>‹#›</a:t>
            </a:fld>
            <a:endParaRPr lang="en-US"/>
          </a:p>
        </p:txBody>
      </p:sp>
    </p:spTree>
    <p:extLst>
      <p:ext uri="{BB962C8B-B14F-4D97-AF65-F5344CB8AC3E}">
        <p14:creationId xmlns:p14="http://schemas.microsoft.com/office/powerpoint/2010/main" val="3835113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5C26B-C41E-43E7-8C2F-508075A7F02E}"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7859CE-597F-4FCC-B0A4-416ECC31F488}" type="slidenum">
              <a:rPr lang="en-US" smtClean="0"/>
              <a:t>‹#›</a:t>
            </a:fld>
            <a:endParaRPr lang="en-US"/>
          </a:p>
        </p:txBody>
      </p:sp>
    </p:spTree>
    <p:extLst>
      <p:ext uri="{BB962C8B-B14F-4D97-AF65-F5344CB8AC3E}">
        <p14:creationId xmlns:p14="http://schemas.microsoft.com/office/powerpoint/2010/main" val="47860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5C26B-C41E-43E7-8C2F-508075A7F02E}"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7859CE-597F-4FCC-B0A4-416ECC31F488}" type="slidenum">
              <a:rPr lang="en-US" smtClean="0"/>
              <a:t>‹#›</a:t>
            </a:fld>
            <a:endParaRPr lang="en-US"/>
          </a:p>
        </p:txBody>
      </p:sp>
    </p:spTree>
    <p:extLst>
      <p:ext uri="{BB962C8B-B14F-4D97-AF65-F5344CB8AC3E}">
        <p14:creationId xmlns:p14="http://schemas.microsoft.com/office/powerpoint/2010/main" val="651845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02628" y="91433"/>
            <a:ext cx="6954173" cy="3397153"/>
          </a:xfrm>
        </p:spPr>
        <p:txBody>
          <a:bodyPr lIns="0" tIns="0" rIns="0" bIns="0" anchor="b" anchorCtr="0">
            <a:normAutofit/>
          </a:bodyPr>
          <a:lstStyle>
            <a:lvl1pPr algn="r">
              <a:lnSpc>
                <a:spcPct val="85000"/>
              </a:lnSpc>
              <a:defRPr sz="5867" baseline="0">
                <a:solidFill>
                  <a:schemeClr val="tx1"/>
                </a:solidFill>
              </a:defRPr>
            </a:lvl1pPr>
          </a:lstStyle>
          <a:p>
            <a:r>
              <a:rPr lang="en-US"/>
              <a:t>Educator Effectiveness &amp; Leadership Development Updates</a:t>
            </a:r>
          </a:p>
        </p:txBody>
      </p:sp>
      <p:sp>
        <p:nvSpPr>
          <p:cNvPr id="4" name="Date Placeholder 3"/>
          <p:cNvSpPr>
            <a:spLocks noGrp="1"/>
          </p:cNvSpPr>
          <p:nvPr>
            <p:ph type="dt" sz="half" idx="10"/>
          </p:nvPr>
        </p:nvSpPr>
        <p:spPr>
          <a:xfrm>
            <a:off x="535200" y="6198052"/>
            <a:ext cx="2743200" cy="365125"/>
          </a:xfrm>
        </p:spPr>
        <p:txBody>
          <a:bodyPr lIns="0" tIns="0" rIns="0" bIns="0"/>
          <a:lstStyle>
            <a:lvl1pPr>
              <a:defRPr>
                <a:solidFill>
                  <a:schemeClr val="bg1"/>
                </a:solidFill>
              </a:defRPr>
            </a:lvl1pPr>
          </a:lstStyle>
          <a:p>
            <a:endParaRPr lang="en-US">
              <a:solidFill>
                <a:prstClr val="white"/>
              </a:solidFill>
            </a:endParaRPr>
          </a:p>
        </p:txBody>
      </p:sp>
      <p:sp>
        <p:nvSpPr>
          <p:cNvPr id="5" name="Footer Placeholder 4"/>
          <p:cNvSpPr>
            <a:spLocks noGrp="1"/>
          </p:cNvSpPr>
          <p:nvPr>
            <p:ph type="ftr" sz="quarter" idx="11"/>
          </p:nvPr>
        </p:nvSpPr>
        <p:spPr>
          <a:xfrm>
            <a:off x="4038600" y="5652655"/>
            <a:ext cx="4114800" cy="910523"/>
          </a:xfrm>
        </p:spPr>
        <p:txBody>
          <a:bodyPr lIns="0" tIns="0" rIns="0" bIns="0"/>
          <a:lstStyle>
            <a:lvl1pPr>
              <a:defRPr sz="2667">
                <a:solidFill>
                  <a:schemeClr val="bg1"/>
                </a:solidFill>
              </a:defRPr>
            </a:lvl1pPr>
          </a:lstStyle>
          <a:p>
            <a:r>
              <a:rPr lang="en-US" sz="2400" b="1">
                <a:solidFill>
                  <a:srgbClr val="E68422"/>
                </a:solidFill>
              </a:rPr>
              <a:t>Leading Learning.</a:t>
            </a:r>
            <a:r>
              <a:rPr lang="en-US" sz="2400" b="1">
                <a:solidFill>
                  <a:prstClr val="black"/>
                </a:solidFill>
              </a:rPr>
              <a:t> </a:t>
            </a:r>
          </a:p>
          <a:p>
            <a:r>
              <a:rPr lang="en-US" sz="2400" b="1">
                <a:solidFill>
                  <a:srgbClr val="63891F">
                    <a:lumMod val="60000"/>
                    <a:lumOff val="40000"/>
                  </a:srgbClr>
                </a:solidFill>
              </a:rPr>
              <a:t>Growing Students. </a:t>
            </a:r>
          </a:p>
          <a:p>
            <a:r>
              <a:rPr lang="en-US" sz="2400" b="1">
                <a:solidFill>
                  <a:srgbClr val="008080">
                    <a:lumMod val="40000"/>
                    <a:lumOff val="60000"/>
                  </a:srgbClr>
                </a:solidFill>
              </a:rPr>
              <a:t>Transforming Leadership</a:t>
            </a:r>
            <a:r>
              <a:rPr lang="en-US" b="1">
                <a:solidFill>
                  <a:srgbClr val="E4E9EF">
                    <a:lumMod val="90000"/>
                  </a:srgbClr>
                </a:solidFill>
              </a:rPr>
              <a:t>.</a:t>
            </a:r>
            <a:endParaRPr lang="en-US">
              <a:solidFill>
                <a:prstClr val="white"/>
              </a:solidFill>
            </a:endParaRPr>
          </a:p>
        </p:txBody>
      </p:sp>
      <p:sp>
        <p:nvSpPr>
          <p:cNvPr id="6" name="Slide Number Placeholder 5"/>
          <p:cNvSpPr>
            <a:spLocks noGrp="1"/>
          </p:cNvSpPr>
          <p:nvPr>
            <p:ph type="sldNum" sz="quarter" idx="12"/>
          </p:nvPr>
        </p:nvSpPr>
        <p:spPr>
          <a:xfrm>
            <a:off x="8913600" y="6198052"/>
            <a:ext cx="2743200" cy="365125"/>
          </a:xfrm>
        </p:spPr>
        <p:txBody>
          <a:bodyPr lIns="0" tIns="0" rIns="0" bIns="0"/>
          <a:lstStyle>
            <a:lvl1pPr>
              <a:defRPr>
                <a:solidFill>
                  <a:schemeClr val="bg1"/>
                </a:solidFill>
              </a:defRPr>
            </a:lvl1pPr>
          </a:lstStyle>
          <a:p>
            <a:fld id="{F09FC993-FCB1-4E42-95A4-F69F06C207DB}" type="slidenum">
              <a:rPr lang="en-US" smtClean="0">
                <a:solidFill>
                  <a:prstClr val="white"/>
                </a:solidFill>
              </a:rPr>
              <a:pPr/>
              <a:t>‹#›</a:t>
            </a:fld>
            <a:endParaRPr lang="en-US">
              <a:solidFill>
                <a:prstClr val="white"/>
              </a:solidFill>
            </a:endParaRP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2077" y="91434"/>
            <a:ext cx="3569736" cy="3397153"/>
          </a:xfrm>
          <a:prstGeom prst="rect">
            <a:avLst/>
          </a:prstGeom>
        </p:spPr>
      </p:pic>
      <p:grpSp>
        <p:nvGrpSpPr>
          <p:cNvPr id="15" name="Group 14"/>
          <p:cNvGrpSpPr/>
          <p:nvPr userDrawn="1"/>
        </p:nvGrpSpPr>
        <p:grpSpPr>
          <a:xfrm>
            <a:off x="342077" y="4901417"/>
            <a:ext cx="11188999" cy="1956583"/>
            <a:chOff x="501314" y="3670868"/>
            <a:chExt cx="8391749" cy="1467437"/>
          </a:xfrm>
        </p:grpSpPr>
        <p:pic>
          <p:nvPicPr>
            <p:cNvPr id="16" name="Picture 15"/>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3947837545"/>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94400" y="198880"/>
            <a:ext cx="10003200" cy="1280609"/>
          </a:xfrm>
        </p:spPr>
        <p:txBody>
          <a:bodyPr lIns="0" tIns="0" rIns="0" bIns="0" anchor="b" anchorCtr="0"/>
          <a:lstStyle>
            <a:lvl1pPr>
              <a:lnSpc>
                <a:spcPct val="85000"/>
              </a:lnSpc>
              <a:defRPr>
                <a:solidFill>
                  <a:schemeClr val="accent3">
                    <a:lumMod val="50000"/>
                  </a:schemeClr>
                </a:solidFill>
              </a:defRPr>
            </a:lvl1pPr>
          </a:lstStyle>
          <a:p>
            <a:r>
              <a:rPr lang="en-US"/>
              <a:t>Page Title Goes Here</a:t>
            </a:r>
          </a:p>
        </p:txBody>
      </p:sp>
      <p:sp>
        <p:nvSpPr>
          <p:cNvPr id="3" name="Content Placeholder 2"/>
          <p:cNvSpPr>
            <a:spLocks noGrp="1"/>
          </p:cNvSpPr>
          <p:nvPr>
            <p:ph idx="1"/>
          </p:nvPr>
        </p:nvSpPr>
        <p:spPr>
          <a:xfrm>
            <a:off x="1094400" y="1789889"/>
            <a:ext cx="10003200" cy="4271875"/>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35200" y="6193999"/>
            <a:ext cx="2743200" cy="365125"/>
          </a:xfrm>
        </p:spPr>
        <p:txBody>
          <a:bodyPr lIns="0" tIns="0" rIns="0" bIns="0"/>
          <a:lstStyle>
            <a:lvl1pPr>
              <a:defRPr>
                <a:solidFill>
                  <a:schemeClr val="accent5"/>
                </a:solidFill>
              </a:defRPr>
            </a:lvl1pPr>
          </a:lstStyle>
          <a:p>
            <a:r>
              <a:rPr lang="en-US">
                <a:solidFill>
                  <a:srgbClr val="63891F"/>
                </a:solidFill>
              </a:rPr>
              <a:t>9/22/16</a:t>
            </a:r>
          </a:p>
        </p:txBody>
      </p:sp>
      <p:sp>
        <p:nvSpPr>
          <p:cNvPr id="5" name="Footer Placeholder 4"/>
          <p:cNvSpPr>
            <a:spLocks noGrp="1"/>
          </p:cNvSpPr>
          <p:nvPr>
            <p:ph type="ftr" sz="quarter" idx="11"/>
          </p:nvPr>
        </p:nvSpPr>
        <p:spPr>
          <a:xfrm>
            <a:off x="4038600" y="6193999"/>
            <a:ext cx="4114800" cy="365125"/>
          </a:xfrm>
        </p:spPr>
        <p:txBody>
          <a:bodyPr lIns="0" tIns="0" rIns="0" bIns="0"/>
          <a:lstStyle>
            <a:lvl1pPr>
              <a:defRPr>
                <a:solidFill>
                  <a:schemeClr val="accent5"/>
                </a:solidFill>
              </a:defRPr>
            </a:lvl1pPr>
          </a:lstStyle>
          <a:p>
            <a:endParaRPr lang="en-US">
              <a:solidFill>
                <a:srgbClr val="63891F"/>
              </a:solidFill>
            </a:endParaRPr>
          </a:p>
        </p:txBody>
      </p:sp>
      <p:sp>
        <p:nvSpPr>
          <p:cNvPr id="6" name="Slide Number Placeholder 5"/>
          <p:cNvSpPr>
            <a:spLocks noGrp="1"/>
          </p:cNvSpPr>
          <p:nvPr>
            <p:ph type="sldNum" sz="quarter" idx="12"/>
          </p:nvPr>
        </p:nvSpPr>
        <p:spPr>
          <a:xfrm>
            <a:off x="8913600" y="6193999"/>
            <a:ext cx="2743200" cy="365125"/>
          </a:xfrm>
        </p:spPr>
        <p:txBody>
          <a:bodyPr lIns="0" tIns="0" rIns="0" bIns="0"/>
          <a:lstStyle>
            <a:lvl1pPr>
              <a:defRPr>
                <a:solidFill>
                  <a:schemeClr val="accent5"/>
                </a:solidFill>
              </a:defRPr>
            </a:lvl1pPr>
          </a:lstStyle>
          <a:p>
            <a:fld id="{F09FC993-FCB1-4E42-95A4-F69F06C207DB}" type="slidenum">
              <a:rPr lang="en-US" smtClean="0">
                <a:solidFill>
                  <a:srgbClr val="63891F"/>
                </a:solidFill>
              </a:rPr>
              <a:pPr/>
              <a:t>‹#›</a:t>
            </a:fld>
            <a:endParaRPr lang="en-US">
              <a:solidFill>
                <a:srgbClr val="63891F"/>
              </a:solidFill>
            </a:endParaRPr>
          </a:p>
        </p:txBody>
      </p:sp>
      <p:cxnSp>
        <p:nvCxnSpPr>
          <p:cNvPr id="24" name="Straight Connector 23"/>
          <p:cNvCxnSpPr/>
          <p:nvPr userDrawn="1"/>
        </p:nvCxnSpPr>
        <p:spPr>
          <a:xfrm>
            <a:off x="1103047" y="1625599"/>
            <a:ext cx="10003200" cy="0"/>
          </a:xfrm>
          <a:prstGeom prst="line">
            <a:avLst/>
          </a:prstGeom>
          <a:ln w="22225" cap="rnd" cmpd="sng">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nvGrpSpPr>
          <p:cNvPr id="7" name="Group 6"/>
          <p:cNvGrpSpPr/>
          <p:nvPr userDrawn="1"/>
        </p:nvGrpSpPr>
        <p:grpSpPr>
          <a:xfrm>
            <a:off x="668419" y="4894491"/>
            <a:ext cx="11188999" cy="1956583"/>
            <a:chOff x="501314" y="3670868"/>
            <a:chExt cx="8391749" cy="1467437"/>
          </a:xfrm>
        </p:grpSpPr>
        <p:pic>
          <p:nvPicPr>
            <p:cNvPr id="10" name="Picture 9"/>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3094734974"/>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Freeform 16"/>
          <p:cNvSpPr/>
          <p:nvPr userDrawn="1"/>
        </p:nvSpPr>
        <p:spPr>
          <a:xfrm>
            <a:off x="0" y="-1"/>
            <a:ext cx="12192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00">
              <a:solidFill>
                <a:srgbClr val="008080"/>
              </a:solidFill>
            </a:endParaRPr>
          </a:p>
        </p:txBody>
      </p:sp>
      <p:sp>
        <p:nvSpPr>
          <p:cNvPr id="18" name="Freeform 17"/>
          <p:cNvSpPr/>
          <p:nvPr userDrawn="1"/>
        </p:nvSpPr>
        <p:spPr>
          <a:xfrm>
            <a:off x="254000" y="224818"/>
            <a:ext cx="11684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00">
              <a:solidFill>
                <a:srgbClr val="008080"/>
              </a:solidFill>
            </a:endParaRPr>
          </a:p>
        </p:txBody>
      </p:sp>
      <p:sp>
        <p:nvSpPr>
          <p:cNvPr id="2" name="Title 1"/>
          <p:cNvSpPr>
            <a:spLocks noGrp="1"/>
          </p:cNvSpPr>
          <p:nvPr>
            <p:ph type="title" hasCustomPrompt="1"/>
          </p:nvPr>
        </p:nvSpPr>
        <p:spPr>
          <a:xfrm>
            <a:off x="1093499" y="959796"/>
            <a:ext cx="5007404" cy="2516221"/>
          </a:xfrm>
        </p:spPr>
        <p:txBody>
          <a:bodyPr lIns="0" tIns="0" rIns="0" bIns="0" anchor="b">
            <a:normAutofit/>
          </a:bodyPr>
          <a:lstStyle>
            <a:lvl1pPr algn="l">
              <a:lnSpc>
                <a:spcPct val="85000"/>
              </a:lnSpc>
              <a:defRPr sz="5333">
                <a:solidFill>
                  <a:schemeClr val="bg1">
                    <a:lumMod val="95000"/>
                  </a:schemeClr>
                </a:solidFill>
                <a:latin typeface="Times New Roman" panose="02020603050405020304" pitchFamily="18" charset="0"/>
                <a:cs typeface="Times New Roman" panose="02020603050405020304" pitchFamily="18" charset="0"/>
              </a:defRPr>
            </a:lvl1pPr>
          </a:lstStyle>
          <a:p>
            <a:r>
              <a:rPr lang="en-US"/>
              <a:t>Section Title Goes Here</a:t>
            </a:r>
          </a:p>
        </p:txBody>
      </p:sp>
      <p:sp>
        <p:nvSpPr>
          <p:cNvPr id="3" name="Text Placeholder 2"/>
          <p:cNvSpPr>
            <a:spLocks noGrp="1"/>
          </p:cNvSpPr>
          <p:nvPr>
            <p:ph type="body" idx="1" hasCustomPrompt="1"/>
          </p:nvPr>
        </p:nvSpPr>
        <p:spPr>
          <a:xfrm>
            <a:off x="1093499" y="4083945"/>
            <a:ext cx="5007404" cy="1500187"/>
          </a:xfrm>
        </p:spPr>
        <p:txBody>
          <a:bodyPr lIns="0" tIns="0" rIns="0" bIns="0">
            <a:normAutofit/>
          </a:bodyPr>
          <a:lstStyle>
            <a:lvl1pPr marL="0" indent="0" algn="l">
              <a:buNone/>
              <a:defRPr sz="2667" baseline="0">
                <a:solidFill>
                  <a:schemeClr val="bg1">
                    <a:lumMod val="95000"/>
                  </a:schemeClr>
                </a:solidFill>
                <a:latin typeface="Times New Roman" panose="02020603050405020304" pitchFamily="18" charset="0"/>
                <a:cs typeface="Times New Roman" panose="02020603050405020304" pitchFamily="18" charset="0"/>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Section Description – Optional</a:t>
            </a:r>
          </a:p>
        </p:txBody>
      </p:sp>
      <p:sp>
        <p:nvSpPr>
          <p:cNvPr id="4" name="Date Placeholder 3"/>
          <p:cNvSpPr>
            <a:spLocks noGrp="1"/>
          </p:cNvSpPr>
          <p:nvPr>
            <p:ph type="dt" sz="half" idx="10"/>
          </p:nvPr>
        </p:nvSpPr>
        <p:spPr>
          <a:xfrm>
            <a:off x="535200" y="6192064"/>
            <a:ext cx="2743200" cy="365125"/>
          </a:xfrm>
        </p:spPr>
        <p:txBody>
          <a:bodyPr lIns="0" tIns="0" rIns="0" bIns="0"/>
          <a:lstStyle>
            <a:lvl1pPr>
              <a:defRPr>
                <a:solidFill>
                  <a:schemeClr val="bg1"/>
                </a:solidFill>
              </a:defRPr>
            </a:lvl1pPr>
          </a:lstStyle>
          <a:p>
            <a:r>
              <a:rPr lang="en-US">
                <a:solidFill>
                  <a:prstClr val="white"/>
                </a:solidFill>
              </a:rPr>
              <a:t>9/22/16</a:t>
            </a:r>
          </a:p>
        </p:txBody>
      </p:sp>
      <p:sp>
        <p:nvSpPr>
          <p:cNvPr id="5" name="Footer Placeholder 4"/>
          <p:cNvSpPr>
            <a:spLocks noGrp="1"/>
          </p:cNvSpPr>
          <p:nvPr>
            <p:ph type="ftr" sz="quarter" idx="11"/>
          </p:nvPr>
        </p:nvSpPr>
        <p:spPr>
          <a:xfrm>
            <a:off x="4038600" y="6192064"/>
            <a:ext cx="4114800" cy="365125"/>
          </a:xfrm>
        </p:spPr>
        <p:txBody>
          <a:bodyPr lIns="0" tIns="0" rIns="0" bIns="0"/>
          <a:lstStyle>
            <a:lvl1pPr>
              <a:defRPr>
                <a:solidFill>
                  <a:schemeClr val="bg1"/>
                </a:solidFill>
              </a:defRPr>
            </a:lvl1pPr>
          </a:lstStyle>
          <a:p>
            <a:endParaRPr lang="en-US">
              <a:solidFill>
                <a:prstClr val="white"/>
              </a:solidFill>
            </a:endParaRPr>
          </a:p>
        </p:txBody>
      </p:sp>
      <p:sp>
        <p:nvSpPr>
          <p:cNvPr id="6" name="Slide Number Placeholder 5"/>
          <p:cNvSpPr>
            <a:spLocks noGrp="1"/>
          </p:cNvSpPr>
          <p:nvPr>
            <p:ph type="sldNum" sz="quarter" idx="12"/>
          </p:nvPr>
        </p:nvSpPr>
        <p:spPr>
          <a:xfrm>
            <a:off x="8913600" y="6192064"/>
            <a:ext cx="2743200" cy="365125"/>
          </a:xfrm>
        </p:spPr>
        <p:txBody>
          <a:bodyPr lIns="0" tIns="0" rIns="0" bIns="0"/>
          <a:lstStyle>
            <a:lvl1pPr>
              <a:defRPr>
                <a:solidFill>
                  <a:schemeClr val="bg1"/>
                </a:solidFill>
              </a:defRPr>
            </a:lvl1pPr>
          </a:lstStyle>
          <a:p>
            <a:fld id="{F09FC993-FCB1-4E42-95A4-F69F06C207DB}" type="slidenum">
              <a:rPr lang="en-US" smtClean="0">
                <a:solidFill>
                  <a:prstClr val="white"/>
                </a:solidFill>
              </a:rPr>
              <a:pPr/>
              <a:t>‹#›</a:t>
            </a:fld>
            <a:endParaRPr lang="en-US">
              <a:solidFill>
                <a:prstClr val="white"/>
              </a:solidFill>
            </a:endParaRPr>
          </a:p>
        </p:txBody>
      </p:sp>
      <p:cxnSp>
        <p:nvCxnSpPr>
          <p:cNvPr id="9" name="Straight Connector 8"/>
          <p:cNvCxnSpPr/>
          <p:nvPr userDrawn="1"/>
        </p:nvCxnSpPr>
        <p:spPr>
          <a:xfrm>
            <a:off x="1093499" y="3761361"/>
            <a:ext cx="5007404"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00818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13" name="Rounded Rectangle 12"/>
          <p:cNvSpPr/>
          <p:nvPr userDrawn="1"/>
        </p:nvSpPr>
        <p:spPr>
          <a:xfrm>
            <a:off x="799327" y="282207"/>
            <a:ext cx="820304" cy="771528"/>
          </a:xfrm>
          <a:prstGeom prst="roundRect">
            <a:avLst/>
          </a:prstGeom>
          <a:solidFill>
            <a:srgbClr val="BED73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00">
              <a:solidFill>
                <a:prstClr val="white"/>
              </a:solidFill>
            </a:endParaRPr>
          </a:p>
        </p:txBody>
      </p:sp>
      <p:sp>
        <p:nvSpPr>
          <p:cNvPr id="2" name="Title 1"/>
          <p:cNvSpPr>
            <a:spLocks noGrp="1"/>
          </p:cNvSpPr>
          <p:nvPr>
            <p:ph type="title"/>
          </p:nvPr>
        </p:nvSpPr>
        <p:spPr>
          <a:xfrm>
            <a:off x="1209482" y="545216"/>
            <a:ext cx="9773039" cy="1017037"/>
          </a:xfrm>
          <a:prstGeom prst="rect">
            <a:avLst/>
          </a:prstGeom>
        </p:spPr>
        <p:txBody>
          <a:bodyPr/>
          <a:lstStyle/>
          <a:p>
            <a:r>
              <a:rPr lang="en-US"/>
              <a:t>Click to edit Master title style</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121136C1-D322-4F57-80CE-78EBB55EE8DB}" type="datetimeFigureOut">
              <a:rPr lang="en-US" smtClean="0">
                <a:solidFill>
                  <a:prstClr val="black"/>
                </a:solidFill>
              </a:rPr>
              <a:pPr/>
              <a:t>9/1/2021</a:t>
            </a:fld>
            <a:endParaRPr lang="en-US">
              <a:solidFill>
                <a:prstClr val="black"/>
              </a:solidFill>
            </a:endParaRPr>
          </a:p>
        </p:txBody>
      </p:sp>
      <p:pic>
        <p:nvPicPr>
          <p:cNvPr id="7" name="Content Placeholder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60651" y="6037802"/>
            <a:ext cx="2870703" cy="820201"/>
          </a:xfrm>
          <a:prstGeom prst="rect">
            <a:avLst/>
          </a:prstGeom>
        </p:spPr>
      </p:pic>
      <p:sp>
        <p:nvSpPr>
          <p:cNvPr id="8" name="Rounded Rectangle 7"/>
          <p:cNvSpPr/>
          <p:nvPr userDrawn="1"/>
        </p:nvSpPr>
        <p:spPr>
          <a:xfrm>
            <a:off x="1209482" y="545216"/>
            <a:ext cx="9773039" cy="1017037"/>
          </a:xfrm>
          <a:prstGeom prst="roundRect">
            <a:avLst/>
          </a:prstGeom>
          <a:solidFill>
            <a:srgbClr val="00559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4400">
              <a:solidFill>
                <a:prstClr val="white"/>
              </a:solidFill>
            </a:endParaRPr>
          </a:p>
        </p:txBody>
      </p:sp>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1403" y="1708395"/>
            <a:ext cx="4329404" cy="4329404"/>
          </a:xfrm>
          <a:prstGeom prst="rect">
            <a:avLst/>
          </a:prstGeom>
        </p:spPr>
      </p:pic>
      <p:pic>
        <p:nvPicPr>
          <p:cNvPr id="11" name="Picture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28669" y="5988347"/>
            <a:ext cx="3250895" cy="869655"/>
          </a:xfrm>
          <a:prstGeom prst="rect">
            <a:avLst/>
          </a:prstGeom>
        </p:spPr>
      </p:pic>
      <p:pic>
        <p:nvPicPr>
          <p:cNvPr id="12" name="Picture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370392" y="5452399"/>
            <a:ext cx="1326840" cy="1326840"/>
          </a:xfrm>
          <a:prstGeom prst="rect">
            <a:avLst/>
          </a:prstGeom>
        </p:spPr>
      </p:pic>
    </p:spTree>
    <p:custDataLst>
      <p:tags r:id="rId1"/>
    </p:custDataLst>
    <p:extLst>
      <p:ext uri="{BB962C8B-B14F-4D97-AF65-F5344CB8AC3E}">
        <p14:creationId xmlns:p14="http://schemas.microsoft.com/office/powerpoint/2010/main" val="895187883"/>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trike="noStrike" baseline="0">
                <a:solidFill>
                  <a:srgbClr val="00999A"/>
                </a:solidFill>
              </a:defRPr>
            </a:lvl1pPr>
          </a:lstStyle>
          <a:p>
            <a:r>
              <a:rPr lang="en-US"/>
              <a:t>Click to edit Master title style</a:t>
            </a:r>
          </a:p>
        </p:txBody>
      </p:sp>
      <p:sp>
        <p:nvSpPr>
          <p:cNvPr id="3" name="Content Placeholder 2"/>
          <p:cNvSpPr>
            <a:spLocks noGrp="1"/>
          </p:cNvSpPr>
          <p:nvPr>
            <p:ph sz="half" idx="1"/>
          </p:nvPr>
        </p:nvSpPr>
        <p:spPr>
          <a:xfrm>
            <a:off x="609600" y="1600202"/>
            <a:ext cx="5384800" cy="4525433"/>
          </a:xfrm>
        </p:spPr>
        <p:txBody>
          <a:bodyPr/>
          <a:lstStyle>
            <a:lvl1pPr>
              <a:defRPr sz="3733" baseline="0">
                <a:solidFill>
                  <a:srgbClr val="83B641"/>
                </a:solidFill>
              </a:defRPr>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433"/>
          </a:xfrm>
        </p:spPr>
        <p:txBody>
          <a:bodyPr/>
          <a:lstStyle>
            <a:lvl1pPr>
              <a:defRPr sz="3733" baseline="0">
                <a:solidFill>
                  <a:srgbClr val="83B641"/>
                </a:solidFill>
              </a:defRPr>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B2E4AC-3C05-4CEF-AC55-FE168FED317B}" type="datetimeFigureOut">
              <a:rPr lang="en-US" smtClean="0">
                <a:solidFill>
                  <a:prstClr val="black">
                    <a:tint val="75000"/>
                  </a:prstClr>
                </a:solidFill>
              </a:rPr>
              <a:pPr/>
              <a:t>9/1/2021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9101548-562F-4CAD-8D0E-EFB8EFB8831C}" type="slidenum">
              <a:rPr lang="en-US" smtClean="0">
                <a:solidFill>
                  <a:prstClr val="black">
                    <a:tint val="75000"/>
                  </a:prstClr>
                </a:solidFill>
              </a:rPr>
              <a:pPr/>
              <a:t>‹#›</a:t>
            </a:fld>
            <a:endParaRPr lang="en-US">
              <a:solidFill>
                <a:prstClr val="black">
                  <a:tint val="75000"/>
                </a:prstClr>
              </a:solidFill>
            </a:endParaRPr>
          </a:p>
        </p:txBody>
      </p:sp>
      <p:grpSp>
        <p:nvGrpSpPr>
          <p:cNvPr id="8" name="Group 7"/>
          <p:cNvGrpSpPr/>
          <p:nvPr userDrawn="1"/>
        </p:nvGrpSpPr>
        <p:grpSpPr>
          <a:xfrm>
            <a:off x="668419" y="4971694"/>
            <a:ext cx="11188999" cy="1956583"/>
            <a:chOff x="501314" y="3670868"/>
            <a:chExt cx="8391749" cy="1467437"/>
          </a:xfrm>
        </p:grpSpPr>
        <p:pic>
          <p:nvPicPr>
            <p:cNvPr id="9" name="Picture 8"/>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2554285224"/>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5C26B-C41E-43E7-8C2F-508075A7F02E}"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7859CE-597F-4FCC-B0A4-416ECC31F488}" type="slidenum">
              <a:rPr lang="en-US" smtClean="0"/>
              <a:t>‹#›</a:t>
            </a:fld>
            <a:endParaRPr lang="en-US"/>
          </a:p>
        </p:txBody>
      </p:sp>
    </p:spTree>
    <p:extLst>
      <p:ext uri="{BB962C8B-B14F-4D97-AF65-F5344CB8AC3E}">
        <p14:creationId xmlns:p14="http://schemas.microsoft.com/office/powerpoint/2010/main" val="3491854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BF5C26B-C41E-43E7-8C2F-508075A7F02E}"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7859CE-597F-4FCC-B0A4-416ECC31F488}" type="slidenum">
              <a:rPr lang="en-US" smtClean="0"/>
              <a:t>‹#›</a:t>
            </a:fld>
            <a:endParaRPr lang="en-US"/>
          </a:p>
        </p:txBody>
      </p:sp>
    </p:spTree>
    <p:extLst>
      <p:ext uri="{BB962C8B-B14F-4D97-AF65-F5344CB8AC3E}">
        <p14:creationId xmlns:p14="http://schemas.microsoft.com/office/powerpoint/2010/main" val="425608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F5C26B-C41E-43E7-8C2F-508075A7F02E}" type="datetimeFigureOut">
              <a:rPr lang="en-US" smtClean="0"/>
              <a:t>9/1/2021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7859CE-597F-4FCC-B0A4-416ECC31F488}" type="slidenum">
              <a:rPr lang="en-US" smtClean="0"/>
              <a:t>‹#›</a:t>
            </a:fld>
            <a:endParaRPr lang="en-US"/>
          </a:p>
        </p:txBody>
      </p:sp>
    </p:spTree>
    <p:extLst>
      <p:ext uri="{BB962C8B-B14F-4D97-AF65-F5344CB8AC3E}">
        <p14:creationId xmlns:p14="http://schemas.microsoft.com/office/powerpoint/2010/main" val="3021049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F5C26B-C41E-43E7-8C2F-508075A7F02E}" type="datetimeFigureOut">
              <a:rPr lang="en-US" smtClean="0"/>
              <a:t>9/1/2021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7859CE-597F-4FCC-B0A4-416ECC31F488}" type="slidenum">
              <a:rPr lang="en-US" smtClean="0"/>
              <a:t>‹#›</a:t>
            </a:fld>
            <a:endParaRPr lang="en-US"/>
          </a:p>
        </p:txBody>
      </p:sp>
    </p:spTree>
    <p:extLst>
      <p:ext uri="{BB962C8B-B14F-4D97-AF65-F5344CB8AC3E}">
        <p14:creationId xmlns:p14="http://schemas.microsoft.com/office/powerpoint/2010/main" val="3967656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F5C26B-C41E-43E7-8C2F-508075A7F02E}" type="datetimeFigureOut">
              <a:rPr lang="en-US" smtClean="0"/>
              <a:t>9/1/2021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7859CE-597F-4FCC-B0A4-416ECC31F488}" type="slidenum">
              <a:rPr lang="en-US" smtClean="0"/>
              <a:t>‹#›</a:t>
            </a:fld>
            <a:endParaRPr lang="en-US"/>
          </a:p>
        </p:txBody>
      </p:sp>
    </p:spTree>
    <p:extLst>
      <p:ext uri="{BB962C8B-B14F-4D97-AF65-F5344CB8AC3E}">
        <p14:creationId xmlns:p14="http://schemas.microsoft.com/office/powerpoint/2010/main" val="3104990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F5C26B-C41E-43E7-8C2F-508075A7F02E}" type="datetimeFigureOut">
              <a:rPr lang="en-US" smtClean="0"/>
              <a:t>9/1/2021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7859CE-597F-4FCC-B0A4-416ECC31F488}" type="slidenum">
              <a:rPr lang="en-US" smtClean="0"/>
              <a:t>‹#›</a:t>
            </a:fld>
            <a:endParaRPr lang="en-US"/>
          </a:p>
        </p:txBody>
      </p:sp>
    </p:spTree>
    <p:extLst>
      <p:ext uri="{BB962C8B-B14F-4D97-AF65-F5344CB8AC3E}">
        <p14:creationId xmlns:p14="http://schemas.microsoft.com/office/powerpoint/2010/main" val="2813009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BF5C26B-C41E-43E7-8C2F-508075A7F02E}" type="datetimeFigureOut">
              <a:rPr lang="en-US" smtClean="0"/>
              <a:t>9/1/2021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7859CE-597F-4FCC-B0A4-416ECC31F488}" type="slidenum">
              <a:rPr lang="en-US" smtClean="0"/>
              <a:t>‹#›</a:t>
            </a:fld>
            <a:endParaRPr lang="en-US"/>
          </a:p>
        </p:txBody>
      </p:sp>
    </p:spTree>
    <p:extLst>
      <p:ext uri="{BB962C8B-B14F-4D97-AF65-F5344CB8AC3E}">
        <p14:creationId xmlns:p14="http://schemas.microsoft.com/office/powerpoint/2010/main" val="3739233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BF5C26B-C41E-43E7-8C2F-508075A7F02E}" type="datetimeFigureOut">
              <a:rPr lang="en-US" smtClean="0"/>
              <a:t>9/1/2021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7859CE-597F-4FCC-B0A4-416ECC31F488}" type="slidenum">
              <a:rPr lang="en-US" smtClean="0"/>
              <a:t>‹#›</a:t>
            </a:fld>
            <a:endParaRPr lang="en-US"/>
          </a:p>
        </p:txBody>
      </p:sp>
    </p:spTree>
    <p:extLst>
      <p:ext uri="{BB962C8B-B14F-4D97-AF65-F5344CB8AC3E}">
        <p14:creationId xmlns:p14="http://schemas.microsoft.com/office/powerpoint/2010/main" val="2522812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F5C26B-C41E-43E7-8C2F-508075A7F02E}" type="datetimeFigureOut">
              <a:rPr lang="en-US" smtClean="0"/>
              <a:t>9/1/2021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7859CE-597F-4FCC-B0A4-416ECC31F488}" type="slidenum">
              <a:rPr lang="en-US" smtClean="0"/>
              <a:t>‹#›</a:t>
            </a:fld>
            <a:endParaRPr lang="en-US"/>
          </a:p>
        </p:txBody>
      </p:sp>
    </p:spTree>
    <p:extLst>
      <p:ext uri="{BB962C8B-B14F-4D97-AF65-F5344CB8AC3E}">
        <p14:creationId xmlns:p14="http://schemas.microsoft.com/office/powerpoint/2010/main" val="29044242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77"/>
            <a:r>
              <a:rPr lang="en-US">
                <a:solidFill>
                  <a:prstClr val="black">
                    <a:tint val="75000"/>
                  </a:prstClr>
                </a:solidFill>
              </a:rPr>
              <a:t>9/22/16</a:t>
            </a: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77"/>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77"/>
            <a:fld id="{F09FC993-FCB1-4E42-95A4-F69F06C207DB}" type="slidenum">
              <a:rPr lang="en-US" smtClean="0">
                <a:solidFill>
                  <a:prstClr val="black">
                    <a:tint val="75000"/>
                  </a:prstClr>
                </a:solidFill>
              </a:rPr>
              <a:pPr defTabSz="914377"/>
              <a:t>‹#›</a:t>
            </a:fld>
            <a:endParaRPr lang="en-US">
              <a:solidFill>
                <a:prstClr val="black">
                  <a:tint val="75000"/>
                </a:prstClr>
              </a:solidFill>
            </a:endParaRPr>
          </a:p>
        </p:txBody>
      </p:sp>
    </p:spTree>
    <p:extLst>
      <p:ext uri="{BB962C8B-B14F-4D97-AF65-F5344CB8AC3E}">
        <p14:creationId xmlns:p14="http://schemas.microsoft.com/office/powerpoint/2010/main" val="11755843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ftr="0" dt="0"/>
  <p:txStyles>
    <p:titleStyle>
      <a:lvl1pPr algn="l" defTabSz="914377" rtl="0" eaLnBrk="1" latinLnBrk="0" hangingPunct="1">
        <a:lnSpc>
          <a:spcPct val="90000"/>
        </a:lnSpc>
        <a:spcBef>
          <a:spcPct val="0"/>
        </a:spcBef>
        <a:buNone/>
        <a:defRPr sz="4400" b="1" i="0" kern="1200">
          <a:solidFill>
            <a:schemeClr val="tx1"/>
          </a:solidFill>
          <a:latin typeface="Calibri" charset="0"/>
          <a:ea typeface="Calibri" charset="0"/>
          <a:cs typeface="Calibri" charset="0"/>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1.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1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1.png"/><Relationship Id="rId5" Type="http://schemas.openxmlformats.org/officeDocument/2006/relationships/image" Target="../media/image1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1.png"/><Relationship Id="rId5" Type="http://schemas.openxmlformats.org/officeDocument/2006/relationships/image" Target="../media/image1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11.png"/><Relationship Id="rId5" Type="http://schemas.openxmlformats.org/officeDocument/2006/relationships/image" Target="../media/image16.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1.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17.png"/><Relationship Id="rId5" Type="http://schemas.openxmlformats.org/officeDocument/2006/relationships/hyperlink" Target="https://ed.sc.gov/data/data-security-privacy/data-requests/freedom-of-information-act-and-data-research-requests/" TargetMode="Externa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1.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Expanded ADEPT: Leading larning, growing students, transforming schools.">
            <a:extLst>
              <a:ext uri="{FF2B5EF4-FFF2-40B4-BE49-F238E27FC236}">
                <a16:creationId xmlns:a16="http://schemas.microsoft.com/office/drawing/2014/main" id="{C456181F-27B0-4A35-BCF9-E02EE753BF86}"/>
              </a:ext>
            </a:extLst>
          </p:cNvPr>
          <p:cNvPicPr>
            <a:picLocks noChangeAspect="1"/>
          </p:cNvPicPr>
          <p:nvPr/>
        </p:nvPicPr>
        <p:blipFill>
          <a:blip r:embed="rId5"/>
          <a:stretch>
            <a:fillRect/>
          </a:stretch>
        </p:blipFill>
        <p:spPr>
          <a:xfrm>
            <a:off x="1396490" y="4376057"/>
            <a:ext cx="1790392" cy="1790392"/>
          </a:xfrm>
          <a:prstGeom prst="rect">
            <a:avLst/>
          </a:prstGeom>
        </p:spPr>
      </p:pic>
      <p:pic>
        <p:nvPicPr>
          <p:cNvPr id="6" name="Picture 6" descr="Expanded PADEPP: Leading learning, empowering leaders, transforming leadership. ">
            <a:extLst>
              <a:ext uri="{FF2B5EF4-FFF2-40B4-BE49-F238E27FC236}">
                <a16:creationId xmlns:a16="http://schemas.microsoft.com/office/drawing/2014/main" id="{E3B503AC-130C-49E6-A026-A91E6D8A3B47}"/>
              </a:ext>
            </a:extLst>
          </p:cNvPr>
          <p:cNvPicPr>
            <a:picLocks noChangeAspect="1"/>
          </p:cNvPicPr>
          <p:nvPr/>
        </p:nvPicPr>
        <p:blipFill>
          <a:blip r:embed="rId6"/>
          <a:stretch>
            <a:fillRect/>
          </a:stretch>
        </p:blipFill>
        <p:spPr>
          <a:xfrm>
            <a:off x="9366069" y="4291765"/>
            <a:ext cx="1809993" cy="1788420"/>
          </a:xfrm>
          <a:prstGeom prst="rect">
            <a:avLst/>
          </a:prstGeom>
        </p:spPr>
      </p:pic>
      <p:sp>
        <p:nvSpPr>
          <p:cNvPr id="3" name="Title 2"/>
          <p:cNvSpPr>
            <a:spLocks noGrp="1"/>
          </p:cNvSpPr>
          <p:nvPr>
            <p:ph type="ctrTitle"/>
          </p:nvPr>
        </p:nvSpPr>
        <p:spPr>
          <a:xfrm>
            <a:off x="1524000" y="1122362"/>
            <a:ext cx="9144000" cy="4207283"/>
          </a:xfrm>
        </p:spPr>
        <p:txBody>
          <a:bodyPr>
            <a:normAutofit/>
          </a:bodyPr>
          <a:lstStyle/>
          <a:p>
            <a:r>
              <a:rPr lang="en-US" sz="3600" dirty="0">
                <a:solidFill>
                  <a:prstClr val="black"/>
                </a:solidFill>
                <a:latin typeface="Times New Roman"/>
                <a:cs typeface="Times New Roman"/>
              </a:rPr>
              <a:t>Office of Educator Effectiveness </a:t>
            </a:r>
            <a:br>
              <a:rPr lang="en-US" sz="3600" dirty="0">
                <a:solidFill>
                  <a:prstClr val="black"/>
                </a:solidFill>
                <a:latin typeface="Times New Roman"/>
                <a:cs typeface="Times New Roman"/>
              </a:rPr>
            </a:br>
            <a:r>
              <a:rPr lang="en-US" sz="3600" dirty="0">
                <a:solidFill>
                  <a:prstClr val="black"/>
                </a:solidFill>
                <a:latin typeface="Times New Roman"/>
                <a:cs typeface="Times New Roman"/>
              </a:rPr>
              <a:t>&amp; Leadership Development</a:t>
            </a:r>
            <a:br>
              <a:rPr lang="en-US" sz="3600" dirty="0">
                <a:solidFill>
                  <a:prstClr val="black"/>
                </a:solidFill>
                <a:latin typeface="Times New Roman"/>
                <a:cs typeface="Times New Roman"/>
              </a:rPr>
            </a:br>
            <a:r>
              <a:rPr lang="en-US" sz="3600" dirty="0" smtClean="0">
                <a:solidFill>
                  <a:prstClr val="black"/>
                </a:solidFill>
                <a:latin typeface="Times New Roman"/>
                <a:cs typeface="Times New Roman"/>
              </a:rPr>
              <a:t>EPP Reports in SCLead.org</a:t>
            </a:r>
            <a:r>
              <a:rPr lang="en-US" sz="5400" dirty="0">
                <a:solidFill>
                  <a:prstClr val="black"/>
                </a:solidFill>
                <a:latin typeface="Times New Roman"/>
                <a:cs typeface="Times New Roman"/>
              </a:rPr>
              <a:t> </a:t>
            </a:r>
            <a:br>
              <a:rPr lang="en-US" sz="5400" dirty="0">
                <a:solidFill>
                  <a:prstClr val="black"/>
                </a:solidFill>
                <a:latin typeface="Times New Roman"/>
                <a:cs typeface="Times New Roman"/>
              </a:rPr>
            </a:br>
            <a:r>
              <a:rPr lang="en-US" sz="5400" dirty="0" smtClean="0">
                <a:solidFill>
                  <a:prstClr val="black"/>
                </a:solidFill>
                <a:latin typeface="Times New Roman"/>
                <a:cs typeface="Times New Roman"/>
              </a:rPr>
              <a:t/>
            </a:r>
            <a:br>
              <a:rPr lang="en-US" sz="5400" dirty="0" smtClean="0">
                <a:solidFill>
                  <a:prstClr val="black"/>
                </a:solidFill>
                <a:latin typeface="Times New Roman"/>
                <a:cs typeface="Times New Roman"/>
              </a:rPr>
            </a:br>
            <a:r>
              <a:rPr lang="en-US" sz="1800" dirty="0" smtClean="0">
                <a:solidFill>
                  <a:prstClr val="black"/>
                </a:solidFill>
                <a:latin typeface="Times New Roman"/>
                <a:cs typeface="Times New Roman"/>
              </a:rPr>
              <a:t>Beverly </a:t>
            </a:r>
            <a:r>
              <a:rPr lang="en-US" sz="1800" dirty="0">
                <a:solidFill>
                  <a:prstClr val="black"/>
                </a:solidFill>
                <a:latin typeface="Times New Roman"/>
                <a:cs typeface="Times New Roman"/>
              </a:rPr>
              <a:t>Hyatt Flythe, </a:t>
            </a:r>
            <a:r>
              <a:rPr lang="en-US" sz="1600" dirty="0" err="1">
                <a:solidFill>
                  <a:prstClr val="black"/>
                </a:solidFill>
                <a:latin typeface="Times New Roman"/>
                <a:cs typeface="Times New Roman"/>
              </a:rPr>
              <a:t>MSEd</a:t>
            </a:r>
            <a:r>
              <a:rPr lang="en-US" sz="1800" dirty="0">
                <a:solidFill>
                  <a:prstClr val="black"/>
                </a:solidFill>
                <a:latin typeface="Times New Roman"/>
                <a:cs typeface="Times New Roman"/>
              </a:rPr>
              <a:t>.</a:t>
            </a:r>
            <a:r>
              <a:rPr lang="en-US" sz="2000" dirty="0">
                <a:solidFill>
                  <a:prstClr val="black"/>
                </a:solidFill>
                <a:latin typeface="Times New Roman"/>
                <a:cs typeface="Times New Roman"/>
              </a:rPr>
              <a:t/>
            </a:r>
            <a:br>
              <a:rPr lang="en-US" sz="2000" dirty="0">
                <a:solidFill>
                  <a:prstClr val="black"/>
                </a:solidFill>
                <a:latin typeface="Times New Roman"/>
                <a:cs typeface="Times New Roman"/>
              </a:rPr>
            </a:br>
            <a:r>
              <a:rPr lang="en-US" sz="1600" dirty="0">
                <a:solidFill>
                  <a:prstClr val="black"/>
                </a:solidFill>
                <a:latin typeface="Times New Roman"/>
                <a:cs typeface="Times New Roman"/>
              </a:rPr>
              <a:t>Office</a:t>
            </a:r>
            <a:r>
              <a:rPr lang="en-US" sz="2000" dirty="0">
                <a:solidFill>
                  <a:prstClr val="black"/>
                </a:solidFill>
                <a:latin typeface="Times New Roman"/>
                <a:cs typeface="Times New Roman"/>
              </a:rPr>
              <a:t> </a:t>
            </a:r>
            <a:r>
              <a:rPr lang="en-US" sz="1600" dirty="0">
                <a:solidFill>
                  <a:prstClr val="black"/>
                </a:solidFill>
                <a:latin typeface="Times New Roman"/>
                <a:cs typeface="Times New Roman"/>
              </a:rPr>
              <a:t>of Educator Effectiveness and </a:t>
            </a:r>
            <a:br>
              <a:rPr lang="en-US" sz="1600" dirty="0">
                <a:solidFill>
                  <a:prstClr val="black"/>
                </a:solidFill>
                <a:latin typeface="Times New Roman"/>
                <a:cs typeface="Times New Roman"/>
              </a:rPr>
            </a:br>
            <a:r>
              <a:rPr lang="en-US" sz="1600" dirty="0">
                <a:solidFill>
                  <a:prstClr val="black"/>
                </a:solidFill>
                <a:latin typeface="Times New Roman"/>
                <a:cs typeface="Times New Roman"/>
              </a:rPr>
              <a:t>Leadership Development</a:t>
            </a:r>
            <a:r>
              <a:rPr lang="en-US" sz="2000" dirty="0">
                <a:solidFill>
                  <a:prstClr val="black"/>
                </a:solidFill>
                <a:latin typeface="Times New Roman"/>
                <a:cs typeface="Times New Roman"/>
              </a:rPr>
              <a:t/>
            </a:r>
            <a:br>
              <a:rPr lang="en-US" sz="2000" dirty="0">
                <a:solidFill>
                  <a:prstClr val="black"/>
                </a:solidFill>
                <a:latin typeface="Times New Roman"/>
                <a:cs typeface="Times New Roman"/>
              </a:rPr>
            </a:br>
            <a:endParaRPr lang="en-US" dirty="0"/>
          </a:p>
        </p:txBody>
      </p:sp>
      <p:pic>
        <p:nvPicPr>
          <p:cNvPr id="2" name="Recorded Sound" descr="Voice-over slide reading notes.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53475911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0516"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93498" y="959796"/>
            <a:ext cx="8416261" cy="2516221"/>
          </a:xfrm>
        </p:spPr>
        <p:txBody>
          <a:bodyPr>
            <a:normAutofit/>
          </a:bodyPr>
          <a:lstStyle/>
          <a:p>
            <a:r>
              <a:rPr lang="en-US" dirty="0"/>
              <a:t> </a:t>
            </a:r>
            <a:r>
              <a:rPr lang="en-US" dirty="0" smtClean="0"/>
              <a:t>Reports in SCLead.org</a:t>
            </a:r>
            <a:endParaRPr lang="en-US"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idx="1"/>
          </p:nvPr>
        </p:nvSpPr>
        <p:spPr/>
        <p:txBody>
          <a:bodyPr vert="horz" lIns="0" tIns="0" rIns="0" bIns="0" rtlCol="0" anchor="t">
            <a:normAutofit/>
          </a:bodyPr>
          <a:lstStyle/>
          <a:p>
            <a:r>
              <a:rPr lang="en-US"/>
              <a:t>  </a:t>
            </a:r>
          </a:p>
        </p:txBody>
      </p:sp>
      <p:pic>
        <p:nvPicPr>
          <p:cNvPr id="2" name="Recorded Sound" descr="Voice-over slide reading notes.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6428011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585"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008080"/>
                </a:solidFill>
                <a:latin typeface="Times New Roman" panose="02020603050405020304" pitchFamily="18" charset="0"/>
                <a:cs typeface="Times New Roman" panose="02020603050405020304" pitchFamily="18" charset="0"/>
              </a:rPr>
              <a:t>Generating Reports</a:t>
            </a:r>
            <a:endParaRPr lang="en-US" sz="4000" dirty="0">
              <a:solidFill>
                <a:srgbClr val="008080"/>
              </a:solidFill>
              <a:latin typeface="Times New Roman" panose="02020603050405020304" pitchFamily="18" charset="0"/>
              <a:cs typeface="Times New Roman" panose="02020603050405020304" pitchFamily="18" charset="0"/>
            </a:endParaRPr>
          </a:p>
        </p:txBody>
      </p:sp>
      <p:pic>
        <p:nvPicPr>
          <p:cNvPr id="4" name="Content Placeholder 3" descr="Reports menu" title="screenshot"/>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2995047" y="1825625"/>
            <a:ext cx="6201906" cy="4351338"/>
          </a:xfrm>
          <a:prstGeom prst="rect">
            <a:avLst/>
          </a:prstGeom>
        </p:spPr>
      </p:pic>
      <p:pic>
        <p:nvPicPr>
          <p:cNvPr id="3" name="Recorded Sound" descr="Voice-over slide reading notes.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675289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6252"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008080"/>
                </a:solidFill>
                <a:latin typeface="Times New Roman" panose="02020603050405020304" pitchFamily="18" charset="0"/>
                <a:cs typeface="Times New Roman" panose="02020603050405020304" pitchFamily="18" charset="0"/>
              </a:rPr>
              <a:t>Summary</a:t>
            </a:r>
            <a:r>
              <a:rPr lang="en-US" dirty="0" smtClean="0">
                <a:solidFill>
                  <a:srgbClr val="008080"/>
                </a:solidFill>
                <a:latin typeface="Times New Roman" panose="02020603050405020304" pitchFamily="18" charset="0"/>
                <a:cs typeface="Times New Roman" panose="02020603050405020304" pitchFamily="18" charset="0"/>
              </a:rPr>
              <a:t> </a:t>
            </a:r>
            <a:r>
              <a:rPr lang="en-US" sz="4000" dirty="0" smtClean="0">
                <a:solidFill>
                  <a:srgbClr val="008080"/>
                </a:solidFill>
                <a:latin typeface="Times New Roman" panose="02020603050405020304" pitchFamily="18" charset="0"/>
                <a:cs typeface="Times New Roman" panose="02020603050405020304" pitchFamily="18" charset="0"/>
              </a:rPr>
              <a:t>Reports</a:t>
            </a:r>
            <a:endParaRPr lang="en-US" sz="4000" dirty="0">
              <a:solidFill>
                <a:srgbClr val="008080"/>
              </a:solidFill>
              <a:latin typeface="Times New Roman" panose="02020603050405020304" pitchFamily="18" charset="0"/>
              <a:cs typeface="Times New Roman" panose="02020603050405020304" pitchFamily="18" charset="0"/>
            </a:endParaRPr>
          </a:p>
        </p:txBody>
      </p:sp>
      <p:pic>
        <p:nvPicPr>
          <p:cNvPr id="4" name="Content Placeholder 3" descr="student graduate evaluation results report" title="screenshot"/>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3581400" y="1447800"/>
            <a:ext cx="4989658" cy="5147782"/>
          </a:xfrm>
        </p:spPr>
      </p:pic>
      <p:pic>
        <p:nvPicPr>
          <p:cNvPr id="3" name="Recorded Sound" descr="Voice-over slide reading notes.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60514971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1397"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852" y="365127"/>
            <a:ext cx="10730947" cy="1325563"/>
          </a:xfrm>
        </p:spPr>
        <p:txBody>
          <a:bodyPr>
            <a:normAutofit/>
          </a:bodyPr>
          <a:lstStyle/>
          <a:p>
            <a:r>
              <a:rPr lang="en-US" sz="4000" dirty="0">
                <a:solidFill>
                  <a:srgbClr val="008080"/>
                </a:solidFill>
                <a:latin typeface="Times New Roman" panose="02020603050405020304" pitchFamily="18" charset="0"/>
                <a:cs typeface="Times New Roman" panose="02020603050405020304" pitchFamily="18" charset="0"/>
              </a:rPr>
              <a:t>Student Graduate Evaluation Results </a:t>
            </a:r>
            <a:r>
              <a:rPr lang="en-US" sz="4000" dirty="0" smtClean="0">
                <a:solidFill>
                  <a:srgbClr val="008080"/>
                </a:solidFill>
                <a:latin typeface="Times New Roman" panose="02020603050405020304" pitchFamily="18" charset="0"/>
                <a:cs typeface="Times New Roman" panose="02020603050405020304" pitchFamily="18" charset="0"/>
              </a:rPr>
              <a:t>Export</a:t>
            </a:r>
            <a:endParaRPr lang="en-US" sz="4000" dirty="0">
              <a:solidFill>
                <a:srgbClr val="008080"/>
              </a:solidFill>
              <a:latin typeface="Times New Roman" panose="02020603050405020304" pitchFamily="18" charset="0"/>
              <a:cs typeface="Times New Roman" panose="02020603050405020304" pitchFamily="18" charset="0"/>
            </a:endParaRPr>
          </a:p>
        </p:txBody>
      </p:sp>
      <p:pic>
        <p:nvPicPr>
          <p:cNvPr id="4" name="Content Placeholder 3" descr="disaggregated data" title="screenshot"/>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2386968" y="1825625"/>
            <a:ext cx="7418065" cy="4351338"/>
          </a:xfrm>
        </p:spPr>
      </p:pic>
      <p:pic>
        <p:nvPicPr>
          <p:cNvPr id="3" name="Recorded Sound" descr="Voice-over slide reading notes.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10580332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697"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008080"/>
                </a:solidFill>
                <a:latin typeface="Times New Roman" panose="02020603050405020304" pitchFamily="18" charset="0"/>
                <a:cs typeface="Times New Roman" panose="02020603050405020304" pitchFamily="18" charset="0"/>
              </a:rPr>
              <a:t>Student Graduate Evaluations Results Details</a:t>
            </a:r>
            <a:endParaRPr lang="en-US" sz="4000" dirty="0">
              <a:solidFill>
                <a:srgbClr val="008080"/>
              </a:solidFill>
              <a:latin typeface="Times New Roman" panose="02020603050405020304" pitchFamily="18" charset="0"/>
              <a:cs typeface="Times New Roman" panose="02020603050405020304" pitchFamily="18" charset="0"/>
            </a:endParaRPr>
          </a:p>
        </p:txBody>
      </p:sp>
      <p:pic>
        <p:nvPicPr>
          <p:cNvPr id="4" name="Content Placeholder 3" descr="Student Grad Evaluations Results Details&#10;" title="Screenshot of spreadsheet headers"/>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2281010" y="1825625"/>
            <a:ext cx="7629980" cy="4351338"/>
          </a:xfrm>
        </p:spPr>
      </p:pic>
      <p:pic>
        <p:nvPicPr>
          <p:cNvPr id="3" name="Recorded Sound" descr="Voice-over slide reading notes.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4527021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729"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228601"/>
            <a:ext cx="7886700" cy="1325563"/>
          </a:xfrm>
        </p:spPr>
        <p:txBody>
          <a:bodyPr>
            <a:normAutofit/>
          </a:bodyPr>
          <a:lstStyle/>
          <a:p>
            <a:r>
              <a:rPr lang="en-US" sz="4000" dirty="0" smtClean="0">
                <a:solidFill>
                  <a:srgbClr val="008080"/>
                </a:solidFill>
                <a:latin typeface="Times New Roman" panose="02020603050405020304" pitchFamily="18" charset="0"/>
                <a:cs typeface="Times New Roman" panose="02020603050405020304" pitchFamily="18" charset="0"/>
              </a:rPr>
              <a:t>Student Staffing Report</a:t>
            </a:r>
            <a:endParaRPr lang="en-US" sz="4000" dirty="0">
              <a:solidFill>
                <a:srgbClr val="008080"/>
              </a:solidFill>
              <a:latin typeface="Times New Roman" panose="02020603050405020304" pitchFamily="18" charset="0"/>
              <a:cs typeface="Times New Roman" panose="02020603050405020304" pitchFamily="18" charset="0"/>
            </a:endParaRPr>
          </a:p>
        </p:txBody>
      </p:sp>
      <p:pic>
        <p:nvPicPr>
          <p:cNvPr id="5" name="Content Placeholder 4" descr="Student staffing report column headers" title="Screenshot of column titles in spreadsheet"/>
          <p:cNvPicPr>
            <a:picLocks noGrp="1" noChangeAspect="1"/>
          </p:cNvPicPr>
          <p:nvPr>
            <p:ph idx="1"/>
          </p:nvPr>
        </p:nvPicPr>
        <p:blipFill>
          <a:blip r:embed="rId5"/>
          <a:stretch>
            <a:fillRect/>
          </a:stretch>
        </p:blipFill>
        <p:spPr>
          <a:xfrm>
            <a:off x="480272" y="2133600"/>
            <a:ext cx="10873528" cy="2349291"/>
          </a:xfrm>
          <a:prstGeom prst="rect">
            <a:avLst/>
          </a:prstGeom>
        </p:spPr>
      </p:pic>
      <p:pic>
        <p:nvPicPr>
          <p:cNvPr id="3" name="Recorded Sound" descr="Voice-over slide reading notes.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1739388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8264"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867325"/>
          </a:xfrm>
        </p:spPr>
        <p:txBody>
          <a:bodyPr>
            <a:normAutofit/>
          </a:bodyPr>
          <a:lstStyle/>
          <a:p>
            <a:r>
              <a:rPr lang="en-US" sz="4000" dirty="0" smtClean="0">
                <a:solidFill>
                  <a:srgbClr val="008080"/>
                </a:solidFill>
                <a:latin typeface="Times New Roman" panose="02020603050405020304" pitchFamily="18" charset="0"/>
                <a:cs typeface="Times New Roman" panose="02020603050405020304" pitchFamily="18" charset="0"/>
              </a:rPr>
              <a:t>Other Data Requests</a:t>
            </a:r>
            <a:endParaRPr lang="en-US" sz="4000" dirty="0">
              <a:solidFill>
                <a:srgbClr val="008080"/>
              </a:solidFill>
              <a:latin typeface="Times New Roman" panose="02020603050405020304" pitchFamily="18" charset="0"/>
              <a:cs typeface="Times New Roman" panose="02020603050405020304" pitchFamily="18" charset="0"/>
            </a:endParaRPr>
          </a:p>
        </p:txBody>
      </p:sp>
      <p:sp>
        <p:nvSpPr>
          <p:cNvPr id="3" name="Content Placeholder 2" descr="hyperlink" title="website link"/>
          <p:cNvSpPr>
            <a:spLocks noGrp="1"/>
          </p:cNvSpPr>
          <p:nvPr>
            <p:ph idx="1"/>
          </p:nvPr>
        </p:nvSpPr>
        <p:spPr>
          <a:xfrm>
            <a:off x="1981200" y="1600200"/>
            <a:ext cx="2209800" cy="4800600"/>
          </a:xfrm>
        </p:spPr>
        <p:txBody>
          <a:bodyPr>
            <a:normAutofit/>
          </a:bodyPr>
          <a:lstStyle/>
          <a:p>
            <a:r>
              <a:rPr lang="en-US" dirty="0" smtClean="0">
                <a:hlinkClick r:id="rId5"/>
              </a:rPr>
              <a:t>ORDA request webpage link</a:t>
            </a:r>
            <a:endParaRPr lang="en-US" dirty="0" smtClean="0"/>
          </a:p>
          <a:p>
            <a:endParaRPr lang="en-US" dirty="0"/>
          </a:p>
        </p:txBody>
      </p:sp>
      <p:pic>
        <p:nvPicPr>
          <p:cNvPr id="6" name="Picture 5" descr="webpage menu" title="screenshot"/>
          <p:cNvPicPr>
            <a:picLocks noChangeAspect="1"/>
          </p:cNvPicPr>
          <p:nvPr/>
        </p:nvPicPr>
        <p:blipFill rotWithShape="1">
          <a:blip r:embed="rId6"/>
          <a:srcRect l="26446" t="-18324" r="17109" b="18324"/>
          <a:stretch/>
        </p:blipFill>
        <p:spPr>
          <a:xfrm>
            <a:off x="4609440" y="-91440"/>
            <a:ext cx="6021775" cy="6949440"/>
          </a:xfrm>
          <a:prstGeom prst="rect">
            <a:avLst/>
          </a:prstGeom>
        </p:spPr>
      </p:pic>
      <p:sp>
        <p:nvSpPr>
          <p:cNvPr id="7" name="Oval 6" descr="circle" title="graphic"/>
          <p:cNvSpPr/>
          <p:nvPr/>
        </p:nvSpPr>
        <p:spPr>
          <a:xfrm>
            <a:off x="6705926" y="5181600"/>
            <a:ext cx="1828800" cy="1676400"/>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latin typeface="Calibri" panose="020F0502020204030204"/>
            </a:endParaRPr>
          </a:p>
        </p:txBody>
      </p:sp>
      <p:pic>
        <p:nvPicPr>
          <p:cNvPr id="4" name="Recorded Sound" descr="Voice-over slide reading notes.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8594204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4549"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Expanded ADEPT: Leading larning, growing students, transforming schools.">
            <a:extLst>
              <a:ext uri="{FF2B5EF4-FFF2-40B4-BE49-F238E27FC236}">
                <a16:creationId xmlns:a16="http://schemas.microsoft.com/office/drawing/2014/main" id="{C456181F-27B0-4A35-BCF9-E02EE753BF86}"/>
              </a:ext>
            </a:extLst>
          </p:cNvPr>
          <p:cNvPicPr>
            <a:picLocks noChangeAspect="1"/>
          </p:cNvPicPr>
          <p:nvPr/>
        </p:nvPicPr>
        <p:blipFill>
          <a:blip r:embed="rId5"/>
          <a:stretch>
            <a:fillRect/>
          </a:stretch>
        </p:blipFill>
        <p:spPr>
          <a:xfrm>
            <a:off x="1396490" y="4376057"/>
            <a:ext cx="1790392" cy="1790392"/>
          </a:xfrm>
          <a:prstGeom prst="rect">
            <a:avLst/>
          </a:prstGeom>
        </p:spPr>
      </p:pic>
      <p:pic>
        <p:nvPicPr>
          <p:cNvPr id="6" name="Picture 6" descr="Expanded PADEPP: Leading learning, empowering leaders, transforming leadership. ">
            <a:extLst>
              <a:ext uri="{FF2B5EF4-FFF2-40B4-BE49-F238E27FC236}">
                <a16:creationId xmlns:a16="http://schemas.microsoft.com/office/drawing/2014/main" id="{E3B503AC-130C-49E6-A026-A91E6D8A3B47}"/>
              </a:ext>
            </a:extLst>
          </p:cNvPr>
          <p:cNvPicPr>
            <a:picLocks noChangeAspect="1"/>
          </p:cNvPicPr>
          <p:nvPr/>
        </p:nvPicPr>
        <p:blipFill>
          <a:blip r:embed="rId6"/>
          <a:stretch>
            <a:fillRect/>
          </a:stretch>
        </p:blipFill>
        <p:spPr>
          <a:xfrm>
            <a:off x="9366069" y="4291765"/>
            <a:ext cx="1809993" cy="1788420"/>
          </a:xfrm>
          <a:prstGeom prst="rect">
            <a:avLst/>
          </a:prstGeom>
        </p:spPr>
      </p:pic>
      <p:sp>
        <p:nvSpPr>
          <p:cNvPr id="3" name="Title 2"/>
          <p:cNvSpPr>
            <a:spLocks noGrp="1"/>
          </p:cNvSpPr>
          <p:nvPr>
            <p:ph type="ctrTitle"/>
          </p:nvPr>
        </p:nvSpPr>
        <p:spPr>
          <a:xfrm>
            <a:off x="1524000" y="1122362"/>
            <a:ext cx="9144000" cy="4207283"/>
          </a:xfrm>
        </p:spPr>
        <p:txBody>
          <a:bodyPr>
            <a:normAutofit/>
          </a:bodyPr>
          <a:lstStyle/>
          <a:p>
            <a:r>
              <a:rPr lang="en-US" sz="3600" dirty="0" smtClean="0">
                <a:solidFill>
                  <a:prstClr val="black"/>
                </a:solidFill>
                <a:latin typeface="Times New Roman"/>
                <a:cs typeface="Times New Roman"/>
              </a:rPr>
              <a:t>EPP Reports in SCLead.org</a:t>
            </a:r>
            <a:r>
              <a:rPr lang="en-US" sz="5400" dirty="0">
                <a:solidFill>
                  <a:prstClr val="black"/>
                </a:solidFill>
                <a:latin typeface="Times New Roman"/>
                <a:cs typeface="Times New Roman"/>
              </a:rPr>
              <a:t> </a:t>
            </a:r>
            <a:br>
              <a:rPr lang="en-US" sz="5400" dirty="0">
                <a:solidFill>
                  <a:prstClr val="black"/>
                </a:solidFill>
                <a:latin typeface="Times New Roman"/>
                <a:cs typeface="Times New Roman"/>
              </a:rPr>
            </a:br>
            <a:r>
              <a:rPr lang="en-US" sz="5400" dirty="0" smtClean="0">
                <a:solidFill>
                  <a:prstClr val="black"/>
                </a:solidFill>
                <a:latin typeface="Times New Roman"/>
                <a:cs typeface="Times New Roman"/>
              </a:rPr>
              <a:t/>
            </a:r>
            <a:br>
              <a:rPr lang="en-US" sz="5400" dirty="0" smtClean="0">
                <a:solidFill>
                  <a:prstClr val="black"/>
                </a:solidFill>
                <a:latin typeface="Times New Roman"/>
                <a:cs typeface="Times New Roman"/>
              </a:rPr>
            </a:br>
            <a:r>
              <a:rPr lang="en-US" sz="1800" dirty="0" smtClean="0">
                <a:solidFill>
                  <a:prstClr val="black"/>
                </a:solidFill>
                <a:latin typeface="Times New Roman"/>
                <a:cs typeface="Times New Roman"/>
              </a:rPr>
              <a:t>Beverly </a:t>
            </a:r>
            <a:r>
              <a:rPr lang="en-US" sz="1800" dirty="0">
                <a:solidFill>
                  <a:prstClr val="black"/>
                </a:solidFill>
                <a:latin typeface="Times New Roman"/>
                <a:cs typeface="Times New Roman"/>
              </a:rPr>
              <a:t>Hyatt Flythe, </a:t>
            </a:r>
            <a:r>
              <a:rPr lang="en-US" sz="1600" dirty="0" err="1">
                <a:solidFill>
                  <a:prstClr val="black"/>
                </a:solidFill>
                <a:latin typeface="Times New Roman"/>
                <a:cs typeface="Times New Roman"/>
              </a:rPr>
              <a:t>MSEd</a:t>
            </a:r>
            <a:r>
              <a:rPr lang="en-US" sz="1800" dirty="0">
                <a:solidFill>
                  <a:prstClr val="black"/>
                </a:solidFill>
                <a:latin typeface="Times New Roman"/>
                <a:cs typeface="Times New Roman"/>
              </a:rPr>
              <a:t>.</a:t>
            </a:r>
            <a:r>
              <a:rPr lang="en-US" sz="2000" dirty="0">
                <a:solidFill>
                  <a:prstClr val="black"/>
                </a:solidFill>
                <a:latin typeface="Times New Roman"/>
                <a:cs typeface="Times New Roman"/>
              </a:rPr>
              <a:t/>
            </a:r>
            <a:br>
              <a:rPr lang="en-US" sz="2000" dirty="0">
                <a:solidFill>
                  <a:prstClr val="black"/>
                </a:solidFill>
                <a:latin typeface="Times New Roman"/>
                <a:cs typeface="Times New Roman"/>
              </a:rPr>
            </a:br>
            <a:r>
              <a:rPr lang="en-US" sz="1600" dirty="0">
                <a:solidFill>
                  <a:prstClr val="black"/>
                </a:solidFill>
                <a:latin typeface="Times New Roman"/>
                <a:cs typeface="Times New Roman"/>
              </a:rPr>
              <a:t>Office</a:t>
            </a:r>
            <a:r>
              <a:rPr lang="en-US" sz="2000" dirty="0">
                <a:solidFill>
                  <a:prstClr val="black"/>
                </a:solidFill>
                <a:latin typeface="Times New Roman"/>
                <a:cs typeface="Times New Roman"/>
              </a:rPr>
              <a:t> </a:t>
            </a:r>
            <a:r>
              <a:rPr lang="en-US" sz="1600" dirty="0">
                <a:solidFill>
                  <a:prstClr val="black"/>
                </a:solidFill>
                <a:latin typeface="Times New Roman"/>
                <a:cs typeface="Times New Roman"/>
              </a:rPr>
              <a:t>of Educator Effectiveness and </a:t>
            </a:r>
            <a:br>
              <a:rPr lang="en-US" sz="1600" dirty="0">
                <a:solidFill>
                  <a:prstClr val="black"/>
                </a:solidFill>
                <a:latin typeface="Times New Roman"/>
                <a:cs typeface="Times New Roman"/>
              </a:rPr>
            </a:br>
            <a:r>
              <a:rPr lang="en-US" sz="1600" dirty="0">
                <a:solidFill>
                  <a:prstClr val="black"/>
                </a:solidFill>
                <a:latin typeface="Times New Roman"/>
                <a:cs typeface="Times New Roman"/>
              </a:rPr>
              <a:t>Leadership Development</a:t>
            </a:r>
            <a:r>
              <a:rPr lang="en-US" sz="2000" dirty="0">
                <a:solidFill>
                  <a:prstClr val="black"/>
                </a:solidFill>
                <a:latin typeface="Times New Roman"/>
                <a:cs typeface="Times New Roman"/>
              </a:rPr>
              <a:t/>
            </a:r>
            <a:br>
              <a:rPr lang="en-US" sz="2000" dirty="0">
                <a:solidFill>
                  <a:prstClr val="black"/>
                </a:solidFill>
                <a:latin typeface="Times New Roman"/>
                <a:cs typeface="Times New Roman"/>
              </a:rPr>
            </a:br>
            <a:endParaRPr lang="en-US" dirty="0"/>
          </a:p>
        </p:txBody>
      </p:sp>
      <p:pic>
        <p:nvPicPr>
          <p:cNvPr id="2" name="Recorded Sound" descr="Voice-over slide reading notes.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01616259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9800"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946</Words>
  <Application>Microsoft Office PowerPoint</Application>
  <PresentationFormat>Widescreen</PresentationFormat>
  <Paragraphs>39</Paragraphs>
  <Slides>9</Slides>
  <Notes>9</Notes>
  <HiddenSlides>0</HiddenSlides>
  <MMClips>9</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Calibri Light</vt:lpstr>
      <vt:lpstr>Times New Roman</vt:lpstr>
      <vt:lpstr>Office Theme</vt:lpstr>
      <vt:lpstr>1_Office Theme</vt:lpstr>
      <vt:lpstr>Office of Educator Effectiveness  &amp; Leadership Development EPP Reports in SCLead.org   Beverly Hyatt Flythe, MSEd. Office of Educator Effectiveness and  Leadership Development </vt:lpstr>
      <vt:lpstr> Reports in SCLead.org</vt:lpstr>
      <vt:lpstr>Generating Reports</vt:lpstr>
      <vt:lpstr>Summary Reports</vt:lpstr>
      <vt:lpstr>Student Graduate Evaluation Results Export</vt:lpstr>
      <vt:lpstr>Student Graduate Evaluations Results Details</vt:lpstr>
      <vt:lpstr>Student Staffing Report</vt:lpstr>
      <vt:lpstr>Other Data Requests</vt:lpstr>
      <vt:lpstr>EPP Reports in SCLead.org   Beverly Hyatt Flythe, MSEd. Office of Educator Effectiveness and  Leadership Development </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South Carolina Department of Education</dc:creator>
  <cp:lastModifiedBy>Colley, Faye</cp:lastModifiedBy>
  <cp:revision>12</cp:revision>
  <dcterms:created xsi:type="dcterms:W3CDTF">2021-06-23T15:35:06Z</dcterms:created>
  <dcterms:modified xsi:type="dcterms:W3CDTF">2021-09-01T15:06:35Z</dcterms:modified>
</cp:coreProperties>
</file>