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8"/>
  </p:notesMasterIdLst>
  <p:sldIdLst>
    <p:sldId id="256" r:id="rId2"/>
    <p:sldId id="259" r:id="rId3"/>
    <p:sldId id="260" r:id="rId4"/>
    <p:sldId id="263" r:id="rId5"/>
    <p:sldId id="267" r:id="rId6"/>
    <p:sldId id="257" r:id="rId7"/>
    <p:sldId id="268" r:id="rId8"/>
    <p:sldId id="269" r:id="rId9"/>
    <p:sldId id="270" r:id="rId10"/>
    <p:sldId id="271" r:id="rId11"/>
    <p:sldId id="272" r:id="rId12"/>
    <p:sldId id="276" r:id="rId13"/>
    <p:sldId id="273" r:id="rId14"/>
    <p:sldId id="277" r:id="rId15"/>
    <p:sldId id="274" r:id="rId16"/>
    <p:sldId id="275" r:id="rId17"/>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514" autoAdjust="0"/>
  </p:normalViewPr>
  <p:slideViewPr>
    <p:cSldViewPr>
      <p:cViewPr>
        <p:scale>
          <a:sx n="90" d="100"/>
          <a:sy n="90" d="100"/>
        </p:scale>
        <p:origin x="-1710"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DFA4F366-4BAF-4DDC-8CD9-5FC8283E90E5}" type="datetimeFigureOut">
              <a:rPr lang="en-US" smtClean="0"/>
              <a:t>5/21/2018</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E1755F83-2AF3-4B38-A9E4-B6E7A7CC574F}" type="slidenum">
              <a:rPr lang="en-US" smtClean="0"/>
              <a:t>‹#›</a:t>
            </a:fld>
            <a:endParaRPr lang="en-US" dirty="0"/>
          </a:p>
        </p:txBody>
      </p:sp>
    </p:spTree>
    <p:extLst>
      <p:ext uri="{BB962C8B-B14F-4D97-AF65-F5344CB8AC3E}">
        <p14:creationId xmlns:p14="http://schemas.microsoft.com/office/powerpoint/2010/main" val="2974707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501" indent="-168501">
              <a:buClr>
                <a:schemeClr val="dk1"/>
              </a:buClr>
              <a:buSzPts val="1200"/>
              <a:buFont typeface="Arial"/>
              <a:buChar char="•"/>
            </a:pPr>
            <a:r>
              <a:rPr lang="en-US" sz="1200" dirty="0" smtClean="0">
                <a:solidFill>
                  <a:schemeClr val="dk1"/>
                </a:solidFill>
                <a:latin typeface="+mn-lt"/>
                <a:ea typeface="Calibri"/>
                <a:cs typeface="Calibri"/>
                <a:sym typeface="Calibri"/>
              </a:rPr>
              <a:t>Welcome participants</a:t>
            </a:r>
            <a:endParaRPr lang="en-US" sz="1400" dirty="0" smtClean="0"/>
          </a:p>
          <a:p>
            <a:pPr marL="168501" indent="-168501">
              <a:buClr>
                <a:schemeClr val="dk1"/>
              </a:buClr>
              <a:buSzPts val="1200"/>
              <a:buFont typeface="Arial"/>
              <a:buChar char="•"/>
            </a:pPr>
            <a:r>
              <a:rPr lang="en-US" sz="1200" dirty="0" smtClean="0">
                <a:solidFill>
                  <a:schemeClr val="dk1"/>
                </a:solidFill>
                <a:latin typeface="+mn-lt"/>
                <a:ea typeface="Calibri"/>
                <a:cs typeface="Calibri"/>
                <a:sym typeface="Calibri"/>
              </a:rPr>
              <a:t>Introduce myself and others in the room </a:t>
            </a:r>
            <a:endParaRPr lang="en-US" sz="1400" dirty="0" smtClean="0"/>
          </a:p>
          <a:p>
            <a:pPr marL="168501" indent="-168501">
              <a:buClr>
                <a:schemeClr val="dk1"/>
              </a:buClr>
              <a:buSzPts val="1200"/>
              <a:buFont typeface="Arial"/>
              <a:buChar char="•"/>
            </a:pPr>
            <a:r>
              <a:rPr lang="en-US" sz="1200" dirty="0" smtClean="0">
                <a:solidFill>
                  <a:schemeClr val="dk1"/>
                </a:solidFill>
                <a:latin typeface="+mn-lt"/>
                <a:ea typeface="Calibri"/>
                <a:cs typeface="Calibri"/>
                <a:sym typeface="Calibri"/>
              </a:rPr>
              <a:t>Orient participants to Adobe classroom</a:t>
            </a:r>
            <a:endParaRPr lang="en-US" sz="1400" dirty="0" smtClean="0"/>
          </a:p>
          <a:p>
            <a:pPr marL="635119" lvl="1" indent="-168501">
              <a:buClr>
                <a:schemeClr val="dk1"/>
              </a:buClr>
              <a:buSzPts val="1200"/>
              <a:buFont typeface="Arial"/>
              <a:buChar char="•"/>
            </a:pPr>
            <a:r>
              <a:rPr lang="en-US" sz="1200" dirty="0" smtClean="0">
                <a:solidFill>
                  <a:schemeClr val="dk1"/>
                </a:solidFill>
                <a:latin typeface="+mn-lt"/>
                <a:ea typeface="Calibri"/>
                <a:cs typeface="Calibri"/>
                <a:sym typeface="Calibri"/>
              </a:rPr>
              <a:t>Chat feature up to check sound</a:t>
            </a:r>
            <a:endParaRPr lang="en-US" sz="1400" dirty="0" smtClean="0"/>
          </a:p>
          <a:p>
            <a:pPr marL="635119" lvl="1" indent="-168501">
              <a:buClr>
                <a:schemeClr val="dk1"/>
              </a:buClr>
              <a:buSzPts val="1200"/>
              <a:buFont typeface="Arial"/>
              <a:buChar char="•"/>
            </a:pPr>
            <a:r>
              <a:rPr lang="en-US" sz="1200" dirty="0" smtClean="0">
                <a:solidFill>
                  <a:schemeClr val="dk1"/>
                </a:solidFill>
                <a:latin typeface="+mn-lt"/>
                <a:ea typeface="Calibri"/>
                <a:cs typeface="Calibri"/>
                <a:sym typeface="Calibri"/>
              </a:rPr>
              <a:t>Poll – which EPP are you located</a:t>
            </a:r>
            <a:endParaRPr lang="en-US" sz="1400" dirty="0" smtClean="0"/>
          </a:p>
          <a:p>
            <a:pPr marL="635119" lvl="1" indent="-168501">
              <a:buClr>
                <a:schemeClr val="dk1"/>
              </a:buClr>
              <a:buSzPts val="1200"/>
              <a:buFont typeface="Arial"/>
              <a:buChar char="•"/>
            </a:pPr>
            <a:r>
              <a:rPr lang="en-US" sz="1200" dirty="0" smtClean="0">
                <a:solidFill>
                  <a:schemeClr val="dk1"/>
                </a:solidFill>
                <a:latin typeface="+mn-lt"/>
                <a:ea typeface="Calibri"/>
                <a:cs typeface="Calibri"/>
                <a:sym typeface="Calibri"/>
              </a:rPr>
              <a:t>Q and A box for questions </a:t>
            </a:r>
            <a:endParaRPr lang="en-US" sz="1400" dirty="0" smtClean="0"/>
          </a:p>
          <a:p>
            <a:pPr marL="1101738" lvl="2" indent="-168501">
              <a:buClr>
                <a:schemeClr val="dk1"/>
              </a:buClr>
              <a:buSzPts val="1200"/>
              <a:buFont typeface="Arial"/>
              <a:buChar char="•"/>
            </a:pPr>
            <a:r>
              <a:rPr lang="en-US" sz="1200" dirty="0" smtClean="0">
                <a:solidFill>
                  <a:schemeClr val="dk1"/>
                </a:solidFill>
                <a:latin typeface="+mn-lt"/>
                <a:ea typeface="Calibri"/>
                <a:cs typeface="Calibri"/>
                <a:sym typeface="Calibri"/>
              </a:rPr>
              <a:t>Will respond to as many questions as we can at the end of the presentation (questions we cannot respond to today, we will email responses)</a:t>
            </a:r>
            <a:endParaRPr lang="en-US" sz="1400" dirty="0" smtClean="0"/>
          </a:p>
          <a:p>
            <a:pPr marL="635119" lvl="1" indent="-168501">
              <a:buClr>
                <a:schemeClr val="dk1"/>
              </a:buClr>
              <a:buSzPts val="1200"/>
              <a:buFont typeface="Arial"/>
              <a:buChar char="•"/>
            </a:pPr>
            <a:r>
              <a:rPr lang="en-US" sz="1200" dirty="0" smtClean="0">
                <a:solidFill>
                  <a:schemeClr val="dk1"/>
                </a:solidFill>
                <a:latin typeface="+mn-lt"/>
                <a:ea typeface="Calibri"/>
                <a:cs typeface="Calibri"/>
                <a:sym typeface="Calibri"/>
              </a:rPr>
              <a:t>Raise hand if need me to slow down or speak louder</a:t>
            </a:r>
            <a:endParaRPr lang="en-US" sz="1400" dirty="0" smtClean="0"/>
          </a:p>
          <a:p>
            <a:pPr marL="168501" indent="-168501">
              <a:buClr>
                <a:schemeClr val="dk1"/>
              </a:buClr>
              <a:buSzPts val="1200"/>
              <a:buFont typeface="Arial"/>
              <a:buChar char="•"/>
            </a:pPr>
            <a:r>
              <a:rPr lang="en-US" sz="1200" dirty="0" smtClean="0">
                <a:solidFill>
                  <a:schemeClr val="dk1"/>
                </a:solidFill>
                <a:latin typeface="+mn-lt"/>
                <a:ea typeface="Calibri"/>
                <a:cs typeface="Calibri"/>
                <a:sym typeface="Calibri"/>
              </a:rPr>
              <a:t>Presentation will be 1 hour or less</a:t>
            </a:r>
            <a:endParaRPr lang="en-US" sz="1400" dirty="0" smtClean="0"/>
          </a:p>
          <a:p>
            <a:pPr marL="168501" indent="-168501">
              <a:buClr>
                <a:schemeClr val="dk1"/>
              </a:buClr>
              <a:buSzPts val="1200"/>
              <a:buFont typeface="Arial"/>
              <a:buChar char="•"/>
            </a:pPr>
            <a:r>
              <a:rPr lang="en-US" sz="1200" dirty="0" smtClean="0">
                <a:solidFill>
                  <a:schemeClr val="dk1"/>
                </a:solidFill>
                <a:latin typeface="+mn-lt"/>
                <a:ea typeface="Calibri"/>
                <a:cs typeface="Calibri"/>
                <a:sym typeface="Calibri"/>
              </a:rPr>
              <a:t>Acknowledge skill diversity in room  (new EPP</a:t>
            </a:r>
            <a:r>
              <a:rPr lang="en-US" sz="1200" baseline="0" dirty="0" smtClean="0">
                <a:solidFill>
                  <a:schemeClr val="dk1"/>
                </a:solidFill>
                <a:latin typeface="+mn-lt"/>
                <a:ea typeface="Calibri"/>
                <a:cs typeface="Calibri"/>
                <a:sym typeface="Calibri"/>
              </a:rPr>
              <a:t> </a:t>
            </a:r>
            <a:r>
              <a:rPr lang="en-US" sz="1200" dirty="0" smtClean="0">
                <a:solidFill>
                  <a:schemeClr val="dk1"/>
                </a:solidFill>
                <a:latin typeface="+mn-lt"/>
                <a:ea typeface="Calibri"/>
                <a:cs typeface="Calibri"/>
                <a:sym typeface="Calibri"/>
              </a:rPr>
              <a:t>ADEPT coordinators and veterans)</a:t>
            </a:r>
            <a:endParaRPr lang="en-US" sz="1400" dirty="0" smtClean="0"/>
          </a:p>
          <a:p>
            <a:pPr marL="635119" lvl="1" indent="-168501">
              <a:buClr>
                <a:schemeClr val="dk1"/>
              </a:buClr>
              <a:buSzPts val="1200"/>
              <a:buFont typeface="Arial"/>
              <a:buChar char="•"/>
            </a:pPr>
            <a:r>
              <a:rPr lang="en-US" sz="1200" dirty="0" smtClean="0">
                <a:solidFill>
                  <a:schemeClr val="dk1"/>
                </a:solidFill>
                <a:latin typeface="+mn-lt"/>
                <a:ea typeface="Calibri"/>
                <a:cs typeface="Calibri"/>
                <a:sym typeface="Calibri"/>
              </a:rPr>
              <a:t>Review each page of the Expanded ADEPT plan (spend more time on the updated information and move a little quicker through pages with little to no changes)	</a:t>
            </a:r>
            <a:endParaRPr lang="en-US" sz="1400" dirty="0" smtClean="0"/>
          </a:p>
          <a:p>
            <a:pPr marL="635119" lvl="1" indent="-168501">
              <a:buClr>
                <a:schemeClr val="dk1"/>
              </a:buClr>
              <a:buSzPts val="1200"/>
              <a:buFont typeface="Arial"/>
              <a:buChar char="•"/>
            </a:pPr>
            <a:r>
              <a:rPr lang="en-US" sz="1200" dirty="0" smtClean="0">
                <a:solidFill>
                  <a:schemeClr val="dk1"/>
                </a:solidFill>
                <a:latin typeface="+mn-lt"/>
                <a:ea typeface="Calibri"/>
                <a:cs typeface="Calibri"/>
                <a:sym typeface="Calibri"/>
              </a:rPr>
              <a:t>OEELD is available to assist you as you complete the EPP ADEPT plans </a:t>
            </a:r>
            <a:endParaRPr lang="en-US" sz="1400" dirty="0" smtClean="0"/>
          </a:p>
          <a:p>
            <a:endParaRPr lang="en-US" dirty="0"/>
          </a:p>
        </p:txBody>
      </p:sp>
      <p:sp>
        <p:nvSpPr>
          <p:cNvPr id="4" name="Slide Number Placeholder 3"/>
          <p:cNvSpPr>
            <a:spLocks noGrp="1"/>
          </p:cNvSpPr>
          <p:nvPr>
            <p:ph type="sldNum" sz="quarter" idx="10"/>
          </p:nvPr>
        </p:nvSpPr>
        <p:spPr/>
        <p:txBody>
          <a:bodyPr/>
          <a:lstStyle/>
          <a:p>
            <a:fld id="{E1755F83-2AF3-4B38-A9E4-B6E7A7CC574F}" type="slidenum">
              <a:rPr lang="en-US" smtClean="0"/>
              <a:t>1</a:t>
            </a:fld>
            <a:endParaRPr lang="en-US" dirty="0"/>
          </a:p>
        </p:txBody>
      </p:sp>
    </p:spTree>
    <p:extLst>
      <p:ext uri="{BB962C8B-B14F-4D97-AF65-F5344CB8AC3E}">
        <p14:creationId xmlns:p14="http://schemas.microsoft.com/office/powerpoint/2010/main" val="3609022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last page of the Initial Teacher</a:t>
            </a:r>
            <a:r>
              <a:rPr lang="en-US" baseline="0" dirty="0" smtClean="0"/>
              <a:t> ADEPT Plan</a:t>
            </a:r>
            <a:r>
              <a:rPr lang="en-US" dirty="0" smtClean="0"/>
              <a:t> poses</a:t>
            </a:r>
            <a:r>
              <a:rPr lang="en-US" baseline="0" dirty="0" smtClean="0"/>
              <a:t> an additional question about training using the hybrid training model for clinical faculty for the 1-day training. In addition, please take time at the end of the plan to offer comments or remarks about your EPP ADEPT plan to offer a more detailed description or explanation about your plan(s).</a:t>
            </a:r>
            <a:endParaRPr lang="en-US" dirty="0"/>
          </a:p>
        </p:txBody>
      </p:sp>
      <p:sp>
        <p:nvSpPr>
          <p:cNvPr id="4" name="Slide Number Placeholder 3"/>
          <p:cNvSpPr>
            <a:spLocks noGrp="1"/>
          </p:cNvSpPr>
          <p:nvPr>
            <p:ph type="sldNum" sz="quarter" idx="10"/>
          </p:nvPr>
        </p:nvSpPr>
        <p:spPr/>
        <p:txBody>
          <a:bodyPr/>
          <a:lstStyle/>
          <a:p>
            <a:fld id="{E1755F83-2AF3-4B38-A9E4-B6E7A7CC574F}" type="slidenum">
              <a:rPr lang="en-US" smtClean="0"/>
              <a:t>10</a:t>
            </a:fld>
            <a:endParaRPr lang="en-US" dirty="0"/>
          </a:p>
        </p:txBody>
      </p:sp>
    </p:spTree>
    <p:extLst>
      <p:ext uri="{BB962C8B-B14F-4D97-AF65-F5344CB8AC3E}">
        <p14:creationId xmlns:p14="http://schemas.microsoft.com/office/powerpoint/2010/main" val="3809884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Shape 415"/>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6" name="Shape 416"/>
          <p:cNvSpPr txBox="1">
            <a:spLocks noGrp="1"/>
          </p:cNvSpPr>
          <p:nvPr>
            <p:ph type="body" idx="1"/>
          </p:nvPr>
        </p:nvSpPr>
        <p:spPr>
          <a:xfrm>
            <a:off x="702310" y="4421825"/>
            <a:ext cx="5618480" cy="4189095"/>
          </a:xfrm>
          <a:prstGeom prst="rect">
            <a:avLst/>
          </a:prstGeom>
          <a:noFill/>
          <a:ln>
            <a:noFill/>
          </a:ln>
        </p:spPr>
        <p:txBody>
          <a:bodyPr spcFirstLastPara="1" wrap="square" lIns="93144" tIns="46584" rIns="93144" bIns="46584" anchor="t" anchorCtr="0">
            <a:noAutofit/>
          </a:bodyPr>
          <a:lstStyle/>
          <a:p>
            <a:r>
              <a:rPr lang="en">
                <a:solidFill>
                  <a:schemeClr val="dk1"/>
                </a:solidFill>
                <a:latin typeface="Calibri"/>
                <a:ea typeface="Calibri"/>
                <a:cs typeface="Calibri"/>
                <a:sym typeface="Calibri"/>
              </a:rPr>
              <a:t>The Office of Educator Effectiveness is in the process of publishing new website resources.  “Coming Soon” resources are scheduled to be published in May. </a:t>
            </a:r>
            <a:endParaRPr dirty="0">
              <a:solidFill>
                <a:schemeClr val="dk1"/>
              </a:solidFill>
              <a:latin typeface="Calibri"/>
              <a:ea typeface="Calibri"/>
              <a:cs typeface="Calibri"/>
              <a:sym typeface="Calibri"/>
            </a:endParaRPr>
          </a:p>
        </p:txBody>
      </p:sp>
      <p:sp>
        <p:nvSpPr>
          <p:cNvPr id="417" name="Shape 417"/>
          <p:cNvSpPr txBox="1">
            <a:spLocks noGrp="1"/>
          </p:cNvSpPr>
          <p:nvPr>
            <p:ph type="sldNum" idx="12"/>
          </p:nvPr>
        </p:nvSpPr>
        <p:spPr>
          <a:xfrm>
            <a:off x="3978134" y="8842029"/>
            <a:ext cx="3043343" cy="465455"/>
          </a:xfrm>
          <a:prstGeom prst="rect">
            <a:avLst/>
          </a:prstGeom>
          <a:noFill/>
          <a:ln>
            <a:noFill/>
          </a:ln>
        </p:spPr>
        <p:txBody>
          <a:bodyPr spcFirstLastPara="1" wrap="square" lIns="93144" tIns="46584" rIns="93144" bIns="46584" anchor="b" anchorCtr="0">
            <a:noAutofit/>
          </a:bodyPr>
          <a:lstStyle/>
          <a:p>
            <a:pPr algn="r"/>
            <a:fld id="{00000000-1234-1234-1234-123412341234}" type="slidenum">
              <a:rPr lang="en">
                <a:solidFill>
                  <a:schemeClr val="dk1"/>
                </a:solidFill>
                <a:latin typeface="Calibri"/>
                <a:ea typeface="Calibri"/>
                <a:cs typeface="Calibri"/>
                <a:sym typeface="Calibri"/>
              </a:rPr>
              <a:pPr algn="r"/>
              <a:t>11</a:t>
            </a:fld>
            <a:endParaRPr dirty="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Department of Education</a:t>
            </a:r>
            <a:r>
              <a:rPr lang="en-US" baseline="0" dirty="0" smtClean="0"/>
              <a:t> has been developing a new data management system for educators and EPPs in South Carolina. </a:t>
            </a:r>
            <a:endParaRPr lang="en-US" dirty="0" smtClean="0"/>
          </a:p>
          <a:p>
            <a:r>
              <a:rPr lang="en-US" dirty="0" smtClean="0"/>
              <a:t>The new data system,</a:t>
            </a:r>
            <a:r>
              <a:rPr lang="en-US" baseline="0" dirty="0" smtClean="0"/>
              <a:t> </a:t>
            </a:r>
            <a:r>
              <a:rPr lang="en-US" dirty="0" smtClean="0"/>
              <a:t>SCLead.org, is currently in the design phase, and</a:t>
            </a:r>
            <a:r>
              <a:rPr lang="en-US" baseline="0" dirty="0" smtClean="0"/>
              <a:t> will be implemented in August 2018. </a:t>
            </a:r>
          </a:p>
          <a:p>
            <a:r>
              <a:rPr lang="en-US" baseline="0" dirty="0" smtClean="0"/>
              <a:t>EPPs will be part of SCLead.org to access the new EPP Portal (the successor of the IHE Portal). </a:t>
            </a:r>
          </a:p>
          <a:p>
            <a:r>
              <a:rPr lang="en-US" baseline="0" dirty="0" smtClean="0"/>
              <a:t>It is our hope that as part of SCLead.org, EPPs will be able to get the same reports that they can currently run in the IHE portal and more to help with their own data collection. </a:t>
            </a:r>
          </a:p>
          <a:p>
            <a:r>
              <a:rPr lang="en-US" baseline="0" dirty="0" smtClean="0"/>
              <a:t>EPPs will continue to enter student teaching results this spring into the IHE portal that can be accessed on the Educator Effectiveness website.</a:t>
            </a:r>
          </a:p>
          <a:p>
            <a:r>
              <a:rPr lang="en-US" baseline="0" dirty="0" smtClean="0"/>
              <a:t>We have two webinars planned for EPPs in July and August that will offer further guidance on SCLead.org.</a:t>
            </a:r>
          </a:p>
          <a:p>
            <a:r>
              <a:rPr lang="en-US" baseline="0" dirty="0" smtClean="0"/>
              <a:t>Please use the link above that was sent to your EPP dean/chair to enter credentials for administrative users’ access to SCLead.org when it comes online-- if you have not done this already.</a:t>
            </a:r>
            <a:endParaRPr lang="en-US" dirty="0"/>
          </a:p>
        </p:txBody>
      </p:sp>
      <p:sp>
        <p:nvSpPr>
          <p:cNvPr id="4" name="Slide Number Placeholder 3"/>
          <p:cNvSpPr>
            <a:spLocks noGrp="1"/>
          </p:cNvSpPr>
          <p:nvPr>
            <p:ph type="sldNum" sz="quarter" idx="10"/>
          </p:nvPr>
        </p:nvSpPr>
        <p:spPr/>
        <p:txBody>
          <a:bodyPr/>
          <a:lstStyle/>
          <a:p>
            <a:fld id="{E1755F83-2AF3-4B38-A9E4-B6E7A7CC574F}" type="slidenum">
              <a:rPr lang="en-US" smtClean="0"/>
              <a:t>12</a:t>
            </a:fld>
            <a:endParaRPr lang="en-US" dirty="0"/>
          </a:p>
        </p:txBody>
      </p:sp>
    </p:spTree>
    <p:extLst>
      <p:ext uri="{BB962C8B-B14F-4D97-AF65-F5344CB8AC3E}">
        <p14:creationId xmlns:p14="http://schemas.microsoft.com/office/powerpoint/2010/main" val="3172465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Shape 437"/>
          <p:cNvSpPr txBox="1">
            <a:spLocks noGrp="1"/>
          </p:cNvSpPr>
          <p:nvPr>
            <p:ph type="body" idx="1"/>
          </p:nvPr>
        </p:nvSpPr>
        <p:spPr>
          <a:xfrm>
            <a:off x="702310" y="4421825"/>
            <a:ext cx="5618480" cy="4189095"/>
          </a:xfrm>
          <a:prstGeom prst="rect">
            <a:avLst/>
          </a:prstGeom>
          <a:noFill/>
          <a:ln>
            <a:noFill/>
          </a:ln>
        </p:spPr>
        <p:txBody>
          <a:bodyPr spcFirstLastPara="1" wrap="square" lIns="91282" tIns="91282" rIns="91282" bIns="91282" anchor="ctr" anchorCtr="0">
            <a:noAutofit/>
          </a:bodyPr>
          <a:lstStyle/>
          <a:p>
            <a:r>
              <a:rPr lang="en-US" dirty="0" smtClean="0"/>
              <a:t>In this slide you can see the trainings</a:t>
            </a:r>
            <a:r>
              <a:rPr lang="en-US" baseline="0" dirty="0" smtClean="0"/>
              <a:t> that are currently posted for participant registration. Each training has a maximum capacity, so please register as soon as you know you will be able to attend. The registration link is at the bottom of this slide. Or, you may go to www.ed.sc.gov, then go to </a:t>
            </a:r>
            <a:r>
              <a:rPr lang="en-US" baseline="0" dirty="0" smtClean="0">
                <a:solidFill>
                  <a:srgbClr val="7030A0"/>
                </a:solidFill>
              </a:rPr>
              <a:t>Educators-&gt;Educator Effectiveness-&gt;Professional Learning Opportunities and Resources.</a:t>
            </a:r>
            <a:endParaRPr dirty="0">
              <a:solidFill>
                <a:srgbClr val="7030A0"/>
              </a:solidFill>
            </a:endParaRPr>
          </a:p>
        </p:txBody>
      </p:sp>
      <p:sp>
        <p:nvSpPr>
          <p:cNvPr id="438" name="Shape 438"/>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from Slide</a:t>
            </a:r>
            <a:endParaRPr lang="en-US" dirty="0"/>
          </a:p>
        </p:txBody>
      </p:sp>
      <p:sp>
        <p:nvSpPr>
          <p:cNvPr id="4" name="Slide Number Placeholder 3"/>
          <p:cNvSpPr>
            <a:spLocks noGrp="1"/>
          </p:cNvSpPr>
          <p:nvPr>
            <p:ph type="sldNum" sz="quarter" idx="10"/>
          </p:nvPr>
        </p:nvSpPr>
        <p:spPr/>
        <p:txBody>
          <a:bodyPr/>
          <a:lstStyle/>
          <a:p>
            <a:fld id="{E1755F83-2AF3-4B38-A9E4-B6E7A7CC574F}" type="slidenum">
              <a:rPr lang="en-US" smtClean="0"/>
              <a:t>14</a:t>
            </a:fld>
            <a:endParaRPr lang="en-US" dirty="0"/>
          </a:p>
        </p:txBody>
      </p:sp>
    </p:spTree>
    <p:extLst>
      <p:ext uri="{BB962C8B-B14F-4D97-AF65-F5344CB8AC3E}">
        <p14:creationId xmlns:p14="http://schemas.microsoft.com/office/powerpoint/2010/main" val="2394182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Shape 444"/>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5" name="Shape 445"/>
          <p:cNvSpPr txBox="1">
            <a:spLocks noGrp="1"/>
          </p:cNvSpPr>
          <p:nvPr>
            <p:ph type="body" idx="1"/>
          </p:nvPr>
        </p:nvSpPr>
        <p:spPr>
          <a:xfrm>
            <a:off x="702310" y="4421825"/>
            <a:ext cx="5618480" cy="4189095"/>
          </a:xfrm>
          <a:prstGeom prst="rect">
            <a:avLst/>
          </a:prstGeom>
          <a:noFill/>
          <a:ln>
            <a:noFill/>
          </a:ln>
        </p:spPr>
        <p:txBody>
          <a:bodyPr spcFirstLastPara="1" wrap="square" lIns="93144" tIns="46584" rIns="93144" bIns="46584" anchor="t" anchorCtr="0">
            <a:noAutofit/>
          </a:bodyPr>
          <a:lstStyle/>
          <a:p>
            <a:r>
              <a:rPr lang="en-US" dirty="0" smtClean="0">
                <a:solidFill>
                  <a:schemeClr val="dk1"/>
                </a:solidFill>
                <a:latin typeface="Calibri"/>
                <a:ea typeface="Calibri"/>
                <a:cs typeface="Calibri"/>
                <a:sym typeface="Calibri"/>
              </a:rPr>
              <a:t>Please take a moment to consider any questions</a:t>
            </a:r>
            <a:r>
              <a:rPr lang="en-US" baseline="0" dirty="0" smtClean="0">
                <a:solidFill>
                  <a:schemeClr val="dk1"/>
                </a:solidFill>
                <a:latin typeface="Calibri"/>
                <a:ea typeface="Calibri"/>
                <a:cs typeface="Calibri"/>
                <a:sym typeface="Calibri"/>
              </a:rPr>
              <a:t> you may have about the EPP ADEPT Plans. </a:t>
            </a:r>
            <a:endParaRPr dirty="0">
              <a:solidFill>
                <a:schemeClr val="dk1"/>
              </a:solidFill>
              <a:latin typeface="Calibri"/>
              <a:ea typeface="Calibri"/>
              <a:cs typeface="Calibri"/>
              <a:sym typeface="Calibri"/>
            </a:endParaRPr>
          </a:p>
        </p:txBody>
      </p:sp>
      <p:sp>
        <p:nvSpPr>
          <p:cNvPr id="446" name="Shape 446"/>
          <p:cNvSpPr txBox="1">
            <a:spLocks noGrp="1"/>
          </p:cNvSpPr>
          <p:nvPr>
            <p:ph type="sldNum" idx="12"/>
          </p:nvPr>
        </p:nvSpPr>
        <p:spPr>
          <a:xfrm>
            <a:off x="3978134" y="8842029"/>
            <a:ext cx="3043343" cy="465455"/>
          </a:xfrm>
          <a:prstGeom prst="rect">
            <a:avLst/>
          </a:prstGeom>
          <a:noFill/>
          <a:ln>
            <a:noFill/>
          </a:ln>
        </p:spPr>
        <p:txBody>
          <a:bodyPr spcFirstLastPara="1" wrap="square" lIns="93144" tIns="46584" rIns="93144" bIns="46584" anchor="b" anchorCtr="0">
            <a:noAutofit/>
          </a:bodyPr>
          <a:lstStyle/>
          <a:p>
            <a:pPr algn="r"/>
            <a:fld id="{00000000-1234-1234-1234-123412341234}" type="slidenum">
              <a:rPr lang="en">
                <a:solidFill>
                  <a:schemeClr val="dk1"/>
                </a:solidFill>
                <a:latin typeface="Calibri"/>
                <a:ea typeface="Calibri"/>
                <a:cs typeface="Calibri"/>
                <a:sym typeface="Calibri"/>
              </a:rPr>
              <a:pPr algn="r"/>
              <a:t>15</a:t>
            </a:fld>
            <a:endParaRPr dirty="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Shape 451"/>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Shape 452"/>
          <p:cNvSpPr txBox="1">
            <a:spLocks noGrp="1"/>
          </p:cNvSpPr>
          <p:nvPr>
            <p:ph type="body" idx="1"/>
          </p:nvPr>
        </p:nvSpPr>
        <p:spPr>
          <a:xfrm>
            <a:off x="702310" y="4421825"/>
            <a:ext cx="5618480" cy="4189095"/>
          </a:xfrm>
          <a:prstGeom prst="rect">
            <a:avLst/>
          </a:prstGeom>
          <a:noFill/>
          <a:ln>
            <a:noFill/>
          </a:ln>
        </p:spPr>
        <p:txBody>
          <a:bodyPr spcFirstLastPara="1" wrap="square" lIns="93144" tIns="46584" rIns="93144" bIns="46584" anchor="t" anchorCtr="0">
            <a:noAutofit/>
          </a:bodyPr>
          <a:lstStyle/>
          <a:p>
            <a:r>
              <a:rPr lang="en" sz="900" dirty="0">
                <a:latin typeface="Calibri"/>
                <a:ea typeface="Calibri"/>
                <a:cs typeface="Calibri"/>
                <a:sym typeface="Calibri"/>
              </a:rPr>
              <a:t>http://ed.sc.gov/educators/educator-effectiveness</a:t>
            </a:r>
            <a:endParaRPr sz="1400" dirty="0"/>
          </a:p>
          <a:p>
            <a:endParaRPr sz="900" dirty="0">
              <a:latin typeface="Calibri"/>
              <a:ea typeface="Calibri"/>
              <a:cs typeface="Calibri"/>
              <a:sym typeface="Calibri"/>
            </a:endParaRPr>
          </a:p>
          <a:p>
            <a:r>
              <a:rPr lang="en" sz="900" dirty="0">
                <a:solidFill>
                  <a:schemeClr val="dk1"/>
                </a:solidFill>
                <a:latin typeface="Calibri"/>
                <a:ea typeface="Calibri"/>
                <a:cs typeface="Calibri"/>
                <a:sym typeface="Calibri"/>
              </a:rPr>
              <a:t>Please note the deadline for submission of Expanded ADEPT plans is </a:t>
            </a:r>
            <a:r>
              <a:rPr lang="en" sz="900" dirty="0" smtClean="0">
                <a:solidFill>
                  <a:schemeClr val="dk1"/>
                </a:solidFill>
                <a:latin typeface="Calibri"/>
                <a:ea typeface="Calibri"/>
                <a:cs typeface="Calibri"/>
                <a:sym typeface="Calibri"/>
              </a:rPr>
              <a:t>July 2nd. </a:t>
            </a:r>
            <a:r>
              <a:rPr lang="en" sz="900" dirty="0">
                <a:solidFill>
                  <a:schemeClr val="dk1"/>
                </a:solidFill>
                <a:latin typeface="Calibri"/>
                <a:ea typeface="Calibri"/>
                <a:cs typeface="Calibri"/>
                <a:sym typeface="Calibri"/>
              </a:rPr>
              <a:t>Please return the completed </a:t>
            </a:r>
            <a:r>
              <a:rPr lang="en" sz="900" dirty="0" smtClean="0">
                <a:solidFill>
                  <a:schemeClr val="dk1"/>
                </a:solidFill>
                <a:latin typeface="Calibri"/>
                <a:ea typeface="Calibri"/>
                <a:cs typeface="Calibri"/>
                <a:sym typeface="Calibri"/>
              </a:rPr>
              <a:t>plans</a:t>
            </a:r>
            <a:r>
              <a:rPr lang="en" sz="900" baseline="0" dirty="0" smtClean="0">
                <a:solidFill>
                  <a:schemeClr val="dk1"/>
                </a:solidFill>
                <a:latin typeface="Calibri"/>
                <a:ea typeface="Calibri"/>
                <a:cs typeface="Calibri"/>
                <a:sym typeface="Calibri"/>
              </a:rPr>
              <a:t> at the Google Drive link your dean/chair or his/her designee is emailed</a:t>
            </a:r>
            <a:r>
              <a:rPr lang="en" sz="900" dirty="0" smtClean="0">
                <a:solidFill>
                  <a:schemeClr val="dk1"/>
                </a:solidFill>
                <a:latin typeface="Calibri"/>
                <a:ea typeface="Calibri"/>
                <a:cs typeface="Calibri"/>
                <a:sym typeface="Calibri"/>
              </a:rPr>
              <a:t>.</a:t>
            </a:r>
            <a:endParaRPr sz="900" dirty="0">
              <a:latin typeface="Calibri"/>
              <a:ea typeface="Calibri"/>
              <a:cs typeface="Calibri"/>
              <a:sym typeface="Calibri"/>
            </a:endParaRPr>
          </a:p>
          <a:p>
            <a:r>
              <a:rPr lang="en" sz="900" dirty="0">
                <a:latin typeface="Calibri"/>
                <a:ea typeface="Calibri"/>
                <a:cs typeface="Calibri"/>
                <a:sym typeface="Calibri"/>
              </a:rPr>
              <a:t> </a:t>
            </a:r>
            <a:r>
              <a:rPr lang="en" sz="800" dirty="0">
                <a:latin typeface="Calibri"/>
                <a:ea typeface="Calibri"/>
                <a:cs typeface="Calibri"/>
                <a:sym typeface="Calibri"/>
              </a:rPr>
              <a:t/>
            </a:r>
            <a:br>
              <a:rPr lang="en" sz="800" dirty="0">
                <a:latin typeface="Calibri"/>
                <a:ea typeface="Calibri"/>
                <a:cs typeface="Calibri"/>
                <a:sym typeface="Calibri"/>
              </a:rPr>
            </a:br>
            <a:r>
              <a:rPr lang="en" sz="800" dirty="0">
                <a:latin typeface="Calibri"/>
                <a:ea typeface="Calibri"/>
                <a:cs typeface="Calibri"/>
                <a:sym typeface="Calibri"/>
              </a:rPr>
              <a:t>Q and A portion of the presentation will begin now. </a:t>
            </a:r>
            <a:endParaRPr sz="1400" dirty="0"/>
          </a:p>
          <a:p>
            <a:endParaRPr dirty="0">
              <a:solidFill>
                <a:schemeClr val="dk1"/>
              </a:solidFill>
              <a:latin typeface="Calibri"/>
              <a:ea typeface="Calibri"/>
              <a:cs typeface="Calibri"/>
              <a:sym typeface="Calibri"/>
            </a:endParaRPr>
          </a:p>
        </p:txBody>
      </p:sp>
      <p:sp>
        <p:nvSpPr>
          <p:cNvPr id="453" name="Shape 453"/>
          <p:cNvSpPr txBox="1">
            <a:spLocks noGrp="1"/>
          </p:cNvSpPr>
          <p:nvPr>
            <p:ph type="sldNum" idx="12"/>
          </p:nvPr>
        </p:nvSpPr>
        <p:spPr>
          <a:xfrm>
            <a:off x="3978134" y="8842029"/>
            <a:ext cx="3043343" cy="465455"/>
          </a:xfrm>
          <a:prstGeom prst="rect">
            <a:avLst/>
          </a:prstGeom>
          <a:noFill/>
          <a:ln>
            <a:noFill/>
          </a:ln>
        </p:spPr>
        <p:txBody>
          <a:bodyPr spcFirstLastPara="1" wrap="square" lIns="93144" tIns="46584" rIns="93144" bIns="46584" anchor="b" anchorCtr="0">
            <a:noAutofit/>
          </a:bodyPr>
          <a:lstStyle/>
          <a:p>
            <a:pPr algn="r"/>
            <a:fld id="{00000000-1234-1234-1234-123412341234}" type="slidenum">
              <a:rPr lang="en">
                <a:latin typeface="Calibri"/>
                <a:ea typeface="Calibri"/>
                <a:cs typeface="Calibri"/>
                <a:sym typeface="Calibri"/>
              </a:rPr>
              <a:pPr algn="r"/>
              <a:t>16</a:t>
            </a:fld>
            <a:endParaRPr dirty="0">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Shape 187"/>
          <p:cNvSpPr txBox="1">
            <a:spLocks noGrp="1"/>
          </p:cNvSpPr>
          <p:nvPr>
            <p:ph type="body" idx="1"/>
          </p:nvPr>
        </p:nvSpPr>
        <p:spPr>
          <a:xfrm>
            <a:off x="702310" y="4421824"/>
            <a:ext cx="5618480" cy="4189095"/>
          </a:xfrm>
          <a:prstGeom prst="rect">
            <a:avLst/>
          </a:prstGeom>
        </p:spPr>
        <p:txBody>
          <a:bodyPr spcFirstLastPara="1" wrap="square" lIns="93297" tIns="93297" rIns="93297" bIns="93297" anchor="t" anchorCtr="0">
            <a:noAutofit/>
          </a:body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Shape 194"/>
          <p:cNvSpPr txBox="1">
            <a:spLocks noGrp="1"/>
          </p:cNvSpPr>
          <p:nvPr>
            <p:ph type="body" idx="1"/>
          </p:nvPr>
        </p:nvSpPr>
        <p:spPr>
          <a:xfrm>
            <a:off x="702310" y="4421825"/>
            <a:ext cx="5618480" cy="4189095"/>
          </a:xfrm>
          <a:prstGeom prst="rect">
            <a:avLst/>
          </a:prstGeom>
          <a:noFill/>
          <a:ln>
            <a:noFill/>
          </a:ln>
        </p:spPr>
        <p:txBody>
          <a:bodyPr spcFirstLastPara="1" wrap="square" lIns="93144" tIns="46584" rIns="93144" bIns="46584" anchor="t" anchorCtr="0">
            <a:noAutofit/>
          </a:bodyPr>
          <a:lstStyle/>
          <a:p>
            <a:pPr marL="0" indent="0">
              <a:buClr>
                <a:schemeClr val="dk1"/>
              </a:buClr>
              <a:buSzPts val="1200"/>
              <a:buFont typeface="Arial"/>
              <a:buNone/>
            </a:pPr>
            <a:r>
              <a:rPr lang="en" dirty="0" smtClean="0">
                <a:solidFill>
                  <a:schemeClr val="dk1"/>
                </a:solidFill>
                <a:latin typeface="Calibri"/>
                <a:ea typeface="Calibri"/>
                <a:cs typeface="Calibri"/>
                <a:sym typeface="Calibri"/>
              </a:rPr>
              <a:t>FYIs about</a:t>
            </a:r>
            <a:r>
              <a:rPr lang="en" baseline="0" dirty="0" smtClean="0">
                <a:solidFill>
                  <a:schemeClr val="dk1"/>
                </a:solidFill>
                <a:latin typeface="Calibri"/>
                <a:ea typeface="Calibri"/>
                <a:cs typeface="Calibri"/>
                <a:sym typeface="Calibri"/>
              </a:rPr>
              <a:t> implementation in districts for EPPs to note:</a:t>
            </a:r>
            <a:endParaRPr lang="en" dirty="0" smtClean="0">
              <a:solidFill>
                <a:schemeClr val="dk1"/>
              </a:solidFill>
              <a:latin typeface="Calibri"/>
              <a:ea typeface="Calibri"/>
              <a:cs typeface="Calibri"/>
              <a:sym typeface="Calibri"/>
            </a:endParaRPr>
          </a:p>
          <a:p>
            <a:pPr marL="171450" indent="-171450">
              <a:buClr>
                <a:schemeClr val="dk1"/>
              </a:buClr>
              <a:buSzPts val="1200"/>
              <a:buFont typeface="Arial" panose="020B0604020202020204" pitchFamily="34" charset="0"/>
              <a:buChar char="•"/>
            </a:pPr>
            <a:r>
              <a:rPr lang="en" dirty="0" smtClean="0">
                <a:solidFill>
                  <a:schemeClr val="dk1"/>
                </a:solidFill>
                <a:latin typeface="Calibri"/>
                <a:ea typeface="Calibri"/>
                <a:cs typeface="Calibri"/>
                <a:sym typeface="Calibri"/>
              </a:rPr>
              <a:t>Sought </a:t>
            </a:r>
            <a:r>
              <a:rPr lang="en" dirty="0">
                <a:solidFill>
                  <a:schemeClr val="dk1"/>
                </a:solidFill>
                <a:latin typeface="Calibri"/>
                <a:ea typeface="Calibri"/>
                <a:cs typeface="Calibri"/>
                <a:sym typeface="Calibri"/>
              </a:rPr>
              <a:t>extensive feedback. </a:t>
            </a:r>
            <a:endParaRPr dirty="0"/>
          </a:p>
          <a:p>
            <a:pPr marL="168481" indent="-168481">
              <a:buClr>
                <a:schemeClr val="dk1"/>
              </a:buClr>
              <a:buSzPts val="1200"/>
              <a:buFont typeface="Arial"/>
              <a:buChar char="•"/>
            </a:pPr>
            <a:r>
              <a:rPr lang="en" dirty="0">
                <a:solidFill>
                  <a:schemeClr val="dk1"/>
                </a:solidFill>
                <a:latin typeface="Calibri"/>
                <a:ea typeface="Calibri"/>
                <a:cs typeface="Calibri"/>
                <a:sym typeface="Calibri"/>
              </a:rPr>
              <a:t>Most consistent theme was that teachers wanted more and more meaningful feedback on their practice. </a:t>
            </a:r>
            <a:endParaRPr dirty="0"/>
          </a:p>
          <a:p>
            <a:pPr marL="168481" indent="-168481">
              <a:buClr>
                <a:schemeClr val="dk1"/>
              </a:buClr>
              <a:buSzPts val="1200"/>
              <a:buFont typeface="Arial"/>
              <a:buChar char="•"/>
            </a:pPr>
            <a:r>
              <a:rPr lang="en" dirty="0">
                <a:solidFill>
                  <a:schemeClr val="dk1"/>
                </a:solidFill>
                <a:latin typeface="Calibri"/>
                <a:ea typeface="Calibri"/>
                <a:cs typeface="Calibri"/>
                <a:sym typeface="Calibri"/>
              </a:rPr>
              <a:t>This year, we really dug in to ask about induction requirements and if they needed to change. Consensus was system is well set-up to support induction </a:t>
            </a:r>
            <a:r>
              <a:rPr lang="en" dirty="0" smtClean="0">
                <a:solidFill>
                  <a:schemeClr val="dk1"/>
                </a:solidFill>
                <a:latin typeface="Calibri"/>
                <a:ea typeface="Calibri"/>
                <a:cs typeface="Calibri"/>
                <a:sym typeface="Calibri"/>
              </a:rPr>
              <a:t>teachers’</a:t>
            </a:r>
            <a:r>
              <a:rPr lang="en" baseline="0" dirty="0" smtClean="0">
                <a:solidFill>
                  <a:schemeClr val="dk1"/>
                </a:solidFill>
                <a:latin typeface="Calibri"/>
                <a:ea typeface="Calibri"/>
                <a:cs typeface="Calibri"/>
                <a:sym typeface="Calibri"/>
              </a:rPr>
              <a:t> </a:t>
            </a:r>
            <a:r>
              <a:rPr lang="en" dirty="0" smtClean="0">
                <a:solidFill>
                  <a:schemeClr val="dk1"/>
                </a:solidFill>
                <a:latin typeface="Calibri"/>
                <a:ea typeface="Calibri"/>
                <a:cs typeface="Calibri"/>
                <a:sym typeface="Calibri"/>
              </a:rPr>
              <a:t>needs</a:t>
            </a:r>
            <a:r>
              <a:rPr lang="en" dirty="0">
                <a:solidFill>
                  <a:schemeClr val="dk1"/>
                </a:solidFill>
                <a:latin typeface="Calibri"/>
                <a:ea typeface="Calibri"/>
                <a:cs typeface="Calibri"/>
                <a:sym typeface="Calibri"/>
              </a:rPr>
              <a:t>, but the SCDE should emphasize current flexibility districts have to make the process easy for new teachers. </a:t>
            </a:r>
            <a:endParaRPr dirty="0"/>
          </a:p>
          <a:p>
            <a:pPr marL="168481" indent="-168481">
              <a:buClr>
                <a:schemeClr val="dk1"/>
              </a:buClr>
              <a:buSzPts val="1200"/>
              <a:buFont typeface="Arial"/>
              <a:buChar char="•"/>
            </a:pPr>
            <a:r>
              <a:rPr lang="en" dirty="0">
                <a:solidFill>
                  <a:schemeClr val="dk1"/>
                </a:solidFill>
                <a:latin typeface="Calibri"/>
                <a:ea typeface="Calibri"/>
                <a:cs typeface="Calibri"/>
                <a:sym typeface="Calibri"/>
              </a:rPr>
              <a:t>Feedback from stakeholders in this first year of partial implementation is that they love the intention, giving that feedback to teachers is more rigorous, but ultimately worth </a:t>
            </a:r>
            <a:r>
              <a:rPr lang="en" dirty="0" smtClean="0">
                <a:solidFill>
                  <a:schemeClr val="dk1"/>
                </a:solidFill>
                <a:latin typeface="Calibri"/>
                <a:ea typeface="Calibri"/>
                <a:cs typeface="Calibri"/>
                <a:sym typeface="Calibri"/>
              </a:rPr>
              <a:t>it</a:t>
            </a:r>
          </a:p>
          <a:p>
            <a:pPr marL="168481" indent="-168481">
              <a:buClr>
                <a:schemeClr val="dk1"/>
              </a:buClr>
              <a:buSzPts val="1200"/>
              <a:buFont typeface="Arial"/>
              <a:buChar char="•"/>
            </a:pPr>
            <a:r>
              <a:rPr lang="en" dirty="0" smtClean="0">
                <a:solidFill>
                  <a:schemeClr val="dk1"/>
                </a:solidFill>
                <a:latin typeface="Calibri"/>
                <a:ea typeface="Calibri"/>
                <a:cs typeface="Calibri"/>
                <a:sym typeface="Calibri"/>
              </a:rPr>
              <a:t>2018-2019 ADEPT Guidelines can be found at ed.sc.gov-&gt;Educator Effectiveness-&gt;Expanded ADEPT (Teacher Evaluation)-&gt;Teacher Evaluation and Support</a:t>
            </a:r>
            <a:r>
              <a:rPr lang="en" baseline="0" dirty="0" smtClean="0">
                <a:solidFill>
                  <a:schemeClr val="dk1"/>
                </a:solidFill>
                <a:latin typeface="Calibri"/>
                <a:ea typeface="Calibri"/>
                <a:cs typeface="Calibri"/>
                <a:sym typeface="Calibri"/>
              </a:rPr>
              <a:t> Guidance-&gt;Expanded ADEPT and Support Guidance-&gt;Expanded ADEPT System Guidelines April 2018</a:t>
            </a:r>
            <a:endParaRPr dirty="0">
              <a:solidFill>
                <a:schemeClr val="dk1"/>
              </a:solidFill>
              <a:latin typeface="Calibri"/>
              <a:ea typeface="Calibri"/>
              <a:cs typeface="Calibri"/>
              <a:sym typeface="Calibri"/>
            </a:endParaRPr>
          </a:p>
          <a:p>
            <a:pPr marL="168481" indent="-90720">
              <a:buClr>
                <a:schemeClr val="dk1"/>
              </a:buClr>
              <a:buSzPts val="1200"/>
            </a:pPr>
            <a:endParaRPr dirty="0">
              <a:solidFill>
                <a:schemeClr val="dk1"/>
              </a:solidFill>
              <a:latin typeface="Calibri"/>
              <a:ea typeface="Calibri"/>
              <a:cs typeface="Calibri"/>
              <a:sym typeface="Calibri"/>
            </a:endParaRPr>
          </a:p>
          <a:p>
            <a:pPr marL="77761">
              <a:buClr>
                <a:schemeClr val="dk1"/>
              </a:buClr>
              <a:buSzPts val="1200"/>
            </a:pPr>
            <a:endParaRPr dirty="0">
              <a:solidFill>
                <a:schemeClr val="dk1"/>
              </a:solidFill>
              <a:latin typeface="Calibri"/>
              <a:ea typeface="Calibri"/>
              <a:cs typeface="Calibri"/>
              <a:sym typeface="Calibri"/>
            </a:endParaRPr>
          </a:p>
        </p:txBody>
      </p:sp>
      <p:sp>
        <p:nvSpPr>
          <p:cNvPr id="195" name="Shape 195"/>
          <p:cNvSpPr txBox="1">
            <a:spLocks noGrp="1"/>
          </p:cNvSpPr>
          <p:nvPr>
            <p:ph type="ftr" idx="11"/>
          </p:nvPr>
        </p:nvSpPr>
        <p:spPr>
          <a:xfrm>
            <a:off x="78037" y="8766069"/>
            <a:ext cx="3043343" cy="465455"/>
          </a:xfrm>
          <a:prstGeom prst="rect">
            <a:avLst/>
          </a:prstGeom>
          <a:noFill/>
          <a:ln>
            <a:noFill/>
          </a:ln>
        </p:spPr>
        <p:txBody>
          <a:bodyPr spcFirstLastPara="1" wrap="square" lIns="93144" tIns="46584" rIns="93144" bIns="46584" anchor="b" anchorCtr="0">
            <a:noAutofit/>
          </a:bodyPr>
          <a:lstStyle/>
          <a:p>
            <a:r>
              <a:rPr lang="en">
                <a:solidFill>
                  <a:schemeClr val="dk1"/>
                </a:solidFill>
                <a:latin typeface="Times New Roman"/>
                <a:ea typeface="Times New Roman"/>
                <a:cs typeface="Times New Roman"/>
                <a:sym typeface="Times New Roman"/>
              </a:rPr>
              <a:t>South Carolina Department of Education</a:t>
            </a:r>
            <a:endParaRPr dirty="0">
              <a:solidFill>
                <a:schemeClr val="dk1"/>
              </a:solidFill>
              <a:latin typeface="Times New Roman"/>
              <a:ea typeface="Times New Roman"/>
              <a:cs typeface="Times New Roman"/>
              <a:sym typeface="Times New Roman"/>
            </a:endParaRPr>
          </a:p>
        </p:txBody>
      </p:sp>
      <p:sp>
        <p:nvSpPr>
          <p:cNvPr id="196" name="Shape 196"/>
          <p:cNvSpPr txBox="1">
            <a:spLocks noGrp="1"/>
          </p:cNvSpPr>
          <p:nvPr>
            <p:ph type="sldNum" idx="12"/>
          </p:nvPr>
        </p:nvSpPr>
        <p:spPr>
          <a:xfrm>
            <a:off x="3901722" y="8766069"/>
            <a:ext cx="3043343" cy="465455"/>
          </a:xfrm>
          <a:prstGeom prst="rect">
            <a:avLst/>
          </a:prstGeom>
          <a:noFill/>
          <a:ln>
            <a:noFill/>
          </a:ln>
        </p:spPr>
        <p:txBody>
          <a:bodyPr spcFirstLastPara="1" wrap="square" lIns="93144" tIns="46584" rIns="93144" bIns="46584" anchor="b" anchorCtr="0">
            <a:noAutofit/>
          </a:bodyPr>
          <a:lstStyle/>
          <a:p>
            <a:pPr algn="r"/>
            <a:fld id="{00000000-1234-1234-1234-123412341234}" type="slidenum">
              <a:rPr lang="en">
                <a:solidFill>
                  <a:schemeClr val="dk1"/>
                </a:solidFill>
                <a:latin typeface="Times New Roman"/>
                <a:ea typeface="Times New Roman"/>
                <a:cs typeface="Times New Roman"/>
                <a:sym typeface="Times New Roman"/>
              </a:rPr>
              <a:pPr algn="r"/>
              <a:t>3</a:t>
            </a:fld>
            <a:endParaRPr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Shape 221"/>
          <p:cNvSpPr txBox="1">
            <a:spLocks noGrp="1"/>
          </p:cNvSpPr>
          <p:nvPr>
            <p:ph type="body" idx="1"/>
          </p:nvPr>
        </p:nvSpPr>
        <p:spPr>
          <a:xfrm>
            <a:off x="702310" y="4421825"/>
            <a:ext cx="5618480" cy="4189095"/>
          </a:xfrm>
          <a:prstGeom prst="rect">
            <a:avLst/>
          </a:prstGeom>
          <a:noFill/>
          <a:ln>
            <a:noFill/>
          </a:ln>
        </p:spPr>
        <p:txBody>
          <a:bodyPr spcFirstLastPara="1" wrap="square" lIns="93144" tIns="46584" rIns="93144" bIns="46584" anchor="t" anchorCtr="0">
            <a:noAutofit/>
          </a:bodyPr>
          <a:lstStyle/>
          <a:p>
            <a:endParaRPr dirty="0">
              <a:solidFill>
                <a:schemeClr val="dk1"/>
              </a:solidFill>
              <a:latin typeface="Calibri"/>
              <a:ea typeface="Calibri"/>
              <a:cs typeface="Calibri"/>
              <a:sym typeface="Calibri"/>
            </a:endParaRPr>
          </a:p>
        </p:txBody>
      </p:sp>
      <p:sp>
        <p:nvSpPr>
          <p:cNvPr id="222" name="Shape 222"/>
          <p:cNvSpPr txBox="1">
            <a:spLocks noGrp="1"/>
          </p:cNvSpPr>
          <p:nvPr>
            <p:ph type="ftr" idx="11"/>
          </p:nvPr>
        </p:nvSpPr>
        <p:spPr>
          <a:xfrm>
            <a:off x="78037" y="8766069"/>
            <a:ext cx="3043343" cy="465455"/>
          </a:xfrm>
          <a:prstGeom prst="rect">
            <a:avLst/>
          </a:prstGeom>
          <a:noFill/>
          <a:ln>
            <a:noFill/>
          </a:ln>
        </p:spPr>
        <p:txBody>
          <a:bodyPr spcFirstLastPara="1" wrap="square" lIns="93144" tIns="46584" rIns="93144" bIns="46584" anchor="b" anchorCtr="0">
            <a:noAutofit/>
          </a:bodyPr>
          <a:lstStyle/>
          <a:p>
            <a:r>
              <a:rPr lang="en">
                <a:solidFill>
                  <a:schemeClr val="dk1"/>
                </a:solidFill>
                <a:latin typeface="Times New Roman"/>
                <a:ea typeface="Times New Roman"/>
                <a:cs typeface="Times New Roman"/>
                <a:sym typeface="Times New Roman"/>
              </a:rPr>
              <a:t>South Carolina Department of Education</a:t>
            </a:r>
            <a:endParaRPr dirty="0">
              <a:solidFill>
                <a:schemeClr val="dk1"/>
              </a:solidFill>
              <a:latin typeface="Times New Roman"/>
              <a:ea typeface="Times New Roman"/>
              <a:cs typeface="Times New Roman"/>
              <a:sym typeface="Times New Roman"/>
            </a:endParaRPr>
          </a:p>
        </p:txBody>
      </p:sp>
      <p:sp>
        <p:nvSpPr>
          <p:cNvPr id="223" name="Shape 223"/>
          <p:cNvSpPr txBox="1">
            <a:spLocks noGrp="1"/>
          </p:cNvSpPr>
          <p:nvPr>
            <p:ph type="sldNum" idx="12"/>
          </p:nvPr>
        </p:nvSpPr>
        <p:spPr>
          <a:xfrm>
            <a:off x="3901722" y="8766069"/>
            <a:ext cx="3043343" cy="465455"/>
          </a:xfrm>
          <a:prstGeom prst="rect">
            <a:avLst/>
          </a:prstGeom>
          <a:noFill/>
          <a:ln>
            <a:noFill/>
          </a:ln>
        </p:spPr>
        <p:txBody>
          <a:bodyPr spcFirstLastPara="1" wrap="square" lIns="93144" tIns="46584" rIns="93144" bIns="46584" anchor="b" anchorCtr="0">
            <a:noAutofit/>
          </a:bodyPr>
          <a:lstStyle/>
          <a:p>
            <a:pPr algn="r"/>
            <a:fld id="{00000000-1234-1234-1234-123412341234}" type="slidenum">
              <a:rPr lang="en">
                <a:solidFill>
                  <a:schemeClr val="dk1"/>
                </a:solidFill>
                <a:latin typeface="Times New Roman"/>
                <a:ea typeface="Times New Roman"/>
                <a:cs typeface="Times New Roman"/>
                <a:sym typeface="Times New Roman"/>
              </a:rPr>
              <a:pPr algn="r"/>
              <a:t>4</a:t>
            </a:fld>
            <a:endParaRPr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txBox="1">
            <a:spLocks noGrp="1"/>
          </p:cNvSpPr>
          <p:nvPr>
            <p:ph type="body" idx="1"/>
          </p:nvPr>
        </p:nvSpPr>
        <p:spPr>
          <a:xfrm>
            <a:off x="702310" y="4421825"/>
            <a:ext cx="5618480" cy="4189095"/>
          </a:xfrm>
          <a:prstGeom prst="rect">
            <a:avLst/>
          </a:prstGeom>
          <a:noFill/>
          <a:ln>
            <a:noFill/>
          </a:ln>
        </p:spPr>
        <p:txBody>
          <a:bodyPr spcFirstLastPara="1" wrap="square" lIns="91282" tIns="91282" rIns="91282" bIns="91282" anchor="ctr" anchorCtr="0">
            <a:noAutofit/>
          </a:bodyPr>
          <a:lstStyle/>
          <a:p>
            <a:r>
              <a:rPr lang="en" dirty="0" smtClean="0"/>
              <a:t>OEELD will present an</a:t>
            </a:r>
            <a:r>
              <a:rPr lang="en" baseline="0" dirty="0" smtClean="0"/>
              <a:t> ADEPT Plan summary to the state board in the fall. This summary will identify some of the trends and processes as reported in these plans. Thus, it is critical that we meet deadlines in getting plans submitted.</a:t>
            </a:r>
          </a:p>
          <a:p>
            <a:endParaRPr lang="en" baseline="0" dirty="0" smtClean="0"/>
          </a:p>
          <a:p>
            <a:r>
              <a:rPr lang="en" dirty="0" smtClean="0"/>
              <a:t>Read </a:t>
            </a:r>
            <a:r>
              <a:rPr lang="en" dirty="0"/>
              <a:t>from slide</a:t>
            </a:r>
            <a:endParaRPr dirty="0"/>
          </a:p>
        </p:txBody>
      </p:sp>
      <p:sp>
        <p:nvSpPr>
          <p:cNvPr id="251" name="Shape 251"/>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755F83-2AF3-4B38-A9E4-B6E7A7CC574F}" type="slidenum">
              <a:rPr lang="en-US" smtClean="0"/>
              <a:t>6</a:t>
            </a:fld>
            <a:endParaRPr lang="en-US" dirty="0"/>
          </a:p>
        </p:txBody>
      </p:sp>
    </p:spTree>
    <p:extLst>
      <p:ext uri="{BB962C8B-B14F-4D97-AF65-F5344CB8AC3E}">
        <p14:creationId xmlns:p14="http://schemas.microsoft.com/office/powerpoint/2010/main" val="52471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 1 is the same for all EPP ADEPT plan types. It requires the basic EPP information:</a:t>
            </a:r>
            <a:r>
              <a:rPr lang="en-US" baseline="0" dirty="0" smtClean="0"/>
              <a:t> EPP n</a:t>
            </a:r>
            <a:r>
              <a:rPr lang="en-US" dirty="0" smtClean="0"/>
              <a:t>ame, date of submission, person completing the plan, the title</a:t>
            </a:r>
            <a:r>
              <a:rPr lang="en-US" baseline="0" dirty="0" smtClean="0"/>
              <a:t> of the person submitting the plan, the EPP phone number and email of the person to be contacted if there are questions about the plan. Support Guidelines are available on the page via the link at the bottom of the page.</a:t>
            </a:r>
            <a:endParaRPr lang="en-US" dirty="0"/>
          </a:p>
        </p:txBody>
      </p:sp>
      <p:sp>
        <p:nvSpPr>
          <p:cNvPr id="4" name="Slide Number Placeholder 3"/>
          <p:cNvSpPr>
            <a:spLocks noGrp="1"/>
          </p:cNvSpPr>
          <p:nvPr>
            <p:ph type="sldNum" sz="quarter" idx="10"/>
          </p:nvPr>
        </p:nvSpPr>
        <p:spPr/>
        <p:txBody>
          <a:bodyPr/>
          <a:lstStyle/>
          <a:p>
            <a:fld id="{E1755F83-2AF3-4B38-A9E4-B6E7A7CC574F}" type="slidenum">
              <a:rPr lang="en-US" smtClean="0"/>
              <a:t>7</a:t>
            </a:fld>
            <a:endParaRPr lang="en-US" dirty="0"/>
          </a:p>
        </p:txBody>
      </p:sp>
    </p:spTree>
    <p:extLst>
      <p:ext uri="{BB962C8B-B14F-4D97-AF65-F5344CB8AC3E}">
        <p14:creationId xmlns:p14="http://schemas.microsoft.com/office/powerpoint/2010/main" val="298199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 2 of the plan includes</a:t>
            </a:r>
            <a:r>
              <a:rPr lang="en-US" baseline="0" dirty="0" smtClean="0"/>
              <a:t> </a:t>
            </a:r>
            <a:r>
              <a:rPr lang="en-US" dirty="0" smtClean="0"/>
              <a:t>the Evaluation Instrument (Initial Teacher</a:t>
            </a:r>
            <a:r>
              <a:rPr lang="en-US" baseline="0" dirty="0" smtClean="0"/>
              <a:t> Preparation plan only)</a:t>
            </a:r>
            <a:r>
              <a:rPr lang="en-US" dirty="0" smtClean="0"/>
              <a:t> and Statement of Assurances.</a:t>
            </a:r>
            <a:r>
              <a:rPr lang="en-US" baseline="0" dirty="0" smtClean="0"/>
              <a:t> In Section I of the plan for Initial Teacher Preparation, the Evaluation Instrument section at the top of the page asks the EPP to note that they are completing, or have completed their transition to alignment with SCTS 4.0., however EPP catalogs and institutional documents may still be in the transition phase. EPP ADEPT Plans for Speech Language, Guidance Counselor, and Library Media Specialist will not have the Evaluation Instrument section that you see on this screen. The Section I in other plans is the Statement of Assurances.</a:t>
            </a:r>
          </a:p>
        </p:txBody>
      </p:sp>
      <p:sp>
        <p:nvSpPr>
          <p:cNvPr id="4" name="Slide Number Placeholder 3"/>
          <p:cNvSpPr>
            <a:spLocks noGrp="1"/>
          </p:cNvSpPr>
          <p:nvPr>
            <p:ph type="sldNum" sz="quarter" idx="10"/>
          </p:nvPr>
        </p:nvSpPr>
        <p:spPr/>
        <p:txBody>
          <a:bodyPr/>
          <a:lstStyle/>
          <a:p>
            <a:fld id="{E1755F83-2AF3-4B38-A9E4-B6E7A7CC574F}" type="slidenum">
              <a:rPr lang="en-US" smtClean="0"/>
              <a:t>8</a:t>
            </a:fld>
            <a:endParaRPr lang="en-US" dirty="0"/>
          </a:p>
        </p:txBody>
      </p:sp>
    </p:spTree>
    <p:extLst>
      <p:ext uri="{BB962C8B-B14F-4D97-AF65-F5344CB8AC3E}">
        <p14:creationId xmlns:p14="http://schemas.microsoft.com/office/powerpoint/2010/main" val="42339353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a:t>
            </a:r>
            <a:r>
              <a:rPr lang="en-US" baseline="0" dirty="0" smtClean="0"/>
              <a:t> p</a:t>
            </a:r>
            <a:r>
              <a:rPr lang="en-US" dirty="0" smtClean="0"/>
              <a:t>age 3 of the document</a:t>
            </a:r>
            <a:r>
              <a:rPr lang="en-US" baseline="0" dirty="0" smtClean="0"/>
              <a:t> EPPs will be asked to: (i) respond to question about program improvement as related to Expanded ADEPT implementation, and (ii) provide documentation to support implementation (document location or web link), and (iii) offer feedback about the training methods that will be used to sustain and expand capacity for full implementation.  In this slide you can see the Sections III-IV from the Initial Teacher EPP ADEPT Plan. There are three additional questions (#s 3-5) in Section III that differ from from the 2017-2018 IHE ADEPT plan.  EPP ADEPT Plan questions for Speech Language, Guidance Counselor, and Library Media Specialist have not changed.</a:t>
            </a:r>
            <a:endParaRPr lang="en-US" dirty="0"/>
          </a:p>
        </p:txBody>
      </p:sp>
      <p:sp>
        <p:nvSpPr>
          <p:cNvPr id="4" name="Slide Number Placeholder 3"/>
          <p:cNvSpPr>
            <a:spLocks noGrp="1"/>
          </p:cNvSpPr>
          <p:nvPr>
            <p:ph type="sldNum" sz="quarter" idx="10"/>
          </p:nvPr>
        </p:nvSpPr>
        <p:spPr/>
        <p:txBody>
          <a:bodyPr/>
          <a:lstStyle/>
          <a:p>
            <a:fld id="{E1755F83-2AF3-4B38-A9E4-B6E7A7CC574F}" type="slidenum">
              <a:rPr lang="en-US" smtClean="0"/>
              <a:t>9</a:t>
            </a:fld>
            <a:endParaRPr lang="en-US" dirty="0"/>
          </a:p>
        </p:txBody>
      </p:sp>
    </p:spTree>
    <p:extLst>
      <p:ext uri="{BB962C8B-B14F-4D97-AF65-F5344CB8AC3E}">
        <p14:creationId xmlns:p14="http://schemas.microsoft.com/office/powerpoint/2010/main" val="3153860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60CB416-7145-4B23-B587-CD897EE8A9C5}" type="datetimeFigureOut">
              <a:rPr lang="en-US" smtClean="0"/>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0CB416-7145-4B23-B587-CD897EE8A9C5}" type="datetimeFigureOut">
              <a:rPr lang="en-US" smtClean="0"/>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0CB416-7145-4B23-B587-CD897EE8A9C5}" type="datetimeFigureOut">
              <a:rPr lang="en-US" smtClean="0"/>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0CB416-7145-4B23-B587-CD897EE8A9C5}" type="datetimeFigureOut">
              <a:rPr lang="en-US" smtClean="0"/>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0CB416-7145-4B23-B587-CD897EE8A9C5}" type="datetimeFigureOut">
              <a:rPr lang="en-US" smtClean="0"/>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60CB416-7145-4B23-B587-CD897EE8A9C5}" type="datetimeFigureOut">
              <a:rPr lang="en-US" smtClean="0"/>
              <a:t>5/21/2018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7EA315-3445-4992-ABFF-E99C018E037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60CB416-7145-4B23-B587-CD897EE8A9C5}" type="datetimeFigureOut">
              <a:rPr lang="en-US" smtClean="0"/>
              <a:t>5/21/2018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7EA315-3445-4992-ABFF-E99C018E037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60CB416-7145-4B23-B587-CD897EE8A9C5}" type="datetimeFigureOut">
              <a:rPr lang="en-US" smtClean="0"/>
              <a:t>5/21/2018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7EA315-3445-4992-ABFF-E99C018E037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0CB416-7145-4B23-B587-CD897EE8A9C5}" type="datetimeFigureOut">
              <a:rPr lang="en-US" smtClean="0"/>
              <a:t>5/21/2018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7EA315-3445-4992-ABFF-E99C018E037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0CB416-7145-4B23-B587-CD897EE8A9C5}" type="datetimeFigureOut">
              <a:rPr lang="en-US" smtClean="0"/>
              <a:t>5/21/2018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7EA315-3445-4992-ABFF-E99C018E037B}" type="slidenum">
              <a:rPr lang="en-US" smtClean="0"/>
              <a:t>‹#›</a:t>
            </a:fld>
            <a:endParaRPr lang="en-US"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60CB416-7145-4B23-B587-CD897EE8A9C5}" type="datetimeFigureOut">
              <a:rPr lang="en-US" smtClean="0"/>
              <a:t>5/21/2018</a:t>
            </a:fld>
            <a:endParaRPr lang="en-US" dirty="0"/>
          </a:p>
        </p:txBody>
      </p:sp>
      <p:sp>
        <p:nvSpPr>
          <p:cNvPr id="9" name="Slide Number Placeholder 8"/>
          <p:cNvSpPr>
            <a:spLocks noGrp="1"/>
          </p:cNvSpPr>
          <p:nvPr>
            <p:ph type="sldNum" sz="quarter" idx="11"/>
          </p:nvPr>
        </p:nvSpPr>
        <p:spPr/>
        <p:txBody>
          <a:bodyPr/>
          <a:lstStyle/>
          <a:p>
            <a:fld id="{AF7EA315-3445-4992-ABFF-E99C018E037B}" type="slidenum">
              <a:rPr lang="en-US" smtClean="0"/>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F7EA315-3445-4992-ABFF-E99C018E037B}" type="slidenum">
              <a:rPr lang="en-US" smtClean="0"/>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60CB416-7145-4B23-B587-CD897EE8A9C5}" type="datetimeFigureOut">
              <a:rPr lang="en-US" smtClean="0"/>
              <a:t>5/21/2018</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ed.sc.gov/"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scde.formstack.com/forms/sclead_org_credentials_check_epp"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d.sc.gov/educators/educator-effectiveness/professional-learning/professional-learning-opportunitie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hyperlink" Target="mailto:vtraufler@ed.sc.gov" TargetMode="External"/><Relationship Id="rId3" Type="http://schemas.openxmlformats.org/officeDocument/2006/relationships/hyperlink" Target="http://www.ed.sc.gov/educators/educator-effectiveness/" TargetMode="External"/><Relationship Id="rId7" Type="http://schemas.openxmlformats.org/officeDocument/2006/relationships/hyperlink" Target="mailto:jritter@ed.sc.gov"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hyperlink" Target="mailto:khoward@ed.sc.gov" TargetMode="External"/><Relationship Id="rId5" Type="http://schemas.openxmlformats.org/officeDocument/2006/relationships/hyperlink" Target="mailto:jhartwell@ed.sc.gov" TargetMode="External"/><Relationship Id="rId10" Type="http://schemas.openxmlformats.org/officeDocument/2006/relationships/image" Target="../media/image9.png"/><Relationship Id="rId4" Type="http://schemas.openxmlformats.org/officeDocument/2006/relationships/hyperlink" Target="mailto:lmandsager@ed.sc.gov" TargetMode="External"/><Relationship Id="rId9" Type="http://schemas.openxmlformats.org/officeDocument/2006/relationships/image" Target="../media/image8.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1"/>
            <a:ext cx="7543800" cy="1828800"/>
          </a:xfrm>
        </p:spPr>
        <p:txBody>
          <a:bodyPr/>
          <a:lstStyle/>
          <a:p>
            <a:pPr algn="ctr"/>
            <a:r>
              <a:rPr lang="en" sz="4000" b="1" dirty="0">
                <a:solidFill>
                  <a:schemeClr val="dk1"/>
                </a:solidFill>
              </a:rPr>
              <a:t>2018-2019 </a:t>
            </a:r>
            <a:r>
              <a:rPr lang="en" sz="4000" b="1" dirty="0" smtClean="0">
                <a:solidFill>
                  <a:schemeClr val="dk1"/>
                </a:solidFill>
              </a:rPr>
              <a:t>EPP Expanded </a:t>
            </a:r>
            <a:r>
              <a:rPr lang="en" sz="4000" b="1" dirty="0">
                <a:solidFill>
                  <a:schemeClr val="dk1"/>
                </a:solidFill>
              </a:rPr>
              <a:t>ADEPT Guidance Presentation</a:t>
            </a:r>
            <a:endParaRPr lang="en-US" sz="4000" dirty="0"/>
          </a:p>
        </p:txBody>
      </p:sp>
      <p:sp>
        <p:nvSpPr>
          <p:cNvPr id="3" name="Subtitle 2"/>
          <p:cNvSpPr>
            <a:spLocks noGrp="1"/>
          </p:cNvSpPr>
          <p:nvPr>
            <p:ph type="subTitle" idx="1"/>
          </p:nvPr>
        </p:nvSpPr>
        <p:spPr/>
        <p:txBody>
          <a:bodyPr>
            <a:normAutofit lnSpcReduction="10000"/>
          </a:bodyPr>
          <a:lstStyle/>
          <a:p>
            <a:pPr lvl="0" algn="ctr">
              <a:spcBef>
                <a:spcPts val="0"/>
              </a:spcBef>
              <a:buClr>
                <a:schemeClr val="dk1"/>
              </a:buClr>
              <a:buSzPts val="3200"/>
            </a:pPr>
            <a:r>
              <a:rPr lang="en-US" dirty="0">
                <a:solidFill>
                  <a:schemeClr val="dk1"/>
                </a:solidFill>
                <a:ea typeface="Calibri"/>
                <a:cs typeface="Calibri"/>
                <a:sym typeface="Calibri"/>
              </a:rPr>
              <a:t>Office of Educator Effectiveness and Leadership Development </a:t>
            </a:r>
            <a:endParaRPr lang="en-US" dirty="0"/>
          </a:p>
          <a:p>
            <a:pPr lvl="0" algn="ctr">
              <a:spcBef>
                <a:spcPts val="640"/>
              </a:spcBef>
              <a:buClr>
                <a:schemeClr val="dk1"/>
              </a:buClr>
              <a:buSzPts val="3200"/>
            </a:pPr>
            <a:r>
              <a:rPr lang="en-US" dirty="0" smtClean="0">
                <a:solidFill>
                  <a:schemeClr val="dk1"/>
                </a:solidFill>
                <a:ea typeface="Calibri"/>
                <a:cs typeface="Calibri"/>
                <a:sym typeface="Calibri"/>
              </a:rPr>
              <a:t>May 18, </a:t>
            </a:r>
            <a:r>
              <a:rPr lang="en-US" dirty="0">
                <a:solidFill>
                  <a:schemeClr val="dk1"/>
                </a:solidFill>
                <a:ea typeface="Calibri"/>
                <a:cs typeface="Calibri"/>
                <a:sym typeface="Calibri"/>
              </a:rPr>
              <a:t>2018</a:t>
            </a:r>
            <a:endParaRPr lang="en-US" dirty="0">
              <a:solidFill>
                <a:srgbClr val="888888"/>
              </a:solidFill>
              <a:ea typeface="Calibri"/>
              <a:cs typeface="Calibri"/>
              <a:sym typeface="Calibri"/>
            </a:endParaRPr>
          </a:p>
          <a:p>
            <a:endParaRPr lang="en-US" dirty="0"/>
          </a:p>
        </p:txBody>
      </p:sp>
      <p:pic>
        <p:nvPicPr>
          <p:cNvPr id="4" name="Shape 184" title="ADEPT logo"/>
          <p:cNvPicPr preferRelativeResize="0"/>
          <p:nvPr/>
        </p:nvPicPr>
        <p:blipFill rotWithShape="1">
          <a:blip r:embed="rId3">
            <a:alphaModFix/>
          </a:blip>
          <a:srcRect/>
          <a:stretch/>
        </p:blipFill>
        <p:spPr>
          <a:xfrm>
            <a:off x="3352800" y="304800"/>
            <a:ext cx="1571625" cy="2095500"/>
          </a:xfrm>
          <a:prstGeom prst="rect">
            <a:avLst/>
          </a:prstGeom>
          <a:noFill/>
          <a:ln>
            <a:noFill/>
          </a:ln>
        </p:spPr>
      </p:pic>
    </p:spTree>
    <p:extLst>
      <p:ext uri="{BB962C8B-B14F-4D97-AF65-F5344CB8AC3E}">
        <p14:creationId xmlns:p14="http://schemas.microsoft.com/office/powerpoint/2010/main" val="17865490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title="Screen shot of ADEPT Plan Pag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838200"/>
            <a:ext cx="6143625" cy="433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28600" y="152400"/>
            <a:ext cx="801373" cy="369332"/>
          </a:xfrm>
          <a:prstGeom prst="rect">
            <a:avLst/>
          </a:prstGeom>
          <a:noFill/>
        </p:spPr>
        <p:txBody>
          <a:bodyPr wrap="none" rtlCol="0">
            <a:spAutoFit/>
          </a:bodyPr>
          <a:lstStyle/>
          <a:p>
            <a:r>
              <a:rPr lang="en-US" dirty="0" smtClean="0"/>
              <a:t>Page 3</a:t>
            </a:r>
            <a:endParaRPr lang="en-US" dirty="0"/>
          </a:p>
        </p:txBody>
      </p:sp>
    </p:spTree>
    <p:extLst>
      <p:ext uri="{BB962C8B-B14F-4D97-AF65-F5344CB8AC3E}">
        <p14:creationId xmlns:p14="http://schemas.microsoft.com/office/powerpoint/2010/main" val="2677033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Shape 419"/>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 sz="4400" b="0" i="0" u="none" strike="noStrike" cap="none" dirty="0">
                <a:solidFill>
                  <a:schemeClr val="accent1">
                    <a:lumMod val="75000"/>
                  </a:schemeClr>
                </a:solidFill>
                <a:latin typeface="Calibri"/>
                <a:ea typeface="Calibri"/>
                <a:cs typeface="Calibri"/>
                <a:sym typeface="Calibri"/>
              </a:rPr>
              <a:t>NEW Website Resources</a:t>
            </a:r>
            <a:endParaRPr dirty="0">
              <a:solidFill>
                <a:schemeClr val="accent1">
                  <a:lumMod val="75000"/>
                </a:schemeClr>
              </a:solidFill>
            </a:endParaRPr>
          </a:p>
        </p:txBody>
      </p:sp>
      <p:sp>
        <p:nvSpPr>
          <p:cNvPr id="420" name="Shape 420"/>
          <p:cNvSpPr txBox="1">
            <a:spLocks noGrp="1"/>
          </p:cNvSpPr>
          <p:nvPr>
            <p:ph type="body" idx="1"/>
          </p:nvPr>
        </p:nvSpPr>
        <p:spPr>
          <a:xfrm>
            <a:off x="457200" y="1600201"/>
            <a:ext cx="8458200" cy="452596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3200"/>
              <a:buNone/>
            </a:pPr>
            <a:r>
              <a:rPr lang="en" sz="3200" b="0" i="0" u="none" strike="noStrike" cap="none" dirty="0">
                <a:solidFill>
                  <a:schemeClr val="dk1"/>
                </a:solidFill>
                <a:latin typeface="Calibri"/>
                <a:ea typeface="Calibri"/>
                <a:cs typeface="Calibri"/>
                <a:sym typeface="Calibri"/>
              </a:rPr>
              <a:t>At </a:t>
            </a:r>
            <a:r>
              <a:rPr lang="en" sz="3200" b="0" i="0" u="sng" strike="noStrike" cap="none" dirty="0">
                <a:solidFill>
                  <a:schemeClr val="hlink"/>
                </a:solidFill>
                <a:latin typeface="Calibri"/>
                <a:ea typeface="Calibri"/>
                <a:cs typeface="Calibri"/>
                <a:sym typeface="Calibri"/>
                <a:hlinkClick r:id="rId3"/>
              </a:rPr>
              <a:t>www.ed.sc.gov</a:t>
            </a:r>
            <a:r>
              <a:rPr lang="en" sz="3200" b="0" i="0" u="none" strike="noStrike" cap="none" dirty="0">
                <a:solidFill>
                  <a:schemeClr val="dk1"/>
                </a:solidFill>
                <a:latin typeface="Calibri"/>
                <a:ea typeface="Calibri"/>
                <a:cs typeface="Calibri"/>
                <a:sym typeface="Calibri"/>
              </a:rPr>
              <a:t>  &gt; Educator Effectiveness &gt; Expanded ADEPT Evaluation Guidance </a:t>
            </a:r>
            <a:endParaRPr lang="en" sz="3200" b="0"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3200"/>
              <a:buNone/>
            </a:pPr>
            <a:r>
              <a:rPr lang="en" sz="3200" b="0" i="0" u="none" strike="noStrike" cap="none" dirty="0" smtClean="0">
                <a:solidFill>
                  <a:schemeClr val="dk1"/>
                </a:solidFill>
                <a:latin typeface="Calibri"/>
                <a:ea typeface="Calibri"/>
                <a:cs typeface="Calibri"/>
                <a:sym typeface="Calibri"/>
              </a:rPr>
              <a:t>201</a:t>
            </a:r>
            <a:r>
              <a:rPr lang="en" sz="3200" dirty="0" smtClean="0"/>
              <a:t>8-19</a:t>
            </a:r>
            <a:endParaRPr sz="3200" dirty="0"/>
          </a:p>
          <a:p>
            <a:pPr marL="342900" marR="0" lvl="0" indent="-139700" algn="l" rtl="0">
              <a:spcBef>
                <a:spcPts val="640"/>
              </a:spcBef>
              <a:spcAft>
                <a:spcPts val="0"/>
              </a:spcAft>
              <a:buClr>
                <a:schemeClr val="dk1"/>
              </a:buClr>
              <a:buSzPts val="3200"/>
              <a:buFont typeface="Arial"/>
              <a:buNone/>
            </a:pPr>
            <a:endParaRPr sz="3200" b="0" i="0" u="none" strike="noStrike" cap="none" dirty="0">
              <a:solidFill>
                <a:schemeClr val="dk1"/>
              </a:solidFill>
              <a:latin typeface="Calibri"/>
              <a:ea typeface="Calibri"/>
              <a:cs typeface="Calibri"/>
              <a:sym typeface="Calibri"/>
            </a:endParaRPr>
          </a:p>
          <a:p>
            <a:pPr marL="342900" marR="0" lvl="0" indent="-139700" algn="l" rtl="0">
              <a:spcBef>
                <a:spcPts val="640"/>
              </a:spcBef>
              <a:spcAft>
                <a:spcPts val="0"/>
              </a:spcAft>
              <a:buClr>
                <a:schemeClr val="dk1"/>
              </a:buClr>
              <a:buSzPts val="3200"/>
              <a:buFont typeface="Arial"/>
              <a:buNone/>
            </a:pPr>
            <a:endParaRPr sz="3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18739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SCLead.org Webinars for EPPs</a:t>
            </a:r>
            <a:endParaRPr lang="en-US" dirty="0"/>
          </a:p>
        </p:txBody>
      </p:sp>
      <p:sp>
        <p:nvSpPr>
          <p:cNvPr id="3" name="Content Placeholder 2"/>
          <p:cNvSpPr>
            <a:spLocks noGrp="1"/>
          </p:cNvSpPr>
          <p:nvPr>
            <p:ph idx="1"/>
          </p:nvPr>
        </p:nvSpPr>
        <p:spPr/>
        <p:txBody>
          <a:bodyPr/>
          <a:lstStyle/>
          <a:p>
            <a:r>
              <a:rPr lang="en-US" sz="1800" dirty="0" smtClean="0"/>
              <a:t>SCLead.org is the new data management system for educators and EPPs combining SC Department of Education data management systems (to include the IHE Portal).</a:t>
            </a:r>
          </a:p>
          <a:p>
            <a:r>
              <a:rPr lang="en-US" sz="1800" dirty="0" smtClean="0"/>
              <a:t>SCLead.org will offer current and additional reports for EPPs to help with data collection.</a:t>
            </a:r>
          </a:p>
          <a:p>
            <a:r>
              <a:rPr lang="en-US" sz="1800" dirty="0" smtClean="0"/>
              <a:t>This site will be where EPPs enter student teaching results after this semester.</a:t>
            </a:r>
          </a:p>
          <a:p>
            <a:r>
              <a:rPr lang="en-US" sz="1800" dirty="0" smtClean="0"/>
              <a:t>If you have not sent in your EPP credentials for SCLead.org, then please do this using the following link: </a:t>
            </a:r>
            <a:r>
              <a:rPr lang="en-US" sz="1800" b="1" dirty="0">
                <a:hlinkClick r:id="rId3"/>
              </a:rPr>
              <a:t>https://scde.formstack.com/forms/sclead_org_credentials_check_epp</a:t>
            </a:r>
            <a:endParaRPr lang="en-US" sz="1800" dirty="0" smtClean="0"/>
          </a:p>
          <a:p>
            <a:pPr marL="114300" indent="0">
              <a:buNone/>
            </a:pPr>
            <a:endParaRPr lang="en-US" dirty="0"/>
          </a:p>
          <a:p>
            <a:pPr marL="114300" indent="0">
              <a:buNone/>
            </a:pPr>
            <a:endParaRPr lang="en-US" dirty="0" smtClean="0"/>
          </a:p>
          <a:p>
            <a:endParaRPr lang="en-US" dirty="0"/>
          </a:p>
        </p:txBody>
      </p:sp>
      <p:graphicFrame>
        <p:nvGraphicFramePr>
          <p:cNvPr id="5" name="Table 4" title="Table of SCLead Webinar Dates"/>
          <p:cNvGraphicFramePr>
            <a:graphicFrameLocks noGrp="1"/>
          </p:cNvGraphicFramePr>
          <p:nvPr>
            <p:extLst>
              <p:ext uri="{D42A27DB-BD31-4B8C-83A1-F6EECF244321}">
                <p14:modId xmlns:p14="http://schemas.microsoft.com/office/powerpoint/2010/main" val="4132775592"/>
              </p:ext>
            </p:extLst>
          </p:nvPr>
        </p:nvGraphicFramePr>
        <p:xfrm>
          <a:off x="1143000" y="4592449"/>
          <a:ext cx="6096000" cy="1483360"/>
        </p:xfrm>
        <a:graphic>
          <a:graphicData uri="http://schemas.openxmlformats.org/drawingml/2006/table">
            <a:tbl>
              <a:tblPr firstRow="1" bandRow="1">
                <a:tableStyleId>{5C22544A-7EE6-4342-B048-85BDC9FD1C3A}</a:tableStyleId>
              </a:tblPr>
              <a:tblGrid>
                <a:gridCol w="3048000"/>
                <a:gridCol w="3048000"/>
              </a:tblGrid>
              <a:tr h="370840">
                <a:tc gridSpan="2">
                  <a:txBody>
                    <a:bodyPr/>
                    <a:lstStyle/>
                    <a:p>
                      <a:pPr algn="ctr"/>
                      <a:r>
                        <a:rPr lang="en-US" dirty="0" smtClean="0"/>
                        <a:t>SCLead.org Webinars</a:t>
                      </a:r>
                      <a:endParaRPr lang="en-US" dirty="0"/>
                    </a:p>
                  </a:txBody>
                  <a:tcPr/>
                </a:tc>
                <a:tc hMerge="1">
                  <a:txBody>
                    <a:bodyPr/>
                    <a:lstStyle/>
                    <a:p>
                      <a:pPr algn="ctr"/>
                      <a:endParaRPr lang="en-US" dirty="0"/>
                    </a:p>
                  </a:txBody>
                  <a:tcPr/>
                </a:tc>
              </a:tr>
              <a:tr h="370840">
                <a:tc>
                  <a:txBody>
                    <a:bodyPr/>
                    <a:lstStyle/>
                    <a:p>
                      <a:pPr algn="ctr"/>
                      <a:r>
                        <a:rPr lang="en-US" b="1" dirty="0" smtClean="0"/>
                        <a:t>Dates</a:t>
                      </a:r>
                      <a:endParaRPr lang="en-US" b="1" dirty="0"/>
                    </a:p>
                  </a:txBody>
                  <a:tcPr/>
                </a:tc>
                <a:tc>
                  <a:txBody>
                    <a:bodyPr/>
                    <a:lstStyle/>
                    <a:p>
                      <a:pPr algn="ctr"/>
                      <a:r>
                        <a:rPr lang="en-US" b="1" dirty="0" smtClean="0"/>
                        <a:t>Times</a:t>
                      </a:r>
                      <a:endParaRPr lang="en-US" b="1" dirty="0"/>
                    </a:p>
                  </a:txBody>
                  <a:tcPr/>
                </a:tc>
              </a:tr>
              <a:tr h="370840">
                <a:tc>
                  <a:txBody>
                    <a:bodyPr/>
                    <a:lstStyle/>
                    <a:p>
                      <a:r>
                        <a:rPr lang="en-US" dirty="0" smtClean="0"/>
                        <a:t>July 25, 2018</a:t>
                      </a:r>
                      <a:endParaRPr lang="en-US" dirty="0"/>
                    </a:p>
                  </a:txBody>
                  <a:tcPr/>
                </a:tc>
                <a:tc>
                  <a:txBody>
                    <a:bodyPr/>
                    <a:lstStyle/>
                    <a:p>
                      <a:r>
                        <a:rPr lang="en-US" dirty="0" smtClean="0"/>
                        <a:t>10:00AM-11:00AM</a:t>
                      </a:r>
                      <a:endParaRPr lang="en-US" dirty="0"/>
                    </a:p>
                  </a:txBody>
                  <a:tcPr/>
                </a:tc>
              </a:tr>
              <a:tr h="370840">
                <a:tc>
                  <a:txBody>
                    <a:bodyPr/>
                    <a:lstStyle/>
                    <a:p>
                      <a:r>
                        <a:rPr lang="en-US" dirty="0" smtClean="0"/>
                        <a:t>August 15, 2018</a:t>
                      </a:r>
                      <a:endParaRPr lang="en-US" dirty="0"/>
                    </a:p>
                  </a:txBody>
                  <a:tcPr/>
                </a:tc>
                <a:tc>
                  <a:txBody>
                    <a:bodyPr/>
                    <a:lstStyle/>
                    <a:p>
                      <a:r>
                        <a:rPr lang="en-US" dirty="0" smtClean="0"/>
                        <a:t>2:00PM-3:00PM</a:t>
                      </a:r>
                      <a:endParaRPr lang="en-US" dirty="0"/>
                    </a:p>
                  </a:txBody>
                  <a:tcPr/>
                </a:tc>
              </a:tr>
            </a:tbl>
          </a:graphicData>
        </a:graphic>
      </p:graphicFrame>
    </p:spTree>
    <p:extLst>
      <p:ext uri="{BB962C8B-B14F-4D97-AF65-F5344CB8AC3E}">
        <p14:creationId xmlns:p14="http://schemas.microsoft.com/office/powerpoint/2010/main" val="123093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Shape 440"/>
          <p:cNvSpPr txBox="1">
            <a:spLocks noGrp="1"/>
          </p:cNvSpPr>
          <p:nvPr>
            <p:ph type="title"/>
          </p:nvPr>
        </p:nvSpPr>
        <p:spPr>
          <a:xfrm>
            <a:off x="457200" y="381001"/>
            <a:ext cx="8229600" cy="380999"/>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59"/>
              <a:buFont typeface="Calibri"/>
              <a:buNone/>
            </a:pPr>
            <a:r>
              <a:rPr lang="en" sz="2800" b="0" i="0" u="none" strike="noStrike" cap="none" dirty="0">
                <a:solidFill>
                  <a:schemeClr val="dk1"/>
                </a:solidFill>
                <a:latin typeface="Calibri"/>
                <a:ea typeface="Calibri"/>
                <a:cs typeface="Calibri"/>
                <a:sym typeface="Calibri"/>
              </a:rPr>
              <a:t/>
            </a:r>
            <a:br>
              <a:rPr lang="en" sz="2800" b="0" i="0" u="none" strike="noStrike" cap="none" dirty="0">
                <a:solidFill>
                  <a:schemeClr val="dk1"/>
                </a:solidFill>
                <a:latin typeface="Calibri"/>
                <a:ea typeface="Calibri"/>
                <a:cs typeface="Calibri"/>
                <a:sym typeface="Calibri"/>
              </a:rPr>
            </a:br>
            <a:r>
              <a:rPr lang="en" sz="2800" dirty="0" smtClean="0">
                <a:solidFill>
                  <a:schemeClr val="dk1"/>
                </a:solidFill>
                <a:latin typeface="Calibri"/>
                <a:ea typeface="Calibri"/>
                <a:cs typeface="Calibri"/>
                <a:sym typeface="Calibri"/>
              </a:rPr>
              <a:t>Posted </a:t>
            </a:r>
            <a:r>
              <a:rPr lang="en" sz="2800" b="0" i="0" u="none" strike="noStrike" cap="none" dirty="0" smtClean="0">
                <a:solidFill>
                  <a:schemeClr val="dk1"/>
                </a:solidFill>
                <a:latin typeface="Calibri"/>
                <a:ea typeface="Calibri"/>
                <a:cs typeface="Calibri"/>
                <a:sym typeface="Calibri"/>
              </a:rPr>
              <a:t>Trainings</a:t>
            </a:r>
            <a:r>
              <a:rPr lang="en" sz="2800" b="0" i="0" u="none" strike="noStrike" cap="none" dirty="0">
                <a:solidFill>
                  <a:schemeClr val="dk1"/>
                </a:solidFill>
                <a:latin typeface="Calibri"/>
                <a:ea typeface="Calibri"/>
                <a:cs typeface="Calibri"/>
                <a:sym typeface="Calibri"/>
              </a:rPr>
              <a:t/>
            </a:r>
            <a:br>
              <a:rPr lang="en" sz="2800" b="0" i="0" u="none" strike="noStrike" cap="none" dirty="0">
                <a:solidFill>
                  <a:schemeClr val="dk1"/>
                </a:solidFill>
                <a:latin typeface="Calibri"/>
                <a:ea typeface="Calibri"/>
                <a:cs typeface="Calibri"/>
                <a:sym typeface="Calibri"/>
              </a:rPr>
            </a:br>
            <a:endParaRPr sz="2800" b="0" i="0" u="none" strike="noStrike" cap="none" dirty="0">
              <a:solidFill>
                <a:schemeClr val="dk1"/>
              </a:solidFill>
              <a:latin typeface="Calibri"/>
              <a:ea typeface="Calibri"/>
              <a:cs typeface="Calibri"/>
              <a:sym typeface="Calibri"/>
            </a:endParaRPr>
          </a:p>
        </p:txBody>
      </p:sp>
      <p:sp>
        <p:nvSpPr>
          <p:cNvPr id="441" name="Shape 441"/>
          <p:cNvSpPr txBox="1">
            <a:spLocks noGrp="1"/>
          </p:cNvSpPr>
          <p:nvPr>
            <p:ph type="body" idx="1"/>
          </p:nvPr>
        </p:nvSpPr>
        <p:spPr>
          <a:xfrm>
            <a:off x="5443" y="762000"/>
            <a:ext cx="9144000" cy="550685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2400"/>
              <a:buFont typeface="Wingdings" panose="05000000000000000000" pitchFamily="2" charset="2"/>
              <a:buChar char="v"/>
            </a:pPr>
            <a:r>
              <a:rPr lang="en" sz="1400" b="1" i="0" u="none" strike="noStrike" cap="none" dirty="0" smtClean="0">
                <a:solidFill>
                  <a:schemeClr val="dk1"/>
                </a:solidFill>
                <a:latin typeface="Arial" panose="020B0604020202020204" pitchFamily="34" charset="0"/>
                <a:cs typeface="Arial" panose="020B0604020202020204" pitchFamily="34" charset="0"/>
                <a:sym typeface="Calibri"/>
              </a:rPr>
              <a:t>SCLead</a:t>
            </a:r>
            <a:endParaRPr lang="en" sz="1400" b="1" dirty="0">
              <a:solidFill>
                <a:schemeClr val="dk1"/>
              </a:solidFill>
              <a:latin typeface="Arial" panose="020B0604020202020204" pitchFamily="34" charset="0"/>
              <a:cs typeface="Arial" panose="020B0604020202020204" pitchFamily="34" charset="0"/>
              <a:sym typeface="Calibri"/>
            </a:endParaRPr>
          </a:p>
          <a:p>
            <a:pPr lvl="1" indent="-342900">
              <a:spcBef>
                <a:spcPts val="0"/>
              </a:spcBef>
              <a:buClr>
                <a:schemeClr val="dk1"/>
              </a:buClr>
              <a:buSzPts val="2400"/>
              <a:buFont typeface="Arial"/>
              <a:buChar char="•"/>
            </a:pPr>
            <a:r>
              <a:rPr lang="en" sz="1400" dirty="0" smtClean="0">
                <a:latin typeface="Arial" panose="020B0604020202020204" pitchFamily="34" charset="0"/>
                <a:cs typeface="Arial" panose="020B0604020202020204" pitchFamily="34" charset="0"/>
              </a:rPr>
              <a:t>Berkeley/Charleston </a:t>
            </a:r>
            <a:r>
              <a:rPr lang="en" sz="1400" dirty="0">
                <a:latin typeface="Arial" panose="020B0604020202020204" pitchFamily="34" charset="0"/>
                <a:cs typeface="Arial" panose="020B0604020202020204" pitchFamily="34" charset="0"/>
              </a:rPr>
              <a:t>(Goose Creek)- May 30, </a:t>
            </a:r>
            <a:r>
              <a:rPr lang="en" sz="1400" dirty="0" smtClean="0">
                <a:latin typeface="Arial" panose="020B0604020202020204" pitchFamily="34" charset="0"/>
                <a:cs typeface="Arial" panose="020B0604020202020204" pitchFamily="34" charset="0"/>
              </a:rPr>
              <a:t>2018</a:t>
            </a:r>
            <a:endParaRPr lang="en" sz="1400" dirty="0">
              <a:latin typeface="Arial" panose="020B0604020202020204" pitchFamily="34" charset="0"/>
              <a:cs typeface="Arial" panose="020B0604020202020204" pitchFamily="34" charset="0"/>
            </a:endParaRPr>
          </a:p>
          <a:p>
            <a:pPr lvl="1" indent="-342900">
              <a:spcBef>
                <a:spcPts val="0"/>
              </a:spcBef>
              <a:buClr>
                <a:schemeClr val="dk1"/>
              </a:buClr>
              <a:buSzPts val="2400"/>
              <a:buFont typeface="Arial"/>
              <a:buChar char="•"/>
            </a:pPr>
            <a:r>
              <a:rPr lang="en" sz="1400" dirty="0" smtClean="0">
                <a:latin typeface="Arial" panose="020B0604020202020204" pitchFamily="34" charset="0"/>
                <a:cs typeface="Arial" panose="020B0604020202020204" pitchFamily="34" charset="0"/>
              </a:rPr>
              <a:t>Greenville/Spartanburg </a:t>
            </a:r>
            <a:r>
              <a:rPr lang="en" sz="1400" dirty="0">
                <a:latin typeface="Arial" panose="020B0604020202020204" pitchFamily="34" charset="0"/>
                <a:cs typeface="Arial" panose="020B0604020202020204" pitchFamily="34" charset="0"/>
              </a:rPr>
              <a:t>(Greenville)- June 6, </a:t>
            </a:r>
            <a:r>
              <a:rPr lang="en" sz="1400" dirty="0" smtClean="0">
                <a:latin typeface="Arial" panose="020B0604020202020204" pitchFamily="34" charset="0"/>
                <a:cs typeface="Arial" panose="020B0604020202020204" pitchFamily="34" charset="0"/>
              </a:rPr>
              <a:t>2018</a:t>
            </a:r>
            <a:endParaRPr lang="en" sz="1400" dirty="0">
              <a:latin typeface="Arial" panose="020B0604020202020204" pitchFamily="34" charset="0"/>
              <a:cs typeface="Arial" panose="020B0604020202020204" pitchFamily="34" charset="0"/>
            </a:endParaRPr>
          </a:p>
          <a:p>
            <a:pPr lvl="1" indent="-342900">
              <a:spcBef>
                <a:spcPts val="0"/>
              </a:spcBef>
              <a:buClr>
                <a:schemeClr val="dk1"/>
              </a:buClr>
              <a:buSzPts val="2400"/>
              <a:buFont typeface="Arial"/>
              <a:buChar char="•"/>
            </a:pPr>
            <a:r>
              <a:rPr lang="en" sz="1400" dirty="0" smtClean="0">
                <a:latin typeface="Arial" panose="020B0604020202020204" pitchFamily="34" charset="0"/>
                <a:cs typeface="Arial" panose="020B0604020202020204" pitchFamily="34" charset="0"/>
              </a:rPr>
              <a:t>Lexington/Richland </a:t>
            </a:r>
            <a:r>
              <a:rPr lang="en" sz="1400" dirty="0">
                <a:latin typeface="Arial" panose="020B0604020202020204" pitchFamily="34" charset="0"/>
                <a:cs typeface="Arial" panose="020B0604020202020204" pitchFamily="34" charset="0"/>
              </a:rPr>
              <a:t>(Chapin)- June 13, </a:t>
            </a:r>
            <a:r>
              <a:rPr lang="en" sz="1400" dirty="0" smtClean="0">
                <a:latin typeface="Arial" panose="020B0604020202020204" pitchFamily="34" charset="0"/>
                <a:cs typeface="Arial" panose="020B0604020202020204" pitchFamily="34" charset="0"/>
              </a:rPr>
              <a:t>2018</a:t>
            </a:r>
            <a:endParaRPr lang="en" sz="1400" dirty="0">
              <a:latin typeface="Arial" panose="020B0604020202020204" pitchFamily="34" charset="0"/>
              <a:cs typeface="Arial" panose="020B0604020202020204" pitchFamily="34" charset="0"/>
            </a:endParaRPr>
          </a:p>
          <a:p>
            <a:pPr lvl="1" indent="-342900">
              <a:spcBef>
                <a:spcPts val="0"/>
              </a:spcBef>
              <a:buClr>
                <a:schemeClr val="dk1"/>
              </a:buClr>
              <a:buSzPts val="2400"/>
              <a:buFont typeface="Arial"/>
              <a:buChar char="•"/>
            </a:pPr>
            <a:r>
              <a:rPr lang="en" sz="1400" dirty="0" smtClean="0">
                <a:latin typeface="Arial" panose="020B0604020202020204" pitchFamily="34" charset="0"/>
                <a:cs typeface="Arial" panose="020B0604020202020204" pitchFamily="34" charset="0"/>
              </a:rPr>
              <a:t>Lexington/Richland </a:t>
            </a:r>
            <a:r>
              <a:rPr lang="en" sz="1400" dirty="0">
                <a:latin typeface="Arial" panose="020B0604020202020204" pitchFamily="34" charset="0"/>
                <a:cs typeface="Arial" panose="020B0604020202020204" pitchFamily="34" charset="0"/>
              </a:rPr>
              <a:t>(Columbia)- June 14, </a:t>
            </a:r>
            <a:r>
              <a:rPr lang="en" sz="1400" dirty="0" smtClean="0">
                <a:latin typeface="Arial" panose="020B0604020202020204" pitchFamily="34" charset="0"/>
                <a:cs typeface="Arial" panose="020B0604020202020204" pitchFamily="34" charset="0"/>
              </a:rPr>
              <a:t>2018</a:t>
            </a:r>
            <a:endParaRPr lang="en" sz="1400" dirty="0">
              <a:latin typeface="Arial" panose="020B0604020202020204" pitchFamily="34" charset="0"/>
              <a:cs typeface="Arial" panose="020B0604020202020204" pitchFamily="34" charset="0"/>
            </a:endParaRPr>
          </a:p>
          <a:p>
            <a:pPr lvl="1" indent="-342900">
              <a:spcBef>
                <a:spcPts val="0"/>
              </a:spcBef>
              <a:buClr>
                <a:schemeClr val="dk1"/>
              </a:buClr>
              <a:buSzPts val="2400"/>
              <a:buFont typeface="Arial"/>
              <a:buChar char="•"/>
            </a:pPr>
            <a:r>
              <a:rPr lang="en" sz="1400" dirty="0" smtClean="0">
                <a:latin typeface="Arial" panose="020B0604020202020204" pitchFamily="34" charset="0"/>
                <a:cs typeface="Arial" panose="020B0604020202020204" pitchFamily="34" charset="0"/>
              </a:rPr>
              <a:t>Pee </a:t>
            </a:r>
            <a:r>
              <a:rPr lang="en" sz="1400" dirty="0">
                <a:latin typeface="Arial" panose="020B0604020202020204" pitchFamily="34" charset="0"/>
                <a:cs typeface="Arial" panose="020B0604020202020204" pitchFamily="34" charset="0"/>
              </a:rPr>
              <a:t>Dee (Florence)- July 11, 2018</a:t>
            </a:r>
            <a:endParaRPr sz="1400" dirty="0">
              <a:latin typeface="Arial" panose="020B0604020202020204" pitchFamily="34" charset="0"/>
              <a:cs typeface="Arial" panose="020B0604020202020204" pitchFamily="34" charset="0"/>
            </a:endParaRPr>
          </a:p>
          <a:p>
            <a:pPr marL="342900" marR="0" lvl="0" indent="-342900" algn="l" rtl="0">
              <a:spcBef>
                <a:spcPts val="480"/>
              </a:spcBef>
              <a:spcAft>
                <a:spcPts val="0"/>
              </a:spcAft>
              <a:buClr>
                <a:schemeClr val="dk1"/>
              </a:buClr>
              <a:buSzPts val="2400"/>
              <a:buFont typeface="Wingdings" panose="05000000000000000000" pitchFamily="2" charset="2"/>
              <a:buChar char="v"/>
            </a:pPr>
            <a:r>
              <a:rPr lang="en" sz="1400" b="1" i="0" u="none" strike="noStrike" cap="none" dirty="0">
                <a:solidFill>
                  <a:schemeClr val="dk1"/>
                </a:solidFill>
                <a:latin typeface="Arial" panose="020B0604020202020204" pitchFamily="34" charset="0"/>
                <a:cs typeface="Arial" panose="020B0604020202020204" pitchFamily="34" charset="0"/>
                <a:sym typeface="Calibri"/>
              </a:rPr>
              <a:t>SCTS 4.0 Evaluator </a:t>
            </a:r>
            <a:r>
              <a:rPr lang="en" sz="1400" b="1" i="0" u="none" strike="noStrike" cap="none" dirty="0" smtClean="0">
                <a:solidFill>
                  <a:schemeClr val="dk1"/>
                </a:solidFill>
                <a:latin typeface="Arial" panose="020B0604020202020204" pitchFamily="34" charset="0"/>
                <a:cs typeface="Arial" panose="020B0604020202020204" pitchFamily="34" charset="0"/>
                <a:sym typeface="Calibri"/>
              </a:rPr>
              <a:t>Trainings</a:t>
            </a:r>
          </a:p>
          <a:p>
            <a:pPr lvl="1" indent="-342900">
              <a:spcBef>
                <a:spcPts val="480"/>
              </a:spcBef>
              <a:buClr>
                <a:schemeClr val="dk1"/>
              </a:buClr>
              <a:buSzPts val="2400"/>
              <a:buFont typeface="Arial"/>
              <a:buChar char="•"/>
            </a:pPr>
            <a:r>
              <a:rPr lang="en-US" sz="1400" dirty="0" smtClean="0">
                <a:latin typeface="Arial" panose="020B0604020202020204" pitchFamily="34" charset="0"/>
                <a:cs typeface="Arial" panose="020B0604020202020204" pitchFamily="34" charset="0"/>
              </a:rPr>
              <a:t>Midlands </a:t>
            </a:r>
            <a:r>
              <a:rPr lang="en-US" sz="1400" dirty="0">
                <a:latin typeface="Arial" panose="020B0604020202020204" pitchFamily="34" charset="0"/>
                <a:cs typeface="Arial" panose="020B0604020202020204" pitchFamily="34" charset="0"/>
              </a:rPr>
              <a:t>(Lexington and Richland), June 26–28, </a:t>
            </a:r>
            <a:r>
              <a:rPr lang="en-US" sz="1400" dirty="0" smtClean="0">
                <a:latin typeface="Arial" panose="020B0604020202020204" pitchFamily="34" charset="0"/>
                <a:cs typeface="Arial" panose="020B0604020202020204" pitchFamily="34" charset="0"/>
              </a:rPr>
              <a:t>2018</a:t>
            </a:r>
          </a:p>
          <a:p>
            <a:pPr lvl="1" indent="-342900">
              <a:spcBef>
                <a:spcPts val="480"/>
              </a:spcBef>
              <a:buClr>
                <a:schemeClr val="dk1"/>
              </a:buClr>
              <a:buSzPts val="2400"/>
              <a:buFont typeface="Arial"/>
              <a:buChar char="•"/>
            </a:pPr>
            <a:r>
              <a:rPr lang="en-US" sz="1400" dirty="0">
                <a:latin typeface="Arial" panose="020B0604020202020204" pitchFamily="34" charset="0"/>
                <a:cs typeface="Arial" panose="020B0604020202020204" pitchFamily="34" charset="0"/>
              </a:rPr>
              <a:t>Spartanburg/Greenville, July 10–12, </a:t>
            </a:r>
            <a:r>
              <a:rPr lang="en-US" sz="1400" dirty="0" smtClean="0">
                <a:latin typeface="Arial" panose="020B0604020202020204" pitchFamily="34" charset="0"/>
                <a:cs typeface="Arial" panose="020B0604020202020204" pitchFamily="34" charset="0"/>
              </a:rPr>
              <a:t>2018</a:t>
            </a:r>
          </a:p>
          <a:p>
            <a:pPr lvl="1" indent="-342900">
              <a:spcBef>
                <a:spcPts val="480"/>
              </a:spcBef>
              <a:buClr>
                <a:schemeClr val="dk1"/>
              </a:buClr>
              <a:buSzPts val="2400"/>
              <a:buFont typeface="Arial"/>
              <a:buChar char="•"/>
            </a:pPr>
            <a:r>
              <a:rPr lang="nl-NL" sz="1400" dirty="0">
                <a:latin typeface="Arial" panose="020B0604020202020204" pitchFamily="34" charset="0"/>
                <a:cs typeface="Arial" panose="020B0604020202020204" pitchFamily="34" charset="0"/>
              </a:rPr>
              <a:t>Pee </a:t>
            </a:r>
            <a:r>
              <a:rPr lang="nl-NL" sz="1400" dirty="0" smtClean="0">
                <a:latin typeface="Arial" panose="020B0604020202020204" pitchFamily="34" charset="0"/>
                <a:cs typeface="Arial" panose="020B0604020202020204" pitchFamily="34" charset="0"/>
              </a:rPr>
              <a:t>Dee (Florence),</a:t>
            </a:r>
            <a:r>
              <a:rPr lang="nl-NL" sz="1400" dirty="0">
                <a:latin typeface="Arial" panose="020B0604020202020204" pitchFamily="34" charset="0"/>
                <a:cs typeface="Arial" panose="020B0604020202020204" pitchFamily="34" charset="0"/>
              </a:rPr>
              <a:t> August 7–9, </a:t>
            </a:r>
            <a:r>
              <a:rPr lang="nl-NL" sz="1400" dirty="0" smtClean="0">
                <a:latin typeface="Arial" panose="020B0604020202020204" pitchFamily="34" charset="0"/>
                <a:cs typeface="Arial" panose="020B0604020202020204" pitchFamily="34" charset="0"/>
              </a:rPr>
              <a:t>2018</a:t>
            </a:r>
          </a:p>
          <a:p>
            <a:pPr lvl="1" indent="-342900">
              <a:spcBef>
                <a:spcPts val="480"/>
              </a:spcBef>
              <a:buClr>
                <a:schemeClr val="dk1"/>
              </a:buClr>
              <a:buSzPts val="2400"/>
              <a:buFont typeface="Arial"/>
              <a:buChar char="•"/>
            </a:pPr>
            <a:r>
              <a:rPr lang="en-US" sz="1400" dirty="0">
                <a:latin typeface="Arial" panose="020B0604020202020204" pitchFamily="34" charset="0"/>
                <a:cs typeface="Arial" panose="020B0604020202020204" pitchFamily="34" charset="0"/>
              </a:rPr>
              <a:t>Midlands (Lexington and Richland), February 4–6, 2019</a:t>
            </a:r>
            <a:endParaRPr lang="en" sz="1400" b="1" i="0" u="none" strike="noStrike" cap="none" dirty="0" smtClean="0">
              <a:solidFill>
                <a:schemeClr val="dk1"/>
              </a:solidFill>
              <a:latin typeface="Arial" panose="020B0604020202020204" pitchFamily="34" charset="0"/>
              <a:cs typeface="Arial" panose="020B0604020202020204" pitchFamily="34" charset="0"/>
              <a:sym typeface="Calibri"/>
            </a:endParaRPr>
          </a:p>
          <a:p>
            <a:pPr marL="285750" marR="0" lvl="0" indent="-285750" algn="l" rtl="0">
              <a:spcBef>
                <a:spcPts val="480"/>
              </a:spcBef>
              <a:spcAft>
                <a:spcPts val="0"/>
              </a:spcAft>
              <a:buClr>
                <a:schemeClr val="dk1"/>
              </a:buClr>
              <a:buSzPts val="2400"/>
              <a:buFont typeface="Wingdings" panose="05000000000000000000" pitchFamily="2" charset="2"/>
              <a:buChar char="v"/>
            </a:pPr>
            <a:r>
              <a:rPr lang="en" sz="1400" b="1" dirty="0" smtClean="0">
                <a:latin typeface="Arial" panose="020B0604020202020204" pitchFamily="34" charset="0"/>
                <a:cs typeface="Arial" panose="020B0604020202020204" pitchFamily="34" charset="0"/>
              </a:rPr>
              <a:t>SCTS </a:t>
            </a:r>
            <a:r>
              <a:rPr lang="en" sz="1400" b="1" dirty="0">
                <a:latin typeface="Arial" panose="020B0604020202020204" pitchFamily="34" charset="0"/>
                <a:cs typeface="Arial" panose="020B0604020202020204" pitchFamily="34" charset="0"/>
              </a:rPr>
              <a:t>4.0 </a:t>
            </a:r>
            <a:r>
              <a:rPr lang="en" sz="1400" b="1" dirty="0" smtClean="0">
                <a:latin typeface="Arial" panose="020B0604020202020204" pitchFamily="34" charset="0"/>
                <a:cs typeface="Arial" panose="020B0604020202020204" pitchFamily="34" charset="0"/>
              </a:rPr>
              <a:t>Train the Trainer</a:t>
            </a:r>
            <a:endParaRPr lang="en" sz="1400" b="1" dirty="0">
              <a:latin typeface="Arial" panose="020B0604020202020204" pitchFamily="34" charset="0"/>
              <a:cs typeface="Arial" panose="020B0604020202020204" pitchFamily="34" charset="0"/>
            </a:endParaRPr>
          </a:p>
          <a:p>
            <a:pPr lvl="1" indent="-342900">
              <a:spcBef>
                <a:spcPts val="480"/>
              </a:spcBef>
              <a:buClr>
                <a:schemeClr val="dk1"/>
              </a:buClr>
              <a:buSzPts val="2400"/>
              <a:buFont typeface="Arial"/>
              <a:buChar char="•"/>
            </a:pPr>
            <a:r>
              <a:rPr lang="en-US" sz="1400" dirty="0" smtClean="0">
                <a:latin typeface="Arial" panose="020B0604020202020204" pitchFamily="34" charset="0"/>
                <a:cs typeface="Arial" panose="020B0604020202020204" pitchFamily="34" charset="0"/>
              </a:rPr>
              <a:t>Midlands- Morris College, (IHE </a:t>
            </a:r>
            <a:r>
              <a:rPr lang="en-US" sz="1400" dirty="0">
                <a:latin typeface="Arial" panose="020B0604020202020204" pitchFamily="34" charset="0"/>
                <a:cs typeface="Arial" panose="020B0604020202020204" pitchFamily="34" charset="0"/>
              </a:rPr>
              <a:t>Focus), June 12–14, </a:t>
            </a:r>
            <a:r>
              <a:rPr lang="en-US" sz="1400" dirty="0" smtClean="0">
                <a:latin typeface="Arial" panose="020B0604020202020204" pitchFamily="34" charset="0"/>
                <a:cs typeface="Arial" panose="020B0604020202020204" pitchFamily="34" charset="0"/>
              </a:rPr>
              <a:t>2018</a:t>
            </a:r>
          </a:p>
          <a:p>
            <a:pPr lvl="1" indent="-342900">
              <a:spcBef>
                <a:spcPts val="480"/>
              </a:spcBef>
              <a:buClr>
                <a:schemeClr val="dk1"/>
              </a:buClr>
              <a:buSzPts val="2400"/>
              <a:buFont typeface="Arial"/>
              <a:buChar char="•"/>
            </a:pPr>
            <a:r>
              <a:rPr lang="nb-NO" sz="1400" dirty="0">
                <a:latin typeface="Arial" panose="020B0604020202020204" pitchFamily="34" charset="0"/>
                <a:cs typeface="Arial" panose="020B0604020202020204" pitchFamily="34" charset="0"/>
              </a:rPr>
              <a:t>Savannah </a:t>
            </a:r>
            <a:r>
              <a:rPr lang="nb-NO" sz="1400" dirty="0" smtClean="0">
                <a:latin typeface="Arial" panose="020B0604020202020204" pitchFamily="34" charset="0"/>
                <a:cs typeface="Arial" panose="020B0604020202020204" pitchFamily="34" charset="0"/>
              </a:rPr>
              <a:t>River- Newberry College,</a:t>
            </a:r>
            <a:r>
              <a:rPr lang="nb-NO" sz="1400" dirty="0">
                <a:latin typeface="Arial" panose="020B0604020202020204" pitchFamily="34" charset="0"/>
                <a:cs typeface="Arial" panose="020B0604020202020204" pitchFamily="34" charset="0"/>
              </a:rPr>
              <a:t> September 18–20, </a:t>
            </a:r>
            <a:r>
              <a:rPr lang="nb-NO" sz="1400" dirty="0" smtClean="0">
                <a:latin typeface="Arial" panose="020B0604020202020204" pitchFamily="34" charset="0"/>
                <a:cs typeface="Arial" panose="020B0604020202020204" pitchFamily="34" charset="0"/>
              </a:rPr>
              <a:t>2018</a:t>
            </a:r>
          </a:p>
          <a:p>
            <a:pPr lvl="1" indent="-342900">
              <a:spcBef>
                <a:spcPts val="480"/>
              </a:spcBef>
              <a:buClr>
                <a:schemeClr val="dk1"/>
              </a:buClr>
              <a:buSzPts val="2400"/>
              <a:buFont typeface="Arial"/>
              <a:buChar char="•"/>
            </a:pPr>
            <a:r>
              <a:rPr lang="en-US" sz="1400" dirty="0">
                <a:latin typeface="Arial" panose="020B0604020202020204" pitchFamily="34" charset="0"/>
                <a:cs typeface="Arial" panose="020B0604020202020204" pitchFamily="34" charset="0"/>
              </a:rPr>
              <a:t>Low </a:t>
            </a:r>
            <a:r>
              <a:rPr lang="en-US" sz="1400" dirty="0" smtClean="0">
                <a:latin typeface="Arial" panose="020B0604020202020204" pitchFamily="34" charset="0"/>
                <a:cs typeface="Arial" panose="020B0604020202020204" pitchFamily="34" charset="0"/>
              </a:rPr>
              <a:t>Country- Beaufort,</a:t>
            </a:r>
            <a:r>
              <a:rPr lang="en-US" sz="1400" dirty="0">
                <a:latin typeface="Arial" panose="020B0604020202020204" pitchFamily="34" charset="0"/>
                <a:cs typeface="Arial" panose="020B0604020202020204" pitchFamily="34" charset="0"/>
              </a:rPr>
              <a:t> October 10–12, 2018</a:t>
            </a:r>
            <a:endParaRPr lang="en" sz="1400" b="1" i="0" u="none" strike="noStrike" cap="none" dirty="0">
              <a:solidFill>
                <a:schemeClr val="dk1"/>
              </a:solidFill>
              <a:latin typeface="Arial" panose="020B0604020202020204" pitchFamily="34" charset="0"/>
              <a:cs typeface="Arial" panose="020B0604020202020204" pitchFamily="34" charset="0"/>
              <a:sym typeface="Calibri"/>
            </a:endParaRPr>
          </a:p>
          <a:p>
            <a:pPr marL="342900" marR="0" lvl="0" indent="-342900" algn="l" rtl="0">
              <a:spcBef>
                <a:spcPts val="480"/>
              </a:spcBef>
              <a:spcAft>
                <a:spcPts val="0"/>
              </a:spcAft>
              <a:buClr>
                <a:schemeClr val="dk1"/>
              </a:buClr>
              <a:buSzPts val="2400"/>
              <a:buFont typeface="Wingdings" panose="05000000000000000000" pitchFamily="2" charset="2"/>
              <a:buChar char="v"/>
            </a:pPr>
            <a:r>
              <a:rPr lang="en" sz="1400" b="1" i="0" u="none" strike="noStrike" cap="none" dirty="0" smtClean="0">
                <a:solidFill>
                  <a:schemeClr val="dk1"/>
                </a:solidFill>
                <a:latin typeface="Arial" panose="020B0604020202020204" pitchFamily="34" charset="0"/>
                <a:cs typeface="Arial" panose="020B0604020202020204" pitchFamily="34" charset="0"/>
                <a:sym typeface="Calibri"/>
              </a:rPr>
              <a:t>SCTS One-Day </a:t>
            </a:r>
            <a:r>
              <a:rPr lang="en" sz="1400" b="1" i="0" u="none" strike="noStrike" cap="none" dirty="0">
                <a:solidFill>
                  <a:schemeClr val="dk1"/>
                </a:solidFill>
                <a:latin typeface="Arial" panose="020B0604020202020204" pitchFamily="34" charset="0"/>
                <a:cs typeface="Arial" panose="020B0604020202020204" pitchFamily="34" charset="0"/>
                <a:sym typeface="Calibri"/>
              </a:rPr>
              <a:t>Refresher </a:t>
            </a:r>
            <a:r>
              <a:rPr lang="en" sz="1400" b="1" i="0" u="none" strike="noStrike" cap="none" dirty="0" smtClean="0">
                <a:solidFill>
                  <a:schemeClr val="dk1"/>
                </a:solidFill>
                <a:latin typeface="Arial" panose="020B0604020202020204" pitchFamily="34" charset="0"/>
                <a:cs typeface="Arial" panose="020B0604020202020204" pitchFamily="34" charset="0"/>
                <a:sym typeface="Calibri"/>
              </a:rPr>
              <a:t>Trainings</a:t>
            </a:r>
            <a:endParaRPr lang="en" sz="1400" b="1" dirty="0">
              <a:latin typeface="Arial" panose="020B0604020202020204" pitchFamily="34" charset="0"/>
              <a:cs typeface="Arial" panose="020B0604020202020204" pitchFamily="34" charset="0"/>
              <a:sym typeface="Calibri"/>
            </a:endParaRPr>
          </a:p>
          <a:p>
            <a:pPr lvl="1" indent="-342900">
              <a:spcBef>
                <a:spcPts val="480"/>
              </a:spcBef>
              <a:buClr>
                <a:schemeClr val="dk1"/>
              </a:buClr>
              <a:buSzPts val="2400"/>
            </a:pPr>
            <a:r>
              <a:rPr lang="en" sz="1400" dirty="0" smtClean="0">
                <a:latin typeface="Arial" panose="020B0604020202020204" pitchFamily="34" charset="0"/>
                <a:cs typeface="Arial" panose="020B0604020202020204" pitchFamily="34" charset="0"/>
              </a:rPr>
              <a:t>Midlands </a:t>
            </a:r>
            <a:r>
              <a:rPr lang="en" sz="1400" dirty="0">
                <a:latin typeface="Arial" panose="020B0604020202020204" pitchFamily="34" charset="0"/>
                <a:cs typeface="Arial" panose="020B0604020202020204" pitchFamily="34" charset="0"/>
              </a:rPr>
              <a:t>(Columbia)</a:t>
            </a:r>
            <a:endParaRPr sz="1400" dirty="0">
              <a:latin typeface="Arial" panose="020B0604020202020204" pitchFamily="34" charset="0"/>
              <a:cs typeface="Arial" panose="020B0604020202020204" pitchFamily="34" charset="0"/>
            </a:endParaRPr>
          </a:p>
          <a:p>
            <a:pPr marL="457200" marR="0" lvl="0" indent="457200" algn="l" rtl="0">
              <a:spcBef>
                <a:spcPts val="480"/>
              </a:spcBef>
              <a:spcAft>
                <a:spcPts val="0"/>
              </a:spcAft>
              <a:buNone/>
            </a:pPr>
            <a:r>
              <a:rPr lang="en" sz="1400" dirty="0">
                <a:latin typeface="Arial" panose="020B0604020202020204" pitchFamily="34" charset="0"/>
                <a:cs typeface="Arial" panose="020B0604020202020204" pitchFamily="34" charset="0"/>
              </a:rPr>
              <a:t>-August 2, 2018</a:t>
            </a:r>
            <a:endParaRPr sz="1400" dirty="0">
              <a:latin typeface="Arial" panose="020B0604020202020204" pitchFamily="34" charset="0"/>
              <a:cs typeface="Arial" panose="020B0604020202020204" pitchFamily="34" charset="0"/>
            </a:endParaRPr>
          </a:p>
          <a:p>
            <a:pPr marL="457200" marR="0" lvl="0" indent="457200" algn="l" rtl="0">
              <a:spcBef>
                <a:spcPts val="480"/>
              </a:spcBef>
              <a:spcAft>
                <a:spcPts val="0"/>
              </a:spcAft>
              <a:buNone/>
            </a:pPr>
            <a:r>
              <a:rPr lang="en" sz="1400" dirty="0">
                <a:latin typeface="Arial" panose="020B0604020202020204" pitchFamily="34" charset="0"/>
                <a:cs typeface="Arial" panose="020B0604020202020204" pitchFamily="34" charset="0"/>
              </a:rPr>
              <a:t>-October 4, 2018</a:t>
            </a:r>
            <a:endParaRPr sz="1400" dirty="0">
              <a:latin typeface="Arial" panose="020B0604020202020204" pitchFamily="34" charset="0"/>
              <a:cs typeface="Arial" panose="020B0604020202020204" pitchFamily="34" charset="0"/>
            </a:endParaRPr>
          </a:p>
          <a:p>
            <a:pPr marL="457200" marR="0" lvl="0" indent="457200" algn="l" rtl="0">
              <a:spcBef>
                <a:spcPts val="480"/>
              </a:spcBef>
              <a:spcAft>
                <a:spcPts val="0"/>
              </a:spcAft>
              <a:buNone/>
            </a:pPr>
            <a:r>
              <a:rPr lang="en" sz="1400" dirty="0">
                <a:latin typeface="Arial" panose="020B0604020202020204" pitchFamily="34" charset="0"/>
                <a:cs typeface="Arial" panose="020B0604020202020204" pitchFamily="34" charset="0"/>
              </a:rPr>
              <a:t>-March 6, 2019</a:t>
            </a:r>
            <a:endParaRPr sz="1400" dirty="0">
              <a:latin typeface="Arial" panose="020B0604020202020204" pitchFamily="34" charset="0"/>
              <a:cs typeface="Arial" panose="020B0604020202020204" pitchFamily="34" charset="0"/>
            </a:endParaRPr>
          </a:p>
          <a:p>
            <a:pPr marL="457200" lvl="0" indent="0">
              <a:spcBef>
                <a:spcPts val="480"/>
              </a:spcBef>
              <a:buNone/>
            </a:pPr>
            <a:r>
              <a:rPr lang="en-US" sz="1400" dirty="0" smtClean="0"/>
              <a:t>Complete training calendar can </a:t>
            </a:r>
            <a:r>
              <a:rPr lang="en-US" sz="1400" dirty="0"/>
              <a:t>be found at: </a:t>
            </a:r>
            <a:r>
              <a:rPr lang="en-US" sz="1400" dirty="0">
                <a:hlinkClick r:id="rId3"/>
              </a:rPr>
              <a:t>https://ed.sc.gov/educators/educator-effectiveness/professional-learning/professional-learning-opportunities</a:t>
            </a:r>
            <a:r>
              <a:rPr lang="en-US" sz="1400" dirty="0" smtClean="0">
                <a:hlinkClick r:id="rId3"/>
              </a:rPr>
              <a:t>/</a:t>
            </a:r>
            <a:endParaRPr lang="en-US" sz="1400" dirty="0" smtClean="0"/>
          </a:p>
          <a:p>
            <a:pPr marL="457200" lvl="0" indent="0">
              <a:spcBef>
                <a:spcPts val="480"/>
              </a:spcBef>
              <a:buNone/>
            </a:pPr>
            <a:endParaRPr sz="1400" dirty="0"/>
          </a:p>
        </p:txBody>
      </p:sp>
    </p:spTree>
    <p:extLst>
      <p:ext uri="{BB962C8B-B14F-4D97-AF65-F5344CB8AC3E}">
        <p14:creationId xmlns:p14="http://schemas.microsoft.com/office/powerpoint/2010/main" val="6646500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James-Transition</a:t>
            </a:r>
            <a:endParaRPr lang="en-US" dirty="0"/>
          </a:p>
        </p:txBody>
      </p:sp>
      <p:sp>
        <p:nvSpPr>
          <p:cNvPr id="3" name="Content Placeholder 2"/>
          <p:cNvSpPr>
            <a:spLocks noGrp="1"/>
          </p:cNvSpPr>
          <p:nvPr>
            <p:ph idx="1"/>
          </p:nvPr>
        </p:nvSpPr>
        <p:spPr/>
        <p:txBody>
          <a:bodyPr/>
          <a:lstStyle/>
          <a:p>
            <a:r>
              <a:rPr lang="en-US" dirty="0" smtClean="0"/>
              <a:t>In efforts to better serve EPPs in program approval I will be transitioning to the Office of Educator Services collaborating  with Jacki Walsh. I have experience in program approval from Georgia.</a:t>
            </a:r>
          </a:p>
          <a:p>
            <a:r>
              <a:rPr lang="en-US" dirty="0" smtClean="0"/>
              <a:t>Good news! I will be an Educator Effectiveness resource in Educator </a:t>
            </a:r>
            <a:r>
              <a:rPr lang="en-US" dirty="0"/>
              <a:t>P</a:t>
            </a:r>
            <a:r>
              <a:rPr lang="en-US" dirty="0" smtClean="0"/>
              <a:t>reparation. </a:t>
            </a:r>
          </a:p>
          <a:p>
            <a:r>
              <a:rPr lang="en-US" dirty="0" smtClean="0"/>
              <a:t>As part of the transition I will help facilitate the Morris College SCTS training event (EPP Focus) this summer.</a:t>
            </a:r>
          </a:p>
          <a:p>
            <a:r>
              <a:rPr lang="en-US" dirty="0" smtClean="0"/>
              <a:t>I will collaborate with Educator Effectiveness as it relates to EPP ADEPT Plans and other areas, as requested.</a:t>
            </a:r>
          </a:p>
          <a:p>
            <a:r>
              <a:rPr lang="en-US" dirty="0" smtClean="0"/>
              <a:t>I look forward to continuing to work with EPPs in the future as part of Educator Preparation!</a:t>
            </a:r>
          </a:p>
          <a:p>
            <a:endParaRPr lang="en-US" dirty="0" smtClean="0"/>
          </a:p>
          <a:p>
            <a:endParaRPr lang="en-US" dirty="0"/>
          </a:p>
        </p:txBody>
      </p:sp>
    </p:spTree>
    <p:extLst>
      <p:ext uri="{BB962C8B-B14F-4D97-AF65-F5344CB8AC3E}">
        <p14:creationId xmlns:p14="http://schemas.microsoft.com/office/powerpoint/2010/main" val="4007098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pic>
        <p:nvPicPr>
          <p:cNvPr id="5122" name="Picture 2" descr="Questions, Who, What, How, Why, Where, Answ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842" y="1295400"/>
            <a:ext cx="9144000" cy="5410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37160440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Shape 455"/>
          <p:cNvSpPr txBox="1">
            <a:spLocks noGrp="1"/>
          </p:cNvSpPr>
          <p:nvPr>
            <p:ph type="ctrTitle"/>
          </p:nvPr>
        </p:nvSpPr>
        <p:spPr>
          <a:xfrm>
            <a:off x="311998" y="1887281"/>
            <a:ext cx="4149511" cy="3105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4000"/>
              <a:buFont typeface="Calibri"/>
              <a:buNone/>
            </a:pPr>
            <a:r>
              <a:rPr lang="en" sz="4000" b="0" i="0" u="none" strike="noStrike" cap="none" dirty="0">
                <a:solidFill>
                  <a:schemeClr val="dk1"/>
                </a:solidFill>
                <a:latin typeface="Calibri"/>
                <a:ea typeface="Calibri"/>
                <a:cs typeface="Calibri"/>
                <a:sym typeface="Calibri"/>
              </a:rPr>
              <a:t>Stay Connected</a:t>
            </a:r>
            <a:br>
              <a:rPr lang="en" sz="4000" b="0" i="0" u="none" strike="noStrike" cap="none" dirty="0">
                <a:solidFill>
                  <a:schemeClr val="dk1"/>
                </a:solidFill>
                <a:latin typeface="Calibri"/>
                <a:ea typeface="Calibri"/>
                <a:cs typeface="Calibri"/>
                <a:sym typeface="Calibri"/>
              </a:rPr>
            </a:br>
            <a:r>
              <a:rPr lang="en" sz="2200" b="0" i="0" u="sng" strike="noStrike" cap="none" dirty="0">
                <a:solidFill>
                  <a:schemeClr val="hlink"/>
                </a:solidFill>
                <a:latin typeface="Calibri"/>
                <a:ea typeface="Calibri"/>
                <a:cs typeface="Calibri"/>
                <a:sym typeface="Calibri"/>
                <a:hlinkClick r:id="rId3"/>
              </a:rPr>
              <a:t>ed.sc.gov/educators/</a:t>
            </a:r>
            <a:br>
              <a:rPr lang="en" sz="2200" b="0" i="0" u="sng" strike="noStrike" cap="none" dirty="0">
                <a:solidFill>
                  <a:schemeClr val="hlink"/>
                </a:solidFill>
                <a:latin typeface="Calibri"/>
                <a:ea typeface="Calibri"/>
                <a:cs typeface="Calibri"/>
                <a:sym typeface="Calibri"/>
                <a:hlinkClick r:id="rId3"/>
              </a:rPr>
            </a:br>
            <a:r>
              <a:rPr lang="en" sz="2200" b="0" i="0" u="sng" strike="noStrike" cap="none" dirty="0">
                <a:solidFill>
                  <a:schemeClr val="hlink"/>
                </a:solidFill>
                <a:latin typeface="Calibri"/>
                <a:ea typeface="Calibri"/>
                <a:cs typeface="Calibri"/>
                <a:sym typeface="Calibri"/>
                <a:hlinkClick r:id="rId3"/>
              </a:rPr>
              <a:t>educator-effectiveness </a:t>
            </a:r>
            <a:r>
              <a:rPr lang="en" sz="3600" b="0" i="0" u="none" strike="noStrike" cap="none" dirty="0">
                <a:solidFill>
                  <a:srgbClr val="000000"/>
                </a:solidFill>
                <a:latin typeface="Calibri"/>
                <a:ea typeface="Calibri"/>
                <a:cs typeface="Calibri"/>
                <a:sym typeface="Calibri"/>
              </a:rPr>
              <a:t/>
            </a:r>
            <a:br>
              <a:rPr lang="en" sz="3600" b="0" i="0" u="none" strike="noStrike" cap="none" dirty="0">
                <a:solidFill>
                  <a:srgbClr val="000000"/>
                </a:solidFill>
                <a:latin typeface="Calibri"/>
                <a:ea typeface="Calibri"/>
                <a:cs typeface="Calibri"/>
                <a:sym typeface="Calibri"/>
              </a:rPr>
            </a:br>
            <a:endParaRPr sz="4400" b="0" i="0" u="none" strike="noStrike" cap="none" dirty="0">
              <a:solidFill>
                <a:schemeClr val="dk1"/>
              </a:solidFill>
              <a:latin typeface="Calibri"/>
              <a:ea typeface="Calibri"/>
              <a:cs typeface="Calibri"/>
              <a:sym typeface="Calibri"/>
            </a:endParaRPr>
          </a:p>
        </p:txBody>
      </p:sp>
      <p:sp>
        <p:nvSpPr>
          <p:cNvPr id="456" name="Shape 456"/>
          <p:cNvSpPr txBox="1">
            <a:spLocks noGrp="1"/>
          </p:cNvSpPr>
          <p:nvPr>
            <p:ph type="subTitle" idx="1"/>
          </p:nvPr>
        </p:nvSpPr>
        <p:spPr>
          <a:xfrm>
            <a:off x="3962400" y="1545566"/>
            <a:ext cx="4808476" cy="513846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50"/>
              <a:buFont typeface="Arial"/>
              <a:buNone/>
            </a:pPr>
            <a:r>
              <a:rPr lang="en" sz="1850" b="1" i="0" u="none" strike="noStrike" cap="none" dirty="0">
                <a:solidFill>
                  <a:schemeClr val="dk1"/>
                </a:solidFill>
                <a:latin typeface="Calibri"/>
                <a:ea typeface="Calibri"/>
                <a:cs typeface="Calibri"/>
                <a:sym typeface="Calibri"/>
              </a:rPr>
              <a:t>Lilla Toal-Mandsager</a:t>
            </a:r>
            <a:endParaRPr sz="1850" b="1"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888888"/>
              </a:buClr>
              <a:buSzPts val="1850"/>
              <a:buFont typeface="Arial"/>
              <a:buNone/>
            </a:pPr>
            <a:r>
              <a:rPr lang="en" sz="1850" b="1" i="0" u="none" strike="noStrike" cap="none" dirty="0">
                <a:solidFill>
                  <a:srgbClr val="888888"/>
                </a:solidFill>
                <a:latin typeface="Calibri"/>
                <a:ea typeface="Calibri"/>
                <a:cs typeface="Calibri"/>
                <a:sym typeface="Calibri"/>
              </a:rPr>
              <a:t>OEELD Director, </a:t>
            </a:r>
            <a:r>
              <a:rPr lang="en" sz="1850" b="1" i="0" u="sng" strike="noStrike" cap="none" dirty="0">
                <a:solidFill>
                  <a:schemeClr val="hlink"/>
                </a:solidFill>
                <a:latin typeface="Calibri"/>
                <a:ea typeface="Calibri"/>
                <a:cs typeface="Calibri"/>
                <a:sym typeface="Calibri"/>
                <a:hlinkClick r:id="rId4"/>
              </a:rPr>
              <a:t>lmandsager@ed.sc.gov</a:t>
            </a:r>
            <a:endParaRPr sz="1850" b="1" i="0" u="none" strike="noStrike" cap="none" dirty="0">
              <a:solidFill>
                <a:srgbClr val="888888"/>
              </a:solidFill>
              <a:latin typeface="Calibri"/>
              <a:ea typeface="Calibri"/>
              <a:cs typeface="Calibri"/>
              <a:sym typeface="Calibri"/>
            </a:endParaRPr>
          </a:p>
          <a:p>
            <a:pPr marL="0" marR="0" lvl="0" indent="0" algn="l" rtl="0">
              <a:lnSpc>
                <a:spcPct val="100000"/>
              </a:lnSpc>
              <a:spcBef>
                <a:spcPts val="0"/>
              </a:spcBef>
              <a:spcAft>
                <a:spcPts val="0"/>
              </a:spcAft>
              <a:buClr>
                <a:srgbClr val="888888"/>
              </a:buClr>
              <a:buSzPts val="1850"/>
              <a:buFont typeface="Arial"/>
              <a:buNone/>
            </a:pPr>
            <a:r>
              <a:rPr lang="en" sz="1850" b="1" i="0" u="none" strike="noStrike" cap="none" dirty="0">
                <a:solidFill>
                  <a:srgbClr val="888888"/>
                </a:solidFill>
                <a:latin typeface="Calibri"/>
                <a:ea typeface="Calibri"/>
                <a:cs typeface="Calibri"/>
                <a:sym typeface="Calibri"/>
              </a:rPr>
              <a:t> </a:t>
            </a:r>
            <a:endParaRPr dirty="0"/>
          </a:p>
          <a:p>
            <a:pPr marL="0" marR="0" lvl="0" indent="0" algn="l" rtl="0">
              <a:lnSpc>
                <a:spcPct val="100000"/>
              </a:lnSpc>
              <a:spcBef>
                <a:spcPts val="0"/>
              </a:spcBef>
              <a:spcAft>
                <a:spcPts val="0"/>
              </a:spcAft>
              <a:buClr>
                <a:srgbClr val="888888"/>
              </a:buClr>
              <a:buSzPts val="1850"/>
              <a:buFont typeface="Arial"/>
              <a:buNone/>
            </a:pPr>
            <a:r>
              <a:rPr lang="en" sz="1850" b="1" i="0" u="none" strike="noStrike" cap="none" dirty="0">
                <a:solidFill>
                  <a:srgbClr val="595959"/>
                </a:solidFill>
                <a:latin typeface="Calibri"/>
                <a:ea typeface="Calibri"/>
                <a:cs typeface="Calibri"/>
                <a:sym typeface="Calibri"/>
              </a:rPr>
              <a:t>Dr. Julie Anna Hartwell</a:t>
            </a:r>
            <a:endParaRPr dirty="0"/>
          </a:p>
          <a:p>
            <a:pPr marL="0" marR="0" lvl="0" indent="0" algn="l" rtl="0">
              <a:lnSpc>
                <a:spcPct val="100000"/>
              </a:lnSpc>
              <a:spcBef>
                <a:spcPts val="0"/>
              </a:spcBef>
              <a:spcAft>
                <a:spcPts val="0"/>
              </a:spcAft>
              <a:buClr>
                <a:srgbClr val="888888"/>
              </a:buClr>
              <a:buSzPts val="1850"/>
              <a:buFont typeface="Arial"/>
              <a:buNone/>
            </a:pPr>
            <a:r>
              <a:rPr lang="en" sz="1850" b="1" i="0" u="none" strike="noStrike" cap="none" dirty="0">
                <a:solidFill>
                  <a:srgbClr val="888888"/>
                </a:solidFill>
                <a:latin typeface="Calibri"/>
                <a:ea typeface="Calibri"/>
                <a:cs typeface="Calibri"/>
                <a:sym typeface="Calibri"/>
              </a:rPr>
              <a:t>Data and Accountability, </a:t>
            </a:r>
            <a:r>
              <a:rPr lang="en" sz="1850" b="1" i="0" u="sng" strike="noStrike" cap="none" dirty="0">
                <a:solidFill>
                  <a:schemeClr val="hlink"/>
                </a:solidFill>
                <a:latin typeface="Calibri"/>
                <a:ea typeface="Calibri"/>
                <a:cs typeface="Calibri"/>
                <a:sym typeface="Calibri"/>
                <a:hlinkClick r:id="rId5"/>
              </a:rPr>
              <a:t>jhartwell@ed.sc.gov</a:t>
            </a:r>
            <a:r>
              <a:rPr lang="en" sz="1850" b="1" i="0" u="none" strike="noStrike" cap="none" dirty="0">
                <a:solidFill>
                  <a:srgbClr val="888888"/>
                </a:solidFill>
                <a:latin typeface="Calibri"/>
                <a:ea typeface="Calibri"/>
                <a:cs typeface="Calibri"/>
                <a:sym typeface="Calibri"/>
              </a:rPr>
              <a:t> </a:t>
            </a:r>
            <a:endParaRPr dirty="0"/>
          </a:p>
          <a:p>
            <a:pPr marL="0" marR="0" lvl="0" indent="0" algn="l" rtl="0">
              <a:lnSpc>
                <a:spcPct val="100000"/>
              </a:lnSpc>
              <a:spcBef>
                <a:spcPts val="0"/>
              </a:spcBef>
              <a:spcAft>
                <a:spcPts val="0"/>
              </a:spcAft>
              <a:buClr>
                <a:srgbClr val="888888"/>
              </a:buClr>
              <a:buSzPts val="1850"/>
              <a:buFont typeface="Arial"/>
              <a:buNone/>
            </a:pPr>
            <a:endParaRPr sz="1850" b="1" i="0" u="none" strike="noStrike" cap="none" dirty="0">
              <a:solidFill>
                <a:srgbClr val="888888"/>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50"/>
              <a:buFont typeface="Arial"/>
              <a:buNone/>
            </a:pPr>
            <a:r>
              <a:rPr lang="en" sz="1850" b="1" i="0" u="none" strike="noStrike" cap="none" dirty="0">
                <a:solidFill>
                  <a:schemeClr val="dk1"/>
                </a:solidFill>
                <a:latin typeface="Calibri"/>
                <a:ea typeface="Calibri"/>
                <a:cs typeface="Calibri"/>
                <a:sym typeface="Calibri"/>
              </a:rPr>
              <a:t>Dr. Kim Howard</a:t>
            </a:r>
            <a:endParaRPr dirty="0"/>
          </a:p>
          <a:p>
            <a:pPr marL="0" marR="0" lvl="0" indent="0" algn="l" rtl="0">
              <a:lnSpc>
                <a:spcPct val="100000"/>
              </a:lnSpc>
              <a:spcBef>
                <a:spcPts val="0"/>
              </a:spcBef>
              <a:spcAft>
                <a:spcPts val="0"/>
              </a:spcAft>
              <a:buClr>
                <a:srgbClr val="888888"/>
              </a:buClr>
              <a:buSzPts val="1850"/>
              <a:buFont typeface="Arial"/>
              <a:buNone/>
            </a:pPr>
            <a:r>
              <a:rPr lang="en" sz="1850" b="1" i="0" u="none" strike="noStrike" cap="none" dirty="0">
                <a:solidFill>
                  <a:srgbClr val="888888"/>
                </a:solidFill>
                <a:latin typeface="Calibri"/>
                <a:ea typeface="Calibri"/>
                <a:cs typeface="Calibri"/>
                <a:sym typeface="Calibri"/>
              </a:rPr>
              <a:t>Mentoring &amp; Induction, </a:t>
            </a:r>
            <a:r>
              <a:rPr lang="en" sz="1850" b="1" u="sng" dirty="0">
                <a:solidFill>
                  <a:schemeClr val="hlink"/>
                </a:solidFill>
                <a:hlinkClick r:id="rId6"/>
              </a:rPr>
              <a:t>khoward@ed.sc.gov</a:t>
            </a:r>
            <a:endParaRPr sz="1850" b="1" u="none" dirty="0">
              <a:solidFill>
                <a:srgbClr val="888888"/>
              </a:solidFill>
            </a:endParaRPr>
          </a:p>
          <a:p>
            <a:pPr marL="0" marR="0" lvl="0" indent="0" algn="l" rtl="0">
              <a:lnSpc>
                <a:spcPct val="100000"/>
              </a:lnSpc>
              <a:spcBef>
                <a:spcPts val="0"/>
              </a:spcBef>
              <a:spcAft>
                <a:spcPts val="0"/>
              </a:spcAft>
              <a:buClr>
                <a:srgbClr val="888888"/>
              </a:buClr>
              <a:buSzPts val="1850"/>
              <a:buFont typeface="Arial"/>
              <a:buNone/>
            </a:pPr>
            <a:endParaRPr sz="1850" b="1" i="0" u="none" strike="noStrike" cap="none" dirty="0">
              <a:solidFill>
                <a:srgbClr val="888888"/>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50"/>
              <a:buFont typeface="Arial"/>
              <a:buNone/>
            </a:pPr>
            <a:r>
              <a:rPr lang="en" sz="1850" b="1" i="0" u="none" strike="noStrike" cap="none" dirty="0">
                <a:solidFill>
                  <a:schemeClr val="dk1"/>
                </a:solidFill>
                <a:latin typeface="Calibri"/>
                <a:ea typeface="Calibri"/>
                <a:cs typeface="Calibri"/>
                <a:sym typeface="Calibri"/>
              </a:rPr>
              <a:t>Dr. James Ritter</a:t>
            </a:r>
            <a:endParaRPr dirty="0"/>
          </a:p>
          <a:p>
            <a:pPr marL="0" marR="0" lvl="0" indent="0" algn="l" rtl="0">
              <a:lnSpc>
                <a:spcPct val="100000"/>
              </a:lnSpc>
              <a:spcBef>
                <a:spcPts val="0"/>
              </a:spcBef>
              <a:spcAft>
                <a:spcPts val="0"/>
              </a:spcAft>
              <a:buClr>
                <a:srgbClr val="888888"/>
              </a:buClr>
              <a:buSzPts val="1850"/>
              <a:buFont typeface="Arial"/>
              <a:buNone/>
            </a:pPr>
            <a:r>
              <a:rPr lang="en" sz="1850" b="1" i="0" u="none" strike="noStrike" cap="none" dirty="0">
                <a:solidFill>
                  <a:srgbClr val="888888"/>
                </a:solidFill>
                <a:latin typeface="Calibri"/>
                <a:ea typeface="Calibri"/>
                <a:cs typeface="Calibri"/>
                <a:sym typeface="Calibri"/>
              </a:rPr>
              <a:t>Higher Education/EPP, </a:t>
            </a:r>
            <a:r>
              <a:rPr lang="en" sz="1850" b="1" i="0" u="sng" strike="noStrike" cap="none" dirty="0">
                <a:solidFill>
                  <a:schemeClr val="hlink"/>
                </a:solidFill>
                <a:latin typeface="Calibri"/>
                <a:ea typeface="Calibri"/>
                <a:cs typeface="Calibri"/>
                <a:sym typeface="Calibri"/>
                <a:hlinkClick r:id="rId7"/>
              </a:rPr>
              <a:t>jritter@ed.sc.gov</a:t>
            </a:r>
            <a:endParaRPr sz="1850" b="1" i="0" u="none" strike="noStrike" cap="none" dirty="0">
              <a:solidFill>
                <a:srgbClr val="888888"/>
              </a:solidFill>
              <a:latin typeface="Calibri"/>
              <a:ea typeface="Calibri"/>
              <a:cs typeface="Calibri"/>
              <a:sym typeface="Calibri"/>
            </a:endParaRPr>
          </a:p>
          <a:p>
            <a:pPr marL="0" marR="0" lvl="0" indent="0" algn="l" rtl="0">
              <a:lnSpc>
                <a:spcPct val="100000"/>
              </a:lnSpc>
              <a:spcBef>
                <a:spcPts val="0"/>
              </a:spcBef>
              <a:spcAft>
                <a:spcPts val="0"/>
              </a:spcAft>
              <a:buClr>
                <a:srgbClr val="888888"/>
              </a:buClr>
              <a:buSzPts val="1850"/>
              <a:buFont typeface="Arial"/>
              <a:buNone/>
            </a:pPr>
            <a:endParaRPr sz="1850" b="1" i="0" u="none" strike="noStrike" cap="none" dirty="0">
              <a:solidFill>
                <a:srgbClr val="0C0C0C"/>
              </a:solidFill>
              <a:latin typeface="Calibri"/>
              <a:ea typeface="Calibri"/>
              <a:cs typeface="Calibri"/>
              <a:sym typeface="Calibri"/>
            </a:endParaRPr>
          </a:p>
          <a:p>
            <a:pPr marL="0" marR="0" lvl="0" indent="0" algn="l" rtl="0">
              <a:lnSpc>
                <a:spcPct val="100000"/>
              </a:lnSpc>
              <a:spcBef>
                <a:spcPts val="0"/>
              </a:spcBef>
              <a:spcAft>
                <a:spcPts val="0"/>
              </a:spcAft>
              <a:buClr>
                <a:srgbClr val="0C0C0C"/>
              </a:buClr>
              <a:buSzPts val="1850"/>
              <a:buFont typeface="Arial"/>
              <a:buNone/>
            </a:pPr>
            <a:r>
              <a:rPr lang="en" sz="1850" b="1" i="0" u="none" strike="noStrike" cap="none" dirty="0">
                <a:solidFill>
                  <a:srgbClr val="0C0C0C"/>
                </a:solidFill>
                <a:latin typeface="Calibri"/>
                <a:ea typeface="Calibri"/>
                <a:cs typeface="Calibri"/>
                <a:sym typeface="Calibri"/>
              </a:rPr>
              <a:t>Dr. Vicki Traufler </a:t>
            </a:r>
            <a:endParaRPr dirty="0"/>
          </a:p>
          <a:p>
            <a:pPr marL="0" marR="0" lvl="0" indent="0" algn="l" rtl="0">
              <a:lnSpc>
                <a:spcPct val="100000"/>
              </a:lnSpc>
              <a:spcBef>
                <a:spcPts val="0"/>
              </a:spcBef>
              <a:spcAft>
                <a:spcPts val="0"/>
              </a:spcAft>
              <a:buClr>
                <a:srgbClr val="888888"/>
              </a:buClr>
              <a:buSzPts val="1850"/>
              <a:buFont typeface="Arial"/>
              <a:buNone/>
            </a:pPr>
            <a:r>
              <a:rPr lang="en" sz="1850" b="1" i="0" u="none" strike="noStrike" cap="none" dirty="0">
                <a:solidFill>
                  <a:srgbClr val="888888"/>
                </a:solidFill>
                <a:latin typeface="Calibri"/>
                <a:ea typeface="Calibri"/>
                <a:cs typeface="Calibri"/>
                <a:sym typeface="Calibri"/>
              </a:rPr>
              <a:t>PADEPP Coordinator, </a:t>
            </a:r>
            <a:r>
              <a:rPr lang="en" sz="1850" b="1" i="0" u="sng" strike="noStrike" cap="none" dirty="0">
                <a:solidFill>
                  <a:schemeClr val="hlink"/>
                </a:solidFill>
                <a:latin typeface="Calibri"/>
                <a:ea typeface="Calibri"/>
                <a:cs typeface="Calibri"/>
                <a:sym typeface="Calibri"/>
                <a:hlinkClick r:id="rId8"/>
              </a:rPr>
              <a:t>vtraufler@ed.sc.gov</a:t>
            </a:r>
            <a:endParaRPr sz="1850" b="1" i="0" u="none" strike="noStrike" cap="none" dirty="0">
              <a:solidFill>
                <a:srgbClr val="888888"/>
              </a:solidFill>
              <a:latin typeface="Calibri"/>
              <a:ea typeface="Calibri"/>
              <a:cs typeface="Calibri"/>
              <a:sym typeface="Calibri"/>
            </a:endParaRPr>
          </a:p>
          <a:p>
            <a:pPr marL="0" marR="0" lvl="0" indent="0" algn="l" rtl="0">
              <a:lnSpc>
                <a:spcPct val="100000"/>
              </a:lnSpc>
              <a:spcBef>
                <a:spcPts val="0"/>
              </a:spcBef>
              <a:spcAft>
                <a:spcPts val="0"/>
              </a:spcAft>
              <a:buClr>
                <a:srgbClr val="888888"/>
              </a:buClr>
              <a:buSzPts val="1850"/>
              <a:buFont typeface="Arial"/>
              <a:buNone/>
            </a:pPr>
            <a:endParaRPr sz="1850" b="1" i="0" u="none" strike="noStrike" cap="none" dirty="0">
              <a:solidFill>
                <a:srgbClr val="888888"/>
              </a:solidFill>
              <a:latin typeface="Calibri"/>
              <a:ea typeface="Calibri"/>
              <a:cs typeface="Calibri"/>
              <a:sym typeface="Calibri"/>
            </a:endParaRPr>
          </a:p>
          <a:p>
            <a:pPr marL="0" marR="0" lvl="0" indent="0" algn="l" rtl="0">
              <a:lnSpc>
                <a:spcPct val="100000"/>
              </a:lnSpc>
              <a:spcBef>
                <a:spcPts val="0"/>
              </a:spcBef>
              <a:spcAft>
                <a:spcPts val="0"/>
              </a:spcAft>
              <a:buClr>
                <a:srgbClr val="888888"/>
              </a:buClr>
              <a:buSzPts val="1850"/>
              <a:buFont typeface="Arial"/>
              <a:buNone/>
            </a:pPr>
            <a:endParaRPr sz="1850" b="1" i="0" u="none" strike="noStrike" cap="none" dirty="0">
              <a:solidFill>
                <a:srgbClr val="888888"/>
              </a:solidFill>
              <a:latin typeface="Calibri"/>
              <a:ea typeface="Calibri"/>
              <a:cs typeface="Calibri"/>
              <a:sym typeface="Calibri"/>
            </a:endParaRPr>
          </a:p>
          <a:p>
            <a:pPr marL="0" marR="0" lvl="0" indent="0" algn="l" rtl="0">
              <a:lnSpc>
                <a:spcPct val="100000"/>
              </a:lnSpc>
              <a:spcBef>
                <a:spcPts val="0"/>
              </a:spcBef>
              <a:spcAft>
                <a:spcPts val="0"/>
              </a:spcAft>
              <a:buClr>
                <a:srgbClr val="888888"/>
              </a:buClr>
              <a:buSzPts val="1850"/>
              <a:buFont typeface="Arial"/>
              <a:buNone/>
            </a:pPr>
            <a:endParaRPr sz="1850" b="1" i="0" u="none" strike="noStrike" cap="none" dirty="0">
              <a:solidFill>
                <a:srgbClr val="888888"/>
              </a:solidFill>
              <a:latin typeface="Calibri"/>
              <a:ea typeface="Calibri"/>
              <a:cs typeface="Calibri"/>
              <a:sym typeface="Calibri"/>
            </a:endParaRPr>
          </a:p>
          <a:p>
            <a:pPr marL="0" marR="0" lvl="0" indent="0" algn="l" rtl="0">
              <a:lnSpc>
                <a:spcPct val="100000"/>
              </a:lnSpc>
              <a:spcBef>
                <a:spcPts val="0"/>
              </a:spcBef>
              <a:spcAft>
                <a:spcPts val="0"/>
              </a:spcAft>
              <a:buClr>
                <a:srgbClr val="888888"/>
              </a:buClr>
              <a:buSzPts val="1850"/>
              <a:buFont typeface="Arial"/>
              <a:buNone/>
            </a:pPr>
            <a:endParaRPr sz="1850" b="1" i="0" u="none" strike="noStrike" cap="none" dirty="0">
              <a:solidFill>
                <a:srgbClr val="888888"/>
              </a:solidFill>
              <a:latin typeface="Calibri"/>
              <a:ea typeface="Calibri"/>
              <a:cs typeface="Calibri"/>
              <a:sym typeface="Calibri"/>
            </a:endParaRPr>
          </a:p>
          <a:p>
            <a:pPr marL="0" marR="0" lvl="0" indent="0" algn="l" rtl="0">
              <a:lnSpc>
                <a:spcPct val="80000"/>
              </a:lnSpc>
              <a:spcBef>
                <a:spcPts val="592"/>
              </a:spcBef>
              <a:spcAft>
                <a:spcPts val="0"/>
              </a:spcAft>
              <a:buClr>
                <a:srgbClr val="888888"/>
              </a:buClr>
              <a:buSzPts val="2960"/>
              <a:buFont typeface="Arial"/>
              <a:buNone/>
            </a:pPr>
            <a:endParaRPr sz="2960" b="0" i="0" u="none" strike="noStrike" cap="none" dirty="0">
              <a:solidFill>
                <a:srgbClr val="888888"/>
              </a:solidFill>
              <a:latin typeface="Calibri"/>
              <a:ea typeface="Calibri"/>
              <a:cs typeface="Calibri"/>
              <a:sym typeface="Calibri"/>
            </a:endParaRPr>
          </a:p>
          <a:p>
            <a:pPr marL="0" marR="0" lvl="0" indent="0" algn="ctr" rtl="0">
              <a:lnSpc>
                <a:spcPct val="80000"/>
              </a:lnSpc>
              <a:spcBef>
                <a:spcPts val="592"/>
              </a:spcBef>
              <a:spcAft>
                <a:spcPts val="0"/>
              </a:spcAft>
              <a:buClr>
                <a:srgbClr val="888888"/>
              </a:buClr>
              <a:buSzPts val="2960"/>
              <a:buFont typeface="Arial"/>
              <a:buNone/>
            </a:pPr>
            <a:endParaRPr sz="2960" b="0" i="0" u="none" strike="noStrike" cap="none" dirty="0">
              <a:solidFill>
                <a:srgbClr val="888888"/>
              </a:solidFill>
              <a:latin typeface="Calibri"/>
              <a:ea typeface="Calibri"/>
              <a:cs typeface="Calibri"/>
              <a:sym typeface="Calibri"/>
            </a:endParaRPr>
          </a:p>
          <a:p>
            <a:pPr marL="0" marR="0" lvl="0" indent="0" algn="ctr" rtl="0">
              <a:lnSpc>
                <a:spcPct val="80000"/>
              </a:lnSpc>
              <a:spcBef>
                <a:spcPts val="592"/>
              </a:spcBef>
              <a:spcAft>
                <a:spcPts val="0"/>
              </a:spcAft>
              <a:buClr>
                <a:srgbClr val="888888"/>
              </a:buClr>
              <a:buSzPts val="2960"/>
              <a:buFont typeface="Arial"/>
              <a:buNone/>
            </a:pPr>
            <a:endParaRPr sz="2960" b="0" i="0" u="none" strike="noStrike" cap="none" dirty="0">
              <a:solidFill>
                <a:srgbClr val="888888"/>
              </a:solidFill>
              <a:latin typeface="Calibri"/>
              <a:ea typeface="Calibri"/>
              <a:cs typeface="Calibri"/>
              <a:sym typeface="Calibri"/>
            </a:endParaRPr>
          </a:p>
        </p:txBody>
      </p:sp>
      <p:sp>
        <p:nvSpPr>
          <p:cNvPr id="457" name="Shape 457"/>
          <p:cNvSpPr/>
          <p:nvPr/>
        </p:nvSpPr>
        <p:spPr>
          <a:xfrm>
            <a:off x="989540" y="787401"/>
            <a:ext cx="6637019" cy="5400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 sz="4000" dirty="0">
                <a:solidFill>
                  <a:schemeClr val="dk1"/>
                </a:solidFill>
                <a:latin typeface="Calibri"/>
                <a:ea typeface="Calibri"/>
                <a:cs typeface="Calibri"/>
                <a:sym typeface="Calibri"/>
              </a:rPr>
              <a:t>OEELD  Contact Information</a:t>
            </a:r>
            <a:endParaRPr dirty="0"/>
          </a:p>
        </p:txBody>
      </p:sp>
      <p:pic>
        <p:nvPicPr>
          <p:cNvPr id="458" name="Shape 458" title="ADEPT logo"/>
          <p:cNvPicPr preferRelativeResize="0"/>
          <p:nvPr/>
        </p:nvPicPr>
        <p:blipFill rotWithShape="1">
          <a:blip r:embed="rId9">
            <a:alphaModFix/>
          </a:blip>
          <a:srcRect/>
          <a:stretch/>
        </p:blipFill>
        <p:spPr>
          <a:xfrm>
            <a:off x="685800" y="4114800"/>
            <a:ext cx="1657350" cy="2209800"/>
          </a:xfrm>
          <a:prstGeom prst="rect">
            <a:avLst/>
          </a:prstGeom>
          <a:noFill/>
          <a:ln>
            <a:noFill/>
          </a:ln>
        </p:spPr>
      </p:pic>
      <p:pic>
        <p:nvPicPr>
          <p:cNvPr id="459" name="Shape 459" descr="P:\SCDE Style Manual and Templates\SCDE Logos\SCDE website logo.png" title="SCDE Logo"/>
          <p:cNvPicPr preferRelativeResize="0"/>
          <p:nvPr/>
        </p:nvPicPr>
        <p:blipFill rotWithShape="1">
          <a:blip r:embed="rId10">
            <a:alphaModFix/>
          </a:blip>
          <a:srcRect/>
          <a:stretch/>
        </p:blipFill>
        <p:spPr>
          <a:xfrm>
            <a:off x="2438400" y="-59343"/>
            <a:ext cx="2804474" cy="1000309"/>
          </a:xfrm>
          <a:prstGeom prst="rect">
            <a:avLst/>
          </a:prstGeom>
          <a:noFill/>
          <a:ln>
            <a:noFill/>
          </a:ln>
        </p:spPr>
      </p:pic>
    </p:spTree>
    <p:extLst>
      <p:ext uri="{BB962C8B-B14F-4D97-AF65-F5344CB8AC3E}">
        <p14:creationId xmlns:p14="http://schemas.microsoft.com/office/powerpoint/2010/main" val="18249823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457200" y="274637"/>
            <a:ext cx="8229600" cy="11432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a:t>Agenda</a:t>
            </a:r>
            <a:endParaRPr dirty="0"/>
          </a:p>
        </p:txBody>
      </p:sp>
      <p:sp>
        <p:nvSpPr>
          <p:cNvPr id="190" name="Shape 190"/>
          <p:cNvSpPr txBox="1">
            <a:spLocks noGrp="1"/>
          </p:cNvSpPr>
          <p:nvPr>
            <p:ph type="body" idx="1"/>
          </p:nvPr>
        </p:nvSpPr>
        <p:spPr>
          <a:xfrm>
            <a:off x="457200" y="1600200"/>
            <a:ext cx="8229600" cy="4526000"/>
          </a:xfrm>
          <a:prstGeom prst="rect">
            <a:avLst/>
          </a:prstGeom>
        </p:spPr>
        <p:txBody>
          <a:bodyPr spcFirstLastPara="1" wrap="square" lIns="91425" tIns="91425" rIns="91425" bIns="91425" anchor="t" anchorCtr="0">
            <a:noAutofit/>
          </a:bodyPr>
          <a:lstStyle/>
          <a:p>
            <a:pPr marL="457200" lvl="0" indent="-431800" rtl="0">
              <a:spcBef>
                <a:spcPts val="640"/>
              </a:spcBef>
              <a:spcAft>
                <a:spcPts val="0"/>
              </a:spcAft>
              <a:buSzPts val="3200"/>
              <a:buAutoNum type="arabicPeriod"/>
            </a:pPr>
            <a:r>
              <a:rPr lang="en" sz="2400" dirty="0"/>
              <a:t>Introductions</a:t>
            </a:r>
            <a:endParaRPr sz="2400" dirty="0"/>
          </a:p>
          <a:p>
            <a:pPr marL="457200" lvl="0" indent="-431800" rtl="0">
              <a:spcBef>
                <a:spcPts val="0"/>
              </a:spcBef>
              <a:spcAft>
                <a:spcPts val="0"/>
              </a:spcAft>
              <a:buSzPts val="3200"/>
              <a:buAutoNum type="arabicPeriod"/>
            </a:pPr>
            <a:r>
              <a:rPr lang="en" sz="2400" dirty="0"/>
              <a:t>ADEPT Guidelines Updates</a:t>
            </a:r>
            <a:endParaRPr sz="2400" dirty="0"/>
          </a:p>
          <a:p>
            <a:pPr marL="457200" lvl="0" indent="-431800" rtl="0">
              <a:spcBef>
                <a:spcPts val="0"/>
              </a:spcBef>
              <a:spcAft>
                <a:spcPts val="0"/>
              </a:spcAft>
              <a:buSzPts val="3200"/>
              <a:buAutoNum type="arabicPeriod"/>
            </a:pPr>
            <a:r>
              <a:rPr lang="en" sz="2400" dirty="0"/>
              <a:t>ADEPT Plan Reminders</a:t>
            </a:r>
            <a:endParaRPr sz="2400" dirty="0"/>
          </a:p>
          <a:p>
            <a:pPr marL="457200" lvl="0" indent="-431800">
              <a:spcBef>
                <a:spcPts val="0"/>
              </a:spcBef>
              <a:spcAft>
                <a:spcPts val="0"/>
              </a:spcAft>
              <a:buSzPts val="3200"/>
              <a:buAutoNum type="arabicPeriod"/>
            </a:pPr>
            <a:r>
              <a:rPr lang="en" sz="2400" dirty="0" smtClean="0"/>
              <a:t>ADEPT </a:t>
            </a:r>
            <a:r>
              <a:rPr lang="en" sz="2400" dirty="0"/>
              <a:t>Plan Step-by-Step </a:t>
            </a:r>
            <a:endParaRPr lang="en" sz="2400" dirty="0" smtClean="0"/>
          </a:p>
          <a:p>
            <a:pPr marL="457200" lvl="0" indent="-431800">
              <a:spcBef>
                <a:spcPts val="0"/>
              </a:spcBef>
              <a:spcAft>
                <a:spcPts val="0"/>
              </a:spcAft>
              <a:buSzPts val="3200"/>
              <a:buAutoNum type="arabicPeriod"/>
            </a:pPr>
            <a:r>
              <a:rPr lang="en" sz="2400" dirty="0" smtClean="0"/>
              <a:t>Transition</a:t>
            </a:r>
            <a:endParaRPr lang="en" sz="2400" dirty="0"/>
          </a:p>
          <a:p>
            <a:pPr marL="457200" lvl="0" indent="-431800">
              <a:spcBef>
                <a:spcPts val="0"/>
              </a:spcBef>
              <a:spcAft>
                <a:spcPts val="0"/>
              </a:spcAft>
              <a:buSzPts val="3200"/>
              <a:buAutoNum type="arabicPeriod"/>
            </a:pPr>
            <a:r>
              <a:rPr lang="en-US" sz="2400" dirty="0" smtClean="0"/>
              <a:t>Q </a:t>
            </a:r>
            <a:r>
              <a:rPr lang="en-US" sz="2400" dirty="0"/>
              <a:t>and A </a:t>
            </a:r>
          </a:p>
          <a:p>
            <a:pPr marL="25400" lvl="0" indent="0">
              <a:spcBef>
                <a:spcPts val="0"/>
              </a:spcBef>
              <a:spcAft>
                <a:spcPts val="0"/>
              </a:spcAft>
              <a:buSzPts val="3200"/>
              <a:buNone/>
            </a:pPr>
            <a:endParaRPr sz="2400" dirty="0"/>
          </a:p>
        </p:txBody>
      </p:sp>
    </p:spTree>
    <p:extLst>
      <p:ext uri="{BB962C8B-B14F-4D97-AF65-F5344CB8AC3E}">
        <p14:creationId xmlns:p14="http://schemas.microsoft.com/office/powerpoint/2010/main" val="919080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457200" y="274637"/>
            <a:ext cx="8229600" cy="1143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Times New Roman"/>
              <a:buNone/>
            </a:pPr>
            <a:r>
              <a:rPr lang="en" sz="3600" dirty="0">
                <a:solidFill>
                  <a:schemeClr val="tx1"/>
                </a:solidFill>
                <a:latin typeface="Calibri"/>
                <a:ea typeface="Calibri"/>
                <a:cs typeface="Calibri"/>
                <a:sym typeface="Calibri"/>
              </a:rPr>
              <a:t>ADEPT Guidelines </a:t>
            </a:r>
            <a:r>
              <a:rPr lang="en" sz="3600" i="0" u="none" strike="noStrike" cap="none" dirty="0">
                <a:solidFill>
                  <a:schemeClr val="tx1"/>
                </a:solidFill>
                <a:latin typeface="Calibri"/>
                <a:ea typeface="Calibri"/>
                <a:cs typeface="Calibri"/>
                <a:sym typeface="Calibri"/>
              </a:rPr>
              <a:t>Stakeholder Feedba</a:t>
            </a:r>
            <a:r>
              <a:rPr lang="en" sz="3600" i="0" u="none" strike="noStrike" cap="none" dirty="0">
                <a:solidFill>
                  <a:schemeClr val="dk1"/>
                </a:solidFill>
                <a:latin typeface="Calibri"/>
                <a:ea typeface="Calibri"/>
                <a:cs typeface="Calibri"/>
                <a:sym typeface="Calibri"/>
              </a:rPr>
              <a:t>ck</a:t>
            </a:r>
            <a:endParaRPr sz="3600" i="0" u="none" strike="noStrike" cap="none" dirty="0">
              <a:solidFill>
                <a:schemeClr val="dk1"/>
              </a:solidFill>
              <a:latin typeface="Calibri"/>
              <a:ea typeface="Calibri"/>
              <a:cs typeface="Calibri"/>
              <a:sym typeface="Calibri"/>
            </a:endParaRPr>
          </a:p>
        </p:txBody>
      </p:sp>
      <p:sp>
        <p:nvSpPr>
          <p:cNvPr id="199" name="Shape 199"/>
          <p:cNvSpPr txBox="1">
            <a:spLocks noGrp="1"/>
          </p:cNvSpPr>
          <p:nvPr>
            <p:ph type="body" idx="1"/>
          </p:nvPr>
        </p:nvSpPr>
        <p:spPr>
          <a:xfrm>
            <a:off x="304800" y="1415635"/>
            <a:ext cx="8382000" cy="3845333"/>
          </a:xfrm>
          <a:prstGeom prst="rect">
            <a:avLst/>
          </a:prstGeom>
          <a:noFill/>
          <a:ln>
            <a:noFill/>
          </a:ln>
        </p:spPr>
        <p:txBody>
          <a:bodyPr spcFirstLastPara="1" wrap="square" lIns="91425" tIns="45700" rIns="91425" bIns="45700" anchor="t" anchorCtr="0">
            <a:noAutofit/>
          </a:bodyPr>
          <a:lstStyle/>
          <a:p>
            <a:pPr marL="566928" marR="0" lvl="1" indent="-457200" algn="l" rtl="0">
              <a:lnSpc>
                <a:spcPct val="80000"/>
              </a:lnSpc>
              <a:spcBef>
                <a:spcPts val="0"/>
              </a:spcBef>
              <a:spcAft>
                <a:spcPts val="0"/>
              </a:spcAft>
              <a:buClr>
                <a:schemeClr val="dk1"/>
              </a:buClr>
              <a:buSzPts val="1476"/>
              <a:buFont typeface="Calibri"/>
              <a:buChar char="•"/>
            </a:pPr>
            <a:r>
              <a:rPr lang="en" sz="2170" b="1" i="0" u="none" strike="noStrike" cap="none" dirty="0">
                <a:solidFill>
                  <a:schemeClr val="dk1"/>
                </a:solidFill>
                <a:latin typeface="Calibri"/>
                <a:ea typeface="Calibri"/>
                <a:cs typeface="Calibri"/>
                <a:sym typeface="Calibri"/>
              </a:rPr>
              <a:t>Effectiveness Experts </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rgbClr val="000000"/>
                </a:solidFill>
                <a:latin typeface="Calibri"/>
                <a:ea typeface="Calibri"/>
                <a:cs typeface="Calibri"/>
                <a:sym typeface="Calibri"/>
              </a:rPr>
              <a:t>ADEPT Plans 2017</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rgbClr val="000000"/>
                </a:solidFill>
                <a:latin typeface="Calibri"/>
                <a:ea typeface="Calibri"/>
                <a:cs typeface="Calibri"/>
                <a:sym typeface="Calibri"/>
              </a:rPr>
              <a:t>Effectiveness Office Hours</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rgbClr val="000000"/>
                </a:solidFill>
                <a:latin typeface="Calibri"/>
                <a:ea typeface="Calibri"/>
                <a:cs typeface="Calibri"/>
                <a:sym typeface="Calibri"/>
              </a:rPr>
              <a:t>Effectiveness Advisory Team (District, Higher Ed., Principals, Teachers)</a:t>
            </a:r>
            <a:endParaRPr sz="2170" i="0" u="none" strike="noStrike" cap="none" dirty="0">
              <a:solidFill>
                <a:schemeClr val="dk1"/>
              </a:solidFill>
              <a:latin typeface="Calibri"/>
              <a:ea typeface="Calibri"/>
              <a:cs typeface="Calibri"/>
              <a:sym typeface="Calibri"/>
            </a:endParaRPr>
          </a:p>
          <a:p>
            <a:pPr marL="566928" marR="0" lvl="1" indent="-457200" algn="l" rtl="0">
              <a:lnSpc>
                <a:spcPct val="80000"/>
              </a:lnSpc>
              <a:spcBef>
                <a:spcPts val="400"/>
              </a:spcBef>
              <a:spcAft>
                <a:spcPts val="0"/>
              </a:spcAft>
              <a:buClr>
                <a:schemeClr val="dk1"/>
              </a:buClr>
              <a:buSzPts val="1476"/>
              <a:buFont typeface="Calibri"/>
              <a:buChar char="•"/>
            </a:pPr>
            <a:r>
              <a:rPr lang="en" sz="2170" b="1" i="0" u="none" strike="noStrike" cap="none" dirty="0">
                <a:solidFill>
                  <a:schemeClr val="dk1"/>
                </a:solidFill>
                <a:latin typeface="Calibri"/>
                <a:ea typeface="Calibri"/>
                <a:cs typeface="Calibri"/>
                <a:sym typeface="Calibri"/>
              </a:rPr>
              <a:t>Trainings and SCASA Roundtables </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chemeClr val="dk1"/>
                </a:solidFill>
                <a:latin typeface="Calibri"/>
                <a:ea typeface="Calibri"/>
                <a:cs typeface="Calibri"/>
                <a:sym typeface="Calibri"/>
              </a:rPr>
              <a:t>SC Teaching Standards, PADEPP, and Leadership continuum trainings</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chemeClr val="dk1"/>
                </a:solidFill>
                <a:latin typeface="Calibri"/>
                <a:ea typeface="Calibri"/>
                <a:cs typeface="Calibri"/>
                <a:sym typeface="Calibri"/>
              </a:rPr>
              <a:t>Personnel, Instructional Leaders, and HR Roundtables</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
            </a:pPr>
            <a:r>
              <a:rPr lang="en" sz="1782" i="0" u="none" strike="noStrike" cap="none" dirty="0">
                <a:solidFill>
                  <a:schemeClr val="dk1"/>
                </a:solidFill>
                <a:latin typeface="Calibri"/>
                <a:ea typeface="Calibri"/>
                <a:cs typeface="Calibri"/>
                <a:sym typeface="Calibri"/>
              </a:rPr>
              <a:t>Induction and Mentoring </a:t>
            </a:r>
            <a:r>
              <a:rPr lang="en" sz="1782" i="0" u="none" strike="noStrike" cap="none" dirty="0" smtClean="0">
                <a:solidFill>
                  <a:schemeClr val="dk1"/>
                </a:solidFill>
                <a:latin typeface="Calibri"/>
                <a:ea typeface="Calibri"/>
                <a:cs typeface="Calibri"/>
                <a:sym typeface="Calibri"/>
              </a:rPr>
              <a:t>Coordinators</a:t>
            </a:r>
          </a:p>
          <a:p>
            <a:pPr marL="690372" marR="0" lvl="2" indent="-342900" algn="l" rtl="0">
              <a:lnSpc>
                <a:spcPct val="80000"/>
              </a:lnSpc>
              <a:spcBef>
                <a:spcPts val="400"/>
              </a:spcBef>
              <a:spcAft>
                <a:spcPts val="0"/>
              </a:spcAft>
              <a:buClr>
                <a:schemeClr val="accent1"/>
              </a:buClr>
              <a:buSzPts val="1158"/>
              <a:buFont typeface="Calibri"/>
              <a:buChar char="•"/>
            </a:pPr>
            <a:r>
              <a:rPr lang="en" sz="1782" dirty="0" smtClean="0">
                <a:solidFill>
                  <a:schemeClr val="dk1"/>
                </a:solidFill>
                <a:latin typeface="Calibri"/>
                <a:ea typeface="Calibri"/>
                <a:cs typeface="Calibri"/>
                <a:sym typeface="Calibri"/>
              </a:rPr>
              <a:t>SCEDA</a:t>
            </a:r>
            <a:endParaRPr sz="2170" i="0" u="none" strike="noStrike" cap="none" dirty="0">
              <a:solidFill>
                <a:schemeClr val="dk1"/>
              </a:solidFill>
              <a:latin typeface="Calibri"/>
              <a:ea typeface="Calibri"/>
              <a:cs typeface="Calibri"/>
              <a:sym typeface="Calibri"/>
            </a:endParaRPr>
          </a:p>
          <a:p>
            <a:pPr marL="566928" marR="0" lvl="1" indent="-457200" algn="l" rtl="0">
              <a:lnSpc>
                <a:spcPct val="80000"/>
              </a:lnSpc>
              <a:spcBef>
                <a:spcPts val="400"/>
              </a:spcBef>
              <a:spcAft>
                <a:spcPts val="0"/>
              </a:spcAft>
              <a:buClr>
                <a:schemeClr val="dk1"/>
              </a:buClr>
              <a:buSzPts val="1476"/>
              <a:buFont typeface="Calibri"/>
              <a:buChar char="•"/>
            </a:pPr>
            <a:r>
              <a:rPr lang="en" sz="2170" b="1" i="0" u="none" strike="noStrike" cap="none" dirty="0">
                <a:solidFill>
                  <a:schemeClr val="dk1"/>
                </a:solidFill>
                <a:latin typeface="Calibri"/>
                <a:ea typeface="Calibri"/>
                <a:cs typeface="Calibri"/>
                <a:sym typeface="Calibri"/>
              </a:rPr>
              <a:t>Independent Reviews </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o"/>
            </a:pPr>
            <a:r>
              <a:rPr lang="en" sz="1782" i="0" u="none" strike="noStrike" cap="none" dirty="0">
                <a:solidFill>
                  <a:schemeClr val="dk1"/>
                </a:solidFill>
                <a:latin typeface="Calibri"/>
                <a:ea typeface="Calibri"/>
                <a:cs typeface="Calibri"/>
                <a:sym typeface="Calibri"/>
              </a:rPr>
              <a:t>University of South Carolina Research, Evaluation, </a:t>
            </a:r>
            <a:r>
              <a:rPr lang="en" sz="1782" dirty="0">
                <a:latin typeface="Calibri"/>
                <a:ea typeface="Calibri"/>
                <a:cs typeface="Calibri"/>
                <a:sym typeface="Calibri"/>
              </a:rPr>
              <a:t>&amp; </a:t>
            </a:r>
            <a:r>
              <a:rPr lang="en" sz="1782" i="0" u="none" strike="noStrike" cap="none" dirty="0">
                <a:solidFill>
                  <a:schemeClr val="dk1"/>
                </a:solidFill>
                <a:latin typeface="Calibri"/>
                <a:ea typeface="Calibri"/>
                <a:cs typeface="Calibri"/>
                <a:sym typeface="Calibri"/>
              </a:rPr>
              <a:t>Measurement Center</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o"/>
            </a:pPr>
            <a:r>
              <a:rPr lang="en" sz="1782" i="0" u="none" strike="noStrike" cap="none" dirty="0">
                <a:solidFill>
                  <a:schemeClr val="dk1"/>
                </a:solidFill>
                <a:latin typeface="Calibri"/>
                <a:ea typeface="Calibri"/>
                <a:cs typeface="Calibri"/>
                <a:sym typeface="Calibri"/>
              </a:rPr>
              <a:t>Southern Regional Education Board Focus Groups</a:t>
            </a:r>
            <a:endParaRPr dirty="0">
              <a:latin typeface="Calibri"/>
              <a:ea typeface="Calibri"/>
              <a:cs typeface="Calibri"/>
              <a:sym typeface="Calibri"/>
            </a:endParaRPr>
          </a:p>
          <a:p>
            <a:pPr marL="690372" marR="0" lvl="2" indent="-342900" algn="l" rtl="0">
              <a:lnSpc>
                <a:spcPct val="80000"/>
              </a:lnSpc>
              <a:spcBef>
                <a:spcPts val="400"/>
              </a:spcBef>
              <a:spcAft>
                <a:spcPts val="0"/>
              </a:spcAft>
              <a:buClr>
                <a:schemeClr val="accent1"/>
              </a:buClr>
              <a:buSzPts val="1158"/>
              <a:buFont typeface="Calibri"/>
              <a:buChar char="o"/>
            </a:pPr>
            <a:r>
              <a:rPr lang="en" sz="1782" i="0" u="none" strike="noStrike" cap="none" dirty="0">
                <a:solidFill>
                  <a:schemeClr val="dk1"/>
                </a:solidFill>
                <a:latin typeface="Calibri"/>
                <a:ea typeface="Calibri"/>
                <a:cs typeface="Calibri"/>
                <a:sym typeface="Calibri"/>
              </a:rPr>
              <a:t>American Institutes for Research Statewide Surveys (2016 and 2018)</a:t>
            </a:r>
            <a:endParaRPr dirty="0">
              <a:latin typeface="Calibri"/>
              <a:ea typeface="Calibri"/>
              <a:cs typeface="Calibri"/>
              <a:sym typeface="Calibri"/>
            </a:endParaRPr>
          </a:p>
          <a:p>
            <a:pPr marL="342900" marR="0" lvl="0" indent="-165735" algn="l" rtl="0">
              <a:lnSpc>
                <a:spcPct val="80000"/>
              </a:lnSpc>
              <a:spcBef>
                <a:spcPts val="558"/>
              </a:spcBef>
              <a:spcAft>
                <a:spcPts val="0"/>
              </a:spcAft>
              <a:buClr>
                <a:schemeClr val="dk1"/>
              </a:buClr>
              <a:buSzPts val="2790"/>
              <a:buFont typeface="Arial"/>
              <a:buNone/>
            </a:pPr>
            <a:endParaRPr sz="279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883414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title"/>
          </p:nvPr>
        </p:nvSpPr>
        <p:spPr>
          <a:xfrm>
            <a:off x="457200" y="274637"/>
            <a:ext cx="8229600" cy="1143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Times New Roman"/>
              <a:buNone/>
            </a:pPr>
            <a:r>
              <a:rPr lang="en" sz="4400" b="1" i="0" u="none" strike="noStrike" cap="none">
                <a:solidFill>
                  <a:schemeClr val="dk1"/>
                </a:solidFill>
                <a:latin typeface="Calibri"/>
                <a:ea typeface="Calibri"/>
                <a:cs typeface="Calibri"/>
                <a:sym typeface="Calibri"/>
              </a:rPr>
              <a:t>ADEPT Plan Deadline</a:t>
            </a:r>
            <a:endParaRPr sz="4400" b="1" i="0" u="none" strike="noStrike" cap="none" dirty="0">
              <a:solidFill>
                <a:schemeClr val="dk1"/>
              </a:solidFill>
              <a:latin typeface="Calibri"/>
              <a:ea typeface="Calibri"/>
              <a:cs typeface="Calibri"/>
              <a:sym typeface="Calibri"/>
            </a:endParaRPr>
          </a:p>
        </p:txBody>
      </p:sp>
      <p:sp>
        <p:nvSpPr>
          <p:cNvPr id="226" name="Shape 226"/>
          <p:cNvSpPr txBox="1">
            <a:spLocks noGrp="1"/>
          </p:cNvSpPr>
          <p:nvPr>
            <p:ph type="body" idx="1"/>
          </p:nvPr>
        </p:nvSpPr>
        <p:spPr>
          <a:xfrm>
            <a:off x="457200" y="1600200"/>
            <a:ext cx="8229600" cy="4526000"/>
          </a:xfrm>
          <a:prstGeom prst="rect">
            <a:avLst/>
          </a:prstGeom>
          <a:noFill/>
          <a:ln>
            <a:noFill/>
          </a:ln>
        </p:spPr>
        <p:txBody>
          <a:bodyPr spcFirstLastPara="1" wrap="square" lIns="91425" tIns="45700" rIns="91425" bIns="45700" anchor="t" anchorCtr="0">
            <a:noAutofit/>
          </a:bodyPr>
          <a:lstStyle/>
          <a:p>
            <a:pPr marL="457200" marR="0" lvl="0" indent="-419100" algn="l" rtl="0">
              <a:spcBef>
                <a:spcPts val="0"/>
              </a:spcBef>
              <a:spcAft>
                <a:spcPts val="0"/>
              </a:spcAft>
              <a:buSzPts val="3000"/>
              <a:buFont typeface="Calibri"/>
              <a:buChar char="•"/>
            </a:pPr>
            <a:r>
              <a:rPr lang="en" sz="3000" i="0" u="none" strike="noStrike" cap="none" dirty="0" smtClean="0">
                <a:solidFill>
                  <a:schemeClr val="dk1"/>
                </a:solidFill>
                <a:latin typeface="Calibri"/>
                <a:ea typeface="Calibri"/>
                <a:cs typeface="Calibri"/>
                <a:sym typeface="Calibri"/>
              </a:rPr>
              <a:t>July 2nd </a:t>
            </a:r>
            <a:r>
              <a:rPr lang="en" sz="3000" i="0" u="none" strike="noStrike" cap="none" dirty="0">
                <a:solidFill>
                  <a:schemeClr val="dk1"/>
                </a:solidFill>
                <a:latin typeface="Calibri"/>
                <a:ea typeface="Calibri"/>
                <a:cs typeface="Calibri"/>
                <a:sym typeface="Calibri"/>
              </a:rPr>
              <a:t>deadline for 2018</a:t>
            </a:r>
            <a:r>
              <a:rPr lang="en" sz="3000" dirty="0">
                <a:latin typeface="Calibri"/>
                <a:ea typeface="Calibri"/>
                <a:cs typeface="Calibri"/>
                <a:sym typeface="Calibri"/>
              </a:rPr>
              <a:t>. </a:t>
            </a:r>
            <a:r>
              <a:rPr lang="en" sz="3000" dirty="0" smtClean="0">
                <a:latin typeface="Calibri"/>
                <a:ea typeface="Calibri"/>
                <a:cs typeface="Calibri"/>
                <a:sym typeface="Calibri"/>
              </a:rPr>
              <a:t>Submit via Google Drive link you are sent.</a:t>
            </a:r>
            <a:endParaRPr sz="3000" dirty="0">
              <a:latin typeface="Calibri"/>
              <a:ea typeface="Calibri"/>
              <a:cs typeface="Calibri"/>
              <a:sym typeface="Calibri"/>
            </a:endParaRPr>
          </a:p>
          <a:p>
            <a:pPr marL="457200" marR="0" lvl="0" indent="-419100" algn="l" rtl="0">
              <a:spcBef>
                <a:spcPts val="0"/>
              </a:spcBef>
              <a:spcAft>
                <a:spcPts val="0"/>
              </a:spcAft>
              <a:buSzPts val="3000"/>
              <a:buFont typeface="Calibri"/>
              <a:buChar char="•"/>
            </a:pPr>
            <a:r>
              <a:rPr lang="en" sz="3000" dirty="0" smtClean="0">
                <a:latin typeface="Calibri"/>
                <a:ea typeface="Calibri"/>
                <a:cs typeface="Calibri"/>
                <a:sym typeface="Calibri"/>
              </a:rPr>
              <a:t>Will be placed in the EPP portal in S</a:t>
            </a:r>
            <a:r>
              <a:rPr lang="en-US" sz="3000" dirty="0" smtClean="0">
                <a:latin typeface="Calibri"/>
                <a:ea typeface="Calibri"/>
                <a:cs typeface="Calibri"/>
                <a:sym typeface="Calibri"/>
              </a:rPr>
              <a:t>CL</a:t>
            </a:r>
            <a:r>
              <a:rPr lang="en" sz="3000" dirty="0" smtClean="0">
                <a:latin typeface="Calibri"/>
                <a:ea typeface="Calibri"/>
                <a:cs typeface="Calibri"/>
                <a:sym typeface="Calibri"/>
              </a:rPr>
              <a:t>ead.org in 2019.</a:t>
            </a:r>
            <a:endParaRPr sz="3000" dirty="0">
              <a:latin typeface="Calibri"/>
              <a:ea typeface="Calibri"/>
              <a:cs typeface="Calibri"/>
              <a:sym typeface="Calibri"/>
            </a:endParaRPr>
          </a:p>
          <a:p>
            <a:pPr marL="457200" marR="0" lvl="0" indent="-419100" algn="l" rtl="0">
              <a:spcBef>
                <a:spcPts val="0"/>
              </a:spcBef>
              <a:spcAft>
                <a:spcPts val="0"/>
              </a:spcAft>
              <a:buSzPts val="3000"/>
              <a:buFont typeface="Calibri"/>
              <a:buChar char="•"/>
            </a:pPr>
            <a:r>
              <a:rPr lang="en" sz="3000" dirty="0" smtClean="0">
                <a:latin typeface="Calibri"/>
                <a:ea typeface="Calibri"/>
                <a:cs typeface="Calibri"/>
                <a:sym typeface="Calibri"/>
              </a:rPr>
              <a:t>Will </a:t>
            </a:r>
            <a:r>
              <a:rPr lang="en" sz="3000" dirty="0">
                <a:latin typeface="Calibri"/>
                <a:ea typeface="Calibri"/>
                <a:cs typeface="Calibri"/>
                <a:sym typeface="Calibri"/>
              </a:rPr>
              <a:t>gather data on implementation. </a:t>
            </a:r>
            <a:endParaRPr sz="3000" dirty="0">
              <a:latin typeface="Calibri"/>
              <a:ea typeface="Calibri"/>
              <a:cs typeface="Calibri"/>
              <a:sym typeface="Calibri"/>
            </a:endParaRPr>
          </a:p>
          <a:p>
            <a:pPr marL="742950" marR="0" lvl="1" indent="-82550" algn="l" rtl="0">
              <a:spcBef>
                <a:spcPts val="640"/>
              </a:spcBef>
              <a:spcAft>
                <a:spcPts val="0"/>
              </a:spcAft>
              <a:buClr>
                <a:schemeClr val="dk1"/>
              </a:buClr>
              <a:buSzPts val="3200"/>
              <a:buFont typeface="Arial"/>
              <a:buNone/>
            </a:pPr>
            <a:endParaRPr sz="3000" b="0" i="0" u="none" strike="noStrike" cap="none" dirty="0">
              <a:solidFill>
                <a:schemeClr val="dk1"/>
              </a:solidFill>
              <a:latin typeface="Times New Roman"/>
              <a:ea typeface="Times New Roman"/>
              <a:cs typeface="Times New Roman"/>
              <a:sym typeface="Times New Roman"/>
            </a:endParaRPr>
          </a:p>
          <a:p>
            <a:pPr marL="342900" marR="0" lvl="0" indent="-114300" algn="l" rtl="0">
              <a:spcBef>
                <a:spcPts val="720"/>
              </a:spcBef>
              <a:spcAft>
                <a:spcPts val="0"/>
              </a:spcAft>
              <a:buClr>
                <a:schemeClr val="dk1"/>
              </a:buClr>
              <a:buSzPts val="3600"/>
              <a:buFont typeface="Arial"/>
              <a:buNone/>
            </a:pPr>
            <a:endParaRPr sz="3000" b="0" i="0" u="none" strike="noStrike" cap="none" dirty="0">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62962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457200" y="76200"/>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 sz="4400" b="0" i="0" u="none" strike="noStrike" cap="none">
                <a:solidFill>
                  <a:schemeClr val="dk1"/>
                </a:solidFill>
                <a:latin typeface="Calibri"/>
                <a:ea typeface="Calibri"/>
                <a:cs typeface="Calibri"/>
                <a:sym typeface="Calibri"/>
              </a:rPr>
              <a:t>ADEPT Plan Reminders</a:t>
            </a:r>
            <a:endParaRPr dirty="0"/>
          </a:p>
        </p:txBody>
      </p:sp>
      <p:sp>
        <p:nvSpPr>
          <p:cNvPr id="254" name="Shape 254"/>
          <p:cNvSpPr txBox="1">
            <a:spLocks noGrp="1"/>
          </p:cNvSpPr>
          <p:nvPr>
            <p:ph type="body" idx="1"/>
          </p:nvPr>
        </p:nvSpPr>
        <p:spPr>
          <a:xfrm>
            <a:off x="228600" y="1219201"/>
            <a:ext cx="8763000" cy="5364161"/>
          </a:xfrm>
          <a:prstGeom prst="rect">
            <a:avLst/>
          </a:prstGeom>
          <a:noFill/>
          <a:ln>
            <a:noFill/>
          </a:ln>
        </p:spPr>
        <p:txBody>
          <a:bodyPr spcFirstLastPara="1" wrap="square" lIns="91425" tIns="45700" rIns="91425" bIns="45700" anchor="t" anchorCtr="0">
            <a:noAutofit/>
          </a:bodyPr>
          <a:lstStyle/>
          <a:p>
            <a:pPr marL="495300" marR="0" lvl="1" indent="0" algn="l" rtl="0">
              <a:lnSpc>
                <a:spcPct val="80000"/>
              </a:lnSpc>
              <a:spcBef>
                <a:spcPts val="476"/>
              </a:spcBef>
              <a:spcAft>
                <a:spcPts val="0"/>
              </a:spcAft>
              <a:buClr>
                <a:schemeClr val="dk1"/>
              </a:buClr>
              <a:buSzPts val="1780"/>
              <a:buNone/>
            </a:pPr>
            <a:r>
              <a:rPr lang="en" sz="2000" b="0" i="0" u="none" strike="noStrike" cap="none" dirty="0" smtClean="0">
                <a:solidFill>
                  <a:schemeClr val="dk1"/>
                </a:solidFill>
                <a:latin typeface="Calibri"/>
                <a:ea typeface="Calibri"/>
                <a:cs typeface="Calibri"/>
                <a:sym typeface="Calibri"/>
              </a:rPr>
              <a:t>OEELD </a:t>
            </a:r>
            <a:r>
              <a:rPr lang="en" sz="2000" b="0" i="0" u="none" strike="noStrike" cap="none" dirty="0">
                <a:solidFill>
                  <a:schemeClr val="dk1"/>
                </a:solidFill>
                <a:latin typeface="Calibri"/>
                <a:ea typeface="Calibri"/>
                <a:cs typeface="Calibri"/>
                <a:sym typeface="Calibri"/>
              </a:rPr>
              <a:t>required to report ADEPT Plan feedback to the State Board of </a:t>
            </a:r>
            <a:r>
              <a:rPr lang="en" sz="2000" b="0" i="0" u="none" strike="noStrike" cap="none" dirty="0" smtClean="0">
                <a:solidFill>
                  <a:schemeClr val="dk1"/>
                </a:solidFill>
                <a:latin typeface="Calibri"/>
                <a:ea typeface="Calibri"/>
                <a:cs typeface="Calibri"/>
                <a:sym typeface="Calibri"/>
              </a:rPr>
              <a:t>Education</a:t>
            </a:r>
          </a:p>
          <a:p>
            <a:pPr marL="742950" marR="0" lvl="1" indent="-247650" algn="l" rtl="0">
              <a:lnSpc>
                <a:spcPct val="80000"/>
              </a:lnSpc>
              <a:spcBef>
                <a:spcPts val="476"/>
              </a:spcBef>
              <a:spcAft>
                <a:spcPts val="0"/>
              </a:spcAft>
              <a:buClr>
                <a:schemeClr val="dk1"/>
              </a:buClr>
              <a:buSzPts val="1780"/>
              <a:buFont typeface="Arial"/>
              <a:buChar char="–"/>
            </a:pPr>
            <a:endParaRPr sz="1779" b="0" i="0" u="none" strike="noStrike" cap="none" dirty="0">
              <a:solidFill>
                <a:schemeClr val="dk1"/>
              </a:solidFill>
              <a:latin typeface="Calibri"/>
              <a:ea typeface="Calibri"/>
              <a:cs typeface="Calibri"/>
              <a:sym typeface="Calibri"/>
            </a:endParaRPr>
          </a:p>
          <a:p>
            <a:pPr marL="342900" marR="0" lvl="0" indent="-304800" algn="l" rtl="0">
              <a:lnSpc>
                <a:spcPct val="80000"/>
              </a:lnSpc>
              <a:spcBef>
                <a:spcPts val="544"/>
              </a:spcBef>
              <a:spcAft>
                <a:spcPts val="0"/>
              </a:spcAft>
              <a:buClr>
                <a:schemeClr val="dk1"/>
              </a:buClr>
              <a:buSzPts val="2120"/>
              <a:buFont typeface="Arial"/>
              <a:buChar char="•"/>
            </a:pPr>
            <a:r>
              <a:rPr lang="en" sz="2120" b="0" i="0" u="none" strike="noStrike" cap="none" dirty="0">
                <a:solidFill>
                  <a:schemeClr val="dk1"/>
                </a:solidFill>
                <a:latin typeface="Calibri"/>
                <a:ea typeface="Calibri"/>
                <a:cs typeface="Calibri"/>
                <a:sym typeface="Calibri"/>
              </a:rPr>
              <a:t>Submission Process</a:t>
            </a:r>
            <a:endParaRPr sz="2600" dirty="0"/>
          </a:p>
          <a:p>
            <a:pPr marL="742950" lvl="1" indent="-220980" rtl="0">
              <a:lnSpc>
                <a:spcPct val="80000"/>
              </a:lnSpc>
              <a:spcBef>
                <a:spcPts val="476"/>
              </a:spcBef>
              <a:spcAft>
                <a:spcPts val="0"/>
              </a:spcAft>
              <a:buClr>
                <a:schemeClr val="dk1"/>
              </a:buClr>
              <a:buSzPts val="1780"/>
              <a:buFont typeface="Arial"/>
              <a:buChar char="–"/>
            </a:pPr>
            <a:r>
              <a:rPr lang="en" sz="1779" dirty="0"/>
              <a:t>Ensure reports are complete before </a:t>
            </a:r>
            <a:r>
              <a:rPr lang="en" sz="1779" dirty="0" smtClean="0"/>
              <a:t>submission</a:t>
            </a:r>
          </a:p>
          <a:p>
            <a:pPr marL="742950" lvl="1" indent="-220980" rtl="0">
              <a:lnSpc>
                <a:spcPct val="80000"/>
              </a:lnSpc>
              <a:spcBef>
                <a:spcPts val="476"/>
              </a:spcBef>
              <a:spcAft>
                <a:spcPts val="0"/>
              </a:spcAft>
              <a:buClr>
                <a:schemeClr val="dk1"/>
              </a:buClr>
              <a:buSzPts val="1780"/>
              <a:buFont typeface="Arial"/>
              <a:buChar char="–"/>
            </a:pPr>
            <a:r>
              <a:rPr lang="en" sz="1779" dirty="0" smtClean="0"/>
              <a:t>Submit via the Google Drive link that is sent to your dean/chair/designee</a:t>
            </a:r>
            <a:endParaRPr sz="1700" dirty="0"/>
          </a:p>
          <a:p>
            <a:pPr marL="742950" marR="0" lvl="1" indent="-247650" algn="l" rtl="0">
              <a:lnSpc>
                <a:spcPct val="80000"/>
              </a:lnSpc>
              <a:spcBef>
                <a:spcPts val="476"/>
              </a:spcBef>
              <a:spcAft>
                <a:spcPts val="0"/>
              </a:spcAft>
              <a:buClr>
                <a:schemeClr val="dk1"/>
              </a:buClr>
              <a:buSzPts val="1780"/>
              <a:buFont typeface="Arial"/>
              <a:buChar char="–"/>
            </a:pPr>
            <a:r>
              <a:rPr lang="en" sz="1779" b="0" i="0" u="none" strike="noStrike" cap="none" dirty="0" smtClean="0">
                <a:solidFill>
                  <a:schemeClr val="dk1"/>
                </a:solidFill>
                <a:latin typeface="Calibri"/>
                <a:ea typeface="Calibri"/>
                <a:cs typeface="Calibri"/>
                <a:sym typeface="Calibri"/>
              </a:rPr>
              <a:t>Expect </a:t>
            </a:r>
            <a:r>
              <a:rPr lang="en" sz="1779" b="0" i="0" u="none" strike="noStrike" cap="none" dirty="0">
                <a:solidFill>
                  <a:schemeClr val="dk1"/>
                </a:solidFill>
                <a:latin typeface="Calibri"/>
                <a:ea typeface="Calibri"/>
                <a:cs typeface="Calibri"/>
                <a:sym typeface="Calibri"/>
              </a:rPr>
              <a:t>follow-up questions/feedback on </a:t>
            </a:r>
            <a:r>
              <a:rPr lang="en" sz="1779" b="0" i="0" u="none" strike="noStrike" cap="none" dirty="0" smtClean="0">
                <a:solidFill>
                  <a:schemeClr val="dk1"/>
                </a:solidFill>
                <a:latin typeface="Calibri"/>
                <a:ea typeface="Calibri"/>
                <a:cs typeface="Calibri"/>
                <a:sym typeface="Calibri"/>
              </a:rPr>
              <a:t>plan</a:t>
            </a:r>
            <a:endParaRPr sz="2200" dirty="0"/>
          </a:p>
          <a:p>
            <a:pPr marL="742950" marR="0" lvl="1" indent="-247650" algn="l" rtl="0">
              <a:lnSpc>
                <a:spcPct val="80000"/>
              </a:lnSpc>
              <a:spcBef>
                <a:spcPts val="476"/>
              </a:spcBef>
              <a:spcAft>
                <a:spcPts val="0"/>
              </a:spcAft>
              <a:buClr>
                <a:schemeClr val="dk1"/>
              </a:buClr>
              <a:buSzPts val="1780"/>
              <a:buFont typeface="Arial"/>
              <a:buChar char="–"/>
            </a:pPr>
            <a:r>
              <a:rPr lang="en" sz="1779" b="0" i="0" u="none" strike="noStrike" cap="none" dirty="0">
                <a:solidFill>
                  <a:schemeClr val="dk1"/>
                </a:solidFill>
                <a:latin typeface="Calibri"/>
                <a:ea typeface="Calibri"/>
                <a:cs typeface="Calibri"/>
                <a:sym typeface="Calibri"/>
              </a:rPr>
              <a:t>When SCLead.org is released, you will be expected </a:t>
            </a:r>
            <a:r>
              <a:rPr lang="en" sz="1779" b="0" i="0" u="none" strike="noStrike" cap="none" dirty="0" smtClean="0">
                <a:solidFill>
                  <a:schemeClr val="dk1"/>
                </a:solidFill>
                <a:latin typeface="Calibri"/>
                <a:ea typeface="Calibri"/>
                <a:cs typeface="Calibri"/>
                <a:sym typeface="Calibri"/>
              </a:rPr>
              <a:t>to become familiar with the </a:t>
            </a:r>
          </a:p>
          <a:p>
            <a:pPr marL="495300" marR="0" lvl="1" indent="0" algn="l" rtl="0">
              <a:lnSpc>
                <a:spcPct val="80000"/>
              </a:lnSpc>
              <a:spcBef>
                <a:spcPts val="476"/>
              </a:spcBef>
              <a:spcAft>
                <a:spcPts val="0"/>
              </a:spcAft>
              <a:buClr>
                <a:schemeClr val="dk1"/>
              </a:buClr>
              <a:buSzPts val="1780"/>
              <a:buNone/>
            </a:pPr>
            <a:r>
              <a:rPr lang="en" sz="1779" dirty="0">
                <a:solidFill>
                  <a:schemeClr val="dk1"/>
                </a:solidFill>
                <a:latin typeface="Calibri"/>
                <a:sym typeface="Calibri"/>
              </a:rPr>
              <a:t> </a:t>
            </a:r>
            <a:r>
              <a:rPr lang="en" sz="1779" dirty="0" smtClean="0">
                <a:solidFill>
                  <a:schemeClr val="dk1"/>
                </a:solidFill>
                <a:latin typeface="Calibri"/>
                <a:sym typeface="Calibri"/>
              </a:rPr>
              <a:t>     </a:t>
            </a:r>
            <a:r>
              <a:rPr lang="en" sz="1780" dirty="0" smtClean="0">
                <a:solidFill>
                  <a:schemeClr val="dk1"/>
                </a:solidFill>
                <a:latin typeface="Calibri"/>
                <a:sym typeface="Calibri"/>
              </a:rPr>
              <a:t>EPP portal within the platform (data entry, reports, etc.). Webinars will follow </a:t>
            </a:r>
          </a:p>
          <a:p>
            <a:pPr marL="495300" marR="0" lvl="1" indent="0" algn="l" rtl="0">
              <a:lnSpc>
                <a:spcPct val="80000"/>
              </a:lnSpc>
              <a:spcBef>
                <a:spcPts val="476"/>
              </a:spcBef>
              <a:spcAft>
                <a:spcPts val="0"/>
              </a:spcAft>
              <a:buClr>
                <a:schemeClr val="dk1"/>
              </a:buClr>
              <a:buSzPts val="1780"/>
              <a:buNone/>
            </a:pPr>
            <a:r>
              <a:rPr lang="en" sz="1780" dirty="0">
                <a:solidFill>
                  <a:schemeClr val="dk1"/>
                </a:solidFill>
                <a:latin typeface="Calibri"/>
                <a:sym typeface="Calibri"/>
              </a:rPr>
              <a:t> </a:t>
            </a:r>
            <a:r>
              <a:rPr lang="en" sz="1780" dirty="0" smtClean="0">
                <a:solidFill>
                  <a:schemeClr val="dk1"/>
                </a:solidFill>
                <a:latin typeface="Calibri"/>
                <a:sym typeface="Calibri"/>
              </a:rPr>
              <a:t>     in July and August</a:t>
            </a:r>
            <a:endParaRPr sz="1780" dirty="0"/>
          </a:p>
        </p:txBody>
      </p:sp>
    </p:spTree>
    <p:extLst>
      <p:ext uri="{BB962C8B-B14F-4D97-AF65-F5344CB8AC3E}">
        <p14:creationId xmlns:p14="http://schemas.microsoft.com/office/powerpoint/2010/main" val="34235430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905001"/>
            <a:ext cx="7543800" cy="1219200"/>
          </a:xfrm>
        </p:spPr>
        <p:txBody>
          <a:bodyPr/>
          <a:lstStyle/>
          <a:p>
            <a:r>
              <a:rPr lang="en-US" dirty="0" smtClean="0"/>
              <a:t>EPP ADEPT Plan</a:t>
            </a:r>
            <a:endParaRPr lang="en-US" dirty="0"/>
          </a:p>
        </p:txBody>
      </p:sp>
      <p:sp>
        <p:nvSpPr>
          <p:cNvPr id="5" name="Subtitle 4"/>
          <p:cNvSpPr>
            <a:spLocks noGrp="1"/>
          </p:cNvSpPr>
          <p:nvPr>
            <p:ph type="subTitle" idx="1"/>
          </p:nvPr>
        </p:nvSpPr>
        <p:spPr/>
        <p:txBody>
          <a:bodyPr/>
          <a:lstStyle/>
          <a:p>
            <a:pPr algn="ctr"/>
            <a:r>
              <a:rPr lang="en-US" dirty="0" smtClean="0"/>
              <a:t>Page by Page</a:t>
            </a:r>
            <a:endParaRPr lang="en-US" dirty="0"/>
          </a:p>
        </p:txBody>
      </p:sp>
    </p:spTree>
    <p:extLst>
      <p:ext uri="{BB962C8B-B14F-4D97-AF65-F5344CB8AC3E}">
        <p14:creationId xmlns:p14="http://schemas.microsoft.com/office/powerpoint/2010/main" val="3017827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152400"/>
            <a:ext cx="801373" cy="369332"/>
          </a:xfrm>
          <a:prstGeom prst="rect">
            <a:avLst/>
          </a:prstGeom>
          <a:noFill/>
        </p:spPr>
        <p:txBody>
          <a:bodyPr wrap="none" rtlCol="0">
            <a:spAutoFit/>
          </a:bodyPr>
          <a:lstStyle/>
          <a:p>
            <a:r>
              <a:rPr lang="en-US" dirty="0" smtClean="0"/>
              <a:t>Page 1</a:t>
            </a:r>
            <a:endParaRPr lang="en-US" dirty="0"/>
          </a:p>
        </p:txBody>
      </p:sp>
      <p:pic>
        <p:nvPicPr>
          <p:cNvPr id="2" name="Picture 2" title="Screen shot of ADEPT Plan Pag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8813" y="128588"/>
            <a:ext cx="5286375" cy="6600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065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title="Screen shot of ADEPT Plan Pag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52400"/>
            <a:ext cx="4744184" cy="612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57200" y="152400"/>
            <a:ext cx="801373" cy="369332"/>
          </a:xfrm>
          <a:prstGeom prst="rect">
            <a:avLst/>
          </a:prstGeom>
          <a:noFill/>
        </p:spPr>
        <p:txBody>
          <a:bodyPr wrap="none" rtlCol="0">
            <a:spAutoFit/>
          </a:bodyPr>
          <a:lstStyle/>
          <a:p>
            <a:r>
              <a:rPr lang="en-US" dirty="0" smtClean="0"/>
              <a:t>Page 2</a:t>
            </a:r>
            <a:endParaRPr lang="en-US" dirty="0"/>
          </a:p>
        </p:txBody>
      </p:sp>
    </p:spTree>
    <p:extLst>
      <p:ext uri="{BB962C8B-B14F-4D97-AF65-F5344CB8AC3E}">
        <p14:creationId xmlns:p14="http://schemas.microsoft.com/office/powerpoint/2010/main" val="1203859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52400"/>
            <a:ext cx="801373" cy="369332"/>
          </a:xfrm>
          <a:prstGeom prst="rect">
            <a:avLst/>
          </a:prstGeom>
          <a:noFill/>
        </p:spPr>
        <p:txBody>
          <a:bodyPr wrap="none" rtlCol="0">
            <a:spAutoFit/>
          </a:bodyPr>
          <a:lstStyle/>
          <a:p>
            <a:r>
              <a:rPr lang="en-US" dirty="0" smtClean="0"/>
              <a:t>Page 3</a:t>
            </a:r>
            <a:endParaRPr lang="en-US" dirty="0"/>
          </a:p>
        </p:txBody>
      </p:sp>
      <p:pic>
        <p:nvPicPr>
          <p:cNvPr id="1026" name="Picture 2" title="Screen shot of ADEPT Plan Pag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83931"/>
            <a:ext cx="4733925" cy="61783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56335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886</TotalTime>
  <Words>1616</Words>
  <Application>Microsoft Office PowerPoint</Application>
  <PresentationFormat>On-screen Show (4:3)</PresentationFormat>
  <Paragraphs>165</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Adjacency</vt:lpstr>
      <vt:lpstr>2018-2019 EPP Expanded ADEPT Guidance Presentation</vt:lpstr>
      <vt:lpstr>Agenda</vt:lpstr>
      <vt:lpstr>ADEPT Guidelines Stakeholder Feedback</vt:lpstr>
      <vt:lpstr>ADEPT Plan Deadline</vt:lpstr>
      <vt:lpstr>ADEPT Plan Reminders</vt:lpstr>
      <vt:lpstr>EPP ADEPT Plan</vt:lpstr>
      <vt:lpstr>PowerPoint Presentation</vt:lpstr>
      <vt:lpstr>PowerPoint Presentation</vt:lpstr>
      <vt:lpstr>PowerPoint Presentation</vt:lpstr>
      <vt:lpstr>PowerPoint Presentation</vt:lpstr>
      <vt:lpstr>NEW Website Resources</vt:lpstr>
      <vt:lpstr>SCLead.org Webinars for EPPs</vt:lpstr>
      <vt:lpstr> Posted Trainings </vt:lpstr>
      <vt:lpstr>James-Transition</vt:lpstr>
      <vt:lpstr>Questions?</vt:lpstr>
      <vt:lpstr>Stay Connected ed.sc.gov/educators/ educator-effectiveness  </vt:lpstr>
    </vt:vector>
  </TitlesOfParts>
  <Company>SCDE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2018-2019 EPP Expanded ADEPT Guidance Presentation</dc:title>
  <dc:creator>Ritter, James</dc:creator>
  <cp:lastModifiedBy>Lilla Toal Mandsager</cp:lastModifiedBy>
  <cp:revision>32</cp:revision>
  <cp:lastPrinted>2018-05-18T16:48:23Z</cp:lastPrinted>
  <dcterms:created xsi:type="dcterms:W3CDTF">2018-05-14T12:00:45Z</dcterms:created>
  <dcterms:modified xsi:type="dcterms:W3CDTF">2018-05-21T16:06:08Z</dcterms:modified>
</cp:coreProperties>
</file>