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4"/>
  </p:notesMasterIdLst>
  <p:sldIdLst>
    <p:sldId id="266" r:id="rId3"/>
    <p:sldId id="257" r:id="rId4"/>
    <p:sldId id="258" r:id="rId5"/>
    <p:sldId id="259" r:id="rId6"/>
    <p:sldId id="260" r:id="rId7"/>
    <p:sldId id="261" r:id="rId8"/>
    <p:sldId id="262" r:id="rId9"/>
    <p:sldId id="263" r:id="rId10"/>
    <p:sldId id="264" r:id="rId11"/>
    <p:sldId id="265"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1" autoAdjust="0"/>
    <p:restoredTop sz="43721" autoAdjust="0"/>
  </p:normalViewPr>
  <p:slideViewPr>
    <p:cSldViewPr snapToGrid="0">
      <p:cViewPr varScale="1">
        <p:scale>
          <a:sx n="32" d="100"/>
          <a:sy n="32" d="100"/>
        </p:scale>
        <p:origin x="264" y="42"/>
      </p:cViewPr>
      <p:guideLst/>
    </p:cSldViewPr>
  </p:slideViewPr>
  <p:notesTextViewPr>
    <p:cViewPr>
      <p:scale>
        <a:sx n="1" d="1"/>
        <a:sy n="1" d="1"/>
      </p:scale>
      <p:origin x="0" y="0"/>
    </p:cViewPr>
  </p:notesTextViewPr>
  <p:notesViewPr>
    <p:cSldViewPr snapToGrid="0">
      <p:cViewPr varScale="1">
        <p:scale>
          <a:sx n="88" d="100"/>
          <a:sy n="88" d="100"/>
        </p:scale>
        <p:origin x="220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0038B8-E3E8-410A-99CE-269B2A3CFCA2}" type="datetimeFigureOut">
              <a:rPr lang="en-US" smtClean="0"/>
              <a:t>9/1/2021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3CF946-FCEA-4A85-A05B-C0A7062D105A}" type="slidenum">
              <a:rPr lang="en-US" smtClean="0"/>
              <a:t>‹#›</a:t>
            </a:fld>
            <a:endParaRPr lang="en-US"/>
          </a:p>
        </p:txBody>
      </p:sp>
    </p:spTree>
    <p:extLst>
      <p:ext uri="{BB962C8B-B14F-4D97-AF65-F5344CB8AC3E}">
        <p14:creationId xmlns:p14="http://schemas.microsoft.com/office/powerpoint/2010/main" val="3827100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altLang="en-US" dirty="0" smtClean="0"/>
              <a:t> Hello</a:t>
            </a:r>
            <a:r>
              <a:rPr lang="en-US" altLang="en-US" baseline="0" dirty="0" smtClean="0"/>
              <a:t> and welcome to the Quick Guide to uploading your EPP ADEPT Plans. My name is Beverly Flythe and I am your ADEPT liaison in the Office of Educator Effectiveness and Leadership Development. </a:t>
            </a:r>
            <a:endParaRPr lang="en-US" dirty="0"/>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rPr>
              <a:t>South Carolina Department of Education</a:t>
            </a:r>
          </a:p>
        </p:txBody>
      </p:sp>
      <p:sp>
        <p:nvSpPr>
          <p:cNvPr id="5" name="Slide Number Placeholder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91D14C-FD63-4621-8F63-9ECEE9A5DEDE}" type="slidenum">
              <a:rPr kumimoji="0" 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Times New Roman" panose="02020603050405020304" pitchFamily="18"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069571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accreditation reviews and</a:t>
            </a:r>
            <a:r>
              <a:rPr lang="en-US" baseline="0" dirty="0" smtClean="0"/>
              <a:t> many other reasons, you may need to access your submitted and approved ADEPT Plans from the past couple years. This is where you are able to do that. Simply click on the ADEPT Plan link on the left screen menu and click on the year you need. You are then able to save or print the pdf you submitted to us, as well as our SCDE feedback. Our office reviews and makes revisions</a:t>
            </a:r>
            <a:r>
              <a:rPr lang="en-US" dirty="0" smtClean="0"/>
              <a:t> to</a:t>
            </a:r>
            <a:r>
              <a:rPr lang="en-US" baseline="0" dirty="0" smtClean="0"/>
              <a:t> the ADEPT plan template </a:t>
            </a:r>
            <a:r>
              <a:rPr lang="en-US" dirty="0" smtClean="0"/>
              <a:t>each spring, making it available for download by late April</a:t>
            </a:r>
            <a:r>
              <a:rPr lang="en-US" dirty="0"/>
              <a:t> </a:t>
            </a:r>
            <a:r>
              <a:rPr lang="en-US" dirty="0" smtClean="0"/>
              <a:t>on the website and in </a:t>
            </a:r>
            <a:r>
              <a:rPr lang="en-US" dirty="0" err="1" smtClean="0"/>
              <a:t>SCLead</a:t>
            </a:r>
            <a:r>
              <a:rPr lang="en-US" dirty="0" smtClean="0"/>
              <a:t>. </a:t>
            </a:r>
            <a:r>
              <a:rPr lang="en-US" baseline="0" dirty="0" smtClean="0"/>
              <a:t>I will also send out an email reminder once</a:t>
            </a:r>
            <a:r>
              <a:rPr lang="en-US" dirty="0" smtClean="0"/>
              <a:t> the link is available</a:t>
            </a:r>
            <a:r>
              <a:rPr lang="en-US" baseline="0" dirty="0" smtClean="0"/>
              <a:t> on the SCDE website.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3639971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Shape 452"/>
          <p:cNvSpPr txBox="1">
            <a:spLocks noGrp="1"/>
          </p:cNvSpPr>
          <p:nvPr>
            <p:ph type="body" idx="1"/>
          </p:nvPr>
        </p:nvSpPr>
        <p:spPr>
          <a:xfrm>
            <a:off x="702310" y="4421825"/>
            <a:ext cx="5618480" cy="4189095"/>
          </a:xfrm>
          <a:prstGeom prst="rect">
            <a:avLst/>
          </a:prstGeom>
          <a:noFill/>
          <a:ln>
            <a:noFill/>
          </a:ln>
        </p:spPr>
        <p:txBody>
          <a:bodyPr spcFirstLastPara="1" wrap="square" lIns="93144" tIns="46584" rIns="93144" bIns="46584" anchor="t" anchorCtr="0">
            <a:noAutofit/>
          </a:bodyPr>
          <a:lstStyle/>
          <a:p>
            <a:r>
              <a:rPr lang="en" sz="900" dirty="0">
                <a:latin typeface="Calibri"/>
                <a:ea typeface="Calibri"/>
                <a:cs typeface="Calibri"/>
                <a:sym typeface="Calibri"/>
              </a:rPr>
              <a:t>http://ed.sc.gov/educators/educator-effectiveness</a:t>
            </a:r>
            <a:endParaRPr sz="1400" dirty="0"/>
          </a:p>
          <a:p>
            <a:endParaRPr sz="900" dirty="0">
              <a:latin typeface="Calibri"/>
              <a:ea typeface="Calibri"/>
              <a:cs typeface="Calibri"/>
              <a:sym typeface="Calibri"/>
            </a:endParaRPr>
          </a:p>
          <a:p>
            <a:r>
              <a:rPr lang="en" sz="900" dirty="0">
                <a:solidFill>
                  <a:schemeClr val="dk1"/>
                </a:solidFill>
                <a:latin typeface="Calibri"/>
                <a:ea typeface="Calibri"/>
                <a:cs typeface="Calibri"/>
                <a:sym typeface="Calibri"/>
              </a:rPr>
              <a:t>Please note the deadline for submission of Expanded ADEPT plans is </a:t>
            </a:r>
            <a:r>
              <a:rPr lang="en" sz="900" dirty="0" smtClean="0">
                <a:solidFill>
                  <a:schemeClr val="dk1"/>
                </a:solidFill>
                <a:latin typeface="Calibri"/>
                <a:ea typeface="Calibri"/>
                <a:cs typeface="Calibri"/>
                <a:sym typeface="Calibri"/>
              </a:rPr>
              <a:t>July 1st. Please</a:t>
            </a:r>
            <a:r>
              <a:rPr lang="en" sz="900" baseline="0" dirty="0" smtClean="0">
                <a:solidFill>
                  <a:schemeClr val="dk1"/>
                </a:solidFill>
                <a:latin typeface="Calibri"/>
                <a:ea typeface="Calibri"/>
                <a:cs typeface="Calibri"/>
                <a:sym typeface="Calibri"/>
              </a:rPr>
              <a:t> submit the completed plans in SCLead.org. Feel free to reach out to me if you have any questions or concerns. </a:t>
            </a:r>
            <a:endParaRPr sz="900" dirty="0">
              <a:latin typeface="Calibri"/>
              <a:ea typeface="Calibri"/>
              <a:cs typeface="Calibri"/>
              <a:sym typeface="Calibri"/>
            </a:endParaRPr>
          </a:p>
          <a:p>
            <a:r>
              <a:rPr lang="en" sz="900" dirty="0">
                <a:latin typeface="Calibri"/>
                <a:ea typeface="Calibri"/>
                <a:cs typeface="Calibri"/>
                <a:sym typeface="Calibri"/>
              </a:rPr>
              <a:t> </a:t>
            </a:r>
            <a:r>
              <a:rPr lang="en" sz="800" dirty="0">
                <a:latin typeface="Calibri"/>
                <a:ea typeface="Calibri"/>
                <a:cs typeface="Calibri"/>
                <a:sym typeface="Calibri"/>
              </a:rPr>
              <a:t/>
            </a:r>
            <a:br>
              <a:rPr lang="en" sz="800" dirty="0">
                <a:latin typeface="Calibri"/>
                <a:ea typeface="Calibri"/>
                <a:cs typeface="Calibri"/>
                <a:sym typeface="Calibri"/>
              </a:rPr>
            </a:br>
            <a:r>
              <a:rPr lang="en" sz="800" dirty="0" smtClean="0">
                <a:latin typeface="Calibri"/>
                <a:ea typeface="Calibri"/>
                <a:cs typeface="Calibri"/>
                <a:sym typeface="Calibri"/>
              </a:rPr>
              <a:t>. </a:t>
            </a:r>
            <a:endParaRPr sz="1400" dirty="0"/>
          </a:p>
          <a:p>
            <a:endParaRPr dirty="0">
              <a:solidFill>
                <a:schemeClr val="dk1"/>
              </a:solidFill>
              <a:latin typeface="Calibri"/>
              <a:ea typeface="Calibri"/>
              <a:cs typeface="Calibri"/>
              <a:sym typeface="Calibri"/>
            </a:endParaRPr>
          </a:p>
        </p:txBody>
      </p:sp>
      <p:sp>
        <p:nvSpPr>
          <p:cNvPr id="453" name="Shape 453"/>
          <p:cNvSpPr txBox="1">
            <a:spLocks noGrp="1"/>
          </p:cNvSpPr>
          <p:nvPr>
            <p:ph type="sldNum" idx="12"/>
          </p:nvPr>
        </p:nvSpPr>
        <p:spPr>
          <a:xfrm>
            <a:off x="3978134" y="8842029"/>
            <a:ext cx="3043343" cy="465455"/>
          </a:xfrm>
          <a:prstGeom prst="rect">
            <a:avLst/>
          </a:prstGeom>
          <a:noFill/>
          <a:ln>
            <a:noFill/>
          </a:ln>
        </p:spPr>
        <p:txBody>
          <a:bodyPr spcFirstLastPara="1" wrap="square" lIns="93144" tIns="46584" rIns="93144" bIns="46584"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 sz="1200" b="0" i="0" u="none" strike="noStrike" kern="1200" cap="none" spc="0" normalizeH="0" baseline="0" noProof="0">
                <a:ln>
                  <a:noFill/>
                </a:ln>
                <a:solidFill>
                  <a:prstClr val="black"/>
                </a:solidFill>
                <a:effectLst/>
                <a:uLnTx/>
                <a:uFillTx/>
                <a:latin typeface="Calibri"/>
                <a:ea typeface="Calibri"/>
                <a:cs typeface="Calibri"/>
                <a:sym typeface="Calibri"/>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7961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your</a:t>
            </a:r>
            <a:r>
              <a:rPr lang="en-US" baseline="0" dirty="0" smtClean="0"/>
              <a:t> EPP ADEPT Plan template. </a:t>
            </a:r>
            <a:r>
              <a:rPr lang="en-US" dirty="0" smtClean="0"/>
              <a:t>Page 1 is the same for all EPP ADEPT plan types. It requires the basic EPP information:</a:t>
            </a:r>
            <a:r>
              <a:rPr lang="en-US" baseline="0" dirty="0" smtClean="0"/>
              <a:t> EPP n</a:t>
            </a:r>
            <a:r>
              <a:rPr lang="en-US" dirty="0" smtClean="0"/>
              <a:t>ame, date of submission, person completing the plan, the title</a:t>
            </a:r>
            <a:r>
              <a:rPr lang="en-US" baseline="0" dirty="0" smtClean="0"/>
              <a:t> of the person submitting the plan, the EPP phone number and email of the person to be contacted if there are questions about the plan. Support Guidelines are available via the link at the bottom of the page.</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1210979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2 of the plan includes</a:t>
            </a:r>
            <a:r>
              <a:rPr lang="en-US" baseline="0" dirty="0" smtClean="0"/>
              <a:t> </a:t>
            </a:r>
            <a:r>
              <a:rPr lang="en-US" dirty="0" smtClean="0"/>
              <a:t>the Evaluation Instrument (Initial Teacher</a:t>
            </a:r>
            <a:r>
              <a:rPr lang="en-US" baseline="0" dirty="0" smtClean="0"/>
              <a:t> Preparation plan only)</a:t>
            </a:r>
            <a:r>
              <a:rPr lang="en-US" dirty="0" smtClean="0"/>
              <a:t> and Statement of Assurances.</a:t>
            </a:r>
            <a:r>
              <a:rPr lang="en-US" baseline="0" dirty="0" smtClean="0"/>
              <a:t>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11360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p</a:t>
            </a:r>
            <a:r>
              <a:rPr lang="en-US" dirty="0" smtClean="0"/>
              <a:t>age 3 of the document,</a:t>
            </a:r>
            <a:r>
              <a:rPr lang="en-US" baseline="0" dirty="0" smtClean="0"/>
              <a:t> EPPs will be asked to: (i) respond to questions about program improvement as related to Expanded ADEPT implementation, and (ii) provide documentation to support implementation (document location or web link).  EPP ADEPT Plan questions for Speech Language, School Counselor, and School Library reflect the implementation of the 2020 ADEPT for Special Areas evaluation models.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3777040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last page of the Initial Teacher</a:t>
            </a:r>
            <a:r>
              <a:rPr lang="en-US" baseline="0" dirty="0" smtClean="0"/>
              <a:t> ADEPT Plan</a:t>
            </a:r>
            <a:r>
              <a:rPr lang="en-US" dirty="0" smtClean="0"/>
              <a:t> poses</a:t>
            </a:r>
            <a:r>
              <a:rPr lang="en-US" baseline="0" dirty="0" smtClean="0"/>
              <a:t> additional questions about training and any other support your EPP may require in order to better implement and integrate the SCTS 4.0.  In addition, please take time at the end of the plan to offer further comments or remarks about your EPP ADEPT plan to offer a more detailed description or explanation about your plan(s). New for 2021 reporting will be the inclusion of ways in which the EPP approaches diversity and includes issues of cultural sensitivity and anti-racism into the coursework and expectations for students. </a:t>
            </a:r>
          </a:p>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3803714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Please upload your ADEPT Plan using these steps. </a:t>
            </a:r>
          </a:p>
          <a:p>
            <a:endParaRPr lang="en-US" baseline="0" dirty="0" smtClean="0"/>
          </a:p>
          <a:p>
            <a:r>
              <a:rPr lang="en-US" baseline="0" dirty="0" smtClean="0"/>
              <a:t>1. On your homepage, select ADEPT Plans.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762750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When the ADEPT Plans screen pops up, select the correct year and click Details.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2700866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will click</a:t>
            </a:r>
            <a:r>
              <a:rPr lang="en-US" baseline="0" dirty="0" smtClean="0"/>
              <a:t> Browse to locate the correct version of your ADEPT plan from your computer, type in a brief description, and be sure to SAVE. In the drop down menu, you have the option to identify which type of ADEPT plan this is, School Counselor, SLP, School Library, or Initial Teacher Prep plan.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2816326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enter</a:t>
            </a:r>
            <a:r>
              <a:rPr lang="en-US" baseline="0" dirty="0" smtClean="0"/>
              <a:t> something in error, you have the bright red trash can to delete your mistake and repeat the process correctly. Once your ADEPT Plan shows up here, you have successfully uploaded your ADEPT Plan. </a:t>
            </a:r>
          </a:p>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755F83-2AF3-4B38-A9E4-B6E7A7CC574F}" type="slidenum">
              <a:rPr kumimoji="0" lang="en-US" sz="1200" b="0" i="0" u="none" strike="noStrike" kern="1200" cap="none" spc="0" normalizeH="0" baseline="0" noProof="0" smtClean="0">
                <a:ln>
                  <a:noFill/>
                </a:ln>
                <a:solidFill>
                  <a:prstClr val="black"/>
                </a:solidFill>
                <a:effectLst/>
                <a:uLnTx/>
                <a:uFillTx/>
                <a:latin typeface="Calibri"/>
                <a:ea typeface="+mn-ea"/>
                <a:cs typeface="Times New Roman" panose="02020603050405020304" pitchFamily="18" charset="0"/>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Times New Roman" panose="02020603050405020304" pitchFamily="18" charset="0"/>
            </a:endParaRPr>
          </a:p>
        </p:txBody>
      </p:sp>
    </p:spTree>
    <p:extLst>
      <p:ext uri="{BB962C8B-B14F-4D97-AF65-F5344CB8AC3E}">
        <p14:creationId xmlns:p14="http://schemas.microsoft.com/office/powerpoint/2010/main" val="1615544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4160571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456536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977635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 name="Picture 6"/>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3203" y="152400"/>
            <a:ext cx="1920240" cy="18288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1200" y="6125942"/>
            <a:ext cx="8229600" cy="731520"/>
          </a:xfrm>
          <a:prstGeom prst="rect">
            <a:avLst/>
          </a:prstGeom>
        </p:spPr>
      </p:pic>
    </p:spTree>
    <p:extLst>
      <p:ext uri="{BB962C8B-B14F-4D97-AF65-F5344CB8AC3E}">
        <p14:creationId xmlns:p14="http://schemas.microsoft.com/office/powerpoint/2010/main" val="3553235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808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207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normAutofit/>
          </a:bodyPr>
          <a:lstStyle>
            <a:lvl1pPr marL="0" indent="0">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34680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5"/>
            <a:ext cx="5384800" cy="4525963"/>
          </a:xfrm>
        </p:spPr>
        <p:txBody>
          <a:bodyPr/>
          <a:lstStyle>
            <a:lvl1pPr>
              <a:defRPr sz="32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5"/>
            <a:ext cx="5384800" cy="4525963"/>
          </a:xfrm>
        </p:spPr>
        <p:txBody>
          <a:bodyPr/>
          <a:lstStyle>
            <a:lvl1pPr>
              <a:defRPr sz="3200"/>
            </a:lvl1pPr>
            <a:lvl2pPr>
              <a:defRPr sz="3200"/>
            </a:lvl2pPr>
            <a:lvl3pPr>
              <a:defRPr sz="2800"/>
            </a:lvl3pPr>
            <a:lvl4pPr>
              <a:defRPr sz="24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832806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1020251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16802521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515081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normAutofit/>
          </a:bodyPr>
          <a:lstStyle>
            <a:lvl1pPr algn="l">
              <a:defRPr sz="2800" b="1"/>
            </a:lvl1pPr>
          </a:lstStyle>
          <a:p>
            <a:r>
              <a:rPr lang="en-US"/>
              <a:t>Click to edit Master title style</a:t>
            </a:r>
          </a:p>
        </p:txBody>
      </p:sp>
      <p:sp>
        <p:nvSpPr>
          <p:cNvPr id="3" name="Content Placeholder 2"/>
          <p:cNvSpPr>
            <a:spLocks noGrp="1"/>
          </p:cNvSpPr>
          <p:nvPr>
            <p:ph idx="1"/>
          </p:nvPr>
        </p:nvSpPr>
        <p:spPr>
          <a:xfrm>
            <a:off x="4766733" y="273055"/>
            <a:ext cx="6815667" cy="5853113"/>
          </a:xfrm>
        </p:spPr>
        <p:txBody>
          <a:bodyPr/>
          <a:lstStyle>
            <a:lvl1pPr>
              <a:defRPr sz="3200"/>
            </a:lvl1pPr>
            <a:lvl2pPr>
              <a:defRPr sz="3200"/>
            </a:lvl2pPr>
            <a:lvl3pPr>
              <a:defRPr sz="2800"/>
            </a:lvl3pPr>
            <a:lvl4pPr>
              <a:defRPr sz="24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609603" y="1435103"/>
            <a:ext cx="4011084" cy="4691063"/>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0973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463885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normAutofit/>
          </a:bodyPr>
          <a:lstStyle>
            <a:lvl1pPr algn="l">
              <a:defRPr sz="28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337395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3584588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2896344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388404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813811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1644286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3238458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2417299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110053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60CB416-7145-4B23-B587-CD897EE8A9C5}"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7EA315-3445-4992-ABFF-E99C018E037B}" type="slidenum">
              <a:rPr lang="en-US" smtClean="0"/>
              <a:t>‹#›</a:t>
            </a:fld>
            <a:endParaRPr lang="en-US" dirty="0"/>
          </a:p>
        </p:txBody>
      </p:sp>
    </p:spTree>
    <p:extLst>
      <p:ext uri="{BB962C8B-B14F-4D97-AF65-F5344CB8AC3E}">
        <p14:creationId xmlns:p14="http://schemas.microsoft.com/office/powerpoint/2010/main" val="4192521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0CB416-7145-4B23-B587-CD897EE8A9C5}" type="datetimeFigureOut">
              <a:rPr lang="en-US" smtClean="0"/>
              <a:t>9/1/2021</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EA315-3445-4992-ABFF-E99C018E037B}" type="slidenum">
              <a:rPr lang="en-US" smtClean="0"/>
              <a:t>‹#›</a:t>
            </a:fld>
            <a:endParaRPr lang="en-US" dirty="0"/>
          </a:p>
        </p:txBody>
      </p:sp>
    </p:spTree>
    <p:extLst>
      <p:ext uri="{BB962C8B-B14F-4D97-AF65-F5344CB8AC3E}">
        <p14:creationId xmlns:p14="http://schemas.microsoft.com/office/powerpoint/2010/main" val="3042255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8198E-7845-4843-8114-6B9DA8FD3EF6}" type="slidenum">
              <a:rPr lang="en-US" smtClean="0"/>
              <a:t>‹#›</a:t>
            </a:fld>
            <a:endParaRPr lang="en-US"/>
          </a:p>
        </p:txBody>
      </p:sp>
    </p:spTree>
    <p:extLst>
      <p:ext uri="{BB962C8B-B14F-4D97-AF65-F5344CB8AC3E}">
        <p14:creationId xmlns:p14="http://schemas.microsoft.com/office/powerpoint/2010/main" val="3633531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32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5.png"/><Relationship Id="rId5" Type="http://schemas.openxmlformats.org/officeDocument/2006/relationships/image" Target="../media/image15.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slideLayout" Target="../slideLayouts/slideLayout1.xml"/><Relationship Id="rId7" Type="http://schemas.openxmlformats.org/officeDocument/2006/relationships/hyperlink" Target="mailto:bflythe@ed.sc.gov" TargetMode="Externa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mailto:lmandsager@ed.sc.gov" TargetMode="External"/><Relationship Id="rId5" Type="http://schemas.openxmlformats.org/officeDocument/2006/relationships/hyperlink" Target="http://www.ed.sc.gov/educators/educator-effectiveness/" TargetMode="External"/><Relationship Id="rId10" Type="http://schemas.openxmlformats.org/officeDocument/2006/relationships/image" Target="../media/image5.png"/><Relationship Id="rId4" Type="http://schemas.openxmlformats.org/officeDocument/2006/relationships/notesSlide" Target="../notesSlides/notesSlide11.xml"/><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4768" y="2312657"/>
            <a:ext cx="10363200" cy="1470025"/>
          </a:xfrm>
        </p:spPr>
        <p:txBody>
          <a:bodyPr>
            <a:normAutofit fontScale="90000"/>
          </a:bodyPr>
          <a:lstStyle/>
          <a:p>
            <a:r>
              <a:rPr lang="en-US" dirty="0">
                <a:latin typeface="Times New Roman"/>
                <a:cs typeface="Times New Roman"/>
              </a:rPr>
              <a:t>Office of Educator Effectiveness </a:t>
            </a:r>
            <a:br>
              <a:rPr lang="en-US" dirty="0">
                <a:latin typeface="Times New Roman"/>
                <a:cs typeface="Times New Roman"/>
              </a:rPr>
            </a:br>
            <a:r>
              <a:rPr lang="en-US" dirty="0">
                <a:latin typeface="Times New Roman"/>
                <a:cs typeface="Times New Roman"/>
              </a:rPr>
              <a:t>&amp; Leadership </a:t>
            </a:r>
            <a:r>
              <a:rPr lang="en-US" dirty="0" smtClean="0">
                <a:latin typeface="Times New Roman"/>
                <a:cs typeface="Times New Roman"/>
              </a:rPr>
              <a:t>Development</a:t>
            </a:r>
            <a:r>
              <a:rPr lang="en-US" dirty="0">
                <a:latin typeface="Times New Roman"/>
                <a:cs typeface="Times New Roman"/>
              </a:rPr>
              <a:t/>
            </a:r>
            <a:br>
              <a:rPr lang="en-US" dirty="0">
                <a:latin typeface="Times New Roman"/>
                <a:cs typeface="Times New Roman"/>
              </a:rPr>
            </a:br>
            <a:r>
              <a:rPr lang="en-US" dirty="0" smtClean="0">
                <a:latin typeface="Times New Roman"/>
                <a:cs typeface="Times New Roman"/>
              </a:rPr>
              <a:t> </a:t>
            </a:r>
            <a:r>
              <a:rPr lang="en-US" dirty="0">
                <a:latin typeface="Times New Roman"/>
                <a:cs typeface="Times New Roman"/>
              </a:rPr>
              <a:t/>
            </a:r>
            <a:br>
              <a:rPr lang="en-US" dirty="0">
                <a:latin typeface="Times New Roman"/>
                <a:cs typeface="Times New Roman"/>
              </a:rPr>
            </a:br>
            <a:r>
              <a:rPr lang="en-US" dirty="0" smtClean="0">
                <a:latin typeface="Times New Roman"/>
                <a:cs typeface="Times New Roman"/>
              </a:rPr>
              <a:t>EPP ADEPT Plan Guide</a:t>
            </a:r>
            <a:r>
              <a:rPr lang="en-US" dirty="0">
                <a:latin typeface="Times New Roman"/>
                <a:cs typeface="Times New Roman"/>
              </a:rPr>
              <a:t> </a:t>
            </a:r>
            <a:r>
              <a:rPr lang="en-US" dirty="0" smtClean="0">
                <a:latin typeface="Times New Roman"/>
                <a:cs typeface="Times New Roman"/>
              </a:rPr>
              <a:t/>
            </a:r>
            <a:br>
              <a:rPr lang="en-US" dirty="0" smtClean="0">
                <a:latin typeface="Times New Roman"/>
                <a:cs typeface="Times New Roman"/>
              </a:rPr>
            </a:br>
            <a:r>
              <a:rPr lang="en-US" dirty="0">
                <a:latin typeface="Times New Roman"/>
                <a:cs typeface="Times New Roman"/>
              </a:rPr>
              <a:t/>
            </a:r>
            <a:br>
              <a:rPr lang="en-US" dirty="0">
                <a:latin typeface="Times New Roman"/>
                <a:cs typeface="Times New Roman"/>
              </a:rPr>
            </a:br>
            <a:r>
              <a:rPr lang="en-US" sz="3100" dirty="0" smtClean="0">
                <a:latin typeface="Times New Roman"/>
                <a:cs typeface="Times New Roman"/>
              </a:rPr>
              <a:t>Beverly Hyatt Flythe, </a:t>
            </a:r>
            <a:r>
              <a:rPr lang="en-US" sz="2700" dirty="0" err="1" smtClean="0">
                <a:latin typeface="Times New Roman"/>
                <a:cs typeface="Times New Roman"/>
              </a:rPr>
              <a:t>MSEd</a:t>
            </a:r>
            <a:r>
              <a:rPr lang="en-US" sz="3100" dirty="0" smtClean="0">
                <a:latin typeface="Times New Roman"/>
                <a:cs typeface="Times New Roman"/>
              </a:rPr>
              <a:t>.</a:t>
            </a:r>
            <a:r>
              <a:rPr lang="en-US" sz="3600" dirty="0" smtClean="0">
                <a:latin typeface="Times New Roman"/>
                <a:cs typeface="Times New Roman"/>
              </a:rPr>
              <a:t/>
            </a:r>
            <a:br>
              <a:rPr lang="en-US" sz="3600" dirty="0" smtClean="0">
                <a:latin typeface="Times New Roman"/>
                <a:cs typeface="Times New Roman"/>
              </a:rPr>
            </a:br>
            <a:r>
              <a:rPr lang="en-US" sz="2700" dirty="0" smtClean="0">
                <a:latin typeface="Times New Roman"/>
                <a:cs typeface="Times New Roman"/>
              </a:rPr>
              <a:t>Office</a:t>
            </a:r>
            <a:r>
              <a:rPr lang="en-US" sz="3600" dirty="0" smtClean="0">
                <a:latin typeface="Times New Roman"/>
                <a:cs typeface="Times New Roman"/>
              </a:rPr>
              <a:t> </a:t>
            </a:r>
            <a:r>
              <a:rPr lang="en-US" sz="2700" dirty="0" smtClean="0">
                <a:latin typeface="Times New Roman"/>
                <a:cs typeface="Times New Roman"/>
              </a:rPr>
              <a:t>of Educator Effectiveness and </a:t>
            </a:r>
            <a:br>
              <a:rPr lang="en-US" sz="2700" dirty="0" smtClean="0">
                <a:latin typeface="Times New Roman"/>
                <a:cs typeface="Times New Roman"/>
              </a:rPr>
            </a:br>
            <a:r>
              <a:rPr lang="en-US" sz="2700" dirty="0" smtClean="0">
                <a:latin typeface="Times New Roman"/>
                <a:cs typeface="Times New Roman"/>
              </a:rPr>
              <a:t>Leadership Development</a:t>
            </a:r>
            <a:r>
              <a:rPr lang="en-US" sz="3600" dirty="0" smtClean="0">
                <a:latin typeface="Times New Roman"/>
                <a:cs typeface="Times New Roman"/>
              </a:rPr>
              <a:t/>
            </a:r>
            <a:br>
              <a:rPr lang="en-US" sz="3600" dirty="0" smtClean="0">
                <a:latin typeface="Times New Roman"/>
                <a:cs typeface="Times New Roman"/>
              </a:rPr>
            </a:br>
            <a:r>
              <a:rPr lang="en-US" dirty="0" smtClean="0">
                <a:latin typeface="Times New Roman"/>
                <a:cs typeface="Times New Roman"/>
              </a:rPr>
              <a:t/>
            </a:r>
            <a:br>
              <a:rPr lang="en-US" dirty="0" smtClean="0">
                <a:latin typeface="Times New Roman"/>
                <a:cs typeface="Times New Roman"/>
              </a:rPr>
            </a:br>
            <a:endParaRPr lang="en-US" dirty="0"/>
          </a:p>
        </p:txBody>
      </p:sp>
      <p:pic>
        <p:nvPicPr>
          <p:cNvPr id="4" name="Picture 4" descr="Expanded ADEPT: Leading larning, growing students, transforming schools.">
            <a:extLst>
              <a:ext uri="{FF2B5EF4-FFF2-40B4-BE49-F238E27FC236}">
                <a16:creationId xmlns:a16="http://schemas.microsoft.com/office/drawing/2014/main" id="{C456181F-27B0-4A35-BCF9-E02EE753BF86}"/>
              </a:ext>
            </a:extLst>
          </p:cNvPr>
          <p:cNvPicPr>
            <a:picLocks noChangeAspect="1"/>
          </p:cNvPicPr>
          <p:nvPr/>
        </p:nvPicPr>
        <p:blipFill>
          <a:blip r:embed="rId5"/>
          <a:stretch>
            <a:fillRect/>
          </a:stretch>
        </p:blipFill>
        <p:spPr>
          <a:xfrm>
            <a:off x="1396489" y="3696418"/>
            <a:ext cx="2470031" cy="2470031"/>
          </a:xfrm>
          <a:prstGeom prst="rect">
            <a:avLst/>
          </a:prstGeom>
        </p:spPr>
      </p:pic>
      <p:pic>
        <p:nvPicPr>
          <p:cNvPr id="6" name="Picture 6" descr="Expanded PADEPP: Leading learning, empowering leaders, transforming leadership. ">
            <a:extLst>
              <a:ext uri="{FF2B5EF4-FFF2-40B4-BE49-F238E27FC236}">
                <a16:creationId xmlns:a16="http://schemas.microsoft.com/office/drawing/2014/main" id="{E3B503AC-130C-49E6-A026-A91E6D8A3B47}"/>
              </a:ext>
            </a:extLst>
          </p:cNvPr>
          <p:cNvPicPr>
            <a:picLocks noChangeAspect="1"/>
          </p:cNvPicPr>
          <p:nvPr/>
        </p:nvPicPr>
        <p:blipFill>
          <a:blip r:embed="rId6"/>
          <a:stretch>
            <a:fillRect/>
          </a:stretch>
        </p:blipFill>
        <p:spPr>
          <a:xfrm>
            <a:off x="8763541" y="3696418"/>
            <a:ext cx="2412521" cy="2383767"/>
          </a:xfrm>
          <a:prstGeom prst="rect">
            <a:avLst/>
          </a:prstGeom>
        </p:spPr>
      </p:pic>
      <p:pic>
        <p:nvPicPr>
          <p:cNvPr id="3" name="Recorded Sound" descr="Voice-over reading script from notes. " title="Speaker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566462" y="1466850"/>
            <a:ext cx="609600" cy="609600"/>
          </a:xfrm>
          <a:prstGeom prst="rect">
            <a:avLst/>
          </a:prstGeom>
        </p:spPr>
      </p:pic>
    </p:spTree>
    <p:extLst>
      <p:ext uri="{BB962C8B-B14F-4D97-AF65-F5344CB8AC3E}">
        <p14:creationId xmlns:p14="http://schemas.microsoft.com/office/powerpoint/2010/main" val="2291131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89"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Pulling your ADEPT Plan for later reference</a:t>
            </a:r>
            <a:endParaRPr lang="en-US" dirty="0">
              <a:latin typeface="+mn-lt"/>
            </a:endParaRPr>
          </a:p>
        </p:txBody>
      </p:sp>
      <p:pic>
        <p:nvPicPr>
          <p:cNvPr id="4" name="Content Placeholder 3" descr="save screen&#10;" title="screenshot"/>
          <p:cNvPicPr>
            <a:picLocks noGrp="1" noChangeAspect="1"/>
          </p:cNvPicPr>
          <p:nvPr>
            <p:ph idx="1"/>
          </p:nvPr>
        </p:nvPicPr>
        <p:blipFill>
          <a:blip r:embed="rId5"/>
          <a:stretch>
            <a:fillRect/>
          </a:stretch>
        </p:blipFill>
        <p:spPr>
          <a:xfrm>
            <a:off x="2152650" y="2210093"/>
            <a:ext cx="7886700" cy="3582402"/>
          </a:xfrm>
          <a:prstGeom prst="rect">
            <a:avLst/>
          </a:prstGeom>
        </p:spPr>
      </p:pic>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039350" y="1905293"/>
            <a:ext cx="609600" cy="609600"/>
          </a:xfrm>
          <a:prstGeom prst="rect">
            <a:avLst/>
          </a:prstGeom>
        </p:spPr>
      </p:pic>
    </p:spTree>
    <p:extLst>
      <p:ext uri="{BB962C8B-B14F-4D97-AF65-F5344CB8AC3E}">
        <p14:creationId xmlns:p14="http://schemas.microsoft.com/office/powerpoint/2010/main" val="233973966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042"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Shape 455"/>
          <p:cNvSpPr txBox="1">
            <a:spLocks noGrp="1"/>
          </p:cNvSpPr>
          <p:nvPr>
            <p:ph type="ctrTitle"/>
          </p:nvPr>
        </p:nvSpPr>
        <p:spPr>
          <a:xfrm>
            <a:off x="1835999" y="1887281"/>
            <a:ext cx="4149511" cy="3105600"/>
          </a:xfrm>
          <a:prstGeom prst="rect">
            <a:avLst/>
          </a:prstGeom>
          <a:noFill/>
          <a:ln>
            <a:noFill/>
          </a:ln>
        </p:spPr>
        <p:txBody>
          <a:bodyPr spcFirstLastPara="1" vert="horz" wrap="square" lIns="91425" tIns="45700" rIns="91425" bIns="45700" rtlCol="0" anchor="ctr" anchorCtr="0">
            <a:noAutofit/>
          </a:bodyPr>
          <a:lstStyle/>
          <a:p>
            <a:pPr algn="l">
              <a:spcBef>
                <a:spcPts val="0"/>
              </a:spcBef>
              <a:buClr>
                <a:schemeClr val="dk1"/>
              </a:buClr>
              <a:buSzPts val="4000"/>
            </a:pPr>
            <a:r>
              <a:rPr lang="en" sz="4000" dirty="0">
                <a:solidFill>
                  <a:schemeClr val="dk1"/>
                </a:solidFill>
                <a:latin typeface="Calibri"/>
                <a:ea typeface="Calibri"/>
                <a:cs typeface="Calibri"/>
                <a:sym typeface="Calibri"/>
              </a:rPr>
              <a:t>Stay Connected</a:t>
            </a:r>
            <a:br>
              <a:rPr lang="en" sz="4000" dirty="0">
                <a:solidFill>
                  <a:schemeClr val="dk1"/>
                </a:solidFill>
                <a:latin typeface="Calibri"/>
                <a:ea typeface="Calibri"/>
                <a:cs typeface="Calibri"/>
                <a:sym typeface="Calibri"/>
              </a:rPr>
            </a:br>
            <a:r>
              <a:rPr lang="en" sz="2200" u="sng" dirty="0">
                <a:solidFill>
                  <a:schemeClr val="hlink"/>
                </a:solidFill>
                <a:latin typeface="Calibri"/>
                <a:ea typeface="Calibri"/>
                <a:cs typeface="Calibri"/>
                <a:sym typeface="Calibri"/>
                <a:hlinkClick r:id="rId5"/>
              </a:rPr>
              <a:t>ed.sc.gov/educators/</a:t>
            </a:r>
            <a:br>
              <a:rPr lang="en" sz="2200" u="sng" dirty="0">
                <a:solidFill>
                  <a:schemeClr val="hlink"/>
                </a:solidFill>
                <a:latin typeface="Calibri"/>
                <a:ea typeface="Calibri"/>
                <a:cs typeface="Calibri"/>
                <a:sym typeface="Calibri"/>
                <a:hlinkClick r:id="rId5"/>
              </a:rPr>
            </a:br>
            <a:r>
              <a:rPr lang="en" sz="2200" u="sng" dirty="0">
                <a:solidFill>
                  <a:schemeClr val="hlink"/>
                </a:solidFill>
                <a:latin typeface="Calibri"/>
                <a:ea typeface="Calibri"/>
                <a:cs typeface="Calibri"/>
                <a:sym typeface="Calibri"/>
                <a:hlinkClick r:id="rId5"/>
              </a:rPr>
              <a:t>educator-effectiveness </a:t>
            </a:r>
            <a:r>
              <a:rPr lang="en" sz="3600" dirty="0">
                <a:solidFill>
                  <a:srgbClr val="000000"/>
                </a:solidFill>
                <a:latin typeface="Calibri"/>
                <a:ea typeface="Calibri"/>
                <a:cs typeface="Calibri"/>
                <a:sym typeface="Calibri"/>
              </a:rPr>
              <a:t/>
            </a:r>
            <a:br>
              <a:rPr lang="en" sz="3600" dirty="0">
                <a:solidFill>
                  <a:srgbClr val="000000"/>
                </a:solidFill>
                <a:latin typeface="Calibri"/>
                <a:ea typeface="Calibri"/>
                <a:cs typeface="Calibri"/>
                <a:sym typeface="Calibri"/>
              </a:rPr>
            </a:br>
            <a:endParaRPr sz="4400" dirty="0">
              <a:solidFill>
                <a:schemeClr val="dk1"/>
              </a:solidFill>
              <a:latin typeface="Calibri"/>
              <a:ea typeface="Calibri"/>
              <a:cs typeface="Calibri"/>
              <a:sym typeface="Calibri"/>
            </a:endParaRPr>
          </a:p>
        </p:txBody>
      </p:sp>
      <p:sp>
        <p:nvSpPr>
          <p:cNvPr id="456" name="Shape 456"/>
          <p:cNvSpPr txBox="1">
            <a:spLocks noGrp="1"/>
          </p:cNvSpPr>
          <p:nvPr>
            <p:ph type="subTitle" idx="1"/>
          </p:nvPr>
        </p:nvSpPr>
        <p:spPr>
          <a:xfrm>
            <a:off x="5486400" y="2514601"/>
            <a:ext cx="4808476" cy="3657600"/>
          </a:xfrm>
          <a:prstGeom prst="rect">
            <a:avLst/>
          </a:prstGeom>
          <a:noFill/>
          <a:ln>
            <a:noFill/>
          </a:ln>
        </p:spPr>
        <p:txBody>
          <a:bodyPr spcFirstLastPara="1" vert="horz" wrap="square" lIns="91425" tIns="45700" rIns="91425" bIns="45700" rtlCol="0" anchor="t" anchorCtr="0">
            <a:noAutofit/>
          </a:bodyPr>
          <a:lstStyle/>
          <a:p>
            <a:pPr algn="l">
              <a:lnSpc>
                <a:spcPct val="100000"/>
              </a:lnSpc>
              <a:spcBef>
                <a:spcPts val="0"/>
              </a:spcBef>
              <a:buClr>
                <a:schemeClr val="dk1"/>
              </a:buClr>
              <a:buSzPts val="1850"/>
            </a:pPr>
            <a:r>
              <a:rPr lang="en" sz="1850" b="1" dirty="0">
                <a:solidFill>
                  <a:schemeClr val="dk1"/>
                </a:solidFill>
                <a:latin typeface="Calibri"/>
                <a:ea typeface="Calibri"/>
                <a:cs typeface="Calibri"/>
                <a:sym typeface="Calibri"/>
              </a:rPr>
              <a:t>Lilla Toal-Mandsager</a:t>
            </a:r>
            <a:endParaRPr sz="1850" b="1" dirty="0">
              <a:solidFill>
                <a:schemeClr val="dk1"/>
              </a:solidFill>
              <a:latin typeface="Calibri"/>
              <a:ea typeface="Calibri"/>
              <a:cs typeface="Calibri"/>
              <a:sym typeface="Calibri"/>
            </a:endParaRPr>
          </a:p>
          <a:p>
            <a:pPr algn="l">
              <a:lnSpc>
                <a:spcPct val="100000"/>
              </a:lnSpc>
              <a:spcBef>
                <a:spcPts val="0"/>
              </a:spcBef>
              <a:buClr>
                <a:srgbClr val="888888"/>
              </a:buClr>
              <a:buSzPts val="1850"/>
            </a:pPr>
            <a:r>
              <a:rPr lang="en" sz="1850" b="1" dirty="0">
                <a:solidFill>
                  <a:srgbClr val="888888"/>
                </a:solidFill>
                <a:latin typeface="Calibri"/>
                <a:ea typeface="Calibri"/>
                <a:cs typeface="Calibri"/>
                <a:sym typeface="Calibri"/>
              </a:rPr>
              <a:t>OEEL Director, </a:t>
            </a:r>
            <a:r>
              <a:rPr lang="en" sz="1850" b="1" u="sng" dirty="0">
                <a:solidFill>
                  <a:schemeClr val="hlink"/>
                </a:solidFill>
                <a:latin typeface="Calibri"/>
                <a:ea typeface="Calibri"/>
                <a:cs typeface="Calibri"/>
                <a:sym typeface="Calibri"/>
                <a:hlinkClick r:id="rId6"/>
              </a:rPr>
              <a:t>lmandsager@ed.sc.gov</a:t>
            </a: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r>
              <a:rPr lang="en" sz="1850" b="1" dirty="0">
                <a:solidFill>
                  <a:srgbClr val="888888"/>
                </a:solidFill>
                <a:latin typeface="Calibri"/>
                <a:ea typeface="Calibri"/>
                <a:cs typeface="Calibri"/>
                <a:sym typeface="Calibri"/>
              </a:rPr>
              <a:t> </a:t>
            </a:r>
            <a:endParaRPr dirty="0"/>
          </a:p>
          <a:p>
            <a:pPr algn="l">
              <a:lnSpc>
                <a:spcPct val="100000"/>
              </a:lnSpc>
              <a:spcBef>
                <a:spcPts val="0"/>
              </a:spcBef>
              <a:buClr>
                <a:srgbClr val="888888"/>
              </a:buClr>
              <a:buSzPts val="1850"/>
            </a:pPr>
            <a:r>
              <a:rPr lang="en" sz="1850" b="1" dirty="0">
                <a:latin typeface="Calibri"/>
                <a:ea typeface="Calibri"/>
                <a:cs typeface="Calibri"/>
                <a:sym typeface="Calibri"/>
              </a:rPr>
              <a:t>Beverly Hyatt Flythe</a:t>
            </a:r>
          </a:p>
          <a:p>
            <a:pPr algn="l">
              <a:lnSpc>
                <a:spcPct val="100000"/>
              </a:lnSpc>
              <a:spcBef>
                <a:spcPts val="0"/>
              </a:spcBef>
              <a:buClr>
                <a:srgbClr val="888888"/>
              </a:buClr>
              <a:buSzPts val="1850"/>
            </a:pPr>
            <a:r>
              <a:rPr lang="en" sz="1850" b="1" dirty="0">
                <a:solidFill>
                  <a:srgbClr val="888888"/>
                </a:solidFill>
                <a:latin typeface="Calibri"/>
                <a:ea typeface="Calibri"/>
                <a:cs typeface="Calibri"/>
                <a:sym typeface="Calibri"/>
              </a:rPr>
              <a:t>Higher Education/EPP, </a:t>
            </a:r>
            <a:r>
              <a:rPr lang="en" sz="1850" b="1" dirty="0">
                <a:solidFill>
                  <a:srgbClr val="888888"/>
                </a:solidFill>
                <a:latin typeface="Calibri"/>
                <a:ea typeface="Calibri"/>
                <a:cs typeface="Calibri"/>
                <a:sym typeface="Calibri"/>
                <a:hlinkClick r:id="rId7"/>
              </a:rPr>
              <a:t>bflythe</a:t>
            </a:r>
            <a:r>
              <a:rPr lang="en" sz="1850" b="1" u="sng" dirty="0">
                <a:solidFill>
                  <a:schemeClr val="hlink"/>
                </a:solidFill>
                <a:latin typeface="Calibri"/>
                <a:ea typeface="Calibri"/>
                <a:cs typeface="Calibri"/>
                <a:sym typeface="Calibri"/>
                <a:hlinkClick r:id="rId7"/>
              </a:rPr>
              <a:t>@ed.sc.gov</a:t>
            </a: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0C0C0C"/>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100000"/>
              </a:lnSpc>
              <a:spcBef>
                <a:spcPts val="0"/>
              </a:spcBef>
              <a:buClr>
                <a:srgbClr val="888888"/>
              </a:buClr>
              <a:buSzPts val="1850"/>
            </a:pPr>
            <a:endParaRPr sz="1850" b="1" dirty="0">
              <a:solidFill>
                <a:srgbClr val="888888"/>
              </a:solidFill>
              <a:latin typeface="Calibri"/>
              <a:ea typeface="Calibri"/>
              <a:cs typeface="Calibri"/>
              <a:sym typeface="Calibri"/>
            </a:endParaRPr>
          </a:p>
          <a:p>
            <a:pPr algn="l">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a:p>
            <a:pPr>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a:p>
            <a:pPr>
              <a:lnSpc>
                <a:spcPct val="80000"/>
              </a:lnSpc>
              <a:spcBef>
                <a:spcPts val="592"/>
              </a:spcBef>
              <a:buClr>
                <a:srgbClr val="888888"/>
              </a:buClr>
              <a:buSzPts val="2960"/>
            </a:pPr>
            <a:endParaRPr sz="2960" dirty="0">
              <a:solidFill>
                <a:srgbClr val="888888"/>
              </a:solidFill>
              <a:latin typeface="Calibri"/>
              <a:ea typeface="Calibri"/>
              <a:cs typeface="Calibri"/>
              <a:sym typeface="Calibri"/>
            </a:endParaRPr>
          </a:p>
        </p:txBody>
      </p:sp>
      <p:sp>
        <p:nvSpPr>
          <p:cNvPr id="457" name="Shape 457"/>
          <p:cNvSpPr/>
          <p:nvPr/>
        </p:nvSpPr>
        <p:spPr>
          <a:xfrm>
            <a:off x="2513541" y="787402"/>
            <a:ext cx="6637019" cy="540025"/>
          </a:xfrm>
          <a:prstGeom prst="rect">
            <a:avLst/>
          </a:prstGeom>
          <a:noFill/>
          <a:ln>
            <a:noFill/>
          </a:ln>
        </p:spPr>
        <p:txBody>
          <a:bodyPr spcFirstLastPara="1" wrap="square" lIns="91425" tIns="45700" rIns="91425" bIns="45700" anchor="t"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 sz="4000" b="0" i="0" u="none" strike="noStrike" kern="1200" cap="none" spc="0" normalizeH="0" baseline="0" noProof="0" dirty="0">
                <a:ln>
                  <a:noFill/>
                </a:ln>
                <a:solidFill>
                  <a:prstClr val="black"/>
                </a:solidFill>
                <a:effectLst/>
                <a:uLnTx/>
                <a:uFillTx/>
                <a:latin typeface="Calibri"/>
                <a:ea typeface="Calibri"/>
                <a:cs typeface="Calibri"/>
                <a:sym typeface="Calibri"/>
              </a:rPr>
              <a:t>OEELD  Contact Information</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58" name="Shape 458" title="ADEPT logo"/>
          <p:cNvPicPr preferRelativeResize="0"/>
          <p:nvPr/>
        </p:nvPicPr>
        <p:blipFill rotWithShape="1">
          <a:blip r:embed="rId8">
            <a:alphaModFix/>
          </a:blip>
          <a:srcRect/>
          <a:stretch/>
        </p:blipFill>
        <p:spPr>
          <a:xfrm>
            <a:off x="2209800" y="4114800"/>
            <a:ext cx="1657350" cy="2209800"/>
          </a:xfrm>
          <a:prstGeom prst="rect">
            <a:avLst/>
          </a:prstGeom>
          <a:noFill/>
          <a:ln>
            <a:noFill/>
          </a:ln>
        </p:spPr>
      </p:pic>
      <p:pic>
        <p:nvPicPr>
          <p:cNvPr id="459" name="Shape 459" descr="P:\SCDE Style Manual and Templates\SCDE Logos\SCDE website logo.png" title="SCDE Logo"/>
          <p:cNvPicPr preferRelativeResize="0"/>
          <p:nvPr/>
        </p:nvPicPr>
        <p:blipFill rotWithShape="1">
          <a:blip r:embed="rId9">
            <a:alphaModFix/>
          </a:blip>
          <a:srcRect/>
          <a:stretch/>
        </p:blipFill>
        <p:spPr>
          <a:xfrm>
            <a:off x="3962400" y="-59343"/>
            <a:ext cx="2804474" cy="1000309"/>
          </a:xfrm>
          <a:prstGeom prst="rect">
            <a:avLst/>
          </a:prstGeom>
          <a:noFill/>
          <a:ln>
            <a:noFill/>
          </a:ln>
        </p:spPr>
      </p:pic>
      <p:pic>
        <p:nvPicPr>
          <p:cNvPr id="2"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9829800" y="1582481"/>
            <a:ext cx="609600" cy="609600"/>
          </a:xfrm>
          <a:prstGeom prst="rect">
            <a:avLst/>
          </a:prstGeom>
        </p:spPr>
      </p:pic>
    </p:spTree>
    <p:extLst>
      <p:ext uri="{BB962C8B-B14F-4D97-AF65-F5344CB8AC3E}">
        <p14:creationId xmlns:p14="http://schemas.microsoft.com/office/powerpoint/2010/main" val="38323214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89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EPT Plan page 1&#10;" title="Screenshot"/>
          <p:cNvPicPr>
            <a:picLocks noChangeAspect="1"/>
          </p:cNvPicPr>
          <p:nvPr/>
        </p:nvPicPr>
        <p:blipFill>
          <a:blip r:embed="rId5"/>
          <a:stretch>
            <a:fillRect/>
          </a:stretch>
        </p:blipFill>
        <p:spPr>
          <a:xfrm>
            <a:off x="3203752" y="521732"/>
            <a:ext cx="4635150" cy="5615296"/>
          </a:xfrm>
          <a:prstGeom prst="rect">
            <a:avLst/>
          </a:prstGeom>
        </p:spPr>
      </p:pic>
      <p:sp>
        <p:nvSpPr>
          <p:cNvPr id="10" name="Title 9"/>
          <p:cNvSpPr>
            <a:spLocks noGrp="1"/>
          </p:cNvSpPr>
          <p:nvPr>
            <p:ph type="title"/>
          </p:nvPr>
        </p:nvSpPr>
        <p:spPr>
          <a:xfrm>
            <a:off x="734029" y="2020307"/>
            <a:ext cx="2229090" cy="1394225"/>
          </a:xfrm>
        </p:spPr>
        <p:txBody>
          <a:bodyPr>
            <a:normAutofit fontScale="90000"/>
          </a:bodyPr>
          <a:lstStyle/>
          <a:p>
            <a:r>
              <a:rPr lang="en-US" dirty="0" smtClean="0"/>
              <a:t>ADEPT Plan Template Page 1</a:t>
            </a:r>
            <a:endParaRPr lang="en-US" dirty="0"/>
          </a:p>
        </p:txBody>
      </p:sp>
      <p:pic>
        <p:nvPicPr>
          <p:cNvPr id="2"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163050" y="1715507"/>
            <a:ext cx="609600" cy="609600"/>
          </a:xfrm>
          <a:prstGeom prst="rect">
            <a:avLst/>
          </a:prstGeom>
        </p:spPr>
      </p:pic>
    </p:spTree>
    <p:extLst>
      <p:ext uri="{BB962C8B-B14F-4D97-AF65-F5344CB8AC3E}">
        <p14:creationId xmlns:p14="http://schemas.microsoft.com/office/powerpoint/2010/main" val="39910487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6404"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EPT plan page 2&#10;" title="Screenshot"/>
          <p:cNvPicPr>
            <a:picLocks noChangeAspect="1"/>
          </p:cNvPicPr>
          <p:nvPr/>
        </p:nvPicPr>
        <p:blipFill>
          <a:blip r:embed="rId5"/>
          <a:stretch>
            <a:fillRect/>
          </a:stretch>
        </p:blipFill>
        <p:spPr>
          <a:xfrm>
            <a:off x="3501220" y="521732"/>
            <a:ext cx="4757564" cy="5515277"/>
          </a:xfrm>
          <a:prstGeom prst="rect">
            <a:avLst/>
          </a:prstGeom>
        </p:spPr>
      </p:pic>
      <p:sp>
        <p:nvSpPr>
          <p:cNvPr id="5" name="Title 4"/>
          <p:cNvSpPr>
            <a:spLocks noGrp="1"/>
          </p:cNvSpPr>
          <p:nvPr>
            <p:ph type="title"/>
          </p:nvPr>
        </p:nvSpPr>
        <p:spPr>
          <a:xfrm>
            <a:off x="8843058" y="365127"/>
            <a:ext cx="2511706" cy="5781030"/>
          </a:xfrm>
        </p:spPr>
        <p:txBody>
          <a:bodyPr>
            <a:normAutofit/>
          </a:bodyPr>
          <a:lstStyle/>
          <a:p>
            <a:r>
              <a:rPr lang="en-US" dirty="0" smtClean="0"/>
              <a:t>ADEPT Plan Template Page 2</a:t>
            </a:r>
            <a:endParaRPr lang="en-US" dirty="0"/>
          </a:p>
        </p:txBody>
      </p:sp>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76400" y="2266950"/>
            <a:ext cx="609600" cy="609600"/>
          </a:xfrm>
          <a:prstGeom prst="rect">
            <a:avLst/>
          </a:prstGeom>
        </p:spPr>
      </p:pic>
    </p:spTree>
    <p:extLst>
      <p:ext uri="{BB962C8B-B14F-4D97-AF65-F5344CB8AC3E}">
        <p14:creationId xmlns:p14="http://schemas.microsoft.com/office/powerpoint/2010/main" val="38300397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641"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EPT Plan page 3&#10;" title="Screenshot"/>
          <p:cNvPicPr>
            <a:picLocks noChangeAspect="1"/>
          </p:cNvPicPr>
          <p:nvPr/>
        </p:nvPicPr>
        <p:blipFill>
          <a:blip r:embed="rId5"/>
          <a:stretch>
            <a:fillRect/>
          </a:stretch>
        </p:blipFill>
        <p:spPr>
          <a:xfrm>
            <a:off x="3293383" y="337066"/>
            <a:ext cx="5253503" cy="6200081"/>
          </a:xfrm>
          <a:prstGeom prst="rect">
            <a:avLst/>
          </a:prstGeom>
        </p:spPr>
      </p:pic>
      <p:sp>
        <p:nvSpPr>
          <p:cNvPr id="5" name="Title 4"/>
          <p:cNvSpPr>
            <a:spLocks noGrp="1"/>
          </p:cNvSpPr>
          <p:nvPr>
            <p:ph type="title"/>
          </p:nvPr>
        </p:nvSpPr>
        <p:spPr>
          <a:xfrm>
            <a:off x="358816" y="2111543"/>
            <a:ext cx="2558004" cy="3027616"/>
          </a:xfrm>
        </p:spPr>
        <p:txBody>
          <a:bodyPr>
            <a:normAutofit/>
          </a:bodyPr>
          <a:lstStyle/>
          <a:p>
            <a:r>
              <a:rPr lang="en-US" dirty="0" smtClean="0"/>
              <a:t>ADEPT Plan Template Page 3</a:t>
            </a:r>
            <a:endParaRPr lang="en-US" dirty="0"/>
          </a:p>
        </p:txBody>
      </p:sp>
      <p:pic>
        <p:nvPicPr>
          <p:cNvPr id="2"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439400" y="1501943"/>
            <a:ext cx="609600" cy="609600"/>
          </a:xfrm>
          <a:prstGeom prst="rect">
            <a:avLst/>
          </a:prstGeom>
        </p:spPr>
      </p:pic>
    </p:spTree>
    <p:extLst>
      <p:ext uri="{BB962C8B-B14F-4D97-AF65-F5344CB8AC3E}">
        <p14:creationId xmlns:p14="http://schemas.microsoft.com/office/powerpoint/2010/main" val="21677201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27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DEPT Plan page 4&#10;&#10;" title="Screenshot"/>
          <p:cNvPicPr>
            <a:picLocks noChangeAspect="1"/>
          </p:cNvPicPr>
          <p:nvPr/>
        </p:nvPicPr>
        <p:blipFill>
          <a:blip r:embed="rId5"/>
          <a:stretch>
            <a:fillRect/>
          </a:stretch>
        </p:blipFill>
        <p:spPr>
          <a:xfrm>
            <a:off x="3604440" y="337066"/>
            <a:ext cx="5153925" cy="6079592"/>
          </a:xfrm>
          <a:prstGeom prst="rect">
            <a:avLst/>
          </a:prstGeom>
        </p:spPr>
      </p:pic>
      <p:sp>
        <p:nvSpPr>
          <p:cNvPr id="5" name="Title 4"/>
          <p:cNvSpPr>
            <a:spLocks noGrp="1"/>
          </p:cNvSpPr>
          <p:nvPr>
            <p:ph type="title"/>
          </p:nvPr>
        </p:nvSpPr>
        <p:spPr>
          <a:xfrm>
            <a:off x="9109276" y="2575892"/>
            <a:ext cx="2476018" cy="1325563"/>
          </a:xfrm>
        </p:spPr>
        <p:txBody>
          <a:bodyPr>
            <a:normAutofit fontScale="90000"/>
          </a:bodyPr>
          <a:lstStyle/>
          <a:p>
            <a:r>
              <a:rPr lang="en-US" dirty="0" smtClean="0"/>
              <a:t>ADEPT Plan Template Page 4</a:t>
            </a:r>
            <a:endParaRPr lang="en-US" dirty="0"/>
          </a:p>
        </p:txBody>
      </p:sp>
      <p:pic>
        <p:nvPicPr>
          <p:cNvPr id="2"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504950" y="2933873"/>
            <a:ext cx="609600" cy="609600"/>
          </a:xfrm>
          <a:prstGeom prst="rect">
            <a:avLst/>
          </a:prstGeom>
        </p:spPr>
      </p:pic>
    </p:spTree>
    <p:extLst>
      <p:ext uri="{BB962C8B-B14F-4D97-AF65-F5344CB8AC3E}">
        <p14:creationId xmlns:p14="http://schemas.microsoft.com/office/powerpoint/2010/main" val="164042317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6375"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Uploading your ADEPT plan: Step 1</a:t>
            </a:r>
            <a:endParaRPr lang="en-US" dirty="0">
              <a:latin typeface="+mn-lt"/>
            </a:endParaRPr>
          </a:p>
        </p:txBody>
      </p:sp>
      <p:pic>
        <p:nvPicPr>
          <p:cNvPr id="4" name="Content Placeholder 3" descr="EPP home menu&#10;" title="Screenshot"/>
          <p:cNvPicPr>
            <a:picLocks noGrp="1" noChangeAspect="1"/>
          </p:cNvPicPr>
          <p:nvPr>
            <p:ph idx="1"/>
          </p:nvPr>
        </p:nvPicPr>
        <p:blipFill>
          <a:blip r:embed="rId5"/>
          <a:stretch>
            <a:fillRect/>
          </a:stretch>
        </p:blipFill>
        <p:spPr>
          <a:xfrm>
            <a:off x="1981201" y="2057400"/>
            <a:ext cx="6937849" cy="2280102"/>
          </a:xfrm>
          <a:prstGeom prst="rect">
            <a:avLst/>
          </a:prstGeom>
        </p:spPr>
      </p:pic>
      <p:cxnSp>
        <p:nvCxnSpPr>
          <p:cNvPr id="6" name="Straight Arrow Connector 5" descr="arrow pointing to ADEPT Plans&#10;" title="graphic image"/>
          <p:cNvCxnSpPr/>
          <p:nvPr/>
        </p:nvCxnSpPr>
        <p:spPr>
          <a:xfrm flipH="1">
            <a:off x="3276600" y="2895600"/>
            <a:ext cx="457200" cy="228600"/>
          </a:xfrm>
          <a:prstGeom prst="straightConnector1">
            <a:avLst/>
          </a:prstGeom>
          <a:ln>
            <a:solidFill>
              <a:srgbClr val="1F7B69"/>
            </a:solidFill>
            <a:tailEnd type="triangle"/>
          </a:ln>
        </p:spPr>
        <p:style>
          <a:lnRef idx="3">
            <a:schemeClr val="accent6"/>
          </a:lnRef>
          <a:fillRef idx="0">
            <a:schemeClr val="accent6"/>
          </a:fillRef>
          <a:effectRef idx="2">
            <a:schemeClr val="accent6"/>
          </a:effectRef>
          <a:fontRef idx="minor">
            <a:schemeClr val="tx1"/>
          </a:fontRef>
        </p:style>
      </p:cxnSp>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3950" y="2057400"/>
            <a:ext cx="609600" cy="609600"/>
          </a:xfrm>
          <a:prstGeom prst="rect">
            <a:avLst/>
          </a:prstGeom>
        </p:spPr>
      </p:pic>
    </p:spTree>
    <p:extLst>
      <p:ext uri="{BB962C8B-B14F-4D97-AF65-F5344CB8AC3E}">
        <p14:creationId xmlns:p14="http://schemas.microsoft.com/office/powerpoint/2010/main" val="6844796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967"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Uploading your ADEPT plan: Step 2</a:t>
            </a:r>
            <a:endParaRPr lang="en-US" dirty="0">
              <a:latin typeface="+mn-lt"/>
            </a:endParaRPr>
          </a:p>
        </p:txBody>
      </p:sp>
      <p:pic>
        <p:nvPicPr>
          <p:cNvPr id="5" name="Content Placeholder 4" descr="ADEPT plan upload &#10;" title="Screenshot"/>
          <p:cNvPicPr>
            <a:picLocks noGrp="1" noChangeAspect="1"/>
          </p:cNvPicPr>
          <p:nvPr>
            <p:ph idx="1"/>
          </p:nvPr>
        </p:nvPicPr>
        <p:blipFill>
          <a:blip r:embed="rId5"/>
          <a:stretch>
            <a:fillRect/>
          </a:stretch>
        </p:blipFill>
        <p:spPr>
          <a:xfrm>
            <a:off x="1977189" y="2286000"/>
            <a:ext cx="7620000" cy="2738728"/>
          </a:xfrm>
          <a:prstGeom prst="rect">
            <a:avLst/>
          </a:prstGeom>
        </p:spPr>
      </p:pic>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401300" y="1378745"/>
            <a:ext cx="609600" cy="609600"/>
          </a:xfrm>
          <a:prstGeom prst="rect">
            <a:avLst/>
          </a:prstGeom>
        </p:spPr>
      </p:pic>
    </p:spTree>
    <p:extLst>
      <p:ext uri="{BB962C8B-B14F-4D97-AF65-F5344CB8AC3E}">
        <p14:creationId xmlns:p14="http://schemas.microsoft.com/office/powerpoint/2010/main" val="12261313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62"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Uploading your ADEPT plan: Step 3</a:t>
            </a:r>
            <a:endParaRPr lang="en-US" dirty="0">
              <a:latin typeface="+mn-lt"/>
            </a:endParaRPr>
          </a:p>
        </p:txBody>
      </p:sp>
      <p:pic>
        <p:nvPicPr>
          <p:cNvPr id="5" name="Content Placeholder 4" descr="ADEPT Plan Upload options&#10;" title="Screenshot"/>
          <p:cNvPicPr>
            <a:picLocks noGrp="1" noChangeAspect="1"/>
          </p:cNvPicPr>
          <p:nvPr>
            <p:ph idx="1"/>
          </p:nvPr>
        </p:nvPicPr>
        <p:blipFill>
          <a:blip r:embed="rId5"/>
          <a:stretch>
            <a:fillRect/>
          </a:stretch>
        </p:blipFill>
        <p:spPr>
          <a:xfrm>
            <a:off x="3123943" y="2330845"/>
            <a:ext cx="5944115" cy="3340898"/>
          </a:xfrm>
          <a:prstGeom prst="rect">
            <a:avLst/>
          </a:prstGeom>
        </p:spPr>
      </p:pic>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963150" y="1096367"/>
            <a:ext cx="609600" cy="609600"/>
          </a:xfrm>
          <a:prstGeom prst="rect">
            <a:avLst/>
          </a:prstGeom>
        </p:spPr>
      </p:pic>
    </p:spTree>
    <p:extLst>
      <p:ext uri="{BB962C8B-B14F-4D97-AF65-F5344CB8AC3E}">
        <p14:creationId xmlns:p14="http://schemas.microsoft.com/office/powerpoint/2010/main" val="35317624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70"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Uploading your ADEPT plan: Step 4</a:t>
            </a:r>
            <a:endParaRPr lang="en-US" dirty="0">
              <a:latin typeface="+mn-lt"/>
            </a:endParaRPr>
          </a:p>
        </p:txBody>
      </p:sp>
      <p:pic>
        <p:nvPicPr>
          <p:cNvPr id="6" name="Content Placeholder 5" descr="ADEPT Plan attachements&#10;" title="Screenshot"/>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152650" y="2491574"/>
            <a:ext cx="7886700" cy="3019441"/>
          </a:xfrm>
          <a:prstGeom prst="rect">
            <a:avLst/>
          </a:prstGeom>
        </p:spPr>
      </p:pic>
      <p:sp>
        <p:nvSpPr>
          <p:cNvPr id="7" name="Down Arrow 6" descr="arrow pointing to selection button&#10;" title="graphic"/>
          <p:cNvSpPr/>
          <p:nvPr/>
        </p:nvSpPr>
        <p:spPr>
          <a:xfrm rot="1797655">
            <a:off x="5478097" y="3636954"/>
            <a:ext cx="351917" cy="1159373"/>
          </a:xfrm>
          <a:prstGeom prst="downArrow">
            <a:avLst/>
          </a:prstGeom>
          <a:solidFill>
            <a:srgbClr val="10CF9B">
              <a:lumMod val="7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descr="arrow pointing to add button&#10;" title="graphic"/>
          <p:cNvPicPr>
            <a:picLocks noChangeAspect="1"/>
          </p:cNvPicPr>
          <p:nvPr/>
        </p:nvPicPr>
        <p:blipFill>
          <a:blip r:embed="rId6"/>
          <a:stretch>
            <a:fillRect/>
          </a:stretch>
        </p:blipFill>
        <p:spPr>
          <a:xfrm>
            <a:off x="9665958" y="4343400"/>
            <a:ext cx="682811" cy="463336"/>
          </a:xfrm>
          <a:prstGeom prst="rect">
            <a:avLst/>
          </a:prstGeom>
        </p:spPr>
      </p:pic>
      <p:pic>
        <p:nvPicPr>
          <p:cNvPr id="3" name="Recorded Sound" descr="Voice-over reading script from notes. " title="Speaker">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429751" y="1433229"/>
            <a:ext cx="609600" cy="609600"/>
          </a:xfrm>
          <a:prstGeom prst="rect">
            <a:avLst/>
          </a:prstGeom>
        </p:spPr>
      </p:pic>
    </p:spTree>
    <p:extLst>
      <p:ext uri="{BB962C8B-B14F-4D97-AF65-F5344CB8AC3E}">
        <p14:creationId xmlns:p14="http://schemas.microsoft.com/office/powerpoint/2010/main" val="73959883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09"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2017 SCDE_Presentation-Template">
  <a:themeElements>
    <a:clrScheme name="Custom 1">
      <a:dk1>
        <a:srgbClr val="205867"/>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CD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idescreen [Read-Only]" id="{516DFB8F-F69C-4AFE-86B7-AFCDD41D5482}" vid="{046585DE-909D-424B-B98F-8D9B238EDB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749</Words>
  <Application>Microsoft Office PowerPoint</Application>
  <PresentationFormat>Widescreen</PresentationFormat>
  <Paragraphs>51</Paragraphs>
  <Slides>11</Slides>
  <Notes>11</Notes>
  <HiddenSlides>0</HiddenSlides>
  <MMClips>11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Calibri Light</vt:lpstr>
      <vt:lpstr>Times New Roman</vt:lpstr>
      <vt:lpstr>2_Office Theme</vt:lpstr>
      <vt:lpstr>2017 SCDE_Presentation-Template</vt:lpstr>
      <vt:lpstr>Office of Educator Effectiveness  &amp; Leadership Development   EPP ADEPT Plan Guide   Beverly Hyatt Flythe, MSEd. Office of Educator Effectiveness and  Leadership Development  </vt:lpstr>
      <vt:lpstr>ADEPT Plan Template Page 1</vt:lpstr>
      <vt:lpstr>ADEPT Plan Template Page 2</vt:lpstr>
      <vt:lpstr>ADEPT Plan Template Page 3</vt:lpstr>
      <vt:lpstr>ADEPT Plan Template Page 4</vt:lpstr>
      <vt:lpstr>Uploading your ADEPT plan: Step 1</vt:lpstr>
      <vt:lpstr>Uploading your ADEPT plan: Step 2</vt:lpstr>
      <vt:lpstr>Uploading your ADEPT plan: Step 3</vt:lpstr>
      <vt:lpstr>Uploading your ADEPT plan: Step 4</vt:lpstr>
      <vt:lpstr>Pulling your ADEPT Plan for later reference</vt:lpstr>
      <vt:lpstr>Stay Connected ed.sc.gov/educators/ educator-effectiveness  </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of Educator Effectiveness  &amp; Leadership Development   EPP ADEPT Plan Guide   Beverly Hyatt Flythe, MSEd. Office of Educator Effectiveness and  Leadership Development</dc:title>
  <dc:creator>South Carolina Department of Education</dc:creator>
  <cp:lastModifiedBy>Colley, Faye</cp:lastModifiedBy>
  <cp:revision>16</cp:revision>
  <dcterms:created xsi:type="dcterms:W3CDTF">2021-03-30T15:07:42Z</dcterms:created>
  <dcterms:modified xsi:type="dcterms:W3CDTF">2021-09-01T15:02:20Z</dcterms:modified>
</cp:coreProperties>
</file>