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 id="2147483690" r:id="rId3"/>
    <p:sldMasterId id="2147483696" r:id="rId4"/>
  </p:sldMasterIdLst>
  <p:notesMasterIdLst>
    <p:notesMasterId r:id="rId14"/>
  </p:notesMasterIdLst>
  <p:sldIdLst>
    <p:sldId id="257" r:id="rId5"/>
    <p:sldId id="264" r:id="rId6"/>
    <p:sldId id="265" r:id="rId7"/>
    <p:sldId id="266" r:id="rId8"/>
    <p:sldId id="267" r:id="rId9"/>
    <p:sldId id="268" r:id="rId10"/>
    <p:sldId id="269" r:id="rId11"/>
    <p:sldId id="270" r:id="rId12"/>
    <p:sldId id="27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1" autoAdjust="0"/>
    <p:restoredTop sz="53650" autoAdjust="0"/>
  </p:normalViewPr>
  <p:slideViewPr>
    <p:cSldViewPr snapToGrid="0">
      <p:cViewPr varScale="1">
        <p:scale>
          <a:sx n="37" d="100"/>
          <a:sy n="37" d="100"/>
        </p:scale>
        <p:origin x="6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21FDD2-3F78-4719-939D-68E3D1A5AFB3}" type="datetimeFigureOut">
              <a:rPr lang="en-US" smtClean="0"/>
              <a:t>9/1/2021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625A62-379D-489A-9B80-968701807A68}" type="slidenum">
              <a:rPr lang="en-US" smtClean="0"/>
              <a:t>‹#›</a:t>
            </a:fld>
            <a:endParaRPr lang="en-US"/>
          </a:p>
        </p:txBody>
      </p:sp>
    </p:spTree>
    <p:extLst>
      <p:ext uri="{BB962C8B-B14F-4D97-AF65-F5344CB8AC3E}">
        <p14:creationId xmlns:p14="http://schemas.microsoft.com/office/powerpoint/2010/main" val="600991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altLang="en-US" dirty="0" smtClean="0"/>
              <a:t> Welcome to the Quick Guide for Validity and Reliability of the SCTS 4.0 Rubric for accreditation review</a:t>
            </a:r>
            <a:r>
              <a:rPr lang="en-US" altLang="en-US" baseline="0" dirty="0" smtClean="0"/>
              <a:t> purposes. My Name is Beverly Flythe and I am your EPP ADEPT liaison from the Office of Educator Effectiveness and Leadership Development. </a:t>
            </a:r>
            <a:endParaRPr lang="en-US" dirty="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South Carolina Department of Education</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91D14C-FD63-4621-8F63-9ECEE9A5DEDE}" type="slidenum">
              <a:rPr kumimoji="0" 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301517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questions we receive</a:t>
            </a:r>
            <a:r>
              <a:rPr lang="en-US" baseline="0" dirty="0" smtClean="0"/>
              <a:t> a lot is regarding the validity and reliability of the rubric. Allow me to share some insight from our partners at NIET. </a:t>
            </a:r>
            <a:endParaRPr lang="en-US" dirty="0"/>
          </a:p>
        </p:txBody>
      </p:sp>
      <p:sp>
        <p:nvSpPr>
          <p:cNvPr id="4" name="Slide Number Placeholder 3"/>
          <p:cNvSpPr>
            <a:spLocks noGrp="1"/>
          </p:cNvSpPr>
          <p:nvPr>
            <p:ph type="sldNum" sz="quarter" idx="10"/>
          </p:nvPr>
        </p:nvSpPr>
        <p:spPr/>
        <p:txBody>
          <a:bodyPr/>
          <a:lstStyle/>
          <a:p>
            <a:pPr marL="0" marR="0" lvl="0" indent="0" algn="r" defTabSz="1599834" rtl="0" eaLnBrk="1" fontAlgn="auto" latinLnBrk="0" hangingPunct="1">
              <a:lnSpc>
                <a:spcPct val="100000"/>
              </a:lnSpc>
              <a:spcBef>
                <a:spcPts val="0"/>
              </a:spcBef>
              <a:spcAft>
                <a:spcPts val="0"/>
              </a:spcAft>
              <a:buClrTx/>
              <a:buSzTx/>
              <a:buFontTx/>
              <a:buNone/>
              <a:tabLst/>
              <a:defRPr/>
            </a:pPr>
            <a:fld id="{00D71EFD-D021-472A-A479-E36CE90E0A8B}" type="slidenum">
              <a:rPr kumimoji="0" lang="en-US" sz="2100" b="0" i="0" u="none" strike="noStrike" kern="1200" cap="none" spc="0" normalizeH="0" baseline="0" noProof="0">
                <a:ln>
                  <a:noFill/>
                </a:ln>
                <a:solidFill>
                  <a:prstClr val="black"/>
                </a:solidFill>
                <a:effectLst/>
                <a:uLnTx/>
                <a:uFillTx/>
                <a:latin typeface="Calibri" panose="020F0502020204030204"/>
                <a:ea typeface="+mn-ea"/>
                <a:cs typeface="Times New Roman" panose="02020603050405020304" pitchFamily="18" charset="0"/>
              </a:rPr>
              <a:pPr marL="0" marR="0" lvl="0" indent="0" algn="r" defTabSz="1599834" rtl="0" eaLnBrk="1" fontAlgn="auto" latinLnBrk="0" hangingPunct="1">
                <a:lnSpc>
                  <a:spcPct val="100000"/>
                </a:lnSpc>
                <a:spcBef>
                  <a:spcPts val="0"/>
                </a:spcBef>
                <a:spcAft>
                  <a:spcPts val="0"/>
                </a:spcAft>
                <a:buClrTx/>
                <a:buSzTx/>
                <a:buFontTx/>
                <a:buNone/>
                <a:tabLst/>
                <a:defRPr/>
              </a:pPr>
              <a:t>2</a:t>
            </a:fld>
            <a:endParaRPr kumimoji="0" lang="en-US" sz="2100" b="0" i="0" u="none" strike="noStrike" kern="1200" cap="none" spc="0" normalizeH="0" baseline="0" noProof="0">
              <a:ln>
                <a:noFill/>
              </a:ln>
              <a:solidFill>
                <a:prstClr val="black"/>
              </a:solidFill>
              <a:effectLst/>
              <a:uLnTx/>
              <a:uFillTx/>
              <a:latin typeface="Calibri" panose="020F0502020204030204"/>
              <a:ea typeface="+mn-ea"/>
              <a:cs typeface="Times New Roman" panose="02020603050405020304" pitchFamily="18" charset="0"/>
            </a:endParaRPr>
          </a:p>
        </p:txBody>
      </p:sp>
    </p:spTree>
    <p:extLst>
      <p:ext uri="{BB962C8B-B14F-4D97-AF65-F5344CB8AC3E}">
        <p14:creationId xmlns:p14="http://schemas.microsoft.com/office/powerpoint/2010/main" val="3519110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599834">
              <a:defRPr/>
            </a:pPr>
            <a:r>
              <a:rPr lang="en-US" dirty="0" smtClean="0"/>
              <a:t> Read slide.</a:t>
            </a:r>
          </a:p>
          <a:p>
            <a:endParaRPr lang="en-US" dirty="0"/>
          </a:p>
        </p:txBody>
      </p:sp>
      <p:sp>
        <p:nvSpPr>
          <p:cNvPr id="4" name="Slide Number Placeholder 3"/>
          <p:cNvSpPr>
            <a:spLocks noGrp="1"/>
          </p:cNvSpPr>
          <p:nvPr>
            <p:ph type="sldNum" sz="quarter" idx="10"/>
          </p:nvPr>
        </p:nvSpPr>
        <p:spPr/>
        <p:txBody>
          <a:bodyPr/>
          <a:lstStyle/>
          <a:p>
            <a:pPr marL="0" marR="0" lvl="0" indent="0" algn="r" defTabSz="799917" rtl="0" eaLnBrk="1" fontAlgn="auto" latinLnBrk="0" hangingPunct="1">
              <a:lnSpc>
                <a:spcPct val="100000"/>
              </a:lnSpc>
              <a:spcBef>
                <a:spcPts val="0"/>
              </a:spcBef>
              <a:spcAft>
                <a:spcPts val="0"/>
              </a:spcAft>
              <a:buClrTx/>
              <a:buSzTx/>
              <a:buFontTx/>
              <a:buNone/>
              <a:tabLst/>
              <a:defRPr/>
            </a:pPr>
            <a:fld id="{E1755F83-2AF3-4B38-A9E4-B6E7A7CC574F}" type="slidenum">
              <a:rPr kumimoji="0" lang="en-US" sz="2100" b="0" i="0" u="none" strike="noStrike" kern="1200" cap="none" spc="0" normalizeH="0" baseline="0" noProof="0">
                <a:ln>
                  <a:noFill/>
                </a:ln>
                <a:solidFill>
                  <a:prstClr val="black"/>
                </a:solidFill>
                <a:effectLst/>
                <a:uLnTx/>
                <a:uFillTx/>
                <a:latin typeface="Calibri"/>
                <a:ea typeface="+mn-ea"/>
                <a:cs typeface="Times New Roman" panose="02020603050405020304" pitchFamily="18" charset="0"/>
              </a:rPr>
              <a:pPr marL="0" marR="0" lvl="0" indent="0" algn="r" defTabSz="799917" rtl="0" eaLnBrk="1" fontAlgn="auto" latinLnBrk="0" hangingPunct="1">
                <a:lnSpc>
                  <a:spcPct val="100000"/>
                </a:lnSpc>
                <a:spcBef>
                  <a:spcPts val="0"/>
                </a:spcBef>
                <a:spcAft>
                  <a:spcPts val="0"/>
                </a:spcAft>
                <a:buClrTx/>
                <a:buSzTx/>
                <a:buFontTx/>
                <a:buNone/>
                <a:tabLst/>
                <a:defRPr/>
              </a:pPr>
              <a:t>3</a:t>
            </a:fld>
            <a:endParaRPr kumimoji="0" lang="en-US" sz="21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3361101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t>Internal research on the validity and reliability of the instrument from NIET looks across 11 states and 4000 teachers and resulted in finding the highest correlation in large scale research on rubrics. That internal correlation is .24. This internal data was also validated externally in Texas by AIR to have an even stronger correlation </a:t>
            </a:r>
            <a:r>
              <a:rPr lang="en-US" sz="2100" dirty="0" err="1"/>
              <a:t>coeffecient</a:t>
            </a:r>
            <a:r>
              <a:rPr lang="en-US" sz="2100" dirty="0"/>
              <a:t> of .27.</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FE7B5B-9A69-4C92-8C51-C4A3041D408C}" type="slidenum">
              <a:rPr kumimoji="0" lang="en-US" sz="21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21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761230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t>In the graph on the left you will see the ratings for traditional teacher ratings as compared to the NIET teacher scoring. You can easily see the trend traditionally has been to score in the highest rating bracket. This skewed scoring has been attributed to evaluation models which are either not well-designed or are not implemented well.  This lopsided trend in teacher evaluation is called the Widget Effect. This chart clearly examines how the NIET rubric challenges the Widget Effect by showing a more normal curve and distribution of scores, rather than a skewed positive trend in teacher evaluation results. NIET created their rubric to help combat this issue which can be and has been detrimental to public education in our country. </a:t>
            </a:r>
            <a:endParaRPr lang="en-US" dirty="0"/>
          </a:p>
        </p:txBody>
      </p:sp>
      <p:sp>
        <p:nvSpPr>
          <p:cNvPr id="4" name="Slide Number Placeholder 3"/>
          <p:cNvSpPr>
            <a:spLocks noGrp="1"/>
          </p:cNvSpPr>
          <p:nvPr>
            <p:ph type="sldNum" sz="quarter" idx="10"/>
          </p:nvPr>
        </p:nvSpPr>
        <p:spPr/>
        <p:txBody>
          <a:bodyPr/>
          <a:lstStyle/>
          <a:p>
            <a:pPr marL="0" marR="0" lvl="0" indent="0" algn="r" defTabSz="1599834" rtl="0" eaLnBrk="1" fontAlgn="auto" latinLnBrk="0" hangingPunct="1">
              <a:lnSpc>
                <a:spcPct val="100000"/>
              </a:lnSpc>
              <a:spcBef>
                <a:spcPts val="0"/>
              </a:spcBef>
              <a:spcAft>
                <a:spcPts val="0"/>
              </a:spcAft>
              <a:buClrTx/>
              <a:buSzTx/>
              <a:buFontTx/>
              <a:buNone/>
              <a:tabLst/>
              <a:defRPr/>
            </a:pPr>
            <a:fld id="{39FE7B5B-9A69-4C92-8C51-C4A3041D408C}" type="slidenum">
              <a:rPr kumimoji="0" lang="en-US" sz="2100" b="0" i="0" u="none" strike="noStrike" kern="1200" cap="none" spc="0" normalizeH="0" baseline="0" noProof="0">
                <a:ln>
                  <a:noFill/>
                </a:ln>
                <a:solidFill>
                  <a:prstClr val="black"/>
                </a:solidFill>
                <a:effectLst/>
                <a:uLnTx/>
                <a:uFillTx/>
                <a:latin typeface="Calibri" panose="020F0502020204030204"/>
                <a:ea typeface="+mn-ea"/>
                <a:cs typeface="Times New Roman" panose="02020603050405020304" pitchFamily="18" charset="0"/>
              </a:rPr>
              <a:pPr marL="0" marR="0" lvl="0" indent="0" algn="r" defTabSz="1599834" rtl="0" eaLnBrk="1" fontAlgn="auto" latinLnBrk="0" hangingPunct="1">
                <a:lnSpc>
                  <a:spcPct val="100000"/>
                </a:lnSpc>
                <a:spcBef>
                  <a:spcPts val="0"/>
                </a:spcBef>
                <a:spcAft>
                  <a:spcPts val="0"/>
                </a:spcAft>
                <a:buClrTx/>
                <a:buSzTx/>
                <a:buFontTx/>
                <a:buNone/>
                <a:tabLst/>
                <a:defRPr/>
              </a:pPr>
              <a:t>5</a:t>
            </a:fld>
            <a:endParaRPr kumimoji="0" lang="en-US" sz="2100" b="0" i="0" u="none" strike="noStrike" kern="1200" cap="none" spc="0" normalizeH="0" baseline="0" noProof="0">
              <a:ln>
                <a:noFill/>
              </a:ln>
              <a:solidFill>
                <a:prstClr val="black"/>
              </a:solidFill>
              <a:effectLst/>
              <a:uLnTx/>
              <a:uFillTx/>
              <a:latin typeface="Calibri" panose="020F0502020204030204"/>
              <a:ea typeface="+mn-ea"/>
              <a:cs typeface="Times New Roman" panose="02020603050405020304" pitchFamily="18" charset="0"/>
            </a:endParaRPr>
          </a:p>
        </p:txBody>
      </p:sp>
    </p:spTree>
    <p:extLst>
      <p:ext uri="{BB962C8B-B14F-4D97-AF65-F5344CB8AC3E}">
        <p14:creationId xmlns:p14="http://schemas.microsoft.com/office/powerpoint/2010/main" val="443475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599834">
              <a:defRPr/>
            </a:pPr>
            <a:r>
              <a:rPr lang="en-US" sz="2100" dirty="0"/>
              <a:t>NCTQ provided a 3</a:t>
            </a:r>
            <a:r>
              <a:rPr lang="en-US" sz="2100" baseline="30000" dirty="0"/>
              <a:t>rd</a:t>
            </a:r>
            <a:r>
              <a:rPr lang="en-US" sz="2100" dirty="0"/>
              <a:t> party review looking at national k-12 studies and IHE’s using k-12 rubrics. Our rubric was rated the highest and the only rubric that covered all the core elements they deemed important. </a:t>
            </a:r>
            <a:endParaRPr lang="en-US" dirty="0" smtClean="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FE7B5B-9A69-4C92-8C51-C4A3041D408C}" type="slidenum">
              <a:rPr kumimoji="0" lang="en-US" sz="21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21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861314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t>Keep in mind that changes do alter the validity, and some changes do indeed make it null and void. Also keep in mind that the ADEPT model is one of consistent components and ideals. Altering the rubric to fit your EPP also impacts our K-12 partners since they do not alter the rubric. Your candidates will be much better prepared for their first teaching assignments if they are well-versed in the rubric and scoring as they will face it in a district setting. Also, as a state we do not want to have a wide variation. We want to be consistent across IHE and K-12. Our feedback from districts is that they prefer hiring from those EPPs that do not deviate from the NIET rubric as they find those teachers to be the most well-prepared.</a:t>
            </a:r>
            <a:endParaRPr lang="en-US" dirty="0"/>
          </a:p>
        </p:txBody>
      </p:sp>
      <p:sp>
        <p:nvSpPr>
          <p:cNvPr id="4" name="Slide Number Placeholder 3"/>
          <p:cNvSpPr>
            <a:spLocks noGrp="1"/>
          </p:cNvSpPr>
          <p:nvPr>
            <p:ph type="sldNum" sz="quarter" idx="10"/>
          </p:nvPr>
        </p:nvSpPr>
        <p:spPr/>
        <p:txBody>
          <a:bodyPr/>
          <a:lstStyle/>
          <a:p>
            <a:pPr marL="0" marR="0" lvl="0" indent="0" algn="r" defTabSz="799917" rtl="0" eaLnBrk="1" fontAlgn="auto" latinLnBrk="0" hangingPunct="1">
              <a:lnSpc>
                <a:spcPct val="100000"/>
              </a:lnSpc>
              <a:spcBef>
                <a:spcPts val="0"/>
              </a:spcBef>
              <a:spcAft>
                <a:spcPts val="0"/>
              </a:spcAft>
              <a:buClrTx/>
              <a:buSzTx/>
              <a:buFontTx/>
              <a:buNone/>
              <a:tabLst/>
              <a:defRPr/>
            </a:pPr>
            <a:fld id="{E1755F83-2AF3-4B38-A9E4-B6E7A7CC574F}" type="slidenum">
              <a:rPr kumimoji="0" lang="en-US" sz="2100" b="0" i="0" u="none" strike="noStrike" kern="1200" cap="none" spc="0" normalizeH="0" baseline="0" noProof="0">
                <a:ln>
                  <a:noFill/>
                </a:ln>
                <a:solidFill>
                  <a:prstClr val="black"/>
                </a:solidFill>
                <a:effectLst/>
                <a:uLnTx/>
                <a:uFillTx/>
                <a:latin typeface="Calibri"/>
                <a:ea typeface="+mn-ea"/>
                <a:cs typeface="Times New Roman" panose="02020603050405020304" pitchFamily="18" charset="0"/>
              </a:rPr>
              <a:pPr marL="0" marR="0" lvl="0" indent="0" algn="r" defTabSz="799917" rtl="0" eaLnBrk="1" fontAlgn="auto" latinLnBrk="0" hangingPunct="1">
                <a:lnSpc>
                  <a:spcPct val="100000"/>
                </a:lnSpc>
                <a:spcBef>
                  <a:spcPts val="0"/>
                </a:spcBef>
                <a:spcAft>
                  <a:spcPts val="0"/>
                </a:spcAft>
                <a:buClrTx/>
                <a:buSzTx/>
                <a:buFontTx/>
                <a:buNone/>
                <a:tabLst/>
                <a:defRPr/>
              </a:pPr>
              <a:t>7</a:t>
            </a:fld>
            <a:endParaRPr kumimoji="0" lang="en-US" sz="21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676208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more information on the validity</a:t>
            </a:r>
            <a:r>
              <a:rPr lang="en-US" baseline="0" dirty="0" smtClean="0"/>
              <a:t> and reliability of the SCTS 4.0 rubric, please check out the resources available to you on the Research and Policy page of the NIET website. I am also in the process of updating the information on our EPP webpage and will post the links there also. </a:t>
            </a:r>
            <a:endParaRPr lang="en-US" dirty="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Times New Roman" panose="02020603050405020304" pitchFamily="18" charset="0"/>
              </a:rPr>
              <a:t>South Carolina Department of Education</a:t>
            </a:r>
            <a:endParaRPr kumimoji="0" lang="en-US" sz="21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91D14C-FD63-4621-8F63-9ECEE9A5DEDE}" type="slidenum">
              <a:rPr kumimoji="0" lang="en-US" sz="21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21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282327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Shape 451"/>
          <p:cNvSpPr>
            <a:spLocks noGrp="1" noRot="1" noChangeAspect="1"/>
          </p:cNvSpPr>
          <p:nvPr>
            <p:ph type="sldImg" idx="2"/>
          </p:nvPr>
        </p:nvSpPr>
        <p:spPr>
          <a:xfrm>
            <a:off x="5746750" y="947738"/>
            <a:ext cx="8423275" cy="4738687"/>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Shape 452"/>
          <p:cNvSpPr txBox="1">
            <a:spLocks noGrp="1"/>
          </p:cNvSpPr>
          <p:nvPr>
            <p:ph type="body" idx="1"/>
          </p:nvPr>
        </p:nvSpPr>
        <p:spPr>
          <a:xfrm>
            <a:off x="1991679" y="6002218"/>
            <a:ext cx="15933433" cy="5686309"/>
          </a:xfrm>
          <a:prstGeom prst="rect">
            <a:avLst/>
          </a:prstGeom>
          <a:noFill/>
          <a:ln>
            <a:noFill/>
          </a:ln>
        </p:spPr>
        <p:txBody>
          <a:bodyPr spcFirstLastPara="1" wrap="square" lIns="162965" tIns="81503" rIns="162965" bIns="81503" anchor="t" anchorCtr="0">
            <a:noAutofit/>
          </a:bodyPr>
          <a:lstStyle/>
          <a:p>
            <a:r>
              <a:rPr lang="en" sz="1600" dirty="0">
                <a:latin typeface="Calibri"/>
                <a:ea typeface="Calibri"/>
                <a:cs typeface="Calibri"/>
                <a:sym typeface="Calibri"/>
              </a:rPr>
              <a:t>http://ed.sc.gov/educators/educator-effectiveness</a:t>
            </a:r>
            <a:endParaRPr sz="2400" dirty="0"/>
          </a:p>
          <a:p>
            <a:endParaRPr sz="1600" dirty="0">
              <a:latin typeface="Calibri"/>
              <a:ea typeface="Calibri"/>
              <a:cs typeface="Calibri"/>
              <a:sym typeface="Calibri"/>
            </a:endParaRPr>
          </a:p>
          <a:p>
            <a:r>
              <a:rPr lang="en" sz="1600" dirty="0" smtClean="0">
                <a:solidFill>
                  <a:schemeClr val="dk1"/>
                </a:solidFill>
                <a:latin typeface="Calibri"/>
                <a:ea typeface="Calibri"/>
                <a:cs typeface="Calibri"/>
                <a:sym typeface="Calibri"/>
              </a:rPr>
              <a:t>Feel </a:t>
            </a:r>
            <a:r>
              <a:rPr lang="en" sz="1600" dirty="0">
                <a:solidFill>
                  <a:schemeClr val="dk1"/>
                </a:solidFill>
                <a:latin typeface="Calibri"/>
                <a:ea typeface="Calibri"/>
                <a:cs typeface="Calibri"/>
                <a:sym typeface="Calibri"/>
              </a:rPr>
              <a:t>free to reach out to me if you have any questions or concerns. </a:t>
            </a:r>
            <a:endParaRPr sz="1600" dirty="0">
              <a:latin typeface="Calibri"/>
              <a:ea typeface="Calibri"/>
              <a:cs typeface="Calibri"/>
              <a:sym typeface="Calibri"/>
            </a:endParaRPr>
          </a:p>
          <a:p>
            <a:r>
              <a:rPr lang="en" sz="1600" dirty="0">
                <a:latin typeface="Calibri"/>
                <a:ea typeface="Calibri"/>
                <a:cs typeface="Calibri"/>
                <a:sym typeface="Calibri"/>
              </a:rPr>
              <a:t> </a:t>
            </a:r>
            <a:r>
              <a:rPr lang="en" sz="1400" dirty="0">
                <a:latin typeface="Calibri"/>
                <a:ea typeface="Calibri"/>
                <a:cs typeface="Calibri"/>
                <a:sym typeface="Calibri"/>
              </a:rPr>
              <a:t/>
            </a:r>
            <a:br>
              <a:rPr lang="en" sz="1400" dirty="0">
                <a:latin typeface="Calibri"/>
                <a:ea typeface="Calibri"/>
                <a:cs typeface="Calibri"/>
                <a:sym typeface="Calibri"/>
              </a:rPr>
            </a:br>
            <a:r>
              <a:rPr lang="en" sz="1400" dirty="0">
                <a:latin typeface="Calibri"/>
                <a:ea typeface="Calibri"/>
                <a:cs typeface="Calibri"/>
                <a:sym typeface="Calibri"/>
              </a:rPr>
              <a:t>. </a:t>
            </a:r>
            <a:endParaRPr sz="2400" dirty="0"/>
          </a:p>
          <a:p>
            <a:endParaRPr dirty="0">
              <a:solidFill>
                <a:schemeClr val="dk1"/>
              </a:solidFill>
              <a:latin typeface="Calibri"/>
              <a:ea typeface="Calibri"/>
              <a:cs typeface="Calibri"/>
              <a:sym typeface="Calibri"/>
            </a:endParaRPr>
          </a:p>
        </p:txBody>
      </p:sp>
      <p:sp>
        <p:nvSpPr>
          <p:cNvPr id="453" name="Shape 453"/>
          <p:cNvSpPr txBox="1">
            <a:spLocks noGrp="1"/>
          </p:cNvSpPr>
          <p:nvPr>
            <p:ph type="sldNum" idx="12"/>
          </p:nvPr>
        </p:nvSpPr>
        <p:spPr>
          <a:xfrm>
            <a:off x="11281581" y="12002236"/>
            <a:ext cx="8630609" cy="631812"/>
          </a:xfrm>
          <a:prstGeom prst="rect">
            <a:avLst/>
          </a:prstGeom>
          <a:noFill/>
          <a:ln>
            <a:noFill/>
          </a:ln>
        </p:spPr>
        <p:txBody>
          <a:bodyPr spcFirstLastPara="1" wrap="square" lIns="162965" tIns="81503" rIns="162965" bIns="81503" anchor="b" anchorCtr="0">
            <a:noAutofit/>
          </a:bodyPr>
          <a:lstStyle/>
          <a:p>
            <a:pPr marL="0" marR="0" lvl="0" indent="0" algn="r" defTabSz="799917" rtl="0" eaLnBrk="1" fontAlgn="auto" latinLnBrk="0" hangingPunct="1">
              <a:lnSpc>
                <a:spcPct val="100000"/>
              </a:lnSpc>
              <a:spcBef>
                <a:spcPts val="0"/>
              </a:spcBef>
              <a:spcAft>
                <a:spcPts val="0"/>
              </a:spcAft>
              <a:buClrTx/>
              <a:buSzTx/>
              <a:buFontTx/>
              <a:buNone/>
              <a:tabLst/>
              <a:defRPr/>
            </a:pPr>
            <a:fld id="{00000000-1234-1234-1234-123412341234}" type="slidenum">
              <a:rPr kumimoji="0" lang="en" sz="2100" b="0" i="0" u="none" strike="noStrike" kern="1200" cap="none" spc="0" normalizeH="0" baseline="0" noProof="0">
                <a:ln>
                  <a:noFill/>
                </a:ln>
                <a:solidFill>
                  <a:prstClr val="black"/>
                </a:solidFill>
                <a:effectLst/>
                <a:uLnTx/>
                <a:uFillTx/>
                <a:latin typeface="Calibri"/>
                <a:ea typeface="Calibri"/>
                <a:cs typeface="Calibri"/>
                <a:sym typeface="Calibri"/>
              </a:rPr>
              <a:pPr marL="0" marR="0" lvl="0" indent="0" algn="r" defTabSz="799917" rtl="0" eaLnBrk="1" fontAlgn="auto" latinLnBrk="0" hangingPunct="1">
                <a:lnSpc>
                  <a:spcPct val="100000"/>
                </a:lnSpc>
                <a:spcBef>
                  <a:spcPts val="0"/>
                </a:spcBef>
                <a:spcAft>
                  <a:spcPts val="0"/>
                </a:spcAft>
                <a:buClrTx/>
                <a:buSzTx/>
                <a:buFontTx/>
                <a:buNone/>
                <a:tabLst/>
                <a:defRPr/>
              </a:pPr>
              <a:t>9</a:t>
            </a:fld>
            <a:endParaRPr kumimoji="0" sz="21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071767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3.xml"/><Relationship Id="rId1" Type="http://schemas.openxmlformats.org/officeDocument/2006/relationships/tags" Target="../tags/tag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lvl1pPr>
              <a:defRPr>
                <a:latin typeface="Times New Roman" panose="02020603050405020304" pitchFamily="18" charset="0"/>
                <a:cs typeface="Times New Roman" panose="02020603050405020304" pitchFamily="18" charset="0"/>
              </a:defRPr>
            </a:lvl1p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preferRelativeResize="0">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3203" y="152400"/>
            <a:ext cx="1920240" cy="182880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81200" y="6125942"/>
            <a:ext cx="8229600" cy="731520"/>
          </a:xfrm>
          <a:prstGeom prst="rect">
            <a:avLst/>
          </a:prstGeom>
        </p:spPr>
      </p:pic>
    </p:spTree>
    <p:extLst>
      <p:ext uri="{BB962C8B-B14F-4D97-AF65-F5344CB8AC3E}">
        <p14:creationId xmlns:p14="http://schemas.microsoft.com/office/powerpoint/2010/main" val="1007205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4271615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486597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556136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986646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158502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3405980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8949953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3264762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517717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583711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8080"/>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6997666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1053827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5386256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2969242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02628" y="91433"/>
            <a:ext cx="6954173" cy="3397153"/>
          </a:xfrm>
        </p:spPr>
        <p:txBody>
          <a:bodyPr lIns="0" tIns="0" rIns="0" bIns="0" anchor="b" anchorCtr="0">
            <a:normAutofit/>
          </a:bodyPr>
          <a:lstStyle>
            <a:lvl1pPr algn="r">
              <a:lnSpc>
                <a:spcPct val="85000"/>
              </a:lnSpc>
              <a:defRPr sz="5867" baseline="0">
                <a:solidFill>
                  <a:schemeClr val="tx1"/>
                </a:solidFill>
              </a:defRPr>
            </a:lvl1pPr>
          </a:lstStyle>
          <a:p>
            <a:r>
              <a:rPr lang="en-US"/>
              <a:t>Educator Effectiveness &amp; Leadership Development Updates</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endParaRPr lang="en-US">
              <a:solidFill>
                <a:prstClr val="white"/>
              </a:solidFill>
            </a:endParaRPr>
          </a:p>
        </p:txBody>
      </p:sp>
      <p:sp>
        <p:nvSpPr>
          <p:cNvPr id="5" name="Footer Placeholder 4"/>
          <p:cNvSpPr>
            <a:spLocks noGrp="1"/>
          </p:cNvSpPr>
          <p:nvPr>
            <p:ph type="ftr" sz="quarter" idx="11"/>
          </p:nvPr>
        </p:nvSpPr>
        <p:spPr>
          <a:xfrm>
            <a:off x="4038600" y="5652655"/>
            <a:ext cx="4114800" cy="910523"/>
          </a:xfrm>
        </p:spPr>
        <p:txBody>
          <a:bodyPr lIns="0" tIns="0" rIns="0" bIns="0"/>
          <a:lstStyle>
            <a:lvl1pPr>
              <a:defRPr sz="2667">
                <a:solidFill>
                  <a:schemeClr val="bg1"/>
                </a:solidFill>
              </a:defRPr>
            </a:lvl1pPr>
          </a:lstStyle>
          <a:p>
            <a:r>
              <a:rPr lang="en-US" sz="2400" b="1">
                <a:solidFill>
                  <a:srgbClr val="E68422"/>
                </a:solidFill>
              </a:rPr>
              <a:t>Leading Learning.</a:t>
            </a:r>
            <a:r>
              <a:rPr lang="en-US" sz="2400" b="1">
                <a:solidFill>
                  <a:prstClr val="black"/>
                </a:solidFill>
              </a:rPr>
              <a:t> </a:t>
            </a:r>
          </a:p>
          <a:p>
            <a:r>
              <a:rPr lang="en-US" sz="2400" b="1">
                <a:solidFill>
                  <a:srgbClr val="63891F">
                    <a:lumMod val="60000"/>
                    <a:lumOff val="40000"/>
                  </a:srgbClr>
                </a:solidFill>
              </a:rPr>
              <a:t>Growing Students. </a:t>
            </a:r>
          </a:p>
          <a:p>
            <a:r>
              <a:rPr lang="en-US" sz="2400" b="1">
                <a:solidFill>
                  <a:srgbClr val="008080">
                    <a:lumMod val="40000"/>
                    <a:lumOff val="60000"/>
                  </a:srgbClr>
                </a:solidFill>
              </a:rPr>
              <a:t>Transforming Leadership</a:t>
            </a:r>
            <a:r>
              <a:rPr lang="en-US" b="1">
                <a:solidFill>
                  <a:srgbClr val="E4E9EF">
                    <a:lumMod val="90000"/>
                  </a:srgbClr>
                </a:solidFill>
              </a:rPr>
              <a:t>.</a:t>
            </a:r>
            <a:endParaRPr lang="en-US">
              <a:solidFill>
                <a:prstClr val="white"/>
              </a:solidFill>
            </a:endParaRPr>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solidFill>
                  <a:prstClr val="white"/>
                </a:solidFill>
              </a:rPr>
              <a:pPr/>
              <a:t>‹#›</a:t>
            </a:fld>
            <a:endParaRPr lang="en-US">
              <a:solidFill>
                <a:prstClr val="white"/>
              </a:solidFill>
            </a:endParaRP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2077" y="91434"/>
            <a:ext cx="3569736" cy="3397153"/>
          </a:xfrm>
          <a:prstGeom prst="rect">
            <a:avLst/>
          </a:prstGeom>
        </p:spPr>
      </p:pic>
      <p:grpSp>
        <p:nvGrpSpPr>
          <p:cNvPr id="15" name="Group 14"/>
          <p:cNvGrpSpPr/>
          <p:nvPr userDrawn="1"/>
        </p:nvGrpSpPr>
        <p:grpSpPr>
          <a:xfrm>
            <a:off x="342077" y="4901417"/>
            <a:ext cx="11188999" cy="1956583"/>
            <a:chOff x="501314" y="3670868"/>
            <a:chExt cx="8391749" cy="1467437"/>
          </a:xfrm>
        </p:grpSpPr>
        <p:pic>
          <p:nvPicPr>
            <p:cNvPr id="16" name="Picture 15"/>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224596933"/>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94400" y="198880"/>
            <a:ext cx="10003200" cy="1280609"/>
          </a:xfrm>
        </p:spPr>
        <p:txBody>
          <a:bodyPr lIns="0" tIns="0" rIns="0" bIns="0" anchor="b" anchorCtr="0"/>
          <a:lstStyle>
            <a:lvl1pPr>
              <a:lnSpc>
                <a:spcPct val="85000"/>
              </a:lnSpc>
              <a:defRPr>
                <a:solidFill>
                  <a:schemeClr val="accent3">
                    <a:lumMod val="50000"/>
                  </a:schemeClr>
                </a:solidFill>
              </a:defRPr>
            </a:lvl1pPr>
          </a:lstStyle>
          <a:p>
            <a:r>
              <a:rPr lang="en-US"/>
              <a:t>Page Title Goes Here</a:t>
            </a:r>
          </a:p>
        </p:txBody>
      </p:sp>
      <p:sp>
        <p:nvSpPr>
          <p:cNvPr id="3" name="Content Placeholder 2"/>
          <p:cNvSpPr>
            <a:spLocks noGrp="1"/>
          </p:cNvSpPr>
          <p:nvPr>
            <p:ph idx="1"/>
          </p:nvPr>
        </p:nvSpPr>
        <p:spPr>
          <a:xfrm>
            <a:off x="1094400" y="1789889"/>
            <a:ext cx="10003200" cy="4271875"/>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35200" y="6193999"/>
            <a:ext cx="2743200" cy="365125"/>
          </a:xfrm>
        </p:spPr>
        <p:txBody>
          <a:bodyPr lIns="0" tIns="0" rIns="0" bIns="0"/>
          <a:lstStyle>
            <a:lvl1pPr>
              <a:defRPr>
                <a:solidFill>
                  <a:schemeClr val="accent5"/>
                </a:solidFill>
              </a:defRPr>
            </a:lvl1pPr>
          </a:lstStyle>
          <a:p>
            <a:r>
              <a:rPr lang="en-US">
                <a:solidFill>
                  <a:srgbClr val="63891F"/>
                </a:solidFill>
              </a:rPr>
              <a:t>9/22/16</a:t>
            </a:r>
          </a:p>
        </p:txBody>
      </p:sp>
      <p:sp>
        <p:nvSpPr>
          <p:cNvPr id="5" name="Footer Placeholder 4"/>
          <p:cNvSpPr>
            <a:spLocks noGrp="1"/>
          </p:cNvSpPr>
          <p:nvPr>
            <p:ph type="ftr" sz="quarter" idx="11"/>
          </p:nvPr>
        </p:nvSpPr>
        <p:spPr>
          <a:xfrm>
            <a:off x="4038600" y="6193999"/>
            <a:ext cx="4114800" cy="365125"/>
          </a:xfrm>
        </p:spPr>
        <p:txBody>
          <a:bodyPr lIns="0" tIns="0" rIns="0" bIns="0"/>
          <a:lstStyle>
            <a:lvl1pPr>
              <a:defRPr>
                <a:solidFill>
                  <a:schemeClr val="accent5"/>
                </a:solidFill>
              </a:defRPr>
            </a:lvl1pPr>
          </a:lstStyle>
          <a:p>
            <a:endParaRPr lang="en-US">
              <a:solidFill>
                <a:srgbClr val="63891F"/>
              </a:solidFill>
            </a:endParaRPr>
          </a:p>
        </p:txBody>
      </p:sp>
      <p:sp>
        <p:nvSpPr>
          <p:cNvPr id="6" name="Slide Number Placeholder 5"/>
          <p:cNvSpPr>
            <a:spLocks noGrp="1"/>
          </p:cNvSpPr>
          <p:nvPr>
            <p:ph type="sldNum" sz="quarter" idx="12"/>
          </p:nvPr>
        </p:nvSpPr>
        <p:spPr>
          <a:xfrm>
            <a:off x="8913600" y="6193999"/>
            <a:ext cx="2743200" cy="365125"/>
          </a:xfrm>
        </p:spPr>
        <p:txBody>
          <a:bodyPr lIns="0" tIns="0" rIns="0" bIns="0"/>
          <a:lstStyle>
            <a:lvl1pPr>
              <a:defRPr>
                <a:solidFill>
                  <a:schemeClr val="accent5"/>
                </a:solidFill>
              </a:defRPr>
            </a:lvl1pPr>
          </a:lstStyle>
          <a:p>
            <a:fld id="{F09FC993-FCB1-4E42-95A4-F69F06C207DB}" type="slidenum">
              <a:rPr lang="en-US" smtClean="0">
                <a:solidFill>
                  <a:srgbClr val="63891F"/>
                </a:solidFill>
              </a:rPr>
              <a:pPr/>
              <a:t>‹#›</a:t>
            </a:fld>
            <a:endParaRPr lang="en-US">
              <a:solidFill>
                <a:srgbClr val="63891F"/>
              </a:solidFill>
            </a:endParaRPr>
          </a:p>
        </p:txBody>
      </p:sp>
      <p:cxnSp>
        <p:nvCxnSpPr>
          <p:cNvPr id="24" name="Straight Connector 23"/>
          <p:cNvCxnSpPr/>
          <p:nvPr userDrawn="1"/>
        </p:nvCxnSpPr>
        <p:spPr>
          <a:xfrm>
            <a:off x="1103047" y="1625599"/>
            <a:ext cx="10003200" cy="0"/>
          </a:xfrm>
          <a:prstGeom prst="line">
            <a:avLst/>
          </a:prstGeom>
          <a:ln w="22225" cap="rnd" cmpd="sng">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nvGrpSpPr>
          <p:cNvPr id="7" name="Group 6"/>
          <p:cNvGrpSpPr/>
          <p:nvPr userDrawn="1"/>
        </p:nvGrpSpPr>
        <p:grpSpPr>
          <a:xfrm>
            <a:off x="668419" y="4894491"/>
            <a:ext cx="11188999" cy="1956583"/>
            <a:chOff x="501314" y="3670868"/>
            <a:chExt cx="8391749" cy="1467437"/>
          </a:xfrm>
        </p:grpSpPr>
        <p:pic>
          <p:nvPicPr>
            <p:cNvPr id="10" name="Picture 9"/>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1009666842"/>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Freeform 16"/>
          <p:cNvSpPr/>
          <p:nvPr userDrawn="1"/>
        </p:nvSpPr>
        <p:spPr>
          <a:xfrm>
            <a:off x="0" y="-1"/>
            <a:ext cx="12192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00">
              <a:solidFill>
                <a:srgbClr val="008080"/>
              </a:solidFill>
            </a:endParaRPr>
          </a:p>
        </p:txBody>
      </p:sp>
      <p:sp>
        <p:nvSpPr>
          <p:cNvPr id="18" name="Freeform 17"/>
          <p:cNvSpPr/>
          <p:nvPr userDrawn="1"/>
        </p:nvSpPr>
        <p:spPr>
          <a:xfrm>
            <a:off x="254000" y="224818"/>
            <a:ext cx="11684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00">
              <a:solidFill>
                <a:srgbClr val="008080"/>
              </a:solidFill>
            </a:endParaRPr>
          </a:p>
        </p:txBody>
      </p:sp>
      <p:sp>
        <p:nvSpPr>
          <p:cNvPr id="2" name="Title 1"/>
          <p:cNvSpPr>
            <a:spLocks noGrp="1"/>
          </p:cNvSpPr>
          <p:nvPr>
            <p:ph type="title" hasCustomPrompt="1"/>
          </p:nvPr>
        </p:nvSpPr>
        <p:spPr>
          <a:xfrm>
            <a:off x="1093499" y="959796"/>
            <a:ext cx="5007404" cy="2516221"/>
          </a:xfrm>
        </p:spPr>
        <p:txBody>
          <a:bodyPr lIns="0" tIns="0" rIns="0" bIns="0" anchor="b">
            <a:normAutofit/>
          </a:bodyPr>
          <a:lstStyle>
            <a:lvl1pPr algn="l">
              <a:lnSpc>
                <a:spcPct val="85000"/>
              </a:lnSpc>
              <a:defRPr sz="5333">
                <a:solidFill>
                  <a:schemeClr val="bg1">
                    <a:lumMod val="95000"/>
                  </a:schemeClr>
                </a:solidFill>
                <a:latin typeface="Times New Roman" panose="02020603050405020304" pitchFamily="18" charset="0"/>
                <a:cs typeface="Times New Roman" panose="02020603050405020304" pitchFamily="18" charset="0"/>
              </a:defRPr>
            </a:lvl1pPr>
          </a:lstStyle>
          <a:p>
            <a:r>
              <a:rPr lang="en-US"/>
              <a:t>Section Title Goes Here</a:t>
            </a:r>
          </a:p>
        </p:txBody>
      </p:sp>
      <p:sp>
        <p:nvSpPr>
          <p:cNvPr id="3" name="Text Placeholder 2"/>
          <p:cNvSpPr>
            <a:spLocks noGrp="1"/>
          </p:cNvSpPr>
          <p:nvPr>
            <p:ph type="body" idx="1" hasCustomPrompt="1"/>
          </p:nvPr>
        </p:nvSpPr>
        <p:spPr>
          <a:xfrm>
            <a:off x="1093499" y="4083945"/>
            <a:ext cx="5007404" cy="1500187"/>
          </a:xfrm>
        </p:spPr>
        <p:txBody>
          <a:bodyPr lIns="0" tIns="0" rIns="0" bIns="0">
            <a:normAutofit/>
          </a:bodyPr>
          <a:lstStyle>
            <a:lvl1pPr marL="0" indent="0" algn="l">
              <a:buNone/>
              <a:defRPr sz="2667" baseline="0">
                <a:solidFill>
                  <a:schemeClr val="bg1">
                    <a:lumMod val="95000"/>
                  </a:schemeClr>
                </a:solidFill>
                <a:latin typeface="Times New Roman" panose="02020603050405020304" pitchFamily="18" charset="0"/>
                <a:cs typeface="Times New Roman" panose="02020603050405020304" pitchFamily="18" charset="0"/>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535200" y="6192064"/>
            <a:ext cx="2743200" cy="365125"/>
          </a:xfrm>
        </p:spPr>
        <p:txBody>
          <a:bodyPr lIns="0" tIns="0" rIns="0" bIns="0"/>
          <a:lstStyle>
            <a:lvl1pPr>
              <a:defRPr>
                <a:solidFill>
                  <a:schemeClr val="bg1"/>
                </a:solidFill>
              </a:defRPr>
            </a:lvl1pPr>
          </a:lstStyle>
          <a:p>
            <a:r>
              <a:rPr lang="en-US">
                <a:solidFill>
                  <a:prstClr val="white"/>
                </a:solidFill>
              </a:rPr>
              <a:t>9/22/16</a:t>
            </a:r>
          </a:p>
        </p:txBody>
      </p:sp>
      <p:sp>
        <p:nvSpPr>
          <p:cNvPr id="5" name="Footer Placeholder 4"/>
          <p:cNvSpPr>
            <a:spLocks noGrp="1"/>
          </p:cNvSpPr>
          <p:nvPr>
            <p:ph type="ftr" sz="quarter" idx="11"/>
          </p:nvPr>
        </p:nvSpPr>
        <p:spPr>
          <a:xfrm>
            <a:off x="4038600" y="6192064"/>
            <a:ext cx="4114800" cy="365125"/>
          </a:xfrm>
        </p:spPr>
        <p:txBody>
          <a:bodyPr lIns="0" tIns="0" rIns="0" bIns="0"/>
          <a:lstStyle>
            <a:lvl1pPr>
              <a:defRPr>
                <a:solidFill>
                  <a:schemeClr val="bg1"/>
                </a:solidFill>
              </a:defRPr>
            </a:lvl1pPr>
          </a:lstStyle>
          <a:p>
            <a:endParaRPr lang="en-US">
              <a:solidFill>
                <a:prstClr val="white"/>
              </a:solidFill>
            </a:endParaRPr>
          </a:p>
        </p:txBody>
      </p:sp>
      <p:sp>
        <p:nvSpPr>
          <p:cNvPr id="6" name="Slide Number Placeholder 5"/>
          <p:cNvSpPr>
            <a:spLocks noGrp="1"/>
          </p:cNvSpPr>
          <p:nvPr>
            <p:ph type="sldNum" sz="quarter" idx="12"/>
          </p:nvPr>
        </p:nvSpPr>
        <p:spPr>
          <a:xfrm>
            <a:off x="8913600" y="6192064"/>
            <a:ext cx="2743200" cy="365125"/>
          </a:xfrm>
        </p:spPr>
        <p:txBody>
          <a:bodyPr lIns="0" tIns="0" rIns="0" bIns="0"/>
          <a:lstStyle>
            <a:lvl1pPr>
              <a:defRPr>
                <a:solidFill>
                  <a:schemeClr val="bg1"/>
                </a:solidFill>
              </a:defRPr>
            </a:lvl1pPr>
          </a:lstStyle>
          <a:p>
            <a:fld id="{F09FC993-FCB1-4E42-95A4-F69F06C207DB}" type="slidenum">
              <a:rPr lang="en-US" smtClean="0">
                <a:solidFill>
                  <a:prstClr val="white"/>
                </a:solidFill>
              </a:rPr>
              <a:pPr/>
              <a:t>‹#›</a:t>
            </a:fld>
            <a:endParaRPr lang="en-US">
              <a:solidFill>
                <a:prstClr val="white"/>
              </a:solidFill>
            </a:endParaRPr>
          </a:p>
        </p:txBody>
      </p:sp>
      <p:cxnSp>
        <p:nvCxnSpPr>
          <p:cNvPr id="9" name="Straight Connector 8"/>
          <p:cNvCxnSpPr/>
          <p:nvPr userDrawn="1"/>
        </p:nvCxnSpPr>
        <p:spPr>
          <a:xfrm>
            <a:off x="1093499" y="3761361"/>
            <a:ext cx="5007404"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70886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13" name="Rounded Rectangle 12"/>
          <p:cNvSpPr/>
          <p:nvPr userDrawn="1"/>
        </p:nvSpPr>
        <p:spPr>
          <a:xfrm>
            <a:off x="799327" y="282207"/>
            <a:ext cx="820304" cy="771528"/>
          </a:xfrm>
          <a:prstGeom prst="roundRect">
            <a:avLst/>
          </a:prstGeom>
          <a:solidFill>
            <a:srgbClr val="BED73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00">
              <a:solidFill>
                <a:prstClr val="white"/>
              </a:solidFill>
            </a:endParaRPr>
          </a:p>
        </p:txBody>
      </p:sp>
      <p:sp>
        <p:nvSpPr>
          <p:cNvPr id="2" name="Title 1"/>
          <p:cNvSpPr>
            <a:spLocks noGrp="1"/>
          </p:cNvSpPr>
          <p:nvPr>
            <p:ph type="title"/>
          </p:nvPr>
        </p:nvSpPr>
        <p:spPr>
          <a:xfrm>
            <a:off x="1209482" y="545216"/>
            <a:ext cx="9773039" cy="1017037"/>
          </a:xfrm>
          <a:prstGeom prst="rect">
            <a:avLst/>
          </a:prstGeom>
        </p:spPr>
        <p:txBody>
          <a:bodyPr/>
          <a:lstStyle/>
          <a:p>
            <a:r>
              <a:rPr lang="en-US"/>
              <a:t>Click to edit Master title style</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121136C1-D322-4F57-80CE-78EBB55EE8DB}" type="datetimeFigureOut">
              <a:rPr lang="en-US" smtClean="0">
                <a:solidFill>
                  <a:prstClr val="black"/>
                </a:solidFill>
              </a:rPr>
              <a:pPr/>
              <a:t>9/1/2021</a:t>
            </a:fld>
            <a:endParaRPr lang="en-US">
              <a:solidFill>
                <a:prstClr val="black"/>
              </a:solidFill>
            </a:endParaRPr>
          </a:p>
        </p:txBody>
      </p:sp>
      <p:pic>
        <p:nvPicPr>
          <p:cNvPr id="7" name="Content Placeholder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60651" y="6037802"/>
            <a:ext cx="2870703" cy="820201"/>
          </a:xfrm>
          <a:prstGeom prst="rect">
            <a:avLst/>
          </a:prstGeom>
        </p:spPr>
      </p:pic>
      <p:sp>
        <p:nvSpPr>
          <p:cNvPr id="8" name="Rounded Rectangle 7"/>
          <p:cNvSpPr/>
          <p:nvPr userDrawn="1"/>
        </p:nvSpPr>
        <p:spPr>
          <a:xfrm>
            <a:off x="1209482" y="545216"/>
            <a:ext cx="9773039" cy="1017037"/>
          </a:xfrm>
          <a:prstGeom prst="roundRect">
            <a:avLst/>
          </a:prstGeom>
          <a:solidFill>
            <a:srgbClr val="00559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4400">
              <a:solidFill>
                <a:prstClr val="white"/>
              </a:solidFill>
            </a:endParaRPr>
          </a:p>
        </p:txBody>
      </p:sp>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1403" y="1708395"/>
            <a:ext cx="4329404" cy="4329404"/>
          </a:xfrm>
          <a:prstGeom prst="rect">
            <a:avLst/>
          </a:prstGeom>
        </p:spPr>
      </p:pic>
      <p:pic>
        <p:nvPicPr>
          <p:cNvPr id="11" name="Picture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28669" y="5988347"/>
            <a:ext cx="3250895" cy="869655"/>
          </a:xfrm>
          <a:prstGeom prst="rect">
            <a:avLst/>
          </a:prstGeom>
        </p:spPr>
      </p:pic>
      <p:pic>
        <p:nvPicPr>
          <p:cNvPr id="12" name="Picture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370392" y="5452399"/>
            <a:ext cx="1326840" cy="1326840"/>
          </a:xfrm>
          <a:prstGeom prst="rect">
            <a:avLst/>
          </a:prstGeom>
        </p:spPr>
      </p:pic>
    </p:spTree>
    <p:custDataLst>
      <p:tags r:id="rId1"/>
    </p:custDataLst>
    <p:extLst>
      <p:ext uri="{BB962C8B-B14F-4D97-AF65-F5344CB8AC3E}">
        <p14:creationId xmlns:p14="http://schemas.microsoft.com/office/powerpoint/2010/main" val="1308987717"/>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trike="noStrike" baseline="0">
                <a:solidFill>
                  <a:srgbClr val="00999A"/>
                </a:solidFill>
              </a:defRPr>
            </a:lvl1pPr>
          </a:lstStyle>
          <a:p>
            <a:r>
              <a:rPr lang="en-US"/>
              <a:t>Click to edit Master title style</a:t>
            </a:r>
          </a:p>
        </p:txBody>
      </p:sp>
      <p:sp>
        <p:nvSpPr>
          <p:cNvPr id="3" name="Content Placeholder 2"/>
          <p:cNvSpPr>
            <a:spLocks noGrp="1"/>
          </p:cNvSpPr>
          <p:nvPr>
            <p:ph sz="half" idx="1"/>
          </p:nvPr>
        </p:nvSpPr>
        <p:spPr>
          <a:xfrm>
            <a:off x="609600" y="1600202"/>
            <a:ext cx="5384800" cy="4525433"/>
          </a:xfrm>
        </p:spPr>
        <p:txBody>
          <a:bodyPr/>
          <a:lstStyle>
            <a:lvl1pPr>
              <a:defRPr sz="3733" baseline="0">
                <a:solidFill>
                  <a:srgbClr val="83B641"/>
                </a:solidFill>
              </a:defRPr>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433"/>
          </a:xfrm>
        </p:spPr>
        <p:txBody>
          <a:bodyPr/>
          <a:lstStyle>
            <a:lvl1pPr>
              <a:defRPr sz="3733" baseline="0">
                <a:solidFill>
                  <a:srgbClr val="83B641"/>
                </a:solidFill>
              </a:defRPr>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B2E4AC-3C05-4CEF-AC55-FE168FED317B}" type="datetimeFigureOut">
              <a:rPr lang="en-US" smtClean="0">
                <a:solidFill>
                  <a:prstClr val="black">
                    <a:tint val="75000"/>
                  </a:prstClr>
                </a:solidFill>
              </a:rPr>
              <a:pPr/>
              <a:t>9/1/2021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9101548-562F-4CAD-8D0E-EFB8EFB8831C}" type="slidenum">
              <a:rPr lang="en-US" smtClean="0">
                <a:solidFill>
                  <a:prstClr val="black">
                    <a:tint val="75000"/>
                  </a:prstClr>
                </a:solidFill>
              </a:rPr>
              <a:pPr/>
              <a:t>‹#›</a:t>
            </a:fld>
            <a:endParaRPr lang="en-US">
              <a:solidFill>
                <a:prstClr val="black">
                  <a:tint val="75000"/>
                </a:prstClr>
              </a:solidFill>
            </a:endParaRPr>
          </a:p>
        </p:txBody>
      </p:sp>
      <p:grpSp>
        <p:nvGrpSpPr>
          <p:cNvPr id="8" name="Group 7"/>
          <p:cNvGrpSpPr/>
          <p:nvPr userDrawn="1"/>
        </p:nvGrpSpPr>
        <p:grpSpPr>
          <a:xfrm>
            <a:off x="668419" y="4971694"/>
            <a:ext cx="11188999" cy="1956583"/>
            <a:chOff x="501314" y="3670868"/>
            <a:chExt cx="8391749" cy="1467437"/>
          </a:xfrm>
        </p:grpSpPr>
        <p:pic>
          <p:nvPicPr>
            <p:cNvPr id="9" name="Picture 8"/>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1100185964"/>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8568261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Cambria"/>
                <a:cs typeface="Cambri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640096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normAutofit/>
          </a:bodyPr>
          <a:lstStyle>
            <a:lvl1pPr marL="0" indent="0">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646208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Cambria"/>
                <a:cs typeface="Cambria"/>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6098175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Cambria"/>
                <a:cs typeface="Cambri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8372570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16" name="bg object 16"/>
          <p:cNvSpPr/>
          <p:nvPr/>
        </p:nvSpPr>
        <p:spPr>
          <a:xfrm>
            <a:off x="0" y="0"/>
            <a:ext cx="12192000" cy="6858000"/>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rgbClr val="205D90"/>
          </a:solidFill>
        </p:spPr>
        <p:txBody>
          <a:bodyPr wrap="square" lIns="0" tIns="0" rIns="0" bIns="0" rtlCol="0"/>
          <a:lstStyle/>
          <a:p>
            <a:endParaRPr/>
          </a:p>
        </p:txBody>
      </p:sp>
      <p:sp>
        <p:nvSpPr>
          <p:cNvPr id="17" name="bg object 17"/>
          <p:cNvSpPr/>
          <p:nvPr/>
        </p:nvSpPr>
        <p:spPr>
          <a:xfrm>
            <a:off x="862583" y="5785103"/>
            <a:ext cx="317500" cy="315595"/>
          </a:xfrm>
          <a:custGeom>
            <a:avLst/>
            <a:gdLst/>
            <a:ahLst/>
            <a:cxnLst/>
            <a:rect l="l" t="t" r="r" b="b"/>
            <a:pathLst>
              <a:path w="317500" h="315595">
                <a:moveTo>
                  <a:pt x="68921" y="102062"/>
                </a:moveTo>
                <a:lnTo>
                  <a:pt x="56296" y="102062"/>
                </a:lnTo>
                <a:lnTo>
                  <a:pt x="23684" y="126482"/>
                </a:lnTo>
                <a:lnTo>
                  <a:pt x="22058" y="132951"/>
                </a:lnTo>
                <a:lnTo>
                  <a:pt x="20009" y="144217"/>
                </a:lnTo>
                <a:lnTo>
                  <a:pt x="64473" y="144217"/>
                </a:lnTo>
                <a:lnTo>
                  <a:pt x="64855" y="132951"/>
                </a:lnTo>
                <a:lnTo>
                  <a:pt x="65863" y="122308"/>
                </a:lnTo>
                <a:lnTo>
                  <a:pt x="67287" y="112081"/>
                </a:lnTo>
                <a:lnTo>
                  <a:pt x="68921" y="102062"/>
                </a:lnTo>
                <a:close/>
              </a:path>
              <a:path w="317500" h="315595">
                <a:moveTo>
                  <a:pt x="148956" y="102062"/>
                </a:moveTo>
                <a:lnTo>
                  <a:pt x="91152" y="102062"/>
                </a:lnTo>
                <a:lnTo>
                  <a:pt x="88548" y="112081"/>
                </a:lnTo>
                <a:lnTo>
                  <a:pt x="86985" y="122308"/>
                </a:lnTo>
                <a:lnTo>
                  <a:pt x="85838" y="132951"/>
                </a:lnTo>
                <a:lnTo>
                  <a:pt x="84482" y="144217"/>
                </a:lnTo>
                <a:lnTo>
                  <a:pt x="148956" y="144217"/>
                </a:lnTo>
                <a:lnTo>
                  <a:pt x="148956" y="102062"/>
                </a:lnTo>
                <a:close/>
              </a:path>
              <a:path w="317500" h="315595">
                <a:moveTo>
                  <a:pt x="231215" y="102062"/>
                </a:moveTo>
                <a:lnTo>
                  <a:pt x="171190" y="102062"/>
                </a:lnTo>
                <a:lnTo>
                  <a:pt x="171190" y="144217"/>
                </a:lnTo>
                <a:lnTo>
                  <a:pt x="235663" y="144217"/>
                </a:lnTo>
                <a:lnTo>
                  <a:pt x="235281" y="132951"/>
                </a:lnTo>
                <a:lnTo>
                  <a:pt x="234274" y="122308"/>
                </a:lnTo>
                <a:lnTo>
                  <a:pt x="232849" y="112081"/>
                </a:lnTo>
                <a:lnTo>
                  <a:pt x="231215" y="102062"/>
                </a:lnTo>
                <a:close/>
              </a:path>
              <a:path w="317500" h="315595">
                <a:moveTo>
                  <a:pt x="289022" y="102062"/>
                </a:moveTo>
                <a:lnTo>
                  <a:pt x="251227" y="102062"/>
                </a:lnTo>
                <a:lnTo>
                  <a:pt x="253831" y="112081"/>
                </a:lnTo>
                <a:lnTo>
                  <a:pt x="255394" y="122308"/>
                </a:lnTo>
                <a:lnTo>
                  <a:pt x="256540" y="132951"/>
                </a:lnTo>
                <a:lnTo>
                  <a:pt x="257895" y="144217"/>
                </a:lnTo>
                <a:lnTo>
                  <a:pt x="300143" y="144217"/>
                </a:lnTo>
                <a:lnTo>
                  <a:pt x="298400" y="132951"/>
                </a:lnTo>
                <a:lnTo>
                  <a:pt x="296247" y="122308"/>
                </a:lnTo>
                <a:lnTo>
                  <a:pt x="293261" y="112081"/>
                </a:lnTo>
                <a:lnTo>
                  <a:pt x="289022" y="102062"/>
                </a:lnTo>
                <a:close/>
              </a:path>
              <a:path w="317500" h="315595">
                <a:moveTo>
                  <a:pt x="192598" y="0"/>
                </a:moveTo>
                <a:lnTo>
                  <a:pt x="127555" y="0"/>
                </a:lnTo>
                <a:lnTo>
                  <a:pt x="103158" y="5058"/>
                </a:lnTo>
                <a:lnTo>
                  <a:pt x="63229" y="26801"/>
                </a:lnTo>
                <a:lnTo>
                  <a:pt x="31303" y="58662"/>
                </a:lnTo>
                <a:lnTo>
                  <a:pt x="9515" y="98510"/>
                </a:lnTo>
                <a:lnTo>
                  <a:pt x="0" y="144217"/>
                </a:lnTo>
                <a:lnTo>
                  <a:pt x="23684" y="126482"/>
                </a:lnTo>
                <a:lnTo>
                  <a:pt x="24733" y="122308"/>
                </a:lnTo>
                <a:lnTo>
                  <a:pt x="27824" y="112081"/>
                </a:lnTo>
                <a:lnTo>
                  <a:pt x="31124" y="102062"/>
                </a:lnTo>
                <a:lnTo>
                  <a:pt x="56296" y="102062"/>
                </a:lnTo>
                <a:lnTo>
                  <a:pt x="85930" y="79873"/>
                </a:lnTo>
                <a:lnTo>
                  <a:pt x="42242" y="79873"/>
                </a:lnTo>
                <a:lnTo>
                  <a:pt x="53462" y="64099"/>
                </a:lnTo>
                <a:lnTo>
                  <a:pt x="66974" y="50198"/>
                </a:lnTo>
                <a:lnTo>
                  <a:pt x="82572" y="38376"/>
                </a:lnTo>
                <a:lnTo>
                  <a:pt x="100045" y="28842"/>
                </a:lnTo>
                <a:lnTo>
                  <a:pt x="128047" y="28842"/>
                </a:lnTo>
                <a:lnTo>
                  <a:pt x="133150" y="23712"/>
                </a:lnTo>
                <a:lnTo>
                  <a:pt x="148956" y="15540"/>
                </a:lnTo>
                <a:lnTo>
                  <a:pt x="171845" y="15540"/>
                </a:lnTo>
                <a:lnTo>
                  <a:pt x="192598" y="0"/>
                </a:lnTo>
                <a:close/>
              </a:path>
              <a:path w="317500" h="315595">
                <a:moveTo>
                  <a:pt x="56296" y="102062"/>
                </a:moveTo>
                <a:lnTo>
                  <a:pt x="31124" y="102062"/>
                </a:lnTo>
                <a:lnTo>
                  <a:pt x="27824" y="112081"/>
                </a:lnTo>
                <a:lnTo>
                  <a:pt x="24733" y="122308"/>
                </a:lnTo>
                <a:lnTo>
                  <a:pt x="23684" y="126482"/>
                </a:lnTo>
                <a:lnTo>
                  <a:pt x="56296" y="102062"/>
                </a:lnTo>
                <a:close/>
              </a:path>
              <a:path w="317500" h="315595">
                <a:moveTo>
                  <a:pt x="316981" y="0"/>
                </a:moveTo>
                <a:lnTo>
                  <a:pt x="192598" y="0"/>
                </a:lnTo>
                <a:lnTo>
                  <a:pt x="217005" y="5058"/>
                </a:lnTo>
                <a:lnTo>
                  <a:pt x="257056" y="26801"/>
                </a:lnTo>
                <a:lnTo>
                  <a:pt x="289317" y="58662"/>
                </a:lnTo>
                <a:lnTo>
                  <a:pt x="311763" y="98510"/>
                </a:lnTo>
                <a:lnTo>
                  <a:pt x="316981" y="120999"/>
                </a:lnTo>
                <a:lnTo>
                  <a:pt x="316981" y="0"/>
                </a:lnTo>
                <a:close/>
              </a:path>
              <a:path w="317500" h="315595">
                <a:moveTo>
                  <a:pt x="100045" y="28842"/>
                </a:moveTo>
                <a:lnTo>
                  <a:pt x="82572" y="38376"/>
                </a:lnTo>
                <a:lnTo>
                  <a:pt x="66974" y="50198"/>
                </a:lnTo>
                <a:lnTo>
                  <a:pt x="53462" y="64099"/>
                </a:lnTo>
                <a:lnTo>
                  <a:pt x="42242" y="79873"/>
                </a:lnTo>
                <a:lnTo>
                  <a:pt x="75589" y="79873"/>
                </a:lnTo>
                <a:lnTo>
                  <a:pt x="79723" y="65347"/>
                </a:lnTo>
                <a:lnTo>
                  <a:pt x="85317" y="51861"/>
                </a:lnTo>
                <a:lnTo>
                  <a:pt x="92160" y="39623"/>
                </a:lnTo>
                <a:lnTo>
                  <a:pt x="100045" y="28842"/>
                </a:lnTo>
                <a:close/>
              </a:path>
              <a:path w="317500" h="315595">
                <a:moveTo>
                  <a:pt x="128047" y="28842"/>
                </a:moveTo>
                <a:lnTo>
                  <a:pt x="100045" y="28842"/>
                </a:lnTo>
                <a:lnTo>
                  <a:pt x="92160" y="39623"/>
                </a:lnTo>
                <a:lnTo>
                  <a:pt x="85317" y="51861"/>
                </a:lnTo>
                <a:lnTo>
                  <a:pt x="79723" y="65347"/>
                </a:lnTo>
                <a:lnTo>
                  <a:pt x="75589" y="79873"/>
                </a:lnTo>
                <a:lnTo>
                  <a:pt x="85930" y="79873"/>
                </a:lnTo>
                <a:lnTo>
                  <a:pt x="103138" y="66987"/>
                </a:lnTo>
                <a:lnTo>
                  <a:pt x="107375" y="56713"/>
                </a:lnTo>
                <a:lnTo>
                  <a:pt x="119221" y="37715"/>
                </a:lnTo>
                <a:lnTo>
                  <a:pt x="128047" y="28842"/>
                </a:lnTo>
                <a:close/>
              </a:path>
              <a:path w="317500" h="315595">
                <a:moveTo>
                  <a:pt x="148956" y="32679"/>
                </a:moveTo>
                <a:lnTo>
                  <a:pt x="103138" y="66987"/>
                </a:lnTo>
                <a:lnTo>
                  <a:pt x="97823" y="79873"/>
                </a:lnTo>
                <a:lnTo>
                  <a:pt x="148956" y="79873"/>
                </a:lnTo>
                <a:lnTo>
                  <a:pt x="148956" y="32679"/>
                </a:lnTo>
                <a:close/>
              </a:path>
              <a:path w="317500" h="315595">
                <a:moveTo>
                  <a:pt x="171580" y="15738"/>
                </a:moveTo>
                <a:lnTo>
                  <a:pt x="171190" y="16030"/>
                </a:lnTo>
                <a:lnTo>
                  <a:pt x="171190" y="79873"/>
                </a:lnTo>
                <a:lnTo>
                  <a:pt x="224548" y="79873"/>
                </a:lnTo>
                <a:lnTo>
                  <a:pt x="214646" y="56713"/>
                </a:lnTo>
                <a:lnTo>
                  <a:pt x="202036" y="37715"/>
                </a:lnTo>
                <a:lnTo>
                  <a:pt x="187342" y="23712"/>
                </a:lnTo>
                <a:lnTo>
                  <a:pt x="171580" y="15738"/>
                </a:lnTo>
                <a:close/>
              </a:path>
              <a:path w="317500" h="315595">
                <a:moveTo>
                  <a:pt x="220100" y="28842"/>
                </a:moveTo>
                <a:lnTo>
                  <a:pt x="228020" y="39623"/>
                </a:lnTo>
                <a:lnTo>
                  <a:pt x="235106" y="51861"/>
                </a:lnTo>
                <a:lnTo>
                  <a:pt x="241359" y="65347"/>
                </a:lnTo>
                <a:lnTo>
                  <a:pt x="246779" y="79873"/>
                </a:lnTo>
                <a:lnTo>
                  <a:pt x="277906" y="79873"/>
                </a:lnTo>
                <a:lnTo>
                  <a:pt x="266685" y="64099"/>
                </a:lnTo>
                <a:lnTo>
                  <a:pt x="253171" y="50198"/>
                </a:lnTo>
                <a:lnTo>
                  <a:pt x="237574" y="38376"/>
                </a:lnTo>
                <a:lnTo>
                  <a:pt x="220100" y="28842"/>
                </a:lnTo>
                <a:close/>
              </a:path>
              <a:path w="317500" h="315595">
                <a:moveTo>
                  <a:pt x="148956" y="15540"/>
                </a:moveTo>
                <a:lnTo>
                  <a:pt x="133150" y="23712"/>
                </a:lnTo>
                <a:lnTo>
                  <a:pt x="119221" y="37715"/>
                </a:lnTo>
                <a:lnTo>
                  <a:pt x="107375" y="56713"/>
                </a:lnTo>
                <a:lnTo>
                  <a:pt x="103138" y="66987"/>
                </a:lnTo>
                <a:lnTo>
                  <a:pt x="148956" y="32679"/>
                </a:lnTo>
                <a:lnTo>
                  <a:pt x="148956" y="15540"/>
                </a:lnTo>
                <a:close/>
              </a:path>
              <a:path w="317500" h="315595">
                <a:moveTo>
                  <a:pt x="171190" y="15540"/>
                </a:moveTo>
                <a:lnTo>
                  <a:pt x="148956" y="15540"/>
                </a:lnTo>
                <a:lnTo>
                  <a:pt x="148956" y="32679"/>
                </a:lnTo>
                <a:lnTo>
                  <a:pt x="171190" y="16030"/>
                </a:lnTo>
                <a:lnTo>
                  <a:pt x="171190" y="15540"/>
                </a:lnTo>
                <a:close/>
              </a:path>
              <a:path w="317500" h="315595">
                <a:moveTo>
                  <a:pt x="171190" y="15540"/>
                </a:moveTo>
                <a:lnTo>
                  <a:pt x="171190" y="16030"/>
                </a:lnTo>
                <a:lnTo>
                  <a:pt x="171580" y="15738"/>
                </a:lnTo>
                <a:lnTo>
                  <a:pt x="171190" y="15540"/>
                </a:lnTo>
                <a:close/>
              </a:path>
              <a:path w="317500" h="315595">
                <a:moveTo>
                  <a:pt x="171845" y="15540"/>
                </a:moveTo>
                <a:lnTo>
                  <a:pt x="171190" y="15540"/>
                </a:lnTo>
                <a:lnTo>
                  <a:pt x="171580" y="15738"/>
                </a:lnTo>
                <a:lnTo>
                  <a:pt x="171845" y="15540"/>
                </a:lnTo>
                <a:close/>
              </a:path>
              <a:path w="317500" h="315595">
                <a:moveTo>
                  <a:pt x="0" y="166407"/>
                </a:moveTo>
                <a:lnTo>
                  <a:pt x="9515" y="212113"/>
                </a:lnTo>
                <a:lnTo>
                  <a:pt x="31303" y="251962"/>
                </a:lnTo>
                <a:lnTo>
                  <a:pt x="63229" y="283824"/>
                </a:lnTo>
                <a:lnTo>
                  <a:pt x="103158" y="305568"/>
                </a:lnTo>
                <a:lnTo>
                  <a:pt x="148956" y="315064"/>
                </a:lnTo>
                <a:lnTo>
                  <a:pt x="171190" y="315064"/>
                </a:lnTo>
                <a:lnTo>
                  <a:pt x="217005" y="305568"/>
                </a:lnTo>
                <a:lnTo>
                  <a:pt x="240382" y="292877"/>
                </a:lnTo>
                <a:lnTo>
                  <a:pt x="148956" y="292877"/>
                </a:lnTo>
                <a:lnTo>
                  <a:pt x="133151" y="285977"/>
                </a:lnTo>
                <a:lnTo>
                  <a:pt x="128772" y="281782"/>
                </a:lnTo>
                <a:lnTo>
                  <a:pt x="100045" y="281782"/>
                </a:lnTo>
                <a:lnTo>
                  <a:pt x="82572" y="272248"/>
                </a:lnTo>
                <a:lnTo>
                  <a:pt x="66974" y="260426"/>
                </a:lnTo>
                <a:lnTo>
                  <a:pt x="53462" y="246525"/>
                </a:lnTo>
                <a:lnTo>
                  <a:pt x="42242" y="230751"/>
                </a:lnTo>
                <a:lnTo>
                  <a:pt x="301265" y="230751"/>
                </a:lnTo>
                <a:lnTo>
                  <a:pt x="311763" y="212113"/>
                </a:lnTo>
                <a:lnTo>
                  <a:pt x="312587" y="208562"/>
                </a:lnTo>
                <a:lnTo>
                  <a:pt x="31124" y="208562"/>
                </a:lnTo>
                <a:lnTo>
                  <a:pt x="27824" y="198231"/>
                </a:lnTo>
                <a:lnTo>
                  <a:pt x="24733" y="187484"/>
                </a:lnTo>
                <a:lnTo>
                  <a:pt x="22058" y="176737"/>
                </a:lnTo>
                <a:lnTo>
                  <a:pt x="20304" y="167894"/>
                </a:lnTo>
                <a:lnTo>
                  <a:pt x="0" y="166407"/>
                </a:lnTo>
                <a:close/>
              </a:path>
              <a:path w="317500" h="315595">
                <a:moveTo>
                  <a:pt x="171190" y="230751"/>
                </a:moveTo>
                <a:lnTo>
                  <a:pt x="148956" y="230751"/>
                </a:lnTo>
                <a:lnTo>
                  <a:pt x="148956" y="292877"/>
                </a:lnTo>
                <a:lnTo>
                  <a:pt x="171190" y="292877"/>
                </a:lnTo>
                <a:lnTo>
                  <a:pt x="171190" y="230751"/>
                </a:lnTo>
                <a:close/>
              </a:path>
              <a:path w="317500" h="315595">
                <a:moveTo>
                  <a:pt x="246779" y="230751"/>
                </a:moveTo>
                <a:lnTo>
                  <a:pt x="224548" y="230751"/>
                </a:lnTo>
                <a:lnTo>
                  <a:pt x="214646" y="253874"/>
                </a:lnTo>
                <a:lnTo>
                  <a:pt x="202036" y="272630"/>
                </a:lnTo>
                <a:lnTo>
                  <a:pt x="187342" y="285977"/>
                </a:lnTo>
                <a:lnTo>
                  <a:pt x="171190" y="292877"/>
                </a:lnTo>
                <a:lnTo>
                  <a:pt x="240382" y="292877"/>
                </a:lnTo>
                <a:lnTo>
                  <a:pt x="257056" y="283824"/>
                </a:lnTo>
                <a:lnTo>
                  <a:pt x="259124" y="281782"/>
                </a:lnTo>
                <a:lnTo>
                  <a:pt x="220100" y="281782"/>
                </a:lnTo>
                <a:lnTo>
                  <a:pt x="228020" y="270065"/>
                </a:lnTo>
                <a:lnTo>
                  <a:pt x="235106" y="257931"/>
                </a:lnTo>
                <a:lnTo>
                  <a:pt x="241359" y="244965"/>
                </a:lnTo>
                <a:lnTo>
                  <a:pt x="246779" y="230751"/>
                </a:lnTo>
                <a:close/>
              </a:path>
              <a:path w="317500" h="315595">
                <a:moveTo>
                  <a:pt x="97823" y="230751"/>
                </a:moveTo>
                <a:lnTo>
                  <a:pt x="75589" y="230751"/>
                </a:lnTo>
                <a:lnTo>
                  <a:pt x="79724" y="244965"/>
                </a:lnTo>
                <a:lnTo>
                  <a:pt x="85317" y="257931"/>
                </a:lnTo>
                <a:lnTo>
                  <a:pt x="92160" y="270065"/>
                </a:lnTo>
                <a:lnTo>
                  <a:pt x="100045" y="281782"/>
                </a:lnTo>
                <a:lnTo>
                  <a:pt x="128772" y="281782"/>
                </a:lnTo>
                <a:lnTo>
                  <a:pt x="119221" y="272630"/>
                </a:lnTo>
                <a:lnTo>
                  <a:pt x="107375" y="253874"/>
                </a:lnTo>
                <a:lnTo>
                  <a:pt x="97823" y="230751"/>
                </a:lnTo>
                <a:close/>
              </a:path>
              <a:path w="317500" h="315595">
                <a:moveTo>
                  <a:pt x="301265" y="230751"/>
                </a:moveTo>
                <a:lnTo>
                  <a:pt x="277906" y="230751"/>
                </a:lnTo>
                <a:lnTo>
                  <a:pt x="266685" y="246525"/>
                </a:lnTo>
                <a:lnTo>
                  <a:pt x="253171" y="260426"/>
                </a:lnTo>
                <a:lnTo>
                  <a:pt x="237574" y="272248"/>
                </a:lnTo>
                <a:lnTo>
                  <a:pt x="220100" y="281782"/>
                </a:lnTo>
                <a:lnTo>
                  <a:pt x="259124" y="281782"/>
                </a:lnTo>
                <a:lnTo>
                  <a:pt x="289317" y="251962"/>
                </a:lnTo>
                <a:lnTo>
                  <a:pt x="301265" y="230751"/>
                </a:lnTo>
                <a:close/>
              </a:path>
              <a:path w="317500" h="315595">
                <a:moveTo>
                  <a:pt x="64648" y="171142"/>
                </a:moveTo>
                <a:lnTo>
                  <a:pt x="64855" y="176737"/>
                </a:lnTo>
                <a:lnTo>
                  <a:pt x="65863" y="187484"/>
                </a:lnTo>
                <a:lnTo>
                  <a:pt x="67287" y="198231"/>
                </a:lnTo>
                <a:lnTo>
                  <a:pt x="68921" y="208562"/>
                </a:lnTo>
                <a:lnTo>
                  <a:pt x="91152" y="208562"/>
                </a:lnTo>
                <a:lnTo>
                  <a:pt x="88548" y="198231"/>
                </a:lnTo>
                <a:lnTo>
                  <a:pt x="86985" y="187484"/>
                </a:lnTo>
                <a:lnTo>
                  <a:pt x="85838" y="176737"/>
                </a:lnTo>
                <a:lnTo>
                  <a:pt x="85302" y="172655"/>
                </a:lnTo>
                <a:lnTo>
                  <a:pt x="64648" y="171142"/>
                </a:lnTo>
                <a:close/>
              </a:path>
              <a:path w="317500" h="315595">
                <a:moveTo>
                  <a:pt x="148956" y="177317"/>
                </a:moveTo>
                <a:lnTo>
                  <a:pt x="148956" y="208562"/>
                </a:lnTo>
                <a:lnTo>
                  <a:pt x="171190" y="208562"/>
                </a:lnTo>
                <a:lnTo>
                  <a:pt x="171190" y="178946"/>
                </a:lnTo>
                <a:lnTo>
                  <a:pt x="148956" y="177317"/>
                </a:lnTo>
                <a:close/>
              </a:path>
              <a:path w="317500" h="315595">
                <a:moveTo>
                  <a:pt x="234639" y="183593"/>
                </a:moveTo>
                <a:lnTo>
                  <a:pt x="234274" y="187484"/>
                </a:lnTo>
                <a:lnTo>
                  <a:pt x="232849" y="198231"/>
                </a:lnTo>
                <a:lnTo>
                  <a:pt x="231215" y="208562"/>
                </a:lnTo>
                <a:lnTo>
                  <a:pt x="251227" y="208562"/>
                </a:lnTo>
                <a:lnTo>
                  <a:pt x="253832" y="198231"/>
                </a:lnTo>
                <a:lnTo>
                  <a:pt x="255394" y="187484"/>
                </a:lnTo>
                <a:lnTo>
                  <a:pt x="255645" y="185132"/>
                </a:lnTo>
                <a:lnTo>
                  <a:pt x="234639" y="183593"/>
                </a:lnTo>
                <a:close/>
              </a:path>
              <a:path w="317500" h="315595">
                <a:moveTo>
                  <a:pt x="296078" y="188093"/>
                </a:moveTo>
                <a:lnTo>
                  <a:pt x="293261" y="198231"/>
                </a:lnTo>
                <a:lnTo>
                  <a:pt x="289022" y="208562"/>
                </a:lnTo>
                <a:lnTo>
                  <a:pt x="312587" y="208562"/>
                </a:lnTo>
                <a:lnTo>
                  <a:pt x="316981" y="189624"/>
                </a:lnTo>
                <a:lnTo>
                  <a:pt x="296078" y="188093"/>
                </a:lnTo>
                <a:close/>
              </a:path>
              <a:path w="317500" h="315595">
                <a:moveTo>
                  <a:pt x="300143" y="166407"/>
                </a:moveTo>
                <a:lnTo>
                  <a:pt x="257895" y="166407"/>
                </a:lnTo>
                <a:lnTo>
                  <a:pt x="256540" y="176737"/>
                </a:lnTo>
                <a:lnTo>
                  <a:pt x="255645" y="185132"/>
                </a:lnTo>
                <a:lnTo>
                  <a:pt x="296078" y="188093"/>
                </a:lnTo>
                <a:lnTo>
                  <a:pt x="296247" y="187484"/>
                </a:lnTo>
                <a:lnTo>
                  <a:pt x="298400" y="176737"/>
                </a:lnTo>
                <a:lnTo>
                  <a:pt x="300143" y="166407"/>
                </a:lnTo>
                <a:close/>
              </a:path>
              <a:path w="317500" h="315595">
                <a:moveTo>
                  <a:pt x="235663" y="166407"/>
                </a:moveTo>
                <a:lnTo>
                  <a:pt x="171190" y="166407"/>
                </a:lnTo>
                <a:lnTo>
                  <a:pt x="171190" y="178946"/>
                </a:lnTo>
                <a:lnTo>
                  <a:pt x="234639" y="183593"/>
                </a:lnTo>
                <a:lnTo>
                  <a:pt x="235281" y="176737"/>
                </a:lnTo>
                <a:lnTo>
                  <a:pt x="235663" y="166407"/>
                </a:lnTo>
                <a:close/>
              </a:path>
              <a:path w="317500" h="315595">
                <a:moveTo>
                  <a:pt x="148956" y="166407"/>
                </a:moveTo>
                <a:lnTo>
                  <a:pt x="84482" y="166407"/>
                </a:lnTo>
                <a:lnTo>
                  <a:pt x="85302" y="172655"/>
                </a:lnTo>
                <a:lnTo>
                  <a:pt x="148956" y="177317"/>
                </a:lnTo>
                <a:lnTo>
                  <a:pt x="148956" y="166407"/>
                </a:lnTo>
                <a:close/>
              </a:path>
              <a:path w="317500" h="315595">
                <a:moveTo>
                  <a:pt x="64473" y="166407"/>
                </a:moveTo>
                <a:lnTo>
                  <a:pt x="20009" y="166407"/>
                </a:lnTo>
                <a:lnTo>
                  <a:pt x="20304" y="167894"/>
                </a:lnTo>
                <a:lnTo>
                  <a:pt x="64648" y="171142"/>
                </a:lnTo>
                <a:lnTo>
                  <a:pt x="64473" y="166407"/>
                </a:lnTo>
                <a:close/>
              </a:path>
            </a:pathLst>
          </a:custGeom>
          <a:solidFill>
            <a:srgbClr val="F19A43"/>
          </a:solidFill>
        </p:spPr>
        <p:txBody>
          <a:bodyPr wrap="square" lIns="0" tIns="0" rIns="0" bIns="0" rtlCol="0"/>
          <a:lstStyle/>
          <a:p>
            <a:endParaRPr/>
          </a:p>
        </p:txBody>
      </p:sp>
      <p:pic>
        <p:nvPicPr>
          <p:cNvPr id="18" name="bg object 18"/>
          <p:cNvPicPr/>
          <p:nvPr/>
        </p:nvPicPr>
        <p:blipFill>
          <a:blip r:embed="rId2" cstate="print"/>
          <a:stretch>
            <a:fillRect/>
          </a:stretch>
        </p:blipFill>
        <p:spPr>
          <a:xfrm>
            <a:off x="3787140" y="5756147"/>
            <a:ext cx="435863" cy="355091"/>
          </a:xfrm>
          <a:prstGeom prst="rect">
            <a:avLst/>
          </a:prstGeom>
        </p:spPr>
      </p:pic>
      <p:sp>
        <p:nvSpPr>
          <p:cNvPr id="19" name="bg object 19"/>
          <p:cNvSpPr/>
          <p:nvPr/>
        </p:nvSpPr>
        <p:spPr>
          <a:xfrm>
            <a:off x="7254239" y="5672330"/>
            <a:ext cx="195580" cy="429895"/>
          </a:xfrm>
          <a:custGeom>
            <a:avLst/>
            <a:gdLst/>
            <a:ahLst/>
            <a:cxnLst/>
            <a:rect l="l" t="t" r="r" b="b"/>
            <a:pathLst>
              <a:path w="195579" h="429895">
                <a:moveTo>
                  <a:pt x="132038" y="210564"/>
                </a:moveTo>
                <a:lnTo>
                  <a:pt x="41076" y="210564"/>
                </a:lnTo>
                <a:lnTo>
                  <a:pt x="41077" y="429765"/>
                </a:lnTo>
                <a:lnTo>
                  <a:pt x="132038" y="429765"/>
                </a:lnTo>
                <a:lnTo>
                  <a:pt x="132038" y="210564"/>
                </a:lnTo>
                <a:close/>
              </a:path>
              <a:path w="195579" h="429895">
                <a:moveTo>
                  <a:pt x="195066" y="135362"/>
                </a:moveTo>
                <a:lnTo>
                  <a:pt x="0" y="135362"/>
                </a:lnTo>
                <a:lnTo>
                  <a:pt x="0" y="210564"/>
                </a:lnTo>
                <a:lnTo>
                  <a:pt x="190722" y="210564"/>
                </a:lnTo>
                <a:lnTo>
                  <a:pt x="195066" y="154868"/>
                </a:lnTo>
                <a:lnTo>
                  <a:pt x="195066" y="135362"/>
                </a:lnTo>
                <a:close/>
              </a:path>
              <a:path w="195579" h="429895">
                <a:moveTo>
                  <a:pt x="195066" y="0"/>
                </a:moveTo>
                <a:lnTo>
                  <a:pt x="90723" y="0"/>
                </a:lnTo>
                <a:lnTo>
                  <a:pt x="77249" y="5411"/>
                </a:lnTo>
                <a:lnTo>
                  <a:pt x="47312" y="47001"/>
                </a:lnTo>
                <a:lnTo>
                  <a:pt x="41076" y="90242"/>
                </a:lnTo>
                <a:lnTo>
                  <a:pt x="41076" y="135362"/>
                </a:lnTo>
                <a:lnTo>
                  <a:pt x="132038" y="135362"/>
                </a:lnTo>
                <a:lnTo>
                  <a:pt x="132037" y="78210"/>
                </a:lnTo>
                <a:lnTo>
                  <a:pt x="140837" y="69184"/>
                </a:lnTo>
                <a:lnTo>
                  <a:pt x="143774" y="69184"/>
                </a:lnTo>
                <a:lnTo>
                  <a:pt x="146707" y="66177"/>
                </a:lnTo>
                <a:lnTo>
                  <a:pt x="195066" y="66177"/>
                </a:lnTo>
                <a:lnTo>
                  <a:pt x="195066" y="0"/>
                </a:lnTo>
                <a:close/>
              </a:path>
            </a:pathLst>
          </a:custGeom>
          <a:solidFill>
            <a:srgbClr val="F19A43"/>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294866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5"/>
            <a:ext cx="5384800" cy="4525963"/>
          </a:xfrm>
        </p:spPr>
        <p:txBody>
          <a:bodyPr/>
          <a:lstStyle>
            <a:lvl1pPr>
              <a:defRPr sz="32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97600" y="1600205"/>
            <a:ext cx="5384800" cy="4525963"/>
          </a:xfrm>
        </p:spPr>
        <p:txBody>
          <a:bodyPr/>
          <a:lstStyle>
            <a:lvl1pPr>
              <a:defRPr sz="3200"/>
            </a:lvl1pPr>
            <a:lvl2pPr>
              <a:defRPr sz="3200"/>
            </a:lvl2pPr>
            <a:lvl3pPr>
              <a:defRPr sz="2800"/>
            </a:lvl3pPr>
            <a:lvl4pPr>
              <a:defRPr sz="24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873358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382226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842709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762059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normAutofit/>
          </a:bodyPr>
          <a:lstStyle>
            <a:lvl1pPr algn="l">
              <a:defRPr sz="2800" b="1"/>
            </a:lvl1pPr>
          </a:lstStyle>
          <a:p>
            <a:r>
              <a:rPr lang="en-US"/>
              <a:t>Click to edit Master title style</a:t>
            </a:r>
          </a:p>
        </p:txBody>
      </p:sp>
      <p:sp>
        <p:nvSpPr>
          <p:cNvPr id="3" name="Content Placeholder 2"/>
          <p:cNvSpPr>
            <a:spLocks noGrp="1"/>
          </p:cNvSpPr>
          <p:nvPr>
            <p:ph idx="1"/>
          </p:nvPr>
        </p:nvSpPr>
        <p:spPr>
          <a:xfrm>
            <a:off x="4766733" y="273055"/>
            <a:ext cx="6815667" cy="5853113"/>
          </a:xfrm>
        </p:spPr>
        <p:txBody>
          <a:bodyPr/>
          <a:lstStyle>
            <a:lvl1pPr>
              <a:defRPr sz="3200"/>
            </a:lvl1pPr>
            <a:lvl2pPr>
              <a:defRPr sz="3200"/>
            </a:lvl2pPr>
            <a:lvl3pPr>
              <a:defRPr sz="2800"/>
            </a:lvl3pPr>
            <a:lvl4pPr>
              <a:defRPr sz="24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Text Placeholder 3"/>
          <p:cNvSpPr>
            <a:spLocks noGrp="1"/>
          </p:cNvSpPr>
          <p:nvPr>
            <p:ph type="body" sz="half" idx="2"/>
          </p:nvPr>
        </p:nvSpPr>
        <p:spPr>
          <a:xfrm>
            <a:off x="609603" y="1435103"/>
            <a:ext cx="4011084" cy="4691063"/>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652279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normAutofit/>
          </a:bodyPr>
          <a:lstStyle>
            <a:lvl1pPr algn="l">
              <a:defRPr sz="28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778701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theme" Target="../theme/theme3.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0.xml"/><Relationship Id="rId7" Type="http://schemas.openxmlformats.org/officeDocument/2006/relationships/image" Target="../media/image11.png"/><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theme" Target="../theme/theme4.xml"/><Relationship Id="rId5" Type="http://schemas.openxmlformats.org/officeDocument/2006/relationships/slideLayout" Target="../slideLayouts/slideLayout32.xml"/><Relationship Id="rId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3343103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b="0"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0CB416-7145-4B23-B587-CD897EE8A9C5}" type="datetimeFigureOut">
              <a:rPr lang="en-US" smtClean="0"/>
              <a:t>9/1/2021</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7EA315-3445-4992-ABFF-E99C018E037B}" type="slidenum">
              <a:rPr lang="en-US" smtClean="0"/>
              <a:t>‹#›</a:t>
            </a:fld>
            <a:endParaRPr lang="en-US" dirty="0"/>
          </a:p>
        </p:txBody>
      </p:sp>
    </p:spTree>
    <p:extLst>
      <p:ext uri="{BB962C8B-B14F-4D97-AF65-F5344CB8AC3E}">
        <p14:creationId xmlns:p14="http://schemas.microsoft.com/office/powerpoint/2010/main" val="403077567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r>
              <a:rPr lang="en-US">
                <a:solidFill>
                  <a:prstClr val="black">
                    <a:tint val="75000"/>
                  </a:prstClr>
                </a:solidFill>
              </a:rPr>
              <a:t>9/22/16</a:t>
            </a: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fld id="{F09FC993-FCB1-4E42-95A4-F69F06C207DB}" type="slidenum">
              <a:rPr lang="en-US" smtClean="0">
                <a:solidFill>
                  <a:prstClr val="black">
                    <a:tint val="75000"/>
                  </a:prstClr>
                </a:solidFill>
              </a:rPr>
              <a:pPr defTabSz="914377"/>
              <a:t>‹#›</a:t>
            </a:fld>
            <a:endParaRPr lang="en-US">
              <a:solidFill>
                <a:prstClr val="black">
                  <a:tint val="75000"/>
                </a:prstClr>
              </a:solidFill>
            </a:endParaRPr>
          </a:p>
        </p:txBody>
      </p:sp>
    </p:spTree>
    <p:extLst>
      <p:ext uri="{BB962C8B-B14F-4D97-AF65-F5344CB8AC3E}">
        <p14:creationId xmlns:p14="http://schemas.microsoft.com/office/powerpoint/2010/main" val="171965164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Lst>
  <p:hf sldNum="0" hdr="0" ftr="0" dt="0"/>
  <p:txStyles>
    <p:titleStyle>
      <a:lvl1pPr algn="l" defTabSz="914377" rtl="0" eaLnBrk="1" latinLnBrk="0" hangingPunct="1">
        <a:lnSpc>
          <a:spcPct val="90000"/>
        </a:lnSpc>
        <a:spcBef>
          <a:spcPct val="0"/>
        </a:spcBef>
        <a:buNone/>
        <a:defRPr sz="4400" b="1" i="0" kern="1200">
          <a:solidFill>
            <a:schemeClr val="tx1"/>
          </a:solidFill>
          <a:latin typeface="Calibri" charset="0"/>
          <a:ea typeface="Calibri" charset="0"/>
          <a:cs typeface="Calibri"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1371600"/>
          </a:xfrm>
          <a:custGeom>
            <a:avLst/>
            <a:gdLst/>
            <a:ahLst/>
            <a:cxnLst/>
            <a:rect l="l" t="t" r="r" b="b"/>
            <a:pathLst>
              <a:path w="12192000" h="1371600">
                <a:moveTo>
                  <a:pt x="12192000" y="0"/>
                </a:moveTo>
                <a:lnTo>
                  <a:pt x="0" y="0"/>
                </a:lnTo>
                <a:lnTo>
                  <a:pt x="0" y="1371600"/>
                </a:lnTo>
                <a:lnTo>
                  <a:pt x="12192000" y="1371600"/>
                </a:lnTo>
                <a:lnTo>
                  <a:pt x="12192000" y="0"/>
                </a:lnTo>
                <a:close/>
              </a:path>
            </a:pathLst>
          </a:custGeom>
          <a:solidFill>
            <a:srgbClr val="205D90"/>
          </a:solidFill>
        </p:spPr>
        <p:txBody>
          <a:bodyPr wrap="square" lIns="0" tIns="0" rIns="0" bIns="0" rtlCol="0"/>
          <a:lstStyle/>
          <a:p>
            <a:endParaRPr/>
          </a:p>
        </p:txBody>
      </p:sp>
      <p:sp>
        <p:nvSpPr>
          <p:cNvPr id="17" name="bg object 17"/>
          <p:cNvSpPr/>
          <p:nvPr/>
        </p:nvSpPr>
        <p:spPr>
          <a:xfrm>
            <a:off x="0" y="0"/>
            <a:ext cx="12192000" cy="1371600"/>
          </a:xfrm>
          <a:custGeom>
            <a:avLst/>
            <a:gdLst/>
            <a:ahLst/>
            <a:cxnLst/>
            <a:rect l="l" t="t" r="r" b="b"/>
            <a:pathLst>
              <a:path w="12192000" h="1371600">
                <a:moveTo>
                  <a:pt x="0" y="1371600"/>
                </a:moveTo>
                <a:lnTo>
                  <a:pt x="12192000" y="1371600"/>
                </a:lnTo>
                <a:lnTo>
                  <a:pt x="12192000" y="0"/>
                </a:lnTo>
                <a:lnTo>
                  <a:pt x="0" y="0"/>
                </a:lnTo>
                <a:lnTo>
                  <a:pt x="0" y="1371600"/>
                </a:lnTo>
                <a:close/>
              </a:path>
            </a:pathLst>
          </a:custGeom>
          <a:ln w="12192">
            <a:solidFill>
              <a:srgbClr val="154268"/>
            </a:solidFill>
          </a:ln>
        </p:spPr>
        <p:txBody>
          <a:bodyPr wrap="square" lIns="0" tIns="0" rIns="0" bIns="0" rtlCol="0"/>
          <a:lstStyle/>
          <a:p>
            <a:endParaRPr/>
          </a:p>
        </p:txBody>
      </p:sp>
      <p:sp>
        <p:nvSpPr>
          <p:cNvPr id="18" name="bg object 18"/>
          <p:cNvSpPr/>
          <p:nvPr/>
        </p:nvSpPr>
        <p:spPr>
          <a:xfrm>
            <a:off x="838199" y="6360479"/>
            <a:ext cx="232410" cy="258445"/>
          </a:xfrm>
          <a:custGeom>
            <a:avLst/>
            <a:gdLst/>
            <a:ahLst/>
            <a:cxnLst/>
            <a:rect l="l" t="t" r="r" b="b"/>
            <a:pathLst>
              <a:path w="232409" h="258445">
                <a:moveTo>
                  <a:pt x="232403" y="0"/>
                </a:moveTo>
                <a:lnTo>
                  <a:pt x="186457" y="0"/>
                </a:lnTo>
                <a:lnTo>
                  <a:pt x="186457" y="191692"/>
                </a:lnTo>
                <a:lnTo>
                  <a:pt x="185697" y="191692"/>
                </a:lnTo>
                <a:lnTo>
                  <a:pt x="60758" y="0"/>
                </a:lnTo>
                <a:lnTo>
                  <a:pt x="0" y="0"/>
                </a:lnTo>
                <a:lnTo>
                  <a:pt x="0" y="258119"/>
                </a:lnTo>
                <a:lnTo>
                  <a:pt x="45569" y="258119"/>
                </a:lnTo>
                <a:lnTo>
                  <a:pt x="45569" y="60352"/>
                </a:lnTo>
                <a:lnTo>
                  <a:pt x="46329" y="60352"/>
                </a:lnTo>
                <a:lnTo>
                  <a:pt x="173922" y="258119"/>
                </a:lnTo>
                <a:lnTo>
                  <a:pt x="232403" y="258119"/>
                </a:lnTo>
                <a:lnTo>
                  <a:pt x="232403" y="0"/>
                </a:lnTo>
                <a:close/>
              </a:path>
            </a:pathLst>
          </a:custGeom>
          <a:solidFill>
            <a:srgbClr val="135293"/>
          </a:solidFill>
        </p:spPr>
        <p:txBody>
          <a:bodyPr wrap="square" lIns="0" tIns="0" rIns="0" bIns="0" rtlCol="0"/>
          <a:lstStyle/>
          <a:p>
            <a:endParaRPr/>
          </a:p>
        </p:txBody>
      </p:sp>
      <p:sp>
        <p:nvSpPr>
          <p:cNvPr id="19" name="bg object 19"/>
          <p:cNvSpPr/>
          <p:nvPr/>
        </p:nvSpPr>
        <p:spPr>
          <a:xfrm>
            <a:off x="1165162" y="6360479"/>
            <a:ext cx="46355" cy="258445"/>
          </a:xfrm>
          <a:custGeom>
            <a:avLst/>
            <a:gdLst/>
            <a:ahLst/>
            <a:cxnLst/>
            <a:rect l="l" t="t" r="r" b="b"/>
            <a:pathLst>
              <a:path w="46355" h="258445">
                <a:moveTo>
                  <a:pt x="45946" y="0"/>
                </a:moveTo>
                <a:lnTo>
                  <a:pt x="0" y="0"/>
                </a:lnTo>
                <a:lnTo>
                  <a:pt x="0" y="258119"/>
                </a:lnTo>
                <a:lnTo>
                  <a:pt x="45946" y="258119"/>
                </a:lnTo>
                <a:lnTo>
                  <a:pt x="45946" y="0"/>
                </a:lnTo>
                <a:close/>
              </a:path>
            </a:pathLst>
          </a:custGeom>
          <a:solidFill>
            <a:srgbClr val="135293"/>
          </a:solidFill>
        </p:spPr>
        <p:txBody>
          <a:bodyPr wrap="square" lIns="0" tIns="0" rIns="0" bIns="0" rtlCol="0"/>
          <a:lstStyle/>
          <a:p>
            <a:endParaRPr/>
          </a:p>
        </p:txBody>
      </p:sp>
      <p:sp>
        <p:nvSpPr>
          <p:cNvPr id="20" name="bg object 20"/>
          <p:cNvSpPr/>
          <p:nvPr/>
        </p:nvSpPr>
        <p:spPr>
          <a:xfrm>
            <a:off x="1295412" y="6360490"/>
            <a:ext cx="419100" cy="258445"/>
          </a:xfrm>
          <a:custGeom>
            <a:avLst/>
            <a:gdLst/>
            <a:ahLst/>
            <a:cxnLst/>
            <a:rect l="l" t="t" r="r" b="b"/>
            <a:pathLst>
              <a:path w="419100" h="258445">
                <a:moveTo>
                  <a:pt x="177342" y="216357"/>
                </a:moveTo>
                <a:lnTo>
                  <a:pt x="45948" y="216357"/>
                </a:lnTo>
                <a:lnTo>
                  <a:pt x="45948" y="146519"/>
                </a:lnTo>
                <a:lnTo>
                  <a:pt x="164439" y="146519"/>
                </a:lnTo>
                <a:lnTo>
                  <a:pt x="164439" y="105143"/>
                </a:lnTo>
                <a:lnTo>
                  <a:pt x="45948" y="105143"/>
                </a:lnTo>
                <a:lnTo>
                  <a:pt x="45948" y="41757"/>
                </a:lnTo>
                <a:lnTo>
                  <a:pt x="155321" y="41757"/>
                </a:lnTo>
                <a:lnTo>
                  <a:pt x="170865" y="0"/>
                </a:lnTo>
                <a:lnTo>
                  <a:pt x="0" y="0"/>
                </a:lnTo>
                <a:lnTo>
                  <a:pt x="0" y="258114"/>
                </a:lnTo>
                <a:lnTo>
                  <a:pt x="177342" y="258114"/>
                </a:lnTo>
                <a:lnTo>
                  <a:pt x="177342" y="216357"/>
                </a:lnTo>
                <a:close/>
              </a:path>
              <a:path w="419100" h="258445">
                <a:moveTo>
                  <a:pt x="418871" y="0"/>
                </a:moveTo>
                <a:lnTo>
                  <a:pt x="216839" y="0"/>
                </a:lnTo>
                <a:lnTo>
                  <a:pt x="216839" y="41757"/>
                </a:lnTo>
                <a:lnTo>
                  <a:pt x="290144" y="41757"/>
                </a:lnTo>
                <a:lnTo>
                  <a:pt x="290144" y="258114"/>
                </a:lnTo>
                <a:lnTo>
                  <a:pt x="336054" y="258114"/>
                </a:lnTo>
                <a:lnTo>
                  <a:pt x="336054" y="41757"/>
                </a:lnTo>
                <a:lnTo>
                  <a:pt x="403682" y="41757"/>
                </a:lnTo>
                <a:lnTo>
                  <a:pt x="418871" y="0"/>
                </a:lnTo>
                <a:close/>
              </a:path>
            </a:pathLst>
          </a:custGeom>
          <a:solidFill>
            <a:srgbClr val="135293"/>
          </a:solidFill>
        </p:spPr>
        <p:txBody>
          <a:bodyPr wrap="square" lIns="0" tIns="0" rIns="0" bIns="0" rtlCol="0"/>
          <a:lstStyle/>
          <a:p>
            <a:endParaRPr/>
          </a:p>
        </p:txBody>
      </p:sp>
      <p:sp>
        <p:nvSpPr>
          <p:cNvPr id="21" name="bg object 21"/>
          <p:cNvSpPr/>
          <p:nvPr/>
        </p:nvSpPr>
        <p:spPr>
          <a:xfrm>
            <a:off x="1797417" y="6274313"/>
            <a:ext cx="7620" cy="431800"/>
          </a:xfrm>
          <a:custGeom>
            <a:avLst/>
            <a:gdLst/>
            <a:ahLst/>
            <a:cxnLst/>
            <a:rect l="l" t="t" r="r" b="b"/>
            <a:pathLst>
              <a:path w="7619" h="431800">
                <a:moveTo>
                  <a:pt x="7595" y="0"/>
                </a:moveTo>
                <a:lnTo>
                  <a:pt x="0" y="0"/>
                </a:lnTo>
                <a:lnTo>
                  <a:pt x="0" y="431210"/>
                </a:lnTo>
                <a:lnTo>
                  <a:pt x="7595" y="431210"/>
                </a:lnTo>
                <a:lnTo>
                  <a:pt x="7595" y="0"/>
                </a:lnTo>
                <a:close/>
              </a:path>
            </a:pathLst>
          </a:custGeom>
          <a:solidFill>
            <a:srgbClr val="5F676B"/>
          </a:solidFill>
        </p:spPr>
        <p:txBody>
          <a:bodyPr wrap="square" lIns="0" tIns="0" rIns="0" bIns="0" rtlCol="0"/>
          <a:lstStyle/>
          <a:p>
            <a:endParaRPr/>
          </a:p>
        </p:txBody>
      </p:sp>
      <p:pic>
        <p:nvPicPr>
          <p:cNvPr id="22" name="bg object 22"/>
          <p:cNvPicPr/>
          <p:nvPr/>
        </p:nvPicPr>
        <p:blipFill>
          <a:blip r:embed="rId7" cstate="print"/>
          <a:stretch>
            <a:fillRect/>
          </a:stretch>
        </p:blipFill>
        <p:spPr>
          <a:xfrm>
            <a:off x="1903777" y="6400333"/>
            <a:ext cx="1422170" cy="178027"/>
          </a:xfrm>
          <a:prstGeom prst="rect">
            <a:avLst/>
          </a:prstGeom>
        </p:spPr>
      </p:pic>
      <p:sp>
        <p:nvSpPr>
          <p:cNvPr id="2" name="Holder 2"/>
          <p:cNvSpPr>
            <a:spLocks noGrp="1"/>
          </p:cNvSpPr>
          <p:nvPr>
            <p:ph type="title"/>
          </p:nvPr>
        </p:nvSpPr>
        <p:spPr>
          <a:xfrm>
            <a:off x="518160" y="110490"/>
            <a:ext cx="11155679" cy="1183640"/>
          </a:xfrm>
          <a:prstGeom prst="rect">
            <a:avLst/>
          </a:prstGeom>
        </p:spPr>
        <p:txBody>
          <a:bodyPr wrap="square" lIns="0" tIns="0" rIns="0" bIns="0">
            <a:spAutoFit/>
          </a:bodyPr>
          <a:lstStyle>
            <a:lvl1pPr>
              <a:defRPr sz="4000" b="0" i="0">
                <a:solidFill>
                  <a:schemeClr val="bg1"/>
                </a:solidFill>
                <a:latin typeface="Cambria"/>
                <a:cs typeface="Cambria"/>
              </a:defRPr>
            </a:lvl1pPr>
          </a:lstStyle>
          <a:p>
            <a:endParaRPr/>
          </a:p>
        </p:txBody>
      </p:sp>
      <p:sp>
        <p:nvSpPr>
          <p:cNvPr id="3" name="Holder 3"/>
          <p:cNvSpPr>
            <a:spLocks noGrp="1"/>
          </p:cNvSpPr>
          <p:nvPr>
            <p:ph type="body" idx="1"/>
          </p:nvPr>
        </p:nvSpPr>
        <p:spPr>
          <a:xfrm>
            <a:off x="786256" y="1471294"/>
            <a:ext cx="10619740" cy="451104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9/1/2021</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49980213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5.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5.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15.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15.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15.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5.png"/><Relationship Id="rId5" Type="http://schemas.openxmlformats.org/officeDocument/2006/relationships/image" Target="../media/image16.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15.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hyperlink" Target="https://www.niet.org/research-and-policy/" TargetMode="External"/><Relationship Id="rId5" Type="http://schemas.openxmlformats.org/officeDocument/2006/relationships/hyperlink" Target="https://drive.google.com/file/d/1C3EoFGHfE98bhJcB5yHW0JDgllPuLh8z/view?usp=sharing" TargetMode="Externa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13.xml"/><Relationship Id="rId7" Type="http://schemas.openxmlformats.org/officeDocument/2006/relationships/image" Target="../media/image17.jp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hyperlink" Target="mailto:bflythe@ed.sc.gov" TargetMode="External"/><Relationship Id="rId5" Type="http://schemas.openxmlformats.org/officeDocument/2006/relationships/hyperlink" Target="mailto:lmandsager@ed.sc.gov" TargetMode="External"/><Relationship Id="rId4" Type="http://schemas.openxmlformats.org/officeDocument/2006/relationships/notesSlide" Target="../notesSlides/notesSlide9.xml"/><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4768" y="2312657"/>
            <a:ext cx="10363200" cy="1470025"/>
          </a:xfrm>
        </p:spPr>
        <p:txBody>
          <a:bodyPr>
            <a:normAutofit fontScale="90000"/>
          </a:bodyPr>
          <a:lstStyle/>
          <a:p>
            <a:r>
              <a:rPr lang="en-US" dirty="0">
                <a:latin typeface="Times New Roman"/>
                <a:cs typeface="Times New Roman"/>
              </a:rPr>
              <a:t>Office of Educator Effectiveness </a:t>
            </a:r>
            <a:br>
              <a:rPr lang="en-US" dirty="0">
                <a:latin typeface="Times New Roman"/>
                <a:cs typeface="Times New Roman"/>
              </a:rPr>
            </a:br>
            <a:r>
              <a:rPr lang="en-US" dirty="0">
                <a:latin typeface="Times New Roman"/>
                <a:cs typeface="Times New Roman"/>
              </a:rPr>
              <a:t>&amp; Leadership </a:t>
            </a:r>
            <a:r>
              <a:rPr lang="en-US" dirty="0" smtClean="0">
                <a:latin typeface="Times New Roman"/>
                <a:cs typeface="Times New Roman"/>
              </a:rPr>
              <a:t>Development</a:t>
            </a:r>
            <a:r>
              <a:rPr lang="en-US" dirty="0">
                <a:latin typeface="Times New Roman"/>
                <a:cs typeface="Times New Roman"/>
              </a:rPr>
              <a:t/>
            </a:r>
            <a:br>
              <a:rPr lang="en-US" dirty="0">
                <a:latin typeface="Times New Roman"/>
                <a:cs typeface="Times New Roman"/>
              </a:rPr>
            </a:br>
            <a:r>
              <a:rPr lang="en-US" dirty="0" smtClean="0">
                <a:latin typeface="Times New Roman"/>
                <a:cs typeface="Times New Roman"/>
              </a:rPr>
              <a:t> </a:t>
            </a:r>
            <a:r>
              <a:rPr lang="en-US" dirty="0">
                <a:latin typeface="Times New Roman"/>
                <a:cs typeface="Times New Roman"/>
              </a:rPr>
              <a:t/>
            </a:r>
            <a:br>
              <a:rPr lang="en-US" dirty="0">
                <a:latin typeface="Times New Roman"/>
                <a:cs typeface="Times New Roman"/>
              </a:rPr>
            </a:br>
            <a:r>
              <a:rPr lang="en-US" dirty="0" smtClean="0">
                <a:latin typeface="Times New Roman"/>
                <a:cs typeface="Times New Roman"/>
              </a:rPr>
              <a:t>Guide to Validity and Reliability Studies for Expanded ADEPT</a:t>
            </a:r>
            <a:r>
              <a:rPr lang="en-US" dirty="0">
                <a:latin typeface="Times New Roman"/>
                <a:cs typeface="Times New Roman"/>
              </a:rPr>
              <a:t> </a:t>
            </a:r>
            <a:r>
              <a:rPr lang="en-US" dirty="0" smtClean="0">
                <a:latin typeface="Times New Roman"/>
                <a:cs typeface="Times New Roman"/>
              </a:rPr>
              <a:t/>
            </a:r>
            <a:br>
              <a:rPr lang="en-US" dirty="0" smtClean="0">
                <a:latin typeface="Times New Roman"/>
                <a:cs typeface="Times New Roman"/>
              </a:rPr>
            </a:br>
            <a:r>
              <a:rPr lang="en-US" dirty="0">
                <a:latin typeface="Times New Roman"/>
                <a:cs typeface="Times New Roman"/>
              </a:rPr>
              <a:t/>
            </a:r>
            <a:br>
              <a:rPr lang="en-US" dirty="0">
                <a:latin typeface="Times New Roman"/>
                <a:cs typeface="Times New Roman"/>
              </a:rPr>
            </a:br>
            <a:r>
              <a:rPr lang="en-US" sz="3100" dirty="0" smtClean="0">
                <a:latin typeface="Times New Roman"/>
                <a:cs typeface="Times New Roman"/>
              </a:rPr>
              <a:t>Beverly Hyatt Flythe, </a:t>
            </a:r>
            <a:r>
              <a:rPr lang="en-US" sz="2700" dirty="0" err="1" smtClean="0">
                <a:latin typeface="Times New Roman"/>
                <a:cs typeface="Times New Roman"/>
              </a:rPr>
              <a:t>MSEd</a:t>
            </a:r>
            <a:r>
              <a:rPr lang="en-US" sz="3100" dirty="0" smtClean="0">
                <a:latin typeface="Times New Roman"/>
                <a:cs typeface="Times New Roman"/>
              </a:rPr>
              <a:t>.</a:t>
            </a:r>
            <a:r>
              <a:rPr lang="en-US" sz="3600" dirty="0" smtClean="0">
                <a:latin typeface="Times New Roman"/>
                <a:cs typeface="Times New Roman"/>
              </a:rPr>
              <a:t/>
            </a:r>
            <a:br>
              <a:rPr lang="en-US" sz="3600" dirty="0" smtClean="0">
                <a:latin typeface="Times New Roman"/>
                <a:cs typeface="Times New Roman"/>
              </a:rPr>
            </a:br>
            <a:r>
              <a:rPr lang="en-US" sz="2700" dirty="0" smtClean="0">
                <a:latin typeface="Times New Roman"/>
                <a:cs typeface="Times New Roman"/>
              </a:rPr>
              <a:t>Office</a:t>
            </a:r>
            <a:r>
              <a:rPr lang="en-US" sz="3600" dirty="0" smtClean="0">
                <a:latin typeface="Times New Roman"/>
                <a:cs typeface="Times New Roman"/>
              </a:rPr>
              <a:t> </a:t>
            </a:r>
            <a:r>
              <a:rPr lang="en-US" sz="2700" dirty="0" smtClean="0">
                <a:latin typeface="Times New Roman"/>
                <a:cs typeface="Times New Roman"/>
              </a:rPr>
              <a:t>of Educator Effectiveness and </a:t>
            </a:r>
            <a:br>
              <a:rPr lang="en-US" sz="2700" dirty="0" smtClean="0">
                <a:latin typeface="Times New Roman"/>
                <a:cs typeface="Times New Roman"/>
              </a:rPr>
            </a:br>
            <a:r>
              <a:rPr lang="en-US" sz="2700" dirty="0" smtClean="0">
                <a:latin typeface="Times New Roman"/>
                <a:cs typeface="Times New Roman"/>
              </a:rPr>
              <a:t>Leadership Development</a:t>
            </a:r>
            <a:r>
              <a:rPr lang="en-US" sz="3600" dirty="0" smtClean="0">
                <a:latin typeface="Times New Roman"/>
                <a:cs typeface="Times New Roman"/>
              </a:rPr>
              <a:t/>
            </a:r>
            <a:br>
              <a:rPr lang="en-US" sz="3600" dirty="0" smtClean="0">
                <a:latin typeface="Times New Roman"/>
                <a:cs typeface="Times New Roman"/>
              </a:rPr>
            </a:br>
            <a:r>
              <a:rPr lang="en-US" dirty="0" smtClean="0">
                <a:latin typeface="Times New Roman"/>
                <a:cs typeface="Times New Roman"/>
              </a:rPr>
              <a:t/>
            </a:r>
            <a:br>
              <a:rPr lang="en-US" dirty="0" smtClean="0">
                <a:latin typeface="Times New Roman"/>
                <a:cs typeface="Times New Roman"/>
              </a:rPr>
            </a:br>
            <a:endParaRPr lang="en-US" dirty="0"/>
          </a:p>
        </p:txBody>
      </p:sp>
      <p:pic>
        <p:nvPicPr>
          <p:cNvPr id="4" name="Picture 4" descr="Expanded ADEPT: Leading larning, growing students, transforming schools.">
            <a:extLst>
              <a:ext uri="{FF2B5EF4-FFF2-40B4-BE49-F238E27FC236}">
                <a16:creationId xmlns:a16="http://schemas.microsoft.com/office/drawing/2014/main" id="{C456181F-27B0-4A35-BCF9-E02EE753BF86}"/>
              </a:ext>
            </a:extLst>
          </p:cNvPr>
          <p:cNvPicPr>
            <a:picLocks noChangeAspect="1"/>
          </p:cNvPicPr>
          <p:nvPr/>
        </p:nvPicPr>
        <p:blipFill>
          <a:blip r:embed="rId5"/>
          <a:stretch>
            <a:fillRect/>
          </a:stretch>
        </p:blipFill>
        <p:spPr>
          <a:xfrm>
            <a:off x="1396489" y="3696418"/>
            <a:ext cx="2470031" cy="2470031"/>
          </a:xfrm>
          <a:prstGeom prst="rect">
            <a:avLst/>
          </a:prstGeom>
        </p:spPr>
      </p:pic>
      <p:pic>
        <p:nvPicPr>
          <p:cNvPr id="6" name="Picture 6" descr="Expanded PADEPP: Leading learning, empowering leaders, transforming leadership. ">
            <a:extLst>
              <a:ext uri="{FF2B5EF4-FFF2-40B4-BE49-F238E27FC236}">
                <a16:creationId xmlns:a16="http://schemas.microsoft.com/office/drawing/2014/main" id="{E3B503AC-130C-49E6-A026-A91E6D8A3B47}"/>
              </a:ext>
            </a:extLst>
          </p:cNvPr>
          <p:cNvPicPr>
            <a:picLocks noChangeAspect="1"/>
          </p:cNvPicPr>
          <p:nvPr/>
        </p:nvPicPr>
        <p:blipFill>
          <a:blip r:embed="rId6"/>
          <a:stretch>
            <a:fillRect/>
          </a:stretch>
        </p:blipFill>
        <p:spPr>
          <a:xfrm>
            <a:off x="8763541" y="3696418"/>
            <a:ext cx="2412521" cy="2383767"/>
          </a:xfrm>
          <a:prstGeom prst="rect">
            <a:avLst/>
          </a:prstGeom>
        </p:spPr>
      </p:pic>
      <p:pic>
        <p:nvPicPr>
          <p:cNvPr id="3" name="Recorded Sound" descr="Press icon for recorded sound. &#10;"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021904" y="2742869"/>
            <a:ext cx="609600" cy="609600"/>
          </a:xfrm>
          <a:prstGeom prst="rect">
            <a:avLst/>
          </a:prstGeom>
        </p:spPr>
      </p:pic>
    </p:spTree>
    <p:extLst>
      <p:ext uri="{BB962C8B-B14F-4D97-AF65-F5344CB8AC3E}">
        <p14:creationId xmlns:p14="http://schemas.microsoft.com/office/powerpoint/2010/main" val="3489117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93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Validity &amp; Reliability </a:t>
            </a:r>
            <a:endParaRPr lang="en-US" dirty="0"/>
          </a:p>
        </p:txBody>
      </p:sp>
      <p:sp>
        <p:nvSpPr>
          <p:cNvPr id="5" name="Text Placeholder 4"/>
          <p:cNvSpPr>
            <a:spLocks noGrp="1"/>
          </p:cNvSpPr>
          <p:nvPr>
            <p:ph type="body" idx="1"/>
          </p:nvPr>
        </p:nvSpPr>
        <p:spPr/>
        <p:txBody>
          <a:bodyPr>
            <a:normAutofit/>
          </a:bodyPr>
          <a:lstStyle/>
          <a:p>
            <a:r>
              <a:rPr lang="en-US"/>
              <a:t> </a:t>
            </a:r>
          </a:p>
        </p:txBody>
      </p:sp>
      <p:pic>
        <p:nvPicPr>
          <p:cNvPr id="2" name="Recorded Sound" descr="Press play for recorded sound.&#10;"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551344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97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latin typeface="Times New Roman" panose="02020603050405020304" pitchFamily="18" charset="0"/>
                <a:cs typeface="Times New Roman" panose="02020603050405020304" pitchFamily="18" charset="0"/>
              </a:rPr>
              <a:t>Do EPPs have direct access to the validity and reliability studies for this instrument?</a:t>
            </a:r>
            <a:r>
              <a:rPr lang="en-US" sz="3200" dirty="0">
                <a:latin typeface="+mn-lt"/>
              </a:rPr>
              <a:t> </a:t>
            </a: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Yes. In the past, these documents were available upon request. OEELD and OES are currently in the process of updating our webpages in order to make these resources available to the EPP “on demand”. </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Further research is also available to the EPP by contacting Josh Barnett or </a:t>
            </a:r>
            <a:r>
              <a:rPr lang="en-US" dirty="0" err="1" smtClean="0">
                <a:latin typeface="Times New Roman" panose="02020603050405020304" pitchFamily="18" charset="0"/>
                <a:cs typeface="Times New Roman" panose="02020603050405020304" pitchFamily="18" charset="0"/>
              </a:rPr>
              <a:t>Tanee</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Hudgens</a:t>
            </a:r>
            <a:r>
              <a:rPr lang="en-US" dirty="0" smtClean="0">
                <a:latin typeface="Times New Roman" panose="02020603050405020304" pitchFamily="18" charset="0"/>
                <a:cs typeface="Times New Roman" panose="02020603050405020304" pitchFamily="18" charset="0"/>
              </a:rPr>
              <a:t> and the research team at NIET. </a:t>
            </a:r>
            <a:endParaRPr lang="en-US" dirty="0">
              <a:latin typeface="Times New Roman" panose="02020603050405020304" pitchFamily="18" charset="0"/>
              <a:cs typeface="Times New Roman" panose="02020603050405020304" pitchFamily="18" charset="0"/>
            </a:endParaRPr>
          </a:p>
        </p:txBody>
      </p:sp>
      <p:pic>
        <p:nvPicPr>
          <p:cNvPr id="4" name="Recorded Sound" descr="Press play for recorded sound"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780425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86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prstGeom prst="rect">
            <a:avLst/>
          </a:prstGeom>
        </p:spPr>
        <p:txBody>
          <a:bodyPr vert="horz" wrap="square" lIns="0" tIns="81280" rIns="0" bIns="0" rtlCol="0">
            <a:spAutoFit/>
          </a:bodyPr>
          <a:lstStyle/>
          <a:p>
            <a:pPr marL="410845" marR="5080">
              <a:lnSpc>
                <a:spcPts val="4320"/>
              </a:lnSpc>
              <a:spcBef>
                <a:spcPts val="640"/>
              </a:spcBef>
            </a:pPr>
            <a:r>
              <a:rPr dirty="0"/>
              <a:t>NIET</a:t>
            </a:r>
            <a:r>
              <a:rPr spc="-5" dirty="0"/>
              <a:t> </a:t>
            </a:r>
            <a:r>
              <a:rPr spc="-20" dirty="0"/>
              <a:t>Rubric</a:t>
            </a:r>
            <a:r>
              <a:rPr spc="-15" dirty="0"/>
              <a:t> </a:t>
            </a:r>
            <a:r>
              <a:rPr spc="-10" dirty="0"/>
              <a:t>Outperforms</a:t>
            </a:r>
            <a:r>
              <a:rPr spc="10" dirty="0"/>
              <a:t> </a:t>
            </a:r>
            <a:r>
              <a:rPr spc="-5" dirty="0"/>
              <a:t>Other</a:t>
            </a:r>
            <a:r>
              <a:rPr spc="-20" dirty="0"/>
              <a:t> </a:t>
            </a:r>
            <a:r>
              <a:rPr spc="-15" dirty="0"/>
              <a:t>Observation </a:t>
            </a:r>
            <a:r>
              <a:rPr spc="-865" dirty="0"/>
              <a:t> </a:t>
            </a:r>
            <a:r>
              <a:rPr spc="-15" dirty="0"/>
              <a:t>Rubrics</a:t>
            </a:r>
          </a:p>
        </p:txBody>
      </p:sp>
      <p:graphicFrame>
        <p:nvGraphicFramePr>
          <p:cNvPr id="3" name="object 3" title="chart comparing observation instruments"/>
          <p:cNvGraphicFramePr>
            <a:graphicFrameLocks noGrp="1"/>
          </p:cNvGraphicFramePr>
          <p:nvPr>
            <p:extLst/>
          </p:nvPr>
        </p:nvGraphicFramePr>
        <p:xfrm>
          <a:off x="786256" y="1471294"/>
          <a:ext cx="10619740" cy="4485446"/>
        </p:xfrm>
        <a:graphic>
          <a:graphicData uri="http://schemas.openxmlformats.org/drawingml/2006/table">
            <a:tbl>
              <a:tblPr firstRow="1" bandRow="1">
                <a:tableStyleId>{2D5ABB26-0587-4C30-8999-92F81FD0307C}</a:tableStyleId>
              </a:tblPr>
              <a:tblGrid>
                <a:gridCol w="3902710">
                  <a:extLst>
                    <a:ext uri="{9D8B030D-6E8A-4147-A177-3AD203B41FA5}">
                      <a16:colId xmlns:a16="http://schemas.microsoft.com/office/drawing/2014/main" val="20000"/>
                    </a:ext>
                  </a:extLst>
                </a:gridCol>
                <a:gridCol w="2282190">
                  <a:extLst>
                    <a:ext uri="{9D8B030D-6E8A-4147-A177-3AD203B41FA5}">
                      <a16:colId xmlns:a16="http://schemas.microsoft.com/office/drawing/2014/main" val="20001"/>
                    </a:ext>
                  </a:extLst>
                </a:gridCol>
                <a:gridCol w="1777365">
                  <a:extLst>
                    <a:ext uri="{9D8B030D-6E8A-4147-A177-3AD203B41FA5}">
                      <a16:colId xmlns:a16="http://schemas.microsoft.com/office/drawing/2014/main" val="20002"/>
                    </a:ext>
                  </a:extLst>
                </a:gridCol>
                <a:gridCol w="2657475">
                  <a:extLst>
                    <a:ext uri="{9D8B030D-6E8A-4147-A177-3AD203B41FA5}">
                      <a16:colId xmlns:a16="http://schemas.microsoft.com/office/drawing/2014/main" val="20003"/>
                    </a:ext>
                  </a:extLst>
                </a:gridCol>
              </a:tblGrid>
              <a:tr h="576833">
                <a:tc>
                  <a:txBody>
                    <a:bodyPr/>
                    <a:lstStyle/>
                    <a:p>
                      <a:pPr marL="33655">
                        <a:lnSpc>
                          <a:spcPct val="100000"/>
                        </a:lnSpc>
                        <a:spcBef>
                          <a:spcPts val="1275"/>
                        </a:spcBef>
                      </a:pPr>
                      <a:r>
                        <a:rPr sz="1500" b="1" spc="-20" dirty="0">
                          <a:solidFill>
                            <a:srgbClr val="FFFFFF"/>
                          </a:solidFill>
                          <a:latin typeface="Calibri"/>
                          <a:cs typeface="Calibri"/>
                        </a:rPr>
                        <a:t>OBSERVATION</a:t>
                      </a:r>
                      <a:r>
                        <a:rPr sz="1500" b="1" spc="-10" dirty="0">
                          <a:solidFill>
                            <a:srgbClr val="FFFFFF"/>
                          </a:solidFill>
                          <a:latin typeface="Calibri"/>
                          <a:cs typeface="Calibri"/>
                        </a:rPr>
                        <a:t> </a:t>
                      </a:r>
                      <a:r>
                        <a:rPr sz="1500" b="1" spc="-5" dirty="0">
                          <a:solidFill>
                            <a:srgbClr val="FFFFFF"/>
                          </a:solidFill>
                          <a:latin typeface="Calibri"/>
                          <a:cs typeface="Calibri"/>
                        </a:rPr>
                        <a:t>INSTRUMENT</a:t>
                      </a:r>
                      <a:endParaRPr sz="1500">
                        <a:latin typeface="Calibri"/>
                        <a:cs typeface="Calibri"/>
                      </a:endParaRPr>
                    </a:p>
                  </a:txBody>
                  <a:tcPr marL="0" marR="0" marT="161925" marB="0">
                    <a:lnT w="28575">
                      <a:solidFill>
                        <a:srgbClr val="000000"/>
                      </a:solidFill>
                      <a:prstDash val="solid"/>
                    </a:lnT>
                    <a:lnB w="28575">
                      <a:solidFill>
                        <a:srgbClr val="000000"/>
                      </a:solidFill>
                      <a:prstDash val="solid"/>
                    </a:lnB>
                    <a:solidFill>
                      <a:srgbClr val="153C5F"/>
                    </a:solidFill>
                  </a:tcPr>
                </a:tc>
                <a:tc>
                  <a:txBody>
                    <a:bodyPr/>
                    <a:lstStyle/>
                    <a:p>
                      <a:pPr marL="114935" marR="187960" indent="185420">
                        <a:lnSpc>
                          <a:spcPct val="100000"/>
                        </a:lnSpc>
                        <a:spcBef>
                          <a:spcPts val="375"/>
                        </a:spcBef>
                      </a:pPr>
                      <a:r>
                        <a:rPr sz="1500" b="1" spc="-15" dirty="0">
                          <a:solidFill>
                            <a:srgbClr val="FFFFFF"/>
                          </a:solidFill>
                          <a:latin typeface="Calibri"/>
                          <a:cs typeface="Calibri"/>
                        </a:rPr>
                        <a:t>CORRELATION</a:t>
                      </a:r>
                      <a:r>
                        <a:rPr sz="1500" b="1" dirty="0">
                          <a:solidFill>
                            <a:srgbClr val="FFFFFF"/>
                          </a:solidFill>
                          <a:latin typeface="Calibri"/>
                          <a:cs typeface="Calibri"/>
                        </a:rPr>
                        <a:t> </a:t>
                      </a:r>
                      <a:r>
                        <a:rPr sz="1500" b="1" spc="-10" dirty="0">
                          <a:solidFill>
                            <a:srgbClr val="FFFFFF"/>
                          </a:solidFill>
                          <a:latin typeface="Calibri"/>
                          <a:cs typeface="Calibri"/>
                        </a:rPr>
                        <a:t>WITH </a:t>
                      </a:r>
                      <a:r>
                        <a:rPr sz="1500" b="1" spc="-5" dirty="0">
                          <a:solidFill>
                            <a:srgbClr val="FFFFFF"/>
                          </a:solidFill>
                          <a:latin typeface="Calibri"/>
                          <a:cs typeface="Calibri"/>
                        </a:rPr>
                        <a:t> </a:t>
                      </a:r>
                      <a:r>
                        <a:rPr sz="1500" b="1" spc="-15" dirty="0">
                          <a:solidFill>
                            <a:srgbClr val="FFFFFF"/>
                          </a:solidFill>
                          <a:latin typeface="Calibri"/>
                          <a:cs typeface="Calibri"/>
                        </a:rPr>
                        <a:t>VALUE-ADDED</a:t>
                      </a:r>
                      <a:r>
                        <a:rPr sz="1500" b="1" spc="-45" dirty="0">
                          <a:solidFill>
                            <a:srgbClr val="FFFFFF"/>
                          </a:solidFill>
                          <a:latin typeface="Calibri"/>
                          <a:cs typeface="Calibri"/>
                        </a:rPr>
                        <a:t> </a:t>
                      </a:r>
                      <a:r>
                        <a:rPr sz="1500" b="1" spc="-5" dirty="0">
                          <a:solidFill>
                            <a:srgbClr val="FFFFFF"/>
                          </a:solidFill>
                          <a:latin typeface="Calibri"/>
                          <a:cs typeface="Calibri"/>
                        </a:rPr>
                        <a:t>MEASURE</a:t>
                      </a:r>
                      <a:endParaRPr sz="1500">
                        <a:latin typeface="Calibri"/>
                        <a:cs typeface="Calibri"/>
                      </a:endParaRPr>
                    </a:p>
                  </a:txBody>
                  <a:tcPr marL="0" marR="0" marT="47625" marB="0">
                    <a:lnT w="28575">
                      <a:solidFill>
                        <a:srgbClr val="000000"/>
                      </a:solidFill>
                      <a:prstDash val="solid"/>
                    </a:lnT>
                    <a:lnB w="28575">
                      <a:solidFill>
                        <a:srgbClr val="000000"/>
                      </a:solidFill>
                      <a:prstDash val="solid"/>
                    </a:lnB>
                    <a:solidFill>
                      <a:srgbClr val="153C5F"/>
                    </a:solidFill>
                  </a:tcPr>
                </a:tc>
                <a:tc>
                  <a:txBody>
                    <a:bodyPr/>
                    <a:lstStyle/>
                    <a:p>
                      <a:pPr marL="325120" marR="200660" indent="-129539">
                        <a:lnSpc>
                          <a:spcPct val="100000"/>
                        </a:lnSpc>
                        <a:spcBef>
                          <a:spcPts val="375"/>
                        </a:spcBef>
                      </a:pPr>
                      <a:r>
                        <a:rPr sz="1500" b="1" spc="-5" dirty="0">
                          <a:solidFill>
                            <a:srgbClr val="FFFFFF"/>
                          </a:solidFill>
                          <a:latin typeface="Calibri"/>
                          <a:cs typeface="Calibri"/>
                        </a:rPr>
                        <a:t>SIGNIFICANCE</a:t>
                      </a:r>
                      <a:r>
                        <a:rPr sz="1500" b="1" spc="-55" dirty="0">
                          <a:solidFill>
                            <a:srgbClr val="FFFFFF"/>
                          </a:solidFill>
                          <a:latin typeface="Calibri"/>
                          <a:cs typeface="Calibri"/>
                        </a:rPr>
                        <a:t> </a:t>
                      </a:r>
                      <a:r>
                        <a:rPr sz="1500" b="1" dirty="0">
                          <a:solidFill>
                            <a:srgbClr val="FFFFFF"/>
                          </a:solidFill>
                          <a:latin typeface="Calibri"/>
                          <a:cs typeface="Calibri"/>
                        </a:rPr>
                        <a:t>OF </a:t>
                      </a:r>
                      <a:r>
                        <a:rPr sz="1500" b="1" spc="-320" dirty="0">
                          <a:solidFill>
                            <a:srgbClr val="FFFFFF"/>
                          </a:solidFill>
                          <a:latin typeface="Calibri"/>
                          <a:cs typeface="Calibri"/>
                        </a:rPr>
                        <a:t> </a:t>
                      </a:r>
                      <a:r>
                        <a:rPr sz="1500" b="1" spc="-15" dirty="0">
                          <a:solidFill>
                            <a:srgbClr val="FFFFFF"/>
                          </a:solidFill>
                          <a:latin typeface="Calibri"/>
                          <a:cs typeface="Calibri"/>
                        </a:rPr>
                        <a:t>CORRELATION</a:t>
                      </a:r>
                      <a:endParaRPr sz="1500">
                        <a:latin typeface="Calibri"/>
                        <a:cs typeface="Calibri"/>
                      </a:endParaRPr>
                    </a:p>
                  </a:txBody>
                  <a:tcPr marL="0" marR="0" marT="47625" marB="0">
                    <a:lnT w="28575">
                      <a:solidFill>
                        <a:srgbClr val="000000"/>
                      </a:solidFill>
                      <a:prstDash val="solid"/>
                    </a:lnT>
                    <a:lnB w="28575">
                      <a:solidFill>
                        <a:srgbClr val="000000"/>
                      </a:solidFill>
                      <a:prstDash val="solid"/>
                    </a:lnB>
                    <a:solidFill>
                      <a:srgbClr val="153C5F"/>
                    </a:solidFill>
                  </a:tcPr>
                </a:tc>
                <a:tc>
                  <a:txBody>
                    <a:bodyPr/>
                    <a:lstStyle/>
                    <a:p>
                      <a:pPr marL="2540" algn="ctr">
                        <a:lnSpc>
                          <a:spcPct val="100000"/>
                        </a:lnSpc>
                        <a:spcBef>
                          <a:spcPts val="1275"/>
                        </a:spcBef>
                      </a:pPr>
                      <a:r>
                        <a:rPr sz="1500" b="1" spc="-5" dirty="0">
                          <a:solidFill>
                            <a:srgbClr val="FFFFFF"/>
                          </a:solidFill>
                          <a:latin typeface="Calibri"/>
                          <a:cs typeface="Calibri"/>
                        </a:rPr>
                        <a:t>SAMPLE</a:t>
                      </a:r>
                      <a:r>
                        <a:rPr sz="1500" b="1" dirty="0">
                          <a:solidFill>
                            <a:srgbClr val="FFFFFF"/>
                          </a:solidFill>
                          <a:latin typeface="Calibri"/>
                          <a:cs typeface="Calibri"/>
                        </a:rPr>
                        <a:t> </a:t>
                      </a:r>
                      <a:r>
                        <a:rPr sz="1500" b="1" spc="-5" dirty="0">
                          <a:solidFill>
                            <a:srgbClr val="FFFFFF"/>
                          </a:solidFill>
                          <a:latin typeface="Calibri"/>
                          <a:cs typeface="Calibri"/>
                        </a:rPr>
                        <a:t>SIZE</a:t>
                      </a:r>
                      <a:endParaRPr sz="1500">
                        <a:latin typeface="Calibri"/>
                        <a:cs typeface="Calibri"/>
                      </a:endParaRPr>
                    </a:p>
                  </a:txBody>
                  <a:tcPr marL="0" marR="0" marT="161925" marB="0">
                    <a:lnT w="28575">
                      <a:solidFill>
                        <a:srgbClr val="000000"/>
                      </a:solidFill>
                      <a:prstDash val="solid"/>
                    </a:lnT>
                    <a:lnB w="28575">
                      <a:solidFill>
                        <a:srgbClr val="000000"/>
                      </a:solidFill>
                      <a:prstDash val="solid"/>
                    </a:lnB>
                    <a:solidFill>
                      <a:srgbClr val="153C5F"/>
                    </a:solidFill>
                  </a:tcPr>
                </a:tc>
                <a:extLst>
                  <a:ext uri="{0D108BD9-81ED-4DB2-BD59-A6C34878D82A}">
                    <a16:rowId xmlns:a16="http://schemas.microsoft.com/office/drawing/2014/main" val="10000"/>
                  </a:ext>
                </a:extLst>
              </a:tr>
              <a:tr h="503300">
                <a:tc>
                  <a:txBody>
                    <a:bodyPr/>
                    <a:lstStyle/>
                    <a:p>
                      <a:pPr marL="33655">
                        <a:lnSpc>
                          <a:spcPct val="100000"/>
                        </a:lnSpc>
                        <a:spcBef>
                          <a:spcPts val="985"/>
                        </a:spcBef>
                      </a:pPr>
                      <a:r>
                        <a:rPr sz="1500" spc="-10" dirty="0">
                          <a:latin typeface="Calibri"/>
                          <a:cs typeface="Calibri"/>
                        </a:rPr>
                        <a:t>Framework</a:t>
                      </a:r>
                      <a:r>
                        <a:rPr sz="1500" spc="5" dirty="0">
                          <a:latin typeface="Calibri"/>
                          <a:cs typeface="Calibri"/>
                        </a:rPr>
                        <a:t> </a:t>
                      </a:r>
                      <a:r>
                        <a:rPr sz="1500" spc="-15" dirty="0">
                          <a:latin typeface="Calibri"/>
                          <a:cs typeface="Calibri"/>
                        </a:rPr>
                        <a:t>for</a:t>
                      </a:r>
                      <a:r>
                        <a:rPr sz="1500" dirty="0">
                          <a:latin typeface="Calibri"/>
                          <a:cs typeface="Calibri"/>
                        </a:rPr>
                        <a:t> </a:t>
                      </a:r>
                      <a:r>
                        <a:rPr sz="1500" spc="-20" dirty="0">
                          <a:latin typeface="Calibri"/>
                          <a:cs typeface="Calibri"/>
                        </a:rPr>
                        <a:t>Teaching</a:t>
                      </a:r>
                      <a:r>
                        <a:rPr sz="1500" spc="-15" dirty="0">
                          <a:latin typeface="Calibri"/>
                          <a:cs typeface="Calibri"/>
                        </a:rPr>
                        <a:t> </a:t>
                      </a:r>
                      <a:r>
                        <a:rPr sz="1500" spc="-10" dirty="0">
                          <a:latin typeface="Calibri"/>
                          <a:cs typeface="Calibri"/>
                        </a:rPr>
                        <a:t>(FfT)</a:t>
                      </a:r>
                      <a:r>
                        <a:rPr sz="1500" spc="-20" dirty="0">
                          <a:latin typeface="Calibri"/>
                          <a:cs typeface="Calibri"/>
                        </a:rPr>
                        <a:t> (Polikoff,</a:t>
                      </a:r>
                      <a:r>
                        <a:rPr sz="1500" spc="-10" dirty="0">
                          <a:latin typeface="Calibri"/>
                          <a:cs typeface="Calibri"/>
                        </a:rPr>
                        <a:t> 2014)</a:t>
                      </a:r>
                      <a:endParaRPr sz="1500">
                        <a:latin typeface="Calibri"/>
                        <a:cs typeface="Calibri"/>
                      </a:endParaRPr>
                    </a:p>
                  </a:txBody>
                  <a:tcPr marL="0" marR="0" marT="125095" marB="0">
                    <a:lnT w="28575">
                      <a:solidFill>
                        <a:srgbClr val="000000"/>
                      </a:solidFill>
                      <a:prstDash val="solid"/>
                    </a:lnT>
                    <a:solidFill>
                      <a:srgbClr val="E7E7E7"/>
                    </a:solidFill>
                  </a:tcPr>
                </a:tc>
                <a:tc>
                  <a:txBody>
                    <a:bodyPr/>
                    <a:lstStyle/>
                    <a:p>
                      <a:pPr marL="706120">
                        <a:lnSpc>
                          <a:spcPct val="100000"/>
                        </a:lnSpc>
                        <a:spcBef>
                          <a:spcPts val="85"/>
                        </a:spcBef>
                      </a:pPr>
                      <a:r>
                        <a:rPr sz="1500" spc="-5" dirty="0">
                          <a:latin typeface="Calibri"/>
                          <a:cs typeface="Calibri"/>
                        </a:rPr>
                        <a:t>0.18</a:t>
                      </a:r>
                      <a:r>
                        <a:rPr sz="1500" spc="-15" dirty="0">
                          <a:latin typeface="Calibri"/>
                          <a:cs typeface="Calibri"/>
                        </a:rPr>
                        <a:t> </a:t>
                      </a:r>
                      <a:r>
                        <a:rPr sz="1500" spc="-5" dirty="0">
                          <a:latin typeface="Calibri"/>
                          <a:cs typeface="Calibri"/>
                        </a:rPr>
                        <a:t>math</a:t>
                      </a:r>
                      <a:endParaRPr sz="1500">
                        <a:latin typeface="Calibri"/>
                        <a:cs typeface="Calibri"/>
                      </a:endParaRPr>
                    </a:p>
                    <a:p>
                      <a:pPr marL="768350">
                        <a:lnSpc>
                          <a:spcPct val="100000"/>
                        </a:lnSpc>
                      </a:pPr>
                      <a:r>
                        <a:rPr sz="1500" spc="-5" dirty="0">
                          <a:latin typeface="Calibri"/>
                          <a:cs typeface="Calibri"/>
                        </a:rPr>
                        <a:t>0.07</a:t>
                      </a:r>
                      <a:r>
                        <a:rPr sz="1500" spc="-20" dirty="0">
                          <a:latin typeface="Calibri"/>
                          <a:cs typeface="Calibri"/>
                        </a:rPr>
                        <a:t> </a:t>
                      </a:r>
                      <a:r>
                        <a:rPr sz="1500" spc="-5" dirty="0">
                          <a:latin typeface="Calibri"/>
                          <a:cs typeface="Calibri"/>
                        </a:rPr>
                        <a:t>ELA</a:t>
                      </a:r>
                      <a:endParaRPr sz="1500">
                        <a:latin typeface="Calibri"/>
                        <a:cs typeface="Calibri"/>
                      </a:endParaRPr>
                    </a:p>
                  </a:txBody>
                  <a:tcPr marL="0" marR="0" marT="10795" marB="0">
                    <a:lnT w="28575">
                      <a:solidFill>
                        <a:srgbClr val="000000"/>
                      </a:solidFill>
                      <a:prstDash val="solid"/>
                    </a:lnT>
                    <a:solidFill>
                      <a:srgbClr val="E7E7E7"/>
                    </a:solidFill>
                  </a:tcPr>
                </a:tc>
                <a:tc>
                  <a:txBody>
                    <a:bodyPr/>
                    <a:lstStyle/>
                    <a:p>
                      <a:pPr marR="3810" algn="ctr">
                        <a:lnSpc>
                          <a:spcPct val="100000"/>
                        </a:lnSpc>
                        <a:spcBef>
                          <a:spcPts val="985"/>
                        </a:spcBef>
                      </a:pPr>
                      <a:r>
                        <a:rPr sz="1500" i="1" dirty="0">
                          <a:latin typeface="Calibri"/>
                          <a:cs typeface="Calibri"/>
                        </a:rPr>
                        <a:t>p</a:t>
                      </a:r>
                      <a:r>
                        <a:rPr sz="1500" i="1" spc="-15" dirty="0">
                          <a:latin typeface="Calibri"/>
                          <a:cs typeface="Calibri"/>
                        </a:rPr>
                        <a:t> </a:t>
                      </a:r>
                      <a:r>
                        <a:rPr sz="1500" dirty="0">
                          <a:latin typeface="Calibri"/>
                          <a:cs typeface="Calibri"/>
                        </a:rPr>
                        <a:t>&lt;</a:t>
                      </a:r>
                      <a:r>
                        <a:rPr sz="1500" spc="-25" dirty="0">
                          <a:latin typeface="Calibri"/>
                          <a:cs typeface="Calibri"/>
                        </a:rPr>
                        <a:t> </a:t>
                      </a:r>
                      <a:r>
                        <a:rPr sz="1500" spc="-5" dirty="0">
                          <a:latin typeface="Calibri"/>
                          <a:cs typeface="Calibri"/>
                        </a:rPr>
                        <a:t>.05</a:t>
                      </a:r>
                      <a:endParaRPr sz="1500">
                        <a:latin typeface="Calibri"/>
                        <a:cs typeface="Calibri"/>
                      </a:endParaRPr>
                    </a:p>
                  </a:txBody>
                  <a:tcPr marL="0" marR="0" marT="125095" marB="0">
                    <a:lnT w="28575">
                      <a:solidFill>
                        <a:srgbClr val="000000"/>
                      </a:solidFill>
                      <a:prstDash val="solid"/>
                    </a:lnT>
                    <a:solidFill>
                      <a:srgbClr val="E7E7E7"/>
                    </a:solidFill>
                  </a:tcPr>
                </a:tc>
                <a:tc>
                  <a:txBody>
                    <a:bodyPr/>
                    <a:lstStyle/>
                    <a:p>
                      <a:pPr marL="608965">
                        <a:lnSpc>
                          <a:spcPct val="100000"/>
                        </a:lnSpc>
                        <a:spcBef>
                          <a:spcPts val="85"/>
                        </a:spcBef>
                      </a:pPr>
                      <a:r>
                        <a:rPr sz="1500" spc="-5" dirty="0">
                          <a:latin typeface="Calibri"/>
                          <a:cs typeface="Calibri"/>
                        </a:rPr>
                        <a:t>805</a:t>
                      </a:r>
                      <a:r>
                        <a:rPr sz="1500" dirty="0">
                          <a:latin typeface="Calibri"/>
                          <a:cs typeface="Calibri"/>
                        </a:rPr>
                        <a:t> </a:t>
                      </a:r>
                      <a:r>
                        <a:rPr sz="1500" spc="-5" dirty="0">
                          <a:latin typeface="Calibri"/>
                          <a:cs typeface="Calibri"/>
                        </a:rPr>
                        <a:t>math</a:t>
                      </a:r>
                      <a:r>
                        <a:rPr sz="1500" spc="-40" dirty="0">
                          <a:latin typeface="Calibri"/>
                          <a:cs typeface="Calibri"/>
                        </a:rPr>
                        <a:t> </a:t>
                      </a:r>
                      <a:r>
                        <a:rPr sz="1500" spc="-5" dirty="0">
                          <a:latin typeface="Calibri"/>
                          <a:cs typeface="Calibri"/>
                        </a:rPr>
                        <a:t>teachers</a:t>
                      </a:r>
                      <a:endParaRPr sz="1500" dirty="0">
                        <a:latin typeface="Calibri"/>
                        <a:cs typeface="Calibri"/>
                      </a:endParaRPr>
                    </a:p>
                    <a:p>
                      <a:pPr marL="669925">
                        <a:lnSpc>
                          <a:spcPct val="100000"/>
                        </a:lnSpc>
                      </a:pPr>
                      <a:r>
                        <a:rPr sz="1500" spc="-10" dirty="0">
                          <a:latin typeface="Calibri"/>
                          <a:cs typeface="Calibri"/>
                        </a:rPr>
                        <a:t>864</a:t>
                      </a:r>
                      <a:r>
                        <a:rPr sz="1500" spc="-5" dirty="0">
                          <a:latin typeface="Calibri"/>
                          <a:cs typeface="Calibri"/>
                        </a:rPr>
                        <a:t> ELA</a:t>
                      </a:r>
                      <a:r>
                        <a:rPr sz="1500" spc="-30" dirty="0">
                          <a:latin typeface="Calibri"/>
                          <a:cs typeface="Calibri"/>
                        </a:rPr>
                        <a:t> </a:t>
                      </a:r>
                      <a:r>
                        <a:rPr sz="1500" spc="-5" dirty="0">
                          <a:latin typeface="Calibri"/>
                          <a:cs typeface="Calibri"/>
                        </a:rPr>
                        <a:t>teachers</a:t>
                      </a:r>
                      <a:endParaRPr sz="1500" dirty="0">
                        <a:latin typeface="Calibri"/>
                        <a:cs typeface="Calibri"/>
                      </a:endParaRPr>
                    </a:p>
                  </a:txBody>
                  <a:tcPr marL="0" marR="0" marT="10795" marB="0">
                    <a:lnT w="28575">
                      <a:solidFill>
                        <a:srgbClr val="000000"/>
                      </a:solidFill>
                      <a:prstDash val="solid"/>
                    </a:lnT>
                    <a:solidFill>
                      <a:srgbClr val="E7E7E7"/>
                    </a:solidFill>
                  </a:tcPr>
                </a:tc>
                <a:extLst>
                  <a:ext uri="{0D108BD9-81ED-4DB2-BD59-A6C34878D82A}">
                    <a16:rowId xmlns:a16="http://schemas.microsoft.com/office/drawing/2014/main" val="10001"/>
                  </a:ext>
                </a:extLst>
              </a:tr>
              <a:tr h="754799">
                <a:tc>
                  <a:txBody>
                    <a:bodyPr/>
                    <a:lstStyle/>
                    <a:p>
                      <a:pPr marL="33655" marR="286385">
                        <a:lnSpc>
                          <a:spcPct val="100000"/>
                        </a:lnSpc>
                        <a:spcBef>
                          <a:spcPts val="1080"/>
                        </a:spcBef>
                      </a:pPr>
                      <a:r>
                        <a:rPr sz="1500" spc="-5" dirty="0">
                          <a:latin typeface="Calibri"/>
                          <a:cs typeface="Calibri"/>
                        </a:rPr>
                        <a:t>Research-based Inclusive </a:t>
                      </a:r>
                      <a:r>
                        <a:rPr sz="1500" spc="-15" dirty="0">
                          <a:latin typeface="Calibri"/>
                          <a:cs typeface="Calibri"/>
                        </a:rPr>
                        <a:t>System </a:t>
                      </a:r>
                      <a:r>
                        <a:rPr sz="1500" spc="-5" dirty="0">
                          <a:latin typeface="Calibri"/>
                          <a:cs typeface="Calibri"/>
                        </a:rPr>
                        <a:t>of </a:t>
                      </a:r>
                      <a:r>
                        <a:rPr sz="1500" spc="-10" dirty="0">
                          <a:latin typeface="Calibri"/>
                          <a:cs typeface="Calibri"/>
                        </a:rPr>
                        <a:t>Evaluation </a:t>
                      </a:r>
                      <a:r>
                        <a:rPr sz="1500" spc="-325" dirty="0">
                          <a:latin typeface="Calibri"/>
                          <a:cs typeface="Calibri"/>
                        </a:rPr>
                        <a:t> </a:t>
                      </a:r>
                      <a:r>
                        <a:rPr sz="1500" spc="-5" dirty="0">
                          <a:latin typeface="Calibri"/>
                          <a:cs typeface="Calibri"/>
                        </a:rPr>
                        <a:t>(RISE)</a:t>
                      </a:r>
                      <a:r>
                        <a:rPr sz="1500" spc="-20" dirty="0">
                          <a:latin typeface="Calibri"/>
                          <a:cs typeface="Calibri"/>
                        </a:rPr>
                        <a:t> </a:t>
                      </a:r>
                      <a:r>
                        <a:rPr sz="1500" dirty="0">
                          <a:latin typeface="Calibri"/>
                          <a:cs typeface="Calibri"/>
                        </a:rPr>
                        <a:t>(Chaplin</a:t>
                      </a:r>
                      <a:r>
                        <a:rPr sz="1500" spc="-25" dirty="0">
                          <a:latin typeface="Calibri"/>
                          <a:cs typeface="Calibri"/>
                        </a:rPr>
                        <a:t> </a:t>
                      </a:r>
                      <a:r>
                        <a:rPr sz="1500" spc="-10" dirty="0">
                          <a:latin typeface="Calibri"/>
                          <a:cs typeface="Calibri"/>
                        </a:rPr>
                        <a:t>et</a:t>
                      </a:r>
                      <a:r>
                        <a:rPr sz="1500" dirty="0">
                          <a:latin typeface="Calibri"/>
                          <a:cs typeface="Calibri"/>
                        </a:rPr>
                        <a:t> al.,</a:t>
                      </a:r>
                      <a:r>
                        <a:rPr sz="1500" spc="-5" dirty="0">
                          <a:latin typeface="Calibri"/>
                          <a:cs typeface="Calibri"/>
                        </a:rPr>
                        <a:t> 2014)</a:t>
                      </a:r>
                      <a:endParaRPr sz="1500">
                        <a:latin typeface="Calibri"/>
                        <a:cs typeface="Calibri"/>
                      </a:endParaRPr>
                    </a:p>
                  </a:txBody>
                  <a:tcPr marL="0" marR="0" marT="137160" marB="0"/>
                </a:tc>
                <a:tc>
                  <a:txBody>
                    <a:bodyPr/>
                    <a:lstStyle/>
                    <a:p>
                      <a:pPr>
                        <a:lnSpc>
                          <a:spcPct val="100000"/>
                        </a:lnSpc>
                        <a:spcBef>
                          <a:spcPts val="25"/>
                        </a:spcBef>
                      </a:pPr>
                      <a:endParaRPr sz="1700">
                        <a:latin typeface="Times New Roman"/>
                        <a:cs typeface="Times New Roman"/>
                      </a:endParaRPr>
                    </a:p>
                    <a:p>
                      <a:pPr marR="1005205" algn="r">
                        <a:lnSpc>
                          <a:spcPct val="100000"/>
                        </a:lnSpc>
                      </a:pPr>
                      <a:r>
                        <a:rPr sz="1500" spc="-5" dirty="0">
                          <a:latin typeface="Calibri"/>
                          <a:cs typeface="Calibri"/>
                        </a:rPr>
                        <a:t>0.24</a:t>
                      </a:r>
                      <a:endParaRPr sz="1500">
                        <a:latin typeface="Calibri"/>
                        <a:cs typeface="Calibri"/>
                      </a:endParaRPr>
                    </a:p>
                  </a:txBody>
                  <a:tcPr marL="0" marR="0" marT="3175" marB="0"/>
                </a:tc>
                <a:tc>
                  <a:txBody>
                    <a:bodyPr/>
                    <a:lstStyle/>
                    <a:p>
                      <a:pPr>
                        <a:lnSpc>
                          <a:spcPct val="100000"/>
                        </a:lnSpc>
                        <a:spcBef>
                          <a:spcPts val="25"/>
                        </a:spcBef>
                      </a:pPr>
                      <a:endParaRPr sz="1700">
                        <a:latin typeface="Times New Roman"/>
                        <a:cs typeface="Times New Roman"/>
                      </a:endParaRPr>
                    </a:p>
                    <a:p>
                      <a:pPr marR="3810" algn="ctr">
                        <a:lnSpc>
                          <a:spcPct val="100000"/>
                        </a:lnSpc>
                      </a:pPr>
                      <a:r>
                        <a:rPr sz="1500" i="1" dirty="0">
                          <a:latin typeface="Calibri"/>
                          <a:cs typeface="Calibri"/>
                        </a:rPr>
                        <a:t>p</a:t>
                      </a:r>
                      <a:r>
                        <a:rPr sz="1500" i="1" spc="-10" dirty="0">
                          <a:latin typeface="Calibri"/>
                          <a:cs typeface="Calibri"/>
                        </a:rPr>
                        <a:t> </a:t>
                      </a:r>
                      <a:r>
                        <a:rPr sz="1500" dirty="0">
                          <a:latin typeface="Calibri"/>
                          <a:cs typeface="Calibri"/>
                        </a:rPr>
                        <a:t>&lt;</a:t>
                      </a:r>
                      <a:r>
                        <a:rPr sz="1500" spc="-25" dirty="0">
                          <a:latin typeface="Calibri"/>
                          <a:cs typeface="Calibri"/>
                        </a:rPr>
                        <a:t> </a:t>
                      </a:r>
                      <a:r>
                        <a:rPr sz="1500" spc="-5" dirty="0">
                          <a:latin typeface="Calibri"/>
                          <a:cs typeface="Calibri"/>
                        </a:rPr>
                        <a:t>.05</a:t>
                      </a:r>
                      <a:endParaRPr sz="1500">
                        <a:latin typeface="Calibri"/>
                        <a:cs typeface="Calibri"/>
                      </a:endParaRPr>
                    </a:p>
                  </a:txBody>
                  <a:tcPr marL="0" marR="0" marT="3175" marB="0"/>
                </a:tc>
                <a:tc>
                  <a:txBody>
                    <a:bodyPr/>
                    <a:lstStyle/>
                    <a:p>
                      <a:pPr>
                        <a:lnSpc>
                          <a:spcPct val="100000"/>
                        </a:lnSpc>
                        <a:spcBef>
                          <a:spcPts val="25"/>
                        </a:spcBef>
                      </a:pPr>
                      <a:endParaRPr sz="1700">
                        <a:latin typeface="Times New Roman"/>
                        <a:cs typeface="Times New Roman"/>
                      </a:endParaRPr>
                    </a:p>
                    <a:p>
                      <a:pPr marL="3810" algn="ctr">
                        <a:lnSpc>
                          <a:spcPct val="100000"/>
                        </a:lnSpc>
                      </a:pPr>
                      <a:r>
                        <a:rPr sz="1500" spc="-5" dirty="0">
                          <a:latin typeface="Calibri"/>
                          <a:cs typeface="Calibri"/>
                        </a:rPr>
                        <a:t>269</a:t>
                      </a:r>
                      <a:r>
                        <a:rPr sz="1500" spc="5" dirty="0">
                          <a:latin typeface="Calibri"/>
                          <a:cs typeface="Calibri"/>
                        </a:rPr>
                        <a:t> </a:t>
                      </a:r>
                      <a:r>
                        <a:rPr sz="1500" spc="-5" dirty="0">
                          <a:latin typeface="Calibri"/>
                          <a:cs typeface="Calibri"/>
                        </a:rPr>
                        <a:t>teachers</a:t>
                      </a:r>
                      <a:r>
                        <a:rPr sz="1500" spc="-20" dirty="0">
                          <a:latin typeface="Calibri"/>
                          <a:cs typeface="Calibri"/>
                        </a:rPr>
                        <a:t> </a:t>
                      </a:r>
                      <a:r>
                        <a:rPr sz="1500" dirty="0">
                          <a:latin typeface="Calibri"/>
                          <a:cs typeface="Calibri"/>
                        </a:rPr>
                        <a:t>in</a:t>
                      </a:r>
                      <a:r>
                        <a:rPr sz="1500" spc="-5" dirty="0">
                          <a:latin typeface="Calibri"/>
                          <a:cs typeface="Calibri"/>
                        </a:rPr>
                        <a:t> one</a:t>
                      </a:r>
                      <a:r>
                        <a:rPr sz="1500" spc="-15" dirty="0">
                          <a:latin typeface="Calibri"/>
                          <a:cs typeface="Calibri"/>
                        </a:rPr>
                        <a:t> </a:t>
                      </a:r>
                      <a:r>
                        <a:rPr sz="1500" spc="-5" dirty="0">
                          <a:latin typeface="Calibri"/>
                          <a:cs typeface="Calibri"/>
                        </a:rPr>
                        <a:t>district</a:t>
                      </a:r>
                      <a:endParaRPr sz="1500">
                        <a:latin typeface="Calibri"/>
                        <a:cs typeface="Calibri"/>
                      </a:endParaRPr>
                    </a:p>
                  </a:txBody>
                  <a:tcPr marL="0" marR="0" marT="3175" marB="0"/>
                </a:tc>
                <a:extLst>
                  <a:ext uri="{0D108BD9-81ED-4DB2-BD59-A6C34878D82A}">
                    <a16:rowId xmlns:a16="http://schemas.microsoft.com/office/drawing/2014/main" val="10002"/>
                  </a:ext>
                </a:extLst>
              </a:tr>
              <a:tr h="503262">
                <a:tc>
                  <a:txBody>
                    <a:bodyPr/>
                    <a:lstStyle/>
                    <a:p>
                      <a:pPr marL="33655" marR="267970">
                        <a:lnSpc>
                          <a:spcPct val="100000"/>
                        </a:lnSpc>
                        <a:spcBef>
                          <a:spcPts val="90"/>
                        </a:spcBef>
                      </a:pPr>
                      <a:r>
                        <a:rPr sz="1500" spc="-5" dirty="0">
                          <a:latin typeface="Calibri"/>
                          <a:cs typeface="Calibri"/>
                        </a:rPr>
                        <a:t>Classroom</a:t>
                      </a:r>
                      <a:r>
                        <a:rPr sz="1500" spc="-20" dirty="0">
                          <a:latin typeface="Calibri"/>
                          <a:cs typeface="Calibri"/>
                        </a:rPr>
                        <a:t> </a:t>
                      </a:r>
                      <a:r>
                        <a:rPr sz="1500" spc="-5" dirty="0">
                          <a:latin typeface="Calibri"/>
                          <a:cs typeface="Calibri"/>
                        </a:rPr>
                        <a:t>Assessment</a:t>
                      </a:r>
                      <a:r>
                        <a:rPr sz="1500" spc="10" dirty="0">
                          <a:latin typeface="Calibri"/>
                          <a:cs typeface="Calibri"/>
                        </a:rPr>
                        <a:t> </a:t>
                      </a:r>
                      <a:r>
                        <a:rPr sz="1500" spc="-5" dirty="0">
                          <a:latin typeface="Calibri"/>
                          <a:cs typeface="Calibri"/>
                        </a:rPr>
                        <a:t>Scoring</a:t>
                      </a:r>
                      <a:r>
                        <a:rPr sz="1500" dirty="0">
                          <a:latin typeface="Calibri"/>
                          <a:cs typeface="Calibri"/>
                        </a:rPr>
                        <a:t> </a:t>
                      </a:r>
                      <a:r>
                        <a:rPr sz="1500" spc="-15" dirty="0">
                          <a:latin typeface="Calibri"/>
                          <a:cs typeface="Calibri"/>
                        </a:rPr>
                        <a:t>System</a:t>
                      </a:r>
                      <a:r>
                        <a:rPr sz="1500" spc="10" dirty="0">
                          <a:latin typeface="Calibri"/>
                          <a:cs typeface="Calibri"/>
                        </a:rPr>
                        <a:t> </a:t>
                      </a:r>
                      <a:r>
                        <a:rPr sz="1500" spc="-5" dirty="0">
                          <a:latin typeface="Calibri"/>
                          <a:cs typeface="Calibri"/>
                        </a:rPr>
                        <a:t>(CLASS) </a:t>
                      </a:r>
                      <a:r>
                        <a:rPr sz="1500" spc="-325" dirty="0">
                          <a:latin typeface="Calibri"/>
                          <a:cs typeface="Calibri"/>
                        </a:rPr>
                        <a:t> </a:t>
                      </a:r>
                      <a:r>
                        <a:rPr sz="1500" spc="-20" dirty="0">
                          <a:latin typeface="Calibri"/>
                          <a:cs typeface="Calibri"/>
                        </a:rPr>
                        <a:t>(Polikoff,</a:t>
                      </a:r>
                      <a:r>
                        <a:rPr sz="1500" spc="-10" dirty="0">
                          <a:latin typeface="Calibri"/>
                          <a:cs typeface="Calibri"/>
                        </a:rPr>
                        <a:t> </a:t>
                      </a:r>
                      <a:r>
                        <a:rPr sz="1500" spc="-5" dirty="0">
                          <a:latin typeface="Calibri"/>
                          <a:cs typeface="Calibri"/>
                        </a:rPr>
                        <a:t>2014)</a:t>
                      </a:r>
                      <a:endParaRPr sz="1500">
                        <a:latin typeface="Calibri"/>
                        <a:cs typeface="Calibri"/>
                      </a:endParaRPr>
                    </a:p>
                  </a:txBody>
                  <a:tcPr marL="0" marR="0" marT="11430" marB="0">
                    <a:solidFill>
                      <a:srgbClr val="E7E7E7"/>
                    </a:solidFill>
                  </a:tcPr>
                </a:tc>
                <a:tc>
                  <a:txBody>
                    <a:bodyPr/>
                    <a:lstStyle/>
                    <a:p>
                      <a:pPr marL="706120">
                        <a:lnSpc>
                          <a:spcPct val="100000"/>
                        </a:lnSpc>
                        <a:spcBef>
                          <a:spcPts val="90"/>
                        </a:spcBef>
                      </a:pPr>
                      <a:r>
                        <a:rPr sz="1500" spc="-5" dirty="0">
                          <a:latin typeface="Calibri"/>
                          <a:cs typeface="Calibri"/>
                        </a:rPr>
                        <a:t>0.15</a:t>
                      </a:r>
                      <a:r>
                        <a:rPr sz="1500" spc="-15" dirty="0">
                          <a:latin typeface="Calibri"/>
                          <a:cs typeface="Calibri"/>
                        </a:rPr>
                        <a:t> </a:t>
                      </a:r>
                      <a:r>
                        <a:rPr sz="1500" spc="-5" dirty="0">
                          <a:latin typeface="Calibri"/>
                          <a:cs typeface="Calibri"/>
                        </a:rPr>
                        <a:t>math</a:t>
                      </a:r>
                      <a:endParaRPr sz="1500">
                        <a:latin typeface="Calibri"/>
                        <a:cs typeface="Calibri"/>
                      </a:endParaRPr>
                    </a:p>
                    <a:p>
                      <a:pPr marL="768350">
                        <a:lnSpc>
                          <a:spcPct val="100000"/>
                        </a:lnSpc>
                      </a:pPr>
                      <a:r>
                        <a:rPr sz="1500" spc="-5" dirty="0">
                          <a:latin typeface="Calibri"/>
                          <a:cs typeface="Calibri"/>
                        </a:rPr>
                        <a:t>0.09</a:t>
                      </a:r>
                      <a:r>
                        <a:rPr sz="1500" spc="-15" dirty="0">
                          <a:latin typeface="Calibri"/>
                          <a:cs typeface="Calibri"/>
                        </a:rPr>
                        <a:t> </a:t>
                      </a:r>
                      <a:r>
                        <a:rPr sz="1500" spc="-5" dirty="0">
                          <a:latin typeface="Calibri"/>
                          <a:cs typeface="Calibri"/>
                        </a:rPr>
                        <a:t>ELA</a:t>
                      </a:r>
                      <a:endParaRPr sz="1500">
                        <a:latin typeface="Calibri"/>
                        <a:cs typeface="Calibri"/>
                      </a:endParaRPr>
                    </a:p>
                  </a:txBody>
                  <a:tcPr marL="0" marR="0" marT="11430" marB="0">
                    <a:solidFill>
                      <a:srgbClr val="E7E7E7"/>
                    </a:solidFill>
                  </a:tcPr>
                </a:tc>
                <a:tc>
                  <a:txBody>
                    <a:bodyPr/>
                    <a:lstStyle/>
                    <a:p>
                      <a:pPr marR="3810" algn="ctr">
                        <a:lnSpc>
                          <a:spcPct val="100000"/>
                        </a:lnSpc>
                        <a:spcBef>
                          <a:spcPts val="990"/>
                        </a:spcBef>
                      </a:pPr>
                      <a:r>
                        <a:rPr sz="1500" i="1" dirty="0">
                          <a:latin typeface="Calibri"/>
                          <a:cs typeface="Calibri"/>
                        </a:rPr>
                        <a:t>p</a:t>
                      </a:r>
                      <a:r>
                        <a:rPr sz="1500" i="1" spc="-10" dirty="0">
                          <a:latin typeface="Calibri"/>
                          <a:cs typeface="Calibri"/>
                        </a:rPr>
                        <a:t> </a:t>
                      </a:r>
                      <a:r>
                        <a:rPr sz="1500" dirty="0">
                          <a:latin typeface="Calibri"/>
                          <a:cs typeface="Calibri"/>
                        </a:rPr>
                        <a:t>&lt;</a:t>
                      </a:r>
                      <a:r>
                        <a:rPr sz="1500" spc="-25" dirty="0">
                          <a:latin typeface="Calibri"/>
                          <a:cs typeface="Calibri"/>
                        </a:rPr>
                        <a:t> </a:t>
                      </a:r>
                      <a:r>
                        <a:rPr sz="1500" spc="-5" dirty="0">
                          <a:latin typeface="Calibri"/>
                          <a:cs typeface="Calibri"/>
                        </a:rPr>
                        <a:t>.05</a:t>
                      </a:r>
                      <a:endParaRPr sz="1500">
                        <a:latin typeface="Calibri"/>
                        <a:cs typeface="Calibri"/>
                      </a:endParaRPr>
                    </a:p>
                  </a:txBody>
                  <a:tcPr marL="0" marR="0" marT="125730" marB="0">
                    <a:solidFill>
                      <a:srgbClr val="E7E7E7"/>
                    </a:solidFill>
                  </a:tcPr>
                </a:tc>
                <a:tc>
                  <a:txBody>
                    <a:bodyPr/>
                    <a:lstStyle/>
                    <a:p>
                      <a:pPr marL="608965">
                        <a:lnSpc>
                          <a:spcPct val="100000"/>
                        </a:lnSpc>
                        <a:spcBef>
                          <a:spcPts val="90"/>
                        </a:spcBef>
                      </a:pPr>
                      <a:r>
                        <a:rPr sz="1500" spc="-5" dirty="0">
                          <a:latin typeface="Calibri"/>
                          <a:cs typeface="Calibri"/>
                        </a:rPr>
                        <a:t>804</a:t>
                      </a:r>
                      <a:r>
                        <a:rPr sz="1500" dirty="0">
                          <a:latin typeface="Calibri"/>
                          <a:cs typeface="Calibri"/>
                        </a:rPr>
                        <a:t> </a:t>
                      </a:r>
                      <a:r>
                        <a:rPr sz="1500" spc="-5" dirty="0">
                          <a:latin typeface="Calibri"/>
                          <a:cs typeface="Calibri"/>
                        </a:rPr>
                        <a:t>math</a:t>
                      </a:r>
                      <a:r>
                        <a:rPr sz="1500" spc="-40" dirty="0">
                          <a:latin typeface="Calibri"/>
                          <a:cs typeface="Calibri"/>
                        </a:rPr>
                        <a:t> </a:t>
                      </a:r>
                      <a:r>
                        <a:rPr sz="1500" spc="-5" dirty="0">
                          <a:latin typeface="Calibri"/>
                          <a:cs typeface="Calibri"/>
                        </a:rPr>
                        <a:t>teachers</a:t>
                      </a:r>
                      <a:endParaRPr sz="1500">
                        <a:latin typeface="Calibri"/>
                        <a:cs typeface="Calibri"/>
                      </a:endParaRPr>
                    </a:p>
                    <a:p>
                      <a:pPr marL="669925">
                        <a:lnSpc>
                          <a:spcPct val="100000"/>
                        </a:lnSpc>
                      </a:pPr>
                      <a:r>
                        <a:rPr sz="1500" spc="-5" dirty="0">
                          <a:latin typeface="Calibri"/>
                          <a:cs typeface="Calibri"/>
                        </a:rPr>
                        <a:t>864</a:t>
                      </a:r>
                      <a:r>
                        <a:rPr sz="1500" dirty="0">
                          <a:latin typeface="Calibri"/>
                          <a:cs typeface="Calibri"/>
                        </a:rPr>
                        <a:t> </a:t>
                      </a:r>
                      <a:r>
                        <a:rPr sz="1500" spc="-5" dirty="0">
                          <a:latin typeface="Calibri"/>
                          <a:cs typeface="Calibri"/>
                        </a:rPr>
                        <a:t>ELA</a:t>
                      </a:r>
                      <a:r>
                        <a:rPr sz="1500" spc="-35" dirty="0">
                          <a:latin typeface="Calibri"/>
                          <a:cs typeface="Calibri"/>
                        </a:rPr>
                        <a:t> </a:t>
                      </a:r>
                      <a:r>
                        <a:rPr sz="1500" spc="-5" dirty="0">
                          <a:latin typeface="Calibri"/>
                          <a:cs typeface="Calibri"/>
                        </a:rPr>
                        <a:t>teachers</a:t>
                      </a:r>
                      <a:endParaRPr sz="1500">
                        <a:latin typeface="Calibri"/>
                        <a:cs typeface="Calibri"/>
                      </a:endParaRPr>
                    </a:p>
                  </a:txBody>
                  <a:tcPr marL="0" marR="0" marT="11430" marB="0">
                    <a:solidFill>
                      <a:srgbClr val="E7E7E7"/>
                    </a:solidFill>
                  </a:tcPr>
                </a:tc>
                <a:extLst>
                  <a:ext uri="{0D108BD9-81ED-4DB2-BD59-A6C34878D82A}">
                    <a16:rowId xmlns:a16="http://schemas.microsoft.com/office/drawing/2014/main" val="10003"/>
                  </a:ext>
                </a:extLst>
              </a:tr>
              <a:tr h="754888">
                <a:tc>
                  <a:txBody>
                    <a:bodyPr/>
                    <a:lstStyle/>
                    <a:p>
                      <a:pPr marL="33655">
                        <a:lnSpc>
                          <a:spcPct val="100000"/>
                        </a:lnSpc>
                        <a:spcBef>
                          <a:spcPts val="1080"/>
                        </a:spcBef>
                      </a:pPr>
                      <a:r>
                        <a:rPr sz="1500" spc="-10" dirty="0">
                          <a:latin typeface="Calibri"/>
                          <a:cs typeface="Calibri"/>
                        </a:rPr>
                        <a:t>Protocol</a:t>
                      </a:r>
                      <a:r>
                        <a:rPr sz="1500" spc="-30" dirty="0">
                          <a:latin typeface="Calibri"/>
                          <a:cs typeface="Calibri"/>
                        </a:rPr>
                        <a:t> </a:t>
                      </a:r>
                      <a:r>
                        <a:rPr sz="1500" spc="-15" dirty="0">
                          <a:latin typeface="Calibri"/>
                          <a:cs typeface="Calibri"/>
                        </a:rPr>
                        <a:t>for</a:t>
                      </a:r>
                      <a:r>
                        <a:rPr sz="1500" spc="5" dirty="0">
                          <a:latin typeface="Calibri"/>
                          <a:cs typeface="Calibri"/>
                        </a:rPr>
                        <a:t> </a:t>
                      </a:r>
                      <a:r>
                        <a:rPr sz="1500" spc="-5" dirty="0">
                          <a:latin typeface="Calibri"/>
                          <a:cs typeface="Calibri"/>
                        </a:rPr>
                        <a:t>Language</a:t>
                      </a:r>
                      <a:r>
                        <a:rPr sz="1500" spc="-30" dirty="0">
                          <a:latin typeface="Calibri"/>
                          <a:cs typeface="Calibri"/>
                        </a:rPr>
                        <a:t> </a:t>
                      </a:r>
                      <a:r>
                        <a:rPr sz="1500" dirty="0">
                          <a:latin typeface="Calibri"/>
                          <a:cs typeface="Calibri"/>
                        </a:rPr>
                        <a:t>Arts</a:t>
                      </a:r>
                      <a:r>
                        <a:rPr sz="1500" spc="-10" dirty="0">
                          <a:latin typeface="Calibri"/>
                          <a:cs typeface="Calibri"/>
                        </a:rPr>
                        <a:t> </a:t>
                      </a:r>
                      <a:r>
                        <a:rPr sz="1500" spc="-20" dirty="0">
                          <a:latin typeface="Calibri"/>
                          <a:cs typeface="Calibri"/>
                        </a:rPr>
                        <a:t>Teaching</a:t>
                      </a:r>
                      <a:r>
                        <a:rPr sz="1500" spc="-25" dirty="0">
                          <a:latin typeface="Calibri"/>
                          <a:cs typeface="Calibri"/>
                        </a:rPr>
                        <a:t> </a:t>
                      </a:r>
                      <a:r>
                        <a:rPr sz="1500" spc="-5" dirty="0">
                          <a:latin typeface="Calibri"/>
                          <a:cs typeface="Calibri"/>
                        </a:rPr>
                        <a:t>Observation</a:t>
                      </a:r>
                      <a:endParaRPr sz="1500">
                        <a:latin typeface="Calibri"/>
                        <a:cs typeface="Calibri"/>
                      </a:endParaRPr>
                    </a:p>
                    <a:p>
                      <a:pPr marL="33655">
                        <a:lnSpc>
                          <a:spcPct val="100000"/>
                        </a:lnSpc>
                      </a:pPr>
                      <a:r>
                        <a:rPr sz="1500" spc="-30" dirty="0">
                          <a:latin typeface="Calibri"/>
                          <a:cs typeface="Calibri"/>
                        </a:rPr>
                        <a:t>(PLATO)</a:t>
                      </a:r>
                      <a:r>
                        <a:rPr sz="1500" spc="-45" dirty="0">
                          <a:latin typeface="Calibri"/>
                          <a:cs typeface="Calibri"/>
                        </a:rPr>
                        <a:t> </a:t>
                      </a:r>
                      <a:r>
                        <a:rPr sz="1500" spc="-5" dirty="0">
                          <a:latin typeface="Calibri"/>
                          <a:cs typeface="Calibri"/>
                        </a:rPr>
                        <a:t>(Grossman</a:t>
                      </a:r>
                      <a:r>
                        <a:rPr sz="1500" spc="-25" dirty="0">
                          <a:latin typeface="Calibri"/>
                          <a:cs typeface="Calibri"/>
                        </a:rPr>
                        <a:t> </a:t>
                      </a:r>
                      <a:r>
                        <a:rPr sz="1500" spc="-10" dirty="0">
                          <a:latin typeface="Calibri"/>
                          <a:cs typeface="Calibri"/>
                        </a:rPr>
                        <a:t>et</a:t>
                      </a:r>
                      <a:r>
                        <a:rPr sz="1500" dirty="0">
                          <a:latin typeface="Calibri"/>
                          <a:cs typeface="Calibri"/>
                        </a:rPr>
                        <a:t> al.,</a:t>
                      </a:r>
                      <a:r>
                        <a:rPr sz="1500" spc="-25" dirty="0">
                          <a:latin typeface="Calibri"/>
                          <a:cs typeface="Calibri"/>
                        </a:rPr>
                        <a:t> </a:t>
                      </a:r>
                      <a:r>
                        <a:rPr sz="1500" spc="-5" dirty="0">
                          <a:latin typeface="Calibri"/>
                          <a:cs typeface="Calibri"/>
                        </a:rPr>
                        <a:t>2014)</a:t>
                      </a:r>
                      <a:endParaRPr sz="1500">
                        <a:latin typeface="Calibri"/>
                        <a:cs typeface="Calibri"/>
                      </a:endParaRPr>
                    </a:p>
                  </a:txBody>
                  <a:tcPr marL="0" marR="0" marT="137160" marB="0"/>
                </a:tc>
                <a:tc>
                  <a:txBody>
                    <a:bodyPr/>
                    <a:lstStyle/>
                    <a:p>
                      <a:pPr marL="697230">
                        <a:lnSpc>
                          <a:spcPct val="100000"/>
                        </a:lnSpc>
                        <a:spcBef>
                          <a:spcPts val="1080"/>
                        </a:spcBef>
                      </a:pPr>
                      <a:r>
                        <a:rPr sz="1500" spc="-5" dirty="0">
                          <a:latin typeface="Calibri"/>
                          <a:cs typeface="Calibri"/>
                        </a:rPr>
                        <a:t>0.16</a:t>
                      </a:r>
                      <a:r>
                        <a:rPr sz="1500" spc="-20" dirty="0">
                          <a:latin typeface="Calibri"/>
                          <a:cs typeface="Calibri"/>
                        </a:rPr>
                        <a:t> </a:t>
                      </a:r>
                      <a:r>
                        <a:rPr sz="1500" spc="-30" dirty="0">
                          <a:latin typeface="Calibri"/>
                          <a:cs typeface="Calibri"/>
                        </a:rPr>
                        <a:t>SAT-9</a:t>
                      </a:r>
                      <a:endParaRPr sz="1500">
                        <a:latin typeface="Calibri"/>
                        <a:cs typeface="Calibri"/>
                      </a:endParaRPr>
                    </a:p>
                    <a:p>
                      <a:pPr marL="514350">
                        <a:lnSpc>
                          <a:spcPct val="100000"/>
                        </a:lnSpc>
                      </a:pPr>
                      <a:r>
                        <a:rPr sz="1500" spc="-5" dirty="0">
                          <a:latin typeface="Calibri"/>
                          <a:cs typeface="Calibri"/>
                        </a:rPr>
                        <a:t>0.09</a:t>
                      </a:r>
                      <a:r>
                        <a:rPr sz="1500" spc="-10" dirty="0">
                          <a:latin typeface="Calibri"/>
                          <a:cs typeface="Calibri"/>
                        </a:rPr>
                        <a:t> </a:t>
                      </a:r>
                      <a:r>
                        <a:rPr sz="1500" spc="-15" dirty="0">
                          <a:latin typeface="Calibri"/>
                          <a:cs typeface="Calibri"/>
                        </a:rPr>
                        <a:t>state</a:t>
                      </a:r>
                      <a:r>
                        <a:rPr sz="1500" spc="-30" dirty="0">
                          <a:latin typeface="Calibri"/>
                          <a:cs typeface="Calibri"/>
                        </a:rPr>
                        <a:t> </a:t>
                      </a:r>
                      <a:r>
                        <a:rPr sz="1500" spc="-10" dirty="0">
                          <a:latin typeface="Calibri"/>
                          <a:cs typeface="Calibri"/>
                        </a:rPr>
                        <a:t>tests</a:t>
                      </a:r>
                      <a:endParaRPr sz="1500">
                        <a:latin typeface="Calibri"/>
                        <a:cs typeface="Calibri"/>
                      </a:endParaRPr>
                    </a:p>
                  </a:txBody>
                  <a:tcPr marL="0" marR="0" marT="137160" marB="0"/>
                </a:tc>
                <a:tc>
                  <a:txBody>
                    <a:bodyPr/>
                    <a:lstStyle/>
                    <a:p>
                      <a:pPr>
                        <a:lnSpc>
                          <a:spcPct val="100000"/>
                        </a:lnSpc>
                        <a:spcBef>
                          <a:spcPts val="25"/>
                        </a:spcBef>
                      </a:pPr>
                      <a:endParaRPr sz="1700">
                        <a:latin typeface="Times New Roman"/>
                        <a:cs typeface="Times New Roman"/>
                      </a:endParaRPr>
                    </a:p>
                    <a:p>
                      <a:pPr marR="3810" algn="ctr">
                        <a:lnSpc>
                          <a:spcPct val="100000"/>
                        </a:lnSpc>
                      </a:pPr>
                      <a:r>
                        <a:rPr sz="1500" dirty="0">
                          <a:latin typeface="Calibri"/>
                          <a:cs typeface="Calibri"/>
                        </a:rPr>
                        <a:t>Not</a:t>
                      </a:r>
                      <a:r>
                        <a:rPr sz="1500" spc="-30" dirty="0">
                          <a:latin typeface="Calibri"/>
                          <a:cs typeface="Calibri"/>
                        </a:rPr>
                        <a:t> </a:t>
                      </a:r>
                      <a:r>
                        <a:rPr sz="1500" spc="-5" dirty="0">
                          <a:latin typeface="Calibri"/>
                          <a:cs typeface="Calibri"/>
                        </a:rPr>
                        <a:t>reported</a:t>
                      </a:r>
                      <a:endParaRPr sz="1500">
                        <a:latin typeface="Calibri"/>
                        <a:cs typeface="Calibri"/>
                      </a:endParaRPr>
                    </a:p>
                  </a:txBody>
                  <a:tcPr marL="0" marR="0" marT="3175" marB="0"/>
                </a:tc>
                <a:tc>
                  <a:txBody>
                    <a:bodyPr/>
                    <a:lstStyle/>
                    <a:p>
                      <a:pPr>
                        <a:lnSpc>
                          <a:spcPct val="100000"/>
                        </a:lnSpc>
                        <a:spcBef>
                          <a:spcPts val="25"/>
                        </a:spcBef>
                      </a:pPr>
                      <a:endParaRPr sz="1700">
                        <a:latin typeface="Times New Roman"/>
                        <a:cs typeface="Times New Roman"/>
                      </a:endParaRPr>
                    </a:p>
                    <a:p>
                      <a:pPr marL="3175" algn="ctr">
                        <a:lnSpc>
                          <a:spcPct val="100000"/>
                        </a:lnSpc>
                      </a:pPr>
                      <a:r>
                        <a:rPr sz="1500" spc="-5" dirty="0">
                          <a:latin typeface="Calibri"/>
                          <a:cs typeface="Calibri"/>
                        </a:rPr>
                        <a:t>893 teachers</a:t>
                      </a:r>
                      <a:endParaRPr sz="1500">
                        <a:latin typeface="Calibri"/>
                        <a:cs typeface="Calibri"/>
                      </a:endParaRPr>
                    </a:p>
                  </a:txBody>
                  <a:tcPr marL="0" marR="0" marT="3175" marB="0"/>
                </a:tc>
                <a:extLst>
                  <a:ext uri="{0D108BD9-81ED-4DB2-BD59-A6C34878D82A}">
                    <a16:rowId xmlns:a16="http://schemas.microsoft.com/office/drawing/2014/main" val="10004"/>
                  </a:ext>
                </a:extLst>
              </a:tr>
              <a:tr h="754888">
                <a:tc>
                  <a:txBody>
                    <a:bodyPr/>
                    <a:lstStyle/>
                    <a:p>
                      <a:pPr marL="33655">
                        <a:lnSpc>
                          <a:spcPct val="100000"/>
                        </a:lnSpc>
                        <a:spcBef>
                          <a:spcPts val="1080"/>
                        </a:spcBef>
                      </a:pPr>
                      <a:r>
                        <a:rPr sz="1500" spc="-5" dirty="0">
                          <a:latin typeface="Calibri"/>
                          <a:cs typeface="Calibri"/>
                        </a:rPr>
                        <a:t>Mathematical</a:t>
                      </a:r>
                      <a:r>
                        <a:rPr sz="1500" spc="-30" dirty="0">
                          <a:latin typeface="Calibri"/>
                          <a:cs typeface="Calibri"/>
                        </a:rPr>
                        <a:t> </a:t>
                      </a:r>
                      <a:r>
                        <a:rPr sz="1500" dirty="0">
                          <a:latin typeface="Calibri"/>
                          <a:cs typeface="Calibri"/>
                        </a:rPr>
                        <a:t>Quality</a:t>
                      </a:r>
                      <a:r>
                        <a:rPr sz="1500" spc="-10" dirty="0">
                          <a:latin typeface="Calibri"/>
                          <a:cs typeface="Calibri"/>
                        </a:rPr>
                        <a:t> </a:t>
                      </a:r>
                      <a:r>
                        <a:rPr sz="1500" spc="-5" dirty="0">
                          <a:latin typeface="Calibri"/>
                          <a:cs typeface="Calibri"/>
                        </a:rPr>
                        <a:t>of</a:t>
                      </a:r>
                      <a:r>
                        <a:rPr sz="1500" spc="-10" dirty="0">
                          <a:latin typeface="Calibri"/>
                          <a:cs typeface="Calibri"/>
                        </a:rPr>
                        <a:t> </a:t>
                      </a:r>
                      <a:r>
                        <a:rPr sz="1500" dirty="0">
                          <a:latin typeface="Calibri"/>
                          <a:cs typeface="Calibri"/>
                        </a:rPr>
                        <a:t>Instruction</a:t>
                      </a:r>
                      <a:r>
                        <a:rPr sz="1500" spc="-35" dirty="0">
                          <a:latin typeface="Calibri"/>
                          <a:cs typeface="Calibri"/>
                        </a:rPr>
                        <a:t> </a:t>
                      </a:r>
                      <a:r>
                        <a:rPr sz="1500" spc="-5" dirty="0">
                          <a:latin typeface="Calibri"/>
                          <a:cs typeface="Calibri"/>
                        </a:rPr>
                        <a:t>(MQI)</a:t>
                      </a:r>
                      <a:endParaRPr sz="1500">
                        <a:latin typeface="Calibri"/>
                        <a:cs typeface="Calibri"/>
                      </a:endParaRPr>
                    </a:p>
                    <a:p>
                      <a:pPr marL="33655">
                        <a:lnSpc>
                          <a:spcPct val="100000"/>
                        </a:lnSpc>
                        <a:spcBef>
                          <a:spcPts val="5"/>
                        </a:spcBef>
                      </a:pPr>
                      <a:r>
                        <a:rPr sz="1500" spc="-20" dirty="0">
                          <a:latin typeface="Calibri"/>
                          <a:cs typeface="Calibri"/>
                        </a:rPr>
                        <a:t>(Polikoff, </a:t>
                      </a:r>
                      <a:r>
                        <a:rPr sz="1500" spc="-5" dirty="0">
                          <a:latin typeface="Calibri"/>
                          <a:cs typeface="Calibri"/>
                        </a:rPr>
                        <a:t>2014)</a:t>
                      </a:r>
                      <a:endParaRPr sz="1500">
                        <a:latin typeface="Calibri"/>
                        <a:cs typeface="Calibri"/>
                      </a:endParaRPr>
                    </a:p>
                  </a:txBody>
                  <a:tcPr marL="0" marR="0" marT="137160" marB="0">
                    <a:solidFill>
                      <a:srgbClr val="E7E7E7"/>
                    </a:solidFill>
                  </a:tcPr>
                </a:tc>
                <a:tc>
                  <a:txBody>
                    <a:bodyPr/>
                    <a:lstStyle/>
                    <a:p>
                      <a:pPr>
                        <a:lnSpc>
                          <a:spcPct val="100000"/>
                        </a:lnSpc>
                        <a:spcBef>
                          <a:spcPts val="25"/>
                        </a:spcBef>
                      </a:pPr>
                      <a:endParaRPr sz="1700">
                        <a:latin typeface="Times New Roman"/>
                        <a:cs typeface="Times New Roman"/>
                      </a:endParaRPr>
                    </a:p>
                    <a:p>
                      <a:pPr marR="1005205" algn="r">
                        <a:lnSpc>
                          <a:spcPct val="100000"/>
                        </a:lnSpc>
                      </a:pPr>
                      <a:r>
                        <a:rPr sz="1500" spc="-5" dirty="0">
                          <a:latin typeface="Calibri"/>
                          <a:cs typeface="Calibri"/>
                        </a:rPr>
                        <a:t>0.03</a:t>
                      </a:r>
                      <a:endParaRPr sz="1500">
                        <a:latin typeface="Calibri"/>
                        <a:cs typeface="Calibri"/>
                      </a:endParaRPr>
                    </a:p>
                  </a:txBody>
                  <a:tcPr marL="0" marR="0" marT="3175" marB="0">
                    <a:solidFill>
                      <a:srgbClr val="E7E7E7"/>
                    </a:solidFill>
                  </a:tcPr>
                </a:tc>
                <a:tc>
                  <a:txBody>
                    <a:bodyPr/>
                    <a:lstStyle/>
                    <a:p>
                      <a:pPr>
                        <a:lnSpc>
                          <a:spcPct val="100000"/>
                        </a:lnSpc>
                        <a:spcBef>
                          <a:spcPts val="25"/>
                        </a:spcBef>
                      </a:pPr>
                      <a:endParaRPr sz="1700">
                        <a:latin typeface="Times New Roman"/>
                        <a:cs typeface="Times New Roman"/>
                      </a:endParaRPr>
                    </a:p>
                    <a:p>
                      <a:pPr marR="3810" algn="ctr">
                        <a:lnSpc>
                          <a:spcPct val="100000"/>
                        </a:lnSpc>
                      </a:pPr>
                      <a:r>
                        <a:rPr sz="1500" i="1" dirty="0">
                          <a:latin typeface="Calibri"/>
                          <a:cs typeface="Calibri"/>
                        </a:rPr>
                        <a:t>p</a:t>
                      </a:r>
                      <a:r>
                        <a:rPr sz="1500" i="1" spc="-15" dirty="0">
                          <a:latin typeface="Calibri"/>
                          <a:cs typeface="Calibri"/>
                        </a:rPr>
                        <a:t> </a:t>
                      </a:r>
                      <a:r>
                        <a:rPr sz="1500" dirty="0">
                          <a:latin typeface="Calibri"/>
                          <a:cs typeface="Calibri"/>
                        </a:rPr>
                        <a:t>&gt;</a:t>
                      </a:r>
                      <a:r>
                        <a:rPr sz="1500" spc="-25" dirty="0">
                          <a:latin typeface="Calibri"/>
                          <a:cs typeface="Calibri"/>
                        </a:rPr>
                        <a:t> </a:t>
                      </a:r>
                      <a:r>
                        <a:rPr sz="1500" spc="-5" dirty="0">
                          <a:latin typeface="Calibri"/>
                          <a:cs typeface="Calibri"/>
                        </a:rPr>
                        <a:t>.05</a:t>
                      </a:r>
                      <a:endParaRPr sz="1500">
                        <a:latin typeface="Calibri"/>
                        <a:cs typeface="Calibri"/>
                      </a:endParaRPr>
                    </a:p>
                  </a:txBody>
                  <a:tcPr marL="0" marR="0" marT="3175" marB="0">
                    <a:solidFill>
                      <a:srgbClr val="E7E7E7"/>
                    </a:solidFill>
                  </a:tcPr>
                </a:tc>
                <a:tc>
                  <a:txBody>
                    <a:bodyPr/>
                    <a:lstStyle/>
                    <a:p>
                      <a:pPr>
                        <a:lnSpc>
                          <a:spcPct val="100000"/>
                        </a:lnSpc>
                        <a:spcBef>
                          <a:spcPts val="25"/>
                        </a:spcBef>
                      </a:pPr>
                      <a:endParaRPr sz="1700">
                        <a:latin typeface="Times New Roman"/>
                        <a:cs typeface="Times New Roman"/>
                      </a:endParaRPr>
                    </a:p>
                    <a:p>
                      <a:pPr marL="3175" algn="ctr">
                        <a:lnSpc>
                          <a:spcPct val="100000"/>
                        </a:lnSpc>
                      </a:pPr>
                      <a:r>
                        <a:rPr sz="1500" spc="-10" dirty="0">
                          <a:latin typeface="Calibri"/>
                          <a:cs typeface="Calibri"/>
                        </a:rPr>
                        <a:t>794</a:t>
                      </a:r>
                      <a:r>
                        <a:rPr sz="1500" spc="-5" dirty="0">
                          <a:latin typeface="Calibri"/>
                          <a:cs typeface="Calibri"/>
                        </a:rPr>
                        <a:t> teachers</a:t>
                      </a:r>
                      <a:endParaRPr sz="1500">
                        <a:latin typeface="Calibri"/>
                        <a:cs typeface="Calibri"/>
                      </a:endParaRPr>
                    </a:p>
                  </a:txBody>
                  <a:tcPr marL="0" marR="0" marT="3175" marB="0">
                    <a:solidFill>
                      <a:srgbClr val="E7E7E7"/>
                    </a:solidFill>
                  </a:tcPr>
                </a:tc>
                <a:extLst>
                  <a:ext uri="{0D108BD9-81ED-4DB2-BD59-A6C34878D82A}">
                    <a16:rowId xmlns:a16="http://schemas.microsoft.com/office/drawing/2014/main" val="10005"/>
                  </a:ext>
                </a:extLst>
              </a:tr>
              <a:tr h="637476">
                <a:tc>
                  <a:txBody>
                    <a:bodyPr/>
                    <a:lstStyle/>
                    <a:p>
                      <a:pPr marL="33655">
                        <a:lnSpc>
                          <a:spcPct val="100000"/>
                        </a:lnSpc>
                        <a:spcBef>
                          <a:spcPts val="1320"/>
                        </a:spcBef>
                      </a:pPr>
                      <a:r>
                        <a:rPr sz="1800" spc="-50" dirty="0">
                          <a:solidFill>
                            <a:srgbClr val="C00000"/>
                          </a:solidFill>
                          <a:latin typeface="Calibri"/>
                          <a:cs typeface="Calibri"/>
                        </a:rPr>
                        <a:t>TAP</a:t>
                      </a:r>
                      <a:r>
                        <a:rPr sz="1800" spc="-15" dirty="0">
                          <a:solidFill>
                            <a:srgbClr val="C00000"/>
                          </a:solidFill>
                          <a:latin typeface="Calibri"/>
                          <a:cs typeface="Calibri"/>
                        </a:rPr>
                        <a:t> </a:t>
                      </a:r>
                      <a:r>
                        <a:rPr sz="1800" spc="-5" dirty="0">
                          <a:solidFill>
                            <a:srgbClr val="C00000"/>
                          </a:solidFill>
                          <a:latin typeface="Calibri"/>
                          <a:cs typeface="Calibri"/>
                        </a:rPr>
                        <a:t>Observation</a:t>
                      </a:r>
                      <a:r>
                        <a:rPr sz="1800" spc="-15" dirty="0">
                          <a:solidFill>
                            <a:srgbClr val="C00000"/>
                          </a:solidFill>
                          <a:latin typeface="Calibri"/>
                          <a:cs typeface="Calibri"/>
                        </a:rPr>
                        <a:t> </a:t>
                      </a:r>
                      <a:r>
                        <a:rPr sz="1800" spc="-10" dirty="0">
                          <a:solidFill>
                            <a:srgbClr val="C00000"/>
                          </a:solidFill>
                          <a:latin typeface="Calibri"/>
                          <a:cs typeface="Calibri"/>
                        </a:rPr>
                        <a:t>Score</a:t>
                      </a:r>
                      <a:endParaRPr sz="1800">
                        <a:latin typeface="Calibri"/>
                        <a:cs typeface="Calibri"/>
                      </a:endParaRPr>
                    </a:p>
                  </a:txBody>
                  <a:tcPr marL="0" marR="0" marT="167640" marB="0">
                    <a:lnB w="28575">
                      <a:solidFill>
                        <a:srgbClr val="000000"/>
                      </a:solidFill>
                      <a:prstDash val="solid"/>
                    </a:lnB>
                  </a:tcPr>
                </a:tc>
                <a:tc>
                  <a:txBody>
                    <a:bodyPr/>
                    <a:lstStyle/>
                    <a:p>
                      <a:pPr marR="970280" algn="r">
                        <a:lnSpc>
                          <a:spcPct val="100000"/>
                        </a:lnSpc>
                        <a:spcBef>
                          <a:spcPts val="1320"/>
                        </a:spcBef>
                      </a:pPr>
                      <a:r>
                        <a:rPr sz="1800" dirty="0">
                          <a:solidFill>
                            <a:srgbClr val="C00000"/>
                          </a:solidFill>
                          <a:latin typeface="Calibri"/>
                          <a:cs typeface="Calibri"/>
                        </a:rPr>
                        <a:t>0.24</a:t>
                      </a:r>
                      <a:endParaRPr sz="1800">
                        <a:latin typeface="Calibri"/>
                        <a:cs typeface="Calibri"/>
                      </a:endParaRPr>
                    </a:p>
                  </a:txBody>
                  <a:tcPr marL="0" marR="0" marT="167640" marB="0">
                    <a:lnB w="28575">
                      <a:solidFill>
                        <a:srgbClr val="000000"/>
                      </a:solidFill>
                      <a:prstDash val="solid"/>
                    </a:lnB>
                  </a:tcPr>
                </a:tc>
                <a:tc>
                  <a:txBody>
                    <a:bodyPr/>
                    <a:lstStyle/>
                    <a:p>
                      <a:pPr marR="5080" algn="ctr">
                        <a:lnSpc>
                          <a:spcPct val="100000"/>
                        </a:lnSpc>
                        <a:spcBef>
                          <a:spcPts val="1320"/>
                        </a:spcBef>
                      </a:pPr>
                      <a:r>
                        <a:rPr sz="1800" i="1" dirty="0">
                          <a:solidFill>
                            <a:srgbClr val="C00000"/>
                          </a:solidFill>
                          <a:latin typeface="Calibri"/>
                          <a:cs typeface="Calibri"/>
                        </a:rPr>
                        <a:t>p</a:t>
                      </a:r>
                      <a:r>
                        <a:rPr sz="1800" i="1" spc="-25" dirty="0">
                          <a:solidFill>
                            <a:srgbClr val="C00000"/>
                          </a:solidFill>
                          <a:latin typeface="Calibri"/>
                          <a:cs typeface="Calibri"/>
                        </a:rPr>
                        <a:t> </a:t>
                      </a:r>
                      <a:r>
                        <a:rPr sz="1800" dirty="0">
                          <a:solidFill>
                            <a:srgbClr val="C00000"/>
                          </a:solidFill>
                          <a:latin typeface="Calibri"/>
                          <a:cs typeface="Calibri"/>
                        </a:rPr>
                        <a:t>&lt;</a:t>
                      </a:r>
                      <a:r>
                        <a:rPr sz="1800" spc="-5" dirty="0">
                          <a:solidFill>
                            <a:srgbClr val="C00000"/>
                          </a:solidFill>
                          <a:latin typeface="Calibri"/>
                          <a:cs typeface="Calibri"/>
                        </a:rPr>
                        <a:t> .001</a:t>
                      </a:r>
                      <a:endParaRPr sz="1800">
                        <a:latin typeface="Calibri"/>
                        <a:cs typeface="Calibri"/>
                      </a:endParaRPr>
                    </a:p>
                  </a:txBody>
                  <a:tcPr marL="0" marR="0" marT="167640" marB="0">
                    <a:lnB w="28575">
                      <a:solidFill>
                        <a:srgbClr val="000000"/>
                      </a:solidFill>
                      <a:prstDash val="solid"/>
                    </a:lnB>
                  </a:tcPr>
                </a:tc>
                <a:tc>
                  <a:txBody>
                    <a:bodyPr/>
                    <a:lstStyle/>
                    <a:p>
                      <a:pPr marL="208279" marR="193675" indent="184785">
                        <a:lnSpc>
                          <a:spcPct val="100000"/>
                        </a:lnSpc>
                        <a:spcBef>
                          <a:spcPts val="240"/>
                        </a:spcBef>
                      </a:pPr>
                      <a:r>
                        <a:rPr sz="1800" spc="-5" dirty="0">
                          <a:solidFill>
                            <a:srgbClr val="C00000"/>
                          </a:solidFill>
                          <a:latin typeface="Calibri"/>
                          <a:cs typeface="Calibri"/>
                        </a:rPr>
                        <a:t>4,248 </a:t>
                      </a:r>
                      <a:r>
                        <a:rPr sz="1800" spc="-10" dirty="0">
                          <a:solidFill>
                            <a:srgbClr val="C00000"/>
                          </a:solidFill>
                          <a:latin typeface="Calibri"/>
                          <a:cs typeface="Calibri"/>
                        </a:rPr>
                        <a:t>teachers</a:t>
                      </a:r>
                      <a:r>
                        <a:rPr sz="1800" spc="5" dirty="0">
                          <a:solidFill>
                            <a:srgbClr val="C00000"/>
                          </a:solidFill>
                          <a:latin typeface="Calibri"/>
                          <a:cs typeface="Calibri"/>
                        </a:rPr>
                        <a:t> </a:t>
                      </a:r>
                      <a:r>
                        <a:rPr sz="1800" spc="-5" dirty="0">
                          <a:solidFill>
                            <a:srgbClr val="C00000"/>
                          </a:solidFill>
                          <a:latin typeface="Calibri"/>
                          <a:cs typeface="Calibri"/>
                        </a:rPr>
                        <a:t>in</a:t>
                      </a:r>
                      <a:r>
                        <a:rPr sz="1800" dirty="0">
                          <a:solidFill>
                            <a:srgbClr val="C00000"/>
                          </a:solidFill>
                          <a:latin typeface="Calibri"/>
                          <a:cs typeface="Calibri"/>
                        </a:rPr>
                        <a:t> 82 </a:t>
                      </a:r>
                      <a:r>
                        <a:rPr sz="1800" spc="5" dirty="0">
                          <a:solidFill>
                            <a:srgbClr val="C00000"/>
                          </a:solidFill>
                          <a:latin typeface="Calibri"/>
                          <a:cs typeface="Calibri"/>
                        </a:rPr>
                        <a:t> </a:t>
                      </a:r>
                      <a:r>
                        <a:rPr sz="1800" spc="-10" dirty="0">
                          <a:solidFill>
                            <a:srgbClr val="C00000"/>
                          </a:solidFill>
                          <a:latin typeface="Calibri"/>
                          <a:cs typeface="Calibri"/>
                        </a:rPr>
                        <a:t>districts</a:t>
                      </a:r>
                      <a:r>
                        <a:rPr sz="1800" spc="-5" dirty="0">
                          <a:solidFill>
                            <a:srgbClr val="C00000"/>
                          </a:solidFill>
                          <a:latin typeface="Calibri"/>
                          <a:cs typeface="Calibri"/>
                        </a:rPr>
                        <a:t> across</a:t>
                      </a:r>
                      <a:r>
                        <a:rPr sz="1800" spc="-30" dirty="0">
                          <a:solidFill>
                            <a:srgbClr val="C00000"/>
                          </a:solidFill>
                          <a:latin typeface="Calibri"/>
                          <a:cs typeface="Calibri"/>
                        </a:rPr>
                        <a:t> </a:t>
                      </a:r>
                      <a:r>
                        <a:rPr sz="1800" dirty="0">
                          <a:solidFill>
                            <a:srgbClr val="C00000"/>
                          </a:solidFill>
                          <a:latin typeface="Calibri"/>
                          <a:cs typeface="Calibri"/>
                        </a:rPr>
                        <a:t>11</a:t>
                      </a:r>
                      <a:r>
                        <a:rPr sz="1800" spc="-10" dirty="0">
                          <a:solidFill>
                            <a:srgbClr val="C00000"/>
                          </a:solidFill>
                          <a:latin typeface="Calibri"/>
                          <a:cs typeface="Calibri"/>
                        </a:rPr>
                        <a:t> </a:t>
                      </a:r>
                      <a:r>
                        <a:rPr sz="1800" spc="-15" dirty="0">
                          <a:solidFill>
                            <a:srgbClr val="C00000"/>
                          </a:solidFill>
                          <a:latin typeface="Calibri"/>
                          <a:cs typeface="Calibri"/>
                        </a:rPr>
                        <a:t>states</a:t>
                      </a:r>
                      <a:endParaRPr sz="1800" dirty="0">
                        <a:latin typeface="Calibri"/>
                        <a:cs typeface="Calibri"/>
                      </a:endParaRPr>
                    </a:p>
                  </a:txBody>
                  <a:tcPr marL="0" marR="0" marT="30480" marB="0">
                    <a:lnB w="28575">
                      <a:solidFill>
                        <a:srgbClr val="000000"/>
                      </a:solidFill>
                      <a:prstDash val="solid"/>
                    </a:lnB>
                  </a:tcPr>
                </a:tc>
                <a:extLst>
                  <a:ext uri="{0D108BD9-81ED-4DB2-BD59-A6C34878D82A}">
                    <a16:rowId xmlns:a16="http://schemas.microsoft.com/office/drawing/2014/main" val="10006"/>
                  </a:ext>
                </a:extLst>
              </a:tr>
            </a:tbl>
          </a:graphicData>
        </a:graphic>
      </p:graphicFrame>
      <p:sp>
        <p:nvSpPr>
          <p:cNvPr id="2" name="object 2"/>
          <p:cNvSpPr txBox="1"/>
          <p:nvPr/>
        </p:nvSpPr>
        <p:spPr>
          <a:xfrm>
            <a:off x="9411969" y="6040932"/>
            <a:ext cx="1913889"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5" normalizeH="0" baseline="0" noProof="0" dirty="0">
                <a:ln>
                  <a:noFill/>
                </a:ln>
                <a:solidFill>
                  <a:srgbClr val="404040"/>
                </a:solidFill>
                <a:effectLst/>
                <a:uLnTx/>
                <a:uFillTx/>
                <a:latin typeface="Calibri"/>
                <a:ea typeface="+mn-ea"/>
                <a:cs typeface="Calibri"/>
              </a:rPr>
              <a:t>Source:</a:t>
            </a:r>
            <a:r>
              <a:rPr kumimoji="0" sz="1200" b="0" i="0" u="none" strike="noStrike" kern="1200" cap="none" spc="-20" normalizeH="0" baseline="0" noProof="0" dirty="0">
                <a:ln>
                  <a:noFill/>
                </a:ln>
                <a:solidFill>
                  <a:srgbClr val="404040"/>
                </a:solidFill>
                <a:effectLst/>
                <a:uLnTx/>
                <a:uFillTx/>
                <a:latin typeface="Calibri"/>
                <a:ea typeface="+mn-ea"/>
                <a:cs typeface="Calibri"/>
              </a:rPr>
              <a:t> </a:t>
            </a:r>
            <a:r>
              <a:rPr kumimoji="0" sz="1200" b="0" i="0" u="none" strike="noStrike" kern="1200" cap="none" spc="-5" normalizeH="0" baseline="0" noProof="0" dirty="0">
                <a:ln>
                  <a:noFill/>
                </a:ln>
                <a:solidFill>
                  <a:srgbClr val="404040"/>
                </a:solidFill>
                <a:effectLst/>
                <a:uLnTx/>
                <a:uFillTx/>
                <a:latin typeface="Calibri"/>
                <a:ea typeface="+mn-ea"/>
                <a:cs typeface="Calibri"/>
              </a:rPr>
              <a:t>Barnett</a:t>
            </a:r>
            <a:r>
              <a:rPr kumimoji="0" sz="1200" b="0" i="0" u="none" strike="noStrike" kern="1200" cap="none" spc="-45" normalizeH="0" baseline="0" noProof="0" dirty="0">
                <a:ln>
                  <a:noFill/>
                </a:ln>
                <a:solidFill>
                  <a:srgbClr val="404040"/>
                </a:solidFill>
                <a:effectLst/>
                <a:uLnTx/>
                <a:uFillTx/>
                <a:latin typeface="Calibri"/>
                <a:ea typeface="+mn-ea"/>
                <a:cs typeface="Calibri"/>
              </a:rPr>
              <a:t> </a:t>
            </a:r>
            <a:r>
              <a:rPr kumimoji="0" sz="1200" b="0" i="0" u="none" strike="noStrike" kern="1200" cap="none" spc="0" normalizeH="0" baseline="0" noProof="0" dirty="0">
                <a:ln>
                  <a:noFill/>
                </a:ln>
                <a:solidFill>
                  <a:srgbClr val="404040"/>
                </a:solidFill>
                <a:effectLst/>
                <a:uLnTx/>
                <a:uFillTx/>
                <a:latin typeface="Calibri"/>
                <a:ea typeface="+mn-ea"/>
                <a:cs typeface="Calibri"/>
              </a:rPr>
              <a:t>&amp;</a:t>
            </a:r>
            <a:r>
              <a:rPr kumimoji="0" sz="1200" b="0" i="0" u="none" strike="noStrike" kern="1200" cap="none" spc="-25" normalizeH="0" baseline="0" noProof="0" dirty="0">
                <a:ln>
                  <a:noFill/>
                </a:ln>
                <a:solidFill>
                  <a:srgbClr val="404040"/>
                </a:solidFill>
                <a:effectLst/>
                <a:uLnTx/>
                <a:uFillTx/>
                <a:latin typeface="Calibri"/>
                <a:ea typeface="+mn-ea"/>
                <a:cs typeface="Calibri"/>
              </a:rPr>
              <a:t> </a:t>
            </a:r>
            <a:r>
              <a:rPr kumimoji="0" sz="1200" b="0" i="0" u="none" strike="noStrike" kern="1200" cap="none" spc="0" normalizeH="0" baseline="0" noProof="0" dirty="0">
                <a:ln>
                  <a:noFill/>
                </a:ln>
                <a:solidFill>
                  <a:srgbClr val="404040"/>
                </a:solidFill>
                <a:effectLst/>
                <a:uLnTx/>
                <a:uFillTx/>
                <a:latin typeface="Calibri"/>
                <a:ea typeface="+mn-ea"/>
                <a:cs typeface="Calibri"/>
              </a:rPr>
              <a:t>Wills,</a:t>
            </a:r>
            <a:r>
              <a:rPr kumimoji="0" sz="1200" b="0" i="0" u="none" strike="noStrike" kern="1200" cap="none" spc="-15" normalizeH="0" baseline="0" noProof="0" dirty="0">
                <a:ln>
                  <a:noFill/>
                </a:ln>
                <a:solidFill>
                  <a:srgbClr val="404040"/>
                </a:solidFill>
                <a:effectLst/>
                <a:uLnTx/>
                <a:uFillTx/>
                <a:latin typeface="Calibri"/>
                <a:ea typeface="+mn-ea"/>
                <a:cs typeface="Calibri"/>
              </a:rPr>
              <a:t> </a:t>
            </a:r>
            <a:r>
              <a:rPr kumimoji="0" sz="1200" b="0" i="0" u="none" strike="noStrike" kern="1200" cap="none" spc="0" normalizeH="0" baseline="0" noProof="0" dirty="0">
                <a:ln>
                  <a:noFill/>
                </a:ln>
                <a:solidFill>
                  <a:srgbClr val="404040"/>
                </a:solidFill>
                <a:effectLst/>
                <a:uLnTx/>
                <a:uFillTx/>
                <a:latin typeface="Calibri"/>
                <a:ea typeface="+mn-ea"/>
                <a:cs typeface="Calibri"/>
              </a:rPr>
              <a:t>2016a</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pic>
        <p:nvPicPr>
          <p:cNvPr id="5" name="Recorded Sound" descr="Press play for recorded sound."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2281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72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bject 49"/>
          <p:cNvSpPr txBox="1">
            <a:spLocks noGrp="1"/>
          </p:cNvSpPr>
          <p:nvPr>
            <p:ph type="title"/>
          </p:nvPr>
        </p:nvSpPr>
        <p:spPr>
          <a:prstGeom prst="rect">
            <a:avLst/>
          </a:prstGeom>
        </p:spPr>
        <p:txBody>
          <a:bodyPr vert="horz" wrap="square" lIns="0" tIns="81280" rIns="0" bIns="0" rtlCol="0">
            <a:spAutoFit/>
          </a:bodyPr>
          <a:lstStyle/>
          <a:p>
            <a:pPr marL="410845" marR="5080">
              <a:lnSpc>
                <a:spcPts val="4320"/>
              </a:lnSpc>
              <a:spcBef>
                <a:spcPts val="640"/>
              </a:spcBef>
            </a:pPr>
            <a:r>
              <a:rPr dirty="0"/>
              <a:t>NIET</a:t>
            </a:r>
            <a:r>
              <a:rPr spc="-5" dirty="0"/>
              <a:t> </a:t>
            </a:r>
            <a:r>
              <a:rPr spc="-50" dirty="0"/>
              <a:t>Teacher</a:t>
            </a:r>
            <a:r>
              <a:rPr dirty="0"/>
              <a:t> </a:t>
            </a:r>
            <a:r>
              <a:rPr spc="-20" dirty="0"/>
              <a:t>Evaluation</a:t>
            </a:r>
            <a:r>
              <a:rPr spc="-30" dirty="0"/>
              <a:t> System</a:t>
            </a:r>
            <a:r>
              <a:rPr dirty="0"/>
              <a:t> </a:t>
            </a:r>
            <a:r>
              <a:rPr spc="-5" dirty="0"/>
              <a:t>is</a:t>
            </a:r>
            <a:r>
              <a:rPr spc="10" dirty="0"/>
              <a:t> </a:t>
            </a:r>
            <a:r>
              <a:rPr spc="-5" dirty="0"/>
              <a:t>Capable </a:t>
            </a:r>
            <a:r>
              <a:rPr dirty="0"/>
              <a:t>of </a:t>
            </a:r>
            <a:r>
              <a:rPr spc="5" dirty="0"/>
              <a:t> </a:t>
            </a:r>
            <a:r>
              <a:rPr spc="-5" dirty="0"/>
              <a:t>Distinguishing</a:t>
            </a:r>
            <a:r>
              <a:rPr spc="10" dirty="0"/>
              <a:t> </a:t>
            </a:r>
            <a:r>
              <a:rPr spc="-30" dirty="0"/>
              <a:t>Variations</a:t>
            </a:r>
            <a:r>
              <a:rPr spc="5" dirty="0"/>
              <a:t> </a:t>
            </a:r>
            <a:r>
              <a:rPr spc="-5" dirty="0"/>
              <a:t>in</a:t>
            </a:r>
            <a:r>
              <a:rPr spc="10" dirty="0"/>
              <a:t> </a:t>
            </a:r>
            <a:r>
              <a:rPr spc="-50" dirty="0"/>
              <a:t>Teacher</a:t>
            </a:r>
            <a:r>
              <a:rPr spc="10" dirty="0"/>
              <a:t> </a:t>
            </a:r>
            <a:r>
              <a:rPr spc="-15" dirty="0"/>
              <a:t>Performance</a:t>
            </a:r>
          </a:p>
        </p:txBody>
      </p:sp>
      <p:sp>
        <p:nvSpPr>
          <p:cNvPr id="2" name="object 2" title="bar graph line"/>
          <p:cNvSpPr/>
          <p:nvPr/>
        </p:nvSpPr>
        <p:spPr>
          <a:xfrm>
            <a:off x="6952488" y="4230623"/>
            <a:ext cx="2181225" cy="0"/>
          </a:xfrm>
          <a:custGeom>
            <a:avLst/>
            <a:gdLst/>
            <a:ahLst/>
            <a:cxnLst/>
            <a:rect l="l" t="t" r="r" b="b"/>
            <a:pathLst>
              <a:path w="2181225">
                <a:moveTo>
                  <a:pt x="0" y="0"/>
                </a:moveTo>
                <a:lnTo>
                  <a:pt x="2180843" y="0"/>
                </a:lnTo>
              </a:path>
            </a:pathLst>
          </a:custGeom>
          <a:ln w="9144">
            <a:solidFill>
              <a:srgbClr val="D9D9D9"/>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3" name="object 3" title="bar graph line"/>
          <p:cNvSpPr/>
          <p:nvPr/>
        </p:nvSpPr>
        <p:spPr>
          <a:xfrm>
            <a:off x="9459468" y="4230623"/>
            <a:ext cx="195580" cy="0"/>
          </a:xfrm>
          <a:custGeom>
            <a:avLst/>
            <a:gdLst/>
            <a:ahLst/>
            <a:cxnLst/>
            <a:rect l="l" t="t" r="r" b="b"/>
            <a:pathLst>
              <a:path w="195579">
                <a:moveTo>
                  <a:pt x="0" y="0"/>
                </a:moveTo>
                <a:lnTo>
                  <a:pt x="195072" y="0"/>
                </a:lnTo>
              </a:path>
            </a:pathLst>
          </a:custGeom>
          <a:ln w="9144">
            <a:solidFill>
              <a:srgbClr val="D9D9D9"/>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4" name="object 4" title="bar graph line"/>
          <p:cNvSpPr/>
          <p:nvPr/>
        </p:nvSpPr>
        <p:spPr>
          <a:xfrm>
            <a:off x="9980676" y="4230623"/>
            <a:ext cx="1659889" cy="0"/>
          </a:xfrm>
          <a:custGeom>
            <a:avLst/>
            <a:gdLst/>
            <a:ahLst/>
            <a:cxnLst/>
            <a:rect l="l" t="t" r="r" b="b"/>
            <a:pathLst>
              <a:path w="1659890">
                <a:moveTo>
                  <a:pt x="0" y="0"/>
                </a:moveTo>
                <a:lnTo>
                  <a:pt x="1659635" y="0"/>
                </a:lnTo>
              </a:path>
            </a:pathLst>
          </a:custGeom>
          <a:ln w="9144">
            <a:solidFill>
              <a:srgbClr val="D9D9D9"/>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5" name="object 5" title="bar graph line"/>
          <p:cNvSpPr/>
          <p:nvPr/>
        </p:nvSpPr>
        <p:spPr>
          <a:xfrm>
            <a:off x="6952488" y="3521964"/>
            <a:ext cx="4688205" cy="0"/>
          </a:xfrm>
          <a:custGeom>
            <a:avLst/>
            <a:gdLst/>
            <a:ahLst/>
            <a:cxnLst/>
            <a:rect l="l" t="t" r="r" b="b"/>
            <a:pathLst>
              <a:path w="4688205">
                <a:moveTo>
                  <a:pt x="0" y="0"/>
                </a:moveTo>
                <a:lnTo>
                  <a:pt x="4687823" y="0"/>
                </a:lnTo>
              </a:path>
            </a:pathLst>
          </a:custGeom>
          <a:ln w="9144">
            <a:solidFill>
              <a:srgbClr val="D9D9D9"/>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6" name="object 6" title="bar graph line"/>
          <p:cNvSpPr/>
          <p:nvPr/>
        </p:nvSpPr>
        <p:spPr>
          <a:xfrm>
            <a:off x="6952488" y="2811779"/>
            <a:ext cx="4688205" cy="0"/>
          </a:xfrm>
          <a:custGeom>
            <a:avLst/>
            <a:gdLst/>
            <a:ahLst/>
            <a:cxnLst/>
            <a:rect l="l" t="t" r="r" b="b"/>
            <a:pathLst>
              <a:path w="4688205">
                <a:moveTo>
                  <a:pt x="0" y="0"/>
                </a:moveTo>
                <a:lnTo>
                  <a:pt x="4687823" y="0"/>
                </a:lnTo>
              </a:path>
            </a:pathLst>
          </a:custGeom>
          <a:ln w="9144">
            <a:solidFill>
              <a:srgbClr val="D9D9D9"/>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7" name="object 7" title="bar graph line"/>
          <p:cNvSpPr/>
          <p:nvPr/>
        </p:nvSpPr>
        <p:spPr>
          <a:xfrm>
            <a:off x="6952488" y="2101595"/>
            <a:ext cx="4688205" cy="0"/>
          </a:xfrm>
          <a:custGeom>
            <a:avLst/>
            <a:gdLst/>
            <a:ahLst/>
            <a:cxnLst/>
            <a:rect l="l" t="t" r="r" b="b"/>
            <a:pathLst>
              <a:path w="4688205">
                <a:moveTo>
                  <a:pt x="0" y="0"/>
                </a:moveTo>
                <a:lnTo>
                  <a:pt x="4687823" y="0"/>
                </a:lnTo>
              </a:path>
            </a:pathLst>
          </a:custGeom>
          <a:ln w="9144">
            <a:solidFill>
              <a:srgbClr val="D9D9D9"/>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8" name="object 8" title="bar graph baseline"/>
          <p:cNvSpPr/>
          <p:nvPr/>
        </p:nvSpPr>
        <p:spPr>
          <a:xfrm>
            <a:off x="7050023" y="4939284"/>
            <a:ext cx="326390" cy="1905"/>
          </a:xfrm>
          <a:custGeom>
            <a:avLst/>
            <a:gdLst/>
            <a:ahLst/>
            <a:cxnLst/>
            <a:rect l="l" t="t" r="r" b="b"/>
            <a:pathLst>
              <a:path w="326390" h="1904">
                <a:moveTo>
                  <a:pt x="326135" y="0"/>
                </a:moveTo>
                <a:lnTo>
                  <a:pt x="0" y="0"/>
                </a:lnTo>
                <a:lnTo>
                  <a:pt x="0" y="1524"/>
                </a:lnTo>
                <a:lnTo>
                  <a:pt x="326135" y="1524"/>
                </a:lnTo>
                <a:lnTo>
                  <a:pt x="326135" y="0"/>
                </a:lnTo>
                <a:close/>
              </a:path>
            </a:pathLst>
          </a:custGeom>
          <a:solidFill>
            <a:srgbClr val="1F4E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9" name="object 9" title="bar graph line"/>
          <p:cNvSpPr/>
          <p:nvPr/>
        </p:nvSpPr>
        <p:spPr>
          <a:xfrm>
            <a:off x="7571231" y="4925567"/>
            <a:ext cx="326390" cy="15240"/>
          </a:xfrm>
          <a:custGeom>
            <a:avLst/>
            <a:gdLst/>
            <a:ahLst/>
            <a:cxnLst/>
            <a:rect l="l" t="t" r="r" b="b"/>
            <a:pathLst>
              <a:path w="326390" h="15239">
                <a:moveTo>
                  <a:pt x="326136" y="0"/>
                </a:moveTo>
                <a:lnTo>
                  <a:pt x="0" y="0"/>
                </a:lnTo>
                <a:lnTo>
                  <a:pt x="0" y="15239"/>
                </a:lnTo>
                <a:lnTo>
                  <a:pt x="326136" y="15239"/>
                </a:lnTo>
                <a:lnTo>
                  <a:pt x="326136" y="0"/>
                </a:lnTo>
                <a:close/>
              </a:path>
            </a:pathLst>
          </a:custGeom>
          <a:solidFill>
            <a:srgbClr val="1F4E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10" name="object 10" title="bar data"/>
          <p:cNvSpPr/>
          <p:nvPr/>
        </p:nvSpPr>
        <p:spPr>
          <a:xfrm>
            <a:off x="8092440" y="4852415"/>
            <a:ext cx="325120" cy="88900"/>
          </a:xfrm>
          <a:custGeom>
            <a:avLst/>
            <a:gdLst/>
            <a:ahLst/>
            <a:cxnLst/>
            <a:rect l="l" t="t" r="r" b="b"/>
            <a:pathLst>
              <a:path w="325120" h="88900">
                <a:moveTo>
                  <a:pt x="324611" y="0"/>
                </a:moveTo>
                <a:lnTo>
                  <a:pt x="0" y="0"/>
                </a:lnTo>
                <a:lnTo>
                  <a:pt x="0" y="88391"/>
                </a:lnTo>
                <a:lnTo>
                  <a:pt x="324611" y="88391"/>
                </a:lnTo>
                <a:lnTo>
                  <a:pt x="324611" y="0"/>
                </a:lnTo>
                <a:close/>
              </a:path>
            </a:pathLst>
          </a:custGeom>
          <a:solidFill>
            <a:srgbClr val="1F4E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11" name="object 11" title="bar data"/>
          <p:cNvSpPr/>
          <p:nvPr/>
        </p:nvSpPr>
        <p:spPr>
          <a:xfrm>
            <a:off x="8613647" y="4506467"/>
            <a:ext cx="325120" cy="434340"/>
          </a:xfrm>
          <a:custGeom>
            <a:avLst/>
            <a:gdLst/>
            <a:ahLst/>
            <a:cxnLst/>
            <a:rect l="l" t="t" r="r" b="b"/>
            <a:pathLst>
              <a:path w="325120" h="434339">
                <a:moveTo>
                  <a:pt x="324611" y="0"/>
                </a:moveTo>
                <a:lnTo>
                  <a:pt x="0" y="0"/>
                </a:lnTo>
                <a:lnTo>
                  <a:pt x="0" y="434339"/>
                </a:lnTo>
                <a:lnTo>
                  <a:pt x="324611" y="434339"/>
                </a:lnTo>
                <a:lnTo>
                  <a:pt x="324611" y="0"/>
                </a:lnTo>
                <a:close/>
              </a:path>
            </a:pathLst>
          </a:custGeom>
          <a:solidFill>
            <a:srgbClr val="1F4E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12" name="object 12" title="bar data"/>
          <p:cNvSpPr/>
          <p:nvPr/>
        </p:nvSpPr>
        <p:spPr>
          <a:xfrm>
            <a:off x="9133331" y="3749040"/>
            <a:ext cx="326390" cy="1191895"/>
          </a:xfrm>
          <a:custGeom>
            <a:avLst/>
            <a:gdLst/>
            <a:ahLst/>
            <a:cxnLst/>
            <a:rect l="l" t="t" r="r" b="b"/>
            <a:pathLst>
              <a:path w="326390" h="1191895">
                <a:moveTo>
                  <a:pt x="326136" y="0"/>
                </a:moveTo>
                <a:lnTo>
                  <a:pt x="0" y="0"/>
                </a:lnTo>
                <a:lnTo>
                  <a:pt x="0" y="1191768"/>
                </a:lnTo>
                <a:lnTo>
                  <a:pt x="326136" y="1191768"/>
                </a:lnTo>
                <a:lnTo>
                  <a:pt x="326136" y="0"/>
                </a:lnTo>
                <a:close/>
              </a:path>
            </a:pathLst>
          </a:custGeom>
          <a:solidFill>
            <a:srgbClr val="1F4E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13" name="object 13" title="bar data"/>
          <p:cNvSpPr/>
          <p:nvPr/>
        </p:nvSpPr>
        <p:spPr>
          <a:xfrm>
            <a:off x="9654540" y="3860291"/>
            <a:ext cx="326390" cy="1080770"/>
          </a:xfrm>
          <a:custGeom>
            <a:avLst/>
            <a:gdLst/>
            <a:ahLst/>
            <a:cxnLst/>
            <a:rect l="l" t="t" r="r" b="b"/>
            <a:pathLst>
              <a:path w="326390" h="1080770">
                <a:moveTo>
                  <a:pt x="326135" y="0"/>
                </a:moveTo>
                <a:lnTo>
                  <a:pt x="0" y="0"/>
                </a:lnTo>
                <a:lnTo>
                  <a:pt x="0" y="1080515"/>
                </a:lnTo>
                <a:lnTo>
                  <a:pt x="326135" y="1080515"/>
                </a:lnTo>
                <a:lnTo>
                  <a:pt x="326135" y="0"/>
                </a:lnTo>
                <a:close/>
              </a:path>
            </a:pathLst>
          </a:custGeom>
          <a:solidFill>
            <a:srgbClr val="1F4E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14" name="object 14" title="bar data"/>
          <p:cNvSpPr/>
          <p:nvPr/>
        </p:nvSpPr>
        <p:spPr>
          <a:xfrm>
            <a:off x="10175747" y="4376928"/>
            <a:ext cx="326390" cy="563880"/>
          </a:xfrm>
          <a:custGeom>
            <a:avLst/>
            <a:gdLst/>
            <a:ahLst/>
            <a:cxnLst/>
            <a:rect l="l" t="t" r="r" b="b"/>
            <a:pathLst>
              <a:path w="326390" h="563879">
                <a:moveTo>
                  <a:pt x="326135" y="0"/>
                </a:moveTo>
                <a:lnTo>
                  <a:pt x="0" y="0"/>
                </a:lnTo>
                <a:lnTo>
                  <a:pt x="0" y="563880"/>
                </a:lnTo>
                <a:lnTo>
                  <a:pt x="326135" y="563880"/>
                </a:lnTo>
                <a:lnTo>
                  <a:pt x="326135" y="0"/>
                </a:lnTo>
                <a:close/>
              </a:path>
            </a:pathLst>
          </a:custGeom>
          <a:solidFill>
            <a:srgbClr val="1F4E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15" name="object 15" title="bar data"/>
          <p:cNvSpPr/>
          <p:nvPr/>
        </p:nvSpPr>
        <p:spPr>
          <a:xfrm>
            <a:off x="10696956" y="4774691"/>
            <a:ext cx="325120" cy="166370"/>
          </a:xfrm>
          <a:custGeom>
            <a:avLst/>
            <a:gdLst/>
            <a:ahLst/>
            <a:cxnLst/>
            <a:rect l="l" t="t" r="r" b="b"/>
            <a:pathLst>
              <a:path w="325120" h="166370">
                <a:moveTo>
                  <a:pt x="324612" y="0"/>
                </a:moveTo>
                <a:lnTo>
                  <a:pt x="0" y="0"/>
                </a:lnTo>
                <a:lnTo>
                  <a:pt x="0" y="166115"/>
                </a:lnTo>
                <a:lnTo>
                  <a:pt x="324612" y="166115"/>
                </a:lnTo>
                <a:lnTo>
                  <a:pt x="324612" y="0"/>
                </a:lnTo>
                <a:close/>
              </a:path>
            </a:pathLst>
          </a:custGeom>
          <a:solidFill>
            <a:srgbClr val="1F4E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grpSp>
        <p:nvGrpSpPr>
          <p:cNvPr id="16" name="object 16" title="bar data"/>
          <p:cNvGrpSpPr/>
          <p:nvPr/>
        </p:nvGrpSpPr>
        <p:grpSpPr>
          <a:xfrm>
            <a:off x="6952488" y="4904232"/>
            <a:ext cx="4692650" cy="73660"/>
            <a:chOff x="6952488" y="4904232"/>
            <a:chExt cx="4692650" cy="73660"/>
          </a:xfrm>
        </p:grpSpPr>
        <p:sp>
          <p:nvSpPr>
            <p:cNvPr id="17" name="object 17"/>
            <p:cNvSpPr/>
            <p:nvPr/>
          </p:nvSpPr>
          <p:spPr>
            <a:xfrm>
              <a:off x="11218164" y="4934712"/>
              <a:ext cx="325120" cy="6350"/>
            </a:xfrm>
            <a:custGeom>
              <a:avLst/>
              <a:gdLst/>
              <a:ahLst/>
              <a:cxnLst/>
              <a:rect l="l" t="t" r="r" b="b"/>
              <a:pathLst>
                <a:path w="325120" h="6350">
                  <a:moveTo>
                    <a:pt x="324611" y="0"/>
                  </a:moveTo>
                  <a:lnTo>
                    <a:pt x="0" y="0"/>
                  </a:lnTo>
                  <a:lnTo>
                    <a:pt x="0" y="6095"/>
                  </a:lnTo>
                  <a:lnTo>
                    <a:pt x="324611" y="6095"/>
                  </a:lnTo>
                  <a:lnTo>
                    <a:pt x="324611" y="0"/>
                  </a:lnTo>
                  <a:close/>
                </a:path>
              </a:pathLst>
            </a:custGeom>
            <a:solidFill>
              <a:srgbClr val="1F4E7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18" name="object 18"/>
            <p:cNvSpPr/>
            <p:nvPr/>
          </p:nvSpPr>
          <p:spPr>
            <a:xfrm>
              <a:off x="6952488" y="4904232"/>
              <a:ext cx="4688205" cy="73660"/>
            </a:xfrm>
            <a:custGeom>
              <a:avLst/>
              <a:gdLst/>
              <a:ahLst/>
              <a:cxnLst/>
              <a:rect l="l" t="t" r="r" b="b"/>
              <a:pathLst>
                <a:path w="4688205" h="73660">
                  <a:moveTo>
                    <a:pt x="0" y="36576"/>
                  </a:moveTo>
                  <a:lnTo>
                    <a:pt x="4687823" y="36576"/>
                  </a:lnTo>
                </a:path>
                <a:path w="4688205" h="73660">
                  <a:moveTo>
                    <a:pt x="260603" y="0"/>
                  </a:moveTo>
                  <a:lnTo>
                    <a:pt x="260603" y="73152"/>
                  </a:lnTo>
                </a:path>
                <a:path w="4688205" h="73660">
                  <a:moveTo>
                    <a:pt x="781811" y="0"/>
                  </a:moveTo>
                  <a:lnTo>
                    <a:pt x="781811" y="73152"/>
                  </a:lnTo>
                </a:path>
                <a:path w="4688205" h="73660">
                  <a:moveTo>
                    <a:pt x="1303019" y="0"/>
                  </a:moveTo>
                  <a:lnTo>
                    <a:pt x="1303019" y="73152"/>
                  </a:lnTo>
                </a:path>
                <a:path w="4688205" h="73660">
                  <a:moveTo>
                    <a:pt x="1822703" y="0"/>
                  </a:moveTo>
                  <a:lnTo>
                    <a:pt x="1822703" y="73152"/>
                  </a:lnTo>
                </a:path>
                <a:path w="4688205" h="73660">
                  <a:moveTo>
                    <a:pt x="2343911" y="0"/>
                  </a:moveTo>
                  <a:lnTo>
                    <a:pt x="2343911" y="73152"/>
                  </a:lnTo>
                </a:path>
                <a:path w="4688205" h="73660">
                  <a:moveTo>
                    <a:pt x="2865119" y="0"/>
                  </a:moveTo>
                  <a:lnTo>
                    <a:pt x="2865119" y="73152"/>
                  </a:lnTo>
                </a:path>
                <a:path w="4688205" h="73660">
                  <a:moveTo>
                    <a:pt x="3386328" y="0"/>
                  </a:moveTo>
                  <a:lnTo>
                    <a:pt x="3386328" y="73152"/>
                  </a:lnTo>
                </a:path>
                <a:path w="4688205" h="73660">
                  <a:moveTo>
                    <a:pt x="3907535" y="0"/>
                  </a:moveTo>
                  <a:lnTo>
                    <a:pt x="3907535" y="73152"/>
                  </a:lnTo>
                </a:path>
                <a:path w="4688205" h="73660">
                  <a:moveTo>
                    <a:pt x="4428743" y="0"/>
                  </a:moveTo>
                  <a:lnTo>
                    <a:pt x="4428743" y="73152"/>
                  </a:lnTo>
                </a:path>
                <a:path w="4688205" h="73660">
                  <a:moveTo>
                    <a:pt x="4687823" y="0"/>
                  </a:moveTo>
                  <a:lnTo>
                    <a:pt x="4687823" y="73152"/>
                  </a:lnTo>
                </a:path>
              </a:pathLst>
            </a:custGeom>
            <a:ln w="9144">
              <a:solidFill>
                <a:srgbClr val="A6A6A6"/>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grpSp>
      <p:sp>
        <p:nvSpPr>
          <p:cNvPr id="19" name="object 19"/>
          <p:cNvSpPr txBox="1"/>
          <p:nvPr/>
        </p:nvSpPr>
        <p:spPr>
          <a:xfrm>
            <a:off x="6613017" y="4820157"/>
            <a:ext cx="212725"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0%</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20" name="object 20"/>
          <p:cNvSpPr txBox="1"/>
          <p:nvPr/>
        </p:nvSpPr>
        <p:spPr>
          <a:xfrm>
            <a:off x="6535673" y="4110354"/>
            <a:ext cx="28829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2</a:t>
            </a:r>
            <a:r>
              <a:rPr kumimoji="0" sz="1200" b="0" i="0" u="none" strike="noStrike" kern="1200" cap="none" spc="-5" normalizeH="0" baseline="0" noProof="0" dirty="0">
                <a:ln>
                  <a:noFill/>
                </a:ln>
                <a:solidFill>
                  <a:prstClr val="black"/>
                </a:solidFill>
                <a:effectLst/>
                <a:uLnTx/>
                <a:uFillTx/>
                <a:latin typeface="Calibri"/>
                <a:ea typeface="+mn-ea"/>
                <a:cs typeface="Calibri"/>
              </a:rPr>
              <a:t>0</a:t>
            </a:r>
            <a:r>
              <a:rPr kumimoji="0" sz="1200" b="0" i="0" u="none" strike="noStrike" kern="1200" cap="none" spc="0" normalizeH="0" baseline="0" noProof="0" dirty="0">
                <a:ln>
                  <a:noFill/>
                </a:ln>
                <a:solidFill>
                  <a:prstClr val="black"/>
                </a:solidFill>
                <a:effectLst/>
                <a:uLnTx/>
                <a:uFillTx/>
                <a:latin typeface="Calibri"/>
                <a:ea typeface="+mn-ea"/>
                <a:cs typeface="Calibri"/>
              </a:rPr>
              <a:t>%</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21" name="object 21"/>
          <p:cNvSpPr txBox="1"/>
          <p:nvPr/>
        </p:nvSpPr>
        <p:spPr>
          <a:xfrm>
            <a:off x="5347715" y="3315715"/>
            <a:ext cx="1514475" cy="208279"/>
          </a:xfrm>
          <a:prstGeom prst="rect">
            <a:avLst/>
          </a:prstGeom>
        </p:spPr>
        <p:txBody>
          <a:bodyPr vert="horz" wrap="square" lIns="0" tIns="12700" rIns="0" bIns="0" rtlCol="0">
            <a:spAutoFit/>
          </a:bodyPr>
          <a:lstStyle/>
          <a:p>
            <a:pPr marL="38100" marR="0" lvl="0" indent="0" algn="l" defTabSz="914400" rtl="0" eaLnBrk="1" fontAlgn="auto" latinLnBrk="0" hangingPunct="1">
              <a:lnSpc>
                <a:spcPct val="100000"/>
              </a:lnSpc>
              <a:spcBef>
                <a:spcPts val="100"/>
              </a:spcBef>
              <a:spcAft>
                <a:spcPts val="0"/>
              </a:spcAft>
              <a:buClrTx/>
              <a:buSzTx/>
              <a:buFontTx/>
              <a:buNone/>
              <a:tabLst>
                <a:tab pos="261620" algn="l"/>
                <a:tab pos="441325" algn="l"/>
              </a:tabLst>
              <a:defRPr/>
            </a:pPr>
            <a:r>
              <a:rPr kumimoji="0" sz="1200" b="0" i="0" u="sng" strike="noStrike" kern="1200" cap="none" spc="0" normalizeH="0" baseline="0" noProof="0" dirty="0">
                <a:ln>
                  <a:noFill/>
                </a:ln>
                <a:solidFill>
                  <a:prstClr val="black"/>
                </a:solidFill>
                <a:effectLst/>
                <a:uLnTx/>
                <a:uFill>
                  <a:solidFill>
                    <a:srgbClr val="D9D9D9"/>
                  </a:solidFill>
                </a:uFill>
                <a:latin typeface="Calibri"/>
                <a:ea typeface="+mn-ea"/>
                <a:cs typeface="Calibri"/>
              </a:rPr>
              <a:t> 	</a:t>
            </a:r>
            <a:r>
              <a:rPr kumimoji="0" sz="1200" b="0" i="0" u="none" strike="noStrike" kern="1200" cap="none" spc="0" normalizeH="0" baseline="0" noProof="0" dirty="0">
                <a:ln>
                  <a:noFill/>
                </a:ln>
                <a:solidFill>
                  <a:prstClr val="black"/>
                </a:solidFill>
                <a:effectLst/>
                <a:uLnTx/>
                <a:uFillTx/>
                <a:latin typeface="Calibri"/>
                <a:ea typeface="+mn-ea"/>
                <a:cs typeface="Calibri"/>
              </a:rPr>
              <a:t>	</a:t>
            </a:r>
            <a:r>
              <a:rPr kumimoji="0" sz="1200" b="0" i="0" u="none" strike="noStrike" kern="1200" cap="none" spc="-10" normalizeH="0" baseline="0" noProof="0" dirty="0">
                <a:ln>
                  <a:noFill/>
                </a:ln>
                <a:solidFill>
                  <a:prstClr val="black"/>
                </a:solidFill>
                <a:effectLst/>
                <a:uLnTx/>
                <a:uFillTx/>
                <a:latin typeface="Calibri"/>
                <a:ea typeface="+mn-ea"/>
                <a:cs typeface="Calibri"/>
              </a:rPr>
              <a:t>Percentage</a:t>
            </a:r>
            <a:r>
              <a:rPr kumimoji="0" sz="1200" b="0" i="0" u="none" strike="noStrike" kern="1200" cap="none" spc="210" normalizeH="0" baseline="0" noProof="0" dirty="0">
                <a:ln>
                  <a:noFill/>
                </a:ln>
                <a:solidFill>
                  <a:prstClr val="black"/>
                </a:solidFill>
                <a:effectLst/>
                <a:uLnTx/>
                <a:uFillTx/>
                <a:latin typeface="Calibri"/>
                <a:ea typeface="+mn-ea"/>
                <a:cs typeface="Calibri"/>
              </a:rPr>
              <a:t> </a:t>
            </a:r>
            <a:r>
              <a:rPr kumimoji="0" sz="1800" b="0" i="0" u="none" strike="noStrike" kern="1200" cap="none" spc="-7" normalizeH="0" baseline="-30092" noProof="0" dirty="0">
                <a:ln>
                  <a:noFill/>
                </a:ln>
                <a:solidFill>
                  <a:prstClr val="black"/>
                </a:solidFill>
                <a:effectLst/>
                <a:uLnTx/>
                <a:uFillTx/>
                <a:latin typeface="Calibri"/>
                <a:ea typeface="+mn-ea"/>
                <a:cs typeface="Calibri"/>
              </a:rPr>
              <a:t>40%</a:t>
            </a:r>
            <a:endParaRPr kumimoji="0" sz="1800" b="0" i="0" u="none" strike="noStrike" kern="1200" cap="none" spc="0" normalizeH="0" baseline="-30092" noProof="0">
              <a:ln>
                <a:noFill/>
              </a:ln>
              <a:solidFill>
                <a:prstClr val="black"/>
              </a:solidFill>
              <a:effectLst/>
              <a:uLnTx/>
              <a:uFillTx/>
              <a:latin typeface="Calibri"/>
              <a:ea typeface="+mn-ea"/>
              <a:cs typeface="Calibri"/>
            </a:endParaRPr>
          </a:p>
        </p:txBody>
      </p:sp>
      <p:sp>
        <p:nvSpPr>
          <p:cNvPr id="22" name="object 22"/>
          <p:cNvSpPr txBox="1"/>
          <p:nvPr/>
        </p:nvSpPr>
        <p:spPr>
          <a:xfrm>
            <a:off x="6535673" y="2690240"/>
            <a:ext cx="28829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6</a:t>
            </a:r>
            <a:r>
              <a:rPr kumimoji="0" sz="1200" b="0" i="0" u="none" strike="noStrike" kern="1200" cap="none" spc="-5" normalizeH="0" baseline="0" noProof="0" dirty="0">
                <a:ln>
                  <a:noFill/>
                </a:ln>
                <a:solidFill>
                  <a:prstClr val="black"/>
                </a:solidFill>
                <a:effectLst/>
                <a:uLnTx/>
                <a:uFillTx/>
                <a:latin typeface="Calibri"/>
                <a:ea typeface="+mn-ea"/>
                <a:cs typeface="Calibri"/>
              </a:rPr>
              <a:t>0</a:t>
            </a:r>
            <a:r>
              <a:rPr kumimoji="0" sz="1200" b="0" i="0" u="none" strike="noStrike" kern="1200" cap="none" spc="0" normalizeH="0" baseline="0" noProof="0" dirty="0">
                <a:ln>
                  <a:noFill/>
                </a:ln>
                <a:solidFill>
                  <a:prstClr val="black"/>
                </a:solidFill>
                <a:effectLst/>
                <a:uLnTx/>
                <a:uFillTx/>
                <a:latin typeface="Calibri"/>
                <a:ea typeface="+mn-ea"/>
                <a:cs typeface="Calibri"/>
              </a:rPr>
              <a:t>%</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23" name="object 23"/>
          <p:cNvSpPr txBox="1"/>
          <p:nvPr/>
        </p:nvSpPr>
        <p:spPr>
          <a:xfrm>
            <a:off x="6535673" y="1980438"/>
            <a:ext cx="28829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8</a:t>
            </a:r>
            <a:r>
              <a:rPr kumimoji="0" sz="1200" b="0" i="0" u="none" strike="noStrike" kern="1200" cap="none" spc="-5" normalizeH="0" baseline="0" noProof="0" dirty="0">
                <a:ln>
                  <a:noFill/>
                </a:ln>
                <a:solidFill>
                  <a:prstClr val="black"/>
                </a:solidFill>
                <a:effectLst/>
                <a:uLnTx/>
                <a:uFillTx/>
                <a:latin typeface="Calibri"/>
                <a:ea typeface="+mn-ea"/>
                <a:cs typeface="Calibri"/>
              </a:rPr>
              <a:t>0</a:t>
            </a:r>
            <a:r>
              <a:rPr kumimoji="0" sz="1200" b="0" i="0" u="none" strike="noStrike" kern="1200" cap="none" spc="0" normalizeH="0" baseline="0" noProof="0" dirty="0">
                <a:ln>
                  <a:noFill/>
                </a:ln>
                <a:solidFill>
                  <a:prstClr val="black"/>
                </a:solidFill>
                <a:effectLst/>
                <a:uLnTx/>
                <a:uFillTx/>
                <a:latin typeface="Calibri"/>
                <a:ea typeface="+mn-ea"/>
                <a:cs typeface="Calibri"/>
              </a:rPr>
              <a:t>%</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24" name="object 24"/>
          <p:cNvSpPr txBox="1"/>
          <p:nvPr/>
        </p:nvSpPr>
        <p:spPr>
          <a:xfrm>
            <a:off x="7104633" y="5018658"/>
            <a:ext cx="21844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1.0</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25" name="object 25"/>
          <p:cNvSpPr txBox="1"/>
          <p:nvPr/>
        </p:nvSpPr>
        <p:spPr>
          <a:xfrm>
            <a:off x="7625588" y="5018658"/>
            <a:ext cx="21844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1.5</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26" name="object 26"/>
          <p:cNvSpPr txBox="1"/>
          <p:nvPr/>
        </p:nvSpPr>
        <p:spPr>
          <a:xfrm>
            <a:off x="8146542" y="5018658"/>
            <a:ext cx="21844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2.0</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27" name="object 27"/>
          <p:cNvSpPr txBox="1"/>
          <p:nvPr/>
        </p:nvSpPr>
        <p:spPr>
          <a:xfrm>
            <a:off x="8363457" y="5018658"/>
            <a:ext cx="2306955" cy="671830"/>
          </a:xfrm>
          <a:prstGeom prst="rect">
            <a:avLst/>
          </a:prstGeom>
        </p:spPr>
        <p:txBody>
          <a:bodyPr vert="horz" wrap="square" lIns="0" tIns="12700" rIns="0" bIns="0" rtlCol="0">
            <a:spAutoFit/>
          </a:bodyPr>
          <a:lstStyle/>
          <a:p>
            <a:pPr marL="316865" marR="0" lvl="0" indent="0" algn="l" defTabSz="914400" rtl="0" eaLnBrk="1" fontAlgn="auto" latinLnBrk="0" hangingPunct="1">
              <a:lnSpc>
                <a:spcPct val="100000"/>
              </a:lnSpc>
              <a:spcBef>
                <a:spcPts val="100"/>
              </a:spcBef>
              <a:spcAft>
                <a:spcPts val="0"/>
              </a:spcAft>
              <a:buClrTx/>
              <a:buSzTx/>
              <a:buFontTx/>
              <a:buNone/>
              <a:tabLst>
                <a:tab pos="837565" algn="l"/>
                <a:tab pos="1358265" algn="l"/>
                <a:tab pos="1879600" algn="l"/>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2.5	3.0	3.5	4.0</a:t>
            </a:r>
            <a:endParaRPr kumimoji="0" sz="1200" b="0" i="0" u="none" strike="noStrike" kern="1200" cap="none" spc="0" normalizeH="0" baseline="0" noProof="0">
              <a:ln>
                <a:noFill/>
              </a:ln>
              <a:solidFill>
                <a:prstClr val="black"/>
              </a:solidFill>
              <a:effectLst/>
              <a:uLnTx/>
              <a:uFillTx/>
              <a:latin typeface="Calibri"/>
              <a:ea typeface="+mn-ea"/>
              <a:cs typeface="Calibri"/>
            </a:endParaRPr>
          </a:p>
          <a:p>
            <a:pPr marL="0" marR="0" lvl="0" indent="0" algn="l" defTabSz="914400" rtl="0" eaLnBrk="1" fontAlgn="auto" latinLnBrk="0" hangingPunct="1">
              <a:lnSpc>
                <a:spcPct val="100000"/>
              </a:lnSpc>
              <a:spcBef>
                <a:spcPts val="10"/>
              </a:spcBef>
              <a:spcAft>
                <a:spcPts val="0"/>
              </a:spcAft>
              <a:buClrTx/>
              <a:buSzTx/>
              <a:buFontTx/>
              <a:buNone/>
              <a:tabLst/>
              <a:defRPr/>
            </a:pPr>
            <a:endParaRPr kumimoji="0" sz="1600" b="0" i="0" u="none" strike="noStrike" kern="1200" cap="none" spc="0" normalizeH="0" baseline="0" noProof="0">
              <a:ln>
                <a:noFill/>
              </a:ln>
              <a:solidFill>
                <a:prstClr val="black"/>
              </a:solidFill>
              <a:effectLst/>
              <a:uLnTx/>
              <a:uFillTx/>
              <a:latin typeface="Calibri"/>
              <a:ea typeface="+mn-ea"/>
              <a:cs typeface="Calibri"/>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sz="1400" b="1" i="0" u="none" strike="noStrike" kern="1200" cap="none" spc="-5" normalizeH="0" baseline="0" noProof="0" dirty="0">
                <a:ln>
                  <a:noFill/>
                </a:ln>
                <a:solidFill>
                  <a:prstClr val="black"/>
                </a:solidFill>
                <a:effectLst/>
                <a:uLnTx/>
                <a:uFillTx/>
                <a:latin typeface="Calibri"/>
                <a:ea typeface="+mn-ea"/>
                <a:cs typeface="Calibri"/>
              </a:rPr>
              <a:t>NIET</a:t>
            </a:r>
            <a:r>
              <a:rPr kumimoji="0" sz="1400" b="1" i="0" u="none" strike="noStrike" kern="1200" cap="none" spc="-15" normalizeH="0" baseline="0" noProof="0" dirty="0">
                <a:ln>
                  <a:noFill/>
                </a:ln>
                <a:solidFill>
                  <a:prstClr val="black"/>
                </a:solidFill>
                <a:effectLst/>
                <a:uLnTx/>
                <a:uFillTx/>
                <a:latin typeface="Calibri"/>
                <a:ea typeface="+mn-ea"/>
                <a:cs typeface="Calibri"/>
              </a:rPr>
              <a:t> </a:t>
            </a:r>
            <a:r>
              <a:rPr kumimoji="0" sz="1400" b="1" i="0" u="none" strike="noStrike" kern="1200" cap="none" spc="-20" normalizeH="0" baseline="0" noProof="0" dirty="0">
                <a:ln>
                  <a:noFill/>
                </a:ln>
                <a:solidFill>
                  <a:prstClr val="black"/>
                </a:solidFill>
                <a:effectLst/>
                <a:uLnTx/>
                <a:uFillTx/>
                <a:latin typeface="Calibri"/>
                <a:ea typeface="+mn-ea"/>
                <a:cs typeface="Calibri"/>
              </a:rPr>
              <a:t>Teacher</a:t>
            </a:r>
            <a:r>
              <a:rPr kumimoji="0" sz="1400" b="1" i="0" u="none" strike="noStrike" kern="1200" cap="none" spc="-35" normalizeH="0" baseline="0" noProof="0" dirty="0">
                <a:ln>
                  <a:noFill/>
                </a:ln>
                <a:solidFill>
                  <a:prstClr val="black"/>
                </a:solidFill>
                <a:effectLst/>
                <a:uLnTx/>
                <a:uFillTx/>
                <a:latin typeface="Calibri"/>
                <a:ea typeface="+mn-ea"/>
                <a:cs typeface="Calibri"/>
              </a:rPr>
              <a:t> </a:t>
            </a:r>
            <a:r>
              <a:rPr kumimoji="0" sz="1400" b="1" i="0" u="none" strike="noStrike" kern="1200" cap="none" spc="-10" normalizeH="0" baseline="0" noProof="0" dirty="0">
                <a:ln>
                  <a:noFill/>
                </a:ln>
                <a:solidFill>
                  <a:prstClr val="black"/>
                </a:solidFill>
                <a:effectLst/>
                <a:uLnTx/>
                <a:uFillTx/>
                <a:latin typeface="Calibri"/>
                <a:ea typeface="+mn-ea"/>
                <a:cs typeface="Calibri"/>
              </a:rPr>
              <a:t>Evaluation</a:t>
            </a:r>
            <a:r>
              <a:rPr kumimoji="0" sz="1400" b="1" i="0" u="none" strike="noStrike" kern="1200" cap="none" spc="-30" normalizeH="0" baseline="0" noProof="0" dirty="0">
                <a:ln>
                  <a:noFill/>
                </a:ln>
                <a:solidFill>
                  <a:prstClr val="black"/>
                </a:solidFill>
                <a:effectLst/>
                <a:uLnTx/>
                <a:uFillTx/>
                <a:latin typeface="Calibri"/>
                <a:ea typeface="+mn-ea"/>
                <a:cs typeface="Calibri"/>
              </a:rPr>
              <a:t> </a:t>
            </a:r>
            <a:r>
              <a:rPr kumimoji="0" sz="1400" b="1" i="0" u="none" strike="noStrike" kern="1200" cap="none" spc="-5" normalizeH="0" baseline="0" noProof="0" dirty="0">
                <a:ln>
                  <a:noFill/>
                </a:ln>
                <a:solidFill>
                  <a:prstClr val="black"/>
                </a:solidFill>
                <a:effectLst/>
                <a:uLnTx/>
                <a:uFillTx/>
                <a:latin typeface="Calibri"/>
                <a:ea typeface="+mn-ea"/>
                <a:cs typeface="Calibri"/>
              </a:rPr>
              <a:t>Scores</a:t>
            </a:r>
            <a:endParaRPr kumimoji="0" sz="1400" b="0" i="0" u="none" strike="noStrike" kern="1200" cap="none" spc="0" normalizeH="0" baseline="0" noProof="0">
              <a:ln>
                <a:noFill/>
              </a:ln>
              <a:solidFill>
                <a:prstClr val="black"/>
              </a:solidFill>
              <a:effectLst/>
              <a:uLnTx/>
              <a:uFillTx/>
              <a:latin typeface="Calibri"/>
              <a:ea typeface="+mn-ea"/>
              <a:cs typeface="Calibri"/>
            </a:endParaRPr>
          </a:p>
        </p:txBody>
      </p:sp>
      <p:sp>
        <p:nvSpPr>
          <p:cNvPr id="28" name="object 28"/>
          <p:cNvSpPr txBox="1"/>
          <p:nvPr/>
        </p:nvSpPr>
        <p:spPr>
          <a:xfrm>
            <a:off x="10751566" y="5018658"/>
            <a:ext cx="21844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4.5</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29" name="object 29"/>
          <p:cNvSpPr txBox="1"/>
          <p:nvPr/>
        </p:nvSpPr>
        <p:spPr>
          <a:xfrm>
            <a:off x="11272519" y="5018658"/>
            <a:ext cx="21844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5.0</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30" name="object 30"/>
          <p:cNvSpPr txBox="1"/>
          <p:nvPr/>
        </p:nvSpPr>
        <p:spPr>
          <a:xfrm>
            <a:off x="5776976" y="3501644"/>
            <a:ext cx="728345"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5" normalizeH="0" baseline="0" noProof="0" dirty="0">
                <a:ln>
                  <a:noFill/>
                </a:ln>
                <a:solidFill>
                  <a:prstClr val="black"/>
                </a:solidFill>
                <a:effectLst/>
                <a:uLnTx/>
                <a:uFillTx/>
                <a:latin typeface="Calibri"/>
                <a:ea typeface="+mn-ea"/>
                <a:cs typeface="Calibri"/>
              </a:rPr>
              <a:t>of</a:t>
            </a:r>
            <a:r>
              <a:rPr kumimoji="0" sz="1200" b="0" i="0" u="none" strike="noStrike" kern="1200" cap="none" spc="-45" normalizeH="0" baseline="0" noProof="0" dirty="0">
                <a:ln>
                  <a:noFill/>
                </a:ln>
                <a:solidFill>
                  <a:prstClr val="black"/>
                </a:solidFill>
                <a:effectLst/>
                <a:uLnTx/>
                <a:uFillTx/>
                <a:latin typeface="Calibri"/>
                <a:ea typeface="+mn-ea"/>
                <a:cs typeface="Calibri"/>
              </a:rPr>
              <a:t> </a:t>
            </a:r>
            <a:r>
              <a:rPr kumimoji="0" sz="1200" b="0" i="0" u="none" strike="noStrike" kern="1200" cap="none" spc="-20" normalizeH="0" baseline="0" noProof="0" dirty="0">
                <a:ln>
                  <a:noFill/>
                </a:ln>
                <a:solidFill>
                  <a:prstClr val="black"/>
                </a:solidFill>
                <a:effectLst/>
                <a:uLnTx/>
                <a:uFillTx/>
                <a:latin typeface="Calibri"/>
                <a:ea typeface="+mn-ea"/>
                <a:cs typeface="Calibri"/>
              </a:rPr>
              <a:t>Teachers</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grpSp>
        <p:nvGrpSpPr>
          <p:cNvPr id="31" name="object 31" title="bar graph "/>
          <p:cNvGrpSpPr/>
          <p:nvPr/>
        </p:nvGrpSpPr>
        <p:grpSpPr>
          <a:xfrm>
            <a:off x="1735835" y="2657855"/>
            <a:ext cx="3845560" cy="2265045"/>
            <a:chOff x="1735835" y="2657855"/>
            <a:chExt cx="3845560" cy="2265045"/>
          </a:xfrm>
        </p:grpSpPr>
        <p:sp>
          <p:nvSpPr>
            <p:cNvPr id="32" name="object 32"/>
            <p:cNvSpPr/>
            <p:nvPr/>
          </p:nvSpPr>
          <p:spPr>
            <a:xfrm>
              <a:off x="1735835" y="4178808"/>
              <a:ext cx="3266440" cy="0"/>
            </a:xfrm>
            <a:custGeom>
              <a:avLst/>
              <a:gdLst/>
              <a:ahLst/>
              <a:cxnLst/>
              <a:rect l="l" t="t" r="r" b="b"/>
              <a:pathLst>
                <a:path w="3266440">
                  <a:moveTo>
                    <a:pt x="0" y="0"/>
                  </a:moveTo>
                  <a:lnTo>
                    <a:pt x="2496312" y="0"/>
                  </a:lnTo>
                </a:path>
                <a:path w="3266440">
                  <a:moveTo>
                    <a:pt x="2880360" y="0"/>
                  </a:moveTo>
                  <a:lnTo>
                    <a:pt x="3265931" y="0"/>
                  </a:lnTo>
                </a:path>
              </a:pathLst>
            </a:custGeom>
            <a:ln w="6096">
              <a:solidFill>
                <a:srgbClr val="D9D9D9"/>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33" name="object 33"/>
            <p:cNvSpPr/>
            <p:nvPr/>
          </p:nvSpPr>
          <p:spPr>
            <a:xfrm>
              <a:off x="4232147" y="4072127"/>
              <a:ext cx="384175" cy="814069"/>
            </a:xfrm>
            <a:custGeom>
              <a:avLst/>
              <a:gdLst/>
              <a:ahLst/>
              <a:cxnLst/>
              <a:rect l="l" t="t" r="r" b="b"/>
              <a:pathLst>
                <a:path w="384175" h="814070">
                  <a:moveTo>
                    <a:pt x="384048" y="0"/>
                  </a:moveTo>
                  <a:lnTo>
                    <a:pt x="0" y="0"/>
                  </a:lnTo>
                  <a:lnTo>
                    <a:pt x="0" y="813816"/>
                  </a:lnTo>
                  <a:lnTo>
                    <a:pt x="384048" y="813816"/>
                  </a:lnTo>
                  <a:lnTo>
                    <a:pt x="384048" y="0"/>
                  </a:lnTo>
                  <a:close/>
                </a:path>
              </a:pathLst>
            </a:custGeom>
            <a:solidFill>
              <a:srgbClr val="7E7E7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34" name="object 34"/>
            <p:cNvSpPr/>
            <p:nvPr/>
          </p:nvSpPr>
          <p:spPr>
            <a:xfrm>
              <a:off x="1735835" y="2764535"/>
              <a:ext cx="3842385" cy="1414780"/>
            </a:xfrm>
            <a:custGeom>
              <a:avLst/>
              <a:gdLst/>
              <a:ahLst/>
              <a:cxnLst/>
              <a:rect l="l" t="t" r="r" b="b"/>
              <a:pathLst>
                <a:path w="3842385" h="1414779">
                  <a:moveTo>
                    <a:pt x="3649979" y="1414271"/>
                  </a:moveTo>
                  <a:lnTo>
                    <a:pt x="3842004" y="1414271"/>
                  </a:lnTo>
                </a:path>
                <a:path w="3842385" h="1414779">
                  <a:moveTo>
                    <a:pt x="0" y="707136"/>
                  </a:moveTo>
                  <a:lnTo>
                    <a:pt x="3265931" y="707136"/>
                  </a:lnTo>
                </a:path>
                <a:path w="3842385" h="1414779">
                  <a:moveTo>
                    <a:pt x="0" y="0"/>
                  </a:moveTo>
                  <a:lnTo>
                    <a:pt x="3265931" y="0"/>
                  </a:lnTo>
                </a:path>
                <a:path w="3842385" h="1414779">
                  <a:moveTo>
                    <a:pt x="3649979" y="0"/>
                  </a:moveTo>
                  <a:lnTo>
                    <a:pt x="3842004" y="0"/>
                  </a:lnTo>
                </a:path>
              </a:pathLst>
            </a:custGeom>
            <a:ln w="6096">
              <a:solidFill>
                <a:srgbClr val="D9D9D9"/>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35" name="object 35"/>
            <p:cNvSpPr/>
            <p:nvPr/>
          </p:nvSpPr>
          <p:spPr>
            <a:xfrm>
              <a:off x="1927860" y="2657855"/>
              <a:ext cx="3458210" cy="2228215"/>
            </a:xfrm>
            <a:custGeom>
              <a:avLst/>
              <a:gdLst/>
              <a:ahLst/>
              <a:cxnLst/>
              <a:rect l="l" t="t" r="r" b="b"/>
              <a:pathLst>
                <a:path w="3458210" h="2228215">
                  <a:moveTo>
                    <a:pt x="384048" y="2122932"/>
                  </a:moveTo>
                  <a:lnTo>
                    <a:pt x="0" y="2122932"/>
                  </a:lnTo>
                  <a:lnTo>
                    <a:pt x="0" y="2228088"/>
                  </a:lnTo>
                  <a:lnTo>
                    <a:pt x="384048" y="2228088"/>
                  </a:lnTo>
                  <a:lnTo>
                    <a:pt x="384048" y="2122932"/>
                  </a:lnTo>
                  <a:close/>
                </a:path>
                <a:path w="3458210" h="2228215">
                  <a:moveTo>
                    <a:pt x="1152144" y="2051304"/>
                  </a:moveTo>
                  <a:lnTo>
                    <a:pt x="768096" y="2051304"/>
                  </a:lnTo>
                  <a:lnTo>
                    <a:pt x="768096" y="2228088"/>
                  </a:lnTo>
                  <a:lnTo>
                    <a:pt x="1152144" y="2228088"/>
                  </a:lnTo>
                  <a:lnTo>
                    <a:pt x="1152144" y="2051304"/>
                  </a:lnTo>
                  <a:close/>
                </a:path>
                <a:path w="3458210" h="2228215">
                  <a:moveTo>
                    <a:pt x="1920240" y="1839468"/>
                  </a:moveTo>
                  <a:lnTo>
                    <a:pt x="1536192" y="1839468"/>
                  </a:lnTo>
                  <a:lnTo>
                    <a:pt x="1536192" y="2228088"/>
                  </a:lnTo>
                  <a:lnTo>
                    <a:pt x="1920240" y="2228088"/>
                  </a:lnTo>
                  <a:lnTo>
                    <a:pt x="1920240" y="1839468"/>
                  </a:lnTo>
                  <a:close/>
                </a:path>
                <a:path w="3458210" h="2228215">
                  <a:moveTo>
                    <a:pt x="3457956" y="0"/>
                  </a:moveTo>
                  <a:lnTo>
                    <a:pt x="3073908" y="0"/>
                  </a:lnTo>
                  <a:lnTo>
                    <a:pt x="3073908" y="2228088"/>
                  </a:lnTo>
                  <a:lnTo>
                    <a:pt x="3457956" y="2228088"/>
                  </a:lnTo>
                  <a:lnTo>
                    <a:pt x="3457956" y="0"/>
                  </a:lnTo>
                  <a:close/>
                </a:path>
              </a:pathLst>
            </a:custGeom>
            <a:solidFill>
              <a:srgbClr val="7E7E7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36" name="object 36"/>
            <p:cNvSpPr/>
            <p:nvPr/>
          </p:nvSpPr>
          <p:spPr>
            <a:xfrm>
              <a:off x="1735835" y="4850891"/>
              <a:ext cx="3842385" cy="71755"/>
            </a:xfrm>
            <a:custGeom>
              <a:avLst/>
              <a:gdLst/>
              <a:ahLst/>
              <a:cxnLst/>
              <a:rect l="l" t="t" r="r" b="b"/>
              <a:pathLst>
                <a:path w="3842385" h="71754">
                  <a:moveTo>
                    <a:pt x="0" y="35051"/>
                  </a:moveTo>
                  <a:lnTo>
                    <a:pt x="3842004" y="35051"/>
                  </a:lnTo>
                </a:path>
                <a:path w="3842385" h="71754">
                  <a:moveTo>
                    <a:pt x="384047" y="0"/>
                  </a:moveTo>
                  <a:lnTo>
                    <a:pt x="384047" y="71627"/>
                  </a:lnTo>
                </a:path>
                <a:path w="3842385" h="71754">
                  <a:moveTo>
                    <a:pt x="1152144" y="0"/>
                  </a:moveTo>
                  <a:lnTo>
                    <a:pt x="1152144" y="71627"/>
                  </a:lnTo>
                </a:path>
                <a:path w="3842385" h="71754">
                  <a:moveTo>
                    <a:pt x="1920239" y="0"/>
                  </a:moveTo>
                  <a:lnTo>
                    <a:pt x="1920239" y="71627"/>
                  </a:lnTo>
                </a:path>
                <a:path w="3842385" h="71754">
                  <a:moveTo>
                    <a:pt x="2688336" y="0"/>
                  </a:moveTo>
                  <a:lnTo>
                    <a:pt x="2688336" y="71627"/>
                  </a:lnTo>
                </a:path>
                <a:path w="3842385" h="71754">
                  <a:moveTo>
                    <a:pt x="3457955" y="0"/>
                  </a:moveTo>
                  <a:lnTo>
                    <a:pt x="3457955" y="71627"/>
                  </a:lnTo>
                </a:path>
                <a:path w="3842385" h="71754">
                  <a:moveTo>
                    <a:pt x="3842004" y="0"/>
                  </a:moveTo>
                  <a:lnTo>
                    <a:pt x="3842004" y="71627"/>
                  </a:lnTo>
                </a:path>
              </a:pathLst>
            </a:custGeom>
            <a:ln w="6096">
              <a:solidFill>
                <a:srgbClr val="A6A6A6"/>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grpSp>
      <p:sp>
        <p:nvSpPr>
          <p:cNvPr id="37" name="object 37" title="bar graph line"/>
          <p:cNvSpPr/>
          <p:nvPr/>
        </p:nvSpPr>
        <p:spPr>
          <a:xfrm>
            <a:off x="1735835" y="2055876"/>
            <a:ext cx="3842385" cy="0"/>
          </a:xfrm>
          <a:custGeom>
            <a:avLst/>
            <a:gdLst/>
            <a:ahLst/>
            <a:cxnLst/>
            <a:rect l="l" t="t" r="r" b="b"/>
            <a:pathLst>
              <a:path w="3842385">
                <a:moveTo>
                  <a:pt x="0" y="0"/>
                </a:moveTo>
                <a:lnTo>
                  <a:pt x="3842004" y="0"/>
                </a:lnTo>
              </a:path>
            </a:pathLst>
          </a:custGeom>
          <a:ln w="6096">
            <a:solidFill>
              <a:srgbClr val="D9D9D9"/>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smtClean="0">
              <a:ln>
                <a:noFill/>
              </a:ln>
              <a:solidFill>
                <a:prstClr val="black"/>
              </a:solidFill>
              <a:effectLst/>
              <a:uLnTx/>
              <a:uFillTx/>
              <a:latin typeface="Calibri"/>
              <a:ea typeface="+mn-ea"/>
              <a:cs typeface="+mn-cs"/>
            </a:endParaRPr>
          </a:p>
        </p:txBody>
      </p:sp>
      <p:sp>
        <p:nvSpPr>
          <p:cNvPr id="38" name="object 38"/>
          <p:cNvSpPr txBox="1"/>
          <p:nvPr/>
        </p:nvSpPr>
        <p:spPr>
          <a:xfrm>
            <a:off x="1395222" y="4765929"/>
            <a:ext cx="212725"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0%</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39" name="object 39"/>
          <p:cNvSpPr txBox="1"/>
          <p:nvPr/>
        </p:nvSpPr>
        <p:spPr>
          <a:xfrm>
            <a:off x="1317752" y="4058157"/>
            <a:ext cx="28829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2</a:t>
            </a:r>
            <a:r>
              <a:rPr kumimoji="0" sz="1200" b="0" i="0" u="none" strike="noStrike" kern="1200" cap="none" spc="-5" normalizeH="0" baseline="0" noProof="0" dirty="0">
                <a:ln>
                  <a:noFill/>
                </a:ln>
                <a:solidFill>
                  <a:prstClr val="black"/>
                </a:solidFill>
                <a:effectLst/>
                <a:uLnTx/>
                <a:uFillTx/>
                <a:latin typeface="Calibri"/>
                <a:ea typeface="+mn-ea"/>
                <a:cs typeface="Calibri"/>
              </a:rPr>
              <a:t>0</a:t>
            </a:r>
            <a:r>
              <a:rPr kumimoji="0" sz="1200" b="0" i="0" u="none" strike="noStrike" kern="1200" cap="none" spc="0" normalizeH="0" baseline="0" noProof="0" dirty="0">
                <a:ln>
                  <a:noFill/>
                </a:ln>
                <a:solidFill>
                  <a:prstClr val="black"/>
                </a:solidFill>
                <a:effectLst/>
                <a:uLnTx/>
                <a:uFillTx/>
                <a:latin typeface="Calibri"/>
                <a:ea typeface="+mn-ea"/>
                <a:cs typeface="Calibri"/>
              </a:rPr>
              <a:t>%</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40" name="object 40"/>
          <p:cNvSpPr txBox="1"/>
          <p:nvPr/>
        </p:nvSpPr>
        <p:spPr>
          <a:xfrm>
            <a:off x="1317752" y="3350514"/>
            <a:ext cx="28829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4</a:t>
            </a:r>
            <a:r>
              <a:rPr kumimoji="0" sz="1200" b="0" i="0" u="none" strike="noStrike" kern="1200" cap="none" spc="-5" normalizeH="0" baseline="0" noProof="0" dirty="0">
                <a:ln>
                  <a:noFill/>
                </a:ln>
                <a:solidFill>
                  <a:prstClr val="black"/>
                </a:solidFill>
                <a:effectLst/>
                <a:uLnTx/>
                <a:uFillTx/>
                <a:latin typeface="Calibri"/>
                <a:ea typeface="+mn-ea"/>
                <a:cs typeface="Calibri"/>
              </a:rPr>
              <a:t>0</a:t>
            </a:r>
            <a:r>
              <a:rPr kumimoji="0" sz="1200" b="0" i="0" u="none" strike="noStrike" kern="1200" cap="none" spc="0" normalizeH="0" baseline="0" noProof="0" dirty="0">
                <a:ln>
                  <a:noFill/>
                </a:ln>
                <a:solidFill>
                  <a:prstClr val="black"/>
                </a:solidFill>
                <a:effectLst/>
                <a:uLnTx/>
                <a:uFillTx/>
                <a:latin typeface="Calibri"/>
                <a:ea typeface="+mn-ea"/>
                <a:cs typeface="Calibri"/>
              </a:rPr>
              <a:t>%</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41" name="object 41"/>
          <p:cNvSpPr txBox="1"/>
          <p:nvPr/>
        </p:nvSpPr>
        <p:spPr>
          <a:xfrm>
            <a:off x="1317752" y="2642742"/>
            <a:ext cx="28829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6</a:t>
            </a:r>
            <a:r>
              <a:rPr kumimoji="0" sz="1200" b="0" i="0" u="none" strike="noStrike" kern="1200" cap="none" spc="-5" normalizeH="0" baseline="0" noProof="0" dirty="0">
                <a:ln>
                  <a:noFill/>
                </a:ln>
                <a:solidFill>
                  <a:prstClr val="black"/>
                </a:solidFill>
                <a:effectLst/>
                <a:uLnTx/>
                <a:uFillTx/>
                <a:latin typeface="Calibri"/>
                <a:ea typeface="+mn-ea"/>
                <a:cs typeface="Calibri"/>
              </a:rPr>
              <a:t>0</a:t>
            </a:r>
            <a:r>
              <a:rPr kumimoji="0" sz="1200" b="0" i="0" u="none" strike="noStrike" kern="1200" cap="none" spc="0" normalizeH="0" baseline="0" noProof="0" dirty="0">
                <a:ln>
                  <a:noFill/>
                </a:ln>
                <a:solidFill>
                  <a:prstClr val="black"/>
                </a:solidFill>
                <a:effectLst/>
                <a:uLnTx/>
                <a:uFillTx/>
                <a:latin typeface="Calibri"/>
                <a:ea typeface="+mn-ea"/>
                <a:cs typeface="Calibri"/>
              </a:rPr>
              <a:t>%</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42" name="object 42"/>
          <p:cNvSpPr txBox="1"/>
          <p:nvPr/>
        </p:nvSpPr>
        <p:spPr>
          <a:xfrm>
            <a:off x="1317752" y="1934971"/>
            <a:ext cx="28829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0" normalizeH="0" baseline="0" noProof="0" dirty="0">
                <a:ln>
                  <a:noFill/>
                </a:ln>
                <a:solidFill>
                  <a:prstClr val="black"/>
                </a:solidFill>
                <a:effectLst/>
                <a:uLnTx/>
                <a:uFillTx/>
                <a:latin typeface="Calibri"/>
                <a:ea typeface="+mn-ea"/>
                <a:cs typeface="Calibri"/>
              </a:rPr>
              <a:t>8</a:t>
            </a:r>
            <a:r>
              <a:rPr kumimoji="0" sz="1200" b="0" i="0" u="none" strike="noStrike" kern="1200" cap="none" spc="-5" normalizeH="0" baseline="0" noProof="0" dirty="0">
                <a:ln>
                  <a:noFill/>
                </a:ln>
                <a:solidFill>
                  <a:prstClr val="black"/>
                </a:solidFill>
                <a:effectLst/>
                <a:uLnTx/>
                <a:uFillTx/>
                <a:latin typeface="Calibri"/>
                <a:ea typeface="+mn-ea"/>
                <a:cs typeface="Calibri"/>
              </a:rPr>
              <a:t>0</a:t>
            </a:r>
            <a:r>
              <a:rPr kumimoji="0" sz="1200" b="0" i="0" u="none" strike="noStrike" kern="1200" cap="none" spc="0" normalizeH="0" baseline="0" noProof="0" dirty="0">
                <a:ln>
                  <a:noFill/>
                </a:ln>
                <a:solidFill>
                  <a:prstClr val="black"/>
                </a:solidFill>
                <a:effectLst/>
                <a:uLnTx/>
                <a:uFillTx/>
                <a:latin typeface="Calibri"/>
                <a:ea typeface="+mn-ea"/>
                <a:cs typeface="Calibri"/>
              </a:rPr>
              <a:t>%</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43" name="object 43"/>
          <p:cNvSpPr txBox="1"/>
          <p:nvPr/>
        </p:nvSpPr>
        <p:spPr>
          <a:xfrm>
            <a:off x="1880361" y="4964048"/>
            <a:ext cx="478790" cy="394335"/>
          </a:xfrm>
          <a:prstGeom prst="rect">
            <a:avLst/>
          </a:prstGeom>
        </p:spPr>
        <p:txBody>
          <a:bodyPr vert="horz" wrap="square" lIns="0" tIns="12700" rIns="0" bIns="0" rtlCol="0">
            <a:spAutoFit/>
          </a:bodyPr>
          <a:lstStyle/>
          <a:p>
            <a:pPr marL="1905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5" normalizeH="0" baseline="0" noProof="0" dirty="0">
                <a:ln>
                  <a:noFill/>
                </a:ln>
                <a:solidFill>
                  <a:prstClr val="black"/>
                </a:solidFill>
                <a:effectLst/>
                <a:uLnTx/>
                <a:uFillTx/>
                <a:latin typeface="Calibri"/>
                <a:ea typeface="+mn-ea"/>
                <a:cs typeface="Calibri"/>
              </a:rPr>
              <a:t>Lowest</a:t>
            </a:r>
            <a:endParaRPr kumimoji="0" sz="1200" b="0" i="0" u="none" strike="noStrike" kern="1200" cap="none" spc="0" normalizeH="0" baseline="0" noProof="0">
              <a:ln>
                <a:noFill/>
              </a:ln>
              <a:solidFill>
                <a:prstClr val="black"/>
              </a:solidFill>
              <a:effectLst/>
              <a:uLnTx/>
              <a:uFillTx/>
              <a:latin typeface="Calibri"/>
              <a:ea typeface="+mn-ea"/>
              <a:cs typeface="Calibri"/>
            </a:endParaRPr>
          </a:p>
          <a:p>
            <a:pPr marL="12700" marR="0" lvl="0" indent="0" algn="l" defTabSz="914400" rtl="0" eaLnBrk="1" fontAlgn="auto" latinLnBrk="0" hangingPunct="1">
              <a:lnSpc>
                <a:spcPct val="100000"/>
              </a:lnSpc>
              <a:spcBef>
                <a:spcPts val="25"/>
              </a:spcBef>
              <a:spcAft>
                <a:spcPts val="0"/>
              </a:spcAft>
              <a:buClrTx/>
              <a:buSzTx/>
              <a:buFontTx/>
              <a:buNone/>
              <a:tabLst/>
              <a:defRPr/>
            </a:pPr>
            <a:r>
              <a:rPr kumimoji="0" sz="1200" b="0" i="0" u="none" strike="noStrike" kern="1200" cap="none" spc="-5" normalizeH="0" baseline="0" noProof="0" dirty="0">
                <a:ln>
                  <a:noFill/>
                </a:ln>
                <a:solidFill>
                  <a:prstClr val="black"/>
                </a:solidFill>
                <a:effectLst/>
                <a:uLnTx/>
                <a:uFillTx/>
                <a:latin typeface="Calibri"/>
                <a:ea typeface="+mn-ea"/>
                <a:cs typeface="Calibri"/>
              </a:rPr>
              <a:t>Ratings</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44" name="object 44"/>
          <p:cNvSpPr txBox="1"/>
          <p:nvPr/>
        </p:nvSpPr>
        <p:spPr>
          <a:xfrm>
            <a:off x="3417189" y="4964048"/>
            <a:ext cx="478790" cy="394335"/>
          </a:xfrm>
          <a:prstGeom prst="rect">
            <a:avLst/>
          </a:prstGeom>
        </p:spPr>
        <p:txBody>
          <a:bodyPr vert="horz" wrap="square" lIns="0" tIns="12700" rIns="0" bIns="0" rtlCol="0">
            <a:spAutoFit/>
          </a:bodyPr>
          <a:lstStyle/>
          <a:p>
            <a:pPr marL="20955"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5" normalizeH="0" baseline="0" noProof="0" dirty="0">
                <a:ln>
                  <a:noFill/>
                </a:ln>
                <a:solidFill>
                  <a:prstClr val="black"/>
                </a:solidFill>
                <a:effectLst/>
                <a:uLnTx/>
                <a:uFillTx/>
                <a:latin typeface="Calibri"/>
                <a:ea typeface="+mn-ea"/>
                <a:cs typeface="Calibri"/>
              </a:rPr>
              <a:t>Middle</a:t>
            </a:r>
            <a:endParaRPr kumimoji="0" sz="1200" b="0" i="0" u="none" strike="noStrike" kern="1200" cap="none" spc="0" normalizeH="0" baseline="0" noProof="0">
              <a:ln>
                <a:noFill/>
              </a:ln>
              <a:solidFill>
                <a:prstClr val="black"/>
              </a:solidFill>
              <a:effectLst/>
              <a:uLnTx/>
              <a:uFillTx/>
              <a:latin typeface="Calibri"/>
              <a:ea typeface="+mn-ea"/>
              <a:cs typeface="Calibri"/>
            </a:endParaRPr>
          </a:p>
          <a:p>
            <a:pPr marL="12700" marR="0" lvl="0" indent="0" algn="l" defTabSz="914400" rtl="0" eaLnBrk="1" fontAlgn="auto" latinLnBrk="0" hangingPunct="1">
              <a:lnSpc>
                <a:spcPct val="100000"/>
              </a:lnSpc>
              <a:spcBef>
                <a:spcPts val="25"/>
              </a:spcBef>
              <a:spcAft>
                <a:spcPts val="0"/>
              </a:spcAft>
              <a:buClrTx/>
              <a:buSzTx/>
              <a:buFontTx/>
              <a:buNone/>
              <a:tabLst/>
              <a:defRPr/>
            </a:pPr>
            <a:r>
              <a:rPr kumimoji="0" sz="1200" b="0" i="0" u="none" strike="noStrike" kern="1200" cap="none" spc="-5" normalizeH="0" baseline="0" noProof="0" dirty="0">
                <a:ln>
                  <a:noFill/>
                </a:ln>
                <a:solidFill>
                  <a:prstClr val="black"/>
                </a:solidFill>
                <a:effectLst/>
                <a:uLnTx/>
                <a:uFillTx/>
                <a:latin typeface="Calibri"/>
                <a:ea typeface="+mn-ea"/>
                <a:cs typeface="Calibri"/>
              </a:rPr>
              <a:t>Ratings</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45" name="object 45"/>
          <p:cNvSpPr txBox="1"/>
          <p:nvPr/>
        </p:nvSpPr>
        <p:spPr>
          <a:xfrm>
            <a:off x="4947030" y="4964048"/>
            <a:ext cx="494665" cy="39433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5" normalizeH="0" baseline="0" noProof="0" dirty="0">
                <a:ln>
                  <a:noFill/>
                </a:ln>
                <a:solidFill>
                  <a:prstClr val="black"/>
                </a:solidFill>
                <a:effectLst/>
                <a:uLnTx/>
                <a:uFillTx/>
                <a:latin typeface="Calibri"/>
                <a:ea typeface="+mn-ea"/>
                <a:cs typeface="Calibri"/>
              </a:rPr>
              <a:t>Highest</a:t>
            </a:r>
            <a:endParaRPr kumimoji="0" sz="1200" b="0" i="0" u="none" strike="noStrike" kern="1200" cap="none" spc="0" normalizeH="0" baseline="0" noProof="0">
              <a:ln>
                <a:noFill/>
              </a:ln>
              <a:solidFill>
                <a:prstClr val="black"/>
              </a:solidFill>
              <a:effectLst/>
              <a:uLnTx/>
              <a:uFillTx/>
              <a:latin typeface="Calibri"/>
              <a:ea typeface="+mn-ea"/>
              <a:cs typeface="Calibri"/>
            </a:endParaRPr>
          </a:p>
          <a:p>
            <a:pPr marL="19685" marR="0" lvl="0" indent="0" algn="l" defTabSz="914400" rtl="0" eaLnBrk="1" fontAlgn="auto" latinLnBrk="0" hangingPunct="1">
              <a:lnSpc>
                <a:spcPct val="100000"/>
              </a:lnSpc>
              <a:spcBef>
                <a:spcPts val="25"/>
              </a:spcBef>
              <a:spcAft>
                <a:spcPts val="0"/>
              </a:spcAft>
              <a:buClrTx/>
              <a:buSzTx/>
              <a:buFontTx/>
              <a:buNone/>
              <a:tabLst/>
              <a:defRPr/>
            </a:pPr>
            <a:r>
              <a:rPr kumimoji="0" sz="1200" b="0" i="0" u="none" strike="noStrike" kern="1200" cap="none" spc="-5" normalizeH="0" baseline="0" noProof="0" dirty="0">
                <a:ln>
                  <a:noFill/>
                </a:ln>
                <a:solidFill>
                  <a:prstClr val="black"/>
                </a:solidFill>
                <a:effectLst/>
                <a:uLnTx/>
                <a:uFillTx/>
                <a:latin typeface="Calibri"/>
                <a:ea typeface="+mn-ea"/>
                <a:cs typeface="Calibri"/>
              </a:rPr>
              <a:t>Ratings</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46" name="object 46"/>
          <p:cNvSpPr txBox="1"/>
          <p:nvPr/>
        </p:nvSpPr>
        <p:spPr>
          <a:xfrm>
            <a:off x="509727" y="3265678"/>
            <a:ext cx="728345" cy="394335"/>
          </a:xfrm>
          <a:prstGeom prst="rect">
            <a:avLst/>
          </a:prstGeom>
        </p:spPr>
        <p:txBody>
          <a:bodyPr vert="horz" wrap="square" lIns="0" tIns="9525" rIns="0" bIns="0" rtlCol="0">
            <a:spAutoFit/>
          </a:bodyPr>
          <a:lstStyle/>
          <a:p>
            <a:pPr marL="12700" marR="5080" lvl="0" indent="0" algn="l" defTabSz="914400" rtl="0" eaLnBrk="1" fontAlgn="auto" latinLnBrk="0" hangingPunct="1">
              <a:lnSpc>
                <a:spcPct val="101699"/>
              </a:lnSpc>
              <a:spcBef>
                <a:spcPts val="75"/>
              </a:spcBef>
              <a:spcAft>
                <a:spcPts val="0"/>
              </a:spcAft>
              <a:buClrTx/>
              <a:buSzTx/>
              <a:buFontTx/>
              <a:buNone/>
              <a:tabLst/>
              <a:defRPr/>
            </a:pPr>
            <a:r>
              <a:rPr kumimoji="0" sz="1200" b="0" i="0" u="none" strike="noStrike" kern="1200" cap="none" spc="-10" normalizeH="0" baseline="0" noProof="0" dirty="0">
                <a:ln>
                  <a:noFill/>
                </a:ln>
                <a:solidFill>
                  <a:prstClr val="black"/>
                </a:solidFill>
                <a:effectLst/>
                <a:uLnTx/>
                <a:uFillTx/>
                <a:latin typeface="Calibri"/>
                <a:ea typeface="+mn-ea"/>
                <a:cs typeface="Calibri"/>
              </a:rPr>
              <a:t>Percentage </a:t>
            </a:r>
            <a:r>
              <a:rPr kumimoji="0" sz="1200" b="0" i="0" u="none" strike="noStrike" kern="1200" cap="none" spc="-260" normalizeH="0" baseline="0" noProof="0" dirty="0">
                <a:ln>
                  <a:noFill/>
                </a:ln>
                <a:solidFill>
                  <a:prstClr val="black"/>
                </a:solidFill>
                <a:effectLst/>
                <a:uLnTx/>
                <a:uFillTx/>
                <a:latin typeface="Calibri"/>
                <a:ea typeface="+mn-ea"/>
                <a:cs typeface="Calibri"/>
              </a:rPr>
              <a:t> </a:t>
            </a:r>
            <a:r>
              <a:rPr kumimoji="0" sz="1200" b="0" i="0" u="none" strike="noStrike" kern="1200" cap="none" spc="-5" normalizeH="0" baseline="0" noProof="0" dirty="0">
                <a:ln>
                  <a:noFill/>
                </a:ln>
                <a:solidFill>
                  <a:prstClr val="black"/>
                </a:solidFill>
                <a:effectLst/>
                <a:uLnTx/>
                <a:uFillTx/>
                <a:latin typeface="Calibri"/>
                <a:ea typeface="+mn-ea"/>
                <a:cs typeface="Calibri"/>
              </a:rPr>
              <a:t>of</a:t>
            </a:r>
            <a:r>
              <a:rPr kumimoji="0" sz="1200" b="0" i="0" u="none" strike="noStrike" kern="1200" cap="none" spc="-60" normalizeH="0" baseline="0" noProof="0" dirty="0">
                <a:ln>
                  <a:noFill/>
                </a:ln>
                <a:solidFill>
                  <a:prstClr val="black"/>
                </a:solidFill>
                <a:effectLst/>
                <a:uLnTx/>
                <a:uFillTx/>
                <a:latin typeface="Calibri"/>
                <a:ea typeface="+mn-ea"/>
                <a:cs typeface="Calibri"/>
              </a:rPr>
              <a:t> </a:t>
            </a:r>
            <a:r>
              <a:rPr kumimoji="0" sz="1200" b="0" i="0" u="none" strike="noStrike" kern="1200" cap="none" spc="-20" normalizeH="0" baseline="0" noProof="0" dirty="0">
                <a:ln>
                  <a:noFill/>
                </a:ln>
                <a:solidFill>
                  <a:prstClr val="black"/>
                </a:solidFill>
                <a:effectLst/>
                <a:uLnTx/>
                <a:uFillTx/>
                <a:latin typeface="Calibri"/>
                <a:ea typeface="+mn-ea"/>
                <a:cs typeface="Calibri"/>
              </a:rPr>
              <a:t>Teachers</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sp>
        <p:nvSpPr>
          <p:cNvPr id="47" name="object 47"/>
          <p:cNvSpPr txBox="1"/>
          <p:nvPr/>
        </p:nvSpPr>
        <p:spPr>
          <a:xfrm>
            <a:off x="2496692" y="5513323"/>
            <a:ext cx="2827655" cy="23939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400" b="1" i="0" u="none" strike="noStrike" kern="1200" cap="none" spc="-10" normalizeH="0" baseline="0" noProof="0" dirty="0">
                <a:ln>
                  <a:noFill/>
                </a:ln>
                <a:solidFill>
                  <a:prstClr val="black"/>
                </a:solidFill>
                <a:effectLst/>
                <a:uLnTx/>
                <a:uFillTx/>
                <a:latin typeface="Calibri"/>
                <a:ea typeface="+mn-ea"/>
                <a:cs typeface="Calibri"/>
              </a:rPr>
              <a:t>Traditional</a:t>
            </a:r>
            <a:r>
              <a:rPr kumimoji="0" sz="1400" b="1" i="0" u="none" strike="noStrike" kern="1200" cap="none" spc="-25" normalizeH="0" baseline="0" noProof="0" dirty="0">
                <a:ln>
                  <a:noFill/>
                </a:ln>
                <a:solidFill>
                  <a:prstClr val="black"/>
                </a:solidFill>
                <a:effectLst/>
                <a:uLnTx/>
                <a:uFillTx/>
                <a:latin typeface="Calibri"/>
                <a:ea typeface="+mn-ea"/>
                <a:cs typeface="Calibri"/>
              </a:rPr>
              <a:t> </a:t>
            </a:r>
            <a:r>
              <a:rPr kumimoji="0" sz="1400" b="1" i="0" u="none" strike="noStrike" kern="1200" cap="none" spc="-20" normalizeH="0" baseline="0" noProof="0" dirty="0">
                <a:ln>
                  <a:noFill/>
                </a:ln>
                <a:solidFill>
                  <a:prstClr val="black"/>
                </a:solidFill>
                <a:effectLst/>
                <a:uLnTx/>
                <a:uFillTx/>
                <a:latin typeface="Calibri"/>
                <a:ea typeface="+mn-ea"/>
                <a:cs typeface="Calibri"/>
              </a:rPr>
              <a:t>Teacher</a:t>
            </a:r>
            <a:r>
              <a:rPr kumimoji="0" sz="1400" b="1" i="0" u="none" strike="noStrike" kern="1200" cap="none" spc="-15" normalizeH="0" baseline="0" noProof="0" dirty="0">
                <a:ln>
                  <a:noFill/>
                </a:ln>
                <a:solidFill>
                  <a:prstClr val="black"/>
                </a:solidFill>
                <a:effectLst/>
                <a:uLnTx/>
                <a:uFillTx/>
                <a:latin typeface="Calibri"/>
                <a:ea typeface="+mn-ea"/>
                <a:cs typeface="Calibri"/>
              </a:rPr>
              <a:t> </a:t>
            </a:r>
            <a:r>
              <a:rPr kumimoji="0" sz="1400" b="1" i="0" u="none" strike="noStrike" kern="1200" cap="none" spc="-10" normalizeH="0" baseline="0" noProof="0" dirty="0">
                <a:ln>
                  <a:noFill/>
                </a:ln>
                <a:solidFill>
                  <a:prstClr val="black"/>
                </a:solidFill>
                <a:effectLst/>
                <a:uLnTx/>
                <a:uFillTx/>
                <a:latin typeface="Calibri"/>
                <a:ea typeface="+mn-ea"/>
                <a:cs typeface="Calibri"/>
              </a:rPr>
              <a:t>Evaluation</a:t>
            </a:r>
            <a:r>
              <a:rPr kumimoji="0" sz="1400" b="1" i="0" u="none" strike="noStrike" kern="1200" cap="none" spc="-45" normalizeH="0" baseline="0" noProof="0" dirty="0">
                <a:ln>
                  <a:noFill/>
                </a:ln>
                <a:solidFill>
                  <a:prstClr val="black"/>
                </a:solidFill>
                <a:effectLst/>
                <a:uLnTx/>
                <a:uFillTx/>
                <a:latin typeface="Calibri"/>
                <a:ea typeface="+mn-ea"/>
                <a:cs typeface="Calibri"/>
              </a:rPr>
              <a:t> </a:t>
            </a:r>
            <a:r>
              <a:rPr kumimoji="0" sz="1400" b="1" i="0" u="none" strike="noStrike" kern="1200" cap="none" spc="-5" normalizeH="0" baseline="0" noProof="0" dirty="0">
                <a:ln>
                  <a:noFill/>
                </a:ln>
                <a:solidFill>
                  <a:prstClr val="black"/>
                </a:solidFill>
                <a:effectLst/>
                <a:uLnTx/>
                <a:uFillTx/>
                <a:latin typeface="Calibri"/>
                <a:ea typeface="+mn-ea"/>
                <a:cs typeface="Calibri"/>
              </a:rPr>
              <a:t>Ratings</a:t>
            </a:r>
            <a:endParaRPr kumimoji="0" sz="1400" b="0" i="0" u="none" strike="noStrike" kern="1200" cap="none" spc="0" normalizeH="0" baseline="0" noProof="0">
              <a:ln>
                <a:noFill/>
              </a:ln>
              <a:solidFill>
                <a:prstClr val="black"/>
              </a:solidFill>
              <a:effectLst/>
              <a:uLnTx/>
              <a:uFillTx/>
              <a:latin typeface="Calibri"/>
              <a:ea typeface="+mn-ea"/>
              <a:cs typeface="Calibri"/>
            </a:endParaRPr>
          </a:p>
        </p:txBody>
      </p:sp>
      <p:sp>
        <p:nvSpPr>
          <p:cNvPr id="48" name="object 48"/>
          <p:cNvSpPr txBox="1"/>
          <p:nvPr/>
        </p:nvSpPr>
        <p:spPr>
          <a:xfrm>
            <a:off x="9180068" y="6066231"/>
            <a:ext cx="250444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5" normalizeH="0" baseline="0" noProof="0" dirty="0">
                <a:ln>
                  <a:noFill/>
                </a:ln>
                <a:solidFill>
                  <a:srgbClr val="404040"/>
                </a:solidFill>
                <a:effectLst/>
                <a:uLnTx/>
                <a:uFillTx/>
                <a:latin typeface="Calibri"/>
                <a:ea typeface="+mn-ea"/>
                <a:cs typeface="Calibri"/>
              </a:rPr>
              <a:t>Source:</a:t>
            </a:r>
            <a:r>
              <a:rPr kumimoji="0" sz="1200" b="0" i="0" u="none" strike="noStrike" kern="1200" cap="none" spc="-10" normalizeH="0" baseline="0" noProof="0" dirty="0">
                <a:ln>
                  <a:noFill/>
                </a:ln>
                <a:solidFill>
                  <a:srgbClr val="404040"/>
                </a:solidFill>
                <a:effectLst/>
                <a:uLnTx/>
                <a:uFillTx/>
                <a:latin typeface="Calibri"/>
                <a:ea typeface="+mn-ea"/>
                <a:cs typeface="Calibri"/>
              </a:rPr>
              <a:t> </a:t>
            </a:r>
            <a:r>
              <a:rPr kumimoji="0" sz="1200" b="0" i="0" u="none" strike="noStrike" kern="1200" cap="none" spc="-5" normalizeH="0" baseline="0" noProof="0" dirty="0">
                <a:ln>
                  <a:noFill/>
                </a:ln>
                <a:solidFill>
                  <a:srgbClr val="404040"/>
                </a:solidFill>
                <a:effectLst/>
                <a:uLnTx/>
                <a:uFillTx/>
                <a:latin typeface="Calibri"/>
                <a:ea typeface="+mn-ea"/>
                <a:cs typeface="Calibri"/>
              </a:rPr>
              <a:t>Barnett,</a:t>
            </a:r>
            <a:r>
              <a:rPr kumimoji="0" sz="1200" b="0" i="0" u="none" strike="noStrike" kern="1200" cap="none" spc="-25" normalizeH="0" baseline="0" noProof="0" dirty="0">
                <a:ln>
                  <a:noFill/>
                </a:ln>
                <a:solidFill>
                  <a:srgbClr val="404040"/>
                </a:solidFill>
                <a:effectLst/>
                <a:uLnTx/>
                <a:uFillTx/>
                <a:latin typeface="Calibri"/>
                <a:ea typeface="+mn-ea"/>
                <a:cs typeface="Calibri"/>
              </a:rPr>
              <a:t> </a:t>
            </a:r>
            <a:r>
              <a:rPr kumimoji="0" sz="1200" b="0" i="0" u="none" strike="noStrike" kern="1200" cap="none" spc="-5" normalizeH="0" baseline="0" noProof="0" dirty="0">
                <a:ln>
                  <a:noFill/>
                </a:ln>
                <a:solidFill>
                  <a:srgbClr val="404040"/>
                </a:solidFill>
                <a:effectLst/>
                <a:uLnTx/>
                <a:uFillTx/>
                <a:latin typeface="Calibri"/>
                <a:ea typeface="+mn-ea"/>
                <a:cs typeface="Calibri"/>
              </a:rPr>
              <a:t>Hudgens,</a:t>
            </a:r>
            <a:r>
              <a:rPr kumimoji="0" sz="1200" b="0" i="0" u="none" strike="noStrike" kern="1200" cap="none" spc="-25" normalizeH="0" baseline="0" noProof="0" dirty="0">
                <a:ln>
                  <a:noFill/>
                </a:ln>
                <a:solidFill>
                  <a:srgbClr val="404040"/>
                </a:solidFill>
                <a:effectLst/>
                <a:uLnTx/>
                <a:uFillTx/>
                <a:latin typeface="Calibri"/>
                <a:ea typeface="+mn-ea"/>
                <a:cs typeface="Calibri"/>
              </a:rPr>
              <a:t> </a:t>
            </a:r>
            <a:r>
              <a:rPr kumimoji="0" sz="1200" b="0" i="0" u="none" strike="noStrike" kern="1200" cap="none" spc="0" normalizeH="0" baseline="0" noProof="0" dirty="0">
                <a:ln>
                  <a:noFill/>
                </a:ln>
                <a:solidFill>
                  <a:srgbClr val="404040"/>
                </a:solidFill>
                <a:effectLst/>
                <a:uLnTx/>
                <a:uFillTx/>
                <a:latin typeface="Calibri"/>
                <a:ea typeface="+mn-ea"/>
                <a:cs typeface="Calibri"/>
              </a:rPr>
              <a:t>&amp;</a:t>
            </a:r>
            <a:r>
              <a:rPr kumimoji="0" sz="1200" b="0" i="0" u="none" strike="noStrike" kern="1200" cap="none" spc="-5" normalizeH="0" baseline="0" noProof="0" dirty="0">
                <a:ln>
                  <a:noFill/>
                </a:ln>
                <a:solidFill>
                  <a:srgbClr val="404040"/>
                </a:solidFill>
                <a:effectLst/>
                <a:uLnTx/>
                <a:uFillTx/>
                <a:latin typeface="Calibri"/>
                <a:ea typeface="+mn-ea"/>
                <a:cs typeface="Calibri"/>
              </a:rPr>
              <a:t> Logis,</a:t>
            </a:r>
            <a:r>
              <a:rPr kumimoji="0" sz="1200" b="0" i="0" u="none" strike="noStrike" kern="1200" cap="none" spc="0" normalizeH="0" baseline="0" noProof="0" dirty="0">
                <a:ln>
                  <a:noFill/>
                </a:ln>
                <a:solidFill>
                  <a:srgbClr val="404040"/>
                </a:solidFill>
                <a:effectLst/>
                <a:uLnTx/>
                <a:uFillTx/>
                <a:latin typeface="Calibri"/>
                <a:ea typeface="+mn-ea"/>
                <a:cs typeface="Calibri"/>
              </a:rPr>
              <a:t> 2018</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pic>
        <p:nvPicPr>
          <p:cNvPr id="50" name="Recorded Sound" descr="Press play for recorded sound.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242739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1345" fill="hold"/>
                                        <p:tgtEl>
                                          <p:spTgt spid="5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0"/>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916939" y="103123"/>
            <a:ext cx="10196830" cy="1183640"/>
          </a:xfrm>
          <a:prstGeom prst="rect">
            <a:avLst/>
          </a:prstGeom>
        </p:spPr>
        <p:txBody>
          <a:bodyPr vert="horz" wrap="square" lIns="0" tIns="12065" rIns="0" bIns="0" rtlCol="0">
            <a:spAutoFit/>
          </a:bodyPr>
          <a:lstStyle/>
          <a:p>
            <a:pPr marL="12700">
              <a:lnSpc>
                <a:spcPts val="4560"/>
              </a:lnSpc>
              <a:spcBef>
                <a:spcPts val="95"/>
              </a:spcBef>
            </a:pPr>
            <a:r>
              <a:rPr dirty="0"/>
              <a:t>National</a:t>
            </a:r>
            <a:r>
              <a:rPr spc="-25" dirty="0"/>
              <a:t> </a:t>
            </a:r>
            <a:r>
              <a:rPr dirty="0"/>
              <a:t>Council on</a:t>
            </a:r>
            <a:r>
              <a:rPr spc="10" dirty="0"/>
              <a:t> </a:t>
            </a:r>
            <a:r>
              <a:rPr spc="-50" dirty="0"/>
              <a:t>Teacher</a:t>
            </a:r>
            <a:r>
              <a:rPr spc="-15" dirty="0"/>
              <a:t> </a:t>
            </a:r>
            <a:r>
              <a:rPr spc="-5" dirty="0"/>
              <a:t>Quality</a:t>
            </a:r>
            <a:r>
              <a:rPr dirty="0"/>
              <a:t> </a:t>
            </a:r>
            <a:r>
              <a:rPr spc="-25" dirty="0"/>
              <a:t>rates</a:t>
            </a:r>
            <a:r>
              <a:rPr spc="-15" dirty="0"/>
              <a:t> </a:t>
            </a:r>
            <a:r>
              <a:rPr spc="-5" dirty="0"/>
              <a:t>NIET</a:t>
            </a:r>
          </a:p>
          <a:p>
            <a:pPr marL="12700">
              <a:lnSpc>
                <a:spcPts val="4560"/>
              </a:lnSpc>
            </a:pPr>
            <a:r>
              <a:rPr spc="-20" dirty="0"/>
              <a:t>Rubric</a:t>
            </a:r>
            <a:r>
              <a:rPr spc="-10" dirty="0"/>
              <a:t> </a:t>
            </a:r>
            <a:r>
              <a:rPr spc="-5" dirty="0"/>
              <a:t>as “most</a:t>
            </a:r>
            <a:r>
              <a:rPr spc="-15" dirty="0"/>
              <a:t> </a:t>
            </a:r>
            <a:r>
              <a:rPr spc="-20" dirty="0"/>
              <a:t>comprehensive”</a:t>
            </a:r>
            <a:r>
              <a:rPr spc="5" dirty="0"/>
              <a:t> </a:t>
            </a:r>
            <a:r>
              <a:rPr spc="-5" dirty="0"/>
              <a:t>(2020)</a:t>
            </a:r>
          </a:p>
        </p:txBody>
      </p:sp>
      <p:sp>
        <p:nvSpPr>
          <p:cNvPr id="7" name="object 7"/>
          <p:cNvSpPr txBox="1"/>
          <p:nvPr/>
        </p:nvSpPr>
        <p:spPr>
          <a:xfrm>
            <a:off x="504850" y="1917649"/>
            <a:ext cx="3227705" cy="2769870"/>
          </a:xfrm>
          <a:prstGeom prst="rect">
            <a:avLst/>
          </a:prstGeom>
        </p:spPr>
        <p:txBody>
          <a:bodyPr vert="horz" wrap="square" lIns="0" tIns="12700" rIns="0" bIns="0" rtlCol="0">
            <a:spAutoFit/>
          </a:bodyPr>
          <a:lstStyle/>
          <a:p>
            <a:pPr marL="12700" marR="23495"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1200" cap="none" spc="-5" normalizeH="0" baseline="0" noProof="0" dirty="0">
                <a:ln>
                  <a:noFill/>
                </a:ln>
                <a:solidFill>
                  <a:prstClr val="black"/>
                </a:solidFill>
                <a:effectLst/>
                <a:uLnTx/>
                <a:uFillTx/>
                <a:latin typeface="Calibri"/>
                <a:ea typeface="+mn-ea"/>
                <a:cs typeface="Calibri"/>
              </a:rPr>
              <a:t>“In </a:t>
            </a:r>
            <a:r>
              <a:rPr kumimoji="0" sz="1800" b="0" i="0" u="none" strike="noStrike" kern="1200" cap="none" spc="-10" normalizeH="0" baseline="0" noProof="0" dirty="0">
                <a:ln>
                  <a:noFill/>
                </a:ln>
                <a:solidFill>
                  <a:prstClr val="black"/>
                </a:solidFill>
                <a:effectLst/>
                <a:uLnTx/>
                <a:uFillTx/>
                <a:latin typeface="Calibri"/>
                <a:ea typeface="+mn-ea"/>
                <a:cs typeface="Calibri"/>
              </a:rPr>
              <a:t>spite</a:t>
            </a:r>
            <a:r>
              <a:rPr kumimoji="0" sz="1800" b="0" i="0" u="none" strike="noStrike" kern="1200" cap="none" spc="-5" normalizeH="0" baseline="0" noProof="0" dirty="0">
                <a:ln>
                  <a:noFill/>
                </a:ln>
                <a:solidFill>
                  <a:prstClr val="black"/>
                </a:solidFill>
                <a:effectLst/>
                <a:uLnTx/>
                <a:uFillTx/>
                <a:latin typeface="Calibri"/>
                <a:ea typeface="+mn-ea"/>
                <a:cs typeface="Calibri"/>
              </a:rPr>
              <a:t> of</a:t>
            </a:r>
            <a:r>
              <a:rPr kumimoji="0" sz="1800" b="0" i="0" u="none" strike="noStrike" kern="1200" cap="none" spc="10" normalizeH="0" baseline="0" noProof="0" dirty="0">
                <a:ln>
                  <a:noFill/>
                </a:ln>
                <a:solidFill>
                  <a:prstClr val="black"/>
                </a:solidFill>
                <a:effectLst/>
                <a:uLnTx/>
                <a:uFillTx/>
                <a:latin typeface="Calibri"/>
                <a:ea typeface="+mn-ea"/>
                <a:cs typeface="Calibri"/>
              </a:rPr>
              <a:t> </a:t>
            </a:r>
            <a:r>
              <a:rPr kumimoji="0" sz="1800" b="0" i="0" u="none" strike="noStrike" kern="1200" cap="none" spc="-10" normalizeH="0" baseline="0" noProof="0" dirty="0">
                <a:ln>
                  <a:noFill/>
                </a:ln>
                <a:solidFill>
                  <a:prstClr val="black"/>
                </a:solidFill>
                <a:effectLst/>
                <a:uLnTx/>
                <a:uFillTx/>
                <a:latin typeface="Calibri"/>
                <a:ea typeface="+mn-ea"/>
                <a:cs typeface="Calibri"/>
              </a:rPr>
              <a:t>progress,</a:t>
            </a:r>
            <a:r>
              <a:rPr kumimoji="0" sz="1800" b="0" i="0" u="none" strike="noStrike" kern="1200" cap="none" spc="-20" normalizeH="0" baseline="0" noProof="0" dirty="0">
                <a:ln>
                  <a:noFill/>
                </a:ln>
                <a:solidFill>
                  <a:prstClr val="black"/>
                </a:solidFill>
                <a:effectLst/>
                <a:uLnTx/>
                <a:uFillTx/>
                <a:latin typeface="Calibri"/>
                <a:ea typeface="+mn-ea"/>
                <a:cs typeface="Calibri"/>
              </a:rPr>
              <a:t> </a:t>
            </a:r>
            <a:r>
              <a:rPr kumimoji="0" sz="1800" b="0" i="0" u="none" strike="noStrike" kern="1200" cap="none" spc="-10" normalizeH="0" baseline="0" noProof="0" dirty="0">
                <a:ln>
                  <a:noFill/>
                </a:ln>
                <a:solidFill>
                  <a:prstClr val="black"/>
                </a:solidFill>
                <a:effectLst/>
                <a:uLnTx/>
                <a:uFillTx/>
                <a:latin typeface="Calibri"/>
                <a:ea typeface="+mn-ea"/>
                <a:cs typeface="Calibri"/>
              </a:rPr>
              <a:t>many </a:t>
            </a:r>
            <a:r>
              <a:rPr kumimoji="0" sz="1800" b="0" i="0" u="none" strike="noStrike" kern="1200" cap="none" spc="-5" normalizeH="0" baseline="0" noProof="0" dirty="0">
                <a:ln>
                  <a:noFill/>
                </a:ln>
                <a:solidFill>
                  <a:prstClr val="black"/>
                </a:solidFill>
                <a:effectLst/>
                <a:uLnTx/>
                <a:uFillTx/>
                <a:latin typeface="Calibri"/>
                <a:ea typeface="+mn-ea"/>
                <a:cs typeface="Calibri"/>
              </a:rPr>
              <a:t> </a:t>
            </a:r>
            <a:r>
              <a:rPr kumimoji="0" sz="1800" b="0" i="0" u="none" strike="noStrike" kern="1200" cap="none" spc="-10" normalizeH="0" baseline="0" noProof="0" dirty="0">
                <a:ln>
                  <a:noFill/>
                </a:ln>
                <a:solidFill>
                  <a:prstClr val="black"/>
                </a:solidFill>
                <a:effectLst/>
                <a:uLnTx/>
                <a:uFillTx/>
                <a:latin typeface="Calibri"/>
                <a:ea typeface="+mn-ea"/>
                <a:cs typeface="Calibri"/>
              </a:rPr>
              <a:t>observation </a:t>
            </a:r>
            <a:r>
              <a:rPr kumimoji="0" sz="1800" b="0" i="0" u="none" strike="noStrike" kern="1200" cap="none" spc="-5" normalizeH="0" baseline="0" noProof="0" dirty="0">
                <a:ln>
                  <a:noFill/>
                </a:ln>
                <a:solidFill>
                  <a:prstClr val="black"/>
                </a:solidFill>
                <a:effectLst/>
                <a:uLnTx/>
                <a:uFillTx/>
                <a:latin typeface="Calibri"/>
                <a:ea typeface="+mn-ea"/>
                <a:cs typeface="Calibri"/>
              </a:rPr>
              <a:t>instruments popular </a:t>
            </a:r>
            <a:r>
              <a:rPr kumimoji="0" sz="1800" b="0" i="0" u="none" strike="noStrike" kern="1200" cap="none" spc="0" normalizeH="0" baseline="0" noProof="0" dirty="0">
                <a:ln>
                  <a:noFill/>
                </a:ln>
                <a:solidFill>
                  <a:prstClr val="black"/>
                </a:solidFill>
                <a:effectLst/>
                <a:uLnTx/>
                <a:uFillTx/>
                <a:latin typeface="Calibri"/>
                <a:ea typeface="+mn-ea"/>
                <a:cs typeface="Calibri"/>
              </a:rPr>
              <a:t> </a:t>
            </a:r>
            <a:r>
              <a:rPr kumimoji="0" sz="1800" b="0" i="0" u="none" strike="noStrike" kern="1200" cap="none" spc="-5" normalizeH="0" baseline="0" noProof="0" dirty="0">
                <a:ln>
                  <a:noFill/>
                </a:ln>
                <a:solidFill>
                  <a:prstClr val="black"/>
                </a:solidFill>
                <a:effectLst/>
                <a:uLnTx/>
                <a:uFillTx/>
                <a:latin typeface="Calibri"/>
                <a:ea typeface="+mn-ea"/>
                <a:cs typeface="Calibri"/>
              </a:rPr>
              <a:t>with</a:t>
            </a:r>
            <a:r>
              <a:rPr kumimoji="0" sz="1800" b="0" i="0" u="none" strike="noStrike" kern="1200" cap="none" spc="5" normalizeH="0" baseline="0" noProof="0" dirty="0">
                <a:ln>
                  <a:noFill/>
                </a:ln>
                <a:solidFill>
                  <a:prstClr val="black"/>
                </a:solidFill>
                <a:effectLst/>
                <a:uLnTx/>
                <a:uFillTx/>
                <a:latin typeface="Calibri"/>
                <a:ea typeface="+mn-ea"/>
                <a:cs typeface="Calibri"/>
              </a:rPr>
              <a:t> </a:t>
            </a:r>
            <a:r>
              <a:rPr kumimoji="0" sz="1800" b="0" i="0" u="none" strike="noStrike" kern="1200" cap="none" spc="-15" normalizeH="0" baseline="0" noProof="0" dirty="0">
                <a:ln>
                  <a:noFill/>
                </a:ln>
                <a:solidFill>
                  <a:prstClr val="black"/>
                </a:solidFill>
                <a:effectLst/>
                <a:uLnTx/>
                <a:uFillTx/>
                <a:latin typeface="Calibri"/>
                <a:ea typeface="+mn-ea"/>
                <a:cs typeface="Calibri"/>
              </a:rPr>
              <a:t>programs </a:t>
            </a:r>
            <a:r>
              <a:rPr kumimoji="0" sz="1800" b="0" i="0" u="none" strike="noStrike" kern="1200" cap="none" spc="-5" normalizeH="0" baseline="0" noProof="0" dirty="0">
                <a:ln>
                  <a:noFill/>
                </a:ln>
                <a:solidFill>
                  <a:prstClr val="black"/>
                </a:solidFill>
                <a:effectLst/>
                <a:uLnTx/>
                <a:uFillTx/>
                <a:latin typeface="Calibri"/>
                <a:ea typeface="+mn-ea"/>
                <a:cs typeface="Calibri"/>
              </a:rPr>
              <a:t>do</a:t>
            </a:r>
            <a:r>
              <a:rPr kumimoji="0" sz="1800" b="0" i="0" u="none" strike="noStrike" kern="1200" cap="none" spc="5" normalizeH="0" baseline="0" noProof="0" dirty="0">
                <a:ln>
                  <a:noFill/>
                </a:ln>
                <a:solidFill>
                  <a:prstClr val="black"/>
                </a:solidFill>
                <a:effectLst/>
                <a:uLnTx/>
                <a:uFillTx/>
                <a:latin typeface="Calibri"/>
                <a:ea typeface="+mn-ea"/>
                <a:cs typeface="Calibri"/>
              </a:rPr>
              <a:t> </a:t>
            </a:r>
            <a:r>
              <a:rPr kumimoji="0" sz="1800" b="0" i="0" u="none" strike="noStrike" kern="1200" cap="none" spc="-5" normalizeH="0" baseline="0" noProof="0" dirty="0">
                <a:ln>
                  <a:noFill/>
                </a:ln>
                <a:solidFill>
                  <a:prstClr val="black"/>
                </a:solidFill>
                <a:effectLst/>
                <a:uLnTx/>
                <a:uFillTx/>
                <a:latin typeface="Calibri"/>
                <a:ea typeface="+mn-ea"/>
                <a:cs typeface="Calibri"/>
              </a:rPr>
              <a:t>not</a:t>
            </a:r>
            <a:r>
              <a:rPr kumimoji="0" sz="1800" b="0" i="0" u="none" strike="noStrike" kern="1200" cap="none" spc="0" normalizeH="0" baseline="0" noProof="0" dirty="0">
                <a:ln>
                  <a:noFill/>
                </a:ln>
                <a:solidFill>
                  <a:prstClr val="black"/>
                </a:solidFill>
                <a:effectLst/>
                <a:uLnTx/>
                <a:uFillTx/>
                <a:latin typeface="Calibri"/>
                <a:ea typeface="+mn-ea"/>
                <a:cs typeface="Calibri"/>
              </a:rPr>
              <a:t> </a:t>
            </a:r>
            <a:r>
              <a:rPr kumimoji="0" sz="1800" b="0" i="0" u="none" strike="noStrike" kern="1200" cap="none" spc="-15" normalizeH="0" baseline="0" noProof="0" dirty="0">
                <a:ln>
                  <a:noFill/>
                </a:ln>
                <a:solidFill>
                  <a:prstClr val="black"/>
                </a:solidFill>
                <a:effectLst/>
                <a:uLnTx/>
                <a:uFillTx/>
                <a:latin typeface="Calibri"/>
                <a:ea typeface="+mn-ea"/>
                <a:cs typeface="Calibri"/>
              </a:rPr>
              <a:t>incorporate </a:t>
            </a:r>
            <a:r>
              <a:rPr kumimoji="0" sz="1800" b="0" i="0" u="none" strike="noStrike" kern="1200" cap="none" spc="-10" normalizeH="0" baseline="0" noProof="0" dirty="0">
                <a:ln>
                  <a:noFill/>
                </a:ln>
                <a:solidFill>
                  <a:prstClr val="black"/>
                </a:solidFill>
                <a:effectLst/>
                <a:uLnTx/>
                <a:uFillTx/>
                <a:latin typeface="Calibri"/>
                <a:ea typeface="+mn-ea"/>
                <a:cs typeface="Calibri"/>
              </a:rPr>
              <a:t> </a:t>
            </a:r>
            <a:r>
              <a:rPr kumimoji="0" sz="1800" b="0" i="0" u="none" strike="noStrike" kern="1200" cap="none" spc="-25" normalizeH="0" baseline="0" noProof="0" dirty="0">
                <a:ln>
                  <a:noFill/>
                </a:ln>
                <a:solidFill>
                  <a:prstClr val="black"/>
                </a:solidFill>
                <a:effectLst/>
                <a:uLnTx/>
                <a:uFillTx/>
                <a:latin typeface="Calibri"/>
                <a:ea typeface="+mn-ea"/>
                <a:cs typeface="Calibri"/>
              </a:rPr>
              <a:t>key</a:t>
            </a:r>
            <a:r>
              <a:rPr kumimoji="0" sz="1800" b="0" i="0" u="none" strike="noStrike" kern="1200" cap="none" spc="-5" normalizeH="0" baseline="0" noProof="0" dirty="0">
                <a:ln>
                  <a:noFill/>
                </a:ln>
                <a:solidFill>
                  <a:prstClr val="black"/>
                </a:solidFill>
                <a:effectLst/>
                <a:uLnTx/>
                <a:uFillTx/>
                <a:latin typeface="Calibri"/>
                <a:ea typeface="+mn-ea"/>
                <a:cs typeface="Calibri"/>
              </a:rPr>
              <a:t> evidence-based</a:t>
            </a:r>
            <a:r>
              <a:rPr kumimoji="0" sz="1800" b="0" i="0" u="none" strike="noStrike" kern="1200" cap="none" spc="15" normalizeH="0" baseline="0" noProof="0" dirty="0">
                <a:ln>
                  <a:noFill/>
                </a:ln>
                <a:solidFill>
                  <a:prstClr val="black"/>
                </a:solidFill>
                <a:effectLst/>
                <a:uLnTx/>
                <a:uFillTx/>
                <a:latin typeface="Calibri"/>
                <a:ea typeface="+mn-ea"/>
                <a:cs typeface="Calibri"/>
              </a:rPr>
              <a:t> </a:t>
            </a:r>
            <a:r>
              <a:rPr kumimoji="0" sz="1800" b="0" i="0" u="none" strike="noStrike" kern="1200" cap="none" spc="-10" normalizeH="0" baseline="0" noProof="0" dirty="0">
                <a:ln>
                  <a:noFill/>
                </a:ln>
                <a:solidFill>
                  <a:prstClr val="black"/>
                </a:solidFill>
                <a:effectLst/>
                <a:uLnTx/>
                <a:uFillTx/>
                <a:latin typeface="Calibri"/>
                <a:ea typeface="+mn-ea"/>
                <a:cs typeface="Calibri"/>
              </a:rPr>
              <a:t>classroom </a:t>
            </a:r>
            <a:r>
              <a:rPr kumimoji="0" sz="1800" b="0" i="0" u="none" strike="noStrike" kern="1200" cap="none" spc="-5" normalizeH="0" baseline="0" noProof="0" dirty="0">
                <a:ln>
                  <a:noFill/>
                </a:ln>
                <a:solidFill>
                  <a:prstClr val="black"/>
                </a:solidFill>
                <a:effectLst/>
                <a:uLnTx/>
                <a:uFillTx/>
                <a:latin typeface="Calibri"/>
                <a:ea typeface="+mn-ea"/>
                <a:cs typeface="Calibri"/>
              </a:rPr>
              <a:t> management </a:t>
            </a:r>
            <a:r>
              <a:rPr kumimoji="0" sz="1800" b="0" i="0" u="none" strike="noStrike" kern="1200" cap="none" spc="-10" normalizeH="0" baseline="0" noProof="0" dirty="0">
                <a:ln>
                  <a:noFill/>
                </a:ln>
                <a:solidFill>
                  <a:prstClr val="black"/>
                </a:solidFill>
                <a:effectLst/>
                <a:uLnTx/>
                <a:uFillTx/>
                <a:latin typeface="Calibri"/>
                <a:ea typeface="+mn-ea"/>
                <a:cs typeface="Calibri"/>
              </a:rPr>
              <a:t>strategies. </a:t>
            </a:r>
            <a:r>
              <a:rPr kumimoji="0" sz="1800" b="0" i="0" u="none" strike="noStrike" kern="1200" cap="none" spc="-5" normalizeH="0" baseline="0" noProof="0" dirty="0">
                <a:ln>
                  <a:noFill/>
                </a:ln>
                <a:solidFill>
                  <a:prstClr val="black"/>
                </a:solidFill>
                <a:effectLst/>
                <a:uLnTx/>
                <a:uFillTx/>
                <a:latin typeface="Calibri"/>
                <a:ea typeface="+mn-ea"/>
                <a:cs typeface="Calibri"/>
              </a:rPr>
              <a:t>Only one, </a:t>
            </a:r>
            <a:r>
              <a:rPr kumimoji="0" sz="1800" b="0" i="0" u="none" strike="noStrike" kern="1200" cap="none" spc="-395" normalizeH="0" baseline="0" noProof="0" dirty="0">
                <a:ln>
                  <a:noFill/>
                </a:ln>
                <a:solidFill>
                  <a:prstClr val="black"/>
                </a:solidFill>
                <a:effectLst/>
                <a:uLnTx/>
                <a:uFillTx/>
                <a:latin typeface="Calibri"/>
                <a:ea typeface="+mn-ea"/>
                <a:cs typeface="Calibri"/>
              </a:rPr>
              <a:t> </a:t>
            </a:r>
            <a:r>
              <a:rPr kumimoji="0" sz="1800" b="0" i="0" u="none" strike="noStrike" kern="1200" cap="none" spc="0" normalizeH="0" baseline="0" noProof="0" dirty="0">
                <a:ln>
                  <a:noFill/>
                </a:ln>
                <a:solidFill>
                  <a:prstClr val="black"/>
                </a:solidFill>
                <a:effectLst/>
                <a:uLnTx/>
                <a:uFillTx/>
                <a:latin typeface="Calibri"/>
                <a:ea typeface="+mn-ea"/>
                <a:cs typeface="Calibri"/>
              </a:rPr>
              <a:t>the</a:t>
            </a:r>
            <a:r>
              <a:rPr kumimoji="0" sz="1800" b="0" i="0" u="none" strike="noStrike" kern="1200" cap="none" spc="5" normalizeH="0" baseline="0" noProof="0" dirty="0">
                <a:ln>
                  <a:noFill/>
                </a:ln>
                <a:solidFill>
                  <a:prstClr val="black"/>
                </a:solidFill>
                <a:effectLst/>
                <a:uLnTx/>
                <a:uFillTx/>
                <a:latin typeface="Calibri"/>
                <a:ea typeface="+mn-ea"/>
                <a:cs typeface="Calibri"/>
              </a:rPr>
              <a:t> </a:t>
            </a:r>
            <a:r>
              <a:rPr kumimoji="0" sz="1800" b="0" i="0" u="none" strike="noStrike" kern="1200" cap="none" spc="-5" normalizeH="0" baseline="0" noProof="0" dirty="0">
                <a:ln>
                  <a:noFill/>
                </a:ln>
                <a:solidFill>
                  <a:prstClr val="black"/>
                </a:solidFill>
                <a:effectLst/>
                <a:uLnTx/>
                <a:uFillTx/>
                <a:latin typeface="Calibri"/>
                <a:ea typeface="+mn-ea"/>
                <a:cs typeface="Calibri"/>
              </a:rPr>
              <a:t>National</a:t>
            </a:r>
            <a:r>
              <a:rPr kumimoji="0" sz="1800" b="0" i="0" u="none" strike="noStrike" kern="1200" cap="none" spc="-15" normalizeH="0" baseline="0" noProof="0" dirty="0">
                <a:ln>
                  <a:noFill/>
                </a:ln>
                <a:solidFill>
                  <a:prstClr val="black"/>
                </a:solidFill>
                <a:effectLst/>
                <a:uLnTx/>
                <a:uFillTx/>
                <a:latin typeface="Calibri"/>
                <a:ea typeface="+mn-ea"/>
                <a:cs typeface="Calibri"/>
              </a:rPr>
              <a:t> </a:t>
            </a:r>
            <a:r>
              <a:rPr kumimoji="0" sz="1800" b="0" i="0" u="none" strike="noStrike" kern="1200" cap="none" spc="-10" normalizeH="0" baseline="0" noProof="0" dirty="0">
                <a:ln>
                  <a:noFill/>
                </a:ln>
                <a:solidFill>
                  <a:prstClr val="black"/>
                </a:solidFill>
                <a:effectLst/>
                <a:uLnTx/>
                <a:uFillTx/>
                <a:latin typeface="Calibri"/>
                <a:ea typeface="+mn-ea"/>
                <a:cs typeface="Calibri"/>
              </a:rPr>
              <a:t>Institute</a:t>
            </a:r>
            <a:r>
              <a:rPr kumimoji="0" sz="1800" b="0" i="0" u="none" strike="noStrike" kern="1200" cap="none" spc="10" normalizeH="0" baseline="0" noProof="0" dirty="0">
                <a:ln>
                  <a:noFill/>
                </a:ln>
                <a:solidFill>
                  <a:prstClr val="black"/>
                </a:solidFill>
                <a:effectLst/>
                <a:uLnTx/>
                <a:uFillTx/>
                <a:latin typeface="Calibri"/>
                <a:ea typeface="+mn-ea"/>
                <a:cs typeface="Calibri"/>
              </a:rPr>
              <a:t> </a:t>
            </a:r>
            <a:r>
              <a:rPr kumimoji="0" sz="1800" b="0" i="0" u="none" strike="noStrike" kern="1200" cap="none" spc="-15" normalizeH="0" baseline="0" noProof="0" dirty="0">
                <a:ln>
                  <a:noFill/>
                </a:ln>
                <a:solidFill>
                  <a:prstClr val="black"/>
                </a:solidFill>
                <a:effectLst/>
                <a:uLnTx/>
                <a:uFillTx/>
                <a:latin typeface="Calibri"/>
                <a:ea typeface="+mn-ea"/>
                <a:cs typeface="Calibri"/>
              </a:rPr>
              <a:t>for </a:t>
            </a:r>
            <a:r>
              <a:rPr kumimoji="0" sz="1800" b="0" i="0" u="none" strike="noStrike" kern="1200" cap="none" spc="-10" normalizeH="0" baseline="0" noProof="0" dirty="0">
                <a:ln>
                  <a:noFill/>
                </a:ln>
                <a:solidFill>
                  <a:prstClr val="black"/>
                </a:solidFill>
                <a:effectLst/>
                <a:uLnTx/>
                <a:uFillTx/>
                <a:latin typeface="Calibri"/>
                <a:ea typeface="+mn-ea"/>
                <a:cs typeface="Calibri"/>
              </a:rPr>
              <a:t> Excellence</a:t>
            </a:r>
            <a:r>
              <a:rPr kumimoji="0" sz="1800" b="0" i="0" u="none" strike="noStrike" kern="1200" cap="none" spc="5" normalizeH="0" baseline="0" noProof="0" dirty="0">
                <a:ln>
                  <a:noFill/>
                </a:ln>
                <a:solidFill>
                  <a:prstClr val="black"/>
                </a:solidFill>
                <a:effectLst/>
                <a:uLnTx/>
                <a:uFillTx/>
                <a:latin typeface="Calibri"/>
                <a:ea typeface="+mn-ea"/>
                <a:cs typeface="Calibri"/>
              </a:rPr>
              <a:t> </a:t>
            </a:r>
            <a:r>
              <a:rPr kumimoji="0" sz="1800" b="0" i="0" u="none" strike="noStrike" kern="1200" cap="none" spc="-5" normalizeH="0" baseline="0" noProof="0" dirty="0">
                <a:ln>
                  <a:noFill/>
                </a:ln>
                <a:solidFill>
                  <a:prstClr val="black"/>
                </a:solidFill>
                <a:effectLst/>
                <a:uLnTx/>
                <a:uFillTx/>
                <a:latin typeface="Calibri"/>
                <a:ea typeface="+mn-ea"/>
                <a:cs typeface="Calibri"/>
              </a:rPr>
              <a:t>in</a:t>
            </a:r>
            <a:r>
              <a:rPr kumimoji="0" sz="1800" b="0" i="0" u="none" strike="noStrike" kern="1200" cap="none" spc="0" normalizeH="0" baseline="0" noProof="0" dirty="0">
                <a:ln>
                  <a:noFill/>
                </a:ln>
                <a:solidFill>
                  <a:prstClr val="black"/>
                </a:solidFill>
                <a:effectLst/>
                <a:uLnTx/>
                <a:uFillTx/>
                <a:latin typeface="Calibri"/>
                <a:ea typeface="+mn-ea"/>
                <a:cs typeface="Calibri"/>
              </a:rPr>
              <a:t> </a:t>
            </a:r>
            <a:r>
              <a:rPr kumimoji="0" sz="1800" b="0" i="0" u="none" strike="noStrike" kern="1200" cap="none" spc="-20" normalizeH="0" baseline="0" noProof="0" dirty="0">
                <a:ln>
                  <a:noFill/>
                </a:ln>
                <a:solidFill>
                  <a:prstClr val="black"/>
                </a:solidFill>
                <a:effectLst/>
                <a:uLnTx/>
                <a:uFillTx/>
                <a:latin typeface="Calibri"/>
                <a:ea typeface="+mn-ea"/>
                <a:cs typeface="Calibri"/>
              </a:rPr>
              <a:t>Teaching</a:t>
            </a:r>
            <a:r>
              <a:rPr kumimoji="0" sz="1800" b="0" i="0" u="none" strike="noStrike" kern="1200" cap="none" spc="5" normalizeH="0" baseline="0" noProof="0" dirty="0">
                <a:ln>
                  <a:noFill/>
                </a:ln>
                <a:solidFill>
                  <a:prstClr val="black"/>
                </a:solidFill>
                <a:effectLst/>
                <a:uLnTx/>
                <a:uFillTx/>
                <a:latin typeface="Calibri"/>
                <a:ea typeface="+mn-ea"/>
                <a:cs typeface="Calibri"/>
              </a:rPr>
              <a:t> </a:t>
            </a:r>
            <a:r>
              <a:rPr kumimoji="0" sz="1800" b="0" i="0" u="none" strike="noStrike" kern="1200" cap="none" spc="-5" normalizeH="0" baseline="0" noProof="0" dirty="0">
                <a:ln>
                  <a:noFill/>
                </a:ln>
                <a:solidFill>
                  <a:prstClr val="black"/>
                </a:solidFill>
                <a:effectLst/>
                <a:uLnTx/>
                <a:uFillTx/>
                <a:latin typeface="Calibri"/>
                <a:ea typeface="+mn-ea"/>
                <a:cs typeface="Calibri"/>
              </a:rPr>
              <a:t>(NIET)</a:t>
            </a:r>
            <a:r>
              <a:rPr kumimoji="0" sz="1800" b="0" i="0" u="none" strike="noStrike" kern="1200" cap="none" spc="0" normalizeH="0" baseline="0" noProof="0" dirty="0">
                <a:ln>
                  <a:noFill/>
                </a:ln>
                <a:solidFill>
                  <a:prstClr val="black"/>
                </a:solidFill>
                <a:effectLst/>
                <a:uLnTx/>
                <a:uFillTx/>
                <a:latin typeface="Calibri"/>
                <a:ea typeface="+mn-ea"/>
                <a:cs typeface="Calibri"/>
              </a:rPr>
              <a:t> </a:t>
            </a:r>
            <a:r>
              <a:rPr kumimoji="0" sz="1800" b="0" i="0" u="none" strike="noStrike" kern="1200" cap="none" spc="-50" normalizeH="0" baseline="0" noProof="0" dirty="0">
                <a:ln>
                  <a:noFill/>
                </a:ln>
                <a:solidFill>
                  <a:prstClr val="black"/>
                </a:solidFill>
                <a:effectLst/>
                <a:uLnTx/>
                <a:uFillTx/>
                <a:latin typeface="Calibri"/>
                <a:ea typeface="+mn-ea"/>
                <a:cs typeface="Calibri"/>
              </a:rPr>
              <a:t>TAP </a:t>
            </a:r>
            <a:r>
              <a:rPr kumimoji="0" sz="1800" b="0" i="0" u="none" strike="noStrike" kern="1200" cap="none" spc="-45" normalizeH="0" baseline="0" noProof="0" dirty="0">
                <a:ln>
                  <a:noFill/>
                </a:ln>
                <a:solidFill>
                  <a:prstClr val="black"/>
                </a:solidFill>
                <a:effectLst/>
                <a:uLnTx/>
                <a:uFillTx/>
                <a:latin typeface="Calibri"/>
                <a:ea typeface="+mn-ea"/>
                <a:cs typeface="Calibri"/>
              </a:rPr>
              <a:t> </a:t>
            </a:r>
            <a:r>
              <a:rPr kumimoji="0" sz="1800" b="0" i="0" u="none" strike="noStrike" kern="1200" cap="none" spc="-5" normalizeH="0" baseline="0" noProof="0" dirty="0">
                <a:ln>
                  <a:noFill/>
                </a:ln>
                <a:solidFill>
                  <a:prstClr val="black"/>
                </a:solidFill>
                <a:effectLst/>
                <a:uLnTx/>
                <a:uFillTx/>
                <a:latin typeface="Calibri"/>
                <a:ea typeface="+mn-ea"/>
                <a:cs typeface="Calibri"/>
              </a:rPr>
              <a:t>instrument, is </a:t>
            </a:r>
            <a:r>
              <a:rPr kumimoji="0" sz="1800" b="0" i="0" u="none" strike="noStrike" kern="1200" cap="none" spc="-10" normalizeH="0" baseline="0" noProof="0" dirty="0">
                <a:ln>
                  <a:noFill/>
                </a:ln>
                <a:solidFill>
                  <a:prstClr val="black"/>
                </a:solidFill>
                <a:effectLst/>
                <a:uLnTx/>
                <a:uFillTx/>
                <a:latin typeface="Calibri"/>
                <a:ea typeface="+mn-ea"/>
                <a:cs typeface="Calibri"/>
              </a:rPr>
              <a:t>comprehensive </a:t>
            </a:r>
            <a:r>
              <a:rPr kumimoji="0" sz="1800" b="0" i="0" u="none" strike="noStrike" kern="1200" cap="none" spc="-5" normalizeH="0" baseline="0" noProof="0" dirty="0">
                <a:ln>
                  <a:noFill/>
                </a:ln>
                <a:solidFill>
                  <a:prstClr val="black"/>
                </a:solidFill>
                <a:effectLst/>
                <a:uLnTx/>
                <a:uFillTx/>
                <a:latin typeface="Calibri"/>
                <a:ea typeface="+mn-ea"/>
                <a:cs typeface="Calibri"/>
              </a:rPr>
              <a:t>and </a:t>
            </a:r>
            <a:r>
              <a:rPr kumimoji="0" sz="1800" b="0" i="0" u="none" strike="noStrike" kern="1200" cap="none" spc="-395" normalizeH="0" baseline="0" noProof="0" dirty="0">
                <a:ln>
                  <a:noFill/>
                </a:ln>
                <a:solidFill>
                  <a:prstClr val="black"/>
                </a:solidFill>
                <a:effectLst/>
                <a:uLnTx/>
                <a:uFillTx/>
                <a:latin typeface="Calibri"/>
                <a:ea typeface="+mn-ea"/>
                <a:cs typeface="Calibri"/>
              </a:rPr>
              <a:t> </a:t>
            </a:r>
            <a:r>
              <a:rPr kumimoji="0" sz="1800" b="0" i="0" u="none" strike="noStrike" kern="1200" cap="none" spc="-20" normalizeH="0" baseline="0" noProof="0" dirty="0">
                <a:ln>
                  <a:noFill/>
                </a:ln>
                <a:solidFill>
                  <a:prstClr val="black"/>
                </a:solidFill>
                <a:effectLst/>
                <a:uLnTx/>
                <a:uFillTx/>
                <a:latin typeface="Calibri"/>
                <a:ea typeface="+mn-ea"/>
                <a:cs typeface="Calibri"/>
              </a:rPr>
              <a:t>up-to-date.”</a:t>
            </a:r>
            <a:endParaRPr kumimoji="0" sz="1800" b="0" i="0" u="none" strike="noStrike" kern="1200" cap="none" spc="0" normalizeH="0" baseline="0" noProof="0">
              <a:ln>
                <a:noFill/>
              </a:ln>
              <a:solidFill>
                <a:prstClr val="black"/>
              </a:solidFill>
              <a:effectLst/>
              <a:uLnTx/>
              <a:uFillTx/>
              <a:latin typeface="Calibri"/>
              <a:ea typeface="+mn-ea"/>
              <a:cs typeface="Calibri"/>
            </a:endParaRPr>
          </a:p>
          <a:p>
            <a:pPr marL="12700" marR="0" lvl="0" indent="0" algn="l" defTabSz="914400" rtl="0" eaLnBrk="1" fontAlgn="auto" latinLnBrk="0" hangingPunct="1">
              <a:lnSpc>
                <a:spcPct val="100000"/>
              </a:lnSpc>
              <a:spcBef>
                <a:spcPts val="5"/>
              </a:spcBef>
              <a:spcAft>
                <a:spcPts val="0"/>
              </a:spcAft>
              <a:buClrTx/>
              <a:buSzTx/>
              <a:buFontTx/>
              <a:buNone/>
              <a:tabLst/>
              <a:defRPr/>
            </a:pPr>
            <a:r>
              <a:rPr kumimoji="0" sz="1800" b="0" i="1" u="none" strike="noStrike" kern="1200" cap="none" spc="-10" normalizeH="0" baseline="0" noProof="0" dirty="0">
                <a:ln>
                  <a:noFill/>
                </a:ln>
                <a:solidFill>
                  <a:prstClr val="black"/>
                </a:solidFill>
                <a:effectLst/>
                <a:uLnTx/>
                <a:uFillTx/>
                <a:latin typeface="Calibri"/>
                <a:ea typeface="+mn-ea"/>
                <a:cs typeface="Calibri"/>
              </a:rPr>
              <a:t>-NCTQ </a:t>
            </a:r>
            <a:r>
              <a:rPr kumimoji="0" sz="1800" b="0" i="1" u="none" strike="noStrike" kern="1200" cap="none" spc="-5" normalizeH="0" baseline="0" noProof="0" dirty="0">
                <a:ln>
                  <a:noFill/>
                </a:ln>
                <a:solidFill>
                  <a:prstClr val="black"/>
                </a:solidFill>
                <a:effectLst/>
                <a:uLnTx/>
                <a:uFillTx/>
                <a:latin typeface="Calibri"/>
                <a:ea typeface="+mn-ea"/>
                <a:cs typeface="Calibri"/>
              </a:rPr>
              <a:t>(2020)</a:t>
            </a:r>
            <a:r>
              <a:rPr kumimoji="0" sz="1800" b="0" i="1" u="none" strike="noStrike" kern="1200" cap="none" spc="5" normalizeH="0" baseline="0" noProof="0" dirty="0">
                <a:ln>
                  <a:noFill/>
                </a:ln>
                <a:solidFill>
                  <a:prstClr val="black"/>
                </a:solidFill>
                <a:effectLst/>
                <a:uLnTx/>
                <a:uFillTx/>
                <a:latin typeface="Calibri"/>
                <a:ea typeface="+mn-ea"/>
                <a:cs typeface="Calibri"/>
              </a:rPr>
              <a:t> </a:t>
            </a:r>
            <a:r>
              <a:rPr kumimoji="0" sz="1800" b="0" i="1" u="none" strike="noStrike" kern="1200" cap="none" spc="-25" normalizeH="0" baseline="0" noProof="0" dirty="0">
                <a:ln>
                  <a:noFill/>
                </a:ln>
                <a:solidFill>
                  <a:prstClr val="black"/>
                </a:solidFill>
                <a:effectLst/>
                <a:uLnTx/>
                <a:uFillTx/>
                <a:latin typeface="Calibri"/>
                <a:ea typeface="+mn-ea"/>
                <a:cs typeface="Calibri"/>
              </a:rPr>
              <a:t>Teacher</a:t>
            </a:r>
            <a:r>
              <a:rPr kumimoji="0" sz="1800" b="0" i="1" u="none" strike="noStrike" kern="1200" cap="none" spc="0" normalizeH="0" baseline="0" noProof="0" dirty="0">
                <a:ln>
                  <a:noFill/>
                </a:ln>
                <a:solidFill>
                  <a:prstClr val="black"/>
                </a:solidFill>
                <a:effectLst/>
                <a:uLnTx/>
                <a:uFillTx/>
                <a:latin typeface="Calibri"/>
                <a:ea typeface="+mn-ea"/>
                <a:cs typeface="Calibri"/>
              </a:rPr>
              <a:t> </a:t>
            </a:r>
            <a:r>
              <a:rPr kumimoji="0" sz="1800" b="0" i="1" u="none" strike="noStrike" kern="1200" cap="none" spc="-5" normalizeH="0" baseline="0" noProof="0" dirty="0">
                <a:ln>
                  <a:noFill/>
                </a:ln>
                <a:solidFill>
                  <a:prstClr val="black"/>
                </a:solidFill>
                <a:effectLst/>
                <a:uLnTx/>
                <a:uFillTx/>
                <a:latin typeface="Calibri"/>
                <a:ea typeface="+mn-ea"/>
                <a:cs typeface="Calibri"/>
              </a:rPr>
              <a:t>Prep </a:t>
            </a:r>
            <a:r>
              <a:rPr kumimoji="0" sz="1800" b="0" i="1" u="none" strike="noStrike" kern="1200" cap="none" spc="-15" normalizeH="0" baseline="0" noProof="0" dirty="0">
                <a:ln>
                  <a:noFill/>
                </a:ln>
                <a:solidFill>
                  <a:prstClr val="black"/>
                </a:solidFill>
                <a:effectLst/>
                <a:uLnTx/>
                <a:uFillTx/>
                <a:latin typeface="Calibri"/>
                <a:ea typeface="+mn-ea"/>
                <a:cs typeface="Calibri"/>
              </a:rPr>
              <a:t>Review</a:t>
            </a:r>
            <a:endParaRPr kumimoji="0" sz="1800" b="0" i="0" u="none" strike="noStrike" kern="1200" cap="none" spc="0" normalizeH="0" baseline="0" noProof="0">
              <a:ln>
                <a:noFill/>
              </a:ln>
              <a:solidFill>
                <a:prstClr val="black"/>
              </a:solidFill>
              <a:effectLst/>
              <a:uLnTx/>
              <a:uFillTx/>
              <a:latin typeface="Calibri"/>
              <a:ea typeface="+mn-ea"/>
              <a:cs typeface="Calibri"/>
            </a:endParaRPr>
          </a:p>
        </p:txBody>
      </p:sp>
      <p:grpSp>
        <p:nvGrpSpPr>
          <p:cNvPr id="2" name="object 2" title="chart showing features"/>
          <p:cNvGrpSpPr/>
          <p:nvPr/>
        </p:nvGrpSpPr>
        <p:grpSpPr>
          <a:xfrm>
            <a:off x="3938016" y="1371599"/>
            <a:ext cx="7421880" cy="5255260"/>
            <a:chOff x="3938016" y="1371599"/>
            <a:chExt cx="7421880" cy="5255260"/>
          </a:xfrm>
        </p:grpSpPr>
        <p:pic>
          <p:nvPicPr>
            <p:cNvPr id="3" name="object 3" title="data table"/>
            <p:cNvPicPr/>
            <p:nvPr/>
          </p:nvPicPr>
          <p:blipFill>
            <a:blip r:embed="rId5" cstate="print"/>
            <a:stretch>
              <a:fillRect/>
            </a:stretch>
          </p:blipFill>
          <p:spPr>
            <a:xfrm>
              <a:off x="3944112" y="1415630"/>
              <a:ext cx="7409688" cy="5007365"/>
            </a:xfrm>
            <a:prstGeom prst="rect">
              <a:avLst/>
            </a:prstGeom>
          </p:spPr>
        </p:pic>
        <p:sp>
          <p:nvSpPr>
            <p:cNvPr id="4" name="object 4"/>
            <p:cNvSpPr/>
            <p:nvPr/>
          </p:nvSpPr>
          <p:spPr>
            <a:xfrm>
              <a:off x="3938016" y="1371599"/>
              <a:ext cx="7421880" cy="5255260"/>
            </a:xfrm>
            <a:custGeom>
              <a:avLst/>
              <a:gdLst/>
              <a:ahLst/>
              <a:cxnLst/>
              <a:rect l="l" t="t" r="r" b="b"/>
              <a:pathLst>
                <a:path w="7421880" h="5255259">
                  <a:moveTo>
                    <a:pt x="0" y="5254752"/>
                  </a:moveTo>
                  <a:lnTo>
                    <a:pt x="7421880" y="5254752"/>
                  </a:lnTo>
                  <a:lnTo>
                    <a:pt x="7421880" y="0"/>
                  </a:lnTo>
                  <a:lnTo>
                    <a:pt x="0" y="0"/>
                  </a:lnTo>
                  <a:lnTo>
                    <a:pt x="0" y="5254752"/>
                  </a:lnTo>
                  <a:close/>
                </a:path>
              </a:pathLst>
            </a:custGeom>
            <a:ln w="12192">
              <a:solidFill>
                <a:srgbClr val="585858"/>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6" name="object 6"/>
          <p:cNvSpPr txBox="1"/>
          <p:nvPr/>
        </p:nvSpPr>
        <p:spPr>
          <a:xfrm>
            <a:off x="9665589" y="6645350"/>
            <a:ext cx="2155190" cy="208279"/>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200" b="0" i="0" u="none" strike="noStrike" kern="1200" cap="none" spc="-5" normalizeH="0" baseline="0" noProof="0" dirty="0">
                <a:ln>
                  <a:noFill/>
                </a:ln>
                <a:solidFill>
                  <a:srgbClr val="404040"/>
                </a:solidFill>
                <a:effectLst/>
                <a:uLnTx/>
                <a:uFillTx/>
                <a:latin typeface="Calibri"/>
                <a:ea typeface="+mn-ea"/>
                <a:cs typeface="Calibri"/>
              </a:rPr>
              <a:t>Source:</a:t>
            </a:r>
            <a:r>
              <a:rPr kumimoji="0" sz="1200" b="0" i="0" u="none" strike="noStrike" kern="1200" cap="none" spc="-15" normalizeH="0" baseline="0" noProof="0" dirty="0">
                <a:ln>
                  <a:noFill/>
                </a:ln>
                <a:solidFill>
                  <a:srgbClr val="404040"/>
                </a:solidFill>
                <a:effectLst/>
                <a:uLnTx/>
                <a:uFillTx/>
                <a:latin typeface="Calibri"/>
                <a:ea typeface="+mn-ea"/>
                <a:cs typeface="Calibri"/>
              </a:rPr>
              <a:t> </a:t>
            </a:r>
            <a:r>
              <a:rPr kumimoji="0" sz="1200" b="0" i="0" u="none" strike="noStrike" kern="1200" cap="none" spc="-5" normalizeH="0" baseline="0" noProof="0" dirty="0">
                <a:ln>
                  <a:noFill/>
                </a:ln>
                <a:solidFill>
                  <a:srgbClr val="404040"/>
                </a:solidFill>
                <a:effectLst/>
                <a:uLnTx/>
                <a:uFillTx/>
                <a:latin typeface="Calibri"/>
                <a:ea typeface="+mn-ea"/>
                <a:cs typeface="Calibri"/>
              </a:rPr>
              <a:t>Pomerance</a:t>
            </a:r>
            <a:r>
              <a:rPr kumimoji="0" sz="1200" b="0" i="0" u="none" strike="noStrike" kern="1200" cap="none" spc="-20" normalizeH="0" baseline="0" noProof="0" dirty="0">
                <a:ln>
                  <a:noFill/>
                </a:ln>
                <a:solidFill>
                  <a:srgbClr val="404040"/>
                </a:solidFill>
                <a:effectLst/>
                <a:uLnTx/>
                <a:uFillTx/>
                <a:latin typeface="Calibri"/>
                <a:ea typeface="+mn-ea"/>
                <a:cs typeface="Calibri"/>
              </a:rPr>
              <a:t> </a:t>
            </a:r>
            <a:r>
              <a:rPr kumimoji="0" sz="1200" b="0" i="0" u="none" strike="noStrike" kern="1200" cap="none" spc="0" normalizeH="0" baseline="0" noProof="0" dirty="0">
                <a:ln>
                  <a:noFill/>
                </a:ln>
                <a:solidFill>
                  <a:srgbClr val="404040"/>
                </a:solidFill>
                <a:effectLst/>
                <a:uLnTx/>
                <a:uFillTx/>
                <a:latin typeface="Calibri"/>
                <a:ea typeface="+mn-ea"/>
                <a:cs typeface="Calibri"/>
              </a:rPr>
              <a:t>&amp;</a:t>
            </a:r>
            <a:r>
              <a:rPr kumimoji="0" sz="1200" b="0" i="0" u="none" strike="noStrike" kern="1200" cap="none" spc="-15" normalizeH="0" baseline="0" noProof="0" dirty="0">
                <a:ln>
                  <a:noFill/>
                </a:ln>
                <a:solidFill>
                  <a:srgbClr val="404040"/>
                </a:solidFill>
                <a:effectLst/>
                <a:uLnTx/>
                <a:uFillTx/>
                <a:latin typeface="Calibri"/>
                <a:ea typeface="+mn-ea"/>
                <a:cs typeface="Calibri"/>
              </a:rPr>
              <a:t> </a:t>
            </a:r>
            <a:r>
              <a:rPr kumimoji="0" sz="1200" b="0" i="0" u="none" strike="noStrike" kern="1200" cap="none" spc="-10" normalizeH="0" baseline="0" noProof="0" dirty="0">
                <a:ln>
                  <a:noFill/>
                </a:ln>
                <a:solidFill>
                  <a:srgbClr val="404040"/>
                </a:solidFill>
                <a:effectLst/>
                <a:uLnTx/>
                <a:uFillTx/>
                <a:latin typeface="Calibri"/>
                <a:ea typeface="+mn-ea"/>
                <a:cs typeface="Calibri"/>
              </a:rPr>
              <a:t>Walsh,</a:t>
            </a:r>
            <a:r>
              <a:rPr kumimoji="0" sz="1200" b="0" i="0" u="none" strike="noStrike" kern="1200" cap="none" spc="-35" normalizeH="0" baseline="0" noProof="0" dirty="0">
                <a:ln>
                  <a:noFill/>
                </a:ln>
                <a:solidFill>
                  <a:srgbClr val="404040"/>
                </a:solidFill>
                <a:effectLst/>
                <a:uLnTx/>
                <a:uFillTx/>
                <a:latin typeface="Calibri"/>
                <a:ea typeface="+mn-ea"/>
                <a:cs typeface="Calibri"/>
              </a:rPr>
              <a:t> </a:t>
            </a:r>
            <a:r>
              <a:rPr kumimoji="0" sz="1200" b="0" i="0" u="none" strike="noStrike" kern="1200" cap="none" spc="0" normalizeH="0" baseline="0" noProof="0" dirty="0">
                <a:ln>
                  <a:noFill/>
                </a:ln>
                <a:solidFill>
                  <a:srgbClr val="404040"/>
                </a:solidFill>
                <a:effectLst/>
                <a:uLnTx/>
                <a:uFillTx/>
                <a:latin typeface="Calibri"/>
                <a:ea typeface="+mn-ea"/>
                <a:cs typeface="Calibri"/>
              </a:rPr>
              <a:t>2020</a:t>
            </a:r>
            <a:endParaRPr kumimoji="0" sz="1200" b="0" i="0" u="none" strike="noStrike" kern="1200" cap="none" spc="0" normalizeH="0" baseline="0" noProof="0">
              <a:ln>
                <a:noFill/>
              </a:ln>
              <a:solidFill>
                <a:prstClr val="black"/>
              </a:solidFill>
              <a:effectLst/>
              <a:uLnTx/>
              <a:uFillTx/>
              <a:latin typeface="Calibri"/>
              <a:ea typeface="+mn-ea"/>
              <a:cs typeface="Calibri"/>
            </a:endParaRPr>
          </a:p>
        </p:txBody>
      </p:sp>
      <p:pic>
        <p:nvPicPr>
          <p:cNvPr id="8" name="Recorded Sound" descr="Press Play for recorded sound.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03686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19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Times New Roman" panose="02020603050405020304" pitchFamily="18" charset="0"/>
                <a:cs typeface="Times New Roman" panose="02020603050405020304" pitchFamily="18" charset="0"/>
              </a:rPr>
              <a:t>If the EPPs choose to “tweak” the rubrics, are they required to resubmit to the state to ensure the revised rubrics are valid and reliable? </a:t>
            </a:r>
          </a:p>
        </p:txBody>
      </p:sp>
      <p:sp>
        <p:nvSpPr>
          <p:cNvPr id="3" name="Content Placeholder 2"/>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We have not required this, but we do approve </a:t>
            </a:r>
            <a:r>
              <a:rPr lang="en-US" dirty="0" smtClean="0">
                <a:latin typeface="Times New Roman" panose="02020603050405020304" pitchFamily="18" charset="0"/>
                <a:cs typeface="Times New Roman" panose="02020603050405020304" pitchFamily="18" charset="0"/>
              </a:rPr>
              <a:t>EPP ADEPT </a:t>
            </a:r>
            <a:r>
              <a:rPr lang="en-US" dirty="0">
                <a:latin typeface="Times New Roman" panose="02020603050405020304" pitchFamily="18" charset="0"/>
                <a:cs typeface="Times New Roman" panose="02020603050405020304" pitchFamily="18" charset="0"/>
              </a:rPr>
              <a:t>plans annually. As an example, some EPPs ask to use different performance level titles (e.g. emerging vs. needs improvement) or to supplement the language in professionalism with teacher candidate specific details. Neither of these alter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validity and reliability. In particular, the professionalism domain is tailored to each state that uses NIET's tools.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Should the EPP choose to alter the rubric in a manner that voids the validity and reliability, it is acceptable for the EPP to conduct and submit its own validity and reliability findings to SCDE and CAEP. </a:t>
            </a:r>
            <a:endParaRPr lang="en-US" dirty="0">
              <a:latin typeface="Times New Roman" panose="02020603050405020304" pitchFamily="18" charset="0"/>
              <a:cs typeface="Times New Roman" panose="02020603050405020304" pitchFamily="18" charset="0"/>
            </a:endParaRPr>
          </a:p>
        </p:txBody>
      </p:sp>
      <p:pic>
        <p:nvPicPr>
          <p:cNvPr id="4" name="Recorded Sound" descr="Press play for recorded sound.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595426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12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Validity &amp; Reliability</a:t>
            </a:r>
            <a:endParaRPr lang="en-US" dirty="0"/>
          </a:p>
        </p:txBody>
      </p:sp>
      <p:sp>
        <p:nvSpPr>
          <p:cNvPr id="3" name="Content Placeholder 2"/>
          <p:cNvSpPr>
            <a:spLocks noGrp="1"/>
          </p:cNvSpPr>
          <p:nvPr>
            <p:ph idx="1"/>
          </p:nvPr>
        </p:nvSpPr>
        <p:spPr/>
        <p:txBody>
          <a:bodyPr/>
          <a:lstStyle/>
          <a:p>
            <a:pPr marL="0" indent="0">
              <a:buNone/>
            </a:pPr>
            <a:r>
              <a:rPr lang="en-US" dirty="0" smtClean="0"/>
              <a:t>For further information on the validity and reliability of the NIET rubric, here are two more resources.</a:t>
            </a:r>
          </a:p>
          <a:p>
            <a:pPr marL="0" indent="0">
              <a:buNone/>
            </a:pPr>
            <a:endParaRPr lang="en-US" dirty="0" smtClean="0"/>
          </a:p>
          <a:p>
            <a:pPr marL="0" indent="0">
              <a:buNone/>
            </a:pPr>
            <a:r>
              <a:rPr lang="en-US" dirty="0" smtClean="0">
                <a:hlinkClick r:id="rId5"/>
              </a:rPr>
              <a:t>NIET Teaching Standards Rubric Research pdf</a:t>
            </a:r>
            <a:endParaRPr lang="en-US" dirty="0" smtClean="0">
              <a:hlinkClick r:id="rId6"/>
            </a:endParaRPr>
          </a:p>
          <a:p>
            <a:pPr marL="0" indent="0">
              <a:buNone/>
            </a:pPr>
            <a:endParaRPr lang="en-US" dirty="0">
              <a:hlinkClick r:id="rId6"/>
            </a:endParaRPr>
          </a:p>
          <a:p>
            <a:pPr marL="0" indent="0">
              <a:buNone/>
            </a:pPr>
            <a:r>
              <a:rPr lang="en-US" dirty="0" smtClean="0">
                <a:hlinkClick r:id="rId6"/>
              </a:rPr>
              <a:t>NIET’s Research and Policy page </a:t>
            </a: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38198E-7845-4843-8114-6B9DA8FD3EF6}" type="slidenum">
              <a:rPr kumimoji="0" lang="en-US" sz="1200" b="0" i="0" u="none" strike="noStrike" kern="1200" cap="none" spc="0" normalizeH="0" baseline="0" noProof="0" smtClean="0">
                <a:ln>
                  <a:noFill/>
                </a:ln>
                <a:solidFill>
                  <a:srgbClr val="205867">
                    <a:tint val="75000"/>
                  </a:srgbClr>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rgbClr val="205867">
                  <a:tint val="75000"/>
                </a:srgbClr>
              </a:solidFill>
              <a:effectLst/>
              <a:uLnTx/>
              <a:uFillTx/>
              <a:latin typeface="Times New Roman"/>
              <a:ea typeface="+mn-ea"/>
              <a:cs typeface="+mn-cs"/>
            </a:endParaRPr>
          </a:p>
        </p:txBody>
      </p:sp>
      <p:pic>
        <p:nvPicPr>
          <p:cNvPr id="5" name="Recorded Sound" descr="Press play for recorded sound.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256111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65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OEELD Contacts</a:t>
            </a:r>
            <a:endParaRPr lang="en-US" dirty="0"/>
          </a:p>
        </p:txBody>
      </p:sp>
      <p:sp>
        <p:nvSpPr>
          <p:cNvPr id="456" name="Shape 456"/>
          <p:cNvSpPr txBox="1">
            <a:spLocks noGrp="1"/>
          </p:cNvSpPr>
          <p:nvPr>
            <p:ph idx="1"/>
          </p:nvPr>
        </p:nvSpPr>
        <p:spPr>
          <a:prstGeom prst="rect">
            <a:avLst/>
          </a:prstGeom>
          <a:noFill/>
          <a:ln>
            <a:noFill/>
          </a:ln>
        </p:spPr>
        <p:txBody>
          <a:bodyPr spcFirstLastPara="1" vert="horz" wrap="square" lIns="91425" tIns="45700" rIns="91425" bIns="45700" rtlCol="0" anchor="t" anchorCtr="0">
            <a:noAutofit/>
          </a:bodyPr>
          <a:lstStyle/>
          <a:p>
            <a:pPr algn="l">
              <a:lnSpc>
                <a:spcPct val="100000"/>
              </a:lnSpc>
              <a:spcBef>
                <a:spcPts val="0"/>
              </a:spcBef>
              <a:buClr>
                <a:schemeClr val="dk1"/>
              </a:buClr>
              <a:buSzPts val="1850"/>
            </a:pPr>
            <a:r>
              <a:rPr lang="en" sz="1850" b="1" dirty="0">
                <a:solidFill>
                  <a:schemeClr val="dk1"/>
                </a:solidFill>
                <a:latin typeface="Times New Roman" panose="02020603050405020304" pitchFamily="18" charset="0"/>
                <a:ea typeface="Calibri"/>
                <a:cs typeface="Times New Roman" panose="02020603050405020304" pitchFamily="18" charset="0"/>
                <a:sym typeface="Calibri"/>
              </a:rPr>
              <a:t>Lilla Toal-Mandsager</a:t>
            </a:r>
            <a:endParaRPr sz="1850" b="1" dirty="0">
              <a:solidFill>
                <a:schemeClr val="dk1"/>
              </a:solidFill>
              <a:latin typeface="Times New Roman" panose="02020603050405020304" pitchFamily="18" charset="0"/>
              <a:ea typeface="Calibri"/>
              <a:cs typeface="Times New Roman" panose="02020603050405020304" pitchFamily="18" charset="0"/>
              <a:sym typeface="Calibri"/>
            </a:endParaRPr>
          </a:p>
          <a:p>
            <a:pPr algn="l">
              <a:lnSpc>
                <a:spcPct val="100000"/>
              </a:lnSpc>
              <a:spcBef>
                <a:spcPts val="0"/>
              </a:spcBef>
              <a:buClr>
                <a:srgbClr val="888888"/>
              </a:buClr>
              <a:buSzPts val="1850"/>
            </a:pPr>
            <a:r>
              <a:rPr lang="en" sz="1850" b="1" dirty="0" smtClean="0">
                <a:solidFill>
                  <a:srgbClr val="888888"/>
                </a:solidFill>
                <a:latin typeface="Times New Roman" panose="02020603050405020304" pitchFamily="18" charset="0"/>
                <a:ea typeface="Calibri"/>
                <a:cs typeface="Times New Roman" panose="02020603050405020304" pitchFamily="18" charset="0"/>
                <a:sym typeface="Calibri"/>
              </a:rPr>
              <a:t>OEELD </a:t>
            </a:r>
            <a:r>
              <a:rPr lang="en" sz="1850" b="1" dirty="0">
                <a:solidFill>
                  <a:srgbClr val="888888"/>
                </a:solidFill>
                <a:latin typeface="Times New Roman" panose="02020603050405020304" pitchFamily="18" charset="0"/>
                <a:ea typeface="Calibri"/>
                <a:cs typeface="Times New Roman" panose="02020603050405020304" pitchFamily="18" charset="0"/>
                <a:sym typeface="Calibri"/>
              </a:rPr>
              <a:t>Director, </a:t>
            </a:r>
            <a:r>
              <a:rPr lang="en" sz="1850" b="1" u="sng" dirty="0">
                <a:solidFill>
                  <a:schemeClr val="hlink"/>
                </a:solidFill>
                <a:latin typeface="Times New Roman" panose="02020603050405020304" pitchFamily="18" charset="0"/>
                <a:ea typeface="Calibri"/>
                <a:cs typeface="Times New Roman" panose="02020603050405020304" pitchFamily="18" charset="0"/>
                <a:sym typeface="Calibri"/>
                <a:hlinkClick r:id="rId5"/>
              </a:rPr>
              <a:t>lmandsager@ed.sc.gov</a:t>
            </a:r>
            <a:endParaRPr sz="1850" b="1" dirty="0">
              <a:solidFill>
                <a:srgbClr val="888888"/>
              </a:solidFill>
              <a:latin typeface="Times New Roman" panose="02020603050405020304" pitchFamily="18" charset="0"/>
              <a:ea typeface="Calibri"/>
              <a:cs typeface="Times New Roman" panose="02020603050405020304" pitchFamily="18" charset="0"/>
              <a:sym typeface="Calibri"/>
            </a:endParaRPr>
          </a:p>
          <a:p>
            <a:pPr algn="l">
              <a:lnSpc>
                <a:spcPct val="100000"/>
              </a:lnSpc>
              <a:spcBef>
                <a:spcPts val="0"/>
              </a:spcBef>
              <a:buClr>
                <a:srgbClr val="888888"/>
              </a:buClr>
              <a:buSzPts val="1850"/>
            </a:pPr>
            <a:r>
              <a:rPr lang="en" sz="1850" b="1" dirty="0">
                <a:solidFill>
                  <a:srgbClr val="888888"/>
                </a:solidFill>
                <a:latin typeface="Times New Roman" panose="02020603050405020304" pitchFamily="18" charset="0"/>
                <a:ea typeface="Calibri"/>
                <a:cs typeface="Times New Roman" panose="02020603050405020304" pitchFamily="18" charset="0"/>
                <a:sym typeface="Calibri"/>
              </a:rPr>
              <a:t> </a:t>
            </a:r>
            <a:endParaRPr dirty="0">
              <a:latin typeface="Times New Roman" panose="02020603050405020304" pitchFamily="18" charset="0"/>
              <a:cs typeface="Times New Roman" panose="02020603050405020304" pitchFamily="18" charset="0"/>
            </a:endParaRPr>
          </a:p>
          <a:p>
            <a:pPr algn="l">
              <a:lnSpc>
                <a:spcPct val="100000"/>
              </a:lnSpc>
              <a:spcBef>
                <a:spcPts val="0"/>
              </a:spcBef>
              <a:buClr>
                <a:srgbClr val="888888"/>
              </a:buClr>
              <a:buSzPts val="1850"/>
            </a:pPr>
            <a:r>
              <a:rPr lang="en" sz="1850" b="1" dirty="0">
                <a:latin typeface="Times New Roman" panose="02020603050405020304" pitchFamily="18" charset="0"/>
                <a:ea typeface="Calibri"/>
                <a:cs typeface="Times New Roman" panose="02020603050405020304" pitchFamily="18" charset="0"/>
                <a:sym typeface="Calibri"/>
              </a:rPr>
              <a:t>Beverly Hyatt Flythe</a:t>
            </a:r>
          </a:p>
          <a:p>
            <a:pPr algn="l">
              <a:lnSpc>
                <a:spcPct val="100000"/>
              </a:lnSpc>
              <a:spcBef>
                <a:spcPts val="0"/>
              </a:spcBef>
              <a:buClr>
                <a:srgbClr val="888888"/>
              </a:buClr>
              <a:buSzPts val="1850"/>
            </a:pPr>
            <a:r>
              <a:rPr lang="en" sz="1850" b="1" dirty="0" smtClean="0">
                <a:solidFill>
                  <a:srgbClr val="888888"/>
                </a:solidFill>
                <a:latin typeface="Times New Roman" panose="02020603050405020304" pitchFamily="18" charset="0"/>
                <a:ea typeface="Calibri"/>
                <a:cs typeface="Times New Roman" panose="02020603050405020304" pitchFamily="18" charset="0"/>
                <a:sym typeface="Calibri"/>
              </a:rPr>
              <a:t>EPP ADEPT Liaison, </a:t>
            </a:r>
            <a:r>
              <a:rPr lang="en" sz="1850" b="1" dirty="0">
                <a:solidFill>
                  <a:srgbClr val="888888"/>
                </a:solidFill>
                <a:latin typeface="Times New Roman" panose="02020603050405020304" pitchFamily="18" charset="0"/>
                <a:ea typeface="Calibri"/>
                <a:cs typeface="Times New Roman" panose="02020603050405020304" pitchFamily="18" charset="0"/>
                <a:sym typeface="Calibri"/>
                <a:hlinkClick r:id="rId6"/>
              </a:rPr>
              <a:t>bflythe</a:t>
            </a:r>
            <a:r>
              <a:rPr lang="en" sz="1850" b="1" u="sng" dirty="0">
                <a:solidFill>
                  <a:schemeClr val="hlink"/>
                </a:solidFill>
                <a:latin typeface="Times New Roman" panose="02020603050405020304" pitchFamily="18" charset="0"/>
                <a:ea typeface="Calibri"/>
                <a:cs typeface="Times New Roman" panose="02020603050405020304" pitchFamily="18" charset="0"/>
                <a:sym typeface="Calibri"/>
                <a:hlinkClick r:id="rId6"/>
              </a:rPr>
              <a:t>@ed.sc.gov</a:t>
            </a:r>
            <a:endParaRPr sz="1850" b="1" dirty="0">
              <a:solidFill>
                <a:srgbClr val="888888"/>
              </a:solidFill>
              <a:latin typeface="Times New Roman" panose="02020603050405020304" pitchFamily="18" charset="0"/>
              <a:ea typeface="Calibri"/>
              <a:cs typeface="Times New Roman" panose="02020603050405020304" pitchFamily="18" charset="0"/>
              <a:sym typeface="Calibri"/>
            </a:endParaRPr>
          </a:p>
          <a:p>
            <a:pPr algn="l">
              <a:lnSpc>
                <a:spcPct val="100000"/>
              </a:lnSpc>
              <a:spcBef>
                <a:spcPts val="0"/>
              </a:spcBef>
              <a:buClr>
                <a:srgbClr val="888888"/>
              </a:buClr>
              <a:buSzPts val="1850"/>
            </a:pPr>
            <a:endParaRPr sz="1850" b="1" dirty="0">
              <a:solidFill>
                <a:srgbClr val="0C0C0C"/>
              </a:solidFill>
              <a:latin typeface="Calibri"/>
              <a:ea typeface="Calibri"/>
              <a:cs typeface="Calibri"/>
              <a:sym typeface="Calibri"/>
            </a:endParaRPr>
          </a:p>
          <a:p>
            <a:pPr algn="l">
              <a:lnSpc>
                <a:spcPct val="100000"/>
              </a:lnSpc>
              <a:spcBef>
                <a:spcPts val="0"/>
              </a:spcBef>
              <a:buClr>
                <a:srgbClr val="888888"/>
              </a:buClr>
              <a:buSzPts val="1850"/>
            </a:pPr>
            <a:endParaRPr sz="1850" b="1" dirty="0">
              <a:solidFill>
                <a:srgbClr val="888888"/>
              </a:solidFill>
              <a:latin typeface="Calibri"/>
              <a:ea typeface="Calibri"/>
              <a:cs typeface="Calibri"/>
              <a:sym typeface="Calibri"/>
            </a:endParaRPr>
          </a:p>
          <a:p>
            <a:pPr algn="l">
              <a:lnSpc>
                <a:spcPct val="100000"/>
              </a:lnSpc>
              <a:spcBef>
                <a:spcPts val="0"/>
              </a:spcBef>
              <a:buClr>
                <a:srgbClr val="888888"/>
              </a:buClr>
              <a:buSzPts val="1850"/>
            </a:pPr>
            <a:endParaRPr sz="1850" b="1" dirty="0">
              <a:solidFill>
                <a:srgbClr val="888888"/>
              </a:solidFill>
              <a:latin typeface="Calibri"/>
              <a:ea typeface="Calibri"/>
              <a:cs typeface="Calibri"/>
              <a:sym typeface="Calibri"/>
            </a:endParaRPr>
          </a:p>
          <a:p>
            <a:pPr algn="l">
              <a:lnSpc>
                <a:spcPct val="100000"/>
              </a:lnSpc>
              <a:spcBef>
                <a:spcPts val="0"/>
              </a:spcBef>
              <a:buClr>
                <a:srgbClr val="888888"/>
              </a:buClr>
              <a:buSzPts val="1850"/>
            </a:pPr>
            <a:endParaRPr sz="1850" b="1" dirty="0">
              <a:solidFill>
                <a:srgbClr val="888888"/>
              </a:solidFill>
              <a:latin typeface="Calibri"/>
              <a:ea typeface="Calibri"/>
              <a:cs typeface="Calibri"/>
              <a:sym typeface="Calibri"/>
            </a:endParaRPr>
          </a:p>
          <a:p>
            <a:pPr algn="l">
              <a:lnSpc>
                <a:spcPct val="100000"/>
              </a:lnSpc>
              <a:spcBef>
                <a:spcPts val="0"/>
              </a:spcBef>
              <a:buClr>
                <a:srgbClr val="888888"/>
              </a:buClr>
              <a:buSzPts val="1850"/>
            </a:pPr>
            <a:endParaRPr sz="1850" b="1" dirty="0">
              <a:solidFill>
                <a:srgbClr val="888888"/>
              </a:solidFill>
              <a:latin typeface="Calibri"/>
              <a:ea typeface="Calibri"/>
              <a:cs typeface="Calibri"/>
              <a:sym typeface="Calibri"/>
            </a:endParaRPr>
          </a:p>
          <a:p>
            <a:pPr algn="l">
              <a:lnSpc>
                <a:spcPct val="80000"/>
              </a:lnSpc>
              <a:spcBef>
                <a:spcPts val="592"/>
              </a:spcBef>
              <a:buClr>
                <a:srgbClr val="888888"/>
              </a:buClr>
              <a:buSzPts val="2960"/>
            </a:pPr>
            <a:endParaRPr sz="2960" dirty="0">
              <a:solidFill>
                <a:srgbClr val="888888"/>
              </a:solidFill>
              <a:latin typeface="Calibri"/>
              <a:ea typeface="Calibri"/>
              <a:cs typeface="Calibri"/>
              <a:sym typeface="Calibri"/>
            </a:endParaRPr>
          </a:p>
          <a:p>
            <a:pPr>
              <a:lnSpc>
                <a:spcPct val="80000"/>
              </a:lnSpc>
              <a:spcBef>
                <a:spcPts val="592"/>
              </a:spcBef>
              <a:buClr>
                <a:srgbClr val="888888"/>
              </a:buClr>
              <a:buSzPts val="2960"/>
            </a:pPr>
            <a:endParaRPr sz="2960" dirty="0">
              <a:solidFill>
                <a:srgbClr val="888888"/>
              </a:solidFill>
              <a:latin typeface="Calibri"/>
              <a:ea typeface="Calibri"/>
              <a:cs typeface="Calibri"/>
              <a:sym typeface="Calibri"/>
            </a:endParaRPr>
          </a:p>
          <a:p>
            <a:pPr>
              <a:lnSpc>
                <a:spcPct val="80000"/>
              </a:lnSpc>
              <a:spcBef>
                <a:spcPts val="592"/>
              </a:spcBef>
              <a:buClr>
                <a:srgbClr val="888888"/>
              </a:buClr>
              <a:buSzPts val="2960"/>
            </a:pPr>
            <a:endParaRPr sz="2960" dirty="0">
              <a:solidFill>
                <a:srgbClr val="888888"/>
              </a:solidFill>
              <a:latin typeface="Calibri"/>
              <a:ea typeface="Calibri"/>
              <a:cs typeface="Calibri"/>
              <a:sym typeface="Calibri"/>
            </a:endParaRPr>
          </a:p>
        </p:txBody>
      </p:sp>
      <p:pic>
        <p:nvPicPr>
          <p:cNvPr id="458" name="Shape 458" title="ADEPT logo"/>
          <p:cNvPicPr preferRelativeResize="0"/>
          <p:nvPr/>
        </p:nvPicPr>
        <p:blipFill rotWithShape="1">
          <a:blip r:embed="rId7">
            <a:alphaModFix/>
          </a:blip>
          <a:srcRect/>
          <a:stretch/>
        </p:blipFill>
        <p:spPr>
          <a:xfrm>
            <a:off x="2209800" y="4114800"/>
            <a:ext cx="1657350" cy="2209800"/>
          </a:xfrm>
          <a:prstGeom prst="rect">
            <a:avLst/>
          </a:prstGeom>
          <a:noFill/>
          <a:ln>
            <a:noFill/>
          </a:ln>
        </p:spPr>
      </p:pic>
      <p:pic>
        <p:nvPicPr>
          <p:cNvPr id="459" name="Shape 459" descr="P:\SCDE Style Manual and Templates\SCDE Logos\SCDE website logo.png" title="SCDE Logo"/>
          <p:cNvPicPr preferRelativeResize="0"/>
          <p:nvPr/>
        </p:nvPicPr>
        <p:blipFill rotWithShape="1">
          <a:blip r:embed="rId8">
            <a:alphaModFix/>
          </a:blip>
          <a:srcRect/>
          <a:stretch/>
        </p:blipFill>
        <p:spPr>
          <a:xfrm>
            <a:off x="7890638" y="5330166"/>
            <a:ext cx="2804474" cy="1000309"/>
          </a:xfrm>
          <a:prstGeom prst="rect">
            <a:avLst/>
          </a:prstGeom>
          <a:noFill/>
          <a:ln>
            <a:noFill/>
          </a:ln>
        </p:spPr>
      </p:pic>
      <p:pic>
        <p:nvPicPr>
          <p:cNvPr id="2" name="Recorded Sound" descr="Press play for recorded sound.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1781912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40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017 SCDE_Presentation-Template">
  <a:themeElements>
    <a:clrScheme name="Custom 1">
      <a:dk1>
        <a:srgbClr val="205867"/>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C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idescreen [Read-Only]" id="{516DFB8F-F69C-4AFE-86B7-AFCDD41D5482}" vid="{046585DE-909D-424B-B98F-8D9B238EDBB3}"/>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1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1172</Words>
  <Application>Microsoft Office PowerPoint</Application>
  <PresentationFormat>Widescreen</PresentationFormat>
  <Paragraphs>133</Paragraphs>
  <Slides>9</Slides>
  <Notes>9</Notes>
  <HiddenSlides>0</HiddenSlides>
  <MMClips>9</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9</vt:i4>
      </vt:variant>
    </vt:vector>
  </HeadingPairs>
  <TitlesOfParts>
    <vt:vector size="18" baseType="lpstr">
      <vt:lpstr>Arial</vt:lpstr>
      <vt:lpstr>Calibri</vt:lpstr>
      <vt:lpstr>Calibri Light</vt:lpstr>
      <vt:lpstr>Cambria</vt:lpstr>
      <vt:lpstr>Times New Roman</vt:lpstr>
      <vt:lpstr>2017 SCDE_Presentation-Template</vt:lpstr>
      <vt:lpstr>2_Office Theme</vt:lpstr>
      <vt:lpstr>1_Office Theme</vt:lpstr>
      <vt:lpstr>3_Office Theme</vt:lpstr>
      <vt:lpstr>Office of Educator Effectiveness  &amp; Leadership Development   Guide to Validity and Reliability Studies for Expanded ADEPT   Beverly Hyatt Flythe, MSEd. Office of Educator Effectiveness and  Leadership Development  </vt:lpstr>
      <vt:lpstr>Validity &amp; Reliability </vt:lpstr>
      <vt:lpstr>Do EPPs have direct access to the validity and reliability studies for this instrument? </vt:lpstr>
      <vt:lpstr>NIET Rubric Outperforms Other Observation  Rubrics</vt:lpstr>
      <vt:lpstr>NIET Teacher Evaluation System is Capable of  Distinguishing Variations in Teacher Performance</vt:lpstr>
      <vt:lpstr>National Council on Teacher Quality rates NIET Rubric as “most comprehensive” (2020)</vt:lpstr>
      <vt:lpstr>If the EPPs choose to “tweak” the rubrics, are they required to resubmit to the state to ensure the revised rubrics are valid and reliable? </vt:lpstr>
      <vt:lpstr>Validity &amp; Reliability</vt:lpstr>
      <vt:lpstr>OEELD Contacts</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Educator Effectiveness  &amp; Leadership Development   Guide to Validity and Reliability Studies for Expanded ADEPT   Beverly Hyatt Flythe, MSEd. Office of Educator Effectiveness and  Leadership Development</dc:title>
  <dc:creator>South Carolina Department of Education</dc:creator>
  <cp:lastModifiedBy>Colley, Faye</cp:lastModifiedBy>
  <cp:revision>9</cp:revision>
  <dcterms:created xsi:type="dcterms:W3CDTF">2021-03-30T15:12:00Z</dcterms:created>
  <dcterms:modified xsi:type="dcterms:W3CDTF">2021-09-01T14:06:53Z</dcterms:modified>
</cp:coreProperties>
</file>