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8" r:id="rId4"/>
    <p:sldMasterId id="2147483722" r:id="rId5"/>
    <p:sldMasterId id="2147483740" r:id="rId6"/>
  </p:sldMasterIdLst>
  <p:notesMasterIdLst>
    <p:notesMasterId r:id="rId102"/>
  </p:notesMasterIdLst>
  <p:handoutMasterIdLst>
    <p:handoutMasterId r:id="rId103"/>
  </p:handoutMasterIdLst>
  <p:sldIdLst>
    <p:sldId id="703" r:id="rId7"/>
    <p:sldId id="367" r:id="rId8"/>
    <p:sldId id="458" r:id="rId9"/>
    <p:sldId id="457" r:id="rId10"/>
    <p:sldId id="704" r:id="rId11"/>
    <p:sldId id="400" r:id="rId12"/>
    <p:sldId id="403" r:id="rId13"/>
    <p:sldId id="396" r:id="rId14"/>
    <p:sldId id="421" r:id="rId15"/>
    <p:sldId id="453" r:id="rId16"/>
    <p:sldId id="454" r:id="rId17"/>
    <p:sldId id="455" r:id="rId18"/>
    <p:sldId id="705" r:id="rId19"/>
    <p:sldId id="706" r:id="rId20"/>
    <p:sldId id="707" r:id="rId21"/>
    <p:sldId id="708" r:id="rId22"/>
    <p:sldId id="709" r:id="rId23"/>
    <p:sldId id="710" r:id="rId24"/>
    <p:sldId id="711" r:id="rId25"/>
    <p:sldId id="712" r:id="rId26"/>
    <p:sldId id="713" r:id="rId27"/>
    <p:sldId id="714" r:id="rId28"/>
    <p:sldId id="715" r:id="rId29"/>
    <p:sldId id="716" r:id="rId30"/>
    <p:sldId id="717" r:id="rId31"/>
    <p:sldId id="718" r:id="rId32"/>
    <p:sldId id="604" r:id="rId33"/>
    <p:sldId id="665" r:id="rId34"/>
    <p:sldId id="559" r:id="rId35"/>
    <p:sldId id="591" r:id="rId36"/>
    <p:sldId id="719" r:id="rId37"/>
    <p:sldId id="539" r:id="rId38"/>
    <p:sldId id="540" r:id="rId39"/>
    <p:sldId id="541" r:id="rId40"/>
    <p:sldId id="542" r:id="rId41"/>
    <p:sldId id="543" r:id="rId42"/>
    <p:sldId id="544" r:id="rId43"/>
    <p:sldId id="720" r:id="rId44"/>
    <p:sldId id="640" r:id="rId45"/>
    <p:sldId id="620" r:id="rId46"/>
    <p:sldId id="621" r:id="rId47"/>
    <p:sldId id="622" r:id="rId48"/>
    <p:sldId id="623" r:id="rId49"/>
    <p:sldId id="666" r:id="rId50"/>
    <p:sldId id="624" r:id="rId51"/>
    <p:sldId id="625" r:id="rId52"/>
    <p:sldId id="626" r:id="rId53"/>
    <p:sldId id="627" r:id="rId54"/>
    <p:sldId id="628" r:id="rId55"/>
    <p:sldId id="629" r:id="rId56"/>
    <p:sldId id="721" r:id="rId57"/>
    <p:sldId id="630" r:id="rId58"/>
    <p:sldId id="631" r:id="rId59"/>
    <p:sldId id="599" r:id="rId60"/>
    <p:sldId id="670" r:id="rId61"/>
    <p:sldId id="602" r:id="rId62"/>
    <p:sldId id="668" r:id="rId63"/>
    <p:sldId id="722" r:id="rId64"/>
    <p:sldId id="633" r:id="rId65"/>
    <p:sldId id="605" r:id="rId66"/>
    <p:sldId id="594" r:id="rId67"/>
    <p:sldId id="723" r:id="rId68"/>
    <p:sldId id="724" r:id="rId69"/>
    <p:sldId id="673" r:id="rId70"/>
    <p:sldId id="674" r:id="rId71"/>
    <p:sldId id="675" r:id="rId72"/>
    <p:sldId id="676" r:id="rId73"/>
    <p:sldId id="677" r:id="rId74"/>
    <p:sldId id="678" r:id="rId75"/>
    <p:sldId id="679" r:id="rId76"/>
    <p:sldId id="680" r:id="rId77"/>
    <p:sldId id="681" r:id="rId78"/>
    <p:sldId id="682" r:id="rId79"/>
    <p:sldId id="683" r:id="rId80"/>
    <p:sldId id="684" r:id="rId81"/>
    <p:sldId id="685" r:id="rId82"/>
    <p:sldId id="686" r:id="rId83"/>
    <p:sldId id="687" r:id="rId84"/>
    <p:sldId id="688" r:id="rId85"/>
    <p:sldId id="689" r:id="rId86"/>
    <p:sldId id="690" r:id="rId87"/>
    <p:sldId id="691" r:id="rId88"/>
    <p:sldId id="692" r:id="rId89"/>
    <p:sldId id="693" r:id="rId90"/>
    <p:sldId id="694" r:id="rId91"/>
    <p:sldId id="695" r:id="rId92"/>
    <p:sldId id="696" r:id="rId93"/>
    <p:sldId id="697" r:id="rId94"/>
    <p:sldId id="698" r:id="rId95"/>
    <p:sldId id="699" r:id="rId96"/>
    <p:sldId id="700" r:id="rId97"/>
    <p:sldId id="701" r:id="rId98"/>
    <p:sldId id="702" r:id="rId99"/>
    <p:sldId id="732" r:id="rId100"/>
    <p:sldId id="729" r:id="rId101"/>
  </p:sldIdLst>
  <p:sldSz cx="9144000" cy="5143500" type="screen16x9"/>
  <p:notesSz cx="7023100" cy="93091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ymcdowell" initials="km" lastIdx="6" clrIdx="0"/>
  <p:cmAuthor id="1" name="Brantly Houston" initials="BH" lastIdx="1" clrIdx="1"/>
  <p:cmAuthor id="2" name="Colley, Faye" initials="CF" lastIdx="2" clrIdx="2">
    <p:extLst>
      <p:ext uri="{19B8F6BF-5375-455C-9EA6-DF929625EA0E}">
        <p15:presenceInfo xmlns:p15="http://schemas.microsoft.com/office/powerpoint/2012/main" userId="S-1-5-21-516609435-2498496419-3881152778-37171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3B641"/>
    <a:srgbClr val="9EE46A"/>
    <a:srgbClr val="85DD43"/>
    <a:srgbClr val="66C266"/>
    <a:srgbClr val="00999A"/>
    <a:srgbClr val="CBD8D8"/>
    <a:srgbClr val="F4782F"/>
    <a:srgbClr val="0099A7"/>
    <a:srgbClr val="EBEE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448" autoAdjust="0"/>
  </p:normalViewPr>
  <p:slideViewPr>
    <p:cSldViewPr snapToGrid="0">
      <p:cViewPr varScale="1">
        <p:scale>
          <a:sx n="66" d="100"/>
          <a:sy n="66" d="100"/>
        </p:scale>
        <p:origin x="858" y="60"/>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84" Type="http://schemas.openxmlformats.org/officeDocument/2006/relationships/slide" Target="slides/slide78.xml"/><Relationship Id="rId89" Type="http://schemas.openxmlformats.org/officeDocument/2006/relationships/slide" Target="slides/slide83.xml"/><Relationship Id="rId16" Type="http://schemas.openxmlformats.org/officeDocument/2006/relationships/slide" Target="slides/slide10.xml"/><Relationship Id="rId107" Type="http://schemas.openxmlformats.org/officeDocument/2006/relationships/theme" Target="theme/theme1.xml"/><Relationship Id="rId11" Type="http://schemas.openxmlformats.org/officeDocument/2006/relationships/slide" Target="slides/slide5.xml"/><Relationship Id="rId32" Type="http://schemas.openxmlformats.org/officeDocument/2006/relationships/slide" Target="slides/slide26.xml"/><Relationship Id="rId37" Type="http://schemas.openxmlformats.org/officeDocument/2006/relationships/slide" Target="slides/slide31.xml"/><Relationship Id="rId53" Type="http://schemas.openxmlformats.org/officeDocument/2006/relationships/slide" Target="slides/slide47.xml"/><Relationship Id="rId58" Type="http://schemas.openxmlformats.org/officeDocument/2006/relationships/slide" Target="slides/slide52.xml"/><Relationship Id="rId74" Type="http://schemas.openxmlformats.org/officeDocument/2006/relationships/slide" Target="slides/slide68.xml"/><Relationship Id="rId79" Type="http://schemas.openxmlformats.org/officeDocument/2006/relationships/slide" Target="slides/slide73.xml"/><Relationship Id="rId102" Type="http://schemas.openxmlformats.org/officeDocument/2006/relationships/notesMaster" Target="notesMasters/notesMaster1.xml"/><Relationship Id="rId5" Type="http://schemas.openxmlformats.org/officeDocument/2006/relationships/slideMaster" Target="slideMasters/slideMaster2.xml"/><Relationship Id="rId90" Type="http://schemas.openxmlformats.org/officeDocument/2006/relationships/slide" Target="slides/slide84.xml"/><Relationship Id="rId95" Type="http://schemas.openxmlformats.org/officeDocument/2006/relationships/slide" Target="slides/slide89.xml"/><Relationship Id="rId22" Type="http://schemas.openxmlformats.org/officeDocument/2006/relationships/slide" Target="slides/slide16.xml"/><Relationship Id="rId27" Type="http://schemas.openxmlformats.org/officeDocument/2006/relationships/slide" Target="slides/slide21.xml"/><Relationship Id="rId43" Type="http://schemas.openxmlformats.org/officeDocument/2006/relationships/slide" Target="slides/slide37.xml"/><Relationship Id="rId48" Type="http://schemas.openxmlformats.org/officeDocument/2006/relationships/slide" Target="slides/slide42.xml"/><Relationship Id="rId64" Type="http://schemas.openxmlformats.org/officeDocument/2006/relationships/slide" Target="slides/slide58.xml"/><Relationship Id="rId69" Type="http://schemas.openxmlformats.org/officeDocument/2006/relationships/slide" Target="slides/slide63.xml"/><Relationship Id="rId80" Type="http://schemas.openxmlformats.org/officeDocument/2006/relationships/slide" Target="slides/slide74.xml"/><Relationship Id="rId85" Type="http://schemas.openxmlformats.org/officeDocument/2006/relationships/slide" Target="slides/slide79.xml"/><Relationship Id="rId12" Type="http://schemas.openxmlformats.org/officeDocument/2006/relationships/slide" Target="slides/slide6.xml"/><Relationship Id="rId17" Type="http://schemas.openxmlformats.org/officeDocument/2006/relationships/slide" Target="slides/slide11.xml"/><Relationship Id="rId33" Type="http://schemas.openxmlformats.org/officeDocument/2006/relationships/slide" Target="slides/slide27.xml"/><Relationship Id="rId38" Type="http://schemas.openxmlformats.org/officeDocument/2006/relationships/slide" Target="slides/slide32.xml"/><Relationship Id="rId59" Type="http://schemas.openxmlformats.org/officeDocument/2006/relationships/slide" Target="slides/slide53.xml"/><Relationship Id="rId103" Type="http://schemas.openxmlformats.org/officeDocument/2006/relationships/handoutMaster" Target="handoutMasters/handoutMaster1.xml"/><Relationship Id="rId108" Type="http://schemas.openxmlformats.org/officeDocument/2006/relationships/tableStyles" Target="tableStyle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83" Type="http://schemas.openxmlformats.org/officeDocument/2006/relationships/slide" Target="slides/slide77.xml"/><Relationship Id="rId88" Type="http://schemas.openxmlformats.org/officeDocument/2006/relationships/slide" Target="slides/slide82.xml"/><Relationship Id="rId91" Type="http://schemas.openxmlformats.org/officeDocument/2006/relationships/slide" Target="slides/slide85.xml"/><Relationship Id="rId96" Type="http://schemas.openxmlformats.org/officeDocument/2006/relationships/slide" Target="slides/slide90.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6" Type="http://schemas.openxmlformats.org/officeDocument/2006/relationships/viewProps" Target="viewProps.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slide" Target="slides/slide75.xml"/><Relationship Id="rId86" Type="http://schemas.openxmlformats.org/officeDocument/2006/relationships/slide" Target="slides/slide80.xml"/><Relationship Id="rId94" Type="http://schemas.openxmlformats.org/officeDocument/2006/relationships/slide" Target="slides/slide88.xml"/><Relationship Id="rId99" Type="http://schemas.openxmlformats.org/officeDocument/2006/relationships/slide" Target="slides/slide93.xml"/><Relationship Id="rId101" Type="http://schemas.openxmlformats.org/officeDocument/2006/relationships/slide" Target="slides/slide95.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slide" Target="slides/slide70.xml"/><Relationship Id="rId97" Type="http://schemas.openxmlformats.org/officeDocument/2006/relationships/slide" Target="slides/slide91.xml"/><Relationship Id="rId104" Type="http://schemas.openxmlformats.org/officeDocument/2006/relationships/commentAuthors" Target="commentAuthors.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slide" Target="slides/slide86.xml"/><Relationship Id="rId2" Type="http://schemas.openxmlformats.org/officeDocument/2006/relationships/customXml" Target="../customXml/item2.xml"/><Relationship Id="rId29" Type="http://schemas.openxmlformats.org/officeDocument/2006/relationships/slide" Target="slides/slide23.xml"/><Relationship Id="rId24" Type="http://schemas.openxmlformats.org/officeDocument/2006/relationships/slide" Target="slides/slide18.xml"/><Relationship Id="rId40" Type="http://schemas.openxmlformats.org/officeDocument/2006/relationships/slide" Target="slides/slide34.xml"/><Relationship Id="rId45" Type="http://schemas.openxmlformats.org/officeDocument/2006/relationships/slide" Target="slides/slide39.xml"/><Relationship Id="rId66" Type="http://schemas.openxmlformats.org/officeDocument/2006/relationships/slide" Target="slides/slide60.xml"/><Relationship Id="rId87" Type="http://schemas.openxmlformats.org/officeDocument/2006/relationships/slide" Target="slides/slide81.xml"/><Relationship Id="rId61" Type="http://schemas.openxmlformats.org/officeDocument/2006/relationships/slide" Target="slides/slide55.xml"/><Relationship Id="rId82" Type="http://schemas.openxmlformats.org/officeDocument/2006/relationships/slide" Target="slides/slide76.xml"/><Relationship Id="rId19" Type="http://schemas.openxmlformats.org/officeDocument/2006/relationships/slide" Target="slides/slide13.xml"/><Relationship Id="rId14" Type="http://schemas.openxmlformats.org/officeDocument/2006/relationships/slide" Target="slides/slide8.xml"/><Relationship Id="rId30" Type="http://schemas.openxmlformats.org/officeDocument/2006/relationships/slide" Target="slides/slide24.xml"/><Relationship Id="rId35" Type="http://schemas.openxmlformats.org/officeDocument/2006/relationships/slide" Target="slides/slide29.xml"/><Relationship Id="rId56" Type="http://schemas.openxmlformats.org/officeDocument/2006/relationships/slide" Target="slides/slide50.xml"/><Relationship Id="rId77" Type="http://schemas.openxmlformats.org/officeDocument/2006/relationships/slide" Target="slides/slide71.xml"/><Relationship Id="rId100" Type="http://schemas.openxmlformats.org/officeDocument/2006/relationships/slide" Target="slides/slide94.xml"/><Relationship Id="rId105"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93" Type="http://schemas.openxmlformats.org/officeDocument/2006/relationships/slide" Target="slides/slide87.xml"/><Relationship Id="rId98" Type="http://schemas.openxmlformats.org/officeDocument/2006/relationships/slide" Target="slides/slide92.xml"/><Relationship Id="rId3" Type="http://schemas.openxmlformats.org/officeDocument/2006/relationships/customXml" Target="../customXml/item3.xml"/><Relationship Id="rId25" Type="http://schemas.openxmlformats.org/officeDocument/2006/relationships/slide" Target="slides/slide19.xml"/><Relationship Id="rId46" Type="http://schemas.openxmlformats.org/officeDocument/2006/relationships/slide" Target="slides/slide40.xml"/><Relationship Id="rId67" Type="http://schemas.openxmlformats.org/officeDocument/2006/relationships/slide" Target="slides/slide6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52D710AA-2BA2-459B-BF81-914A5DF9B339}" type="datetimeFigureOut">
              <a:rPr lang="en-US" smtClean="0"/>
              <a:t>9/6/2022</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4F3106AE-043F-477F-800F-8B287EDF9C68}" type="slidenum">
              <a:rPr lang="en-US" smtClean="0"/>
              <a:t>‹#›</a:t>
            </a:fld>
            <a:endParaRPr lang="en-US"/>
          </a:p>
        </p:txBody>
      </p:sp>
    </p:spTree>
    <p:extLst>
      <p:ext uri="{BB962C8B-B14F-4D97-AF65-F5344CB8AC3E}">
        <p14:creationId xmlns:p14="http://schemas.microsoft.com/office/powerpoint/2010/main" val="1716528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A58BF2E1-9FF2-FB44-AA17-8C245BBCBCD3}" type="datetimeFigureOut">
              <a:rPr lang="en-US" smtClean="0"/>
              <a:t>9/6/2022</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16A353FE-32F5-BF4D-A682-07E8A26EBEC6}" type="slidenum">
              <a:rPr lang="en-US" smtClean="0"/>
              <a:t>‹#›</a:t>
            </a:fld>
            <a:endParaRPr lang="en-US"/>
          </a:p>
        </p:txBody>
      </p:sp>
    </p:spTree>
    <p:extLst>
      <p:ext uri="{BB962C8B-B14F-4D97-AF65-F5344CB8AC3E}">
        <p14:creationId xmlns:p14="http://schemas.microsoft.com/office/powerpoint/2010/main" val="176371178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marL="0" marR="0" lvl="0" indent="0" algn="l" defTabSz="685800" rtl="0" eaLnBrk="1" fontAlgn="auto" latinLnBrk="0" hangingPunct="1">
              <a:lnSpc>
                <a:spcPct val="100000"/>
              </a:lnSpc>
              <a:spcBef>
                <a:spcPts val="0"/>
              </a:spcBef>
              <a:spcAft>
                <a:spcPts val="0"/>
              </a:spcAft>
              <a:buClr>
                <a:schemeClr val="dk1"/>
              </a:buClr>
              <a:buSzTx/>
              <a:buFont typeface="Arial" panose="020B0604020202020204" pitchFamily="34" charset="0"/>
              <a:buNone/>
              <a:tabLst/>
              <a:defRPr/>
            </a:pPr>
            <a:r>
              <a:rPr lang="en-US" sz="1200" baseline="0" dirty="0">
                <a:solidFill>
                  <a:schemeClr val="dk1"/>
                </a:solidFill>
                <a:latin typeface="+mn-lt"/>
                <a:ea typeface="Calibri"/>
                <a:cs typeface="Calibri"/>
                <a:sym typeface="Calibri"/>
              </a:rPr>
              <a:t>Let’s review the agenda.</a:t>
            </a:r>
          </a:p>
          <a:p>
            <a:pPr marL="0" marR="0" lvl="0" indent="0" algn="l" defTabSz="685800" rtl="0" eaLnBrk="1" fontAlgn="auto" latinLnBrk="0" hangingPunct="1">
              <a:lnSpc>
                <a:spcPct val="100000"/>
              </a:lnSpc>
              <a:spcBef>
                <a:spcPts val="0"/>
              </a:spcBef>
              <a:spcAft>
                <a:spcPts val="0"/>
              </a:spcAft>
              <a:buClr>
                <a:schemeClr val="dk1"/>
              </a:buClr>
              <a:buSzTx/>
              <a:buFont typeface="Arial" panose="020B0604020202020204" pitchFamily="34" charset="0"/>
              <a:buNone/>
              <a:tabLst/>
              <a:defRPr/>
            </a:pPr>
            <a:endParaRPr lang="en-US" sz="1200" baseline="0" dirty="0">
              <a:solidFill>
                <a:schemeClr val="dk1"/>
              </a:solidFill>
              <a:latin typeface="+mn-lt"/>
              <a:ea typeface="Calibri"/>
              <a:cs typeface="Calibri"/>
              <a:sym typeface="Calibri"/>
            </a:endParaRPr>
          </a:p>
          <a:p>
            <a:pPr marL="0" marR="0" lvl="0" indent="0" algn="l" rtl="0">
              <a:lnSpc>
                <a:spcPct val="100000"/>
              </a:lnSpc>
              <a:spcBef>
                <a:spcPts val="0"/>
              </a:spcBef>
              <a:spcAft>
                <a:spcPts val="0"/>
              </a:spcAft>
              <a:buClr>
                <a:srgbClr val="17365D"/>
              </a:buClr>
              <a:buFont typeface="Source Sans Pro"/>
              <a:buNone/>
            </a:pPr>
            <a:r>
              <a:rPr lang="en-US" sz="1200" b="1" i="0" u="none" strike="noStrike" cap="none" dirty="0">
                <a:solidFill>
                  <a:schemeClr val="tx2"/>
                </a:solidFill>
                <a:ea typeface="Source Sans Pro"/>
                <a:cs typeface="Source Sans Pro"/>
                <a:sym typeface="Source Sans Pro"/>
              </a:rPr>
              <a:t>The</a:t>
            </a:r>
            <a:r>
              <a:rPr lang="en-US" sz="1200" b="1" i="0" u="none" strike="noStrike" cap="none" baseline="0" dirty="0">
                <a:solidFill>
                  <a:schemeClr val="tx2"/>
                </a:solidFill>
                <a:ea typeface="Source Sans Pro"/>
                <a:cs typeface="Source Sans Pro"/>
                <a:sym typeface="Source Sans Pro"/>
              </a:rPr>
              <a:t> purpose of the Overview is </a:t>
            </a:r>
            <a:r>
              <a:rPr lang="en-US" sz="1200" b="0" i="0" u="none" strike="noStrike" cap="none" baseline="0" dirty="0">
                <a:solidFill>
                  <a:schemeClr val="tx2"/>
                </a:solidFill>
                <a:ea typeface="Source Sans Pro"/>
                <a:cs typeface="Source Sans Pro"/>
                <a:sym typeface="Source Sans Pro"/>
              </a:rPr>
              <a:t>t</a:t>
            </a:r>
            <a:r>
              <a:rPr lang="en-US" sz="1200" b="0" dirty="0">
                <a:solidFill>
                  <a:schemeClr val="tx1"/>
                </a:solidFill>
                <a:ea typeface="Source Sans Pro"/>
                <a:cs typeface="Source Sans Pro"/>
                <a:sym typeface="Source Sans Pro"/>
              </a:rPr>
              <a:t>o</a:t>
            </a:r>
            <a:r>
              <a:rPr lang="en-US" sz="1200" dirty="0">
                <a:solidFill>
                  <a:schemeClr val="tx1"/>
                </a:solidFill>
                <a:ea typeface="Source Sans Pro"/>
                <a:cs typeface="Source Sans Pro"/>
                <a:sym typeface="Source Sans Pro"/>
              </a:rPr>
              <a:t> provide a level of understanding of SCLead.org system functions and system rules or safeguards we have embedded</a:t>
            </a:r>
            <a:r>
              <a:rPr lang="en-US" sz="1200" baseline="0" dirty="0">
                <a:solidFill>
                  <a:schemeClr val="tx1"/>
                </a:solidFill>
                <a:ea typeface="Source Sans Pro"/>
                <a:cs typeface="Source Sans Pro"/>
                <a:sym typeface="Source Sans Pro"/>
              </a:rPr>
              <a:t> in the system. </a:t>
            </a:r>
          </a:p>
          <a:p>
            <a:pPr marL="0" marR="0" lvl="0" indent="0" algn="l" rtl="0">
              <a:lnSpc>
                <a:spcPct val="100000"/>
              </a:lnSpc>
              <a:spcBef>
                <a:spcPts val="0"/>
              </a:spcBef>
              <a:spcAft>
                <a:spcPts val="0"/>
              </a:spcAft>
              <a:buClr>
                <a:srgbClr val="17365D"/>
              </a:buClr>
              <a:buFont typeface="Source Sans Pro"/>
              <a:buNone/>
            </a:pPr>
            <a:endParaRPr lang="en-US" sz="1200" i="0" u="none" strike="noStrike" cap="none" baseline="0" dirty="0">
              <a:solidFill>
                <a:schemeClr val="tx1"/>
              </a:solidFill>
              <a:ea typeface="Source Sans Pro"/>
              <a:cs typeface="Source Sans Pro"/>
              <a:sym typeface="Source Sans Pro"/>
            </a:endParaRPr>
          </a:p>
          <a:p>
            <a:pPr marL="0" marR="0" lvl="0" indent="0" algn="l" rtl="0">
              <a:lnSpc>
                <a:spcPct val="100000"/>
              </a:lnSpc>
              <a:spcBef>
                <a:spcPts val="0"/>
              </a:spcBef>
              <a:spcAft>
                <a:spcPts val="0"/>
              </a:spcAft>
              <a:buClr>
                <a:srgbClr val="17365D"/>
              </a:buClr>
              <a:buFont typeface="Source Sans Pro"/>
              <a:buNone/>
            </a:pPr>
            <a:r>
              <a:rPr lang="en-US" sz="1200" i="0" u="none" strike="noStrike" cap="none" baseline="0" dirty="0">
                <a:solidFill>
                  <a:schemeClr val="tx1"/>
                </a:solidFill>
                <a:ea typeface="Source Sans Pro"/>
                <a:cs typeface="Source Sans Pro"/>
                <a:sym typeface="Source Sans Pro"/>
              </a:rPr>
              <a:t>We will then shift our focus on understanding how Classroom-based teacher evaluators use SCLead.org, followed by understanding how Special Area evaluators use SCLead.org</a:t>
            </a:r>
            <a:endParaRPr lang="en-US" sz="1200" i="0" u="none" strike="noStrike" cap="none" dirty="0">
              <a:solidFill>
                <a:schemeClr val="tx1"/>
              </a:solidFill>
              <a:ea typeface="Source Sans Pro"/>
              <a:cs typeface="Source Sans Pro"/>
              <a:sym typeface="Source Sans Pro"/>
            </a:endParaRPr>
          </a:p>
          <a:p>
            <a:pPr marL="0" marR="0" lvl="0" indent="0" algn="l" defTabSz="685800" rtl="0" eaLnBrk="1" fontAlgn="auto" latinLnBrk="0" hangingPunct="1">
              <a:lnSpc>
                <a:spcPct val="100000"/>
              </a:lnSpc>
              <a:spcBef>
                <a:spcPts val="0"/>
              </a:spcBef>
              <a:spcAft>
                <a:spcPts val="0"/>
              </a:spcAft>
              <a:buClr>
                <a:schemeClr val="dk1"/>
              </a:buClr>
              <a:buSzTx/>
              <a:buFont typeface="Arial" panose="020B0604020202020204" pitchFamily="34" charset="0"/>
              <a:buNone/>
              <a:tabLst/>
              <a:defRPr/>
            </a:pPr>
            <a:endParaRPr lang="en-US" sz="1200" baseline="0" dirty="0">
              <a:solidFill>
                <a:schemeClr val="dk1"/>
              </a:solidFill>
              <a:latin typeface="+mn-lt"/>
              <a:ea typeface="Calibri"/>
              <a:cs typeface="Calibri"/>
              <a:sym typeface="Calibri"/>
            </a:endParaRPr>
          </a:p>
          <a:p>
            <a:pPr marL="0" indent="0">
              <a:buClr>
                <a:schemeClr val="dk1"/>
              </a:buClr>
              <a:buFont typeface="Arial" panose="020B0604020202020204" pitchFamily="34" charset="0"/>
              <a:buNone/>
            </a:pPr>
            <a:endParaRPr lang="en-US" sz="1200" baseline="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17365D"/>
              </a:buClr>
              <a:buFont typeface="Source Sans Pro"/>
              <a:buNone/>
            </a:pPr>
            <a:r>
              <a:rPr lang="en-US" sz="1600" b="1" i="0" u="none" strike="noStrike" cap="none" baseline="0" dirty="0">
                <a:solidFill>
                  <a:schemeClr val="tx2"/>
                </a:solidFill>
                <a:ea typeface="Source Sans Pro"/>
                <a:cs typeface="Source Sans Pro"/>
                <a:sym typeface="Source Sans Pro"/>
              </a:rPr>
              <a:t>We will stop at the end of each section for questions you may have.  If you will not be serving as Special Areas evaluator, you may excuse yourself or you may choose to listen in. </a:t>
            </a:r>
            <a:endParaRPr lang="en-US" sz="1600" b="1" dirty="0">
              <a:solidFill>
                <a:schemeClr val="tx2"/>
              </a:solidFill>
              <a:ea typeface="Source Sans Pro"/>
              <a:cs typeface="Source Sans Pro"/>
              <a:sym typeface="Source Sans Pro"/>
            </a:endParaRPr>
          </a:p>
          <a:p>
            <a:pPr marL="0" indent="0">
              <a:buClr>
                <a:schemeClr val="dk1"/>
              </a:buClr>
              <a:buFont typeface="Arial" panose="020B0604020202020204" pitchFamily="34" charset="0"/>
              <a:buNone/>
            </a:pPr>
            <a:endParaRPr lang="en-US" sz="1200" baseline="0" dirty="0">
              <a:solidFill>
                <a:schemeClr val="dk1"/>
              </a:solidFill>
              <a:latin typeface="Calibri"/>
              <a:ea typeface="Calibri"/>
              <a:cs typeface="Calibri"/>
              <a:sym typeface="Calibri"/>
            </a:endParaRPr>
          </a:p>
        </p:txBody>
      </p:sp>
      <p:sp>
        <p:nvSpPr>
          <p:cNvPr id="345" name="Shape 345"/>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marL="0" indent="0">
              <a:buClr>
                <a:schemeClr val="dk1"/>
              </a:buClr>
              <a:buFont typeface="Arial" panose="020B0604020202020204" pitchFamily="34" charset="0"/>
              <a:buNone/>
            </a:pPr>
            <a:r>
              <a:rPr lang="en-US" sz="1200" baseline="0" dirty="0">
                <a:solidFill>
                  <a:schemeClr val="dk1"/>
                </a:solidFill>
                <a:latin typeface="+mn-lt"/>
                <a:ea typeface="Calibri"/>
                <a:cs typeface="Calibri"/>
                <a:sym typeface="Calibri"/>
              </a:rPr>
              <a:t>So during the Winter/Spring, as evaluators you will (read remaining bullets)</a:t>
            </a:r>
          </a:p>
          <a:p>
            <a:pPr marL="0" indent="0">
              <a:buClr>
                <a:schemeClr val="dk1"/>
              </a:buClr>
              <a:buFont typeface="Arial" panose="020B0604020202020204" pitchFamily="34" charset="0"/>
              <a:buNone/>
            </a:pPr>
            <a:endParaRPr lang="en-US" sz="1200" baseline="0" dirty="0">
              <a:solidFill>
                <a:schemeClr val="dk1"/>
              </a:solidFill>
              <a:latin typeface="+mn-lt"/>
              <a:ea typeface="Calibri"/>
              <a:cs typeface="Calibri"/>
              <a:sym typeface="Calibri"/>
            </a:endParaRPr>
          </a:p>
        </p:txBody>
      </p:sp>
      <p:sp>
        <p:nvSpPr>
          <p:cNvPr id="345" name="Shape 345"/>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232699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marL="0" indent="0">
              <a:buClr>
                <a:schemeClr val="dk1"/>
              </a:buClr>
              <a:buFont typeface="Arial" panose="020B0604020202020204" pitchFamily="34" charset="0"/>
              <a:buNone/>
            </a:pPr>
            <a:r>
              <a:rPr lang="en-US" sz="1200" baseline="0" dirty="0">
                <a:solidFill>
                  <a:schemeClr val="dk1"/>
                </a:solidFill>
                <a:latin typeface="Calibri"/>
                <a:ea typeface="Calibri"/>
                <a:cs typeface="Calibri"/>
                <a:sym typeface="Calibri"/>
              </a:rPr>
              <a:t>Finally, I would like to review a few terms you’ll hear in training and see in the system once you begin working in SCLead.org. </a:t>
            </a:r>
          </a:p>
        </p:txBody>
      </p:sp>
      <p:sp>
        <p:nvSpPr>
          <p:cNvPr id="345" name="Shape 345"/>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3621306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Let’s take a quick quiz to check for understanding</a:t>
            </a:r>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13</a:t>
            </a:fld>
            <a:endParaRPr lang="en-US"/>
          </a:p>
        </p:txBody>
      </p:sp>
    </p:spTree>
    <p:extLst>
      <p:ext uri="{BB962C8B-B14F-4D97-AF65-F5344CB8AC3E}">
        <p14:creationId xmlns:p14="http://schemas.microsoft.com/office/powerpoint/2010/main" val="28474750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Your</a:t>
            </a:r>
            <a:r>
              <a:rPr lang="en-US" baseline="0" dirty="0"/>
              <a:t> principal may be able to trouble-shoot for you and ensure that you are added on the educator’s evaluation team.</a:t>
            </a:r>
          </a:p>
          <a:p>
            <a:r>
              <a:rPr lang="en-US" baseline="0" dirty="0"/>
              <a:t>If your principal is unsure of what to do, they should reach the district SCLead.org Administrator, who is usually the District ADEPT Coordinator, for assistance on how to add an evaluator to an educator’s evaluation team.</a:t>
            </a:r>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15</a:t>
            </a:fld>
            <a:endParaRPr lang="en-US"/>
          </a:p>
        </p:txBody>
      </p:sp>
    </p:spTree>
    <p:extLst>
      <p:ext uri="{BB962C8B-B14F-4D97-AF65-F5344CB8AC3E}">
        <p14:creationId xmlns:p14="http://schemas.microsoft.com/office/powerpoint/2010/main" val="17225045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We highly</a:t>
            </a:r>
            <a:r>
              <a:rPr lang="en-US" baseline="0" dirty="0"/>
              <a:t> recommend entering evaluation data throughout the year as you do each step of the process.</a:t>
            </a:r>
            <a:endParaRPr lang="en-US" dirty="0"/>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16</a:t>
            </a:fld>
            <a:endParaRPr lang="en-US"/>
          </a:p>
        </p:txBody>
      </p:sp>
    </p:spTree>
    <p:extLst>
      <p:ext uri="{BB962C8B-B14F-4D97-AF65-F5344CB8AC3E}">
        <p14:creationId xmlns:p14="http://schemas.microsoft.com/office/powerpoint/2010/main" val="2146245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Now let’s get familiar with the layout of SCLead.org</a:t>
            </a:r>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17</a:t>
            </a:fld>
            <a:endParaRPr lang="en-US"/>
          </a:p>
        </p:txBody>
      </p:sp>
    </p:spTree>
    <p:extLst>
      <p:ext uri="{BB962C8B-B14F-4D97-AF65-F5344CB8AC3E}">
        <p14:creationId xmlns:p14="http://schemas.microsoft.com/office/powerpoint/2010/main" val="1907953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District Dashboard visible</a:t>
            </a:r>
            <a:r>
              <a:rPr lang="en-US" baseline="0" dirty="0"/>
              <a:t> to District SCLead.org Administrators. It gives a quick view of the progress of ADEPT Orientations, ADEPT Evaluations, PADEPP Evaluations and PADEPP Assurances for the entire district.</a:t>
            </a:r>
          </a:p>
          <a:p>
            <a:endParaRPr lang="en-US" baseline="0" dirty="0"/>
          </a:p>
          <a:p>
            <a:r>
              <a:rPr lang="en-US" baseline="0" dirty="0"/>
              <a:t>The School-Level SCLead.org Administrator can see a similar dashboard that shows information for their specific school.</a:t>
            </a:r>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18</a:t>
            </a:fld>
            <a:endParaRPr lang="en-US"/>
          </a:p>
        </p:txBody>
      </p:sp>
    </p:spTree>
    <p:extLst>
      <p:ext uri="{BB962C8B-B14F-4D97-AF65-F5344CB8AC3E}">
        <p14:creationId xmlns:p14="http://schemas.microsoft.com/office/powerpoint/2010/main" val="23254063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All users have a “Home” tab, where they can find own</a:t>
            </a:r>
            <a:r>
              <a:rPr lang="en-US" baseline="0" dirty="0"/>
              <a:t> educator profile, which includes their CID, username and current employment. Clicking “View full profile” will show additional information data.</a:t>
            </a:r>
            <a:endParaRPr lang="en-US" dirty="0"/>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19</a:t>
            </a:fld>
            <a:endParaRPr lang="en-US"/>
          </a:p>
        </p:txBody>
      </p:sp>
    </p:spTree>
    <p:extLst>
      <p:ext uri="{BB962C8B-B14F-4D97-AF65-F5344CB8AC3E}">
        <p14:creationId xmlns:p14="http://schemas.microsoft.com/office/powerpoint/2010/main" val="21578656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baseline="0" dirty="0"/>
              <a:t>Additional information includes Employment, Experience and Certification. Please note that you should contact the Office of Educator Services for a more accurate accounting of years of experience. SCLead.org is mainly created to support the evaluation process and not for certification experience </a:t>
            </a:r>
            <a:endParaRPr lang="en-US" dirty="0"/>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20</a:t>
            </a:fld>
            <a:endParaRPr lang="en-US"/>
          </a:p>
        </p:txBody>
      </p:sp>
    </p:spTree>
    <p:extLst>
      <p:ext uri="{BB962C8B-B14F-4D97-AF65-F5344CB8AC3E}">
        <p14:creationId xmlns:p14="http://schemas.microsoft.com/office/powerpoint/2010/main" val="30649014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When looking at the evaluation search page, you will see </a:t>
            </a:r>
            <a:r>
              <a:rPr lang="en-US" baseline="0" dirty="0"/>
              <a:t>the Academic Year with the assigned Evaluation Level, Contract Level and Evaluation Model. You will see the “Bubbles” that indicate progress,  and a button to get more details or enter details on the evaluation.</a:t>
            </a:r>
            <a:endParaRPr lang="en-US" dirty="0"/>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21</a:t>
            </a:fld>
            <a:endParaRPr lang="en-US"/>
          </a:p>
        </p:txBody>
      </p:sp>
    </p:spTree>
    <p:extLst>
      <p:ext uri="{BB962C8B-B14F-4D97-AF65-F5344CB8AC3E}">
        <p14:creationId xmlns:p14="http://schemas.microsoft.com/office/powerpoint/2010/main" val="4676368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marL="0" indent="0">
              <a:buClr>
                <a:schemeClr val="dk1"/>
              </a:buClr>
              <a:buFont typeface="Arial" panose="020B0604020202020204" pitchFamily="34" charset="0"/>
              <a:buNone/>
            </a:pPr>
            <a:r>
              <a:rPr lang="en-US" sz="1200" baseline="0">
                <a:solidFill>
                  <a:schemeClr val="dk1"/>
                </a:solidFill>
                <a:latin typeface="Calibri"/>
                <a:ea typeface="Calibri"/>
                <a:cs typeface="Calibri"/>
                <a:sym typeface="Calibri"/>
              </a:rPr>
              <a:t>Read the norms. </a:t>
            </a:r>
          </a:p>
        </p:txBody>
      </p:sp>
      <p:sp>
        <p:nvSpPr>
          <p:cNvPr id="345" name="Shape 345"/>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0629569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Shown on the educator’s evaluation record “Overall Status” page are the following:</a:t>
            </a:r>
          </a:p>
          <a:p>
            <a:pPr marL="228600" indent="-228600">
              <a:buAutoNum type="arabicParenR"/>
            </a:pPr>
            <a:r>
              <a:rPr lang="en-US" dirty="0"/>
              <a:t>The different components of</a:t>
            </a:r>
            <a:r>
              <a:rPr lang="en-US" baseline="0" dirty="0"/>
              <a:t> the evaluation are on the left vertical menu</a:t>
            </a:r>
          </a:p>
          <a:p>
            <a:pPr marL="228600" indent="-228600">
              <a:buAutoNum type="arabicParenR"/>
            </a:pPr>
            <a:r>
              <a:rPr lang="en-US" baseline="0" dirty="0"/>
              <a:t>The Evaluation Team, where in you can add the Mentor and/or Evaluator </a:t>
            </a:r>
          </a:p>
          <a:p>
            <a:pPr marL="228600" indent="-228600">
              <a:buAutoNum type="arabicParenR"/>
            </a:pPr>
            <a:r>
              <a:rPr lang="en-US" baseline="0" dirty="0"/>
              <a:t>The Status Bars reflecting completion for the entered evaluation component</a:t>
            </a:r>
          </a:p>
          <a:p>
            <a:pPr marL="228600" indent="-228600">
              <a:buAutoNum type="arabicParenR"/>
            </a:pPr>
            <a:r>
              <a:rPr lang="en-US" baseline="0" dirty="0"/>
              <a:t>Doughnut for educator’s evaluation record’s overall completion </a:t>
            </a:r>
          </a:p>
          <a:p>
            <a:pPr marL="228600" indent="-228600">
              <a:buAutoNum type="arabicParenR"/>
            </a:pPr>
            <a:endParaRPr lang="en-US" baseline="0" dirty="0"/>
          </a:p>
          <a:p>
            <a:pPr marL="0" indent="0">
              <a:buNone/>
            </a:pPr>
            <a:r>
              <a:rPr lang="en-US" baseline="0" dirty="0"/>
              <a:t>Note: On the left vertical menu, the attachments are not required. Anything attached in this section is visible to both educator, evaluator and district SCLead.org ADEPT Administrator</a:t>
            </a:r>
            <a:endParaRPr lang="en-US" dirty="0"/>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22</a:t>
            </a:fld>
            <a:endParaRPr lang="en-US"/>
          </a:p>
        </p:txBody>
      </p:sp>
    </p:spTree>
    <p:extLst>
      <p:ext uri="{BB962C8B-B14F-4D97-AF65-F5344CB8AC3E}">
        <p14:creationId xmlns:p14="http://schemas.microsoft.com/office/powerpoint/2010/main" val="20905909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will continue to see the vertical menu on each page that you are</a:t>
            </a:r>
            <a:r>
              <a:rPr lang="en-US" baseline="0" dirty="0"/>
              <a:t> on. When on a page, it will be in bold to indicate that is the component or page you are working on.</a:t>
            </a:r>
          </a:p>
          <a:p>
            <a:r>
              <a:rPr lang="en-US" baseline="0" dirty="0"/>
              <a:t>Observations is where evaluators can:</a:t>
            </a:r>
          </a:p>
          <a:p>
            <a:pPr marL="228600" indent="-228600">
              <a:buAutoNum type="arabicParenR"/>
            </a:pPr>
            <a:r>
              <a:rPr lang="en-US" baseline="0" dirty="0"/>
              <a:t>Add observation</a:t>
            </a:r>
          </a:p>
          <a:p>
            <a:pPr marL="228600" indent="-228600">
              <a:buAutoNum type="arabicParenR"/>
            </a:pPr>
            <a:r>
              <a:rPr lang="en-US" baseline="0" dirty="0"/>
              <a:t>Add Walkthrough </a:t>
            </a:r>
          </a:p>
          <a:p>
            <a:pPr marL="228600" indent="-228600">
              <a:buAutoNum type="arabicParenR"/>
            </a:pPr>
            <a:r>
              <a:rPr lang="en-US" baseline="0" dirty="0"/>
              <a:t>Delete/Restore observation or walkthrough </a:t>
            </a:r>
          </a:p>
          <a:p>
            <a:pPr marL="228600" indent="-228600">
              <a:buAutoNum type="arabicParenR"/>
            </a:pPr>
            <a:r>
              <a:rPr lang="en-US" baseline="0" dirty="0"/>
              <a:t>Review and complete details of an entered observation or walkthrough</a:t>
            </a:r>
          </a:p>
          <a:p>
            <a:pPr marL="228600" indent="-228600">
              <a:buAutoNum type="arabicParenR"/>
            </a:pPr>
            <a:endParaRPr lang="en-US" baseline="0" dirty="0"/>
          </a:p>
          <a:p>
            <a:pPr marL="0" indent="0">
              <a:buNone/>
            </a:pPr>
            <a:r>
              <a:rPr lang="en-US" baseline="0" dirty="0"/>
              <a:t>Click Details to get the details of an entered observation or walkthrough</a:t>
            </a:r>
            <a:endParaRPr lang="en-US" dirty="0"/>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23</a:t>
            </a:fld>
            <a:endParaRPr lang="en-US"/>
          </a:p>
        </p:txBody>
      </p:sp>
    </p:spTree>
    <p:extLst>
      <p:ext uri="{BB962C8B-B14F-4D97-AF65-F5344CB8AC3E}">
        <p14:creationId xmlns:p14="http://schemas.microsoft.com/office/powerpoint/2010/main" val="12653336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This is a sample of a completed post-conference form inside the Observation page. The scores, reinforcement</a:t>
            </a:r>
            <a:r>
              <a:rPr lang="en-US" baseline="0" dirty="0"/>
              <a:t> and refinement</a:t>
            </a:r>
            <a:r>
              <a:rPr lang="en-US" dirty="0"/>
              <a:t> entered by the evaluator under “Scripting and Scoring” will show here, as well as</a:t>
            </a:r>
            <a:r>
              <a:rPr lang="en-US" baseline="0" dirty="0"/>
              <a:t> the Self-Score, reinforcement and refinement of the educator once the educator enters them. This is the page where Signatures are added</a:t>
            </a:r>
            <a:endParaRPr lang="en-US" dirty="0"/>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24</a:t>
            </a:fld>
            <a:endParaRPr lang="en-US"/>
          </a:p>
        </p:txBody>
      </p:sp>
    </p:spTree>
    <p:extLst>
      <p:ext uri="{BB962C8B-B14F-4D97-AF65-F5344CB8AC3E}">
        <p14:creationId xmlns:p14="http://schemas.microsoft.com/office/powerpoint/2010/main" val="40119201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sample results page. </a:t>
            </a:r>
            <a:r>
              <a:rPr lang="en-US" baseline="0" dirty="0"/>
              <a:t>This page auto-calculates the weighted scores for required evaluation components entered in Preliminary and Final Evaluation Cycles. </a:t>
            </a:r>
          </a:p>
          <a:p>
            <a:r>
              <a:rPr lang="en-US" baseline="0" dirty="0"/>
              <a:t>The Recommendations for Next Year can be entered by the school-level or district administrator. Signatures from School level and District Level ADEPT Administrators are required before the evaluation record can be completed by the district level ADEPT Coordinator or by the Auto-Complete Feature if the evaluation is for an educator on Continuing GBE with SLO score entered. </a:t>
            </a:r>
            <a:endParaRPr lang="en-US" dirty="0"/>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25</a:t>
            </a:fld>
            <a:endParaRPr lang="en-US"/>
          </a:p>
        </p:txBody>
      </p:sp>
    </p:spTree>
    <p:extLst>
      <p:ext uri="{BB962C8B-B14F-4D97-AF65-F5344CB8AC3E}">
        <p14:creationId xmlns:p14="http://schemas.microsoft.com/office/powerpoint/2010/main" val="23105978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The results page will have an update to clarify how</a:t>
            </a:r>
            <a:r>
              <a:rPr lang="en-US" baseline="0" dirty="0"/>
              <a:t> the weighted scores are calculated in the Preliminary Cycle.</a:t>
            </a:r>
            <a:endParaRPr lang="en-US" dirty="0"/>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26</a:t>
            </a:fld>
            <a:endParaRPr lang="en-US"/>
          </a:p>
        </p:txBody>
      </p:sp>
    </p:spTree>
    <p:extLst>
      <p:ext uri="{BB962C8B-B14F-4D97-AF65-F5344CB8AC3E}">
        <p14:creationId xmlns:p14="http://schemas.microsoft.com/office/powerpoint/2010/main" val="16987868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Information messages are a helpful tool. If items are missing before the next step can be completed, the information messages will let you know what those missing pieces are. The messages could be in a blue or yellow box. </a:t>
            </a:r>
          </a:p>
          <a:p>
            <a:endParaRPr lang="en-US" dirty="0"/>
          </a:p>
          <a:p>
            <a:r>
              <a:rPr lang="en-US" dirty="0"/>
              <a:t>In the screenshots here, this educator is missing the required number of observations, the required number of observations completed by different evaluators and the consensus for both spring and fall. </a:t>
            </a:r>
          </a:p>
          <a:p>
            <a:endParaRPr lang="en-US" dirty="0"/>
          </a:p>
          <a:p>
            <a:r>
              <a:rPr lang="en-US" dirty="0"/>
              <a:t>In addition, the yellow message lets the user know the page cannot be signed until the SLO rating and overall status has been entered. </a:t>
            </a:r>
          </a:p>
        </p:txBody>
      </p:sp>
      <p:sp>
        <p:nvSpPr>
          <p:cNvPr id="4" name="Slide Number Placeholder 3"/>
          <p:cNvSpPr>
            <a:spLocks noGrp="1"/>
          </p:cNvSpPr>
          <p:nvPr>
            <p:ph type="sldNum" sz="quarter" idx="5"/>
          </p:nvPr>
        </p:nvSpPr>
        <p:spPr/>
        <p:txBody>
          <a:bodyPr/>
          <a:lstStyle/>
          <a:p>
            <a:fld id="{16A353FE-32F5-BF4D-A682-07E8A26EBEC6}" type="slidenum">
              <a:rPr lang="en-US" smtClean="0"/>
              <a:t>27</a:t>
            </a:fld>
            <a:endParaRPr lang="en-US"/>
          </a:p>
        </p:txBody>
      </p:sp>
    </p:spTree>
    <p:extLst>
      <p:ext uri="{BB962C8B-B14F-4D97-AF65-F5344CB8AC3E}">
        <p14:creationId xmlns:p14="http://schemas.microsoft.com/office/powerpoint/2010/main" val="726007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A353FE-32F5-BF4D-A682-07E8A26EBEC6}" type="slidenum">
              <a:rPr lang="en-US" smtClean="0"/>
              <a:t>28</a:t>
            </a:fld>
            <a:endParaRPr lang="en-US"/>
          </a:p>
        </p:txBody>
      </p:sp>
    </p:spTree>
    <p:extLst>
      <p:ext uri="{BB962C8B-B14F-4D97-AF65-F5344CB8AC3E}">
        <p14:creationId xmlns:p14="http://schemas.microsoft.com/office/powerpoint/2010/main" val="6735366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a:t>
            </a:r>
            <a:r>
              <a:rPr lang="en-US" baseline="0" dirty="0"/>
              <a:t> please hop on the mic or type in the chat if you have any questions on how to add staff manually on your staff list.</a:t>
            </a:r>
            <a:endParaRPr lang="en-US" dirty="0"/>
          </a:p>
        </p:txBody>
      </p:sp>
      <p:sp>
        <p:nvSpPr>
          <p:cNvPr id="4" name="Slide Number Placeholder 3"/>
          <p:cNvSpPr>
            <a:spLocks noGrp="1"/>
          </p:cNvSpPr>
          <p:nvPr>
            <p:ph type="sldNum" sz="quarter" idx="5"/>
          </p:nvPr>
        </p:nvSpPr>
        <p:spPr/>
        <p:txBody>
          <a:bodyPr/>
          <a:lstStyle/>
          <a:p>
            <a:fld id="{16A353FE-32F5-BF4D-A682-07E8A26EBEC6}" type="slidenum">
              <a:rPr lang="en-US" smtClean="0"/>
              <a:t>29</a:t>
            </a:fld>
            <a:endParaRPr lang="en-US"/>
          </a:p>
        </p:txBody>
      </p:sp>
    </p:spTree>
    <p:extLst>
      <p:ext uri="{BB962C8B-B14F-4D97-AF65-F5344CB8AC3E}">
        <p14:creationId xmlns:p14="http://schemas.microsoft.com/office/powerpoint/2010/main" val="39396503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Thanks for your responses!</a:t>
            </a:r>
          </a:p>
          <a:p>
            <a:r>
              <a:rPr lang="en-US"/>
              <a:t>Now,</a:t>
            </a:r>
            <a:r>
              <a:rPr lang="en-US" baseline="0"/>
              <a:t> please hop on the mic or type in the chat if you have any questions on how to add staff manually on your staff list.</a:t>
            </a:r>
            <a:endParaRPr lang="en-US"/>
          </a:p>
        </p:txBody>
      </p:sp>
      <p:sp>
        <p:nvSpPr>
          <p:cNvPr id="4" name="Slide Number Placeholder 3"/>
          <p:cNvSpPr>
            <a:spLocks noGrp="1"/>
          </p:cNvSpPr>
          <p:nvPr>
            <p:ph type="sldNum" sz="quarter" idx="5"/>
          </p:nvPr>
        </p:nvSpPr>
        <p:spPr/>
        <p:txBody>
          <a:bodyPr/>
          <a:lstStyle/>
          <a:p>
            <a:fld id="{16A353FE-32F5-BF4D-A682-07E8A26EBEC6}" type="slidenum">
              <a:rPr lang="en-US" smtClean="0"/>
              <a:t>30</a:t>
            </a:fld>
            <a:endParaRPr lang="en-US"/>
          </a:p>
        </p:txBody>
      </p:sp>
    </p:spTree>
    <p:extLst>
      <p:ext uri="{BB962C8B-B14F-4D97-AF65-F5344CB8AC3E}">
        <p14:creationId xmlns:p14="http://schemas.microsoft.com/office/powerpoint/2010/main" val="29041094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This section applies to educators but would be helpful to evaluators so that you understand why you are unable to see the full vertical menu on the educator’s evaluation record. It is not the evaluators’ job to conduct the orientation but</a:t>
            </a:r>
            <a:r>
              <a:rPr lang="en-US" baseline="0" dirty="0"/>
              <a:t> as an evaluator, y</a:t>
            </a:r>
            <a:r>
              <a:rPr lang="en-US" dirty="0"/>
              <a:t>ou</a:t>
            </a:r>
            <a:r>
              <a:rPr lang="en-US" baseline="0" dirty="0"/>
              <a:t> would hopefully be able to help your evaluated educators understand why they need to sign their orientation and how to go about it.</a:t>
            </a:r>
            <a:endParaRPr lang="en-US" dirty="0"/>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31</a:t>
            </a:fld>
            <a:endParaRPr lang="en-US"/>
          </a:p>
        </p:txBody>
      </p:sp>
    </p:spTree>
    <p:extLst>
      <p:ext uri="{BB962C8B-B14F-4D97-AF65-F5344CB8AC3E}">
        <p14:creationId xmlns:p14="http://schemas.microsoft.com/office/powerpoint/2010/main" val="211930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r>
              <a:rPr lang="en-US" sz="1200"/>
              <a:t>As a quick intro</a:t>
            </a:r>
            <a:r>
              <a:rPr lang="en-US" sz="1200" baseline="0"/>
              <a:t> to the TEAMS tools, point out the camera (pink), microphone (green), raised hand (purple) and chat (gold) option on the TEAMS page.</a:t>
            </a:r>
            <a:endParaRPr lang="en-US" sz="1200"/>
          </a:p>
          <a:p>
            <a:pPr marL="0" marR="0" lvl="0" indent="0" algn="l" defTabSz="685800" rtl="0" eaLnBrk="1" fontAlgn="auto" latinLnBrk="0" hangingPunct="1">
              <a:lnSpc>
                <a:spcPct val="100000"/>
              </a:lnSpc>
              <a:spcBef>
                <a:spcPts val="0"/>
              </a:spcBef>
              <a:spcAft>
                <a:spcPts val="0"/>
              </a:spcAft>
              <a:buClr>
                <a:schemeClr val="dk1"/>
              </a:buClr>
              <a:buSzTx/>
              <a:buFont typeface="Arial" panose="020B0604020202020204" pitchFamily="34" charset="0"/>
              <a:buNone/>
              <a:tabLst/>
              <a:defRPr/>
            </a:pPr>
            <a:endParaRPr lang="en-US" sz="1200" baseline="0">
              <a:solidFill>
                <a:schemeClr val="dk1"/>
              </a:solidFill>
              <a:latin typeface="+mn-lt"/>
              <a:ea typeface="Calibri"/>
              <a:cs typeface="Calibri"/>
              <a:sym typeface="Calibri"/>
            </a:endParaRPr>
          </a:p>
          <a:p>
            <a:pPr marL="0" indent="0">
              <a:buClr>
                <a:schemeClr val="dk1"/>
              </a:buClr>
              <a:buFont typeface="Arial" panose="020B0604020202020204" pitchFamily="34" charset="0"/>
              <a:buNone/>
            </a:pPr>
            <a:endParaRPr lang="en-US" sz="1200" baseline="0">
              <a:solidFill>
                <a:schemeClr val="dk1"/>
              </a:solidFill>
              <a:latin typeface="Calibri"/>
              <a:ea typeface="Calibri"/>
              <a:cs typeface="Calibri"/>
              <a:sym typeface="Calibri"/>
            </a:endParaRPr>
          </a:p>
        </p:txBody>
      </p:sp>
      <p:sp>
        <p:nvSpPr>
          <p:cNvPr id="345" name="Shape 345"/>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4466937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marL="0" indent="0">
              <a:buNone/>
            </a:pPr>
            <a:r>
              <a:rPr lang="en-US" sz="1200" baseline="0" dirty="0">
                <a:solidFill>
                  <a:schemeClr val="dk1"/>
                </a:solidFill>
                <a:latin typeface="Calibri"/>
                <a:ea typeface="Calibri"/>
                <a:cs typeface="Calibri"/>
                <a:sym typeface="Calibri"/>
              </a:rPr>
              <a:t>Let’s start with a quick review on which users in SCLead.org need to sign an orientation. </a:t>
            </a:r>
          </a:p>
          <a:p>
            <a:pPr marL="0" indent="0">
              <a:buNone/>
            </a:pPr>
            <a:r>
              <a:rPr lang="en-US" sz="1200" baseline="0" dirty="0">
                <a:solidFill>
                  <a:schemeClr val="dk1"/>
                </a:solidFill>
                <a:latin typeface="Calibri"/>
                <a:ea typeface="Calibri"/>
                <a:cs typeface="Calibri"/>
                <a:sym typeface="Calibri"/>
              </a:rPr>
              <a:t>Answers: a </a:t>
            </a:r>
          </a:p>
          <a:p>
            <a:pPr marL="0" indent="0">
              <a:buNone/>
            </a:pPr>
            <a:r>
              <a:rPr lang="en-US" sz="1200" baseline="0" dirty="0">
                <a:solidFill>
                  <a:schemeClr val="dk1"/>
                </a:solidFill>
                <a:latin typeface="Calibri"/>
                <a:ea typeface="Calibri"/>
                <a:cs typeface="Calibri"/>
                <a:sym typeface="Calibri"/>
              </a:rPr>
              <a:t>If you picked a give yourself a pat on the back. You are correct!</a:t>
            </a:r>
          </a:p>
          <a:p>
            <a:pPr marL="0" indent="0">
              <a:buNone/>
            </a:pPr>
            <a:r>
              <a:rPr lang="en-US" sz="1200" baseline="0" dirty="0">
                <a:solidFill>
                  <a:schemeClr val="dk1"/>
                </a:solidFill>
                <a:latin typeface="Calibri"/>
                <a:ea typeface="Calibri"/>
                <a:cs typeface="Calibri"/>
                <a:sym typeface="Calibri"/>
              </a:rPr>
              <a:t>When would B be applicable? Please hop on the mic to respond</a:t>
            </a:r>
          </a:p>
          <a:p>
            <a:pPr marL="0" indent="0">
              <a:buNone/>
            </a:pPr>
            <a:r>
              <a:rPr lang="en-US" sz="1200" baseline="0" dirty="0">
                <a:solidFill>
                  <a:schemeClr val="dk1"/>
                </a:solidFill>
                <a:latin typeface="Calibri"/>
                <a:ea typeface="Calibri"/>
                <a:cs typeface="Calibri"/>
                <a:sym typeface="Calibri"/>
              </a:rPr>
              <a:t>*B and C would apply if the evaluator o mentor are also being evaluated</a:t>
            </a:r>
          </a:p>
        </p:txBody>
      </p:sp>
      <p:sp>
        <p:nvSpPr>
          <p:cNvPr id="345" name="Shape 345"/>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5126934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baseline="0" dirty="0">
                <a:solidFill>
                  <a:schemeClr val="dk1"/>
                </a:solidFill>
                <a:latin typeface="+mn-lt"/>
                <a:ea typeface="Calibri"/>
                <a:cs typeface="Calibri"/>
                <a:sym typeface="Calibri"/>
              </a:rPr>
              <a:t>As a reminder, here are reasons for evaluated educators to sign their orientation in SCLead.org.</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200" baseline="0" dirty="0">
              <a:solidFill>
                <a:schemeClr val="dk1"/>
              </a:solidFill>
              <a:latin typeface="+mn-lt"/>
              <a:ea typeface="Calibri"/>
              <a:cs typeface="Calibri"/>
              <a:sym typeface="Calibri"/>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US" sz="1200" baseline="0" dirty="0">
                <a:solidFill>
                  <a:schemeClr val="dk1"/>
                </a:solidFill>
                <a:latin typeface="+mn-lt"/>
                <a:ea typeface="Calibri"/>
                <a:cs typeface="Calibri"/>
                <a:sym typeface="Calibri"/>
              </a:rPr>
              <a:t>Read Bullet 1</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200" baseline="0" dirty="0">
              <a:solidFill>
                <a:schemeClr val="dk1"/>
              </a:solidFill>
              <a:latin typeface="+mn-lt"/>
              <a:ea typeface="Calibri"/>
              <a:cs typeface="Calibri"/>
              <a:sym typeface="Calibri"/>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US" sz="1200" i="0" baseline="0" dirty="0">
                <a:solidFill>
                  <a:schemeClr val="dk1"/>
                </a:solidFill>
                <a:latin typeface="+mn-lt"/>
                <a:ea typeface="Calibri"/>
                <a:cs typeface="Calibri"/>
                <a:sym typeface="Calibri"/>
              </a:rPr>
              <a:t>Every educator being evaluated under ADEPT has to have some type of orientation to introduce them to what they will encounter during the evaluation. If a teacher has never had the full SCTS one-day training, in your district or their prior district, they need to have the one-day SCTS training. Teachers on summative evaluation are also required to have a structured overview of the evaluation process. Those on formative contracts must also be informed, and the district may determine the best format to accomplish that.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200" i="0" baseline="0" dirty="0">
              <a:solidFill>
                <a:schemeClr val="dk1"/>
              </a:solidFill>
              <a:latin typeface="+mn-lt"/>
              <a:ea typeface="Calibri"/>
              <a:cs typeface="Calibri"/>
              <a:sym typeface="Calibri"/>
            </a:endParaRPr>
          </a:p>
          <a:p>
            <a:pPr marL="0" indent="0">
              <a:buNone/>
            </a:pPr>
            <a:r>
              <a:rPr lang="en-US" sz="1200" baseline="0" dirty="0">
                <a:solidFill>
                  <a:schemeClr val="dk1"/>
                </a:solidFill>
                <a:latin typeface="Calibri"/>
                <a:ea typeface="Calibri"/>
                <a:cs typeface="Calibri"/>
                <a:sym typeface="Calibri"/>
              </a:rPr>
              <a:t>Read Bullet 3</a:t>
            </a:r>
          </a:p>
        </p:txBody>
      </p:sp>
      <p:sp>
        <p:nvSpPr>
          <p:cNvPr id="345" name="Shape 345"/>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8459142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marL="0" indent="0">
              <a:buNone/>
            </a:pPr>
            <a:r>
              <a:rPr lang="en-US" sz="1200" baseline="0" dirty="0">
                <a:solidFill>
                  <a:schemeClr val="dk1"/>
                </a:solidFill>
                <a:latin typeface="Calibri"/>
                <a:ea typeface="Calibri"/>
                <a:cs typeface="Calibri"/>
                <a:sym typeface="Calibri"/>
              </a:rPr>
              <a:t>If your school or district SCLead.org ADEPT Administrator successfully created an orientation for an evaluation, your educator should see this screen. </a:t>
            </a:r>
          </a:p>
        </p:txBody>
      </p:sp>
      <p:sp>
        <p:nvSpPr>
          <p:cNvPr id="345" name="Shape 345"/>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8598279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marL="0" indent="0">
              <a:buNone/>
            </a:pPr>
            <a:r>
              <a:rPr lang="en-US" sz="1200" baseline="0">
                <a:solidFill>
                  <a:schemeClr val="dk1"/>
                </a:solidFill>
                <a:latin typeface="Calibri"/>
                <a:ea typeface="Calibri"/>
                <a:cs typeface="Calibri"/>
                <a:sym typeface="Calibri"/>
              </a:rPr>
              <a:t>Make sure you created the evaluation record and the orientation. Create if you have not created any of these.</a:t>
            </a:r>
          </a:p>
        </p:txBody>
      </p:sp>
      <p:sp>
        <p:nvSpPr>
          <p:cNvPr id="345" name="Shape 345"/>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54064367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marL="0" indent="0">
              <a:buNone/>
            </a:pPr>
            <a:r>
              <a:rPr lang="en-US" sz="1200" baseline="0" dirty="0">
                <a:solidFill>
                  <a:schemeClr val="dk1"/>
                </a:solidFill>
                <a:latin typeface="Calibri"/>
                <a:ea typeface="Calibri"/>
                <a:cs typeface="Calibri"/>
                <a:sym typeface="Calibri"/>
              </a:rPr>
              <a:t>Read slide.</a:t>
            </a:r>
          </a:p>
        </p:txBody>
      </p:sp>
      <p:sp>
        <p:nvSpPr>
          <p:cNvPr id="345" name="Shape 345"/>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5788322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a:t>
            </a:r>
            <a:r>
              <a:rPr lang="en-US" baseline="0"/>
              <a:t> please hop on the mic or type in the chat if you have any questions on how to add staff manually on your staff list.</a:t>
            </a:r>
            <a:endParaRPr lang="en-US"/>
          </a:p>
        </p:txBody>
      </p:sp>
      <p:sp>
        <p:nvSpPr>
          <p:cNvPr id="4" name="Slide Number Placeholder 3"/>
          <p:cNvSpPr>
            <a:spLocks noGrp="1"/>
          </p:cNvSpPr>
          <p:nvPr>
            <p:ph type="sldNum" sz="quarter" idx="5"/>
          </p:nvPr>
        </p:nvSpPr>
        <p:spPr/>
        <p:txBody>
          <a:bodyPr/>
          <a:lstStyle/>
          <a:p>
            <a:fld id="{16A353FE-32F5-BF4D-A682-07E8A26EBEC6}" type="slidenum">
              <a:rPr lang="en-US" smtClean="0"/>
              <a:t>37</a:t>
            </a:fld>
            <a:endParaRPr lang="en-US"/>
          </a:p>
        </p:txBody>
      </p:sp>
    </p:spTree>
    <p:extLst>
      <p:ext uri="{BB962C8B-B14F-4D97-AF65-F5344CB8AC3E}">
        <p14:creationId xmlns:p14="http://schemas.microsoft.com/office/powerpoint/2010/main" val="262149692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SCLead.org</a:t>
            </a:r>
            <a:r>
              <a:rPr lang="en-US" baseline="0" dirty="0"/>
              <a:t> is a data management system based on the evaluation requirements as stated in the Expanded ADEPT Guidelines. We will have an overview of the process and requirements for classroom-based teachers in this section.</a:t>
            </a:r>
            <a:endParaRPr lang="en-US" dirty="0"/>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38</a:t>
            </a:fld>
            <a:endParaRPr lang="en-US"/>
          </a:p>
        </p:txBody>
      </p:sp>
    </p:spTree>
    <p:extLst>
      <p:ext uri="{BB962C8B-B14F-4D97-AF65-F5344CB8AC3E}">
        <p14:creationId xmlns:p14="http://schemas.microsoft.com/office/powerpoint/2010/main" val="42787540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system will require the correct number of observations be completed to include observations by more than one observer when applicable. </a:t>
            </a:r>
          </a:p>
          <a:p>
            <a:endParaRPr lang="en-US" dirty="0"/>
          </a:p>
          <a:p>
            <a:r>
              <a:rPr lang="en-US" dirty="0"/>
              <a:t>In addition, a mentor is required for Induction Formative and Annual Formative. Results cannot be entered if the required number of observations are not completed as well as the presence of a mentor on the team, if required. </a:t>
            </a:r>
          </a:p>
          <a:p>
            <a:endParaRPr lang="en-US" dirty="0"/>
          </a:p>
          <a:p>
            <a:r>
              <a:rPr lang="en-US" dirty="0"/>
              <a:t>As a reminder, if the average scoring approach is selected by the district, all observations (excluding walkthroughs) will be averaged together to determine the final domain scores. If consensus is used, the fall and spring </a:t>
            </a:r>
            <a:r>
              <a:rPr lang="en-US" b="1" i="1" dirty="0"/>
              <a:t>consensus observation</a:t>
            </a:r>
            <a:r>
              <a:rPr lang="en-US" dirty="0"/>
              <a:t> scores only would be averaged together to determine the final domain scores.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3837247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marL="0" indent="0">
              <a:buNone/>
            </a:pPr>
            <a:r>
              <a:rPr lang="en-US" sz="1200" baseline="0" dirty="0">
                <a:solidFill>
                  <a:schemeClr val="dk1"/>
                </a:solidFill>
                <a:latin typeface="Calibri"/>
                <a:ea typeface="Calibri"/>
                <a:cs typeface="Calibri"/>
                <a:sym typeface="Calibri"/>
              </a:rPr>
              <a:t>Now let’s go over how you will access the evaluations assigned to you. The evaluations tab will have a search feature to help quickly find an evaluation. The search criteria entered will be retained, even if you leave the page, until you either change the search options and click search or until you click </a:t>
            </a:r>
            <a:r>
              <a:rPr lang="en-US" sz="1200" b="1" i="1" baseline="0" dirty="0">
                <a:solidFill>
                  <a:schemeClr val="dk1"/>
                </a:solidFill>
                <a:latin typeface="Calibri"/>
                <a:ea typeface="Calibri"/>
                <a:cs typeface="Calibri"/>
                <a:sym typeface="Calibri"/>
              </a:rPr>
              <a:t>Clear Filters</a:t>
            </a:r>
            <a:r>
              <a:rPr lang="en-US" sz="1200" b="0" i="0" baseline="0" dirty="0">
                <a:solidFill>
                  <a:schemeClr val="dk1"/>
                </a:solidFill>
                <a:latin typeface="Calibri"/>
                <a:ea typeface="Calibri"/>
                <a:cs typeface="Calibri"/>
                <a:sym typeface="Calibri"/>
              </a:rPr>
              <a:t>. </a:t>
            </a:r>
          </a:p>
          <a:p>
            <a:pPr marL="0" indent="0">
              <a:buNone/>
            </a:pPr>
            <a:endParaRPr lang="en-US" sz="1200" b="0" i="0" baseline="0" dirty="0">
              <a:solidFill>
                <a:schemeClr val="dk1"/>
              </a:solidFill>
              <a:latin typeface="Calibri"/>
              <a:ea typeface="Calibri"/>
              <a:cs typeface="Calibri"/>
              <a:sym typeface="Calibri"/>
            </a:endParaRPr>
          </a:p>
          <a:p>
            <a:pPr marL="0" indent="0">
              <a:buNone/>
            </a:pPr>
            <a:r>
              <a:rPr lang="en-US" sz="1200" b="0" i="0" baseline="0" dirty="0">
                <a:solidFill>
                  <a:schemeClr val="dk1"/>
                </a:solidFill>
                <a:latin typeface="Calibri"/>
                <a:ea typeface="Calibri"/>
                <a:cs typeface="Calibri"/>
                <a:sym typeface="Calibri"/>
              </a:rPr>
              <a:t>Access to click on the person’s name is limited to principals and ADEPT administrator’s as this takes you to a teacher’s profile which includes historical evaluation data. To access the evaluation for the teacher, click details. </a:t>
            </a:r>
            <a:endParaRPr lang="en-US" sz="1200" baseline="0" dirty="0">
              <a:solidFill>
                <a:schemeClr val="dk1"/>
              </a:solidFill>
              <a:latin typeface="Calibri"/>
              <a:ea typeface="Calibri"/>
              <a:cs typeface="Calibri"/>
              <a:sym typeface="Calibri"/>
            </a:endParaRPr>
          </a:p>
        </p:txBody>
      </p:sp>
      <p:sp>
        <p:nvSpPr>
          <p:cNvPr id="345" name="Shape 345"/>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71981224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marL="0" indent="0">
              <a:buNone/>
            </a:pPr>
            <a:r>
              <a:rPr lang="en-US" sz="1200" baseline="0">
                <a:solidFill>
                  <a:schemeClr val="dk1"/>
                </a:solidFill>
                <a:latin typeface="Calibri"/>
                <a:ea typeface="Calibri"/>
                <a:cs typeface="Calibri"/>
                <a:sym typeface="Calibri"/>
              </a:rPr>
              <a:t>Once the evaluation is opened, the components of the evaluation can be accessed by the links in the navigation selections to the left. We’ll review the components of the evaluation in detail from our training website. The navigational items will always display to the left of the page. </a:t>
            </a:r>
          </a:p>
        </p:txBody>
      </p:sp>
      <p:sp>
        <p:nvSpPr>
          <p:cNvPr id="345" name="Shape 345"/>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0470530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5</a:t>
            </a:fld>
            <a:endParaRPr lang="en-US"/>
          </a:p>
        </p:txBody>
      </p:sp>
    </p:spTree>
    <p:extLst>
      <p:ext uri="{BB962C8B-B14F-4D97-AF65-F5344CB8AC3E}">
        <p14:creationId xmlns:p14="http://schemas.microsoft.com/office/powerpoint/2010/main" val="131555385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educator or evaluator can create SLO’s, Teacher Leadership</a:t>
            </a:r>
            <a:r>
              <a:rPr lang="en-US" baseline="0" dirty="0"/>
              <a:t> Goals</a:t>
            </a:r>
            <a:r>
              <a:rPr lang="en-US" dirty="0"/>
              <a:t>, and professional goals with the Student growth section. This is an optional function within SCLead but districts are encouraged to have educator’s record goals within the system.  Check with your districts if they</a:t>
            </a:r>
            <a:r>
              <a:rPr lang="en-US" baseline="0" dirty="0"/>
              <a:t> reported on their ADEPT Plan whether or not your educators need to enter SLO, TLG and/or Professional Goals in SCLead.org. If your district will utilize this feature and you are assigned to approve, progress monitor and rate the SLO, TLG and/or Professional Goals, you will go to the Student Growth &amp; Professional Goals Page. Remind the educator to enter their SLO, TLG, and/or Professional Goals here by clicking the appropriate button(s).</a:t>
            </a:r>
          </a:p>
          <a:p>
            <a:endParaRPr lang="en-US" dirty="0"/>
          </a:p>
          <a:p>
            <a:endParaRPr lang="en-US" dirty="0"/>
          </a:p>
          <a:p>
            <a:r>
              <a:rPr lang="en-US" dirty="0"/>
              <a:t>As a reminder, evaluators will enter the final SLO rating in the results section.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261151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a goal is created, there will be a tab for all three conferences to add signatures. A signature should be added by the evaluator and educator.  Once signatures have been added, edits cannot be made. If edits are needed, the signatures would need to be removed from that conference form. </a:t>
            </a:r>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8737895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A353FE-32F5-BF4D-A682-07E8A26EBEC6}" type="slidenum">
              <a:rPr lang="en-US" smtClean="0"/>
              <a:t>44</a:t>
            </a:fld>
            <a:endParaRPr lang="en-US"/>
          </a:p>
        </p:txBody>
      </p:sp>
    </p:spTree>
    <p:extLst>
      <p:ext uri="{BB962C8B-B14F-4D97-AF65-F5344CB8AC3E}">
        <p14:creationId xmlns:p14="http://schemas.microsoft.com/office/powerpoint/2010/main" val="177443674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look at the Observations Page. The observations tab will be divided into two sections, Preliminary or Fall and Final or Spring. </a:t>
            </a:r>
          </a:p>
          <a:p>
            <a:endParaRPr lang="en-US" dirty="0"/>
          </a:p>
          <a:p>
            <a:r>
              <a:rPr lang="en-US" dirty="0"/>
              <a:t>If there are specific observation requirements that have not yet been met, a blue informational box will display letting the evaluators know what is needed. </a:t>
            </a:r>
          </a:p>
          <a:p>
            <a:endParaRPr lang="en-US" dirty="0"/>
          </a:p>
          <a:p>
            <a:r>
              <a:rPr lang="en-US" dirty="0"/>
              <a:t>This example is using the consensus scoring approach so a consensus form would be required. </a:t>
            </a:r>
          </a:p>
          <a:p>
            <a:endParaRPr lang="en-US" dirty="0"/>
          </a:p>
          <a:p>
            <a:r>
              <a:rPr lang="en-US" dirty="0"/>
              <a:t>Other observers on the team, can view, but not edit, observations completed by others on the team. </a:t>
            </a:r>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040328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the Observation has been created, the elements of the observation will be generated. </a:t>
            </a:r>
          </a:p>
          <a:p>
            <a:endParaRPr lang="en-US" dirty="0"/>
          </a:p>
          <a:p>
            <a:r>
              <a:rPr lang="en-US" b="0" i="0" dirty="0"/>
              <a:t>Another frequently asked question/problem was how do you move an observation that was started in the wrong cycle. This caused an issue with observation completion requirements. SCLead has been enhanced to add a semester dropdown which allows the observer to move the observation to the correct cycle. Click </a:t>
            </a:r>
            <a:r>
              <a:rPr lang="en-US" b="1" i="1" dirty="0"/>
              <a:t>Edit</a:t>
            </a:r>
            <a:r>
              <a:rPr lang="en-US" b="0" i="0" dirty="0"/>
              <a:t> for the observation, change the semester to </a:t>
            </a:r>
            <a:r>
              <a:rPr lang="en-US" b="1" i="1" dirty="0"/>
              <a:t>Spring</a:t>
            </a:r>
            <a:r>
              <a:rPr lang="en-US" b="0" i="0" dirty="0"/>
              <a:t> (or Fall if applicable) and click </a:t>
            </a:r>
            <a:r>
              <a:rPr lang="en-US" b="1" i="1" dirty="0"/>
              <a:t>Submit</a:t>
            </a:r>
            <a:r>
              <a:rPr lang="en-US" b="0" i="0" dirty="0"/>
              <a:t>. </a:t>
            </a:r>
          </a:p>
          <a:p>
            <a:endParaRPr lang="en-US" b="0" i="0" dirty="0"/>
          </a:p>
          <a:p>
            <a:r>
              <a:rPr lang="en-US" b="0" i="0" dirty="0"/>
              <a:t>I’d also like to point out two options that show in the top screenshot, </a:t>
            </a:r>
            <a:r>
              <a:rPr lang="en-US" b="1" i="1" dirty="0"/>
              <a:t>Remove </a:t>
            </a:r>
            <a:r>
              <a:rPr lang="en-US" b="0" i="0" dirty="0"/>
              <a:t>and </a:t>
            </a:r>
            <a:r>
              <a:rPr lang="en-US" b="1" i="1" dirty="0"/>
              <a:t>Delete. </a:t>
            </a:r>
            <a:r>
              <a:rPr lang="en-US" b="0" i="0" dirty="0"/>
              <a:t>If you click </a:t>
            </a:r>
            <a:r>
              <a:rPr lang="en-US" b="1" i="1" dirty="0"/>
              <a:t>Remove</a:t>
            </a:r>
            <a:r>
              <a:rPr lang="en-US" b="0" i="0" dirty="0"/>
              <a:t>, you are removing the observation. The system is retaining the observation; however, it is no longer visible and is not part of the evaluation. However, the observation could be restored, if removed in error. If you click </a:t>
            </a:r>
            <a:r>
              <a:rPr lang="en-US" b="1" i="1" dirty="0"/>
              <a:t>Delete</a:t>
            </a:r>
            <a:r>
              <a:rPr lang="en-US" b="0" i="0" dirty="0"/>
              <a:t>, the system will delete the observation and it cannot be restored. This would apply anywhere you see the option to </a:t>
            </a:r>
            <a:r>
              <a:rPr lang="en-US" b="1" i="1" dirty="0"/>
              <a:t>Remove </a:t>
            </a:r>
            <a:r>
              <a:rPr lang="en-US" b="0" i="0" dirty="0"/>
              <a:t>or</a:t>
            </a:r>
            <a:r>
              <a:rPr lang="en-US" b="1" i="1" dirty="0"/>
              <a:t> Delete</a:t>
            </a:r>
            <a:r>
              <a:rPr lang="en-US" b="0" i="0" dirty="0"/>
              <a:t>. </a:t>
            </a:r>
            <a:endParaRPr lang="en-US" b="1" i="1" dirty="0"/>
          </a:p>
          <a:p>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4370179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Pre-Conference is straight forward. Click </a:t>
            </a:r>
            <a:r>
              <a:rPr lang="en-US" b="1" i="1" dirty="0"/>
              <a:t>Edit</a:t>
            </a:r>
            <a:r>
              <a:rPr lang="en-US" b="0" i="0" dirty="0"/>
              <a:t> to enter details of pre-conference.</a:t>
            </a:r>
          </a:p>
          <a:p>
            <a:r>
              <a:rPr lang="en-US" b="0" i="0" dirty="0"/>
              <a:t>This Pre-Conference Planning Sheet is not required to be entered in SCLead.org. Use this at</a:t>
            </a:r>
            <a:r>
              <a:rPr lang="en-US" b="0" i="0" baseline="0" dirty="0"/>
              <a:t> your convenience to help you plan for your conference.</a:t>
            </a:r>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35618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The Scripting &amp; Scoring tab is only visible to the observer. </a:t>
            </a:r>
          </a:p>
          <a:p>
            <a:endParaRPr lang="en-US" dirty="0"/>
          </a:p>
          <a:p>
            <a:r>
              <a:rPr lang="en-US" dirty="0"/>
              <a:t>Scripting notes are an optional feature in SCLead. Check with your District ADEPT Coordinator if business rules have ben set-up and if</a:t>
            </a:r>
            <a:r>
              <a:rPr lang="en-US" baseline="0" dirty="0"/>
              <a:t> you are expected to utilize this feature. Some districts set-up a minimum number of evidence entered in this section. </a:t>
            </a:r>
            <a:r>
              <a:rPr lang="en-US" dirty="0"/>
              <a:t>Scripting can be entered in SCLead and then each section of notes, or evidence, can be aligned to the rubric indicators. Each block of evidence can be aligned to as many indicators as applicable. </a:t>
            </a:r>
          </a:p>
          <a:p>
            <a:endParaRPr lang="en-US"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Let’s say you are in the classroom and recording scripting in SCLead. You’re focused on what is occurring in the classroom and creating blocks of notes/evidence and saving as you go. You’re not thinking about how this evidence aligns .. Just focused on everything you are observing. Once the observation is complete, you can then go back and edit each section of notes and align them to the rubric.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Some users may want to record all the notes in Word or even on paper and then later add them to SCLead and that is okay too. My only caution is that if you are copy/pasting from Word or similar program, copy into SCLead as plain text to avoid hidden characters. Please remember, the blocks are intended to be smaller sections of notes and there are character limits to each section. </a:t>
            </a:r>
          </a:p>
          <a:p>
            <a:endParaRPr lang="en-US" dirty="0"/>
          </a:p>
          <a:p>
            <a:r>
              <a:rPr lang="en-US" dirty="0"/>
              <a:t>When you go to the scoring tab, you’ll see the number of scripting notes associated with each indicator. If you click on the number, the system will return the scripting page and filter/show only the notes that apply to that indicator. This allows you to view those notes to help with the scoring process. </a:t>
            </a:r>
          </a:p>
          <a:p>
            <a:endParaRPr lang="en-US" dirty="0"/>
          </a:p>
          <a:p>
            <a:r>
              <a:rPr lang="en-US" dirty="0"/>
              <a:t>Scripting notes will only be visible to the observer. The teacher, other administrators or observers will </a:t>
            </a:r>
            <a:r>
              <a:rPr lang="en-US" b="1" i="1" dirty="0"/>
              <a:t>NOT</a:t>
            </a:r>
            <a:r>
              <a:rPr lang="en-US" dirty="0"/>
              <a:t> be able to access the scripting notes at any time. </a:t>
            </a:r>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7889253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indicator will be scored on the Scoring tab. All indicators are required to be scored. If a score needs to be changed, the observer will go back to the Scoring tab to adjust scores. </a:t>
            </a:r>
          </a:p>
          <a:p>
            <a:endParaRPr lang="en-US" dirty="0"/>
          </a:p>
          <a:p>
            <a:r>
              <a:rPr lang="en-US" dirty="0"/>
              <a:t>Note the scripting column that has an indication of evidence collected for indicators. </a:t>
            </a:r>
          </a:p>
          <a:p>
            <a:endParaRPr lang="en-US" dirty="0"/>
          </a:p>
          <a:p>
            <a:r>
              <a:rPr lang="en-US" dirty="0"/>
              <a:t>Also note that you have to be certain of the scores you enter based on the evidence you gathered. If you </a:t>
            </a:r>
            <a:r>
              <a:rPr lang="en-US" baseline="0" dirty="0"/>
              <a:t>missed something in your notes and need to make changes, make sure that you do so before conducting a post conference with the educator.</a:t>
            </a:r>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6668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Teacher Self-scoring can be enabled/disabled on the Self-Reflection tab. This button determines if the teacher can see the observation record. </a:t>
            </a:r>
          </a:p>
          <a:p>
            <a:endParaRPr lang="en-US"/>
          </a:p>
          <a:p>
            <a:r>
              <a:rPr lang="en-US"/>
              <a:t>If enabled, the teacher will see the observation and can enter self-reflection (provided the post conference has not been signed). </a:t>
            </a:r>
          </a:p>
          <a:p>
            <a:endParaRPr lang="en-US"/>
          </a:p>
          <a:p>
            <a:r>
              <a:rPr lang="en-US"/>
              <a:t>If disabled, the teacher will not be able to see the observation, even if the post conference has been signed. </a:t>
            </a:r>
          </a:p>
          <a:p>
            <a:endParaRPr lang="en-US"/>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473966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 use the attachments section for evidence or perhaps scripting documents. These attachments are not visible to the educator or other observers. </a:t>
            </a:r>
          </a:p>
          <a:p>
            <a:endParaRPr lang="en-US" dirty="0"/>
          </a:p>
          <a:p>
            <a:r>
              <a:rPr lang="en-US" dirty="0"/>
              <a:t>The use</a:t>
            </a:r>
            <a:r>
              <a:rPr lang="en-US" baseline="0" dirty="0"/>
              <a:t> of this feature is optional.</a:t>
            </a:r>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52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3330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marL="0" indent="0">
              <a:buClr>
                <a:schemeClr val="dk1"/>
              </a:buClr>
              <a:buFont typeface="Arial" panose="020B0604020202020204" pitchFamily="34" charset="0"/>
              <a:buNone/>
            </a:pPr>
            <a:r>
              <a:rPr lang="en-US" sz="1200" baseline="0" dirty="0">
                <a:solidFill>
                  <a:schemeClr val="dk1"/>
                </a:solidFill>
                <a:latin typeface="Calibri"/>
                <a:ea typeface="Calibri"/>
                <a:cs typeface="Calibri"/>
                <a:sym typeface="Calibri"/>
              </a:rPr>
              <a:t>One FAQ we routinely get is – Does it involve me?</a:t>
            </a:r>
          </a:p>
          <a:p>
            <a:pPr marL="0" indent="0">
              <a:buClr>
                <a:schemeClr val="dk1"/>
              </a:buClr>
              <a:buFont typeface="Arial" panose="020B0604020202020204" pitchFamily="34" charset="0"/>
              <a:buNone/>
            </a:pPr>
            <a:endParaRPr lang="en-US" sz="1200" baseline="0" dirty="0">
              <a:solidFill>
                <a:schemeClr val="dk1"/>
              </a:solidFill>
              <a:latin typeface="Calibri"/>
              <a:ea typeface="Calibri"/>
              <a:cs typeface="Calibri"/>
              <a:sym typeface="Calibri"/>
            </a:endParaRPr>
          </a:p>
          <a:p>
            <a:pPr marL="0" indent="0">
              <a:buClr>
                <a:schemeClr val="dk1"/>
              </a:buClr>
              <a:buFont typeface="Arial" panose="020B0604020202020204" pitchFamily="34" charset="0"/>
              <a:buNone/>
            </a:pPr>
            <a:r>
              <a:rPr lang="en-US" sz="1200" baseline="0" dirty="0">
                <a:solidFill>
                  <a:schemeClr val="dk1"/>
                </a:solidFill>
                <a:latin typeface="Calibri"/>
                <a:ea typeface="Calibri"/>
                <a:cs typeface="Calibri"/>
                <a:sym typeface="Calibri"/>
              </a:rPr>
              <a:t>The answer is yes if you evaluate classroom-based teachers, special area educators or manage ADEPT or PADEPP evaluations – you will enter some if not all of your district’s evaluation data in SCLead.org. Today, we’ll just review the process for ADEPT evaluations.</a:t>
            </a:r>
          </a:p>
        </p:txBody>
      </p:sp>
      <p:sp>
        <p:nvSpPr>
          <p:cNvPr id="345" name="Shape 345"/>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6337137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post-conference form will display the observer scores and teacher self scores. Please note, the scores on this page are read only. If observer scoring changes are needed, the change would need to be made in the Scripting and Scoring tab. </a:t>
            </a:r>
          </a:p>
          <a:p>
            <a:endParaRPr lang="en-US" dirty="0"/>
          </a:p>
          <a:p>
            <a:r>
              <a:rPr lang="en-US" dirty="0"/>
              <a:t>Below the scoring section, this page will have a place for the reinforcement/refinement, reflection. Once post-conference has occurred, the observer and teacher would sign the observation. The observer must sign first. If consensus, all observers on the team would need to sign. </a:t>
            </a:r>
          </a:p>
          <a:p>
            <a:endParaRPr lang="en-US" dirty="0"/>
          </a:p>
          <a:p>
            <a:r>
              <a:rPr lang="en-US" dirty="0"/>
              <a:t>As we shared earlier, pleas note that the post-conference form will not be visible to the educator unless 1. self-reflection is enabled and 2. all required evaluators have signed. </a:t>
            </a:r>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53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1157309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19217" y="4501662"/>
            <a:ext cx="5753740" cy="4264732"/>
          </a:xfrm>
          <a:prstGeom prst="rect">
            <a:avLst/>
          </a:prstGeom>
          <a:noFill/>
          <a:ln>
            <a:noFill/>
          </a:ln>
        </p:spPr>
        <p:txBody>
          <a:bodyPr spcFirstLastPara="1" wrap="square" lIns="95230" tIns="95230" rIns="95230" bIns="95230" anchor="t" anchorCtr="0">
            <a:noAutofit/>
          </a:bodyPr>
          <a:lstStyle/>
          <a:p>
            <a:pPr>
              <a:buClr>
                <a:schemeClr val="dk1"/>
              </a:buClr>
            </a:pPr>
            <a:r>
              <a:rPr lang="en-US" dirty="0">
                <a:solidFill>
                  <a:schemeClr val="dk1"/>
                </a:solidFill>
                <a:latin typeface="Calibri"/>
                <a:ea typeface="Calibri"/>
                <a:cs typeface="Calibri"/>
                <a:sym typeface="Calibri"/>
              </a:rPr>
              <a:t>Now let’s talk about the Consensus</a:t>
            </a:r>
            <a:r>
              <a:rPr lang="en-US" baseline="0" dirty="0">
                <a:solidFill>
                  <a:schemeClr val="dk1"/>
                </a:solidFill>
                <a:latin typeface="Calibri"/>
                <a:ea typeface="Calibri"/>
                <a:cs typeface="Calibri"/>
                <a:sym typeface="Calibri"/>
              </a:rPr>
              <a:t> Form under Observations Page. This will not apply to all of you. </a:t>
            </a:r>
            <a:r>
              <a:rPr lang="en-US" dirty="0">
                <a:solidFill>
                  <a:schemeClr val="dk1"/>
                </a:solidFill>
                <a:latin typeface="Calibri"/>
                <a:ea typeface="Calibri"/>
                <a:cs typeface="Calibri"/>
                <a:sym typeface="Calibri"/>
              </a:rPr>
              <a:t>The district determines the scoring approach for each evaluation/contract level in the ADEPT Plan each year. Some districts chose to have a consensus for every level, even if that level only requires one observation per semester. In those cases, an observation and consensus form would be required. </a:t>
            </a:r>
          </a:p>
          <a:p>
            <a:pPr>
              <a:buClr>
                <a:schemeClr val="dk1"/>
              </a:buClr>
            </a:pPr>
            <a:endParaRPr lang="en-US" dirty="0">
              <a:solidFill>
                <a:schemeClr val="dk1"/>
              </a:solidFill>
              <a:latin typeface="Calibri"/>
              <a:ea typeface="Calibri"/>
              <a:cs typeface="Calibri"/>
              <a:sym typeface="Calibri"/>
            </a:endParaRPr>
          </a:p>
          <a:p>
            <a:pPr>
              <a:buClr>
                <a:schemeClr val="dk1"/>
              </a:buClr>
            </a:pPr>
            <a:r>
              <a:rPr lang="en-US" dirty="0">
                <a:solidFill>
                  <a:schemeClr val="dk1"/>
                </a:solidFill>
                <a:latin typeface="Calibri"/>
                <a:ea typeface="Calibri"/>
                <a:cs typeface="Calibri"/>
                <a:sym typeface="Calibri"/>
              </a:rPr>
              <a:t>The evaluation chair will need to add and complete the consensus form. Once the evaluation chair has added the scores, he/she will need to sign the post-conference. Next, all evaluators listed on the team will be required to sign the post conference form and will need to do so before the teacher can. Once all team members have signed, the teacher will then be able to view and sign the post conference form. </a:t>
            </a:r>
          </a:p>
          <a:p>
            <a:pPr>
              <a:buClr>
                <a:schemeClr val="dk1"/>
              </a:buClr>
            </a:pPr>
            <a:endParaRPr lang="en-US" dirty="0">
              <a:solidFill>
                <a:schemeClr val="dk1"/>
              </a:solidFill>
              <a:latin typeface="Calibri"/>
              <a:ea typeface="Calibri"/>
              <a:cs typeface="Calibri"/>
              <a:sym typeface="Calibri"/>
            </a:endParaRPr>
          </a:p>
          <a:p>
            <a:pPr>
              <a:buClr>
                <a:schemeClr val="dk1"/>
              </a:buClr>
            </a:pPr>
            <a:r>
              <a:rPr lang="en-US" dirty="0">
                <a:solidFill>
                  <a:schemeClr val="dk1"/>
                </a:solidFill>
                <a:latin typeface="Calibri"/>
                <a:ea typeface="Calibri"/>
                <a:cs typeface="Calibri"/>
                <a:sym typeface="Calibri"/>
              </a:rPr>
              <a:t>What if the team changes during the year? The members currently listed on the team would need to sign. As a reminder, the consensus form must be signed by an evaluation chair. </a:t>
            </a:r>
          </a:p>
        </p:txBody>
      </p:sp>
      <p:sp>
        <p:nvSpPr>
          <p:cNvPr id="345" name="Shape 345"/>
          <p:cNvSpPr>
            <a:spLocks noGrp="1" noRot="1" noChangeAspect="1"/>
          </p:cNvSpPr>
          <p:nvPr>
            <p:ph type="sldImg" idx="2"/>
          </p:nvPr>
        </p:nvSpPr>
        <p:spPr>
          <a:xfrm>
            <a:off x="436563" y="711200"/>
            <a:ext cx="6318250" cy="35544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26486272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Another feature</a:t>
            </a:r>
            <a:r>
              <a:rPr lang="en-US" baseline="0" dirty="0"/>
              <a:t> that you may see that is not applicable to all your evaluated educators is the Final Cycle Observation Skip option. </a:t>
            </a:r>
            <a:r>
              <a:rPr lang="en-US" dirty="0"/>
              <a:t>An evaluator can skip the Spring/Final observation cycle provided the requirements are met. It is important for evaluators to review this for educators early in the Spring semester, or even as soon as fall observations are complete, to ensure educators are eligible for Spring cycle skip or if additional observations must be completed. The skip option will only show if the requirements are met.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900" dirty="0">
                <a:latin typeface="Calibri" panose="020F0502020204030204" pitchFamily="34" charset="0"/>
                <a:cs typeface="Calibri" panose="020F0502020204030204" pitchFamily="34" charset="0"/>
              </a:rPr>
              <a:t>Another – rare scenario where spring observations</a:t>
            </a:r>
            <a:r>
              <a:rPr lang="en-US" sz="900" baseline="0" dirty="0">
                <a:latin typeface="Calibri" panose="020F0502020204030204" pitchFamily="34" charset="0"/>
                <a:cs typeface="Calibri" panose="020F0502020204030204" pitchFamily="34" charset="0"/>
              </a:rPr>
              <a:t> can be skipped…..</a:t>
            </a:r>
            <a:r>
              <a:rPr lang="en-US" sz="900" dirty="0">
                <a:latin typeface="Calibri" panose="020F0502020204030204" pitchFamily="34" charset="0"/>
                <a:cs typeface="Calibri" panose="020F0502020204030204" pitchFamily="34" charset="0"/>
              </a:rPr>
              <a:t>Summative - Annual </a:t>
            </a:r>
            <a:r>
              <a:rPr lang="en-US" sz="900" b="1" i="1" dirty="0">
                <a:latin typeface="Calibri" panose="020F0502020204030204" pitchFamily="34" charset="0"/>
                <a:cs typeface="Calibri" panose="020F0502020204030204" pitchFamily="34" charset="0"/>
              </a:rPr>
              <a:t>with</a:t>
            </a:r>
            <a:r>
              <a:rPr lang="en-US" sz="900" dirty="0">
                <a:latin typeface="Calibri" panose="020F0502020204030204" pitchFamily="34" charset="0"/>
                <a:cs typeface="Calibri" panose="020F0502020204030204" pitchFamily="34" charset="0"/>
              </a:rPr>
              <a:t> a Professional Certificate</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16A353FE-32F5-BF4D-A682-07E8A26EBEC6}" type="slidenum">
              <a:rPr lang="en-US" smtClean="0"/>
              <a:t>55</a:t>
            </a:fld>
            <a:endParaRPr lang="en-US"/>
          </a:p>
        </p:txBody>
      </p:sp>
    </p:spTree>
    <p:extLst>
      <p:ext uri="{BB962C8B-B14F-4D97-AF65-F5344CB8AC3E}">
        <p14:creationId xmlns:p14="http://schemas.microsoft.com/office/powerpoint/2010/main" val="192631554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19217" y="4501662"/>
            <a:ext cx="5753740" cy="4264732"/>
          </a:xfrm>
          <a:prstGeom prst="rect">
            <a:avLst/>
          </a:prstGeom>
          <a:noFill/>
          <a:ln>
            <a:noFill/>
          </a:ln>
        </p:spPr>
        <p:txBody>
          <a:bodyPr spcFirstLastPara="1" wrap="square" lIns="95230" tIns="95230" rIns="95230" bIns="95230" anchor="t" anchorCtr="0">
            <a:noAutofit/>
          </a:bodyPr>
          <a:lstStyle/>
          <a:p>
            <a:pPr>
              <a:buClr>
                <a:schemeClr val="dk1"/>
              </a:buClr>
            </a:pPr>
            <a:r>
              <a:rPr lang="en-US" dirty="0">
                <a:solidFill>
                  <a:schemeClr val="dk1"/>
                </a:solidFill>
                <a:latin typeface="Calibri"/>
                <a:ea typeface="Calibri"/>
                <a:cs typeface="Calibri"/>
                <a:sym typeface="Calibri"/>
              </a:rPr>
              <a:t>The Professionalism review is required for class-room based teachers, unless on GBE/LOA. A preliminary review is optional, and the scores do not count. A final review must be completed and once signed by the evaluator; the scores will be included in results. The teacher is not required to sign the professionalism review; however, the progress indicators will not show as complete unless the teacher signs. </a:t>
            </a:r>
          </a:p>
          <a:p>
            <a:pPr>
              <a:buClr>
                <a:schemeClr val="dk1"/>
              </a:buClr>
            </a:pPr>
            <a:endParaRPr lang="en-US" dirty="0">
              <a:solidFill>
                <a:schemeClr val="dk1"/>
              </a:solidFill>
              <a:latin typeface="Calibri"/>
              <a:ea typeface="Calibri"/>
              <a:cs typeface="Calibri"/>
              <a:sym typeface="Calibri"/>
            </a:endParaRPr>
          </a:p>
          <a:p>
            <a:pPr>
              <a:buClr>
                <a:schemeClr val="dk1"/>
              </a:buClr>
            </a:pPr>
            <a:r>
              <a:rPr lang="en-US" dirty="0">
                <a:solidFill>
                  <a:schemeClr val="dk1"/>
                </a:solidFill>
                <a:latin typeface="Calibri"/>
                <a:ea typeface="Calibri"/>
                <a:cs typeface="Calibri"/>
                <a:sym typeface="Calibri"/>
              </a:rPr>
              <a:t>The teacher professionalism self-reviews must be entered in the system. According to the Expanded ADEPT Support and System Guidelines, “The teacher must submit their Professionalism Self-Review no later than five school days after their final observation of the final evaluation cycle.”</a:t>
            </a:r>
          </a:p>
          <a:p>
            <a:pPr>
              <a:buClr>
                <a:schemeClr val="dk1"/>
              </a:buClr>
            </a:pPr>
            <a:endParaRPr lang="en-US" dirty="0">
              <a:solidFill>
                <a:schemeClr val="dk1"/>
              </a:solidFill>
              <a:latin typeface="Calibri"/>
              <a:ea typeface="Calibri"/>
              <a:cs typeface="Calibri"/>
              <a:sym typeface="Calibri"/>
            </a:endParaRPr>
          </a:p>
        </p:txBody>
      </p:sp>
      <p:sp>
        <p:nvSpPr>
          <p:cNvPr id="345" name="Shape 345"/>
          <p:cNvSpPr>
            <a:spLocks noGrp="1" noRot="1" noChangeAspect="1"/>
          </p:cNvSpPr>
          <p:nvPr>
            <p:ph type="sldImg" idx="2"/>
          </p:nvPr>
        </p:nvSpPr>
        <p:spPr>
          <a:xfrm>
            <a:off x="436563" y="711200"/>
            <a:ext cx="6318250" cy="35544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62146677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screenshot of where to enter Professionalism</a:t>
            </a:r>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57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8709294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look at the</a:t>
            </a:r>
            <a:r>
              <a:rPr lang="en-US" baseline="0" dirty="0"/>
              <a:t> Results Page. </a:t>
            </a:r>
            <a:r>
              <a:rPr lang="en-US" dirty="0"/>
              <a:t>In the results section, the evaluator will need to enter the final SLO rating and Overall Status, if they haven’t entered that yet under the Overall Rating Tab inside the Student</a:t>
            </a:r>
            <a:r>
              <a:rPr lang="en-US" baseline="0" dirty="0"/>
              <a:t> Growth &amp; Professional Goals Page</a:t>
            </a:r>
            <a:r>
              <a:rPr lang="en-US" dirty="0"/>
              <a:t>. In order to enter the SLO Rating under the Results Page, the system need all required elements of the evaluation completed first. Look to the blue information bar for any missing elements. </a:t>
            </a:r>
          </a:p>
          <a:p>
            <a:endParaRPr lang="en-US" dirty="0"/>
          </a:p>
          <a:p>
            <a:r>
              <a:rPr lang="en-US" dirty="0"/>
              <a:t>Once SLO rating and Overall Status have been entered, and evaluator will need to sign the results page. The teacher can sign next. </a:t>
            </a:r>
          </a:p>
          <a:p>
            <a:endParaRPr lang="en-US" dirty="0"/>
          </a:p>
          <a:p>
            <a:r>
              <a:rPr lang="en-US" dirty="0"/>
              <a:t>The district ADEPT administrator will then enter recommendations for next year, sign the results and mark the evaluation as complete. </a:t>
            </a:r>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6A353FE-32F5-BF4D-A682-07E8A26EBEC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59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5579543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Results can be entered by an evaluator or principal. For class-room based teachers, results will include domain scores, calculations dependent on ADEPT Plan, professionalism score, SLO rating and overall met/not met. For special areas, the overall met/not met should be entered; however, a summary form is required to be completed before the results can be entered. </a:t>
            </a:r>
            <a:r>
              <a:rPr lang="en-US" sz="9600" dirty="0">
                <a:latin typeface="Calibri" panose="020F0502020204030204" pitchFamily="34" charset="0"/>
                <a:cs typeface="Calibri" panose="020F0502020204030204" pitchFamily="34" charset="0"/>
              </a:rPr>
              <a:t>*See Informational messages if results page cannot be edited. </a:t>
            </a:r>
          </a:p>
          <a:p>
            <a:endParaRPr lang="en-US" dirty="0"/>
          </a:p>
          <a:p>
            <a:endParaRPr lang="en-US" dirty="0"/>
          </a:p>
          <a:p>
            <a:r>
              <a:rPr lang="en-US" dirty="0"/>
              <a:t>Once the results have been entered and signatures are present, the evaluation can no longer be edited. If edits are needed, the signatures will need to be removed. </a:t>
            </a:r>
          </a:p>
          <a:p>
            <a:endParaRPr lang="en-US" dirty="0"/>
          </a:p>
          <a:p>
            <a:r>
              <a:rPr lang="en-US" dirty="0"/>
              <a:t>I’ll show you an example of information messages on the next slide. </a:t>
            </a:r>
          </a:p>
          <a:p>
            <a:endParaRPr lang="en-US" dirty="0"/>
          </a:p>
          <a:p>
            <a:r>
              <a:rPr lang="en-US" dirty="0"/>
              <a:t>As a reminder, you can use the Staff Evaluation Status report to see who has/hasn’t completed the evaluation. I use the same process to determine who isn’t complete as Orientation completion. </a:t>
            </a:r>
          </a:p>
        </p:txBody>
      </p:sp>
      <p:sp>
        <p:nvSpPr>
          <p:cNvPr id="4" name="Slide Number Placeholder 3"/>
          <p:cNvSpPr>
            <a:spLocks noGrp="1"/>
          </p:cNvSpPr>
          <p:nvPr>
            <p:ph type="sldNum" sz="quarter" idx="5"/>
          </p:nvPr>
        </p:nvSpPr>
        <p:spPr/>
        <p:txBody>
          <a:bodyPr/>
          <a:lstStyle/>
          <a:p>
            <a:fld id="{16A353FE-32F5-BF4D-A682-07E8A26EBEC6}" type="slidenum">
              <a:rPr lang="en-US" smtClean="0"/>
              <a:t>60</a:t>
            </a:fld>
            <a:endParaRPr lang="en-US"/>
          </a:p>
        </p:txBody>
      </p:sp>
    </p:spTree>
    <p:extLst>
      <p:ext uri="{BB962C8B-B14F-4D97-AF65-F5344CB8AC3E}">
        <p14:creationId xmlns:p14="http://schemas.microsoft.com/office/powerpoint/2010/main" val="32168589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a:t>
            </a:r>
            <a:r>
              <a:rPr lang="en-US" baseline="0" dirty="0"/>
              <a:t> please hop on the mic or type in the chat if you have any questions</a:t>
            </a:r>
          </a:p>
          <a:p>
            <a:endParaRPr lang="en-US" dirty="0"/>
          </a:p>
        </p:txBody>
      </p:sp>
      <p:sp>
        <p:nvSpPr>
          <p:cNvPr id="4" name="Slide Number Placeholder 3"/>
          <p:cNvSpPr>
            <a:spLocks noGrp="1"/>
          </p:cNvSpPr>
          <p:nvPr>
            <p:ph type="sldNum" sz="quarter" idx="5"/>
          </p:nvPr>
        </p:nvSpPr>
        <p:spPr/>
        <p:txBody>
          <a:bodyPr/>
          <a:lstStyle/>
          <a:p>
            <a:fld id="{16A353FE-32F5-BF4D-A682-07E8A26EBEC6}" type="slidenum">
              <a:rPr lang="en-US" smtClean="0"/>
              <a:t>61</a:t>
            </a:fld>
            <a:endParaRPr lang="en-US"/>
          </a:p>
        </p:txBody>
      </p:sp>
    </p:spTree>
    <p:extLst>
      <p:ext uri="{BB962C8B-B14F-4D97-AF65-F5344CB8AC3E}">
        <p14:creationId xmlns:p14="http://schemas.microsoft.com/office/powerpoint/2010/main" val="408660933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
                <a:schemeClr val="dk1"/>
              </a:buClr>
              <a:buSzPts val="1200"/>
              <a:buFontTx/>
              <a:buNone/>
              <a:tabLst/>
              <a:defRPr/>
            </a:pPr>
            <a:r>
              <a:rPr lang="en-US" sz="900" dirty="0"/>
              <a:t>If you are</a:t>
            </a:r>
            <a:r>
              <a:rPr lang="en-US" sz="900" baseline="0" dirty="0"/>
              <a:t> also serving as an evaluator for SLP, School Counselors and/or School Librarian, please feel free to stay for our next section of training. </a:t>
            </a:r>
            <a:r>
              <a:rPr lang="en-US" sz="900" strike="sngStrike" baseline="0" dirty="0"/>
              <a:t>Otherwise, you are dismissed and we ask that you complete our survey that is shared with you in the chat box.</a:t>
            </a:r>
            <a:endParaRPr lang="en-US" sz="900" strike="sngStrike" dirty="0"/>
          </a:p>
          <a:p>
            <a:pPr>
              <a:buClr>
                <a:schemeClr val="dk1"/>
              </a:buClr>
              <a:buSzPts val="1200"/>
            </a:pPr>
            <a:endParaRPr lang="en-US" sz="900" strike="sngStrike" dirty="0">
              <a:solidFill>
                <a:schemeClr val="dk1"/>
              </a:solidFill>
              <a:latin typeface="+mn-lt"/>
              <a:ea typeface="Calibri"/>
              <a:cs typeface="Calibri"/>
              <a:sym typeface="Calibri"/>
            </a:endParaRPr>
          </a:p>
          <a:p>
            <a:pPr marL="0" marR="0" lvl="0" indent="0" algn="l" defTabSz="685800" rtl="0" eaLnBrk="1" fontAlgn="auto" latinLnBrk="0" hangingPunct="1">
              <a:lnSpc>
                <a:spcPct val="100000"/>
              </a:lnSpc>
              <a:spcBef>
                <a:spcPts val="0"/>
              </a:spcBef>
              <a:spcAft>
                <a:spcPts val="0"/>
              </a:spcAft>
              <a:buClr>
                <a:schemeClr val="dk1"/>
              </a:buClr>
              <a:buSzPts val="1200"/>
              <a:buFontTx/>
              <a:buNone/>
              <a:tabLst/>
              <a:defRPr/>
            </a:pPr>
            <a:r>
              <a:rPr lang="en-US" sz="900" strike="sngStrike" baseline="0" dirty="0">
                <a:solidFill>
                  <a:schemeClr val="dk1"/>
                </a:solidFill>
                <a:latin typeface="+mn-lt"/>
                <a:ea typeface="Calibri"/>
                <a:cs typeface="Calibri"/>
                <a:sym typeface="Calibri"/>
              </a:rPr>
              <a:t>As a reminder we will also have PADEPP evaluator session this afternoon at 1:00 PM. IF that is part of your role, please come back at 1 PM and complete the survey after attending PADEPP session.</a:t>
            </a:r>
            <a:endParaRPr lang="en-US" sz="900" strike="sngStrike" dirty="0">
              <a:solidFill>
                <a:schemeClr val="dk1"/>
              </a:solidFill>
              <a:latin typeface="+mn-lt"/>
              <a:ea typeface="Calibri"/>
              <a:cs typeface="Calibri"/>
              <a:sym typeface="Calibri"/>
            </a:endParaRPr>
          </a:p>
          <a:p>
            <a:pPr>
              <a:buClr>
                <a:schemeClr val="dk1"/>
              </a:buClr>
              <a:buSzPts val="1200"/>
            </a:pPr>
            <a:endParaRPr lang="en-US" sz="900" strike="sngStrike" dirty="0">
              <a:solidFill>
                <a:schemeClr val="dk1"/>
              </a:solidFill>
              <a:latin typeface="+mn-lt"/>
              <a:ea typeface="Calibri"/>
              <a:cs typeface="Calibri"/>
              <a:sym typeface="Calibri"/>
            </a:endParaRPr>
          </a:p>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62</a:t>
            </a:fld>
            <a:endParaRPr lang="en-US"/>
          </a:p>
        </p:txBody>
      </p:sp>
    </p:spTree>
    <p:extLst>
      <p:ext uri="{BB962C8B-B14F-4D97-AF65-F5344CB8AC3E}">
        <p14:creationId xmlns:p14="http://schemas.microsoft.com/office/powerpoint/2010/main" val="22120223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a:p>
            <a:r>
              <a:rPr lang="en-US" dirty="0"/>
              <a:t>This afternoon I’d like to walk you through the new ADEPT 2020 evaluations for Special Areas in SCLead.org.</a:t>
            </a:r>
          </a:p>
          <a:p>
            <a:endParaRPr lang="en-US" dirty="0"/>
          </a:p>
          <a:p>
            <a:r>
              <a:rPr lang="en-US" dirty="0"/>
              <a:t>The Evaluation creation, teams and orientation process has not changed for the new special area evaluations. The same tools will be used. </a:t>
            </a:r>
          </a:p>
          <a:p>
            <a:endParaRPr lang="en-US" dirty="0"/>
          </a:p>
          <a:p>
            <a:r>
              <a:rPr lang="en-US" dirty="0"/>
              <a:t>The system will require an evaluator credential in order to be added as an observer, this now includes Special Area evaluations. </a:t>
            </a:r>
          </a:p>
          <a:p>
            <a:endParaRPr lang="en-US" dirty="0"/>
          </a:p>
          <a:p>
            <a:r>
              <a:rPr lang="en-US" dirty="0"/>
              <a:t>A principal or school admin can use the tools for his/her school and the district ADEPT administrator can use the tools for all schools. It’s up to the district who should manage the initial evaluations set up. </a:t>
            </a:r>
          </a:p>
          <a:p>
            <a:endParaRPr lang="en-US" dirty="0"/>
          </a:p>
          <a:p>
            <a:r>
              <a:rPr lang="en-US" dirty="0"/>
              <a:t>If you have questions regarding the evaluation tools, I’m happy to answer those questions at the end of the presentation. </a:t>
            </a:r>
          </a:p>
          <a:p>
            <a:endParaRPr lang="en-US" dirty="0"/>
          </a:p>
          <a:p>
            <a:endParaRPr lang="en-US" dirty="0"/>
          </a:p>
          <a:p>
            <a:pPr>
              <a:buFont typeface="Arial" panose="020B0604020202020204" pitchFamily="34" charset="0"/>
            </a:pPr>
            <a:endParaRPr lang="en-US" dirty="0">
              <a:cs typeface="Calibri"/>
            </a:endParaRPr>
          </a:p>
          <a:p>
            <a:pPr>
              <a:buFont typeface="Arial" panose="020B0604020202020204" pitchFamily="34" charset="0"/>
            </a:pPr>
            <a:endParaRPr lang="en-US" dirty="0">
              <a:cs typeface="Calibri"/>
            </a:endParaRPr>
          </a:p>
        </p:txBody>
      </p:sp>
      <p:sp>
        <p:nvSpPr>
          <p:cNvPr id="4" name="Slide Number Placeholder 3"/>
          <p:cNvSpPr>
            <a:spLocks noGrp="1"/>
          </p:cNvSpPr>
          <p:nvPr>
            <p:ph type="sldNum" sz="quarter" idx="10"/>
          </p:nvPr>
        </p:nvSpPr>
        <p:spPr/>
        <p:txBody>
          <a:bodyPr/>
          <a:lstStyle/>
          <a:p>
            <a:pPr defTabSz="1308026">
              <a:defRPr/>
            </a:pPr>
            <a:fld id="{16A353FE-32F5-BF4D-A682-07E8A26EBEC6}" type="slidenum">
              <a:rPr lang="en-US">
                <a:solidFill>
                  <a:prstClr val="black"/>
                </a:solidFill>
                <a:latin typeface="Calibri" panose="020F0502020204030204"/>
              </a:rPr>
              <a:pPr defTabSz="1308026">
                <a:defRPr/>
              </a:pPr>
              <a:t>64</a:t>
            </a:fld>
            <a:endParaRPr lang="en-US">
              <a:solidFill>
                <a:prstClr val="black"/>
              </a:solidFill>
              <a:latin typeface="Calibri" panose="020F0502020204030204"/>
            </a:endParaRPr>
          </a:p>
        </p:txBody>
      </p:sp>
    </p:spTree>
    <p:extLst>
      <p:ext uri="{BB962C8B-B14F-4D97-AF65-F5344CB8AC3E}">
        <p14:creationId xmlns:p14="http://schemas.microsoft.com/office/powerpoint/2010/main" val="3609613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marL="0" indent="0">
              <a:buClr>
                <a:schemeClr val="dk1"/>
              </a:buClr>
              <a:buFont typeface="Arial" panose="020B0604020202020204" pitchFamily="34" charset="0"/>
              <a:buNone/>
            </a:pPr>
            <a:r>
              <a:rPr lang="en-US" sz="1200" baseline="0" dirty="0">
                <a:solidFill>
                  <a:schemeClr val="dk1"/>
                </a:solidFill>
                <a:latin typeface="Calibri"/>
                <a:ea typeface="Calibri"/>
                <a:cs typeface="Calibri"/>
                <a:sym typeface="Calibri"/>
              </a:rPr>
              <a:t>For the purposes of this training, there are three administrative roles outside of the state and Superintendent level that will have access to evaluation data in SCLead.org. </a:t>
            </a:r>
          </a:p>
          <a:p>
            <a:pPr marL="0" indent="0">
              <a:buClr>
                <a:schemeClr val="dk1"/>
              </a:buClr>
              <a:buFont typeface="Arial" panose="020B0604020202020204" pitchFamily="34" charset="0"/>
              <a:buNone/>
            </a:pPr>
            <a:endParaRPr lang="en-US" sz="1200" baseline="0" dirty="0">
              <a:solidFill>
                <a:schemeClr val="dk1"/>
              </a:solidFill>
              <a:latin typeface="Calibri"/>
              <a:ea typeface="Calibri"/>
              <a:cs typeface="Calibri"/>
              <a:sym typeface="Calibri"/>
            </a:endParaRPr>
          </a:p>
          <a:p>
            <a:pPr marL="0" indent="0">
              <a:buClr>
                <a:schemeClr val="dk1"/>
              </a:buClr>
              <a:buFont typeface="Arial" panose="020B0604020202020204" pitchFamily="34" charset="0"/>
              <a:buNone/>
            </a:pPr>
            <a:r>
              <a:rPr lang="en-US" sz="1200" baseline="0" dirty="0">
                <a:solidFill>
                  <a:schemeClr val="dk1"/>
                </a:solidFill>
                <a:latin typeface="Calibri"/>
                <a:ea typeface="Calibri"/>
                <a:cs typeface="Calibri"/>
                <a:sym typeface="Calibri"/>
              </a:rPr>
              <a:t>First the ADEPT Administrator. ADEPT district-level administrators are most often also the ADEPT contact in the district. Please make sure you know who your district ADEPT contact is and direct any specific questions you have about how to execute ADEPT evaluations to </a:t>
            </a:r>
            <a:r>
              <a:rPr lang="en-US" sz="1200" baseline="0" dirty="0">
                <a:solidFill>
                  <a:schemeClr val="dk1"/>
                </a:solidFill>
                <a:latin typeface="+mn-lt"/>
                <a:ea typeface="Calibri"/>
                <a:cs typeface="Calibri"/>
                <a:sym typeface="Calibri"/>
              </a:rPr>
              <a:t>your district ADEPT contact. </a:t>
            </a:r>
            <a:r>
              <a:rPr lang="en-US" sz="1200" baseline="0" dirty="0">
                <a:solidFill>
                  <a:schemeClr val="dk1"/>
                </a:solidFill>
                <a:latin typeface="Calibri"/>
                <a:ea typeface="Calibri"/>
                <a:cs typeface="Calibri"/>
                <a:sym typeface="Calibri"/>
              </a:rPr>
              <a:t>District-level administrators will be able to access all educator evaluation data (all years) for any educator staffed, through PCS, in your district. If you’ve hired an educator, and they are not showing up in SCLead, check with your </a:t>
            </a:r>
            <a:r>
              <a:rPr lang="en-US" sz="1200" baseline="0" dirty="0">
                <a:solidFill>
                  <a:schemeClr val="dk1"/>
                </a:solidFill>
                <a:latin typeface="+mn-lt"/>
                <a:ea typeface="Calibri"/>
                <a:cs typeface="Calibri"/>
                <a:sym typeface="Calibri"/>
              </a:rPr>
              <a:t>district ADEPT contact OR your district PCS </a:t>
            </a:r>
            <a:r>
              <a:rPr lang="en-US" sz="1200" baseline="0" dirty="0">
                <a:solidFill>
                  <a:schemeClr val="dk1"/>
                </a:solidFill>
                <a:latin typeface="Calibri"/>
                <a:ea typeface="Calibri"/>
                <a:cs typeface="Calibri"/>
                <a:sym typeface="Calibri"/>
              </a:rPr>
              <a:t>contact first. Educators will not show up in SCLead under your district or school rosters, until they are officially staffed in your district through PCS.  District administrators can also manage evaluations (including using bulk tools, adding staff records, creating orientation records, and completing/closing evaluations at the end of the year). They will also have access to SCLead district-level reports, which we will go through later. </a:t>
            </a:r>
          </a:p>
          <a:p>
            <a:pPr marL="0" indent="0">
              <a:buClr>
                <a:schemeClr val="dk1"/>
              </a:buClr>
              <a:buFont typeface="Arial" panose="020B0604020202020204" pitchFamily="34" charset="0"/>
              <a:buNone/>
            </a:pPr>
            <a:endParaRPr lang="en-US" sz="1200" baseline="0" dirty="0">
              <a:solidFill>
                <a:schemeClr val="dk1"/>
              </a:solidFill>
              <a:latin typeface="Calibri"/>
              <a:ea typeface="Calibri"/>
              <a:cs typeface="Calibri"/>
              <a:sym typeface="Calibri"/>
            </a:endParaRPr>
          </a:p>
          <a:p>
            <a:pPr marL="0" indent="0">
              <a:buClr>
                <a:schemeClr val="dk1"/>
              </a:buClr>
              <a:buFont typeface="Arial" panose="020B0604020202020204" pitchFamily="34" charset="0"/>
              <a:buNone/>
            </a:pPr>
            <a:r>
              <a:rPr lang="en-US" sz="1200" baseline="0" dirty="0">
                <a:solidFill>
                  <a:schemeClr val="dk1"/>
                </a:solidFill>
                <a:latin typeface="+mn-lt"/>
                <a:ea typeface="Calibri"/>
                <a:cs typeface="Calibri"/>
                <a:sym typeface="Calibri"/>
              </a:rPr>
              <a:t>Now let’s talk about school-level administrator access in SCLead.org. ADEPT school-level administrators may be assigned by district or school SCLead.org administrators. If you are a principal, you have school-level administrator access to evaluation records for educators assigned to your school by default. Principals also have the option to grant the same school-level access they have to an </a:t>
            </a:r>
            <a:r>
              <a:rPr lang="en-US" sz="1200" baseline="0" dirty="0" err="1">
                <a:solidFill>
                  <a:schemeClr val="dk1"/>
                </a:solidFill>
                <a:latin typeface="+mn-lt"/>
                <a:ea typeface="Source Sans Pro"/>
                <a:cs typeface="Calibri"/>
                <a:sym typeface="Calibri"/>
              </a:rPr>
              <a:t>Assstant</a:t>
            </a:r>
            <a:r>
              <a:rPr lang="en-US" sz="1200" baseline="0" dirty="0">
                <a:solidFill>
                  <a:schemeClr val="dk1"/>
                </a:solidFill>
                <a:latin typeface="+mn-lt"/>
                <a:ea typeface="Source Sans Pro"/>
                <a:cs typeface="Calibri"/>
                <a:sym typeface="Calibri"/>
              </a:rPr>
              <a:t> Principal or support staff to assist them in managing the evaluation process. This is done by checking the ADEPT box next to the staffers name on the school roster. </a:t>
            </a:r>
            <a:r>
              <a:rPr lang="en-US" sz="1200" u="sng" baseline="0" dirty="0">
                <a:solidFill>
                  <a:schemeClr val="dk1"/>
                </a:solidFill>
                <a:latin typeface="+mn-lt"/>
                <a:ea typeface="Source Sans Pro"/>
                <a:cs typeface="Calibri"/>
                <a:sym typeface="Calibri"/>
              </a:rPr>
              <a:t>BUT –</a:t>
            </a:r>
            <a:r>
              <a:rPr lang="en-US" sz="1200" u="sng" baseline="0" dirty="0">
                <a:solidFill>
                  <a:schemeClr val="dk1"/>
                </a:solidFill>
                <a:latin typeface="+mn-lt"/>
                <a:ea typeface="Calibri"/>
                <a:cs typeface="Calibri"/>
                <a:sym typeface="Calibri"/>
              </a:rPr>
              <a:t>Please be careful whom you assign this role to</a:t>
            </a:r>
            <a:r>
              <a:rPr lang="en-US" sz="1200" baseline="0" dirty="0">
                <a:solidFill>
                  <a:schemeClr val="dk1"/>
                </a:solidFill>
                <a:latin typeface="+mn-lt"/>
                <a:ea typeface="Calibri"/>
                <a:cs typeface="Calibri"/>
                <a:sym typeface="Calibri"/>
              </a:rPr>
              <a:t>. School-level ADEPT administrators will be able to see what the principal sees for their assigned school. They will be able to (1) </a:t>
            </a:r>
            <a:r>
              <a:rPr lang="en-US" sz="1200" dirty="0">
                <a:solidFill>
                  <a:schemeClr val="tx1"/>
                </a:solidFill>
                <a:ea typeface="Source Sans Pro"/>
                <a:cs typeface="Source Sans Pro"/>
                <a:sym typeface="Source Sans Pro"/>
              </a:rPr>
              <a:t>view current and 5-years of historical evaluation data, (2)</a:t>
            </a:r>
            <a:r>
              <a:rPr lang="en-US" sz="1200" baseline="0" dirty="0">
                <a:solidFill>
                  <a:schemeClr val="tx1"/>
                </a:solidFill>
                <a:ea typeface="Source Sans Pro"/>
                <a:cs typeface="Source Sans Pro"/>
                <a:sym typeface="Source Sans Pro"/>
              </a:rPr>
              <a:t> </a:t>
            </a:r>
            <a:r>
              <a:rPr lang="en-US" sz="1200" dirty="0">
                <a:solidFill>
                  <a:schemeClr val="tx1"/>
                </a:solidFill>
                <a:ea typeface="Source Sans Pro"/>
                <a:cs typeface="Source Sans Pro"/>
                <a:sym typeface="Source Sans Pro"/>
              </a:rPr>
              <a:t>manage the evaluation process and</a:t>
            </a:r>
            <a:r>
              <a:rPr lang="en-US" sz="1200" baseline="0" dirty="0">
                <a:solidFill>
                  <a:schemeClr val="tx1"/>
                </a:solidFill>
                <a:ea typeface="Source Sans Pro"/>
                <a:cs typeface="Source Sans Pro"/>
                <a:sym typeface="Source Sans Pro"/>
              </a:rPr>
              <a:t> (3) view an educator’s evaluation scores and overall status</a:t>
            </a:r>
            <a:r>
              <a:rPr lang="en-US" sz="1200" dirty="0">
                <a:solidFill>
                  <a:schemeClr val="tx1"/>
                </a:solidFill>
                <a:ea typeface="Source Sans Pro"/>
                <a:cs typeface="Source Sans Pro"/>
                <a:sym typeface="Source Sans Pro"/>
              </a:rPr>
              <a:t>.</a:t>
            </a:r>
            <a:r>
              <a:rPr lang="en-US" sz="1200" baseline="0" dirty="0">
                <a:solidFill>
                  <a:schemeClr val="tx1"/>
                </a:solidFill>
                <a:ea typeface="Source Sans Pro"/>
                <a:cs typeface="Source Sans Pro"/>
                <a:sym typeface="Source Sans Pro"/>
              </a:rPr>
              <a:t> </a:t>
            </a:r>
            <a:r>
              <a:rPr lang="en-US" sz="1200" baseline="0" dirty="0">
                <a:solidFill>
                  <a:schemeClr val="dk1"/>
                </a:solidFill>
                <a:latin typeface="Calibri"/>
                <a:ea typeface="Source Sans Pro"/>
                <a:cs typeface="Calibri"/>
                <a:sym typeface="Calibri"/>
              </a:rPr>
              <a:t>So be careful to whom you assign this role, if you decide to use this option. Principals can reserve this access for themselves, assigning another school-level ADEPT administrator is optional. You’ll notice that I’ve italicized complete evaluations</a:t>
            </a:r>
            <a:r>
              <a:rPr lang="en-US" sz="1200" baseline="0" dirty="0">
                <a:solidFill>
                  <a:schemeClr val="dk1"/>
                </a:solidFill>
                <a:latin typeface="+mn-lt"/>
                <a:ea typeface="Source Sans Pro"/>
                <a:cs typeface="Calibri"/>
                <a:sym typeface="Calibri"/>
              </a:rPr>
              <a:t>. The district level administrator may also assign rights for </a:t>
            </a:r>
            <a:r>
              <a:rPr lang="en-US" sz="1200" baseline="0" dirty="0">
                <a:solidFill>
                  <a:schemeClr val="dk1"/>
                </a:solidFill>
                <a:latin typeface="Calibri"/>
                <a:ea typeface="Source Sans Pro"/>
                <a:cs typeface="Calibri"/>
                <a:sym typeface="Calibri"/>
              </a:rPr>
              <a:t>a principal to complete educator evaluations at the school-level. This would cut down on the number of formative and summative evaluations that have to be individually completed at the district level, but it also means that the principal assigned this right, must be knowledgeable of which contract level to advance an educator to the following year and be able to address any error messages that appear on the results page.  This option can only be assigned at the District level. </a:t>
            </a:r>
          </a:p>
          <a:p>
            <a:pPr marL="0" indent="0">
              <a:buClr>
                <a:schemeClr val="dk1"/>
              </a:buClr>
              <a:buFont typeface="Arial" panose="020B0604020202020204" pitchFamily="34" charset="0"/>
              <a:buNone/>
            </a:pPr>
            <a:endParaRPr lang="en-US" sz="1200" baseline="0" dirty="0">
              <a:solidFill>
                <a:schemeClr val="dk1"/>
              </a:solidFill>
              <a:latin typeface="Calibri"/>
              <a:ea typeface="Calibri"/>
              <a:cs typeface="Calibri"/>
              <a:sym typeface="Calibri"/>
            </a:endParaRPr>
          </a:p>
          <a:p>
            <a:pPr marL="0" marR="0" lvl="0" indent="0" algn="l" defTabSz="685800" rtl="0" eaLnBrk="1" fontAlgn="auto" latinLnBrk="0" hangingPunct="1">
              <a:lnSpc>
                <a:spcPct val="100000"/>
              </a:lnSpc>
              <a:spcBef>
                <a:spcPts val="0"/>
              </a:spcBef>
              <a:spcAft>
                <a:spcPts val="0"/>
              </a:spcAft>
              <a:buClr>
                <a:schemeClr val="dk1"/>
              </a:buClr>
              <a:buSzTx/>
              <a:buFont typeface="Arial" panose="020B0604020202020204" pitchFamily="34" charset="0"/>
              <a:buNone/>
              <a:tabLst/>
              <a:defRPr/>
            </a:pPr>
            <a:r>
              <a:rPr lang="en-US" sz="1200" baseline="0" dirty="0">
                <a:solidFill>
                  <a:schemeClr val="dk1"/>
                </a:solidFill>
                <a:latin typeface="+mn-lt"/>
                <a:ea typeface="Calibri"/>
                <a:cs typeface="Calibri"/>
                <a:sym typeface="Calibri"/>
              </a:rPr>
              <a:t>You will learn more about PADEPP DAs or DUs during the synchronous training, but feel free to  contact Dr. Vicki Traufler if you have questions about PADEPP. </a:t>
            </a:r>
          </a:p>
          <a:p>
            <a:pPr marL="0" indent="0">
              <a:buClr>
                <a:schemeClr val="dk1"/>
              </a:buClr>
              <a:buFont typeface="Arial" panose="020B0604020202020204" pitchFamily="34" charset="0"/>
              <a:buNone/>
            </a:pPr>
            <a:endParaRPr lang="en-US" sz="1200" baseline="0" dirty="0">
              <a:solidFill>
                <a:schemeClr val="tx1"/>
              </a:solidFill>
              <a:ea typeface="Source Sans Pro"/>
              <a:cs typeface="Source Sans Pro"/>
              <a:sym typeface="Source Sans Pro"/>
            </a:endParaRPr>
          </a:p>
        </p:txBody>
      </p:sp>
      <p:sp>
        <p:nvSpPr>
          <p:cNvPr id="345" name="Shape 345"/>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40057855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components will be included in a school librarian evaluation. However, if a librarian is GBE, only professional goals would be included. </a:t>
            </a:r>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65</a:t>
            </a:fld>
            <a:endParaRPr lang="en-US"/>
          </a:p>
        </p:txBody>
      </p:sp>
    </p:spTree>
    <p:extLst>
      <p:ext uri="{BB962C8B-B14F-4D97-AF65-F5344CB8AC3E}">
        <p14:creationId xmlns:p14="http://schemas.microsoft.com/office/powerpoint/2010/main" val="99311325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components are included on the school counselor evaluation. </a:t>
            </a:r>
          </a:p>
          <a:p>
            <a:endParaRPr lang="en-US" dirty="0"/>
          </a:p>
          <a:p>
            <a:r>
              <a:rPr lang="en-US" dirty="0"/>
              <a:t>If a school counselor is on a GBE, only Student Growth Goal(s) under Goals would be included. </a:t>
            </a:r>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66</a:t>
            </a:fld>
            <a:endParaRPr lang="en-US"/>
          </a:p>
        </p:txBody>
      </p:sp>
    </p:spTree>
    <p:extLst>
      <p:ext uri="{BB962C8B-B14F-4D97-AF65-F5344CB8AC3E}">
        <p14:creationId xmlns:p14="http://schemas.microsoft.com/office/powerpoint/2010/main" val="332813425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a speech-language professional is on a GBE, professionalism would not be included, and professional goals would be added to the evaluation. </a:t>
            </a:r>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67</a:t>
            </a:fld>
            <a:endParaRPr lang="en-US"/>
          </a:p>
        </p:txBody>
      </p:sp>
    </p:spTree>
    <p:extLst>
      <p:ext uri="{BB962C8B-B14F-4D97-AF65-F5344CB8AC3E}">
        <p14:creationId xmlns:p14="http://schemas.microsoft.com/office/powerpoint/2010/main" val="222363984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ea typeface="Source Sans Pro"/>
                <a:cs typeface="Source Sans Pro"/>
                <a:sym typeface="Source Sans Pro"/>
              </a:rPr>
              <a:t>The School Librarian and School Counselor evaluation will include a plan. While each plan is different based on the educator type, the completion process is the same for both roles. </a:t>
            </a:r>
          </a:p>
          <a:p>
            <a:endParaRPr lang="en-US" baseline="0" dirty="0">
              <a:cs typeface="Calibri"/>
            </a:endParaRPr>
          </a:p>
        </p:txBody>
      </p:sp>
      <p:sp>
        <p:nvSpPr>
          <p:cNvPr id="4" name="Slide Number Placeholder 3"/>
          <p:cNvSpPr>
            <a:spLocks noGrp="1"/>
          </p:cNvSpPr>
          <p:nvPr>
            <p:ph type="sldNum" sz="quarter" idx="10"/>
          </p:nvPr>
        </p:nvSpPr>
        <p:spPr/>
        <p:txBody>
          <a:bodyPr/>
          <a:lstStyle/>
          <a:p>
            <a:fld id="{50742E3A-DC09-48C0-97A8-029D8AFE56FE}" type="slidenum">
              <a:rPr lang="en-US" smtClean="0"/>
              <a:t>68</a:t>
            </a:fld>
            <a:endParaRPr lang="en-US"/>
          </a:p>
        </p:txBody>
      </p:sp>
    </p:spTree>
    <p:extLst>
      <p:ext uri="{BB962C8B-B14F-4D97-AF65-F5344CB8AC3E}">
        <p14:creationId xmlns:p14="http://schemas.microsoft.com/office/powerpoint/2010/main" val="381807254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Educators will click Plan in the navigation selections and then click Start Plan.  </a:t>
            </a:r>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69</a:t>
            </a:fld>
            <a:endParaRPr lang="en-US"/>
          </a:p>
        </p:txBody>
      </p:sp>
    </p:spTree>
    <p:extLst>
      <p:ext uri="{BB962C8B-B14F-4D97-AF65-F5344CB8AC3E}">
        <p14:creationId xmlns:p14="http://schemas.microsoft.com/office/powerpoint/2010/main" val="338858098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educator will enter data for each of the items for the plan. The educator must click Save at the bottom of the page in order to save their work. If he/she leaves the page without saving, any changes will be lost. This form doesn’t have to be completed at one time; however, it does have to be saved when changes are made. </a:t>
            </a:r>
          </a:p>
          <a:p>
            <a:endParaRPr lang="en-US" dirty="0"/>
          </a:p>
          <a:p>
            <a:r>
              <a:rPr lang="en-US" dirty="0"/>
              <a:t>My personal recommendation working with support is to have educators save often as they are working, especially when typing for long periods of time. We do have warning messages for system time-outs so it should not be an issue, but I would still recommend saving often. </a:t>
            </a:r>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70</a:t>
            </a:fld>
            <a:endParaRPr lang="en-US"/>
          </a:p>
        </p:txBody>
      </p:sp>
    </p:spTree>
    <p:extLst>
      <p:ext uri="{BB962C8B-B14F-4D97-AF65-F5344CB8AC3E}">
        <p14:creationId xmlns:p14="http://schemas.microsoft.com/office/powerpoint/2010/main" val="131602367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the plan has been entered and conferences occur, the evaluator will enter the conference information for the plan and click submit. Once the evaluator has signed the conference information, then the educator will sign.</a:t>
            </a:r>
          </a:p>
          <a:p>
            <a:endParaRPr lang="en-US" dirty="0"/>
          </a:p>
          <a:p>
            <a:r>
              <a:rPr lang="en-US" dirty="0"/>
              <a:t>The completion order here is important. You can think of it like the evaluator is indicating that he/she had the conference with the educator, the date it occurred any notes that should be shared. Then educator confirms with his/her signature. </a:t>
            </a:r>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71</a:t>
            </a:fld>
            <a:endParaRPr lang="en-US"/>
          </a:p>
        </p:txBody>
      </p:sp>
    </p:spTree>
    <p:extLst>
      <p:ext uri="{BB962C8B-B14F-4D97-AF65-F5344CB8AC3E}">
        <p14:creationId xmlns:p14="http://schemas.microsoft.com/office/powerpoint/2010/main" val="20644153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School Counselor evaluation will include an annual calendar.</a:t>
            </a:r>
            <a:endParaRPr lang="en-US" dirty="0"/>
          </a:p>
        </p:txBody>
      </p:sp>
      <p:sp>
        <p:nvSpPr>
          <p:cNvPr id="4" name="Slide Number Placeholder 3"/>
          <p:cNvSpPr>
            <a:spLocks noGrp="1"/>
          </p:cNvSpPr>
          <p:nvPr>
            <p:ph type="sldNum" sz="quarter" idx="5"/>
          </p:nvPr>
        </p:nvSpPr>
        <p:spPr/>
        <p:txBody>
          <a:bodyPr/>
          <a:lstStyle/>
          <a:p>
            <a:fld id="{50742E3A-DC09-48C0-97A8-029D8AFE56FE}" type="slidenum">
              <a:rPr lang="en-US" smtClean="0"/>
              <a:t>72</a:t>
            </a:fld>
            <a:endParaRPr lang="en-US"/>
          </a:p>
        </p:txBody>
      </p:sp>
    </p:spTree>
    <p:extLst>
      <p:ext uri="{BB962C8B-B14F-4D97-AF65-F5344CB8AC3E}">
        <p14:creationId xmlns:p14="http://schemas.microsoft.com/office/powerpoint/2010/main" val="193412706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Counselors will click Annual Calendar in the navigation selections and then click Add.  </a:t>
            </a:r>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73</a:t>
            </a:fld>
            <a:endParaRPr lang="en-US"/>
          </a:p>
        </p:txBody>
      </p:sp>
    </p:spTree>
    <p:extLst>
      <p:ext uri="{BB962C8B-B14F-4D97-AF65-F5344CB8AC3E}">
        <p14:creationId xmlns:p14="http://schemas.microsoft.com/office/powerpoint/2010/main" val="319592408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counselor will enter the activities that are ongoing as well as by month. As the counselor enters the calendar details, he/she will need to click Save in order to save progress. The calendar does not have to be completed at one time, but the counselor must save when changes are made. </a:t>
            </a:r>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74</a:t>
            </a:fld>
            <a:endParaRPr lang="en-US"/>
          </a:p>
        </p:txBody>
      </p:sp>
    </p:spTree>
    <p:extLst>
      <p:ext uri="{BB962C8B-B14F-4D97-AF65-F5344CB8AC3E}">
        <p14:creationId xmlns:p14="http://schemas.microsoft.com/office/powerpoint/2010/main" val="38207411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txBox="1">
            <a:spLocks noGrp="1"/>
          </p:cNvSpPr>
          <p:nvPr>
            <p:ph type="body" idx="1"/>
          </p:nvPr>
        </p:nvSpPr>
        <p:spPr>
          <a:xfrm>
            <a:off x="702310" y="4421824"/>
            <a:ext cx="5618480" cy="4189095"/>
          </a:xfrm>
          <a:prstGeom prst="rect">
            <a:avLst/>
          </a:prstGeom>
          <a:noFill/>
          <a:ln>
            <a:noFill/>
          </a:ln>
        </p:spPr>
        <p:txBody>
          <a:bodyPr spcFirstLastPara="1" wrap="square" lIns="91293" tIns="91293" rIns="91293" bIns="91293" anchor="ctr" anchorCtr="0">
            <a:noAutofit/>
          </a:bodyPr>
          <a:lstStyle/>
          <a:p>
            <a:pPr marL="0" indent="0">
              <a:buNone/>
            </a:pPr>
            <a:r>
              <a:rPr lang="en-US" baseline="0" dirty="0"/>
              <a:t>Outside of administrator roles, there are 3 main user roles. </a:t>
            </a:r>
          </a:p>
          <a:p>
            <a:pPr marL="0" indent="0">
              <a:buNone/>
            </a:pPr>
            <a:endParaRPr lang="en-US"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baseline="0" dirty="0"/>
              <a:t>As an</a:t>
            </a:r>
            <a:r>
              <a:rPr lang="en" baseline="0" dirty="0"/>
              <a:t> Evaluator, you only have access to current year’s evaluation data for TEACHERS you ARE ASSIGNED TO EVALUATE and your own current a</a:t>
            </a:r>
            <a:r>
              <a:rPr lang="en-US" baseline="0" dirty="0" err="1"/>
              <a:t>nd</a:t>
            </a:r>
            <a:r>
              <a:rPr lang="en" baseline="0" dirty="0"/>
              <a:t> historical evaluation data.</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 baseline="0" dirty="0"/>
          </a:p>
          <a:p>
            <a:pPr marL="0" indent="0">
              <a:buNone/>
            </a:pPr>
            <a:r>
              <a:rPr lang="en" baseline="0" dirty="0"/>
              <a:t>Mentors will be able to access their mentee’s SLO documentation - if the district is using SCLead to capture SLO progress monitorign data – a</a:t>
            </a:r>
            <a:r>
              <a:rPr lang="en-US" baseline="0" dirty="0" err="1"/>
              <a:t>nd</a:t>
            </a:r>
            <a:r>
              <a:rPr lang="en-US" baseline="0" dirty="0"/>
              <a:t> of course, </a:t>
            </a:r>
            <a:r>
              <a:rPr lang="en" baseline="0" dirty="0"/>
              <a:t> they will be able to see their own current or historical evaluation records</a:t>
            </a:r>
          </a:p>
          <a:p>
            <a:pPr marL="0" indent="0">
              <a:buNone/>
            </a:pPr>
            <a:endParaRPr lang="en" baseline="0" dirty="0"/>
          </a:p>
          <a:p>
            <a:pPr marL="0" indent="0">
              <a:buNone/>
            </a:pPr>
            <a:r>
              <a:rPr lang="en" baseline="0" dirty="0"/>
              <a:t>Educators – can only view their own records (both current and historical).</a:t>
            </a:r>
          </a:p>
          <a:p>
            <a:pPr marL="0" indent="0">
              <a:buNone/>
            </a:pPr>
            <a:endParaRPr lang="en" baseline="0" dirty="0"/>
          </a:p>
        </p:txBody>
      </p:sp>
      <p:sp>
        <p:nvSpPr>
          <p:cNvPr id="237" name="Shape 237"/>
          <p:cNvSpPr>
            <a:spLocks noGrp="1" noRot="1" noChangeAspect="1"/>
          </p:cNvSpPr>
          <p:nvPr>
            <p:ph type="sldImg" idx="2"/>
          </p:nvPr>
        </p:nvSpPr>
        <p:spPr>
          <a:xfrm>
            <a:off x="407988" y="698500"/>
            <a:ext cx="6207125" cy="3490913"/>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annual calendar will remain open throughout the year and the counselor can adjust as needed. There are not signatures on this form as it’s a working document. </a:t>
            </a:r>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75</a:t>
            </a:fld>
            <a:endParaRPr lang="en-US"/>
          </a:p>
        </p:txBody>
      </p:sp>
    </p:spTree>
    <p:extLst>
      <p:ext uri="{BB962C8B-B14F-4D97-AF65-F5344CB8AC3E}">
        <p14:creationId xmlns:p14="http://schemas.microsoft.com/office/powerpoint/2010/main" val="323022294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Clr>
                <a:schemeClr val="dk1"/>
              </a:buClr>
              <a:buFont typeface="Arial" panose="020B0604020202020204" pitchFamily="34" charset="0"/>
              <a:buNone/>
            </a:pPr>
            <a:r>
              <a:rPr lang="en-US" sz="1200" baseline="0" dirty="0">
                <a:solidFill>
                  <a:schemeClr val="tx1"/>
                </a:solidFill>
                <a:ea typeface="Source Sans Pro"/>
                <a:cs typeface="Source Sans Pro"/>
                <a:sym typeface="Source Sans Pro"/>
              </a:rPr>
              <a:t>Let's look at the observation process. Observations will be created the same way for the new special area evaluations as they are for educators.</a:t>
            </a:r>
          </a:p>
          <a:p>
            <a:pPr marL="0" indent="0">
              <a:buClr>
                <a:schemeClr val="dk1"/>
              </a:buClr>
              <a:buFont typeface="Arial" panose="020B0604020202020204" pitchFamily="34" charset="0"/>
              <a:buNone/>
            </a:pPr>
            <a:endParaRPr lang="en-US" sz="1200" baseline="0" dirty="0">
              <a:solidFill>
                <a:schemeClr val="tx1"/>
              </a:solidFill>
              <a:ea typeface="Source Sans Pro"/>
              <a:cs typeface="Source Sans Pro"/>
              <a:sym typeface="Source Sans Pro"/>
            </a:endParaRPr>
          </a:p>
          <a:p>
            <a:pPr marL="0" indent="0">
              <a:buClr>
                <a:schemeClr val="dk1"/>
              </a:buClr>
              <a:buFont typeface="Arial" panose="020B0604020202020204" pitchFamily="34" charset="0"/>
              <a:buNone/>
            </a:pPr>
            <a:r>
              <a:rPr lang="en-US" sz="1200" baseline="0" dirty="0">
                <a:solidFill>
                  <a:schemeClr val="tx1"/>
                </a:solidFill>
                <a:ea typeface="Source Sans Pro"/>
                <a:cs typeface="Source Sans Pro"/>
                <a:sym typeface="Source Sans Pro"/>
              </a:rPr>
              <a:t>There are a few difference with what’s included for Observations. The biggest difference between special area observations and classroom teacher observations, is that special areas will not include scoring directly in the observation. The evaluator will score the rubric in a separate worksheet. I’ll show that worksheet in just a bit. </a:t>
            </a:r>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76</a:t>
            </a:fld>
            <a:endParaRPr lang="en-US"/>
          </a:p>
        </p:txBody>
      </p:sp>
    </p:spTree>
    <p:extLst>
      <p:ext uri="{BB962C8B-B14F-4D97-AF65-F5344CB8AC3E}">
        <p14:creationId xmlns:p14="http://schemas.microsoft.com/office/powerpoint/2010/main" val="221465953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One thing to note for speech-language observations, when the evaluator creates the observation, he/she will need to indicate what type of observation they are completing, therapy session or IEP meeting. That selection will drive the indicators included for scripting purposes and the indicators the educator sees for self-reflection. </a:t>
            </a:r>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77</a:t>
            </a:fld>
            <a:endParaRPr lang="en-US"/>
          </a:p>
        </p:txBody>
      </p:sp>
    </p:spTree>
    <p:extLst>
      <p:ext uri="{BB962C8B-B14F-4D97-AF65-F5344CB8AC3E}">
        <p14:creationId xmlns:p14="http://schemas.microsoft.com/office/powerpoint/2010/main" val="301184281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Each of the three areas will have its own pre-conference form. The questions will be asked</a:t>
            </a:r>
            <a:r>
              <a:rPr lang="en-US" baseline="0" dirty="0"/>
              <a:t> </a:t>
            </a:r>
            <a:r>
              <a:rPr lang="en-US" dirty="0"/>
              <a:t>by the evaluator during the pre-conference and the educator’s answers will be noted in the form. </a:t>
            </a:r>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78</a:t>
            </a:fld>
            <a:endParaRPr lang="en-US"/>
          </a:p>
        </p:txBody>
      </p:sp>
    </p:spTree>
    <p:extLst>
      <p:ext uri="{BB962C8B-B14F-4D97-AF65-F5344CB8AC3E}">
        <p14:creationId xmlns:p14="http://schemas.microsoft.com/office/powerpoint/2010/main" val="314294782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Scripting notes are an optional feature in SCLead.org. Scripting can be entered in SCLead.org and then each section of notes, or evidence, can be aligned to the rubric indicators. Each block of evidence can be aligned to as many indicators as applicable. </a:t>
            </a:r>
          </a:p>
          <a:p>
            <a:endParaRPr lang="en-US"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The idea is that each script block is a small description of what occurred during the observation. For example, you create one script block to describe what the educator just said to a group of students and how the students responded. Then you enter a new block to describe what happened next. Each of those small blocks of scripting can be aligned to each indictor to help inform scoring. The alignment can occur at any time, but it may be easiest to enter all scripting and then after the visit portion of the observation has concluded, go back and complete the alignment.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Some users may want to record all the notes in Word or even on paper and then later add them to SCLead.org and that is okay too. My only caution is that if you are copy/pasting from Word or similar program, copy into SCLead.org as plain text to avoid hidden characters. Please remember, the blocks are intended to be smaller sections of notes and there are character limits to each section.  You could also just save the document and add it as an attachment. Attachments in this section are not viewable anyone else. </a:t>
            </a:r>
          </a:p>
          <a:p>
            <a:endParaRPr lang="en-US" dirty="0"/>
          </a:p>
          <a:p>
            <a:r>
              <a:rPr lang="en-US" dirty="0"/>
              <a:t>Scripting notes will only be visible to the observer. The educator, administrators or other observers will not be able to access the scripting notes at any time. </a:t>
            </a:r>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79</a:t>
            </a:fld>
            <a:endParaRPr lang="en-US"/>
          </a:p>
        </p:txBody>
      </p:sp>
    </p:spTree>
    <p:extLst>
      <p:ext uri="{BB962C8B-B14F-4D97-AF65-F5344CB8AC3E}">
        <p14:creationId xmlns:p14="http://schemas.microsoft.com/office/powerpoint/2010/main" val="142180509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added a feature that will automatically enable self-reflection if the date of the observation has passed. If the date has not passed, self-reflection will need to be enabled by the observer. </a:t>
            </a:r>
          </a:p>
          <a:p>
            <a:endParaRPr lang="en-US" dirty="0"/>
          </a:p>
          <a:p>
            <a:r>
              <a:rPr lang="en-US" dirty="0"/>
              <a:t>Once the observer clicks “allow educator self-reflection”, the educator can see the observation and enter self-scores provided the post conference form has not been signed. </a:t>
            </a:r>
          </a:p>
          <a:p>
            <a:endParaRPr lang="en-US" dirty="0"/>
          </a:p>
          <a:p>
            <a:r>
              <a:rPr lang="en-US" dirty="0"/>
              <a:t>If the observer disables self-reflection, the observation is no longer visible to the educator, even if the observer has signed the post-conference form. It’s important to remember “Allow Educator Self-Reflection” is required for an educator to see the observation. If you want to disable the self-reflection after the three-day window, you can; however, you must enable again once you are ready to sign the post conference form (</a:t>
            </a:r>
            <a:r>
              <a:rPr lang="en-US" b="1" dirty="0"/>
              <a:t>AND </a:t>
            </a:r>
            <a:r>
              <a:rPr lang="en-US" b="0" dirty="0"/>
              <a:t>before you sign the post conference form)</a:t>
            </a:r>
            <a:r>
              <a:rPr lang="en-US" dirty="0"/>
              <a:t>, thus allowing the educator to sign yet still controlling the window for self-reflection. </a:t>
            </a:r>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80</a:t>
            </a:fld>
            <a:endParaRPr lang="en-US"/>
          </a:p>
        </p:txBody>
      </p:sp>
    </p:spTree>
    <p:extLst>
      <p:ext uri="{BB962C8B-B14F-4D97-AF65-F5344CB8AC3E}">
        <p14:creationId xmlns:p14="http://schemas.microsoft.com/office/powerpoint/2010/main" val="124425729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Post-conference form will have the Observation Summary and the planning sheet. Again, the scoring will not be included directly in the observation. </a:t>
            </a:r>
          </a:p>
          <a:p>
            <a:endParaRPr lang="en-US" dirty="0"/>
          </a:p>
          <a:p>
            <a:r>
              <a:rPr lang="en-US" dirty="0"/>
              <a:t>The Planning sheet will be completed by the evaluator. </a:t>
            </a:r>
          </a:p>
          <a:p>
            <a:endParaRPr lang="en-US" dirty="0"/>
          </a:p>
          <a:p>
            <a:r>
              <a:rPr lang="en-US" dirty="0"/>
              <a:t>The evaluator will also complete the  Observation Summary. If the educator has completed the self-reflection and shared it with the evaluator, his/her reflection selections will be displayed. The evaluator will select a reinforcement and refinement and can enter reflections notes. The educator will not see the post-conference form until the evaluator has entered his/her signature. </a:t>
            </a:r>
          </a:p>
          <a:p>
            <a:endParaRPr lang="en-US" dirty="0"/>
          </a:p>
          <a:p>
            <a:endParaRPr lang="en-US" dirty="0"/>
          </a:p>
        </p:txBody>
      </p:sp>
      <p:sp>
        <p:nvSpPr>
          <p:cNvPr id="4" name="Slide Number Placeholder 3"/>
          <p:cNvSpPr>
            <a:spLocks noGrp="1"/>
          </p:cNvSpPr>
          <p:nvPr>
            <p:ph type="sldNum" sz="quarter" idx="5"/>
          </p:nvPr>
        </p:nvSpPr>
        <p:spPr/>
        <p:txBody>
          <a:bodyPr/>
          <a:lstStyle/>
          <a:p>
            <a:fld id="{50742E3A-DC09-48C0-97A8-029D8AFE56FE}" type="slidenum">
              <a:rPr lang="en-US" smtClean="0"/>
              <a:t>81</a:t>
            </a:fld>
            <a:endParaRPr lang="en-US"/>
          </a:p>
        </p:txBody>
      </p:sp>
    </p:spTree>
    <p:extLst>
      <p:ext uri="{BB962C8B-B14F-4D97-AF65-F5344CB8AC3E}">
        <p14:creationId xmlns:p14="http://schemas.microsoft.com/office/powerpoint/2010/main" val="834881244"/>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Clr>
                <a:schemeClr val="dk1"/>
              </a:buClr>
              <a:buFont typeface="Arial" panose="020B0604020202020204" pitchFamily="34" charset="0"/>
              <a:buNone/>
            </a:pPr>
            <a:r>
              <a:rPr lang="en-US" sz="1200" baseline="0" dirty="0">
                <a:solidFill>
                  <a:schemeClr val="tx1"/>
                </a:solidFill>
                <a:ea typeface="Source Sans Pro"/>
                <a:cs typeface="Source Sans Pro"/>
                <a:sym typeface="Source Sans Pro"/>
              </a:rPr>
              <a:t>We understand for special areas, there are many sources of evidence to consider when scoring the rubric. Some indicators may not have any relation to an observation. With that, we have created worksheets as a space for evaluators to collect evidence, add notes and score the rubric. </a:t>
            </a:r>
          </a:p>
          <a:p>
            <a:pPr marL="0" indent="0">
              <a:buClr>
                <a:schemeClr val="dk1"/>
              </a:buClr>
              <a:buFont typeface="Arial" panose="020B0604020202020204" pitchFamily="34" charset="0"/>
              <a:buNone/>
            </a:pPr>
            <a:endParaRPr lang="en-US" sz="1200" baseline="0" dirty="0">
              <a:solidFill>
                <a:schemeClr val="tx1"/>
              </a:solidFill>
              <a:ea typeface="Source Sans Pro"/>
              <a:cs typeface="Source Sans Pro"/>
              <a:sym typeface="Source Sans Pro"/>
            </a:endParaRPr>
          </a:p>
          <a:p>
            <a:pPr marL="0" indent="0">
              <a:buClr>
                <a:schemeClr val="dk1"/>
              </a:buClr>
              <a:buFont typeface="Arial" panose="020B0604020202020204" pitchFamily="34" charset="0"/>
              <a:buNone/>
            </a:pPr>
            <a:r>
              <a:rPr lang="en-US" sz="1200" baseline="0" dirty="0">
                <a:solidFill>
                  <a:schemeClr val="tx1"/>
                </a:solidFill>
                <a:ea typeface="Source Sans Pro"/>
                <a:cs typeface="Source Sans Pro"/>
                <a:sym typeface="Source Sans Pro"/>
              </a:rPr>
              <a:t>The worksheets are not visible to the educator and are a tool solely for the evaluator. </a:t>
            </a:r>
          </a:p>
          <a:p>
            <a:pPr marL="0" indent="0">
              <a:buClr>
                <a:schemeClr val="dk1"/>
              </a:buClr>
              <a:buFont typeface="Arial" panose="020B0604020202020204" pitchFamily="34" charset="0"/>
              <a:buNone/>
            </a:pPr>
            <a:endParaRPr lang="en-US" sz="1200" baseline="0" dirty="0">
              <a:solidFill>
                <a:schemeClr val="tx1"/>
              </a:solidFill>
              <a:ea typeface="Source Sans Pro"/>
              <a:cs typeface="Source Sans Pro"/>
              <a:sym typeface="Source Sans Pro"/>
            </a:endParaRPr>
          </a:p>
          <a:p>
            <a:pPr marL="0" indent="0">
              <a:buClr>
                <a:schemeClr val="dk1"/>
              </a:buClr>
              <a:buFont typeface="Arial" panose="020B0604020202020204" pitchFamily="34" charset="0"/>
              <a:buNone/>
            </a:pPr>
            <a:r>
              <a:rPr lang="en-US" sz="1200" baseline="0" dirty="0">
                <a:solidFill>
                  <a:schemeClr val="tx1"/>
                </a:solidFill>
                <a:ea typeface="Source Sans Pro"/>
                <a:cs typeface="Source Sans Pro"/>
                <a:sym typeface="Source Sans Pro"/>
              </a:rPr>
              <a:t>Once the worksheets are complete, the scores will be displayed in the Preliminary and Final Conference forms. We’ll discuss the scoring section in just a moment. </a:t>
            </a:r>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82</a:t>
            </a:fld>
            <a:endParaRPr lang="en-US"/>
          </a:p>
        </p:txBody>
      </p:sp>
    </p:spTree>
    <p:extLst>
      <p:ext uri="{BB962C8B-B14F-4D97-AF65-F5344CB8AC3E}">
        <p14:creationId xmlns:p14="http://schemas.microsoft.com/office/powerpoint/2010/main" val="3163106452"/>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add a worksheet, click Evaluation Conferences in the left navigation menu. Then click Add Worksheet. </a:t>
            </a:r>
          </a:p>
          <a:p>
            <a:endParaRPr lang="en-US" dirty="0"/>
          </a:p>
          <a:p>
            <a:r>
              <a:rPr lang="en-US" dirty="0"/>
              <a:t>Each evaluator on the team will need to complete a worksheet for the preliminary and final cycles. The system will indicate if final cycles can be skipped based on scoring and contract levels.</a:t>
            </a:r>
          </a:p>
        </p:txBody>
      </p:sp>
      <p:sp>
        <p:nvSpPr>
          <p:cNvPr id="4" name="Slide Number Placeholder 3"/>
          <p:cNvSpPr>
            <a:spLocks noGrp="1"/>
          </p:cNvSpPr>
          <p:nvPr>
            <p:ph type="sldNum" sz="quarter" idx="5"/>
          </p:nvPr>
        </p:nvSpPr>
        <p:spPr/>
        <p:txBody>
          <a:bodyPr/>
          <a:lstStyle/>
          <a:p>
            <a:fld id="{16A353FE-32F5-BF4D-A682-07E8A26EBEC6}" type="slidenum">
              <a:rPr lang="en-US" smtClean="0"/>
              <a:t>83</a:t>
            </a:fld>
            <a:endParaRPr lang="en-US"/>
          </a:p>
        </p:txBody>
      </p:sp>
    </p:spTree>
    <p:extLst>
      <p:ext uri="{BB962C8B-B14F-4D97-AF65-F5344CB8AC3E}">
        <p14:creationId xmlns:p14="http://schemas.microsoft.com/office/powerpoint/2010/main" val="72372119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you click add worksheet, you’ll go to the details page. </a:t>
            </a:r>
          </a:p>
          <a:p>
            <a:endParaRPr lang="en-US" dirty="0"/>
          </a:p>
          <a:p>
            <a:r>
              <a:rPr lang="en-US" dirty="0"/>
              <a:t>When creating worksheet for Speech-Language Professionals, the evaluator will select the type of observation he/she completed and are responsible for scoring. </a:t>
            </a:r>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84</a:t>
            </a:fld>
            <a:endParaRPr lang="en-US"/>
          </a:p>
        </p:txBody>
      </p:sp>
    </p:spTree>
    <p:extLst>
      <p:ext uri="{BB962C8B-B14F-4D97-AF65-F5344CB8AC3E}">
        <p14:creationId xmlns:p14="http://schemas.microsoft.com/office/powerpoint/2010/main" val="34702682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marL="0" indent="0">
              <a:buNone/>
            </a:pPr>
            <a:r>
              <a:rPr lang="en-US" sz="1200" b="1" dirty="0"/>
              <a:t>Perhaps</a:t>
            </a:r>
            <a:r>
              <a:rPr lang="en-US" sz="1200" b="1" baseline="0" dirty="0"/>
              <a:t> one of your questions is when am I required to use SCLead.org? </a:t>
            </a:r>
          </a:p>
          <a:p>
            <a:pPr marL="0" indent="0">
              <a:buNone/>
            </a:pPr>
            <a:r>
              <a:rPr lang="en-US" sz="1200" b="1" dirty="0"/>
              <a:t>Required State-level reporting for classroom-based teacher</a:t>
            </a:r>
            <a:r>
              <a:rPr lang="en-US" sz="1200" b="1" baseline="0" dirty="0"/>
              <a:t> evaluation has not changed. </a:t>
            </a:r>
          </a:p>
          <a:p>
            <a:pPr marL="0" indent="0">
              <a:buNone/>
            </a:pPr>
            <a:r>
              <a:rPr lang="en-US" sz="1200" b="1" baseline="0" dirty="0"/>
              <a:t>District’s are required to report</a:t>
            </a:r>
            <a:endParaRPr lang="en-US" sz="1200" dirty="0"/>
          </a:p>
          <a:p>
            <a:pPr marL="171450" lvl="0" indent="-171450">
              <a:buFont typeface="Arial" panose="020B0604020202020204" pitchFamily="34" charset="0"/>
              <a:buChar char="•"/>
            </a:pPr>
            <a:r>
              <a:rPr lang="en-US" sz="1200" dirty="0"/>
              <a:t>overall effectiveness ratings (Met/Not Met) for </a:t>
            </a:r>
            <a:r>
              <a:rPr lang="en-US" sz="1200" b="1" u="sng" dirty="0">
                <a:solidFill>
                  <a:srgbClr val="002060"/>
                </a:solidFill>
              </a:rPr>
              <a:t>Induction, Annual and Continuing</a:t>
            </a:r>
            <a:r>
              <a:rPr lang="en-US" sz="1200" dirty="0"/>
              <a:t> contract educators, </a:t>
            </a:r>
          </a:p>
          <a:p>
            <a:pPr marL="171450" lvl="0" indent="-171450">
              <a:buFont typeface="Arial" panose="020B0604020202020204" pitchFamily="34" charset="0"/>
              <a:buChar char="•"/>
            </a:pPr>
            <a:r>
              <a:rPr lang="en-US" sz="1200" dirty="0"/>
              <a:t>Next year contract level and hiring status for all educators,</a:t>
            </a:r>
            <a:r>
              <a:rPr lang="en-US" sz="1200" baseline="0" dirty="0"/>
              <a:t> and </a:t>
            </a:r>
            <a:endParaRPr lang="en-US" sz="1200" dirty="0"/>
          </a:p>
          <a:p>
            <a:pPr marL="171450" lvl="0" indent="-171450">
              <a:buFont typeface="Arial" panose="020B0604020202020204" pitchFamily="34" charset="0"/>
              <a:buChar char="•"/>
            </a:pPr>
            <a:r>
              <a:rPr lang="en-US" sz="1200" dirty="0"/>
              <a:t>observation results at the indicator level </a:t>
            </a:r>
            <a:r>
              <a:rPr lang="en-US" sz="1200" baseline="0" dirty="0"/>
              <a:t> for educators on </a:t>
            </a:r>
            <a:r>
              <a:rPr lang="en-US" sz="1200" b="1" u="sng" dirty="0">
                <a:solidFill>
                  <a:srgbClr val="002060"/>
                </a:solidFill>
              </a:rPr>
              <a:t>Induction</a:t>
            </a:r>
            <a:r>
              <a:rPr lang="en-US" sz="1200" dirty="0"/>
              <a:t>, </a:t>
            </a:r>
            <a:r>
              <a:rPr lang="en-US" sz="1200" b="1" u="sng" dirty="0">
                <a:solidFill>
                  <a:srgbClr val="002060"/>
                </a:solidFill>
              </a:rPr>
              <a:t>Annual Summative and Formative</a:t>
            </a:r>
            <a:r>
              <a:rPr lang="en-US" sz="1200" dirty="0"/>
              <a:t>, </a:t>
            </a:r>
            <a:r>
              <a:rPr lang="en-US" sz="1200" b="1" u="sng" dirty="0">
                <a:solidFill>
                  <a:srgbClr val="002060"/>
                </a:solidFill>
              </a:rPr>
              <a:t>Continuing Summative and Formative contracts </a:t>
            </a:r>
            <a:r>
              <a:rPr lang="en-US" sz="1200" b="0" u="none" dirty="0">
                <a:solidFill>
                  <a:schemeClr val="tx1"/>
                </a:solidFill>
              </a:rPr>
              <a:t>.</a:t>
            </a:r>
          </a:p>
          <a:p>
            <a:pPr marL="0" lvl="0" indent="0">
              <a:buFont typeface="Arial" panose="020B0604020202020204" pitchFamily="34" charset="0"/>
              <a:buNone/>
            </a:pPr>
            <a:endParaRPr lang="en-US" sz="1200" dirty="0"/>
          </a:p>
          <a:p>
            <a:pPr marL="171450" lvl="0" indent="-171450">
              <a:buFont typeface="Arial" panose="020B0604020202020204" pitchFamily="34" charset="0"/>
              <a:buChar char="•"/>
            </a:pPr>
            <a:r>
              <a:rPr lang="en-US" sz="1200" dirty="0"/>
              <a:t>Remember</a:t>
            </a:r>
            <a:r>
              <a:rPr lang="en-US" sz="1200" baseline="0" dirty="0"/>
              <a:t> all classroom-based teachers are required to report </a:t>
            </a:r>
            <a:r>
              <a:rPr lang="en-US" sz="1200" dirty="0"/>
              <a:t>student learning objective scores</a:t>
            </a:r>
            <a:r>
              <a:rPr lang="en-US" sz="1200" baseline="0" dirty="0"/>
              <a:t> – this includes Summative, Formative, and GBE contract educators</a:t>
            </a:r>
            <a:endParaRPr lang="en-US" sz="1200" dirty="0"/>
          </a:p>
          <a:p>
            <a:pPr marL="0" indent="0">
              <a:buClr>
                <a:schemeClr val="dk1"/>
              </a:buClr>
              <a:buFont typeface="Arial" panose="020B0604020202020204" pitchFamily="34" charset="0"/>
              <a:buNone/>
            </a:pPr>
            <a:endParaRPr lang="en-US" sz="1200" baseline="0" dirty="0">
              <a:solidFill>
                <a:schemeClr val="dk1"/>
              </a:solidFill>
              <a:latin typeface="Calibri"/>
              <a:ea typeface="Calibri"/>
              <a:cs typeface="Calibri"/>
              <a:sym typeface="Calibri"/>
            </a:endParaRPr>
          </a:p>
        </p:txBody>
      </p:sp>
      <p:sp>
        <p:nvSpPr>
          <p:cNvPr id="345" name="Shape 345"/>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349920407"/>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select the domain you’d like to work with. Then enter supporting evidence in the form of notes and attachments. Each indicator will need a score selected. Before you leave the page, click Save at the bottom to save your work. </a:t>
            </a:r>
          </a:p>
          <a:p>
            <a:endParaRPr lang="en-US" dirty="0"/>
          </a:p>
          <a:p>
            <a:r>
              <a:rPr lang="en-US" dirty="0"/>
              <a:t>I know I’ve said this but as a reminder, the worksheet is not shared with the educator. </a:t>
            </a:r>
          </a:p>
          <a:p>
            <a:endParaRPr lang="en-US" dirty="0"/>
          </a:p>
          <a:p>
            <a:r>
              <a:rPr lang="en-US" dirty="0"/>
              <a:t>Once the evaluator has completed the worksheet and scored all indicators, the evaluator will add his/her signature to indicate the scores are complete. </a:t>
            </a:r>
          </a:p>
          <a:p>
            <a:endParaRPr lang="en-US" dirty="0"/>
          </a:p>
          <a:p>
            <a:r>
              <a:rPr lang="en-US" dirty="0"/>
              <a:t>Both evaluators on the team would need to complete a worksheet. </a:t>
            </a:r>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85</a:t>
            </a:fld>
            <a:endParaRPr lang="en-US"/>
          </a:p>
        </p:txBody>
      </p:sp>
    </p:spTree>
    <p:extLst>
      <p:ext uri="{BB962C8B-B14F-4D97-AF65-F5344CB8AC3E}">
        <p14:creationId xmlns:p14="http://schemas.microsoft.com/office/powerpoint/2010/main" val="402387336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Clr>
                <a:schemeClr val="dk1"/>
              </a:buClr>
              <a:buFont typeface="Arial" panose="020B0604020202020204" pitchFamily="34" charset="0"/>
              <a:buNone/>
            </a:pPr>
            <a:r>
              <a:rPr lang="en-US" sz="1200" baseline="0" dirty="0">
                <a:solidFill>
                  <a:schemeClr val="tx1"/>
                </a:solidFill>
                <a:ea typeface="Source Sans Pro"/>
                <a:cs typeface="Source Sans Pro"/>
                <a:sym typeface="Source Sans Pro"/>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solidFill>
                <a:ea typeface="Source Sans Pro"/>
                <a:cs typeface="Source Sans Pro"/>
                <a:sym typeface="Source Sans Pro"/>
              </a:rPr>
              <a:t>The scoring section will have the Preliminary and Final Evaluation Conference forms. These are the forms where consensus scores will be selected, and the scores shared with the educator. The final evaluation conference form will carry forward to the results section unless the final cycle can be skipped in which case preliminary scores would be used. It could be a combination of preliminary and final scores for Speech-Language Professionals in a situation where the spring IEP meeting is eligible to be skipped. </a:t>
            </a:r>
          </a:p>
          <a:p>
            <a:endParaRPr lang="en-US" dirty="0">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86</a:t>
            </a:fld>
            <a:endParaRPr lang="en-US"/>
          </a:p>
        </p:txBody>
      </p:sp>
    </p:spTree>
    <p:extLst>
      <p:ext uri="{BB962C8B-B14F-4D97-AF65-F5344CB8AC3E}">
        <p14:creationId xmlns:p14="http://schemas.microsoft.com/office/powerpoint/2010/main" val="939698457"/>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evaluation chair</a:t>
            </a:r>
            <a:r>
              <a:rPr lang="en-US" baseline="0" dirty="0"/>
              <a:t> will need to start the evaluation conference forms. The evaluator (without chair role) cannot start form. </a:t>
            </a:r>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87</a:t>
            </a:fld>
            <a:endParaRPr lang="en-US"/>
          </a:p>
        </p:txBody>
      </p:sp>
    </p:spTree>
    <p:extLst>
      <p:ext uri="{BB962C8B-B14F-4D97-AF65-F5344CB8AC3E}">
        <p14:creationId xmlns:p14="http://schemas.microsoft.com/office/powerpoint/2010/main" val="4219377753"/>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Clr>
                <a:schemeClr val="dk1"/>
              </a:buClr>
              <a:buFont typeface="Arial" panose="020B0604020202020204" pitchFamily="34" charset="0"/>
              <a:buNone/>
            </a:pPr>
            <a:r>
              <a:rPr lang="en-US" sz="1200" baseline="0" dirty="0">
                <a:solidFill>
                  <a:schemeClr val="dk1"/>
                </a:solidFill>
                <a:latin typeface="+mn-lt"/>
                <a:ea typeface="Calibri"/>
                <a:cs typeface="Calibri"/>
                <a:sym typeface="Calibri"/>
              </a:rPr>
              <a:t>The evaluation conference form will open to the Consensus scoring page. Again, this page will not be shared with the educator. </a:t>
            </a:r>
          </a:p>
          <a:p>
            <a:pPr marL="0" indent="0">
              <a:buClr>
                <a:schemeClr val="dk1"/>
              </a:buClr>
              <a:buFont typeface="Arial" panose="020B0604020202020204" pitchFamily="34" charset="0"/>
              <a:buNone/>
            </a:pPr>
            <a:endParaRPr lang="en-US" sz="1200" baseline="0" dirty="0">
              <a:solidFill>
                <a:schemeClr val="dk1"/>
              </a:solidFill>
              <a:latin typeface="+mn-lt"/>
              <a:ea typeface="Calibri"/>
              <a:cs typeface="Calibri"/>
              <a:sym typeface="Calibri"/>
            </a:endParaRPr>
          </a:p>
          <a:p>
            <a:pPr marL="0" indent="0">
              <a:buClr>
                <a:schemeClr val="dk1"/>
              </a:buClr>
              <a:buFont typeface="Arial" panose="020B0604020202020204" pitchFamily="34" charset="0"/>
              <a:buNone/>
            </a:pPr>
            <a:r>
              <a:rPr lang="en-US" sz="1200" baseline="0" dirty="0">
                <a:solidFill>
                  <a:schemeClr val="dk1"/>
                </a:solidFill>
                <a:latin typeface="+mn-lt"/>
                <a:ea typeface="Calibri"/>
                <a:cs typeface="Calibri"/>
                <a:sym typeface="Calibri"/>
              </a:rPr>
              <a:t>The evaluation chair will select the consensus score for each indicator. </a:t>
            </a:r>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88</a:t>
            </a:fld>
            <a:endParaRPr lang="en-US"/>
          </a:p>
        </p:txBody>
      </p:sp>
    </p:spTree>
    <p:extLst>
      <p:ext uri="{BB962C8B-B14F-4D97-AF65-F5344CB8AC3E}">
        <p14:creationId xmlns:p14="http://schemas.microsoft.com/office/powerpoint/2010/main" val="277992020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Clr>
                <a:schemeClr val="dk1"/>
              </a:buClr>
              <a:buFont typeface="Arial" panose="020B0604020202020204" pitchFamily="34" charset="0"/>
              <a:buNone/>
            </a:pPr>
            <a:r>
              <a:rPr lang="en-US" sz="1200" baseline="0" dirty="0">
                <a:solidFill>
                  <a:schemeClr val="dk1"/>
                </a:solidFill>
                <a:latin typeface="+mn-lt"/>
                <a:ea typeface="Calibri"/>
                <a:cs typeface="Calibri"/>
                <a:sym typeface="Calibri"/>
              </a:rPr>
              <a:t>The scores selected will display on the Summary tab. The evaluation chair and then evaluator will enter his/her signature. At that point, the conference form will be visible to the educator and the educator can enter his/her signature. </a:t>
            </a:r>
          </a:p>
          <a:p>
            <a:pPr marL="0" indent="0">
              <a:buClr>
                <a:schemeClr val="dk1"/>
              </a:buClr>
              <a:buFont typeface="Arial" panose="020B0604020202020204" pitchFamily="34" charset="0"/>
              <a:buNone/>
            </a:pPr>
            <a:endParaRPr lang="en-US" sz="1200" baseline="0" dirty="0">
              <a:solidFill>
                <a:schemeClr val="dk1"/>
              </a:solidFill>
              <a:latin typeface="+mn-lt"/>
              <a:ea typeface="Calibri"/>
              <a:cs typeface="Calibri"/>
              <a:sym typeface="Calibri"/>
            </a:endParaRPr>
          </a:p>
          <a:p>
            <a:pPr marL="0" indent="0">
              <a:buClr>
                <a:schemeClr val="dk1"/>
              </a:buClr>
              <a:buFont typeface="Arial" panose="020B0604020202020204" pitchFamily="34" charset="0"/>
              <a:buNone/>
            </a:pPr>
            <a:r>
              <a:rPr lang="en-US" sz="1200" baseline="0" dirty="0">
                <a:solidFill>
                  <a:schemeClr val="dk1"/>
                </a:solidFill>
                <a:latin typeface="+mn-lt"/>
                <a:ea typeface="Calibri"/>
                <a:cs typeface="Calibri"/>
                <a:sym typeface="Calibri"/>
              </a:rPr>
              <a:t>So the only action for the summary tab is to add signatures. </a:t>
            </a:r>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89</a:t>
            </a:fld>
            <a:endParaRPr lang="en-US"/>
          </a:p>
        </p:txBody>
      </p:sp>
    </p:spTree>
    <p:extLst>
      <p:ext uri="{BB962C8B-B14F-4D97-AF65-F5344CB8AC3E}">
        <p14:creationId xmlns:p14="http://schemas.microsoft.com/office/powerpoint/2010/main" val="144524729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an overview: The evaluators will collect evidence. This may be from an observation, the counselor submitting their annual calendars, reviewing communication regarding IEPs, etc. </a:t>
            </a:r>
          </a:p>
          <a:p>
            <a:endParaRPr lang="en-US" dirty="0"/>
          </a:p>
          <a:p>
            <a:r>
              <a:rPr lang="en-US" dirty="0"/>
              <a:t>As the evaluator is reviewing evidence, he/she will complete the worksheet. Scoring does not really make sense in an observation since many of the indicators are not observable in a student setting, so the worksheet allows the evaluator to consider all evidence. </a:t>
            </a:r>
          </a:p>
          <a:p>
            <a:endParaRPr lang="en-US" dirty="0"/>
          </a:p>
          <a:p>
            <a:r>
              <a:rPr lang="en-US" dirty="0"/>
              <a:t>Once the evaluators have finalized individual scoring, they will meet to discuss scores and reach a consensus. Those consensus scores are shared with the educator in the Preliminary and Final Evaluation Conferences. The professionalism scores may be shared at this time as well, but those scores are recorded separately. </a:t>
            </a:r>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90</a:t>
            </a:fld>
            <a:endParaRPr lang="en-US"/>
          </a:p>
        </p:txBody>
      </p:sp>
    </p:spTree>
    <p:extLst>
      <p:ext uri="{BB962C8B-B14F-4D97-AF65-F5344CB8AC3E}">
        <p14:creationId xmlns:p14="http://schemas.microsoft.com/office/powerpoint/2010/main" val="2306939584"/>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Clr>
                <a:schemeClr val="dk1"/>
              </a:buClr>
              <a:buFont typeface="Arial" panose="020B0604020202020204" pitchFamily="34" charset="0"/>
              <a:buNone/>
            </a:pPr>
            <a:r>
              <a:rPr lang="en-US" sz="1200" baseline="0" dirty="0">
                <a:solidFill>
                  <a:schemeClr val="dk1"/>
                </a:solidFill>
                <a:latin typeface="+mn-lt"/>
                <a:ea typeface="Calibri"/>
                <a:cs typeface="Calibri"/>
                <a:sym typeface="Calibri"/>
              </a:rPr>
              <a:t>As I just mentioned, special areas will also complete the professionalism rubric. </a:t>
            </a:r>
          </a:p>
          <a:p>
            <a:pPr marL="0" indent="0">
              <a:buClr>
                <a:schemeClr val="dk1"/>
              </a:buClr>
              <a:buFont typeface="Arial" panose="020B0604020202020204" pitchFamily="34" charset="0"/>
              <a:buNone/>
            </a:pPr>
            <a:endParaRPr lang="en-US" sz="1200" baseline="0" dirty="0">
              <a:solidFill>
                <a:schemeClr val="dk1"/>
              </a:solidFill>
              <a:latin typeface="+mn-lt"/>
              <a:ea typeface="Calibri"/>
              <a:cs typeface="Calibri"/>
              <a:sym typeface="Calibri"/>
            </a:endParaRPr>
          </a:p>
          <a:p>
            <a:pPr marL="0" indent="0">
              <a:buClr>
                <a:schemeClr val="dk1"/>
              </a:buClr>
              <a:buFont typeface="Arial" panose="020B0604020202020204" pitchFamily="34" charset="0"/>
              <a:buNone/>
            </a:pPr>
            <a:r>
              <a:rPr lang="en-US" sz="1200" baseline="0" dirty="0">
                <a:solidFill>
                  <a:schemeClr val="dk1"/>
                </a:solidFill>
                <a:latin typeface="+mn-lt"/>
                <a:ea typeface="Calibri"/>
                <a:cs typeface="Calibri"/>
                <a:sym typeface="Calibri"/>
              </a:rPr>
              <a:t>The Professionalism review is required unless on GBE/LOA. A preliminary review is optional, and the scores do not count. A final review must be completed and once signed by the evaluator; the scores will be included in results. The educator is not required to sign the professionalism review; however, the progress indicators will not show as complete unless the educator signs. </a:t>
            </a:r>
          </a:p>
          <a:p>
            <a:pPr marL="0" indent="0">
              <a:buClr>
                <a:schemeClr val="dk1"/>
              </a:buClr>
              <a:buFont typeface="Arial" panose="020B0604020202020204" pitchFamily="34" charset="0"/>
              <a:buNone/>
            </a:pPr>
            <a:endParaRPr lang="en-US" sz="1200" baseline="0" dirty="0">
              <a:solidFill>
                <a:schemeClr val="dk1"/>
              </a:solidFill>
              <a:latin typeface="+mn-lt"/>
              <a:ea typeface="Calibri"/>
              <a:cs typeface="Calibri"/>
              <a:sym typeface="Calibri"/>
            </a:endParaRPr>
          </a:p>
          <a:p>
            <a:pPr marL="0" indent="0">
              <a:buClr>
                <a:schemeClr val="dk1"/>
              </a:buClr>
              <a:buFont typeface="Arial" panose="020B0604020202020204" pitchFamily="34" charset="0"/>
              <a:buNone/>
            </a:pPr>
            <a:r>
              <a:rPr lang="en-US" sz="1200" baseline="0" dirty="0">
                <a:solidFill>
                  <a:schemeClr val="dk1"/>
                </a:solidFill>
                <a:latin typeface="+mn-lt"/>
                <a:ea typeface="Calibri"/>
                <a:cs typeface="Calibri"/>
                <a:sym typeface="Calibri"/>
              </a:rPr>
              <a:t>For special areas, educators ARE required to complete a final self-review. The preliminary self-review is optional. </a:t>
            </a:r>
          </a:p>
          <a:p>
            <a:pPr marL="0" indent="0">
              <a:buClr>
                <a:schemeClr val="dk1"/>
              </a:buClr>
              <a:buFont typeface="Arial" panose="020B0604020202020204" pitchFamily="34" charset="0"/>
              <a:buNone/>
            </a:pPr>
            <a:endParaRPr lang="en-US" sz="1200" baseline="0" dirty="0">
              <a:solidFill>
                <a:schemeClr val="dk1"/>
              </a:solidFill>
              <a:latin typeface="+mn-lt"/>
              <a:ea typeface="Calibri"/>
              <a:cs typeface="Calibri"/>
              <a:sym typeface="Calibri"/>
            </a:endParaRPr>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91</a:t>
            </a:fld>
            <a:endParaRPr lang="en-US"/>
          </a:p>
        </p:txBody>
      </p:sp>
    </p:spTree>
    <p:extLst>
      <p:ext uri="{BB962C8B-B14F-4D97-AF65-F5344CB8AC3E}">
        <p14:creationId xmlns:p14="http://schemas.microsoft.com/office/powerpoint/2010/main" val="1821545778"/>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evaluation overall rating will be calculated by the system.</a:t>
            </a:r>
          </a:p>
          <a:p>
            <a:endParaRPr lang="en-US" dirty="0"/>
          </a:p>
          <a:p>
            <a:r>
              <a:rPr lang="en-US" dirty="0"/>
              <a:t>Once the results have been entered and signatures are present, the evaluation can no longer be edited. If edits are needed, the signatures will need to be removed. </a:t>
            </a:r>
          </a:p>
          <a:p>
            <a:endParaRPr lang="en-US" dirty="0"/>
          </a:p>
          <a:p>
            <a:r>
              <a:rPr lang="en-US" dirty="0"/>
              <a:t>I’ll show you an example of information messages on the next slide. </a:t>
            </a:r>
          </a:p>
          <a:p>
            <a:endParaRPr lang="en-US" dirty="0"/>
          </a:p>
          <a:p>
            <a:r>
              <a:rPr lang="en-US" dirty="0"/>
              <a:t>As a reminder, you can use the Staff Evaluation Status report to see who has/hasn’t completed the evaluation</a:t>
            </a:r>
          </a:p>
        </p:txBody>
      </p:sp>
      <p:sp>
        <p:nvSpPr>
          <p:cNvPr id="4" name="Slide Number Placeholder 3"/>
          <p:cNvSpPr>
            <a:spLocks noGrp="1"/>
          </p:cNvSpPr>
          <p:nvPr>
            <p:ph type="sldNum" sz="quarter" idx="10"/>
          </p:nvPr>
        </p:nvSpPr>
        <p:spPr/>
        <p:txBody>
          <a:bodyPr/>
          <a:lstStyle/>
          <a:p>
            <a:fld id="{50742E3A-DC09-48C0-97A8-029D8AFE56FE}" type="slidenum">
              <a:rPr lang="en-US" smtClean="0"/>
              <a:t>92</a:t>
            </a:fld>
            <a:endParaRPr lang="en-US"/>
          </a:p>
        </p:txBody>
      </p:sp>
    </p:spTree>
    <p:extLst>
      <p:ext uri="{BB962C8B-B14F-4D97-AF65-F5344CB8AC3E}">
        <p14:creationId xmlns:p14="http://schemas.microsoft.com/office/powerpoint/2010/main" val="3256393827"/>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Information messages are a helpful tool. If items are missing before the next step can be completed, the information messages will let you know what those missing pieces are. The messages could be in a blue or yellow box. </a:t>
            </a:r>
          </a:p>
          <a:p>
            <a:endParaRPr lang="en-US" dirty="0"/>
          </a:p>
          <a:p>
            <a:r>
              <a:rPr lang="en-US" dirty="0"/>
              <a:t>In the screenshots here, this educator is missing the required number of observations, the required number of observations completed by different evaluators and the consensus for both spring and fall. </a:t>
            </a:r>
          </a:p>
          <a:p>
            <a:endParaRPr lang="en-US" dirty="0"/>
          </a:p>
          <a:p>
            <a:r>
              <a:rPr lang="en-US" dirty="0"/>
              <a:t>In addition, the yellow message lets the user know what is preventing the evaluation from being signed. </a:t>
            </a:r>
          </a:p>
          <a:p>
            <a:endParaRPr lang="en-US" dirty="0"/>
          </a:p>
        </p:txBody>
      </p:sp>
      <p:sp>
        <p:nvSpPr>
          <p:cNvPr id="4" name="Slide Number Placeholder 3"/>
          <p:cNvSpPr>
            <a:spLocks noGrp="1"/>
          </p:cNvSpPr>
          <p:nvPr>
            <p:ph type="sldNum" sz="quarter" idx="10"/>
          </p:nvPr>
        </p:nvSpPr>
        <p:spPr/>
        <p:txBody>
          <a:bodyPr/>
          <a:lstStyle/>
          <a:p>
            <a:fld id="{50742E3A-DC09-48C0-97A8-029D8AFE56FE}" type="slidenum">
              <a:rPr lang="en-US" smtClean="0"/>
              <a:t>93</a:t>
            </a:fld>
            <a:endParaRPr lang="en-US"/>
          </a:p>
        </p:txBody>
      </p:sp>
    </p:spTree>
    <p:extLst>
      <p:ext uri="{BB962C8B-B14F-4D97-AF65-F5344CB8AC3E}">
        <p14:creationId xmlns:p14="http://schemas.microsoft.com/office/powerpoint/2010/main" val="980561036"/>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94</a:t>
            </a:fld>
            <a:endParaRPr lang="en-US"/>
          </a:p>
        </p:txBody>
      </p:sp>
    </p:spTree>
    <p:extLst>
      <p:ext uri="{BB962C8B-B14F-4D97-AF65-F5344CB8AC3E}">
        <p14:creationId xmlns:p14="http://schemas.microsoft.com/office/powerpoint/2010/main" val="39902193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702310" y="4421823"/>
            <a:ext cx="5618480" cy="4189095"/>
          </a:xfrm>
          <a:prstGeom prst="rect">
            <a:avLst/>
          </a:prstGeom>
          <a:noFill/>
          <a:ln>
            <a:noFill/>
          </a:ln>
        </p:spPr>
        <p:txBody>
          <a:bodyPr spcFirstLastPara="1" wrap="square" lIns="93308" tIns="93308" rIns="93308" bIns="93308" anchor="t" anchorCtr="0">
            <a:noAutofit/>
          </a:bodyPr>
          <a:lstStyle/>
          <a:p>
            <a:pPr marL="0" indent="0">
              <a:buClr>
                <a:schemeClr val="dk1"/>
              </a:buClr>
              <a:buFont typeface="Arial" panose="020B0604020202020204" pitchFamily="34" charset="0"/>
              <a:buNone/>
            </a:pPr>
            <a:r>
              <a:rPr lang="en-US" sz="1200" baseline="0" dirty="0">
                <a:solidFill>
                  <a:schemeClr val="dk1"/>
                </a:solidFill>
                <a:latin typeface="+mn-lt"/>
                <a:ea typeface="Calibri"/>
                <a:cs typeface="Calibri"/>
                <a:sym typeface="Calibri"/>
              </a:rPr>
              <a:t>Another FAQ: When do I login?</a:t>
            </a:r>
          </a:p>
          <a:p>
            <a:pPr marL="0" indent="0">
              <a:buClr>
                <a:schemeClr val="dk1"/>
              </a:buClr>
              <a:buFont typeface="Arial" panose="020B0604020202020204" pitchFamily="34" charset="0"/>
              <a:buNone/>
            </a:pPr>
            <a:r>
              <a:rPr lang="en-US" sz="1200" baseline="0" dirty="0">
                <a:solidFill>
                  <a:schemeClr val="dk1"/>
                </a:solidFill>
                <a:latin typeface="+mn-lt"/>
                <a:ea typeface="Calibri"/>
                <a:cs typeface="Calibri"/>
                <a:sym typeface="Calibri"/>
              </a:rPr>
              <a:t>First, let me establish that everyone has 24-7 access to SCLead.org.</a:t>
            </a:r>
          </a:p>
          <a:p>
            <a:pPr marL="0" indent="0">
              <a:buClr>
                <a:schemeClr val="dk1"/>
              </a:buClr>
              <a:buFont typeface="Arial" panose="020B0604020202020204" pitchFamily="34" charset="0"/>
              <a:buNone/>
            </a:pPr>
            <a:endParaRPr lang="en-US" sz="1200" baseline="0" dirty="0">
              <a:solidFill>
                <a:schemeClr val="dk1"/>
              </a:solidFill>
              <a:latin typeface="+mn-lt"/>
              <a:ea typeface="Calibri"/>
              <a:cs typeface="Calibri"/>
              <a:sym typeface="Calibri"/>
            </a:endParaRPr>
          </a:p>
          <a:p>
            <a:pPr marL="0" indent="0">
              <a:buClr>
                <a:schemeClr val="dk1"/>
              </a:buClr>
              <a:buFont typeface="Arial" panose="020B0604020202020204" pitchFamily="34" charset="0"/>
              <a:buNone/>
            </a:pPr>
            <a:r>
              <a:rPr lang="en-US" sz="1200" baseline="0" dirty="0">
                <a:solidFill>
                  <a:schemeClr val="dk1"/>
                </a:solidFill>
                <a:latin typeface="+mn-lt"/>
                <a:ea typeface="Calibri"/>
                <a:cs typeface="Calibri"/>
                <a:sym typeface="Calibri"/>
              </a:rPr>
              <a:t>But here we have listed important SCLead.org benchmarks and when they should occur.</a:t>
            </a:r>
          </a:p>
          <a:p>
            <a:pPr marL="0" indent="0">
              <a:buClr>
                <a:schemeClr val="dk1"/>
              </a:buClr>
              <a:buFont typeface="Arial" panose="020B0604020202020204" pitchFamily="34" charset="0"/>
              <a:buNone/>
            </a:pPr>
            <a:endParaRPr lang="en-US" sz="1200" baseline="0" dirty="0">
              <a:solidFill>
                <a:schemeClr val="dk1"/>
              </a:solidFill>
              <a:latin typeface="+mn-lt"/>
              <a:ea typeface="Calibri"/>
              <a:cs typeface="Calibri"/>
              <a:sym typeface="Calibri"/>
            </a:endParaRPr>
          </a:p>
          <a:p>
            <a:pPr marL="0" indent="0">
              <a:buClr>
                <a:schemeClr val="dk1"/>
              </a:buClr>
              <a:buFont typeface="Arial" panose="020B0604020202020204" pitchFamily="34" charset="0"/>
              <a:buNone/>
            </a:pPr>
            <a:r>
              <a:rPr lang="en-US" sz="1200" baseline="0" dirty="0">
                <a:solidFill>
                  <a:schemeClr val="dk1"/>
                </a:solidFill>
                <a:latin typeface="+mn-lt"/>
                <a:ea typeface="Calibri"/>
                <a:cs typeface="Calibri"/>
                <a:sym typeface="Calibri"/>
              </a:rPr>
              <a:t>The one caveat is that you must check with your district to determine where evaluation PROCESS data will be housed. This could vary by district. All districts are required to report final evaluation data in SCLead.org, but are NOT required to use all the system functions and capabilities to manage the process. Some districts house observation scores in SCLead, but house SLO and observation scripting documentation in another system. System use is noted in each district’s ADEPT plan and all evaluators and principals must be aware of how their district has decided to utilize SCLead.org beyond required reporting. </a:t>
            </a:r>
          </a:p>
          <a:p>
            <a:pPr marL="0" indent="0">
              <a:buClr>
                <a:schemeClr val="dk1"/>
              </a:buClr>
              <a:buFont typeface="Arial" panose="020B0604020202020204" pitchFamily="34" charset="0"/>
              <a:buNone/>
            </a:pPr>
            <a:endParaRPr lang="en-US" sz="1200" baseline="0" dirty="0">
              <a:solidFill>
                <a:schemeClr val="dk1"/>
              </a:solidFill>
              <a:latin typeface="+mn-lt"/>
              <a:ea typeface="Calibri"/>
              <a:cs typeface="Calibri"/>
              <a:sym typeface="Calibri"/>
            </a:endParaRPr>
          </a:p>
          <a:p>
            <a:pPr marL="0" indent="0">
              <a:buClr>
                <a:schemeClr val="dk1"/>
              </a:buClr>
              <a:buFont typeface="Arial" panose="020B0604020202020204" pitchFamily="34" charset="0"/>
              <a:buNone/>
            </a:pPr>
            <a:r>
              <a:rPr lang="en-US" sz="1200" baseline="0" dirty="0">
                <a:solidFill>
                  <a:schemeClr val="dk1"/>
                </a:solidFill>
                <a:latin typeface="+mn-lt"/>
                <a:ea typeface="Calibri"/>
                <a:cs typeface="Calibri"/>
                <a:sym typeface="Calibri"/>
              </a:rPr>
              <a:t>So during the Summer/Fall, the district ADEPT liaison will (read bullet 1), teachers will (read bullet 2),  and evaluators will be responsible for (read remaining bullets)</a:t>
            </a:r>
          </a:p>
        </p:txBody>
      </p:sp>
      <p:sp>
        <p:nvSpPr>
          <p:cNvPr id="345" name="Shape 345"/>
          <p:cNvSpPr>
            <a:spLocks noGrp="1" noRot="1" noChangeAspect="1"/>
          </p:cNvSpPr>
          <p:nvPr>
            <p:ph type="sldImg" idx="2"/>
          </p:nvPr>
        </p:nvSpPr>
        <p:spPr>
          <a:xfrm>
            <a:off x="409575" y="698500"/>
            <a:ext cx="6203950" cy="349091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097104217"/>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A353FE-32F5-BF4D-A682-07E8A26EBEC6}" type="slidenum">
              <a:rPr lang="en-US" smtClean="0"/>
              <a:t>95</a:t>
            </a:fld>
            <a:endParaRPr lang="en-US"/>
          </a:p>
        </p:txBody>
      </p:sp>
    </p:spTree>
    <p:extLst>
      <p:ext uri="{BB962C8B-B14F-4D97-AF65-F5344CB8AC3E}">
        <p14:creationId xmlns:p14="http://schemas.microsoft.com/office/powerpoint/2010/main" val="1912440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8614"/>
            <a:ext cx="7772400" cy="1101725"/>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0B2E4AC-3C05-4CEF-AC55-FE168FED317B}" type="datetimeFigureOut">
              <a:rPr lang="en-US" smtClean="0"/>
              <a:t>9/6/2022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3839923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376"/>
            <a:ext cx="2057400" cy="43878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376"/>
            <a:ext cx="6019800" cy="43878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B2E4AC-3C05-4CEF-AC55-FE168FED317B}" type="datetimeFigureOut">
              <a:rPr lang="en-US" smtClean="0"/>
              <a:t>9/6/2022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25737130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1779"/>
            <a:ext cx="9144000" cy="5150270"/>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866216" y="1574800"/>
            <a:ext cx="6619244" cy="2008236"/>
          </a:xfrm>
        </p:spPr>
        <p:txBody>
          <a:bodyPr anchor="b"/>
          <a:lstStyle>
            <a:lvl1pPr>
              <a:defRPr sz="4050"/>
            </a:lvl1pPr>
          </a:lstStyle>
          <a:p>
            <a:r>
              <a:rPr lang="en-US"/>
              <a:t>Click to edit Master title style</a:t>
            </a:r>
          </a:p>
        </p:txBody>
      </p:sp>
      <p:sp>
        <p:nvSpPr>
          <p:cNvPr id="3" name="Subtitle 2"/>
          <p:cNvSpPr>
            <a:spLocks noGrp="1"/>
          </p:cNvSpPr>
          <p:nvPr>
            <p:ph type="subTitle" idx="1"/>
          </p:nvPr>
        </p:nvSpPr>
        <p:spPr>
          <a:xfrm>
            <a:off x="866216" y="3583035"/>
            <a:ext cx="6619244" cy="646065"/>
          </a:xfrm>
        </p:spPr>
        <p:txBody>
          <a:bodyPr anchor="t"/>
          <a:lstStyle>
            <a:lvl1pPr marL="0" indent="0" algn="l">
              <a:buNone/>
              <a:defRPr cap="all">
                <a:solidFill>
                  <a:schemeClr val="accent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rot="5400000">
            <a:off x="7567043" y="1344168"/>
            <a:ext cx="742949" cy="228599"/>
          </a:xfrm>
        </p:spPr>
        <p:txBody>
          <a:bodyPr anchor="t"/>
          <a:lstStyle>
            <a:lvl1pPr algn="l">
              <a:defRPr b="0" i="0">
                <a:solidFill>
                  <a:schemeClr val="bg1"/>
                </a:solidFill>
              </a:defRPr>
            </a:lvl1pPr>
          </a:lstStyle>
          <a:p>
            <a:fld id="{50B2E4AC-3C05-4CEF-AC55-FE168FED317B}" type="datetimeFigureOut">
              <a:rPr lang="en-US" smtClean="0"/>
              <a:t>9/6/2022</a:t>
            </a:fld>
            <a:endParaRPr lang="en-US"/>
          </a:p>
        </p:txBody>
      </p:sp>
      <p:sp>
        <p:nvSpPr>
          <p:cNvPr id="5" name="Footer Placeholder 4"/>
          <p:cNvSpPr>
            <a:spLocks noGrp="1"/>
          </p:cNvSpPr>
          <p:nvPr>
            <p:ph type="ftr" sz="quarter" idx="11"/>
          </p:nvPr>
        </p:nvSpPr>
        <p:spPr>
          <a:xfrm rot="5400000">
            <a:off x="6719695" y="2420115"/>
            <a:ext cx="2894846" cy="228601"/>
          </a:xfrm>
        </p:spPr>
        <p:txBody>
          <a:bodyPr/>
          <a:lstStyle>
            <a:lvl1pPr>
              <a:defRPr b="0" i="0">
                <a:solidFill>
                  <a:schemeClr val="bg1"/>
                </a:solidFill>
              </a:defRPr>
            </a:lvl1pPr>
          </a:lstStyle>
          <a:p>
            <a:endParaRPr lang="en-US"/>
          </a:p>
        </p:txBody>
      </p:sp>
      <p:sp>
        <p:nvSpPr>
          <p:cNvPr id="10" name="Rectangle 9"/>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3257" y="219457"/>
            <a:ext cx="628649" cy="575765"/>
          </a:xfrm>
        </p:spPr>
        <p:txBody>
          <a:bodyPr/>
          <a:lstStyle>
            <a:lvl1pPr>
              <a:defRPr sz="2100" b="0" i="0">
                <a:latin typeface="+mj-lt"/>
              </a:defRPr>
            </a:lvl1pPr>
          </a:lstStyle>
          <a:p>
            <a:fld id="{79101548-562F-4CAD-8D0E-EFB8EFB8831C}" type="slidenum">
              <a:rPr lang="en-US" smtClean="0"/>
              <a:t>‹#›</a:t>
            </a:fld>
            <a:endParaRPr lang="en-US"/>
          </a:p>
        </p:txBody>
      </p:sp>
    </p:spTree>
    <p:extLst>
      <p:ext uri="{BB962C8B-B14F-4D97-AF65-F5344CB8AC3E}">
        <p14:creationId xmlns:p14="http://schemas.microsoft.com/office/powerpoint/2010/main" val="18068604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B2E4AC-3C05-4CEF-AC55-FE168FED317B}" type="datetimeFigureOut">
              <a:rPr lang="en-US" smtClean="0"/>
              <a:t>9/6/2022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22642672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3" name="Group 12"/>
          <p:cNvGrpSpPr/>
          <p:nvPr/>
        </p:nvGrpSpPr>
        <p:grpSpPr>
          <a:xfrm>
            <a:off x="0" y="-1779"/>
            <a:ext cx="9144000" cy="5150270"/>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6218" y="2008234"/>
            <a:ext cx="3263267" cy="1712868"/>
          </a:xfrm>
        </p:spPr>
        <p:txBody>
          <a:bodyPr anchor="ctr"/>
          <a:lstStyle>
            <a:lvl1pPr algn="l">
              <a:defRPr sz="3000" b="0" cap="none"/>
            </a:lvl1pPr>
          </a:lstStyle>
          <a:p>
            <a:r>
              <a:rPr lang="en-US"/>
              <a:t>Click to edit Master title style</a:t>
            </a:r>
          </a:p>
        </p:txBody>
      </p:sp>
      <p:sp>
        <p:nvSpPr>
          <p:cNvPr id="3" name="Text Placeholder 2"/>
          <p:cNvSpPr>
            <a:spLocks noGrp="1"/>
          </p:cNvSpPr>
          <p:nvPr>
            <p:ph type="body" idx="1"/>
          </p:nvPr>
        </p:nvSpPr>
        <p:spPr>
          <a:xfrm>
            <a:off x="5171669" y="2008234"/>
            <a:ext cx="2816534" cy="1712867"/>
          </a:xfrm>
        </p:spPr>
        <p:txBody>
          <a:bodyPr anchor="ctr"/>
          <a:lstStyle>
            <a:lvl1pPr marL="0" indent="0" algn="l">
              <a:buNone/>
              <a:defRPr sz="1500" cap="all">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B2E4AC-3C05-4CEF-AC55-FE168FED317B}" type="datetimeFigureOut">
              <a:rPr lang="en-US" smtClean="0"/>
              <a:t>9/6/2022</a:t>
            </a:fld>
            <a:endParaRPr lang="en-US"/>
          </a:p>
        </p:txBody>
      </p:sp>
      <p:sp>
        <p:nvSpPr>
          <p:cNvPr id="5" name="Footer Placeholder 4"/>
          <p:cNvSpPr>
            <a:spLocks noGrp="1"/>
          </p:cNvSpPr>
          <p:nvPr>
            <p:ph type="ftr" sz="quarter" idx="11"/>
          </p:nvPr>
        </p:nvSpPr>
        <p:spPr/>
        <p:txBody>
          <a:bodyPr/>
          <a:lstStyle/>
          <a:p>
            <a:endParaRPr lang="en-US"/>
          </a:p>
        </p:txBody>
      </p:sp>
      <p:sp>
        <p:nvSpPr>
          <p:cNvPr id="15" name="Rectangle 14"/>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23322003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66215" y="1952625"/>
            <a:ext cx="3618869" cy="2562226"/>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56535" y="1952625"/>
            <a:ext cx="3618869" cy="2562225"/>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0B2E4AC-3C05-4CEF-AC55-FE168FED317B}" type="datetimeFigureOut">
              <a:rPr lang="en-US" smtClean="0"/>
              <a:t>9/6/2022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3307060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866216" y="1952625"/>
            <a:ext cx="3618868" cy="432197"/>
          </a:xfrm>
        </p:spPr>
        <p:txBody>
          <a:bodyPr anchor="b">
            <a:noAutofit/>
          </a:bodyPr>
          <a:lstStyle>
            <a:lvl1pPr marL="0" indent="0">
              <a:buNone/>
              <a:defRPr sz="18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866215" y="2384822"/>
            <a:ext cx="3618869" cy="213002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56535" y="1952625"/>
            <a:ext cx="3618869" cy="432197"/>
          </a:xfrm>
        </p:spPr>
        <p:txBody>
          <a:bodyPr anchor="b">
            <a:noAutofit/>
          </a:bodyPr>
          <a:lstStyle>
            <a:lvl1pPr marL="0" indent="0">
              <a:buNone/>
              <a:defRPr sz="18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56533" y="2384822"/>
            <a:ext cx="3618869" cy="213002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0B2E4AC-3C05-4CEF-AC55-FE168FED317B}" type="datetimeFigureOut">
              <a:rPr lang="en-US" smtClean="0"/>
              <a:t>9/6/2022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27225086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0B2E4AC-3C05-4CEF-AC55-FE168FED317B}" type="datetimeFigureOut">
              <a:rPr lang="en-US" smtClean="0"/>
              <a:t>9/6/2022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27882824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B2E4AC-3C05-4CEF-AC55-FE168FED317B}" type="datetimeFigureOut">
              <a:rPr lang="en-US" smtClean="0"/>
              <a:t>9/6/2022</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5896003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4" name="Group 13"/>
          <p:cNvGrpSpPr/>
          <p:nvPr/>
        </p:nvGrpSpPr>
        <p:grpSpPr>
          <a:xfrm>
            <a:off x="0" y="-1779"/>
            <a:ext cx="9144000" cy="5150270"/>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6216" y="971550"/>
            <a:ext cx="2094869" cy="1200150"/>
          </a:xfrm>
        </p:spPr>
        <p:txBody>
          <a:bodyPr anchor="b"/>
          <a:lstStyle>
            <a:lvl1pPr algn="l">
              <a:defRPr sz="1800" b="0"/>
            </a:lvl1pPr>
          </a:lstStyle>
          <a:p>
            <a:r>
              <a:rPr lang="en-US"/>
              <a:t>Click to edit Master title style</a:t>
            </a:r>
          </a:p>
        </p:txBody>
      </p:sp>
      <p:sp>
        <p:nvSpPr>
          <p:cNvPr id="3" name="Content Placeholder 2"/>
          <p:cNvSpPr>
            <a:spLocks noGrp="1"/>
          </p:cNvSpPr>
          <p:nvPr>
            <p:ph idx="1"/>
          </p:nvPr>
        </p:nvSpPr>
        <p:spPr>
          <a:xfrm>
            <a:off x="4335860" y="1085850"/>
            <a:ext cx="3892549" cy="3429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bwMode="gray">
          <a:xfrm>
            <a:off x="866216" y="2171701"/>
            <a:ext cx="2094869" cy="2346959"/>
          </a:xfrm>
        </p:spPr>
        <p:txBody>
          <a:bodyPr/>
          <a:lstStyle>
            <a:lvl1pPr marL="0" indent="0">
              <a:buNone/>
              <a:defRPr sz="1050">
                <a:solidFill>
                  <a:schemeClr val="accent1"/>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50B2E4AC-3C05-4CEF-AC55-FE168FED317B}" type="datetimeFigureOut">
              <a:rPr lang="en-US" smtClean="0"/>
              <a:t>9/6/2022</a:t>
            </a:fld>
            <a:endParaRPr lang="en-US"/>
          </a:p>
        </p:txBody>
      </p:sp>
      <p:sp>
        <p:nvSpPr>
          <p:cNvPr id="6" name="Footer Placeholder 5"/>
          <p:cNvSpPr>
            <a:spLocks noGrp="1"/>
          </p:cNvSpPr>
          <p:nvPr>
            <p:ph type="ftr" sz="quarter" idx="11"/>
          </p:nvPr>
        </p:nvSpPr>
        <p:spPr/>
        <p:txBody>
          <a:bodyPr/>
          <a:lstStyle/>
          <a:p>
            <a:endParaRPr lang="en-US"/>
          </a:p>
        </p:txBody>
      </p:sp>
      <p:sp>
        <p:nvSpPr>
          <p:cNvPr id="15" name="Rectangle 14"/>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41403879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20" name="Group 19"/>
          <p:cNvGrpSpPr/>
          <p:nvPr/>
        </p:nvGrpSpPr>
        <p:grpSpPr>
          <a:xfrm>
            <a:off x="0" y="-1779"/>
            <a:ext cx="9144000" cy="5150270"/>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5430" y="1269999"/>
            <a:ext cx="2895195" cy="1301751"/>
          </a:xfrm>
        </p:spPr>
        <p:txBody>
          <a:bodyPr anchor="b">
            <a:normAutofit/>
          </a:bodyPr>
          <a:lstStyle>
            <a:lvl1pPr algn="l">
              <a:defRPr sz="2700" b="0"/>
            </a:lvl1pPr>
          </a:lstStyle>
          <a:p>
            <a:r>
              <a:rPr lang="en-US"/>
              <a:t>Click to edit Master title style</a:t>
            </a:r>
          </a:p>
        </p:txBody>
      </p:sp>
      <p:sp>
        <p:nvSpPr>
          <p:cNvPr id="3" name="Picture Placeholder 2"/>
          <p:cNvSpPr>
            <a:spLocks noGrp="1" noChangeAspect="1"/>
          </p:cNvSpPr>
          <p:nvPr>
            <p:ph type="pic" idx="1"/>
          </p:nvPr>
        </p:nvSpPr>
        <p:spPr>
          <a:xfrm>
            <a:off x="4910903" y="857250"/>
            <a:ext cx="2420395"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p>
        </p:txBody>
      </p:sp>
      <p:sp>
        <p:nvSpPr>
          <p:cNvPr id="4" name="Text Placeholder 3"/>
          <p:cNvSpPr>
            <a:spLocks noGrp="1"/>
          </p:cNvSpPr>
          <p:nvPr>
            <p:ph type="body" sz="half" idx="2"/>
          </p:nvPr>
        </p:nvSpPr>
        <p:spPr bwMode="gray">
          <a:xfrm>
            <a:off x="866216" y="2743200"/>
            <a:ext cx="2894409" cy="1028700"/>
          </a:xfrm>
        </p:spPr>
        <p:txBody>
          <a:bodyPr>
            <a:normAutofit/>
          </a:bodyPr>
          <a:lstStyle>
            <a:lvl1pPr marL="0" indent="0">
              <a:buNone/>
              <a:defRPr sz="1050">
                <a:solidFill>
                  <a:schemeClr val="accent1"/>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50B2E4AC-3C05-4CEF-AC55-FE168FED317B}" type="datetimeFigureOut">
              <a:rPr lang="en-US" smtClean="0"/>
              <a:t>9/6/2022</a:t>
            </a:fld>
            <a:endParaRPr lang="en-US"/>
          </a:p>
        </p:txBody>
      </p:sp>
      <p:sp>
        <p:nvSpPr>
          <p:cNvPr id="6" name="Footer Placeholder 5"/>
          <p:cNvSpPr>
            <a:spLocks noGrp="1"/>
          </p:cNvSpPr>
          <p:nvPr>
            <p:ph type="ftr" sz="quarter" idx="11"/>
          </p:nvPr>
        </p:nvSpPr>
        <p:spPr/>
        <p:txBody>
          <a:bodyPr/>
          <a:lstStyle/>
          <a:p>
            <a:endParaRPr lang="en-US"/>
          </a:p>
        </p:txBody>
      </p:sp>
      <p:sp>
        <p:nvSpPr>
          <p:cNvPr id="14" name="Rectangle 13"/>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3691805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B2E4AC-3C05-4CEF-AC55-FE168FED317B}" type="datetimeFigureOut">
              <a:rPr lang="en-US" smtClean="0"/>
              <a:t>9/6/2022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18212522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9" name="Group 18"/>
          <p:cNvGrpSpPr/>
          <p:nvPr/>
        </p:nvGrpSpPr>
        <p:grpSpPr>
          <a:xfrm>
            <a:off x="0" y="-1779"/>
            <a:ext cx="9144000" cy="5150270"/>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6217" y="3725005"/>
            <a:ext cx="6619243" cy="425054"/>
          </a:xfrm>
        </p:spPr>
        <p:txBody>
          <a:bodyPr anchor="b">
            <a:normAutofit/>
          </a:bodyPr>
          <a:lstStyle>
            <a:lvl1pPr algn="l">
              <a:defRPr sz="1800" b="0"/>
            </a:lvl1pPr>
          </a:lstStyle>
          <a:p>
            <a:r>
              <a:rPr lang="en-US"/>
              <a:t>Click to edit Master title style</a:t>
            </a:r>
          </a:p>
        </p:txBody>
      </p:sp>
      <p:sp>
        <p:nvSpPr>
          <p:cNvPr id="3" name="Picture Placeholder 2"/>
          <p:cNvSpPr>
            <a:spLocks noGrp="1" noChangeAspect="1"/>
          </p:cNvSpPr>
          <p:nvPr>
            <p:ph type="pic" idx="1"/>
          </p:nvPr>
        </p:nvSpPr>
        <p:spPr>
          <a:xfrm>
            <a:off x="866216" y="514350"/>
            <a:ext cx="6619244" cy="257175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p>
        </p:txBody>
      </p:sp>
      <p:sp>
        <p:nvSpPr>
          <p:cNvPr id="4" name="Text Placeholder 3"/>
          <p:cNvSpPr>
            <a:spLocks noGrp="1"/>
          </p:cNvSpPr>
          <p:nvPr>
            <p:ph type="body" sz="half" idx="2"/>
          </p:nvPr>
        </p:nvSpPr>
        <p:spPr bwMode="gray">
          <a:xfrm>
            <a:off x="866217" y="4152499"/>
            <a:ext cx="6619242" cy="370284"/>
          </a:xfrm>
        </p:spPr>
        <p:txBody>
          <a:bodyPr>
            <a:normAutofit/>
          </a:bodyPr>
          <a:lstStyle>
            <a:lvl1pPr marL="0" indent="0">
              <a:buNone/>
              <a:defRPr sz="900">
                <a:solidFill>
                  <a:schemeClr val="accent1"/>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50B2E4AC-3C05-4CEF-AC55-FE168FED317B}" type="datetimeFigureOut">
              <a:rPr lang="en-US" smtClean="0"/>
              <a:t>9/6/2022</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6619202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2" name="Group 11"/>
          <p:cNvGrpSpPr/>
          <p:nvPr/>
        </p:nvGrpSpPr>
        <p:grpSpPr>
          <a:xfrm>
            <a:off x="0" y="-1779"/>
            <a:ext cx="9144000" cy="5150270"/>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6216" y="797562"/>
            <a:ext cx="6619244" cy="1034816"/>
          </a:xfrm>
        </p:spPr>
        <p:txBody>
          <a:bodyPr/>
          <a:lstStyle>
            <a:lvl1pPr>
              <a:defRPr sz="3000"/>
            </a:lvl1pPr>
          </a:lstStyle>
          <a:p>
            <a:r>
              <a:rPr lang="en-US"/>
              <a:t>Click to edit Master title style</a:t>
            </a:r>
          </a:p>
        </p:txBody>
      </p:sp>
      <p:sp>
        <p:nvSpPr>
          <p:cNvPr id="8" name="Text Placeholder 3"/>
          <p:cNvSpPr>
            <a:spLocks noGrp="1"/>
          </p:cNvSpPr>
          <p:nvPr>
            <p:ph type="body" sz="half" idx="2"/>
          </p:nvPr>
        </p:nvSpPr>
        <p:spPr>
          <a:xfrm>
            <a:off x="866216" y="2657475"/>
            <a:ext cx="6619244" cy="1857375"/>
          </a:xfrm>
        </p:spPr>
        <p:txBody>
          <a:bodyPr anchor="ctr">
            <a:normAutofit/>
          </a:bodyPr>
          <a:lstStyle>
            <a:lvl1pPr marL="0" indent="0">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4" name="Date Placeholder 3"/>
          <p:cNvSpPr>
            <a:spLocks noGrp="1"/>
          </p:cNvSpPr>
          <p:nvPr>
            <p:ph type="dt" sz="half" idx="10"/>
          </p:nvPr>
        </p:nvSpPr>
        <p:spPr/>
        <p:txBody>
          <a:bodyPr/>
          <a:lstStyle/>
          <a:p>
            <a:fld id="{50B2E4AC-3C05-4CEF-AC55-FE168FED317B}" type="datetimeFigureOut">
              <a:rPr lang="en-US" smtClean="0"/>
              <a:t>9/6/2022</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32600247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0" y="-1779"/>
            <a:ext cx="9144000" cy="5150270"/>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7289579" y="1973862"/>
            <a:ext cx="601434" cy="120032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7200"/>
              <a:t>”</a:t>
            </a:r>
          </a:p>
        </p:txBody>
      </p:sp>
      <p:sp>
        <p:nvSpPr>
          <p:cNvPr id="9" name="TextBox 8"/>
          <p:cNvSpPr txBox="1"/>
          <p:nvPr/>
        </p:nvSpPr>
        <p:spPr>
          <a:xfrm>
            <a:off x="673721" y="443320"/>
            <a:ext cx="601434" cy="120032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7200"/>
              <a:t>“</a:t>
            </a:r>
          </a:p>
        </p:txBody>
      </p:sp>
      <p:sp>
        <p:nvSpPr>
          <p:cNvPr id="2" name="Title 1"/>
          <p:cNvSpPr>
            <a:spLocks noGrp="1"/>
          </p:cNvSpPr>
          <p:nvPr>
            <p:ph type="title"/>
          </p:nvPr>
        </p:nvSpPr>
        <p:spPr>
          <a:xfrm>
            <a:off x="1186408" y="735388"/>
            <a:ext cx="6340430" cy="2023687"/>
          </a:xfrm>
        </p:spPr>
        <p:txBody>
          <a:bodyPr/>
          <a:lstStyle>
            <a:lvl1pPr>
              <a:defRPr sz="3000"/>
            </a:lvl1pPr>
          </a:lstStyle>
          <a:p>
            <a:r>
              <a:rPr lang="en-US"/>
              <a:t>Click to edit Master title style</a:t>
            </a:r>
          </a:p>
        </p:txBody>
      </p:sp>
      <p:sp>
        <p:nvSpPr>
          <p:cNvPr id="14" name="Text Placeholder 3"/>
          <p:cNvSpPr>
            <a:spLocks noGrp="1"/>
          </p:cNvSpPr>
          <p:nvPr>
            <p:ph type="body" sz="half" idx="13"/>
          </p:nvPr>
        </p:nvSpPr>
        <p:spPr bwMode="gray">
          <a:xfrm>
            <a:off x="1459459" y="2759074"/>
            <a:ext cx="5794329" cy="256631"/>
          </a:xfrm>
        </p:spPr>
        <p:txBody>
          <a:bodyPr anchor="t">
            <a:normAutofit/>
          </a:bodyPr>
          <a:lstStyle>
            <a:lvl1pPr marL="0" indent="0">
              <a:buNone/>
              <a:defRPr lang="en-US" sz="1050" b="0" i="0" kern="1200" cap="small" dirty="0">
                <a:solidFill>
                  <a:schemeClr val="accent1"/>
                </a:solidFill>
                <a:latin typeface="+mn-lt"/>
                <a:ea typeface="+mn-ea"/>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10" name="Text Placeholder 3"/>
          <p:cNvSpPr>
            <a:spLocks noGrp="1"/>
          </p:cNvSpPr>
          <p:nvPr>
            <p:ph type="body" sz="half" idx="2"/>
          </p:nvPr>
        </p:nvSpPr>
        <p:spPr>
          <a:xfrm>
            <a:off x="866216" y="3262993"/>
            <a:ext cx="6619244" cy="1257300"/>
          </a:xfrm>
        </p:spPr>
        <p:txBody>
          <a:bodyPr anchor="ctr">
            <a:normAutofit/>
          </a:bodyPr>
          <a:lstStyle>
            <a:lvl1pPr marL="0" indent="0">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4" name="Date Placeholder 3"/>
          <p:cNvSpPr>
            <a:spLocks noGrp="1"/>
          </p:cNvSpPr>
          <p:nvPr>
            <p:ph type="dt" sz="half" idx="10"/>
          </p:nvPr>
        </p:nvSpPr>
        <p:spPr/>
        <p:txBody>
          <a:bodyPr/>
          <a:lstStyle/>
          <a:p>
            <a:fld id="{50B2E4AC-3C05-4CEF-AC55-FE168FED317B}" type="datetimeFigureOut">
              <a:rPr lang="en-US" smtClean="0"/>
              <a:t>9/6/2022</a:t>
            </a:fld>
            <a:endParaRPr lang="en-US"/>
          </a:p>
        </p:txBody>
      </p:sp>
      <p:sp>
        <p:nvSpPr>
          <p:cNvPr id="5" name="Footer Placeholder 4"/>
          <p:cNvSpPr>
            <a:spLocks noGrp="1"/>
          </p:cNvSpPr>
          <p:nvPr>
            <p:ph type="ftr" sz="quarter" idx="11"/>
          </p:nvPr>
        </p:nvSpPr>
        <p:spPr/>
        <p:txBody>
          <a:bodyPr/>
          <a:lstStyle/>
          <a:p>
            <a:endParaRPr lang="en-US"/>
          </a:p>
        </p:txBody>
      </p:sp>
      <p:sp>
        <p:nvSpPr>
          <p:cNvPr id="32" name="Rectangle 31"/>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16423807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8" name="Group 17"/>
          <p:cNvGrpSpPr/>
          <p:nvPr/>
        </p:nvGrpSpPr>
        <p:grpSpPr>
          <a:xfrm>
            <a:off x="0" y="-1779"/>
            <a:ext cx="9144000" cy="5150270"/>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6216" y="1778000"/>
            <a:ext cx="6619245" cy="1366886"/>
          </a:xfrm>
        </p:spPr>
        <p:txBody>
          <a:bodyPr anchor="b"/>
          <a:lstStyle>
            <a:lvl1pPr algn="l">
              <a:defRPr sz="3000" b="0" cap="none"/>
            </a:lvl1pPr>
          </a:lstStyle>
          <a:p>
            <a:r>
              <a:rPr lang="en-US"/>
              <a:t>Click to edit Master title style</a:t>
            </a:r>
          </a:p>
        </p:txBody>
      </p:sp>
      <p:sp>
        <p:nvSpPr>
          <p:cNvPr id="3" name="Text Placeholder 2"/>
          <p:cNvSpPr>
            <a:spLocks noGrp="1"/>
          </p:cNvSpPr>
          <p:nvPr>
            <p:ph type="body" idx="1"/>
          </p:nvPr>
        </p:nvSpPr>
        <p:spPr>
          <a:xfrm>
            <a:off x="866216" y="3774801"/>
            <a:ext cx="6619244" cy="645300"/>
          </a:xfrm>
        </p:spPr>
        <p:txBody>
          <a:bodyPr anchor="t"/>
          <a:lstStyle>
            <a:lvl1pPr marL="0" indent="0" algn="l">
              <a:buNone/>
              <a:defRPr sz="1500" cap="none">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B2E4AC-3C05-4CEF-AC55-FE168FED317B}" type="datetimeFigureOut">
              <a:rPr lang="en-US" smtClean="0"/>
              <a:t>9/6/2022</a:t>
            </a:fld>
            <a:endParaRPr lang="en-US"/>
          </a:p>
        </p:txBody>
      </p:sp>
      <p:sp>
        <p:nvSpPr>
          <p:cNvPr id="5" name="Footer Placeholder 4"/>
          <p:cNvSpPr>
            <a:spLocks noGrp="1"/>
          </p:cNvSpPr>
          <p:nvPr>
            <p:ph type="ftr" sz="quarter" idx="11"/>
          </p:nvPr>
        </p:nvSpPr>
        <p:spPr/>
        <p:txBody>
          <a:bodyPr/>
          <a:lstStyle/>
          <a:p>
            <a:endParaRPr lang="en-US"/>
          </a:p>
        </p:txBody>
      </p:sp>
      <p:sp>
        <p:nvSpPr>
          <p:cNvPr id="12" name="Rectangle 11"/>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22770235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700"/>
            </a:lvl1pPr>
          </a:lstStyle>
          <a:p>
            <a:r>
              <a:rPr lang="en-US"/>
              <a:t>Click to edit Master title style</a:t>
            </a:r>
          </a:p>
        </p:txBody>
      </p:sp>
      <p:sp>
        <p:nvSpPr>
          <p:cNvPr id="3" name="Text Placeholder 2"/>
          <p:cNvSpPr>
            <a:spLocks noGrp="1"/>
          </p:cNvSpPr>
          <p:nvPr>
            <p:ph type="body" idx="1"/>
          </p:nvPr>
        </p:nvSpPr>
        <p:spPr>
          <a:xfrm>
            <a:off x="866216" y="1962974"/>
            <a:ext cx="2346876" cy="432197"/>
          </a:xfrm>
        </p:spPr>
        <p:txBody>
          <a:bodyPr anchor="b">
            <a:noAutofit/>
          </a:bodyPr>
          <a:lstStyle>
            <a:lvl1pPr marL="0" indent="0">
              <a:buNone/>
              <a:defRPr sz="18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6" name="Text Placeholder 3"/>
          <p:cNvSpPr>
            <a:spLocks noGrp="1"/>
          </p:cNvSpPr>
          <p:nvPr>
            <p:ph type="body" sz="half" idx="15"/>
          </p:nvPr>
        </p:nvSpPr>
        <p:spPr>
          <a:xfrm>
            <a:off x="866216" y="2395171"/>
            <a:ext cx="2346876" cy="2125122"/>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Text Placeholder 4"/>
          <p:cNvSpPr>
            <a:spLocks noGrp="1"/>
          </p:cNvSpPr>
          <p:nvPr>
            <p:ph type="body" sz="quarter" idx="3"/>
          </p:nvPr>
        </p:nvSpPr>
        <p:spPr>
          <a:xfrm>
            <a:off x="3384541" y="1952626"/>
            <a:ext cx="2359035" cy="432197"/>
          </a:xfrm>
        </p:spPr>
        <p:txBody>
          <a:bodyPr anchor="b">
            <a:noAutofit/>
          </a:bodyPr>
          <a:lstStyle>
            <a:lvl1pPr marL="0" indent="0">
              <a:buNone/>
              <a:defRPr sz="18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9" name="Text Placeholder 3"/>
          <p:cNvSpPr>
            <a:spLocks noGrp="1"/>
          </p:cNvSpPr>
          <p:nvPr>
            <p:ph type="body" sz="half" idx="16"/>
          </p:nvPr>
        </p:nvSpPr>
        <p:spPr>
          <a:xfrm>
            <a:off x="3384541" y="2395171"/>
            <a:ext cx="2359035" cy="2125121"/>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14" name="Text Placeholder 4"/>
          <p:cNvSpPr>
            <a:spLocks noGrp="1"/>
          </p:cNvSpPr>
          <p:nvPr>
            <p:ph type="body" sz="quarter" idx="13"/>
          </p:nvPr>
        </p:nvSpPr>
        <p:spPr>
          <a:xfrm>
            <a:off x="5915025" y="1962975"/>
            <a:ext cx="2370772" cy="432196"/>
          </a:xfrm>
        </p:spPr>
        <p:txBody>
          <a:bodyPr anchor="b">
            <a:noAutofit/>
          </a:bodyPr>
          <a:lstStyle>
            <a:lvl1pPr marL="0" indent="0">
              <a:buNone/>
              <a:defRPr sz="18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20" name="Text Placeholder 3"/>
          <p:cNvSpPr>
            <a:spLocks noGrp="1"/>
          </p:cNvSpPr>
          <p:nvPr>
            <p:ph type="body" sz="half" idx="17"/>
          </p:nvPr>
        </p:nvSpPr>
        <p:spPr>
          <a:xfrm>
            <a:off x="5915026" y="2395171"/>
            <a:ext cx="2373539" cy="2125120"/>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cxnSp>
        <p:nvCxnSpPr>
          <p:cNvPr id="22" name="Straight Connector 21"/>
          <p:cNvCxnSpPr/>
          <p:nvPr/>
        </p:nvCxnSpPr>
        <p:spPr>
          <a:xfrm>
            <a:off x="3302978" y="1927225"/>
            <a:ext cx="0" cy="2619374"/>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5829301" y="1927225"/>
            <a:ext cx="0" cy="2619374"/>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50B2E4AC-3C05-4CEF-AC55-FE168FED317B}" type="datetimeFigureOut">
              <a:rPr lang="en-US" smtClean="0"/>
              <a:t>9/6/2022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1527785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700"/>
            </a:lvl1pPr>
          </a:lstStyle>
          <a:p>
            <a:r>
              <a:rPr lang="en-US"/>
              <a:t>Click to edit Master title style</a:t>
            </a:r>
          </a:p>
        </p:txBody>
      </p:sp>
      <p:sp>
        <p:nvSpPr>
          <p:cNvPr id="3" name="Text Placeholder 2"/>
          <p:cNvSpPr>
            <a:spLocks noGrp="1"/>
          </p:cNvSpPr>
          <p:nvPr>
            <p:ph type="body" idx="1"/>
          </p:nvPr>
        </p:nvSpPr>
        <p:spPr>
          <a:xfrm>
            <a:off x="866215" y="3399634"/>
            <a:ext cx="2287829" cy="432197"/>
          </a:xfrm>
        </p:spPr>
        <p:txBody>
          <a:bodyPr anchor="b">
            <a:noAutofit/>
          </a:bodyPr>
          <a:lstStyle>
            <a:lvl1pPr marL="0" indent="0">
              <a:buNone/>
              <a:defRPr sz="18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29" name="Picture Placeholder 2"/>
          <p:cNvSpPr>
            <a:spLocks noGrp="1" noChangeAspect="1"/>
          </p:cNvSpPr>
          <p:nvPr>
            <p:ph type="pic" idx="15"/>
          </p:nvPr>
        </p:nvSpPr>
        <p:spPr>
          <a:xfrm>
            <a:off x="1000914" y="1952625"/>
            <a:ext cx="2018432" cy="1193633"/>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p>
        </p:txBody>
      </p:sp>
      <p:sp>
        <p:nvSpPr>
          <p:cNvPr id="22" name="Text Placeholder 3"/>
          <p:cNvSpPr>
            <a:spLocks noGrp="1"/>
          </p:cNvSpPr>
          <p:nvPr>
            <p:ph type="body" sz="half" idx="18"/>
          </p:nvPr>
        </p:nvSpPr>
        <p:spPr>
          <a:xfrm>
            <a:off x="866215" y="3831831"/>
            <a:ext cx="2287828" cy="688462"/>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Text Placeholder 4"/>
          <p:cNvSpPr>
            <a:spLocks noGrp="1"/>
          </p:cNvSpPr>
          <p:nvPr>
            <p:ph type="body" sz="quarter" idx="3"/>
          </p:nvPr>
        </p:nvSpPr>
        <p:spPr>
          <a:xfrm>
            <a:off x="3429403" y="3399635"/>
            <a:ext cx="2285075" cy="488367"/>
          </a:xfrm>
        </p:spPr>
        <p:txBody>
          <a:bodyPr anchor="b">
            <a:noAutofit/>
          </a:bodyPr>
          <a:lstStyle>
            <a:lvl1pPr marL="0" indent="0">
              <a:buNone/>
              <a:defRPr sz="18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30" name="Picture Placeholder 2"/>
          <p:cNvSpPr>
            <a:spLocks noGrp="1" noChangeAspect="1"/>
          </p:cNvSpPr>
          <p:nvPr>
            <p:ph type="pic" idx="21"/>
          </p:nvPr>
        </p:nvSpPr>
        <p:spPr>
          <a:xfrm>
            <a:off x="3561348" y="1952625"/>
            <a:ext cx="2018431" cy="1193633"/>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p>
        </p:txBody>
      </p:sp>
      <p:sp>
        <p:nvSpPr>
          <p:cNvPr id="23" name="Text Placeholder 3"/>
          <p:cNvSpPr>
            <a:spLocks noGrp="1"/>
          </p:cNvSpPr>
          <p:nvPr>
            <p:ph type="body" sz="half" idx="19"/>
          </p:nvPr>
        </p:nvSpPr>
        <p:spPr>
          <a:xfrm>
            <a:off x="3426649" y="3888002"/>
            <a:ext cx="2287829" cy="632292"/>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14" name="Text Placeholder 4"/>
          <p:cNvSpPr>
            <a:spLocks noGrp="1"/>
          </p:cNvSpPr>
          <p:nvPr>
            <p:ph type="body" sz="quarter" idx="13"/>
          </p:nvPr>
        </p:nvSpPr>
        <p:spPr>
          <a:xfrm>
            <a:off x="5987575" y="3399635"/>
            <a:ext cx="2287829" cy="488366"/>
          </a:xfrm>
        </p:spPr>
        <p:txBody>
          <a:bodyPr anchor="b">
            <a:noAutofit/>
          </a:bodyPr>
          <a:lstStyle>
            <a:lvl1pPr marL="0" indent="0">
              <a:buNone/>
              <a:defRPr sz="18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31" name="Picture Placeholder 2"/>
          <p:cNvSpPr>
            <a:spLocks noGrp="1" noChangeAspect="1"/>
          </p:cNvSpPr>
          <p:nvPr>
            <p:ph type="pic" idx="22"/>
          </p:nvPr>
        </p:nvSpPr>
        <p:spPr>
          <a:xfrm>
            <a:off x="6122273" y="1952625"/>
            <a:ext cx="2018432" cy="1193633"/>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p>
        </p:txBody>
      </p:sp>
      <p:sp>
        <p:nvSpPr>
          <p:cNvPr id="24" name="Text Placeholder 3"/>
          <p:cNvSpPr>
            <a:spLocks noGrp="1"/>
          </p:cNvSpPr>
          <p:nvPr>
            <p:ph type="body" sz="half" idx="20"/>
          </p:nvPr>
        </p:nvSpPr>
        <p:spPr>
          <a:xfrm>
            <a:off x="5987576" y="3888001"/>
            <a:ext cx="2287828" cy="632291"/>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cxnSp>
        <p:nvCxnSpPr>
          <p:cNvPr id="17" name="Straight Connector 16"/>
          <p:cNvCxnSpPr/>
          <p:nvPr/>
        </p:nvCxnSpPr>
        <p:spPr>
          <a:xfrm>
            <a:off x="3291115" y="1952625"/>
            <a:ext cx="0" cy="2638196"/>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51429" y="1952625"/>
            <a:ext cx="0" cy="2619375"/>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50B2E4AC-3C05-4CEF-AC55-FE168FED317B}" type="datetimeFigureOut">
              <a:rPr lang="en-US" smtClean="0"/>
              <a:t>9/6/2022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20750972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66215" y="730251"/>
            <a:ext cx="6619245" cy="530223"/>
          </a:xfr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B2E4AC-3C05-4CEF-AC55-FE168FED317B}" type="datetimeFigureOut">
              <a:rPr lang="en-US" smtClean="0"/>
              <a:t>9/6/2022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13561356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9" name="Group 18"/>
          <p:cNvGrpSpPr/>
          <p:nvPr/>
        </p:nvGrpSpPr>
        <p:grpSpPr>
          <a:xfrm>
            <a:off x="0" y="-1779"/>
            <a:ext cx="9144000" cy="5150270"/>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6432567" y="958851"/>
            <a:ext cx="1060450" cy="3561442"/>
          </a:xfrm>
        </p:spPr>
        <p:txBody>
          <a:bodyPr vert="eaVert" anchor="b" anchorCtr="0"/>
          <a:lstStyle/>
          <a:p>
            <a:r>
              <a:rPr lang="en-US"/>
              <a:t>Click to edit Master title style</a:t>
            </a:r>
          </a:p>
        </p:txBody>
      </p:sp>
      <p:sp>
        <p:nvSpPr>
          <p:cNvPr id="3" name="Vertical Text Placeholder 2"/>
          <p:cNvSpPr>
            <a:spLocks noGrp="1"/>
          </p:cNvSpPr>
          <p:nvPr>
            <p:ph type="body" orient="vert" idx="1"/>
          </p:nvPr>
        </p:nvSpPr>
        <p:spPr>
          <a:xfrm>
            <a:off x="866215" y="958851"/>
            <a:ext cx="4685660" cy="356144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B2E4AC-3C05-4CEF-AC55-FE168FED317B}" type="datetimeFigureOut">
              <a:rPr lang="en-US" smtClean="0"/>
              <a:t>9/6/2022</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1578244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60D1D3BA-B14F-4181-82AF-CA7594FF3AD8}" type="datetimeFigureOut">
              <a:rPr lang="en-US" smtClean="0"/>
              <a:t>9/6/2022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9F1B48-C0FE-41FF-A297-C8A48904884F}" type="slidenum">
              <a:rPr lang="en-US" smtClean="0"/>
              <a:t>‹#›</a:t>
            </a:fld>
            <a:endParaRPr lang="en-US"/>
          </a:p>
        </p:txBody>
      </p:sp>
    </p:spTree>
    <p:extLst>
      <p:ext uri="{BB962C8B-B14F-4D97-AF65-F5344CB8AC3E}">
        <p14:creationId xmlns:p14="http://schemas.microsoft.com/office/powerpoint/2010/main" val="3057023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D1D3BA-B14F-4181-82AF-CA7594FF3AD8}" type="datetimeFigureOut">
              <a:rPr lang="en-US" smtClean="0"/>
              <a:t>9/6/2022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9F1B48-C0FE-41FF-A297-C8A48904884F}" type="slidenum">
              <a:rPr lang="en-US" smtClean="0"/>
              <a:t>‹#›</a:t>
            </a:fld>
            <a:endParaRPr lang="en-US"/>
          </a:p>
        </p:txBody>
      </p:sp>
    </p:spTree>
    <p:extLst>
      <p:ext uri="{BB962C8B-B14F-4D97-AF65-F5344CB8AC3E}">
        <p14:creationId xmlns:p14="http://schemas.microsoft.com/office/powerpoint/2010/main" val="439547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5"/>
            <a:ext cx="7772400" cy="102235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79639"/>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0B2E4AC-3C05-4CEF-AC55-FE168FED317B}" type="datetimeFigureOut">
              <a:rPr lang="en-US" smtClean="0"/>
              <a:t>9/6/2022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31728006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0D1D3BA-B14F-4181-82AF-CA7594FF3AD8}" type="datetimeFigureOut">
              <a:rPr lang="en-US" smtClean="0"/>
              <a:t>9/6/2022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9F1B48-C0FE-41FF-A297-C8A48904884F}" type="slidenum">
              <a:rPr lang="en-US" smtClean="0"/>
              <a:t>‹#›</a:t>
            </a:fld>
            <a:endParaRPr lang="en-US"/>
          </a:p>
        </p:txBody>
      </p:sp>
    </p:spTree>
    <p:extLst>
      <p:ext uri="{BB962C8B-B14F-4D97-AF65-F5344CB8AC3E}">
        <p14:creationId xmlns:p14="http://schemas.microsoft.com/office/powerpoint/2010/main" val="22092929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0D1D3BA-B14F-4181-82AF-CA7594FF3AD8}" type="datetimeFigureOut">
              <a:rPr lang="en-US" smtClean="0"/>
              <a:t>9/6/2022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9F1B48-C0FE-41FF-A297-C8A48904884F}" type="slidenum">
              <a:rPr lang="en-US" smtClean="0"/>
              <a:t>‹#›</a:t>
            </a:fld>
            <a:endParaRPr lang="en-US"/>
          </a:p>
        </p:txBody>
      </p:sp>
    </p:spTree>
    <p:extLst>
      <p:ext uri="{BB962C8B-B14F-4D97-AF65-F5344CB8AC3E}">
        <p14:creationId xmlns:p14="http://schemas.microsoft.com/office/powerpoint/2010/main" val="25603659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0D1D3BA-B14F-4181-82AF-CA7594FF3AD8}" type="datetimeFigureOut">
              <a:rPr lang="en-US" smtClean="0"/>
              <a:t>9/6/2022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9F1B48-C0FE-41FF-A297-C8A48904884F}" type="slidenum">
              <a:rPr lang="en-US" smtClean="0"/>
              <a:t>‹#›</a:t>
            </a:fld>
            <a:endParaRPr lang="en-US"/>
          </a:p>
        </p:txBody>
      </p:sp>
    </p:spTree>
    <p:extLst>
      <p:ext uri="{BB962C8B-B14F-4D97-AF65-F5344CB8AC3E}">
        <p14:creationId xmlns:p14="http://schemas.microsoft.com/office/powerpoint/2010/main" val="22298706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0D1D3BA-B14F-4181-82AF-CA7594FF3AD8}" type="datetimeFigureOut">
              <a:rPr lang="en-US" smtClean="0"/>
              <a:t>9/6/2022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9F1B48-C0FE-41FF-A297-C8A48904884F}" type="slidenum">
              <a:rPr lang="en-US" smtClean="0"/>
              <a:t>‹#›</a:t>
            </a:fld>
            <a:endParaRPr lang="en-US"/>
          </a:p>
        </p:txBody>
      </p:sp>
    </p:spTree>
    <p:extLst>
      <p:ext uri="{BB962C8B-B14F-4D97-AF65-F5344CB8AC3E}">
        <p14:creationId xmlns:p14="http://schemas.microsoft.com/office/powerpoint/2010/main" val="36803329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D1D3BA-B14F-4181-82AF-CA7594FF3AD8}" type="datetimeFigureOut">
              <a:rPr lang="en-US" smtClean="0"/>
              <a:t>9/6/2022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9F1B48-C0FE-41FF-A297-C8A48904884F}" type="slidenum">
              <a:rPr lang="en-US" smtClean="0"/>
              <a:t>‹#›</a:t>
            </a:fld>
            <a:endParaRPr lang="en-US"/>
          </a:p>
        </p:txBody>
      </p:sp>
    </p:spTree>
    <p:extLst>
      <p:ext uri="{BB962C8B-B14F-4D97-AF65-F5344CB8AC3E}">
        <p14:creationId xmlns:p14="http://schemas.microsoft.com/office/powerpoint/2010/main" val="38550864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60D1D3BA-B14F-4181-82AF-CA7594FF3AD8}" type="datetimeFigureOut">
              <a:rPr lang="en-US" smtClean="0"/>
              <a:t>9/6/2022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9F1B48-C0FE-41FF-A297-C8A48904884F}" type="slidenum">
              <a:rPr lang="en-US" smtClean="0"/>
              <a:t>‹#›</a:t>
            </a:fld>
            <a:endParaRPr lang="en-US"/>
          </a:p>
        </p:txBody>
      </p:sp>
    </p:spTree>
    <p:extLst>
      <p:ext uri="{BB962C8B-B14F-4D97-AF65-F5344CB8AC3E}">
        <p14:creationId xmlns:p14="http://schemas.microsoft.com/office/powerpoint/2010/main" val="22944189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60D1D3BA-B14F-4181-82AF-CA7594FF3AD8}" type="datetimeFigureOut">
              <a:rPr lang="en-US" smtClean="0"/>
              <a:t>9/6/2022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9F1B48-C0FE-41FF-A297-C8A48904884F}" type="slidenum">
              <a:rPr lang="en-US" smtClean="0"/>
              <a:t>‹#›</a:t>
            </a:fld>
            <a:endParaRPr lang="en-US"/>
          </a:p>
        </p:txBody>
      </p:sp>
    </p:spTree>
    <p:extLst>
      <p:ext uri="{BB962C8B-B14F-4D97-AF65-F5344CB8AC3E}">
        <p14:creationId xmlns:p14="http://schemas.microsoft.com/office/powerpoint/2010/main" val="88806016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D1D3BA-B14F-4181-82AF-CA7594FF3AD8}" type="datetimeFigureOut">
              <a:rPr lang="en-US" smtClean="0"/>
              <a:t>9/6/2022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9F1B48-C0FE-41FF-A297-C8A48904884F}" type="slidenum">
              <a:rPr lang="en-US" smtClean="0"/>
              <a:t>‹#›</a:t>
            </a:fld>
            <a:endParaRPr lang="en-US"/>
          </a:p>
        </p:txBody>
      </p:sp>
    </p:spTree>
    <p:extLst>
      <p:ext uri="{BB962C8B-B14F-4D97-AF65-F5344CB8AC3E}">
        <p14:creationId xmlns:p14="http://schemas.microsoft.com/office/powerpoint/2010/main" val="25216396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D1D3BA-B14F-4181-82AF-CA7594FF3AD8}" type="datetimeFigureOut">
              <a:rPr lang="en-US" smtClean="0"/>
              <a:t>9/6/2022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9F1B48-C0FE-41FF-A297-C8A48904884F}" type="slidenum">
              <a:rPr lang="en-US" smtClean="0"/>
              <a:t>‹#›</a:t>
            </a:fld>
            <a:endParaRPr lang="en-US"/>
          </a:p>
        </p:txBody>
      </p:sp>
    </p:spTree>
    <p:extLst>
      <p:ext uri="{BB962C8B-B14F-4D97-AF65-F5344CB8AC3E}">
        <p14:creationId xmlns:p14="http://schemas.microsoft.com/office/powerpoint/2010/main" val="4156290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951"/>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1631951"/>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0B2E4AC-3C05-4CEF-AC55-FE168FED317B}" type="datetimeFigureOut">
              <a:rPr lang="en-US" smtClean="0"/>
              <a:t>9/6/2022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1755993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0B2E4AC-3C05-4CEF-AC55-FE168FED317B}" type="datetimeFigureOut">
              <a:rPr lang="en-US" smtClean="0"/>
              <a:t>9/6/2022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3265211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B2E4AC-3C05-4CEF-AC55-FE168FED317B}" type="datetimeFigureOut">
              <a:rPr lang="en-US" smtClean="0"/>
              <a:t>9/6/2022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2235135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9"/>
            <a:ext cx="3008313" cy="87153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9"/>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0B2E4AC-3C05-4CEF-AC55-FE168FED317B}" type="datetimeFigureOut">
              <a:rPr lang="en-US" smtClean="0"/>
              <a:t>9/6/2022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1593671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901"/>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0B2E4AC-3C05-4CEF-AC55-FE168FED317B}" type="datetimeFigureOut">
              <a:rPr lang="en-US" smtClean="0"/>
              <a:t>9/6/2022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817922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B2E4AC-3C05-4CEF-AC55-FE168FED317B}" type="datetimeFigureOut">
              <a:rPr lang="en-US" smtClean="0"/>
              <a:t>9/6/2022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01548-562F-4CAD-8D0E-EFB8EFB8831C}" type="slidenum">
              <a:rPr lang="en-US" smtClean="0"/>
              <a:t>‹#›</a:t>
            </a:fld>
            <a:endParaRPr lang="en-US"/>
          </a:p>
        </p:txBody>
      </p:sp>
    </p:spTree>
    <p:extLst>
      <p:ext uri="{BB962C8B-B14F-4D97-AF65-F5344CB8AC3E}">
        <p14:creationId xmlns:p14="http://schemas.microsoft.com/office/powerpoint/2010/main" val="2666227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10" Type="http://schemas.openxmlformats.org/officeDocument/2006/relationships/slideLayout" Target="../slideLayouts/slideLayout20.xml"/><Relationship Id="rId19" Type="http://schemas.openxmlformats.org/officeDocument/2006/relationships/image" Target="../media/image1.jpeg"/><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3.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0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50B2E4AC-3C05-4CEF-AC55-FE168FED317B}" type="datetimeFigureOut">
              <a:rPr lang="en-US" smtClean="0"/>
              <a:t>9/6/2022</a:t>
            </a:fld>
            <a:endParaRPr lang="en-US"/>
          </a:p>
        </p:txBody>
      </p:sp>
      <p:sp>
        <p:nvSpPr>
          <p:cNvPr id="5" name="Footer Placeholder 4"/>
          <p:cNvSpPr>
            <a:spLocks noGrp="1"/>
          </p:cNvSpPr>
          <p:nvPr>
            <p:ph type="ftr" sz="quarter" idx="3"/>
          </p:nvPr>
        </p:nvSpPr>
        <p:spPr>
          <a:xfrm>
            <a:off x="3124200" y="4767264"/>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4"/>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79101548-562F-4CAD-8D0E-EFB8EFB8831C}" type="slidenum">
              <a:rPr lang="en-US" smtClean="0"/>
              <a:t>‹#›</a:t>
            </a:fld>
            <a:endParaRPr lang="en-US"/>
          </a:p>
        </p:txBody>
      </p:sp>
    </p:spTree>
    <p:extLst>
      <p:ext uri="{BB962C8B-B14F-4D97-AF65-F5344CB8AC3E}">
        <p14:creationId xmlns:p14="http://schemas.microsoft.com/office/powerpoint/2010/main" val="3200338907"/>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3" r:id="rId4"/>
    <p:sldLayoutId id="2147483674" r:id="rId5"/>
    <p:sldLayoutId id="2147483675" r:id="rId6"/>
    <p:sldLayoutId id="2147483676" r:id="rId7"/>
    <p:sldLayoutId id="2147483677" r:id="rId8"/>
    <p:sldLayoutId id="2147483678" r:id="rId9"/>
    <p:sldLayoutId id="2147483679"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1779"/>
            <a:ext cx="9144000" cy="5150270"/>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866215" y="730251"/>
            <a:ext cx="6571060" cy="530223"/>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p:cNvSpPr>
            <a:spLocks noGrp="1"/>
          </p:cNvSpPr>
          <p:nvPr>
            <p:ph type="body" idx="1"/>
          </p:nvPr>
        </p:nvSpPr>
        <p:spPr>
          <a:xfrm>
            <a:off x="866216" y="1952625"/>
            <a:ext cx="6571059" cy="256222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988204" y="4795546"/>
            <a:ext cx="742949" cy="228599"/>
          </a:xfrm>
          <a:prstGeom prst="rect">
            <a:avLst/>
          </a:prstGeom>
        </p:spPr>
        <p:txBody>
          <a:bodyPr vert="horz" lIns="91440" tIns="45720" rIns="91440" bIns="45720" rtlCol="0" anchor="t"/>
          <a:lstStyle>
            <a:lvl1pPr algn="r">
              <a:defRPr sz="750" b="1" i="0">
                <a:solidFill>
                  <a:schemeClr val="accent1"/>
                </a:solidFill>
              </a:defRPr>
            </a:lvl1pPr>
          </a:lstStyle>
          <a:p>
            <a:fld id="{50B2E4AC-3C05-4CEF-AC55-FE168FED317B}" type="datetimeFigureOut">
              <a:rPr lang="en-US" smtClean="0"/>
              <a:t>9/6/2022</a:t>
            </a:fld>
            <a:endParaRPr lang="en-US"/>
          </a:p>
        </p:txBody>
      </p:sp>
      <p:sp>
        <p:nvSpPr>
          <p:cNvPr id="5" name="Footer Placeholder 4"/>
          <p:cNvSpPr>
            <a:spLocks noGrp="1"/>
          </p:cNvSpPr>
          <p:nvPr>
            <p:ph type="ftr" sz="quarter" idx="3"/>
          </p:nvPr>
        </p:nvSpPr>
        <p:spPr>
          <a:xfrm>
            <a:off x="396269" y="4793879"/>
            <a:ext cx="2894846" cy="228601"/>
          </a:xfrm>
          <a:prstGeom prst="rect">
            <a:avLst/>
          </a:prstGeom>
        </p:spPr>
        <p:txBody>
          <a:bodyPr vert="horz" lIns="91440" tIns="45720" rIns="91440" bIns="45720" rtlCol="0" anchor="b"/>
          <a:lstStyle>
            <a:lvl1pPr algn="l">
              <a:defRPr sz="750" b="1" i="0">
                <a:solidFill>
                  <a:schemeClr val="accent1"/>
                </a:solidFill>
                <a:latin typeface="+mn-lt"/>
              </a:defRPr>
            </a:lvl1pPr>
          </a:lstStyle>
          <a:p>
            <a:endParaRPr lang="en-US"/>
          </a:p>
        </p:txBody>
      </p:sp>
      <p:sp>
        <p:nvSpPr>
          <p:cNvPr id="22" name="Rectangle 21"/>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7764406" y="221797"/>
            <a:ext cx="628649" cy="575765"/>
          </a:xfrm>
          <a:prstGeom prst="rect">
            <a:avLst/>
          </a:prstGeom>
        </p:spPr>
        <p:txBody>
          <a:bodyPr vert="horz" lIns="91440" tIns="45720" rIns="91440" bIns="45720" rtlCol="0" anchor="b"/>
          <a:lstStyle>
            <a:lvl1pPr algn="ctr">
              <a:defRPr sz="2100" b="0" i="0">
                <a:solidFill>
                  <a:schemeClr val="bg1"/>
                </a:solidFill>
                <a:latin typeface="+mn-lt"/>
              </a:defRPr>
            </a:lvl1pPr>
          </a:lstStyle>
          <a:p>
            <a:fld id="{79101548-562F-4CAD-8D0E-EFB8EFB8831C}" type="slidenum">
              <a:rPr lang="en-US" smtClean="0"/>
              <a:t>‹#›</a:t>
            </a:fld>
            <a:endParaRPr lang="en-US"/>
          </a:p>
        </p:txBody>
      </p:sp>
    </p:spTree>
    <p:extLst>
      <p:ext uri="{BB962C8B-B14F-4D97-AF65-F5344CB8AC3E}">
        <p14:creationId xmlns:p14="http://schemas.microsoft.com/office/powerpoint/2010/main" val="3410108893"/>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 id="2147483737" r:id="rId15"/>
    <p:sldLayoutId id="2147483738" r:id="rId16"/>
    <p:sldLayoutId id="2147483739" r:id="rId17"/>
  </p:sldLayoutIdLst>
  <p:txStyles>
    <p:titleStyle>
      <a:lvl1pPr algn="l" defTabSz="342900" rtl="0" eaLnBrk="1" latinLnBrk="0" hangingPunct="1">
        <a:spcBef>
          <a:spcPct val="0"/>
        </a:spcBef>
        <a:buNone/>
        <a:defRPr sz="27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b="0" i="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b="0" i="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60D1D3BA-B14F-4181-82AF-CA7594FF3AD8}" type="datetimeFigureOut">
              <a:rPr lang="en-US" smtClean="0"/>
              <a:t>9/6/2022</a:t>
            </a:fld>
            <a:endParaRPr 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49F1B48-C0FE-41FF-A297-C8A48904884F}" type="slidenum">
              <a:rPr lang="en-US" smtClean="0"/>
              <a:t>‹#›</a:t>
            </a:fld>
            <a:endParaRPr lang="en-US"/>
          </a:p>
        </p:txBody>
      </p:sp>
    </p:spTree>
    <p:extLst>
      <p:ext uri="{BB962C8B-B14F-4D97-AF65-F5344CB8AC3E}">
        <p14:creationId xmlns:p14="http://schemas.microsoft.com/office/powerpoint/2010/main" val="2126476452"/>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16.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16.xml"/><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16.xml"/><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16.xml"/><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8.xml"/><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9.xml"/><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0.xml"/><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1.xml"/><Relationship Id="rId1" Type="http://schemas.openxmlformats.org/officeDocument/2006/relationships/slideLayout" Target="../slideLayouts/slideLayout16.xml"/><Relationship Id="rId5" Type="http://schemas.openxmlformats.org/officeDocument/2006/relationships/image" Target="../media/image26.png"/><Relationship Id="rId4" Type="http://schemas.openxmlformats.org/officeDocument/2006/relationships/image" Target="../media/image25.png"/></Relationships>
</file>

<file path=ppt/slides/_rels/slide4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2.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3.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4.xml"/><Relationship Id="rId1" Type="http://schemas.openxmlformats.org/officeDocument/2006/relationships/slideLayout" Target="../slideLayouts/slideLayout16.xml"/><Relationship Id="rId4" Type="http://schemas.openxmlformats.org/officeDocument/2006/relationships/image" Target="../media/image30.png"/></Relationships>
</file>

<file path=ppt/slides/_rels/slide4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8.xml"/><Relationship Id="rId1" Type="http://schemas.openxmlformats.org/officeDocument/2006/relationships/slideLayout" Target="../slideLayouts/slideLayout16.xml"/><Relationship Id="rId4" Type="http://schemas.openxmlformats.org/officeDocument/2006/relationships/image" Target="../media/image35.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9.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0.xml"/><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1.xml"/><Relationship Id="rId1" Type="http://schemas.openxmlformats.org/officeDocument/2006/relationships/slideLayout" Target="../slideLayouts/slideLayout17.xml"/><Relationship Id="rId4" Type="http://schemas.openxmlformats.org/officeDocument/2006/relationships/image" Target="../media/image39.png"/></Relationships>
</file>

<file path=ppt/slides/_rels/slide5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2.xml"/><Relationship Id="rId1" Type="http://schemas.openxmlformats.org/officeDocument/2006/relationships/slideLayout" Target="../slideLayouts/slideLayout16.xml"/></Relationships>
</file>

<file path=ppt/slides/_rels/slide5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4.xml"/><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6.xml"/></Relationships>
</file>

<file path=ppt/slides/_rels/slide6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7.xml"/><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3.xml"/></Relationships>
</file>

<file path=ppt/slides/_rels/slide64.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63.xml"/><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6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65.xml"/><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6.xml"/><Relationship Id="rId1" Type="http://schemas.openxmlformats.org/officeDocument/2006/relationships/slideLayout" Target="../slideLayouts/slideLayout12.xml"/><Relationship Id="rId4" Type="http://schemas.openxmlformats.org/officeDocument/2006/relationships/image" Target="../media/image49.png"/></Relationships>
</file>

<file path=ppt/slides/_rels/slide7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67.xml"/><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8.xml"/><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69.xml"/><Relationship Id="rId1" Type="http://schemas.openxmlformats.org/officeDocument/2006/relationships/slideLayout" Target="../slideLayouts/slideLayout12.xml"/><Relationship Id="rId4" Type="http://schemas.openxmlformats.org/officeDocument/2006/relationships/image" Target="../media/image52.png"/></Relationships>
</file>

<file path=ppt/slides/_rels/slide7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70.xml"/><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71.xml"/><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72.xml"/><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73.xml"/><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7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75.xml"/><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76.xml"/><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77.xml"/><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78.xml"/><Relationship Id="rId1" Type="http://schemas.openxmlformats.org/officeDocument/2006/relationships/slideLayout" Target="../slideLayouts/slideLayout12.xml"/><Relationship Id="rId4" Type="http://schemas.openxmlformats.org/officeDocument/2006/relationships/image" Target="../media/image60.png"/></Relationships>
</file>

<file path=ppt/slides/_rels/slide8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79.xml"/><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80.xml"/><Relationship Id="rId1" Type="http://schemas.openxmlformats.org/officeDocument/2006/relationships/slideLayout" Target="../slideLayouts/slideLayout12.xml"/><Relationship Id="rId4" Type="http://schemas.openxmlformats.org/officeDocument/2006/relationships/image" Target="../media/image63.png"/></Relationships>
</file>

<file path=ppt/slides/_rels/slide8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81.xml"/><Relationship Id="rId1" Type="http://schemas.openxmlformats.org/officeDocument/2006/relationships/slideLayout" Target="../slideLayouts/slideLayout13.xml"/></Relationships>
</file>

<file path=ppt/slides/_rels/slide8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82.xml"/><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83.xml"/><Relationship Id="rId1" Type="http://schemas.openxmlformats.org/officeDocument/2006/relationships/slideLayout" Target="../slideLayouts/slideLayout12.xml"/><Relationship Id="rId4" Type="http://schemas.openxmlformats.org/officeDocument/2006/relationships/image" Target="../media/image66.png"/></Relationships>
</file>

<file path=ppt/slides/_rels/slide8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84.xml"/><Relationship Id="rId1" Type="http://schemas.openxmlformats.org/officeDocument/2006/relationships/slideLayout" Target="../slideLayouts/slideLayout12.xml"/><Relationship Id="rId4" Type="http://schemas.openxmlformats.org/officeDocument/2006/relationships/image" Target="../media/image68.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7.xml"/><Relationship Id="rId4" Type="http://schemas.openxmlformats.org/officeDocument/2006/relationships/image" Target="../media/image5.jpg"/></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2.xml"/></Relationships>
</file>

<file path=ppt/slides/_rels/slide9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86.xml"/><Relationship Id="rId1" Type="http://schemas.openxmlformats.org/officeDocument/2006/relationships/slideLayout" Target="../slideLayouts/slideLayout1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2.xml"/></Relationships>
</file>

<file path=ppt/slides/_rels/slide9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88.xml"/><Relationship Id="rId1" Type="http://schemas.openxmlformats.org/officeDocument/2006/relationships/slideLayout" Target="../slideLayouts/slideLayout12.xml"/><Relationship Id="rId4" Type="http://schemas.openxmlformats.org/officeDocument/2006/relationships/image" Target="../media/image71.png"/></Relationships>
</file>

<file path=ppt/slides/_rels/slide9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89.xml"/><Relationship Id="rId1" Type="http://schemas.openxmlformats.org/officeDocument/2006/relationships/slideLayout" Target="../slideLayouts/slideLayout16.xml"/></Relationships>
</file>

<file path=ppt/slides/_rels/slide9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90.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8" descr="decorative&#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7146" y="1986056"/>
            <a:ext cx="4294893" cy="286684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sz="4000" b="1" dirty="0">
                <a:latin typeface="Calibri" panose="020F0502020204030204" pitchFamily="34" charset="0"/>
                <a:cs typeface="Calibri" panose="020F0502020204030204" pitchFamily="34" charset="0"/>
              </a:rPr>
              <a:t>SCLead.org 101</a:t>
            </a:r>
            <a:br>
              <a:rPr lang="en-US" sz="2800" b="1" dirty="0">
                <a:latin typeface="Calibri" panose="020F0502020204030204" pitchFamily="34" charset="0"/>
                <a:cs typeface="Calibri" panose="020F0502020204030204" pitchFamily="34" charset="0"/>
              </a:rPr>
            </a:br>
            <a:endParaRPr lang="en-US" dirty="0"/>
          </a:p>
        </p:txBody>
      </p:sp>
      <p:sp>
        <p:nvSpPr>
          <p:cNvPr id="3" name="Content Placeholder 2"/>
          <p:cNvSpPr>
            <a:spLocks noGrp="1"/>
          </p:cNvSpPr>
          <p:nvPr>
            <p:ph idx="1"/>
          </p:nvPr>
        </p:nvSpPr>
        <p:spPr>
          <a:xfrm>
            <a:off x="351867" y="2271714"/>
            <a:ext cx="5948922" cy="1862138"/>
          </a:xfrm>
        </p:spPr>
        <p:txBody>
          <a:bodyPr>
            <a:normAutofit/>
          </a:bodyPr>
          <a:lstStyle/>
          <a:p>
            <a:pPr marL="0" indent="0">
              <a:buNone/>
            </a:pPr>
            <a:r>
              <a:rPr lang="en-US" sz="2400" b="1" dirty="0">
                <a:solidFill>
                  <a:schemeClr val="tx1"/>
                </a:solidFill>
                <a:latin typeface="Calibri" panose="020F0502020204030204" pitchFamily="34" charset="0"/>
                <a:cs typeface="Calibri" panose="020F0502020204030204" pitchFamily="34" charset="0"/>
              </a:rPr>
              <a:t>South Carolina Department of Education </a:t>
            </a:r>
          </a:p>
          <a:p>
            <a:pPr marL="0" indent="0">
              <a:buNone/>
            </a:pPr>
            <a:r>
              <a:rPr lang="en-US" sz="2400" b="1" dirty="0">
                <a:solidFill>
                  <a:schemeClr val="tx1"/>
                </a:solidFill>
                <a:latin typeface="Calibri" panose="020F0502020204030204" pitchFamily="34" charset="0"/>
                <a:cs typeface="Calibri" panose="020F0502020204030204" pitchFamily="34" charset="0"/>
              </a:rPr>
              <a:t>Office of Educator Effectiveness and Leadership Development</a:t>
            </a:r>
            <a:endParaRPr lang="en-US" sz="2400" dirty="0">
              <a:solidFill>
                <a:schemeClr val="tx1"/>
              </a:solidFill>
              <a:latin typeface="Calibri" panose="020F0502020204030204" pitchFamily="34" charset="0"/>
              <a:cs typeface="Calibri" panose="020F0502020204030204" pitchFamily="34" charset="0"/>
            </a:endParaRPr>
          </a:p>
          <a:p>
            <a:endParaRPr lang="en-US" sz="1400" dirty="0">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8029474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idx="4294967295"/>
          </p:nvPr>
        </p:nvSpPr>
        <p:spPr>
          <a:xfrm>
            <a:off x="188685" y="29019"/>
            <a:ext cx="7620001" cy="638638"/>
          </a:xfrm>
          <a:prstGeom prst="rect">
            <a:avLst/>
          </a:prstGeom>
          <a:solidFill>
            <a:schemeClr val="tx2">
              <a:alpha val="98824"/>
            </a:schemeClr>
          </a:solidFill>
          <a:ln>
            <a:solidFill>
              <a:schemeClr val="accent1"/>
            </a:solidFill>
          </a:ln>
        </p:spPr>
        <p:txBody>
          <a:bodyPr spcFirstLastPara="1" wrap="square" lIns="91425" tIns="45700" rIns="91425" bIns="45700" anchor="b" anchorCtr="0">
            <a:noAutofit/>
          </a:bodyPr>
          <a:lstStyle/>
          <a:p>
            <a:pPr marL="0" marR="0" lvl="0" indent="0" algn="ctr" rtl="0">
              <a:lnSpc>
                <a:spcPct val="100000"/>
              </a:lnSpc>
              <a:spcBef>
                <a:spcPts val="0"/>
              </a:spcBef>
              <a:spcAft>
                <a:spcPts val="0"/>
              </a:spcAft>
              <a:buClr>
                <a:srgbClr val="17365D"/>
              </a:buClr>
              <a:buFont typeface="Source Sans Pro"/>
              <a:buNone/>
            </a:pPr>
            <a:r>
              <a:rPr lang="en-US" sz="3000" b="1" i="0" u="none" strike="noStrike" cap="none" dirty="0">
                <a:solidFill>
                  <a:schemeClr val="bg1"/>
                </a:solidFill>
                <a:latin typeface="Calibri" panose="020F0502020204030204" pitchFamily="34" charset="0"/>
                <a:ea typeface="Source Sans Pro"/>
                <a:cs typeface="Calibri" panose="020F0502020204030204" pitchFamily="34" charset="0"/>
                <a:sym typeface="Source Sans Pro"/>
              </a:rPr>
              <a:t>When do I login?</a:t>
            </a:r>
            <a:endParaRPr sz="3000" b="1" dirty="0">
              <a:solidFill>
                <a:schemeClr val="bg1"/>
              </a:solidFill>
              <a:latin typeface="Calibri" panose="020F0502020204030204" pitchFamily="34" charset="0"/>
              <a:cs typeface="Calibri" panose="020F0502020204030204" pitchFamily="34" charset="0"/>
            </a:endParaRPr>
          </a:p>
        </p:txBody>
      </p:sp>
      <p:sp>
        <p:nvSpPr>
          <p:cNvPr id="4" name="Shape 348"/>
          <p:cNvSpPr txBox="1">
            <a:spLocks/>
          </p:cNvSpPr>
          <p:nvPr/>
        </p:nvSpPr>
        <p:spPr>
          <a:xfrm>
            <a:off x="298222" y="911444"/>
            <a:ext cx="8693378" cy="3702437"/>
          </a:xfrm>
          <a:prstGeom prst="rect">
            <a:avLst/>
          </a:prstGeom>
          <a:noFill/>
          <a:ln>
            <a:noFill/>
          </a:ln>
        </p:spPr>
        <p:txBody>
          <a:bodyPr spcFirstLastPara="1" vert="horz" wrap="square" lIns="91425" tIns="45700" rIns="91425" bIns="45700" rtlCol="0" anchor="t" anchorCtr="0">
            <a:noAutofit/>
          </a:bodyPr>
          <a:lstStyle>
            <a:lvl1pPr marL="257175" indent="-257175" algn="l" defTabSz="342900" rtl="0" eaLnBrk="1" latinLnBrk="0" hangingPunct="1">
              <a:spcBef>
                <a:spcPts val="750"/>
              </a:spcBef>
              <a:spcAft>
                <a:spcPts val="0"/>
              </a:spcAft>
              <a:buClr>
                <a:schemeClr val="accent1"/>
              </a:buClr>
              <a:buSzPct val="80000"/>
              <a:buFont typeface="Wingdings 3" charset="2"/>
              <a:buChar char=""/>
              <a:defRPr sz="1350" b="0" i="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b="0" i="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9pPr>
          </a:lstStyle>
          <a:p>
            <a:r>
              <a:rPr lang="en-US" sz="2500" b="1" dirty="0">
                <a:solidFill>
                  <a:schemeClr val="tx1"/>
                </a:solidFill>
                <a:latin typeface="Calibri" panose="020F0502020204030204" pitchFamily="34" charset="0"/>
                <a:cs typeface="Calibri" panose="020F0502020204030204" pitchFamily="34" charset="0"/>
              </a:rPr>
              <a:t>End of Summer/Fall  </a:t>
            </a:r>
          </a:p>
          <a:p>
            <a:pPr lvl="1"/>
            <a:r>
              <a:rPr lang="en-US" sz="2500" dirty="0">
                <a:solidFill>
                  <a:schemeClr val="tx1"/>
                </a:solidFill>
                <a:latin typeface="Calibri" panose="020F0502020204030204" pitchFamily="34" charset="0"/>
                <a:cs typeface="Calibri" panose="020F0502020204030204" pitchFamily="34" charset="0"/>
              </a:rPr>
              <a:t>Create evaluation records and orientation records (district)</a:t>
            </a:r>
          </a:p>
          <a:p>
            <a:pPr lvl="1"/>
            <a:r>
              <a:rPr lang="en-US" sz="2500" dirty="0">
                <a:solidFill>
                  <a:schemeClr val="tx1"/>
                </a:solidFill>
                <a:latin typeface="Calibri" panose="020F0502020204030204" pitchFamily="34" charset="0"/>
                <a:cs typeface="Calibri" panose="020F0502020204030204" pitchFamily="34" charset="0"/>
              </a:rPr>
              <a:t>Teachers sign orientation records </a:t>
            </a:r>
          </a:p>
          <a:p>
            <a:pPr lvl="1"/>
            <a:r>
              <a:rPr lang="en-US" sz="2500" dirty="0">
                <a:solidFill>
                  <a:schemeClr val="tx1"/>
                </a:solidFill>
                <a:latin typeface="Calibri" panose="020F0502020204030204" pitchFamily="34" charset="0"/>
                <a:cs typeface="Calibri" panose="020F0502020204030204" pitchFamily="34" charset="0"/>
              </a:rPr>
              <a:t>Conduct Observations/POP cycle (varies by contract level) </a:t>
            </a:r>
          </a:p>
          <a:p>
            <a:pPr lvl="1"/>
            <a:r>
              <a:rPr lang="en-US" sz="2500" dirty="0">
                <a:solidFill>
                  <a:schemeClr val="tx1"/>
                </a:solidFill>
                <a:latin typeface="Calibri" panose="020F0502020204030204" pitchFamily="34" charset="0"/>
                <a:cs typeface="Calibri" panose="020F0502020204030204" pitchFamily="34" charset="0"/>
              </a:rPr>
              <a:t>Conduct SLO conferences </a:t>
            </a:r>
          </a:p>
          <a:p>
            <a:pPr lvl="1"/>
            <a:r>
              <a:rPr lang="en-US" sz="2500" dirty="0">
                <a:solidFill>
                  <a:schemeClr val="tx1"/>
                </a:solidFill>
                <a:latin typeface="Calibri" panose="020F0502020204030204" pitchFamily="34" charset="0"/>
                <a:cs typeface="Calibri" panose="020F0502020204030204" pitchFamily="34" charset="0"/>
              </a:rPr>
              <a:t>Evaluation Team consensus meeting (if applicable) </a:t>
            </a:r>
          </a:p>
          <a:p>
            <a:pPr lvl="1"/>
            <a:r>
              <a:rPr lang="en-US" sz="2500" dirty="0">
                <a:solidFill>
                  <a:schemeClr val="tx1"/>
                </a:solidFill>
                <a:latin typeface="Calibri" panose="020F0502020204030204" pitchFamily="34" charset="0"/>
                <a:cs typeface="Calibri" panose="020F0502020204030204" pitchFamily="34" charset="0"/>
              </a:rPr>
              <a:t>Consensus conference (if applicable) </a:t>
            </a:r>
            <a:endParaRPr lang="en-US" sz="2500" dirty="0">
              <a:solidFill>
                <a:schemeClr val="tx1"/>
              </a:solidFill>
              <a:ea typeface="Source Sans Pro"/>
              <a:cs typeface="Source Sans Pro"/>
              <a:sym typeface="Source Sans Pro"/>
            </a:endParaRPr>
          </a:p>
          <a:p>
            <a:pPr marL="0" indent="0">
              <a:spcBef>
                <a:spcPts val="0"/>
              </a:spcBef>
              <a:buClr>
                <a:srgbClr val="17365D"/>
              </a:buClr>
              <a:buFont typeface="Source Sans Pro"/>
              <a:buNone/>
            </a:pPr>
            <a:endParaRPr lang="en-US" sz="1050" b="1" dirty="0">
              <a:solidFill>
                <a:schemeClr val="accent2"/>
              </a:solidFill>
              <a:ea typeface="Source Sans Pro"/>
              <a:cs typeface="Source Sans Pro"/>
              <a:sym typeface="Source Sans Pro"/>
            </a:endParaRPr>
          </a:p>
          <a:p>
            <a:pPr marL="0" indent="0">
              <a:spcBef>
                <a:spcPts val="0"/>
              </a:spcBef>
              <a:buClr>
                <a:srgbClr val="17365D"/>
              </a:buClr>
              <a:buFont typeface="Wingdings 3" charset="2"/>
              <a:buNone/>
            </a:pPr>
            <a:endParaRPr lang="en-US" sz="1850" b="1" dirty="0">
              <a:solidFill>
                <a:schemeClr val="tx2"/>
              </a:solidFill>
              <a:ea typeface="Source Sans Pro"/>
              <a:cs typeface="Source Sans Pro"/>
              <a:sym typeface="Source Sans Pro"/>
            </a:endParaRPr>
          </a:p>
        </p:txBody>
      </p:sp>
    </p:spTree>
    <p:extLst>
      <p:ext uri="{BB962C8B-B14F-4D97-AF65-F5344CB8AC3E}">
        <p14:creationId xmlns:p14="http://schemas.microsoft.com/office/powerpoint/2010/main" val="3984450745"/>
      </p:ext>
    </p:extLst>
  </p:cSld>
  <p:clrMapOvr>
    <a:masterClrMapping/>
  </p:clrMapOvr>
  <mc:AlternateContent xmlns:mc="http://schemas.openxmlformats.org/markup-compatibility/2006" xmlns:p14="http://schemas.microsoft.com/office/powerpoint/2010/main">
    <mc:Choice Requires="p14">
      <p:transition spd="slow" p14:dur="2000" advTm="140723"/>
    </mc:Choice>
    <mc:Fallback xmlns="">
      <p:transition spd="slow" advTm="140723"/>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idx="4294967295"/>
          </p:nvPr>
        </p:nvSpPr>
        <p:spPr>
          <a:xfrm>
            <a:off x="188685" y="29019"/>
            <a:ext cx="7620001" cy="638638"/>
          </a:xfrm>
          <a:prstGeom prst="rect">
            <a:avLst/>
          </a:prstGeom>
          <a:solidFill>
            <a:schemeClr val="tx2">
              <a:alpha val="98824"/>
            </a:schemeClr>
          </a:solidFill>
          <a:ln>
            <a:solidFill>
              <a:schemeClr val="accent1"/>
            </a:solidFill>
          </a:ln>
        </p:spPr>
        <p:txBody>
          <a:bodyPr spcFirstLastPara="1" wrap="square" lIns="91425" tIns="45700" rIns="91425" bIns="45700" anchor="b" anchorCtr="0">
            <a:noAutofit/>
          </a:bodyPr>
          <a:lstStyle/>
          <a:p>
            <a:pPr marL="0" marR="0" lvl="0" indent="0" algn="ctr" rtl="0">
              <a:lnSpc>
                <a:spcPct val="100000"/>
              </a:lnSpc>
              <a:spcBef>
                <a:spcPts val="0"/>
              </a:spcBef>
              <a:spcAft>
                <a:spcPts val="0"/>
              </a:spcAft>
              <a:buClr>
                <a:srgbClr val="17365D"/>
              </a:buClr>
              <a:buFont typeface="Source Sans Pro"/>
              <a:buNone/>
            </a:pPr>
            <a:r>
              <a:rPr lang="en-US" sz="3000" b="1" i="0" u="none" strike="noStrike" cap="none" dirty="0">
                <a:solidFill>
                  <a:schemeClr val="bg1"/>
                </a:solidFill>
                <a:latin typeface="Calibri" panose="020F0502020204030204" pitchFamily="34" charset="0"/>
                <a:ea typeface="Source Sans Pro"/>
                <a:cs typeface="Calibri" panose="020F0502020204030204" pitchFamily="34" charset="0"/>
                <a:sym typeface="Source Sans Pro"/>
              </a:rPr>
              <a:t>When do I login for evaluation?</a:t>
            </a:r>
            <a:endParaRPr sz="3000" b="1" dirty="0">
              <a:solidFill>
                <a:schemeClr val="bg1"/>
              </a:solidFill>
              <a:latin typeface="Calibri" panose="020F0502020204030204" pitchFamily="34" charset="0"/>
              <a:cs typeface="Calibri" panose="020F0502020204030204" pitchFamily="34" charset="0"/>
            </a:endParaRPr>
          </a:p>
        </p:txBody>
      </p:sp>
      <p:sp>
        <p:nvSpPr>
          <p:cNvPr id="4" name="Shape 348"/>
          <p:cNvSpPr txBox="1">
            <a:spLocks/>
          </p:cNvSpPr>
          <p:nvPr/>
        </p:nvSpPr>
        <p:spPr>
          <a:xfrm>
            <a:off x="188685" y="911444"/>
            <a:ext cx="8832985" cy="3892323"/>
          </a:xfrm>
          <a:prstGeom prst="rect">
            <a:avLst/>
          </a:prstGeom>
          <a:noFill/>
          <a:ln>
            <a:noFill/>
          </a:ln>
        </p:spPr>
        <p:txBody>
          <a:bodyPr spcFirstLastPara="1" vert="horz" wrap="square" lIns="91425" tIns="45700" rIns="91425" bIns="45700" rtlCol="0" anchor="t" anchorCtr="0">
            <a:noAutofit/>
          </a:bodyPr>
          <a:lstStyle>
            <a:lvl1pPr marL="257175" indent="-257175" algn="l" defTabSz="342900" rtl="0" eaLnBrk="1" latinLnBrk="0" hangingPunct="1">
              <a:spcBef>
                <a:spcPts val="750"/>
              </a:spcBef>
              <a:spcAft>
                <a:spcPts val="0"/>
              </a:spcAft>
              <a:buClr>
                <a:schemeClr val="accent1"/>
              </a:buClr>
              <a:buSzPct val="80000"/>
              <a:buFont typeface="Wingdings 3" charset="2"/>
              <a:buChar char=""/>
              <a:defRPr sz="1350" b="0" i="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b="0" i="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9pPr>
          </a:lstStyle>
          <a:p>
            <a:r>
              <a:rPr lang="en-US" sz="2700" b="1" dirty="0">
                <a:solidFill>
                  <a:schemeClr val="tx1"/>
                </a:solidFill>
                <a:latin typeface="Calibri" panose="020F0502020204030204" pitchFamily="34" charset="0"/>
                <a:cs typeface="Calibri" panose="020F0502020204030204" pitchFamily="34" charset="0"/>
              </a:rPr>
              <a:t>Winter/Spring </a:t>
            </a:r>
          </a:p>
          <a:p>
            <a:pPr lvl="1"/>
            <a:r>
              <a:rPr lang="en-US" sz="2700" dirty="0">
                <a:solidFill>
                  <a:schemeClr val="tx1"/>
                </a:solidFill>
                <a:latin typeface="Calibri" panose="020F0502020204030204" pitchFamily="34" charset="0"/>
                <a:cs typeface="Calibri" panose="020F0502020204030204" pitchFamily="34" charset="0"/>
              </a:rPr>
              <a:t>Conduct observations (check district calendar for preliminary and final cycle dates to determine if POP or OP cycle is required )</a:t>
            </a:r>
          </a:p>
          <a:p>
            <a:pPr lvl="1"/>
            <a:r>
              <a:rPr lang="en-US" sz="2700" dirty="0">
                <a:solidFill>
                  <a:schemeClr val="tx1"/>
                </a:solidFill>
                <a:latin typeface="Calibri" panose="020F0502020204030204" pitchFamily="34" charset="0"/>
                <a:cs typeface="Calibri" panose="020F0502020204030204" pitchFamily="34" charset="0"/>
              </a:rPr>
              <a:t>Professionalism Scoring (self-score and administrator rating) </a:t>
            </a:r>
          </a:p>
          <a:p>
            <a:pPr lvl="1"/>
            <a:r>
              <a:rPr lang="en-US" sz="2700" dirty="0">
                <a:solidFill>
                  <a:schemeClr val="tx1"/>
                </a:solidFill>
                <a:latin typeface="Calibri" panose="020F0502020204030204" pitchFamily="34" charset="0"/>
                <a:cs typeface="Calibri" panose="020F0502020204030204" pitchFamily="34" charset="0"/>
              </a:rPr>
              <a:t>Consensus meeting (if applicable) </a:t>
            </a:r>
          </a:p>
          <a:p>
            <a:pPr lvl="1"/>
            <a:r>
              <a:rPr lang="en-US" sz="2700" dirty="0">
                <a:solidFill>
                  <a:schemeClr val="tx1"/>
                </a:solidFill>
                <a:latin typeface="Calibri" panose="020F0502020204030204" pitchFamily="34" charset="0"/>
                <a:cs typeface="Calibri" panose="020F0502020204030204" pitchFamily="34" charset="0"/>
              </a:rPr>
              <a:t>Results conference </a:t>
            </a:r>
          </a:p>
          <a:p>
            <a:pPr marL="0" indent="0">
              <a:spcBef>
                <a:spcPts val="0"/>
              </a:spcBef>
              <a:buClr>
                <a:srgbClr val="17365D"/>
              </a:buClr>
              <a:buFont typeface="Wingdings 3" charset="2"/>
              <a:buNone/>
            </a:pPr>
            <a:endParaRPr lang="en-US" sz="2500" dirty="0">
              <a:solidFill>
                <a:schemeClr val="tx1"/>
              </a:solidFill>
              <a:ea typeface="Source Sans Pro"/>
              <a:cs typeface="Source Sans Pro"/>
              <a:sym typeface="Source Sans Pro"/>
            </a:endParaRPr>
          </a:p>
          <a:p>
            <a:pPr marL="0" indent="0">
              <a:spcBef>
                <a:spcPts val="0"/>
              </a:spcBef>
              <a:buClr>
                <a:srgbClr val="17365D"/>
              </a:buClr>
              <a:buFont typeface="Source Sans Pro"/>
              <a:buNone/>
            </a:pPr>
            <a:endParaRPr lang="en-US" sz="1050" b="1" dirty="0">
              <a:solidFill>
                <a:schemeClr val="accent2"/>
              </a:solidFill>
              <a:ea typeface="Source Sans Pro"/>
              <a:cs typeface="Source Sans Pro"/>
              <a:sym typeface="Source Sans Pro"/>
            </a:endParaRPr>
          </a:p>
          <a:p>
            <a:pPr marL="0" indent="0">
              <a:spcBef>
                <a:spcPts val="0"/>
              </a:spcBef>
              <a:buClr>
                <a:srgbClr val="17365D"/>
              </a:buClr>
              <a:buFont typeface="Wingdings 3" charset="2"/>
              <a:buNone/>
            </a:pPr>
            <a:endParaRPr lang="en-US" sz="1850" b="1" dirty="0">
              <a:solidFill>
                <a:schemeClr val="tx2"/>
              </a:solidFill>
              <a:ea typeface="Source Sans Pro"/>
              <a:cs typeface="Source Sans Pro"/>
              <a:sym typeface="Source Sans Pro"/>
            </a:endParaRPr>
          </a:p>
        </p:txBody>
      </p:sp>
    </p:spTree>
    <p:extLst>
      <p:ext uri="{BB962C8B-B14F-4D97-AF65-F5344CB8AC3E}">
        <p14:creationId xmlns:p14="http://schemas.microsoft.com/office/powerpoint/2010/main" val="3370202360"/>
      </p:ext>
    </p:extLst>
  </p:cSld>
  <p:clrMapOvr>
    <a:masterClrMapping/>
  </p:clrMapOvr>
  <mc:AlternateContent xmlns:mc="http://schemas.openxmlformats.org/markup-compatibility/2006" xmlns:p14="http://schemas.microsoft.com/office/powerpoint/2010/main">
    <mc:Choice Requires="p14">
      <p:transition spd="slow" p14:dur="2000" advTm="92636"/>
    </mc:Choice>
    <mc:Fallback xmlns="">
      <p:transition spd="slow" advTm="92636"/>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idx="4294967295"/>
          </p:nvPr>
        </p:nvSpPr>
        <p:spPr>
          <a:xfrm>
            <a:off x="188685" y="29019"/>
            <a:ext cx="7620001" cy="638638"/>
          </a:xfrm>
          <a:prstGeom prst="rect">
            <a:avLst/>
          </a:prstGeom>
          <a:solidFill>
            <a:schemeClr val="tx2">
              <a:alpha val="98824"/>
            </a:schemeClr>
          </a:solidFill>
          <a:ln>
            <a:solidFill>
              <a:schemeClr val="accent1"/>
            </a:solidFill>
          </a:ln>
        </p:spPr>
        <p:txBody>
          <a:bodyPr spcFirstLastPara="1" wrap="square" lIns="91425" tIns="45700" rIns="91425" bIns="45700" anchor="b" anchorCtr="0">
            <a:noAutofit/>
          </a:bodyPr>
          <a:lstStyle/>
          <a:p>
            <a:pPr marL="0" marR="0" lvl="0" indent="0" algn="ctr" rtl="0">
              <a:lnSpc>
                <a:spcPct val="100000"/>
              </a:lnSpc>
              <a:spcBef>
                <a:spcPts val="0"/>
              </a:spcBef>
              <a:spcAft>
                <a:spcPts val="0"/>
              </a:spcAft>
              <a:buClr>
                <a:srgbClr val="17365D"/>
              </a:buClr>
              <a:buFont typeface="Source Sans Pro"/>
              <a:buNone/>
            </a:pPr>
            <a:r>
              <a:rPr lang="en-US" sz="3000" b="1" i="0" u="none" strike="noStrike" cap="none" dirty="0">
                <a:solidFill>
                  <a:schemeClr val="bg1"/>
                </a:solidFill>
                <a:latin typeface="Calibri" panose="020F0502020204030204" pitchFamily="34" charset="0"/>
                <a:ea typeface="Source Sans Pro"/>
                <a:cs typeface="Calibri" panose="020F0502020204030204" pitchFamily="34" charset="0"/>
                <a:sym typeface="Source Sans Pro"/>
              </a:rPr>
              <a:t>Terms in SCLead.org</a:t>
            </a:r>
            <a:endParaRPr sz="3000" b="1" dirty="0">
              <a:solidFill>
                <a:schemeClr val="bg1"/>
              </a:solidFill>
              <a:latin typeface="Calibri" panose="020F0502020204030204" pitchFamily="34" charset="0"/>
              <a:cs typeface="Calibri" panose="020F0502020204030204" pitchFamily="34" charset="0"/>
            </a:endParaRPr>
          </a:p>
        </p:txBody>
      </p:sp>
      <p:sp>
        <p:nvSpPr>
          <p:cNvPr id="348" name="Shape 348"/>
          <p:cNvSpPr txBox="1">
            <a:spLocks noGrp="1"/>
          </p:cNvSpPr>
          <p:nvPr>
            <p:ph idx="4294967295"/>
          </p:nvPr>
        </p:nvSpPr>
        <p:spPr>
          <a:xfrm>
            <a:off x="188685" y="830763"/>
            <a:ext cx="8693378" cy="417076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17365D"/>
              </a:buClr>
              <a:buFont typeface="Source Sans Pro"/>
              <a:buNone/>
            </a:pPr>
            <a:r>
              <a:rPr lang="en-US" sz="2500" b="1" u="sng" dirty="0">
                <a:solidFill>
                  <a:schemeClr val="tx1"/>
                </a:solidFill>
                <a:latin typeface="Calibri" panose="020F0502020204030204" pitchFamily="34" charset="0"/>
                <a:ea typeface="Source Sans Pro"/>
                <a:cs typeface="Calibri" panose="020F0502020204030204" pitchFamily="34" charset="0"/>
                <a:sym typeface="Source Sans Pro"/>
              </a:rPr>
              <a:t>Orientation</a:t>
            </a:r>
            <a:r>
              <a:rPr lang="en-US" sz="2500" b="1" dirty="0">
                <a:solidFill>
                  <a:schemeClr val="tx1"/>
                </a:solidFill>
                <a:latin typeface="Calibri" panose="020F0502020204030204" pitchFamily="34" charset="0"/>
                <a:ea typeface="Source Sans Pro"/>
                <a:cs typeface="Calibri" panose="020F0502020204030204" pitchFamily="34" charset="0"/>
                <a:sym typeface="Source Sans Pro"/>
              </a:rPr>
              <a:t> - </a:t>
            </a:r>
            <a:r>
              <a:rPr lang="en-US" sz="2500" dirty="0">
                <a:solidFill>
                  <a:schemeClr val="tx1"/>
                </a:solidFill>
                <a:latin typeface="Calibri" panose="020F0502020204030204" pitchFamily="34" charset="0"/>
                <a:ea typeface="Source Sans Pro"/>
                <a:cs typeface="Calibri" panose="020F0502020204030204" pitchFamily="34" charset="0"/>
                <a:sym typeface="Source Sans Pro"/>
              </a:rPr>
              <a:t>format varies by contract level, but required for all; </a:t>
            </a:r>
            <a:r>
              <a:rPr lang="en-US" sz="2500" i="1" dirty="0">
                <a:solidFill>
                  <a:schemeClr val="tx1"/>
                </a:solidFill>
                <a:latin typeface="Calibri" panose="020F0502020204030204" pitchFamily="34" charset="0"/>
                <a:ea typeface="Source Sans Pro"/>
                <a:cs typeface="Calibri" panose="020F0502020204030204" pitchFamily="34" charset="0"/>
                <a:sym typeface="Source Sans Pro"/>
              </a:rPr>
              <a:t>teacher signature triggers teacher/evaluator access to all forms</a:t>
            </a:r>
          </a:p>
          <a:p>
            <a:pPr marL="0" marR="0" lvl="0" indent="0" algn="l" rtl="0">
              <a:lnSpc>
                <a:spcPct val="100000"/>
              </a:lnSpc>
              <a:spcBef>
                <a:spcPts val="0"/>
              </a:spcBef>
              <a:spcAft>
                <a:spcPts val="0"/>
              </a:spcAft>
              <a:buClr>
                <a:srgbClr val="17365D"/>
              </a:buClr>
              <a:buFont typeface="Source Sans Pro"/>
              <a:buNone/>
            </a:pPr>
            <a:r>
              <a:rPr lang="en-US" sz="2500" b="1" u="sng" dirty="0">
                <a:solidFill>
                  <a:schemeClr val="tx1"/>
                </a:solidFill>
                <a:latin typeface="Calibri" panose="020F0502020204030204" pitchFamily="34" charset="0"/>
                <a:ea typeface="Source Sans Pro"/>
                <a:cs typeface="Calibri" panose="020F0502020204030204" pitchFamily="34" charset="0"/>
                <a:sym typeface="Source Sans Pro"/>
              </a:rPr>
              <a:t>Status Bubbles </a:t>
            </a:r>
            <a:r>
              <a:rPr lang="en-US" sz="2500" dirty="0">
                <a:solidFill>
                  <a:schemeClr val="tx1"/>
                </a:solidFill>
                <a:latin typeface="Calibri" panose="020F0502020204030204" pitchFamily="34" charset="0"/>
                <a:ea typeface="Source Sans Pro"/>
                <a:cs typeface="Calibri" panose="020F0502020204030204" pitchFamily="34" charset="0"/>
                <a:sym typeface="Source Sans Pro"/>
              </a:rPr>
              <a:t>– on Evaluations page, indicates when process is finished </a:t>
            </a:r>
          </a:p>
          <a:p>
            <a:pPr marL="0" marR="0" lvl="0" indent="0" algn="l" rtl="0">
              <a:lnSpc>
                <a:spcPct val="100000"/>
              </a:lnSpc>
              <a:spcBef>
                <a:spcPts val="0"/>
              </a:spcBef>
              <a:spcAft>
                <a:spcPts val="0"/>
              </a:spcAft>
              <a:buClr>
                <a:srgbClr val="17365D"/>
              </a:buClr>
              <a:buFont typeface="Source Sans Pro"/>
              <a:buNone/>
            </a:pPr>
            <a:r>
              <a:rPr lang="en-US" sz="2500" b="1" u="sng" dirty="0">
                <a:solidFill>
                  <a:schemeClr val="tx1"/>
                </a:solidFill>
                <a:latin typeface="Calibri" panose="020F0502020204030204" pitchFamily="34" charset="0"/>
                <a:ea typeface="Source Sans Pro"/>
                <a:cs typeface="Calibri" panose="020F0502020204030204" pitchFamily="34" charset="0"/>
                <a:sym typeface="Source Sans Pro"/>
              </a:rPr>
              <a:t>Status Bars </a:t>
            </a:r>
            <a:r>
              <a:rPr lang="en-US" sz="2500" dirty="0">
                <a:solidFill>
                  <a:schemeClr val="tx1"/>
                </a:solidFill>
                <a:latin typeface="Calibri" panose="020F0502020204030204" pitchFamily="34" charset="0"/>
                <a:ea typeface="Source Sans Pro"/>
                <a:cs typeface="Calibri" panose="020F0502020204030204" pitchFamily="34" charset="0"/>
                <a:sym typeface="Source Sans Pro"/>
              </a:rPr>
              <a:t>– on Overall Status page inside an evaluation record, indicates when signatures are present and process progress</a:t>
            </a:r>
          </a:p>
          <a:p>
            <a:pPr marL="0" marR="0" lvl="0" indent="0" algn="l" rtl="0">
              <a:lnSpc>
                <a:spcPct val="100000"/>
              </a:lnSpc>
              <a:spcBef>
                <a:spcPts val="0"/>
              </a:spcBef>
              <a:spcAft>
                <a:spcPts val="0"/>
              </a:spcAft>
              <a:buClr>
                <a:srgbClr val="17365D"/>
              </a:buClr>
              <a:buFont typeface="Source Sans Pro"/>
              <a:buNone/>
            </a:pPr>
            <a:r>
              <a:rPr lang="en-US" sz="2500" b="1" u="sng" dirty="0">
                <a:solidFill>
                  <a:schemeClr val="tx1"/>
                </a:solidFill>
                <a:latin typeface="Calibri" panose="020F0502020204030204" pitchFamily="34" charset="0"/>
                <a:ea typeface="Source Sans Pro"/>
                <a:cs typeface="Calibri" panose="020F0502020204030204" pitchFamily="34" charset="0"/>
                <a:sym typeface="Source Sans Pro"/>
              </a:rPr>
              <a:t>Completed record </a:t>
            </a:r>
            <a:r>
              <a:rPr lang="en-US" sz="2500" dirty="0">
                <a:solidFill>
                  <a:schemeClr val="tx1"/>
                </a:solidFill>
                <a:latin typeface="Calibri" panose="020F0502020204030204" pitchFamily="34" charset="0"/>
                <a:ea typeface="Source Sans Pro"/>
                <a:cs typeface="Calibri" panose="020F0502020204030204" pitchFamily="34" charset="0"/>
                <a:sym typeface="Source Sans Pro"/>
              </a:rPr>
              <a:t>– all required data and school-level signatures, next year recommendations and district signatures are present</a:t>
            </a:r>
          </a:p>
          <a:p>
            <a:pPr marL="0" marR="0" lvl="0" indent="0" algn="l" rtl="0">
              <a:lnSpc>
                <a:spcPct val="100000"/>
              </a:lnSpc>
              <a:spcBef>
                <a:spcPts val="0"/>
              </a:spcBef>
              <a:spcAft>
                <a:spcPts val="0"/>
              </a:spcAft>
              <a:buClr>
                <a:srgbClr val="17365D"/>
              </a:buClr>
              <a:buFont typeface="Source Sans Pro"/>
              <a:buNone/>
            </a:pPr>
            <a:r>
              <a:rPr lang="en-US" sz="2500" b="1" u="sng" dirty="0">
                <a:solidFill>
                  <a:schemeClr val="tx1"/>
                </a:solidFill>
                <a:latin typeface="Calibri" panose="020F0502020204030204" pitchFamily="34" charset="0"/>
                <a:ea typeface="Source Sans Pro"/>
                <a:cs typeface="Calibri" panose="020F0502020204030204" pitchFamily="34" charset="0"/>
                <a:sym typeface="Source Sans Pro"/>
              </a:rPr>
              <a:t>Closed record</a:t>
            </a:r>
            <a:r>
              <a:rPr lang="en-US" sz="2500" dirty="0">
                <a:solidFill>
                  <a:schemeClr val="tx1"/>
                </a:solidFill>
                <a:latin typeface="Calibri" panose="020F0502020204030204" pitchFamily="34" charset="0"/>
                <a:ea typeface="Source Sans Pro"/>
                <a:cs typeface="Calibri" panose="020F0502020204030204" pitchFamily="34" charset="0"/>
                <a:sym typeface="Source Sans Pro"/>
              </a:rPr>
              <a:t> – on Settings page inside an evaluation record, Incomplete record, rationale indicated, district signature</a:t>
            </a:r>
          </a:p>
        </p:txBody>
      </p:sp>
    </p:spTree>
    <p:extLst>
      <p:ext uri="{BB962C8B-B14F-4D97-AF65-F5344CB8AC3E}">
        <p14:creationId xmlns:p14="http://schemas.microsoft.com/office/powerpoint/2010/main" val="4274937532"/>
      </p:ext>
    </p:extLst>
  </p:cSld>
  <p:clrMapOvr>
    <a:masterClrMapping/>
  </p:clrMapOvr>
  <mc:AlternateContent xmlns:mc="http://schemas.openxmlformats.org/markup-compatibility/2006" xmlns:p14="http://schemas.microsoft.com/office/powerpoint/2010/main">
    <mc:Choice Requires="p14">
      <p:transition spd="slow" p14:dur="2000" advTm="136812"/>
    </mc:Choice>
    <mc:Fallback xmlns="">
      <p:transition spd="slow" advTm="136812"/>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decorati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7087" y="2127681"/>
            <a:ext cx="4294893" cy="286684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2642504" y="1665495"/>
            <a:ext cx="4294893" cy="1438223"/>
          </a:xfrm>
        </p:spPr>
        <p:txBody>
          <a:bodyPr/>
          <a:lstStyle/>
          <a:p>
            <a:pPr algn="ctr"/>
            <a:r>
              <a:rPr lang="en-US" sz="4400" b="1" dirty="0">
                <a:latin typeface="Calibri" panose="020F0502020204030204" pitchFamily="34" charset="0"/>
                <a:cs typeface="Calibri" panose="020F0502020204030204" pitchFamily="34" charset="0"/>
              </a:rPr>
              <a:t>SCLead.org 101</a:t>
            </a:r>
            <a:br>
              <a:rPr lang="en-US" sz="4400" b="1" dirty="0">
                <a:latin typeface="Calibri" panose="020F0502020204030204" pitchFamily="34" charset="0"/>
                <a:cs typeface="Calibri" panose="020F0502020204030204" pitchFamily="34" charset="0"/>
              </a:rPr>
            </a:br>
            <a:r>
              <a:rPr lang="en-US" sz="4400" u="sng" dirty="0">
                <a:solidFill>
                  <a:srgbClr val="83B641"/>
                </a:solidFill>
                <a:latin typeface="Calibri" panose="020F0502020204030204" pitchFamily="34" charset="0"/>
                <a:cs typeface="Calibri" panose="020F0502020204030204" pitchFamily="34" charset="0"/>
              </a:rPr>
              <a:t>Quick Quiz</a:t>
            </a:r>
            <a:br>
              <a:rPr lang="en-US" sz="4400" u="sng" dirty="0">
                <a:latin typeface="Calibri" panose="020F0502020204030204" pitchFamily="34" charset="0"/>
                <a:cs typeface="Calibri" panose="020F0502020204030204" pitchFamily="34" charset="0"/>
              </a:rPr>
            </a:br>
            <a:br>
              <a:rPr lang="en-US" sz="4400" b="1" dirty="0">
                <a:latin typeface="Calibri" panose="020F0502020204030204" pitchFamily="34" charset="0"/>
                <a:cs typeface="Calibri" panose="020F0502020204030204" pitchFamily="34" charset="0"/>
              </a:rPr>
            </a:br>
            <a:endParaRPr lang="en-US" dirty="0"/>
          </a:p>
        </p:txBody>
      </p:sp>
    </p:spTree>
    <p:extLst>
      <p:ext uri="{BB962C8B-B14F-4D97-AF65-F5344CB8AC3E}">
        <p14:creationId xmlns:p14="http://schemas.microsoft.com/office/powerpoint/2010/main" val="16122229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685" y="730251"/>
            <a:ext cx="8034728" cy="530223"/>
          </a:xfrm>
        </p:spPr>
        <p:txBody>
          <a:bodyPr/>
          <a:lstStyle/>
          <a:p>
            <a:r>
              <a:rPr lang="en-US" sz="2400" b="1" u="sng" dirty="0">
                <a:solidFill>
                  <a:schemeClr val="bg1"/>
                </a:solidFill>
                <a:latin typeface="Calibri" panose="020F0502020204030204" pitchFamily="34" charset="0"/>
                <a:cs typeface="Calibri" panose="020F0502020204030204" pitchFamily="34" charset="0"/>
              </a:rPr>
              <a:t>Question 1:</a:t>
            </a:r>
            <a:br>
              <a:rPr lang="en-US" sz="2400" b="1" u="sng" dirty="0">
                <a:solidFill>
                  <a:schemeClr val="bg1"/>
                </a:solidFill>
                <a:latin typeface="Calibri" panose="020F0502020204030204" pitchFamily="34" charset="0"/>
                <a:cs typeface="Calibri" panose="020F0502020204030204" pitchFamily="34" charset="0"/>
              </a:rPr>
            </a:br>
            <a:r>
              <a:rPr lang="en-US" sz="2400" b="1" dirty="0">
                <a:solidFill>
                  <a:schemeClr val="bg1"/>
                </a:solidFill>
                <a:latin typeface="Calibri" panose="020F0502020204030204" pitchFamily="34" charset="0"/>
                <a:cs typeface="Calibri" panose="020F0502020204030204" pitchFamily="34" charset="0"/>
              </a:rPr>
              <a:t>Which permission(s) are granted to Evaluators in SCLead.org?</a:t>
            </a:r>
            <a:br>
              <a:rPr lang="en-US" sz="2400" b="1" dirty="0">
                <a:solidFill>
                  <a:schemeClr val="bg1"/>
                </a:solidFill>
                <a:latin typeface="Calibri" panose="020F0502020204030204" pitchFamily="34" charset="0"/>
                <a:cs typeface="Calibri" panose="020F0502020204030204" pitchFamily="34" charset="0"/>
              </a:rPr>
            </a:br>
            <a:endParaRPr lang="en-US" sz="2400" b="1" dirty="0">
              <a:solidFill>
                <a:schemeClr val="bg1"/>
              </a:solidFill>
            </a:endParaRPr>
          </a:p>
        </p:txBody>
      </p:sp>
      <p:sp>
        <p:nvSpPr>
          <p:cNvPr id="3" name="Content Placeholder 2"/>
          <p:cNvSpPr>
            <a:spLocks noGrp="1"/>
          </p:cNvSpPr>
          <p:nvPr>
            <p:ph idx="1"/>
          </p:nvPr>
        </p:nvSpPr>
        <p:spPr/>
        <p:txBody>
          <a:bodyPr>
            <a:normAutofit lnSpcReduction="10000"/>
          </a:bodyPr>
          <a:lstStyle/>
          <a:p>
            <a:pPr marL="457200" indent="-457200">
              <a:buClrTx/>
              <a:buFont typeface="+mj-lt"/>
              <a:buAutoNum type="alphaUcPeriod"/>
            </a:pPr>
            <a:r>
              <a:rPr lang="en-US" sz="2400" dirty="0">
                <a:solidFill>
                  <a:schemeClr val="tx1"/>
                </a:solidFill>
                <a:latin typeface="Calibri" panose="020F0502020204030204" pitchFamily="34" charset="0"/>
                <a:cs typeface="Calibri" panose="020F0502020204030204" pitchFamily="34" charset="0"/>
              </a:rPr>
              <a:t>Current year’s evaluation of those they are evaluating</a:t>
            </a:r>
          </a:p>
          <a:p>
            <a:pPr marL="457200" indent="-457200">
              <a:buClrTx/>
              <a:buFont typeface="+mj-lt"/>
              <a:buAutoNum type="alphaUcPeriod"/>
            </a:pPr>
            <a:r>
              <a:rPr lang="en-US" sz="2400" dirty="0">
                <a:solidFill>
                  <a:schemeClr val="tx1"/>
                </a:solidFill>
                <a:latin typeface="Calibri" panose="020F0502020204030204" pitchFamily="34" charset="0"/>
                <a:cs typeface="Calibri" panose="020F0502020204030204" pitchFamily="34" charset="0"/>
              </a:rPr>
              <a:t>Access to PD Resources</a:t>
            </a:r>
          </a:p>
          <a:p>
            <a:pPr marL="457200" indent="-457200">
              <a:buClrTx/>
              <a:buFont typeface="+mj-lt"/>
              <a:buAutoNum type="alphaUcPeriod"/>
            </a:pPr>
            <a:r>
              <a:rPr lang="en-US" sz="2400" dirty="0">
                <a:solidFill>
                  <a:schemeClr val="tx1"/>
                </a:solidFill>
                <a:latin typeface="Calibri" panose="020F0502020204030204" pitchFamily="34" charset="0"/>
                <a:cs typeface="Calibri" panose="020F0502020204030204" pitchFamily="34" charset="0"/>
              </a:rPr>
              <a:t>His/her own current evaluation documents and historical data</a:t>
            </a:r>
          </a:p>
          <a:p>
            <a:pPr marL="457200" indent="-457200">
              <a:buClrTx/>
              <a:buFont typeface="+mj-lt"/>
              <a:buAutoNum type="alphaUcPeriod"/>
            </a:pPr>
            <a:r>
              <a:rPr lang="en-US" sz="2400" dirty="0">
                <a:solidFill>
                  <a:schemeClr val="tx1"/>
                </a:solidFill>
                <a:latin typeface="Calibri" panose="020F0502020204030204" pitchFamily="34" charset="0"/>
                <a:cs typeface="Calibri" panose="020F0502020204030204" pitchFamily="34" charset="0"/>
              </a:rPr>
              <a:t>All above the above</a:t>
            </a:r>
          </a:p>
          <a:p>
            <a:pPr marL="0" indent="0">
              <a:buNone/>
            </a:pPr>
            <a:endParaRPr lang="en-US" sz="2400" dirty="0">
              <a:latin typeface="Calibri" panose="020F0502020204030204" pitchFamily="34" charset="0"/>
              <a:cs typeface="Calibri" panose="020F0502020204030204" pitchFamily="34" charset="0"/>
            </a:endParaRPr>
          </a:p>
        </p:txBody>
      </p:sp>
      <p:sp>
        <p:nvSpPr>
          <p:cNvPr id="4" name="TextBox 3"/>
          <p:cNvSpPr txBox="1"/>
          <p:nvPr/>
        </p:nvSpPr>
        <p:spPr>
          <a:xfrm>
            <a:off x="3889748" y="4098519"/>
            <a:ext cx="1963882" cy="553998"/>
          </a:xfrm>
          <a:prstGeom prst="rect">
            <a:avLst/>
          </a:prstGeom>
          <a:noFill/>
        </p:spPr>
        <p:txBody>
          <a:bodyPr wrap="square" rtlCol="0">
            <a:spAutoFit/>
          </a:bodyPr>
          <a:lstStyle/>
          <a:p>
            <a:r>
              <a:rPr lang="en-US" sz="3000" dirty="0">
                <a:solidFill>
                  <a:srgbClr val="FF0000"/>
                </a:solidFill>
                <a:latin typeface="Calibri" panose="020F0502020204030204" pitchFamily="34" charset="0"/>
                <a:cs typeface="Calibri" panose="020F0502020204030204" pitchFamily="34" charset="0"/>
              </a:rPr>
              <a:t>Answer: D</a:t>
            </a:r>
          </a:p>
        </p:txBody>
      </p:sp>
    </p:spTree>
    <p:extLst>
      <p:ext uri="{BB962C8B-B14F-4D97-AF65-F5344CB8AC3E}">
        <p14:creationId xmlns:p14="http://schemas.microsoft.com/office/powerpoint/2010/main" val="771212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762" y="614567"/>
            <a:ext cx="8664316" cy="530223"/>
          </a:xfrm>
        </p:spPr>
        <p:txBody>
          <a:bodyPr/>
          <a:lstStyle/>
          <a:p>
            <a:r>
              <a:rPr lang="en-US" sz="2400" b="1" u="sng" dirty="0">
                <a:solidFill>
                  <a:schemeClr val="bg1"/>
                </a:solidFill>
                <a:latin typeface="Calibri" panose="020F0502020204030204" pitchFamily="34" charset="0"/>
                <a:cs typeface="Calibri" panose="020F0502020204030204" pitchFamily="34" charset="0"/>
              </a:rPr>
              <a:t>Question 2:</a:t>
            </a:r>
            <a:br>
              <a:rPr lang="en-US" sz="2400" b="1" u="sng" dirty="0">
                <a:solidFill>
                  <a:schemeClr val="bg1"/>
                </a:solidFill>
                <a:latin typeface="Calibri" panose="020F0502020204030204" pitchFamily="34" charset="0"/>
                <a:cs typeface="Calibri" panose="020F0502020204030204" pitchFamily="34" charset="0"/>
              </a:rPr>
            </a:br>
            <a:r>
              <a:rPr lang="en-US" sz="2400" b="1" dirty="0">
                <a:solidFill>
                  <a:schemeClr val="bg1"/>
                </a:solidFill>
                <a:latin typeface="Calibri" panose="020F0502020204030204" pitchFamily="34" charset="0"/>
                <a:cs typeface="Calibri" panose="020F0502020204030204" pitchFamily="34" charset="0"/>
              </a:rPr>
              <a:t>If an educator I am assigned to evaluate does not show up on my Evaluations page, I should…..</a:t>
            </a:r>
          </a:p>
        </p:txBody>
      </p:sp>
      <p:sp>
        <p:nvSpPr>
          <p:cNvPr id="3" name="Content Placeholder 2"/>
          <p:cNvSpPr>
            <a:spLocks noGrp="1"/>
          </p:cNvSpPr>
          <p:nvPr>
            <p:ph idx="1"/>
          </p:nvPr>
        </p:nvSpPr>
        <p:spPr>
          <a:xfrm>
            <a:off x="509666" y="1783830"/>
            <a:ext cx="7390150" cy="3028013"/>
          </a:xfrm>
        </p:spPr>
        <p:txBody>
          <a:bodyPr>
            <a:normAutofit fontScale="77500" lnSpcReduction="20000"/>
          </a:bodyPr>
          <a:lstStyle/>
          <a:p>
            <a:endParaRPr lang="en-US" sz="2800" dirty="0">
              <a:latin typeface="Calibri" panose="020F0502020204030204" pitchFamily="34" charset="0"/>
              <a:cs typeface="Calibri" panose="020F0502020204030204" pitchFamily="34" charset="0"/>
            </a:endParaRPr>
          </a:p>
          <a:p>
            <a:pPr marL="514350" indent="-514350">
              <a:buClrTx/>
              <a:buFont typeface="+mj-lt"/>
              <a:buAutoNum type="alphaUcPeriod"/>
            </a:pPr>
            <a:r>
              <a:rPr lang="en-US" sz="2800" dirty="0">
                <a:latin typeface="Calibri" panose="020F0502020204030204" pitchFamily="34" charset="0"/>
                <a:cs typeface="Calibri" panose="020F0502020204030204" pitchFamily="34" charset="0"/>
              </a:rPr>
              <a:t>Take that as a “sign” that I don’t have to evaluate them.</a:t>
            </a:r>
          </a:p>
          <a:p>
            <a:pPr marL="514350" indent="-514350">
              <a:buClrTx/>
              <a:buFont typeface="+mj-lt"/>
              <a:buAutoNum type="alphaUcPeriod"/>
            </a:pPr>
            <a:r>
              <a:rPr lang="en-US" sz="2800" dirty="0">
                <a:latin typeface="Calibri" panose="020F0502020204030204" pitchFamily="34" charset="0"/>
                <a:cs typeface="Calibri" panose="020F0502020204030204" pitchFamily="34" charset="0"/>
              </a:rPr>
              <a:t>Evaluate them using last year’s forms and submit hard copy.</a:t>
            </a:r>
          </a:p>
          <a:p>
            <a:pPr marL="514350" indent="-514350">
              <a:buClrTx/>
              <a:buFont typeface="+mj-lt"/>
              <a:buAutoNum type="alphaUcPeriod"/>
            </a:pPr>
            <a:r>
              <a:rPr lang="en-US" sz="2800" dirty="0">
                <a:latin typeface="Calibri" panose="020F0502020204030204" pitchFamily="34" charset="0"/>
                <a:cs typeface="Calibri" panose="020F0502020204030204" pitchFamily="34" charset="0"/>
              </a:rPr>
              <a:t> Contact my principal.</a:t>
            </a:r>
          </a:p>
          <a:p>
            <a:pPr marL="514350" indent="-514350">
              <a:buClrTx/>
              <a:buFont typeface="+mj-lt"/>
              <a:buAutoNum type="alphaUcPeriod"/>
            </a:pPr>
            <a:r>
              <a:rPr lang="en-US" sz="2800" dirty="0">
                <a:latin typeface="Calibri" panose="020F0502020204030204" pitchFamily="34" charset="0"/>
                <a:cs typeface="Calibri" panose="020F0502020204030204" pitchFamily="34" charset="0"/>
              </a:rPr>
              <a:t>Add forms in another educator’s record for them and include their name and date of observation in the comment section. </a:t>
            </a:r>
          </a:p>
          <a:p>
            <a:pPr marL="0" indent="0">
              <a:buNone/>
            </a:pPr>
            <a:endParaRPr lang="en-US" sz="2400" dirty="0">
              <a:latin typeface="Calibri" panose="020F0502020204030204" pitchFamily="34" charset="0"/>
              <a:cs typeface="Calibri" panose="020F0502020204030204" pitchFamily="34" charset="0"/>
            </a:endParaRPr>
          </a:p>
        </p:txBody>
      </p:sp>
      <p:sp>
        <p:nvSpPr>
          <p:cNvPr id="5" name="TextBox 4"/>
          <p:cNvSpPr txBox="1"/>
          <p:nvPr/>
        </p:nvSpPr>
        <p:spPr>
          <a:xfrm>
            <a:off x="3773674" y="4285367"/>
            <a:ext cx="1963882" cy="507831"/>
          </a:xfrm>
          <a:prstGeom prst="rect">
            <a:avLst/>
          </a:prstGeom>
          <a:noFill/>
        </p:spPr>
        <p:txBody>
          <a:bodyPr wrap="square" rtlCol="0">
            <a:spAutoFit/>
          </a:bodyPr>
          <a:lstStyle/>
          <a:p>
            <a:r>
              <a:rPr lang="en-US" sz="2700" dirty="0">
                <a:solidFill>
                  <a:srgbClr val="FF0000"/>
                </a:solidFill>
                <a:latin typeface="Calibri" panose="020F0502020204030204" pitchFamily="34" charset="0"/>
                <a:cs typeface="Calibri" panose="020F0502020204030204" pitchFamily="34" charset="0"/>
              </a:rPr>
              <a:t>Answer: C</a:t>
            </a:r>
          </a:p>
        </p:txBody>
      </p:sp>
    </p:spTree>
    <p:extLst>
      <p:ext uri="{BB962C8B-B14F-4D97-AF65-F5344CB8AC3E}">
        <p14:creationId xmlns:p14="http://schemas.microsoft.com/office/powerpoint/2010/main" val="3641720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6451" y="835182"/>
            <a:ext cx="7678178" cy="530223"/>
          </a:xfrm>
        </p:spPr>
        <p:txBody>
          <a:bodyPr/>
          <a:lstStyle/>
          <a:p>
            <a:r>
              <a:rPr lang="en-US" u="sng" dirty="0">
                <a:solidFill>
                  <a:schemeClr val="bg1"/>
                </a:solidFill>
                <a:latin typeface="Calibri" panose="020F0502020204030204" pitchFamily="34" charset="0"/>
                <a:cs typeface="Calibri" panose="020F0502020204030204" pitchFamily="34" charset="0"/>
              </a:rPr>
              <a:t>Question 3:</a:t>
            </a:r>
            <a:br>
              <a:rPr lang="en-US" u="sng" dirty="0">
                <a:solidFill>
                  <a:schemeClr val="bg1"/>
                </a:solidFill>
                <a:latin typeface="Calibri" panose="020F0502020204030204" pitchFamily="34" charset="0"/>
                <a:cs typeface="Calibri" panose="020F0502020204030204" pitchFamily="34" charset="0"/>
              </a:rPr>
            </a:br>
            <a:r>
              <a:rPr lang="en-US" dirty="0">
                <a:solidFill>
                  <a:schemeClr val="bg1"/>
                </a:solidFill>
                <a:latin typeface="Calibri" panose="020F0502020204030204" pitchFamily="34" charset="0"/>
                <a:cs typeface="Calibri" panose="020F0502020204030204" pitchFamily="34" charset="0"/>
              </a:rPr>
              <a:t>When should evaluators log-in SCLead.org to enter evaluation data?</a:t>
            </a:r>
            <a:br>
              <a:rPr lang="en-US" dirty="0">
                <a:solidFill>
                  <a:schemeClr val="bg1"/>
                </a:solidFill>
                <a:latin typeface="Calibri" panose="020F0502020204030204" pitchFamily="34" charset="0"/>
                <a:cs typeface="Calibri" panose="020F0502020204030204" pitchFamily="34" charset="0"/>
              </a:rPr>
            </a:br>
            <a:endParaRPr lang="en-US" dirty="0">
              <a:solidFill>
                <a:schemeClr val="bg1"/>
              </a:solidFill>
            </a:endParaRPr>
          </a:p>
        </p:txBody>
      </p:sp>
      <p:sp>
        <p:nvSpPr>
          <p:cNvPr id="3" name="Content Placeholder 2"/>
          <p:cNvSpPr>
            <a:spLocks noGrp="1"/>
          </p:cNvSpPr>
          <p:nvPr>
            <p:ph idx="1"/>
          </p:nvPr>
        </p:nvSpPr>
        <p:spPr/>
        <p:txBody>
          <a:bodyPr>
            <a:normAutofit/>
          </a:bodyPr>
          <a:lstStyle/>
          <a:p>
            <a:pPr marL="342900" indent="-342900">
              <a:buClrTx/>
              <a:buAutoNum type="alphaUcPeriod"/>
            </a:pPr>
            <a:r>
              <a:rPr lang="en-US" sz="2400" dirty="0">
                <a:latin typeface="Calibri" panose="020F0502020204030204" pitchFamily="34" charset="0"/>
                <a:cs typeface="Calibri" panose="020F0502020204030204" pitchFamily="34" charset="0"/>
              </a:rPr>
              <a:t> Fall</a:t>
            </a:r>
          </a:p>
          <a:p>
            <a:pPr marL="342900" indent="-342900">
              <a:buClrTx/>
              <a:buAutoNum type="alphaUcPeriod"/>
            </a:pPr>
            <a:r>
              <a:rPr lang="en-US" sz="2400" dirty="0">
                <a:latin typeface="Calibri" panose="020F0502020204030204" pitchFamily="34" charset="0"/>
                <a:cs typeface="Calibri" panose="020F0502020204030204" pitchFamily="34" charset="0"/>
              </a:rPr>
              <a:t> Winter</a:t>
            </a:r>
          </a:p>
          <a:p>
            <a:pPr marL="342900" indent="-342900">
              <a:buClrTx/>
              <a:buFontTx/>
              <a:buAutoNum type="alphaUcPeriod"/>
            </a:pPr>
            <a:r>
              <a:rPr lang="en-US" sz="2400" dirty="0">
                <a:latin typeface="Calibri" panose="020F0502020204030204" pitchFamily="34" charset="0"/>
                <a:cs typeface="Calibri" panose="020F0502020204030204" pitchFamily="34" charset="0"/>
              </a:rPr>
              <a:t> Spring</a:t>
            </a:r>
          </a:p>
          <a:p>
            <a:pPr marL="342900" indent="-342900">
              <a:buClrTx/>
              <a:buAutoNum type="alphaUcPeriod"/>
            </a:pPr>
            <a:r>
              <a:rPr lang="en-US" sz="2400" dirty="0">
                <a:latin typeface="Calibri" panose="020F0502020204030204" pitchFamily="34" charset="0"/>
                <a:cs typeface="Calibri" panose="020F0502020204030204" pitchFamily="34" charset="0"/>
              </a:rPr>
              <a:t> All of the above</a:t>
            </a:r>
          </a:p>
          <a:p>
            <a:pPr marL="0" indent="0">
              <a:buNone/>
            </a:pPr>
            <a:endParaRPr lang="en-US" sz="2400" dirty="0">
              <a:latin typeface="Calibri" panose="020F0502020204030204" pitchFamily="34" charset="0"/>
              <a:cs typeface="Calibri" panose="020F0502020204030204" pitchFamily="34" charset="0"/>
            </a:endParaRPr>
          </a:p>
        </p:txBody>
      </p:sp>
      <p:sp>
        <p:nvSpPr>
          <p:cNvPr id="4" name="TextBox 3"/>
          <p:cNvSpPr txBox="1"/>
          <p:nvPr/>
        </p:nvSpPr>
        <p:spPr>
          <a:xfrm>
            <a:off x="5380232" y="4196537"/>
            <a:ext cx="1963882" cy="477054"/>
          </a:xfrm>
          <a:prstGeom prst="rect">
            <a:avLst/>
          </a:prstGeom>
          <a:noFill/>
        </p:spPr>
        <p:txBody>
          <a:bodyPr wrap="square" rtlCol="0">
            <a:spAutoFit/>
          </a:bodyPr>
          <a:lstStyle/>
          <a:p>
            <a:r>
              <a:rPr lang="en-US" sz="2500" dirty="0">
                <a:solidFill>
                  <a:srgbClr val="FF0000"/>
                </a:solidFill>
                <a:latin typeface="Calibri" panose="020F0502020204030204" pitchFamily="34" charset="0"/>
                <a:cs typeface="Calibri" panose="020F0502020204030204" pitchFamily="34" charset="0"/>
              </a:rPr>
              <a:t>Answer: D</a:t>
            </a:r>
          </a:p>
        </p:txBody>
      </p:sp>
    </p:spTree>
    <p:extLst>
      <p:ext uri="{BB962C8B-B14F-4D97-AF65-F5344CB8AC3E}">
        <p14:creationId xmlns:p14="http://schemas.microsoft.com/office/powerpoint/2010/main" val="461987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decorati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7087" y="2127681"/>
            <a:ext cx="4294893" cy="286684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2721907" y="1579770"/>
            <a:ext cx="4294893" cy="1438223"/>
          </a:xfrm>
        </p:spPr>
        <p:txBody>
          <a:bodyPr/>
          <a:lstStyle/>
          <a:p>
            <a:pPr algn="ctr"/>
            <a:r>
              <a:rPr lang="en-US" sz="4400" b="1" dirty="0">
                <a:latin typeface="Calibri" panose="020F0502020204030204" pitchFamily="34" charset="0"/>
                <a:cs typeface="Calibri" panose="020F0502020204030204" pitchFamily="34" charset="0"/>
              </a:rPr>
              <a:t>SCLead.org 101</a:t>
            </a:r>
            <a:br>
              <a:rPr lang="en-US" sz="4400" b="1" dirty="0">
                <a:latin typeface="Calibri" panose="020F0502020204030204" pitchFamily="34" charset="0"/>
                <a:cs typeface="Calibri" panose="020F0502020204030204" pitchFamily="34" charset="0"/>
              </a:rPr>
            </a:br>
            <a:r>
              <a:rPr lang="en-US" sz="4400" dirty="0">
                <a:solidFill>
                  <a:srgbClr val="83B641"/>
                </a:solidFill>
                <a:latin typeface="Calibri" panose="020F0502020204030204" pitchFamily="34" charset="0"/>
                <a:cs typeface="Calibri" panose="020F0502020204030204" pitchFamily="34" charset="0"/>
              </a:rPr>
              <a:t>Website Tour</a:t>
            </a:r>
            <a:br>
              <a:rPr lang="en-US" sz="4400" dirty="0">
                <a:latin typeface="Calibri" panose="020F0502020204030204" pitchFamily="34" charset="0"/>
                <a:cs typeface="Calibri" panose="020F0502020204030204" pitchFamily="34" charset="0"/>
              </a:rPr>
            </a:br>
            <a:br>
              <a:rPr lang="en-US" sz="4400" b="1" dirty="0">
                <a:latin typeface="Calibri" panose="020F0502020204030204" pitchFamily="34" charset="0"/>
                <a:cs typeface="Calibri" panose="020F0502020204030204" pitchFamily="34" charset="0"/>
              </a:rPr>
            </a:br>
            <a:endParaRPr lang="en-US" dirty="0"/>
          </a:p>
        </p:txBody>
      </p:sp>
    </p:spTree>
    <p:extLst>
      <p:ext uri="{BB962C8B-B14F-4D97-AF65-F5344CB8AC3E}">
        <p14:creationId xmlns:p14="http://schemas.microsoft.com/office/powerpoint/2010/main" val="39018428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chemeClr val="bg1"/>
                </a:solidFill>
                <a:latin typeface="Calibri" panose="020F0502020204030204" pitchFamily="34" charset="0"/>
                <a:cs typeface="Calibri" panose="020F0502020204030204" pitchFamily="34" charset="0"/>
              </a:rPr>
              <a:t>Website Tour</a:t>
            </a:r>
          </a:p>
        </p:txBody>
      </p:sp>
      <p:pic>
        <p:nvPicPr>
          <p:cNvPr id="3" name="Picture 2" descr="SCLead.org District Dashboard"/>
          <p:cNvPicPr>
            <a:picLocks noChangeAspect="1"/>
          </p:cNvPicPr>
          <p:nvPr/>
        </p:nvPicPr>
        <p:blipFill>
          <a:blip r:embed="rId3"/>
          <a:stretch>
            <a:fillRect/>
          </a:stretch>
        </p:blipFill>
        <p:spPr>
          <a:xfrm>
            <a:off x="1958223" y="1260474"/>
            <a:ext cx="5903702" cy="3755278"/>
          </a:xfrm>
          <a:prstGeom prst="rect">
            <a:avLst/>
          </a:prstGeom>
        </p:spPr>
      </p:pic>
    </p:spTree>
    <p:extLst>
      <p:ext uri="{BB962C8B-B14F-4D97-AF65-F5344CB8AC3E}">
        <p14:creationId xmlns:p14="http://schemas.microsoft.com/office/powerpoint/2010/main" val="36830536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solidFill>
                  <a:prstClr val="white"/>
                </a:solidFill>
                <a:latin typeface="Calibri" panose="020F0502020204030204" pitchFamily="34" charset="0"/>
                <a:ea typeface="Source Sans Pro"/>
                <a:cs typeface="Calibri" panose="020F0502020204030204" pitchFamily="34" charset="0"/>
                <a:sym typeface="Source Sans Pro"/>
              </a:rPr>
              <a:t>What data is included in SCLead.org?</a:t>
            </a:r>
            <a:br>
              <a:rPr lang="en-US" sz="2800" b="1" dirty="0">
                <a:solidFill>
                  <a:prstClr val="white"/>
                </a:solidFill>
                <a:latin typeface="Calibri" panose="020F0502020204030204" pitchFamily="34" charset="0"/>
                <a:ea typeface="Source Sans Pro"/>
                <a:cs typeface="Calibri" panose="020F0502020204030204" pitchFamily="34" charset="0"/>
                <a:sym typeface="Source Sans Pro"/>
              </a:rPr>
            </a:br>
            <a:endParaRPr lang="en-US" dirty="0"/>
          </a:p>
        </p:txBody>
      </p:sp>
      <p:pic>
        <p:nvPicPr>
          <p:cNvPr id="3" name="Picture 2" descr="SCLead.org Home"/>
          <p:cNvPicPr>
            <a:picLocks noChangeAspect="1"/>
          </p:cNvPicPr>
          <p:nvPr/>
        </p:nvPicPr>
        <p:blipFill>
          <a:blip r:embed="rId3"/>
          <a:stretch>
            <a:fillRect/>
          </a:stretch>
        </p:blipFill>
        <p:spPr>
          <a:xfrm>
            <a:off x="361337" y="995362"/>
            <a:ext cx="7820638" cy="3999809"/>
          </a:xfrm>
          <a:prstGeom prst="rect">
            <a:avLst/>
          </a:prstGeom>
        </p:spPr>
      </p:pic>
    </p:spTree>
    <p:extLst>
      <p:ext uri="{BB962C8B-B14F-4D97-AF65-F5344CB8AC3E}">
        <p14:creationId xmlns:p14="http://schemas.microsoft.com/office/powerpoint/2010/main" val="3463705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idx="4294967295"/>
          </p:nvPr>
        </p:nvSpPr>
        <p:spPr>
          <a:xfrm>
            <a:off x="188685" y="29019"/>
            <a:ext cx="7620001" cy="494856"/>
          </a:xfrm>
          <a:prstGeom prst="rect">
            <a:avLst/>
          </a:prstGeom>
          <a:solidFill>
            <a:schemeClr val="tx2">
              <a:alpha val="98824"/>
            </a:schemeClr>
          </a:solidFill>
          <a:ln>
            <a:solidFill>
              <a:schemeClr val="accent1"/>
            </a:solidFill>
          </a:ln>
        </p:spPr>
        <p:txBody>
          <a:bodyPr spcFirstLastPara="1" wrap="square" lIns="91425" tIns="45700" rIns="91425" bIns="45700" anchor="b" anchorCtr="0">
            <a:noAutofit/>
          </a:bodyPr>
          <a:lstStyle/>
          <a:p>
            <a:pPr marL="0" marR="0" lvl="0" indent="0" algn="ctr" rtl="0">
              <a:lnSpc>
                <a:spcPct val="100000"/>
              </a:lnSpc>
              <a:spcBef>
                <a:spcPts val="0"/>
              </a:spcBef>
              <a:spcAft>
                <a:spcPts val="0"/>
              </a:spcAft>
              <a:buClr>
                <a:srgbClr val="17365D"/>
              </a:buClr>
              <a:buFont typeface="Source Sans Pro"/>
              <a:buNone/>
            </a:pPr>
            <a:r>
              <a:rPr lang="en-US" sz="3000" b="1" i="0" u="none" strike="noStrike" cap="none" dirty="0">
                <a:solidFill>
                  <a:schemeClr val="bg1"/>
                </a:solidFill>
                <a:latin typeface="Calibri" panose="020F0502020204030204" pitchFamily="34" charset="0"/>
                <a:ea typeface="Source Sans Pro"/>
                <a:cs typeface="Calibri" panose="020F0502020204030204" pitchFamily="34" charset="0"/>
                <a:sym typeface="Source Sans Pro"/>
              </a:rPr>
              <a:t>AGENDA</a:t>
            </a:r>
            <a:endParaRPr sz="3000" b="1" dirty="0">
              <a:solidFill>
                <a:schemeClr val="bg1"/>
              </a:solidFill>
              <a:latin typeface="Calibri" panose="020F0502020204030204" pitchFamily="34" charset="0"/>
              <a:cs typeface="Calibri" panose="020F0502020204030204" pitchFamily="34" charset="0"/>
            </a:endParaRPr>
          </a:p>
        </p:txBody>
      </p:sp>
      <p:sp>
        <p:nvSpPr>
          <p:cNvPr id="348" name="Shape 348"/>
          <p:cNvSpPr txBox="1">
            <a:spLocks noGrp="1"/>
          </p:cNvSpPr>
          <p:nvPr>
            <p:ph idx="4294967295"/>
          </p:nvPr>
        </p:nvSpPr>
        <p:spPr>
          <a:xfrm>
            <a:off x="188685" y="1491888"/>
            <a:ext cx="9218787" cy="2159723"/>
          </a:xfrm>
          <a:prstGeom prst="rect">
            <a:avLst/>
          </a:prstGeom>
          <a:noFill/>
          <a:ln>
            <a:noFill/>
          </a:ln>
        </p:spPr>
        <p:txBody>
          <a:bodyPr spcFirstLastPara="1" wrap="square" lIns="91425" tIns="45700" rIns="91425" bIns="45700" anchor="t" anchorCtr="0">
            <a:noAutofit/>
          </a:bodyPr>
          <a:lstStyle/>
          <a:p>
            <a:r>
              <a:rPr lang="en-US" sz="2500" dirty="0">
                <a:solidFill>
                  <a:schemeClr val="tx1"/>
                </a:solidFill>
                <a:latin typeface="Calibri" panose="020F0502020204030204" pitchFamily="34" charset="0"/>
                <a:cs typeface="Calibri" panose="020F0502020204030204" pitchFamily="34" charset="0"/>
              </a:rPr>
              <a:t>9:00 – 9:15   AM      Welcome – Overview</a:t>
            </a:r>
          </a:p>
          <a:p>
            <a:r>
              <a:rPr lang="en-US" sz="2500" dirty="0">
                <a:solidFill>
                  <a:schemeClr val="tx1"/>
                </a:solidFill>
                <a:latin typeface="Calibri" panose="020F0502020204030204" pitchFamily="34" charset="0"/>
                <a:cs typeface="Calibri" panose="020F0502020204030204" pitchFamily="34" charset="0"/>
              </a:rPr>
              <a:t>9:15 – 10:45 AM     Classroom-based teacher evaluation process</a:t>
            </a:r>
          </a:p>
          <a:p>
            <a:pPr marL="0" indent="0">
              <a:buNone/>
            </a:pPr>
            <a:r>
              <a:rPr lang="en-US" sz="2500" dirty="0">
                <a:solidFill>
                  <a:schemeClr val="tx1"/>
                </a:solidFill>
                <a:latin typeface="Calibri" panose="020F0502020204030204" pitchFamily="34" charset="0"/>
                <a:cs typeface="Calibri" panose="020F0502020204030204" pitchFamily="34" charset="0"/>
              </a:rPr>
              <a:t>								and Q&amp;A</a:t>
            </a:r>
          </a:p>
          <a:p>
            <a:r>
              <a:rPr lang="en-US" sz="2500" dirty="0">
                <a:solidFill>
                  <a:schemeClr val="tx1"/>
                </a:solidFill>
                <a:latin typeface="Calibri" panose="020F0502020204030204" pitchFamily="34" charset="0"/>
                <a:cs typeface="Calibri" panose="020F0502020204030204" pitchFamily="34" charset="0"/>
              </a:rPr>
              <a:t>10:45 – 12:00 PM   Special Areas evaluation process and Q&amp;A</a:t>
            </a:r>
          </a:p>
          <a:p>
            <a:pPr marL="0" indent="0">
              <a:buNone/>
            </a:pPr>
            <a:r>
              <a:rPr lang="en-US" sz="2500" dirty="0">
                <a:solidFill>
                  <a:schemeClr val="tx1"/>
                </a:solidFill>
                <a:latin typeface="Calibri" panose="020F0502020204030204" pitchFamily="34" charset="0"/>
                <a:cs typeface="Calibri" panose="020F0502020204030204" pitchFamily="34" charset="0"/>
              </a:rPr>
              <a:t>					</a:t>
            </a:r>
            <a:endParaRPr lang="en-US" sz="800" b="0" i="0" u="none" strike="noStrike" cap="none" dirty="0">
              <a:solidFill>
                <a:schemeClr val="tx1"/>
              </a:solidFill>
              <a:latin typeface="Calibri" panose="020F0502020204030204" pitchFamily="34" charset="0"/>
              <a:ea typeface="Source Sans Pro"/>
              <a:cs typeface="Calibri" panose="020F0502020204030204" pitchFamily="34" charset="0"/>
              <a:sym typeface="Source Sans Pro"/>
            </a:endParaRPr>
          </a:p>
        </p:txBody>
      </p:sp>
    </p:spTree>
    <p:extLst>
      <p:ext uri="{BB962C8B-B14F-4D97-AF65-F5344CB8AC3E}">
        <p14:creationId xmlns:p14="http://schemas.microsoft.com/office/powerpoint/2010/main" val="20237249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prstClr val="white"/>
                </a:solidFill>
                <a:latin typeface="Calibri" panose="020F0502020204030204" pitchFamily="34" charset="0"/>
                <a:ea typeface="Source Sans Pro"/>
                <a:cs typeface="Calibri" panose="020F0502020204030204" pitchFamily="34" charset="0"/>
                <a:sym typeface="Source Sans Pro"/>
              </a:rPr>
              <a:t>Profile Page</a:t>
            </a:r>
            <a:br>
              <a:rPr lang="en-US" sz="2800" b="1" dirty="0">
                <a:solidFill>
                  <a:prstClr val="white"/>
                </a:solidFill>
                <a:latin typeface="Calibri" panose="020F0502020204030204" pitchFamily="34" charset="0"/>
                <a:ea typeface="Source Sans Pro"/>
                <a:cs typeface="Calibri" panose="020F0502020204030204" pitchFamily="34" charset="0"/>
                <a:sym typeface="Source Sans Pro"/>
              </a:rPr>
            </a:br>
            <a:endParaRPr lang="en-US" dirty="0"/>
          </a:p>
        </p:txBody>
      </p:sp>
      <p:pic>
        <p:nvPicPr>
          <p:cNvPr id="4" name="Picture 3" descr="SCLead.org Profile"/>
          <p:cNvPicPr>
            <a:picLocks noChangeAspect="1"/>
          </p:cNvPicPr>
          <p:nvPr/>
        </p:nvPicPr>
        <p:blipFill>
          <a:blip r:embed="rId3"/>
          <a:stretch>
            <a:fillRect/>
          </a:stretch>
        </p:blipFill>
        <p:spPr>
          <a:xfrm>
            <a:off x="350359" y="1114426"/>
            <a:ext cx="8307866" cy="3819979"/>
          </a:xfrm>
          <a:prstGeom prst="rect">
            <a:avLst/>
          </a:prstGeom>
          <a:ln w="25400">
            <a:solidFill>
              <a:srgbClr val="00B050"/>
            </a:solidFill>
          </a:ln>
        </p:spPr>
      </p:pic>
      <p:sp>
        <p:nvSpPr>
          <p:cNvPr id="5" name="Right Arrow 4" descr="Arrow pointing to Profile button"/>
          <p:cNvSpPr/>
          <p:nvPr/>
        </p:nvSpPr>
        <p:spPr>
          <a:xfrm rot="8511857">
            <a:off x="890571" y="2059319"/>
            <a:ext cx="647920" cy="30283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6638940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prstClr val="white"/>
                </a:solidFill>
                <a:latin typeface="Calibri" panose="020F0502020204030204" pitchFamily="34" charset="0"/>
                <a:ea typeface="Source Sans Pro"/>
                <a:cs typeface="Calibri" panose="020F0502020204030204" pitchFamily="34" charset="0"/>
                <a:sym typeface="Source Sans Pro"/>
              </a:rPr>
              <a:t>Evaluation Search Page</a:t>
            </a:r>
            <a:br>
              <a:rPr lang="en-US" sz="2800" b="1" dirty="0">
                <a:solidFill>
                  <a:prstClr val="white"/>
                </a:solidFill>
                <a:latin typeface="Calibri" panose="020F0502020204030204" pitchFamily="34" charset="0"/>
                <a:ea typeface="Source Sans Pro"/>
                <a:cs typeface="Calibri" panose="020F0502020204030204" pitchFamily="34" charset="0"/>
                <a:sym typeface="Source Sans Pro"/>
              </a:rPr>
            </a:br>
            <a:endParaRPr lang="en-US" dirty="0"/>
          </a:p>
        </p:txBody>
      </p:sp>
      <p:grpSp>
        <p:nvGrpSpPr>
          <p:cNvPr id="3" name="Group 2" descr="SCLead.org Evaluation Search"/>
          <p:cNvGrpSpPr/>
          <p:nvPr/>
        </p:nvGrpSpPr>
        <p:grpSpPr>
          <a:xfrm>
            <a:off x="324739" y="1381065"/>
            <a:ext cx="8588507" cy="3072311"/>
            <a:chOff x="324739" y="1381065"/>
            <a:chExt cx="8588507" cy="3072311"/>
          </a:xfrm>
        </p:grpSpPr>
        <p:pic>
          <p:nvPicPr>
            <p:cNvPr id="4" name="Picture 3" descr="Evaluation Search"/>
            <p:cNvPicPr>
              <a:picLocks noChangeAspect="1"/>
            </p:cNvPicPr>
            <p:nvPr/>
          </p:nvPicPr>
          <p:blipFill>
            <a:blip r:embed="rId3"/>
            <a:stretch>
              <a:fillRect/>
            </a:stretch>
          </p:blipFill>
          <p:spPr>
            <a:xfrm>
              <a:off x="324739" y="1381065"/>
              <a:ext cx="8588507" cy="3072311"/>
            </a:xfrm>
            <a:prstGeom prst="rect">
              <a:avLst/>
            </a:prstGeom>
          </p:spPr>
        </p:pic>
        <p:pic>
          <p:nvPicPr>
            <p:cNvPr id="5" name="Picture 4" descr="Evaluation Search"/>
            <p:cNvPicPr>
              <a:picLocks noChangeAspect="1"/>
            </p:cNvPicPr>
            <p:nvPr/>
          </p:nvPicPr>
          <p:blipFill>
            <a:blip r:embed="rId4"/>
            <a:stretch>
              <a:fillRect/>
            </a:stretch>
          </p:blipFill>
          <p:spPr>
            <a:xfrm>
              <a:off x="2486025" y="3202087"/>
              <a:ext cx="6200775" cy="718293"/>
            </a:xfrm>
            <a:prstGeom prst="rect">
              <a:avLst/>
            </a:prstGeom>
          </p:spPr>
        </p:pic>
      </p:grpSp>
      <p:sp>
        <p:nvSpPr>
          <p:cNvPr id="6" name="Right Arrow 5" descr="Arrow points to academic year"/>
          <p:cNvSpPr/>
          <p:nvPr/>
        </p:nvSpPr>
        <p:spPr>
          <a:xfrm rot="7278290">
            <a:off x="4913545" y="2796941"/>
            <a:ext cx="750333" cy="2405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8" name="Right Arrow 7" descr="Arrow points to details"/>
          <p:cNvSpPr/>
          <p:nvPr/>
        </p:nvSpPr>
        <p:spPr>
          <a:xfrm rot="18099975">
            <a:off x="7698179" y="3641054"/>
            <a:ext cx="750333" cy="240557"/>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7" name="Right Arrow 6" descr="Arrow points to bubbles"/>
          <p:cNvSpPr/>
          <p:nvPr/>
        </p:nvSpPr>
        <p:spPr>
          <a:xfrm rot="7278290">
            <a:off x="7033675" y="2747854"/>
            <a:ext cx="750333" cy="2405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9" name="Rectangle 8">
            <a:extLst>
              <a:ext uri="{C183D7F6-B498-43B3-948B-1728B52AA6E4}">
                <adec:decorative xmlns:adec="http://schemas.microsoft.com/office/drawing/2017/decorative" val="1"/>
              </a:ext>
            </a:extLst>
          </p:cNvPr>
          <p:cNvSpPr/>
          <p:nvPr/>
        </p:nvSpPr>
        <p:spPr>
          <a:xfrm>
            <a:off x="7476321" y="2800350"/>
            <a:ext cx="1210479" cy="4017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39823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spcBef>
                <a:spcPts val="0"/>
              </a:spcBef>
              <a:defRPr/>
            </a:pPr>
            <a:r>
              <a:rPr lang="en-US" sz="3600" b="1" dirty="0">
                <a:solidFill>
                  <a:prstClr val="white"/>
                </a:solidFill>
                <a:latin typeface="Calibri" panose="020F0502020204030204" pitchFamily="34" charset="0"/>
                <a:ea typeface="Source Sans Pro"/>
                <a:cs typeface="Calibri" panose="020F0502020204030204" pitchFamily="34" charset="0"/>
                <a:sym typeface="Source Sans Pro"/>
              </a:rPr>
              <a:t>Educator Status Page</a:t>
            </a:r>
          </a:p>
        </p:txBody>
      </p:sp>
      <p:pic>
        <p:nvPicPr>
          <p:cNvPr id="3" name="Picture 2" descr="SClead.org Status Page"/>
          <p:cNvPicPr>
            <a:picLocks noChangeAspect="1"/>
          </p:cNvPicPr>
          <p:nvPr/>
        </p:nvPicPr>
        <p:blipFill>
          <a:blip r:embed="rId3"/>
          <a:stretch>
            <a:fillRect/>
          </a:stretch>
        </p:blipFill>
        <p:spPr>
          <a:xfrm>
            <a:off x="267999" y="228600"/>
            <a:ext cx="6337588" cy="4814887"/>
          </a:xfrm>
          <a:prstGeom prst="rect">
            <a:avLst/>
          </a:prstGeom>
          <a:ln w="25400">
            <a:solidFill>
              <a:srgbClr val="0099A7"/>
            </a:solidFill>
          </a:ln>
        </p:spPr>
      </p:pic>
      <p:sp>
        <p:nvSpPr>
          <p:cNvPr id="4" name="Right Arrow 3" descr="Arrow points to vertical menu"/>
          <p:cNvSpPr/>
          <p:nvPr/>
        </p:nvSpPr>
        <p:spPr>
          <a:xfrm rot="9117858">
            <a:off x="1006125" y="1935822"/>
            <a:ext cx="750333" cy="2405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5" name="Right Arrow 4" descr="Arrow points to evaluation team"/>
          <p:cNvSpPr/>
          <p:nvPr/>
        </p:nvSpPr>
        <p:spPr>
          <a:xfrm rot="8607725">
            <a:off x="3061625" y="3477054"/>
            <a:ext cx="750333" cy="240557"/>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6" name="Right Arrow 5" descr="Arrow points to progress bar"/>
          <p:cNvSpPr/>
          <p:nvPr/>
        </p:nvSpPr>
        <p:spPr>
          <a:xfrm rot="8974013">
            <a:off x="4829410" y="1642082"/>
            <a:ext cx="750333" cy="24055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7" name="Right Arrow 6" descr="Arrow points to doughnut"/>
          <p:cNvSpPr/>
          <p:nvPr/>
        </p:nvSpPr>
        <p:spPr>
          <a:xfrm rot="9037602">
            <a:off x="6441025" y="2218324"/>
            <a:ext cx="750333" cy="240557"/>
          </a:xfrm>
          <a:prstGeom prst="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8" name="Shape 347"/>
          <p:cNvSpPr txBox="1">
            <a:spLocks/>
          </p:cNvSpPr>
          <p:nvPr/>
        </p:nvSpPr>
        <p:spPr bwMode="gray">
          <a:xfrm>
            <a:off x="6738241" y="590432"/>
            <a:ext cx="2293711" cy="809860"/>
          </a:xfrm>
          <a:prstGeom prst="rect">
            <a:avLst/>
          </a:prstGeom>
          <a:solidFill>
            <a:schemeClr val="tx2">
              <a:alpha val="98824"/>
            </a:schemeClr>
          </a:solidFill>
          <a:ln>
            <a:solidFill>
              <a:schemeClr val="accent1"/>
            </a:solidFill>
          </a:ln>
        </p:spPr>
        <p:txBody>
          <a:bodyPr spcFirstLastPara="1" vert="horz" wrap="square" lIns="91425" tIns="45700" rIns="91425" bIns="45700" rtlCol="0" anchor="b" anchorCtr="0">
            <a:noAutofit/>
          </a:bodyPr>
          <a:lstStyle>
            <a:lvl1pPr algn="l" defTabSz="342900" rtl="0" eaLnBrk="1" latinLnBrk="0" hangingPunct="1">
              <a:spcBef>
                <a:spcPct val="0"/>
              </a:spcBef>
              <a:buNone/>
              <a:defRPr sz="27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342900" rtl="0" eaLnBrk="1" fontAlgn="auto" latinLnBrk="0" hangingPunct="1">
              <a:lnSpc>
                <a:spcPct val="100000"/>
              </a:lnSpc>
              <a:spcBef>
                <a:spcPts val="0"/>
              </a:spcBef>
              <a:spcAft>
                <a:spcPts val="0"/>
              </a:spcAft>
              <a:buClr>
                <a:srgbClr val="17365D"/>
              </a:buClr>
              <a:buSzTx/>
              <a:buFontTx/>
              <a:buNone/>
              <a:tabLst/>
              <a:defRPr/>
            </a:pPr>
            <a:r>
              <a:rPr kumimoji="0" lang="en-US" sz="2500" b="1" i="0" u="none" strike="noStrike" kern="1200" cap="none" spc="0" normalizeH="0" baseline="0" noProof="0" dirty="0">
                <a:ln>
                  <a:noFill/>
                </a:ln>
                <a:solidFill>
                  <a:prstClr val="white"/>
                </a:solidFill>
                <a:effectLst/>
                <a:uLnTx/>
                <a:uFillTx/>
                <a:latin typeface="Calibri" panose="020F0502020204030204" pitchFamily="34" charset="0"/>
                <a:ea typeface="Source Sans Pro"/>
                <a:cs typeface="Calibri" panose="020F0502020204030204" pitchFamily="34" charset="0"/>
                <a:sym typeface="Source Sans Pro"/>
              </a:rPr>
              <a:t>Educator Status Page</a:t>
            </a:r>
          </a:p>
        </p:txBody>
      </p:sp>
    </p:spTree>
    <p:extLst>
      <p:ext uri="{BB962C8B-B14F-4D97-AF65-F5344CB8AC3E}">
        <p14:creationId xmlns:p14="http://schemas.microsoft.com/office/powerpoint/2010/main" val="27890057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465" y="573088"/>
            <a:ext cx="6571060" cy="530223"/>
          </a:xfrm>
        </p:spPr>
        <p:txBody>
          <a:bodyPr/>
          <a:lstStyle/>
          <a:p>
            <a:r>
              <a:rPr lang="en-US" sz="3600" b="1" dirty="0">
                <a:solidFill>
                  <a:prstClr val="white"/>
                </a:solidFill>
                <a:latin typeface="Calibri" panose="020F0502020204030204" pitchFamily="34" charset="0"/>
                <a:ea typeface="Source Sans Pro"/>
                <a:cs typeface="Calibri" panose="020F0502020204030204" pitchFamily="34" charset="0"/>
                <a:sym typeface="Source Sans Pro"/>
              </a:rPr>
              <a:t>Observations</a:t>
            </a:r>
            <a:br>
              <a:rPr lang="en-US" sz="2800" b="1" dirty="0">
                <a:solidFill>
                  <a:prstClr val="white"/>
                </a:solidFill>
                <a:latin typeface="Calibri" panose="020F0502020204030204" pitchFamily="34" charset="0"/>
                <a:ea typeface="Source Sans Pro"/>
                <a:cs typeface="Calibri" panose="020F0502020204030204" pitchFamily="34" charset="0"/>
                <a:sym typeface="Source Sans Pro"/>
              </a:rPr>
            </a:br>
            <a:endParaRPr lang="en-US" dirty="0"/>
          </a:p>
        </p:txBody>
      </p:sp>
      <p:pic>
        <p:nvPicPr>
          <p:cNvPr id="3" name="Picture 2" descr="Observation Form"/>
          <p:cNvPicPr>
            <a:picLocks noChangeAspect="1"/>
          </p:cNvPicPr>
          <p:nvPr/>
        </p:nvPicPr>
        <p:blipFill>
          <a:blip r:embed="rId3"/>
          <a:stretch>
            <a:fillRect/>
          </a:stretch>
        </p:blipFill>
        <p:spPr>
          <a:xfrm>
            <a:off x="114881" y="968827"/>
            <a:ext cx="8835235" cy="3871912"/>
          </a:xfrm>
          <a:prstGeom prst="rect">
            <a:avLst/>
          </a:prstGeom>
        </p:spPr>
      </p:pic>
      <p:sp>
        <p:nvSpPr>
          <p:cNvPr id="4" name="Right Arrow 3" descr="Arrow points to orientation"/>
          <p:cNvSpPr/>
          <p:nvPr/>
        </p:nvSpPr>
        <p:spPr>
          <a:xfrm rot="10800000">
            <a:off x="1013858" y="2888456"/>
            <a:ext cx="750333" cy="1913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5" name="Right Arrow 4" descr="Arrow points to Observations"/>
          <p:cNvSpPr/>
          <p:nvPr/>
        </p:nvSpPr>
        <p:spPr>
          <a:xfrm rot="10800000">
            <a:off x="1137681" y="3510109"/>
            <a:ext cx="750333" cy="179113"/>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6" name="Right Arrow 5" descr="Arrow points to Professionalism"/>
          <p:cNvSpPr/>
          <p:nvPr/>
        </p:nvSpPr>
        <p:spPr>
          <a:xfrm rot="10800000">
            <a:off x="1244520" y="3738295"/>
            <a:ext cx="750333" cy="179113"/>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7" name="Right Arrow 6" descr="Arrow points to Results"/>
          <p:cNvSpPr/>
          <p:nvPr/>
        </p:nvSpPr>
        <p:spPr>
          <a:xfrm rot="10800000">
            <a:off x="802680" y="4274002"/>
            <a:ext cx="750333" cy="1913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8179011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3315" y="730251"/>
            <a:ext cx="6571060" cy="530223"/>
          </a:xfrm>
        </p:spPr>
        <p:txBody>
          <a:bodyPr/>
          <a:lstStyle/>
          <a:p>
            <a:pPr lvl="0" defTabSz="685800">
              <a:spcBef>
                <a:spcPts val="0"/>
              </a:spcBef>
              <a:defRPr/>
            </a:pPr>
            <a:r>
              <a:rPr lang="en-US" sz="3600" b="1" dirty="0">
                <a:solidFill>
                  <a:schemeClr val="bg1"/>
                </a:solidFill>
                <a:latin typeface="Calibri" panose="020F0502020204030204" pitchFamily="34" charset="0"/>
                <a:cs typeface="Calibri" panose="020F0502020204030204" pitchFamily="34" charset="0"/>
              </a:rPr>
              <a:t>Sample </a:t>
            </a:r>
            <a:br>
              <a:rPr lang="en-US" sz="3600" b="1" dirty="0">
                <a:solidFill>
                  <a:schemeClr val="bg1"/>
                </a:solidFill>
                <a:latin typeface="Calibri" panose="020F0502020204030204" pitchFamily="34" charset="0"/>
                <a:cs typeface="Calibri" panose="020F0502020204030204" pitchFamily="34" charset="0"/>
              </a:rPr>
            </a:br>
            <a:r>
              <a:rPr lang="en-US" sz="3600" b="1" dirty="0">
                <a:solidFill>
                  <a:schemeClr val="bg1"/>
                </a:solidFill>
                <a:latin typeface="Calibri" panose="020F0502020204030204" pitchFamily="34" charset="0"/>
                <a:cs typeface="Calibri" panose="020F0502020204030204" pitchFamily="34" charset="0"/>
              </a:rPr>
              <a:t>Post-Conference Page</a:t>
            </a:r>
            <a:br>
              <a:rPr lang="en-US" sz="2400" b="1" dirty="0">
                <a:solidFill>
                  <a:prstClr val="black"/>
                </a:solidFill>
                <a:latin typeface="Calibri" panose="020F0502020204030204" pitchFamily="34" charset="0"/>
                <a:cs typeface="Calibri" panose="020F0502020204030204" pitchFamily="34" charset="0"/>
              </a:rPr>
            </a:br>
            <a:endParaRPr lang="en-US" dirty="0"/>
          </a:p>
        </p:txBody>
      </p:sp>
      <p:pic>
        <p:nvPicPr>
          <p:cNvPr id="3" name="Content Placeholder 3" descr="Post Conference Forms"/>
          <p:cNvPicPr>
            <a:picLocks noChangeAspect="1"/>
          </p:cNvPicPr>
          <p:nvPr/>
        </p:nvPicPr>
        <p:blipFill>
          <a:blip r:embed="rId3"/>
          <a:stretch>
            <a:fillRect/>
          </a:stretch>
        </p:blipFill>
        <p:spPr>
          <a:xfrm>
            <a:off x="357295" y="1368886"/>
            <a:ext cx="4210267" cy="3556808"/>
          </a:xfrm>
          <a:prstGeom prst="rect">
            <a:avLst/>
          </a:prstGeom>
          <a:ln w="25400">
            <a:solidFill>
              <a:srgbClr val="00999A"/>
            </a:solidFill>
          </a:ln>
        </p:spPr>
      </p:pic>
      <p:pic>
        <p:nvPicPr>
          <p:cNvPr id="4" name="Picture 3" descr="Rfinement, Reinforcment and Reflections"/>
          <p:cNvPicPr>
            <a:picLocks noChangeAspect="1"/>
          </p:cNvPicPr>
          <p:nvPr/>
        </p:nvPicPr>
        <p:blipFill>
          <a:blip r:embed="rId4"/>
          <a:stretch>
            <a:fillRect/>
          </a:stretch>
        </p:blipFill>
        <p:spPr>
          <a:xfrm>
            <a:off x="4974094" y="91180"/>
            <a:ext cx="4037681" cy="4834514"/>
          </a:xfrm>
          <a:prstGeom prst="rect">
            <a:avLst/>
          </a:prstGeom>
          <a:ln w="25400">
            <a:solidFill>
              <a:srgbClr val="00999A"/>
            </a:solidFill>
          </a:ln>
        </p:spPr>
      </p:pic>
    </p:spTree>
    <p:extLst>
      <p:ext uri="{BB962C8B-B14F-4D97-AF65-F5344CB8AC3E}">
        <p14:creationId xmlns:p14="http://schemas.microsoft.com/office/powerpoint/2010/main" val="33182040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3315" y="730251"/>
            <a:ext cx="6571060" cy="530223"/>
          </a:xfrm>
        </p:spPr>
        <p:txBody>
          <a:bodyPr/>
          <a:lstStyle/>
          <a:p>
            <a:pPr lvl="0" defTabSz="685800">
              <a:spcBef>
                <a:spcPts val="0"/>
              </a:spcBef>
              <a:defRPr/>
            </a:pPr>
            <a:r>
              <a:rPr lang="en-US" sz="3600" b="1" dirty="0">
                <a:solidFill>
                  <a:schemeClr val="bg1"/>
                </a:solidFill>
                <a:latin typeface="Calibri" panose="020F0502020204030204" pitchFamily="34" charset="0"/>
                <a:cs typeface="Calibri" panose="020F0502020204030204" pitchFamily="34" charset="0"/>
              </a:rPr>
              <a:t>Sample </a:t>
            </a:r>
            <a:br>
              <a:rPr lang="en-US" sz="3600" b="1" dirty="0">
                <a:solidFill>
                  <a:schemeClr val="bg1"/>
                </a:solidFill>
                <a:latin typeface="Calibri" panose="020F0502020204030204" pitchFamily="34" charset="0"/>
                <a:cs typeface="Calibri" panose="020F0502020204030204" pitchFamily="34" charset="0"/>
              </a:rPr>
            </a:br>
            <a:r>
              <a:rPr lang="en-US" sz="3600" b="1" dirty="0">
                <a:solidFill>
                  <a:schemeClr val="bg1"/>
                </a:solidFill>
                <a:latin typeface="Calibri" panose="020F0502020204030204" pitchFamily="34" charset="0"/>
                <a:cs typeface="Calibri" panose="020F0502020204030204" pitchFamily="34" charset="0"/>
              </a:rPr>
              <a:t>Results Page</a:t>
            </a:r>
            <a:br>
              <a:rPr lang="en-US" sz="2400" b="1" dirty="0">
                <a:solidFill>
                  <a:prstClr val="black"/>
                </a:solidFill>
                <a:latin typeface="Calibri" panose="020F0502020204030204" pitchFamily="34" charset="0"/>
                <a:cs typeface="Calibri" panose="020F0502020204030204" pitchFamily="34" charset="0"/>
              </a:rPr>
            </a:br>
            <a:endParaRPr lang="en-US" dirty="0"/>
          </a:p>
        </p:txBody>
      </p:sp>
      <p:pic>
        <p:nvPicPr>
          <p:cNvPr id="5" name="Content Placeholder 3" descr="Evaluation Results"/>
          <p:cNvPicPr>
            <a:picLocks noChangeAspect="1"/>
          </p:cNvPicPr>
          <p:nvPr/>
        </p:nvPicPr>
        <p:blipFill>
          <a:blip r:embed="rId3"/>
          <a:stretch>
            <a:fillRect/>
          </a:stretch>
        </p:blipFill>
        <p:spPr>
          <a:xfrm>
            <a:off x="200380" y="349537"/>
            <a:ext cx="5189191" cy="3203575"/>
          </a:xfrm>
          <a:prstGeom prst="rect">
            <a:avLst/>
          </a:prstGeom>
          <a:ln w="25400">
            <a:solidFill>
              <a:srgbClr val="0099A7"/>
            </a:solidFill>
          </a:ln>
        </p:spPr>
      </p:pic>
      <p:pic>
        <p:nvPicPr>
          <p:cNvPr id="6" name="Picture 5" descr="Final Evaluation Ratings"/>
          <p:cNvPicPr>
            <a:picLocks noChangeAspect="1"/>
          </p:cNvPicPr>
          <p:nvPr/>
        </p:nvPicPr>
        <p:blipFill>
          <a:blip r:embed="rId4"/>
          <a:stretch>
            <a:fillRect/>
          </a:stretch>
        </p:blipFill>
        <p:spPr>
          <a:xfrm>
            <a:off x="4555730" y="889461"/>
            <a:ext cx="4521941" cy="4085532"/>
          </a:xfrm>
          <a:prstGeom prst="rect">
            <a:avLst/>
          </a:prstGeom>
          <a:ln w="25400">
            <a:solidFill>
              <a:srgbClr val="00999A"/>
            </a:solidFill>
          </a:ln>
        </p:spPr>
      </p:pic>
      <p:sp>
        <p:nvSpPr>
          <p:cNvPr id="7" name="Right Arrow 6" descr="Arrow points to Domain scores and weights"/>
          <p:cNvSpPr/>
          <p:nvPr/>
        </p:nvSpPr>
        <p:spPr>
          <a:xfrm rot="1159831">
            <a:off x="708982" y="2742008"/>
            <a:ext cx="750333" cy="2405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8" name="Right Arrow 7" descr="Arrow points to proficiency"/>
          <p:cNvSpPr/>
          <p:nvPr/>
        </p:nvSpPr>
        <p:spPr>
          <a:xfrm rot="1968468">
            <a:off x="5872606" y="769181"/>
            <a:ext cx="750333" cy="2405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9" name="Right Arrow 8" descr="Arrow points to SLO score"/>
          <p:cNvSpPr/>
          <p:nvPr/>
        </p:nvSpPr>
        <p:spPr>
          <a:xfrm rot="8693588">
            <a:off x="7867885" y="1165664"/>
            <a:ext cx="750333" cy="24055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10" name="Right Arrow 9" descr="Arrow points to next contract level"/>
          <p:cNvSpPr/>
          <p:nvPr/>
        </p:nvSpPr>
        <p:spPr>
          <a:xfrm rot="8993651">
            <a:off x="7089377" y="2582797"/>
            <a:ext cx="750333" cy="240557"/>
          </a:xfrm>
          <a:prstGeom prst="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11" name="TextBox 10"/>
          <p:cNvSpPr txBox="1"/>
          <p:nvPr/>
        </p:nvSpPr>
        <p:spPr>
          <a:xfrm>
            <a:off x="382831" y="3964169"/>
            <a:ext cx="3956684" cy="52322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Sample Results Page</a:t>
            </a:r>
          </a:p>
        </p:txBody>
      </p:sp>
    </p:spTree>
    <p:extLst>
      <p:ext uri="{BB962C8B-B14F-4D97-AF65-F5344CB8AC3E}">
        <p14:creationId xmlns:p14="http://schemas.microsoft.com/office/powerpoint/2010/main" val="4862345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0540" y="973138"/>
            <a:ext cx="6571060" cy="530223"/>
          </a:xfrm>
        </p:spPr>
        <p:txBody>
          <a:bodyPr/>
          <a:lstStyle/>
          <a:p>
            <a:pPr algn="ctr"/>
            <a:r>
              <a:rPr lang="en-US" sz="3600" b="1" dirty="0">
                <a:solidFill>
                  <a:schemeClr val="bg1"/>
                </a:solidFill>
                <a:latin typeface="Calibri" panose="020F0502020204030204" pitchFamily="34" charset="0"/>
                <a:cs typeface="Calibri" panose="020F0502020204030204" pitchFamily="34" charset="0"/>
              </a:rPr>
              <a:t>Sample Results Page Update</a:t>
            </a:r>
            <a:br>
              <a:rPr lang="en-US" sz="3600" b="1" dirty="0">
                <a:solidFill>
                  <a:schemeClr val="bg1"/>
                </a:solidFill>
                <a:latin typeface="Calibri" panose="020F0502020204030204" pitchFamily="34" charset="0"/>
                <a:cs typeface="Calibri" panose="020F0502020204030204" pitchFamily="34" charset="0"/>
              </a:rPr>
            </a:br>
            <a:endParaRPr lang="en-US" sz="3600" dirty="0"/>
          </a:p>
        </p:txBody>
      </p:sp>
      <p:sp>
        <p:nvSpPr>
          <p:cNvPr id="3" name="TextBox 2"/>
          <p:cNvSpPr txBox="1"/>
          <p:nvPr/>
        </p:nvSpPr>
        <p:spPr>
          <a:xfrm>
            <a:off x="1640765" y="2425700"/>
            <a:ext cx="5905500" cy="1815882"/>
          </a:xfrm>
          <a:prstGeom prst="rect">
            <a:avLst/>
          </a:prstGeom>
          <a:noFill/>
        </p:spPr>
        <p:txBody>
          <a:bodyPr wrap="square" rtlCol="0">
            <a:spAutoFit/>
          </a:bodyPr>
          <a:lstStyle/>
          <a:p>
            <a:r>
              <a:rPr lang="en-US" sz="2800" i="1" dirty="0">
                <a:latin typeface="Calibri" panose="020F0502020204030204" pitchFamily="34" charset="0"/>
                <a:cs typeface="Calibri" panose="020F0502020204030204" pitchFamily="34" charset="0"/>
              </a:rPr>
              <a:t>NOTE: The results page has been updated to clarify how the weighted scores are calculated in the Preliminary Cycle.</a:t>
            </a:r>
          </a:p>
        </p:txBody>
      </p:sp>
    </p:spTree>
    <p:extLst>
      <p:ext uri="{BB962C8B-B14F-4D97-AF65-F5344CB8AC3E}">
        <p14:creationId xmlns:p14="http://schemas.microsoft.com/office/powerpoint/2010/main" val="6047183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625DD-CAF1-4948-868C-44BA4CDD22C7}"/>
              </a:ext>
            </a:extLst>
          </p:cNvPr>
          <p:cNvSpPr>
            <a:spLocks noGrp="1"/>
          </p:cNvSpPr>
          <p:nvPr>
            <p:ph type="title"/>
          </p:nvPr>
        </p:nvSpPr>
        <p:spPr>
          <a:xfrm>
            <a:off x="6161177" y="1183776"/>
            <a:ext cx="2750571" cy="3470815"/>
          </a:xfrm>
          <a:solidFill>
            <a:schemeClr val="accent5">
              <a:lumMod val="50000"/>
            </a:schemeClr>
          </a:solidFill>
        </p:spPr>
        <p:txBody>
          <a:bodyPr vert="horz" lIns="91440" tIns="45720" rIns="91440" bIns="45720" rtlCol="0" anchor="b">
            <a:normAutofit fontScale="90000"/>
          </a:bodyPr>
          <a:lstStyle/>
          <a:p>
            <a:pPr defTabSz="457189"/>
            <a:r>
              <a:rPr lang="en-US" sz="3000" b="1" dirty="0">
                <a:solidFill>
                  <a:schemeClr val="bg1"/>
                </a:solidFill>
              </a:rPr>
              <a:t>Information Messages: </a:t>
            </a:r>
            <a:br>
              <a:rPr lang="en-US" sz="3000" b="1" dirty="0">
                <a:solidFill>
                  <a:schemeClr val="bg1"/>
                </a:solidFill>
              </a:rPr>
            </a:br>
            <a:r>
              <a:rPr lang="en-US" sz="2800" dirty="0">
                <a:solidFill>
                  <a:schemeClr val="bg1"/>
                </a:solidFill>
                <a:latin typeface="Calibri" panose="020F0502020204030204" pitchFamily="34" charset="0"/>
                <a:cs typeface="Calibri" panose="020F0502020204030204" pitchFamily="34" charset="0"/>
              </a:rPr>
              <a:t>help the user know what is required before results can be entered or evaluation completed. </a:t>
            </a:r>
            <a:endParaRPr lang="en-US" sz="3000" b="1" dirty="0">
              <a:solidFill>
                <a:schemeClr val="bg1"/>
              </a:solidFill>
            </a:endParaRPr>
          </a:p>
        </p:txBody>
      </p:sp>
      <p:pic>
        <p:nvPicPr>
          <p:cNvPr id="5" name="Picture 4" descr="Screenshot of Information Messages with green arrow pointing to possible messages.">
            <a:extLst>
              <a:ext uri="{FF2B5EF4-FFF2-40B4-BE49-F238E27FC236}">
                <a16:creationId xmlns:a16="http://schemas.microsoft.com/office/drawing/2014/main" id="{22275034-2460-4864-A4E4-1939EB0B317E}"/>
              </a:ext>
            </a:extLst>
          </p:cNvPr>
          <p:cNvPicPr>
            <a:picLocks noChangeAspect="1"/>
          </p:cNvPicPr>
          <p:nvPr/>
        </p:nvPicPr>
        <p:blipFill>
          <a:blip r:embed="rId3"/>
          <a:stretch>
            <a:fillRect/>
          </a:stretch>
        </p:blipFill>
        <p:spPr>
          <a:xfrm>
            <a:off x="338508" y="525967"/>
            <a:ext cx="5562325" cy="2637475"/>
          </a:xfrm>
          <a:prstGeom prst="rect">
            <a:avLst/>
          </a:prstGeom>
          <a:ln w="3175">
            <a:solidFill>
              <a:schemeClr val="tx1"/>
            </a:solidFill>
          </a:ln>
        </p:spPr>
      </p:pic>
      <p:pic>
        <p:nvPicPr>
          <p:cNvPr id="6" name="Picture 5" descr="Screenshot of Information Messages with green arrow pointing to possible messages.">
            <a:extLst>
              <a:ext uri="{FF2B5EF4-FFF2-40B4-BE49-F238E27FC236}">
                <a16:creationId xmlns:a16="http://schemas.microsoft.com/office/drawing/2014/main" id="{9CD4C4F0-29BE-4B70-8630-7C2FFE151517}"/>
              </a:ext>
            </a:extLst>
          </p:cNvPr>
          <p:cNvPicPr>
            <a:picLocks noChangeAspect="1"/>
          </p:cNvPicPr>
          <p:nvPr/>
        </p:nvPicPr>
        <p:blipFill>
          <a:blip r:embed="rId4"/>
          <a:stretch>
            <a:fillRect/>
          </a:stretch>
        </p:blipFill>
        <p:spPr>
          <a:xfrm>
            <a:off x="232536" y="3314336"/>
            <a:ext cx="5668298" cy="1400635"/>
          </a:xfrm>
          <a:prstGeom prst="rect">
            <a:avLst/>
          </a:prstGeom>
          <a:ln w="3175">
            <a:solidFill>
              <a:schemeClr val="tx1"/>
            </a:solidFill>
          </a:ln>
        </p:spPr>
      </p:pic>
    </p:spTree>
    <p:extLst>
      <p:ext uri="{BB962C8B-B14F-4D97-AF65-F5344CB8AC3E}">
        <p14:creationId xmlns:p14="http://schemas.microsoft.com/office/powerpoint/2010/main" val="3201558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625DD-CAF1-4948-868C-44BA4CDD22C7}"/>
              </a:ext>
            </a:extLst>
          </p:cNvPr>
          <p:cNvSpPr>
            <a:spLocks noGrp="1"/>
          </p:cNvSpPr>
          <p:nvPr>
            <p:ph type="title"/>
          </p:nvPr>
        </p:nvSpPr>
        <p:spPr>
          <a:xfrm>
            <a:off x="1663701" y="1841500"/>
            <a:ext cx="6168548" cy="2749591"/>
          </a:xfrm>
          <a:solidFill>
            <a:schemeClr val="accent5">
              <a:lumMod val="50000"/>
            </a:schemeClr>
          </a:solidFill>
        </p:spPr>
        <p:txBody>
          <a:bodyPr vert="horz" lIns="91440" tIns="45720" rIns="91440" bIns="45720" rtlCol="0" anchor="b">
            <a:normAutofit/>
          </a:bodyPr>
          <a:lstStyle/>
          <a:p>
            <a:pPr algn="ctr" defTabSz="457189"/>
            <a:r>
              <a:rPr lang="en-US" sz="2800" dirty="0">
                <a:latin typeface="Calibri" panose="020F0502020204030204" pitchFamily="34" charset="0"/>
                <a:cs typeface="Calibri" panose="020F0502020204030204" pitchFamily="34" charset="0"/>
              </a:rPr>
              <a:t>At the beginning of the school year, it may be a good practice to review the evaluation requirements at a glance by going to the “Results Page” and checking the message to see what is needed for completion.</a:t>
            </a:r>
            <a:endParaRPr lang="en-US" sz="3000" b="1" dirty="0">
              <a:solidFill>
                <a:schemeClr val="bg1"/>
              </a:solidFill>
            </a:endParaRPr>
          </a:p>
        </p:txBody>
      </p:sp>
      <p:sp>
        <p:nvSpPr>
          <p:cNvPr id="7" name="TextBox 6"/>
          <p:cNvSpPr txBox="1"/>
          <p:nvPr/>
        </p:nvSpPr>
        <p:spPr>
          <a:xfrm>
            <a:off x="2161783" y="552409"/>
            <a:ext cx="3956684" cy="553998"/>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Tip</a:t>
            </a:r>
          </a:p>
        </p:txBody>
      </p:sp>
    </p:spTree>
    <p:extLst>
      <p:ext uri="{BB962C8B-B14F-4D97-AF65-F5344CB8AC3E}">
        <p14:creationId xmlns:p14="http://schemas.microsoft.com/office/powerpoint/2010/main" val="39142155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8D0F13A-DAD2-40C5-BAF4-5D6A8B3279BE}"/>
              </a:ext>
            </a:extLst>
          </p:cNvPr>
          <p:cNvSpPr>
            <a:spLocks noGrp="1"/>
          </p:cNvSpPr>
          <p:nvPr>
            <p:ph type="ctrTitle"/>
          </p:nvPr>
        </p:nvSpPr>
        <p:spPr>
          <a:xfrm>
            <a:off x="1262378" y="2997293"/>
            <a:ext cx="6619244" cy="979061"/>
          </a:xfrm>
        </p:spPr>
        <p:txBody>
          <a:bodyPr/>
          <a:lstStyle/>
          <a:p>
            <a:pPr algn="ctr"/>
            <a:br>
              <a:rPr lang="en-US" dirty="0">
                <a:solidFill>
                  <a:srgbClr val="85DD43"/>
                </a:solidFill>
                <a:latin typeface="Calibri" panose="020F0502020204030204" pitchFamily="34" charset="0"/>
                <a:cs typeface="Calibri" panose="020F0502020204030204" pitchFamily="34" charset="0"/>
              </a:rPr>
            </a:br>
            <a:r>
              <a:rPr lang="en-US" dirty="0">
                <a:solidFill>
                  <a:srgbClr val="85DD43"/>
                </a:solidFill>
                <a:latin typeface="Calibri" panose="020F0502020204030204" pitchFamily="34" charset="0"/>
                <a:cs typeface="Calibri" panose="020F0502020204030204" pitchFamily="34" charset="0"/>
              </a:rPr>
              <a:t>Part 1 </a:t>
            </a:r>
            <a:br>
              <a:rPr lang="en-US" dirty="0">
                <a:solidFill>
                  <a:srgbClr val="85DD43"/>
                </a:solidFill>
                <a:latin typeface="Calibri" panose="020F0502020204030204" pitchFamily="34" charset="0"/>
                <a:cs typeface="Calibri" panose="020F0502020204030204" pitchFamily="34" charset="0"/>
              </a:rPr>
            </a:br>
            <a:r>
              <a:rPr lang="en-US" dirty="0">
                <a:solidFill>
                  <a:srgbClr val="85DD43"/>
                </a:solidFill>
                <a:latin typeface="Calibri" panose="020F0502020204030204" pitchFamily="34" charset="0"/>
                <a:cs typeface="Calibri" panose="020F0502020204030204" pitchFamily="34" charset="0"/>
              </a:rPr>
              <a:t>Questions?</a:t>
            </a:r>
          </a:p>
        </p:txBody>
      </p:sp>
      <p:pic>
        <p:nvPicPr>
          <p:cNvPr id="2" name="Picture 1" descr="decorative"/>
          <p:cNvPicPr>
            <a:picLocks noChangeAspect="1"/>
          </p:cNvPicPr>
          <p:nvPr/>
        </p:nvPicPr>
        <p:blipFill>
          <a:blip r:embed="rId3"/>
          <a:stretch>
            <a:fillRect/>
          </a:stretch>
        </p:blipFill>
        <p:spPr>
          <a:xfrm>
            <a:off x="2667000" y="995138"/>
            <a:ext cx="3810000" cy="2276475"/>
          </a:xfrm>
          <a:prstGeom prst="rect">
            <a:avLst/>
          </a:prstGeom>
        </p:spPr>
      </p:pic>
    </p:spTree>
    <p:extLst>
      <p:ext uri="{BB962C8B-B14F-4D97-AF65-F5344CB8AC3E}">
        <p14:creationId xmlns:p14="http://schemas.microsoft.com/office/powerpoint/2010/main" val="974691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idx="4294967295"/>
          </p:nvPr>
        </p:nvSpPr>
        <p:spPr>
          <a:xfrm>
            <a:off x="471753" y="283376"/>
            <a:ext cx="7620001" cy="494856"/>
          </a:xfrm>
          <a:prstGeom prst="rect">
            <a:avLst/>
          </a:prstGeom>
          <a:solidFill>
            <a:schemeClr val="tx2">
              <a:alpha val="98824"/>
            </a:schemeClr>
          </a:solidFill>
          <a:ln>
            <a:solidFill>
              <a:schemeClr val="accent1"/>
            </a:solidFill>
          </a:ln>
        </p:spPr>
        <p:txBody>
          <a:bodyPr spcFirstLastPara="1" wrap="square" lIns="91425" tIns="45700" rIns="91425" bIns="45700" anchor="b" anchorCtr="0">
            <a:noAutofit/>
          </a:bodyPr>
          <a:lstStyle/>
          <a:p>
            <a:pPr marL="0" marR="0" lvl="0" indent="0" algn="ctr" rtl="0">
              <a:lnSpc>
                <a:spcPct val="100000"/>
              </a:lnSpc>
              <a:spcBef>
                <a:spcPts val="0"/>
              </a:spcBef>
              <a:spcAft>
                <a:spcPts val="0"/>
              </a:spcAft>
              <a:buClr>
                <a:srgbClr val="17365D"/>
              </a:buClr>
              <a:buFont typeface="Source Sans Pro"/>
              <a:buNone/>
            </a:pPr>
            <a:r>
              <a:rPr lang="en-US" sz="3000" b="1" i="0" u="none" strike="noStrike" cap="none" dirty="0">
                <a:solidFill>
                  <a:schemeClr val="bg1"/>
                </a:solidFill>
                <a:latin typeface="Calibri" panose="020F0502020204030204" pitchFamily="34" charset="0"/>
                <a:ea typeface="Source Sans Pro"/>
                <a:cs typeface="Calibri" panose="020F0502020204030204" pitchFamily="34" charset="0"/>
                <a:sym typeface="Source Sans Pro"/>
              </a:rPr>
              <a:t>SCLead.org 101 Training Norms</a:t>
            </a:r>
            <a:endParaRPr sz="3000" b="1" dirty="0">
              <a:solidFill>
                <a:schemeClr val="bg1"/>
              </a:solidFill>
              <a:latin typeface="Calibri" panose="020F0502020204030204" pitchFamily="34" charset="0"/>
              <a:cs typeface="Calibri" panose="020F0502020204030204" pitchFamily="34" charset="0"/>
            </a:endParaRPr>
          </a:p>
        </p:txBody>
      </p:sp>
      <p:sp>
        <p:nvSpPr>
          <p:cNvPr id="4" name="TextBox 3"/>
          <p:cNvSpPr txBox="1"/>
          <p:nvPr/>
        </p:nvSpPr>
        <p:spPr>
          <a:xfrm>
            <a:off x="324465" y="724809"/>
            <a:ext cx="8686800" cy="4431983"/>
          </a:xfrm>
          <a:prstGeom prst="rect">
            <a:avLst/>
          </a:prstGeom>
          <a:noFill/>
        </p:spPr>
        <p:txBody>
          <a:bodyPr wrap="square" rtlCol="0">
            <a:spAutoFit/>
          </a:bodyPr>
          <a:lstStyle/>
          <a:p>
            <a:r>
              <a:rPr lang="en-US" sz="2500" b="1" dirty="0">
                <a:latin typeface="Calibri" panose="020F0502020204030204" pitchFamily="34" charset="0"/>
                <a:cs typeface="Calibri" panose="020F0502020204030204" pitchFamily="34" charset="0"/>
              </a:rPr>
              <a:t>Don’t multi-task. </a:t>
            </a:r>
          </a:p>
          <a:p>
            <a:r>
              <a:rPr lang="en-US" sz="2500" i="1" dirty="0">
                <a:latin typeface="Calibri" panose="020F0502020204030204" pitchFamily="34" charset="0"/>
                <a:cs typeface="Calibri" panose="020F0502020204030204" pitchFamily="34" charset="0"/>
              </a:rPr>
              <a:t>While in the Training Room, please stay engaged.</a:t>
            </a:r>
          </a:p>
          <a:p>
            <a:endParaRPr lang="en-US" sz="800" i="1" dirty="0">
              <a:latin typeface="Calibri" panose="020F0502020204030204" pitchFamily="34" charset="0"/>
              <a:cs typeface="Calibri" panose="020F0502020204030204" pitchFamily="34" charset="0"/>
            </a:endParaRPr>
          </a:p>
          <a:p>
            <a:r>
              <a:rPr lang="en-US" sz="2500" b="1" dirty="0">
                <a:latin typeface="Calibri" panose="020F0502020204030204" pitchFamily="34" charset="0"/>
                <a:cs typeface="Calibri" panose="020F0502020204030204" pitchFamily="34" charset="0"/>
              </a:rPr>
              <a:t>Be prompt. </a:t>
            </a:r>
          </a:p>
          <a:p>
            <a:r>
              <a:rPr lang="en-US" sz="2500" i="1" dirty="0">
                <a:latin typeface="Calibri" panose="020F0502020204030204" pitchFamily="34" charset="0"/>
                <a:cs typeface="Calibri" panose="020F0502020204030204" pitchFamily="34" charset="0"/>
              </a:rPr>
              <a:t>Please return to the Training Room on time after lunch and enter your name in the chat. This is how we will take attendance.</a:t>
            </a:r>
          </a:p>
          <a:p>
            <a:endParaRPr lang="en-US" sz="800" i="1" dirty="0">
              <a:latin typeface="Calibri" panose="020F0502020204030204" pitchFamily="34" charset="0"/>
              <a:cs typeface="Calibri" panose="020F0502020204030204" pitchFamily="34" charset="0"/>
            </a:endParaRPr>
          </a:p>
          <a:p>
            <a:r>
              <a:rPr lang="en-US" sz="2500" b="1" dirty="0">
                <a:latin typeface="Calibri" panose="020F0502020204030204" pitchFamily="34" charset="0"/>
                <a:cs typeface="Calibri" panose="020F0502020204030204" pitchFamily="34" charset="0"/>
              </a:rPr>
              <a:t>Please work along with the training team and enter questions or requested responses in the chat box. </a:t>
            </a:r>
          </a:p>
          <a:p>
            <a:endParaRPr lang="en-US" sz="800" b="1" i="1" dirty="0">
              <a:latin typeface="Calibri" panose="020F0502020204030204" pitchFamily="34" charset="0"/>
              <a:cs typeface="Calibri" panose="020F0502020204030204" pitchFamily="34" charset="0"/>
            </a:endParaRPr>
          </a:p>
          <a:p>
            <a:endParaRPr lang="en-US" sz="800" b="1" i="1" dirty="0">
              <a:latin typeface="Calibri" panose="020F0502020204030204" pitchFamily="34" charset="0"/>
              <a:cs typeface="Calibri" panose="020F0502020204030204" pitchFamily="34" charset="0"/>
            </a:endParaRPr>
          </a:p>
          <a:p>
            <a:r>
              <a:rPr lang="en-US" sz="2500" b="1" dirty="0">
                <a:latin typeface="Calibri" panose="020F0502020204030204" pitchFamily="34" charset="0"/>
                <a:cs typeface="Calibri" panose="020F0502020204030204" pitchFamily="34" charset="0"/>
              </a:rPr>
              <a:t>We’re in this together. </a:t>
            </a:r>
          </a:p>
          <a:p>
            <a:r>
              <a:rPr lang="en-US" sz="2500" i="1" dirty="0">
                <a:latin typeface="Calibri" panose="020F0502020204030204" pitchFamily="34" charset="0"/>
                <a:cs typeface="Calibri" panose="020F0502020204030204" pitchFamily="34" charset="0"/>
              </a:rPr>
              <a:t>Have your camera on when in the Training Room and unmute your mic to speak.</a:t>
            </a:r>
          </a:p>
        </p:txBody>
      </p:sp>
    </p:spTree>
    <p:extLst>
      <p:ext uri="{BB962C8B-B14F-4D97-AF65-F5344CB8AC3E}">
        <p14:creationId xmlns:p14="http://schemas.microsoft.com/office/powerpoint/2010/main" val="21268552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8D0F13A-DAD2-40C5-BAF4-5D6A8B3279BE}"/>
              </a:ext>
            </a:extLst>
          </p:cNvPr>
          <p:cNvSpPr>
            <a:spLocks noGrp="1"/>
          </p:cNvSpPr>
          <p:nvPr>
            <p:ph type="ctrTitle"/>
          </p:nvPr>
        </p:nvSpPr>
        <p:spPr>
          <a:xfrm>
            <a:off x="1262378" y="974437"/>
            <a:ext cx="6619244" cy="2008236"/>
          </a:xfrm>
        </p:spPr>
        <p:txBody>
          <a:bodyPr/>
          <a:lstStyle/>
          <a:p>
            <a:pPr algn="ctr"/>
            <a:r>
              <a:rPr lang="en-US" dirty="0">
                <a:solidFill>
                  <a:schemeClr val="bg1"/>
                </a:solidFill>
                <a:latin typeface="Calibri" panose="020F0502020204030204" pitchFamily="34" charset="0"/>
                <a:cs typeface="Calibri" panose="020F0502020204030204" pitchFamily="34" charset="0"/>
              </a:rPr>
              <a:t>5 Minute </a:t>
            </a:r>
            <a:br>
              <a:rPr lang="en-US" dirty="0">
                <a:solidFill>
                  <a:srgbClr val="85DD43"/>
                </a:solidFill>
                <a:latin typeface="Calibri" panose="020F0502020204030204" pitchFamily="34" charset="0"/>
                <a:cs typeface="Calibri" panose="020F0502020204030204" pitchFamily="34" charset="0"/>
              </a:rPr>
            </a:br>
            <a:r>
              <a:rPr lang="en-US" dirty="0">
                <a:solidFill>
                  <a:srgbClr val="85DD43"/>
                </a:solidFill>
                <a:latin typeface="Calibri" panose="020F0502020204030204" pitchFamily="34" charset="0"/>
                <a:cs typeface="Calibri" panose="020F0502020204030204" pitchFamily="34" charset="0"/>
              </a:rPr>
              <a:t>Stretch Break</a:t>
            </a:r>
          </a:p>
        </p:txBody>
      </p:sp>
    </p:spTree>
    <p:extLst>
      <p:ext uri="{BB962C8B-B14F-4D97-AF65-F5344CB8AC3E}">
        <p14:creationId xmlns:p14="http://schemas.microsoft.com/office/powerpoint/2010/main" val="16494503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71625" y="319090"/>
            <a:ext cx="5086350" cy="873124"/>
          </a:xfrm>
        </p:spPr>
        <p:txBody>
          <a:bodyPr>
            <a:normAutofit fontScale="90000"/>
          </a:bodyPr>
          <a:lstStyle/>
          <a:p>
            <a:r>
              <a:rPr lang="en-US" b="1" dirty="0">
                <a:latin typeface="Calibri" panose="020F0502020204030204" pitchFamily="34" charset="0"/>
                <a:cs typeface="Calibri" panose="020F0502020204030204" pitchFamily="34" charset="0"/>
              </a:rPr>
              <a:t>Signing Orientations</a:t>
            </a:r>
            <a:br>
              <a:rPr lang="en-US" sz="2000" dirty="0">
                <a:solidFill>
                  <a:srgbClr val="002060"/>
                </a:solidFill>
                <a:latin typeface="Calibri" panose="020F0502020204030204" pitchFamily="34" charset="0"/>
                <a:cs typeface="Calibri" panose="020F0502020204030204" pitchFamily="34" charset="0"/>
              </a:rPr>
            </a:br>
            <a:endParaRPr lang="en-US" dirty="0"/>
          </a:p>
        </p:txBody>
      </p:sp>
      <p:pic>
        <p:nvPicPr>
          <p:cNvPr id="6" name="Picture 8" descr="decorati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403" y="1357569"/>
            <a:ext cx="3968294" cy="264883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693985" y="712217"/>
            <a:ext cx="5007125" cy="3939540"/>
          </a:xfrm>
          <a:prstGeom prst="rect">
            <a:avLst/>
          </a:prstGeom>
          <a:noFill/>
        </p:spPr>
        <p:txBody>
          <a:bodyPr wrap="square" rtlCol="0">
            <a:spAutoFit/>
          </a:bodyPr>
          <a:lstStyle/>
          <a:p>
            <a:r>
              <a:rPr lang="en-US" sz="2500" b="1" u="sng" dirty="0">
                <a:latin typeface="Calibri" panose="020F0502020204030204" pitchFamily="34" charset="0"/>
                <a:cs typeface="Calibri" panose="020F0502020204030204" pitchFamily="34" charset="0"/>
              </a:rPr>
              <a:t>Purpose</a:t>
            </a:r>
            <a:r>
              <a:rPr lang="en-US" sz="2500" dirty="0">
                <a:latin typeface="Calibri" panose="020F0502020204030204" pitchFamily="34" charset="0"/>
                <a:cs typeface="Calibri" panose="020F0502020204030204" pitchFamily="34" charset="0"/>
              </a:rPr>
              <a:t>:</a:t>
            </a:r>
          </a:p>
          <a:p>
            <a:r>
              <a:rPr lang="en-US" sz="2500" dirty="0">
                <a:latin typeface="Calibri" panose="020F0502020204030204" pitchFamily="34" charset="0"/>
                <a:cs typeface="Calibri" panose="020F0502020204030204" pitchFamily="34" charset="0"/>
              </a:rPr>
              <a:t>To ensure the educator has a </a:t>
            </a:r>
          </a:p>
          <a:p>
            <a:r>
              <a:rPr lang="en-US" sz="2500" dirty="0">
                <a:latin typeface="Calibri" panose="020F0502020204030204" pitchFamily="34" charset="0"/>
                <a:cs typeface="Calibri" panose="020F0502020204030204" pitchFamily="34" charset="0"/>
              </a:rPr>
              <a:t>clear understanding of his/her </a:t>
            </a:r>
          </a:p>
          <a:p>
            <a:r>
              <a:rPr lang="en-US" sz="2500" dirty="0">
                <a:latin typeface="Calibri" panose="020F0502020204030204" pitchFamily="34" charset="0"/>
                <a:cs typeface="Calibri" panose="020F0502020204030204" pitchFamily="34" charset="0"/>
              </a:rPr>
              <a:t>evaluation process and to allow entries to be made to his/her SCLead.org evaluation record</a:t>
            </a:r>
          </a:p>
          <a:p>
            <a:endParaRPr lang="en-US" sz="2500" dirty="0">
              <a:latin typeface="Calibri" panose="020F0502020204030204" pitchFamily="34" charset="0"/>
              <a:cs typeface="Calibri" panose="020F0502020204030204" pitchFamily="34" charset="0"/>
            </a:endParaRPr>
          </a:p>
          <a:p>
            <a:r>
              <a:rPr lang="en-US" sz="2500" b="1" u="sng" dirty="0">
                <a:latin typeface="Calibri" panose="020F0502020204030204" pitchFamily="34" charset="0"/>
                <a:cs typeface="Calibri" panose="020F0502020204030204" pitchFamily="34" charset="0"/>
              </a:rPr>
              <a:t>Resources Needed: </a:t>
            </a:r>
          </a:p>
          <a:p>
            <a:r>
              <a:rPr lang="en-US" sz="2500" dirty="0">
                <a:latin typeface="Calibri" panose="020F0502020204030204" pitchFamily="34" charset="0"/>
                <a:cs typeface="Calibri" panose="020F0502020204030204" pitchFamily="34" charset="0"/>
              </a:rPr>
              <a:t>Attendance for each orientation, Date orientation was conducted</a:t>
            </a:r>
          </a:p>
        </p:txBody>
      </p:sp>
    </p:spTree>
    <p:extLst>
      <p:ext uri="{BB962C8B-B14F-4D97-AF65-F5344CB8AC3E}">
        <p14:creationId xmlns:p14="http://schemas.microsoft.com/office/powerpoint/2010/main" val="4282539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idx="4294967295"/>
          </p:nvPr>
        </p:nvSpPr>
        <p:spPr>
          <a:xfrm>
            <a:off x="188685" y="29019"/>
            <a:ext cx="7620001" cy="638638"/>
          </a:xfrm>
          <a:prstGeom prst="rect">
            <a:avLst/>
          </a:prstGeom>
          <a:solidFill>
            <a:schemeClr val="tx2">
              <a:alpha val="98824"/>
            </a:schemeClr>
          </a:solidFill>
          <a:ln>
            <a:solidFill>
              <a:schemeClr val="accent1"/>
            </a:solidFill>
          </a:ln>
        </p:spPr>
        <p:txBody>
          <a:bodyPr spcFirstLastPara="1" wrap="square" lIns="91425" tIns="45700" rIns="91425" bIns="45700" anchor="b" anchorCtr="0">
            <a:noAutofit/>
          </a:bodyPr>
          <a:lstStyle/>
          <a:p>
            <a:pPr marL="0" marR="0" lvl="0" indent="0" algn="ctr" rtl="0">
              <a:lnSpc>
                <a:spcPct val="100000"/>
              </a:lnSpc>
              <a:spcBef>
                <a:spcPts val="0"/>
              </a:spcBef>
              <a:spcAft>
                <a:spcPts val="0"/>
              </a:spcAft>
              <a:buClr>
                <a:srgbClr val="17365D"/>
              </a:buClr>
              <a:buFont typeface="Source Sans Pro"/>
              <a:buNone/>
            </a:pPr>
            <a:r>
              <a:rPr lang="en-US" sz="3000" b="1" dirty="0">
                <a:solidFill>
                  <a:schemeClr val="bg1"/>
                </a:solidFill>
                <a:latin typeface="Calibri" panose="020F0502020204030204" pitchFamily="34" charset="0"/>
                <a:cs typeface="Calibri" panose="020F0502020204030204" pitchFamily="34" charset="0"/>
                <a:sym typeface="Source Sans Pro"/>
              </a:rPr>
              <a:t>Signing Orientation Records</a:t>
            </a:r>
            <a:endParaRPr sz="3000" b="1" dirty="0">
              <a:solidFill>
                <a:schemeClr val="bg1"/>
              </a:solidFill>
              <a:latin typeface="Calibri" panose="020F0502020204030204" pitchFamily="34" charset="0"/>
              <a:cs typeface="Calibri" panose="020F0502020204030204" pitchFamily="34" charset="0"/>
            </a:endParaRPr>
          </a:p>
        </p:txBody>
      </p:sp>
      <p:sp>
        <p:nvSpPr>
          <p:cNvPr id="3" name="TextBox 2"/>
          <p:cNvSpPr txBox="1"/>
          <p:nvPr/>
        </p:nvSpPr>
        <p:spPr>
          <a:xfrm>
            <a:off x="188685" y="1028700"/>
            <a:ext cx="8155215" cy="2785378"/>
          </a:xfrm>
          <a:prstGeom prst="rect">
            <a:avLst/>
          </a:prstGeom>
          <a:noFill/>
        </p:spPr>
        <p:txBody>
          <a:bodyPr wrap="square" rtlCol="0">
            <a:spAutoFit/>
          </a:bodyPr>
          <a:lstStyle/>
          <a:p>
            <a:r>
              <a:rPr lang="en-US" sz="2500" dirty="0">
                <a:solidFill>
                  <a:schemeClr val="dk1"/>
                </a:solidFill>
                <a:latin typeface="Calibri"/>
                <a:ea typeface="Calibri"/>
                <a:cs typeface="Calibri"/>
                <a:sym typeface="Calibri"/>
              </a:rPr>
              <a:t>In the chat box, type which user(s) need to sign their orientations? Select all that apply.</a:t>
            </a:r>
          </a:p>
          <a:p>
            <a:endParaRPr lang="en-US" sz="2500" dirty="0">
              <a:solidFill>
                <a:schemeClr val="dk1"/>
              </a:solidFill>
              <a:latin typeface="Calibri"/>
              <a:ea typeface="Calibri"/>
              <a:cs typeface="Calibri"/>
              <a:sym typeface="Calibri"/>
            </a:endParaRPr>
          </a:p>
          <a:p>
            <a:pPr marL="457200" indent="-457200">
              <a:buAutoNum type="alphaLcParenR"/>
            </a:pPr>
            <a:r>
              <a:rPr lang="en-US" sz="2500" dirty="0">
                <a:solidFill>
                  <a:schemeClr val="dk1"/>
                </a:solidFill>
                <a:latin typeface="Calibri"/>
                <a:ea typeface="Calibri"/>
                <a:cs typeface="Calibri"/>
                <a:sym typeface="Calibri"/>
              </a:rPr>
              <a:t>Educators who are undergoing ADEPT Evaluations</a:t>
            </a:r>
          </a:p>
          <a:p>
            <a:pPr marL="457200" indent="-457200">
              <a:buAutoNum type="alphaLcParenR"/>
            </a:pPr>
            <a:r>
              <a:rPr lang="en-US" sz="2500" dirty="0">
                <a:solidFill>
                  <a:schemeClr val="dk1"/>
                </a:solidFill>
                <a:latin typeface="Calibri"/>
                <a:ea typeface="Calibri"/>
                <a:cs typeface="Calibri"/>
                <a:sym typeface="Calibri"/>
              </a:rPr>
              <a:t>Evaluators</a:t>
            </a:r>
          </a:p>
          <a:p>
            <a:pPr marL="457200" indent="-457200">
              <a:buAutoNum type="alphaLcParenR"/>
            </a:pPr>
            <a:r>
              <a:rPr lang="en-US" sz="2500" dirty="0">
                <a:solidFill>
                  <a:schemeClr val="dk1"/>
                </a:solidFill>
                <a:latin typeface="Calibri"/>
                <a:ea typeface="Calibri"/>
                <a:cs typeface="Calibri"/>
                <a:sym typeface="Calibri"/>
              </a:rPr>
              <a:t>Mentors</a:t>
            </a:r>
          </a:p>
          <a:p>
            <a:pPr marL="457200" indent="-457200">
              <a:buAutoNum type="alphaLcParenR"/>
            </a:pPr>
            <a:r>
              <a:rPr lang="en-US" sz="2500" dirty="0">
                <a:solidFill>
                  <a:schemeClr val="dk1"/>
                </a:solidFill>
                <a:latin typeface="Calibri"/>
                <a:ea typeface="Calibri"/>
                <a:cs typeface="Calibri"/>
                <a:sym typeface="Calibri"/>
              </a:rPr>
              <a:t>Assistant Principals</a:t>
            </a:r>
          </a:p>
        </p:txBody>
      </p:sp>
      <p:sp>
        <p:nvSpPr>
          <p:cNvPr id="4" name="TextBox 3"/>
          <p:cNvSpPr txBox="1"/>
          <p:nvPr/>
        </p:nvSpPr>
        <p:spPr>
          <a:xfrm>
            <a:off x="4808582" y="3317871"/>
            <a:ext cx="2380888" cy="684803"/>
          </a:xfrm>
          <a:prstGeom prst="rect">
            <a:avLst/>
          </a:prstGeom>
          <a:noFill/>
        </p:spPr>
        <p:txBody>
          <a:bodyPr wrap="square" rtlCol="0">
            <a:spAutoFit/>
          </a:bodyPr>
          <a:lstStyle/>
          <a:p>
            <a:r>
              <a:rPr lang="en-US" sz="2500" dirty="0">
                <a:solidFill>
                  <a:srgbClr val="FF0000"/>
                </a:solidFill>
                <a:latin typeface="Calibri" panose="020F0502020204030204" pitchFamily="34" charset="0"/>
                <a:ea typeface="Calibri"/>
                <a:cs typeface="Calibri" panose="020F0502020204030204" pitchFamily="34" charset="0"/>
                <a:sym typeface="Calibri"/>
              </a:rPr>
              <a:t>Answer: A</a:t>
            </a:r>
            <a:endParaRPr lang="en-US" sz="1400" dirty="0">
              <a:solidFill>
                <a:srgbClr val="FF0000"/>
              </a:solidFill>
              <a:latin typeface="Calibri" panose="020F0502020204030204" pitchFamily="34" charset="0"/>
              <a:ea typeface="Calibri"/>
              <a:cs typeface="Calibri" panose="020F0502020204030204" pitchFamily="34" charset="0"/>
              <a:sym typeface="Calibri"/>
            </a:endParaRPr>
          </a:p>
          <a:p>
            <a:endParaRPr lang="en-US" dirty="0"/>
          </a:p>
        </p:txBody>
      </p:sp>
    </p:spTree>
    <p:extLst>
      <p:ext uri="{BB962C8B-B14F-4D97-AF65-F5344CB8AC3E}">
        <p14:creationId xmlns:p14="http://schemas.microsoft.com/office/powerpoint/2010/main" val="90129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idx="4294967295"/>
          </p:nvPr>
        </p:nvSpPr>
        <p:spPr>
          <a:xfrm>
            <a:off x="188685" y="29019"/>
            <a:ext cx="7620001" cy="638638"/>
          </a:xfrm>
          <a:prstGeom prst="rect">
            <a:avLst/>
          </a:prstGeom>
          <a:solidFill>
            <a:schemeClr val="tx2">
              <a:alpha val="98824"/>
            </a:schemeClr>
          </a:solidFill>
          <a:ln>
            <a:solidFill>
              <a:schemeClr val="accent1"/>
            </a:solidFill>
          </a:ln>
        </p:spPr>
        <p:txBody>
          <a:bodyPr spcFirstLastPara="1" wrap="square" lIns="91425" tIns="45700" rIns="91425" bIns="45700" anchor="b" anchorCtr="0">
            <a:noAutofit/>
          </a:bodyPr>
          <a:lstStyle/>
          <a:p>
            <a:pPr marL="0" marR="0" lvl="0" indent="0" algn="ctr" rtl="0">
              <a:lnSpc>
                <a:spcPct val="100000"/>
              </a:lnSpc>
              <a:spcBef>
                <a:spcPts val="0"/>
              </a:spcBef>
              <a:spcAft>
                <a:spcPts val="0"/>
              </a:spcAft>
              <a:buClr>
                <a:srgbClr val="17365D"/>
              </a:buClr>
              <a:buFont typeface="Source Sans Pro"/>
              <a:buNone/>
            </a:pPr>
            <a:r>
              <a:rPr lang="en-US" sz="3000" b="1" dirty="0">
                <a:solidFill>
                  <a:schemeClr val="bg1"/>
                </a:solidFill>
                <a:latin typeface="Calibri" panose="020F0502020204030204" pitchFamily="34" charset="0"/>
                <a:cs typeface="Calibri" panose="020F0502020204030204" pitchFamily="34" charset="0"/>
                <a:sym typeface="Source Sans Pro"/>
              </a:rPr>
              <a:t>Why sign an Orientation record?</a:t>
            </a:r>
            <a:endParaRPr sz="3000" b="1" dirty="0">
              <a:solidFill>
                <a:schemeClr val="bg1"/>
              </a:solidFill>
              <a:latin typeface="Calibri" panose="020F0502020204030204" pitchFamily="34" charset="0"/>
              <a:cs typeface="Calibri" panose="020F0502020204030204" pitchFamily="34" charset="0"/>
            </a:endParaRPr>
          </a:p>
        </p:txBody>
      </p:sp>
      <p:sp>
        <p:nvSpPr>
          <p:cNvPr id="3" name="TextBox 2"/>
          <p:cNvSpPr txBox="1"/>
          <p:nvPr/>
        </p:nvSpPr>
        <p:spPr>
          <a:xfrm>
            <a:off x="188685" y="709386"/>
            <a:ext cx="8155215" cy="3939540"/>
          </a:xfrm>
          <a:prstGeom prst="rect">
            <a:avLst/>
          </a:prstGeom>
          <a:noFill/>
        </p:spPr>
        <p:txBody>
          <a:bodyPr wrap="square" rtlCol="0">
            <a:spAutoFit/>
          </a:bodyPr>
          <a:lstStyle/>
          <a:p>
            <a:pPr marL="342900" indent="-342900">
              <a:buFont typeface="Arial" panose="020B0604020202020204" pitchFamily="34" charset="0"/>
              <a:buChar char="•"/>
            </a:pPr>
            <a:r>
              <a:rPr lang="en-US" sz="2500" dirty="0">
                <a:solidFill>
                  <a:schemeClr val="dk1"/>
                </a:solidFill>
                <a:latin typeface="Calibri"/>
                <a:ea typeface="Calibri"/>
                <a:cs typeface="Calibri"/>
                <a:sym typeface="Calibri"/>
              </a:rPr>
              <a:t>Educators are required to have appropriate evaluations under ADEPT.</a:t>
            </a:r>
          </a:p>
          <a:p>
            <a:pPr marL="342900" indent="-342900">
              <a:buFont typeface="Arial" panose="020B0604020202020204" pitchFamily="34" charset="0"/>
              <a:buChar char="•"/>
            </a:pPr>
            <a:endParaRPr lang="en-US" sz="2500" dirty="0">
              <a:solidFill>
                <a:schemeClr val="dk1"/>
              </a:solidFill>
              <a:latin typeface="Calibri"/>
              <a:ea typeface="Calibri"/>
              <a:cs typeface="Calibri"/>
              <a:sym typeface="Calibri"/>
            </a:endParaRPr>
          </a:p>
          <a:p>
            <a:pPr marL="342900" indent="-342900">
              <a:buFont typeface="Arial" panose="020B0604020202020204" pitchFamily="34" charset="0"/>
              <a:buChar char="•"/>
            </a:pPr>
            <a:r>
              <a:rPr lang="en-US" sz="2500" dirty="0">
                <a:solidFill>
                  <a:schemeClr val="dk1"/>
                </a:solidFill>
                <a:latin typeface="Calibri"/>
                <a:ea typeface="Calibri"/>
                <a:cs typeface="Calibri"/>
                <a:sym typeface="Calibri"/>
              </a:rPr>
              <a:t>Educators must have an orientation regarding their evaluation prior to beginning the evaluation.</a:t>
            </a:r>
          </a:p>
          <a:p>
            <a:pPr marL="342900" indent="-342900">
              <a:buFont typeface="Arial" panose="020B0604020202020204" pitchFamily="34" charset="0"/>
              <a:buChar char="•"/>
            </a:pPr>
            <a:endParaRPr lang="en-US" sz="2500" dirty="0">
              <a:solidFill>
                <a:schemeClr val="dk1"/>
              </a:solidFill>
              <a:latin typeface="Calibri"/>
              <a:ea typeface="Calibri"/>
              <a:cs typeface="Calibri"/>
              <a:sym typeface="Calibri"/>
            </a:endParaRPr>
          </a:p>
          <a:p>
            <a:pPr marL="342900" indent="-342900">
              <a:buFont typeface="Arial" panose="020B0604020202020204" pitchFamily="34" charset="0"/>
              <a:buChar char="•"/>
            </a:pPr>
            <a:r>
              <a:rPr lang="en-US" sz="2500" dirty="0">
                <a:solidFill>
                  <a:schemeClr val="dk1"/>
                </a:solidFill>
                <a:latin typeface="Calibri"/>
                <a:ea typeface="Calibri"/>
                <a:cs typeface="Calibri"/>
                <a:sym typeface="Calibri"/>
              </a:rPr>
              <a:t>In order to utilize SCLead.org to document evaluations, the educator must confirm through his or her signature on the SCLead.org orientation page that he/she received an orientation.</a:t>
            </a:r>
          </a:p>
        </p:txBody>
      </p:sp>
    </p:spTree>
    <p:extLst>
      <p:ext uri="{BB962C8B-B14F-4D97-AF65-F5344CB8AC3E}">
        <p14:creationId xmlns:p14="http://schemas.microsoft.com/office/powerpoint/2010/main" val="4384524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idx="4294967295"/>
          </p:nvPr>
        </p:nvSpPr>
        <p:spPr>
          <a:xfrm>
            <a:off x="188685" y="29019"/>
            <a:ext cx="7620001" cy="638638"/>
          </a:xfrm>
          <a:prstGeom prst="rect">
            <a:avLst/>
          </a:prstGeom>
          <a:solidFill>
            <a:schemeClr val="tx2">
              <a:alpha val="98824"/>
            </a:schemeClr>
          </a:solidFill>
          <a:ln>
            <a:solidFill>
              <a:schemeClr val="accent1"/>
            </a:solidFill>
          </a:ln>
        </p:spPr>
        <p:txBody>
          <a:bodyPr spcFirstLastPara="1" wrap="square" lIns="91425" tIns="45700" rIns="91425" bIns="45700" anchor="b" anchorCtr="0">
            <a:noAutofit/>
          </a:bodyPr>
          <a:lstStyle/>
          <a:p>
            <a:pPr marL="0" marR="0" lvl="0" indent="0" algn="ctr" rtl="0">
              <a:lnSpc>
                <a:spcPct val="100000"/>
              </a:lnSpc>
              <a:spcBef>
                <a:spcPts val="0"/>
              </a:spcBef>
              <a:spcAft>
                <a:spcPts val="0"/>
              </a:spcAft>
              <a:buClr>
                <a:srgbClr val="17365D"/>
              </a:buClr>
              <a:buFont typeface="Source Sans Pro"/>
              <a:buNone/>
            </a:pPr>
            <a:r>
              <a:rPr lang="en-US" sz="3000" b="1" dirty="0">
                <a:solidFill>
                  <a:schemeClr val="bg1"/>
                </a:solidFill>
                <a:latin typeface="Calibri" panose="020F0502020204030204" pitchFamily="34" charset="0"/>
                <a:cs typeface="Calibri" panose="020F0502020204030204" pitchFamily="34" charset="0"/>
                <a:sym typeface="Source Sans Pro"/>
              </a:rPr>
              <a:t>Signing Orientation Page</a:t>
            </a:r>
            <a:endParaRPr sz="3000" b="1" dirty="0">
              <a:solidFill>
                <a:schemeClr val="bg1"/>
              </a:solidFill>
              <a:latin typeface="Calibri" panose="020F0502020204030204" pitchFamily="34" charset="0"/>
              <a:cs typeface="Calibri" panose="020F0502020204030204" pitchFamily="34" charset="0"/>
            </a:endParaRPr>
          </a:p>
        </p:txBody>
      </p:sp>
      <p:pic>
        <p:nvPicPr>
          <p:cNvPr id="2" name="Picture 1" descr="Orintation Page"/>
          <p:cNvPicPr>
            <a:picLocks noChangeAspect="1"/>
          </p:cNvPicPr>
          <p:nvPr/>
        </p:nvPicPr>
        <p:blipFill>
          <a:blip r:embed="rId3"/>
          <a:stretch>
            <a:fillRect/>
          </a:stretch>
        </p:blipFill>
        <p:spPr>
          <a:xfrm>
            <a:off x="421105" y="763002"/>
            <a:ext cx="7869404" cy="4272463"/>
          </a:xfrm>
          <a:prstGeom prst="rect">
            <a:avLst/>
          </a:prstGeom>
          <a:ln>
            <a:solidFill>
              <a:schemeClr val="accent1"/>
            </a:solidFill>
          </a:ln>
        </p:spPr>
      </p:pic>
    </p:spTree>
    <p:extLst>
      <p:ext uri="{BB962C8B-B14F-4D97-AF65-F5344CB8AC3E}">
        <p14:creationId xmlns:p14="http://schemas.microsoft.com/office/powerpoint/2010/main" val="11651195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idx="4294967295"/>
          </p:nvPr>
        </p:nvSpPr>
        <p:spPr>
          <a:xfrm>
            <a:off x="188685" y="29019"/>
            <a:ext cx="7620001" cy="638638"/>
          </a:xfrm>
          <a:prstGeom prst="rect">
            <a:avLst/>
          </a:prstGeom>
          <a:solidFill>
            <a:schemeClr val="tx2">
              <a:alpha val="98824"/>
            </a:schemeClr>
          </a:solidFill>
          <a:ln>
            <a:solidFill>
              <a:schemeClr val="accent1"/>
            </a:solidFill>
          </a:ln>
        </p:spPr>
        <p:txBody>
          <a:bodyPr spcFirstLastPara="1" wrap="square" lIns="91425" tIns="45700" rIns="91425" bIns="45700" anchor="b" anchorCtr="0">
            <a:noAutofit/>
          </a:bodyPr>
          <a:lstStyle/>
          <a:p>
            <a:pPr marL="0" marR="0" lvl="0" indent="0" algn="ctr" rtl="0">
              <a:lnSpc>
                <a:spcPct val="100000"/>
              </a:lnSpc>
              <a:spcBef>
                <a:spcPts val="0"/>
              </a:spcBef>
              <a:spcAft>
                <a:spcPts val="0"/>
              </a:spcAft>
              <a:buClr>
                <a:srgbClr val="17365D"/>
              </a:buClr>
              <a:buFont typeface="Source Sans Pro"/>
              <a:buNone/>
            </a:pPr>
            <a:r>
              <a:rPr lang="en-US" sz="3000" b="1" dirty="0">
                <a:solidFill>
                  <a:schemeClr val="bg1"/>
                </a:solidFill>
                <a:latin typeface="Calibri" panose="020F0502020204030204" pitchFamily="34" charset="0"/>
                <a:cs typeface="Calibri" panose="020F0502020204030204" pitchFamily="34" charset="0"/>
                <a:sym typeface="Source Sans Pro"/>
              </a:rPr>
              <a:t>Signing Orientations - Scenario</a:t>
            </a:r>
            <a:endParaRPr sz="3000" b="1" dirty="0">
              <a:solidFill>
                <a:schemeClr val="bg1"/>
              </a:solidFill>
              <a:latin typeface="Calibri" panose="020F0502020204030204" pitchFamily="34" charset="0"/>
              <a:cs typeface="Calibri" panose="020F0502020204030204" pitchFamily="34" charset="0"/>
            </a:endParaRPr>
          </a:p>
        </p:txBody>
      </p:sp>
      <p:sp>
        <p:nvSpPr>
          <p:cNvPr id="4" name="TextBox 3"/>
          <p:cNvSpPr txBox="1"/>
          <p:nvPr/>
        </p:nvSpPr>
        <p:spPr>
          <a:xfrm>
            <a:off x="679938" y="1106393"/>
            <a:ext cx="8159262" cy="861774"/>
          </a:xfrm>
          <a:prstGeom prst="rect">
            <a:avLst/>
          </a:prstGeom>
          <a:noFill/>
        </p:spPr>
        <p:txBody>
          <a:bodyPr wrap="square" rtlCol="0">
            <a:spAutoFit/>
          </a:bodyPr>
          <a:lstStyle/>
          <a:p>
            <a:r>
              <a:rPr lang="en-US" sz="2500" dirty="0">
                <a:latin typeface="Calibri" panose="020F0502020204030204" pitchFamily="34" charset="0"/>
                <a:cs typeface="Calibri" panose="020F0502020204030204" pitchFamily="34" charset="0"/>
              </a:rPr>
              <a:t>If you have an educator that says they do not see the Orientation link at all, what should you do?</a:t>
            </a:r>
          </a:p>
        </p:txBody>
      </p:sp>
      <p:sp>
        <p:nvSpPr>
          <p:cNvPr id="5" name="TextBox 4"/>
          <p:cNvSpPr txBox="1"/>
          <p:nvPr/>
        </p:nvSpPr>
        <p:spPr>
          <a:xfrm>
            <a:off x="679938" y="2533650"/>
            <a:ext cx="8356600" cy="1454244"/>
          </a:xfrm>
          <a:prstGeom prst="rect">
            <a:avLst/>
          </a:prstGeom>
          <a:noFill/>
        </p:spPr>
        <p:txBody>
          <a:bodyPr wrap="square" rtlCol="0">
            <a:spAutoFit/>
          </a:bodyPr>
          <a:lstStyle/>
          <a:p>
            <a:r>
              <a:rPr lang="en-US" sz="2500" dirty="0">
                <a:solidFill>
                  <a:srgbClr val="FF0000"/>
                </a:solidFill>
                <a:latin typeface="Calibri" panose="020F0502020204030204" pitchFamily="34" charset="0"/>
                <a:ea typeface="Calibri"/>
                <a:cs typeface="Calibri" panose="020F0502020204030204" pitchFamily="34" charset="0"/>
                <a:sym typeface="Calibri"/>
              </a:rPr>
              <a:t>Answer: Contact the District SCLead.org administrator or Principal to ensure an evaluation record and orientation record was created for the educator.</a:t>
            </a:r>
            <a:endParaRPr lang="en-US" sz="1400" dirty="0">
              <a:solidFill>
                <a:srgbClr val="FF0000"/>
              </a:solidFill>
              <a:latin typeface="Calibri" panose="020F0502020204030204" pitchFamily="34" charset="0"/>
              <a:ea typeface="Calibri"/>
              <a:cs typeface="Calibri" panose="020F0502020204030204" pitchFamily="34" charset="0"/>
              <a:sym typeface="Calibri"/>
            </a:endParaRPr>
          </a:p>
          <a:p>
            <a:endParaRPr lang="en-US" dirty="0"/>
          </a:p>
        </p:txBody>
      </p:sp>
    </p:spTree>
    <p:extLst>
      <p:ext uri="{BB962C8B-B14F-4D97-AF65-F5344CB8AC3E}">
        <p14:creationId xmlns:p14="http://schemas.microsoft.com/office/powerpoint/2010/main" val="1319884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idx="4294967295"/>
          </p:nvPr>
        </p:nvSpPr>
        <p:spPr>
          <a:xfrm>
            <a:off x="188685" y="29019"/>
            <a:ext cx="7620001" cy="638638"/>
          </a:xfrm>
          <a:prstGeom prst="rect">
            <a:avLst/>
          </a:prstGeom>
          <a:solidFill>
            <a:schemeClr val="tx2">
              <a:alpha val="98824"/>
            </a:schemeClr>
          </a:solidFill>
          <a:ln>
            <a:solidFill>
              <a:schemeClr val="accent1"/>
            </a:solidFill>
          </a:ln>
        </p:spPr>
        <p:txBody>
          <a:bodyPr spcFirstLastPara="1" wrap="square" lIns="91425" tIns="45700" rIns="91425" bIns="45700" anchor="b" anchorCtr="0">
            <a:noAutofit/>
          </a:bodyPr>
          <a:lstStyle/>
          <a:p>
            <a:pPr marL="0" marR="0" lvl="0" indent="0" algn="ctr" rtl="0">
              <a:lnSpc>
                <a:spcPct val="100000"/>
              </a:lnSpc>
              <a:spcBef>
                <a:spcPts val="0"/>
              </a:spcBef>
              <a:spcAft>
                <a:spcPts val="0"/>
              </a:spcAft>
              <a:buClr>
                <a:srgbClr val="17365D"/>
              </a:buClr>
              <a:buFont typeface="Source Sans Pro"/>
              <a:buNone/>
            </a:pPr>
            <a:r>
              <a:rPr lang="en-US" sz="3000" b="1" dirty="0">
                <a:solidFill>
                  <a:schemeClr val="bg1"/>
                </a:solidFill>
                <a:latin typeface="Calibri" panose="020F0502020204030204" pitchFamily="34" charset="0"/>
                <a:cs typeface="Calibri" panose="020F0502020204030204" pitchFamily="34" charset="0"/>
                <a:sym typeface="Source Sans Pro"/>
              </a:rPr>
              <a:t>Signing Orientation in a Nutshell</a:t>
            </a:r>
            <a:endParaRPr sz="3000" b="1" dirty="0">
              <a:solidFill>
                <a:schemeClr val="bg1"/>
              </a:solidFill>
              <a:latin typeface="Calibri" panose="020F0502020204030204" pitchFamily="34" charset="0"/>
              <a:cs typeface="Calibri" panose="020F0502020204030204" pitchFamily="34" charset="0"/>
            </a:endParaRPr>
          </a:p>
        </p:txBody>
      </p:sp>
      <p:sp>
        <p:nvSpPr>
          <p:cNvPr id="4" name="TextBox 3"/>
          <p:cNvSpPr txBox="1"/>
          <p:nvPr/>
        </p:nvSpPr>
        <p:spPr>
          <a:xfrm>
            <a:off x="302985" y="899354"/>
            <a:ext cx="8159262" cy="3554819"/>
          </a:xfrm>
          <a:prstGeom prst="rect">
            <a:avLst/>
          </a:prstGeom>
          <a:noFill/>
        </p:spPr>
        <p:txBody>
          <a:bodyPr wrap="square" rtlCol="0">
            <a:spAutoFit/>
          </a:bodyPr>
          <a:lstStyle/>
          <a:p>
            <a:r>
              <a:rPr lang="en-US" sz="2500" dirty="0">
                <a:latin typeface="Calibri" panose="020F0502020204030204" pitchFamily="34" charset="0"/>
                <a:cs typeface="Calibri" panose="020F0502020204030204" pitchFamily="34" charset="0"/>
              </a:rPr>
              <a:t>The orientation will not be visible to the educator if an orientation has not been created.</a:t>
            </a:r>
          </a:p>
          <a:p>
            <a:endParaRPr lang="en-US" sz="2500" dirty="0">
              <a:latin typeface="Calibri" panose="020F0502020204030204" pitchFamily="34" charset="0"/>
              <a:cs typeface="Calibri" panose="020F0502020204030204" pitchFamily="34" charset="0"/>
            </a:endParaRPr>
          </a:p>
          <a:p>
            <a:r>
              <a:rPr lang="en-US" sz="2500" dirty="0">
                <a:latin typeface="Calibri" panose="020F0502020204030204" pitchFamily="34" charset="0"/>
                <a:cs typeface="Calibri" panose="020F0502020204030204" pitchFamily="34" charset="0"/>
              </a:rPr>
              <a:t>Evaluation forms will not be visible to the educator unless they sign their orientation.</a:t>
            </a:r>
          </a:p>
          <a:p>
            <a:endParaRPr lang="en-US" sz="2500" dirty="0">
              <a:latin typeface="Calibri" panose="020F0502020204030204" pitchFamily="34" charset="0"/>
              <a:cs typeface="Calibri" panose="020F0502020204030204" pitchFamily="34" charset="0"/>
            </a:endParaRPr>
          </a:p>
          <a:p>
            <a:r>
              <a:rPr lang="en-US" sz="2500" dirty="0">
                <a:latin typeface="Calibri" panose="020F0502020204030204" pitchFamily="34" charset="0"/>
                <a:cs typeface="Calibri" panose="020F0502020204030204" pitchFamily="34" charset="0"/>
              </a:rPr>
              <a:t>If an educator was unable to attend a scheduled orientation, the school or district level SCLead.org ADEPT Administrator can edit the orientation date.</a:t>
            </a:r>
          </a:p>
        </p:txBody>
      </p:sp>
    </p:spTree>
    <p:extLst>
      <p:ext uri="{BB962C8B-B14F-4D97-AF65-F5344CB8AC3E}">
        <p14:creationId xmlns:p14="http://schemas.microsoft.com/office/powerpoint/2010/main" val="1207322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8D0F13A-DAD2-40C5-BAF4-5D6A8B3279BE}"/>
              </a:ext>
            </a:extLst>
          </p:cNvPr>
          <p:cNvSpPr>
            <a:spLocks noGrp="1"/>
          </p:cNvSpPr>
          <p:nvPr>
            <p:ph type="ctrTitle"/>
          </p:nvPr>
        </p:nvSpPr>
        <p:spPr>
          <a:xfrm>
            <a:off x="1408336" y="3076375"/>
            <a:ext cx="6619244" cy="771736"/>
          </a:xfrm>
        </p:spPr>
        <p:txBody>
          <a:bodyPr/>
          <a:lstStyle/>
          <a:p>
            <a:pPr algn="ctr"/>
            <a:r>
              <a:rPr lang="en-US" dirty="0">
                <a:solidFill>
                  <a:srgbClr val="85DD43"/>
                </a:solidFill>
                <a:latin typeface="Calibri" panose="020F0502020204030204" pitchFamily="34" charset="0"/>
                <a:cs typeface="Calibri" panose="020F0502020204030204" pitchFamily="34" charset="0"/>
              </a:rPr>
              <a:t>Questions?</a:t>
            </a:r>
          </a:p>
        </p:txBody>
      </p:sp>
      <p:pic>
        <p:nvPicPr>
          <p:cNvPr id="3" name="Picture 2" descr="decorative"/>
          <p:cNvPicPr>
            <a:picLocks noChangeAspect="1"/>
          </p:cNvPicPr>
          <p:nvPr/>
        </p:nvPicPr>
        <p:blipFill>
          <a:blip r:embed="rId3"/>
          <a:stretch>
            <a:fillRect/>
          </a:stretch>
        </p:blipFill>
        <p:spPr>
          <a:xfrm>
            <a:off x="2680648" y="676544"/>
            <a:ext cx="3810000" cy="2276475"/>
          </a:xfrm>
          <a:prstGeom prst="rect">
            <a:avLst/>
          </a:prstGeom>
        </p:spPr>
      </p:pic>
    </p:spTree>
    <p:extLst>
      <p:ext uri="{BB962C8B-B14F-4D97-AF65-F5344CB8AC3E}">
        <p14:creationId xmlns:p14="http://schemas.microsoft.com/office/powerpoint/2010/main" val="7690244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2900" y="884240"/>
            <a:ext cx="6129338" cy="301624"/>
          </a:xfrm>
        </p:spPr>
        <p:txBody>
          <a:bodyPr>
            <a:normAutofit fontScale="90000"/>
          </a:bodyPr>
          <a:lstStyle/>
          <a:p>
            <a:r>
              <a:rPr lang="en-US" b="1" dirty="0">
                <a:latin typeface="Calibri" panose="020F0502020204030204" pitchFamily="34" charset="0"/>
                <a:cs typeface="Calibri" panose="020F0502020204030204" pitchFamily="34" charset="0"/>
              </a:rPr>
              <a:t>Classroom-based teacher evaluation process </a:t>
            </a:r>
            <a:br>
              <a:rPr lang="en-US" sz="2000" dirty="0">
                <a:solidFill>
                  <a:srgbClr val="002060"/>
                </a:solidFill>
                <a:latin typeface="Calibri" panose="020F0502020204030204" pitchFamily="34" charset="0"/>
                <a:cs typeface="Calibri" panose="020F0502020204030204" pitchFamily="34" charset="0"/>
              </a:rPr>
            </a:br>
            <a:endParaRPr lang="en-US" dirty="0"/>
          </a:p>
        </p:txBody>
      </p:sp>
      <p:pic>
        <p:nvPicPr>
          <p:cNvPr id="4" name="Picture 8" descr="decorati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403" y="1357569"/>
            <a:ext cx="3968294" cy="264883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433118" y="1881111"/>
            <a:ext cx="4205915" cy="2400657"/>
          </a:xfrm>
          <a:prstGeom prst="rect">
            <a:avLst/>
          </a:prstGeom>
          <a:noFill/>
        </p:spPr>
        <p:txBody>
          <a:bodyPr wrap="square" rtlCol="0">
            <a:spAutoFit/>
          </a:bodyPr>
          <a:lstStyle/>
          <a:p>
            <a:r>
              <a:rPr lang="en-US" sz="2500" b="1" u="sng" dirty="0">
                <a:latin typeface="Calibri" panose="020F0502020204030204" pitchFamily="34" charset="0"/>
                <a:cs typeface="Calibri" panose="020F0502020204030204" pitchFamily="34" charset="0"/>
              </a:rPr>
              <a:t>Purpose</a:t>
            </a:r>
            <a:r>
              <a:rPr lang="en-US" sz="2500" dirty="0">
                <a:latin typeface="Calibri" panose="020F0502020204030204" pitchFamily="34" charset="0"/>
                <a:cs typeface="Calibri" panose="020F0502020204030204" pitchFamily="34" charset="0"/>
              </a:rPr>
              <a:t>:</a:t>
            </a:r>
          </a:p>
          <a:p>
            <a:r>
              <a:rPr lang="en-US" sz="2500" dirty="0">
                <a:latin typeface="Calibri" panose="020F0502020204030204" pitchFamily="34" charset="0"/>
                <a:cs typeface="Calibri" panose="020F0502020204030204" pitchFamily="34" charset="0"/>
              </a:rPr>
              <a:t>To manage and document the evaluation process </a:t>
            </a:r>
          </a:p>
          <a:p>
            <a:endParaRPr lang="en-US" sz="2500" dirty="0">
              <a:latin typeface="Calibri" panose="020F0502020204030204" pitchFamily="34" charset="0"/>
              <a:cs typeface="Calibri" panose="020F0502020204030204" pitchFamily="34" charset="0"/>
            </a:endParaRPr>
          </a:p>
          <a:p>
            <a:r>
              <a:rPr lang="en-US" sz="2500" b="1" u="sng" dirty="0">
                <a:latin typeface="Calibri" panose="020F0502020204030204" pitchFamily="34" charset="0"/>
                <a:cs typeface="Calibri" panose="020F0502020204030204" pitchFamily="34" charset="0"/>
              </a:rPr>
              <a:t>Resources Needed: </a:t>
            </a:r>
          </a:p>
          <a:p>
            <a:r>
              <a:rPr lang="en-US" sz="2500" dirty="0">
                <a:latin typeface="Calibri" panose="020F0502020204030204" pitchFamily="34" charset="0"/>
                <a:cs typeface="Calibri" panose="020F0502020204030204" pitchFamily="34" charset="0"/>
              </a:rPr>
              <a:t>Access to SCLead.org</a:t>
            </a:r>
          </a:p>
        </p:txBody>
      </p:sp>
    </p:spTree>
    <p:extLst>
      <p:ext uri="{BB962C8B-B14F-4D97-AF65-F5344CB8AC3E}">
        <p14:creationId xmlns:p14="http://schemas.microsoft.com/office/powerpoint/2010/main" val="30851141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2350" y="666248"/>
            <a:ext cx="8673353" cy="4408899"/>
          </a:xfrm>
          <a:prstGeom prst="rect">
            <a:avLst/>
          </a:prstGeom>
          <a:noFill/>
        </p:spPr>
        <p:txBody>
          <a:bodyPr wrap="square" rtlCol="0">
            <a:spAutoFit/>
          </a:bodyPr>
          <a:lstStyle/>
          <a:p>
            <a:pPr marL="285743" marR="0" lvl="0" indent="-285743" algn="l" defTabSz="6858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650" b="0" i="0" u="none" strike="noStrike" kern="1200" cap="none" spc="0" normalizeH="0" baseline="0" noProof="0" dirty="0">
                <a:ln>
                  <a:noFill/>
                </a:ln>
                <a:solidFill>
                  <a:prstClr val="black"/>
                </a:solidFill>
                <a:effectLst/>
                <a:uLnTx/>
                <a:uFillTx/>
                <a:latin typeface="Calibri" panose="020F0502020204030204"/>
                <a:ea typeface="+mn-ea"/>
                <a:cs typeface="+mn-cs"/>
              </a:rPr>
              <a:t>Induction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650" b="0" i="0" u="none" strike="noStrike" kern="1200" cap="none" spc="0" normalizeH="0" baseline="0" noProof="0" dirty="0">
                <a:ln>
                  <a:noFill/>
                </a:ln>
                <a:solidFill>
                  <a:prstClr val="black"/>
                </a:solidFill>
                <a:effectLst/>
                <a:uLnTx/>
                <a:uFillTx/>
                <a:latin typeface="Calibri" panose="020F0502020204030204"/>
                <a:ea typeface="+mn-ea"/>
                <a:cs typeface="+mn-cs"/>
              </a:rPr>
              <a:t>	&gt;1 – Full Classroom Observation in Final cycle with conferences;  may conduct a 	walkthrough for the Preliminary cycle 	</a:t>
            </a:r>
          </a:p>
          <a:p>
            <a:pPr marL="285743" marR="0" lvl="0" indent="-285743" algn="l" defTabSz="6858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650" b="0" i="0" u="none" strike="noStrike" kern="1200" cap="none" spc="0" normalizeH="0" baseline="0" noProof="0" dirty="0">
                <a:ln>
                  <a:noFill/>
                </a:ln>
                <a:solidFill>
                  <a:prstClr val="black"/>
                </a:solidFill>
                <a:effectLst/>
                <a:uLnTx/>
                <a:uFillTx/>
                <a:latin typeface="Calibri" panose="020F0502020204030204"/>
                <a:ea typeface="+mn-ea"/>
                <a:cs typeface="+mn-cs"/>
              </a:rPr>
              <a:t>Annual and Continuing Summative</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650" b="0" i="0" u="none" strike="noStrike" kern="1200" cap="none" spc="0" normalizeH="0" baseline="0" noProof="0" dirty="0">
                <a:ln>
                  <a:noFill/>
                </a:ln>
                <a:solidFill>
                  <a:prstClr val="black"/>
                </a:solidFill>
                <a:effectLst/>
                <a:uLnTx/>
                <a:uFillTx/>
                <a:latin typeface="Calibri" panose="020F0502020204030204"/>
                <a:ea typeface="+mn-ea"/>
                <a:cs typeface="+mn-cs"/>
              </a:rPr>
              <a:t>	&gt;2 – Full Classroom Observations per semester, conducted separately by at least two 	observers (4 observations total)</a:t>
            </a:r>
          </a:p>
          <a:p>
            <a:pPr marL="285743" marR="0" lvl="0" indent="-285743" algn="l" defTabSz="6858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650" b="0" i="0" u="none" strike="noStrike" kern="1200" cap="none" spc="0" normalizeH="0" baseline="0" noProof="0" dirty="0">
                <a:ln>
                  <a:noFill/>
                </a:ln>
                <a:solidFill>
                  <a:prstClr val="black"/>
                </a:solidFill>
                <a:effectLst/>
                <a:uLnTx/>
                <a:uFillTx/>
                <a:latin typeface="Calibri" panose="020F0502020204030204"/>
                <a:ea typeface="+mn-ea"/>
                <a:cs typeface="+mn-cs"/>
              </a:rPr>
              <a:t>Annual Diagnostic (Formative</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650" b="0" i="0" u="none" strike="noStrike" kern="1200" cap="none" spc="0" normalizeH="0" baseline="0" noProof="0" dirty="0">
                <a:ln>
                  <a:noFill/>
                </a:ln>
                <a:solidFill>
                  <a:prstClr val="black"/>
                </a:solidFill>
                <a:effectLst/>
                <a:uLnTx/>
                <a:uFillTx/>
                <a:latin typeface="Calibri" panose="020F0502020204030204"/>
                <a:ea typeface="+mn-ea"/>
                <a:cs typeface="+mn-cs"/>
              </a:rPr>
              <a:t>	&gt;2 – Full Classroom Observations per semester, conducted separately by at least two 	observers (4 observations total)</a:t>
            </a:r>
          </a:p>
          <a:p>
            <a:pPr marL="285743" marR="0" lvl="0" indent="-285743" algn="l" defTabSz="6858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650" b="0" i="0" u="none" strike="noStrike" kern="1200" cap="none" spc="0" normalizeH="0" baseline="0" noProof="0" dirty="0">
                <a:ln>
                  <a:noFill/>
                </a:ln>
                <a:solidFill>
                  <a:prstClr val="black"/>
                </a:solidFill>
                <a:effectLst/>
                <a:uLnTx/>
                <a:uFillTx/>
                <a:latin typeface="Calibri" panose="020F0502020204030204"/>
                <a:ea typeface="+mn-ea"/>
                <a:cs typeface="+mn-cs"/>
              </a:rPr>
              <a:t>Continuing Comprehensive (Continuing Formative, 5</a:t>
            </a:r>
            <a:r>
              <a:rPr kumimoji="0" lang="en-US" sz="1650" b="0" i="0" u="none" strike="noStrike" kern="1200" cap="none" spc="0" normalizeH="0" baseline="30000" noProof="0" dirty="0">
                <a:ln>
                  <a:noFill/>
                </a:ln>
                <a:solidFill>
                  <a:prstClr val="black"/>
                </a:solidFill>
                <a:effectLst/>
                <a:uLnTx/>
                <a:uFillTx/>
                <a:latin typeface="Calibri" panose="020F0502020204030204"/>
                <a:ea typeface="+mn-ea"/>
                <a:cs typeface="+mn-cs"/>
              </a:rPr>
              <a:t>th</a:t>
            </a:r>
            <a:r>
              <a:rPr kumimoji="0" lang="en-US" sz="1650" b="0" i="0" u="none" strike="noStrike" kern="1200" cap="none" spc="0" normalizeH="0" baseline="0" noProof="0" dirty="0">
                <a:ln>
                  <a:noFill/>
                </a:ln>
                <a:solidFill>
                  <a:prstClr val="black"/>
                </a:solidFill>
                <a:effectLst/>
                <a:uLnTx/>
                <a:uFillTx/>
                <a:latin typeface="Calibri" panose="020F0502020204030204"/>
                <a:ea typeface="+mn-ea"/>
                <a:cs typeface="+mn-cs"/>
              </a:rPr>
              <a:t> year recertification)</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650" b="0" i="0" u="none" strike="noStrike" kern="1200" cap="none" spc="0" normalizeH="0" baseline="0" noProof="0" dirty="0">
                <a:ln>
                  <a:noFill/>
                </a:ln>
                <a:solidFill>
                  <a:prstClr val="black"/>
                </a:solidFill>
                <a:effectLst/>
                <a:uLnTx/>
                <a:uFillTx/>
                <a:latin typeface="Calibri" panose="020F0502020204030204"/>
                <a:ea typeface="+mn-ea"/>
                <a:cs typeface="+mn-cs"/>
              </a:rPr>
              <a:t>	&gt;1 – Full Comprehensive Classroom Observation per semester with conferences. 	</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650" b="0" i="1" u="none" strike="noStrike" kern="1200" cap="none" spc="0" normalizeH="0" baseline="0" noProof="0" dirty="0">
                <a:ln>
                  <a:noFill/>
                </a:ln>
                <a:solidFill>
                  <a:prstClr val="black"/>
                </a:solidFill>
                <a:effectLst/>
                <a:uLnTx/>
                <a:uFillTx/>
                <a:latin typeface="Calibri" panose="020F0502020204030204"/>
                <a:ea typeface="+mn-ea"/>
                <a:cs typeface="+mn-cs"/>
              </a:rPr>
              <a:t>(However, if more than one observation is completed in a semester, the second observation must come from a different observer.)</a:t>
            </a:r>
          </a:p>
          <a:p>
            <a:pPr marL="285743" marR="0" lvl="0" indent="-285743" algn="l" defTabSz="6858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650" b="0" i="0" u="none" strike="noStrike" kern="1200" cap="none" spc="0" normalizeH="0" baseline="0" noProof="0" dirty="0">
                <a:ln>
                  <a:noFill/>
                </a:ln>
                <a:solidFill>
                  <a:prstClr val="black"/>
                </a:solidFill>
                <a:effectLst/>
                <a:uLnTx/>
                <a:uFillTx/>
                <a:latin typeface="Calibri" panose="020F0502020204030204"/>
                <a:ea typeface="+mn-ea"/>
                <a:cs typeface="+mn-cs"/>
              </a:rPr>
              <a:t>Continuing GBE (Continuing GBE Years 1-4)</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650" b="0" i="0" u="none" strike="noStrike" kern="1200" cap="none" spc="0" normalizeH="0" baseline="0" noProof="0" dirty="0">
                <a:ln>
                  <a:noFill/>
                </a:ln>
                <a:solidFill>
                  <a:prstClr val="black"/>
                </a:solidFill>
                <a:effectLst/>
                <a:uLnTx/>
                <a:uFillTx/>
                <a:latin typeface="Calibri" panose="020F0502020204030204"/>
                <a:ea typeface="+mn-ea"/>
                <a:cs typeface="+mn-cs"/>
              </a:rPr>
              <a:t>	PDGP (SLO/TLG + Professional Goal if required)</a:t>
            </a:r>
          </a:p>
          <a:p>
            <a:pPr marL="285743" marR="0" lvl="0" indent="-285743" algn="l" defTabSz="6858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kumimoji="0" lang="en-US" sz="16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650" b="0" i="0" u="none" strike="noStrike" kern="1200" cap="none" spc="0" normalizeH="0" baseline="0" noProof="0" dirty="0">
                <a:ln>
                  <a:noFill/>
                </a:ln>
                <a:solidFill>
                  <a:srgbClr val="FF0000"/>
                </a:solidFill>
                <a:effectLst/>
                <a:uLnTx/>
                <a:uFillTx/>
                <a:latin typeface="Calibri" panose="020F0502020204030204"/>
                <a:ea typeface="+mn-ea"/>
                <a:cs typeface="+mn-cs"/>
              </a:rPr>
              <a:t>Preliminary/Fall </a:t>
            </a:r>
            <a:r>
              <a:rPr kumimoji="0" lang="en-US" sz="1650" b="0" i="0" u="none" strike="noStrike" kern="1200" cap="none" spc="0" normalizeH="0" baseline="0" noProof="0" dirty="0">
                <a:ln>
                  <a:noFill/>
                </a:ln>
                <a:solidFill>
                  <a:prstClr val="black"/>
                </a:solidFill>
                <a:effectLst/>
                <a:uLnTx/>
                <a:uFillTx/>
                <a:latin typeface="Calibri" panose="020F0502020204030204"/>
                <a:ea typeface="+mn-ea"/>
                <a:cs typeface="+mn-cs"/>
              </a:rPr>
              <a:t>Cycle -(Announced observations)   </a:t>
            </a:r>
            <a:r>
              <a:rPr kumimoji="0" lang="en-US" sz="1650" b="0" i="0" u="none" strike="noStrike" kern="1200" cap="none" spc="0" normalizeH="0" baseline="0" noProof="0" dirty="0">
                <a:ln>
                  <a:noFill/>
                </a:ln>
                <a:solidFill>
                  <a:srgbClr val="FF0000"/>
                </a:solidFill>
                <a:effectLst/>
                <a:uLnTx/>
                <a:uFillTx/>
                <a:latin typeface="Calibri" panose="020F0502020204030204"/>
                <a:ea typeface="+mn-ea"/>
                <a:cs typeface="+mn-cs"/>
              </a:rPr>
              <a:t>Final/Spring </a:t>
            </a:r>
            <a:r>
              <a:rPr kumimoji="0" lang="en-US" sz="1650" b="0" i="0" u="none" strike="noStrike" kern="1200" cap="none" spc="0" normalizeH="0" baseline="0" noProof="0" dirty="0">
                <a:ln>
                  <a:noFill/>
                </a:ln>
                <a:solidFill>
                  <a:prstClr val="black"/>
                </a:solidFill>
                <a:effectLst/>
                <a:uLnTx/>
                <a:uFillTx/>
                <a:latin typeface="Calibri" panose="020F0502020204030204"/>
                <a:ea typeface="+mn-ea"/>
                <a:cs typeface="+mn-cs"/>
              </a:rPr>
              <a:t>Cycle - (Unannounced observations)</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Title 4"/>
          <p:cNvSpPr>
            <a:spLocks noGrp="1"/>
          </p:cNvSpPr>
          <p:nvPr>
            <p:ph type="title"/>
          </p:nvPr>
        </p:nvSpPr>
        <p:spPr>
          <a:xfrm>
            <a:off x="1263498" y="131840"/>
            <a:ext cx="6571060" cy="530223"/>
          </a:xfrm>
          <a:solidFill>
            <a:schemeClr val="accent1">
              <a:lumMod val="50000"/>
            </a:schemeClr>
          </a:solidFill>
        </p:spPr>
        <p:txBody>
          <a:bodyPr>
            <a:normAutofit fontScale="90000"/>
          </a:bodyPr>
          <a:lstStyle/>
          <a:p>
            <a:pPr algn="ctr"/>
            <a:r>
              <a:rPr lang="en-US" b="1" dirty="0">
                <a:solidFill>
                  <a:schemeClr val="bg1"/>
                </a:solidFill>
                <a:latin typeface="+mn-lt"/>
              </a:rPr>
              <a:t>Required Observations</a:t>
            </a:r>
          </a:p>
        </p:txBody>
      </p:sp>
    </p:spTree>
    <p:extLst>
      <p:ext uri="{BB962C8B-B14F-4D97-AF65-F5344CB8AC3E}">
        <p14:creationId xmlns:p14="http://schemas.microsoft.com/office/powerpoint/2010/main" val="29078400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idx="4294967295"/>
          </p:nvPr>
        </p:nvSpPr>
        <p:spPr>
          <a:xfrm>
            <a:off x="359167" y="276447"/>
            <a:ext cx="7620001" cy="494856"/>
          </a:xfrm>
          <a:prstGeom prst="rect">
            <a:avLst/>
          </a:prstGeom>
          <a:solidFill>
            <a:schemeClr val="tx2">
              <a:alpha val="98824"/>
            </a:schemeClr>
          </a:solidFill>
          <a:ln>
            <a:solidFill>
              <a:schemeClr val="accent1"/>
            </a:solidFill>
          </a:ln>
        </p:spPr>
        <p:txBody>
          <a:bodyPr spcFirstLastPara="1" wrap="square" lIns="91425" tIns="45700" rIns="91425" bIns="45700" anchor="b" anchorCtr="0">
            <a:noAutofit/>
          </a:bodyPr>
          <a:lstStyle/>
          <a:p>
            <a:pPr marL="0" marR="0" lvl="0" indent="0" algn="ctr" rtl="0">
              <a:lnSpc>
                <a:spcPct val="100000"/>
              </a:lnSpc>
              <a:spcBef>
                <a:spcPts val="0"/>
              </a:spcBef>
              <a:spcAft>
                <a:spcPts val="0"/>
              </a:spcAft>
              <a:buClr>
                <a:srgbClr val="17365D"/>
              </a:buClr>
              <a:buFont typeface="Source Sans Pro"/>
              <a:buNone/>
            </a:pPr>
            <a:r>
              <a:rPr lang="en-US" sz="3000" b="1" i="0" u="none" strike="noStrike" cap="none" dirty="0">
                <a:solidFill>
                  <a:schemeClr val="bg1"/>
                </a:solidFill>
                <a:latin typeface="Calibri" panose="020F0502020204030204" pitchFamily="34" charset="0"/>
                <a:ea typeface="Source Sans Pro"/>
                <a:cs typeface="Calibri" panose="020F0502020204030204" pitchFamily="34" charset="0"/>
                <a:sym typeface="Source Sans Pro"/>
              </a:rPr>
              <a:t>Using the Virtual Platform </a:t>
            </a:r>
            <a:endParaRPr sz="3000" b="1" dirty="0">
              <a:solidFill>
                <a:schemeClr val="bg1"/>
              </a:solidFill>
              <a:latin typeface="Calibri" panose="020F0502020204030204" pitchFamily="34" charset="0"/>
              <a:cs typeface="Calibri" panose="020F0502020204030204" pitchFamily="34" charset="0"/>
            </a:endParaRPr>
          </a:p>
        </p:txBody>
      </p:sp>
      <p:pic>
        <p:nvPicPr>
          <p:cNvPr id="4" name="Picture 3" descr="Teams Meeting Controls"/>
          <p:cNvPicPr>
            <a:picLocks noChangeAspect="1"/>
          </p:cNvPicPr>
          <p:nvPr/>
        </p:nvPicPr>
        <p:blipFill rotWithShape="1">
          <a:blip r:embed="rId3"/>
          <a:srcRect b="9934"/>
          <a:stretch/>
        </p:blipFill>
        <p:spPr>
          <a:xfrm>
            <a:off x="176291" y="1370087"/>
            <a:ext cx="8376694" cy="2570971"/>
          </a:xfrm>
          <a:prstGeom prst="rect">
            <a:avLst/>
          </a:prstGeom>
        </p:spPr>
      </p:pic>
    </p:spTree>
    <p:extLst>
      <p:ext uri="{BB962C8B-B14F-4D97-AF65-F5344CB8AC3E}">
        <p14:creationId xmlns:p14="http://schemas.microsoft.com/office/powerpoint/2010/main" val="260670041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p:nvPr>
        </p:nvSpPr>
        <p:spPr>
          <a:xfrm>
            <a:off x="6245672" y="2299836"/>
            <a:ext cx="2536723" cy="543828"/>
          </a:xfrm>
        </p:spPr>
        <p:txBody>
          <a:bodyPr vert="horz" lIns="91440" tIns="45720" rIns="91440" bIns="45720" rtlCol="0" anchor="b">
            <a:noAutofit/>
          </a:bodyPr>
          <a:lstStyle/>
          <a:p>
            <a:pPr lvl="0" algn="ctr" defTabSz="457200"/>
            <a:r>
              <a:rPr lang="en-US" sz="3600" b="1" i="0" kern="1200" dirty="0">
                <a:solidFill>
                  <a:schemeClr val="tx1"/>
                </a:solidFill>
                <a:latin typeface="Calibri" panose="020F0502020204030204" pitchFamily="34" charset="0"/>
                <a:cs typeface="Calibri" panose="020F0502020204030204" pitchFamily="34" charset="0"/>
                <a:sym typeface="Source Sans Pro"/>
              </a:rPr>
              <a:t>Evaluations</a:t>
            </a:r>
            <a:br>
              <a:rPr lang="en-US" sz="3600" b="1" i="0" kern="1200" dirty="0">
                <a:solidFill>
                  <a:schemeClr val="tx1"/>
                </a:solidFill>
                <a:latin typeface="Calibri" panose="020F0502020204030204" pitchFamily="34" charset="0"/>
                <a:cs typeface="Calibri" panose="020F0502020204030204" pitchFamily="34" charset="0"/>
                <a:sym typeface="Source Sans Pro"/>
              </a:rPr>
            </a:br>
            <a:r>
              <a:rPr lang="en-US" sz="3600" b="1" dirty="0">
                <a:solidFill>
                  <a:schemeClr val="tx1"/>
                </a:solidFill>
                <a:latin typeface="Calibri" panose="020F0502020204030204" pitchFamily="34" charset="0"/>
                <a:cs typeface="Calibri" panose="020F0502020204030204" pitchFamily="34" charset="0"/>
                <a:sym typeface="Source Sans Pro"/>
              </a:rPr>
              <a:t>Tab</a:t>
            </a:r>
            <a:endParaRPr lang="en-US" sz="3600" b="1" i="0" kern="1200" dirty="0">
              <a:solidFill>
                <a:schemeClr val="tx1"/>
              </a:solidFill>
              <a:latin typeface="Calibri" panose="020F0502020204030204" pitchFamily="34" charset="0"/>
              <a:cs typeface="Calibri" panose="020F0502020204030204" pitchFamily="34" charset="0"/>
            </a:endParaRPr>
          </a:p>
        </p:txBody>
      </p:sp>
      <p:pic>
        <p:nvPicPr>
          <p:cNvPr id="350" name="Picture Placeholder 2" descr="Evaluations Search">
            <a:extLst>
              <a:ext uri="{FF2B5EF4-FFF2-40B4-BE49-F238E27FC236}">
                <a16:creationId xmlns:a16="http://schemas.microsoft.com/office/drawing/2014/main" id="{33AC0395-13B8-4C3B-8592-BD9C1D6FB12B}"/>
              </a:ext>
            </a:extLst>
          </p:cNvPr>
          <p:cNvPicPr>
            <a:picLocks noGrp="1" noChangeAspect="1"/>
          </p:cNvPicPr>
          <p:nvPr>
            <p:ph type="pic" idx="1"/>
          </p:nvPr>
        </p:nvPicPr>
        <p:blipFill rotWithShape="1">
          <a:blip r:embed="rId3"/>
          <a:stretch/>
        </p:blipFill>
        <p:spPr>
          <a:xfrm>
            <a:off x="638532" y="377700"/>
            <a:ext cx="5549777" cy="4287203"/>
          </a:xfrm>
          <a:prstGeom prst="roundRect">
            <a:avLst>
              <a:gd name="adj" fmla="val 1858"/>
            </a:avLst>
          </a:prstGeom>
          <a:ln>
            <a:solidFill>
              <a:schemeClr val="accent1"/>
            </a:solidFill>
          </a:ln>
          <a:effectLst>
            <a:outerShdw blurRad="50800" dist="50800" dir="5400000" algn="tl" rotWithShape="0">
              <a:srgbClr val="000000">
                <a:alpha val="43000"/>
              </a:srgbClr>
            </a:outerShdw>
          </a:effectLst>
        </p:spPr>
      </p:pic>
    </p:spTree>
    <p:extLst>
      <p:ext uri="{BB962C8B-B14F-4D97-AF65-F5344CB8AC3E}">
        <p14:creationId xmlns:p14="http://schemas.microsoft.com/office/powerpoint/2010/main" val="19475302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idx="4294967295"/>
          </p:nvPr>
        </p:nvSpPr>
        <p:spPr>
          <a:xfrm>
            <a:off x="188685" y="29019"/>
            <a:ext cx="7620001" cy="638638"/>
          </a:xfrm>
          <a:prstGeom prst="rect">
            <a:avLst/>
          </a:prstGeom>
          <a:solidFill>
            <a:schemeClr val="tx2">
              <a:alpha val="98824"/>
            </a:schemeClr>
          </a:solidFill>
          <a:ln>
            <a:solidFill>
              <a:schemeClr val="accent1"/>
            </a:solidFill>
          </a:ln>
        </p:spPr>
        <p:txBody>
          <a:bodyPr spcFirstLastPara="1" wrap="square" lIns="91425" tIns="45700" rIns="91425" bIns="45700" anchor="b" anchorCtr="0">
            <a:noAutofit/>
          </a:bodyPr>
          <a:lstStyle/>
          <a:p>
            <a:pPr marL="0" marR="0" lvl="0" indent="0" algn="ctr" rtl="0">
              <a:lnSpc>
                <a:spcPct val="100000"/>
              </a:lnSpc>
              <a:spcBef>
                <a:spcPts val="0"/>
              </a:spcBef>
              <a:spcAft>
                <a:spcPts val="0"/>
              </a:spcAft>
              <a:buClr>
                <a:srgbClr val="17365D"/>
              </a:buClr>
              <a:buFont typeface="Source Sans Pro"/>
              <a:buNone/>
            </a:pPr>
            <a:r>
              <a:rPr lang="en-US" sz="3000" b="1" i="0" u="none" strike="noStrike" cap="none" dirty="0">
                <a:solidFill>
                  <a:schemeClr val="bg1"/>
                </a:solidFill>
                <a:latin typeface="Calibri" panose="020F0502020204030204" pitchFamily="34" charset="0"/>
                <a:ea typeface="Source Sans Pro"/>
                <a:cs typeface="Calibri" panose="020F0502020204030204" pitchFamily="34" charset="0"/>
                <a:sym typeface="Source Sans Pro"/>
              </a:rPr>
              <a:t>Educator Evaluation</a:t>
            </a:r>
            <a:endParaRPr lang="en-US" sz="3000" b="1" dirty="0">
              <a:solidFill>
                <a:schemeClr val="bg1"/>
              </a:solidFill>
              <a:latin typeface="Calibri" panose="020F0502020204030204" pitchFamily="34" charset="0"/>
              <a:cs typeface="Calibri" panose="020F0502020204030204" pitchFamily="34" charset="0"/>
            </a:endParaRPr>
          </a:p>
        </p:txBody>
      </p:sp>
      <p:pic>
        <p:nvPicPr>
          <p:cNvPr id="3" name="Picture 2" descr="Educator Evaluation Overall Status Page">
            <a:extLst>
              <a:ext uri="{FF2B5EF4-FFF2-40B4-BE49-F238E27FC236}">
                <a16:creationId xmlns:a16="http://schemas.microsoft.com/office/drawing/2014/main" id="{385D4EBD-638C-41C3-B156-D97B6906CCA5}"/>
              </a:ext>
            </a:extLst>
          </p:cNvPr>
          <p:cNvPicPr>
            <a:picLocks noChangeAspect="1"/>
          </p:cNvPicPr>
          <p:nvPr/>
        </p:nvPicPr>
        <p:blipFill>
          <a:blip r:embed="rId3"/>
          <a:stretch>
            <a:fillRect/>
          </a:stretch>
        </p:blipFill>
        <p:spPr>
          <a:xfrm>
            <a:off x="908824" y="638638"/>
            <a:ext cx="6375347" cy="4475843"/>
          </a:xfrm>
          <a:prstGeom prst="rect">
            <a:avLst/>
          </a:prstGeom>
          <a:ln>
            <a:solidFill>
              <a:schemeClr val="accent1"/>
            </a:solidFill>
          </a:ln>
        </p:spPr>
      </p:pic>
    </p:spTree>
    <p:extLst>
      <p:ext uri="{BB962C8B-B14F-4D97-AF65-F5344CB8AC3E}">
        <p14:creationId xmlns:p14="http://schemas.microsoft.com/office/powerpoint/2010/main" val="130124005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3F78A-B64A-4CC9-A17F-C44FD1C059D0}"/>
              </a:ext>
            </a:extLst>
          </p:cNvPr>
          <p:cNvSpPr>
            <a:spLocks noGrp="1"/>
          </p:cNvSpPr>
          <p:nvPr>
            <p:ph type="title"/>
          </p:nvPr>
        </p:nvSpPr>
        <p:spPr>
          <a:xfrm>
            <a:off x="450579" y="342324"/>
            <a:ext cx="6571060" cy="530223"/>
          </a:xfrm>
        </p:spPr>
        <p:txBody>
          <a:bodyPr/>
          <a:lstStyle/>
          <a:p>
            <a:pPr algn="ctr"/>
            <a:r>
              <a:rPr lang="en-US" b="1" dirty="0">
                <a:solidFill>
                  <a:schemeClr val="bg1"/>
                </a:solidFill>
                <a:latin typeface="Calibri" panose="020F0502020204030204" pitchFamily="34" charset="0"/>
                <a:cs typeface="Calibri" panose="020F0502020204030204" pitchFamily="34" charset="0"/>
              </a:rPr>
              <a:t>Student Growth</a:t>
            </a:r>
          </a:p>
        </p:txBody>
      </p:sp>
      <p:pic>
        <p:nvPicPr>
          <p:cNvPr id="3" name="Picture 2" descr="Student Growth and Professional Goals Page">
            <a:extLst>
              <a:ext uri="{FF2B5EF4-FFF2-40B4-BE49-F238E27FC236}">
                <a16:creationId xmlns:a16="http://schemas.microsoft.com/office/drawing/2014/main" id="{A7F3DB5A-D267-46B9-ABCB-5805693D4C1D}"/>
              </a:ext>
            </a:extLst>
          </p:cNvPr>
          <p:cNvPicPr>
            <a:picLocks noChangeAspect="1"/>
          </p:cNvPicPr>
          <p:nvPr/>
        </p:nvPicPr>
        <p:blipFill>
          <a:blip r:embed="rId3"/>
          <a:stretch>
            <a:fillRect/>
          </a:stretch>
        </p:blipFill>
        <p:spPr>
          <a:xfrm>
            <a:off x="1073049" y="947912"/>
            <a:ext cx="6934878" cy="3975996"/>
          </a:xfrm>
          <a:prstGeom prst="rect">
            <a:avLst/>
          </a:prstGeom>
          <a:ln>
            <a:solidFill>
              <a:schemeClr val="accent1"/>
            </a:solidFill>
          </a:ln>
        </p:spPr>
      </p:pic>
    </p:spTree>
    <p:extLst>
      <p:ext uri="{BB962C8B-B14F-4D97-AF65-F5344CB8AC3E}">
        <p14:creationId xmlns:p14="http://schemas.microsoft.com/office/powerpoint/2010/main" val="23910167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3F78A-B64A-4CC9-A17F-C44FD1C059D0}"/>
              </a:ext>
            </a:extLst>
          </p:cNvPr>
          <p:cNvSpPr>
            <a:spLocks noGrp="1"/>
          </p:cNvSpPr>
          <p:nvPr>
            <p:ph type="title"/>
          </p:nvPr>
        </p:nvSpPr>
        <p:spPr>
          <a:xfrm>
            <a:off x="450578" y="342324"/>
            <a:ext cx="7710441" cy="530223"/>
          </a:xfrm>
        </p:spPr>
        <p:txBody>
          <a:bodyPr/>
          <a:lstStyle/>
          <a:p>
            <a:pPr algn="ctr"/>
            <a:r>
              <a:rPr lang="en-US" b="1" dirty="0">
                <a:solidFill>
                  <a:schemeClr val="bg1"/>
                </a:solidFill>
                <a:latin typeface="Calibri" panose="020F0502020204030204" pitchFamily="34" charset="0"/>
                <a:cs typeface="Calibri" panose="020F0502020204030204" pitchFamily="34" charset="0"/>
              </a:rPr>
              <a:t>Student Learning Objective – Professional Goal</a:t>
            </a:r>
          </a:p>
        </p:txBody>
      </p:sp>
      <p:pic>
        <p:nvPicPr>
          <p:cNvPr id="4" name="Picture 3" descr="SLO Page">
            <a:extLst>
              <a:ext uri="{FF2B5EF4-FFF2-40B4-BE49-F238E27FC236}">
                <a16:creationId xmlns:a16="http://schemas.microsoft.com/office/drawing/2014/main" id="{AE4F9E78-062B-4658-8F2D-D36D23BE5A67}"/>
              </a:ext>
            </a:extLst>
          </p:cNvPr>
          <p:cNvPicPr>
            <a:picLocks noChangeAspect="1"/>
          </p:cNvPicPr>
          <p:nvPr/>
        </p:nvPicPr>
        <p:blipFill>
          <a:blip r:embed="rId3"/>
          <a:stretch>
            <a:fillRect/>
          </a:stretch>
        </p:blipFill>
        <p:spPr>
          <a:xfrm>
            <a:off x="707754" y="872547"/>
            <a:ext cx="7846828" cy="4071467"/>
          </a:xfrm>
          <a:prstGeom prst="rect">
            <a:avLst/>
          </a:prstGeom>
          <a:ln>
            <a:solidFill>
              <a:schemeClr val="accent1"/>
            </a:solidFill>
          </a:ln>
        </p:spPr>
      </p:pic>
      <p:pic>
        <p:nvPicPr>
          <p:cNvPr id="3" name="Picture 2" descr="SLO Conferences"/>
          <p:cNvPicPr>
            <a:picLocks noChangeAspect="1"/>
          </p:cNvPicPr>
          <p:nvPr/>
        </p:nvPicPr>
        <p:blipFill>
          <a:blip r:embed="rId4"/>
          <a:stretch>
            <a:fillRect/>
          </a:stretch>
        </p:blipFill>
        <p:spPr>
          <a:xfrm>
            <a:off x="2624687" y="1757363"/>
            <a:ext cx="5357813" cy="1809660"/>
          </a:xfrm>
          <a:prstGeom prst="rect">
            <a:avLst/>
          </a:prstGeom>
        </p:spPr>
      </p:pic>
      <p:pic>
        <p:nvPicPr>
          <p:cNvPr id="5" name="Picture 4" descr="Signatures">
            <a:extLst>
              <a:ext uri="{FF2B5EF4-FFF2-40B4-BE49-F238E27FC236}">
                <a16:creationId xmlns:a16="http://schemas.microsoft.com/office/drawing/2014/main" id="{DD3BAF77-1906-49D9-8F61-952AA9CFD3E5}"/>
              </a:ext>
            </a:extLst>
          </p:cNvPr>
          <p:cNvPicPr>
            <a:picLocks noChangeAspect="1"/>
          </p:cNvPicPr>
          <p:nvPr/>
        </p:nvPicPr>
        <p:blipFill>
          <a:blip r:embed="rId5"/>
          <a:stretch>
            <a:fillRect/>
          </a:stretch>
        </p:blipFill>
        <p:spPr>
          <a:xfrm>
            <a:off x="5189294" y="3439183"/>
            <a:ext cx="3838126" cy="1336327"/>
          </a:xfrm>
          <a:prstGeom prst="rect">
            <a:avLst/>
          </a:prstGeom>
          <a:ln>
            <a:solidFill>
              <a:schemeClr val="tx1"/>
            </a:solidFill>
          </a:ln>
        </p:spPr>
      </p:pic>
      <p:sp>
        <p:nvSpPr>
          <p:cNvPr id="6" name="Right Arrow 5" descr="Arrow points to Preliminary Conference"/>
          <p:cNvSpPr/>
          <p:nvPr/>
        </p:nvSpPr>
        <p:spPr>
          <a:xfrm rot="1159831">
            <a:off x="2071269" y="2035586"/>
            <a:ext cx="750333" cy="2405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7" name="Right Arrow 6" descr="Arrow points to Mid-Course Conference"/>
          <p:cNvSpPr/>
          <p:nvPr/>
        </p:nvSpPr>
        <p:spPr>
          <a:xfrm rot="8329772">
            <a:off x="4186858" y="1797902"/>
            <a:ext cx="750333" cy="2405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8" name="Right Arrow 7" descr="Arrow points to summative conference"/>
          <p:cNvSpPr/>
          <p:nvPr/>
        </p:nvSpPr>
        <p:spPr>
          <a:xfrm rot="8715992">
            <a:off x="6808512" y="1828853"/>
            <a:ext cx="750333" cy="2405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0536255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625DD-CAF1-4948-868C-44BA4CDD22C7}"/>
              </a:ext>
            </a:extLst>
          </p:cNvPr>
          <p:cNvSpPr>
            <a:spLocks noGrp="1"/>
          </p:cNvSpPr>
          <p:nvPr>
            <p:ph type="title"/>
          </p:nvPr>
        </p:nvSpPr>
        <p:spPr>
          <a:xfrm>
            <a:off x="392990" y="3780483"/>
            <a:ext cx="8401050" cy="1176378"/>
          </a:xfrm>
          <a:solidFill>
            <a:schemeClr val="accent5">
              <a:lumMod val="50000"/>
            </a:schemeClr>
          </a:solidFill>
        </p:spPr>
        <p:txBody>
          <a:bodyPr vert="horz" lIns="91440" tIns="45720" rIns="91440" bIns="45720" rtlCol="0" anchor="b">
            <a:noAutofit/>
          </a:bodyPr>
          <a:lstStyle/>
          <a:p>
            <a:pPr algn="ctr" defTabSz="457189"/>
            <a:r>
              <a:rPr lang="en-US" sz="2300" dirty="0">
                <a:solidFill>
                  <a:schemeClr val="bg1"/>
                </a:solidFill>
                <a:latin typeface="Calibri" panose="020F0502020204030204" pitchFamily="34" charset="0"/>
                <a:cs typeface="Calibri" panose="020F0502020204030204" pitchFamily="34" charset="0"/>
              </a:rPr>
              <a:t>Pay attention to the flow of the SLO Process as indicated by the left to right order of the tabs. Enter the SLO Overall Rating BEFORE signing the Summative Conference page.</a:t>
            </a:r>
          </a:p>
        </p:txBody>
      </p:sp>
      <p:sp>
        <p:nvSpPr>
          <p:cNvPr id="7" name="TextBox 6"/>
          <p:cNvSpPr txBox="1"/>
          <p:nvPr/>
        </p:nvSpPr>
        <p:spPr>
          <a:xfrm>
            <a:off x="2615173" y="611369"/>
            <a:ext cx="3956684" cy="52322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Tip</a:t>
            </a:r>
          </a:p>
        </p:txBody>
      </p:sp>
      <p:pic>
        <p:nvPicPr>
          <p:cNvPr id="4" name="Picture 3" descr="SLO Overall Rating"/>
          <p:cNvPicPr>
            <a:picLocks noChangeAspect="1"/>
          </p:cNvPicPr>
          <p:nvPr/>
        </p:nvPicPr>
        <p:blipFill>
          <a:blip r:embed="rId3"/>
          <a:stretch>
            <a:fillRect/>
          </a:stretch>
        </p:blipFill>
        <p:spPr>
          <a:xfrm>
            <a:off x="1395935" y="1607910"/>
            <a:ext cx="6395160" cy="2013636"/>
          </a:xfrm>
          <a:prstGeom prst="rect">
            <a:avLst/>
          </a:prstGeom>
          <a:ln>
            <a:solidFill>
              <a:schemeClr val="accent1"/>
            </a:solidFill>
          </a:ln>
        </p:spPr>
      </p:pic>
    </p:spTree>
    <p:extLst>
      <p:ext uri="{BB962C8B-B14F-4D97-AF65-F5344CB8AC3E}">
        <p14:creationId xmlns:p14="http://schemas.microsoft.com/office/powerpoint/2010/main" val="15130311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4B842-5413-4776-9119-438F7D2356D6}"/>
              </a:ext>
            </a:extLst>
          </p:cNvPr>
          <p:cNvSpPr>
            <a:spLocks noGrp="1"/>
          </p:cNvSpPr>
          <p:nvPr>
            <p:ph type="title"/>
          </p:nvPr>
        </p:nvSpPr>
        <p:spPr>
          <a:xfrm>
            <a:off x="441343" y="397742"/>
            <a:ext cx="6571060" cy="530223"/>
          </a:xfrm>
        </p:spPr>
        <p:txBody>
          <a:bodyPr/>
          <a:lstStyle/>
          <a:p>
            <a:pPr algn="ctr"/>
            <a:r>
              <a:rPr lang="en-US" b="1" dirty="0">
                <a:latin typeface="Calibri" panose="020F0502020204030204" pitchFamily="34" charset="0"/>
                <a:cs typeface="Calibri" panose="020F0502020204030204" pitchFamily="34" charset="0"/>
              </a:rPr>
              <a:t>                          </a:t>
            </a:r>
            <a:r>
              <a:rPr lang="en-US" b="1" dirty="0">
                <a:solidFill>
                  <a:schemeClr val="bg1"/>
                </a:solidFill>
                <a:latin typeface="Calibri" panose="020F0502020204030204" pitchFamily="34" charset="0"/>
                <a:cs typeface="Calibri" panose="020F0502020204030204" pitchFamily="34" charset="0"/>
              </a:rPr>
              <a:t>Observations</a:t>
            </a:r>
          </a:p>
        </p:txBody>
      </p:sp>
      <p:pic>
        <p:nvPicPr>
          <p:cNvPr id="3" name="Picture 2" descr="Observation Forms Page">
            <a:extLst>
              <a:ext uri="{FF2B5EF4-FFF2-40B4-BE49-F238E27FC236}">
                <a16:creationId xmlns:a16="http://schemas.microsoft.com/office/drawing/2014/main" id="{8B62C2BC-1429-46F5-8EF2-B00AC3D9DEE8}"/>
              </a:ext>
            </a:extLst>
          </p:cNvPr>
          <p:cNvPicPr>
            <a:picLocks noChangeAspect="1"/>
          </p:cNvPicPr>
          <p:nvPr/>
        </p:nvPicPr>
        <p:blipFill>
          <a:blip r:embed="rId3"/>
          <a:stretch>
            <a:fillRect/>
          </a:stretch>
        </p:blipFill>
        <p:spPr>
          <a:xfrm>
            <a:off x="651163" y="927965"/>
            <a:ext cx="7841673" cy="4127196"/>
          </a:xfrm>
          <a:prstGeom prst="rect">
            <a:avLst/>
          </a:prstGeom>
          <a:ln>
            <a:solidFill>
              <a:srgbClr val="92D050"/>
            </a:solidFill>
          </a:ln>
        </p:spPr>
      </p:pic>
    </p:spTree>
    <p:extLst>
      <p:ext uri="{BB962C8B-B14F-4D97-AF65-F5344CB8AC3E}">
        <p14:creationId xmlns:p14="http://schemas.microsoft.com/office/powerpoint/2010/main" val="16819296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4B842-5413-4776-9119-438F7D2356D6}"/>
              </a:ext>
            </a:extLst>
          </p:cNvPr>
          <p:cNvSpPr>
            <a:spLocks noGrp="1"/>
          </p:cNvSpPr>
          <p:nvPr>
            <p:ph type="title"/>
          </p:nvPr>
        </p:nvSpPr>
        <p:spPr>
          <a:xfrm>
            <a:off x="5326379" y="898431"/>
            <a:ext cx="2848267" cy="530223"/>
          </a:xfrm>
        </p:spPr>
        <p:txBody>
          <a:bodyPr/>
          <a:lstStyle/>
          <a:p>
            <a:pPr algn="ctr"/>
            <a:r>
              <a:rPr lang="en-US" b="1" dirty="0">
                <a:latin typeface="Calibri" panose="020F0502020204030204" pitchFamily="34" charset="0"/>
                <a:cs typeface="Calibri" panose="020F0502020204030204" pitchFamily="34" charset="0"/>
              </a:rPr>
              <a:t>Observation </a:t>
            </a:r>
            <a:br>
              <a:rPr lang="en-US" b="1" dirty="0">
                <a:latin typeface="Calibri" panose="020F0502020204030204" pitchFamily="34" charset="0"/>
                <a:cs typeface="Calibri" panose="020F0502020204030204" pitchFamily="34" charset="0"/>
              </a:rPr>
            </a:br>
            <a:r>
              <a:rPr lang="en-US" b="1" dirty="0">
                <a:latin typeface="Calibri" panose="020F0502020204030204" pitchFamily="34" charset="0"/>
                <a:cs typeface="Calibri" panose="020F0502020204030204" pitchFamily="34" charset="0"/>
              </a:rPr>
              <a:t>Set-up </a:t>
            </a:r>
          </a:p>
        </p:txBody>
      </p:sp>
      <p:pic>
        <p:nvPicPr>
          <p:cNvPr id="4" name="Picture 3" descr="Obsevation Details Page">
            <a:extLst>
              <a:ext uri="{FF2B5EF4-FFF2-40B4-BE49-F238E27FC236}">
                <a16:creationId xmlns:a16="http://schemas.microsoft.com/office/drawing/2014/main" id="{FD88ACC7-A319-45A7-BF05-D8544B25791A}"/>
              </a:ext>
            </a:extLst>
          </p:cNvPr>
          <p:cNvPicPr>
            <a:picLocks noChangeAspect="1"/>
          </p:cNvPicPr>
          <p:nvPr/>
        </p:nvPicPr>
        <p:blipFill>
          <a:blip r:embed="rId3"/>
          <a:stretch>
            <a:fillRect/>
          </a:stretch>
        </p:blipFill>
        <p:spPr>
          <a:xfrm>
            <a:off x="250916" y="526521"/>
            <a:ext cx="5235483" cy="2746483"/>
          </a:xfrm>
          <a:prstGeom prst="rect">
            <a:avLst/>
          </a:prstGeom>
          <a:ln>
            <a:solidFill>
              <a:srgbClr val="92D050"/>
            </a:solidFill>
          </a:ln>
        </p:spPr>
      </p:pic>
      <p:pic>
        <p:nvPicPr>
          <p:cNvPr id="5" name="Picture 4" descr="Screenshot of Observation details Edit page wtih green arrow pointing to the menu options to edit  the semester for an observation. A green arrow also points to the submit button as a reminder.">
            <a:extLst>
              <a:ext uri="{FF2B5EF4-FFF2-40B4-BE49-F238E27FC236}">
                <a16:creationId xmlns:a16="http://schemas.microsoft.com/office/drawing/2014/main" id="{C6A04664-1963-4A4D-BE7B-04C046903D7A}"/>
              </a:ext>
            </a:extLst>
          </p:cNvPr>
          <p:cNvPicPr>
            <a:picLocks noChangeAspect="1"/>
          </p:cNvPicPr>
          <p:nvPr/>
        </p:nvPicPr>
        <p:blipFill>
          <a:blip r:embed="rId4"/>
          <a:stretch>
            <a:fillRect/>
          </a:stretch>
        </p:blipFill>
        <p:spPr>
          <a:xfrm>
            <a:off x="4842270" y="2120125"/>
            <a:ext cx="4093032" cy="2693786"/>
          </a:xfrm>
          <a:prstGeom prst="rect">
            <a:avLst/>
          </a:prstGeom>
          <a:ln>
            <a:solidFill>
              <a:srgbClr val="9EE46A"/>
            </a:solidFill>
          </a:ln>
        </p:spPr>
      </p:pic>
    </p:spTree>
    <p:extLst>
      <p:ext uri="{BB962C8B-B14F-4D97-AF65-F5344CB8AC3E}">
        <p14:creationId xmlns:p14="http://schemas.microsoft.com/office/powerpoint/2010/main" val="20901868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4B842-5413-4776-9119-438F7D2356D6}"/>
              </a:ext>
            </a:extLst>
          </p:cNvPr>
          <p:cNvSpPr>
            <a:spLocks noGrp="1"/>
          </p:cNvSpPr>
          <p:nvPr>
            <p:ph type="title"/>
          </p:nvPr>
        </p:nvSpPr>
        <p:spPr>
          <a:xfrm>
            <a:off x="441343" y="397742"/>
            <a:ext cx="6571060" cy="530223"/>
          </a:xfrm>
        </p:spPr>
        <p:txBody>
          <a:bodyPr/>
          <a:lstStyle/>
          <a:p>
            <a:pPr algn="ctr"/>
            <a:r>
              <a:rPr lang="en-US" b="1" dirty="0">
                <a:latin typeface="Calibri" panose="020F0502020204030204" pitchFamily="34" charset="0"/>
                <a:cs typeface="Calibri" panose="020F0502020204030204" pitchFamily="34" charset="0"/>
              </a:rPr>
              <a:t>            </a:t>
            </a:r>
            <a:r>
              <a:rPr lang="en-US" b="1" dirty="0">
                <a:solidFill>
                  <a:schemeClr val="bg1"/>
                </a:solidFill>
                <a:latin typeface="Calibri" panose="020F0502020204030204" pitchFamily="34" charset="0"/>
                <a:cs typeface="Calibri" panose="020F0502020204030204" pitchFamily="34" charset="0"/>
              </a:rPr>
              <a:t>Pre-Conference</a:t>
            </a:r>
          </a:p>
        </p:txBody>
      </p:sp>
      <p:pic>
        <p:nvPicPr>
          <p:cNvPr id="3" name="Picture 2" descr="Pre-Conference Planning Sheet">
            <a:extLst>
              <a:ext uri="{FF2B5EF4-FFF2-40B4-BE49-F238E27FC236}">
                <a16:creationId xmlns:a16="http://schemas.microsoft.com/office/drawing/2014/main" id="{588D4691-7A2A-4CF7-9813-45EF0E6E3D84}"/>
              </a:ext>
            </a:extLst>
          </p:cNvPr>
          <p:cNvPicPr>
            <a:picLocks noChangeAspect="1"/>
          </p:cNvPicPr>
          <p:nvPr/>
        </p:nvPicPr>
        <p:blipFill>
          <a:blip r:embed="rId3"/>
          <a:stretch>
            <a:fillRect/>
          </a:stretch>
        </p:blipFill>
        <p:spPr>
          <a:xfrm>
            <a:off x="441343" y="927965"/>
            <a:ext cx="8117676" cy="3921310"/>
          </a:xfrm>
          <a:prstGeom prst="rect">
            <a:avLst/>
          </a:prstGeom>
          <a:ln>
            <a:solidFill>
              <a:srgbClr val="92D050"/>
            </a:solidFill>
          </a:ln>
        </p:spPr>
      </p:pic>
    </p:spTree>
    <p:extLst>
      <p:ext uri="{BB962C8B-B14F-4D97-AF65-F5344CB8AC3E}">
        <p14:creationId xmlns:p14="http://schemas.microsoft.com/office/powerpoint/2010/main" val="276046519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DEE1B-1C48-4C22-B404-8B449A9BFEE5}"/>
              </a:ext>
            </a:extLst>
          </p:cNvPr>
          <p:cNvSpPr>
            <a:spLocks noGrp="1"/>
          </p:cNvSpPr>
          <p:nvPr>
            <p:ph type="title"/>
          </p:nvPr>
        </p:nvSpPr>
        <p:spPr>
          <a:xfrm>
            <a:off x="1537248" y="400484"/>
            <a:ext cx="6571060" cy="530223"/>
          </a:xfrm>
        </p:spPr>
        <p:txBody>
          <a:bodyPr/>
          <a:lstStyle/>
          <a:p>
            <a:pPr algn="ctr"/>
            <a:r>
              <a:rPr lang="en-US" b="1" dirty="0">
                <a:solidFill>
                  <a:schemeClr val="bg1"/>
                </a:solidFill>
                <a:latin typeface="Calibri" panose="020F0502020204030204" pitchFamily="34" charset="0"/>
                <a:cs typeface="Calibri" panose="020F0502020204030204" pitchFamily="34" charset="0"/>
              </a:rPr>
              <a:t>Observation: Scripting &amp; Scoring</a:t>
            </a:r>
          </a:p>
        </p:txBody>
      </p:sp>
      <p:pic>
        <p:nvPicPr>
          <p:cNvPr id="4" name="Picture 3" descr="Sripting Page">
            <a:extLst>
              <a:ext uri="{FF2B5EF4-FFF2-40B4-BE49-F238E27FC236}">
                <a16:creationId xmlns:a16="http://schemas.microsoft.com/office/drawing/2014/main" id="{9E6DA291-706A-4779-8C99-EE619B9E6429}"/>
              </a:ext>
            </a:extLst>
          </p:cNvPr>
          <p:cNvPicPr>
            <a:picLocks noChangeAspect="1"/>
          </p:cNvPicPr>
          <p:nvPr/>
        </p:nvPicPr>
        <p:blipFill>
          <a:blip r:embed="rId3"/>
          <a:stretch>
            <a:fillRect/>
          </a:stretch>
        </p:blipFill>
        <p:spPr>
          <a:xfrm>
            <a:off x="1481381" y="930707"/>
            <a:ext cx="6682793" cy="4148138"/>
          </a:xfrm>
          <a:prstGeom prst="rect">
            <a:avLst/>
          </a:prstGeom>
          <a:ln>
            <a:solidFill>
              <a:srgbClr val="92D050"/>
            </a:solidFill>
          </a:ln>
        </p:spPr>
      </p:pic>
    </p:spTree>
    <p:extLst>
      <p:ext uri="{BB962C8B-B14F-4D97-AF65-F5344CB8AC3E}">
        <p14:creationId xmlns:p14="http://schemas.microsoft.com/office/powerpoint/2010/main" val="202857718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DEE1B-1C48-4C22-B404-8B449A9BFEE5}"/>
              </a:ext>
            </a:extLst>
          </p:cNvPr>
          <p:cNvSpPr>
            <a:spLocks noGrp="1"/>
          </p:cNvSpPr>
          <p:nvPr>
            <p:ph type="title"/>
          </p:nvPr>
        </p:nvSpPr>
        <p:spPr>
          <a:xfrm>
            <a:off x="1236571" y="375678"/>
            <a:ext cx="6571060" cy="530223"/>
          </a:xfrm>
        </p:spPr>
        <p:txBody>
          <a:bodyPr/>
          <a:lstStyle/>
          <a:p>
            <a:pPr algn="ctr"/>
            <a:r>
              <a:rPr lang="en-US" b="1" dirty="0">
                <a:solidFill>
                  <a:schemeClr val="bg1"/>
                </a:solidFill>
                <a:latin typeface="Calibri" panose="020F0502020204030204" pitchFamily="34" charset="0"/>
                <a:cs typeface="Calibri" panose="020F0502020204030204" pitchFamily="34" charset="0"/>
              </a:rPr>
              <a:t>Observation: Scripting &amp; Scoring (Slide 1)</a:t>
            </a:r>
          </a:p>
        </p:txBody>
      </p:sp>
      <p:pic>
        <p:nvPicPr>
          <p:cNvPr id="3" name="Picture 2" descr="Scripting Page">
            <a:extLst>
              <a:ext uri="{FF2B5EF4-FFF2-40B4-BE49-F238E27FC236}">
                <a16:creationId xmlns:a16="http://schemas.microsoft.com/office/drawing/2014/main" id="{AF0155F4-6EC6-4411-8471-4F3D254034A5}"/>
              </a:ext>
            </a:extLst>
          </p:cNvPr>
          <p:cNvPicPr>
            <a:picLocks noChangeAspect="1"/>
          </p:cNvPicPr>
          <p:nvPr/>
        </p:nvPicPr>
        <p:blipFill>
          <a:blip r:embed="rId3"/>
          <a:stretch>
            <a:fillRect/>
          </a:stretch>
        </p:blipFill>
        <p:spPr>
          <a:xfrm>
            <a:off x="905164" y="983960"/>
            <a:ext cx="7592291" cy="4045720"/>
          </a:xfrm>
          <a:prstGeom prst="rect">
            <a:avLst/>
          </a:prstGeom>
          <a:ln>
            <a:solidFill>
              <a:srgbClr val="92D050"/>
            </a:solidFill>
          </a:ln>
        </p:spPr>
      </p:pic>
    </p:spTree>
    <p:extLst>
      <p:ext uri="{BB962C8B-B14F-4D97-AF65-F5344CB8AC3E}">
        <p14:creationId xmlns:p14="http://schemas.microsoft.com/office/powerpoint/2010/main" val="14714063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decorati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7087" y="2127681"/>
            <a:ext cx="4294893" cy="286684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2699995" y="446388"/>
            <a:ext cx="4029075" cy="2349292"/>
          </a:xfrm>
        </p:spPr>
        <p:txBody>
          <a:bodyPr/>
          <a:lstStyle/>
          <a:p>
            <a:pPr algn="ctr"/>
            <a:r>
              <a:rPr lang="en-US" sz="4400" b="1" dirty="0">
                <a:latin typeface="Calibri" panose="020F0502020204030204" pitchFamily="34" charset="0"/>
                <a:cs typeface="Calibri" panose="020F0502020204030204" pitchFamily="34" charset="0"/>
              </a:rPr>
              <a:t>SCLead.org 101</a:t>
            </a:r>
            <a:br>
              <a:rPr lang="en-US" sz="4400" b="1" dirty="0">
                <a:latin typeface="Calibri" panose="020F0502020204030204" pitchFamily="34" charset="0"/>
                <a:cs typeface="Calibri" panose="020F0502020204030204" pitchFamily="34" charset="0"/>
              </a:rPr>
            </a:br>
            <a:r>
              <a:rPr lang="en-US" sz="3200" u="sng" dirty="0">
                <a:latin typeface="Calibri" panose="020F0502020204030204" pitchFamily="34" charset="0"/>
                <a:cs typeface="Calibri" panose="020F0502020204030204" pitchFamily="34" charset="0"/>
              </a:rPr>
              <a:t>Overview</a:t>
            </a:r>
            <a:br>
              <a:rPr lang="en-US" sz="4400" u="sng" dirty="0">
                <a:latin typeface="Calibri" panose="020F0502020204030204" pitchFamily="34" charset="0"/>
                <a:cs typeface="Calibri" panose="020F0502020204030204" pitchFamily="34" charset="0"/>
              </a:rPr>
            </a:br>
            <a:br>
              <a:rPr lang="en-US" sz="4400" b="1" dirty="0">
                <a:latin typeface="Calibri" panose="020F0502020204030204" pitchFamily="34" charset="0"/>
                <a:cs typeface="Calibri" panose="020F0502020204030204" pitchFamily="34" charset="0"/>
              </a:rPr>
            </a:br>
            <a:endParaRPr lang="en-US" dirty="0"/>
          </a:p>
        </p:txBody>
      </p:sp>
    </p:spTree>
    <p:extLst>
      <p:ext uri="{BB962C8B-B14F-4D97-AF65-F5344CB8AC3E}">
        <p14:creationId xmlns:p14="http://schemas.microsoft.com/office/powerpoint/2010/main" val="3569870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DEE1B-1C48-4C22-B404-8B449A9BFEE5}"/>
              </a:ext>
            </a:extLst>
          </p:cNvPr>
          <p:cNvSpPr>
            <a:spLocks noGrp="1"/>
          </p:cNvSpPr>
          <p:nvPr>
            <p:ph type="title"/>
          </p:nvPr>
        </p:nvSpPr>
        <p:spPr>
          <a:xfrm>
            <a:off x="1381537" y="353376"/>
            <a:ext cx="6571060" cy="530223"/>
          </a:xfrm>
        </p:spPr>
        <p:txBody>
          <a:bodyPr/>
          <a:lstStyle/>
          <a:p>
            <a:pPr algn="ctr"/>
            <a:r>
              <a:rPr lang="en-US" b="1" dirty="0">
                <a:solidFill>
                  <a:schemeClr val="bg1"/>
                </a:solidFill>
                <a:latin typeface="Calibri" panose="020F0502020204030204" pitchFamily="34" charset="0"/>
                <a:cs typeface="Calibri" panose="020F0502020204030204" pitchFamily="34" charset="0"/>
              </a:rPr>
              <a:t>Observation: Scripting &amp; Scoring (Slide 2)</a:t>
            </a:r>
          </a:p>
        </p:txBody>
      </p:sp>
      <p:pic>
        <p:nvPicPr>
          <p:cNvPr id="5" name="Picture 4" descr="Self-Reflection Page">
            <a:extLst>
              <a:ext uri="{FF2B5EF4-FFF2-40B4-BE49-F238E27FC236}">
                <a16:creationId xmlns:a16="http://schemas.microsoft.com/office/drawing/2014/main" id="{3620A880-F5DF-400B-980A-C7C40828C895}"/>
              </a:ext>
            </a:extLst>
          </p:cNvPr>
          <p:cNvPicPr>
            <a:picLocks noChangeAspect="1"/>
          </p:cNvPicPr>
          <p:nvPr/>
        </p:nvPicPr>
        <p:blipFill>
          <a:blip r:embed="rId3"/>
          <a:stretch>
            <a:fillRect/>
          </a:stretch>
        </p:blipFill>
        <p:spPr>
          <a:xfrm>
            <a:off x="2739596" y="2612302"/>
            <a:ext cx="5962073" cy="2246728"/>
          </a:xfrm>
          <a:prstGeom prst="rect">
            <a:avLst/>
          </a:prstGeom>
          <a:ln>
            <a:solidFill>
              <a:srgbClr val="92D050"/>
            </a:solidFill>
          </a:ln>
        </p:spPr>
      </p:pic>
      <p:pic>
        <p:nvPicPr>
          <p:cNvPr id="6" name="Picture 5" descr="Self-Reflection Page">
            <a:extLst>
              <a:ext uri="{FF2B5EF4-FFF2-40B4-BE49-F238E27FC236}">
                <a16:creationId xmlns:a16="http://schemas.microsoft.com/office/drawing/2014/main" id="{A2E0CE0C-D800-4CFF-B24C-478EC697E57B}"/>
              </a:ext>
            </a:extLst>
          </p:cNvPr>
          <p:cNvPicPr>
            <a:picLocks noChangeAspect="1"/>
          </p:cNvPicPr>
          <p:nvPr/>
        </p:nvPicPr>
        <p:blipFill>
          <a:blip r:embed="rId4"/>
          <a:stretch>
            <a:fillRect/>
          </a:stretch>
        </p:blipFill>
        <p:spPr>
          <a:xfrm>
            <a:off x="334424" y="883599"/>
            <a:ext cx="7421461" cy="2608598"/>
          </a:xfrm>
          <a:prstGeom prst="rect">
            <a:avLst/>
          </a:prstGeom>
          <a:ln>
            <a:solidFill>
              <a:srgbClr val="92D050"/>
            </a:solidFill>
          </a:ln>
        </p:spPr>
      </p:pic>
    </p:spTree>
    <p:extLst>
      <p:ext uri="{BB962C8B-B14F-4D97-AF65-F5344CB8AC3E}">
        <p14:creationId xmlns:p14="http://schemas.microsoft.com/office/powerpoint/2010/main" val="337375455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b="1" dirty="0">
                <a:solidFill>
                  <a:schemeClr val="bg1"/>
                </a:solidFill>
                <a:latin typeface="Calibri" panose="020F0502020204030204" pitchFamily="34" charset="0"/>
                <a:cs typeface="Calibri" panose="020F0502020204030204" pitchFamily="34" charset="0"/>
              </a:rPr>
              <a:t>Note</a:t>
            </a:r>
            <a:br>
              <a:rPr lang="en-US" sz="2400" b="1" dirty="0">
                <a:solidFill>
                  <a:schemeClr val="bg1"/>
                </a:solidFill>
                <a:latin typeface="Calibri" panose="020F0502020204030204" pitchFamily="34" charset="0"/>
                <a:cs typeface="Calibri" panose="020F0502020204030204" pitchFamily="34" charset="0"/>
              </a:rPr>
            </a:br>
            <a:endParaRPr lang="en-US" dirty="0"/>
          </a:p>
        </p:txBody>
      </p:sp>
      <p:sp>
        <p:nvSpPr>
          <p:cNvPr id="3" name="TextBox 2"/>
          <p:cNvSpPr txBox="1"/>
          <p:nvPr/>
        </p:nvSpPr>
        <p:spPr>
          <a:xfrm>
            <a:off x="1436914" y="2032000"/>
            <a:ext cx="5907314" cy="2400657"/>
          </a:xfrm>
          <a:prstGeom prst="rect">
            <a:avLst/>
          </a:prstGeom>
          <a:noFill/>
        </p:spPr>
        <p:txBody>
          <a:bodyPr wrap="square" rtlCol="0">
            <a:spAutoFit/>
          </a:bodyPr>
          <a:lstStyle/>
          <a:p>
            <a:r>
              <a:rPr lang="en-US" sz="2500" i="1" dirty="0">
                <a:latin typeface="Calibri" panose="020F0502020204030204" pitchFamily="34" charset="0"/>
                <a:cs typeface="Calibri" panose="020F0502020204030204" pitchFamily="34" charset="0"/>
              </a:rPr>
              <a:t>Many educators encounter the problem of not being able to sign their observation observation because it is not visible to them. When this happens, remember to enable to self-reflection in the details of the observation.</a:t>
            </a:r>
          </a:p>
        </p:txBody>
      </p:sp>
    </p:spTree>
    <p:extLst>
      <p:ext uri="{BB962C8B-B14F-4D97-AF65-F5344CB8AC3E}">
        <p14:creationId xmlns:p14="http://schemas.microsoft.com/office/powerpoint/2010/main" val="193224520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DEE1B-1C48-4C22-B404-8B449A9BFEE5}"/>
              </a:ext>
            </a:extLst>
          </p:cNvPr>
          <p:cNvSpPr>
            <a:spLocks noGrp="1"/>
          </p:cNvSpPr>
          <p:nvPr>
            <p:ph type="title"/>
          </p:nvPr>
        </p:nvSpPr>
        <p:spPr>
          <a:xfrm>
            <a:off x="1637251" y="483326"/>
            <a:ext cx="6571060" cy="530223"/>
          </a:xfrm>
        </p:spPr>
        <p:txBody>
          <a:bodyPr/>
          <a:lstStyle/>
          <a:p>
            <a:r>
              <a:rPr lang="en-US" b="1" dirty="0">
                <a:solidFill>
                  <a:schemeClr val="bg1"/>
                </a:solidFill>
                <a:latin typeface="Calibri" panose="020F0502020204030204" pitchFamily="34" charset="0"/>
                <a:cs typeface="Calibri" panose="020F0502020204030204" pitchFamily="34" charset="0"/>
              </a:rPr>
              <a:t>Observation: Scripting &amp; Scoring (Slide 3)</a:t>
            </a:r>
          </a:p>
        </p:txBody>
      </p:sp>
      <p:pic>
        <p:nvPicPr>
          <p:cNvPr id="3" name="Picture 2" descr="Attachments Page">
            <a:extLst>
              <a:ext uri="{FF2B5EF4-FFF2-40B4-BE49-F238E27FC236}">
                <a16:creationId xmlns:a16="http://schemas.microsoft.com/office/drawing/2014/main" id="{4A93DDDF-B6CB-40E4-837D-EEEFC28E8660}"/>
              </a:ext>
            </a:extLst>
          </p:cNvPr>
          <p:cNvPicPr>
            <a:picLocks noChangeAspect="1"/>
          </p:cNvPicPr>
          <p:nvPr/>
        </p:nvPicPr>
        <p:blipFill>
          <a:blip r:embed="rId3"/>
          <a:stretch>
            <a:fillRect/>
          </a:stretch>
        </p:blipFill>
        <p:spPr>
          <a:xfrm>
            <a:off x="768420" y="1078135"/>
            <a:ext cx="7897091" cy="3735668"/>
          </a:xfrm>
          <a:prstGeom prst="rect">
            <a:avLst/>
          </a:prstGeom>
          <a:ln>
            <a:solidFill>
              <a:srgbClr val="92D050"/>
            </a:solidFill>
          </a:ln>
        </p:spPr>
      </p:pic>
      <p:sp>
        <p:nvSpPr>
          <p:cNvPr id="4" name="TextBox 3"/>
          <p:cNvSpPr txBox="1"/>
          <p:nvPr/>
        </p:nvSpPr>
        <p:spPr>
          <a:xfrm>
            <a:off x="1183423" y="4281726"/>
            <a:ext cx="5674577" cy="861774"/>
          </a:xfrm>
          <a:prstGeom prst="rect">
            <a:avLst/>
          </a:prstGeom>
          <a:solidFill>
            <a:schemeClr val="bg1"/>
          </a:solidFill>
        </p:spPr>
        <p:txBody>
          <a:bodyPr wrap="square" rtlCol="0">
            <a:spAutoFit/>
          </a:bodyPr>
          <a:lstStyle/>
          <a:p>
            <a:r>
              <a:rPr lang="en-US" sz="2500" dirty="0">
                <a:latin typeface="Calibri" panose="020F0502020204030204" pitchFamily="34" charset="0"/>
                <a:cs typeface="Calibri" panose="020F0502020204030204" pitchFamily="34" charset="0"/>
              </a:rPr>
              <a:t>Attachments under Scripting &amp; Scoring tab </a:t>
            </a:r>
          </a:p>
          <a:p>
            <a:r>
              <a:rPr lang="en-US" sz="2500" dirty="0">
                <a:latin typeface="Calibri" panose="020F0502020204030204" pitchFamily="34" charset="0"/>
                <a:cs typeface="Calibri" panose="020F0502020204030204" pitchFamily="34" charset="0"/>
              </a:rPr>
              <a:t>can only be viewed by the observer.</a:t>
            </a:r>
          </a:p>
        </p:txBody>
      </p:sp>
    </p:spTree>
    <p:extLst>
      <p:ext uri="{BB962C8B-B14F-4D97-AF65-F5344CB8AC3E}">
        <p14:creationId xmlns:p14="http://schemas.microsoft.com/office/powerpoint/2010/main" val="104070498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DEE1B-1C48-4C22-B404-8B449A9BFEE5}"/>
              </a:ext>
            </a:extLst>
          </p:cNvPr>
          <p:cNvSpPr>
            <a:spLocks noGrp="1"/>
          </p:cNvSpPr>
          <p:nvPr>
            <p:ph type="title"/>
          </p:nvPr>
        </p:nvSpPr>
        <p:spPr>
          <a:xfrm>
            <a:off x="1405890" y="453737"/>
            <a:ext cx="5643458" cy="530223"/>
          </a:xfrm>
        </p:spPr>
        <p:txBody>
          <a:bodyPr/>
          <a:lstStyle/>
          <a:p>
            <a:pPr algn="ctr"/>
            <a:r>
              <a:rPr lang="en-US" b="1" dirty="0">
                <a:solidFill>
                  <a:schemeClr val="bg1"/>
                </a:solidFill>
                <a:latin typeface="Calibri" panose="020F0502020204030204" pitchFamily="34" charset="0"/>
                <a:cs typeface="Calibri" panose="020F0502020204030204" pitchFamily="34" charset="0"/>
              </a:rPr>
              <a:t>Observation: Post-Conference</a:t>
            </a:r>
          </a:p>
        </p:txBody>
      </p:sp>
      <p:pic>
        <p:nvPicPr>
          <p:cNvPr id="4" name="Picture 3" descr="Post Conference Forms">
            <a:extLst>
              <a:ext uri="{FF2B5EF4-FFF2-40B4-BE49-F238E27FC236}">
                <a16:creationId xmlns:a16="http://schemas.microsoft.com/office/drawing/2014/main" id="{84B1F1D2-BAFF-4B66-92EB-058AFA1FA717}"/>
              </a:ext>
            </a:extLst>
          </p:cNvPr>
          <p:cNvPicPr>
            <a:picLocks noChangeAspect="1"/>
          </p:cNvPicPr>
          <p:nvPr/>
        </p:nvPicPr>
        <p:blipFill>
          <a:blip r:embed="rId3"/>
          <a:stretch>
            <a:fillRect/>
          </a:stretch>
        </p:blipFill>
        <p:spPr>
          <a:xfrm>
            <a:off x="1020873" y="1109690"/>
            <a:ext cx="7063229" cy="3860988"/>
          </a:xfrm>
          <a:prstGeom prst="rect">
            <a:avLst/>
          </a:prstGeom>
          <a:ln>
            <a:solidFill>
              <a:srgbClr val="92D050"/>
            </a:solidFill>
          </a:ln>
        </p:spPr>
      </p:pic>
    </p:spTree>
    <p:extLst>
      <p:ext uri="{BB962C8B-B14F-4D97-AF65-F5344CB8AC3E}">
        <p14:creationId xmlns:p14="http://schemas.microsoft.com/office/powerpoint/2010/main" val="144520839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idx="4294967295"/>
          </p:nvPr>
        </p:nvSpPr>
        <p:spPr>
          <a:xfrm>
            <a:off x="3577589" y="149527"/>
            <a:ext cx="4903471" cy="621600"/>
          </a:xfrm>
          <a:prstGeom prst="rect">
            <a:avLst/>
          </a:prstGeom>
          <a:solidFill>
            <a:schemeClr val="accent5">
              <a:lumMod val="50000"/>
            </a:schemeClr>
          </a:solidFill>
        </p:spPr>
        <p:txBody>
          <a:bodyPr spcFirstLastPara="1" vert="horz" lIns="91440" tIns="45720" rIns="91440" bIns="45720" rtlCol="0" anchor="ctr" anchorCtr="0">
            <a:normAutofit/>
          </a:bodyPr>
          <a:lstStyle/>
          <a:p>
            <a:pPr defTabSz="457189">
              <a:buClr>
                <a:srgbClr val="17365D"/>
              </a:buClr>
            </a:pPr>
            <a:r>
              <a:rPr lang="en-US" sz="3000" b="1" dirty="0">
                <a:solidFill>
                  <a:schemeClr val="bg1"/>
                </a:solidFill>
                <a:latin typeface="Calibri" panose="020F0502020204030204" pitchFamily="34" charset="0"/>
                <a:cs typeface="Calibri" panose="020F0502020204030204" pitchFamily="34" charset="0"/>
                <a:sym typeface="Source Sans Pro"/>
              </a:rPr>
              <a:t>Observation: Consensus Form</a:t>
            </a:r>
            <a:endParaRPr lang="en-US" sz="3000" b="1" dirty="0">
              <a:solidFill>
                <a:schemeClr val="bg1"/>
              </a:solidFill>
              <a:latin typeface="Calibri" panose="020F0502020204030204" pitchFamily="34" charset="0"/>
              <a:cs typeface="Calibri" panose="020F0502020204030204" pitchFamily="34" charset="0"/>
            </a:endParaRPr>
          </a:p>
        </p:txBody>
      </p:sp>
      <p:sp>
        <p:nvSpPr>
          <p:cNvPr id="348" name="Shape 348"/>
          <p:cNvSpPr txBox="1">
            <a:spLocks noGrp="1"/>
          </p:cNvSpPr>
          <p:nvPr>
            <p:ph idx="4294967295"/>
          </p:nvPr>
        </p:nvSpPr>
        <p:spPr>
          <a:xfrm>
            <a:off x="171450" y="174580"/>
            <a:ext cx="4114800" cy="3401615"/>
          </a:xfrm>
          <a:prstGeom prst="rect">
            <a:avLst/>
          </a:prstGeom>
        </p:spPr>
        <p:txBody>
          <a:bodyPr spcFirstLastPara="1" vert="horz" lIns="91440" tIns="45720" rIns="91440" bIns="45720" rtlCol="0" anchorCtr="0">
            <a:noAutofit/>
          </a:bodyPr>
          <a:lstStyle/>
          <a:p>
            <a:pPr marL="0" indent="0" defTabSz="457189">
              <a:spcBef>
                <a:spcPts val="1000"/>
              </a:spcBef>
            </a:pPr>
            <a:r>
              <a:rPr lang="en-US" sz="2500" dirty="0">
                <a:latin typeface="Calibri" panose="020F0502020204030204" pitchFamily="34" charset="0"/>
                <a:cs typeface="Calibri" panose="020F0502020204030204" pitchFamily="34" charset="0"/>
                <a:sym typeface="Source Sans Pro"/>
              </a:rPr>
              <a:t>Consensus meeting is </a:t>
            </a:r>
          </a:p>
          <a:p>
            <a:pPr marL="0" indent="0" defTabSz="457189">
              <a:spcBef>
                <a:spcPts val="1000"/>
              </a:spcBef>
              <a:buNone/>
            </a:pPr>
            <a:r>
              <a:rPr lang="en-US" sz="2500" dirty="0">
                <a:latin typeface="Calibri" panose="020F0502020204030204" pitchFamily="34" charset="0"/>
                <a:cs typeface="Calibri" panose="020F0502020204030204" pitchFamily="34" charset="0"/>
                <a:sym typeface="Source Sans Pro"/>
              </a:rPr>
              <a:t>added by the Evaluation Chair.</a:t>
            </a:r>
          </a:p>
          <a:p>
            <a:pPr marL="0" indent="0" defTabSz="457189">
              <a:spcBef>
                <a:spcPts val="1000"/>
              </a:spcBef>
            </a:pPr>
            <a:r>
              <a:rPr lang="en-US" sz="2500" dirty="0">
                <a:latin typeface="Calibri" panose="020F0502020204030204" pitchFamily="34" charset="0"/>
                <a:cs typeface="Calibri" panose="020F0502020204030204" pitchFamily="34" charset="0"/>
                <a:sym typeface="Source Sans Pro"/>
              </a:rPr>
              <a:t>Observation scores from completed observations will show in the scoring tab. </a:t>
            </a:r>
          </a:p>
          <a:p>
            <a:pPr marL="0" indent="0" defTabSz="457189">
              <a:spcBef>
                <a:spcPts val="1000"/>
              </a:spcBef>
            </a:pPr>
            <a:r>
              <a:rPr lang="en-US" sz="2500" dirty="0">
                <a:latin typeface="Calibri" panose="020F0502020204030204" pitchFamily="34" charset="0"/>
                <a:cs typeface="Calibri" panose="020F0502020204030204" pitchFamily="34" charset="0"/>
                <a:sym typeface="Source Sans Pro"/>
              </a:rPr>
              <a:t>Evaluation chair will enter a score for each indicator. </a:t>
            </a:r>
          </a:p>
          <a:p>
            <a:pPr marL="0" indent="0" defTabSz="457189">
              <a:spcBef>
                <a:spcPts val="1000"/>
              </a:spcBef>
            </a:pPr>
            <a:r>
              <a:rPr lang="en-US" sz="2500" dirty="0">
                <a:latin typeface="Calibri" panose="020F0502020204030204" pitchFamily="34" charset="0"/>
                <a:cs typeface="Calibri" panose="020F0502020204030204" pitchFamily="34" charset="0"/>
                <a:sym typeface="Source Sans Pro"/>
              </a:rPr>
              <a:t>All evaluators will sign the consensus post conference before the teacher will view/sign. </a:t>
            </a:r>
          </a:p>
          <a:p>
            <a:pPr marL="0" indent="0" defTabSz="457189">
              <a:spcBef>
                <a:spcPts val="1000"/>
              </a:spcBef>
            </a:pPr>
            <a:endParaRPr lang="en-US" sz="2500" dirty="0">
              <a:solidFill>
                <a:schemeClr val="bg1"/>
              </a:solidFill>
              <a:sym typeface="Source Sans Pro"/>
            </a:endParaRPr>
          </a:p>
          <a:p>
            <a:pPr marL="0" indent="0" defTabSz="457189">
              <a:spcBef>
                <a:spcPts val="1000"/>
              </a:spcBef>
            </a:pPr>
            <a:endParaRPr lang="en-US" sz="2500" u="none" strike="noStrike" cap="none" dirty="0">
              <a:solidFill>
                <a:schemeClr val="bg1"/>
              </a:solidFill>
              <a:sym typeface="Source Sans Pro"/>
            </a:endParaRPr>
          </a:p>
          <a:p>
            <a:pPr marL="0" indent="0" defTabSz="457189">
              <a:spcBef>
                <a:spcPts val="1000"/>
              </a:spcBef>
            </a:pPr>
            <a:endParaRPr lang="en-US" sz="2500" dirty="0">
              <a:solidFill>
                <a:schemeClr val="bg1"/>
              </a:solidFill>
              <a:sym typeface="Source Sans Pro"/>
            </a:endParaRPr>
          </a:p>
        </p:txBody>
      </p:sp>
      <p:pic>
        <p:nvPicPr>
          <p:cNvPr id="2" name="Picture 1" descr="Screenshot of Observation forms page wtih green arrow pointing to add consensus meeting link.">
            <a:extLst>
              <a:ext uri="{FF2B5EF4-FFF2-40B4-BE49-F238E27FC236}">
                <a16:creationId xmlns:a16="http://schemas.microsoft.com/office/drawing/2014/main" id="{0B4897B8-39DB-41C7-92C8-884D4D349143}"/>
              </a:ext>
            </a:extLst>
          </p:cNvPr>
          <p:cNvPicPr>
            <a:picLocks noChangeAspect="1"/>
          </p:cNvPicPr>
          <p:nvPr/>
        </p:nvPicPr>
        <p:blipFill>
          <a:blip r:embed="rId3"/>
          <a:stretch>
            <a:fillRect/>
          </a:stretch>
        </p:blipFill>
        <p:spPr>
          <a:xfrm>
            <a:off x="4160519" y="1046156"/>
            <a:ext cx="4604451" cy="2270324"/>
          </a:xfrm>
          <a:prstGeom prst="rect">
            <a:avLst/>
          </a:prstGeom>
          <a:ln>
            <a:solidFill>
              <a:srgbClr val="85DD43"/>
            </a:solidFill>
          </a:ln>
        </p:spPr>
      </p:pic>
      <p:pic>
        <p:nvPicPr>
          <p:cNvPr id="3" name="Picture 2" descr="Screenshot of indicators on the consensus meeting form with a green circle around the observers score and a green arrow pointing to the field to enter the team's consensus score.">
            <a:extLst>
              <a:ext uri="{FF2B5EF4-FFF2-40B4-BE49-F238E27FC236}">
                <a16:creationId xmlns:a16="http://schemas.microsoft.com/office/drawing/2014/main" id="{E83EB2FD-047C-4200-A093-8432CBA01075}"/>
              </a:ext>
            </a:extLst>
          </p:cNvPr>
          <p:cNvPicPr>
            <a:picLocks noChangeAspect="1"/>
          </p:cNvPicPr>
          <p:nvPr/>
        </p:nvPicPr>
        <p:blipFill>
          <a:blip r:embed="rId4"/>
          <a:stretch>
            <a:fillRect/>
          </a:stretch>
        </p:blipFill>
        <p:spPr>
          <a:xfrm>
            <a:off x="4160518" y="3835910"/>
            <a:ext cx="4604451" cy="798193"/>
          </a:xfrm>
          <a:prstGeom prst="rect">
            <a:avLst/>
          </a:prstGeom>
          <a:ln>
            <a:solidFill>
              <a:srgbClr val="85DD43"/>
            </a:solidFill>
          </a:ln>
        </p:spPr>
      </p:pic>
    </p:spTree>
    <p:extLst>
      <p:ext uri="{BB962C8B-B14F-4D97-AF65-F5344CB8AC3E}">
        <p14:creationId xmlns:p14="http://schemas.microsoft.com/office/powerpoint/2010/main" val="18552468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59608-99AF-4175-B54D-8EAA5BDC8E55}"/>
              </a:ext>
            </a:extLst>
          </p:cNvPr>
          <p:cNvSpPr>
            <a:spLocks noGrp="1"/>
          </p:cNvSpPr>
          <p:nvPr>
            <p:ph type="title"/>
          </p:nvPr>
        </p:nvSpPr>
        <p:spPr>
          <a:xfrm>
            <a:off x="514350" y="454361"/>
            <a:ext cx="7886700" cy="848659"/>
          </a:xfrm>
          <a:solidFill>
            <a:schemeClr val="accent5">
              <a:lumMod val="50000"/>
            </a:schemeClr>
          </a:solidFill>
        </p:spPr>
        <p:txBody>
          <a:bodyPr>
            <a:noAutofit/>
          </a:bodyPr>
          <a:lstStyle/>
          <a:p>
            <a:pPr algn="ctr"/>
            <a:r>
              <a:rPr lang="en-US" sz="2500" b="1" dirty="0">
                <a:solidFill>
                  <a:schemeClr val="bg1"/>
                </a:solidFill>
                <a:latin typeface="Calibri" panose="020F0502020204030204" pitchFamily="34" charset="0"/>
                <a:cs typeface="Calibri" panose="020F0502020204030204" pitchFamily="34" charset="0"/>
              </a:rPr>
              <a:t>Observations: Skip/Waive </a:t>
            </a:r>
            <a:br>
              <a:rPr lang="en-US" sz="2500" b="1" dirty="0">
                <a:solidFill>
                  <a:schemeClr val="bg1"/>
                </a:solidFill>
                <a:latin typeface="Calibri" panose="020F0502020204030204" pitchFamily="34" charset="0"/>
                <a:cs typeface="Calibri" panose="020F0502020204030204" pitchFamily="34" charset="0"/>
              </a:rPr>
            </a:br>
            <a:r>
              <a:rPr lang="en-US" sz="2500" b="1" dirty="0">
                <a:solidFill>
                  <a:schemeClr val="bg1"/>
                </a:solidFill>
                <a:latin typeface="Calibri" panose="020F0502020204030204" pitchFamily="34" charset="0"/>
                <a:cs typeface="Calibri" panose="020F0502020204030204" pitchFamily="34" charset="0"/>
              </a:rPr>
              <a:t>Spring/Final Cycle Observation</a:t>
            </a:r>
          </a:p>
        </p:txBody>
      </p:sp>
      <p:pic>
        <p:nvPicPr>
          <p:cNvPr id="4" name="Picture 3" descr="Screenshot of Information messages when observations can be skipped and a green arrow pointing to the skip final observations button.">
            <a:extLst>
              <a:ext uri="{FF2B5EF4-FFF2-40B4-BE49-F238E27FC236}">
                <a16:creationId xmlns:a16="http://schemas.microsoft.com/office/drawing/2014/main" id="{566A2053-F6A2-4C70-A3F8-0E244B41D04C}"/>
              </a:ext>
            </a:extLst>
          </p:cNvPr>
          <p:cNvPicPr>
            <a:picLocks noChangeAspect="1"/>
          </p:cNvPicPr>
          <p:nvPr/>
        </p:nvPicPr>
        <p:blipFill rotWithShape="1">
          <a:blip r:embed="rId3"/>
          <a:srcRect r="22427"/>
          <a:stretch/>
        </p:blipFill>
        <p:spPr>
          <a:xfrm>
            <a:off x="234074" y="1561636"/>
            <a:ext cx="4543666" cy="2912478"/>
          </a:xfrm>
          <a:prstGeom prst="rect">
            <a:avLst/>
          </a:prstGeom>
          <a:ln>
            <a:solidFill>
              <a:srgbClr val="85DD43"/>
            </a:solidFill>
          </a:ln>
        </p:spPr>
      </p:pic>
      <p:sp>
        <p:nvSpPr>
          <p:cNvPr id="5" name="TextBox 4">
            <a:extLst>
              <a:ext uri="{FF2B5EF4-FFF2-40B4-BE49-F238E27FC236}">
                <a16:creationId xmlns:a16="http://schemas.microsoft.com/office/drawing/2014/main" id="{520A9A65-312E-4206-9575-3A212DAAC5D8}"/>
              </a:ext>
            </a:extLst>
          </p:cNvPr>
          <p:cNvSpPr txBox="1"/>
          <p:nvPr/>
        </p:nvSpPr>
        <p:spPr>
          <a:xfrm>
            <a:off x="4881292" y="2009907"/>
            <a:ext cx="4126230" cy="2015936"/>
          </a:xfrm>
          <a:prstGeom prst="rect">
            <a:avLst/>
          </a:prstGeom>
          <a:noFill/>
        </p:spPr>
        <p:txBody>
          <a:bodyPr wrap="square" rtlCol="0">
            <a:spAutoFit/>
          </a:bodyPr>
          <a:lstStyle/>
          <a:p>
            <a:pPr algn="ctr"/>
            <a:r>
              <a:rPr lang="en-US" sz="2500" dirty="0">
                <a:latin typeface="Calibri" panose="020F0502020204030204" pitchFamily="34" charset="0"/>
                <a:cs typeface="Calibri" panose="020F0502020204030204" pitchFamily="34" charset="0"/>
              </a:rPr>
              <a:t>Continuing Formative contract</a:t>
            </a:r>
          </a:p>
          <a:p>
            <a:pPr algn="ctr"/>
            <a:r>
              <a:rPr lang="en-US" sz="2500" i="1" dirty="0">
                <a:latin typeface="Calibri" panose="020F0502020204030204" pitchFamily="34" charset="0"/>
                <a:cs typeface="Calibri" panose="020F0502020204030204" pitchFamily="34" charset="0"/>
              </a:rPr>
              <a:t>Or</a:t>
            </a:r>
          </a:p>
          <a:p>
            <a:pPr algn="ctr"/>
            <a:r>
              <a:rPr lang="en-US" sz="2500" u="sng" dirty="0">
                <a:latin typeface="Calibri" panose="020F0502020204030204" pitchFamily="34" charset="0"/>
                <a:cs typeface="Calibri" panose="020F0502020204030204" pitchFamily="34" charset="0"/>
              </a:rPr>
              <a:t>AND</a:t>
            </a:r>
          </a:p>
          <a:p>
            <a:pPr algn="ctr"/>
            <a:r>
              <a:rPr lang="en-US" sz="2500" b="1" i="1" u="sng" dirty="0">
                <a:latin typeface="Calibri" panose="020F0502020204030204" pitchFamily="34" charset="0"/>
                <a:cs typeface="Calibri" panose="020F0502020204030204" pitchFamily="34" charset="0"/>
              </a:rPr>
              <a:t>All</a:t>
            </a:r>
            <a:r>
              <a:rPr lang="en-US" sz="2500" dirty="0">
                <a:latin typeface="Calibri" panose="020F0502020204030204" pitchFamily="34" charset="0"/>
                <a:cs typeface="Calibri" panose="020F0502020204030204" pitchFamily="34" charset="0"/>
              </a:rPr>
              <a:t> indicator scores are proficient or higher.</a:t>
            </a:r>
          </a:p>
        </p:txBody>
      </p:sp>
    </p:spTree>
    <p:extLst>
      <p:ext uri="{BB962C8B-B14F-4D97-AF65-F5344CB8AC3E}">
        <p14:creationId xmlns:p14="http://schemas.microsoft.com/office/powerpoint/2010/main" val="23285480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idx="4294967295"/>
          </p:nvPr>
        </p:nvSpPr>
        <p:spPr>
          <a:xfrm>
            <a:off x="3246120" y="-29766"/>
            <a:ext cx="4034790" cy="559832"/>
          </a:xfrm>
          <a:prstGeom prst="rect">
            <a:avLst/>
          </a:prstGeom>
          <a:solidFill>
            <a:schemeClr val="accent5">
              <a:lumMod val="50000"/>
            </a:schemeClr>
          </a:solidFill>
        </p:spPr>
        <p:txBody>
          <a:bodyPr spcFirstLastPara="1" vert="horz" lIns="91440" tIns="45720" rIns="91440" bIns="45720" rtlCol="0" anchor="ctr" anchorCtr="0">
            <a:normAutofit/>
          </a:bodyPr>
          <a:lstStyle/>
          <a:p>
            <a:pPr defTabSz="457189">
              <a:buClr>
                <a:srgbClr val="17365D"/>
              </a:buClr>
            </a:pPr>
            <a:r>
              <a:rPr lang="en-US" sz="2500" b="1" dirty="0">
                <a:solidFill>
                  <a:schemeClr val="bg1"/>
                </a:solidFill>
                <a:latin typeface="Calibri" panose="020F0502020204030204" pitchFamily="34" charset="0"/>
                <a:cs typeface="Calibri" panose="020F0502020204030204" pitchFamily="34" charset="0"/>
                <a:sym typeface="Source Sans Pro"/>
              </a:rPr>
              <a:t>Professionalism Rubric</a:t>
            </a:r>
            <a:endParaRPr lang="en-US" sz="2500" b="1" dirty="0">
              <a:solidFill>
                <a:schemeClr val="bg1"/>
              </a:solidFill>
              <a:latin typeface="Calibri" panose="020F0502020204030204" pitchFamily="34" charset="0"/>
              <a:cs typeface="Calibri" panose="020F0502020204030204" pitchFamily="34" charset="0"/>
            </a:endParaRPr>
          </a:p>
        </p:txBody>
      </p:sp>
      <p:sp>
        <p:nvSpPr>
          <p:cNvPr id="348" name="Shape 348"/>
          <p:cNvSpPr txBox="1">
            <a:spLocks noGrp="1"/>
          </p:cNvSpPr>
          <p:nvPr>
            <p:ph idx="4294967295"/>
          </p:nvPr>
        </p:nvSpPr>
        <p:spPr>
          <a:xfrm>
            <a:off x="150796" y="559832"/>
            <a:ext cx="4194810" cy="4080034"/>
          </a:xfrm>
          <a:prstGeom prst="rect">
            <a:avLst/>
          </a:prstGeom>
        </p:spPr>
        <p:txBody>
          <a:bodyPr spcFirstLastPara="1" vert="horz" lIns="91440" tIns="45720" rIns="91440" bIns="45720" rtlCol="0" anchorCtr="0">
            <a:normAutofit fontScale="40000" lnSpcReduction="20000"/>
          </a:bodyPr>
          <a:lstStyle/>
          <a:p>
            <a:pPr marL="0" indent="0" defTabSz="457189">
              <a:spcBef>
                <a:spcPts val="1000"/>
              </a:spcBef>
            </a:pPr>
            <a:r>
              <a:rPr lang="en-US" sz="5300" dirty="0">
                <a:latin typeface="Calibri" panose="020F0502020204030204" pitchFamily="34" charset="0"/>
                <a:cs typeface="Calibri" panose="020F0502020204030204" pitchFamily="34" charset="0"/>
                <a:sym typeface="Source Sans Pro"/>
              </a:rPr>
              <a:t>Evaluator </a:t>
            </a:r>
            <a:r>
              <a:rPr lang="en-US" sz="5300" b="1" i="1" dirty="0">
                <a:latin typeface="Calibri" panose="020F0502020204030204" pitchFamily="34" charset="0"/>
                <a:cs typeface="Calibri" panose="020F0502020204030204" pitchFamily="34" charset="0"/>
                <a:sym typeface="Source Sans Pro"/>
              </a:rPr>
              <a:t>must complete</a:t>
            </a:r>
            <a:r>
              <a:rPr lang="en-US" sz="5300" dirty="0">
                <a:latin typeface="Calibri" panose="020F0502020204030204" pitchFamily="34" charset="0"/>
                <a:cs typeface="Calibri" panose="020F0502020204030204" pitchFamily="34" charset="0"/>
                <a:sym typeface="Source Sans Pro"/>
              </a:rPr>
              <a:t> a Professionalism Final Cycle Review.</a:t>
            </a:r>
          </a:p>
          <a:p>
            <a:pPr marL="0" indent="0" defTabSz="457189">
              <a:spcBef>
                <a:spcPts val="1000"/>
              </a:spcBef>
              <a:buNone/>
            </a:pPr>
            <a:endParaRPr lang="en-US" sz="5300" dirty="0">
              <a:latin typeface="Calibri" panose="020F0502020204030204" pitchFamily="34" charset="0"/>
              <a:cs typeface="Calibri" panose="020F0502020204030204" pitchFamily="34" charset="0"/>
              <a:sym typeface="Source Sans Pro"/>
            </a:endParaRPr>
          </a:p>
          <a:p>
            <a:pPr marL="0" indent="0" defTabSz="457189">
              <a:spcBef>
                <a:spcPts val="1000"/>
              </a:spcBef>
            </a:pPr>
            <a:r>
              <a:rPr lang="en-US" sz="5300" dirty="0">
                <a:latin typeface="Calibri" panose="020F0502020204030204" pitchFamily="34" charset="0"/>
                <a:cs typeface="Calibri" panose="020F0502020204030204" pitchFamily="34" charset="0"/>
                <a:sym typeface="Source Sans Pro"/>
              </a:rPr>
              <a:t>Evaluator has the </a:t>
            </a:r>
            <a:r>
              <a:rPr lang="en-US" sz="5300" b="1" i="1" dirty="0">
                <a:latin typeface="Calibri" panose="020F0502020204030204" pitchFamily="34" charset="0"/>
                <a:cs typeface="Calibri" panose="020F0502020204030204" pitchFamily="34" charset="0"/>
                <a:sym typeface="Source Sans Pro"/>
              </a:rPr>
              <a:t>option</a:t>
            </a:r>
            <a:r>
              <a:rPr lang="en-US" sz="5300" dirty="0">
                <a:latin typeface="Calibri" panose="020F0502020204030204" pitchFamily="34" charset="0"/>
                <a:cs typeface="Calibri" panose="020F0502020204030204" pitchFamily="34" charset="0"/>
                <a:sym typeface="Source Sans Pro"/>
              </a:rPr>
              <a:t> to complete a Preliminary Review. – Preliminary reviews are not included in scoring.</a:t>
            </a:r>
          </a:p>
          <a:p>
            <a:pPr marL="0" indent="0" defTabSz="457189">
              <a:spcBef>
                <a:spcPts val="1000"/>
              </a:spcBef>
              <a:buNone/>
            </a:pPr>
            <a:endParaRPr lang="en-US" sz="5300" dirty="0">
              <a:latin typeface="Calibri" panose="020F0502020204030204" pitchFamily="34" charset="0"/>
              <a:cs typeface="Calibri" panose="020F0502020204030204" pitchFamily="34" charset="0"/>
              <a:sym typeface="Source Sans Pro"/>
            </a:endParaRPr>
          </a:p>
          <a:p>
            <a:pPr marL="0" indent="0" defTabSz="457189">
              <a:spcBef>
                <a:spcPts val="1000"/>
              </a:spcBef>
            </a:pPr>
            <a:r>
              <a:rPr lang="en-US" sz="5300" dirty="0">
                <a:latin typeface="Calibri" panose="020F0502020204030204" pitchFamily="34" charset="0"/>
                <a:cs typeface="Calibri" panose="020F0502020204030204" pitchFamily="34" charset="0"/>
                <a:sym typeface="Source Sans Pro"/>
              </a:rPr>
              <a:t>Teacher has the </a:t>
            </a:r>
            <a:r>
              <a:rPr lang="en-US" sz="5300" b="1" i="1" dirty="0">
                <a:latin typeface="Calibri" panose="020F0502020204030204" pitchFamily="34" charset="0"/>
                <a:cs typeface="Calibri" panose="020F0502020204030204" pitchFamily="34" charset="0"/>
                <a:sym typeface="Source Sans Pro"/>
              </a:rPr>
              <a:t>option </a:t>
            </a:r>
            <a:r>
              <a:rPr lang="en-US" sz="5300" dirty="0">
                <a:latin typeface="Calibri" panose="020F0502020204030204" pitchFamily="34" charset="0"/>
                <a:cs typeface="Calibri" panose="020F0502020204030204" pitchFamily="34" charset="0"/>
                <a:sym typeface="Source Sans Pro"/>
              </a:rPr>
              <a:t>to complete both a preliminary and final self-review. </a:t>
            </a:r>
          </a:p>
          <a:p>
            <a:pPr marL="0" indent="0" defTabSz="457189">
              <a:spcBef>
                <a:spcPts val="1000"/>
              </a:spcBef>
            </a:pPr>
            <a:endParaRPr lang="en-US" u="none" strike="noStrike" cap="none" dirty="0">
              <a:sym typeface="Source Sans Pro"/>
            </a:endParaRPr>
          </a:p>
          <a:p>
            <a:pPr marL="0" indent="0" defTabSz="457189">
              <a:spcBef>
                <a:spcPts val="1000"/>
              </a:spcBef>
            </a:pPr>
            <a:endParaRPr lang="en-US" dirty="0">
              <a:sym typeface="Source Sans Pro"/>
            </a:endParaRPr>
          </a:p>
        </p:txBody>
      </p:sp>
      <p:pic>
        <p:nvPicPr>
          <p:cNvPr id="25" name="Picture 24" descr="Screenshot of Professionalism page wtih green circle around add final review link indicating that data entered here will be included in the calculation">
            <a:extLst>
              <a:ext uri="{FF2B5EF4-FFF2-40B4-BE49-F238E27FC236}">
                <a16:creationId xmlns:a16="http://schemas.microsoft.com/office/drawing/2014/main" id="{A95C361B-51CF-4E9E-8A07-28ABE2CC8A78}"/>
              </a:ext>
            </a:extLst>
          </p:cNvPr>
          <p:cNvPicPr>
            <a:picLocks noChangeAspect="1"/>
          </p:cNvPicPr>
          <p:nvPr/>
        </p:nvPicPr>
        <p:blipFill rotWithShape="1">
          <a:blip r:embed="rId3"/>
          <a:srcRect l="24485" t="5" r="30910" b="-6"/>
          <a:stretch/>
        </p:blipFill>
        <p:spPr>
          <a:xfrm>
            <a:off x="4766310" y="973140"/>
            <a:ext cx="3775205" cy="3666726"/>
          </a:xfrm>
          <a:prstGeom prst="rect">
            <a:avLst/>
          </a:prstGeom>
          <a:ln w="3175">
            <a:solidFill>
              <a:schemeClr val="tx1"/>
            </a:solidFill>
          </a:ln>
        </p:spPr>
      </p:pic>
    </p:spTree>
    <p:extLst>
      <p:ext uri="{BB962C8B-B14F-4D97-AF65-F5344CB8AC3E}">
        <p14:creationId xmlns:p14="http://schemas.microsoft.com/office/powerpoint/2010/main" val="67334125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DEE1B-1C48-4C22-B404-8B449A9BFEE5}"/>
              </a:ext>
            </a:extLst>
          </p:cNvPr>
          <p:cNvSpPr>
            <a:spLocks noGrp="1"/>
          </p:cNvSpPr>
          <p:nvPr>
            <p:ph type="title"/>
          </p:nvPr>
        </p:nvSpPr>
        <p:spPr>
          <a:xfrm>
            <a:off x="1171575" y="366092"/>
            <a:ext cx="6725957" cy="530223"/>
          </a:xfrm>
        </p:spPr>
        <p:txBody>
          <a:bodyPr/>
          <a:lstStyle/>
          <a:p>
            <a:r>
              <a:rPr lang="en-US" b="1" dirty="0">
                <a:solidFill>
                  <a:schemeClr val="bg1"/>
                </a:solidFill>
                <a:latin typeface="Calibri" panose="020F0502020204030204" pitchFamily="34" charset="0"/>
                <a:cs typeface="Calibri" panose="020F0502020204030204" pitchFamily="34" charset="0"/>
              </a:rPr>
              <a:t>Observation: Post-Conference (Self-Review)</a:t>
            </a:r>
          </a:p>
        </p:txBody>
      </p:sp>
      <p:pic>
        <p:nvPicPr>
          <p:cNvPr id="3" name="Picture 2" descr="Professionalism Page">
            <a:extLst>
              <a:ext uri="{FF2B5EF4-FFF2-40B4-BE49-F238E27FC236}">
                <a16:creationId xmlns:a16="http://schemas.microsoft.com/office/drawing/2014/main" id="{5C1A2CFE-2E3B-4B5E-BBA8-47603EC00105}"/>
              </a:ext>
            </a:extLst>
          </p:cNvPr>
          <p:cNvPicPr>
            <a:picLocks noChangeAspect="1"/>
          </p:cNvPicPr>
          <p:nvPr/>
        </p:nvPicPr>
        <p:blipFill>
          <a:blip r:embed="rId3"/>
          <a:stretch>
            <a:fillRect/>
          </a:stretch>
        </p:blipFill>
        <p:spPr>
          <a:xfrm>
            <a:off x="478288" y="896315"/>
            <a:ext cx="8303491" cy="4173294"/>
          </a:xfrm>
          <a:prstGeom prst="rect">
            <a:avLst/>
          </a:prstGeom>
          <a:ln>
            <a:solidFill>
              <a:srgbClr val="92D050"/>
            </a:solidFill>
          </a:ln>
        </p:spPr>
      </p:pic>
    </p:spTree>
    <p:extLst>
      <p:ext uri="{BB962C8B-B14F-4D97-AF65-F5344CB8AC3E}">
        <p14:creationId xmlns:p14="http://schemas.microsoft.com/office/powerpoint/2010/main" val="90495784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b="1" dirty="0">
                <a:solidFill>
                  <a:schemeClr val="bg1"/>
                </a:solidFill>
                <a:latin typeface="Calibri" panose="020F0502020204030204" pitchFamily="34" charset="0"/>
                <a:cs typeface="Calibri" panose="020F0502020204030204" pitchFamily="34" charset="0"/>
              </a:rPr>
              <a:t>Notes</a:t>
            </a:r>
            <a:br>
              <a:rPr lang="en-US" sz="2400" b="1" dirty="0">
                <a:solidFill>
                  <a:schemeClr val="bg1"/>
                </a:solidFill>
                <a:latin typeface="Calibri" panose="020F0502020204030204" pitchFamily="34" charset="0"/>
                <a:cs typeface="Calibri" panose="020F0502020204030204" pitchFamily="34" charset="0"/>
              </a:rPr>
            </a:br>
            <a:endParaRPr lang="en-US" dirty="0"/>
          </a:p>
        </p:txBody>
      </p:sp>
      <p:sp>
        <p:nvSpPr>
          <p:cNvPr id="3" name="TextBox 2"/>
          <p:cNvSpPr txBox="1"/>
          <p:nvPr/>
        </p:nvSpPr>
        <p:spPr>
          <a:xfrm>
            <a:off x="159657" y="1799772"/>
            <a:ext cx="8665029" cy="3170099"/>
          </a:xfrm>
          <a:prstGeom prst="rect">
            <a:avLst/>
          </a:prstGeom>
          <a:noFill/>
        </p:spPr>
        <p:txBody>
          <a:bodyPr wrap="square" rtlCol="0">
            <a:spAutoFit/>
          </a:bodyPr>
          <a:lstStyle/>
          <a:p>
            <a:pPr marL="342900" indent="-342900">
              <a:buFont typeface="Arial" panose="020B0604020202020204" pitchFamily="34" charset="0"/>
              <a:buChar char="•"/>
            </a:pPr>
            <a:r>
              <a:rPr lang="en-US" sz="2500" dirty="0">
                <a:latin typeface="Calibri" panose="020F0502020204030204" pitchFamily="34" charset="0"/>
                <a:cs typeface="Calibri" panose="020F0502020204030204" pitchFamily="34" charset="0"/>
              </a:rPr>
              <a:t>If multiple Final Professionalism Review are entered, the last entered Final Professionalism Review will be calculated on the Results page for the Professionalism Domain. </a:t>
            </a:r>
          </a:p>
          <a:p>
            <a:pPr marL="342900" indent="-342900">
              <a:buFont typeface="Arial" panose="020B0604020202020204" pitchFamily="34" charset="0"/>
              <a:buChar char="•"/>
            </a:pPr>
            <a:r>
              <a:rPr lang="en-US" sz="2500" dirty="0">
                <a:latin typeface="Calibri" panose="020F0502020204030204" pitchFamily="34" charset="0"/>
                <a:cs typeface="Calibri" panose="020F0502020204030204" pitchFamily="34" charset="0"/>
              </a:rPr>
              <a:t>If multiple Final Professionalism Reviews are entered and one set has been signed by both evaluator and educator but others are not signed or are only signed by either the evaluator/educator, the Professionalism status bar will not be at 100%</a:t>
            </a:r>
          </a:p>
        </p:txBody>
      </p:sp>
    </p:spTree>
    <p:extLst>
      <p:ext uri="{BB962C8B-B14F-4D97-AF65-F5344CB8AC3E}">
        <p14:creationId xmlns:p14="http://schemas.microsoft.com/office/powerpoint/2010/main" val="338310945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DEE1B-1C48-4C22-B404-8B449A9BFEE5}"/>
              </a:ext>
            </a:extLst>
          </p:cNvPr>
          <p:cNvSpPr>
            <a:spLocks noGrp="1"/>
          </p:cNvSpPr>
          <p:nvPr>
            <p:ph type="title"/>
          </p:nvPr>
        </p:nvSpPr>
        <p:spPr>
          <a:xfrm>
            <a:off x="478288" y="453737"/>
            <a:ext cx="6571060" cy="530223"/>
          </a:xfrm>
        </p:spPr>
        <p:txBody>
          <a:bodyPr/>
          <a:lstStyle/>
          <a:p>
            <a:r>
              <a:rPr lang="en-US" b="1" dirty="0">
                <a:solidFill>
                  <a:schemeClr val="bg1"/>
                </a:solidFill>
                <a:latin typeface="Calibri" panose="020F0502020204030204" pitchFamily="34" charset="0"/>
                <a:cs typeface="Calibri" panose="020F0502020204030204" pitchFamily="34" charset="0"/>
              </a:rPr>
              <a:t>Results</a:t>
            </a:r>
          </a:p>
        </p:txBody>
      </p:sp>
      <p:pic>
        <p:nvPicPr>
          <p:cNvPr id="4" name="Picture 3" descr="Evalaution Results Page">
            <a:extLst>
              <a:ext uri="{FF2B5EF4-FFF2-40B4-BE49-F238E27FC236}">
                <a16:creationId xmlns:a16="http://schemas.microsoft.com/office/drawing/2014/main" id="{14A0A417-D5B3-4D3C-9DF5-044B036A5ACA}"/>
              </a:ext>
            </a:extLst>
          </p:cNvPr>
          <p:cNvPicPr>
            <a:picLocks noChangeAspect="1"/>
          </p:cNvPicPr>
          <p:nvPr/>
        </p:nvPicPr>
        <p:blipFill>
          <a:blip r:embed="rId3"/>
          <a:stretch>
            <a:fillRect/>
          </a:stretch>
        </p:blipFill>
        <p:spPr>
          <a:xfrm>
            <a:off x="2502601" y="194310"/>
            <a:ext cx="6362699" cy="4627417"/>
          </a:xfrm>
          <a:prstGeom prst="rect">
            <a:avLst/>
          </a:prstGeom>
          <a:ln>
            <a:solidFill>
              <a:srgbClr val="92D050"/>
            </a:solidFill>
          </a:ln>
        </p:spPr>
      </p:pic>
    </p:spTree>
    <p:extLst>
      <p:ext uri="{BB962C8B-B14F-4D97-AF65-F5344CB8AC3E}">
        <p14:creationId xmlns:p14="http://schemas.microsoft.com/office/powerpoint/2010/main" val="3479983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idx="4294967295"/>
          </p:nvPr>
        </p:nvSpPr>
        <p:spPr>
          <a:xfrm>
            <a:off x="188685" y="29019"/>
            <a:ext cx="7620001" cy="638638"/>
          </a:xfrm>
          <a:prstGeom prst="rect">
            <a:avLst/>
          </a:prstGeom>
          <a:solidFill>
            <a:schemeClr val="tx2">
              <a:alpha val="98824"/>
            </a:schemeClr>
          </a:solidFill>
          <a:ln>
            <a:solidFill>
              <a:schemeClr val="accent1"/>
            </a:solidFill>
          </a:ln>
        </p:spPr>
        <p:txBody>
          <a:bodyPr spcFirstLastPara="1" wrap="square" lIns="91425" tIns="45700" rIns="91425" bIns="45700" anchor="b" anchorCtr="0">
            <a:noAutofit/>
          </a:bodyPr>
          <a:lstStyle/>
          <a:p>
            <a:pPr marL="0" marR="0" lvl="0" indent="0" algn="ctr" rtl="0">
              <a:lnSpc>
                <a:spcPct val="100000"/>
              </a:lnSpc>
              <a:spcBef>
                <a:spcPts val="0"/>
              </a:spcBef>
              <a:spcAft>
                <a:spcPts val="0"/>
              </a:spcAft>
              <a:buClr>
                <a:srgbClr val="17365D"/>
              </a:buClr>
              <a:buFont typeface="Source Sans Pro"/>
              <a:buNone/>
            </a:pPr>
            <a:r>
              <a:rPr lang="en-US" sz="3000" b="1" i="0" u="none" strike="noStrike" cap="none" dirty="0">
                <a:solidFill>
                  <a:schemeClr val="bg1"/>
                </a:solidFill>
                <a:latin typeface="Calibri" panose="020F0502020204030204" pitchFamily="34" charset="0"/>
                <a:ea typeface="Source Sans Pro"/>
                <a:cs typeface="Calibri" panose="020F0502020204030204" pitchFamily="34" charset="0"/>
                <a:sym typeface="Source Sans Pro"/>
              </a:rPr>
              <a:t>Does SCLead impact my duties</a:t>
            </a:r>
            <a:r>
              <a:rPr lang="en-US" sz="3000" b="1" dirty="0">
                <a:solidFill>
                  <a:schemeClr val="bg1"/>
                </a:solidFill>
                <a:latin typeface="Calibri" panose="020F0502020204030204" pitchFamily="34" charset="0"/>
                <a:ea typeface="Source Sans Pro"/>
                <a:cs typeface="Calibri" panose="020F0502020204030204" pitchFamily="34" charset="0"/>
                <a:sym typeface="Source Sans Pro"/>
              </a:rPr>
              <a:t>?</a:t>
            </a:r>
            <a:endParaRPr sz="3000" b="1" dirty="0">
              <a:solidFill>
                <a:schemeClr val="bg1"/>
              </a:solidFill>
              <a:latin typeface="Calibri" panose="020F0502020204030204" pitchFamily="34" charset="0"/>
              <a:cs typeface="Calibri" panose="020F0502020204030204" pitchFamily="34" charset="0"/>
            </a:endParaRPr>
          </a:p>
        </p:txBody>
      </p:sp>
      <p:sp>
        <p:nvSpPr>
          <p:cNvPr id="348" name="Shape 348"/>
          <p:cNvSpPr txBox="1">
            <a:spLocks noGrp="1"/>
          </p:cNvSpPr>
          <p:nvPr>
            <p:ph idx="4294967295"/>
          </p:nvPr>
        </p:nvSpPr>
        <p:spPr>
          <a:xfrm>
            <a:off x="298222" y="857857"/>
            <a:ext cx="8693378" cy="389232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17365D"/>
              </a:buClr>
              <a:buFont typeface="Source Sans Pro"/>
              <a:buNone/>
            </a:pPr>
            <a:r>
              <a:rPr lang="en-US" sz="2500" b="1" dirty="0">
                <a:solidFill>
                  <a:schemeClr val="tx1"/>
                </a:solidFill>
                <a:latin typeface="Calibri" panose="020F0502020204030204" pitchFamily="34" charset="0"/>
                <a:ea typeface="Source Sans Pro"/>
                <a:cs typeface="Calibri" panose="020F0502020204030204" pitchFamily="34" charset="0"/>
                <a:sym typeface="Source Sans Pro"/>
              </a:rPr>
              <a:t>SCLead.org impacts ALL South Carolina</a:t>
            </a:r>
          </a:p>
          <a:p>
            <a:pPr marL="0" marR="0" lvl="0" indent="0" algn="l" rtl="0">
              <a:lnSpc>
                <a:spcPct val="100000"/>
              </a:lnSpc>
              <a:spcBef>
                <a:spcPts val="0"/>
              </a:spcBef>
              <a:spcAft>
                <a:spcPts val="0"/>
              </a:spcAft>
              <a:buClr>
                <a:srgbClr val="17365D"/>
              </a:buClr>
              <a:buFont typeface="Source Sans Pro"/>
              <a:buNone/>
            </a:pPr>
            <a:endParaRPr lang="en-US" sz="2500" b="1" i="0" u="none" strike="noStrike" cap="none" dirty="0">
              <a:solidFill>
                <a:schemeClr val="tx2"/>
              </a:solidFill>
              <a:latin typeface="Calibri" panose="020F0502020204030204" pitchFamily="34" charset="0"/>
              <a:ea typeface="Source Sans Pro"/>
              <a:cs typeface="Calibri" panose="020F0502020204030204" pitchFamily="34" charset="0"/>
              <a:sym typeface="Source Sans Pro"/>
            </a:endParaRPr>
          </a:p>
          <a:p>
            <a:pPr marR="0" lvl="0" algn="l" rtl="0">
              <a:lnSpc>
                <a:spcPct val="100000"/>
              </a:lnSpc>
              <a:spcBef>
                <a:spcPts val="0"/>
              </a:spcBef>
              <a:spcAft>
                <a:spcPts val="0"/>
              </a:spcAft>
              <a:buClr>
                <a:srgbClr val="17365D"/>
              </a:buClr>
              <a:buFont typeface="Wingdings" panose="05000000000000000000" pitchFamily="2" charset="2"/>
              <a:buChar char="q"/>
            </a:pPr>
            <a:r>
              <a:rPr lang="en-US" sz="2500" dirty="0">
                <a:solidFill>
                  <a:schemeClr val="tx1"/>
                </a:solidFill>
                <a:latin typeface="Calibri" panose="020F0502020204030204" pitchFamily="34" charset="0"/>
                <a:ea typeface="Source Sans Pro"/>
                <a:cs typeface="Calibri" panose="020F0502020204030204" pitchFamily="34" charset="0"/>
                <a:sym typeface="Source Sans Pro"/>
              </a:rPr>
              <a:t>Superintendents,</a:t>
            </a:r>
          </a:p>
          <a:p>
            <a:pPr marL="0" marR="0" lvl="0" indent="0" algn="l" rtl="0">
              <a:lnSpc>
                <a:spcPct val="100000"/>
              </a:lnSpc>
              <a:spcBef>
                <a:spcPts val="0"/>
              </a:spcBef>
              <a:spcAft>
                <a:spcPts val="0"/>
              </a:spcAft>
              <a:buClr>
                <a:srgbClr val="17365D"/>
              </a:buClr>
              <a:buNone/>
            </a:pPr>
            <a:endParaRPr lang="en-US" sz="2500" dirty="0">
              <a:solidFill>
                <a:schemeClr val="tx1"/>
              </a:solidFill>
              <a:latin typeface="Calibri" panose="020F0502020204030204" pitchFamily="34" charset="0"/>
              <a:ea typeface="Source Sans Pro"/>
              <a:cs typeface="Calibri" panose="020F0502020204030204" pitchFamily="34" charset="0"/>
              <a:sym typeface="Source Sans Pro"/>
            </a:endParaRPr>
          </a:p>
          <a:p>
            <a:pPr marR="0" lvl="0" algn="l" rtl="0">
              <a:lnSpc>
                <a:spcPct val="100000"/>
              </a:lnSpc>
              <a:spcBef>
                <a:spcPts val="0"/>
              </a:spcBef>
              <a:spcAft>
                <a:spcPts val="0"/>
              </a:spcAft>
              <a:buClr>
                <a:srgbClr val="17365D"/>
              </a:buClr>
              <a:buFont typeface="Wingdings" panose="05000000000000000000" pitchFamily="2" charset="2"/>
              <a:buChar char="q"/>
            </a:pPr>
            <a:r>
              <a:rPr lang="en-US" sz="2500" dirty="0">
                <a:solidFill>
                  <a:schemeClr val="tx1"/>
                </a:solidFill>
                <a:latin typeface="Calibri" panose="020F0502020204030204" pitchFamily="34" charset="0"/>
                <a:ea typeface="Source Sans Pro"/>
                <a:cs typeface="Calibri" panose="020F0502020204030204" pitchFamily="34" charset="0"/>
                <a:sym typeface="Source Sans Pro"/>
              </a:rPr>
              <a:t>ADEPT and PADEPP staff at the District-level,</a:t>
            </a:r>
          </a:p>
          <a:p>
            <a:pPr marL="0" marR="0" lvl="0" indent="0" algn="l" rtl="0">
              <a:lnSpc>
                <a:spcPct val="100000"/>
              </a:lnSpc>
              <a:spcBef>
                <a:spcPts val="0"/>
              </a:spcBef>
              <a:spcAft>
                <a:spcPts val="0"/>
              </a:spcAft>
              <a:buClr>
                <a:srgbClr val="17365D"/>
              </a:buClr>
              <a:buNone/>
            </a:pPr>
            <a:endParaRPr lang="en-US" sz="2500" dirty="0">
              <a:solidFill>
                <a:schemeClr val="tx1"/>
              </a:solidFill>
              <a:latin typeface="Calibri" panose="020F0502020204030204" pitchFamily="34" charset="0"/>
              <a:ea typeface="Source Sans Pro"/>
              <a:cs typeface="Calibri" panose="020F0502020204030204" pitchFamily="34" charset="0"/>
              <a:sym typeface="Source Sans Pro"/>
            </a:endParaRPr>
          </a:p>
          <a:p>
            <a:pPr marR="0" lvl="0" algn="l" rtl="0">
              <a:lnSpc>
                <a:spcPct val="100000"/>
              </a:lnSpc>
              <a:spcBef>
                <a:spcPts val="0"/>
              </a:spcBef>
              <a:spcAft>
                <a:spcPts val="0"/>
              </a:spcAft>
              <a:buClr>
                <a:srgbClr val="17365D"/>
              </a:buClr>
              <a:buFont typeface="Wingdings" panose="05000000000000000000" pitchFamily="2" charset="2"/>
              <a:buChar char="q"/>
            </a:pPr>
            <a:r>
              <a:rPr lang="en-US" sz="2500" dirty="0">
                <a:solidFill>
                  <a:schemeClr val="tx1"/>
                </a:solidFill>
                <a:latin typeface="Calibri" panose="020F0502020204030204" pitchFamily="34" charset="0"/>
                <a:ea typeface="Source Sans Pro"/>
                <a:cs typeface="Calibri" panose="020F0502020204030204" pitchFamily="34" charset="0"/>
                <a:sym typeface="Source Sans Pro"/>
              </a:rPr>
              <a:t>Principals, and </a:t>
            </a:r>
          </a:p>
          <a:p>
            <a:pPr marL="0" marR="0" lvl="0" indent="0" algn="l" rtl="0">
              <a:lnSpc>
                <a:spcPct val="100000"/>
              </a:lnSpc>
              <a:spcBef>
                <a:spcPts val="0"/>
              </a:spcBef>
              <a:spcAft>
                <a:spcPts val="0"/>
              </a:spcAft>
              <a:buClr>
                <a:srgbClr val="17365D"/>
              </a:buClr>
              <a:buNone/>
            </a:pPr>
            <a:endParaRPr lang="en-US" sz="2500" dirty="0">
              <a:solidFill>
                <a:schemeClr val="tx1"/>
              </a:solidFill>
              <a:latin typeface="Calibri" panose="020F0502020204030204" pitchFamily="34" charset="0"/>
              <a:ea typeface="Source Sans Pro"/>
              <a:cs typeface="Calibri" panose="020F0502020204030204" pitchFamily="34" charset="0"/>
              <a:sym typeface="Source Sans Pro"/>
            </a:endParaRPr>
          </a:p>
          <a:p>
            <a:pPr marR="0" lvl="0" algn="l" rtl="0">
              <a:lnSpc>
                <a:spcPct val="100000"/>
              </a:lnSpc>
              <a:spcBef>
                <a:spcPts val="0"/>
              </a:spcBef>
              <a:spcAft>
                <a:spcPts val="0"/>
              </a:spcAft>
              <a:buClr>
                <a:srgbClr val="17365D"/>
              </a:buClr>
              <a:buFont typeface="Wingdings" panose="05000000000000000000" pitchFamily="2" charset="2"/>
              <a:buChar char="q"/>
            </a:pPr>
            <a:r>
              <a:rPr lang="en-US" sz="2500" dirty="0">
                <a:solidFill>
                  <a:schemeClr val="tx1"/>
                </a:solidFill>
                <a:latin typeface="Calibri" panose="020F0502020204030204" pitchFamily="34" charset="0"/>
                <a:ea typeface="Source Sans Pro"/>
                <a:cs typeface="Calibri" panose="020F0502020204030204" pitchFamily="34" charset="0"/>
                <a:sym typeface="Source Sans Pro"/>
              </a:rPr>
              <a:t>Educators (classroom-based teacher and special area educators)</a:t>
            </a:r>
          </a:p>
          <a:p>
            <a:pPr marL="0" marR="0" lvl="0" indent="0" algn="l" rtl="0">
              <a:lnSpc>
                <a:spcPct val="100000"/>
              </a:lnSpc>
              <a:spcBef>
                <a:spcPts val="0"/>
              </a:spcBef>
              <a:spcAft>
                <a:spcPts val="0"/>
              </a:spcAft>
              <a:buClr>
                <a:srgbClr val="17365D"/>
              </a:buClr>
              <a:buNone/>
            </a:pPr>
            <a:endParaRPr lang="en-US" sz="2500" dirty="0">
              <a:solidFill>
                <a:schemeClr val="tx1"/>
              </a:solidFill>
              <a:ea typeface="Source Sans Pro"/>
              <a:cs typeface="Source Sans Pro"/>
              <a:sym typeface="Source Sans Pro"/>
            </a:endParaRPr>
          </a:p>
          <a:p>
            <a:pPr marL="0" marR="0" lvl="0" indent="0" algn="l" rtl="0">
              <a:lnSpc>
                <a:spcPct val="100000"/>
              </a:lnSpc>
              <a:spcBef>
                <a:spcPts val="0"/>
              </a:spcBef>
              <a:spcAft>
                <a:spcPts val="0"/>
              </a:spcAft>
              <a:buClr>
                <a:srgbClr val="17365D"/>
              </a:buClr>
              <a:buFont typeface="Source Sans Pro"/>
              <a:buNone/>
            </a:pPr>
            <a:endParaRPr lang="en-US" sz="1050" b="1" i="0" u="none" strike="noStrike" cap="none" dirty="0">
              <a:solidFill>
                <a:schemeClr val="accent2"/>
              </a:solidFill>
              <a:ea typeface="Source Sans Pro"/>
              <a:cs typeface="Source Sans Pro"/>
              <a:sym typeface="Source Sans Pro"/>
            </a:endParaRPr>
          </a:p>
          <a:p>
            <a:pPr marL="0" lvl="0" indent="0">
              <a:spcBef>
                <a:spcPts val="0"/>
              </a:spcBef>
              <a:buClr>
                <a:srgbClr val="17365D"/>
              </a:buClr>
              <a:buNone/>
            </a:pPr>
            <a:endParaRPr lang="en-US" sz="1850" b="1" dirty="0">
              <a:solidFill>
                <a:schemeClr val="tx2"/>
              </a:solidFill>
              <a:ea typeface="Source Sans Pro"/>
              <a:cs typeface="Source Sans Pro"/>
              <a:sym typeface="Source Sans Pro"/>
            </a:endParaRPr>
          </a:p>
        </p:txBody>
      </p:sp>
    </p:spTree>
    <p:extLst>
      <p:ext uri="{BB962C8B-B14F-4D97-AF65-F5344CB8AC3E}">
        <p14:creationId xmlns:p14="http://schemas.microsoft.com/office/powerpoint/2010/main" val="343774909"/>
      </p:ext>
    </p:extLst>
  </p:cSld>
  <p:clrMapOvr>
    <a:masterClrMapping/>
  </p:clrMapOvr>
  <mc:AlternateContent xmlns:mc="http://schemas.openxmlformats.org/markup-compatibility/2006" xmlns:p14="http://schemas.microsoft.com/office/powerpoint/2010/main">
    <mc:Choice Requires="p14">
      <p:transition spd="slow" p14:dur="2000" advTm="42102"/>
    </mc:Choice>
    <mc:Fallback xmlns="">
      <p:transition spd="slow" advTm="42102"/>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
            <a:extLst>
              <a:ext uri="{FF2B5EF4-FFF2-40B4-BE49-F238E27FC236}">
                <a16:creationId xmlns:a16="http://schemas.microsoft.com/office/drawing/2014/main" id="{2169B942-B3F0-43EC-AAAE-BF35CB7E5FAB}"/>
              </a:ext>
            </a:extLst>
          </p:cNvPr>
          <p:cNvSpPr txBox="1"/>
          <p:nvPr/>
        </p:nvSpPr>
        <p:spPr>
          <a:xfrm>
            <a:off x="201134" y="1625205"/>
            <a:ext cx="8679976" cy="3028669"/>
          </a:xfrm>
          <a:prstGeom prst="rect">
            <a:avLst/>
          </a:prstGeom>
        </p:spPr>
        <p:txBody>
          <a:bodyPr vert="horz" lIns="91440" tIns="45720" rIns="91440" bIns="45720" rtlCol="0">
            <a:normAutofit/>
          </a:bodyPr>
          <a:lstStyle/>
          <a:p>
            <a:pPr marL="285743" indent="-285743" defTabSz="457189">
              <a:spcBef>
                <a:spcPts val="1000"/>
              </a:spcBef>
              <a:buClr>
                <a:schemeClr val="accent1"/>
              </a:buClr>
              <a:buSzPct val="80000"/>
              <a:buFont typeface="Wingdings 3" charset="2"/>
              <a:buChar char=""/>
            </a:pPr>
            <a:r>
              <a:rPr lang="en-US" sz="2500" dirty="0">
                <a:latin typeface="Calibri" panose="020F0502020204030204" pitchFamily="34" charset="0"/>
                <a:cs typeface="Calibri" panose="020F0502020204030204" pitchFamily="34" charset="0"/>
              </a:rPr>
              <a:t>The principal, evaluation chair or evaluator can enter results once all required elements have been entered. </a:t>
            </a:r>
          </a:p>
          <a:p>
            <a:pPr marL="285743" indent="-285743" defTabSz="457189">
              <a:spcBef>
                <a:spcPts val="1000"/>
              </a:spcBef>
              <a:buClr>
                <a:schemeClr val="accent1"/>
              </a:buClr>
              <a:buSzPct val="80000"/>
              <a:buFont typeface="Wingdings 3" charset="2"/>
              <a:buChar char=""/>
            </a:pPr>
            <a:r>
              <a:rPr lang="en-US" sz="2500" dirty="0">
                <a:latin typeface="Calibri" panose="020F0502020204030204" pitchFamily="34" charset="0"/>
                <a:cs typeface="Calibri" panose="020F0502020204030204" pitchFamily="34" charset="0"/>
              </a:rPr>
              <a:t>Once results have been entered, the </a:t>
            </a:r>
            <a:r>
              <a:rPr lang="en-US" sz="2500" i="1" dirty="0">
                <a:latin typeface="Calibri" panose="020F0502020204030204" pitchFamily="34" charset="0"/>
                <a:cs typeface="Calibri" panose="020F0502020204030204" pitchFamily="34" charset="0"/>
              </a:rPr>
              <a:t>District</a:t>
            </a:r>
            <a:r>
              <a:rPr lang="en-US" sz="2500" dirty="0">
                <a:latin typeface="Calibri" panose="020F0502020204030204" pitchFamily="34" charset="0"/>
                <a:cs typeface="Calibri" panose="020F0502020204030204" pitchFamily="34" charset="0"/>
              </a:rPr>
              <a:t> ADEPT administrator will enter recommendations for the following year and </a:t>
            </a:r>
            <a:r>
              <a:rPr lang="en-US" sz="2500" b="1" i="1" dirty="0">
                <a:latin typeface="Calibri" panose="020F0502020204030204" pitchFamily="34" charset="0"/>
                <a:cs typeface="Calibri" panose="020F0502020204030204" pitchFamily="34" charset="0"/>
              </a:rPr>
              <a:t>must</a:t>
            </a:r>
            <a:r>
              <a:rPr lang="en-US" sz="2500" dirty="0">
                <a:latin typeface="Calibri" panose="020F0502020204030204" pitchFamily="34" charset="0"/>
                <a:cs typeface="Calibri" panose="020F0502020204030204" pitchFamily="34" charset="0"/>
              </a:rPr>
              <a:t> sign the results page. </a:t>
            </a:r>
          </a:p>
          <a:p>
            <a:pPr marL="285743" indent="-285743" defTabSz="457189">
              <a:spcBef>
                <a:spcPts val="1000"/>
              </a:spcBef>
              <a:buClr>
                <a:schemeClr val="accent1"/>
              </a:buClr>
              <a:buSzPct val="80000"/>
              <a:buFont typeface="Wingdings 3" charset="2"/>
              <a:buChar char=""/>
            </a:pPr>
            <a:r>
              <a:rPr lang="en-US" sz="2500" dirty="0">
                <a:latin typeface="Calibri" panose="020F0502020204030204" pitchFamily="34" charset="0"/>
                <a:cs typeface="Calibri" panose="020F0502020204030204" pitchFamily="34" charset="0"/>
              </a:rPr>
              <a:t>Once district Administrator’s signature has been added, the evaluation can be marked as complete. </a:t>
            </a:r>
          </a:p>
          <a:p>
            <a:pPr marL="285743" indent="-285743" defTabSz="457189">
              <a:spcBef>
                <a:spcPts val="1000"/>
              </a:spcBef>
              <a:buClr>
                <a:schemeClr val="accent1"/>
              </a:buClr>
              <a:buSzPct val="80000"/>
              <a:buFont typeface="Wingdings 3" charset="2"/>
              <a:buChar char=""/>
            </a:pPr>
            <a:endParaRPr lang="en-US" sz="2500" dirty="0">
              <a:latin typeface="Calibri" panose="020F0502020204030204" pitchFamily="34" charset="0"/>
              <a:cs typeface="Calibri" panose="020F0502020204030204" pitchFamily="34" charset="0"/>
            </a:endParaRPr>
          </a:p>
          <a:p>
            <a:pPr marL="285743" indent="-285743" defTabSz="457189">
              <a:spcBef>
                <a:spcPts val="1000"/>
              </a:spcBef>
              <a:buClr>
                <a:schemeClr val="accent1"/>
              </a:buClr>
              <a:buSzPct val="80000"/>
              <a:buFont typeface="Wingdings 3" charset="2"/>
              <a:buChar char=""/>
            </a:pPr>
            <a:endParaRPr lang="en-US" sz="2500" dirty="0">
              <a:latin typeface="Calibri" panose="020F0502020204030204" pitchFamily="34" charset="0"/>
              <a:cs typeface="Calibri" panose="020F0502020204030204" pitchFamily="34" charset="0"/>
            </a:endParaRPr>
          </a:p>
          <a:p>
            <a:pPr marL="285743" indent="-285743" defTabSz="457189">
              <a:spcBef>
                <a:spcPts val="1000"/>
              </a:spcBef>
              <a:buClr>
                <a:schemeClr val="accent1"/>
              </a:buClr>
              <a:buSzPct val="80000"/>
              <a:buFont typeface="Wingdings 3" charset="2"/>
              <a:buChar char=""/>
            </a:pPr>
            <a:endParaRPr lang="en-US" sz="2500" dirty="0">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6CDB2A9F-C3B9-456A-A234-8DD0E4765891}"/>
              </a:ext>
            </a:extLst>
          </p:cNvPr>
          <p:cNvSpPr txBox="1"/>
          <p:nvPr/>
        </p:nvSpPr>
        <p:spPr>
          <a:xfrm>
            <a:off x="6064019" y="4212254"/>
            <a:ext cx="2817091" cy="646331"/>
          </a:xfrm>
          <a:prstGeom prst="rect">
            <a:avLst/>
          </a:prstGeom>
          <a:noFill/>
        </p:spPr>
        <p:txBody>
          <a:bodyPr wrap="square" rtlCol="0">
            <a:spAutoFit/>
          </a:bodyPr>
          <a:lstStyle/>
          <a:p>
            <a:r>
              <a:rPr lang="en-US" sz="1800" b="1" dirty="0">
                <a:solidFill>
                  <a:srgbClr val="FF0000"/>
                </a:solidFill>
              </a:rPr>
              <a:t>**Report:</a:t>
            </a:r>
          </a:p>
          <a:p>
            <a:r>
              <a:rPr lang="en-US" sz="1800" b="1" dirty="0">
                <a:solidFill>
                  <a:srgbClr val="FF0000"/>
                </a:solidFill>
              </a:rPr>
              <a:t>Staff Evaluation Status</a:t>
            </a:r>
          </a:p>
        </p:txBody>
      </p:sp>
      <p:sp>
        <p:nvSpPr>
          <p:cNvPr id="3" name="Title 2"/>
          <p:cNvSpPr>
            <a:spLocks noGrp="1"/>
          </p:cNvSpPr>
          <p:nvPr>
            <p:ph type="title"/>
          </p:nvPr>
        </p:nvSpPr>
        <p:spPr/>
        <p:txBody>
          <a:bodyPr/>
          <a:lstStyle/>
          <a:p>
            <a:pPr algn="ctr"/>
            <a:r>
              <a:rPr lang="en-US" sz="4000" b="1" dirty="0">
                <a:solidFill>
                  <a:schemeClr val="bg1"/>
                </a:solidFill>
                <a:latin typeface="Calibri" panose="020F0502020204030204" pitchFamily="34" charset="0"/>
                <a:cs typeface="Calibri" panose="020F0502020204030204" pitchFamily="34" charset="0"/>
              </a:rPr>
              <a:t>Results Page</a:t>
            </a:r>
          </a:p>
        </p:txBody>
      </p:sp>
    </p:spTree>
    <p:extLst>
      <p:ext uri="{BB962C8B-B14F-4D97-AF65-F5344CB8AC3E}">
        <p14:creationId xmlns:p14="http://schemas.microsoft.com/office/powerpoint/2010/main" val="253159095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8D0F13A-DAD2-40C5-BAF4-5D6A8B3279BE}"/>
              </a:ext>
            </a:extLst>
          </p:cNvPr>
          <p:cNvSpPr>
            <a:spLocks noGrp="1"/>
          </p:cNvSpPr>
          <p:nvPr>
            <p:ph type="ctrTitle"/>
          </p:nvPr>
        </p:nvSpPr>
        <p:spPr>
          <a:xfrm>
            <a:off x="1405253" y="2881170"/>
            <a:ext cx="6619244" cy="826327"/>
          </a:xfrm>
        </p:spPr>
        <p:txBody>
          <a:bodyPr/>
          <a:lstStyle/>
          <a:p>
            <a:pPr algn="ctr"/>
            <a:r>
              <a:rPr lang="en-US" dirty="0">
                <a:solidFill>
                  <a:srgbClr val="85DD43"/>
                </a:solidFill>
                <a:latin typeface="Calibri" panose="020F0502020204030204" pitchFamily="34" charset="0"/>
                <a:cs typeface="Calibri" panose="020F0502020204030204" pitchFamily="34" charset="0"/>
              </a:rPr>
              <a:t>Part 2 </a:t>
            </a:r>
            <a:br>
              <a:rPr lang="en-US" dirty="0">
                <a:solidFill>
                  <a:srgbClr val="85DD43"/>
                </a:solidFill>
                <a:latin typeface="Calibri" panose="020F0502020204030204" pitchFamily="34" charset="0"/>
                <a:cs typeface="Calibri" panose="020F0502020204030204" pitchFamily="34" charset="0"/>
              </a:rPr>
            </a:br>
            <a:r>
              <a:rPr lang="en-US" dirty="0">
                <a:solidFill>
                  <a:srgbClr val="85DD43"/>
                </a:solidFill>
                <a:latin typeface="Calibri" panose="020F0502020204030204" pitchFamily="34" charset="0"/>
                <a:cs typeface="Calibri" panose="020F0502020204030204" pitchFamily="34" charset="0"/>
              </a:rPr>
              <a:t>Questions?</a:t>
            </a:r>
          </a:p>
        </p:txBody>
      </p:sp>
      <p:pic>
        <p:nvPicPr>
          <p:cNvPr id="3" name="Picture 2" descr="decorative"/>
          <p:cNvPicPr>
            <a:picLocks noChangeAspect="1"/>
          </p:cNvPicPr>
          <p:nvPr/>
        </p:nvPicPr>
        <p:blipFill>
          <a:blip r:embed="rId3"/>
          <a:stretch>
            <a:fillRect/>
          </a:stretch>
        </p:blipFill>
        <p:spPr>
          <a:xfrm>
            <a:off x="2667000" y="720818"/>
            <a:ext cx="3810000" cy="2276475"/>
          </a:xfrm>
          <a:prstGeom prst="rect">
            <a:avLst/>
          </a:prstGeom>
        </p:spPr>
      </p:pic>
    </p:spTree>
    <p:extLst>
      <p:ext uri="{BB962C8B-B14F-4D97-AF65-F5344CB8AC3E}">
        <p14:creationId xmlns:p14="http://schemas.microsoft.com/office/powerpoint/2010/main" val="59188732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ecorativ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1687" y="1957396"/>
            <a:ext cx="2412313" cy="2663738"/>
          </a:xfrm>
          <a:prstGeom prst="rect">
            <a:avLst/>
          </a:prstGeom>
        </p:spPr>
      </p:pic>
      <p:sp>
        <p:nvSpPr>
          <p:cNvPr id="2" name="Title 1"/>
          <p:cNvSpPr>
            <a:spLocks noGrp="1"/>
          </p:cNvSpPr>
          <p:nvPr>
            <p:ph type="ctrTitle"/>
          </p:nvPr>
        </p:nvSpPr>
        <p:spPr>
          <a:xfrm>
            <a:off x="114534" y="141290"/>
            <a:ext cx="4871804" cy="773110"/>
          </a:xfrm>
        </p:spPr>
        <p:txBody>
          <a:bodyPr>
            <a:normAutofit fontScale="90000"/>
          </a:bodyPr>
          <a:lstStyle/>
          <a:p>
            <a:pPr algn="l"/>
            <a:r>
              <a:rPr lang="en-US" b="1" u="sng" dirty="0">
                <a:latin typeface="Calibri" panose="020F0502020204030204" pitchFamily="34" charset="0"/>
                <a:ea typeface="Source Sans Pro"/>
                <a:cs typeface="Calibri" panose="020F0502020204030204" pitchFamily="34" charset="0"/>
                <a:sym typeface="Source Sans Pro"/>
              </a:rPr>
              <a:t>SCLead.org Help Desk </a:t>
            </a:r>
            <a:br>
              <a:rPr lang="en-US" b="1" u="sng" dirty="0">
                <a:latin typeface="Calibri" panose="020F0502020204030204" pitchFamily="34" charset="0"/>
                <a:ea typeface="Source Sans Pro"/>
                <a:cs typeface="Calibri" panose="020F0502020204030204" pitchFamily="34" charset="0"/>
                <a:sym typeface="Source Sans Pro"/>
              </a:rPr>
            </a:br>
            <a:endParaRPr lang="en-US" dirty="0"/>
          </a:p>
        </p:txBody>
      </p:sp>
      <p:sp>
        <p:nvSpPr>
          <p:cNvPr id="4" name="Shape 491"/>
          <p:cNvSpPr txBox="1"/>
          <p:nvPr/>
        </p:nvSpPr>
        <p:spPr>
          <a:xfrm>
            <a:off x="0" y="469110"/>
            <a:ext cx="8834239" cy="4997224"/>
          </a:xfrm>
          <a:prstGeom prst="rect">
            <a:avLst/>
          </a:prstGeom>
          <a:noFill/>
          <a:ln>
            <a:noFill/>
          </a:ln>
        </p:spPr>
        <p:txBody>
          <a:bodyPr spcFirstLastPara="1" wrap="square" lIns="91425" tIns="45700" rIns="91425" bIns="45700" anchor="t" anchorCtr="0">
            <a:noAutofit/>
          </a:bodyPr>
          <a:lstStyle/>
          <a:p>
            <a:pPr lvl="0">
              <a:buClr>
                <a:schemeClr val="dk1"/>
              </a:buClr>
              <a:buSzPts val="400"/>
            </a:pPr>
            <a:endParaRPr lang="en-US" sz="2700" b="1" u="sng" dirty="0">
              <a:latin typeface="Calibri" panose="020F0502020204030204" pitchFamily="34" charset="0"/>
              <a:ea typeface="Calibri"/>
              <a:cs typeface="Calibri" panose="020F0502020204030204" pitchFamily="34" charset="0"/>
              <a:sym typeface="Calibri"/>
            </a:endParaRPr>
          </a:p>
          <a:p>
            <a:pPr lvl="0">
              <a:buClr>
                <a:schemeClr val="dk1"/>
              </a:buClr>
              <a:buSzPts val="400"/>
            </a:pPr>
            <a:r>
              <a:rPr lang="en-US" sz="2700" b="1" u="sng" dirty="0">
                <a:latin typeface="Calibri" panose="020F0502020204030204" pitchFamily="34" charset="0"/>
                <a:ea typeface="Calibri"/>
                <a:cs typeface="Calibri" panose="020F0502020204030204" pitchFamily="34" charset="0"/>
                <a:sym typeface="Calibri"/>
              </a:rPr>
              <a:t>Online Help Desk</a:t>
            </a:r>
            <a:r>
              <a:rPr lang="en-US" sz="2700" b="1" dirty="0">
                <a:latin typeface="Calibri" panose="020F0502020204030204" pitchFamily="34" charset="0"/>
                <a:ea typeface="Calibri"/>
                <a:cs typeface="Calibri" panose="020F0502020204030204" pitchFamily="34" charset="0"/>
                <a:sym typeface="Calibri"/>
              </a:rPr>
              <a:t>: </a:t>
            </a:r>
          </a:p>
          <a:p>
            <a:pPr lvl="0">
              <a:buClr>
                <a:schemeClr val="dk1"/>
              </a:buClr>
              <a:buSzPts val="400"/>
            </a:pPr>
            <a:r>
              <a:rPr lang="en-US" sz="2700" dirty="0">
                <a:latin typeface="Calibri" panose="020F0502020204030204" pitchFamily="34" charset="0"/>
                <a:ea typeface="Calibri"/>
                <a:cs typeface="Calibri" panose="020F0502020204030204" pitchFamily="34" charset="0"/>
                <a:sym typeface="Calibri"/>
              </a:rPr>
              <a:t>Click the Help Desk link on any SCLead.org webpage</a:t>
            </a:r>
            <a:r>
              <a:rPr lang="en-US" sz="2700" b="1" dirty="0">
                <a:latin typeface="Calibri" panose="020F0502020204030204" pitchFamily="34" charset="0"/>
                <a:ea typeface="Calibri"/>
                <a:cs typeface="Calibri" panose="020F0502020204030204" pitchFamily="34" charset="0"/>
                <a:sym typeface="Calibri"/>
              </a:rPr>
              <a:t>          </a:t>
            </a:r>
          </a:p>
          <a:p>
            <a:pPr lvl="0">
              <a:buClr>
                <a:schemeClr val="dk1"/>
              </a:buClr>
              <a:buSzPts val="400"/>
            </a:pPr>
            <a:endParaRPr lang="en-US" sz="2700" b="1" dirty="0">
              <a:latin typeface="Calibri" panose="020F0502020204030204" pitchFamily="34" charset="0"/>
              <a:ea typeface="Calibri"/>
              <a:cs typeface="Calibri" panose="020F0502020204030204" pitchFamily="34" charset="0"/>
              <a:sym typeface="Calibri"/>
            </a:endParaRPr>
          </a:p>
          <a:p>
            <a:pPr lvl="0">
              <a:buClr>
                <a:schemeClr val="dk1"/>
              </a:buClr>
              <a:buSzPts val="400"/>
            </a:pPr>
            <a:r>
              <a:rPr lang="en-US" sz="2700" b="1" u="sng" dirty="0">
                <a:latin typeface="Calibri" panose="020F0502020204030204" pitchFamily="34" charset="0"/>
                <a:ea typeface="Calibri"/>
                <a:cs typeface="Calibri" panose="020F0502020204030204" pitchFamily="34" charset="0"/>
                <a:sym typeface="Calibri"/>
              </a:rPr>
              <a:t>Email:</a:t>
            </a:r>
            <a:endParaRPr lang="en-US" sz="2700" b="1" dirty="0">
              <a:latin typeface="Calibri" panose="020F0502020204030204" pitchFamily="34" charset="0"/>
              <a:ea typeface="Calibri"/>
              <a:cs typeface="Calibri" panose="020F0502020204030204" pitchFamily="34" charset="0"/>
              <a:sym typeface="Calibri"/>
            </a:endParaRPr>
          </a:p>
          <a:p>
            <a:pPr lvl="0">
              <a:buClr>
                <a:schemeClr val="dk1"/>
              </a:buClr>
              <a:buSzPts val="400"/>
            </a:pPr>
            <a:r>
              <a:rPr lang="en-US" sz="2700" dirty="0">
                <a:latin typeface="Calibri" panose="020F0502020204030204" pitchFamily="34" charset="0"/>
                <a:ea typeface="Calibri"/>
                <a:cs typeface="Calibri" panose="020F0502020204030204" pitchFamily="34" charset="0"/>
                <a:sym typeface="Calibri"/>
              </a:rPr>
              <a:t>Email</a:t>
            </a:r>
            <a:r>
              <a:rPr lang="en-US" sz="2700" b="1" dirty="0">
                <a:latin typeface="Calibri" panose="020F0502020204030204" pitchFamily="34" charset="0"/>
                <a:ea typeface="Calibri"/>
                <a:cs typeface="Calibri" panose="020F0502020204030204" pitchFamily="34" charset="0"/>
                <a:sym typeface="Calibri"/>
              </a:rPr>
              <a:t> </a:t>
            </a:r>
            <a:r>
              <a:rPr lang="en-US" sz="2700" dirty="0">
                <a:latin typeface="Calibri" panose="020F0502020204030204" pitchFamily="34" charset="0"/>
                <a:ea typeface="Calibri"/>
                <a:cs typeface="Calibri" panose="020F0502020204030204" pitchFamily="34" charset="0"/>
                <a:sym typeface="Calibri"/>
              </a:rPr>
              <a:t>support@sclead.org (preferred method)</a:t>
            </a:r>
          </a:p>
          <a:p>
            <a:pPr lvl="0">
              <a:buClr>
                <a:schemeClr val="dk1"/>
              </a:buClr>
              <a:buSzPts val="400"/>
            </a:pPr>
            <a:endParaRPr lang="en-US" sz="800" dirty="0">
              <a:latin typeface="Calibri" panose="020F0502020204030204" pitchFamily="34" charset="0"/>
              <a:ea typeface="Calibri"/>
              <a:cs typeface="Calibri" panose="020F0502020204030204" pitchFamily="34" charset="0"/>
              <a:sym typeface="Calibri"/>
            </a:endParaRPr>
          </a:p>
          <a:p>
            <a:pPr lvl="0">
              <a:buClr>
                <a:schemeClr val="dk1"/>
              </a:buClr>
              <a:buSzPts val="400"/>
            </a:pPr>
            <a:r>
              <a:rPr lang="en-US" sz="2700" b="1" dirty="0">
                <a:solidFill>
                  <a:schemeClr val="dk1"/>
                </a:solidFill>
                <a:latin typeface="Calibri" panose="020F0502020204030204" pitchFamily="34" charset="0"/>
                <a:ea typeface="Calibri"/>
                <a:cs typeface="Calibri" panose="020F0502020204030204" pitchFamily="34" charset="0"/>
                <a:sym typeface="Calibri"/>
              </a:rPr>
              <a:t>                                OR</a:t>
            </a:r>
          </a:p>
          <a:p>
            <a:pPr lvl="0">
              <a:buClr>
                <a:schemeClr val="dk1"/>
              </a:buClr>
              <a:buSzPts val="400"/>
            </a:pPr>
            <a:endParaRPr lang="en-US" sz="800" b="1"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lnSpc>
                <a:spcPct val="100000"/>
              </a:lnSpc>
              <a:spcBef>
                <a:spcPts val="0"/>
              </a:spcBef>
              <a:spcAft>
                <a:spcPts val="0"/>
              </a:spcAft>
              <a:buClr>
                <a:schemeClr val="dk1"/>
              </a:buClr>
              <a:buSzPts val="400"/>
              <a:buFont typeface="Calibri"/>
              <a:buNone/>
            </a:pPr>
            <a:r>
              <a:rPr lang="en-US" sz="2700" b="1" u="sng" dirty="0">
                <a:latin typeface="Calibri" panose="020F0502020204030204" pitchFamily="34" charset="0"/>
                <a:ea typeface="Calibri"/>
                <a:cs typeface="Calibri" panose="020F0502020204030204" pitchFamily="34" charset="0"/>
                <a:sym typeface="Calibri"/>
              </a:rPr>
              <a:t>Phone</a:t>
            </a:r>
            <a:r>
              <a:rPr lang="en-US" sz="2700" b="1" dirty="0">
                <a:latin typeface="Calibri" panose="020F0502020204030204" pitchFamily="34" charset="0"/>
                <a:ea typeface="Calibri"/>
                <a:cs typeface="Calibri" panose="020F0502020204030204" pitchFamily="34" charset="0"/>
                <a:sym typeface="Calibri"/>
              </a:rPr>
              <a:t>:    </a:t>
            </a:r>
          </a:p>
          <a:p>
            <a:pPr marL="0" marR="0" lvl="0" indent="0" algn="l" rtl="0">
              <a:lnSpc>
                <a:spcPct val="100000"/>
              </a:lnSpc>
              <a:spcBef>
                <a:spcPts val="0"/>
              </a:spcBef>
              <a:spcAft>
                <a:spcPts val="0"/>
              </a:spcAft>
              <a:buClr>
                <a:schemeClr val="dk1"/>
              </a:buClr>
              <a:buSzPts val="400"/>
              <a:buFont typeface="Calibri"/>
              <a:buNone/>
            </a:pPr>
            <a:r>
              <a:rPr lang="en-US" sz="2700" dirty="0">
                <a:latin typeface="Calibri" panose="020F0502020204030204" pitchFamily="34" charset="0"/>
                <a:ea typeface="Calibri"/>
                <a:cs typeface="Calibri" panose="020F0502020204030204" pitchFamily="34" charset="0"/>
                <a:sym typeface="Calibri"/>
              </a:rPr>
              <a:t>1-877-314-1412 (leave a message with full name, </a:t>
            </a:r>
          </a:p>
          <a:p>
            <a:pPr marL="0" marR="0" lvl="0" indent="0" algn="l" rtl="0">
              <a:lnSpc>
                <a:spcPct val="100000"/>
              </a:lnSpc>
              <a:spcBef>
                <a:spcPts val="0"/>
              </a:spcBef>
              <a:spcAft>
                <a:spcPts val="0"/>
              </a:spcAft>
              <a:buClr>
                <a:schemeClr val="dk1"/>
              </a:buClr>
              <a:buSzPts val="400"/>
              <a:buFont typeface="Calibri"/>
              <a:buNone/>
            </a:pPr>
            <a:r>
              <a:rPr lang="en-US" sz="2700" dirty="0">
                <a:latin typeface="Calibri" panose="020F0502020204030204" pitchFamily="34" charset="0"/>
                <a:ea typeface="Calibri"/>
                <a:cs typeface="Calibri" panose="020F0502020204030204" pitchFamily="34" charset="0"/>
                <a:sym typeface="Calibri"/>
              </a:rPr>
              <a:t>school district and contact information</a:t>
            </a:r>
          </a:p>
          <a:p>
            <a:pPr marL="0" marR="0" lvl="0" indent="0" algn="l" rtl="0">
              <a:lnSpc>
                <a:spcPct val="100000"/>
              </a:lnSpc>
              <a:spcBef>
                <a:spcPts val="0"/>
              </a:spcBef>
              <a:spcAft>
                <a:spcPts val="0"/>
              </a:spcAft>
              <a:buClr>
                <a:schemeClr val="dk1"/>
              </a:buClr>
              <a:buSzPts val="400"/>
              <a:buFont typeface="Calibri"/>
              <a:buNone/>
            </a:pPr>
            <a:endParaRPr lang="en-US" sz="2700" b="1" dirty="0">
              <a:latin typeface="Calibri" panose="020F0502020204030204" pitchFamily="34" charset="0"/>
              <a:ea typeface="Calibri"/>
              <a:cs typeface="Calibri" panose="020F0502020204030204" pitchFamily="34" charset="0"/>
              <a:sym typeface="Calibri"/>
            </a:endParaRPr>
          </a:p>
        </p:txBody>
      </p:sp>
    </p:spTree>
    <p:extLst>
      <p:ext uri="{BB962C8B-B14F-4D97-AF65-F5344CB8AC3E}">
        <p14:creationId xmlns:p14="http://schemas.microsoft.com/office/powerpoint/2010/main" val="225744962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7403" y="468716"/>
            <a:ext cx="7886700" cy="994172"/>
          </a:xfrm>
        </p:spPr>
        <p:txBody>
          <a:bodyPr>
            <a:normAutofit fontScale="90000"/>
          </a:bodyPr>
          <a:lstStyle/>
          <a:p>
            <a:r>
              <a:rPr lang="en-US" sz="4400" b="1" dirty="0">
                <a:latin typeface="Calibri" panose="020F0502020204030204" pitchFamily="34" charset="0"/>
                <a:cs typeface="Calibri" panose="020F0502020204030204" pitchFamily="34" charset="0"/>
              </a:rPr>
              <a:t>Special Areas</a:t>
            </a:r>
            <a:br>
              <a:rPr lang="en-US" sz="1600" dirty="0">
                <a:solidFill>
                  <a:srgbClr val="002060"/>
                </a:solidFill>
                <a:latin typeface="Calibri" panose="020F0502020204030204" pitchFamily="34" charset="0"/>
                <a:cs typeface="Calibri" panose="020F0502020204030204" pitchFamily="34" charset="0"/>
              </a:rPr>
            </a:br>
            <a:endParaRPr lang="en-US" dirty="0"/>
          </a:p>
        </p:txBody>
      </p:sp>
      <p:pic>
        <p:nvPicPr>
          <p:cNvPr id="3" name="Picture 8" descr="decorativ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403" y="1357569"/>
            <a:ext cx="3968294" cy="264883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439152" y="1105985"/>
            <a:ext cx="5007125" cy="3170099"/>
          </a:xfrm>
          <a:prstGeom prst="rect">
            <a:avLst/>
          </a:prstGeom>
          <a:noFill/>
        </p:spPr>
        <p:txBody>
          <a:bodyPr wrap="square" rtlCol="0">
            <a:spAutoFit/>
          </a:bodyPr>
          <a:lstStyle/>
          <a:p>
            <a:r>
              <a:rPr lang="en-US" sz="2500" b="1" u="sng" dirty="0">
                <a:latin typeface="Calibri" panose="020F0502020204030204" pitchFamily="34" charset="0"/>
                <a:cs typeface="Calibri" panose="020F0502020204030204" pitchFamily="34" charset="0"/>
              </a:rPr>
              <a:t>Purpose</a:t>
            </a:r>
            <a:r>
              <a:rPr lang="en-US" sz="2500" dirty="0">
                <a:latin typeface="Calibri" panose="020F0502020204030204" pitchFamily="34" charset="0"/>
                <a:cs typeface="Calibri" panose="020F0502020204030204" pitchFamily="34" charset="0"/>
              </a:rPr>
              <a:t>:</a:t>
            </a:r>
          </a:p>
          <a:p>
            <a:r>
              <a:rPr lang="en-US" sz="2500" dirty="0">
                <a:latin typeface="Calibri" panose="020F0502020204030204" pitchFamily="34" charset="0"/>
                <a:cs typeface="Calibri" panose="020F0502020204030204" pitchFamily="34" charset="0"/>
              </a:rPr>
              <a:t>To ensure the evaluators of each </a:t>
            </a:r>
          </a:p>
          <a:p>
            <a:r>
              <a:rPr lang="en-US" sz="2500" dirty="0">
                <a:latin typeface="Calibri" panose="020F0502020204030204" pitchFamily="34" charset="0"/>
                <a:cs typeface="Calibri" panose="020F0502020204030204" pitchFamily="34" charset="0"/>
              </a:rPr>
              <a:t>Special Area can utilize SCLead.org </a:t>
            </a:r>
          </a:p>
          <a:p>
            <a:r>
              <a:rPr lang="en-US" sz="2500" dirty="0">
                <a:latin typeface="Calibri" panose="020F0502020204030204" pitchFamily="34" charset="0"/>
                <a:cs typeface="Calibri" panose="020F0502020204030204" pitchFamily="34" charset="0"/>
              </a:rPr>
              <a:t>to document evaluation</a:t>
            </a:r>
          </a:p>
          <a:p>
            <a:endParaRPr lang="en-US" sz="2500" dirty="0">
              <a:latin typeface="Calibri" panose="020F0502020204030204" pitchFamily="34" charset="0"/>
              <a:cs typeface="Calibri" panose="020F0502020204030204" pitchFamily="34" charset="0"/>
            </a:endParaRPr>
          </a:p>
          <a:p>
            <a:r>
              <a:rPr lang="en-US" sz="2500" b="1" u="sng" dirty="0">
                <a:latin typeface="Calibri" panose="020F0502020204030204" pitchFamily="34" charset="0"/>
                <a:cs typeface="Calibri" panose="020F0502020204030204" pitchFamily="34" charset="0"/>
              </a:rPr>
              <a:t>Resources Needed: </a:t>
            </a:r>
          </a:p>
          <a:p>
            <a:r>
              <a:rPr lang="en-US" sz="2500" dirty="0">
                <a:latin typeface="Calibri" panose="020F0502020204030204" pitchFamily="34" charset="0"/>
                <a:cs typeface="Calibri" panose="020F0502020204030204" pitchFamily="34" charset="0"/>
              </a:rPr>
              <a:t>Access to SCLead.org</a:t>
            </a:r>
          </a:p>
          <a:p>
            <a:endParaRPr lang="en-US" sz="2500" b="1" u="sng" dirty="0">
              <a:solidFill>
                <a:srgbClr val="00206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5985986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68580" tIns="34290" rIns="68580" bIns="34290" rtlCol="0" anchor="b">
            <a:normAutofit fontScale="90000"/>
          </a:bodyPr>
          <a:lstStyle/>
          <a:p>
            <a:pPr defTabSz="685800">
              <a:lnSpc>
                <a:spcPct val="90000"/>
              </a:lnSpc>
            </a:pPr>
            <a:r>
              <a:rPr lang="en-US" sz="3525" b="1" dirty="0">
                <a:solidFill>
                  <a:schemeClr val="bg1"/>
                </a:solidFill>
                <a:latin typeface="Calibri" panose="020F0502020204030204" pitchFamily="34" charset="0"/>
                <a:cs typeface="Calibri" panose="020F0502020204030204" pitchFamily="34" charset="0"/>
              </a:rPr>
              <a:t>Overview of Special Areas Evaluations  in SCLead.org</a:t>
            </a:r>
          </a:p>
        </p:txBody>
      </p:sp>
      <p:sp>
        <p:nvSpPr>
          <p:cNvPr id="3" name="Text Placeholder 2"/>
          <p:cNvSpPr>
            <a:spLocks noGrp="1"/>
          </p:cNvSpPr>
          <p:nvPr>
            <p:ph type="body" idx="1"/>
          </p:nvPr>
        </p:nvSpPr>
        <p:spPr/>
        <p:txBody>
          <a:bodyPr vert="horz" lIns="68580" tIns="34290" rIns="68580" bIns="34290" rtlCol="0" anchor="t">
            <a:normAutofit/>
          </a:bodyPr>
          <a:lstStyle/>
          <a:p>
            <a:pPr defTabSz="685800"/>
            <a:r>
              <a:rPr lang="en-US" sz="1275">
                <a:solidFill>
                  <a:schemeClr val="bg1">
                    <a:lumMod val="85000"/>
                    <a:lumOff val="15000"/>
                  </a:schemeClr>
                </a:solidFill>
              </a:rPr>
              <a:t>    </a:t>
            </a:r>
          </a:p>
        </p:txBody>
      </p:sp>
      <p:pic>
        <p:nvPicPr>
          <p:cNvPr id="6" name="Picture 6" descr="A picture containing text, map&#10;&#10;Description generated with very high confidence">
            <a:extLst>
              <a:ext uri="{FF2B5EF4-FFF2-40B4-BE49-F238E27FC236}">
                <a16:creationId xmlns:a16="http://schemas.microsoft.com/office/drawing/2014/main" id="{51570471-A3F2-49FE-93E7-370B42B374F1}"/>
              </a:ext>
            </a:extLst>
          </p:cNvPr>
          <p:cNvPicPr>
            <a:picLocks noChangeAspect="1"/>
          </p:cNvPicPr>
          <p:nvPr/>
        </p:nvPicPr>
        <p:blipFill>
          <a:blip r:embed="rId3"/>
          <a:stretch>
            <a:fillRect/>
          </a:stretch>
        </p:blipFill>
        <p:spPr>
          <a:xfrm>
            <a:off x="5717460" y="2869109"/>
            <a:ext cx="1833888" cy="1790756"/>
          </a:xfrm>
          <a:prstGeom prst="rect">
            <a:avLst/>
          </a:prstGeom>
        </p:spPr>
      </p:pic>
    </p:spTree>
    <p:extLst>
      <p:ext uri="{BB962C8B-B14F-4D97-AF65-F5344CB8AC3E}">
        <p14:creationId xmlns:p14="http://schemas.microsoft.com/office/powerpoint/2010/main" val="22216865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chemeClr val="bg1"/>
                </a:solidFill>
                <a:latin typeface="Calibri" panose="020F0502020204030204" pitchFamily="34" charset="0"/>
                <a:cs typeface="Calibri" panose="020F0502020204030204" pitchFamily="34" charset="0"/>
              </a:rPr>
              <a:t>School Librarians</a:t>
            </a:r>
          </a:p>
        </p:txBody>
      </p:sp>
      <p:sp>
        <p:nvSpPr>
          <p:cNvPr id="3" name="Content Placeholder 2"/>
          <p:cNvSpPr>
            <a:spLocks noGrp="1"/>
          </p:cNvSpPr>
          <p:nvPr>
            <p:ph idx="1"/>
          </p:nvPr>
        </p:nvSpPr>
        <p:spPr>
          <a:xfrm>
            <a:off x="270117" y="1412749"/>
            <a:ext cx="7763255" cy="2786634"/>
          </a:xfrm>
        </p:spPr>
        <p:txBody>
          <a:bodyPr>
            <a:noAutofit/>
          </a:bodyPr>
          <a:lstStyle/>
          <a:p>
            <a:r>
              <a:rPr lang="en-US" sz="1800" dirty="0">
                <a:solidFill>
                  <a:schemeClr val="tx1"/>
                </a:solidFill>
                <a:latin typeface="Calibri" panose="020F0502020204030204" pitchFamily="34" charset="0"/>
                <a:cs typeface="Calibri" panose="020F0502020204030204" pitchFamily="34" charset="0"/>
              </a:rPr>
              <a:t>Orientation</a:t>
            </a:r>
          </a:p>
          <a:p>
            <a:r>
              <a:rPr lang="en-US" sz="1800" dirty="0">
                <a:solidFill>
                  <a:schemeClr val="tx1"/>
                </a:solidFill>
                <a:latin typeface="Calibri" panose="020F0502020204030204" pitchFamily="34" charset="0"/>
                <a:cs typeface="Calibri" panose="020F0502020204030204" pitchFamily="34" charset="0"/>
              </a:rPr>
              <a:t>Plan</a:t>
            </a:r>
          </a:p>
          <a:p>
            <a:r>
              <a:rPr lang="en-US" sz="1800" dirty="0">
                <a:solidFill>
                  <a:schemeClr val="tx1"/>
                </a:solidFill>
                <a:latin typeface="Calibri" panose="020F0502020204030204" pitchFamily="34" charset="0"/>
                <a:cs typeface="Calibri" panose="020F0502020204030204" pitchFamily="34" charset="0"/>
              </a:rPr>
              <a:t>Goals (Professional-Optional)</a:t>
            </a:r>
          </a:p>
          <a:p>
            <a:r>
              <a:rPr lang="en-US" sz="1800" dirty="0">
                <a:solidFill>
                  <a:schemeClr val="tx1"/>
                </a:solidFill>
                <a:latin typeface="Calibri" panose="020F0502020204030204" pitchFamily="34" charset="0"/>
                <a:cs typeface="Calibri" panose="020F0502020204030204" pitchFamily="34" charset="0"/>
              </a:rPr>
              <a:t>Observations</a:t>
            </a:r>
          </a:p>
          <a:p>
            <a:r>
              <a:rPr lang="en-US" sz="1800" dirty="0">
                <a:solidFill>
                  <a:schemeClr val="tx1"/>
                </a:solidFill>
                <a:latin typeface="Calibri" panose="020F0502020204030204" pitchFamily="34" charset="0"/>
                <a:cs typeface="Calibri" panose="020F0502020204030204" pitchFamily="34" charset="0"/>
              </a:rPr>
              <a:t>Evaluation Conferences</a:t>
            </a:r>
          </a:p>
          <a:p>
            <a:pPr lvl="1"/>
            <a:r>
              <a:rPr lang="en-US" sz="1800" dirty="0">
                <a:solidFill>
                  <a:schemeClr val="tx1"/>
                </a:solidFill>
                <a:latin typeface="Calibri" panose="020F0502020204030204" pitchFamily="34" charset="0"/>
                <a:cs typeface="Calibri" panose="020F0502020204030204" pitchFamily="34" charset="0"/>
              </a:rPr>
              <a:t>Worksheets</a:t>
            </a:r>
          </a:p>
          <a:p>
            <a:pPr lvl="1"/>
            <a:r>
              <a:rPr lang="en-US" sz="1800" dirty="0">
                <a:solidFill>
                  <a:schemeClr val="tx1"/>
                </a:solidFill>
                <a:latin typeface="Calibri" panose="020F0502020204030204" pitchFamily="34" charset="0"/>
                <a:cs typeface="Calibri" panose="020F0502020204030204" pitchFamily="34" charset="0"/>
              </a:rPr>
              <a:t>Evaluation Conference Scoring</a:t>
            </a:r>
          </a:p>
          <a:p>
            <a:r>
              <a:rPr lang="en-US" sz="1800" dirty="0">
                <a:solidFill>
                  <a:schemeClr val="tx1"/>
                </a:solidFill>
                <a:latin typeface="Calibri" panose="020F0502020204030204" pitchFamily="34" charset="0"/>
                <a:cs typeface="Calibri" panose="020F0502020204030204" pitchFamily="34" charset="0"/>
              </a:rPr>
              <a:t>Professionalism</a:t>
            </a:r>
          </a:p>
          <a:p>
            <a:r>
              <a:rPr lang="en-US" sz="1800" dirty="0">
                <a:solidFill>
                  <a:schemeClr val="tx1"/>
                </a:solidFill>
                <a:latin typeface="Calibri" panose="020F0502020204030204" pitchFamily="34" charset="0"/>
                <a:cs typeface="Calibri" panose="020F0502020204030204" pitchFamily="34" charset="0"/>
              </a:rPr>
              <a:t>Attachments</a:t>
            </a:r>
          </a:p>
          <a:p>
            <a:r>
              <a:rPr lang="en-US" sz="1800" dirty="0">
                <a:solidFill>
                  <a:schemeClr val="tx1"/>
                </a:solidFill>
                <a:latin typeface="Calibri" panose="020F0502020204030204" pitchFamily="34" charset="0"/>
                <a:cs typeface="Calibri" panose="020F0502020204030204" pitchFamily="34" charset="0"/>
              </a:rPr>
              <a:t>Results</a:t>
            </a:r>
          </a:p>
        </p:txBody>
      </p:sp>
    </p:spTree>
    <p:extLst>
      <p:ext uri="{BB962C8B-B14F-4D97-AF65-F5344CB8AC3E}">
        <p14:creationId xmlns:p14="http://schemas.microsoft.com/office/powerpoint/2010/main" val="277878127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chemeClr val="bg1"/>
                </a:solidFill>
                <a:latin typeface="Calibri" panose="020F0502020204030204" pitchFamily="34" charset="0"/>
                <a:cs typeface="Calibri" panose="020F0502020204030204" pitchFamily="34" charset="0"/>
              </a:rPr>
              <a:t>School Counselors</a:t>
            </a:r>
            <a:r>
              <a:rPr lang="en-US" sz="3600" b="1" dirty="0">
                <a:latin typeface="Calibri" panose="020F0502020204030204" pitchFamily="34" charset="0"/>
                <a:cs typeface="Calibri" panose="020F0502020204030204" pitchFamily="34" charset="0"/>
              </a:rPr>
              <a:t>	</a:t>
            </a:r>
          </a:p>
        </p:txBody>
      </p:sp>
      <p:sp>
        <p:nvSpPr>
          <p:cNvPr id="3" name="Content Placeholder 2"/>
          <p:cNvSpPr>
            <a:spLocks noGrp="1"/>
          </p:cNvSpPr>
          <p:nvPr>
            <p:ph idx="1"/>
          </p:nvPr>
        </p:nvSpPr>
        <p:spPr>
          <a:xfrm>
            <a:off x="409016" y="1573149"/>
            <a:ext cx="6571059" cy="2562225"/>
          </a:xfrm>
        </p:spPr>
        <p:txBody>
          <a:bodyPr>
            <a:normAutofit fontScale="25000" lnSpcReduction="20000"/>
          </a:bodyPr>
          <a:lstStyle/>
          <a:p>
            <a:r>
              <a:rPr lang="en-US" sz="7200" dirty="0">
                <a:solidFill>
                  <a:schemeClr val="tx1"/>
                </a:solidFill>
                <a:latin typeface="Calibri" panose="020F0502020204030204" pitchFamily="34" charset="0"/>
                <a:cs typeface="Calibri" panose="020F0502020204030204" pitchFamily="34" charset="0"/>
              </a:rPr>
              <a:t>Orientation</a:t>
            </a:r>
          </a:p>
          <a:p>
            <a:r>
              <a:rPr lang="en-US" sz="7200" dirty="0">
                <a:solidFill>
                  <a:schemeClr val="tx1"/>
                </a:solidFill>
                <a:latin typeface="Calibri" panose="020F0502020204030204" pitchFamily="34" charset="0"/>
                <a:cs typeface="Calibri" panose="020F0502020204030204" pitchFamily="34" charset="0"/>
              </a:rPr>
              <a:t>Plan</a:t>
            </a:r>
          </a:p>
          <a:p>
            <a:r>
              <a:rPr lang="en-US" sz="7200" dirty="0">
                <a:solidFill>
                  <a:schemeClr val="tx1"/>
                </a:solidFill>
                <a:latin typeface="Calibri" panose="020F0502020204030204" pitchFamily="34" charset="0"/>
                <a:cs typeface="Calibri" panose="020F0502020204030204" pitchFamily="34" charset="0"/>
              </a:rPr>
              <a:t>Annual Calendar</a:t>
            </a:r>
          </a:p>
          <a:p>
            <a:r>
              <a:rPr lang="en-US" sz="7200" dirty="0">
                <a:solidFill>
                  <a:schemeClr val="tx1"/>
                </a:solidFill>
                <a:latin typeface="Calibri" panose="020F0502020204030204" pitchFamily="34" charset="0"/>
                <a:cs typeface="Calibri" panose="020F0502020204030204" pitchFamily="34" charset="0"/>
              </a:rPr>
              <a:t>Goals</a:t>
            </a:r>
          </a:p>
          <a:p>
            <a:r>
              <a:rPr lang="en-US" sz="7200" dirty="0">
                <a:solidFill>
                  <a:schemeClr val="tx1"/>
                </a:solidFill>
                <a:latin typeface="Calibri" panose="020F0502020204030204" pitchFamily="34" charset="0"/>
                <a:cs typeface="Calibri" panose="020F0502020204030204" pitchFamily="34" charset="0"/>
              </a:rPr>
              <a:t>Observations</a:t>
            </a:r>
          </a:p>
          <a:p>
            <a:r>
              <a:rPr lang="en-US" sz="7200" dirty="0">
                <a:solidFill>
                  <a:schemeClr val="tx1"/>
                </a:solidFill>
                <a:latin typeface="Calibri" panose="020F0502020204030204" pitchFamily="34" charset="0"/>
                <a:cs typeface="Calibri" panose="020F0502020204030204" pitchFamily="34" charset="0"/>
              </a:rPr>
              <a:t>Evaluation Conferences</a:t>
            </a:r>
          </a:p>
          <a:p>
            <a:pPr lvl="1"/>
            <a:r>
              <a:rPr lang="en-US" sz="7200" dirty="0">
                <a:solidFill>
                  <a:schemeClr val="tx1"/>
                </a:solidFill>
                <a:latin typeface="Calibri" panose="020F0502020204030204" pitchFamily="34" charset="0"/>
                <a:cs typeface="Calibri" panose="020F0502020204030204" pitchFamily="34" charset="0"/>
              </a:rPr>
              <a:t>Worksheets</a:t>
            </a:r>
          </a:p>
          <a:p>
            <a:pPr lvl="1"/>
            <a:r>
              <a:rPr lang="en-US" sz="7200" dirty="0">
                <a:solidFill>
                  <a:schemeClr val="tx1"/>
                </a:solidFill>
                <a:latin typeface="Calibri" panose="020F0502020204030204" pitchFamily="34" charset="0"/>
                <a:cs typeface="Calibri" panose="020F0502020204030204" pitchFamily="34" charset="0"/>
              </a:rPr>
              <a:t>Evaluation Conference Scoring</a:t>
            </a:r>
          </a:p>
          <a:p>
            <a:r>
              <a:rPr lang="en-US" sz="7200" dirty="0">
                <a:solidFill>
                  <a:schemeClr val="tx1"/>
                </a:solidFill>
                <a:latin typeface="Calibri" panose="020F0502020204030204" pitchFamily="34" charset="0"/>
                <a:cs typeface="Calibri" panose="020F0502020204030204" pitchFamily="34" charset="0"/>
              </a:rPr>
              <a:t>Professionalism</a:t>
            </a:r>
          </a:p>
          <a:p>
            <a:r>
              <a:rPr lang="en-US" sz="7200" dirty="0">
                <a:solidFill>
                  <a:schemeClr val="tx1"/>
                </a:solidFill>
                <a:latin typeface="Calibri" panose="020F0502020204030204" pitchFamily="34" charset="0"/>
                <a:cs typeface="Calibri" panose="020F0502020204030204" pitchFamily="34" charset="0"/>
              </a:rPr>
              <a:t>Attachments</a:t>
            </a:r>
          </a:p>
          <a:p>
            <a:r>
              <a:rPr lang="en-US" sz="7200" dirty="0">
                <a:solidFill>
                  <a:schemeClr val="tx1"/>
                </a:solidFill>
                <a:latin typeface="Calibri" panose="020F0502020204030204" pitchFamily="34" charset="0"/>
                <a:cs typeface="Calibri" panose="020F0502020204030204" pitchFamily="34" charset="0"/>
              </a:rPr>
              <a:t>Results</a:t>
            </a:r>
          </a:p>
          <a:p>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2502587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chemeClr val="bg1"/>
                </a:solidFill>
                <a:latin typeface="Calibri" panose="020F0502020204030204" pitchFamily="34" charset="0"/>
                <a:cs typeface="Calibri" panose="020F0502020204030204" pitchFamily="34" charset="0"/>
              </a:rPr>
              <a:t>Speech-Language Professionals</a:t>
            </a:r>
            <a:r>
              <a:rPr lang="en-US" dirty="0">
                <a:latin typeface="Calibri" panose="020F0502020204030204" pitchFamily="34" charset="0"/>
                <a:cs typeface="Calibri" panose="020F0502020204030204" pitchFamily="34" charset="0"/>
              </a:rPr>
              <a:t>	</a:t>
            </a:r>
          </a:p>
        </p:txBody>
      </p:sp>
      <p:sp>
        <p:nvSpPr>
          <p:cNvPr id="3" name="Content Placeholder 2"/>
          <p:cNvSpPr>
            <a:spLocks noGrp="1"/>
          </p:cNvSpPr>
          <p:nvPr>
            <p:ph idx="1"/>
          </p:nvPr>
        </p:nvSpPr>
        <p:spPr>
          <a:xfrm>
            <a:off x="409016" y="1733169"/>
            <a:ext cx="7028259" cy="2948559"/>
          </a:xfrm>
        </p:spPr>
        <p:txBody>
          <a:bodyPr>
            <a:normAutofit fontScale="77500" lnSpcReduction="20000"/>
          </a:bodyPr>
          <a:lstStyle/>
          <a:p>
            <a:r>
              <a:rPr lang="en-US" sz="2300" dirty="0">
                <a:solidFill>
                  <a:schemeClr val="tx1"/>
                </a:solidFill>
                <a:latin typeface="Calibri" panose="020F0502020204030204" pitchFamily="34" charset="0"/>
                <a:cs typeface="Calibri" panose="020F0502020204030204" pitchFamily="34" charset="0"/>
              </a:rPr>
              <a:t>Orientation</a:t>
            </a:r>
          </a:p>
          <a:p>
            <a:r>
              <a:rPr lang="en-US" sz="2300" dirty="0">
                <a:solidFill>
                  <a:schemeClr val="tx1"/>
                </a:solidFill>
                <a:latin typeface="Calibri" panose="020F0502020204030204" pitchFamily="34" charset="0"/>
                <a:cs typeface="Calibri" panose="020F0502020204030204" pitchFamily="34" charset="0"/>
              </a:rPr>
              <a:t>Goals (Professional – optional)</a:t>
            </a:r>
          </a:p>
          <a:p>
            <a:r>
              <a:rPr lang="en-US" sz="2300" dirty="0">
                <a:solidFill>
                  <a:schemeClr val="tx1"/>
                </a:solidFill>
                <a:latin typeface="Calibri" panose="020F0502020204030204" pitchFamily="34" charset="0"/>
                <a:cs typeface="Calibri" panose="020F0502020204030204" pitchFamily="34" charset="0"/>
              </a:rPr>
              <a:t>Observations</a:t>
            </a:r>
          </a:p>
          <a:p>
            <a:r>
              <a:rPr lang="en-US" sz="2300" dirty="0">
                <a:solidFill>
                  <a:schemeClr val="tx1"/>
                </a:solidFill>
                <a:latin typeface="Calibri" panose="020F0502020204030204" pitchFamily="34" charset="0"/>
                <a:cs typeface="Calibri" panose="020F0502020204030204" pitchFamily="34" charset="0"/>
              </a:rPr>
              <a:t>Evaluation Conferences</a:t>
            </a:r>
          </a:p>
          <a:p>
            <a:pPr lvl="1"/>
            <a:r>
              <a:rPr lang="en-US" sz="2300" dirty="0">
                <a:solidFill>
                  <a:schemeClr val="tx1"/>
                </a:solidFill>
                <a:latin typeface="Calibri" panose="020F0502020204030204" pitchFamily="34" charset="0"/>
                <a:cs typeface="Calibri" panose="020F0502020204030204" pitchFamily="34" charset="0"/>
              </a:rPr>
              <a:t>Worksheets</a:t>
            </a:r>
          </a:p>
          <a:p>
            <a:pPr lvl="1"/>
            <a:r>
              <a:rPr lang="en-US" sz="2300" dirty="0">
                <a:solidFill>
                  <a:schemeClr val="tx1"/>
                </a:solidFill>
                <a:latin typeface="Calibri" panose="020F0502020204030204" pitchFamily="34" charset="0"/>
                <a:cs typeface="Calibri" panose="020F0502020204030204" pitchFamily="34" charset="0"/>
              </a:rPr>
              <a:t>Evaluation Conference Scoring</a:t>
            </a:r>
          </a:p>
          <a:p>
            <a:r>
              <a:rPr lang="en-US" sz="2300" dirty="0">
                <a:solidFill>
                  <a:schemeClr val="tx1"/>
                </a:solidFill>
                <a:latin typeface="Calibri" panose="020F0502020204030204" pitchFamily="34" charset="0"/>
                <a:cs typeface="Calibri" panose="020F0502020204030204" pitchFamily="34" charset="0"/>
              </a:rPr>
              <a:t>Professionalism</a:t>
            </a:r>
          </a:p>
          <a:p>
            <a:r>
              <a:rPr lang="en-US" sz="2300" dirty="0">
                <a:solidFill>
                  <a:schemeClr val="tx1"/>
                </a:solidFill>
                <a:latin typeface="Calibri" panose="020F0502020204030204" pitchFamily="34" charset="0"/>
                <a:cs typeface="Calibri" panose="020F0502020204030204" pitchFamily="34" charset="0"/>
              </a:rPr>
              <a:t>Attachments</a:t>
            </a:r>
          </a:p>
          <a:p>
            <a:r>
              <a:rPr lang="en-US" sz="2300" dirty="0">
                <a:solidFill>
                  <a:schemeClr val="tx1"/>
                </a:solidFill>
                <a:latin typeface="Calibri" panose="020F0502020204030204" pitchFamily="34" charset="0"/>
                <a:cs typeface="Calibri" panose="020F0502020204030204" pitchFamily="34" charset="0"/>
              </a:rPr>
              <a:t>Results</a:t>
            </a:r>
          </a:p>
          <a:p>
            <a:endParaRPr lang="en-US" dirty="0"/>
          </a:p>
        </p:txBody>
      </p:sp>
    </p:spTree>
    <p:extLst>
      <p:ext uri="{BB962C8B-B14F-4D97-AF65-F5344CB8AC3E}">
        <p14:creationId xmlns:p14="http://schemas.microsoft.com/office/powerpoint/2010/main" val="38448280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68580" tIns="34290" rIns="68580" bIns="34290" rtlCol="0" anchor="b">
            <a:normAutofit/>
          </a:bodyPr>
          <a:lstStyle/>
          <a:p>
            <a:pPr defTabSz="685800">
              <a:lnSpc>
                <a:spcPct val="90000"/>
              </a:lnSpc>
            </a:pPr>
            <a:r>
              <a:rPr lang="en-US" b="1" dirty="0">
                <a:solidFill>
                  <a:schemeClr val="bg1"/>
                </a:solidFill>
                <a:latin typeface="Calibri" panose="020F0502020204030204" pitchFamily="34" charset="0"/>
                <a:cs typeface="Calibri" panose="020F0502020204030204" pitchFamily="34" charset="0"/>
              </a:rPr>
              <a:t>School Counselor and Librarian Plan</a:t>
            </a:r>
            <a:endParaRPr lang="en-US" b="1" kern="1200" dirty="0">
              <a:solidFill>
                <a:schemeClr val="bg1"/>
              </a:solidFill>
              <a:latin typeface="Calibri" panose="020F0502020204030204" pitchFamily="34" charset="0"/>
              <a:cs typeface="Calibri" panose="020F0502020204030204" pitchFamily="34" charset="0"/>
            </a:endParaRPr>
          </a:p>
        </p:txBody>
      </p:sp>
      <p:pic>
        <p:nvPicPr>
          <p:cNvPr id="7" name="Picture 6" descr="A picture containing text, map&#10;&#10;Description generated with very high confidence">
            <a:extLst>
              <a:ext uri="{FF2B5EF4-FFF2-40B4-BE49-F238E27FC236}">
                <a16:creationId xmlns:a16="http://schemas.microsoft.com/office/drawing/2014/main" id="{51570471-A3F2-49FE-93E7-370B42B374F1}"/>
              </a:ext>
            </a:extLst>
          </p:cNvPr>
          <p:cNvPicPr>
            <a:picLocks noChangeAspect="1"/>
          </p:cNvPicPr>
          <p:nvPr/>
        </p:nvPicPr>
        <p:blipFill>
          <a:blip r:embed="rId3"/>
          <a:stretch>
            <a:fillRect/>
          </a:stretch>
        </p:blipFill>
        <p:spPr>
          <a:xfrm>
            <a:off x="5717460" y="2869109"/>
            <a:ext cx="1833888" cy="1790756"/>
          </a:xfrm>
          <a:prstGeom prst="rect">
            <a:avLst/>
          </a:prstGeom>
        </p:spPr>
      </p:pic>
    </p:spTree>
    <p:extLst>
      <p:ext uri="{BB962C8B-B14F-4D97-AF65-F5344CB8AC3E}">
        <p14:creationId xmlns:p14="http://schemas.microsoft.com/office/powerpoint/2010/main" val="273977130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chemeClr val="bg1"/>
                </a:solidFill>
                <a:latin typeface="Calibri" panose="020F0502020204030204" pitchFamily="34" charset="0"/>
                <a:cs typeface="Calibri" panose="020F0502020204030204" pitchFamily="34" charset="0"/>
              </a:rPr>
              <a:t>Creating the Plan</a:t>
            </a:r>
          </a:p>
        </p:txBody>
      </p:sp>
      <p:pic>
        <p:nvPicPr>
          <p:cNvPr id="4" name="Content Placeholder 3" descr="Intro to Counselor Plan&#10;" title="Screenshot"/>
          <p:cNvPicPr>
            <a:picLocks noGrp="1" noChangeAspect="1"/>
          </p:cNvPicPr>
          <p:nvPr>
            <p:ph idx="1"/>
          </p:nvPr>
        </p:nvPicPr>
        <p:blipFill>
          <a:blip r:embed="rId3"/>
          <a:stretch>
            <a:fillRect/>
          </a:stretch>
        </p:blipFill>
        <p:spPr>
          <a:xfrm>
            <a:off x="1645820" y="1866250"/>
            <a:ext cx="5626894" cy="2616116"/>
          </a:xfrm>
          <a:prstGeom prst="rect">
            <a:avLst/>
          </a:prstGeom>
          <a:ln>
            <a:solidFill>
              <a:schemeClr val="accent1"/>
            </a:solidFill>
          </a:ln>
        </p:spPr>
      </p:pic>
    </p:spTree>
    <p:extLst>
      <p:ext uri="{BB962C8B-B14F-4D97-AF65-F5344CB8AC3E}">
        <p14:creationId xmlns:p14="http://schemas.microsoft.com/office/powerpoint/2010/main" val="23131265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idx="4294967295"/>
          </p:nvPr>
        </p:nvSpPr>
        <p:spPr>
          <a:xfrm>
            <a:off x="237546" y="91840"/>
            <a:ext cx="7620001" cy="638638"/>
          </a:xfrm>
          <a:prstGeom prst="rect">
            <a:avLst/>
          </a:prstGeom>
          <a:solidFill>
            <a:schemeClr val="tx2">
              <a:alpha val="98824"/>
            </a:schemeClr>
          </a:solidFill>
          <a:ln>
            <a:solidFill>
              <a:schemeClr val="accent1"/>
            </a:solid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17365D"/>
              </a:buClr>
              <a:buFont typeface="Source Sans Pro"/>
              <a:buNone/>
            </a:pPr>
            <a:r>
              <a:rPr lang="en-US" sz="4000" i="0" u="none" strike="noStrike" cap="none" dirty="0">
                <a:solidFill>
                  <a:schemeClr val="bg1"/>
                </a:solidFill>
                <a:latin typeface="Calibri" panose="020F0502020204030204" pitchFamily="34" charset="0"/>
                <a:ea typeface="Source Sans Pro"/>
                <a:cs typeface="Calibri" panose="020F0502020204030204" pitchFamily="34" charset="0"/>
                <a:sym typeface="Source Sans Pro"/>
              </a:rPr>
              <a:t>                  What’s my role?</a:t>
            </a:r>
            <a:endParaRPr sz="4000" dirty="0">
              <a:solidFill>
                <a:schemeClr val="bg1"/>
              </a:solidFill>
              <a:latin typeface="Calibri" panose="020F0502020204030204" pitchFamily="34" charset="0"/>
              <a:cs typeface="Calibri" panose="020F0502020204030204" pitchFamily="34" charset="0"/>
            </a:endParaRPr>
          </a:p>
        </p:txBody>
      </p:sp>
      <p:sp>
        <p:nvSpPr>
          <p:cNvPr id="348" name="Shape 348"/>
          <p:cNvSpPr txBox="1">
            <a:spLocks noGrp="1"/>
          </p:cNvSpPr>
          <p:nvPr>
            <p:ph idx="4294967295"/>
          </p:nvPr>
        </p:nvSpPr>
        <p:spPr>
          <a:xfrm>
            <a:off x="123711" y="632756"/>
            <a:ext cx="8896578" cy="408582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17365D"/>
              </a:buClr>
              <a:buFont typeface="Source Sans Pro"/>
              <a:buNone/>
            </a:pPr>
            <a:endParaRPr lang="en-US" sz="1050" b="1" i="0" u="none" strike="noStrike" cap="none" dirty="0">
              <a:solidFill>
                <a:schemeClr val="accent2"/>
              </a:solidFill>
              <a:ea typeface="Source Sans Pro"/>
              <a:cs typeface="Source Sans Pro"/>
              <a:sym typeface="Source Sans Pro"/>
            </a:endParaRPr>
          </a:p>
          <a:p>
            <a:pPr marL="0" marR="0" lvl="0" indent="0" algn="l" rtl="0">
              <a:lnSpc>
                <a:spcPct val="100000"/>
              </a:lnSpc>
              <a:spcBef>
                <a:spcPts val="0"/>
              </a:spcBef>
              <a:spcAft>
                <a:spcPts val="0"/>
              </a:spcAft>
              <a:buClr>
                <a:srgbClr val="17365D"/>
              </a:buClr>
              <a:buFont typeface="Source Sans Pro"/>
              <a:buNone/>
            </a:pPr>
            <a:r>
              <a:rPr lang="en-US" sz="2500" b="1" i="0" u="none" strike="noStrike" cap="none" dirty="0">
                <a:solidFill>
                  <a:schemeClr val="tx1"/>
                </a:solidFill>
                <a:latin typeface="Calibri" panose="020F0502020204030204" pitchFamily="34" charset="0"/>
                <a:ea typeface="Source Sans Pro"/>
                <a:cs typeface="Calibri" panose="020F0502020204030204" pitchFamily="34" charset="0"/>
                <a:sym typeface="Source Sans Pro"/>
              </a:rPr>
              <a:t>Primary Roles in SCLEad.org</a:t>
            </a:r>
            <a:endParaRPr lang="en-US" sz="2500" dirty="0">
              <a:solidFill>
                <a:schemeClr val="tx1"/>
              </a:solidFill>
              <a:latin typeface="Calibri" panose="020F0502020204030204" pitchFamily="34" charset="0"/>
              <a:ea typeface="Source Sans Pro"/>
              <a:cs typeface="Calibri" panose="020F0502020204030204" pitchFamily="34" charset="0"/>
              <a:sym typeface="Source Sans Pro"/>
            </a:endParaRPr>
          </a:p>
          <a:p>
            <a:pPr lvl="0">
              <a:spcBef>
                <a:spcPts val="0"/>
              </a:spcBef>
              <a:buClr>
                <a:srgbClr val="17365D"/>
              </a:buClr>
              <a:buFont typeface="Wingdings" panose="05000000000000000000" pitchFamily="2" charset="2"/>
              <a:buChar char="q"/>
            </a:pPr>
            <a:r>
              <a:rPr lang="en-US" sz="2500" dirty="0">
                <a:solidFill>
                  <a:schemeClr val="tx1"/>
                </a:solidFill>
                <a:latin typeface="Calibri" panose="020F0502020204030204" pitchFamily="34" charset="0"/>
                <a:ea typeface="Source Sans Pro"/>
                <a:cs typeface="Calibri" panose="020F0502020204030204" pitchFamily="34" charset="0"/>
                <a:sym typeface="Source Sans Pro"/>
              </a:rPr>
              <a:t>ADEPT Administrator</a:t>
            </a:r>
          </a:p>
          <a:p>
            <a:pPr lvl="1">
              <a:spcBef>
                <a:spcPts val="0"/>
              </a:spcBef>
              <a:buClr>
                <a:srgbClr val="17365D"/>
              </a:buClr>
              <a:buFont typeface="Wingdings" panose="05000000000000000000" pitchFamily="2" charset="2"/>
              <a:buChar char="q"/>
            </a:pPr>
            <a:r>
              <a:rPr lang="en-US" sz="2500" u="sng" dirty="0">
                <a:solidFill>
                  <a:schemeClr val="tx1"/>
                </a:solidFill>
                <a:latin typeface="Calibri" panose="020F0502020204030204" pitchFamily="34" charset="0"/>
                <a:ea typeface="Source Sans Pro"/>
                <a:cs typeface="Calibri" panose="020F0502020204030204" pitchFamily="34" charset="0"/>
                <a:sym typeface="Source Sans Pro"/>
              </a:rPr>
              <a:t>District-Level Administrator </a:t>
            </a:r>
            <a:r>
              <a:rPr lang="en-US" sz="2500" dirty="0">
                <a:solidFill>
                  <a:schemeClr val="tx1"/>
                </a:solidFill>
                <a:latin typeface="Calibri" panose="020F0502020204030204" pitchFamily="34" charset="0"/>
                <a:ea typeface="Source Sans Pro"/>
                <a:cs typeface="Calibri" panose="020F0502020204030204" pitchFamily="34" charset="0"/>
                <a:sym typeface="Source Sans Pro"/>
              </a:rPr>
              <a:t>(view all evaluation data, manage staff, manage &amp; complete evaluations)</a:t>
            </a:r>
          </a:p>
          <a:p>
            <a:pPr marL="342900" lvl="1" indent="0">
              <a:spcBef>
                <a:spcPts val="0"/>
              </a:spcBef>
              <a:buClr>
                <a:srgbClr val="17365D"/>
              </a:buClr>
              <a:buNone/>
            </a:pPr>
            <a:r>
              <a:rPr lang="en-US" sz="2500" dirty="0">
                <a:solidFill>
                  <a:schemeClr val="tx1"/>
                </a:solidFill>
                <a:latin typeface="Calibri" panose="020F0502020204030204" pitchFamily="34" charset="0"/>
                <a:ea typeface="Source Sans Pro"/>
                <a:cs typeface="Calibri" panose="020F0502020204030204" pitchFamily="34" charset="0"/>
                <a:sym typeface="Source Sans Pro"/>
              </a:rPr>
              <a:t>  </a:t>
            </a:r>
          </a:p>
          <a:p>
            <a:pPr lvl="1">
              <a:spcBef>
                <a:spcPts val="0"/>
              </a:spcBef>
              <a:buClr>
                <a:srgbClr val="17365D"/>
              </a:buClr>
              <a:buFont typeface="Wingdings" panose="05000000000000000000" pitchFamily="2" charset="2"/>
              <a:buChar char="q"/>
            </a:pPr>
            <a:r>
              <a:rPr lang="en-US" sz="2500" u="sng" dirty="0">
                <a:solidFill>
                  <a:schemeClr val="tx1"/>
                </a:solidFill>
                <a:latin typeface="Calibri" panose="020F0502020204030204" pitchFamily="34" charset="0"/>
                <a:ea typeface="Source Sans Pro"/>
                <a:cs typeface="Calibri" panose="020F0502020204030204" pitchFamily="34" charset="0"/>
                <a:sym typeface="Source Sans Pro"/>
              </a:rPr>
              <a:t>School-level Administrator </a:t>
            </a:r>
            <a:r>
              <a:rPr lang="en-US" sz="2500" dirty="0">
                <a:solidFill>
                  <a:schemeClr val="tx1"/>
                </a:solidFill>
                <a:latin typeface="Calibri" panose="020F0502020204030204" pitchFamily="34" charset="0"/>
                <a:ea typeface="Source Sans Pro"/>
                <a:cs typeface="Calibri" panose="020F0502020204030204" pitchFamily="34" charset="0"/>
                <a:sym typeface="Source Sans Pro"/>
              </a:rPr>
              <a:t>(view current &amp; past 5-years of evaluation data, manage evaluation process (add school staff, create evaluations, </a:t>
            </a:r>
            <a:r>
              <a:rPr lang="en-US" sz="2500" i="1" dirty="0">
                <a:solidFill>
                  <a:schemeClr val="tx1"/>
                </a:solidFill>
                <a:latin typeface="Calibri" panose="020F0502020204030204" pitchFamily="34" charset="0"/>
                <a:ea typeface="Source Sans Pro"/>
                <a:cs typeface="Calibri" panose="020F0502020204030204" pitchFamily="34" charset="0"/>
                <a:sym typeface="Source Sans Pro"/>
              </a:rPr>
              <a:t>complete evaluations</a:t>
            </a:r>
            <a:r>
              <a:rPr lang="en-US" sz="2500" dirty="0">
                <a:solidFill>
                  <a:schemeClr val="tx1"/>
                </a:solidFill>
                <a:latin typeface="Calibri" panose="020F0502020204030204" pitchFamily="34" charset="0"/>
                <a:ea typeface="Source Sans Pro"/>
                <a:cs typeface="Calibri" panose="020F0502020204030204" pitchFamily="34" charset="0"/>
                <a:sym typeface="Source Sans Pro"/>
              </a:rPr>
              <a:t>)  </a:t>
            </a:r>
          </a:p>
          <a:p>
            <a:pPr marL="342900" lvl="1" indent="0">
              <a:spcBef>
                <a:spcPts val="0"/>
              </a:spcBef>
              <a:buClr>
                <a:srgbClr val="17365D"/>
              </a:buClr>
              <a:buNone/>
            </a:pPr>
            <a:endParaRPr lang="en-US" sz="2500" dirty="0">
              <a:solidFill>
                <a:schemeClr val="tx1"/>
              </a:solidFill>
              <a:latin typeface="Calibri" panose="020F0502020204030204" pitchFamily="34" charset="0"/>
              <a:ea typeface="Source Sans Pro"/>
              <a:cs typeface="Calibri" panose="020F0502020204030204" pitchFamily="34" charset="0"/>
              <a:sym typeface="Source Sans Pro"/>
            </a:endParaRPr>
          </a:p>
          <a:p>
            <a:pPr>
              <a:spcBef>
                <a:spcPts val="0"/>
              </a:spcBef>
              <a:buClr>
                <a:srgbClr val="17365D"/>
              </a:buClr>
              <a:buFont typeface="Wingdings" panose="05000000000000000000" pitchFamily="2" charset="2"/>
              <a:buChar char="q"/>
            </a:pPr>
            <a:r>
              <a:rPr lang="en-US" sz="2500" u="sng" dirty="0">
                <a:solidFill>
                  <a:schemeClr val="tx1"/>
                </a:solidFill>
                <a:latin typeface="Calibri" panose="020F0502020204030204" pitchFamily="34" charset="0"/>
                <a:ea typeface="Source Sans Pro"/>
                <a:cs typeface="Calibri" panose="020F0502020204030204" pitchFamily="34" charset="0"/>
                <a:sym typeface="Source Sans Pro"/>
              </a:rPr>
              <a:t>PADEPP District Administrator, District User </a:t>
            </a:r>
            <a:endParaRPr lang="en-US" sz="2500" b="1" u="sng" dirty="0">
              <a:solidFill>
                <a:schemeClr val="tx2"/>
              </a:solidFill>
              <a:latin typeface="Calibri" panose="020F0502020204030204" pitchFamily="34" charset="0"/>
              <a:ea typeface="Source Sans Pro"/>
              <a:cs typeface="Calibri" panose="020F0502020204030204" pitchFamily="34" charset="0"/>
              <a:sym typeface="Source Sans Pro"/>
            </a:endParaRPr>
          </a:p>
        </p:txBody>
      </p:sp>
    </p:spTree>
    <p:extLst>
      <p:ext uri="{BB962C8B-B14F-4D97-AF65-F5344CB8AC3E}">
        <p14:creationId xmlns:p14="http://schemas.microsoft.com/office/powerpoint/2010/main" val="2558590564"/>
      </p:ext>
    </p:extLst>
  </p:cSld>
  <p:clrMapOvr>
    <a:masterClrMapping/>
  </p:clrMapOvr>
  <mc:AlternateContent xmlns:mc="http://schemas.openxmlformats.org/markup-compatibility/2006" xmlns:p14="http://schemas.microsoft.com/office/powerpoint/2010/main">
    <mc:Choice Requires="p14">
      <p:transition spd="slow" p14:dur="2000" advTm="279195"/>
    </mc:Choice>
    <mc:Fallback xmlns="">
      <p:transition spd="slow" advTm="279195"/>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chemeClr val="bg1"/>
                </a:solidFill>
                <a:latin typeface="Calibri" panose="020F0502020204030204" pitchFamily="34" charset="0"/>
                <a:cs typeface="Calibri" panose="020F0502020204030204" pitchFamily="34" charset="0"/>
              </a:rPr>
              <a:t>Saving the Plan</a:t>
            </a:r>
          </a:p>
        </p:txBody>
      </p:sp>
      <p:pic>
        <p:nvPicPr>
          <p:cNvPr id="4" name="Content Placeholder 3" descr="Collaboration section Counselor plan&#10;" title="Screenshot"/>
          <p:cNvPicPr>
            <a:picLocks noGrp="1" noChangeAspect="1"/>
          </p:cNvPicPr>
          <p:nvPr>
            <p:ph idx="1"/>
          </p:nvPr>
        </p:nvPicPr>
        <p:blipFill>
          <a:blip r:embed="rId3"/>
          <a:stretch>
            <a:fillRect/>
          </a:stretch>
        </p:blipFill>
        <p:spPr>
          <a:xfrm>
            <a:off x="1804320" y="1715956"/>
            <a:ext cx="5494255" cy="3168806"/>
          </a:xfrm>
          <a:prstGeom prst="rect">
            <a:avLst/>
          </a:prstGeom>
        </p:spPr>
      </p:pic>
    </p:spTree>
    <p:extLst>
      <p:ext uri="{BB962C8B-B14F-4D97-AF65-F5344CB8AC3E}">
        <p14:creationId xmlns:p14="http://schemas.microsoft.com/office/powerpoint/2010/main" val="186426898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6215" y="501176"/>
            <a:ext cx="6571060" cy="530223"/>
          </a:xfrm>
        </p:spPr>
        <p:txBody>
          <a:bodyPr/>
          <a:lstStyle/>
          <a:p>
            <a:r>
              <a:rPr lang="en-US" sz="3600" b="1" dirty="0">
                <a:solidFill>
                  <a:schemeClr val="bg1"/>
                </a:solidFill>
                <a:latin typeface="Calibri" panose="020F0502020204030204" pitchFamily="34" charset="0"/>
                <a:cs typeface="Calibri" panose="020F0502020204030204" pitchFamily="34" charset="0"/>
              </a:rPr>
              <a:t>School Librarian Plan</a:t>
            </a:r>
          </a:p>
        </p:txBody>
      </p:sp>
      <p:pic>
        <p:nvPicPr>
          <p:cNvPr id="4" name="Content Placeholder 3" descr="Preliminary Conference " title="Screenshot"/>
          <p:cNvPicPr>
            <a:picLocks noGrp="1" noChangeAspect="1"/>
          </p:cNvPicPr>
          <p:nvPr>
            <p:ph idx="1"/>
          </p:nvPr>
        </p:nvPicPr>
        <p:blipFill>
          <a:blip r:embed="rId3"/>
          <a:stretch>
            <a:fillRect/>
          </a:stretch>
        </p:blipFill>
        <p:spPr>
          <a:xfrm>
            <a:off x="1420026" y="1292009"/>
            <a:ext cx="4714141" cy="1682642"/>
          </a:xfrm>
          <a:prstGeom prst="rect">
            <a:avLst/>
          </a:prstGeom>
        </p:spPr>
      </p:pic>
      <p:pic>
        <p:nvPicPr>
          <p:cNvPr id="5" name="Picture 4" descr="Conference review screen&#10;&#10;" title="Screenshot"/>
          <p:cNvPicPr>
            <a:picLocks noChangeAspect="1"/>
          </p:cNvPicPr>
          <p:nvPr/>
        </p:nvPicPr>
        <p:blipFill>
          <a:blip r:embed="rId4"/>
          <a:stretch>
            <a:fillRect/>
          </a:stretch>
        </p:blipFill>
        <p:spPr>
          <a:xfrm>
            <a:off x="3189841" y="2776786"/>
            <a:ext cx="3886537" cy="1865538"/>
          </a:xfrm>
          <a:prstGeom prst="rect">
            <a:avLst/>
          </a:prstGeom>
        </p:spPr>
      </p:pic>
    </p:spTree>
    <p:extLst>
      <p:ext uri="{BB962C8B-B14F-4D97-AF65-F5344CB8AC3E}">
        <p14:creationId xmlns:p14="http://schemas.microsoft.com/office/powerpoint/2010/main" val="172851180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6218" y="2008234"/>
            <a:ext cx="3520045" cy="1712868"/>
          </a:xfrm>
        </p:spPr>
        <p:txBody>
          <a:bodyPr vert="horz" lIns="68580" tIns="34290" rIns="68580" bIns="34290" rtlCol="0" anchor="b">
            <a:noAutofit/>
          </a:bodyPr>
          <a:lstStyle/>
          <a:p>
            <a:pPr defTabSz="685800">
              <a:lnSpc>
                <a:spcPct val="90000"/>
              </a:lnSpc>
            </a:pPr>
            <a:r>
              <a:rPr lang="en-US" sz="3600" b="1" dirty="0">
                <a:solidFill>
                  <a:schemeClr val="bg1"/>
                </a:solidFill>
                <a:latin typeface="Calibri" panose="020F0502020204030204" pitchFamily="34" charset="0"/>
                <a:cs typeface="Calibri" panose="020F0502020204030204" pitchFamily="34" charset="0"/>
              </a:rPr>
              <a:t>School Counselor Annual Calendar</a:t>
            </a:r>
          </a:p>
        </p:txBody>
      </p:sp>
      <p:pic>
        <p:nvPicPr>
          <p:cNvPr id="8" name="Picture 6" descr="A picture containing text, map&#10;&#10;Description generated with very high confidence">
            <a:extLst>
              <a:ext uri="{FF2B5EF4-FFF2-40B4-BE49-F238E27FC236}">
                <a16:creationId xmlns:a16="http://schemas.microsoft.com/office/drawing/2014/main" id="{51570471-A3F2-49FE-93E7-370B42B374F1}"/>
              </a:ext>
            </a:extLst>
          </p:cNvPr>
          <p:cNvPicPr>
            <a:picLocks noChangeAspect="1"/>
          </p:cNvPicPr>
          <p:nvPr/>
        </p:nvPicPr>
        <p:blipFill>
          <a:blip r:embed="rId3"/>
          <a:stretch>
            <a:fillRect/>
          </a:stretch>
        </p:blipFill>
        <p:spPr>
          <a:xfrm>
            <a:off x="5717460" y="2869109"/>
            <a:ext cx="1833888" cy="1790756"/>
          </a:xfrm>
          <a:prstGeom prst="rect">
            <a:avLst/>
          </a:prstGeom>
        </p:spPr>
      </p:pic>
    </p:spTree>
    <p:extLst>
      <p:ext uri="{BB962C8B-B14F-4D97-AF65-F5344CB8AC3E}">
        <p14:creationId xmlns:p14="http://schemas.microsoft.com/office/powerpoint/2010/main" val="391461950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chemeClr val="bg1"/>
                </a:solidFill>
                <a:latin typeface="Calibri" panose="020F0502020204030204" pitchFamily="34" charset="0"/>
                <a:cs typeface="Calibri" panose="020F0502020204030204" pitchFamily="34" charset="0"/>
              </a:rPr>
              <a:t>Annual Calendar</a:t>
            </a:r>
          </a:p>
        </p:txBody>
      </p:sp>
      <p:pic>
        <p:nvPicPr>
          <p:cNvPr id="4" name="Content Placeholder 3" descr="Abbual Calendar explanation page&#10;" title="Screenshot"/>
          <p:cNvPicPr>
            <a:picLocks noGrp="1" noChangeAspect="1"/>
          </p:cNvPicPr>
          <p:nvPr>
            <p:ph idx="1"/>
          </p:nvPr>
        </p:nvPicPr>
        <p:blipFill>
          <a:blip r:embed="rId3"/>
          <a:stretch>
            <a:fillRect/>
          </a:stretch>
        </p:blipFill>
        <p:spPr>
          <a:xfrm>
            <a:off x="2078640" y="1429656"/>
            <a:ext cx="5189670" cy="3566293"/>
          </a:xfrm>
          <a:prstGeom prst="rect">
            <a:avLst/>
          </a:prstGeom>
        </p:spPr>
      </p:pic>
    </p:spTree>
    <p:extLst>
      <p:ext uri="{BB962C8B-B14F-4D97-AF65-F5344CB8AC3E}">
        <p14:creationId xmlns:p14="http://schemas.microsoft.com/office/powerpoint/2010/main" val="320832295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chemeClr val="bg1"/>
                </a:solidFill>
                <a:latin typeface="Calibri" panose="020F0502020204030204" pitchFamily="34" charset="0"/>
                <a:cs typeface="Calibri" panose="020F0502020204030204" pitchFamily="34" charset="0"/>
              </a:rPr>
              <a:t>Completing the Annual Calendar</a:t>
            </a:r>
          </a:p>
        </p:txBody>
      </p:sp>
      <p:pic>
        <p:nvPicPr>
          <p:cNvPr id="4" name="Content Placeholder 3" descr="Annual Calendar page 1&#10;&#10;" title="Screenshot"/>
          <p:cNvPicPr>
            <a:picLocks noGrp="1" noChangeAspect="1"/>
          </p:cNvPicPr>
          <p:nvPr>
            <p:ph idx="1"/>
          </p:nvPr>
        </p:nvPicPr>
        <p:blipFill>
          <a:blip r:embed="rId3"/>
          <a:stretch>
            <a:fillRect/>
          </a:stretch>
        </p:blipFill>
        <p:spPr>
          <a:xfrm>
            <a:off x="1216974" y="1440538"/>
            <a:ext cx="5029636" cy="2295343"/>
          </a:xfrm>
          <a:prstGeom prst="rect">
            <a:avLst/>
          </a:prstGeom>
        </p:spPr>
      </p:pic>
      <p:pic>
        <p:nvPicPr>
          <p:cNvPr id="5" name="Picture 4" descr="Calendar pg 2&#10;" title="Screenshot"/>
          <p:cNvPicPr>
            <a:picLocks noChangeAspect="1"/>
          </p:cNvPicPr>
          <p:nvPr/>
        </p:nvPicPr>
        <p:blipFill>
          <a:blip r:embed="rId4"/>
          <a:stretch>
            <a:fillRect/>
          </a:stretch>
        </p:blipFill>
        <p:spPr>
          <a:xfrm>
            <a:off x="6093385" y="3151078"/>
            <a:ext cx="2519390" cy="1600339"/>
          </a:xfrm>
          <a:prstGeom prst="rect">
            <a:avLst/>
          </a:prstGeom>
        </p:spPr>
      </p:pic>
    </p:spTree>
    <p:extLst>
      <p:ext uri="{BB962C8B-B14F-4D97-AF65-F5344CB8AC3E}">
        <p14:creationId xmlns:p14="http://schemas.microsoft.com/office/powerpoint/2010/main" val="64923125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chemeClr val="bg1"/>
                </a:solidFill>
                <a:latin typeface="Calibri" panose="020F0502020204030204" pitchFamily="34" charset="0"/>
                <a:cs typeface="Calibri" panose="020F0502020204030204" pitchFamily="34" charset="0"/>
              </a:rPr>
              <a:t>Editing the Annual Calendar</a:t>
            </a:r>
          </a:p>
        </p:txBody>
      </p:sp>
      <p:pic>
        <p:nvPicPr>
          <p:cNvPr id="4" name="Content Placeholder 3" descr="how to edit annual calendar&#10;" title="Screenshot"/>
          <p:cNvPicPr>
            <a:picLocks noGrp="1" noChangeAspect="1"/>
          </p:cNvPicPr>
          <p:nvPr>
            <p:ph idx="1"/>
          </p:nvPr>
        </p:nvPicPr>
        <p:blipFill>
          <a:blip r:embed="rId3"/>
          <a:stretch>
            <a:fillRect/>
          </a:stretch>
        </p:blipFill>
        <p:spPr>
          <a:xfrm>
            <a:off x="1831753" y="1879288"/>
            <a:ext cx="5047925" cy="2751316"/>
          </a:xfrm>
          <a:prstGeom prst="rect">
            <a:avLst/>
          </a:prstGeom>
          <a:ln>
            <a:solidFill>
              <a:schemeClr val="accent1"/>
            </a:solidFill>
          </a:ln>
        </p:spPr>
      </p:pic>
    </p:spTree>
    <p:extLst>
      <p:ext uri="{BB962C8B-B14F-4D97-AF65-F5344CB8AC3E}">
        <p14:creationId xmlns:p14="http://schemas.microsoft.com/office/powerpoint/2010/main" val="411122904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68580" tIns="34290" rIns="68580" bIns="34290" rtlCol="0" anchor="b">
            <a:normAutofit/>
          </a:bodyPr>
          <a:lstStyle/>
          <a:p>
            <a:pPr defTabSz="685800">
              <a:lnSpc>
                <a:spcPct val="90000"/>
              </a:lnSpc>
            </a:pPr>
            <a:r>
              <a:rPr lang="en-US" sz="3600" b="1" dirty="0">
                <a:solidFill>
                  <a:schemeClr val="bg1"/>
                </a:solidFill>
                <a:latin typeface="Calibri" panose="020F0502020204030204" pitchFamily="34" charset="0"/>
                <a:cs typeface="Calibri" panose="020F0502020204030204" pitchFamily="34" charset="0"/>
              </a:rPr>
              <a:t>Observations</a:t>
            </a:r>
          </a:p>
        </p:txBody>
      </p:sp>
      <p:pic>
        <p:nvPicPr>
          <p:cNvPr id="7" name="Picture 6" descr="A picture containing text, map&#10;&#10;Description generated with very high confidence">
            <a:extLst>
              <a:ext uri="{FF2B5EF4-FFF2-40B4-BE49-F238E27FC236}">
                <a16:creationId xmlns:a16="http://schemas.microsoft.com/office/drawing/2014/main" id="{51570471-A3F2-49FE-93E7-370B42B374F1}"/>
              </a:ext>
            </a:extLst>
          </p:cNvPr>
          <p:cNvPicPr>
            <a:picLocks noChangeAspect="1"/>
          </p:cNvPicPr>
          <p:nvPr/>
        </p:nvPicPr>
        <p:blipFill>
          <a:blip r:embed="rId3"/>
          <a:stretch>
            <a:fillRect/>
          </a:stretch>
        </p:blipFill>
        <p:spPr>
          <a:xfrm>
            <a:off x="5717460" y="2869109"/>
            <a:ext cx="1833888" cy="1790756"/>
          </a:xfrm>
          <a:prstGeom prst="rect">
            <a:avLst/>
          </a:prstGeom>
        </p:spPr>
      </p:pic>
    </p:spTree>
    <p:extLst>
      <p:ext uri="{BB962C8B-B14F-4D97-AF65-F5344CB8AC3E}">
        <p14:creationId xmlns:p14="http://schemas.microsoft.com/office/powerpoint/2010/main" val="289810979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chemeClr val="bg1"/>
                </a:solidFill>
                <a:latin typeface="Calibri" panose="020F0502020204030204" pitchFamily="34" charset="0"/>
                <a:cs typeface="Calibri" panose="020F0502020204030204" pitchFamily="34" charset="0"/>
              </a:rPr>
              <a:t>Speech-Language Professionals</a:t>
            </a:r>
          </a:p>
        </p:txBody>
      </p:sp>
      <p:sp>
        <p:nvSpPr>
          <p:cNvPr id="3" name="Content Placeholder 2"/>
          <p:cNvSpPr>
            <a:spLocks noGrp="1"/>
          </p:cNvSpPr>
          <p:nvPr>
            <p:ph idx="1"/>
          </p:nvPr>
        </p:nvSpPr>
        <p:spPr>
          <a:xfrm>
            <a:off x="750950" y="2119276"/>
            <a:ext cx="3616903" cy="1759270"/>
          </a:xfrm>
        </p:spPr>
        <p:txBody>
          <a:bodyPr>
            <a:noAutofit/>
          </a:bodyPr>
          <a:lstStyle/>
          <a:p>
            <a:r>
              <a:rPr lang="en-US" sz="1800" dirty="0">
                <a:solidFill>
                  <a:schemeClr val="tx1"/>
                </a:solidFill>
                <a:latin typeface="Calibri" panose="020F0502020204030204" pitchFamily="34" charset="0"/>
                <a:cs typeface="Calibri" panose="020F0502020204030204" pitchFamily="34" charset="0"/>
              </a:rPr>
              <a:t>The evaluator will need to select the observation type when creating the observation. </a:t>
            </a:r>
          </a:p>
          <a:p>
            <a:r>
              <a:rPr lang="en-US" sz="1800" dirty="0">
                <a:solidFill>
                  <a:schemeClr val="tx1"/>
                </a:solidFill>
                <a:latin typeface="Calibri" panose="020F0502020204030204" pitchFamily="34" charset="0"/>
                <a:cs typeface="Calibri" panose="020F0502020204030204" pitchFamily="34" charset="0"/>
              </a:rPr>
              <a:t>Therapy Session</a:t>
            </a:r>
          </a:p>
          <a:p>
            <a:r>
              <a:rPr lang="en-US" sz="1800" dirty="0">
                <a:solidFill>
                  <a:schemeClr val="tx1"/>
                </a:solidFill>
                <a:latin typeface="Calibri" panose="020F0502020204030204" pitchFamily="34" charset="0"/>
                <a:cs typeface="Calibri" panose="020F0502020204030204" pitchFamily="34" charset="0"/>
              </a:rPr>
              <a:t>IEP Meeting</a:t>
            </a:r>
          </a:p>
        </p:txBody>
      </p:sp>
      <p:pic>
        <p:nvPicPr>
          <p:cNvPr id="4" name="Picture 3" descr="SLP observation form" title="screenshot"/>
          <p:cNvPicPr>
            <a:picLocks noChangeAspect="1"/>
          </p:cNvPicPr>
          <p:nvPr/>
        </p:nvPicPr>
        <p:blipFill>
          <a:blip r:embed="rId3"/>
          <a:stretch>
            <a:fillRect/>
          </a:stretch>
        </p:blipFill>
        <p:spPr>
          <a:xfrm>
            <a:off x="4776147" y="1875569"/>
            <a:ext cx="3516173" cy="2537680"/>
          </a:xfrm>
          <a:prstGeom prst="rect">
            <a:avLst/>
          </a:prstGeom>
        </p:spPr>
      </p:pic>
    </p:spTree>
    <p:extLst>
      <p:ext uri="{BB962C8B-B14F-4D97-AF65-F5344CB8AC3E}">
        <p14:creationId xmlns:p14="http://schemas.microsoft.com/office/powerpoint/2010/main" val="86643319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210D9-5B02-40B7-9302-E00E27857DC8}"/>
              </a:ext>
            </a:extLst>
          </p:cNvPr>
          <p:cNvSpPr>
            <a:spLocks noGrp="1"/>
          </p:cNvSpPr>
          <p:nvPr>
            <p:ph type="title"/>
          </p:nvPr>
        </p:nvSpPr>
        <p:spPr/>
        <p:txBody>
          <a:bodyPr/>
          <a:lstStyle/>
          <a:p>
            <a:r>
              <a:rPr lang="en-US" sz="3600" b="1" dirty="0">
                <a:solidFill>
                  <a:schemeClr val="bg1"/>
                </a:solidFill>
                <a:latin typeface="Calibri" panose="020F0502020204030204" pitchFamily="34" charset="0"/>
                <a:cs typeface="Calibri" panose="020F0502020204030204" pitchFamily="34" charset="0"/>
              </a:rPr>
              <a:t>Pre-Conference Form</a:t>
            </a:r>
          </a:p>
        </p:txBody>
      </p:sp>
      <p:sp>
        <p:nvSpPr>
          <p:cNvPr id="5" name="TextBox 4">
            <a:extLst>
              <a:ext uri="{FF2B5EF4-FFF2-40B4-BE49-F238E27FC236}">
                <a16:creationId xmlns:a16="http://schemas.microsoft.com/office/drawing/2014/main" id="{EB5EF059-1678-4E00-B158-8417B436EAC0}"/>
              </a:ext>
            </a:extLst>
          </p:cNvPr>
          <p:cNvSpPr txBox="1"/>
          <p:nvPr/>
        </p:nvSpPr>
        <p:spPr>
          <a:xfrm>
            <a:off x="642939" y="2167128"/>
            <a:ext cx="2584894" cy="1915909"/>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r>
              <a:rPr lang="en-US" sz="2400" dirty="0">
                <a:latin typeface="Calibri" panose="020F0502020204030204" pitchFamily="34" charset="0"/>
                <a:cs typeface="Calibri" panose="020F0502020204030204" pitchFamily="34" charset="0"/>
              </a:rPr>
              <a:t>Each observation will have a pre-conference form to be completed by the evaluator. </a:t>
            </a:r>
          </a:p>
        </p:txBody>
      </p:sp>
      <p:pic>
        <p:nvPicPr>
          <p:cNvPr id="4" name="Content Placeholder 3" descr="Pre-conference planning sheet&#10;" title="screenshot"/>
          <p:cNvPicPr>
            <a:picLocks noGrp="1" noChangeAspect="1"/>
          </p:cNvPicPr>
          <p:nvPr>
            <p:ph idx="1"/>
          </p:nvPr>
        </p:nvPicPr>
        <p:blipFill>
          <a:blip r:embed="rId3"/>
          <a:stretch>
            <a:fillRect/>
          </a:stretch>
        </p:blipFill>
        <p:spPr>
          <a:xfrm>
            <a:off x="3791457" y="1260474"/>
            <a:ext cx="4340864" cy="3717103"/>
          </a:xfrm>
          <a:prstGeom prst="rect">
            <a:avLst/>
          </a:prstGeom>
        </p:spPr>
      </p:pic>
    </p:spTree>
    <p:extLst>
      <p:ext uri="{BB962C8B-B14F-4D97-AF65-F5344CB8AC3E}">
        <p14:creationId xmlns:p14="http://schemas.microsoft.com/office/powerpoint/2010/main" val="56512259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EDB4A-2972-46B0-95D1-79D5049A975A}"/>
              </a:ext>
            </a:extLst>
          </p:cNvPr>
          <p:cNvSpPr>
            <a:spLocks noGrp="1"/>
          </p:cNvSpPr>
          <p:nvPr>
            <p:ph type="title"/>
          </p:nvPr>
        </p:nvSpPr>
        <p:spPr/>
        <p:txBody>
          <a:bodyPr/>
          <a:lstStyle/>
          <a:p>
            <a:r>
              <a:rPr lang="en-US" sz="3600" b="1" dirty="0">
                <a:solidFill>
                  <a:schemeClr val="bg1"/>
                </a:solidFill>
                <a:latin typeface="Calibri" panose="020F0502020204030204" pitchFamily="34" charset="0"/>
                <a:cs typeface="Calibri" panose="020F0502020204030204" pitchFamily="34" charset="0"/>
              </a:rPr>
              <a:t>Observations: Scripting</a:t>
            </a:r>
          </a:p>
        </p:txBody>
      </p:sp>
      <p:sp>
        <p:nvSpPr>
          <p:cNvPr id="6" name="TextBox 5">
            <a:extLst>
              <a:ext uri="{FF2B5EF4-FFF2-40B4-BE49-F238E27FC236}">
                <a16:creationId xmlns:a16="http://schemas.microsoft.com/office/drawing/2014/main" id="{0CE37455-FD86-4D9F-8440-45BB8CE2FC3F}"/>
              </a:ext>
            </a:extLst>
          </p:cNvPr>
          <p:cNvSpPr txBox="1"/>
          <p:nvPr/>
        </p:nvSpPr>
        <p:spPr>
          <a:xfrm>
            <a:off x="736664" y="1863520"/>
            <a:ext cx="3878199" cy="2441117"/>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214313" indent="-214313">
              <a:buClr>
                <a:srgbClr val="85DD43"/>
              </a:buClr>
              <a:buFont typeface="Wingdings" panose="05000000000000000000" pitchFamily="2" charset="2"/>
              <a:buChar char="Ø"/>
            </a:pPr>
            <a:r>
              <a:rPr lang="en-US" sz="2400" dirty="0">
                <a:latin typeface="Calibri" panose="020F0502020204030204" pitchFamily="34" charset="0"/>
                <a:cs typeface="Calibri" panose="020F0502020204030204" pitchFamily="34" charset="0"/>
              </a:rPr>
              <a:t>Short blocks of evidence</a:t>
            </a:r>
          </a:p>
          <a:p>
            <a:pPr marL="214313" indent="-214313">
              <a:buClr>
                <a:srgbClr val="85DD43"/>
              </a:buClr>
              <a:buFont typeface="Wingdings" panose="05000000000000000000" pitchFamily="2" charset="2"/>
              <a:buChar char="Ø"/>
            </a:pPr>
            <a:r>
              <a:rPr lang="en-US" sz="2400" dirty="0">
                <a:latin typeface="Calibri" panose="020F0502020204030204" pitchFamily="34" charset="0"/>
                <a:cs typeface="Calibri" panose="020F0502020204030204" pitchFamily="34" charset="0"/>
              </a:rPr>
              <a:t>Aligned to each indicator</a:t>
            </a:r>
          </a:p>
          <a:p>
            <a:pPr marL="214313" indent="-214313">
              <a:buClr>
                <a:srgbClr val="85DD43"/>
              </a:buClr>
              <a:buFont typeface="Wingdings" panose="05000000000000000000" pitchFamily="2" charset="2"/>
              <a:buChar char="Ø"/>
            </a:pPr>
            <a:r>
              <a:rPr lang="en-US" sz="2400" dirty="0">
                <a:latin typeface="Calibri" panose="020F0502020204030204" pitchFamily="34" charset="0"/>
                <a:cs typeface="Calibri" panose="020F0502020204030204" pitchFamily="34" charset="0"/>
              </a:rPr>
              <a:t>Intended to facilitate scoring</a:t>
            </a:r>
          </a:p>
          <a:p>
            <a:pPr marL="214313" indent="-214313">
              <a:buClr>
                <a:srgbClr val="85DD43"/>
              </a:buClr>
              <a:buFont typeface="Wingdings" panose="05000000000000000000" pitchFamily="2" charset="2"/>
              <a:buChar char="Ø"/>
            </a:pPr>
            <a:r>
              <a:rPr lang="en-US" sz="2400" dirty="0">
                <a:latin typeface="Calibri" panose="020F0502020204030204" pitchFamily="34" charset="0"/>
                <a:cs typeface="Calibri" panose="020F0502020204030204" pitchFamily="34" charset="0"/>
              </a:rPr>
              <a:t>Notes are not visible to anyone except the observer </a:t>
            </a:r>
          </a:p>
          <a:p>
            <a:pPr marL="214313" indent="-214313">
              <a:buFont typeface="Arial"/>
              <a:buChar char="•"/>
            </a:pPr>
            <a:endParaRPr lang="en-US" sz="1013" dirty="0">
              <a:cs typeface="Calibri"/>
            </a:endParaRPr>
          </a:p>
        </p:txBody>
      </p:sp>
      <p:pic>
        <p:nvPicPr>
          <p:cNvPr id="5" name="Content Placeholder 4" descr="scripting and scoring&#10;&#10;" title="screenshot"/>
          <p:cNvPicPr>
            <a:picLocks noGrp="1" noChangeAspect="1"/>
          </p:cNvPicPr>
          <p:nvPr>
            <p:ph idx="1"/>
          </p:nvPr>
        </p:nvPicPr>
        <p:blipFill>
          <a:blip r:embed="rId3"/>
          <a:stretch>
            <a:fillRect/>
          </a:stretch>
        </p:blipFill>
        <p:spPr>
          <a:xfrm>
            <a:off x="4866016" y="1260474"/>
            <a:ext cx="3823382" cy="3647209"/>
          </a:xfrm>
          <a:prstGeom prst="rect">
            <a:avLst/>
          </a:prstGeom>
        </p:spPr>
      </p:pic>
    </p:spTree>
    <p:extLst>
      <p:ext uri="{BB962C8B-B14F-4D97-AF65-F5344CB8AC3E}">
        <p14:creationId xmlns:p14="http://schemas.microsoft.com/office/powerpoint/2010/main" val="21252919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Shape 239"/>
          <p:cNvSpPr txBox="1">
            <a:spLocks noGrp="1"/>
          </p:cNvSpPr>
          <p:nvPr>
            <p:ph type="title" idx="4294967295"/>
          </p:nvPr>
        </p:nvSpPr>
        <p:spPr>
          <a:xfrm>
            <a:off x="2319338" y="0"/>
            <a:ext cx="4786312" cy="584201"/>
          </a:xfrm>
          <a:prstGeom prst="rect">
            <a:avLst/>
          </a:prstGeom>
          <a:noFill/>
          <a:ln>
            <a:noFill/>
          </a:ln>
        </p:spPr>
        <p:txBody>
          <a:bodyPr spcFirstLastPara="1" wrap="square" lIns="91425" tIns="45700" rIns="91425" bIns="45700" anchor="ctr" anchorCtr="0">
            <a:noAutofit/>
          </a:bodyPr>
          <a:lstStyle/>
          <a:p>
            <a:pPr marL="0" lvl="0" indent="0" rtl="0">
              <a:spcBef>
                <a:spcPts val="0"/>
              </a:spcBef>
              <a:spcAft>
                <a:spcPts val="0"/>
              </a:spcAft>
              <a:buClr>
                <a:schemeClr val="dk1"/>
              </a:buClr>
              <a:buSzPts val="1100"/>
              <a:buFont typeface="Arial"/>
              <a:buNone/>
            </a:pPr>
            <a:r>
              <a:rPr lang="en-US" sz="3000" b="1" dirty="0">
                <a:solidFill>
                  <a:schemeClr val="tx1"/>
                </a:solidFill>
                <a:latin typeface="Calibri" panose="020F0502020204030204" pitchFamily="34" charset="0"/>
                <a:cs typeface="Calibri" panose="020F0502020204030204" pitchFamily="34" charset="0"/>
              </a:rPr>
              <a:t>SCLead.org Permissions </a:t>
            </a:r>
            <a:endParaRPr sz="3000" b="1" dirty="0">
              <a:solidFill>
                <a:schemeClr val="tx1"/>
              </a:solidFill>
              <a:latin typeface="Calibri" panose="020F0502020204030204" pitchFamily="34" charset="0"/>
              <a:cs typeface="Calibri" panose="020F0502020204030204" pitchFamily="34" charset="0"/>
            </a:endParaRPr>
          </a:p>
        </p:txBody>
      </p:sp>
      <p:sp>
        <p:nvSpPr>
          <p:cNvPr id="240" name="Shape 240"/>
          <p:cNvSpPr txBox="1">
            <a:spLocks noGrp="1"/>
          </p:cNvSpPr>
          <p:nvPr>
            <p:ph type="body" idx="4294967295"/>
          </p:nvPr>
        </p:nvSpPr>
        <p:spPr>
          <a:xfrm>
            <a:off x="0" y="1508125"/>
            <a:ext cx="8229600" cy="2806700"/>
          </a:xfrm>
          <a:prstGeom prst="rect">
            <a:avLst/>
          </a:prstGeom>
          <a:noFill/>
          <a:ln>
            <a:noFill/>
          </a:ln>
        </p:spPr>
        <p:txBody>
          <a:bodyPr spcFirstLastPara="1" wrap="square" lIns="91425" tIns="45700" rIns="91425" bIns="45700" anchor="t" anchorCtr="0">
            <a:noAutofit/>
          </a:bodyPr>
          <a:lstStyle/>
          <a:p>
            <a:pPr marL="63500" marR="0" lvl="0" indent="0" algn="l" rtl="0">
              <a:lnSpc>
                <a:spcPct val="100000"/>
              </a:lnSpc>
              <a:spcBef>
                <a:spcPts val="0"/>
              </a:spcBef>
              <a:spcAft>
                <a:spcPts val="0"/>
              </a:spcAft>
              <a:buSzPts val="2600"/>
              <a:buNone/>
            </a:pPr>
            <a:r>
              <a:rPr lang="en-US" sz="2600" dirty="0"/>
              <a:t>  </a:t>
            </a:r>
            <a:endParaRPr sz="2600" dirty="0"/>
          </a:p>
        </p:txBody>
      </p:sp>
      <p:graphicFrame>
        <p:nvGraphicFramePr>
          <p:cNvPr id="2" name="Table 1" descr="A roster of permissions, by role, embedded in SCLead.org. " title="SCLead.org Permissions"/>
          <p:cNvGraphicFramePr>
            <a:graphicFrameLocks noGrp="1"/>
          </p:cNvGraphicFramePr>
          <p:nvPr>
            <p:extLst>
              <p:ext uri="{D42A27DB-BD31-4B8C-83A1-F6EECF244321}">
                <p14:modId xmlns:p14="http://schemas.microsoft.com/office/powerpoint/2010/main" val="3709527101"/>
              </p:ext>
            </p:extLst>
          </p:nvPr>
        </p:nvGraphicFramePr>
        <p:xfrm>
          <a:off x="272226" y="654002"/>
          <a:ext cx="8145838" cy="4103187"/>
        </p:xfrm>
        <a:graphic>
          <a:graphicData uri="http://schemas.openxmlformats.org/drawingml/2006/table">
            <a:tbl>
              <a:tblPr firstRow="1" bandRow="1">
                <a:tableStyleId>{ED083AE6-46FA-4A59-8FB0-9F97EB10719F}</a:tableStyleId>
              </a:tblPr>
              <a:tblGrid>
                <a:gridCol w="1553906">
                  <a:extLst>
                    <a:ext uri="{9D8B030D-6E8A-4147-A177-3AD203B41FA5}">
                      <a16:colId xmlns:a16="http://schemas.microsoft.com/office/drawing/2014/main" val="20000"/>
                    </a:ext>
                  </a:extLst>
                </a:gridCol>
                <a:gridCol w="6591932">
                  <a:extLst>
                    <a:ext uri="{9D8B030D-6E8A-4147-A177-3AD203B41FA5}">
                      <a16:colId xmlns:a16="http://schemas.microsoft.com/office/drawing/2014/main" val="20001"/>
                    </a:ext>
                  </a:extLst>
                </a:gridCol>
              </a:tblGrid>
              <a:tr h="399867">
                <a:tc>
                  <a:txBody>
                    <a:bodyPr/>
                    <a:lstStyle/>
                    <a:p>
                      <a:r>
                        <a:rPr lang="en-US" sz="1800" dirty="0">
                          <a:solidFill>
                            <a:schemeClr val="bg1"/>
                          </a:solidFill>
                          <a:latin typeface="Calibri" panose="020F0502020204030204" pitchFamily="34" charset="0"/>
                          <a:cs typeface="Calibri" panose="020F0502020204030204" pitchFamily="34" charset="0"/>
                        </a:rPr>
                        <a:t>User</a:t>
                      </a:r>
                    </a:p>
                  </a:txBody>
                  <a:tcPr>
                    <a:solidFill>
                      <a:schemeClr val="tx2"/>
                    </a:solidFill>
                  </a:tcPr>
                </a:tc>
                <a:tc>
                  <a:txBody>
                    <a:bodyPr/>
                    <a:lstStyle/>
                    <a:p>
                      <a:r>
                        <a:rPr lang="en-US" sz="1800" dirty="0">
                          <a:solidFill>
                            <a:schemeClr val="bg1"/>
                          </a:solidFill>
                          <a:latin typeface="Calibri" panose="020F0502020204030204" pitchFamily="34" charset="0"/>
                          <a:cs typeface="Calibri" panose="020F0502020204030204" pitchFamily="34" charset="0"/>
                        </a:rPr>
                        <a:t>Permissions</a:t>
                      </a:r>
                    </a:p>
                  </a:txBody>
                  <a:tcPr>
                    <a:solidFill>
                      <a:schemeClr val="tx2"/>
                    </a:solidFill>
                  </a:tcPr>
                </a:tc>
                <a:extLst>
                  <a:ext uri="{0D108BD9-81ED-4DB2-BD59-A6C34878D82A}">
                    <a16:rowId xmlns:a16="http://schemas.microsoft.com/office/drawing/2014/main" val="10000"/>
                  </a:ext>
                </a:extLst>
              </a:tr>
              <a:tr h="681444">
                <a:tc>
                  <a:txBody>
                    <a:bodyPr/>
                    <a:lstStyle/>
                    <a:p>
                      <a:r>
                        <a:rPr lang="en-US" sz="2500" dirty="0">
                          <a:solidFill>
                            <a:schemeClr val="tx1"/>
                          </a:solidFill>
                          <a:latin typeface="Calibri" panose="020F0502020204030204" pitchFamily="34" charset="0"/>
                          <a:cs typeface="Calibri" panose="020F0502020204030204" pitchFamily="34" charset="0"/>
                        </a:rPr>
                        <a:t>Evaluators</a:t>
                      </a: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2500" dirty="0">
                          <a:solidFill>
                            <a:schemeClr val="tx1"/>
                          </a:solidFill>
                          <a:latin typeface="Calibri" panose="020F0502020204030204" pitchFamily="34" charset="0"/>
                          <a:cs typeface="Calibri" panose="020F0502020204030204" pitchFamily="34" charset="0"/>
                        </a:rPr>
                        <a:t>Current evaluation process</a:t>
                      </a:r>
                      <a:r>
                        <a:rPr lang="en-US" sz="2500" baseline="0" dirty="0">
                          <a:solidFill>
                            <a:schemeClr val="tx1"/>
                          </a:solidFill>
                          <a:latin typeface="Calibri" panose="020F0502020204030204" pitchFamily="34" charset="0"/>
                          <a:cs typeface="Calibri" panose="020F0502020204030204" pitchFamily="34" charset="0"/>
                        </a:rPr>
                        <a:t> documents for educator(s) they are evaluating, access to PD Resources, his/her own evaluation process documents and historical data</a:t>
                      </a:r>
                      <a:endParaRPr lang="en-US" sz="250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4"/>
                  </a:ext>
                </a:extLst>
              </a:tr>
              <a:tr h="483605">
                <a:tc>
                  <a:txBody>
                    <a:bodyPr/>
                    <a:lstStyle/>
                    <a:p>
                      <a:r>
                        <a:rPr lang="en-US" sz="2500" dirty="0">
                          <a:solidFill>
                            <a:schemeClr val="tx1"/>
                          </a:solidFill>
                          <a:latin typeface="Calibri" panose="020F0502020204030204" pitchFamily="34" charset="0"/>
                          <a:cs typeface="Calibri" panose="020F0502020204030204" pitchFamily="34" charset="0"/>
                        </a:rPr>
                        <a:t>Certified</a:t>
                      </a:r>
                      <a:r>
                        <a:rPr lang="en-US" sz="2500" baseline="0" dirty="0">
                          <a:solidFill>
                            <a:schemeClr val="tx1"/>
                          </a:solidFill>
                          <a:latin typeface="Calibri" panose="020F0502020204030204" pitchFamily="34" charset="0"/>
                          <a:cs typeface="Calibri" panose="020F0502020204030204" pitchFamily="34" charset="0"/>
                        </a:rPr>
                        <a:t> </a:t>
                      </a:r>
                      <a:r>
                        <a:rPr lang="en-US" sz="2500" dirty="0">
                          <a:solidFill>
                            <a:schemeClr val="tx1"/>
                          </a:solidFill>
                          <a:latin typeface="Calibri" panose="020F0502020204030204" pitchFamily="34" charset="0"/>
                          <a:cs typeface="Calibri" panose="020F0502020204030204" pitchFamily="34" charset="0"/>
                        </a:rPr>
                        <a:t>Mentors</a:t>
                      </a: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2500" dirty="0">
                          <a:solidFill>
                            <a:schemeClr val="tx1"/>
                          </a:solidFill>
                          <a:latin typeface="Calibri" panose="020F0502020204030204" pitchFamily="34" charset="0"/>
                          <a:cs typeface="Calibri" panose="020F0502020204030204" pitchFamily="34" charset="0"/>
                        </a:rPr>
                        <a:t>Current year SLO </a:t>
                      </a:r>
                      <a:r>
                        <a:rPr lang="en-US" sz="2500" baseline="0" dirty="0">
                          <a:solidFill>
                            <a:schemeClr val="tx1"/>
                          </a:solidFill>
                          <a:latin typeface="Calibri" panose="020F0502020204030204" pitchFamily="34" charset="0"/>
                          <a:cs typeface="Calibri" panose="020F0502020204030204" pitchFamily="34" charset="0"/>
                        </a:rPr>
                        <a:t>document for mentees, PD Resources, his/her own evaluation process documents and historical data</a:t>
                      </a:r>
                      <a:endParaRPr lang="en-US" sz="250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5"/>
                  </a:ext>
                </a:extLst>
              </a:tr>
              <a:tr h="457870">
                <a:tc>
                  <a:txBody>
                    <a:bodyPr/>
                    <a:lstStyle/>
                    <a:p>
                      <a:r>
                        <a:rPr lang="en-US" sz="2500" dirty="0">
                          <a:solidFill>
                            <a:schemeClr val="tx1"/>
                          </a:solidFill>
                          <a:latin typeface="Calibri" panose="020F0502020204030204" pitchFamily="34" charset="0"/>
                          <a:cs typeface="Calibri" panose="020F0502020204030204" pitchFamily="34" charset="0"/>
                        </a:rPr>
                        <a:t>Educators </a:t>
                      </a: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2500" dirty="0">
                          <a:solidFill>
                            <a:schemeClr val="tx1"/>
                          </a:solidFill>
                          <a:latin typeface="Calibri" panose="020F0502020204030204" pitchFamily="34" charset="0"/>
                          <a:cs typeface="Calibri" panose="020F0502020204030204" pitchFamily="34" charset="0"/>
                        </a:rPr>
                        <a:t>Current year evaluation</a:t>
                      </a:r>
                      <a:r>
                        <a:rPr lang="en-US" sz="2500" baseline="0" dirty="0">
                          <a:solidFill>
                            <a:schemeClr val="tx1"/>
                          </a:solidFill>
                          <a:latin typeface="Calibri" panose="020F0502020204030204" pitchFamily="34" charset="0"/>
                          <a:cs typeface="Calibri" panose="020F0502020204030204" pitchFamily="34" charset="0"/>
                        </a:rPr>
                        <a:t> process documents, PD Resources, his/her own historical evaluation data</a:t>
                      </a:r>
                      <a:endParaRPr lang="en-US" sz="250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276700434"/>
      </p:ext>
    </p:extLst>
  </p:cSld>
  <p:clrMapOvr>
    <a:masterClrMapping/>
  </p:clrMapOvr>
  <mc:AlternateContent xmlns:mc="http://schemas.openxmlformats.org/markup-compatibility/2006" xmlns:p14="http://schemas.microsoft.com/office/powerpoint/2010/main">
    <mc:Choice Requires="p14">
      <p:transition spd="slow" p14:dur="2000" advTm="59609"/>
    </mc:Choice>
    <mc:Fallback xmlns="">
      <p:transition spd="slow" advTm="59609"/>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chemeClr val="bg1"/>
                </a:solidFill>
                <a:latin typeface="Calibri" panose="020F0502020204030204" pitchFamily="34" charset="0"/>
                <a:cs typeface="Calibri" panose="020F0502020204030204" pitchFamily="34" charset="0"/>
              </a:rPr>
              <a:t>Observations: Self-Reflection</a:t>
            </a:r>
          </a:p>
        </p:txBody>
      </p:sp>
      <p:sp>
        <p:nvSpPr>
          <p:cNvPr id="3" name="Content Placeholder 2"/>
          <p:cNvSpPr>
            <a:spLocks noGrp="1"/>
          </p:cNvSpPr>
          <p:nvPr>
            <p:ph idx="1"/>
          </p:nvPr>
        </p:nvSpPr>
        <p:spPr>
          <a:xfrm>
            <a:off x="191987" y="1655063"/>
            <a:ext cx="8854632" cy="2431161"/>
          </a:xfrm>
        </p:spPr>
        <p:txBody>
          <a:bodyPr>
            <a:normAutofit/>
          </a:bodyPr>
          <a:lstStyle/>
          <a:p>
            <a:pPr marL="214313" indent="-214313">
              <a:spcBef>
                <a:spcPts val="0"/>
              </a:spcBef>
              <a:buClr>
                <a:srgbClr val="85DD43"/>
              </a:buClr>
              <a:buFont typeface="Wingdings" panose="05000000000000000000" pitchFamily="2" charset="2"/>
              <a:buChar char="Ø"/>
            </a:pPr>
            <a:r>
              <a:rPr lang="en-US" sz="1800" dirty="0">
                <a:solidFill>
                  <a:schemeClr val="tx1"/>
                </a:solidFill>
                <a:latin typeface="Calibri" panose="020F0502020204030204" pitchFamily="34" charset="0"/>
                <a:cs typeface="Calibri" panose="020F0502020204030204" pitchFamily="34" charset="0"/>
              </a:rPr>
              <a:t>If the observation date has passed, self-reflection will be enabled. </a:t>
            </a:r>
          </a:p>
          <a:p>
            <a:pPr marL="214313" indent="-214313">
              <a:spcBef>
                <a:spcPts val="0"/>
              </a:spcBef>
              <a:buClr>
                <a:srgbClr val="85DD43"/>
              </a:buClr>
              <a:buFont typeface="Wingdings" panose="05000000000000000000" pitchFamily="2" charset="2"/>
              <a:buChar char="Ø"/>
            </a:pPr>
            <a:r>
              <a:rPr lang="en-US" sz="1800" dirty="0">
                <a:solidFill>
                  <a:schemeClr val="tx1"/>
                </a:solidFill>
                <a:latin typeface="Calibri" panose="020F0502020204030204" pitchFamily="34" charset="0"/>
                <a:cs typeface="Calibri" panose="020F0502020204030204" pitchFamily="34" charset="0"/>
              </a:rPr>
              <a:t>If observation in the future, select when you are ready for the educator to see the observation in SCLead.org.</a:t>
            </a:r>
          </a:p>
          <a:p>
            <a:pPr marL="214313" indent="-214313">
              <a:spcBef>
                <a:spcPts val="0"/>
              </a:spcBef>
              <a:buClr>
                <a:srgbClr val="85DD43"/>
              </a:buClr>
              <a:buFont typeface="Wingdings" panose="05000000000000000000" pitchFamily="2" charset="2"/>
              <a:buChar char="Ø"/>
            </a:pPr>
            <a:r>
              <a:rPr lang="en-US" sz="1800" dirty="0">
                <a:solidFill>
                  <a:schemeClr val="tx1"/>
                </a:solidFill>
                <a:latin typeface="Calibri" panose="020F0502020204030204" pitchFamily="34" charset="0"/>
                <a:cs typeface="Calibri" panose="020F0502020204030204" pitchFamily="34" charset="0"/>
              </a:rPr>
              <a:t>If not enabled, educator will not see the record of the observation.</a:t>
            </a:r>
          </a:p>
          <a:p>
            <a:pPr marL="214313" indent="-214313">
              <a:spcBef>
                <a:spcPts val="0"/>
              </a:spcBef>
              <a:buClr>
                <a:srgbClr val="85DD43"/>
              </a:buClr>
              <a:buFont typeface="Wingdings" panose="05000000000000000000" pitchFamily="2" charset="2"/>
              <a:buChar char="Ø"/>
            </a:pPr>
            <a:r>
              <a:rPr lang="en-US" sz="1800" dirty="0">
                <a:solidFill>
                  <a:schemeClr val="tx1"/>
                </a:solidFill>
                <a:latin typeface="Calibri" panose="020F0502020204030204" pitchFamily="34" charset="0"/>
                <a:cs typeface="Calibri" panose="020F0502020204030204" pitchFamily="34" charset="0"/>
              </a:rPr>
              <a:t>If the observer has signed the post-conference, self-reflection can no longer be entered.</a:t>
            </a:r>
          </a:p>
          <a:p>
            <a:endParaRPr lang="en-US" sz="1600" dirty="0"/>
          </a:p>
        </p:txBody>
      </p:sp>
      <p:pic>
        <p:nvPicPr>
          <p:cNvPr id="4" name="Picture 3" descr="how to release self-reflection&#10;" title="screenshot"/>
          <p:cNvPicPr>
            <a:picLocks noChangeAspect="1"/>
          </p:cNvPicPr>
          <p:nvPr/>
        </p:nvPicPr>
        <p:blipFill>
          <a:blip r:embed="rId3"/>
          <a:stretch>
            <a:fillRect/>
          </a:stretch>
        </p:blipFill>
        <p:spPr>
          <a:xfrm>
            <a:off x="3419820" y="3096797"/>
            <a:ext cx="5626799" cy="1955831"/>
          </a:xfrm>
          <a:prstGeom prst="rect">
            <a:avLst/>
          </a:prstGeom>
        </p:spPr>
      </p:pic>
    </p:spTree>
    <p:extLst>
      <p:ext uri="{BB962C8B-B14F-4D97-AF65-F5344CB8AC3E}">
        <p14:creationId xmlns:p14="http://schemas.microsoft.com/office/powerpoint/2010/main" val="238712796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EDB4A-2972-46B0-95D1-79D5049A975A}"/>
              </a:ext>
            </a:extLst>
          </p:cNvPr>
          <p:cNvSpPr>
            <a:spLocks noGrp="1"/>
          </p:cNvSpPr>
          <p:nvPr>
            <p:ph type="title"/>
          </p:nvPr>
        </p:nvSpPr>
        <p:spPr>
          <a:xfrm>
            <a:off x="942975" y="315476"/>
            <a:ext cx="6335285" cy="960457"/>
          </a:xfrm>
        </p:spPr>
        <p:txBody>
          <a:bodyPr>
            <a:noAutofit/>
          </a:bodyPr>
          <a:lstStyle/>
          <a:p>
            <a:r>
              <a:rPr lang="en-US" sz="3600" b="1" dirty="0">
                <a:solidFill>
                  <a:schemeClr val="bg1"/>
                </a:solidFill>
                <a:latin typeface="Calibri" panose="020F0502020204030204" pitchFamily="34" charset="0"/>
                <a:cs typeface="Calibri" panose="020F0502020204030204" pitchFamily="34" charset="0"/>
              </a:rPr>
              <a:t>Observations: Post-Conference</a:t>
            </a:r>
          </a:p>
        </p:txBody>
      </p:sp>
      <p:sp>
        <p:nvSpPr>
          <p:cNvPr id="6" name="TextBox 5">
            <a:extLst>
              <a:ext uri="{FF2B5EF4-FFF2-40B4-BE49-F238E27FC236}">
                <a16:creationId xmlns:a16="http://schemas.microsoft.com/office/drawing/2014/main" id="{0CE37455-FD86-4D9F-8440-45BB8CE2FC3F}"/>
              </a:ext>
            </a:extLst>
          </p:cNvPr>
          <p:cNvSpPr txBox="1"/>
          <p:nvPr/>
        </p:nvSpPr>
        <p:spPr>
          <a:xfrm>
            <a:off x="218313" y="2103244"/>
            <a:ext cx="4382262" cy="2285241"/>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214313" indent="-214313">
              <a:buClr>
                <a:srgbClr val="85DD43"/>
              </a:buClr>
              <a:buFont typeface="Wingdings" panose="05000000000000000000" pitchFamily="2" charset="2"/>
              <a:buChar char="Ø"/>
            </a:pPr>
            <a:r>
              <a:rPr lang="en-US" sz="2400" dirty="0">
                <a:latin typeface="Calibri" panose="020F0502020204030204" pitchFamily="34" charset="0"/>
                <a:cs typeface="Calibri" panose="020F0502020204030204" pitchFamily="34" charset="0"/>
              </a:rPr>
              <a:t>The Post-Conference form for special areas will include</a:t>
            </a:r>
          </a:p>
          <a:p>
            <a:pPr marL="471488" lvl="1" indent="-214313">
              <a:buClr>
                <a:srgbClr val="85DD43"/>
              </a:buClr>
              <a:buFont typeface="Wingdings" panose="05000000000000000000" pitchFamily="2" charset="2"/>
              <a:buChar char="Ø"/>
            </a:pPr>
            <a:r>
              <a:rPr lang="en-US" sz="2400" dirty="0">
                <a:latin typeface="Calibri" panose="020F0502020204030204" pitchFamily="34" charset="0"/>
                <a:cs typeface="Calibri" panose="020F0502020204030204" pitchFamily="34" charset="0"/>
              </a:rPr>
              <a:t>An observation summary tab</a:t>
            </a:r>
          </a:p>
          <a:p>
            <a:pPr marL="728663" lvl="2" indent="-214313">
              <a:buClr>
                <a:srgbClr val="85DD43"/>
              </a:buClr>
              <a:buFont typeface="Wingdings" panose="05000000000000000000" pitchFamily="2" charset="2"/>
              <a:buChar char="Ø"/>
            </a:pPr>
            <a:r>
              <a:rPr lang="en-US" sz="2400" dirty="0">
                <a:latin typeface="Calibri" panose="020F0502020204030204" pitchFamily="34" charset="0"/>
                <a:cs typeface="Calibri" panose="020F0502020204030204" pitchFamily="34" charset="0"/>
              </a:rPr>
              <a:t>Only has Reflection and Refinement	</a:t>
            </a:r>
          </a:p>
          <a:p>
            <a:pPr marL="471488" lvl="1" indent="-214313">
              <a:buClr>
                <a:srgbClr val="85DD43"/>
              </a:buClr>
              <a:buFont typeface="Wingdings" panose="05000000000000000000" pitchFamily="2" charset="2"/>
              <a:buChar char="Ø"/>
            </a:pPr>
            <a:r>
              <a:rPr lang="en-US" sz="2400" dirty="0">
                <a:latin typeface="Calibri" panose="020F0502020204030204" pitchFamily="34" charset="0"/>
                <a:cs typeface="Calibri" panose="020F0502020204030204" pitchFamily="34" charset="0"/>
              </a:rPr>
              <a:t>Planning sheet</a:t>
            </a:r>
          </a:p>
        </p:txBody>
      </p:sp>
      <p:pic>
        <p:nvPicPr>
          <p:cNvPr id="5" name="Content Placeholder 4" descr="post-conference form&#10;" title="screenshot"/>
          <p:cNvPicPr>
            <a:picLocks noGrp="1" noChangeAspect="1"/>
          </p:cNvPicPr>
          <p:nvPr>
            <p:ph idx="1"/>
          </p:nvPr>
        </p:nvPicPr>
        <p:blipFill>
          <a:blip r:embed="rId3"/>
          <a:stretch>
            <a:fillRect/>
          </a:stretch>
        </p:blipFill>
        <p:spPr>
          <a:xfrm>
            <a:off x="4895350" y="2103244"/>
            <a:ext cx="3945978" cy="2501101"/>
          </a:xfrm>
          <a:prstGeom prst="rect">
            <a:avLst/>
          </a:prstGeom>
        </p:spPr>
      </p:pic>
    </p:spTree>
    <p:extLst>
      <p:ext uri="{BB962C8B-B14F-4D97-AF65-F5344CB8AC3E}">
        <p14:creationId xmlns:p14="http://schemas.microsoft.com/office/powerpoint/2010/main" val="132343646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68580" tIns="34290" rIns="68580" bIns="34290" rtlCol="0" anchor="b">
            <a:normAutofit/>
          </a:bodyPr>
          <a:lstStyle/>
          <a:p>
            <a:pPr defTabSz="685800">
              <a:lnSpc>
                <a:spcPct val="90000"/>
              </a:lnSpc>
            </a:pPr>
            <a:r>
              <a:rPr lang="en-US" sz="3600" b="1" dirty="0">
                <a:solidFill>
                  <a:schemeClr val="bg1"/>
                </a:solidFill>
                <a:latin typeface="Calibri" panose="020F0502020204030204" pitchFamily="34" charset="0"/>
                <a:cs typeface="Calibri" panose="020F0502020204030204" pitchFamily="34" charset="0"/>
              </a:rPr>
              <a:t>Worksheets</a:t>
            </a:r>
          </a:p>
        </p:txBody>
      </p:sp>
      <p:pic>
        <p:nvPicPr>
          <p:cNvPr id="7" name="Picture 6" descr="A picture containing text, map&#10;&#10;Description generated with very high confidence">
            <a:extLst>
              <a:ext uri="{FF2B5EF4-FFF2-40B4-BE49-F238E27FC236}">
                <a16:creationId xmlns:a16="http://schemas.microsoft.com/office/drawing/2014/main" id="{51570471-A3F2-49FE-93E7-370B42B374F1}"/>
              </a:ext>
            </a:extLst>
          </p:cNvPr>
          <p:cNvPicPr>
            <a:picLocks noChangeAspect="1"/>
          </p:cNvPicPr>
          <p:nvPr/>
        </p:nvPicPr>
        <p:blipFill>
          <a:blip r:embed="rId3"/>
          <a:stretch>
            <a:fillRect/>
          </a:stretch>
        </p:blipFill>
        <p:spPr>
          <a:xfrm>
            <a:off x="5717460" y="2869109"/>
            <a:ext cx="1833888" cy="1790756"/>
          </a:xfrm>
          <a:prstGeom prst="rect">
            <a:avLst/>
          </a:prstGeom>
        </p:spPr>
      </p:pic>
    </p:spTree>
    <p:extLst>
      <p:ext uri="{BB962C8B-B14F-4D97-AF65-F5344CB8AC3E}">
        <p14:creationId xmlns:p14="http://schemas.microsoft.com/office/powerpoint/2010/main" val="150821185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AEB71-7F53-401E-8AD9-C8B42C22E3E8}"/>
              </a:ext>
            </a:extLst>
          </p:cNvPr>
          <p:cNvSpPr>
            <a:spLocks noGrp="1"/>
          </p:cNvSpPr>
          <p:nvPr>
            <p:ph type="title"/>
          </p:nvPr>
        </p:nvSpPr>
        <p:spPr>
          <a:xfrm>
            <a:off x="3402843" y="510625"/>
            <a:ext cx="2799113" cy="960458"/>
          </a:xfrm>
        </p:spPr>
        <p:txBody>
          <a:bodyPr/>
          <a:lstStyle/>
          <a:p>
            <a:r>
              <a:rPr lang="en-US" sz="3600" b="1" dirty="0">
                <a:solidFill>
                  <a:schemeClr val="bg1"/>
                </a:solidFill>
                <a:latin typeface="Calibri" panose="020F0502020204030204" pitchFamily="34" charset="0"/>
                <a:cs typeface="Calibri" panose="020F0502020204030204" pitchFamily="34" charset="0"/>
              </a:rPr>
              <a:t>Worksheet</a:t>
            </a:r>
          </a:p>
        </p:txBody>
      </p:sp>
      <p:pic>
        <p:nvPicPr>
          <p:cNvPr id="3" name="Picture 2" descr="worksheets&#10;" title="screenshot"/>
          <p:cNvPicPr>
            <a:picLocks noChangeAspect="1"/>
          </p:cNvPicPr>
          <p:nvPr/>
        </p:nvPicPr>
        <p:blipFill>
          <a:blip r:embed="rId3"/>
          <a:stretch>
            <a:fillRect/>
          </a:stretch>
        </p:blipFill>
        <p:spPr>
          <a:xfrm>
            <a:off x="4326156" y="1914526"/>
            <a:ext cx="4444513" cy="2331966"/>
          </a:xfrm>
          <a:prstGeom prst="rect">
            <a:avLst/>
          </a:prstGeom>
        </p:spPr>
      </p:pic>
      <p:pic>
        <p:nvPicPr>
          <p:cNvPr id="5" name="Picture 4" descr="description of how to use worksheets&#10;" title="text box"/>
          <p:cNvPicPr>
            <a:picLocks noChangeAspect="1"/>
          </p:cNvPicPr>
          <p:nvPr/>
        </p:nvPicPr>
        <p:blipFill>
          <a:blip r:embed="rId4"/>
          <a:stretch>
            <a:fillRect/>
          </a:stretch>
        </p:blipFill>
        <p:spPr>
          <a:xfrm>
            <a:off x="203121" y="1914526"/>
            <a:ext cx="4042030" cy="2228849"/>
          </a:xfrm>
          <a:prstGeom prst="rect">
            <a:avLst/>
          </a:prstGeom>
        </p:spPr>
      </p:pic>
    </p:spTree>
    <p:extLst>
      <p:ext uri="{BB962C8B-B14F-4D97-AF65-F5344CB8AC3E}">
        <p14:creationId xmlns:p14="http://schemas.microsoft.com/office/powerpoint/2010/main" val="346836732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chemeClr val="bg1"/>
                </a:solidFill>
                <a:latin typeface="Calibri" panose="020F0502020204030204" pitchFamily="34" charset="0"/>
                <a:cs typeface="Calibri" panose="020F0502020204030204" pitchFamily="34" charset="0"/>
              </a:rPr>
              <a:t>SLP Worksheet</a:t>
            </a:r>
          </a:p>
        </p:txBody>
      </p:sp>
      <p:pic>
        <p:nvPicPr>
          <p:cNvPr id="4" name="Content Placeholder 3" descr="selecting correct observation forms&#10;" title="screenshot"/>
          <p:cNvPicPr>
            <a:picLocks noGrp="1" noChangeAspect="1"/>
          </p:cNvPicPr>
          <p:nvPr>
            <p:ph idx="1"/>
          </p:nvPr>
        </p:nvPicPr>
        <p:blipFill>
          <a:blip r:embed="rId3"/>
          <a:stretch>
            <a:fillRect/>
          </a:stretch>
        </p:blipFill>
        <p:spPr>
          <a:xfrm>
            <a:off x="3538424" y="1971675"/>
            <a:ext cx="5493572" cy="2728912"/>
          </a:xfrm>
          <a:prstGeom prst="rect">
            <a:avLst/>
          </a:prstGeom>
        </p:spPr>
      </p:pic>
      <p:sp>
        <p:nvSpPr>
          <p:cNvPr id="5" name="Rectangle 4"/>
          <p:cNvSpPr/>
          <p:nvPr/>
        </p:nvSpPr>
        <p:spPr>
          <a:xfrm>
            <a:off x="109424" y="2157413"/>
            <a:ext cx="3429000" cy="1569660"/>
          </a:xfrm>
          <a:prstGeom prst="rect">
            <a:avLst/>
          </a:prstGeom>
        </p:spPr>
        <p:txBody>
          <a:bodyPr>
            <a:spAutoFit/>
          </a:bodyPr>
          <a:lstStyle/>
          <a:p>
            <a:pPr marL="214313" indent="-214313" defTabSz="514350">
              <a:buClr>
                <a:srgbClr val="85DD43"/>
              </a:buClr>
              <a:buFont typeface="Wingdings" panose="05000000000000000000" pitchFamily="2" charset="2"/>
              <a:buChar char="Ø"/>
              <a:defRPr/>
            </a:pPr>
            <a:r>
              <a:rPr lang="en-US" sz="2400" dirty="0">
                <a:solidFill>
                  <a:prstClr val="black"/>
                </a:solidFill>
                <a:latin typeface="Calibri" panose="020F0502020204030204" pitchFamily="34" charset="0"/>
                <a:cs typeface="Calibri" panose="020F0502020204030204" pitchFamily="34" charset="0"/>
              </a:rPr>
              <a:t>Next select IEP Meeting or Therapy Session for Speech-Language Professionals </a:t>
            </a:r>
          </a:p>
        </p:txBody>
      </p:sp>
    </p:spTree>
    <p:extLst>
      <p:ext uri="{BB962C8B-B14F-4D97-AF65-F5344CB8AC3E}">
        <p14:creationId xmlns:p14="http://schemas.microsoft.com/office/powerpoint/2010/main" val="273184929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chemeClr val="bg1"/>
                </a:solidFill>
                <a:latin typeface="Calibri" panose="020F0502020204030204" pitchFamily="34" charset="0"/>
                <a:cs typeface="Calibri" panose="020F0502020204030204" pitchFamily="34" charset="0"/>
              </a:rPr>
              <a:t>Worksheet, Cont.</a:t>
            </a:r>
          </a:p>
        </p:txBody>
      </p:sp>
      <p:pic>
        <p:nvPicPr>
          <p:cNvPr id="4" name="Content Placeholder 3" descr="worksheet&#10;" title="screenshot"/>
          <p:cNvPicPr>
            <a:picLocks noGrp="1" noChangeAspect="1"/>
          </p:cNvPicPr>
          <p:nvPr>
            <p:ph idx="1"/>
          </p:nvPr>
        </p:nvPicPr>
        <p:blipFill>
          <a:blip r:embed="rId3"/>
          <a:stretch>
            <a:fillRect/>
          </a:stretch>
        </p:blipFill>
        <p:spPr>
          <a:xfrm>
            <a:off x="463496" y="1944549"/>
            <a:ext cx="4572396" cy="2249619"/>
          </a:xfrm>
          <a:prstGeom prst="rect">
            <a:avLst/>
          </a:prstGeom>
        </p:spPr>
      </p:pic>
      <p:pic>
        <p:nvPicPr>
          <p:cNvPr id="5" name="Picture 4" descr="required elements of observation items on worksheet&#10;" title="textbox"/>
          <p:cNvPicPr>
            <a:picLocks noChangeAspect="1"/>
          </p:cNvPicPr>
          <p:nvPr/>
        </p:nvPicPr>
        <p:blipFill>
          <a:blip r:embed="rId4"/>
          <a:stretch>
            <a:fillRect/>
          </a:stretch>
        </p:blipFill>
        <p:spPr>
          <a:xfrm>
            <a:off x="5599767" y="1944549"/>
            <a:ext cx="3087033" cy="2976782"/>
          </a:xfrm>
          <a:prstGeom prst="rect">
            <a:avLst/>
          </a:prstGeom>
        </p:spPr>
      </p:pic>
    </p:spTree>
    <p:extLst>
      <p:ext uri="{BB962C8B-B14F-4D97-AF65-F5344CB8AC3E}">
        <p14:creationId xmlns:p14="http://schemas.microsoft.com/office/powerpoint/2010/main" val="144982616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7966" y="1544129"/>
            <a:ext cx="3288271" cy="2107406"/>
          </a:xfrm>
        </p:spPr>
        <p:txBody>
          <a:bodyPr vert="horz" lIns="68580" tIns="34290" rIns="68580" bIns="34290" rtlCol="0" anchor="b">
            <a:normAutofit/>
          </a:bodyPr>
          <a:lstStyle/>
          <a:p>
            <a:pPr defTabSz="685800">
              <a:lnSpc>
                <a:spcPct val="90000"/>
              </a:lnSpc>
            </a:pPr>
            <a:r>
              <a:rPr lang="en-US" sz="3600" b="1" dirty="0">
                <a:solidFill>
                  <a:schemeClr val="bg1">
                    <a:lumMod val="85000"/>
                    <a:lumOff val="15000"/>
                  </a:schemeClr>
                </a:solidFill>
                <a:latin typeface="Calibri" panose="020F0502020204030204" pitchFamily="34" charset="0"/>
                <a:cs typeface="Calibri" panose="020F0502020204030204" pitchFamily="34" charset="0"/>
              </a:rPr>
              <a:t>Scoring (Evaluation Conference</a:t>
            </a:r>
            <a:r>
              <a:rPr lang="en-US" sz="3525" dirty="0">
                <a:solidFill>
                  <a:schemeClr val="bg1">
                    <a:lumMod val="85000"/>
                    <a:lumOff val="15000"/>
                  </a:schemeClr>
                </a:solidFill>
              </a:rPr>
              <a:t>)</a:t>
            </a:r>
          </a:p>
        </p:txBody>
      </p:sp>
      <p:pic>
        <p:nvPicPr>
          <p:cNvPr id="7" name="Picture 6" descr="A picture containing text, map&#10;&#10;Description generated with very high confidence">
            <a:extLst>
              <a:ext uri="{FF2B5EF4-FFF2-40B4-BE49-F238E27FC236}">
                <a16:creationId xmlns:a16="http://schemas.microsoft.com/office/drawing/2014/main" id="{51570471-A3F2-49FE-93E7-370B42B374F1}"/>
              </a:ext>
            </a:extLst>
          </p:cNvPr>
          <p:cNvPicPr>
            <a:picLocks noChangeAspect="1"/>
          </p:cNvPicPr>
          <p:nvPr/>
        </p:nvPicPr>
        <p:blipFill>
          <a:blip r:embed="rId3"/>
          <a:stretch>
            <a:fillRect/>
          </a:stretch>
        </p:blipFill>
        <p:spPr>
          <a:xfrm>
            <a:off x="5717460" y="2869109"/>
            <a:ext cx="1833888" cy="1790756"/>
          </a:xfrm>
          <a:prstGeom prst="rect">
            <a:avLst/>
          </a:prstGeom>
        </p:spPr>
      </p:pic>
    </p:spTree>
    <p:extLst>
      <p:ext uri="{BB962C8B-B14F-4D97-AF65-F5344CB8AC3E}">
        <p14:creationId xmlns:p14="http://schemas.microsoft.com/office/powerpoint/2010/main" val="350113695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chemeClr val="bg1"/>
                </a:solidFill>
                <a:latin typeface="Calibri" panose="020F0502020204030204" pitchFamily="34" charset="0"/>
                <a:cs typeface="Calibri" panose="020F0502020204030204" pitchFamily="34" charset="0"/>
              </a:rPr>
              <a:t>Scoring</a:t>
            </a:r>
          </a:p>
        </p:txBody>
      </p:sp>
      <p:pic>
        <p:nvPicPr>
          <p:cNvPr id="8" name="Content Placeholder 7" descr="conference status page&#10;" title="screenshot"/>
          <p:cNvPicPr>
            <a:picLocks noGrp="1" noChangeAspect="1"/>
          </p:cNvPicPr>
          <p:nvPr>
            <p:ph idx="1"/>
          </p:nvPr>
        </p:nvPicPr>
        <p:blipFill>
          <a:blip r:embed="rId3"/>
          <a:stretch>
            <a:fillRect/>
          </a:stretch>
        </p:blipFill>
        <p:spPr>
          <a:xfrm>
            <a:off x="5014055" y="730252"/>
            <a:ext cx="3984536" cy="4167678"/>
          </a:xfrm>
          <a:prstGeom prst="rect">
            <a:avLst/>
          </a:prstGeom>
        </p:spPr>
      </p:pic>
      <p:sp>
        <p:nvSpPr>
          <p:cNvPr id="9" name="TextBox 8"/>
          <p:cNvSpPr txBox="1"/>
          <p:nvPr/>
        </p:nvSpPr>
        <p:spPr>
          <a:xfrm>
            <a:off x="218650" y="1645758"/>
            <a:ext cx="4795405" cy="3252172"/>
          </a:xfrm>
          <a:prstGeom prst="rect">
            <a:avLst/>
          </a:prstGeom>
          <a:noFill/>
        </p:spPr>
        <p:txBody>
          <a:bodyPr wrap="square" rtlCol="0">
            <a:spAutoFit/>
          </a:bodyPr>
          <a:lstStyle/>
          <a:p>
            <a:pPr defTabSz="342900">
              <a:spcBef>
                <a:spcPts val="750"/>
              </a:spcBef>
            </a:pPr>
            <a:r>
              <a:rPr lang="en-US" sz="2400" dirty="0">
                <a:latin typeface="Calibri" panose="020F0502020204030204" pitchFamily="34" charset="0"/>
                <a:cs typeface="Calibri" panose="020F0502020204030204" pitchFamily="34" charset="0"/>
                <a:sym typeface="Source Sans Pro"/>
              </a:rPr>
              <a:t>The Evaluation chair will need to Start the conference forms</a:t>
            </a:r>
          </a:p>
          <a:p>
            <a:pPr defTabSz="342900">
              <a:spcBef>
                <a:spcPts val="750"/>
              </a:spcBef>
            </a:pPr>
            <a:r>
              <a:rPr lang="en-US" sz="2400" dirty="0">
                <a:latin typeface="Calibri" panose="020F0502020204030204" pitchFamily="34" charset="0"/>
                <a:cs typeface="Calibri" panose="020F0502020204030204" pitchFamily="34" charset="0"/>
                <a:sym typeface="Source Sans Pro"/>
              </a:rPr>
              <a:t>The consensus tab will not be shared with educators</a:t>
            </a:r>
          </a:p>
          <a:p>
            <a:pPr defTabSz="342900">
              <a:spcBef>
                <a:spcPts val="750"/>
              </a:spcBef>
            </a:pPr>
            <a:r>
              <a:rPr lang="en-US" sz="2400" dirty="0">
                <a:latin typeface="Calibri" panose="020F0502020204030204" pitchFamily="34" charset="0"/>
                <a:cs typeface="Calibri" panose="020F0502020204030204" pitchFamily="34" charset="0"/>
                <a:sym typeface="Source Sans Pro"/>
              </a:rPr>
              <a:t>Once scores have been selected and the conference occurs, the evaluation chair will sign, then evaluator and educator. </a:t>
            </a:r>
          </a:p>
        </p:txBody>
      </p:sp>
    </p:spTree>
    <p:extLst>
      <p:ext uri="{BB962C8B-B14F-4D97-AF65-F5344CB8AC3E}">
        <p14:creationId xmlns:p14="http://schemas.microsoft.com/office/powerpoint/2010/main" val="300320046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chemeClr val="bg1"/>
                </a:solidFill>
                <a:latin typeface="Calibri" panose="020F0502020204030204" pitchFamily="34" charset="0"/>
                <a:cs typeface="Calibri" panose="020F0502020204030204" pitchFamily="34" charset="0"/>
              </a:rPr>
              <a:t>Entering Scores</a:t>
            </a:r>
          </a:p>
        </p:txBody>
      </p:sp>
      <p:pic>
        <p:nvPicPr>
          <p:cNvPr id="4" name="Content Placeholder 3" descr="evaluation consensus sheet&#10;" title="screenshot"/>
          <p:cNvPicPr>
            <a:picLocks noGrp="1" noChangeAspect="1"/>
          </p:cNvPicPr>
          <p:nvPr>
            <p:ph idx="1"/>
          </p:nvPr>
        </p:nvPicPr>
        <p:blipFill>
          <a:blip r:embed="rId3"/>
          <a:stretch>
            <a:fillRect/>
          </a:stretch>
        </p:blipFill>
        <p:spPr>
          <a:xfrm>
            <a:off x="555854" y="1787182"/>
            <a:ext cx="4125678" cy="2790965"/>
          </a:xfrm>
          <a:prstGeom prst="rect">
            <a:avLst/>
          </a:prstGeom>
        </p:spPr>
      </p:pic>
      <p:pic>
        <p:nvPicPr>
          <p:cNvPr id="5" name="Picture 4" descr="describes how to enter scores&#10;" title="text box"/>
          <p:cNvPicPr>
            <a:picLocks noChangeAspect="1"/>
          </p:cNvPicPr>
          <p:nvPr/>
        </p:nvPicPr>
        <p:blipFill>
          <a:blip r:embed="rId4"/>
          <a:stretch>
            <a:fillRect/>
          </a:stretch>
        </p:blipFill>
        <p:spPr>
          <a:xfrm>
            <a:off x="4893157" y="1914525"/>
            <a:ext cx="3793643" cy="2663622"/>
          </a:xfrm>
          <a:prstGeom prst="rect">
            <a:avLst/>
          </a:prstGeom>
        </p:spPr>
      </p:pic>
    </p:spTree>
    <p:extLst>
      <p:ext uri="{BB962C8B-B14F-4D97-AF65-F5344CB8AC3E}">
        <p14:creationId xmlns:p14="http://schemas.microsoft.com/office/powerpoint/2010/main" val="406519172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chemeClr val="bg1"/>
                </a:solidFill>
                <a:latin typeface="Calibri" panose="020F0502020204030204" pitchFamily="34" charset="0"/>
                <a:cs typeface="Calibri" panose="020F0502020204030204" pitchFamily="34" charset="0"/>
              </a:rPr>
              <a:t>Summary Tab - Scoring</a:t>
            </a:r>
          </a:p>
        </p:txBody>
      </p:sp>
      <p:pic>
        <p:nvPicPr>
          <p:cNvPr id="4" name="Content Placeholder 3" descr="scoring sheet&#10;" title="screenshot"/>
          <p:cNvPicPr>
            <a:picLocks noGrp="1" noChangeAspect="1"/>
          </p:cNvPicPr>
          <p:nvPr>
            <p:ph idx="1"/>
          </p:nvPr>
        </p:nvPicPr>
        <p:blipFill>
          <a:blip r:embed="rId3"/>
          <a:stretch>
            <a:fillRect/>
          </a:stretch>
        </p:blipFill>
        <p:spPr>
          <a:xfrm>
            <a:off x="4423208" y="1858217"/>
            <a:ext cx="4377893" cy="2855811"/>
          </a:xfrm>
          <a:prstGeom prst="rect">
            <a:avLst/>
          </a:prstGeom>
        </p:spPr>
      </p:pic>
      <p:pic>
        <p:nvPicPr>
          <p:cNvPr id="5" name="Picture 4" descr="description of screenshot&#10;" title="textbox"/>
          <p:cNvPicPr>
            <a:picLocks noChangeAspect="1"/>
          </p:cNvPicPr>
          <p:nvPr/>
        </p:nvPicPr>
        <p:blipFill>
          <a:blip r:embed="rId4"/>
          <a:stretch>
            <a:fillRect/>
          </a:stretch>
        </p:blipFill>
        <p:spPr>
          <a:xfrm>
            <a:off x="357187" y="1858217"/>
            <a:ext cx="3808845" cy="2674296"/>
          </a:xfrm>
          <a:prstGeom prst="rect">
            <a:avLst/>
          </a:prstGeom>
        </p:spPr>
      </p:pic>
    </p:spTree>
    <p:extLst>
      <p:ext uri="{BB962C8B-B14F-4D97-AF65-F5344CB8AC3E}">
        <p14:creationId xmlns:p14="http://schemas.microsoft.com/office/powerpoint/2010/main" val="7459684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idx="4294967295"/>
          </p:nvPr>
        </p:nvSpPr>
        <p:spPr>
          <a:xfrm>
            <a:off x="188685" y="29019"/>
            <a:ext cx="7620001" cy="638638"/>
          </a:xfrm>
          <a:prstGeom prst="rect">
            <a:avLst/>
          </a:prstGeom>
          <a:solidFill>
            <a:schemeClr val="tx2">
              <a:alpha val="98824"/>
            </a:schemeClr>
          </a:solidFill>
          <a:ln>
            <a:solidFill>
              <a:schemeClr val="accent1"/>
            </a:solidFill>
          </a:ln>
        </p:spPr>
        <p:txBody>
          <a:bodyPr spcFirstLastPara="1" wrap="square" lIns="91425" tIns="45700" rIns="91425" bIns="45700" anchor="b" anchorCtr="0">
            <a:noAutofit/>
          </a:bodyPr>
          <a:lstStyle/>
          <a:p>
            <a:pPr marL="0" marR="0" lvl="0" indent="0" algn="ctr" rtl="0">
              <a:lnSpc>
                <a:spcPct val="100000"/>
              </a:lnSpc>
              <a:spcBef>
                <a:spcPts val="0"/>
              </a:spcBef>
              <a:spcAft>
                <a:spcPts val="0"/>
              </a:spcAft>
              <a:buClr>
                <a:srgbClr val="17365D"/>
              </a:buClr>
              <a:buFont typeface="Source Sans Pro"/>
              <a:buNone/>
            </a:pPr>
            <a:r>
              <a:rPr lang="en-US" sz="3000" b="1" i="0" u="none" strike="noStrike" cap="none" dirty="0">
                <a:solidFill>
                  <a:schemeClr val="bg1"/>
                </a:solidFill>
                <a:latin typeface="Calibri" panose="020F0502020204030204" pitchFamily="34" charset="0"/>
                <a:ea typeface="Source Sans Pro"/>
                <a:cs typeface="Calibri" panose="020F0502020204030204" pitchFamily="34" charset="0"/>
                <a:sym typeface="Source Sans Pro"/>
              </a:rPr>
              <a:t>When am I required to use SCLead.org?</a:t>
            </a:r>
            <a:endParaRPr sz="3000" b="1" dirty="0">
              <a:solidFill>
                <a:schemeClr val="bg1"/>
              </a:solidFill>
              <a:latin typeface="Calibri" panose="020F0502020204030204" pitchFamily="34" charset="0"/>
              <a:cs typeface="Calibri" panose="020F0502020204030204" pitchFamily="34" charset="0"/>
            </a:endParaRPr>
          </a:p>
        </p:txBody>
      </p:sp>
      <p:sp>
        <p:nvSpPr>
          <p:cNvPr id="4" name="TextBox 3"/>
          <p:cNvSpPr txBox="1"/>
          <p:nvPr/>
        </p:nvSpPr>
        <p:spPr>
          <a:xfrm>
            <a:off x="1720311" y="676090"/>
            <a:ext cx="5656881" cy="861774"/>
          </a:xfrm>
          <a:prstGeom prst="rect">
            <a:avLst/>
          </a:prstGeom>
          <a:noFill/>
        </p:spPr>
        <p:txBody>
          <a:bodyPr wrap="square" rtlCol="0">
            <a:spAutoFit/>
          </a:bodyPr>
          <a:lstStyle/>
          <a:p>
            <a:pPr algn="ctr"/>
            <a:r>
              <a:rPr lang="en-US" sz="2500" b="1" u="sng" dirty="0">
                <a:latin typeface="Calibri" panose="020F0502020204030204" pitchFamily="34" charset="0"/>
                <a:cs typeface="Calibri" panose="020F0502020204030204" pitchFamily="34" charset="0"/>
              </a:rPr>
              <a:t>Classroom-based Teacher Evaluation</a:t>
            </a:r>
            <a:endParaRPr lang="en-US" sz="2500" u="sng" dirty="0">
              <a:latin typeface="Calibri" panose="020F0502020204030204" pitchFamily="34" charset="0"/>
              <a:cs typeface="Calibri" panose="020F0502020204030204" pitchFamily="34" charset="0"/>
            </a:endParaRPr>
          </a:p>
          <a:p>
            <a:endParaRPr lang="en-US" sz="2500" dirty="0"/>
          </a:p>
        </p:txBody>
      </p:sp>
      <p:sp>
        <p:nvSpPr>
          <p:cNvPr id="348" name="Shape 348"/>
          <p:cNvSpPr txBox="1">
            <a:spLocks noGrp="1"/>
          </p:cNvSpPr>
          <p:nvPr>
            <p:ph idx="4294967295"/>
          </p:nvPr>
        </p:nvSpPr>
        <p:spPr>
          <a:xfrm>
            <a:off x="470786" y="1136405"/>
            <a:ext cx="6277365" cy="3807050"/>
          </a:xfrm>
          <a:prstGeom prst="rect">
            <a:avLst/>
          </a:prstGeom>
          <a:noFill/>
          <a:ln>
            <a:noFill/>
          </a:ln>
        </p:spPr>
        <p:txBody>
          <a:bodyPr spcFirstLastPara="1" wrap="square" lIns="91425" tIns="45700" rIns="91425" bIns="45700" anchor="t" anchorCtr="0">
            <a:noAutofit/>
          </a:bodyPr>
          <a:lstStyle/>
          <a:p>
            <a:pPr lvl="0"/>
            <a:r>
              <a:rPr lang="en-US" sz="2500" dirty="0">
                <a:solidFill>
                  <a:schemeClr val="tx1"/>
                </a:solidFill>
                <a:latin typeface="Calibri" panose="020F0502020204030204" pitchFamily="34" charset="0"/>
                <a:cs typeface="Calibri" panose="020F0502020204030204" pitchFamily="34" charset="0"/>
              </a:rPr>
              <a:t>Overall effectiveness ratings </a:t>
            </a:r>
            <a:r>
              <a:rPr lang="en-US" sz="2500" dirty="0">
                <a:latin typeface="Calibri" panose="020F0502020204030204" pitchFamily="34" charset="0"/>
                <a:cs typeface="Calibri" panose="020F0502020204030204" pitchFamily="34" charset="0"/>
              </a:rPr>
              <a:t>(</a:t>
            </a:r>
            <a:r>
              <a:rPr lang="en-US" sz="2500" b="1" dirty="0">
                <a:solidFill>
                  <a:srgbClr val="FF0000"/>
                </a:solidFill>
                <a:latin typeface="Calibri" panose="020F0502020204030204" pitchFamily="34" charset="0"/>
                <a:cs typeface="Calibri" panose="020F0502020204030204" pitchFamily="34" charset="0"/>
              </a:rPr>
              <a:t>Met/Not Met</a:t>
            </a:r>
            <a:r>
              <a:rPr lang="en-US" sz="2500" dirty="0">
                <a:latin typeface="Calibri" panose="020F0502020204030204" pitchFamily="34" charset="0"/>
                <a:cs typeface="Calibri" panose="020F0502020204030204" pitchFamily="34" charset="0"/>
              </a:rPr>
              <a:t>)</a:t>
            </a:r>
          </a:p>
          <a:p>
            <a:pPr lvl="0"/>
            <a:r>
              <a:rPr lang="en-US" sz="2500" dirty="0">
                <a:solidFill>
                  <a:schemeClr val="tx1"/>
                </a:solidFill>
                <a:latin typeface="Calibri" panose="020F0502020204030204" pitchFamily="34" charset="0"/>
                <a:cs typeface="Calibri" panose="020F0502020204030204" pitchFamily="34" charset="0"/>
              </a:rPr>
              <a:t>Next ye</a:t>
            </a:r>
            <a:r>
              <a:rPr lang="en-US" sz="2500" dirty="0">
                <a:latin typeface="Calibri" panose="020F0502020204030204" pitchFamily="34" charset="0"/>
                <a:cs typeface="Calibri" panose="020F0502020204030204" pitchFamily="34" charset="0"/>
              </a:rPr>
              <a:t>ar </a:t>
            </a:r>
            <a:r>
              <a:rPr lang="en-US" sz="2500" b="1" dirty="0">
                <a:solidFill>
                  <a:srgbClr val="FF0000"/>
                </a:solidFill>
                <a:latin typeface="Calibri" panose="020F0502020204030204" pitchFamily="34" charset="0"/>
                <a:cs typeface="Calibri" panose="020F0502020204030204" pitchFamily="34" charset="0"/>
              </a:rPr>
              <a:t>contract level </a:t>
            </a:r>
            <a:r>
              <a:rPr lang="en-US" sz="2500" dirty="0">
                <a:solidFill>
                  <a:schemeClr val="tx1"/>
                </a:solidFill>
                <a:latin typeface="Calibri" panose="020F0502020204030204" pitchFamily="34" charset="0"/>
                <a:cs typeface="Calibri" panose="020F0502020204030204" pitchFamily="34" charset="0"/>
              </a:rPr>
              <a:t>and</a:t>
            </a:r>
            <a:r>
              <a:rPr lang="en-US" sz="2500" dirty="0">
                <a:latin typeface="Calibri" panose="020F0502020204030204" pitchFamily="34" charset="0"/>
                <a:cs typeface="Calibri" panose="020F0502020204030204" pitchFamily="34" charset="0"/>
              </a:rPr>
              <a:t> </a:t>
            </a:r>
            <a:r>
              <a:rPr lang="en-US" sz="2500" b="1" dirty="0">
                <a:solidFill>
                  <a:srgbClr val="FF0000"/>
                </a:solidFill>
                <a:latin typeface="Calibri" panose="020F0502020204030204" pitchFamily="34" charset="0"/>
                <a:cs typeface="Calibri" panose="020F0502020204030204" pitchFamily="34" charset="0"/>
              </a:rPr>
              <a:t>hiring status </a:t>
            </a:r>
            <a:r>
              <a:rPr lang="en-US" sz="2500" dirty="0">
                <a:solidFill>
                  <a:schemeClr val="tx1"/>
                </a:solidFill>
                <a:latin typeface="Calibri" panose="020F0502020204030204" pitchFamily="34" charset="0"/>
                <a:cs typeface="Calibri" panose="020F0502020204030204" pitchFamily="34" charset="0"/>
              </a:rPr>
              <a:t>(district-level decision)</a:t>
            </a:r>
          </a:p>
          <a:p>
            <a:pPr lvl="0"/>
            <a:r>
              <a:rPr lang="en-US" sz="2500" dirty="0">
                <a:solidFill>
                  <a:schemeClr val="tx1"/>
                </a:solidFill>
                <a:latin typeface="Calibri" panose="020F0502020204030204" pitchFamily="34" charset="0"/>
                <a:cs typeface="Calibri" panose="020F0502020204030204" pitchFamily="34" charset="0"/>
              </a:rPr>
              <a:t>Observation results at the indicator </a:t>
            </a:r>
          </a:p>
          <a:p>
            <a:pPr marL="0" lvl="0" indent="0">
              <a:buNone/>
            </a:pPr>
            <a:r>
              <a:rPr lang="en-US" sz="2500" dirty="0">
                <a:latin typeface="Calibri" panose="020F0502020204030204" pitchFamily="34" charset="0"/>
                <a:cs typeface="Calibri" panose="020F0502020204030204" pitchFamily="34" charset="0"/>
              </a:rPr>
              <a:t>   </a:t>
            </a:r>
            <a:r>
              <a:rPr lang="en-US" sz="2500" dirty="0">
                <a:solidFill>
                  <a:schemeClr val="tx1"/>
                </a:solidFill>
                <a:latin typeface="Calibri" panose="020F0502020204030204" pitchFamily="34" charset="0"/>
                <a:cs typeface="Calibri" panose="020F0502020204030204" pitchFamily="34" charset="0"/>
              </a:rPr>
              <a:t>level for </a:t>
            </a:r>
            <a:r>
              <a:rPr lang="en-US" sz="2500" b="1" u="sng" dirty="0">
                <a:solidFill>
                  <a:schemeClr val="tx1"/>
                </a:solidFill>
                <a:latin typeface="Calibri" panose="020F0502020204030204" pitchFamily="34" charset="0"/>
                <a:cs typeface="Calibri" panose="020F0502020204030204" pitchFamily="34" charset="0"/>
              </a:rPr>
              <a:t>Induction</a:t>
            </a:r>
            <a:r>
              <a:rPr lang="en-US" sz="2500" dirty="0">
                <a:solidFill>
                  <a:schemeClr val="tx1"/>
                </a:solidFill>
                <a:latin typeface="Calibri" panose="020F0502020204030204" pitchFamily="34" charset="0"/>
                <a:cs typeface="Calibri" panose="020F0502020204030204" pitchFamily="34" charset="0"/>
              </a:rPr>
              <a:t>, </a:t>
            </a:r>
            <a:r>
              <a:rPr lang="en-US" sz="2500" b="1" u="sng" dirty="0">
                <a:solidFill>
                  <a:schemeClr val="tx1"/>
                </a:solidFill>
                <a:latin typeface="Calibri" panose="020F0502020204030204" pitchFamily="34" charset="0"/>
                <a:cs typeface="Calibri" panose="020F0502020204030204" pitchFamily="34" charset="0"/>
              </a:rPr>
              <a:t>Annual Summative and     </a:t>
            </a:r>
          </a:p>
          <a:p>
            <a:pPr marL="0" lvl="0" indent="0">
              <a:buNone/>
            </a:pPr>
            <a:r>
              <a:rPr lang="en-US" sz="2500" b="1" dirty="0">
                <a:solidFill>
                  <a:schemeClr val="tx1"/>
                </a:solidFill>
                <a:latin typeface="Calibri" panose="020F0502020204030204" pitchFamily="34" charset="0"/>
                <a:cs typeface="Calibri" panose="020F0502020204030204" pitchFamily="34" charset="0"/>
              </a:rPr>
              <a:t>   </a:t>
            </a:r>
            <a:r>
              <a:rPr lang="en-US" sz="2500" b="1" u="sng" dirty="0">
                <a:solidFill>
                  <a:schemeClr val="tx1"/>
                </a:solidFill>
                <a:latin typeface="Calibri" panose="020F0502020204030204" pitchFamily="34" charset="0"/>
                <a:cs typeface="Calibri" panose="020F0502020204030204" pitchFamily="34" charset="0"/>
              </a:rPr>
              <a:t>Formative</a:t>
            </a:r>
            <a:r>
              <a:rPr lang="en-US" sz="2500" dirty="0">
                <a:solidFill>
                  <a:schemeClr val="tx1"/>
                </a:solidFill>
                <a:latin typeface="Calibri" panose="020F0502020204030204" pitchFamily="34" charset="0"/>
                <a:cs typeface="Calibri" panose="020F0502020204030204" pitchFamily="34" charset="0"/>
              </a:rPr>
              <a:t>, </a:t>
            </a:r>
            <a:r>
              <a:rPr lang="en-US" sz="2500" b="1" u="sng" dirty="0">
                <a:solidFill>
                  <a:schemeClr val="tx1"/>
                </a:solidFill>
                <a:latin typeface="Calibri" panose="020F0502020204030204" pitchFamily="34" charset="0"/>
                <a:cs typeface="Calibri" panose="020F0502020204030204" pitchFamily="34" charset="0"/>
              </a:rPr>
              <a:t>Continuing Summative and    </a:t>
            </a:r>
          </a:p>
          <a:p>
            <a:pPr marL="0" lvl="0" indent="0">
              <a:buNone/>
            </a:pPr>
            <a:r>
              <a:rPr lang="en-US" sz="2500" b="1" dirty="0">
                <a:solidFill>
                  <a:schemeClr val="tx1"/>
                </a:solidFill>
                <a:latin typeface="Calibri" panose="020F0502020204030204" pitchFamily="34" charset="0"/>
                <a:cs typeface="Calibri" panose="020F0502020204030204" pitchFamily="34" charset="0"/>
              </a:rPr>
              <a:t>   </a:t>
            </a:r>
            <a:r>
              <a:rPr lang="en-US" sz="2500" b="1" u="sng" dirty="0">
                <a:solidFill>
                  <a:schemeClr val="tx1"/>
                </a:solidFill>
                <a:latin typeface="Calibri" panose="020F0502020204030204" pitchFamily="34" charset="0"/>
                <a:cs typeface="Calibri" panose="020F0502020204030204" pitchFamily="34" charset="0"/>
              </a:rPr>
              <a:t>Formative</a:t>
            </a:r>
            <a:r>
              <a:rPr lang="en-US" sz="2500" dirty="0">
                <a:solidFill>
                  <a:schemeClr val="tx1"/>
                </a:solidFill>
                <a:latin typeface="Calibri" panose="020F0502020204030204" pitchFamily="34" charset="0"/>
                <a:cs typeface="Calibri" panose="020F0502020204030204" pitchFamily="34" charset="0"/>
              </a:rPr>
              <a:t>) </a:t>
            </a:r>
          </a:p>
          <a:p>
            <a:pPr lvl="0"/>
            <a:r>
              <a:rPr lang="en-US" sz="2500" dirty="0">
                <a:solidFill>
                  <a:schemeClr val="tx1"/>
                </a:solidFill>
                <a:latin typeface="Calibri" panose="020F0502020204030204" pitchFamily="34" charset="0"/>
                <a:cs typeface="Calibri" panose="020F0502020204030204" pitchFamily="34" charset="0"/>
              </a:rPr>
              <a:t>Student learning objective </a:t>
            </a:r>
            <a:r>
              <a:rPr lang="en-US" sz="2500" b="1" dirty="0">
                <a:solidFill>
                  <a:srgbClr val="FF0000"/>
                </a:solidFill>
                <a:latin typeface="Calibri" panose="020F0502020204030204" pitchFamily="34" charset="0"/>
                <a:cs typeface="Calibri" panose="020F0502020204030204" pitchFamily="34" charset="0"/>
              </a:rPr>
              <a:t>scores</a:t>
            </a:r>
          </a:p>
        </p:txBody>
      </p:sp>
      <p:pic>
        <p:nvPicPr>
          <p:cNvPr id="5" name="Picture 4" descr="Copy of SCLead.org homepage"/>
          <p:cNvPicPr>
            <a:picLocks noChangeAspect="1"/>
          </p:cNvPicPr>
          <p:nvPr/>
        </p:nvPicPr>
        <p:blipFill>
          <a:blip r:embed="rId3"/>
          <a:stretch>
            <a:fillRect/>
          </a:stretch>
        </p:blipFill>
        <p:spPr>
          <a:xfrm>
            <a:off x="6798611" y="2411280"/>
            <a:ext cx="1734189" cy="1257300"/>
          </a:xfrm>
          <a:prstGeom prst="rect">
            <a:avLst/>
          </a:prstGeom>
        </p:spPr>
      </p:pic>
      <p:pic>
        <p:nvPicPr>
          <p:cNvPr id="2" name="Picture 1" descr="Graphic of computer screen showing SCLead.org homepage"/>
          <p:cNvPicPr>
            <a:picLocks noChangeAspect="1"/>
          </p:cNvPicPr>
          <p:nvPr/>
        </p:nvPicPr>
        <p:blipFill rotWithShape="1">
          <a:blip r:embed="rId4">
            <a:extLst>
              <a:ext uri="{28A0092B-C50C-407E-A947-70E740481C1C}">
                <a14:useLocalDpi xmlns:a14="http://schemas.microsoft.com/office/drawing/2010/main" val="0"/>
              </a:ext>
            </a:extLst>
          </a:blip>
          <a:srcRect l="36058"/>
          <a:stretch/>
        </p:blipFill>
        <p:spPr>
          <a:xfrm>
            <a:off x="6524786" y="2100263"/>
            <a:ext cx="2475624" cy="2938461"/>
          </a:xfrm>
          <a:prstGeom prst="rect">
            <a:avLst/>
          </a:prstGeom>
        </p:spPr>
      </p:pic>
    </p:spTree>
    <p:extLst>
      <p:ext uri="{BB962C8B-B14F-4D97-AF65-F5344CB8AC3E}">
        <p14:creationId xmlns:p14="http://schemas.microsoft.com/office/powerpoint/2010/main" val="1958327310"/>
      </p:ext>
    </p:extLst>
  </p:cSld>
  <p:clrMapOvr>
    <a:masterClrMapping/>
  </p:clrMapOvr>
  <mc:AlternateContent xmlns:mc="http://schemas.openxmlformats.org/markup-compatibility/2006" xmlns:p14="http://schemas.microsoft.com/office/powerpoint/2010/main">
    <mc:Choice Requires="p14">
      <p:transition spd="slow" p14:dur="2000" advTm="72681"/>
    </mc:Choice>
    <mc:Fallback xmlns="">
      <p:transition spd="slow" advTm="72681"/>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chemeClr val="bg1"/>
                </a:solidFill>
                <a:latin typeface="Calibri" panose="020F0502020204030204" pitchFamily="34" charset="0"/>
                <a:cs typeface="Calibri" panose="020F0502020204030204" pitchFamily="34" charset="0"/>
              </a:rPr>
              <a:t>Overall Process Review</a:t>
            </a:r>
          </a:p>
        </p:txBody>
      </p:sp>
      <p:sp>
        <p:nvSpPr>
          <p:cNvPr id="3" name="Content Placeholder 2"/>
          <p:cNvSpPr>
            <a:spLocks noGrp="1"/>
          </p:cNvSpPr>
          <p:nvPr>
            <p:ph idx="1"/>
          </p:nvPr>
        </p:nvSpPr>
        <p:spPr>
          <a:xfrm>
            <a:off x="775167" y="1866900"/>
            <a:ext cx="7806297" cy="2919413"/>
          </a:xfrm>
        </p:spPr>
        <p:txBody>
          <a:bodyPr>
            <a:normAutofit fontScale="55000" lnSpcReduction="20000"/>
          </a:bodyPr>
          <a:lstStyle/>
          <a:p>
            <a:pPr marL="214313" indent="-214313"/>
            <a:r>
              <a:rPr lang="en-US" sz="3600" dirty="0">
                <a:latin typeface="Calibri" panose="020F0502020204030204" pitchFamily="34" charset="0"/>
                <a:cs typeface="Calibri" panose="020F0502020204030204" pitchFamily="34" charset="0"/>
              </a:rPr>
              <a:t>Evaluators collect evidence such as </a:t>
            </a:r>
          </a:p>
          <a:p>
            <a:pPr marL="471488" lvl="1"/>
            <a:r>
              <a:rPr lang="en-US" sz="3600" dirty="0">
                <a:latin typeface="Calibri" panose="020F0502020204030204" pitchFamily="34" charset="0"/>
                <a:cs typeface="Calibri" panose="020F0502020204030204" pitchFamily="34" charset="0"/>
              </a:rPr>
              <a:t>Plans submitted by educator</a:t>
            </a:r>
          </a:p>
          <a:p>
            <a:pPr marL="471488" lvl="1"/>
            <a:r>
              <a:rPr lang="en-US" sz="3600" dirty="0">
                <a:latin typeface="Calibri" panose="020F0502020204030204" pitchFamily="34" charset="0"/>
                <a:cs typeface="Calibri" panose="020F0502020204030204" pitchFamily="34" charset="0"/>
              </a:rPr>
              <a:t>Annual Calendar</a:t>
            </a:r>
          </a:p>
          <a:p>
            <a:pPr marL="471488" lvl="1"/>
            <a:r>
              <a:rPr lang="en-US" sz="3600" dirty="0">
                <a:latin typeface="Calibri" panose="020F0502020204030204" pitchFamily="34" charset="0"/>
                <a:cs typeface="Calibri" panose="020F0502020204030204" pitchFamily="34" charset="0"/>
              </a:rPr>
              <a:t>IEP reports</a:t>
            </a:r>
          </a:p>
          <a:p>
            <a:pPr marL="471488" lvl="1"/>
            <a:r>
              <a:rPr lang="en-US" sz="3600" dirty="0">
                <a:latin typeface="Calibri" panose="020F0502020204030204" pitchFamily="34" charset="0"/>
                <a:cs typeface="Calibri" panose="020F0502020204030204" pitchFamily="34" charset="0"/>
              </a:rPr>
              <a:t>Observations</a:t>
            </a:r>
          </a:p>
          <a:p>
            <a:pPr marL="214313" indent="-214313"/>
            <a:r>
              <a:rPr lang="en-US" sz="3600" dirty="0">
                <a:latin typeface="Calibri" panose="020F0502020204030204" pitchFamily="34" charset="0"/>
                <a:cs typeface="Calibri" panose="020F0502020204030204" pitchFamily="34" charset="0"/>
              </a:rPr>
              <a:t>Evaluators complete a scoring worksheet</a:t>
            </a:r>
          </a:p>
          <a:p>
            <a:pPr marL="214313" indent="-214313"/>
            <a:r>
              <a:rPr lang="en-US" sz="3600" dirty="0">
                <a:latin typeface="Calibri" panose="020F0502020204030204" pitchFamily="34" charset="0"/>
                <a:cs typeface="Calibri" panose="020F0502020204030204" pitchFamily="34" charset="0"/>
              </a:rPr>
              <a:t>Evaluators have consensus meeting to determine final score. </a:t>
            </a:r>
          </a:p>
          <a:p>
            <a:pPr marL="214313" indent="-214313"/>
            <a:r>
              <a:rPr lang="en-US" sz="3600" dirty="0">
                <a:latin typeface="Calibri" panose="020F0502020204030204" pitchFamily="34" charset="0"/>
                <a:cs typeface="Calibri" panose="020F0502020204030204" pitchFamily="34" charset="0"/>
              </a:rPr>
              <a:t>Share evaluation feedback with educator.</a:t>
            </a:r>
          </a:p>
          <a:p>
            <a:endParaRPr lang="en-US" dirty="0"/>
          </a:p>
        </p:txBody>
      </p:sp>
    </p:spTree>
    <p:extLst>
      <p:ext uri="{BB962C8B-B14F-4D97-AF65-F5344CB8AC3E}">
        <p14:creationId xmlns:p14="http://schemas.microsoft.com/office/powerpoint/2010/main" val="3425666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6215" y="730251"/>
            <a:ext cx="7449110" cy="530223"/>
          </a:xfrm>
        </p:spPr>
        <p:txBody>
          <a:bodyPr/>
          <a:lstStyle/>
          <a:p>
            <a:r>
              <a:rPr lang="en-US" sz="3600" b="1" dirty="0">
                <a:solidFill>
                  <a:schemeClr val="bg1"/>
                </a:solidFill>
                <a:latin typeface="Calibri" panose="020F0502020204030204" pitchFamily="34" charset="0"/>
                <a:cs typeface="Calibri" panose="020F0502020204030204" pitchFamily="34" charset="0"/>
              </a:rPr>
              <a:t>Professionalism Rubric (Final Review)</a:t>
            </a:r>
          </a:p>
        </p:txBody>
      </p:sp>
      <p:pic>
        <p:nvPicPr>
          <p:cNvPr id="6" name="Content Placeholder 5" descr="professionalism" title="screenshot"/>
          <p:cNvPicPr>
            <a:picLocks noGrp="1" noChangeAspect="1"/>
          </p:cNvPicPr>
          <p:nvPr>
            <p:ph idx="1"/>
          </p:nvPr>
        </p:nvPicPr>
        <p:blipFill>
          <a:blip r:embed="rId3"/>
          <a:stretch>
            <a:fillRect/>
          </a:stretch>
        </p:blipFill>
        <p:spPr>
          <a:xfrm>
            <a:off x="288601" y="1672297"/>
            <a:ext cx="4240536" cy="3377878"/>
          </a:xfrm>
          <a:prstGeom prst="rect">
            <a:avLst/>
          </a:prstGeom>
        </p:spPr>
      </p:pic>
      <p:sp>
        <p:nvSpPr>
          <p:cNvPr id="7" name="TextBox 6"/>
          <p:cNvSpPr txBox="1"/>
          <p:nvPr/>
        </p:nvSpPr>
        <p:spPr>
          <a:xfrm>
            <a:off x="4529137" y="1735150"/>
            <a:ext cx="4614863" cy="3252172"/>
          </a:xfrm>
          <a:prstGeom prst="rect">
            <a:avLst/>
          </a:prstGeom>
          <a:noFill/>
        </p:spPr>
        <p:txBody>
          <a:bodyPr wrap="square" rtlCol="0">
            <a:spAutoFit/>
          </a:bodyPr>
          <a:lstStyle/>
          <a:p>
            <a:pPr defTabSz="342900">
              <a:spcBef>
                <a:spcPts val="750"/>
              </a:spcBef>
            </a:pPr>
            <a:r>
              <a:rPr lang="en-US" sz="2400" dirty="0">
                <a:latin typeface="Calibri" panose="020F0502020204030204" pitchFamily="34" charset="0"/>
                <a:cs typeface="Calibri" panose="020F0502020204030204" pitchFamily="34" charset="0"/>
                <a:sym typeface="Source Sans Pro"/>
              </a:rPr>
              <a:t>Evaluator </a:t>
            </a:r>
            <a:r>
              <a:rPr lang="en-US" sz="2400" b="1" i="1" dirty="0">
                <a:latin typeface="Calibri" panose="020F0502020204030204" pitchFamily="34" charset="0"/>
                <a:cs typeface="Calibri" panose="020F0502020204030204" pitchFamily="34" charset="0"/>
                <a:sym typeface="Source Sans Pro"/>
              </a:rPr>
              <a:t>must complete</a:t>
            </a:r>
            <a:r>
              <a:rPr lang="en-US" sz="2400" dirty="0">
                <a:latin typeface="Calibri" panose="020F0502020204030204" pitchFamily="34" charset="0"/>
                <a:cs typeface="Calibri" panose="020F0502020204030204" pitchFamily="34" charset="0"/>
                <a:sym typeface="Source Sans Pro"/>
              </a:rPr>
              <a:t> a Final Review.</a:t>
            </a:r>
          </a:p>
          <a:p>
            <a:pPr defTabSz="342900">
              <a:spcBef>
                <a:spcPts val="750"/>
              </a:spcBef>
            </a:pPr>
            <a:r>
              <a:rPr lang="en-US" sz="2400" dirty="0">
                <a:latin typeface="Calibri" panose="020F0502020204030204" pitchFamily="34" charset="0"/>
                <a:cs typeface="Calibri" panose="020F0502020204030204" pitchFamily="34" charset="0"/>
                <a:sym typeface="Source Sans Pro"/>
              </a:rPr>
              <a:t>Evaluator has the </a:t>
            </a:r>
            <a:r>
              <a:rPr lang="en-US" sz="2400" b="1" i="1" dirty="0">
                <a:latin typeface="Calibri" panose="020F0502020204030204" pitchFamily="34" charset="0"/>
                <a:cs typeface="Calibri" panose="020F0502020204030204" pitchFamily="34" charset="0"/>
                <a:sym typeface="Source Sans Pro"/>
              </a:rPr>
              <a:t>option</a:t>
            </a:r>
            <a:r>
              <a:rPr lang="en-US" sz="2400" dirty="0">
                <a:latin typeface="Calibri" panose="020F0502020204030204" pitchFamily="34" charset="0"/>
                <a:cs typeface="Calibri" panose="020F0502020204030204" pitchFamily="34" charset="0"/>
                <a:sym typeface="Source Sans Pro"/>
              </a:rPr>
              <a:t> to complete a Preliminary Review. – Preliminary reviews are not included in scoring.</a:t>
            </a:r>
          </a:p>
          <a:p>
            <a:pPr defTabSz="342900">
              <a:spcBef>
                <a:spcPts val="750"/>
              </a:spcBef>
            </a:pPr>
            <a:r>
              <a:rPr lang="en-US" sz="2400" dirty="0">
                <a:latin typeface="Calibri" panose="020F0502020204030204" pitchFamily="34" charset="0"/>
                <a:cs typeface="Calibri" panose="020F0502020204030204" pitchFamily="34" charset="0"/>
                <a:sym typeface="Source Sans Pro"/>
              </a:rPr>
              <a:t>Educator is required to complete a final self-review. </a:t>
            </a:r>
          </a:p>
        </p:txBody>
      </p:sp>
    </p:spTree>
    <p:extLst>
      <p:ext uri="{BB962C8B-B14F-4D97-AF65-F5344CB8AC3E}">
        <p14:creationId xmlns:p14="http://schemas.microsoft.com/office/powerpoint/2010/main" val="334623248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chemeClr val="bg1"/>
                </a:solidFill>
                <a:latin typeface="Calibri" panose="020F0502020204030204" pitchFamily="34" charset="0"/>
                <a:cs typeface="Calibri" panose="020F0502020204030204" pitchFamily="34" charset="0"/>
              </a:rPr>
              <a:t>Results Page </a:t>
            </a:r>
          </a:p>
        </p:txBody>
      </p:sp>
      <p:sp>
        <p:nvSpPr>
          <p:cNvPr id="3" name="Content Placeholder 2"/>
          <p:cNvSpPr>
            <a:spLocks noGrp="1"/>
          </p:cNvSpPr>
          <p:nvPr>
            <p:ph idx="1"/>
          </p:nvPr>
        </p:nvSpPr>
        <p:spPr>
          <a:xfrm>
            <a:off x="542926" y="1685925"/>
            <a:ext cx="8301038" cy="3314700"/>
          </a:xfrm>
        </p:spPr>
        <p:txBody>
          <a:bodyPr>
            <a:normAutofit/>
          </a:bodyPr>
          <a:lstStyle/>
          <a:p>
            <a:pPr marL="214313" indent="-214313"/>
            <a:r>
              <a:rPr lang="en-US" sz="1800" dirty="0">
                <a:latin typeface="Calibri" panose="020F0502020204030204" pitchFamily="34" charset="0"/>
                <a:cs typeface="Calibri" panose="020F0502020204030204" pitchFamily="34" charset="0"/>
              </a:rPr>
              <a:t>Results are calculated based on scored elements by the system. </a:t>
            </a:r>
          </a:p>
          <a:p>
            <a:pPr marL="214313" indent="-214313"/>
            <a:r>
              <a:rPr lang="en-US" sz="1800" dirty="0">
                <a:latin typeface="Calibri" panose="020F0502020204030204" pitchFamily="34" charset="0"/>
                <a:cs typeface="Calibri" panose="020F0502020204030204" pitchFamily="34" charset="0"/>
              </a:rPr>
              <a:t>Scores will be based on Spring scores unless the Spring cycle has been skipped based on eligibility. </a:t>
            </a:r>
          </a:p>
          <a:p>
            <a:pPr marL="214313" indent="-214313"/>
            <a:r>
              <a:rPr lang="en-US" sz="1800" dirty="0">
                <a:latin typeface="Calibri" panose="020F0502020204030204" pitchFamily="34" charset="0"/>
                <a:cs typeface="Calibri" panose="020F0502020204030204" pitchFamily="34" charset="0"/>
              </a:rPr>
              <a:t>The educator can sign but is not required to do so.</a:t>
            </a:r>
          </a:p>
          <a:p>
            <a:pPr marL="214313" indent="-214313"/>
            <a:r>
              <a:rPr lang="en-US" sz="1800" dirty="0">
                <a:latin typeface="Calibri" panose="020F0502020204030204" pitchFamily="34" charset="0"/>
                <a:cs typeface="Calibri" panose="020F0502020204030204" pitchFamily="34" charset="0"/>
              </a:rPr>
              <a:t>Once results are complete, the </a:t>
            </a:r>
            <a:r>
              <a:rPr lang="en-US" sz="1800" i="1" dirty="0">
                <a:latin typeface="Calibri" panose="020F0502020204030204" pitchFamily="34" charset="0"/>
                <a:cs typeface="Calibri" panose="020F0502020204030204" pitchFamily="34" charset="0"/>
              </a:rPr>
              <a:t>District</a:t>
            </a:r>
            <a:r>
              <a:rPr lang="en-US" sz="1800" dirty="0">
                <a:latin typeface="Calibri" panose="020F0502020204030204" pitchFamily="34" charset="0"/>
                <a:cs typeface="Calibri" panose="020F0502020204030204" pitchFamily="34" charset="0"/>
              </a:rPr>
              <a:t> ADEPT administrator will enter recommendations for the following year and </a:t>
            </a:r>
            <a:r>
              <a:rPr lang="en-US" sz="1800" b="1" i="1" dirty="0">
                <a:latin typeface="Calibri" panose="020F0502020204030204" pitchFamily="34" charset="0"/>
                <a:cs typeface="Calibri" panose="020F0502020204030204" pitchFamily="34" charset="0"/>
              </a:rPr>
              <a:t>must</a:t>
            </a:r>
            <a:r>
              <a:rPr lang="en-US" sz="1800" dirty="0">
                <a:latin typeface="Calibri" panose="020F0502020204030204" pitchFamily="34" charset="0"/>
                <a:cs typeface="Calibri" panose="020F0502020204030204" pitchFamily="34" charset="0"/>
              </a:rPr>
              <a:t> sign the results page. </a:t>
            </a:r>
          </a:p>
          <a:p>
            <a:pPr marL="214313" indent="-214313"/>
            <a:r>
              <a:rPr lang="en-US" sz="1800" dirty="0">
                <a:latin typeface="Calibri" panose="020F0502020204030204" pitchFamily="34" charset="0"/>
                <a:cs typeface="Calibri" panose="020F0502020204030204" pitchFamily="34" charset="0"/>
              </a:rPr>
              <a:t>Once district Administrator’s signature has been added, the evaluation can be marked as complete. </a:t>
            </a:r>
          </a:p>
          <a:p>
            <a:r>
              <a:rPr lang="en-US" sz="1800" dirty="0">
                <a:latin typeface="Calibri" panose="020F0502020204030204" pitchFamily="34" charset="0"/>
                <a:cs typeface="Calibri" panose="020F0502020204030204" pitchFamily="34" charset="0"/>
              </a:rPr>
              <a:t>*See Informational messages if results page cannot be edited. </a:t>
            </a:r>
          </a:p>
          <a:p>
            <a:endParaRPr lang="en-US" dirty="0"/>
          </a:p>
        </p:txBody>
      </p:sp>
    </p:spTree>
    <p:extLst>
      <p:ext uri="{BB962C8B-B14F-4D97-AF65-F5344CB8AC3E}">
        <p14:creationId xmlns:p14="http://schemas.microsoft.com/office/powerpoint/2010/main" val="86905676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6215" y="730251"/>
            <a:ext cx="6571060" cy="469899"/>
          </a:xfrm>
        </p:spPr>
        <p:txBody>
          <a:bodyPr/>
          <a:lstStyle/>
          <a:p>
            <a:r>
              <a:rPr lang="en-US" sz="3600" b="1" dirty="0">
                <a:solidFill>
                  <a:schemeClr val="bg1"/>
                </a:solidFill>
              </a:rPr>
              <a:t>Information Messages: Where is the Edit button?</a:t>
            </a:r>
          </a:p>
        </p:txBody>
      </p:sp>
      <p:pic>
        <p:nvPicPr>
          <p:cNvPr id="4" name="Content Placeholder 3" descr="blue error messages&#10;" title="screenshot"/>
          <p:cNvPicPr>
            <a:picLocks noGrp="1" noChangeAspect="1"/>
          </p:cNvPicPr>
          <p:nvPr>
            <p:ph idx="1"/>
          </p:nvPr>
        </p:nvPicPr>
        <p:blipFill>
          <a:blip r:embed="rId3"/>
          <a:stretch>
            <a:fillRect/>
          </a:stretch>
        </p:blipFill>
        <p:spPr>
          <a:xfrm>
            <a:off x="714376" y="1993716"/>
            <a:ext cx="4124920" cy="1961981"/>
          </a:xfrm>
          <a:prstGeom prst="rect">
            <a:avLst/>
          </a:prstGeom>
        </p:spPr>
      </p:pic>
      <p:pic>
        <p:nvPicPr>
          <p:cNvPr id="5" name="Picture 4" descr="yellow error messages&#10;" title="screenshot"/>
          <p:cNvPicPr>
            <a:picLocks noChangeAspect="1"/>
          </p:cNvPicPr>
          <p:nvPr/>
        </p:nvPicPr>
        <p:blipFill>
          <a:blip r:embed="rId4"/>
          <a:stretch>
            <a:fillRect/>
          </a:stretch>
        </p:blipFill>
        <p:spPr>
          <a:xfrm>
            <a:off x="3818932" y="3811416"/>
            <a:ext cx="4264356" cy="1060622"/>
          </a:xfrm>
          <a:prstGeom prst="rect">
            <a:avLst/>
          </a:prstGeom>
        </p:spPr>
      </p:pic>
      <p:sp>
        <p:nvSpPr>
          <p:cNvPr id="6" name="TextBox 5"/>
          <p:cNvSpPr txBox="1"/>
          <p:nvPr/>
        </p:nvSpPr>
        <p:spPr>
          <a:xfrm>
            <a:off x="5053608" y="1872424"/>
            <a:ext cx="3361729" cy="1938992"/>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Information messages help the user know what is required before results can be entered or completed. </a:t>
            </a:r>
          </a:p>
        </p:txBody>
      </p:sp>
    </p:spTree>
    <p:extLst>
      <p:ext uri="{BB962C8B-B14F-4D97-AF65-F5344CB8AC3E}">
        <p14:creationId xmlns:p14="http://schemas.microsoft.com/office/powerpoint/2010/main" val="205665410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ecorativ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1687" y="1747534"/>
            <a:ext cx="2412313" cy="2663738"/>
          </a:xfrm>
          <a:prstGeom prst="rect">
            <a:avLst/>
          </a:prstGeom>
        </p:spPr>
      </p:pic>
      <p:sp>
        <p:nvSpPr>
          <p:cNvPr id="2" name="Title 1"/>
          <p:cNvSpPr>
            <a:spLocks noGrp="1"/>
          </p:cNvSpPr>
          <p:nvPr>
            <p:ph type="title"/>
          </p:nvPr>
        </p:nvSpPr>
        <p:spPr>
          <a:xfrm>
            <a:off x="479820" y="462431"/>
            <a:ext cx="7886700" cy="783775"/>
          </a:xfrm>
        </p:spPr>
        <p:txBody>
          <a:bodyPr>
            <a:normAutofit/>
          </a:bodyPr>
          <a:lstStyle/>
          <a:p>
            <a:r>
              <a:rPr lang="en-US" sz="3600" b="1" dirty="0">
                <a:solidFill>
                  <a:schemeClr val="bg1"/>
                </a:solidFill>
                <a:latin typeface="Calibri" panose="020F0502020204030204" pitchFamily="34" charset="0"/>
                <a:ea typeface="Source Sans Pro"/>
                <a:cs typeface="Calibri" panose="020F0502020204030204" pitchFamily="34" charset="0"/>
                <a:sym typeface="Source Sans Pro"/>
              </a:rPr>
              <a:t>SCLead.org Help Desk Information </a:t>
            </a:r>
            <a:endParaRPr lang="en-US" sz="3600" dirty="0">
              <a:solidFill>
                <a:schemeClr val="bg1"/>
              </a:solidFill>
            </a:endParaRPr>
          </a:p>
        </p:txBody>
      </p:sp>
      <p:sp>
        <p:nvSpPr>
          <p:cNvPr id="4" name="Shape 491"/>
          <p:cNvSpPr txBox="1"/>
          <p:nvPr/>
        </p:nvSpPr>
        <p:spPr>
          <a:xfrm>
            <a:off x="276906" y="1528652"/>
            <a:ext cx="8809936" cy="3392355"/>
          </a:xfrm>
          <a:prstGeom prst="rect">
            <a:avLst/>
          </a:prstGeom>
          <a:noFill/>
          <a:ln>
            <a:noFill/>
          </a:ln>
        </p:spPr>
        <p:txBody>
          <a:bodyPr spcFirstLastPara="1" wrap="square" lIns="91425" tIns="45700" rIns="91425" bIns="45700" anchor="t" anchorCtr="0">
            <a:noAutofit/>
          </a:bodyPr>
          <a:lstStyle/>
          <a:p>
            <a:pPr marL="0" marR="0" lvl="0" indent="0" algn="l" defTabSz="685800" rtl="0" eaLnBrk="1" fontAlgn="auto" latinLnBrk="0" hangingPunct="1">
              <a:lnSpc>
                <a:spcPct val="100000"/>
              </a:lnSpc>
              <a:spcBef>
                <a:spcPts val="0"/>
              </a:spcBef>
              <a:spcAft>
                <a:spcPts val="0"/>
              </a:spcAft>
              <a:buClr>
                <a:prstClr val="black"/>
              </a:buClr>
              <a:buSzPts val="400"/>
              <a:buFontTx/>
              <a:buNone/>
              <a:tabLst/>
              <a:defRPr/>
            </a:pPr>
            <a:r>
              <a:rPr kumimoji="0" lang="en-US" sz="2700" b="1" i="0" u="sng" strike="noStrike" kern="1200" cap="none" spc="0" normalizeH="0" baseline="0" noProof="0" dirty="0">
                <a:ln>
                  <a:noFill/>
                </a:ln>
                <a:solidFill>
                  <a:prstClr val="black"/>
                </a:solidFill>
                <a:effectLst/>
                <a:uLnTx/>
                <a:uFillTx/>
                <a:latin typeface="Calibri" panose="020F0502020204030204" pitchFamily="34" charset="0"/>
                <a:ea typeface="Calibri"/>
                <a:cs typeface="Calibri" panose="020F0502020204030204" pitchFamily="34" charset="0"/>
                <a:sym typeface="Calibri"/>
              </a:rPr>
              <a:t>Online Help Desk</a:t>
            </a:r>
            <a:r>
              <a:rPr kumimoji="0" lang="en-US" sz="2700" b="1" i="0" u="none" strike="noStrike" kern="1200" cap="none" spc="0" normalizeH="0" baseline="0" noProof="0" dirty="0">
                <a:ln>
                  <a:noFill/>
                </a:ln>
                <a:solidFill>
                  <a:prstClr val="black"/>
                </a:solidFill>
                <a:effectLst/>
                <a:uLnTx/>
                <a:uFillTx/>
                <a:latin typeface="Calibri" panose="020F0502020204030204" pitchFamily="34" charset="0"/>
                <a:ea typeface="Calibri"/>
                <a:cs typeface="Calibri" panose="020F0502020204030204" pitchFamily="34" charset="0"/>
                <a:sym typeface="Calibri"/>
              </a:rPr>
              <a:t>: </a:t>
            </a:r>
          </a:p>
          <a:p>
            <a:pPr marL="0" marR="0" lvl="0" indent="0" algn="l" defTabSz="685800" rtl="0" eaLnBrk="1" fontAlgn="auto" latinLnBrk="0" hangingPunct="1">
              <a:lnSpc>
                <a:spcPct val="100000"/>
              </a:lnSpc>
              <a:spcBef>
                <a:spcPts val="0"/>
              </a:spcBef>
              <a:spcAft>
                <a:spcPts val="0"/>
              </a:spcAft>
              <a:buClr>
                <a:prstClr val="black"/>
              </a:buClr>
              <a:buSzPts val="400"/>
              <a:buFontTx/>
              <a:buNone/>
              <a:tabLst/>
              <a:defRPr/>
            </a:pPr>
            <a:r>
              <a:rPr kumimoji="0" lang="en-US" sz="2700" b="0" i="0" u="none" strike="noStrike" kern="1200" cap="none" spc="0" normalizeH="0" baseline="0" noProof="0" dirty="0">
                <a:ln>
                  <a:noFill/>
                </a:ln>
                <a:solidFill>
                  <a:prstClr val="black"/>
                </a:solidFill>
                <a:effectLst/>
                <a:uLnTx/>
                <a:uFillTx/>
                <a:latin typeface="Calibri" panose="020F0502020204030204" pitchFamily="34" charset="0"/>
                <a:ea typeface="Calibri"/>
                <a:cs typeface="Calibri" panose="020F0502020204030204" pitchFamily="34" charset="0"/>
                <a:sym typeface="Calibri"/>
              </a:rPr>
              <a:t>Click the Help Desk link on any SCLead.org webpage</a:t>
            </a:r>
            <a:r>
              <a:rPr kumimoji="0" lang="en-US" sz="2700" b="1" i="0" u="none" strike="noStrike" kern="1200" cap="none" spc="0" normalizeH="0" baseline="0" noProof="0" dirty="0">
                <a:ln>
                  <a:noFill/>
                </a:ln>
                <a:solidFill>
                  <a:prstClr val="black"/>
                </a:solidFill>
                <a:effectLst/>
                <a:uLnTx/>
                <a:uFillTx/>
                <a:latin typeface="Calibri" panose="020F0502020204030204" pitchFamily="34" charset="0"/>
                <a:ea typeface="Calibri"/>
                <a:cs typeface="Calibri" panose="020F0502020204030204" pitchFamily="34" charset="0"/>
                <a:sym typeface="Calibri"/>
              </a:rPr>
              <a:t>          </a:t>
            </a:r>
          </a:p>
          <a:p>
            <a:pPr marL="0" marR="0" lvl="0" indent="0" algn="l" defTabSz="685800" rtl="0" eaLnBrk="1" fontAlgn="auto" latinLnBrk="0" hangingPunct="1">
              <a:lnSpc>
                <a:spcPct val="100000"/>
              </a:lnSpc>
              <a:spcBef>
                <a:spcPts val="0"/>
              </a:spcBef>
              <a:spcAft>
                <a:spcPts val="0"/>
              </a:spcAft>
              <a:buClr>
                <a:prstClr val="black"/>
              </a:buClr>
              <a:buSzPts val="400"/>
              <a:buFontTx/>
              <a:buNone/>
              <a:tabLst/>
              <a:defRPr/>
            </a:pPr>
            <a:endParaRPr kumimoji="0" lang="en-US" sz="1400" b="1" i="0" u="none" strike="noStrike" kern="1200" cap="none" spc="0" normalizeH="0" baseline="0" noProof="0" dirty="0">
              <a:ln>
                <a:noFill/>
              </a:ln>
              <a:solidFill>
                <a:prstClr val="black"/>
              </a:solidFill>
              <a:effectLst/>
              <a:uLnTx/>
              <a:uFillTx/>
              <a:latin typeface="Calibri" panose="020F0502020204030204" pitchFamily="34" charset="0"/>
              <a:ea typeface="Calibri"/>
              <a:cs typeface="Calibri" panose="020F0502020204030204" pitchFamily="34" charset="0"/>
              <a:sym typeface="Calibri"/>
            </a:endParaRPr>
          </a:p>
          <a:p>
            <a:pPr marL="0" marR="0" lvl="0" indent="0" algn="l" defTabSz="685800" rtl="0" eaLnBrk="1" fontAlgn="auto" latinLnBrk="0" hangingPunct="1">
              <a:lnSpc>
                <a:spcPct val="100000"/>
              </a:lnSpc>
              <a:spcBef>
                <a:spcPts val="0"/>
              </a:spcBef>
              <a:spcAft>
                <a:spcPts val="0"/>
              </a:spcAft>
              <a:buClr>
                <a:prstClr val="black"/>
              </a:buClr>
              <a:buSzPts val="400"/>
              <a:buFontTx/>
              <a:buNone/>
              <a:tabLst/>
              <a:defRPr/>
            </a:pPr>
            <a:r>
              <a:rPr kumimoji="0" lang="en-US" sz="2700" b="1" i="0" u="sng" strike="noStrike" kern="1200" cap="none" spc="0" normalizeH="0" baseline="0" noProof="0" dirty="0">
                <a:ln>
                  <a:noFill/>
                </a:ln>
                <a:solidFill>
                  <a:prstClr val="black"/>
                </a:solidFill>
                <a:effectLst/>
                <a:uLnTx/>
                <a:uFillTx/>
                <a:latin typeface="Calibri" panose="020F0502020204030204" pitchFamily="34" charset="0"/>
                <a:ea typeface="Calibri"/>
                <a:cs typeface="Calibri" panose="020F0502020204030204" pitchFamily="34" charset="0"/>
                <a:sym typeface="Calibri"/>
              </a:rPr>
              <a:t>Email:</a:t>
            </a:r>
            <a:endParaRPr kumimoji="0" lang="en-US" sz="2700" b="1" i="0" u="none" strike="noStrike" kern="1200" cap="none" spc="0" normalizeH="0" baseline="0" noProof="0" dirty="0">
              <a:ln>
                <a:noFill/>
              </a:ln>
              <a:solidFill>
                <a:prstClr val="black"/>
              </a:solidFill>
              <a:effectLst/>
              <a:uLnTx/>
              <a:uFillTx/>
              <a:latin typeface="Calibri" panose="020F0502020204030204" pitchFamily="34" charset="0"/>
              <a:ea typeface="Calibri"/>
              <a:cs typeface="Calibri" panose="020F0502020204030204" pitchFamily="34" charset="0"/>
              <a:sym typeface="Calibri"/>
            </a:endParaRPr>
          </a:p>
          <a:p>
            <a:pPr marL="0" marR="0" lvl="0" indent="0" algn="l" defTabSz="685800" rtl="0" eaLnBrk="1" fontAlgn="auto" latinLnBrk="0" hangingPunct="1">
              <a:lnSpc>
                <a:spcPct val="100000"/>
              </a:lnSpc>
              <a:spcBef>
                <a:spcPts val="0"/>
              </a:spcBef>
              <a:spcAft>
                <a:spcPts val="0"/>
              </a:spcAft>
              <a:buClr>
                <a:prstClr val="black"/>
              </a:buClr>
              <a:buSzPts val="400"/>
              <a:buFontTx/>
              <a:buNone/>
              <a:tabLst/>
              <a:defRPr/>
            </a:pPr>
            <a:r>
              <a:rPr kumimoji="0" lang="en-US" sz="2700" b="0" i="0" u="none" strike="noStrike" kern="1200" cap="none" spc="0" normalizeH="0" baseline="0" noProof="0" dirty="0">
                <a:ln>
                  <a:noFill/>
                </a:ln>
                <a:solidFill>
                  <a:prstClr val="black"/>
                </a:solidFill>
                <a:effectLst/>
                <a:uLnTx/>
                <a:uFillTx/>
                <a:latin typeface="Calibri" panose="020F0502020204030204" pitchFamily="34" charset="0"/>
                <a:ea typeface="Calibri"/>
                <a:cs typeface="Calibri" panose="020F0502020204030204" pitchFamily="34" charset="0"/>
                <a:sym typeface="Calibri"/>
              </a:rPr>
              <a:t>Email</a:t>
            </a:r>
            <a:r>
              <a:rPr kumimoji="0" lang="en-US" sz="2700" b="1" i="0" u="none" strike="noStrike" kern="1200" cap="none" spc="0" normalizeH="0" baseline="0" noProof="0" dirty="0">
                <a:ln>
                  <a:noFill/>
                </a:ln>
                <a:solidFill>
                  <a:prstClr val="black"/>
                </a:solidFill>
                <a:effectLst/>
                <a:uLnTx/>
                <a:uFillTx/>
                <a:latin typeface="Calibri" panose="020F0502020204030204" pitchFamily="34" charset="0"/>
                <a:ea typeface="Calibri"/>
                <a:cs typeface="Calibri" panose="020F0502020204030204" pitchFamily="34" charset="0"/>
                <a:sym typeface="Calibri"/>
              </a:rPr>
              <a:t> s</a:t>
            </a:r>
            <a:r>
              <a:rPr kumimoji="0" lang="en-US" sz="2700" b="0" i="0" u="none" strike="noStrike" kern="1200" cap="none" spc="0" normalizeH="0" baseline="0" noProof="0" dirty="0">
                <a:ln>
                  <a:noFill/>
                </a:ln>
                <a:solidFill>
                  <a:prstClr val="black"/>
                </a:solidFill>
                <a:effectLst/>
                <a:uLnTx/>
                <a:uFillTx/>
                <a:latin typeface="Calibri" panose="020F0502020204030204" pitchFamily="34" charset="0"/>
                <a:ea typeface="Calibri"/>
                <a:cs typeface="Calibri" panose="020F0502020204030204" pitchFamily="34" charset="0"/>
                <a:sym typeface="Calibri"/>
              </a:rPr>
              <a:t>upport@sclead.org (preferred method)</a:t>
            </a:r>
            <a:endParaRPr kumimoji="0" lang="en-US" sz="2700" b="1" i="0" u="none" strike="noStrike" kern="1200" cap="none" spc="0" normalizeH="0" baseline="0" noProof="0" dirty="0">
              <a:ln>
                <a:noFill/>
              </a:ln>
              <a:solidFill>
                <a:prstClr val="black"/>
              </a:solidFill>
              <a:effectLst/>
              <a:uLnTx/>
              <a:uFillTx/>
              <a:latin typeface="Calibri" panose="020F0502020204030204" pitchFamily="34" charset="0"/>
              <a:ea typeface="Calibri"/>
              <a:cs typeface="Calibri" panose="020F0502020204030204" pitchFamily="34" charset="0"/>
              <a:sym typeface="Calibri"/>
            </a:endParaRPr>
          </a:p>
          <a:p>
            <a:pPr marL="0" marR="0" lvl="0" indent="0" algn="l" defTabSz="685800" rtl="0" eaLnBrk="1" fontAlgn="auto" latinLnBrk="0" hangingPunct="1">
              <a:lnSpc>
                <a:spcPct val="100000"/>
              </a:lnSpc>
              <a:spcBef>
                <a:spcPts val="0"/>
              </a:spcBef>
              <a:spcAft>
                <a:spcPts val="0"/>
              </a:spcAft>
              <a:buClr>
                <a:prstClr val="black"/>
              </a:buClr>
              <a:buSzPts val="400"/>
              <a:buFontTx/>
              <a:buNone/>
              <a:tabLst/>
              <a:defRPr/>
            </a:pPr>
            <a:endParaRPr kumimoji="0" lang="en-US" sz="800" b="1" i="0" u="none" strike="noStrike" kern="1200" cap="none" spc="0" normalizeH="0" baseline="0" noProof="0" dirty="0">
              <a:ln>
                <a:noFill/>
              </a:ln>
              <a:solidFill>
                <a:prstClr val="black"/>
              </a:solidFill>
              <a:effectLst/>
              <a:uLnTx/>
              <a:uFillTx/>
              <a:latin typeface="Calibri" panose="020F0502020204030204" pitchFamily="34" charset="0"/>
              <a:ea typeface="Calibri"/>
              <a:cs typeface="Calibri" panose="020F0502020204030204" pitchFamily="34" charset="0"/>
              <a:sym typeface="Calibri"/>
            </a:endParaRPr>
          </a:p>
          <a:p>
            <a:pPr marL="0" marR="0" lvl="0" indent="0" algn="l" defTabSz="685800" rtl="0" eaLnBrk="1" fontAlgn="auto" latinLnBrk="0" hangingPunct="1">
              <a:lnSpc>
                <a:spcPct val="100000"/>
              </a:lnSpc>
              <a:spcBef>
                <a:spcPts val="0"/>
              </a:spcBef>
              <a:spcAft>
                <a:spcPts val="0"/>
              </a:spcAft>
              <a:buClr>
                <a:prstClr val="black"/>
              </a:buClr>
              <a:buSzPts val="400"/>
              <a:buFont typeface="Calibri"/>
              <a:buNone/>
              <a:tabLst/>
              <a:defRPr/>
            </a:pPr>
            <a:r>
              <a:rPr kumimoji="0" lang="en-US" sz="2700" b="1" i="0" u="sng" strike="noStrike" kern="1200" cap="none" spc="0" normalizeH="0" baseline="0" noProof="0" dirty="0">
                <a:ln>
                  <a:noFill/>
                </a:ln>
                <a:solidFill>
                  <a:prstClr val="black"/>
                </a:solidFill>
                <a:effectLst/>
                <a:uLnTx/>
                <a:uFillTx/>
                <a:latin typeface="Calibri" panose="020F0502020204030204" pitchFamily="34" charset="0"/>
                <a:ea typeface="Calibri"/>
                <a:cs typeface="Calibri" panose="020F0502020204030204" pitchFamily="34" charset="0"/>
                <a:sym typeface="Calibri"/>
              </a:rPr>
              <a:t>Phone</a:t>
            </a:r>
            <a:r>
              <a:rPr kumimoji="0" lang="en-US" sz="2700" b="1" i="0" u="none" strike="noStrike" kern="1200" cap="none" spc="0" normalizeH="0" baseline="0" noProof="0" dirty="0">
                <a:ln>
                  <a:noFill/>
                </a:ln>
                <a:solidFill>
                  <a:prstClr val="black"/>
                </a:solidFill>
                <a:effectLst/>
                <a:uLnTx/>
                <a:uFillTx/>
                <a:latin typeface="Calibri" panose="020F0502020204030204" pitchFamily="34" charset="0"/>
                <a:ea typeface="Calibri"/>
                <a:cs typeface="Calibri" panose="020F0502020204030204" pitchFamily="34" charset="0"/>
                <a:sym typeface="Calibri"/>
              </a:rPr>
              <a:t>:    </a:t>
            </a:r>
          </a:p>
          <a:p>
            <a:pPr marL="0" marR="0" lvl="0" indent="0" algn="l" defTabSz="685800" rtl="0" eaLnBrk="1" fontAlgn="auto" latinLnBrk="0" hangingPunct="1">
              <a:lnSpc>
                <a:spcPct val="100000"/>
              </a:lnSpc>
              <a:spcBef>
                <a:spcPts val="0"/>
              </a:spcBef>
              <a:spcAft>
                <a:spcPts val="0"/>
              </a:spcAft>
              <a:buClr>
                <a:prstClr val="black"/>
              </a:buClr>
              <a:buSzPts val="400"/>
              <a:buFont typeface="Calibri"/>
              <a:buNone/>
              <a:tabLst/>
              <a:defRPr/>
            </a:pPr>
            <a:r>
              <a:rPr kumimoji="0" lang="en-US" sz="2700" b="0" i="0" u="none" strike="noStrike" kern="1200" cap="none" spc="0" normalizeH="0" baseline="0" noProof="0" dirty="0">
                <a:ln>
                  <a:noFill/>
                </a:ln>
                <a:solidFill>
                  <a:prstClr val="black"/>
                </a:solidFill>
                <a:effectLst/>
                <a:uLnTx/>
                <a:uFillTx/>
                <a:latin typeface="Calibri" panose="020F0502020204030204" pitchFamily="34" charset="0"/>
                <a:ea typeface="Calibri"/>
                <a:cs typeface="Calibri" panose="020F0502020204030204" pitchFamily="34" charset="0"/>
                <a:sym typeface="Calibri"/>
              </a:rPr>
              <a:t>1-877-314-1412 (leave a message with full name, </a:t>
            </a:r>
          </a:p>
          <a:p>
            <a:pPr marL="0" marR="0" lvl="0" indent="0" algn="l" defTabSz="685800" rtl="0" eaLnBrk="1" fontAlgn="auto" latinLnBrk="0" hangingPunct="1">
              <a:lnSpc>
                <a:spcPct val="100000"/>
              </a:lnSpc>
              <a:spcBef>
                <a:spcPts val="0"/>
              </a:spcBef>
              <a:spcAft>
                <a:spcPts val="0"/>
              </a:spcAft>
              <a:buClr>
                <a:prstClr val="black"/>
              </a:buClr>
              <a:buSzPts val="400"/>
              <a:buFont typeface="Calibri"/>
              <a:buNone/>
              <a:tabLst/>
              <a:defRPr/>
            </a:pPr>
            <a:r>
              <a:rPr kumimoji="0" lang="en-US" sz="2700" b="0" i="0" u="none" strike="noStrike" kern="1200" cap="none" spc="0" normalizeH="0" baseline="0" noProof="0" dirty="0">
                <a:ln>
                  <a:noFill/>
                </a:ln>
                <a:solidFill>
                  <a:prstClr val="black"/>
                </a:solidFill>
                <a:effectLst/>
                <a:uLnTx/>
                <a:uFillTx/>
                <a:latin typeface="Calibri" panose="020F0502020204030204" pitchFamily="34" charset="0"/>
                <a:ea typeface="Calibri"/>
                <a:cs typeface="Calibri" panose="020F0502020204030204" pitchFamily="34" charset="0"/>
                <a:sym typeface="Calibri"/>
              </a:rPr>
              <a:t>school district and contact information</a:t>
            </a:r>
          </a:p>
        </p:txBody>
      </p:sp>
    </p:spTree>
    <p:extLst>
      <p:ext uri="{BB962C8B-B14F-4D97-AF65-F5344CB8AC3E}">
        <p14:creationId xmlns:p14="http://schemas.microsoft.com/office/powerpoint/2010/main" val="240621910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SCDE OEELD</a:t>
            </a:r>
          </a:p>
        </p:txBody>
      </p:sp>
      <p:pic>
        <p:nvPicPr>
          <p:cNvPr id="3" name="Picture 2" descr="decorativ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5850" y="514350"/>
            <a:ext cx="7543800" cy="4243388"/>
          </a:xfrm>
          <a:prstGeom prst="rect">
            <a:avLst/>
          </a:prstGeom>
        </p:spPr>
      </p:pic>
    </p:spTree>
    <p:extLst>
      <p:ext uri="{BB962C8B-B14F-4D97-AF65-F5344CB8AC3E}">
        <p14:creationId xmlns:p14="http://schemas.microsoft.com/office/powerpoint/2010/main" val="391513438"/>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Ion Boardroom">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1" ma:contentTypeDescription="Create a new document." ma:contentTypeScope="" ma:versionID="7ec96cb25f2d791b94bdd0b777ab65f9">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83bb2c5859a8628fee3a2153dc140eed"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0FB81D2-3717-4BCD-96D2-EDEC48E67202}">
  <ds:schemaRefs>
    <ds:schemaRef ds:uri="http://schemas.microsoft.com/sharepoint/v3/contenttype/forms"/>
  </ds:schemaRefs>
</ds:datastoreItem>
</file>

<file path=customXml/itemProps2.xml><?xml version="1.0" encoding="utf-8"?>
<ds:datastoreItem xmlns:ds="http://schemas.openxmlformats.org/officeDocument/2006/customXml" ds:itemID="{C30E5ABE-E38C-43E8-B269-5372A8610017}">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E737A17B-6E6E-4555-8AEF-0770403FD447}">
  <ds:schemaRefs>
    <ds:schemaRef ds:uri="eceb486e-0810-4529-a988-f381a2f10d79"/>
    <ds:schemaRef ds:uri="http://schemas.microsoft.com/office/2006/documentManagement/types"/>
    <ds:schemaRef ds:uri="http://www.w3.org/XML/1998/namespace"/>
    <ds:schemaRef ds:uri="http://schemas.microsoft.com/office/2006/metadata/properties"/>
    <ds:schemaRef ds:uri="http://purl.org/dc/dcmitype/"/>
    <ds:schemaRef ds:uri="http://purl.org/dc/elements/1.1/"/>
    <ds:schemaRef ds:uri="http://schemas.microsoft.com/office/infopath/2007/PartnerControls"/>
    <ds:schemaRef ds:uri="http://schemas.openxmlformats.org/package/2006/metadata/core-properties"/>
    <ds:schemaRef ds:uri="f02f7301-725c-47b9-832a-57cb4d48a234"/>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4437</TotalTime>
  <Words>9352</Words>
  <Application>Microsoft Office PowerPoint</Application>
  <PresentationFormat>On-screen Show (16:9)</PresentationFormat>
  <Paragraphs>714</Paragraphs>
  <Slides>95</Slides>
  <Notes>90</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95</vt:i4>
      </vt:variant>
    </vt:vector>
  </HeadingPairs>
  <TitlesOfParts>
    <vt:vector size="106" baseType="lpstr">
      <vt:lpstr>Arial</vt:lpstr>
      <vt:lpstr>Calibri</vt:lpstr>
      <vt:lpstr>Calibri Light</vt:lpstr>
      <vt:lpstr>Century Gothic</vt:lpstr>
      <vt:lpstr>Source Sans Pro</vt:lpstr>
      <vt:lpstr>Times New Roman</vt:lpstr>
      <vt:lpstr>Wingdings</vt:lpstr>
      <vt:lpstr>Wingdings 3</vt:lpstr>
      <vt:lpstr>Custom Design</vt:lpstr>
      <vt:lpstr>Ion Boardroom</vt:lpstr>
      <vt:lpstr>Office Theme</vt:lpstr>
      <vt:lpstr>SCLead.org 101 </vt:lpstr>
      <vt:lpstr>AGENDA</vt:lpstr>
      <vt:lpstr>SCLead.org 101 Training Norms</vt:lpstr>
      <vt:lpstr>Using the Virtual Platform </vt:lpstr>
      <vt:lpstr>SCLead.org 101 Overview  </vt:lpstr>
      <vt:lpstr>Does SCLead impact my duties?</vt:lpstr>
      <vt:lpstr>                  What’s my role?</vt:lpstr>
      <vt:lpstr>SCLead.org Permissions </vt:lpstr>
      <vt:lpstr>When am I required to use SCLead.org?</vt:lpstr>
      <vt:lpstr>When do I login?</vt:lpstr>
      <vt:lpstr>When do I login for evaluation?</vt:lpstr>
      <vt:lpstr>Terms in SCLead.org</vt:lpstr>
      <vt:lpstr>SCLead.org 101 Quick Quiz  </vt:lpstr>
      <vt:lpstr>Question 1: Which permission(s) are granted to Evaluators in SCLead.org? </vt:lpstr>
      <vt:lpstr>Question 2: If an educator I am assigned to evaluate does not show up on my Evaluations page, I should…..</vt:lpstr>
      <vt:lpstr>Question 3: When should evaluators log-in SCLead.org to enter evaluation data? </vt:lpstr>
      <vt:lpstr>SCLead.org 101 Website Tour  </vt:lpstr>
      <vt:lpstr>Website Tour</vt:lpstr>
      <vt:lpstr>What data is included in SCLead.org? </vt:lpstr>
      <vt:lpstr>Profile Page </vt:lpstr>
      <vt:lpstr>Evaluation Search Page </vt:lpstr>
      <vt:lpstr>Educator Status Page</vt:lpstr>
      <vt:lpstr>Observations </vt:lpstr>
      <vt:lpstr>Sample  Post-Conference Page </vt:lpstr>
      <vt:lpstr>Sample  Results Page </vt:lpstr>
      <vt:lpstr>Sample Results Page Update </vt:lpstr>
      <vt:lpstr>Information Messages:  help the user know what is required before results can be entered or evaluation completed. </vt:lpstr>
      <vt:lpstr>At the beginning of the school year, it may be a good practice to review the evaluation requirements at a glance by going to the “Results Page” and checking the message to see what is needed for completion.</vt:lpstr>
      <vt:lpstr> Part 1  Questions?</vt:lpstr>
      <vt:lpstr>5 Minute  Stretch Break</vt:lpstr>
      <vt:lpstr>Signing Orientations </vt:lpstr>
      <vt:lpstr>Signing Orientation Records</vt:lpstr>
      <vt:lpstr>Why sign an Orientation record?</vt:lpstr>
      <vt:lpstr>Signing Orientation Page</vt:lpstr>
      <vt:lpstr>Signing Orientations - Scenario</vt:lpstr>
      <vt:lpstr>Signing Orientation in a Nutshell</vt:lpstr>
      <vt:lpstr>Questions?</vt:lpstr>
      <vt:lpstr>Classroom-based teacher evaluation process  </vt:lpstr>
      <vt:lpstr>Required Observations</vt:lpstr>
      <vt:lpstr>Evaluations Tab</vt:lpstr>
      <vt:lpstr>Educator Evaluation</vt:lpstr>
      <vt:lpstr>Student Growth</vt:lpstr>
      <vt:lpstr>Student Learning Objective – Professional Goal</vt:lpstr>
      <vt:lpstr>Pay attention to the flow of the SLO Process as indicated by the left to right order of the tabs. Enter the SLO Overall Rating BEFORE signing the Summative Conference page.</vt:lpstr>
      <vt:lpstr>                          Observations</vt:lpstr>
      <vt:lpstr>Observation  Set-up </vt:lpstr>
      <vt:lpstr>            Pre-Conference</vt:lpstr>
      <vt:lpstr>Observation: Scripting &amp; Scoring</vt:lpstr>
      <vt:lpstr>Observation: Scripting &amp; Scoring (Slide 1)</vt:lpstr>
      <vt:lpstr>Observation: Scripting &amp; Scoring (Slide 2)</vt:lpstr>
      <vt:lpstr>Note </vt:lpstr>
      <vt:lpstr>Observation: Scripting &amp; Scoring (Slide 3)</vt:lpstr>
      <vt:lpstr>Observation: Post-Conference</vt:lpstr>
      <vt:lpstr>Observation: Consensus Form</vt:lpstr>
      <vt:lpstr>Observations: Skip/Waive  Spring/Final Cycle Observation</vt:lpstr>
      <vt:lpstr>Professionalism Rubric</vt:lpstr>
      <vt:lpstr>Observation: Post-Conference (Self-Review)</vt:lpstr>
      <vt:lpstr>Notes </vt:lpstr>
      <vt:lpstr>Results</vt:lpstr>
      <vt:lpstr>Results Page</vt:lpstr>
      <vt:lpstr>Part 2  Questions?</vt:lpstr>
      <vt:lpstr>SCLead.org Help Desk  </vt:lpstr>
      <vt:lpstr>Special Areas </vt:lpstr>
      <vt:lpstr>Overview of Special Areas Evaluations  in SCLead.org</vt:lpstr>
      <vt:lpstr>School Librarians</vt:lpstr>
      <vt:lpstr>School Counselors </vt:lpstr>
      <vt:lpstr>Speech-Language Professionals </vt:lpstr>
      <vt:lpstr>School Counselor and Librarian Plan</vt:lpstr>
      <vt:lpstr>Creating the Plan</vt:lpstr>
      <vt:lpstr>Saving the Plan</vt:lpstr>
      <vt:lpstr>School Librarian Plan</vt:lpstr>
      <vt:lpstr>School Counselor Annual Calendar</vt:lpstr>
      <vt:lpstr>Annual Calendar</vt:lpstr>
      <vt:lpstr>Completing the Annual Calendar</vt:lpstr>
      <vt:lpstr>Editing the Annual Calendar</vt:lpstr>
      <vt:lpstr>Observations</vt:lpstr>
      <vt:lpstr>Speech-Language Professionals</vt:lpstr>
      <vt:lpstr>Pre-Conference Form</vt:lpstr>
      <vt:lpstr>Observations: Scripting</vt:lpstr>
      <vt:lpstr>Observations: Self-Reflection</vt:lpstr>
      <vt:lpstr>Observations: Post-Conference</vt:lpstr>
      <vt:lpstr>Worksheets</vt:lpstr>
      <vt:lpstr>Worksheet</vt:lpstr>
      <vt:lpstr>SLP Worksheet</vt:lpstr>
      <vt:lpstr>Worksheet, Cont.</vt:lpstr>
      <vt:lpstr>Scoring (Evaluation Conference)</vt:lpstr>
      <vt:lpstr>Scoring</vt:lpstr>
      <vt:lpstr>Entering Scores</vt:lpstr>
      <vt:lpstr>Summary Tab - Scoring</vt:lpstr>
      <vt:lpstr>Overall Process Review</vt:lpstr>
      <vt:lpstr>Professionalism Rubric (Final Review)</vt:lpstr>
      <vt:lpstr>Results Page </vt:lpstr>
      <vt:lpstr>Information Messages: Where is the Edit button?</vt:lpstr>
      <vt:lpstr>SCLead.org Help Desk Information </vt:lpstr>
      <vt:lpstr>SCDE OEELD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SCLead.org 101</dc:title>
  <dc:creator>South Carolina Department of Education</dc:creator>
  <cp:lastModifiedBy>Colley, Faye</cp:lastModifiedBy>
  <cp:revision>171</cp:revision>
  <cp:lastPrinted>2018-07-31T22:29:59Z</cp:lastPrinted>
  <dcterms:created xsi:type="dcterms:W3CDTF">2016-09-22T16:09:07Z</dcterms:created>
  <dcterms:modified xsi:type="dcterms:W3CDTF">2022-09-06T19:48:51Z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ies>
</file>