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68" r:id="rId5"/>
  </p:sldMasterIdLst>
  <p:notesMasterIdLst>
    <p:notesMasterId r:id="rId36"/>
  </p:notesMasterIdLst>
  <p:handoutMasterIdLst>
    <p:handoutMasterId r:id="rId37"/>
  </p:handoutMasterIdLst>
  <p:sldIdLst>
    <p:sldId id="260" r:id="rId6"/>
    <p:sldId id="483" r:id="rId7"/>
    <p:sldId id="427" r:id="rId8"/>
    <p:sldId id="426" r:id="rId9"/>
    <p:sldId id="479" r:id="rId10"/>
    <p:sldId id="353" r:id="rId11"/>
    <p:sldId id="453" r:id="rId12"/>
    <p:sldId id="461" r:id="rId13"/>
    <p:sldId id="454" r:id="rId14"/>
    <p:sldId id="455" r:id="rId15"/>
    <p:sldId id="456" r:id="rId16"/>
    <p:sldId id="482" r:id="rId17"/>
    <p:sldId id="457" r:id="rId18"/>
    <p:sldId id="458" r:id="rId19"/>
    <p:sldId id="480" r:id="rId20"/>
    <p:sldId id="462" r:id="rId21"/>
    <p:sldId id="485" r:id="rId22"/>
    <p:sldId id="477" r:id="rId23"/>
    <p:sldId id="474" r:id="rId24"/>
    <p:sldId id="475" r:id="rId25"/>
    <p:sldId id="466" r:id="rId26"/>
    <p:sldId id="376" r:id="rId27"/>
    <p:sldId id="473" r:id="rId28"/>
    <p:sldId id="472" r:id="rId29"/>
    <p:sldId id="471" r:id="rId30"/>
    <p:sldId id="470" r:id="rId31"/>
    <p:sldId id="469" r:id="rId32"/>
    <p:sldId id="465" r:id="rId33"/>
    <p:sldId id="397" r:id="rId34"/>
    <p:sldId id="484" r:id="rId35"/>
  </p:sldIdLst>
  <p:sldSz cx="9144000" cy="5143500" type="screen16x9"/>
  <p:notesSz cx="6858000" cy="1076325"/>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ymcdowell" initials="km" lastIdx="6" clrIdx="0"/>
  <p:cmAuthor id="1" name="Brantly Houston" initials="BH"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782F"/>
    <a:srgbClr val="00999A"/>
    <a:srgbClr val="CBD8D8"/>
    <a:srgbClr val="83B641"/>
    <a:srgbClr val="0099A7"/>
    <a:srgbClr val="EBEE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8" y="3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2D710AA-2BA2-459B-BF81-914A5DF9B339}" type="datetimeFigureOut">
              <a:rPr lang="en-US" smtClean="0"/>
              <a:t>6/18/2019</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4F3106AE-043F-477F-800F-8B287EDF9C68}" type="slidenum">
              <a:rPr lang="en-US" smtClean="0"/>
              <a:t>‹#›</a:t>
            </a:fld>
            <a:endParaRPr lang="en-US"/>
          </a:p>
        </p:txBody>
      </p:sp>
    </p:spTree>
    <p:extLst>
      <p:ext uri="{BB962C8B-B14F-4D97-AF65-F5344CB8AC3E}">
        <p14:creationId xmlns:p14="http://schemas.microsoft.com/office/powerpoint/2010/main" val="171652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A58BF2E1-9FF2-FB44-AA17-8C245BBCBCD3}" type="datetimeFigureOut">
              <a:rPr lang="en-US" smtClean="0"/>
              <a:t>6/18/2019</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6A353FE-32F5-BF4D-A682-07E8A26EBEC6}" type="slidenum">
              <a:rPr lang="en-US" smtClean="0"/>
              <a:t>‹#›</a:t>
            </a:fld>
            <a:endParaRPr lang="en-US"/>
          </a:p>
        </p:txBody>
      </p:sp>
    </p:spTree>
    <p:extLst>
      <p:ext uri="{BB962C8B-B14F-4D97-AF65-F5344CB8AC3E}">
        <p14:creationId xmlns:p14="http://schemas.microsoft.com/office/powerpoint/2010/main" val="176371178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pPr rtl="0"/>
            <a:r>
              <a:rPr lang="en-US" sz="900" b="1" i="0" u="none" strike="noStrike" kern="1200">
                <a:solidFill>
                  <a:schemeClr val="tx1"/>
                </a:solidFill>
                <a:effectLst/>
                <a:latin typeface="+mn-lt"/>
                <a:ea typeface="+mn-ea"/>
                <a:cs typeface="+mn-cs"/>
              </a:rPr>
              <a:t>ADEPT, PADEPP and Retaining Effective Educators, </a:t>
            </a:r>
            <a:endParaRPr lang="en-US" b="0">
              <a:effectLst/>
            </a:endParaRPr>
          </a:p>
          <a:p>
            <a:pPr rtl="0"/>
            <a:r>
              <a:rPr lang="en-US" sz="900" b="1" i="0" u="none" strike="noStrike" kern="1200">
                <a:solidFill>
                  <a:schemeClr val="tx1"/>
                </a:solidFill>
                <a:effectLst/>
                <a:latin typeface="+mn-lt"/>
                <a:ea typeface="+mn-ea"/>
                <a:cs typeface="+mn-cs"/>
              </a:rPr>
              <a:t>Monday June 18, 11:00am -- 12:00pm Palladium B </a:t>
            </a:r>
            <a:endParaRPr lang="en-US" b="0">
              <a:effectLst/>
            </a:endParaRPr>
          </a:p>
          <a:p>
            <a:pPr rtl="0"/>
            <a:r>
              <a:rPr lang="en-US" b="0">
                <a:effectLst/>
              </a:rPr>
              <a:t/>
            </a:r>
            <a:br>
              <a:rPr lang="en-US" b="0">
                <a:effectLst/>
              </a:rPr>
            </a:br>
            <a:r>
              <a:rPr lang="en-US" sz="900" b="1" i="0" u="none" strike="noStrike" kern="1200">
                <a:solidFill>
                  <a:schemeClr val="tx1"/>
                </a:solidFill>
                <a:effectLst/>
                <a:latin typeface="+mn-lt"/>
                <a:ea typeface="+mn-ea"/>
                <a:cs typeface="+mn-cs"/>
              </a:rPr>
              <a:t>Session Description </a:t>
            </a:r>
            <a:endParaRPr lang="en-US" b="0">
              <a:effectLst/>
            </a:endParaRPr>
          </a:p>
          <a:p>
            <a:pPr rtl="0"/>
            <a:r>
              <a:rPr lang="en-US" sz="900" b="0" i="0" u="none" strike="noStrike" kern="1200">
                <a:solidFill>
                  <a:schemeClr val="tx1"/>
                </a:solidFill>
                <a:effectLst/>
                <a:latin typeface="+mn-lt"/>
                <a:ea typeface="+mn-ea"/>
                <a:cs typeface="+mn-cs"/>
              </a:rPr>
              <a:t>Join this session for system updates, transition planning tips, and communication resources for creating a reflective instructional culture in your school or district with a focus on growth. Learn about using coaching to improve principal and teacher practice.</a:t>
            </a:r>
            <a:endParaRPr lang="en-US" b="0">
              <a:effectLst/>
            </a:endParaRPr>
          </a:p>
          <a:p>
            <a:r>
              <a:rPr lang="en-US"/>
              <a:t/>
            </a:r>
            <a:br>
              <a:rPr lang="en-US"/>
            </a:br>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1</a:t>
            </a:fld>
            <a:endParaRPr lang="en-US"/>
          </a:p>
        </p:txBody>
      </p:sp>
    </p:spTree>
    <p:extLst>
      <p:ext uri="{BB962C8B-B14F-4D97-AF65-F5344CB8AC3E}">
        <p14:creationId xmlns:p14="http://schemas.microsoft.com/office/powerpoint/2010/main" val="1292913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Kim</a:t>
            </a: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5414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Kim</a:t>
            </a: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0390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a:cs typeface="Calibri"/>
              </a:rPr>
              <a:t>Beverly</a:t>
            </a: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5904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Beverly</a:t>
            </a:r>
            <a:endParaRPr lang="en-US">
              <a:cs typeface="Calibri"/>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30440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Lilla</a:t>
            </a:r>
          </a:p>
        </p:txBody>
      </p:sp>
      <p:sp>
        <p:nvSpPr>
          <p:cNvPr id="4" name="Slide Number Placeholder 3"/>
          <p:cNvSpPr>
            <a:spLocks noGrp="1"/>
          </p:cNvSpPr>
          <p:nvPr>
            <p:ph type="sldNum" sz="quarter" idx="5"/>
          </p:nvPr>
        </p:nvSpPr>
        <p:spPr/>
        <p:txBody>
          <a:bodyPr/>
          <a:lstStyle/>
          <a:p>
            <a:fld id="{16A353FE-32F5-BF4D-A682-07E8A26EBEC6}" type="slidenum">
              <a:rPr lang="en-US" smtClean="0"/>
              <a:t>16</a:t>
            </a:fld>
            <a:endParaRPr lang="en-US"/>
          </a:p>
        </p:txBody>
      </p:sp>
    </p:spTree>
    <p:extLst>
      <p:ext uri="{BB962C8B-B14F-4D97-AF65-F5344CB8AC3E}">
        <p14:creationId xmlns:p14="http://schemas.microsoft.com/office/powerpoint/2010/main" val="573840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9720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69647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67970" indent="-167970">
              <a:buFont typeface="Arial" panose="020B0604020202020204" pitchFamily="34" charset="0"/>
              <a:buChar char="•"/>
            </a:pPr>
            <a:r>
              <a:rPr lang="en-US" sz="900"/>
              <a:t>Differentiated: Induction/Annual/Continuing Contract, Our office sets the floor, your district may choose to do more  </a:t>
            </a:r>
          </a:p>
          <a:p>
            <a:pPr marL="167970" indent="-167970">
              <a:buFont typeface="Arial" panose="020B0604020202020204" pitchFamily="34" charset="0"/>
              <a:buChar char="•"/>
            </a:pPr>
            <a:r>
              <a:rPr lang="en-US" sz="900"/>
              <a:t>Observers</a:t>
            </a:r>
          </a:p>
          <a:p>
            <a:pPr marL="503909" lvl="1" indent="-167970">
              <a:buFont typeface="Arial" panose="020B0604020202020204" pitchFamily="34" charset="0"/>
              <a:buChar char="•"/>
            </a:pPr>
            <a:r>
              <a:rPr lang="en-US" sz="900"/>
              <a:t>Induction: Principal or </a:t>
            </a:r>
            <a:r>
              <a:rPr lang="en-US"/>
              <a:t>SCTS certified administrative designee, teacher also has a mentor</a:t>
            </a:r>
          </a:p>
          <a:p>
            <a:pPr marL="503909" lvl="1" indent="-167970">
              <a:buFont typeface="Arial" panose="020B0604020202020204" pitchFamily="34" charset="0"/>
              <a:buChar char="•"/>
            </a:pPr>
            <a:r>
              <a:rPr lang="en-US" sz="900"/>
              <a:t>Annual: Principal or trained administrative designee AND person with knowledge of teachers content area </a:t>
            </a:r>
          </a:p>
          <a:p>
            <a:pPr marL="503909" lvl="1" indent="-167970">
              <a:buFont typeface="Arial" panose="020B0604020202020204" pitchFamily="34" charset="0"/>
              <a:buChar char="•"/>
            </a:pPr>
            <a:r>
              <a:rPr lang="en-US" sz="900"/>
              <a:t>Highly Consequential: Three person team </a:t>
            </a:r>
          </a:p>
          <a:p>
            <a:pPr marL="503909" lvl="1" indent="-167970">
              <a:buFont typeface="Arial" panose="020B0604020202020204" pitchFamily="34" charset="0"/>
              <a:buChar char="•"/>
            </a:pPr>
            <a:r>
              <a:rPr lang="en-US" sz="900"/>
              <a:t>Continuing Contract Comprehensive: </a:t>
            </a:r>
            <a:r>
              <a:rPr lang="en-US"/>
              <a:t>Principal or SCTS</a:t>
            </a:r>
            <a:r>
              <a:rPr lang="en-US" baseline="0"/>
              <a:t> certified administrative designee</a:t>
            </a:r>
            <a:endParaRPr lang="en-US" sz="900"/>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9428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solidFill>
                <a:srgbClr val="FF0000"/>
              </a:solidFill>
            </a:endParaRPr>
          </a:p>
        </p:txBody>
      </p:sp>
      <p:sp>
        <p:nvSpPr>
          <p:cNvPr id="4" name="Slide Number Placeholder 3"/>
          <p:cNvSpPr>
            <a:spLocks noGrp="1"/>
          </p:cNvSpPr>
          <p:nvPr>
            <p:ph type="sldNum" sz="quarter" idx="10"/>
          </p:nvPr>
        </p:nvSpPr>
        <p:spPr/>
        <p:txBody>
          <a:bodyPr/>
          <a:lstStyle/>
          <a:p>
            <a:fld id="{A201D333-F4EE-4A1B-94F1-D46CEC5EA18D}" type="slidenum">
              <a:rPr lang="en-US" smtClean="0"/>
              <a:t>21</a:t>
            </a:fld>
            <a:endParaRPr lang="en-US"/>
          </a:p>
        </p:txBody>
      </p:sp>
    </p:spTree>
    <p:extLst>
      <p:ext uri="{BB962C8B-B14F-4D97-AF65-F5344CB8AC3E}">
        <p14:creationId xmlns:p14="http://schemas.microsoft.com/office/powerpoint/2010/main" val="22467859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Update links </a:t>
            </a:r>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22</a:t>
            </a:fld>
            <a:endParaRPr lang="en-US"/>
          </a:p>
        </p:txBody>
      </p:sp>
    </p:spTree>
    <p:extLst>
      <p:ext uri="{BB962C8B-B14F-4D97-AF65-F5344CB8AC3E}">
        <p14:creationId xmlns:p14="http://schemas.microsoft.com/office/powerpoint/2010/main" val="1242830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pPr rtl="0"/>
            <a:r>
              <a:rPr lang="en-US" sz="900" b="1" i="0" u="none" strike="noStrike" kern="1200">
                <a:solidFill>
                  <a:schemeClr val="tx1"/>
                </a:solidFill>
                <a:effectLst/>
                <a:latin typeface="+mn-lt"/>
                <a:ea typeface="+mn-ea"/>
                <a:cs typeface="+mn-cs"/>
              </a:rPr>
              <a:t>ADEPT, PADEPP and Retaining Effective Educators, </a:t>
            </a:r>
            <a:endParaRPr lang="en-US" b="0">
              <a:effectLst/>
            </a:endParaRPr>
          </a:p>
          <a:p>
            <a:pPr rtl="0"/>
            <a:r>
              <a:rPr lang="en-US" sz="900" b="1" i="0" u="none" strike="noStrike" kern="1200">
                <a:solidFill>
                  <a:schemeClr val="tx1"/>
                </a:solidFill>
                <a:effectLst/>
                <a:latin typeface="+mn-lt"/>
                <a:ea typeface="+mn-ea"/>
                <a:cs typeface="+mn-cs"/>
              </a:rPr>
              <a:t>Monday June 18, 11:00am -- 12:00pm Palladium B </a:t>
            </a:r>
            <a:endParaRPr lang="en-US" b="0">
              <a:effectLst/>
            </a:endParaRPr>
          </a:p>
          <a:p>
            <a:pPr rtl="0"/>
            <a:r>
              <a:rPr lang="en-US" b="0">
                <a:effectLst/>
              </a:rPr>
              <a:t/>
            </a:r>
            <a:br>
              <a:rPr lang="en-US" b="0">
                <a:effectLst/>
              </a:rPr>
            </a:br>
            <a:r>
              <a:rPr lang="en-US" sz="900" b="1" i="0" u="none" strike="noStrike" kern="1200">
                <a:solidFill>
                  <a:schemeClr val="tx1"/>
                </a:solidFill>
                <a:effectLst/>
                <a:latin typeface="+mn-lt"/>
                <a:ea typeface="+mn-ea"/>
                <a:cs typeface="+mn-cs"/>
              </a:rPr>
              <a:t>Session Description </a:t>
            </a:r>
            <a:endParaRPr lang="en-US" b="0">
              <a:effectLst/>
            </a:endParaRPr>
          </a:p>
          <a:p>
            <a:pPr rtl="0"/>
            <a:r>
              <a:rPr lang="en-US" sz="900" b="0" i="0" u="none" strike="noStrike" kern="1200">
                <a:solidFill>
                  <a:schemeClr val="tx1"/>
                </a:solidFill>
                <a:effectLst/>
                <a:latin typeface="+mn-lt"/>
                <a:ea typeface="+mn-ea"/>
                <a:cs typeface="+mn-cs"/>
              </a:rPr>
              <a:t>Join this session for system updates, transition planning tips, and communication resources for creating a reflective instructional culture in your school or district with a focus on growth. Learn about using coaching to improve principal and teacher practice.</a:t>
            </a:r>
            <a:endParaRPr lang="en-US" b="0">
              <a:effectLst/>
            </a:endParaRPr>
          </a:p>
          <a:p>
            <a:r>
              <a:rPr lang="en-US"/>
              <a:t/>
            </a:r>
            <a:br>
              <a:rPr lang="en-US"/>
            </a:br>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2</a:t>
            </a:fld>
            <a:endParaRPr lang="en-US"/>
          </a:p>
        </p:txBody>
      </p:sp>
    </p:spTree>
    <p:extLst>
      <p:ext uri="{BB962C8B-B14F-4D97-AF65-F5344CB8AC3E}">
        <p14:creationId xmlns:p14="http://schemas.microsoft.com/office/powerpoint/2010/main" val="36922194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30372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a:t>Required State-level reporting for classroom-based teachers</a:t>
            </a:r>
            <a:endParaRPr lang="en-US"/>
          </a:p>
          <a:p>
            <a:pPr marL="171450" lvl="0" indent="-171450">
              <a:buFont typeface="Arial" panose="020B0604020202020204" pitchFamily="34" charset="0"/>
              <a:buChar char="•"/>
            </a:pPr>
            <a:r>
              <a:rPr lang="en-US"/>
              <a:t>overall effectiveness ratings (Met/Not Met), </a:t>
            </a:r>
          </a:p>
          <a:p>
            <a:pPr marL="171450" lvl="0" indent="-171450">
              <a:buFont typeface="Arial" panose="020B0604020202020204" pitchFamily="34" charset="0"/>
              <a:buChar char="•"/>
            </a:pPr>
            <a:r>
              <a:rPr lang="en-US"/>
              <a:t>next year contract level and hiring status </a:t>
            </a:r>
          </a:p>
          <a:p>
            <a:pPr marL="171450" lvl="0" indent="-171450">
              <a:buFont typeface="Arial" panose="020B0604020202020204" pitchFamily="34" charset="0"/>
              <a:buChar char="•"/>
            </a:pPr>
            <a:r>
              <a:rPr lang="en-US"/>
              <a:t>observation results at the indicator level (Summative and Formative), if applicable, and </a:t>
            </a:r>
          </a:p>
          <a:p>
            <a:pPr marL="171450" lvl="0" indent="-171450">
              <a:buFont typeface="Arial" panose="020B0604020202020204" pitchFamily="34" charset="0"/>
              <a:buChar char="•"/>
            </a:pPr>
            <a:r>
              <a:rPr lang="en-US"/>
              <a:t>student learning objective scores (All,</a:t>
            </a:r>
            <a:r>
              <a:rPr lang="en-US" baseline="0"/>
              <a:t> Summative, Formative, and GBE) </a:t>
            </a:r>
            <a:endParaRPr lang="en-US"/>
          </a:p>
          <a:p>
            <a:pPr marL="0" indent="0">
              <a:buNone/>
            </a:pPr>
            <a:endParaRPr lang="en-US"/>
          </a:p>
          <a:p>
            <a:pPr marL="0" indent="0">
              <a:buNone/>
            </a:pPr>
            <a:r>
              <a:rPr lang="en-US" b="1"/>
              <a:t>Required state-level reporting for PADEPP (2018-19)</a:t>
            </a:r>
          </a:p>
          <a:p>
            <a:pPr marL="342900" lvl="0" indent="-342900">
              <a:buFont typeface="Arial" panose="020B0604020202020204" pitchFamily="34" charset="0"/>
              <a:buChar char="•"/>
            </a:pPr>
            <a:r>
              <a:rPr lang="en-US" sz="1900">
                <a:solidFill>
                  <a:srgbClr val="FFFF00"/>
                </a:solidFill>
              </a:rPr>
              <a:t>Conferences and signatures (orientation,</a:t>
            </a:r>
            <a:r>
              <a:rPr lang="en-US" sz="1900" baseline="0">
                <a:solidFill>
                  <a:srgbClr val="FFFF00"/>
                </a:solidFill>
              </a:rPr>
              <a:t> Mid-year, end-of-year)</a:t>
            </a:r>
            <a:endParaRPr lang="en-US" sz="1900">
              <a:solidFill>
                <a:srgbClr val="FFFF00"/>
              </a:solidFill>
            </a:endParaRPr>
          </a:p>
          <a:p>
            <a:pPr marL="342900" lvl="0" indent="-342900">
              <a:buFont typeface="Arial" panose="020B0604020202020204" pitchFamily="34" charset="0"/>
              <a:buChar char="•"/>
            </a:pPr>
            <a:r>
              <a:rPr lang="en-US" sz="1900"/>
              <a:t>Principal’s professional development plan </a:t>
            </a:r>
          </a:p>
          <a:p>
            <a:pPr marL="342900" lvl="0" indent="-342900">
              <a:buFont typeface="Arial" panose="020B0604020202020204" pitchFamily="34" charset="0"/>
              <a:buChar char="•"/>
            </a:pPr>
            <a:r>
              <a:rPr lang="en-US" sz="1900"/>
              <a:t>Principal’s self-assessment </a:t>
            </a:r>
          </a:p>
          <a:p>
            <a:pPr marL="342900" lvl="0" indent="-342900">
              <a:buFont typeface="Arial" panose="020B0604020202020204" pitchFamily="34" charset="0"/>
              <a:buChar char="•"/>
            </a:pPr>
            <a:r>
              <a:rPr lang="en-US" sz="1900"/>
              <a:t>Principal’s summative evaluation form (comments needed for all standards for induction principals, comments needed for all unsatisfactory</a:t>
            </a:r>
            <a:r>
              <a:rPr lang="en-US" sz="1900" baseline="0"/>
              <a:t> and needs improvement for all other evaluations) </a:t>
            </a:r>
            <a:endParaRPr lang="en-US" sz="190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04216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96553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sz="1200" b="0" i="0" kern="1200" baseline="0" dirty="0">
              <a:solidFill>
                <a:schemeClr val="tx1"/>
              </a:solidFill>
              <a:effectLst/>
              <a:latin typeface="+mn-lt"/>
              <a:cs typeface="Calibri"/>
            </a:endParaRPr>
          </a:p>
          <a:p>
            <a:pPr marL="171450" indent="-171450">
              <a:buFont typeface="Arial" panose="020B0604020202020204" pitchFamily="34" charset="0"/>
              <a:buChar char="•"/>
            </a:pPr>
            <a:endParaRPr lang="en-US" sz="1200" b="0" i="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7014396-C134-422C-BBCE-67B09220174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253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Once you are in the Educator’s Evaluation, click</a:t>
            </a:r>
            <a:r>
              <a:rPr lang="en-US" baseline="0"/>
              <a:t> on Student Growth &amp; Professional Goals and Professional Learning will populate at the bottom of the screen.  Click Add Assignment and the Library will Pop-up.</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C97EDA-3EE1-433D-89ED-BE6F36B75B1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29692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28</a:t>
            </a:fld>
            <a:endParaRPr lang="en-US"/>
          </a:p>
        </p:txBody>
      </p:sp>
    </p:spTree>
    <p:extLst>
      <p:ext uri="{BB962C8B-B14F-4D97-AF65-F5344CB8AC3E}">
        <p14:creationId xmlns:p14="http://schemas.microsoft.com/office/powerpoint/2010/main" val="42419276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Shape 487"/>
          <p:cNvSpPr txBox="1">
            <a:spLocks noGrp="1"/>
          </p:cNvSpPr>
          <p:nvPr>
            <p:ph type="body" idx="1"/>
          </p:nvPr>
        </p:nvSpPr>
        <p:spPr>
          <a:xfrm>
            <a:off x="685800" y="4343401"/>
            <a:ext cx="5486400" cy="4114800"/>
          </a:xfrm>
          <a:prstGeom prst="rect">
            <a:avLst/>
          </a:prstGeom>
          <a:noFill/>
          <a:ln>
            <a:noFill/>
          </a:ln>
        </p:spPr>
        <p:txBody>
          <a:bodyPr spcFirstLastPara="1" wrap="square" lIns="91414" tIns="91414" rIns="91414" bIns="91414" anchor="t" anchorCtr="0">
            <a:noAutofit/>
          </a:bodyPr>
          <a:lstStyle/>
          <a:p>
            <a:pPr>
              <a:buClr>
                <a:schemeClr val="dk1"/>
              </a:buClr>
              <a:buSzPts val="1200"/>
            </a:pPr>
            <a:endParaRPr>
              <a:solidFill>
                <a:schemeClr val="dk1"/>
              </a:solidFill>
              <a:latin typeface="Calibri"/>
              <a:ea typeface="Calibri"/>
              <a:cs typeface="Calibri"/>
              <a:sym typeface="Calibri"/>
            </a:endParaRPr>
          </a:p>
        </p:txBody>
      </p:sp>
      <p:sp>
        <p:nvSpPr>
          <p:cNvPr id="488" name="Shape 4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297953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t>5,300 teachers left their positions during or at the end of the 2017-18 school year and are no longer teaching in any SC public school. </a:t>
            </a:r>
          </a:p>
          <a:p>
            <a:r>
              <a:rPr lang="en-US" dirty="0"/>
              <a:t>When retirements are considered, 35% were new teachers and 13% in their first year. </a:t>
            </a:r>
          </a:p>
          <a:p>
            <a:r>
              <a:rPr lang="en-US" dirty="0"/>
              <a:t>First-year teachers, in particular, are leaving at an alarming rate. According to district surveys from the past two school years, 25% of the first-year teachers hired for 2017-18 are no longer teaching in any SC public school. </a:t>
            </a:r>
            <a:endParaRPr lang="en-US" dirty="0">
              <a:cs typeface="Calibri" panose="020F0502020204030204"/>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30</a:t>
            </a:fld>
            <a:endParaRPr lang="en-US"/>
          </a:p>
        </p:txBody>
      </p:sp>
    </p:spTree>
    <p:extLst>
      <p:ext uri="{BB962C8B-B14F-4D97-AF65-F5344CB8AC3E}">
        <p14:creationId xmlns:p14="http://schemas.microsoft.com/office/powerpoint/2010/main" val="1771832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3</a:t>
            </a:fld>
            <a:endParaRPr lang="en-US"/>
          </a:p>
        </p:txBody>
      </p:sp>
    </p:spTree>
    <p:extLst>
      <p:ext uri="{BB962C8B-B14F-4D97-AF65-F5344CB8AC3E}">
        <p14:creationId xmlns:p14="http://schemas.microsoft.com/office/powerpoint/2010/main" val="2063810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Beverly</a:t>
            </a:r>
            <a:endParaRPr lang="en-US"/>
          </a:p>
          <a:p>
            <a:r>
              <a:rPr lang="en-US"/>
              <a:t>Image credit: Otto Fokus, https://www.flickr.com/photos/jbmac/4737231422</a:t>
            </a:r>
          </a:p>
          <a:p>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4</a:t>
            </a:fld>
            <a:endParaRPr lang="en-US"/>
          </a:p>
        </p:txBody>
      </p:sp>
    </p:spTree>
    <p:extLst>
      <p:ext uri="{BB962C8B-B14F-4D97-AF65-F5344CB8AC3E}">
        <p14:creationId xmlns:p14="http://schemas.microsoft.com/office/powerpoint/2010/main" val="4197414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Lilla </a:t>
            </a:r>
          </a:p>
        </p:txBody>
      </p:sp>
      <p:sp>
        <p:nvSpPr>
          <p:cNvPr id="4" name="Slide Number Placeholder 3"/>
          <p:cNvSpPr>
            <a:spLocks noGrp="1"/>
          </p:cNvSpPr>
          <p:nvPr>
            <p:ph type="sldNum" sz="quarter" idx="5"/>
          </p:nvPr>
        </p:nvSpPr>
        <p:spPr/>
        <p:txBody>
          <a:bodyPr/>
          <a:lstStyle/>
          <a:p>
            <a:fld id="{16A353FE-32F5-BF4D-A682-07E8A26EBEC6}" type="slidenum">
              <a:rPr lang="en-US" smtClean="0"/>
              <a:t>5</a:t>
            </a:fld>
            <a:endParaRPr lang="en-US"/>
          </a:p>
        </p:txBody>
      </p:sp>
    </p:spTree>
    <p:extLst>
      <p:ext uri="{BB962C8B-B14F-4D97-AF65-F5344CB8AC3E}">
        <p14:creationId xmlns:p14="http://schemas.microsoft.com/office/powerpoint/2010/main" val="376528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pPr>
              <a:lnSpc>
                <a:spcPct val="90000"/>
              </a:lnSpc>
              <a:spcBef>
                <a:spcPts val="750"/>
              </a:spcBef>
            </a:pPr>
            <a:r>
              <a:rPr lang="en-US" b="1" dirty="0">
                <a:cs typeface="Calibri"/>
              </a:rPr>
              <a:t>Premise: </a:t>
            </a:r>
            <a:r>
              <a:rPr lang="en-US" dirty="0">
                <a:cs typeface="Calibri"/>
              </a:rPr>
              <a:t>The culture in your building will keep strong teachers. The culture in your building will retain strong teachers.  </a:t>
            </a:r>
          </a:p>
          <a:p>
            <a:pPr>
              <a:lnSpc>
                <a:spcPct val="90000"/>
              </a:lnSpc>
              <a:spcBef>
                <a:spcPts val="750"/>
              </a:spcBef>
            </a:pPr>
            <a:r>
              <a:rPr lang="en-US" dirty="0">
                <a:cs typeface="Calibri"/>
              </a:rPr>
              <a:t>If we are intentional and transparent about building culture AND we embed feedback as part of that culture, then we will push each other to improve instruction AND we will improve capability. </a:t>
            </a:r>
            <a:endParaRPr lang="en-US" dirty="0"/>
          </a:p>
          <a:p>
            <a:pPr>
              <a:lnSpc>
                <a:spcPct val="90000"/>
              </a:lnSpc>
              <a:spcBef>
                <a:spcPts val="750"/>
              </a:spcBef>
            </a:pPr>
            <a:r>
              <a:rPr lang="en-US" b="1" dirty="0"/>
              <a:t>Agenda</a:t>
            </a:r>
            <a:endParaRPr lang="en-US" dirty="0">
              <a:cs typeface="Calibri"/>
            </a:endParaRPr>
          </a:p>
          <a:p>
            <a:pPr>
              <a:lnSpc>
                <a:spcPct val="90000"/>
              </a:lnSpc>
              <a:spcBef>
                <a:spcPts val="750"/>
              </a:spcBef>
            </a:pPr>
            <a:endParaRPr lang="en-US" dirty="0"/>
          </a:p>
          <a:p>
            <a:pPr marL="800100" lvl="1" indent="-457200">
              <a:lnSpc>
                <a:spcPct val="90000"/>
              </a:lnSpc>
              <a:spcBef>
                <a:spcPts val="375"/>
              </a:spcBef>
              <a:buAutoNum type="arabicPeriod"/>
            </a:pPr>
            <a:r>
              <a:rPr lang="en-US" dirty="0"/>
              <a:t>Bright Spots &amp; Challenges  </a:t>
            </a:r>
          </a:p>
          <a:p>
            <a:pPr marL="800100" lvl="1" indent="-457200">
              <a:lnSpc>
                <a:spcPct val="90000"/>
              </a:lnSpc>
              <a:spcBef>
                <a:spcPts val="375"/>
              </a:spcBef>
              <a:buAutoNum type="arabicPeriod"/>
            </a:pPr>
            <a:r>
              <a:rPr lang="en-US" dirty="0"/>
              <a:t>Building Culture and Building Relationships</a:t>
            </a:r>
          </a:p>
          <a:p>
            <a:pPr marL="800100" lvl="1" indent="-457200">
              <a:lnSpc>
                <a:spcPct val="90000"/>
              </a:lnSpc>
              <a:spcBef>
                <a:spcPts val="375"/>
              </a:spcBef>
              <a:buAutoNum type="arabicPeriod"/>
            </a:pPr>
            <a:r>
              <a:rPr lang="en-US" dirty="0"/>
              <a:t>Giving Effective Feedback</a:t>
            </a:r>
          </a:p>
          <a:p>
            <a:pPr marL="800100" lvl="1" indent="-457200">
              <a:lnSpc>
                <a:spcPct val="90000"/>
              </a:lnSpc>
              <a:spcBef>
                <a:spcPts val="375"/>
              </a:spcBef>
              <a:buAutoNum type="arabicPeriod"/>
            </a:pPr>
            <a:r>
              <a:rPr lang="en-US" dirty="0"/>
              <a:t>Taking Action: Next Steps </a:t>
            </a:r>
          </a:p>
          <a:p>
            <a:pPr marL="800100" lvl="1" indent="-457200">
              <a:lnSpc>
                <a:spcPct val="90000"/>
              </a:lnSpc>
              <a:spcBef>
                <a:spcPts val="375"/>
              </a:spcBef>
              <a:buAutoNum type="arabicPeriod"/>
            </a:pPr>
            <a:r>
              <a:rPr lang="en-US" dirty="0"/>
              <a:t>ADEPT/PADEPP resources and questions </a:t>
            </a:r>
          </a:p>
        </p:txBody>
      </p:sp>
      <p:sp>
        <p:nvSpPr>
          <p:cNvPr id="4" name="Slide Number Placeholder 3"/>
          <p:cNvSpPr>
            <a:spLocks noGrp="1"/>
          </p:cNvSpPr>
          <p:nvPr>
            <p:ph type="sldNum" sz="quarter" idx="10"/>
          </p:nvPr>
        </p:nvSpPr>
        <p:spPr/>
        <p:txBody>
          <a:bodyPr/>
          <a:lstStyle/>
          <a:p>
            <a:fld id="{16A353FE-32F5-BF4D-A682-07E8A26EBEC6}" type="slidenum">
              <a:rPr lang="en-US" smtClean="0"/>
              <a:t>6</a:t>
            </a:fld>
            <a:endParaRPr lang="en-US"/>
          </a:p>
        </p:txBody>
      </p:sp>
    </p:spTree>
    <p:extLst>
      <p:ext uri="{BB962C8B-B14F-4D97-AF65-F5344CB8AC3E}">
        <p14:creationId xmlns:p14="http://schemas.microsoft.com/office/powerpoint/2010/main" val="1857869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a:cs typeface="Calibri"/>
              </a:rPr>
              <a:t>Kim </a:t>
            </a: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4130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7349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a:cs typeface="Calibri"/>
              </a:rPr>
              <a:t>Kim</a:t>
            </a: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01533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ctrTitle" hasCustomPrompt="1"/>
          </p:nvPr>
        </p:nvSpPr>
        <p:spPr>
          <a:xfrm>
            <a:off x="5320800" y="-158400"/>
            <a:ext cx="3421800" cy="23292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6393600" y="2413351"/>
            <a:ext cx="2349000" cy="1241822"/>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401400" y="4648539"/>
            <a:ext cx="2057400" cy="273844"/>
          </a:xfrm>
        </p:spPr>
        <p:txBody>
          <a:bodyPr lIns="0" tIns="0" rIns="0" bIns="0"/>
          <a:lstStyle>
            <a:lvl1pPr>
              <a:defRPr>
                <a:solidFill>
                  <a:schemeClr val="bg1"/>
                </a:solidFill>
              </a:defRPr>
            </a:lvl1pPr>
          </a:lstStyle>
          <a:p>
            <a:endParaRPr lang="en-US"/>
          </a:p>
        </p:txBody>
      </p:sp>
      <p:sp>
        <p:nvSpPr>
          <p:cNvPr id="5" name="Footer Placeholder 4"/>
          <p:cNvSpPr>
            <a:spLocks noGrp="1"/>
          </p:cNvSpPr>
          <p:nvPr>
            <p:ph type="ftr" sz="quarter" idx="11"/>
          </p:nvPr>
        </p:nvSpPr>
        <p:spPr>
          <a:xfrm>
            <a:off x="3028950" y="4648539"/>
            <a:ext cx="3086100" cy="273844"/>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4648539"/>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7206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79639"/>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172800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1"/>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1951"/>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B2E4AC-3C05-4CEF-AC55-FE168FED317B}" type="datetimeFigureOut">
              <a:rPr lang="en-US" smtClean="0"/>
              <a:t>6/18/2019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7559930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B2E4AC-3C05-4CEF-AC55-FE168FED317B}" type="datetimeFigureOut">
              <a:rPr lang="en-US" smtClean="0"/>
              <a:t>6/18/2019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2652114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2E4AC-3C05-4CEF-AC55-FE168FED317B}" type="datetimeFigureOut">
              <a:rPr lang="en-US" smtClean="0"/>
              <a:t>6/18/2019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235135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9"/>
            <a:ext cx="3008313" cy="8715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593671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1"/>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817922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666227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6"/>
            <a:ext cx="2057400" cy="4387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6"/>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573713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526971" y="68574"/>
            <a:ext cx="5215630" cy="2547865"/>
          </a:xfrm>
        </p:spPr>
        <p:txBody>
          <a:bodyPr lIns="0" tIns="0" rIns="0" bIns="0" anchor="b" anchorCtr="0">
            <a:normAutofit/>
          </a:bodyPr>
          <a:lstStyle>
            <a:lvl1pPr algn="r">
              <a:lnSpc>
                <a:spcPct val="85000"/>
              </a:lnSpc>
              <a:defRPr sz="4400" baseline="0">
                <a:solidFill>
                  <a:schemeClr val="tx1"/>
                </a:solidFill>
              </a:defRPr>
            </a:lvl1pPr>
          </a:lstStyle>
          <a:p>
            <a:r>
              <a:rPr lang="en-US"/>
              <a:t>Educator Effectiveness &amp; Leadership Development Updates</a:t>
            </a:r>
          </a:p>
        </p:txBody>
      </p:sp>
      <p:sp>
        <p:nvSpPr>
          <p:cNvPr id="3" name="Subtitle 2"/>
          <p:cNvSpPr>
            <a:spLocks noGrp="1"/>
          </p:cNvSpPr>
          <p:nvPr>
            <p:ph type="subTitle" idx="1" hasCustomPrompt="1"/>
          </p:nvPr>
        </p:nvSpPr>
        <p:spPr>
          <a:xfrm>
            <a:off x="6393600" y="2640325"/>
            <a:ext cx="2349000" cy="1241822"/>
          </a:xfrm>
        </p:spPr>
        <p:txBody>
          <a:bodyPr lIns="0" tIns="0" rIns="0" bIns="0"/>
          <a:lstStyle>
            <a:lvl1pPr marL="0" indent="0" algn="r">
              <a:buNone/>
              <a:defRPr sz="1800">
                <a:solidFill>
                  <a:schemeClr val="tx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   </a:t>
            </a:r>
          </a:p>
        </p:txBody>
      </p:sp>
      <p:sp>
        <p:nvSpPr>
          <p:cNvPr id="4" name="Date Placeholder 3"/>
          <p:cNvSpPr>
            <a:spLocks noGrp="1"/>
          </p:cNvSpPr>
          <p:nvPr>
            <p:ph type="dt" sz="half" idx="10"/>
          </p:nvPr>
        </p:nvSpPr>
        <p:spPr>
          <a:xfrm>
            <a:off x="401400" y="4648539"/>
            <a:ext cx="2057400" cy="273844"/>
          </a:xfrm>
        </p:spPr>
        <p:txBody>
          <a:bodyPr lIns="0" tIns="0" rIns="0" bIns="0"/>
          <a:lstStyle>
            <a:lvl1pPr>
              <a:defRPr>
                <a:solidFill>
                  <a:schemeClr val="bg1"/>
                </a:solidFill>
              </a:defRPr>
            </a:lvl1pPr>
          </a:lstStyle>
          <a:p>
            <a:endParaRPr lang="en-US"/>
          </a:p>
        </p:txBody>
      </p:sp>
      <p:sp>
        <p:nvSpPr>
          <p:cNvPr id="5" name="Footer Placeholder 4"/>
          <p:cNvSpPr>
            <a:spLocks noGrp="1"/>
          </p:cNvSpPr>
          <p:nvPr>
            <p:ph type="ftr" sz="quarter" idx="11"/>
          </p:nvPr>
        </p:nvSpPr>
        <p:spPr>
          <a:xfrm>
            <a:off x="3028950" y="4239491"/>
            <a:ext cx="3086100" cy="682892"/>
          </a:xfrm>
        </p:spPr>
        <p:txBody>
          <a:bodyPr lIns="0" tIns="0" rIns="0" bIns="0"/>
          <a:lstStyle>
            <a:lvl1pPr>
              <a:defRPr sz="2000">
                <a:solidFill>
                  <a:schemeClr val="bg1"/>
                </a:solidFill>
              </a:defRPr>
            </a:lvl1pPr>
          </a:lstStyle>
          <a:p>
            <a:r>
              <a:rPr lang="en-US" sz="1800" b="1">
                <a:solidFill>
                  <a:schemeClr val="accent2"/>
                </a:solidFill>
              </a:rPr>
              <a:t>Leading Learning.</a:t>
            </a:r>
            <a:r>
              <a:rPr lang="en-US" sz="1800" b="1">
                <a:solidFill>
                  <a:schemeClr val="tx1"/>
                </a:solidFill>
              </a:rPr>
              <a:t> </a:t>
            </a:r>
          </a:p>
          <a:p>
            <a:r>
              <a:rPr lang="en-US" sz="1800" b="1">
                <a:solidFill>
                  <a:schemeClr val="accent5">
                    <a:lumMod val="60000"/>
                    <a:lumOff val="40000"/>
                  </a:schemeClr>
                </a:solidFill>
              </a:rPr>
              <a:t>Growing Students. </a:t>
            </a:r>
          </a:p>
          <a:p>
            <a:r>
              <a:rPr lang="en-US" sz="1800" b="1">
                <a:solidFill>
                  <a:schemeClr val="accent1">
                    <a:lumMod val="40000"/>
                    <a:lumOff val="60000"/>
                  </a:schemeClr>
                </a:solidFill>
              </a:rPr>
              <a:t>Transforming Leadership</a:t>
            </a:r>
            <a:r>
              <a:rPr lang="en-US" b="1">
                <a:solidFill>
                  <a:schemeClr val="bg2">
                    <a:lumMod val="90000"/>
                  </a:schemeClr>
                </a:solidFill>
              </a:rPr>
              <a:t>.</a:t>
            </a:r>
            <a:endParaRPr lang="en-US"/>
          </a:p>
        </p:txBody>
      </p:sp>
      <p:sp>
        <p:nvSpPr>
          <p:cNvPr id="6" name="Slide Number Placeholder 5"/>
          <p:cNvSpPr>
            <a:spLocks noGrp="1"/>
          </p:cNvSpPr>
          <p:nvPr>
            <p:ph type="sldNum" sz="quarter" idx="12"/>
          </p:nvPr>
        </p:nvSpPr>
        <p:spPr>
          <a:xfrm>
            <a:off x="6685200" y="4648539"/>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a:p>
        </p:txBody>
      </p:sp>
      <p:pic>
        <p:nvPicPr>
          <p:cNvPr id="8" name="Picture 7"/>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16410"/>
          <a:stretch/>
        </p:blipFill>
        <p:spPr>
          <a:xfrm>
            <a:off x="259293" y="3195068"/>
            <a:ext cx="2253618" cy="1883788"/>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6558" y="68575"/>
            <a:ext cx="3385544" cy="3221866"/>
          </a:xfrm>
          <a:prstGeom prst="rect">
            <a:avLst/>
          </a:prstGeom>
        </p:spPr>
      </p:pic>
      <p:pic>
        <p:nvPicPr>
          <p:cNvPr id="14" name="Picture 13"/>
          <p:cNvPicPr>
            <a:picLocks noChangeAspect="1"/>
          </p:cNvPicPr>
          <p:nvPr userDrawn="1"/>
        </p:nvPicPr>
        <p:blipFill rotWithShape="1">
          <a:blip r:embed="rId4">
            <a:extLst>
              <a:ext uri="{28A0092B-C50C-407E-A947-70E740481C1C}">
                <a14:useLocalDpi xmlns:a14="http://schemas.microsoft.com/office/drawing/2010/main" val="0"/>
              </a:ext>
            </a:extLst>
          </a:blip>
          <a:srcRect r="3128" b="19039"/>
          <a:stretch/>
        </p:blipFill>
        <p:spPr>
          <a:xfrm>
            <a:off x="6393600" y="2943441"/>
            <a:ext cx="2475958" cy="2069308"/>
          </a:xfrm>
          <a:prstGeom prst="rect">
            <a:avLst/>
          </a:prstGeom>
        </p:spPr>
      </p:pic>
    </p:spTree>
    <p:extLst>
      <p:ext uri="{BB962C8B-B14F-4D97-AF65-F5344CB8AC3E}">
        <p14:creationId xmlns:p14="http://schemas.microsoft.com/office/powerpoint/2010/main" val="987825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0800" y="149159"/>
            <a:ext cx="7502400" cy="960457"/>
          </a:xfrm>
        </p:spPr>
        <p:txBody>
          <a:bodyPr lIns="0" tIns="0" rIns="0" bIns="0" anchor="b" anchorCtr="0"/>
          <a:lstStyle>
            <a:lvl1pPr>
              <a:lnSpc>
                <a:spcPct val="85000"/>
              </a:lnSpc>
              <a:defRPr>
                <a:solidFill>
                  <a:schemeClr val="accent1"/>
                </a:solidFill>
              </a:defRPr>
            </a:lvl1pPr>
          </a:lstStyle>
          <a:p>
            <a:r>
              <a:rPr lang="en-US"/>
              <a:t>Page Title Goes Here</a:t>
            </a:r>
          </a:p>
        </p:txBody>
      </p:sp>
      <p:sp>
        <p:nvSpPr>
          <p:cNvPr id="3" name="Content Placeholder 2"/>
          <p:cNvSpPr>
            <a:spLocks noGrp="1"/>
          </p:cNvSpPr>
          <p:nvPr>
            <p:ph idx="1"/>
          </p:nvPr>
        </p:nvSpPr>
        <p:spPr>
          <a:xfrm>
            <a:off x="820800" y="1342417"/>
            <a:ext cx="7502400" cy="3203906"/>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01400" y="4645499"/>
            <a:ext cx="2057400" cy="273844"/>
          </a:xfrm>
        </p:spPr>
        <p:txBody>
          <a:bodyPr lIns="0" tIns="0" rIns="0" bIns="0"/>
          <a:lstStyle>
            <a:lvl1pPr>
              <a:defRPr>
                <a:solidFill>
                  <a:schemeClr val="accent5"/>
                </a:solidFill>
              </a:defRPr>
            </a:lvl1pPr>
          </a:lstStyle>
          <a:p>
            <a:r>
              <a:rPr lang="en-US"/>
              <a:t>9/22/16</a:t>
            </a:r>
          </a:p>
        </p:txBody>
      </p:sp>
      <p:sp>
        <p:nvSpPr>
          <p:cNvPr id="5" name="Footer Placeholder 4"/>
          <p:cNvSpPr>
            <a:spLocks noGrp="1"/>
          </p:cNvSpPr>
          <p:nvPr>
            <p:ph type="ftr" sz="quarter" idx="11"/>
          </p:nvPr>
        </p:nvSpPr>
        <p:spPr>
          <a:xfrm>
            <a:off x="3028950" y="4645499"/>
            <a:ext cx="3086100" cy="273844"/>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6685200" y="4645499"/>
            <a:ext cx="2057400" cy="273844"/>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cxnSp>
        <p:nvCxnSpPr>
          <p:cNvPr id="24" name="Straight Connector 23"/>
          <p:cNvCxnSpPr/>
          <p:nvPr userDrawn="1"/>
        </p:nvCxnSpPr>
        <p:spPr>
          <a:xfrm>
            <a:off x="827285" y="1219199"/>
            <a:ext cx="7502400" cy="0"/>
          </a:xfrm>
          <a:prstGeom prst="line">
            <a:avLst/>
          </a:prstGeom>
          <a:ln w="22225" cap="rnd" cmpd="sng">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nvGrpSpPr>
          <p:cNvPr id="7" name="Group 6"/>
          <p:cNvGrpSpPr/>
          <p:nvPr userDrawn="1"/>
        </p:nvGrpSpPr>
        <p:grpSpPr>
          <a:xfrm>
            <a:off x="501314" y="3670868"/>
            <a:ext cx="8391749" cy="1467437"/>
            <a:chOff x="501314" y="3670868"/>
            <a:chExt cx="8391749" cy="1467437"/>
          </a:xfrm>
        </p:grpSpPr>
        <p:pic>
          <p:nvPicPr>
            <p:cNvPr id="10" name="Picture 9"/>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2635053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7" name="Freeform 16"/>
          <p:cNvSpPr/>
          <p:nvPr userDrawn="1"/>
        </p:nvSpPr>
        <p:spPr>
          <a:xfrm>
            <a:off x="0" y="-1"/>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8" name="Freeform 17"/>
          <p:cNvSpPr/>
          <p:nvPr userDrawn="1"/>
        </p:nvSpPr>
        <p:spPr>
          <a:xfrm>
            <a:off x="190500" y="168613"/>
            <a:ext cx="8763000" cy="4784387"/>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 name="Title 1"/>
          <p:cNvSpPr>
            <a:spLocks noGrp="1"/>
          </p:cNvSpPr>
          <p:nvPr>
            <p:ph type="title" hasCustomPrompt="1"/>
          </p:nvPr>
        </p:nvSpPr>
        <p:spPr>
          <a:xfrm>
            <a:off x="820124" y="719847"/>
            <a:ext cx="3755553" cy="1887166"/>
          </a:xfrm>
        </p:spPr>
        <p:txBody>
          <a:bodyPr lIns="0" tIns="0" rIns="0" bIns="0" anchor="b">
            <a:normAutofit/>
          </a:bodyPr>
          <a:lstStyle>
            <a:lvl1pPr algn="l">
              <a:lnSpc>
                <a:spcPct val="85000"/>
              </a:lnSpc>
              <a:defRPr sz="4000">
                <a:solidFill>
                  <a:schemeClr val="bg1">
                    <a:lumMod val="95000"/>
                  </a:schemeClr>
                </a:solidFill>
              </a:defRPr>
            </a:lvl1pPr>
          </a:lstStyle>
          <a:p>
            <a:r>
              <a:rPr lang="en-US"/>
              <a:t>Section Title Goes Here</a:t>
            </a:r>
          </a:p>
        </p:txBody>
      </p:sp>
      <p:sp>
        <p:nvSpPr>
          <p:cNvPr id="3" name="Text Placeholder 2"/>
          <p:cNvSpPr>
            <a:spLocks noGrp="1"/>
          </p:cNvSpPr>
          <p:nvPr>
            <p:ph type="body" idx="1" hasCustomPrompt="1"/>
          </p:nvPr>
        </p:nvSpPr>
        <p:spPr>
          <a:xfrm>
            <a:off x="820124" y="3062959"/>
            <a:ext cx="3755553" cy="1125140"/>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401400" y="4644048"/>
            <a:ext cx="2057400" cy="273844"/>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4644048"/>
            <a:ext cx="3086100" cy="273844"/>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4644048"/>
            <a:ext cx="2057400" cy="273844"/>
          </a:xfrm>
        </p:spPr>
        <p:txBody>
          <a:bodyPr lIns="0" tIns="0" rIns="0" bIns="0"/>
          <a:lstStyle>
            <a:lvl1pPr>
              <a:defRPr>
                <a:solidFill>
                  <a:schemeClr val="bg1"/>
                </a:solidFill>
              </a:defRPr>
            </a:lvl1pPr>
          </a:lstStyle>
          <a:p>
            <a:fld id="{F09FC993-FCB1-4E42-95A4-F69F06C207DB}" type="slidenum">
              <a:rPr lang="en-US" smtClean="0"/>
              <a:pPr/>
              <a:t>‹#›</a:t>
            </a:fld>
            <a:endParaRPr lang="en-US"/>
          </a:p>
        </p:txBody>
      </p:sp>
      <p:cxnSp>
        <p:nvCxnSpPr>
          <p:cNvPr id="9" name="Straight Connector 8"/>
          <p:cNvCxnSpPr/>
          <p:nvPr userDrawn="1"/>
        </p:nvCxnSpPr>
        <p:spPr>
          <a:xfrm>
            <a:off x="820124" y="2821021"/>
            <a:ext cx="3755553"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1844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20A498-DD29-9B42-A5F2-7C14846EF69A}" type="datetimeFigureOut">
              <a:rPr lang="en-US" smtClean="0"/>
              <a:t>6/18/2019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A3BB34-0830-284E-B0BA-88CEE40B0CB5}" type="slidenum">
              <a:rPr lang="en-US" smtClean="0"/>
              <a:t>‹#›</a:t>
            </a:fld>
            <a:endParaRPr lang="en-US"/>
          </a:p>
        </p:txBody>
      </p:sp>
    </p:spTree>
    <p:extLst>
      <p:ext uri="{BB962C8B-B14F-4D97-AF65-F5344CB8AC3E}">
        <p14:creationId xmlns:p14="http://schemas.microsoft.com/office/powerpoint/2010/main" val="1737834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trike="noStrike" baseline="0">
                <a:solidFill>
                  <a:srgbClr val="00999A"/>
                </a:solidFill>
              </a:defRPr>
            </a:lvl1pPr>
          </a:lstStyle>
          <a:p>
            <a:r>
              <a:rPr lang="en-US"/>
              <a:t>Click to edit Master title style</a:t>
            </a:r>
          </a:p>
        </p:txBody>
      </p:sp>
      <p:sp>
        <p:nvSpPr>
          <p:cNvPr id="3" name="Content Placeholder 2"/>
          <p:cNvSpPr>
            <a:spLocks noGrp="1"/>
          </p:cNvSpPr>
          <p:nvPr>
            <p:ph sz="half" idx="1"/>
          </p:nvPr>
        </p:nvSpPr>
        <p:spPr>
          <a:xfrm>
            <a:off x="457200" y="1200151"/>
            <a:ext cx="4038600" cy="3394075"/>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075"/>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B2E4AC-3C05-4CEF-AC55-FE168FED317B}"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grpSp>
        <p:nvGrpSpPr>
          <p:cNvPr id="8" name="Group 7"/>
          <p:cNvGrpSpPr/>
          <p:nvPr userDrawn="1"/>
        </p:nvGrpSpPr>
        <p:grpSpPr>
          <a:xfrm>
            <a:off x="501314" y="3728770"/>
            <a:ext cx="8391749" cy="1467437"/>
            <a:chOff x="501314" y="3670868"/>
            <a:chExt cx="8391749" cy="1467437"/>
          </a:xfrm>
        </p:grpSpPr>
        <p:pic>
          <p:nvPicPr>
            <p:cNvPr id="9" name="Picture 8"/>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473821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Rectangle 4"/>
          <p:cNvSpPr/>
          <p:nvPr/>
        </p:nvSpPr>
        <p:spPr>
          <a:xfrm>
            <a:off x="8166847" y="211930"/>
            <a:ext cx="685800" cy="226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Slide Number Placeholder 3"/>
          <p:cNvSpPr>
            <a:spLocks noGrp="1"/>
          </p:cNvSpPr>
          <p:nvPr>
            <p:ph type="sldNum" sz="quarter" idx="12"/>
          </p:nvPr>
        </p:nvSpPr>
        <p:spPr/>
        <p:txBody>
          <a:bodyPr/>
          <a:lstStyle/>
          <a:p>
            <a:fld id="{70FCFB06-72BE-4810-A274-32EBC42401E2}" type="slidenum">
              <a:rPr lang="en-US" smtClean="0"/>
              <a:pPr/>
              <a:t>‹#›</a:t>
            </a:fld>
            <a:endParaRPr lang="en-US"/>
          </a:p>
        </p:txBody>
      </p:sp>
      <p:sp>
        <p:nvSpPr>
          <p:cNvPr id="7" name="Footer Placeholder 4"/>
          <p:cNvSpPr>
            <a:spLocks noGrp="1"/>
          </p:cNvSpPr>
          <p:nvPr>
            <p:ph type="ftr" sz="quarter" idx="3"/>
          </p:nvPr>
        </p:nvSpPr>
        <p:spPr>
          <a:xfrm>
            <a:off x="493806" y="4712914"/>
            <a:ext cx="7557994" cy="273844"/>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r>
              <a:rPr lang="en-US">
                <a:solidFill>
                  <a:prstClr val="black">
                    <a:lumMod val="65000"/>
                    <a:lumOff val="35000"/>
                  </a:prstClr>
                </a:solidFill>
              </a:rPr>
              <a:t>Urban Schools Human Capital Academy October 2014  </a:t>
            </a:r>
            <a:endParaRPr lang="es-CO">
              <a:solidFill>
                <a:prstClr val="black">
                  <a:lumMod val="65000"/>
                  <a:lumOff val="35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508000" y="1485900"/>
            <a:ext cx="7543800" cy="2638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Box 10"/>
          <p:cNvSpPr txBox="1"/>
          <p:nvPr userDrawn="1"/>
        </p:nvSpPr>
        <p:spPr>
          <a:xfrm>
            <a:off x="223186" y="17145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2" name="Rectangle 11"/>
          <p:cNvSpPr/>
          <p:nvPr userDrawn="1"/>
        </p:nvSpPr>
        <p:spPr>
          <a:xfrm>
            <a:off x="8160775" y="466340"/>
            <a:ext cx="694813" cy="49853"/>
          </a:xfrm>
          <a:prstGeom prst="rect">
            <a:avLst/>
          </a:prstGeom>
          <a:solidFill>
            <a:srgbClr val="80B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LogoUSHCAColor.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94600" y="4375555"/>
            <a:ext cx="1409700" cy="625382"/>
          </a:xfrm>
          <a:prstGeom prst="rect">
            <a:avLst/>
          </a:prstGeom>
          <a:noFill/>
          <a:effectLst/>
        </p:spPr>
      </p:pic>
    </p:spTree>
    <p:extLst>
      <p:ext uri="{BB962C8B-B14F-4D97-AF65-F5344CB8AC3E}">
        <p14:creationId xmlns:p14="http://schemas.microsoft.com/office/powerpoint/2010/main" val="310603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4"/>
            <a:ext cx="7772400" cy="1101725"/>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0B2E4AC-3C05-4CEF-AC55-FE168FED317B}"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839923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821252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heme" Target="../theme/theme2.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112955769"/>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2" r:id="rId3"/>
    <p:sldLayoutId id="2147483663" r:id="rId4"/>
    <p:sldLayoutId id="2147483667" r:id="rId5"/>
    <p:sldLayoutId id="2147483672" r:id="rId6"/>
    <p:sldLayoutId id="2147483680" r:id="rId7"/>
  </p:sldLayoutIdLst>
  <p:hf sldNum="0" hdr="0" ftr="0" dt="0"/>
  <p:txStyles>
    <p:titleStyle>
      <a:lvl1pPr algn="l" defTabSz="685800" rtl="0" eaLnBrk="1" latinLnBrk="0" hangingPunct="1">
        <a:lnSpc>
          <a:spcPct val="90000"/>
        </a:lnSpc>
        <a:spcBef>
          <a:spcPct val="0"/>
        </a:spcBef>
        <a:buNone/>
        <a:defRPr sz="3300" b="1" i="0" kern="1200">
          <a:solidFill>
            <a:schemeClr val="tx1"/>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0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50B2E4AC-3C05-4CEF-AC55-FE168FED317B}" type="datetimeFigureOut">
              <a:rPr lang="en-US" smtClean="0"/>
              <a:t>6/18/2019</a:t>
            </a:fld>
            <a:endParaRPr lang="en-US"/>
          </a:p>
        </p:txBody>
      </p:sp>
      <p:sp>
        <p:nvSpPr>
          <p:cNvPr id="5" name="Footer Placeholder 4"/>
          <p:cNvSpPr>
            <a:spLocks noGrp="1"/>
          </p:cNvSpPr>
          <p:nvPr>
            <p:ph type="ftr" sz="quarter" idx="3"/>
          </p:nvPr>
        </p:nvSpPr>
        <p:spPr>
          <a:xfrm>
            <a:off x="3124200" y="4767264"/>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79101548-562F-4CAD-8D0E-EFB8EFB8831C}" type="slidenum">
              <a:rPr lang="en-US" smtClean="0"/>
              <a:t>‹#›</a:t>
            </a:fld>
            <a:endParaRPr lang="en-US"/>
          </a:p>
        </p:txBody>
      </p:sp>
    </p:spTree>
    <p:extLst>
      <p:ext uri="{BB962C8B-B14F-4D97-AF65-F5344CB8AC3E}">
        <p14:creationId xmlns:p14="http://schemas.microsoft.com/office/powerpoint/2010/main" val="320033890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3" r:id="rId4"/>
    <p:sldLayoutId id="2147483674" r:id="rId5"/>
    <p:sldLayoutId id="2147483675" r:id="rId6"/>
    <p:sldLayoutId id="2147483676" r:id="rId7"/>
    <p:sldLayoutId id="2147483677" r:id="rId8"/>
    <p:sldLayoutId id="2147483678" r:id="rId9"/>
    <p:sldLayoutId id="214748367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hyperlink" Target="https://ed.sc.gov/scdoe/assets/File/educators/teacher-evaluations/PADEPP%20Guidelines%202017%20FINAL%20PDF%20DOCUMENTS.pdf" TargetMode="External"/><Relationship Id="rId4" Type="http://schemas.openxmlformats.org/officeDocument/2006/relationships/hyperlink" Target="https://ed.sc.gov/educators/educator-effectivenes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ed.sc.gov/educators/educator-effectiveness/measuring-student-growth/slo/" TargetMode="External"/><Relationship Id="rId5" Type="http://schemas.openxmlformats.org/officeDocument/2006/relationships/hyperlink" Target="https://ed.sc.gov/educators/educator-effectiveness/expanded-adept-resources/https-ed-sc-gov-educators-educator-effectiveness-expanded-adept-resources-educator-evaluation-guidance-2018-19/2018-19-expanded-adept-guidelines-april-2018/" TargetMode="External"/><Relationship Id="rId4" Type="http://schemas.openxmlformats.org/officeDocument/2006/relationships/hyperlink" Target="https://ed.sc.gov/educators/educator-effectivenes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mailto:msuber@ed.sc.gov"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ed.sc.gov/educators/educator-effectiveness/professional-learning/professional-learning-opportunities/"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ed.sc.gov/educators/educator-effectiveness/"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8" Type="http://schemas.openxmlformats.org/officeDocument/2006/relationships/hyperlink" Target="mailto:vtraufler@ed.sc.gov" TargetMode="External"/><Relationship Id="rId13" Type="http://schemas.openxmlformats.org/officeDocument/2006/relationships/hyperlink" Target="mailto:rthurmond@ed.sc.gov" TargetMode="External"/><Relationship Id="rId3" Type="http://schemas.openxmlformats.org/officeDocument/2006/relationships/hyperlink" Target="mailto:bflythe@ed.sc.gov" TargetMode="External"/><Relationship Id="rId7" Type="http://schemas.openxmlformats.org/officeDocument/2006/relationships/hyperlink" Target="mailto:jhartwell@ed.sc.gov" TargetMode="External"/><Relationship Id="rId12" Type="http://schemas.openxmlformats.org/officeDocument/2006/relationships/hyperlink" Target="mailto:tsmith@ed.sc.gov" TargetMode="External"/><Relationship Id="rId2" Type="http://schemas.openxmlformats.org/officeDocument/2006/relationships/notesSlide" Target="../notesSlides/notesSlide26.xml"/><Relationship Id="rId16" Type="http://schemas.openxmlformats.org/officeDocument/2006/relationships/hyperlink" Target="https://ed.sc.gov/educators/school-and-district-administrators/" TargetMode="External"/><Relationship Id="rId1" Type="http://schemas.openxmlformats.org/officeDocument/2006/relationships/slideLayout" Target="../slideLayouts/slideLayout5.xml"/><Relationship Id="rId6" Type="http://schemas.openxmlformats.org/officeDocument/2006/relationships/hyperlink" Target="mailto:revans@ed.sc.gov" TargetMode="External"/><Relationship Id="rId11" Type="http://schemas.openxmlformats.org/officeDocument/2006/relationships/hyperlink" Target="mailto:frobinson@ed.sc.gov" TargetMode="External"/><Relationship Id="rId5" Type="http://schemas.openxmlformats.org/officeDocument/2006/relationships/hyperlink" Target="mailto:fcolley@ed.sc.gov" TargetMode="External"/><Relationship Id="rId15" Type="http://schemas.openxmlformats.org/officeDocument/2006/relationships/hyperlink" Target="mailto:masuber@ed.sc.gov" TargetMode="External"/><Relationship Id="rId10" Type="http://schemas.openxmlformats.org/officeDocument/2006/relationships/hyperlink" Target="mailto:oortmann@ed.sc.gov" TargetMode="External"/><Relationship Id="rId4" Type="http://schemas.openxmlformats.org/officeDocument/2006/relationships/hyperlink" Target="mailto:khoward@ed.sc.gov" TargetMode="External"/><Relationship Id="rId9" Type="http://schemas.openxmlformats.org/officeDocument/2006/relationships/hyperlink" Target="mailto:wclark@ed.sc.gov" TargetMode="External"/><Relationship Id="rId14" Type="http://schemas.openxmlformats.org/officeDocument/2006/relationships/hyperlink" Target="mailto:lmandsager@ed.sc.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hyperlink" Target="http://www.ascd.org/publications/educational-leadership/sept12/vol70/num01/Seven-Keys-to-Effective-Feedback.aspx" TargetMode="External"/><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hyperlink" Target="https://www.cu.edu/sites/default/files/ExecSummaries-The_Speed_of_Trust.pdf" TargetMode="External"/><Relationship Id="rId5" Type="http://schemas.openxmlformats.org/officeDocument/2006/relationships/hyperlink" Target="https://www.cerra.org/uploads/1/7/6/8/17684955/2018-19_supply_demand_report_update_jan_16.pdf" TargetMode="External"/><Relationship Id="rId4" Type="http://schemas.openxmlformats.org/officeDocument/2006/relationships/hyperlink" Target="https://docs.google.com/document/d/1rhrb05FnNwTTNbKh__faGB9wFMT5coUzaytM6txJmtg/edi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2.sv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image" Target="../media/image13.png"/><Relationship Id="rId4" Type="http://schemas.openxmlformats.org/officeDocument/2006/relationships/image" Target="../media/image14.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title="Decorative shape">
            <a:extLst>
              <a:ext uri="{FF2B5EF4-FFF2-40B4-BE49-F238E27FC236}">
                <a16:creationId xmlns:a16="http://schemas.microsoft.com/office/drawing/2014/main" id="{3B854194-185D-494D-905C-7C7CB2E30F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title="Decorative Shape">
            <a:extLst>
              <a:ext uri="{FF2B5EF4-FFF2-40B4-BE49-F238E27FC236}">
                <a16:creationId xmlns:a16="http://schemas.microsoft.com/office/drawing/2014/main" id="{B4F5FA0D-0104-4987-8241-EFF7C85B88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5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title="Decorative Shape">
            <a:extLst>
              <a:ext uri="{FF2B5EF4-FFF2-40B4-BE49-F238E27FC236}">
                <a16:creationId xmlns:a16="http://schemas.microsoft.com/office/drawing/2014/main" id="{2897127E-6CEF-446C-BE87-93B7C46E49D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156568" y="1949985"/>
            <a:ext cx="3237107" cy="2210253"/>
          </a:xfrm>
        </p:spPr>
        <p:txBody>
          <a:bodyPr vert="horz" lIns="0" tIns="0" rIns="0" bIns="0" rtlCol="0" anchor="b" anchorCtr="0">
            <a:noAutofit/>
          </a:bodyPr>
          <a:lstStyle/>
          <a:p>
            <a:r>
              <a:rPr lang="en-US" sz="2800" dirty="0">
                <a:solidFill>
                  <a:srgbClr val="FFFFFF"/>
                </a:solidFill>
                <a:latin typeface="Calibri"/>
                <a:cs typeface="Calibri"/>
              </a:rPr>
              <a:t>Recruiting, Retaining, &amp; Supporting Excellent Educators:  </a:t>
            </a:r>
            <a:r>
              <a:rPr lang="en-US" sz="2800" dirty="0"/>
              <a:t/>
            </a:r>
            <a:br>
              <a:rPr lang="en-US" sz="2800" dirty="0"/>
            </a:br>
            <a:r>
              <a:rPr lang="en-US" sz="2800" dirty="0">
                <a:solidFill>
                  <a:srgbClr val="FFFFFF"/>
                </a:solidFill>
                <a:latin typeface="Calibri"/>
                <a:cs typeface="Calibri"/>
              </a:rPr>
              <a:t>Leveraging Expanded ADEPT and PADEPP to Grow Teachers &amp; Principals</a:t>
            </a:r>
          </a:p>
        </p:txBody>
      </p:sp>
      <p:sp>
        <p:nvSpPr>
          <p:cNvPr id="3" name="Subtitle 2"/>
          <p:cNvSpPr>
            <a:spLocks noGrp="1"/>
          </p:cNvSpPr>
          <p:nvPr>
            <p:ph idx="1"/>
          </p:nvPr>
        </p:nvSpPr>
        <p:spPr>
          <a:xfrm>
            <a:off x="4567930" y="601399"/>
            <a:ext cx="3979563" cy="3922976"/>
          </a:xfrm>
        </p:spPr>
        <p:txBody>
          <a:bodyPr vert="horz" lIns="0" tIns="0" rIns="0" bIns="0" rtlCol="0" anchor="ctr">
            <a:noAutofit/>
          </a:bodyPr>
          <a:lstStyle/>
          <a:p>
            <a:pPr marL="0" indent="0">
              <a:buNone/>
            </a:pPr>
            <a:endParaRPr lang="en-US" sz="2400" dirty="0">
              <a:solidFill>
                <a:srgbClr val="000000"/>
              </a:solidFill>
              <a:cs typeface="Calibri"/>
            </a:endParaRPr>
          </a:p>
          <a:p>
            <a:r>
              <a:rPr lang="en-US" sz="2400" dirty="0">
                <a:solidFill>
                  <a:srgbClr val="000000"/>
                </a:solidFill>
                <a:cs typeface="Calibri"/>
              </a:rPr>
              <a:t>As you enter, write your answer to each of these questions on a different sticky note. </a:t>
            </a:r>
            <a:r>
              <a:rPr lang="en-US" sz="2400" b="1" dirty="0">
                <a:solidFill>
                  <a:srgbClr val="000000"/>
                </a:solidFill>
                <a:cs typeface="Calibri"/>
              </a:rPr>
              <a:t>When you think about how teacher evaluation or principal evaluation have gone this year....</a:t>
            </a:r>
            <a:endParaRPr lang="en-US" sz="2400" b="1" dirty="0">
              <a:solidFill>
                <a:srgbClr val="595959"/>
              </a:solidFill>
              <a:cs typeface="Calibri"/>
            </a:endParaRPr>
          </a:p>
          <a:p>
            <a:r>
              <a:rPr lang="en-US" sz="2400" b="1" dirty="0">
                <a:solidFill>
                  <a:srgbClr val="000000"/>
                </a:solidFill>
                <a:cs typeface="Calibri"/>
              </a:rPr>
              <a:t>1. What's working with building a culture of growth? </a:t>
            </a:r>
          </a:p>
          <a:p>
            <a:r>
              <a:rPr lang="en-US" sz="2400" b="1" dirty="0">
                <a:solidFill>
                  <a:srgbClr val="000000"/>
                </a:solidFill>
                <a:cs typeface="Calibri"/>
              </a:rPr>
              <a:t>2. What was challenging? </a:t>
            </a:r>
          </a:p>
          <a:p>
            <a:endParaRPr lang="en-US" sz="1800" dirty="0">
              <a:solidFill>
                <a:srgbClr val="000000"/>
              </a:solidFill>
              <a:cs typeface="Calibri"/>
            </a:endParaRPr>
          </a:p>
        </p:txBody>
      </p:sp>
    </p:spTree>
    <p:extLst>
      <p:ext uri="{BB962C8B-B14F-4D97-AF65-F5344CB8AC3E}">
        <p14:creationId xmlns:p14="http://schemas.microsoft.com/office/powerpoint/2010/main" val="841426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811" y="719847"/>
            <a:ext cx="3755553" cy="1887166"/>
          </a:xfrm>
        </p:spPr>
        <p:txBody>
          <a:bodyPr>
            <a:normAutofit/>
          </a:bodyPr>
          <a:lstStyle/>
          <a:p>
            <a:r>
              <a:rPr lang="en-US">
                <a:latin typeface="Calibri"/>
                <a:cs typeface="Calibri"/>
              </a:rPr>
              <a:t>Giving Effective Feedback</a:t>
            </a:r>
            <a:endParaRPr lang="en-US"/>
          </a:p>
        </p:txBody>
      </p:sp>
      <p:sp>
        <p:nvSpPr>
          <p:cNvPr id="3" name="Text Placeholder 2"/>
          <p:cNvSpPr>
            <a:spLocks noGrp="1"/>
          </p:cNvSpPr>
          <p:nvPr>
            <p:ph type="body" idx="1"/>
          </p:nvPr>
        </p:nvSpPr>
        <p:spPr/>
        <p:txBody>
          <a:bodyPr/>
          <a:lstStyle/>
          <a:p>
            <a:r>
              <a:rPr lang="en-US"/>
              <a:t> </a:t>
            </a:r>
          </a:p>
        </p:txBody>
      </p:sp>
    </p:spTree>
    <p:extLst>
      <p:ext uri="{BB962C8B-B14F-4D97-AF65-F5344CB8AC3E}">
        <p14:creationId xmlns:p14="http://schemas.microsoft.com/office/powerpoint/2010/main" val="119746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sz="3200" b="1">
                <a:solidFill>
                  <a:srgbClr val="00999A"/>
                </a:solidFill>
                <a:cs typeface="Calibri"/>
              </a:rPr>
              <a:t>Coaching Preparation</a:t>
            </a:r>
          </a:p>
        </p:txBody>
      </p:sp>
      <p:sp>
        <p:nvSpPr>
          <p:cNvPr id="2" name="Content Placeholder 1"/>
          <p:cNvSpPr>
            <a:spLocks noGrp="1"/>
          </p:cNvSpPr>
          <p:nvPr>
            <p:ph idx="1"/>
          </p:nvPr>
        </p:nvSpPr>
        <p:spPr/>
        <p:txBody>
          <a:bodyPr vert="horz" lIns="91440" tIns="45720" rIns="91440" bIns="45720" rtlCol="0" anchor="t">
            <a:normAutofit/>
          </a:bodyPr>
          <a:lstStyle/>
          <a:p>
            <a:r>
              <a:rPr lang="en-US">
                <a:cs typeface="Calibri"/>
              </a:rPr>
              <a:t>In your group, read your assigned scenario. Identify what is critical about the challenging conversation that must occur. </a:t>
            </a:r>
          </a:p>
          <a:p>
            <a:r>
              <a:rPr lang="en-US">
                <a:cs typeface="Calibri"/>
              </a:rPr>
              <a:t>What </a:t>
            </a:r>
            <a:r>
              <a:rPr lang="en-US" b="1">
                <a:cs typeface="Calibri"/>
              </a:rPr>
              <a:t>questions</a:t>
            </a:r>
            <a:r>
              <a:rPr lang="en-US">
                <a:cs typeface="Calibri"/>
              </a:rPr>
              <a:t> are essential? </a:t>
            </a:r>
          </a:p>
          <a:p>
            <a:r>
              <a:rPr lang="en-US">
                <a:cs typeface="Calibri"/>
              </a:rPr>
              <a:t>What </a:t>
            </a:r>
            <a:r>
              <a:rPr lang="en-US" b="1">
                <a:cs typeface="Calibri"/>
              </a:rPr>
              <a:t>evidence</a:t>
            </a:r>
            <a:r>
              <a:rPr lang="en-US">
                <a:cs typeface="Calibri"/>
              </a:rPr>
              <a:t> is necessary to share? </a:t>
            </a:r>
          </a:p>
          <a:p>
            <a:r>
              <a:rPr lang="en-US">
                <a:cs typeface="Calibri"/>
              </a:rPr>
              <a:t>What </a:t>
            </a:r>
            <a:r>
              <a:rPr lang="en-US" b="1">
                <a:cs typeface="Calibri"/>
              </a:rPr>
              <a:t>specific next steps</a:t>
            </a:r>
            <a:r>
              <a:rPr lang="en-US">
                <a:cs typeface="Calibri"/>
              </a:rPr>
              <a:t> should take place? </a:t>
            </a:r>
          </a:p>
          <a:p>
            <a:endParaRPr lang="en-US">
              <a:cs typeface="Calibri"/>
            </a:endParaRPr>
          </a:p>
        </p:txBody>
      </p:sp>
    </p:spTree>
    <p:extLst>
      <p:ext uri="{BB962C8B-B14F-4D97-AF65-F5344CB8AC3E}">
        <p14:creationId xmlns:p14="http://schemas.microsoft.com/office/powerpoint/2010/main" val="3318092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sz="3200" b="1">
                <a:solidFill>
                  <a:srgbClr val="00999A"/>
                </a:solidFill>
                <a:cs typeface="Calibri"/>
              </a:rPr>
              <a:t>Reflections</a:t>
            </a:r>
          </a:p>
        </p:txBody>
      </p:sp>
      <p:sp>
        <p:nvSpPr>
          <p:cNvPr id="2" name="Content Placeholder 1"/>
          <p:cNvSpPr>
            <a:spLocks noGrp="1"/>
          </p:cNvSpPr>
          <p:nvPr>
            <p:ph idx="1"/>
          </p:nvPr>
        </p:nvSpPr>
        <p:spPr/>
        <p:txBody>
          <a:bodyPr vert="horz" lIns="91440" tIns="45720" rIns="91440" bIns="45720" rtlCol="0" anchor="t">
            <a:normAutofit/>
          </a:bodyPr>
          <a:lstStyle/>
          <a:p>
            <a:pPr marL="0" indent="0">
              <a:buNone/>
            </a:pPr>
            <a:r>
              <a:rPr lang="en-US">
                <a:ea typeface="+mn-lt"/>
                <a:cs typeface="+mn-lt"/>
              </a:rPr>
              <a:t>•Keep doing or start: What good ideas or strategies emerged?</a:t>
            </a:r>
            <a:endParaRPr lang="en-US"/>
          </a:p>
          <a:p>
            <a:pPr marL="0" indent="0">
              <a:buNone/>
            </a:pPr>
            <a:r>
              <a:rPr lang="en-US">
                <a:ea typeface="+mn-lt"/>
                <a:cs typeface="+mn-lt"/>
              </a:rPr>
              <a:t>•Stop doing: What red flags/reminders/reflections came up? </a:t>
            </a:r>
            <a:endParaRPr lang="en-US">
              <a:cs typeface="Calibri"/>
            </a:endParaRPr>
          </a:p>
          <a:p>
            <a:pPr marL="0" indent="0">
              <a:buNone/>
            </a:pPr>
            <a:r>
              <a:rPr lang="en-US">
                <a:ea typeface="+mn-lt"/>
                <a:cs typeface="+mn-lt"/>
              </a:rPr>
              <a:t>•What questions do we have for each other? </a:t>
            </a:r>
            <a:endParaRPr lang="en-US"/>
          </a:p>
          <a:p>
            <a:pPr marL="0" indent="0">
              <a:buNone/>
            </a:pPr>
            <a:endParaRPr lang="en-US">
              <a:ea typeface="+mn-lt"/>
              <a:cs typeface="+mn-lt"/>
            </a:endParaRPr>
          </a:p>
          <a:p>
            <a:endParaRPr lang="en-US">
              <a:cs typeface="Calibri"/>
            </a:endParaRPr>
          </a:p>
        </p:txBody>
      </p:sp>
    </p:spTree>
    <p:extLst>
      <p:ext uri="{BB962C8B-B14F-4D97-AF65-F5344CB8AC3E}">
        <p14:creationId xmlns:p14="http://schemas.microsoft.com/office/powerpoint/2010/main" val="1453619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811" y="719847"/>
            <a:ext cx="3755553" cy="1887166"/>
          </a:xfrm>
        </p:spPr>
        <p:txBody>
          <a:bodyPr>
            <a:normAutofit/>
          </a:bodyPr>
          <a:lstStyle/>
          <a:p>
            <a:r>
              <a:rPr lang="en-US">
                <a:latin typeface="Calibri"/>
                <a:cs typeface="Calibri"/>
              </a:rPr>
              <a:t>Taking Action: Next Steps</a:t>
            </a:r>
            <a:endParaRPr lang="en-US"/>
          </a:p>
        </p:txBody>
      </p:sp>
      <p:sp>
        <p:nvSpPr>
          <p:cNvPr id="3" name="Text Placeholder 2"/>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300346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sz="3200" b="1">
                <a:solidFill>
                  <a:srgbClr val="00999A"/>
                </a:solidFill>
                <a:cs typeface="Calibri"/>
              </a:rPr>
              <a:t>One small step...</a:t>
            </a:r>
          </a:p>
        </p:txBody>
      </p:sp>
      <p:sp>
        <p:nvSpPr>
          <p:cNvPr id="2" name="Content Placeholder 1"/>
          <p:cNvSpPr>
            <a:spLocks noGrp="1"/>
          </p:cNvSpPr>
          <p:nvPr>
            <p:ph idx="1"/>
          </p:nvPr>
        </p:nvSpPr>
        <p:spPr/>
        <p:txBody>
          <a:bodyPr vert="horz" lIns="91440" tIns="45720" rIns="91440" bIns="45720" rtlCol="0" anchor="t">
            <a:normAutofit lnSpcReduction="10000"/>
          </a:bodyPr>
          <a:lstStyle/>
          <a:p>
            <a:pPr marL="0" indent="0">
              <a:buNone/>
            </a:pPr>
            <a:r>
              <a:rPr lang="en-US">
                <a:cs typeface="Calibri"/>
              </a:rPr>
              <a:t>Think of an </a:t>
            </a:r>
            <a:r>
              <a:rPr lang="en-US" b="1">
                <a:cs typeface="Calibri"/>
              </a:rPr>
              <a:t>immediate need</a:t>
            </a:r>
            <a:r>
              <a:rPr lang="en-US">
                <a:cs typeface="Calibri"/>
              </a:rPr>
              <a:t> in your district or school that connects to retaining and supporting educators. What is one </a:t>
            </a:r>
            <a:r>
              <a:rPr lang="en-US" b="1">
                <a:cs typeface="Calibri"/>
              </a:rPr>
              <a:t>small action step</a:t>
            </a:r>
            <a:r>
              <a:rPr lang="en-US">
                <a:cs typeface="Calibri"/>
              </a:rPr>
              <a:t> you could take based on the conversations we've had today? </a:t>
            </a:r>
            <a:endParaRPr lang="en-US"/>
          </a:p>
          <a:p>
            <a:pPr marL="0" indent="0">
              <a:buNone/>
            </a:pPr>
            <a:r>
              <a:rPr lang="en-US">
                <a:cs typeface="Calibri"/>
              </a:rPr>
              <a:t>Jot it down on the colorful notecard you received earlier. </a:t>
            </a:r>
            <a:endParaRPr lang="en-US"/>
          </a:p>
        </p:txBody>
      </p:sp>
    </p:spTree>
    <p:extLst>
      <p:ext uri="{BB962C8B-B14F-4D97-AF65-F5344CB8AC3E}">
        <p14:creationId xmlns:p14="http://schemas.microsoft.com/office/powerpoint/2010/main" val="3742833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B8D15-8B54-4920-A768-B3124BB4564B}"/>
              </a:ext>
            </a:extLst>
          </p:cNvPr>
          <p:cNvSpPr>
            <a:spLocks noGrp="1"/>
          </p:cNvSpPr>
          <p:nvPr>
            <p:ph type="title"/>
          </p:nvPr>
        </p:nvSpPr>
        <p:spPr>
          <a:xfrm>
            <a:off x="1178858" y="1180189"/>
            <a:ext cx="6841938" cy="994172"/>
          </a:xfrm>
        </p:spPr>
        <p:txBody>
          <a:bodyPr>
            <a:normAutofit/>
          </a:bodyPr>
          <a:lstStyle/>
          <a:p>
            <a:r>
              <a:rPr lang="en-US">
                <a:cs typeface="Calibri"/>
              </a:rPr>
              <a:t>Step to the beat...</a:t>
            </a:r>
            <a:endParaRPr lang="en-US"/>
          </a:p>
        </p:txBody>
      </p:sp>
      <p:sp>
        <p:nvSpPr>
          <p:cNvPr id="3" name="Content Placeholder 2">
            <a:extLst>
              <a:ext uri="{FF2B5EF4-FFF2-40B4-BE49-F238E27FC236}">
                <a16:creationId xmlns:a16="http://schemas.microsoft.com/office/drawing/2014/main" id="{BFAE010F-B60E-4B61-BEE1-E83EE779B23E}"/>
              </a:ext>
            </a:extLst>
          </p:cNvPr>
          <p:cNvSpPr>
            <a:spLocks noGrp="1"/>
          </p:cNvSpPr>
          <p:nvPr>
            <p:ph idx="1"/>
          </p:nvPr>
        </p:nvSpPr>
        <p:spPr>
          <a:xfrm>
            <a:off x="1178858" y="2295012"/>
            <a:ext cx="4549588" cy="1828910"/>
          </a:xfrm>
        </p:spPr>
        <p:txBody>
          <a:bodyPr vert="horz" lIns="91440" tIns="45720" rIns="91440" bIns="45720" rtlCol="0">
            <a:normAutofit/>
          </a:bodyPr>
          <a:lstStyle/>
          <a:p>
            <a:pPr marL="0" indent="0">
              <a:buNone/>
            </a:pPr>
            <a:r>
              <a:rPr lang="en-US" sz="1800">
                <a:cs typeface="Calibri"/>
              </a:rPr>
              <a:t>Remember musical chairs? As the music plays, make your way around the room. When the music stops, swap action steps with the person standing closest to you. When we finish, you should have several bright ideas to carry you forward. </a:t>
            </a:r>
          </a:p>
          <a:p>
            <a:pPr marL="0" indent="0">
              <a:buNone/>
            </a:pPr>
            <a:endParaRPr lang="en-US" sz="1800">
              <a:cs typeface="Calibri"/>
            </a:endParaRPr>
          </a:p>
        </p:txBody>
      </p:sp>
      <p:sp>
        <p:nvSpPr>
          <p:cNvPr id="9" name="Freeform 6" title="Decorative Shape">
            <a:extLst>
              <a:ext uri="{FF2B5EF4-FFF2-40B4-BE49-F238E27FC236}">
                <a16:creationId xmlns:a16="http://schemas.microsoft.com/office/drawing/2014/main" id="{A9616D99-AEFB-4C95-84EF-5DEC698D92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64643" y="558351"/>
            <a:ext cx="2456751" cy="3306366"/>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sp>
        <p:nvSpPr>
          <p:cNvPr id="11" name="Freeform 6" title="Decorative Shape">
            <a:extLst>
              <a:ext uri="{FF2B5EF4-FFF2-40B4-BE49-F238E27FC236}">
                <a16:creationId xmlns:a16="http://schemas.microsoft.com/office/drawing/2014/main" id="{D0F97023-F626-4FC5-8C2D-753B5C7F46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113971" y="1264239"/>
            <a:ext cx="2456260" cy="3306366"/>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sp>
      <p:pic>
        <p:nvPicPr>
          <p:cNvPr id="4" name="Graphic 4" descr="Dance">
            <a:extLst>
              <a:ext uri="{FF2B5EF4-FFF2-40B4-BE49-F238E27FC236}">
                <a16:creationId xmlns:a16="http://schemas.microsoft.com/office/drawing/2014/main" id="{4975578A-5FF1-45FE-B0F0-1B118023FE92}"/>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6244424" y="2393663"/>
            <a:ext cx="1645919" cy="1645919"/>
          </a:xfrm>
          <a:prstGeom prst="rect">
            <a:avLst/>
          </a:prstGeom>
        </p:spPr>
      </p:pic>
    </p:spTree>
    <p:extLst>
      <p:ext uri="{BB962C8B-B14F-4D97-AF65-F5344CB8AC3E}">
        <p14:creationId xmlns:p14="http://schemas.microsoft.com/office/powerpoint/2010/main" val="4079502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title="Decorative Shape">
            <a:extLst>
              <a:ext uri="{FF2B5EF4-FFF2-40B4-BE49-F238E27FC236}">
                <a16:creationId xmlns:a16="http://schemas.microsoft.com/office/drawing/2014/main" id="{23962611-DFD5-4092-AAFD-559E3DFCE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51435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title="Decorative Shape">
            <a:extLst>
              <a:ext uri="{FF2B5EF4-FFF2-40B4-BE49-F238E27FC236}">
                <a16:creationId xmlns:a16="http://schemas.microsoft.com/office/drawing/2014/main" id="{2270F1FA-0425-408F-9861-80BF5AFB27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a:extLst>
              <a:ext uri="{FF2B5EF4-FFF2-40B4-BE49-F238E27FC236}">
                <a16:creationId xmlns:a16="http://schemas.microsoft.com/office/drawing/2014/main" id="{9DF5F142-E866-4985-9966-5EB80AA3109C}"/>
              </a:ext>
            </a:extLst>
          </p:cNvPr>
          <p:cNvSpPr>
            <a:spLocks noGrp="1"/>
          </p:cNvSpPr>
          <p:nvPr>
            <p:ph type="title"/>
          </p:nvPr>
        </p:nvSpPr>
        <p:spPr>
          <a:xfrm>
            <a:off x="2284026" y="1532747"/>
            <a:ext cx="4578895" cy="2828036"/>
          </a:xfrm>
        </p:spPr>
        <p:txBody>
          <a:bodyPr vert="horz" lIns="91440" tIns="45720" rIns="91440" bIns="45720" rtlCol="0" anchor="b">
            <a:noAutofit/>
          </a:bodyPr>
          <a:lstStyle/>
          <a:p>
            <a:pPr algn="ctr" defTabSz="914400">
              <a:lnSpc>
                <a:spcPct val="90000"/>
              </a:lnSpc>
            </a:pPr>
            <a:r>
              <a:rPr lang="en-US" sz="2400" kern="1200" dirty="0">
                <a:solidFill>
                  <a:srgbClr val="FFFFFF"/>
                </a:solidFill>
                <a:latin typeface="+mj-lt"/>
                <a:ea typeface="+mj-ea"/>
                <a:cs typeface="+mj-cs"/>
              </a:rPr>
              <a:t>Feedback vs. Advice</a:t>
            </a:r>
            <a:r>
              <a:rPr lang="en-US" sz="2400" kern="1200" dirty="0">
                <a:latin typeface="+mj-lt"/>
                <a:ea typeface="+mj-ea"/>
                <a:cs typeface="+mj-cs"/>
              </a:rPr>
              <a:t/>
            </a:r>
            <a:br>
              <a:rPr lang="en-US" sz="2400" kern="1200" dirty="0">
                <a:latin typeface="+mj-lt"/>
                <a:ea typeface="+mj-ea"/>
                <a:cs typeface="+mj-cs"/>
              </a:rPr>
            </a:br>
            <a:r>
              <a:rPr lang="en-US" sz="2400" b="0" kern="1200" dirty="0">
                <a:solidFill>
                  <a:srgbClr val="FFFFFF"/>
                </a:solidFill>
                <a:latin typeface="+mj-lt"/>
                <a:ea typeface="+mj-ea"/>
                <a:cs typeface="+mj-cs"/>
              </a:rPr>
              <a:t>"We too often jump right to </a:t>
            </a:r>
            <a:r>
              <a:rPr lang="en-US" sz="2400" kern="1200" dirty="0">
                <a:solidFill>
                  <a:srgbClr val="FFFFFF"/>
                </a:solidFill>
                <a:latin typeface="+mj-lt"/>
                <a:ea typeface="+mj-ea"/>
                <a:cs typeface="+mj-cs"/>
              </a:rPr>
              <a:t>advice</a:t>
            </a:r>
            <a:r>
              <a:rPr lang="en-US" sz="2400" b="0" kern="1200" dirty="0">
                <a:solidFill>
                  <a:srgbClr val="FFFFFF"/>
                </a:solidFill>
                <a:latin typeface="+mj-lt"/>
                <a:ea typeface="+mj-ea"/>
                <a:cs typeface="+mj-cs"/>
              </a:rPr>
              <a:t> without first ensuring that the learner has sought, grasped, and tentatively accepted the feedback on which the advice is based," </a:t>
            </a:r>
            <a:r>
              <a:rPr lang="en-US" sz="2400" b="0" dirty="0">
                <a:solidFill>
                  <a:srgbClr val="FFFFFF"/>
                </a:solidFill>
                <a:latin typeface="+mj-lt"/>
                <a:ea typeface="+mj-ea"/>
                <a:cs typeface="+mj-cs"/>
              </a:rPr>
              <a:t>Wiggins</a:t>
            </a:r>
            <a:r>
              <a:rPr lang="en-US" sz="2400" b="0" kern="1200" dirty="0">
                <a:solidFill>
                  <a:srgbClr val="FFFFFF"/>
                </a:solidFill>
                <a:latin typeface="+mj-lt"/>
                <a:ea typeface="+mj-ea"/>
                <a:cs typeface="+mj-cs"/>
              </a:rPr>
              <a:t> (2012). </a:t>
            </a:r>
            <a:endParaRPr lang="en-US" sz="2400" b="0" kern="1200">
              <a:solidFill>
                <a:srgbClr val="FFFFFF"/>
              </a:solidFill>
              <a:latin typeface="+mj-lt"/>
              <a:ea typeface="+mj-ea"/>
              <a:cs typeface="Calibri Light"/>
            </a:endParaRPr>
          </a:p>
          <a:p>
            <a:pPr algn="ctr" defTabSz="914400">
              <a:lnSpc>
                <a:spcPct val="90000"/>
              </a:lnSpc>
            </a:pPr>
            <a:r>
              <a:rPr lang="en-US" sz="2400" kern="1200" dirty="0">
                <a:solidFill>
                  <a:srgbClr val="FFFFFF"/>
                </a:solidFill>
                <a:latin typeface="+mj-lt"/>
                <a:ea typeface="+mj-ea"/>
                <a:cs typeface="+mj-cs"/>
              </a:rPr>
              <a:t> </a:t>
            </a:r>
            <a:r>
              <a:rPr lang="en-US" sz="2400" kern="1200" dirty="0">
                <a:latin typeface="+mj-lt"/>
                <a:ea typeface="+mj-ea"/>
                <a:cs typeface="+mj-cs"/>
              </a:rPr>
              <a:t/>
            </a:r>
            <a:br>
              <a:rPr lang="en-US" sz="2400" kern="1200" dirty="0">
                <a:latin typeface="+mj-lt"/>
                <a:ea typeface="+mj-ea"/>
                <a:cs typeface="+mj-cs"/>
              </a:rPr>
            </a:br>
            <a:r>
              <a:rPr lang="en-US" sz="2400" kern="1200" dirty="0">
                <a:solidFill>
                  <a:srgbClr val="FFFFFF"/>
                </a:solidFill>
                <a:latin typeface="+mj-lt"/>
                <a:ea typeface="+mj-ea"/>
                <a:cs typeface="+mj-cs"/>
              </a:rPr>
              <a:t>Feedback vs. Evaluation</a:t>
            </a:r>
            <a:r>
              <a:rPr lang="en-US" sz="2400" kern="1200" dirty="0">
                <a:latin typeface="+mj-lt"/>
                <a:ea typeface="+mj-ea"/>
                <a:cs typeface="+mj-cs"/>
              </a:rPr>
              <a:t/>
            </a:r>
            <a:br>
              <a:rPr lang="en-US" sz="2400" kern="1200" dirty="0">
                <a:latin typeface="+mj-lt"/>
                <a:ea typeface="+mj-ea"/>
                <a:cs typeface="+mj-cs"/>
              </a:rPr>
            </a:br>
            <a:r>
              <a:rPr lang="en-US" sz="2400" b="0" kern="1200" dirty="0">
                <a:solidFill>
                  <a:srgbClr val="FFFFFF"/>
                </a:solidFill>
                <a:latin typeface="+mj-lt"/>
                <a:ea typeface="+mj-ea"/>
                <a:cs typeface="+mj-cs"/>
              </a:rPr>
              <a:t>Evaluation without feedback "serves no useful function." </a:t>
            </a:r>
            <a:endParaRPr lang="en-US" sz="2400" kern="1200">
              <a:solidFill>
                <a:srgbClr val="FFFFFF"/>
              </a:solidFill>
              <a:latin typeface="+mj-lt"/>
              <a:ea typeface="+mj-ea"/>
              <a:cs typeface="Calibri Light"/>
            </a:endParaRPr>
          </a:p>
        </p:txBody>
      </p:sp>
    </p:spTree>
    <p:extLst>
      <p:ext uri="{BB962C8B-B14F-4D97-AF65-F5344CB8AC3E}">
        <p14:creationId xmlns:p14="http://schemas.microsoft.com/office/powerpoint/2010/main" val="3641167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5F142-E866-4985-9966-5EB80AA3109C}"/>
              </a:ext>
            </a:extLst>
          </p:cNvPr>
          <p:cNvSpPr>
            <a:spLocks noGrp="1"/>
          </p:cNvSpPr>
          <p:nvPr>
            <p:ph type="title"/>
          </p:nvPr>
        </p:nvSpPr>
        <p:spPr>
          <a:xfrm>
            <a:off x="820124" y="719847"/>
            <a:ext cx="4122175" cy="1854817"/>
          </a:xfrm>
        </p:spPr>
        <p:txBody>
          <a:bodyPr/>
          <a:lstStyle/>
          <a:p>
            <a:r>
              <a:rPr lang="en-US">
                <a:latin typeface="Calibri"/>
                <a:cs typeface="Calibri"/>
              </a:rPr>
              <a:t>ADEPT and PADEPP Resources</a:t>
            </a:r>
            <a:endParaRPr lang="en-US"/>
          </a:p>
        </p:txBody>
      </p:sp>
      <p:sp>
        <p:nvSpPr>
          <p:cNvPr id="3" name="Text Placeholder 2">
            <a:extLst>
              <a:ext uri="{FF2B5EF4-FFF2-40B4-BE49-F238E27FC236}">
                <a16:creationId xmlns:a16="http://schemas.microsoft.com/office/drawing/2014/main" id="{D7B87F31-85DE-45F7-8EC2-8A6A17D85118}"/>
              </a:ext>
            </a:extLst>
          </p:cNvPr>
          <p:cNvSpPr>
            <a:spLocks noGrp="1"/>
          </p:cNvSpPr>
          <p:nvPr>
            <p:ph type="body" idx="1"/>
          </p:nvPr>
        </p:nvSpPr>
        <p:spPr/>
        <p:txBody>
          <a:bodyPr vert="horz" lIns="0" tIns="0" rIns="0" bIns="0" rtlCol="0" anchor="t">
            <a:normAutofit/>
          </a:bodyPr>
          <a:lstStyle/>
          <a:p>
            <a:r>
              <a:rPr lang="en-US">
                <a:cs typeface="Calibri"/>
              </a:rPr>
              <a:t>And Questions...</a:t>
            </a:r>
            <a:endParaRPr lang="en-US"/>
          </a:p>
        </p:txBody>
      </p:sp>
    </p:spTree>
    <p:extLst>
      <p:ext uri="{BB962C8B-B14F-4D97-AF65-F5344CB8AC3E}">
        <p14:creationId xmlns:p14="http://schemas.microsoft.com/office/powerpoint/2010/main" val="452853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Calibri"/>
                <a:cs typeface="Calibri"/>
              </a:rPr>
              <a:t>PADEPP: Supporting Principal Growth</a:t>
            </a:r>
          </a:p>
        </p:txBody>
      </p:sp>
      <p:sp>
        <p:nvSpPr>
          <p:cNvPr id="3" name="Content Placeholder 2"/>
          <p:cNvSpPr>
            <a:spLocks noGrp="1"/>
          </p:cNvSpPr>
          <p:nvPr>
            <p:ph idx="1"/>
          </p:nvPr>
        </p:nvSpPr>
        <p:spPr>
          <a:xfrm>
            <a:off x="820800" y="1342417"/>
            <a:ext cx="7502400" cy="1264305"/>
          </a:xfrm>
        </p:spPr>
        <p:txBody>
          <a:bodyPr vert="horz" lIns="0" tIns="0" rIns="0" bIns="0" rtlCol="0" anchor="t">
            <a:normAutofit/>
          </a:bodyPr>
          <a:lstStyle/>
          <a:p>
            <a:r>
              <a:rPr lang="en-US" dirty="0">
                <a:solidFill>
                  <a:schemeClr val="tx1"/>
                </a:solidFill>
              </a:rPr>
              <a:t>PADEPP is a growth model – reflection and actionable, timely feedback are essential</a:t>
            </a:r>
          </a:p>
          <a:p>
            <a:r>
              <a:rPr lang="en-US" dirty="0">
                <a:solidFill>
                  <a:schemeClr val="tx1"/>
                </a:solidFill>
              </a:rPr>
              <a:t>Principals need  multiple types of support – in context, tactical, and strategic</a:t>
            </a:r>
            <a:endParaRPr lang="en-US" dirty="0">
              <a:solidFill>
                <a:schemeClr val="tx1"/>
              </a:solidFill>
              <a:cs typeface="Calibri"/>
            </a:endParaRPr>
          </a:p>
          <a:p>
            <a:pPr marL="0" indent="0">
              <a:buNone/>
            </a:pPr>
            <a:endParaRPr lang="en-US"/>
          </a:p>
        </p:txBody>
      </p:sp>
      <p:pic>
        <p:nvPicPr>
          <p:cNvPr id="2050" name="Picture 2" title="Screenshot of top row of educator effectiveness webs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0178" y="2367349"/>
            <a:ext cx="5540991" cy="2678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title="Orange Oval"/>
          <p:cNvSpPr/>
          <p:nvPr/>
        </p:nvSpPr>
        <p:spPr>
          <a:xfrm>
            <a:off x="5295332" y="3903260"/>
            <a:ext cx="1883390" cy="103723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639083" y="2640813"/>
            <a:ext cx="2292821" cy="2123658"/>
          </a:xfrm>
          <a:prstGeom prst="rect">
            <a:avLst/>
          </a:prstGeom>
          <a:noFill/>
          <a:ln w="28575">
            <a:solidFill>
              <a:schemeClr val="accent3"/>
            </a:solid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rPr>
              <a:t>PADEPP resources *</a:t>
            </a:r>
            <a:r>
              <a:rPr kumimoji="0" lang="en-US" sz="1800" b="0" i="0" u="none" strike="noStrike" kern="1200" cap="none" spc="0" normalizeH="0" baseline="0" noProof="0">
                <a:ln>
                  <a:noFill/>
                </a:ln>
                <a:solidFill>
                  <a:prstClr val="black"/>
                </a:solidFill>
                <a:effectLst/>
                <a:uLnTx/>
                <a:uFillTx/>
                <a:hlinkClick r:id="rId4"/>
              </a:rPr>
              <a:t>https://ed.sc.gov/educators/educator-effectiveness/</a:t>
            </a:r>
            <a:endParaRPr kumimoji="0" lang="en-US" sz="1800" b="0" i="0" u="none" strike="noStrike" kern="1200" cap="none" spc="0" normalizeH="0" baseline="0" noProof="0">
              <a:ln>
                <a:noFill/>
              </a:ln>
              <a:solidFill>
                <a:prstClr val="black"/>
              </a:solidFill>
              <a:effectLst/>
              <a:uLnTx/>
              <a:uFillTx/>
            </a:endParaRPr>
          </a:p>
          <a:p>
            <a:r>
              <a:rPr lang="en-US" sz="1800">
                <a:solidFill>
                  <a:prstClr val="black"/>
                </a:solidFill>
                <a:hlinkClick r:id="rId5"/>
              </a:rPr>
              <a:t>*PADEPP guidelines</a:t>
            </a:r>
            <a:r>
              <a:rPr lang="en-US" sz="1800">
                <a:solidFill>
                  <a:prstClr val="black"/>
                </a:solidFill>
              </a:rPr>
              <a:t> (2017)</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2526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ADEPT Tips and Key Resources</a:t>
            </a:r>
          </a:p>
        </p:txBody>
      </p:sp>
      <p:sp>
        <p:nvSpPr>
          <p:cNvPr id="3" name="Content Placeholder 2"/>
          <p:cNvSpPr>
            <a:spLocks noGrp="1"/>
          </p:cNvSpPr>
          <p:nvPr>
            <p:ph idx="1"/>
          </p:nvPr>
        </p:nvSpPr>
        <p:spPr>
          <a:xfrm>
            <a:off x="820800" y="1342417"/>
            <a:ext cx="7502400" cy="1264305"/>
          </a:xfrm>
        </p:spPr>
        <p:txBody>
          <a:bodyPr vert="horz" lIns="0" tIns="0" rIns="0" bIns="0" rtlCol="0" anchor="t">
            <a:normAutofit fontScale="92500" lnSpcReduction="20000"/>
          </a:bodyPr>
          <a:lstStyle/>
          <a:p>
            <a:r>
              <a:rPr lang="en-US" dirty="0">
                <a:solidFill>
                  <a:schemeClr val="tx1"/>
                </a:solidFill>
              </a:rPr>
              <a:t>ADEPT is a growth model – reflection and actionable, timely feedback is essential </a:t>
            </a:r>
          </a:p>
          <a:p>
            <a:r>
              <a:rPr lang="en-US" dirty="0">
                <a:solidFill>
                  <a:schemeClr val="tx1"/>
                </a:solidFill>
              </a:rPr>
              <a:t>SLOs + SCTS = Data-informed reflection on teacher effectiveness</a:t>
            </a:r>
            <a:endParaRPr lang="en-US" dirty="0">
              <a:solidFill>
                <a:schemeClr val="tx1"/>
              </a:solidFill>
              <a:cs typeface="Calibri"/>
            </a:endParaRPr>
          </a:p>
          <a:p>
            <a:r>
              <a:rPr lang="en-US" dirty="0">
                <a:solidFill>
                  <a:schemeClr val="tx1"/>
                </a:solidFill>
              </a:rPr>
              <a:t>Communication with and feedback from teachers about the process is essential</a:t>
            </a:r>
            <a:endParaRPr lang="en-US" dirty="0">
              <a:solidFill>
                <a:schemeClr val="tx1"/>
              </a:solidFill>
              <a:cs typeface="Calibri"/>
            </a:endParaRPr>
          </a:p>
          <a:p>
            <a:pPr marL="0" indent="0">
              <a:buNone/>
            </a:pPr>
            <a:endParaRPr lang="en-US"/>
          </a:p>
        </p:txBody>
      </p:sp>
      <p:pic>
        <p:nvPicPr>
          <p:cNvPr id="2050" name="Picture 2" title="Orange ov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0178" y="2367349"/>
            <a:ext cx="5540991" cy="2678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title="Orange oval"/>
          <p:cNvSpPr/>
          <p:nvPr/>
        </p:nvSpPr>
        <p:spPr>
          <a:xfrm>
            <a:off x="6823881" y="3889613"/>
            <a:ext cx="1883390" cy="103723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783644" y="2729552"/>
            <a:ext cx="2551288" cy="2400657"/>
          </a:xfrm>
          <a:prstGeom prst="rect">
            <a:avLst/>
          </a:prstGeom>
          <a:noFill/>
          <a:ln w="28575">
            <a:solidFill>
              <a:schemeClr val="accent3"/>
            </a:solidFill>
          </a:ln>
        </p:spPr>
        <p:txBody>
          <a:bodyPr wrap="square"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Calibri" panose="020F0502020204030204"/>
              </a:rPr>
              <a:t>ADEPT resources *</a:t>
            </a:r>
            <a:r>
              <a:rPr kumimoji="0" lang="en-US" sz="1800" b="0" i="0" u="none" strike="noStrike" kern="1200" cap="none" spc="0" normalizeH="0" baseline="0" noProof="0" dirty="0">
                <a:ln>
                  <a:noFill/>
                </a:ln>
                <a:effectLst/>
                <a:uLnTx/>
                <a:uFillTx/>
                <a:latin typeface="Calibri" panose="020F0502020204030204"/>
                <a:hlinkClick r:id="rId4"/>
              </a:rPr>
              <a:t>https://ed.sc.gov/educators/educator-effectiveness/</a:t>
            </a:r>
            <a:endParaRPr kumimoji="0" lang="en-US" sz="1800" b="0" i="0" u="none" strike="noStrike" kern="1200" cap="none" spc="0" normalizeH="0" baseline="0" noProof="0" dirty="0">
              <a:ln>
                <a:noFill/>
              </a:ln>
              <a:effectLst/>
              <a:uLnTx/>
              <a:uFillTx/>
              <a:latin typeface="Calibri" panose="020F0502020204030204"/>
            </a:endParaRPr>
          </a:p>
          <a:p>
            <a:r>
              <a:rPr lang="en-US" sz="1800" dirty="0">
                <a:solidFill>
                  <a:schemeClr val="dk1"/>
                </a:solidFill>
                <a:ea typeface="Calibri"/>
                <a:cs typeface="Calibri"/>
                <a:sym typeface="Calibri"/>
                <a:hlinkClick r:id="rId5"/>
              </a:rPr>
              <a:t>*ADEPT guidelines</a:t>
            </a:r>
            <a:r>
              <a:rPr lang="en-US" sz="1800" dirty="0">
                <a:solidFill>
                  <a:schemeClr val="dk1"/>
                </a:solidFill>
                <a:ea typeface="Calibri"/>
                <a:cs typeface="Calibri"/>
                <a:sym typeface="Calibri"/>
              </a:rPr>
              <a:t> (2018)</a:t>
            </a:r>
            <a:endParaRPr lang="en-US" sz="1800" dirty="0">
              <a:solidFill>
                <a:schemeClr val="dk1"/>
              </a:solidFill>
              <a:ea typeface="Calibri"/>
              <a:cs typeface="Calibri"/>
            </a:endParaRPr>
          </a:p>
          <a:p>
            <a:r>
              <a:rPr lang="en-US" sz="1800" dirty="0">
                <a:solidFill>
                  <a:schemeClr val="dk1"/>
                </a:solidFill>
                <a:ea typeface="Calibri"/>
                <a:cs typeface="Calibri"/>
                <a:sym typeface="Calibri"/>
              </a:rPr>
              <a:t>*</a:t>
            </a:r>
            <a:r>
              <a:rPr lang="en-US" sz="1800" dirty="0">
                <a:solidFill>
                  <a:schemeClr val="dk1"/>
                </a:solidFill>
                <a:ea typeface="Calibri"/>
                <a:cs typeface="Calibri"/>
                <a:sym typeface="Calibri"/>
                <a:hlinkClick r:id="rId6"/>
              </a:rPr>
              <a:t>SLO resources</a:t>
            </a:r>
            <a:endParaRPr lang="en-US" sz="1800" dirty="0">
              <a:solidFill>
                <a:schemeClr val="dk1"/>
              </a:solidFill>
              <a:ea typeface="Calibri"/>
              <a:cs typeface="Calibri"/>
              <a:hlinkClick r:id="rId6"/>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426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46017" y="68574"/>
            <a:ext cx="4696583" cy="2965939"/>
          </a:xfrm>
        </p:spPr>
        <p:txBody>
          <a:bodyPr>
            <a:noAutofit/>
          </a:bodyPr>
          <a:lstStyle/>
          <a:p>
            <a:pPr algn="l"/>
            <a:r>
              <a:rPr lang="en-US" sz="3200">
                <a:latin typeface="Calibri"/>
                <a:cs typeface="Calibri"/>
              </a:rPr>
              <a:t>Recruiting, Retaining, &amp; Supporting Excellent Educators:  </a:t>
            </a:r>
            <a:r>
              <a:rPr lang="en-US" sz="3200"/>
              <a:t/>
            </a:r>
            <a:br>
              <a:rPr lang="en-US" sz="3200"/>
            </a:br>
            <a:r>
              <a:rPr lang="en-US" sz="3200">
                <a:latin typeface="Calibri"/>
                <a:cs typeface="Calibri"/>
              </a:rPr>
              <a:t>Leveraging Expanded ADEPT and PADEPP to Grow Teachers &amp; Principals</a:t>
            </a:r>
          </a:p>
        </p:txBody>
      </p:sp>
      <p:sp>
        <p:nvSpPr>
          <p:cNvPr id="3" name="Subtitle 2"/>
          <p:cNvSpPr>
            <a:spLocks noGrp="1"/>
          </p:cNvSpPr>
          <p:nvPr>
            <p:ph type="subTitle" idx="1"/>
          </p:nvPr>
        </p:nvSpPr>
        <p:spPr>
          <a:xfrm>
            <a:off x="2968620" y="3270439"/>
            <a:ext cx="3529284" cy="1423955"/>
          </a:xfrm>
        </p:spPr>
        <p:txBody>
          <a:bodyPr vert="horz" lIns="0" tIns="0" rIns="0" bIns="0" rtlCol="0" anchor="t">
            <a:normAutofit/>
          </a:bodyPr>
          <a:lstStyle/>
          <a:p>
            <a:pPr algn="l">
              <a:lnSpc>
                <a:spcPct val="100000"/>
              </a:lnSpc>
            </a:pPr>
            <a:endParaRPr lang="en-US"/>
          </a:p>
          <a:p>
            <a:pPr algn="l">
              <a:lnSpc>
                <a:spcPct val="100000"/>
              </a:lnSpc>
            </a:pPr>
            <a:r>
              <a:rPr lang="en-US" dirty="0">
                <a:solidFill>
                  <a:srgbClr val="000000"/>
                </a:solidFill>
              </a:rPr>
              <a:t>Lilla Toal-</a:t>
            </a:r>
            <a:r>
              <a:rPr lang="en-US" dirty="0" err="1">
                <a:solidFill>
                  <a:srgbClr val="000000"/>
                </a:solidFill>
              </a:rPr>
              <a:t>Mandsager</a:t>
            </a:r>
            <a:r>
              <a:rPr lang="en-US" dirty="0">
                <a:solidFill>
                  <a:srgbClr val="000000"/>
                </a:solidFill>
              </a:rPr>
              <a:t>, Kim Howard, and Beverly Flythe</a:t>
            </a:r>
            <a:endParaRPr lang="en-US" dirty="0">
              <a:solidFill>
                <a:srgbClr val="000000"/>
              </a:solidFill>
              <a:cs typeface="Calibri"/>
            </a:endParaRPr>
          </a:p>
          <a:p>
            <a:pPr algn="l">
              <a:lnSpc>
                <a:spcPct val="100000"/>
              </a:lnSpc>
            </a:pPr>
            <a:r>
              <a:rPr lang="en-US" dirty="0">
                <a:solidFill>
                  <a:srgbClr val="000000"/>
                </a:solidFill>
              </a:rPr>
              <a:t>SCASA i3 Conference, June 2019</a:t>
            </a:r>
            <a:endParaRPr lang="en-US" dirty="0">
              <a:solidFill>
                <a:srgbClr val="000000"/>
              </a:solidFill>
              <a:cs typeface="Calibri"/>
            </a:endParaRPr>
          </a:p>
        </p:txBody>
      </p:sp>
    </p:spTree>
    <p:extLst>
      <p:ext uri="{BB962C8B-B14F-4D97-AF65-F5344CB8AC3E}">
        <p14:creationId xmlns:p14="http://schemas.microsoft.com/office/powerpoint/2010/main" val="762704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Expanded ADEPT Process for 2018-2019</a:t>
            </a:r>
          </a:p>
        </p:txBody>
      </p:sp>
      <p:graphicFrame>
        <p:nvGraphicFramePr>
          <p:cNvPr id="3" name="Table 2" title="Contract level table"/>
          <p:cNvGraphicFramePr>
            <a:graphicFrameLocks noGrp="1"/>
          </p:cNvGraphicFramePr>
          <p:nvPr>
            <p:extLst>
              <p:ext uri="{D42A27DB-BD31-4B8C-83A1-F6EECF244321}">
                <p14:modId xmlns:p14="http://schemas.microsoft.com/office/powerpoint/2010/main" val="420255941"/>
              </p:ext>
            </p:extLst>
          </p:nvPr>
        </p:nvGraphicFramePr>
        <p:xfrm>
          <a:off x="300251" y="1145559"/>
          <a:ext cx="8734568" cy="3932754"/>
        </p:xfrm>
        <a:graphic>
          <a:graphicData uri="http://schemas.openxmlformats.org/drawingml/2006/table">
            <a:tbl>
              <a:tblPr firstRow="1" bandRow="1">
                <a:tableStyleId>{5C22544A-7EE6-4342-B048-85BDC9FD1C3A}</a:tableStyleId>
              </a:tblPr>
              <a:tblGrid>
                <a:gridCol w="2596763">
                  <a:extLst>
                    <a:ext uri="{9D8B030D-6E8A-4147-A177-3AD203B41FA5}">
                      <a16:colId xmlns:a16="http://schemas.microsoft.com/office/drawing/2014/main" val="20000"/>
                    </a:ext>
                  </a:extLst>
                </a:gridCol>
                <a:gridCol w="4326830">
                  <a:extLst>
                    <a:ext uri="{9D8B030D-6E8A-4147-A177-3AD203B41FA5}">
                      <a16:colId xmlns:a16="http://schemas.microsoft.com/office/drawing/2014/main" val="20001"/>
                    </a:ext>
                  </a:extLst>
                </a:gridCol>
                <a:gridCol w="1810975">
                  <a:extLst>
                    <a:ext uri="{9D8B030D-6E8A-4147-A177-3AD203B41FA5}">
                      <a16:colId xmlns:a16="http://schemas.microsoft.com/office/drawing/2014/main" val="20002"/>
                    </a:ext>
                  </a:extLst>
                </a:gridCol>
              </a:tblGrid>
              <a:tr h="610434">
                <a:tc>
                  <a:txBody>
                    <a:bodyPr/>
                    <a:lstStyle/>
                    <a:p>
                      <a:r>
                        <a:rPr lang="en-US" sz="1800"/>
                        <a:t>Contract Level</a:t>
                      </a:r>
                    </a:p>
                  </a:txBody>
                  <a:tcPr marL="68580" marR="68580"/>
                </a:tc>
                <a:tc>
                  <a:txBody>
                    <a:bodyPr/>
                    <a:lstStyle/>
                    <a:p>
                      <a:r>
                        <a:rPr lang="en-US" sz="1800"/>
                        <a:t>Observations</a:t>
                      </a:r>
                    </a:p>
                  </a:txBody>
                  <a:tcPr marL="68580" marR="68580"/>
                </a:tc>
                <a:tc>
                  <a:txBody>
                    <a:bodyPr/>
                    <a:lstStyle/>
                    <a:p>
                      <a:r>
                        <a:rPr lang="en-US" sz="1800"/>
                        <a:t>Student</a:t>
                      </a:r>
                      <a:r>
                        <a:rPr lang="en-US" sz="1800" baseline="0"/>
                        <a:t> Growth </a:t>
                      </a:r>
                      <a:endParaRPr lang="en-US" sz="1800"/>
                    </a:p>
                  </a:txBody>
                  <a:tcPr marL="68580" marR="68580"/>
                </a:tc>
                <a:extLst>
                  <a:ext uri="{0D108BD9-81ED-4DB2-BD59-A6C34878D82A}">
                    <a16:rowId xmlns:a16="http://schemas.microsoft.com/office/drawing/2014/main" val="10000"/>
                  </a:ext>
                </a:extLst>
              </a:tr>
              <a:tr h="782491">
                <a:tc>
                  <a:txBody>
                    <a:bodyPr/>
                    <a:lstStyle/>
                    <a:p>
                      <a:r>
                        <a:rPr lang="en-US" sz="2000" b="1">
                          <a:latin typeface="+mn-lt"/>
                        </a:rPr>
                        <a:t>Induction (Formative)</a:t>
                      </a:r>
                    </a:p>
                  </a:txBody>
                  <a:tcPr marL="68580" marR="68580"/>
                </a:tc>
                <a:tc>
                  <a:txBody>
                    <a:bodyPr/>
                    <a:lstStyle/>
                    <a:p>
                      <a:r>
                        <a:rPr lang="en-US" sz="1800" u="sng" kern="1200">
                          <a:solidFill>
                            <a:schemeClr val="dk1"/>
                          </a:solidFill>
                          <a:effectLst/>
                          <a:latin typeface="+mn-lt"/>
                          <a:ea typeface="+mn-ea"/>
                          <a:cs typeface="+mn-cs"/>
                        </a:rPr>
                        <a:t>&gt;</a:t>
                      </a:r>
                      <a:r>
                        <a:rPr lang="en-US" sz="1800" kern="1200">
                          <a:solidFill>
                            <a:schemeClr val="dk1"/>
                          </a:solidFill>
                          <a:effectLst/>
                          <a:latin typeface="+mn-lt"/>
                          <a:ea typeface="+mn-ea"/>
                          <a:cs typeface="+mn-cs"/>
                        </a:rPr>
                        <a:t>1 – Full Classroom Observation per semester, with conferences</a:t>
                      </a:r>
                    </a:p>
                  </a:txBody>
                  <a:tcPr marL="68580" marR="68580"/>
                </a:tc>
                <a:tc>
                  <a:txBody>
                    <a:bodyPr/>
                    <a:lstStyle/>
                    <a:p>
                      <a:r>
                        <a:rPr lang="en-US" sz="1800">
                          <a:latin typeface="+mn-lt"/>
                        </a:rPr>
                        <a:t>Complete</a:t>
                      </a:r>
                      <a:r>
                        <a:rPr lang="en-US" sz="1800" baseline="0">
                          <a:latin typeface="+mn-lt"/>
                        </a:rPr>
                        <a:t> 1 </a:t>
                      </a:r>
                      <a:r>
                        <a:rPr lang="en-US" sz="1800">
                          <a:latin typeface="+mn-lt"/>
                        </a:rPr>
                        <a:t>SLO,</a:t>
                      </a:r>
                      <a:r>
                        <a:rPr lang="en-US" sz="1800" baseline="0">
                          <a:latin typeface="+mn-lt"/>
                        </a:rPr>
                        <a:t> may cover 2</a:t>
                      </a:r>
                      <a:r>
                        <a:rPr lang="en-US" sz="1800" baseline="30000">
                          <a:latin typeface="+mn-lt"/>
                        </a:rPr>
                        <a:t>nd</a:t>
                      </a:r>
                      <a:r>
                        <a:rPr lang="en-US" sz="1800" baseline="0">
                          <a:latin typeface="+mn-lt"/>
                        </a:rPr>
                        <a:t> semester only</a:t>
                      </a:r>
                      <a:endParaRPr lang="en-US" sz="1800">
                        <a:latin typeface="+mn-lt"/>
                      </a:endParaRPr>
                    </a:p>
                  </a:txBody>
                  <a:tcPr marL="68580" marR="68580"/>
                </a:tc>
                <a:extLst>
                  <a:ext uri="{0D108BD9-81ED-4DB2-BD59-A6C34878D82A}">
                    <a16:rowId xmlns:a16="http://schemas.microsoft.com/office/drawing/2014/main" val="10001"/>
                  </a:ext>
                </a:extLst>
              </a:tr>
              <a:tr h="605891">
                <a:tc>
                  <a:txBody>
                    <a:bodyPr/>
                    <a:lstStyle/>
                    <a:p>
                      <a:r>
                        <a:rPr lang="en-US" sz="2000" b="1">
                          <a:latin typeface="+mn-lt"/>
                        </a:rPr>
                        <a:t>Annual and Continuing (Summative)</a:t>
                      </a:r>
                    </a:p>
                  </a:txBody>
                  <a:tcPr marL="68580" marR="68580"/>
                </a:tc>
                <a:tc>
                  <a:txBody>
                    <a:bodyPr/>
                    <a:lstStyle/>
                    <a:p>
                      <a:pPr marL="0" marR="0" algn="l">
                        <a:lnSpc>
                          <a:spcPct val="115000"/>
                        </a:lnSpc>
                        <a:spcBef>
                          <a:spcPts val="0"/>
                        </a:spcBef>
                        <a:spcAft>
                          <a:spcPts val="1000"/>
                        </a:spcAft>
                      </a:pPr>
                      <a:r>
                        <a:rPr lang="en-US" sz="1800" u="sng">
                          <a:solidFill>
                            <a:srgbClr val="000000"/>
                          </a:solidFill>
                          <a:effectLst/>
                          <a:latin typeface="+mn-lt"/>
                          <a:ea typeface="Calibri"/>
                          <a:cs typeface="Times New Roman"/>
                        </a:rPr>
                        <a:t>&gt;</a:t>
                      </a:r>
                      <a:r>
                        <a:rPr lang="en-US" sz="1800">
                          <a:solidFill>
                            <a:srgbClr val="000000"/>
                          </a:solidFill>
                          <a:effectLst/>
                          <a:latin typeface="+mn-lt"/>
                          <a:ea typeface="Calibri"/>
                          <a:cs typeface="Times New Roman"/>
                        </a:rPr>
                        <a:t>2 – Full Classroom Observations per semester,</a:t>
                      </a:r>
                      <a:r>
                        <a:rPr lang="en-US" sz="1800" baseline="0">
                          <a:solidFill>
                            <a:srgbClr val="000000"/>
                          </a:solidFill>
                          <a:effectLst/>
                          <a:latin typeface="+mn-lt"/>
                          <a:ea typeface="Calibri"/>
                          <a:cs typeface="Times New Roman"/>
                        </a:rPr>
                        <a:t> </a:t>
                      </a:r>
                      <a:r>
                        <a:rPr lang="en-US" sz="1800">
                          <a:solidFill>
                            <a:srgbClr val="000000"/>
                          </a:solidFill>
                          <a:effectLst/>
                          <a:latin typeface="+mn-lt"/>
                          <a:ea typeface="Calibri"/>
                          <a:cs typeface="Times New Roman"/>
                        </a:rPr>
                        <a:t>with conferences</a:t>
                      </a:r>
                      <a:endParaRPr lang="en-US" sz="1800">
                        <a:effectLst/>
                        <a:latin typeface="+mn-lt"/>
                        <a:ea typeface="Calibri"/>
                        <a:cs typeface="Times New Roman"/>
                      </a:endParaRPr>
                    </a:p>
                  </a:txBody>
                  <a:tcPr marL="85725" marR="85725" marT="0" marB="0"/>
                </a:tc>
                <a:tc>
                  <a:txBody>
                    <a:bodyPr/>
                    <a:lstStyle/>
                    <a:p>
                      <a:r>
                        <a:rPr lang="en-US" sz="1800">
                          <a:latin typeface="+mn-lt"/>
                        </a:rPr>
                        <a:t>Complete 1 SLO</a:t>
                      </a:r>
                    </a:p>
                  </a:txBody>
                  <a:tcPr marL="68580" marR="68580"/>
                </a:tc>
                <a:extLst>
                  <a:ext uri="{0D108BD9-81ED-4DB2-BD59-A6C34878D82A}">
                    <a16:rowId xmlns:a16="http://schemas.microsoft.com/office/drawing/2014/main" val="10002"/>
                  </a:ext>
                </a:extLst>
              </a:tr>
              <a:tr h="867113">
                <a:tc>
                  <a:txBody>
                    <a:bodyPr/>
                    <a:lstStyle/>
                    <a:p>
                      <a:r>
                        <a:rPr lang="en-US" sz="2000" b="1">
                          <a:latin typeface="+mn-lt"/>
                        </a:rPr>
                        <a:t>Continuing (Formative)</a:t>
                      </a:r>
                    </a:p>
                    <a:p>
                      <a:r>
                        <a:rPr lang="en-US" sz="2000" b="1">
                          <a:latin typeface="+mn-lt"/>
                        </a:rPr>
                        <a:t>Comprehensive</a:t>
                      </a:r>
                      <a:r>
                        <a:rPr lang="en-US" sz="2000" b="1" baseline="0">
                          <a:latin typeface="+mn-lt"/>
                        </a:rPr>
                        <a:t> </a:t>
                      </a:r>
                    </a:p>
                    <a:p>
                      <a:r>
                        <a:rPr lang="en-US" sz="2000" b="1">
                          <a:latin typeface="+mn-lt"/>
                        </a:rPr>
                        <a:t>5</a:t>
                      </a:r>
                      <a:r>
                        <a:rPr lang="en-US" sz="2000" b="1" baseline="30000">
                          <a:latin typeface="+mn-lt"/>
                        </a:rPr>
                        <a:t>th</a:t>
                      </a:r>
                      <a:r>
                        <a:rPr lang="en-US" sz="2000" b="1">
                          <a:latin typeface="+mn-lt"/>
                        </a:rPr>
                        <a:t> year recertification</a:t>
                      </a:r>
                      <a:r>
                        <a:rPr lang="en-US" sz="2000" b="1" baseline="0">
                          <a:latin typeface="+mn-lt"/>
                        </a:rPr>
                        <a:t> </a:t>
                      </a:r>
                      <a:endParaRPr lang="en-US" sz="2000" b="1">
                        <a:latin typeface="+mn-lt"/>
                      </a:endParaRPr>
                    </a:p>
                  </a:txBody>
                  <a:tcPr marL="68580" marR="68580"/>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800" u="sng" kern="1200">
                          <a:solidFill>
                            <a:schemeClr val="accent3">
                              <a:lumMod val="75000"/>
                            </a:schemeClr>
                          </a:solidFill>
                          <a:effectLst/>
                          <a:latin typeface="+mn-lt"/>
                          <a:ea typeface="+mn-ea"/>
                          <a:cs typeface="+mn-cs"/>
                        </a:rPr>
                        <a:t>&gt;</a:t>
                      </a:r>
                      <a:r>
                        <a:rPr lang="en-US" sz="1800" kern="1200">
                          <a:solidFill>
                            <a:schemeClr val="accent3">
                              <a:lumMod val="75000"/>
                            </a:schemeClr>
                          </a:solidFill>
                          <a:effectLst/>
                          <a:latin typeface="+mn-lt"/>
                          <a:ea typeface="+mn-ea"/>
                          <a:cs typeface="+mn-cs"/>
                        </a:rPr>
                        <a:t>1 – Full Classroom Observation per semester, with conferences</a:t>
                      </a:r>
                    </a:p>
                  </a:txBody>
                  <a:tcPr marL="68580" marR="68580"/>
                </a:tc>
                <a:tc>
                  <a:txBody>
                    <a:bodyPr/>
                    <a:lstStyle/>
                    <a:p>
                      <a:r>
                        <a:rPr lang="en-US" sz="1800">
                          <a:latin typeface="+mn-lt"/>
                        </a:rPr>
                        <a:t>Complete 1 SLO</a:t>
                      </a:r>
                    </a:p>
                  </a:txBody>
                  <a:tcPr marL="68580" marR="68580"/>
                </a:tc>
                <a:extLst>
                  <a:ext uri="{0D108BD9-81ED-4DB2-BD59-A6C34878D82A}">
                    <a16:rowId xmlns:a16="http://schemas.microsoft.com/office/drawing/2014/main" val="10003"/>
                  </a:ext>
                </a:extLst>
              </a:tr>
              <a:tr h="610434">
                <a:tc>
                  <a:txBody>
                    <a:bodyPr/>
                    <a:lstStyle/>
                    <a:p>
                      <a:r>
                        <a:rPr lang="en-US" sz="2000" b="1">
                          <a:latin typeface="+mn-lt"/>
                        </a:rPr>
                        <a:t>Continuing</a:t>
                      </a:r>
                      <a:r>
                        <a:rPr lang="en-US" sz="2000" b="1" baseline="0">
                          <a:latin typeface="+mn-lt"/>
                        </a:rPr>
                        <a:t> and Annual (GBE)</a:t>
                      </a:r>
                      <a:endParaRPr lang="en-US" sz="2000" b="1">
                        <a:latin typeface="+mn-lt"/>
                      </a:endParaRPr>
                    </a:p>
                  </a:txBody>
                  <a:tcPr marL="68580" marR="68580"/>
                </a:tc>
                <a:tc>
                  <a:txBody>
                    <a:bodyPr/>
                    <a:lstStyle/>
                    <a:p>
                      <a:r>
                        <a:rPr lang="en-US" sz="1800">
                          <a:latin typeface="+mn-lt"/>
                        </a:rPr>
                        <a:t>Informal </a:t>
                      </a:r>
                    </a:p>
                  </a:txBody>
                  <a:tcPr marL="68580" marR="68580"/>
                </a:tc>
                <a:tc>
                  <a:txBody>
                    <a:bodyPr/>
                    <a:lstStyle/>
                    <a:p>
                      <a:r>
                        <a:rPr lang="en-US" sz="1800" dirty="0">
                          <a:latin typeface="+mn-lt"/>
                        </a:rPr>
                        <a:t>Complete 1 SLO</a:t>
                      </a:r>
                    </a:p>
                  </a:txBody>
                  <a:tcPr marL="68580" marR="6858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97502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a:t>Important Educator Effectiveness Dates</a:t>
            </a:r>
          </a:p>
        </p:txBody>
      </p:sp>
      <p:sp>
        <p:nvSpPr>
          <p:cNvPr id="3" name="Content Placeholder 2"/>
          <p:cNvSpPr>
            <a:spLocks noGrp="1"/>
          </p:cNvSpPr>
          <p:nvPr>
            <p:ph idx="1"/>
          </p:nvPr>
        </p:nvSpPr>
        <p:spPr>
          <a:xfrm>
            <a:off x="1931830" y="1342417"/>
            <a:ext cx="6143223" cy="3036400"/>
          </a:xfrm>
        </p:spPr>
        <p:txBody>
          <a:bodyPr vert="horz" lIns="0" tIns="0" rIns="0" bIns="0" rtlCol="0" anchor="t">
            <a:normAutofit fontScale="92500"/>
          </a:bodyPr>
          <a:lstStyle/>
          <a:p>
            <a:r>
              <a:rPr lang="en-US" sz="2400" dirty="0"/>
              <a:t>ADEPT Plans Due, June 1</a:t>
            </a:r>
            <a:r>
              <a:rPr lang="en-US" sz="2400" baseline="30000" dirty="0"/>
              <a:t>st</a:t>
            </a:r>
            <a:r>
              <a:rPr lang="en-US" sz="2400" dirty="0"/>
              <a:t> </a:t>
            </a:r>
            <a:endParaRPr lang="en-US" sz="2400"/>
          </a:p>
          <a:p>
            <a:r>
              <a:rPr lang="en-US" sz="2400" dirty="0"/>
              <a:t>ADEPT Teacher Evaluations Due in </a:t>
            </a:r>
            <a:r>
              <a:rPr lang="en-US" sz="2400" dirty="0" err="1"/>
              <a:t>SCLead</a:t>
            </a:r>
            <a:r>
              <a:rPr lang="en-US" sz="2400" dirty="0"/>
              <a:t>, June 20</a:t>
            </a:r>
            <a:r>
              <a:rPr lang="en-US" sz="2400" baseline="30000" dirty="0"/>
              <a:t>th</a:t>
            </a:r>
            <a:r>
              <a:rPr lang="en-US" sz="2400" dirty="0"/>
              <a:t> </a:t>
            </a:r>
            <a:endParaRPr lang="en-US" sz="2400" dirty="0">
              <a:cs typeface="Calibri"/>
            </a:endParaRPr>
          </a:p>
          <a:p>
            <a:r>
              <a:rPr lang="en-US" sz="2400" dirty="0"/>
              <a:t>PADEPP Principal Evaluations Due in </a:t>
            </a:r>
            <a:r>
              <a:rPr lang="en-US" sz="2400" dirty="0" err="1"/>
              <a:t>SCLead</a:t>
            </a:r>
            <a:r>
              <a:rPr lang="en-US" sz="2400" dirty="0"/>
              <a:t>, Sept. 1</a:t>
            </a:r>
            <a:r>
              <a:rPr lang="en-US" sz="2400" baseline="30000" dirty="0"/>
              <a:t>st</a:t>
            </a:r>
            <a:r>
              <a:rPr lang="en-US" sz="2400" dirty="0"/>
              <a:t> , Conferences for 19-20 completed by Sept. 15</a:t>
            </a:r>
            <a:r>
              <a:rPr lang="en-US" sz="2400" baseline="30000" dirty="0"/>
              <a:t>th</a:t>
            </a:r>
            <a:r>
              <a:rPr lang="en-US" sz="2400" dirty="0"/>
              <a:t> </a:t>
            </a:r>
            <a:endParaRPr lang="en-US" sz="2400" dirty="0">
              <a:cs typeface="Calibri"/>
            </a:endParaRPr>
          </a:p>
          <a:p>
            <a:r>
              <a:rPr lang="en-US" sz="2400" dirty="0"/>
              <a:t>April 30</a:t>
            </a:r>
            <a:r>
              <a:rPr lang="en-US" sz="2400" baseline="30000" dirty="0"/>
              <a:t>th</a:t>
            </a:r>
            <a:r>
              <a:rPr lang="en-US" sz="2400" dirty="0"/>
              <a:t>, Teacher Contract Date, All Teacher Evaluation Conferences must be completed. </a:t>
            </a:r>
            <a:endParaRPr lang="en-US" sz="2400" dirty="0">
              <a:cs typeface="Calibri"/>
            </a:endParaRPr>
          </a:p>
          <a:p>
            <a:r>
              <a:rPr lang="en-US" sz="2400" dirty="0"/>
              <a:t>New Principal Induction Program, email </a:t>
            </a:r>
            <a:r>
              <a:rPr lang="en-US" sz="2400" dirty="0">
                <a:hlinkClick r:id="rId3"/>
              </a:rPr>
              <a:t>masuber@ed.sc.gov</a:t>
            </a:r>
            <a:r>
              <a:rPr lang="en-US" sz="2400" dirty="0"/>
              <a:t> to register new Principals. </a:t>
            </a:r>
            <a:endParaRPr lang="en-US" sz="2400" dirty="0">
              <a:cs typeface="Calibri"/>
            </a:endParaRPr>
          </a:p>
          <a:p>
            <a:endParaRPr lang="en-US" sz="2400"/>
          </a:p>
        </p:txBody>
      </p:sp>
    </p:spTree>
    <p:extLst>
      <p:ext uri="{BB962C8B-B14F-4D97-AF65-F5344CB8AC3E}">
        <p14:creationId xmlns:p14="http://schemas.microsoft.com/office/powerpoint/2010/main" val="3441344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Training and Professional Learning </a:t>
            </a:r>
          </a:p>
        </p:txBody>
      </p:sp>
      <p:sp>
        <p:nvSpPr>
          <p:cNvPr id="3" name="Content Placeholder 2"/>
          <p:cNvSpPr>
            <a:spLocks noGrp="1"/>
          </p:cNvSpPr>
          <p:nvPr>
            <p:ph sz="half" idx="2"/>
          </p:nvPr>
        </p:nvSpPr>
        <p:spPr>
          <a:xfrm>
            <a:off x="772235" y="1063673"/>
            <a:ext cx="4038600" cy="3394075"/>
          </a:xfrm>
        </p:spPr>
        <p:txBody>
          <a:bodyPr/>
          <a:lstStyle/>
          <a:p>
            <a:pPr marL="0" indent="0">
              <a:buNone/>
            </a:pPr>
            <a:r>
              <a:rPr lang="en-US"/>
              <a:t>SCTS and SCLead.org training links: </a:t>
            </a:r>
          </a:p>
          <a:p>
            <a:pPr marL="0" indent="0">
              <a:buNone/>
            </a:pPr>
            <a:r>
              <a:rPr lang="en-US">
                <a:hlinkClick r:id="rId3"/>
              </a:rPr>
              <a:t>https://ed.sc.gov/</a:t>
            </a:r>
          </a:p>
          <a:p>
            <a:pPr marL="0" indent="0">
              <a:buNone/>
            </a:pPr>
            <a:r>
              <a:rPr lang="en-US">
                <a:hlinkClick r:id="rId3"/>
              </a:rPr>
              <a:t>educators/educator-effectiveness/professional-learning/professional-learning-opportunities/</a:t>
            </a:r>
            <a:endParaRPr lang="en-US"/>
          </a:p>
          <a:p>
            <a:pPr marL="0" indent="0">
              <a:buNone/>
            </a:pPr>
            <a:endParaRPr lang="en-US"/>
          </a:p>
        </p:txBody>
      </p:sp>
      <p:sp>
        <p:nvSpPr>
          <p:cNvPr id="6" name="Content Placeholder 2"/>
          <p:cNvSpPr>
            <a:spLocks noGrp="1"/>
          </p:cNvSpPr>
          <p:nvPr>
            <p:ph sz="half" idx="2"/>
          </p:nvPr>
        </p:nvSpPr>
        <p:spPr>
          <a:xfrm>
            <a:off x="5105400" y="1063673"/>
            <a:ext cx="4038600" cy="3394075"/>
          </a:xfrm>
        </p:spPr>
        <p:txBody>
          <a:bodyPr vert="horz" lIns="91440" tIns="45720" rIns="91440" bIns="45720" rtlCol="0" anchor="t">
            <a:normAutofit/>
          </a:bodyPr>
          <a:lstStyle/>
          <a:p>
            <a:pPr marL="0" indent="0">
              <a:buNone/>
            </a:pPr>
            <a:r>
              <a:rPr lang="en-US"/>
              <a:t>Leadership Development Professional Learning</a:t>
            </a:r>
          </a:p>
          <a:p>
            <a:pPr marL="0" indent="0">
              <a:buNone/>
            </a:pPr>
            <a:r>
              <a:rPr lang="en-US">
                <a:hlinkClick r:id="rId3"/>
              </a:rPr>
              <a:t>https://ed.sc.gov/</a:t>
            </a:r>
            <a:endParaRPr lang="en-US">
              <a:cs typeface="Calibri"/>
              <a:hlinkClick r:id="rId3"/>
            </a:endParaRPr>
          </a:p>
          <a:p>
            <a:pPr marL="0" indent="0">
              <a:buNone/>
            </a:pPr>
            <a:r>
              <a:rPr lang="en-US">
                <a:hlinkClick r:id="rId3"/>
              </a:rPr>
              <a:t>educators/</a:t>
            </a:r>
            <a:endParaRPr lang="en-US">
              <a:cs typeface="Calibri"/>
              <a:hlinkClick r:id="rId3"/>
            </a:endParaRPr>
          </a:p>
          <a:p>
            <a:pPr marL="0" indent="0">
              <a:buNone/>
            </a:pPr>
            <a:r>
              <a:rPr lang="en-US">
                <a:hlinkClick r:id="rId3"/>
              </a:rPr>
              <a:t>school-and-district-administrators/</a:t>
            </a:r>
            <a:endParaRPr lang="en-US"/>
          </a:p>
          <a:p>
            <a:pPr marL="0" indent="0">
              <a:buNone/>
            </a:pPr>
            <a:endParaRPr lang="en-US"/>
          </a:p>
        </p:txBody>
      </p:sp>
    </p:spTree>
    <p:extLst>
      <p:ext uri="{BB962C8B-B14F-4D97-AF65-F5344CB8AC3E}">
        <p14:creationId xmlns:p14="http://schemas.microsoft.com/office/powerpoint/2010/main" val="3914614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24" y="719847"/>
            <a:ext cx="3755553" cy="2343112"/>
          </a:xfrm>
        </p:spPr>
        <p:txBody>
          <a:bodyPr>
            <a:normAutofit/>
          </a:bodyPr>
          <a:lstStyle/>
          <a:p>
            <a:r>
              <a:rPr lang="en-US"/>
              <a:t>Tracking and Supporting Effectiveness – SCLead.org</a:t>
            </a:r>
          </a:p>
        </p:txBody>
      </p:sp>
      <p:sp>
        <p:nvSpPr>
          <p:cNvPr id="3" name="Text Placeholder 2"/>
          <p:cNvSpPr>
            <a:spLocks noGrp="1"/>
          </p:cNvSpPr>
          <p:nvPr>
            <p:ph type="body" idx="1"/>
          </p:nvPr>
        </p:nvSpPr>
        <p:spPr/>
        <p:txBody>
          <a:bodyPr/>
          <a:lstStyle/>
          <a:p>
            <a:r>
              <a:rPr lang="en-US"/>
              <a:t> </a:t>
            </a:r>
          </a:p>
        </p:txBody>
      </p:sp>
    </p:spTree>
    <p:extLst>
      <p:ext uri="{BB962C8B-B14F-4D97-AF65-F5344CB8AC3E}">
        <p14:creationId xmlns:p14="http://schemas.microsoft.com/office/powerpoint/2010/main" val="20721532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What’s Required in SCLead.org?</a:t>
            </a:r>
          </a:p>
        </p:txBody>
      </p:sp>
      <p:sp>
        <p:nvSpPr>
          <p:cNvPr id="3" name="Content Placeholder 2"/>
          <p:cNvSpPr>
            <a:spLocks noGrp="1"/>
          </p:cNvSpPr>
          <p:nvPr>
            <p:ph idx="1"/>
          </p:nvPr>
        </p:nvSpPr>
        <p:spPr/>
        <p:txBody>
          <a:bodyPr vert="horz" lIns="0" tIns="0" rIns="0" bIns="0" rtlCol="0" anchor="t">
            <a:normAutofit fontScale="92500" lnSpcReduction="20000"/>
          </a:bodyPr>
          <a:lstStyle/>
          <a:p>
            <a:pPr marL="0" indent="0">
              <a:buNone/>
            </a:pPr>
            <a:r>
              <a:rPr lang="en-US" b="1" dirty="0">
                <a:solidFill>
                  <a:schemeClr val="tx1"/>
                </a:solidFill>
              </a:rPr>
              <a:t>Required State-level reporting for classroom-based teachers</a:t>
            </a:r>
            <a:endParaRPr lang="en-US" dirty="0">
              <a:solidFill>
                <a:schemeClr val="tx1"/>
              </a:solidFill>
            </a:endParaRPr>
          </a:p>
          <a:p>
            <a:pPr lvl="0"/>
            <a:r>
              <a:rPr lang="en-US" dirty="0">
                <a:solidFill>
                  <a:schemeClr val="tx1"/>
                </a:solidFill>
              </a:rPr>
              <a:t>overall effectiveness ratings (Met/Not Met),</a:t>
            </a:r>
            <a:endParaRPr lang="en-US" dirty="0">
              <a:solidFill>
                <a:schemeClr val="tx1"/>
              </a:solidFill>
              <a:cs typeface="Calibri"/>
            </a:endParaRPr>
          </a:p>
          <a:p>
            <a:r>
              <a:rPr lang="en-US" dirty="0">
                <a:solidFill>
                  <a:schemeClr val="tx1"/>
                </a:solidFill>
              </a:rPr>
              <a:t>next year contract level and hiring status </a:t>
            </a:r>
          </a:p>
          <a:p>
            <a:pPr lvl="0"/>
            <a:r>
              <a:rPr lang="en-US" dirty="0">
                <a:solidFill>
                  <a:schemeClr val="tx1"/>
                </a:solidFill>
              </a:rPr>
              <a:t>observation results at the indicator level, if applicable, and </a:t>
            </a:r>
            <a:endParaRPr lang="en-US" dirty="0">
              <a:solidFill>
                <a:schemeClr val="tx1"/>
              </a:solidFill>
              <a:cs typeface="Calibri"/>
            </a:endParaRPr>
          </a:p>
          <a:p>
            <a:pPr lvl="0"/>
            <a:r>
              <a:rPr lang="en-US" dirty="0">
                <a:solidFill>
                  <a:schemeClr val="tx1"/>
                </a:solidFill>
              </a:rPr>
              <a:t>student learning objective scores</a:t>
            </a:r>
            <a:endParaRPr lang="en-US" dirty="0">
              <a:solidFill>
                <a:schemeClr val="tx1"/>
              </a:solidFill>
              <a:cs typeface="Calibri"/>
            </a:endParaRPr>
          </a:p>
          <a:p>
            <a:pPr marL="0" indent="0">
              <a:buNone/>
            </a:pPr>
            <a:endParaRPr lang="en-US">
              <a:solidFill>
                <a:schemeClr val="tx1"/>
              </a:solidFill>
            </a:endParaRPr>
          </a:p>
          <a:p>
            <a:pPr marL="0" indent="0">
              <a:buNone/>
            </a:pPr>
            <a:r>
              <a:rPr lang="en-US" b="1" dirty="0">
                <a:solidFill>
                  <a:schemeClr val="tx1"/>
                </a:solidFill>
              </a:rPr>
              <a:t>Required state-level reporting for PADEPP </a:t>
            </a:r>
            <a:endParaRPr lang="en-US" b="1" dirty="0">
              <a:solidFill>
                <a:schemeClr val="tx1"/>
              </a:solidFill>
              <a:cs typeface="Calibri"/>
            </a:endParaRPr>
          </a:p>
          <a:p>
            <a:r>
              <a:rPr lang="en-US" sz="1900" dirty="0">
                <a:solidFill>
                  <a:schemeClr val="tx1"/>
                </a:solidFill>
              </a:rPr>
              <a:t>Conferences and signatures </a:t>
            </a:r>
          </a:p>
          <a:p>
            <a:pPr lvl="4"/>
            <a:r>
              <a:rPr lang="en-US" sz="1900" dirty="0">
                <a:solidFill>
                  <a:schemeClr val="tx1"/>
                </a:solidFill>
              </a:rPr>
              <a:t>Principal’s professional development </a:t>
            </a:r>
          </a:p>
          <a:p>
            <a:pPr lvl="4"/>
            <a:r>
              <a:rPr lang="en-US" sz="1900" dirty="0">
                <a:solidFill>
                  <a:schemeClr val="tx1"/>
                </a:solidFill>
              </a:rPr>
              <a:t>Principal’s self-assessment </a:t>
            </a:r>
          </a:p>
          <a:p>
            <a:pPr lvl="4"/>
            <a:r>
              <a:rPr lang="en-US" sz="1900" dirty="0">
                <a:solidFill>
                  <a:schemeClr val="tx1"/>
                </a:solidFill>
              </a:rPr>
              <a:t>Principal’s summative evaluation form</a:t>
            </a:r>
          </a:p>
        </p:txBody>
      </p:sp>
    </p:spTree>
    <p:extLst>
      <p:ext uri="{BB962C8B-B14F-4D97-AF65-F5344CB8AC3E}">
        <p14:creationId xmlns:p14="http://schemas.microsoft.com/office/powerpoint/2010/main" val="37431316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SCLead Tips and Key Resources</a:t>
            </a:r>
          </a:p>
        </p:txBody>
      </p:sp>
      <p:sp>
        <p:nvSpPr>
          <p:cNvPr id="3" name="Content Placeholder 2"/>
          <p:cNvSpPr>
            <a:spLocks noGrp="1"/>
          </p:cNvSpPr>
          <p:nvPr>
            <p:ph idx="1"/>
          </p:nvPr>
        </p:nvSpPr>
        <p:spPr>
          <a:xfrm>
            <a:off x="820800" y="1233235"/>
            <a:ext cx="4051451" cy="1619147"/>
          </a:xfrm>
        </p:spPr>
        <p:txBody>
          <a:bodyPr vert="horz" lIns="0" tIns="0" rIns="0" bIns="0" rtlCol="0" anchor="t">
            <a:normAutofit fontScale="92500" lnSpcReduction="10000"/>
          </a:bodyPr>
          <a:lstStyle/>
          <a:p>
            <a:r>
              <a:rPr lang="en-US" dirty="0">
                <a:solidFill>
                  <a:schemeClr val="tx1"/>
                </a:solidFill>
              </a:rPr>
              <a:t>SCLead.org is a resource to track the process and support you with actionable data</a:t>
            </a:r>
          </a:p>
          <a:p>
            <a:r>
              <a:rPr lang="en-US" dirty="0">
                <a:solidFill>
                  <a:schemeClr val="tx1"/>
                </a:solidFill>
              </a:rPr>
              <a:t>Districts will need to set expectations with teachers, evaluators, and principals</a:t>
            </a:r>
            <a:endParaRPr lang="en-US" dirty="0">
              <a:solidFill>
                <a:schemeClr val="tx1"/>
              </a:solidFill>
              <a:cs typeface="Calibri"/>
            </a:endParaRPr>
          </a:p>
          <a:p>
            <a:pPr marL="0" indent="0">
              <a:buNone/>
            </a:pPr>
            <a:endParaRPr lang="en-US"/>
          </a:p>
        </p:txBody>
      </p:sp>
      <p:sp>
        <p:nvSpPr>
          <p:cNvPr id="5" name="TextBox 4"/>
          <p:cNvSpPr txBox="1"/>
          <p:nvPr/>
        </p:nvSpPr>
        <p:spPr>
          <a:xfrm>
            <a:off x="2279176" y="2612620"/>
            <a:ext cx="2292821" cy="2308324"/>
          </a:xfrm>
          <a:prstGeom prst="rect">
            <a:avLst/>
          </a:prstGeom>
          <a:noFill/>
          <a:ln w="28575">
            <a:solidFill>
              <a:schemeClr val="accent3"/>
            </a:solid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black"/>
                </a:solidFill>
                <a:effectLst/>
                <a:uLnTx/>
                <a:uFillTx/>
                <a:latin typeface="Calibri" panose="020F0502020204030204"/>
                <a:ea typeface="+mn-ea"/>
                <a:cs typeface="+mn-cs"/>
              </a:rPr>
              <a:t>SCLead resources </a:t>
            </a:r>
            <a:r>
              <a:rPr kumimoji="0" lang="en-US" sz="2400" b="0" i="0" u="none" strike="noStrike" kern="1200" cap="none" spc="0" normalizeH="0" baseline="0" noProof="0">
                <a:ln>
                  <a:noFill/>
                </a:ln>
                <a:solidFill>
                  <a:prstClr val="black"/>
                </a:solidFill>
                <a:effectLst/>
                <a:uLnTx/>
                <a:uFillTx/>
                <a:latin typeface="Calibri" panose="020F0502020204030204"/>
                <a:ea typeface="+mn-ea"/>
                <a:cs typeface="+mn-cs"/>
                <a:hlinkClick r:id="rId3"/>
              </a:rPr>
              <a:t>https://ed.sc.gov/educators/educator-effectiveness/</a:t>
            </a:r>
            <a:endParaRPr kumimoji="0" lang="en-US"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3074" name="Picture 2" title="Screenshot of top two rows of educator effectiveness websi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1147" y="1875786"/>
            <a:ext cx="3992853" cy="3162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title="Orange oval"/>
          <p:cNvSpPr/>
          <p:nvPr/>
        </p:nvSpPr>
        <p:spPr>
          <a:xfrm>
            <a:off x="6110343" y="3883714"/>
            <a:ext cx="1883390" cy="1037230"/>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188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4294967295"/>
          </p:nvPr>
        </p:nvSpPr>
        <p:spPr>
          <a:xfrm>
            <a:off x="1143000" y="1543051"/>
            <a:ext cx="3028950" cy="2545556"/>
          </a:xfrm>
        </p:spPr>
        <p:txBody>
          <a:bodyPr>
            <a:normAutofit/>
          </a:bodyPr>
          <a:lstStyle/>
          <a:p>
            <a:pPr marL="0" indent="0">
              <a:buNone/>
            </a:pPr>
            <a:r>
              <a:rPr lang="en-US"/>
              <a:t> </a:t>
            </a:r>
          </a:p>
        </p:txBody>
      </p:sp>
      <p:sp>
        <p:nvSpPr>
          <p:cNvPr id="2" name="Title 1"/>
          <p:cNvSpPr>
            <a:spLocks noGrp="1"/>
          </p:cNvSpPr>
          <p:nvPr>
            <p:ph type="title" idx="4294967295"/>
          </p:nvPr>
        </p:nvSpPr>
        <p:spPr>
          <a:xfrm>
            <a:off x="1143000" y="848917"/>
            <a:ext cx="5915025" cy="745331"/>
          </a:xfrm>
        </p:spPr>
        <p:txBody>
          <a:bodyPr>
            <a:noAutofit/>
          </a:bodyPr>
          <a:lstStyle/>
          <a:p>
            <a:pPr algn="ctr"/>
            <a:r>
              <a:rPr lang="en-US" sz="2700">
                <a:solidFill>
                  <a:srgbClr val="00999A"/>
                </a:solidFill>
              </a:rPr>
              <a:t>Growing Teachers and Principals: </a:t>
            </a:r>
            <a:br>
              <a:rPr lang="en-US" sz="2700">
                <a:solidFill>
                  <a:srgbClr val="00999A"/>
                </a:solidFill>
              </a:rPr>
            </a:br>
            <a:r>
              <a:rPr lang="en-US" sz="2700">
                <a:solidFill>
                  <a:srgbClr val="00999A"/>
                </a:solidFill>
              </a:rPr>
              <a:t>SCTS 4.0 and PADEPP Video Library </a:t>
            </a:r>
          </a:p>
        </p:txBody>
      </p:sp>
      <p:pic>
        <p:nvPicPr>
          <p:cNvPr id="7" name="Picture 6" descr="This screenshot shows the learning tab." title="Screenshot of SCLead"/>
          <p:cNvPicPr>
            <a:picLocks noChangeAspect="1"/>
          </p:cNvPicPr>
          <p:nvPr/>
        </p:nvPicPr>
        <p:blipFill>
          <a:blip r:embed="rId3"/>
          <a:stretch>
            <a:fillRect/>
          </a:stretch>
        </p:blipFill>
        <p:spPr>
          <a:xfrm>
            <a:off x="4253041" y="1942319"/>
            <a:ext cx="4150460" cy="2187334"/>
          </a:xfrm>
          <a:prstGeom prst="rect">
            <a:avLst/>
          </a:prstGeom>
        </p:spPr>
      </p:pic>
      <p:pic>
        <p:nvPicPr>
          <p:cNvPr id="5" name="Picture 4" descr="Screenshot of a teacher with pre-school students" title="Video Library Photo"/>
          <p:cNvPicPr>
            <a:picLocks noChangeAspect="1"/>
          </p:cNvPicPr>
          <p:nvPr/>
        </p:nvPicPr>
        <p:blipFill rotWithShape="1">
          <a:blip r:embed="rId4"/>
          <a:srcRect l="6221" t="1841" b="402"/>
          <a:stretch/>
        </p:blipFill>
        <p:spPr>
          <a:xfrm>
            <a:off x="1143000" y="1871509"/>
            <a:ext cx="2849451" cy="2435637"/>
          </a:xfrm>
          <a:prstGeom prst="rect">
            <a:avLst/>
          </a:prstGeom>
        </p:spPr>
      </p:pic>
    </p:spTree>
    <p:extLst>
      <p:ext uri="{BB962C8B-B14F-4D97-AF65-F5344CB8AC3E}">
        <p14:creationId xmlns:p14="http://schemas.microsoft.com/office/powerpoint/2010/main" val="902430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97900" y="721767"/>
            <a:ext cx="3755553" cy="1887166"/>
          </a:xfrm>
        </p:spPr>
        <p:txBody>
          <a:bodyPr/>
          <a:lstStyle/>
          <a:p>
            <a:r>
              <a:rPr lang="en-US" dirty="0" smtClean="0"/>
              <a:t>Professional Learning Videos</a:t>
            </a:r>
            <a:endParaRPr lang="en-US" dirty="0"/>
          </a:p>
        </p:txBody>
      </p:sp>
      <p:pic>
        <p:nvPicPr>
          <p:cNvPr id="7" name="Picture 6" title="Screenshot of Professional goas page in SC Lead"/>
          <p:cNvPicPr>
            <a:picLocks noChangeAspect="1"/>
          </p:cNvPicPr>
          <p:nvPr/>
        </p:nvPicPr>
        <p:blipFill>
          <a:blip r:embed="rId3"/>
          <a:stretch>
            <a:fillRect/>
          </a:stretch>
        </p:blipFill>
        <p:spPr>
          <a:xfrm>
            <a:off x="1907030" y="352318"/>
            <a:ext cx="5622493" cy="4513229"/>
          </a:xfrm>
          <a:prstGeom prst="rect">
            <a:avLst/>
          </a:prstGeom>
        </p:spPr>
      </p:pic>
      <p:sp>
        <p:nvSpPr>
          <p:cNvPr id="5" name="Right Arrow 4" title="Right arrow"/>
          <p:cNvSpPr/>
          <p:nvPr/>
        </p:nvSpPr>
        <p:spPr>
          <a:xfrm>
            <a:off x="1255932" y="1119878"/>
            <a:ext cx="820514" cy="670822"/>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panose="020F0502020204030204"/>
            </a:endParaRPr>
          </a:p>
        </p:txBody>
      </p:sp>
      <p:sp>
        <p:nvSpPr>
          <p:cNvPr id="8" name="Right Arrow 7" title="Left arrow"/>
          <p:cNvSpPr/>
          <p:nvPr/>
        </p:nvSpPr>
        <p:spPr>
          <a:xfrm rot="10800000">
            <a:off x="7529524" y="3307906"/>
            <a:ext cx="820514" cy="670822"/>
          </a:xfrm>
          <a:prstGeom prst="rightArrow">
            <a:avLst/>
          </a:prstGeom>
          <a:solidFill>
            <a:srgbClr val="F478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panose="020F0502020204030204"/>
            </a:endParaRPr>
          </a:p>
        </p:txBody>
      </p:sp>
      <p:sp>
        <p:nvSpPr>
          <p:cNvPr id="2" name="Oval 1" title="oval">
            <a:extLst>
              <a:ext uri="{FF2B5EF4-FFF2-40B4-BE49-F238E27FC236}">
                <a16:creationId xmlns:a16="http://schemas.microsoft.com/office/drawing/2014/main" id="{451116CC-5044-47D9-8537-760BF2D53E31}"/>
              </a:ext>
            </a:extLst>
          </p:cNvPr>
          <p:cNvSpPr/>
          <p:nvPr/>
        </p:nvSpPr>
        <p:spPr>
          <a:xfrm>
            <a:off x="2012111" y="3235984"/>
            <a:ext cx="5648144" cy="1033013"/>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76015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Questions?</a:t>
            </a:r>
          </a:p>
        </p:txBody>
      </p:sp>
      <p:sp>
        <p:nvSpPr>
          <p:cNvPr id="3" name="Text Placeholder 2"/>
          <p:cNvSpPr>
            <a:spLocks noGrp="1"/>
          </p:cNvSpPr>
          <p:nvPr>
            <p:ph type="body" idx="1"/>
          </p:nvPr>
        </p:nvSpPr>
        <p:spPr/>
        <p:txBody>
          <a:bodyPr/>
          <a:lstStyle/>
          <a:p>
            <a:r>
              <a:rPr lang="en-US"/>
              <a:t> </a:t>
            </a:r>
          </a:p>
        </p:txBody>
      </p:sp>
    </p:spTree>
    <p:extLst>
      <p:ext uri="{BB962C8B-B14F-4D97-AF65-F5344CB8AC3E}">
        <p14:creationId xmlns:p14="http://schemas.microsoft.com/office/powerpoint/2010/main" val="663996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Shape 490"/>
          <p:cNvSpPr txBox="1">
            <a:spLocks noGrp="1"/>
          </p:cNvSpPr>
          <p:nvPr>
            <p:ph type="title" idx="4294967295"/>
          </p:nvPr>
        </p:nvSpPr>
        <p:spPr>
          <a:xfrm>
            <a:off x="113289" y="4092575"/>
            <a:ext cx="8893146" cy="908050"/>
          </a:xfrm>
          <a:prstGeom prst="rect">
            <a:avLst/>
          </a:prstGeom>
          <a:noFill/>
          <a:ln>
            <a:noFill/>
          </a:ln>
        </p:spPr>
        <p:txBody>
          <a:bodyPr spcFirstLastPara="1" vert="horz" wrap="square" lIns="68569" tIns="34275" rIns="68569" bIns="34275" rtlCol="0" anchor="b" anchorCtr="0">
            <a:noAutofit/>
          </a:bodyPr>
          <a:lstStyle/>
          <a:p>
            <a:pPr algn="ctr">
              <a:lnSpc>
                <a:spcPct val="100000"/>
              </a:lnSpc>
              <a:spcBef>
                <a:spcPts val="0"/>
              </a:spcBef>
              <a:buClr>
                <a:srgbClr val="538CD5"/>
              </a:buClr>
              <a:buSzPts val="720"/>
            </a:pP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160" b="0">
                <a:solidFill>
                  <a:srgbClr val="538CD5"/>
                </a:solidFill>
                <a:latin typeface="Source Sans Pro"/>
                <a:ea typeface="Source Sans Pro"/>
                <a:cs typeface="Source Sans Pro"/>
                <a:sym typeface="Source Sans Pro"/>
              </a:rPr>
              <a:t/>
            </a:r>
            <a:br>
              <a:rPr lang="en-US" sz="2160" b="0">
                <a:solidFill>
                  <a:srgbClr val="538CD5"/>
                </a:solidFill>
                <a:latin typeface="Source Sans Pro"/>
                <a:ea typeface="Source Sans Pro"/>
                <a:cs typeface="Source Sans Pro"/>
                <a:sym typeface="Source Sans Pro"/>
              </a:rPr>
            </a:br>
            <a:r>
              <a:rPr lang="en-US" sz="2700">
                <a:solidFill>
                  <a:schemeClr val="tx2"/>
                </a:solidFill>
                <a:latin typeface="+mn-lt"/>
                <a:ea typeface="Source Sans Pro"/>
                <a:cs typeface="Source Sans Pro"/>
                <a:sym typeface="Source Sans Pro"/>
              </a:rPr>
              <a:t>Office of Educator Effectiveness &amp; Leadership Development</a:t>
            </a:r>
            <a:endParaRPr sz="2700">
              <a:solidFill>
                <a:schemeClr val="tx2"/>
              </a:solidFill>
              <a:latin typeface="Source Sans Pro"/>
              <a:ea typeface="Source Sans Pro"/>
              <a:cs typeface="Source Sans Pro"/>
              <a:sym typeface="Source Sans Pro"/>
            </a:endParaRPr>
          </a:p>
        </p:txBody>
      </p:sp>
      <p:sp>
        <p:nvSpPr>
          <p:cNvPr id="491" name="Shape 491"/>
          <p:cNvSpPr txBox="1"/>
          <p:nvPr/>
        </p:nvSpPr>
        <p:spPr>
          <a:xfrm>
            <a:off x="668980" y="129544"/>
            <a:ext cx="8127062" cy="3577842"/>
          </a:xfrm>
          <a:prstGeom prst="rect">
            <a:avLst/>
          </a:prstGeom>
          <a:solidFill>
            <a:schemeClr val="bg1"/>
          </a:solidFill>
          <a:ln>
            <a:noFill/>
          </a:ln>
        </p:spPr>
        <p:txBody>
          <a:bodyPr spcFirstLastPara="1" wrap="square" lIns="68569" tIns="34275" rIns="68569" bIns="34275" numCol="2" anchor="t" anchorCtr="0">
            <a:noAutofit/>
          </a:bodyPr>
          <a:lstStyle/>
          <a:p>
            <a:pPr defTabSz="514350">
              <a:buClr>
                <a:prstClr val="black"/>
              </a:buClr>
              <a:buSzPts val="400"/>
            </a:pPr>
            <a:r>
              <a:rPr lang="en-US" sz="1600" b="1">
                <a:solidFill>
                  <a:prstClr val="black"/>
                </a:solidFill>
                <a:ea typeface="Calibri"/>
                <a:cs typeface="Calibri"/>
                <a:sym typeface="Calibri"/>
              </a:rPr>
              <a:t>Educator Effectiveness Leads</a:t>
            </a:r>
            <a:endParaRPr sz="1600">
              <a:solidFill>
                <a:prstClr val="black"/>
              </a:solidFill>
            </a:endParaRPr>
          </a:p>
          <a:p>
            <a:pPr marL="257175" indent="-342900" defTabSz="514350">
              <a:buClr>
                <a:prstClr val="black"/>
              </a:buClr>
              <a:buSzPts val="400"/>
              <a:buFont typeface="+mj-lt"/>
              <a:buAutoNum type="arabicPeriod"/>
            </a:pPr>
            <a:r>
              <a:rPr lang="en-US" sz="1600">
                <a:solidFill>
                  <a:schemeClr val="accent2"/>
                </a:solidFill>
                <a:ea typeface="Calibri"/>
                <a:cs typeface="Calibri"/>
                <a:sym typeface="Calibri"/>
              </a:rPr>
              <a:t>Beverly Flythe, Educator Preparation, </a:t>
            </a:r>
            <a:r>
              <a:rPr lang="en-US" sz="1600">
                <a:solidFill>
                  <a:schemeClr val="accent2"/>
                </a:solidFill>
                <a:ea typeface="Calibri"/>
                <a:cs typeface="Calibri"/>
                <a:sym typeface="Calibri"/>
                <a:hlinkClick r:id="rId3"/>
              </a:rPr>
              <a:t>bflythe@ed.sc.gov</a:t>
            </a:r>
            <a:r>
              <a:rPr lang="en-US" sz="1600">
                <a:solidFill>
                  <a:schemeClr val="accent2"/>
                </a:solidFill>
                <a:ea typeface="Calibri"/>
                <a:cs typeface="Calibri"/>
                <a:sym typeface="Calibri"/>
              </a:rPr>
              <a:t> </a:t>
            </a:r>
          </a:p>
          <a:p>
            <a:pPr marL="257175" indent="-342900" defTabSz="514350">
              <a:buClr>
                <a:prstClr val="black"/>
              </a:buClr>
              <a:buSzPts val="400"/>
              <a:buFont typeface="+mj-lt"/>
              <a:buAutoNum type="arabicPeriod"/>
            </a:pPr>
            <a:r>
              <a:rPr lang="en-US" sz="1600">
                <a:solidFill>
                  <a:schemeClr val="accent2"/>
                </a:solidFill>
                <a:ea typeface="Calibri"/>
                <a:cs typeface="Calibri"/>
                <a:sym typeface="Calibri"/>
              </a:rPr>
              <a:t>Dr. Kimberly Howard, Mentoring and Induction, </a:t>
            </a:r>
            <a:r>
              <a:rPr lang="en-US" sz="1600" u="sng">
                <a:solidFill>
                  <a:schemeClr val="accent2"/>
                </a:solidFill>
                <a:ea typeface="Calibri"/>
                <a:cs typeface="Calibri"/>
                <a:sym typeface="Calibri"/>
                <a:hlinkClick r:id="rId4"/>
              </a:rPr>
              <a:t>khoward@ed.sc.gov</a:t>
            </a:r>
            <a:endParaRPr lang="en-US" sz="1600">
              <a:solidFill>
                <a:schemeClr val="accent2"/>
              </a:solidFill>
              <a:ea typeface="Calibri"/>
              <a:cs typeface="Calibri"/>
              <a:sym typeface="Calibri"/>
            </a:endParaRPr>
          </a:p>
          <a:p>
            <a:pPr marL="257175" indent="-342900" defTabSz="514350">
              <a:buClr>
                <a:prstClr val="black"/>
              </a:buClr>
              <a:buSzPts val="400"/>
              <a:buFont typeface="+mj-lt"/>
              <a:buAutoNum type="arabicPeriod"/>
            </a:pPr>
            <a:r>
              <a:rPr lang="en-US" sz="1600">
                <a:solidFill>
                  <a:prstClr val="black"/>
                </a:solidFill>
                <a:ea typeface="Calibri"/>
                <a:cs typeface="Calibri"/>
                <a:sym typeface="Calibri"/>
              </a:rPr>
              <a:t>Faye Colley, Professional Learning and Communications, </a:t>
            </a:r>
            <a:r>
              <a:rPr lang="en-US" sz="1600">
                <a:solidFill>
                  <a:prstClr val="black"/>
                </a:solidFill>
                <a:ea typeface="Calibri"/>
                <a:cs typeface="Calibri"/>
                <a:sym typeface="Calibri"/>
                <a:hlinkClick r:id="rId5"/>
              </a:rPr>
              <a:t>fcolley@ed.sc.gov</a:t>
            </a:r>
            <a:r>
              <a:rPr lang="en-US" sz="1600">
                <a:solidFill>
                  <a:prstClr val="black"/>
                </a:solidFill>
                <a:ea typeface="Calibri"/>
                <a:cs typeface="Calibri"/>
                <a:sym typeface="Calibri"/>
              </a:rPr>
              <a:t> </a:t>
            </a:r>
          </a:p>
          <a:p>
            <a:pPr marL="257175" indent="-342900" defTabSz="514350">
              <a:buClr>
                <a:prstClr val="black"/>
              </a:buClr>
              <a:buSzPts val="400"/>
              <a:buFont typeface="+mj-lt"/>
              <a:buAutoNum type="arabicPeriod"/>
            </a:pPr>
            <a:r>
              <a:rPr lang="en-US" sz="1600">
                <a:solidFill>
                  <a:prstClr val="black"/>
                </a:solidFill>
                <a:ea typeface="Calibri"/>
                <a:cs typeface="Calibri"/>
                <a:sym typeface="Calibri"/>
              </a:rPr>
              <a:t>Rodney Evans, SLOs, </a:t>
            </a:r>
            <a:r>
              <a:rPr lang="en-US" sz="1600">
                <a:solidFill>
                  <a:prstClr val="black"/>
                </a:solidFill>
                <a:ea typeface="Calibri"/>
                <a:cs typeface="Calibri"/>
                <a:sym typeface="Calibri"/>
                <a:hlinkClick r:id="rId6"/>
              </a:rPr>
              <a:t>revans@ed.sc.gov</a:t>
            </a:r>
            <a:r>
              <a:rPr lang="en-US" sz="1600">
                <a:solidFill>
                  <a:prstClr val="black"/>
                </a:solidFill>
                <a:ea typeface="Calibri"/>
                <a:cs typeface="Calibri"/>
                <a:sym typeface="Calibri"/>
              </a:rPr>
              <a:t> </a:t>
            </a:r>
          </a:p>
          <a:p>
            <a:pPr marL="257175" indent="-342900" defTabSz="514350">
              <a:buClr>
                <a:prstClr val="black"/>
              </a:buClr>
              <a:buSzPts val="400"/>
              <a:buFont typeface="+mj-lt"/>
              <a:buAutoNum type="arabicPeriod"/>
            </a:pPr>
            <a:r>
              <a:rPr lang="en-US" sz="1600">
                <a:solidFill>
                  <a:prstClr val="black"/>
                </a:solidFill>
                <a:ea typeface="Calibri"/>
                <a:cs typeface="Calibri"/>
                <a:sym typeface="Calibri"/>
              </a:rPr>
              <a:t>Dr. Julie Hartwell, Data and Reporting, </a:t>
            </a:r>
            <a:r>
              <a:rPr lang="en-US" sz="1600" u="sng">
                <a:solidFill>
                  <a:srgbClr val="0072E5"/>
                </a:solidFill>
                <a:ea typeface="Calibri"/>
                <a:cs typeface="Calibri"/>
                <a:sym typeface="Calibri"/>
                <a:hlinkClick r:id="rId7"/>
              </a:rPr>
              <a:t>jhartwell@ed.sc.gov</a:t>
            </a:r>
            <a:endParaRPr lang="en-US" sz="1600">
              <a:solidFill>
                <a:srgbClr val="B45F06"/>
              </a:solidFill>
              <a:ea typeface="Calibri"/>
              <a:cs typeface="Calibri"/>
              <a:sym typeface="Calibri"/>
            </a:endParaRPr>
          </a:p>
          <a:p>
            <a:pPr marL="257175" indent="-342900" defTabSz="514350">
              <a:buClr>
                <a:prstClr val="black"/>
              </a:buClr>
              <a:buSzPts val="400"/>
              <a:buFont typeface="+mj-lt"/>
              <a:buAutoNum type="arabicPeriod"/>
            </a:pPr>
            <a:r>
              <a:rPr lang="en-US" sz="1600">
                <a:solidFill>
                  <a:prstClr val="black"/>
                </a:solidFill>
                <a:ea typeface="Calibri"/>
                <a:cs typeface="Calibri"/>
                <a:sym typeface="Calibri"/>
              </a:rPr>
              <a:t>Dr. Vicki Traufler</a:t>
            </a:r>
            <a:r>
              <a:rPr lang="en-US" sz="1600">
                <a:solidFill>
                  <a:srgbClr val="000000"/>
                </a:solidFill>
                <a:ea typeface="Calibri"/>
                <a:cs typeface="Calibri"/>
                <a:sym typeface="Calibri"/>
              </a:rPr>
              <a:t>, PADEPP, </a:t>
            </a:r>
            <a:r>
              <a:rPr lang="en-US" sz="1600" u="sng">
                <a:solidFill>
                  <a:srgbClr val="0072E5"/>
                </a:solidFill>
                <a:ea typeface="Calibri"/>
                <a:cs typeface="Calibri"/>
                <a:sym typeface="Calibri"/>
                <a:hlinkClick r:id="rId8"/>
              </a:rPr>
              <a:t>vtraufler@ed.sc.gov</a:t>
            </a:r>
            <a:endParaRPr lang="en-US" sz="1600" u="sng">
              <a:solidFill>
                <a:srgbClr val="0072E5"/>
              </a:solidFill>
              <a:ea typeface="Calibri"/>
              <a:cs typeface="Calibri"/>
              <a:sym typeface="Calibri"/>
            </a:endParaRPr>
          </a:p>
          <a:p>
            <a:pPr marL="257175" lvl="1" defTabSz="514350">
              <a:buClr>
                <a:prstClr val="black"/>
              </a:buClr>
              <a:buSzPts val="400"/>
            </a:pPr>
            <a:endParaRPr sz="1600">
              <a:solidFill>
                <a:prstClr val="black"/>
              </a:solidFill>
            </a:endParaRPr>
          </a:p>
          <a:p>
            <a:pPr defTabSz="514350">
              <a:buClr>
                <a:prstClr val="black"/>
              </a:buClr>
              <a:buSzPts val="400"/>
            </a:pPr>
            <a:r>
              <a:rPr lang="en-US" sz="1600" b="1">
                <a:solidFill>
                  <a:prstClr val="black"/>
                </a:solidFill>
                <a:ea typeface="Calibri"/>
                <a:cs typeface="Calibri"/>
                <a:sym typeface="Calibri"/>
              </a:rPr>
              <a:t>Leadership Program Leads</a:t>
            </a:r>
            <a:endParaRPr sz="1600">
              <a:solidFill>
                <a:prstClr val="black"/>
              </a:solidFill>
            </a:endParaRPr>
          </a:p>
          <a:p>
            <a:pPr marL="200025" indent="-285750" defTabSz="514350">
              <a:buClr>
                <a:prstClr val="black"/>
              </a:buClr>
              <a:buSzPts val="400"/>
              <a:buFont typeface="Arial" panose="020B0604020202020204" pitchFamily="34" charset="0"/>
              <a:buChar char="•"/>
            </a:pPr>
            <a:r>
              <a:rPr lang="en-US" sz="1600">
                <a:solidFill>
                  <a:srgbClr val="000000"/>
                </a:solidFill>
                <a:ea typeface="Calibri"/>
                <a:cs typeface="Calibri"/>
                <a:sym typeface="Calibri"/>
              </a:rPr>
              <a:t>Walter Clark, Experienced Leaders, </a:t>
            </a:r>
            <a:r>
              <a:rPr lang="en-US" sz="1600" u="sng">
                <a:solidFill>
                  <a:srgbClr val="0072E5"/>
                </a:solidFill>
                <a:ea typeface="Calibri"/>
                <a:cs typeface="Calibri"/>
                <a:sym typeface="Calibri"/>
                <a:hlinkClick r:id="rId9"/>
              </a:rPr>
              <a:t>wclark@ed.sc.gov</a:t>
            </a:r>
            <a:endParaRPr lang="en-US" sz="1600">
              <a:solidFill>
                <a:srgbClr val="000000"/>
              </a:solidFill>
              <a:ea typeface="Calibri"/>
              <a:cs typeface="Calibri"/>
              <a:sym typeface="Calibri"/>
            </a:endParaRPr>
          </a:p>
          <a:p>
            <a:pPr marL="200025" indent="-285750" defTabSz="514350">
              <a:buClr>
                <a:prstClr val="black"/>
              </a:buClr>
              <a:buSzPts val="400"/>
              <a:buFont typeface="Arial" panose="020B0604020202020204" pitchFamily="34" charset="0"/>
              <a:buChar char="•"/>
            </a:pPr>
            <a:endParaRPr lang="en-US" sz="1600">
              <a:solidFill>
                <a:srgbClr val="000000"/>
              </a:solidFill>
              <a:ea typeface="Calibri"/>
              <a:cs typeface="Calibri"/>
              <a:sym typeface="Calibri"/>
            </a:endParaRPr>
          </a:p>
          <a:p>
            <a:pPr marL="200025" indent="-285750" defTabSz="514350">
              <a:buClr>
                <a:prstClr val="black"/>
              </a:buClr>
              <a:buSzPts val="400"/>
              <a:buFont typeface="Arial" panose="020B0604020202020204" pitchFamily="34" charset="0"/>
              <a:buChar char="•"/>
            </a:pPr>
            <a:endParaRPr lang="en-US" sz="1600">
              <a:solidFill>
                <a:srgbClr val="000000"/>
              </a:solidFill>
              <a:ea typeface="Calibri"/>
              <a:cs typeface="Calibri"/>
              <a:sym typeface="Calibri"/>
            </a:endParaRPr>
          </a:p>
          <a:p>
            <a:pPr marL="200025" indent="-285750" defTabSz="514350">
              <a:buClr>
                <a:prstClr val="black"/>
              </a:buClr>
              <a:buSzPts val="400"/>
              <a:buFont typeface="Arial" panose="020B0604020202020204" pitchFamily="34" charset="0"/>
              <a:buChar char="•"/>
            </a:pPr>
            <a:endParaRPr lang="en-US" sz="1600">
              <a:solidFill>
                <a:srgbClr val="000000"/>
              </a:solidFill>
              <a:ea typeface="Calibri"/>
              <a:cs typeface="Calibri"/>
              <a:sym typeface="Calibri"/>
            </a:endParaRPr>
          </a:p>
          <a:p>
            <a:pPr marL="200025" indent="-285750" defTabSz="514350">
              <a:buClr>
                <a:prstClr val="black"/>
              </a:buClr>
              <a:buSzPts val="400"/>
              <a:buFont typeface="Arial" panose="020B0604020202020204" pitchFamily="34" charset="0"/>
              <a:buChar char="•"/>
            </a:pPr>
            <a:endParaRPr lang="en-US" sz="1600">
              <a:solidFill>
                <a:srgbClr val="000000"/>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a:solidFill>
                  <a:prstClr val="black"/>
                </a:solidFill>
                <a:ea typeface="Calibri"/>
                <a:cs typeface="Calibri"/>
                <a:sym typeface="Calibri"/>
              </a:rPr>
              <a:t>Olivia Ortmann, Collective Leadership, </a:t>
            </a:r>
            <a:r>
              <a:rPr lang="en-US" sz="1600" u="sng">
                <a:solidFill>
                  <a:srgbClr val="0072E5"/>
                </a:solidFill>
                <a:ea typeface="Calibri"/>
                <a:cs typeface="Calibri"/>
                <a:sym typeface="Calibri"/>
                <a:hlinkClick r:id="rId10"/>
              </a:rPr>
              <a:t>oortmann@ed.sc.gov</a:t>
            </a:r>
            <a:endParaRPr lang="en-US" sz="1600">
              <a:solidFill>
                <a:srgbClr val="B45F06"/>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a:solidFill>
                  <a:prstClr val="black"/>
                </a:solidFill>
                <a:ea typeface="Calibri"/>
                <a:cs typeface="Calibri"/>
                <a:sym typeface="Calibri"/>
              </a:rPr>
              <a:t>Dr. Frank Robinson, Principal Induction, Emerging Leaders </a:t>
            </a:r>
            <a:r>
              <a:rPr lang="en-US" sz="1600" u="sng">
                <a:solidFill>
                  <a:srgbClr val="0072E5"/>
                </a:solidFill>
                <a:ea typeface="Calibri"/>
                <a:cs typeface="Calibri"/>
                <a:sym typeface="Calibri"/>
                <a:hlinkClick r:id="rId11"/>
              </a:rPr>
              <a:t>frobinson@ed.sc.gov</a:t>
            </a:r>
            <a:endParaRPr lang="en-US" sz="1600" u="sng">
              <a:solidFill>
                <a:srgbClr val="0072E5"/>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a:solidFill>
                  <a:prstClr val="black"/>
                </a:solidFill>
                <a:ea typeface="Calibri"/>
                <a:cs typeface="Calibri"/>
                <a:sym typeface="Calibri"/>
              </a:rPr>
              <a:t>Tom Smith, Assistant Principals and Instructional Leaders, </a:t>
            </a:r>
            <a:r>
              <a:rPr lang="en-US" sz="1600">
                <a:solidFill>
                  <a:srgbClr val="B45F06"/>
                </a:solidFill>
                <a:ea typeface="Calibri"/>
                <a:cs typeface="Calibri"/>
                <a:sym typeface="Calibri"/>
                <a:hlinkClick r:id="rId12"/>
              </a:rPr>
              <a:t>tsmith@ed.sc.gov</a:t>
            </a:r>
            <a:r>
              <a:rPr lang="en-US" sz="1600">
                <a:solidFill>
                  <a:srgbClr val="B45F06"/>
                </a:solidFill>
                <a:ea typeface="Calibri"/>
                <a:cs typeface="Calibri"/>
                <a:sym typeface="Calibri"/>
              </a:rPr>
              <a:t> </a:t>
            </a:r>
          </a:p>
          <a:p>
            <a:pPr marL="200025" indent="-285750" defTabSz="514350">
              <a:buClr>
                <a:prstClr val="black"/>
              </a:buClr>
              <a:buSzPts val="400"/>
              <a:buFont typeface="Arial" panose="020B0604020202020204" pitchFamily="34" charset="0"/>
              <a:buChar char="•"/>
            </a:pPr>
            <a:r>
              <a:rPr lang="en-US" sz="1600">
                <a:solidFill>
                  <a:prstClr val="black"/>
                </a:solidFill>
                <a:ea typeface="Calibri"/>
                <a:cs typeface="Calibri"/>
                <a:sym typeface="Calibri"/>
              </a:rPr>
              <a:t>Regina Thurmond, Emerging Leaders, Special Areas, </a:t>
            </a:r>
            <a:r>
              <a:rPr lang="en-US" sz="1600" u="sng">
                <a:solidFill>
                  <a:srgbClr val="0072E5"/>
                </a:solidFill>
                <a:ea typeface="Calibri"/>
                <a:cs typeface="Calibri"/>
                <a:sym typeface="Calibri"/>
                <a:hlinkClick r:id="rId13"/>
              </a:rPr>
              <a:t>rthurmond@ed.sc.gov</a:t>
            </a:r>
            <a:endParaRPr lang="en-US" sz="1600">
              <a:solidFill>
                <a:srgbClr val="B45F06"/>
              </a:solidFill>
              <a:ea typeface="Calibri"/>
              <a:cs typeface="Calibri"/>
              <a:sym typeface="Calibri"/>
            </a:endParaRPr>
          </a:p>
          <a:p>
            <a:pPr defTabSz="514350">
              <a:buClr>
                <a:prstClr val="black"/>
              </a:buClr>
              <a:buSzPts val="400"/>
            </a:pPr>
            <a:endParaRPr lang="en-US" sz="1600" b="1">
              <a:solidFill>
                <a:prstClr val="black"/>
              </a:solidFill>
              <a:ea typeface="Calibri"/>
              <a:cs typeface="Calibri"/>
              <a:sym typeface="Calibri"/>
            </a:endParaRPr>
          </a:p>
          <a:p>
            <a:pPr defTabSz="514350">
              <a:buClr>
                <a:prstClr val="black"/>
              </a:buClr>
              <a:buSzPts val="400"/>
            </a:pPr>
            <a:r>
              <a:rPr lang="en-US" sz="1600" b="1">
                <a:solidFill>
                  <a:prstClr val="black"/>
                </a:solidFill>
                <a:ea typeface="Calibri"/>
                <a:cs typeface="Calibri"/>
                <a:sym typeface="Calibri"/>
              </a:rPr>
              <a:t>Office Support</a:t>
            </a:r>
          </a:p>
          <a:p>
            <a:pPr marL="200025" indent="-285750" defTabSz="514350">
              <a:buClr>
                <a:prstClr val="black"/>
              </a:buClr>
              <a:buSzPts val="400"/>
              <a:buFont typeface="Arial" panose="020B0604020202020204" pitchFamily="34" charset="0"/>
              <a:buChar char="•"/>
            </a:pPr>
            <a:r>
              <a:rPr lang="en-US" sz="1600">
                <a:solidFill>
                  <a:schemeClr val="accent2"/>
                </a:solidFill>
                <a:ea typeface="Calibri"/>
                <a:cs typeface="Calibri"/>
                <a:sym typeface="Calibri"/>
              </a:rPr>
              <a:t>Lilla </a:t>
            </a:r>
            <a:r>
              <a:rPr lang="en-US" sz="1600" err="1">
                <a:solidFill>
                  <a:schemeClr val="accent2"/>
                </a:solidFill>
                <a:ea typeface="Calibri"/>
                <a:cs typeface="Calibri"/>
                <a:sym typeface="Calibri"/>
              </a:rPr>
              <a:t>Toal</a:t>
            </a:r>
            <a:r>
              <a:rPr lang="en-US" sz="1600">
                <a:solidFill>
                  <a:schemeClr val="accent2"/>
                </a:solidFill>
                <a:ea typeface="Calibri"/>
                <a:cs typeface="Calibri"/>
                <a:sym typeface="Calibri"/>
              </a:rPr>
              <a:t> Mandsager, Director, </a:t>
            </a:r>
            <a:r>
              <a:rPr lang="en-US" sz="1600" u="sng">
                <a:solidFill>
                  <a:srgbClr val="0072E5"/>
                </a:solidFill>
                <a:ea typeface="Calibri"/>
                <a:cs typeface="Calibri"/>
                <a:sym typeface="Calibri"/>
                <a:hlinkClick r:id="rId14"/>
              </a:rPr>
              <a:t>lmandsager@ed.sc.gov</a:t>
            </a:r>
            <a:r>
              <a:rPr lang="en-US" sz="1600">
                <a:solidFill>
                  <a:srgbClr val="B45F06"/>
                </a:solidFill>
                <a:ea typeface="Calibri"/>
                <a:cs typeface="Calibri"/>
                <a:sym typeface="Calibri"/>
              </a:rPr>
              <a:t>,</a:t>
            </a:r>
            <a:endParaRPr sz="1600">
              <a:solidFill>
                <a:prstClr val="black"/>
              </a:solidFill>
              <a:ea typeface="Calibri"/>
              <a:cs typeface="Calibri"/>
              <a:sym typeface="Calibri"/>
            </a:endParaRPr>
          </a:p>
          <a:p>
            <a:pPr marL="200025" indent="-285750" defTabSz="514350">
              <a:buClr>
                <a:prstClr val="black"/>
              </a:buClr>
              <a:buSzPts val="400"/>
              <a:buFont typeface="Arial" panose="020B0604020202020204" pitchFamily="34" charset="0"/>
              <a:buChar char="•"/>
            </a:pPr>
            <a:r>
              <a:rPr lang="en-US" sz="1600">
                <a:solidFill>
                  <a:prstClr val="black"/>
                </a:solidFill>
                <a:ea typeface="Calibri"/>
                <a:cs typeface="Calibri"/>
                <a:sym typeface="Calibri"/>
              </a:rPr>
              <a:t>Marilyn Suber, Administrative Assistant, </a:t>
            </a:r>
            <a:r>
              <a:rPr lang="en-US" sz="1600" u="sng">
                <a:solidFill>
                  <a:srgbClr val="0072E5"/>
                </a:solidFill>
                <a:ea typeface="Calibri"/>
                <a:cs typeface="Calibri"/>
                <a:sym typeface="Calibri"/>
                <a:hlinkClick r:id="rId15"/>
              </a:rPr>
              <a:t>masuber@ed.sc.gov</a:t>
            </a:r>
            <a:endParaRPr lang="en-US" sz="1600" u="sng">
              <a:solidFill>
                <a:srgbClr val="0072E5"/>
              </a:solidFill>
              <a:ea typeface="Calibri"/>
              <a:cs typeface="Calibri"/>
              <a:sym typeface="Calibri"/>
            </a:endParaRPr>
          </a:p>
          <a:p>
            <a:pPr defTabSz="514350">
              <a:buClr>
                <a:prstClr val="black"/>
              </a:buClr>
              <a:buSzPts val="400"/>
            </a:pPr>
            <a:endParaRPr lang="en-US" sz="1600" b="1">
              <a:solidFill>
                <a:prstClr val="black"/>
              </a:solidFill>
              <a:sym typeface="Calibri"/>
            </a:endParaRPr>
          </a:p>
          <a:p>
            <a:pPr defTabSz="514350">
              <a:buClr>
                <a:prstClr val="black"/>
              </a:buClr>
              <a:buSzPts val="400"/>
            </a:pPr>
            <a:r>
              <a:rPr lang="en-US" sz="1600" b="1">
                <a:solidFill>
                  <a:prstClr val="black"/>
                </a:solidFill>
                <a:sym typeface="Calibri"/>
              </a:rPr>
              <a:t>Online </a:t>
            </a:r>
            <a:r>
              <a:rPr lang="en-US" sz="1600" u="sng">
                <a:solidFill>
                  <a:srgbClr val="0072E5"/>
                </a:solidFill>
                <a:ea typeface="Calibri"/>
                <a:cs typeface="Calibri"/>
                <a:sym typeface="Calibri"/>
              </a:rPr>
              <a:t>https://ed.sc.gov/educators</a:t>
            </a:r>
            <a:r>
              <a:rPr lang="en-US" sz="1600" b="1">
                <a:solidFill>
                  <a:prstClr val="black"/>
                </a:solidFill>
                <a:sym typeface="Calibri"/>
              </a:rPr>
              <a:t>  </a:t>
            </a:r>
          </a:p>
          <a:p>
            <a:pPr defTabSz="514350">
              <a:buClr>
                <a:prstClr val="black"/>
              </a:buClr>
              <a:buSzPts val="400"/>
            </a:pPr>
            <a:r>
              <a:rPr lang="en-US" sz="1600" b="1">
                <a:solidFill>
                  <a:prstClr val="black"/>
                </a:solidFill>
                <a:sym typeface="Calibri"/>
              </a:rPr>
              <a:t>Leadership: </a:t>
            </a:r>
            <a:r>
              <a:rPr lang="en-US" sz="1600">
                <a:solidFill>
                  <a:srgbClr val="0070C0"/>
                </a:solidFill>
                <a:sym typeface="Calibri"/>
              </a:rPr>
              <a:t>/</a:t>
            </a:r>
            <a:r>
              <a:rPr lang="en-US" sz="1600">
                <a:solidFill>
                  <a:prstClr val="black"/>
                </a:solidFill>
                <a:ea typeface="Calibri"/>
                <a:cs typeface="Calibri"/>
                <a:sym typeface="Calibri"/>
                <a:hlinkClick r:id="rId16"/>
              </a:rPr>
              <a:t>school-and-district-administrators/</a:t>
            </a:r>
            <a:r>
              <a:rPr lang="en-US" sz="1600" b="1">
                <a:solidFill>
                  <a:prstClr val="black"/>
                </a:solidFill>
                <a:sym typeface="Calibri"/>
              </a:rPr>
              <a:t> </a:t>
            </a:r>
          </a:p>
          <a:p>
            <a:pPr defTabSz="514350">
              <a:buClr>
                <a:prstClr val="black"/>
              </a:buClr>
              <a:buSzPts val="400"/>
            </a:pPr>
            <a:r>
              <a:rPr lang="en-US" sz="1600" b="1">
                <a:solidFill>
                  <a:prstClr val="black"/>
                </a:solidFill>
                <a:sym typeface="Calibri"/>
              </a:rPr>
              <a:t>Effectiveness: </a:t>
            </a:r>
            <a:r>
              <a:rPr lang="en-US" sz="1600" u="sng">
                <a:solidFill>
                  <a:srgbClr val="0070C0"/>
                </a:solidFill>
                <a:sym typeface="Calibri"/>
              </a:rPr>
              <a:t>/</a:t>
            </a:r>
            <a:r>
              <a:rPr lang="en-US" sz="1600" u="sng">
                <a:solidFill>
                  <a:srgbClr val="0070C0"/>
                </a:solidFill>
                <a:ea typeface="Calibri"/>
                <a:cs typeface="Calibri"/>
                <a:sym typeface="Calibri"/>
              </a:rPr>
              <a:t>educator-effectiveness/</a:t>
            </a:r>
          </a:p>
          <a:p>
            <a:pPr marL="257175" lvl="1" defTabSz="514350">
              <a:buClr>
                <a:prstClr val="black"/>
              </a:buClr>
              <a:buSzPts val="400"/>
            </a:pPr>
            <a:endParaRPr lang="en-US" sz="1600" u="sng">
              <a:solidFill>
                <a:srgbClr val="0072E5"/>
              </a:solidFill>
              <a:ea typeface="Calibri"/>
              <a:cs typeface="Calibri"/>
              <a:sym typeface="Calibri"/>
            </a:endParaRPr>
          </a:p>
        </p:txBody>
      </p:sp>
    </p:spTree>
    <p:extLst>
      <p:ext uri="{BB962C8B-B14F-4D97-AF65-F5344CB8AC3E}">
        <p14:creationId xmlns:p14="http://schemas.microsoft.com/office/powerpoint/2010/main" val="3007161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811" y="719847"/>
            <a:ext cx="3755553" cy="1887166"/>
          </a:xfrm>
        </p:spPr>
        <p:txBody>
          <a:bodyPr>
            <a:normAutofit/>
          </a:bodyPr>
          <a:lstStyle/>
          <a:p>
            <a:r>
              <a:rPr lang="en-US">
                <a:latin typeface="Calibri"/>
                <a:cs typeface="Calibri"/>
              </a:rPr>
              <a:t>Bright Spots and Challenges</a:t>
            </a:r>
            <a:endParaRPr lang="en-US"/>
          </a:p>
        </p:txBody>
      </p:sp>
      <p:sp>
        <p:nvSpPr>
          <p:cNvPr id="3" name="Text Placeholder 2"/>
          <p:cNvSpPr>
            <a:spLocks noGrp="1"/>
          </p:cNvSpPr>
          <p:nvPr>
            <p:ph type="body" idx="1"/>
          </p:nvPr>
        </p:nvSpPr>
        <p:spPr/>
        <p:txBody>
          <a:bodyPr/>
          <a:lstStyle/>
          <a:p>
            <a:r>
              <a:rPr lang="en-US"/>
              <a:t> </a:t>
            </a:r>
          </a:p>
        </p:txBody>
      </p:sp>
    </p:spTree>
    <p:extLst>
      <p:ext uri="{BB962C8B-B14F-4D97-AF65-F5344CB8AC3E}">
        <p14:creationId xmlns:p14="http://schemas.microsoft.com/office/powerpoint/2010/main" val="2535087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title="decorative shape">
            <a:extLst>
              <a:ext uri="{FF2B5EF4-FFF2-40B4-BE49-F238E27FC236}">
                <a16:creationId xmlns:a16="http://schemas.microsoft.com/office/drawing/2014/main" id="{B4F5FA0D-0104-4987-8241-EFF7C85B88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7929" cy="5143500"/>
          </a:xfrm>
          <a:prstGeom prst="rect">
            <a:avLst/>
          </a:prstGeom>
          <a:gradFill>
            <a:gsLst>
              <a:gs pos="0">
                <a:srgbClr val="E3411B">
                  <a:lumMod val="90000"/>
                </a:srgbClr>
              </a:gs>
              <a:gs pos="25000">
                <a:srgbClr val="E3411B">
                  <a:lumMod val="90000"/>
                </a:srgb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9" title="decorative shape">
            <a:extLst>
              <a:ext uri="{FF2B5EF4-FFF2-40B4-BE49-F238E27FC236}">
                <a16:creationId xmlns:a16="http://schemas.microsoft.com/office/drawing/2014/main" id="{2897127E-6CEF-446C-BE87-93B7C46E49D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80059" y="1540230"/>
            <a:ext cx="2751871" cy="2070074"/>
          </a:xfrm>
        </p:spPr>
        <p:txBody>
          <a:bodyPr>
            <a:normAutofit/>
          </a:bodyPr>
          <a:lstStyle/>
          <a:p>
            <a:pPr>
              <a:lnSpc>
                <a:spcPct val="90000"/>
              </a:lnSpc>
            </a:pPr>
            <a:r>
              <a:rPr lang="en-US">
                <a:solidFill>
                  <a:srgbClr val="FFFFFF"/>
                </a:solidFill>
                <a:latin typeface="Calibri"/>
                <a:cs typeface="Calibri"/>
              </a:rPr>
              <a:t>Research and References</a:t>
            </a:r>
            <a:endParaRPr lang="en-US">
              <a:solidFill>
                <a:srgbClr val="FFFFFF"/>
              </a:solidFill>
            </a:endParaRPr>
          </a:p>
        </p:txBody>
      </p:sp>
      <p:sp>
        <p:nvSpPr>
          <p:cNvPr id="3" name="Text Placeholder 2"/>
          <p:cNvSpPr>
            <a:spLocks noGrp="1"/>
          </p:cNvSpPr>
          <p:nvPr>
            <p:ph idx="1"/>
          </p:nvPr>
        </p:nvSpPr>
        <p:spPr>
          <a:xfrm>
            <a:off x="4567930" y="73032"/>
            <a:ext cx="3979563" cy="4451343"/>
          </a:xfrm>
        </p:spPr>
        <p:txBody>
          <a:bodyPr vert="horz" lIns="0" tIns="0" rIns="0" bIns="0" rtlCol="0" anchor="ctr">
            <a:normAutofit lnSpcReduction="10000"/>
          </a:bodyPr>
          <a:lstStyle/>
          <a:p>
            <a:pPr marL="0" indent="0">
              <a:lnSpc>
                <a:spcPct val="90000"/>
              </a:lnSpc>
              <a:buNone/>
            </a:pPr>
            <a:r>
              <a:rPr lang="en-US" sz="1400" dirty="0">
                <a:solidFill>
                  <a:srgbClr val="000000"/>
                </a:solidFill>
              </a:rPr>
              <a:t>P</a:t>
            </a:r>
            <a:r>
              <a:rPr lang="en-US" sz="1600" dirty="0">
                <a:solidFill>
                  <a:srgbClr val="000000"/>
                </a:solidFill>
              </a:rPr>
              <a:t>laylist for Retaining and Recognizing Teachers: </a:t>
            </a:r>
            <a:endParaRPr lang="en-US" sz="1600" dirty="0">
              <a:solidFill>
                <a:srgbClr val="000000"/>
              </a:solidFill>
              <a:cs typeface="Calibri"/>
            </a:endParaRPr>
          </a:p>
          <a:p>
            <a:pPr marL="0" indent="0">
              <a:lnSpc>
                <a:spcPct val="90000"/>
              </a:lnSpc>
              <a:buNone/>
            </a:pPr>
            <a:r>
              <a:rPr lang="en-US" sz="1600" dirty="0">
                <a:solidFill>
                  <a:srgbClr val="000000"/>
                </a:solidFill>
                <a:ea typeface="+mn-lt"/>
                <a:cs typeface="+mn-lt"/>
                <a:hlinkClick r:id="rId4"/>
              </a:rPr>
              <a:t>https://docs.google.com/document/d/1rhrb05FnNwTTNbKh__faGB9wFMT5coUzaytM6txJmtg/edit</a:t>
            </a:r>
            <a:endParaRPr lang="en-US" sz="1600" dirty="0">
              <a:solidFill>
                <a:srgbClr val="000000"/>
              </a:solidFill>
              <a:cs typeface="Calibri"/>
            </a:endParaRPr>
          </a:p>
          <a:p>
            <a:pPr>
              <a:lnSpc>
                <a:spcPct val="90000"/>
              </a:lnSpc>
              <a:buNone/>
            </a:pPr>
            <a:r>
              <a:rPr lang="en-US" sz="1600" dirty="0">
                <a:solidFill>
                  <a:srgbClr val="000000"/>
                </a:solidFill>
              </a:rPr>
              <a:t>CERRA Supply and Demand Report (2019)</a:t>
            </a:r>
            <a:r>
              <a:rPr lang="en-US" sz="1600" dirty="0">
                <a:solidFill>
                  <a:srgbClr val="000000"/>
                </a:solidFill>
                <a:ea typeface="+mn-lt"/>
                <a:cs typeface="+mn-lt"/>
              </a:rPr>
              <a:t> Center for Educator Recruitment, Retention, and Advancement. South Carolina Annual Educator Supply and Demand Report.</a:t>
            </a:r>
            <a:endParaRPr lang="en-US" sz="1600" dirty="0">
              <a:solidFill>
                <a:srgbClr val="000000"/>
              </a:solidFill>
              <a:cs typeface="Calibri"/>
            </a:endParaRPr>
          </a:p>
          <a:p>
            <a:pPr marL="0" indent="0">
              <a:lnSpc>
                <a:spcPct val="90000"/>
              </a:lnSpc>
              <a:buNone/>
            </a:pPr>
            <a:r>
              <a:rPr lang="en-US" sz="1600" b="1" dirty="0">
                <a:solidFill>
                  <a:srgbClr val="000000"/>
                </a:solidFill>
                <a:ea typeface="+mn-lt"/>
                <a:cs typeface="+mn-lt"/>
                <a:hlinkClick r:id="rId5"/>
              </a:rPr>
              <a:t>https://www.cerra.org/uploads/1/7/6/8/17684955/2018-19_supply_demand_report_update_jan_16.pdf</a:t>
            </a:r>
            <a:endParaRPr lang="en-US" sz="1600" b="1" dirty="0">
              <a:solidFill>
                <a:srgbClr val="000000"/>
              </a:solidFill>
              <a:ea typeface="+mn-lt"/>
              <a:cs typeface="+mn-lt"/>
            </a:endParaRPr>
          </a:p>
          <a:p>
            <a:pPr marL="342900" lvl="1">
              <a:lnSpc>
                <a:spcPct val="90000"/>
              </a:lnSpc>
              <a:buNone/>
            </a:pPr>
            <a:r>
              <a:rPr lang="en-US" sz="1600" dirty="0">
                <a:solidFill>
                  <a:srgbClr val="000000"/>
                </a:solidFill>
                <a:cs typeface="Calibri"/>
              </a:rPr>
              <a:t>Covey, Franklin. Summary of </a:t>
            </a:r>
            <a:r>
              <a:rPr lang="en-US" sz="1600" i="1" dirty="0">
                <a:solidFill>
                  <a:srgbClr val="000000"/>
                </a:solidFill>
                <a:cs typeface="Calibri"/>
              </a:rPr>
              <a:t>Speed of Trust</a:t>
            </a:r>
            <a:r>
              <a:rPr lang="en-US" sz="1600" dirty="0">
                <a:solidFill>
                  <a:srgbClr val="000000"/>
                </a:solidFill>
                <a:cs typeface="Calibri"/>
              </a:rPr>
              <a:t>: </a:t>
            </a:r>
            <a:r>
              <a:rPr lang="en-US" sz="1600" dirty="0">
                <a:solidFill>
                  <a:srgbClr val="000000"/>
                </a:solidFill>
                <a:ea typeface="+mn-lt"/>
                <a:cs typeface="+mn-lt"/>
                <a:hlinkClick r:id="rId6"/>
              </a:rPr>
              <a:t>https://www.cu.edu/sites/default/files/ExecSummaries-The_Speed_of_Trust.pdf</a:t>
            </a:r>
            <a:endParaRPr lang="en-US" sz="1600" dirty="0">
              <a:solidFill>
                <a:srgbClr val="000000"/>
              </a:solidFill>
              <a:ea typeface="+mn-lt"/>
              <a:cs typeface="+mn-lt"/>
            </a:endParaRPr>
          </a:p>
          <a:p>
            <a:pPr marL="342900" lvl="1">
              <a:lnSpc>
                <a:spcPct val="90000"/>
              </a:lnSpc>
              <a:buNone/>
            </a:pPr>
            <a:r>
              <a:rPr lang="en-US" sz="1600" dirty="0">
                <a:solidFill>
                  <a:srgbClr val="000000"/>
                </a:solidFill>
                <a:cs typeface="Calibri"/>
              </a:rPr>
              <a:t>Wiggins, Grant. (2012). </a:t>
            </a:r>
            <a:r>
              <a:rPr lang="en-US" sz="1600" dirty="0" err="1">
                <a:solidFill>
                  <a:srgbClr val="000000"/>
                </a:solidFill>
                <a:cs typeface="Calibri"/>
              </a:rPr>
              <a:t>SEven</a:t>
            </a:r>
            <a:r>
              <a:rPr lang="en-US" sz="1600" dirty="0">
                <a:solidFill>
                  <a:srgbClr val="000000"/>
                </a:solidFill>
                <a:cs typeface="Calibri"/>
              </a:rPr>
              <a:t> Keys to Effective Feedback. ASCD. </a:t>
            </a:r>
            <a:r>
              <a:rPr lang="en-US" sz="1600" dirty="0">
                <a:solidFill>
                  <a:srgbClr val="000000"/>
                </a:solidFill>
                <a:cs typeface="Calibri"/>
                <a:hlinkClick r:id="rId7"/>
              </a:rPr>
              <a:t>http</a:t>
            </a:r>
            <a:r>
              <a:rPr lang="en-US" sz="1600" dirty="0">
                <a:solidFill>
                  <a:srgbClr val="000000"/>
                </a:solidFill>
                <a:ea typeface="+mn-lt"/>
                <a:cs typeface="+mn-lt"/>
                <a:hlinkClick r:id="rId7"/>
              </a:rPr>
              <a:t>://www.ascd.org/publications/educational-leadership/sept12/vol70/num01/Seven-Keys-to-Effective-Feedback.aspx</a:t>
            </a:r>
            <a:endParaRPr lang="en-US" sz="1600" dirty="0">
              <a:solidFill>
                <a:srgbClr val="000000"/>
              </a:solidFill>
              <a:cs typeface="Calibri"/>
            </a:endParaRPr>
          </a:p>
        </p:txBody>
      </p:sp>
    </p:spTree>
    <p:extLst>
      <p:ext uri="{BB962C8B-B14F-4D97-AF65-F5344CB8AC3E}">
        <p14:creationId xmlns:p14="http://schemas.microsoft.com/office/powerpoint/2010/main" val="3149827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title="Picture of a coffee cup">
            <a:extLst>
              <a:ext uri="{FF2B5EF4-FFF2-40B4-BE49-F238E27FC236}">
                <a16:creationId xmlns:a16="http://schemas.microsoft.com/office/drawing/2014/main" id="{AFA67CD3-AB4E-4A7A-BEB8-53C445D8C44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794"/>
            <a:ext cx="4211157" cy="51435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title="Picture of a coffee cup">
            <a:extLst>
              <a:ext uri="{FF2B5EF4-FFF2-40B4-BE49-F238E27FC236}">
                <a16:creationId xmlns:a16="http://schemas.microsoft.com/office/drawing/2014/main" id="{07CF545F-9C2E-4446-97CD-AD92990C2B6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9" name="Title 8"/>
          <p:cNvSpPr>
            <a:spLocks noGrp="1"/>
          </p:cNvSpPr>
          <p:nvPr>
            <p:ph type="title"/>
          </p:nvPr>
        </p:nvSpPr>
        <p:spPr>
          <a:xfrm>
            <a:off x="4570578" y="203244"/>
            <a:ext cx="3733482" cy="1090538"/>
          </a:xfrm>
        </p:spPr>
        <p:txBody>
          <a:bodyPr>
            <a:normAutofit/>
          </a:bodyPr>
          <a:lstStyle/>
          <a:p>
            <a:pPr>
              <a:lnSpc>
                <a:spcPct val="90000"/>
              </a:lnSpc>
            </a:pPr>
            <a:r>
              <a:rPr lang="en-US" sz="3400" b="1">
                <a:solidFill>
                  <a:schemeClr val="accent5">
                    <a:lumMod val="50000"/>
                  </a:schemeClr>
                </a:solidFill>
                <a:cs typeface="Calibri"/>
              </a:rPr>
              <a:t>What's Hot? What's Not?</a:t>
            </a:r>
          </a:p>
        </p:txBody>
      </p:sp>
      <p:sp>
        <p:nvSpPr>
          <p:cNvPr id="23" name="Freeform 62" title="Decorative shape">
            <a:extLst>
              <a:ext uri="{FF2B5EF4-FFF2-40B4-BE49-F238E27FC236}">
                <a16:creationId xmlns:a16="http://schemas.microsoft.com/office/drawing/2014/main" id="{339C8D78-A644-462F-B674-F440635E535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3964"/>
            <a:ext cx="3750328" cy="4050721"/>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4" name="Graphic 14" descr="Tea">
            <a:extLst>
              <a:ext uri="{FF2B5EF4-FFF2-40B4-BE49-F238E27FC236}">
                <a16:creationId xmlns:a16="http://schemas.microsoft.com/office/drawing/2014/main" id="{EB87BC69-BAFE-42D1-8938-7FD27BE82E9E}"/>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337690" y="1221816"/>
            <a:ext cx="2715016" cy="2715016"/>
          </a:xfrm>
          <a:prstGeom prst="rect">
            <a:avLst/>
          </a:prstGeom>
        </p:spPr>
      </p:pic>
      <p:sp>
        <p:nvSpPr>
          <p:cNvPr id="13" name="Content Placeholder 12">
            <a:extLst>
              <a:ext uri="{FF2B5EF4-FFF2-40B4-BE49-F238E27FC236}">
                <a16:creationId xmlns:a16="http://schemas.microsoft.com/office/drawing/2014/main" id="{2726C108-DAB5-4854-AD29-E8D46D65F063}"/>
              </a:ext>
            </a:extLst>
          </p:cNvPr>
          <p:cNvSpPr>
            <a:spLocks noGrp="1"/>
          </p:cNvSpPr>
          <p:nvPr>
            <p:ph idx="1"/>
          </p:nvPr>
        </p:nvSpPr>
        <p:spPr>
          <a:xfrm>
            <a:off x="4567930" y="1816261"/>
            <a:ext cx="4444864" cy="2761816"/>
          </a:xfrm>
        </p:spPr>
        <p:txBody>
          <a:bodyPr vert="horz" lIns="91440" tIns="45720" rIns="91440" bIns="45720" rtlCol="0" anchor="ctr">
            <a:noAutofit/>
          </a:bodyPr>
          <a:lstStyle/>
          <a:p>
            <a:r>
              <a:rPr lang="en-US" sz="3600" dirty="0">
                <a:solidFill>
                  <a:srgbClr val="000000"/>
                </a:solidFill>
                <a:cs typeface="Calibri"/>
              </a:rPr>
              <a:t>When thinking about building a culture of growth with ADEPT and PADEPP, what is working? </a:t>
            </a:r>
            <a:endParaRPr lang="en-US" dirty="0">
              <a:cs typeface="Calibri"/>
            </a:endParaRPr>
          </a:p>
          <a:p>
            <a:r>
              <a:rPr lang="en-US" sz="3600" dirty="0">
                <a:solidFill>
                  <a:srgbClr val="000000"/>
                </a:solidFill>
                <a:cs typeface="Calibri"/>
              </a:rPr>
              <a:t>What is challenging?</a:t>
            </a:r>
            <a:endParaRPr lang="en-US" dirty="0"/>
          </a:p>
          <a:p>
            <a:endParaRPr lang="en-US" sz="1500">
              <a:solidFill>
                <a:srgbClr val="000000"/>
              </a:solidFill>
              <a:cs typeface="Calibri"/>
            </a:endParaRPr>
          </a:p>
        </p:txBody>
      </p:sp>
    </p:spTree>
    <p:extLst>
      <p:ext uri="{BB962C8B-B14F-4D97-AF65-F5344CB8AC3E}">
        <p14:creationId xmlns:p14="http://schemas.microsoft.com/office/powerpoint/2010/main" val="217879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title="Gray text box">
            <a:extLst>
              <a:ext uri="{FF2B5EF4-FFF2-40B4-BE49-F238E27FC236}">
                <a16:creationId xmlns:a16="http://schemas.microsoft.com/office/drawing/2014/main" id="{99899462-FC16-43B0-966B-FCA26345071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490721" y="358674"/>
            <a:ext cx="5275591" cy="4439004"/>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3091A3A-C9CE-46FC-8556-BDD1E5E10D6D}"/>
              </a:ext>
            </a:extLst>
          </p:cNvPr>
          <p:cNvSpPr>
            <a:spLocks noGrp="1"/>
          </p:cNvSpPr>
          <p:nvPr>
            <p:ph type="title"/>
          </p:nvPr>
        </p:nvSpPr>
        <p:spPr>
          <a:xfrm>
            <a:off x="3973321" y="520708"/>
            <a:ext cx="4229246" cy="1068334"/>
          </a:xfrm>
        </p:spPr>
        <p:txBody>
          <a:bodyPr vert="horz" lIns="91440" tIns="45720" rIns="91440" bIns="45720" rtlCol="0" anchor="ctr">
            <a:normAutofit/>
          </a:bodyPr>
          <a:lstStyle/>
          <a:p>
            <a:pPr>
              <a:lnSpc>
                <a:spcPct val="90000"/>
              </a:lnSpc>
            </a:pPr>
            <a:r>
              <a:rPr lang="en-US" sz="3700">
                <a:solidFill>
                  <a:srgbClr val="FFFFFF"/>
                </a:solidFill>
              </a:rPr>
              <a:t>From the trenches...</a:t>
            </a:r>
          </a:p>
        </p:txBody>
      </p:sp>
      <p:pic>
        <p:nvPicPr>
          <p:cNvPr id="11" name="Graphic 11" descr="Heart">
            <a:extLst>
              <a:ext uri="{FF2B5EF4-FFF2-40B4-BE49-F238E27FC236}">
                <a16:creationId xmlns:a16="http://schemas.microsoft.com/office/drawing/2014/main" id="{F033953A-ADAC-46B9-B496-AEF805447378}"/>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257404" y="2364316"/>
            <a:ext cx="2847237" cy="2847237"/>
          </a:xfrm>
          <a:prstGeom prst="rect">
            <a:avLst/>
          </a:prstGeom>
        </p:spPr>
      </p:pic>
      <p:cxnSp>
        <p:nvCxnSpPr>
          <p:cNvPr id="18" name="Straight Connector 17" title="horizontal line">
            <a:extLst>
              <a:ext uri="{FF2B5EF4-FFF2-40B4-BE49-F238E27FC236}">
                <a16:creationId xmlns:a16="http://schemas.microsoft.com/office/drawing/2014/main" id="{AAFEA932-2DF1-410C-A00A-7A1E7DBF751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72573" y="1979267"/>
            <a:ext cx="342183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pic>
        <p:nvPicPr>
          <p:cNvPr id="9" name="Picture 9" descr="A group of people standing in a room&#10;&#10;Description generated with very high confidence">
            <a:extLst>
              <a:ext uri="{FF2B5EF4-FFF2-40B4-BE49-F238E27FC236}">
                <a16:creationId xmlns:a16="http://schemas.microsoft.com/office/drawing/2014/main" id="{7A9AE4C4-044B-4D7F-BA4F-56A39963C3D6}"/>
              </a:ext>
            </a:extLst>
          </p:cNvPr>
          <p:cNvPicPr>
            <a:picLocks noGrp="1" noChangeAspect="1"/>
          </p:cNvPicPr>
          <p:nvPr>
            <p:ph idx="1"/>
          </p:nvPr>
        </p:nvPicPr>
        <p:blipFill>
          <a:blip r:embed="rId5"/>
          <a:stretch>
            <a:fillRect/>
          </a:stretch>
        </p:blipFill>
        <p:spPr>
          <a:xfrm>
            <a:off x="645737" y="277004"/>
            <a:ext cx="2243099" cy="2091690"/>
          </a:xfrm>
          <a:prstGeom prst="rect">
            <a:avLst/>
          </a:prstGeom>
        </p:spPr>
      </p:pic>
      <p:sp>
        <p:nvSpPr>
          <p:cNvPr id="4" name="Text Placeholder 3">
            <a:extLst>
              <a:ext uri="{FF2B5EF4-FFF2-40B4-BE49-F238E27FC236}">
                <a16:creationId xmlns:a16="http://schemas.microsoft.com/office/drawing/2014/main" id="{2DFB3303-CB60-416D-BE39-18ABCA3BA74F}"/>
              </a:ext>
            </a:extLst>
          </p:cNvPr>
          <p:cNvSpPr>
            <a:spLocks noGrp="1"/>
          </p:cNvSpPr>
          <p:nvPr>
            <p:ph type="body" sz="half" idx="2"/>
          </p:nvPr>
        </p:nvSpPr>
        <p:spPr>
          <a:xfrm>
            <a:off x="3563566" y="1981302"/>
            <a:ext cx="4925022" cy="3469922"/>
          </a:xfrm>
        </p:spPr>
        <p:txBody>
          <a:bodyPr vert="horz" lIns="91440" tIns="45720" rIns="91440" bIns="45720" rtlCol="0" anchor="t">
            <a:normAutofit/>
          </a:bodyPr>
          <a:lstStyle/>
          <a:p>
            <a:pPr indent="-228600">
              <a:lnSpc>
                <a:spcPct val="90000"/>
              </a:lnSpc>
              <a:buFont typeface="Arial" panose="020B0604020202020204" pitchFamily="34" charset="0"/>
              <a:buChar char="•"/>
            </a:pPr>
            <a:r>
              <a:rPr lang="en-US" sz="1800">
                <a:solidFill>
                  <a:srgbClr val="FFFFFF"/>
                </a:solidFill>
              </a:rPr>
              <a:t>Through this experience I was able to identify my own strengths and weaknesses as a leader. Being able to collaborate with other assistant principals provided me with opportunities to learn from others."  Assistant </a:t>
            </a:r>
            <a:r>
              <a:rPr lang="en-US" sz="1800">
                <a:solidFill>
                  <a:schemeClr val="bg1"/>
                </a:solidFill>
              </a:rPr>
              <a:t>Principal, Instructional Leadership Academy</a:t>
            </a:r>
            <a:endParaRPr lang="en-US" sz="1800">
              <a:solidFill>
                <a:schemeClr val="bg1"/>
              </a:solidFill>
              <a:cs typeface="Calibri"/>
            </a:endParaRPr>
          </a:p>
          <a:p>
            <a:pPr indent="-228600">
              <a:lnSpc>
                <a:spcPct val="90000"/>
              </a:lnSpc>
              <a:buFont typeface="Arial" panose="020B0604020202020204" pitchFamily="34" charset="0"/>
              <a:buChar char="•"/>
            </a:pPr>
            <a:r>
              <a:rPr lang="en-US" sz="1800">
                <a:solidFill>
                  <a:srgbClr val="FFFFFF"/>
                </a:solidFill>
                <a:cs typeface="Calibri"/>
              </a:rPr>
              <a:t>"I like that </a:t>
            </a:r>
            <a:r>
              <a:rPr lang="en-US" sz="1800" err="1">
                <a:solidFill>
                  <a:srgbClr val="FFFFFF"/>
                </a:solidFill>
                <a:cs typeface="Calibri"/>
              </a:rPr>
              <a:t>SCLead</a:t>
            </a:r>
            <a:r>
              <a:rPr lang="en-US" sz="1800">
                <a:solidFill>
                  <a:srgbClr val="FFFFFF"/>
                </a:solidFill>
                <a:cs typeface="Calibri"/>
              </a:rPr>
              <a:t> is accessible to teachers and administrators. There should never be a question about someone's area of reinforcement or refinement since everything is at your fingertips! " District ADEPT Coordinator</a:t>
            </a:r>
          </a:p>
          <a:p>
            <a:pPr indent="-228600">
              <a:lnSpc>
                <a:spcPct val="90000"/>
              </a:lnSpc>
              <a:buFont typeface="Arial" panose="020B0604020202020204" pitchFamily="34" charset="0"/>
              <a:buChar char="•"/>
            </a:pPr>
            <a:endParaRPr lang="en-US" sz="1800">
              <a:solidFill>
                <a:srgbClr val="FFFFFF"/>
              </a:solidFill>
            </a:endParaRPr>
          </a:p>
          <a:p>
            <a:pPr indent="-228600">
              <a:lnSpc>
                <a:spcPct val="90000"/>
              </a:lnSpc>
              <a:buFont typeface="Arial" panose="020B0604020202020204" pitchFamily="34" charset="0"/>
              <a:buChar char="•"/>
            </a:pPr>
            <a:endParaRPr lang="en-US" sz="1800">
              <a:solidFill>
                <a:srgbClr val="FFFFFF"/>
              </a:solidFill>
            </a:endParaRPr>
          </a:p>
          <a:p>
            <a:pPr indent="-228600">
              <a:lnSpc>
                <a:spcPct val="90000"/>
              </a:lnSpc>
              <a:buFont typeface="Arial" panose="020B0604020202020204" pitchFamily="34" charset="0"/>
              <a:buChar char="•"/>
            </a:pPr>
            <a:endParaRPr lang="en-US" sz="1800">
              <a:solidFill>
                <a:srgbClr val="FFFFFF"/>
              </a:solidFill>
            </a:endParaRPr>
          </a:p>
          <a:p>
            <a:pPr indent="-228600">
              <a:lnSpc>
                <a:spcPct val="90000"/>
              </a:lnSpc>
              <a:buFont typeface="Arial" panose="020B0604020202020204" pitchFamily="34" charset="0"/>
              <a:buChar char="•"/>
            </a:pPr>
            <a:endParaRPr lang="en-US" sz="1800">
              <a:solidFill>
                <a:srgbClr val="FFFFFF"/>
              </a:solidFill>
            </a:endParaRPr>
          </a:p>
          <a:p>
            <a:pPr indent="-228600">
              <a:lnSpc>
                <a:spcPct val="90000"/>
              </a:lnSpc>
              <a:buFont typeface="Arial" panose="020B0604020202020204" pitchFamily="34" charset="0"/>
              <a:buChar char="•"/>
            </a:pPr>
            <a:endParaRPr lang="en-US" sz="1800">
              <a:solidFill>
                <a:srgbClr val="FFFFFF"/>
              </a:solidFill>
            </a:endParaRPr>
          </a:p>
          <a:p>
            <a:pPr indent="-228600">
              <a:lnSpc>
                <a:spcPct val="90000"/>
              </a:lnSpc>
              <a:buFont typeface="Arial" panose="020B0604020202020204" pitchFamily="34" charset="0"/>
              <a:buChar char="•"/>
            </a:pPr>
            <a:endParaRPr lang="en-US" sz="1800">
              <a:solidFill>
                <a:srgbClr val="FFFFFF"/>
              </a:solidFill>
              <a:cs typeface="Calibri"/>
            </a:endParaRPr>
          </a:p>
        </p:txBody>
      </p:sp>
      <p:sp>
        <p:nvSpPr>
          <p:cNvPr id="13" name="TextBox 12">
            <a:extLst>
              <a:ext uri="{FF2B5EF4-FFF2-40B4-BE49-F238E27FC236}">
                <a16:creationId xmlns:a16="http://schemas.microsoft.com/office/drawing/2014/main" id="{D3AC3410-443F-4696-994C-D6E642C29D28}"/>
              </a:ext>
            </a:extLst>
          </p:cNvPr>
          <p:cNvSpPr txBox="1"/>
          <p:nvPr/>
        </p:nvSpPr>
        <p:spPr>
          <a:xfrm>
            <a:off x="849702" y="3302838"/>
            <a:ext cx="183742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a:solidFill>
                  <a:schemeClr val="bg1"/>
                </a:solidFill>
              </a:rPr>
              <a:t>The answers are in our buildings...</a:t>
            </a:r>
            <a:endParaRPr lang="en-US" sz="1800">
              <a:solidFill>
                <a:schemeClr val="bg1"/>
              </a:solidFill>
              <a:cs typeface="Calibri"/>
            </a:endParaRPr>
          </a:p>
        </p:txBody>
      </p:sp>
    </p:spTree>
    <p:extLst>
      <p:ext uri="{BB962C8B-B14F-4D97-AF65-F5344CB8AC3E}">
        <p14:creationId xmlns:p14="http://schemas.microsoft.com/office/powerpoint/2010/main" val="22780354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379630"/>
            <a:ext cx="3755553" cy="364837"/>
          </a:xfrm>
        </p:spPr>
        <p:txBody>
          <a:bodyPr>
            <a:noAutofit/>
          </a:bodyPr>
          <a:lstStyle/>
          <a:p>
            <a:r>
              <a:rPr lang="en-US" sz="3200" dirty="0">
                <a:latin typeface="Calibri"/>
                <a:cs typeface="Calibri"/>
              </a:rPr>
              <a:t>Outcomes</a:t>
            </a:r>
          </a:p>
        </p:txBody>
      </p:sp>
      <p:sp>
        <p:nvSpPr>
          <p:cNvPr id="2" name="Rectangle 1"/>
          <p:cNvSpPr/>
          <p:nvPr/>
        </p:nvSpPr>
        <p:spPr>
          <a:xfrm>
            <a:off x="457201" y="946768"/>
            <a:ext cx="7104214" cy="3539430"/>
          </a:xfrm>
          <a:prstGeom prst="rect">
            <a:avLst/>
          </a:prstGeom>
        </p:spPr>
        <p:txBody>
          <a:bodyPr wrap="square" anchor="t">
            <a:spAutoFit/>
          </a:bodyPr>
          <a:lstStyle/>
          <a:p>
            <a:pPr marL="342900" indent="-342900">
              <a:buFont typeface="Symbol" panose="05050102010706020507" pitchFamily="18" charset="2"/>
              <a:buChar char=""/>
            </a:pPr>
            <a:r>
              <a:rPr lang="en-US" sz="2800" dirty="0">
                <a:solidFill>
                  <a:schemeClr val="bg1"/>
                </a:solidFill>
                <a:ea typeface="Calibri" panose="020F0502020204030204" pitchFamily="34" charset="0"/>
              </a:rPr>
              <a:t>Identify what’s already working and not to build a culture of reflection in your context  </a:t>
            </a:r>
            <a:endParaRPr lang="en-US" sz="2800">
              <a:solidFill>
                <a:schemeClr val="bg1"/>
              </a:solidFill>
              <a:ea typeface="Calibri" panose="020F0502020204030204" pitchFamily="34" charset="0"/>
              <a:cs typeface="Calibri"/>
            </a:endParaRPr>
          </a:p>
          <a:p>
            <a:pPr marL="342900" indent="-342900">
              <a:buFont typeface="Symbol" panose="05050102010706020507" pitchFamily="18" charset="2"/>
              <a:buChar char=""/>
            </a:pPr>
            <a:r>
              <a:rPr lang="en-US" sz="2800" dirty="0">
                <a:solidFill>
                  <a:schemeClr val="bg1"/>
                </a:solidFill>
                <a:ea typeface="Calibri" panose="020F0502020204030204" pitchFamily="34" charset="0"/>
              </a:rPr>
              <a:t>Practice strategies for giving feedback through the lens of building relationships </a:t>
            </a:r>
            <a:endParaRPr lang="en-US" sz="2800">
              <a:solidFill>
                <a:schemeClr val="bg1"/>
              </a:solidFill>
              <a:ea typeface="Calibri" panose="020F0502020204030204" pitchFamily="34" charset="0"/>
              <a:cs typeface="Calibri"/>
            </a:endParaRPr>
          </a:p>
          <a:p>
            <a:pPr marL="342900" indent="-342900">
              <a:buFont typeface="Arial" panose="05050102010706020507" pitchFamily="18" charset="2"/>
              <a:buChar char="•"/>
            </a:pPr>
            <a:r>
              <a:rPr lang="en-US" sz="2800" dirty="0">
                <a:solidFill>
                  <a:schemeClr val="bg1"/>
                </a:solidFill>
                <a:ea typeface="+mn-lt"/>
                <a:cs typeface="Calibri"/>
              </a:rPr>
              <a:t>Establish a next step you’ll take to retain effective teachers </a:t>
            </a:r>
            <a:endParaRPr lang="en-US" sz="2800">
              <a:solidFill>
                <a:schemeClr val="bg1"/>
              </a:solidFill>
              <a:ea typeface="+mn-lt"/>
              <a:cs typeface="+mn-lt"/>
            </a:endParaRPr>
          </a:p>
          <a:p>
            <a:pPr marL="342900" indent="-342900">
              <a:buFont typeface="Symbol" panose="05050102010706020507" pitchFamily="18" charset="2"/>
              <a:buChar char=""/>
            </a:pPr>
            <a:r>
              <a:rPr lang="en-US" sz="2800" dirty="0">
                <a:solidFill>
                  <a:schemeClr val="bg1"/>
                </a:solidFill>
                <a:ea typeface="Calibri" panose="020F0502020204030204" pitchFamily="34" charset="0"/>
                <a:cs typeface="Times New Roman"/>
              </a:rPr>
              <a:t>Connect to key resources and how PADEPP and ADEPT align with other state priorities </a:t>
            </a:r>
            <a:endParaRPr lang="en-US" sz="2800" dirty="0">
              <a:solidFill>
                <a:schemeClr val="bg1"/>
              </a:solidFill>
            </a:endParaRPr>
          </a:p>
        </p:txBody>
      </p:sp>
    </p:spTree>
    <p:extLst>
      <p:ext uri="{BB962C8B-B14F-4D97-AF65-F5344CB8AC3E}">
        <p14:creationId xmlns:p14="http://schemas.microsoft.com/office/powerpoint/2010/main" val="1505945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811" y="1496224"/>
            <a:ext cx="3755553" cy="1887166"/>
          </a:xfrm>
        </p:spPr>
        <p:txBody>
          <a:bodyPr>
            <a:normAutofit fontScale="90000"/>
          </a:bodyPr>
          <a:lstStyle/>
          <a:p>
            <a:r>
              <a:rPr lang="en-US">
                <a:latin typeface="Calibri"/>
                <a:cs typeface="Calibri"/>
              </a:rPr>
              <a:t>Building Culture and Building Relationships: Scenario-based Activities</a:t>
            </a:r>
            <a:endParaRPr lang="en-US"/>
          </a:p>
        </p:txBody>
      </p:sp>
      <p:sp>
        <p:nvSpPr>
          <p:cNvPr id="3" name="Text Placeholder 2"/>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216320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5D01B-A515-44B9-B6F8-4BEB8B4D0F3A}"/>
              </a:ext>
            </a:extLst>
          </p:cNvPr>
          <p:cNvSpPr>
            <a:spLocks noGrp="1"/>
          </p:cNvSpPr>
          <p:nvPr>
            <p:ph type="title"/>
          </p:nvPr>
        </p:nvSpPr>
        <p:spPr/>
        <p:txBody>
          <a:bodyPr/>
          <a:lstStyle/>
          <a:p>
            <a:r>
              <a:rPr lang="en-US">
                <a:latin typeface="Calibri"/>
                <a:cs typeface="Calibri"/>
              </a:rPr>
              <a:t>Establishing Culture</a:t>
            </a:r>
            <a:endParaRPr lang="en-US"/>
          </a:p>
        </p:txBody>
      </p:sp>
      <p:sp>
        <p:nvSpPr>
          <p:cNvPr id="3" name="Content Placeholder 2">
            <a:extLst>
              <a:ext uri="{FF2B5EF4-FFF2-40B4-BE49-F238E27FC236}">
                <a16:creationId xmlns:a16="http://schemas.microsoft.com/office/drawing/2014/main" id="{FF51B16C-1B51-49D1-802F-3198B15087C1}"/>
              </a:ext>
            </a:extLst>
          </p:cNvPr>
          <p:cNvSpPr>
            <a:spLocks noGrp="1"/>
          </p:cNvSpPr>
          <p:nvPr>
            <p:ph idx="1"/>
          </p:nvPr>
        </p:nvSpPr>
        <p:spPr/>
        <p:txBody>
          <a:bodyPr vert="horz" lIns="0" tIns="0" rIns="0" bIns="0" rtlCol="0" anchor="t">
            <a:normAutofit/>
          </a:bodyPr>
          <a:lstStyle/>
          <a:p>
            <a:r>
              <a:rPr lang="en-US">
                <a:cs typeface="Calibri"/>
              </a:rPr>
              <a:t>Your goal is to build a culture that values feedback and reflection while ensuring that positive relationships are developed. In your group, read your assigned scenario. Consider how you would address the situation and brainstorm potential solutions. One group with each scenario will be asked to share.</a:t>
            </a:r>
          </a:p>
        </p:txBody>
      </p:sp>
    </p:spTree>
    <p:extLst>
      <p:ext uri="{BB962C8B-B14F-4D97-AF65-F5344CB8AC3E}">
        <p14:creationId xmlns:p14="http://schemas.microsoft.com/office/powerpoint/2010/main" val="3788907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38587" y="-41634"/>
            <a:ext cx="8229600" cy="857250"/>
          </a:xfrm>
        </p:spPr>
        <p:txBody>
          <a:bodyPr>
            <a:normAutofit/>
          </a:bodyPr>
          <a:lstStyle/>
          <a:p>
            <a:r>
              <a:rPr lang="en-US" sz="3200" b="1">
                <a:solidFill>
                  <a:srgbClr val="00999A"/>
                </a:solidFill>
              </a:rPr>
              <a:t>What Would You Do?</a:t>
            </a:r>
          </a:p>
        </p:txBody>
      </p:sp>
      <p:sp>
        <p:nvSpPr>
          <p:cNvPr id="3" name="Text Placeholder 2">
            <a:extLst>
              <a:ext uri="{FF2B5EF4-FFF2-40B4-BE49-F238E27FC236}">
                <a16:creationId xmlns:a16="http://schemas.microsoft.com/office/drawing/2014/main" id="{69E510F8-9CCD-4CD7-83FE-B9F2EAF4C565}"/>
              </a:ext>
            </a:extLst>
          </p:cNvPr>
          <p:cNvSpPr>
            <a:spLocks noGrp="1"/>
          </p:cNvSpPr>
          <p:nvPr>
            <p:ph type="body" idx="1"/>
          </p:nvPr>
        </p:nvSpPr>
        <p:spPr>
          <a:xfrm>
            <a:off x="338587" y="762749"/>
            <a:ext cx="4040188" cy="481012"/>
          </a:xfrm>
        </p:spPr>
        <p:txBody>
          <a:bodyPr/>
          <a:lstStyle/>
          <a:p>
            <a:r>
              <a:rPr lang="en-US">
                <a:cs typeface="Calibri"/>
              </a:rPr>
              <a:t>Scenario 1</a:t>
            </a:r>
            <a:endParaRPr lang="en-US"/>
          </a:p>
        </p:txBody>
      </p:sp>
      <p:sp>
        <p:nvSpPr>
          <p:cNvPr id="2" name="Content Placeholder 1"/>
          <p:cNvSpPr>
            <a:spLocks noGrp="1"/>
          </p:cNvSpPr>
          <p:nvPr>
            <p:ph sz="half" idx="2"/>
          </p:nvPr>
        </p:nvSpPr>
        <p:spPr>
          <a:xfrm>
            <a:off x="133710" y="1286895"/>
            <a:ext cx="4471508" cy="3921962"/>
          </a:xfrm>
        </p:spPr>
        <p:txBody>
          <a:bodyPr vert="horz" lIns="91440" tIns="45720" rIns="91440" bIns="45720" rtlCol="0" anchor="t">
            <a:noAutofit/>
          </a:bodyPr>
          <a:lstStyle/>
          <a:p>
            <a:pPr marL="0" indent="0">
              <a:buNone/>
            </a:pPr>
            <a:r>
              <a:rPr lang="en-US" sz="1300">
                <a:ea typeface="+mn-lt"/>
                <a:cs typeface="+mn-lt"/>
              </a:rPr>
              <a:t>School A has a faculty that consists of 35 teachers, the majority being veterans that have been in the school for at least 9 years. These teachers are all fully aware of the changes in the evaluation system with the SCTS rubric, but do not all welcome the idea of the evaluation process, including being observed and engaging in conferences about their instruction. Because they haven’t been observed in years, they resent the idea of someone coming into their classrooms to tell them what they need to do better. New to the staff this year are 6 first-year teachers who are excited about the idea of working in their own classrooms for the first time. They have become familiar with the SCTS rubric throughout their college career but after hearing the reactions of their colleagues, they are hesitant about experiencing the process. Also new to the building is the principal, Mr. Bell, who is not only new to the school but also to the state. In his previous role, conferences were not a part of the evaluation system and are therefore not something he is accustomed to doing. </a:t>
            </a:r>
            <a:endParaRPr lang="en-US" sz="1300">
              <a:cs typeface="Calibri"/>
            </a:endParaRPr>
          </a:p>
        </p:txBody>
      </p:sp>
      <p:sp>
        <p:nvSpPr>
          <p:cNvPr id="4" name="Text Placeholder 3">
            <a:extLst>
              <a:ext uri="{FF2B5EF4-FFF2-40B4-BE49-F238E27FC236}">
                <a16:creationId xmlns:a16="http://schemas.microsoft.com/office/drawing/2014/main" id="{7CB3C38C-4042-40BD-9512-61433C7A0AA1}"/>
              </a:ext>
            </a:extLst>
          </p:cNvPr>
          <p:cNvSpPr>
            <a:spLocks noGrp="1"/>
          </p:cNvSpPr>
          <p:nvPr>
            <p:ph type="body" sz="quarter" idx="3"/>
          </p:nvPr>
        </p:nvSpPr>
        <p:spPr>
          <a:xfrm>
            <a:off x="4612678" y="816664"/>
            <a:ext cx="4041775" cy="481012"/>
          </a:xfrm>
        </p:spPr>
        <p:txBody>
          <a:bodyPr/>
          <a:lstStyle/>
          <a:p>
            <a:r>
              <a:rPr lang="en-US">
                <a:cs typeface="Calibri"/>
              </a:rPr>
              <a:t>Scenario 2</a:t>
            </a:r>
            <a:endParaRPr lang="en-US"/>
          </a:p>
        </p:txBody>
      </p:sp>
      <p:sp>
        <p:nvSpPr>
          <p:cNvPr id="5" name="Content Placeholder 4">
            <a:extLst>
              <a:ext uri="{FF2B5EF4-FFF2-40B4-BE49-F238E27FC236}">
                <a16:creationId xmlns:a16="http://schemas.microsoft.com/office/drawing/2014/main" id="{01F09AD0-2236-4FB1-9B1D-C59AD5BFAC7B}"/>
              </a:ext>
            </a:extLst>
          </p:cNvPr>
          <p:cNvSpPr>
            <a:spLocks noGrp="1"/>
          </p:cNvSpPr>
          <p:nvPr>
            <p:ph sz="quarter" idx="4"/>
          </p:nvPr>
        </p:nvSpPr>
        <p:spPr>
          <a:xfrm>
            <a:off x="4752857" y="1286895"/>
            <a:ext cx="3944728" cy="3555340"/>
          </a:xfrm>
        </p:spPr>
        <p:txBody>
          <a:bodyPr vert="horz" lIns="91440" tIns="45720" rIns="91440" bIns="45720" rtlCol="0" anchor="t">
            <a:normAutofit/>
          </a:bodyPr>
          <a:lstStyle/>
          <a:p>
            <a:pPr marL="0" indent="0">
              <a:buNone/>
            </a:pPr>
            <a:r>
              <a:rPr lang="en-US" sz="1300">
                <a:ea typeface="+mn-lt"/>
                <a:cs typeface="+mn-lt"/>
              </a:rPr>
              <a:t>Your district has recently experienced a mass amount of teacher turnover. Accordingly, approximately 30% of the current district staff consists of educators new to the district. Much of this turnover has occurred in three schools in particular. Within the last 5 years, each of the 3 schools has had at least 3 different principals. In addition, in one of these schools the newly hired assistant principal was formerly a teacher in the school who is now in the position of coaching her peers as an evaluator. As expected, morale is low in these schools as staff members don’t know what to expect from year to year. </a:t>
            </a:r>
            <a:endParaRPr lang="en-US" sz="1300">
              <a:cs typeface="Calibri"/>
            </a:endParaRPr>
          </a:p>
        </p:txBody>
      </p:sp>
    </p:spTree>
    <p:extLst>
      <p:ext uri="{BB962C8B-B14F-4D97-AF65-F5344CB8AC3E}">
        <p14:creationId xmlns:p14="http://schemas.microsoft.com/office/powerpoint/2010/main" val="1735770236"/>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008080"/>
      </a:dk2>
      <a:lt2>
        <a:srgbClr val="E4E9EF"/>
      </a:lt2>
      <a:accent1>
        <a:srgbClr val="008080"/>
      </a:accent1>
      <a:accent2>
        <a:srgbClr val="E68422"/>
      </a:accent2>
      <a:accent3>
        <a:srgbClr val="63891F"/>
      </a:accent3>
      <a:accent4>
        <a:srgbClr val="846648"/>
      </a:accent4>
      <a:accent5>
        <a:srgbClr val="63891F"/>
      </a:accent5>
      <a:accent6>
        <a:srgbClr val="758085"/>
      </a:accent6>
      <a:hlink>
        <a:srgbClr val="0072E5"/>
      </a:hlink>
      <a:folHlink>
        <a:srgbClr val="753D3D"/>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2" ma:contentTypeDescription="Create a new document." ma:contentTypeScope="" ma:versionID="1470446c677489646a872edbee766315">
  <xsd:schema xmlns:xsd="http://www.w3.org/2001/XMLSchema" xmlns:xs="http://www.w3.org/2001/XMLSchema" xmlns:p="http://schemas.microsoft.com/office/2006/metadata/properties" xmlns:ns2="7f0fe311-0204-429c-a2bc-24ba943d24fb" targetNamespace="http://schemas.microsoft.com/office/2006/metadata/properties" ma:root="true" ma:fieldsID="43569638bbf4be7f1f2bae7ccf41dfbb" ns2:_="">
    <xsd:import namespace="7f0fe311-0204-429c-a2bc-24ba943d24fb"/>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B75F86-55E3-45FD-9DBC-B5D114FF2CC6}">
  <ds:schemaRefs>
    <ds:schemaRef ds:uri="http://schemas.microsoft.com/office/2006/documentManagement/types"/>
    <ds:schemaRef ds:uri="http://purl.org/dc/elements/1.1/"/>
    <ds:schemaRef ds:uri="7f0fe311-0204-429c-a2bc-24ba943d24fb"/>
    <ds:schemaRef ds:uri="http://schemas.microsoft.com/office/2006/metadata/properties"/>
    <ds:schemaRef ds:uri="http://schemas.openxmlformats.org/package/2006/metadata/core-properties"/>
    <ds:schemaRef ds:uri="http://schemas.microsoft.com/office/infopath/2007/PartnerControls"/>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974509E0-D816-4E5E-9E0A-8DFF79CE4745}">
  <ds:schemaRefs>
    <ds:schemaRef ds:uri="http://schemas.microsoft.com/sharepoint/v3/contenttype/forms"/>
  </ds:schemaRefs>
</ds:datastoreItem>
</file>

<file path=customXml/itemProps3.xml><?xml version="1.0" encoding="utf-8"?>
<ds:datastoreItem xmlns:ds="http://schemas.openxmlformats.org/officeDocument/2006/customXml" ds:itemID="{D3A6EF7D-64E2-43C4-95DB-09F5EC59EC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0fe311-0204-429c-a2bc-24ba943d24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6</TotalTime>
  <Words>1477</Words>
  <Application>Microsoft Office PowerPoint</Application>
  <PresentationFormat>On-screen Show (16:9)</PresentationFormat>
  <Paragraphs>236</Paragraphs>
  <Slides>30</Slides>
  <Notes>27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30</vt:i4>
      </vt:variant>
    </vt:vector>
  </HeadingPairs>
  <TitlesOfParts>
    <vt:vector size="38" baseType="lpstr">
      <vt:lpstr>Arial</vt:lpstr>
      <vt:lpstr>Calibri</vt:lpstr>
      <vt:lpstr>Calibri Light</vt:lpstr>
      <vt:lpstr>Source Sans Pro</vt:lpstr>
      <vt:lpstr>Symbol</vt:lpstr>
      <vt:lpstr>Times New Roman</vt:lpstr>
      <vt:lpstr>Office Theme</vt:lpstr>
      <vt:lpstr>Custom Design</vt:lpstr>
      <vt:lpstr>Recruiting, Retaining, &amp; Supporting Excellent Educators:   Leveraging Expanded ADEPT and PADEPP to Grow Teachers &amp; Principals</vt:lpstr>
      <vt:lpstr>Recruiting, Retaining, &amp; Supporting Excellent Educators:   Leveraging Expanded ADEPT and PADEPP to Grow Teachers &amp; Principals</vt:lpstr>
      <vt:lpstr>Bright Spots and Challenges</vt:lpstr>
      <vt:lpstr>What's Hot? What's Not?</vt:lpstr>
      <vt:lpstr>From the trenches...</vt:lpstr>
      <vt:lpstr>Outcomes</vt:lpstr>
      <vt:lpstr>Building Culture and Building Relationships: Scenario-based Activities</vt:lpstr>
      <vt:lpstr>Establishing Culture</vt:lpstr>
      <vt:lpstr>What Would You Do?</vt:lpstr>
      <vt:lpstr>Giving Effective Feedback</vt:lpstr>
      <vt:lpstr>Coaching Preparation</vt:lpstr>
      <vt:lpstr>Reflections</vt:lpstr>
      <vt:lpstr>Taking Action: Next Steps</vt:lpstr>
      <vt:lpstr>One small step...</vt:lpstr>
      <vt:lpstr>Step to the beat...</vt:lpstr>
      <vt:lpstr>Feedback vs. Advice "We too often jump right to advice without first ensuring that the learner has sought, grasped, and tentatively accepted the feedback on which the advice is based," Wiggins (2012).    Feedback vs. Evaluation Evaluation without feedback "serves no useful function." </vt:lpstr>
      <vt:lpstr>ADEPT and PADEPP Resources</vt:lpstr>
      <vt:lpstr>PADEPP: Supporting Principal Growth</vt:lpstr>
      <vt:lpstr>ADEPT Tips and Key Resources</vt:lpstr>
      <vt:lpstr>Expanded ADEPT Process for 2018-2019</vt:lpstr>
      <vt:lpstr>Important Educator Effectiveness Dates</vt:lpstr>
      <vt:lpstr>Training and Professional Learning </vt:lpstr>
      <vt:lpstr>Tracking and Supporting Effectiveness – SCLead.org</vt:lpstr>
      <vt:lpstr>What’s Required in SCLead.org?</vt:lpstr>
      <vt:lpstr>SCLead Tips and Key Resources</vt:lpstr>
      <vt:lpstr>Growing Teachers and Principals:  SCTS 4.0 and PADEPP Video Library </vt:lpstr>
      <vt:lpstr>Professional Learning Videos</vt:lpstr>
      <vt:lpstr>Questions?</vt:lpstr>
      <vt:lpstr>             Office of Educator Effectiveness &amp; Leadership Development</vt:lpstr>
      <vt:lpstr>Research and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Toal-Mandsager, Lilla</cp:lastModifiedBy>
  <cp:revision>269</cp:revision>
  <cp:lastPrinted>2019-06-05T16:02:32Z</cp:lastPrinted>
  <dcterms:created xsi:type="dcterms:W3CDTF">2016-09-22T16:09:07Z</dcterms:created>
  <dcterms:modified xsi:type="dcterms:W3CDTF">2019-06-18T11:06:46Z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ies>
</file>