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33_CB4C24ED.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2"/>
  </p:notesMasterIdLst>
  <p:sldIdLst>
    <p:sldId id="305" r:id="rId5"/>
    <p:sldId id="307" r:id="rId6"/>
    <p:sldId id="308" r:id="rId7"/>
    <p:sldId id="318" r:id="rId8"/>
    <p:sldId id="265" r:id="rId9"/>
    <p:sldId id="320" r:id="rId10"/>
    <p:sldId id="374" r:id="rId11"/>
    <p:sldId id="266" r:id="rId12"/>
    <p:sldId id="315" r:id="rId13"/>
    <p:sldId id="319" r:id="rId14"/>
    <p:sldId id="262" r:id="rId15"/>
    <p:sldId id="317" r:id="rId16"/>
    <p:sldId id="322" r:id="rId17"/>
    <p:sldId id="268" r:id="rId18"/>
    <p:sldId id="295" r:id="rId19"/>
    <p:sldId id="270" r:id="rId20"/>
    <p:sldId id="271" r:id="rId21"/>
    <p:sldId id="314" r:id="rId22"/>
    <p:sldId id="272" r:id="rId23"/>
    <p:sldId id="273" r:id="rId24"/>
    <p:sldId id="274" r:id="rId25"/>
    <p:sldId id="275" r:id="rId26"/>
    <p:sldId id="276" r:id="rId27"/>
    <p:sldId id="277" r:id="rId28"/>
    <p:sldId id="278" r:id="rId29"/>
    <p:sldId id="336" r:id="rId30"/>
    <p:sldId id="337" r:id="rId31"/>
    <p:sldId id="339" r:id="rId32"/>
    <p:sldId id="340" r:id="rId33"/>
    <p:sldId id="342" r:id="rId34"/>
    <p:sldId id="341" r:id="rId35"/>
    <p:sldId id="323" r:id="rId36"/>
    <p:sldId id="280" r:id="rId37"/>
    <p:sldId id="281" r:id="rId38"/>
    <p:sldId id="324" r:id="rId39"/>
    <p:sldId id="283" r:id="rId40"/>
    <p:sldId id="284" r:id="rId41"/>
    <p:sldId id="325" r:id="rId42"/>
    <p:sldId id="326" r:id="rId43"/>
    <p:sldId id="287" r:id="rId44"/>
    <p:sldId id="288" r:id="rId45"/>
    <p:sldId id="327" r:id="rId46"/>
    <p:sldId id="290" r:id="rId47"/>
    <p:sldId id="291" r:id="rId48"/>
    <p:sldId id="292" r:id="rId49"/>
    <p:sldId id="328" r:id="rId50"/>
    <p:sldId id="329"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893C7C-8191-602B-AD04-0F5F553FA9CA}" name="Cohoon, Ashley S" initials="CS" userId="S::ascohoon@ed.sc.gov::e70e618d-ef7a-47e1-a2a8-d30dfabe7152" providerId="AD"/>
  <p188:author id="{849D2C86-1544-8961-97F8-3BEE69E402D6}" name="Toal Mandsager, Lilla" initials="TL" userId="S::lmandsager@ed.sc.gov::174b38ce-a348-4f4d-9df2-4c4a118291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D459B2-81E5-994C-5AFF-E49873833947}" v="90" dt="2024-05-14T18:16:37.420"/>
    <p1510:client id="{597E3BFC-1E7E-1B4E-3926-E58215C4CCAF}" v="9" dt="2024-05-14T18:04:03.150"/>
    <p1510:client id="{9AB48169-C081-4EEC-AC5C-2064574CAF0A}" v="9" dt="2024-05-14T18:48:21.519"/>
    <p1510:client id="{CA530F83-0CCF-5062-9176-BBDB57F9FC7E}" v="14" dt="2024-05-14T18:02:31.0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omments/modernComment_133_CB4C24ED.xml><?xml version="1.0" encoding="utf-8"?>
<p188:cmLst xmlns:a="http://schemas.openxmlformats.org/drawingml/2006/main" xmlns:r="http://schemas.openxmlformats.org/officeDocument/2006/relationships" xmlns:p188="http://schemas.microsoft.com/office/powerpoint/2018/8/main">
  <p188:cm id="{E1B30D0E-076F-4408-9D5D-13A368E8ACA6}" authorId="{849D2C86-1544-8961-97F8-3BEE69E402D6}" status="resolved" created="2024-05-14T17:51:39.425" complete="100000">
    <pc:sldMkLst xmlns:pc="http://schemas.microsoft.com/office/powerpoint/2013/main/command">
      <pc:docMk/>
      <pc:sldMk cId="3410765037" sldId="307"/>
    </pc:sldMkLst>
    <p188:txBody>
      <a:bodyPr/>
      <a:lstStyle/>
      <a:p>
        <a:r>
          <a:rPr lang="en-US"/>
          <a:t>I think you an cut Overview of changes from the agenda.</a:t>
        </a:r>
      </a:p>
    </p188:txBody>
    <p188:extLst>
      <p:ext xmlns:p="http://schemas.openxmlformats.org/presentationml/2006/main" uri="{57CB4572-C831-44C2-8A1C-0ADB6CCDFE69}">
        <p223:reactions xmlns:p223="http://schemas.microsoft.com/office/powerpoint/2022/03/main">
          <p223:rxn type="👍">
            <p223:instance time="2024-05-14T18:01:16.676" authorId="{849D2C86-1544-8961-97F8-3BEE69E402D6}"/>
          </p223:rxn>
        </p223:reactions>
      </p:ext>
    </p188:extLst>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8B792A-B2C9-44F3-8505-0502B815DAE3}"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82991BB6-852B-41DD-AB2F-207FC13FC926}">
      <dgm:prSet phldrT="[Text]"/>
      <dgm:spPr/>
      <dgm:t>
        <a:bodyPr/>
        <a:lstStyle/>
        <a:p>
          <a:r>
            <a:rPr lang="en-US"/>
            <a:t>Pre-observation Conference</a:t>
          </a:r>
        </a:p>
      </dgm:t>
      <dgm:extLst>
        <a:ext uri="{E40237B7-FDA0-4F09-8148-C483321AD2D9}">
          <dgm14:cNvPr xmlns:dgm14="http://schemas.microsoft.com/office/drawing/2010/diagram" id="0" name="" descr="Evaluation Cycle"/>
        </a:ext>
      </dgm:extLst>
    </dgm:pt>
    <dgm:pt modelId="{29813CDE-D341-4B4D-953B-216CFAE2C665}" type="parTrans" cxnId="{9FF67578-04AD-43EF-98BC-9AEE60C3CB41}">
      <dgm:prSet/>
      <dgm:spPr/>
      <dgm:t>
        <a:bodyPr/>
        <a:lstStyle/>
        <a:p>
          <a:endParaRPr lang="en-US"/>
        </a:p>
      </dgm:t>
    </dgm:pt>
    <dgm:pt modelId="{A5C4965D-2A1E-4643-95B2-225894B30A05}" type="sibTrans" cxnId="{9FF67578-04AD-43EF-98BC-9AEE60C3CB41}">
      <dgm:prSet/>
      <dgm:spPr/>
      <dgm:t>
        <a:bodyPr/>
        <a:lstStyle/>
        <a:p>
          <a:endParaRPr lang="en-US"/>
        </a:p>
      </dgm:t>
    </dgm:pt>
    <dgm:pt modelId="{12A2F3FD-6D05-4EA9-9E59-0975156FBC86}">
      <dgm:prSet phldrT="[Text]"/>
      <dgm:spPr/>
      <dgm:t>
        <a:bodyPr/>
        <a:lstStyle/>
        <a:p>
          <a:r>
            <a:rPr lang="en-US"/>
            <a:t>Observation</a:t>
          </a:r>
        </a:p>
      </dgm:t>
    </dgm:pt>
    <dgm:pt modelId="{F90592BA-5176-4667-9C2C-DE2839449B58}" type="parTrans" cxnId="{6BF93DA1-DA16-4B69-BDF1-A132B8B24807}">
      <dgm:prSet/>
      <dgm:spPr/>
      <dgm:t>
        <a:bodyPr/>
        <a:lstStyle/>
        <a:p>
          <a:endParaRPr lang="en-US"/>
        </a:p>
      </dgm:t>
    </dgm:pt>
    <dgm:pt modelId="{DF5D0926-39A5-4AC6-952E-513C7482491B}" type="sibTrans" cxnId="{6BF93DA1-DA16-4B69-BDF1-A132B8B24807}">
      <dgm:prSet/>
      <dgm:spPr/>
      <dgm:t>
        <a:bodyPr/>
        <a:lstStyle/>
        <a:p>
          <a:endParaRPr lang="en-US"/>
        </a:p>
      </dgm:t>
    </dgm:pt>
    <dgm:pt modelId="{21E41F13-D455-44F4-9738-7A3AF2E8CD6D}">
      <dgm:prSet phldrT="[Text]"/>
      <dgm:spPr/>
      <dgm:t>
        <a:bodyPr/>
        <a:lstStyle/>
        <a:p>
          <a:r>
            <a:rPr lang="en-US"/>
            <a:t>Reflection</a:t>
          </a:r>
        </a:p>
      </dgm:t>
    </dgm:pt>
    <dgm:pt modelId="{2F10431F-BF5C-477F-A36F-B2EA980140E2}" type="parTrans" cxnId="{F9782E7B-B3AA-4609-B108-C9B484DD432C}">
      <dgm:prSet/>
      <dgm:spPr/>
      <dgm:t>
        <a:bodyPr/>
        <a:lstStyle/>
        <a:p>
          <a:endParaRPr lang="en-US"/>
        </a:p>
      </dgm:t>
    </dgm:pt>
    <dgm:pt modelId="{9543E78C-AE26-4025-82BF-2785DABF3942}" type="sibTrans" cxnId="{F9782E7B-B3AA-4609-B108-C9B484DD432C}">
      <dgm:prSet/>
      <dgm:spPr/>
      <dgm:t>
        <a:bodyPr/>
        <a:lstStyle/>
        <a:p>
          <a:endParaRPr lang="en-US"/>
        </a:p>
      </dgm:t>
    </dgm:pt>
    <dgm:pt modelId="{A6D26718-FE02-442F-AFF6-FBBCC759A9A4}">
      <dgm:prSet phldrT="[Text]"/>
      <dgm:spPr/>
      <dgm:t>
        <a:bodyPr/>
        <a:lstStyle/>
        <a:p>
          <a:r>
            <a:rPr lang="en-US"/>
            <a:t>Post-observation Conference</a:t>
          </a:r>
        </a:p>
      </dgm:t>
    </dgm:pt>
    <dgm:pt modelId="{0383759B-0C0E-4432-A8D1-382893B7BECE}" type="parTrans" cxnId="{C2972F44-91F8-4901-A811-04B2C6DEC42D}">
      <dgm:prSet/>
      <dgm:spPr/>
      <dgm:t>
        <a:bodyPr/>
        <a:lstStyle/>
        <a:p>
          <a:endParaRPr lang="en-US"/>
        </a:p>
      </dgm:t>
    </dgm:pt>
    <dgm:pt modelId="{08935071-48E4-4495-B363-BD662149366E}" type="sibTrans" cxnId="{C2972F44-91F8-4901-A811-04B2C6DEC42D}">
      <dgm:prSet/>
      <dgm:spPr/>
      <dgm:t>
        <a:bodyPr/>
        <a:lstStyle/>
        <a:p>
          <a:endParaRPr lang="en-US"/>
        </a:p>
      </dgm:t>
    </dgm:pt>
    <dgm:pt modelId="{1E148AC1-1EE4-4BB4-BC14-9E8D16B041D2}" type="pres">
      <dgm:prSet presAssocID="{CC8B792A-B2C9-44F3-8505-0502B815DAE3}" presName="Name0" presStyleCnt="0">
        <dgm:presLayoutVars>
          <dgm:dir/>
          <dgm:resizeHandles val="exact"/>
        </dgm:presLayoutVars>
      </dgm:prSet>
      <dgm:spPr/>
    </dgm:pt>
    <dgm:pt modelId="{79F6EB07-66A6-4DD6-B563-586D22A6B658}" type="pres">
      <dgm:prSet presAssocID="{CC8B792A-B2C9-44F3-8505-0502B815DAE3}" presName="cycle" presStyleCnt="0"/>
      <dgm:spPr/>
    </dgm:pt>
    <dgm:pt modelId="{B77EADB5-813F-47B1-BF67-83038FC1CCA4}" type="pres">
      <dgm:prSet presAssocID="{82991BB6-852B-41DD-AB2F-207FC13FC926}" presName="nodeFirstNode" presStyleLbl="node1" presStyleIdx="0" presStyleCnt="4">
        <dgm:presLayoutVars>
          <dgm:bulletEnabled val="1"/>
        </dgm:presLayoutVars>
      </dgm:prSet>
      <dgm:spPr/>
    </dgm:pt>
    <dgm:pt modelId="{2E749323-2007-4201-99F1-4619B881DA1E}" type="pres">
      <dgm:prSet presAssocID="{A5C4965D-2A1E-4643-95B2-225894B30A05}" presName="sibTransFirstNode" presStyleLbl="bgShp" presStyleIdx="0" presStyleCnt="1"/>
      <dgm:spPr/>
    </dgm:pt>
    <dgm:pt modelId="{C3F528E0-0169-42E3-91B5-755CD7B3BDFB}" type="pres">
      <dgm:prSet presAssocID="{12A2F3FD-6D05-4EA9-9E59-0975156FBC86}" presName="nodeFollowingNodes" presStyleLbl="node1" presStyleIdx="1" presStyleCnt="4">
        <dgm:presLayoutVars>
          <dgm:bulletEnabled val="1"/>
        </dgm:presLayoutVars>
      </dgm:prSet>
      <dgm:spPr/>
    </dgm:pt>
    <dgm:pt modelId="{E91486F7-A43E-49FA-B31F-DB6BDFDF7234}" type="pres">
      <dgm:prSet presAssocID="{21E41F13-D455-44F4-9738-7A3AF2E8CD6D}" presName="nodeFollowingNodes" presStyleLbl="node1" presStyleIdx="2" presStyleCnt="4">
        <dgm:presLayoutVars>
          <dgm:bulletEnabled val="1"/>
        </dgm:presLayoutVars>
      </dgm:prSet>
      <dgm:spPr/>
    </dgm:pt>
    <dgm:pt modelId="{2A4E80CB-64FF-4584-8E81-452F5F19E13C}" type="pres">
      <dgm:prSet presAssocID="{A6D26718-FE02-442F-AFF6-FBBCC759A9A4}" presName="nodeFollowingNodes" presStyleLbl="node1" presStyleIdx="3" presStyleCnt="4">
        <dgm:presLayoutVars>
          <dgm:bulletEnabled val="1"/>
        </dgm:presLayoutVars>
      </dgm:prSet>
      <dgm:spPr/>
    </dgm:pt>
  </dgm:ptLst>
  <dgm:cxnLst>
    <dgm:cxn modelId="{AE914401-B38A-4D60-B7D6-6331DE254857}" type="presOf" srcId="{12A2F3FD-6D05-4EA9-9E59-0975156FBC86}" destId="{C3F528E0-0169-42E3-91B5-755CD7B3BDFB}" srcOrd="0" destOrd="0" presId="urn:microsoft.com/office/officeart/2005/8/layout/cycle3"/>
    <dgm:cxn modelId="{D0B85132-6CD7-4C1A-8324-FE7F5B735BF4}" type="presOf" srcId="{82991BB6-852B-41DD-AB2F-207FC13FC926}" destId="{B77EADB5-813F-47B1-BF67-83038FC1CCA4}" srcOrd="0" destOrd="0" presId="urn:microsoft.com/office/officeart/2005/8/layout/cycle3"/>
    <dgm:cxn modelId="{C2972F44-91F8-4901-A811-04B2C6DEC42D}" srcId="{CC8B792A-B2C9-44F3-8505-0502B815DAE3}" destId="{A6D26718-FE02-442F-AFF6-FBBCC759A9A4}" srcOrd="3" destOrd="0" parTransId="{0383759B-0C0E-4432-A8D1-382893B7BECE}" sibTransId="{08935071-48E4-4495-B363-BD662149366E}"/>
    <dgm:cxn modelId="{69EDCF64-F532-444E-BA5B-C1418FF16F65}" type="presOf" srcId="{CC8B792A-B2C9-44F3-8505-0502B815DAE3}" destId="{1E148AC1-1EE4-4BB4-BC14-9E8D16B041D2}" srcOrd="0" destOrd="0" presId="urn:microsoft.com/office/officeart/2005/8/layout/cycle3"/>
    <dgm:cxn modelId="{20BF7166-0D4E-4705-82AD-E3641659E384}" type="presOf" srcId="{A5C4965D-2A1E-4643-95B2-225894B30A05}" destId="{2E749323-2007-4201-99F1-4619B881DA1E}" srcOrd="0" destOrd="0" presId="urn:microsoft.com/office/officeart/2005/8/layout/cycle3"/>
    <dgm:cxn modelId="{9FF67578-04AD-43EF-98BC-9AEE60C3CB41}" srcId="{CC8B792A-B2C9-44F3-8505-0502B815DAE3}" destId="{82991BB6-852B-41DD-AB2F-207FC13FC926}" srcOrd="0" destOrd="0" parTransId="{29813CDE-D341-4B4D-953B-216CFAE2C665}" sibTransId="{A5C4965D-2A1E-4643-95B2-225894B30A05}"/>
    <dgm:cxn modelId="{F9782E7B-B3AA-4609-B108-C9B484DD432C}" srcId="{CC8B792A-B2C9-44F3-8505-0502B815DAE3}" destId="{21E41F13-D455-44F4-9738-7A3AF2E8CD6D}" srcOrd="2" destOrd="0" parTransId="{2F10431F-BF5C-477F-A36F-B2EA980140E2}" sibTransId="{9543E78C-AE26-4025-82BF-2785DABF3942}"/>
    <dgm:cxn modelId="{6BF93DA1-DA16-4B69-BDF1-A132B8B24807}" srcId="{CC8B792A-B2C9-44F3-8505-0502B815DAE3}" destId="{12A2F3FD-6D05-4EA9-9E59-0975156FBC86}" srcOrd="1" destOrd="0" parTransId="{F90592BA-5176-4667-9C2C-DE2839449B58}" sibTransId="{DF5D0926-39A5-4AC6-952E-513C7482491B}"/>
    <dgm:cxn modelId="{5BD93AE7-DF5D-4AC4-9E6E-3783B1BE92B9}" type="presOf" srcId="{21E41F13-D455-44F4-9738-7A3AF2E8CD6D}" destId="{E91486F7-A43E-49FA-B31F-DB6BDFDF7234}" srcOrd="0" destOrd="0" presId="urn:microsoft.com/office/officeart/2005/8/layout/cycle3"/>
    <dgm:cxn modelId="{B7ADCBFE-4913-4ADF-9985-BF150F7B79C3}" type="presOf" srcId="{A6D26718-FE02-442F-AFF6-FBBCC759A9A4}" destId="{2A4E80CB-64FF-4584-8E81-452F5F19E13C}" srcOrd="0" destOrd="0" presId="urn:microsoft.com/office/officeart/2005/8/layout/cycle3"/>
    <dgm:cxn modelId="{827B5D42-4DAE-45EA-9574-38D5602AAE9E}" type="presParOf" srcId="{1E148AC1-1EE4-4BB4-BC14-9E8D16B041D2}" destId="{79F6EB07-66A6-4DD6-B563-586D22A6B658}" srcOrd="0" destOrd="0" presId="urn:microsoft.com/office/officeart/2005/8/layout/cycle3"/>
    <dgm:cxn modelId="{12F8BCB6-DA65-4081-BA54-554BE37091C2}" type="presParOf" srcId="{79F6EB07-66A6-4DD6-B563-586D22A6B658}" destId="{B77EADB5-813F-47B1-BF67-83038FC1CCA4}" srcOrd="0" destOrd="0" presId="urn:microsoft.com/office/officeart/2005/8/layout/cycle3"/>
    <dgm:cxn modelId="{D3956D56-05FC-4BB6-94AE-4573B321E065}" type="presParOf" srcId="{79F6EB07-66A6-4DD6-B563-586D22A6B658}" destId="{2E749323-2007-4201-99F1-4619B881DA1E}" srcOrd="1" destOrd="0" presId="urn:microsoft.com/office/officeart/2005/8/layout/cycle3"/>
    <dgm:cxn modelId="{7B0FE8CA-9B3A-4E4E-B578-114160300B76}" type="presParOf" srcId="{79F6EB07-66A6-4DD6-B563-586D22A6B658}" destId="{C3F528E0-0169-42E3-91B5-755CD7B3BDFB}" srcOrd="2" destOrd="0" presId="urn:microsoft.com/office/officeart/2005/8/layout/cycle3"/>
    <dgm:cxn modelId="{C8EC27F2-20A8-4A6B-BF78-E17D9E18CB0E}" type="presParOf" srcId="{79F6EB07-66A6-4DD6-B563-586D22A6B658}" destId="{E91486F7-A43E-49FA-B31F-DB6BDFDF7234}" srcOrd="3" destOrd="0" presId="urn:microsoft.com/office/officeart/2005/8/layout/cycle3"/>
    <dgm:cxn modelId="{486D279A-206D-48EE-936B-A8D597AA2493}" type="presParOf" srcId="{79F6EB07-66A6-4DD6-B563-586D22A6B658}" destId="{2A4E80CB-64FF-4584-8E81-452F5F19E13C}" srcOrd="4"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8B792A-B2C9-44F3-8505-0502B815DAE3}"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82991BB6-852B-41DD-AB2F-207FC13FC926}">
      <dgm:prSet phldrT="[Text]"/>
      <dgm:spPr/>
      <dgm:t>
        <a:bodyPr/>
        <a:lstStyle/>
        <a:p>
          <a:r>
            <a:rPr lang="en-US"/>
            <a:t>Pre-observation Conference</a:t>
          </a:r>
        </a:p>
      </dgm:t>
    </dgm:pt>
    <dgm:pt modelId="{29813CDE-D341-4B4D-953B-216CFAE2C665}" type="parTrans" cxnId="{9FF67578-04AD-43EF-98BC-9AEE60C3CB41}">
      <dgm:prSet/>
      <dgm:spPr/>
      <dgm:t>
        <a:bodyPr/>
        <a:lstStyle/>
        <a:p>
          <a:endParaRPr lang="en-US"/>
        </a:p>
      </dgm:t>
    </dgm:pt>
    <dgm:pt modelId="{A5C4965D-2A1E-4643-95B2-225894B30A05}" type="sibTrans" cxnId="{9FF67578-04AD-43EF-98BC-9AEE60C3CB41}">
      <dgm:prSet/>
      <dgm:spPr/>
      <dgm:t>
        <a:bodyPr/>
        <a:lstStyle/>
        <a:p>
          <a:endParaRPr lang="en-US"/>
        </a:p>
      </dgm:t>
    </dgm:pt>
    <dgm:pt modelId="{12A2F3FD-6D05-4EA9-9E59-0975156FBC86}">
      <dgm:prSet phldrT="[Text]"/>
      <dgm:spPr/>
      <dgm:t>
        <a:bodyPr/>
        <a:lstStyle/>
        <a:p>
          <a:r>
            <a:rPr lang="en-US"/>
            <a:t>Observation</a:t>
          </a:r>
        </a:p>
      </dgm:t>
    </dgm:pt>
    <dgm:pt modelId="{F90592BA-5176-4667-9C2C-DE2839449B58}" type="parTrans" cxnId="{6BF93DA1-DA16-4B69-BDF1-A132B8B24807}">
      <dgm:prSet/>
      <dgm:spPr/>
      <dgm:t>
        <a:bodyPr/>
        <a:lstStyle/>
        <a:p>
          <a:endParaRPr lang="en-US"/>
        </a:p>
      </dgm:t>
    </dgm:pt>
    <dgm:pt modelId="{DF5D0926-39A5-4AC6-952E-513C7482491B}" type="sibTrans" cxnId="{6BF93DA1-DA16-4B69-BDF1-A132B8B24807}">
      <dgm:prSet/>
      <dgm:spPr/>
      <dgm:t>
        <a:bodyPr/>
        <a:lstStyle/>
        <a:p>
          <a:endParaRPr lang="en-US"/>
        </a:p>
      </dgm:t>
    </dgm:pt>
    <dgm:pt modelId="{21E41F13-D455-44F4-9738-7A3AF2E8CD6D}">
      <dgm:prSet phldrT="[Text]"/>
      <dgm:spPr/>
      <dgm:t>
        <a:bodyPr/>
        <a:lstStyle/>
        <a:p>
          <a:r>
            <a:rPr lang="en-US"/>
            <a:t>Reflection</a:t>
          </a:r>
        </a:p>
      </dgm:t>
    </dgm:pt>
    <dgm:pt modelId="{2F10431F-BF5C-477F-A36F-B2EA980140E2}" type="parTrans" cxnId="{F9782E7B-B3AA-4609-B108-C9B484DD432C}">
      <dgm:prSet/>
      <dgm:spPr/>
      <dgm:t>
        <a:bodyPr/>
        <a:lstStyle/>
        <a:p>
          <a:endParaRPr lang="en-US"/>
        </a:p>
      </dgm:t>
    </dgm:pt>
    <dgm:pt modelId="{9543E78C-AE26-4025-82BF-2785DABF3942}" type="sibTrans" cxnId="{F9782E7B-B3AA-4609-B108-C9B484DD432C}">
      <dgm:prSet/>
      <dgm:spPr/>
      <dgm:t>
        <a:bodyPr/>
        <a:lstStyle/>
        <a:p>
          <a:endParaRPr lang="en-US"/>
        </a:p>
      </dgm:t>
    </dgm:pt>
    <dgm:pt modelId="{A6D26718-FE02-442F-AFF6-FBBCC759A9A4}">
      <dgm:prSet phldrT="[Text]"/>
      <dgm:spPr/>
      <dgm:t>
        <a:bodyPr/>
        <a:lstStyle/>
        <a:p>
          <a:r>
            <a:rPr lang="en-US"/>
            <a:t>Post-observation Conference</a:t>
          </a:r>
        </a:p>
      </dgm:t>
    </dgm:pt>
    <dgm:pt modelId="{0383759B-0C0E-4432-A8D1-382893B7BECE}" type="parTrans" cxnId="{C2972F44-91F8-4901-A811-04B2C6DEC42D}">
      <dgm:prSet/>
      <dgm:spPr/>
      <dgm:t>
        <a:bodyPr/>
        <a:lstStyle/>
        <a:p>
          <a:endParaRPr lang="en-US"/>
        </a:p>
      </dgm:t>
    </dgm:pt>
    <dgm:pt modelId="{08935071-48E4-4495-B363-BD662149366E}" type="sibTrans" cxnId="{C2972F44-91F8-4901-A811-04B2C6DEC42D}">
      <dgm:prSet/>
      <dgm:spPr/>
      <dgm:t>
        <a:bodyPr/>
        <a:lstStyle/>
        <a:p>
          <a:endParaRPr lang="en-US"/>
        </a:p>
      </dgm:t>
    </dgm:pt>
    <dgm:pt modelId="{1E148AC1-1EE4-4BB4-BC14-9E8D16B041D2}" type="pres">
      <dgm:prSet presAssocID="{CC8B792A-B2C9-44F3-8505-0502B815DAE3}" presName="Name0" presStyleCnt="0">
        <dgm:presLayoutVars>
          <dgm:dir/>
          <dgm:resizeHandles val="exact"/>
        </dgm:presLayoutVars>
      </dgm:prSet>
      <dgm:spPr/>
    </dgm:pt>
    <dgm:pt modelId="{79F6EB07-66A6-4DD6-B563-586D22A6B658}" type="pres">
      <dgm:prSet presAssocID="{CC8B792A-B2C9-44F3-8505-0502B815DAE3}" presName="cycle" presStyleCnt="0"/>
      <dgm:spPr/>
    </dgm:pt>
    <dgm:pt modelId="{B77EADB5-813F-47B1-BF67-83038FC1CCA4}" type="pres">
      <dgm:prSet presAssocID="{82991BB6-852B-41DD-AB2F-207FC13FC926}" presName="nodeFirstNode" presStyleLbl="node1" presStyleIdx="0" presStyleCnt="4">
        <dgm:presLayoutVars>
          <dgm:bulletEnabled val="1"/>
        </dgm:presLayoutVars>
      </dgm:prSet>
      <dgm:spPr/>
    </dgm:pt>
    <dgm:pt modelId="{2E749323-2007-4201-99F1-4619B881DA1E}" type="pres">
      <dgm:prSet presAssocID="{A5C4965D-2A1E-4643-95B2-225894B30A05}" presName="sibTransFirstNode" presStyleLbl="bgShp" presStyleIdx="0" presStyleCnt="1"/>
      <dgm:spPr/>
    </dgm:pt>
    <dgm:pt modelId="{C3F528E0-0169-42E3-91B5-755CD7B3BDFB}" type="pres">
      <dgm:prSet presAssocID="{12A2F3FD-6D05-4EA9-9E59-0975156FBC86}" presName="nodeFollowingNodes" presStyleLbl="node1" presStyleIdx="1" presStyleCnt="4">
        <dgm:presLayoutVars>
          <dgm:bulletEnabled val="1"/>
        </dgm:presLayoutVars>
      </dgm:prSet>
      <dgm:spPr/>
    </dgm:pt>
    <dgm:pt modelId="{E91486F7-A43E-49FA-B31F-DB6BDFDF7234}" type="pres">
      <dgm:prSet presAssocID="{21E41F13-D455-44F4-9738-7A3AF2E8CD6D}" presName="nodeFollowingNodes" presStyleLbl="node1" presStyleIdx="2" presStyleCnt="4">
        <dgm:presLayoutVars>
          <dgm:bulletEnabled val="1"/>
        </dgm:presLayoutVars>
      </dgm:prSet>
      <dgm:spPr/>
    </dgm:pt>
    <dgm:pt modelId="{2A4E80CB-64FF-4584-8E81-452F5F19E13C}" type="pres">
      <dgm:prSet presAssocID="{A6D26718-FE02-442F-AFF6-FBBCC759A9A4}" presName="nodeFollowingNodes" presStyleLbl="node1" presStyleIdx="3" presStyleCnt="4">
        <dgm:presLayoutVars>
          <dgm:bulletEnabled val="1"/>
        </dgm:presLayoutVars>
      </dgm:prSet>
      <dgm:spPr/>
    </dgm:pt>
  </dgm:ptLst>
  <dgm:cxnLst>
    <dgm:cxn modelId="{AE914401-B38A-4D60-B7D6-6331DE254857}" type="presOf" srcId="{12A2F3FD-6D05-4EA9-9E59-0975156FBC86}" destId="{C3F528E0-0169-42E3-91B5-755CD7B3BDFB}" srcOrd="0" destOrd="0" presId="urn:microsoft.com/office/officeart/2005/8/layout/cycle3"/>
    <dgm:cxn modelId="{D0B85132-6CD7-4C1A-8324-FE7F5B735BF4}" type="presOf" srcId="{82991BB6-852B-41DD-AB2F-207FC13FC926}" destId="{B77EADB5-813F-47B1-BF67-83038FC1CCA4}" srcOrd="0" destOrd="0" presId="urn:microsoft.com/office/officeart/2005/8/layout/cycle3"/>
    <dgm:cxn modelId="{C2972F44-91F8-4901-A811-04B2C6DEC42D}" srcId="{CC8B792A-B2C9-44F3-8505-0502B815DAE3}" destId="{A6D26718-FE02-442F-AFF6-FBBCC759A9A4}" srcOrd="3" destOrd="0" parTransId="{0383759B-0C0E-4432-A8D1-382893B7BECE}" sibTransId="{08935071-48E4-4495-B363-BD662149366E}"/>
    <dgm:cxn modelId="{69EDCF64-F532-444E-BA5B-C1418FF16F65}" type="presOf" srcId="{CC8B792A-B2C9-44F3-8505-0502B815DAE3}" destId="{1E148AC1-1EE4-4BB4-BC14-9E8D16B041D2}" srcOrd="0" destOrd="0" presId="urn:microsoft.com/office/officeart/2005/8/layout/cycle3"/>
    <dgm:cxn modelId="{20BF7166-0D4E-4705-82AD-E3641659E384}" type="presOf" srcId="{A5C4965D-2A1E-4643-95B2-225894B30A05}" destId="{2E749323-2007-4201-99F1-4619B881DA1E}" srcOrd="0" destOrd="0" presId="urn:microsoft.com/office/officeart/2005/8/layout/cycle3"/>
    <dgm:cxn modelId="{9FF67578-04AD-43EF-98BC-9AEE60C3CB41}" srcId="{CC8B792A-B2C9-44F3-8505-0502B815DAE3}" destId="{82991BB6-852B-41DD-AB2F-207FC13FC926}" srcOrd="0" destOrd="0" parTransId="{29813CDE-D341-4B4D-953B-216CFAE2C665}" sibTransId="{A5C4965D-2A1E-4643-95B2-225894B30A05}"/>
    <dgm:cxn modelId="{F9782E7B-B3AA-4609-B108-C9B484DD432C}" srcId="{CC8B792A-B2C9-44F3-8505-0502B815DAE3}" destId="{21E41F13-D455-44F4-9738-7A3AF2E8CD6D}" srcOrd="2" destOrd="0" parTransId="{2F10431F-BF5C-477F-A36F-B2EA980140E2}" sibTransId="{9543E78C-AE26-4025-82BF-2785DABF3942}"/>
    <dgm:cxn modelId="{6BF93DA1-DA16-4B69-BDF1-A132B8B24807}" srcId="{CC8B792A-B2C9-44F3-8505-0502B815DAE3}" destId="{12A2F3FD-6D05-4EA9-9E59-0975156FBC86}" srcOrd="1" destOrd="0" parTransId="{F90592BA-5176-4667-9C2C-DE2839449B58}" sibTransId="{DF5D0926-39A5-4AC6-952E-513C7482491B}"/>
    <dgm:cxn modelId="{5BD93AE7-DF5D-4AC4-9E6E-3783B1BE92B9}" type="presOf" srcId="{21E41F13-D455-44F4-9738-7A3AF2E8CD6D}" destId="{E91486F7-A43E-49FA-B31F-DB6BDFDF7234}" srcOrd="0" destOrd="0" presId="urn:microsoft.com/office/officeart/2005/8/layout/cycle3"/>
    <dgm:cxn modelId="{B7ADCBFE-4913-4ADF-9985-BF150F7B79C3}" type="presOf" srcId="{A6D26718-FE02-442F-AFF6-FBBCC759A9A4}" destId="{2A4E80CB-64FF-4584-8E81-452F5F19E13C}" srcOrd="0" destOrd="0" presId="urn:microsoft.com/office/officeart/2005/8/layout/cycle3"/>
    <dgm:cxn modelId="{827B5D42-4DAE-45EA-9574-38D5602AAE9E}" type="presParOf" srcId="{1E148AC1-1EE4-4BB4-BC14-9E8D16B041D2}" destId="{79F6EB07-66A6-4DD6-B563-586D22A6B658}" srcOrd="0" destOrd="0" presId="urn:microsoft.com/office/officeart/2005/8/layout/cycle3"/>
    <dgm:cxn modelId="{12F8BCB6-DA65-4081-BA54-554BE37091C2}" type="presParOf" srcId="{79F6EB07-66A6-4DD6-B563-586D22A6B658}" destId="{B77EADB5-813F-47B1-BF67-83038FC1CCA4}" srcOrd="0" destOrd="0" presId="urn:microsoft.com/office/officeart/2005/8/layout/cycle3"/>
    <dgm:cxn modelId="{D3956D56-05FC-4BB6-94AE-4573B321E065}" type="presParOf" srcId="{79F6EB07-66A6-4DD6-B563-586D22A6B658}" destId="{2E749323-2007-4201-99F1-4619B881DA1E}" srcOrd="1" destOrd="0" presId="urn:microsoft.com/office/officeart/2005/8/layout/cycle3"/>
    <dgm:cxn modelId="{7B0FE8CA-9B3A-4E4E-B578-114160300B76}" type="presParOf" srcId="{79F6EB07-66A6-4DD6-B563-586D22A6B658}" destId="{C3F528E0-0169-42E3-91B5-755CD7B3BDFB}" srcOrd="2" destOrd="0" presId="urn:microsoft.com/office/officeart/2005/8/layout/cycle3"/>
    <dgm:cxn modelId="{C8EC27F2-20A8-4A6B-BF78-E17D9E18CB0E}" type="presParOf" srcId="{79F6EB07-66A6-4DD6-B563-586D22A6B658}" destId="{E91486F7-A43E-49FA-B31F-DB6BDFDF7234}" srcOrd="3" destOrd="0" presId="urn:microsoft.com/office/officeart/2005/8/layout/cycle3"/>
    <dgm:cxn modelId="{486D279A-206D-48EE-936B-A8D597AA2493}" type="presParOf" srcId="{79F6EB07-66A6-4DD6-B563-586D22A6B658}" destId="{2A4E80CB-64FF-4584-8E81-452F5F19E13C}" srcOrd="4"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49323-2007-4201-99F1-4619B881DA1E}">
      <dsp:nvSpPr>
        <dsp:cNvPr id="0" name=""/>
        <dsp:cNvSpPr/>
      </dsp:nvSpPr>
      <dsp:spPr>
        <a:xfrm>
          <a:off x="532541" y="258164"/>
          <a:ext cx="3245248" cy="3245248"/>
        </a:xfrm>
        <a:prstGeom prst="circularArrow">
          <a:avLst>
            <a:gd name="adj1" fmla="val 4668"/>
            <a:gd name="adj2" fmla="val 272909"/>
            <a:gd name="adj3" fmla="val 13154149"/>
            <a:gd name="adj4" fmla="val 17814888"/>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7EADB5-813F-47B1-BF67-83038FC1CCA4}">
      <dsp:nvSpPr>
        <dsp:cNvPr id="0" name=""/>
        <dsp:cNvSpPr/>
      </dsp:nvSpPr>
      <dsp:spPr>
        <a:xfrm>
          <a:off x="1165978" y="301206"/>
          <a:ext cx="1978375" cy="989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Pre-observation Conference</a:t>
          </a:r>
        </a:p>
      </dsp:txBody>
      <dsp:txXfrm>
        <a:off x="1214266" y="349494"/>
        <a:ext cx="1881799" cy="892611"/>
      </dsp:txXfrm>
    </dsp:sp>
    <dsp:sp modelId="{C3F528E0-0169-42E3-91B5-755CD7B3BDFB}">
      <dsp:nvSpPr>
        <dsp:cNvPr id="0" name=""/>
        <dsp:cNvSpPr/>
      </dsp:nvSpPr>
      <dsp:spPr>
        <a:xfrm>
          <a:off x="2331238" y="1466466"/>
          <a:ext cx="1978375" cy="989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Observation</a:t>
          </a:r>
        </a:p>
      </dsp:txBody>
      <dsp:txXfrm>
        <a:off x="2379526" y="1514754"/>
        <a:ext cx="1881799" cy="892611"/>
      </dsp:txXfrm>
    </dsp:sp>
    <dsp:sp modelId="{E91486F7-A43E-49FA-B31F-DB6BDFDF7234}">
      <dsp:nvSpPr>
        <dsp:cNvPr id="0" name=""/>
        <dsp:cNvSpPr/>
      </dsp:nvSpPr>
      <dsp:spPr>
        <a:xfrm>
          <a:off x="1165978" y="2631726"/>
          <a:ext cx="1978375" cy="989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Reflection</a:t>
          </a:r>
        </a:p>
      </dsp:txBody>
      <dsp:txXfrm>
        <a:off x="1214266" y="2680014"/>
        <a:ext cx="1881799" cy="892611"/>
      </dsp:txXfrm>
    </dsp:sp>
    <dsp:sp modelId="{2A4E80CB-64FF-4584-8E81-452F5F19E13C}">
      <dsp:nvSpPr>
        <dsp:cNvPr id="0" name=""/>
        <dsp:cNvSpPr/>
      </dsp:nvSpPr>
      <dsp:spPr>
        <a:xfrm>
          <a:off x="718" y="1466466"/>
          <a:ext cx="1978375" cy="989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Post-observation Conference</a:t>
          </a:r>
        </a:p>
      </dsp:txBody>
      <dsp:txXfrm>
        <a:off x="49006" y="1514754"/>
        <a:ext cx="1881799" cy="8926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49323-2007-4201-99F1-4619B881DA1E}">
      <dsp:nvSpPr>
        <dsp:cNvPr id="0" name=""/>
        <dsp:cNvSpPr/>
      </dsp:nvSpPr>
      <dsp:spPr>
        <a:xfrm>
          <a:off x="738084" y="99299"/>
          <a:ext cx="4200012" cy="4200012"/>
        </a:xfrm>
        <a:prstGeom prst="circularArrow">
          <a:avLst>
            <a:gd name="adj1" fmla="val 4668"/>
            <a:gd name="adj2" fmla="val 272909"/>
            <a:gd name="adj3" fmla="val 13023977"/>
            <a:gd name="adj4" fmla="val 17900952"/>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7EADB5-813F-47B1-BF67-83038FC1CCA4}">
      <dsp:nvSpPr>
        <dsp:cNvPr id="0" name=""/>
        <dsp:cNvSpPr/>
      </dsp:nvSpPr>
      <dsp:spPr>
        <a:xfrm>
          <a:off x="1509121" y="176680"/>
          <a:ext cx="2657938" cy="132896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Pre-observation Conference</a:t>
          </a:r>
        </a:p>
      </dsp:txBody>
      <dsp:txXfrm>
        <a:off x="1573996" y="241555"/>
        <a:ext cx="2528188" cy="1199219"/>
      </dsp:txXfrm>
    </dsp:sp>
    <dsp:sp modelId="{C3F528E0-0169-42E3-91B5-755CD7B3BDFB}">
      <dsp:nvSpPr>
        <dsp:cNvPr id="0" name=""/>
        <dsp:cNvSpPr/>
      </dsp:nvSpPr>
      <dsp:spPr>
        <a:xfrm>
          <a:off x="3017204" y="1684764"/>
          <a:ext cx="2657938" cy="132896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Observation</a:t>
          </a:r>
        </a:p>
      </dsp:txBody>
      <dsp:txXfrm>
        <a:off x="3082079" y="1749639"/>
        <a:ext cx="2528188" cy="1199219"/>
      </dsp:txXfrm>
    </dsp:sp>
    <dsp:sp modelId="{E91486F7-A43E-49FA-B31F-DB6BDFDF7234}">
      <dsp:nvSpPr>
        <dsp:cNvPr id="0" name=""/>
        <dsp:cNvSpPr/>
      </dsp:nvSpPr>
      <dsp:spPr>
        <a:xfrm>
          <a:off x="1509121" y="3192847"/>
          <a:ext cx="2657938" cy="132896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Reflection</a:t>
          </a:r>
        </a:p>
      </dsp:txBody>
      <dsp:txXfrm>
        <a:off x="1573996" y="3257722"/>
        <a:ext cx="2528188" cy="1199219"/>
      </dsp:txXfrm>
    </dsp:sp>
    <dsp:sp modelId="{2A4E80CB-64FF-4584-8E81-452F5F19E13C}">
      <dsp:nvSpPr>
        <dsp:cNvPr id="0" name=""/>
        <dsp:cNvSpPr/>
      </dsp:nvSpPr>
      <dsp:spPr>
        <a:xfrm>
          <a:off x="1037" y="1684764"/>
          <a:ext cx="2657938" cy="132896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Post-observation Conference</a:t>
          </a:r>
        </a:p>
      </dsp:txBody>
      <dsp:txXfrm>
        <a:off x="65912" y="1749639"/>
        <a:ext cx="2528188" cy="1199219"/>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0D0372-F20A-4DF3-B656-CAD97A509C21}" type="datetimeFigureOut">
              <a:rPr lang="en-US" smtClean="0"/>
              <a:t>5/14/2024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684145-827F-48C9-85A0-0B82166279BD}" type="slidenum">
              <a:rPr lang="en-US" smtClean="0"/>
              <a:t>‹#›</a:t>
            </a:fld>
            <a:endParaRPr lang="en-US"/>
          </a:p>
        </p:txBody>
      </p:sp>
    </p:spTree>
    <p:extLst>
      <p:ext uri="{BB962C8B-B14F-4D97-AF65-F5344CB8AC3E}">
        <p14:creationId xmlns:p14="http://schemas.microsoft.com/office/powerpoint/2010/main" val="1643715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the district orientation for school librarians. This training is designed to provide an overview of the 2020 evaluation instrument and process for school librarians. </a:t>
            </a:r>
          </a:p>
          <a:p>
            <a:endParaRPr lang="en-US"/>
          </a:p>
          <a:p>
            <a:r>
              <a:rPr lang="en-US"/>
              <a:t>For this orientation, you will need a copy of the following document:</a:t>
            </a:r>
            <a:endParaRPr lang="en-US">
              <a:cs typeface="Calibri"/>
            </a:endParaRPr>
          </a:p>
          <a:p>
            <a:pPr algn="ctr">
              <a:lnSpc>
                <a:spcPct val="90000"/>
              </a:lnSpc>
              <a:spcBef>
                <a:spcPts val="750"/>
              </a:spcBef>
            </a:pPr>
            <a:r>
              <a:rPr lang="en-US"/>
              <a:t>South Carolina School Librarian Rubric</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F684145-827F-48C9-85A0-0B82166279BD}" type="slidenum">
              <a:rPr lang="en-US" smtClean="0"/>
              <a:t>1</a:t>
            </a:fld>
            <a:endParaRPr lang="en-US"/>
          </a:p>
        </p:txBody>
      </p:sp>
    </p:spTree>
    <p:extLst>
      <p:ext uri="{BB962C8B-B14F-4D97-AF65-F5344CB8AC3E}">
        <p14:creationId xmlns:p14="http://schemas.microsoft.com/office/powerpoint/2010/main" val="2821426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Throughout our time together, we will discuss the objectives for the orientation, review the changes made to the school librarians evaluation, gain an understanding of the rubric, walk through the evaluation process and collection of evidence, take a look at the expectations at each contract level, and finally wrap up our day. </a:t>
            </a:r>
          </a:p>
        </p:txBody>
      </p:sp>
      <p:sp>
        <p:nvSpPr>
          <p:cNvPr id="4" name="Slide Number Placeholder 3"/>
          <p:cNvSpPr>
            <a:spLocks noGrp="1"/>
          </p:cNvSpPr>
          <p:nvPr>
            <p:ph type="sldNum" sz="quarter" idx="5"/>
          </p:nvPr>
        </p:nvSpPr>
        <p:spPr/>
        <p:txBody>
          <a:bodyPr/>
          <a:lstStyle/>
          <a:p>
            <a:fld id="{EF684145-827F-48C9-85A0-0B82166279BD}" type="slidenum">
              <a:rPr lang="en-US" smtClean="0"/>
              <a:t>2</a:t>
            </a:fld>
            <a:endParaRPr lang="en-US"/>
          </a:p>
        </p:txBody>
      </p:sp>
    </p:spTree>
    <p:extLst>
      <p:ext uri="{BB962C8B-B14F-4D97-AF65-F5344CB8AC3E}">
        <p14:creationId xmlns:p14="http://schemas.microsoft.com/office/powerpoint/2010/main" val="2212677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objectives are as follows: (READ SLIDE)</a:t>
            </a:r>
          </a:p>
        </p:txBody>
      </p:sp>
      <p:sp>
        <p:nvSpPr>
          <p:cNvPr id="4" name="Slide Number Placeholder 3"/>
          <p:cNvSpPr>
            <a:spLocks noGrp="1"/>
          </p:cNvSpPr>
          <p:nvPr>
            <p:ph type="sldNum" sz="quarter" idx="5"/>
          </p:nvPr>
        </p:nvSpPr>
        <p:spPr/>
        <p:txBody>
          <a:bodyPr/>
          <a:lstStyle/>
          <a:p>
            <a:fld id="{EF684145-827F-48C9-85A0-0B82166279BD}" type="slidenum">
              <a:rPr lang="en-US" smtClean="0"/>
              <a:t>3</a:t>
            </a:fld>
            <a:endParaRPr lang="en-US"/>
          </a:p>
        </p:txBody>
      </p:sp>
    </p:spTree>
    <p:extLst>
      <p:ext uri="{BB962C8B-B14F-4D97-AF65-F5344CB8AC3E}">
        <p14:creationId xmlns:p14="http://schemas.microsoft.com/office/powerpoint/2010/main" val="303473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In this next section, we will take a brief look at the components of the school librarian rubric.</a:t>
            </a:r>
            <a:endParaRPr lang="en-US"/>
          </a:p>
          <a:p>
            <a:endParaRPr lang="en-US" baseline="0">
              <a:cs typeface="Calibri"/>
            </a:endParaRPr>
          </a:p>
        </p:txBody>
      </p:sp>
      <p:sp>
        <p:nvSpPr>
          <p:cNvPr id="4" name="Slide Number Placeholder 3"/>
          <p:cNvSpPr>
            <a:spLocks noGrp="1"/>
          </p:cNvSpPr>
          <p:nvPr>
            <p:ph type="sldNum" sz="quarter" idx="10"/>
          </p:nvPr>
        </p:nvSpPr>
        <p:spPr/>
        <p:txBody>
          <a:bodyPr/>
          <a:lstStyle/>
          <a:p>
            <a:fld id="{50742E3A-DC09-48C0-97A8-029D8AFE56FE}" type="slidenum">
              <a:rPr lang="en-US" smtClean="0"/>
              <a:t>4</a:t>
            </a:fld>
            <a:endParaRPr lang="en-US"/>
          </a:p>
        </p:txBody>
      </p:sp>
    </p:spTree>
    <p:extLst>
      <p:ext uri="{BB962C8B-B14F-4D97-AF65-F5344CB8AC3E}">
        <p14:creationId xmlns:p14="http://schemas.microsoft.com/office/powerpoint/2010/main" val="3001875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a:t>The rubric for </a:t>
            </a:r>
            <a:r>
              <a:rPr lang="en-US"/>
              <a:t>school librarians has</a:t>
            </a:r>
          </a:p>
          <a:p>
            <a:pPr marL="171450" indent="-171450">
              <a:buFont typeface="Arial" panose="020B0604020202020204" pitchFamily="34" charset="0"/>
              <a:buChar char="•"/>
            </a:pPr>
            <a:r>
              <a:rPr lang="en-US"/>
              <a:t>4 domains, 21 indicators</a:t>
            </a:r>
            <a:endParaRPr lang="en-US">
              <a:cs typeface="Calibri"/>
            </a:endParaRPr>
          </a:p>
          <a:p>
            <a:pPr marL="171450" indent="-171450">
              <a:buFont typeface="Arial" panose="020B0604020202020204" pitchFamily="34" charset="0"/>
              <a:buChar char="•"/>
            </a:pPr>
            <a:r>
              <a:rPr lang="en-US"/>
              <a:t>4</a:t>
            </a:r>
            <a:r>
              <a:rPr lang="en-US" baseline="0"/>
              <a:t> leveled descriptions of practice for </a:t>
            </a:r>
            <a:r>
              <a:rPr lang="en-US"/>
              <a:t>Instruction, Environment, and Library Services &amp; Managment</a:t>
            </a:r>
            <a:endParaRPr lang="en-US" baseline="0">
              <a:cs typeface="Calibri"/>
            </a:endParaRPr>
          </a:p>
          <a:p>
            <a:pPr marL="171450" indent="-171450">
              <a:buFont typeface="Arial" panose="020B0604020202020204" pitchFamily="34" charset="0"/>
              <a:buChar char="•"/>
            </a:pPr>
            <a:r>
              <a:rPr lang="en-US" baseline="0"/>
              <a:t>Professionalism is slightly different, using a combination of the </a:t>
            </a:r>
            <a:r>
              <a:rPr lang="en-US"/>
              <a:t>school librarian and</a:t>
            </a:r>
            <a:r>
              <a:rPr lang="en-US" baseline="0"/>
              <a:t> administrator’s reflection</a:t>
            </a:r>
            <a:endParaRPr lang="en-US">
              <a:cs typeface="Calibri"/>
            </a:endParaRPr>
          </a:p>
          <a:p>
            <a:endParaRPr lang="en-US"/>
          </a:p>
          <a:p>
            <a:pPr marL="171450" indent="-171450">
              <a:buFont typeface="Arial" panose="020B0604020202020204" pitchFamily="34" charset="0"/>
              <a:buChar char="•"/>
            </a:pPr>
            <a:endParaRPr lang="en-US" baseline="0"/>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755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This slide highlights each element of the rubric (Domain, Indicator, Descriptors and Performance Levels).</a:t>
            </a:r>
          </a:p>
          <a:p>
            <a:pPr marL="171450" indent="-171450">
              <a:buFont typeface="Arial" panose="020B0604020202020204" pitchFamily="34" charset="0"/>
              <a:buChar char="•"/>
            </a:pPr>
            <a:r>
              <a:rPr lang="en-US">
                <a:latin typeface="Arial"/>
                <a:cs typeface="Arial"/>
              </a:rPr>
              <a:t>Domains are the big buckets. The Domain shown</a:t>
            </a:r>
            <a:r>
              <a:rPr lang="en-US" baseline="0">
                <a:latin typeface="Arial"/>
                <a:cs typeface="Arial"/>
              </a:rPr>
              <a:t> here is Instruction.</a:t>
            </a:r>
            <a:endParaRPr lang="en-US">
              <a:latin typeface="Arial"/>
              <a:cs typeface="Arial"/>
            </a:endParaRPr>
          </a:p>
          <a:p>
            <a:pPr marL="171450" indent="-171450">
              <a:buFont typeface="Arial" panose="020B0604020202020204" pitchFamily="34" charset="0"/>
              <a:buChar char="•"/>
            </a:pPr>
            <a:r>
              <a:rPr lang="en-US">
                <a:latin typeface="Arial"/>
                <a:cs typeface="Arial"/>
              </a:rPr>
              <a:t>Indicators are the specific elements of practice</a:t>
            </a:r>
            <a:r>
              <a:rPr lang="en-US" baseline="0">
                <a:latin typeface="Arial"/>
                <a:cs typeface="Arial"/>
              </a:rPr>
              <a:t>. Indicators are found on the first column. This Indicator is called Standards and Objectives. The school librarian will receive a rating on each of the Indicators.</a:t>
            </a:r>
            <a:endParaRPr lang="en-US">
              <a:latin typeface="Arial"/>
              <a:cs typeface="Arial"/>
            </a:endParaRPr>
          </a:p>
          <a:p>
            <a:pPr marL="171450" indent="-171450">
              <a:buFont typeface="Arial" panose="020B0604020202020204" pitchFamily="34" charset="0"/>
              <a:buChar char="•"/>
            </a:pPr>
            <a:r>
              <a:rPr lang="en-US">
                <a:latin typeface="Arial"/>
                <a:cs typeface="Arial"/>
              </a:rPr>
              <a:t>Descriptors describe what performance looks like at each level. The</a:t>
            </a:r>
            <a:r>
              <a:rPr lang="en-US" baseline="0">
                <a:latin typeface="Arial"/>
                <a:cs typeface="Arial"/>
              </a:rPr>
              <a:t> descriptors are the bulleted sentences in each column.</a:t>
            </a:r>
            <a:endParaRPr lang="en-US">
              <a:latin typeface="Arial" charset="0"/>
              <a:cs typeface="Arial"/>
            </a:endParaRPr>
          </a:p>
          <a:p>
            <a:pPr marL="171450" indent="-171450">
              <a:buFont typeface="Arial" panose="020B0604020202020204" pitchFamily="34" charset="0"/>
              <a:buChar char="•"/>
            </a:pPr>
            <a:r>
              <a:rPr lang="en-US" baseline="0">
                <a:latin typeface="Arial"/>
                <a:cs typeface="Arial"/>
              </a:rPr>
              <a:t>The four performance levels are the biggest difference from the</a:t>
            </a:r>
            <a:r>
              <a:rPr lang="en-US">
                <a:latin typeface="Arial"/>
                <a:cs typeface="Arial"/>
              </a:rPr>
              <a:t> ADEPT 2006 model, giving the school librarian more specific feedback. These four performance levels are exemplary, proficient, needs improvement, and unsatisfactory.</a:t>
            </a:r>
          </a:p>
          <a:p>
            <a:pPr marL="171450" indent="-171450">
              <a:buFont typeface="Arial" panose="020B0604020202020204" pitchFamily="34" charset="0"/>
              <a:buChar char="•"/>
            </a:pPr>
            <a:r>
              <a:rPr lang="en-US">
                <a:latin typeface="Arial"/>
                <a:cs typeface="Arial"/>
              </a:rPr>
              <a:t>The Sources of Evidence indicate the parts of the evaluation process from which evidence can be collected to inform</a:t>
            </a:r>
            <a:r>
              <a:rPr lang="en-US" baseline="0">
                <a:latin typeface="Arial"/>
                <a:cs typeface="Arial"/>
              </a:rPr>
              <a:t> the specific indicator. </a:t>
            </a:r>
            <a:endParaRPr lang="en-US">
              <a:latin typeface="Arial" charset="0"/>
              <a:cs typeface="Arial"/>
            </a:endParaRPr>
          </a:p>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0EF4348-BB88-DC43-BB70-24D152F49F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6305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685800">
              <a:defRPr/>
            </a:pPr>
            <a:r>
              <a:rPr lang="en-US" sz="900"/>
              <a:t>For classroom teachers, the SC Teaching Standards 4.0 rubric has 4 </a:t>
            </a:r>
            <a:r>
              <a:rPr lang="en-US" sz="900" kern="1200">
                <a:solidFill>
                  <a:schemeClr val="tx1"/>
                </a:solidFill>
                <a:effectLst/>
                <a:latin typeface="+mn-lt"/>
                <a:ea typeface="+mn-ea"/>
                <a:cs typeface="+mn-cs"/>
              </a:rPr>
              <a:t>levels – moving</a:t>
            </a:r>
            <a:r>
              <a:rPr lang="en-US" sz="900" kern="1200" baseline="0">
                <a:solidFill>
                  <a:schemeClr val="tx1"/>
                </a:solidFill>
                <a:effectLst/>
                <a:latin typeface="+mn-lt"/>
                <a:ea typeface="+mn-ea"/>
                <a:cs typeface="+mn-cs"/>
              </a:rPr>
              <a:t> from Unsatisfactory to Exemplary – increasingly student centered as we move left</a:t>
            </a:r>
            <a:r>
              <a:rPr lang="en-US" sz="900"/>
              <a:t>.</a:t>
            </a:r>
            <a:endParaRPr lang="en-US" sz="900" kern="1200" baseline="0">
              <a:solidFill>
                <a:schemeClr val="tx1"/>
              </a:solidFill>
              <a:effectLst/>
              <a:latin typeface="+mn-lt"/>
              <a:cs typeface="Calibri"/>
            </a:endParaRPr>
          </a:p>
          <a:p>
            <a:pPr marL="0" lvl="1" defTabSz="685800">
              <a:defRPr/>
            </a:pPr>
            <a:endParaRPr lang="en-US" sz="900"/>
          </a:p>
          <a:p>
            <a:pPr marL="0" lvl="1" defTabSz="685800">
              <a:defRPr/>
            </a:pPr>
            <a:r>
              <a:rPr lang="en-US" sz="900" kern="1200" baseline="0">
                <a:solidFill>
                  <a:schemeClr val="tx1"/>
                </a:solidFill>
                <a:effectLst/>
                <a:latin typeface="+mn-lt"/>
                <a:ea typeface="+mn-ea"/>
                <a:cs typeface="+mn-cs"/>
              </a:rPr>
              <a:t>The </a:t>
            </a:r>
            <a:r>
              <a:rPr lang="en-US" sz="900"/>
              <a:t>School Librarian</a:t>
            </a:r>
            <a:r>
              <a:rPr lang="en-US" sz="900" kern="1200" baseline="0">
                <a:solidFill>
                  <a:schemeClr val="tx1"/>
                </a:solidFill>
                <a:effectLst/>
                <a:latin typeface="+mn-lt"/>
                <a:ea typeface="+mn-ea"/>
                <a:cs typeface="+mn-cs"/>
              </a:rPr>
              <a:t> </a:t>
            </a:r>
            <a:r>
              <a:rPr lang="en-US" sz="900"/>
              <a:t>rubric</a:t>
            </a:r>
            <a:r>
              <a:rPr lang="en-US" sz="900" kern="1200" baseline="0">
                <a:solidFill>
                  <a:schemeClr val="tx1"/>
                </a:solidFill>
                <a:effectLst/>
                <a:latin typeface="+mn-lt"/>
                <a:ea typeface="+mn-ea"/>
                <a:cs typeface="+mn-cs"/>
              </a:rPr>
              <a:t> </a:t>
            </a:r>
            <a:r>
              <a:rPr lang="en-US" sz="900"/>
              <a:t>has been </a:t>
            </a:r>
            <a:r>
              <a:rPr lang="en-US" sz="900" kern="1200" baseline="0">
                <a:solidFill>
                  <a:schemeClr val="tx1"/>
                </a:solidFill>
                <a:effectLst/>
                <a:latin typeface="+mn-lt"/>
                <a:ea typeface="+mn-ea"/>
                <a:cs typeface="+mn-cs"/>
              </a:rPr>
              <a:t>constructed with the same premise</a:t>
            </a:r>
            <a:r>
              <a:rPr lang="en-US" sz="900"/>
              <a:t>.</a:t>
            </a:r>
          </a:p>
          <a:p>
            <a:pPr marL="0" lvl="1" defTabSz="685800">
              <a:defRPr/>
            </a:pPr>
            <a:endParaRPr lang="en-US" sz="900">
              <a:ea typeface="Calibri"/>
              <a:cs typeface="Calibri"/>
            </a:endParaRPr>
          </a:p>
          <a:p>
            <a:pPr defTabSz="685800">
              <a:lnSpc>
                <a:spcPct val="90000"/>
              </a:lnSpc>
              <a:spcBef>
                <a:spcPts val="750"/>
              </a:spcBef>
              <a:defRPr/>
            </a:pPr>
            <a:r>
              <a:rPr lang="en-US" b="1"/>
              <a:t>As a reminder, the School Librarian Rubric </a:t>
            </a:r>
            <a:r>
              <a:rPr lang="en-US"/>
              <a:t>is not a checklist.</a:t>
            </a:r>
            <a:endParaRPr lang="en-US">
              <a:ea typeface="Calibri"/>
              <a:cs typeface="Calibri"/>
            </a:endParaRPr>
          </a:p>
          <a:p>
            <a:pPr marL="285750" indent="-285750" defTabSz="685800">
              <a:lnSpc>
                <a:spcPct val="90000"/>
              </a:lnSpc>
              <a:spcBef>
                <a:spcPts val="750"/>
              </a:spcBef>
              <a:buFont typeface="Arial,Sans-Serif"/>
              <a:buChar char="•"/>
              <a:defRPr/>
            </a:pPr>
            <a:r>
              <a:rPr lang="en-US"/>
              <a:t>The rubric is holistic in nature. In order to use the rubric effectively, </a:t>
            </a:r>
            <a:r>
              <a:rPr lang="en-US" b="1"/>
              <a:t>you and</a:t>
            </a:r>
            <a:r>
              <a:rPr lang="en-US"/>
              <a:t> </a:t>
            </a:r>
            <a:r>
              <a:rPr lang="en-US" b="1"/>
              <a:t>your</a:t>
            </a:r>
            <a:r>
              <a:rPr lang="en-US"/>
              <a:t> observer should see that the parts of each Domain can only be understood when put in context of the whole.</a:t>
            </a:r>
            <a:endParaRPr lang="en-US">
              <a:ea typeface="Calibri"/>
              <a:cs typeface="Calibri"/>
            </a:endParaRPr>
          </a:p>
          <a:p>
            <a:pPr marL="285750" indent="-285750" defTabSz="685800">
              <a:lnSpc>
                <a:spcPct val="90000"/>
              </a:lnSpc>
              <a:spcBef>
                <a:spcPts val="750"/>
              </a:spcBef>
              <a:buFont typeface="Arial,Sans-Serif"/>
              <a:buChar char="•"/>
              <a:defRPr/>
            </a:pPr>
            <a:r>
              <a:rPr lang="en-US" b="1"/>
              <a:t>Your evaluators are trained to assign observation ratings</a:t>
            </a:r>
            <a:r>
              <a:rPr lang="en-US"/>
              <a:t> based on a preponderance of evidence. </a:t>
            </a:r>
            <a:endParaRPr lang="en-US">
              <a:ea typeface="Calibri"/>
              <a:cs typeface="Calibri"/>
            </a:endParaRPr>
          </a:p>
          <a:p>
            <a:pPr marL="285750" indent="-285750" defTabSz="685800">
              <a:lnSpc>
                <a:spcPct val="90000"/>
              </a:lnSpc>
              <a:spcBef>
                <a:spcPts val="750"/>
              </a:spcBef>
              <a:buFont typeface="Arial,Sans-Serif"/>
              <a:buChar char="•"/>
              <a:defRPr/>
            </a:pPr>
            <a:r>
              <a:rPr lang="en-US"/>
              <a:t>In determining a score, rather than looking at each Descriptor individually, </a:t>
            </a:r>
            <a:r>
              <a:rPr lang="en-US" b="1"/>
              <a:t>your</a:t>
            </a:r>
            <a:r>
              <a:rPr lang="en-US"/>
              <a:t> </a:t>
            </a:r>
            <a:r>
              <a:rPr lang="en-US" b="1"/>
              <a:t>evaluators are trained to take into account </a:t>
            </a:r>
            <a:r>
              <a:rPr lang="en-US"/>
              <a:t>the entirety of the Descriptors in each performance level.</a:t>
            </a:r>
            <a:endParaRPr lang="en-US">
              <a:ea typeface="Calibri"/>
              <a:cs typeface="Calibri"/>
            </a:endParaRPr>
          </a:p>
          <a:p>
            <a:pPr marL="0" lvl="1" defTabSz="685800">
              <a:defRPr/>
            </a:pPr>
            <a:endParaRPr lang="en-US" sz="900">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3039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weighting of the Instruction Domain is 30% of the composite score, the Environment Domain is 20%, the Library Services &amp; Management Domain is 40%, and the Professionalism Domain is 10%. </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4689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is important that </a:t>
            </a:r>
            <a:r>
              <a:rPr lang="en-US" b="1"/>
              <a:t>your</a:t>
            </a:r>
            <a:r>
              <a:rPr lang="en-US" baseline="0"/>
              <a:t> </a:t>
            </a:r>
            <a:r>
              <a:rPr lang="en-US"/>
              <a:t>school level administrators and evaluators understand and acknowledge </a:t>
            </a:r>
            <a:r>
              <a:rPr lang="en-US" b="1"/>
              <a:t>your</a:t>
            </a:r>
            <a:r>
              <a:rPr lang="en-US"/>
              <a:t> unique roles and responsibilities as</a:t>
            </a:r>
            <a:r>
              <a:rPr lang="en-US" baseline="0"/>
              <a:t> </a:t>
            </a:r>
            <a:r>
              <a:rPr lang="en-US" b="1" baseline="0"/>
              <a:t>School Librarians</a:t>
            </a:r>
            <a:r>
              <a:rPr lang="en-US"/>
              <a:t>. </a:t>
            </a:r>
            <a:r>
              <a:rPr lang="en-US" b="1"/>
              <a:t>Your</a:t>
            </a:r>
            <a:r>
              <a:rPr lang="en-US"/>
              <a:t> administrators </a:t>
            </a:r>
            <a:r>
              <a:rPr lang="en-US" b="1"/>
              <a:t>and evaluators</a:t>
            </a:r>
            <a:r>
              <a:rPr lang="en-US"/>
              <a:t> </a:t>
            </a:r>
            <a:r>
              <a:rPr lang="en-US" b="1"/>
              <a:t>are provided theses resources to prepare them in assisting you throughout this evaluation</a:t>
            </a:r>
            <a:r>
              <a:rPr lang="en-US"/>
              <a:t> process.</a:t>
            </a:r>
          </a:p>
          <a:p>
            <a:endParaRPr lang="en-US"/>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9</a:t>
            </a:fld>
            <a:endParaRPr lang="en-US"/>
          </a:p>
        </p:txBody>
      </p:sp>
    </p:spTree>
    <p:extLst>
      <p:ext uri="{BB962C8B-B14F-4D97-AF65-F5344CB8AC3E}">
        <p14:creationId xmlns:p14="http://schemas.microsoft.com/office/powerpoint/2010/main" val="252203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We will now walk</a:t>
            </a:r>
            <a:r>
              <a:rPr lang="en-US" baseline="0"/>
              <a:t> through the components of the evaluation process.</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8101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you can see from this slide, the role of the evaluator in the evaluation process is to gather information regarding the educator's professional practice from multiple sources over time and provide timely, actionable, meaningful feedback that will enable the educator to grow professionally. </a:t>
            </a:r>
          </a:p>
          <a:p>
            <a:endParaRPr lang="en-US">
              <a:cs typeface="Calibri"/>
            </a:endParaRPr>
          </a:p>
          <a:p>
            <a:r>
              <a:rPr lang="en-US">
                <a:cs typeface="Calibri"/>
              </a:rPr>
              <a:t>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3651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When a mentor is assigned to the evaluation team, this does NOT mean that the mentor will evaluate the educator. Rather, the mentor's role is to provide support. Mentors must attend a separate mentor training in order to serve. It is of utmost importance that the evaluator understands the confidentiality that must be respected between the mentor and the educator.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2389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(school librarians) and your evaluators will use a variety of sources of evidence that align to each of the Indicators on the School Librarian Rubric. The evaluator will use the sources of evidence to assess your performance level. You will collect and share some of the sources. Other sources, such as the questions embedded in the conferences, will be gathered by the evaluator. These sources of evidence are listed within the Rubric under the “Sources of Evidence” column so that the evaluator can readily determine where to find evidence of each descriptor. </a:t>
            </a:r>
            <a:endParaRPr lang="en-US">
              <a:cs typeface="Calibri"/>
            </a:endParaRPr>
          </a:p>
          <a:p>
            <a:endParaRPr lang="en-US">
              <a:cs typeface="Calibri"/>
            </a:endParaRPr>
          </a:p>
          <a:p>
            <a:r>
              <a:rPr lang="en-US">
                <a:cs typeface="Calibri"/>
              </a:rPr>
              <a:t>The School Librarian Plan is prepared by the school librarian. The template for this source is found in SCLead and will be approved by the evaluator and discussed at least three times during scheduled conferences within the school year. The School Librarian Plan will include the sections of the librarian's schedule, collection analysis, budget analysis, goal, policies &amp; procedures, and school and community involvement reflection. Some of these components may be separate documents that the school librarian can upload as attachments in SCLead. The School Librarian Plan takes the place of the former Long Range Plan. These documents are meaningful to the school librarian and can be revised as needed throughout the school year. The school librarian will also want to bring or make sure that the evaluator has access to samplings of the relevant listed documentation. This is their opportunity to share their accomplishments with their evaluator(s). </a:t>
            </a:r>
          </a:p>
          <a:p>
            <a:pPr lvl="1"/>
            <a:endParaRPr lang="en-US">
              <a:cs typeface="Calibri"/>
            </a:endParaRP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13</a:t>
            </a:fld>
            <a:endParaRPr lang="en-US"/>
          </a:p>
        </p:txBody>
      </p:sp>
    </p:spTree>
    <p:extLst>
      <p:ext uri="{BB962C8B-B14F-4D97-AF65-F5344CB8AC3E}">
        <p14:creationId xmlns:p14="http://schemas.microsoft.com/office/powerpoint/2010/main" val="623572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 addition to the documentation that you (the school librarian) provide, the evaluator is responsible for gathering evidence using the forms and sources of evidence as shown on this slide. These templates are also found in SCLead. The evaluator will need to ask required questions during the pre- and post- conferences and look for specific evidence during observations as indicated on the Rubric to ensure that your (the school librarian's) ratings are based on strong evidence.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1644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educators in South Carolina are required to develop a professional goal each year. The professional goals for </a:t>
            </a:r>
            <a:r>
              <a:rPr lang="en-US" b="1"/>
              <a:t>you, as a school librarian </a:t>
            </a:r>
            <a:r>
              <a:rPr lang="en-US"/>
              <a:t>undergoing a formative or summative evaluation, are built into the evaluation process within </a:t>
            </a:r>
            <a:r>
              <a:rPr lang="en-US" b="1"/>
              <a:t>your</a:t>
            </a:r>
            <a:r>
              <a:rPr lang="en-US" baseline="0"/>
              <a:t> </a:t>
            </a:r>
            <a:r>
              <a:rPr lang="en-US"/>
              <a:t>School Librarian Plan. </a:t>
            </a:r>
            <a:r>
              <a:rPr lang="en-US" b="1"/>
              <a:t>If you</a:t>
            </a:r>
            <a:r>
              <a:rPr lang="en-US"/>
              <a:t> </a:t>
            </a:r>
            <a:r>
              <a:rPr lang="en-US" b="1"/>
              <a:t>are</a:t>
            </a:r>
            <a:r>
              <a:rPr lang="en-US"/>
              <a:t> undergoing GBEs, </a:t>
            </a:r>
            <a:r>
              <a:rPr lang="en-US" b="1"/>
              <a:t>you</a:t>
            </a:r>
            <a:r>
              <a:rPr lang="en-US"/>
              <a:t> may complete the Goals-Based Professional Goal document where </a:t>
            </a:r>
            <a:r>
              <a:rPr lang="en-US" b="1"/>
              <a:t>you</a:t>
            </a:r>
            <a:r>
              <a:rPr lang="en-US"/>
              <a:t> identify </a:t>
            </a:r>
            <a:r>
              <a:rPr lang="en-US" b="1"/>
              <a:t>an</a:t>
            </a:r>
            <a:r>
              <a:rPr lang="en-US"/>
              <a:t> area of professional learning aligned to one or more Indicators.</a:t>
            </a:r>
          </a:p>
          <a:p>
            <a:endParaRPr lang="en-US"/>
          </a:p>
          <a:p>
            <a:r>
              <a:rPr lang="en-US"/>
              <a:t>The observation process varies for each contract level based on the needs of the practitioners for each special area. [FEEL FREE TO EMPHASIZE SPECIFIC CONTRACT LEVELS AT ORIENTATION]</a:t>
            </a:r>
            <a:endParaRPr lang="en-US">
              <a:cs typeface="Calibri"/>
            </a:endParaRPr>
          </a:p>
          <a:p>
            <a:r>
              <a:rPr lang="en-US"/>
              <a:t>You (school librarians) will receive feedback from observations by the administrative evaluator for all contract levels, and by a content expert as well for the Annual Summative level.</a:t>
            </a:r>
            <a:endParaRPr lang="en-US">
              <a:cs typeface="Calibri"/>
            </a:endParaRPr>
          </a:p>
          <a:p>
            <a:r>
              <a:rPr lang="en-US"/>
              <a:t>At the Continuing Formative level, the evaluation can be waived during the spring semester if scores from the preliminary evaluation cycle are proficient or above.</a:t>
            </a:r>
            <a:endParaRPr lang="en-US">
              <a:cs typeface="Calibri"/>
            </a:endParaRPr>
          </a:p>
          <a:p>
            <a:endParaRPr lang="en-US">
              <a:cs typeface="Calibri"/>
            </a:endParaRPr>
          </a:p>
          <a:p>
            <a:r>
              <a:rPr lang="en-US"/>
              <a:t>All observations in the fall, or preliminary evaluation cycle, are announced and include:</a:t>
            </a:r>
            <a:endParaRPr lang="en-US">
              <a:cs typeface="Calibri"/>
            </a:endParaRPr>
          </a:p>
          <a:p>
            <a:r>
              <a:rPr lang="en-US"/>
              <a:t>pre-conference</a:t>
            </a:r>
            <a:r>
              <a:rPr lang="en-US" baseline="0"/>
              <a:t> and a </a:t>
            </a:r>
            <a:r>
              <a:rPr lang="en-US"/>
              <a:t>post-conference with Areas of Refinement and Reinforcement. All observations in the spring, or final evaluation cycle, are unannounced, and include a post-conference with Areas of Refinement and Reinforcement. The area of refinement becomes a professional goal to fine-tune professional practice in that identified area. </a:t>
            </a:r>
            <a:endParaRPr lang="en-US">
              <a:cs typeface="Calibri"/>
            </a:endParaRPr>
          </a:p>
          <a:p>
            <a:endParaRPr lang="en-US"/>
          </a:p>
          <a:p>
            <a:endParaRPr lang="en-US">
              <a:cs typeface="Calibri"/>
            </a:endParaRP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74148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stated, you (the school librarian) and the evaluator will need specific documents and forms for each step of the evaluation process. This chart shows more specifically which sources of evidence and forms will be needed for observations. Here you see the step of the process, what you will need to bring or provide access to for the evaluator, and what forms the evaluator will use in SCLead.org as they gather and document evidence of professional practice. </a:t>
            </a:r>
          </a:p>
          <a:p>
            <a:r>
              <a:rPr lang="en-US">
                <a:cs typeface="Calibri"/>
              </a:rPr>
              <a:t>You will develop the School Library Plan and then it will be approved by the evaluator during the Preliminary Approval Conference. This form is found in SCLead. </a:t>
            </a:r>
          </a:p>
          <a:p>
            <a:r>
              <a:rPr lang="en-US">
                <a:cs typeface="Calibri"/>
              </a:rPr>
              <a:t>You may also bring optional samplings of lesson plans, student work, other documentation during any of the conferences throughout the year. </a:t>
            </a:r>
          </a:p>
          <a:p>
            <a:r>
              <a:rPr lang="en-US">
                <a:cs typeface="Calibri"/>
              </a:rPr>
              <a:t>After each observation, you will complete a Self-Reflection.  All of these forms listed for the evaluator are found in SCLead.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5695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you can see, you (the school librarian) and the evaluator will re-visit the School Librarian Plan during the Preliminary Evaluation Conference mid-year, and at the Final Evaluation Conference at the end of the year. The consensus meeting is only held if there are two or more evaluators. Scores are shared with the school librarian during the Preliminary Evaluation Conference for the first three Domains of the rubric. At the end of the year, you (the school librarian) and the administrative evaluator will complete the documents for the fourth Domain of Professionalism, and scores for all four Domains will be shared.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9103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now look deeper into the Pre-Observation</a:t>
            </a:r>
            <a:r>
              <a:rPr lang="en-US" baseline="0"/>
              <a:t> Conference or simply referred to as Pre-Conference.</a:t>
            </a:r>
            <a:endParaRPr lang="en-US"/>
          </a:p>
        </p:txBody>
      </p:sp>
      <p:sp>
        <p:nvSpPr>
          <p:cNvPr id="4" name="Slide Number Placeholder 3"/>
          <p:cNvSpPr>
            <a:spLocks noGrp="1"/>
          </p:cNvSpPr>
          <p:nvPr>
            <p:ph type="sldNum" sz="quarter" idx="10"/>
          </p:nvPr>
        </p:nvSpPr>
        <p:spPr/>
        <p:txBody>
          <a:bodyPr/>
          <a:lstStyle/>
          <a:p>
            <a:fld id="{EF684145-827F-48C9-85A0-0B82166279BD}" type="slidenum">
              <a:rPr lang="en-US" smtClean="0"/>
              <a:t>18</a:t>
            </a:fld>
            <a:endParaRPr lang="en-US"/>
          </a:p>
        </p:txBody>
      </p:sp>
    </p:spTree>
    <p:extLst>
      <p:ext uri="{BB962C8B-B14F-4D97-AF65-F5344CB8AC3E}">
        <p14:creationId xmlns:p14="http://schemas.microsoft.com/office/powerpoint/2010/main" val="3299778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Before the evaluator observes you (the school librarian) during the preliminary evaluation cycle, a pre-conference is held. </a:t>
            </a:r>
            <a:endParaRPr lang="en-US"/>
          </a:p>
          <a:p>
            <a:r>
              <a:rPr lang="en-US">
                <a:cs typeface="Calibri"/>
              </a:rPr>
              <a:t>The purpose of the pre-conference is to promote reflection and encourage professional growth and development. This is an opportunity for the evaluator to collect evidence through provided questions that align to the rubric. This is also an opportunity for you (the school librarian) to ask clarifying questions, provide information, or request support that will be helpful for the upcoming observation. </a:t>
            </a:r>
          </a:p>
          <a:p>
            <a:r>
              <a:rPr lang="en-US">
                <a:cs typeface="Calibri"/>
              </a:rPr>
              <a:t>You (school librarians) should be notified of the date and time of the pre-conference at least 3 school days in advance.</a:t>
            </a:r>
          </a:p>
          <a:p>
            <a:r>
              <a:rPr lang="en-US"/>
              <a:t>Remember, the responses to specific questions are correlated to specific descriptors in the Rubric, and will inform the evaluation ratings for those indicators, so unlike teacher evaluation, evaluators will need to use the specific questions on the form to help them collect evidence.</a:t>
            </a:r>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5798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evaluators will have an opportunity to observe you (the school librarian) in action.  The purpose is to gather information about your (the school librarian’s) typical performance. All required observations during the preliminary evaluation cycle must be </a:t>
            </a:r>
            <a:r>
              <a:rPr lang="en-US" i="1">
                <a:cs typeface="Calibri"/>
              </a:rPr>
              <a:t>announced. </a:t>
            </a:r>
            <a:r>
              <a:rPr lang="en-US">
                <a:cs typeface="Calibri"/>
              </a:rPr>
              <a:t>All required observations during the final evaluation cycle are </a:t>
            </a:r>
            <a:r>
              <a:rPr lang="en-US" i="1">
                <a:cs typeface="Calibri"/>
              </a:rPr>
              <a:t>unannounced.</a:t>
            </a:r>
            <a:endParaRPr lang="en-US">
              <a:cs typeface="Calibri"/>
            </a:endParaRPr>
          </a:p>
          <a:p>
            <a:r>
              <a:rPr lang="en-US">
                <a:cs typeface="Calibri"/>
              </a:rPr>
              <a:t>Evidence gathered from these observations are again correlated to specific descriptors within the rubric. When the evaluator observes, he/she will be collecting evidence for the Domains of Instruction, Environment, and Library Services &amp; Management.</a:t>
            </a:r>
          </a:p>
          <a:p>
            <a:r>
              <a:rPr lang="en-US">
                <a:cs typeface="Calibri"/>
              </a:rPr>
              <a:t>In addition to required observations, evaluators may conduct optional walk-through observations. </a:t>
            </a:r>
            <a:endParaRPr lang="en-US"/>
          </a:p>
          <a:p>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57101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750"/>
              </a:spcBef>
              <a:buFont typeface="Arial"/>
              <a:buChar char="•"/>
            </a:pPr>
            <a:r>
              <a:rPr lang="en-US"/>
              <a:t>You (the school librarian) will complete a Self-Reflection after each required observation by providing self-scores for the assessed Indicators</a:t>
            </a:r>
          </a:p>
          <a:p>
            <a:pPr marL="285750" indent="-285750">
              <a:lnSpc>
                <a:spcPct val="90000"/>
              </a:lnSpc>
              <a:spcBef>
                <a:spcPts val="750"/>
              </a:spcBef>
              <a:buFont typeface="Arial"/>
              <a:buChar char="•"/>
            </a:pPr>
            <a:r>
              <a:rPr lang="en-US"/>
              <a:t>All reflections should be submitted within 2 calendar days (48-hour period) following the observation, unless an extension is approved by the evaluation team.</a:t>
            </a:r>
            <a:endParaRPr lang="en-US">
              <a:cs typeface="Calibri"/>
            </a:endParaRPr>
          </a:p>
          <a:p>
            <a:pPr marL="285750" indent="-285750">
              <a:lnSpc>
                <a:spcPct val="90000"/>
              </a:lnSpc>
              <a:spcBef>
                <a:spcPts val="750"/>
              </a:spcBef>
              <a:buFont typeface="Arial"/>
              <a:buChar char="•"/>
            </a:pPr>
            <a:r>
              <a:rPr lang="en-US"/>
              <a:t>And finally, the Self-Reflection will be used for discussion during the post-conference.</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0636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Post-conferences will take place after each required observation. The post-conference provides the opportunity for evaluators to give meaningful, actionable feedback and for you (school librarian) to reflect on your own performance and sessions. The post-conferences should be held within 5 school days of the observation to provide timely feedback.</a:t>
            </a:r>
            <a:endParaRPr lang="en-US"/>
          </a:p>
          <a:p>
            <a:r>
              <a:rPr lang="en-US">
                <a:cs typeface="Calibri"/>
              </a:rPr>
              <a:t>Prior to the post-conference, the evaluator identifies an Area of Reinforcement that indicates a strength and an Area of Refinement that will provide an opportunity for growth. These areas are then shared with you (school librarian) during the post-conference.</a:t>
            </a:r>
          </a:p>
          <a:p>
            <a:endParaRPr lang="en-US">
              <a:cs typeface="Calibri"/>
            </a:endParaRPr>
          </a:p>
          <a:p>
            <a:r>
              <a:rPr lang="en-US">
                <a:cs typeface="Calibri"/>
              </a:rPr>
              <a:t>Just as in the pre-conference, </a:t>
            </a:r>
            <a:r>
              <a:rPr lang="en-US"/>
              <a:t>you and the evaluator will want to have certain materials and forms with you to share and collect evidence. In addition to sharing your own reflections, you may want to bring any documentation to share with the evaluator that would assist the evaluator in making informed decisions. The evaluator may ask you to bring additional documents for clarification. The evaluator will use the Post-Conference Forms found in SCLead.org or provided by your district. These forms provide questions to ask. The responses are correlated to specific descriptors in the Rubric, and will inform the evaluation ratings for those indicators. Ratings are not shared in the post-conference. This is in part because evidence is gathered from answers to the specific post-conference questions related to the rubric.</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37718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At the end of the preliminary evaluation cycle, you (school librarian) will meet with the evaluator(s) at the Preliminary Evaluation Conference. If there are 2 or more evaluators, they will meet before this conference in order to reach consensus on all Indicators. At this conference, the evaluation chair will share the preliminary cycle scores with the you. Remember that the evaluator(s) will share an Area of Refinement and an Area of Reinforcement at each post-conference.; additionally, you will and the evaluator(s) will re-visit the School Librarian Plan.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66363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At the end of the final evaluation cycle, you (school librarian) will complete the Professional Self-Review to reflect on your professional performance. The principal or administrative designee will complete a professional review as well. The ratings from the evaluator will be used to determine the overall rating of the Professionalism Domain based on the School Librarian Rubric.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8692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Also at the end of the final evaluation cycle, </a:t>
            </a:r>
            <a:r>
              <a:rPr lang="en-US" b="1">
                <a:cs typeface="Calibri"/>
              </a:rPr>
              <a:t>your</a:t>
            </a:r>
            <a:r>
              <a:rPr lang="en-US" b="1" baseline="0">
                <a:cs typeface="Calibri"/>
              </a:rPr>
              <a:t> evaluator(s)</a:t>
            </a:r>
            <a:r>
              <a:rPr lang="en-US" b="1">
                <a:cs typeface="Calibri"/>
              </a:rPr>
              <a:t> will</a:t>
            </a:r>
            <a:r>
              <a:rPr lang="en-US" b="1" baseline="0">
                <a:cs typeface="Calibri"/>
              </a:rPr>
              <a:t> meet with you </a:t>
            </a:r>
            <a:r>
              <a:rPr lang="en-US">
                <a:cs typeface="Calibri"/>
              </a:rPr>
              <a:t>for the Final Evaluation Conference. Before this conference is held, if </a:t>
            </a:r>
            <a:r>
              <a:rPr lang="en-US" b="1">
                <a:cs typeface="Calibri"/>
              </a:rPr>
              <a:t>you</a:t>
            </a:r>
            <a:r>
              <a:rPr lang="en-US" b="1" baseline="0">
                <a:cs typeface="Calibri"/>
              </a:rPr>
              <a:t> have </a:t>
            </a:r>
            <a:r>
              <a:rPr lang="en-US">
                <a:cs typeface="Calibri"/>
              </a:rPr>
              <a:t>2 or more evaluators </a:t>
            </a:r>
            <a:r>
              <a:rPr lang="en-US" b="1">
                <a:cs typeface="Calibri"/>
              </a:rPr>
              <a:t>on your evaluation team</a:t>
            </a:r>
            <a:r>
              <a:rPr lang="en-US">
                <a:cs typeface="Calibri"/>
              </a:rPr>
              <a:t>, </a:t>
            </a:r>
            <a:r>
              <a:rPr lang="en-US" b="1">
                <a:cs typeface="Calibri"/>
              </a:rPr>
              <a:t>your</a:t>
            </a:r>
            <a:r>
              <a:rPr lang="en-US" b="1" baseline="0">
                <a:cs typeface="Calibri"/>
              </a:rPr>
              <a:t> evaluators</a:t>
            </a:r>
            <a:r>
              <a:rPr lang="en-US" b="1">
                <a:cs typeface="Calibri"/>
              </a:rPr>
              <a:t> must first </a:t>
            </a:r>
            <a:r>
              <a:rPr lang="en-US">
                <a:cs typeface="Calibri"/>
              </a:rPr>
              <a:t>reach consensus on </a:t>
            </a:r>
            <a:r>
              <a:rPr lang="en-US" b="1">
                <a:cs typeface="Calibri"/>
              </a:rPr>
              <a:t>all your Indicator scores</a:t>
            </a:r>
            <a:r>
              <a:rPr lang="en-US">
                <a:cs typeface="Calibri"/>
              </a:rPr>
              <a:t>. At the Final Evaluation Conference, the evaluation chair will share </a:t>
            </a:r>
            <a:r>
              <a:rPr lang="en-US" b="1">
                <a:cs typeface="Calibri"/>
              </a:rPr>
              <a:t>your</a:t>
            </a:r>
            <a:r>
              <a:rPr lang="en-US" b="1" baseline="0">
                <a:cs typeface="Calibri"/>
              </a:rPr>
              <a:t> </a:t>
            </a:r>
            <a:r>
              <a:rPr lang="en-US">
                <a:cs typeface="Calibri"/>
              </a:rPr>
              <a:t>final cycle scores for all four Domains.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28258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TO FACILITATOR: This section includes information specific to your district business rules and policies for the use of evaluations. Please alter as needed.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1221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INSERT YOUR DISTRICT EVALUTION TIMELINE AND DATES FROM YOUR ADEPT PLAN ON THIS SLIDE. </a:t>
            </a:r>
          </a:p>
        </p:txBody>
      </p:sp>
      <p:sp>
        <p:nvSpPr>
          <p:cNvPr id="4" name="Slide Number Placeholder 3"/>
          <p:cNvSpPr>
            <a:spLocks noGrp="1"/>
          </p:cNvSpPr>
          <p:nvPr>
            <p:ph type="sldNum" sz="quarter" idx="5"/>
          </p:nvPr>
        </p:nvSpPr>
        <p:spPr/>
        <p:txBody>
          <a:bodyPr/>
          <a:lstStyle/>
          <a:p>
            <a:fld id="{EF684145-827F-48C9-85A0-0B82166279BD}" type="slidenum">
              <a:rPr lang="en-US" smtClean="0"/>
              <a:t>27</a:t>
            </a:fld>
            <a:endParaRPr lang="en-US"/>
          </a:p>
        </p:txBody>
      </p:sp>
    </p:spTree>
    <p:extLst>
      <p:ext uri="{BB962C8B-B14F-4D97-AF65-F5344CB8AC3E}">
        <p14:creationId xmlns:p14="http://schemas.microsoft.com/office/powerpoint/2010/main" val="34660490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7175" marR="0" lvl="0" indent="-257175" algn="l" defTabSz="914400" rtl="0" eaLnBrk="1" fontAlgn="base" latinLnBrk="0" hangingPunct="1">
              <a:lnSpc>
                <a:spcPct val="100000"/>
              </a:lnSpc>
              <a:spcBef>
                <a:spcPct val="20000"/>
              </a:spcBef>
              <a:spcAft>
                <a:spcPct val="0"/>
              </a:spcAft>
              <a:buClr>
                <a:srgbClr val="0D3E94"/>
              </a:buClr>
              <a:buSzTx/>
              <a:buFontTx/>
              <a:buNone/>
              <a:tabLst/>
              <a:defRPr/>
            </a:pPr>
            <a:r>
              <a:rPr lang="en-US"/>
              <a:t>NOTE: ALTER TO MATCH YOUR DISTRICT POLICY AND NUMBER OF INDUCTION YEARS</a:t>
            </a:r>
          </a:p>
          <a:p>
            <a:pPr marL="257175" indent="-257175" fontAlgn="base">
              <a:lnSpc>
                <a:spcPct val="100000"/>
              </a:lnSpc>
              <a:spcBef>
                <a:spcPct val="20000"/>
              </a:spcBef>
              <a:spcAft>
                <a:spcPct val="0"/>
              </a:spcAft>
              <a:buClr>
                <a:srgbClr val="0D3E94"/>
              </a:buClr>
              <a:buNone/>
            </a:pPr>
            <a:endParaRPr lang="en-US" altLang="en-US" sz="1200" kern="0">
              <a:solidFill>
                <a:srgbClr val="000000"/>
              </a:solidFill>
              <a:latin typeface="Calibri" panose="020F0502020204030204" pitchFamily="34" charset="0"/>
            </a:endParaRPr>
          </a:p>
          <a:p>
            <a:pPr marL="257175" indent="-257175" fontAlgn="base">
              <a:lnSpc>
                <a:spcPct val="100000"/>
              </a:lnSpc>
              <a:spcBef>
                <a:spcPct val="20000"/>
              </a:spcBef>
              <a:spcAft>
                <a:spcPct val="0"/>
              </a:spcAft>
              <a:buClr>
                <a:srgbClr val="0D3E94"/>
              </a:buClr>
              <a:buNone/>
            </a:pPr>
            <a:r>
              <a:rPr lang="en-US" altLang="en-US" sz="1200" kern="0">
                <a:solidFill>
                  <a:srgbClr val="000000"/>
                </a:solidFill>
                <a:latin typeface="Calibri" panose="020F0502020204030204" pitchFamily="34" charset="0"/>
              </a:rPr>
              <a:t>Depending on your certificate level, contract level, and performance history, your evaluation results can be used for different purposes including advancing your certificate from initial to professional. </a:t>
            </a:r>
          </a:p>
          <a:p>
            <a:pPr marL="257175" indent="-257175" fontAlgn="base">
              <a:lnSpc>
                <a:spcPct val="100000"/>
              </a:lnSpc>
              <a:spcBef>
                <a:spcPct val="20000"/>
              </a:spcBef>
              <a:spcAft>
                <a:spcPct val="0"/>
              </a:spcAft>
              <a:buClr>
                <a:srgbClr val="0D3E94"/>
              </a:buClr>
              <a:buNone/>
            </a:pPr>
            <a:endParaRPr lang="en-US" altLang="en-US" sz="1200" kern="0">
              <a:solidFill>
                <a:srgbClr val="000000"/>
              </a:solidFill>
              <a:latin typeface="Calibri" panose="020F0502020204030204" pitchFamily="34" charset="0"/>
            </a:endParaRPr>
          </a:p>
          <a:p>
            <a:endParaRPr lang="en-US"/>
          </a:p>
          <a:p>
            <a:endParaRPr lang="en-US"/>
          </a:p>
          <a:p>
            <a:pPr marL="257175" indent="-257175" fontAlgn="base">
              <a:lnSpc>
                <a:spcPct val="100000"/>
              </a:lnSpc>
              <a:spcBef>
                <a:spcPct val="20000"/>
              </a:spcBef>
              <a:spcAft>
                <a:spcPct val="0"/>
              </a:spcAft>
              <a:buClr>
                <a:srgbClr val="0D3E94"/>
              </a:buClr>
              <a:buNone/>
            </a:pPr>
            <a:endParaRPr lang="en-US" altLang="en-US" sz="1200" kern="0">
              <a:solidFill>
                <a:srgbClr val="000000"/>
              </a:solidFill>
              <a:latin typeface="Calibri" panose="020F0502020204030204" pitchFamily="34" charset="0"/>
            </a:endParaRPr>
          </a:p>
          <a:p>
            <a:endParaRPr lang="en-US"/>
          </a:p>
          <a:p>
            <a:endParaRPr lang="en-US"/>
          </a:p>
        </p:txBody>
      </p:sp>
      <p:sp>
        <p:nvSpPr>
          <p:cNvPr id="4" name="Slide Number Placeholder 3"/>
          <p:cNvSpPr>
            <a:spLocks noGrp="1"/>
          </p:cNvSpPr>
          <p:nvPr>
            <p:ph type="sldNum" sz="quarter" idx="5"/>
          </p:nvPr>
        </p:nvSpPr>
        <p:spPr/>
        <p:txBody>
          <a:bodyPr/>
          <a:lstStyle/>
          <a:p>
            <a:fld id="{EF684145-827F-48C9-85A0-0B82166279BD}" type="slidenum">
              <a:rPr lang="en-US" smtClean="0"/>
              <a:t>28</a:t>
            </a:fld>
            <a:endParaRPr lang="en-US"/>
          </a:p>
        </p:txBody>
      </p:sp>
    </p:spTree>
    <p:extLst>
      <p:ext uri="{BB962C8B-B14F-4D97-AF65-F5344CB8AC3E}">
        <p14:creationId xmlns:p14="http://schemas.microsoft.com/office/powerpoint/2010/main" val="2500318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7175" marR="0" lvl="0" indent="-257175" algn="l" defTabSz="914400" rtl="0" eaLnBrk="1" fontAlgn="base" latinLnBrk="0" hangingPunct="1">
              <a:lnSpc>
                <a:spcPct val="100000"/>
              </a:lnSpc>
              <a:spcBef>
                <a:spcPct val="20000"/>
              </a:spcBef>
              <a:spcAft>
                <a:spcPct val="0"/>
              </a:spcAft>
              <a:buClr>
                <a:srgbClr val="0D3E94"/>
              </a:buClr>
              <a:buSzTx/>
              <a:buFontTx/>
              <a:buNone/>
              <a:tabLst/>
              <a:defRPr/>
            </a:pPr>
            <a:r>
              <a:rPr lang="en-US"/>
              <a:t>NOTE: ALTER TO MATCH YOUR DISTRICT POLICY AND NUMBER OF INDUCTION YEARS</a:t>
            </a:r>
          </a:p>
          <a:p>
            <a:pPr marL="257175" indent="-257175" fontAlgn="base">
              <a:lnSpc>
                <a:spcPct val="100000"/>
              </a:lnSpc>
              <a:spcBef>
                <a:spcPct val="20000"/>
              </a:spcBef>
              <a:spcAft>
                <a:spcPct val="0"/>
              </a:spcAft>
              <a:buClr>
                <a:srgbClr val="0D3E94"/>
              </a:buClr>
              <a:buNone/>
            </a:pPr>
            <a:endParaRPr lang="en-US" altLang="en-US" sz="1200" kern="0">
              <a:solidFill>
                <a:srgbClr val="000000"/>
              </a:solidFill>
              <a:latin typeface="Calibri" panose="020F0502020204030204" pitchFamily="34" charset="0"/>
            </a:endParaRPr>
          </a:p>
          <a:p>
            <a:pPr marL="257175" indent="-257175" fontAlgn="base">
              <a:lnSpc>
                <a:spcPct val="100000"/>
              </a:lnSpc>
              <a:spcBef>
                <a:spcPct val="20000"/>
              </a:spcBef>
              <a:spcAft>
                <a:spcPct val="0"/>
              </a:spcAft>
              <a:buClr>
                <a:srgbClr val="0D3E94"/>
              </a:buClr>
              <a:buNone/>
            </a:pPr>
            <a:r>
              <a:rPr lang="en-US" altLang="en-US" sz="1200" kern="0">
                <a:solidFill>
                  <a:srgbClr val="000000"/>
                </a:solidFill>
                <a:latin typeface="Calibri" panose="020F0502020204030204" pitchFamily="34" charset="0"/>
              </a:rPr>
              <a:t>Depending on your certificate level, contract level, and performance history, your evaluation results can be used for different purposes including advancing your certificate from initial to professional. </a:t>
            </a:r>
          </a:p>
          <a:p>
            <a:pPr marL="257175" indent="-257175" fontAlgn="base">
              <a:lnSpc>
                <a:spcPct val="100000"/>
              </a:lnSpc>
              <a:spcBef>
                <a:spcPct val="20000"/>
              </a:spcBef>
              <a:spcAft>
                <a:spcPct val="0"/>
              </a:spcAft>
              <a:buClr>
                <a:srgbClr val="0D3E94"/>
              </a:buClr>
              <a:buNone/>
            </a:pPr>
            <a:endParaRPr lang="en-US" altLang="en-US" sz="1200" kern="0">
              <a:solidFill>
                <a:srgbClr val="000000"/>
              </a:solidFill>
              <a:latin typeface="Calibri" panose="020F0502020204030204" pitchFamily="34" charset="0"/>
            </a:endParaRPr>
          </a:p>
          <a:p>
            <a:endParaRPr lang="en-US"/>
          </a:p>
          <a:p>
            <a:endParaRPr lang="en-US"/>
          </a:p>
          <a:p>
            <a:pPr marL="257175" indent="-257175" fontAlgn="base">
              <a:lnSpc>
                <a:spcPct val="100000"/>
              </a:lnSpc>
              <a:spcBef>
                <a:spcPct val="20000"/>
              </a:spcBef>
              <a:spcAft>
                <a:spcPct val="0"/>
              </a:spcAft>
              <a:buClr>
                <a:srgbClr val="0D3E94"/>
              </a:buClr>
              <a:buNone/>
            </a:pPr>
            <a:endParaRPr lang="en-US" altLang="en-US" sz="1200" kern="0">
              <a:solidFill>
                <a:srgbClr val="000000"/>
              </a:solidFill>
              <a:latin typeface="Calibri" panose="020F0502020204030204" pitchFamily="34" charset="0"/>
            </a:endParaRPr>
          </a:p>
          <a:p>
            <a:endParaRPr lang="en-US"/>
          </a:p>
          <a:p>
            <a:endParaRPr lang="en-US"/>
          </a:p>
        </p:txBody>
      </p:sp>
      <p:sp>
        <p:nvSpPr>
          <p:cNvPr id="4" name="Slide Number Placeholder 3"/>
          <p:cNvSpPr>
            <a:spLocks noGrp="1"/>
          </p:cNvSpPr>
          <p:nvPr>
            <p:ph type="sldNum" sz="quarter" idx="5"/>
          </p:nvPr>
        </p:nvSpPr>
        <p:spPr/>
        <p:txBody>
          <a:bodyPr/>
          <a:lstStyle/>
          <a:p>
            <a:fld id="{EF684145-827F-48C9-85A0-0B82166279BD}" type="slidenum">
              <a:rPr lang="en-US" smtClean="0"/>
              <a:t>29</a:t>
            </a:fld>
            <a:endParaRPr lang="en-US"/>
          </a:p>
        </p:txBody>
      </p:sp>
    </p:spTree>
    <p:extLst>
      <p:ext uri="{BB962C8B-B14F-4D97-AF65-F5344CB8AC3E}">
        <p14:creationId xmlns:p14="http://schemas.microsoft.com/office/powerpoint/2010/main" val="12182374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INSERT INFORMATION ABOUT NEXT STEPS AND YOUR DISTRICT CONTACT INFORMATION</a:t>
            </a:r>
          </a:p>
          <a:p>
            <a:r>
              <a:rPr lang="en-US"/>
              <a:t>If you have additional questions about your evaluation please contact (SCHOOL evaluation lead) or (DISTRICT evaluation lead)</a:t>
            </a:r>
            <a:endParaRPr lang="en-US">
              <a:ea typeface="Calibri"/>
              <a:cs typeface="Calibri"/>
            </a:endParaRPr>
          </a:p>
        </p:txBody>
      </p:sp>
      <p:sp>
        <p:nvSpPr>
          <p:cNvPr id="4" name="Slide Number Placeholder 3"/>
          <p:cNvSpPr>
            <a:spLocks noGrp="1"/>
          </p:cNvSpPr>
          <p:nvPr>
            <p:ph type="sldNum" sz="quarter" idx="10"/>
          </p:nvPr>
        </p:nvSpPr>
        <p:spPr/>
        <p:txBody>
          <a:bodyPr/>
          <a:lstStyle/>
          <a:p>
            <a:fld id="{7CB4149E-C831-41B2-860C-6E6031ADB087}" type="slidenum">
              <a:rPr lang="en-US" smtClean="0"/>
              <a:t>30</a:t>
            </a:fld>
            <a:endParaRPr lang="en-US"/>
          </a:p>
        </p:txBody>
      </p:sp>
    </p:spTree>
    <p:extLst>
      <p:ext uri="{BB962C8B-B14F-4D97-AF65-F5344CB8AC3E}">
        <p14:creationId xmlns:p14="http://schemas.microsoft.com/office/powerpoint/2010/main" val="36642316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p:txBody>
      </p:sp>
      <p:sp>
        <p:nvSpPr>
          <p:cNvPr id="4" name="Slide Number Placeholder 3"/>
          <p:cNvSpPr>
            <a:spLocks noGrp="1"/>
          </p:cNvSpPr>
          <p:nvPr>
            <p:ph type="sldNum" sz="quarter" idx="5"/>
          </p:nvPr>
        </p:nvSpPr>
        <p:spPr/>
        <p:txBody>
          <a:bodyPr/>
          <a:lstStyle/>
          <a:p>
            <a:fld id="{EF684145-827F-48C9-85A0-0B82166279BD}" type="slidenum">
              <a:rPr lang="en-US" smtClean="0"/>
              <a:t>31</a:t>
            </a:fld>
            <a:endParaRPr lang="en-US"/>
          </a:p>
        </p:txBody>
      </p:sp>
    </p:spTree>
    <p:extLst>
      <p:ext uri="{BB962C8B-B14F-4D97-AF65-F5344CB8AC3E}">
        <p14:creationId xmlns:p14="http://schemas.microsoft.com/office/powerpoint/2010/main" val="2377539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Typically, </a:t>
            </a:r>
            <a:r>
              <a:rPr lang="en-US" b="1">
                <a:cs typeface="Calibri"/>
              </a:rPr>
              <a:t>as</a:t>
            </a:r>
            <a:r>
              <a:rPr lang="en-US" baseline="0">
                <a:cs typeface="Calibri"/>
              </a:rPr>
              <a:t> </a:t>
            </a:r>
            <a:r>
              <a:rPr lang="en-US">
                <a:cs typeface="Calibri"/>
              </a:rPr>
              <a:t>school librarian, </a:t>
            </a:r>
            <a:r>
              <a:rPr lang="en-US" b="1">
                <a:cs typeface="Calibri"/>
              </a:rPr>
              <a:t>you</a:t>
            </a:r>
            <a:r>
              <a:rPr lang="en-US">
                <a:cs typeface="Calibri"/>
              </a:rPr>
              <a:t> will begin the first year on an Induction Formative contract. This formative evaluation is meant to help </a:t>
            </a:r>
            <a:r>
              <a:rPr lang="en-US" b="1">
                <a:cs typeface="Calibri"/>
              </a:rPr>
              <a:t>you</a:t>
            </a:r>
            <a:r>
              <a:rPr lang="en-US">
                <a:cs typeface="Calibri"/>
              </a:rPr>
              <a:t> transition into the profession. A certified, trained mentor must be assigned to </a:t>
            </a:r>
            <a:r>
              <a:rPr lang="en-US" b="1">
                <a:cs typeface="Calibri"/>
              </a:rPr>
              <a:t>you</a:t>
            </a:r>
            <a:r>
              <a:rPr lang="en-US">
                <a:cs typeface="Calibri"/>
              </a:rPr>
              <a:t>. </a:t>
            </a:r>
            <a:r>
              <a:rPr lang="en-US" b="1">
                <a:cs typeface="Calibri"/>
              </a:rPr>
              <a:t>Your</a:t>
            </a:r>
            <a:r>
              <a:rPr lang="en-US">
                <a:cs typeface="Calibri"/>
              </a:rPr>
              <a:t> mentor must complete</a:t>
            </a:r>
            <a:r>
              <a:rPr lang="en-US" baseline="0">
                <a:cs typeface="Calibri"/>
              </a:rPr>
              <a:t> the 2-day </a:t>
            </a:r>
            <a:r>
              <a:rPr lang="en-US">
                <a:cs typeface="Calibri"/>
              </a:rPr>
              <a:t>mentor training provided by South Carolina Department of Education and CERRA. While </a:t>
            </a:r>
            <a:r>
              <a:rPr lang="en-US" b="1">
                <a:cs typeface="Calibri"/>
              </a:rPr>
              <a:t>your</a:t>
            </a:r>
            <a:r>
              <a:rPr lang="en-US">
                <a:cs typeface="Calibri"/>
              </a:rPr>
              <a:t> mentor is a member of the evaluation team, he/she DOES NOT evaluate </a:t>
            </a:r>
            <a:r>
              <a:rPr lang="en-US" b="1">
                <a:cs typeface="Calibri"/>
              </a:rPr>
              <a:t>you</a:t>
            </a:r>
            <a:r>
              <a:rPr lang="en-US">
                <a:cs typeface="Calibri"/>
              </a:rPr>
              <a:t>. Rather, </a:t>
            </a:r>
            <a:r>
              <a:rPr lang="en-US" b="1">
                <a:cs typeface="Calibri"/>
              </a:rPr>
              <a:t>your</a:t>
            </a:r>
            <a:r>
              <a:rPr lang="en-US">
                <a:cs typeface="Calibri"/>
              </a:rPr>
              <a:t> mentor provides </a:t>
            </a:r>
            <a:r>
              <a:rPr lang="en-US" b="1">
                <a:cs typeface="Calibri"/>
              </a:rPr>
              <a:t>you</a:t>
            </a:r>
            <a:r>
              <a:rPr lang="en-US">
                <a:cs typeface="Calibri"/>
              </a:rPr>
              <a:t> support. Therefore, it is vital that </a:t>
            </a:r>
            <a:r>
              <a:rPr lang="en-US" b="1">
                <a:cs typeface="Calibri"/>
              </a:rPr>
              <a:t>your</a:t>
            </a:r>
            <a:r>
              <a:rPr lang="en-US">
                <a:cs typeface="Calibri"/>
              </a:rPr>
              <a:t> mentor is specifically matched to </a:t>
            </a:r>
            <a:r>
              <a:rPr lang="en-US" b="1">
                <a:cs typeface="Calibri"/>
              </a:rPr>
              <a:t>you</a:t>
            </a:r>
            <a:r>
              <a:rPr lang="en-US">
                <a:cs typeface="Calibri"/>
              </a:rPr>
              <a:t>. </a:t>
            </a:r>
            <a:r>
              <a:rPr lang="en-US" b="1">
                <a:cs typeface="Calibri"/>
              </a:rPr>
              <a:t>As part of your</a:t>
            </a:r>
            <a:r>
              <a:rPr lang="en-US">
                <a:cs typeface="Calibri"/>
              </a:rPr>
              <a:t> orientation, </a:t>
            </a:r>
            <a:r>
              <a:rPr lang="en-US" b="1">
                <a:cs typeface="Calibri"/>
              </a:rPr>
              <a:t>our</a:t>
            </a:r>
            <a:r>
              <a:rPr lang="en-US" b="1" baseline="0">
                <a:cs typeface="Calibri"/>
              </a:rPr>
              <a:t> district</a:t>
            </a:r>
            <a:r>
              <a:rPr lang="en-US">
                <a:cs typeface="Calibri"/>
              </a:rPr>
              <a:t> </a:t>
            </a:r>
            <a:r>
              <a:rPr lang="en-US" b="1">
                <a:cs typeface="Calibri"/>
              </a:rPr>
              <a:t>provides</a:t>
            </a:r>
            <a:r>
              <a:rPr lang="en-US">
                <a:cs typeface="Calibri"/>
              </a:rPr>
              <a:t> written and oral explanations of the rubric, process, timeline, criteria, intended use of results, and the name of </a:t>
            </a:r>
            <a:r>
              <a:rPr lang="en-US" b="1">
                <a:cs typeface="Calibri"/>
              </a:rPr>
              <a:t>your</a:t>
            </a:r>
            <a:r>
              <a:rPr lang="en-US">
                <a:cs typeface="Calibri"/>
              </a:rPr>
              <a:t> administrative evaluator.</a:t>
            </a:r>
          </a:p>
          <a:p>
            <a:endParaRPr lang="en-US"/>
          </a:p>
        </p:txBody>
      </p:sp>
      <p:sp>
        <p:nvSpPr>
          <p:cNvPr id="4" name="Slide Number Placeholder 3"/>
          <p:cNvSpPr>
            <a:spLocks noGrp="1"/>
          </p:cNvSpPr>
          <p:nvPr>
            <p:ph type="sldNum" sz="quarter" idx="10"/>
          </p:nvPr>
        </p:nvSpPr>
        <p:spPr/>
        <p:txBody>
          <a:bodyPr/>
          <a:lstStyle/>
          <a:p>
            <a:fld id="{EF684145-827F-48C9-85A0-0B82166279BD}" type="slidenum">
              <a:rPr lang="en-US" smtClean="0"/>
              <a:t>32</a:t>
            </a:fld>
            <a:endParaRPr lang="en-US"/>
          </a:p>
        </p:txBody>
      </p:sp>
    </p:spTree>
    <p:extLst>
      <p:ext uri="{BB962C8B-B14F-4D97-AF65-F5344CB8AC3E}">
        <p14:creationId xmlns:p14="http://schemas.microsoft.com/office/powerpoint/2010/main" val="4687815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During </a:t>
            </a:r>
            <a:r>
              <a:rPr lang="en-US" b="1">
                <a:cs typeface="Calibri"/>
              </a:rPr>
              <a:t>your</a:t>
            </a:r>
            <a:r>
              <a:rPr lang="en-US" baseline="0">
                <a:cs typeface="Calibri"/>
              </a:rPr>
              <a:t> </a:t>
            </a:r>
            <a:r>
              <a:rPr lang="en-US">
                <a:cs typeface="Calibri"/>
              </a:rPr>
              <a:t>preliminary evaluation cycle in the fall, </a:t>
            </a:r>
            <a:r>
              <a:rPr lang="en-US" b="1">
                <a:cs typeface="Calibri"/>
              </a:rPr>
              <a:t>you will be </a:t>
            </a:r>
            <a:r>
              <a:rPr lang="en-US">
                <a:cs typeface="Calibri"/>
              </a:rPr>
              <a:t>observed at least once by </a:t>
            </a:r>
            <a:r>
              <a:rPr lang="en-US" b="1">
                <a:cs typeface="Calibri"/>
              </a:rPr>
              <a:t>your</a:t>
            </a:r>
            <a:r>
              <a:rPr lang="en-US">
                <a:cs typeface="Calibri"/>
              </a:rPr>
              <a:t> administrative evaluator. </a:t>
            </a:r>
            <a:r>
              <a:rPr lang="en-US" b="1">
                <a:cs typeface="Calibri"/>
              </a:rPr>
              <a:t>Your</a:t>
            </a:r>
            <a:r>
              <a:rPr lang="en-US" baseline="0">
                <a:cs typeface="Calibri"/>
              </a:rPr>
              <a:t> </a:t>
            </a:r>
            <a:r>
              <a:rPr lang="en-US" b="1" baseline="0">
                <a:cs typeface="Calibri"/>
              </a:rPr>
              <a:t>Preliminary Cycle</a:t>
            </a:r>
            <a:r>
              <a:rPr lang="en-US" baseline="0">
                <a:cs typeface="Calibri"/>
              </a:rPr>
              <a:t> </a:t>
            </a:r>
            <a:r>
              <a:rPr lang="en-US">
                <a:cs typeface="Calibri"/>
              </a:rPr>
              <a:t>observations are announced.</a:t>
            </a:r>
            <a:r>
              <a:rPr lang="en-US" baseline="0">
                <a:cs typeface="Calibri"/>
              </a:rPr>
              <a:t> </a:t>
            </a:r>
            <a:r>
              <a:rPr lang="en-US" b="1" baseline="0">
                <a:cs typeface="Calibri"/>
              </a:rPr>
              <a:t>Your Preliminary Cycle</a:t>
            </a:r>
            <a:r>
              <a:rPr lang="en-US" b="1">
                <a:cs typeface="Calibri"/>
              </a:rPr>
              <a:t> includes</a:t>
            </a:r>
            <a:r>
              <a:rPr lang="en-US">
                <a:cs typeface="Calibri"/>
              </a:rPr>
              <a:t> a pre-conference and a post-conference. </a:t>
            </a:r>
            <a:r>
              <a:rPr lang="en-US" b="1">
                <a:cs typeface="Calibri"/>
              </a:rPr>
              <a:t>Your</a:t>
            </a:r>
            <a:r>
              <a:rPr lang="en-US">
                <a:cs typeface="Calibri"/>
              </a:rPr>
              <a:t> post conferences include </a:t>
            </a:r>
            <a:r>
              <a:rPr lang="en-US" b="1">
                <a:cs typeface="Calibri"/>
              </a:rPr>
              <a:t>a</a:t>
            </a:r>
            <a:r>
              <a:rPr lang="en-US">
                <a:cs typeface="Calibri"/>
              </a:rPr>
              <a:t> </a:t>
            </a:r>
            <a:r>
              <a:rPr lang="en-US" b="1">
                <a:cs typeface="Calibri"/>
              </a:rPr>
              <a:t>discussion of</a:t>
            </a:r>
            <a:r>
              <a:rPr lang="en-US">
                <a:cs typeface="Calibri"/>
              </a:rPr>
              <a:t> </a:t>
            </a:r>
            <a:r>
              <a:rPr lang="en-US" b="1">
                <a:cs typeface="Calibri"/>
              </a:rPr>
              <a:t>your</a:t>
            </a:r>
            <a:r>
              <a:rPr lang="en-US">
                <a:cs typeface="Calibri"/>
              </a:rPr>
              <a:t> Area of Refinement and </a:t>
            </a:r>
            <a:r>
              <a:rPr lang="en-US" b="1">
                <a:cs typeface="Calibri"/>
              </a:rPr>
              <a:t>your</a:t>
            </a:r>
            <a:r>
              <a:rPr lang="en-US" baseline="0">
                <a:cs typeface="Calibri"/>
              </a:rPr>
              <a:t> </a:t>
            </a:r>
            <a:r>
              <a:rPr lang="en-US">
                <a:cs typeface="Calibri"/>
              </a:rPr>
              <a:t>Area of Reinforcement </a:t>
            </a:r>
            <a:r>
              <a:rPr lang="en-US" b="1">
                <a:cs typeface="Calibri"/>
              </a:rPr>
              <a:t>based on the observation.</a:t>
            </a:r>
            <a:r>
              <a:rPr lang="en-US" b="1" baseline="0">
                <a:cs typeface="Calibri"/>
              </a:rPr>
              <a:t> This is</a:t>
            </a:r>
            <a:r>
              <a:rPr lang="en-US">
                <a:cs typeface="Calibri"/>
              </a:rPr>
              <a:t> to encourage </a:t>
            </a:r>
            <a:r>
              <a:rPr lang="en-US" b="1">
                <a:cs typeface="Calibri"/>
              </a:rPr>
              <a:t>you</a:t>
            </a:r>
            <a:r>
              <a:rPr lang="en-US">
                <a:cs typeface="Calibri"/>
              </a:rPr>
              <a:t> to grow in </a:t>
            </a:r>
            <a:r>
              <a:rPr lang="en-US" b="1">
                <a:cs typeface="Calibri"/>
              </a:rPr>
              <a:t>your</a:t>
            </a:r>
            <a:r>
              <a:rPr lang="en-US">
                <a:cs typeface="Calibri"/>
              </a:rPr>
              <a:t> professional practice.  At the end of the preliminary evaluation cycle, a conference is held to provide </a:t>
            </a:r>
            <a:r>
              <a:rPr lang="en-US" b="1">
                <a:cs typeface="Calibri"/>
              </a:rPr>
              <a:t>you</a:t>
            </a:r>
            <a:r>
              <a:rPr lang="en-US">
                <a:cs typeface="Calibri"/>
              </a:rPr>
              <a:t> scores for the first 3 Domains, and to re-visit </a:t>
            </a:r>
            <a:r>
              <a:rPr lang="en-US" b="1">
                <a:cs typeface="Calibri"/>
              </a:rPr>
              <a:t>your</a:t>
            </a:r>
            <a:r>
              <a:rPr lang="en-US">
                <a:cs typeface="Calibri"/>
              </a:rPr>
              <a:t> School Librarian Plan in SCLead.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48661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During </a:t>
            </a:r>
            <a:r>
              <a:rPr lang="en-US" b="1">
                <a:cs typeface="Calibri"/>
              </a:rPr>
              <a:t>your</a:t>
            </a:r>
            <a:r>
              <a:rPr lang="en-US">
                <a:cs typeface="Calibri"/>
              </a:rPr>
              <a:t> final evaluation cycle in the spring, </a:t>
            </a:r>
            <a:r>
              <a:rPr lang="en-US" b="1">
                <a:cs typeface="Calibri"/>
              </a:rPr>
              <a:t>you will be</a:t>
            </a:r>
            <a:r>
              <a:rPr lang="en-US">
                <a:cs typeface="Calibri"/>
              </a:rPr>
              <a:t> observed </a:t>
            </a:r>
            <a:r>
              <a:rPr lang="en-US"/>
              <a:t>at least once by </a:t>
            </a:r>
            <a:r>
              <a:rPr lang="en-US" b="1"/>
              <a:t>your</a:t>
            </a:r>
            <a:r>
              <a:rPr lang="en-US"/>
              <a:t> administrative evaluator. </a:t>
            </a:r>
            <a:r>
              <a:rPr lang="en-US" b="1"/>
              <a:t>Your</a:t>
            </a:r>
            <a:r>
              <a:rPr lang="en-US" b="1" baseline="0"/>
              <a:t> Final Cycle</a:t>
            </a:r>
            <a:r>
              <a:rPr lang="en-US" baseline="0"/>
              <a:t> </a:t>
            </a:r>
            <a:r>
              <a:rPr lang="en-US"/>
              <a:t>observations are unannounced.</a:t>
            </a:r>
            <a:r>
              <a:rPr lang="en-US" baseline="0"/>
              <a:t> </a:t>
            </a:r>
            <a:r>
              <a:rPr lang="en-US" b="1" baseline="0"/>
              <a:t>Your Final Cycle</a:t>
            </a:r>
            <a:r>
              <a:rPr lang="en-US" baseline="0"/>
              <a:t> includes </a:t>
            </a:r>
            <a:r>
              <a:rPr lang="en-US"/>
              <a:t>post-conferences.  </a:t>
            </a:r>
            <a:r>
              <a:rPr lang="en-US" b="1"/>
              <a:t>Your</a:t>
            </a:r>
            <a:r>
              <a:rPr lang="en-US"/>
              <a:t> post conferences </a:t>
            </a:r>
            <a:r>
              <a:rPr lang="en-US" b="1"/>
              <a:t>include a discussion of your</a:t>
            </a:r>
            <a:r>
              <a:rPr lang="en-US"/>
              <a:t> Area of Refinement and</a:t>
            </a:r>
            <a:r>
              <a:rPr lang="en-US" baseline="0"/>
              <a:t> </a:t>
            </a:r>
            <a:r>
              <a:rPr lang="en-US" b="1" baseline="0"/>
              <a:t>your</a:t>
            </a:r>
            <a:r>
              <a:rPr lang="en-US"/>
              <a:t> Area of Reinforcement to encourage </a:t>
            </a:r>
            <a:r>
              <a:rPr lang="en-US" b="1"/>
              <a:t>you</a:t>
            </a:r>
            <a:r>
              <a:rPr lang="en-US"/>
              <a:t> to grow in </a:t>
            </a:r>
            <a:r>
              <a:rPr lang="en-US" b="1"/>
              <a:t>your</a:t>
            </a:r>
            <a:r>
              <a:rPr lang="en-US"/>
              <a:t> professional practice. At the conclusion of </a:t>
            </a:r>
            <a:r>
              <a:rPr lang="en-US" b="1"/>
              <a:t>your</a:t>
            </a:r>
            <a:r>
              <a:rPr lang="en-US"/>
              <a:t> final evaluation cycle, a final evaluation conference is held where </a:t>
            </a:r>
            <a:r>
              <a:rPr lang="en-US" b="1"/>
              <a:t>you</a:t>
            </a:r>
            <a:r>
              <a:rPr lang="en-US" b="1" baseline="0"/>
              <a:t> share the</a:t>
            </a:r>
            <a:r>
              <a:rPr lang="en-US" b="1"/>
              <a:t> Professionalism Self-Review you completed and where your administrative evaluator will share their completed Professionalism Review</a:t>
            </a:r>
            <a:r>
              <a:rPr lang="en-US"/>
              <a:t>. </a:t>
            </a:r>
            <a:r>
              <a:rPr lang="en-US" b="1"/>
              <a:t>Your</a:t>
            </a:r>
            <a:r>
              <a:rPr lang="en-US"/>
              <a:t> School Librarian Plan is once again reviewed, and </a:t>
            </a:r>
            <a:r>
              <a:rPr lang="en-US" b="1"/>
              <a:t>your</a:t>
            </a:r>
            <a:r>
              <a:rPr lang="en-US"/>
              <a:t> final scores for all 4 Domains are shared. </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41792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School librarians on a Continuing contract who are being recommended for a summative evaluation must be notified in writing on or before the date contracts are issued and must be made aware of the reason for the recommendation and a description of the process.</a:t>
            </a:r>
          </a:p>
          <a:p>
            <a:endParaRPr lang="en-US">
              <a:cs typeface="Calibri"/>
            </a:endParaRPr>
          </a:p>
          <a:p>
            <a:r>
              <a:rPr lang="en-US">
                <a:cs typeface="Calibri"/>
              </a:rPr>
              <a:t>The Evaluation Team </a:t>
            </a:r>
            <a:r>
              <a:rPr lang="en-US" b="1">
                <a:cs typeface="Calibri"/>
              </a:rPr>
              <a:t>for Annual and Continuing Summative</a:t>
            </a:r>
            <a:r>
              <a:rPr lang="en-US">
                <a:cs typeface="Calibri"/>
              </a:rPr>
              <a:t> includes the principal or administrative designee and a trained content expert. The trained content expert </a:t>
            </a:r>
            <a:r>
              <a:rPr lang="en-US" b="1">
                <a:cs typeface="Calibri"/>
              </a:rPr>
              <a:t>is</a:t>
            </a:r>
            <a:r>
              <a:rPr lang="en-US">
                <a:cs typeface="Calibri"/>
              </a:rPr>
              <a:t> a trained, certified school librarian. This school librarian can be an employee of the same district or a neighboring district.</a:t>
            </a:r>
          </a:p>
          <a:p>
            <a:r>
              <a:rPr lang="en-US" b="1">
                <a:cs typeface="Calibri"/>
              </a:rPr>
              <a:t>Our district</a:t>
            </a:r>
            <a:r>
              <a:rPr lang="en-US" baseline="0">
                <a:cs typeface="Calibri"/>
              </a:rPr>
              <a:t> </a:t>
            </a:r>
            <a:r>
              <a:rPr lang="en-US" b="1">
                <a:cs typeface="Calibri"/>
              </a:rPr>
              <a:t>provides</a:t>
            </a:r>
            <a:r>
              <a:rPr lang="en-US" baseline="0">
                <a:cs typeface="Calibri"/>
              </a:rPr>
              <a:t> </a:t>
            </a:r>
            <a:r>
              <a:rPr lang="en-US" b="1" baseline="0">
                <a:cs typeface="Calibri"/>
              </a:rPr>
              <a:t>this </a:t>
            </a:r>
            <a:r>
              <a:rPr lang="en-US">
                <a:cs typeface="Calibri"/>
              </a:rPr>
              <a:t>orientation that includes written and oral explanations of the Rubric, process, timeline, criteria, and intended use of </a:t>
            </a:r>
            <a:r>
              <a:rPr lang="en-US" b="1">
                <a:cs typeface="Calibri"/>
              </a:rPr>
              <a:t>evaluation</a:t>
            </a:r>
            <a:r>
              <a:rPr lang="en-US" baseline="0">
                <a:cs typeface="Calibri"/>
              </a:rPr>
              <a:t> </a:t>
            </a:r>
            <a:r>
              <a:rPr lang="en-US">
                <a:cs typeface="Calibri"/>
              </a:rPr>
              <a:t>results.</a:t>
            </a:r>
          </a:p>
          <a:p>
            <a:endParaRPr lang="en-US"/>
          </a:p>
        </p:txBody>
      </p:sp>
      <p:sp>
        <p:nvSpPr>
          <p:cNvPr id="4" name="Slide Number Placeholder 3"/>
          <p:cNvSpPr>
            <a:spLocks noGrp="1"/>
          </p:cNvSpPr>
          <p:nvPr>
            <p:ph type="sldNum" sz="quarter" idx="10"/>
          </p:nvPr>
        </p:nvSpPr>
        <p:spPr/>
        <p:txBody>
          <a:bodyPr/>
          <a:lstStyle/>
          <a:p>
            <a:fld id="{EF684145-827F-48C9-85A0-0B82166279BD}" type="slidenum">
              <a:rPr lang="en-US" smtClean="0"/>
              <a:t>35</a:t>
            </a:fld>
            <a:endParaRPr lang="en-US"/>
          </a:p>
        </p:txBody>
      </p:sp>
    </p:spTree>
    <p:extLst>
      <p:ext uri="{BB962C8B-B14F-4D97-AF65-F5344CB8AC3E}">
        <p14:creationId xmlns:p14="http://schemas.microsoft.com/office/powerpoint/2010/main" val="8785673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preliminary evaluation cycle in the fall, </a:t>
            </a:r>
            <a:r>
              <a:rPr lang="en-US" b="1"/>
              <a:t>you will be</a:t>
            </a:r>
            <a:r>
              <a:rPr lang="en-US"/>
              <a:t> observed at least one time by </a:t>
            </a:r>
            <a:r>
              <a:rPr lang="en-US" b="1"/>
              <a:t>your</a:t>
            </a:r>
            <a:r>
              <a:rPr lang="en-US" baseline="0"/>
              <a:t> </a:t>
            </a:r>
            <a:r>
              <a:rPr lang="en-US"/>
              <a:t>administrative evaluator, and at least one time by the content expert </a:t>
            </a:r>
            <a:r>
              <a:rPr lang="en-US" b="1"/>
              <a:t>on your evaluation team</a:t>
            </a:r>
            <a:r>
              <a:rPr lang="en-US"/>
              <a:t>, who is a trained, certified school librarian. Each of these observations is announced and includes a pre-conference and a post-conference. The post conferences include </a:t>
            </a:r>
            <a:r>
              <a:rPr lang="en-US" b="1"/>
              <a:t>a discussion of your</a:t>
            </a:r>
            <a:r>
              <a:rPr lang="en-US"/>
              <a:t> Area of Refinement and Area of Reinforcement to encourage </a:t>
            </a:r>
            <a:r>
              <a:rPr lang="en-US" b="1"/>
              <a:t>you</a:t>
            </a:r>
            <a:r>
              <a:rPr lang="en-US"/>
              <a:t> to grow in </a:t>
            </a:r>
            <a:r>
              <a:rPr lang="en-US" b="1"/>
              <a:t>your</a:t>
            </a:r>
            <a:r>
              <a:rPr lang="en-US"/>
              <a:t> professional practice.</a:t>
            </a:r>
          </a:p>
          <a:p>
            <a:r>
              <a:rPr lang="en-US">
                <a:cs typeface="Calibri"/>
              </a:rPr>
              <a:t>Because there is more than one evaluator </a:t>
            </a:r>
            <a:r>
              <a:rPr lang="en-US" b="1">
                <a:cs typeface="Calibri"/>
              </a:rPr>
              <a:t>on your evaluation</a:t>
            </a:r>
            <a:r>
              <a:rPr lang="en-US">
                <a:cs typeface="Calibri"/>
              </a:rPr>
              <a:t> team, </a:t>
            </a:r>
            <a:r>
              <a:rPr lang="en-US" b="1">
                <a:cs typeface="Calibri"/>
              </a:rPr>
              <a:t>your</a:t>
            </a:r>
            <a:r>
              <a:rPr lang="en-US" baseline="0">
                <a:cs typeface="Calibri"/>
              </a:rPr>
              <a:t> </a:t>
            </a:r>
            <a:r>
              <a:rPr lang="en-US">
                <a:cs typeface="Calibri"/>
              </a:rPr>
              <a:t>evaluators will need to meet together before </a:t>
            </a:r>
            <a:r>
              <a:rPr lang="en-US" b="1">
                <a:cs typeface="Calibri"/>
              </a:rPr>
              <a:t>your</a:t>
            </a:r>
            <a:r>
              <a:rPr lang="en-US">
                <a:cs typeface="Calibri"/>
              </a:rPr>
              <a:t> preliminary evaluation conference in order to reach consensus on </a:t>
            </a:r>
            <a:r>
              <a:rPr lang="en-US" b="1">
                <a:cs typeface="Calibri"/>
              </a:rPr>
              <a:t>your</a:t>
            </a:r>
            <a:r>
              <a:rPr lang="en-US">
                <a:cs typeface="Calibri"/>
              </a:rPr>
              <a:t> preliminary scores </a:t>
            </a:r>
            <a:r>
              <a:rPr lang="en-US" b="1">
                <a:cs typeface="Calibri"/>
              </a:rPr>
              <a:t>for</a:t>
            </a:r>
            <a:r>
              <a:rPr lang="en-US">
                <a:cs typeface="Calibri"/>
              </a:rPr>
              <a:t> all Indicators in the Domains of Instruction, Environment, and Library Services &amp; Management.  Then, during </a:t>
            </a:r>
            <a:r>
              <a:rPr lang="en-US" b="1">
                <a:cs typeface="Calibri"/>
              </a:rPr>
              <a:t>your</a:t>
            </a:r>
            <a:r>
              <a:rPr lang="en-US">
                <a:cs typeface="Calibri"/>
              </a:rPr>
              <a:t> preliminary evaluation conference at the end of the preliminary evaluation cycle, </a:t>
            </a:r>
            <a:r>
              <a:rPr lang="en-US" b="1">
                <a:cs typeface="Calibri"/>
              </a:rPr>
              <a:t>you</a:t>
            </a:r>
            <a:r>
              <a:rPr lang="en-US">
                <a:cs typeface="Calibri"/>
              </a:rPr>
              <a:t> will meet with the evaluation chair and possibly the other evaluator as well for discussion, reflection, and sharing of the preliminary cycle scores and to re-visit </a:t>
            </a:r>
            <a:r>
              <a:rPr lang="en-US" b="1">
                <a:cs typeface="Calibri"/>
              </a:rPr>
              <a:t>your</a:t>
            </a:r>
            <a:r>
              <a:rPr lang="en-US">
                <a:cs typeface="Calibri"/>
              </a:rPr>
              <a:t> School Librarian Plan.</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50665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a:t>
            </a:r>
            <a:r>
              <a:rPr lang="en-US" b="1"/>
              <a:t>your</a:t>
            </a:r>
            <a:r>
              <a:rPr lang="en-US"/>
              <a:t> final evaluation cycle in the spring, </a:t>
            </a:r>
            <a:r>
              <a:rPr lang="en-US" b="1"/>
              <a:t>you will be</a:t>
            </a:r>
            <a:r>
              <a:rPr lang="en-US"/>
              <a:t> observed at least once by </a:t>
            </a:r>
            <a:r>
              <a:rPr lang="en-US" b="1"/>
              <a:t>your</a:t>
            </a:r>
            <a:r>
              <a:rPr lang="en-US"/>
              <a:t> administrative evaluator and at least once by the content expert </a:t>
            </a:r>
            <a:r>
              <a:rPr lang="en-US" b="1"/>
              <a:t>on your evaluation team</a:t>
            </a:r>
            <a:r>
              <a:rPr lang="en-US"/>
              <a:t>. These</a:t>
            </a:r>
            <a:r>
              <a:rPr lang="en-US" baseline="0"/>
              <a:t> </a:t>
            </a:r>
            <a:r>
              <a:rPr lang="en-US"/>
              <a:t>observations are unannounced, so only post-conferences are conducted.  The post conferences include a</a:t>
            </a:r>
            <a:r>
              <a:rPr lang="en-US" baseline="0"/>
              <a:t> </a:t>
            </a:r>
            <a:r>
              <a:rPr lang="en-US" b="1" baseline="0"/>
              <a:t>discussion of your</a:t>
            </a:r>
            <a:r>
              <a:rPr lang="en-US"/>
              <a:t> Area of Refinement and Area of Reinforcement to encourage </a:t>
            </a:r>
            <a:r>
              <a:rPr lang="en-US" b="1"/>
              <a:t>you</a:t>
            </a:r>
            <a:r>
              <a:rPr lang="en-US"/>
              <a:t> to grow in </a:t>
            </a:r>
            <a:r>
              <a:rPr lang="en-US" b="1"/>
              <a:t>your </a:t>
            </a:r>
            <a:r>
              <a:rPr lang="en-US"/>
              <a:t>professional practice. A consensus meeting is held once again between </a:t>
            </a:r>
            <a:r>
              <a:rPr lang="en-US" b="1"/>
              <a:t>your</a:t>
            </a:r>
            <a:r>
              <a:rPr lang="en-US"/>
              <a:t> evaluators to reach consensus on all Indicators in the Domains of Instruction, Environment, and Library Services &amp; Management. At the conclusion of </a:t>
            </a:r>
            <a:r>
              <a:rPr lang="en-US" b="1"/>
              <a:t>your</a:t>
            </a:r>
            <a:r>
              <a:rPr lang="en-US"/>
              <a:t> final evaluation cycle, a final evaluation conference is held where </a:t>
            </a:r>
            <a:r>
              <a:rPr lang="en-US" b="1"/>
              <a:t>you will share your completed </a:t>
            </a:r>
            <a:r>
              <a:rPr lang="en-US"/>
              <a:t>Professionalism Self-Review, </a:t>
            </a:r>
            <a:r>
              <a:rPr lang="en-US" b="1"/>
              <a:t>and</a:t>
            </a:r>
            <a:r>
              <a:rPr lang="en-US"/>
              <a:t> </a:t>
            </a:r>
            <a:r>
              <a:rPr lang="en-US" b="1"/>
              <a:t>where your administrative evaluator will share their</a:t>
            </a:r>
            <a:r>
              <a:rPr lang="en-US" b="1" baseline="0"/>
              <a:t> completed </a:t>
            </a:r>
            <a:r>
              <a:rPr lang="en-US"/>
              <a:t>Professionalism Review. </a:t>
            </a:r>
            <a:r>
              <a:rPr lang="en-US" b="1"/>
              <a:t>Your</a:t>
            </a:r>
            <a:r>
              <a:rPr lang="en-US"/>
              <a:t> School Librarian Plan is once again reviewed, and final scores for all 4 Domains are shared. </a:t>
            </a:r>
          </a:p>
          <a:p>
            <a:endParaRPr lang="en-US"/>
          </a:p>
          <a:p>
            <a:r>
              <a:rPr lang="en-US">
                <a:cs typeface="Calibri"/>
              </a:rPr>
              <a:t>In the event that </a:t>
            </a:r>
            <a:r>
              <a:rPr lang="en-US" b="1">
                <a:cs typeface="Calibri"/>
              </a:rPr>
              <a:t>you undergo</a:t>
            </a:r>
            <a:r>
              <a:rPr lang="en-US">
                <a:cs typeface="Calibri"/>
              </a:rPr>
              <a:t> a highly consequential formal evaluation, a minimum of three evaluators is required on </a:t>
            </a:r>
            <a:r>
              <a:rPr lang="en-US" b="1">
                <a:cs typeface="Calibri"/>
              </a:rPr>
              <a:t>your evaluation team</a:t>
            </a:r>
            <a:r>
              <a:rPr lang="en-US">
                <a:cs typeface="Calibri"/>
              </a:rPr>
              <a:t>. Please refer to the guidelines for specific instructions for a highly consequential evaluation.</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11052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purpose of </a:t>
            </a:r>
            <a:r>
              <a:rPr lang="en-US" b="1">
                <a:cs typeface="Calibri"/>
              </a:rPr>
              <a:t>Annual Formative</a:t>
            </a:r>
            <a:r>
              <a:rPr lang="en-US">
                <a:cs typeface="Calibri"/>
              </a:rPr>
              <a:t> (diagnostic assistance) is to allow </a:t>
            </a:r>
            <a:r>
              <a:rPr lang="en-US" b="1">
                <a:cs typeface="Calibri"/>
              </a:rPr>
              <a:t>our</a:t>
            </a:r>
            <a:r>
              <a:rPr lang="en-US">
                <a:cs typeface="Calibri"/>
              </a:rPr>
              <a:t> district to provide </a:t>
            </a:r>
            <a:r>
              <a:rPr lang="en-US" b="1">
                <a:cs typeface="Calibri"/>
              </a:rPr>
              <a:t>you</a:t>
            </a:r>
            <a:r>
              <a:rPr lang="en-US">
                <a:cs typeface="Calibri"/>
              </a:rPr>
              <a:t> individualized support </a:t>
            </a:r>
            <a:r>
              <a:rPr lang="en-US" b="1">
                <a:cs typeface="Calibri"/>
              </a:rPr>
              <a:t>while</a:t>
            </a:r>
            <a:r>
              <a:rPr lang="en-US" b="1" baseline="0">
                <a:cs typeface="Calibri"/>
              </a:rPr>
              <a:t> on</a:t>
            </a:r>
            <a:r>
              <a:rPr lang="en-US">
                <a:cs typeface="Calibri"/>
              </a:rPr>
              <a:t> Annual contract. </a:t>
            </a:r>
            <a:r>
              <a:rPr lang="en-US" b="1">
                <a:cs typeface="Calibri"/>
              </a:rPr>
              <a:t>Our district</a:t>
            </a:r>
            <a:r>
              <a:rPr lang="en-US" b="1" baseline="0">
                <a:cs typeface="Calibri"/>
              </a:rPr>
              <a:t> offers this for those</a:t>
            </a:r>
            <a:r>
              <a:rPr lang="en-US">
                <a:cs typeface="Calibri"/>
              </a:rPr>
              <a:t> who have demonstrated potential but who are not yet ready to complete a formal performance evaluation. </a:t>
            </a:r>
          </a:p>
          <a:p>
            <a:endParaRPr lang="en-US">
              <a:cs typeface="Calibri"/>
            </a:endParaRPr>
          </a:p>
          <a:p>
            <a:r>
              <a:rPr lang="en-US" b="1">
                <a:cs typeface="Calibri"/>
              </a:rPr>
              <a:t>You</a:t>
            </a:r>
            <a:r>
              <a:rPr lang="en-US" b="1" baseline="0">
                <a:cs typeface="Calibri"/>
              </a:rPr>
              <a:t> will be </a:t>
            </a:r>
            <a:r>
              <a:rPr lang="en-US" b="1">
                <a:cs typeface="Calibri"/>
              </a:rPr>
              <a:t>assigned</a:t>
            </a:r>
            <a:r>
              <a:rPr lang="en-US">
                <a:cs typeface="Calibri"/>
              </a:rPr>
              <a:t> a trained mentor </a:t>
            </a:r>
            <a:r>
              <a:rPr lang="en-US" b="1">
                <a:cs typeface="Calibri"/>
              </a:rPr>
              <a:t>when</a:t>
            </a:r>
            <a:r>
              <a:rPr lang="en-US" b="1" baseline="0">
                <a:cs typeface="Calibri"/>
              </a:rPr>
              <a:t> you are a school librarian receiving diagnostic assistance while on</a:t>
            </a:r>
            <a:r>
              <a:rPr lang="en-US">
                <a:cs typeface="Calibri"/>
              </a:rPr>
              <a:t> Annual contract. </a:t>
            </a:r>
            <a:r>
              <a:rPr lang="en-US" b="1">
                <a:cs typeface="Calibri"/>
              </a:rPr>
              <a:t>Our</a:t>
            </a:r>
            <a:r>
              <a:rPr lang="en-US" baseline="0">
                <a:cs typeface="Calibri"/>
              </a:rPr>
              <a:t> </a:t>
            </a:r>
            <a:r>
              <a:rPr lang="en-US">
                <a:cs typeface="Calibri"/>
              </a:rPr>
              <a:t>district ensures that </a:t>
            </a:r>
            <a:r>
              <a:rPr lang="en-US" b="1">
                <a:cs typeface="Calibri"/>
              </a:rPr>
              <a:t>your </a:t>
            </a:r>
            <a:r>
              <a:rPr lang="en-US">
                <a:cs typeface="Calibri"/>
              </a:rPr>
              <a:t>mentor has regular opportunities to observe, consult with, coach, give formative feedback, and provide other types of assistance to </a:t>
            </a:r>
            <a:r>
              <a:rPr lang="en-US" b="1">
                <a:cs typeface="Calibri"/>
              </a:rPr>
              <a:t>you</a:t>
            </a:r>
            <a:r>
              <a:rPr lang="en-US">
                <a:cs typeface="Calibri"/>
              </a:rPr>
              <a:t>. </a:t>
            </a:r>
            <a:r>
              <a:rPr lang="en-US" b="1">
                <a:cs typeface="Calibri"/>
              </a:rPr>
              <a:t>Your </a:t>
            </a:r>
            <a:r>
              <a:rPr lang="en-US">
                <a:cs typeface="Calibri"/>
              </a:rPr>
              <a:t>mentor </a:t>
            </a:r>
            <a:r>
              <a:rPr lang="en-US" b="1">
                <a:cs typeface="Calibri"/>
              </a:rPr>
              <a:t>will</a:t>
            </a:r>
            <a:r>
              <a:rPr lang="en-US">
                <a:cs typeface="Calibri"/>
              </a:rPr>
              <a:t> keep a log to document the assistance he or she has provided </a:t>
            </a:r>
            <a:r>
              <a:rPr lang="en-US" b="1">
                <a:cs typeface="Calibri"/>
              </a:rPr>
              <a:t>you</a:t>
            </a:r>
            <a:r>
              <a:rPr lang="en-US">
                <a:cs typeface="Calibri"/>
              </a:rPr>
              <a:t> throughout the year.</a:t>
            </a:r>
            <a:r>
              <a:rPr lang="en-US" baseline="0">
                <a:cs typeface="Calibri"/>
              </a:rPr>
              <a:t> </a:t>
            </a:r>
            <a:r>
              <a:rPr lang="en-US">
                <a:cs typeface="Calibri"/>
              </a:rPr>
              <a:t>As a reminder, </a:t>
            </a:r>
            <a:r>
              <a:rPr lang="en-US" b="1">
                <a:cs typeface="Calibri"/>
              </a:rPr>
              <a:t>your</a:t>
            </a:r>
            <a:r>
              <a:rPr lang="en-US">
                <a:cs typeface="Calibri"/>
              </a:rPr>
              <a:t> mentor </a:t>
            </a:r>
            <a:r>
              <a:rPr lang="en-US" b="1">
                <a:cs typeface="Calibri"/>
              </a:rPr>
              <a:t>does</a:t>
            </a:r>
            <a:r>
              <a:rPr lang="en-US">
                <a:cs typeface="Calibri"/>
              </a:rPr>
              <a:t> NOT serve as </a:t>
            </a:r>
            <a:r>
              <a:rPr lang="en-US" b="1">
                <a:cs typeface="Calibri"/>
              </a:rPr>
              <a:t>your</a:t>
            </a:r>
            <a:r>
              <a:rPr lang="en-US" baseline="0">
                <a:cs typeface="Calibri"/>
              </a:rPr>
              <a:t> </a:t>
            </a:r>
            <a:r>
              <a:rPr lang="en-US">
                <a:cs typeface="Calibri"/>
              </a:rPr>
              <a:t>evaluator.</a:t>
            </a:r>
          </a:p>
          <a:p>
            <a:endParaRPr lang="en-US"/>
          </a:p>
        </p:txBody>
      </p:sp>
      <p:sp>
        <p:nvSpPr>
          <p:cNvPr id="4" name="Slide Number Placeholder 3"/>
          <p:cNvSpPr>
            <a:spLocks noGrp="1"/>
          </p:cNvSpPr>
          <p:nvPr>
            <p:ph type="sldNum" sz="quarter" idx="10"/>
          </p:nvPr>
        </p:nvSpPr>
        <p:spPr/>
        <p:txBody>
          <a:bodyPr/>
          <a:lstStyle/>
          <a:p>
            <a:fld id="{EF684145-827F-48C9-85A0-0B82166279BD}" type="slidenum">
              <a:rPr lang="en-US" smtClean="0"/>
              <a:t>38</a:t>
            </a:fld>
            <a:endParaRPr lang="en-US"/>
          </a:p>
        </p:txBody>
      </p:sp>
    </p:spTree>
    <p:extLst>
      <p:ext uri="{BB962C8B-B14F-4D97-AF65-F5344CB8AC3E}">
        <p14:creationId xmlns:p14="http://schemas.microsoft.com/office/powerpoint/2010/main" val="24297199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For</a:t>
            </a:r>
            <a:r>
              <a:rPr lang="en-US">
                <a:cs typeface="Calibri"/>
              </a:rPr>
              <a:t> Annual Formative, </a:t>
            </a:r>
            <a:r>
              <a:rPr lang="en-US" b="1">
                <a:cs typeface="Calibri"/>
              </a:rPr>
              <a:t>your </a:t>
            </a:r>
            <a:r>
              <a:rPr lang="en-US">
                <a:cs typeface="Calibri"/>
              </a:rPr>
              <a:t>evaluation team includes the principal or administrative designee, </a:t>
            </a:r>
            <a:r>
              <a:rPr lang="en-US" b="1">
                <a:cs typeface="Calibri"/>
              </a:rPr>
              <a:t>a</a:t>
            </a:r>
            <a:r>
              <a:rPr lang="en-US">
                <a:cs typeface="Calibri"/>
              </a:rPr>
              <a:t> trained content expert, and </a:t>
            </a:r>
            <a:r>
              <a:rPr lang="en-US" b="1">
                <a:cs typeface="Calibri"/>
              </a:rPr>
              <a:t>a</a:t>
            </a:r>
            <a:r>
              <a:rPr lang="en-US">
                <a:cs typeface="Calibri"/>
              </a:rPr>
              <a:t> mentor. The trained content expert </a:t>
            </a:r>
            <a:r>
              <a:rPr lang="en-US" b="1">
                <a:cs typeface="Calibri"/>
              </a:rPr>
              <a:t>on your evaluation team is</a:t>
            </a:r>
            <a:r>
              <a:rPr lang="en-US">
                <a:cs typeface="Calibri"/>
              </a:rPr>
              <a:t> a certified school librarian within </a:t>
            </a:r>
            <a:r>
              <a:rPr lang="en-US" b="1">
                <a:cs typeface="Calibri"/>
              </a:rPr>
              <a:t>our</a:t>
            </a:r>
            <a:r>
              <a:rPr lang="en-US">
                <a:cs typeface="Calibri"/>
              </a:rPr>
              <a:t> district or </a:t>
            </a:r>
            <a:r>
              <a:rPr lang="en-US" b="1">
                <a:cs typeface="Calibri"/>
              </a:rPr>
              <a:t>our</a:t>
            </a:r>
            <a:r>
              <a:rPr lang="en-US">
                <a:cs typeface="Calibri"/>
              </a:rPr>
              <a:t> neighboring district.</a:t>
            </a:r>
            <a:endParaRPr lang="en-US"/>
          </a:p>
          <a:p>
            <a:r>
              <a:rPr lang="en-US" b="1"/>
              <a:t>Our district provides</a:t>
            </a:r>
            <a:r>
              <a:rPr lang="en-US"/>
              <a:t> an orientation that includes written and oral explanations of the Rubric, process, timeline, criteria, and intended use of the results.</a:t>
            </a:r>
          </a:p>
          <a:p>
            <a:endParaRPr lang="en-US"/>
          </a:p>
        </p:txBody>
      </p:sp>
      <p:sp>
        <p:nvSpPr>
          <p:cNvPr id="4" name="Slide Number Placeholder 3"/>
          <p:cNvSpPr>
            <a:spLocks noGrp="1"/>
          </p:cNvSpPr>
          <p:nvPr>
            <p:ph type="sldNum" sz="quarter" idx="10"/>
          </p:nvPr>
        </p:nvSpPr>
        <p:spPr/>
        <p:txBody>
          <a:bodyPr/>
          <a:lstStyle/>
          <a:p>
            <a:fld id="{EF684145-827F-48C9-85A0-0B82166279BD}" type="slidenum">
              <a:rPr lang="en-US" smtClean="0"/>
              <a:t>39</a:t>
            </a:fld>
            <a:endParaRPr lang="en-US"/>
          </a:p>
        </p:txBody>
      </p:sp>
    </p:spTree>
    <p:extLst>
      <p:ext uri="{BB962C8B-B14F-4D97-AF65-F5344CB8AC3E}">
        <p14:creationId xmlns:p14="http://schemas.microsoft.com/office/powerpoint/2010/main" val="24635259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preliminary evaluation cycle in the fall, </a:t>
            </a:r>
            <a:r>
              <a:rPr lang="en-US" b="1"/>
              <a:t>you will be</a:t>
            </a:r>
            <a:r>
              <a:rPr lang="en-US"/>
              <a:t> observed at least one time by </a:t>
            </a:r>
            <a:r>
              <a:rPr lang="en-US" b="1"/>
              <a:t>your</a:t>
            </a:r>
            <a:r>
              <a:rPr lang="en-US"/>
              <a:t> administrative evaluator, and at least one time by the content expert </a:t>
            </a:r>
            <a:r>
              <a:rPr lang="en-US" b="1"/>
              <a:t>on your evaluation team</a:t>
            </a:r>
            <a:r>
              <a:rPr lang="en-US"/>
              <a:t>, who is a trained, certified school librarian.  Each of these observations is announced and includes a pre-conference and a post-conference. The post conferences include </a:t>
            </a:r>
            <a:r>
              <a:rPr lang="en-US" b="1"/>
              <a:t>a discussion of your</a:t>
            </a:r>
            <a:r>
              <a:rPr lang="en-US"/>
              <a:t> Area of Refinement and Area of Reinforcement to encourage </a:t>
            </a:r>
            <a:r>
              <a:rPr lang="en-US" b="1"/>
              <a:t>you</a:t>
            </a:r>
            <a:r>
              <a:rPr lang="en-US"/>
              <a:t> to grow in </a:t>
            </a:r>
            <a:r>
              <a:rPr lang="en-US" b="1"/>
              <a:t>your</a:t>
            </a:r>
            <a:r>
              <a:rPr lang="en-US"/>
              <a:t>  professional practice.</a:t>
            </a:r>
          </a:p>
          <a:p>
            <a:endParaRPr lang="en-US"/>
          </a:p>
          <a:p>
            <a:r>
              <a:rPr lang="en-US"/>
              <a:t>Because there is more than one evaluator on </a:t>
            </a:r>
            <a:r>
              <a:rPr lang="en-US" b="1"/>
              <a:t>your evaluation</a:t>
            </a:r>
            <a:r>
              <a:rPr lang="en-US" baseline="0"/>
              <a:t> </a:t>
            </a:r>
            <a:r>
              <a:rPr lang="en-US"/>
              <a:t>team, </a:t>
            </a:r>
            <a:r>
              <a:rPr lang="en-US" b="1"/>
              <a:t>your</a:t>
            </a:r>
            <a:r>
              <a:rPr lang="en-US"/>
              <a:t> evaluators will need to meet together before the preliminary evaluation conference with </a:t>
            </a:r>
            <a:r>
              <a:rPr lang="en-US" b="1"/>
              <a:t>you</a:t>
            </a:r>
            <a:r>
              <a:rPr lang="en-US"/>
              <a:t> in order to reach consensus on the preliminary scores of all Indicators in the Domains of Instruction, Environment, and Library Services &amp; Management.  Then, during the preliminary evaluation conference at the end of the preliminary evaluation cycle, </a:t>
            </a:r>
            <a:r>
              <a:rPr lang="en-US" b="1"/>
              <a:t>you</a:t>
            </a:r>
            <a:r>
              <a:rPr lang="en-US"/>
              <a:t> will meet with the evaluation chair and possibly the other evaluator as well for discussion, reflection, and sharing of the preliminary cycle scores and to re-visit </a:t>
            </a:r>
            <a:r>
              <a:rPr lang="en-US" b="1"/>
              <a:t>your</a:t>
            </a:r>
            <a:r>
              <a:rPr lang="en-US"/>
              <a:t> School Librarian Plan.</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39355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final evaluation cycle in the spring, </a:t>
            </a:r>
            <a:r>
              <a:rPr lang="en-US" b="1"/>
              <a:t>you will be</a:t>
            </a:r>
            <a:r>
              <a:rPr lang="en-US"/>
              <a:t> observed at least once by </a:t>
            </a:r>
            <a:r>
              <a:rPr lang="en-US" b="1"/>
              <a:t>your</a:t>
            </a:r>
            <a:r>
              <a:rPr lang="en-US"/>
              <a:t> administrative evaluator and at least once by the content expert </a:t>
            </a:r>
            <a:r>
              <a:rPr lang="en-US" b="1"/>
              <a:t>on your evaluation team</a:t>
            </a:r>
            <a:r>
              <a:rPr lang="en-US"/>
              <a:t>. These observations are unannounced, so post-conferences are conducted.  The post conferences include a </a:t>
            </a:r>
            <a:r>
              <a:rPr lang="en-US" b="1"/>
              <a:t>discussion of your</a:t>
            </a:r>
            <a:r>
              <a:rPr lang="en-US"/>
              <a:t> Area of Refinement and Area of Reinforcement to encourage </a:t>
            </a:r>
            <a:r>
              <a:rPr lang="en-US" b="1"/>
              <a:t>you</a:t>
            </a:r>
            <a:r>
              <a:rPr lang="en-US"/>
              <a:t> to grow in </a:t>
            </a:r>
            <a:r>
              <a:rPr lang="en-US" b="1"/>
              <a:t>your</a:t>
            </a:r>
            <a:r>
              <a:rPr lang="en-US"/>
              <a:t> professional practice. A consensus meeting is held once again between </a:t>
            </a:r>
            <a:r>
              <a:rPr lang="en-US" b="1"/>
              <a:t>your</a:t>
            </a:r>
            <a:r>
              <a:rPr lang="en-US"/>
              <a:t> evaluators, </a:t>
            </a:r>
            <a:r>
              <a:rPr lang="en-US" b="1"/>
              <a:t>for them</a:t>
            </a:r>
            <a:r>
              <a:rPr lang="en-US"/>
              <a:t> to reach consensus on all Indicators in the Domains of Instruction, Environment, and Library Services &amp; Management. At the conclusion of the final evaluation cycle, a final evaluation conference is held where </a:t>
            </a:r>
            <a:r>
              <a:rPr lang="en-US" b="1"/>
              <a:t>your</a:t>
            </a:r>
            <a:r>
              <a:rPr lang="en-US" b="1" baseline="0"/>
              <a:t> completed</a:t>
            </a:r>
            <a:r>
              <a:rPr lang="en-US"/>
              <a:t> Professionalism Self-Review </a:t>
            </a:r>
            <a:r>
              <a:rPr lang="en-US" b="1"/>
              <a:t>and</a:t>
            </a:r>
            <a:r>
              <a:rPr lang="en-US"/>
              <a:t> </a:t>
            </a:r>
            <a:r>
              <a:rPr lang="en-US" b="1"/>
              <a:t>the</a:t>
            </a:r>
            <a:r>
              <a:rPr lang="en-US"/>
              <a:t> Professionalism Review </a:t>
            </a:r>
            <a:r>
              <a:rPr lang="en-US" b="1"/>
              <a:t>completed by your</a:t>
            </a:r>
            <a:r>
              <a:rPr lang="en-US"/>
              <a:t> administrative evaluator are shared. </a:t>
            </a:r>
            <a:r>
              <a:rPr lang="en-US" b="1"/>
              <a:t>Your</a:t>
            </a:r>
            <a:r>
              <a:rPr lang="en-US" b="1" baseline="0"/>
              <a:t> </a:t>
            </a:r>
            <a:r>
              <a:rPr lang="en-US"/>
              <a:t>School Librarian Plan is once again reviewed, and final scores for all 4 Domains are shared. </a:t>
            </a:r>
          </a:p>
          <a:p>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71228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Under Special Areas 2020 Evaluation Model,</a:t>
            </a:r>
            <a:r>
              <a:rPr lang="en-US"/>
              <a:t> South Carolina school librarians on Continuing contract will undergo a formative evaluation during their year of state recertification, or every five years, whichever is sooner.</a:t>
            </a:r>
            <a:endParaRPr lang="en-US">
              <a:cs typeface="Calibri"/>
            </a:endParaRPr>
          </a:p>
          <a:p>
            <a:endParaRPr lang="en-US">
              <a:cs typeface="Calibri"/>
            </a:endParaRPr>
          </a:p>
          <a:p>
            <a:r>
              <a:rPr lang="en-US" b="1">
                <a:cs typeface="Calibri"/>
              </a:rPr>
              <a:t>Your</a:t>
            </a:r>
            <a:r>
              <a:rPr lang="en-US">
                <a:cs typeface="Calibri"/>
              </a:rPr>
              <a:t> evaluation team on</a:t>
            </a:r>
            <a:r>
              <a:rPr lang="en-US" baseline="0">
                <a:cs typeface="Calibri"/>
              </a:rPr>
              <a:t> </a:t>
            </a:r>
            <a:r>
              <a:rPr lang="en-US" b="1" baseline="0">
                <a:cs typeface="Calibri"/>
              </a:rPr>
              <a:t>Continuing Formative</a:t>
            </a:r>
            <a:r>
              <a:rPr lang="en-US" baseline="0">
                <a:cs typeface="Calibri"/>
              </a:rPr>
              <a:t> </a:t>
            </a:r>
            <a:r>
              <a:rPr lang="en-US">
                <a:cs typeface="Calibri"/>
              </a:rPr>
              <a:t>level will include the principal or administrative designee. </a:t>
            </a:r>
            <a:r>
              <a:rPr lang="en-US" b="1">
                <a:cs typeface="Calibri"/>
              </a:rPr>
              <a:t>Our district</a:t>
            </a:r>
            <a:r>
              <a:rPr lang="en-US">
                <a:cs typeface="Calibri"/>
              </a:rPr>
              <a:t> may choose to go above and beyond this and appoint a certified, trained content expert.</a:t>
            </a:r>
          </a:p>
          <a:p>
            <a:endParaRPr lang="en-US"/>
          </a:p>
        </p:txBody>
      </p:sp>
      <p:sp>
        <p:nvSpPr>
          <p:cNvPr id="4" name="Slide Number Placeholder 3"/>
          <p:cNvSpPr>
            <a:spLocks noGrp="1"/>
          </p:cNvSpPr>
          <p:nvPr>
            <p:ph type="sldNum" sz="quarter" idx="10"/>
          </p:nvPr>
        </p:nvSpPr>
        <p:spPr/>
        <p:txBody>
          <a:bodyPr/>
          <a:lstStyle/>
          <a:p>
            <a:fld id="{EF684145-827F-48C9-85A0-0B82166279BD}" type="slidenum">
              <a:rPr lang="en-US" smtClean="0"/>
              <a:t>42</a:t>
            </a:fld>
            <a:endParaRPr lang="en-US"/>
          </a:p>
        </p:txBody>
      </p:sp>
    </p:spTree>
    <p:extLst>
      <p:ext uri="{BB962C8B-B14F-4D97-AF65-F5344CB8AC3E}">
        <p14:creationId xmlns:p14="http://schemas.microsoft.com/office/powerpoint/2010/main" val="27830109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preliminary evaluation cycle in the fall, </a:t>
            </a:r>
            <a:r>
              <a:rPr lang="en-US" b="1"/>
              <a:t>you</a:t>
            </a:r>
            <a:r>
              <a:rPr lang="en-US" b="1" baseline="0"/>
              <a:t> will be</a:t>
            </a:r>
            <a:r>
              <a:rPr lang="en-US" baseline="0"/>
              <a:t> </a:t>
            </a:r>
            <a:r>
              <a:rPr lang="en-US"/>
              <a:t>observed at least once by </a:t>
            </a:r>
            <a:r>
              <a:rPr lang="en-US" b="1"/>
              <a:t>your</a:t>
            </a:r>
            <a:r>
              <a:rPr lang="en-US"/>
              <a:t> administrative evaluator. These observations are announced and include a pre-conference and a post-conference. The post conferences include a</a:t>
            </a:r>
            <a:r>
              <a:rPr lang="en-US" baseline="0"/>
              <a:t> </a:t>
            </a:r>
            <a:r>
              <a:rPr lang="en-US" b="1" baseline="0"/>
              <a:t>discussion of your</a:t>
            </a:r>
            <a:r>
              <a:rPr lang="en-US"/>
              <a:t> Area of Refinement and Area of Reinforcement to encourage </a:t>
            </a:r>
            <a:r>
              <a:rPr lang="en-US" b="1"/>
              <a:t>you</a:t>
            </a:r>
            <a:r>
              <a:rPr lang="en-US"/>
              <a:t> to grow in </a:t>
            </a:r>
            <a:r>
              <a:rPr lang="en-US" b="1"/>
              <a:t>your</a:t>
            </a:r>
            <a:r>
              <a:rPr lang="en-US"/>
              <a:t> professional practice.  Then, during the preliminary evaluation conference at the end of the preliminary evaluation cycle, </a:t>
            </a:r>
            <a:r>
              <a:rPr lang="en-US" b="1"/>
              <a:t>you</a:t>
            </a:r>
            <a:r>
              <a:rPr lang="en-US"/>
              <a:t> will meet with </a:t>
            </a:r>
            <a:r>
              <a:rPr lang="en-US" b="1"/>
              <a:t>your</a:t>
            </a:r>
            <a:r>
              <a:rPr lang="en-US"/>
              <a:t> evaluation chair for discussion, reflection, and sharing of the preliminary cycle scores. </a:t>
            </a:r>
            <a:r>
              <a:rPr lang="en-US" b="1"/>
              <a:t>You</a:t>
            </a:r>
            <a:r>
              <a:rPr lang="en-US"/>
              <a:t> will also review </a:t>
            </a:r>
            <a:r>
              <a:rPr lang="en-US" b="1"/>
              <a:t>your</a:t>
            </a:r>
            <a:r>
              <a:rPr lang="en-US"/>
              <a:t> School Librarian Plan in SCLead.</a:t>
            </a:r>
            <a:endParaRPr lang="en-US">
              <a:cs typeface="Calibri"/>
            </a:endParaRPr>
          </a:p>
          <a:p>
            <a:endParaRPr lang="en-US"/>
          </a:p>
          <a:p>
            <a:endParaRPr lang="en-US"/>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50993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Please note that the observations for </a:t>
            </a:r>
            <a:r>
              <a:rPr lang="en-US" b="1">
                <a:cs typeface="Calibri"/>
              </a:rPr>
              <a:t>your</a:t>
            </a:r>
            <a:r>
              <a:rPr lang="en-US">
                <a:cs typeface="Calibri"/>
              </a:rPr>
              <a:t> final evaluation cycle can be waived at </a:t>
            </a:r>
            <a:r>
              <a:rPr lang="en-US" b="1">
                <a:cs typeface="Calibri"/>
              </a:rPr>
              <a:t>your</a:t>
            </a:r>
            <a:r>
              <a:rPr lang="en-US">
                <a:cs typeface="Calibri"/>
              </a:rPr>
              <a:t> evaluator's discretion if all </a:t>
            </a:r>
            <a:r>
              <a:rPr lang="en-US" b="1">
                <a:cs typeface="Calibri"/>
              </a:rPr>
              <a:t>your</a:t>
            </a:r>
            <a:r>
              <a:rPr lang="en-US">
                <a:cs typeface="Calibri"/>
              </a:rPr>
              <a:t> observation scores for the preliminary cycle are proficient or above.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74909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final evaluation cycle in the spring, </a:t>
            </a:r>
            <a:r>
              <a:rPr lang="en-US" b="1"/>
              <a:t>you will be</a:t>
            </a:r>
            <a:r>
              <a:rPr lang="en-US"/>
              <a:t> observed at least once by </a:t>
            </a:r>
            <a:r>
              <a:rPr lang="en-US" b="1"/>
              <a:t>your</a:t>
            </a:r>
            <a:r>
              <a:rPr lang="en-US"/>
              <a:t> administrative evaluator. These observations are unannounced, and post-conferences are conducted.  The post conferences include a</a:t>
            </a:r>
            <a:r>
              <a:rPr lang="en-US" baseline="0"/>
              <a:t> </a:t>
            </a:r>
            <a:r>
              <a:rPr lang="en-US" b="1" baseline="0"/>
              <a:t>discussion of your </a:t>
            </a:r>
            <a:r>
              <a:rPr lang="en-US"/>
              <a:t>Area of Refinement and Area of Reinforcement to encourage </a:t>
            </a:r>
            <a:r>
              <a:rPr lang="en-US" b="1"/>
              <a:t>you</a:t>
            </a:r>
            <a:r>
              <a:rPr lang="en-US"/>
              <a:t> to grow in </a:t>
            </a:r>
            <a:r>
              <a:rPr lang="en-US" b="1"/>
              <a:t>your</a:t>
            </a:r>
            <a:r>
              <a:rPr lang="en-US"/>
              <a:t> professional practice. At the conclusion of the final evaluation cycle, a final evaluation conference is held where </a:t>
            </a:r>
            <a:r>
              <a:rPr lang="en-US" b="1"/>
              <a:t>your</a:t>
            </a:r>
            <a:r>
              <a:rPr lang="en-US" b="1" baseline="0"/>
              <a:t> completed</a:t>
            </a:r>
            <a:r>
              <a:rPr lang="en-US" baseline="0"/>
              <a:t> </a:t>
            </a:r>
            <a:r>
              <a:rPr lang="en-US"/>
              <a:t>Professionalism Self-Review</a:t>
            </a:r>
            <a:r>
              <a:rPr lang="en-US" baseline="0"/>
              <a:t> </a:t>
            </a:r>
            <a:r>
              <a:rPr lang="en-US"/>
              <a:t>and Professionalism Review </a:t>
            </a:r>
            <a:r>
              <a:rPr lang="en-US" b="1"/>
              <a:t>completed by your</a:t>
            </a:r>
            <a:r>
              <a:rPr lang="en-US"/>
              <a:t> administrative evaluator are shared. </a:t>
            </a:r>
            <a:r>
              <a:rPr lang="en-US" b="1"/>
              <a:t>Your</a:t>
            </a:r>
            <a:r>
              <a:rPr lang="en-US"/>
              <a:t> School Librarian Plan is once again reviewed, and final scores for all 4 Domains are shared. </a:t>
            </a:r>
          </a:p>
          <a:p>
            <a:endParaRPr lang="en-US">
              <a:cs typeface="Calibri"/>
            </a:endParaRPr>
          </a:p>
          <a:p>
            <a:endParaRPr lang="en-US"/>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80527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a:t>
            </a:r>
            <a:r>
              <a:rPr lang="en-US" baseline="0">
                <a:cs typeface="Calibri"/>
              </a:rPr>
              <a:t> </a:t>
            </a:r>
            <a:r>
              <a:rPr lang="en-US">
                <a:cs typeface="Calibri"/>
              </a:rPr>
              <a:t>Continuing &amp; Annual Goals-Based Evaluation, are also called the GBE. School librarians must be evaluated every year. When</a:t>
            </a:r>
            <a:r>
              <a:rPr lang="en-US" baseline="0">
                <a:cs typeface="Calibri"/>
              </a:rPr>
              <a:t> </a:t>
            </a:r>
            <a:r>
              <a:rPr lang="en-US" b="1" baseline="0">
                <a:cs typeface="Calibri"/>
              </a:rPr>
              <a:t>you</a:t>
            </a:r>
            <a:r>
              <a:rPr lang="en-US">
                <a:cs typeface="Calibri"/>
              </a:rPr>
              <a:t> are not evaluated formatively or summatively, as we have discussed, </a:t>
            </a:r>
            <a:r>
              <a:rPr lang="en-US" b="1">
                <a:cs typeface="Calibri"/>
              </a:rPr>
              <a:t>you</a:t>
            </a:r>
            <a:r>
              <a:rPr lang="en-US">
                <a:cs typeface="Calibri"/>
              </a:rPr>
              <a:t> may have a goals-based evaluation. </a:t>
            </a:r>
          </a:p>
          <a:p>
            <a:r>
              <a:rPr lang="en-US">
                <a:cs typeface="Calibri"/>
              </a:rPr>
              <a:t>During the GBE process, </a:t>
            </a:r>
            <a:r>
              <a:rPr lang="en-US" b="1">
                <a:cs typeface="Calibri"/>
              </a:rPr>
              <a:t>you</a:t>
            </a:r>
            <a:r>
              <a:rPr lang="en-US">
                <a:cs typeface="Calibri"/>
              </a:rPr>
              <a:t> should engage in meaningful learning experiences that are connected to the SC School Librarian Rubric.</a:t>
            </a:r>
          </a:p>
          <a:p>
            <a:endParaRPr lang="en-US"/>
          </a:p>
        </p:txBody>
      </p:sp>
      <p:sp>
        <p:nvSpPr>
          <p:cNvPr id="4" name="Slide Number Placeholder 3"/>
          <p:cNvSpPr>
            <a:spLocks noGrp="1"/>
          </p:cNvSpPr>
          <p:nvPr>
            <p:ph type="sldNum" sz="quarter" idx="10"/>
          </p:nvPr>
        </p:nvSpPr>
        <p:spPr/>
        <p:txBody>
          <a:bodyPr/>
          <a:lstStyle/>
          <a:p>
            <a:fld id="{EF684145-827F-48C9-85A0-0B82166279BD}" type="slidenum">
              <a:rPr lang="en-US" smtClean="0"/>
              <a:t>46</a:t>
            </a:fld>
            <a:endParaRPr lang="en-US"/>
          </a:p>
        </p:txBody>
      </p:sp>
    </p:spTree>
    <p:extLst>
      <p:ext uri="{BB962C8B-B14F-4D97-AF65-F5344CB8AC3E}">
        <p14:creationId xmlns:p14="http://schemas.microsoft.com/office/powerpoint/2010/main" val="2552149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When</a:t>
            </a:r>
            <a:r>
              <a:rPr lang="en-US">
                <a:cs typeface="Calibri"/>
              </a:rPr>
              <a:t> participating in the GBE process,</a:t>
            </a:r>
            <a:r>
              <a:rPr lang="en-US" baseline="0">
                <a:cs typeface="Calibri"/>
              </a:rPr>
              <a:t> </a:t>
            </a:r>
            <a:r>
              <a:rPr lang="en-US" b="1" baseline="0">
                <a:cs typeface="Calibri"/>
              </a:rPr>
              <a:t>you</a:t>
            </a:r>
            <a:r>
              <a:rPr lang="en-US">
                <a:cs typeface="Calibri"/>
              </a:rPr>
              <a:t> must complete at least one Professional SMART Goal. SMART goals are specific, measurable, attainable, results-oriented, and time-bound. This document in SCLead is the only document required at the state level during the GBE process.  </a:t>
            </a:r>
            <a:r>
              <a:rPr lang="en-US" b="1">
                <a:cs typeface="Calibri"/>
              </a:rPr>
              <a:t>Note our district</a:t>
            </a:r>
            <a:r>
              <a:rPr lang="en-US" b="1" baseline="0">
                <a:cs typeface="Calibri"/>
              </a:rPr>
              <a:t> has</a:t>
            </a:r>
            <a:r>
              <a:rPr lang="en-US" b="1">
                <a:cs typeface="Calibri"/>
              </a:rPr>
              <a:t> the discretion to assign</a:t>
            </a:r>
            <a:r>
              <a:rPr lang="en-US">
                <a:cs typeface="Calibri"/>
              </a:rPr>
              <a:t> one or more additional professional growth and development goal.</a:t>
            </a:r>
            <a:r>
              <a:rPr lang="en-US" baseline="0">
                <a:cs typeface="Calibri"/>
              </a:rPr>
              <a:t> </a:t>
            </a:r>
            <a:r>
              <a:rPr lang="en-US">
                <a:cs typeface="Calibri"/>
              </a:rPr>
              <a:t>Each goal must be aligned with one or more Indicators. </a:t>
            </a:r>
          </a:p>
          <a:p>
            <a:endParaRPr lang="en-US">
              <a:cs typeface="Calibri"/>
            </a:endParaRPr>
          </a:p>
          <a:p>
            <a:r>
              <a:rPr lang="en-US" b="1">
                <a:cs typeface="Calibri"/>
              </a:rPr>
              <a:t>You</a:t>
            </a:r>
            <a:r>
              <a:rPr lang="en-US">
                <a:cs typeface="Calibri"/>
              </a:rPr>
              <a:t> and </a:t>
            </a:r>
            <a:r>
              <a:rPr lang="en-US" b="1">
                <a:cs typeface="Calibri"/>
              </a:rPr>
              <a:t>your</a:t>
            </a:r>
            <a:r>
              <a:rPr lang="en-US">
                <a:cs typeface="Calibri"/>
              </a:rPr>
              <a:t> administrative evaluator will meet three times during the school year to review </a:t>
            </a:r>
            <a:r>
              <a:rPr lang="en-US" b="1">
                <a:cs typeface="Calibri"/>
              </a:rPr>
              <a:t>your</a:t>
            </a:r>
            <a:r>
              <a:rPr lang="en-US">
                <a:cs typeface="Calibri"/>
              </a:rPr>
              <a:t> Professional Goal.  At the beginning of the school year, </a:t>
            </a:r>
            <a:r>
              <a:rPr lang="en-US" b="1">
                <a:cs typeface="Calibri"/>
              </a:rPr>
              <a:t>you</a:t>
            </a:r>
            <a:r>
              <a:rPr lang="en-US">
                <a:cs typeface="Calibri"/>
              </a:rPr>
              <a:t> develop the Professional Goal based on data, and </a:t>
            </a:r>
            <a:r>
              <a:rPr lang="en-US" b="1">
                <a:cs typeface="Calibri"/>
              </a:rPr>
              <a:t>your</a:t>
            </a:r>
            <a:r>
              <a:rPr lang="en-US">
                <a:cs typeface="Calibri"/>
              </a:rPr>
              <a:t> administrative evaluator approves it during the preliminary approval conference. </a:t>
            </a:r>
            <a:r>
              <a:rPr lang="en-US" b="1">
                <a:cs typeface="Calibri"/>
              </a:rPr>
              <a:t>You</a:t>
            </a:r>
            <a:r>
              <a:rPr lang="en-US" b="1" baseline="0">
                <a:cs typeface="Calibri"/>
              </a:rPr>
              <a:t> will</a:t>
            </a:r>
            <a:r>
              <a:rPr lang="en-US">
                <a:cs typeface="Calibri"/>
              </a:rPr>
              <a:t> revisit the Professional Goal at the preliminary evaluation conference </a:t>
            </a:r>
            <a:r>
              <a:rPr lang="en-US" err="1">
                <a:cs typeface="Calibri"/>
              </a:rPr>
              <a:t>mid-year</a:t>
            </a:r>
            <a:r>
              <a:rPr lang="en-US">
                <a:cs typeface="Calibri"/>
              </a:rPr>
              <a:t> to discuss progress made. At the end of the year, </a:t>
            </a:r>
            <a:r>
              <a:rPr lang="en-US" b="1">
                <a:cs typeface="Calibri"/>
              </a:rPr>
              <a:t>you</a:t>
            </a:r>
            <a:r>
              <a:rPr lang="en-US">
                <a:cs typeface="Calibri"/>
              </a:rPr>
              <a:t> meet once again to review </a:t>
            </a:r>
            <a:r>
              <a:rPr lang="en-US" b="1">
                <a:cs typeface="Calibri"/>
              </a:rPr>
              <a:t>your</a:t>
            </a:r>
            <a:r>
              <a:rPr lang="en-US">
                <a:cs typeface="Calibri"/>
              </a:rPr>
              <a:t> Professional Goal and discuss recommendations during the final evaluation conference. This conference </a:t>
            </a:r>
            <a:r>
              <a:rPr lang="en-US" b="1">
                <a:cs typeface="Calibri"/>
              </a:rPr>
              <a:t>will</a:t>
            </a:r>
            <a:r>
              <a:rPr lang="en-US" baseline="0">
                <a:cs typeface="Calibri"/>
              </a:rPr>
              <a:t> </a:t>
            </a:r>
            <a:r>
              <a:rPr lang="en-US">
                <a:cs typeface="Calibri"/>
              </a:rPr>
              <a:t>occur by May 1.</a:t>
            </a:r>
          </a:p>
          <a:p>
            <a:endParaRPr lang="en-US">
              <a:cs typeface="Calibri"/>
            </a:endParaRPr>
          </a:p>
          <a:p>
            <a:endParaRPr lang="en-US"/>
          </a:p>
          <a:p>
            <a:endParaRPr lang="en-US"/>
          </a:p>
        </p:txBody>
      </p:sp>
      <p:sp>
        <p:nvSpPr>
          <p:cNvPr id="4" name="Slide Number Placeholder 3"/>
          <p:cNvSpPr>
            <a:spLocks noGrp="1"/>
          </p:cNvSpPr>
          <p:nvPr>
            <p:ph type="sldNum" sz="quarter" idx="10"/>
          </p:nvPr>
        </p:nvSpPr>
        <p:spPr/>
        <p:txBody>
          <a:bodyPr/>
          <a:lstStyle/>
          <a:p>
            <a:fld id="{EF684145-827F-48C9-85A0-0B82166279BD}" type="slidenum">
              <a:rPr lang="en-US" smtClean="0"/>
              <a:t>47</a:t>
            </a:fld>
            <a:endParaRPr lang="en-US"/>
          </a:p>
        </p:txBody>
      </p:sp>
    </p:spTree>
    <p:extLst>
      <p:ext uri="{BB962C8B-B14F-4D97-AF65-F5344CB8AC3E}">
        <p14:creationId xmlns:p14="http://schemas.microsoft.com/office/powerpoint/2010/main" val="40721998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7094400" y="-211200"/>
            <a:ext cx="4562400" cy="3105600"/>
          </a:xfrm>
        </p:spPr>
        <p:txBody>
          <a:bodyPr lIns="0" tIns="0" rIns="0" bIns="0" anchor="b" anchorCtr="0"/>
          <a:lstStyle>
            <a:lvl1pPr algn="r">
              <a:lnSpc>
                <a:spcPct val="85000"/>
              </a:lnSpc>
              <a:defRPr sz="4500">
                <a:solidFill>
                  <a:schemeClr val="bg1"/>
                </a:solidFill>
              </a:defRPr>
            </a:lvl1pPr>
          </a:lstStyle>
          <a:p>
            <a:r>
              <a:rPr lang="en-US"/>
              <a:t>Presentation Title </a:t>
            </a:r>
          </a:p>
        </p:txBody>
      </p:sp>
      <p:sp>
        <p:nvSpPr>
          <p:cNvPr id="3" name="Subtitle 2"/>
          <p:cNvSpPr>
            <a:spLocks noGrp="1"/>
          </p:cNvSpPr>
          <p:nvPr>
            <p:ph type="subTitle" idx="1" hasCustomPrompt="1"/>
          </p:nvPr>
        </p:nvSpPr>
        <p:spPr>
          <a:xfrm>
            <a:off x="8524800" y="3217801"/>
            <a:ext cx="3132000" cy="1655763"/>
          </a:xfrm>
        </p:spPr>
        <p:txBody>
          <a:bodyPr lIns="0" tIns="0" rIns="0" bIns="0"/>
          <a:lstStyle>
            <a:lvl1pPr marL="0" indent="0" algn="r">
              <a:buNone/>
              <a:defRPr sz="1800">
                <a:solidFill>
                  <a:schemeClr val="bg1">
                    <a:alpha val="6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subtitle or presentation date</a:t>
            </a:r>
          </a:p>
        </p:txBody>
      </p:sp>
      <p:sp>
        <p:nvSpPr>
          <p:cNvPr id="4" name="Date Placeholder 3"/>
          <p:cNvSpPr>
            <a:spLocks noGrp="1"/>
          </p:cNvSpPr>
          <p:nvPr>
            <p:ph type="dt" sz="half" idx="10"/>
          </p:nvPr>
        </p:nvSpPr>
        <p:spPr>
          <a:xfrm>
            <a:off x="535200" y="6198052"/>
            <a:ext cx="2743200" cy="365125"/>
          </a:xfrm>
        </p:spPr>
        <p:txBody>
          <a:bodyPr lIns="0" tIns="0" rIns="0" bIns="0"/>
          <a:lstStyle>
            <a:lvl1pPr>
              <a:defRPr>
                <a:solidFill>
                  <a:schemeClr val="bg1"/>
                </a:solidFill>
              </a:defRPr>
            </a:lvl1pPr>
          </a:lstStyle>
          <a:p>
            <a:r>
              <a:rPr lang="en-US"/>
              <a:t>9/22/16</a:t>
            </a:r>
          </a:p>
        </p:txBody>
      </p:sp>
      <p:sp>
        <p:nvSpPr>
          <p:cNvPr id="5" name="Footer Placeholder 4"/>
          <p:cNvSpPr>
            <a:spLocks noGrp="1"/>
          </p:cNvSpPr>
          <p:nvPr>
            <p:ph type="ftr" sz="quarter" idx="11"/>
          </p:nvPr>
        </p:nvSpPr>
        <p:spPr>
          <a:xfrm>
            <a:off x="4038600" y="6198052"/>
            <a:ext cx="4114800" cy="365125"/>
          </a:xfrm>
        </p:spPr>
        <p:txBody>
          <a:bodyPr lIns="0" tIns="0" rIns="0" bIns="0"/>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913600" y="6198052"/>
            <a:ext cx="2743200" cy="365125"/>
          </a:xfrm>
        </p:spPr>
        <p:txBody>
          <a:bodyPr lIns="0" tIns="0" rIns="0" bIns="0"/>
          <a:lstStyle>
            <a:lvl1pPr>
              <a:defRPr>
                <a:solidFill>
                  <a:schemeClr val="bg1"/>
                </a:solidFill>
              </a:defRPr>
            </a:lvl1pPr>
          </a:lstStyle>
          <a:p>
            <a:fld id="{F09FC993-FCB1-4E42-95A4-F69F06C207DB}" type="slidenum">
              <a:rPr lang="en-US" smtClean="0"/>
              <a:pPr/>
              <a:t>‹#›</a:t>
            </a:fld>
            <a:endParaRPr lang="en-US"/>
          </a:p>
        </p:txBody>
      </p:sp>
    </p:spTree>
    <p:extLst>
      <p:ext uri="{BB962C8B-B14F-4D97-AF65-F5344CB8AC3E}">
        <p14:creationId xmlns:p14="http://schemas.microsoft.com/office/powerpoint/2010/main" val="2250330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7094400" y="91433"/>
            <a:ext cx="4562400" cy="3105600"/>
          </a:xfrm>
        </p:spPr>
        <p:txBody>
          <a:bodyPr lIns="0" tIns="0" rIns="0" bIns="0" anchor="b" anchorCtr="0"/>
          <a:lstStyle>
            <a:lvl1pPr algn="r">
              <a:lnSpc>
                <a:spcPct val="85000"/>
              </a:lnSpc>
              <a:defRPr sz="4500">
                <a:solidFill>
                  <a:schemeClr val="bg1"/>
                </a:solidFill>
              </a:defRPr>
            </a:lvl1pPr>
          </a:lstStyle>
          <a:p>
            <a:r>
              <a:rPr lang="en-US"/>
              <a:t>Presentation Title </a:t>
            </a:r>
          </a:p>
        </p:txBody>
      </p:sp>
      <p:sp>
        <p:nvSpPr>
          <p:cNvPr id="3" name="Subtitle 2"/>
          <p:cNvSpPr>
            <a:spLocks noGrp="1"/>
          </p:cNvSpPr>
          <p:nvPr>
            <p:ph type="subTitle" idx="1" hasCustomPrompt="1"/>
          </p:nvPr>
        </p:nvSpPr>
        <p:spPr>
          <a:xfrm>
            <a:off x="8524800" y="3520434"/>
            <a:ext cx="3132000" cy="1655763"/>
          </a:xfrm>
        </p:spPr>
        <p:txBody>
          <a:bodyPr lIns="0" tIns="0" rIns="0" bIns="0"/>
          <a:lstStyle>
            <a:lvl1pPr marL="0" indent="0" algn="r">
              <a:buNone/>
              <a:defRPr sz="1800">
                <a:solidFill>
                  <a:schemeClr val="bg1">
                    <a:alpha val="6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subtitle or presentation date</a:t>
            </a:r>
          </a:p>
        </p:txBody>
      </p:sp>
      <p:sp>
        <p:nvSpPr>
          <p:cNvPr id="4" name="Date Placeholder 3"/>
          <p:cNvSpPr>
            <a:spLocks noGrp="1"/>
          </p:cNvSpPr>
          <p:nvPr>
            <p:ph type="dt" sz="half" idx="10"/>
          </p:nvPr>
        </p:nvSpPr>
        <p:spPr>
          <a:xfrm>
            <a:off x="535200" y="6198052"/>
            <a:ext cx="2743200" cy="365125"/>
          </a:xfrm>
        </p:spPr>
        <p:txBody>
          <a:bodyPr lIns="0" tIns="0" rIns="0" bIns="0"/>
          <a:lstStyle>
            <a:lvl1pPr>
              <a:defRPr>
                <a:solidFill>
                  <a:schemeClr val="bg1"/>
                </a:solidFill>
              </a:defRPr>
            </a:lvl1pPr>
          </a:lstStyle>
          <a:p>
            <a:r>
              <a:rPr lang="en-US"/>
              <a:t>9/22/16</a:t>
            </a:r>
          </a:p>
        </p:txBody>
      </p:sp>
      <p:sp>
        <p:nvSpPr>
          <p:cNvPr id="5" name="Footer Placeholder 4"/>
          <p:cNvSpPr>
            <a:spLocks noGrp="1"/>
          </p:cNvSpPr>
          <p:nvPr>
            <p:ph type="ftr" sz="quarter" idx="11"/>
          </p:nvPr>
        </p:nvSpPr>
        <p:spPr>
          <a:xfrm>
            <a:off x="4038600" y="6198052"/>
            <a:ext cx="4114800" cy="365125"/>
          </a:xfrm>
        </p:spPr>
        <p:txBody>
          <a:bodyPr lIns="0" tIns="0" rIns="0" bIns="0"/>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913600" y="6198052"/>
            <a:ext cx="2743200" cy="365125"/>
          </a:xfrm>
        </p:spPr>
        <p:txBody>
          <a:bodyPr lIns="0" tIns="0" rIns="0" bIns="0"/>
          <a:lstStyle>
            <a:lvl1pPr>
              <a:defRPr>
                <a:solidFill>
                  <a:schemeClr val="bg1"/>
                </a:solidFill>
              </a:defRPr>
            </a:lvl1pPr>
          </a:lstStyle>
          <a:p>
            <a:fld id="{F09FC993-FCB1-4E42-95A4-F69F06C207DB}" type="slidenum">
              <a:rPr lang="en-US" smtClean="0"/>
              <a:pPr/>
              <a:t>‹#›</a:t>
            </a:fld>
            <a:endParaRPr lang="en-US"/>
          </a:p>
        </p:txBody>
      </p:sp>
    </p:spTree>
    <p:extLst>
      <p:ext uri="{BB962C8B-B14F-4D97-AF65-F5344CB8AC3E}">
        <p14:creationId xmlns:p14="http://schemas.microsoft.com/office/powerpoint/2010/main" val="1311263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94400" y="198879"/>
            <a:ext cx="10003200" cy="1280609"/>
          </a:xfrm>
        </p:spPr>
        <p:txBody>
          <a:bodyPr lIns="0" tIns="0" rIns="0" bIns="0" anchor="b" anchorCtr="0"/>
          <a:lstStyle>
            <a:lvl1pPr>
              <a:lnSpc>
                <a:spcPct val="85000"/>
              </a:lnSpc>
              <a:defRPr>
                <a:solidFill>
                  <a:schemeClr val="accent1"/>
                </a:solidFill>
              </a:defRPr>
            </a:lvl1pPr>
          </a:lstStyle>
          <a:p>
            <a:r>
              <a:rPr lang="en-US"/>
              <a:t>Page Title Goes Here</a:t>
            </a:r>
          </a:p>
        </p:txBody>
      </p:sp>
      <p:sp>
        <p:nvSpPr>
          <p:cNvPr id="3" name="Content Placeholder 2"/>
          <p:cNvSpPr>
            <a:spLocks noGrp="1"/>
          </p:cNvSpPr>
          <p:nvPr>
            <p:ph idx="1"/>
          </p:nvPr>
        </p:nvSpPr>
        <p:spPr>
          <a:xfrm>
            <a:off x="1094400" y="1789890"/>
            <a:ext cx="10003200" cy="4271875"/>
          </a:xfrm>
        </p:spPr>
        <p:txBody>
          <a:bodyPr lIns="0" tIns="0" rIns="0" bIns="0"/>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35200" y="6193999"/>
            <a:ext cx="2743200" cy="365125"/>
          </a:xfrm>
        </p:spPr>
        <p:txBody>
          <a:bodyPr lIns="0" tIns="0" rIns="0" bIns="0"/>
          <a:lstStyle>
            <a:lvl1pPr>
              <a:defRPr>
                <a:solidFill>
                  <a:schemeClr val="accent5"/>
                </a:solidFill>
              </a:defRPr>
            </a:lvl1pPr>
          </a:lstStyle>
          <a:p>
            <a:r>
              <a:rPr lang="en-US"/>
              <a:t>9/22/16</a:t>
            </a:r>
          </a:p>
        </p:txBody>
      </p:sp>
      <p:sp>
        <p:nvSpPr>
          <p:cNvPr id="5" name="Footer Placeholder 4"/>
          <p:cNvSpPr>
            <a:spLocks noGrp="1"/>
          </p:cNvSpPr>
          <p:nvPr>
            <p:ph type="ftr" sz="quarter" idx="11"/>
          </p:nvPr>
        </p:nvSpPr>
        <p:spPr>
          <a:xfrm>
            <a:off x="4038600" y="6193999"/>
            <a:ext cx="4114800" cy="365125"/>
          </a:xfrm>
        </p:spPr>
        <p:txBody>
          <a:bodyPr lIns="0" tIns="0" rIns="0" bIns="0"/>
          <a:lstStyle>
            <a:lvl1pPr>
              <a:defRPr>
                <a:solidFill>
                  <a:schemeClr val="accent5"/>
                </a:solidFill>
              </a:defRPr>
            </a:lvl1pPr>
          </a:lstStyle>
          <a:p>
            <a:endParaRPr lang="en-US"/>
          </a:p>
        </p:txBody>
      </p:sp>
      <p:sp>
        <p:nvSpPr>
          <p:cNvPr id="6" name="Slide Number Placeholder 5"/>
          <p:cNvSpPr>
            <a:spLocks noGrp="1"/>
          </p:cNvSpPr>
          <p:nvPr>
            <p:ph type="sldNum" sz="quarter" idx="12"/>
          </p:nvPr>
        </p:nvSpPr>
        <p:spPr>
          <a:xfrm>
            <a:off x="8913600" y="6193999"/>
            <a:ext cx="2743200" cy="365125"/>
          </a:xfrm>
        </p:spPr>
        <p:txBody>
          <a:bodyPr lIns="0" tIns="0" rIns="0" bIns="0"/>
          <a:lstStyle>
            <a:lvl1pPr>
              <a:defRPr>
                <a:solidFill>
                  <a:schemeClr val="accent5"/>
                </a:solidFill>
              </a:defRPr>
            </a:lvl1pPr>
          </a:lstStyle>
          <a:p>
            <a:fld id="{F09FC993-FCB1-4E42-95A4-F69F06C207DB}" type="slidenum">
              <a:rPr lang="en-US" smtClean="0"/>
              <a:pPr/>
              <a:t>‹#›</a:t>
            </a:fld>
            <a:endParaRPr lang="en-US"/>
          </a:p>
        </p:txBody>
      </p:sp>
    </p:spTree>
    <p:extLst>
      <p:ext uri="{BB962C8B-B14F-4D97-AF65-F5344CB8AC3E}">
        <p14:creationId xmlns:p14="http://schemas.microsoft.com/office/powerpoint/2010/main" val="3379902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Freeform 16"/>
          <p:cNvSpPr/>
          <p:nvPr userDrawn="1"/>
        </p:nvSpPr>
        <p:spPr>
          <a:xfrm>
            <a:off x="0" y="-1"/>
            <a:ext cx="12192000" cy="68580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5" fmla="*/ 315612 w 9144000"/>
              <a:gd name="connsiteY5" fmla="*/ 168612 h 5143500"/>
              <a:gd name="connsiteX6" fmla="*/ 190500 w 9144000"/>
              <a:gd name="connsiteY6" fmla="*/ 293724 h 5143500"/>
              <a:gd name="connsiteX7" fmla="*/ 190500 w 9144000"/>
              <a:gd name="connsiteY7" fmla="*/ 4827887 h 5143500"/>
              <a:gd name="connsiteX8" fmla="*/ 315612 w 9144000"/>
              <a:gd name="connsiteY8" fmla="*/ 4952999 h 5143500"/>
              <a:gd name="connsiteX9" fmla="*/ 8828388 w 9144000"/>
              <a:gd name="connsiteY9" fmla="*/ 4952999 h 5143500"/>
              <a:gd name="connsiteX10" fmla="*/ 8953500 w 9144000"/>
              <a:gd name="connsiteY10" fmla="*/ 4827887 h 5143500"/>
              <a:gd name="connsiteX11" fmla="*/ 8953500 w 9144000"/>
              <a:gd name="connsiteY11" fmla="*/ 293724 h 5143500"/>
              <a:gd name="connsiteX12" fmla="*/ 8828388 w 9144000"/>
              <a:gd name="connsiteY12" fmla="*/ 168612 h 5143500"/>
              <a:gd name="connsiteX13" fmla="*/ 315612 w 9144000"/>
              <a:gd name="connsiteY13" fmla="*/ 168612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0" h="5143500">
                <a:moveTo>
                  <a:pt x="0" y="0"/>
                </a:moveTo>
                <a:lnTo>
                  <a:pt x="9144000" y="0"/>
                </a:lnTo>
                <a:lnTo>
                  <a:pt x="9144000" y="5143500"/>
                </a:lnTo>
                <a:lnTo>
                  <a:pt x="0" y="5143500"/>
                </a:lnTo>
                <a:lnTo>
                  <a:pt x="0" y="0"/>
                </a:lnTo>
                <a:close/>
                <a:moveTo>
                  <a:pt x="315612" y="168612"/>
                </a:moveTo>
                <a:cubicBezTo>
                  <a:pt x="246515" y="168612"/>
                  <a:pt x="190500" y="224627"/>
                  <a:pt x="190500" y="293724"/>
                </a:cubicBezTo>
                <a:lnTo>
                  <a:pt x="190500" y="4827887"/>
                </a:lnTo>
                <a:cubicBezTo>
                  <a:pt x="190500" y="4896984"/>
                  <a:pt x="246515" y="4952999"/>
                  <a:pt x="315612" y="4952999"/>
                </a:cubicBezTo>
                <a:lnTo>
                  <a:pt x="8828388" y="4952999"/>
                </a:lnTo>
                <a:cubicBezTo>
                  <a:pt x="8897485" y="4952999"/>
                  <a:pt x="8953500" y="4896984"/>
                  <a:pt x="8953500" y="4827887"/>
                </a:cubicBezTo>
                <a:lnTo>
                  <a:pt x="8953500" y="293724"/>
                </a:lnTo>
                <a:cubicBezTo>
                  <a:pt x="8953500" y="224627"/>
                  <a:pt x="8897485" y="168612"/>
                  <a:pt x="8828388" y="168612"/>
                </a:cubicBezTo>
                <a:lnTo>
                  <a:pt x="315612" y="168612"/>
                </a:lnTo>
                <a:close/>
              </a:path>
            </a:pathLst>
          </a:cu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2"/>
              </a:solidFill>
            </a:endParaRPr>
          </a:p>
        </p:txBody>
      </p:sp>
      <p:sp>
        <p:nvSpPr>
          <p:cNvPr id="18" name="Freeform 17"/>
          <p:cNvSpPr/>
          <p:nvPr userDrawn="1"/>
        </p:nvSpPr>
        <p:spPr>
          <a:xfrm>
            <a:off x="254000" y="224818"/>
            <a:ext cx="11684000" cy="6379183"/>
          </a:xfrm>
          <a:custGeom>
            <a:avLst/>
            <a:gdLst>
              <a:gd name="connsiteX0" fmla="*/ 125112 w 8763000"/>
              <a:gd name="connsiteY0" fmla="*/ 0 h 4784387"/>
              <a:gd name="connsiteX1" fmla="*/ 8637888 w 8763000"/>
              <a:gd name="connsiteY1" fmla="*/ 0 h 4784387"/>
              <a:gd name="connsiteX2" fmla="*/ 8763000 w 8763000"/>
              <a:gd name="connsiteY2" fmla="*/ 125112 h 4784387"/>
              <a:gd name="connsiteX3" fmla="*/ 8763000 w 8763000"/>
              <a:gd name="connsiteY3" fmla="*/ 4659275 h 4784387"/>
              <a:gd name="connsiteX4" fmla="*/ 8637888 w 8763000"/>
              <a:gd name="connsiteY4" fmla="*/ 4784387 h 4784387"/>
              <a:gd name="connsiteX5" fmla="*/ 125112 w 8763000"/>
              <a:gd name="connsiteY5" fmla="*/ 4784387 h 4784387"/>
              <a:gd name="connsiteX6" fmla="*/ 0 w 8763000"/>
              <a:gd name="connsiteY6" fmla="*/ 4659275 h 4784387"/>
              <a:gd name="connsiteX7" fmla="*/ 0 w 8763000"/>
              <a:gd name="connsiteY7" fmla="*/ 125112 h 4784387"/>
              <a:gd name="connsiteX8" fmla="*/ 125112 w 8763000"/>
              <a:gd name="connsiteY8" fmla="*/ 0 h 4784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63000" h="4784387">
                <a:moveTo>
                  <a:pt x="125112" y="0"/>
                </a:moveTo>
                <a:lnTo>
                  <a:pt x="8637888" y="0"/>
                </a:lnTo>
                <a:cubicBezTo>
                  <a:pt x="8706985" y="0"/>
                  <a:pt x="8763000" y="56015"/>
                  <a:pt x="8763000" y="125112"/>
                </a:cubicBezTo>
                <a:lnTo>
                  <a:pt x="8763000" y="4659275"/>
                </a:lnTo>
                <a:cubicBezTo>
                  <a:pt x="8763000" y="4728372"/>
                  <a:pt x="8706985" y="4784387"/>
                  <a:pt x="8637888" y="4784387"/>
                </a:cubicBezTo>
                <a:lnTo>
                  <a:pt x="125112" y="4784387"/>
                </a:lnTo>
                <a:cubicBezTo>
                  <a:pt x="56015" y="4784387"/>
                  <a:pt x="0" y="4728372"/>
                  <a:pt x="0" y="4659275"/>
                </a:cubicBezTo>
                <a:lnTo>
                  <a:pt x="0" y="125112"/>
                </a:lnTo>
                <a:cubicBezTo>
                  <a:pt x="0" y="56015"/>
                  <a:pt x="56015" y="0"/>
                  <a:pt x="125112" y="0"/>
                </a:cubicBezTo>
                <a:close/>
              </a:path>
            </a:pathLst>
          </a:custGeom>
          <a:solidFill>
            <a:srgbClr val="0099A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2"/>
              </a:solidFill>
            </a:endParaRPr>
          </a:p>
        </p:txBody>
      </p:sp>
      <p:sp>
        <p:nvSpPr>
          <p:cNvPr id="2" name="Title 1"/>
          <p:cNvSpPr>
            <a:spLocks noGrp="1"/>
          </p:cNvSpPr>
          <p:nvPr>
            <p:ph type="title" hasCustomPrompt="1"/>
          </p:nvPr>
        </p:nvSpPr>
        <p:spPr>
          <a:xfrm>
            <a:off x="1093499" y="959797"/>
            <a:ext cx="5007404" cy="2516221"/>
          </a:xfrm>
        </p:spPr>
        <p:txBody>
          <a:bodyPr lIns="0" tIns="0" rIns="0" bIns="0" anchor="b">
            <a:normAutofit/>
          </a:bodyPr>
          <a:lstStyle>
            <a:lvl1pPr algn="l">
              <a:lnSpc>
                <a:spcPct val="85000"/>
              </a:lnSpc>
              <a:defRPr sz="4000">
                <a:solidFill>
                  <a:schemeClr val="bg1">
                    <a:lumMod val="95000"/>
                  </a:schemeClr>
                </a:solidFill>
              </a:defRPr>
            </a:lvl1pPr>
          </a:lstStyle>
          <a:p>
            <a:r>
              <a:rPr lang="en-US"/>
              <a:t>Section Title Goes Here</a:t>
            </a:r>
          </a:p>
        </p:txBody>
      </p:sp>
      <p:sp>
        <p:nvSpPr>
          <p:cNvPr id="3" name="Text Placeholder 2"/>
          <p:cNvSpPr>
            <a:spLocks noGrp="1"/>
          </p:cNvSpPr>
          <p:nvPr>
            <p:ph type="body" idx="1" hasCustomPrompt="1"/>
          </p:nvPr>
        </p:nvSpPr>
        <p:spPr>
          <a:xfrm>
            <a:off x="1093499" y="4083946"/>
            <a:ext cx="5007404" cy="1500187"/>
          </a:xfrm>
        </p:spPr>
        <p:txBody>
          <a:bodyPr lIns="0" tIns="0" rIns="0" bIns="0">
            <a:normAutofit/>
          </a:bodyPr>
          <a:lstStyle>
            <a:lvl1pPr marL="0" indent="0" algn="l">
              <a:buNone/>
              <a:defRPr sz="2000" baseline="0">
                <a:solidFill>
                  <a:schemeClr val="bg1">
                    <a:lumMod val="9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Section Description – Optional</a:t>
            </a:r>
          </a:p>
        </p:txBody>
      </p:sp>
      <p:sp>
        <p:nvSpPr>
          <p:cNvPr id="4" name="Date Placeholder 3"/>
          <p:cNvSpPr>
            <a:spLocks noGrp="1"/>
          </p:cNvSpPr>
          <p:nvPr>
            <p:ph type="dt" sz="half" idx="10"/>
          </p:nvPr>
        </p:nvSpPr>
        <p:spPr>
          <a:xfrm>
            <a:off x="535200" y="6192065"/>
            <a:ext cx="2743200" cy="365125"/>
          </a:xfrm>
        </p:spPr>
        <p:txBody>
          <a:bodyPr lIns="0" tIns="0" rIns="0" bIns="0"/>
          <a:lstStyle>
            <a:lvl1pPr>
              <a:defRPr>
                <a:solidFill>
                  <a:schemeClr val="bg1"/>
                </a:solidFill>
              </a:defRPr>
            </a:lvl1pPr>
          </a:lstStyle>
          <a:p>
            <a:r>
              <a:rPr lang="en-US"/>
              <a:t>9/22/16</a:t>
            </a:r>
          </a:p>
        </p:txBody>
      </p:sp>
      <p:sp>
        <p:nvSpPr>
          <p:cNvPr id="5" name="Footer Placeholder 4"/>
          <p:cNvSpPr>
            <a:spLocks noGrp="1"/>
          </p:cNvSpPr>
          <p:nvPr>
            <p:ph type="ftr" sz="quarter" idx="11"/>
          </p:nvPr>
        </p:nvSpPr>
        <p:spPr>
          <a:xfrm>
            <a:off x="4038600" y="6192065"/>
            <a:ext cx="4114800" cy="365125"/>
          </a:xfrm>
        </p:spPr>
        <p:txBody>
          <a:bodyPr lIns="0" tIns="0" rIns="0" bIns="0"/>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913600" y="6192065"/>
            <a:ext cx="2743200" cy="365125"/>
          </a:xfrm>
        </p:spPr>
        <p:txBody>
          <a:bodyPr lIns="0" tIns="0" rIns="0" bIns="0"/>
          <a:lstStyle>
            <a:lvl1pPr>
              <a:defRPr>
                <a:solidFill>
                  <a:schemeClr val="bg1"/>
                </a:solidFill>
              </a:defRPr>
            </a:lvl1pPr>
          </a:lstStyle>
          <a:p>
            <a:fld id="{F09FC993-FCB1-4E42-95A4-F69F06C207DB}" type="slidenum">
              <a:rPr lang="en-US" smtClean="0"/>
              <a:pPr/>
              <a:t>‹#›</a:t>
            </a:fld>
            <a:endParaRPr lang="en-US"/>
          </a:p>
        </p:txBody>
      </p:sp>
      <p:cxnSp>
        <p:nvCxnSpPr>
          <p:cNvPr id="9" name="Straight Connector 8"/>
          <p:cNvCxnSpPr/>
          <p:nvPr userDrawn="1"/>
        </p:nvCxnSpPr>
        <p:spPr>
          <a:xfrm>
            <a:off x="1093499" y="3761361"/>
            <a:ext cx="5007404" cy="0"/>
          </a:xfrm>
          <a:prstGeom prst="line">
            <a:avLst/>
          </a:prstGeom>
          <a:ln w="22225" cap="rnd" cmpd="sng">
            <a:solidFill>
              <a:schemeClr val="accent3"/>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7322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1882815" y="2316009"/>
            <a:ext cx="407619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88961"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82450" y="2316010"/>
            <a:ext cx="4074289"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536"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4F2E16-9810-4622-8C03-F29188A66206}" type="datetimeFigureOut">
              <a:rPr lang="en-US" smtClean="0"/>
              <a:t>5/14/2024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5380CB-08E8-44C4-8C86-DC1CE391820C}" type="slidenum">
              <a:rPr lang="en-US" smtClean="0"/>
              <a:t>‹#›</a:t>
            </a:fld>
            <a:endParaRPr lang="en-US"/>
          </a:p>
        </p:txBody>
      </p:sp>
    </p:spTree>
    <p:extLst>
      <p:ext uri="{BB962C8B-B14F-4D97-AF65-F5344CB8AC3E}">
        <p14:creationId xmlns:p14="http://schemas.microsoft.com/office/powerpoint/2010/main" val="97733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trike="noStrike" baseline="0">
                <a:solidFill>
                  <a:srgbClr val="00999A"/>
                </a:solidFill>
              </a:defRPr>
            </a:lvl1pPr>
          </a:lstStyle>
          <a:p>
            <a:r>
              <a:rPr lang="en-US"/>
              <a:t>Click to edit Master title style</a:t>
            </a:r>
          </a:p>
        </p:txBody>
      </p:sp>
      <p:sp>
        <p:nvSpPr>
          <p:cNvPr id="3" name="Content Placeholder 2"/>
          <p:cNvSpPr>
            <a:spLocks noGrp="1"/>
          </p:cNvSpPr>
          <p:nvPr>
            <p:ph sz="half" idx="1"/>
          </p:nvPr>
        </p:nvSpPr>
        <p:spPr>
          <a:xfrm>
            <a:off x="609600" y="1600203"/>
            <a:ext cx="5384800" cy="4525433"/>
          </a:xfrm>
        </p:spPr>
        <p:txBody>
          <a:bodyPr/>
          <a:lstStyle>
            <a:lvl1pPr>
              <a:defRPr sz="2800" baseline="0">
                <a:solidFill>
                  <a:srgbClr val="83B64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433"/>
          </a:xfrm>
        </p:spPr>
        <p:txBody>
          <a:bodyPr/>
          <a:lstStyle>
            <a:lvl1pPr>
              <a:defRPr sz="2800" baseline="0">
                <a:solidFill>
                  <a:srgbClr val="83B64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0B2E4AC-3C05-4CEF-AC55-FE168FED317B}"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101548-562F-4CAD-8D0E-EFB8EFB8831C}" type="slidenum">
              <a:rPr lang="en-US" smtClean="0"/>
              <a:t>‹#›</a:t>
            </a:fld>
            <a:endParaRPr lang="en-US"/>
          </a:p>
        </p:txBody>
      </p:sp>
      <p:grpSp>
        <p:nvGrpSpPr>
          <p:cNvPr id="8" name="Group 7"/>
          <p:cNvGrpSpPr/>
          <p:nvPr userDrawn="1"/>
        </p:nvGrpSpPr>
        <p:grpSpPr>
          <a:xfrm>
            <a:off x="668420" y="4971695"/>
            <a:ext cx="11188999" cy="1956583"/>
            <a:chOff x="501314" y="3670868"/>
            <a:chExt cx="8391749" cy="1467437"/>
          </a:xfrm>
        </p:grpSpPr>
        <p:pic>
          <p:nvPicPr>
            <p:cNvPr id="9" name="Picture 8"/>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29897" y="3830906"/>
              <a:ext cx="1263166" cy="1263166"/>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1314" y="3670868"/>
              <a:ext cx="1467437" cy="1467437"/>
            </a:xfrm>
            <a:prstGeom prst="rect">
              <a:avLst/>
            </a:prstGeom>
          </p:spPr>
        </p:pic>
      </p:grpSp>
    </p:spTree>
    <p:extLst>
      <p:ext uri="{BB962C8B-B14F-4D97-AF65-F5344CB8AC3E}">
        <p14:creationId xmlns:p14="http://schemas.microsoft.com/office/powerpoint/2010/main" val="35858903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9/22/16</a:t>
            </a: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9FC993-FCB1-4E42-95A4-F69F06C207DB}" type="slidenum">
              <a:rPr lang="en-US" smtClean="0"/>
              <a:t>‹#›</a:t>
            </a:fld>
            <a:endParaRPr lang="en-US"/>
          </a:p>
        </p:txBody>
      </p:sp>
    </p:spTree>
    <p:extLst>
      <p:ext uri="{BB962C8B-B14F-4D97-AF65-F5344CB8AC3E}">
        <p14:creationId xmlns:p14="http://schemas.microsoft.com/office/powerpoint/2010/main" val="6475558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sldNum="0" hdr="0" ftr="0" dt="0"/>
  <p:txStyles>
    <p:titleStyle>
      <a:lvl1pPr algn="l" defTabSz="685800" rtl="0" eaLnBrk="1" latinLnBrk="0" hangingPunct="1">
        <a:lnSpc>
          <a:spcPct val="90000"/>
        </a:lnSpc>
        <a:spcBef>
          <a:spcPct val="0"/>
        </a:spcBef>
        <a:buNone/>
        <a:defRPr sz="3300" b="1" i="0" kern="1200">
          <a:solidFill>
            <a:schemeClr val="tx2"/>
          </a:solidFill>
          <a:latin typeface="Calibri" charset="0"/>
          <a:ea typeface="Calibri" charset="0"/>
          <a:cs typeface="Calibri"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33_CB4C24ED.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www.sclead.org/"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hyperlink" Target="https://ed.sc.gov/educators/school-and-district-administrators/certified-support-specialists/library-media-specialists/" TargetMode="External"/><Relationship Id="rId4" Type="http://schemas.openxmlformats.org/officeDocument/2006/relationships/hyperlink" Target="https://ed.sc.gov/educators/educator-effectiveness/"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6C7BF-F33A-4710-B146-AD45C96D82C7}"/>
              </a:ext>
            </a:extLst>
          </p:cNvPr>
          <p:cNvSpPr>
            <a:spLocks noGrp="1"/>
          </p:cNvSpPr>
          <p:nvPr>
            <p:ph type="ctrTitle"/>
          </p:nvPr>
        </p:nvSpPr>
        <p:spPr>
          <a:xfrm>
            <a:off x="7094400" y="-211200"/>
            <a:ext cx="4900376" cy="3105600"/>
          </a:xfrm>
        </p:spPr>
        <p:txBody>
          <a:bodyPr/>
          <a:lstStyle/>
          <a:p>
            <a:pPr algn="ctr"/>
            <a:r>
              <a:rPr lang="en-US">
                <a:latin typeface="Calibri"/>
                <a:cs typeface="Calibri"/>
              </a:rPr>
              <a:t>District Orientation</a:t>
            </a:r>
            <a:br>
              <a:rPr lang="en-US"/>
            </a:br>
            <a:r>
              <a:rPr lang="en-US">
                <a:latin typeface="Calibri"/>
                <a:cs typeface="Calibri"/>
              </a:rPr>
              <a:t> for School Librarian Evaluation</a:t>
            </a:r>
            <a:endParaRPr lang="en-US">
              <a:cs typeface="Calibri"/>
            </a:endParaRPr>
          </a:p>
        </p:txBody>
      </p:sp>
      <p:sp>
        <p:nvSpPr>
          <p:cNvPr id="3" name="Subtitle 2">
            <a:extLst>
              <a:ext uri="{FF2B5EF4-FFF2-40B4-BE49-F238E27FC236}">
                <a16:creationId xmlns:a16="http://schemas.microsoft.com/office/drawing/2014/main" id="{5B968F79-C99F-4829-9DAE-3DA16E2C3320}"/>
              </a:ext>
            </a:extLst>
          </p:cNvPr>
          <p:cNvSpPr>
            <a:spLocks noGrp="1"/>
          </p:cNvSpPr>
          <p:nvPr>
            <p:ph type="subTitle" idx="1"/>
          </p:nvPr>
        </p:nvSpPr>
        <p:spPr/>
        <p:txBody>
          <a:bodyPr vert="horz" lIns="0" tIns="0" rIns="0" bIns="0" rtlCol="0" anchor="t">
            <a:normAutofit fontScale="92500" lnSpcReduction="10000"/>
          </a:bodyPr>
          <a:lstStyle/>
          <a:p>
            <a:pPr algn="ctr"/>
            <a:r>
              <a:rPr lang="en-US" sz="2500">
                <a:solidFill>
                  <a:srgbClr val="FFFFFF"/>
                </a:solidFill>
                <a:ea typeface="+mn-lt"/>
                <a:cs typeface="+mn-lt"/>
              </a:rPr>
              <a:t>South Carolina Department of Education</a:t>
            </a:r>
            <a:endParaRPr lang="en-US" sz="2500">
              <a:solidFill>
                <a:srgbClr val="FFFFFF"/>
              </a:solidFill>
              <a:cs typeface="Calibri" panose="020F0502020204030204"/>
            </a:endParaRPr>
          </a:p>
          <a:p>
            <a:pPr algn="ctr"/>
            <a:r>
              <a:rPr lang="en-US" sz="2500">
                <a:solidFill>
                  <a:srgbClr val="FFFFFF"/>
                </a:solidFill>
                <a:ea typeface="+mn-lt"/>
                <a:cs typeface="+mn-lt"/>
              </a:rPr>
              <a:t>Office of Educator Effectiveness &amp;</a:t>
            </a:r>
            <a:endParaRPr lang="en-US" sz="2500">
              <a:solidFill>
                <a:srgbClr val="FFFFFF"/>
              </a:solidFill>
              <a:cs typeface="Calibri" panose="020F0502020204030204"/>
            </a:endParaRPr>
          </a:p>
          <a:p>
            <a:pPr algn="ctr"/>
            <a:r>
              <a:rPr lang="en-US" sz="2500">
                <a:solidFill>
                  <a:srgbClr val="FFFFFF"/>
                </a:solidFill>
                <a:ea typeface="+mn-lt"/>
                <a:cs typeface="+mn-lt"/>
              </a:rPr>
              <a:t> Leadership Development</a:t>
            </a:r>
            <a:endParaRPr lang="en-US" sz="2500">
              <a:solidFill>
                <a:srgbClr val="FFFFFF"/>
              </a:solidFill>
              <a:cs typeface="Calibri" panose="020F0502020204030204"/>
            </a:endParaRPr>
          </a:p>
          <a:p>
            <a:pPr algn="ctr"/>
            <a:endParaRPr lang="en-US">
              <a:solidFill>
                <a:srgbClr val="FFFFFF">
                  <a:alpha val="60000"/>
                </a:srgbClr>
              </a:solidFill>
              <a:cs typeface="Calibri"/>
            </a:endParaRPr>
          </a:p>
        </p:txBody>
      </p:sp>
    </p:spTree>
    <p:extLst>
      <p:ext uri="{BB962C8B-B14F-4D97-AF65-F5344CB8AC3E}">
        <p14:creationId xmlns:p14="http://schemas.microsoft.com/office/powerpoint/2010/main" val="3839097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72D89-DAAE-4D3E-A488-5D1A097B2298}"/>
              </a:ext>
            </a:extLst>
          </p:cNvPr>
          <p:cNvSpPr>
            <a:spLocks noGrp="1"/>
          </p:cNvSpPr>
          <p:nvPr>
            <p:ph type="title"/>
          </p:nvPr>
        </p:nvSpPr>
        <p:spPr/>
        <p:txBody>
          <a:bodyPr/>
          <a:lstStyle/>
          <a:p>
            <a:r>
              <a:rPr lang="en-US">
                <a:latin typeface="Calibri"/>
                <a:cs typeface="Calibri"/>
              </a:rPr>
              <a:t>Agenda</a:t>
            </a:r>
            <a:endParaRPr lang="en-US"/>
          </a:p>
        </p:txBody>
      </p:sp>
      <p:sp>
        <p:nvSpPr>
          <p:cNvPr id="3" name="Content Placeholder 2">
            <a:extLst>
              <a:ext uri="{FF2B5EF4-FFF2-40B4-BE49-F238E27FC236}">
                <a16:creationId xmlns:a16="http://schemas.microsoft.com/office/drawing/2014/main" id="{06899A7D-40FF-4EB4-B932-43130337A0A6}"/>
              </a:ext>
            </a:extLst>
          </p:cNvPr>
          <p:cNvSpPr>
            <a:spLocks noGrp="1"/>
          </p:cNvSpPr>
          <p:nvPr>
            <p:ph idx="1"/>
          </p:nvPr>
        </p:nvSpPr>
        <p:spPr/>
        <p:txBody>
          <a:bodyPr vert="horz" lIns="0" tIns="0" rIns="0" bIns="0" rtlCol="0" anchor="t">
            <a:normAutofit/>
          </a:bodyPr>
          <a:lstStyle/>
          <a:p>
            <a:pPr marL="0" indent="0">
              <a:buNone/>
            </a:pPr>
            <a:r>
              <a:rPr lang="en-US" sz="2800">
                <a:solidFill>
                  <a:schemeClr val="tx1"/>
                </a:solidFill>
                <a:ea typeface="+mn-lt"/>
                <a:cs typeface="+mn-lt"/>
              </a:rPr>
              <a:t>•Objectives</a:t>
            </a:r>
            <a:endParaRPr lang="en-US" sz="2800">
              <a:solidFill>
                <a:schemeClr val="tx1"/>
              </a:solidFill>
              <a:ea typeface="Calibri"/>
              <a:cs typeface="Calibri" panose="020F0502020204030204"/>
            </a:endParaRPr>
          </a:p>
          <a:p>
            <a:pPr marL="0" indent="0">
              <a:buNone/>
            </a:pPr>
            <a:r>
              <a:rPr lang="en-US" sz="2800">
                <a:solidFill>
                  <a:schemeClr val="tx1"/>
                </a:solidFill>
                <a:ea typeface="+mn-lt"/>
                <a:cs typeface="+mn-lt"/>
              </a:rPr>
              <a:t>•Understanding the Rubric</a:t>
            </a:r>
            <a:endParaRPr lang="en-US" sz="2800">
              <a:solidFill>
                <a:schemeClr val="tx1"/>
              </a:solidFill>
              <a:ea typeface="Calibri"/>
              <a:cs typeface="Calibri" panose="020F0502020204030204"/>
            </a:endParaRPr>
          </a:p>
          <a:p>
            <a:pPr marL="0" indent="0">
              <a:buNone/>
            </a:pPr>
            <a:r>
              <a:rPr lang="en-US" sz="2800">
                <a:solidFill>
                  <a:schemeClr val="tx1"/>
                </a:solidFill>
                <a:ea typeface="+mn-lt"/>
                <a:cs typeface="+mn-lt"/>
              </a:rPr>
              <a:t>•Evaluation Process and Evidence Collection</a:t>
            </a:r>
            <a:endParaRPr lang="en-US" sz="2800">
              <a:solidFill>
                <a:schemeClr val="tx1"/>
              </a:solidFill>
              <a:ea typeface="Calibri"/>
              <a:cs typeface="Calibri" panose="020F0502020204030204"/>
            </a:endParaRPr>
          </a:p>
          <a:p>
            <a:pPr marL="0" indent="0">
              <a:buNone/>
            </a:pPr>
            <a:r>
              <a:rPr lang="en-US" sz="2800">
                <a:solidFill>
                  <a:schemeClr val="tx1"/>
                </a:solidFill>
                <a:ea typeface="+mn-lt"/>
                <a:cs typeface="+mn-lt"/>
              </a:rPr>
              <a:t>•Evaluation Timeline and Results</a:t>
            </a:r>
            <a:endParaRPr lang="en-US" sz="2800">
              <a:solidFill>
                <a:schemeClr val="tx1"/>
              </a:solidFill>
              <a:ea typeface="Calibri"/>
              <a:cs typeface="Calibri" panose="020F0502020204030204"/>
            </a:endParaRPr>
          </a:p>
          <a:p>
            <a:pPr marL="0" indent="0">
              <a:buNone/>
            </a:pPr>
            <a:r>
              <a:rPr lang="en-US" sz="2800">
                <a:solidFill>
                  <a:schemeClr val="tx1"/>
                </a:solidFill>
                <a:ea typeface="+mn-lt"/>
                <a:cs typeface="+mn-lt"/>
              </a:rPr>
              <a:t>•Wrap Up</a:t>
            </a:r>
            <a:endParaRPr lang="en-US" sz="2800">
              <a:solidFill>
                <a:schemeClr val="tx1"/>
              </a:solidFill>
              <a:cs typeface="Calibri" panose="020F0502020204030204"/>
            </a:endParaRPr>
          </a:p>
          <a:p>
            <a:endParaRPr lang="en-US">
              <a:cs typeface="Calibri"/>
            </a:endParaRPr>
          </a:p>
        </p:txBody>
      </p:sp>
    </p:spTree>
    <p:extLst>
      <p:ext uri="{BB962C8B-B14F-4D97-AF65-F5344CB8AC3E}">
        <p14:creationId xmlns:p14="http://schemas.microsoft.com/office/powerpoint/2010/main" val="3410765037"/>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A626E-4222-4EFE-8364-3C65EC19C281}"/>
              </a:ext>
            </a:extLst>
          </p:cNvPr>
          <p:cNvSpPr>
            <a:spLocks noGrp="1"/>
          </p:cNvSpPr>
          <p:nvPr>
            <p:ph type="title"/>
          </p:nvPr>
        </p:nvSpPr>
        <p:spPr/>
        <p:txBody>
          <a:bodyPr/>
          <a:lstStyle/>
          <a:p>
            <a:r>
              <a:rPr lang="en-US">
                <a:latin typeface="Calibri"/>
                <a:cs typeface="Calibri"/>
              </a:rPr>
              <a:t>Objectives</a:t>
            </a:r>
            <a:endParaRPr lang="en-US"/>
          </a:p>
        </p:txBody>
      </p:sp>
      <p:sp>
        <p:nvSpPr>
          <p:cNvPr id="3" name="Content Placeholder 2">
            <a:extLst>
              <a:ext uri="{FF2B5EF4-FFF2-40B4-BE49-F238E27FC236}">
                <a16:creationId xmlns:a16="http://schemas.microsoft.com/office/drawing/2014/main" id="{DFFC3054-3B9C-46FD-B8DC-4953DFC26E90}"/>
              </a:ext>
            </a:extLst>
          </p:cNvPr>
          <p:cNvSpPr>
            <a:spLocks noGrp="1"/>
          </p:cNvSpPr>
          <p:nvPr>
            <p:ph idx="1"/>
          </p:nvPr>
        </p:nvSpPr>
        <p:spPr/>
        <p:txBody>
          <a:bodyPr vert="horz" lIns="0" tIns="0" rIns="0" bIns="0" rtlCol="0" anchor="t">
            <a:normAutofit/>
          </a:bodyPr>
          <a:lstStyle/>
          <a:p>
            <a:pPr marL="0" indent="0">
              <a:buNone/>
            </a:pPr>
            <a:r>
              <a:rPr lang="en-US" sz="2500">
                <a:solidFill>
                  <a:schemeClr val="tx1"/>
                </a:solidFill>
                <a:ea typeface="+mn-lt"/>
                <a:cs typeface="+mn-lt"/>
              </a:rPr>
              <a:t>•Understand the components of the South Carolina School Librarian Rubric</a:t>
            </a:r>
            <a:endParaRPr lang="en-US" sz="2500">
              <a:solidFill>
                <a:schemeClr val="tx1"/>
              </a:solidFill>
              <a:ea typeface="Calibri"/>
              <a:cs typeface="Calibri" panose="020F0502020204030204"/>
            </a:endParaRPr>
          </a:p>
          <a:p>
            <a:pPr marL="0" indent="0">
              <a:buNone/>
            </a:pPr>
            <a:r>
              <a:rPr lang="en-US" sz="2500">
                <a:solidFill>
                  <a:schemeClr val="tx1"/>
                </a:solidFill>
                <a:ea typeface="+mn-lt"/>
                <a:cs typeface="+mn-lt"/>
              </a:rPr>
              <a:t>•Develop an understanding of the evaluation process for school librarians</a:t>
            </a:r>
            <a:endParaRPr lang="en-US" sz="2500">
              <a:solidFill>
                <a:schemeClr val="tx1"/>
              </a:solidFill>
              <a:ea typeface="Calibri"/>
              <a:cs typeface="Calibri" panose="020F0502020204030204"/>
            </a:endParaRPr>
          </a:p>
          <a:p>
            <a:pPr marL="0" indent="0">
              <a:buNone/>
            </a:pPr>
            <a:r>
              <a:rPr lang="en-US" sz="2500">
                <a:solidFill>
                  <a:schemeClr val="tx1"/>
                </a:solidFill>
                <a:ea typeface="+mn-lt"/>
                <a:cs typeface="+mn-lt"/>
              </a:rPr>
              <a:t>•Identify elements of effective practice for school librarians</a:t>
            </a:r>
            <a:endParaRPr lang="en-US" sz="2500">
              <a:solidFill>
                <a:schemeClr val="tx1"/>
              </a:solidFill>
              <a:ea typeface="Calibri"/>
              <a:cs typeface="Calibri" panose="020F0502020204030204"/>
            </a:endParaRPr>
          </a:p>
          <a:p>
            <a:pPr marL="0" indent="0">
              <a:buNone/>
            </a:pPr>
            <a:r>
              <a:rPr lang="en-US" sz="2500">
                <a:solidFill>
                  <a:schemeClr val="tx1"/>
                </a:solidFill>
                <a:ea typeface="+mn-lt"/>
                <a:cs typeface="+mn-lt"/>
              </a:rPr>
              <a:t>•Recognize appropriate sources of evidence for evaluating school librarians</a:t>
            </a:r>
            <a:endParaRPr lang="en-US" sz="2500">
              <a:solidFill>
                <a:schemeClr val="tx1"/>
              </a:solidFill>
              <a:cs typeface="Calibri" panose="020F0502020204030204"/>
            </a:endParaRPr>
          </a:p>
        </p:txBody>
      </p:sp>
    </p:spTree>
    <p:extLst>
      <p:ext uri="{BB962C8B-B14F-4D97-AF65-F5344CB8AC3E}">
        <p14:creationId xmlns:p14="http://schemas.microsoft.com/office/powerpoint/2010/main" val="202266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6221" y="655783"/>
            <a:ext cx="3430976" cy="2809875"/>
          </a:xfrm>
        </p:spPr>
        <p:txBody>
          <a:bodyPr vert="horz" lIns="91440" tIns="45720" rIns="91440" bIns="45720" rtlCol="0" anchor="b">
            <a:normAutofit/>
          </a:bodyPr>
          <a:lstStyle/>
          <a:p>
            <a:pPr defTabSz="914400">
              <a:lnSpc>
                <a:spcPct val="90000"/>
              </a:lnSpc>
            </a:pPr>
            <a:r>
              <a:rPr lang="en-US" sz="3600">
                <a:solidFill>
                  <a:schemeClr val="bg1">
                    <a:lumMod val="85000"/>
                    <a:lumOff val="15000"/>
                  </a:schemeClr>
                </a:solidFill>
                <a:latin typeface="+mn-lt"/>
                <a:ea typeface="+mj-ea"/>
                <a:cs typeface="+mj-cs"/>
              </a:rPr>
              <a:t>Understanding the Rubric</a:t>
            </a:r>
            <a:endParaRPr lang="en-US" sz="3600">
              <a:solidFill>
                <a:schemeClr val="bg1">
                  <a:lumMod val="85000"/>
                  <a:lumOff val="15000"/>
                </a:schemeClr>
              </a:solidFill>
              <a:latin typeface="+mn-lt"/>
              <a:ea typeface="+mj-ea"/>
              <a:cs typeface="Calibri Light"/>
            </a:endParaRPr>
          </a:p>
        </p:txBody>
      </p:sp>
      <p:pic>
        <p:nvPicPr>
          <p:cNvPr id="6" name="Picture 5" descr="A picture containing food, room&#10;&#10;Description generated with very high confidence">
            <a:extLst>
              <a:ext uri="{FF2B5EF4-FFF2-40B4-BE49-F238E27FC236}">
                <a16:creationId xmlns:a16="http://schemas.microsoft.com/office/drawing/2014/main" id="{0C1BEF9D-CB33-42FA-8588-7B55DB802A77}"/>
              </a:ext>
            </a:extLst>
          </p:cNvPr>
          <p:cNvPicPr>
            <a:picLocks noChangeAspect="1"/>
          </p:cNvPicPr>
          <p:nvPr/>
        </p:nvPicPr>
        <p:blipFill>
          <a:blip r:embed="rId3"/>
          <a:stretch>
            <a:fillRect/>
          </a:stretch>
        </p:blipFill>
        <p:spPr>
          <a:xfrm>
            <a:off x="7476075" y="2704742"/>
            <a:ext cx="2628180" cy="3108872"/>
          </a:xfrm>
          <a:prstGeom prst="rect">
            <a:avLst/>
          </a:prstGeom>
          <a:ln>
            <a:noFill/>
          </a:ln>
        </p:spPr>
      </p:pic>
    </p:spTree>
    <p:extLst>
      <p:ext uri="{BB962C8B-B14F-4D97-AF65-F5344CB8AC3E}">
        <p14:creationId xmlns:p14="http://schemas.microsoft.com/office/powerpoint/2010/main" val="28009030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6775" y="0"/>
            <a:ext cx="10003200" cy="577801"/>
          </a:xfrm>
        </p:spPr>
        <p:txBody>
          <a:bodyPr/>
          <a:lstStyle/>
          <a:p>
            <a:pPr algn="ctr"/>
            <a:r>
              <a:rPr lang="en-US">
                <a:latin typeface="Calibri"/>
                <a:cs typeface="Calibri"/>
              </a:rPr>
              <a:t>   South Carolina School Librarian Rubric</a:t>
            </a:r>
            <a:endParaRPr lang="en-US"/>
          </a:p>
        </p:txBody>
      </p:sp>
      <p:sp>
        <p:nvSpPr>
          <p:cNvPr id="24" name="Rectangle 23"/>
          <p:cNvSpPr/>
          <p:nvPr/>
        </p:nvSpPr>
        <p:spPr>
          <a:xfrm>
            <a:off x="924297" y="569290"/>
            <a:ext cx="2342624" cy="680250"/>
          </a:xfrm>
          <a:prstGeom prst="rect">
            <a:avLst/>
          </a:prstGeom>
          <a:solidFill>
            <a:srgbClr val="009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srgbClr val="FFFFFF"/>
                </a:solidFill>
                <a:effectLst/>
                <a:uLnTx/>
                <a:uFillTx/>
                <a:latin typeface="Calibri" panose="020F0502020204030204"/>
                <a:ea typeface="+mn-ea"/>
                <a:cs typeface="Calibri"/>
              </a:rPr>
              <a:t>Instruction</a:t>
            </a:r>
          </a:p>
        </p:txBody>
      </p:sp>
      <p:sp>
        <p:nvSpPr>
          <p:cNvPr id="14" name="TextBox 13"/>
          <p:cNvSpPr txBox="1"/>
          <p:nvPr/>
        </p:nvSpPr>
        <p:spPr>
          <a:xfrm>
            <a:off x="924297" y="1312953"/>
            <a:ext cx="2342624" cy="5478423"/>
          </a:xfrm>
          <a:prstGeom prst="rect">
            <a:avLst/>
          </a:prstGeom>
          <a:solidFill>
            <a:srgbClr val="92D050"/>
          </a:solidFill>
        </p:spPr>
        <p:txBody>
          <a:bodyPr wrap="square" rtlCol="0" anchor="t">
            <a:spAutoFit/>
          </a:bodyPr>
          <a:lstStyle/>
          <a:p>
            <a:pPr marL="118745" marR="0" lvl="0" indent="-11874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effectLst/>
                <a:uLnTx/>
                <a:uFillTx/>
                <a:latin typeface="Calibri" panose="020F0502020204030204"/>
                <a:ea typeface="+mn-ea"/>
                <a:cs typeface="Calibri"/>
              </a:rPr>
              <a:t>Promoting Literacy</a:t>
            </a:r>
          </a:p>
          <a:p>
            <a:pPr marL="118745" marR="0" lvl="0" indent="-11874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effectLst/>
                <a:uLnTx/>
                <a:uFillTx/>
                <a:latin typeface="Calibri" panose="020F0502020204030204"/>
                <a:ea typeface="+mn-ea"/>
                <a:cs typeface="Calibri"/>
              </a:rPr>
              <a:t>Promoting Inquiry</a:t>
            </a:r>
          </a:p>
          <a:p>
            <a:pPr marL="118745" indent="-118745" defTabSz="685800">
              <a:buFont typeface="Arial" panose="020B0604020202020204" pitchFamily="34" charset="0"/>
              <a:buChar char="•"/>
              <a:defRPr/>
            </a:pPr>
            <a:r>
              <a:rPr lang="en-US" sz="2500" dirty="0">
                <a:cs typeface="Calibri"/>
              </a:rPr>
              <a:t>Motivating Learners</a:t>
            </a:r>
          </a:p>
          <a:p>
            <a:pPr marL="118745" indent="-118745" defTabSz="685800">
              <a:buFont typeface="Arial" panose="020B0604020202020204" pitchFamily="34" charset="0"/>
              <a:buChar char="•"/>
              <a:defRPr/>
            </a:pPr>
            <a:r>
              <a:rPr lang="en-US" sz="2500" dirty="0">
                <a:cs typeface="Calibri"/>
              </a:rPr>
              <a:t>Librarian Knowledge of Learners</a:t>
            </a:r>
          </a:p>
          <a:p>
            <a:pPr marL="118745" indent="-118745" defTabSz="685800">
              <a:buFont typeface="Arial" panose="020B0604020202020204" pitchFamily="34" charset="0"/>
              <a:buChar char="•"/>
              <a:defRPr/>
            </a:pPr>
            <a:r>
              <a:rPr lang="en-US" sz="2500" dirty="0">
                <a:cs typeface="Calibri"/>
              </a:rPr>
              <a:t>Learner Collaboration</a:t>
            </a:r>
          </a:p>
          <a:p>
            <a:pPr marL="118745" marR="0" lvl="0" indent="-11874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effectLst/>
                <a:uLnTx/>
                <a:uFillTx/>
                <a:latin typeface="Calibri" panose="020F0502020204030204"/>
                <a:ea typeface="+mn-ea"/>
                <a:cs typeface="Calibri"/>
              </a:rPr>
              <a:t>Thinking</a:t>
            </a:r>
          </a:p>
          <a:p>
            <a:pPr marL="118745" marR="0" lvl="0" indent="-11874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effectLst/>
                <a:uLnTx/>
                <a:uFillTx/>
                <a:latin typeface="Calibri" panose="020F0502020204030204"/>
                <a:ea typeface="+mn-ea"/>
                <a:cs typeface="Calibri"/>
              </a:rPr>
              <a:t>Problem Solving</a:t>
            </a:r>
          </a:p>
        </p:txBody>
      </p:sp>
      <p:sp>
        <p:nvSpPr>
          <p:cNvPr id="25" name="Rectangle 24"/>
          <p:cNvSpPr/>
          <p:nvPr/>
        </p:nvSpPr>
        <p:spPr>
          <a:xfrm>
            <a:off x="3537513" y="577802"/>
            <a:ext cx="2416934" cy="680250"/>
          </a:xfrm>
          <a:prstGeom prst="rect">
            <a:avLst/>
          </a:prstGeom>
          <a:solidFill>
            <a:srgbClr val="009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srgbClr val="FFFFFF"/>
                </a:solidFill>
                <a:effectLst/>
                <a:uLnTx/>
                <a:uFillTx/>
                <a:latin typeface="Calibri" panose="020F0502020204030204"/>
                <a:ea typeface="+mn-ea"/>
                <a:cs typeface="Calibri"/>
              </a:rPr>
              <a:t>Environment</a:t>
            </a:r>
          </a:p>
        </p:txBody>
      </p:sp>
      <p:sp>
        <p:nvSpPr>
          <p:cNvPr id="15" name="TextBox 14"/>
          <p:cNvSpPr txBox="1"/>
          <p:nvPr/>
        </p:nvSpPr>
        <p:spPr>
          <a:xfrm>
            <a:off x="3537513" y="1319888"/>
            <a:ext cx="2416934" cy="5478423"/>
          </a:xfrm>
          <a:prstGeom prst="rect">
            <a:avLst/>
          </a:prstGeom>
          <a:solidFill>
            <a:srgbClr val="92D050"/>
          </a:solidFill>
        </p:spPr>
        <p:txBody>
          <a:bodyPr wrap="square" rtlCol="0" anchor="t">
            <a:spAutoFit/>
          </a:bodyPr>
          <a:lstStyle/>
          <a:p>
            <a:pPr marL="118745" marR="0" lvl="0" indent="-118745" algn="l" defTabSz="914400" rtl="0" eaLnBrk="0" fontAlgn="auto" latinLnBrk="0" hangingPunct="0">
              <a:lnSpc>
                <a:spcPct val="100000"/>
              </a:lnSpc>
              <a:spcBef>
                <a:spcPts val="0"/>
              </a:spcBef>
              <a:spcAft>
                <a:spcPts val="0"/>
              </a:spcAft>
              <a:buClrTx/>
              <a:buSzTx/>
              <a:buFont typeface="Arial" pitchFamily="34" charset="0"/>
              <a:buChar char="•"/>
              <a:tabLst/>
              <a:defRPr/>
            </a:pPr>
            <a:r>
              <a:rPr kumimoji="0" lang="en-US" sz="2500" b="0" i="0" u="none" strike="noStrike" kern="1200" cap="none" spc="0" normalizeH="0" baseline="0" noProof="0" dirty="0">
                <a:ln>
                  <a:noFill/>
                </a:ln>
                <a:effectLst/>
                <a:uLnTx/>
                <a:uFillTx/>
                <a:latin typeface="Calibri" panose="020F0502020204030204"/>
                <a:ea typeface="+mn-ea"/>
                <a:cs typeface="Calibri"/>
              </a:rPr>
              <a:t>Multiple Perspectives</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500" b="0" i="0" u="none" strike="noStrike" kern="1200" cap="none" spc="0" normalizeH="0" baseline="0" noProof="0" dirty="0">
                <a:ln>
                  <a:noFill/>
                </a:ln>
                <a:effectLst/>
                <a:uLnTx/>
                <a:uFillTx/>
                <a:latin typeface="Calibri" panose="020F0502020204030204"/>
                <a:ea typeface="+mn-ea"/>
                <a:cs typeface="Calibri"/>
              </a:rPr>
              <a:t>Collaborative  </a:t>
            </a:r>
          </a:p>
          <a:p>
            <a:pPr marR="0" lvl="0" algn="l" defTabSz="914400" rtl="0" eaLnBrk="1" fontAlgn="auto" latinLnBrk="0" hangingPunct="1">
              <a:lnSpc>
                <a:spcPct val="100000"/>
              </a:lnSpc>
              <a:spcBef>
                <a:spcPts val="0"/>
              </a:spcBef>
              <a:spcAft>
                <a:spcPts val="0"/>
              </a:spcAft>
              <a:buClrTx/>
              <a:buSzTx/>
              <a:tabLst/>
              <a:defRPr/>
            </a:pPr>
            <a:r>
              <a:rPr lang="en-US" sz="2500" dirty="0">
                <a:latin typeface="Calibri" panose="020F0502020204030204"/>
                <a:cs typeface="Calibri"/>
              </a:rPr>
              <a:t> </a:t>
            </a:r>
            <a:r>
              <a:rPr kumimoji="0" lang="en-US" sz="2500" b="0" i="0" u="none" strike="noStrike" kern="1200" cap="none" spc="0" normalizeH="0" baseline="0" noProof="0" dirty="0">
                <a:ln>
                  <a:noFill/>
                </a:ln>
                <a:effectLst/>
                <a:uLnTx/>
                <a:uFillTx/>
                <a:latin typeface="Calibri" panose="020F0502020204030204"/>
                <a:ea typeface="+mn-ea"/>
                <a:cs typeface="Calibri"/>
              </a:rPr>
              <a:t>Conversations</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500" b="0" i="0" u="none" strike="noStrike" kern="1200" cap="none" spc="0" normalizeH="0" baseline="0" noProof="0" dirty="0">
                <a:ln>
                  <a:noFill/>
                </a:ln>
                <a:effectLst/>
                <a:uLnTx/>
                <a:uFillTx/>
                <a:latin typeface="Calibri" panose="020F0502020204030204"/>
                <a:ea typeface="+mn-ea"/>
                <a:cs typeface="Calibri"/>
              </a:rPr>
              <a:t>Learning    </a:t>
            </a:r>
          </a:p>
          <a:p>
            <a:pPr marR="0" lvl="0" algn="l" defTabSz="914400" rtl="0" eaLnBrk="1" fontAlgn="auto" latinLnBrk="0" hangingPunct="1">
              <a:lnSpc>
                <a:spcPct val="100000"/>
              </a:lnSpc>
              <a:spcBef>
                <a:spcPts val="0"/>
              </a:spcBef>
              <a:spcAft>
                <a:spcPts val="0"/>
              </a:spcAft>
              <a:buClrTx/>
              <a:buSzTx/>
              <a:tabLst/>
              <a:defRPr/>
            </a:pPr>
            <a:r>
              <a:rPr lang="en-US" sz="2500" dirty="0">
                <a:latin typeface="Calibri" panose="020F0502020204030204"/>
                <a:cs typeface="Calibri"/>
              </a:rPr>
              <a:t>  </a:t>
            </a:r>
            <a:r>
              <a:rPr kumimoji="0" lang="en-US" sz="2500" b="0" i="0" u="none" strike="noStrike" kern="1200" cap="none" spc="0" normalizeH="0" baseline="0" noProof="0" dirty="0">
                <a:ln>
                  <a:noFill/>
                </a:ln>
                <a:effectLst/>
                <a:uLnTx/>
                <a:uFillTx/>
                <a:latin typeface="Calibri" panose="020F0502020204030204"/>
                <a:ea typeface="+mn-ea"/>
                <a:cs typeface="Calibri"/>
              </a:rPr>
              <a:t>Environment</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500" b="0" i="0" u="none" strike="noStrike" kern="1200" cap="none" spc="0" normalizeH="0" baseline="0" noProof="0" dirty="0">
                <a:ln>
                  <a:noFill/>
                </a:ln>
                <a:effectLst/>
                <a:uLnTx/>
                <a:uFillTx/>
                <a:latin typeface="Calibri" panose="020F0502020204030204"/>
                <a:ea typeface="+mn-ea"/>
                <a:cs typeface="Calibri"/>
              </a:rPr>
              <a:t>Learner </a:t>
            </a:r>
          </a:p>
          <a:p>
            <a:pPr marR="0" lvl="0" algn="l" defTabSz="914400" rtl="0" eaLnBrk="1" fontAlgn="auto" latinLnBrk="0" hangingPunct="1">
              <a:lnSpc>
                <a:spcPct val="100000"/>
              </a:lnSpc>
              <a:spcBef>
                <a:spcPts val="0"/>
              </a:spcBef>
              <a:spcAft>
                <a:spcPts val="0"/>
              </a:spcAft>
              <a:buClrTx/>
              <a:buSzTx/>
              <a:tabLst/>
              <a:defRPr/>
            </a:pPr>
            <a:r>
              <a:rPr lang="en-US" sz="2500" dirty="0">
                <a:latin typeface="Calibri" panose="020F0502020204030204"/>
                <a:cs typeface="Calibri"/>
              </a:rPr>
              <a:t>  </a:t>
            </a:r>
            <a:r>
              <a:rPr kumimoji="0" lang="en-US" sz="2500" b="0" i="0" u="none" strike="noStrike" kern="1200" cap="none" spc="0" normalizeH="0" baseline="0" noProof="0" dirty="0">
                <a:ln>
                  <a:noFill/>
                </a:ln>
                <a:effectLst/>
                <a:uLnTx/>
                <a:uFillTx/>
                <a:latin typeface="Calibri" panose="020F0502020204030204"/>
                <a:ea typeface="+mn-ea"/>
                <a:cs typeface="Calibri"/>
              </a:rPr>
              <a:t>Feedback</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500" b="0" i="0" u="none" strike="noStrike" kern="1200" cap="none" spc="0" normalizeH="0" baseline="0" noProof="0" dirty="0">
                <a:ln>
                  <a:noFill/>
                </a:ln>
                <a:effectLst/>
                <a:uLnTx/>
                <a:uFillTx/>
                <a:latin typeface="Calibri" panose="020F0502020204030204"/>
                <a:ea typeface="+mn-ea"/>
                <a:cs typeface="Calibri"/>
              </a:rPr>
              <a:t>Learner  </a:t>
            </a:r>
          </a:p>
          <a:p>
            <a:pPr marR="0" lvl="0" algn="l" defTabSz="914400" rtl="0" eaLnBrk="1" fontAlgn="auto" latinLnBrk="0" hangingPunct="1">
              <a:lnSpc>
                <a:spcPct val="100000"/>
              </a:lnSpc>
              <a:spcBef>
                <a:spcPts val="0"/>
              </a:spcBef>
              <a:spcAft>
                <a:spcPts val="0"/>
              </a:spcAft>
              <a:buClrTx/>
              <a:buSzTx/>
              <a:tabLst/>
              <a:defRPr/>
            </a:pPr>
            <a:r>
              <a:rPr lang="en-US" sz="2500" dirty="0">
                <a:latin typeface="Calibri" panose="020F0502020204030204"/>
                <a:cs typeface="Calibri"/>
              </a:rPr>
              <a:t>  </a:t>
            </a:r>
            <a:r>
              <a:rPr kumimoji="0" lang="en-US" sz="2500" b="0" i="0" u="none" strike="noStrike" kern="1200" cap="none" spc="0" normalizeH="0" baseline="0" noProof="0" dirty="0">
                <a:ln>
                  <a:noFill/>
                </a:ln>
                <a:effectLst/>
                <a:uLnTx/>
                <a:uFillTx/>
                <a:latin typeface="Calibri" panose="020F0502020204030204"/>
                <a:ea typeface="+mn-ea"/>
                <a:cs typeface="Calibri"/>
              </a:rPr>
              <a:t>Engagement</a:t>
            </a:r>
          </a:p>
          <a:p>
            <a:pPr marR="0" lvl="0" algn="l" defTabSz="914400" rtl="0" eaLnBrk="1" fontAlgn="auto" latinLnBrk="0" hangingPunct="1">
              <a:lnSpc>
                <a:spcPct val="100000"/>
              </a:lnSpc>
              <a:spcBef>
                <a:spcPts val="0"/>
              </a:spcBef>
              <a:spcAft>
                <a:spcPts val="0"/>
              </a:spcAft>
              <a:buClrTx/>
              <a:buSzTx/>
              <a:tabLst/>
              <a:defRPr/>
            </a:pPr>
            <a:endParaRPr lang="en-US" sz="2500" noProof="0" dirty="0">
              <a:latin typeface="Calibri" panose="020F0502020204030204"/>
              <a:cs typeface="Calibri"/>
            </a:endParaRPr>
          </a:p>
          <a:p>
            <a:pPr marR="0" lvl="0" algn="l" defTabSz="914400" rtl="0" eaLnBrk="1" fontAlgn="auto" latinLnBrk="0" hangingPunct="1">
              <a:lnSpc>
                <a:spcPct val="100000"/>
              </a:lnSpc>
              <a:spcBef>
                <a:spcPts val="0"/>
              </a:spcBef>
              <a:spcAft>
                <a:spcPts val="0"/>
              </a:spcAft>
              <a:buClrTx/>
              <a:buSzTx/>
              <a:tabLst/>
              <a:defRPr/>
            </a:pPr>
            <a:endParaRPr lang="en-US" sz="600" noProof="0" dirty="0">
              <a:latin typeface="Calibri" panose="020F0502020204030204"/>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600" b="0" i="0" u="none" strike="noStrike" kern="1200" cap="none" spc="0" normalizeH="0" baseline="0" dirty="0">
              <a:ln>
                <a:noFill/>
              </a:ln>
              <a:effectLst/>
              <a:uLnTx/>
              <a:uFillTx/>
              <a:latin typeface="Calibri" panose="020F0502020204030204"/>
              <a:ea typeface="+mn-ea"/>
              <a:cs typeface="Calibri"/>
            </a:endParaRPr>
          </a:p>
          <a:p>
            <a:pPr marR="0" lvl="0" algn="l" defTabSz="914400" rtl="0" eaLnBrk="1" fontAlgn="auto" latinLnBrk="0" hangingPunct="1">
              <a:lnSpc>
                <a:spcPct val="100000"/>
              </a:lnSpc>
              <a:spcBef>
                <a:spcPts val="0"/>
              </a:spcBef>
              <a:spcAft>
                <a:spcPts val="0"/>
              </a:spcAft>
              <a:buClrTx/>
              <a:buSzTx/>
              <a:tabLst/>
              <a:defRPr/>
            </a:pPr>
            <a:endParaRPr lang="en-US" sz="600" noProof="0" dirty="0">
              <a:latin typeface="Calibri" panose="020F0502020204030204"/>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600" b="0" i="0" u="none" strike="noStrike" kern="1200" cap="none" spc="0" normalizeH="0" baseline="0" noProof="0" dirty="0">
              <a:ln>
                <a:noFill/>
              </a:ln>
              <a:effectLst/>
              <a:uLnTx/>
              <a:uFillTx/>
              <a:latin typeface="Calibri" panose="020F0502020204030204"/>
              <a:ea typeface="+mn-ea"/>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2500" b="0" i="0" u="none" strike="noStrike" kern="1200" cap="none" spc="0" normalizeH="0" baseline="0" noProof="0" dirty="0">
              <a:ln>
                <a:noFill/>
              </a:ln>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effectLst/>
              <a:uLnTx/>
              <a:uFillTx/>
              <a:latin typeface="Calibri" panose="020F0502020204030204"/>
              <a:ea typeface="+mn-ea"/>
              <a:cs typeface="Calibri"/>
            </a:endParaRPr>
          </a:p>
        </p:txBody>
      </p:sp>
      <p:sp>
        <p:nvSpPr>
          <p:cNvPr id="27" name="Rectangle 26"/>
          <p:cNvSpPr/>
          <p:nvPr/>
        </p:nvSpPr>
        <p:spPr>
          <a:xfrm>
            <a:off x="6225039" y="591656"/>
            <a:ext cx="2413122" cy="652541"/>
          </a:xfrm>
          <a:prstGeom prst="rect">
            <a:avLst/>
          </a:prstGeom>
          <a:solidFill>
            <a:srgbClr val="009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6858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srgbClr val="FFFFFF"/>
                </a:solidFill>
                <a:effectLst/>
                <a:uLnTx/>
                <a:uFillTx/>
                <a:latin typeface="Calibri" panose="020F0502020204030204"/>
                <a:ea typeface="+mn-ea"/>
                <a:cs typeface="Calibri"/>
              </a:rPr>
              <a:t>Library Services &amp; Management</a:t>
            </a:r>
          </a:p>
        </p:txBody>
      </p:sp>
      <p:sp>
        <p:nvSpPr>
          <p:cNvPr id="20" name="TextBox 19"/>
          <p:cNvSpPr txBox="1"/>
          <p:nvPr/>
        </p:nvSpPr>
        <p:spPr>
          <a:xfrm>
            <a:off x="6225039" y="1335277"/>
            <a:ext cx="2413122" cy="5463034"/>
          </a:xfrm>
          <a:prstGeom prst="rect">
            <a:avLst/>
          </a:prstGeom>
          <a:solidFill>
            <a:srgbClr val="92D050"/>
          </a:solidFill>
        </p:spPr>
        <p:txBody>
          <a:bodyPr wrap="square" rtlCol="0" anchor="t">
            <a:spAutoFit/>
          </a:bodyPr>
          <a:lstStyle/>
          <a:p>
            <a:pPr marL="118745" lvl="0" indent="-118745" eaLnBrk="0" hangingPunct="0">
              <a:buFont typeface="Arial" pitchFamily="34" charset="0"/>
              <a:buChar char="•"/>
              <a:defRPr/>
            </a:pPr>
            <a:r>
              <a:rPr lang="en-US" sz="2500">
                <a:cs typeface="Calibri"/>
              </a:rPr>
              <a:t>Seeking Information</a:t>
            </a:r>
          </a:p>
          <a:p>
            <a:pPr marL="118745" lvl="0" indent="-118745">
              <a:buFont typeface="Arial" pitchFamily="34" charset="0"/>
              <a:buChar char="•"/>
              <a:defRPr/>
            </a:pPr>
            <a:r>
              <a:rPr lang="en-US" sz="2500">
                <a:cs typeface="Calibri"/>
              </a:rPr>
              <a:t>Sharing &amp; Crediting Sources</a:t>
            </a:r>
          </a:p>
          <a:p>
            <a:pPr marL="118745" lvl="0" indent="-118745">
              <a:buFont typeface="Arial" pitchFamily="34" charset="0"/>
              <a:buChar char="•"/>
              <a:defRPr/>
            </a:pPr>
            <a:r>
              <a:rPr lang="en-US" sz="2500">
                <a:cs typeface="Calibri"/>
              </a:rPr>
              <a:t>Resource </a:t>
            </a:r>
          </a:p>
          <a:p>
            <a:pPr lvl="0">
              <a:defRPr/>
            </a:pPr>
            <a:r>
              <a:rPr lang="en-US" sz="2500">
                <a:cs typeface="Calibri"/>
              </a:rPr>
              <a:t>Management</a:t>
            </a:r>
          </a:p>
          <a:p>
            <a:pPr marL="118745" lvl="0" indent="-118745">
              <a:buFont typeface="Arial" pitchFamily="34" charset="0"/>
              <a:buChar char="•"/>
              <a:defRPr/>
            </a:pPr>
            <a:r>
              <a:rPr lang="en-US" sz="2500">
                <a:cs typeface="Calibri"/>
              </a:rPr>
              <a:t>Library </a:t>
            </a:r>
          </a:p>
          <a:p>
            <a:pPr lvl="0">
              <a:defRPr/>
            </a:pPr>
            <a:r>
              <a:rPr lang="en-US" sz="2500">
                <a:cs typeface="Calibri"/>
              </a:rPr>
              <a:t> Administration</a:t>
            </a:r>
          </a:p>
          <a:p>
            <a:pPr marL="118745" lvl="0" indent="-118745">
              <a:buFont typeface="Arial" pitchFamily="34" charset="0"/>
              <a:buChar char="•"/>
              <a:defRPr/>
            </a:pPr>
            <a:endParaRPr lang="en-US" sz="600">
              <a:cs typeface="Calibri"/>
            </a:endParaRPr>
          </a:p>
          <a:p>
            <a:pPr marL="118745" lvl="0" indent="-118745">
              <a:buFont typeface="Arial" pitchFamily="34" charset="0"/>
              <a:buChar char="•"/>
              <a:defRPr/>
            </a:pPr>
            <a:endParaRPr lang="en-US" sz="600">
              <a:cs typeface="Calibri"/>
            </a:endParaRPr>
          </a:p>
          <a:p>
            <a:pPr marL="118745" lvl="0" indent="-118745">
              <a:buFont typeface="Arial" pitchFamily="34" charset="0"/>
              <a:buChar char="•"/>
              <a:defRPr/>
            </a:pPr>
            <a:endParaRPr lang="en-US" sz="600">
              <a:cs typeface="Calibri"/>
            </a:endParaRPr>
          </a:p>
          <a:p>
            <a:pPr marL="118745" lvl="0" indent="-118745">
              <a:buFont typeface="Arial" pitchFamily="34" charset="0"/>
              <a:buChar char="•"/>
              <a:defRPr/>
            </a:pPr>
            <a:endParaRPr lang="en-US" sz="600">
              <a:cs typeface="Calibri"/>
            </a:endParaRPr>
          </a:p>
          <a:p>
            <a:pPr marL="118745" lvl="0" indent="-118745">
              <a:buFont typeface="Arial" pitchFamily="34" charset="0"/>
              <a:buChar char="•"/>
              <a:defRPr/>
            </a:pPr>
            <a:endParaRPr lang="en-US" sz="600">
              <a:cs typeface="Calibri"/>
            </a:endParaRPr>
          </a:p>
          <a:p>
            <a:pPr marL="118745" lvl="0" indent="-118745">
              <a:buFont typeface="Arial" pitchFamily="34" charset="0"/>
              <a:buChar char="•"/>
              <a:defRPr/>
            </a:pPr>
            <a:endParaRPr lang="en-US" sz="600">
              <a:cs typeface="Calibri"/>
            </a:endParaRPr>
          </a:p>
          <a:p>
            <a:pPr marL="118745" lvl="0" indent="-118745">
              <a:buFont typeface="Arial" pitchFamily="34" charset="0"/>
              <a:buChar char="•"/>
              <a:defRPr/>
            </a:pPr>
            <a:endParaRPr lang="en-US" sz="600">
              <a:cs typeface="Calibri"/>
            </a:endParaRPr>
          </a:p>
          <a:p>
            <a:pPr marL="118745" lvl="0" indent="-118745">
              <a:buFont typeface="Arial" pitchFamily="34" charset="0"/>
              <a:buChar char="•"/>
              <a:defRPr/>
            </a:pPr>
            <a:endParaRPr lang="en-US" sz="600">
              <a:cs typeface="Calibri"/>
            </a:endParaRPr>
          </a:p>
          <a:p>
            <a:pPr marL="118745" lvl="0" indent="-118745">
              <a:buFont typeface="Arial" pitchFamily="34" charset="0"/>
              <a:buChar char="•"/>
              <a:defRPr/>
            </a:pPr>
            <a:endParaRPr lang="en-US" sz="600">
              <a:cs typeface="Calibri"/>
            </a:endParaRPr>
          </a:p>
          <a:p>
            <a:pPr marL="118745" lvl="0" indent="-118745">
              <a:buFont typeface="Arial" pitchFamily="34" charset="0"/>
              <a:buChar char="•"/>
              <a:defRPr/>
            </a:pPr>
            <a:endParaRPr lang="en-US" sz="2800">
              <a:cs typeface="Calibri"/>
            </a:endParaRPr>
          </a:p>
          <a:p>
            <a:pPr marL="118745" lvl="0" indent="-118745">
              <a:buFont typeface="Arial" pitchFamily="34" charset="0"/>
              <a:buChar char="•"/>
              <a:defRPr/>
            </a:pPr>
            <a:endParaRPr lang="en-US" sz="1200">
              <a:cs typeface="Calibri"/>
            </a:endParaRPr>
          </a:p>
          <a:p>
            <a:pPr marL="118745" lvl="0" indent="-118745">
              <a:buFont typeface="Arial" pitchFamily="34" charset="0"/>
              <a:buChar char="•"/>
              <a:defRPr/>
            </a:pPr>
            <a:endParaRPr lang="en-US" sz="1200">
              <a:cs typeface="Calibri"/>
            </a:endParaRPr>
          </a:p>
          <a:p>
            <a:pPr marL="118745" lvl="0" indent="-118745">
              <a:buFont typeface="Arial" pitchFamily="34" charset="0"/>
              <a:buChar char="•"/>
              <a:defRPr/>
            </a:pPr>
            <a:endParaRPr lang="en-US" sz="600">
              <a:cs typeface="Calibri"/>
            </a:endParaRPr>
          </a:p>
          <a:p>
            <a:pPr marL="118745" lvl="0" indent="-118745">
              <a:buFont typeface="Arial" pitchFamily="34" charset="0"/>
              <a:buChar char="•"/>
              <a:defRPr/>
            </a:pPr>
            <a:endParaRPr lang="en-US" sz="600">
              <a:cs typeface="Calibri"/>
            </a:endParaRPr>
          </a:p>
          <a:p>
            <a:pPr marL="118745" lvl="0" indent="-118745">
              <a:buFont typeface="Arial" pitchFamily="34" charset="0"/>
              <a:buChar char="•"/>
              <a:defRPr/>
            </a:pPr>
            <a:endParaRPr lang="en-US" sz="600">
              <a:cs typeface="Calibri"/>
            </a:endParaRPr>
          </a:p>
        </p:txBody>
      </p:sp>
      <p:sp>
        <p:nvSpPr>
          <p:cNvPr id="26" name="Rectangle 25"/>
          <p:cNvSpPr/>
          <p:nvPr/>
        </p:nvSpPr>
        <p:spPr>
          <a:xfrm>
            <a:off x="8908753" y="577801"/>
            <a:ext cx="2573028" cy="652541"/>
          </a:xfrm>
          <a:prstGeom prst="rect">
            <a:avLst/>
          </a:prstGeom>
          <a:solidFill>
            <a:srgbClr val="009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srgbClr val="FFFFFF"/>
                </a:solidFill>
                <a:effectLst/>
                <a:uLnTx/>
                <a:uFillTx/>
                <a:latin typeface="Calibri" panose="020F0502020204030204"/>
                <a:ea typeface="+mn-ea"/>
                <a:cs typeface="+mn-cs"/>
              </a:rPr>
              <a:t>Professionalism</a:t>
            </a:r>
          </a:p>
        </p:txBody>
      </p:sp>
      <p:sp>
        <p:nvSpPr>
          <p:cNvPr id="17" name="TextBox 16"/>
          <p:cNvSpPr txBox="1"/>
          <p:nvPr/>
        </p:nvSpPr>
        <p:spPr>
          <a:xfrm>
            <a:off x="8908753" y="1358126"/>
            <a:ext cx="2573028" cy="5416868"/>
          </a:xfrm>
          <a:prstGeom prst="rect">
            <a:avLst/>
          </a:prstGeom>
          <a:solidFill>
            <a:srgbClr val="92D050"/>
          </a:solidFill>
        </p:spPr>
        <p:txBody>
          <a:bodyPr wrap="square" rtlCol="0" anchor="t">
            <a:spAutoFit/>
          </a:bodyPr>
          <a:lstStyle/>
          <a:p>
            <a:pPr marL="118745" marR="0" lvl="0" indent="-118745" algn="l" defTabSz="914400" rtl="0" eaLnBrk="0" fontAlgn="auto" latinLnBrk="0" hangingPunct="0">
              <a:lnSpc>
                <a:spcPct val="100000"/>
              </a:lnSpc>
              <a:spcBef>
                <a:spcPts val="0"/>
              </a:spcBef>
              <a:spcAft>
                <a:spcPts val="0"/>
              </a:spcAft>
              <a:buClrTx/>
              <a:buSzTx/>
              <a:buFont typeface="Arial" pitchFamily="34" charset="0"/>
              <a:buChar char="•"/>
              <a:tabLst/>
              <a:defRPr/>
            </a:pPr>
            <a:r>
              <a:rPr kumimoji="0" lang="en-US" sz="2500" b="0" i="0" u="none" strike="noStrike" kern="1200" cap="none" spc="0" normalizeH="0" baseline="0" noProof="0">
                <a:ln>
                  <a:noFill/>
                </a:ln>
                <a:effectLst/>
                <a:uLnTx/>
                <a:uFillTx/>
                <a:latin typeface="Calibri" panose="020F0502020204030204"/>
                <a:ea typeface="+mn-ea"/>
                <a:cs typeface="Calibri"/>
              </a:rPr>
              <a:t>Collaboration</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500" b="0" i="0" u="none" strike="noStrike" kern="1200" cap="none" spc="0" normalizeH="0" baseline="0" noProof="0">
                <a:ln>
                  <a:noFill/>
                </a:ln>
                <a:effectLst/>
                <a:uLnTx/>
                <a:uFillTx/>
                <a:latin typeface="Calibri" panose="020F0502020204030204"/>
                <a:ea typeface="+mn-ea"/>
                <a:cs typeface="Calibri"/>
              </a:rPr>
              <a:t>Ethical Use</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500" b="0" i="0" u="none" strike="noStrike" kern="1200" cap="none" spc="0" normalizeH="0" baseline="0" noProof="0">
                <a:ln>
                  <a:noFill/>
                </a:ln>
                <a:effectLst/>
                <a:uLnTx/>
                <a:uFillTx/>
                <a:latin typeface="Calibri" panose="020F0502020204030204"/>
                <a:ea typeface="+mn-ea"/>
                <a:cs typeface="Calibri"/>
              </a:rPr>
              <a:t>Growing &amp; Developing  </a:t>
            </a:r>
          </a:p>
          <a:p>
            <a:pPr marR="0" lvl="0" algn="l" defTabSz="914400" rtl="0" eaLnBrk="1" fontAlgn="auto" latinLnBrk="0" hangingPunct="1">
              <a:lnSpc>
                <a:spcPct val="100000"/>
              </a:lnSpc>
              <a:spcBef>
                <a:spcPts val="0"/>
              </a:spcBef>
              <a:spcAft>
                <a:spcPts val="0"/>
              </a:spcAft>
              <a:buClrTx/>
              <a:buSzTx/>
              <a:tabLst/>
              <a:defRPr/>
            </a:pPr>
            <a:r>
              <a:rPr lang="en-US" sz="2500">
                <a:latin typeface="Calibri" panose="020F0502020204030204"/>
                <a:cs typeface="Calibri"/>
              </a:rPr>
              <a:t>  </a:t>
            </a:r>
            <a:r>
              <a:rPr kumimoji="0" lang="en-US" sz="2500" b="0" i="0" u="none" strike="noStrike" kern="1200" cap="none" spc="0" normalizeH="0" baseline="0" noProof="0">
                <a:ln>
                  <a:noFill/>
                </a:ln>
                <a:effectLst/>
                <a:uLnTx/>
                <a:uFillTx/>
                <a:latin typeface="Calibri" panose="020F0502020204030204"/>
                <a:ea typeface="+mn-ea"/>
                <a:cs typeface="Calibri"/>
              </a:rPr>
              <a:t>Professionally</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500" b="0" i="0" u="none" strike="noStrike" kern="1200" cap="none" spc="0" normalizeH="0" baseline="0" noProof="0">
                <a:ln>
                  <a:noFill/>
                </a:ln>
                <a:effectLst/>
                <a:uLnTx/>
                <a:uFillTx/>
                <a:latin typeface="Calibri" panose="020F0502020204030204"/>
                <a:ea typeface="+mn-ea"/>
                <a:cs typeface="Calibri"/>
              </a:rPr>
              <a:t>Community Involvement</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500" b="0" i="0" u="none" strike="noStrike" kern="1200" cap="none" spc="0" normalizeH="0" baseline="0" noProof="0">
                <a:ln>
                  <a:noFill/>
                </a:ln>
                <a:effectLst/>
                <a:uLnTx/>
                <a:uFillTx/>
                <a:latin typeface="Calibri" panose="020F0502020204030204"/>
                <a:ea typeface="+mn-ea"/>
                <a:cs typeface="Calibri"/>
              </a:rPr>
              <a:t>School Responsibilities</a:t>
            </a:r>
          </a:p>
          <a:p>
            <a:pPr marR="0" lvl="0" algn="l" defTabSz="914400" rtl="0" eaLnBrk="1" fontAlgn="auto" latinLnBrk="0" hangingPunct="1">
              <a:lnSpc>
                <a:spcPct val="100000"/>
              </a:lnSpc>
              <a:spcBef>
                <a:spcPts val="0"/>
              </a:spcBef>
              <a:spcAft>
                <a:spcPts val="0"/>
              </a:spcAft>
              <a:buClrTx/>
              <a:buSzTx/>
              <a:tabLst/>
              <a:defRPr/>
            </a:pPr>
            <a:endParaRPr lang="en-US" sz="600">
              <a:latin typeface="Calibri" panose="020F0502020204030204"/>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600" b="0" i="0" u="none" strike="noStrike" kern="1200" cap="none" spc="0" normalizeH="0" baseline="0" noProof="0">
              <a:ln>
                <a:noFill/>
              </a:ln>
              <a:effectLst/>
              <a:uLnTx/>
              <a:uFillTx/>
              <a:latin typeface="Calibri" panose="020F0502020204030204"/>
              <a:ea typeface="+mn-ea"/>
              <a:cs typeface="Calibri"/>
            </a:endParaRPr>
          </a:p>
          <a:p>
            <a:pPr marR="0" lvl="0" algn="l" defTabSz="914400" rtl="0" eaLnBrk="1" fontAlgn="auto" latinLnBrk="0" hangingPunct="1">
              <a:lnSpc>
                <a:spcPct val="100000"/>
              </a:lnSpc>
              <a:spcBef>
                <a:spcPts val="0"/>
              </a:spcBef>
              <a:spcAft>
                <a:spcPts val="0"/>
              </a:spcAft>
              <a:buClrTx/>
              <a:buSzTx/>
              <a:tabLst/>
              <a:defRPr/>
            </a:pPr>
            <a:endParaRPr lang="en-US" sz="600">
              <a:latin typeface="Calibri" panose="020F0502020204030204"/>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600" b="0" i="0" u="none" strike="noStrike" kern="1200" cap="none" spc="0" normalizeH="0" baseline="0" noProof="0">
              <a:ln>
                <a:noFill/>
              </a:ln>
              <a:effectLst/>
              <a:uLnTx/>
              <a:uFillTx/>
              <a:latin typeface="Calibri" panose="020F0502020204030204"/>
              <a:ea typeface="+mn-ea"/>
              <a:cs typeface="Calibri"/>
            </a:endParaRPr>
          </a:p>
          <a:p>
            <a:pPr marR="0" lvl="0" algn="l" defTabSz="914400" rtl="0" eaLnBrk="1" fontAlgn="auto" latinLnBrk="0" hangingPunct="1">
              <a:lnSpc>
                <a:spcPct val="100000"/>
              </a:lnSpc>
              <a:spcBef>
                <a:spcPts val="0"/>
              </a:spcBef>
              <a:spcAft>
                <a:spcPts val="0"/>
              </a:spcAft>
              <a:buClrTx/>
              <a:buSzTx/>
              <a:tabLst/>
              <a:defRPr/>
            </a:pPr>
            <a:endParaRPr lang="en-US" sz="600">
              <a:latin typeface="Calibri" panose="020F0502020204030204"/>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600" b="0" i="0" u="none" strike="noStrike" kern="1200" cap="none" spc="0" normalizeH="0" baseline="0" noProof="0">
              <a:ln>
                <a:noFill/>
              </a:ln>
              <a:effectLst/>
              <a:uLnTx/>
              <a:uFillTx/>
              <a:latin typeface="Calibri" panose="020F0502020204030204"/>
              <a:ea typeface="+mn-ea"/>
              <a:cs typeface="Calibri"/>
            </a:endParaRPr>
          </a:p>
          <a:p>
            <a:pPr marR="0" lvl="0" algn="l" defTabSz="914400" rtl="0" eaLnBrk="1" fontAlgn="auto" latinLnBrk="0" hangingPunct="1">
              <a:lnSpc>
                <a:spcPct val="100000"/>
              </a:lnSpc>
              <a:spcBef>
                <a:spcPts val="0"/>
              </a:spcBef>
              <a:spcAft>
                <a:spcPts val="0"/>
              </a:spcAft>
              <a:buClrTx/>
              <a:buSzTx/>
              <a:tabLst/>
              <a:defRPr/>
            </a:pPr>
            <a:endParaRPr lang="en-US" sz="600">
              <a:latin typeface="Calibri" panose="020F0502020204030204"/>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600" b="0" i="0" u="none" strike="noStrike" kern="1200" cap="none" spc="0" normalizeH="0" baseline="0" noProof="0">
              <a:ln>
                <a:noFill/>
              </a:ln>
              <a:effectLst/>
              <a:uLnTx/>
              <a:uFillTx/>
              <a:latin typeface="Calibri" panose="020F0502020204030204"/>
              <a:ea typeface="+mn-ea"/>
              <a:cs typeface="Calibri"/>
            </a:endParaRPr>
          </a:p>
          <a:p>
            <a:pPr marR="0" lvl="0" algn="l" defTabSz="914400" rtl="0" eaLnBrk="1" fontAlgn="auto" latinLnBrk="0" hangingPunct="1">
              <a:lnSpc>
                <a:spcPct val="100000"/>
              </a:lnSpc>
              <a:spcBef>
                <a:spcPts val="0"/>
              </a:spcBef>
              <a:spcAft>
                <a:spcPts val="0"/>
              </a:spcAft>
              <a:buClrTx/>
              <a:buSzTx/>
              <a:tabLst/>
              <a:defRPr/>
            </a:pPr>
            <a:endParaRPr lang="en-US" sz="600">
              <a:latin typeface="Calibri" panose="020F0502020204030204"/>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600" b="0" i="0" u="none" strike="noStrike" kern="1200" cap="none" spc="0" normalizeH="0" baseline="0" noProof="0">
              <a:ln>
                <a:noFill/>
              </a:ln>
              <a:effectLst/>
              <a:uLnTx/>
              <a:uFillTx/>
              <a:latin typeface="Calibri" panose="020F0502020204030204"/>
              <a:ea typeface="+mn-ea"/>
              <a:cs typeface="Calibri"/>
            </a:endParaRPr>
          </a:p>
          <a:p>
            <a:pPr marR="0" lvl="0" algn="l" defTabSz="914400" rtl="0" eaLnBrk="1" fontAlgn="auto" latinLnBrk="0" hangingPunct="1">
              <a:lnSpc>
                <a:spcPct val="100000"/>
              </a:lnSpc>
              <a:spcBef>
                <a:spcPts val="0"/>
              </a:spcBef>
              <a:spcAft>
                <a:spcPts val="0"/>
              </a:spcAft>
              <a:buClrTx/>
              <a:buSzTx/>
              <a:tabLst/>
              <a:defRPr/>
            </a:pPr>
            <a:endParaRPr lang="en-US" sz="600">
              <a:latin typeface="Calibri" panose="020F0502020204030204"/>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600" b="0" i="0" u="none" strike="noStrike" kern="1200" cap="none" spc="0" normalizeH="0" baseline="0" noProof="0">
              <a:ln>
                <a:noFill/>
              </a:ln>
              <a:effectLst/>
              <a:uLnTx/>
              <a:uFillTx/>
              <a:latin typeface="Calibri" panose="020F0502020204030204"/>
              <a:ea typeface="+mn-ea"/>
              <a:cs typeface="Calibri"/>
            </a:endParaRPr>
          </a:p>
          <a:p>
            <a:pPr marR="0" lvl="0" algn="l" defTabSz="914400" rtl="0" eaLnBrk="1" fontAlgn="auto" latinLnBrk="0" hangingPunct="1">
              <a:lnSpc>
                <a:spcPct val="100000"/>
              </a:lnSpc>
              <a:spcBef>
                <a:spcPts val="0"/>
              </a:spcBef>
              <a:spcAft>
                <a:spcPts val="0"/>
              </a:spcAft>
              <a:buClrTx/>
              <a:buSzTx/>
              <a:tabLst/>
              <a:defRPr/>
            </a:pPr>
            <a:endParaRPr lang="en-US" sz="600">
              <a:latin typeface="Calibri" panose="020F0502020204030204"/>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600" b="0" i="0" u="none" strike="noStrike" kern="1200" cap="none" spc="0" normalizeH="0" baseline="0" noProof="0">
              <a:ln>
                <a:noFill/>
              </a:ln>
              <a:effectLst/>
              <a:uLnTx/>
              <a:uFillTx/>
              <a:latin typeface="Calibri" panose="020F0502020204030204"/>
              <a:ea typeface="+mn-ea"/>
              <a:cs typeface="Calibri"/>
            </a:endParaRPr>
          </a:p>
          <a:p>
            <a:pPr marR="0" lvl="0" algn="l" defTabSz="914400" rtl="0" eaLnBrk="1" fontAlgn="auto" latinLnBrk="0" hangingPunct="1">
              <a:lnSpc>
                <a:spcPct val="100000"/>
              </a:lnSpc>
              <a:spcBef>
                <a:spcPts val="0"/>
              </a:spcBef>
              <a:spcAft>
                <a:spcPts val="0"/>
              </a:spcAft>
              <a:buClrTx/>
              <a:buSzTx/>
              <a:tabLst/>
              <a:defRPr/>
            </a:pPr>
            <a:endParaRPr lang="en-US" sz="600">
              <a:latin typeface="Calibri" panose="020F0502020204030204"/>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600" b="0" i="0" u="none" strike="noStrike" kern="1200" cap="none" spc="0" normalizeH="0" baseline="0" noProof="0">
              <a:ln>
                <a:noFill/>
              </a:ln>
              <a:effectLst/>
              <a:uLnTx/>
              <a:uFillTx/>
              <a:latin typeface="Calibri" panose="020F0502020204030204"/>
              <a:ea typeface="+mn-ea"/>
              <a:cs typeface="Calibri"/>
            </a:endParaRPr>
          </a:p>
          <a:p>
            <a:pPr marR="0" lvl="0" algn="l" defTabSz="914400" rtl="0" eaLnBrk="1" fontAlgn="auto" latinLnBrk="0" hangingPunct="1">
              <a:lnSpc>
                <a:spcPct val="100000"/>
              </a:lnSpc>
              <a:spcBef>
                <a:spcPts val="0"/>
              </a:spcBef>
              <a:spcAft>
                <a:spcPts val="0"/>
              </a:spcAft>
              <a:buClrTx/>
              <a:buSzTx/>
              <a:tabLst/>
              <a:defRPr/>
            </a:pPr>
            <a:endParaRPr lang="en-US" sz="600">
              <a:latin typeface="Calibri" panose="020F0502020204030204"/>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en-US" sz="600" b="0" i="0" u="none" strike="noStrike" kern="1200" cap="none" spc="0" normalizeH="0" baseline="0" noProof="0">
              <a:ln>
                <a:noFill/>
              </a:ln>
              <a:effectLst/>
              <a:uLnTx/>
              <a:uFillTx/>
              <a:latin typeface="Calibri" panose="020F0502020204030204"/>
              <a:ea typeface="+mn-ea"/>
              <a:cs typeface="Calibri"/>
            </a:endParaRP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300" b="0" i="0" u="none" strike="noStrike" kern="1200" cap="none" spc="0" normalizeH="0" baseline="0" noProof="0">
              <a:ln>
                <a:noFill/>
              </a:ln>
              <a:effectLst/>
              <a:uLnTx/>
              <a:uFillTx/>
              <a:latin typeface="Calibri" panose="020F0502020204030204"/>
              <a:ea typeface="+mn-ea"/>
              <a:cs typeface="Calibri"/>
            </a:endParaRPr>
          </a:p>
        </p:txBody>
      </p:sp>
    </p:spTree>
    <p:extLst>
      <p:ext uri="{BB962C8B-B14F-4D97-AF65-F5344CB8AC3E}">
        <p14:creationId xmlns:p14="http://schemas.microsoft.com/office/powerpoint/2010/main" val="1084925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320027" y="2046308"/>
            <a:ext cx="1447801" cy="369332"/>
          </a:xfrm>
          <a:prstGeom prst="rect">
            <a:avLst/>
          </a:prstGeom>
          <a:noFill/>
        </p:spPr>
        <p:txBody>
          <a:bodyPr wrap="square" rtlCol="0">
            <a:spAutoFit/>
          </a:bodyPr>
          <a:lstStyle/>
          <a:p>
            <a:pPr defTabSz="685800">
              <a:defRPr/>
            </a:pPr>
            <a:r>
              <a:rPr lang="en-US" b="1" dirty="0">
                <a:solidFill>
                  <a:srgbClr val="F4782F"/>
                </a:solidFill>
                <a:latin typeface="Calibri" panose="020F0502020204030204"/>
              </a:rPr>
              <a:t>*Domains</a:t>
            </a:r>
          </a:p>
        </p:txBody>
      </p:sp>
      <p:sp>
        <p:nvSpPr>
          <p:cNvPr id="10" name="TextBox 9"/>
          <p:cNvSpPr txBox="1"/>
          <p:nvPr/>
        </p:nvSpPr>
        <p:spPr>
          <a:xfrm>
            <a:off x="3786878" y="2070933"/>
            <a:ext cx="1242135" cy="646331"/>
          </a:xfrm>
          <a:prstGeom prst="rect">
            <a:avLst/>
          </a:prstGeom>
          <a:noFill/>
        </p:spPr>
        <p:txBody>
          <a:bodyPr wrap="none" rtlCol="0">
            <a:spAutoFit/>
          </a:bodyPr>
          <a:lstStyle/>
          <a:p>
            <a:pPr defTabSz="685800"/>
            <a:r>
              <a:rPr lang="en-US" b="1" dirty="0">
                <a:solidFill>
                  <a:srgbClr val="F4782F"/>
                </a:solidFill>
                <a:latin typeface="Calibri" panose="020F0502020204030204"/>
              </a:rPr>
              <a:t>*Indicators</a:t>
            </a:r>
          </a:p>
          <a:p>
            <a:pPr defTabSz="685800"/>
            <a:endParaRPr lang="en-US" dirty="0">
              <a:solidFill>
                <a:srgbClr val="F4782F"/>
              </a:solidFill>
              <a:latin typeface="Calibri" panose="020F0502020204030204"/>
            </a:endParaRPr>
          </a:p>
        </p:txBody>
      </p:sp>
      <p:sp>
        <p:nvSpPr>
          <p:cNvPr id="11" name="TextBox 10"/>
          <p:cNvSpPr txBox="1"/>
          <p:nvPr/>
        </p:nvSpPr>
        <p:spPr>
          <a:xfrm>
            <a:off x="5434703" y="2074595"/>
            <a:ext cx="1380955" cy="369332"/>
          </a:xfrm>
          <a:prstGeom prst="rect">
            <a:avLst/>
          </a:prstGeom>
          <a:noFill/>
        </p:spPr>
        <p:txBody>
          <a:bodyPr wrap="none" rtlCol="0">
            <a:spAutoFit/>
          </a:bodyPr>
          <a:lstStyle/>
          <a:p>
            <a:pPr defTabSz="685800"/>
            <a:r>
              <a:rPr lang="en-US" b="1" dirty="0">
                <a:solidFill>
                  <a:srgbClr val="F4782F"/>
                </a:solidFill>
                <a:latin typeface="Calibri" panose="020F0502020204030204"/>
              </a:rPr>
              <a:t>*Descriptors</a:t>
            </a:r>
            <a:endParaRPr lang="en-US" dirty="0">
              <a:solidFill>
                <a:srgbClr val="F4782F"/>
              </a:solidFill>
              <a:latin typeface="Calibri" panose="020F0502020204030204"/>
            </a:endParaRPr>
          </a:p>
        </p:txBody>
      </p:sp>
      <p:sp>
        <p:nvSpPr>
          <p:cNvPr id="12" name="TextBox 11"/>
          <p:cNvSpPr txBox="1"/>
          <p:nvPr/>
        </p:nvSpPr>
        <p:spPr>
          <a:xfrm>
            <a:off x="7089729" y="2092474"/>
            <a:ext cx="2163541" cy="646331"/>
          </a:xfrm>
          <a:prstGeom prst="rect">
            <a:avLst/>
          </a:prstGeom>
          <a:noFill/>
        </p:spPr>
        <p:txBody>
          <a:bodyPr wrap="none" rtlCol="0">
            <a:spAutoFit/>
          </a:bodyPr>
          <a:lstStyle/>
          <a:p>
            <a:pPr defTabSz="685800"/>
            <a:r>
              <a:rPr lang="en-US" b="1" dirty="0">
                <a:solidFill>
                  <a:srgbClr val="F4782F"/>
                </a:solidFill>
                <a:latin typeface="Calibri" panose="020F0502020204030204"/>
              </a:rPr>
              <a:t>*Performance Levels</a:t>
            </a:r>
            <a:endParaRPr lang="en-US" dirty="0">
              <a:solidFill>
                <a:srgbClr val="F4782F"/>
              </a:solidFill>
              <a:latin typeface="Calibri" panose="020F0502020204030204"/>
            </a:endParaRPr>
          </a:p>
          <a:p>
            <a:pPr defTabSz="685800"/>
            <a:endParaRPr lang="en-US" dirty="0">
              <a:solidFill>
                <a:srgbClr val="F4782F"/>
              </a:solidFill>
              <a:latin typeface="Calibri" panose="020F0502020204030204"/>
            </a:endParaRPr>
          </a:p>
        </p:txBody>
      </p:sp>
      <p:sp>
        <p:nvSpPr>
          <p:cNvPr id="13" name="Title 12"/>
          <p:cNvSpPr>
            <a:spLocks noGrp="1"/>
          </p:cNvSpPr>
          <p:nvPr>
            <p:ph type="title"/>
          </p:nvPr>
        </p:nvSpPr>
        <p:spPr>
          <a:xfrm>
            <a:off x="2344800" y="1006788"/>
            <a:ext cx="7502400" cy="960457"/>
          </a:xfrm>
        </p:spPr>
        <p:txBody>
          <a:bodyPr/>
          <a:lstStyle/>
          <a:p>
            <a:r>
              <a:rPr lang="en-US">
                <a:latin typeface="Calibri"/>
                <a:cs typeface="Calibri"/>
              </a:rPr>
              <a:t>Parts of the Rubric</a:t>
            </a:r>
          </a:p>
        </p:txBody>
      </p:sp>
      <p:pic>
        <p:nvPicPr>
          <p:cNvPr id="2" name="Picture 1" descr="Instruction rubric"/>
          <p:cNvPicPr>
            <a:picLocks noChangeAspect="1"/>
          </p:cNvPicPr>
          <p:nvPr/>
        </p:nvPicPr>
        <p:blipFill>
          <a:blip r:embed="rId3"/>
          <a:stretch>
            <a:fillRect/>
          </a:stretch>
        </p:blipFill>
        <p:spPr>
          <a:xfrm>
            <a:off x="565515" y="2682451"/>
            <a:ext cx="10748472" cy="3056868"/>
          </a:xfrm>
          <a:prstGeom prst="rect">
            <a:avLst/>
          </a:prstGeom>
        </p:spPr>
      </p:pic>
      <p:sp>
        <p:nvSpPr>
          <p:cNvPr id="9" name="TextBox 8"/>
          <p:cNvSpPr txBox="1"/>
          <p:nvPr/>
        </p:nvSpPr>
        <p:spPr>
          <a:xfrm>
            <a:off x="9387576" y="2070932"/>
            <a:ext cx="2185598" cy="646331"/>
          </a:xfrm>
          <a:prstGeom prst="rect">
            <a:avLst/>
          </a:prstGeom>
          <a:noFill/>
        </p:spPr>
        <p:txBody>
          <a:bodyPr wrap="none" rtlCol="0">
            <a:spAutoFit/>
          </a:bodyPr>
          <a:lstStyle/>
          <a:p>
            <a:pPr defTabSz="685800"/>
            <a:r>
              <a:rPr lang="en-US" b="1" dirty="0">
                <a:solidFill>
                  <a:srgbClr val="F4782F"/>
                </a:solidFill>
                <a:latin typeface="Calibri" panose="020F0502020204030204"/>
              </a:rPr>
              <a:t>*Sources of Evidence</a:t>
            </a:r>
            <a:endParaRPr lang="en-US" dirty="0">
              <a:solidFill>
                <a:srgbClr val="F4782F"/>
              </a:solidFill>
              <a:latin typeface="Calibri" panose="020F0502020204030204"/>
            </a:endParaRPr>
          </a:p>
          <a:p>
            <a:pPr defTabSz="685800"/>
            <a:endParaRPr lang="en-US" dirty="0">
              <a:solidFill>
                <a:srgbClr val="F4782F"/>
              </a:solidFill>
              <a:latin typeface="Calibri" panose="020F0502020204030204"/>
            </a:endParaRPr>
          </a:p>
        </p:txBody>
      </p:sp>
    </p:spTree>
    <p:extLst>
      <p:ext uri="{BB962C8B-B14F-4D97-AF65-F5344CB8AC3E}">
        <p14:creationId xmlns:p14="http://schemas.microsoft.com/office/powerpoint/2010/main" val="40265539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circle(in)">
                                      <p:cBhvr>
                                        <p:cTn id="14" dur="2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2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1D330E-11B6-47DC-99DF-5D199B82311E}"/>
              </a:ext>
            </a:extLst>
          </p:cNvPr>
          <p:cNvSpPr>
            <a:spLocks noGrp="1"/>
          </p:cNvSpPr>
          <p:nvPr>
            <p:ph type="title"/>
          </p:nvPr>
        </p:nvSpPr>
        <p:spPr>
          <a:xfrm>
            <a:off x="3066528" y="92218"/>
            <a:ext cx="6058941" cy="415739"/>
          </a:xfrm>
        </p:spPr>
        <p:txBody>
          <a:bodyPr>
            <a:normAutofit fontScale="90000"/>
          </a:bodyPr>
          <a:lstStyle/>
          <a:p>
            <a:pPr algn="ctr"/>
            <a:r>
              <a:rPr lang="en-US">
                <a:latin typeface="Calibri"/>
                <a:cs typeface="Calibri"/>
              </a:rPr>
              <a:t>Continuum of Engagement</a:t>
            </a:r>
            <a:endParaRPr lang="en-US"/>
          </a:p>
        </p:txBody>
      </p:sp>
      <p:graphicFrame>
        <p:nvGraphicFramePr>
          <p:cNvPr id="4" name="Table 3" descr="This table shows the progression of the rubric." title="Table of Continuum of Engagement"/>
          <p:cNvGraphicFramePr>
            <a:graphicFrameLocks noGrp="1"/>
          </p:cNvGraphicFramePr>
          <p:nvPr>
            <p:extLst>
              <p:ext uri="{D42A27DB-BD31-4B8C-83A1-F6EECF244321}">
                <p14:modId xmlns:p14="http://schemas.microsoft.com/office/powerpoint/2010/main" val="2886127203"/>
              </p:ext>
            </p:extLst>
          </p:nvPr>
        </p:nvGraphicFramePr>
        <p:xfrm>
          <a:off x="1689587" y="1778650"/>
          <a:ext cx="9525259" cy="4785360"/>
        </p:xfrm>
        <a:graphic>
          <a:graphicData uri="http://schemas.openxmlformats.org/drawingml/2006/table">
            <a:tbl>
              <a:tblPr firstRow="1" firstCol="1" lastRow="1" lastCol="1" bandRow="1" bandCol="1">
                <a:tableStyleId>{5C22544A-7EE6-4342-B048-85BDC9FD1C3A}</a:tableStyleId>
              </a:tblPr>
              <a:tblGrid>
                <a:gridCol w="1206887">
                  <a:extLst>
                    <a:ext uri="{9D8B030D-6E8A-4147-A177-3AD203B41FA5}">
                      <a16:colId xmlns:a16="http://schemas.microsoft.com/office/drawing/2014/main" val="20000"/>
                    </a:ext>
                  </a:extLst>
                </a:gridCol>
                <a:gridCol w="2079593">
                  <a:extLst>
                    <a:ext uri="{9D8B030D-6E8A-4147-A177-3AD203B41FA5}">
                      <a16:colId xmlns:a16="http://schemas.microsoft.com/office/drawing/2014/main" val="20001"/>
                    </a:ext>
                  </a:extLst>
                </a:gridCol>
                <a:gridCol w="2079593">
                  <a:extLst>
                    <a:ext uri="{9D8B030D-6E8A-4147-A177-3AD203B41FA5}">
                      <a16:colId xmlns:a16="http://schemas.microsoft.com/office/drawing/2014/main" val="20002"/>
                    </a:ext>
                  </a:extLst>
                </a:gridCol>
                <a:gridCol w="2079593">
                  <a:extLst>
                    <a:ext uri="{9D8B030D-6E8A-4147-A177-3AD203B41FA5}">
                      <a16:colId xmlns:a16="http://schemas.microsoft.com/office/drawing/2014/main" val="20003"/>
                    </a:ext>
                  </a:extLst>
                </a:gridCol>
                <a:gridCol w="2079593">
                  <a:extLst>
                    <a:ext uri="{9D8B030D-6E8A-4147-A177-3AD203B41FA5}">
                      <a16:colId xmlns:a16="http://schemas.microsoft.com/office/drawing/2014/main" val="20004"/>
                    </a:ext>
                  </a:extLst>
                </a:gridCol>
              </a:tblGrid>
              <a:tr h="449196">
                <a:tc>
                  <a:txBody>
                    <a:bodyPr/>
                    <a:lstStyle/>
                    <a:p>
                      <a:pPr marL="65405" marR="0">
                        <a:lnSpc>
                          <a:spcPts val="1095"/>
                        </a:lnSpc>
                        <a:spcBef>
                          <a:spcPts val="0"/>
                        </a:spcBef>
                        <a:spcAft>
                          <a:spcPts val="0"/>
                        </a:spcAft>
                      </a:pPr>
                      <a:endParaRPr lang="en-US" sz="200">
                        <a:effectLst/>
                        <a:latin typeface="+mn-lt"/>
                        <a:ea typeface="Calibri"/>
                        <a:cs typeface="Times New Roman"/>
                      </a:endParaRPr>
                    </a:p>
                  </a:txBody>
                  <a:tcPr marL="0" marR="0" marT="0" marB="0">
                    <a:solidFill>
                      <a:schemeClr val="bg1">
                        <a:lumMod val="85000"/>
                      </a:schemeClr>
                    </a:solidFill>
                  </a:tcPr>
                </a:tc>
                <a:tc>
                  <a:txBody>
                    <a:bodyPr/>
                    <a:lstStyle/>
                    <a:p>
                      <a:pPr algn="ctr"/>
                      <a:r>
                        <a:rPr lang="en-US" sz="2500" b="1">
                          <a:solidFill>
                            <a:schemeClr val="tx1"/>
                          </a:solidFill>
                          <a:latin typeface="+mn-lt"/>
                        </a:rPr>
                        <a:t>Exemplary</a:t>
                      </a:r>
                    </a:p>
                  </a:txBody>
                  <a:tcPr marL="0" marR="0" marT="0" marB="0" anchor="ctr">
                    <a:solidFill>
                      <a:schemeClr val="bg1">
                        <a:lumMod val="85000"/>
                      </a:schemeClr>
                    </a:solidFill>
                  </a:tcPr>
                </a:tc>
                <a:tc>
                  <a:txBody>
                    <a:bodyPr/>
                    <a:lstStyle/>
                    <a:p>
                      <a:pPr algn="ctr"/>
                      <a:r>
                        <a:rPr lang="en-US" sz="2500" b="1">
                          <a:solidFill>
                            <a:schemeClr val="tx1"/>
                          </a:solidFill>
                          <a:latin typeface="+mn-lt"/>
                        </a:rPr>
                        <a:t>Proficient</a:t>
                      </a:r>
                    </a:p>
                  </a:txBody>
                  <a:tcPr marL="0" marR="0" marT="0" marB="0" anchor="ctr">
                    <a:solidFill>
                      <a:schemeClr val="bg1">
                        <a:lumMod val="85000"/>
                      </a:schemeClr>
                    </a:solidFill>
                  </a:tcPr>
                </a:tc>
                <a:tc>
                  <a:txBody>
                    <a:bodyPr/>
                    <a:lstStyle/>
                    <a:p>
                      <a:pPr algn="ctr"/>
                      <a:r>
                        <a:rPr lang="en-US" sz="2500" b="1">
                          <a:solidFill>
                            <a:schemeClr val="tx1"/>
                          </a:solidFill>
                          <a:latin typeface="+mn-lt"/>
                        </a:rPr>
                        <a:t>Needs Improvement</a:t>
                      </a:r>
                    </a:p>
                  </a:txBody>
                  <a:tcPr marL="0" marR="0" marT="0" marB="0" anchor="ctr">
                    <a:solidFill>
                      <a:schemeClr val="bg1">
                        <a:lumMod val="85000"/>
                      </a:schemeClr>
                    </a:solidFill>
                  </a:tcPr>
                </a:tc>
                <a:tc>
                  <a:txBody>
                    <a:bodyPr/>
                    <a:lstStyle/>
                    <a:p>
                      <a:pPr algn="ctr"/>
                      <a:r>
                        <a:rPr lang="en-US" sz="2500" b="1">
                          <a:solidFill>
                            <a:schemeClr val="tx1"/>
                          </a:solidFill>
                          <a:latin typeface="+mn-lt"/>
                        </a:rPr>
                        <a:t>Unsatisfactory</a:t>
                      </a:r>
                    </a:p>
                  </a:txBody>
                  <a:tcPr marL="0" marR="0" marT="0" marB="0" anchor="ctr">
                    <a:solidFill>
                      <a:schemeClr val="bg1">
                        <a:lumMod val="85000"/>
                      </a:schemeClr>
                    </a:solidFill>
                  </a:tcPr>
                </a:tc>
                <a:extLst>
                  <a:ext uri="{0D108BD9-81ED-4DB2-BD59-A6C34878D82A}">
                    <a16:rowId xmlns:a16="http://schemas.microsoft.com/office/drawing/2014/main" val="10002"/>
                  </a:ext>
                </a:extLst>
              </a:tr>
              <a:tr h="2509048">
                <a:tc>
                  <a:txBody>
                    <a:bodyPr/>
                    <a:lstStyle/>
                    <a:p>
                      <a:pPr marL="244475" marR="144780" indent="-90170" algn="ctr">
                        <a:spcBef>
                          <a:spcPts val="0"/>
                        </a:spcBef>
                        <a:spcAft>
                          <a:spcPts val="0"/>
                        </a:spcAft>
                      </a:pPr>
                      <a:endParaRPr lang="en-US" sz="2400">
                        <a:effectLst/>
                        <a:latin typeface="+mn-lt"/>
                      </a:endParaRPr>
                    </a:p>
                    <a:p>
                      <a:pPr marL="244475" marR="144780" indent="-90170" algn="ctr">
                        <a:spcBef>
                          <a:spcPts val="0"/>
                        </a:spcBef>
                        <a:spcAft>
                          <a:spcPts val="0"/>
                        </a:spcAft>
                      </a:pPr>
                      <a:r>
                        <a:rPr lang="en-US" sz="2400" b="0">
                          <a:solidFill>
                            <a:schemeClr val="tx1"/>
                          </a:solidFill>
                          <a:effectLst/>
                          <a:latin typeface="+mn-lt"/>
                        </a:rPr>
                        <a:t>Description</a:t>
                      </a:r>
                      <a:r>
                        <a:rPr lang="en-US" sz="2400" b="0" spc="-30">
                          <a:solidFill>
                            <a:schemeClr val="tx1"/>
                          </a:solidFill>
                          <a:effectLst/>
                          <a:latin typeface="+mn-lt"/>
                        </a:rPr>
                        <a:t> </a:t>
                      </a:r>
                      <a:r>
                        <a:rPr lang="en-US" sz="2400" b="0">
                          <a:solidFill>
                            <a:schemeClr val="tx1"/>
                          </a:solidFill>
                          <a:effectLst/>
                          <a:latin typeface="+mn-lt"/>
                        </a:rPr>
                        <a:t>of Qualifying Measures</a:t>
                      </a:r>
                      <a:endParaRPr lang="en-US" sz="2400" b="0">
                        <a:solidFill>
                          <a:schemeClr val="tx1"/>
                        </a:solidFill>
                        <a:effectLst/>
                        <a:latin typeface="+mn-lt"/>
                        <a:ea typeface="Calibri"/>
                        <a:cs typeface="Times New Roman"/>
                      </a:endParaRPr>
                    </a:p>
                  </a:txBody>
                  <a:tcPr marL="0" marR="0" marT="0" marB="0" vert="vert270"/>
                </a:tc>
                <a:tc>
                  <a:txBody>
                    <a:bodyPr/>
                    <a:lstStyle/>
                    <a:p>
                      <a:pPr marL="101600" marR="93345" indent="-635" algn="ctr">
                        <a:spcBef>
                          <a:spcPts val="0"/>
                        </a:spcBef>
                        <a:spcAft>
                          <a:spcPts val="0"/>
                        </a:spcAft>
                      </a:pPr>
                      <a:r>
                        <a:rPr lang="en-US" sz="2400" b="0">
                          <a:solidFill>
                            <a:schemeClr val="tx1"/>
                          </a:solidFill>
                          <a:effectLst/>
                          <a:latin typeface="+mn-lt"/>
                        </a:rPr>
                        <a:t>Consistent Evidence of Student- Centered Learning/Student Ownership of</a:t>
                      </a:r>
                      <a:r>
                        <a:rPr lang="en-US" sz="2400" b="0" spc="-55">
                          <a:solidFill>
                            <a:schemeClr val="tx1"/>
                          </a:solidFill>
                          <a:effectLst/>
                          <a:latin typeface="+mn-lt"/>
                        </a:rPr>
                        <a:t> </a:t>
                      </a:r>
                      <a:r>
                        <a:rPr lang="en-US" sz="2400" b="0">
                          <a:solidFill>
                            <a:schemeClr val="tx1"/>
                          </a:solidFill>
                          <a:effectLst/>
                          <a:latin typeface="+mn-lt"/>
                        </a:rPr>
                        <a:t>Learning- Educator Facilitates the</a:t>
                      </a:r>
                      <a:r>
                        <a:rPr lang="en-US" sz="2400" b="0" spc="-60">
                          <a:solidFill>
                            <a:schemeClr val="tx1"/>
                          </a:solidFill>
                          <a:effectLst/>
                          <a:latin typeface="+mn-lt"/>
                        </a:rPr>
                        <a:t> </a:t>
                      </a:r>
                      <a:r>
                        <a:rPr lang="en-US" sz="2400" b="0">
                          <a:solidFill>
                            <a:schemeClr val="tx1"/>
                          </a:solidFill>
                          <a:effectLst/>
                          <a:latin typeface="+mn-lt"/>
                        </a:rPr>
                        <a:t>Learning.</a:t>
                      </a:r>
                      <a:endParaRPr lang="en-US" sz="2400" b="0">
                        <a:solidFill>
                          <a:schemeClr val="tx1"/>
                        </a:solidFill>
                        <a:effectLst/>
                        <a:latin typeface="+mn-lt"/>
                        <a:ea typeface="Calibri"/>
                        <a:cs typeface="Times New Roman"/>
                      </a:endParaRPr>
                    </a:p>
                  </a:txBody>
                  <a:tcPr marL="0" marR="0" marT="0" marB="0"/>
                </a:tc>
                <a:tc>
                  <a:txBody>
                    <a:bodyPr/>
                    <a:lstStyle/>
                    <a:p>
                      <a:pPr marL="114300" marR="92075" indent="129540" algn="ctr">
                        <a:spcBef>
                          <a:spcPts val="0"/>
                        </a:spcBef>
                        <a:spcAft>
                          <a:spcPts val="0"/>
                        </a:spcAft>
                      </a:pPr>
                      <a:r>
                        <a:rPr lang="en-US" sz="2400" b="0">
                          <a:solidFill>
                            <a:schemeClr val="tx1"/>
                          </a:solidFill>
                          <a:effectLst/>
                          <a:latin typeface="+mn-lt"/>
                        </a:rPr>
                        <a:t>Some Evidence of Student-Centered Learning/ Student Ownership of</a:t>
                      </a:r>
                      <a:r>
                        <a:rPr lang="en-US" sz="2400" b="0" spc="-75">
                          <a:solidFill>
                            <a:schemeClr val="tx1"/>
                          </a:solidFill>
                          <a:effectLst/>
                          <a:latin typeface="+mn-lt"/>
                        </a:rPr>
                        <a:t> </a:t>
                      </a:r>
                      <a:r>
                        <a:rPr lang="en-US" sz="2400" b="0">
                          <a:solidFill>
                            <a:schemeClr val="tx1"/>
                          </a:solidFill>
                          <a:effectLst/>
                          <a:latin typeface="+mn-lt"/>
                        </a:rPr>
                        <a:t>Learning</a:t>
                      </a:r>
                    </a:p>
                    <a:p>
                      <a:pPr marL="301625" marR="0" algn="ctr">
                        <a:spcBef>
                          <a:spcPts val="5"/>
                        </a:spcBef>
                        <a:spcAft>
                          <a:spcPts val="0"/>
                        </a:spcAft>
                      </a:pPr>
                      <a:r>
                        <a:rPr lang="en-US" sz="2400" b="0">
                          <a:solidFill>
                            <a:schemeClr val="tx1"/>
                          </a:solidFill>
                          <a:effectLst/>
                          <a:latin typeface="+mn-lt"/>
                        </a:rPr>
                        <a:t>– Educator Facilitates the</a:t>
                      </a:r>
                      <a:r>
                        <a:rPr lang="en-US" sz="2400" b="0" spc="-60">
                          <a:solidFill>
                            <a:schemeClr val="tx1"/>
                          </a:solidFill>
                          <a:effectLst/>
                          <a:latin typeface="+mn-lt"/>
                        </a:rPr>
                        <a:t> </a:t>
                      </a:r>
                      <a:r>
                        <a:rPr lang="en-US" sz="2400" b="0">
                          <a:solidFill>
                            <a:schemeClr val="tx1"/>
                          </a:solidFill>
                          <a:effectLst/>
                          <a:latin typeface="+mn-lt"/>
                        </a:rPr>
                        <a:t>Learning</a:t>
                      </a:r>
                      <a:endParaRPr lang="en-US" sz="2400" b="0">
                        <a:solidFill>
                          <a:schemeClr val="tx1"/>
                        </a:solidFill>
                        <a:effectLst/>
                        <a:latin typeface="+mn-lt"/>
                        <a:ea typeface="Calibri"/>
                        <a:cs typeface="Times New Roman"/>
                      </a:endParaRPr>
                    </a:p>
                  </a:txBody>
                  <a:tcPr marL="0" marR="0" marT="0" marB="0"/>
                </a:tc>
                <a:tc>
                  <a:txBody>
                    <a:bodyPr/>
                    <a:lstStyle/>
                    <a:p>
                      <a:pPr marL="71120" marR="64770" indent="158115" algn="ctr">
                        <a:spcBef>
                          <a:spcPts val="0"/>
                        </a:spcBef>
                        <a:spcAft>
                          <a:spcPts val="0"/>
                        </a:spcAft>
                      </a:pPr>
                      <a:r>
                        <a:rPr lang="en-US" sz="2400" b="0">
                          <a:solidFill>
                            <a:schemeClr val="tx1"/>
                          </a:solidFill>
                          <a:effectLst/>
                          <a:latin typeface="+mn-lt"/>
                        </a:rPr>
                        <a:t>Moving Towards Student Centered Learning/Student Ownership of Learning- Consistent Reliance on Educator</a:t>
                      </a:r>
                      <a:r>
                        <a:rPr lang="en-US" sz="2400" b="0" baseline="0">
                          <a:solidFill>
                            <a:schemeClr val="tx1"/>
                          </a:solidFill>
                          <a:effectLst/>
                          <a:latin typeface="+mn-lt"/>
                        </a:rPr>
                        <a:t> </a:t>
                      </a:r>
                      <a:r>
                        <a:rPr lang="en-US" sz="2400" b="0">
                          <a:solidFill>
                            <a:schemeClr val="tx1"/>
                          </a:solidFill>
                          <a:effectLst/>
                          <a:latin typeface="+mn-lt"/>
                        </a:rPr>
                        <a:t>Direction.</a:t>
                      </a:r>
                      <a:endParaRPr lang="en-US" sz="2400" b="0">
                        <a:solidFill>
                          <a:schemeClr val="tx1"/>
                        </a:solidFill>
                        <a:effectLst/>
                        <a:latin typeface="+mn-lt"/>
                        <a:ea typeface="Calibri"/>
                        <a:cs typeface="Times New Roman"/>
                      </a:endParaRPr>
                    </a:p>
                  </a:txBody>
                  <a:tcPr marL="0" marR="0" marT="0" marB="0"/>
                </a:tc>
                <a:tc>
                  <a:txBody>
                    <a:bodyPr/>
                    <a:lstStyle/>
                    <a:p>
                      <a:pPr marL="75565" marR="62865" indent="635" algn="ctr">
                        <a:spcBef>
                          <a:spcPts val="0"/>
                        </a:spcBef>
                        <a:spcAft>
                          <a:spcPts val="0"/>
                        </a:spcAft>
                      </a:pPr>
                      <a:endParaRPr lang="en-US" sz="2400">
                        <a:solidFill>
                          <a:schemeClr val="tx1"/>
                        </a:solidFill>
                        <a:effectLst/>
                        <a:latin typeface="+mn-lt"/>
                      </a:endParaRPr>
                    </a:p>
                    <a:p>
                      <a:pPr marL="75565" marR="62865" indent="635" algn="ctr">
                        <a:spcBef>
                          <a:spcPts val="0"/>
                        </a:spcBef>
                        <a:spcAft>
                          <a:spcPts val="0"/>
                        </a:spcAft>
                      </a:pPr>
                      <a:r>
                        <a:rPr lang="en-US" sz="2400" b="0">
                          <a:solidFill>
                            <a:schemeClr val="tx1"/>
                          </a:solidFill>
                          <a:effectLst/>
                          <a:latin typeface="+mn-lt"/>
                        </a:rPr>
                        <a:t>Heavy emphasis on Educator Direction – Minimal Evidence of Student</a:t>
                      </a:r>
                      <a:r>
                        <a:rPr lang="en-US" sz="2400" b="0" spc="-75">
                          <a:solidFill>
                            <a:schemeClr val="tx1"/>
                          </a:solidFill>
                          <a:effectLst/>
                          <a:latin typeface="+mn-lt"/>
                        </a:rPr>
                        <a:t> </a:t>
                      </a:r>
                      <a:r>
                        <a:rPr lang="en-US" sz="2400" b="0">
                          <a:solidFill>
                            <a:schemeClr val="tx1"/>
                          </a:solidFill>
                          <a:effectLst/>
                          <a:latin typeface="+mn-lt"/>
                        </a:rPr>
                        <a:t>Ownership of</a:t>
                      </a:r>
                      <a:r>
                        <a:rPr lang="en-US" sz="2400" b="0" spc="-20">
                          <a:solidFill>
                            <a:schemeClr val="tx1"/>
                          </a:solidFill>
                          <a:effectLst/>
                          <a:latin typeface="+mn-lt"/>
                        </a:rPr>
                        <a:t> </a:t>
                      </a:r>
                      <a:r>
                        <a:rPr lang="en-US" sz="2400" b="0">
                          <a:solidFill>
                            <a:schemeClr val="tx1"/>
                          </a:solidFill>
                          <a:effectLst/>
                          <a:latin typeface="+mn-lt"/>
                        </a:rPr>
                        <a:t>Learning</a:t>
                      </a:r>
                      <a:endParaRPr lang="en-US" sz="2400" b="0">
                        <a:solidFill>
                          <a:schemeClr val="tx1"/>
                        </a:solidFill>
                        <a:effectLst/>
                        <a:latin typeface="+mn-lt"/>
                        <a:ea typeface="Calibri"/>
                        <a:cs typeface="Times New Roman"/>
                      </a:endParaRPr>
                    </a:p>
                  </a:txBody>
                  <a:tcPr marL="0" marR="0" marT="0" marB="0"/>
                </a:tc>
                <a:extLst>
                  <a:ext uri="{0D108BD9-81ED-4DB2-BD59-A6C34878D82A}">
                    <a16:rowId xmlns:a16="http://schemas.microsoft.com/office/drawing/2014/main" val="10003"/>
                  </a:ext>
                </a:extLst>
              </a:tr>
            </a:tbl>
          </a:graphicData>
        </a:graphic>
      </p:graphicFrame>
      <p:graphicFrame>
        <p:nvGraphicFramePr>
          <p:cNvPr id="7" name="Table 6" descr="This table shows the progression from SLP centered to student centered" title="Table of Instruction">
            <a:extLst>
              <a:ext uri="{FF2B5EF4-FFF2-40B4-BE49-F238E27FC236}">
                <a16:creationId xmlns:a16="http://schemas.microsoft.com/office/drawing/2014/main" id="{9E8CD84D-18B3-41DD-9677-F93FC6B1EF83}"/>
              </a:ext>
            </a:extLst>
          </p:cNvPr>
          <p:cNvGraphicFramePr>
            <a:graphicFrameLocks noGrp="1"/>
          </p:cNvGraphicFramePr>
          <p:nvPr>
            <p:extLst>
              <p:ext uri="{D42A27DB-BD31-4B8C-83A1-F6EECF244321}">
                <p14:modId xmlns:p14="http://schemas.microsoft.com/office/powerpoint/2010/main" val="3127698773"/>
              </p:ext>
            </p:extLst>
          </p:nvPr>
        </p:nvGraphicFramePr>
        <p:xfrm>
          <a:off x="1689588" y="584045"/>
          <a:ext cx="9525258" cy="1267334"/>
        </p:xfrm>
        <a:graphic>
          <a:graphicData uri="http://schemas.openxmlformats.org/drawingml/2006/table">
            <a:tbl>
              <a:tblPr firstRow="1" firstCol="1" lastRow="1" lastCol="1" bandRow="1" bandCol="1">
                <a:tableStyleId>{5C22544A-7EE6-4342-B048-85BDC9FD1C3A}</a:tableStyleId>
              </a:tblPr>
              <a:tblGrid>
                <a:gridCol w="9525258">
                  <a:extLst>
                    <a:ext uri="{9D8B030D-6E8A-4147-A177-3AD203B41FA5}">
                      <a16:colId xmlns:a16="http://schemas.microsoft.com/office/drawing/2014/main" val="20000"/>
                    </a:ext>
                  </a:extLst>
                </a:gridCol>
              </a:tblGrid>
              <a:tr h="451918">
                <a:tc>
                  <a:txBody>
                    <a:bodyPr/>
                    <a:lstStyle/>
                    <a:p>
                      <a:pPr marL="65405" marR="0" algn="ctr">
                        <a:lnSpc>
                          <a:spcPts val="1095"/>
                        </a:lnSpc>
                        <a:spcBef>
                          <a:spcPts val="0"/>
                        </a:spcBef>
                        <a:spcAft>
                          <a:spcPts val="0"/>
                        </a:spcAft>
                      </a:pPr>
                      <a:endParaRPr lang="en-US" sz="2100" b="1">
                        <a:solidFill>
                          <a:schemeClr val="tx1"/>
                        </a:solidFill>
                        <a:effectLst/>
                        <a:latin typeface="Calibri"/>
                        <a:ea typeface="Calibri"/>
                        <a:cs typeface="Times New Roman"/>
                      </a:endParaRPr>
                    </a:p>
                    <a:p>
                      <a:pPr marL="65405" marR="0" algn="ctr">
                        <a:lnSpc>
                          <a:spcPts val="1095"/>
                        </a:lnSpc>
                        <a:spcBef>
                          <a:spcPts val="0"/>
                        </a:spcBef>
                        <a:spcAft>
                          <a:spcPts val="0"/>
                        </a:spcAft>
                      </a:pPr>
                      <a:endParaRPr lang="en-US" sz="2100" b="1">
                        <a:solidFill>
                          <a:schemeClr val="bg1"/>
                        </a:solidFill>
                        <a:effectLst/>
                        <a:latin typeface="Constantia" panose="02030602050306030303" pitchFamily="18" charset="0"/>
                        <a:ea typeface="Calibri"/>
                        <a:cs typeface="Times New Roman"/>
                      </a:endParaRPr>
                    </a:p>
                    <a:p>
                      <a:pPr marL="65405" marR="0" algn="ctr">
                        <a:lnSpc>
                          <a:spcPts val="1095"/>
                        </a:lnSpc>
                        <a:spcBef>
                          <a:spcPts val="0"/>
                        </a:spcBef>
                        <a:spcAft>
                          <a:spcPts val="0"/>
                        </a:spcAft>
                      </a:pPr>
                      <a:r>
                        <a:rPr lang="en-US" sz="2500" b="1">
                          <a:solidFill>
                            <a:schemeClr val="bg1"/>
                          </a:solidFill>
                          <a:effectLst/>
                          <a:latin typeface="Calibri" panose="020F0502020204030204" pitchFamily="34" charset="0"/>
                          <a:ea typeface="Calibri"/>
                          <a:cs typeface="Calibri" panose="020F0502020204030204" pitchFamily="34" charset="0"/>
                        </a:rPr>
                        <a:t>Instruction</a:t>
                      </a:r>
                    </a:p>
                    <a:p>
                      <a:pPr marL="65405" marR="0" algn="ctr">
                        <a:lnSpc>
                          <a:spcPts val="1095"/>
                        </a:lnSpc>
                        <a:spcBef>
                          <a:spcPts val="0"/>
                        </a:spcBef>
                        <a:spcAft>
                          <a:spcPts val="0"/>
                        </a:spcAft>
                      </a:pPr>
                      <a:endParaRPr lang="en-US" sz="900" b="0">
                        <a:effectLst/>
                        <a:latin typeface="Calibri"/>
                        <a:ea typeface="Calibri"/>
                        <a:cs typeface="Times New Roman"/>
                      </a:endParaRPr>
                    </a:p>
                  </a:txBody>
                  <a:tcPr marL="0" marR="0" marT="0" marB="0"/>
                </a:tc>
                <a:extLst>
                  <a:ext uri="{0D108BD9-81ED-4DB2-BD59-A6C34878D82A}">
                    <a16:rowId xmlns:a16="http://schemas.microsoft.com/office/drawing/2014/main" val="10000"/>
                  </a:ext>
                </a:extLst>
              </a:tr>
              <a:tr h="581822">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5349240" algn="l"/>
                        </a:tabLst>
                        <a:defRPr/>
                      </a:pPr>
                      <a:endParaRPr kumimoji="0" lang="en-US" sz="800" b="1" i="0" u="none" strike="noStrike" kern="1200" cap="none" spc="0" normalizeH="0" baseline="0" noProof="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15000"/>
                        </a:lnSpc>
                        <a:spcBef>
                          <a:spcPts val="0"/>
                        </a:spcBef>
                        <a:spcAft>
                          <a:spcPts val="0"/>
                        </a:spcAft>
                        <a:buClrTx/>
                        <a:buSzTx/>
                        <a:buFontTx/>
                        <a:buNone/>
                        <a:tabLst>
                          <a:tab pos="5349240" algn="l"/>
                        </a:tabLst>
                        <a:defRPr/>
                      </a:pPr>
                      <a:r>
                        <a:rPr kumimoji="0" lang="en-US" sz="800" b="1" i="0" u="none" strike="noStrike" kern="1200" cap="none" spc="0" normalizeH="0" baseline="0" noProof="0">
                          <a:ln>
                            <a:noFill/>
                          </a:ln>
                          <a:solidFill>
                            <a:schemeClr val="tx1"/>
                          </a:solidFill>
                          <a:effectLst/>
                          <a:uLnTx/>
                          <a:uFillTx/>
                          <a:latin typeface="+mn-lt"/>
                          <a:ea typeface="+mn-ea"/>
                          <a:cs typeface="+mn-cs"/>
                        </a:rPr>
                        <a:t> </a:t>
                      </a:r>
                      <a:r>
                        <a:rPr kumimoji="0" lang="en-US" sz="2500" b="1" i="0" u="none" strike="noStrike" kern="1200" cap="none" spc="0" normalizeH="0" baseline="0" noProof="0">
                          <a:ln>
                            <a:noFill/>
                          </a:ln>
                          <a:solidFill>
                            <a:schemeClr val="tx1"/>
                          </a:solidFill>
                          <a:effectLst/>
                          <a:uLnTx/>
                          <a:uFillTx/>
                          <a:latin typeface="+mn-lt"/>
                          <a:ea typeface="+mn-ea"/>
                          <a:cs typeface="+mn-cs"/>
                        </a:rPr>
                        <a:t>Student Centered</a:t>
                      </a:r>
                      <a:r>
                        <a:rPr kumimoji="0" lang="en-US" sz="900" b="1" i="0" u="none" strike="noStrike" kern="1200" cap="none" spc="0" normalizeH="0" baseline="0" noProof="0">
                          <a:ln>
                            <a:noFill/>
                          </a:ln>
                          <a:solidFill>
                            <a:schemeClr val="tx1"/>
                          </a:solidFill>
                          <a:effectLst/>
                          <a:uLnTx/>
                          <a:uFillTx/>
                          <a:latin typeface="+mn-lt"/>
                          <a:ea typeface="+mn-ea"/>
                          <a:cs typeface="+mn-cs"/>
                        </a:rPr>
                        <a:t>                                                                                                                                                     </a:t>
                      </a:r>
                      <a:r>
                        <a:rPr kumimoji="0" lang="en-US" sz="2500" b="1" i="0" u="none" strike="noStrike" kern="1200" cap="none" spc="0" normalizeH="0" baseline="0" noProof="0">
                          <a:ln>
                            <a:noFill/>
                          </a:ln>
                          <a:solidFill>
                            <a:schemeClr val="tx1"/>
                          </a:solidFill>
                          <a:effectLst/>
                          <a:uLnTx/>
                          <a:uFillTx/>
                          <a:latin typeface="+mn-lt"/>
                          <a:ea typeface="+mn-ea"/>
                          <a:cs typeface="+mn-cs"/>
                        </a:rPr>
                        <a:t>Educator Centered</a:t>
                      </a:r>
                      <a:endParaRPr kumimoji="0" lang="en-US" sz="2500" b="1" i="0" u="none" strike="noStrike" kern="1200" cap="none" spc="0" normalizeH="0" baseline="0" noProof="0">
                        <a:ln>
                          <a:noFill/>
                        </a:ln>
                        <a:solidFill>
                          <a:schemeClr val="tx1"/>
                        </a:solidFill>
                        <a:effectLst/>
                        <a:uLnTx/>
                        <a:uFillTx/>
                        <a:latin typeface="+mn-lt"/>
                        <a:ea typeface="Calibri"/>
                        <a:cs typeface="Times New Roman"/>
                      </a:endParaRPr>
                    </a:p>
                    <a:p>
                      <a:pPr marL="65405" marR="0" algn="ctr">
                        <a:lnSpc>
                          <a:spcPts val="1095"/>
                        </a:lnSpc>
                        <a:spcBef>
                          <a:spcPts val="0"/>
                        </a:spcBef>
                        <a:spcAft>
                          <a:spcPts val="0"/>
                        </a:spcAft>
                      </a:pPr>
                      <a:endParaRPr lang="en-US" sz="900" b="1">
                        <a:solidFill>
                          <a:schemeClr val="tx1"/>
                        </a:solidFill>
                        <a:effectLst/>
                        <a:latin typeface="Calibri"/>
                        <a:ea typeface="Calibri"/>
                        <a:cs typeface="Times New Roman"/>
                      </a:endParaRPr>
                    </a:p>
                  </a:txBody>
                  <a:tcPr marL="0" marR="0" marT="0" marB="0"/>
                </a:tc>
                <a:extLst>
                  <a:ext uri="{0D108BD9-81ED-4DB2-BD59-A6C34878D82A}">
                    <a16:rowId xmlns:a16="http://schemas.microsoft.com/office/drawing/2014/main" val="10001"/>
                  </a:ext>
                </a:extLst>
              </a:tr>
            </a:tbl>
          </a:graphicData>
        </a:graphic>
      </p:graphicFrame>
      <p:cxnSp>
        <p:nvCxnSpPr>
          <p:cNvPr id="5" name="Straight Arrow Connector 4" descr="This line is decorative." title="Line 9">
            <a:extLst>
              <a:ext uri="{C183D7F6-B498-43B3-948B-1728B52AA6E4}">
                <adec:decorative xmlns:adec="http://schemas.microsoft.com/office/drawing/2017/decorative" val="1"/>
              </a:ext>
            </a:extLst>
          </p:cNvPr>
          <p:cNvCxnSpPr>
            <a:cxnSpLocks/>
          </p:cNvCxnSpPr>
          <p:nvPr/>
        </p:nvCxnSpPr>
        <p:spPr>
          <a:xfrm>
            <a:off x="4695227" y="1465645"/>
            <a:ext cx="3366322" cy="0"/>
          </a:xfrm>
          <a:prstGeom prst="straightConnector1">
            <a:avLst/>
          </a:prstGeom>
          <a:ln w="31750">
            <a:solidFill>
              <a:srgbClr val="F4782F"/>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31527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797668" y="182944"/>
            <a:ext cx="5605629" cy="994172"/>
          </a:xfrm>
        </p:spPr>
        <p:txBody>
          <a:bodyPr>
            <a:normAutofit/>
          </a:bodyPr>
          <a:lstStyle/>
          <a:p>
            <a:r>
              <a:rPr lang="en-US">
                <a:latin typeface="Calibri"/>
                <a:cs typeface="Calibri"/>
              </a:rPr>
              <a:t>Domain Weightings for School Librarians</a:t>
            </a:r>
            <a:endParaRPr lang="en-US"/>
          </a:p>
        </p:txBody>
      </p:sp>
      <p:sp>
        <p:nvSpPr>
          <p:cNvPr id="3" name="Content Placeholder 2">
            <a:extLst>
              <a:ext uri="{FF2B5EF4-FFF2-40B4-BE49-F238E27FC236}">
                <a16:creationId xmlns:a16="http://schemas.microsoft.com/office/drawing/2014/main" id="{FF2F87FA-8A89-447F-9ED7-DBF0B6377818}"/>
              </a:ext>
            </a:extLst>
          </p:cNvPr>
          <p:cNvSpPr>
            <a:spLocks noGrp="1"/>
          </p:cNvSpPr>
          <p:nvPr>
            <p:ph idx="1"/>
          </p:nvPr>
        </p:nvSpPr>
        <p:spPr>
          <a:xfrm>
            <a:off x="741954" y="1730997"/>
            <a:ext cx="7813946" cy="4707707"/>
          </a:xfrm>
        </p:spPr>
        <p:txBody>
          <a:bodyPr vert="horz" lIns="0" tIns="0" rIns="0" bIns="0" rtlCol="0" anchor="ctr">
            <a:noAutofit/>
          </a:bodyPr>
          <a:lstStyle/>
          <a:p>
            <a:r>
              <a:rPr lang="en-US" sz="2500">
                <a:solidFill>
                  <a:schemeClr val="tx1"/>
                </a:solidFill>
                <a:cs typeface="Calibri" panose="020F0502020204030204"/>
              </a:rPr>
              <a:t>Instruction                                       30%</a:t>
            </a:r>
            <a:endParaRPr lang="en-US" sz="2500">
              <a:solidFill>
                <a:schemeClr val="tx1"/>
              </a:solidFill>
              <a:ea typeface="Calibri"/>
              <a:cs typeface="Calibri" panose="020F0502020204030204"/>
            </a:endParaRPr>
          </a:p>
          <a:p>
            <a:r>
              <a:rPr lang="en-US" sz="2500">
                <a:solidFill>
                  <a:schemeClr val="tx1"/>
                </a:solidFill>
                <a:cs typeface="Calibri" panose="020F0502020204030204"/>
              </a:rPr>
              <a:t>Environment                                    20%</a:t>
            </a:r>
            <a:endParaRPr lang="en-US" sz="2500">
              <a:solidFill>
                <a:schemeClr val="tx1"/>
              </a:solidFill>
              <a:ea typeface="Calibri"/>
              <a:cs typeface="Calibri" panose="020F0502020204030204"/>
            </a:endParaRPr>
          </a:p>
          <a:p>
            <a:r>
              <a:rPr lang="en-US" sz="2500">
                <a:solidFill>
                  <a:schemeClr val="tx1"/>
                </a:solidFill>
                <a:cs typeface="Calibri" panose="020F0502020204030204"/>
              </a:rPr>
              <a:t>Library Services &amp; Management  40%</a:t>
            </a:r>
            <a:endParaRPr lang="en-US" sz="2500">
              <a:solidFill>
                <a:schemeClr val="tx1"/>
              </a:solidFill>
              <a:ea typeface="Calibri"/>
              <a:cs typeface="Calibri" panose="020F0502020204030204"/>
            </a:endParaRPr>
          </a:p>
          <a:p>
            <a:r>
              <a:rPr lang="en-US" sz="2500">
                <a:solidFill>
                  <a:schemeClr val="tx1"/>
                </a:solidFill>
                <a:cs typeface="Calibri" panose="020F0502020204030204"/>
              </a:rPr>
              <a:t>Professionalism                               10%</a:t>
            </a:r>
            <a:endParaRPr lang="en-US" sz="2500">
              <a:solidFill>
                <a:schemeClr val="tx1"/>
              </a:solidFill>
              <a:ea typeface="Calibri"/>
              <a:cs typeface="Calibri" panose="020F0502020204030204"/>
            </a:endParaRPr>
          </a:p>
          <a:p>
            <a:pPr marL="0" indent="0">
              <a:buNone/>
            </a:pPr>
            <a:endParaRPr lang="en-US" sz="2500">
              <a:cs typeface="Calibri" panose="020F0502020204030204"/>
            </a:endParaRPr>
          </a:p>
        </p:txBody>
      </p:sp>
      <p:sp>
        <p:nvSpPr>
          <p:cNvPr id="9" name="Rectangle 8" descr="Decorative">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90660" y="0"/>
            <a:ext cx="15773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Oval 10" descr="Decorative">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1139" y="2357642"/>
            <a:ext cx="2167815" cy="2167815"/>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descr="A picture containing food, room&#10;&#10;Description generated with very high confidence">
            <a:extLst>
              <a:ext uri="{FF2B5EF4-FFF2-40B4-BE49-F238E27FC236}">
                <a16:creationId xmlns:a16="http://schemas.microsoft.com/office/drawing/2014/main" id="{3C9BC976-E200-4DEE-A4E6-B5B30E0CBCB8}"/>
              </a:ext>
            </a:extLst>
          </p:cNvPr>
          <p:cNvPicPr>
            <a:picLocks noChangeAspect="1"/>
          </p:cNvPicPr>
          <p:nvPr/>
        </p:nvPicPr>
        <p:blipFill>
          <a:blip r:embed="rId3"/>
          <a:stretch>
            <a:fillRect/>
          </a:stretch>
        </p:blipFill>
        <p:spPr>
          <a:xfrm>
            <a:off x="8304362" y="2758771"/>
            <a:ext cx="1593012" cy="1326080"/>
          </a:xfrm>
          <a:prstGeom prst="rect">
            <a:avLst/>
          </a:prstGeom>
        </p:spPr>
      </p:pic>
    </p:spTree>
    <p:extLst>
      <p:ext uri="{BB962C8B-B14F-4D97-AF65-F5344CB8AC3E}">
        <p14:creationId xmlns:p14="http://schemas.microsoft.com/office/powerpoint/2010/main" val="3499445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2119246" y="386930"/>
            <a:ext cx="7549592" cy="1298448"/>
          </a:xfrm>
        </p:spPr>
        <p:txBody>
          <a:bodyPr anchor="b">
            <a:normAutofit/>
          </a:bodyPr>
          <a:lstStyle/>
          <a:p>
            <a:r>
              <a:rPr lang="en-US" sz="4200">
                <a:latin typeface="Calibri"/>
                <a:cs typeface="Calibri"/>
              </a:rPr>
              <a:t>Administrative Support</a:t>
            </a:r>
            <a:endParaRPr lang="en-US" sz="4200"/>
          </a:p>
        </p:txBody>
      </p:sp>
      <p:sp>
        <p:nvSpPr>
          <p:cNvPr id="3" name="Content Placeholder 2">
            <a:extLst>
              <a:ext uri="{FF2B5EF4-FFF2-40B4-BE49-F238E27FC236}">
                <a16:creationId xmlns:a16="http://schemas.microsoft.com/office/drawing/2014/main" id="{FF2F87FA-8A89-447F-9ED7-DBF0B6377818}"/>
              </a:ext>
            </a:extLst>
          </p:cNvPr>
          <p:cNvSpPr>
            <a:spLocks noGrp="1"/>
          </p:cNvSpPr>
          <p:nvPr>
            <p:ph idx="1"/>
          </p:nvPr>
        </p:nvSpPr>
        <p:spPr>
          <a:xfrm>
            <a:off x="1712068" y="2095149"/>
            <a:ext cx="5392122" cy="3682582"/>
          </a:xfrm>
        </p:spPr>
        <p:txBody>
          <a:bodyPr vert="horz" lIns="0" tIns="0" rIns="0" bIns="0" rtlCol="0" anchor="ctr">
            <a:noAutofit/>
          </a:bodyPr>
          <a:lstStyle/>
          <a:p>
            <a:pPr>
              <a:buFont typeface="Arial"/>
              <a:buChar char="•"/>
            </a:pPr>
            <a:r>
              <a:rPr lang="en-US" sz="2500">
                <a:solidFill>
                  <a:schemeClr val="tx1"/>
                </a:solidFill>
                <a:ea typeface="+mn-lt"/>
                <a:cs typeface="+mn-lt"/>
              </a:rPr>
              <a:t>Administrative Support section for each Domain within the guidelines</a:t>
            </a:r>
          </a:p>
          <a:p>
            <a:pPr>
              <a:buFont typeface="Arial"/>
              <a:buChar char="•"/>
            </a:pPr>
            <a:r>
              <a:rPr lang="en-US" sz="2500">
                <a:solidFill>
                  <a:schemeClr val="tx1"/>
                </a:solidFill>
                <a:ea typeface="+mn-lt"/>
                <a:cs typeface="+mn-lt"/>
              </a:rPr>
              <a:t>Sources of Evidence for each Domain</a:t>
            </a:r>
          </a:p>
          <a:p>
            <a:pPr>
              <a:buFont typeface="Arial"/>
              <a:buChar char="•"/>
            </a:pPr>
            <a:r>
              <a:rPr lang="en-US" sz="2500">
                <a:solidFill>
                  <a:schemeClr val="tx1"/>
                </a:solidFill>
                <a:ea typeface="+mn-lt"/>
                <a:cs typeface="+mn-lt"/>
              </a:rPr>
              <a:t>Questions for Pre- and Post-Conferences Cross-Referenced for each Indicator</a:t>
            </a:r>
          </a:p>
          <a:p>
            <a:pPr>
              <a:buFont typeface="Arial"/>
              <a:buChar char="•"/>
            </a:pPr>
            <a:r>
              <a:rPr lang="en-US" sz="2500">
                <a:solidFill>
                  <a:schemeClr val="tx1"/>
                </a:solidFill>
                <a:ea typeface="+mn-lt"/>
                <a:cs typeface="+mn-lt"/>
              </a:rPr>
              <a:t>Training includes Roles and Responsibilities via video clips of SC practitioners</a:t>
            </a:r>
            <a:endParaRPr lang="en-US" sz="2500">
              <a:solidFill>
                <a:schemeClr val="tx1"/>
              </a:solidFill>
            </a:endParaRPr>
          </a:p>
        </p:txBody>
      </p:sp>
      <p:pic>
        <p:nvPicPr>
          <p:cNvPr id="4" name="Picture 5" descr="Decorative">
            <a:extLst>
              <a:ext uri="{FF2B5EF4-FFF2-40B4-BE49-F238E27FC236}">
                <a16:creationId xmlns:a16="http://schemas.microsoft.com/office/drawing/2014/main" id="{6A7AF89E-B936-4CD5-84BB-ECFB228B5B6C}"/>
              </a:ext>
            </a:extLst>
          </p:cNvPr>
          <p:cNvPicPr>
            <a:picLocks noChangeAspect="1"/>
          </p:cNvPicPr>
          <p:nvPr/>
        </p:nvPicPr>
        <p:blipFill rotWithShape="1">
          <a:blip r:embed="rId3"/>
          <a:srcRect l="28396" r="6949" b="-2"/>
          <a:stretch/>
        </p:blipFill>
        <p:spPr>
          <a:xfrm>
            <a:off x="7737484" y="2095149"/>
            <a:ext cx="3862707" cy="3714244"/>
          </a:xfrm>
          <a:prstGeom prst="rect">
            <a:avLst/>
          </a:prstGeom>
        </p:spPr>
      </p:pic>
    </p:spTree>
    <p:extLst>
      <p:ext uri="{BB962C8B-B14F-4D97-AF65-F5344CB8AC3E}">
        <p14:creationId xmlns:p14="http://schemas.microsoft.com/office/powerpoint/2010/main" val="30673498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5" name="Freeform: Shape 24" descr="Decorative">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2400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a:solidFill>
                <a:prstClr val="white"/>
              </a:solidFill>
              <a:latin typeface="Calibri" panose="020F0502020204030204"/>
            </a:endParaRPr>
          </a:p>
        </p:txBody>
      </p:sp>
      <p:sp>
        <p:nvSpPr>
          <p:cNvPr id="27" name="Freeform: Shape 26" descr="Decorative">
            <a:extLst>
              <a:ext uri="{FF2B5EF4-FFF2-40B4-BE49-F238E27FC236}">
                <a16:creationId xmlns:a16="http://schemas.microsoft.com/office/drawing/2014/main" id="{F55FFF17-D3D5-4F58-BA56-54EA901CE0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a:solidFill>
                <a:prstClr val="white"/>
              </a:solidFill>
              <a:latin typeface="Calibri" panose="020F0502020204030204"/>
            </a:endParaRPr>
          </a:p>
        </p:txBody>
      </p:sp>
      <p:sp>
        <p:nvSpPr>
          <p:cNvPr id="2" name="Title 1"/>
          <p:cNvSpPr>
            <a:spLocks noGrp="1"/>
          </p:cNvSpPr>
          <p:nvPr>
            <p:ph type="title"/>
          </p:nvPr>
        </p:nvSpPr>
        <p:spPr>
          <a:xfrm>
            <a:off x="1883090" y="877739"/>
            <a:ext cx="4020447" cy="2809875"/>
          </a:xfrm>
        </p:spPr>
        <p:txBody>
          <a:bodyPr vert="horz" lIns="91440" tIns="45720" rIns="91440" bIns="45720" rtlCol="0" anchor="b">
            <a:normAutofit fontScale="90000"/>
          </a:bodyPr>
          <a:lstStyle/>
          <a:p>
            <a:pPr defTabSz="914400">
              <a:lnSpc>
                <a:spcPct val="90000"/>
              </a:lnSpc>
            </a:pPr>
            <a:br>
              <a:rPr lang="en-US" sz="4400">
                <a:solidFill>
                  <a:schemeClr val="bg2"/>
                </a:solidFill>
                <a:latin typeface="+mn-lt"/>
                <a:ea typeface="+mj-ea"/>
                <a:cs typeface="+mj-cs"/>
              </a:rPr>
            </a:br>
            <a:r>
              <a:rPr lang="en-US" sz="4400">
                <a:solidFill>
                  <a:schemeClr val="bg2"/>
                </a:solidFill>
                <a:latin typeface="+mn-lt"/>
                <a:ea typeface="+mj-ea"/>
                <a:cs typeface="+mj-cs"/>
              </a:rPr>
              <a:t>Evaluation Process and Evidence Collection</a:t>
            </a:r>
          </a:p>
        </p:txBody>
      </p:sp>
      <p:graphicFrame>
        <p:nvGraphicFramePr>
          <p:cNvPr id="7" name="Diagram 6" descr="Evaluation Cycle">
            <a:extLst>
              <a:ext uri="{FF2B5EF4-FFF2-40B4-BE49-F238E27FC236}">
                <a16:creationId xmlns:a16="http://schemas.microsoft.com/office/drawing/2014/main" id="{96464AB0-73E4-401B-8D02-A701B446BA07}"/>
              </a:ext>
            </a:extLst>
          </p:cNvPr>
          <p:cNvGraphicFramePr/>
          <p:nvPr>
            <p:extLst>
              <p:ext uri="{D42A27DB-BD31-4B8C-83A1-F6EECF244321}">
                <p14:modId xmlns:p14="http://schemas.microsoft.com/office/powerpoint/2010/main" val="2543209277"/>
              </p:ext>
            </p:extLst>
          </p:nvPr>
        </p:nvGraphicFramePr>
        <p:xfrm>
          <a:off x="5916283" y="2063152"/>
          <a:ext cx="4310332" cy="39221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06768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5975" y="812598"/>
            <a:ext cx="10515600" cy="645528"/>
          </a:xfrm>
        </p:spPr>
        <p:txBody>
          <a:bodyPr>
            <a:normAutofit/>
          </a:bodyPr>
          <a:lstStyle/>
          <a:p>
            <a:r>
              <a:rPr lang="en-US"/>
              <a:t>Roles of Evaluation Team Members: Evaluator</a:t>
            </a:r>
          </a:p>
        </p:txBody>
      </p:sp>
      <p:sp>
        <p:nvSpPr>
          <p:cNvPr id="4" name="Content Placeholder 3"/>
          <p:cNvSpPr>
            <a:spLocks noGrp="1"/>
          </p:cNvSpPr>
          <p:nvPr>
            <p:ph sz="half" idx="2"/>
          </p:nvPr>
        </p:nvSpPr>
        <p:spPr>
          <a:xfrm>
            <a:off x="502903" y="1655919"/>
            <a:ext cx="10852485" cy="4158513"/>
          </a:xfrm>
        </p:spPr>
        <p:txBody>
          <a:bodyPr vert="horz" lIns="91440" tIns="45720" rIns="91440" bIns="45720" rtlCol="0" anchor="t">
            <a:noAutofit/>
          </a:bodyPr>
          <a:lstStyle/>
          <a:p>
            <a:r>
              <a:rPr lang="en-US" sz="2500">
                <a:cs typeface="Calibri"/>
              </a:rPr>
              <a:t>Communicate regularly with educator to assess needs and provide support</a:t>
            </a:r>
          </a:p>
          <a:p>
            <a:r>
              <a:rPr lang="en-US" sz="2500"/>
              <a:t>Notify the educator of the date and time for the pre-conference, ideally at least three school days in advance</a:t>
            </a:r>
            <a:endParaRPr lang="en-US" sz="2500">
              <a:cs typeface="Calibri"/>
            </a:endParaRPr>
          </a:p>
          <a:p>
            <a:r>
              <a:rPr lang="en-US" sz="2500"/>
              <a:t>During the pre-conference, ask questions and collect evidence prior to the upcoming observation </a:t>
            </a:r>
            <a:endParaRPr lang="en-US" sz="2500">
              <a:cs typeface="Calibri"/>
            </a:endParaRPr>
          </a:p>
          <a:p>
            <a:r>
              <a:rPr lang="en-US" sz="2500"/>
              <a:t>Answer clarifying questions about the evaluation rubric and/or specific Indicators within the rubric </a:t>
            </a:r>
            <a:endParaRPr lang="en-US" sz="2500">
              <a:cs typeface="Calibri"/>
            </a:endParaRPr>
          </a:p>
          <a:p>
            <a:r>
              <a:rPr lang="en-US" sz="2500">
                <a:ea typeface="+mn-lt"/>
                <a:cs typeface="+mn-lt"/>
              </a:rPr>
              <a:t>Observe the educator in practice and identify an Area of Reinforcement and an Area of Refinement based on observation </a:t>
            </a:r>
            <a:endParaRPr lang="en-US" sz="2500">
              <a:cs typeface="Calibri" panose="020F0502020204030204"/>
            </a:endParaRPr>
          </a:p>
          <a:p>
            <a:r>
              <a:rPr lang="en-US" sz="2500">
                <a:cs typeface="Calibri" panose="020F0502020204030204"/>
              </a:rPr>
              <a:t>Discuss findings and self-reflection during post conference</a:t>
            </a:r>
          </a:p>
          <a:p>
            <a:endParaRPr lang="en-US" sz="2500">
              <a:cs typeface="Calibri" panose="020F0502020204030204"/>
            </a:endParaRPr>
          </a:p>
          <a:p>
            <a:pPr marL="0" indent="0">
              <a:buNone/>
            </a:pPr>
            <a:endParaRPr lang="en-US" sz="2500">
              <a:cs typeface="Calibri" panose="020F0502020204030204"/>
            </a:endParaRPr>
          </a:p>
        </p:txBody>
      </p:sp>
    </p:spTree>
    <p:extLst>
      <p:ext uri="{BB962C8B-B14F-4D97-AF65-F5344CB8AC3E}">
        <p14:creationId xmlns:p14="http://schemas.microsoft.com/office/powerpoint/2010/main" val="4205863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798709"/>
            <a:ext cx="10515600" cy="645528"/>
          </a:xfrm>
        </p:spPr>
        <p:txBody>
          <a:bodyPr>
            <a:normAutofit fontScale="90000"/>
          </a:bodyPr>
          <a:lstStyle/>
          <a:p>
            <a:r>
              <a:rPr lang="en-US"/>
              <a:t>Roles of Evaluation Team Members: Mentor (Induction and Annual Formative)</a:t>
            </a:r>
          </a:p>
        </p:txBody>
      </p:sp>
      <p:sp>
        <p:nvSpPr>
          <p:cNvPr id="6" name="Content Placeholder 5"/>
          <p:cNvSpPr>
            <a:spLocks noGrp="1"/>
          </p:cNvSpPr>
          <p:nvPr>
            <p:ph sz="half" idx="2"/>
          </p:nvPr>
        </p:nvSpPr>
        <p:spPr>
          <a:xfrm>
            <a:off x="839788" y="1810951"/>
            <a:ext cx="10515600" cy="2835797"/>
          </a:xfrm>
        </p:spPr>
        <p:txBody>
          <a:bodyPr vert="horz" lIns="91440" tIns="45720" rIns="91440" bIns="45720" rtlCol="0" anchor="t">
            <a:noAutofit/>
          </a:bodyPr>
          <a:lstStyle/>
          <a:p>
            <a:r>
              <a:rPr lang="en-US" sz="2500">
                <a:cs typeface="Calibri"/>
              </a:rPr>
              <a:t>Communicate regularly with educator to assess needs and provide support</a:t>
            </a:r>
          </a:p>
          <a:p>
            <a:r>
              <a:rPr lang="en-US" sz="2500">
                <a:cs typeface="Calibri"/>
              </a:rPr>
              <a:t>Observe educator in practice and provide feedback</a:t>
            </a:r>
          </a:p>
          <a:p>
            <a:r>
              <a:rPr lang="en-US" sz="2500">
                <a:cs typeface="Calibri"/>
              </a:rPr>
              <a:t>Support through coaching, planning, providing resources, etc.</a:t>
            </a:r>
          </a:p>
          <a:p>
            <a:r>
              <a:rPr lang="en-US" sz="2500">
                <a:cs typeface="Calibri"/>
              </a:rPr>
              <a:t>Maintain confidentiality within the mentor relationship</a:t>
            </a:r>
          </a:p>
          <a:p>
            <a:r>
              <a:rPr lang="en-US" sz="2500">
                <a:ea typeface="+mn-lt"/>
                <a:cs typeface="+mn-lt"/>
              </a:rPr>
              <a:t>Submit contact logs or support documents as required by the district</a:t>
            </a:r>
            <a:endParaRPr lang="en-US" sz="2500">
              <a:cs typeface="Calibri"/>
            </a:endParaRPr>
          </a:p>
        </p:txBody>
      </p:sp>
    </p:spTree>
    <p:extLst>
      <p:ext uri="{BB962C8B-B14F-4D97-AF65-F5344CB8AC3E}">
        <p14:creationId xmlns:p14="http://schemas.microsoft.com/office/powerpoint/2010/main" val="317939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369651" y="356504"/>
            <a:ext cx="7549592" cy="764802"/>
          </a:xfrm>
        </p:spPr>
        <p:txBody>
          <a:bodyPr anchor="b">
            <a:normAutofit/>
          </a:bodyPr>
          <a:lstStyle/>
          <a:p>
            <a:r>
              <a:rPr lang="en-US" sz="4200">
                <a:latin typeface="Calibri"/>
                <a:cs typeface="Calibri"/>
              </a:rPr>
              <a:t>Sources of Evidence</a:t>
            </a:r>
            <a:endParaRPr lang="en-US" sz="4200"/>
          </a:p>
        </p:txBody>
      </p:sp>
      <p:sp>
        <p:nvSpPr>
          <p:cNvPr id="6" name="Rectangle 5"/>
          <p:cNvSpPr/>
          <p:nvPr/>
        </p:nvSpPr>
        <p:spPr>
          <a:xfrm>
            <a:off x="369651" y="1121306"/>
            <a:ext cx="8638162" cy="5093702"/>
          </a:xfrm>
          <a:prstGeom prst="rect">
            <a:avLst/>
          </a:prstGeom>
        </p:spPr>
        <p:txBody>
          <a:bodyPr wrap="square">
            <a:spAutoFit/>
          </a:bodyPr>
          <a:lstStyle/>
          <a:p>
            <a:r>
              <a:rPr lang="en-US" sz="2500">
                <a:cs typeface="Calibri"/>
              </a:rPr>
              <a:t>School Librarian Prepares:</a:t>
            </a:r>
          </a:p>
          <a:p>
            <a:pPr marL="285750" indent="-285750"/>
            <a:r>
              <a:rPr lang="en-US" sz="2500">
                <a:cs typeface="Calibri"/>
              </a:rPr>
              <a:t>The School Librarian Plan</a:t>
            </a:r>
            <a:endParaRPr lang="en-US" sz="2500"/>
          </a:p>
          <a:p>
            <a:pPr marL="628650" lvl="1" indent="-285750"/>
            <a:r>
              <a:rPr lang="en-US" sz="2500">
                <a:cs typeface="Calibri"/>
              </a:rPr>
              <a:t>Schedule, collection analysis, budget analysis, goal, policies &amp; procedures, school &amp; community involvement reflection</a:t>
            </a:r>
          </a:p>
          <a:p>
            <a:pPr marL="628650" lvl="1" indent="-285750"/>
            <a:endParaRPr lang="en-US" sz="2500">
              <a:cs typeface="Calibri"/>
            </a:endParaRPr>
          </a:p>
          <a:p>
            <a:r>
              <a:rPr lang="en-US" sz="2500">
                <a:cs typeface="Calibri"/>
              </a:rPr>
              <a:t>Optional Samplings Provided by School Librarian:</a:t>
            </a:r>
          </a:p>
          <a:p>
            <a:pPr marL="457200" indent="-457200">
              <a:buFont typeface="Arial" panose="020B0604020202020204" pitchFamily="34" charset="0"/>
              <a:buChar char="•"/>
            </a:pPr>
            <a:r>
              <a:rPr lang="en-US" sz="2500">
                <a:cs typeface="Calibri"/>
              </a:rPr>
              <a:t>Lesson Plans</a:t>
            </a:r>
          </a:p>
          <a:p>
            <a:pPr marL="457200" indent="-457200">
              <a:buFont typeface="Arial" panose="020B0604020202020204" pitchFamily="34" charset="0"/>
              <a:buChar char="•"/>
            </a:pPr>
            <a:r>
              <a:rPr lang="en-US" sz="2500">
                <a:cs typeface="Calibri"/>
              </a:rPr>
              <a:t>Student Work Assessment Documentation</a:t>
            </a:r>
          </a:p>
          <a:p>
            <a:pPr marL="457200" indent="-457200">
              <a:buFont typeface="Arial" panose="020B0604020202020204" pitchFamily="34" charset="0"/>
              <a:buChar char="•"/>
            </a:pPr>
            <a:r>
              <a:rPr lang="en-US" sz="2500">
                <a:cs typeface="Calibri"/>
              </a:rPr>
              <a:t>Instructional Calendar</a:t>
            </a:r>
          </a:p>
          <a:p>
            <a:pPr marL="457200" indent="-457200">
              <a:buFont typeface="Arial" panose="020B0604020202020204" pitchFamily="34" charset="0"/>
              <a:buChar char="•"/>
            </a:pPr>
            <a:r>
              <a:rPr lang="en-US" sz="2500">
                <a:cs typeface="Calibri"/>
              </a:rPr>
              <a:t>Professional Development Training</a:t>
            </a:r>
          </a:p>
          <a:p>
            <a:pPr marL="457200" indent="-457200">
              <a:buFont typeface="Arial" panose="020B0604020202020204" pitchFamily="34" charset="0"/>
              <a:buChar char="•"/>
            </a:pPr>
            <a:r>
              <a:rPr lang="en-US" sz="2500">
                <a:cs typeface="Calibri"/>
              </a:rPr>
              <a:t>Accolades/Special Merits</a:t>
            </a:r>
          </a:p>
          <a:p>
            <a:pPr marL="457200" indent="-457200">
              <a:buFont typeface="Arial" panose="020B0604020202020204" pitchFamily="34" charset="0"/>
              <a:buChar char="•"/>
            </a:pPr>
            <a:r>
              <a:rPr lang="en-US" sz="2500">
                <a:cs typeface="Calibri"/>
              </a:rPr>
              <a:t>Published Works</a:t>
            </a:r>
          </a:p>
          <a:p>
            <a:pPr marL="457200" indent="-457200">
              <a:buFont typeface="Arial" panose="020B0604020202020204" pitchFamily="34" charset="0"/>
              <a:buChar char="•"/>
            </a:pPr>
            <a:r>
              <a:rPr lang="en-US" sz="2500">
                <a:cs typeface="Calibri"/>
              </a:rPr>
              <a:t>Presentations/Formal Recognition/Awards</a:t>
            </a:r>
          </a:p>
        </p:txBody>
      </p:sp>
      <p:pic>
        <p:nvPicPr>
          <p:cNvPr id="7" name="Picture 6" descr="A picture containing computer, food, keyboard&#10;&#10;Description generated with very high confidence">
            <a:extLst>
              <a:ext uri="{FF2B5EF4-FFF2-40B4-BE49-F238E27FC236}">
                <a16:creationId xmlns:a16="http://schemas.microsoft.com/office/drawing/2014/main" id="{AA2CF1EC-02C3-487A-A444-B81A111C9A00}"/>
              </a:ext>
            </a:extLst>
          </p:cNvPr>
          <p:cNvPicPr>
            <a:picLocks noChangeAspect="1"/>
          </p:cNvPicPr>
          <p:nvPr/>
        </p:nvPicPr>
        <p:blipFill rotWithShape="1">
          <a:blip r:embed="rId3"/>
          <a:srcRect l="6865" r="24971" b="-1"/>
          <a:stretch/>
        </p:blipFill>
        <p:spPr>
          <a:xfrm>
            <a:off x="7919243" y="2798755"/>
            <a:ext cx="3862707" cy="3714244"/>
          </a:xfrm>
          <a:prstGeom prst="rect">
            <a:avLst/>
          </a:prstGeom>
        </p:spPr>
      </p:pic>
    </p:spTree>
    <p:extLst>
      <p:ext uri="{BB962C8B-B14F-4D97-AF65-F5344CB8AC3E}">
        <p14:creationId xmlns:p14="http://schemas.microsoft.com/office/powerpoint/2010/main" val="2140703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descr="Decorative">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1"/>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2119246" y="386930"/>
            <a:ext cx="7549592" cy="1298448"/>
          </a:xfrm>
        </p:spPr>
        <p:txBody>
          <a:bodyPr anchor="b">
            <a:normAutofit/>
          </a:bodyPr>
          <a:lstStyle/>
          <a:p>
            <a:r>
              <a:rPr lang="en-US" sz="4200">
                <a:latin typeface="Calibri"/>
                <a:cs typeface="Calibri"/>
              </a:rPr>
              <a:t>Sources of Evidence </a:t>
            </a:r>
            <a:r>
              <a:rPr lang="en-US" sz="4200">
                <a:solidFill>
                  <a:schemeClr val="bg1"/>
                </a:solidFill>
                <a:latin typeface="Calibri"/>
                <a:cs typeface="Calibri"/>
              </a:rPr>
              <a:t>Continued</a:t>
            </a:r>
            <a:endParaRPr lang="en-US" sz="4200">
              <a:solidFill>
                <a:schemeClr val="bg1"/>
              </a:solidFill>
            </a:endParaRPr>
          </a:p>
        </p:txBody>
      </p:sp>
      <p:sp>
        <p:nvSpPr>
          <p:cNvPr id="18" name="Rectangle 17" descr="Decorative">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524000" y="1998846"/>
            <a:ext cx="859094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descr="Decorative">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2203080"/>
            <a:ext cx="8537521"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F2F87FA-8A89-447F-9ED7-DBF0B6377818}"/>
              </a:ext>
            </a:extLst>
          </p:cNvPr>
          <p:cNvSpPr>
            <a:spLocks noGrp="1"/>
          </p:cNvSpPr>
          <p:nvPr>
            <p:ph idx="1"/>
          </p:nvPr>
        </p:nvSpPr>
        <p:spPr>
          <a:xfrm>
            <a:off x="1907767" y="2599509"/>
            <a:ext cx="3982261" cy="3639450"/>
          </a:xfrm>
        </p:spPr>
        <p:txBody>
          <a:bodyPr vert="horz" lIns="0" tIns="0" rIns="0" bIns="0" rtlCol="0" anchor="ctr">
            <a:normAutofit/>
          </a:bodyPr>
          <a:lstStyle/>
          <a:p>
            <a:pPr marL="0" indent="0">
              <a:buNone/>
            </a:pPr>
            <a:r>
              <a:rPr lang="en-US" sz="2500">
                <a:solidFill>
                  <a:schemeClr val="tx1"/>
                </a:solidFill>
                <a:ea typeface="+mn-lt"/>
                <a:cs typeface="+mn-lt"/>
              </a:rPr>
              <a:t>Sources Gathered by the Evaluator:</a:t>
            </a:r>
            <a:endParaRPr lang="en-US" sz="2500">
              <a:solidFill>
                <a:schemeClr val="tx1"/>
              </a:solidFill>
              <a:ea typeface="Calibri"/>
              <a:cs typeface="Calibri"/>
            </a:endParaRPr>
          </a:p>
          <a:p>
            <a:pPr marL="0" indent="0">
              <a:buNone/>
            </a:pPr>
            <a:endParaRPr lang="en-US" sz="2500">
              <a:solidFill>
                <a:schemeClr val="tx1"/>
              </a:solidFill>
              <a:ea typeface="+mn-lt"/>
              <a:cs typeface="+mn-lt"/>
            </a:endParaRPr>
          </a:p>
          <a:p>
            <a:pPr>
              <a:buFont typeface="Arial"/>
              <a:buChar char="•"/>
            </a:pPr>
            <a:r>
              <a:rPr lang="en-US" sz="2500">
                <a:solidFill>
                  <a:schemeClr val="tx1"/>
                </a:solidFill>
                <a:ea typeface="+mn-lt"/>
                <a:cs typeface="+mn-lt"/>
              </a:rPr>
              <a:t>Pre-Conference Questions</a:t>
            </a:r>
          </a:p>
          <a:p>
            <a:pPr>
              <a:buFont typeface="Arial"/>
              <a:buChar char="•"/>
            </a:pPr>
            <a:r>
              <a:rPr lang="en-US" sz="2500">
                <a:solidFill>
                  <a:schemeClr val="tx1"/>
                </a:solidFill>
                <a:ea typeface="+mn-lt"/>
                <a:cs typeface="+mn-lt"/>
              </a:rPr>
              <a:t>Observations</a:t>
            </a:r>
          </a:p>
          <a:p>
            <a:pPr>
              <a:buFont typeface="Arial"/>
              <a:buChar char="•"/>
            </a:pPr>
            <a:r>
              <a:rPr lang="en-US" sz="2500">
                <a:solidFill>
                  <a:schemeClr val="tx1"/>
                </a:solidFill>
                <a:ea typeface="+mn-lt"/>
                <a:cs typeface="+mn-lt"/>
              </a:rPr>
              <a:t>Post-Conference Questions</a:t>
            </a:r>
          </a:p>
          <a:p>
            <a:pPr>
              <a:buFont typeface="Arial"/>
              <a:buChar char="•"/>
            </a:pPr>
            <a:endParaRPr lang="en-US" sz="1700"/>
          </a:p>
        </p:txBody>
      </p:sp>
      <p:pic>
        <p:nvPicPr>
          <p:cNvPr id="5" name="Picture 4" descr="A person sitting on a table&#10;&#10;Description generated with high confidence">
            <a:extLst>
              <a:ext uri="{FF2B5EF4-FFF2-40B4-BE49-F238E27FC236}">
                <a16:creationId xmlns:a16="http://schemas.microsoft.com/office/drawing/2014/main" id="{171330BB-7C8F-44E3-B8B9-1940C8B26EB7}"/>
              </a:ext>
            </a:extLst>
          </p:cNvPr>
          <p:cNvPicPr>
            <a:picLocks noChangeAspect="1"/>
          </p:cNvPicPr>
          <p:nvPr/>
        </p:nvPicPr>
        <p:blipFill rotWithShape="1">
          <a:blip r:embed="rId3"/>
          <a:srcRect l="27138" r="11624" b="1"/>
          <a:stretch/>
        </p:blipFill>
        <p:spPr>
          <a:xfrm>
            <a:off x="5957650" y="2484255"/>
            <a:ext cx="3862707" cy="3714244"/>
          </a:xfrm>
          <a:prstGeom prst="rect">
            <a:avLst/>
          </a:prstGeom>
        </p:spPr>
      </p:pic>
      <p:sp>
        <p:nvSpPr>
          <p:cNvPr id="22" name="Rectangle 21" descr="Decorative">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847318" y="2332076"/>
            <a:ext cx="781700"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5986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15814" y="447473"/>
            <a:ext cx="10805769" cy="345904"/>
          </a:xfrm>
        </p:spPr>
        <p:txBody>
          <a:bodyPr>
            <a:normAutofit fontScale="90000"/>
          </a:bodyPr>
          <a:lstStyle/>
          <a:p>
            <a:r>
              <a:rPr lang="en-US">
                <a:latin typeface="Calibri"/>
                <a:cs typeface="Calibri"/>
              </a:rPr>
              <a:t>School Librarian Evaluation Process by Contract Level </a:t>
            </a:r>
            <a:endParaRPr lang="en-US"/>
          </a:p>
        </p:txBody>
      </p:sp>
      <p:graphicFrame>
        <p:nvGraphicFramePr>
          <p:cNvPr id="10" name="Table 9" descr="Contract level chart" title="Contract Level Chart"/>
          <p:cNvGraphicFramePr>
            <a:graphicFrameLocks noGrp="1"/>
          </p:cNvGraphicFramePr>
          <p:nvPr>
            <p:extLst>
              <p:ext uri="{D42A27DB-BD31-4B8C-83A1-F6EECF244321}">
                <p14:modId xmlns:p14="http://schemas.microsoft.com/office/powerpoint/2010/main" val="239376957"/>
              </p:ext>
            </p:extLst>
          </p:nvPr>
        </p:nvGraphicFramePr>
        <p:xfrm>
          <a:off x="266538" y="793378"/>
          <a:ext cx="11826240" cy="5948634"/>
        </p:xfrm>
        <a:graphic>
          <a:graphicData uri="http://schemas.openxmlformats.org/drawingml/2006/table">
            <a:tbl>
              <a:tblPr firstRow="1" bandRow="1">
                <a:tableStyleId>{5C22544A-7EE6-4342-B048-85BDC9FD1C3A}</a:tableStyleId>
              </a:tblPr>
              <a:tblGrid>
                <a:gridCol w="3870960">
                  <a:extLst>
                    <a:ext uri="{9D8B030D-6E8A-4147-A177-3AD203B41FA5}">
                      <a16:colId xmlns:a16="http://schemas.microsoft.com/office/drawing/2014/main" val="3006591878"/>
                    </a:ext>
                  </a:extLst>
                </a:gridCol>
                <a:gridCol w="3840480">
                  <a:extLst>
                    <a:ext uri="{9D8B030D-6E8A-4147-A177-3AD203B41FA5}">
                      <a16:colId xmlns:a16="http://schemas.microsoft.com/office/drawing/2014/main" val="3259452304"/>
                    </a:ext>
                  </a:extLst>
                </a:gridCol>
                <a:gridCol w="4114800">
                  <a:extLst>
                    <a:ext uri="{9D8B030D-6E8A-4147-A177-3AD203B41FA5}">
                      <a16:colId xmlns:a16="http://schemas.microsoft.com/office/drawing/2014/main" val="1306718314"/>
                    </a:ext>
                  </a:extLst>
                </a:gridCol>
              </a:tblGrid>
              <a:tr h="548640">
                <a:tc>
                  <a:txBody>
                    <a:bodyPr/>
                    <a:lstStyle/>
                    <a:p>
                      <a:r>
                        <a:rPr lang="en-US" sz="2400">
                          <a:latin typeface="+mn-lt"/>
                        </a:rPr>
                        <a:t>Contract Level </a:t>
                      </a:r>
                    </a:p>
                  </a:txBody>
                  <a:tcPr/>
                </a:tc>
                <a:tc>
                  <a:txBody>
                    <a:bodyPr/>
                    <a:lstStyle/>
                    <a:p>
                      <a:r>
                        <a:rPr lang="en-US" sz="2400">
                          <a:latin typeface="+mn-lt"/>
                        </a:rPr>
                        <a:t>Observations Per Cycle</a:t>
                      </a:r>
                    </a:p>
                  </a:txBody>
                  <a:tcPr/>
                </a:tc>
                <a:tc>
                  <a:txBody>
                    <a:bodyPr/>
                    <a:lstStyle/>
                    <a:p>
                      <a:r>
                        <a:rPr lang="en-US" sz="2400">
                          <a:latin typeface="+mn-lt"/>
                        </a:rPr>
                        <a:t>Professional Goal</a:t>
                      </a:r>
                    </a:p>
                  </a:txBody>
                  <a:tcPr/>
                </a:tc>
                <a:extLst>
                  <a:ext uri="{0D108BD9-81ED-4DB2-BD59-A6C34878D82A}">
                    <a16:rowId xmlns:a16="http://schemas.microsoft.com/office/drawing/2014/main" val="3130499956"/>
                  </a:ext>
                </a:extLst>
              </a:tr>
              <a:tr h="1253570">
                <a:tc>
                  <a:txBody>
                    <a:bodyPr/>
                    <a:lstStyle/>
                    <a:p>
                      <a:r>
                        <a:rPr lang="en-US" sz="2400">
                          <a:latin typeface="+mn-lt"/>
                        </a:rPr>
                        <a:t>Induction Formative</a:t>
                      </a:r>
                    </a:p>
                  </a:txBody>
                  <a:tcPr/>
                </a:tc>
                <a:tc>
                  <a:txBody>
                    <a:bodyPr/>
                    <a:lstStyle/>
                    <a:p>
                      <a:pPr algn="l"/>
                      <a:r>
                        <a:rPr lang="en-US" sz="2400">
                          <a:latin typeface="+mn-lt"/>
                        </a:rPr>
                        <a:t>≥ 1 Observation by Administrative Evaluator</a:t>
                      </a:r>
                    </a:p>
                  </a:txBody>
                  <a:tcPr/>
                </a:tc>
                <a:tc>
                  <a:txBody>
                    <a:bodyPr/>
                    <a:lstStyle/>
                    <a:p>
                      <a:r>
                        <a:rPr lang="en-US" sz="2400" baseline="0">
                          <a:latin typeface="+mn-lt"/>
                        </a:rPr>
                        <a:t>Professional Goal Reflection Built into School Librarian Plan</a:t>
                      </a:r>
                    </a:p>
                  </a:txBody>
                  <a:tcPr/>
                </a:tc>
                <a:extLst>
                  <a:ext uri="{0D108BD9-81ED-4DB2-BD59-A6C34878D82A}">
                    <a16:rowId xmlns:a16="http://schemas.microsoft.com/office/drawing/2014/main" val="458388779"/>
                  </a:ext>
                </a:extLst>
              </a:tr>
              <a:tr h="1639284">
                <a:tc>
                  <a:txBody>
                    <a:bodyPr/>
                    <a:lstStyle/>
                    <a:p>
                      <a:r>
                        <a:rPr lang="en-US" sz="2400">
                          <a:latin typeface="+mn-lt"/>
                        </a:rPr>
                        <a:t>Annual  Summative</a:t>
                      </a:r>
                    </a:p>
                  </a:txBody>
                  <a:tcPr/>
                </a:tc>
                <a:tc>
                  <a:txBody>
                    <a:bodyPr/>
                    <a:lstStyle/>
                    <a:p>
                      <a:pPr lvl="0" algn="l">
                        <a:buNone/>
                      </a:pPr>
                      <a:r>
                        <a:rPr lang="en-US" sz="2400" b="0" i="0" u="none" strike="noStrike" noProof="0">
                          <a:latin typeface="+mn-lt"/>
                        </a:rPr>
                        <a:t>≥ 1 Observation by Administrative Evaluator</a:t>
                      </a:r>
                    </a:p>
                    <a:p>
                      <a:pPr lvl="0" algn="l">
                        <a:buNone/>
                      </a:pPr>
                      <a:r>
                        <a:rPr lang="en-US" sz="2400" b="0" i="0" u="none" strike="noStrike" noProof="0">
                          <a:latin typeface="+mn-lt"/>
                        </a:rPr>
                        <a:t>≥ 1 Observation by Content Expert</a:t>
                      </a:r>
                      <a:endParaRPr lang="en-US" sz="2400">
                        <a:latin typeface="+mn-lt"/>
                      </a:endParaRPr>
                    </a:p>
                  </a:txBody>
                  <a:tcPr/>
                </a:tc>
                <a:tc>
                  <a:txBody>
                    <a:bodyPr/>
                    <a:lstStyle/>
                    <a:p>
                      <a:pPr lvl="0">
                        <a:buNone/>
                      </a:pPr>
                      <a:r>
                        <a:rPr lang="en-US" sz="2400" b="0" i="0" u="none" strike="noStrike" baseline="0" noProof="0">
                          <a:latin typeface="+mn-lt"/>
                        </a:rPr>
                        <a:t>Professional Goal Reflection Built into School Librarian Plan</a:t>
                      </a:r>
                      <a:endParaRPr lang="en-US" sz="2400">
                        <a:latin typeface="+mn-lt"/>
                      </a:endParaRPr>
                    </a:p>
                  </a:txBody>
                  <a:tcPr/>
                </a:tc>
                <a:extLst>
                  <a:ext uri="{0D108BD9-81ED-4DB2-BD59-A6C34878D82A}">
                    <a16:rowId xmlns:a16="http://schemas.microsoft.com/office/drawing/2014/main" val="1880570585"/>
                  </a:ext>
                </a:extLst>
              </a:tr>
              <a:tr h="1253570">
                <a:tc>
                  <a:txBody>
                    <a:bodyPr/>
                    <a:lstStyle/>
                    <a:p>
                      <a:r>
                        <a:rPr lang="en-US" sz="2400">
                          <a:latin typeface="+mn-lt"/>
                        </a:rPr>
                        <a:t>Continuing Formative</a:t>
                      </a:r>
                      <a:r>
                        <a:rPr lang="en-US" sz="2400" baseline="0">
                          <a:latin typeface="+mn-lt"/>
                        </a:rPr>
                        <a:t>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2400">
                          <a:latin typeface="+mn-lt"/>
                        </a:rPr>
                        <a:t>*2nd semester may be waived</a:t>
                      </a:r>
                    </a:p>
                  </a:txBody>
                  <a:tcPr/>
                </a:tc>
                <a:tc>
                  <a:txBody>
                    <a:bodyPr/>
                    <a:lstStyle/>
                    <a:p>
                      <a:pPr lvl="0" algn="l">
                        <a:buNone/>
                      </a:pPr>
                      <a:r>
                        <a:rPr lang="en-US" sz="2400" b="0" i="0" u="none" strike="noStrike" noProof="0">
                          <a:latin typeface="+mn-lt"/>
                        </a:rPr>
                        <a:t>≥ 1 Observation by Administrative Evaluator</a:t>
                      </a:r>
                    </a:p>
                  </a:txBody>
                  <a:tcPr/>
                </a:tc>
                <a:tc>
                  <a:txBody>
                    <a:bodyPr/>
                    <a:lstStyle/>
                    <a:p>
                      <a:pPr marL="0" marR="0" lvl="0" indent="0" algn="l">
                        <a:lnSpc>
                          <a:spcPct val="100000"/>
                        </a:lnSpc>
                        <a:spcBef>
                          <a:spcPts val="0"/>
                        </a:spcBef>
                        <a:spcAft>
                          <a:spcPts val="0"/>
                        </a:spcAft>
                        <a:buNone/>
                      </a:pPr>
                      <a:r>
                        <a:rPr lang="en-US" sz="2400" b="0" i="0" u="none" strike="noStrike" baseline="0" noProof="0">
                          <a:latin typeface="+mn-lt"/>
                        </a:rPr>
                        <a:t>Professional Goal Reflection Built into School Librarian Plan</a:t>
                      </a:r>
                      <a:endParaRPr lang="en-US" sz="2400">
                        <a:latin typeface="+mn-lt"/>
                      </a:endParaRPr>
                    </a:p>
                  </a:txBody>
                  <a:tcPr/>
                </a:tc>
                <a:extLst>
                  <a:ext uri="{0D108BD9-81ED-4DB2-BD59-A6C34878D82A}">
                    <a16:rowId xmlns:a16="http://schemas.microsoft.com/office/drawing/2014/main" val="1169413485"/>
                  </a:ext>
                </a:extLst>
              </a:tr>
              <a:tr h="1253570">
                <a:tc>
                  <a:txBody>
                    <a:bodyPr/>
                    <a:lstStyle/>
                    <a:p>
                      <a:r>
                        <a:rPr lang="en-US" sz="2400">
                          <a:latin typeface="+mn-lt"/>
                        </a:rPr>
                        <a:t>Continuing GBE </a:t>
                      </a:r>
                    </a:p>
                  </a:txBody>
                  <a:tcPr/>
                </a:tc>
                <a:tc>
                  <a:txBody>
                    <a:bodyPr/>
                    <a:lstStyle/>
                    <a:p>
                      <a:pPr lvl="0" algn="l">
                        <a:buNone/>
                      </a:pPr>
                      <a:r>
                        <a:rPr lang="en-US" sz="2400">
                          <a:latin typeface="+mn-lt"/>
                        </a:rPr>
                        <a:t>Informal Feedback</a:t>
                      </a:r>
                    </a:p>
                  </a:txBody>
                  <a:tcPr/>
                </a:tc>
                <a:tc>
                  <a:txBody>
                    <a:bodyPr/>
                    <a:lstStyle/>
                    <a:p>
                      <a:pPr marL="0" marR="0" lvl="0" indent="0" algn="l" rtl="0" eaLnBrk="1" fontAlgn="auto" latinLnBrk="0" hangingPunct="1">
                        <a:lnSpc>
                          <a:spcPct val="100000"/>
                        </a:lnSpc>
                        <a:spcBef>
                          <a:spcPts val="0"/>
                        </a:spcBef>
                        <a:spcAft>
                          <a:spcPts val="0"/>
                        </a:spcAft>
                        <a:buFontTx/>
                        <a:buNone/>
                      </a:pPr>
                      <a:r>
                        <a:rPr lang="en-US" sz="2400">
                          <a:latin typeface="+mn-lt"/>
                        </a:rPr>
                        <a:t>Complete 1 Professional Goal Connected to Student Growth</a:t>
                      </a:r>
                    </a:p>
                  </a:txBody>
                  <a:tcPr/>
                </a:tc>
                <a:extLst>
                  <a:ext uri="{0D108BD9-81ED-4DB2-BD59-A6C34878D82A}">
                    <a16:rowId xmlns:a16="http://schemas.microsoft.com/office/drawing/2014/main" val="3779274875"/>
                  </a:ext>
                </a:extLst>
              </a:tr>
            </a:tbl>
          </a:graphicData>
        </a:graphic>
      </p:graphicFrame>
    </p:spTree>
    <p:extLst>
      <p:ext uri="{BB962C8B-B14F-4D97-AF65-F5344CB8AC3E}">
        <p14:creationId xmlns:p14="http://schemas.microsoft.com/office/powerpoint/2010/main" val="42473962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1460-138D-48AA-942A-E5AD37159D04}"/>
              </a:ext>
            </a:extLst>
          </p:cNvPr>
          <p:cNvSpPr>
            <a:spLocks noGrp="1"/>
          </p:cNvSpPr>
          <p:nvPr>
            <p:ph type="title"/>
          </p:nvPr>
        </p:nvSpPr>
        <p:spPr>
          <a:xfrm>
            <a:off x="136187" y="175098"/>
            <a:ext cx="7502400" cy="560988"/>
          </a:xfrm>
        </p:spPr>
        <p:txBody>
          <a:bodyPr/>
          <a:lstStyle/>
          <a:p>
            <a:r>
              <a:rPr lang="en-US">
                <a:latin typeface="Calibri"/>
                <a:cs typeface="Calibri"/>
              </a:rPr>
              <a:t>Documents Needed</a:t>
            </a:r>
            <a:endParaRPr lang="en-US"/>
          </a:p>
        </p:txBody>
      </p:sp>
      <p:graphicFrame>
        <p:nvGraphicFramePr>
          <p:cNvPr id="8" name="Table 8" title="table">
            <a:extLst>
              <a:ext uri="{FF2B5EF4-FFF2-40B4-BE49-F238E27FC236}">
                <a16:creationId xmlns:a16="http://schemas.microsoft.com/office/drawing/2014/main" id="{0E6F6444-A805-4964-8E99-A25E97E62EAD}"/>
              </a:ext>
            </a:extLst>
          </p:cNvPr>
          <p:cNvGraphicFramePr>
            <a:graphicFrameLocks noGrp="1"/>
          </p:cNvGraphicFramePr>
          <p:nvPr>
            <p:ph idx="1"/>
            <p:extLst>
              <p:ext uri="{D42A27DB-BD31-4B8C-83A1-F6EECF244321}">
                <p14:modId xmlns:p14="http://schemas.microsoft.com/office/powerpoint/2010/main" val="2161013744"/>
              </p:ext>
            </p:extLst>
          </p:nvPr>
        </p:nvGraphicFramePr>
        <p:xfrm>
          <a:off x="136187" y="736086"/>
          <a:ext cx="11809380" cy="5914732"/>
        </p:xfrm>
        <a:graphic>
          <a:graphicData uri="http://schemas.openxmlformats.org/drawingml/2006/table">
            <a:tbl>
              <a:tblPr firstRow="1" bandRow="1">
                <a:tableStyleId>{5C22544A-7EE6-4342-B048-85BDC9FD1C3A}</a:tableStyleId>
              </a:tblPr>
              <a:tblGrid>
                <a:gridCol w="2412129">
                  <a:extLst>
                    <a:ext uri="{9D8B030D-6E8A-4147-A177-3AD203B41FA5}">
                      <a16:colId xmlns:a16="http://schemas.microsoft.com/office/drawing/2014/main" val="1834759231"/>
                    </a:ext>
                  </a:extLst>
                </a:gridCol>
                <a:gridCol w="5664152">
                  <a:extLst>
                    <a:ext uri="{9D8B030D-6E8A-4147-A177-3AD203B41FA5}">
                      <a16:colId xmlns:a16="http://schemas.microsoft.com/office/drawing/2014/main" val="340752609"/>
                    </a:ext>
                  </a:extLst>
                </a:gridCol>
                <a:gridCol w="3733099">
                  <a:extLst>
                    <a:ext uri="{9D8B030D-6E8A-4147-A177-3AD203B41FA5}">
                      <a16:colId xmlns:a16="http://schemas.microsoft.com/office/drawing/2014/main" val="110939362"/>
                    </a:ext>
                  </a:extLst>
                </a:gridCol>
              </a:tblGrid>
              <a:tr h="572830">
                <a:tc>
                  <a:txBody>
                    <a:bodyPr/>
                    <a:lstStyle/>
                    <a:p>
                      <a:pPr lvl="0">
                        <a:buNone/>
                      </a:pPr>
                      <a:r>
                        <a:rPr lang="en-US" sz="2500"/>
                        <a:t>Process Step</a:t>
                      </a:r>
                    </a:p>
                  </a:txBody>
                  <a:tcPr/>
                </a:tc>
                <a:tc>
                  <a:txBody>
                    <a:bodyPr/>
                    <a:lstStyle/>
                    <a:p>
                      <a:pPr lvl="0">
                        <a:buNone/>
                      </a:pPr>
                      <a:r>
                        <a:rPr lang="en-US" sz="2500"/>
                        <a:t>Documents for School Librarian</a:t>
                      </a:r>
                    </a:p>
                  </a:txBody>
                  <a:tcPr/>
                </a:tc>
                <a:tc>
                  <a:txBody>
                    <a:bodyPr/>
                    <a:lstStyle/>
                    <a:p>
                      <a:pPr lvl="0">
                        <a:buNone/>
                      </a:pPr>
                      <a:r>
                        <a:rPr lang="en-US" sz="2500"/>
                        <a:t>Forms for Evaluator(s)</a:t>
                      </a:r>
                    </a:p>
                  </a:txBody>
                  <a:tcPr/>
                </a:tc>
                <a:extLst>
                  <a:ext uri="{0D108BD9-81ED-4DB2-BD59-A6C34878D82A}">
                    <a16:rowId xmlns:a16="http://schemas.microsoft.com/office/drawing/2014/main" val="2384996407"/>
                  </a:ext>
                </a:extLst>
              </a:tr>
              <a:tr h="992777">
                <a:tc>
                  <a:txBody>
                    <a:bodyPr/>
                    <a:lstStyle/>
                    <a:p>
                      <a:pPr lvl="0">
                        <a:buNone/>
                      </a:pPr>
                      <a:r>
                        <a:rPr lang="en-US" sz="2500"/>
                        <a:t>Preliminary Approval Conference</a:t>
                      </a:r>
                    </a:p>
                  </a:txBody>
                  <a:tcPr/>
                </a:tc>
                <a:tc>
                  <a:txBody>
                    <a:bodyPr/>
                    <a:lstStyle/>
                    <a:p>
                      <a:pPr marL="342900" lvl="0" indent="-342900">
                        <a:buFont typeface="Arial"/>
                        <a:buChar char="•"/>
                      </a:pPr>
                      <a:r>
                        <a:rPr lang="en-US" sz="2500"/>
                        <a:t>School Librarian Plan</a:t>
                      </a:r>
                    </a:p>
                  </a:txBody>
                  <a:tcPr/>
                </a:tc>
                <a:tc>
                  <a:txBody>
                    <a:bodyPr/>
                    <a:lstStyle/>
                    <a:p>
                      <a:pPr marL="342900" lvl="0" indent="-342900">
                        <a:buFont typeface="Arial"/>
                        <a:buChar char="•"/>
                      </a:pPr>
                      <a:r>
                        <a:rPr lang="en-US" sz="2500"/>
                        <a:t>School Librarian Plan</a:t>
                      </a:r>
                    </a:p>
                  </a:txBody>
                  <a:tcPr/>
                </a:tc>
                <a:extLst>
                  <a:ext uri="{0D108BD9-81ED-4DB2-BD59-A6C34878D82A}">
                    <a16:rowId xmlns:a16="http://schemas.microsoft.com/office/drawing/2014/main" val="3454733659"/>
                  </a:ext>
                </a:extLst>
              </a:tr>
              <a:tr h="1633718">
                <a:tc>
                  <a:txBody>
                    <a:bodyPr/>
                    <a:lstStyle/>
                    <a:p>
                      <a:r>
                        <a:rPr lang="en-US" sz="2500"/>
                        <a:t>Pre-Conferences</a:t>
                      </a:r>
                    </a:p>
                  </a:txBody>
                  <a:tcPr/>
                </a:tc>
                <a:tc>
                  <a:txBody>
                    <a:bodyPr/>
                    <a:lstStyle/>
                    <a:p>
                      <a:pPr lvl="0">
                        <a:buNone/>
                      </a:pPr>
                      <a:r>
                        <a:rPr lang="en-US" sz="2500"/>
                        <a:t>Optional Samplings of:</a:t>
                      </a:r>
                    </a:p>
                    <a:p>
                      <a:pPr marL="285750" lvl="0" indent="-285750">
                        <a:buFont typeface="Arial"/>
                        <a:buChar char="•"/>
                      </a:pPr>
                      <a:r>
                        <a:rPr lang="en-US" sz="2500"/>
                        <a:t>Lesson Plans, Student Work Assessment Documentation, Instructional Calendar</a:t>
                      </a:r>
                    </a:p>
                    <a:p>
                      <a:pPr marL="285750" lvl="0" indent="-285750">
                        <a:buFont typeface="Arial"/>
                        <a:buChar char="•"/>
                      </a:pPr>
                      <a:r>
                        <a:rPr lang="en-US" sz="2500"/>
                        <a:t>Professional Development Training, Accolades/Merits, Published Works, Presentations/Awards</a:t>
                      </a:r>
                    </a:p>
                  </a:txBody>
                  <a:tcPr/>
                </a:tc>
                <a:tc>
                  <a:txBody>
                    <a:bodyPr/>
                    <a:lstStyle/>
                    <a:p>
                      <a:pPr marL="342900" lvl="0" indent="-342900">
                        <a:buFont typeface="Arial"/>
                        <a:buChar char="•"/>
                      </a:pPr>
                      <a:r>
                        <a:rPr lang="en-US" sz="2500"/>
                        <a:t>Pre-Conference Form</a:t>
                      </a:r>
                    </a:p>
                  </a:txBody>
                  <a:tcPr/>
                </a:tc>
                <a:extLst>
                  <a:ext uri="{0D108BD9-81ED-4DB2-BD59-A6C34878D82A}">
                    <a16:rowId xmlns:a16="http://schemas.microsoft.com/office/drawing/2014/main" val="4056472212"/>
                  </a:ext>
                </a:extLst>
              </a:tr>
              <a:tr h="483325">
                <a:tc>
                  <a:txBody>
                    <a:bodyPr/>
                    <a:lstStyle/>
                    <a:p>
                      <a:r>
                        <a:rPr lang="en-US" sz="2500"/>
                        <a:t>Observation</a:t>
                      </a:r>
                    </a:p>
                  </a:txBody>
                  <a:tcPr/>
                </a:tc>
                <a:tc>
                  <a:txBody>
                    <a:bodyPr/>
                    <a:lstStyle/>
                    <a:p>
                      <a:endParaRPr lang="en-US" sz="2500"/>
                    </a:p>
                  </a:txBody>
                  <a:tcPr/>
                </a:tc>
                <a:tc>
                  <a:txBody>
                    <a:bodyPr/>
                    <a:lstStyle/>
                    <a:p>
                      <a:pPr marL="342900" lvl="0" indent="-342900">
                        <a:buFont typeface="Arial"/>
                        <a:buChar char="•"/>
                      </a:pPr>
                      <a:r>
                        <a:rPr lang="en-US" sz="2500"/>
                        <a:t>Rubric</a:t>
                      </a:r>
                    </a:p>
                  </a:txBody>
                  <a:tcPr/>
                </a:tc>
                <a:extLst>
                  <a:ext uri="{0D108BD9-81ED-4DB2-BD59-A6C34878D82A}">
                    <a16:rowId xmlns:a16="http://schemas.microsoft.com/office/drawing/2014/main" val="3105336711"/>
                  </a:ext>
                </a:extLst>
              </a:tr>
              <a:tr h="1246697">
                <a:tc>
                  <a:txBody>
                    <a:bodyPr/>
                    <a:lstStyle/>
                    <a:p>
                      <a:r>
                        <a:rPr lang="en-US" sz="2500"/>
                        <a:t>Post Conferences</a:t>
                      </a:r>
                    </a:p>
                  </a:txBody>
                  <a:tcPr/>
                </a:tc>
                <a:tc>
                  <a:txBody>
                    <a:bodyPr/>
                    <a:lstStyle/>
                    <a:p>
                      <a:pPr marL="342900" indent="-342900">
                        <a:buFont typeface="Arial"/>
                        <a:buChar char="•"/>
                      </a:pPr>
                      <a:r>
                        <a:rPr lang="en-US" sz="2500"/>
                        <a:t>Self-Reflection </a:t>
                      </a:r>
                    </a:p>
                    <a:p>
                      <a:pPr marL="342900" lvl="0" indent="-342900">
                        <a:buFont typeface="Arial"/>
                        <a:buChar char="•"/>
                      </a:pPr>
                      <a:r>
                        <a:rPr lang="en-US" sz="2500"/>
                        <a:t>Other documentation above as needed/desired</a:t>
                      </a:r>
                    </a:p>
                  </a:txBody>
                  <a:tcPr/>
                </a:tc>
                <a:tc>
                  <a:txBody>
                    <a:bodyPr/>
                    <a:lstStyle/>
                    <a:p>
                      <a:pPr marL="342900" lvl="0" indent="-342900">
                        <a:buFont typeface="Arial"/>
                        <a:buChar char="•"/>
                      </a:pPr>
                      <a:r>
                        <a:rPr lang="en-US" sz="2500"/>
                        <a:t>Post-Conference Forms</a:t>
                      </a:r>
                    </a:p>
                  </a:txBody>
                  <a:tcPr/>
                </a:tc>
                <a:extLst>
                  <a:ext uri="{0D108BD9-81ED-4DB2-BD59-A6C34878D82A}">
                    <a16:rowId xmlns:a16="http://schemas.microsoft.com/office/drawing/2014/main" val="1338971040"/>
                  </a:ext>
                </a:extLst>
              </a:tr>
            </a:tbl>
          </a:graphicData>
        </a:graphic>
      </p:graphicFrame>
    </p:spTree>
    <p:extLst>
      <p:ext uri="{BB962C8B-B14F-4D97-AF65-F5344CB8AC3E}">
        <p14:creationId xmlns:p14="http://schemas.microsoft.com/office/powerpoint/2010/main" val="865595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1460-138D-48AA-942A-E5AD37159D04}"/>
              </a:ext>
            </a:extLst>
          </p:cNvPr>
          <p:cNvSpPr>
            <a:spLocks noGrp="1"/>
          </p:cNvSpPr>
          <p:nvPr>
            <p:ph type="title"/>
          </p:nvPr>
        </p:nvSpPr>
        <p:spPr>
          <a:xfrm>
            <a:off x="196273" y="836578"/>
            <a:ext cx="7502400" cy="515225"/>
          </a:xfrm>
        </p:spPr>
        <p:txBody>
          <a:bodyPr/>
          <a:lstStyle/>
          <a:p>
            <a:r>
              <a:rPr lang="en-US">
                <a:latin typeface="Calibri"/>
                <a:cs typeface="Calibri"/>
              </a:rPr>
              <a:t>Documents Needed continued</a:t>
            </a:r>
            <a:endParaRPr lang="en-US"/>
          </a:p>
        </p:txBody>
      </p:sp>
      <p:graphicFrame>
        <p:nvGraphicFramePr>
          <p:cNvPr id="8" name="Table 8" title="table">
            <a:extLst>
              <a:ext uri="{FF2B5EF4-FFF2-40B4-BE49-F238E27FC236}">
                <a16:creationId xmlns:a16="http://schemas.microsoft.com/office/drawing/2014/main" id="{0E6F6444-A805-4964-8E99-A25E97E62EAD}"/>
              </a:ext>
            </a:extLst>
          </p:cNvPr>
          <p:cNvGraphicFramePr>
            <a:graphicFrameLocks noGrp="1"/>
          </p:cNvGraphicFramePr>
          <p:nvPr>
            <p:ph idx="1"/>
            <p:extLst>
              <p:ext uri="{D42A27DB-BD31-4B8C-83A1-F6EECF244321}">
                <p14:modId xmlns:p14="http://schemas.microsoft.com/office/powerpoint/2010/main" val="4180984009"/>
              </p:ext>
            </p:extLst>
          </p:nvPr>
        </p:nvGraphicFramePr>
        <p:xfrm>
          <a:off x="196273" y="1710905"/>
          <a:ext cx="11827114" cy="4341402"/>
        </p:xfrm>
        <a:graphic>
          <a:graphicData uri="http://schemas.openxmlformats.org/drawingml/2006/table">
            <a:tbl>
              <a:tblPr firstRow="1" bandRow="1">
                <a:tableStyleId>{5C22544A-7EE6-4342-B048-85BDC9FD1C3A}</a:tableStyleId>
              </a:tblPr>
              <a:tblGrid>
                <a:gridCol w="3334871">
                  <a:extLst>
                    <a:ext uri="{9D8B030D-6E8A-4147-A177-3AD203B41FA5}">
                      <a16:colId xmlns:a16="http://schemas.microsoft.com/office/drawing/2014/main" val="1834759231"/>
                    </a:ext>
                  </a:extLst>
                </a:gridCol>
                <a:gridCol w="4753539">
                  <a:extLst>
                    <a:ext uri="{9D8B030D-6E8A-4147-A177-3AD203B41FA5}">
                      <a16:colId xmlns:a16="http://schemas.microsoft.com/office/drawing/2014/main" val="340752609"/>
                    </a:ext>
                  </a:extLst>
                </a:gridCol>
                <a:gridCol w="3738704">
                  <a:extLst>
                    <a:ext uri="{9D8B030D-6E8A-4147-A177-3AD203B41FA5}">
                      <a16:colId xmlns:a16="http://schemas.microsoft.com/office/drawing/2014/main" val="110939362"/>
                    </a:ext>
                  </a:extLst>
                </a:gridCol>
              </a:tblGrid>
              <a:tr h="638082">
                <a:tc>
                  <a:txBody>
                    <a:bodyPr/>
                    <a:lstStyle/>
                    <a:p>
                      <a:pPr lvl="0">
                        <a:buNone/>
                      </a:pPr>
                      <a:r>
                        <a:rPr lang="en-US" sz="2500"/>
                        <a:t>Process Step</a:t>
                      </a:r>
                    </a:p>
                  </a:txBody>
                  <a:tcPr/>
                </a:tc>
                <a:tc>
                  <a:txBody>
                    <a:bodyPr/>
                    <a:lstStyle/>
                    <a:p>
                      <a:pPr lvl="0">
                        <a:buNone/>
                      </a:pPr>
                      <a:r>
                        <a:rPr lang="en-US" sz="2500"/>
                        <a:t>Documents for School Librarian</a:t>
                      </a:r>
                    </a:p>
                  </a:txBody>
                  <a:tcPr/>
                </a:tc>
                <a:tc>
                  <a:txBody>
                    <a:bodyPr/>
                    <a:lstStyle/>
                    <a:p>
                      <a:pPr lvl="0">
                        <a:buNone/>
                      </a:pPr>
                      <a:r>
                        <a:rPr lang="en-US" sz="2500"/>
                        <a:t>Forms for Evaluator(s)</a:t>
                      </a:r>
                    </a:p>
                  </a:txBody>
                  <a:tcPr/>
                </a:tc>
                <a:extLst>
                  <a:ext uri="{0D108BD9-81ED-4DB2-BD59-A6C34878D82A}">
                    <a16:rowId xmlns:a16="http://schemas.microsoft.com/office/drawing/2014/main" val="2384996407"/>
                  </a:ext>
                </a:extLst>
              </a:tr>
              <a:tr h="600307">
                <a:tc>
                  <a:txBody>
                    <a:bodyPr/>
                    <a:lstStyle/>
                    <a:p>
                      <a:pPr lvl="0">
                        <a:buNone/>
                      </a:pPr>
                      <a:r>
                        <a:rPr lang="en-US" sz="2500"/>
                        <a:t>Consensus Meeting</a:t>
                      </a:r>
                    </a:p>
                  </a:txBody>
                  <a:tcPr/>
                </a:tc>
                <a:tc>
                  <a:txBody>
                    <a:bodyPr/>
                    <a:lstStyle/>
                    <a:p>
                      <a:pPr lvl="0">
                        <a:buNone/>
                      </a:pPr>
                      <a:endParaRPr lang="en-US" sz="2500"/>
                    </a:p>
                  </a:txBody>
                  <a:tcPr/>
                </a:tc>
                <a:tc>
                  <a:txBody>
                    <a:bodyPr/>
                    <a:lstStyle/>
                    <a:p>
                      <a:pPr marL="342900" lvl="0" indent="-342900">
                        <a:buFont typeface="Arial"/>
                        <a:buChar char="•"/>
                      </a:pPr>
                      <a:r>
                        <a:rPr lang="en-US" sz="2500"/>
                        <a:t>Consensus Summary Form</a:t>
                      </a:r>
                    </a:p>
                  </a:txBody>
                  <a:tcPr/>
                </a:tc>
                <a:extLst>
                  <a:ext uri="{0D108BD9-81ED-4DB2-BD59-A6C34878D82A}">
                    <a16:rowId xmlns:a16="http://schemas.microsoft.com/office/drawing/2014/main" val="4056472212"/>
                  </a:ext>
                </a:extLst>
              </a:tr>
              <a:tr h="504595">
                <a:tc>
                  <a:txBody>
                    <a:bodyPr/>
                    <a:lstStyle/>
                    <a:p>
                      <a:pPr lvl="0">
                        <a:buNone/>
                      </a:pPr>
                      <a:r>
                        <a:rPr lang="en-US" sz="2500"/>
                        <a:t>Preliminary Eval Conference</a:t>
                      </a:r>
                    </a:p>
                  </a:txBody>
                  <a:tcPr/>
                </a:tc>
                <a:tc>
                  <a:txBody>
                    <a:bodyPr/>
                    <a:lstStyle/>
                    <a:p>
                      <a:pPr marL="342900" lvl="0" indent="-342900">
                        <a:buFont typeface="Arial"/>
                        <a:buChar char="•"/>
                      </a:pPr>
                      <a:r>
                        <a:rPr lang="en-US" sz="2500"/>
                        <a:t>School Librarian Plan</a:t>
                      </a:r>
                    </a:p>
                    <a:p>
                      <a:pPr marL="342900" lvl="0" indent="-342900">
                        <a:buFont typeface="Arial"/>
                        <a:buChar char="•"/>
                      </a:pPr>
                      <a:endParaRPr lang="en-US" sz="2500"/>
                    </a:p>
                  </a:txBody>
                  <a:tcPr/>
                </a:tc>
                <a:tc>
                  <a:txBody>
                    <a:bodyPr/>
                    <a:lstStyle/>
                    <a:p>
                      <a:pPr marL="342900" lvl="0" indent="-342900">
                        <a:buFont typeface="Arial"/>
                        <a:buChar char="•"/>
                      </a:pPr>
                      <a:r>
                        <a:rPr lang="en-US" sz="2500"/>
                        <a:t>Observation Summary Form</a:t>
                      </a:r>
                    </a:p>
                    <a:p>
                      <a:pPr marL="342900" lvl="0" indent="-342900">
                        <a:buFont typeface="Arial"/>
                        <a:buChar char="•"/>
                      </a:pPr>
                      <a:r>
                        <a:rPr lang="en-US" sz="2500"/>
                        <a:t>Scores are shared</a:t>
                      </a:r>
                    </a:p>
                  </a:txBody>
                  <a:tcPr/>
                </a:tc>
                <a:extLst>
                  <a:ext uri="{0D108BD9-81ED-4DB2-BD59-A6C34878D82A}">
                    <a16:rowId xmlns:a16="http://schemas.microsoft.com/office/drawing/2014/main" val="3105336711"/>
                  </a:ext>
                </a:extLst>
              </a:tr>
              <a:tr h="619195">
                <a:tc>
                  <a:txBody>
                    <a:bodyPr/>
                    <a:lstStyle/>
                    <a:p>
                      <a:pPr lvl="0">
                        <a:buNone/>
                      </a:pPr>
                      <a:r>
                        <a:rPr lang="en-US" sz="2500"/>
                        <a:t>Final Evaluation Conference</a:t>
                      </a:r>
                    </a:p>
                  </a:txBody>
                  <a:tcPr/>
                </a:tc>
                <a:tc>
                  <a:txBody>
                    <a:bodyPr/>
                    <a:lstStyle/>
                    <a:p>
                      <a:pPr marL="342900" lvl="0" indent="-342900">
                        <a:buFont typeface="Arial"/>
                        <a:buChar char="•"/>
                      </a:pPr>
                      <a:r>
                        <a:rPr lang="en-US" sz="2500"/>
                        <a:t>Professionalism Self-Review</a:t>
                      </a:r>
                    </a:p>
                    <a:p>
                      <a:pPr marL="342900" lvl="0" indent="-342900">
                        <a:buFont typeface="Arial"/>
                        <a:buChar char="•"/>
                      </a:pPr>
                      <a:r>
                        <a:rPr lang="en-US" sz="2500"/>
                        <a:t>School Librarian Plan</a:t>
                      </a:r>
                    </a:p>
                  </a:txBody>
                  <a:tcPr/>
                </a:tc>
                <a:tc>
                  <a:txBody>
                    <a:bodyPr/>
                    <a:lstStyle/>
                    <a:p>
                      <a:pPr marL="342900" lvl="0" indent="-342900">
                        <a:buFont typeface="Arial"/>
                        <a:buChar char="•"/>
                      </a:pPr>
                      <a:r>
                        <a:rPr lang="en-US" sz="2500"/>
                        <a:t>Professionalism Review</a:t>
                      </a:r>
                    </a:p>
                    <a:p>
                      <a:pPr marL="342900" lvl="0" indent="-342900">
                        <a:buFont typeface="Arial"/>
                        <a:buChar char="•"/>
                      </a:pPr>
                      <a:r>
                        <a:rPr lang="en-US" sz="2500"/>
                        <a:t>Final Evaluation Conference Summary</a:t>
                      </a:r>
                    </a:p>
                    <a:p>
                      <a:pPr marL="342900" lvl="0" indent="-342900">
                        <a:buFont typeface="Arial"/>
                        <a:buChar char="•"/>
                      </a:pPr>
                      <a:r>
                        <a:rPr lang="en-US" sz="2500"/>
                        <a:t>Scores are shared</a:t>
                      </a:r>
                    </a:p>
                  </a:txBody>
                  <a:tcPr/>
                </a:tc>
                <a:extLst>
                  <a:ext uri="{0D108BD9-81ED-4DB2-BD59-A6C34878D82A}">
                    <a16:rowId xmlns:a16="http://schemas.microsoft.com/office/drawing/2014/main" val="1338971040"/>
                  </a:ext>
                </a:extLst>
              </a:tr>
            </a:tbl>
          </a:graphicData>
        </a:graphic>
      </p:graphicFrame>
    </p:spTree>
    <p:extLst>
      <p:ext uri="{BB962C8B-B14F-4D97-AF65-F5344CB8AC3E}">
        <p14:creationId xmlns:p14="http://schemas.microsoft.com/office/powerpoint/2010/main" val="2291885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Observation Process</a:t>
            </a:r>
          </a:p>
        </p:txBody>
      </p:sp>
      <p:graphicFrame>
        <p:nvGraphicFramePr>
          <p:cNvPr id="4" name="Diagram 3" descr="Evaluation Process Diagram">
            <a:extLst>
              <a:ext uri="{FF2B5EF4-FFF2-40B4-BE49-F238E27FC236}">
                <a16:creationId xmlns:a16="http://schemas.microsoft.com/office/drawing/2014/main" id="{96464AB0-73E4-401B-8D02-A701B446BA07}"/>
              </a:ext>
            </a:extLst>
          </p:cNvPr>
          <p:cNvGraphicFramePr/>
          <p:nvPr>
            <p:extLst>
              <p:ext uri="{D42A27DB-BD31-4B8C-83A1-F6EECF244321}">
                <p14:modId xmlns:p14="http://schemas.microsoft.com/office/powerpoint/2010/main" val="2134981686"/>
              </p:ext>
            </p:extLst>
          </p:nvPr>
        </p:nvGraphicFramePr>
        <p:xfrm>
          <a:off x="3049438" y="1709547"/>
          <a:ext cx="5676181" cy="4698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6792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44076" y="978102"/>
            <a:ext cx="7941325" cy="1062644"/>
          </a:xfrm>
        </p:spPr>
        <p:txBody>
          <a:bodyPr anchor="b">
            <a:normAutofit/>
          </a:bodyPr>
          <a:lstStyle/>
          <a:p>
            <a:r>
              <a:rPr lang="en-US">
                <a:latin typeface="Calibri"/>
                <a:cs typeface="Calibri"/>
              </a:rPr>
              <a:t>Pre-Conferences</a:t>
            </a:r>
            <a:endParaRPr lang="en-US"/>
          </a:p>
        </p:txBody>
      </p:sp>
      <p:cxnSp>
        <p:nvCxnSpPr>
          <p:cNvPr id="9" name="Straight Connector 8" title="straight connector">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09719"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National School Library Standards for Learners, School Librarians, and School Libraries by American Association of School Librarians (AASL). (1970, January 01). Retrieved July 10, 2020, from https://www.goodreads.com/book/show/36596338-national-school-library-standards-for-learners-school-librarians-and-s" title="Library Gears and Wheels">
            <a:extLst>
              <a:ext uri="{FF2B5EF4-FFF2-40B4-BE49-F238E27FC236}">
                <a16:creationId xmlns:a16="http://schemas.microsoft.com/office/drawing/2014/main" id="{ECFA0123-C8E6-486A-B369-9CDC5C69F068}"/>
              </a:ext>
            </a:extLst>
          </p:cNvPr>
          <p:cNvPicPr>
            <a:picLocks noChangeAspect="1"/>
          </p:cNvPicPr>
          <p:nvPr/>
        </p:nvPicPr>
        <p:blipFill>
          <a:blip r:embed="rId3"/>
          <a:stretch>
            <a:fillRect/>
          </a:stretch>
        </p:blipFill>
        <p:spPr>
          <a:xfrm>
            <a:off x="2244076" y="2738169"/>
            <a:ext cx="2182482" cy="1786155"/>
          </a:xfrm>
          <a:prstGeom prst="rect">
            <a:avLst/>
          </a:prstGeom>
        </p:spPr>
      </p:pic>
      <p:sp>
        <p:nvSpPr>
          <p:cNvPr id="3" name="Content Placeholder 2"/>
          <p:cNvSpPr>
            <a:spLocks noGrp="1"/>
          </p:cNvSpPr>
          <p:nvPr>
            <p:ph idx="1"/>
          </p:nvPr>
        </p:nvSpPr>
        <p:spPr>
          <a:xfrm>
            <a:off x="4927435" y="2738169"/>
            <a:ext cx="5257966" cy="2712541"/>
          </a:xfrm>
        </p:spPr>
        <p:txBody>
          <a:bodyPr vert="horz" lIns="0" tIns="0" rIns="0" bIns="0" rtlCol="0" anchor="t">
            <a:noAutofit/>
          </a:bodyPr>
          <a:lstStyle/>
          <a:p>
            <a:pPr marL="342900" indent="-342900"/>
            <a:r>
              <a:rPr lang="en-US" sz="2500">
                <a:solidFill>
                  <a:schemeClr val="tx1"/>
                </a:solidFill>
              </a:rPr>
              <a:t>Implemented before </a:t>
            </a:r>
            <a:r>
              <a:rPr lang="en-US" sz="2500" i="1">
                <a:solidFill>
                  <a:schemeClr val="tx1"/>
                </a:solidFill>
              </a:rPr>
              <a:t>announced</a:t>
            </a:r>
            <a:r>
              <a:rPr lang="en-US" sz="2500">
                <a:solidFill>
                  <a:schemeClr val="tx1"/>
                </a:solidFill>
              </a:rPr>
              <a:t> observations</a:t>
            </a:r>
            <a:endParaRPr lang="en-US" sz="2500">
              <a:solidFill>
                <a:schemeClr val="tx1"/>
              </a:solidFill>
              <a:cs typeface="Calibri"/>
            </a:endParaRPr>
          </a:p>
          <a:p>
            <a:pPr marL="342900" indent="-342900"/>
            <a:r>
              <a:rPr lang="en-US" sz="2500">
                <a:solidFill>
                  <a:schemeClr val="tx1"/>
                </a:solidFill>
              </a:rPr>
              <a:t>School librarians should be notified of date and time of pre-conference at least 3 school days in advance.</a:t>
            </a:r>
            <a:endParaRPr lang="en-US" sz="2500">
              <a:solidFill>
                <a:schemeClr val="tx1"/>
              </a:solidFill>
              <a:cs typeface="Calibri"/>
            </a:endParaRPr>
          </a:p>
        </p:txBody>
      </p:sp>
    </p:spTree>
    <p:extLst>
      <p:ext uri="{BB962C8B-B14F-4D97-AF65-F5344CB8AC3E}">
        <p14:creationId xmlns:p14="http://schemas.microsoft.com/office/powerpoint/2010/main" val="13753808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44076" y="978102"/>
            <a:ext cx="7941325" cy="1062644"/>
          </a:xfrm>
        </p:spPr>
        <p:txBody>
          <a:bodyPr anchor="b">
            <a:normAutofit/>
          </a:bodyPr>
          <a:lstStyle/>
          <a:p>
            <a:r>
              <a:rPr lang="en-US">
                <a:latin typeface="Calibri"/>
                <a:cs typeface="Calibri"/>
              </a:rPr>
              <a:t>Observations</a:t>
            </a:r>
          </a:p>
        </p:txBody>
      </p:sp>
      <p:cxnSp>
        <p:nvCxnSpPr>
          <p:cNvPr id="10" name="Straight Connector 9" title="straight connector">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09719"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National School Library Standards for Learners, School Librarians, and School Libraries by American Association of School Librarians (AASL). (1970, January 01). Retrieved July 10, 2020, from https://www.goodreads.com/book/show/36596338-national-school-library-standards-for-learners-school-librarians-and-s" title="Library Gears and Wheels">
            <a:extLst>
              <a:ext uri="{FF2B5EF4-FFF2-40B4-BE49-F238E27FC236}">
                <a16:creationId xmlns:a16="http://schemas.microsoft.com/office/drawing/2014/main" id="{66046C51-877E-4EA9-8416-C5702E5084DD}"/>
              </a:ext>
            </a:extLst>
          </p:cNvPr>
          <p:cNvPicPr>
            <a:picLocks noChangeAspect="1"/>
          </p:cNvPicPr>
          <p:nvPr/>
        </p:nvPicPr>
        <p:blipFill>
          <a:blip r:embed="rId3"/>
          <a:stretch>
            <a:fillRect/>
          </a:stretch>
        </p:blipFill>
        <p:spPr>
          <a:xfrm>
            <a:off x="1906437" y="3434508"/>
            <a:ext cx="2038710" cy="1699891"/>
          </a:xfrm>
          <a:prstGeom prst="rect">
            <a:avLst/>
          </a:prstGeom>
        </p:spPr>
      </p:pic>
      <p:sp>
        <p:nvSpPr>
          <p:cNvPr id="3" name="Content Placeholder 2"/>
          <p:cNvSpPr>
            <a:spLocks noGrp="1"/>
          </p:cNvSpPr>
          <p:nvPr>
            <p:ph idx="1"/>
          </p:nvPr>
        </p:nvSpPr>
        <p:spPr>
          <a:xfrm>
            <a:off x="4246765" y="2489329"/>
            <a:ext cx="7426426" cy="3115106"/>
          </a:xfrm>
        </p:spPr>
        <p:txBody>
          <a:bodyPr vert="horz" lIns="0" tIns="0" rIns="0" bIns="0" rtlCol="0" anchor="t">
            <a:noAutofit/>
          </a:bodyPr>
          <a:lstStyle/>
          <a:p>
            <a:r>
              <a:rPr lang="en-US" sz="2500">
                <a:solidFill>
                  <a:schemeClr val="tx1"/>
                </a:solidFill>
              </a:rPr>
              <a:t>All observations in the preliminary cycle must be </a:t>
            </a:r>
            <a:r>
              <a:rPr lang="en-US" sz="2500" i="1">
                <a:solidFill>
                  <a:schemeClr val="tx1"/>
                </a:solidFill>
              </a:rPr>
              <a:t>announced.</a:t>
            </a:r>
            <a:endParaRPr lang="en-US" sz="2500" i="1">
              <a:solidFill>
                <a:schemeClr val="tx1"/>
              </a:solidFill>
              <a:ea typeface="Calibri"/>
              <a:cs typeface="Calibri"/>
            </a:endParaRPr>
          </a:p>
          <a:p>
            <a:r>
              <a:rPr lang="en-US" sz="2500">
                <a:solidFill>
                  <a:schemeClr val="tx1"/>
                </a:solidFill>
                <a:cs typeface="Calibri"/>
              </a:rPr>
              <a:t>All observations in the final evaluation cycle must be </a:t>
            </a:r>
            <a:r>
              <a:rPr lang="en-US" sz="2500" i="1">
                <a:solidFill>
                  <a:schemeClr val="tx1"/>
                </a:solidFill>
                <a:cs typeface="Calibri"/>
              </a:rPr>
              <a:t>unannounced.</a:t>
            </a:r>
            <a:endParaRPr lang="en-US" sz="2500" i="1">
              <a:solidFill>
                <a:schemeClr val="tx1"/>
              </a:solidFill>
              <a:ea typeface="Calibri"/>
              <a:cs typeface="Calibri"/>
            </a:endParaRPr>
          </a:p>
          <a:p>
            <a:r>
              <a:rPr lang="en-US" sz="2500">
                <a:solidFill>
                  <a:schemeClr val="tx1"/>
                </a:solidFill>
                <a:cs typeface="Calibri"/>
              </a:rPr>
              <a:t>Observations should address the Indicators in three Domains: Instruction, Environment, and Library Services &amp; Management.</a:t>
            </a:r>
            <a:endParaRPr lang="en-US" sz="2500">
              <a:solidFill>
                <a:schemeClr val="tx1"/>
              </a:solidFill>
              <a:ea typeface="Calibri"/>
              <a:cs typeface="Calibri"/>
            </a:endParaRPr>
          </a:p>
          <a:p>
            <a:r>
              <a:rPr lang="en-US" sz="2500">
                <a:solidFill>
                  <a:schemeClr val="tx1"/>
                </a:solidFill>
                <a:cs typeface="Calibri"/>
              </a:rPr>
              <a:t>The evaluator will use the South Carolina School Librarian Rubric when conducting observations.</a:t>
            </a:r>
            <a:endParaRPr lang="en-US" sz="2500">
              <a:solidFill>
                <a:schemeClr val="tx1"/>
              </a:solidFill>
              <a:ea typeface="Calibri"/>
              <a:cs typeface="Calibri"/>
            </a:endParaRPr>
          </a:p>
          <a:p>
            <a:r>
              <a:rPr lang="en-US" sz="2500">
                <a:solidFill>
                  <a:schemeClr val="tx1"/>
                </a:solidFill>
                <a:cs typeface="Calibri"/>
              </a:rPr>
              <a:t>In addition to required observations, evaluators may conduct optional walk-through observations.</a:t>
            </a:r>
            <a:endParaRPr lang="en-US" sz="2500">
              <a:solidFill>
                <a:schemeClr val="tx1"/>
              </a:solidFill>
              <a:ea typeface="Calibri"/>
              <a:cs typeface="Calibri"/>
            </a:endParaRPr>
          </a:p>
        </p:txBody>
      </p:sp>
    </p:spTree>
    <p:extLst>
      <p:ext uri="{BB962C8B-B14F-4D97-AF65-F5344CB8AC3E}">
        <p14:creationId xmlns:p14="http://schemas.microsoft.com/office/powerpoint/2010/main" val="41974847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44076" y="978102"/>
            <a:ext cx="7941325" cy="1062644"/>
          </a:xfrm>
        </p:spPr>
        <p:txBody>
          <a:bodyPr anchor="b">
            <a:normAutofit/>
          </a:bodyPr>
          <a:lstStyle/>
          <a:p>
            <a:r>
              <a:rPr lang="en-US">
                <a:latin typeface="Calibri"/>
                <a:cs typeface="Calibri"/>
              </a:rPr>
              <a:t>Reflections on Observed Sessions</a:t>
            </a:r>
          </a:p>
        </p:txBody>
      </p:sp>
      <p:cxnSp>
        <p:nvCxnSpPr>
          <p:cNvPr id="9" name="Straight Connector 8" title="straight connector">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09719"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National School Library Standards for Learners, School Librarians, and School Libraries by American Association of School Librarians (AASL). (1970, January 01). Retrieved July 10, 2020, from https://www.goodreads.com/book/show/36596338-national-school-library-standards-for-learners-school-librarians-and-s" title="Library Gears and Wheels">
            <a:extLst>
              <a:ext uri="{FF2B5EF4-FFF2-40B4-BE49-F238E27FC236}">
                <a16:creationId xmlns:a16="http://schemas.microsoft.com/office/drawing/2014/main" id="{051484D7-303B-4836-B2DF-03FFF5AEC8EA}"/>
              </a:ext>
            </a:extLst>
          </p:cNvPr>
          <p:cNvPicPr>
            <a:picLocks noChangeAspect="1"/>
          </p:cNvPicPr>
          <p:nvPr/>
        </p:nvPicPr>
        <p:blipFill>
          <a:blip r:embed="rId3"/>
          <a:stretch>
            <a:fillRect/>
          </a:stretch>
        </p:blipFill>
        <p:spPr>
          <a:xfrm>
            <a:off x="2309003" y="3650167"/>
            <a:ext cx="2067464" cy="1728646"/>
          </a:xfrm>
          <a:prstGeom prst="rect">
            <a:avLst/>
          </a:prstGeom>
          <a:ln>
            <a:noFill/>
          </a:ln>
        </p:spPr>
      </p:pic>
      <p:sp>
        <p:nvSpPr>
          <p:cNvPr id="3" name="Content Placeholder 2"/>
          <p:cNvSpPr>
            <a:spLocks noGrp="1"/>
          </p:cNvSpPr>
          <p:nvPr>
            <p:ph idx="1"/>
          </p:nvPr>
        </p:nvSpPr>
        <p:spPr>
          <a:xfrm>
            <a:off x="4715223" y="2489329"/>
            <a:ext cx="6627229" cy="4035258"/>
          </a:xfrm>
        </p:spPr>
        <p:txBody>
          <a:bodyPr vert="horz" lIns="0" tIns="0" rIns="0" bIns="0" rtlCol="0" anchor="t">
            <a:noAutofit/>
          </a:bodyPr>
          <a:lstStyle/>
          <a:p>
            <a:r>
              <a:rPr lang="en-US" sz="2500">
                <a:solidFill>
                  <a:schemeClr val="tx1"/>
                </a:solidFill>
              </a:rPr>
              <a:t>The school librarian will complete a Self-Reflection after each required observation by providing self-scores for the assessed Indicators.</a:t>
            </a:r>
            <a:endParaRPr lang="en-US" sz="2500">
              <a:solidFill>
                <a:schemeClr val="tx1"/>
              </a:solidFill>
              <a:ea typeface="Calibri"/>
              <a:cs typeface="Calibri"/>
            </a:endParaRPr>
          </a:p>
          <a:p>
            <a:r>
              <a:rPr lang="en-US" sz="2500">
                <a:solidFill>
                  <a:schemeClr val="tx1"/>
                </a:solidFill>
              </a:rPr>
              <a:t>All reflections should be submitted within 2 calendar days (48-hour period) following the observation, unless an extension is approved by the evaluation team.</a:t>
            </a:r>
            <a:endParaRPr lang="en-US" sz="2500">
              <a:solidFill>
                <a:schemeClr val="tx1"/>
              </a:solidFill>
              <a:ea typeface="Calibri"/>
              <a:cs typeface="Calibri"/>
            </a:endParaRPr>
          </a:p>
          <a:p>
            <a:r>
              <a:rPr lang="en-US" sz="2500">
                <a:solidFill>
                  <a:schemeClr val="tx1"/>
                </a:solidFill>
              </a:rPr>
              <a:t>The Self-Reflection will be used for discussion during the post-conference.</a:t>
            </a:r>
            <a:endParaRPr lang="en-US" sz="2500">
              <a:solidFill>
                <a:schemeClr val="tx1"/>
              </a:solidFill>
              <a:ea typeface="Calibri"/>
              <a:cs typeface="Calibri"/>
            </a:endParaRPr>
          </a:p>
        </p:txBody>
      </p:sp>
    </p:spTree>
    <p:extLst>
      <p:ext uri="{BB962C8B-B14F-4D97-AF65-F5344CB8AC3E}">
        <p14:creationId xmlns:p14="http://schemas.microsoft.com/office/powerpoint/2010/main" val="26622486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44076" y="978102"/>
            <a:ext cx="7941325" cy="1062644"/>
          </a:xfrm>
        </p:spPr>
        <p:txBody>
          <a:bodyPr anchor="b">
            <a:normAutofit/>
          </a:bodyPr>
          <a:lstStyle/>
          <a:p>
            <a:r>
              <a:rPr lang="en-US">
                <a:latin typeface="Calibri"/>
                <a:cs typeface="Calibri"/>
              </a:rPr>
              <a:t>Post-Conferences</a:t>
            </a:r>
            <a:endParaRPr lang="en-US"/>
          </a:p>
        </p:txBody>
      </p:sp>
      <p:cxnSp>
        <p:nvCxnSpPr>
          <p:cNvPr id="9" name="Straight Connector 8" title="straight connector">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09719"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National School Library Standards for Learners, School Librarians, and School Libraries by American Association of School Librarians (AASL). (1970, January 01). Retrieved July 10, 2020, from https://www.goodreads.com/book/show/36596338-national-school-library-standards-for-learners-school-librarians-and-s" title="Library Gears and Wheels">
            <a:extLst>
              <a:ext uri="{FF2B5EF4-FFF2-40B4-BE49-F238E27FC236}">
                <a16:creationId xmlns:a16="http://schemas.microsoft.com/office/drawing/2014/main" id="{7DD382CD-E46D-415B-9734-4FFAC25989DE}"/>
              </a:ext>
            </a:extLst>
          </p:cNvPr>
          <p:cNvPicPr>
            <a:picLocks noChangeAspect="1"/>
          </p:cNvPicPr>
          <p:nvPr/>
        </p:nvPicPr>
        <p:blipFill>
          <a:blip r:embed="rId3"/>
          <a:stretch>
            <a:fillRect/>
          </a:stretch>
        </p:blipFill>
        <p:spPr>
          <a:xfrm>
            <a:off x="2309003" y="3563903"/>
            <a:ext cx="2067464" cy="1728646"/>
          </a:xfrm>
          <a:prstGeom prst="rect">
            <a:avLst/>
          </a:prstGeom>
          <a:ln>
            <a:noFill/>
          </a:ln>
        </p:spPr>
      </p:pic>
      <p:sp>
        <p:nvSpPr>
          <p:cNvPr id="3" name="Content Placeholder 2"/>
          <p:cNvSpPr>
            <a:spLocks noGrp="1"/>
          </p:cNvSpPr>
          <p:nvPr>
            <p:ph idx="1"/>
          </p:nvPr>
        </p:nvSpPr>
        <p:spPr>
          <a:xfrm>
            <a:off x="4809196" y="2596170"/>
            <a:ext cx="6638192" cy="4049635"/>
          </a:xfrm>
        </p:spPr>
        <p:txBody>
          <a:bodyPr vert="horz" lIns="0" tIns="0" rIns="0" bIns="0" rtlCol="0" anchor="t">
            <a:noAutofit/>
          </a:bodyPr>
          <a:lstStyle/>
          <a:p>
            <a:r>
              <a:rPr lang="en-US" sz="2500">
                <a:solidFill>
                  <a:schemeClr val="tx1"/>
                </a:solidFill>
              </a:rPr>
              <a:t>Implemented after observations</a:t>
            </a:r>
            <a:endParaRPr lang="en-US" sz="2500">
              <a:solidFill>
                <a:schemeClr val="tx1"/>
              </a:solidFill>
              <a:ea typeface="Calibri"/>
              <a:cs typeface="Calibri"/>
            </a:endParaRPr>
          </a:p>
          <a:p>
            <a:r>
              <a:rPr lang="en-US" sz="2500">
                <a:solidFill>
                  <a:schemeClr val="tx1"/>
                </a:solidFill>
              </a:rPr>
              <a:t>Should occur within 5 school days of observation</a:t>
            </a:r>
            <a:endParaRPr lang="en-US" sz="2500">
              <a:solidFill>
                <a:schemeClr val="tx1"/>
              </a:solidFill>
              <a:ea typeface="Calibri"/>
              <a:cs typeface="Calibri"/>
            </a:endParaRPr>
          </a:p>
          <a:p>
            <a:r>
              <a:rPr lang="en-US" sz="2500">
                <a:solidFill>
                  <a:schemeClr val="tx1"/>
                </a:solidFill>
              </a:rPr>
              <a:t>Prior to post-conference, the evaluator identifies:</a:t>
            </a:r>
            <a:endParaRPr lang="en-US" sz="2500">
              <a:solidFill>
                <a:schemeClr val="tx1"/>
              </a:solidFill>
              <a:ea typeface="Calibri"/>
              <a:cs typeface="Calibri"/>
            </a:endParaRPr>
          </a:p>
          <a:p>
            <a:pPr lvl="1"/>
            <a:r>
              <a:rPr lang="en-US" sz="2500">
                <a:solidFill>
                  <a:schemeClr val="tx1"/>
                </a:solidFill>
              </a:rPr>
              <a:t>Area of Reinforcement (strength)</a:t>
            </a:r>
            <a:endParaRPr lang="en-US" sz="2500">
              <a:solidFill>
                <a:schemeClr val="tx1"/>
              </a:solidFill>
              <a:ea typeface="Calibri"/>
              <a:cs typeface="Calibri"/>
            </a:endParaRPr>
          </a:p>
          <a:p>
            <a:pPr lvl="1"/>
            <a:r>
              <a:rPr lang="en-US" sz="2500">
                <a:solidFill>
                  <a:schemeClr val="tx1"/>
                </a:solidFill>
              </a:rPr>
              <a:t>Area of Refinement (improvement)</a:t>
            </a:r>
            <a:endParaRPr lang="en-US" sz="2500">
              <a:solidFill>
                <a:schemeClr val="tx1"/>
              </a:solidFill>
              <a:ea typeface="Calibri"/>
              <a:cs typeface="Calibri"/>
            </a:endParaRPr>
          </a:p>
          <a:p>
            <a:r>
              <a:rPr lang="en-US" sz="2500">
                <a:solidFill>
                  <a:schemeClr val="tx1"/>
                </a:solidFill>
                <a:cs typeface="Calibri"/>
              </a:rPr>
              <a:t>School librarian shares any documents requested or desired</a:t>
            </a:r>
            <a:endParaRPr lang="en-US" sz="2500">
              <a:solidFill>
                <a:schemeClr val="tx1"/>
              </a:solidFill>
              <a:ea typeface="Calibri"/>
              <a:cs typeface="Calibri"/>
            </a:endParaRPr>
          </a:p>
          <a:p>
            <a:r>
              <a:rPr lang="en-US" sz="2500">
                <a:solidFill>
                  <a:schemeClr val="tx1"/>
                </a:solidFill>
                <a:cs typeface="Calibri"/>
              </a:rPr>
              <a:t>Evaluator uses the Post-Conference Forms</a:t>
            </a:r>
            <a:endParaRPr lang="en-US" sz="2500">
              <a:solidFill>
                <a:schemeClr val="tx1"/>
              </a:solidFill>
              <a:ea typeface="Calibri"/>
              <a:cs typeface="Calibri"/>
            </a:endParaRPr>
          </a:p>
          <a:p>
            <a:endParaRPr lang="en-US">
              <a:cs typeface="Calibri" panose="020F0502020204030204"/>
            </a:endParaRPr>
          </a:p>
          <a:p>
            <a:endParaRPr lang="en-US">
              <a:cs typeface="Calibri" panose="020F0502020204030204"/>
            </a:endParaRPr>
          </a:p>
        </p:txBody>
      </p:sp>
    </p:spTree>
    <p:extLst>
      <p:ext uri="{BB962C8B-B14F-4D97-AF65-F5344CB8AC3E}">
        <p14:creationId xmlns:p14="http://schemas.microsoft.com/office/powerpoint/2010/main" val="1708473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44076" y="978102"/>
            <a:ext cx="7941325" cy="1062644"/>
          </a:xfrm>
        </p:spPr>
        <p:txBody>
          <a:bodyPr anchor="b">
            <a:normAutofit/>
          </a:bodyPr>
          <a:lstStyle/>
          <a:p>
            <a:r>
              <a:rPr lang="en-US"/>
              <a:t>Preliminary Evaluation Conference</a:t>
            </a:r>
          </a:p>
        </p:txBody>
      </p:sp>
      <p:cxnSp>
        <p:nvCxnSpPr>
          <p:cNvPr id="10" name="Straight Connector 9" title="straight connector">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09719"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National School Library Standards for Learners, School Librarians, and School Libraries by American Association of School Librarians (AASL). (1970, January 01). Retrieved July 10, 2020, from https://www.goodreads.com/book/show/36596338-national-school-library-standards-for-learners-school-librarians-and-s" title="Library Gears and Wheels">
            <a:extLst>
              <a:ext uri="{FF2B5EF4-FFF2-40B4-BE49-F238E27FC236}">
                <a16:creationId xmlns:a16="http://schemas.microsoft.com/office/drawing/2014/main" id="{B9DAC011-4A52-4FDF-9D36-32ABF7F01AA4}"/>
              </a:ext>
            </a:extLst>
          </p:cNvPr>
          <p:cNvPicPr>
            <a:picLocks noChangeAspect="1"/>
          </p:cNvPicPr>
          <p:nvPr/>
        </p:nvPicPr>
        <p:blipFill>
          <a:blip r:embed="rId3"/>
          <a:stretch>
            <a:fillRect/>
          </a:stretch>
        </p:blipFill>
        <p:spPr>
          <a:xfrm>
            <a:off x="2309003" y="3563903"/>
            <a:ext cx="2067464" cy="1728646"/>
          </a:xfrm>
          <a:prstGeom prst="rect">
            <a:avLst/>
          </a:prstGeom>
          <a:ln>
            <a:noFill/>
          </a:ln>
        </p:spPr>
      </p:pic>
      <p:sp>
        <p:nvSpPr>
          <p:cNvPr id="3" name="Content Placeholder 2"/>
          <p:cNvSpPr>
            <a:spLocks noGrp="1"/>
          </p:cNvSpPr>
          <p:nvPr>
            <p:ph idx="1"/>
          </p:nvPr>
        </p:nvSpPr>
        <p:spPr>
          <a:xfrm>
            <a:off x="4783857" y="2482484"/>
            <a:ext cx="6465468" cy="3891484"/>
          </a:xfrm>
        </p:spPr>
        <p:txBody>
          <a:bodyPr vert="horz" lIns="0" tIns="0" rIns="0" bIns="0" rtlCol="0" anchor="t">
            <a:normAutofit/>
          </a:bodyPr>
          <a:lstStyle/>
          <a:p>
            <a:r>
              <a:rPr lang="en-US" sz="2500">
                <a:solidFill>
                  <a:schemeClr val="tx1"/>
                </a:solidFill>
              </a:rPr>
              <a:t>If there are 2 or more evaluators, they must reach consensus on all Indicator scores for the preliminary cycle.</a:t>
            </a:r>
            <a:endParaRPr lang="en-US" sz="2500">
              <a:solidFill>
                <a:schemeClr val="tx1"/>
              </a:solidFill>
              <a:ea typeface="Calibri"/>
              <a:cs typeface="Calibri"/>
            </a:endParaRPr>
          </a:p>
          <a:p>
            <a:r>
              <a:rPr lang="en-US" sz="2500">
                <a:solidFill>
                  <a:schemeClr val="tx1"/>
                </a:solidFill>
              </a:rPr>
              <a:t>A preliminary evaluation conference with the school librarian is held in the fall.</a:t>
            </a:r>
            <a:endParaRPr lang="en-US" sz="2500">
              <a:solidFill>
                <a:schemeClr val="tx1"/>
              </a:solidFill>
              <a:ea typeface="Calibri"/>
              <a:cs typeface="Calibri"/>
            </a:endParaRPr>
          </a:p>
          <a:p>
            <a:r>
              <a:rPr lang="en-US" sz="2500">
                <a:solidFill>
                  <a:schemeClr val="tx1"/>
                </a:solidFill>
              </a:rPr>
              <a:t>The evaluation chair will share the preliminary cycle scores with the school librarian.</a:t>
            </a:r>
            <a:endParaRPr lang="en-US" sz="2500">
              <a:solidFill>
                <a:schemeClr val="tx1"/>
              </a:solidFill>
              <a:ea typeface="Calibri"/>
              <a:cs typeface="Calibri"/>
            </a:endParaRPr>
          </a:p>
          <a:p>
            <a:r>
              <a:rPr lang="en-US" sz="2500">
                <a:solidFill>
                  <a:schemeClr val="tx1"/>
                </a:solidFill>
                <a:cs typeface="Calibri"/>
              </a:rPr>
              <a:t>The school librarian and evaluator(s) will re-visit the School Librarian Plan.</a:t>
            </a:r>
            <a:endParaRPr lang="en-US" sz="2500">
              <a:solidFill>
                <a:schemeClr val="tx1"/>
              </a:solidFill>
              <a:ea typeface="Calibri"/>
              <a:cs typeface="Calibri"/>
            </a:endParaRPr>
          </a:p>
          <a:p>
            <a:endParaRPr lang="en-US">
              <a:cs typeface="Calibri"/>
            </a:endParaRPr>
          </a:p>
        </p:txBody>
      </p:sp>
    </p:spTree>
    <p:extLst>
      <p:ext uri="{BB962C8B-B14F-4D97-AF65-F5344CB8AC3E}">
        <p14:creationId xmlns:p14="http://schemas.microsoft.com/office/powerpoint/2010/main" val="2289375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44076" y="978102"/>
            <a:ext cx="7941325" cy="1062644"/>
          </a:xfrm>
        </p:spPr>
        <p:txBody>
          <a:bodyPr anchor="b">
            <a:normAutofit/>
          </a:bodyPr>
          <a:lstStyle/>
          <a:p>
            <a:r>
              <a:rPr lang="en-US"/>
              <a:t>Professional Review</a:t>
            </a:r>
          </a:p>
        </p:txBody>
      </p:sp>
      <p:cxnSp>
        <p:nvCxnSpPr>
          <p:cNvPr id="10" name="Straight Connector 9" title="straight connector">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09719"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National School Library Standards for Learners, School Librarians, and School Libraries by American Association of School Librarians (AASL). (1970, January 01). Retrieved July 10, 2020, from https://www.goodreads.com/book/show/36596338-national-school-library-standards-for-learners-school-librarians-and-s" title="Library Gears and Wheels">
            <a:extLst>
              <a:ext uri="{FF2B5EF4-FFF2-40B4-BE49-F238E27FC236}">
                <a16:creationId xmlns:a16="http://schemas.microsoft.com/office/drawing/2014/main" id="{AECEF711-C6AA-44F8-9FA2-09A0FD6CC12B}"/>
              </a:ext>
            </a:extLst>
          </p:cNvPr>
          <p:cNvPicPr>
            <a:picLocks noChangeAspect="1"/>
          </p:cNvPicPr>
          <p:nvPr/>
        </p:nvPicPr>
        <p:blipFill>
          <a:blip r:embed="rId3"/>
          <a:stretch>
            <a:fillRect/>
          </a:stretch>
        </p:blipFill>
        <p:spPr>
          <a:xfrm>
            <a:off x="2309003" y="3563903"/>
            <a:ext cx="2067464" cy="1728646"/>
          </a:xfrm>
          <a:prstGeom prst="rect">
            <a:avLst/>
          </a:prstGeom>
          <a:ln>
            <a:noFill/>
          </a:ln>
        </p:spPr>
      </p:pic>
      <p:sp>
        <p:nvSpPr>
          <p:cNvPr id="3" name="Content Placeholder 2"/>
          <p:cNvSpPr>
            <a:spLocks noGrp="1"/>
          </p:cNvSpPr>
          <p:nvPr>
            <p:ph idx="1"/>
          </p:nvPr>
        </p:nvSpPr>
        <p:spPr>
          <a:xfrm>
            <a:off x="4708188" y="2682434"/>
            <a:ext cx="6466031" cy="3215749"/>
          </a:xfrm>
        </p:spPr>
        <p:txBody>
          <a:bodyPr vert="horz" lIns="0" tIns="0" rIns="0" bIns="0" rtlCol="0" anchor="t">
            <a:noAutofit/>
          </a:bodyPr>
          <a:lstStyle/>
          <a:p>
            <a:r>
              <a:rPr lang="en-US" sz="2500">
                <a:solidFill>
                  <a:schemeClr val="tx1"/>
                </a:solidFill>
                <a:ea typeface="+mn-lt"/>
                <a:cs typeface="+mn-lt"/>
              </a:rPr>
              <a:t>The school librarian will complete the Professional Self-Review to reflect on his or her professional performance.</a:t>
            </a:r>
          </a:p>
          <a:p>
            <a:r>
              <a:rPr lang="en-US" sz="2500">
                <a:solidFill>
                  <a:schemeClr val="tx1"/>
                </a:solidFill>
              </a:rPr>
              <a:t>The principal or his/her designee will complete the Professionalism Scoring Rubric.</a:t>
            </a:r>
            <a:endParaRPr lang="en-US" sz="2500">
              <a:solidFill>
                <a:schemeClr val="tx1"/>
              </a:solidFill>
              <a:ea typeface="Calibri"/>
              <a:cs typeface="Calibri"/>
            </a:endParaRPr>
          </a:p>
          <a:p>
            <a:r>
              <a:rPr lang="en-US" sz="2500">
                <a:solidFill>
                  <a:schemeClr val="tx1"/>
                </a:solidFill>
              </a:rPr>
              <a:t>These ratings will be used for the Professionalism Domain of the South Carolina School Librarian Rubric.</a:t>
            </a:r>
            <a:endParaRPr lang="en-US" sz="2500">
              <a:solidFill>
                <a:schemeClr val="tx1"/>
              </a:solidFill>
              <a:cs typeface="Calibri"/>
            </a:endParaRPr>
          </a:p>
        </p:txBody>
      </p:sp>
    </p:spTree>
    <p:extLst>
      <p:ext uri="{BB962C8B-B14F-4D97-AF65-F5344CB8AC3E}">
        <p14:creationId xmlns:p14="http://schemas.microsoft.com/office/powerpoint/2010/main" val="13259562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44076" y="978102"/>
            <a:ext cx="7941325" cy="1062644"/>
          </a:xfrm>
        </p:spPr>
        <p:txBody>
          <a:bodyPr anchor="b">
            <a:normAutofit/>
          </a:bodyPr>
          <a:lstStyle/>
          <a:p>
            <a:r>
              <a:rPr lang="en-US"/>
              <a:t>Final Evaluation Conference</a:t>
            </a:r>
          </a:p>
        </p:txBody>
      </p:sp>
      <p:cxnSp>
        <p:nvCxnSpPr>
          <p:cNvPr id="10" name="Straight Connector 9" title="straight connector">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09719"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National School Library Standards for Learners, School Librarians, and School Libraries by American Association of School Librarians (AASL). (1970, January 01). Retrieved July 10, 2020, from https://www.goodreads.com/book/show/36596338-national-school-library-standards-for-learners-school-librarians-and-s" title="Library Gears and Wheels">
            <a:extLst>
              <a:ext uri="{FF2B5EF4-FFF2-40B4-BE49-F238E27FC236}">
                <a16:creationId xmlns:a16="http://schemas.microsoft.com/office/drawing/2014/main" id="{F8E9F88A-9567-4F5F-9CDD-A031F5675060}"/>
              </a:ext>
            </a:extLst>
          </p:cNvPr>
          <p:cNvPicPr>
            <a:picLocks noChangeAspect="1"/>
          </p:cNvPicPr>
          <p:nvPr/>
        </p:nvPicPr>
        <p:blipFill>
          <a:blip r:embed="rId3"/>
          <a:stretch>
            <a:fillRect/>
          </a:stretch>
        </p:blipFill>
        <p:spPr>
          <a:xfrm>
            <a:off x="2075540" y="3252618"/>
            <a:ext cx="2067464" cy="1728646"/>
          </a:xfrm>
          <a:prstGeom prst="rect">
            <a:avLst/>
          </a:prstGeom>
          <a:ln>
            <a:noFill/>
          </a:ln>
        </p:spPr>
      </p:pic>
      <p:sp>
        <p:nvSpPr>
          <p:cNvPr id="3" name="Content Placeholder 2"/>
          <p:cNvSpPr>
            <a:spLocks noGrp="1"/>
          </p:cNvSpPr>
          <p:nvPr>
            <p:ph idx="1"/>
          </p:nvPr>
        </p:nvSpPr>
        <p:spPr>
          <a:xfrm>
            <a:off x="4533089" y="2489329"/>
            <a:ext cx="6583620" cy="3610136"/>
          </a:xfrm>
        </p:spPr>
        <p:txBody>
          <a:bodyPr vert="horz" lIns="0" tIns="0" rIns="0" bIns="0" rtlCol="0" anchor="t">
            <a:normAutofit/>
          </a:bodyPr>
          <a:lstStyle/>
          <a:p>
            <a:r>
              <a:rPr lang="en-US" sz="2500">
                <a:solidFill>
                  <a:schemeClr val="tx1"/>
                </a:solidFill>
              </a:rPr>
              <a:t>If there are 2 or more evaluators, they must reach consensus on all Indicator scores for the final cycle.</a:t>
            </a:r>
            <a:endParaRPr lang="en-US" sz="2500">
              <a:solidFill>
                <a:schemeClr val="tx1"/>
              </a:solidFill>
              <a:ea typeface="Calibri"/>
              <a:cs typeface="Calibri"/>
            </a:endParaRPr>
          </a:p>
          <a:p>
            <a:r>
              <a:rPr lang="en-US" sz="2500">
                <a:solidFill>
                  <a:schemeClr val="tx1"/>
                </a:solidFill>
              </a:rPr>
              <a:t>A final evaluation conference is held with the school librarian in the spring.</a:t>
            </a:r>
            <a:endParaRPr lang="en-US" sz="2500">
              <a:solidFill>
                <a:schemeClr val="tx1"/>
              </a:solidFill>
              <a:ea typeface="Calibri"/>
              <a:cs typeface="Calibri"/>
            </a:endParaRPr>
          </a:p>
          <a:p>
            <a:r>
              <a:rPr lang="en-US" sz="2500">
                <a:solidFill>
                  <a:schemeClr val="tx1"/>
                </a:solidFill>
              </a:rPr>
              <a:t>The evaluation chair will share the final cycle scores with the school librarian.</a:t>
            </a:r>
            <a:endParaRPr lang="en-US" sz="2500">
              <a:solidFill>
                <a:schemeClr val="tx1"/>
              </a:solidFill>
              <a:ea typeface="Calibri"/>
              <a:cs typeface="Calibri"/>
            </a:endParaRPr>
          </a:p>
          <a:p>
            <a:r>
              <a:rPr lang="en-US" sz="2500">
                <a:solidFill>
                  <a:schemeClr val="tx1"/>
                </a:solidFill>
                <a:cs typeface="Calibri"/>
              </a:rPr>
              <a:t>The school librarian and evaluation chair will review the School Librarian Plan.</a:t>
            </a:r>
            <a:endParaRPr lang="en-US" sz="2500">
              <a:solidFill>
                <a:schemeClr val="tx1"/>
              </a:solidFill>
              <a:ea typeface="Calibri"/>
              <a:cs typeface="Calibri"/>
            </a:endParaRPr>
          </a:p>
          <a:p>
            <a:endParaRPr lang="en-US"/>
          </a:p>
        </p:txBody>
      </p:sp>
    </p:spTree>
    <p:extLst>
      <p:ext uri="{BB962C8B-B14F-4D97-AF65-F5344CB8AC3E}">
        <p14:creationId xmlns:p14="http://schemas.microsoft.com/office/powerpoint/2010/main" val="2173387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5" name="Freeform: Shape 24" descr="Decorative">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2400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a:solidFill>
                <a:prstClr val="white"/>
              </a:solidFill>
              <a:latin typeface="Calibri" panose="020F0502020204030204"/>
            </a:endParaRPr>
          </a:p>
        </p:txBody>
      </p:sp>
      <p:sp>
        <p:nvSpPr>
          <p:cNvPr id="27" name="Freeform: Shape 26" descr="Decorative">
            <a:extLst>
              <a:ext uri="{FF2B5EF4-FFF2-40B4-BE49-F238E27FC236}">
                <a16:creationId xmlns:a16="http://schemas.microsoft.com/office/drawing/2014/main" id="{F55FFF17-D3D5-4F58-BA56-54EA901CE0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a:solidFill>
                <a:prstClr val="white"/>
              </a:solidFill>
              <a:latin typeface="Calibri" panose="020F0502020204030204"/>
            </a:endParaRPr>
          </a:p>
        </p:txBody>
      </p:sp>
      <p:sp>
        <p:nvSpPr>
          <p:cNvPr id="2" name="Title 1"/>
          <p:cNvSpPr>
            <a:spLocks noGrp="1"/>
          </p:cNvSpPr>
          <p:nvPr>
            <p:ph type="title"/>
          </p:nvPr>
        </p:nvSpPr>
        <p:spPr>
          <a:xfrm>
            <a:off x="1883090" y="877739"/>
            <a:ext cx="4020447" cy="2809875"/>
          </a:xfrm>
        </p:spPr>
        <p:txBody>
          <a:bodyPr vert="horz" lIns="91440" tIns="45720" rIns="91440" bIns="45720" rtlCol="0" anchor="b">
            <a:normAutofit/>
          </a:bodyPr>
          <a:lstStyle/>
          <a:p>
            <a:pPr defTabSz="914400">
              <a:lnSpc>
                <a:spcPct val="90000"/>
              </a:lnSpc>
            </a:pPr>
            <a:br>
              <a:rPr lang="en-US" sz="4400">
                <a:solidFill>
                  <a:schemeClr val="bg2"/>
                </a:solidFill>
                <a:latin typeface="+mn-lt"/>
                <a:ea typeface="+mj-ea"/>
                <a:cs typeface="+mj-cs"/>
              </a:rPr>
            </a:br>
            <a:r>
              <a:rPr lang="en-US" sz="4400">
                <a:solidFill>
                  <a:schemeClr val="bg2"/>
                </a:solidFill>
                <a:latin typeface="+mn-lt"/>
                <a:ea typeface="+mj-ea"/>
                <a:cs typeface="+mj-cs"/>
              </a:rPr>
              <a:t>Evaluation Timeline and Results </a:t>
            </a:r>
          </a:p>
        </p:txBody>
      </p:sp>
    </p:spTree>
    <p:extLst>
      <p:ext uri="{BB962C8B-B14F-4D97-AF65-F5344CB8AC3E}">
        <p14:creationId xmlns:p14="http://schemas.microsoft.com/office/powerpoint/2010/main" val="15680268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4467" y="1396849"/>
            <a:ext cx="7886700" cy="994172"/>
          </a:xfrm>
        </p:spPr>
        <p:txBody>
          <a:bodyPr>
            <a:normAutofit/>
          </a:bodyPr>
          <a:lstStyle/>
          <a:p>
            <a:r>
              <a:rPr lang="en-US" kern="0">
                <a:solidFill>
                  <a:srgbClr val="009999"/>
                </a:solidFill>
                <a:latin typeface="Calibri" panose="020F0502020204030204" pitchFamily="34" charset="0"/>
              </a:rPr>
              <a:t>District Evaluation Timeline </a:t>
            </a:r>
            <a:endParaRPr lang="en-US">
              <a:solidFill>
                <a:srgbClr val="009999"/>
              </a:solidFill>
            </a:endParaRPr>
          </a:p>
        </p:txBody>
      </p:sp>
      <p:sp>
        <p:nvSpPr>
          <p:cNvPr id="3" name="Content Placeholder 2"/>
          <p:cNvSpPr>
            <a:spLocks noGrp="1"/>
          </p:cNvSpPr>
          <p:nvPr>
            <p:ph idx="1"/>
          </p:nvPr>
        </p:nvSpPr>
        <p:spPr>
          <a:xfrm>
            <a:off x="1894467" y="2854976"/>
            <a:ext cx="7886700" cy="2375258"/>
          </a:xfrm>
        </p:spPr>
        <p:txBody>
          <a:bodyPr vert="horz" lIns="0" tIns="0" rIns="0" bIns="0" rtlCol="0" anchor="t">
            <a:normAutofit/>
          </a:bodyPr>
          <a:lstStyle/>
          <a:p>
            <a:pPr marL="257175" indent="-257175" fontAlgn="base">
              <a:lnSpc>
                <a:spcPct val="100000"/>
              </a:lnSpc>
              <a:spcBef>
                <a:spcPct val="20000"/>
              </a:spcBef>
              <a:spcAft>
                <a:spcPct val="0"/>
              </a:spcAft>
              <a:buClr>
                <a:srgbClr val="0D3E94"/>
              </a:buClr>
              <a:buNone/>
            </a:pPr>
            <a:r>
              <a:rPr lang="en-US" altLang="en-US" sz="2400" b="1" kern="0">
                <a:solidFill>
                  <a:srgbClr val="000000"/>
                </a:solidFill>
                <a:latin typeface="Calibri"/>
                <a:ea typeface="Calibri"/>
                <a:cs typeface="Calibri"/>
              </a:rPr>
              <a:t>Orientation				</a:t>
            </a:r>
            <a:r>
              <a:rPr lang="en-US" altLang="en-US" sz="2400" kern="0">
                <a:solidFill>
                  <a:srgbClr val="000000"/>
                </a:solidFill>
                <a:latin typeface="Calibri"/>
                <a:ea typeface="Calibri"/>
                <a:cs typeface="Calibri"/>
              </a:rPr>
              <a:t>Before Date </a:t>
            </a:r>
            <a:endParaRPr lang="en-US" altLang="en-US" sz="2400" kern="0">
              <a:solidFill>
                <a:srgbClr val="000000"/>
              </a:solidFill>
              <a:latin typeface="Calibri" panose="020F0502020204030204" pitchFamily="34" charset="0"/>
            </a:endParaRPr>
          </a:p>
          <a:p>
            <a:pPr marL="257175" indent="-257175" fontAlgn="base">
              <a:lnSpc>
                <a:spcPct val="100000"/>
              </a:lnSpc>
              <a:spcBef>
                <a:spcPct val="20000"/>
              </a:spcBef>
              <a:spcAft>
                <a:spcPct val="0"/>
              </a:spcAft>
              <a:buClr>
                <a:srgbClr val="0D3E94"/>
              </a:buClr>
              <a:buNone/>
            </a:pPr>
            <a:r>
              <a:rPr lang="en-US" altLang="en-US" sz="2400" b="1" kern="0">
                <a:solidFill>
                  <a:srgbClr val="000000"/>
                </a:solidFill>
                <a:latin typeface="Calibri"/>
                <a:ea typeface="Calibri"/>
                <a:cs typeface="Calibri"/>
              </a:rPr>
              <a:t>Preliminary Evaluation </a:t>
            </a:r>
            <a:r>
              <a:rPr lang="en-US" altLang="en-US" sz="2400" kern="0">
                <a:solidFill>
                  <a:srgbClr val="000000"/>
                </a:solidFill>
                <a:latin typeface="Calibri"/>
                <a:ea typeface="Calibri"/>
                <a:cs typeface="Calibri"/>
              </a:rPr>
              <a:t>Cycle	Before Date</a:t>
            </a:r>
          </a:p>
          <a:p>
            <a:pPr marL="257175" indent="-257175" fontAlgn="base">
              <a:lnSpc>
                <a:spcPct val="100000"/>
              </a:lnSpc>
              <a:spcBef>
                <a:spcPct val="20000"/>
              </a:spcBef>
              <a:spcAft>
                <a:spcPct val="0"/>
              </a:spcAft>
              <a:buClr>
                <a:srgbClr val="0D3E94"/>
              </a:buClr>
              <a:buNone/>
            </a:pPr>
            <a:r>
              <a:rPr lang="en-US" altLang="en-US" sz="2400" b="1" kern="0">
                <a:solidFill>
                  <a:srgbClr val="000000"/>
                </a:solidFill>
                <a:latin typeface="Calibri"/>
                <a:ea typeface="Calibri"/>
                <a:cs typeface="Calibri"/>
              </a:rPr>
              <a:t>Final Evaluation Cycle			</a:t>
            </a:r>
            <a:r>
              <a:rPr lang="en-US" altLang="en-US" sz="2400" kern="0">
                <a:solidFill>
                  <a:srgbClr val="000000"/>
                </a:solidFill>
                <a:latin typeface="Calibri"/>
                <a:ea typeface="Calibri"/>
                <a:cs typeface="Calibri"/>
              </a:rPr>
              <a:t>Before Date</a:t>
            </a:r>
          </a:p>
          <a:p>
            <a:endParaRPr lang="en-US"/>
          </a:p>
        </p:txBody>
      </p:sp>
      <p:sp>
        <p:nvSpPr>
          <p:cNvPr id="4" name="Slide Number Placeholder 3"/>
          <p:cNvSpPr>
            <a:spLocks noGrp="1"/>
          </p:cNvSpPr>
          <p:nvPr>
            <p:ph type="sldNum" sz="quarter" idx="12"/>
          </p:nvPr>
        </p:nvSpPr>
        <p:spPr/>
        <p:txBody>
          <a:bodyPr/>
          <a:lstStyle/>
          <a:p>
            <a:fld id="{6CB760E3-CF23-4BBB-B78C-9EBB949F0125}" type="slidenum">
              <a:rPr lang="en-US" smtClean="0"/>
              <a:t>27</a:t>
            </a:fld>
            <a:endParaRPr lang="en-US"/>
          </a:p>
        </p:txBody>
      </p:sp>
    </p:spTree>
    <p:extLst>
      <p:ext uri="{BB962C8B-B14F-4D97-AF65-F5344CB8AC3E}">
        <p14:creationId xmlns:p14="http://schemas.microsoft.com/office/powerpoint/2010/main" val="40582712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247" y="298876"/>
            <a:ext cx="9081920" cy="844124"/>
          </a:xfrm>
        </p:spPr>
        <p:txBody>
          <a:bodyPr>
            <a:normAutofit/>
          </a:bodyPr>
          <a:lstStyle/>
          <a:p>
            <a:r>
              <a:rPr lang="en-US" kern="0">
                <a:solidFill>
                  <a:srgbClr val="009999"/>
                </a:solidFill>
                <a:latin typeface="Calibri" panose="020F0502020204030204" pitchFamily="34" charset="0"/>
              </a:rPr>
              <a:t>How are evaluation results used?</a:t>
            </a:r>
            <a:endParaRPr lang="en-US">
              <a:solidFill>
                <a:srgbClr val="009999"/>
              </a:solidFill>
            </a:endParaRPr>
          </a:p>
        </p:txBody>
      </p:sp>
      <p:sp>
        <p:nvSpPr>
          <p:cNvPr id="3" name="Content Placeholder 2"/>
          <p:cNvSpPr>
            <a:spLocks noGrp="1"/>
          </p:cNvSpPr>
          <p:nvPr>
            <p:ph idx="1"/>
          </p:nvPr>
        </p:nvSpPr>
        <p:spPr>
          <a:xfrm>
            <a:off x="860612" y="1250577"/>
            <a:ext cx="10354235" cy="3979658"/>
          </a:xfrm>
        </p:spPr>
        <p:txBody>
          <a:bodyPr vert="horz" lIns="0" tIns="0" rIns="0" bIns="0" rtlCol="0" anchor="t">
            <a:noAutofit/>
          </a:bodyPr>
          <a:lstStyle/>
          <a:p>
            <a:pPr marL="0" indent="0">
              <a:buNone/>
            </a:pPr>
            <a:r>
              <a:rPr lang="en-US" sz="2000" b="1">
                <a:solidFill>
                  <a:schemeClr val="tx1"/>
                </a:solidFill>
              </a:rPr>
              <a:t>     Induction Formative Contract </a:t>
            </a:r>
            <a:endParaRPr lang="en-US" sz="2000" b="1">
              <a:solidFill>
                <a:schemeClr val="tx1"/>
              </a:solidFill>
              <a:ea typeface="Calibri"/>
              <a:cs typeface="Calibri"/>
            </a:endParaRPr>
          </a:p>
          <a:p>
            <a:pPr lvl="1"/>
            <a:r>
              <a:rPr lang="en-US" sz="2000">
                <a:solidFill>
                  <a:schemeClr val="tx1"/>
                </a:solidFill>
              </a:rPr>
              <a:t>Overall rating of “Met” or “Not Met”: Educator may be employed under an induction contract for up to, but not to exceed, three years. Educators may, at the discretion of the school district, be employed under another induction-contract or an annual contract, or they may be released from employment. </a:t>
            </a:r>
            <a:endParaRPr lang="en-US" sz="2000">
              <a:solidFill>
                <a:schemeClr val="tx1"/>
              </a:solidFill>
              <a:ea typeface="Calibri"/>
              <a:cs typeface="Calibri"/>
            </a:endParaRPr>
          </a:p>
          <a:p>
            <a:pPr marL="342900" lvl="1" indent="0">
              <a:buNone/>
            </a:pPr>
            <a:endParaRPr lang="en-US" sz="2000">
              <a:solidFill>
                <a:schemeClr val="tx1"/>
              </a:solidFill>
              <a:ea typeface="Calibri"/>
              <a:cs typeface="Calibri"/>
            </a:endParaRPr>
          </a:p>
          <a:p>
            <a:pPr marL="342900" lvl="1" indent="0">
              <a:buNone/>
            </a:pPr>
            <a:r>
              <a:rPr lang="en-US" sz="2000" b="1">
                <a:solidFill>
                  <a:schemeClr val="tx1"/>
                </a:solidFill>
              </a:rPr>
              <a:t>Continuing Formative Contract</a:t>
            </a:r>
            <a:endParaRPr lang="en-US" sz="2000" b="1">
              <a:solidFill>
                <a:schemeClr val="tx1"/>
              </a:solidFill>
              <a:ea typeface="Calibri"/>
              <a:cs typeface="Calibri"/>
            </a:endParaRPr>
          </a:p>
          <a:p>
            <a:pPr lvl="1"/>
            <a:r>
              <a:rPr lang="en-US" sz="2000">
                <a:solidFill>
                  <a:schemeClr val="tx1"/>
                </a:solidFill>
              </a:rPr>
              <a:t>Overall rating of “Met” or “Not Met”: Educators on a continuing contract must be evaluated on a continuous basis. The evaluation may be Formative, Summative, or Goals-Based at the discretion of the district. Continuing contract teachers who are recommended for Summative evaluation the following year must be notified in writing. </a:t>
            </a:r>
            <a:endParaRPr lang="en-US" sz="2000">
              <a:solidFill>
                <a:schemeClr val="tx1"/>
              </a:solidFill>
              <a:ea typeface="Calibri"/>
              <a:cs typeface="Calibri"/>
            </a:endParaRPr>
          </a:p>
        </p:txBody>
      </p:sp>
      <p:sp>
        <p:nvSpPr>
          <p:cNvPr id="4" name="Slide Number Placeholder 3"/>
          <p:cNvSpPr>
            <a:spLocks noGrp="1"/>
          </p:cNvSpPr>
          <p:nvPr>
            <p:ph type="sldNum" sz="quarter" idx="12"/>
          </p:nvPr>
        </p:nvSpPr>
        <p:spPr/>
        <p:txBody>
          <a:bodyPr/>
          <a:lstStyle/>
          <a:p>
            <a:fld id="{6CB760E3-CF23-4BBB-B78C-9EBB949F0125}" type="slidenum">
              <a:rPr lang="en-US" smtClean="0"/>
              <a:t>28</a:t>
            </a:fld>
            <a:endParaRPr lang="en-US"/>
          </a:p>
        </p:txBody>
      </p:sp>
    </p:spTree>
    <p:extLst>
      <p:ext uri="{BB962C8B-B14F-4D97-AF65-F5344CB8AC3E}">
        <p14:creationId xmlns:p14="http://schemas.microsoft.com/office/powerpoint/2010/main" val="2312850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247" y="298876"/>
            <a:ext cx="9081920" cy="844124"/>
          </a:xfrm>
        </p:spPr>
        <p:txBody>
          <a:bodyPr>
            <a:normAutofit/>
          </a:bodyPr>
          <a:lstStyle/>
          <a:p>
            <a:r>
              <a:rPr lang="en-US" kern="0">
                <a:solidFill>
                  <a:srgbClr val="009999"/>
                </a:solidFill>
                <a:latin typeface="Calibri" panose="020F0502020204030204" pitchFamily="34" charset="0"/>
              </a:rPr>
              <a:t>How are evaluation results used? (Continued)</a:t>
            </a:r>
            <a:endParaRPr lang="en-US">
              <a:solidFill>
                <a:srgbClr val="009999"/>
              </a:solidFill>
            </a:endParaRPr>
          </a:p>
        </p:txBody>
      </p:sp>
      <p:sp>
        <p:nvSpPr>
          <p:cNvPr id="3" name="Content Placeholder 2"/>
          <p:cNvSpPr>
            <a:spLocks noGrp="1"/>
          </p:cNvSpPr>
          <p:nvPr>
            <p:ph idx="1"/>
          </p:nvPr>
        </p:nvSpPr>
        <p:spPr>
          <a:xfrm>
            <a:off x="860612" y="1552502"/>
            <a:ext cx="10799932" cy="4123431"/>
          </a:xfrm>
        </p:spPr>
        <p:txBody>
          <a:bodyPr vert="horz" lIns="0" tIns="0" rIns="0" bIns="0" rtlCol="0" anchor="t">
            <a:noAutofit/>
          </a:bodyPr>
          <a:lstStyle/>
          <a:p>
            <a:pPr marL="0" indent="0">
              <a:buNone/>
            </a:pPr>
            <a:r>
              <a:rPr lang="en-US" sz="2000" b="1">
                <a:solidFill>
                  <a:schemeClr val="tx1"/>
                </a:solidFill>
              </a:rPr>
              <a:t>Annual Summative Contract</a:t>
            </a:r>
            <a:endParaRPr lang="en-US" sz="2000" b="1">
              <a:solidFill>
                <a:schemeClr val="tx1"/>
              </a:solidFill>
              <a:ea typeface="Calibri"/>
              <a:cs typeface="Calibri"/>
            </a:endParaRPr>
          </a:p>
          <a:p>
            <a:pPr lvl="1"/>
            <a:r>
              <a:rPr lang="en-US" sz="2000">
                <a:solidFill>
                  <a:schemeClr val="tx1"/>
                </a:solidFill>
              </a:rPr>
              <a:t>Overall rating of “Met,” satisfaction of local board and State Board of Education requirements for the professional teaching certificate: Educator is eligible for a continuing contract. </a:t>
            </a:r>
            <a:endParaRPr lang="en-US" sz="2000">
              <a:solidFill>
                <a:schemeClr val="tx1"/>
              </a:solidFill>
              <a:ea typeface="Calibri"/>
              <a:cs typeface="Calibri"/>
            </a:endParaRPr>
          </a:p>
          <a:p>
            <a:pPr lvl="1"/>
            <a:r>
              <a:rPr lang="en-US" sz="2000">
                <a:solidFill>
                  <a:schemeClr val="tx1"/>
                </a:solidFill>
              </a:rPr>
              <a:t>1</a:t>
            </a:r>
            <a:r>
              <a:rPr lang="en-US" sz="2000" baseline="30000">
                <a:solidFill>
                  <a:schemeClr val="tx1"/>
                </a:solidFill>
              </a:rPr>
              <a:t>st</a:t>
            </a:r>
            <a:r>
              <a:rPr lang="en-US" sz="2000">
                <a:solidFill>
                  <a:schemeClr val="tx1"/>
                </a:solidFill>
              </a:rPr>
              <a:t> attempt, overall rating of “Not Met”: Educator is eligible to attempt the formal evaluation one additional time during a subsequent academic year. A successful Summative evaluation is required to advance to a professional certificate. </a:t>
            </a:r>
            <a:endParaRPr lang="en-US" sz="2000">
              <a:solidFill>
                <a:schemeClr val="tx1"/>
              </a:solidFill>
              <a:ea typeface="Calibri"/>
              <a:cs typeface="Calibri"/>
            </a:endParaRPr>
          </a:p>
          <a:p>
            <a:pPr lvl="1"/>
            <a:r>
              <a:rPr lang="en-US" sz="2000">
                <a:solidFill>
                  <a:schemeClr val="tx1"/>
                </a:solidFill>
              </a:rPr>
              <a:t>2</a:t>
            </a:r>
            <a:r>
              <a:rPr lang="en-US" sz="2000" baseline="30000">
                <a:solidFill>
                  <a:schemeClr val="tx1"/>
                </a:solidFill>
              </a:rPr>
              <a:t>nd</a:t>
            </a:r>
            <a:r>
              <a:rPr lang="en-US" sz="2000">
                <a:solidFill>
                  <a:schemeClr val="tx1"/>
                </a:solidFill>
              </a:rPr>
              <a:t> attempt after a previous Annual Summative “Not Met”: </a:t>
            </a:r>
            <a:endParaRPr lang="en-US" sz="2000">
              <a:solidFill>
                <a:schemeClr val="tx1"/>
              </a:solidFill>
              <a:ea typeface="Calibri"/>
              <a:cs typeface="Calibri"/>
            </a:endParaRPr>
          </a:p>
          <a:p>
            <a:pPr lvl="2"/>
            <a:r>
              <a:rPr lang="en-US" altLang="en-US" sz="2000">
                <a:solidFill>
                  <a:schemeClr val="tx1"/>
                </a:solidFill>
              </a:rPr>
              <a:t>Overall rating of “Met,” satisfaction of local board, and State Board of Education requirements for the professional teaching certificate: Educator is eligible for a continuing contract. </a:t>
            </a:r>
            <a:endParaRPr lang="en-US" altLang="en-US" sz="2000">
              <a:solidFill>
                <a:schemeClr val="tx1"/>
              </a:solidFill>
              <a:ea typeface="Calibri"/>
              <a:cs typeface="Calibri"/>
            </a:endParaRPr>
          </a:p>
          <a:p>
            <a:pPr lvl="2"/>
            <a:r>
              <a:rPr lang="en-US" altLang="en-US" sz="2000">
                <a:solidFill>
                  <a:schemeClr val="tx1"/>
                </a:solidFill>
              </a:rPr>
              <a:t>Overall rating of “Not Met”: the state must suspend educator’s teaching certificate for a minimum of two years. Before reentry into the profession, educator will need to complete additional course work, as specified by the state, to have the certificate reinstated.</a:t>
            </a:r>
            <a:endParaRPr lang="en-US" altLang="en-US" sz="2000">
              <a:solidFill>
                <a:schemeClr val="tx1"/>
              </a:solidFill>
              <a:ea typeface="Calibri"/>
              <a:cs typeface="Calibri"/>
            </a:endParaRPr>
          </a:p>
        </p:txBody>
      </p:sp>
      <p:sp>
        <p:nvSpPr>
          <p:cNvPr id="4" name="Slide Number Placeholder 3"/>
          <p:cNvSpPr>
            <a:spLocks noGrp="1"/>
          </p:cNvSpPr>
          <p:nvPr>
            <p:ph type="sldNum" sz="quarter" idx="12"/>
          </p:nvPr>
        </p:nvSpPr>
        <p:spPr/>
        <p:txBody>
          <a:bodyPr/>
          <a:lstStyle/>
          <a:p>
            <a:fld id="{6CB760E3-CF23-4BBB-B78C-9EBB949F0125}" type="slidenum">
              <a:rPr lang="en-US" smtClean="0"/>
              <a:t>29</a:t>
            </a:fld>
            <a:endParaRPr lang="en-US"/>
          </a:p>
        </p:txBody>
      </p:sp>
    </p:spTree>
    <p:extLst>
      <p:ext uri="{BB962C8B-B14F-4D97-AF65-F5344CB8AC3E}">
        <p14:creationId xmlns:p14="http://schemas.microsoft.com/office/powerpoint/2010/main" val="2605138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9314" y="971854"/>
            <a:ext cx="7886700" cy="994172"/>
          </a:xfrm>
        </p:spPr>
        <p:txBody>
          <a:bodyPr>
            <a:normAutofit/>
          </a:bodyPr>
          <a:lstStyle/>
          <a:p>
            <a:r>
              <a:rPr lang="en-US">
                <a:solidFill>
                  <a:srgbClr val="009999"/>
                </a:solidFill>
              </a:rPr>
              <a:t>Wrap Up </a:t>
            </a:r>
          </a:p>
        </p:txBody>
      </p:sp>
      <p:sp>
        <p:nvSpPr>
          <p:cNvPr id="3" name="Content Placeholder 2"/>
          <p:cNvSpPr>
            <a:spLocks noGrp="1"/>
          </p:cNvSpPr>
          <p:nvPr>
            <p:ph idx="1"/>
          </p:nvPr>
        </p:nvSpPr>
        <p:spPr>
          <a:xfrm>
            <a:off x="1888368" y="2699192"/>
            <a:ext cx="7886700" cy="3657159"/>
          </a:xfrm>
        </p:spPr>
        <p:txBody>
          <a:bodyPr vert="horz" lIns="0" tIns="0" rIns="0" bIns="0" rtlCol="0" anchor="t">
            <a:normAutofit lnSpcReduction="10000"/>
          </a:bodyPr>
          <a:lstStyle/>
          <a:p>
            <a:pPr marL="257175" indent="-257175" fontAlgn="base">
              <a:lnSpc>
                <a:spcPct val="100000"/>
              </a:lnSpc>
              <a:spcBef>
                <a:spcPct val="20000"/>
              </a:spcBef>
              <a:spcAft>
                <a:spcPct val="0"/>
              </a:spcAft>
              <a:buClr>
                <a:srgbClr val="0D3E94"/>
              </a:buClr>
              <a:buNone/>
            </a:pPr>
            <a:r>
              <a:rPr lang="en-US" altLang="en-US" sz="2400" kern="0">
                <a:solidFill>
                  <a:schemeClr val="tx1"/>
                </a:solidFill>
                <a:latin typeface="Calibri"/>
                <a:ea typeface="Calibri"/>
                <a:cs typeface="Calibri"/>
              </a:rPr>
              <a:t>School Evaluation Coordinator Name, Email </a:t>
            </a:r>
            <a:endParaRPr lang="en-US" altLang="en-US" sz="2400" kern="0">
              <a:solidFill>
                <a:schemeClr val="tx1"/>
              </a:solidFill>
              <a:latin typeface="Calibri" panose="020F0502020204030204" pitchFamily="34" charset="0"/>
              <a:ea typeface="Calibri"/>
              <a:cs typeface="Calibri"/>
            </a:endParaRPr>
          </a:p>
          <a:p>
            <a:pPr marL="257175" indent="-257175" fontAlgn="base">
              <a:lnSpc>
                <a:spcPct val="100000"/>
              </a:lnSpc>
              <a:spcBef>
                <a:spcPct val="20000"/>
              </a:spcBef>
              <a:spcAft>
                <a:spcPct val="0"/>
              </a:spcAft>
              <a:buClr>
                <a:srgbClr val="0D3E94"/>
              </a:buClr>
              <a:buNone/>
            </a:pPr>
            <a:r>
              <a:rPr lang="en-US" altLang="en-US" sz="2400" kern="0">
                <a:solidFill>
                  <a:schemeClr val="tx1"/>
                </a:solidFill>
                <a:latin typeface="Calibri"/>
                <a:ea typeface="Calibri"/>
                <a:cs typeface="Calibri"/>
              </a:rPr>
              <a:t>District Evaluation Coordinator Name, Email </a:t>
            </a:r>
            <a:endParaRPr lang="en-US" altLang="en-US" sz="2400" kern="0">
              <a:solidFill>
                <a:schemeClr val="tx1"/>
              </a:solidFill>
              <a:latin typeface="Calibri" panose="020F0502020204030204" pitchFamily="34" charset="0"/>
              <a:ea typeface="Calibri"/>
              <a:cs typeface="Calibri"/>
            </a:endParaRPr>
          </a:p>
          <a:p>
            <a:pPr marL="257175" indent="-257175" algn="ctr" fontAlgn="base">
              <a:lnSpc>
                <a:spcPct val="100000"/>
              </a:lnSpc>
              <a:spcBef>
                <a:spcPct val="20000"/>
              </a:spcBef>
              <a:spcAft>
                <a:spcPct val="0"/>
              </a:spcAft>
              <a:buClr>
                <a:srgbClr val="0D3E94"/>
              </a:buClr>
              <a:buNone/>
            </a:pPr>
            <a:endParaRPr lang="en-US" altLang="en-US" sz="2400" kern="0">
              <a:solidFill>
                <a:schemeClr val="tx1"/>
              </a:solidFill>
              <a:latin typeface="Calibri" panose="020F0502020204030204" pitchFamily="34" charset="0"/>
              <a:ea typeface="Calibri"/>
              <a:cs typeface="Calibri"/>
            </a:endParaRPr>
          </a:p>
          <a:p>
            <a:pPr marL="257175" indent="-257175" algn="ctr" fontAlgn="base">
              <a:lnSpc>
                <a:spcPct val="100000"/>
              </a:lnSpc>
              <a:spcBef>
                <a:spcPct val="20000"/>
              </a:spcBef>
              <a:spcAft>
                <a:spcPct val="0"/>
              </a:spcAft>
              <a:buClr>
                <a:srgbClr val="0D3E94"/>
              </a:buClr>
              <a:buNone/>
            </a:pPr>
            <a:r>
              <a:rPr lang="en-US" altLang="en-US" sz="2400" kern="0">
                <a:solidFill>
                  <a:schemeClr val="tx1"/>
                </a:solidFill>
                <a:latin typeface="Calibri"/>
                <a:ea typeface="Calibri"/>
                <a:cs typeface="Calibri"/>
              </a:rPr>
              <a:t>Additional Resources</a:t>
            </a:r>
          </a:p>
          <a:p>
            <a:pPr marL="257175" indent="-257175" algn="ctr" fontAlgn="base">
              <a:lnSpc>
                <a:spcPct val="100000"/>
              </a:lnSpc>
              <a:spcBef>
                <a:spcPct val="20000"/>
              </a:spcBef>
              <a:spcAft>
                <a:spcPct val="0"/>
              </a:spcAft>
              <a:buClr>
                <a:srgbClr val="0D3E94"/>
              </a:buClr>
              <a:buNone/>
            </a:pPr>
            <a:r>
              <a:rPr lang="en-US" altLang="en-US" sz="2400" kern="0">
                <a:solidFill>
                  <a:schemeClr val="tx1"/>
                </a:solidFill>
                <a:latin typeface="Calibri"/>
                <a:ea typeface="Calibri"/>
                <a:cs typeface="Calibri"/>
              </a:rPr>
              <a:t> </a:t>
            </a:r>
            <a:r>
              <a:rPr lang="en-US" altLang="en-US" sz="2400" kern="0">
                <a:solidFill>
                  <a:schemeClr val="tx1"/>
                </a:solidFill>
                <a:latin typeface="Calibri"/>
                <a:ea typeface="Calibri"/>
                <a:cs typeface="Calibri"/>
                <a:hlinkClick r:id="rId3">
                  <a:extLst>
                    <a:ext uri="{A12FA001-AC4F-418D-AE19-62706E023703}">
                      <ahyp:hlinkClr xmlns:ahyp="http://schemas.microsoft.com/office/drawing/2018/hyperlinkcolor" val="tx"/>
                    </a:ext>
                  </a:extLst>
                </a:hlinkClick>
              </a:rPr>
              <a:t>www.sclead.org</a:t>
            </a:r>
          </a:p>
          <a:p>
            <a:pPr marL="257175" indent="-257175" algn="ctr" fontAlgn="base">
              <a:lnSpc>
                <a:spcPct val="100000"/>
              </a:lnSpc>
              <a:spcBef>
                <a:spcPct val="20000"/>
              </a:spcBef>
              <a:spcAft>
                <a:spcPct val="0"/>
              </a:spcAft>
              <a:buClr>
                <a:srgbClr val="0D3E94"/>
              </a:buClr>
              <a:buNone/>
            </a:pPr>
            <a:r>
              <a:rPr lang="en-US" altLang="en-US" sz="2400" kern="0">
                <a:solidFill>
                  <a:schemeClr val="tx1"/>
                </a:solidFill>
                <a:latin typeface="Calibri"/>
                <a:ea typeface="Calibri"/>
                <a:cs typeface="Calibri"/>
                <a:hlinkClick r:id="rId4">
                  <a:extLst>
                    <a:ext uri="{A12FA001-AC4F-418D-AE19-62706E023703}">
                      <ahyp:hlinkClr xmlns:ahyp="http://schemas.microsoft.com/office/drawing/2018/hyperlinkcolor" val="tx"/>
                    </a:ext>
                  </a:extLst>
                </a:hlinkClick>
              </a:rPr>
              <a:t>https://ed.sc.gov/educators/educator-effectiveness/</a:t>
            </a:r>
          </a:p>
          <a:p>
            <a:pPr marL="257175" indent="-257175" algn="ctr" fontAlgn="base">
              <a:lnSpc>
                <a:spcPct val="100000"/>
              </a:lnSpc>
              <a:spcBef>
                <a:spcPct val="20000"/>
              </a:spcBef>
              <a:spcAft>
                <a:spcPct val="0"/>
              </a:spcAft>
              <a:buClr>
                <a:srgbClr val="0D3E94"/>
              </a:buClr>
              <a:buNone/>
            </a:pPr>
            <a:r>
              <a:rPr lang="en-US" altLang="en-US" sz="2400" kern="0">
                <a:solidFill>
                  <a:schemeClr val="tx1"/>
                </a:solidFill>
                <a:latin typeface="Calibri"/>
                <a:ea typeface="Calibri"/>
                <a:cs typeface="Calibri"/>
                <a:hlinkClick r:id="rId5">
                  <a:extLst>
                    <a:ext uri="{A12FA001-AC4F-418D-AE19-62706E023703}">
                      <ahyp:hlinkClr xmlns:ahyp="http://schemas.microsoft.com/office/drawing/2018/hyperlinkcolor" val="tx"/>
                    </a:ext>
                  </a:extLst>
                </a:hlinkClick>
              </a:rPr>
              <a:t>https://ed.sc.gov/educators/school-and-district-administrators/certified-support-specialists/library-media-specialists/</a:t>
            </a:r>
          </a:p>
          <a:p>
            <a:pPr marL="257175" indent="-257175" algn="ctr" fontAlgn="base">
              <a:lnSpc>
                <a:spcPct val="100000"/>
              </a:lnSpc>
              <a:spcBef>
                <a:spcPct val="20000"/>
              </a:spcBef>
              <a:spcAft>
                <a:spcPct val="0"/>
              </a:spcAft>
              <a:buClr>
                <a:srgbClr val="0D3E94"/>
              </a:buClr>
              <a:buNone/>
            </a:pPr>
            <a:endParaRPr lang="en-US" altLang="en-US" sz="2400" kern="0">
              <a:solidFill>
                <a:srgbClr val="000000"/>
              </a:solidFill>
              <a:latin typeface="Calibri" panose="020F0502020204030204" pitchFamily="34" charset="0"/>
            </a:endParaRPr>
          </a:p>
          <a:p>
            <a:pPr marL="257175" indent="-257175" algn="ctr" fontAlgn="base">
              <a:lnSpc>
                <a:spcPct val="100000"/>
              </a:lnSpc>
              <a:spcBef>
                <a:spcPct val="20000"/>
              </a:spcBef>
              <a:spcAft>
                <a:spcPct val="0"/>
              </a:spcAft>
              <a:buClr>
                <a:srgbClr val="0D3E94"/>
              </a:buClr>
              <a:buNone/>
            </a:pPr>
            <a:endParaRPr lang="en-US" altLang="en-US" sz="2400" kern="0">
              <a:solidFill>
                <a:srgbClr val="000000"/>
              </a:solidFill>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6CB760E3-CF23-4BBB-B78C-9EBB949F0125}" type="slidenum">
              <a:rPr lang="en-US" smtClean="0"/>
              <a:t>30</a:t>
            </a:fld>
            <a:endParaRPr lang="en-US"/>
          </a:p>
        </p:txBody>
      </p:sp>
    </p:spTree>
    <p:extLst>
      <p:ext uri="{BB962C8B-B14F-4D97-AF65-F5344CB8AC3E}">
        <p14:creationId xmlns:p14="http://schemas.microsoft.com/office/powerpoint/2010/main" val="3905049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17B64-35AA-4D4D-AC26-49E5FF0A8D5F}"/>
              </a:ext>
            </a:extLst>
          </p:cNvPr>
          <p:cNvSpPr>
            <a:spLocks noGrp="1"/>
          </p:cNvSpPr>
          <p:nvPr>
            <p:ph type="title"/>
          </p:nvPr>
        </p:nvSpPr>
        <p:spPr>
          <a:xfrm>
            <a:off x="1107847" y="171985"/>
            <a:ext cx="10003200" cy="1280609"/>
          </a:xfrm>
        </p:spPr>
        <p:txBody>
          <a:bodyPr>
            <a:normAutofit/>
          </a:bodyPr>
          <a:lstStyle/>
          <a:p>
            <a:pPr algn="ctr"/>
            <a:r>
              <a:rPr lang="en-US"/>
              <a:t>Resource Page (for Administrative use)</a:t>
            </a:r>
            <a:endParaRPr lang="en-US" u="sng"/>
          </a:p>
        </p:txBody>
      </p:sp>
      <p:sp>
        <p:nvSpPr>
          <p:cNvPr id="4" name="Content Placeholder 3">
            <a:extLst>
              <a:ext uri="{FF2B5EF4-FFF2-40B4-BE49-F238E27FC236}">
                <a16:creationId xmlns:a16="http://schemas.microsoft.com/office/drawing/2014/main" id="{4CF36EFD-2F21-4C6E-B932-5EFDE65708DE}"/>
              </a:ext>
            </a:extLst>
          </p:cNvPr>
          <p:cNvSpPr>
            <a:spLocks noGrp="1"/>
          </p:cNvSpPr>
          <p:nvPr>
            <p:ph idx="1"/>
          </p:nvPr>
        </p:nvSpPr>
        <p:spPr>
          <a:xfrm>
            <a:off x="1094400" y="1762996"/>
            <a:ext cx="10003200" cy="4271875"/>
          </a:xfrm>
        </p:spPr>
        <p:txBody>
          <a:bodyPr>
            <a:normAutofit/>
          </a:bodyPr>
          <a:lstStyle/>
          <a:p>
            <a:pPr marL="0" indent="0">
              <a:buNone/>
            </a:pPr>
            <a:endParaRPr lang="en-US"/>
          </a:p>
          <a:p>
            <a:pPr marL="0" indent="0">
              <a:buNone/>
            </a:pPr>
            <a:r>
              <a:rPr lang="en-US" sz="4800" b="1" u="sng">
                <a:solidFill>
                  <a:schemeClr val="accent2"/>
                </a:solidFill>
              </a:rPr>
              <a:t>The following slides on contract levels are optional. Use at your discretion</a:t>
            </a:r>
            <a:endParaRPr lang="en-US" sz="4800" b="1">
              <a:solidFill>
                <a:schemeClr val="accent2"/>
              </a:solidFill>
            </a:endParaRPr>
          </a:p>
        </p:txBody>
      </p:sp>
    </p:spTree>
    <p:extLst>
      <p:ext uri="{BB962C8B-B14F-4D97-AF65-F5344CB8AC3E}">
        <p14:creationId xmlns:p14="http://schemas.microsoft.com/office/powerpoint/2010/main" val="214726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512" y="198879"/>
            <a:ext cx="10003200" cy="1280609"/>
          </a:xfrm>
        </p:spPr>
        <p:txBody>
          <a:bodyPr/>
          <a:lstStyle/>
          <a:p>
            <a:r>
              <a:rPr lang="en-US">
                <a:solidFill>
                  <a:schemeClr val="tx2"/>
                </a:solidFill>
              </a:rPr>
              <a:t>Induction Formative</a:t>
            </a:r>
          </a:p>
        </p:txBody>
      </p:sp>
      <p:sp>
        <p:nvSpPr>
          <p:cNvPr id="4" name="Content Placeholder 2"/>
          <p:cNvSpPr>
            <a:spLocks noGrp="1"/>
          </p:cNvSpPr>
          <p:nvPr>
            <p:ph idx="1"/>
          </p:nvPr>
        </p:nvSpPr>
        <p:spPr>
          <a:xfrm>
            <a:off x="389512" y="1595010"/>
            <a:ext cx="10003200" cy="4271875"/>
          </a:xfrm>
        </p:spPr>
        <p:txBody>
          <a:bodyPr anchor="ctr">
            <a:noAutofit/>
          </a:bodyPr>
          <a:lstStyle/>
          <a:p>
            <a:pPr marL="0" indent="0">
              <a:buNone/>
            </a:pPr>
            <a:r>
              <a:rPr lang="en-US" sz="2500">
                <a:solidFill>
                  <a:schemeClr val="tx1"/>
                </a:solidFill>
              </a:rPr>
              <a:t>Evaluation Team</a:t>
            </a:r>
            <a:endParaRPr lang="en-US" sz="2500">
              <a:solidFill>
                <a:schemeClr val="tx1"/>
              </a:solidFill>
              <a:ea typeface="Calibri"/>
              <a:cs typeface="Calibri"/>
            </a:endParaRPr>
          </a:p>
          <a:p>
            <a:r>
              <a:rPr lang="en-US" sz="2500">
                <a:solidFill>
                  <a:schemeClr val="tx1"/>
                </a:solidFill>
              </a:rPr>
              <a:t>Principal or trained administrative designee – Evaluation Chair</a:t>
            </a:r>
            <a:endParaRPr lang="en-US" sz="2500">
              <a:solidFill>
                <a:schemeClr val="tx1"/>
              </a:solidFill>
              <a:ea typeface="Calibri"/>
              <a:cs typeface="Calibri"/>
            </a:endParaRPr>
          </a:p>
          <a:p>
            <a:r>
              <a:rPr lang="en-US" sz="2500">
                <a:solidFill>
                  <a:schemeClr val="tx1"/>
                </a:solidFill>
              </a:rPr>
              <a:t>Certified, trained mentor – will NOT evaluate</a:t>
            </a:r>
            <a:endParaRPr lang="en-US" sz="2500">
              <a:solidFill>
                <a:schemeClr val="tx1"/>
              </a:solidFill>
              <a:ea typeface="Calibri"/>
              <a:cs typeface="Calibri"/>
            </a:endParaRPr>
          </a:p>
          <a:p>
            <a:pPr lvl="1"/>
            <a:r>
              <a:rPr lang="en-US" sz="2500">
                <a:solidFill>
                  <a:schemeClr val="tx1"/>
                </a:solidFill>
              </a:rPr>
              <a:t>Must meet all certification requirements</a:t>
            </a:r>
            <a:endParaRPr lang="en-US" sz="2500">
              <a:solidFill>
                <a:schemeClr val="tx1"/>
              </a:solidFill>
              <a:ea typeface="Calibri"/>
              <a:cs typeface="Calibri"/>
            </a:endParaRPr>
          </a:p>
          <a:p>
            <a:pPr lvl="1"/>
            <a:r>
              <a:rPr lang="en-US" sz="2500">
                <a:solidFill>
                  <a:schemeClr val="tx1"/>
                </a:solidFill>
              </a:rPr>
              <a:t>Specifically matched to school librarian</a:t>
            </a:r>
            <a:endParaRPr lang="en-US" sz="2500">
              <a:solidFill>
                <a:schemeClr val="tx1"/>
              </a:solidFill>
              <a:ea typeface="Calibri"/>
              <a:cs typeface="Calibri"/>
            </a:endParaRPr>
          </a:p>
          <a:p>
            <a:pPr lvl="1"/>
            <a:endParaRPr lang="en-US" sz="2500">
              <a:solidFill>
                <a:schemeClr val="tx1"/>
              </a:solidFill>
              <a:ea typeface="Calibri"/>
              <a:cs typeface="Calibri"/>
            </a:endParaRPr>
          </a:p>
          <a:p>
            <a:pPr marL="0" indent="0">
              <a:buNone/>
            </a:pPr>
            <a:r>
              <a:rPr lang="en-US" sz="2500">
                <a:solidFill>
                  <a:schemeClr val="tx1"/>
                </a:solidFill>
              </a:rPr>
              <a:t>Orientation</a:t>
            </a:r>
            <a:endParaRPr lang="en-US" sz="2500">
              <a:solidFill>
                <a:schemeClr val="tx1"/>
              </a:solidFill>
              <a:ea typeface="Calibri"/>
              <a:cs typeface="Calibri"/>
            </a:endParaRPr>
          </a:p>
          <a:p>
            <a:r>
              <a:rPr lang="en-US" sz="2500">
                <a:solidFill>
                  <a:schemeClr val="tx1"/>
                </a:solidFill>
              </a:rPr>
              <a:t>Written and oral explanations of Rubric, process, timeline, criteria, intended use of results, name of evaluator</a:t>
            </a:r>
            <a:endParaRPr lang="en-US" sz="2500">
              <a:solidFill>
                <a:schemeClr val="tx1"/>
              </a:solidFill>
              <a:ea typeface="Calibri"/>
              <a:cs typeface="Calibri"/>
            </a:endParaRPr>
          </a:p>
        </p:txBody>
      </p:sp>
      <p:pic>
        <p:nvPicPr>
          <p:cNvPr id="5" name="Picture 4" descr="A picture containing food, room&#10;&#10;Description generated with very high confidence">
            <a:extLst>
              <a:ext uri="{FF2B5EF4-FFF2-40B4-BE49-F238E27FC236}">
                <a16:creationId xmlns:a16="http://schemas.microsoft.com/office/drawing/2014/main" id="{F49F3CA3-F1AA-424D-8E45-216047A9D6C5}"/>
              </a:ext>
            </a:extLst>
          </p:cNvPr>
          <p:cNvPicPr>
            <a:picLocks noChangeAspect="1"/>
          </p:cNvPicPr>
          <p:nvPr/>
        </p:nvPicPr>
        <p:blipFill>
          <a:blip r:embed="rId3"/>
          <a:stretch>
            <a:fillRect/>
          </a:stretch>
        </p:blipFill>
        <p:spPr>
          <a:xfrm>
            <a:off x="10392712" y="198879"/>
            <a:ext cx="1409775" cy="1667622"/>
          </a:xfrm>
          <a:prstGeom prst="rect">
            <a:avLst/>
          </a:prstGeom>
          <a:ln>
            <a:noFill/>
          </a:ln>
        </p:spPr>
      </p:pic>
    </p:spTree>
    <p:extLst>
      <p:ext uri="{BB962C8B-B14F-4D97-AF65-F5344CB8AC3E}">
        <p14:creationId xmlns:p14="http://schemas.microsoft.com/office/powerpoint/2010/main" val="2262083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76E65-8804-4535-A9FF-3E9FA007C756}"/>
              </a:ext>
            </a:extLst>
          </p:cNvPr>
          <p:cNvSpPr>
            <a:spLocks noGrp="1"/>
          </p:cNvSpPr>
          <p:nvPr>
            <p:ph type="title"/>
          </p:nvPr>
        </p:nvSpPr>
        <p:spPr/>
        <p:txBody>
          <a:bodyPr/>
          <a:lstStyle/>
          <a:p>
            <a:r>
              <a:rPr lang="en-US">
                <a:latin typeface="Calibri"/>
                <a:cs typeface="Calibri"/>
              </a:rPr>
              <a:t>Induction Formative: Preliminary Cycle</a:t>
            </a:r>
            <a:endParaRPr lang="en-US"/>
          </a:p>
        </p:txBody>
      </p:sp>
      <p:sp>
        <p:nvSpPr>
          <p:cNvPr id="3" name="Content Placeholder 2">
            <a:extLst>
              <a:ext uri="{FF2B5EF4-FFF2-40B4-BE49-F238E27FC236}">
                <a16:creationId xmlns:a16="http://schemas.microsoft.com/office/drawing/2014/main" id="{B6F7A174-69E5-4B8C-8580-A577CE4733D4}"/>
              </a:ext>
            </a:extLst>
          </p:cNvPr>
          <p:cNvSpPr>
            <a:spLocks noGrp="1"/>
          </p:cNvSpPr>
          <p:nvPr>
            <p:ph idx="1"/>
          </p:nvPr>
        </p:nvSpPr>
        <p:spPr>
          <a:xfrm>
            <a:off x="1094400" y="1634246"/>
            <a:ext cx="9703302" cy="4861346"/>
          </a:xfrm>
        </p:spPr>
        <p:txBody>
          <a:bodyPr vert="horz" lIns="0" tIns="0" rIns="0" bIns="0" rtlCol="0" anchor="t">
            <a:normAutofit/>
          </a:bodyPr>
          <a:lstStyle/>
          <a:p>
            <a:r>
              <a:rPr lang="en-US" sz="2500">
                <a:solidFill>
                  <a:schemeClr val="tx1"/>
                </a:solidFill>
                <a:cs typeface="Calibri"/>
              </a:rPr>
              <a:t>Preliminary Approval Conference</a:t>
            </a:r>
            <a:endParaRPr lang="en-US" sz="2500">
              <a:solidFill>
                <a:schemeClr val="tx1"/>
              </a:solidFill>
              <a:ea typeface="Calibri"/>
              <a:cs typeface="Calibri"/>
            </a:endParaRPr>
          </a:p>
          <a:p>
            <a:pPr lvl="1"/>
            <a:r>
              <a:rPr lang="en-US" sz="2500">
                <a:solidFill>
                  <a:schemeClr val="tx1"/>
                </a:solidFill>
                <a:cs typeface="Calibri"/>
              </a:rPr>
              <a:t>School Counselor Plan</a:t>
            </a:r>
            <a:endParaRPr lang="en-US" sz="2500">
              <a:solidFill>
                <a:schemeClr val="tx1"/>
              </a:solidFill>
              <a:ea typeface="Calibri"/>
              <a:cs typeface="Calibri"/>
            </a:endParaRPr>
          </a:p>
          <a:p>
            <a:pPr lvl="1"/>
            <a:endParaRPr lang="en-US" sz="2500">
              <a:solidFill>
                <a:schemeClr val="tx1"/>
              </a:solidFill>
              <a:ea typeface="Calibri"/>
              <a:cs typeface="Calibri"/>
            </a:endParaRPr>
          </a:p>
          <a:p>
            <a:r>
              <a:rPr lang="en-US" sz="2500">
                <a:solidFill>
                  <a:schemeClr val="tx1"/>
                </a:solidFill>
                <a:cs typeface="Calibri"/>
              </a:rPr>
              <a:t>Observation</a:t>
            </a:r>
            <a:endParaRPr lang="en-US" sz="2500">
              <a:solidFill>
                <a:schemeClr val="tx1"/>
              </a:solidFill>
              <a:ea typeface="Calibri"/>
              <a:cs typeface="Calibri"/>
            </a:endParaRPr>
          </a:p>
          <a:p>
            <a:pPr lvl="1"/>
            <a:r>
              <a:rPr lang="en-US" sz="2500">
                <a:solidFill>
                  <a:schemeClr val="tx1"/>
                </a:solidFill>
                <a:cs typeface="Calibri"/>
              </a:rPr>
              <a:t>Principal or trained administrative designee conducts ≥ 1 observation</a:t>
            </a:r>
            <a:endParaRPr lang="en-US" sz="2500">
              <a:solidFill>
                <a:schemeClr val="tx1"/>
              </a:solidFill>
              <a:ea typeface="Calibri"/>
              <a:cs typeface="Calibri"/>
            </a:endParaRPr>
          </a:p>
          <a:p>
            <a:pPr lvl="1"/>
            <a:r>
              <a:rPr lang="en-US" sz="2500">
                <a:solidFill>
                  <a:schemeClr val="tx1"/>
                </a:solidFill>
                <a:cs typeface="Calibri"/>
              </a:rPr>
              <a:t>Announced with pre-conference</a:t>
            </a:r>
            <a:endParaRPr lang="en-US" sz="2500">
              <a:solidFill>
                <a:schemeClr val="tx1"/>
              </a:solidFill>
              <a:ea typeface="Calibri"/>
              <a:cs typeface="Calibri"/>
            </a:endParaRPr>
          </a:p>
          <a:p>
            <a:pPr lvl="1"/>
            <a:r>
              <a:rPr lang="en-US" sz="2500">
                <a:solidFill>
                  <a:schemeClr val="tx1"/>
                </a:solidFill>
                <a:cs typeface="Calibri"/>
              </a:rPr>
              <a:t>Post-conference with Areas of Refinement and Reinforcement</a:t>
            </a:r>
            <a:endParaRPr lang="en-US" sz="2500">
              <a:solidFill>
                <a:schemeClr val="tx1"/>
              </a:solidFill>
              <a:ea typeface="Calibri"/>
              <a:cs typeface="Calibri"/>
            </a:endParaRPr>
          </a:p>
          <a:p>
            <a:pPr lvl="1"/>
            <a:endParaRPr lang="en-US" sz="2500">
              <a:solidFill>
                <a:schemeClr val="tx1"/>
              </a:solidFill>
              <a:ea typeface="Calibri"/>
              <a:cs typeface="Calibri"/>
            </a:endParaRPr>
          </a:p>
          <a:p>
            <a:r>
              <a:rPr lang="en-US" sz="2500">
                <a:solidFill>
                  <a:schemeClr val="tx1"/>
                </a:solidFill>
                <a:cs typeface="Calibri"/>
              </a:rPr>
              <a:t>Preliminary Evaluation Conference</a:t>
            </a:r>
            <a:endParaRPr lang="en-US" sz="2500">
              <a:solidFill>
                <a:schemeClr val="tx1"/>
              </a:solidFill>
              <a:ea typeface="Calibri"/>
              <a:cs typeface="Calibri"/>
            </a:endParaRPr>
          </a:p>
          <a:p>
            <a:pPr lvl="1"/>
            <a:r>
              <a:rPr lang="en-US" sz="2500">
                <a:solidFill>
                  <a:schemeClr val="tx1"/>
                </a:solidFill>
                <a:cs typeface="Calibri"/>
              </a:rPr>
              <a:t>Preliminary scores for 3 Domains are shared</a:t>
            </a:r>
            <a:endParaRPr lang="en-US" sz="2500">
              <a:solidFill>
                <a:schemeClr val="tx1"/>
              </a:solidFill>
              <a:ea typeface="Calibri"/>
              <a:cs typeface="Calibri"/>
            </a:endParaRPr>
          </a:p>
          <a:p>
            <a:pPr lvl="1"/>
            <a:r>
              <a:rPr lang="en-US" sz="2500">
                <a:solidFill>
                  <a:schemeClr val="tx1"/>
                </a:solidFill>
                <a:cs typeface="Calibri"/>
              </a:rPr>
              <a:t>School Librarian Plan</a:t>
            </a:r>
            <a:endParaRPr lang="en-US" sz="2500">
              <a:solidFill>
                <a:schemeClr val="tx1"/>
              </a:solidFill>
              <a:ea typeface="Calibri"/>
              <a:cs typeface="Calibri"/>
            </a:endParaRPr>
          </a:p>
          <a:p>
            <a:pPr lvl="1"/>
            <a:endParaRPr lang="en-US">
              <a:cs typeface="Calibri"/>
            </a:endParaRPr>
          </a:p>
          <a:p>
            <a:endParaRPr lang="en-US">
              <a:cs typeface="Calibri"/>
            </a:endParaRPr>
          </a:p>
          <a:p>
            <a:pPr lvl="1"/>
            <a:endParaRPr lang="en-US">
              <a:cs typeface="Calibri"/>
            </a:endParaRPr>
          </a:p>
          <a:p>
            <a:endParaRPr lang="en-US">
              <a:cs typeface="Calibri"/>
            </a:endParaRPr>
          </a:p>
          <a:p>
            <a:pPr lvl="1"/>
            <a:endParaRPr lang="en-US">
              <a:cs typeface="Calibri"/>
            </a:endParaRPr>
          </a:p>
        </p:txBody>
      </p:sp>
    </p:spTree>
    <p:extLst>
      <p:ext uri="{BB962C8B-B14F-4D97-AF65-F5344CB8AC3E}">
        <p14:creationId xmlns:p14="http://schemas.microsoft.com/office/powerpoint/2010/main" val="19645987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1C277-8B39-4BC8-B5CA-727142D0F195}"/>
              </a:ext>
            </a:extLst>
          </p:cNvPr>
          <p:cNvSpPr>
            <a:spLocks noGrp="1"/>
          </p:cNvSpPr>
          <p:nvPr>
            <p:ph type="title"/>
          </p:nvPr>
        </p:nvSpPr>
        <p:spPr>
          <a:xfrm>
            <a:off x="768919" y="437394"/>
            <a:ext cx="7502400" cy="1108081"/>
          </a:xfrm>
        </p:spPr>
        <p:txBody>
          <a:bodyPr/>
          <a:lstStyle/>
          <a:p>
            <a:r>
              <a:rPr lang="en-US">
                <a:latin typeface="Calibri"/>
                <a:cs typeface="Calibri"/>
              </a:rPr>
              <a:t>Induction Formative: Final Cycle</a:t>
            </a:r>
            <a:endParaRPr lang="en-US"/>
          </a:p>
        </p:txBody>
      </p:sp>
      <p:sp>
        <p:nvSpPr>
          <p:cNvPr id="3" name="Content Placeholder 2">
            <a:extLst>
              <a:ext uri="{FF2B5EF4-FFF2-40B4-BE49-F238E27FC236}">
                <a16:creationId xmlns:a16="http://schemas.microsoft.com/office/drawing/2014/main" id="{0BC81E97-89BB-44BC-A30F-DB59FE177E3E}"/>
              </a:ext>
            </a:extLst>
          </p:cNvPr>
          <p:cNvSpPr>
            <a:spLocks noGrp="1"/>
          </p:cNvSpPr>
          <p:nvPr>
            <p:ph idx="1"/>
          </p:nvPr>
        </p:nvSpPr>
        <p:spPr>
          <a:xfrm>
            <a:off x="768918" y="1545475"/>
            <a:ext cx="9620221" cy="4890101"/>
          </a:xfrm>
        </p:spPr>
        <p:txBody>
          <a:bodyPr vert="horz" lIns="0" tIns="0" rIns="0" bIns="0" rtlCol="0" anchor="t">
            <a:normAutofit/>
          </a:bodyPr>
          <a:lstStyle/>
          <a:p>
            <a:r>
              <a:rPr lang="en-US" sz="2500">
                <a:solidFill>
                  <a:schemeClr val="tx1"/>
                </a:solidFill>
                <a:ea typeface="+mn-lt"/>
                <a:cs typeface="+mn-lt"/>
              </a:rPr>
              <a:t>Observation</a:t>
            </a:r>
          </a:p>
          <a:p>
            <a:pPr lvl="1"/>
            <a:r>
              <a:rPr lang="en-US" sz="2500">
                <a:solidFill>
                  <a:schemeClr val="tx1"/>
                </a:solidFill>
                <a:ea typeface="+mn-lt"/>
                <a:cs typeface="+mn-lt"/>
              </a:rPr>
              <a:t>Principal or trained administrative designee conducts ≥ 1 observation</a:t>
            </a:r>
          </a:p>
          <a:p>
            <a:pPr lvl="1"/>
            <a:r>
              <a:rPr lang="en-US" sz="2500">
                <a:solidFill>
                  <a:schemeClr val="tx1"/>
                </a:solidFill>
                <a:ea typeface="+mn-lt"/>
                <a:cs typeface="+mn-lt"/>
              </a:rPr>
              <a:t>Unannounced</a:t>
            </a:r>
          </a:p>
          <a:p>
            <a:pPr lvl="1"/>
            <a:r>
              <a:rPr lang="en-US" sz="2500">
                <a:solidFill>
                  <a:schemeClr val="tx1"/>
                </a:solidFill>
                <a:ea typeface="+mn-lt"/>
                <a:cs typeface="+mn-lt"/>
              </a:rPr>
              <a:t>Post-conference with Areas of Refinement and Reinforcement</a:t>
            </a:r>
            <a:endParaRPr lang="en-US" sz="2500">
              <a:solidFill>
                <a:schemeClr val="tx1"/>
              </a:solidFill>
              <a:ea typeface="Calibri"/>
              <a:cs typeface="Calibri"/>
            </a:endParaRPr>
          </a:p>
          <a:p>
            <a:pPr lvl="1"/>
            <a:endParaRPr lang="en-US" sz="2500">
              <a:solidFill>
                <a:schemeClr val="tx1"/>
              </a:solidFill>
              <a:ea typeface="+mn-lt"/>
              <a:cs typeface="+mn-lt"/>
            </a:endParaRPr>
          </a:p>
          <a:p>
            <a:r>
              <a:rPr lang="en-US" sz="2500">
                <a:solidFill>
                  <a:schemeClr val="tx1"/>
                </a:solidFill>
                <a:ea typeface="+mn-lt"/>
                <a:cs typeface="+mn-lt"/>
              </a:rPr>
              <a:t>Final Evaluation Conference</a:t>
            </a:r>
          </a:p>
          <a:p>
            <a:pPr lvl="1"/>
            <a:r>
              <a:rPr lang="en-US" sz="2500">
                <a:solidFill>
                  <a:schemeClr val="tx1"/>
                </a:solidFill>
                <a:ea typeface="+mn-lt"/>
                <a:cs typeface="+mn-lt"/>
              </a:rPr>
              <a:t>Professionalism scores shared by School Librarian and Administrative Evaluator</a:t>
            </a:r>
          </a:p>
          <a:p>
            <a:pPr lvl="1"/>
            <a:r>
              <a:rPr lang="en-US" sz="2500">
                <a:solidFill>
                  <a:schemeClr val="tx1"/>
                </a:solidFill>
                <a:ea typeface="+mn-lt"/>
                <a:cs typeface="+mn-lt"/>
              </a:rPr>
              <a:t>School Librarian Plan</a:t>
            </a:r>
          </a:p>
          <a:p>
            <a:pPr lvl="1"/>
            <a:r>
              <a:rPr lang="en-US" sz="2500">
                <a:solidFill>
                  <a:schemeClr val="tx1"/>
                </a:solidFill>
                <a:ea typeface="+mn-lt"/>
                <a:cs typeface="+mn-lt"/>
              </a:rPr>
              <a:t>Final scores for all 4 Domains are shared</a:t>
            </a:r>
          </a:p>
          <a:p>
            <a:pPr lvl="1"/>
            <a:endParaRPr lang="en-US" sz="2400">
              <a:ea typeface="+mn-lt"/>
              <a:cs typeface="+mn-lt"/>
            </a:endParaRPr>
          </a:p>
          <a:p>
            <a:endParaRPr lang="en-US" sz="2400">
              <a:ea typeface="+mn-lt"/>
              <a:cs typeface="+mn-lt"/>
            </a:endParaRPr>
          </a:p>
          <a:p>
            <a:pPr marL="342900" lvl="1" indent="0">
              <a:buNone/>
            </a:pPr>
            <a:endParaRPr lang="en-US" sz="2400">
              <a:ea typeface="+mn-lt"/>
              <a:cs typeface="+mn-lt"/>
            </a:endParaRPr>
          </a:p>
          <a:p>
            <a:pPr lvl="1"/>
            <a:endParaRPr lang="en-US">
              <a:ea typeface="+mn-lt"/>
              <a:cs typeface="+mn-lt"/>
            </a:endParaRPr>
          </a:p>
          <a:p>
            <a:endParaRPr lang="en-US">
              <a:ea typeface="+mn-lt"/>
              <a:cs typeface="+mn-lt"/>
            </a:endParaRPr>
          </a:p>
        </p:txBody>
      </p:sp>
    </p:spTree>
    <p:extLst>
      <p:ext uri="{BB962C8B-B14F-4D97-AF65-F5344CB8AC3E}">
        <p14:creationId xmlns:p14="http://schemas.microsoft.com/office/powerpoint/2010/main" val="3375198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098" y="219009"/>
            <a:ext cx="10003200" cy="813681"/>
          </a:xfrm>
        </p:spPr>
        <p:txBody>
          <a:bodyPr/>
          <a:lstStyle/>
          <a:p>
            <a:r>
              <a:rPr lang="en-US">
                <a:solidFill>
                  <a:schemeClr val="tx2"/>
                </a:solidFill>
                <a:latin typeface="Calibri"/>
                <a:cs typeface="Calibri"/>
              </a:rPr>
              <a:t>Annual &amp; Continuing Summative</a:t>
            </a:r>
            <a:endParaRPr lang="en-US">
              <a:solidFill>
                <a:schemeClr val="tx2"/>
              </a:solidFill>
            </a:endParaRPr>
          </a:p>
        </p:txBody>
      </p:sp>
      <p:pic>
        <p:nvPicPr>
          <p:cNvPr id="4" name="Picture 3" descr="A picture containing food, room&#10;&#10;Description generated with very high confidence">
            <a:extLst>
              <a:ext uri="{FF2B5EF4-FFF2-40B4-BE49-F238E27FC236}">
                <a16:creationId xmlns:a16="http://schemas.microsoft.com/office/drawing/2014/main" id="{F49F3CA3-F1AA-424D-8E45-216047A9D6C5}"/>
              </a:ext>
            </a:extLst>
          </p:cNvPr>
          <p:cNvPicPr>
            <a:picLocks noChangeAspect="1"/>
          </p:cNvPicPr>
          <p:nvPr/>
        </p:nvPicPr>
        <p:blipFill>
          <a:blip r:embed="rId3"/>
          <a:stretch>
            <a:fillRect/>
          </a:stretch>
        </p:blipFill>
        <p:spPr>
          <a:xfrm>
            <a:off x="10392712" y="198879"/>
            <a:ext cx="1409775" cy="1667622"/>
          </a:xfrm>
          <a:prstGeom prst="rect">
            <a:avLst/>
          </a:prstGeom>
          <a:ln>
            <a:noFill/>
          </a:ln>
        </p:spPr>
      </p:pic>
      <p:sp>
        <p:nvSpPr>
          <p:cNvPr id="5" name="Content Placeholder 2"/>
          <p:cNvSpPr>
            <a:spLocks noGrp="1"/>
          </p:cNvSpPr>
          <p:nvPr>
            <p:ph idx="1"/>
          </p:nvPr>
        </p:nvSpPr>
        <p:spPr>
          <a:xfrm>
            <a:off x="175098" y="1866501"/>
            <a:ext cx="11627389" cy="4115313"/>
          </a:xfrm>
        </p:spPr>
        <p:txBody>
          <a:bodyPr vert="horz" lIns="0" tIns="0" rIns="0" bIns="0" rtlCol="0" anchor="ctr">
            <a:noAutofit/>
          </a:bodyPr>
          <a:lstStyle/>
          <a:p>
            <a:pPr marL="0" indent="0">
              <a:buNone/>
            </a:pPr>
            <a:r>
              <a:rPr lang="en-US" sz="2500">
                <a:solidFill>
                  <a:schemeClr val="tx1"/>
                </a:solidFill>
                <a:cs typeface="Calibri"/>
              </a:rPr>
              <a:t>Summative Evaluation Policy</a:t>
            </a:r>
            <a:endParaRPr lang="en-US" sz="2500">
              <a:solidFill>
                <a:schemeClr val="tx1"/>
              </a:solidFill>
              <a:ea typeface="Calibri"/>
              <a:cs typeface="Calibri"/>
            </a:endParaRPr>
          </a:p>
          <a:p>
            <a:r>
              <a:rPr lang="en-US" sz="2500">
                <a:solidFill>
                  <a:schemeClr val="tx1"/>
                </a:solidFill>
                <a:cs typeface="Calibri"/>
              </a:rPr>
              <a:t>School librarians on a Continuing contract must be notified in writing on or before date contracts are issued and must include reason and description of process.</a:t>
            </a:r>
            <a:endParaRPr lang="en-US" sz="2500">
              <a:solidFill>
                <a:schemeClr val="tx1"/>
              </a:solidFill>
              <a:ea typeface="Calibri"/>
              <a:cs typeface="Calibri"/>
            </a:endParaRPr>
          </a:p>
          <a:p>
            <a:pPr marL="0" indent="0">
              <a:buNone/>
            </a:pPr>
            <a:endParaRPr lang="en-US" sz="2500">
              <a:solidFill>
                <a:schemeClr val="tx1"/>
              </a:solidFill>
              <a:ea typeface="Calibri"/>
              <a:cs typeface="Calibri"/>
            </a:endParaRPr>
          </a:p>
          <a:p>
            <a:pPr marL="0" indent="0">
              <a:buNone/>
            </a:pPr>
            <a:r>
              <a:rPr lang="en-US" sz="2500">
                <a:solidFill>
                  <a:schemeClr val="tx1"/>
                </a:solidFill>
              </a:rPr>
              <a:t>Evaluation Team</a:t>
            </a:r>
            <a:endParaRPr lang="en-US" sz="2500">
              <a:solidFill>
                <a:schemeClr val="tx1"/>
              </a:solidFill>
              <a:ea typeface="Calibri"/>
              <a:cs typeface="Calibri"/>
            </a:endParaRPr>
          </a:p>
          <a:p>
            <a:r>
              <a:rPr lang="en-US" sz="2500">
                <a:solidFill>
                  <a:schemeClr val="tx1"/>
                </a:solidFill>
              </a:rPr>
              <a:t>Principal or trained administrative designee</a:t>
            </a:r>
            <a:endParaRPr lang="en-US" sz="2500">
              <a:solidFill>
                <a:schemeClr val="tx1"/>
              </a:solidFill>
              <a:ea typeface="Calibri"/>
              <a:cs typeface="Calibri" panose="020F0502020204030204"/>
            </a:endParaRPr>
          </a:p>
          <a:p>
            <a:r>
              <a:rPr lang="en-US" sz="2500">
                <a:solidFill>
                  <a:schemeClr val="tx1"/>
                </a:solidFill>
                <a:cs typeface="Calibri" panose="020F0502020204030204"/>
              </a:rPr>
              <a:t>Trained content expert (a trained, certified school librarian)</a:t>
            </a:r>
            <a:endParaRPr lang="en-US" sz="2500">
              <a:solidFill>
                <a:schemeClr val="tx1"/>
              </a:solidFill>
              <a:ea typeface="Calibri"/>
              <a:cs typeface="Calibri" panose="020F0502020204030204"/>
            </a:endParaRPr>
          </a:p>
          <a:p>
            <a:r>
              <a:rPr lang="en-US" sz="2500">
                <a:solidFill>
                  <a:schemeClr val="tx1"/>
                </a:solidFill>
                <a:cs typeface="Calibri" panose="020F0502020204030204"/>
              </a:rPr>
              <a:t>Highly consequential formal evaluations - 3-member team</a:t>
            </a:r>
            <a:endParaRPr lang="en-US" sz="2500">
              <a:solidFill>
                <a:schemeClr val="tx1"/>
              </a:solidFill>
              <a:ea typeface="Calibri"/>
              <a:cs typeface="Calibri" panose="020F0502020204030204"/>
            </a:endParaRPr>
          </a:p>
          <a:p>
            <a:pPr marL="0" indent="0">
              <a:buNone/>
            </a:pPr>
            <a:endParaRPr lang="en-US" sz="2500">
              <a:solidFill>
                <a:schemeClr val="tx1"/>
              </a:solidFill>
              <a:ea typeface="Calibri"/>
              <a:cs typeface="Calibri" panose="020F0502020204030204"/>
            </a:endParaRPr>
          </a:p>
          <a:p>
            <a:pPr marL="0" indent="0">
              <a:buNone/>
            </a:pPr>
            <a:r>
              <a:rPr lang="en-US" sz="2500">
                <a:solidFill>
                  <a:schemeClr val="tx1"/>
                </a:solidFill>
              </a:rPr>
              <a:t>Orientation</a:t>
            </a:r>
            <a:endParaRPr lang="en-US" sz="2500">
              <a:solidFill>
                <a:schemeClr val="tx1"/>
              </a:solidFill>
              <a:ea typeface="Calibri"/>
              <a:cs typeface="Calibri"/>
            </a:endParaRPr>
          </a:p>
          <a:p>
            <a:r>
              <a:rPr lang="en-US" sz="2500">
                <a:solidFill>
                  <a:schemeClr val="tx1"/>
                </a:solidFill>
              </a:rPr>
              <a:t>Written and oral explanations of Rubric, process, </a:t>
            </a:r>
            <a:endParaRPr lang="en-US" sz="2500">
              <a:solidFill>
                <a:schemeClr val="tx1"/>
              </a:solidFill>
              <a:ea typeface="Calibri"/>
              <a:cs typeface="Calibri"/>
            </a:endParaRPr>
          </a:p>
          <a:p>
            <a:pPr marL="0" indent="0">
              <a:buNone/>
            </a:pPr>
            <a:r>
              <a:rPr lang="en-US" sz="2500">
                <a:solidFill>
                  <a:schemeClr val="tx1"/>
                </a:solidFill>
              </a:rPr>
              <a:t>    timeline, criteria, intended use of results</a:t>
            </a:r>
            <a:endParaRPr lang="en-US" sz="2500">
              <a:solidFill>
                <a:schemeClr val="tx1"/>
              </a:solidFill>
              <a:cs typeface="Calibri"/>
            </a:endParaRPr>
          </a:p>
        </p:txBody>
      </p:sp>
    </p:spTree>
    <p:extLst>
      <p:ext uri="{BB962C8B-B14F-4D97-AF65-F5344CB8AC3E}">
        <p14:creationId xmlns:p14="http://schemas.microsoft.com/office/powerpoint/2010/main" val="32128054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EAB1E-AD6D-4168-B12C-AE935FD3C684}"/>
              </a:ext>
            </a:extLst>
          </p:cNvPr>
          <p:cNvSpPr>
            <a:spLocks noGrp="1"/>
          </p:cNvSpPr>
          <p:nvPr>
            <p:ph type="title"/>
          </p:nvPr>
        </p:nvSpPr>
        <p:spPr>
          <a:xfrm>
            <a:off x="257821" y="408561"/>
            <a:ext cx="10003200" cy="677494"/>
          </a:xfrm>
        </p:spPr>
        <p:txBody>
          <a:bodyPr/>
          <a:lstStyle/>
          <a:p>
            <a:r>
              <a:rPr lang="en-US">
                <a:latin typeface="Calibri"/>
                <a:cs typeface="Calibri"/>
              </a:rPr>
              <a:t>Annual &amp; Continuing Summative: Preliminary Cycle</a:t>
            </a:r>
            <a:endParaRPr lang="en-US"/>
          </a:p>
        </p:txBody>
      </p:sp>
      <p:sp>
        <p:nvSpPr>
          <p:cNvPr id="3" name="Content Placeholder 2">
            <a:extLst>
              <a:ext uri="{FF2B5EF4-FFF2-40B4-BE49-F238E27FC236}">
                <a16:creationId xmlns:a16="http://schemas.microsoft.com/office/drawing/2014/main" id="{D7C8F5A2-74AC-43CA-B733-DCC5C4DF33BB}"/>
              </a:ext>
            </a:extLst>
          </p:cNvPr>
          <p:cNvSpPr>
            <a:spLocks noGrp="1"/>
          </p:cNvSpPr>
          <p:nvPr>
            <p:ph idx="1"/>
          </p:nvPr>
        </p:nvSpPr>
        <p:spPr>
          <a:xfrm>
            <a:off x="257821" y="1280610"/>
            <a:ext cx="11668289" cy="5319646"/>
          </a:xfrm>
        </p:spPr>
        <p:txBody>
          <a:bodyPr vert="horz" lIns="0" tIns="0" rIns="0" bIns="0" rtlCol="0" anchor="t">
            <a:normAutofit lnSpcReduction="10000"/>
          </a:bodyPr>
          <a:lstStyle/>
          <a:p>
            <a:r>
              <a:rPr lang="en-US" sz="2500">
                <a:solidFill>
                  <a:schemeClr val="tx1"/>
                </a:solidFill>
                <a:ea typeface="+mn-lt"/>
                <a:cs typeface="+mn-lt"/>
              </a:rPr>
              <a:t>Preliminary Approval Conference</a:t>
            </a:r>
          </a:p>
          <a:p>
            <a:pPr lvl="1"/>
            <a:r>
              <a:rPr lang="en-US" sz="2500">
                <a:solidFill>
                  <a:schemeClr val="tx1"/>
                </a:solidFill>
                <a:ea typeface="+mn-lt"/>
                <a:cs typeface="+mn-lt"/>
              </a:rPr>
              <a:t>School Librarian Plan</a:t>
            </a:r>
          </a:p>
          <a:p>
            <a:pPr marL="342900" lvl="1" indent="0">
              <a:buNone/>
            </a:pPr>
            <a:endParaRPr lang="en-US" sz="2500">
              <a:solidFill>
                <a:schemeClr val="tx1"/>
              </a:solidFill>
              <a:ea typeface="+mn-lt"/>
              <a:cs typeface="+mn-lt"/>
            </a:endParaRPr>
          </a:p>
          <a:p>
            <a:r>
              <a:rPr lang="en-US" sz="2500">
                <a:solidFill>
                  <a:schemeClr val="tx1"/>
                </a:solidFill>
                <a:ea typeface="+mn-lt"/>
                <a:cs typeface="+mn-lt"/>
              </a:rPr>
              <a:t>Observations</a:t>
            </a:r>
          </a:p>
          <a:p>
            <a:pPr lvl="1"/>
            <a:r>
              <a:rPr lang="en-US" sz="2500">
                <a:solidFill>
                  <a:schemeClr val="tx1"/>
                </a:solidFill>
                <a:ea typeface="+mn-lt"/>
                <a:cs typeface="+mn-lt"/>
              </a:rPr>
              <a:t>Principal or trained administrative designee conducts ≥ 1 observation</a:t>
            </a:r>
          </a:p>
          <a:p>
            <a:pPr lvl="1"/>
            <a:r>
              <a:rPr lang="en-US" sz="2500">
                <a:solidFill>
                  <a:schemeClr val="tx1"/>
                </a:solidFill>
                <a:ea typeface="+mn-lt"/>
                <a:cs typeface="+mn-lt"/>
              </a:rPr>
              <a:t>Content Expert conducts ≥ 1 observation</a:t>
            </a:r>
          </a:p>
          <a:p>
            <a:pPr lvl="1"/>
            <a:r>
              <a:rPr lang="en-US" sz="2500">
                <a:solidFill>
                  <a:schemeClr val="tx1"/>
                </a:solidFill>
                <a:ea typeface="+mn-lt"/>
                <a:cs typeface="+mn-lt"/>
              </a:rPr>
              <a:t>Announced with pre-conferences</a:t>
            </a:r>
          </a:p>
          <a:p>
            <a:pPr lvl="1"/>
            <a:r>
              <a:rPr lang="en-US" sz="2500">
                <a:solidFill>
                  <a:schemeClr val="tx1"/>
                </a:solidFill>
                <a:ea typeface="+mn-lt"/>
                <a:cs typeface="+mn-lt"/>
              </a:rPr>
              <a:t>Post-conferences with Areas of Refinement and Reinforcement</a:t>
            </a:r>
          </a:p>
          <a:p>
            <a:pPr lvl="1"/>
            <a:endParaRPr lang="en-US" sz="2500">
              <a:solidFill>
                <a:schemeClr val="tx1"/>
              </a:solidFill>
              <a:ea typeface="+mn-lt"/>
              <a:cs typeface="+mn-lt"/>
            </a:endParaRPr>
          </a:p>
          <a:p>
            <a:r>
              <a:rPr lang="en-US" sz="2500">
                <a:solidFill>
                  <a:schemeClr val="tx1"/>
                </a:solidFill>
                <a:ea typeface="+mn-lt"/>
                <a:cs typeface="+mn-lt"/>
              </a:rPr>
              <a:t>Consensus Meeting</a:t>
            </a:r>
          </a:p>
          <a:p>
            <a:pPr lvl="1"/>
            <a:endParaRPr lang="en-US" sz="2500">
              <a:solidFill>
                <a:schemeClr val="tx1"/>
              </a:solidFill>
              <a:ea typeface="+mn-lt"/>
              <a:cs typeface="+mn-lt"/>
            </a:endParaRPr>
          </a:p>
          <a:p>
            <a:r>
              <a:rPr lang="en-US" sz="2500">
                <a:solidFill>
                  <a:schemeClr val="tx1"/>
                </a:solidFill>
                <a:ea typeface="+mn-lt"/>
                <a:cs typeface="+mn-lt"/>
              </a:rPr>
              <a:t>Preliminary Evaluation Conference</a:t>
            </a:r>
          </a:p>
          <a:p>
            <a:pPr lvl="1"/>
            <a:r>
              <a:rPr lang="en-US" sz="2500">
                <a:solidFill>
                  <a:schemeClr val="tx1"/>
                </a:solidFill>
                <a:ea typeface="+mn-lt"/>
                <a:cs typeface="+mn-lt"/>
              </a:rPr>
              <a:t>Preliminary scores for 3 Domains are shared</a:t>
            </a:r>
          </a:p>
          <a:p>
            <a:pPr lvl="1"/>
            <a:r>
              <a:rPr lang="en-US" sz="2500">
                <a:solidFill>
                  <a:schemeClr val="tx1"/>
                </a:solidFill>
                <a:ea typeface="+mn-lt"/>
                <a:cs typeface="+mn-lt"/>
              </a:rPr>
              <a:t>School Librarian Plan</a:t>
            </a:r>
            <a:endParaRPr lang="en-US" sz="2500">
              <a:solidFill>
                <a:schemeClr val="tx1"/>
              </a:solidFill>
            </a:endParaRPr>
          </a:p>
          <a:p>
            <a:endParaRPr lang="en-US">
              <a:cs typeface="Calibri"/>
            </a:endParaRPr>
          </a:p>
          <a:p>
            <a:endParaRPr lang="en-US">
              <a:cs typeface="Calibri"/>
            </a:endParaRPr>
          </a:p>
          <a:p>
            <a:pPr lvl="1"/>
            <a:endParaRPr lang="en-US">
              <a:cs typeface="Calibri"/>
            </a:endParaRPr>
          </a:p>
          <a:p>
            <a:pPr indent="0"/>
            <a:endParaRPr lang="en-US">
              <a:cs typeface="Calibri"/>
            </a:endParaRPr>
          </a:p>
          <a:p>
            <a:pPr indent="0"/>
            <a:endParaRPr lang="en-US">
              <a:cs typeface="Calibri"/>
            </a:endParaRPr>
          </a:p>
          <a:p>
            <a:pPr indent="0"/>
            <a:endParaRPr lang="en-US">
              <a:cs typeface="Calibri"/>
            </a:endParaRPr>
          </a:p>
          <a:p>
            <a:pPr indent="0"/>
            <a:endParaRPr lang="en-US">
              <a:cs typeface="Calibri"/>
            </a:endParaRPr>
          </a:p>
          <a:p>
            <a:endParaRPr lang="en-US">
              <a:cs typeface="Calibri"/>
            </a:endParaRPr>
          </a:p>
        </p:txBody>
      </p:sp>
    </p:spTree>
    <p:extLst>
      <p:ext uri="{BB962C8B-B14F-4D97-AF65-F5344CB8AC3E}">
        <p14:creationId xmlns:p14="http://schemas.microsoft.com/office/powerpoint/2010/main" val="29018050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1C346-8EE7-467E-B3D5-194466C1BC6B}"/>
              </a:ext>
            </a:extLst>
          </p:cNvPr>
          <p:cNvSpPr>
            <a:spLocks noGrp="1"/>
          </p:cNvSpPr>
          <p:nvPr>
            <p:ph type="title"/>
          </p:nvPr>
        </p:nvSpPr>
        <p:spPr>
          <a:xfrm>
            <a:off x="218910" y="330740"/>
            <a:ext cx="10003200" cy="526177"/>
          </a:xfrm>
        </p:spPr>
        <p:txBody>
          <a:bodyPr/>
          <a:lstStyle/>
          <a:p>
            <a:r>
              <a:rPr lang="en-US">
                <a:latin typeface="Calibri"/>
                <a:cs typeface="Calibri"/>
              </a:rPr>
              <a:t>Annual &amp; Continuing Summative: Final Cycle</a:t>
            </a:r>
            <a:endParaRPr lang="en-US"/>
          </a:p>
        </p:txBody>
      </p:sp>
      <p:sp>
        <p:nvSpPr>
          <p:cNvPr id="3" name="Content Placeholder 2">
            <a:extLst>
              <a:ext uri="{FF2B5EF4-FFF2-40B4-BE49-F238E27FC236}">
                <a16:creationId xmlns:a16="http://schemas.microsoft.com/office/drawing/2014/main" id="{BDADCCE9-7E45-4727-A3D9-97E3933822F2}"/>
              </a:ext>
            </a:extLst>
          </p:cNvPr>
          <p:cNvSpPr>
            <a:spLocks noGrp="1"/>
          </p:cNvSpPr>
          <p:nvPr>
            <p:ph idx="1"/>
          </p:nvPr>
        </p:nvSpPr>
        <p:spPr>
          <a:xfrm>
            <a:off x="218909" y="1038495"/>
            <a:ext cx="11648835" cy="4951495"/>
          </a:xfrm>
        </p:spPr>
        <p:txBody>
          <a:bodyPr vert="horz" lIns="0" tIns="0" rIns="0" bIns="0" rtlCol="0" anchor="t">
            <a:normAutofit lnSpcReduction="10000"/>
          </a:bodyPr>
          <a:lstStyle/>
          <a:p>
            <a:endParaRPr lang="en-US">
              <a:solidFill>
                <a:schemeClr val="tx1"/>
              </a:solidFill>
              <a:ea typeface="Calibri"/>
              <a:cs typeface="Calibri"/>
            </a:endParaRPr>
          </a:p>
          <a:p>
            <a:r>
              <a:rPr lang="en-US" sz="2500">
                <a:solidFill>
                  <a:schemeClr val="tx1"/>
                </a:solidFill>
                <a:cs typeface="Calibri"/>
              </a:rPr>
              <a:t>Observations</a:t>
            </a:r>
            <a:endParaRPr lang="en-US" sz="2500">
              <a:solidFill>
                <a:schemeClr val="tx1"/>
              </a:solidFill>
              <a:ea typeface="+mn-lt"/>
              <a:cs typeface="+mn-lt"/>
            </a:endParaRPr>
          </a:p>
          <a:p>
            <a:pPr lvl="1"/>
            <a:r>
              <a:rPr lang="en-US" sz="2500">
                <a:solidFill>
                  <a:schemeClr val="tx1"/>
                </a:solidFill>
                <a:cs typeface="Calibri"/>
              </a:rPr>
              <a:t>Principal or trained administrative designee conducts ≥ 1 observation</a:t>
            </a:r>
            <a:endParaRPr lang="en-US" sz="2500">
              <a:solidFill>
                <a:schemeClr val="tx1"/>
              </a:solidFill>
              <a:ea typeface="+mn-lt"/>
              <a:cs typeface="+mn-lt"/>
            </a:endParaRPr>
          </a:p>
          <a:p>
            <a:pPr lvl="1"/>
            <a:r>
              <a:rPr lang="en-US" sz="2500">
                <a:solidFill>
                  <a:schemeClr val="tx1"/>
                </a:solidFill>
                <a:cs typeface="Calibri"/>
              </a:rPr>
              <a:t>Content Expert conducts  ≥ 1 observation</a:t>
            </a:r>
            <a:endParaRPr lang="en-US" sz="2500">
              <a:solidFill>
                <a:schemeClr val="tx1"/>
              </a:solidFill>
              <a:ea typeface="Calibri"/>
              <a:cs typeface="Calibri"/>
            </a:endParaRPr>
          </a:p>
          <a:p>
            <a:pPr lvl="1"/>
            <a:r>
              <a:rPr lang="en-US" sz="2500">
                <a:solidFill>
                  <a:schemeClr val="tx1"/>
                </a:solidFill>
                <a:cs typeface="Calibri"/>
              </a:rPr>
              <a:t>Unannounced with post-conferences</a:t>
            </a:r>
            <a:endParaRPr lang="en-US" sz="2500">
              <a:solidFill>
                <a:schemeClr val="tx1"/>
              </a:solidFill>
              <a:ea typeface="+mn-lt"/>
              <a:cs typeface="+mn-lt"/>
            </a:endParaRPr>
          </a:p>
          <a:p>
            <a:pPr lvl="1"/>
            <a:r>
              <a:rPr lang="en-US" sz="2500">
                <a:solidFill>
                  <a:schemeClr val="tx1"/>
                </a:solidFill>
                <a:cs typeface="Calibri"/>
              </a:rPr>
              <a:t>Post-conferences with Areas of Refinement and Reinforcement</a:t>
            </a:r>
            <a:endParaRPr lang="en-US" sz="2500">
              <a:solidFill>
                <a:schemeClr val="tx1"/>
              </a:solidFill>
              <a:ea typeface="+mn-lt"/>
              <a:cs typeface="+mn-lt"/>
            </a:endParaRPr>
          </a:p>
          <a:p>
            <a:pPr lvl="1"/>
            <a:endParaRPr lang="en-US" sz="2500">
              <a:solidFill>
                <a:schemeClr val="tx1"/>
              </a:solidFill>
              <a:ea typeface="+mn-lt"/>
              <a:cs typeface="+mn-lt"/>
            </a:endParaRPr>
          </a:p>
          <a:p>
            <a:r>
              <a:rPr lang="en-US" sz="2500">
                <a:solidFill>
                  <a:schemeClr val="tx1"/>
                </a:solidFill>
                <a:cs typeface="Calibri"/>
              </a:rPr>
              <a:t>Consensus Meeting</a:t>
            </a:r>
            <a:endParaRPr lang="en-US" sz="2500">
              <a:solidFill>
                <a:schemeClr val="tx1"/>
              </a:solidFill>
              <a:ea typeface="Calibri"/>
              <a:cs typeface="Calibri"/>
            </a:endParaRPr>
          </a:p>
          <a:p>
            <a:endParaRPr lang="en-US" sz="2500">
              <a:solidFill>
                <a:schemeClr val="tx1"/>
              </a:solidFill>
              <a:ea typeface="Calibri"/>
              <a:cs typeface="Calibri"/>
            </a:endParaRPr>
          </a:p>
          <a:p>
            <a:r>
              <a:rPr lang="en-US" sz="2500">
                <a:solidFill>
                  <a:schemeClr val="tx1"/>
                </a:solidFill>
                <a:cs typeface="Calibri"/>
              </a:rPr>
              <a:t>Final Evaluation Conference</a:t>
            </a:r>
            <a:endParaRPr lang="en-US" sz="2500">
              <a:solidFill>
                <a:schemeClr val="tx1"/>
              </a:solidFill>
              <a:ea typeface="+mn-lt"/>
              <a:cs typeface="+mn-lt"/>
            </a:endParaRPr>
          </a:p>
          <a:p>
            <a:pPr lvl="1"/>
            <a:r>
              <a:rPr lang="en-US" sz="2500">
                <a:solidFill>
                  <a:schemeClr val="tx1"/>
                </a:solidFill>
                <a:cs typeface="Calibri"/>
              </a:rPr>
              <a:t>Professionalism scores shared by School Librarian and Administrative Evaluator</a:t>
            </a:r>
            <a:endParaRPr lang="en-US" sz="2500">
              <a:solidFill>
                <a:schemeClr val="tx1"/>
              </a:solidFill>
              <a:ea typeface="+mn-lt"/>
              <a:cs typeface="+mn-lt"/>
            </a:endParaRPr>
          </a:p>
          <a:p>
            <a:pPr lvl="1"/>
            <a:r>
              <a:rPr lang="en-US" sz="2500">
                <a:solidFill>
                  <a:schemeClr val="tx1"/>
                </a:solidFill>
                <a:cs typeface="Calibri"/>
              </a:rPr>
              <a:t>School Librarian</a:t>
            </a:r>
            <a:endParaRPr lang="en-US" sz="2500">
              <a:solidFill>
                <a:schemeClr val="tx1"/>
              </a:solidFill>
              <a:ea typeface="+mn-lt"/>
              <a:cs typeface="+mn-lt"/>
            </a:endParaRPr>
          </a:p>
          <a:p>
            <a:pPr lvl="1"/>
            <a:r>
              <a:rPr lang="en-US" sz="2500">
                <a:solidFill>
                  <a:schemeClr val="tx1"/>
                </a:solidFill>
                <a:cs typeface="Calibri"/>
              </a:rPr>
              <a:t>Final scores for all 4 Domains are shared</a:t>
            </a:r>
            <a:endParaRPr lang="en-US" sz="2500">
              <a:solidFill>
                <a:schemeClr val="tx1"/>
              </a:solidFill>
            </a:endParaRPr>
          </a:p>
          <a:p>
            <a:pPr lvl="1"/>
            <a:endParaRPr lang="en-US">
              <a:cs typeface="Calibri"/>
            </a:endParaRPr>
          </a:p>
          <a:p>
            <a:pPr marL="0" indent="0">
              <a:buNone/>
            </a:pPr>
            <a:endParaRPr lang="en-US">
              <a:cs typeface="Calibri"/>
            </a:endParaRPr>
          </a:p>
          <a:p>
            <a:endParaRPr lang="en-US">
              <a:cs typeface="Calibri"/>
            </a:endParaRPr>
          </a:p>
          <a:p>
            <a:pPr marL="342900" lvl="1" indent="0">
              <a:buNone/>
            </a:pPr>
            <a:endParaRPr lang="en-US">
              <a:cs typeface="Calibri"/>
            </a:endParaRPr>
          </a:p>
        </p:txBody>
      </p:sp>
    </p:spTree>
    <p:extLst>
      <p:ext uri="{BB962C8B-B14F-4D97-AF65-F5344CB8AC3E}">
        <p14:creationId xmlns:p14="http://schemas.microsoft.com/office/powerpoint/2010/main" val="1400854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643" y="613396"/>
            <a:ext cx="10003200" cy="720731"/>
          </a:xfrm>
        </p:spPr>
        <p:txBody>
          <a:bodyPr/>
          <a:lstStyle/>
          <a:p>
            <a:r>
              <a:rPr lang="en-US">
                <a:solidFill>
                  <a:schemeClr val="tx2"/>
                </a:solidFill>
                <a:latin typeface="Calibri"/>
                <a:cs typeface="Calibri"/>
              </a:rPr>
              <a:t>Annual Formative (Diagnostic Assistance)</a:t>
            </a:r>
            <a:endParaRPr lang="en-US">
              <a:solidFill>
                <a:schemeClr val="tx2"/>
              </a:solidFill>
            </a:endParaRPr>
          </a:p>
        </p:txBody>
      </p:sp>
      <p:sp>
        <p:nvSpPr>
          <p:cNvPr id="3" name="Content Placeholder 2"/>
          <p:cNvSpPr>
            <a:spLocks noGrp="1"/>
          </p:cNvSpPr>
          <p:nvPr>
            <p:ph idx="1"/>
          </p:nvPr>
        </p:nvSpPr>
        <p:spPr>
          <a:xfrm>
            <a:off x="335643" y="1693609"/>
            <a:ext cx="11607539" cy="4271875"/>
          </a:xfrm>
        </p:spPr>
        <p:txBody>
          <a:bodyPr vert="horz" lIns="0" tIns="0" rIns="0" bIns="0" rtlCol="0" anchor="t">
            <a:normAutofit/>
          </a:bodyPr>
          <a:lstStyle/>
          <a:p>
            <a:r>
              <a:rPr lang="en-US" sz="2500">
                <a:solidFill>
                  <a:schemeClr val="tx1"/>
                </a:solidFill>
                <a:cs typeface="Calibri"/>
              </a:rPr>
              <a:t>Purpose</a:t>
            </a:r>
            <a:endParaRPr lang="en-US" sz="2500">
              <a:solidFill>
                <a:schemeClr val="tx1"/>
              </a:solidFill>
              <a:ea typeface="Calibri"/>
              <a:cs typeface="Calibri"/>
            </a:endParaRPr>
          </a:p>
          <a:p>
            <a:pPr lvl="1"/>
            <a:r>
              <a:rPr lang="en-US" sz="2500">
                <a:solidFill>
                  <a:schemeClr val="tx1"/>
                </a:solidFill>
                <a:cs typeface="Calibri"/>
              </a:rPr>
              <a:t>For school librarians on Annual contract not yet ready for formal performance evaluation</a:t>
            </a:r>
            <a:endParaRPr lang="en-US" sz="2500">
              <a:solidFill>
                <a:schemeClr val="tx1"/>
              </a:solidFill>
              <a:ea typeface="Calibri"/>
              <a:cs typeface="Calibri"/>
            </a:endParaRPr>
          </a:p>
          <a:p>
            <a:pPr lvl="1"/>
            <a:r>
              <a:rPr lang="en-US" sz="2500">
                <a:solidFill>
                  <a:schemeClr val="tx1"/>
                </a:solidFill>
                <a:cs typeface="Calibri"/>
              </a:rPr>
              <a:t>See Guidelines for more details</a:t>
            </a:r>
            <a:endParaRPr lang="en-US" sz="2500">
              <a:solidFill>
                <a:schemeClr val="tx1"/>
              </a:solidFill>
              <a:ea typeface="Calibri"/>
              <a:cs typeface="Calibri"/>
            </a:endParaRPr>
          </a:p>
          <a:p>
            <a:pPr lvl="1"/>
            <a:endParaRPr lang="en-US" sz="2500">
              <a:solidFill>
                <a:schemeClr val="tx1"/>
              </a:solidFill>
              <a:ea typeface="Calibri"/>
              <a:cs typeface="Calibri"/>
            </a:endParaRPr>
          </a:p>
          <a:p>
            <a:r>
              <a:rPr lang="en-US" sz="2500">
                <a:solidFill>
                  <a:schemeClr val="tx1"/>
                </a:solidFill>
                <a:cs typeface="Calibri"/>
              </a:rPr>
              <a:t>Mentor</a:t>
            </a:r>
            <a:endParaRPr lang="en-US" sz="2500">
              <a:solidFill>
                <a:schemeClr val="tx1"/>
              </a:solidFill>
              <a:ea typeface="Calibri"/>
              <a:cs typeface="Calibri"/>
            </a:endParaRPr>
          </a:p>
          <a:p>
            <a:pPr lvl="1"/>
            <a:r>
              <a:rPr lang="en-US" sz="2500">
                <a:solidFill>
                  <a:schemeClr val="tx1"/>
                </a:solidFill>
                <a:cs typeface="Calibri"/>
              </a:rPr>
              <a:t>Required</a:t>
            </a:r>
            <a:endParaRPr lang="en-US" sz="2500">
              <a:solidFill>
                <a:schemeClr val="tx1"/>
              </a:solidFill>
              <a:ea typeface="Calibri"/>
              <a:cs typeface="Calibri"/>
            </a:endParaRPr>
          </a:p>
          <a:p>
            <a:pPr lvl="1"/>
            <a:r>
              <a:rPr lang="en-US" sz="2500">
                <a:solidFill>
                  <a:schemeClr val="tx1"/>
                </a:solidFill>
                <a:cs typeface="Calibri"/>
              </a:rPr>
              <a:t>Must be trained and assigned in accordance with SC Induction &amp; Mentoring Guidelines</a:t>
            </a:r>
            <a:endParaRPr lang="en-US" sz="2500">
              <a:solidFill>
                <a:schemeClr val="tx1"/>
              </a:solidFill>
              <a:ea typeface="Calibri"/>
              <a:cs typeface="Calibri"/>
            </a:endParaRPr>
          </a:p>
          <a:p>
            <a:pPr lvl="1"/>
            <a:r>
              <a:rPr lang="en-US" sz="2500">
                <a:solidFill>
                  <a:schemeClr val="tx1"/>
                </a:solidFill>
                <a:cs typeface="Calibri"/>
              </a:rPr>
              <a:t>Observes, consults with, coaches, gives formative feedback, keeps log</a:t>
            </a:r>
            <a:endParaRPr lang="en-US" sz="2500">
              <a:solidFill>
                <a:schemeClr val="tx1"/>
              </a:solidFill>
              <a:ea typeface="Calibri"/>
              <a:cs typeface="Calibri"/>
            </a:endParaRPr>
          </a:p>
          <a:p>
            <a:pPr lvl="1"/>
            <a:r>
              <a:rPr lang="en-US" sz="2500">
                <a:solidFill>
                  <a:schemeClr val="tx1"/>
                </a:solidFill>
                <a:cs typeface="Calibri"/>
              </a:rPr>
              <a:t>Must not evaluate</a:t>
            </a:r>
            <a:endParaRPr lang="en-US" sz="2500">
              <a:solidFill>
                <a:schemeClr val="tx1"/>
              </a:solidFill>
              <a:ea typeface="Calibri"/>
              <a:cs typeface="Calibri"/>
            </a:endParaRPr>
          </a:p>
          <a:p>
            <a:pPr marL="0" indent="0">
              <a:buNone/>
            </a:pPr>
            <a:endParaRPr lang="en-US"/>
          </a:p>
        </p:txBody>
      </p:sp>
      <p:pic>
        <p:nvPicPr>
          <p:cNvPr id="4" name="Picture 3" descr="A picture containing food, room&#10;&#10;Description generated with very high confidence">
            <a:extLst>
              <a:ext uri="{FF2B5EF4-FFF2-40B4-BE49-F238E27FC236}">
                <a16:creationId xmlns:a16="http://schemas.microsoft.com/office/drawing/2014/main" id="{9AF7314E-03FE-459A-B488-E6589B625F99}"/>
              </a:ext>
            </a:extLst>
          </p:cNvPr>
          <p:cNvPicPr>
            <a:picLocks noChangeAspect="1"/>
          </p:cNvPicPr>
          <p:nvPr/>
        </p:nvPicPr>
        <p:blipFill>
          <a:blip r:embed="rId3"/>
          <a:stretch>
            <a:fillRect/>
          </a:stretch>
        </p:blipFill>
        <p:spPr>
          <a:xfrm>
            <a:off x="10563304" y="157634"/>
            <a:ext cx="1379878" cy="1632256"/>
          </a:xfrm>
          <a:prstGeom prst="rect">
            <a:avLst/>
          </a:prstGeom>
          <a:ln>
            <a:noFill/>
          </a:ln>
        </p:spPr>
      </p:pic>
    </p:spTree>
    <p:extLst>
      <p:ext uri="{BB962C8B-B14F-4D97-AF65-F5344CB8AC3E}">
        <p14:creationId xmlns:p14="http://schemas.microsoft.com/office/powerpoint/2010/main" val="2093511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874" y="797952"/>
            <a:ext cx="10003200" cy="584543"/>
          </a:xfrm>
        </p:spPr>
        <p:txBody>
          <a:bodyPr/>
          <a:lstStyle/>
          <a:p>
            <a:r>
              <a:rPr lang="en-US">
                <a:solidFill>
                  <a:schemeClr val="tx2"/>
                </a:solidFill>
                <a:latin typeface="Calibri"/>
                <a:cs typeface="Calibri"/>
              </a:rPr>
              <a:t>Annual Formative (Diagnostic Assistance) </a:t>
            </a:r>
            <a:r>
              <a:rPr lang="en-US">
                <a:solidFill>
                  <a:schemeClr val="bg1"/>
                </a:solidFill>
                <a:latin typeface="Calibri"/>
                <a:cs typeface="Calibri"/>
              </a:rPr>
              <a:t>Continued</a:t>
            </a:r>
            <a:endParaRPr lang="en-US">
              <a:solidFill>
                <a:schemeClr val="bg1"/>
              </a:solidFill>
            </a:endParaRPr>
          </a:p>
        </p:txBody>
      </p:sp>
      <p:sp>
        <p:nvSpPr>
          <p:cNvPr id="3" name="Content Placeholder 2"/>
          <p:cNvSpPr>
            <a:spLocks noGrp="1"/>
          </p:cNvSpPr>
          <p:nvPr>
            <p:ph idx="1"/>
          </p:nvPr>
        </p:nvSpPr>
        <p:spPr>
          <a:xfrm>
            <a:off x="340874" y="1634247"/>
            <a:ext cx="10003200" cy="4271875"/>
          </a:xfrm>
        </p:spPr>
        <p:txBody>
          <a:bodyPr vert="horz" lIns="0" tIns="0" rIns="0" bIns="0" rtlCol="0" anchor="t">
            <a:normAutofit/>
          </a:bodyPr>
          <a:lstStyle/>
          <a:p>
            <a:r>
              <a:rPr lang="en-US" sz="2500">
                <a:solidFill>
                  <a:schemeClr val="tx1"/>
                </a:solidFill>
                <a:cs typeface="Calibri"/>
              </a:rPr>
              <a:t>Evaluation Team</a:t>
            </a:r>
            <a:endParaRPr lang="en-US" sz="2500">
              <a:solidFill>
                <a:schemeClr val="tx1"/>
              </a:solidFill>
              <a:ea typeface="Calibri"/>
              <a:cs typeface="Calibri"/>
            </a:endParaRPr>
          </a:p>
          <a:p>
            <a:pPr lvl="1"/>
            <a:r>
              <a:rPr lang="en-US" sz="2500">
                <a:solidFill>
                  <a:schemeClr val="tx1"/>
                </a:solidFill>
                <a:cs typeface="Calibri"/>
              </a:rPr>
              <a:t>Principal or administrative designee, trained content expert, mentor</a:t>
            </a:r>
            <a:endParaRPr lang="en-US" sz="2500">
              <a:solidFill>
                <a:schemeClr val="tx1"/>
              </a:solidFill>
              <a:ea typeface="Calibri"/>
              <a:cs typeface="Calibri"/>
            </a:endParaRPr>
          </a:p>
          <a:p>
            <a:pPr lvl="1"/>
            <a:r>
              <a:rPr lang="en-US" sz="2500">
                <a:solidFill>
                  <a:schemeClr val="tx1"/>
                </a:solidFill>
                <a:cs typeface="Calibri"/>
              </a:rPr>
              <a:t>Trained content expert should be a certified school librarian</a:t>
            </a:r>
            <a:endParaRPr lang="en-US" sz="2500">
              <a:solidFill>
                <a:schemeClr val="tx1"/>
              </a:solidFill>
              <a:ea typeface="Calibri"/>
              <a:cs typeface="Calibri"/>
            </a:endParaRPr>
          </a:p>
          <a:p>
            <a:pPr lvl="1"/>
            <a:endParaRPr lang="en-US" sz="2500">
              <a:solidFill>
                <a:schemeClr val="tx1"/>
              </a:solidFill>
              <a:ea typeface="Calibri"/>
              <a:cs typeface="Calibri"/>
            </a:endParaRPr>
          </a:p>
          <a:p>
            <a:r>
              <a:rPr lang="en-US" sz="2500">
                <a:solidFill>
                  <a:schemeClr val="tx1"/>
                </a:solidFill>
                <a:cs typeface="Calibri"/>
              </a:rPr>
              <a:t>Orientation</a:t>
            </a:r>
            <a:endParaRPr lang="en-US" sz="2500">
              <a:solidFill>
                <a:schemeClr val="tx1"/>
              </a:solidFill>
              <a:ea typeface="Calibri"/>
              <a:cs typeface="Calibri"/>
            </a:endParaRPr>
          </a:p>
          <a:p>
            <a:pPr lvl="1"/>
            <a:r>
              <a:rPr lang="en-US" sz="2500">
                <a:solidFill>
                  <a:schemeClr val="tx1"/>
                </a:solidFill>
                <a:cs typeface="Calibri"/>
              </a:rPr>
              <a:t>Includes written and oral explanations of the rubric, evaluation process, timeline, criteria, and intended use of results</a:t>
            </a:r>
            <a:endParaRPr lang="en-US" sz="2500">
              <a:solidFill>
                <a:schemeClr val="tx1"/>
              </a:solidFill>
              <a:ea typeface="Calibri"/>
              <a:cs typeface="Calibri"/>
            </a:endParaRPr>
          </a:p>
          <a:p>
            <a:pPr marL="0" indent="0">
              <a:buNone/>
            </a:pPr>
            <a:endParaRPr lang="en-US"/>
          </a:p>
        </p:txBody>
      </p:sp>
      <p:pic>
        <p:nvPicPr>
          <p:cNvPr id="4" name="Picture 3" descr="A picture containing food, room&#10;&#10;Description generated with very high confidence">
            <a:extLst>
              <a:ext uri="{FF2B5EF4-FFF2-40B4-BE49-F238E27FC236}">
                <a16:creationId xmlns:a16="http://schemas.microsoft.com/office/drawing/2014/main" id="{905A179C-786B-4DD8-8618-3A7F25BA606A}"/>
              </a:ext>
            </a:extLst>
          </p:cNvPr>
          <p:cNvPicPr>
            <a:picLocks noChangeAspect="1"/>
          </p:cNvPicPr>
          <p:nvPr/>
        </p:nvPicPr>
        <p:blipFill>
          <a:blip r:embed="rId3"/>
          <a:stretch>
            <a:fillRect/>
          </a:stretch>
        </p:blipFill>
        <p:spPr>
          <a:xfrm>
            <a:off x="10344074" y="198879"/>
            <a:ext cx="1507052" cy="1782691"/>
          </a:xfrm>
          <a:prstGeom prst="rect">
            <a:avLst/>
          </a:prstGeom>
          <a:ln>
            <a:noFill/>
          </a:ln>
        </p:spPr>
      </p:pic>
    </p:spTree>
    <p:extLst>
      <p:ext uri="{BB962C8B-B14F-4D97-AF65-F5344CB8AC3E}">
        <p14:creationId xmlns:p14="http://schemas.microsoft.com/office/powerpoint/2010/main" val="10272046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7B4E-B17E-428F-8542-3FC618CA7ECB}"/>
              </a:ext>
            </a:extLst>
          </p:cNvPr>
          <p:cNvSpPr>
            <a:spLocks noGrp="1"/>
          </p:cNvSpPr>
          <p:nvPr>
            <p:ph type="title"/>
          </p:nvPr>
        </p:nvSpPr>
        <p:spPr>
          <a:xfrm>
            <a:off x="311285" y="466928"/>
            <a:ext cx="10747404" cy="506722"/>
          </a:xfrm>
        </p:spPr>
        <p:txBody>
          <a:bodyPr/>
          <a:lstStyle/>
          <a:p>
            <a:r>
              <a:rPr lang="en-US">
                <a:latin typeface="Calibri"/>
                <a:cs typeface="Calibri"/>
              </a:rPr>
              <a:t>Annual Formative (Diagnostic Assistance): Preliminary Cycle</a:t>
            </a:r>
            <a:endParaRPr lang="en-US"/>
          </a:p>
        </p:txBody>
      </p:sp>
      <p:sp>
        <p:nvSpPr>
          <p:cNvPr id="3" name="Content Placeholder 2">
            <a:extLst>
              <a:ext uri="{FF2B5EF4-FFF2-40B4-BE49-F238E27FC236}">
                <a16:creationId xmlns:a16="http://schemas.microsoft.com/office/drawing/2014/main" id="{7F08E5EB-7F14-4466-B382-EC1D3674496A}"/>
              </a:ext>
            </a:extLst>
          </p:cNvPr>
          <p:cNvSpPr>
            <a:spLocks noGrp="1"/>
          </p:cNvSpPr>
          <p:nvPr>
            <p:ph idx="1"/>
          </p:nvPr>
        </p:nvSpPr>
        <p:spPr>
          <a:xfrm>
            <a:off x="311284" y="1245140"/>
            <a:ext cx="11400817" cy="4688818"/>
          </a:xfrm>
        </p:spPr>
        <p:txBody>
          <a:bodyPr vert="horz" lIns="0" tIns="0" rIns="0" bIns="0" rtlCol="0" anchor="t">
            <a:normAutofit fontScale="92500" lnSpcReduction="20000"/>
          </a:bodyPr>
          <a:lstStyle/>
          <a:p>
            <a:r>
              <a:rPr lang="en-US" sz="2700">
                <a:solidFill>
                  <a:schemeClr val="tx1"/>
                </a:solidFill>
                <a:ea typeface="+mn-lt"/>
                <a:cs typeface="+mn-lt"/>
              </a:rPr>
              <a:t>Preliminary Approval Conference</a:t>
            </a:r>
          </a:p>
          <a:p>
            <a:pPr lvl="1"/>
            <a:r>
              <a:rPr lang="en-US" sz="2700">
                <a:solidFill>
                  <a:schemeClr val="tx1"/>
                </a:solidFill>
                <a:ea typeface="+mn-lt"/>
                <a:cs typeface="+mn-lt"/>
              </a:rPr>
              <a:t>School Librarian Plan</a:t>
            </a:r>
          </a:p>
          <a:p>
            <a:endParaRPr lang="en-US" sz="2700">
              <a:solidFill>
                <a:schemeClr val="tx1"/>
              </a:solidFill>
              <a:ea typeface="+mn-lt"/>
              <a:cs typeface="+mn-lt"/>
            </a:endParaRPr>
          </a:p>
          <a:p>
            <a:r>
              <a:rPr lang="en-US" sz="2700">
                <a:solidFill>
                  <a:schemeClr val="tx1"/>
                </a:solidFill>
                <a:ea typeface="+mn-lt"/>
                <a:cs typeface="+mn-lt"/>
              </a:rPr>
              <a:t>Observations</a:t>
            </a:r>
          </a:p>
          <a:p>
            <a:pPr lvl="1"/>
            <a:r>
              <a:rPr lang="en-US" sz="2700">
                <a:solidFill>
                  <a:schemeClr val="tx1"/>
                </a:solidFill>
                <a:ea typeface="+mn-lt"/>
                <a:cs typeface="+mn-lt"/>
              </a:rPr>
              <a:t>Principal or trained administrative designee conducts ≥ 1 observation</a:t>
            </a:r>
          </a:p>
          <a:p>
            <a:pPr lvl="1"/>
            <a:r>
              <a:rPr lang="en-US" sz="2700">
                <a:solidFill>
                  <a:schemeClr val="tx1"/>
                </a:solidFill>
                <a:ea typeface="+mn-lt"/>
                <a:cs typeface="+mn-lt"/>
              </a:rPr>
              <a:t>Content Expert conducts ≥ 1 observation</a:t>
            </a:r>
          </a:p>
          <a:p>
            <a:pPr lvl="1"/>
            <a:r>
              <a:rPr lang="en-US" sz="2700">
                <a:solidFill>
                  <a:schemeClr val="tx1"/>
                </a:solidFill>
                <a:ea typeface="+mn-lt"/>
                <a:cs typeface="+mn-lt"/>
              </a:rPr>
              <a:t>Announced with pre-conferences</a:t>
            </a:r>
          </a:p>
          <a:p>
            <a:pPr lvl="1"/>
            <a:r>
              <a:rPr lang="en-US" sz="2700">
                <a:solidFill>
                  <a:schemeClr val="tx1"/>
                </a:solidFill>
                <a:ea typeface="+mn-lt"/>
                <a:cs typeface="+mn-lt"/>
              </a:rPr>
              <a:t>Post-conferences with Areas of Refinement and Reinforcement</a:t>
            </a:r>
          </a:p>
          <a:p>
            <a:pPr lvl="1"/>
            <a:endParaRPr lang="en-US" sz="2700">
              <a:solidFill>
                <a:schemeClr val="tx1"/>
              </a:solidFill>
              <a:ea typeface="+mn-lt"/>
              <a:cs typeface="+mn-lt"/>
            </a:endParaRPr>
          </a:p>
          <a:p>
            <a:r>
              <a:rPr lang="en-US" sz="2700">
                <a:solidFill>
                  <a:schemeClr val="tx1"/>
                </a:solidFill>
                <a:ea typeface="+mn-lt"/>
                <a:cs typeface="+mn-lt"/>
              </a:rPr>
              <a:t>Consensus Meeting</a:t>
            </a:r>
          </a:p>
          <a:p>
            <a:pPr lvl="1"/>
            <a:endParaRPr lang="en-US" sz="2700">
              <a:solidFill>
                <a:schemeClr val="tx1"/>
              </a:solidFill>
              <a:ea typeface="+mn-lt"/>
              <a:cs typeface="+mn-lt"/>
            </a:endParaRPr>
          </a:p>
          <a:p>
            <a:r>
              <a:rPr lang="en-US" sz="2700">
                <a:solidFill>
                  <a:schemeClr val="tx1"/>
                </a:solidFill>
                <a:ea typeface="+mn-lt"/>
                <a:cs typeface="+mn-lt"/>
              </a:rPr>
              <a:t>Preliminary Evaluation Conference</a:t>
            </a:r>
          </a:p>
          <a:p>
            <a:pPr lvl="1"/>
            <a:r>
              <a:rPr lang="en-US" sz="2700">
                <a:solidFill>
                  <a:schemeClr val="tx1"/>
                </a:solidFill>
                <a:ea typeface="+mn-lt"/>
                <a:cs typeface="+mn-lt"/>
              </a:rPr>
              <a:t>Preliminary scores for 3 Domains are shared</a:t>
            </a:r>
          </a:p>
          <a:p>
            <a:pPr lvl="1"/>
            <a:r>
              <a:rPr lang="en-US" sz="2700">
                <a:solidFill>
                  <a:schemeClr val="tx1"/>
                </a:solidFill>
                <a:ea typeface="+mn-lt"/>
                <a:cs typeface="+mn-lt"/>
              </a:rPr>
              <a:t>School Librarian Plan</a:t>
            </a:r>
            <a:endParaRPr lang="en-US" sz="2700">
              <a:solidFill>
                <a:schemeClr val="tx1"/>
              </a:solidFill>
            </a:endParaRPr>
          </a:p>
          <a:p>
            <a:pPr indent="0"/>
            <a:endParaRPr lang="en-US">
              <a:ea typeface="+mn-lt"/>
              <a:cs typeface="+mn-lt"/>
            </a:endParaRPr>
          </a:p>
          <a:p>
            <a:pPr lvl="1"/>
            <a:endParaRPr lang="en-US">
              <a:ea typeface="+mn-lt"/>
              <a:cs typeface="+mn-lt"/>
            </a:endParaRPr>
          </a:p>
        </p:txBody>
      </p:sp>
    </p:spTree>
    <p:extLst>
      <p:ext uri="{BB962C8B-B14F-4D97-AF65-F5344CB8AC3E}">
        <p14:creationId xmlns:p14="http://schemas.microsoft.com/office/powerpoint/2010/main" val="33197573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EB918-13DC-4EDC-B1C4-6D150ECCC213}"/>
              </a:ext>
            </a:extLst>
          </p:cNvPr>
          <p:cNvSpPr>
            <a:spLocks noGrp="1"/>
          </p:cNvSpPr>
          <p:nvPr>
            <p:ph type="title"/>
          </p:nvPr>
        </p:nvSpPr>
        <p:spPr>
          <a:xfrm>
            <a:off x="233463" y="291830"/>
            <a:ext cx="10825226" cy="681820"/>
          </a:xfrm>
        </p:spPr>
        <p:txBody>
          <a:bodyPr/>
          <a:lstStyle/>
          <a:p>
            <a:r>
              <a:rPr lang="en-US">
                <a:latin typeface="Calibri"/>
                <a:cs typeface="Calibri"/>
              </a:rPr>
              <a:t>Annual Formative (Diagnostic Assistance): Final Cycle</a:t>
            </a:r>
          </a:p>
        </p:txBody>
      </p:sp>
      <p:sp>
        <p:nvSpPr>
          <p:cNvPr id="3" name="Content Placeholder 2">
            <a:extLst>
              <a:ext uri="{FF2B5EF4-FFF2-40B4-BE49-F238E27FC236}">
                <a16:creationId xmlns:a16="http://schemas.microsoft.com/office/drawing/2014/main" id="{78DF4D4B-C219-40C7-A241-A03ADEF2A98D}"/>
              </a:ext>
            </a:extLst>
          </p:cNvPr>
          <p:cNvSpPr>
            <a:spLocks noGrp="1"/>
          </p:cNvSpPr>
          <p:nvPr>
            <p:ph idx="1"/>
          </p:nvPr>
        </p:nvSpPr>
        <p:spPr>
          <a:xfrm>
            <a:off x="233463" y="1195218"/>
            <a:ext cx="11575916" cy="4976365"/>
          </a:xfrm>
        </p:spPr>
        <p:txBody>
          <a:bodyPr vert="horz" lIns="0" tIns="0" rIns="0" bIns="0" rtlCol="0" anchor="t">
            <a:normAutofit/>
          </a:bodyPr>
          <a:lstStyle/>
          <a:p>
            <a:r>
              <a:rPr lang="en-US" sz="2500">
                <a:solidFill>
                  <a:schemeClr val="tx1"/>
                </a:solidFill>
                <a:cs typeface="Calibri"/>
              </a:rPr>
              <a:t>Observations</a:t>
            </a:r>
            <a:endParaRPr lang="en-US" sz="2500">
              <a:solidFill>
                <a:schemeClr val="tx1"/>
              </a:solidFill>
              <a:ea typeface="+mn-lt"/>
              <a:cs typeface="+mn-lt"/>
            </a:endParaRPr>
          </a:p>
          <a:p>
            <a:pPr lvl="1"/>
            <a:r>
              <a:rPr lang="en-US" sz="2500">
                <a:solidFill>
                  <a:schemeClr val="tx1"/>
                </a:solidFill>
                <a:ea typeface="+mn-lt"/>
                <a:cs typeface="+mn-lt"/>
              </a:rPr>
              <a:t>Principal or trained administrative designee conducts ≥ 1 observation </a:t>
            </a:r>
          </a:p>
          <a:p>
            <a:pPr lvl="1"/>
            <a:r>
              <a:rPr lang="en-US" sz="2500">
                <a:solidFill>
                  <a:schemeClr val="tx1"/>
                </a:solidFill>
                <a:ea typeface="+mn-lt"/>
                <a:cs typeface="+mn-lt"/>
              </a:rPr>
              <a:t>Content Expert conducts  ≥ 1 observation</a:t>
            </a:r>
          </a:p>
          <a:p>
            <a:pPr lvl="1"/>
            <a:r>
              <a:rPr lang="en-US" sz="2500">
                <a:solidFill>
                  <a:schemeClr val="tx1"/>
                </a:solidFill>
                <a:ea typeface="+mn-lt"/>
                <a:cs typeface="+mn-lt"/>
              </a:rPr>
              <a:t>Unannounced with post-conferences</a:t>
            </a:r>
          </a:p>
          <a:p>
            <a:pPr lvl="1"/>
            <a:r>
              <a:rPr lang="en-US" sz="2500">
                <a:solidFill>
                  <a:schemeClr val="tx1"/>
                </a:solidFill>
                <a:ea typeface="+mn-lt"/>
                <a:cs typeface="+mn-lt"/>
              </a:rPr>
              <a:t>Post-conferences with Areas of Refinement and Reinforcement</a:t>
            </a:r>
          </a:p>
          <a:p>
            <a:pPr lvl="1"/>
            <a:endParaRPr lang="en-US" sz="2500">
              <a:solidFill>
                <a:schemeClr val="tx1"/>
              </a:solidFill>
              <a:ea typeface="+mn-lt"/>
              <a:cs typeface="+mn-lt"/>
            </a:endParaRPr>
          </a:p>
          <a:p>
            <a:r>
              <a:rPr lang="en-US" sz="2500">
                <a:solidFill>
                  <a:schemeClr val="tx1"/>
                </a:solidFill>
                <a:ea typeface="+mn-lt"/>
                <a:cs typeface="+mn-lt"/>
              </a:rPr>
              <a:t>Consensus Meeting</a:t>
            </a:r>
          </a:p>
          <a:p>
            <a:endParaRPr lang="en-US" sz="2500">
              <a:solidFill>
                <a:schemeClr val="tx1"/>
              </a:solidFill>
              <a:ea typeface="+mn-lt"/>
              <a:cs typeface="+mn-lt"/>
            </a:endParaRPr>
          </a:p>
          <a:p>
            <a:r>
              <a:rPr lang="en-US" sz="2500">
                <a:solidFill>
                  <a:schemeClr val="tx1"/>
                </a:solidFill>
                <a:ea typeface="+mn-lt"/>
                <a:cs typeface="+mn-lt"/>
              </a:rPr>
              <a:t>Final Evaluation Conference</a:t>
            </a:r>
          </a:p>
          <a:p>
            <a:pPr lvl="1"/>
            <a:r>
              <a:rPr lang="en-US" sz="2500">
                <a:solidFill>
                  <a:schemeClr val="tx1"/>
                </a:solidFill>
                <a:ea typeface="+mn-lt"/>
                <a:cs typeface="+mn-lt"/>
              </a:rPr>
              <a:t>Professionalism scores shared by School Librarian and Administrative Evaluator</a:t>
            </a:r>
          </a:p>
          <a:p>
            <a:pPr lvl="1"/>
            <a:r>
              <a:rPr lang="en-US" sz="2500">
                <a:solidFill>
                  <a:schemeClr val="tx1"/>
                </a:solidFill>
                <a:ea typeface="+mn-lt"/>
                <a:cs typeface="+mn-lt"/>
              </a:rPr>
              <a:t>School Librarian Plan</a:t>
            </a:r>
          </a:p>
          <a:p>
            <a:pPr lvl="1"/>
            <a:r>
              <a:rPr lang="en-US" sz="2500">
                <a:solidFill>
                  <a:schemeClr val="tx1"/>
                </a:solidFill>
                <a:ea typeface="+mn-lt"/>
                <a:cs typeface="+mn-lt"/>
              </a:rPr>
              <a:t>Final scores for all 4 Domains are shared</a:t>
            </a:r>
            <a:endParaRPr lang="en-US" sz="2500">
              <a:solidFill>
                <a:schemeClr val="tx1"/>
              </a:solidFill>
            </a:endParaRPr>
          </a:p>
          <a:p>
            <a:pPr lvl="1"/>
            <a:endParaRPr lang="en-US">
              <a:cs typeface="Calibri"/>
            </a:endParaRPr>
          </a:p>
          <a:p>
            <a:pPr marL="342900" lvl="1" indent="0">
              <a:buNone/>
            </a:pPr>
            <a:endParaRPr lang="en-US">
              <a:cs typeface="Calibri"/>
            </a:endParaRPr>
          </a:p>
        </p:txBody>
      </p:sp>
    </p:spTree>
    <p:extLst>
      <p:ext uri="{BB962C8B-B14F-4D97-AF65-F5344CB8AC3E}">
        <p14:creationId xmlns:p14="http://schemas.microsoft.com/office/powerpoint/2010/main" val="796216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651" y="1136251"/>
            <a:ext cx="10003200" cy="506722"/>
          </a:xfrm>
        </p:spPr>
        <p:txBody>
          <a:bodyPr/>
          <a:lstStyle/>
          <a:p>
            <a:r>
              <a:rPr lang="en-US">
                <a:latin typeface="Calibri"/>
                <a:cs typeface="Calibri"/>
              </a:rPr>
              <a:t>Continuing Formative (Comprehensive)</a:t>
            </a:r>
            <a:endParaRPr lang="en-US"/>
          </a:p>
        </p:txBody>
      </p:sp>
      <p:sp>
        <p:nvSpPr>
          <p:cNvPr id="3" name="Content Placeholder 2"/>
          <p:cNvSpPr>
            <a:spLocks noGrp="1"/>
          </p:cNvSpPr>
          <p:nvPr>
            <p:ph idx="1"/>
          </p:nvPr>
        </p:nvSpPr>
        <p:spPr>
          <a:xfrm>
            <a:off x="369651" y="1789890"/>
            <a:ext cx="11520385" cy="4271875"/>
          </a:xfrm>
        </p:spPr>
        <p:txBody>
          <a:bodyPr vert="horz" lIns="0" tIns="0" rIns="0" bIns="0" rtlCol="0" anchor="t">
            <a:normAutofit fontScale="92500" lnSpcReduction="20000"/>
          </a:bodyPr>
          <a:lstStyle/>
          <a:p>
            <a:pPr marL="0" indent="0">
              <a:buNone/>
            </a:pPr>
            <a:r>
              <a:rPr lang="en-US" sz="2700">
                <a:solidFill>
                  <a:schemeClr val="tx1"/>
                </a:solidFill>
                <a:cs typeface="Calibri"/>
              </a:rPr>
              <a:t>Purpose</a:t>
            </a:r>
            <a:endParaRPr lang="en-US" sz="2700">
              <a:solidFill>
                <a:schemeClr val="tx1"/>
              </a:solidFill>
              <a:ea typeface="Calibri"/>
              <a:cs typeface="Calibri"/>
            </a:endParaRPr>
          </a:p>
          <a:p>
            <a:r>
              <a:rPr lang="en-US" sz="2700">
                <a:solidFill>
                  <a:schemeClr val="tx1"/>
                </a:solidFill>
                <a:cs typeface="Calibri"/>
              </a:rPr>
              <a:t>South Carolina school librarian on Continuing contract will undergo a formative evaluation during their year of state recertification, or every five years, whichever is sooner.</a:t>
            </a:r>
            <a:endParaRPr lang="en-US" sz="2700">
              <a:solidFill>
                <a:schemeClr val="tx1"/>
              </a:solidFill>
              <a:ea typeface="Calibri"/>
              <a:cs typeface="Calibri"/>
            </a:endParaRPr>
          </a:p>
          <a:p>
            <a:r>
              <a:rPr lang="en-US" sz="2700">
                <a:solidFill>
                  <a:schemeClr val="tx1"/>
                </a:solidFill>
                <a:cs typeface="Calibri"/>
              </a:rPr>
              <a:t>The formative evaluations are designed to provide school librarians with comprehensive feedback related to their practice for professional growth and development purposes.</a:t>
            </a:r>
            <a:endParaRPr lang="en-US" sz="2700">
              <a:solidFill>
                <a:schemeClr val="tx1"/>
              </a:solidFill>
              <a:ea typeface="Calibri"/>
              <a:cs typeface="Calibri"/>
            </a:endParaRPr>
          </a:p>
          <a:p>
            <a:endParaRPr lang="en-US" sz="2700">
              <a:solidFill>
                <a:schemeClr val="tx1"/>
              </a:solidFill>
              <a:ea typeface="Calibri"/>
              <a:cs typeface="Calibri"/>
            </a:endParaRPr>
          </a:p>
          <a:p>
            <a:pPr marL="0" indent="0">
              <a:buNone/>
            </a:pPr>
            <a:r>
              <a:rPr lang="en-US" sz="2700">
                <a:solidFill>
                  <a:schemeClr val="tx1"/>
                </a:solidFill>
                <a:cs typeface="Calibri"/>
              </a:rPr>
              <a:t>Evaluation Team</a:t>
            </a:r>
            <a:endParaRPr lang="en-US" sz="2700">
              <a:solidFill>
                <a:schemeClr val="tx1"/>
              </a:solidFill>
              <a:ea typeface="Calibri"/>
              <a:cs typeface="Calibri"/>
            </a:endParaRPr>
          </a:p>
          <a:p>
            <a:r>
              <a:rPr lang="en-US" sz="2700">
                <a:solidFill>
                  <a:schemeClr val="tx1"/>
                </a:solidFill>
                <a:cs typeface="Calibri"/>
              </a:rPr>
              <a:t>The principal or administrative designee will serve as the evaluator.</a:t>
            </a:r>
            <a:endParaRPr lang="en-US" sz="2700">
              <a:solidFill>
                <a:schemeClr val="tx1"/>
              </a:solidFill>
              <a:ea typeface="Calibri"/>
              <a:cs typeface="Calibri"/>
            </a:endParaRPr>
          </a:p>
          <a:p>
            <a:r>
              <a:rPr lang="en-US" sz="2700">
                <a:solidFill>
                  <a:schemeClr val="tx1"/>
                </a:solidFill>
                <a:cs typeface="Calibri"/>
              </a:rPr>
              <a:t>Districts may choose to appoint a certified, trained </a:t>
            </a:r>
            <a:endParaRPr lang="en-US" sz="2700">
              <a:solidFill>
                <a:schemeClr val="tx1"/>
              </a:solidFill>
              <a:ea typeface="Calibri"/>
              <a:cs typeface="Calibri"/>
            </a:endParaRPr>
          </a:p>
          <a:p>
            <a:pPr marL="0" indent="0">
              <a:buNone/>
            </a:pPr>
            <a:r>
              <a:rPr lang="en-US" sz="2700">
                <a:solidFill>
                  <a:schemeClr val="tx1"/>
                </a:solidFill>
                <a:cs typeface="Calibri"/>
              </a:rPr>
              <a:t>   content expert if they wish to do so.</a:t>
            </a:r>
            <a:endParaRPr lang="en-US" sz="2700">
              <a:solidFill>
                <a:schemeClr val="tx1"/>
              </a:solidFill>
              <a:ea typeface="Calibri"/>
              <a:cs typeface="Calibri"/>
            </a:endParaRPr>
          </a:p>
          <a:p>
            <a:pPr marL="0" indent="0">
              <a:buNone/>
            </a:pPr>
            <a:endParaRPr lang="en-US"/>
          </a:p>
        </p:txBody>
      </p:sp>
      <p:pic>
        <p:nvPicPr>
          <p:cNvPr id="4" name="Picture 3" descr="A picture containing food, room&#10;&#10;Description generated with very high confidence">
            <a:extLst>
              <a:ext uri="{FF2B5EF4-FFF2-40B4-BE49-F238E27FC236}">
                <a16:creationId xmlns:a16="http://schemas.microsoft.com/office/drawing/2014/main" id="{8AD76DD9-1BFF-4708-8CEE-B9A871397588}"/>
              </a:ext>
            </a:extLst>
          </p:cNvPr>
          <p:cNvPicPr>
            <a:picLocks noChangeAspect="1"/>
          </p:cNvPicPr>
          <p:nvPr/>
        </p:nvPicPr>
        <p:blipFill>
          <a:blip r:embed="rId3"/>
          <a:stretch>
            <a:fillRect/>
          </a:stretch>
        </p:blipFill>
        <p:spPr>
          <a:xfrm>
            <a:off x="10305163" y="198879"/>
            <a:ext cx="1584873" cy="1874745"/>
          </a:xfrm>
          <a:prstGeom prst="rect">
            <a:avLst/>
          </a:prstGeom>
          <a:ln>
            <a:noFill/>
          </a:ln>
        </p:spPr>
      </p:pic>
    </p:spTree>
    <p:extLst>
      <p:ext uri="{BB962C8B-B14F-4D97-AF65-F5344CB8AC3E}">
        <p14:creationId xmlns:p14="http://schemas.microsoft.com/office/powerpoint/2010/main" val="31229558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3B6A-FA84-43F8-959D-A2830F835D30}"/>
              </a:ext>
            </a:extLst>
          </p:cNvPr>
          <p:cNvSpPr>
            <a:spLocks noGrp="1"/>
          </p:cNvSpPr>
          <p:nvPr>
            <p:ph type="title"/>
          </p:nvPr>
        </p:nvSpPr>
        <p:spPr>
          <a:xfrm>
            <a:off x="214009" y="198879"/>
            <a:ext cx="11977991" cy="1280609"/>
          </a:xfrm>
        </p:spPr>
        <p:txBody>
          <a:bodyPr/>
          <a:lstStyle/>
          <a:p>
            <a:r>
              <a:rPr lang="en-US">
                <a:latin typeface="Calibri"/>
                <a:cs typeface="Calibri"/>
              </a:rPr>
              <a:t>Continuing Formative (Comprehensive): Preliminary Cycle</a:t>
            </a:r>
            <a:endParaRPr lang="en-US"/>
          </a:p>
        </p:txBody>
      </p:sp>
      <p:sp>
        <p:nvSpPr>
          <p:cNvPr id="3" name="Content Placeholder 2">
            <a:extLst>
              <a:ext uri="{FF2B5EF4-FFF2-40B4-BE49-F238E27FC236}">
                <a16:creationId xmlns:a16="http://schemas.microsoft.com/office/drawing/2014/main" id="{9B4E1A5E-38E3-4851-B61F-7A2B40E28C8E}"/>
              </a:ext>
            </a:extLst>
          </p:cNvPr>
          <p:cNvSpPr>
            <a:spLocks noGrp="1"/>
          </p:cNvSpPr>
          <p:nvPr>
            <p:ph idx="1"/>
          </p:nvPr>
        </p:nvSpPr>
        <p:spPr>
          <a:xfrm>
            <a:off x="214009" y="1634247"/>
            <a:ext cx="11089531" cy="4918856"/>
          </a:xfrm>
        </p:spPr>
        <p:txBody>
          <a:bodyPr vert="horz" lIns="0" tIns="0" rIns="0" bIns="0" rtlCol="0" anchor="t">
            <a:normAutofit/>
          </a:bodyPr>
          <a:lstStyle/>
          <a:p>
            <a:r>
              <a:rPr lang="en-US" sz="2500">
                <a:solidFill>
                  <a:schemeClr val="tx1"/>
                </a:solidFill>
                <a:ea typeface="+mn-lt"/>
                <a:cs typeface="+mn-lt"/>
              </a:rPr>
              <a:t>Preliminary Approval Conference</a:t>
            </a:r>
          </a:p>
          <a:p>
            <a:pPr lvl="1"/>
            <a:r>
              <a:rPr lang="en-US" sz="2500">
                <a:solidFill>
                  <a:schemeClr val="tx1"/>
                </a:solidFill>
                <a:ea typeface="+mn-lt"/>
                <a:cs typeface="+mn-lt"/>
              </a:rPr>
              <a:t>School Librarian Plan</a:t>
            </a:r>
          </a:p>
          <a:p>
            <a:endParaRPr lang="en-US" sz="2500">
              <a:solidFill>
                <a:schemeClr val="tx1"/>
              </a:solidFill>
              <a:ea typeface="+mn-lt"/>
              <a:cs typeface="+mn-lt"/>
            </a:endParaRPr>
          </a:p>
          <a:p>
            <a:r>
              <a:rPr lang="en-US" sz="2500">
                <a:solidFill>
                  <a:schemeClr val="tx1"/>
                </a:solidFill>
                <a:ea typeface="+mn-lt"/>
                <a:cs typeface="+mn-lt"/>
              </a:rPr>
              <a:t>Observation</a:t>
            </a:r>
          </a:p>
          <a:p>
            <a:pPr lvl="1"/>
            <a:r>
              <a:rPr lang="en-US" sz="2500">
                <a:solidFill>
                  <a:schemeClr val="tx1"/>
                </a:solidFill>
                <a:ea typeface="+mn-lt"/>
                <a:cs typeface="+mn-lt"/>
              </a:rPr>
              <a:t>Principal or trained administrative designee conducts ≥ 1 observation</a:t>
            </a:r>
          </a:p>
          <a:p>
            <a:pPr lvl="1"/>
            <a:r>
              <a:rPr lang="en-US" sz="2500">
                <a:solidFill>
                  <a:schemeClr val="tx1"/>
                </a:solidFill>
                <a:ea typeface="+mn-lt"/>
                <a:cs typeface="+mn-lt"/>
              </a:rPr>
              <a:t>Announced with pre-conference</a:t>
            </a:r>
          </a:p>
          <a:p>
            <a:pPr lvl="1"/>
            <a:r>
              <a:rPr lang="en-US" sz="2500">
                <a:solidFill>
                  <a:schemeClr val="tx1"/>
                </a:solidFill>
                <a:ea typeface="+mn-lt"/>
                <a:cs typeface="+mn-lt"/>
              </a:rPr>
              <a:t>Post-conference with Areas of Refinement and Reinforcement</a:t>
            </a:r>
          </a:p>
          <a:p>
            <a:pPr lvl="1"/>
            <a:endParaRPr lang="en-US" sz="2500">
              <a:solidFill>
                <a:schemeClr val="tx1"/>
              </a:solidFill>
              <a:ea typeface="+mn-lt"/>
              <a:cs typeface="+mn-lt"/>
            </a:endParaRPr>
          </a:p>
          <a:p>
            <a:r>
              <a:rPr lang="en-US" sz="2500">
                <a:solidFill>
                  <a:schemeClr val="tx1"/>
                </a:solidFill>
                <a:ea typeface="+mn-lt"/>
                <a:cs typeface="+mn-lt"/>
              </a:rPr>
              <a:t>Preliminary Evaluation Conference</a:t>
            </a:r>
          </a:p>
          <a:p>
            <a:pPr lvl="1"/>
            <a:r>
              <a:rPr lang="en-US" sz="2500">
                <a:solidFill>
                  <a:schemeClr val="tx1"/>
                </a:solidFill>
                <a:ea typeface="+mn-lt"/>
                <a:cs typeface="+mn-lt"/>
              </a:rPr>
              <a:t>Preliminary scores for 3 Domains are shared</a:t>
            </a:r>
          </a:p>
          <a:p>
            <a:pPr lvl="1"/>
            <a:r>
              <a:rPr lang="en-US" sz="2500">
                <a:solidFill>
                  <a:schemeClr val="tx1"/>
                </a:solidFill>
                <a:cs typeface="Calibri"/>
              </a:rPr>
              <a:t>School Librarian Plan</a:t>
            </a:r>
            <a:endParaRPr lang="en-US" sz="2500">
              <a:solidFill>
                <a:schemeClr val="tx1"/>
              </a:solidFill>
              <a:ea typeface="Calibri"/>
              <a:cs typeface="Calibri"/>
            </a:endParaRPr>
          </a:p>
          <a:p>
            <a:endParaRPr lang="en-US">
              <a:cs typeface="Calibri"/>
            </a:endParaRPr>
          </a:p>
        </p:txBody>
      </p:sp>
    </p:spTree>
    <p:extLst>
      <p:ext uri="{BB962C8B-B14F-4D97-AF65-F5344CB8AC3E}">
        <p14:creationId xmlns:p14="http://schemas.microsoft.com/office/powerpoint/2010/main" val="980811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DDAA6-947D-4666-8660-DB482CC56A76}"/>
              </a:ext>
            </a:extLst>
          </p:cNvPr>
          <p:cNvSpPr>
            <a:spLocks noGrp="1"/>
          </p:cNvSpPr>
          <p:nvPr>
            <p:ph type="title"/>
          </p:nvPr>
        </p:nvSpPr>
        <p:spPr>
          <a:xfrm>
            <a:off x="1731524" y="978102"/>
            <a:ext cx="9124544" cy="1062644"/>
          </a:xfrm>
        </p:spPr>
        <p:txBody>
          <a:bodyPr anchor="b">
            <a:normAutofit/>
          </a:bodyPr>
          <a:lstStyle/>
          <a:p>
            <a:r>
              <a:rPr lang="en-US">
                <a:latin typeface="Calibri"/>
                <a:cs typeface="Calibri"/>
              </a:rPr>
              <a:t>Continuing Formative (Comprehensive): Final Cycle</a:t>
            </a:r>
            <a:endParaRPr lang="en-US"/>
          </a:p>
        </p:txBody>
      </p:sp>
      <p:cxnSp>
        <p:nvCxnSpPr>
          <p:cNvPr id="10" name="Straight Connector 9" descr="Straight line" title="Straight Line">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09719"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food, room&#10;&#10;Description generated with very high confidence">
            <a:extLst>
              <a:ext uri="{FF2B5EF4-FFF2-40B4-BE49-F238E27FC236}">
                <a16:creationId xmlns:a16="http://schemas.microsoft.com/office/drawing/2014/main" id="{5CD25911-6635-45F0-B4DB-6F36633C1C04}"/>
              </a:ext>
            </a:extLst>
          </p:cNvPr>
          <p:cNvPicPr>
            <a:picLocks noChangeAspect="1"/>
          </p:cNvPicPr>
          <p:nvPr/>
        </p:nvPicPr>
        <p:blipFill>
          <a:blip r:embed="rId3"/>
          <a:stretch>
            <a:fillRect/>
          </a:stretch>
        </p:blipFill>
        <p:spPr>
          <a:xfrm>
            <a:off x="1992702" y="3204469"/>
            <a:ext cx="2628180" cy="2159967"/>
          </a:xfrm>
          <a:prstGeom prst="rect">
            <a:avLst/>
          </a:prstGeom>
          <a:ln>
            <a:noFill/>
          </a:ln>
        </p:spPr>
      </p:pic>
      <p:sp>
        <p:nvSpPr>
          <p:cNvPr id="3" name="Content Placeholder 2">
            <a:extLst>
              <a:ext uri="{FF2B5EF4-FFF2-40B4-BE49-F238E27FC236}">
                <a16:creationId xmlns:a16="http://schemas.microsoft.com/office/drawing/2014/main" id="{00558491-D0F9-47B9-AB51-E6AA20CA3E72}"/>
              </a:ext>
            </a:extLst>
          </p:cNvPr>
          <p:cNvSpPr>
            <a:spLocks noGrp="1"/>
          </p:cNvSpPr>
          <p:nvPr>
            <p:ph idx="1"/>
          </p:nvPr>
        </p:nvSpPr>
        <p:spPr>
          <a:xfrm>
            <a:off x="5240516" y="2682434"/>
            <a:ext cx="5440454" cy="3790843"/>
          </a:xfrm>
        </p:spPr>
        <p:txBody>
          <a:bodyPr vert="horz" lIns="0" tIns="0" rIns="0" bIns="0" rtlCol="0" anchor="t">
            <a:noAutofit/>
          </a:bodyPr>
          <a:lstStyle/>
          <a:p>
            <a:pPr marL="0" indent="0">
              <a:buNone/>
            </a:pPr>
            <a:r>
              <a:rPr lang="en-US" sz="3200">
                <a:solidFill>
                  <a:schemeClr val="tx1"/>
                </a:solidFill>
                <a:cs typeface="Calibri" panose="020F0502020204030204"/>
              </a:rPr>
              <a:t>**Observations during the final evaluation cycle can be waived at evaluator's discretion if all observation scores for preliminary cycle are scored proficient or above.</a:t>
            </a:r>
          </a:p>
          <a:p>
            <a:pPr marL="0" indent="0" algn="just">
              <a:buNone/>
            </a:pPr>
            <a:endParaRPr lang="en-US" sz="2400">
              <a:cs typeface="Calibri" panose="020F0502020204030204"/>
            </a:endParaRPr>
          </a:p>
          <a:p>
            <a:pPr marL="0" indent="0">
              <a:buNone/>
            </a:pPr>
            <a:endParaRPr lang="en-US">
              <a:cs typeface="Calibri" panose="020F0502020204030204"/>
            </a:endParaRPr>
          </a:p>
        </p:txBody>
      </p:sp>
    </p:spTree>
    <p:extLst>
      <p:ext uri="{BB962C8B-B14F-4D97-AF65-F5344CB8AC3E}">
        <p14:creationId xmlns:p14="http://schemas.microsoft.com/office/powerpoint/2010/main" val="739080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92672-442F-4652-8E3B-7A72DE3B2880}"/>
              </a:ext>
            </a:extLst>
          </p:cNvPr>
          <p:cNvSpPr>
            <a:spLocks noGrp="1"/>
          </p:cNvSpPr>
          <p:nvPr>
            <p:ph type="title"/>
          </p:nvPr>
        </p:nvSpPr>
        <p:spPr>
          <a:xfrm>
            <a:off x="257821" y="778213"/>
            <a:ext cx="10003200" cy="603999"/>
          </a:xfrm>
        </p:spPr>
        <p:txBody>
          <a:bodyPr/>
          <a:lstStyle/>
          <a:p>
            <a:r>
              <a:rPr lang="en-US">
                <a:latin typeface="Calibri"/>
                <a:cs typeface="Calibri"/>
              </a:rPr>
              <a:t>Continuing Formative (Comprehensive): Final Cycle</a:t>
            </a:r>
            <a:endParaRPr lang="en-US"/>
          </a:p>
        </p:txBody>
      </p:sp>
      <p:sp>
        <p:nvSpPr>
          <p:cNvPr id="3" name="Content Placeholder 2">
            <a:extLst>
              <a:ext uri="{FF2B5EF4-FFF2-40B4-BE49-F238E27FC236}">
                <a16:creationId xmlns:a16="http://schemas.microsoft.com/office/drawing/2014/main" id="{330425E6-2358-4EA5-B178-F0E09CFD6BAB}"/>
              </a:ext>
            </a:extLst>
          </p:cNvPr>
          <p:cNvSpPr>
            <a:spLocks noGrp="1"/>
          </p:cNvSpPr>
          <p:nvPr>
            <p:ph idx="1"/>
          </p:nvPr>
        </p:nvSpPr>
        <p:spPr>
          <a:xfrm>
            <a:off x="257821" y="1556426"/>
            <a:ext cx="11668290" cy="5062629"/>
          </a:xfrm>
        </p:spPr>
        <p:txBody>
          <a:bodyPr vert="horz" lIns="0" tIns="0" rIns="0" bIns="0" rtlCol="0" anchor="t">
            <a:normAutofit/>
          </a:bodyPr>
          <a:lstStyle/>
          <a:p>
            <a:r>
              <a:rPr lang="en-US" sz="2500">
                <a:solidFill>
                  <a:schemeClr val="tx1"/>
                </a:solidFill>
                <a:cs typeface="Calibri"/>
              </a:rPr>
              <a:t>Observation</a:t>
            </a:r>
            <a:endParaRPr lang="en-US" sz="2500">
              <a:solidFill>
                <a:schemeClr val="tx1"/>
              </a:solidFill>
              <a:ea typeface="+mn-lt"/>
              <a:cs typeface="+mn-lt"/>
            </a:endParaRPr>
          </a:p>
          <a:p>
            <a:pPr lvl="1"/>
            <a:r>
              <a:rPr lang="en-US" sz="2500">
                <a:solidFill>
                  <a:schemeClr val="tx1"/>
                </a:solidFill>
                <a:cs typeface="Calibri"/>
              </a:rPr>
              <a:t>Principal or trained administrative designee conducts ≥ 1 observation </a:t>
            </a:r>
            <a:endParaRPr lang="en-US" sz="2500">
              <a:solidFill>
                <a:schemeClr val="tx1"/>
              </a:solidFill>
              <a:ea typeface="+mn-lt"/>
              <a:cs typeface="+mn-lt"/>
            </a:endParaRPr>
          </a:p>
          <a:p>
            <a:pPr lvl="1"/>
            <a:r>
              <a:rPr lang="en-US" sz="2500">
                <a:solidFill>
                  <a:schemeClr val="tx1"/>
                </a:solidFill>
                <a:cs typeface="Calibri"/>
              </a:rPr>
              <a:t>Unannounced with post-conference</a:t>
            </a:r>
            <a:endParaRPr lang="en-US" sz="2500">
              <a:solidFill>
                <a:schemeClr val="tx1"/>
              </a:solidFill>
              <a:ea typeface="+mn-lt"/>
              <a:cs typeface="+mn-lt"/>
            </a:endParaRPr>
          </a:p>
          <a:p>
            <a:pPr lvl="1"/>
            <a:r>
              <a:rPr lang="en-US" sz="2500">
                <a:solidFill>
                  <a:schemeClr val="tx1"/>
                </a:solidFill>
                <a:cs typeface="Calibri"/>
              </a:rPr>
              <a:t>Post-conference with Areas of Refinement and Reinforcement</a:t>
            </a:r>
            <a:endParaRPr lang="en-US" sz="2500">
              <a:solidFill>
                <a:schemeClr val="tx1"/>
              </a:solidFill>
              <a:ea typeface="+mn-lt"/>
              <a:cs typeface="+mn-lt"/>
            </a:endParaRPr>
          </a:p>
          <a:p>
            <a:pPr lvl="1"/>
            <a:endParaRPr lang="en-US" sz="2500">
              <a:solidFill>
                <a:schemeClr val="tx1"/>
              </a:solidFill>
              <a:ea typeface="+mn-lt"/>
              <a:cs typeface="+mn-lt"/>
            </a:endParaRPr>
          </a:p>
          <a:p>
            <a:r>
              <a:rPr lang="en-US" sz="2500">
                <a:solidFill>
                  <a:schemeClr val="tx1"/>
                </a:solidFill>
                <a:cs typeface="Calibri"/>
              </a:rPr>
              <a:t>Final Evaluation Conference</a:t>
            </a:r>
            <a:endParaRPr lang="en-US" sz="2500">
              <a:solidFill>
                <a:schemeClr val="tx1"/>
              </a:solidFill>
              <a:ea typeface="+mn-lt"/>
              <a:cs typeface="+mn-lt"/>
            </a:endParaRPr>
          </a:p>
          <a:p>
            <a:pPr lvl="1"/>
            <a:r>
              <a:rPr lang="en-US" sz="2500">
                <a:solidFill>
                  <a:schemeClr val="tx1"/>
                </a:solidFill>
                <a:cs typeface="Calibri"/>
              </a:rPr>
              <a:t>Professionalism scores shared by School Librarian and Administrative Evaluator</a:t>
            </a:r>
            <a:endParaRPr lang="en-US" sz="2500">
              <a:solidFill>
                <a:schemeClr val="tx1"/>
              </a:solidFill>
              <a:ea typeface="+mn-lt"/>
              <a:cs typeface="+mn-lt"/>
            </a:endParaRPr>
          </a:p>
          <a:p>
            <a:pPr lvl="1"/>
            <a:r>
              <a:rPr lang="en-US" sz="2500">
                <a:solidFill>
                  <a:schemeClr val="tx1"/>
                </a:solidFill>
                <a:cs typeface="Calibri"/>
              </a:rPr>
              <a:t>School Librarian Plan</a:t>
            </a:r>
            <a:endParaRPr lang="en-US" sz="2500">
              <a:solidFill>
                <a:schemeClr val="tx1"/>
              </a:solidFill>
              <a:ea typeface="+mn-lt"/>
              <a:cs typeface="+mn-lt"/>
            </a:endParaRPr>
          </a:p>
          <a:p>
            <a:pPr lvl="1"/>
            <a:r>
              <a:rPr lang="en-US" sz="2500">
                <a:solidFill>
                  <a:schemeClr val="tx1"/>
                </a:solidFill>
                <a:cs typeface="Calibri"/>
              </a:rPr>
              <a:t>Final scores for all 4 Domains are shared</a:t>
            </a:r>
            <a:endParaRPr lang="en-US" sz="2500">
              <a:solidFill>
                <a:schemeClr val="tx1"/>
              </a:solidFill>
            </a:endParaRPr>
          </a:p>
          <a:p>
            <a:pPr lvl="1"/>
            <a:endParaRPr lang="en-US">
              <a:cs typeface="Calibri"/>
            </a:endParaRPr>
          </a:p>
          <a:p>
            <a:pPr lvl="1"/>
            <a:endParaRPr lang="en-US">
              <a:cs typeface="Calibri"/>
            </a:endParaRPr>
          </a:p>
        </p:txBody>
      </p:sp>
    </p:spTree>
    <p:extLst>
      <p:ext uri="{BB962C8B-B14F-4D97-AF65-F5344CB8AC3E}">
        <p14:creationId xmlns:p14="http://schemas.microsoft.com/office/powerpoint/2010/main" val="293683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838" y="198879"/>
            <a:ext cx="10591762" cy="1280609"/>
          </a:xfrm>
        </p:spPr>
        <p:txBody>
          <a:bodyPr/>
          <a:lstStyle/>
          <a:p>
            <a:r>
              <a:rPr lang="en-US">
                <a:latin typeface="Calibri"/>
                <a:cs typeface="Calibri"/>
              </a:rPr>
              <a:t>Continuing &amp; Annual Goals-Based Evaluation (GBE)</a:t>
            </a:r>
            <a:endParaRPr lang="en-US"/>
          </a:p>
        </p:txBody>
      </p:sp>
      <p:sp>
        <p:nvSpPr>
          <p:cNvPr id="3" name="Content Placeholder 2"/>
          <p:cNvSpPr>
            <a:spLocks noGrp="1"/>
          </p:cNvSpPr>
          <p:nvPr>
            <p:ph idx="1"/>
          </p:nvPr>
        </p:nvSpPr>
        <p:spPr>
          <a:xfrm>
            <a:off x="505838" y="1770435"/>
            <a:ext cx="10003200" cy="4271875"/>
          </a:xfrm>
        </p:spPr>
        <p:txBody>
          <a:bodyPr vert="horz" lIns="0" tIns="0" rIns="0" bIns="0" rtlCol="0" anchor="t">
            <a:normAutofit/>
          </a:bodyPr>
          <a:lstStyle/>
          <a:p>
            <a:pPr marL="0" indent="0">
              <a:buNone/>
            </a:pPr>
            <a:r>
              <a:rPr lang="en-US" sz="2500">
                <a:solidFill>
                  <a:schemeClr val="tx1"/>
                </a:solidFill>
                <a:cs typeface="Calibri"/>
              </a:rPr>
              <a:t>Purpose</a:t>
            </a:r>
            <a:endParaRPr lang="en-US" sz="2500">
              <a:solidFill>
                <a:schemeClr val="tx1"/>
              </a:solidFill>
              <a:ea typeface="Calibri"/>
              <a:cs typeface="Calibri"/>
            </a:endParaRPr>
          </a:p>
          <a:p>
            <a:r>
              <a:rPr lang="en-US" sz="2500">
                <a:solidFill>
                  <a:schemeClr val="tx1"/>
                </a:solidFill>
                <a:cs typeface="Calibri"/>
              </a:rPr>
              <a:t>To promote continuous, self-directed professional development</a:t>
            </a:r>
            <a:endParaRPr lang="en-US" sz="2500">
              <a:solidFill>
                <a:schemeClr val="tx1"/>
              </a:solidFill>
              <a:ea typeface="Calibri"/>
              <a:cs typeface="Calibri"/>
            </a:endParaRPr>
          </a:p>
          <a:p>
            <a:r>
              <a:rPr lang="en-US" sz="2500">
                <a:solidFill>
                  <a:schemeClr val="tx1"/>
                </a:solidFill>
                <a:cs typeface="Calibri"/>
              </a:rPr>
              <a:t>Engage in meaningful learning experiences connected with the SC School Librarian Rubric</a:t>
            </a:r>
            <a:endParaRPr lang="en-US" sz="2500">
              <a:solidFill>
                <a:schemeClr val="tx1"/>
              </a:solidFill>
              <a:ea typeface="Calibri"/>
              <a:cs typeface="Calibri"/>
            </a:endParaRPr>
          </a:p>
          <a:p>
            <a:pPr marL="0" indent="0">
              <a:buNone/>
            </a:pPr>
            <a:endParaRPr lang="en-US"/>
          </a:p>
        </p:txBody>
      </p:sp>
      <p:pic>
        <p:nvPicPr>
          <p:cNvPr id="4" name="Picture 3" descr="A picture containing food, room&#10;&#10;Description generated with very high confidence">
            <a:extLst>
              <a:ext uri="{FF2B5EF4-FFF2-40B4-BE49-F238E27FC236}">
                <a16:creationId xmlns:a16="http://schemas.microsoft.com/office/drawing/2014/main" id="{58B30C99-6E13-40ED-8A97-064E1DE8D5BB}"/>
              </a:ext>
            </a:extLst>
          </p:cNvPr>
          <p:cNvPicPr>
            <a:picLocks noChangeAspect="1"/>
          </p:cNvPicPr>
          <p:nvPr/>
        </p:nvPicPr>
        <p:blipFill>
          <a:blip r:embed="rId3"/>
          <a:stretch>
            <a:fillRect/>
          </a:stretch>
        </p:blipFill>
        <p:spPr>
          <a:xfrm>
            <a:off x="10330774" y="198879"/>
            <a:ext cx="1565417" cy="1851731"/>
          </a:xfrm>
          <a:prstGeom prst="rect">
            <a:avLst/>
          </a:prstGeom>
          <a:ln>
            <a:noFill/>
          </a:ln>
        </p:spPr>
      </p:pic>
    </p:spTree>
    <p:extLst>
      <p:ext uri="{BB962C8B-B14F-4D97-AF65-F5344CB8AC3E}">
        <p14:creationId xmlns:p14="http://schemas.microsoft.com/office/powerpoint/2010/main" val="9227849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553" y="505839"/>
            <a:ext cx="10003200" cy="895828"/>
          </a:xfrm>
        </p:spPr>
        <p:txBody>
          <a:bodyPr/>
          <a:lstStyle/>
          <a:p>
            <a:r>
              <a:rPr lang="en-US">
                <a:latin typeface="Calibri"/>
                <a:cs typeface="Calibri"/>
              </a:rPr>
              <a:t>Continuing &amp; Annual Goals-Based Evaluation (GBE)  </a:t>
            </a:r>
            <a:br>
              <a:rPr lang="en-US">
                <a:latin typeface="Calibri"/>
                <a:cs typeface="Calibri"/>
              </a:rPr>
            </a:br>
            <a:r>
              <a:rPr lang="en-US">
                <a:solidFill>
                  <a:schemeClr val="bg1"/>
                </a:solidFill>
                <a:latin typeface="Calibri"/>
                <a:cs typeface="Calibri"/>
              </a:rPr>
              <a:t>Continued</a:t>
            </a:r>
            <a:endParaRPr lang="en-US">
              <a:solidFill>
                <a:schemeClr val="bg1"/>
              </a:solidFill>
            </a:endParaRPr>
          </a:p>
        </p:txBody>
      </p:sp>
      <p:sp>
        <p:nvSpPr>
          <p:cNvPr id="3" name="Content Placeholder 2"/>
          <p:cNvSpPr>
            <a:spLocks noGrp="1"/>
          </p:cNvSpPr>
          <p:nvPr>
            <p:ph idx="1"/>
          </p:nvPr>
        </p:nvSpPr>
        <p:spPr>
          <a:xfrm>
            <a:off x="374553" y="1401667"/>
            <a:ext cx="11544666" cy="5331470"/>
          </a:xfrm>
        </p:spPr>
        <p:txBody>
          <a:bodyPr vert="horz" lIns="0" tIns="0" rIns="0" bIns="0" rtlCol="0" anchor="t">
            <a:normAutofit/>
          </a:bodyPr>
          <a:lstStyle/>
          <a:p>
            <a:pPr marL="0" indent="0">
              <a:buNone/>
            </a:pPr>
            <a:r>
              <a:rPr lang="en-US" sz="2500">
                <a:solidFill>
                  <a:schemeClr val="tx1"/>
                </a:solidFill>
                <a:cs typeface="Calibri"/>
              </a:rPr>
              <a:t>≥ 1 Required Professional SMART Goal</a:t>
            </a:r>
            <a:endParaRPr lang="en-US" sz="2500">
              <a:solidFill>
                <a:schemeClr val="tx1"/>
              </a:solidFill>
              <a:ea typeface="Calibri"/>
              <a:cs typeface="Calibri"/>
            </a:endParaRPr>
          </a:p>
          <a:p>
            <a:r>
              <a:rPr lang="en-US" sz="2500">
                <a:solidFill>
                  <a:schemeClr val="tx1"/>
                </a:solidFill>
                <a:cs typeface="Calibri"/>
              </a:rPr>
              <a:t>Aligned to ≥ 1 Indicator </a:t>
            </a:r>
            <a:endParaRPr lang="en-US" sz="2500">
              <a:solidFill>
                <a:schemeClr val="tx1"/>
              </a:solidFill>
              <a:ea typeface="Calibri"/>
              <a:cs typeface="Calibri"/>
            </a:endParaRPr>
          </a:p>
          <a:p>
            <a:r>
              <a:rPr lang="en-US" sz="2500">
                <a:solidFill>
                  <a:schemeClr val="tx1"/>
                </a:solidFill>
                <a:cs typeface="Calibri"/>
              </a:rPr>
              <a:t>How Goal Impacts Student Growth</a:t>
            </a:r>
            <a:endParaRPr lang="en-US" sz="2500">
              <a:solidFill>
                <a:schemeClr val="tx1"/>
              </a:solidFill>
              <a:ea typeface="Calibri"/>
              <a:cs typeface="Calibri"/>
            </a:endParaRPr>
          </a:p>
          <a:p>
            <a:pPr lvl="1"/>
            <a:endParaRPr lang="en-US" sz="2500">
              <a:solidFill>
                <a:schemeClr val="tx1"/>
              </a:solidFill>
              <a:ea typeface="Calibri"/>
              <a:cs typeface="Calibri"/>
            </a:endParaRPr>
          </a:p>
          <a:p>
            <a:pPr marL="0" indent="0">
              <a:buNone/>
            </a:pPr>
            <a:r>
              <a:rPr lang="en-US" sz="2500">
                <a:solidFill>
                  <a:schemeClr val="tx1"/>
                </a:solidFill>
                <a:cs typeface="Calibri"/>
              </a:rPr>
              <a:t>Yearly Goals-Based Evaluation Reviews</a:t>
            </a:r>
            <a:endParaRPr lang="en-US" sz="2500">
              <a:solidFill>
                <a:schemeClr val="tx1"/>
              </a:solidFill>
              <a:ea typeface="Calibri"/>
              <a:cs typeface="Calibri"/>
            </a:endParaRPr>
          </a:p>
          <a:p>
            <a:r>
              <a:rPr lang="en-US" sz="2500">
                <a:solidFill>
                  <a:schemeClr val="tx1"/>
                </a:solidFill>
                <a:cs typeface="Calibri"/>
              </a:rPr>
              <a:t>School librarian shows evidence of progress toward goals &amp; submits evidence by May 1 </a:t>
            </a:r>
            <a:endParaRPr lang="en-US" sz="2500">
              <a:solidFill>
                <a:schemeClr val="tx1"/>
              </a:solidFill>
              <a:ea typeface="Calibri"/>
              <a:cs typeface="Calibri"/>
            </a:endParaRPr>
          </a:p>
          <a:p>
            <a:r>
              <a:rPr lang="en-US" sz="2500">
                <a:solidFill>
                  <a:schemeClr val="tx1"/>
                </a:solidFill>
                <a:cs typeface="Calibri"/>
              </a:rPr>
              <a:t>Evaluator prepares written summary and recommendations and meets with school librarian for an annual review</a:t>
            </a:r>
            <a:endParaRPr lang="en-US" sz="2500">
              <a:solidFill>
                <a:schemeClr val="tx1"/>
              </a:solidFill>
              <a:ea typeface="Calibri"/>
              <a:cs typeface="Calibri"/>
            </a:endParaRPr>
          </a:p>
          <a:p>
            <a:r>
              <a:rPr lang="en-US" sz="2500">
                <a:solidFill>
                  <a:schemeClr val="tx1"/>
                </a:solidFill>
                <a:cs typeface="Calibri"/>
              </a:rPr>
              <a:t>See Guidelines for further details.</a:t>
            </a:r>
            <a:endParaRPr lang="en-US" sz="2500">
              <a:solidFill>
                <a:schemeClr val="tx1"/>
              </a:solidFill>
              <a:ea typeface="Calibri"/>
              <a:cs typeface="Calibri"/>
            </a:endParaRPr>
          </a:p>
          <a:p>
            <a:pPr marL="0" indent="0">
              <a:buNone/>
            </a:pPr>
            <a:endParaRPr lang="en-US"/>
          </a:p>
        </p:txBody>
      </p:sp>
      <p:pic>
        <p:nvPicPr>
          <p:cNvPr id="4" name="Picture 3" descr="A picture containing food, room&#10;&#10;Description generated with very high confidence">
            <a:extLst>
              <a:ext uri="{FF2B5EF4-FFF2-40B4-BE49-F238E27FC236}">
                <a16:creationId xmlns:a16="http://schemas.microsoft.com/office/drawing/2014/main" id="{79DE8019-CC40-4607-A92E-DA8A8AF5229B}"/>
              </a:ext>
            </a:extLst>
          </p:cNvPr>
          <p:cNvPicPr>
            <a:picLocks noChangeAspect="1"/>
          </p:cNvPicPr>
          <p:nvPr/>
        </p:nvPicPr>
        <p:blipFill>
          <a:blip r:embed="rId3"/>
          <a:stretch>
            <a:fillRect/>
          </a:stretch>
        </p:blipFill>
        <p:spPr>
          <a:xfrm>
            <a:off x="10377753" y="215997"/>
            <a:ext cx="1541466" cy="1823399"/>
          </a:xfrm>
          <a:prstGeom prst="rect">
            <a:avLst/>
          </a:prstGeom>
          <a:ln>
            <a:noFill/>
          </a:ln>
        </p:spPr>
      </p:pic>
    </p:spTree>
    <p:extLst>
      <p:ext uri="{BB962C8B-B14F-4D97-AF65-F5344CB8AC3E}">
        <p14:creationId xmlns:p14="http://schemas.microsoft.com/office/powerpoint/2010/main" val="1045328984"/>
      </p:ext>
    </p:extLst>
  </p:cSld>
  <p:clrMapOvr>
    <a:masterClrMapping/>
  </p:clrMapOvr>
</p:sld>
</file>

<file path=ppt/theme/theme1.xml><?xml version="1.0" encoding="utf-8"?>
<a:theme xmlns:a="http://schemas.openxmlformats.org/drawingml/2006/main" name="1_Office Theme">
  <a:themeElements>
    <a:clrScheme name="NIET - SC - Custom">
      <a:dk1>
        <a:srgbClr val="000000"/>
      </a:dk1>
      <a:lt1>
        <a:srgbClr val="FFFFFF"/>
      </a:lt1>
      <a:dk2>
        <a:srgbClr val="00999A"/>
      </a:dk2>
      <a:lt2>
        <a:srgbClr val="FFFFFF"/>
      </a:lt2>
      <a:accent1>
        <a:srgbClr val="00999A"/>
      </a:accent1>
      <a:accent2>
        <a:srgbClr val="F3782F"/>
      </a:accent2>
      <a:accent3>
        <a:srgbClr val="83B641"/>
      </a:accent3>
      <a:accent4>
        <a:srgbClr val="005595"/>
      </a:accent4>
      <a:accent5>
        <a:srgbClr val="6B747C"/>
      </a:accent5>
      <a:accent6>
        <a:srgbClr val="B8B8B8"/>
      </a:accent6>
      <a:hlink>
        <a:srgbClr val="666666"/>
      </a:hlink>
      <a:folHlink>
        <a:srgbClr val="444444"/>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999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08E707CC7F86F4D92FDCB8311BD5FE8" ma:contentTypeVersion="10" ma:contentTypeDescription="Create a new document." ma:contentTypeScope="" ma:versionID="21b7034fa82626bf1b5adf011535be01">
  <xsd:schema xmlns:xsd="http://www.w3.org/2001/XMLSchema" xmlns:xs="http://www.w3.org/2001/XMLSchema" xmlns:p="http://schemas.microsoft.com/office/2006/metadata/properties" xmlns:ns2="7f0fe311-0204-429c-a2bc-24ba943d24fb" xmlns:ns3="1e6b1b95-266c-4465-a3ac-1ee31b0531ae" targetNamespace="http://schemas.microsoft.com/office/2006/metadata/properties" ma:root="true" ma:fieldsID="bc59ec6da0de1d11fd1bc96850fd9993" ns2:_="" ns3:_="">
    <xsd:import namespace="7f0fe311-0204-429c-a2bc-24ba943d24fb"/>
    <xsd:import namespace="1e6b1b95-266c-4465-a3ac-1ee31b0531a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0fe311-0204-429c-a2bc-24ba943d24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6b1b95-266c-4465-a3ac-1ee31b0531a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DFAD6A3-178C-4F7B-AE28-7AB7EE905188}">
  <ds:schemaRefs>
    <ds:schemaRef ds:uri="http://schemas.microsoft.com/sharepoint/v3/contenttype/forms"/>
  </ds:schemaRefs>
</ds:datastoreItem>
</file>

<file path=customXml/itemProps2.xml><?xml version="1.0" encoding="utf-8"?>
<ds:datastoreItem xmlns:ds="http://schemas.openxmlformats.org/officeDocument/2006/customXml" ds:itemID="{F43CA405-0E3B-4D02-B113-92F4B5FC500B}">
  <ds:schemaRefs>
    <ds:schemaRef ds:uri="1e6b1b95-266c-4465-a3ac-1ee31b0531ae"/>
    <ds:schemaRef ds:uri="7f0fe311-0204-429c-a2bc-24ba943d24f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96A1374-F9BE-42DA-9219-C47BD01FCBFB}">
  <ds:schemaRefs>
    <ds:schemaRef ds:uri="http://schemas.microsoft.com/office/2006/documentManagement/types"/>
    <ds:schemaRef ds:uri="http://purl.org/dc/terms/"/>
    <ds:schemaRef ds:uri="http://www.w3.org/XML/1998/namespace"/>
    <ds:schemaRef ds:uri="1e6b1b95-266c-4465-a3ac-1ee31b0531ae"/>
    <ds:schemaRef ds:uri="http://schemas.microsoft.com/office/infopath/2007/PartnerControls"/>
    <ds:schemaRef ds:uri="7f0fe311-0204-429c-a2bc-24ba943d24fb"/>
    <ds:schemaRef ds:uri="http://purl.org/dc/dcmitype/"/>
    <ds:schemaRef ds:uri="http://schemas.openxmlformats.org/package/2006/metadata/core-propertie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TotalTime>
  <Words>6914</Words>
  <Application>Microsoft Office PowerPoint</Application>
  <PresentationFormat>Widescreen</PresentationFormat>
  <Paragraphs>631</Paragraphs>
  <Slides>47</Slides>
  <Notes>47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Arial,Sans-Serif</vt:lpstr>
      <vt:lpstr>Calibri</vt:lpstr>
      <vt:lpstr>Constantia</vt:lpstr>
      <vt:lpstr>1_Office Theme</vt:lpstr>
      <vt:lpstr>District Orientation  for School Librarian Evaluation</vt:lpstr>
      <vt:lpstr>Agenda</vt:lpstr>
      <vt:lpstr>Objectives</vt:lpstr>
      <vt:lpstr>Understanding the Rubric</vt:lpstr>
      <vt:lpstr>   South Carolina School Librarian Rubric</vt:lpstr>
      <vt:lpstr>Parts of the Rubric</vt:lpstr>
      <vt:lpstr>Continuum of Engagement</vt:lpstr>
      <vt:lpstr>Domain Weightings for School Librarians</vt:lpstr>
      <vt:lpstr>Administrative Support</vt:lpstr>
      <vt:lpstr> Evaluation Process and Evidence Collection</vt:lpstr>
      <vt:lpstr>Roles of Evaluation Team Members: Evaluator</vt:lpstr>
      <vt:lpstr>Roles of Evaluation Team Members: Mentor (Induction and Annual Formative)</vt:lpstr>
      <vt:lpstr>Sources of Evidence</vt:lpstr>
      <vt:lpstr>Sources of Evidence Continued</vt:lpstr>
      <vt:lpstr>School Librarian Evaluation Process by Contract Level </vt:lpstr>
      <vt:lpstr>Documents Needed</vt:lpstr>
      <vt:lpstr>Documents Needed continued</vt:lpstr>
      <vt:lpstr>Observation Process</vt:lpstr>
      <vt:lpstr>Pre-Conferences</vt:lpstr>
      <vt:lpstr>Observations</vt:lpstr>
      <vt:lpstr>Reflections on Observed Sessions</vt:lpstr>
      <vt:lpstr>Post-Conferences</vt:lpstr>
      <vt:lpstr>Preliminary Evaluation Conference</vt:lpstr>
      <vt:lpstr>Professional Review</vt:lpstr>
      <vt:lpstr>Final Evaluation Conference</vt:lpstr>
      <vt:lpstr> Evaluation Timeline and Results </vt:lpstr>
      <vt:lpstr>District Evaluation Timeline </vt:lpstr>
      <vt:lpstr>How are evaluation results used?</vt:lpstr>
      <vt:lpstr>How are evaluation results used? (Continued)</vt:lpstr>
      <vt:lpstr>Wrap Up </vt:lpstr>
      <vt:lpstr>Resource Page (for Administrative use)</vt:lpstr>
      <vt:lpstr>Induction Formative</vt:lpstr>
      <vt:lpstr>Induction Formative: Preliminary Cycle</vt:lpstr>
      <vt:lpstr>Induction Formative: Final Cycle</vt:lpstr>
      <vt:lpstr>Annual &amp; Continuing Summative</vt:lpstr>
      <vt:lpstr>Annual &amp; Continuing Summative: Preliminary Cycle</vt:lpstr>
      <vt:lpstr>Annual &amp; Continuing Summative: Final Cycle</vt:lpstr>
      <vt:lpstr>Annual Formative (Diagnostic Assistance)</vt:lpstr>
      <vt:lpstr>Annual Formative (Diagnostic Assistance) Continued</vt:lpstr>
      <vt:lpstr>Annual Formative (Diagnostic Assistance): Preliminary Cycle</vt:lpstr>
      <vt:lpstr>Annual Formative (Diagnostic Assistance): Final Cycle</vt:lpstr>
      <vt:lpstr>Continuing Formative (Comprehensive)</vt:lpstr>
      <vt:lpstr>Continuing Formative (Comprehensive): Preliminary Cycle</vt:lpstr>
      <vt:lpstr>Continuing Formative (Comprehensive): Final Cycle</vt:lpstr>
      <vt:lpstr>Continuing Formative (Comprehensive): Final Cycle</vt:lpstr>
      <vt:lpstr>Continuing &amp; Annual Goals-Based Evaluation (GBE)</vt:lpstr>
      <vt:lpstr>Continuing &amp; Annual Goals-Based Evaluation (GBE)   Continued</vt:lpstr>
    </vt:vector>
  </TitlesOfParts>
  <Company>South Carolina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District Orientation School Librarians Assisting, Developing, and Evaluating Professional Teaching 2020</dc:title>
  <dc:creator>South Carolina Department of Education</dc:creator>
  <cp:lastModifiedBy>Cohoon, Ashley S</cp:lastModifiedBy>
  <cp:revision>1</cp:revision>
  <dcterms:created xsi:type="dcterms:W3CDTF">2020-09-14T15:00:48Z</dcterms:created>
  <dcterms:modified xsi:type="dcterms:W3CDTF">2024-05-14T18:50:04Z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0x010100008E707CC7F86F4D92FDCB8311BD5FE8</vt:lpwstr>
  </property>
  <property fmtid="{D5CDD505-2E9C-101B-9397-08002B2CF9AE}" pid="3" name="MediaServiceImageTags">
    <vt:lpwstr/>
  </property>
</Properties>
</file>