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9"/>
  </p:notesMasterIdLst>
  <p:sldIdLst>
    <p:sldId id="305" r:id="rId5"/>
    <p:sldId id="306" r:id="rId6"/>
    <p:sldId id="307" r:id="rId7"/>
    <p:sldId id="308" r:id="rId8"/>
    <p:sldId id="335" r:id="rId9"/>
    <p:sldId id="304" r:id="rId10"/>
    <p:sldId id="257" r:id="rId11"/>
    <p:sldId id="260" r:id="rId12"/>
    <p:sldId id="318" r:id="rId13"/>
    <p:sldId id="264" r:id="rId14"/>
    <p:sldId id="265" r:id="rId15"/>
    <p:sldId id="320" r:id="rId16"/>
    <p:sldId id="374" r:id="rId17"/>
    <p:sldId id="296" r:id="rId18"/>
    <p:sldId id="266" r:id="rId19"/>
    <p:sldId id="315" r:id="rId20"/>
    <p:sldId id="319" r:id="rId21"/>
    <p:sldId id="262" r:id="rId22"/>
    <p:sldId id="317" r:id="rId23"/>
    <p:sldId id="322" r:id="rId24"/>
    <p:sldId id="268" r:id="rId25"/>
    <p:sldId id="295" r:id="rId26"/>
    <p:sldId id="270" r:id="rId27"/>
    <p:sldId id="271" r:id="rId28"/>
    <p:sldId id="314" r:id="rId29"/>
    <p:sldId id="272" r:id="rId30"/>
    <p:sldId id="273" r:id="rId31"/>
    <p:sldId id="274" r:id="rId32"/>
    <p:sldId id="275" r:id="rId33"/>
    <p:sldId id="276" r:id="rId34"/>
    <p:sldId id="277" r:id="rId35"/>
    <p:sldId id="278" r:id="rId36"/>
    <p:sldId id="336" r:id="rId37"/>
    <p:sldId id="337" r:id="rId38"/>
    <p:sldId id="339" r:id="rId39"/>
    <p:sldId id="340" r:id="rId40"/>
    <p:sldId id="342" r:id="rId41"/>
    <p:sldId id="341" r:id="rId42"/>
    <p:sldId id="323" r:id="rId43"/>
    <p:sldId id="280" r:id="rId44"/>
    <p:sldId id="281" r:id="rId45"/>
    <p:sldId id="324" r:id="rId46"/>
    <p:sldId id="283" r:id="rId47"/>
    <p:sldId id="284" r:id="rId48"/>
    <p:sldId id="325" r:id="rId49"/>
    <p:sldId id="326" r:id="rId50"/>
    <p:sldId id="287" r:id="rId51"/>
    <p:sldId id="288" r:id="rId52"/>
    <p:sldId id="327" r:id="rId53"/>
    <p:sldId id="290" r:id="rId54"/>
    <p:sldId id="291" r:id="rId55"/>
    <p:sldId id="292" r:id="rId56"/>
    <p:sldId id="328" r:id="rId57"/>
    <p:sldId id="32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D3EEAD-16C8-C068-8E85-FDDA61436E01}" v="37" dt="2020-10-19T16:42:41.122"/>
    <p1510:client id="{E15C5980-0141-48AD-BCFE-9F71BFC6D0C2}" v="259" dt="2020-10-19T19:22:45.5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41" autoAdjust="0"/>
    <p:restoredTop sz="75788" autoAdjust="0"/>
  </p:normalViewPr>
  <p:slideViewPr>
    <p:cSldViewPr snapToGrid="0">
      <p:cViewPr varScale="1">
        <p:scale>
          <a:sx n="34" d="100"/>
          <a:sy n="34" d="100"/>
        </p:scale>
        <p:origin x="57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1"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dirty="0"/>
            <a:t>Pre-observation Conference</a:t>
          </a:r>
        </a:p>
      </dgm:t>
      <dgm:extLst>
        <a:ext uri="{E40237B7-FDA0-4F09-8148-C483321AD2D9}">
          <dgm14:cNvPr xmlns:dgm14="http://schemas.microsoft.com/office/drawing/2010/diagram" id="0" name="" descr="Evaluation Cycle"/>
        </a:ext>
      </dgm:extLs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dirty="0"/>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dirty="0"/>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Pre-observation Conference</a:t>
          </a:r>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Observation</a:t>
          </a:r>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Reflection</a:t>
          </a:r>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Post-observation Conference</a:t>
          </a:r>
        </a:p>
      </dsp:txBody>
      <dsp:txXfrm>
        <a:off x="128415" y="898792"/>
        <a:ext cx="1335759" cy="633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0D0372-F20A-4DF3-B656-CAD97A509C21}" type="datetimeFigureOut">
              <a:rPr lang="en-US" smtClean="0"/>
              <a:t>3/28/2024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84145-827F-48C9-85A0-0B82166279BD}" type="slidenum">
              <a:rPr lang="en-US" smtClean="0"/>
              <a:t>‹#›</a:t>
            </a:fld>
            <a:endParaRPr lang="en-US"/>
          </a:p>
        </p:txBody>
      </p:sp>
    </p:spTree>
    <p:extLst>
      <p:ext uri="{BB962C8B-B14F-4D97-AF65-F5344CB8AC3E}">
        <p14:creationId xmlns:p14="http://schemas.microsoft.com/office/powerpoint/2010/main" val="1643715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Welcome to the district orientation for school librarians. This training is designed to provide an overview of the 2020 evaluation instrument and process for school librarians. </a:t>
            </a:r>
          </a:p>
          <a:p>
            <a:endParaRPr lang="en-US">
              <a:cs typeface="Calibri"/>
            </a:endParaRPr>
          </a:p>
        </p:txBody>
      </p:sp>
      <p:sp>
        <p:nvSpPr>
          <p:cNvPr id="4" name="Slide Number Placeholder 3"/>
          <p:cNvSpPr>
            <a:spLocks noGrp="1"/>
          </p:cNvSpPr>
          <p:nvPr>
            <p:ph type="sldNum" sz="quarter" idx="5"/>
          </p:nvPr>
        </p:nvSpPr>
        <p:spPr/>
        <p:txBody>
          <a:bodyPr/>
          <a:lstStyle/>
          <a:p>
            <a:fld id="{EF684145-827F-48C9-85A0-0B82166279BD}" type="slidenum">
              <a:rPr lang="en-US" smtClean="0"/>
              <a:t>1</a:t>
            </a:fld>
            <a:endParaRPr lang="en-US"/>
          </a:p>
        </p:txBody>
      </p:sp>
    </p:spTree>
    <p:extLst>
      <p:ext uri="{BB962C8B-B14F-4D97-AF65-F5344CB8AC3E}">
        <p14:creationId xmlns:p14="http://schemas.microsoft.com/office/powerpoint/2010/main" val="2821426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None/>
            </a:pPr>
            <a:r>
              <a:rPr lang="en-US" dirty="0">
                <a:cs typeface="Calibri"/>
              </a:rPr>
              <a:t>ADEPT for School Librarians and the South Carolina School Librarian Rubric align with the American Association of School Librarians, or AASL.  According to AASL, </a:t>
            </a:r>
            <a:r>
              <a:rPr lang="en-US" sz="1200" dirty="0">
                <a:cs typeface="Calibri" panose="020F0502020204030204"/>
              </a:rPr>
              <a:t>"Learners are the center of school librarians' practice. As learning leaders, school librarians enact, model, and communicate the [AASL] Competencies…through their teaching; collaborating with other educators; demonstrating expertise in finding, evaluating, curating, and ethically using information; and administering the school library." </a:t>
            </a:r>
          </a:p>
          <a:p>
            <a:pPr marL="0" indent="0" algn="ctr">
              <a:buNone/>
            </a:pPr>
            <a:endParaRPr lang="en-US" sz="1200" dirty="0">
              <a:cs typeface="Calibri" panose="020F0502020204030204"/>
            </a:endParaRP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5450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a:t>
            </a:r>
            <a:r>
              <a:rPr lang="en-US"/>
              <a:t>school librarians has</a:t>
            </a:r>
          </a:p>
          <a:p>
            <a:pPr marL="171450" indent="-171450">
              <a:buFont typeface="Arial" panose="020B0604020202020204" pitchFamily="34" charset="0"/>
              <a:buChar char="•"/>
            </a:pPr>
            <a:r>
              <a:rPr lang="en-US"/>
              <a:t>4 domains, 21 indicators</a:t>
            </a:r>
            <a:endParaRPr lang="en-US">
              <a:cs typeface="Calibri"/>
            </a:endParaRPr>
          </a:p>
          <a:p>
            <a:pPr marL="171450" indent="-171450">
              <a:buFont typeface="Arial" panose="020B0604020202020204" pitchFamily="34" charset="0"/>
              <a:buChar char="•"/>
            </a:pPr>
            <a:r>
              <a:rPr lang="en-US"/>
              <a:t>4</a:t>
            </a:r>
            <a:r>
              <a:rPr lang="en-US" baseline="0"/>
              <a:t> leveled descriptions of practice for </a:t>
            </a:r>
            <a:r>
              <a:rPr lang="en-US"/>
              <a:t>Instruction, Environment, and Library Services &amp; Managment</a:t>
            </a:r>
            <a:endParaRPr lang="en-US" baseline="0">
              <a:cs typeface="Calibri"/>
            </a:endParaRPr>
          </a:p>
          <a:p>
            <a:pPr marL="171450" indent="-171450">
              <a:buFont typeface="Arial" panose="020B0604020202020204" pitchFamily="34" charset="0"/>
              <a:buChar char="•"/>
            </a:pPr>
            <a:r>
              <a:rPr lang="en-US" baseline="0"/>
              <a:t>Professionalism is slightly different, using a combination of the </a:t>
            </a:r>
            <a:r>
              <a:rPr lang="en-US"/>
              <a:t>school librarian and</a:t>
            </a:r>
            <a:r>
              <a:rPr lang="en-US" baseline="0"/>
              <a:t> administrator’s reflection</a:t>
            </a:r>
            <a:endParaRPr lang="en-US">
              <a:cs typeface="Calibri"/>
            </a:endParaRPr>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0755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This slide highlights each element of the rubric (Domain, Indicator, Descriptors and Performance Levels).</a:t>
            </a:r>
          </a:p>
          <a:p>
            <a:pPr marL="171450" indent="-171450">
              <a:buFont typeface="Arial" panose="020B0604020202020204" pitchFamily="34" charset="0"/>
              <a:buChar char="•"/>
            </a:pPr>
            <a:r>
              <a:rPr lang="en-US" dirty="0">
                <a:latin typeface="Arial"/>
                <a:cs typeface="Arial"/>
              </a:rPr>
              <a:t>Domains are the big buckets. The Domain shown</a:t>
            </a:r>
            <a:r>
              <a:rPr lang="en-US" baseline="0" dirty="0">
                <a:latin typeface="Arial"/>
                <a:cs typeface="Arial"/>
              </a:rPr>
              <a:t> here is Instruction.</a:t>
            </a:r>
            <a:endParaRPr lang="en-US" dirty="0">
              <a:latin typeface="Arial"/>
              <a:cs typeface="Arial"/>
            </a:endParaRPr>
          </a:p>
          <a:p>
            <a:pPr marL="171450" indent="-171450">
              <a:buFont typeface="Arial" panose="020B0604020202020204" pitchFamily="34" charset="0"/>
              <a:buChar char="•"/>
            </a:pPr>
            <a:r>
              <a:rPr lang="en-US" dirty="0">
                <a:latin typeface="Arial"/>
                <a:cs typeface="Arial"/>
              </a:rPr>
              <a:t>Indicators are the specific elements of practice</a:t>
            </a:r>
            <a:r>
              <a:rPr lang="en-US" baseline="0" dirty="0">
                <a:latin typeface="Arial"/>
                <a:cs typeface="Arial"/>
              </a:rPr>
              <a:t>. Indicators are found on the first column. This Indicator is called Standards and Objectives. The school librarian will receive a rating on each of the Indicators.</a:t>
            </a:r>
            <a:endParaRPr lang="en-US" dirty="0">
              <a:latin typeface="Arial"/>
              <a:cs typeface="Arial"/>
            </a:endParaRPr>
          </a:p>
          <a:p>
            <a:pPr marL="171450" indent="-171450">
              <a:buFont typeface="Arial" panose="020B0604020202020204" pitchFamily="34" charset="0"/>
              <a:buChar char="•"/>
            </a:pPr>
            <a:r>
              <a:rPr lang="en-US" dirty="0">
                <a:latin typeface="Arial"/>
                <a:cs typeface="Arial"/>
              </a:rPr>
              <a:t>Descriptors describe what performance looks like at each level. The</a:t>
            </a:r>
            <a:r>
              <a:rPr lang="en-US" baseline="0" dirty="0">
                <a:latin typeface="Arial"/>
                <a:cs typeface="Arial"/>
              </a:rPr>
              <a:t> descriptors are the bulleted sentences in each column.</a:t>
            </a:r>
            <a:endParaRPr lang="en-US" dirty="0">
              <a:latin typeface="Arial" charset="0"/>
              <a:cs typeface="Arial"/>
            </a:endParaRPr>
          </a:p>
          <a:p>
            <a:pPr marL="171450" indent="-171450">
              <a:buFont typeface="Arial" panose="020B0604020202020204" pitchFamily="34" charset="0"/>
              <a:buChar char="•"/>
            </a:pPr>
            <a:r>
              <a:rPr lang="en-US" baseline="0" dirty="0">
                <a:latin typeface="Arial"/>
                <a:cs typeface="Arial"/>
              </a:rPr>
              <a:t>The four performance levels are the biggest difference from the</a:t>
            </a:r>
            <a:r>
              <a:rPr lang="en-US" dirty="0">
                <a:latin typeface="Arial"/>
                <a:cs typeface="Arial"/>
              </a:rPr>
              <a:t> ADEPT 2006 model, giving the school librarian more specific feedback. These four performance levels are exemplary, proficient, needs improvement, and unsatisfactory.</a:t>
            </a:r>
          </a:p>
          <a:p>
            <a:pPr marL="171450" indent="-171450">
              <a:buFont typeface="Arial" panose="020B0604020202020204" pitchFamily="34" charset="0"/>
              <a:buChar char="•"/>
            </a:pPr>
            <a:r>
              <a:rPr lang="en-US" dirty="0">
                <a:latin typeface="Arial"/>
                <a:cs typeface="Arial"/>
              </a:rPr>
              <a:t>The Sources of Evidence indicate the parts of the evaluation process from which evidence can be collected to inform</a:t>
            </a:r>
            <a:r>
              <a:rPr lang="en-US" baseline="0" dirty="0">
                <a:latin typeface="Arial"/>
                <a:cs typeface="Arial"/>
              </a:rPr>
              <a:t> the specific indicator. </a:t>
            </a:r>
            <a:endParaRPr lang="en-US" dirty="0">
              <a:latin typeface="Arial" charset="0"/>
              <a:cs typeface="Arial"/>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6305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dirty="0"/>
              <a:t>For classroom teachers, the SC Teaching Standards 4.0 rubric has 4 </a:t>
            </a:r>
            <a:r>
              <a:rPr lang="en-US" sz="900" kern="1200" dirty="0">
                <a:solidFill>
                  <a:schemeClr val="tx1"/>
                </a:solidFill>
                <a:effectLst/>
                <a:latin typeface="+mn-lt"/>
                <a:ea typeface="+mn-ea"/>
                <a:cs typeface="+mn-cs"/>
              </a:rPr>
              <a:t>levels – moving</a:t>
            </a:r>
            <a:r>
              <a:rPr lang="en-US" sz="900" kern="1200" baseline="0" dirty="0">
                <a:solidFill>
                  <a:schemeClr val="tx1"/>
                </a:solidFill>
                <a:effectLst/>
                <a:latin typeface="+mn-lt"/>
                <a:ea typeface="+mn-ea"/>
                <a:cs typeface="+mn-cs"/>
              </a:rPr>
              <a:t> from Unsatisfactory to Exemplary – increasingly student centered as we move left</a:t>
            </a:r>
            <a:r>
              <a:rPr lang="en-US" sz="900" dirty="0"/>
              <a:t>.</a:t>
            </a:r>
            <a:endParaRPr lang="en-US" sz="900" kern="1200" baseline="0" dirty="0">
              <a:solidFill>
                <a:schemeClr val="tx1"/>
              </a:solidFill>
              <a:effectLst/>
              <a:latin typeface="+mn-lt"/>
              <a:cs typeface="Calibri"/>
            </a:endParaRPr>
          </a:p>
          <a:p>
            <a:pPr marL="0" lvl="1" defTabSz="685800">
              <a:defRPr/>
            </a:pPr>
            <a:endParaRPr lang="en-US" sz="900" dirty="0"/>
          </a:p>
          <a:p>
            <a:pPr marL="0" lvl="1" defTabSz="685800">
              <a:defRPr/>
            </a:pPr>
            <a:r>
              <a:rPr lang="en-US" sz="900" kern="1200" baseline="0" dirty="0">
                <a:solidFill>
                  <a:schemeClr val="tx1"/>
                </a:solidFill>
                <a:effectLst/>
                <a:latin typeface="+mn-lt"/>
                <a:ea typeface="+mn-ea"/>
                <a:cs typeface="+mn-cs"/>
              </a:rPr>
              <a:t>The </a:t>
            </a:r>
            <a:r>
              <a:rPr lang="en-US" sz="900" dirty="0"/>
              <a:t>School Librarian</a:t>
            </a:r>
            <a:r>
              <a:rPr lang="en-US" sz="900" kern="1200" baseline="0" dirty="0">
                <a:solidFill>
                  <a:schemeClr val="tx1"/>
                </a:solidFill>
                <a:effectLst/>
                <a:latin typeface="+mn-lt"/>
                <a:ea typeface="+mn-ea"/>
                <a:cs typeface="+mn-cs"/>
              </a:rPr>
              <a:t> </a:t>
            </a:r>
            <a:r>
              <a:rPr lang="en-US" sz="900" dirty="0"/>
              <a:t>rubric</a:t>
            </a:r>
            <a:r>
              <a:rPr lang="en-US" sz="900" kern="1200" baseline="0" dirty="0">
                <a:solidFill>
                  <a:schemeClr val="tx1"/>
                </a:solidFill>
                <a:effectLst/>
                <a:latin typeface="+mn-lt"/>
                <a:ea typeface="+mn-ea"/>
                <a:cs typeface="+mn-cs"/>
              </a:rPr>
              <a:t> </a:t>
            </a:r>
            <a:r>
              <a:rPr lang="en-US" sz="900" dirty="0"/>
              <a:t>has been </a:t>
            </a:r>
            <a:r>
              <a:rPr lang="en-US" sz="900" kern="1200" baseline="0" dirty="0">
                <a:solidFill>
                  <a:schemeClr val="tx1"/>
                </a:solidFill>
                <a:effectLst/>
                <a:latin typeface="+mn-lt"/>
                <a:ea typeface="+mn-ea"/>
                <a:cs typeface="+mn-cs"/>
              </a:rPr>
              <a:t>constructed with the same premise</a:t>
            </a:r>
            <a:r>
              <a:rPr lang="en-US" sz="900" dirty="0"/>
              <a:t>.</a:t>
            </a:r>
            <a:endParaRPr lang="en-US" sz="900" kern="1200" baseline="0" dirty="0">
              <a:solidFill>
                <a:schemeClr val="tx1"/>
              </a:solidFill>
              <a:effectLst/>
              <a:latin typeface="+mn-lt"/>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spcBef>
                <a:spcPts val="750"/>
              </a:spcBef>
              <a:buFont typeface="Arial"/>
              <a:buNone/>
            </a:pPr>
            <a:r>
              <a:rPr lang="en-US" b="1" dirty="0"/>
              <a:t>Here are some general</a:t>
            </a:r>
            <a:r>
              <a:rPr lang="en-US" b="1" baseline="0" dirty="0"/>
              <a:t> reminders:</a:t>
            </a:r>
            <a:endParaRPr lang="en-US" b="1" dirty="0"/>
          </a:p>
          <a:p>
            <a:pPr marL="285750" indent="-285750">
              <a:lnSpc>
                <a:spcPct val="90000"/>
              </a:lnSpc>
              <a:spcBef>
                <a:spcPts val="750"/>
              </a:spcBef>
              <a:buFont typeface="Arial"/>
              <a:buChar char="•"/>
            </a:pPr>
            <a:r>
              <a:rPr lang="en-US" dirty="0"/>
              <a:t>The rubric is not a checklist.</a:t>
            </a:r>
          </a:p>
          <a:p>
            <a:pPr marL="285750" indent="-285750">
              <a:lnSpc>
                <a:spcPct val="90000"/>
              </a:lnSpc>
              <a:spcBef>
                <a:spcPts val="750"/>
              </a:spcBef>
              <a:buFont typeface="Arial"/>
              <a:buChar char="•"/>
            </a:pPr>
            <a:r>
              <a:rPr lang="en-US" dirty="0"/>
              <a:t>The rubric is holistic in nature. In order to use the rubric effectively, </a:t>
            </a:r>
            <a:r>
              <a:rPr lang="en-US" b="1" dirty="0"/>
              <a:t>you and</a:t>
            </a:r>
            <a:r>
              <a:rPr lang="en-US" dirty="0"/>
              <a:t> </a:t>
            </a:r>
            <a:r>
              <a:rPr lang="en-US" b="1" dirty="0"/>
              <a:t>your</a:t>
            </a:r>
            <a:r>
              <a:rPr lang="en-US" dirty="0"/>
              <a:t> observer should see that the parts of each Domain can only be understood when put in context of the whole.</a:t>
            </a:r>
            <a:endParaRPr lang="en-US" dirty="0">
              <a:cs typeface="Calibri"/>
            </a:endParaRPr>
          </a:p>
          <a:p>
            <a:pPr marL="285750" indent="-285750">
              <a:lnSpc>
                <a:spcPct val="90000"/>
              </a:lnSpc>
              <a:spcBef>
                <a:spcPts val="750"/>
              </a:spcBef>
              <a:buFont typeface="Arial"/>
              <a:buChar char="•"/>
            </a:pPr>
            <a:r>
              <a:rPr lang="en-US" b="1" dirty="0"/>
              <a:t>Your</a:t>
            </a:r>
            <a:r>
              <a:rPr lang="en-US" b="1" baseline="0" dirty="0"/>
              <a:t> evaluators are trained to assign observation r</a:t>
            </a:r>
            <a:r>
              <a:rPr lang="en-US" b="1" dirty="0"/>
              <a:t>atings</a:t>
            </a:r>
            <a:r>
              <a:rPr lang="en-US" dirty="0"/>
              <a:t> based on a preponderance of evidence. </a:t>
            </a:r>
            <a:endParaRPr lang="en-US" b="1" dirty="0">
              <a:cs typeface="Calibri"/>
            </a:endParaRPr>
          </a:p>
          <a:p>
            <a:pPr marL="285750" indent="-285750">
              <a:lnSpc>
                <a:spcPct val="90000"/>
              </a:lnSpc>
              <a:spcBef>
                <a:spcPts val="750"/>
              </a:spcBef>
              <a:buFont typeface="Arial"/>
              <a:buChar char="•"/>
            </a:pPr>
            <a:r>
              <a:rPr lang="en-US" dirty="0"/>
              <a:t>In determining a score, rather than looking at each Descriptor individually, </a:t>
            </a:r>
            <a:r>
              <a:rPr lang="en-US" b="1" dirty="0"/>
              <a:t>your</a:t>
            </a:r>
            <a:r>
              <a:rPr lang="en-US" baseline="0" dirty="0"/>
              <a:t> </a:t>
            </a:r>
            <a:r>
              <a:rPr lang="en-US" b="1" dirty="0"/>
              <a:t>evaluators are trained to take into account </a:t>
            </a:r>
            <a:r>
              <a:rPr lang="en-US" dirty="0"/>
              <a:t>the entirety of the Descriptors in each performance level.</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27256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weighting of the Instruction Domain is 30% of the composite score, the Environment Domain is 20%, the Library Services &amp; Management Domain is 40%, and the Professionalism Domain is 10%. </a:t>
            </a: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44689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understand that it is imperative that </a:t>
            </a:r>
            <a:r>
              <a:rPr lang="en-US" b="1" dirty="0"/>
              <a:t>your</a:t>
            </a:r>
            <a:r>
              <a:rPr lang="en-US" baseline="0" dirty="0"/>
              <a:t> </a:t>
            </a:r>
            <a:r>
              <a:rPr lang="en-US" dirty="0"/>
              <a:t>school level administrators and evaluators understand and acknowledge </a:t>
            </a:r>
            <a:r>
              <a:rPr lang="en-US" b="1" dirty="0"/>
              <a:t>your</a:t>
            </a:r>
            <a:r>
              <a:rPr lang="en-US" dirty="0"/>
              <a:t> unique roles and responsibilities as</a:t>
            </a:r>
            <a:r>
              <a:rPr lang="en-US" baseline="0" dirty="0"/>
              <a:t> </a:t>
            </a:r>
            <a:r>
              <a:rPr lang="en-US" b="1" baseline="0" dirty="0"/>
              <a:t>School Librarians</a:t>
            </a:r>
            <a:r>
              <a:rPr lang="en-US" dirty="0"/>
              <a:t>. </a:t>
            </a:r>
            <a:r>
              <a:rPr lang="en-US" b="1" dirty="0"/>
              <a:t>Your</a:t>
            </a:r>
            <a:r>
              <a:rPr lang="en-US" dirty="0"/>
              <a:t> administrators </a:t>
            </a:r>
            <a:r>
              <a:rPr lang="en-US" b="1" dirty="0"/>
              <a:t>and evaluators</a:t>
            </a:r>
            <a:r>
              <a:rPr lang="en-US" dirty="0"/>
              <a:t> </a:t>
            </a:r>
            <a:r>
              <a:rPr lang="en-US" b="1" dirty="0"/>
              <a:t>are provided theses resources to prepare them in assisting you throughout this evaluation</a:t>
            </a:r>
            <a:r>
              <a:rPr lang="en-US" dirty="0"/>
              <a:t> process.</a:t>
            </a:r>
          </a:p>
          <a:p>
            <a:endParaRPr lang="en-US" dirty="0"/>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252203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We will now walk</a:t>
            </a:r>
            <a:r>
              <a:rPr lang="en-US" baseline="0" dirty="0"/>
              <a:t> through the components of the evaluation process.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101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dirty="0">
              <a:cs typeface="Calibri"/>
            </a:endParaRPr>
          </a:p>
          <a:p>
            <a:r>
              <a:rPr lang="en-US" dirty="0">
                <a:cs typeface="Calibri"/>
              </a:rPr>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3651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When a mentor is assigned to the evaluation team, this does NOT mean that the mentor will evaluate the educator. Rather, the mentor's role is to provide support. Mentors must attend a separate mentor training in order to serve. It is of utmost importance that the evaluator understands the confidentiality that must be respected between the mentor and the educator.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238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need to have a copy of the SC School Librarian Rubric for this overview today.</a:t>
            </a:r>
          </a:p>
          <a:p>
            <a:endParaRPr lang="en-US" dirty="0">
              <a:cs typeface="Calibri"/>
            </a:endParaRPr>
          </a:p>
        </p:txBody>
      </p:sp>
      <p:sp>
        <p:nvSpPr>
          <p:cNvPr id="4" name="Slide Number Placeholder 3"/>
          <p:cNvSpPr>
            <a:spLocks noGrp="1"/>
          </p:cNvSpPr>
          <p:nvPr>
            <p:ph type="sldNum" sz="quarter" idx="5"/>
          </p:nvPr>
        </p:nvSpPr>
        <p:spPr/>
        <p:txBody>
          <a:bodyPr/>
          <a:lstStyle/>
          <a:p>
            <a:fld id="{EF684145-827F-48C9-85A0-0B82166279BD}" type="slidenum">
              <a:rPr lang="en-US" smtClean="0"/>
              <a:t>2</a:t>
            </a:fld>
            <a:endParaRPr lang="en-US"/>
          </a:p>
        </p:txBody>
      </p:sp>
    </p:spTree>
    <p:extLst>
      <p:ext uri="{BB962C8B-B14F-4D97-AF65-F5344CB8AC3E}">
        <p14:creationId xmlns:p14="http://schemas.microsoft.com/office/powerpoint/2010/main" val="19132518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(school librarians) and your evaluators will use a variety of sources of evidence that align to each of the Indicators on the School Librarian Rubric. The evaluator will use the sources of evidence to assess your performance level. You will collect and share some of the sources. Other sources, such as the questions embedded in the conferences, will be gathered by the evaluator. These sources of evidence are listed within the Rubric under the “Sources of Evidence” column so that the evaluator can readily determine where to find evidence of each descriptor. </a:t>
            </a:r>
            <a:endParaRPr lang="en-US" dirty="0">
              <a:cs typeface="Calibri"/>
            </a:endParaRPr>
          </a:p>
          <a:p>
            <a:endParaRPr lang="en-US" dirty="0">
              <a:cs typeface="Calibri"/>
            </a:endParaRPr>
          </a:p>
          <a:p>
            <a:r>
              <a:rPr lang="en-US" dirty="0">
                <a:cs typeface="Calibri"/>
              </a:rPr>
              <a:t>The School Librarian Plan is prepared by the school librarian. The template for this source is found in SCLead and will be approved by the evaluator and discussed at least three times during scheduled conferences within the school year. The School Librarian Plan will include the sections of the librarian's schedule, collection analysis, budget analysis, goal, policies &amp; procedures, and school and community involvement reflection. Some of these components may be separate documents that the school librarian can upload as attachments in SCLead. The School Librarian Plan takes the place of the former Long Range Plan. These documents are meaningful to the school librarian and can be revised as needed throughout the school year. The school librarian will also want to bring or make sure that the evaluator has access to samplings of the relevant listed documentation. This is their opportunity to share their accomplishments with their evaluator(s). </a:t>
            </a:r>
          </a:p>
          <a:p>
            <a:pPr lvl="1"/>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20</a:t>
            </a:fld>
            <a:endParaRPr lang="en-US"/>
          </a:p>
        </p:txBody>
      </p:sp>
    </p:spTree>
    <p:extLst>
      <p:ext uri="{BB962C8B-B14F-4D97-AF65-F5344CB8AC3E}">
        <p14:creationId xmlns:p14="http://schemas.microsoft.com/office/powerpoint/2010/main" val="623572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addition to the documentation that you (the school librarian) provide, the evaluator is responsible for gathering evidence using the forms and sources of evidence as shown on this slide. These templates are also found in SCLead. The evaluator will need to ask required questions during the pre- and post- conferences and look for specific evidence during observations as indicated on the Rubric to ensure that your (the school librarian's) ratings are based on strong evidence.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1644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educators in South Carolina are required to develop a professional goal each year. The professional goals for </a:t>
            </a:r>
            <a:r>
              <a:rPr lang="en-US" b="1" dirty="0"/>
              <a:t>you, as a school librarian </a:t>
            </a:r>
            <a:r>
              <a:rPr lang="en-US" dirty="0"/>
              <a:t>undergoing a formative or summative evaluation, are built into the evaluation process within </a:t>
            </a:r>
            <a:r>
              <a:rPr lang="en-US" b="1" dirty="0"/>
              <a:t>your</a:t>
            </a:r>
            <a:r>
              <a:rPr lang="en-US" baseline="0" dirty="0"/>
              <a:t> </a:t>
            </a:r>
            <a:r>
              <a:rPr lang="en-US" dirty="0"/>
              <a:t>School Librarian Plan. </a:t>
            </a:r>
            <a:r>
              <a:rPr lang="en-US" b="1" dirty="0"/>
              <a:t>If you</a:t>
            </a:r>
            <a:r>
              <a:rPr lang="en-US" dirty="0"/>
              <a:t> </a:t>
            </a:r>
            <a:r>
              <a:rPr lang="en-US" b="1" dirty="0"/>
              <a:t>are</a:t>
            </a:r>
            <a:r>
              <a:rPr lang="en-US" dirty="0"/>
              <a:t> undergoing GBEs, </a:t>
            </a:r>
            <a:r>
              <a:rPr lang="en-US" b="1" dirty="0"/>
              <a:t>you</a:t>
            </a:r>
            <a:r>
              <a:rPr lang="en-US" dirty="0"/>
              <a:t> may complete the Goals-Based Professional Goal document where </a:t>
            </a:r>
            <a:r>
              <a:rPr lang="en-US" b="1" dirty="0"/>
              <a:t>you</a:t>
            </a:r>
            <a:r>
              <a:rPr lang="en-US" dirty="0"/>
              <a:t> identify </a:t>
            </a:r>
            <a:r>
              <a:rPr lang="en-US" b="1" dirty="0"/>
              <a:t>an</a:t>
            </a:r>
            <a:r>
              <a:rPr lang="en-US" dirty="0"/>
              <a:t> area of professional learning aligned to one or more Indicators.</a:t>
            </a:r>
          </a:p>
          <a:p>
            <a:endParaRPr lang="en-US" dirty="0"/>
          </a:p>
          <a:p>
            <a:r>
              <a:rPr lang="en-US" dirty="0"/>
              <a:t>The observation process varies for each contract level based on the needs of the practitioners for each special area. [FEEL FREE TO EMPHASIZE SPECIFIC CONTRACT LEVELS AT ORIENTATION]</a:t>
            </a:r>
            <a:endParaRPr lang="en-US" dirty="0">
              <a:cs typeface="Calibri"/>
            </a:endParaRPr>
          </a:p>
          <a:p>
            <a:r>
              <a:rPr lang="en-US" dirty="0"/>
              <a:t>You (school librarians) will receive feedback from observations by the administrative evaluator for all contract levels, and by a content expert as well for the Annual Summative level.</a:t>
            </a:r>
            <a:endParaRPr lang="en-US" dirty="0">
              <a:cs typeface="Calibri"/>
            </a:endParaRPr>
          </a:p>
          <a:p>
            <a:r>
              <a:rPr lang="en-US" dirty="0"/>
              <a:t>At the Continuing Formative level, the evaluation can be waived during the spring semester if scores from the preliminary evaluation cycle are proficient or above.</a:t>
            </a:r>
            <a:endParaRPr lang="en-US" dirty="0">
              <a:cs typeface="Calibri"/>
            </a:endParaRPr>
          </a:p>
          <a:p>
            <a:endParaRPr lang="en-US" dirty="0">
              <a:cs typeface="Calibri"/>
            </a:endParaRPr>
          </a:p>
          <a:p>
            <a:r>
              <a:rPr lang="en-US" dirty="0"/>
              <a:t>All observations in the fall, or preliminary evaluation cycle, are announced and include:</a:t>
            </a:r>
            <a:endParaRPr lang="en-US" dirty="0">
              <a:cs typeface="Calibri"/>
            </a:endParaRPr>
          </a:p>
          <a:p>
            <a:r>
              <a:rPr lang="en-US" dirty="0"/>
              <a:t>pre-conference</a:t>
            </a:r>
            <a:r>
              <a:rPr lang="en-US" baseline="0" dirty="0"/>
              <a:t> and a </a:t>
            </a:r>
            <a:r>
              <a:rPr lang="en-US" dirty="0"/>
              <a:t>post-conference with Areas of Refinement and Reinforcement. All observations in the spring, or final evaluation cycle, are unannounced, and include a post-conference with Areas of Refinement and Reinforcement. The area of refinement becomes a professional goal to fine-tune professional practice in that identified area. </a:t>
            </a:r>
            <a:endParaRPr lang="en-US" dirty="0">
              <a:cs typeface="Calibri"/>
            </a:endParaRPr>
          </a:p>
          <a:p>
            <a:endParaRPr lang="en-US" dirty="0"/>
          </a:p>
          <a:p>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17414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stated, you (the school librarian) and the evaluator will need specific documents and forms for each step of the evaluation process. This chart shows more specifically which sources of evidence and forms will be needed for observations. Here you see the step of the process, what you will need to bring or provide access to for the evaluator, and what forms the evaluator will use in SCLead.org as they gather and document evidence of professional practice. </a:t>
            </a:r>
          </a:p>
          <a:p>
            <a:r>
              <a:rPr lang="en-US" dirty="0">
                <a:cs typeface="Calibri"/>
              </a:rPr>
              <a:t>You will develop the School Library Plan and then it will be approved by the evaluator during the Preliminary Approval Conference. This form is found in SCLead. </a:t>
            </a:r>
          </a:p>
          <a:p>
            <a:r>
              <a:rPr lang="en-US" dirty="0">
                <a:cs typeface="Calibri"/>
              </a:rPr>
              <a:t>You may also bring optional samplings of lesson plans, student work, other documentation during any of the conferences throughout the year. </a:t>
            </a:r>
          </a:p>
          <a:p>
            <a:r>
              <a:rPr lang="en-US" dirty="0">
                <a:cs typeface="Calibri"/>
              </a:rPr>
              <a:t>After each observation, you will complete a Self-Reflection.  All of these forms listed for the evaluator are found in SCLead.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5695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you can see, you (the school librarian) and the evaluator will re-visit the School Librarian Plan during the Preliminary Evaluation Conference mid-year, and at the Final Evaluation Conference at the end of the year. The consensus meeting is only held if there are two or more evaluators. Scores are shared with the school librarian during the Preliminary Evaluation Conference for the first three Domains of the rubric. At the end of the year, you (the school librarian) and the administrative evaluator will complete the documents for the fourth Domain of Professionalism, and scores for all four Domains will be shared.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9103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now look deeper into the Pre-Observation</a:t>
            </a:r>
            <a:r>
              <a:rPr lang="en-US" baseline="0" dirty="0"/>
              <a:t> Conference or simply referred to as Pre-Conference.</a:t>
            </a:r>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25</a:t>
            </a:fld>
            <a:endParaRPr lang="en-US"/>
          </a:p>
        </p:txBody>
      </p:sp>
    </p:spTree>
    <p:extLst>
      <p:ext uri="{BB962C8B-B14F-4D97-AF65-F5344CB8AC3E}">
        <p14:creationId xmlns:p14="http://schemas.microsoft.com/office/powerpoint/2010/main" val="32997787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the evaluator observes you (the school librarian) during the preliminary evaluation cycle, a pre-conference is held. </a:t>
            </a:r>
            <a:endParaRPr lang="en-US"/>
          </a:p>
          <a:p>
            <a:r>
              <a:rPr lang="en-US">
                <a:cs typeface="Calibri"/>
              </a:rPr>
              <a:t>The purpose of the pre-conference is to promote reflection and encourage professional growth and development. This is an opportunity for the evaluator to collect evidence through provided questions that align to the rubric. This is also an opportunity for you (the school librarian) to ask clarifying questions, provide information, or request support that will be helpful for the upcoming observation. </a:t>
            </a:r>
          </a:p>
          <a:p>
            <a:r>
              <a:rPr lang="en-US">
                <a:cs typeface="Calibri"/>
              </a:rPr>
              <a:t>You (school librarians) 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57985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evaluators will have an opportunity to observe you (the school librarian) in action.  The purpose is to gather information about your (the school librarian’s) typical performance. All required observations during the preliminary evaluation cycle must be </a:t>
            </a:r>
            <a:r>
              <a:rPr lang="en-US" i="1">
                <a:cs typeface="Calibri"/>
              </a:rPr>
              <a:t>announced. </a:t>
            </a:r>
            <a:r>
              <a:rPr lang="en-US">
                <a:cs typeface="Calibri"/>
              </a:rPr>
              <a:t>All required observations during the final evaluation cycle are </a:t>
            </a:r>
            <a:r>
              <a:rPr lang="en-US" i="1">
                <a:cs typeface="Calibri"/>
              </a:rPr>
              <a:t>unannounced.</a:t>
            </a:r>
            <a:endParaRPr lang="en-US">
              <a:cs typeface="Calibri"/>
            </a:endParaRPr>
          </a:p>
          <a:p>
            <a:r>
              <a:rPr lang="en-US">
                <a:cs typeface="Calibri"/>
              </a:rPr>
              <a:t>Evidence gathered from these observations are again correlated to specific descriptors within the rubric. When the evaluator observes, he/she will be collecting evidence for the Domains of Instruction, Environment, and Library Services &amp; Management.</a:t>
            </a:r>
          </a:p>
          <a:p>
            <a:r>
              <a:rPr lang="en-US">
                <a:cs typeface="Calibri"/>
              </a:rPr>
              <a:t>In addition to required observations, evaluators may conduct optional walk-through observations. </a:t>
            </a:r>
            <a:endParaRPr lang="en-US"/>
          </a:p>
          <a:p>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5710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a:t>You (the school librarian) will complete a Self-Reflection after each required observation by providing self-scores for the assessed Indicators</a:t>
            </a:r>
          </a:p>
          <a:p>
            <a:pPr marL="285750" indent="-285750">
              <a:lnSpc>
                <a:spcPct val="90000"/>
              </a:lnSpc>
              <a:spcBef>
                <a:spcPts val="750"/>
              </a:spcBef>
              <a:buFont typeface="Arial"/>
              <a:buChar char="•"/>
            </a:pPr>
            <a:r>
              <a:rPr lang="en-US"/>
              <a:t>All reflections should be submitted within 2 calendar days (48-hour period) following the observation, unless an extension is approved by the evaluation team.</a:t>
            </a:r>
            <a:endParaRPr lang="en-US">
              <a:cs typeface="Calibri"/>
            </a:endParaRPr>
          </a:p>
          <a:p>
            <a:pPr marL="285750" indent="-285750">
              <a:lnSpc>
                <a:spcPct val="90000"/>
              </a:lnSpc>
              <a:spcBef>
                <a:spcPts val="750"/>
              </a:spcBef>
              <a:buFont typeface="Arial"/>
              <a:buChar char="•"/>
            </a:pPr>
            <a:r>
              <a:rPr lang="en-US"/>
              <a:t>And finally, the Self-Reflection will be used for discussion during the post-conference.</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0636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Post-conferences will take place after each required observation. The post-conference provides the opportunity for evaluators to give meaningful, actionable feedback and for you (school librarian) to reflect on your own performance and sessions. The post-conferences should be held within 5 school days of the observation to provide timely feedback.</a:t>
            </a:r>
            <a:endParaRPr lang="en-US" dirty="0"/>
          </a:p>
          <a:p>
            <a:r>
              <a:rPr lang="en-US" dirty="0">
                <a:cs typeface="Calibri"/>
              </a:rPr>
              <a:t>Prior to the post-conference, the evaluator identifies an Area of Reinforcement that indicates a strength and an Area of Refinement that will provide an opportunity for growth. These areas are then shared with you (school librarian) during the post-conference.</a:t>
            </a:r>
          </a:p>
          <a:p>
            <a:endParaRPr lang="en-US" dirty="0">
              <a:cs typeface="Calibri"/>
            </a:endParaRPr>
          </a:p>
          <a:p>
            <a:r>
              <a:rPr lang="en-US" dirty="0">
                <a:cs typeface="Calibri"/>
              </a:rPr>
              <a:t>Just as in the pre-conference, </a:t>
            </a:r>
            <a:r>
              <a:rPr lang="en-US" dirty="0"/>
              <a:t>you and the evaluator will want to have certain materials and forms with you to share and collect evidence. In addition to sharing your own reflections, you may want to bring any documentation to share with the evaluator that would assist the evaluator in making informed decisions. The evaluator may ask you to bring additional documents for clarification. The evaluator will use the Post-Conference Forms found in SCLead.org or provided by your district. These forms provide questions to ask. The responses are correlated to specific descriptors in the Rubric, and will inform the evaluation ratings for those indicators. Ratings are not shared in the post-conference. This is in part because evidence is gathered from answers to the specific post-conference questions related to the rubric.</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3771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Throughout our time together, we will discuss the objectives for the orientation, review the changes made to the school librarians evaluation, gain an understanding of the rubric, walk through the evaluation process and collection of evidence, take a look at the expectations at each contract level, and finally wrap up our day. </a:t>
            </a:r>
          </a:p>
        </p:txBody>
      </p:sp>
      <p:sp>
        <p:nvSpPr>
          <p:cNvPr id="4" name="Slide Number Placeholder 3"/>
          <p:cNvSpPr>
            <a:spLocks noGrp="1"/>
          </p:cNvSpPr>
          <p:nvPr>
            <p:ph type="sldNum" sz="quarter" idx="5"/>
          </p:nvPr>
        </p:nvSpPr>
        <p:spPr/>
        <p:txBody>
          <a:bodyPr/>
          <a:lstStyle/>
          <a:p>
            <a:fld id="{EF684145-827F-48C9-85A0-0B82166279BD}" type="slidenum">
              <a:rPr lang="en-US" smtClean="0"/>
              <a:t>3</a:t>
            </a:fld>
            <a:endParaRPr lang="en-US"/>
          </a:p>
        </p:txBody>
      </p:sp>
    </p:spTree>
    <p:extLst>
      <p:ext uri="{BB962C8B-B14F-4D97-AF65-F5344CB8AC3E}">
        <p14:creationId xmlns:p14="http://schemas.microsoft.com/office/powerpoint/2010/main" val="22126770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At the end of the preliminary evaluation cycle, you (school librarian) will meet with the evaluator(s) at the Preliminary Evaluation Conference. If there are 2 or more evaluators, they will meet before this conference in order to reach consensus on all Indicators. At this conference, the evaluation chair will share the preliminary cycle scores with the you. Remember that the evaluator(s) will share an Area of Refinement and an Area of Reinforcement at each post-conference.; additionally, you will and the evaluator(s) will re-visit the School Librarian Plan.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266363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final evaluation cycle, you (school librarian) will complete the Professional Self-Review to reflect on your professional performance. The principal or administrative designee will complete a professional review as well. The ratings from the evaluator will be used to determine the overall rating of the Professionalism Domain based on the School Librarian Rubric.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86929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Also at the end of the final evaluation cycle, </a:t>
            </a:r>
            <a:r>
              <a:rPr lang="en-US" b="1" dirty="0">
                <a:cs typeface="Calibri"/>
              </a:rPr>
              <a:t>your</a:t>
            </a:r>
            <a:r>
              <a:rPr lang="en-US" b="1" baseline="0" dirty="0">
                <a:cs typeface="Calibri"/>
              </a:rPr>
              <a:t> evaluator(s)</a:t>
            </a:r>
            <a:r>
              <a:rPr lang="en-US" b="1" dirty="0">
                <a:cs typeface="Calibri"/>
              </a:rPr>
              <a:t> will</a:t>
            </a:r>
            <a:r>
              <a:rPr lang="en-US" b="1" baseline="0" dirty="0">
                <a:cs typeface="Calibri"/>
              </a:rPr>
              <a:t> meet with you </a:t>
            </a:r>
            <a:r>
              <a:rPr lang="en-US" dirty="0">
                <a:cs typeface="Calibri"/>
              </a:rPr>
              <a:t>for the Final Evaluation Conference. Before this conference is held, if </a:t>
            </a:r>
            <a:r>
              <a:rPr lang="en-US" b="1" dirty="0">
                <a:cs typeface="Calibri"/>
              </a:rPr>
              <a:t>you</a:t>
            </a:r>
            <a:r>
              <a:rPr lang="en-US" b="1" baseline="0" dirty="0">
                <a:cs typeface="Calibri"/>
              </a:rPr>
              <a:t> have </a:t>
            </a:r>
            <a:r>
              <a:rPr lang="en-US" dirty="0">
                <a:cs typeface="Calibri"/>
              </a:rPr>
              <a:t>2 or more evaluators </a:t>
            </a:r>
            <a:r>
              <a:rPr lang="en-US" b="1" dirty="0">
                <a:cs typeface="Calibri"/>
              </a:rPr>
              <a:t>on your evaluation team</a:t>
            </a:r>
            <a:r>
              <a:rPr lang="en-US" dirty="0">
                <a:cs typeface="Calibri"/>
              </a:rPr>
              <a:t>, </a:t>
            </a:r>
            <a:r>
              <a:rPr lang="en-US" b="1" dirty="0">
                <a:cs typeface="Calibri"/>
              </a:rPr>
              <a:t>your</a:t>
            </a:r>
            <a:r>
              <a:rPr lang="en-US" b="1" baseline="0" dirty="0">
                <a:cs typeface="Calibri"/>
              </a:rPr>
              <a:t> evaluators</a:t>
            </a:r>
            <a:r>
              <a:rPr lang="en-US" b="1" dirty="0">
                <a:cs typeface="Calibri"/>
              </a:rPr>
              <a:t> must first </a:t>
            </a:r>
            <a:r>
              <a:rPr lang="en-US" dirty="0">
                <a:cs typeface="Calibri"/>
              </a:rPr>
              <a:t>reach consensus on </a:t>
            </a:r>
            <a:r>
              <a:rPr lang="en-US" b="1" dirty="0">
                <a:cs typeface="Calibri"/>
              </a:rPr>
              <a:t>all your Indicator scores</a:t>
            </a:r>
            <a:r>
              <a:rPr lang="en-US" dirty="0">
                <a:cs typeface="Calibri"/>
              </a:rPr>
              <a:t>. At the Final Evaluation Conference, the evaluation chair will share </a:t>
            </a:r>
            <a:r>
              <a:rPr lang="en-US" b="1" dirty="0">
                <a:cs typeface="Calibri"/>
              </a:rPr>
              <a:t>your</a:t>
            </a:r>
            <a:r>
              <a:rPr lang="en-US" b="1" baseline="0" dirty="0">
                <a:cs typeface="Calibri"/>
              </a:rPr>
              <a:t> </a:t>
            </a:r>
            <a:r>
              <a:rPr lang="en-US" dirty="0">
                <a:cs typeface="Calibri"/>
              </a:rPr>
              <a:t>final cycle scores for all four Domains.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28258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34</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35</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36</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INFORMATION ABOUT NEXT STEPS AND YOUR DISTRICT CONTACT INFORMATION</a:t>
            </a:r>
          </a:p>
          <a:p>
            <a:r>
              <a:rPr lang="en-US" dirty="0"/>
              <a:t>If you have additional questions about your evaluation please contact (SCHOOL evaluation lead) or (DISTRICT </a:t>
            </a:r>
            <a:r>
              <a:rPr lang="en-US" dirty="0" err="1"/>
              <a:t>evalution</a:t>
            </a:r>
            <a:r>
              <a:rPr lang="en-US" dirty="0"/>
              <a:t> lead)</a:t>
            </a:r>
          </a:p>
        </p:txBody>
      </p:sp>
      <p:sp>
        <p:nvSpPr>
          <p:cNvPr id="4" name="Slide Number Placeholder 3"/>
          <p:cNvSpPr>
            <a:spLocks noGrp="1"/>
          </p:cNvSpPr>
          <p:nvPr>
            <p:ph type="sldNum" sz="quarter" idx="10"/>
          </p:nvPr>
        </p:nvSpPr>
        <p:spPr/>
        <p:txBody>
          <a:bodyPr/>
          <a:lstStyle/>
          <a:p>
            <a:fld id="{7CB4149E-C831-41B2-860C-6E6031ADB087}" type="slidenum">
              <a:rPr lang="en-US" smtClean="0"/>
              <a:t>37</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38</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Typically, </a:t>
            </a:r>
            <a:r>
              <a:rPr lang="en-US" b="1" dirty="0">
                <a:cs typeface="Calibri"/>
              </a:rPr>
              <a:t>as</a:t>
            </a:r>
            <a:r>
              <a:rPr lang="en-US" baseline="0" dirty="0">
                <a:cs typeface="Calibri"/>
              </a:rPr>
              <a:t> </a:t>
            </a:r>
            <a:r>
              <a:rPr lang="en-US" dirty="0">
                <a:cs typeface="Calibri"/>
              </a:rPr>
              <a:t>school librarian, </a:t>
            </a:r>
            <a:r>
              <a:rPr lang="en-US" b="1" dirty="0">
                <a:cs typeface="Calibri"/>
              </a:rPr>
              <a:t>you</a:t>
            </a:r>
            <a:r>
              <a:rPr lang="en-US" dirty="0">
                <a:cs typeface="Calibri"/>
              </a:rPr>
              <a:t> will begin the first year on an Induction Formative contract. This formative evaluation is meant to help </a:t>
            </a:r>
            <a:r>
              <a:rPr lang="en-US" b="1" dirty="0">
                <a:cs typeface="Calibri"/>
              </a:rPr>
              <a:t>you</a:t>
            </a:r>
            <a:r>
              <a:rPr lang="en-US" dirty="0">
                <a:cs typeface="Calibri"/>
              </a:rPr>
              <a:t> transition into the profession. A certified, trained mentor must be assigned to </a:t>
            </a:r>
            <a:r>
              <a:rPr lang="en-US" b="1" dirty="0">
                <a:cs typeface="Calibri"/>
              </a:rPr>
              <a:t>you</a:t>
            </a:r>
            <a:r>
              <a:rPr lang="en-US" dirty="0">
                <a:cs typeface="Calibri"/>
              </a:rPr>
              <a:t>. </a:t>
            </a:r>
            <a:r>
              <a:rPr lang="en-US" b="1" dirty="0">
                <a:cs typeface="Calibri"/>
              </a:rPr>
              <a:t>Your</a:t>
            </a:r>
            <a:r>
              <a:rPr lang="en-US" dirty="0">
                <a:cs typeface="Calibri"/>
              </a:rPr>
              <a:t> mentor must complete</a:t>
            </a:r>
            <a:r>
              <a:rPr lang="en-US" baseline="0" dirty="0">
                <a:cs typeface="Calibri"/>
              </a:rPr>
              <a:t> the 2-day </a:t>
            </a:r>
            <a:r>
              <a:rPr lang="en-US" dirty="0">
                <a:cs typeface="Calibri"/>
              </a:rPr>
              <a:t>mentor training provided by South Carolina Department of Education and CERRA. While </a:t>
            </a:r>
            <a:r>
              <a:rPr lang="en-US" b="1" dirty="0">
                <a:cs typeface="Calibri"/>
              </a:rPr>
              <a:t>your</a:t>
            </a:r>
            <a:r>
              <a:rPr lang="en-US" dirty="0">
                <a:cs typeface="Calibri"/>
              </a:rPr>
              <a:t> mentor is a member of the evaluation team, he/she DOES NOT evaluate </a:t>
            </a:r>
            <a:r>
              <a:rPr lang="en-US" b="1" dirty="0">
                <a:cs typeface="Calibri"/>
              </a:rPr>
              <a:t>you</a:t>
            </a:r>
            <a:r>
              <a:rPr lang="en-US" dirty="0">
                <a:cs typeface="Calibri"/>
              </a:rPr>
              <a:t>. Rather, </a:t>
            </a:r>
            <a:r>
              <a:rPr lang="en-US" b="1" dirty="0">
                <a:cs typeface="Calibri"/>
              </a:rPr>
              <a:t>your</a:t>
            </a:r>
            <a:r>
              <a:rPr lang="en-US" dirty="0">
                <a:cs typeface="Calibri"/>
              </a:rPr>
              <a:t> mentor provides </a:t>
            </a:r>
            <a:r>
              <a:rPr lang="en-US" b="1" dirty="0">
                <a:cs typeface="Calibri"/>
              </a:rPr>
              <a:t>you</a:t>
            </a:r>
            <a:r>
              <a:rPr lang="en-US" dirty="0">
                <a:cs typeface="Calibri"/>
              </a:rPr>
              <a:t> support. Therefore, it is vital that </a:t>
            </a:r>
            <a:r>
              <a:rPr lang="en-US" b="1" dirty="0">
                <a:cs typeface="Calibri"/>
              </a:rPr>
              <a:t>your</a:t>
            </a:r>
            <a:r>
              <a:rPr lang="en-US" dirty="0">
                <a:cs typeface="Calibri"/>
              </a:rPr>
              <a:t> mentor is specifically matched to </a:t>
            </a:r>
            <a:r>
              <a:rPr lang="en-US" b="1" dirty="0">
                <a:cs typeface="Calibri"/>
              </a:rPr>
              <a:t>you</a:t>
            </a:r>
            <a:r>
              <a:rPr lang="en-US" dirty="0">
                <a:cs typeface="Calibri"/>
              </a:rPr>
              <a:t>. </a:t>
            </a:r>
            <a:r>
              <a:rPr lang="en-US" b="1" dirty="0">
                <a:cs typeface="Calibri"/>
              </a:rPr>
              <a:t>As part of your</a:t>
            </a:r>
            <a:r>
              <a:rPr lang="en-US" dirty="0">
                <a:cs typeface="Calibri"/>
              </a:rPr>
              <a:t> orientation, </a:t>
            </a:r>
            <a:r>
              <a:rPr lang="en-US" b="1" dirty="0">
                <a:cs typeface="Calibri"/>
              </a:rPr>
              <a:t>our</a:t>
            </a:r>
            <a:r>
              <a:rPr lang="en-US" b="1" baseline="0" dirty="0">
                <a:cs typeface="Calibri"/>
              </a:rPr>
              <a:t> district</a:t>
            </a:r>
            <a:r>
              <a:rPr lang="en-US" dirty="0">
                <a:cs typeface="Calibri"/>
              </a:rPr>
              <a:t> </a:t>
            </a:r>
            <a:r>
              <a:rPr lang="en-US" b="1" dirty="0">
                <a:cs typeface="Calibri"/>
              </a:rPr>
              <a:t>provides</a:t>
            </a:r>
            <a:r>
              <a:rPr lang="en-US" dirty="0">
                <a:cs typeface="Calibri"/>
              </a:rPr>
              <a:t> written and oral explanations of the rubric, process, timeline, criteria, intended use of results, and the name of </a:t>
            </a:r>
            <a:r>
              <a:rPr lang="en-US" b="1" dirty="0">
                <a:cs typeface="Calibri"/>
              </a:rPr>
              <a:t>your</a:t>
            </a:r>
            <a:r>
              <a:rPr lang="en-US" dirty="0">
                <a:cs typeface="Calibri"/>
              </a:rPr>
              <a:t> administrative evaluator.</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39</a:t>
            </a:fld>
            <a:endParaRPr lang="en-US"/>
          </a:p>
        </p:txBody>
      </p:sp>
    </p:spTree>
    <p:extLst>
      <p:ext uri="{BB962C8B-B14F-4D97-AF65-F5344CB8AC3E}">
        <p14:creationId xmlns:p14="http://schemas.microsoft.com/office/powerpoint/2010/main" val="468781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objectives are as follows: (READ SLIDE)</a:t>
            </a:r>
          </a:p>
        </p:txBody>
      </p:sp>
      <p:sp>
        <p:nvSpPr>
          <p:cNvPr id="4" name="Slide Number Placeholder 3"/>
          <p:cNvSpPr>
            <a:spLocks noGrp="1"/>
          </p:cNvSpPr>
          <p:nvPr>
            <p:ph type="sldNum" sz="quarter" idx="5"/>
          </p:nvPr>
        </p:nvSpPr>
        <p:spPr/>
        <p:txBody>
          <a:bodyPr/>
          <a:lstStyle/>
          <a:p>
            <a:fld id="{EF684145-827F-48C9-85A0-0B82166279BD}" type="slidenum">
              <a:rPr lang="en-US" smtClean="0"/>
              <a:t>4</a:t>
            </a:fld>
            <a:endParaRPr lang="en-US"/>
          </a:p>
        </p:txBody>
      </p:sp>
    </p:spTree>
    <p:extLst>
      <p:ext uri="{BB962C8B-B14F-4D97-AF65-F5344CB8AC3E}">
        <p14:creationId xmlns:p14="http://schemas.microsoft.com/office/powerpoint/2010/main" val="3034736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During </a:t>
            </a:r>
            <a:r>
              <a:rPr lang="en-US" b="1" dirty="0">
                <a:cs typeface="Calibri"/>
              </a:rPr>
              <a:t>your</a:t>
            </a:r>
            <a:r>
              <a:rPr lang="en-US" baseline="0" dirty="0">
                <a:cs typeface="Calibri"/>
              </a:rPr>
              <a:t> </a:t>
            </a:r>
            <a:r>
              <a:rPr lang="en-US" dirty="0">
                <a:cs typeface="Calibri"/>
              </a:rPr>
              <a:t>preliminary evaluation cycle in the fall, </a:t>
            </a:r>
            <a:r>
              <a:rPr lang="en-US" b="1" dirty="0">
                <a:cs typeface="Calibri"/>
              </a:rPr>
              <a:t>you will be </a:t>
            </a:r>
            <a:r>
              <a:rPr lang="en-US" dirty="0">
                <a:cs typeface="Calibri"/>
              </a:rPr>
              <a:t>observed at least once by </a:t>
            </a:r>
            <a:r>
              <a:rPr lang="en-US" b="1" dirty="0">
                <a:cs typeface="Calibri"/>
              </a:rPr>
              <a:t>your</a:t>
            </a:r>
            <a:r>
              <a:rPr lang="en-US" dirty="0">
                <a:cs typeface="Calibri"/>
              </a:rPr>
              <a:t> administrative evaluator. </a:t>
            </a:r>
            <a:r>
              <a:rPr lang="en-US" b="1" dirty="0">
                <a:cs typeface="Calibri"/>
              </a:rPr>
              <a:t>Your</a:t>
            </a:r>
            <a:r>
              <a:rPr lang="en-US" baseline="0" dirty="0">
                <a:cs typeface="Calibri"/>
              </a:rPr>
              <a:t> </a:t>
            </a:r>
            <a:r>
              <a:rPr lang="en-US" b="1" baseline="0" dirty="0">
                <a:cs typeface="Calibri"/>
              </a:rPr>
              <a:t>Preliminary Cycle</a:t>
            </a:r>
            <a:r>
              <a:rPr lang="en-US" baseline="0" dirty="0">
                <a:cs typeface="Calibri"/>
              </a:rPr>
              <a:t> </a:t>
            </a:r>
            <a:r>
              <a:rPr lang="en-US" dirty="0">
                <a:cs typeface="Calibri"/>
              </a:rPr>
              <a:t>observations are announced.</a:t>
            </a:r>
            <a:r>
              <a:rPr lang="en-US" baseline="0" dirty="0">
                <a:cs typeface="Calibri"/>
              </a:rPr>
              <a:t> </a:t>
            </a:r>
            <a:r>
              <a:rPr lang="en-US" b="1" baseline="0" dirty="0">
                <a:cs typeface="Calibri"/>
              </a:rPr>
              <a:t>Your Preliminary Cycle</a:t>
            </a:r>
            <a:r>
              <a:rPr lang="en-US" b="1" dirty="0">
                <a:cs typeface="Calibri"/>
              </a:rPr>
              <a:t> includes</a:t>
            </a:r>
            <a:r>
              <a:rPr lang="en-US" dirty="0">
                <a:cs typeface="Calibri"/>
              </a:rPr>
              <a:t> a pre-conference and a post-conference. </a:t>
            </a:r>
            <a:r>
              <a:rPr lang="en-US" b="1" dirty="0">
                <a:cs typeface="Calibri"/>
              </a:rPr>
              <a:t>Your</a:t>
            </a:r>
            <a:r>
              <a:rPr lang="en-US" dirty="0">
                <a:cs typeface="Calibri"/>
              </a:rPr>
              <a:t> post conferences include </a:t>
            </a:r>
            <a:r>
              <a:rPr lang="en-US" b="1" dirty="0">
                <a:cs typeface="Calibri"/>
              </a:rPr>
              <a:t>a</a:t>
            </a:r>
            <a:r>
              <a:rPr lang="en-US" dirty="0">
                <a:cs typeface="Calibri"/>
              </a:rPr>
              <a:t> </a:t>
            </a:r>
            <a:r>
              <a:rPr lang="en-US" b="1" dirty="0">
                <a:cs typeface="Calibri"/>
              </a:rPr>
              <a:t>discussion of</a:t>
            </a:r>
            <a:r>
              <a:rPr lang="en-US" dirty="0">
                <a:cs typeface="Calibri"/>
              </a:rPr>
              <a:t> </a:t>
            </a:r>
            <a:r>
              <a:rPr lang="en-US" b="1" dirty="0">
                <a:cs typeface="Calibri"/>
              </a:rPr>
              <a:t>your</a:t>
            </a:r>
            <a:r>
              <a:rPr lang="en-US" dirty="0">
                <a:cs typeface="Calibri"/>
              </a:rPr>
              <a:t> Area of Refinement and </a:t>
            </a:r>
            <a:r>
              <a:rPr lang="en-US" b="1" dirty="0">
                <a:cs typeface="Calibri"/>
              </a:rPr>
              <a:t>your</a:t>
            </a:r>
            <a:r>
              <a:rPr lang="en-US" baseline="0" dirty="0">
                <a:cs typeface="Calibri"/>
              </a:rPr>
              <a:t> </a:t>
            </a:r>
            <a:r>
              <a:rPr lang="en-US" dirty="0">
                <a:cs typeface="Calibri"/>
              </a:rPr>
              <a:t>Area of Reinforcement </a:t>
            </a:r>
            <a:r>
              <a:rPr lang="en-US" b="1" dirty="0">
                <a:cs typeface="Calibri"/>
              </a:rPr>
              <a:t>based on the observation.</a:t>
            </a:r>
            <a:r>
              <a:rPr lang="en-US" b="1" baseline="0" dirty="0">
                <a:cs typeface="Calibri"/>
              </a:rPr>
              <a:t> This is</a:t>
            </a:r>
            <a:r>
              <a:rPr lang="en-US" dirty="0">
                <a:cs typeface="Calibri"/>
              </a:rPr>
              <a:t> to encourage </a:t>
            </a:r>
            <a:r>
              <a:rPr lang="en-US" b="1" dirty="0">
                <a:cs typeface="Calibri"/>
              </a:rPr>
              <a:t>you</a:t>
            </a:r>
            <a:r>
              <a:rPr lang="en-US" dirty="0">
                <a:cs typeface="Calibri"/>
              </a:rPr>
              <a:t> to grow in </a:t>
            </a:r>
            <a:r>
              <a:rPr lang="en-US" b="1" dirty="0">
                <a:cs typeface="Calibri"/>
              </a:rPr>
              <a:t>your</a:t>
            </a:r>
            <a:r>
              <a:rPr lang="en-US" dirty="0">
                <a:cs typeface="Calibri"/>
              </a:rPr>
              <a:t> professional practice.  At the end of the preliminary evaluation cycle, a conference is held to provide </a:t>
            </a:r>
            <a:r>
              <a:rPr lang="en-US" b="1" dirty="0">
                <a:cs typeface="Calibri"/>
              </a:rPr>
              <a:t>you</a:t>
            </a:r>
            <a:r>
              <a:rPr lang="en-US" dirty="0">
                <a:cs typeface="Calibri"/>
              </a:rPr>
              <a:t> scores for the first 3 Domains, and to re-visit </a:t>
            </a:r>
            <a:r>
              <a:rPr lang="en-US" b="1" dirty="0">
                <a:cs typeface="Calibri"/>
              </a:rPr>
              <a:t>your</a:t>
            </a:r>
            <a:r>
              <a:rPr lang="en-US" dirty="0">
                <a:cs typeface="Calibri"/>
              </a:rPr>
              <a:t> School Librarian Plan in SCLead.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048661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During </a:t>
            </a:r>
            <a:r>
              <a:rPr lang="en-US" b="1" dirty="0">
                <a:cs typeface="Calibri"/>
              </a:rPr>
              <a:t>your</a:t>
            </a:r>
            <a:r>
              <a:rPr lang="en-US" dirty="0">
                <a:cs typeface="Calibri"/>
              </a:rPr>
              <a:t> final evaluation cycle in the spring, </a:t>
            </a:r>
            <a:r>
              <a:rPr lang="en-US" b="1" dirty="0">
                <a:cs typeface="Calibri"/>
              </a:rPr>
              <a:t>you will be</a:t>
            </a:r>
            <a:r>
              <a:rPr lang="en-US" dirty="0">
                <a:cs typeface="Calibri"/>
              </a:rPr>
              <a:t> observed </a:t>
            </a:r>
            <a:r>
              <a:rPr lang="en-US" dirty="0"/>
              <a:t>at least once by </a:t>
            </a:r>
            <a:r>
              <a:rPr lang="en-US" b="1" dirty="0"/>
              <a:t>your</a:t>
            </a:r>
            <a:r>
              <a:rPr lang="en-US" dirty="0"/>
              <a:t> administrative evaluator. </a:t>
            </a:r>
            <a:r>
              <a:rPr lang="en-US" b="1" dirty="0"/>
              <a:t>Your</a:t>
            </a:r>
            <a:r>
              <a:rPr lang="en-US" b="1" baseline="0" dirty="0"/>
              <a:t> Final Cycle</a:t>
            </a:r>
            <a:r>
              <a:rPr lang="en-US" baseline="0" dirty="0"/>
              <a:t> </a:t>
            </a:r>
            <a:r>
              <a:rPr lang="en-US" dirty="0"/>
              <a:t>observations are unannounced.</a:t>
            </a:r>
            <a:r>
              <a:rPr lang="en-US" baseline="0" dirty="0"/>
              <a:t> </a:t>
            </a:r>
            <a:r>
              <a:rPr lang="en-US" b="1" baseline="0" dirty="0"/>
              <a:t>Your Final Cycle</a:t>
            </a:r>
            <a:r>
              <a:rPr lang="en-US" baseline="0" dirty="0"/>
              <a:t> includes </a:t>
            </a:r>
            <a:r>
              <a:rPr lang="en-US" dirty="0"/>
              <a:t>post-conferences.  </a:t>
            </a:r>
            <a:r>
              <a:rPr lang="en-US" b="1" dirty="0"/>
              <a:t>Your</a:t>
            </a:r>
            <a:r>
              <a:rPr lang="en-US" dirty="0"/>
              <a:t> post conferences </a:t>
            </a:r>
            <a:r>
              <a:rPr lang="en-US" b="1" dirty="0"/>
              <a:t>include a discussion of your</a:t>
            </a:r>
            <a:r>
              <a:rPr lang="en-US" dirty="0"/>
              <a:t> Area of Refinement and</a:t>
            </a:r>
            <a:r>
              <a:rPr lang="en-US" baseline="0" dirty="0"/>
              <a:t> </a:t>
            </a:r>
            <a:r>
              <a:rPr lang="en-US" b="1" baseline="0" dirty="0"/>
              <a:t>your</a:t>
            </a:r>
            <a:r>
              <a:rPr lang="en-US" dirty="0"/>
              <a:t> Area of Reinforcement to encourage </a:t>
            </a:r>
            <a:r>
              <a:rPr lang="en-US" b="1" dirty="0"/>
              <a:t>you</a:t>
            </a:r>
            <a:r>
              <a:rPr lang="en-US" dirty="0"/>
              <a:t> to grow in </a:t>
            </a:r>
            <a:r>
              <a:rPr lang="en-US" b="1" dirty="0"/>
              <a:t>your</a:t>
            </a:r>
            <a:r>
              <a:rPr lang="en-US" dirty="0"/>
              <a:t> professional practice. At the conclusion of </a:t>
            </a:r>
            <a:r>
              <a:rPr lang="en-US" b="1" dirty="0"/>
              <a:t>your</a:t>
            </a:r>
            <a:r>
              <a:rPr lang="en-US" dirty="0"/>
              <a:t> final evaluation cycle, a final evaluation conference is held where </a:t>
            </a:r>
            <a:r>
              <a:rPr lang="en-US" b="1" dirty="0"/>
              <a:t>you</a:t>
            </a:r>
            <a:r>
              <a:rPr lang="en-US" b="1" baseline="0" dirty="0"/>
              <a:t> share the</a:t>
            </a:r>
            <a:r>
              <a:rPr lang="en-US" b="1" dirty="0"/>
              <a:t> Professionalism Self-Review you completed and where your administrative evaluator will share their completed Professionalism Review</a:t>
            </a:r>
            <a:r>
              <a:rPr lang="en-US" dirty="0"/>
              <a:t>. </a:t>
            </a:r>
            <a:r>
              <a:rPr lang="en-US" b="1" dirty="0"/>
              <a:t>Your</a:t>
            </a:r>
            <a:r>
              <a:rPr lang="en-US" dirty="0"/>
              <a:t> School Librarian Plan is once again reviewed, and </a:t>
            </a:r>
            <a:r>
              <a:rPr lang="en-US" b="1" dirty="0"/>
              <a:t>your</a:t>
            </a:r>
            <a:r>
              <a:rPr lang="en-US" dirty="0"/>
              <a:t> final scores for all 4 Domains are shared. </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41792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School librarians on a Continuing contract who are being recommended for a summative evaluation must be notified in writing on or before the date contracts are issued and must be made aware of the reason for the recommendation and a description of the process.</a:t>
            </a:r>
          </a:p>
          <a:p>
            <a:endParaRPr lang="en-US" dirty="0">
              <a:cs typeface="Calibri"/>
            </a:endParaRPr>
          </a:p>
          <a:p>
            <a:r>
              <a:rPr lang="en-US" dirty="0">
                <a:cs typeface="Calibri"/>
              </a:rPr>
              <a:t>The Evaluation Team </a:t>
            </a:r>
            <a:r>
              <a:rPr lang="en-US" b="1" dirty="0">
                <a:cs typeface="Calibri"/>
              </a:rPr>
              <a:t>for Annual and Continuing Summative</a:t>
            </a:r>
            <a:r>
              <a:rPr lang="en-US" dirty="0">
                <a:cs typeface="Calibri"/>
              </a:rPr>
              <a:t> includes the principal or administrative designee and a trained content expert. The trained content expert </a:t>
            </a:r>
            <a:r>
              <a:rPr lang="en-US" b="1" dirty="0">
                <a:cs typeface="Calibri"/>
              </a:rPr>
              <a:t>is</a:t>
            </a:r>
            <a:r>
              <a:rPr lang="en-US" dirty="0">
                <a:cs typeface="Calibri"/>
              </a:rPr>
              <a:t> a trained, certified school librarian. This school librarian can be an employee of the same district or a neighboring district.</a:t>
            </a:r>
          </a:p>
          <a:p>
            <a:r>
              <a:rPr lang="en-US" b="1" dirty="0">
                <a:cs typeface="Calibri"/>
              </a:rPr>
              <a:t>Our district</a:t>
            </a:r>
            <a:r>
              <a:rPr lang="en-US" baseline="0" dirty="0">
                <a:cs typeface="Calibri"/>
              </a:rPr>
              <a:t> </a:t>
            </a:r>
            <a:r>
              <a:rPr lang="en-US" b="1" dirty="0">
                <a:cs typeface="Calibri"/>
              </a:rPr>
              <a:t>provides</a:t>
            </a:r>
            <a:r>
              <a:rPr lang="en-US" baseline="0" dirty="0">
                <a:cs typeface="Calibri"/>
              </a:rPr>
              <a:t> </a:t>
            </a:r>
            <a:r>
              <a:rPr lang="en-US" b="1" baseline="0" dirty="0">
                <a:cs typeface="Calibri"/>
              </a:rPr>
              <a:t>this </a:t>
            </a:r>
            <a:r>
              <a:rPr lang="en-US" dirty="0">
                <a:cs typeface="Calibri"/>
              </a:rPr>
              <a:t>orientation that includes written and oral explanations of the Rubric, process, timeline, criteria, and intended use of </a:t>
            </a:r>
            <a:r>
              <a:rPr lang="en-US" b="1" dirty="0">
                <a:cs typeface="Calibri"/>
              </a:rPr>
              <a:t>evaluation</a:t>
            </a:r>
            <a:r>
              <a:rPr lang="en-US" baseline="0" dirty="0">
                <a:cs typeface="Calibri"/>
              </a:rPr>
              <a:t> </a:t>
            </a:r>
            <a:r>
              <a:rPr lang="en-US" dirty="0">
                <a:cs typeface="Calibri"/>
              </a:rPr>
              <a:t>results.</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42</a:t>
            </a:fld>
            <a:endParaRPr lang="en-US"/>
          </a:p>
        </p:txBody>
      </p:sp>
    </p:spTree>
    <p:extLst>
      <p:ext uri="{BB962C8B-B14F-4D97-AF65-F5344CB8AC3E}">
        <p14:creationId xmlns:p14="http://schemas.microsoft.com/office/powerpoint/2010/main" val="8785673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a:t>
            </a:r>
            <a:r>
              <a:rPr lang="en-US" b="1" dirty="0"/>
              <a:t>you will be</a:t>
            </a:r>
            <a:r>
              <a:rPr lang="en-US" dirty="0"/>
              <a:t> observed at least one time by </a:t>
            </a:r>
            <a:r>
              <a:rPr lang="en-US" b="1" dirty="0"/>
              <a:t>your</a:t>
            </a:r>
            <a:r>
              <a:rPr lang="en-US" baseline="0" dirty="0"/>
              <a:t> </a:t>
            </a:r>
            <a:r>
              <a:rPr lang="en-US" dirty="0"/>
              <a:t>administrative evaluator, and at least one time by the content expert </a:t>
            </a:r>
            <a:r>
              <a:rPr lang="en-US" b="1" dirty="0"/>
              <a:t>on your evaluation team</a:t>
            </a:r>
            <a:r>
              <a:rPr lang="en-US" dirty="0"/>
              <a:t>, who is a trained, certified school librarian. Each of these observations is announced and includes a pre-conference and a post-conference. The post conferences include </a:t>
            </a:r>
            <a:r>
              <a:rPr lang="en-US" b="1" dirty="0"/>
              <a:t>a discussion of your</a:t>
            </a:r>
            <a:r>
              <a:rPr lang="en-US" dirty="0"/>
              <a:t> Area of Refinement and Area of Reinforcement to encourage </a:t>
            </a:r>
            <a:r>
              <a:rPr lang="en-US" b="1" dirty="0"/>
              <a:t>you</a:t>
            </a:r>
            <a:r>
              <a:rPr lang="en-US" dirty="0"/>
              <a:t> to grow in </a:t>
            </a:r>
            <a:r>
              <a:rPr lang="en-US" b="1" dirty="0"/>
              <a:t>your</a:t>
            </a:r>
            <a:r>
              <a:rPr lang="en-US" dirty="0"/>
              <a:t> professional practice.</a:t>
            </a:r>
          </a:p>
          <a:p>
            <a:r>
              <a:rPr lang="en-US" dirty="0">
                <a:cs typeface="Calibri"/>
              </a:rPr>
              <a:t>Because there is more than one evaluator </a:t>
            </a:r>
            <a:r>
              <a:rPr lang="en-US" b="1" dirty="0">
                <a:cs typeface="Calibri"/>
              </a:rPr>
              <a:t>on your evaluation</a:t>
            </a:r>
            <a:r>
              <a:rPr lang="en-US" dirty="0">
                <a:cs typeface="Calibri"/>
              </a:rPr>
              <a:t> team, </a:t>
            </a:r>
            <a:r>
              <a:rPr lang="en-US" b="1" dirty="0">
                <a:cs typeface="Calibri"/>
              </a:rPr>
              <a:t>your</a:t>
            </a:r>
            <a:r>
              <a:rPr lang="en-US" baseline="0" dirty="0">
                <a:cs typeface="Calibri"/>
              </a:rPr>
              <a:t> </a:t>
            </a:r>
            <a:r>
              <a:rPr lang="en-US" dirty="0">
                <a:cs typeface="Calibri"/>
              </a:rPr>
              <a:t>evaluators will need to meet together before </a:t>
            </a:r>
            <a:r>
              <a:rPr lang="en-US" b="1" dirty="0">
                <a:cs typeface="Calibri"/>
              </a:rPr>
              <a:t>your</a:t>
            </a:r>
            <a:r>
              <a:rPr lang="en-US" dirty="0">
                <a:cs typeface="Calibri"/>
              </a:rPr>
              <a:t> preliminary evaluation conference in order to reach consensus on </a:t>
            </a:r>
            <a:r>
              <a:rPr lang="en-US" b="1" dirty="0">
                <a:cs typeface="Calibri"/>
              </a:rPr>
              <a:t>your</a:t>
            </a:r>
            <a:r>
              <a:rPr lang="en-US" dirty="0">
                <a:cs typeface="Calibri"/>
              </a:rPr>
              <a:t> preliminary scores </a:t>
            </a:r>
            <a:r>
              <a:rPr lang="en-US" b="1" dirty="0">
                <a:cs typeface="Calibri"/>
              </a:rPr>
              <a:t>for</a:t>
            </a:r>
            <a:r>
              <a:rPr lang="en-US" dirty="0">
                <a:cs typeface="Calibri"/>
              </a:rPr>
              <a:t> all Indicators in the Domains of Instruction, Environment, and Library Services &amp; Management.  Then, during </a:t>
            </a:r>
            <a:r>
              <a:rPr lang="en-US" b="1" dirty="0">
                <a:cs typeface="Calibri"/>
              </a:rPr>
              <a:t>your</a:t>
            </a:r>
            <a:r>
              <a:rPr lang="en-US" dirty="0">
                <a:cs typeface="Calibri"/>
              </a:rPr>
              <a:t> preliminary evaluation conference at the end of the preliminary evaluation cycle, </a:t>
            </a:r>
            <a:r>
              <a:rPr lang="en-US" b="1" dirty="0">
                <a:cs typeface="Calibri"/>
              </a:rPr>
              <a:t>you</a:t>
            </a:r>
            <a:r>
              <a:rPr lang="en-US" dirty="0">
                <a:cs typeface="Calibri"/>
              </a:rPr>
              <a:t> will meet with the evaluation chair and possibly the other evaluator as well for discussion, reflection, and sharing of the preliminary cycle scores and to re-visit </a:t>
            </a:r>
            <a:r>
              <a:rPr lang="en-US" b="1" dirty="0">
                <a:cs typeface="Calibri"/>
              </a:rPr>
              <a:t>your</a:t>
            </a:r>
            <a:r>
              <a:rPr lang="en-US" dirty="0">
                <a:cs typeface="Calibri"/>
              </a:rPr>
              <a:t> School Librarian Plan.</a:t>
            </a: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50665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a:t>
            </a:r>
            <a:r>
              <a:rPr lang="en-US" b="1" dirty="0"/>
              <a:t>your</a:t>
            </a:r>
            <a:r>
              <a:rPr lang="en-US" dirty="0"/>
              <a:t> final evaluation cycle in the spring, </a:t>
            </a:r>
            <a:r>
              <a:rPr lang="en-US" b="1" dirty="0"/>
              <a:t>you will be</a:t>
            </a:r>
            <a:r>
              <a:rPr lang="en-US" dirty="0"/>
              <a:t> observed at least once by </a:t>
            </a:r>
            <a:r>
              <a:rPr lang="en-US" b="1" dirty="0"/>
              <a:t>your</a:t>
            </a:r>
            <a:r>
              <a:rPr lang="en-US" dirty="0"/>
              <a:t> administrative evaluator and at least once by the content expert </a:t>
            </a:r>
            <a:r>
              <a:rPr lang="en-US" b="1" dirty="0"/>
              <a:t>on your evaluation team</a:t>
            </a:r>
            <a:r>
              <a:rPr lang="en-US" dirty="0"/>
              <a:t>. These</a:t>
            </a:r>
            <a:r>
              <a:rPr lang="en-US" baseline="0" dirty="0"/>
              <a:t> </a:t>
            </a:r>
            <a:r>
              <a:rPr lang="en-US" dirty="0"/>
              <a:t>observations are unannounced, so only post-conferences are conducted.  The post conferences include a</a:t>
            </a:r>
            <a:r>
              <a:rPr lang="en-US" baseline="0" dirty="0"/>
              <a:t> </a:t>
            </a:r>
            <a:r>
              <a:rPr lang="en-US" b="1" baseline="0" dirty="0"/>
              <a:t>discussion of your</a:t>
            </a:r>
            <a:r>
              <a:rPr lang="en-US" dirty="0"/>
              <a:t> Area of Refinement and Area of Reinforcement to encourage </a:t>
            </a:r>
            <a:r>
              <a:rPr lang="en-US" b="1" dirty="0"/>
              <a:t>you</a:t>
            </a:r>
            <a:r>
              <a:rPr lang="en-US" dirty="0"/>
              <a:t> to grow in </a:t>
            </a:r>
            <a:r>
              <a:rPr lang="en-US" b="1" dirty="0"/>
              <a:t>your </a:t>
            </a:r>
            <a:r>
              <a:rPr lang="en-US" dirty="0"/>
              <a:t>professional practice. A consensus meeting is held once again between </a:t>
            </a:r>
            <a:r>
              <a:rPr lang="en-US" b="1" dirty="0"/>
              <a:t>your</a:t>
            </a:r>
            <a:r>
              <a:rPr lang="en-US" dirty="0"/>
              <a:t> evaluators to reach consensus on all Indicators in the Domains of Instruction, Environment, and Library Services &amp; Management. At the conclusion of </a:t>
            </a:r>
            <a:r>
              <a:rPr lang="en-US" b="1" dirty="0"/>
              <a:t>your</a:t>
            </a:r>
            <a:r>
              <a:rPr lang="en-US" dirty="0"/>
              <a:t> final evaluation cycle, a final evaluation conference is held where </a:t>
            </a:r>
            <a:r>
              <a:rPr lang="en-US" b="1" dirty="0"/>
              <a:t>you will share your completed </a:t>
            </a:r>
            <a:r>
              <a:rPr lang="en-US" dirty="0"/>
              <a:t>Professionalism Self-Review, </a:t>
            </a:r>
            <a:r>
              <a:rPr lang="en-US" b="1" dirty="0"/>
              <a:t>and</a:t>
            </a:r>
            <a:r>
              <a:rPr lang="en-US" dirty="0"/>
              <a:t> </a:t>
            </a:r>
            <a:r>
              <a:rPr lang="en-US" b="1" dirty="0"/>
              <a:t>where your administrative evaluator will share their</a:t>
            </a:r>
            <a:r>
              <a:rPr lang="en-US" b="1" baseline="0" dirty="0"/>
              <a:t> completed </a:t>
            </a:r>
            <a:r>
              <a:rPr lang="en-US" dirty="0"/>
              <a:t>Professionalism Review. </a:t>
            </a:r>
            <a:r>
              <a:rPr lang="en-US" b="1" dirty="0"/>
              <a:t>Your</a:t>
            </a:r>
            <a:r>
              <a:rPr lang="en-US" dirty="0"/>
              <a:t> School Librarian Plan is once again reviewed, and final scores for all 4 Domains are shared. </a:t>
            </a:r>
          </a:p>
          <a:p>
            <a:endParaRPr lang="en-US" dirty="0"/>
          </a:p>
          <a:p>
            <a:r>
              <a:rPr lang="en-US" dirty="0">
                <a:cs typeface="Calibri"/>
              </a:rPr>
              <a:t>In the event that </a:t>
            </a:r>
            <a:r>
              <a:rPr lang="en-US" b="1" dirty="0">
                <a:cs typeface="Calibri"/>
              </a:rPr>
              <a:t>you undergo</a:t>
            </a:r>
            <a:r>
              <a:rPr lang="en-US" dirty="0">
                <a:cs typeface="Calibri"/>
              </a:rPr>
              <a:t> a highly consequential formal evaluation, a minimum of three evaluators is required on </a:t>
            </a:r>
            <a:r>
              <a:rPr lang="en-US" b="1" dirty="0">
                <a:cs typeface="Calibri"/>
              </a:rPr>
              <a:t>your evaluation team</a:t>
            </a:r>
            <a:r>
              <a:rPr lang="en-US" dirty="0">
                <a:cs typeface="Calibri"/>
              </a:rPr>
              <a:t>. Please refer to the guidelines for specific instructions for a highly consequential evaluation.</a:t>
            </a: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711052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purpose of </a:t>
            </a:r>
            <a:r>
              <a:rPr lang="en-US" b="1" dirty="0">
                <a:cs typeface="Calibri"/>
              </a:rPr>
              <a:t>Annual Formative</a:t>
            </a:r>
            <a:r>
              <a:rPr lang="en-US" dirty="0">
                <a:cs typeface="Calibri"/>
              </a:rPr>
              <a:t> (diagnostic assistance) is to allow </a:t>
            </a:r>
            <a:r>
              <a:rPr lang="en-US" b="1" dirty="0">
                <a:cs typeface="Calibri"/>
              </a:rPr>
              <a:t>our</a:t>
            </a:r>
            <a:r>
              <a:rPr lang="en-US" dirty="0">
                <a:cs typeface="Calibri"/>
              </a:rPr>
              <a:t> district to provide </a:t>
            </a:r>
            <a:r>
              <a:rPr lang="en-US" b="1" dirty="0">
                <a:cs typeface="Calibri"/>
              </a:rPr>
              <a:t>you</a:t>
            </a:r>
            <a:r>
              <a:rPr lang="en-US" dirty="0">
                <a:cs typeface="Calibri"/>
              </a:rPr>
              <a:t> individualized support </a:t>
            </a:r>
            <a:r>
              <a:rPr lang="en-US" b="1" dirty="0">
                <a:cs typeface="Calibri"/>
              </a:rPr>
              <a:t>while</a:t>
            </a:r>
            <a:r>
              <a:rPr lang="en-US" b="1" baseline="0" dirty="0">
                <a:cs typeface="Calibri"/>
              </a:rPr>
              <a:t> on</a:t>
            </a:r>
            <a:r>
              <a:rPr lang="en-US" dirty="0">
                <a:cs typeface="Calibri"/>
              </a:rPr>
              <a:t> Annual contract. </a:t>
            </a:r>
            <a:r>
              <a:rPr lang="en-US" b="1" dirty="0">
                <a:cs typeface="Calibri"/>
              </a:rPr>
              <a:t>Our district</a:t>
            </a:r>
            <a:r>
              <a:rPr lang="en-US" b="1" baseline="0" dirty="0">
                <a:cs typeface="Calibri"/>
              </a:rPr>
              <a:t> offers this for those</a:t>
            </a:r>
            <a:r>
              <a:rPr lang="en-US" dirty="0">
                <a:cs typeface="Calibri"/>
              </a:rPr>
              <a:t> who have demonstrated potential but who are not yet ready to complete a formal performance evaluation. </a:t>
            </a:r>
          </a:p>
          <a:p>
            <a:endParaRPr lang="en-US" dirty="0">
              <a:cs typeface="Calibri"/>
            </a:endParaRPr>
          </a:p>
          <a:p>
            <a:r>
              <a:rPr lang="en-US" b="1" dirty="0">
                <a:cs typeface="Calibri"/>
              </a:rPr>
              <a:t>You</a:t>
            </a:r>
            <a:r>
              <a:rPr lang="en-US" b="1" baseline="0" dirty="0">
                <a:cs typeface="Calibri"/>
              </a:rPr>
              <a:t> will be </a:t>
            </a:r>
            <a:r>
              <a:rPr lang="en-US" b="1" dirty="0">
                <a:cs typeface="Calibri"/>
              </a:rPr>
              <a:t>assigned</a:t>
            </a:r>
            <a:r>
              <a:rPr lang="en-US" dirty="0">
                <a:cs typeface="Calibri"/>
              </a:rPr>
              <a:t> a trained mentor </a:t>
            </a:r>
            <a:r>
              <a:rPr lang="en-US" b="1" dirty="0">
                <a:cs typeface="Calibri"/>
              </a:rPr>
              <a:t>when</a:t>
            </a:r>
            <a:r>
              <a:rPr lang="en-US" b="1" baseline="0" dirty="0">
                <a:cs typeface="Calibri"/>
              </a:rPr>
              <a:t> you are a school librarian receiving diagnostic assistance while on</a:t>
            </a:r>
            <a:r>
              <a:rPr lang="en-US" dirty="0">
                <a:cs typeface="Calibri"/>
              </a:rPr>
              <a:t> Annual contract. </a:t>
            </a:r>
            <a:r>
              <a:rPr lang="en-US" b="1" dirty="0">
                <a:cs typeface="Calibri"/>
              </a:rPr>
              <a:t>Our</a:t>
            </a:r>
            <a:r>
              <a:rPr lang="en-US" baseline="0" dirty="0">
                <a:cs typeface="Calibri"/>
              </a:rPr>
              <a:t> </a:t>
            </a:r>
            <a:r>
              <a:rPr lang="en-US" dirty="0">
                <a:cs typeface="Calibri"/>
              </a:rPr>
              <a:t>district ensures that </a:t>
            </a:r>
            <a:r>
              <a:rPr lang="en-US" b="1" dirty="0">
                <a:cs typeface="Calibri"/>
              </a:rPr>
              <a:t>your </a:t>
            </a:r>
            <a:r>
              <a:rPr lang="en-US" dirty="0">
                <a:cs typeface="Calibri"/>
              </a:rPr>
              <a:t>mentor has regular opportunities to observe, consult with, coach, give formative feedback, and provide other types of assistance to </a:t>
            </a:r>
            <a:r>
              <a:rPr lang="en-US" b="1" dirty="0">
                <a:cs typeface="Calibri"/>
              </a:rPr>
              <a:t>you</a:t>
            </a:r>
            <a:r>
              <a:rPr lang="en-US" dirty="0">
                <a:cs typeface="Calibri"/>
              </a:rPr>
              <a:t>. </a:t>
            </a:r>
            <a:r>
              <a:rPr lang="en-US" b="1" dirty="0">
                <a:cs typeface="Calibri"/>
              </a:rPr>
              <a:t>Your </a:t>
            </a:r>
            <a:r>
              <a:rPr lang="en-US" dirty="0">
                <a:cs typeface="Calibri"/>
              </a:rPr>
              <a:t>mentor </a:t>
            </a:r>
            <a:r>
              <a:rPr lang="en-US" b="1" dirty="0">
                <a:cs typeface="Calibri"/>
              </a:rPr>
              <a:t>will</a:t>
            </a:r>
            <a:r>
              <a:rPr lang="en-US" dirty="0">
                <a:cs typeface="Calibri"/>
              </a:rPr>
              <a:t> keep a log to document the assistance he or she has provided </a:t>
            </a:r>
            <a:r>
              <a:rPr lang="en-US" b="1" dirty="0">
                <a:cs typeface="Calibri"/>
              </a:rPr>
              <a:t>you</a:t>
            </a:r>
            <a:r>
              <a:rPr lang="en-US" dirty="0">
                <a:cs typeface="Calibri"/>
              </a:rPr>
              <a:t> throughout the year.</a:t>
            </a:r>
            <a:r>
              <a:rPr lang="en-US" baseline="0" dirty="0">
                <a:cs typeface="Calibri"/>
              </a:rPr>
              <a:t> </a:t>
            </a:r>
            <a:r>
              <a:rPr lang="en-US" dirty="0">
                <a:cs typeface="Calibri"/>
              </a:rPr>
              <a:t>As a reminder, </a:t>
            </a:r>
            <a:r>
              <a:rPr lang="en-US" b="1" dirty="0">
                <a:cs typeface="Calibri"/>
              </a:rPr>
              <a:t>your</a:t>
            </a:r>
            <a:r>
              <a:rPr lang="en-US" dirty="0">
                <a:cs typeface="Calibri"/>
              </a:rPr>
              <a:t> mentor </a:t>
            </a:r>
            <a:r>
              <a:rPr lang="en-US" b="1" dirty="0">
                <a:cs typeface="Calibri"/>
              </a:rPr>
              <a:t>does</a:t>
            </a:r>
            <a:r>
              <a:rPr lang="en-US" dirty="0">
                <a:cs typeface="Calibri"/>
              </a:rPr>
              <a:t> NOT serve as </a:t>
            </a:r>
            <a:r>
              <a:rPr lang="en-US" b="1" dirty="0">
                <a:cs typeface="Calibri"/>
              </a:rPr>
              <a:t>your</a:t>
            </a:r>
            <a:r>
              <a:rPr lang="en-US" baseline="0" dirty="0">
                <a:cs typeface="Calibri"/>
              </a:rPr>
              <a:t> </a:t>
            </a:r>
            <a:r>
              <a:rPr lang="en-US" dirty="0">
                <a:cs typeface="Calibri"/>
              </a:rPr>
              <a:t>evaluator.</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45</a:t>
            </a:fld>
            <a:endParaRPr lang="en-US"/>
          </a:p>
        </p:txBody>
      </p:sp>
    </p:spTree>
    <p:extLst>
      <p:ext uri="{BB962C8B-B14F-4D97-AF65-F5344CB8AC3E}">
        <p14:creationId xmlns:p14="http://schemas.microsoft.com/office/powerpoint/2010/main" val="24297199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For</a:t>
            </a:r>
            <a:r>
              <a:rPr lang="en-US" dirty="0">
                <a:cs typeface="Calibri"/>
              </a:rPr>
              <a:t> Annual Formative, </a:t>
            </a:r>
            <a:r>
              <a:rPr lang="en-US" b="1" dirty="0">
                <a:cs typeface="Calibri"/>
              </a:rPr>
              <a:t>your </a:t>
            </a:r>
            <a:r>
              <a:rPr lang="en-US" dirty="0">
                <a:cs typeface="Calibri"/>
              </a:rPr>
              <a:t>evaluation team includes the principal or administrative designee, </a:t>
            </a:r>
            <a:r>
              <a:rPr lang="en-US" b="1" dirty="0">
                <a:cs typeface="Calibri"/>
              </a:rPr>
              <a:t>a</a:t>
            </a:r>
            <a:r>
              <a:rPr lang="en-US" dirty="0">
                <a:cs typeface="Calibri"/>
              </a:rPr>
              <a:t> trained content expert, and </a:t>
            </a:r>
            <a:r>
              <a:rPr lang="en-US" b="1" dirty="0">
                <a:cs typeface="Calibri"/>
              </a:rPr>
              <a:t>a</a:t>
            </a:r>
            <a:r>
              <a:rPr lang="en-US" dirty="0">
                <a:cs typeface="Calibri"/>
              </a:rPr>
              <a:t> mentor. The trained content expert </a:t>
            </a:r>
            <a:r>
              <a:rPr lang="en-US" b="1" dirty="0">
                <a:cs typeface="Calibri"/>
              </a:rPr>
              <a:t>on your evaluation team is</a:t>
            </a:r>
            <a:r>
              <a:rPr lang="en-US" dirty="0">
                <a:cs typeface="Calibri"/>
              </a:rPr>
              <a:t> a certified school librarian within </a:t>
            </a:r>
            <a:r>
              <a:rPr lang="en-US" b="1" dirty="0">
                <a:cs typeface="Calibri"/>
              </a:rPr>
              <a:t>our</a:t>
            </a:r>
            <a:r>
              <a:rPr lang="en-US" dirty="0">
                <a:cs typeface="Calibri"/>
              </a:rPr>
              <a:t> district or </a:t>
            </a:r>
            <a:r>
              <a:rPr lang="en-US" b="1" dirty="0">
                <a:cs typeface="Calibri"/>
              </a:rPr>
              <a:t>our</a:t>
            </a:r>
            <a:r>
              <a:rPr lang="en-US" dirty="0">
                <a:cs typeface="Calibri"/>
              </a:rPr>
              <a:t> neighboring district.</a:t>
            </a:r>
            <a:endParaRPr lang="en-US" dirty="0"/>
          </a:p>
          <a:p>
            <a:r>
              <a:rPr lang="en-US" b="1" dirty="0"/>
              <a:t>Our district provides</a:t>
            </a:r>
            <a:r>
              <a:rPr lang="en-US" dirty="0"/>
              <a:t> an orientation that includes written and oral explanations of the Rubric, process, timeline, criteria, and intended use of the results.</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46</a:t>
            </a:fld>
            <a:endParaRPr lang="en-US"/>
          </a:p>
        </p:txBody>
      </p:sp>
    </p:spTree>
    <p:extLst>
      <p:ext uri="{BB962C8B-B14F-4D97-AF65-F5344CB8AC3E}">
        <p14:creationId xmlns:p14="http://schemas.microsoft.com/office/powerpoint/2010/main" val="24635259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a:t>
            </a:r>
            <a:r>
              <a:rPr lang="en-US" b="1" dirty="0"/>
              <a:t>you will be</a:t>
            </a:r>
            <a:r>
              <a:rPr lang="en-US" dirty="0"/>
              <a:t> observed at least one time by </a:t>
            </a:r>
            <a:r>
              <a:rPr lang="en-US" b="1" dirty="0"/>
              <a:t>your</a:t>
            </a:r>
            <a:r>
              <a:rPr lang="en-US" dirty="0"/>
              <a:t> administrative evaluator, and at least one time by the content expert </a:t>
            </a:r>
            <a:r>
              <a:rPr lang="en-US" b="1" dirty="0"/>
              <a:t>on your evaluation team</a:t>
            </a:r>
            <a:r>
              <a:rPr lang="en-US" dirty="0"/>
              <a:t>, who is a trained, certified school librarian.  Each of these observations is announced and includes a pre-conference and a post-conference. The post conferences include </a:t>
            </a:r>
            <a:r>
              <a:rPr lang="en-US" b="1" dirty="0"/>
              <a:t>a discussion of your</a:t>
            </a:r>
            <a:r>
              <a:rPr lang="en-US" dirty="0"/>
              <a:t> Area of Refinement and Area of Reinforcement to encourage </a:t>
            </a:r>
            <a:r>
              <a:rPr lang="en-US" b="1" dirty="0"/>
              <a:t>you</a:t>
            </a:r>
            <a:r>
              <a:rPr lang="en-US" dirty="0"/>
              <a:t> to grow in </a:t>
            </a:r>
            <a:r>
              <a:rPr lang="en-US" b="1" dirty="0"/>
              <a:t>your</a:t>
            </a:r>
            <a:r>
              <a:rPr lang="en-US" dirty="0"/>
              <a:t>  professional practice.</a:t>
            </a:r>
          </a:p>
          <a:p>
            <a:endParaRPr lang="en-US" dirty="0"/>
          </a:p>
          <a:p>
            <a:r>
              <a:rPr lang="en-US" dirty="0"/>
              <a:t>Because there is more than one evaluator on </a:t>
            </a:r>
            <a:r>
              <a:rPr lang="en-US" b="1" dirty="0"/>
              <a:t>your evaluation</a:t>
            </a:r>
            <a:r>
              <a:rPr lang="en-US" baseline="0" dirty="0"/>
              <a:t> </a:t>
            </a:r>
            <a:r>
              <a:rPr lang="en-US" dirty="0"/>
              <a:t>team, </a:t>
            </a:r>
            <a:r>
              <a:rPr lang="en-US" b="1" dirty="0"/>
              <a:t>your</a:t>
            </a:r>
            <a:r>
              <a:rPr lang="en-US" dirty="0"/>
              <a:t> evaluators will need to meet together before the preliminary evaluation conference with </a:t>
            </a:r>
            <a:r>
              <a:rPr lang="en-US" b="1" dirty="0"/>
              <a:t>you</a:t>
            </a:r>
            <a:r>
              <a:rPr lang="en-US" dirty="0"/>
              <a:t> in order to reach consensus on the preliminary scores of all Indicators in the Domains of Instruction, Environment, and Library Services &amp; Management.  Then, during the preliminary evaluation conference at the end of the preliminary evaluation cycle, </a:t>
            </a:r>
            <a:r>
              <a:rPr lang="en-US" b="1" dirty="0"/>
              <a:t>you</a:t>
            </a:r>
            <a:r>
              <a:rPr lang="en-US" dirty="0"/>
              <a:t> will meet with the evaluation chair and possibly the other evaluator as well for discussion, reflection, and sharing of the preliminary cycle scores and to re-visit </a:t>
            </a:r>
            <a:r>
              <a:rPr lang="en-US" b="1" dirty="0"/>
              <a:t>your</a:t>
            </a:r>
            <a:r>
              <a:rPr lang="en-US" dirty="0"/>
              <a:t> School Librarian Plan.</a:t>
            </a: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139355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final evaluation cycle in the spring, </a:t>
            </a:r>
            <a:r>
              <a:rPr lang="en-US" b="1" dirty="0"/>
              <a:t>you will be</a:t>
            </a:r>
            <a:r>
              <a:rPr lang="en-US" dirty="0"/>
              <a:t> observed at least once by </a:t>
            </a:r>
            <a:r>
              <a:rPr lang="en-US" b="1" dirty="0"/>
              <a:t>your</a:t>
            </a:r>
            <a:r>
              <a:rPr lang="en-US" dirty="0"/>
              <a:t> administrative evaluator and at least once by the content expert </a:t>
            </a:r>
            <a:r>
              <a:rPr lang="en-US" b="1" dirty="0"/>
              <a:t>on your evaluation team</a:t>
            </a:r>
            <a:r>
              <a:rPr lang="en-US" dirty="0"/>
              <a:t>. These observations are unannounced, so post-conferences are conducted.  The post conferences include a </a:t>
            </a:r>
            <a:r>
              <a:rPr lang="en-US" b="1" dirty="0"/>
              <a:t>discussion of your</a:t>
            </a:r>
            <a:r>
              <a:rPr lang="en-US" dirty="0"/>
              <a:t> Area of Refinement and Area of Reinforcement to encourage </a:t>
            </a:r>
            <a:r>
              <a:rPr lang="en-US" b="1" dirty="0"/>
              <a:t>you</a:t>
            </a:r>
            <a:r>
              <a:rPr lang="en-US" dirty="0"/>
              <a:t> to grow in </a:t>
            </a:r>
            <a:r>
              <a:rPr lang="en-US" b="1" dirty="0"/>
              <a:t>your</a:t>
            </a:r>
            <a:r>
              <a:rPr lang="en-US" dirty="0"/>
              <a:t> professional practice. A consensus meeting is held once again between </a:t>
            </a:r>
            <a:r>
              <a:rPr lang="en-US" b="1" dirty="0"/>
              <a:t>your</a:t>
            </a:r>
            <a:r>
              <a:rPr lang="en-US" dirty="0"/>
              <a:t> evaluators, </a:t>
            </a:r>
            <a:r>
              <a:rPr lang="en-US" b="1" dirty="0"/>
              <a:t>for them</a:t>
            </a:r>
            <a:r>
              <a:rPr lang="en-US" dirty="0"/>
              <a:t> to reach consensus on all Indicators in the Domains of Instruction, Environment, and Library Services &amp; Management. At the conclusion of the final evaluation cycle, a final evaluation conference is held where </a:t>
            </a:r>
            <a:r>
              <a:rPr lang="en-US" b="1" dirty="0"/>
              <a:t>your</a:t>
            </a:r>
            <a:r>
              <a:rPr lang="en-US" b="1" baseline="0" dirty="0"/>
              <a:t> completed</a:t>
            </a:r>
            <a:r>
              <a:rPr lang="en-US" dirty="0"/>
              <a:t> Professionalism Self-Review </a:t>
            </a:r>
            <a:r>
              <a:rPr lang="en-US" b="1" dirty="0"/>
              <a:t>and</a:t>
            </a:r>
            <a:r>
              <a:rPr lang="en-US" dirty="0"/>
              <a:t> </a:t>
            </a:r>
            <a:r>
              <a:rPr lang="en-US" b="1" dirty="0"/>
              <a:t>the</a:t>
            </a:r>
            <a:r>
              <a:rPr lang="en-US" dirty="0"/>
              <a:t> Professionalism Review </a:t>
            </a:r>
            <a:r>
              <a:rPr lang="en-US" b="1" dirty="0"/>
              <a:t>completed by your</a:t>
            </a:r>
            <a:r>
              <a:rPr lang="en-US" dirty="0"/>
              <a:t> administrative evaluator are shared. </a:t>
            </a:r>
            <a:r>
              <a:rPr lang="en-US" b="1" dirty="0"/>
              <a:t>Your</a:t>
            </a:r>
            <a:r>
              <a:rPr lang="en-US" b="1" baseline="0" dirty="0"/>
              <a:t> </a:t>
            </a:r>
            <a:r>
              <a:rPr lang="en-US" dirty="0"/>
              <a:t>School Librarian Plan is once again reviewed, and final scores for all 4 Domains are shared. </a:t>
            </a:r>
          </a:p>
          <a:p>
            <a:endParaRPr lang="en-US"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71228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Under Special Areas 2020 Evaluation Model,</a:t>
            </a:r>
            <a:r>
              <a:rPr lang="en-US" dirty="0"/>
              <a:t> South Carolina school librarians on Continuing contract will undergo a formative evaluation during their year of state recertification, or every five years, whichever is sooner.</a:t>
            </a:r>
            <a:endParaRPr lang="en-US" dirty="0">
              <a:cs typeface="Calibri"/>
            </a:endParaRPr>
          </a:p>
          <a:p>
            <a:endParaRPr lang="en-US" dirty="0">
              <a:cs typeface="Calibri"/>
            </a:endParaRPr>
          </a:p>
          <a:p>
            <a:r>
              <a:rPr lang="en-US" b="1" dirty="0">
                <a:cs typeface="Calibri"/>
              </a:rPr>
              <a:t>Your</a:t>
            </a:r>
            <a:r>
              <a:rPr lang="en-US" dirty="0">
                <a:cs typeface="Calibri"/>
              </a:rPr>
              <a:t> evaluation team on</a:t>
            </a:r>
            <a:r>
              <a:rPr lang="en-US" baseline="0" dirty="0">
                <a:cs typeface="Calibri"/>
              </a:rPr>
              <a:t> </a:t>
            </a:r>
            <a:r>
              <a:rPr lang="en-US" b="1" baseline="0" dirty="0">
                <a:cs typeface="Calibri"/>
              </a:rPr>
              <a:t>Continuing Formative</a:t>
            </a:r>
            <a:r>
              <a:rPr lang="en-US" baseline="0" dirty="0">
                <a:cs typeface="Calibri"/>
              </a:rPr>
              <a:t> </a:t>
            </a:r>
            <a:r>
              <a:rPr lang="en-US" dirty="0">
                <a:cs typeface="Calibri"/>
              </a:rPr>
              <a:t>level will include the principal or administrative designee. </a:t>
            </a:r>
            <a:r>
              <a:rPr lang="en-US" b="1" dirty="0">
                <a:cs typeface="Calibri"/>
              </a:rPr>
              <a:t>Our district</a:t>
            </a:r>
            <a:r>
              <a:rPr lang="en-US" dirty="0">
                <a:cs typeface="Calibri"/>
              </a:rPr>
              <a:t> may choose to go above and beyond this and appoint a certified, trained content expert.</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49</a:t>
            </a:fld>
            <a:endParaRPr lang="en-US"/>
          </a:p>
        </p:txBody>
      </p:sp>
    </p:spTree>
    <p:extLst>
      <p:ext uri="{BB962C8B-B14F-4D97-AF65-F5344CB8AC3E}">
        <p14:creationId xmlns:p14="http://schemas.microsoft.com/office/powerpoint/2010/main" val="2783010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ADEPT is the overall umbrella and the name in SC education code for the system of assisting, developing, and evaluating professional teaching. </a:t>
            </a:r>
          </a:p>
          <a:p>
            <a:r>
              <a:rPr lang="en-US" dirty="0"/>
              <a:t>ADEPT for 2006 has been the portfolio-based process for school librarians.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then, national standards for librarians have changed, as has teacher evaluation in SC and across the country. </a:t>
            </a:r>
          </a:p>
          <a:p>
            <a:endParaRPr lang="en-US" dirty="0"/>
          </a:p>
          <a:p>
            <a:endParaRPr lang="en-US" dirty="0">
              <a:cs typeface="Calibri"/>
            </a:endParaRPr>
          </a:p>
          <a:p>
            <a:pPr>
              <a:buFont typeface="Arial" panose="020B0604020202020204" pitchFamily="34" charset="0"/>
            </a:pPr>
            <a:endParaRPr lang="en-US" dirty="0">
              <a:cs typeface="Calibri"/>
            </a:endParaRPr>
          </a:p>
          <a:p>
            <a:pPr>
              <a:buFont typeface="Arial" panose="020B0604020202020204" pitchFamily="34" charset="0"/>
            </a:pPr>
            <a:endParaRPr lang="en-US" dirty="0">
              <a:cs typeface="Calibri"/>
            </a:endParaRPr>
          </a:p>
          <a:p>
            <a:endParaRPr lang="en-US" baseline="0"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23678440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a:t>
            </a:r>
            <a:r>
              <a:rPr lang="en-US" b="1" dirty="0"/>
              <a:t>you</a:t>
            </a:r>
            <a:r>
              <a:rPr lang="en-US" b="1" baseline="0" dirty="0"/>
              <a:t> will be</a:t>
            </a:r>
            <a:r>
              <a:rPr lang="en-US" baseline="0" dirty="0"/>
              <a:t> </a:t>
            </a:r>
            <a:r>
              <a:rPr lang="en-US" dirty="0"/>
              <a:t>observed at least once by </a:t>
            </a:r>
            <a:r>
              <a:rPr lang="en-US" b="1" dirty="0"/>
              <a:t>your</a:t>
            </a:r>
            <a:r>
              <a:rPr lang="en-US" dirty="0"/>
              <a:t> administrative evaluator. These observations are announced and include a pre-conference and a post-conference. The post conferences include a</a:t>
            </a:r>
            <a:r>
              <a:rPr lang="en-US" baseline="0" dirty="0"/>
              <a:t> </a:t>
            </a:r>
            <a:r>
              <a:rPr lang="en-US" b="1" baseline="0" dirty="0"/>
              <a:t>discussion of your</a:t>
            </a:r>
            <a:r>
              <a:rPr lang="en-US" dirty="0"/>
              <a:t> Area of Refinement and Area of Reinforcement to encourage </a:t>
            </a:r>
            <a:r>
              <a:rPr lang="en-US" b="1" dirty="0"/>
              <a:t>you</a:t>
            </a:r>
            <a:r>
              <a:rPr lang="en-US" dirty="0"/>
              <a:t> to grow in </a:t>
            </a:r>
            <a:r>
              <a:rPr lang="en-US" b="1" dirty="0"/>
              <a:t>your</a:t>
            </a:r>
            <a:r>
              <a:rPr lang="en-US" dirty="0"/>
              <a:t> professional practice.  Then, during the preliminary evaluation conference at the end of the preliminary evaluation cycle, </a:t>
            </a:r>
            <a:r>
              <a:rPr lang="en-US" b="1" dirty="0"/>
              <a:t>you</a:t>
            </a:r>
            <a:r>
              <a:rPr lang="en-US" dirty="0"/>
              <a:t> will meet with </a:t>
            </a:r>
            <a:r>
              <a:rPr lang="en-US" b="1" dirty="0"/>
              <a:t>your</a:t>
            </a:r>
            <a:r>
              <a:rPr lang="en-US" dirty="0"/>
              <a:t> evaluation chair for discussion, reflection, and sharing of the preliminary cycle scores. </a:t>
            </a:r>
            <a:r>
              <a:rPr lang="en-US" b="1" dirty="0"/>
              <a:t>You</a:t>
            </a:r>
            <a:r>
              <a:rPr lang="en-US" dirty="0"/>
              <a:t> will also review </a:t>
            </a:r>
            <a:r>
              <a:rPr lang="en-US" b="1" dirty="0"/>
              <a:t>your</a:t>
            </a:r>
            <a:r>
              <a:rPr lang="en-US" dirty="0"/>
              <a:t> School Librarian Plan in SCLead.</a:t>
            </a:r>
            <a:endParaRPr lang="en-US" dirty="0">
              <a:cs typeface="Calibri"/>
            </a:endParaRPr>
          </a:p>
          <a:p>
            <a:endParaRPr lang="en-US" dirty="0"/>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509931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Please note that the observations for </a:t>
            </a:r>
            <a:r>
              <a:rPr lang="en-US" b="1" dirty="0">
                <a:cs typeface="Calibri"/>
              </a:rPr>
              <a:t>your</a:t>
            </a:r>
            <a:r>
              <a:rPr lang="en-US" dirty="0">
                <a:cs typeface="Calibri"/>
              </a:rPr>
              <a:t> final evaluation cycle can be waived at </a:t>
            </a:r>
            <a:r>
              <a:rPr lang="en-US" b="1" dirty="0">
                <a:cs typeface="Calibri"/>
              </a:rPr>
              <a:t>your</a:t>
            </a:r>
            <a:r>
              <a:rPr lang="en-US" dirty="0">
                <a:cs typeface="Calibri"/>
              </a:rPr>
              <a:t> evaluator's discretion if all </a:t>
            </a:r>
            <a:r>
              <a:rPr lang="en-US" b="1" dirty="0">
                <a:cs typeface="Calibri"/>
              </a:rPr>
              <a:t>your</a:t>
            </a:r>
            <a:r>
              <a:rPr lang="en-US" dirty="0">
                <a:cs typeface="Calibri"/>
              </a:rPr>
              <a:t> observation scores for the preliminary cycle are proficient or above.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974909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final evaluation cycle in the spring, </a:t>
            </a:r>
            <a:r>
              <a:rPr lang="en-US" b="1" dirty="0"/>
              <a:t>you will be</a:t>
            </a:r>
            <a:r>
              <a:rPr lang="en-US" dirty="0"/>
              <a:t> observed at least once by </a:t>
            </a:r>
            <a:r>
              <a:rPr lang="en-US" b="1" dirty="0"/>
              <a:t>your</a:t>
            </a:r>
            <a:r>
              <a:rPr lang="en-US" dirty="0"/>
              <a:t> administrative evaluator. These observations are unannounced, and post-conferences are conducted.  The post conferences include a</a:t>
            </a:r>
            <a:r>
              <a:rPr lang="en-US" baseline="0" dirty="0"/>
              <a:t> </a:t>
            </a:r>
            <a:r>
              <a:rPr lang="en-US" b="1" baseline="0" dirty="0"/>
              <a:t>discussion of your </a:t>
            </a:r>
            <a:r>
              <a:rPr lang="en-US" dirty="0"/>
              <a:t>Area of Refinement and Area of Reinforcement to encourage </a:t>
            </a:r>
            <a:r>
              <a:rPr lang="en-US" b="1" dirty="0"/>
              <a:t>you</a:t>
            </a:r>
            <a:r>
              <a:rPr lang="en-US" dirty="0"/>
              <a:t> to grow in </a:t>
            </a:r>
            <a:r>
              <a:rPr lang="en-US" b="1" dirty="0"/>
              <a:t>your</a:t>
            </a:r>
            <a:r>
              <a:rPr lang="en-US" dirty="0"/>
              <a:t> professional practice. At the conclusion of the final evaluation cycle, a final evaluation conference is held where </a:t>
            </a:r>
            <a:r>
              <a:rPr lang="en-US" b="1" dirty="0"/>
              <a:t>your</a:t>
            </a:r>
            <a:r>
              <a:rPr lang="en-US" b="1" baseline="0" dirty="0"/>
              <a:t> completed</a:t>
            </a:r>
            <a:r>
              <a:rPr lang="en-US" baseline="0" dirty="0"/>
              <a:t> </a:t>
            </a:r>
            <a:r>
              <a:rPr lang="en-US" dirty="0"/>
              <a:t>Professionalism Self-Review</a:t>
            </a:r>
            <a:r>
              <a:rPr lang="en-US" baseline="0" dirty="0"/>
              <a:t> </a:t>
            </a:r>
            <a:r>
              <a:rPr lang="en-US" dirty="0"/>
              <a:t>and Professionalism Review </a:t>
            </a:r>
            <a:r>
              <a:rPr lang="en-US" b="1" dirty="0"/>
              <a:t>completed by your</a:t>
            </a:r>
            <a:r>
              <a:rPr lang="en-US" dirty="0"/>
              <a:t> administrative evaluator are shared. </a:t>
            </a:r>
            <a:r>
              <a:rPr lang="en-US" b="1" dirty="0"/>
              <a:t>Your</a:t>
            </a:r>
            <a:r>
              <a:rPr lang="en-US" dirty="0"/>
              <a:t> School Librarian Plan is once again reviewed, and final scores for all 4 Domains are shared. </a:t>
            </a:r>
          </a:p>
          <a:p>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7805270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a:t>
            </a:r>
            <a:r>
              <a:rPr lang="en-US" baseline="0" dirty="0">
                <a:cs typeface="Calibri"/>
              </a:rPr>
              <a:t> </a:t>
            </a:r>
            <a:r>
              <a:rPr lang="en-US" dirty="0">
                <a:cs typeface="Calibri"/>
              </a:rPr>
              <a:t>Continuing &amp; Annual Goals-Based Evaluation, are also called the GBE. School librarians must be evaluated every year. When</a:t>
            </a:r>
            <a:r>
              <a:rPr lang="en-US" baseline="0" dirty="0">
                <a:cs typeface="Calibri"/>
              </a:rPr>
              <a:t> </a:t>
            </a:r>
            <a:r>
              <a:rPr lang="en-US" b="1" baseline="0" dirty="0">
                <a:cs typeface="Calibri"/>
              </a:rPr>
              <a:t>you</a:t>
            </a:r>
            <a:r>
              <a:rPr lang="en-US" dirty="0">
                <a:cs typeface="Calibri"/>
              </a:rPr>
              <a:t> are not evaluated formatively or summatively, as we have discussed, </a:t>
            </a:r>
            <a:r>
              <a:rPr lang="en-US" b="1" dirty="0">
                <a:cs typeface="Calibri"/>
              </a:rPr>
              <a:t>you</a:t>
            </a:r>
            <a:r>
              <a:rPr lang="en-US" dirty="0">
                <a:cs typeface="Calibri"/>
              </a:rPr>
              <a:t> may have a goals-based evaluation. </a:t>
            </a:r>
          </a:p>
          <a:p>
            <a:r>
              <a:rPr lang="en-US" dirty="0">
                <a:cs typeface="Calibri"/>
              </a:rPr>
              <a:t>During the GBE process, </a:t>
            </a:r>
            <a:r>
              <a:rPr lang="en-US" b="1" dirty="0">
                <a:cs typeface="Calibri"/>
              </a:rPr>
              <a:t>you</a:t>
            </a:r>
            <a:r>
              <a:rPr lang="en-US" dirty="0">
                <a:cs typeface="Calibri"/>
              </a:rPr>
              <a:t> should engage in meaningful learning experiences that are connected to the SC School Librarian Rubric.</a:t>
            </a:r>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53</a:t>
            </a:fld>
            <a:endParaRPr lang="en-US"/>
          </a:p>
        </p:txBody>
      </p:sp>
    </p:spTree>
    <p:extLst>
      <p:ext uri="{BB962C8B-B14F-4D97-AF65-F5344CB8AC3E}">
        <p14:creationId xmlns:p14="http://schemas.microsoft.com/office/powerpoint/2010/main" val="2552149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When</a:t>
            </a:r>
            <a:r>
              <a:rPr lang="en-US" dirty="0">
                <a:cs typeface="Calibri"/>
              </a:rPr>
              <a:t> participating in the GBE process,</a:t>
            </a:r>
            <a:r>
              <a:rPr lang="en-US" baseline="0" dirty="0">
                <a:cs typeface="Calibri"/>
              </a:rPr>
              <a:t> </a:t>
            </a:r>
            <a:r>
              <a:rPr lang="en-US" b="1" baseline="0" dirty="0">
                <a:cs typeface="Calibri"/>
              </a:rPr>
              <a:t>you</a:t>
            </a:r>
            <a:r>
              <a:rPr lang="en-US" dirty="0">
                <a:cs typeface="Calibri"/>
              </a:rPr>
              <a:t> must complete at least one Professional SMART Goal. SMART goals are specific, measurable, attainable, results-oriented, and time-bound. This document in SCLead is the only document required at the state level during the GBE process.  </a:t>
            </a:r>
            <a:r>
              <a:rPr lang="en-US" b="1" dirty="0">
                <a:cs typeface="Calibri"/>
              </a:rPr>
              <a:t>Note our district</a:t>
            </a:r>
            <a:r>
              <a:rPr lang="en-US" b="1" baseline="0" dirty="0">
                <a:cs typeface="Calibri"/>
              </a:rPr>
              <a:t> has</a:t>
            </a:r>
            <a:r>
              <a:rPr lang="en-US" b="1" dirty="0">
                <a:cs typeface="Calibri"/>
              </a:rPr>
              <a:t> the discretion to assign</a:t>
            </a:r>
            <a:r>
              <a:rPr lang="en-US" dirty="0">
                <a:cs typeface="Calibri"/>
              </a:rPr>
              <a:t> one or more additional professional growth and development goal.</a:t>
            </a:r>
            <a:r>
              <a:rPr lang="en-US" baseline="0" dirty="0">
                <a:cs typeface="Calibri"/>
              </a:rPr>
              <a:t> </a:t>
            </a:r>
            <a:r>
              <a:rPr lang="en-US" dirty="0">
                <a:cs typeface="Calibri"/>
              </a:rPr>
              <a:t>Each goal must be aligned with one or more Indicators. </a:t>
            </a:r>
          </a:p>
          <a:p>
            <a:endParaRPr lang="en-US" dirty="0">
              <a:cs typeface="Calibri"/>
            </a:endParaRPr>
          </a:p>
          <a:p>
            <a:r>
              <a:rPr lang="en-US" b="1" dirty="0">
                <a:cs typeface="Calibri"/>
              </a:rPr>
              <a:t>You</a:t>
            </a:r>
            <a:r>
              <a:rPr lang="en-US" dirty="0">
                <a:cs typeface="Calibri"/>
              </a:rPr>
              <a:t> and </a:t>
            </a:r>
            <a:r>
              <a:rPr lang="en-US" b="1" dirty="0">
                <a:cs typeface="Calibri"/>
              </a:rPr>
              <a:t>your</a:t>
            </a:r>
            <a:r>
              <a:rPr lang="en-US" dirty="0">
                <a:cs typeface="Calibri"/>
              </a:rPr>
              <a:t> administrative evaluator will meet three times during the school year to review </a:t>
            </a:r>
            <a:r>
              <a:rPr lang="en-US" b="1" dirty="0">
                <a:cs typeface="Calibri"/>
              </a:rPr>
              <a:t>your</a:t>
            </a:r>
            <a:r>
              <a:rPr lang="en-US" dirty="0">
                <a:cs typeface="Calibri"/>
              </a:rPr>
              <a:t> Professional Goal.  At the beginning of the school year, </a:t>
            </a:r>
            <a:r>
              <a:rPr lang="en-US" b="1" dirty="0">
                <a:cs typeface="Calibri"/>
              </a:rPr>
              <a:t>you</a:t>
            </a:r>
            <a:r>
              <a:rPr lang="en-US" dirty="0">
                <a:cs typeface="Calibri"/>
              </a:rPr>
              <a:t> develop the Professional Goal based on data, and </a:t>
            </a:r>
            <a:r>
              <a:rPr lang="en-US" b="1" dirty="0">
                <a:cs typeface="Calibri"/>
              </a:rPr>
              <a:t>your</a:t>
            </a:r>
            <a:r>
              <a:rPr lang="en-US" dirty="0">
                <a:cs typeface="Calibri"/>
              </a:rPr>
              <a:t> administrative evaluator approves it during the preliminary approval conference. </a:t>
            </a:r>
            <a:r>
              <a:rPr lang="en-US" b="1" dirty="0">
                <a:cs typeface="Calibri"/>
              </a:rPr>
              <a:t>You</a:t>
            </a:r>
            <a:r>
              <a:rPr lang="en-US" b="1" baseline="0" dirty="0">
                <a:cs typeface="Calibri"/>
              </a:rPr>
              <a:t> will</a:t>
            </a:r>
            <a:r>
              <a:rPr lang="en-US" dirty="0">
                <a:cs typeface="Calibri"/>
              </a:rPr>
              <a:t> revisit the Professional Goal at the preliminary evaluation conference </a:t>
            </a:r>
            <a:r>
              <a:rPr lang="en-US" dirty="0" err="1">
                <a:cs typeface="Calibri"/>
              </a:rPr>
              <a:t>mid-year</a:t>
            </a:r>
            <a:r>
              <a:rPr lang="en-US" dirty="0">
                <a:cs typeface="Calibri"/>
              </a:rPr>
              <a:t> to discuss progress made. At the end of the year, </a:t>
            </a:r>
            <a:r>
              <a:rPr lang="en-US" b="1" dirty="0">
                <a:cs typeface="Calibri"/>
              </a:rPr>
              <a:t>you</a:t>
            </a:r>
            <a:r>
              <a:rPr lang="en-US" dirty="0">
                <a:cs typeface="Calibri"/>
              </a:rPr>
              <a:t> meet once again to review </a:t>
            </a:r>
            <a:r>
              <a:rPr lang="en-US" b="1" dirty="0">
                <a:cs typeface="Calibri"/>
              </a:rPr>
              <a:t>your</a:t>
            </a:r>
            <a:r>
              <a:rPr lang="en-US" dirty="0">
                <a:cs typeface="Calibri"/>
              </a:rPr>
              <a:t> Professional Goal and discuss recommendations during the final evaluation conference. This conference </a:t>
            </a:r>
            <a:r>
              <a:rPr lang="en-US" b="1" dirty="0">
                <a:cs typeface="Calibri"/>
              </a:rPr>
              <a:t>will</a:t>
            </a:r>
            <a:r>
              <a:rPr lang="en-US" baseline="0" dirty="0">
                <a:cs typeface="Calibri"/>
              </a:rPr>
              <a:t> </a:t>
            </a:r>
            <a:r>
              <a:rPr lang="en-US" dirty="0">
                <a:cs typeface="Calibri"/>
              </a:rPr>
              <a:t>occur by May 1.</a:t>
            </a:r>
          </a:p>
          <a:p>
            <a:endParaRPr lang="en-US" dirty="0">
              <a:cs typeface="Calibri"/>
            </a:endParaRPr>
          </a:p>
          <a:p>
            <a:endParaRPr lang="en-US" dirty="0"/>
          </a:p>
          <a:p>
            <a:endParaRPr lang="en-US" dirty="0"/>
          </a:p>
        </p:txBody>
      </p:sp>
      <p:sp>
        <p:nvSpPr>
          <p:cNvPr id="4" name="Slide Number Placeholder 3"/>
          <p:cNvSpPr>
            <a:spLocks noGrp="1"/>
          </p:cNvSpPr>
          <p:nvPr>
            <p:ph type="sldNum" sz="quarter" idx="10"/>
          </p:nvPr>
        </p:nvSpPr>
        <p:spPr/>
        <p:txBody>
          <a:bodyPr/>
          <a:lstStyle/>
          <a:p>
            <a:fld id="{EF684145-827F-48C9-85A0-0B82166279BD}" type="slidenum">
              <a:rPr lang="en-US" smtClean="0"/>
              <a:t>54</a:t>
            </a:fld>
            <a:endParaRPr lang="en-US"/>
          </a:p>
        </p:txBody>
      </p:sp>
    </p:spTree>
    <p:extLst>
      <p:ext uri="{BB962C8B-B14F-4D97-AF65-F5344CB8AC3E}">
        <p14:creationId xmlns:p14="http://schemas.microsoft.com/office/powerpoint/2010/main" val="4072199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SCDE has heard from advocates for school counselors, school librarians, and speech-language therapists and pathologists that change is needed, but they wanted to make sure SC districts, schools, and evaluators had lived through and learned from the beginning of implementation of the new teacher evaluation system before addressing changes to evaluations for support professionals. </a:t>
            </a:r>
          </a:p>
          <a:p>
            <a:pPr marL="171450"/>
            <a:endParaRPr lang="en-US" dirty="0"/>
          </a:p>
          <a:p>
            <a:pPr marL="171450"/>
            <a:r>
              <a:rPr lang="en-US" dirty="0"/>
              <a:t>SCDE received feedback from 300 school librarians, school counselors, speech-language therapists and pathologists, and administrators from winter 2018 to spring 2019. </a:t>
            </a:r>
          </a:p>
          <a:p>
            <a:pPr marL="171450"/>
            <a:endParaRPr lang="en-US" dirty="0"/>
          </a:p>
          <a:p>
            <a:pPr marL="171450"/>
            <a:r>
              <a:rPr lang="en-US" dirty="0"/>
              <a:t>The overwhelming feedback included: </a:t>
            </a:r>
            <a:endParaRPr lang="en-US" dirty="0">
              <a:cs typeface="Calibri"/>
            </a:endParaRPr>
          </a:p>
          <a:p>
            <a:pPr marL="742950" lvl="1" indent="-285750">
              <a:buFont typeface="Arial,Sans-Serif"/>
              <a:buChar char="•"/>
            </a:pPr>
            <a:r>
              <a:rPr lang="en-US" dirty="0"/>
              <a:t>It’s been a long time since the evaluations were updated, change is needed. </a:t>
            </a:r>
            <a:endParaRPr lang="en-US" dirty="0">
              <a:cs typeface="Calibri"/>
            </a:endParaRPr>
          </a:p>
          <a:p>
            <a:pPr marL="742950" lvl="1" indent="-285750">
              <a:buFont typeface="Arial,Sans-Serif"/>
              <a:buChar char="•"/>
            </a:pPr>
            <a:r>
              <a:rPr lang="en-US" dirty="0"/>
              <a:t>We need a shift from evaluation to professional growth and development (away from a checklist to meaningful feedback). </a:t>
            </a:r>
            <a:endParaRPr lang="en-US" dirty="0">
              <a:cs typeface="Calibri"/>
            </a:endParaRPr>
          </a:p>
          <a:p>
            <a:pPr marL="742950" lvl="1" indent="-285750">
              <a:buFont typeface="Arial,Sans-Serif"/>
              <a:buChar char="•"/>
            </a:pPr>
            <a:r>
              <a:rPr lang="en-US" dirty="0"/>
              <a:t>Administrative evaluators need to have knowledge and understanding of the roles and responsibilities.</a:t>
            </a:r>
            <a:endParaRPr lang="en-US" dirty="0">
              <a:cs typeface="Calibri"/>
            </a:endParaRPr>
          </a:p>
          <a:p>
            <a:pPr marL="742950" lvl="1" indent="-285750">
              <a:buFont typeface="Arial,Sans-Serif"/>
              <a:buChar char="•"/>
            </a:pPr>
            <a:r>
              <a:rPr lang="en-US" dirty="0"/>
              <a:t>Our evaluation should align to national standards/organizations</a:t>
            </a:r>
            <a:r>
              <a:rPr lang="en-US" baseline="0" dirty="0"/>
              <a:t> and </a:t>
            </a:r>
            <a:endParaRPr lang="en-US" dirty="0">
              <a:cs typeface="Calibri"/>
            </a:endParaRPr>
          </a:p>
          <a:p>
            <a:pPr marL="742950" lvl="1" indent="-285750">
              <a:buFont typeface="Arial,Sans-Serif"/>
              <a:buChar char="•"/>
            </a:pPr>
            <a:r>
              <a:rPr lang="en-US" dirty="0"/>
              <a:t>We need to eliminate the long-range plan, unnecessary paperwork, and isolated interviews.</a:t>
            </a:r>
            <a:endParaRPr lang="en-US" dirty="0">
              <a:cs typeface="Calibri"/>
            </a:endParaRPr>
          </a:p>
          <a:p>
            <a:pPr marL="457200"/>
            <a:endParaRPr lang="en-US" dirty="0"/>
          </a:p>
          <a:p>
            <a:r>
              <a:rPr lang="en-US" dirty="0"/>
              <a:t>Advisory groups helped make proposals for what each evaluation could look and sound like, including how to incorporate national standards in the evaluation instrument, weightings for the domains, what artifacts would be required, how evaluation teams and process would look for educators early in their career versus later, and what to keep, change, or eliminate from the current evaluation model. </a:t>
            </a:r>
          </a:p>
          <a:p>
            <a:endParaRPr lang="en-US" dirty="0"/>
          </a:p>
          <a:p>
            <a:r>
              <a:rPr lang="en-US" dirty="0"/>
              <a:t>Advisory Groups landed on 5 major changes that directly address the feedback we were given:</a:t>
            </a:r>
            <a:endParaRPr lang="en-US" dirty="0">
              <a:cs typeface="Calibri"/>
            </a:endParaRPr>
          </a:p>
          <a:p>
            <a:pPr marL="171450" indent="-171450">
              <a:buFont typeface="Arial"/>
              <a:buChar char="•"/>
            </a:pPr>
            <a:r>
              <a:rPr lang="en-US" dirty="0">
                <a:cs typeface="Calibri"/>
              </a:rPr>
              <a:t>Using a 4-level rubric to measure growth</a:t>
            </a:r>
          </a:p>
          <a:p>
            <a:pPr marL="171450" indent="-171450">
              <a:buFont typeface="Arial"/>
              <a:buChar char="•"/>
            </a:pPr>
            <a:r>
              <a:rPr lang="en-US" dirty="0">
                <a:cs typeface="Calibri"/>
              </a:rPr>
              <a:t>Equipping administrative evaluators with knowledge of the unique roles and responsibilities of support professionals</a:t>
            </a:r>
            <a:endParaRPr lang="en-US" dirty="0"/>
          </a:p>
          <a:p>
            <a:pPr marL="171450" indent="-171450">
              <a:buFont typeface="Arial"/>
              <a:buChar char="•"/>
            </a:pPr>
            <a:r>
              <a:rPr lang="en-US" dirty="0"/>
              <a:t>Alignment to National Standards/Organizations</a:t>
            </a:r>
            <a:endParaRPr lang="en-US" dirty="0">
              <a:cs typeface="Calibri"/>
            </a:endParaRPr>
          </a:p>
          <a:p>
            <a:pPr marL="171450" indent="-171450">
              <a:buFont typeface="Arial"/>
              <a:buChar char="•"/>
            </a:pPr>
            <a:r>
              <a:rPr lang="en-US" dirty="0"/>
              <a:t>Reducing paperwork by replacing the Long Range Plan with a tailored year-long guiding document,</a:t>
            </a:r>
            <a:r>
              <a:rPr lang="en-US" baseline="0" dirty="0"/>
              <a:t> </a:t>
            </a:r>
            <a:r>
              <a:rPr lang="en-US" dirty="0"/>
              <a:t>and replacing isolated interviews with conferencing and reflection.</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7503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requiring the Long-Range Plan during the years of Formative and Summative evaluations, the school library plan combines many of the previous required evaluation documents that practitioners and evaluators said were unnecessary and just for show. </a:t>
            </a:r>
            <a:endParaRPr lang="en-US" dirty="0">
              <a:cs typeface="Calibri"/>
            </a:endParaRPr>
          </a:p>
          <a:p>
            <a:r>
              <a:rPr lang="en-US" dirty="0"/>
              <a:t>The school librarian plan is a working document that may be adjusted throughout the school year as needed and will be re-visited by the practitioner and evaluator multiple</a:t>
            </a:r>
            <a:r>
              <a:rPr lang="en-US" baseline="0" dirty="0"/>
              <a:t> times </a:t>
            </a:r>
            <a:r>
              <a:rPr lang="en-US" dirty="0"/>
              <a:t>per year. </a:t>
            </a:r>
          </a:p>
          <a:p>
            <a:r>
              <a:rPr lang="en-US" dirty="0"/>
              <a:t>For the school librarians,</a:t>
            </a:r>
            <a:r>
              <a:rPr lang="en-US" baseline="0" dirty="0"/>
              <a:t> this will happen during an approval conference, </a:t>
            </a:r>
            <a:r>
              <a:rPr lang="en-US" dirty="0"/>
              <a:t>the Preliminary cycle Evaluation conference, and during the Final cycle Evaluation conference.</a:t>
            </a:r>
          </a:p>
        </p:txBody>
      </p:sp>
      <p:sp>
        <p:nvSpPr>
          <p:cNvPr id="4" name="Slide Number Placeholder 3"/>
          <p:cNvSpPr>
            <a:spLocks noGrp="1"/>
          </p:cNvSpPr>
          <p:nvPr>
            <p:ph type="sldNum" sz="quarter" idx="10"/>
          </p:nvPr>
        </p:nvSpPr>
        <p:spPr/>
        <p:txBody>
          <a:bodyPr/>
          <a:lstStyle/>
          <a:p>
            <a:fld id="{EF684145-827F-48C9-85A0-0B82166279BD}" type="slidenum">
              <a:rPr lang="en-US" smtClean="0"/>
              <a:t>7</a:t>
            </a:fld>
            <a:endParaRPr lang="en-US"/>
          </a:p>
        </p:txBody>
      </p:sp>
    </p:spTree>
    <p:extLst>
      <p:ext uri="{BB962C8B-B14F-4D97-AF65-F5344CB8AC3E}">
        <p14:creationId xmlns:p14="http://schemas.microsoft.com/office/powerpoint/2010/main" val="2945861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reflections and interviews for the special areas are no longer isolated. They are embedded in the pre- and post-conferences which provide focused, meaningful conversations between the evaluator and the practitioner. This engaging dialogue allows support specialists to reflect on their own professional practices. All educators target one area of reinforcement and one area of refinement following each observation. This process parallels the evaluation process for classroom-based teachers and principals.</a:t>
            </a:r>
          </a:p>
          <a:p>
            <a:endParaRPr lang="en-US" sz="900" kern="1200">
              <a:solidFill>
                <a:schemeClr val="tx1"/>
              </a:solidFill>
              <a:effectLst/>
              <a:latin typeface="+mn-lt"/>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692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this next section, we will take a brief look at the components of the school librarian rubric.</a:t>
            </a:r>
            <a:endParaRPr lang="en-US" dirty="0"/>
          </a:p>
          <a:p>
            <a:endParaRPr lang="en-US" baseline="0"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30018759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225033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91433"/>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520434"/>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311263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4400" y="198879"/>
            <a:ext cx="100032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1094400" y="1789890"/>
            <a:ext cx="100032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35200" y="6193999"/>
            <a:ext cx="27432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4038600" y="6193999"/>
            <a:ext cx="41148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8913600" y="6193999"/>
            <a:ext cx="27432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379902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16"/>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1093499" y="959797"/>
            <a:ext cx="5007404"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1093499" y="4083946"/>
            <a:ext cx="5007404"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535200" y="6192065"/>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2065"/>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2065"/>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322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3/28/2024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9773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609600" y="1600203"/>
            <a:ext cx="53848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668420" y="4971695"/>
            <a:ext cx="1118899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5858903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6475558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6C7BF-F33A-4710-B146-AD45C96D82C7}"/>
              </a:ext>
            </a:extLst>
          </p:cNvPr>
          <p:cNvSpPr>
            <a:spLocks noGrp="1"/>
          </p:cNvSpPr>
          <p:nvPr>
            <p:ph type="ctrTitle"/>
          </p:nvPr>
        </p:nvSpPr>
        <p:spPr>
          <a:xfrm>
            <a:off x="7094400" y="-211200"/>
            <a:ext cx="4900376" cy="3105600"/>
          </a:xfrm>
        </p:spPr>
        <p:txBody>
          <a:bodyPr/>
          <a:lstStyle/>
          <a:p>
            <a:pPr algn="ctr"/>
            <a:r>
              <a:rPr lang="en-US" dirty="0">
                <a:latin typeface="Calibri"/>
                <a:cs typeface="Calibri"/>
              </a:rPr>
              <a:t>District Orientation</a:t>
            </a:r>
            <a:br>
              <a:rPr lang="en-US" dirty="0"/>
            </a:br>
            <a:r>
              <a:rPr lang="en-US" dirty="0">
                <a:latin typeface="Calibri"/>
                <a:cs typeface="Calibri"/>
              </a:rPr>
              <a:t> for School Librarian Evaluation</a:t>
            </a:r>
            <a:endParaRPr lang="en-US" dirty="0">
              <a:cs typeface="Calibri"/>
            </a:endParaRPr>
          </a:p>
        </p:txBody>
      </p:sp>
      <p:sp>
        <p:nvSpPr>
          <p:cNvPr id="3" name="Subtitle 2">
            <a:extLst>
              <a:ext uri="{FF2B5EF4-FFF2-40B4-BE49-F238E27FC236}">
                <a16:creationId xmlns:a16="http://schemas.microsoft.com/office/drawing/2014/main" id="{5B968F79-C99F-4829-9DAE-3DA16E2C3320}"/>
              </a:ext>
            </a:extLst>
          </p:cNvPr>
          <p:cNvSpPr>
            <a:spLocks noGrp="1"/>
          </p:cNvSpPr>
          <p:nvPr>
            <p:ph type="subTitle" idx="1"/>
          </p:nvPr>
        </p:nvSpPr>
        <p:spPr/>
        <p:txBody>
          <a:bodyPr vert="horz" lIns="0" tIns="0" rIns="0" bIns="0" rtlCol="0" anchor="t">
            <a:normAutofit fontScale="92500" lnSpcReduction="10000"/>
          </a:bodyPr>
          <a:lstStyle/>
          <a:p>
            <a:pPr algn="ctr"/>
            <a:r>
              <a:rPr lang="en-US" sz="2500" dirty="0">
                <a:solidFill>
                  <a:srgbClr val="FFFFFF"/>
                </a:solidFill>
                <a:ea typeface="+mn-lt"/>
                <a:cs typeface="+mn-lt"/>
              </a:rPr>
              <a:t>South Carolina Department of Education</a:t>
            </a:r>
            <a:endParaRPr lang="en-US" sz="2500" dirty="0">
              <a:solidFill>
                <a:srgbClr val="FFFFFF"/>
              </a:solidFill>
              <a:cs typeface="Calibri" panose="020F0502020204030204"/>
            </a:endParaRPr>
          </a:p>
          <a:p>
            <a:pPr algn="ctr"/>
            <a:r>
              <a:rPr lang="en-US" sz="2500" dirty="0">
                <a:solidFill>
                  <a:srgbClr val="FFFFFF"/>
                </a:solidFill>
                <a:ea typeface="+mn-lt"/>
                <a:cs typeface="+mn-lt"/>
              </a:rPr>
              <a:t>Office of Educator Effectiveness &amp;</a:t>
            </a:r>
            <a:endParaRPr lang="en-US" sz="2500" dirty="0">
              <a:solidFill>
                <a:srgbClr val="FFFFFF"/>
              </a:solidFill>
              <a:cs typeface="Calibri" panose="020F0502020204030204"/>
            </a:endParaRPr>
          </a:p>
          <a:p>
            <a:pPr algn="ctr"/>
            <a:r>
              <a:rPr lang="en-US" sz="2500" dirty="0">
                <a:solidFill>
                  <a:srgbClr val="FFFFFF"/>
                </a:solidFill>
                <a:ea typeface="+mn-lt"/>
                <a:cs typeface="+mn-lt"/>
              </a:rPr>
              <a:t> Leadership Development</a:t>
            </a:r>
            <a:endParaRPr lang="en-US" sz="2500" dirty="0">
              <a:solidFill>
                <a:srgbClr val="FFFFFF"/>
              </a:solidFill>
              <a:cs typeface="Calibri" panose="020F0502020204030204"/>
            </a:endParaRPr>
          </a:p>
          <a:p>
            <a:pPr algn="ctr"/>
            <a:endParaRPr lang="en-US" dirty="0">
              <a:solidFill>
                <a:srgbClr val="FFFFFF">
                  <a:alpha val="60000"/>
                </a:srgbClr>
              </a:solidFill>
              <a:cs typeface="Calibri"/>
            </a:endParaRPr>
          </a:p>
        </p:txBody>
      </p:sp>
    </p:spTree>
    <p:extLst>
      <p:ext uri="{BB962C8B-B14F-4D97-AF65-F5344CB8AC3E}">
        <p14:creationId xmlns:p14="http://schemas.microsoft.com/office/powerpoint/2010/main" val="3839097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descr="Decorative">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1" name="Group 10" descr="Decorative">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31282" y="635715"/>
            <a:ext cx="8356656" cy="2482136"/>
            <a:chOff x="409710" y="635715"/>
            <a:chExt cx="11142208" cy="2482136"/>
          </a:xfrm>
        </p:grpSpPr>
        <p:sp>
          <p:nvSpPr>
            <p:cNvPr id="12"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3"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sp useBgFill="1">
        <p:nvSpPr>
          <p:cNvPr id="5" name="Rectangle 8" descr="Decorative">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8" name="Group 10" descr="Decorative">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31282" y="635715"/>
            <a:ext cx="8356656" cy="2482136"/>
            <a:chOff x="409710" y="635715"/>
            <a:chExt cx="11142208" cy="2482136"/>
          </a:xfrm>
        </p:grpSpPr>
        <p:sp>
          <p:nvSpPr>
            <p:cNvPr id="6"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7" name="Rectangle 15">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EE6B4529-2EE5-4772-A83B-B505F20A71A5}"/>
              </a:ext>
            </a:extLst>
          </p:cNvPr>
          <p:cNvSpPr>
            <a:spLocks noGrp="1"/>
          </p:cNvSpPr>
          <p:nvPr>
            <p:ph type="title"/>
          </p:nvPr>
        </p:nvSpPr>
        <p:spPr>
          <a:xfrm>
            <a:off x="2309460" y="759806"/>
            <a:ext cx="7729890" cy="1325563"/>
          </a:xfrm>
        </p:spPr>
        <p:txBody>
          <a:bodyPr>
            <a:normAutofit/>
          </a:bodyPr>
          <a:lstStyle/>
          <a:p>
            <a:r>
              <a:rPr lang="en-US" sz="3200" dirty="0">
                <a:solidFill>
                  <a:srgbClr val="FFFFFF"/>
                </a:solidFill>
                <a:latin typeface="Calibri"/>
                <a:cs typeface="Calibri"/>
              </a:rPr>
              <a:t>ADEPT for School Librarians (ADEPT SL) Aligns with the American Association of School Librarians (AASL)</a:t>
            </a:r>
            <a:endParaRPr lang="en-US" sz="3200" dirty="0">
              <a:solidFill>
                <a:srgbClr val="FFFFFF"/>
              </a:solidFill>
            </a:endParaRPr>
          </a:p>
        </p:txBody>
      </p:sp>
      <p:sp>
        <p:nvSpPr>
          <p:cNvPr id="3" name="Content Placeholder 2" descr="Decorative">
            <a:extLst>
              <a:ext uri="{FF2B5EF4-FFF2-40B4-BE49-F238E27FC236}">
                <a16:creationId xmlns:a16="http://schemas.microsoft.com/office/drawing/2014/main" id="{4ECBEBB8-70B5-4B1D-B614-5F80E9359894}"/>
              </a:ext>
            </a:extLst>
          </p:cNvPr>
          <p:cNvSpPr>
            <a:spLocks noGrp="1"/>
          </p:cNvSpPr>
          <p:nvPr>
            <p:ph idx="1"/>
          </p:nvPr>
        </p:nvSpPr>
        <p:spPr>
          <a:xfrm>
            <a:off x="2133701" y="2466825"/>
            <a:ext cx="5652965" cy="3563159"/>
          </a:xfrm>
        </p:spPr>
        <p:txBody>
          <a:bodyPr vert="horz" lIns="0" tIns="0" rIns="0" bIns="0" rtlCol="0" anchor="t">
            <a:noAutofit/>
          </a:bodyPr>
          <a:lstStyle/>
          <a:p>
            <a:pPr marL="0" indent="0" algn="ctr">
              <a:buNone/>
            </a:pPr>
            <a:r>
              <a:rPr lang="en-US" sz="2500" dirty="0">
                <a:cs typeface="Calibri" panose="020F0502020204030204"/>
              </a:rPr>
              <a:t>"Learners are the center of school librarians' practice. As learning leaders, school librarians enact, model, and communicate the [AASL] Competencies…through their teaching; collaborating with other educators; demonstrating expertise in finding, evaluating, curating, and ethically using information; and administering the school library." </a:t>
            </a:r>
          </a:p>
          <a:p>
            <a:pPr marL="0" indent="0" algn="ctr">
              <a:buNone/>
            </a:pPr>
            <a:r>
              <a:rPr lang="en-US" sz="2500" dirty="0">
                <a:cs typeface="Calibri" panose="020F0502020204030204"/>
              </a:rPr>
              <a:t>(AASL, 2018, pg. 16)</a:t>
            </a:r>
          </a:p>
        </p:txBody>
      </p:sp>
      <p:pic>
        <p:nvPicPr>
          <p:cNvPr id="4" name="Picture 4" descr="A picture containing game, drawing&#10;&#10;Description generated with very high confidence">
            <a:extLst>
              <a:ext uri="{FF2B5EF4-FFF2-40B4-BE49-F238E27FC236}">
                <a16:creationId xmlns:a16="http://schemas.microsoft.com/office/drawing/2014/main" id="{E09B4B38-4F04-4846-9DD5-F581437E8042}"/>
              </a:ext>
            </a:extLst>
          </p:cNvPr>
          <p:cNvPicPr>
            <a:picLocks noChangeAspect="1"/>
          </p:cNvPicPr>
          <p:nvPr/>
        </p:nvPicPr>
        <p:blipFill rotWithShape="1">
          <a:blip r:embed="rId3"/>
          <a:srcRect l="20177" r="22064" b="1"/>
          <a:stretch/>
        </p:blipFill>
        <p:spPr>
          <a:xfrm>
            <a:off x="8089085" y="2951749"/>
            <a:ext cx="3420487" cy="2930769"/>
          </a:xfrm>
          <a:prstGeom prst="rect">
            <a:avLst/>
          </a:prstGeom>
          <a:ln>
            <a:solidFill>
              <a:schemeClr val="accent4"/>
            </a:solidFill>
          </a:ln>
        </p:spPr>
      </p:pic>
    </p:spTree>
    <p:extLst>
      <p:ext uri="{BB962C8B-B14F-4D97-AF65-F5344CB8AC3E}">
        <p14:creationId xmlns:p14="http://schemas.microsoft.com/office/powerpoint/2010/main" val="1666468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75" y="0"/>
            <a:ext cx="10003200" cy="577801"/>
          </a:xfrm>
        </p:spPr>
        <p:txBody>
          <a:bodyPr/>
          <a:lstStyle/>
          <a:p>
            <a:pPr algn="ctr"/>
            <a:r>
              <a:rPr lang="en-US" dirty="0">
                <a:latin typeface="Calibri"/>
                <a:cs typeface="Calibri"/>
              </a:rPr>
              <a:t>   South Carolina School Librarian Rubric</a:t>
            </a:r>
            <a:endParaRPr lang="en-US" dirty="0"/>
          </a:p>
        </p:txBody>
      </p:sp>
      <p:sp>
        <p:nvSpPr>
          <p:cNvPr id="24" name="Rectangle 23"/>
          <p:cNvSpPr/>
          <p:nvPr/>
        </p:nvSpPr>
        <p:spPr>
          <a:xfrm>
            <a:off x="924297" y="569290"/>
            <a:ext cx="2342624" cy="6802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rgbClr val="FFFFFF"/>
                </a:solidFill>
                <a:effectLst/>
                <a:uLnTx/>
                <a:uFillTx/>
                <a:latin typeface="Calibri" panose="020F0502020204030204"/>
                <a:ea typeface="+mn-ea"/>
                <a:cs typeface="Calibri"/>
              </a:rPr>
              <a:t>Instruction</a:t>
            </a:r>
          </a:p>
        </p:txBody>
      </p:sp>
      <p:sp>
        <p:nvSpPr>
          <p:cNvPr id="14" name="TextBox 13"/>
          <p:cNvSpPr txBox="1"/>
          <p:nvPr/>
        </p:nvSpPr>
        <p:spPr>
          <a:xfrm>
            <a:off x="924297" y="1312953"/>
            <a:ext cx="2342624" cy="5478423"/>
          </a:xfrm>
          <a:prstGeom prst="rect">
            <a:avLst/>
          </a:prstGeom>
          <a:solidFill>
            <a:srgbClr val="92D050"/>
          </a:solidFill>
        </p:spPr>
        <p:txBody>
          <a:bodyPr wrap="square" rtlCol="0" anchor="t">
            <a:spAutoFit/>
          </a:bodyPr>
          <a:lstStyle/>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Promoting Literacy</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Promoting Inquiry</a:t>
            </a:r>
          </a:p>
          <a:p>
            <a:pPr marL="118745" indent="-118745" defTabSz="685800">
              <a:buFont typeface="Arial" panose="020B0604020202020204" pitchFamily="34" charset="0"/>
              <a:buChar char="•"/>
              <a:defRPr/>
            </a:pPr>
            <a:r>
              <a:rPr lang="en-US" sz="2500" dirty="0">
                <a:cs typeface="Calibri"/>
              </a:rPr>
              <a:t>Motivating Learners</a:t>
            </a:r>
          </a:p>
          <a:p>
            <a:pPr marL="118745" indent="-118745" defTabSz="685800">
              <a:buFont typeface="Arial" panose="020B0604020202020204" pitchFamily="34" charset="0"/>
              <a:buChar char="•"/>
              <a:defRPr/>
            </a:pPr>
            <a:r>
              <a:rPr lang="en-US" sz="2500" dirty="0">
                <a:cs typeface="Calibri"/>
              </a:rPr>
              <a:t>Librarian Knowledge of Learners</a:t>
            </a:r>
          </a:p>
          <a:p>
            <a:pPr marL="118745" indent="-118745" defTabSz="685800">
              <a:buFont typeface="Arial" panose="020B0604020202020204" pitchFamily="34" charset="0"/>
              <a:buChar char="•"/>
              <a:defRPr/>
            </a:pPr>
            <a:r>
              <a:rPr lang="en-US" sz="2500" dirty="0">
                <a:cs typeface="Calibri"/>
              </a:rPr>
              <a:t>Learner Collaboration</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Thinking</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Problem Solving</a:t>
            </a:r>
          </a:p>
        </p:txBody>
      </p:sp>
      <p:sp>
        <p:nvSpPr>
          <p:cNvPr id="25" name="Rectangle 24"/>
          <p:cNvSpPr/>
          <p:nvPr/>
        </p:nvSpPr>
        <p:spPr>
          <a:xfrm>
            <a:off x="3537513" y="577802"/>
            <a:ext cx="2416934" cy="6802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rgbClr val="FFFFFF"/>
                </a:solidFill>
                <a:effectLst/>
                <a:uLnTx/>
                <a:uFillTx/>
                <a:latin typeface="Calibri" panose="020F0502020204030204"/>
                <a:ea typeface="+mn-ea"/>
                <a:cs typeface="Calibri"/>
              </a:rPr>
              <a:t>Environment</a:t>
            </a:r>
          </a:p>
        </p:txBody>
      </p:sp>
      <p:sp>
        <p:nvSpPr>
          <p:cNvPr id="15" name="TextBox 14"/>
          <p:cNvSpPr txBox="1"/>
          <p:nvPr/>
        </p:nvSpPr>
        <p:spPr>
          <a:xfrm>
            <a:off x="3537513" y="1319888"/>
            <a:ext cx="2416934" cy="5478423"/>
          </a:xfrm>
          <a:prstGeom prst="rect">
            <a:avLst/>
          </a:prstGeom>
          <a:solidFill>
            <a:srgbClr val="92D050"/>
          </a:solidFill>
        </p:spPr>
        <p:txBody>
          <a:bodyPr wrap="square" rtlCol="0" anchor="t">
            <a:spAutoFit/>
          </a:bodyPr>
          <a:lstStyle/>
          <a:p>
            <a:pPr marL="118745" marR="0" lvl="0" indent="-118745" algn="l" defTabSz="914400" rtl="0" eaLnBrk="0" fontAlgn="auto" latinLnBrk="0" hangingPunct="0">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Multiple Perspectives</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Collaborative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Conversations</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Learning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Environment</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Learner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Feedback</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Learner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Engagement</a:t>
            </a:r>
          </a:p>
          <a:p>
            <a:pPr marR="0" lvl="0" algn="l" defTabSz="914400" rtl="0" eaLnBrk="1" fontAlgn="auto" latinLnBrk="0" hangingPunct="1">
              <a:lnSpc>
                <a:spcPct val="100000"/>
              </a:lnSpc>
              <a:spcBef>
                <a:spcPts val="0"/>
              </a:spcBef>
              <a:spcAft>
                <a:spcPts val="0"/>
              </a:spcAft>
              <a:buClrTx/>
              <a:buSzTx/>
              <a:tabLst/>
              <a:defRPr/>
            </a:pPr>
            <a:endParaRPr lang="en-US" sz="25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2500" b="0" i="0" u="none" strike="noStrike" kern="1200" cap="none" spc="0" normalizeH="0" baseline="0" noProof="0" dirty="0">
              <a:ln>
                <a:noFill/>
              </a:ln>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effectLst/>
              <a:uLnTx/>
              <a:uFillTx/>
              <a:latin typeface="Calibri" panose="020F0502020204030204"/>
              <a:ea typeface="+mn-ea"/>
              <a:cs typeface="Calibri"/>
            </a:endParaRPr>
          </a:p>
        </p:txBody>
      </p:sp>
      <p:sp>
        <p:nvSpPr>
          <p:cNvPr id="27" name="Rectangle 26"/>
          <p:cNvSpPr/>
          <p:nvPr/>
        </p:nvSpPr>
        <p:spPr>
          <a:xfrm>
            <a:off x="6225039" y="591656"/>
            <a:ext cx="2413122" cy="65254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rgbClr val="FFFFFF"/>
                </a:solidFill>
                <a:effectLst/>
                <a:uLnTx/>
                <a:uFillTx/>
                <a:latin typeface="Calibri" panose="020F0502020204030204"/>
                <a:ea typeface="+mn-ea"/>
                <a:cs typeface="Calibri"/>
              </a:rPr>
              <a:t>Library Services &amp; Management</a:t>
            </a:r>
          </a:p>
        </p:txBody>
      </p:sp>
      <p:sp>
        <p:nvSpPr>
          <p:cNvPr id="20" name="TextBox 19"/>
          <p:cNvSpPr txBox="1"/>
          <p:nvPr/>
        </p:nvSpPr>
        <p:spPr>
          <a:xfrm>
            <a:off x="6225039" y="1335277"/>
            <a:ext cx="2413122" cy="5463034"/>
          </a:xfrm>
          <a:prstGeom prst="rect">
            <a:avLst/>
          </a:prstGeom>
          <a:solidFill>
            <a:srgbClr val="92D050"/>
          </a:solidFill>
        </p:spPr>
        <p:txBody>
          <a:bodyPr wrap="square" rtlCol="0" anchor="t">
            <a:spAutoFit/>
          </a:bodyPr>
          <a:lstStyle/>
          <a:p>
            <a:pPr marL="118745" lvl="0" indent="-118745" eaLnBrk="0" hangingPunct="0">
              <a:buFont typeface="Arial" pitchFamily="34" charset="0"/>
              <a:buChar char="•"/>
              <a:defRPr/>
            </a:pPr>
            <a:r>
              <a:rPr lang="en-US" sz="2500" dirty="0">
                <a:cs typeface="Calibri"/>
              </a:rPr>
              <a:t>Seeking Information</a:t>
            </a:r>
          </a:p>
          <a:p>
            <a:pPr marL="118745" lvl="0" indent="-118745">
              <a:buFont typeface="Arial" pitchFamily="34" charset="0"/>
              <a:buChar char="•"/>
              <a:defRPr/>
            </a:pPr>
            <a:r>
              <a:rPr lang="en-US" sz="2500" dirty="0">
                <a:cs typeface="Calibri"/>
              </a:rPr>
              <a:t>Sharing &amp; Crediting Sources</a:t>
            </a:r>
          </a:p>
          <a:p>
            <a:pPr marL="118745" lvl="0" indent="-118745">
              <a:buFont typeface="Arial" pitchFamily="34" charset="0"/>
              <a:buChar char="•"/>
              <a:defRPr/>
            </a:pPr>
            <a:r>
              <a:rPr lang="en-US" sz="2500" dirty="0">
                <a:cs typeface="Calibri"/>
              </a:rPr>
              <a:t>Resource </a:t>
            </a:r>
          </a:p>
          <a:p>
            <a:pPr lvl="0">
              <a:defRPr/>
            </a:pPr>
            <a:r>
              <a:rPr lang="en-US" sz="2500" dirty="0">
                <a:cs typeface="Calibri"/>
              </a:rPr>
              <a:t>Management</a:t>
            </a:r>
          </a:p>
          <a:p>
            <a:pPr marL="118745" lvl="0" indent="-118745">
              <a:buFont typeface="Arial" pitchFamily="34" charset="0"/>
              <a:buChar char="•"/>
              <a:defRPr/>
            </a:pPr>
            <a:r>
              <a:rPr lang="en-US" sz="2500" dirty="0">
                <a:cs typeface="Calibri"/>
              </a:rPr>
              <a:t>Library </a:t>
            </a:r>
          </a:p>
          <a:p>
            <a:pPr lvl="0">
              <a:defRPr/>
            </a:pPr>
            <a:r>
              <a:rPr lang="en-US" sz="2500" dirty="0">
                <a:cs typeface="Calibri"/>
              </a:rPr>
              <a:t> Administration</a:t>
            </a: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2800" dirty="0">
              <a:cs typeface="Calibri"/>
            </a:endParaRPr>
          </a:p>
          <a:p>
            <a:pPr marL="118745" lvl="0" indent="-118745">
              <a:buFont typeface="Arial" pitchFamily="34" charset="0"/>
              <a:buChar char="•"/>
              <a:defRPr/>
            </a:pPr>
            <a:endParaRPr lang="en-US" sz="1200" dirty="0">
              <a:cs typeface="Calibri"/>
            </a:endParaRPr>
          </a:p>
          <a:p>
            <a:pPr marL="118745" lvl="0" indent="-118745">
              <a:buFont typeface="Arial" pitchFamily="34" charset="0"/>
              <a:buChar char="•"/>
              <a:defRPr/>
            </a:pPr>
            <a:endParaRPr lang="en-US" sz="12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a:p>
            <a:pPr marL="118745" lvl="0" indent="-118745">
              <a:buFont typeface="Arial" pitchFamily="34" charset="0"/>
              <a:buChar char="•"/>
              <a:defRPr/>
            </a:pPr>
            <a:endParaRPr lang="en-US" sz="600" dirty="0">
              <a:cs typeface="Calibri"/>
            </a:endParaRPr>
          </a:p>
        </p:txBody>
      </p:sp>
      <p:sp>
        <p:nvSpPr>
          <p:cNvPr id="26" name="Rectangle 25"/>
          <p:cNvSpPr/>
          <p:nvPr/>
        </p:nvSpPr>
        <p:spPr>
          <a:xfrm>
            <a:off x="8908753" y="577801"/>
            <a:ext cx="2573028" cy="65254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rgbClr val="FFFFFF"/>
                </a:solidFill>
                <a:effectLst/>
                <a:uLnTx/>
                <a:uFillTx/>
                <a:latin typeface="Calibri" panose="020F0502020204030204"/>
                <a:ea typeface="+mn-ea"/>
                <a:cs typeface="+mn-cs"/>
              </a:rPr>
              <a:t>Professionalism</a:t>
            </a:r>
          </a:p>
        </p:txBody>
      </p:sp>
      <p:sp>
        <p:nvSpPr>
          <p:cNvPr id="17" name="TextBox 16"/>
          <p:cNvSpPr txBox="1"/>
          <p:nvPr/>
        </p:nvSpPr>
        <p:spPr>
          <a:xfrm>
            <a:off x="8908753" y="1358126"/>
            <a:ext cx="2573028" cy="5416868"/>
          </a:xfrm>
          <a:prstGeom prst="rect">
            <a:avLst/>
          </a:prstGeom>
          <a:solidFill>
            <a:srgbClr val="92D050"/>
          </a:solidFill>
        </p:spPr>
        <p:txBody>
          <a:bodyPr wrap="square" rtlCol="0" anchor="t">
            <a:spAutoFit/>
          </a:bodyPr>
          <a:lstStyle/>
          <a:p>
            <a:pPr marL="118745" marR="0" lvl="0" indent="-118745" algn="l" defTabSz="914400" rtl="0" eaLnBrk="0" fontAlgn="auto" latinLnBrk="0" hangingPunct="0">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Collaboration</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Ethical Use</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Growing &amp; Developing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Professionally</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Community Involvement</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School Responsibilities</a:t>
            </a: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300" b="0" i="0" u="none" strike="noStrike" kern="1200" cap="none" spc="0" normalizeH="0" baseline="0" noProof="0" dirty="0">
              <a:ln>
                <a:noFill/>
              </a:ln>
              <a:effectLst/>
              <a:uLnTx/>
              <a:uFillTx/>
              <a:latin typeface="Calibri" panose="020F0502020204030204"/>
              <a:ea typeface="+mn-ea"/>
              <a:cs typeface="Calibri"/>
            </a:endParaRPr>
          </a:p>
        </p:txBody>
      </p:sp>
    </p:spTree>
    <p:extLst>
      <p:ext uri="{BB962C8B-B14F-4D97-AF65-F5344CB8AC3E}">
        <p14:creationId xmlns:p14="http://schemas.microsoft.com/office/powerpoint/2010/main" val="1084925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20027" y="2046308"/>
            <a:ext cx="1447801" cy="369332"/>
          </a:xfrm>
          <a:prstGeom prst="rect">
            <a:avLst/>
          </a:prstGeom>
          <a:noFill/>
        </p:spPr>
        <p:txBody>
          <a:bodyPr wrap="square" rtlCol="0">
            <a:spAutoFit/>
          </a:bodyPr>
          <a:lstStyle/>
          <a:p>
            <a:pPr defTabSz="685800">
              <a:defRPr/>
            </a:pPr>
            <a:r>
              <a:rPr lang="en-US" b="1" dirty="0">
                <a:solidFill>
                  <a:srgbClr val="F4782F"/>
                </a:solidFill>
                <a:latin typeface="Calibri" panose="020F0502020204030204"/>
              </a:rPr>
              <a:t>Domains</a:t>
            </a:r>
          </a:p>
        </p:txBody>
      </p:sp>
      <p:sp>
        <p:nvSpPr>
          <p:cNvPr id="10" name="TextBox 9"/>
          <p:cNvSpPr txBox="1"/>
          <p:nvPr/>
        </p:nvSpPr>
        <p:spPr>
          <a:xfrm>
            <a:off x="3786878" y="2070933"/>
            <a:ext cx="1126719" cy="646331"/>
          </a:xfrm>
          <a:prstGeom prst="rect">
            <a:avLst/>
          </a:prstGeom>
          <a:noFill/>
        </p:spPr>
        <p:txBody>
          <a:bodyPr wrap="none" rtlCol="0">
            <a:spAutoFit/>
          </a:bodyPr>
          <a:lstStyle/>
          <a:p>
            <a:pPr defTabSz="685800"/>
            <a:r>
              <a:rPr lang="en-US" b="1" dirty="0">
                <a:solidFill>
                  <a:srgbClr val="F4782F"/>
                </a:solidFill>
                <a:latin typeface="Calibri" panose="020F0502020204030204"/>
              </a:rPr>
              <a:t>Indicators</a:t>
            </a:r>
          </a:p>
          <a:p>
            <a:pPr defTabSz="685800"/>
            <a:endParaRPr lang="en-US" dirty="0">
              <a:solidFill>
                <a:srgbClr val="F4782F"/>
              </a:solidFill>
              <a:latin typeface="Calibri" panose="020F0502020204030204"/>
            </a:endParaRPr>
          </a:p>
        </p:txBody>
      </p:sp>
      <p:sp>
        <p:nvSpPr>
          <p:cNvPr id="11" name="TextBox 10"/>
          <p:cNvSpPr txBox="1"/>
          <p:nvPr/>
        </p:nvSpPr>
        <p:spPr>
          <a:xfrm>
            <a:off x="5434703" y="2074595"/>
            <a:ext cx="1265539" cy="369332"/>
          </a:xfrm>
          <a:prstGeom prst="rect">
            <a:avLst/>
          </a:prstGeom>
          <a:noFill/>
        </p:spPr>
        <p:txBody>
          <a:bodyPr wrap="none" rtlCol="0">
            <a:spAutoFit/>
          </a:bodyPr>
          <a:lstStyle/>
          <a:p>
            <a:pPr defTabSz="685800"/>
            <a:r>
              <a:rPr lang="en-US" b="1" dirty="0">
                <a:solidFill>
                  <a:srgbClr val="F4782F"/>
                </a:solidFill>
                <a:latin typeface="Calibri" panose="020F0502020204030204"/>
              </a:rPr>
              <a:t>Descriptors</a:t>
            </a:r>
            <a:endParaRPr lang="en-US" dirty="0">
              <a:solidFill>
                <a:srgbClr val="F4782F"/>
              </a:solidFill>
              <a:latin typeface="Calibri" panose="020F0502020204030204"/>
            </a:endParaRPr>
          </a:p>
        </p:txBody>
      </p:sp>
      <p:sp>
        <p:nvSpPr>
          <p:cNvPr id="12" name="TextBox 11"/>
          <p:cNvSpPr txBox="1"/>
          <p:nvPr/>
        </p:nvSpPr>
        <p:spPr>
          <a:xfrm>
            <a:off x="7406376" y="2070933"/>
            <a:ext cx="2048125" cy="646331"/>
          </a:xfrm>
          <a:prstGeom prst="rect">
            <a:avLst/>
          </a:prstGeom>
          <a:noFill/>
        </p:spPr>
        <p:txBody>
          <a:bodyPr wrap="none" rtlCol="0">
            <a:spAutoFit/>
          </a:bodyPr>
          <a:lstStyle/>
          <a:p>
            <a:pPr defTabSz="685800"/>
            <a:r>
              <a:rPr lang="en-US" b="1" dirty="0">
                <a:solidFill>
                  <a:srgbClr val="F4782F"/>
                </a:solidFill>
                <a:latin typeface="Calibri" panose="020F0502020204030204"/>
              </a:rPr>
              <a:t>Performance Levels</a:t>
            </a:r>
            <a:endParaRPr lang="en-US" dirty="0">
              <a:solidFill>
                <a:srgbClr val="F4782F"/>
              </a:solidFill>
              <a:latin typeface="Calibri" panose="020F0502020204030204"/>
            </a:endParaRPr>
          </a:p>
          <a:p>
            <a:pPr defTabSz="685800"/>
            <a:endParaRPr lang="en-US" dirty="0">
              <a:solidFill>
                <a:srgbClr val="F4782F"/>
              </a:solidFill>
              <a:latin typeface="Calibri" panose="020F0502020204030204"/>
            </a:endParaRPr>
          </a:p>
        </p:txBody>
      </p:sp>
      <p:sp>
        <p:nvSpPr>
          <p:cNvPr id="13" name="Title 12"/>
          <p:cNvSpPr>
            <a:spLocks noGrp="1"/>
          </p:cNvSpPr>
          <p:nvPr>
            <p:ph type="title"/>
          </p:nvPr>
        </p:nvSpPr>
        <p:spPr>
          <a:xfrm>
            <a:off x="2344800" y="1006788"/>
            <a:ext cx="7502400" cy="960457"/>
          </a:xfrm>
        </p:spPr>
        <p:txBody>
          <a:bodyPr/>
          <a:lstStyle/>
          <a:p>
            <a:r>
              <a:rPr lang="en-US">
                <a:latin typeface="Calibri"/>
                <a:cs typeface="Calibri"/>
              </a:rPr>
              <a:t>Parts of the Rubric</a:t>
            </a:r>
          </a:p>
        </p:txBody>
      </p:sp>
      <p:pic>
        <p:nvPicPr>
          <p:cNvPr id="2" name="Picture 1" descr="Instruction rubric"/>
          <p:cNvPicPr>
            <a:picLocks noChangeAspect="1"/>
          </p:cNvPicPr>
          <p:nvPr/>
        </p:nvPicPr>
        <p:blipFill>
          <a:blip r:embed="rId3"/>
          <a:stretch>
            <a:fillRect/>
          </a:stretch>
        </p:blipFill>
        <p:spPr>
          <a:xfrm>
            <a:off x="565515" y="2682451"/>
            <a:ext cx="10748472" cy="3056868"/>
          </a:xfrm>
          <a:prstGeom prst="rect">
            <a:avLst/>
          </a:prstGeom>
        </p:spPr>
      </p:pic>
      <p:sp>
        <p:nvSpPr>
          <p:cNvPr id="9" name="TextBox 8"/>
          <p:cNvSpPr txBox="1"/>
          <p:nvPr/>
        </p:nvSpPr>
        <p:spPr>
          <a:xfrm>
            <a:off x="9387576" y="2070932"/>
            <a:ext cx="2070182" cy="646331"/>
          </a:xfrm>
          <a:prstGeom prst="rect">
            <a:avLst/>
          </a:prstGeom>
          <a:noFill/>
        </p:spPr>
        <p:txBody>
          <a:bodyPr wrap="none" rtlCol="0">
            <a:spAutoFit/>
          </a:bodyPr>
          <a:lstStyle/>
          <a:p>
            <a:pPr defTabSz="685800"/>
            <a:r>
              <a:rPr lang="en-US" b="1" dirty="0">
                <a:solidFill>
                  <a:srgbClr val="F4782F"/>
                </a:solidFill>
                <a:latin typeface="Calibri" panose="020F0502020204030204"/>
              </a:rPr>
              <a:t>Sources of Evidence</a:t>
            </a:r>
            <a:endParaRPr lang="en-US" dirty="0">
              <a:solidFill>
                <a:srgbClr val="F4782F"/>
              </a:solidFill>
              <a:latin typeface="Calibri" panose="020F0502020204030204"/>
            </a:endParaRPr>
          </a:p>
          <a:p>
            <a:pPr defTabSz="685800"/>
            <a:endParaRPr lang="en-US" dirty="0">
              <a:solidFill>
                <a:srgbClr val="F4782F"/>
              </a:solidFill>
              <a:latin typeface="Calibri" panose="020F0502020204030204"/>
            </a:endParaRPr>
          </a:p>
        </p:txBody>
      </p:sp>
    </p:spTree>
    <p:extLst>
      <p:ext uri="{BB962C8B-B14F-4D97-AF65-F5344CB8AC3E}">
        <p14:creationId xmlns:p14="http://schemas.microsoft.com/office/powerpoint/2010/main" val="4026553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circle(in)">
                                      <p:cBhvr>
                                        <p:cTn id="14" dur="2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2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3066528" y="92218"/>
            <a:ext cx="6058941" cy="415739"/>
          </a:xfrm>
        </p:spPr>
        <p:txBody>
          <a:bodyPr>
            <a:normAutofit fontScale="90000"/>
          </a:bodyPr>
          <a:lstStyle/>
          <a:p>
            <a:pPr algn="ctr"/>
            <a:r>
              <a:rPr lang="en-US" dirty="0">
                <a:latin typeface="Calibri"/>
                <a:cs typeface="Calibri"/>
              </a:rPr>
              <a:t>Continuum of Engagement</a:t>
            </a:r>
            <a:endParaRPr lang="en-US" dirty="0"/>
          </a:p>
        </p:txBody>
      </p:sp>
      <p:graphicFrame>
        <p:nvGraphicFramePr>
          <p:cNvPr id="4" name="Table 3" descr="This table shows the progression of the rubric." title="Table of Continuum of Engagement"/>
          <p:cNvGraphicFramePr>
            <a:graphicFrameLocks noGrp="1"/>
          </p:cNvGraphicFramePr>
          <p:nvPr>
            <p:extLst>
              <p:ext uri="{D42A27DB-BD31-4B8C-83A1-F6EECF244321}">
                <p14:modId xmlns:p14="http://schemas.microsoft.com/office/powerpoint/2010/main" val="2886127203"/>
              </p:ext>
            </p:extLst>
          </p:nvPr>
        </p:nvGraphicFramePr>
        <p:xfrm>
          <a:off x="1689587" y="1778650"/>
          <a:ext cx="9525259" cy="4785360"/>
        </p:xfrm>
        <a:graphic>
          <a:graphicData uri="http://schemas.openxmlformats.org/drawingml/2006/table">
            <a:tbl>
              <a:tblPr firstRow="1" firstCol="1" lastRow="1" lastCol="1" bandRow="1" bandCol="1">
                <a:tableStyleId>{5C22544A-7EE6-4342-B048-85BDC9FD1C3A}</a:tableStyleId>
              </a:tblPr>
              <a:tblGrid>
                <a:gridCol w="1206887">
                  <a:extLst>
                    <a:ext uri="{9D8B030D-6E8A-4147-A177-3AD203B41FA5}">
                      <a16:colId xmlns:a16="http://schemas.microsoft.com/office/drawing/2014/main" val="20000"/>
                    </a:ext>
                  </a:extLst>
                </a:gridCol>
                <a:gridCol w="2079593">
                  <a:extLst>
                    <a:ext uri="{9D8B030D-6E8A-4147-A177-3AD203B41FA5}">
                      <a16:colId xmlns:a16="http://schemas.microsoft.com/office/drawing/2014/main" val="20001"/>
                    </a:ext>
                  </a:extLst>
                </a:gridCol>
                <a:gridCol w="2079593">
                  <a:extLst>
                    <a:ext uri="{9D8B030D-6E8A-4147-A177-3AD203B41FA5}">
                      <a16:colId xmlns:a16="http://schemas.microsoft.com/office/drawing/2014/main" val="20002"/>
                    </a:ext>
                  </a:extLst>
                </a:gridCol>
                <a:gridCol w="2079593">
                  <a:extLst>
                    <a:ext uri="{9D8B030D-6E8A-4147-A177-3AD203B41FA5}">
                      <a16:colId xmlns:a16="http://schemas.microsoft.com/office/drawing/2014/main" val="20003"/>
                    </a:ext>
                  </a:extLst>
                </a:gridCol>
                <a:gridCol w="2079593">
                  <a:extLst>
                    <a:ext uri="{9D8B030D-6E8A-4147-A177-3AD203B41FA5}">
                      <a16:colId xmlns:a16="http://schemas.microsoft.com/office/drawing/2014/main" val="20004"/>
                    </a:ext>
                  </a:extLst>
                </a:gridCol>
              </a:tblGrid>
              <a:tr h="449196">
                <a:tc>
                  <a:txBody>
                    <a:bodyPr/>
                    <a:lstStyle/>
                    <a:p>
                      <a:pPr marL="65405" marR="0">
                        <a:lnSpc>
                          <a:spcPts val="1095"/>
                        </a:lnSpc>
                        <a:spcBef>
                          <a:spcPts val="0"/>
                        </a:spcBef>
                        <a:spcAft>
                          <a:spcPts val="0"/>
                        </a:spcAft>
                      </a:pPr>
                      <a:endParaRPr lang="en-US" sz="200" dirty="0">
                        <a:effectLst/>
                        <a:latin typeface="+mn-lt"/>
                        <a:ea typeface="Calibri"/>
                        <a:cs typeface="Times New Roman"/>
                      </a:endParaRPr>
                    </a:p>
                  </a:txBody>
                  <a:tcPr marL="0" marR="0" marT="0" marB="0">
                    <a:solidFill>
                      <a:schemeClr val="bg1">
                        <a:lumMod val="85000"/>
                      </a:schemeClr>
                    </a:solidFill>
                  </a:tcPr>
                </a:tc>
                <a:tc>
                  <a:txBody>
                    <a:bodyPr/>
                    <a:lstStyle/>
                    <a:p>
                      <a:pPr algn="ctr"/>
                      <a:r>
                        <a:rPr lang="en-US" sz="2500" b="1" dirty="0">
                          <a:solidFill>
                            <a:schemeClr val="tx1"/>
                          </a:solidFill>
                          <a:latin typeface="+mn-lt"/>
                        </a:rPr>
                        <a:t>Exemplary</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Proficient</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2500" b="1" dirty="0">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2509048">
                <a:tc>
                  <a:txBody>
                    <a:bodyPr/>
                    <a:lstStyle/>
                    <a:p>
                      <a:pPr marL="244475" marR="144780" indent="-90170" algn="ctr">
                        <a:spcBef>
                          <a:spcPts val="0"/>
                        </a:spcBef>
                        <a:spcAft>
                          <a:spcPts val="0"/>
                        </a:spcAft>
                      </a:pPr>
                      <a:endParaRPr lang="en-US" sz="2400" dirty="0">
                        <a:effectLst/>
                        <a:latin typeface="+mn-lt"/>
                      </a:endParaRPr>
                    </a:p>
                    <a:p>
                      <a:pPr marL="244475" marR="144780" indent="-90170" algn="ctr">
                        <a:spcBef>
                          <a:spcPts val="0"/>
                        </a:spcBef>
                        <a:spcAft>
                          <a:spcPts val="0"/>
                        </a:spcAft>
                      </a:pPr>
                      <a:r>
                        <a:rPr lang="en-US" sz="2400" b="0" dirty="0">
                          <a:solidFill>
                            <a:schemeClr val="tx1"/>
                          </a:solidFill>
                          <a:effectLst/>
                          <a:latin typeface="+mn-lt"/>
                        </a:rPr>
                        <a:t>Description</a:t>
                      </a:r>
                      <a:r>
                        <a:rPr lang="en-US" sz="2400" b="0" spc="-30" dirty="0">
                          <a:solidFill>
                            <a:schemeClr val="tx1"/>
                          </a:solidFill>
                          <a:effectLst/>
                          <a:latin typeface="+mn-lt"/>
                        </a:rPr>
                        <a:t> </a:t>
                      </a:r>
                      <a:r>
                        <a:rPr lang="en-US" sz="2400" b="0" dirty="0">
                          <a:solidFill>
                            <a:schemeClr val="tx1"/>
                          </a:solidFill>
                          <a:effectLst/>
                          <a:latin typeface="+mn-lt"/>
                        </a:rPr>
                        <a:t>of Qualifying Measures</a:t>
                      </a:r>
                      <a:endParaRPr lang="en-US" sz="2400" b="0" dirty="0">
                        <a:solidFill>
                          <a:schemeClr val="tx1"/>
                        </a:solidFill>
                        <a:effectLst/>
                        <a:latin typeface="+mn-lt"/>
                        <a:ea typeface="Calibri"/>
                        <a:cs typeface="Times New Roman"/>
                      </a:endParaRPr>
                    </a:p>
                  </a:txBody>
                  <a:tcPr marL="0" marR="0" marT="0" marB="0" vert="vert270"/>
                </a:tc>
                <a:tc>
                  <a:txBody>
                    <a:bodyPr/>
                    <a:lstStyle/>
                    <a:p>
                      <a:pPr marL="101600" marR="93345" indent="-635" algn="ctr">
                        <a:spcBef>
                          <a:spcPts val="0"/>
                        </a:spcBef>
                        <a:spcAft>
                          <a:spcPts val="0"/>
                        </a:spcAft>
                      </a:pPr>
                      <a:r>
                        <a:rPr lang="en-US" sz="2400" b="0" dirty="0">
                          <a:solidFill>
                            <a:schemeClr val="tx1"/>
                          </a:solidFill>
                          <a:effectLst/>
                          <a:latin typeface="+mn-lt"/>
                        </a:rPr>
                        <a:t>Consistent Evidence of Student- Centered Learning/Student Ownership of</a:t>
                      </a:r>
                      <a:r>
                        <a:rPr lang="en-US" sz="2400" b="0" spc="-55" dirty="0">
                          <a:solidFill>
                            <a:schemeClr val="tx1"/>
                          </a:solidFill>
                          <a:effectLst/>
                          <a:latin typeface="+mn-lt"/>
                        </a:rPr>
                        <a:t> </a:t>
                      </a:r>
                      <a:r>
                        <a:rPr lang="en-US" sz="2400" b="0" dirty="0">
                          <a:solidFill>
                            <a:schemeClr val="tx1"/>
                          </a:solidFill>
                          <a:effectLst/>
                          <a:latin typeface="+mn-lt"/>
                        </a:rPr>
                        <a:t>Learning- Educator Facilitates the</a:t>
                      </a:r>
                      <a:r>
                        <a:rPr lang="en-US" sz="2400" b="0" spc="-6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tc>
                  <a:txBody>
                    <a:bodyPr/>
                    <a:lstStyle/>
                    <a:p>
                      <a:pPr marL="114300" marR="92075" indent="129540" algn="ctr">
                        <a:spcBef>
                          <a:spcPts val="0"/>
                        </a:spcBef>
                        <a:spcAft>
                          <a:spcPts val="0"/>
                        </a:spcAft>
                      </a:pPr>
                      <a:r>
                        <a:rPr lang="en-US" sz="2400" b="0" dirty="0">
                          <a:solidFill>
                            <a:schemeClr val="tx1"/>
                          </a:solidFill>
                          <a:effectLst/>
                          <a:latin typeface="+mn-lt"/>
                        </a:rPr>
                        <a:t>Some Evidence of Student-Centered Learning/ Student Ownership of</a:t>
                      </a:r>
                      <a:r>
                        <a:rPr lang="en-US" sz="2400" b="0" spc="-75" dirty="0">
                          <a:solidFill>
                            <a:schemeClr val="tx1"/>
                          </a:solidFill>
                          <a:effectLst/>
                          <a:latin typeface="+mn-lt"/>
                        </a:rPr>
                        <a:t> </a:t>
                      </a:r>
                      <a:r>
                        <a:rPr lang="en-US" sz="2400" b="0" dirty="0">
                          <a:solidFill>
                            <a:schemeClr val="tx1"/>
                          </a:solidFill>
                          <a:effectLst/>
                          <a:latin typeface="+mn-lt"/>
                        </a:rPr>
                        <a:t>Learning</a:t>
                      </a:r>
                    </a:p>
                    <a:p>
                      <a:pPr marL="301625" marR="0" algn="ctr">
                        <a:spcBef>
                          <a:spcPts val="5"/>
                        </a:spcBef>
                        <a:spcAft>
                          <a:spcPts val="0"/>
                        </a:spcAft>
                      </a:pPr>
                      <a:r>
                        <a:rPr lang="en-US" sz="2400" b="0" dirty="0">
                          <a:solidFill>
                            <a:schemeClr val="tx1"/>
                          </a:solidFill>
                          <a:effectLst/>
                          <a:latin typeface="+mn-lt"/>
                        </a:rPr>
                        <a:t>– Educator Facilitates the</a:t>
                      </a:r>
                      <a:r>
                        <a:rPr lang="en-US" sz="2400" b="0" spc="-6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tc>
                  <a:txBody>
                    <a:bodyPr/>
                    <a:lstStyle/>
                    <a:p>
                      <a:pPr marL="71120" marR="64770" indent="158115" algn="ctr">
                        <a:spcBef>
                          <a:spcPts val="0"/>
                        </a:spcBef>
                        <a:spcAft>
                          <a:spcPts val="0"/>
                        </a:spcAft>
                      </a:pPr>
                      <a:r>
                        <a:rPr lang="en-US" sz="2400" b="0" dirty="0">
                          <a:solidFill>
                            <a:schemeClr val="tx1"/>
                          </a:solidFill>
                          <a:effectLst/>
                          <a:latin typeface="+mn-lt"/>
                        </a:rPr>
                        <a:t>Moving Towards Student Centered Learning/Student Ownership of Learning- Consistent Reliance on Educator</a:t>
                      </a:r>
                      <a:r>
                        <a:rPr lang="en-US" sz="2400" b="0" baseline="0" dirty="0">
                          <a:solidFill>
                            <a:schemeClr val="tx1"/>
                          </a:solidFill>
                          <a:effectLst/>
                          <a:latin typeface="+mn-lt"/>
                        </a:rPr>
                        <a:t> </a:t>
                      </a:r>
                      <a:r>
                        <a:rPr lang="en-US" sz="2400" b="0" dirty="0">
                          <a:solidFill>
                            <a:schemeClr val="tx1"/>
                          </a:solidFill>
                          <a:effectLst/>
                          <a:latin typeface="+mn-lt"/>
                        </a:rPr>
                        <a:t>Direction.</a:t>
                      </a:r>
                      <a:endParaRPr lang="en-US" sz="2400" b="0" dirty="0">
                        <a:solidFill>
                          <a:schemeClr val="tx1"/>
                        </a:solidFill>
                        <a:effectLst/>
                        <a:latin typeface="+mn-lt"/>
                        <a:ea typeface="Calibri"/>
                        <a:cs typeface="Times New Roman"/>
                      </a:endParaRPr>
                    </a:p>
                  </a:txBody>
                  <a:tcPr marL="0" marR="0" marT="0" marB="0"/>
                </a:tc>
                <a:tc>
                  <a:txBody>
                    <a:bodyPr/>
                    <a:lstStyle/>
                    <a:p>
                      <a:pPr marL="75565" marR="62865" indent="635" algn="ctr">
                        <a:spcBef>
                          <a:spcPts val="0"/>
                        </a:spcBef>
                        <a:spcAft>
                          <a:spcPts val="0"/>
                        </a:spcAft>
                      </a:pPr>
                      <a:endParaRPr lang="en-US" sz="2400" dirty="0">
                        <a:solidFill>
                          <a:schemeClr val="tx1"/>
                        </a:solidFill>
                        <a:effectLst/>
                        <a:latin typeface="+mn-lt"/>
                      </a:endParaRPr>
                    </a:p>
                    <a:p>
                      <a:pPr marL="75565" marR="62865" indent="635" algn="ctr">
                        <a:spcBef>
                          <a:spcPts val="0"/>
                        </a:spcBef>
                        <a:spcAft>
                          <a:spcPts val="0"/>
                        </a:spcAft>
                      </a:pPr>
                      <a:r>
                        <a:rPr lang="en-US" sz="2400" b="0" dirty="0">
                          <a:solidFill>
                            <a:schemeClr val="tx1"/>
                          </a:solidFill>
                          <a:effectLst/>
                          <a:latin typeface="+mn-lt"/>
                        </a:rPr>
                        <a:t>Heavy emphasis on Educator Direction – Minimal Evidence of Student</a:t>
                      </a:r>
                      <a:r>
                        <a:rPr lang="en-US" sz="2400" b="0" spc="-75" dirty="0">
                          <a:solidFill>
                            <a:schemeClr val="tx1"/>
                          </a:solidFill>
                          <a:effectLst/>
                          <a:latin typeface="+mn-lt"/>
                        </a:rPr>
                        <a:t> </a:t>
                      </a:r>
                      <a:r>
                        <a:rPr lang="en-US" sz="2400" b="0" dirty="0">
                          <a:solidFill>
                            <a:schemeClr val="tx1"/>
                          </a:solidFill>
                          <a:effectLst/>
                          <a:latin typeface="+mn-lt"/>
                        </a:rPr>
                        <a:t>Ownership of</a:t>
                      </a:r>
                      <a:r>
                        <a:rPr lang="en-US" sz="2400" b="0" spc="-20" dirty="0">
                          <a:solidFill>
                            <a:schemeClr val="tx1"/>
                          </a:solidFill>
                          <a:effectLst/>
                          <a:latin typeface="+mn-lt"/>
                        </a:rPr>
                        <a:t> </a:t>
                      </a:r>
                      <a:r>
                        <a:rPr lang="en-US" sz="2400" b="0" dirty="0">
                          <a:solidFill>
                            <a:schemeClr val="tx1"/>
                          </a:solidFill>
                          <a:effectLst/>
                          <a:latin typeface="+mn-lt"/>
                        </a:rPr>
                        <a:t>Learning</a:t>
                      </a:r>
                      <a:endParaRPr lang="en-US" sz="2400" b="0" dirty="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extLst>
              <p:ext uri="{D42A27DB-BD31-4B8C-83A1-F6EECF244321}">
                <p14:modId xmlns:p14="http://schemas.microsoft.com/office/powerpoint/2010/main" val="3127698773"/>
              </p:ext>
            </p:extLst>
          </p:nvPr>
        </p:nvGraphicFramePr>
        <p:xfrm>
          <a:off x="1689588" y="584045"/>
          <a:ext cx="9525258" cy="1267334"/>
        </p:xfrm>
        <a:graphic>
          <a:graphicData uri="http://schemas.openxmlformats.org/drawingml/2006/table">
            <a:tbl>
              <a:tblPr firstRow="1" firstCol="1" lastRow="1" lastCol="1" bandRow="1" bandCol="1">
                <a:tableStyleId>{5C22544A-7EE6-4342-B048-85BDC9FD1C3A}</a:tableStyleId>
              </a:tblPr>
              <a:tblGrid>
                <a:gridCol w="9525258">
                  <a:extLst>
                    <a:ext uri="{9D8B030D-6E8A-4147-A177-3AD203B41FA5}">
                      <a16:colId xmlns:a16="http://schemas.microsoft.com/office/drawing/2014/main" val="20000"/>
                    </a:ext>
                  </a:extLst>
                </a:gridCol>
              </a:tblGrid>
              <a:tr h="451918">
                <a:tc>
                  <a:txBody>
                    <a:bodyPr/>
                    <a:lstStyle/>
                    <a:p>
                      <a:pPr marL="65405" marR="0" algn="ctr">
                        <a:lnSpc>
                          <a:spcPts val="1095"/>
                        </a:lnSpc>
                        <a:spcBef>
                          <a:spcPts val="0"/>
                        </a:spcBef>
                        <a:spcAft>
                          <a:spcPts val="0"/>
                        </a:spcAft>
                      </a:pPr>
                      <a:endParaRPr lang="en-US" sz="2100" b="1" dirty="0">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2100" b="1" dirty="0">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2500" b="1" dirty="0">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900" b="0" dirty="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581822">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dirty="0">
                          <a:ln>
                            <a:noFill/>
                          </a:ln>
                          <a:solidFill>
                            <a:schemeClr val="tx1"/>
                          </a:solidFill>
                          <a:effectLst/>
                          <a:uLnTx/>
                          <a:uFillTx/>
                          <a:latin typeface="+mn-lt"/>
                          <a:ea typeface="+mn-ea"/>
                          <a:cs typeface="+mn-cs"/>
                        </a:rPr>
                        <a:t> </a:t>
                      </a:r>
                      <a:r>
                        <a:rPr kumimoji="0" lang="en-US" sz="2500" b="1" i="0" u="none" strike="noStrike" kern="1200" cap="none" spc="0" normalizeH="0" baseline="0" noProof="0" dirty="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dirty="0">
                          <a:ln>
                            <a:noFill/>
                          </a:ln>
                          <a:solidFill>
                            <a:schemeClr val="tx1"/>
                          </a:solidFill>
                          <a:effectLst/>
                          <a:uLnTx/>
                          <a:uFillTx/>
                          <a:latin typeface="+mn-lt"/>
                          <a:ea typeface="+mn-ea"/>
                          <a:cs typeface="+mn-cs"/>
                        </a:rPr>
                        <a:t>                                                                                                                                                     </a:t>
                      </a:r>
                      <a:r>
                        <a:rPr kumimoji="0" lang="en-US" sz="2500" b="1" i="0" u="none" strike="noStrike" kern="1200" cap="none" spc="0" normalizeH="0" baseline="0" noProof="0" dirty="0">
                          <a:ln>
                            <a:noFill/>
                          </a:ln>
                          <a:solidFill>
                            <a:schemeClr val="tx1"/>
                          </a:solidFill>
                          <a:effectLst/>
                          <a:uLnTx/>
                          <a:uFillTx/>
                          <a:latin typeface="+mn-lt"/>
                          <a:ea typeface="+mn-ea"/>
                          <a:cs typeface="+mn-cs"/>
                        </a:rPr>
                        <a:t>Educator Centered</a:t>
                      </a:r>
                      <a:endParaRPr kumimoji="0" lang="en-US" sz="2500" b="1" i="0" u="none" strike="noStrike" kern="1200" cap="none" spc="0" normalizeH="0" baseline="0" noProof="0" dirty="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1" dirty="0">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4695227" y="1465645"/>
            <a:ext cx="336632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3D588-7BAC-4DDC-8028-4558674E7311}"/>
              </a:ext>
            </a:extLst>
          </p:cNvPr>
          <p:cNvSpPr>
            <a:spLocks noGrp="1"/>
          </p:cNvSpPr>
          <p:nvPr>
            <p:ph type="title"/>
          </p:nvPr>
        </p:nvSpPr>
        <p:spPr/>
        <p:txBody>
          <a:bodyPr/>
          <a:lstStyle/>
          <a:p>
            <a:r>
              <a:rPr lang="en-US">
                <a:latin typeface="Calibri"/>
                <a:cs typeface="Calibri"/>
              </a:rPr>
              <a:t>The Rubric is NOT a Checklist</a:t>
            </a:r>
            <a:endParaRPr lang="en-US"/>
          </a:p>
        </p:txBody>
      </p:sp>
      <p:sp>
        <p:nvSpPr>
          <p:cNvPr id="3" name="Content Placeholder 2">
            <a:extLst>
              <a:ext uri="{FF2B5EF4-FFF2-40B4-BE49-F238E27FC236}">
                <a16:creationId xmlns:a16="http://schemas.microsoft.com/office/drawing/2014/main" id="{7BE749B1-6434-45B4-AB25-DCA863B105B1}"/>
              </a:ext>
            </a:extLst>
          </p:cNvPr>
          <p:cNvSpPr>
            <a:spLocks noGrp="1"/>
          </p:cNvSpPr>
          <p:nvPr>
            <p:ph idx="1"/>
          </p:nvPr>
        </p:nvSpPr>
        <p:spPr/>
        <p:txBody>
          <a:bodyPr vert="horz" lIns="0" tIns="0" rIns="0" bIns="0" rtlCol="0" anchor="t">
            <a:normAutofit/>
          </a:bodyPr>
          <a:lstStyle/>
          <a:p>
            <a:r>
              <a:rPr lang="en-US" sz="2500" dirty="0">
                <a:cs typeface="Calibri"/>
              </a:rPr>
              <a:t>The rubric is not a checklist.</a:t>
            </a:r>
          </a:p>
          <a:p>
            <a:r>
              <a:rPr lang="en-US" sz="2500" dirty="0">
                <a:cs typeface="Calibri"/>
              </a:rPr>
              <a:t>The rubric is holistic in nature. </a:t>
            </a:r>
          </a:p>
          <a:p>
            <a:r>
              <a:rPr lang="en-US" sz="2500" dirty="0">
                <a:cs typeface="Calibri"/>
              </a:rPr>
              <a:t>Ratings assigned to each Indicator based on a preponderance of evidence.</a:t>
            </a:r>
          </a:p>
          <a:p>
            <a:r>
              <a:rPr lang="en-US" sz="2500" dirty="0">
                <a:cs typeface="Calibri"/>
              </a:rPr>
              <a:t>In determining a score, rather than looking at each Descriptor individually, the entirety of the Descriptors in each performance level is taken into account.</a:t>
            </a:r>
          </a:p>
        </p:txBody>
      </p:sp>
    </p:spTree>
    <p:extLst>
      <p:ext uri="{BB962C8B-B14F-4D97-AF65-F5344CB8AC3E}">
        <p14:creationId xmlns:p14="http://schemas.microsoft.com/office/powerpoint/2010/main" val="5179220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797668" y="182944"/>
            <a:ext cx="5605629" cy="994172"/>
          </a:xfrm>
        </p:spPr>
        <p:txBody>
          <a:bodyPr>
            <a:normAutofit/>
          </a:bodyPr>
          <a:lstStyle/>
          <a:p>
            <a:r>
              <a:rPr lang="en-US" dirty="0">
                <a:latin typeface="Calibri"/>
                <a:cs typeface="Calibri"/>
              </a:rPr>
              <a:t>Domain Weightings for School Librarians</a:t>
            </a:r>
            <a:endParaRPr lang="en-US" dirty="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741954" y="1730997"/>
            <a:ext cx="7813946" cy="4707707"/>
          </a:xfrm>
        </p:spPr>
        <p:txBody>
          <a:bodyPr vert="horz" lIns="0" tIns="0" rIns="0" bIns="0" rtlCol="0" anchor="ctr">
            <a:noAutofit/>
          </a:bodyPr>
          <a:lstStyle/>
          <a:p>
            <a:r>
              <a:rPr lang="en-US" sz="2500" dirty="0">
                <a:cs typeface="Calibri" panose="020F0502020204030204"/>
              </a:rPr>
              <a:t>Instruction                                       30%</a:t>
            </a:r>
          </a:p>
          <a:p>
            <a:r>
              <a:rPr lang="en-US" sz="2500" dirty="0">
                <a:cs typeface="Calibri" panose="020F0502020204030204"/>
              </a:rPr>
              <a:t>Environment                                    20%</a:t>
            </a:r>
          </a:p>
          <a:p>
            <a:r>
              <a:rPr lang="en-US" sz="2500" dirty="0">
                <a:cs typeface="Calibri" panose="020F0502020204030204"/>
              </a:rPr>
              <a:t>Library Services &amp; Management  40%</a:t>
            </a:r>
          </a:p>
          <a:p>
            <a:r>
              <a:rPr lang="en-US" sz="2500" dirty="0">
                <a:cs typeface="Calibri" panose="020F0502020204030204"/>
              </a:rPr>
              <a:t>Professionalism                               10%</a:t>
            </a:r>
          </a:p>
          <a:p>
            <a:pPr marL="0" indent="0">
              <a:buNone/>
            </a:pPr>
            <a:endParaRPr lang="en-US" sz="2500" dirty="0">
              <a:cs typeface="Calibri" panose="020F0502020204030204"/>
            </a:endParaRPr>
          </a:p>
        </p:txBody>
      </p:sp>
      <p:sp>
        <p:nvSpPr>
          <p:cNvPr id="9" name="Rectangle 8" descr="Decorative">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90660" y="0"/>
            <a:ext cx="157734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Oval 10" descr="Decorative">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1139" y="2357642"/>
            <a:ext cx="2167815" cy="2167815"/>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Picture 5" descr="A picture containing food, room&#10;&#10;Description generated with very high confidence">
            <a:extLst>
              <a:ext uri="{FF2B5EF4-FFF2-40B4-BE49-F238E27FC236}">
                <a16:creationId xmlns:a16="http://schemas.microsoft.com/office/drawing/2014/main" id="{3C9BC976-E200-4DEE-A4E6-B5B30E0CBCB8}"/>
              </a:ext>
            </a:extLst>
          </p:cNvPr>
          <p:cNvPicPr>
            <a:picLocks noChangeAspect="1"/>
          </p:cNvPicPr>
          <p:nvPr/>
        </p:nvPicPr>
        <p:blipFill>
          <a:blip r:embed="rId3"/>
          <a:stretch>
            <a:fillRect/>
          </a:stretch>
        </p:blipFill>
        <p:spPr>
          <a:xfrm>
            <a:off x="8304362" y="2758771"/>
            <a:ext cx="1593012" cy="1326080"/>
          </a:xfrm>
          <a:prstGeom prst="rect">
            <a:avLst/>
          </a:prstGeom>
        </p:spPr>
      </p:pic>
    </p:spTree>
    <p:extLst>
      <p:ext uri="{BB962C8B-B14F-4D97-AF65-F5344CB8AC3E}">
        <p14:creationId xmlns:p14="http://schemas.microsoft.com/office/powerpoint/2010/main" val="3499445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2119246" y="386930"/>
            <a:ext cx="7549592" cy="1298448"/>
          </a:xfrm>
        </p:spPr>
        <p:txBody>
          <a:bodyPr anchor="b">
            <a:normAutofit/>
          </a:bodyPr>
          <a:lstStyle/>
          <a:p>
            <a:r>
              <a:rPr lang="en-US" sz="4200">
                <a:latin typeface="Calibri"/>
                <a:cs typeface="Calibri"/>
              </a:rPr>
              <a:t>Administrative Support</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1712068" y="2095149"/>
            <a:ext cx="4817028" cy="3639450"/>
          </a:xfrm>
        </p:spPr>
        <p:txBody>
          <a:bodyPr vert="horz" lIns="0" tIns="0" rIns="0" bIns="0" rtlCol="0" anchor="ctr">
            <a:noAutofit/>
          </a:bodyPr>
          <a:lstStyle/>
          <a:p>
            <a:pPr>
              <a:buFont typeface="Arial"/>
              <a:buChar char="•"/>
            </a:pPr>
            <a:r>
              <a:rPr lang="en-US" sz="2500" dirty="0">
                <a:ea typeface="+mn-lt"/>
                <a:cs typeface="+mn-lt"/>
              </a:rPr>
              <a:t>Administrative Support section for each Domain within the guidelines</a:t>
            </a:r>
          </a:p>
          <a:p>
            <a:pPr>
              <a:buFont typeface="Arial"/>
              <a:buChar char="•"/>
            </a:pPr>
            <a:r>
              <a:rPr lang="en-US" sz="2500" dirty="0">
                <a:ea typeface="+mn-lt"/>
                <a:cs typeface="+mn-lt"/>
              </a:rPr>
              <a:t>Sources of Evidence for each Domain</a:t>
            </a:r>
          </a:p>
          <a:p>
            <a:pPr>
              <a:buFont typeface="Arial"/>
              <a:buChar char="•"/>
            </a:pPr>
            <a:r>
              <a:rPr lang="en-US" sz="2500" dirty="0">
                <a:ea typeface="+mn-lt"/>
                <a:cs typeface="+mn-lt"/>
              </a:rPr>
              <a:t>Questions for Pre- and Post-Conferences Cross-Referenced for each Indicator</a:t>
            </a:r>
          </a:p>
          <a:p>
            <a:pPr>
              <a:buFont typeface="Arial"/>
              <a:buChar char="•"/>
            </a:pPr>
            <a:r>
              <a:rPr lang="en-US" sz="2500" dirty="0">
                <a:ea typeface="+mn-lt"/>
                <a:cs typeface="+mn-lt"/>
              </a:rPr>
              <a:t>Training includes Roles and Responsibilities via video clips of SC practitioners</a:t>
            </a:r>
            <a:endParaRPr lang="en-US" sz="2500" dirty="0"/>
          </a:p>
        </p:txBody>
      </p:sp>
      <p:pic>
        <p:nvPicPr>
          <p:cNvPr id="4" name="Picture 5" descr="Decorative">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7737484" y="2095149"/>
            <a:ext cx="3862707" cy="3714244"/>
          </a:xfrm>
          <a:prstGeom prst="rect">
            <a:avLst/>
          </a:prstGeom>
        </p:spPr>
      </p:pic>
    </p:spTree>
    <p:extLst>
      <p:ext uri="{BB962C8B-B14F-4D97-AF65-F5344CB8AC3E}">
        <p14:creationId xmlns:p14="http://schemas.microsoft.com/office/powerpoint/2010/main" val="3067349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Decorativ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2400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7" name="Freeform: Shape 26" descr="Decorativ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p:cNvSpPr>
            <a:spLocks noGrp="1"/>
          </p:cNvSpPr>
          <p:nvPr>
            <p:ph type="title"/>
          </p:nvPr>
        </p:nvSpPr>
        <p:spPr>
          <a:xfrm>
            <a:off x="1883090" y="877739"/>
            <a:ext cx="4020447" cy="2809875"/>
          </a:xfrm>
        </p:spPr>
        <p:txBody>
          <a:bodyPr vert="horz" lIns="91440" tIns="45720" rIns="91440" bIns="45720" rtlCol="0" anchor="b">
            <a:normAutofit fontScale="90000"/>
          </a:bodyPr>
          <a:lstStyle/>
          <a:p>
            <a:pPr defTabSz="914400">
              <a:lnSpc>
                <a:spcPct val="90000"/>
              </a:lnSpc>
            </a:pPr>
            <a:br>
              <a:rPr lang="en-US" sz="4400" dirty="0">
                <a:solidFill>
                  <a:schemeClr val="bg2"/>
                </a:solidFill>
                <a:latin typeface="+mn-lt"/>
                <a:ea typeface="+mj-ea"/>
                <a:cs typeface="+mj-cs"/>
              </a:rPr>
            </a:br>
            <a:r>
              <a:rPr lang="en-US" sz="4400" dirty="0">
                <a:solidFill>
                  <a:schemeClr val="bg2"/>
                </a:solidFill>
                <a:latin typeface="+mn-lt"/>
                <a:ea typeface="+mj-ea"/>
                <a:cs typeface="+mj-cs"/>
              </a:rPr>
              <a:t>Evaluation Process and Evidence Collection</a:t>
            </a:r>
          </a:p>
        </p:txBody>
      </p:sp>
      <p:graphicFrame>
        <p:nvGraphicFramePr>
          <p:cNvPr id="7" name="Diagram 6" descr="Evaluation Cycle">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543209277"/>
              </p:ext>
            </p:extLst>
          </p:nvPr>
        </p:nvGraphicFramePr>
        <p:xfrm>
          <a:off x="5916283" y="2063152"/>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06768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975" y="812598"/>
            <a:ext cx="10515600" cy="645528"/>
          </a:xfrm>
        </p:spPr>
        <p:txBody>
          <a:bodyPr>
            <a:normAutofit/>
          </a:bodyPr>
          <a:lstStyle/>
          <a:p>
            <a:r>
              <a:rPr lang="en-US" dirty="0"/>
              <a:t>Roles of Evaluation Team Members: Evaluator</a:t>
            </a:r>
          </a:p>
        </p:txBody>
      </p:sp>
      <p:sp>
        <p:nvSpPr>
          <p:cNvPr id="4" name="Content Placeholder 3"/>
          <p:cNvSpPr>
            <a:spLocks noGrp="1"/>
          </p:cNvSpPr>
          <p:nvPr>
            <p:ph sz="half" idx="2"/>
          </p:nvPr>
        </p:nvSpPr>
        <p:spPr>
          <a:xfrm>
            <a:off x="502903" y="1655919"/>
            <a:ext cx="10852485" cy="4158513"/>
          </a:xfrm>
        </p:spPr>
        <p:txBody>
          <a:bodyPr vert="horz" lIns="91440" tIns="45720" rIns="91440" bIns="45720" rtlCol="0" anchor="t">
            <a:noAutofit/>
          </a:bodyPr>
          <a:lstStyle/>
          <a:p>
            <a:r>
              <a:rPr lang="en-US" sz="2500" dirty="0">
                <a:cs typeface="Calibri"/>
              </a:rPr>
              <a:t>Communicate regularly with educator to assess needs and provide support</a:t>
            </a:r>
          </a:p>
          <a:p>
            <a:r>
              <a:rPr lang="en-US" sz="2500" dirty="0"/>
              <a:t>Notify the educator of the date and time for the pre-conference, ideally at least three school days in advance</a:t>
            </a:r>
            <a:endParaRPr lang="en-US" sz="2500" dirty="0">
              <a:cs typeface="Calibri"/>
            </a:endParaRPr>
          </a:p>
          <a:p>
            <a:r>
              <a:rPr lang="en-US" sz="2500" dirty="0"/>
              <a:t>During the pre-conference, ask questions and collect evidence prior to the upcoming observation </a:t>
            </a:r>
            <a:endParaRPr lang="en-US" sz="2500" dirty="0">
              <a:cs typeface="Calibri"/>
            </a:endParaRPr>
          </a:p>
          <a:p>
            <a:r>
              <a:rPr lang="en-US" sz="2500" dirty="0"/>
              <a:t>Answer clarifying questions about the evaluation rubric and/or specific Indicators within the rubric </a:t>
            </a:r>
            <a:endParaRPr lang="en-US" sz="2500" dirty="0">
              <a:cs typeface="Calibri"/>
            </a:endParaRPr>
          </a:p>
          <a:p>
            <a:r>
              <a:rPr lang="en-US" sz="2500" dirty="0">
                <a:ea typeface="+mn-lt"/>
                <a:cs typeface="+mn-lt"/>
              </a:rPr>
              <a:t>Observe the educator in practice and identify an Area of Reinforcement and an Area of Refinement based on observation </a:t>
            </a:r>
            <a:endParaRPr lang="en-US" sz="2500" dirty="0">
              <a:cs typeface="Calibri" panose="020F0502020204030204"/>
            </a:endParaRPr>
          </a:p>
          <a:p>
            <a:r>
              <a:rPr lang="en-US" sz="2500" dirty="0">
                <a:cs typeface="Calibri" panose="020F0502020204030204"/>
              </a:rPr>
              <a:t>Discuss findings and self-reflection during post conference</a:t>
            </a:r>
          </a:p>
          <a:p>
            <a:endParaRPr lang="en-US" sz="2500" dirty="0">
              <a:cs typeface="Calibri" panose="020F0502020204030204"/>
            </a:endParaRPr>
          </a:p>
          <a:p>
            <a:pPr marL="0" indent="0">
              <a:buNone/>
            </a:pPr>
            <a:endParaRPr lang="en-US" sz="2500" dirty="0">
              <a:cs typeface="Calibri" panose="020F0502020204030204"/>
            </a:endParaRPr>
          </a:p>
        </p:txBody>
      </p:sp>
    </p:spTree>
    <p:extLst>
      <p:ext uri="{BB962C8B-B14F-4D97-AF65-F5344CB8AC3E}">
        <p14:creationId xmlns:p14="http://schemas.microsoft.com/office/powerpoint/2010/main" val="4205863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798709"/>
            <a:ext cx="10515600" cy="645528"/>
          </a:xfrm>
        </p:spPr>
        <p:txBody>
          <a:bodyPr>
            <a:normAutofit fontScale="90000"/>
          </a:bodyPr>
          <a:lstStyle/>
          <a:p>
            <a:r>
              <a:rPr lang="en-US" dirty="0"/>
              <a:t>Roles of Evaluation Team Members: Mentor (Induction and Annual Formative)</a:t>
            </a:r>
          </a:p>
        </p:txBody>
      </p:sp>
      <p:sp>
        <p:nvSpPr>
          <p:cNvPr id="6" name="Content Placeholder 5"/>
          <p:cNvSpPr>
            <a:spLocks noGrp="1"/>
          </p:cNvSpPr>
          <p:nvPr>
            <p:ph sz="half" idx="2"/>
          </p:nvPr>
        </p:nvSpPr>
        <p:spPr>
          <a:xfrm>
            <a:off x="839788" y="1810951"/>
            <a:ext cx="10515600" cy="2835797"/>
          </a:xfrm>
        </p:spPr>
        <p:txBody>
          <a:bodyPr vert="horz" lIns="91440" tIns="45720" rIns="91440" bIns="45720" rtlCol="0" anchor="t">
            <a:noAutofit/>
          </a:bodyPr>
          <a:lstStyle/>
          <a:p>
            <a:r>
              <a:rPr lang="en-US" sz="2500" dirty="0">
                <a:cs typeface="Calibri"/>
              </a:rPr>
              <a:t>Communicate regularly with educator to assess needs and provide support</a:t>
            </a:r>
          </a:p>
          <a:p>
            <a:r>
              <a:rPr lang="en-US" sz="2500" dirty="0">
                <a:cs typeface="Calibri"/>
              </a:rPr>
              <a:t>Observe educator in practice and provide feedback</a:t>
            </a:r>
          </a:p>
          <a:p>
            <a:r>
              <a:rPr lang="en-US" sz="2500" dirty="0">
                <a:cs typeface="Calibri"/>
              </a:rPr>
              <a:t>Support through coaching, planning, providing resources, etc.</a:t>
            </a:r>
          </a:p>
          <a:p>
            <a:r>
              <a:rPr lang="en-US" sz="2500" dirty="0">
                <a:cs typeface="Calibri"/>
              </a:rPr>
              <a:t>Maintain confidentiality within the mentor relationship</a:t>
            </a:r>
          </a:p>
          <a:p>
            <a:r>
              <a:rPr lang="en-US" sz="2500" dirty="0">
                <a:ea typeface="+mn-lt"/>
                <a:cs typeface="+mn-lt"/>
              </a:rPr>
              <a:t>Submit contact logs or support documents as required by the district</a:t>
            </a:r>
            <a:endParaRPr lang="en-US" sz="2500" dirty="0">
              <a:cs typeface="Calibri"/>
            </a:endParaRPr>
          </a:p>
        </p:txBody>
      </p:sp>
    </p:spTree>
    <p:extLst>
      <p:ext uri="{BB962C8B-B14F-4D97-AF65-F5344CB8AC3E}">
        <p14:creationId xmlns:p14="http://schemas.microsoft.com/office/powerpoint/2010/main" val="317939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F7658-72E6-4C6F-8ADE-D428C179CCB5}"/>
              </a:ext>
            </a:extLst>
          </p:cNvPr>
          <p:cNvSpPr>
            <a:spLocks noGrp="1"/>
          </p:cNvSpPr>
          <p:nvPr>
            <p:ph type="ctrTitle"/>
          </p:nvPr>
        </p:nvSpPr>
        <p:spPr>
          <a:xfrm>
            <a:off x="7252550" y="1147863"/>
            <a:ext cx="4562400" cy="979127"/>
          </a:xfrm>
        </p:spPr>
        <p:txBody>
          <a:bodyPr/>
          <a:lstStyle/>
          <a:p>
            <a:pPr algn="ctr"/>
            <a:r>
              <a:rPr lang="en-US" dirty="0">
                <a:latin typeface="Calibri"/>
                <a:cs typeface="Calibri"/>
              </a:rPr>
              <a:t>Welcome!</a:t>
            </a:r>
            <a:endParaRPr lang="en-US" dirty="0"/>
          </a:p>
        </p:txBody>
      </p:sp>
      <p:sp>
        <p:nvSpPr>
          <p:cNvPr id="3" name="Subtitle 2">
            <a:extLst>
              <a:ext uri="{FF2B5EF4-FFF2-40B4-BE49-F238E27FC236}">
                <a16:creationId xmlns:a16="http://schemas.microsoft.com/office/drawing/2014/main" id="{28490B10-CE5B-4782-B6A6-4A4F0A48F363}"/>
              </a:ext>
            </a:extLst>
          </p:cNvPr>
          <p:cNvSpPr>
            <a:spLocks noGrp="1"/>
          </p:cNvSpPr>
          <p:nvPr>
            <p:ph type="subTitle" idx="1"/>
          </p:nvPr>
        </p:nvSpPr>
        <p:spPr>
          <a:xfrm>
            <a:off x="7888675" y="2140437"/>
            <a:ext cx="3290150" cy="2302744"/>
          </a:xfrm>
        </p:spPr>
        <p:txBody>
          <a:bodyPr vert="horz" lIns="0" tIns="0" rIns="0" bIns="0" rtlCol="0" anchor="t">
            <a:normAutofit/>
          </a:bodyPr>
          <a:lstStyle/>
          <a:p>
            <a:pPr algn="ctr"/>
            <a:r>
              <a:rPr lang="en-US" sz="2500" dirty="0">
                <a:solidFill>
                  <a:srgbClr val="FFFFFF"/>
                </a:solidFill>
                <a:ea typeface="+mn-lt"/>
                <a:cs typeface="+mn-lt"/>
              </a:rPr>
              <a:t>For this orientation, you will need a copy of the following document:</a:t>
            </a:r>
          </a:p>
          <a:p>
            <a:pPr algn="ctr"/>
            <a:r>
              <a:rPr lang="en-US" sz="2500" dirty="0">
                <a:solidFill>
                  <a:srgbClr val="FFFFFF"/>
                </a:solidFill>
                <a:ea typeface="+mn-lt"/>
                <a:cs typeface="+mn-lt"/>
              </a:rPr>
              <a:t>South Carolina School Librarian Rubric</a:t>
            </a:r>
            <a:endParaRPr lang="en-US" sz="2500" dirty="0"/>
          </a:p>
          <a:p>
            <a:pPr algn="ctr"/>
            <a:endParaRPr lang="en-US" dirty="0">
              <a:cs typeface="Calibri"/>
            </a:endParaRPr>
          </a:p>
        </p:txBody>
      </p:sp>
    </p:spTree>
    <p:extLst>
      <p:ext uri="{BB962C8B-B14F-4D97-AF65-F5344CB8AC3E}">
        <p14:creationId xmlns:p14="http://schemas.microsoft.com/office/powerpoint/2010/main" val="3616362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369651" y="356504"/>
            <a:ext cx="7549592" cy="764802"/>
          </a:xfrm>
        </p:spPr>
        <p:txBody>
          <a:bodyPr anchor="b">
            <a:normAutofit/>
          </a:bodyPr>
          <a:lstStyle/>
          <a:p>
            <a:r>
              <a:rPr lang="en-US" sz="4200" dirty="0">
                <a:latin typeface="Calibri"/>
                <a:cs typeface="Calibri"/>
              </a:rPr>
              <a:t>Sources of Evidence</a:t>
            </a:r>
            <a:endParaRPr lang="en-US" sz="4200" dirty="0"/>
          </a:p>
        </p:txBody>
      </p:sp>
      <p:sp>
        <p:nvSpPr>
          <p:cNvPr id="6" name="Rectangle 5"/>
          <p:cNvSpPr/>
          <p:nvPr/>
        </p:nvSpPr>
        <p:spPr>
          <a:xfrm>
            <a:off x="369651" y="1121306"/>
            <a:ext cx="8638162" cy="5093702"/>
          </a:xfrm>
          <a:prstGeom prst="rect">
            <a:avLst/>
          </a:prstGeom>
        </p:spPr>
        <p:txBody>
          <a:bodyPr wrap="square">
            <a:spAutoFit/>
          </a:bodyPr>
          <a:lstStyle/>
          <a:p>
            <a:r>
              <a:rPr lang="en-US" sz="2500" dirty="0">
                <a:cs typeface="Calibri"/>
              </a:rPr>
              <a:t>School Librarian Prepares:</a:t>
            </a:r>
          </a:p>
          <a:p>
            <a:pPr marL="285750" indent="-285750"/>
            <a:r>
              <a:rPr lang="en-US" sz="2500" dirty="0">
                <a:cs typeface="Calibri"/>
              </a:rPr>
              <a:t>The School Librarian Plan</a:t>
            </a:r>
            <a:endParaRPr lang="en-US" sz="2500" dirty="0"/>
          </a:p>
          <a:p>
            <a:pPr marL="628650" lvl="1" indent="-285750"/>
            <a:r>
              <a:rPr lang="en-US" sz="2500" dirty="0">
                <a:cs typeface="Calibri"/>
              </a:rPr>
              <a:t>Schedule, collection analysis, budget analysis, goal, policies &amp; procedures, school &amp; community involvement reflection</a:t>
            </a:r>
          </a:p>
          <a:p>
            <a:pPr marL="628650" lvl="1" indent="-285750"/>
            <a:endParaRPr lang="en-US" sz="2500" dirty="0">
              <a:cs typeface="Calibri"/>
            </a:endParaRPr>
          </a:p>
          <a:p>
            <a:r>
              <a:rPr lang="en-US" sz="2500" dirty="0">
                <a:cs typeface="Calibri"/>
              </a:rPr>
              <a:t>Optional Samplings Provided by School Librarian:</a:t>
            </a:r>
          </a:p>
          <a:p>
            <a:pPr marL="457200" indent="-457200">
              <a:buFont typeface="Arial" panose="020B0604020202020204" pitchFamily="34" charset="0"/>
              <a:buChar char="•"/>
            </a:pPr>
            <a:r>
              <a:rPr lang="en-US" sz="2500" dirty="0">
                <a:cs typeface="Calibri"/>
              </a:rPr>
              <a:t>Lesson Plans</a:t>
            </a:r>
          </a:p>
          <a:p>
            <a:pPr marL="457200" indent="-457200">
              <a:buFont typeface="Arial" panose="020B0604020202020204" pitchFamily="34" charset="0"/>
              <a:buChar char="•"/>
            </a:pPr>
            <a:r>
              <a:rPr lang="en-US" sz="2500" dirty="0">
                <a:cs typeface="Calibri"/>
              </a:rPr>
              <a:t>Student Work Assessment Documentation</a:t>
            </a:r>
          </a:p>
          <a:p>
            <a:pPr marL="457200" indent="-457200">
              <a:buFont typeface="Arial" panose="020B0604020202020204" pitchFamily="34" charset="0"/>
              <a:buChar char="•"/>
            </a:pPr>
            <a:r>
              <a:rPr lang="en-US" sz="2500" dirty="0">
                <a:cs typeface="Calibri"/>
              </a:rPr>
              <a:t>Instructional Calendar</a:t>
            </a:r>
          </a:p>
          <a:p>
            <a:pPr marL="457200" indent="-457200">
              <a:buFont typeface="Arial" panose="020B0604020202020204" pitchFamily="34" charset="0"/>
              <a:buChar char="•"/>
            </a:pPr>
            <a:r>
              <a:rPr lang="en-US" sz="2500" dirty="0">
                <a:cs typeface="Calibri"/>
              </a:rPr>
              <a:t>Professional Development Training</a:t>
            </a:r>
          </a:p>
          <a:p>
            <a:pPr marL="457200" indent="-457200">
              <a:buFont typeface="Arial" panose="020B0604020202020204" pitchFamily="34" charset="0"/>
              <a:buChar char="•"/>
            </a:pPr>
            <a:r>
              <a:rPr lang="en-US" sz="2500" dirty="0">
                <a:cs typeface="Calibri"/>
              </a:rPr>
              <a:t>Accolades/Special Merits</a:t>
            </a:r>
          </a:p>
          <a:p>
            <a:pPr marL="457200" indent="-457200">
              <a:buFont typeface="Arial" panose="020B0604020202020204" pitchFamily="34" charset="0"/>
              <a:buChar char="•"/>
            </a:pPr>
            <a:r>
              <a:rPr lang="en-US" sz="2500" dirty="0">
                <a:cs typeface="Calibri"/>
              </a:rPr>
              <a:t>Published Works</a:t>
            </a:r>
          </a:p>
          <a:p>
            <a:pPr marL="457200" indent="-457200">
              <a:buFont typeface="Arial" panose="020B0604020202020204" pitchFamily="34" charset="0"/>
              <a:buChar char="•"/>
            </a:pPr>
            <a:r>
              <a:rPr lang="en-US" sz="2500" dirty="0">
                <a:cs typeface="Calibri"/>
              </a:rPr>
              <a:t>Presentations/Formal Recognition/Awards</a:t>
            </a:r>
          </a:p>
        </p:txBody>
      </p:sp>
      <p:pic>
        <p:nvPicPr>
          <p:cNvPr id="7" name="Picture 6" descr="A picture containing computer, food, keyboard&#10;&#10;Description generated with very high confidence">
            <a:extLst>
              <a:ext uri="{FF2B5EF4-FFF2-40B4-BE49-F238E27FC236}">
                <a16:creationId xmlns:a16="http://schemas.microsoft.com/office/drawing/2014/main" id="{AA2CF1EC-02C3-487A-A444-B81A111C9A00}"/>
              </a:ext>
            </a:extLst>
          </p:cNvPr>
          <p:cNvPicPr>
            <a:picLocks noChangeAspect="1"/>
          </p:cNvPicPr>
          <p:nvPr/>
        </p:nvPicPr>
        <p:blipFill rotWithShape="1">
          <a:blip r:embed="rId3"/>
          <a:srcRect l="6865" r="24971" b="-1"/>
          <a:stretch/>
        </p:blipFill>
        <p:spPr>
          <a:xfrm>
            <a:off x="7919243" y="2798755"/>
            <a:ext cx="3862707" cy="3714244"/>
          </a:xfrm>
          <a:prstGeom prst="rect">
            <a:avLst/>
          </a:prstGeom>
        </p:spPr>
      </p:pic>
    </p:spTree>
    <p:extLst>
      <p:ext uri="{BB962C8B-B14F-4D97-AF65-F5344CB8AC3E}">
        <p14:creationId xmlns:p14="http://schemas.microsoft.com/office/powerpoint/2010/main" val="21407036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descr="Decorative">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1"/>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2119246" y="386930"/>
            <a:ext cx="7549592" cy="1298448"/>
          </a:xfrm>
        </p:spPr>
        <p:txBody>
          <a:bodyPr anchor="b">
            <a:normAutofit/>
          </a:bodyPr>
          <a:lstStyle/>
          <a:p>
            <a:r>
              <a:rPr lang="en-US" sz="4200" dirty="0">
                <a:latin typeface="Calibri"/>
                <a:cs typeface="Calibri"/>
              </a:rPr>
              <a:t>Sources of Evidence </a:t>
            </a:r>
            <a:r>
              <a:rPr lang="en-US" sz="4200" dirty="0">
                <a:solidFill>
                  <a:schemeClr val="bg1"/>
                </a:solidFill>
                <a:latin typeface="Calibri"/>
                <a:cs typeface="Calibri"/>
              </a:rPr>
              <a:t>Continued</a:t>
            </a:r>
            <a:endParaRPr lang="en-US" sz="4200" dirty="0">
              <a:solidFill>
                <a:schemeClr val="bg1"/>
              </a:solidFill>
            </a:endParaRPr>
          </a:p>
        </p:txBody>
      </p:sp>
      <p:sp>
        <p:nvSpPr>
          <p:cNvPr id="18" name="Rectangle 17" descr="Decorative">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524000" y="1998846"/>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19" descr="Decorative">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2203080"/>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1907767" y="2599509"/>
            <a:ext cx="3982261" cy="3639450"/>
          </a:xfrm>
        </p:spPr>
        <p:txBody>
          <a:bodyPr vert="horz" lIns="0" tIns="0" rIns="0" bIns="0" rtlCol="0" anchor="ctr">
            <a:normAutofit/>
          </a:bodyPr>
          <a:lstStyle/>
          <a:p>
            <a:pPr marL="0" indent="0">
              <a:buNone/>
            </a:pPr>
            <a:r>
              <a:rPr lang="en-US" sz="2500" dirty="0">
                <a:ea typeface="+mn-lt"/>
                <a:cs typeface="+mn-lt"/>
              </a:rPr>
              <a:t>Sources Gathered by the Evaluator:</a:t>
            </a:r>
            <a:endParaRPr lang="en-US" sz="2500" dirty="0">
              <a:cs typeface="Calibri"/>
            </a:endParaRPr>
          </a:p>
          <a:p>
            <a:pPr marL="0" indent="0">
              <a:buNone/>
            </a:pPr>
            <a:endParaRPr lang="en-US" sz="2500" dirty="0">
              <a:ea typeface="+mn-lt"/>
              <a:cs typeface="+mn-lt"/>
            </a:endParaRPr>
          </a:p>
          <a:p>
            <a:pPr>
              <a:buFont typeface="Arial"/>
              <a:buChar char="•"/>
            </a:pPr>
            <a:r>
              <a:rPr lang="en-US" sz="2500" dirty="0">
                <a:ea typeface="+mn-lt"/>
                <a:cs typeface="+mn-lt"/>
              </a:rPr>
              <a:t>Pre-Conference Questions</a:t>
            </a:r>
          </a:p>
          <a:p>
            <a:pPr>
              <a:buFont typeface="Arial"/>
              <a:buChar char="•"/>
            </a:pPr>
            <a:r>
              <a:rPr lang="en-US" sz="2500" dirty="0">
                <a:ea typeface="+mn-lt"/>
                <a:cs typeface="+mn-lt"/>
              </a:rPr>
              <a:t>Observations</a:t>
            </a:r>
          </a:p>
          <a:p>
            <a:pPr>
              <a:buFont typeface="Arial"/>
              <a:buChar char="•"/>
            </a:pPr>
            <a:r>
              <a:rPr lang="en-US" sz="2500" dirty="0">
                <a:ea typeface="+mn-lt"/>
                <a:cs typeface="+mn-lt"/>
              </a:rPr>
              <a:t>Post-Conference Questions</a:t>
            </a:r>
          </a:p>
          <a:p>
            <a:pPr>
              <a:buFont typeface="Arial"/>
              <a:buChar char="•"/>
            </a:pPr>
            <a:endParaRPr lang="en-US" sz="1700" dirty="0"/>
          </a:p>
        </p:txBody>
      </p:sp>
      <p:pic>
        <p:nvPicPr>
          <p:cNvPr id="5" name="Picture 4" descr="A person sitting on a table&#10;&#10;Description generated with high confidence">
            <a:extLst>
              <a:ext uri="{FF2B5EF4-FFF2-40B4-BE49-F238E27FC236}">
                <a16:creationId xmlns:a16="http://schemas.microsoft.com/office/drawing/2014/main" id="{171330BB-7C8F-44E3-B8B9-1940C8B26EB7}"/>
              </a:ext>
            </a:extLst>
          </p:cNvPr>
          <p:cNvPicPr>
            <a:picLocks noChangeAspect="1"/>
          </p:cNvPicPr>
          <p:nvPr/>
        </p:nvPicPr>
        <p:blipFill rotWithShape="1">
          <a:blip r:embed="rId3"/>
          <a:srcRect l="27138" r="11624" b="1"/>
          <a:stretch/>
        </p:blipFill>
        <p:spPr>
          <a:xfrm>
            <a:off x="5957650" y="2484255"/>
            <a:ext cx="3862707" cy="3714244"/>
          </a:xfrm>
          <a:prstGeom prst="rect">
            <a:avLst/>
          </a:prstGeom>
        </p:spPr>
      </p:pic>
      <p:sp>
        <p:nvSpPr>
          <p:cNvPr id="22" name="Rectangle 21" descr="Decorative">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847318" y="2332076"/>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5986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15814" y="447473"/>
            <a:ext cx="10805769" cy="345904"/>
          </a:xfrm>
        </p:spPr>
        <p:txBody>
          <a:bodyPr>
            <a:normAutofit fontScale="90000"/>
          </a:bodyPr>
          <a:lstStyle/>
          <a:p>
            <a:r>
              <a:rPr lang="en-US" dirty="0">
                <a:latin typeface="Calibri"/>
                <a:cs typeface="Calibri"/>
              </a:rPr>
              <a:t>School Librarian Evaluation Process by Contract Level </a:t>
            </a:r>
            <a:endParaRPr lang="en-US" dirty="0"/>
          </a:p>
        </p:txBody>
      </p:sp>
      <p:graphicFrame>
        <p:nvGraphicFramePr>
          <p:cNvPr id="10" name="Table 9" descr="Contract level chart" title="Contract Level Chart"/>
          <p:cNvGraphicFramePr>
            <a:graphicFrameLocks noGrp="1"/>
          </p:cNvGraphicFramePr>
          <p:nvPr>
            <p:extLst>
              <p:ext uri="{D42A27DB-BD31-4B8C-83A1-F6EECF244321}">
                <p14:modId xmlns:p14="http://schemas.microsoft.com/office/powerpoint/2010/main" val="239376957"/>
              </p:ext>
            </p:extLst>
          </p:nvPr>
        </p:nvGraphicFramePr>
        <p:xfrm>
          <a:off x="266538" y="793378"/>
          <a:ext cx="11826240" cy="5948634"/>
        </p:xfrm>
        <a:graphic>
          <a:graphicData uri="http://schemas.openxmlformats.org/drawingml/2006/table">
            <a:tbl>
              <a:tblPr firstRow="1" bandRow="1">
                <a:tableStyleId>{5C22544A-7EE6-4342-B048-85BDC9FD1C3A}</a:tableStyleId>
              </a:tblPr>
              <a:tblGrid>
                <a:gridCol w="3870960">
                  <a:extLst>
                    <a:ext uri="{9D8B030D-6E8A-4147-A177-3AD203B41FA5}">
                      <a16:colId xmlns:a16="http://schemas.microsoft.com/office/drawing/2014/main" val="3006591878"/>
                    </a:ext>
                  </a:extLst>
                </a:gridCol>
                <a:gridCol w="3840480">
                  <a:extLst>
                    <a:ext uri="{9D8B030D-6E8A-4147-A177-3AD203B41FA5}">
                      <a16:colId xmlns:a16="http://schemas.microsoft.com/office/drawing/2014/main" val="3259452304"/>
                    </a:ext>
                  </a:extLst>
                </a:gridCol>
                <a:gridCol w="4114800">
                  <a:extLst>
                    <a:ext uri="{9D8B030D-6E8A-4147-A177-3AD203B41FA5}">
                      <a16:colId xmlns:a16="http://schemas.microsoft.com/office/drawing/2014/main" val="1306718314"/>
                    </a:ext>
                  </a:extLst>
                </a:gridCol>
              </a:tblGrid>
              <a:tr h="548640">
                <a:tc>
                  <a:txBody>
                    <a:bodyPr/>
                    <a:lstStyle/>
                    <a:p>
                      <a:r>
                        <a:rPr lang="en-US" sz="2400" dirty="0">
                          <a:latin typeface="+mn-lt"/>
                        </a:rPr>
                        <a:t>Contract Level </a:t>
                      </a:r>
                    </a:p>
                  </a:txBody>
                  <a:tcPr/>
                </a:tc>
                <a:tc>
                  <a:txBody>
                    <a:bodyPr/>
                    <a:lstStyle/>
                    <a:p>
                      <a:r>
                        <a:rPr lang="en-US" sz="2400" dirty="0">
                          <a:latin typeface="+mn-lt"/>
                        </a:rPr>
                        <a:t>Observations Per Cycle</a:t>
                      </a:r>
                    </a:p>
                  </a:txBody>
                  <a:tcPr/>
                </a:tc>
                <a:tc>
                  <a:txBody>
                    <a:bodyPr/>
                    <a:lstStyle/>
                    <a:p>
                      <a:r>
                        <a:rPr lang="en-US" sz="2400" dirty="0">
                          <a:latin typeface="+mn-lt"/>
                        </a:rPr>
                        <a:t>Professional Goal</a:t>
                      </a:r>
                    </a:p>
                  </a:txBody>
                  <a:tcPr/>
                </a:tc>
                <a:extLst>
                  <a:ext uri="{0D108BD9-81ED-4DB2-BD59-A6C34878D82A}">
                    <a16:rowId xmlns:a16="http://schemas.microsoft.com/office/drawing/2014/main" val="3130499956"/>
                  </a:ext>
                </a:extLst>
              </a:tr>
              <a:tr h="1253570">
                <a:tc>
                  <a:txBody>
                    <a:bodyPr/>
                    <a:lstStyle/>
                    <a:p>
                      <a:r>
                        <a:rPr lang="en-US" sz="2400" dirty="0">
                          <a:latin typeface="+mn-lt"/>
                        </a:rPr>
                        <a:t>Induction Formative</a:t>
                      </a:r>
                    </a:p>
                  </a:txBody>
                  <a:tcPr/>
                </a:tc>
                <a:tc>
                  <a:txBody>
                    <a:bodyPr/>
                    <a:lstStyle/>
                    <a:p>
                      <a:pPr algn="l"/>
                      <a:r>
                        <a:rPr lang="en-US" sz="2400" dirty="0">
                          <a:latin typeface="+mn-lt"/>
                        </a:rPr>
                        <a:t>≥ 1 Observation by Administrative Evaluator</a:t>
                      </a:r>
                    </a:p>
                  </a:txBody>
                  <a:tcPr/>
                </a:tc>
                <a:tc>
                  <a:txBody>
                    <a:bodyPr/>
                    <a:lstStyle/>
                    <a:p>
                      <a:r>
                        <a:rPr lang="en-US" sz="2400" baseline="0" dirty="0">
                          <a:latin typeface="+mn-lt"/>
                        </a:rPr>
                        <a:t>Professional Goal Reflection Built into School Librarian Plan</a:t>
                      </a:r>
                    </a:p>
                  </a:txBody>
                  <a:tcPr/>
                </a:tc>
                <a:extLst>
                  <a:ext uri="{0D108BD9-81ED-4DB2-BD59-A6C34878D82A}">
                    <a16:rowId xmlns:a16="http://schemas.microsoft.com/office/drawing/2014/main" val="458388779"/>
                  </a:ext>
                </a:extLst>
              </a:tr>
              <a:tr h="1639284">
                <a:tc>
                  <a:txBody>
                    <a:bodyPr/>
                    <a:lstStyle/>
                    <a:p>
                      <a:r>
                        <a:rPr lang="en-US" sz="2400" dirty="0">
                          <a:latin typeface="+mn-lt"/>
                        </a:rPr>
                        <a:t>Annual  Summative</a:t>
                      </a:r>
                    </a:p>
                  </a:txBody>
                  <a:tcPr/>
                </a:tc>
                <a:tc>
                  <a:txBody>
                    <a:bodyPr/>
                    <a:lstStyle/>
                    <a:p>
                      <a:pPr lvl="0" algn="l">
                        <a:buNone/>
                      </a:pPr>
                      <a:r>
                        <a:rPr lang="en-US" sz="2400" b="0" i="0" u="none" strike="noStrike" noProof="0" dirty="0">
                          <a:latin typeface="+mn-lt"/>
                        </a:rPr>
                        <a:t>≥ 1 Observation by Administrative Evaluator</a:t>
                      </a:r>
                    </a:p>
                    <a:p>
                      <a:pPr lvl="0" algn="l">
                        <a:buNone/>
                      </a:pPr>
                      <a:r>
                        <a:rPr lang="en-US" sz="2400" b="0" i="0" u="none" strike="noStrike" noProof="0" dirty="0">
                          <a:latin typeface="+mn-lt"/>
                        </a:rPr>
                        <a:t>≥ 1 Observation by Content Expert</a:t>
                      </a:r>
                      <a:endParaRPr lang="en-US" sz="2400" dirty="0">
                        <a:latin typeface="+mn-lt"/>
                      </a:endParaRPr>
                    </a:p>
                  </a:txBody>
                  <a:tcPr/>
                </a:tc>
                <a:tc>
                  <a:txBody>
                    <a:bodyPr/>
                    <a:lstStyle/>
                    <a:p>
                      <a:pPr lvl="0">
                        <a:buNone/>
                      </a:pPr>
                      <a:r>
                        <a:rPr lang="en-US" sz="2400" b="0" i="0" u="none" strike="noStrike" baseline="0" noProof="0" dirty="0">
                          <a:latin typeface="+mn-lt"/>
                        </a:rPr>
                        <a:t>Professional Goal Reflection Built into School Librarian Plan</a:t>
                      </a:r>
                      <a:endParaRPr lang="en-US" sz="2400" dirty="0">
                        <a:latin typeface="+mn-lt"/>
                      </a:endParaRPr>
                    </a:p>
                  </a:txBody>
                  <a:tcPr/>
                </a:tc>
                <a:extLst>
                  <a:ext uri="{0D108BD9-81ED-4DB2-BD59-A6C34878D82A}">
                    <a16:rowId xmlns:a16="http://schemas.microsoft.com/office/drawing/2014/main" val="1880570585"/>
                  </a:ext>
                </a:extLst>
              </a:tr>
              <a:tr h="1253570">
                <a:tc>
                  <a:txBody>
                    <a:bodyPr/>
                    <a:lstStyle/>
                    <a:p>
                      <a:r>
                        <a:rPr lang="en-US" sz="2400" dirty="0">
                          <a:latin typeface="+mn-lt"/>
                        </a:rPr>
                        <a:t>Continuing Formative</a:t>
                      </a:r>
                      <a:r>
                        <a:rPr lang="en-US" sz="2400" baseline="0" dirty="0">
                          <a:latin typeface="+mn-lt"/>
                        </a:rPr>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400" dirty="0">
                          <a:latin typeface="+mn-lt"/>
                        </a:rPr>
                        <a:t>*2nd semester may be waived</a:t>
                      </a:r>
                    </a:p>
                  </a:txBody>
                  <a:tcPr/>
                </a:tc>
                <a:tc>
                  <a:txBody>
                    <a:bodyPr/>
                    <a:lstStyle/>
                    <a:p>
                      <a:pPr lvl="0" algn="l">
                        <a:buNone/>
                      </a:pPr>
                      <a:r>
                        <a:rPr lang="en-US" sz="2400" b="0" i="0" u="none" strike="noStrike" noProof="0" dirty="0">
                          <a:latin typeface="+mn-lt"/>
                        </a:rPr>
                        <a:t>≥ 1 Observation by Administrative Evaluator</a:t>
                      </a:r>
                    </a:p>
                  </a:txBody>
                  <a:tcPr/>
                </a:tc>
                <a:tc>
                  <a:txBody>
                    <a:bodyPr/>
                    <a:lstStyle/>
                    <a:p>
                      <a:pPr marL="0" marR="0" lvl="0" indent="0" algn="l">
                        <a:lnSpc>
                          <a:spcPct val="100000"/>
                        </a:lnSpc>
                        <a:spcBef>
                          <a:spcPts val="0"/>
                        </a:spcBef>
                        <a:spcAft>
                          <a:spcPts val="0"/>
                        </a:spcAft>
                        <a:buNone/>
                      </a:pPr>
                      <a:r>
                        <a:rPr lang="en-US" sz="2400" b="0" i="0" u="none" strike="noStrike" baseline="0" noProof="0" dirty="0">
                          <a:latin typeface="+mn-lt"/>
                        </a:rPr>
                        <a:t>Professional Goal Reflection Built into School Librarian Plan</a:t>
                      </a:r>
                      <a:endParaRPr lang="en-US" sz="2400" dirty="0">
                        <a:latin typeface="+mn-lt"/>
                      </a:endParaRPr>
                    </a:p>
                  </a:txBody>
                  <a:tcPr/>
                </a:tc>
                <a:extLst>
                  <a:ext uri="{0D108BD9-81ED-4DB2-BD59-A6C34878D82A}">
                    <a16:rowId xmlns:a16="http://schemas.microsoft.com/office/drawing/2014/main" val="1169413485"/>
                  </a:ext>
                </a:extLst>
              </a:tr>
              <a:tr h="1253570">
                <a:tc>
                  <a:txBody>
                    <a:bodyPr/>
                    <a:lstStyle/>
                    <a:p>
                      <a:r>
                        <a:rPr lang="en-US" sz="2400" dirty="0">
                          <a:latin typeface="+mn-lt"/>
                        </a:rPr>
                        <a:t>Continuing GBE </a:t>
                      </a:r>
                    </a:p>
                  </a:txBody>
                  <a:tcPr/>
                </a:tc>
                <a:tc>
                  <a:txBody>
                    <a:bodyPr/>
                    <a:lstStyle/>
                    <a:p>
                      <a:pPr lvl="0" algn="l">
                        <a:buNone/>
                      </a:pPr>
                      <a:r>
                        <a:rPr lang="en-US" sz="2400" dirty="0">
                          <a:latin typeface="+mn-lt"/>
                        </a:rPr>
                        <a:t>Informal Feedback</a:t>
                      </a:r>
                    </a:p>
                  </a:txBody>
                  <a:tcPr/>
                </a:tc>
                <a:tc>
                  <a:txBody>
                    <a:bodyPr/>
                    <a:lstStyle/>
                    <a:p>
                      <a:pPr marL="0" marR="0" lvl="0" indent="0" algn="l" rtl="0" eaLnBrk="1" fontAlgn="auto" latinLnBrk="0" hangingPunct="1">
                        <a:lnSpc>
                          <a:spcPct val="100000"/>
                        </a:lnSpc>
                        <a:spcBef>
                          <a:spcPts val="0"/>
                        </a:spcBef>
                        <a:spcAft>
                          <a:spcPts val="0"/>
                        </a:spcAft>
                        <a:buFontTx/>
                        <a:buNone/>
                      </a:pPr>
                      <a:r>
                        <a:rPr lang="en-US" sz="2400" dirty="0">
                          <a:latin typeface="+mn-lt"/>
                        </a:rPr>
                        <a:t>Complete 1 Professional Goal Connected to Student Growth</a:t>
                      </a:r>
                    </a:p>
                  </a:txBody>
                  <a:tcPr/>
                </a:tc>
                <a:extLst>
                  <a:ext uri="{0D108BD9-81ED-4DB2-BD59-A6C34878D82A}">
                    <a16:rowId xmlns:a16="http://schemas.microsoft.com/office/drawing/2014/main" val="3779274875"/>
                  </a:ext>
                </a:extLst>
              </a:tr>
            </a:tbl>
          </a:graphicData>
        </a:graphic>
      </p:graphicFrame>
    </p:spTree>
    <p:extLst>
      <p:ext uri="{BB962C8B-B14F-4D97-AF65-F5344CB8AC3E}">
        <p14:creationId xmlns:p14="http://schemas.microsoft.com/office/powerpoint/2010/main" val="4247396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136187" y="175098"/>
            <a:ext cx="7502400" cy="560988"/>
          </a:xfrm>
        </p:spPr>
        <p:txBody>
          <a:bodyPr/>
          <a:lstStyle/>
          <a:p>
            <a:r>
              <a:rPr lang="en-US" dirty="0">
                <a:latin typeface="Calibri"/>
                <a:cs typeface="Calibri"/>
              </a:rPr>
              <a:t>Documents Needed</a:t>
            </a:r>
            <a:endParaRPr lang="en-US" dirty="0"/>
          </a:p>
        </p:txBody>
      </p:sp>
      <p:graphicFrame>
        <p:nvGraphicFramePr>
          <p:cNvPr id="8" name="Table 8"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161013744"/>
              </p:ext>
            </p:extLst>
          </p:nvPr>
        </p:nvGraphicFramePr>
        <p:xfrm>
          <a:off x="136187" y="736086"/>
          <a:ext cx="11809380" cy="5914732"/>
        </p:xfrm>
        <a:graphic>
          <a:graphicData uri="http://schemas.openxmlformats.org/drawingml/2006/table">
            <a:tbl>
              <a:tblPr firstRow="1" bandRow="1">
                <a:tableStyleId>{5C22544A-7EE6-4342-B048-85BDC9FD1C3A}</a:tableStyleId>
              </a:tblPr>
              <a:tblGrid>
                <a:gridCol w="2412129">
                  <a:extLst>
                    <a:ext uri="{9D8B030D-6E8A-4147-A177-3AD203B41FA5}">
                      <a16:colId xmlns:a16="http://schemas.microsoft.com/office/drawing/2014/main" val="1834759231"/>
                    </a:ext>
                  </a:extLst>
                </a:gridCol>
                <a:gridCol w="5664152">
                  <a:extLst>
                    <a:ext uri="{9D8B030D-6E8A-4147-A177-3AD203B41FA5}">
                      <a16:colId xmlns:a16="http://schemas.microsoft.com/office/drawing/2014/main" val="340752609"/>
                    </a:ext>
                  </a:extLst>
                </a:gridCol>
                <a:gridCol w="3733099">
                  <a:extLst>
                    <a:ext uri="{9D8B030D-6E8A-4147-A177-3AD203B41FA5}">
                      <a16:colId xmlns:a16="http://schemas.microsoft.com/office/drawing/2014/main" val="110939362"/>
                    </a:ext>
                  </a:extLst>
                </a:gridCol>
              </a:tblGrid>
              <a:tr h="572830">
                <a:tc>
                  <a:txBody>
                    <a:bodyPr/>
                    <a:lstStyle/>
                    <a:p>
                      <a:pPr lvl="0">
                        <a:buNone/>
                      </a:pPr>
                      <a:r>
                        <a:rPr lang="en-US" sz="2500" dirty="0"/>
                        <a:t>Process Step</a:t>
                      </a:r>
                    </a:p>
                  </a:txBody>
                  <a:tcPr/>
                </a:tc>
                <a:tc>
                  <a:txBody>
                    <a:bodyPr/>
                    <a:lstStyle/>
                    <a:p>
                      <a:pPr lvl="0">
                        <a:buNone/>
                      </a:pPr>
                      <a:r>
                        <a:rPr lang="en-US" sz="2500" dirty="0"/>
                        <a:t>Documents for School Librarian</a:t>
                      </a:r>
                    </a:p>
                  </a:txBody>
                  <a:tcPr/>
                </a:tc>
                <a:tc>
                  <a:txBody>
                    <a:bodyPr/>
                    <a:lstStyle/>
                    <a:p>
                      <a:pPr lvl="0">
                        <a:buNone/>
                      </a:pPr>
                      <a:r>
                        <a:rPr lang="en-US" sz="2500" dirty="0"/>
                        <a:t>Forms for Evaluator(s)</a:t>
                      </a:r>
                    </a:p>
                  </a:txBody>
                  <a:tcPr/>
                </a:tc>
                <a:extLst>
                  <a:ext uri="{0D108BD9-81ED-4DB2-BD59-A6C34878D82A}">
                    <a16:rowId xmlns:a16="http://schemas.microsoft.com/office/drawing/2014/main" val="2384996407"/>
                  </a:ext>
                </a:extLst>
              </a:tr>
              <a:tr h="992777">
                <a:tc>
                  <a:txBody>
                    <a:bodyPr/>
                    <a:lstStyle/>
                    <a:p>
                      <a:pPr lvl="0">
                        <a:buNone/>
                      </a:pPr>
                      <a:r>
                        <a:rPr lang="en-US" sz="2500" dirty="0"/>
                        <a:t>Preliminary Approval Conference</a:t>
                      </a:r>
                    </a:p>
                  </a:txBody>
                  <a:tcPr/>
                </a:tc>
                <a:tc>
                  <a:txBody>
                    <a:bodyPr/>
                    <a:lstStyle/>
                    <a:p>
                      <a:pPr marL="342900" lvl="0" indent="-342900">
                        <a:buFont typeface="Arial"/>
                        <a:buChar char="•"/>
                      </a:pPr>
                      <a:r>
                        <a:rPr lang="en-US" sz="2500" dirty="0"/>
                        <a:t>School Librarian Plan</a:t>
                      </a:r>
                    </a:p>
                  </a:txBody>
                  <a:tcPr/>
                </a:tc>
                <a:tc>
                  <a:txBody>
                    <a:bodyPr/>
                    <a:lstStyle/>
                    <a:p>
                      <a:pPr marL="342900" lvl="0" indent="-342900">
                        <a:buFont typeface="Arial"/>
                        <a:buChar char="•"/>
                      </a:pPr>
                      <a:r>
                        <a:rPr lang="en-US" sz="2500"/>
                        <a:t>School Librarian Plan</a:t>
                      </a:r>
                    </a:p>
                  </a:txBody>
                  <a:tcPr/>
                </a:tc>
                <a:extLst>
                  <a:ext uri="{0D108BD9-81ED-4DB2-BD59-A6C34878D82A}">
                    <a16:rowId xmlns:a16="http://schemas.microsoft.com/office/drawing/2014/main" val="3454733659"/>
                  </a:ext>
                </a:extLst>
              </a:tr>
              <a:tr h="1633718">
                <a:tc>
                  <a:txBody>
                    <a:bodyPr/>
                    <a:lstStyle/>
                    <a:p>
                      <a:r>
                        <a:rPr lang="en-US" sz="2500"/>
                        <a:t>Pre-Conferences</a:t>
                      </a:r>
                    </a:p>
                  </a:txBody>
                  <a:tcPr/>
                </a:tc>
                <a:tc>
                  <a:txBody>
                    <a:bodyPr/>
                    <a:lstStyle/>
                    <a:p>
                      <a:pPr lvl="0">
                        <a:buNone/>
                      </a:pPr>
                      <a:r>
                        <a:rPr lang="en-US" sz="2500" dirty="0"/>
                        <a:t>Optional Samplings of:</a:t>
                      </a:r>
                    </a:p>
                    <a:p>
                      <a:pPr marL="285750" lvl="0" indent="-285750">
                        <a:buFont typeface="Arial"/>
                        <a:buChar char="•"/>
                      </a:pPr>
                      <a:r>
                        <a:rPr lang="en-US" sz="2500" dirty="0"/>
                        <a:t>Lesson Plans, Student Work Assessment Documentation, Instructional Calendar</a:t>
                      </a:r>
                    </a:p>
                    <a:p>
                      <a:pPr marL="285750" lvl="0" indent="-285750">
                        <a:buFont typeface="Arial"/>
                        <a:buChar char="•"/>
                      </a:pPr>
                      <a:r>
                        <a:rPr lang="en-US" sz="2500" dirty="0"/>
                        <a:t>Professional Development Training, Accolades/Merits, Published Works, Presentations/Awards</a:t>
                      </a:r>
                    </a:p>
                  </a:txBody>
                  <a:tcPr/>
                </a:tc>
                <a:tc>
                  <a:txBody>
                    <a:bodyPr/>
                    <a:lstStyle/>
                    <a:p>
                      <a:pPr marL="342900" lvl="0" indent="-342900">
                        <a:buFont typeface="Arial"/>
                        <a:buChar char="•"/>
                      </a:pPr>
                      <a:r>
                        <a:rPr lang="en-US" sz="2500" dirty="0"/>
                        <a:t>Pre-Conference Form</a:t>
                      </a:r>
                    </a:p>
                  </a:txBody>
                  <a:tcPr/>
                </a:tc>
                <a:extLst>
                  <a:ext uri="{0D108BD9-81ED-4DB2-BD59-A6C34878D82A}">
                    <a16:rowId xmlns:a16="http://schemas.microsoft.com/office/drawing/2014/main" val="4056472212"/>
                  </a:ext>
                </a:extLst>
              </a:tr>
              <a:tr h="483325">
                <a:tc>
                  <a:txBody>
                    <a:bodyPr/>
                    <a:lstStyle/>
                    <a:p>
                      <a:r>
                        <a:rPr lang="en-US" sz="2500"/>
                        <a:t>Observation</a:t>
                      </a:r>
                    </a:p>
                  </a:txBody>
                  <a:tcPr/>
                </a:tc>
                <a:tc>
                  <a:txBody>
                    <a:bodyPr/>
                    <a:lstStyle/>
                    <a:p>
                      <a:endParaRPr lang="en-US" sz="2500"/>
                    </a:p>
                  </a:txBody>
                  <a:tcPr/>
                </a:tc>
                <a:tc>
                  <a:txBody>
                    <a:bodyPr/>
                    <a:lstStyle/>
                    <a:p>
                      <a:pPr marL="342900" lvl="0" indent="-342900">
                        <a:buFont typeface="Arial"/>
                        <a:buChar char="•"/>
                      </a:pPr>
                      <a:r>
                        <a:rPr lang="en-US" sz="2500" dirty="0"/>
                        <a:t>Rubric</a:t>
                      </a:r>
                    </a:p>
                  </a:txBody>
                  <a:tcPr/>
                </a:tc>
                <a:extLst>
                  <a:ext uri="{0D108BD9-81ED-4DB2-BD59-A6C34878D82A}">
                    <a16:rowId xmlns:a16="http://schemas.microsoft.com/office/drawing/2014/main" val="3105336711"/>
                  </a:ext>
                </a:extLst>
              </a:tr>
              <a:tr h="1246697">
                <a:tc>
                  <a:txBody>
                    <a:bodyPr/>
                    <a:lstStyle/>
                    <a:p>
                      <a:r>
                        <a:rPr lang="en-US" sz="2500"/>
                        <a:t>Post Conferences</a:t>
                      </a:r>
                    </a:p>
                  </a:txBody>
                  <a:tcPr/>
                </a:tc>
                <a:tc>
                  <a:txBody>
                    <a:bodyPr/>
                    <a:lstStyle/>
                    <a:p>
                      <a:pPr marL="342900" indent="-342900">
                        <a:buFont typeface="Arial"/>
                        <a:buChar char="•"/>
                      </a:pPr>
                      <a:r>
                        <a:rPr lang="en-US" sz="2500"/>
                        <a:t>Self-Reflection </a:t>
                      </a:r>
                    </a:p>
                    <a:p>
                      <a:pPr marL="342900" lvl="0" indent="-342900">
                        <a:buFont typeface="Arial"/>
                        <a:buChar char="•"/>
                      </a:pPr>
                      <a:r>
                        <a:rPr lang="en-US" sz="2500"/>
                        <a:t>Other documentation above as needed/desired</a:t>
                      </a:r>
                    </a:p>
                  </a:txBody>
                  <a:tcPr/>
                </a:tc>
                <a:tc>
                  <a:txBody>
                    <a:bodyPr/>
                    <a:lstStyle/>
                    <a:p>
                      <a:pPr marL="342900" lvl="0" indent="-342900">
                        <a:buFont typeface="Arial"/>
                        <a:buChar char="•"/>
                      </a:pPr>
                      <a:r>
                        <a:rPr lang="en-US" sz="2500" dirty="0"/>
                        <a:t>Post-Conference Forms</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8655957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196273" y="836578"/>
            <a:ext cx="7502400" cy="515225"/>
          </a:xfrm>
        </p:spPr>
        <p:txBody>
          <a:bodyPr/>
          <a:lstStyle/>
          <a:p>
            <a:r>
              <a:rPr lang="en-US" dirty="0">
                <a:latin typeface="Calibri"/>
                <a:cs typeface="Calibri"/>
              </a:rPr>
              <a:t>Documents Needed continued</a:t>
            </a:r>
            <a:endParaRPr lang="en-US" dirty="0"/>
          </a:p>
        </p:txBody>
      </p:sp>
      <p:graphicFrame>
        <p:nvGraphicFramePr>
          <p:cNvPr id="8" name="Table 8"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4180984009"/>
              </p:ext>
            </p:extLst>
          </p:nvPr>
        </p:nvGraphicFramePr>
        <p:xfrm>
          <a:off x="196273" y="1710905"/>
          <a:ext cx="11827114" cy="4341402"/>
        </p:xfrm>
        <a:graphic>
          <a:graphicData uri="http://schemas.openxmlformats.org/drawingml/2006/table">
            <a:tbl>
              <a:tblPr firstRow="1" bandRow="1">
                <a:tableStyleId>{5C22544A-7EE6-4342-B048-85BDC9FD1C3A}</a:tableStyleId>
              </a:tblPr>
              <a:tblGrid>
                <a:gridCol w="3334871">
                  <a:extLst>
                    <a:ext uri="{9D8B030D-6E8A-4147-A177-3AD203B41FA5}">
                      <a16:colId xmlns:a16="http://schemas.microsoft.com/office/drawing/2014/main" val="1834759231"/>
                    </a:ext>
                  </a:extLst>
                </a:gridCol>
                <a:gridCol w="4753539">
                  <a:extLst>
                    <a:ext uri="{9D8B030D-6E8A-4147-A177-3AD203B41FA5}">
                      <a16:colId xmlns:a16="http://schemas.microsoft.com/office/drawing/2014/main" val="340752609"/>
                    </a:ext>
                  </a:extLst>
                </a:gridCol>
                <a:gridCol w="3738704">
                  <a:extLst>
                    <a:ext uri="{9D8B030D-6E8A-4147-A177-3AD203B41FA5}">
                      <a16:colId xmlns:a16="http://schemas.microsoft.com/office/drawing/2014/main" val="110939362"/>
                    </a:ext>
                  </a:extLst>
                </a:gridCol>
              </a:tblGrid>
              <a:tr h="638082">
                <a:tc>
                  <a:txBody>
                    <a:bodyPr/>
                    <a:lstStyle/>
                    <a:p>
                      <a:pPr lvl="0">
                        <a:buNone/>
                      </a:pPr>
                      <a:r>
                        <a:rPr lang="en-US" sz="2500" dirty="0"/>
                        <a:t>Process Step</a:t>
                      </a:r>
                    </a:p>
                  </a:txBody>
                  <a:tcPr/>
                </a:tc>
                <a:tc>
                  <a:txBody>
                    <a:bodyPr/>
                    <a:lstStyle/>
                    <a:p>
                      <a:pPr lvl="0">
                        <a:buNone/>
                      </a:pPr>
                      <a:r>
                        <a:rPr lang="en-US" sz="2500"/>
                        <a:t>Documents for School Librarian</a:t>
                      </a:r>
                    </a:p>
                  </a:txBody>
                  <a:tcPr/>
                </a:tc>
                <a:tc>
                  <a:txBody>
                    <a:bodyPr/>
                    <a:lstStyle/>
                    <a:p>
                      <a:pPr lvl="0">
                        <a:buNone/>
                      </a:pPr>
                      <a:r>
                        <a:rPr lang="en-US" sz="2500"/>
                        <a:t>Forms for Evaluator(s)</a:t>
                      </a:r>
                    </a:p>
                  </a:txBody>
                  <a:tcPr/>
                </a:tc>
                <a:extLst>
                  <a:ext uri="{0D108BD9-81ED-4DB2-BD59-A6C34878D82A}">
                    <a16:rowId xmlns:a16="http://schemas.microsoft.com/office/drawing/2014/main" val="2384996407"/>
                  </a:ext>
                </a:extLst>
              </a:tr>
              <a:tr h="600307">
                <a:tc>
                  <a:txBody>
                    <a:bodyPr/>
                    <a:lstStyle/>
                    <a:p>
                      <a:pPr lvl="0">
                        <a:buNone/>
                      </a:pPr>
                      <a:r>
                        <a:rPr lang="en-US" sz="2500" dirty="0"/>
                        <a:t>Consensus Meeting</a:t>
                      </a:r>
                    </a:p>
                  </a:txBody>
                  <a:tcPr/>
                </a:tc>
                <a:tc>
                  <a:txBody>
                    <a:bodyPr/>
                    <a:lstStyle/>
                    <a:p>
                      <a:pPr lvl="0">
                        <a:buNone/>
                      </a:pPr>
                      <a:endParaRPr lang="en-US" sz="2500" dirty="0"/>
                    </a:p>
                  </a:txBody>
                  <a:tcPr/>
                </a:tc>
                <a:tc>
                  <a:txBody>
                    <a:bodyPr/>
                    <a:lstStyle/>
                    <a:p>
                      <a:pPr marL="342900" lvl="0" indent="-342900">
                        <a:buFont typeface="Arial"/>
                        <a:buChar char="•"/>
                      </a:pPr>
                      <a:r>
                        <a:rPr lang="en-US" sz="2500"/>
                        <a:t>Consensus Summary Form</a:t>
                      </a:r>
                    </a:p>
                  </a:txBody>
                  <a:tcPr/>
                </a:tc>
                <a:extLst>
                  <a:ext uri="{0D108BD9-81ED-4DB2-BD59-A6C34878D82A}">
                    <a16:rowId xmlns:a16="http://schemas.microsoft.com/office/drawing/2014/main" val="4056472212"/>
                  </a:ext>
                </a:extLst>
              </a:tr>
              <a:tr h="504595">
                <a:tc>
                  <a:txBody>
                    <a:bodyPr/>
                    <a:lstStyle/>
                    <a:p>
                      <a:pPr lvl="0">
                        <a:buNone/>
                      </a:pPr>
                      <a:r>
                        <a:rPr lang="en-US" sz="2500"/>
                        <a:t>Preliminary Eval Conference</a:t>
                      </a:r>
                    </a:p>
                  </a:txBody>
                  <a:tcPr/>
                </a:tc>
                <a:tc>
                  <a:txBody>
                    <a:bodyPr/>
                    <a:lstStyle/>
                    <a:p>
                      <a:pPr marL="342900" lvl="0" indent="-342900">
                        <a:buFont typeface="Arial"/>
                        <a:buChar char="•"/>
                      </a:pPr>
                      <a:r>
                        <a:rPr lang="en-US" sz="2500" dirty="0"/>
                        <a:t>School Librarian Plan</a:t>
                      </a:r>
                    </a:p>
                    <a:p>
                      <a:pPr marL="342900" lvl="0" indent="-342900">
                        <a:buFont typeface="Arial"/>
                        <a:buChar char="•"/>
                      </a:pPr>
                      <a:endParaRPr lang="en-US" sz="2500" dirty="0"/>
                    </a:p>
                  </a:txBody>
                  <a:tcPr/>
                </a:tc>
                <a:tc>
                  <a:txBody>
                    <a:bodyPr/>
                    <a:lstStyle/>
                    <a:p>
                      <a:pPr marL="342900" lvl="0" indent="-342900">
                        <a:buFont typeface="Arial"/>
                        <a:buChar char="•"/>
                      </a:pPr>
                      <a:r>
                        <a:rPr lang="en-US" sz="2500"/>
                        <a:t>Observation Summary Form</a:t>
                      </a:r>
                    </a:p>
                    <a:p>
                      <a:pPr marL="342900" lvl="0" indent="-342900">
                        <a:buFont typeface="Arial"/>
                        <a:buChar char="•"/>
                      </a:pPr>
                      <a:r>
                        <a:rPr lang="en-US" sz="2500"/>
                        <a:t>Scores are shared</a:t>
                      </a:r>
                    </a:p>
                  </a:txBody>
                  <a:tcPr/>
                </a:tc>
                <a:extLst>
                  <a:ext uri="{0D108BD9-81ED-4DB2-BD59-A6C34878D82A}">
                    <a16:rowId xmlns:a16="http://schemas.microsoft.com/office/drawing/2014/main" val="3105336711"/>
                  </a:ext>
                </a:extLst>
              </a:tr>
              <a:tr h="619195">
                <a:tc>
                  <a:txBody>
                    <a:bodyPr/>
                    <a:lstStyle/>
                    <a:p>
                      <a:pPr lvl="0">
                        <a:buNone/>
                      </a:pPr>
                      <a:r>
                        <a:rPr lang="en-US" sz="2500"/>
                        <a:t>Final Evaluation Conference</a:t>
                      </a:r>
                    </a:p>
                  </a:txBody>
                  <a:tcPr/>
                </a:tc>
                <a:tc>
                  <a:txBody>
                    <a:bodyPr/>
                    <a:lstStyle/>
                    <a:p>
                      <a:pPr marL="342900" lvl="0" indent="-342900">
                        <a:buFont typeface="Arial"/>
                        <a:buChar char="•"/>
                      </a:pPr>
                      <a:r>
                        <a:rPr lang="en-US" sz="2500" dirty="0"/>
                        <a:t>Professionalism Self-Review</a:t>
                      </a:r>
                    </a:p>
                    <a:p>
                      <a:pPr marL="342900" lvl="0" indent="-342900">
                        <a:buFont typeface="Arial"/>
                        <a:buChar char="•"/>
                      </a:pPr>
                      <a:r>
                        <a:rPr lang="en-US" sz="2500" dirty="0"/>
                        <a:t>School Librarian Plan</a:t>
                      </a:r>
                    </a:p>
                  </a:txBody>
                  <a:tcPr/>
                </a:tc>
                <a:tc>
                  <a:txBody>
                    <a:bodyPr/>
                    <a:lstStyle/>
                    <a:p>
                      <a:pPr marL="342900" lvl="0" indent="-342900">
                        <a:buFont typeface="Arial"/>
                        <a:buChar char="•"/>
                      </a:pPr>
                      <a:r>
                        <a:rPr lang="en-US" sz="2500" dirty="0"/>
                        <a:t>Professionalism Review</a:t>
                      </a:r>
                    </a:p>
                    <a:p>
                      <a:pPr marL="342900" lvl="0" indent="-342900">
                        <a:buFont typeface="Arial"/>
                        <a:buChar char="•"/>
                      </a:pPr>
                      <a:r>
                        <a:rPr lang="en-US" sz="2500" dirty="0"/>
                        <a:t>Final Evaluation Conference Summary</a:t>
                      </a:r>
                    </a:p>
                    <a:p>
                      <a:pPr marL="342900" lvl="0" indent="-342900">
                        <a:buFont typeface="Arial"/>
                        <a:buChar char="•"/>
                      </a:pPr>
                      <a:r>
                        <a:rPr lang="en-US" sz="2500" dirty="0"/>
                        <a:t>Scores are shared</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22918856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Observation Process</a:t>
            </a:r>
          </a:p>
        </p:txBody>
      </p:sp>
      <p:graphicFrame>
        <p:nvGraphicFramePr>
          <p:cNvPr id="4" name="Diagram 3" descr="Evaluation Process Diagram">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368388424"/>
              </p:ext>
            </p:extLst>
          </p:nvPr>
        </p:nvGraphicFramePr>
        <p:xfrm>
          <a:off x="3940834" y="1939585"/>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76792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dirty="0">
                <a:latin typeface="Calibri"/>
                <a:cs typeface="Calibri"/>
              </a:rPr>
              <a:t>Pre-Conferences</a:t>
            </a:r>
            <a:endParaRPr lang="en-US" dirty="0"/>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ECFA0123-C8E6-486A-B369-9CDC5C69F068}"/>
              </a:ext>
            </a:extLst>
          </p:cNvPr>
          <p:cNvPicPr>
            <a:picLocks noChangeAspect="1"/>
          </p:cNvPicPr>
          <p:nvPr/>
        </p:nvPicPr>
        <p:blipFill>
          <a:blip r:embed="rId3"/>
          <a:stretch>
            <a:fillRect/>
          </a:stretch>
        </p:blipFill>
        <p:spPr>
          <a:xfrm>
            <a:off x="2244076" y="2738169"/>
            <a:ext cx="2182482" cy="1786155"/>
          </a:xfrm>
          <a:prstGeom prst="rect">
            <a:avLst/>
          </a:prstGeom>
        </p:spPr>
      </p:pic>
      <p:sp>
        <p:nvSpPr>
          <p:cNvPr id="3" name="Content Placeholder 2"/>
          <p:cNvSpPr>
            <a:spLocks noGrp="1"/>
          </p:cNvSpPr>
          <p:nvPr>
            <p:ph idx="1"/>
          </p:nvPr>
        </p:nvSpPr>
        <p:spPr>
          <a:xfrm>
            <a:off x="4927435" y="2738169"/>
            <a:ext cx="5257966" cy="2712541"/>
          </a:xfrm>
        </p:spPr>
        <p:txBody>
          <a:bodyPr vert="horz" lIns="0" tIns="0" rIns="0" bIns="0" rtlCol="0" anchor="t">
            <a:noAutofit/>
          </a:bodyPr>
          <a:lstStyle/>
          <a:p>
            <a:pPr marL="342900" indent="-342900"/>
            <a:r>
              <a:rPr lang="en-US" sz="2500" dirty="0"/>
              <a:t>Implemented before </a:t>
            </a:r>
            <a:r>
              <a:rPr lang="en-US" sz="2500" i="1" dirty="0"/>
              <a:t>announced</a:t>
            </a:r>
            <a:r>
              <a:rPr lang="en-US" sz="2500" dirty="0"/>
              <a:t> observations</a:t>
            </a:r>
          </a:p>
          <a:p>
            <a:pPr marL="342900" indent="-342900"/>
            <a:r>
              <a:rPr lang="en-US" sz="2500" dirty="0"/>
              <a:t>School librarians should be notified of date and time of pre-conference at least 3 school days in advance.</a:t>
            </a:r>
            <a:endParaRPr lang="en-US" sz="2500" dirty="0">
              <a:cs typeface="Calibri"/>
            </a:endParaRPr>
          </a:p>
          <a:p>
            <a:endParaRPr lang="en-US" sz="1800" dirty="0">
              <a:cs typeface="Calibri"/>
            </a:endParaRPr>
          </a:p>
          <a:p>
            <a:endParaRPr lang="en-US" sz="1800" dirty="0">
              <a:cs typeface="Calibri"/>
            </a:endParaRPr>
          </a:p>
          <a:p>
            <a:endParaRPr lang="en-US" sz="1800" dirty="0">
              <a:cs typeface="Calibri"/>
            </a:endParaRPr>
          </a:p>
        </p:txBody>
      </p:sp>
    </p:spTree>
    <p:extLst>
      <p:ext uri="{BB962C8B-B14F-4D97-AF65-F5344CB8AC3E}">
        <p14:creationId xmlns:p14="http://schemas.microsoft.com/office/powerpoint/2010/main" val="13753808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Observations</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66046C51-877E-4EA9-8416-C5702E5084DD}"/>
              </a:ext>
            </a:extLst>
          </p:cNvPr>
          <p:cNvPicPr>
            <a:picLocks noChangeAspect="1"/>
          </p:cNvPicPr>
          <p:nvPr/>
        </p:nvPicPr>
        <p:blipFill>
          <a:blip r:embed="rId3"/>
          <a:stretch>
            <a:fillRect/>
          </a:stretch>
        </p:blipFill>
        <p:spPr>
          <a:xfrm>
            <a:off x="1906437" y="3434508"/>
            <a:ext cx="2038710" cy="1699891"/>
          </a:xfrm>
          <a:prstGeom prst="rect">
            <a:avLst/>
          </a:prstGeom>
        </p:spPr>
      </p:pic>
      <p:sp>
        <p:nvSpPr>
          <p:cNvPr id="3" name="Content Placeholder 2"/>
          <p:cNvSpPr>
            <a:spLocks noGrp="1"/>
          </p:cNvSpPr>
          <p:nvPr>
            <p:ph idx="1"/>
          </p:nvPr>
        </p:nvSpPr>
        <p:spPr>
          <a:xfrm>
            <a:off x="4246765" y="2489329"/>
            <a:ext cx="7426426" cy="3115106"/>
          </a:xfrm>
        </p:spPr>
        <p:txBody>
          <a:bodyPr vert="horz" lIns="0" tIns="0" rIns="0" bIns="0" rtlCol="0" anchor="t">
            <a:noAutofit/>
          </a:bodyPr>
          <a:lstStyle/>
          <a:p>
            <a:r>
              <a:rPr lang="en-US" sz="2500" dirty="0"/>
              <a:t>All observations in the preliminary cycle must be </a:t>
            </a:r>
            <a:r>
              <a:rPr lang="en-US" sz="2500" i="1" dirty="0"/>
              <a:t>announced.</a:t>
            </a:r>
            <a:endParaRPr lang="en-US" sz="2500" i="1" dirty="0">
              <a:cs typeface="Calibri"/>
            </a:endParaRPr>
          </a:p>
          <a:p>
            <a:r>
              <a:rPr lang="en-US" sz="2500" dirty="0">
                <a:cs typeface="Calibri"/>
              </a:rPr>
              <a:t>All observations in the final evaluation cycle must be </a:t>
            </a:r>
            <a:r>
              <a:rPr lang="en-US" sz="2500" i="1" dirty="0">
                <a:cs typeface="Calibri"/>
              </a:rPr>
              <a:t>unannounced.</a:t>
            </a:r>
          </a:p>
          <a:p>
            <a:r>
              <a:rPr lang="en-US" sz="2500" dirty="0">
                <a:cs typeface="Calibri"/>
              </a:rPr>
              <a:t>Observations should address the Indicators in three Domains: Instruction, Environment, and Library Services &amp; Management.</a:t>
            </a:r>
          </a:p>
          <a:p>
            <a:r>
              <a:rPr lang="en-US" sz="2500" dirty="0">
                <a:cs typeface="Calibri"/>
              </a:rPr>
              <a:t>The evaluator will use the South Carolina School Librarian Rubric when conducting observations.</a:t>
            </a:r>
          </a:p>
          <a:p>
            <a:r>
              <a:rPr lang="en-US" sz="2500" dirty="0">
                <a:cs typeface="Calibri"/>
              </a:rPr>
              <a:t>In addition to required observations, evaluators may conduct optional walk-through observations.</a:t>
            </a:r>
          </a:p>
        </p:txBody>
      </p:sp>
    </p:spTree>
    <p:extLst>
      <p:ext uri="{BB962C8B-B14F-4D97-AF65-F5344CB8AC3E}">
        <p14:creationId xmlns:p14="http://schemas.microsoft.com/office/powerpoint/2010/main" val="4197484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Reflections on Observed Sessions</a:t>
            </a:r>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051484D7-303B-4836-B2DF-03FFF5AEC8EA}"/>
              </a:ext>
            </a:extLst>
          </p:cNvPr>
          <p:cNvPicPr>
            <a:picLocks noChangeAspect="1"/>
          </p:cNvPicPr>
          <p:nvPr/>
        </p:nvPicPr>
        <p:blipFill>
          <a:blip r:embed="rId3"/>
          <a:stretch>
            <a:fillRect/>
          </a:stretch>
        </p:blipFill>
        <p:spPr>
          <a:xfrm>
            <a:off x="2309003" y="3650167"/>
            <a:ext cx="2067464" cy="1728646"/>
          </a:xfrm>
          <a:prstGeom prst="rect">
            <a:avLst/>
          </a:prstGeom>
          <a:ln>
            <a:noFill/>
          </a:ln>
        </p:spPr>
      </p:pic>
      <p:sp>
        <p:nvSpPr>
          <p:cNvPr id="3" name="Content Placeholder 2"/>
          <p:cNvSpPr>
            <a:spLocks noGrp="1"/>
          </p:cNvSpPr>
          <p:nvPr>
            <p:ph idx="1"/>
          </p:nvPr>
        </p:nvSpPr>
        <p:spPr>
          <a:xfrm>
            <a:off x="4715223" y="2489329"/>
            <a:ext cx="6627229" cy="4035258"/>
          </a:xfrm>
        </p:spPr>
        <p:txBody>
          <a:bodyPr vert="horz" lIns="0" tIns="0" rIns="0" bIns="0" rtlCol="0" anchor="t">
            <a:noAutofit/>
          </a:bodyPr>
          <a:lstStyle/>
          <a:p>
            <a:r>
              <a:rPr lang="en-US" sz="2500" dirty="0"/>
              <a:t>The school librarian will complete a Self-Reflection after each required observation by providing self-scores for the assessed Indicators.</a:t>
            </a:r>
            <a:endParaRPr lang="en-US" sz="2500" dirty="0">
              <a:cs typeface="Calibri"/>
            </a:endParaRPr>
          </a:p>
          <a:p>
            <a:r>
              <a:rPr lang="en-US" sz="2500" dirty="0"/>
              <a:t>All reflections should be submitted within 2 calendar days (48-hour period) following the observation, unless an extension is approved by the evaluation team.</a:t>
            </a:r>
          </a:p>
          <a:p>
            <a:r>
              <a:rPr lang="en-US" sz="2500" dirty="0"/>
              <a:t>The Self-Reflection will be used for discussion during the post-conference.</a:t>
            </a:r>
            <a:endParaRPr lang="en-US" sz="2500" dirty="0">
              <a:cs typeface="Calibri"/>
            </a:endParaRPr>
          </a:p>
        </p:txBody>
      </p:sp>
    </p:spTree>
    <p:extLst>
      <p:ext uri="{BB962C8B-B14F-4D97-AF65-F5344CB8AC3E}">
        <p14:creationId xmlns:p14="http://schemas.microsoft.com/office/powerpoint/2010/main" val="26622486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Post-Conferences</a:t>
            </a:r>
            <a:endParaRPr lang="en-US"/>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7DD382CD-E46D-415B-9734-4FFAC25989DE}"/>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809196" y="2596170"/>
            <a:ext cx="5631777" cy="4049635"/>
          </a:xfrm>
        </p:spPr>
        <p:txBody>
          <a:bodyPr vert="horz" lIns="0" tIns="0" rIns="0" bIns="0" rtlCol="0" anchor="t">
            <a:noAutofit/>
          </a:bodyPr>
          <a:lstStyle/>
          <a:p>
            <a:r>
              <a:rPr lang="en-US" sz="2500" dirty="0"/>
              <a:t>Implemented after observations</a:t>
            </a:r>
            <a:endParaRPr lang="en-US" sz="2500" dirty="0">
              <a:cs typeface="Calibri"/>
            </a:endParaRPr>
          </a:p>
          <a:p>
            <a:r>
              <a:rPr lang="en-US" sz="2500" dirty="0"/>
              <a:t>Should occur within 5 school days of observation</a:t>
            </a:r>
            <a:endParaRPr lang="en-US" sz="2500" dirty="0">
              <a:cs typeface="Calibri"/>
            </a:endParaRPr>
          </a:p>
          <a:p>
            <a:r>
              <a:rPr lang="en-US" sz="2500" dirty="0"/>
              <a:t>Prior to post-conference, the evaluator identifies:</a:t>
            </a:r>
            <a:endParaRPr lang="en-US" sz="2500" dirty="0">
              <a:cs typeface="Calibri"/>
            </a:endParaRPr>
          </a:p>
          <a:p>
            <a:pPr lvl="1"/>
            <a:r>
              <a:rPr lang="en-US" sz="2500" dirty="0"/>
              <a:t>Area of Reinforcement (strength)</a:t>
            </a:r>
            <a:endParaRPr lang="en-US" sz="2500" dirty="0">
              <a:cs typeface="Calibri"/>
            </a:endParaRPr>
          </a:p>
          <a:p>
            <a:pPr lvl="1"/>
            <a:r>
              <a:rPr lang="en-US" sz="2500" dirty="0"/>
              <a:t>Area of Refinement (improvement)</a:t>
            </a:r>
            <a:endParaRPr lang="en-US" sz="2500" dirty="0">
              <a:cs typeface="Calibri"/>
            </a:endParaRPr>
          </a:p>
          <a:p>
            <a:r>
              <a:rPr lang="en-US" sz="2500" dirty="0">
                <a:cs typeface="Calibri"/>
              </a:rPr>
              <a:t>School librarian shares any documents requested or desired</a:t>
            </a:r>
          </a:p>
          <a:p>
            <a:r>
              <a:rPr lang="en-US" sz="2500" dirty="0">
                <a:cs typeface="Calibri"/>
              </a:rPr>
              <a:t>Evaluator uses the Post-Conference Forms</a:t>
            </a:r>
          </a:p>
          <a:p>
            <a:endParaRPr lang="en-US" dirty="0">
              <a:cs typeface="Calibri" panose="020F0502020204030204"/>
            </a:endParaRPr>
          </a:p>
          <a:p>
            <a:endParaRPr lang="en-US" dirty="0">
              <a:cs typeface="Calibri" panose="020F0502020204030204"/>
            </a:endParaRPr>
          </a:p>
        </p:txBody>
      </p:sp>
    </p:spTree>
    <p:extLst>
      <p:ext uri="{BB962C8B-B14F-4D97-AF65-F5344CB8AC3E}">
        <p14:creationId xmlns:p14="http://schemas.microsoft.com/office/powerpoint/2010/main" val="17084736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72D89-DAAE-4D3E-A488-5D1A097B2298}"/>
              </a:ext>
            </a:extLst>
          </p:cNvPr>
          <p:cNvSpPr>
            <a:spLocks noGrp="1"/>
          </p:cNvSpPr>
          <p:nvPr>
            <p:ph type="title"/>
          </p:nvPr>
        </p:nvSpPr>
        <p:spPr/>
        <p:txBody>
          <a:bodyPr/>
          <a:lstStyle/>
          <a:p>
            <a:r>
              <a:rPr lang="en-US" dirty="0">
                <a:latin typeface="Calibri"/>
                <a:cs typeface="Calibri"/>
              </a:rPr>
              <a:t>Agenda</a:t>
            </a:r>
            <a:endParaRPr lang="en-US" dirty="0"/>
          </a:p>
        </p:txBody>
      </p:sp>
      <p:sp>
        <p:nvSpPr>
          <p:cNvPr id="3" name="Content Placeholder 2">
            <a:extLst>
              <a:ext uri="{FF2B5EF4-FFF2-40B4-BE49-F238E27FC236}">
                <a16:creationId xmlns:a16="http://schemas.microsoft.com/office/drawing/2014/main" id="{06899A7D-40FF-4EB4-B932-43130337A0A6}"/>
              </a:ext>
            </a:extLst>
          </p:cNvPr>
          <p:cNvSpPr>
            <a:spLocks noGrp="1"/>
          </p:cNvSpPr>
          <p:nvPr>
            <p:ph idx="1"/>
          </p:nvPr>
        </p:nvSpPr>
        <p:spPr/>
        <p:txBody>
          <a:bodyPr vert="horz" lIns="0" tIns="0" rIns="0" bIns="0" rtlCol="0" anchor="t">
            <a:normAutofit/>
          </a:bodyPr>
          <a:lstStyle/>
          <a:p>
            <a:pPr marL="0" indent="0">
              <a:buNone/>
            </a:pPr>
            <a:r>
              <a:rPr lang="en-US" sz="2800" dirty="0">
                <a:ea typeface="+mn-lt"/>
                <a:cs typeface="+mn-lt"/>
              </a:rPr>
              <a:t>•Objectives</a:t>
            </a:r>
            <a:endParaRPr lang="en-US" sz="2800" dirty="0">
              <a:cs typeface="Calibri" panose="020F0502020204030204"/>
            </a:endParaRPr>
          </a:p>
          <a:p>
            <a:pPr marL="0" indent="0">
              <a:buNone/>
            </a:pPr>
            <a:r>
              <a:rPr lang="en-US" sz="2800" dirty="0">
                <a:ea typeface="+mn-lt"/>
                <a:cs typeface="+mn-lt"/>
              </a:rPr>
              <a:t>•Overview of Changes</a:t>
            </a:r>
            <a:endParaRPr lang="en-US" sz="2800" dirty="0">
              <a:cs typeface="Calibri" panose="020F0502020204030204"/>
            </a:endParaRPr>
          </a:p>
          <a:p>
            <a:pPr marL="0" indent="0">
              <a:buNone/>
            </a:pPr>
            <a:r>
              <a:rPr lang="en-US" sz="2800" dirty="0">
                <a:ea typeface="+mn-lt"/>
                <a:cs typeface="+mn-lt"/>
              </a:rPr>
              <a:t>•Understanding the Rubric</a:t>
            </a:r>
            <a:endParaRPr lang="en-US" sz="2800" dirty="0">
              <a:cs typeface="Calibri" panose="020F0502020204030204"/>
            </a:endParaRPr>
          </a:p>
          <a:p>
            <a:pPr marL="0" indent="0">
              <a:buNone/>
            </a:pPr>
            <a:r>
              <a:rPr lang="en-US" sz="2800" dirty="0">
                <a:ea typeface="+mn-lt"/>
                <a:cs typeface="+mn-lt"/>
              </a:rPr>
              <a:t>•Evaluation Process and Evidence Collection</a:t>
            </a:r>
            <a:endParaRPr lang="en-US" sz="2800" dirty="0">
              <a:cs typeface="Calibri" panose="020F0502020204030204"/>
            </a:endParaRPr>
          </a:p>
          <a:p>
            <a:pPr marL="0" indent="0">
              <a:buNone/>
            </a:pPr>
            <a:r>
              <a:rPr lang="en-US" sz="2800" dirty="0">
                <a:ea typeface="+mn-lt"/>
                <a:cs typeface="+mn-lt"/>
              </a:rPr>
              <a:t>•Evaluation Timeline and Results</a:t>
            </a:r>
            <a:endParaRPr lang="en-US" sz="2800" dirty="0">
              <a:cs typeface="Calibri" panose="020F0502020204030204"/>
            </a:endParaRPr>
          </a:p>
          <a:p>
            <a:pPr marL="0" indent="0">
              <a:buNone/>
            </a:pPr>
            <a:r>
              <a:rPr lang="en-US" sz="2800" dirty="0">
                <a:ea typeface="+mn-lt"/>
                <a:cs typeface="+mn-lt"/>
              </a:rPr>
              <a:t>•Wrap Up</a:t>
            </a:r>
            <a:endParaRPr lang="en-US" sz="2800" dirty="0">
              <a:cs typeface="Calibri" panose="020F0502020204030204"/>
            </a:endParaRPr>
          </a:p>
          <a:p>
            <a:endParaRPr lang="en-US" dirty="0">
              <a:cs typeface="Calibri"/>
            </a:endParaRPr>
          </a:p>
        </p:txBody>
      </p:sp>
    </p:spTree>
    <p:extLst>
      <p:ext uri="{BB962C8B-B14F-4D97-AF65-F5344CB8AC3E}">
        <p14:creationId xmlns:p14="http://schemas.microsoft.com/office/powerpoint/2010/main" val="3410765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Preliminary Evaluation Conference</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B9DAC011-4A52-4FDF-9D36-32ABF7F01AA4}"/>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783857" y="2482484"/>
            <a:ext cx="5401544" cy="3891484"/>
          </a:xfrm>
        </p:spPr>
        <p:txBody>
          <a:bodyPr vert="horz" lIns="0" tIns="0" rIns="0" bIns="0" rtlCol="0" anchor="t">
            <a:normAutofit lnSpcReduction="10000"/>
          </a:bodyPr>
          <a:lstStyle/>
          <a:p>
            <a:r>
              <a:rPr lang="en-US" sz="2500" dirty="0"/>
              <a:t>If there are 2 or more evaluators, they must reach consensus on all Indicator scores for the preliminary cycle.</a:t>
            </a:r>
            <a:endParaRPr lang="en-US" sz="2500" dirty="0">
              <a:cs typeface="Calibri"/>
            </a:endParaRPr>
          </a:p>
          <a:p>
            <a:r>
              <a:rPr lang="en-US" sz="2500" dirty="0"/>
              <a:t>A preliminary evaluation conference with the school librarian is held in the fall.</a:t>
            </a:r>
            <a:endParaRPr lang="en-US" sz="2500" dirty="0">
              <a:cs typeface="Calibri"/>
            </a:endParaRPr>
          </a:p>
          <a:p>
            <a:r>
              <a:rPr lang="en-US" sz="2500" dirty="0"/>
              <a:t>The evaluation chair will share the preliminary cycle scores with the school librarian.</a:t>
            </a:r>
          </a:p>
          <a:p>
            <a:r>
              <a:rPr lang="en-US" sz="2500" dirty="0">
                <a:cs typeface="Calibri"/>
              </a:rPr>
              <a:t>The school librarian and evaluator(s) will re-visit the School Librarian Plan.</a:t>
            </a:r>
          </a:p>
          <a:p>
            <a:endParaRPr lang="en-US" dirty="0">
              <a:cs typeface="Calibri"/>
            </a:endParaRPr>
          </a:p>
        </p:txBody>
      </p:sp>
    </p:spTree>
    <p:extLst>
      <p:ext uri="{BB962C8B-B14F-4D97-AF65-F5344CB8AC3E}">
        <p14:creationId xmlns:p14="http://schemas.microsoft.com/office/powerpoint/2010/main" val="2289375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Professional Review</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AECEF711-C6AA-44F8-9FA2-09A0FD6CC12B}"/>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708188" y="2682434"/>
            <a:ext cx="5243956" cy="3215749"/>
          </a:xfrm>
        </p:spPr>
        <p:txBody>
          <a:bodyPr vert="horz" lIns="0" tIns="0" rIns="0" bIns="0" rtlCol="0" anchor="t">
            <a:noAutofit/>
          </a:bodyPr>
          <a:lstStyle/>
          <a:p>
            <a:r>
              <a:rPr lang="en-US" sz="2500" dirty="0">
                <a:ea typeface="+mn-lt"/>
                <a:cs typeface="+mn-lt"/>
              </a:rPr>
              <a:t>The school librarian will complete the Professional Self-Review to reflect on his or her professional performance.</a:t>
            </a:r>
          </a:p>
          <a:p>
            <a:r>
              <a:rPr lang="en-US" sz="2500" dirty="0"/>
              <a:t>The principal or his/her designee will complete the Professionalism Scoring Rubric.</a:t>
            </a:r>
            <a:endParaRPr lang="en-US" sz="2500" dirty="0">
              <a:cs typeface="Calibri"/>
            </a:endParaRPr>
          </a:p>
          <a:p>
            <a:r>
              <a:rPr lang="en-US" sz="2500" dirty="0"/>
              <a:t>These ratings will be used for the Professionalism Domain of the South Carolina School Librarian Rubric.</a:t>
            </a:r>
            <a:endParaRPr lang="en-US" sz="2500" dirty="0">
              <a:cs typeface="Calibri"/>
            </a:endParaRPr>
          </a:p>
        </p:txBody>
      </p:sp>
    </p:spTree>
    <p:extLst>
      <p:ext uri="{BB962C8B-B14F-4D97-AF65-F5344CB8AC3E}">
        <p14:creationId xmlns:p14="http://schemas.microsoft.com/office/powerpoint/2010/main" val="1325956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Final Evaluation Conference</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F8E9F88A-9567-4F5F-9CDD-A031F5675060}"/>
              </a:ext>
            </a:extLst>
          </p:cNvPr>
          <p:cNvPicPr>
            <a:picLocks noChangeAspect="1"/>
          </p:cNvPicPr>
          <p:nvPr/>
        </p:nvPicPr>
        <p:blipFill>
          <a:blip r:embed="rId3"/>
          <a:stretch>
            <a:fillRect/>
          </a:stretch>
        </p:blipFill>
        <p:spPr>
          <a:xfrm>
            <a:off x="2075540" y="3252618"/>
            <a:ext cx="2067464" cy="1728646"/>
          </a:xfrm>
          <a:prstGeom prst="rect">
            <a:avLst/>
          </a:prstGeom>
          <a:ln>
            <a:noFill/>
          </a:ln>
        </p:spPr>
      </p:pic>
      <p:sp>
        <p:nvSpPr>
          <p:cNvPr id="3" name="Content Placeholder 2"/>
          <p:cNvSpPr>
            <a:spLocks noGrp="1"/>
          </p:cNvSpPr>
          <p:nvPr>
            <p:ph idx="1"/>
          </p:nvPr>
        </p:nvSpPr>
        <p:spPr>
          <a:xfrm>
            <a:off x="4533089" y="2489329"/>
            <a:ext cx="5490941" cy="3610136"/>
          </a:xfrm>
        </p:spPr>
        <p:txBody>
          <a:bodyPr vert="horz" lIns="0" tIns="0" rIns="0" bIns="0" rtlCol="0" anchor="t">
            <a:normAutofit/>
          </a:bodyPr>
          <a:lstStyle/>
          <a:p>
            <a:r>
              <a:rPr lang="en-US" sz="2500" dirty="0"/>
              <a:t>If there are 2 or more evaluators, they must reach consensus on all Indicator scores for the final cycle.</a:t>
            </a:r>
          </a:p>
          <a:p>
            <a:r>
              <a:rPr lang="en-US" sz="2500" dirty="0"/>
              <a:t>A final evaluation conference is held with the school librarian in the spring.</a:t>
            </a:r>
          </a:p>
          <a:p>
            <a:r>
              <a:rPr lang="en-US" sz="2500" dirty="0"/>
              <a:t>The evaluation chair will share the final cycle scores with the school librarian.</a:t>
            </a:r>
          </a:p>
          <a:p>
            <a:r>
              <a:rPr lang="en-US" sz="2500" dirty="0">
                <a:cs typeface="Calibri"/>
              </a:rPr>
              <a:t>The school librarian and evaluation chair will review the School Librarian Plan.</a:t>
            </a:r>
          </a:p>
          <a:p>
            <a:endParaRPr lang="en-US" dirty="0"/>
          </a:p>
        </p:txBody>
      </p:sp>
    </p:spTree>
    <p:extLst>
      <p:ext uri="{BB962C8B-B14F-4D97-AF65-F5344CB8AC3E}">
        <p14:creationId xmlns:p14="http://schemas.microsoft.com/office/powerpoint/2010/main" val="2173387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Decorativ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2400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7" name="Freeform: Shape 26" descr="Decorativ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p:cNvSpPr>
            <a:spLocks noGrp="1"/>
          </p:cNvSpPr>
          <p:nvPr>
            <p:ph type="title"/>
          </p:nvPr>
        </p:nvSpPr>
        <p:spPr>
          <a:xfrm>
            <a:off x="1883090" y="877739"/>
            <a:ext cx="4020447" cy="2809875"/>
          </a:xfrm>
        </p:spPr>
        <p:txBody>
          <a:bodyPr vert="horz" lIns="91440" tIns="45720" rIns="91440" bIns="45720" rtlCol="0" anchor="b">
            <a:normAutofit/>
          </a:bodyPr>
          <a:lstStyle/>
          <a:p>
            <a:pPr defTabSz="914400">
              <a:lnSpc>
                <a:spcPct val="90000"/>
              </a:lnSpc>
            </a:pPr>
            <a:br>
              <a:rPr lang="en-US" sz="4400" dirty="0">
                <a:solidFill>
                  <a:schemeClr val="bg2"/>
                </a:solidFill>
                <a:latin typeface="+mn-lt"/>
                <a:ea typeface="+mj-ea"/>
                <a:cs typeface="+mj-cs"/>
              </a:rPr>
            </a:br>
            <a:r>
              <a:rPr lang="en-US" sz="4400" dirty="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467" y="1396849"/>
            <a:ext cx="7886700" cy="994172"/>
          </a:xfrm>
        </p:spPr>
        <p:txBody>
          <a:bodyPr>
            <a:normAutofit/>
          </a:bodyPr>
          <a:lstStyle/>
          <a:p>
            <a:r>
              <a:rPr lang="en-US" kern="0" dirty="0">
                <a:solidFill>
                  <a:srgbClr val="009999"/>
                </a:solidFill>
                <a:latin typeface="Calibri" panose="020F0502020204030204" pitchFamily="34" charset="0"/>
              </a:rPr>
              <a:t>District Evaluation Timeline </a:t>
            </a:r>
            <a:endParaRPr lang="en-US" dirty="0">
              <a:solidFill>
                <a:srgbClr val="009999"/>
              </a:solidFill>
            </a:endParaRPr>
          </a:p>
        </p:txBody>
      </p:sp>
      <p:sp>
        <p:nvSpPr>
          <p:cNvPr id="3" name="Content Placeholder 2"/>
          <p:cNvSpPr>
            <a:spLocks noGrp="1"/>
          </p:cNvSpPr>
          <p:nvPr>
            <p:ph idx="1"/>
          </p:nvPr>
        </p:nvSpPr>
        <p:spPr>
          <a:xfrm>
            <a:off x="1894467" y="2854976"/>
            <a:ext cx="7886700" cy="2375258"/>
          </a:xfrm>
        </p:spPr>
        <p:txBody>
          <a:bodyPr/>
          <a:lstStyle/>
          <a:p>
            <a:pPr marL="257175" indent="-257175"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Orientation				Before Date </a:t>
            </a:r>
          </a:p>
          <a:p>
            <a:pPr marL="257175" indent="-257175"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Preliminary Evaluation Cycle	Before Date</a:t>
            </a:r>
          </a:p>
          <a:p>
            <a:pPr marL="257175" indent="-257175"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Final Evaluation Cycle			Before Date</a:t>
            </a:r>
          </a:p>
          <a:p>
            <a:endParaRPr lang="en-US" dirty="0"/>
          </a:p>
        </p:txBody>
      </p:sp>
      <p:sp>
        <p:nvSpPr>
          <p:cNvPr id="4" name="Slide Number Placeholder 3"/>
          <p:cNvSpPr>
            <a:spLocks noGrp="1"/>
          </p:cNvSpPr>
          <p:nvPr>
            <p:ph type="sldNum" sz="quarter" idx="12"/>
          </p:nvPr>
        </p:nvSpPr>
        <p:spPr/>
        <p:txBody>
          <a:bodyPr/>
          <a:lstStyle/>
          <a:p>
            <a:fld id="{6CB760E3-CF23-4BBB-B78C-9EBB949F0125}" type="slidenum">
              <a:rPr lang="en-US" smtClean="0"/>
              <a:t>34</a:t>
            </a:fld>
            <a:endParaRPr lang="en-US"/>
          </a:p>
        </p:txBody>
      </p:sp>
    </p:spTree>
    <p:extLst>
      <p:ext uri="{BB962C8B-B14F-4D97-AF65-F5344CB8AC3E}">
        <p14:creationId xmlns:p14="http://schemas.microsoft.com/office/powerpoint/2010/main" val="4058271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247" y="298876"/>
            <a:ext cx="9081920" cy="844124"/>
          </a:xfrm>
        </p:spPr>
        <p:txBody>
          <a:bodyPr>
            <a:normAutofit/>
          </a:bodyPr>
          <a:lstStyle/>
          <a:p>
            <a:r>
              <a:rPr lang="en-US" kern="0" dirty="0">
                <a:solidFill>
                  <a:srgbClr val="009999"/>
                </a:solidFill>
                <a:latin typeface="Calibri" panose="020F0502020204030204" pitchFamily="34" charset="0"/>
              </a:rPr>
              <a:t>How are evaluation results used?</a:t>
            </a:r>
            <a:endParaRPr lang="en-US" dirty="0">
              <a:solidFill>
                <a:srgbClr val="009999"/>
              </a:solidFill>
            </a:endParaRPr>
          </a:p>
        </p:txBody>
      </p:sp>
      <p:sp>
        <p:nvSpPr>
          <p:cNvPr id="3" name="Content Placeholder 2"/>
          <p:cNvSpPr>
            <a:spLocks noGrp="1"/>
          </p:cNvSpPr>
          <p:nvPr>
            <p:ph idx="1"/>
          </p:nvPr>
        </p:nvSpPr>
        <p:spPr>
          <a:xfrm>
            <a:off x="860612" y="1250577"/>
            <a:ext cx="10354235" cy="3979658"/>
          </a:xfrm>
        </p:spPr>
        <p:txBody>
          <a:bodyPr>
            <a:noAutofit/>
          </a:bodyPr>
          <a:lstStyle/>
          <a:p>
            <a:pPr marL="0" indent="0">
              <a:buNone/>
            </a:pPr>
            <a:r>
              <a:rPr lang="en-US" sz="2000" b="1" dirty="0"/>
              <a:t>     Induction Formative Contract </a:t>
            </a:r>
          </a:p>
          <a:p>
            <a:pPr lvl="1"/>
            <a:r>
              <a:rPr lang="en-US" sz="2000" dirty="0"/>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p>
          <a:p>
            <a:pPr marL="342900" lvl="1" indent="0">
              <a:buNone/>
            </a:pPr>
            <a:endParaRPr lang="en-US" sz="2000" dirty="0"/>
          </a:p>
          <a:p>
            <a:pPr marL="342900" lvl="1" indent="0">
              <a:buNone/>
            </a:pPr>
            <a:r>
              <a:rPr lang="en-US" sz="2000" b="1" dirty="0"/>
              <a:t>Continuing Formative Contract</a:t>
            </a:r>
          </a:p>
          <a:p>
            <a:pPr lvl="1"/>
            <a:r>
              <a:rPr lang="en-US" sz="2000" dirty="0"/>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p>
        </p:txBody>
      </p:sp>
      <p:sp>
        <p:nvSpPr>
          <p:cNvPr id="4" name="Slide Number Placeholder 3"/>
          <p:cNvSpPr>
            <a:spLocks noGrp="1"/>
          </p:cNvSpPr>
          <p:nvPr>
            <p:ph type="sldNum" sz="quarter" idx="12"/>
          </p:nvPr>
        </p:nvSpPr>
        <p:spPr/>
        <p:txBody>
          <a:bodyPr/>
          <a:lstStyle/>
          <a:p>
            <a:fld id="{6CB760E3-CF23-4BBB-B78C-9EBB949F0125}" type="slidenum">
              <a:rPr lang="en-US" smtClean="0"/>
              <a:t>35</a:t>
            </a:fld>
            <a:endParaRPr lang="en-US"/>
          </a:p>
        </p:txBody>
      </p:sp>
    </p:spTree>
    <p:extLst>
      <p:ext uri="{BB962C8B-B14F-4D97-AF65-F5344CB8AC3E}">
        <p14:creationId xmlns:p14="http://schemas.microsoft.com/office/powerpoint/2010/main" val="23128504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247" y="298876"/>
            <a:ext cx="9081920" cy="844124"/>
          </a:xfrm>
        </p:spPr>
        <p:txBody>
          <a:bodyPr>
            <a:normAutofit/>
          </a:bodyPr>
          <a:lstStyle/>
          <a:p>
            <a:r>
              <a:rPr lang="en-US" kern="0" dirty="0">
                <a:solidFill>
                  <a:srgbClr val="009999"/>
                </a:solidFill>
                <a:latin typeface="Calibri" panose="020F0502020204030204" pitchFamily="34" charset="0"/>
              </a:rPr>
              <a:t>How are evaluation results used? (Continued)</a:t>
            </a:r>
            <a:endParaRPr lang="en-US" dirty="0">
              <a:solidFill>
                <a:srgbClr val="009999"/>
              </a:solidFill>
            </a:endParaRPr>
          </a:p>
        </p:txBody>
      </p:sp>
      <p:sp>
        <p:nvSpPr>
          <p:cNvPr id="3" name="Content Placeholder 2"/>
          <p:cNvSpPr>
            <a:spLocks noGrp="1"/>
          </p:cNvSpPr>
          <p:nvPr>
            <p:ph idx="1"/>
          </p:nvPr>
        </p:nvSpPr>
        <p:spPr>
          <a:xfrm>
            <a:off x="860612" y="1250577"/>
            <a:ext cx="10354235" cy="3979658"/>
          </a:xfrm>
        </p:spPr>
        <p:txBody>
          <a:bodyPr>
            <a:noAutofit/>
          </a:bodyPr>
          <a:lstStyle/>
          <a:p>
            <a:pPr marL="0" indent="0">
              <a:buNone/>
            </a:pPr>
            <a:r>
              <a:rPr lang="en-US" sz="2000" b="1" dirty="0"/>
              <a:t>Annual Summative Contract</a:t>
            </a:r>
          </a:p>
          <a:p>
            <a:pPr lvl="1"/>
            <a:r>
              <a:rPr lang="en-US" sz="2000" dirty="0"/>
              <a:t>Overall rating of “Met,” satisfaction of local board and State Board of Education requirements for the professional teaching certificate: Educator is eligible for a continuing contract. </a:t>
            </a:r>
          </a:p>
          <a:p>
            <a:pPr lvl="1"/>
            <a:r>
              <a:rPr lang="en-US" sz="2000" dirty="0"/>
              <a:t>1</a:t>
            </a:r>
            <a:r>
              <a:rPr lang="en-US" sz="2000" baseline="30000" dirty="0"/>
              <a:t>st</a:t>
            </a:r>
            <a:r>
              <a:rPr lang="en-US" sz="2000" dirty="0"/>
              <a:t> attempt, overall rating of “Not Met”: Educator is eligible to attempt the formal evaluation one additional time during a subsequent academic year. A successful Summative evaluation is required to advance to a professional certificate. </a:t>
            </a:r>
          </a:p>
          <a:p>
            <a:pPr lvl="1"/>
            <a:r>
              <a:rPr lang="en-US" sz="2000" dirty="0"/>
              <a:t>2</a:t>
            </a:r>
            <a:r>
              <a:rPr lang="en-US" sz="2000" baseline="30000" dirty="0"/>
              <a:t>nd</a:t>
            </a:r>
            <a:r>
              <a:rPr lang="en-US" sz="2000" dirty="0"/>
              <a:t> attempt after a previous Annual Summative “Not Met”: </a:t>
            </a:r>
          </a:p>
          <a:p>
            <a:pPr lvl="2"/>
            <a:r>
              <a:rPr lang="en-US" altLang="en-US" sz="2000" dirty="0">
                <a:solidFill>
                  <a:srgbClr val="000000"/>
                </a:solidFill>
              </a:rPr>
              <a:t>Overall rating of “Met,” satisfaction of local board, and State Board of Education requirements for the professional teaching certificate: Educator is eligible for a continuing contract. </a:t>
            </a:r>
          </a:p>
          <a:p>
            <a:pPr lvl="2"/>
            <a:r>
              <a:rPr lang="en-US" altLang="en-US" sz="2000" dirty="0">
                <a:solidFill>
                  <a:srgbClr val="000000"/>
                </a:solidFill>
              </a:rPr>
              <a:t>Overall rating of “Not Met”: the state must suspend educator’s teaching certificate for a minimum of two years. Before reentry into the profession, educator will need to complete additional course work, as specified by the state, in order to have the certificate reinstated.</a:t>
            </a:r>
          </a:p>
        </p:txBody>
      </p:sp>
      <p:sp>
        <p:nvSpPr>
          <p:cNvPr id="4" name="Slide Number Placeholder 3"/>
          <p:cNvSpPr>
            <a:spLocks noGrp="1"/>
          </p:cNvSpPr>
          <p:nvPr>
            <p:ph type="sldNum" sz="quarter" idx="12"/>
          </p:nvPr>
        </p:nvSpPr>
        <p:spPr/>
        <p:txBody>
          <a:bodyPr/>
          <a:lstStyle/>
          <a:p>
            <a:fld id="{6CB760E3-CF23-4BBB-B78C-9EBB949F0125}" type="slidenum">
              <a:rPr lang="en-US" smtClean="0"/>
              <a:t>36</a:t>
            </a:fld>
            <a:endParaRPr lang="en-US"/>
          </a:p>
        </p:txBody>
      </p:sp>
    </p:spTree>
    <p:extLst>
      <p:ext uri="{BB962C8B-B14F-4D97-AF65-F5344CB8AC3E}">
        <p14:creationId xmlns:p14="http://schemas.microsoft.com/office/powerpoint/2010/main" val="2605138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314" y="971854"/>
            <a:ext cx="7886700" cy="994172"/>
          </a:xfrm>
        </p:spPr>
        <p:txBody>
          <a:bodyPr>
            <a:normAutofit/>
          </a:bodyPr>
          <a:lstStyle/>
          <a:p>
            <a:r>
              <a:rPr lang="en-US" dirty="0">
                <a:solidFill>
                  <a:srgbClr val="009999"/>
                </a:solidFill>
              </a:rPr>
              <a:t>Wrap Up </a:t>
            </a:r>
          </a:p>
        </p:txBody>
      </p:sp>
      <p:sp>
        <p:nvSpPr>
          <p:cNvPr id="3" name="Content Placeholder 2"/>
          <p:cNvSpPr>
            <a:spLocks noGrp="1"/>
          </p:cNvSpPr>
          <p:nvPr>
            <p:ph idx="1"/>
          </p:nvPr>
        </p:nvSpPr>
        <p:spPr>
          <a:xfrm>
            <a:off x="1888368" y="2699192"/>
            <a:ext cx="7886700" cy="3657159"/>
          </a:xfrm>
        </p:spPr>
        <p:txBody>
          <a:bodyPr>
            <a:normAutofit lnSpcReduction="10000"/>
          </a:bodyPr>
          <a:lstStyle/>
          <a:p>
            <a:pPr marL="257175" indent="-257175"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School Evaluation Coordinator Name, Email </a:t>
            </a:r>
          </a:p>
          <a:p>
            <a:pPr marL="257175" indent="-257175"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District Evaluation Coordinator Name, Email </a:t>
            </a:r>
          </a:p>
          <a:p>
            <a:pPr marL="257175" indent="-257175" algn="ctr" fontAlgn="base">
              <a:lnSpc>
                <a:spcPct val="100000"/>
              </a:lnSpc>
              <a:spcBef>
                <a:spcPct val="20000"/>
              </a:spcBef>
              <a:spcAft>
                <a:spcPct val="0"/>
              </a:spcAft>
              <a:buClr>
                <a:srgbClr val="0D3E94"/>
              </a:buClr>
              <a:buNone/>
            </a:pPr>
            <a:endParaRPr lang="en-US" altLang="en-US" sz="2400" kern="0" dirty="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Additional Resources</a:t>
            </a:r>
          </a:p>
          <a:p>
            <a:pPr marL="257175" indent="-257175" algn="ctr"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rPr>
              <a:t> </a:t>
            </a:r>
            <a:r>
              <a:rPr lang="en-US" altLang="en-US" sz="2400" kern="0" dirty="0">
                <a:solidFill>
                  <a:srgbClr val="000000"/>
                </a:solidFill>
                <a:latin typeface="Calibri" panose="020F0502020204030204" pitchFamily="34" charset="0"/>
                <a:hlinkClick r:id="rId3"/>
              </a:rPr>
              <a:t>www.sclead.org</a:t>
            </a:r>
            <a:endParaRPr lang="en-US" altLang="en-US" sz="2400" kern="0" dirty="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hlinkClick r:id="rId4"/>
              </a:rPr>
              <a:t>https://ed.sc.gov/educators/educator-effectiveness/</a:t>
            </a:r>
            <a:endParaRPr lang="en-US" altLang="en-US" sz="2400" kern="0" dirty="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r>
              <a:rPr lang="en-US" altLang="en-US" sz="2400" kern="0" dirty="0">
                <a:solidFill>
                  <a:srgbClr val="000000"/>
                </a:solidFill>
                <a:latin typeface="Calibri" panose="020F0502020204030204" pitchFamily="34" charset="0"/>
                <a:hlinkClick r:id="rId5"/>
              </a:rPr>
              <a:t>https://ed.sc.gov/educators/school-and-district-administrators/certified-support-specialists/library-media-specialists/</a:t>
            </a:r>
            <a:endParaRPr lang="en-US" altLang="en-US" sz="2400" kern="0" dirty="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endParaRPr lang="en-US" altLang="en-US" sz="2400" kern="0" dirty="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endParaRPr lang="en-US" altLang="en-US" sz="2400" kern="0" dirty="0">
              <a:solidFill>
                <a:srgbClr val="000000"/>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37</a:t>
            </a:fld>
            <a:endParaRPr lang="en-US"/>
          </a:p>
        </p:txBody>
      </p:sp>
    </p:spTree>
    <p:extLst>
      <p:ext uri="{BB962C8B-B14F-4D97-AF65-F5344CB8AC3E}">
        <p14:creationId xmlns:p14="http://schemas.microsoft.com/office/powerpoint/2010/main" val="39050497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1107847" y="171985"/>
            <a:ext cx="10003200" cy="1280609"/>
          </a:xfrm>
        </p:spPr>
        <p:txBody>
          <a:bodyPr>
            <a:normAutofit/>
          </a:bodyPr>
          <a:lstStyle/>
          <a:p>
            <a:pPr algn="ctr"/>
            <a:r>
              <a:rPr lang="en-US" dirty="0"/>
              <a:t>Resource Page (for Administrative use)</a:t>
            </a:r>
            <a:endParaRPr lang="en-US" u="sng" dirty="0"/>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1094400" y="1762996"/>
            <a:ext cx="10003200" cy="4271875"/>
          </a:xfrm>
        </p:spPr>
        <p:txBody>
          <a:bodyPr>
            <a:normAutofit/>
          </a:bodyPr>
          <a:lstStyle/>
          <a:p>
            <a:pPr marL="0" indent="0">
              <a:buNone/>
            </a:pPr>
            <a:endParaRPr lang="en-US" dirty="0"/>
          </a:p>
          <a:p>
            <a:pPr marL="0" indent="0">
              <a:buNone/>
            </a:pPr>
            <a:r>
              <a:rPr lang="en-US" sz="4800" b="1" u="sng" dirty="0">
                <a:solidFill>
                  <a:schemeClr val="accent2"/>
                </a:solidFill>
              </a:rPr>
              <a:t>The following slides on contract levels are optional. Use at your discretion</a:t>
            </a:r>
            <a:endParaRPr lang="en-US" sz="4800" b="1" dirty="0">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12" y="198879"/>
            <a:ext cx="10003200" cy="1280609"/>
          </a:xfrm>
        </p:spPr>
        <p:txBody>
          <a:bodyPr/>
          <a:lstStyle/>
          <a:p>
            <a:r>
              <a:rPr lang="en-US" dirty="0">
                <a:solidFill>
                  <a:schemeClr val="tx2"/>
                </a:solidFill>
              </a:rPr>
              <a:t>Induction Formative</a:t>
            </a:r>
          </a:p>
        </p:txBody>
      </p:sp>
      <p:sp>
        <p:nvSpPr>
          <p:cNvPr id="4" name="Content Placeholder 2"/>
          <p:cNvSpPr>
            <a:spLocks noGrp="1"/>
          </p:cNvSpPr>
          <p:nvPr>
            <p:ph idx="1"/>
          </p:nvPr>
        </p:nvSpPr>
        <p:spPr>
          <a:xfrm>
            <a:off x="389512" y="1595010"/>
            <a:ext cx="10003200" cy="4271875"/>
          </a:xfrm>
        </p:spPr>
        <p:txBody>
          <a:bodyPr anchor="ctr">
            <a:noAutofit/>
          </a:bodyPr>
          <a:lstStyle/>
          <a:p>
            <a:pPr marL="0" indent="0">
              <a:buNone/>
            </a:pPr>
            <a:r>
              <a:rPr lang="en-US" sz="2500" dirty="0"/>
              <a:t>Evaluation Team</a:t>
            </a:r>
          </a:p>
          <a:p>
            <a:r>
              <a:rPr lang="en-US" sz="2500" dirty="0"/>
              <a:t>Principal or trained administrative designee – Evaluation Chair</a:t>
            </a:r>
          </a:p>
          <a:p>
            <a:r>
              <a:rPr lang="en-US" sz="2500" dirty="0"/>
              <a:t>Certified, trained mentor – will NOT evaluate</a:t>
            </a:r>
          </a:p>
          <a:p>
            <a:pPr lvl="1"/>
            <a:r>
              <a:rPr lang="en-US" sz="2500" dirty="0"/>
              <a:t>Must meet all certification requirements</a:t>
            </a:r>
          </a:p>
          <a:p>
            <a:pPr lvl="1"/>
            <a:r>
              <a:rPr lang="en-US" sz="2500" dirty="0"/>
              <a:t>Specifically matched to school librarian</a:t>
            </a:r>
          </a:p>
          <a:p>
            <a:pPr lvl="1"/>
            <a:endParaRPr lang="en-US" sz="2500" dirty="0"/>
          </a:p>
          <a:p>
            <a:pPr marL="0" indent="0">
              <a:buNone/>
            </a:pPr>
            <a:r>
              <a:rPr lang="en-US" sz="2500" dirty="0"/>
              <a:t>Orientation</a:t>
            </a:r>
          </a:p>
          <a:p>
            <a:r>
              <a:rPr lang="en-US" sz="2500" dirty="0"/>
              <a:t>Written and oral explanations of Rubric, process, timeline, criteria, intended use of results, name of evaluator</a:t>
            </a:r>
          </a:p>
        </p:txBody>
      </p:sp>
      <p:pic>
        <p:nvPicPr>
          <p:cNvPr id="5" name="Picture 4" descr="A picture containing food, room&#10;&#10;Description generated with very high confidence">
            <a:extLst>
              <a:ext uri="{FF2B5EF4-FFF2-40B4-BE49-F238E27FC236}">
                <a16:creationId xmlns:a16="http://schemas.microsoft.com/office/drawing/2014/main" id="{F49F3CA3-F1AA-424D-8E45-216047A9D6C5}"/>
              </a:ext>
            </a:extLst>
          </p:cNvPr>
          <p:cNvPicPr>
            <a:picLocks noChangeAspect="1"/>
          </p:cNvPicPr>
          <p:nvPr/>
        </p:nvPicPr>
        <p:blipFill>
          <a:blip r:embed="rId3"/>
          <a:stretch>
            <a:fillRect/>
          </a:stretch>
        </p:blipFill>
        <p:spPr>
          <a:xfrm>
            <a:off x="10392712" y="198879"/>
            <a:ext cx="1409775" cy="1667622"/>
          </a:xfrm>
          <a:prstGeom prst="rect">
            <a:avLst/>
          </a:prstGeom>
          <a:ln>
            <a:noFill/>
          </a:ln>
        </p:spPr>
      </p:pic>
    </p:spTree>
    <p:extLst>
      <p:ext uri="{BB962C8B-B14F-4D97-AF65-F5344CB8AC3E}">
        <p14:creationId xmlns:p14="http://schemas.microsoft.com/office/powerpoint/2010/main" val="2262083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A626E-4222-4EFE-8364-3C65EC19C281}"/>
              </a:ext>
            </a:extLst>
          </p:cNvPr>
          <p:cNvSpPr>
            <a:spLocks noGrp="1"/>
          </p:cNvSpPr>
          <p:nvPr>
            <p:ph type="title"/>
          </p:nvPr>
        </p:nvSpPr>
        <p:spPr/>
        <p:txBody>
          <a:bodyPr/>
          <a:lstStyle/>
          <a:p>
            <a:r>
              <a:rPr lang="en-US" dirty="0">
                <a:latin typeface="Calibri"/>
                <a:cs typeface="Calibri"/>
              </a:rPr>
              <a:t>Objectives</a:t>
            </a:r>
            <a:endParaRPr lang="en-US" dirty="0"/>
          </a:p>
        </p:txBody>
      </p:sp>
      <p:sp>
        <p:nvSpPr>
          <p:cNvPr id="3" name="Content Placeholder 2">
            <a:extLst>
              <a:ext uri="{FF2B5EF4-FFF2-40B4-BE49-F238E27FC236}">
                <a16:creationId xmlns:a16="http://schemas.microsoft.com/office/drawing/2014/main" id="{DFFC3054-3B9C-46FD-B8DC-4953DFC26E90}"/>
              </a:ext>
            </a:extLst>
          </p:cNvPr>
          <p:cNvSpPr>
            <a:spLocks noGrp="1"/>
          </p:cNvSpPr>
          <p:nvPr>
            <p:ph idx="1"/>
          </p:nvPr>
        </p:nvSpPr>
        <p:spPr/>
        <p:txBody>
          <a:bodyPr vert="horz" lIns="0" tIns="0" rIns="0" bIns="0" rtlCol="0" anchor="t">
            <a:normAutofit/>
          </a:bodyPr>
          <a:lstStyle/>
          <a:p>
            <a:pPr marL="0" indent="0">
              <a:buNone/>
            </a:pPr>
            <a:r>
              <a:rPr lang="en-US" sz="2500" dirty="0">
                <a:ea typeface="+mn-lt"/>
                <a:cs typeface="+mn-lt"/>
              </a:rPr>
              <a:t>•Understand the components of the South Carolina School Librarian Rubric</a:t>
            </a:r>
            <a:endParaRPr lang="en-US" sz="2500" dirty="0">
              <a:cs typeface="Calibri" panose="020F0502020204030204"/>
            </a:endParaRPr>
          </a:p>
          <a:p>
            <a:pPr marL="0" indent="0">
              <a:buNone/>
            </a:pPr>
            <a:r>
              <a:rPr lang="en-US" sz="2500" dirty="0">
                <a:ea typeface="+mn-lt"/>
                <a:cs typeface="+mn-lt"/>
              </a:rPr>
              <a:t>•Develop an understanding of the evaluation process for school librarians</a:t>
            </a:r>
            <a:endParaRPr lang="en-US" sz="2500" dirty="0">
              <a:cs typeface="Calibri" panose="020F0502020204030204"/>
            </a:endParaRPr>
          </a:p>
          <a:p>
            <a:pPr marL="0" indent="0">
              <a:buNone/>
            </a:pPr>
            <a:r>
              <a:rPr lang="en-US" sz="2500" dirty="0">
                <a:ea typeface="+mn-lt"/>
                <a:cs typeface="+mn-lt"/>
              </a:rPr>
              <a:t>•Identify elements of effective practice for school librarians</a:t>
            </a:r>
            <a:endParaRPr lang="en-US" sz="2500" dirty="0">
              <a:cs typeface="Calibri" panose="020F0502020204030204"/>
            </a:endParaRPr>
          </a:p>
          <a:p>
            <a:pPr marL="0" indent="0">
              <a:buNone/>
            </a:pPr>
            <a:r>
              <a:rPr lang="en-US" sz="2500" dirty="0">
                <a:ea typeface="+mn-lt"/>
                <a:cs typeface="+mn-lt"/>
              </a:rPr>
              <a:t>•Recognize appropriate sources of evidence for evaluating school librarians</a:t>
            </a:r>
            <a:endParaRPr lang="en-US" sz="2500" dirty="0">
              <a:cs typeface="Calibri" panose="020F0502020204030204"/>
            </a:endParaRPr>
          </a:p>
        </p:txBody>
      </p:sp>
    </p:spTree>
    <p:extLst>
      <p:ext uri="{BB962C8B-B14F-4D97-AF65-F5344CB8AC3E}">
        <p14:creationId xmlns:p14="http://schemas.microsoft.com/office/powerpoint/2010/main" val="2022663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dirty="0">
                <a:latin typeface="Calibri"/>
                <a:cs typeface="Calibri"/>
              </a:rPr>
              <a:t>Induction Formative: Preliminary Cycle</a:t>
            </a:r>
            <a:endParaRPr lang="en-US" dirty="0"/>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1094400" y="1634246"/>
            <a:ext cx="9703302" cy="4861346"/>
          </a:xfrm>
        </p:spPr>
        <p:txBody>
          <a:bodyPr vert="horz" lIns="0" tIns="0" rIns="0" bIns="0" rtlCol="0" anchor="t">
            <a:normAutofit/>
          </a:bodyPr>
          <a:lstStyle/>
          <a:p>
            <a:r>
              <a:rPr lang="en-US" sz="2500" dirty="0">
                <a:cs typeface="Calibri"/>
              </a:rPr>
              <a:t>Preliminary Approval Conference</a:t>
            </a:r>
          </a:p>
          <a:p>
            <a:pPr lvl="1"/>
            <a:r>
              <a:rPr lang="en-US" sz="2500" dirty="0">
                <a:cs typeface="Calibri"/>
              </a:rPr>
              <a:t>School Counselor Plan</a:t>
            </a:r>
          </a:p>
          <a:p>
            <a:pPr lvl="1"/>
            <a:endParaRPr lang="en-US" sz="2500" dirty="0">
              <a:cs typeface="Calibri"/>
            </a:endParaRPr>
          </a:p>
          <a:p>
            <a:r>
              <a:rPr lang="en-US" sz="2500" dirty="0">
                <a:cs typeface="Calibri"/>
              </a:rPr>
              <a:t>Observation</a:t>
            </a:r>
          </a:p>
          <a:p>
            <a:pPr lvl="1"/>
            <a:r>
              <a:rPr lang="en-US" sz="2500" dirty="0">
                <a:cs typeface="Calibri"/>
              </a:rPr>
              <a:t>Principal or trained administrative designee conducts ≥ 1 observation</a:t>
            </a:r>
          </a:p>
          <a:p>
            <a:pPr lvl="1"/>
            <a:r>
              <a:rPr lang="en-US" sz="2500" dirty="0">
                <a:cs typeface="Calibri"/>
              </a:rPr>
              <a:t>Announced with pre-conference</a:t>
            </a:r>
          </a:p>
          <a:p>
            <a:pPr lvl="1"/>
            <a:r>
              <a:rPr lang="en-US" sz="2500" dirty="0">
                <a:cs typeface="Calibri"/>
              </a:rPr>
              <a:t>Post-conference with Areas of Refinement and Reinforcement</a:t>
            </a:r>
          </a:p>
          <a:p>
            <a:pPr lvl="1"/>
            <a:endParaRPr lang="en-US" sz="2500" dirty="0">
              <a:cs typeface="Calibri"/>
            </a:endParaRPr>
          </a:p>
          <a:p>
            <a:r>
              <a:rPr lang="en-US" sz="2500" dirty="0">
                <a:cs typeface="Calibri"/>
              </a:rPr>
              <a:t>Preliminary Evaluation Conference</a:t>
            </a:r>
          </a:p>
          <a:p>
            <a:pPr lvl="1"/>
            <a:r>
              <a:rPr lang="en-US" sz="2500" dirty="0">
                <a:cs typeface="Calibri"/>
              </a:rPr>
              <a:t>Preliminary scores for 3 Domains are shared</a:t>
            </a:r>
          </a:p>
          <a:p>
            <a:pPr lvl="1"/>
            <a:r>
              <a:rPr lang="en-US" sz="2500" dirty="0">
                <a:cs typeface="Calibri"/>
              </a:rPr>
              <a:t>School Librarian Plan</a:t>
            </a:r>
          </a:p>
          <a:p>
            <a:pPr lvl="1"/>
            <a:endParaRPr lang="en-US" dirty="0">
              <a:cs typeface="Calibri"/>
            </a:endParaRPr>
          </a:p>
          <a:p>
            <a:endParaRPr lang="en-US" dirty="0">
              <a:cs typeface="Calibri"/>
            </a:endParaRPr>
          </a:p>
          <a:p>
            <a:pPr lvl="1"/>
            <a:endParaRPr lang="en-US" dirty="0">
              <a:cs typeface="Calibri"/>
            </a:endParaRPr>
          </a:p>
          <a:p>
            <a:endParaRPr lang="en-US" dirty="0">
              <a:cs typeface="Calibri"/>
            </a:endParaRPr>
          </a:p>
          <a:p>
            <a:pPr lvl="1"/>
            <a:endParaRPr lang="en-US" dirty="0">
              <a:cs typeface="Calibri"/>
            </a:endParaRPr>
          </a:p>
        </p:txBody>
      </p:sp>
    </p:spTree>
    <p:extLst>
      <p:ext uri="{BB962C8B-B14F-4D97-AF65-F5344CB8AC3E}">
        <p14:creationId xmlns:p14="http://schemas.microsoft.com/office/powerpoint/2010/main" val="1964598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768919" y="437394"/>
            <a:ext cx="7502400" cy="1108081"/>
          </a:xfrm>
        </p:spPr>
        <p:txBody>
          <a:bodyPr/>
          <a:lstStyle/>
          <a:p>
            <a:r>
              <a:rPr lang="en-US" dirty="0">
                <a:latin typeface="Calibri"/>
                <a:cs typeface="Calibri"/>
              </a:rPr>
              <a:t>Induction Formative: Final Cycle</a:t>
            </a:r>
            <a:endParaRPr lang="en-US" dirty="0"/>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768918" y="1545475"/>
            <a:ext cx="9620221" cy="4890101"/>
          </a:xfrm>
        </p:spPr>
        <p:txBody>
          <a:bodyPr vert="horz" lIns="0" tIns="0" rIns="0" bIns="0" rtlCol="0" anchor="t">
            <a:normAutofit/>
          </a:bodyPr>
          <a:lstStyle/>
          <a:p>
            <a:r>
              <a:rPr lang="en-US" sz="2500" dirty="0">
                <a:ea typeface="+mn-lt"/>
                <a:cs typeface="+mn-lt"/>
              </a:rPr>
              <a:t>Observation</a:t>
            </a:r>
          </a:p>
          <a:p>
            <a:pPr lvl="1"/>
            <a:r>
              <a:rPr lang="en-US" sz="2500" dirty="0">
                <a:ea typeface="+mn-lt"/>
                <a:cs typeface="+mn-lt"/>
              </a:rPr>
              <a:t>Principal or trained administrative designee conducts ≥ 1 observation</a:t>
            </a:r>
          </a:p>
          <a:p>
            <a:pPr lvl="1"/>
            <a:r>
              <a:rPr lang="en-US" sz="2500" dirty="0">
                <a:ea typeface="+mn-lt"/>
                <a:cs typeface="+mn-lt"/>
              </a:rPr>
              <a:t>Unannounced</a:t>
            </a:r>
          </a:p>
          <a:p>
            <a:pPr lvl="1"/>
            <a:r>
              <a:rPr lang="en-US" sz="2500" dirty="0">
                <a:ea typeface="+mn-lt"/>
                <a:cs typeface="+mn-lt"/>
              </a:rPr>
              <a:t>Post-conference with Areas of Refinement and Reinforcement</a:t>
            </a:r>
            <a:endParaRPr lang="en-US" sz="2500" dirty="0">
              <a:cs typeface="Calibri"/>
            </a:endParaRPr>
          </a:p>
          <a:p>
            <a:pPr lvl="1"/>
            <a:endParaRPr lang="en-US" sz="2500" dirty="0">
              <a:ea typeface="+mn-lt"/>
              <a:cs typeface="+mn-lt"/>
            </a:endParaRPr>
          </a:p>
          <a:p>
            <a:r>
              <a:rPr lang="en-US" sz="2500" dirty="0">
                <a:ea typeface="+mn-lt"/>
                <a:cs typeface="+mn-lt"/>
              </a:rPr>
              <a:t>Final Evaluation Conference</a:t>
            </a:r>
          </a:p>
          <a:p>
            <a:pPr lvl="1"/>
            <a:r>
              <a:rPr lang="en-US" sz="2500" dirty="0">
                <a:ea typeface="+mn-lt"/>
                <a:cs typeface="+mn-lt"/>
              </a:rPr>
              <a:t>Professionalism scores shared by School Librarian and Administrative Evaluator</a:t>
            </a:r>
          </a:p>
          <a:p>
            <a:pPr lvl="1"/>
            <a:r>
              <a:rPr lang="en-US" sz="2500" dirty="0">
                <a:ea typeface="+mn-lt"/>
                <a:cs typeface="+mn-lt"/>
              </a:rPr>
              <a:t>School Librarian Plan</a:t>
            </a:r>
          </a:p>
          <a:p>
            <a:pPr lvl="1"/>
            <a:r>
              <a:rPr lang="en-US" sz="2500" dirty="0">
                <a:ea typeface="+mn-lt"/>
                <a:cs typeface="+mn-lt"/>
              </a:rPr>
              <a:t>Final scores for all 4 Domains are shared</a:t>
            </a:r>
          </a:p>
          <a:p>
            <a:pPr lvl="1"/>
            <a:endParaRPr lang="en-US" sz="2400" dirty="0">
              <a:ea typeface="+mn-lt"/>
              <a:cs typeface="+mn-lt"/>
            </a:endParaRPr>
          </a:p>
          <a:p>
            <a:endParaRPr lang="en-US" sz="2400" dirty="0">
              <a:ea typeface="+mn-lt"/>
              <a:cs typeface="+mn-lt"/>
            </a:endParaRPr>
          </a:p>
          <a:p>
            <a:pPr marL="342900" lvl="1" indent="0">
              <a:buNone/>
            </a:pPr>
            <a:endParaRPr lang="en-US" sz="2400" dirty="0">
              <a:ea typeface="+mn-lt"/>
              <a:cs typeface="+mn-lt"/>
            </a:endParaRPr>
          </a:p>
          <a:p>
            <a:pPr lvl="1"/>
            <a:endParaRPr lang="en-US" dirty="0">
              <a:ea typeface="+mn-lt"/>
              <a:cs typeface="+mn-lt"/>
            </a:endParaRPr>
          </a:p>
          <a:p>
            <a:endParaRPr lang="en-US" dirty="0">
              <a:ea typeface="+mn-lt"/>
              <a:cs typeface="+mn-lt"/>
            </a:endParaRPr>
          </a:p>
        </p:txBody>
      </p:sp>
    </p:spTree>
    <p:extLst>
      <p:ext uri="{BB962C8B-B14F-4D97-AF65-F5344CB8AC3E}">
        <p14:creationId xmlns:p14="http://schemas.microsoft.com/office/powerpoint/2010/main" val="33751988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98" y="219009"/>
            <a:ext cx="10003200" cy="813681"/>
          </a:xfrm>
        </p:spPr>
        <p:txBody>
          <a:bodyPr/>
          <a:lstStyle/>
          <a:p>
            <a:r>
              <a:rPr lang="en-US" dirty="0">
                <a:solidFill>
                  <a:schemeClr val="tx2"/>
                </a:solidFill>
                <a:latin typeface="Calibri"/>
                <a:cs typeface="Calibri"/>
              </a:rPr>
              <a:t>Annual &amp; Continuing Summative</a:t>
            </a:r>
            <a:endParaRPr lang="en-US" dirty="0">
              <a:solidFill>
                <a:schemeClr val="tx2"/>
              </a:solidFill>
            </a:endParaRPr>
          </a:p>
        </p:txBody>
      </p:sp>
      <p:pic>
        <p:nvPicPr>
          <p:cNvPr id="4" name="Picture 3" descr="A picture containing food, room&#10;&#10;Description generated with very high confidence">
            <a:extLst>
              <a:ext uri="{FF2B5EF4-FFF2-40B4-BE49-F238E27FC236}">
                <a16:creationId xmlns:a16="http://schemas.microsoft.com/office/drawing/2014/main" id="{F49F3CA3-F1AA-424D-8E45-216047A9D6C5}"/>
              </a:ext>
            </a:extLst>
          </p:cNvPr>
          <p:cNvPicPr>
            <a:picLocks noChangeAspect="1"/>
          </p:cNvPicPr>
          <p:nvPr/>
        </p:nvPicPr>
        <p:blipFill>
          <a:blip r:embed="rId3"/>
          <a:stretch>
            <a:fillRect/>
          </a:stretch>
        </p:blipFill>
        <p:spPr>
          <a:xfrm>
            <a:off x="10392712" y="198879"/>
            <a:ext cx="1409775" cy="1667622"/>
          </a:xfrm>
          <a:prstGeom prst="rect">
            <a:avLst/>
          </a:prstGeom>
          <a:ln>
            <a:noFill/>
          </a:ln>
        </p:spPr>
      </p:pic>
      <p:sp>
        <p:nvSpPr>
          <p:cNvPr id="5" name="Content Placeholder 2"/>
          <p:cNvSpPr>
            <a:spLocks noGrp="1"/>
          </p:cNvSpPr>
          <p:nvPr>
            <p:ph idx="1"/>
          </p:nvPr>
        </p:nvSpPr>
        <p:spPr>
          <a:xfrm>
            <a:off x="175098" y="1866501"/>
            <a:ext cx="11627389" cy="4115313"/>
          </a:xfrm>
        </p:spPr>
        <p:txBody>
          <a:bodyPr vert="horz" lIns="0" tIns="0" rIns="0" bIns="0" rtlCol="0" anchor="ctr">
            <a:noAutofit/>
          </a:bodyPr>
          <a:lstStyle/>
          <a:p>
            <a:pPr marL="0" indent="0">
              <a:buNone/>
            </a:pPr>
            <a:r>
              <a:rPr lang="en-US" sz="2500" dirty="0">
                <a:cs typeface="Calibri"/>
              </a:rPr>
              <a:t>Summative Evaluation Policy</a:t>
            </a:r>
          </a:p>
          <a:p>
            <a:r>
              <a:rPr lang="en-US" sz="2500" dirty="0">
                <a:cs typeface="Calibri"/>
              </a:rPr>
              <a:t>School librarians on a Continuing contract must be notified in writing on or before date contracts are issued and must include reason and description of process.</a:t>
            </a:r>
          </a:p>
          <a:p>
            <a:pPr marL="0" indent="0">
              <a:buNone/>
            </a:pPr>
            <a:endParaRPr lang="en-US" sz="2500" dirty="0">
              <a:cs typeface="Calibri"/>
            </a:endParaRPr>
          </a:p>
          <a:p>
            <a:pPr marL="0" indent="0">
              <a:buNone/>
            </a:pPr>
            <a:r>
              <a:rPr lang="en-US" sz="2500" dirty="0"/>
              <a:t>Evaluation Team</a:t>
            </a:r>
            <a:endParaRPr lang="en-US" sz="2500" dirty="0">
              <a:cs typeface="Calibri"/>
            </a:endParaRPr>
          </a:p>
          <a:p>
            <a:r>
              <a:rPr lang="en-US" sz="2500" dirty="0"/>
              <a:t>Principal or trained administrative designee</a:t>
            </a:r>
            <a:endParaRPr lang="en-US" sz="2500" dirty="0">
              <a:cs typeface="Calibri" panose="020F0502020204030204"/>
            </a:endParaRPr>
          </a:p>
          <a:p>
            <a:r>
              <a:rPr lang="en-US" sz="2500" dirty="0">
                <a:cs typeface="Calibri" panose="020F0502020204030204"/>
              </a:rPr>
              <a:t>Trained content expert (a trained, certified school librarian)</a:t>
            </a:r>
          </a:p>
          <a:p>
            <a:r>
              <a:rPr lang="en-US" sz="2500" dirty="0">
                <a:cs typeface="Calibri" panose="020F0502020204030204"/>
              </a:rPr>
              <a:t>Highly consequential formal evaluations - 3-member team</a:t>
            </a:r>
          </a:p>
          <a:p>
            <a:pPr marL="0" indent="0">
              <a:buNone/>
            </a:pPr>
            <a:endParaRPr lang="en-US" sz="2500" dirty="0">
              <a:cs typeface="Calibri" panose="020F0502020204030204"/>
            </a:endParaRPr>
          </a:p>
          <a:p>
            <a:pPr marL="0" indent="0">
              <a:buNone/>
            </a:pPr>
            <a:r>
              <a:rPr lang="en-US" sz="2500" dirty="0"/>
              <a:t>Orientation</a:t>
            </a:r>
            <a:endParaRPr lang="en-US" sz="2500" dirty="0">
              <a:cs typeface="Calibri"/>
            </a:endParaRPr>
          </a:p>
          <a:p>
            <a:r>
              <a:rPr lang="en-US" sz="2500" dirty="0"/>
              <a:t>Written and oral explanations of Rubric, process, </a:t>
            </a:r>
            <a:endParaRPr lang="en-US" sz="2500" dirty="0">
              <a:cs typeface="Calibri"/>
            </a:endParaRPr>
          </a:p>
          <a:p>
            <a:pPr marL="0" indent="0">
              <a:buNone/>
            </a:pPr>
            <a:r>
              <a:rPr lang="en-US" sz="2500" dirty="0"/>
              <a:t>    timeline, criteria, intended use of results</a:t>
            </a:r>
            <a:endParaRPr lang="en-US" sz="2500" dirty="0">
              <a:cs typeface="Calibri"/>
            </a:endParaRPr>
          </a:p>
        </p:txBody>
      </p:sp>
    </p:spTree>
    <p:extLst>
      <p:ext uri="{BB962C8B-B14F-4D97-AF65-F5344CB8AC3E}">
        <p14:creationId xmlns:p14="http://schemas.microsoft.com/office/powerpoint/2010/main" val="32128054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a:xfrm>
            <a:off x="257821" y="408561"/>
            <a:ext cx="10003200" cy="677494"/>
          </a:xfrm>
        </p:spPr>
        <p:txBody>
          <a:bodyPr/>
          <a:lstStyle/>
          <a:p>
            <a:r>
              <a:rPr lang="en-US" dirty="0">
                <a:latin typeface="Calibri"/>
                <a:cs typeface="Calibri"/>
              </a:rPr>
              <a:t>Annual &amp; Continuing Summative: Preliminary Cycle</a:t>
            </a:r>
            <a:endParaRPr lang="en-US" dirty="0"/>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257821" y="1280610"/>
            <a:ext cx="11668289" cy="5319646"/>
          </a:xfrm>
        </p:spPr>
        <p:txBody>
          <a:bodyPr vert="horz" lIns="0" tIns="0" rIns="0" bIns="0" rtlCol="0" anchor="t">
            <a:normAutofit lnSpcReduction="10000"/>
          </a:bodyPr>
          <a:lstStyle/>
          <a:p>
            <a:r>
              <a:rPr lang="en-US" sz="2500" dirty="0">
                <a:ea typeface="+mn-lt"/>
                <a:cs typeface="+mn-lt"/>
              </a:rPr>
              <a:t>Preliminary Approval Conference</a:t>
            </a:r>
          </a:p>
          <a:p>
            <a:pPr lvl="1"/>
            <a:r>
              <a:rPr lang="en-US" sz="2500" dirty="0">
                <a:ea typeface="+mn-lt"/>
                <a:cs typeface="+mn-lt"/>
              </a:rPr>
              <a:t>School Librarian Plan</a:t>
            </a:r>
          </a:p>
          <a:p>
            <a:pPr marL="342900" lvl="1" indent="0">
              <a:buNone/>
            </a:pPr>
            <a:endParaRPr lang="en-US" sz="2500" dirty="0">
              <a:ea typeface="+mn-lt"/>
              <a:cs typeface="+mn-lt"/>
            </a:endParaRPr>
          </a:p>
          <a:p>
            <a:r>
              <a:rPr lang="en-US" sz="2500" dirty="0">
                <a:ea typeface="+mn-lt"/>
                <a:cs typeface="+mn-lt"/>
              </a:rPr>
              <a:t>Observations</a:t>
            </a:r>
          </a:p>
          <a:p>
            <a:pPr lvl="1"/>
            <a:r>
              <a:rPr lang="en-US" sz="2500" dirty="0">
                <a:ea typeface="+mn-lt"/>
                <a:cs typeface="+mn-lt"/>
              </a:rPr>
              <a:t>Principal or trained administrative designee conducts ≥ 1 observation</a:t>
            </a:r>
          </a:p>
          <a:p>
            <a:pPr lvl="1"/>
            <a:r>
              <a:rPr lang="en-US" sz="2500" dirty="0">
                <a:ea typeface="+mn-lt"/>
                <a:cs typeface="+mn-lt"/>
              </a:rPr>
              <a:t>Content Expert conducts ≥ 1 observation</a:t>
            </a:r>
          </a:p>
          <a:p>
            <a:pPr lvl="1"/>
            <a:r>
              <a:rPr lang="en-US" sz="2500" dirty="0">
                <a:ea typeface="+mn-lt"/>
                <a:cs typeface="+mn-lt"/>
              </a:rPr>
              <a:t>Announced with pre-conferences</a:t>
            </a:r>
          </a:p>
          <a:p>
            <a:pPr lvl="1"/>
            <a:r>
              <a:rPr lang="en-US" sz="2500" dirty="0">
                <a:ea typeface="+mn-lt"/>
                <a:cs typeface="+mn-lt"/>
              </a:rPr>
              <a:t>Post-conferences with Areas of Refinement and Reinforcement</a:t>
            </a:r>
          </a:p>
          <a:p>
            <a:pPr lvl="1"/>
            <a:endParaRPr lang="en-US" sz="2500" dirty="0">
              <a:ea typeface="+mn-lt"/>
              <a:cs typeface="+mn-lt"/>
            </a:endParaRPr>
          </a:p>
          <a:p>
            <a:r>
              <a:rPr lang="en-US" sz="2500" dirty="0">
                <a:ea typeface="+mn-lt"/>
                <a:cs typeface="+mn-lt"/>
              </a:rPr>
              <a:t>Consensus Meeting</a:t>
            </a:r>
          </a:p>
          <a:p>
            <a:pPr lvl="1"/>
            <a:endParaRPr lang="en-US" sz="2500" dirty="0">
              <a:ea typeface="+mn-lt"/>
              <a:cs typeface="+mn-lt"/>
            </a:endParaRPr>
          </a:p>
          <a:p>
            <a:r>
              <a:rPr lang="en-US" sz="2500" dirty="0">
                <a:ea typeface="+mn-lt"/>
                <a:cs typeface="+mn-lt"/>
              </a:rPr>
              <a:t>Preliminary Evaluation Conference</a:t>
            </a:r>
          </a:p>
          <a:p>
            <a:pPr lvl="1"/>
            <a:r>
              <a:rPr lang="en-US" sz="2500" dirty="0">
                <a:ea typeface="+mn-lt"/>
                <a:cs typeface="+mn-lt"/>
              </a:rPr>
              <a:t>Preliminary scores for 3 Domains are shared</a:t>
            </a:r>
          </a:p>
          <a:p>
            <a:pPr lvl="1"/>
            <a:r>
              <a:rPr lang="en-US" sz="2500" dirty="0">
                <a:ea typeface="+mn-lt"/>
                <a:cs typeface="+mn-lt"/>
              </a:rPr>
              <a:t>School Librarian Plan</a:t>
            </a:r>
            <a:endParaRPr lang="en-US" sz="2500" dirty="0"/>
          </a:p>
          <a:p>
            <a:endParaRPr lang="en-US" dirty="0">
              <a:cs typeface="Calibri"/>
            </a:endParaRPr>
          </a:p>
          <a:p>
            <a:endParaRPr lang="en-US" dirty="0">
              <a:cs typeface="Calibri"/>
            </a:endParaRPr>
          </a:p>
          <a:p>
            <a:pPr lvl="1"/>
            <a:endParaRPr lang="en-US" dirty="0">
              <a:cs typeface="Calibri"/>
            </a:endParaRPr>
          </a:p>
          <a:p>
            <a:pPr indent="0"/>
            <a:endParaRPr lang="en-US" dirty="0">
              <a:cs typeface="Calibri"/>
            </a:endParaRPr>
          </a:p>
          <a:p>
            <a:pPr indent="0"/>
            <a:endParaRPr lang="en-US" dirty="0">
              <a:cs typeface="Calibri"/>
            </a:endParaRPr>
          </a:p>
          <a:p>
            <a:pPr indent="0"/>
            <a:endParaRPr lang="en-US" dirty="0">
              <a:cs typeface="Calibri"/>
            </a:endParaRPr>
          </a:p>
          <a:p>
            <a:pPr indent="0"/>
            <a:endParaRPr lang="en-US" dirty="0">
              <a:cs typeface="Calibri"/>
            </a:endParaRPr>
          </a:p>
          <a:p>
            <a:endParaRPr lang="en-US" dirty="0">
              <a:cs typeface="Calibri"/>
            </a:endParaRPr>
          </a:p>
        </p:txBody>
      </p:sp>
    </p:spTree>
    <p:extLst>
      <p:ext uri="{BB962C8B-B14F-4D97-AF65-F5344CB8AC3E}">
        <p14:creationId xmlns:p14="http://schemas.microsoft.com/office/powerpoint/2010/main" val="29018050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C346-8EE7-467E-B3D5-194466C1BC6B}"/>
              </a:ext>
            </a:extLst>
          </p:cNvPr>
          <p:cNvSpPr>
            <a:spLocks noGrp="1"/>
          </p:cNvSpPr>
          <p:nvPr>
            <p:ph type="title"/>
          </p:nvPr>
        </p:nvSpPr>
        <p:spPr>
          <a:xfrm>
            <a:off x="218910" y="330740"/>
            <a:ext cx="10003200" cy="526177"/>
          </a:xfrm>
        </p:spPr>
        <p:txBody>
          <a:bodyPr/>
          <a:lstStyle/>
          <a:p>
            <a:r>
              <a:rPr lang="en-US" dirty="0">
                <a:latin typeface="Calibri"/>
                <a:cs typeface="Calibri"/>
              </a:rPr>
              <a:t>Annual &amp; Continuing Summative: Final Cycle</a:t>
            </a:r>
            <a:endParaRPr lang="en-US" dirty="0"/>
          </a:p>
        </p:txBody>
      </p:sp>
      <p:sp>
        <p:nvSpPr>
          <p:cNvPr id="3" name="Content Placeholder 2">
            <a:extLst>
              <a:ext uri="{FF2B5EF4-FFF2-40B4-BE49-F238E27FC236}">
                <a16:creationId xmlns:a16="http://schemas.microsoft.com/office/drawing/2014/main" id="{BDADCCE9-7E45-4727-A3D9-97E3933822F2}"/>
              </a:ext>
            </a:extLst>
          </p:cNvPr>
          <p:cNvSpPr>
            <a:spLocks noGrp="1"/>
          </p:cNvSpPr>
          <p:nvPr>
            <p:ph idx="1"/>
          </p:nvPr>
        </p:nvSpPr>
        <p:spPr>
          <a:xfrm>
            <a:off x="218909" y="1038495"/>
            <a:ext cx="11648835" cy="4951495"/>
          </a:xfrm>
        </p:spPr>
        <p:txBody>
          <a:bodyPr vert="horz" lIns="0" tIns="0" rIns="0" bIns="0" rtlCol="0" anchor="t">
            <a:normAutofit lnSpcReduction="10000"/>
          </a:bodyPr>
          <a:lstStyle/>
          <a:p>
            <a:endParaRPr lang="en-US" dirty="0">
              <a:cs typeface="Calibri"/>
            </a:endParaRPr>
          </a:p>
          <a:p>
            <a:r>
              <a:rPr lang="en-US" sz="2500" dirty="0">
                <a:cs typeface="Calibri"/>
              </a:rPr>
              <a:t>Observations</a:t>
            </a:r>
            <a:endParaRPr lang="en-US" sz="2500" dirty="0">
              <a:ea typeface="+mn-lt"/>
              <a:cs typeface="+mn-lt"/>
            </a:endParaRPr>
          </a:p>
          <a:p>
            <a:pPr lvl="1"/>
            <a:r>
              <a:rPr lang="en-US" sz="2500" dirty="0">
                <a:cs typeface="Calibri"/>
              </a:rPr>
              <a:t>Principal or trained administrative designee conducts ≥ 1 observation</a:t>
            </a:r>
            <a:endParaRPr lang="en-US" sz="2500" dirty="0">
              <a:ea typeface="+mn-lt"/>
              <a:cs typeface="+mn-lt"/>
            </a:endParaRPr>
          </a:p>
          <a:p>
            <a:pPr lvl="1"/>
            <a:r>
              <a:rPr lang="en-US" sz="2500" dirty="0">
                <a:cs typeface="Calibri"/>
              </a:rPr>
              <a:t>Content Expert conducts  ≥ 1 observation</a:t>
            </a:r>
          </a:p>
          <a:p>
            <a:pPr lvl="1"/>
            <a:r>
              <a:rPr lang="en-US" sz="2500" dirty="0">
                <a:cs typeface="Calibri"/>
              </a:rPr>
              <a:t>Unannounced with post-conferences</a:t>
            </a:r>
            <a:endParaRPr lang="en-US" sz="2500" dirty="0">
              <a:ea typeface="+mn-lt"/>
              <a:cs typeface="+mn-lt"/>
            </a:endParaRPr>
          </a:p>
          <a:p>
            <a:pPr lvl="1"/>
            <a:r>
              <a:rPr lang="en-US" sz="2500" dirty="0">
                <a:cs typeface="Calibri"/>
              </a:rPr>
              <a:t>Post-conferences with Areas of Refinement and Reinforcement</a:t>
            </a:r>
            <a:endParaRPr lang="en-US" sz="2500" dirty="0">
              <a:ea typeface="+mn-lt"/>
              <a:cs typeface="+mn-lt"/>
            </a:endParaRPr>
          </a:p>
          <a:p>
            <a:pPr lvl="1"/>
            <a:endParaRPr lang="en-US" sz="2500" dirty="0">
              <a:ea typeface="+mn-lt"/>
              <a:cs typeface="+mn-lt"/>
            </a:endParaRPr>
          </a:p>
          <a:p>
            <a:r>
              <a:rPr lang="en-US" sz="2500" dirty="0">
                <a:cs typeface="Calibri"/>
              </a:rPr>
              <a:t>Consensus Meeting</a:t>
            </a:r>
          </a:p>
          <a:p>
            <a:endParaRPr lang="en-US" sz="2500" dirty="0">
              <a:cs typeface="Calibri"/>
            </a:endParaRPr>
          </a:p>
          <a:p>
            <a:r>
              <a:rPr lang="en-US" sz="2500" dirty="0">
                <a:cs typeface="Calibri"/>
              </a:rPr>
              <a:t>Final Evaluation Conference</a:t>
            </a:r>
            <a:endParaRPr lang="en-US" sz="2500" dirty="0">
              <a:ea typeface="+mn-lt"/>
              <a:cs typeface="+mn-lt"/>
            </a:endParaRPr>
          </a:p>
          <a:p>
            <a:pPr lvl="1"/>
            <a:r>
              <a:rPr lang="en-US" sz="2500" dirty="0">
                <a:cs typeface="Calibri"/>
              </a:rPr>
              <a:t>Professionalism scores shared by School Librarian and Administrative Evaluator</a:t>
            </a:r>
            <a:endParaRPr lang="en-US" sz="2500" dirty="0">
              <a:ea typeface="+mn-lt"/>
              <a:cs typeface="+mn-lt"/>
            </a:endParaRPr>
          </a:p>
          <a:p>
            <a:pPr lvl="1"/>
            <a:r>
              <a:rPr lang="en-US" sz="2500" dirty="0">
                <a:cs typeface="Calibri"/>
              </a:rPr>
              <a:t>School Librarian</a:t>
            </a:r>
            <a:endParaRPr lang="en-US" sz="2500" dirty="0">
              <a:ea typeface="+mn-lt"/>
              <a:cs typeface="+mn-lt"/>
            </a:endParaRPr>
          </a:p>
          <a:p>
            <a:pPr lvl="1"/>
            <a:r>
              <a:rPr lang="en-US" sz="2500" dirty="0">
                <a:cs typeface="Calibri"/>
              </a:rPr>
              <a:t>Final scores for all 4 Domains are shared</a:t>
            </a:r>
            <a:endParaRPr lang="en-US" sz="2500" dirty="0"/>
          </a:p>
          <a:p>
            <a:pPr lvl="1"/>
            <a:endParaRPr lang="en-US" dirty="0">
              <a:cs typeface="Calibri"/>
            </a:endParaRPr>
          </a:p>
          <a:p>
            <a:pPr marL="0" indent="0">
              <a:buNone/>
            </a:pPr>
            <a:endParaRPr lang="en-US" dirty="0">
              <a:cs typeface="Calibri"/>
            </a:endParaRPr>
          </a:p>
          <a:p>
            <a:endParaRPr lang="en-US" dirty="0">
              <a:cs typeface="Calibri"/>
            </a:endParaRPr>
          </a:p>
          <a:p>
            <a:pPr marL="342900" lvl="1" indent="0">
              <a:buNone/>
            </a:pPr>
            <a:endParaRPr lang="en-US" dirty="0">
              <a:cs typeface="Calibri"/>
            </a:endParaRPr>
          </a:p>
        </p:txBody>
      </p:sp>
    </p:spTree>
    <p:extLst>
      <p:ext uri="{BB962C8B-B14F-4D97-AF65-F5344CB8AC3E}">
        <p14:creationId xmlns:p14="http://schemas.microsoft.com/office/powerpoint/2010/main" val="14008540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43" y="613396"/>
            <a:ext cx="10003200" cy="720731"/>
          </a:xfrm>
        </p:spPr>
        <p:txBody>
          <a:bodyPr/>
          <a:lstStyle/>
          <a:p>
            <a:r>
              <a:rPr lang="en-US" dirty="0">
                <a:solidFill>
                  <a:schemeClr val="tx2"/>
                </a:solidFill>
                <a:latin typeface="Calibri"/>
                <a:cs typeface="Calibri"/>
              </a:rPr>
              <a:t>Annual Formative (Diagnostic Assistance)</a:t>
            </a:r>
            <a:endParaRPr lang="en-US" dirty="0">
              <a:solidFill>
                <a:schemeClr val="tx2"/>
              </a:solidFill>
            </a:endParaRPr>
          </a:p>
        </p:txBody>
      </p:sp>
      <p:sp>
        <p:nvSpPr>
          <p:cNvPr id="3" name="Content Placeholder 2"/>
          <p:cNvSpPr>
            <a:spLocks noGrp="1"/>
          </p:cNvSpPr>
          <p:nvPr>
            <p:ph idx="1"/>
          </p:nvPr>
        </p:nvSpPr>
        <p:spPr>
          <a:xfrm>
            <a:off x="335643" y="1693609"/>
            <a:ext cx="11607539" cy="4271875"/>
          </a:xfrm>
        </p:spPr>
        <p:txBody>
          <a:bodyPr/>
          <a:lstStyle/>
          <a:p>
            <a:r>
              <a:rPr lang="en-US" sz="2500" dirty="0">
                <a:cs typeface="Calibri"/>
              </a:rPr>
              <a:t>Purpose</a:t>
            </a:r>
          </a:p>
          <a:p>
            <a:pPr lvl="1"/>
            <a:r>
              <a:rPr lang="en-US" sz="2500" dirty="0">
                <a:cs typeface="Calibri"/>
              </a:rPr>
              <a:t>For school librarians on Annual contract not yet ready for formal performance evaluation</a:t>
            </a:r>
          </a:p>
          <a:p>
            <a:pPr lvl="1"/>
            <a:r>
              <a:rPr lang="en-US" sz="2500" dirty="0">
                <a:cs typeface="Calibri"/>
              </a:rPr>
              <a:t>See Guidelines for more details</a:t>
            </a:r>
          </a:p>
          <a:p>
            <a:pPr lvl="1"/>
            <a:endParaRPr lang="en-US" sz="2500" dirty="0">
              <a:cs typeface="Calibri"/>
            </a:endParaRPr>
          </a:p>
          <a:p>
            <a:r>
              <a:rPr lang="en-US" sz="2500" dirty="0">
                <a:cs typeface="Calibri"/>
              </a:rPr>
              <a:t>Mentor</a:t>
            </a:r>
          </a:p>
          <a:p>
            <a:pPr lvl="1"/>
            <a:r>
              <a:rPr lang="en-US" sz="2500" dirty="0">
                <a:cs typeface="Calibri"/>
              </a:rPr>
              <a:t>Required</a:t>
            </a:r>
          </a:p>
          <a:p>
            <a:pPr lvl="1"/>
            <a:r>
              <a:rPr lang="en-US" sz="2500" dirty="0">
                <a:cs typeface="Calibri"/>
              </a:rPr>
              <a:t>Must be trained and assigned in accordance with SC Induction &amp; Mentoring Guidelines</a:t>
            </a:r>
          </a:p>
          <a:p>
            <a:pPr lvl="1"/>
            <a:r>
              <a:rPr lang="en-US" sz="2500" dirty="0">
                <a:cs typeface="Calibri"/>
              </a:rPr>
              <a:t>Observes, consults with, coaches, gives formative feedback, keeps log</a:t>
            </a:r>
          </a:p>
          <a:p>
            <a:pPr lvl="1"/>
            <a:r>
              <a:rPr lang="en-US" sz="2500" dirty="0">
                <a:cs typeface="Calibri"/>
              </a:rPr>
              <a:t>Must not evaluate</a:t>
            </a:r>
          </a:p>
          <a:p>
            <a:pPr marL="0" indent="0">
              <a:buNone/>
            </a:pPr>
            <a:endParaRPr lang="en-US" dirty="0"/>
          </a:p>
        </p:txBody>
      </p:sp>
      <p:pic>
        <p:nvPicPr>
          <p:cNvPr id="4" name="Picture 3" descr="A picture containing food, room&#10;&#10;Description generated with very high confidence">
            <a:extLst>
              <a:ext uri="{FF2B5EF4-FFF2-40B4-BE49-F238E27FC236}">
                <a16:creationId xmlns:a16="http://schemas.microsoft.com/office/drawing/2014/main" id="{9AF7314E-03FE-459A-B488-E6589B625F99}"/>
              </a:ext>
            </a:extLst>
          </p:cNvPr>
          <p:cNvPicPr>
            <a:picLocks noChangeAspect="1"/>
          </p:cNvPicPr>
          <p:nvPr/>
        </p:nvPicPr>
        <p:blipFill>
          <a:blip r:embed="rId3"/>
          <a:stretch>
            <a:fillRect/>
          </a:stretch>
        </p:blipFill>
        <p:spPr>
          <a:xfrm>
            <a:off x="10563304" y="157634"/>
            <a:ext cx="1379878" cy="1632256"/>
          </a:xfrm>
          <a:prstGeom prst="rect">
            <a:avLst/>
          </a:prstGeom>
          <a:ln>
            <a:noFill/>
          </a:ln>
        </p:spPr>
      </p:pic>
    </p:spTree>
    <p:extLst>
      <p:ext uri="{BB962C8B-B14F-4D97-AF65-F5344CB8AC3E}">
        <p14:creationId xmlns:p14="http://schemas.microsoft.com/office/powerpoint/2010/main" val="2093511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874" y="797952"/>
            <a:ext cx="10003200" cy="584543"/>
          </a:xfrm>
        </p:spPr>
        <p:txBody>
          <a:bodyPr/>
          <a:lstStyle/>
          <a:p>
            <a:r>
              <a:rPr lang="en-US" dirty="0">
                <a:solidFill>
                  <a:schemeClr val="tx2"/>
                </a:solidFill>
                <a:latin typeface="Calibri"/>
                <a:cs typeface="Calibri"/>
              </a:rPr>
              <a:t>Annual Formative (Diagnostic Assistance) </a:t>
            </a:r>
            <a:r>
              <a:rPr lang="en-US" dirty="0">
                <a:solidFill>
                  <a:schemeClr val="bg1"/>
                </a:solidFill>
                <a:latin typeface="Calibri"/>
                <a:cs typeface="Calibri"/>
              </a:rPr>
              <a:t>Continued</a:t>
            </a:r>
            <a:endParaRPr lang="en-US" dirty="0">
              <a:solidFill>
                <a:schemeClr val="bg1"/>
              </a:solidFill>
            </a:endParaRPr>
          </a:p>
        </p:txBody>
      </p:sp>
      <p:sp>
        <p:nvSpPr>
          <p:cNvPr id="3" name="Content Placeholder 2"/>
          <p:cNvSpPr>
            <a:spLocks noGrp="1"/>
          </p:cNvSpPr>
          <p:nvPr>
            <p:ph idx="1"/>
          </p:nvPr>
        </p:nvSpPr>
        <p:spPr>
          <a:xfrm>
            <a:off x="340874" y="1634247"/>
            <a:ext cx="10003200" cy="4271875"/>
          </a:xfrm>
        </p:spPr>
        <p:txBody>
          <a:bodyPr/>
          <a:lstStyle/>
          <a:p>
            <a:r>
              <a:rPr lang="en-US" sz="2500" dirty="0">
                <a:cs typeface="Calibri"/>
              </a:rPr>
              <a:t>Evaluation Team</a:t>
            </a:r>
          </a:p>
          <a:p>
            <a:pPr lvl="1"/>
            <a:r>
              <a:rPr lang="en-US" sz="2500" dirty="0">
                <a:cs typeface="Calibri"/>
              </a:rPr>
              <a:t>Principal or administrative designee, trained content expert, mentor</a:t>
            </a:r>
          </a:p>
          <a:p>
            <a:pPr lvl="1"/>
            <a:r>
              <a:rPr lang="en-US" sz="2500" dirty="0">
                <a:cs typeface="Calibri"/>
              </a:rPr>
              <a:t>Trained content expert should be a certified school librarian</a:t>
            </a:r>
          </a:p>
          <a:p>
            <a:pPr lvl="1"/>
            <a:endParaRPr lang="en-US" sz="2500" dirty="0">
              <a:cs typeface="Calibri"/>
            </a:endParaRPr>
          </a:p>
          <a:p>
            <a:r>
              <a:rPr lang="en-US" sz="2500" dirty="0">
                <a:cs typeface="Calibri"/>
              </a:rPr>
              <a:t>Orientation</a:t>
            </a:r>
          </a:p>
          <a:p>
            <a:pPr lvl="1"/>
            <a:r>
              <a:rPr lang="en-US" sz="2500" dirty="0">
                <a:cs typeface="Calibri"/>
              </a:rPr>
              <a:t>Includes written and oral explanations of the rubric, evaluation process, timeline, criteria, and intended use of results</a:t>
            </a:r>
          </a:p>
          <a:p>
            <a:pPr marL="0" indent="0">
              <a:buNone/>
            </a:pPr>
            <a:endParaRPr lang="en-US" dirty="0"/>
          </a:p>
        </p:txBody>
      </p:sp>
      <p:pic>
        <p:nvPicPr>
          <p:cNvPr id="4" name="Picture 3" descr="A picture containing food, room&#10;&#10;Description generated with very high confidence">
            <a:extLst>
              <a:ext uri="{FF2B5EF4-FFF2-40B4-BE49-F238E27FC236}">
                <a16:creationId xmlns:a16="http://schemas.microsoft.com/office/drawing/2014/main" id="{905A179C-786B-4DD8-8618-3A7F25BA606A}"/>
              </a:ext>
            </a:extLst>
          </p:cNvPr>
          <p:cNvPicPr>
            <a:picLocks noChangeAspect="1"/>
          </p:cNvPicPr>
          <p:nvPr/>
        </p:nvPicPr>
        <p:blipFill>
          <a:blip r:embed="rId3"/>
          <a:stretch>
            <a:fillRect/>
          </a:stretch>
        </p:blipFill>
        <p:spPr>
          <a:xfrm>
            <a:off x="10344074" y="198879"/>
            <a:ext cx="1507052" cy="1782691"/>
          </a:xfrm>
          <a:prstGeom prst="rect">
            <a:avLst/>
          </a:prstGeom>
          <a:ln>
            <a:noFill/>
          </a:ln>
        </p:spPr>
      </p:pic>
    </p:spTree>
    <p:extLst>
      <p:ext uri="{BB962C8B-B14F-4D97-AF65-F5344CB8AC3E}">
        <p14:creationId xmlns:p14="http://schemas.microsoft.com/office/powerpoint/2010/main" val="10272046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a:xfrm>
            <a:off x="311285" y="466928"/>
            <a:ext cx="10747404" cy="506722"/>
          </a:xfrm>
        </p:spPr>
        <p:txBody>
          <a:bodyPr/>
          <a:lstStyle/>
          <a:p>
            <a:r>
              <a:rPr lang="en-US" dirty="0">
                <a:latin typeface="Calibri"/>
                <a:cs typeface="Calibri"/>
              </a:rPr>
              <a:t>Annual Formative (Diagnostic Assistance): Preliminary Cycle</a:t>
            </a:r>
            <a:endParaRPr lang="en-US" dirty="0"/>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a:xfrm>
            <a:off x="311284" y="1245140"/>
            <a:ext cx="11400817" cy="4688818"/>
          </a:xfrm>
        </p:spPr>
        <p:txBody>
          <a:bodyPr vert="horz" lIns="0" tIns="0" rIns="0" bIns="0" rtlCol="0" anchor="t">
            <a:normAutofit fontScale="92500" lnSpcReduction="20000"/>
          </a:bodyPr>
          <a:lstStyle/>
          <a:p>
            <a:r>
              <a:rPr lang="en-US" sz="2700" dirty="0">
                <a:ea typeface="+mn-lt"/>
                <a:cs typeface="+mn-lt"/>
              </a:rPr>
              <a:t>Preliminary Approval Conference</a:t>
            </a:r>
          </a:p>
          <a:p>
            <a:pPr lvl="1"/>
            <a:r>
              <a:rPr lang="en-US" sz="2700" dirty="0">
                <a:ea typeface="+mn-lt"/>
                <a:cs typeface="+mn-lt"/>
              </a:rPr>
              <a:t>School Librarian Plan</a:t>
            </a:r>
          </a:p>
          <a:p>
            <a:endParaRPr lang="en-US" sz="2700" dirty="0">
              <a:ea typeface="+mn-lt"/>
              <a:cs typeface="+mn-lt"/>
            </a:endParaRPr>
          </a:p>
          <a:p>
            <a:r>
              <a:rPr lang="en-US" sz="2700" dirty="0">
                <a:ea typeface="+mn-lt"/>
                <a:cs typeface="+mn-lt"/>
              </a:rPr>
              <a:t>Observations</a:t>
            </a:r>
          </a:p>
          <a:p>
            <a:pPr lvl="1"/>
            <a:r>
              <a:rPr lang="en-US" sz="2700" dirty="0">
                <a:ea typeface="+mn-lt"/>
                <a:cs typeface="+mn-lt"/>
              </a:rPr>
              <a:t>Principal or trained administrative designee conducts ≥ 1 observation</a:t>
            </a:r>
          </a:p>
          <a:p>
            <a:pPr lvl="1"/>
            <a:r>
              <a:rPr lang="en-US" sz="2700" dirty="0">
                <a:ea typeface="+mn-lt"/>
                <a:cs typeface="+mn-lt"/>
              </a:rPr>
              <a:t>Content Expert conducts ≥ 1 observation</a:t>
            </a:r>
          </a:p>
          <a:p>
            <a:pPr lvl="1"/>
            <a:r>
              <a:rPr lang="en-US" sz="2700" dirty="0">
                <a:ea typeface="+mn-lt"/>
                <a:cs typeface="+mn-lt"/>
              </a:rPr>
              <a:t>Announced with pre-conferences</a:t>
            </a:r>
          </a:p>
          <a:p>
            <a:pPr lvl="1"/>
            <a:r>
              <a:rPr lang="en-US" sz="2700" dirty="0">
                <a:ea typeface="+mn-lt"/>
                <a:cs typeface="+mn-lt"/>
              </a:rPr>
              <a:t>Post-conferences with Areas of Refinement and Reinforcement</a:t>
            </a:r>
          </a:p>
          <a:p>
            <a:pPr lvl="1"/>
            <a:endParaRPr lang="en-US" sz="2700" dirty="0">
              <a:ea typeface="+mn-lt"/>
              <a:cs typeface="+mn-lt"/>
            </a:endParaRPr>
          </a:p>
          <a:p>
            <a:r>
              <a:rPr lang="en-US" sz="2700" dirty="0">
                <a:ea typeface="+mn-lt"/>
                <a:cs typeface="+mn-lt"/>
              </a:rPr>
              <a:t>Consensus Meeting</a:t>
            </a:r>
          </a:p>
          <a:p>
            <a:pPr lvl="1"/>
            <a:endParaRPr lang="en-US" sz="2700" dirty="0">
              <a:ea typeface="+mn-lt"/>
              <a:cs typeface="+mn-lt"/>
            </a:endParaRPr>
          </a:p>
          <a:p>
            <a:r>
              <a:rPr lang="en-US" sz="2700" dirty="0">
                <a:ea typeface="+mn-lt"/>
                <a:cs typeface="+mn-lt"/>
              </a:rPr>
              <a:t>Preliminary Evaluation Conference</a:t>
            </a:r>
          </a:p>
          <a:p>
            <a:pPr lvl="1"/>
            <a:r>
              <a:rPr lang="en-US" sz="2700" dirty="0">
                <a:ea typeface="+mn-lt"/>
                <a:cs typeface="+mn-lt"/>
              </a:rPr>
              <a:t>Preliminary scores for 3 Domains are shared</a:t>
            </a:r>
          </a:p>
          <a:p>
            <a:pPr lvl="1"/>
            <a:r>
              <a:rPr lang="en-US" sz="2700" dirty="0">
                <a:ea typeface="+mn-lt"/>
                <a:cs typeface="+mn-lt"/>
              </a:rPr>
              <a:t>School Librarian Plan</a:t>
            </a:r>
            <a:endParaRPr lang="en-US" sz="2700" dirty="0"/>
          </a:p>
          <a:p>
            <a:pPr indent="0"/>
            <a:endParaRPr lang="en-US" dirty="0">
              <a:ea typeface="+mn-lt"/>
              <a:cs typeface="+mn-lt"/>
            </a:endParaRPr>
          </a:p>
          <a:p>
            <a:pPr lvl="1"/>
            <a:endParaRPr lang="en-US" dirty="0">
              <a:ea typeface="+mn-lt"/>
              <a:cs typeface="+mn-lt"/>
            </a:endParaRPr>
          </a:p>
        </p:txBody>
      </p:sp>
    </p:spTree>
    <p:extLst>
      <p:ext uri="{BB962C8B-B14F-4D97-AF65-F5344CB8AC3E}">
        <p14:creationId xmlns:p14="http://schemas.microsoft.com/office/powerpoint/2010/main" val="33197573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a:xfrm>
            <a:off x="233463" y="291830"/>
            <a:ext cx="10825226" cy="681820"/>
          </a:xfrm>
        </p:spPr>
        <p:txBody>
          <a:bodyPr/>
          <a:lstStyle/>
          <a:p>
            <a:r>
              <a:rPr lang="en-US" dirty="0">
                <a:latin typeface="Calibri"/>
                <a:cs typeface="Calibri"/>
              </a:rPr>
              <a:t>Annual Formative (Diagnostic Assistance): 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233463" y="1195218"/>
            <a:ext cx="11575916" cy="4976365"/>
          </a:xfrm>
        </p:spPr>
        <p:txBody>
          <a:bodyPr vert="horz" lIns="0" tIns="0" rIns="0" bIns="0" rtlCol="0" anchor="t">
            <a:normAutofit/>
          </a:bodyPr>
          <a:lstStyle/>
          <a:p>
            <a:r>
              <a:rPr lang="en-US" sz="2500" dirty="0">
                <a:cs typeface="Calibri"/>
              </a:rPr>
              <a:t>Observations</a:t>
            </a:r>
            <a:endParaRPr lang="en-US" sz="2500" dirty="0">
              <a:ea typeface="+mn-lt"/>
              <a:cs typeface="+mn-lt"/>
            </a:endParaRPr>
          </a:p>
          <a:p>
            <a:pPr lvl="1"/>
            <a:r>
              <a:rPr lang="en-US" sz="2500" dirty="0">
                <a:ea typeface="+mn-lt"/>
                <a:cs typeface="+mn-lt"/>
              </a:rPr>
              <a:t>Principal or trained administrative designee conducts ≥ 1 observation </a:t>
            </a:r>
          </a:p>
          <a:p>
            <a:pPr lvl="1"/>
            <a:r>
              <a:rPr lang="en-US" sz="2500" dirty="0">
                <a:ea typeface="+mn-lt"/>
                <a:cs typeface="+mn-lt"/>
              </a:rPr>
              <a:t>Content Expert conducts  ≥ 1 observation</a:t>
            </a:r>
          </a:p>
          <a:p>
            <a:pPr lvl="1"/>
            <a:r>
              <a:rPr lang="en-US" sz="2500" dirty="0">
                <a:ea typeface="+mn-lt"/>
                <a:cs typeface="+mn-lt"/>
              </a:rPr>
              <a:t>Unannounced with post-conferences</a:t>
            </a:r>
          </a:p>
          <a:p>
            <a:pPr lvl="1"/>
            <a:r>
              <a:rPr lang="en-US" sz="2500" dirty="0">
                <a:ea typeface="+mn-lt"/>
                <a:cs typeface="+mn-lt"/>
              </a:rPr>
              <a:t>Post-conferences with Areas of Refinement and Reinforcement</a:t>
            </a:r>
          </a:p>
          <a:p>
            <a:pPr lvl="1"/>
            <a:endParaRPr lang="en-US" sz="2500" dirty="0">
              <a:ea typeface="+mn-lt"/>
              <a:cs typeface="+mn-lt"/>
            </a:endParaRPr>
          </a:p>
          <a:p>
            <a:r>
              <a:rPr lang="en-US" sz="2500" dirty="0">
                <a:ea typeface="+mn-lt"/>
                <a:cs typeface="+mn-lt"/>
              </a:rPr>
              <a:t>Consensus Meeting</a:t>
            </a:r>
          </a:p>
          <a:p>
            <a:endParaRPr lang="en-US" sz="2500" dirty="0">
              <a:ea typeface="+mn-lt"/>
              <a:cs typeface="+mn-lt"/>
            </a:endParaRPr>
          </a:p>
          <a:p>
            <a:r>
              <a:rPr lang="en-US" sz="2500" dirty="0">
                <a:ea typeface="+mn-lt"/>
                <a:cs typeface="+mn-lt"/>
              </a:rPr>
              <a:t>Final Evaluation Conference</a:t>
            </a:r>
          </a:p>
          <a:p>
            <a:pPr lvl="1"/>
            <a:r>
              <a:rPr lang="en-US" sz="2500" dirty="0">
                <a:ea typeface="+mn-lt"/>
                <a:cs typeface="+mn-lt"/>
              </a:rPr>
              <a:t>Professionalism scores shared by School Librarian and Administrative Evaluator</a:t>
            </a:r>
          </a:p>
          <a:p>
            <a:pPr lvl="1"/>
            <a:r>
              <a:rPr lang="en-US" sz="2500" dirty="0">
                <a:ea typeface="+mn-lt"/>
                <a:cs typeface="+mn-lt"/>
              </a:rPr>
              <a:t>School Librarian Plan</a:t>
            </a:r>
          </a:p>
          <a:p>
            <a:pPr lvl="1"/>
            <a:r>
              <a:rPr lang="en-US" sz="2500" dirty="0">
                <a:ea typeface="+mn-lt"/>
                <a:cs typeface="+mn-lt"/>
              </a:rPr>
              <a:t>Final scores for all 4 Domains are shared</a:t>
            </a:r>
            <a:endParaRPr lang="en-US" sz="2500" dirty="0"/>
          </a:p>
          <a:p>
            <a:pPr lvl="1"/>
            <a:endParaRPr lang="en-US" dirty="0">
              <a:cs typeface="Calibri"/>
            </a:endParaRPr>
          </a:p>
          <a:p>
            <a:pPr marL="342900" lvl="1" indent="0">
              <a:buNone/>
            </a:pPr>
            <a:endParaRPr lang="en-US" dirty="0">
              <a:cs typeface="Calibri"/>
            </a:endParaRPr>
          </a:p>
        </p:txBody>
      </p:sp>
    </p:spTree>
    <p:extLst>
      <p:ext uri="{BB962C8B-B14F-4D97-AF65-F5344CB8AC3E}">
        <p14:creationId xmlns:p14="http://schemas.microsoft.com/office/powerpoint/2010/main" val="796216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651" y="1136251"/>
            <a:ext cx="10003200" cy="506722"/>
          </a:xfrm>
        </p:spPr>
        <p:txBody>
          <a:bodyPr/>
          <a:lstStyle/>
          <a:p>
            <a:r>
              <a:rPr lang="en-US" dirty="0">
                <a:latin typeface="Calibri"/>
                <a:cs typeface="Calibri"/>
              </a:rPr>
              <a:t>Continuing Formative (Comprehensive)</a:t>
            </a:r>
            <a:endParaRPr lang="en-US" dirty="0"/>
          </a:p>
        </p:txBody>
      </p:sp>
      <p:sp>
        <p:nvSpPr>
          <p:cNvPr id="3" name="Content Placeholder 2"/>
          <p:cNvSpPr>
            <a:spLocks noGrp="1"/>
          </p:cNvSpPr>
          <p:nvPr>
            <p:ph idx="1"/>
          </p:nvPr>
        </p:nvSpPr>
        <p:spPr>
          <a:xfrm>
            <a:off x="369651" y="1789890"/>
            <a:ext cx="11520385" cy="4271875"/>
          </a:xfrm>
        </p:spPr>
        <p:txBody>
          <a:bodyPr>
            <a:normAutofit fontScale="92500" lnSpcReduction="20000"/>
          </a:bodyPr>
          <a:lstStyle/>
          <a:p>
            <a:pPr marL="0" indent="0">
              <a:buNone/>
            </a:pPr>
            <a:r>
              <a:rPr lang="en-US" sz="2700" dirty="0">
                <a:cs typeface="Calibri"/>
              </a:rPr>
              <a:t>Purpose</a:t>
            </a:r>
            <a:endParaRPr lang="en-US" sz="2700" dirty="0"/>
          </a:p>
          <a:p>
            <a:r>
              <a:rPr lang="en-US" sz="2700" dirty="0">
                <a:cs typeface="Calibri"/>
              </a:rPr>
              <a:t>South Carolina school librarian on Continuing contract will undergo a formative evaluation during their year of state recertification, or every five years, whichever is sooner.</a:t>
            </a:r>
          </a:p>
          <a:p>
            <a:r>
              <a:rPr lang="en-US" sz="2700" dirty="0">
                <a:cs typeface="Calibri"/>
              </a:rPr>
              <a:t>The formative evaluations are designed to provide school librarians with comprehensive feedback related to their practice for professional growth and development purposes.</a:t>
            </a:r>
          </a:p>
          <a:p>
            <a:endParaRPr lang="en-US" sz="2700" dirty="0">
              <a:cs typeface="Calibri"/>
            </a:endParaRPr>
          </a:p>
          <a:p>
            <a:pPr marL="0" indent="0">
              <a:buNone/>
            </a:pPr>
            <a:r>
              <a:rPr lang="en-US" sz="2700" dirty="0">
                <a:cs typeface="Calibri"/>
              </a:rPr>
              <a:t>Evaluation Team</a:t>
            </a:r>
          </a:p>
          <a:p>
            <a:r>
              <a:rPr lang="en-US" sz="2700" dirty="0">
                <a:cs typeface="Calibri"/>
              </a:rPr>
              <a:t>The principal or administrative designee will serve as the evaluator.</a:t>
            </a:r>
          </a:p>
          <a:p>
            <a:r>
              <a:rPr lang="en-US" sz="2700" dirty="0">
                <a:cs typeface="Calibri"/>
              </a:rPr>
              <a:t>Districts may choose to appoint a certified, trained </a:t>
            </a:r>
          </a:p>
          <a:p>
            <a:pPr marL="0" indent="0">
              <a:buNone/>
            </a:pPr>
            <a:r>
              <a:rPr lang="en-US" sz="2700" dirty="0">
                <a:cs typeface="Calibri"/>
              </a:rPr>
              <a:t>   content expert if they wish to do so.</a:t>
            </a:r>
          </a:p>
          <a:p>
            <a:pPr marL="0" indent="0">
              <a:buNone/>
            </a:pPr>
            <a:endParaRPr lang="en-US" dirty="0"/>
          </a:p>
        </p:txBody>
      </p:sp>
      <p:pic>
        <p:nvPicPr>
          <p:cNvPr id="4" name="Picture 3" descr="A picture containing food, room&#10;&#10;Description generated with very high confidence">
            <a:extLst>
              <a:ext uri="{FF2B5EF4-FFF2-40B4-BE49-F238E27FC236}">
                <a16:creationId xmlns:a16="http://schemas.microsoft.com/office/drawing/2014/main" id="{8AD76DD9-1BFF-4708-8CEE-B9A871397588}"/>
              </a:ext>
            </a:extLst>
          </p:cNvPr>
          <p:cNvPicPr>
            <a:picLocks noChangeAspect="1"/>
          </p:cNvPicPr>
          <p:nvPr/>
        </p:nvPicPr>
        <p:blipFill>
          <a:blip r:embed="rId3"/>
          <a:stretch>
            <a:fillRect/>
          </a:stretch>
        </p:blipFill>
        <p:spPr>
          <a:xfrm>
            <a:off x="10305163" y="198879"/>
            <a:ext cx="1584873" cy="1874745"/>
          </a:xfrm>
          <a:prstGeom prst="rect">
            <a:avLst/>
          </a:prstGeom>
          <a:ln>
            <a:noFill/>
          </a:ln>
        </p:spPr>
      </p:pic>
    </p:spTree>
    <p:extLst>
      <p:ext uri="{BB962C8B-B14F-4D97-AF65-F5344CB8AC3E}">
        <p14:creationId xmlns:p14="http://schemas.microsoft.com/office/powerpoint/2010/main" val="3122955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221" y="655783"/>
            <a:ext cx="3430976" cy="2809875"/>
          </a:xfrm>
        </p:spPr>
        <p:txBody>
          <a:bodyPr vert="horz" lIns="91440" tIns="45720" rIns="91440" bIns="45720" rtlCol="0" anchor="b">
            <a:normAutofit/>
          </a:bodyPr>
          <a:lstStyle/>
          <a:p>
            <a:pPr defTabSz="914400">
              <a:lnSpc>
                <a:spcPct val="90000"/>
              </a:lnSpc>
            </a:pPr>
            <a:r>
              <a:rPr lang="en-US" sz="3600" dirty="0">
                <a:solidFill>
                  <a:schemeClr val="bg1">
                    <a:lumMod val="85000"/>
                    <a:lumOff val="15000"/>
                  </a:schemeClr>
                </a:solidFill>
                <a:latin typeface="+mn-lt"/>
                <a:ea typeface="+mj-ea"/>
                <a:cs typeface="+mj-cs"/>
              </a:rPr>
              <a:t>Overview of Changes</a:t>
            </a:r>
            <a:endParaRPr lang="en-US" sz="3600" dirty="0">
              <a:solidFill>
                <a:schemeClr val="bg1">
                  <a:lumMod val="85000"/>
                  <a:lumOff val="15000"/>
                </a:schemeClr>
              </a:solidFill>
              <a:latin typeface="+mn-lt"/>
              <a:ea typeface="+mj-ea"/>
              <a:cs typeface="Calibri Light"/>
            </a:endParaRPr>
          </a:p>
        </p:txBody>
      </p:sp>
      <p:pic>
        <p:nvPicPr>
          <p:cNvPr id="6" name="Picture 5" descr="A picture containing food, room&#10;&#10;Description generated with very high confidence">
            <a:extLst>
              <a:ext uri="{FF2B5EF4-FFF2-40B4-BE49-F238E27FC236}">
                <a16:creationId xmlns:a16="http://schemas.microsoft.com/office/drawing/2014/main" id="{0C1BEF9D-CB33-42FA-8588-7B55DB802A77}"/>
              </a:ext>
            </a:extLst>
          </p:cNvPr>
          <p:cNvPicPr>
            <a:picLocks noChangeAspect="1"/>
          </p:cNvPicPr>
          <p:nvPr/>
        </p:nvPicPr>
        <p:blipFill>
          <a:blip r:embed="rId3"/>
          <a:stretch>
            <a:fillRect/>
          </a:stretch>
        </p:blipFill>
        <p:spPr>
          <a:xfrm>
            <a:off x="7476075" y="2704742"/>
            <a:ext cx="2628180" cy="3108872"/>
          </a:xfrm>
          <a:prstGeom prst="rect">
            <a:avLst/>
          </a:prstGeom>
          <a:ln>
            <a:noFill/>
          </a:ln>
        </p:spPr>
      </p:pic>
    </p:spTree>
    <p:extLst>
      <p:ext uri="{BB962C8B-B14F-4D97-AF65-F5344CB8AC3E}">
        <p14:creationId xmlns:p14="http://schemas.microsoft.com/office/powerpoint/2010/main" val="937369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a:xfrm>
            <a:off x="214009" y="198879"/>
            <a:ext cx="11977991" cy="1280609"/>
          </a:xfrm>
        </p:spPr>
        <p:txBody>
          <a:bodyPr/>
          <a:lstStyle/>
          <a:p>
            <a:r>
              <a:rPr lang="en-US" dirty="0">
                <a:latin typeface="Calibri"/>
                <a:cs typeface="Calibri"/>
              </a:rPr>
              <a:t>Continuing Formative (Comprehensive): Preliminary Cycle</a:t>
            </a:r>
            <a:endParaRPr lang="en-US" dirty="0"/>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214009" y="1634247"/>
            <a:ext cx="11089531" cy="4918856"/>
          </a:xfrm>
        </p:spPr>
        <p:txBody>
          <a:bodyPr vert="horz" lIns="0" tIns="0" rIns="0" bIns="0" rtlCol="0" anchor="t">
            <a:normAutofit/>
          </a:bodyPr>
          <a:lstStyle/>
          <a:p>
            <a:r>
              <a:rPr lang="en-US" sz="2500" dirty="0">
                <a:ea typeface="+mn-lt"/>
                <a:cs typeface="+mn-lt"/>
              </a:rPr>
              <a:t>Preliminary Approval Conference</a:t>
            </a:r>
          </a:p>
          <a:p>
            <a:pPr lvl="1"/>
            <a:r>
              <a:rPr lang="en-US" sz="2500" dirty="0">
                <a:ea typeface="+mn-lt"/>
                <a:cs typeface="+mn-lt"/>
              </a:rPr>
              <a:t>School Librarian Plan</a:t>
            </a:r>
          </a:p>
          <a:p>
            <a:endParaRPr lang="en-US" sz="2500" dirty="0">
              <a:ea typeface="+mn-lt"/>
              <a:cs typeface="+mn-lt"/>
            </a:endParaRPr>
          </a:p>
          <a:p>
            <a:r>
              <a:rPr lang="en-US" sz="2500" dirty="0">
                <a:ea typeface="+mn-lt"/>
                <a:cs typeface="+mn-lt"/>
              </a:rPr>
              <a:t>Observation</a:t>
            </a:r>
          </a:p>
          <a:p>
            <a:pPr lvl="1"/>
            <a:r>
              <a:rPr lang="en-US" sz="2500" dirty="0">
                <a:ea typeface="+mn-lt"/>
                <a:cs typeface="+mn-lt"/>
              </a:rPr>
              <a:t>Principal or trained administrative designee conducts ≥ 1 observation</a:t>
            </a:r>
          </a:p>
          <a:p>
            <a:pPr lvl="1"/>
            <a:r>
              <a:rPr lang="en-US" sz="2500" dirty="0">
                <a:ea typeface="+mn-lt"/>
                <a:cs typeface="+mn-lt"/>
              </a:rPr>
              <a:t>Announced with pre-conference</a:t>
            </a:r>
          </a:p>
          <a:p>
            <a:pPr lvl="1"/>
            <a:r>
              <a:rPr lang="en-US" sz="2500" dirty="0">
                <a:ea typeface="+mn-lt"/>
                <a:cs typeface="+mn-lt"/>
              </a:rPr>
              <a:t>Post-conference with Areas of Refinement and Reinforcement</a:t>
            </a:r>
          </a:p>
          <a:p>
            <a:pPr lvl="1"/>
            <a:endParaRPr lang="en-US" sz="2500" dirty="0">
              <a:ea typeface="+mn-lt"/>
              <a:cs typeface="+mn-lt"/>
            </a:endParaRPr>
          </a:p>
          <a:p>
            <a:r>
              <a:rPr lang="en-US" sz="2500" dirty="0">
                <a:ea typeface="+mn-lt"/>
                <a:cs typeface="+mn-lt"/>
              </a:rPr>
              <a:t>Preliminary Evaluation Conference</a:t>
            </a:r>
          </a:p>
          <a:p>
            <a:pPr lvl="1"/>
            <a:r>
              <a:rPr lang="en-US" sz="2500" dirty="0">
                <a:ea typeface="+mn-lt"/>
                <a:cs typeface="+mn-lt"/>
              </a:rPr>
              <a:t>Preliminary scores for 3 Domains are shared</a:t>
            </a:r>
          </a:p>
          <a:p>
            <a:pPr lvl="1"/>
            <a:r>
              <a:rPr lang="en-US" sz="2500" dirty="0">
                <a:cs typeface="Calibri"/>
              </a:rPr>
              <a:t>School Librarian Plan</a:t>
            </a:r>
          </a:p>
          <a:p>
            <a:endParaRPr lang="en-US" dirty="0">
              <a:cs typeface="Calibri"/>
            </a:endParaRPr>
          </a:p>
        </p:txBody>
      </p:sp>
    </p:spTree>
    <p:extLst>
      <p:ext uri="{BB962C8B-B14F-4D97-AF65-F5344CB8AC3E}">
        <p14:creationId xmlns:p14="http://schemas.microsoft.com/office/powerpoint/2010/main" val="9808112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1731524" y="978102"/>
            <a:ext cx="9124544" cy="1062644"/>
          </a:xfrm>
        </p:spPr>
        <p:txBody>
          <a:bodyPr anchor="b">
            <a:normAutofit/>
          </a:bodyPr>
          <a:lstStyle/>
          <a:p>
            <a:r>
              <a:rPr lang="en-US" dirty="0">
                <a:latin typeface="Calibri"/>
                <a:cs typeface="Calibri"/>
              </a:rPr>
              <a:t>Continuing Formative (Comprehensive): Final Cycle</a:t>
            </a:r>
            <a:endParaRPr lang="en-US" dirty="0"/>
          </a:p>
        </p:txBody>
      </p:sp>
      <p:cxnSp>
        <p:nvCxnSpPr>
          <p:cNvPr id="10" name="Straight Connector 9" descr="Straight line" title="Straight Lin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food, room&#10;&#10;Description generated with very high confidence">
            <a:extLst>
              <a:ext uri="{FF2B5EF4-FFF2-40B4-BE49-F238E27FC236}">
                <a16:creationId xmlns:a16="http://schemas.microsoft.com/office/drawing/2014/main" id="{5CD25911-6635-45F0-B4DB-6F36633C1C04}"/>
              </a:ext>
            </a:extLst>
          </p:cNvPr>
          <p:cNvPicPr>
            <a:picLocks noChangeAspect="1"/>
          </p:cNvPicPr>
          <p:nvPr/>
        </p:nvPicPr>
        <p:blipFill>
          <a:blip r:embed="rId3"/>
          <a:stretch>
            <a:fillRect/>
          </a:stretch>
        </p:blipFill>
        <p:spPr>
          <a:xfrm>
            <a:off x="1992702" y="3204469"/>
            <a:ext cx="2628180" cy="2159967"/>
          </a:xfrm>
          <a:prstGeom prst="rect">
            <a:avLst/>
          </a:prstGeom>
          <a:ln>
            <a:noFill/>
          </a:ln>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5240516" y="2682434"/>
            <a:ext cx="5440454" cy="3790843"/>
          </a:xfrm>
        </p:spPr>
        <p:txBody>
          <a:bodyPr vert="horz" lIns="0" tIns="0" rIns="0" bIns="0" rtlCol="0" anchor="t">
            <a:noAutofit/>
          </a:bodyPr>
          <a:lstStyle/>
          <a:p>
            <a:pPr marL="0" indent="0">
              <a:buNone/>
            </a:pPr>
            <a:r>
              <a:rPr lang="en-US" sz="3200" dirty="0">
                <a:cs typeface="Calibri" panose="020F0502020204030204"/>
              </a:rPr>
              <a:t>**Observations during the final evaluation cycle can be waived at evaluator's discretion if all observation scores for preliminary cycle are scored proficient or above.</a:t>
            </a:r>
          </a:p>
          <a:p>
            <a:pPr marL="0" indent="0" algn="just">
              <a:buNone/>
            </a:pPr>
            <a:endParaRPr lang="en-US" sz="2400" dirty="0">
              <a:cs typeface="Calibri" panose="020F0502020204030204"/>
            </a:endParaRPr>
          </a:p>
          <a:p>
            <a:pPr marL="0" indent="0">
              <a:buNone/>
            </a:pPr>
            <a:endParaRPr lang="en-US" dirty="0">
              <a:cs typeface="Calibri" panose="020F0502020204030204"/>
            </a:endParaRPr>
          </a:p>
        </p:txBody>
      </p:sp>
    </p:spTree>
    <p:extLst>
      <p:ext uri="{BB962C8B-B14F-4D97-AF65-F5344CB8AC3E}">
        <p14:creationId xmlns:p14="http://schemas.microsoft.com/office/powerpoint/2010/main" val="7390800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a:xfrm>
            <a:off x="257821" y="778213"/>
            <a:ext cx="10003200" cy="603999"/>
          </a:xfrm>
        </p:spPr>
        <p:txBody>
          <a:bodyPr/>
          <a:lstStyle/>
          <a:p>
            <a:r>
              <a:rPr lang="en-US" dirty="0">
                <a:latin typeface="Calibri"/>
                <a:cs typeface="Calibri"/>
              </a:rPr>
              <a:t>Continuing Formative (Comprehensive): Final Cycle</a:t>
            </a:r>
            <a:endParaRPr lang="en-US" dirty="0"/>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257821" y="1556426"/>
            <a:ext cx="11668290" cy="5062629"/>
          </a:xfrm>
        </p:spPr>
        <p:txBody>
          <a:bodyPr vert="horz" lIns="0" tIns="0" rIns="0" bIns="0" rtlCol="0" anchor="t">
            <a:normAutofit/>
          </a:bodyPr>
          <a:lstStyle/>
          <a:p>
            <a:r>
              <a:rPr lang="en-US" sz="2500" dirty="0">
                <a:cs typeface="Calibri"/>
              </a:rPr>
              <a:t>Observation</a:t>
            </a:r>
            <a:endParaRPr lang="en-US" sz="2500" dirty="0">
              <a:ea typeface="+mn-lt"/>
              <a:cs typeface="+mn-lt"/>
            </a:endParaRPr>
          </a:p>
          <a:p>
            <a:pPr lvl="1"/>
            <a:r>
              <a:rPr lang="en-US" sz="2500" dirty="0">
                <a:cs typeface="Calibri"/>
              </a:rPr>
              <a:t>Principal or trained administrative designee conducts ≥ 1 observation </a:t>
            </a:r>
            <a:endParaRPr lang="en-US" sz="2500" dirty="0">
              <a:ea typeface="+mn-lt"/>
              <a:cs typeface="+mn-lt"/>
            </a:endParaRPr>
          </a:p>
          <a:p>
            <a:pPr lvl="1"/>
            <a:r>
              <a:rPr lang="en-US" sz="2500" dirty="0">
                <a:cs typeface="Calibri"/>
              </a:rPr>
              <a:t>Unannounced with post-conference</a:t>
            </a:r>
            <a:endParaRPr lang="en-US" sz="2500" dirty="0">
              <a:ea typeface="+mn-lt"/>
              <a:cs typeface="+mn-lt"/>
            </a:endParaRPr>
          </a:p>
          <a:p>
            <a:pPr lvl="1"/>
            <a:r>
              <a:rPr lang="en-US" sz="2500" dirty="0">
                <a:cs typeface="Calibri"/>
              </a:rPr>
              <a:t>Post-conference with Areas of Refinement and Reinforcement</a:t>
            </a:r>
            <a:endParaRPr lang="en-US" sz="2500" dirty="0">
              <a:ea typeface="+mn-lt"/>
              <a:cs typeface="+mn-lt"/>
            </a:endParaRPr>
          </a:p>
          <a:p>
            <a:pPr lvl="1"/>
            <a:endParaRPr lang="en-US" sz="2500" dirty="0">
              <a:ea typeface="+mn-lt"/>
              <a:cs typeface="+mn-lt"/>
            </a:endParaRPr>
          </a:p>
          <a:p>
            <a:r>
              <a:rPr lang="en-US" sz="2500" dirty="0">
                <a:cs typeface="Calibri"/>
              </a:rPr>
              <a:t>Final Evaluation Conference</a:t>
            </a:r>
            <a:endParaRPr lang="en-US" sz="2500" dirty="0">
              <a:ea typeface="+mn-lt"/>
              <a:cs typeface="+mn-lt"/>
            </a:endParaRPr>
          </a:p>
          <a:p>
            <a:pPr lvl="1"/>
            <a:r>
              <a:rPr lang="en-US" sz="2500" dirty="0">
                <a:cs typeface="Calibri"/>
              </a:rPr>
              <a:t>Professionalism scores shared by School Librarian and Administrative Evaluator</a:t>
            </a:r>
            <a:endParaRPr lang="en-US" sz="2500" dirty="0">
              <a:ea typeface="+mn-lt"/>
              <a:cs typeface="+mn-lt"/>
            </a:endParaRPr>
          </a:p>
          <a:p>
            <a:pPr lvl="1"/>
            <a:r>
              <a:rPr lang="en-US" sz="2500" dirty="0">
                <a:cs typeface="Calibri"/>
              </a:rPr>
              <a:t>School Librarian Plan</a:t>
            </a:r>
            <a:endParaRPr lang="en-US" sz="2500" dirty="0">
              <a:ea typeface="+mn-lt"/>
              <a:cs typeface="+mn-lt"/>
            </a:endParaRPr>
          </a:p>
          <a:p>
            <a:pPr lvl="1"/>
            <a:r>
              <a:rPr lang="en-US" sz="2500" dirty="0">
                <a:cs typeface="Calibri"/>
              </a:rPr>
              <a:t>Final scores for all 4 Domains are shared</a:t>
            </a:r>
            <a:endParaRPr lang="en-US" sz="2500" dirty="0"/>
          </a:p>
          <a:p>
            <a:pPr lvl="1"/>
            <a:endParaRPr lang="en-US" dirty="0">
              <a:cs typeface="Calibri"/>
            </a:endParaRPr>
          </a:p>
          <a:p>
            <a:pPr lvl="1"/>
            <a:endParaRPr lang="en-US" dirty="0">
              <a:cs typeface="Calibri"/>
            </a:endParaRPr>
          </a:p>
        </p:txBody>
      </p:sp>
    </p:spTree>
    <p:extLst>
      <p:ext uri="{BB962C8B-B14F-4D97-AF65-F5344CB8AC3E}">
        <p14:creationId xmlns:p14="http://schemas.microsoft.com/office/powerpoint/2010/main" val="29368379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838" y="198879"/>
            <a:ext cx="10591762" cy="1280609"/>
          </a:xfrm>
        </p:spPr>
        <p:txBody>
          <a:bodyPr/>
          <a:lstStyle/>
          <a:p>
            <a:r>
              <a:rPr lang="en-US" dirty="0">
                <a:latin typeface="Calibri"/>
                <a:cs typeface="Calibri"/>
              </a:rPr>
              <a:t>Continuing &amp; Annual Goals-Based Evaluation (GBE)</a:t>
            </a:r>
            <a:endParaRPr lang="en-US" dirty="0"/>
          </a:p>
        </p:txBody>
      </p:sp>
      <p:sp>
        <p:nvSpPr>
          <p:cNvPr id="3" name="Content Placeholder 2"/>
          <p:cNvSpPr>
            <a:spLocks noGrp="1"/>
          </p:cNvSpPr>
          <p:nvPr>
            <p:ph idx="1"/>
          </p:nvPr>
        </p:nvSpPr>
        <p:spPr>
          <a:xfrm>
            <a:off x="505838" y="1770435"/>
            <a:ext cx="10003200" cy="4271875"/>
          </a:xfrm>
        </p:spPr>
        <p:txBody>
          <a:bodyPr/>
          <a:lstStyle/>
          <a:p>
            <a:pPr marL="0" indent="0">
              <a:buNone/>
            </a:pPr>
            <a:r>
              <a:rPr lang="en-US" sz="2500" dirty="0">
                <a:cs typeface="Calibri"/>
              </a:rPr>
              <a:t>Purpose</a:t>
            </a:r>
          </a:p>
          <a:p>
            <a:r>
              <a:rPr lang="en-US" sz="2500" dirty="0">
                <a:cs typeface="Calibri"/>
              </a:rPr>
              <a:t>To promote continuous, self-directed professional development</a:t>
            </a:r>
          </a:p>
          <a:p>
            <a:r>
              <a:rPr lang="en-US" sz="2500" dirty="0">
                <a:cs typeface="Calibri"/>
              </a:rPr>
              <a:t>Engage in meaningful learning experiences connected with the SC School Librarian Rubric</a:t>
            </a:r>
          </a:p>
          <a:p>
            <a:pPr marL="0" indent="0">
              <a:buNone/>
            </a:pPr>
            <a:endParaRPr lang="en-US" dirty="0"/>
          </a:p>
        </p:txBody>
      </p:sp>
      <p:pic>
        <p:nvPicPr>
          <p:cNvPr id="4" name="Picture 3" descr="A picture containing food, room&#10;&#10;Description generated with very high confidence">
            <a:extLst>
              <a:ext uri="{FF2B5EF4-FFF2-40B4-BE49-F238E27FC236}">
                <a16:creationId xmlns:a16="http://schemas.microsoft.com/office/drawing/2014/main" id="{58B30C99-6E13-40ED-8A97-064E1DE8D5BB}"/>
              </a:ext>
            </a:extLst>
          </p:cNvPr>
          <p:cNvPicPr>
            <a:picLocks noChangeAspect="1"/>
          </p:cNvPicPr>
          <p:nvPr/>
        </p:nvPicPr>
        <p:blipFill>
          <a:blip r:embed="rId3"/>
          <a:stretch>
            <a:fillRect/>
          </a:stretch>
        </p:blipFill>
        <p:spPr>
          <a:xfrm>
            <a:off x="10330774" y="198879"/>
            <a:ext cx="1565417" cy="1851731"/>
          </a:xfrm>
          <a:prstGeom prst="rect">
            <a:avLst/>
          </a:prstGeom>
          <a:ln>
            <a:noFill/>
          </a:ln>
        </p:spPr>
      </p:pic>
    </p:spTree>
    <p:extLst>
      <p:ext uri="{BB962C8B-B14F-4D97-AF65-F5344CB8AC3E}">
        <p14:creationId xmlns:p14="http://schemas.microsoft.com/office/powerpoint/2010/main" val="9227849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553" y="505839"/>
            <a:ext cx="10003200" cy="895828"/>
          </a:xfrm>
        </p:spPr>
        <p:txBody>
          <a:bodyPr/>
          <a:lstStyle/>
          <a:p>
            <a:r>
              <a:rPr lang="en-US" dirty="0">
                <a:latin typeface="Calibri"/>
                <a:cs typeface="Calibri"/>
              </a:rPr>
              <a:t>Continuing &amp; Annual Goals-Based Evaluation (GBE)  </a:t>
            </a:r>
            <a:br>
              <a:rPr lang="en-US" dirty="0">
                <a:latin typeface="Calibri"/>
                <a:cs typeface="Calibri"/>
              </a:rPr>
            </a:br>
            <a:r>
              <a:rPr lang="en-US" dirty="0">
                <a:solidFill>
                  <a:schemeClr val="bg1"/>
                </a:solidFill>
                <a:latin typeface="Calibri"/>
                <a:cs typeface="Calibri"/>
              </a:rPr>
              <a:t>Continued</a:t>
            </a:r>
            <a:endParaRPr lang="en-US" dirty="0">
              <a:solidFill>
                <a:schemeClr val="bg1"/>
              </a:solidFill>
            </a:endParaRPr>
          </a:p>
        </p:txBody>
      </p:sp>
      <p:sp>
        <p:nvSpPr>
          <p:cNvPr id="3" name="Content Placeholder 2"/>
          <p:cNvSpPr>
            <a:spLocks noGrp="1"/>
          </p:cNvSpPr>
          <p:nvPr>
            <p:ph idx="1"/>
          </p:nvPr>
        </p:nvSpPr>
        <p:spPr>
          <a:xfrm>
            <a:off x="374553" y="1401667"/>
            <a:ext cx="11544666" cy="5331470"/>
          </a:xfrm>
        </p:spPr>
        <p:txBody>
          <a:bodyPr/>
          <a:lstStyle/>
          <a:p>
            <a:pPr marL="0" indent="0">
              <a:buNone/>
            </a:pPr>
            <a:r>
              <a:rPr lang="en-US" sz="2500" dirty="0">
                <a:cs typeface="Calibri"/>
              </a:rPr>
              <a:t>≥ 1 Required Professional SMART Goal</a:t>
            </a:r>
          </a:p>
          <a:p>
            <a:r>
              <a:rPr lang="en-US" sz="2500" dirty="0">
                <a:cs typeface="Calibri"/>
              </a:rPr>
              <a:t>Aligned to ≥ 1 Indicator </a:t>
            </a:r>
          </a:p>
          <a:p>
            <a:r>
              <a:rPr lang="en-US" sz="2500" dirty="0">
                <a:cs typeface="Calibri"/>
              </a:rPr>
              <a:t>How Goal Impacts Student Growth</a:t>
            </a:r>
          </a:p>
          <a:p>
            <a:pPr lvl="1"/>
            <a:endParaRPr lang="en-US" sz="2500" dirty="0">
              <a:cs typeface="Calibri"/>
            </a:endParaRPr>
          </a:p>
          <a:p>
            <a:pPr marL="0" indent="0">
              <a:buNone/>
            </a:pPr>
            <a:r>
              <a:rPr lang="en-US" sz="2500" dirty="0">
                <a:cs typeface="Calibri"/>
              </a:rPr>
              <a:t>Yearly Goals-Based Evaluation Reviews</a:t>
            </a:r>
          </a:p>
          <a:p>
            <a:r>
              <a:rPr lang="en-US" sz="2500" dirty="0">
                <a:cs typeface="Calibri"/>
              </a:rPr>
              <a:t>School librarian shows evidence of progress toward goals &amp; submits evidence by May 1 </a:t>
            </a:r>
          </a:p>
          <a:p>
            <a:r>
              <a:rPr lang="en-US" sz="2500" dirty="0">
                <a:cs typeface="Calibri"/>
              </a:rPr>
              <a:t>Evaluator prepares written summary and recommendations and meets with school librarian for an annual review</a:t>
            </a:r>
          </a:p>
          <a:p>
            <a:r>
              <a:rPr lang="en-US" sz="2500" dirty="0">
                <a:cs typeface="Calibri"/>
              </a:rPr>
              <a:t>See Guidelines for further details.</a:t>
            </a:r>
          </a:p>
          <a:p>
            <a:pPr marL="0" indent="0">
              <a:buNone/>
            </a:pPr>
            <a:endParaRPr lang="en-US" dirty="0"/>
          </a:p>
        </p:txBody>
      </p:sp>
      <p:pic>
        <p:nvPicPr>
          <p:cNvPr id="4" name="Picture 3" descr="A picture containing food, room&#10;&#10;Description generated with very high confidence">
            <a:extLst>
              <a:ext uri="{FF2B5EF4-FFF2-40B4-BE49-F238E27FC236}">
                <a16:creationId xmlns:a16="http://schemas.microsoft.com/office/drawing/2014/main" id="{79DE8019-CC40-4607-A92E-DA8A8AF5229B}"/>
              </a:ext>
            </a:extLst>
          </p:cNvPr>
          <p:cNvPicPr>
            <a:picLocks noChangeAspect="1"/>
          </p:cNvPicPr>
          <p:nvPr/>
        </p:nvPicPr>
        <p:blipFill>
          <a:blip r:embed="rId3"/>
          <a:stretch>
            <a:fillRect/>
          </a:stretch>
        </p:blipFill>
        <p:spPr>
          <a:xfrm>
            <a:off x="10377753" y="215997"/>
            <a:ext cx="1541466" cy="1823399"/>
          </a:xfrm>
          <a:prstGeom prst="rect">
            <a:avLst/>
          </a:prstGeom>
          <a:ln>
            <a:noFill/>
          </a:ln>
        </p:spPr>
      </p:pic>
    </p:spTree>
    <p:extLst>
      <p:ext uri="{BB962C8B-B14F-4D97-AF65-F5344CB8AC3E}">
        <p14:creationId xmlns:p14="http://schemas.microsoft.com/office/powerpoint/2010/main" val="1045328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Calibri"/>
                <a:cs typeface="Calibri"/>
              </a:rPr>
              <a:t>Major Changes</a:t>
            </a:r>
          </a:p>
        </p:txBody>
      </p:sp>
      <p:sp>
        <p:nvSpPr>
          <p:cNvPr id="3" name="Text Placeholder 2">
            <a:extLst>
              <a:ext uri="{C183D7F6-B498-43B3-948B-1728B52AA6E4}">
                <adec:decorative xmlns:adec="http://schemas.microsoft.com/office/drawing/2017/decorative" val="0"/>
              </a:ext>
            </a:extLst>
          </p:cNvPr>
          <p:cNvSpPr>
            <a:spLocks noGrp="1"/>
          </p:cNvSpPr>
          <p:nvPr>
            <p:ph type="body" idx="1"/>
          </p:nvPr>
        </p:nvSpPr>
        <p:spPr>
          <a:xfrm>
            <a:off x="1467853" y="1640944"/>
            <a:ext cx="4163725" cy="639762"/>
          </a:xfrm>
        </p:spPr>
        <p:txBody>
          <a:bodyPr>
            <a:noAutofit/>
          </a:bodyPr>
          <a:lstStyle/>
          <a:p>
            <a:pPr algn="ctr"/>
            <a:r>
              <a:rPr lang="en-US" sz="2500" dirty="0"/>
              <a:t>Feedback from Surveys &amp; Advisory Groups</a:t>
            </a:r>
            <a:endParaRPr lang="en-US" sz="2500" dirty="0">
              <a:cs typeface="Calibri"/>
            </a:endParaRPr>
          </a:p>
        </p:txBody>
      </p:sp>
      <p:sp>
        <p:nvSpPr>
          <p:cNvPr id="10" name="Rectangle 9">
            <a:extLst>
              <a:ext uri="{FF2B5EF4-FFF2-40B4-BE49-F238E27FC236}">
                <a16:creationId xmlns:a16="http://schemas.microsoft.com/office/drawing/2014/main" id="{4EC8196F-D2AC-4CCA-A7B0-10D68AA96681}"/>
              </a:ext>
              <a:ext uri="{C183D7F6-B498-43B3-948B-1728B52AA6E4}">
                <adec:decorative xmlns:adec="http://schemas.microsoft.com/office/drawing/2017/decorative" val="1"/>
              </a:ext>
            </a:extLst>
          </p:cNvPr>
          <p:cNvSpPr/>
          <p:nvPr/>
        </p:nvSpPr>
        <p:spPr>
          <a:xfrm>
            <a:off x="6097976" y="2525202"/>
            <a:ext cx="5255823" cy="4332797"/>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D7E92BBD-E426-4E11-96F2-D4B60195848A}"/>
              </a:ext>
              <a:ext uri="{C183D7F6-B498-43B3-948B-1728B52AA6E4}">
                <adec:decorative xmlns:adec="http://schemas.microsoft.com/office/drawing/2017/decorative" val="1"/>
              </a:ext>
            </a:extLst>
          </p:cNvPr>
          <p:cNvSpPr/>
          <p:nvPr/>
        </p:nvSpPr>
        <p:spPr>
          <a:xfrm>
            <a:off x="1467853" y="2526102"/>
            <a:ext cx="4423987" cy="4331898"/>
          </a:xfrm>
          <a:prstGeom prst="rect">
            <a:avLst/>
          </a:prstGeom>
          <a:solidFill>
            <a:srgbClr val="C8E3F7"/>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Content Placeholder 3">
            <a:extLst>
              <a:ext uri="{C183D7F6-B498-43B3-948B-1728B52AA6E4}">
                <adec:decorative xmlns:adec="http://schemas.microsoft.com/office/drawing/2017/decorative" val="1"/>
              </a:ext>
            </a:extLst>
          </p:cNvPr>
          <p:cNvSpPr>
            <a:spLocks noGrp="1"/>
          </p:cNvSpPr>
          <p:nvPr>
            <p:ph sz="half" idx="2"/>
          </p:nvPr>
        </p:nvSpPr>
        <p:spPr>
          <a:xfrm>
            <a:off x="1467853" y="2284563"/>
            <a:ext cx="4532101" cy="3295891"/>
          </a:xfrm>
        </p:spPr>
        <p:txBody>
          <a:bodyPr vert="horz" lIns="91440" tIns="45720" rIns="91440" bIns="45720" rtlCol="0" anchor="t">
            <a:noAutofit/>
          </a:bodyPr>
          <a:lstStyle/>
          <a:p>
            <a:pPr marL="0" indent="0">
              <a:buNone/>
            </a:pPr>
            <a:endParaRPr lang="en-US" dirty="0">
              <a:cs typeface="Calibri"/>
            </a:endParaRPr>
          </a:p>
          <a:p>
            <a:r>
              <a:rPr lang="en-US" sz="2500" dirty="0"/>
              <a:t>Shift to professional growth</a:t>
            </a:r>
            <a:endParaRPr lang="en-US" sz="2500" dirty="0">
              <a:cs typeface="Calibri"/>
            </a:endParaRPr>
          </a:p>
          <a:p>
            <a:r>
              <a:rPr lang="en-US" sz="2500" dirty="0"/>
              <a:t>Knowledge of unique role and responsibilities</a:t>
            </a:r>
            <a:endParaRPr lang="en-US" sz="2500" dirty="0">
              <a:cs typeface="Calibri"/>
            </a:endParaRPr>
          </a:p>
          <a:p>
            <a:r>
              <a:rPr lang="en-US" sz="2500" dirty="0"/>
              <a:t>Alignment to national standards</a:t>
            </a:r>
            <a:endParaRPr lang="en-US" sz="2500" dirty="0">
              <a:cs typeface="Calibri"/>
            </a:endParaRPr>
          </a:p>
          <a:p>
            <a:r>
              <a:rPr lang="en-US" sz="2500" dirty="0"/>
              <a:t>Eliminate unnecessary paperwork</a:t>
            </a:r>
            <a:endParaRPr lang="en-US" sz="2500" dirty="0">
              <a:cs typeface="Calibri"/>
            </a:endParaRPr>
          </a:p>
          <a:p>
            <a:endParaRPr lang="en-US" dirty="0"/>
          </a:p>
        </p:txBody>
      </p:sp>
      <p:sp>
        <p:nvSpPr>
          <p:cNvPr id="5" name="Text Placeholder 4"/>
          <p:cNvSpPr>
            <a:spLocks noGrp="1"/>
          </p:cNvSpPr>
          <p:nvPr>
            <p:ph type="body" sz="quarter" idx="3"/>
          </p:nvPr>
        </p:nvSpPr>
        <p:spPr>
          <a:xfrm>
            <a:off x="6964830" y="1468183"/>
            <a:ext cx="3055717" cy="639762"/>
          </a:xfrm>
        </p:spPr>
        <p:txBody>
          <a:bodyPr>
            <a:normAutofit/>
          </a:bodyPr>
          <a:lstStyle/>
          <a:p>
            <a:pPr algn="ctr"/>
            <a:r>
              <a:rPr lang="en-US" sz="2500" dirty="0"/>
              <a:t>Changes Made</a:t>
            </a:r>
          </a:p>
        </p:txBody>
      </p:sp>
      <p:sp>
        <p:nvSpPr>
          <p:cNvPr id="6" name="Content Placeholder 5"/>
          <p:cNvSpPr>
            <a:spLocks noGrp="1"/>
          </p:cNvSpPr>
          <p:nvPr>
            <p:ph sz="quarter" idx="4"/>
          </p:nvPr>
        </p:nvSpPr>
        <p:spPr>
          <a:xfrm>
            <a:off x="6127349" y="2083353"/>
            <a:ext cx="5043977" cy="4573437"/>
          </a:xfrm>
        </p:spPr>
        <p:txBody>
          <a:bodyPr vert="horz" lIns="91440" tIns="45720" rIns="91440" bIns="45720" rtlCol="0" anchor="t">
            <a:noAutofit/>
          </a:bodyPr>
          <a:lstStyle/>
          <a:p>
            <a:pPr marL="0" indent="0">
              <a:buNone/>
            </a:pPr>
            <a:endParaRPr lang="en-US" dirty="0">
              <a:cs typeface="Calibri"/>
            </a:endParaRPr>
          </a:p>
          <a:p>
            <a:r>
              <a:rPr lang="en-US" sz="2500" dirty="0"/>
              <a:t>Using a Four-Level Rubric to Measure Growth</a:t>
            </a:r>
            <a:endParaRPr lang="en-US" sz="2500" dirty="0">
              <a:cs typeface="Calibri"/>
            </a:endParaRPr>
          </a:p>
          <a:p>
            <a:r>
              <a:rPr lang="en-US" sz="2500" dirty="0"/>
              <a:t>Equipping Administrative Evaluators with Knowledge of School Support Roles and Responsibilities</a:t>
            </a:r>
            <a:endParaRPr lang="en-US" sz="2500" dirty="0">
              <a:cs typeface="Calibri"/>
            </a:endParaRPr>
          </a:p>
          <a:p>
            <a:r>
              <a:rPr lang="en-US" sz="2500" dirty="0">
                <a:cs typeface="Calibri"/>
              </a:rPr>
              <a:t>Alignment to National Standards/Organizations</a:t>
            </a:r>
          </a:p>
          <a:p>
            <a:r>
              <a:rPr lang="en-US" sz="2500" dirty="0"/>
              <a:t>Reduce Paperwork: Year-Long Guiding Document</a:t>
            </a:r>
            <a:endParaRPr lang="en-US" sz="2500" dirty="0">
              <a:cs typeface="Calibri"/>
            </a:endParaRPr>
          </a:p>
          <a:p>
            <a:r>
              <a:rPr lang="en-US" sz="2500" dirty="0"/>
              <a:t>Replace isolated interviews with conferencing and reflection</a:t>
            </a:r>
            <a:endParaRPr lang="en-US" sz="2500" dirty="0">
              <a:cs typeface="Calibri"/>
            </a:endParaRPr>
          </a:p>
          <a:p>
            <a:endParaRPr lang="en-US" dirty="0"/>
          </a:p>
        </p:txBody>
      </p:sp>
      <p:cxnSp>
        <p:nvCxnSpPr>
          <p:cNvPr id="11" name="Straight Arrow Connector 10">
            <a:extLst>
              <a:ext uri="{FF2B5EF4-FFF2-40B4-BE49-F238E27FC236}">
                <a16:creationId xmlns:a16="http://schemas.microsoft.com/office/drawing/2014/main" id="{8D6B0B0D-8878-4E5C-9462-E82B75F1A04C}"/>
              </a:ext>
              <a:ext uri="{C183D7F6-B498-43B3-948B-1728B52AA6E4}">
                <adec:decorative xmlns:adec="http://schemas.microsoft.com/office/drawing/2017/decorative" val="1"/>
              </a:ext>
            </a:extLst>
          </p:cNvPr>
          <p:cNvCxnSpPr/>
          <p:nvPr/>
        </p:nvCxnSpPr>
        <p:spPr>
          <a:xfrm flipV="1">
            <a:off x="1455196" y="2435448"/>
            <a:ext cx="9830868" cy="2026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4C69815-9CCF-49B3-815B-791CB990F53E}"/>
              </a:ext>
              <a:ext uri="{C183D7F6-B498-43B3-948B-1728B52AA6E4}">
                <adec:decorative xmlns:adec="http://schemas.microsoft.com/office/drawing/2017/decorative" val="1"/>
              </a:ext>
            </a:extLst>
          </p:cNvPr>
          <p:cNvCxnSpPr/>
          <p:nvPr/>
        </p:nvCxnSpPr>
        <p:spPr>
          <a:xfrm flipH="1">
            <a:off x="5999954" y="1692217"/>
            <a:ext cx="12657" cy="5165782"/>
          </a:xfrm>
          <a:prstGeom prst="straightConnector1">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47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Year-Long Guiding Document</a:t>
            </a:r>
          </a:p>
        </p:txBody>
      </p:sp>
      <p:sp>
        <p:nvSpPr>
          <p:cNvPr id="3" name="Content Placeholder 2"/>
          <p:cNvSpPr>
            <a:spLocks noGrp="1"/>
          </p:cNvSpPr>
          <p:nvPr>
            <p:ph idx="1"/>
          </p:nvPr>
        </p:nvSpPr>
        <p:spPr/>
        <p:txBody>
          <a:bodyPr/>
          <a:lstStyle/>
          <a:p>
            <a:pPr marL="0" lvl="0" indent="0" defTabSz="685800">
              <a:lnSpc>
                <a:spcPct val="100000"/>
              </a:lnSpc>
              <a:spcBef>
                <a:spcPts val="0"/>
              </a:spcBef>
              <a:buNone/>
            </a:pPr>
            <a:r>
              <a:rPr lang="en-US" sz="2500" dirty="0">
                <a:solidFill>
                  <a:srgbClr val="000000"/>
                </a:solidFill>
              </a:rPr>
              <a:t>School Librarian Plan</a:t>
            </a:r>
          </a:p>
          <a:p>
            <a:pPr marL="342900" lvl="0" indent="-342900" defTabSz="685800">
              <a:lnSpc>
                <a:spcPct val="100000"/>
              </a:lnSpc>
              <a:spcBef>
                <a:spcPts val="0"/>
              </a:spcBef>
              <a:buFont typeface="Arial"/>
              <a:buChar char="•"/>
            </a:pPr>
            <a:r>
              <a:rPr lang="en-US" sz="2500" dirty="0">
                <a:solidFill>
                  <a:srgbClr val="000000"/>
                </a:solidFill>
              </a:rPr>
              <a:t>Schedule</a:t>
            </a:r>
          </a:p>
          <a:p>
            <a:pPr marL="342900" lvl="0" indent="-342900" defTabSz="685800">
              <a:lnSpc>
                <a:spcPct val="100000"/>
              </a:lnSpc>
              <a:spcBef>
                <a:spcPts val="0"/>
              </a:spcBef>
              <a:buFont typeface="Arial"/>
              <a:buChar char="•"/>
            </a:pPr>
            <a:r>
              <a:rPr lang="en-US" sz="2500" dirty="0">
                <a:solidFill>
                  <a:srgbClr val="000000"/>
                </a:solidFill>
              </a:rPr>
              <a:t>Collection Analysis</a:t>
            </a:r>
          </a:p>
          <a:p>
            <a:pPr marL="342900" lvl="0" indent="-342900" defTabSz="685800">
              <a:lnSpc>
                <a:spcPct val="100000"/>
              </a:lnSpc>
              <a:spcBef>
                <a:spcPts val="0"/>
              </a:spcBef>
              <a:buFont typeface="Arial"/>
              <a:buChar char="•"/>
            </a:pPr>
            <a:r>
              <a:rPr lang="en-US" sz="2500" dirty="0">
                <a:solidFill>
                  <a:srgbClr val="000000"/>
                </a:solidFill>
              </a:rPr>
              <a:t>Budget</a:t>
            </a:r>
          </a:p>
          <a:p>
            <a:pPr marL="342900" lvl="0" indent="-342900" defTabSz="685800">
              <a:lnSpc>
                <a:spcPct val="100000"/>
              </a:lnSpc>
              <a:spcBef>
                <a:spcPts val="0"/>
              </a:spcBef>
              <a:buFont typeface="Arial"/>
              <a:buChar char="•"/>
            </a:pPr>
            <a:r>
              <a:rPr lang="en-US" sz="2500" dirty="0">
                <a:solidFill>
                  <a:srgbClr val="000000"/>
                </a:solidFill>
              </a:rPr>
              <a:t>Resource Alignment Goals</a:t>
            </a:r>
          </a:p>
          <a:p>
            <a:pPr marL="342900" lvl="0" indent="-342900" defTabSz="685800">
              <a:lnSpc>
                <a:spcPct val="100000"/>
              </a:lnSpc>
              <a:spcBef>
                <a:spcPts val="0"/>
              </a:spcBef>
              <a:buFont typeface="Arial"/>
              <a:buChar char="•"/>
            </a:pPr>
            <a:r>
              <a:rPr lang="en-US" sz="2500" dirty="0">
                <a:solidFill>
                  <a:srgbClr val="000000"/>
                </a:solidFill>
              </a:rPr>
              <a:t>Policies &amp; Procedures</a:t>
            </a:r>
          </a:p>
          <a:p>
            <a:pPr marL="342900" lvl="0" indent="-342900" defTabSz="685800">
              <a:lnSpc>
                <a:spcPct val="100000"/>
              </a:lnSpc>
              <a:spcBef>
                <a:spcPts val="0"/>
              </a:spcBef>
              <a:buFont typeface="Arial"/>
              <a:buChar char="•"/>
            </a:pPr>
            <a:r>
              <a:rPr lang="en-US" sz="2500" dirty="0">
                <a:solidFill>
                  <a:srgbClr val="000000"/>
                </a:solidFill>
              </a:rPr>
              <a:t>Leadership within School &amp; Community</a:t>
            </a:r>
          </a:p>
          <a:p>
            <a:endParaRPr lang="en-US" dirty="0"/>
          </a:p>
        </p:txBody>
      </p:sp>
    </p:spTree>
    <p:extLst>
      <p:ext uri="{BB962C8B-B14F-4D97-AF65-F5344CB8AC3E}">
        <p14:creationId xmlns:p14="http://schemas.microsoft.com/office/powerpoint/2010/main" val="2536432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44800" y="198878"/>
            <a:ext cx="7502400" cy="964308"/>
          </a:xfrm>
        </p:spPr>
        <p:txBody>
          <a:bodyPr/>
          <a:lstStyle/>
          <a:p>
            <a:pPr algn="ctr"/>
            <a:r>
              <a:rPr lang="en-US"/>
              <a:t>Reflections and Conferences</a:t>
            </a:r>
          </a:p>
        </p:txBody>
      </p:sp>
      <p:pic>
        <p:nvPicPr>
          <p:cNvPr id="2050" name="Picture 2" descr="Decorative"/>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19" r="2941"/>
          <a:stretch/>
        </p:blipFill>
        <p:spPr bwMode="auto">
          <a:xfrm>
            <a:off x="2451247" y="1580129"/>
            <a:ext cx="4164604" cy="2456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Diagram 8" descr="Evaluation Cycle"/>
          <p:cNvGraphicFramePr/>
          <p:nvPr>
            <p:extLst>
              <p:ext uri="{D42A27DB-BD31-4B8C-83A1-F6EECF244321}">
                <p14:modId xmlns:p14="http://schemas.microsoft.com/office/powerpoint/2010/main" val="2005327942"/>
              </p:ext>
            </p:extLst>
          </p:nvPr>
        </p:nvGraphicFramePr>
        <p:xfrm>
          <a:off x="7167592" y="2649650"/>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1358080" y="4184354"/>
            <a:ext cx="5809512" cy="2677656"/>
          </a:xfrm>
          <a:prstGeom prst="rect">
            <a:avLst/>
          </a:prstGeom>
          <a:noFill/>
        </p:spPr>
        <p:txBody>
          <a:bodyPr wrap="square" rtlCol="0">
            <a:spAutoFit/>
          </a:bodyPr>
          <a:lstStyle/>
          <a:p>
            <a:pPr marL="285750" indent="-285750">
              <a:buFont typeface="Arial" panose="020B0604020202020204" pitchFamily="34" charset="0"/>
              <a:buChar char="•"/>
            </a:pPr>
            <a:r>
              <a:rPr lang="en-US" sz="2500" dirty="0">
                <a:solidFill>
                  <a:srgbClr val="000000"/>
                </a:solidFill>
                <a:latin typeface="Calibri" panose="020F0502020204030204"/>
              </a:rPr>
              <a:t>Reflections embedded in pre- and post-conference questions</a:t>
            </a:r>
          </a:p>
          <a:p>
            <a:pPr marL="285750" indent="-285750">
              <a:buFont typeface="Arial" panose="020B0604020202020204" pitchFamily="34" charset="0"/>
              <a:buChar char="•"/>
            </a:pPr>
            <a:r>
              <a:rPr lang="en-US" sz="2500" dirty="0">
                <a:solidFill>
                  <a:srgbClr val="000000"/>
                </a:solidFill>
                <a:latin typeface="Calibri" panose="020F0502020204030204"/>
              </a:rPr>
              <a:t>Self-Reflections after each observation</a:t>
            </a:r>
          </a:p>
          <a:p>
            <a:pPr marL="285750" indent="-285750">
              <a:buFont typeface="Arial" panose="020B0604020202020204" pitchFamily="34" charset="0"/>
              <a:buChar char="•"/>
            </a:pPr>
            <a:r>
              <a:rPr lang="en-US" sz="2500" dirty="0">
                <a:solidFill>
                  <a:srgbClr val="000000"/>
                </a:solidFill>
                <a:latin typeface="Calibri" panose="020F0502020204030204"/>
              </a:rPr>
              <a:t>Professional Self-Review</a:t>
            </a:r>
          </a:p>
          <a:p>
            <a:pPr marL="285750" indent="-285750">
              <a:buFont typeface="Arial" panose="020B0604020202020204" pitchFamily="34" charset="0"/>
              <a:buChar char="•"/>
            </a:pPr>
            <a:r>
              <a:rPr lang="en-US" sz="2500" dirty="0">
                <a:solidFill>
                  <a:srgbClr val="000000"/>
                </a:solidFill>
                <a:latin typeface="Calibri" panose="020F0502020204030204"/>
              </a:rPr>
              <a:t>Questions embedded in School Librarian Plan </a:t>
            </a:r>
          </a:p>
          <a:p>
            <a:endParaRPr lang="en-US" dirty="0">
              <a:solidFill>
                <a:srgbClr val="000000"/>
              </a:solidFill>
              <a:latin typeface="Calibri" panose="020F0502020204030204"/>
            </a:endParaRPr>
          </a:p>
        </p:txBody>
      </p:sp>
    </p:spTree>
    <p:extLst>
      <p:ext uri="{BB962C8B-B14F-4D97-AF65-F5344CB8AC3E}">
        <p14:creationId xmlns:p14="http://schemas.microsoft.com/office/powerpoint/2010/main" val="3156400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221" y="655783"/>
            <a:ext cx="3430976" cy="2809875"/>
          </a:xfrm>
        </p:spPr>
        <p:txBody>
          <a:bodyPr vert="horz" lIns="91440" tIns="45720" rIns="91440" bIns="45720" rtlCol="0" anchor="b">
            <a:normAutofit/>
          </a:bodyPr>
          <a:lstStyle/>
          <a:p>
            <a:pPr defTabSz="914400">
              <a:lnSpc>
                <a:spcPct val="90000"/>
              </a:lnSpc>
            </a:pPr>
            <a:r>
              <a:rPr lang="en-US" sz="3600" dirty="0">
                <a:solidFill>
                  <a:schemeClr val="bg1">
                    <a:lumMod val="85000"/>
                    <a:lumOff val="15000"/>
                  </a:schemeClr>
                </a:solidFill>
                <a:latin typeface="+mn-lt"/>
                <a:ea typeface="+mj-ea"/>
                <a:cs typeface="+mj-cs"/>
              </a:rPr>
              <a:t>Understanding the Rubric</a:t>
            </a:r>
            <a:endParaRPr lang="en-US" sz="3600" dirty="0">
              <a:solidFill>
                <a:schemeClr val="bg1">
                  <a:lumMod val="85000"/>
                  <a:lumOff val="15000"/>
                </a:schemeClr>
              </a:solidFill>
              <a:latin typeface="+mn-lt"/>
              <a:ea typeface="+mj-ea"/>
              <a:cs typeface="Calibri Light"/>
            </a:endParaRPr>
          </a:p>
        </p:txBody>
      </p:sp>
      <p:pic>
        <p:nvPicPr>
          <p:cNvPr id="6" name="Picture 5" descr="A picture containing food, room&#10;&#10;Description generated with very high confidence">
            <a:extLst>
              <a:ext uri="{FF2B5EF4-FFF2-40B4-BE49-F238E27FC236}">
                <a16:creationId xmlns:a16="http://schemas.microsoft.com/office/drawing/2014/main" id="{0C1BEF9D-CB33-42FA-8588-7B55DB802A77}"/>
              </a:ext>
            </a:extLst>
          </p:cNvPr>
          <p:cNvPicPr>
            <a:picLocks noChangeAspect="1"/>
          </p:cNvPicPr>
          <p:nvPr/>
        </p:nvPicPr>
        <p:blipFill>
          <a:blip r:embed="rId3"/>
          <a:stretch>
            <a:fillRect/>
          </a:stretch>
        </p:blipFill>
        <p:spPr>
          <a:xfrm>
            <a:off x="7476075" y="2704742"/>
            <a:ext cx="2628180" cy="3108872"/>
          </a:xfrm>
          <a:prstGeom prst="rect">
            <a:avLst/>
          </a:prstGeom>
          <a:ln>
            <a:noFill/>
          </a:ln>
        </p:spPr>
      </p:pic>
    </p:spTree>
    <p:extLst>
      <p:ext uri="{BB962C8B-B14F-4D97-AF65-F5344CB8AC3E}">
        <p14:creationId xmlns:p14="http://schemas.microsoft.com/office/powerpoint/2010/main" val="28009030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1_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6A1374-F9BE-42DA-9219-C47BD01FCBFB}">
  <ds:schemaRefs>
    <ds:schemaRef ds:uri="http://schemas.microsoft.com/office/2006/metadata/properties"/>
    <ds:schemaRef ds:uri="http://purl.org/dc/elements/1.1/"/>
    <ds:schemaRef ds:uri="http://purl.org/dc/dcmitype/"/>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1e6b1b95-266c-4465-a3ac-1ee31b0531ae"/>
    <ds:schemaRef ds:uri="7f0fe311-0204-429c-a2bc-24ba943d24fb"/>
    <ds:schemaRef ds:uri="http://www.w3.org/XML/1998/namespace"/>
  </ds:schemaRefs>
</ds:datastoreItem>
</file>

<file path=customXml/itemProps2.xml><?xml version="1.0" encoding="utf-8"?>
<ds:datastoreItem xmlns:ds="http://schemas.openxmlformats.org/officeDocument/2006/customXml" ds:itemID="{728CD158-2834-4143-9442-C6CD40177A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DFAD6A3-178C-4F7B-AE28-7AB7EE9051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4934</TotalTime>
  <Words>7823</Words>
  <Application>Microsoft Office PowerPoint</Application>
  <PresentationFormat>Widescreen</PresentationFormat>
  <Paragraphs>710</Paragraphs>
  <Slides>54</Slides>
  <Notes>54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Arial,Sans-Serif</vt:lpstr>
      <vt:lpstr>Calibri</vt:lpstr>
      <vt:lpstr>Constantia</vt:lpstr>
      <vt:lpstr>1_Office Theme</vt:lpstr>
      <vt:lpstr>District Orientation  for School Librarian Evaluation</vt:lpstr>
      <vt:lpstr>Welcome!</vt:lpstr>
      <vt:lpstr>Agenda</vt:lpstr>
      <vt:lpstr>Objectives</vt:lpstr>
      <vt:lpstr>Overview of Changes</vt:lpstr>
      <vt:lpstr>Major Changes</vt:lpstr>
      <vt:lpstr>Year-Long Guiding Document</vt:lpstr>
      <vt:lpstr>Reflections and Conferences</vt:lpstr>
      <vt:lpstr>Understanding the Rubric</vt:lpstr>
      <vt:lpstr>ADEPT for School Librarians (ADEPT SL) Aligns with the American Association of School Librarians (AASL)</vt:lpstr>
      <vt:lpstr>   South Carolina School Librarian Rubric</vt:lpstr>
      <vt:lpstr>Parts of the Rubric</vt:lpstr>
      <vt:lpstr>Continuum of Engagement</vt:lpstr>
      <vt:lpstr>The Rubric is NOT a Checklist</vt:lpstr>
      <vt:lpstr>Domain Weightings for School Librarians</vt:lpstr>
      <vt:lpstr>Administrative Support</vt:lpstr>
      <vt:lpstr> Evaluation Process and Evidence Collection</vt:lpstr>
      <vt:lpstr>Roles of Evaluation Team Members: Evaluator</vt:lpstr>
      <vt:lpstr>Roles of Evaluation Team Members: Mentor (Induction and Annual Formative)</vt:lpstr>
      <vt:lpstr>Sources of Evidence</vt:lpstr>
      <vt:lpstr>Sources of Evidence Continued</vt:lpstr>
      <vt:lpstr>School Librarian Evaluation Process by Contract Level </vt:lpstr>
      <vt:lpstr>Documents Needed</vt:lpstr>
      <vt:lpstr>Documents Needed continued</vt:lpstr>
      <vt:lpstr>Observation Process</vt:lpstr>
      <vt:lpstr>Pre-Conferences</vt:lpstr>
      <vt:lpstr>Observations</vt:lpstr>
      <vt:lpstr>Reflections on Observed Sessions</vt:lpstr>
      <vt:lpstr>Post-Conferences</vt:lpstr>
      <vt:lpstr>Preliminary Evaluation Conference</vt:lpstr>
      <vt:lpstr>Professional Review</vt:lpstr>
      <vt:lpstr>Final Evaluation Conference</vt:lpstr>
      <vt:lpstr> Evaluation Timeline and Results </vt:lpstr>
      <vt:lpstr>District Evaluation Timeline </vt:lpstr>
      <vt:lpstr>How are evaluation results used?</vt:lpstr>
      <vt:lpstr>How are evaluation results used? (Continued)</vt:lpstr>
      <vt:lpstr>Wrap Up </vt:lpstr>
      <vt:lpstr>Resource Page (for Administrative use)</vt:lpstr>
      <vt:lpstr>Induction Formative</vt:lpstr>
      <vt:lpstr>Induction Formative: Preliminary Cycle</vt:lpstr>
      <vt:lpstr>Induction Formative: Final Cycle</vt:lpstr>
      <vt:lpstr>Annual &amp; Continuing Summative</vt:lpstr>
      <vt:lpstr>Annual &amp; Continuing Summative: Preliminary Cycle</vt:lpstr>
      <vt:lpstr>Annual &amp; Continuing Summative: Final Cycle</vt:lpstr>
      <vt:lpstr>Annual Formative (Diagnostic Assistance)</vt:lpstr>
      <vt:lpstr>Annual Formative (Diagnostic Assistance) Continued</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Continued</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School Librarians Assisting, Developing, and Evaluating Professional Teaching 2020</dc:title>
  <dc:creator>South Carolina Department of Education</dc:creator>
  <cp:lastModifiedBy>Cohoon, Ashley S</cp:lastModifiedBy>
  <cp:revision>166</cp:revision>
  <dcterms:created xsi:type="dcterms:W3CDTF">2020-09-14T15:00:48Z</dcterms:created>
  <dcterms:modified xsi:type="dcterms:W3CDTF">2024-03-28T17:54:06Z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