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1.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00" r:id="rId4"/>
  </p:sldMasterIdLst>
  <p:notesMasterIdLst>
    <p:notesMasterId r:id="rId57"/>
  </p:notesMasterIdLst>
  <p:handoutMasterIdLst>
    <p:handoutMasterId r:id="rId58"/>
  </p:handoutMasterIdLst>
  <p:sldIdLst>
    <p:sldId id="384" r:id="rId5"/>
    <p:sldId id="385" r:id="rId6"/>
    <p:sldId id="451" r:id="rId7"/>
    <p:sldId id="470" r:id="rId8"/>
    <p:sldId id="531" r:id="rId9"/>
    <p:sldId id="412" r:id="rId10"/>
    <p:sldId id="439" r:id="rId11"/>
    <p:sldId id="381" r:id="rId12"/>
    <p:sldId id="526" r:id="rId13"/>
    <p:sldId id="506" r:id="rId14"/>
    <p:sldId id="372" r:id="rId15"/>
    <p:sldId id="373" r:id="rId16"/>
    <p:sldId id="374" r:id="rId17"/>
    <p:sldId id="514" r:id="rId18"/>
    <p:sldId id="522" r:id="rId19"/>
    <p:sldId id="525" r:id="rId20"/>
    <p:sldId id="448" r:id="rId21"/>
    <p:sldId id="521" r:id="rId22"/>
    <p:sldId id="523" r:id="rId23"/>
    <p:sldId id="524" r:id="rId24"/>
    <p:sldId id="463" r:id="rId25"/>
    <p:sldId id="467" r:id="rId26"/>
    <p:sldId id="490" r:id="rId27"/>
    <p:sldId id="487" r:id="rId28"/>
    <p:sldId id="400" r:id="rId29"/>
    <p:sldId id="401" r:id="rId30"/>
    <p:sldId id="402" r:id="rId31"/>
    <p:sldId id="405" r:id="rId32"/>
    <p:sldId id="406" r:id="rId33"/>
    <p:sldId id="407" r:id="rId34"/>
    <p:sldId id="336" r:id="rId35"/>
    <p:sldId id="337" r:id="rId36"/>
    <p:sldId id="339" r:id="rId37"/>
    <p:sldId id="340" r:id="rId38"/>
    <p:sldId id="342" r:id="rId39"/>
    <p:sldId id="341" r:id="rId40"/>
    <p:sldId id="409" r:id="rId41"/>
    <p:sldId id="416" r:id="rId42"/>
    <p:sldId id="417" r:id="rId43"/>
    <p:sldId id="418" r:id="rId44"/>
    <p:sldId id="419" r:id="rId45"/>
    <p:sldId id="420" r:id="rId46"/>
    <p:sldId id="421" r:id="rId47"/>
    <p:sldId id="459" r:id="rId48"/>
    <p:sldId id="422" r:id="rId49"/>
    <p:sldId id="423" r:id="rId50"/>
    <p:sldId id="424" r:id="rId51"/>
    <p:sldId id="425" r:id="rId52"/>
    <p:sldId id="426" r:id="rId53"/>
    <p:sldId id="444" r:id="rId54"/>
    <p:sldId id="427" r:id="rId55"/>
    <p:sldId id="460" r:id="rId5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oal-Mandsager, Lilla" initials="TL" lastIdx="1" clrIdx="0">
    <p:extLst>
      <p:ext uri="{19B8F6BF-5375-455C-9EA6-DF929625EA0E}">
        <p15:presenceInfo xmlns:p15="http://schemas.microsoft.com/office/powerpoint/2012/main" userId="S::lmandsager@ed.sc.gov::174b38ce-a348-4f4d-9df2-4c4a118291f5"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81414"/>
    <a:srgbClr val="C8E3F7"/>
    <a:srgbClr val="0066CC"/>
    <a:srgbClr val="0033CC"/>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3B522A0-C98F-7D84-31EA-28181A0F300E}" v="569" dt="2020-06-09T13:32:03.226"/>
    <p1510:client id="{056D1C9A-8223-44C8-844E-24EF88DF0BF3}" v="16" dt="2020-06-12T19:17:45.372"/>
    <p1510:client id="{07206BBC-ABAF-44E8-1405-2BE3CD5A00C6}" v="5389" dt="2020-04-20T16:34:03.264"/>
    <p1510:client id="{074074BB-C523-6ECF-C4B9-43A18296A8D1}" v="73" dt="2020-06-10T13:36:40.903"/>
    <p1510:client id="{09853F5B-0ED3-3DE0-871F-66523ECF5379}" v="64" dt="2020-05-26T14:23:09.437"/>
    <p1510:client id="{0BEE935F-FA4B-326D-98F8-E1D33BB45A4E}" v="958" dt="2020-04-27T15:43:10.657"/>
    <p1510:client id="{1217F4DE-F3CA-A071-AFBB-4DE78529894C}" v="2383" dt="2020-04-27T17:35:01.167"/>
    <p1510:client id="{15B61F1C-F613-46A8-5A38-FAD9DA3FC65B}" v="1118" dt="2020-05-06T13:17:39.761"/>
    <p1510:client id="{15B8E27B-1FAE-C5A4-9944-78C482EE588D}" v="2199" dt="2020-06-09T22:05:20.341"/>
    <p1510:client id="{17615663-10C6-0B31-8FAA-27AC01FF09CF}" v="18" dt="2020-05-29T12:37:21.117"/>
    <p1510:client id="{177FCEE7-C4F5-CFE8-8DF9-D84A587C7CA5}" v="110" dt="2020-05-21T16:05:12.569"/>
    <p1510:client id="{1963A7B6-9457-820A-ED88-C4ED0C1CCC0E}" v="1024" dt="2020-05-22T14:52:07.944"/>
    <p1510:client id="{227ABED0-8A46-51EB-319D-861727759498}" v="690" dt="2020-06-09T17:45:55.790"/>
    <p1510:client id="{2CF60C71-8E26-42B8-9D4A-AA6D525B020B}" v="56" dt="2020-04-27T14:35:13.096"/>
    <p1510:client id="{2FAADEFF-5C5D-7C62-C0E4-CE8C19E306F1}" v="769" dt="2020-05-12T15:38:44.629"/>
    <p1510:client id="{32C1C271-99BD-E689-93F6-2ED144795539}" v="165" dt="2020-04-23T13:36:53.382"/>
    <p1510:client id="{3543379A-A148-70EE-21E6-1FA1C1D42137}" v="32" dt="2020-04-27T14:47:47.601"/>
    <p1510:client id="{355EFD34-A6BC-5C06-3A2D-EE2980AA0E4E}" v="76" dt="2020-05-19T18:19:00.720"/>
    <p1510:client id="{35D0EB24-352A-4FC4-A559-A043A2D56131}" v="306" dt="2020-05-14T16:51:46.740"/>
    <p1510:client id="{3BE03E6B-0621-42B5-B8D7-3BEE3AAFA545}" v="31" dt="2020-04-21T15:14:50.438"/>
    <p1510:client id="{428FBBF1-188A-A833-19A8-40DC5566ED86}" v="24" dt="2020-06-02T16:45:52.238"/>
    <p1510:client id="{46BAA266-F7E4-CF10-B951-6D363ED673B5}" v="128" dt="2020-05-05T20:05:13.073"/>
    <p1510:client id="{46C1074A-C886-AE40-F63C-63210E00F9E0}" v="110" dt="2020-04-21T18:28:28.956"/>
    <p1510:client id="{47919827-014B-4B5B-A3ED-F6FF136D0697}" v="565" dt="2020-05-06T16:32:46.174"/>
    <p1510:client id="{4A4EE0D1-6E46-3641-7E64-31D744D0F408}" v="357" dt="2020-05-28T16:55:38.460"/>
    <p1510:client id="{52ADB7BE-484A-3CCB-94B5-1DCC4C280CC1}" v="1097" dt="2020-05-05T16:55:49.730"/>
    <p1510:client id="{554B6F8E-D66E-04F4-6A9F-6C50F021D88E}" v="437" dt="2020-05-27T22:42:29.406"/>
    <p1510:client id="{58E61027-0D8B-B974-56B5-80C014AD962F}" v="1749" dt="2020-05-05T14:18:58.632"/>
    <p1510:client id="{5AB2A1F9-6AA2-0A0E-003F-3C6CB510AFF0}" v="406" dt="2020-04-27T19:37:57.684"/>
    <p1510:client id="{5ECE369B-BE14-F81D-ADA6-2609153DB338}" v="1076" dt="2020-05-06T13:49:08.304"/>
    <p1510:client id="{655E6B79-4816-BA8E-8A27-7706FAA911E4}" v="2179" dt="2020-04-24T14:49:53.499"/>
    <p1510:client id="{75C034B1-072A-669A-8FCD-3410018D76D7}" v="29" dt="2020-04-23T13:48:37.800"/>
    <p1510:client id="{82AA8A3C-2CE4-9529-8F32-8EDCE416392C}" v="6" dt="2020-06-01T15:36:08.071"/>
    <p1510:client id="{843189BB-07D8-07CB-4AA0-1DA5862E7DF9}" v="1043" dt="2020-06-09T20:50:23.462"/>
    <p1510:client id="{843920A7-1E88-484D-ADD1-279FAAE1FC48}" v="57" dt="2020-04-20T14:32:44.681"/>
    <p1510:client id="{8451ADD5-0919-4216-B464-5144D01F14F3}" v="488" dt="2020-06-09T20:50:12.314"/>
    <p1510:client id="{88BA4B65-4739-09BA-4C34-80667E9A9BEE}" v="1027" dt="2020-06-03T13:47:48.539"/>
    <p1510:client id="{890C4A84-FE2C-D42C-FEC3-0D5B127AE6B6}" v="2250" dt="2020-06-08T19:59:29.419"/>
    <p1510:client id="{8B480C9A-46ED-7355-AAF1-057D0AEFA3C2}" v="179" dt="2020-05-12T17:44:29.338"/>
    <p1510:client id="{9A57DE77-5FA4-9961-9F7E-C104493768C3}" v="141" dt="2020-04-21T18:56:17.940"/>
    <p1510:client id="{9D5C473D-DECC-4D36-94E5-B65D46F0E743}" v="11" dt="2020-06-23T15:42:24.329"/>
    <p1510:client id="{A028BF57-AFC9-F615-5995-3A75A7B5DE62}" v="225" dt="2020-04-23T20:00:15.792"/>
    <p1510:client id="{A1EED529-A0EA-FF46-8F99-ED671A9728A7}" v="1" dt="2020-05-28T13:56:18.726"/>
    <p1510:client id="{A264E41B-CBF0-0F07-A250-3E29102351FF}" v="789" dt="2020-06-25T00:02:12.123"/>
    <p1510:client id="{A41949AF-1D06-AAC6-56B3-D5792A8B71A6}" v="1080" dt="2020-04-24T17:11:01.874"/>
    <p1510:client id="{A879DEA7-43FA-74FA-3243-88B700D2C874}" v="547" dt="2020-04-27T14:36:14.604"/>
    <p1510:client id="{AB9EC35C-24F5-4165-8E33-39E8A025871A}" v="38" dt="2020-06-02T16:44:44.487"/>
    <p1510:client id="{ABF1986E-5E28-4C76-8CD3-DA2F24F532D3}" v="6" dt="2020-04-20T14:32:09.894"/>
    <p1510:client id="{AD0400D9-106C-4C87-8F8B-5AD18A8A9AA0}" v="1448" dt="2020-04-16T19:28:01.357"/>
    <p1510:client id="{B4D5C121-A9A5-4018-B051-18D4E80112DD}" v="1328" dt="2020-05-20T19:09:12.251"/>
    <p1510:client id="{BA89F959-4604-64A3-F268-D4751B50D769}" v="923" dt="2020-05-06T19:39:37.668"/>
    <p1510:client id="{BAC8498B-7A02-6092-DAB8-10A523C30C5B}" v="74" dt="2020-05-28T19:13:08.414"/>
    <p1510:client id="{BD84DDF0-0B55-458E-B655-B332BCF86396}" v="136" dt="2020-06-15T17:43:24.385"/>
    <p1510:client id="{BFA2C250-A36D-6475-3F4E-0182C37E0DCD}" v="948" dt="2020-05-20T19:05:56.949"/>
    <p1510:client id="{C1796B5E-193F-0DBA-8D49-BFF5BBF83879}" v="2855" dt="2020-06-09T20:27:59.363"/>
    <p1510:client id="{C2137BB0-7D91-D97D-55A8-001264843C80}" v="926" dt="2020-05-12T16:45:09.358"/>
    <p1510:client id="{C397A654-28C1-A488-114D-C06D32398663}" v="1322" dt="2020-04-23T16:13:17.830"/>
    <p1510:client id="{C5CDC352-ECDF-EA1D-6C40-099A4892491C}" v="2297" dt="2020-04-14T18:44:03.506"/>
    <p1510:client id="{C6191F3A-E8A6-70AF-6756-5E2F74B4D506}" v="569" dt="2020-05-28T12:57:46.889"/>
    <p1510:client id="{CA12C228-BBD9-4F01-B2E3-AA3AC8D74F85}" v="302" dt="2020-05-05T13:18:01.034"/>
    <p1510:client id="{CA562B42-39DF-CF88-5294-6AF7435077A2}" v="219" dt="2020-05-26T20:21:04.559"/>
    <p1510:client id="{CE161547-B485-690A-DFFA-12683E364F3F}" v="991" dt="2020-06-08T14:25:56.274"/>
    <p1510:client id="{D28CFC78-62CA-5931-4CD5-E81B30F5F1C3}" v="604" dt="2020-04-24T18:43:43.692"/>
    <p1510:client id="{D7874AB8-B574-4340-83D7-3271B1E850DC}" v="321" dt="2020-04-13T20:10:43.767"/>
    <p1510:client id="{DACF2AB1-CEBF-44F4-B0CD-1E098C7BB4A3}" v="3" dt="2020-06-24T23:57:01.608"/>
    <p1510:client id="{DB2232AE-5849-FD1C-3993-66E89D079037}" v="2" dt="2020-06-22T17:54:33.927"/>
    <p1510:client id="{DD142565-1026-CC7F-F2ED-60D618F24D64}" v="222" dt="2020-04-24T17:30:03.860"/>
    <p1510:client id="{DE01DF71-5C99-51A5-BD55-0D2A0F550EB6}" v="38" dt="2020-06-22T13:36:14.492"/>
    <p1510:client id="{E572FAEA-583A-9851-5978-6F071650853C}" v="1430" dt="2020-06-03T19:55:29.984"/>
    <p1510:client id="{E880AD91-5BEB-4CB7-99BD-DD16CA1185B4}" v="134" dt="2020-05-28T12:45:02.377"/>
    <p1510:client id="{E9651CE6-4E3A-4968-9A10-97FF6AE14A81}" v="238" dt="2020-04-24T14:13:13.034"/>
    <p1510:client id="{ED9A74E5-96C0-2F2A-518A-6F91A9ED263A}" v="542" dt="2020-04-29T18:49:48.542"/>
    <p1510:client id="{F6711C51-D3A9-E88C-7CE2-34D57CDFF571}" v="233" dt="2020-05-05T19:44:53.961"/>
    <p1510:client id="{F91018F7-8851-4D5E-8D6F-893111063DBB}" v="189" dt="2020-04-20T18:20:26.046"/>
    <p1510:client id="{FC0DF573-B7F7-0E52-87F5-6C19E5927A51}" v="3087" dt="2020-06-02T20:21:57.849"/>
    <p1510:client id="{FCEAFC1D-52BA-0F77-1F94-B89C94CF12B6}" v="464" dt="2020-06-02T17:45:08.161"/>
    <p1510:client id="{FF498A19-8F74-A429-ED47-CB64B45244BC}" v="132" dt="2020-05-26T19:08:36.89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38" autoAdjust="0"/>
    <p:restoredTop sz="62767" autoAdjust="0"/>
  </p:normalViewPr>
  <p:slideViewPr>
    <p:cSldViewPr snapToGrid="0">
      <p:cViewPr varScale="1">
        <p:scale>
          <a:sx n="71" d="100"/>
          <a:sy n="71" d="100"/>
        </p:scale>
        <p:origin x="2754"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handoutMaster" Target="handoutMasters/handoutMaster1.xml"/><Relationship Id="rId5" Type="http://schemas.openxmlformats.org/officeDocument/2006/relationships/slide" Target="slides/slide1.xml"/><Relationship Id="rId61" Type="http://schemas.openxmlformats.org/officeDocument/2006/relationships/viewProps" Target="viewProps.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microsoft.com/office/2015/10/relationships/revisionInfo" Target="revisionInfo.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commentAuthors" Target="commentAuthors.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notesMaster" Target="notesMasters/notesMaster1.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C8B792A-B2C9-44F3-8505-0502B815DAE3}" type="doc">
      <dgm:prSet loTypeId="urn:microsoft.com/office/officeart/2005/8/layout/cycle3" loCatId="cycle" qsTypeId="urn:microsoft.com/office/officeart/2005/8/quickstyle/simple1" qsCatId="simple" csTypeId="urn:microsoft.com/office/officeart/2005/8/colors/colorful4" csCatId="colorful" phldr="1"/>
      <dgm:spPr/>
      <dgm:t>
        <a:bodyPr/>
        <a:lstStyle/>
        <a:p>
          <a:endParaRPr lang="en-US"/>
        </a:p>
      </dgm:t>
    </dgm:pt>
    <dgm:pt modelId="{82991BB6-852B-41DD-AB2F-207FC13FC926}">
      <dgm:prSet phldrT="[Text]"/>
      <dgm:spPr/>
      <dgm:t>
        <a:bodyPr/>
        <a:lstStyle/>
        <a:p>
          <a:r>
            <a:rPr lang="en-US"/>
            <a:t>Pre-observation Conference</a:t>
          </a:r>
        </a:p>
      </dgm:t>
    </dgm:pt>
    <dgm:pt modelId="{29813CDE-D341-4B4D-953B-216CFAE2C665}" type="parTrans" cxnId="{9FF67578-04AD-43EF-98BC-9AEE60C3CB41}">
      <dgm:prSet/>
      <dgm:spPr/>
      <dgm:t>
        <a:bodyPr/>
        <a:lstStyle/>
        <a:p>
          <a:endParaRPr lang="en-US"/>
        </a:p>
      </dgm:t>
    </dgm:pt>
    <dgm:pt modelId="{A5C4965D-2A1E-4643-95B2-225894B30A05}" type="sibTrans" cxnId="{9FF67578-04AD-43EF-98BC-9AEE60C3CB41}">
      <dgm:prSet/>
      <dgm:spPr/>
      <dgm:t>
        <a:bodyPr/>
        <a:lstStyle/>
        <a:p>
          <a:endParaRPr lang="en-US"/>
        </a:p>
      </dgm:t>
    </dgm:pt>
    <dgm:pt modelId="{12A2F3FD-6D05-4EA9-9E59-0975156FBC86}">
      <dgm:prSet phldrT="[Text]"/>
      <dgm:spPr/>
      <dgm:t>
        <a:bodyPr/>
        <a:lstStyle/>
        <a:p>
          <a:r>
            <a:rPr lang="en-US"/>
            <a:t>Observation</a:t>
          </a:r>
        </a:p>
      </dgm:t>
    </dgm:pt>
    <dgm:pt modelId="{F90592BA-5176-4667-9C2C-DE2839449B58}" type="parTrans" cxnId="{6BF93DA1-DA16-4B69-BDF1-A132B8B24807}">
      <dgm:prSet/>
      <dgm:spPr/>
      <dgm:t>
        <a:bodyPr/>
        <a:lstStyle/>
        <a:p>
          <a:endParaRPr lang="en-US"/>
        </a:p>
      </dgm:t>
    </dgm:pt>
    <dgm:pt modelId="{DF5D0926-39A5-4AC6-952E-513C7482491B}" type="sibTrans" cxnId="{6BF93DA1-DA16-4B69-BDF1-A132B8B24807}">
      <dgm:prSet/>
      <dgm:spPr/>
      <dgm:t>
        <a:bodyPr/>
        <a:lstStyle/>
        <a:p>
          <a:endParaRPr lang="en-US"/>
        </a:p>
      </dgm:t>
    </dgm:pt>
    <dgm:pt modelId="{21E41F13-D455-44F4-9738-7A3AF2E8CD6D}">
      <dgm:prSet phldrT="[Text]"/>
      <dgm:spPr/>
      <dgm:t>
        <a:bodyPr/>
        <a:lstStyle/>
        <a:p>
          <a:r>
            <a:rPr lang="en-US"/>
            <a:t>Reflection</a:t>
          </a:r>
        </a:p>
      </dgm:t>
    </dgm:pt>
    <dgm:pt modelId="{2F10431F-BF5C-477F-A36F-B2EA980140E2}" type="parTrans" cxnId="{F9782E7B-B3AA-4609-B108-C9B484DD432C}">
      <dgm:prSet/>
      <dgm:spPr/>
      <dgm:t>
        <a:bodyPr/>
        <a:lstStyle/>
        <a:p>
          <a:endParaRPr lang="en-US"/>
        </a:p>
      </dgm:t>
    </dgm:pt>
    <dgm:pt modelId="{9543E78C-AE26-4025-82BF-2785DABF3942}" type="sibTrans" cxnId="{F9782E7B-B3AA-4609-B108-C9B484DD432C}">
      <dgm:prSet/>
      <dgm:spPr/>
      <dgm:t>
        <a:bodyPr/>
        <a:lstStyle/>
        <a:p>
          <a:endParaRPr lang="en-US"/>
        </a:p>
      </dgm:t>
    </dgm:pt>
    <dgm:pt modelId="{A6D26718-FE02-442F-AFF6-FBBCC759A9A4}">
      <dgm:prSet phldrT="[Text]"/>
      <dgm:spPr/>
      <dgm:t>
        <a:bodyPr/>
        <a:lstStyle/>
        <a:p>
          <a:r>
            <a:rPr lang="en-US"/>
            <a:t>Post-observation Conference</a:t>
          </a:r>
        </a:p>
      </dgm:t>
    </dgm:pt>
    <dgm:pt modelId="{0383759B-0C0E-4432-A8D1-382893B7BECE}" type="parTrans" cxnId="{C2972F44-91F8-4901-A811-04B2C6DEC42D}">
      <dgm:prSet/>
      <dgm:spPr/>
      <dgm:t>
        <a:bodyPr/>
        <a:lstStyle/>
        <a:p>
          <a:endParaRPr lang="en-US"/>
        </a:p>
      </dgm:t>
    </dgm:pt>
    <dgm:pt modelId="{08935071-48E4-4495-B363-BD662149366E}" type="sibTrans" cxnId="{C2972F44-91F8-4901-A811-04B2C6DEC42D}">
      <dgm:prSet/>
      <dgm:spPr/>
      <dgm:t>
        <a:bodyPr/>
        <a:lstStyle/>
        <a:p>
          <a:endParaRPr lang="en-US"/>
        </a:p>
      </dgm:t>
    </dgm:pt>
    <dgm:pt modelId="{1E148AC1-1EE4-4BB4-BC14-9E8D16B041D2}" type="pres">
      <dgm:prSet presAssocID="{CC8B792A-B2C9-44F3-8505-0502B815DAE3}" presName="Name0" presStyleCnt="0">
        <dgm:presLayoutVars>
          <dgm:dir/>
          <dgm:resizeHandles val="exact"/>
        </dgm:presLayoutVars>
      </dgm:prSet>
      <dgm:spPr/>
    </dgm:pt>
    <dgm:pt modelId="{79F6EB07-66A6-4DD6-B563-586D22A6B658}" type="pres">
      <dgm:prSet presAssocID="{CC8B792A-B2C9-44F3-8505-0502B815DAE3}" presName="cycle" presStyleCnt="0"/>
      <dgm:spPr/>
    </dgm:pt>
    <dgm:pt modelId="{B77EADB5-813F-47B1-BF67-83038FC1CCA4}" type="pres">
      <dgm:prSet presAssocID="{82991BB6-852B-41DD-AB2F-207FC13FC926}" presName="nodeFirstNode" presStyleLbl="node1" presStyleIdx="0" presStyleCnt="4">
        <dgm:presLayoutVars>
          <dgm:bulletEnabled val="1"/>
        </dgm:presLayoutVars>
      </dgm:prSet>
      <dgm:spPr/>
    </dgm:pt>
    <dgm:pt modelId="{2E749323-2007-4201-99F1-4619B881DA1E}" type="pres">
      <dgm:prSet presAssocID="{A5C4965D-2A1E-4643-95B2-225894B30A05}" presName="sibTransFirstNode" presStyleLbl="bgShp" presStyleIdx="0" presStyleCnt="1"/>
      <dgm:spPr/>
    </dgm:pt>
    <dgm:pt modelId="{C3F528E0-0169-42E3-91B5-755CD7B3BDFB}" type="pres">
      <dgm:prSet presAssocID="{12A2F3FD-6D05-4EA9-9E59-0975156FBC86}" presName="nodeFollowingNodes" presStyleLbl="node1" presStyleIdx="1" presStyleCnt="4">
        <dgm:presLayoutVars>
          <dgm:bulletEnabled val="1"/>
        </dgm:presLayoutVars>
      </dgm:prSet>
      <dgm:spPr/>
    </dgm:pt>
    <dgm:pt modelId="{E91486F7-A43E-49FA-B31F-DB6BDFDF7234}" type="pres">
      <dgm:prSet presAssocID="{21E41F13-D455-44F4-9738-7A3AF2E8CD6D}" presName="nodeFollowingNodes" presStyleLbl="node1" presStyleIdx="2" presStyleCnt="4">
        <dgm:presLayoutVars>
          <dgm:bulletEnabled val="1"/>
        </dgm:presLayoutVars>
      </dgm:prSet>
      <dgm:spPr/>
    </dgm:pt>
    <dgm:pt modelId="{2A4E80CB-64FF-4584-8E81-452F5F19E13C}" type="pres">
      <dgm:prSet presAssocID="{A6D26718-FE02-442F-AFF6-FBBCC759A9A4}" presName="nodeFollowingNodes" presStyleLbl="node1" presStyleIdx="3" presStyleCnt="4">
        <dgm:presLayoutVars>
          <dgm:bulletEnabled val="1"/>
        </dgm:presLayoutVars>
      </dgm:prSet>
      <dgm:spPr/>
    </dgm:pt>
  </dgm:ptLst>
  <dgm:cxnLst>
    <dgm:cxn modelId="{E67E1B32-3194-4DDC-A251-65D9B62C4EC2}" type="presOf" srcId="{82991BB6-852B-41DD-AB2F-207FC13FC926}" destId="{B77EADB5-813F-47B1-BF67-83038FC1CCA4}" srcOrd="0" destOrd="0" presId="urn:microsoft.com/office/officeart/2005/8/layout/cycle3"/>
    <dgm:cxn modelId="{C1E9D233-C60F-4DAD-AD49-E8759DDCD6D7}" type="presOf" srcId="{21E41F13-D455-44F4-9738-7A3AF2E8CD6D}" destId="{E91486F7-A43E-49FA-B31F-DB6BDFDF7234}" srcOrd="0" destOrd="0" presId="urn:microsoft.com/office/officeart/2005/8/layout/cycle3"/>
    <dgm:cxn modelId="{0B74B263-F73C-48CA-BDEC-1967565AE29A}" type="presOf" srcId="{A6D26718-FE02-442F-AFF6-FBBCC759A9A4}" destId="{2A4E80CB-64FF-4584-8E81-452F5F19E13C}" srcOrd="0" destOrd="0" presId="urn:microsoft.com/office/officeart/2005/8/layout/cycle3"/>
    <dgm:cxn modelId="{C2972F44-91F8-4901-A811-04B2C6DEC42D}" srcId="{CC8B792A-B2C9-44F3-8505-0502B815DAE3}" destId="{A6D26718-FE02-442F-AFF6-FBBCC759A9A4}" srcOrd="3" destOrd="0" parTransId="{0383759B-0C0E-4432-A8D1-382893B7BECE}" sibTransId="{08935071-48E4-4495-B363-BD662149366E}"/>
    <dgm:cxn modelId="{9FF67578-04AD-43EF-98BC-9AEE60C3CB41}" srcId="{CC8B792A-B2C9-44F3-8505-0502B815DAE3}" destId="{82991BB6-852B-41DD-AB2F-207FC13FC926}" srcOrd="0" destOrd="0" parTransId="{29813CDE-D341-4B4D-953B-216CFAE2C665}" sibTransId="{A5C4965D-2A1E-4643-95B2-225894B30A05}"/>
    <dgm:cxn modelId="{F9782E7B-B3AA-4609-B108-C9B484DD432C}" srcId="{CC8B792A-B2C9-44F3-8505-0502B815DAE3}" destId="{21E41F13-D455-44F4-9738-7A3AF2E8CD6D}" srcOrd="2" destOrd="0" parTransId="{2F10431F-BF5C-477F-A36F-B2EA980140E2}" sibTransId="{9543E78C-AE26-4025-82BF-2785DABF3942}"/>
    <dgm:cxn modelId="{6BF93DA1-DA16-4B69-BDF1-A132B8B24807}" srcId="{CC8B792A-B2C9-44F3-8505-0502B815DAE3}" destId="{12A2F3FD-6D05-4EA9-9E59-0975156FBC86}" srcOrd="1" destOrd="0" parTransId="{F90592BA-5176-4667-9C2C-DE2839449B58}" sibTransId="{DF5D0926-39A5-4AC6-952E-513C7482491B}"/>
    <dgm:cxn modelId="{286838B1-E64E-413C-B0EE-E2014C9E5A51}" type="presOf" srcId="{CC8B792A-B2C9-44F3-8505-0502B815DAE3}" destId="{1E148AC1-1EE4-4BB4-BC14-9E8D16B041D2}" srcOrd="0" destOrd="0" presId="urn:microsoft.com/office/officeart/2005/8/layout/cycle3"/>
    <dgm:cxn modelId="{6DFFAAC3-3A15-4646-B344-E453627A788B}" type="presOf" srcId="{A5C4965D-2A1E-4643-95B2-225894B30A05}" destId="{2E749323-2007-4201-99F1-4619B881DA1E}" srcOrd="0" destOrd="0" presId="urn:microsoft.com/office/officeart/2005/8/layout/cycle3"/>
    <dgm:cxn modelId="{FE855FD8-5C66-49F0-9BAD-EAA66056E5D0}" type="presOf" srcId="{12A2F3FD-6D05-4EA9-9E59-0975156FBC86}" destId="{C3F528E0-0169-42E3-91B5-755CD7B3BDFB}" srcOrd="0" destOrd="0" presId="urn:microsoft.com/office/officeart/2005/8/layout/cycle3"/>
    <dgm:cxn modelId="{987BCCAD-14FD-4BCC-9DE0-EA0E8FBB43CF}" type="presParOf" srcId="{1E148AC1-1EE4-4BB4-BC14-9E8D16B041D2}" destId="{79F6EB07-66A6-4DD6-B563-586D22A6B658}" srcOrd="0" destOrd="0" presId="urn:microsoft.com/office/officeart/2005/8/layout/cycle3"/>
    <dgm:cxn modelId="{D85330B8-E4AB-40CD-8FFB-E77013710228}" type="presParOf" srcId="{79F6EB07-66A6-4DD6-B563-586D22A6B658}" destId="{B77EADB5-813F-47B1-BF67-83038FC1CCA4}" srcOrd="0" destOrd="0" presId="urn:microsoft.com/office/officeart/2005/8/layout/cycle3"/>
    <dgm:cxn modelId="{86EA5528-062F-47ED-8C9C-7ADF56EE9F6C}" type="presParOf" srcId="{79F6EB07-66A6-4DD6-B563-586D22A6B658}" destId="{2E749323-2007-4201-99F1-4619B881DA1E}" srcOrd="1" destOrd="0" presId="urn:microsoft.com/office/officeart/2005/8/layout/cycle3"/>
    <dgm:cxn modelId="{E5BD04C4-44B7-4C6D-9146-305DB3D75D23}" type="presParOf" srcId="{79F6EB07-66A6-4DD6-B563-586D22A6B658}" destId="{C3F528E0-0169-42E3-91B5-755CD7B3BDFB}" srcOrd="2" destOrd="0" presId="urn:microsoft.com/office/officeart/2005/8/layout/cycle3"/>
    <dgm:cxn modelId="{5D165FDB-CF65-49C3-941F-1A39E08D21A1}" type="presParOf" srcId="{79F6EB07-66A6-4DD6-B563-586D22A6B658}" destId="{E91486F7-A43E-49FA-B31F-DB6BDFDF7234}" srcOrd="3" destOrd="0" presId="urn:microsoft.com/office/officeart/2005/8/layout/cycle3"/>
    <dgm:cxn modelId="{01BDCFB9-4C21-4E57-8464-8E2BB7DB5CC0}" type="presParOf" srcId="{79F6EB07-66A6-4DD6-B563-586D22A6B658}" destId="{2A4E80CB-64FF-4584-8E81-452F5F19E13C}" srcOrd="4" destOrd="0" presId="urn:microsoft.com/office/officeart/2005/8/layout/cycle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C8B792A-B2C9-44F3-8505-0502B815DAE3}" type="doc">
      <dgm:prSet loTypeId="urn:microsoft.com/office/officeart/2005/8/layout/cycle3" loCatId="cycle" qsTypeId="urn:microsoft.com/office/officeart/2005/8/quickstyle/simple1" qsCatId="simple" csTypeId="urn:microsoft.com/office/officeart/2005/8/colors/accent1_2" csCatId="accent1" phldr="1"/>
      <dgm:spPr/>
      <dgm:t>
        <a:bodyPr/>
        <a:lstStyle/>
        <a:p>
          <a:endParaRPr lang="en-US"/>
        </a:p>
      </dgm:t>
    </dgm:pt>
    <dgm:pt modelId="{82991BB6-852B-41DD-AB2F-207FC13FC926}">
      <dgm:prSet phldrT="[Text]"/>
      <dgm:spPr/>
      <dgm:t>
        <a:bodyPr/>
        <a:lstStyle/>
        <a:p>
          <a:r>
            <a:rPr lang="en-US"/>
            <a:t>Pre-observation Conference</a:t>
          </a:r>
        </a:p>
      </dgm:t>
    </dgm:pt>
    <dgm:pt modelId="{29813CDE-D341-4B4D-953B-216CFAE2C665}" type="parTrans" cxnId="{9FF67578-04AD-43EF-98BC-9AEE60C3CB41}">
      <dgm:prSet/>
      <dgm:spPr/>
      <dgm:t>
        <a:bodyPr/>
        <a:lstStyle/>
        <a:p>
          <a:endParaRPr lang="en-US"/>
        </a:p>
      </dgm:t>
    </dgm:pt>
    <dgm:pt modelId="{A5C4965D-2A1E-4643-95B2-225894B30A05}" type="sibTrans" cxnId="{9FF67578-04AD-43EF-98BC-9AEE60C3CB41}">
      <dgm:prSet/>
      <dgm:spPr/>
      <dgm:t>
        <a:bodyPr/>
        <a:lstStyle/>
        <a:p>
          <a:endParaRPr lang="en-US"/>
        </a:p>
      </dgm:t>
    </dgm:pt>
    <dgm:pt modelId="{12A2F3FD-6D05-4EA9-9E59-0975156FBC86}">
      <dgm:prSet phldrT="[Text]"/>
      <dgm:spPr/>
      <dgm:t>
        <a:bodyPr/>
        <a:lstStyle/>
        <a:p>
          <a:r>
            <a:rPr lang="en-US"/>
            <a:t>Observation</a:t>
          </a:r>
        </a:p>
      </dgm:t>
    </dgm:pt>
    <dgm:pt modelId="{F90592BA-5176-4667-9C2C-DE2839449B58}" type="parTrans" cxnId="{6BF93DA1-DA16-4B69-BDF1-A132B8B24807}">
      <dgm:prSet/>
      <dgm:spPr/>
      <dgm:t>
        <a:bodyPr/>
        <a:lstStyle/>
        <a:p>
          <a:endParaRPr lang="en-US"/>
        </a:p>
      </dgm:t>
    </dgm:pt>
    <dgm:pt modelId="{DF5D0926-39A5-4AC6-952E-513C7482491B}" type="sibTrans" cxnId="{6BF93DA1-DA16-4B69-BDF1-A132B8B24807}">
      <dgm:prSet/>
      <dgm:spPr/>
      <dgm:t>
        <a:bodyPr/>
        <a:lstStyle/>
        <a:p>
          <a:endParaRPr lang="en-US"/>
        </a:p>
      </dgm:t>
    </dgm:pt>
    <dgm:pt modelId="{21E41F13-D455-44F4-9738-7A3AF2E8CD6D}">
      <dgm:prSet phldrT="[Text]"/>
      <dgm:spPr/>
      <dgm:t>
        <a:bodyPr/>
        <a:lstStyle/>
        <a:p>
          <a:r>
            <a:rPr lang="en-US"/>
            <a:t>Reflection</a:t>
          </a:r>
        </a:p>
      </dgm:t>
    </dgm:pt>
    <dgm:pt modelId="{2F10431F-BF5C-477F-A36F-B2EA980140E2}" type="parTrans" cxnId="{F9782E7B-B3AA-4609-B108-C9B484DD432C}">
      <dgm:prSet/>
      <dgm:spPr/>
      <dgm:t>
        <a:bodyPr/>
        <a:lstStyle/>
        <a:p>
          <a:endParaRPr lang="en-US"/>
        </a:p>
      </dgm:t>
    </dgm:pt>
    <dgm:pt modelId="{9543E78C-AE26-4025-82BF-2785DABF3942}" type="sibTrans" cxnId="{F9782E7B-B3AA-4609-B108-C9B484DD432C}">
      <dgm:prSet/>
      <dgm:spPr/>
      <dgm:t>
        <a:bodyPr/>
        <a:lstStyle/>
        <a:p>
          <a:endParaRPr lang="en-US"/>
        </a:p>
      </dgm:t>
    </dgm:pt>
    <dgm:pt modelId="{A6D26718-FE02-442F-AFF6-FBBCC759A9A4}">
      <dgm:prSet phldrT="[Text]"/>
      <dgm:spPr/>
      <dgm:t>
        <a:bodyPr/>
        <a:lstStyle/>
        <a:p>
          <a:r>
            <a:rPr lang="en-US"/>
            <a:t>Post-observation Conference</a:t>
          </a:r>
        </a:p>
      </dgm:t>
    </dgm:pt>
    <dgm:pt modelId="{0383759B-0C0E-4432-A8D1-382893B7BECE}" type="parTrans" cxnId="{C2972F44-91F8-4901-A811-04B2C6DEC42D}">
      <dgm:prSet/>
      <dgm:spPr/>
      <dgm:t>
        <a:bodyPr/>
        <a:lstStyle/>
        <a:p>
          <a:endParaRPr lang="en-US"/>
        </a:p>
      </dgm:t>
    </dgm:pt>
    <dgm:pt modelId="{08935071-48E4-4495-B363-BD662149366E}" type="sibTrans" cxnId="{C2972F44-91F8-4901-A811-04B2C6DEC42D}">
      <dgm:prSet/>
      <dgm:spPr/>
      <dgm:t>
        <a:bodyPr/>
        <a:lstStyle/>
        <a:p>
          <a:endParaRPr lang="en-US"/>
        </a:p>
      </dgm:t>
    </dgm:pt>
    <dgm:pt modelId="{1E148AC1-1EE4-4BB4-BC14-9E8D16B041D2}" type="pres">
      <dgm:prSet presAssocID="{CC8B792A-B2C9-44F3-8505-0502B815DAE3}" presName="Name0" presStyleCnt="0">
        <dgm:presLayoutVars>
          <dgm:dir/>
          <dgm:resizeHandles val="exact"/>
        </dgm:presLayoutVars>
      </dgm:prSet>
      <dgm:spPr/>
    </dgm:pt>
    <dgm:pt modelId="{79F6EB07-66A6-4DD6-B563-586D22A6B658}" type="pres">
      <dgm:prSet presAssocID="{CC8B792A-B2C9-44F3-8505-0502B815DAE3}" presName="cycle" presStyleCnt="0"/>
      <dgm:spPr/>
    </dgm:pt>
    <dgm:pt modelId="{B77EADB5-813F-47B1-BF67-83038FC1CCA4}" type="pres">
      <dgm:prSet presAssocID="{82991BB6-852B-41DD-AB2F-207FC13FC926}" presName="nodeFirstNode" presStyleLbl="node1" presStyleIdx="0" presStyleCnt="4">
        <dgm:presLayoutVars>
          <dgm:bulletEnabled val="1"/>
        </dgm:presLayoutVars>
      </dgm:prSet>
      <dgm:spPr/>
    </dgm:pt>
    <dgm:pt modelId="{2E749323-2007-4201-99F1-4619B881DA1E}" type="pres">
      <dgm:prSet presAssocID="{A5C4965D-2A1E-4643-95B2-225894B30A05}" presName="sibTransFirstNode" presStyleLbl="bgShp" presStyleIdx="0" presStyleCnt="1"/>
      <dgm:spPr/>
    </dgm:pt>
    <dgm:pt modelId="{C3F528E0-0169-42E3-91B5-755CD7B3BDFB}" type="pres">
      <dgm:prSet presAssocID="{12A2F3FD-6D05-4EA9-9E59-0975156FBC86}" presName="nodeFollowingNodes" presStyleLbl="node1" presStyleIdx="1" presStyleCnt="4">
        <dgm:presLayoutVars>
          <dgm:bulletEnabled val="1"/>
        </dgm:presLayoutVars>
      </dgm:prSet>
      <dgm:spPr/>
    </dgm:pt>
    <dgm:pt modelId="{E91486F7-A43E-49FA-B31F-DB6BDFDF7234}" type="pres">
      <dgm:prSet presAssocID="{21E41F13-D455-44F4-9738-7A3AF2E8CD6D}" presName="nodeFollowingNodes" presStyleLbl="node1" presStyleIdx="2" presStyleCnt="4">
        <dgm:presLayoutVars>
          <dgm:bulletEnabled val="1"/>
        </dgm:presLayoutVars>
      </dgm:prSet>
      <dgm:spPr/>
    </dgm:pt>
    <dgm:pt modelId="{2A4E80CB-64FF-4584-8E81-452F5F19E13C}" type="pres">
      <dgm:prSet presAssocID="{A6D26718-FE02-442F-AFF6-FBBCC759A9A4}" presName="nodeFollowingNodes" presStyleLbl="node1" presStyleIdx="3" presStyleCnt="4">
        <dgm:presLayoutVars>
          <dgm:bulletEnabled val="1"/>
        </dgm:presLayoutVars>
      </dgm:prSet>
      <dgm:spPr/>
    </dgm:pt>
  </dgm:ptLst>
  <dgm:cxnLst>
    <dgm:cxn modelId="{AE914401-B38A-4D60-B7D6-6331DE254857}" type="presOf" srcId="{12A2F3FD-6D05-4EA9-9E59-0975156FBC86}" destId="{C3F528E0-0169-42E3-91B5-755CD7B3BDFB}" srcOrd="0" destOrd="0" presId="urn:microsoft.com/office/officeart/2005/8/layout/cycle3"/>
    <dgm:cxn modelId="{D0B85132-6CD7-4C1A-8324-FE7F5B735BF4}" type="presOf" srcId="{82991BB6-852B-41DD-AB2F-207FC13FC926}" destId="{B77EADB5-813F-47B1-BF67-83038FC1CCA4}" srcOrd="0" destOrd="0" presId="urn:microsoft.com/office/officeart/2005/8/layout/cycle3"/>
    <dgm:cxn modelId="{C2972F44-91F8-4901-A811-04B2C6DEC42D}" srcId="{CC8B792A-B2C9-44F3-8505-0502B815DAE3}" destId="{A6D26718-FE02-442F-AFF6-FBBCC759A9A4}" srcOrd="3" destOrd="0" parTransId="{0383759B-0C0E-4432-A8D1-382893B7BECE}" sibTransId="{08935071-48E4-4495-B363-BD662149366E}"/>
    <dgm:cxn modelId="{69EDCF64-F532-444E-BA5B-C1418FF16F65}" type="presOf" srcId="{CC8B792A-B2C9-44F3-8505-0502B815DAE3}" destId="{1E148AC1-1EE4-4BB4-BC14-9E8D16B041D2}" srcOrd="0" destOrd="0" presId="urn:microsoft.com/office/officeart/2005/8/layout/cycle3"/>
    <dgm:cxn modelId="{20BF7166-0D4E-4705-82AD-E3641659E384}" type="presOf" srcId="{A5C4965D-2A1E-4643-95B2-225894B30A05}" destId="{2E749323-2007-4201-99F1-4619B881DA1E}" srcOrd="0" destOrd="0" presId="urn:microsoft.com/office/officeart/2005/8/layout/cycle3"/>
    <dgm:cxn modelId="{9FF67578-04AD-43EF-98BC-9AEE60C3CB41}" srcId="{CC8B792A-B2C9-44F3-8505-0502B815DAE3}" destId="{82991BB6-852B-41DD-AB2F-207FC13FC926}" srcOrd="0" destOrd="0" parTransId="{29813CDE-D341-4B4D-953B-216CFAE2C665}" sibTransId="{A5C4965D-2A1E-4643-95B2-225894B30A05}"/>
    <dgm:cxn modelId="{F9782E7B-B3AA-4609-B108-C9B484DD432C}" srcId="{CC8B792A-B2C9-44F3-8505-0502B815DAE3}" destId="{21E41F13-D455-44F4-9738-7A3AF2E8CD6D}" srcOrd="2" destOrd="0" parTransId="{2F10431F-BF5C-477F-A36F-B2EA980140E2}" sibTransId="{9543E78C-AE26-4025-82BF-2785DABF3942}"/>
    <dgm:cxn modelId="{6BF93DA1-DA16-4B69-BDF1-A132B8B24807}" srcId="{CC8B792A-B2C9-44F3-8505-0502B815DAE3}" destId="{12A2F3FD-6D05-4EA9-9E59-0975156FBC86}" srcOrd="1" destOrd="0" parTransId="{F90592BA-5176-4667-9C2C-DE2839449B58}" sibTransId="{DF5D0926-39A5-4AC6-952E-513C7482491B}"/>
    <dgm:cxn modelId="{5BD93AE7-DF5D-4AC4-9E6E-3783B1BE92B9}" type="presOf" srcId="{21E41F13-D455-44F4-9738-7A3AF2E8CD6D}" destId="{E91486F7-A43E-49FA-B31F-DB6BDFDF7234}" srcOrd="0" destOrd="0" presId="urn:microsoft.com/office/officeart/2005/8/layout/cycle3"/>
    <dgm:cxn modelId="{B7ADCBFE-4913-4ADF-9985-BF150F7B79C3}" type="presOf" srcId="{A6D26718-FE02-442F-AFF6-FBBCC759A9A4}" destId="{2A4E80CB-64FF-4584-8E81-452F5F19E13C}" srcOrd="0" destOrd="0" presId="urn:microsoft.com/office/officeart/2005/8/layout/cycle3"/>
    <dgm:cxn modelId="{827B5D42-4DAE-45EA-9574-38D5602AAE9E}" type="presParOf" srcId="{1E148AC1-1EE4-4BB4-BC14-9E8D16B041D2}" destId="{79F6EB07-66A6-4DD6-B563-586D22A6B658}" srcOrd="0" destOrd="0" presId="urn:microsoft.com/office/officeart/2005/8/layout/cycle3"/>
    <dgm:cxn modelId="{12F8BCB6-DA65-4081-BA54-554BE37091C2}" type="presParOf" srcId="{79F6EB07-66A6-4DD6-B563-586D22A6B658}" destId="{B77EADB5-813F-47B1-BF67-83038FC1CCA4}" srcOrd="0" destOrd="0" presId="urn:microsoft.com/office/officeart/2005/8/layout/cycle3"/>
    <dgm:cxn modelId="{D3956D56-05FC-4BB6-94AE-4573B321E065}" type="presParOf" srcId="{79F6EB07-66A6-4DD6-B563-586D22A6B658}" destId="{2E749323-2007-4201-99F1-4619B881DA1E}" srcOrd="1" destOrd="0" presId="urn:microsoft.com/office/officeart/2005/8/layout/cycle3"/>
    <dgm:cxn modelId="{7B0FE8CA-9B3A-4E4E-B578-114160300B76}" type="presParOf" srcId="{79F6EB07-66A6-4DD6-B563-586D22A6B658}" destId="{C3F528E0-0169-42E3-91B5-755CD7B3BDFB}" srcOrd="2" destOrd="0" presId="urn:microsoft.com/office/officeart/2005/8/layout/cycle3"/>
    <dgm:cxn modelId="{C8EC27F2-20A8-4A6B-BF78-E17D9E18CB0E}" type="presParOf" srcId="{79F6EB07-66A6-4DD6-B563-586D22A6B658}" destId="{E91486F7-A43E-49FA-B31F-DB6BDFDF7234}" srcOrd="3" destOrd="0" presId="urn:microsoft.com/office/officeart/2005/8/layout/cycle3"/>
    <dgm:cxn modelId="{486D279A-206D-48EE-936B-A8D597AA2493}" type="presParOf" srcId="{79F6EB07-66A6-4DD6-B563-586D22A6B658}" destId="{2A4E80CB-64FF-4584-8E81-452F5F19E13C}" srcOrd="4" destOrd="0" presId="urn:microsoft.com/office/officeart/2005/8/layout/cycle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E749323-2007-4201-99F1-4619B881DA1E}">
      <dsp:nvSpPr>
        <dsp:cNvPr id="0" name=""/>
        <dsp:cNvSpPr/>
      </dsp:nvSpPr>
      <dsp:spPr>
        <a:xfrm>
          <a:off x="457085" y="-19762"/>
          <a:ext cx="2406879" cy="2406879"/>
        </a:xfrm>
        <a:prstGeom prst="circularArrow">
          <a:avLst>
            <a:gd name="adj1" fmla="val 4668"/>
            <a:gd name="adj2" fmla="val 272909"/>
            <a:gd name="adj3" fmla="val 13296323"/>
            <a:gd name="adj4" fmla="val 17722417"/>
            <a:gd name="adj5" fmla="val 4847"/>
          </a:avLst>
        </a:prstGeom>
        <a:solidFill>
          <a:schemeClr val="accent4">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77EADB5-813F-47B1-BF67-83038FC1CCA4}">
      <dsp:nvSpPr>
        <dsp:cNvPr id="0" name=""/>
        <dsp:cNvSpPr/>
      </dsp:nvSpPr>
      <dsp:spPr>
        <a:xfrm>
          <a:off x="958369" y="286"/>
          <a:ext cx="1404311" cy="702155"/>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a:t>Pre-observation Conference</a:t>
          </a:r>
        </a:p>
      </dsp:txBody>
      <dsp:txXfrm>
        <a:off x="992645" y="34562"/>
        <a:ext cx="1335759" cy="633603"/>
      </dsp:txXfrm>
    </dsp:sp>
    <dsp:sp modelId="{C3F528E0-0169-42E3-91B5-755CD7B3BDFB}">
      <dsp:nvSpPr>
        <dsp:cNvPr id="0" name=""/>
        <dsp:cNvSpPr/>
      </dsp:nvSpPr>
      <dsp:spPr>
        <a:xfrm>
          <a:off x="1822599" y="864516"/>
          <a:ext cx="1404311" cy="702155"/>
        </a:xfrm>
        <a:prstGeom prst="roundRect">
          <a:avLst/>
        </a:prstGeom>
        <a:solidFill>
          <a:schemeClr val="accent4">
            <a:hueOff val="49281"/>
            <a:satOff val="-30880"/>
            <a:lumOff val="536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a:t>Observation</a:t>
          </a:r>
        </a:p>
      </dsp:txBody>
      <dsp:txXfrm>
        <a:off x="1856875" y="898792"/>
        <a:ext cx="1335759" cy="633603"/>
      </dsp:txXfrm>
    </dsp:sp>
    <dsp:sp modelId="{E91486F7-A43E-49FA-B31F-DB6BDFDF7234}">
      <dsp:nvSpPr>
        <dsp:cNvPr id="0" name=""/>
        <dsp:cNvSpPr/>
      </dsp:nvSpPr>
      <dsp:spPr>
        <a:xfrm>
          <a:off x="958369" y="1728746"/>
          <a:ext cx="1404311" cy="702155"/>
        </a:xfrm>
        <a:prstGeom prst="roundRect">
          <a:avLst/>
        </a:prstGeom>
        <a:solidFill>
          <a:schemeClr val="accent4">
            <a:hueOff val="98563"/>
            <a:satOff val="-61761"/>
            <a:lumOff val="10719"/>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a:t>Reflection</a:t>
          </a:r>
        </a:p>
      </dsp:txBody>
      <dsp:txXfrm>
        <a:off x="992645" y="1763022"/>
        <a:ext cx="1335759" cy="633603"/>
      </dsp:txXfrm>
    </dsp:sp>
    <dsp:sp modelId="{2A4E80CB-64FF-4584-8E81-452F5F19E13C}">
      <dsp:nvSpPr>
        <dsp:cNvPr id="0" name=""/>
        <dsp:cNvSpPr/>
      </dsp:nvSpPr>
      <dsp:spPr>
        <a:xfrm>
          <a:off x="94139" y="864516"/>
          <a:ext cx="1404311" cy="702155"/>
        </a:xfrm>
        <a:prstGeom prst="roundRect">
          <a:avLst/>
        </a:prstGeom>
        <a:solidFill>
          <a:schemeClr val="accent4">
            <a:hueOff val="147844"/>
            <a:satOff val="-92641"/>
            <a:lumOff val="16079"/>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a:t>Post-observation Conference</a:t>
          </a:r>
        </a:p>
      </dsp:txBody>
      <dsp:txXfrm>
        <a:off x="128415" y="898792"/>
        <a:ext cx="1335759" cy="63360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E749323-2007-4201-99F1-4619B881DA1E}">
      <dsp:nvSpPr>
        <dsp:cNvPr id="0" name=""/>
        <dsp:cNvSpPr/>
      </dsp:nvSpPr>
      <dsp:spPr>
        <a:xfrm>
          <a:off x="532541" y="258164"/>
          <a:ext cx="3245248" cy="3245248"/>
        </a:xfrm>
        <a:prstGeom prst="circularArrow">
          <a:avLst>
            <a:gd name="adj1" fmla="val 4668"/>
            <a:gd name="adj2" fmla="val 272909"/>
            <a:gd name="adj3" fmla="val 13154149"/>
            <a:gd name="adj4" fmla="val 17814888"/>
            <a:gd name="adj5" fmla="val 4847"/>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77EADB5-813F-47B1-BF67-83038FC1CCA4}">
      <dsp:nvSpPr>
        <dsp:cNvPr id="0" name=""/>
        <dsp:cNvSpPr/>
      </dsp:nvSpPr>
      <dsp:spPr>
        <a:xfrm>
          <a:off x="1165978" y="301206"/>
          <a:ext cx="1978375" cy="989187"/>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a:t>Pre-observation Conference</a:t>
          </a:r>
        </a:p>
      </dsp:txBody>
      <dsp:txXfrm>
        <a:off x="1214266" y="349494"/>
        <a:ext cx="1881799" cy="892611"/>
      </dsp:txXfrm>
    </dsp:sp>
    <dsp:sp modelId="{C3F528E0-0169-42E3-91B5-755CD7B3BDFB}">
      <dsp:nvSpPr>
        <dsp:cNvPr id="0" name=""/>
        <dsp:cNvSpPr/>
      </dsp:nvSpPr>
      <dsp:spPr>
        <a:xfrm>
          <a:off x="2331238" y="1466466"/>
          <a:ext cx="1978375" cy="989187"/>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a:t>Observation</a:t>
          </a:r>
        </a:p>
      </dsp:txBody>
      <dsp:txXfrm>
        <a:off x="2379526" y="1514754"/>
        <a:ext cx="1881799" cy="892611"/>
      </dsp:txXfrm>
    </dsp:sp>
    <dsp:sp modelId="{E91486F7-A43E-49FA-B31F-DB6BDFDF7234}">
      <dsp:nvSpPr>
        <dsp:cNvPr id="0" name=""/>
        <dsp:cNvSpPr/>
      </dsp:nvSpPr>
      <dsp:spPr>
        <a:xfrm>
          <a:off x="1165978" y="2631726"/>
          <a:ext cx="1978375" cy="989187"/>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a:t>Reflection</a:t>
          </a:r>
        </a:p>
      </dsp:txBody>
      <dsp:txXfrm>
        <a:off x="1214266" y="2680014"/>
        <a:ext cx="1881799" cy="892611"/>
      </dsp:txXfrm>
    </dsp:sp>
    <dsp:sp modelId="{2A4E80CB-64FF-4584-8E81-452F5F19E13C}">
      <dsp:nvSpPr>
        <dsp:cNvPr id="0" name=""/>
        <dsp:cNvSpPr/>
      </dsp:nvSpPr>
      <dsp:spPr>
        <a:xfrm>
          <a:off x="718" y="1466466"/>
          <a:ext cx="1978375" cy="989187"/>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a:t>Post-observation Conference</a:t>
          </a:r>
        </a:p>
      </dsp:txBody>
      <dsp:txXfrm>
        <a:off x="49006" y="1514754"/>
        <a:ext cx="1881799" cy="892611"/>
      </dsp:txXfrm>
    </dsp:sp>
  </dsp:spTree>
</dsp:drawing>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238"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8275" y="0"/>
            <a:ext cx="3043238" cy="465138"/>
          </a:xfrm>
          <a:prstGeom prst="rect">
            <a:avLst/>
          </a:prstGeom>
        </p:spPr>
        <p:txBody>
          <a:bodyPr vert="horz" lIns="91440" tIns="45720" rIns="91440" bIns="45720" rtlCol="0"/>
          <a:lstStyle>
            <a:lvl1pPr algn="r">
              <a:defRPr sz="1200"/>
            </a:lvl1pPr>
          </a:lstStyle>
          <a:p>
            <a:fld id="{D2B4CFEA-8CBF-4C22-8D50-557FB93F6529}" type="datetimeFigureOut">
              <a:rPr lang="en-US" smtClean="0"/>
              <a:t>4/4/2024</a:t>
            </a:fld>
            <a:endParaRPr lang="en-US"/>
          </a:p>
        </p:txBody>
      </p:sp>
      <p:sp>
        <p:nvSpPr>
          <p:cNvPr id="4" name="Footer Placeholder 3"/>
          <p:cNvSpPr>
            <a:spLocks noGrp="1"/>
          </p:cNvSpPr>
          <p:nvPr>
            <p:ph type="ftr" sz="quarter" idx="2"/>
          </p:nvPr>
        </p:nvSpPr>
        <p:spPr>
          <a:xfrm>
            <a:off x="0" y="8842375"/>
            <a:ext cx="3043238"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8275" y="8842375"/>
            <a:ext cx="3043238" cy="465138"/>
          </a:xfrm>
          <a:prstGeom prst="rect">
            <a:avLst/>
          </a:prstGeom>
        </p:spPr>
        <p:txBody>
          <a:bodyPr vert="horz" lIns="91440" tIns="45720" rIns="91440" bIns="45720" rtlCol="0" anchor="b"/>
          <a:lstStyle>
            <a:lvl1pPr algn="r">
              <a:defRPr sz="1200"/>
            </a:lvl1pPr>
          </a:lstStyle>
          <a:p>
            <a:fld id="{B6ED9658-C64A-4910-B804-7DC54CC9C4D1}" type="slidenum">
              <a:rPr lang="en-US" smtClean="0"/>
              <a:t>‹#›</a:t>
            </a:fld>
            <a:endParaRPr lang="en-US"/>
          </a:p>
        </p:txBody>
      </p:sp>
    </p:spTree>
    <p:extLst>
      <p:ext uri="{BB962C8B-B14F-4D97-AF65-F5344CB8AC3E}">
        <p14:creationId xmlns:p14="http://schemas.microsoft.com/office/powerpoint/2010/main" val="7736556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238"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8275" y="0"/>
            <a:ext cx="3043238" cy="465138"/>
          </a:xfrm>
          <a:prstGeom prst="rect">
            <a:avLst/>
          </a:prstGeom>
        </p:spPr>
        <p:txBody>
          <a:bodyPr vert="horz" lIns="91440" tIns="45720" rIns="91440" bIns="45720" rtlCol="0"/>
          <a:lstStyle>
            <a:lvl1pPr algn="r">
              <a:defRPr sz="1200"/>
            </a:lvl1pPr>
          </a:lstStyle>
          <a:p>
            <a:fld id="{413E7117-E1C1-48AA-9EB6-5EE91E541C70}" type="datetimeFigureOut">
              <a:rPr lang="en-US" smtClean="0"/>
              <a:t>4/4/2024</a:t>
            </a:fld>
            <a:endParaRPr lang="en-US"/>
          </a:p>
        </p:txBody>
      </p:sp>
      <p:sp>
        <p:nvSpPr>
          <p:cNvPr id="4" name="Slide Image Placeholder 3"/>
          <p:cNvSpPr>
            <a:spLocks noGrp="1" noRot="1" noChangeAspect="1"/>
          </p:cNvSpPr>
          <p:nvPr>
            <p:ph type="sldImg" idx="2"/>
          </p:nvPr>
        </p:nvSpPr>
        <p:spPr>
          <a:xfrm>
            <a:off x="1184275" y="698500"/>
            <a:ext cx="4654550" cy="3490913"/>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21188"/>
            <a:ext cx="5619750" cy="4189412"/>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42375"/>
            <a:ext cx="3043238" cy="46513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8275" y="8842375"/>
            <a:ext cx="3043238" cy="465138"/>
          </a:xfrm>
          <a:prstGeom prst="rect">
            <a:avLst/>
          </a:prstGeom>
        </p:spPr>
        <p:txBody>
          <a:bodyPr vert="horz" lIns="91440" tIns="45720" rIns="91440" bIns="45720" rtlCol="0" anchor="b"/>
          <a:lstStyle>
            <a:lvl1pPr algn="r">
              <a:defRPr sz="1200"/>
            </a:lvl1pPr>
          </a:lstStyle>
          <a:p>
            <a:fld id="{50742E3A-DC09-48C0-97A8-029D8AFE56FE}" type="slidenum">
              <a:rPr lang="en-US" smtClean="0"/>
              <a:t>‹#›</a:t>
            </a:fld>
            <a:endParaRPr lang="en-US"/>
          </a:p>
        </p:txBody>
      </p:sp>
    </p:spTree>
    <p:extLst>
      <p:ext uri="{BB962C8B-B14F-4D97-AF65-F5344CB8AC3E}">
        <p14:creationId xmlns:p14="http://schemas.microsoft.com/office/powerpoint/2010/main" val="37957035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dirty="0">
                <a:solidFill>
                  <a:schemeClr val="tx1"/>
                </a:solidFill>
                <a:effectLst/>
                <a:latin typeface="+mn-lt"/>
                <a:ea typeface="+mn-ea"/>
                <a:cs typeface="+mn-cs"/>
              </a:rPr>
              <a:t>Welcome to the district orientation for school counselors. This training is designed to provide an overview of the 2020 evaluation instrument and process for school counselors. </a:t>
            </a:r>
            <a:endParaRPr lang="en-US" dirty="0">
              <a:cs typeface="Calibri"/>
            </a:endParaRPr>
          </a:p>
        </p:txBody>
      </p:sp>
      <p:sp>
        <p:nvSpPr>
          <p:cNvPr id="4" name="Slide Number Placeholder 3"/>
          <p:cNvSpPr>
            <a:spLocks noGrp="1"/>
          </p:cNvSpPr>
          <p:nvPr>
            <p:ph type="sldNum" sz="quarter" idx="5"/>
          </p:nvPr>
        </p:nvSpPr>
        <p:spPr/>
        <p:txBody>
          <a:bodyPr/>
          <a:lstStyle/>
          <a:p>
            <a:fld id="{50742E3A-DC09-48C0-97A8-029D8AFE56FE}" type="slidenum">
              <a:rPr lang="en-US" smtClean="0"/>
              <a:t>1</a:t>
            </a:fld>
            <a:endParaRPr lang="en-US"/>
          </a:p>
        </p:txBody>
      </p:sp>
    </p:spTree>
    <p:extLst>
      <p:ext uri="{BB962C8B-B14F-4D97-AF65-F5344CB8AC3E}">
        <p14:creationId xmlns:p14="http://schemas.microsoft.com/office/powerpoint/2010/main" val="236980960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ADEPT for School Counselors aligns with the American School Counselor Association (ASCA) national model and the South Carolina Comprehensive School Counseling and Career Guidance Model. These standards provide a basis for the evaluation model and the South Carolina School Counselor Rubric articulates in more detail what they look like in practice.</a:t>
            </a:r>
            <a:endParaRPr lang="en-US"/>
          </a:p>
          <a:p>
            <a:endParaRPr lang="en-US">
              <a:cs typeface="Calibri"/>
            </a:endParaRPr>
          </a:p>
        </p:txBody>
      </p:sp>
      <p:sp>
        <p:nvSpPr>
          <p:cNvPr id="4" name="Slide Number Placeholder 3"/>
          <p:cNvSpPr>
            <a:spLocks noGrp="1"/>
          </p:cNvSpPr>
          <p:nvPr>
            <p:ph type="sldNum" sz="quarter" idx="5"/>
          </p:nvPr>
        </p:nvSpPr>
        <p:spPr/>
        <p:txBody>
          <a:bodyPr/>
          <a:lstStyle/>
          <a:p>
            <a:fld id="{50742E3A-DC09-48C0-97A8-029D8AFE56FE}" type="slidenum">
              <a:rPr lang="en-US" smtClean="0"/>
              <a:t>10</a:t>
            </a:fld>
            <a:endParaRPr lang="en-US"/>
          </a:p>
        </p:txBody>
      </p:sp>
    </p:spTree>
    <p:extLst>
      <p:ext uri="{BB962C8B-B14F-4D97-AF65-F5344CB8AC3E}">
        <p14:creationId xmlns:p14="http://schemas.microsoft.com/office/powerpoint/2010/main" val="40631801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aseline="0" dirty="0"/>
              <a:t>The rubric for </a:t>
            </a:r>
            <a:r>
              <a:rPr lang="en-US" dirty="0"/>
              <a:t>school counselors has</a:t>
            </a:r>
          </a:p>
          <a:p>
            <a:pPr marL="171450" indent="-171450">
              <a:buFont typeface="Arial" panose="020B0604020202020204" pitchFamily="34" charset="0"/>
              <a:buChar char="•"/>
            </a:pPr>
            <a:r>
              <a:rPr lang="en-US" dirty="0"/>
              <a:t>4 domains, 12 indicators</a:t>
            </a:r>
            <a:endParaRPr lang="en-US" dirty="0">
              <a:cs typeface="Calibri"/>
            </a:endParaRPr>
          </a:p>
          <a:p>
            <a:pPr marL="171450" indent="-171450">
              <a:buFont typeface="Arial" panose="020B0604020202020204" pitchFamily="34" charset="0"/>
              <a:buChar char="•"/>
            </a:pPr>
            <a:r>
              <a:rPr lang="en-US" dirty="0"/>
              <a:t>4</a:t>
            </a:r>
            <a:r>
              <a:rPr lang="en-US" baseline="0" dirty="0"/>
              <a:t> leveled descriptions of practice for Planning, </a:t>
            </a:r>
            <a:r>
              <a:rPr lang="en-US" dirty="0"/>
              <a:t>Program Management, and Direct &amp; Indirect Services </a:t>
            </a:r>
            <a:endParaRPr lang="en-US" baseline="0" dirty="0">
              <a:cs typeface="Calibri"/>
            </a:endParaRPr>
          </a:p>
          <a:p>
            <a:pPr marL="171450" indent="-171450">
              <a:buFont typeface="Arial" panose="020B0604020202020204" pitchFamily="34" charset="0"/>
              <a:buChar char="•"/>
            </a:pPr>
            <a:r>
              <a:rPr lang="en-US" baseline="0" dirty="0"/>
              <a:t>Professionalism is slightly different, using a combination of the </a:t>
            </a:r>
            <a:r>
              <a:rPr lang="en-US" dirty="0"/>
              <a:t>school counselor and</a:t>
            </a:r>
            <a:r>
              <a:rPr lang="en-US" baseline="0" dirty="0"/>
              <a:t> administrator’s reflection</a:t>
            </a:r>
            <a:endParaRPr lang="en-US" dirty="0">
              <a:cs typeface="Calibri"/>
            </a:endParaRPr>
          </a:p>
          <a:p>
            <a:endParaRPr lang="en-US" dirty="0"/>
          </a:p>
          <a:p>
            <a:pPr marL="171450" indent="-171450">
              <a:buFont typeface="Arial" panose="020B0604020202020204" pitchFamily="34" charset="0"/>
              <a:buChar char="•"/>
            </a:pPr>
            <a:endParaRPr lang="en-US" baseline="0" dirty="0"/>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16A353FE-32F5-BF4D-A682-07E8A26EBEC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8977571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Arial"/>
                <a:cs typeface="Arial"/>
              </a:rPr>
              <a:t>This slide is taken from the School</a:t>
            </a:r>
            <a:r>
              <a:rPr lang="en-US" baseline="0" dirty="0">
                <a:latin typeface="Arial"/>
                <a:cs typeface="Arial"/>
              </a:rPr>
              <a:t> Counselor </a:t>
            </a:r>
            <a:r>
              <a:rPr lang="en-US" dirty="0">
                <a:latin typeface="Arial"/>
                <a:cs typeface="Arial"/>
              </a:rPr>
              <a:t>rubric to highlight each element of the rubric (Domain, Indicator, Descriptors and Performance Levels).</a:t>
            </a:r>
          </a:p>
          <a:p>
            <a:pPr marL="171450" indent="-171450">
              <a:buFont typeface="Arial" panose="020B0604020202020204" pitchFamily="34" charset="0"/>
              <a:buChar char="•"/>
            </a:pPr>
            <a:r>
              <a:rPr lang="en-US" dirty="0">
                <a:latin typeface="Arial" charset="0"/>
              </a:rPr>
              <a:t>The</a:t>
            </a:r>
            <a:r>
              <a:rPr lang="en-US" baseline="0" dirty="0">
                <a:latin typeface="Arial" charset="0"/>
              </a:rPr>
              <a:t> gold star indicates the Domain; d</a:t>
            </a:r>
            <a:r>
              <a:rPr lang="en-US" dirty="0">
                <a:latin typeface="Arial" charset="0"/>
              </a:rPr>
              <a:t>omains are the big buckets.</a:t>
            </a:r>
          </a:p>
          <a:p>
            <a:pPr marL="171450" indent="-171450">
              <a:buFont typeface="Arial" panose="020B0604020202020204" pitchFamily="34" charset="0"/>
              <a:buChar char="•"/>
            </a:pPr>
            <a:r>
              <a:rPr lang="en-US" dirty="0">
                <a:latin typeface="Arial" charset="0"/>
              </a:rPr>
              <a:t>The</a:t>
            </a:r>
            <a:r>
              <a:rPr lang="en-US" baseline="0" dirty="0">
                <a:latin typeface="Arial" charset="0"/>
              </a:rPr>
              <a:t> purple dot indicates the Indicator; i</a:t>
            </a:r>
            <a:r>
              <a:rPr lang="en-US" dirty="0">
                <a:latin typeface="Arial" charset="0"/>
              </a:rPr>
              <a:t>ndicators are the specific elements of practice</a:t>
            </a:r>
          </a:p>
          <a:p>
            <a:pPr marL="171450" indent="-171450">
              <a:buFont typeface="Arial" panose="020B0604020202020204" pitchFamily="34" charset="0"/>
              <a:buChar char="•"/>
            </a:pPr>
            <a:r>
              <a:rPr lang="en-US" dirty="0">
                <a:latin typeface="Arial" charset="0"/>
              </a:rPr>
              <a:t>The</a:t>
            </a:r>
            <a:r>
              <a:rPr lang="en-US" baseline="0" dirty="0">
                <a:latin typeface="Arial" charset="0"/>
              </a:rPr>
              <a:t> red heart indicates the descriptors; d</a:t>
            </a:r>
            <a:r>
              <a:rPr lang="en-US" dirty="0">
                <a:latin typeface="Arial" charset="0"/>
              </a:rPr>
              <a:t>escriptors describe what performance looks like at each level. </a:t>
            </a:r>
          </a:p>
          <a:p>
            <a:pPr marL="171450" indent="-171450">
              <a:buFont typeface="Arial" panose="020B0604020202020204" pitchFamily="34" charset="0"/>
              <a:buChar char="•"/>
            </a:pPr>
            <a:r>
              <a:rPr lang="en-US" baseline="0" dirty="0">
                <a:latin typeface="Arial"/>
                <a:cs typeface="Arial"/>
              </a:rPr>
              <a:t>The lightening bolt shows the four performance levels. These are the biggest difference from the</a:t>
            </a:r>
            <a:r>
              <a:rPr lang="en-US" dirty="0">
                <a:latin typeface="Arial"/>
                <a:cs typeface="Arial"/>
              </a:rPr>
              <a:t> SAFE-T model, giving the SC more specific feedback.</a:t>
            </a:r>
            <a:endParaRPr lang="en-US" dirty="0">
              <a:latin typeface="Arial" charset="0"/>
              <a:cs typeface="Arial"/>
            </a:endParaRPr>
          </a:p>
          <a:p>
            <a:endParaRPr lang="en-US" dirty="0"/>
          </a:p>
        </p:txBody>
      </p:sp>
      <p:sp>
        <p:nvSpPr>
          <p:cNvPr id="4" name="Slide Number Placeholder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70EF4348-BB88-DC43-BB70-24D152F49FE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248584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1" defTabSz="685800">
              <a:defRPr/>
            </a:pPr>
            <a:r>
              <a:rPr lang="en-US" sz="900" dirty="0"/>
              <a:t>For classroom teachers, the SC Teaching Standards 4.0 rubric has 4 </a:t>
            </a:r>
            <a:r>
              <a:rPr lang="en-US" sz="900" kern="1200" dirty="0">
                <a:solidFill>
                  <a:schemeClr val="tx1"/>
                </a:solidFill>
                <a:effectLst/>
                <a:latin typeface="+mn-lt"/>
                <a:ea typeface="+mn-ea"/>
                <a:cs typeface="+mn-cs"/>
              </a:rPr>
              <a:t>levels – moving</a:t>
            </a:r>
            <a:r>
              <a:rPr lang="en-US" sz="900" kern="1200" baseline="0" dirty="0">
                <a:solidFill>
                  <a:schemeClr val="tx1"/>
                </a:solidFill>
                <a:effectLst/>
                <a:latin typeface="+mn-lt"/>
                <a:ea typeface="+mn-ea"/>
                <a:cs typeface="+mn-cs"/>
              </a:rPr>
              <a:t> from Unsatisfactory to Exemplary – increasingly student centered as we move left</a:t>
            </a:r>
            <a:r>
              <a:rPr lang="en-US" sz="900" dirty="0"/>
              <a:t>.</a:t>
            </a:r>
            <a:endParaRPr lang="en-US" sz="900" kern="1200" baseline="0" dirty="0">
              <a:solidFill>
                <a:schemeClr val="tx1"/>
              </a:solidFill>
              <a:effectLst/>
              <a:latin typeface="+mn-lt"/>
              <a:cs typeface="Calibri"/>
            </a:endParaRPr>
          </a:p>
          <a:p>
            <a:pPr marL="0" lvl="1" defTabSz="685800">
              <a:defRPr/>
            </a:pPr>
            <a:endParaRPr lang="en-US" sz="900" dirty="0"/>
          </a:p>
          <a:p>
            <a:pPr marL="0" lvl="1" defTabSz="685800">
              <a:defRPr/>
            </a:pPr>
            <a:r>
              <a:rPr lang="en-US" sz="900" kern="1200" baseline="0" dirty="0">
                <a:solidFill>
                  <a:schemeClr val="tx1"/>
                </a:solidFill>
                <a:effectLst/>
                <a:latin typeface="+mn-lt"/>
                <a:ea typeface="+mn-ea"/>
                <a:cs typeface="+mn-cs"/>
              </a:rPr>
              <a:t>The </a:t>
            </a:r>
            <a:r>
              <a:rPr lang="en-US" sz="900" dirty="0"/>
              <a:t>School Counselor</a:t>
            </a:r>
            <a:r>
              <a:rPr lang="en-US" sz="900" kern="1200" baseline="0" dirty="0">
                <a:solidFill>
                  <a:schemeClr val="tx1"/>
                </a:solidFill>
                <a:effectLst/>
                <a:latin typeface="+mn-lt"/>
                <a:ea typeface="+mn-ea"/>
                <a:cs typeface="+mn-cs"/>
              </a:rPr>
              <a:t> </a:t>
            </a:r>
            <a:r>
              <a:rPr lang="en-US" sz="900" dirty="0"/>
              <a:t>rubric</a:t>
            </a:r>
            <a:r>
              <a:rPr lang="en-US" sz="900" kern="1200" baseline="0" dirty="0">
                <a:solidFill>
                  <a:schemeClr val="tx1"/>
                </a:solidFill>
                <a:effectLst/>
                <a:latin typeface="+mn-lt"/>
                <a:ea typeface="+mn-ea"/>
                <a:cs typeface="+mn-cs"/>
              </a:rPr>
              <a:t> </a:t>
            </a:r>
            <a:r>
              <a:rPr lang="en-US" sz="900" dirty="0"/>
              <a:t>has been </a:t>
            </a:r>
            <a:r>
              <a:rPr lang="en-US" sz="900" kern="1200" baseline="0" dirty="0">
                <a:solidFill>
                  <a:schemeClr val="tx1"/>
                </a:solidFill>
                <a:effectLst/>
                <a:latin typeface="+mn-lt"/>
                <a:ea typeface="+mn-ea"/>
                <a:cs typeface="+mn-cs"/>
              </a:rPr>
              <a:t>constructed with the same premise</a:t>
            </a:r>
            <a:r>
              <a:rPr lang="en-US" sz="900" dirty="0"/>
              <a:t>.</a:t>
            </a:r>
            <a:endParaRPr lang="en-US" sz="900" kern="1200" baseline="0" dirty="0">
              <a:solidFill>
                <a:schemeClr val="tx1"/>
              </a:solidFill>
              <a:effectLst/>
              <a:latin typeface="+mn-lt"/>
              <a:cs typeface="Calibri"/>
            </a:endParaRPr>
          </a:p>
        </p:txBody>
      </p:sp>
      <p:sp>
        <p:nvSpPr>
          <p:cNvPr id="4" name="Slide Number Placeholder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16A353FE-32F5-BF4D-A682-07E8A26EBEC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3303937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lnSpc>
                <a:spcPct val="90000"/>
              </a:lnSpc>
              <a:spcBef>
                <a:spcPts val="750"/>
              </a:spcBef>
              <a:buFont typeface="Arial"/>
              <a:buChar char="•"/>
            </a:pPr>
            <a:r>
              <a:rPr lang="en-US"/>
              <a:t>The rubric is not a checklist.</a:t>
            </a:r>
          </a:p>
          <a:p>
            <a:pPr marL="285750" indent="-285750">
              <a:lnSpc>
                <a:spcPct val="90000"/>
              </a:lnSpc>
              <a:spcBef>
                <a:spcPts val="750"/>
              </a:spcBef>
              <a:buFont typeface="Arial"/>
              <a:buChar char="•"/>
            </a:pPr>
            <a:r>
              <a:rPr lang="en-US"/>
              <a:t>The rubric is holistic in nature. In order to use the rubric effectively, both the observer and those being observed should see that the parts of each Domain can only be understood when put in context of the whole.</a:t>
            </a:r>
          </a:p>
          <a:p>
            <a:pPr marL="285750" indent="-285750">
              <a:lnSpc>
                <a:spcPct val="90000"/>
              </a:lnSpc>
              <a:spcBef>
                <a:spcPts val="750"/>
              </a:spcBef>
              <a:buFont typeface="Arial"/>
              <a:buChar char="•"/>
            </a:pPr>
            <a:r>
              <a:rPr lang="en-US"/>
              <a:t>Ratings should be assigned to each Indicator based on a preponderance of evidence.</a:t>
            </a:r>
          </a:p>
          <a:p>
            <a:pPr marL="285750" indent="-285750">
              <a:lnSpc>
                <a:spcPct val="90000"/>
              </a:lnSpc>
              <a:spcBef>
                <a:spcPts val="750"/>
              </a:spcBef>
              <a:buFont typeface="Arial"/>
              <a:buChar char="•"/>
            </a:pPr>
            <a:r>
              <a:rPr lang="en-US"/>
              <a:t>In determining a score, rather than looking at each Descriptor individually, the entirety of the Descriptors in each performance level should be taken into account.</a:t>
            </a:r>
          </a:p>
        </p:txBody>
      </p:sp>
      <p:sp>
        <p:nvSpPr>
          <p:cNvPr id="4" name="Slide Number Placeholder 3"/>
          <p:cNvSpPr>
            <a:spLocks noGrp="1"/>
          </p:cNvSpPr>
          <p:nvPr>
            <p:ph type="sldNum" sz="quarter" idx="5"/>
          </p:nvPr>
        </p:nvSpPr>
        <p:spPr/>
        <p:txBody>
          <a:bodyPr/>
          <a:lstStyle/>
          <a:p>
            <a:fld id="{50742E3A-DC09-48C0-97A8-029D8AFE56FE}" type="slidenum">
              <a:rPr lang="en-US" smtClean="0"/>
              <a:t>14</a:t>
            </a:fld>
            <a:endParaRPr lang="en-US"/>
          </a:p>
        </p:txBody>
      </p:sp>
    </p:spTree>
    <p:extLst>
      <p:ext uri="{BB962C8B-B14F-4D97-AF65-F5344CB8AC3E}">
        <p14:creationId xmlns:p14="http://schemas.microsoft.com/office/powerpoint/2010/main" val="91735047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One of the tasks of the School Counselor Advisory Group was to determine the weightings for each of the four Domains that will be calculated to reach an overall composite score. This slide shows that the weighting of the Planning Domain is 15% of the composite score, the Program Management Domain is 15%, Direct &amp; Indirect Services Domain is 50%, and the Professionalism Domain is 20%. </a:t>
            </a:r>
          </a:p>
        </p:txBody>
      </p:sp>
      <p:sp>
        <p:nvSpPr>
          <p:cNvPr id="4" name="Slide Number Placeholder 3"/>
          <p:cNvSpPr>
            <a:spLocks noGrp="1"/>
          </p:cNvSpPr>
          <p:nvPr>
            <p:ph type="sldNum" sz="quarter" idx="5"/>
          </p:nvPr>
        </p:nvSpPr>
        <p:spPr/>
        <p:txBody>
          <a:bodyPr/>
          <a:lstStyle/>
          <a:p>
            <a:fld id="{50742E3A-DC09-48C0-97A8-029D8AFE56FE}" type="slidenum">
              <a:rPr lang="en-US" smtClean="0"/>
              <a:t>15</a:t>
            </a:fld>
            <a:endParaRPr lang="en-US"/>
          </a:p>
        </p:txBody>
      </p:sp>
    </p:spTree>
    <p:extLst>
      <p:ext uri="{BB962C8B-B14F-4D97-AF65-F5344CB8AC3E}">
        <p14:creationId xmlns:p14="http://schemas.microsoft.com/office/powerpoint/2010/main" val="235484672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We understand that it is imperative that </a:t>
            </a:r>
            <a:r>
              <a:rPr lang="en-US" b="1" dirty="0"/>
              <a:t>your</a:t>
            </a:r>
            <a:r>
              <a:rPr lang="en-US" baseline="0" dirty="0"/>
              <a:t> </a:t>
            </a:r>
            <a:r>
              <a:rPr lang="en-US" dirty="0"/>
              <a:t>school level administrators and evaluators understand and acknowledge </a:t>
            </a:r>
            <a:r>
              <a:rPr lang="en-US" b="1" dirty="0"/>
              <a:t>your</a:t>
            </a:r>
            <a:r>
              <a:rPr lang="en-US" dirty="0"/>
              <a:t> unique roles and responsibilities as</a:t>
            </a:r>
            <a:r>
              <a:rPr lang="en-US" baseline="0" dirty="0"/>
              <a:t> </a:t>
            </a:r>
            <a:r>
              <a:rPr lang="en-US" b="1" baseline="0" dirty="0"/>
              <a:t>School Counselors</a:t>
            </a:r>
            <a:r>
              <a:rPr lang="en-US" dirty="0"/>
              <a:t>. </a:t>
            </a:r>
            <a:r>
              <a:rPr lang="en-US" b="1" dirty="0"/>
              <a:t>Your</a:t>
            </a:r>
            <a:r>
              <a:rPr lang="en-US" dirty="0"/>
              <a:t> administrators </a:t>
            </a:r>
            <a:r>
              <a:rPr lang="en-US" b="1" dirty="0"/>
              <a:t>and evaluators</a:t>
            </a:r>
            <a:r>
              <a:rPr lang="en-US" dirty="0"/>
              <a:t> </a:t>
            </a:r>
            <a:r>
              <a:rPr lang="en-US" b="1" dirty="0"/>
              <a:t>are provided theses resources to prepare them in assisting you throughout this evaluation</a:t>
            </a:r>
            <a:r>
              <a:rPr lang="en-US" dirty="0"/>
              <a:t> process.</a:t>
            </a:r>
          </a:p>
        </p:txBody>
      </p:sp>
      <p:sp>
        <p:nvSpPr>
          <p:cNvPr id="4" name="Slide Number Placeholder 3"/>
          <p:cNvSpPr>
            <a:spLocks noGrp="1"/>
          </p:cNvSpPr>
          <p:nvPr>
            <p:ph type="sldNum" sz="quarter" idx="5"/>
          </p:nvPr>
        </p:nvSpPr>
        <p:spPr/>
        <p:txBody>
          <a:bodyPr/>
          <a:lstStyle/>
          <a:p>
            <a:fld id="{50742E3A-DC09-48C0-97A8-029D8AFE56FE}" type="slidenum">
              <a:rPr lang="en-US" smtClean="0"/>
              <a:t>16</a:t>
            </a:fld>
            <a:endParaRPr lang="en-US"/>
          </a:p>
        </p:txBody>
      </p:sp>
    </p:spTree>
    <p:extLst>
      <p:ext uri="{BB962C8B-B14F-4D97-AF65-F5344CB8AC3E}">
        <p14:creationId xmlns:p14="http://schemas.microsoft.com/office/powerpoint/2010/main" val="110015182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Let’s take a look at</a:t>
            </a:r>
            <a:r>
              <a:rPr lang="en-US" baseline="0" dirty="0"/>
              <a:t> </a:t>
            </a:r>
            <a:r>
              <a:rPr lang="en-US" dirty="0"/>
              <a:t>the general evaluation process and what each step entails.  </a:t>
            </a:r>
          </a:p>
        </p:txBody>
      </p:sp>
      <p:sp>
        <p:nvSpPr>
          <p:cNvPr id="4" name="Slide Number Placeholder 3"/>
          <p:cNvSpPr>
            <a:spLocks noGrp="1"/>
          </p:cNvSpPr>
          <p:nvPr>
            <p:ph type="sldNum" sz="quarter" idx="5"/>
          </p:nvPr>
        </p:nvSpPr>
        <p:spPr/>
        <p:txBody>
          <a:bodyPr/>
          <a:lstStyle/>
          <a:p>
            <a:fld id="{50742E3A-DC09-48C0-97A8-029D8AFE56FE}" type="slidenum">
              <a:rPr lang="en-US" smtClean="0"/>
              <a:t>17</a:t>
            </a:fld>
            <a:endParaRPr lang="en-US"/>
          </a:p>
        </p:txBody>
      </p:sp>
    </p:spTree>
    <p:extLst>
      <p:ext uri="{BB962C8B-B14F-4D97-AF65-F5344CB8AC3E}">
        <p14:creationId xmlns:p14="http://schemas.microsoft.com/office/powerpoint/2010/main" val="151468962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As you can see from this slide, the role of the evaluator in the evaluation process is to gather information regarding the educator's professional practice from multiple sources over time and provide timely, actionable, meaningful feedback that will enable the educator to grow professionally. </a:t>
            </a:r>
          </a:p>
          <a:p>
            <a:endParaRPr lang="en-US" dirty="0">
              <a:cs typeface="Calibri"/>
            </a:endParaRPr>
          </a:p>
          <a:p>
            <a:r>
              <a:rPr lang="en-US" dirty="0">
                <a:cs typeface="Calibri"/>
              </a:rPr>
              <a:t>When a mentor is assigned to the evaluation team, this does NOT mean that the mentor will evaluate the educator. Rather, the mentor's role is to provide support. Mentors must attend a separate mentor training in order to serve. It is of upmost importance that the evaluator understands the confidentiality that must be respected between the mentor and the educator. The mentor is trained to know when and how to share any information with the evaluator. </a:t>
            </a:r>
            <a:endParaRPr lang="en-US" dirty="0"/>
          </a:p>
        </p:txBody>
      </p:sp>
      <p:sp>
        <p:nvSpPr>
          <p:cNvPr id="4" name="Slide Number Placeholder 3"/>
          <p:cNvSpPr>
            <a:spLocks noGrp="1"/>
          </p:cNvSpPr>
          <p:nvPr>
            <p:ph type="sldNum" sz="quarter" idx="10"/>
          </p:nvPr>
        </p:nvSpPr>
        <p:spPr/>
        <p:txBody>
          <a:bodyPr/>
          <a:lstStyle/>
          <a:p>
            <a:fld id="{50742E3A-DC09-48C0-97A8-029D8AFE56FE}" type="slidenum">
              <a:rPr lang="en-US" smtClean="0"/>
              <a:t>18</a:t>
            </a:fld>
            <a:endParaRPr lang="en-US"/>
          </a:p>
        </p:txBody>
      </p:sp>
    </p:spTree>
    <p:extLst>
      <p:ext uri="{BB962C8B-B14F-4D97-AF65-F5344CB8AC3E}">
        <p14:creationId xmlns:p14="http://schemas.microsoft.com/office/powerpoint/2010/main" val="171336440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You (School counselors) and your evaluators will use a variety of sources of evidence that align to each of the Indicators on the School Counselor Rubric. The evaluator will use the sources of evidence to assess performance levels. Some of the sources will be collected and shared by you. Other sources, such as the questions embedded in the conferences, will be gathered by the evaluator. These sources of evidence are listed within the Rubric under the “Sources of Evidence” column so that the evaluator can readily determine where to find evidence of each descriptor. </a:t>
            </a:r>
            <a:endParaRPr lang="en-US" dirty="0">
              <a:cs typeface="Calibri"/>
            </a:endParaRPr>
          </a:p>
          <a:p>
            <a:endParaRPr lang="en-US" dirty="0">
              <a:cs typeface="Calibri"/>
            </a:endParaRPr>
          </a:p>
          <a:p>
            <a:r>
              <a:rPr lang="en-US" dirty="0">
                <a:cs typeface="Calibri"/>
              </a:rPr>
              <a:t>The first three sources of evidence listed here are prepared by you. The template for these three sources are found in </a:t>
            </a:r>
            <a:r>
              <a:rPr lang="en-US" dirty="0" err="1">
                <a:cs typeface="Calibri"/>
              </a:rPr>
              <a:t>SCLead</a:t>
            </a:r>
            <a:r>
              <a:rPr lang="en-US" dirty="0">
                <a:cs typeface="Calibri"/>
              </a:rPr>
              <a:t> and will be approved by the evaluator and discussed at least three times during scheduled conferences within the school year. The School Counselor Plan will include the sections of the role and responsibility of the school counselor, use of time</a:t>
            </a:r>
            <a:r>
              <a:rPr lang="en-US" baseline="0" dirty="0">
                <a:cs typeface="Calibri"/>
              </a:rPr>
              <a:t> </a:t>
            </a:r>
            <a:r>
              <a:rPr lang="en-US" dirty="0">
                <a:cs typeface="Calibri"/>
              </a:rPr>
              <a:t>assessment, Results Report of the School Counseling Program, and evidence of collaboration. On the Annual Calendar, you</a:t>
            </a:r>
            <a:r>
              <a:rPr lang="en-US" baseline="0" dirty="0">
                <a:cs typeface="Calibri"/>
              </a:rPr>
              <a:t> will</a:t>
            </a:r>
            <a:r>
              <a:rPr lang="en-US" dirty="0">
                <a:cs typeface="Calibri"/>
              </a:rPr>
              <a:t> outline direct and indirect services and program planning for each month of the school year. Together, the School Counselor Plan and Annual Calendar take the place of the former Long Range Plan. These documents are meaningful to you and can be revised as needed throughout the school year. The Student Growth Goal includes student goals that are specific, measurable, attainable, results-oriented, and </a:t>
            </a:r>
            <a:r>
              <a:rPr lang="en-US" dirty="0" err="1">
                <a:cs typeface="Calibri"/>
              </a:rPr>
              <a:t>timebound</a:t>
            </a:r>
            <a:r>
              <a:rPr lang="en-US" dirty="0">
                <a:cs typeface="Calibri"/>
              </a:rPr>
              <a:t>. You will identify how these goals will be reached and professional learning will impact the student growth. The Student Growth Goal takes the place of an SLO – or Student Learning Objective because it directly aligns to your</a:t>
            </a:r>
            <a:r>
              <a:rPr lang="en-US" baseline="0" dirty="0">
                <a:cs typeface="Calibri"/>
              </a:rPr>
              <a:t> role as the school counselor</a:t>
            </a:r>
            <a:r>
              <a:rPr lang="en-US" dirty="0">
                <a:cs typeface="Calibri"/>
              </a:rPr>
              <a:t> and can be based on student achievement, attendance, behavior, etc.  The Student Growth Goal can be focused on a specific group or counseling need. You</a:t>
            </a:r>
            <a:r>
              <a:rPr lang="en-US" baseline="0" dirty="0">
                <a:cs typeface="Calibri"/>
              </a:rPr>
              <a:t> </a:t>
            </a:r>
            <a:r>
              <a:rPr lang="en-US" dirty="0">
                <a:cs typeface="Calibri"/>
              </a:rPr>
              <a:t>will also want to bring or make sure that the evaluator has access to samplings of the relevant listed documentation.</a:t>
            </a:r>
          </a:p>
          <a:p>
            <a:pPr lvl="1"/>
            <a:endParaRPr lang="en-US" dirty="0">
              <a:cs typeface="Calibri"/>
            </a:endParaRPr>
          </a:p>
        </p:txBody>
      </p:sp>
      <p:sp>
        <p:nvSpPr>
          <p:cNvPr id="4" name="Slide Number Placeholder 3"/>
          <p:cNvSpPr>
            <a:spLocks noGrp="1"/>
          </p:cNvSpPr>
          <p:nvPr>
            <p:ph type="sldNum" sz="quarter" idx="5"/>
          </p:nvPr>
        </p:nvSpPr>
        <p:spPr/>
        <p:txBody>
          <a:bodyPr/>
          <a:lstStyle/>
          <a:p>
            <a:fld id="{50742E3A-DC09-48C0-97A8-029D8AFE56FE}" type="slidenum">
              <a:rPr lang="en-US" smtClean="0"/>
              <a:t>19</a:t>
            </a:fld>
            <a:endParaRPr lang="en-US"/>
          </a:p>
        </p:txBody>
      </p:sp>
    </p:spTree>
    <p:extLst>
      <p:ext uri="{BB962C8B-B14F-4D97-AF65-F5344CB8AC3E}">
        <p14:creationId xmlns:p14="http://schemas.microsoft.com/office/powerpoint/2010/main" val="5821307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dirty="0">
                <a:solidFill>
                  <a:schemeClr val="tx1"/>
                </a:solidFill>
                <a:effectLst/>
                <a:latin typeface="+mn-lt"/>
                <a:ea typeface="+mn-ea"/>
                <a:cs typeface="+mn-cs"/>
              </a:rPr>
              <a:t>You will need to have a copy of the 2020 South Carolina School Counselor Rubric for this overview today.</a:t>
            </a:r>
            <a:r>
              <a:rPr lang="en-US" sz="1200" b="0" i="0" kern="1200" dirty="0">
                <a:solidFill>
                  <a:schemeClr val="tx1"/>
                </a:solidFill>
                <a:effectLst/>
                <a:latin typeface="+mn-lt"/>
                <a:ea typeface="+mn-ea"/>
                <a:cs typeface="+mn-cs"/>
              </a:rPr>
              <a:t>​</a:t>
            </a:r>
            <a:endParaRPr lang="en-US" dirty="0">
              <a:cs typeface="Calibri"/>
            </a:endParaRPr>
          </a:p>
        </p:txBody>
      </p:sp>
      <p:sp>
        <p:nvSpPr>
          <p:cNvPr id="4" name="Slide Number Placeholder 3"/>
          <p:cNvSpPr>
            <a:spLocks noGrp="1"/>
          </p:cNvSpPr>
          <p:nvPr>
            <p:ph type="sldNum" sz="quarter" idx="10"/>
          </p:nvPr>
        </p:nvSpPr>
        <p:spPr/>
        <p:txBody>
          <a:bodyPr/>
          <a:lstStyle/>
          <a:p>
            <a:fld id="{50742E3A-DC09-48C0-97A8-029D8AFE56FE}" type="slidenum">
              <a:rPr lang="en-US" smtClean="0"/>
              <a:t>2</a:t>
            </a:fld>
            <a:endParaRPr lang="en-US"/>
          </a:p>
        </p:txBody>
      </p:sp>
    </p:spTree>
    <p:extLst>
      <p:ext uri="{BB962C8B-B14F-4D97-AF65-F5344CB8AC3E}">
        <p14:creationId xmlns:p14="http://schemas.microsoft.com/office/powerpoint/2010/main" val="142717819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In addition to the documentation that you</a:t>
            </a:r>
            <a:r>
              <a:rPr lang="en-US" baseline="0" dirty="0">
                <a:cs typeface="Calibri"/>
              </a:rPr>
              <a:t> </a:t>
            </a:r>
            <a:r>
              <a:rPr lang="en-US" dirty="0">
                <a:cs typeface="Calibri"/>
              </a:rPr>
              <a:t>provide, the evaluator is responsible for gathering evidence using the forms and sources of evidence as shown on this slide. These templates are also found in </a:t>
            </a:r>
            <a:r>
              <a:rPr lang="en-US" dirty="0" err="1">
                <a:cs typeface="Calibri"/>
              </a:rPr>
              <a:t>SCLead</a:t>
            </a:r>
            <a:r>
              <a:rPr lang="en-US" dirty="0">
                <a:cs typeface="Calibri"/>
              </a:rPr>
              <a:t>. The evaluator will need to ask required questions during the pre- and post- conferences and look for specific evidence during observations as indicated on the Rubric to ensure that your</a:t>
            </a:r>
            <a:r>
              <a:rPr lang="en-US" baseline="0" dirty="0">
                <a:cs typeface="Calibri"/>
              </a:rPr>
              <a:t> </a:t>
            </a:r>
            <a:r>
              <a:rPr lang="en-US" dirty="0">
                <a:cs typeface="Calibri"/>
              </a:rPr>
              <a:t>ratings are based on strong evidence.</a:t>
            </a:r>
          </a:p>
        </p:txBody>
      </p:sp>
      <p:sp>
        <p:nvSpPr>
          <p:cNvPr id="4" name="Slide Number Placeholder 3"/>
          <p:cNvSpPr>
            <a:spLocks noGrp="1"/>
          </p:cNvSpPr>
          <p:nvPr>
            <p:ph type="sldNum" sz="quarter" idx="5"/>
          </p:nvPr>
        </p:nvSpPr>
        <p:spPr/>
        <p:txBody>
          <a:bodyPr/>
          <a:lstStyle/>
          <a:p>
            <a:fld id="{50742E3A-DC09-48C0-97A8-029D8AFE56FE}" type="slidenum">
              <a:rPr lang="en-US" smtClean="0"/>
              <a:t>20</a:t>
            </a:fld>
            <a:endParaRPr lang="en-US"/>
          </a:p>
        </p:txBody>
      </p:sp>
    </p:spTree>
    <p:extLst>
      <p:ext uri="{BB962C8B-B14F-4D97-AF65-F5344CB8AC3E}">
        <p14:creationId xmlns:p14="http://schemas.microsoft.com/office/powerpoint/2010/main" val="395813047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All educators in South Carolina are required to develop a professional goal each year. The professional goals for </a:t>
            </a:r>
            <a:r>
              <a:rPr lang="en-US" b="1" dirty="0"/>
              <a:t>you, as a school counselor </a:t>
            </a:r>
            <a:r>
              <a:rPr lang="en-US" dirty="0"/>
              <a:t>undergoing a formative or summative evaluation, are built into the evaluation process within </a:t>
            </a:r>
            <a:r>
              <a:rPr lang="en-US" b="1" dirty="0"/>
              <a:t>your</a:t>
            </a:r>
            <a:r>
              <a:rPr lang="en-US" baseline="0" dirty="0"/>
              <a:t> </a:t>
            </a:r>
            <a:r>
              <a:rPr lang="en-US" dirty="0"/>
              <a:t>School Counselor Plan and Student Growth goal. </a:t>
            </a:r>
            <a:r>
              <a:rPr lang="en-US" b="1" dirty="0"/>
              <a:t>If you</a:t>
            </a:r>
            <a:r>
              <a:rPr lang="en-US" dirty="0"/>
              <a:t> </a:t>
            </a:r>
            <a:r>
              <a:rPr lang="en-US" b="1" dirty="0"/>
              <a:t>are</a:t>
            </a:r>
            <a:r>
              <a:rPr lang="en-US" dirty="0"/>
              <a:t> undergoing GBEs, </a:t>
            </a:r>
            <a:r>
              <a:rPr lang="en-US" b="1" dirty="0"/>
              <a:t>you</a:t>
            </a:r>
            <a:r>
              <a:rPr lang="en-US" dirty="0"/>
              <a:t> may complete the Goals-Based Professional Goal document where </a:t>
            </a:r>
            <a:r>
              <a:rPr lang="en-US" b="1" dirty="0"/>
              <a:t>you</a:t>
            </a:r>
            <a:r>
              <a:rPr lang="en-US" dirty="0"/>
              <a:t> identify </a:t>
            </a:r>
            <a:r>
              <a:rPr lang="en-US" b="1" dirty="0"/>
              <a:t>an</a:t>
            </a:r>
            <a:r>
              <a:rPr lang="en-US" dirty="0"/>
              <a:t> area of professional learning aligned to one or more Indicators.</a:t>
            </a:r>
          </a:p>
          <a:p>
            <a:endParaRPr lang="en-US" dirty="0"/>
          </a:p>
          <a:p>
            <a:r>
              <a:rPr lang="en-US" dirty="0"/>
              <a:t>The observation process varies for each contract level based on the needs of the practitioners for each special area.</a:t>
            </a:r>
            <a:endParaRPr lang="en-US" dirty="0">
              <a:cs typeface="Calibri"/>
            </a:endParaRPr>
          </a:p>
          <a:p>
            <a:r>
              <a:rPr lang="en-US" dirty="0"/>
              <a:t>You will receive feedback from observations of direct services.</a:t>
            </a:r>
            <a:endParaRPr lang="en-US" dirty="0">
              <a:cs typeface="Calibri"/>
            </a:endParaRPr>
          </a:p>
          <a:p>
            <a:r>
              <a:rPr lang="en-US" dirty="0"/>
              <a:t>At the Continuing Formative level, the evaluation can be waived during the spring semester if scores from the preliminary evaluation cycle are proficient and above.</a:t>
            </a:r>
            <a:endParaRPr lang="en-US" dirty="0">
              <a:cs typeface="Calibri"/>
            </a:endParaRPr>
          </a:p>
          <a:p>
            <a:endParaRPr lang="en-US" dirty="0">
              <a:cs typeface="Calibri"/>
            </a:endParaRPr>
          </a:p>
          <a:p>
            <a:r>
              <a:rPr lang="en-US" dirty="0"/>
              <a:t>Finally, when you are not being evaluated formatively or </a:t>
            </a:r>
            <a:r>
              <a:rPr lang="en-US" dirty="0" err="1"/>
              <a:t>summatively</a:t>
            </a:r>
            <a:r>
              <a:rPr lang="en-US" dirty="0"/>
              <a:t>, you will complete a Student Growth Goal for the Goals-Based Evaluation. </a:t>
            </a:r>
            <a:endParaRPr lang="en-US" dirty="0">
              <a:cs typeface="Calibri"/>
            </a:endParaRPr>
          </a:p>
          <a:p>
            <a:endParaRPr lang="en-US" dirty="0"/>
          </a:p>
          <a:p>
            <a:r>
              <a:rPr lang="en-US" dirty="0"/>
              <a:t>For the school counselor role, all observations are announced for the preliminary and final evaluation cycles and include:</a:t>
            </a:r>
            <a:endParaRPr lang="en-US" dirty="0">
              <a:cs typeface="Calibri"/>
            </a:endParaRPr>
          </a:p>
          <a:p>
            <a:r>
              <a:rPr lang="en-US" dirty="0"/>
              <a:t>Pre-Conference; Post-Conference with Areas of Refinement and Reinforcement. The area of refinement becomes a professional goal to fine-tune professional practice in that identified area. </a:t>
            </a:r>
            <a:endParaRPr lang="en-US" dirty="0">
              <a:cs typeface="Calibri"/>
            </a:endParaRPr>
          </a:p>
          <a:p>
            <a:endParaRPr lang="en-US" dirty="0"/>
          </a:p>
          <a:p>
            <a:endParaRPr lang="en-US" dirty="0">
              <a:cs typeface="Calibri"/>
            </a:endParaRPr>
          </a:p>
        </p:txBody>
      </p:sp>
      <p:sp>
        <p:nvSpPr>
          <p:cNvPr id="4" name="Slide Number Placeholder 3"/>
          <p:cNvSpPr>
            <a:spLocks noGrp="1"/>
          </p:cNvSpPr>
          <p:nvPr>
            <p:ph type="sldNum" sz="quarter" idx="5"/>
          </p:nvPr>
        </p:nvSpPr>
        <p:spPr/>
        <p:txBody>
          <a:bodyPr/>
          <a:lstStyle/>
          <a:p>
            <a:fld id="{50742E3A-DC09-48C0-97A8-029D8AFE56FE}" type="slidenum">
              <a:rPr lang="en-US" smtClean="0"/>
              <a:t>21</a:t>
            </a:fld>
            <a:endParaRPr lang="en-US"/>
          </a:p>
        </p:txBody>
      </p:sp>
    </p:spTree>
    <p:extLst>
      <p:ext uri="{BB962C8B-B14F-4D97-AF65-F5344CB8AC3E}">
        <p14:creationId xmlns:p14="http://schemas.microsoft.com/office/powerpoint/2010/main" val="117673735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As we have stated before, you</a:t>
            </a:r>
            <a:r>
              <a:rPr lang="en-US" baseline="0" dirty="0">
                <a:cs typeface="Calibri"/>
              </a:rPr>
              <a:t> </a:t>
            </a:r>
            <a:r>
              <a:rPr lang="en-US" dirty="0">
                <a:cs typeface="Calibri"/>
              </a:rPr>
              <a:t>and your evaluator will need specific documents and forms for each step of the evaluation process. The sources of evidence were listed earlier in this training, and are also listed in the guidelines document for the your convenience. This chart shows more specifically when these documents and forms will be needed for the observations. Here you see the step of the process, what you</a:t>
            </a:r>
            <a:r>
              <a:rPr lang="en-US" baseline="0" dirty="0">
                <a:cs typeface="Calibri"/>
              </a:rPr>
              <a:t> </a:t>
            </a:r>
            <a:r>
              <a:rPr lang="en-US" dirty="0">
                <a:cs typeface="Calibri"/>
              </a:rPr>
              <a:t>will need to bring or provide access to for the evaluator, and what forms the evaluator will use in SCLead.org as they gather and document evidence of professional practice. The School Counselor Plan and Student Growth Goal will be developed by you and then approved by the administrative evaluator during the Preliminary Approval Conference. During the Preliminary Approval Conference, you will want to also bring the drafted Annual Calendar. All of these forms are found in </a:t>
            </a:r>
            <a:r>
              <a:rPr lang="en-US" dirty="0" err="1">
                <a:cs typeface="Calibri"/>
              </a:rPr>
              <a:t>SCLead</a:t>
            </a:r>
            <a:r>
              <a:rPr lang="en-US" dirty="0">
                <a:cs typeface="Calibri"/>
              </a:rPr>
              <a:t>. The Annual Calendar is a working document that can be adjusted as needed throughout the school year. It does not require the evaluator's signature, but it will be used as an artifact for evidence as indicated in the rubric. You and your evaluator can discuss the Annual Calendar as needed. You</a:t>
            </a:r>
            <a:r>
              <a:rPr lang="en-US" baseline="0" dirty="0">
                <a:cs typeface="Calibri"/>
              </a:rPr>
              <a:t> </a:t>
            </a:r>
            <a:r>
              <a:rPr lang="en-US" dirty="0">
                <a:cs typeface="Calibri"/>
              </a:rPr>
              <a:t>may also want to bring these optional samplings if needed during any of the conferences throughout the year. After each observation, you</a:t>
            </a:r>
            <a:r>
              <a:rPr lang="en-US" baseline="0" dirty="0">
                <a:cs typeface="Calibri"/>
              </a:rPr>
              <a:t> </a:t>
            </a:r>
            <a:r>
              <a:rPr lang="en-US" dirty="0">
                <a:cs typeface="Calibri"/>
              </a:rPr>
              <a:t>will complete a Self-Reflection.  All of these forms listed for the evaluator are found in </a:t>
            </a:r>
            <a:r>
              <a:rPr lang="en-US" dirty="0" err="1">
                <a:cs typeface="Calibri"/>
              </a:rPr>
              <a:t>SCLead</a:t>
            </a:r>
            <a:r>
              <a:rPr lang="en-US" dirty="0">
                <a:cs typeface="Calibri"/>
              </a:rPr>
              <a:t>. </a:t>
            </a:r>
          </a:p>
        </p:txBody>
      </p:sp>
      <p:sp>
        <p:nvSpPr>
          <p:cNvPr id="4" name="Slide Number Placeholder 3"/>
          <p:cNvSpPr>
            <a:spLocks noGrp="1"/>
          </p:cNvSpPr>
          <p:nvPr>
            <p:ph type="sldNum" sz="quarter" idx="5"/>
          </p:nvPr>
        </p:nvSpPr>
        <p:spPr/>
        <p:txBody>
          <a:bodyPr/>
          <a:lstStyle/>
          <a:p>
            <a:fld id="{50742E3A-DC09-48C0-97A8-029D8AFE56FE}" type="slidenum">
              <a:rPr lang="en-US" smtClean="0"/>
              <a:t>22</a:t>
            </a:fld>
            <a:endParaRPr lang="en-US"/>
          </a:p>
        </p:txBody>
      </p:sp>
    </p:spTree>
    <p:extLst>
      <p:ext uri="{BB962C8B-B14F-4D97-AF65-F5344CB8AC3E}">
        <p14:creationId xmlns:p14="http://schemas.microsoft.com/office/powerpoint/2010/main" val="118949208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As you can see, you</a:t>
            </a:r>
            <a:r>
              <a:rPr lang="en-US" baseline="0" dirty="0">
                <a:cs typeface="Calibri"/>
              </a:rPr>
              <a:t> </a:t>
            </a:r>
            <a:r>
              <a:rPr lang="en-US" dirty="0">
                <a:cs typeface="Calibri"/>
              </a:rPr>
              <a:t>and your evaluator will re-visit the School Counselor Plan, Student Growth Goal, and Annual Calendar during the Preliminary Evaluation Conference mid-year, and at the Final Evaluation Conference at the end of the year. The consensus meeting is only held if there are two or more evaluators. Scores are shared with</a:t>
            </a:r>
            <a:r>
              <a:rPr lang="en-US" baseline="0" dirty="0">
                <a:cs typeface="Calibri"/>
              </a:rPr>
              <a:t> you </a:t>
            </a:r>
            <a:r>
              <a:rPr lang="en-US" dirty="0">
                <a:cs typeface="Calibri"/>
              </a:rPr>
              <a:t>during the Preliminary Evaluation Conference  for the first three Domains based on the rubric. At the end of the year, you</a:t>
            </a:r>
            <a:r>
              <a:rPr lang="en-US" baseline="0" dirty="0">
                <a:cs typeface="Calibri"/>
              </a:rPr>
              <a:t> </a:t>
            </a:r>
            <a:r>
              <a:rPr lang="en-US" dirty="0">
                <a:cs typeface="Calibri"/>
              </a:rPr>
              <a:t>and the administrative evaluator will complete the documents for the fourth Domain of Professionalism, and scores for all four Domains will be shared.</a:t>
            </a:r>
          </a:p>
        </p:txBody>
      </p:sp>
      <p:sp>
        <p:nvSpPr>
          <p:cNvPr id="4" name="Slide Number Placeholder 3"/>
          <p:cNvSpPr>
            <a:spLocks noGrp="1"/>
          </p:cNvSpPr>
          <p:nvPr>
            <p:ph type="sldNum" sz="quarter" idx="5"/>
          </p:nvPr>
        </p:nvSpPr>
        <p:spPr/>
        <p:txBody>
          <a:bodyPr/>
          <a:lstStyle/>
          <a:p>
            <a:fld id="{50742E3A-DC09-48C0-97A8-029D8AFE56FE}" type="slidenum">
              <a:rPr lang="en-US" smtClean="0"/>
              <a:t>23</a:t>
            </a:fld>
            <a:endParaRPr lang="en-US"/>
          </a:p>
        </p:txBody>
      </p:sp>
    </p:spTree>
    <p:extLst>
      <p:ext uri="{BB962C8B-B14F-4D97-AF65-F5344CB8AC3E}">
        <p14:creationId xmlns:p14="http://schemas.microsoft.com/office/powerpoint/2010/main" val="357678023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Before the evaluator observes you, a pre-conference is held. All observations for evaluation purposes for the school counselors are announced observations. </a:t>
            </a:r>
            <a:endParaRPr lang="en-US" dirty="0"/>
          </a:p>
          <a:p>
            <a:r>
              <a:rPr lang="en-US" dirty="0">
                <a:cs typeface="Calibri"/>
              </a:rPr>
              <a:t>The purpose of the pre-conference is to promote your reflection and encourage your professional growth and development. This is an opportunity for the evaluator to collect evidence through provided questions that align to the rubric. This is also an opportunity for you</a:t>
            </a:r>
            <a:r>
              <a:rPr lang="en-US" baseline="0" dirty="0">
                <a:cs typeface="Calibri"/>
              </a:rPr>
              <a:t> </a:t>
            </a:r>
            <a:r>
              <a:rPr lang="en-US" dirty="0">
                <a:cs typeface="Calibri"/>
              </a:rPr>
              <a:t>to ask clarifying questions, provide information, or request support that will be helpful for the upcoming observation. </a:t>
            </a:r>
          </a:p>
          <a:p>
            <a:r>
              <a:rPr lang="en-US" dirty="0">
                <a:cs typeface="Calibri"/>
              </a:rPr>
              <a:t>You</a:t>
            </a:r>
            <a:r>
              <a:rPr lang="en-US" baseline="0" dirty="0">
                <a:cs typeface="Calibri"/>
              </a:rPr>
              <a:t> </a:t>
            </a:r>
            <a:r>
              <a:rPr lang="en-US" dirty="0">
                <a:cs typeface="Calibri"/>
              </a:rPr>
              <a:t>should be notified of the date and time of the pre-conference at least 3 school days in advance.</a:t>
            </a:r>
          </a:p>
          <a:p>
            <a:r>
              <a:rPr lang="en-US" dirty="0"/>
              <a:t>Remember, the responses to specific questions are correlated to specific descriptors in the Rubric, and will inform the evaluation ratings for those indicators, so unlike teacher evaluation, evaluators will need to use the specific questions on the form to help them collect evidence.</a:t>
            </a:r>
            <a:endParaRPr lang="en-US" dirty="0">
              <a:cs typeface="Calibri"/>
            </a:endParaRPr>
          </a:p>
        </p:txBody>
      </p:sp>
      <p:sp>
        <p:nvSpPr>
          <p:cNvPr id="4" name="Slide Number Placeholder 3"/>
          <p:cNvSpPr>
            <a:spLocks noGrp="1"/>
          </p:cNvSpPr>
          <p:nvPr>
            <p:ph type="sldNum" sz="quarter" idx="10"/>
          </p:nvPr>
        </p:nvSpPr>
        <p:spPr/>
        <p:txBody>
          <a:bodyPr/>
          <a:lstStyle/>
          <a:p>
            <a:fld id="{50742E3A-DC09-48C0-97A8-029D8AFE56FE}" type="slidenum">
              <a:rPr lang="en-US" smtClean="0"/>
              <a:t>24</a:t>
            </a:fld>
            <a:endParaRPr lang="en-US"/>
          </a:p>
        </p:txBody>
      </p:sp>
    </p:spTree>
    <p:extLst>
      <p:ext uri="{BB962C8B-B14F-4D97-AF65-F5344CB8AC3E}">
        <p14:creationId xmlns:p14="http://schemas.microsoft.com/office/powerpoint/2010/main" val="172469710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The evaluators will have an opportunity to observe you in action during a session of direct services. At the elementary school level, the observation by the administrative evaluator is typically conducted during whole group lessons. The purpose is to gather information about your typical performance. All required observations of school counselors must be </a:t>
            </a:r>
            <a:r>
              <a:rPr lang="en-US" i="1" dirty="0">
                <a:cs typeface="Calibri"/>
              </a:rPr>
              <a:t>announced.</a:t>
            </a:r>
            <a:endParaRPr lang="en-US" dirty="0">
              <a:cs typeface="Calibri"/>
            </a:endParaRPr>
          </a:p>
          <a:p>
            <a:r>
              <a:rPr lang="en-US" dirty="0">
                <a:cs typeface="Calibri"/>
              </a:rPr>
              <a:t>Evidence gathered from these observations are again correlated to specific descriptors within the rubric. When the evaluator observes, he/she will be collecting evidence for the Domains of Planning, Program Management, and Direct &amp; Indirect Services. </a:t>
            </a:r>
          </a:p>
          <a:p>
            <a:r>
              <a:rPr lang="en-US" dirty="0">
                <a:cs typeface="Calibri"/>
              </a:rPr>
              <a:t>Because of the confidential nature of small group and individual sessions, small-group session observations made as part of the data-collection process must be conducted by certified school counselors only. Of course, optional walk-through observations are allowed, but they should be conducted in a manner that maintains the confidentiality of all students.</a:t>
            </a:r>
          </a:p>
          <a:p>
            <a:endParaRPr lang="en-US" dirty="0">
              <a:cs typeface="Calibri"/>
            </a:endParaRPr>
          </a:p>
        </p:txBody>
      </p:sp>
      <p:sp>
        <p:nvSpPr>
          <p:cNvPr id="4" name="Slide Number Placeholder 3"/>
          <p:cNvSpPr>
            <a:spLocks noGrp="1"/>
          </p:cNvSpPr>
          <p:nvPr>
            <p:ph type="sldNum" sz="quarter" idx="10"/>
          </p:nvPr>
        </p:nvSpPr>
        <p:spPr/>
        <p:txBody>
          <a:bodyPr/>
          <a:lstStyle/>
          <a:p>
            <a:fld id="{50742E3A-DC09-48C0-97A8-029D8AFE56FE}" type="slidenum">
              <a:rPr lang="en-US" smtClean="0"/>
              <a:t>25</a:t>
            </a:fld>
            <a:endParaRPr lang="en-US"/>
          </a:p>
        </p:txBody>
      </p:sp>
    </p:spTree>
    <p:extLst>
      <p:ext uri="{BB962C8B-B14F-4D97-AF65-F5344CB8AC3E}">
        <p14:creationId xmlns:p14="http://schemas.microsoft.com/office/powerpoint/2010/main" val="304595161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lnSpc>
                <a:spcPct val="90000"/>
              </a:lnSpc>
              <a:spcBef>
                <a:spcPts val="750"/>
              </a:spcBef>
              <a:buFont typeface="Arial"/>
              <a:buChar char="•"/>
            </a:pPr>
            <a:r>
              <a:rPr lang="en-US" dirty="0"/>
              <a:t>You</a:t>
            </a:r>
            <a:r>
              <a:rPr lang="en-US" baseline="0" dirty="0"/>
              <a:t> </a:t>
            </a:r>
            <a:r>
              <a:rPr lang="en-US" dirty="0"/>
              <a:t>will complete a Self-Reflection after each required observation by providing self-scores for the assessed Indicators</a:t>
            </a:r>
          </a:p>
          <a:p>
            <a:pPr marL="285750" indent="-285750">
              <a:lnSpc>
                <a:spcPct val="90000"/>
              </a:lnSpc>
              <a:spcBef>
                <a:spcPts val="750"/>
              </a:spcBef>
              <a:buFont typeface="Arial"/>
              <a:buChar char="•"/>
            </a:pPr>
            <a:r>
              <a:rPr lang="en-US" dirty="0"/>
              <a:t>All reflections should be submitted within 2 calendar days (48-hour period) following the observation, unless an extension is approved by the evaluation team.</a:t>
            </a:r>
            <a:endParaRPr lang="en-US" dirty="0">
              <a:cs typeface="Calibri"/>
            </a:endParaRPr>
          </a:p>
          <a:p>
            <a:pPr marL="285750" indent="-285750">
              <a:lnSpc>
                <a:spcPct val="90000"/>
              </a:lnSpc>
              <a:spcBef>
                <a:spcPts val="750"/>
              </a:spcBef>
              <a:buFont typeface="Arial"/>
              <a:buChar char="•"/>
            </a:pPr>
            <a:r>
              <a:rPr lang="en-US" dirty="0"/>
              <a:t>And finally, the Self-Reflection will be used for discussion during the post-conference.</a:t>
            </a:r>
            <a:endParaRPr lang="en-US" dirty="0">
              <a:cs typeface="Calibri"/>
            </a:endParaRPr>
          </a:p>
        </p:txBody>
      </p:sp>
      <p:sp>
        <p:nvSpPr>
          <p:cNvPr id="4" name="Slide Number Placeholder 3"/>
          <p:cNvSpPr>
            <a:spLocks noGrp="1"/>
          </p:cNvSpPr>
          <p:nvPr>
            <p:ph type="sldNum" sz="quarter" idx="5"/>
          </p:nvPr>
        </p:nvSpPr>
        <p:spPr/>
        <p:txBody>
          <a:bodyPr/>
          <a:lstStyle/>
          <a:p>
            <a:fld id="{50742E3A-DC09-48C0-97A8-029D8AFE56FE}" type="slidenum">
              <a:rPr lang="en-US" smtClean="0"/>
              <a:t>26</a:t>
            </a:fld>
            <a:endParaRPr lang="en-US"/>
          </a:p>
        </p:txBody>
      </p:sp>
    </p:spTree>
    <p:extLst>
      <p:ext uri="{BB962C8B-B14F-4D97-AF65-F5344CB8AC3E}">
        <p14:creationId xmlns:p14="http://schemas.microsoft.com/office/powerpoint/2010/main" val="85968997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Post-conferences will take place after each required observation. The post-conference provides the opportunity for evaluators to give meaningful, actionable feedback so</a:t>
            </a:r>
            <a:r>
              <a:rPr lang="en-US" baseline="0" dirty="0">
                <a:cs typeface="Calibri"/>
              </a:rPr>
              <a:t> you</a:t>
            </a:r>
            <a:r>
              <a:rPr lang="en-US" dirty="0">
                <a:cs typeface="Calibri"/>
              </a:rPr>
              <a:t> can reflect on your</a:t>
            </a:r>
            <a:r>
              <a:rPr lang="en-US" baseline="0" dirty="0">
                <a:cs typeface="Calibri"/>
              </a:rPr>
              <a:t> </a:t>
            </a:r>
            <a:r>
              <a:rPr lang="en-US" dirty="0">
                <a:cs typeface="Calibri"/>
              </a:rPr>
              <a:t>performance. The post-conferences should be held within 5 school days of the observation to provide timely feedback..</a:t>
            </a:r>
            <a:endParaRPr lang="en-US" dirty="0"/>
          </a:p>
          <a:p>
            <a:r>
              <a:rPr lang="en-US" dirty="0">
                <a:cs typeface="Calibri"/>
              </a:rPr>
              <a:t>Prior to the post-conference, the evaluator identifies an Area of Reinforcement that indicates a strength of your</a:t>
            </a:r>
            <a:r>
              <a:rPr lang="en-US" baseline="0" dirty="0">
                <a:cs typeface="Calibri"/>
              </a:rPr>
              <a:t> performance</a:t>
            </a:r>
            <a:r>
              <a:rPr lang="en-US" dirty="0">
                <a:cs typeface="Calibri"/>
              </a:rPr>
              <a:t>; and an Area of Refinement that will provide an opportunity for growth. These areas are then shared with you during the post-conference.</a:t>
            </a:r>
          </a:p>
          <a:p>
            <a:endParaRPr lang="en-US" dirty="0">
              <a:cs typeface="Calibri"/>
            </a:endParaRPr>
          </a:p>
          <a:p>
            <a:r>
              <a:rPr lang="en-US" dirty="0">
                <a:cs typeface="Calibri"/>
              </a:rPr>
              <a:t>Just as in the pre-conference, </a:t>
            </a:r>
            <a:r>
              <a:rPr lang="en-US" dirty="0"/>
              <a:t>the you</a:t>
            </a:r>
            <a:r>
              <a:rPr lang="en-US" baseline="0" dirty="0"/>
              <a:t> </a:t>
            </a:r>
            <a:r>
              <a:rPr lang="en-US" dirty="0"/>
              <a:t>and the evaluator will want to have certain materials and forms with them to share and collect evidence. In addition to sharing his or her own reflections, you</a:t>
            </a:r>
            <a:r>
              <a:rPr lang="en-US" baseline="0" dirty="0"/>
              <a:t> </a:t>
            </a:r>
            <a:r>
              <a:rPr lang="en-US" dirty="0"/>
              <a:t>may want to bring any documentation to share with the evaluator that would assist the evaluator in making informed decisions. The evaluator may ask you to bring particular documents for clarification. The evaluator would use the Post-Conference Forms found in SCLead.org. These forms provide questions for the evaluator to ask. The responses are correlated to specific descriptors in the Rubric, and will inform the evaluation ratings for those indicators. Unlike the SC Teaching Standards teacher evaluation process, ratings are not shared in the post-conference. This is in part because evidence is gathered from answers to the specific post-conference questions related to the rubric.</a:t>
            </a:r>
            <a:endParaRPr lang="en-US" dirty="0">
              <a:cs typeface="Calibri"/>
            </a:endParaRPr>
          </a:p>
        </p:txBody>
      </p:sp>
      <p:sp>
        <p:nvSpPr>
          <p:cNvPr id="4" name="Slide Number Placeholder 3"/>
          <p:cNvSpPr>
            <a:spLocks noGrp="1"/>
          </p:cNvSpPr>
          <p:nvPr>
            <p:ph type="sldNum" sz="quarter" idx="5"/>
          </p:nvPr>
        </p:nvSpPr>
        <p:spPr/>
        <p:txBody>
          <a:bodyPr/>
          <a:lstStyle/>
          <a:p>
            <a:fld id="{50742E3A-DC09-48C0-97A8-029D8AFE56FE}" type="slidenum">
              <a:rPr lang="en-US" smtClean="0"/>
              <a:t>27</a:t>
            </a:fld>
            <a:endParaRPr lang="en-US"/>
          </a:p>
        </p:txBody>
      </p:sp>
    </p:spTree>
    <p:extLst>
      <p:ext uri="{BB962C8B-B14F-4D97-AF65-F5344CB8AC3E}">
        <p14:creationId xmlns:p14="http://schemas.microsoft.com/office/powerpoint/2010/main" val="308499374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At the end of the preliminary evaluation cycle, you will meet with the evaluator(s) at the Preliminary Evaluation Conference. If there are 2 or more evaluators, they would need to meet before this conference in order to reach consensus on all Indicators. At this conference, the evaluation chair will share the preliminary cycle scores with you. Remember that the evaluator(s) will share an Area of Refinement and an Area of Reinforcement at each post-conference. You</a:t>
            </a:r>
            <a:r>
              <a:rPr lang="en-US" baseline="0" dirty="0">
                <a:cs typeface="Calibri"/>
              </a:rPr>
              <a:t> </a:t>
            </a:r>
            <a:r>
              <a:rPr lang="en-US" dirty="0">
                <a:cs typeface="Calibri"/>
              </a:rPr>
              <a:t>and the evaluator(s) will re-visit the School Counselor Plan, Student Growth Goal, and Annual Calendar.</a:t>
            </a:r>
          </a:p>
        </p:txBody>
      </p:sp>
      <p:sp>
        <p:nvSpPr>
          <p:cNvPr id="4" name="Slide Number Placeholder 3"/>
          <p:cNvSpPr>
            <a:spLocks noGrp="1"/>
          </p:cNvSpPr>
          <p:nvPr>
            <p:ph type="sldNum" sz="quarter" idx="5"/>
          </p:nvPr>
        </p:nvSpPr>
        <p:spPr/>
        <p:txBody>
          <a:bodyPr/>
          <a:lstStyle/>
          <a:p>
            <a:fld id="{50742E3A-DC09-48C0-97A8-029D8AFE56FE}" type="slidenum">
              <a:rPr lang="en-US" smtClean="0"/>
              <a:t>28</a:t>
            </a:fld>
            <a:endParaRPr lang="en-US"/>
          </a:p>
        </p:txBody>
      </p:sp>
    </p:spTree>
    <p:extLst>
      <p:ext uri="{BB962C8B-B14F-4D97-AF65-F5344CB8AC3E}">
        <p14:creationId xmlns:p14="http://schemas.microsoft.com/office/powerpoint/2010/main" val="95526137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At the end of the final evaluation cycle, you</a:t>
            </a:r>
            <a:r>
              <a:rPr lang="en-US" baseline="0" dirty="0">
                <a:cs typeface="Calibri"/>
              </a:rPr>
              <a:t> </a:t>
            </a:r>
            <a:r>
              <a:rPr lang="en-US" dirty="0">
                <a:cs typeface="Calibri"/>
              </a:rPr>
              <a:t>will complete the Professional Self-Review to reflect on his or her professional performance. The principal or administrative designee will complete the a professional review as well. The ratings from the evaluator will be used to determine the overall rating of the Professionalism Domain based on the School Counselor Rubric.</a:t>
            </a:r>
          </a:p>
        </p:txBody>
      </p:sp>
      <p:sp>
        <p:nvSpPr>
          <p:cNvPr id="4" name="Slide Number Placeholder 3"/>
          <p:cNvSpPr>
            <a:spLocks noGrp="1"/>
          </p:cNvSpPr>
          <p:nvPr>
            <p:ph type="sldNum" sz="quarter" idx="5"/>
          </p:nvPr>
        </p:nvSpPr>
        <p:spPr/>
        <p:txBody>
          <a:bodyPr/>
          <a:lstStyle/>
          <a:p>
            <a:fld id="{50742E3A-DC09-48C0-97A8-029D8AFE56FE}" type="slidenum">
              <a:rPr lang="en-US" smtClean="0"/>
              <a:t>29</a:t>
            </a:fld>
            <a:endParaRPr lang="en-US"/>
          </a:p>
        </p:txBody>
      </p:sp>
    </p:spTree>
    <p:extLst>
      <p:ext uri="{BB962C8B-B14F-4D97-AF65-F5344CB8AC3E}">
        <p14:creationId xmlns:p14="http://schemas.microsoft.com/office/powerpoint/2010/main" val="34378310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cs typeface="Calibri"/>
              </a:rPr>
              <a:t>Throughout our time together, we will discuss the objectives for the orientation, review the changes made to the school counselor evaluation, gain an understanding of the rubric, walk through the evaluation process and collection of evidence, take a look at the evaluation timeline, and finally wrap up our day. </a:t>
            </a:r>
          </a:p>
          <a:p>
            <a:endParaRPr lang="en-US" dirty="0">
              <a:cs typeface="Calibri"/>
            </a:endParaRPr>
          </a:p>
        </p:txBody>
      </p:sp>
      <p:sp>
        <p:nvSpPr>
          <p:cNvPr id="4" name="Slide Number Placeholder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16A353FE-32F5-BF4D-A682-07E8A26EBEC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7409197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Also at the end of the final evaluation cycle, you</a:t>
            </a:r>
            <a:r>
              <a:rPr lang="en-US" baseline="0" dirty="0">
                <a:cs typeface="Calibri"/>
              </a:rPr>
              <a:t> and the evaluator(s)</a:t>
            </a:r>
            <a:r>
              <a:rPr lang="en-US" dirty="0">
                <a:cs typeface="Calibri"/>
              </a:rPr>
              <a:t> will meet for the Final Evaluation Conference. Before this conference is held, if there were 2 or more evaluators, they must reach consensus on all Indicators. At the Final Evaluation Conference, the evaluation chair will share the final cycle scores for all four Domains with you.</a:t>
            </a:r>
          </a:p>
        </p:txBody>
      </p:sp>
      <p:sp>
        <p:nvSpPr>
          <p:cNvPr id="4" name="Slide Number Placeholder 3"/>
          <p:cNvSpPr>
            <a:spLocks noGrp="1"/>
          </p:cNvSpPr>
          <p:nvPr>
            <p:ph type="sldNum" sz="quarter" idx="5"/>
          </p:nvPr>
        </p:nvSpPr>
        <p:spPr/>
        <p:txBody>
          <a:bodyPr/>
          <a:lstStyle/>
          <a:p>
            <a:fld id="{50742E3A-DC09-48C0-97A8-029D8AFE56FE}" type="slidenum">
              <a:rPr lang="en-US" smtClean="0"/>
              <a:t>30</a:t>
            </a:fld>
            <a:endParaRPr lang="en-US"/>
          </a:p>
        </p:txBody>
      </p:sp>
    </p:spTree>
    <p:extLst>
      <p:ext uri="{BB962C8B-B14F-4D97-AF65-F5344CB8AC3E}">
        <p14:creationId xmlns:p14="http://schemas.microsoft.com/office/powerpoint/2010/main" val="241371928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 TO FACILITATOR: This section includes information specific to your district business rules and policies for the use of evaluations. Please alter as needed.</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742E3A-DC09-48C0-97A8-029D8AFE56FE}"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40122144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INSERT YOUR DISTRICT EVALUTION TIMELINE AND DATES FROM YOUR ADEPT PLAN ON THIS SLIDE. </a:t>
            </a:r>
          </a:p>
        </p:txBody>
      </p:sp>
      <p:sp>
        <p:nvSpPr>
          <p:cNvPr id="4" name="Slide Number Placeholder 3"/>
          <p:cNvSpPr>
            <a:spLocks noGrp="1"/>
          </p:cNvSpPr>
          <p:nvPr>
            <p:ph type="sldNum" sz="quarter" idx="5"/>
          </p:nvPr>
        </p:nvSpPr>
        <p:spPr/>
        <p:txBody>
          <a:bodyPr/>
          <a:lstStyle/>
          <a:p>
            <a:fld id="{EF684145-827F-48C9-85A0-0B82166279BD}" type="slidenum">
              <a:rPr lang="en-US" smtClean="0"/>
              <a:t>32</a:t>
            </a:fld>
            <a:endParaRPr lang="en-US"/>
          </a:p>
        </p:txBody>
      </p:sp>
    </p:spTree>
    <p:extLst>
      <p:ext uri="{BB962C8B-B14F-4D97-AF65-F5344CB8AC3E}">
        <p14:creationId xmlns:p14="http://schemas.microsoft.com/office/powerpoint/2010/main" val="346604901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57175" marR="0" lvl="0" indent="-257175" algn="l" defTabSz="914400" rtl="0" eaLnBrk="1" fontAlgn="base" latinLnBrk="0" hangingPunct="1">
              <a:lnSpc>
                <a:spcPct val="100000"/>
              </a:lnSpc>
              <a:spcBef>
                <a:spcPct val="20000"/>
              </a:spcBef>
              <a:spcAft>
                <a:spcPct val="0"/>
              </a:spcAft>
              <a:buClr>
                <a:srgbClr val="0D3E94"/>
              </a:buClr>
              <a:buSzTx/>
              <a:buFontTx/>
              <a:buNone/>
              <a:tabLst/>
              <a:defRPr/>
            </a:pPr>
            <a:r>
              <a:rPr lang="en-US" dirty="0"/>
              <a:t>NOTE: ALTER TO MATCH YOUR DISTRICT POLICY AND NUMBER OF INDUCTION YEARS</a:t>
            </a:r>
          </a:p>
          <a:p>
            <a:pPr marL="257175" indent="-257175" fontAlgn="base">
              <a:lnSpc>
                <a:spcPct val="100000"/>
              </a:lnSpc>
              <a:spcBef>
                <a:spcPct val="20000"/>
              </a:spcBef>
              <a:spcAft>
                <a:spcPct val="0"/>
              </a:spcAft>
              <a:buClr>
                <a:srgbClr val="0D3E94"/>
              </a:buClr>
              <a:buNone/>
            </a:pPr>
            <a:endParaRPr lang="en-US" altLang="en-US" sz="1200" kern="0" dirty="0">
              <a:solidFill>
                <a:srgbClr val="000000"/>
              </a:solidFill>
              <a:latin typeface="Calibri" panose="020F0502020204030204" pitchFamily="34" charset="0"/>
            </a:endParaRPr>
          </a:p>
          <a:p>
            <a:pPr marL="257175" indent="-257175" fontAlgn="base">
              <a:lnSpc>
                <a:spcPct val="100000"/>
              </a:lnSpc>
              <a:spcBef>
                <a:spcPct val="20000"/>
              </a:spcBef>
              <a:spcAft>
                <a:spcPct val="0"/>
              </a:spcAft>
              <a:buClr>
                <a:srgbClr val="0D3E94"/>
              </a:buClr>
              <a:buNone/>
            </a:pPr>
            <a:r>
              <a:rPr lang="en-US" altLang="en-US" sz="1200" kern="0" dirty="0">
                <a:solidFill>
                  <a:srgbClr val="000000"/>
                </a:solidFill>
                <a:latin typeface="Calibri" panose="020F0502020204030204" pitchFamily="34" charset="0"/>
              </a:rPr>
              <a:t>Depending on your certificate level, contract level, and performance history, your evaluation results can be used for different purposes including advancing your certificate from initial to professional. </a:t>
            </a:r>
          </a:p>
          <a:p>
            <a:pPr marL="257175" indent="-257175" fontAlgn="base">
              <a:lnSpc>
                <a:spcPct val="100000"/>
              </a:lnSpc>
              <a:spcBef>
                <a:spcPct val="20000"/>
              </a:spcBef>
              <a:spcAft>
                <a:spcPct val="0"/>
              </a:spcAft>
              <a:buClr>
                <a:srgbClr val="0D3E94"/>
              </a:buClr>
              <a:buNone/>
            </a:pPr>
            <a:endParaRPr lang="en-US" altLang="en-US" sz="1200" kern="0" dirty="0">
              <a:solidFill>
                <a:srgbClr val="000000"/>
              </a:solidFill>
              <a:latin typeface="Calibri" panose="020F0502020204030204" pitchFamily="34" charset="0"/>
            </a:endParaRPr>
          </a:p>
          <a:p>
            <a:endParaRPr lang="en-US" dirty="0"/>
          </a:p>
          <a:p>
            <a:endParaRPr lang="en-US" dirty="0"/>
          </a:p>
          <a:p>
            <a:pPr marL="257175" indent="-257175" fontAlgn="base">
              <a:lnSpc>
                <a:spcPct val="100000"/>
              </a:lnSpc>
              <a:spcBef>
                <a:spcPct val="20000"/>
              </a:spcBef>
              <a:spcAft>
                <a:spcPct val="0"/>
              </a:spcAft>
              <a:buClr>
                <a:srgbClr val="0D3E94"/>
              </a:buClr>
              <a:buNone/>
            </a:pPr>
            <a:endParaRPr lang="en-US" altLang="en-US" sz="1200" kern="0" dirty="0">
              <a:solidFill>
                <a:srgbClr val="000000"/>
              </a:solidFill>
              <a:latin typeface="Calibri" panose="020F0502020204030204" pitchFamily="34" charset="0"/>
            </a:endParaRPr>
          </a:p>
          <a:p>
            <a:endParaRPr lang="en-US" dirty="0"/>
          </a:p>
          <a:p>
            <a:endParaRPr lang="en-US" dirty="0"/>
          </a:p>
        </p:txBody>
      </p:sp>
      <p:sp>
        <p:nvSpPr>
          <p:cNvPr id="4" name="Slide Number Placeholder 3"/>
          <p:cNvSpPr>
            <a:spLocks noGrp="1"/>
          </p:cNvSpPr>
          <p:nvPr>
            <p:ph type="sldNum" sz="quarter" idx="5"/>
          </p:nvPr>
        </p:nvSpPr>
        <p:spPr/>
        <p:txBody>
          <a:bodyPr/>
          <a:lstStyle/>
          <a:p>
            <a:fld id="{EF684145-827F-48C9-85A0-0B82166279BD}" type="slidenum">
              <a:rPr lang="en-US" smtClean="0"/>
              <a:t>33</a:t>
            </a:fld>
            <a:endParaRPr lang="en-US"/>
          </a:p>
        </p:txBody>
      </p:sp>
    </p:spTree>
    <p:extLst>
      <p:ext uri="{BB962C8B-B14F-4D97-AF65-F5344CB8AC3E}">
        <p14:creationId xmlns:p14="http://schemas.microsoft.com/office/powerpoint/2010/main" val="250031806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57175" marR="0" lvl="0" indent="-257175" algn="l" defTabSz="914400" rtl="0" eaLnBrk="1" fontAlgn="base" latinLnBrk="0" hangingPunct="1">
              <a:lnSpc>
                <a:spcPct val="100000"/>
              </a:lnSpc>
              <a:spcBef>
                <a:spcPct val="20000"/>
              </a:spcBef>
              <a:spcAft>
                <a:spcPct val="0"/>
              </a:spcAft>
              <a:buClr>
                <a:srgbClr val="0D3E94"/>
              </a:buClr>
              <a:buSzTx/>
              <a:buFontTx/>
              <a:buNone/>
              <a:tabLst/>
              <a:defRPr/>
            </a:pPr>
            <a:r>
              <a:rPr lang="en-US" dirty="0"/>
              <a:t>NOTE: ALTER TO MATCH YOUR DISTRICT POLICY AND NUMBER OF INDUCTION YEARS</a:t>
            </a:r>
          </a:p>
          <a:p>
            <a:pPr marL="257175" indent="-257175" fontAlgn="base">
              <a:lnSpc>
                <a:spcPct val="100000"/>
              </a:lnSpc>
              <a:spcBef>
                <a:spcPct val="20000"/>
              </a:spcBef>
              <a:spcAft>
                <a:spcPct val="0"/>
              </a:spcAft>
              <a:buClr>
                <a:srgbClr val="0D3E94"/>
              </a:buClr>
              <a:buNone/>
            </a:pPr>
            <a:endParaRPr lang="en-US" altLang="en-US" sz="1200" kern="0" dirty="0">
              <a:solidFill>
                <a:srgbClr val="000000"/>
              </a:solidFill>
              <a:latin typeface="Calibri" panose="020F0502020204030204" pitchFamily="34" charset="0"/>
            </a:endParaRPr>
          </a:p>
          <a:p>
            <a:pPr marL="257175" indent="-257175" fontAlgn="base">
              <a:lnSpc>
                <a:spcPct val="100000"/>
              </a:lnSpc>
              <a:spcBef>
                <a:spcPct val="20000"/>
              </a:spcBef>
              <a:spcAft>
                <a:spcPct val="0"/>
              </a:spcAft>
              <a:buClr>
                <a:srgbClr val="0D3E94"/>
              </a:buClr>
              <a:buNone/>
            </a:pPr>
            <a:r>
              <a:rPr lang="en-US" altLang="en-US" sz="1200" kern="0" dirty="0">
                <a:solidFill>
                  <a:srgbClr val="000000"/>
                </a:solidFill>
                <a:latin typeface="Calibri" panose="020F0502020204030204" pitchFamily="34" charset="0"/>
              </a:rPr>
              <a:t>Depending on your certificate level, contract level, and performance history, your evaluation results can be used for different purposes including advancing your certificate from initial to professional. </a:t>
            </a:r>
          </a:p>
          <a:p>
            <a:pPr marL="257175" indent="-257175" fontAlgn="base">
              <a:lnSpc>
                <a:spcPct val="100000"/>
              </a:lnSpc>
              <a:spcBef>
                <a:spcPct val="20000"/>
              </a:spcBef>
              <a:spcAft>
                <a:spcPct val="0"/>
              </a:spcAft>
              <a:buClr>
                <a:srgbClr val="0D3E94"/>
              </a:buClr>
              <a:buNone/>
            </a:pPr>
            <a:endParaRPr lang="en-US" altLang="en-US" sz="1200" kern="0" dirty="0">
              <a:solidFill>
                <a:srgbClr val="000000"/>
              </a:solidFill>
              <a:latin typeface="Calibri" panose="020F0502020204030204" pitchFamily="34" charset="0"/>
            </a:endParaRPr>
          </a:p>
          <a:p>
            <a:endParaRPr lang="en-US" dirty="0"/>
          </a:p>
          <a:p>
            <a:endParaRPr lang="en-US" dirty="0"/>
          </a:p>
          <a:p>
            <a:pPr marL="257175" indent="-257175" fontAlgn="base">
              <a:lnSpc>
                <a:spcPct val="100000"/>
              </a:lnSpc>
              <a:spcBef>
                <a:spcPct val="20000"/>
              </a:spcBef>
              <a:spcAft>
                <a:spcPct val="0"/>
              </a:spcAft>
              <a:buClr>
                <a:srgbClr val="0D3E94"/>
              </a:buClr>
              <a:buNone/>
            </a:pPr>
            <a:endParaRPr lang="en-US" altLang="en-US" sz="1200" kern="0" dirty="0">
              <a:solidFill>
                <a:srgbClr val="000000"/>
              </a:solidFill>
              <a:latin typeface="Calibri" panose="020F0502020204030204" pitchFamily="34" charset="0"/>
            </a:endParaRPr>
          </a:p>
          <a:p>
            <a:endParaRPr lang="en-US" dirty="0"/>
          </a:p>
          <a:p>
            <a:endParaRPr lang="en-US" dirty="0"/>
          </a:p>
        </p:txBody>
      </p:sp>
      <p:sp>
        <p:nvSpPr>
          <p:cNvPr id="4" name="Slide Number Placeholder 3"/>
          <p:cNvSpPr>
            <a:spLocks noGrp="1"/>
          </p:cNvSpPr>
          <p:nvPr>
            <p:ph type="sldNum" sz="quarter" idx="5"/>
          </p:nvPr>
        </p:nvSpPr>
        <p:spPr/>
        <p:txBody>
          <a:bodyPr/>
          <a:lstStyle/>
          <a:p>
            <a:fld id="{EF684145-827F-48C9-85A0-0B82166279BD}" type="slidenum">
              <a:rPr lang="en-US" smtClean="0"/>
              <a:t>34</a:t>
            </a:fld>
            <a:endParaRPr lang="en-US"/>
          </a:p>
        </p:txBody>
      </p:sp>
    </p:spTree>
    <p:extLst>
      <p:ext uri="{BB962C8B-B14F-4D97-AF65-F5344CB8AC3E}">
        <p14:creationId xmlns:p14="http://schemas.microsoft.com/office/powerpoint/2010/main" val="121823745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INSERT INFORMATION ABOUT NEXT STEPS AND YOUR DISTRICT CONTACT INFORMATION</a:t>
            </a:r>
          </a:p>
          <a:p>
            <a:r>
              <a:rPr lang="en-US" dirty="0"/>
              <a:t>If you have additional questions about your evaluation please contact (SCHOOL evaluation lead) or (DISTRICT </a:t>
            </a:r>
            <a:r>
              <a:rPr lang="en-US" dirty="0" err="1"/>
              <a:t>evalution</a:t>
            </a:r>
            <a:r>
              <a:rPr lang="en-US" dirty="0"/>
              <a:t> lead)</a:t>
            </a:r>
          </a:p>
        </p:txBody>
      </p:sp>
      <p:sp>
        <p:nvSpPr>
          <p:cNvPr id="4" name="Slide Number Placeholder 3"/>
          <p:cNvSpPr>
            <a:spLocks noGrp="1"/>
          </p:cNvSpPr>
          <p:nvPr>
            <p:ph type="sldNum" sz="quarter" idx="10"/>
          </p:nvPr>
        </p:nvSpPr>
        <p:spPr/>
        <p:txBody>
          <a:bodyPr/>
          <a:lstStyle/>
          <a:p>
            <a:fld id="{7CB4149E-C831-41B2-860C-6E6031ADB087}" type="slidenum">
              <a:rPr lang="en-US" smtClean="0"/>
              <a:t>35</a:t>
            </a:fld>
            <a:endParaRPr lang="en-US"/>
          </a:p>
        </p:txBody>
      </p:sp>
    </p:spTree>
    <p:extLst>
      <p:ext uri="{BB962C8B-B14F-4D97-AF65-F5344CB8AC3E}">
        <p14:creationId xmlns:p14="http://schemas.microsoft.com/office/powerpoint/2010/main" val="366423162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EF684145-827F-48C9-85A0-0B82166279BD}" type="slidenum">
              <a:rPr lang="en-US" smtClean="0"/>
              <a:t>36</a:t>
            </a:fld>
            <a:endParaRPr lang="en-US"/>
          </a:p>
        </p:txBody>
      </p:sp>
    </p:spTree>
    <p:extLst>
      <p:ext uri="{BB962C8B-B14F-4D97-AF65-F5344CB8AC3E}">
        <p14:creationId xmlns:p14="http://schemas.microsoft.com/office/powerpoint/2010/main" val="23775397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Typically, school</a:t>
            </a:r>
            <a:r>
              <a:rPr lang="en-US" baseline="0" dirty="0">
                <a:cs typeface="Calibri"/>
              </a:rPr>
              <a:t> counselors </a:t>
            </a:r>
            <a:r>
              <a:rPr lang="en-US" dirty="0">
                <a:cs typeface="Calibri"/>
              </a:rPr>
              <a:t>will begin their first year on an Induction Formative contract. This formative evaluation is meant to help you</a:t>
            </a:r>
            <a:r>
              <a:rPr lang="en-US" baseline="0" dirty="0">
                <a:cs typeface="Calibri"/>
              </a:rPr>
              <a:t> </a:t>
            </a:r>
            <a:r>
              <a:rPr lang="en-US" dirty="0">
                <a:cs typeface="Calibri"/>
              </a:rPr>
              <a:t>transition into the profession. You</a:t>
            </a:r>
            <a:r>
              <a:rPr lang="en-US" baseline="0" dirty="0">
                <a:cs typeface="Calibri"/>
              </a:rPr>
              <a:t> must be assigned a </a:t>
            </a:r>
            <a:r>
              <a:rPr lang="en-US" dirty="0">
                <a:cs typeface="Calibri"/>
              </a:rPr>
              <a:t>certified, trained mentor. The mentor must go through mentor training from the South Carolina State Department of Education. While the mentor is a member of the evaluation team, the mentor DOES NOT evaluate</a:t>
            </a:r>
            <a:r>
              <a:rPr lang="en-US" baseline="0" dirty="0">
                <a:cs typeface="Calibri"/>
              </a:rPr>
              <a:t> you</a:t>
            </a:r>
            <a:r>
              <a:rPr lang="en-US" dirty="0">
                <a:cs typeface="Calibri"/>
              </a:rPr>
              <a:t>. Rather, your</a:t>
            </a:r>
            <a:r>
              <a:rPr lang="en-US" baseline="0" dirty="0">
                <a:cs typeface="Calibri"/>
              </a:rPr>
              <a:t> </a:t>
            </a:r>
            <a:r>
              <a:rPr lang="en-US" dirty="0">
                <a:cs typeface="Calibri"/>
              </a:rPr>
              <a:t>mentor provides you with support. Therefore, it is vital that the mentor is specifically matched to the school counselor. The district must provide an orientation to you that includes written and oral explanations of the rubric, process, timeline, criteria, intended use of results, and the name of the administrative evaluator.</a:t>
            </a:r>
          </a:p>
        </p:txBody>
      </p:sp>
      <p:sp>
        <p:nvSpPr>
          <p:cNvPr id="4" name="Slide Number Placeholder 3"/>
          <p:cNvSpPr>
            <a:spLocks noGrp="1"/>
          </p:cNvSpPr>
          <p:nvPr>
            <p:ph type="sldNum" sz="quarter" idx="5"/>
          </p:nvPr>
        </p:nvSpPr>
        <p:spPr/>
        <p:txBody>
          <a:bodyPr/>
          <a:lstStyle/>
          <a:p>
            <a:fld id="{50742E3A-DC09-48C0-97A8-029D8AFE56FE}" type="slidenum">
              <a:rPr lang="en-US" smtClean="0"/>
              <a:t>37</a:t>
            </a:fld>
            <a:endParaRPr lang="en-US"/>
          </a:p>
        </p:txBody>
      </p:sp>
    </p:spTree>
    <p:extLst>
      <p:ext uri="{BB962C8B-B14F-4D97-AF65-F5344CB8AC3E}">
        <p14:creationId xmlns:p14="http://schemas.microsoft.com/office/powerpoint/2010/main" val="35228306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During the preliminary evaluation cycle in the fall, the school counselor on Induction Formative is observed during at least one session of direct services by the administrative evaluator. These observations are announced and include a pre-conference and a post-conference. The post conferences include an Area of Refinement and an Area of Reinforcement to encourage</a:t>
            </a:r>
            <a:r>
              <a:rPr lang="en-US" baseline="0" dirty="0">
                <a:cs typeface="Calibri"/>
              </a:rPr>
              <a:t> you</a:t>
            </a:r>
            <a:r>
              <a:rPr lang="en-US" dirty="0">
                <a:cs typeface="Calibri"/>
              </a:rPr>
              <a:t> to grow in your professional practice.  At the end of the preliminary evaluation cycle, a conference is held to provide scores to you for the first 3 Domains, and to re-visit the School Counselor Plan, Student Growth Goal, and Annual Calendar in </a:t>
            </a:r>
            <a:r>
              <a:rPr lang="en-US" dirty="0" err="1">
                <a:cs typeface="Calibri"/>
              </a:rPr>
              <a:t>SCLead</a:t>
            </a:r>
            <a:r>
              <a:rPr lang="en-US" dirty="0">
                <a:cs typeface="Calibri"/>
              </a:rPr>
              <a:t>.</a:t>
            </a:r>
          </a:p>
        </p:txBody>
      </p:sp>
      <p:sp>
        <p:nvSpPr>
          <p:cNvPr id="4" name="Slide Number Placeholder 3"/>
          <p:cNvSpPr>
            <a:spLocks noGrp="1"/>
          </p:cNvSpPr>
          <p:nvPr>
            <p:ph type="sldNum" sz="quarter" idx="5"/>
          </p:nvPr>
        </p:nvSpPr>
        <p:spPr/>
        <p:txBody>
          <a:bodyPr/>
          <a:lstStyle/>
          <a:p>
            <a:fld id="{50742E3A-DC09-48C0-97A8-029D8AFE56FE}" type="slidenum">
              <a:rPr lang="en-US" smtClean="0"/>
              <a:t>38</a:t>
            </a:fld>
            <a:endParaRPr lang="en-US"/>
          </a:p>
        </p:txBody>
      </p:sp>
    </p:spTree>
    <p:extLst>
      <p:ext uri="{BB962C8B-B14F-4D97-AF65-F5344CB8AC3E}">
        <p14:creationId xmlns:p14="http://schemas.microsoft.com/office/powerpoint/2010/main" val="121488488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During the final evaluation cycle in the spring, the school counselor on Induction Formative is observed </a:t>
            </a:r>
            <a:r>
              <a:rPr lang="en-US" dirty="0"/>
              <a:t>during at least one session of direct services by the administrative evaluator. These observations are announced, so pre-conferences and post-conferences are conducted.  The post conferences include an Area of Refinement and an Area of Reinforcement to encourage you</a:t>
            </a:r>
            <a:r>
              <a:rPr lang="en-US" baseline="0" dirty="0"/>
              <a:t> </a:t>
            </a:r>
            <a:r>
              <a:rPr lang="en-US" dirty="0"/>
              <a:t>to grow in professional practice. At the conclusion of the final evaluation cycle, a final evaluation conference is held where the Professionalism Self-Review by you</a:t>
            </a:r>
            <a:r>
              <a:rPr lang="en-US" baseline="0" dirty="0"/>
              <a:t> </a:t>
            </a:r>
            <a:r>
              <a:rPr lang="en-US" dirty="0"/>
              <a:t>and Professionalism Review by the administrative evaluator are shared. Your School Counselor Plan, Student Growth Goal, and Annual Calendar are once again reviewed, and final scores for all 4 Domains are shared. </a:t>
            </a:r>
            <a:endParaRPr lang="en-US" dirty="0">
              <a:cs typeface="Calibri"/>
            </a:endParaRPr>
          </a:p>
        </p:txBody>
      </p:sp>
      <p:sp>
        <p:nvSpPr>
          <p:cNvPr id="4" name="Slide Number Placeholder 3"/>
          <p:cNvSpPr>
            <a:spLocks noGrp="1"/>
          </p:cNvSpPr>
          <p:nvPr>
            <p:ph type="sldNum" sz="quarter" idx="5"/>
          </p:nvPr>
        </p:nvSpPr>
        <p:spPr/>
        <p:txBody>
          <a:bodyPr/>
          <a:lstStyle/>
          <a:p>
            <a:fld id="{50742E3A-DC09-48C0-97A8-029D8AFE56FE}" type="slidenum">
              <a:rPr lang="en-US" smtClean="0"/>
              <a:t>39</a:t>
            </a:fld>
            <a:endParaRPr lang="en-US"/>
          </a:p>
        </p:txBody>
      </p:sp>
    </p:spTree>
    <p:extLst>
      <p:ext uri="{BB962C8B-B14F-4D97-AF65-F5344CB8AC3E}">
        <p14:creationId xmlns:p14="http://schemas.microsoft.com/office/powerpoint/2010/main" val="2786353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Our objectives</a:t>
            </a:r>
            <a:r>
              <a:rPr lang="en-US" baseline="0" dirty="0">
                <a:cs typeface="Calibri"/>
              </a:rPr>
              <a:t> for today are: (Read slide)</a:t>
            </a:r>
            <a:endParaRPr lang="en-US" dirty="0">
              <a:cs typeface="Calibri"/>
            </a:endParaRPr>
          </a:p>
        </p:txBody>
      </p:sp>
      <p:sp>
        <p:nvSpPr>
          <p:cNvPr id="4" name="Slide Number Placeholder 3"/>
          <p:cNvSpPr>
            <a:spLocks noGrp="1"/>
          </p:cNvSpPr>
          <p:nvPr>
            <p:ph type="sldNum" sz="quarter" idx="5"/>
          </p:nvPr>
        </p:nvSpPr>
        <p:spPr/>
        <p:txBody>
          <a:bodyPr/>
          <a:lstStyle/>
          <a:p>
            <a:fld id="{50742E3A-DC09-48C0-97A8-029D8AFE56FE}" type="slidenum">
              <a:rPr lang="en-US" smtClean="0"/>
              <a:t>4</a:t>
            </a:fld>
            <a:endParaRPr lang="en-US"/>
          </a:p>
        </p:txBody>
      </p:sp>
    </p:spTree>
    <p:extLst>
      <p:ext uri="{BB962C8B-B14F-4D97-AF65-F5344CB8AC3E}">
        <p14:creationId xmlns:p14="http://schemas.microsoft.com/office/powerpoint/2010/main" val="86674066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The next contract levels we will explore are the Annual Summative and the Continuing Summative. School counselors on a Continuing contract must be notified in writing on or before the date contracts are issued and must also include the reason and description of the process.</a:t>
            </a:r>
          </a:p>
          <a:p>
            <a:endParaRPr lang="en-US" dirty="0">
              <a:cs typeface="Calibri"/>
            </a:endParaRPr>
          </a:p>
          <a:p>
            <a:r>
              <a:rPr lang="en-US" dirty="0">
                <a:cs typeface="Calibri"/>
              </a:rPr>
              <a:t>The Evaluation Team includes the principal or administrative designee and a trained content expert. The trained content expert should be a trained, certified school counselor. This school counselor can be an employee of the same district or neighboring district.</a:t>
            </a:r>
          </a:p>
          <a:p>
            <a:r>
              <a:rPr lang="en-US" dirty="0">
                <a:cs typeface="Calibri"/>
              </a:rPr>
              <a:t>Finally, the district should hold an orientation that includes written and oral explanations of the Rubric, process, timeline, criteria, and intended use of the results.</a:t>
            </a:r>
          </a:p>
        </p:txBody>
      </p:sp>
      <p:sp>
        <p:nvSpPr>
          <p:cNvPr id="4" name="Slide Number Placeholder 3"/>
          <p:cNvSpPr>
            <a:spLocks noGrp="1"/>
          </p:cNvSpPr>
          <p:nvPr>
            <p:ph type="sldNum" sz="quarter" idx="5"/>
          </p:nvPr>
        </p:nvSpPr>
        <p:spPr/>
        <p:txBody>
          <a:bodyPr/>
          <a:lstStyle/>
          <a:p>
            <a:fld id="{50742E3A-DC09-48C0-97A8-029D8AFE56FE}" type="slidenum">
              <a:rPr lang="en-US" smtClean="0"/>
              <a:t>40</a:t>
            </a:fld>
            <a:endParaRPr lang="en-US"/>
          </a:p>
        </p:txBody>
      </p:sp>
    </p:spTree>
    <p:extLst>
      <p:ext uri="{BB962C8B-B14F-4D97-AF65-F5344CB8AC3E}">
        <p14:creationId xmlns:p14="http://schemas.microsoft.com/office/powerpoint/2010/main" val="373753980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During the preliminary evaluation cycle in the fall, the school counselor on Annual or Continuing Summative is observed at least one time by the administrative evaluator, and at least one time by the content expert, who is a trained, certified school counselor. Each of these observations is announced and includes a pre-conference and a post-conference. The post conferences include an Area of Refinement and an Area of Reinforcement to encourage you to grow in professional practice.</a:t>
            </a:r>
          </a:p>
          <a:p>
            <a:r>
              <a:rPr lang="en-US" dirty="0">
                <a:cs typeface="Calibri"/>
              </a:rPr>
              <a:t>Because there is more than one evaluator on this team, the evaluators will need to meet together before the preliminary evaluation conference with you in order to reach consensus on the preliminary scores of all Indicators in the Domains of Planning, Program Management, and Direct &amp; Indirect Services.  Then, during the preliminary evaluation conference at the end of the preliminary evaluation cycle, you will meet with the evaluation chair and possibly the other evaluator as well for discussion, reflection, and sharing of the preliminary cycle scores and to re-visit your School Counselor Plan, Student Growth Goal, and Annual Calendar.</a:t>
            </a:r>
          </a:p>
          <a:p>
            <a:endParaRPr lang="en-US" dirty="0">
              <a:cs typeface="Calibri"/>
            </a:endParaRPr>
          </a:p>
        </p:txBody>
      </p:sp>
      <p:sp>
        <p:nvSpPr>
          <p:cNvPr id="4" name="Slide Number Placeholder 3"/>
          <p:cNvSpPr>
            <a:spLocks noGrp="1"/>
          </p:cNvSpPr>
          <p:nvPr>
            <p:ph type="sldNum" sz="quarter" idx="5"/>
          </p:nvPr>
        </p:nvSpPr>
        <p:spPr/>
        <p:txBody>
          <a:bodyPr/>
          <a:lstStyle/>
          <a:p>
            <a:fld id="{50742E3A-DC09-48C0-97A8-029D8AFE56FE}" type="slidenum">
              <a:rPr lang="en-US" smtClean="0"/>
              <a:t>41</a:t>
            </a:fld>
            <a:endParaRPr lang="en-US"/>
          </a:p>
        </p:txBody>
      </p:sp>
    </p:spTree>
    <p:extLst>
      <p:ext uri="{BB962C8B-B14F-4D97-AF65-F5344CB8AC3E}">
        <p14:creationId xmlns:p14="http://schemas.microsoft.com/office/powerpoint/2010/main" val="186448315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During the final evaluation cycle in the spring, the school counselor on Annual or Continuing Formative is observed during at least one session of direct services by the administrative evaluator and at least one session of direct services by the content expert. These observations are announced, so pre-conferences and post-conferences are conducted.  The post conferences include an Area of Refinement and an Area of Reinforcement to encourage you to grow in professional practice. A consensus meeting is held once again between the evaluators to reach consensus on all Indicators in the Domains of Planning, Program Management, and Direct &amp; Indirect Services. At the conclusion of the final evaluation cycle, a final evaluation conference is held where the Professionalism Self-Review by you and Professionalism Review by the administrative evaluator are shared. The School Counselor Plan, Student Growth Goal, and Annual Calendar are once again reviewed, and final scores for all 4 Domains are shared. </a:t>
            </a:r>
          </a:p>
          <a:p>
            <a:endParaRPr lang="en-US" dirty="0"/>
          </a:p>
          <a:p>
            <a:r>
              <a:rPr lang="en-US" dirty="0">
                <a:cs typeface="Calibri"/>
              </a:rPr>
              <a:t>In the event you</a:t>
            </a:r>
            <a:r>
              <a:rPr lang="en-US" baseline="0" dirty="0">
                <a:cs typeface="Calibri"/>
              </a:rPr>
              <a:t> are </a:t>
            </a:r>
            <a:r>
              <a:rPr lang="en-US" dirty="0">
                <a:cs typeface="Calibri"/>
              </a:rPr>
              <a:t>to undergo a highly consequential formal evaluation, a minimum of three evaluators is required. Please refer to the guidelines for specific instructions for a highly consequential evaluation.</a:t>
            </a:r>
          </a:p>
          <a:p>
            <a:endParaRPr lang="en-US" dirty="0">
              <a:cs typeface="Calibri"/>
            </a:endParaRPr>
          </a:p>
        </p:txBody>
      </p:sp>
      <p:sp>
        <p:nvSpPr>
          <p:cNvPr id="4" name="Slide Number Placeholder 3"/>
          <p:cNvSpPr>
            <a:spLocks noGrp="1"/>
          </p:cNvSpPr>
          <p:nvPr>
            <p:ph type="sldNum" sz="quarter" idx="5"/>
          </p:nvPr>
        </p:nvSpPr>
        <p:spPr/>
        <p:txBody>
          <a:bodyPr/>
          <a:lstStyle/>
          <a:p>
            <a:fld id="{50742E3A-DC09-48C0-97A8-029D8AFE56FE}" type="slidenum">
              <a:rPr lang="en-US" smtClean="0"/>
              <a:t>42</a:t>
            </a:fld>
            <a:endParaRPr lang="en-US"/>
          </a:p>
        </p:txBody>
      </p:sp>
    </p:spTree>
    <p:extLst>
      <p:ext uri="{BB962C8B-B14F-4D97-AF65-F5344CB8AC3E}">
        <p14:creationId xmlns:p14="http://schemas.microsoft.com/office/powerpoint/2010/main" val="129519147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The next contract level we will explore is the Annual Formative evaluation. The purpose of diagnostic assistance is to allow districts to provide individualized support to school counselors on an Annual contract who have demonstrated potential but who are not yet ready to complete a formal performance evaluation. </a:t>
            </a:r>
          </a:p>
          <a:p>
            <a:endParaRPr lang="en-US" dirty="0">
              <a:cs typeface="Calibri"/>
            </a:endParaRPr>
          </a:p>
          <a:p>
            <a:r>
              <a:rPr lang="en-US" dirty="0">
                <a:cs typeface="Calibri"/>
              </a:rPr>
              <a:t>The school district must assign a trained mentor to each Annual contract school counselor who is receiving diagnostic assistance. The school district should ensure that the mentor has regular opportunities to observe, consult with, coach, give formative feedback to, and provide other types of assistance to you. The mentor should keep a log to document the assistance he or she has provided to you throughout the year.</a:t>
            </a:r>
          </a:p>
          <a:p>
            <a:r>
              <a:rPr lang="en-US" dirty="0">
                <a:cs typeface="Calibri"/>
              </a:rPr>
              <a:t>As a reminder, the mentor must NOT serve as an evaluator for</a:t>
            </a:r>
            <a:r>
              <a:rPr lang="en-US" baseline="0" dirty="0">
                <a:cs typeface="Calibri"/>
              </a:rPr>
              <a:t> you</a:t>
            </a:r>
            <a:r>
              <a:rPr lang="en-US" dirty="0">
                <a:cs typeface="Calibri"/>
              </a:rPr>
              <a:t>.</a:t>
            </a:r>
          </a:p>
        </p:txBody>
      </p:sp>
      <p:sp>
        <p:nvSpPr>
          <p:cNvPr id="4" name="Slide Number Placeholder 3"/>
          <p:cNvSpPr>
            <a:spLocks noGrp="1"/>
          </p:cNvSpPr>
          <p:nvPr>
            <p:ph type="sldNum" sz="quarter" idx="5"/>
          </p:nvPr>
        </p:nvSpPr>
        <p:spPr/>
        <p:txBody>
          <a:bodyPr/>
          <a:lstStyle/>
          <a:p>
            <a:fld id="{50742E3A-DC09-48C0-97A8-029D8AFE56FE}" type="slidenum">
              <a:rPr lang="en-US" smtClean="0"/>
              <a:t>43</a:t>
            </a:fld>
            <a:endParaRPr lang="en-US"/>
          </a:p>
        </p:txBody>
      </p:sp>
    </p:spTree>
    <p:extLst>
      <p:ext uri="{BB962C8B-B14F-4D97-AF65-F5344CB8AC3E}">
        <p14:creationId xmlns:p14="http://schemas.microsoft.com/office/powerpoint/2010/main" val="359327340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Continuing with Annual Formative, the evaluation team should include the principal or administrative designee, the trained content expert, and mentor. Similar to the Annual &amp; Continuing Summative evaluation, the trained content expert should be a certified school counselor within the district or neighboring district.</a:t>
            </a:r>
            <a:endParaRPr lang="en-US"/>
          </a:p>
          <a:p>
            <a:r>
              <a:rPr lang="en-US"/>
              <a:t>Finally, the district should hold an orientation that includes written and oral explanations of the Rubric, process, timeline, criteria, and intended use of the results.</a:t>
            </a:r>
          </a:p>
          <a:p>
            <a:endParaRPr lang="en-US">
              <a:cs typeface="Calibri"/>
            </a:endParaRPr>
          </a:p>
        </p:txBody>
      </p:sp>
      <p:sp>
        <p:nvSpPr>
          <p:cNvPr id="4" name="Slide Number Placeholder 3"/>
          <p:cNvSpPr>
            <a:spLocks noGrp="1"/>
          </p:cNvSpPr>
          <p:nvPr>
            <p:ph type="sldNum" sz="quarter" idx="5"/>
          </p:nvPr>
        </p:nvSpPr>
        <p:spPr/>
        <p:txBody>
          <a:bodyPr/>
          <a:lstStyle/>
          <a:p>
            <a:fld id="{50742E3A-DC09-48C0-97A8-029D8AFE56FE}" type="slidenum">
              <a:rPr lang="en-US" smtClean="0"/>
              <a:t>44</a:t>
            </a:fld>
            <a:endParaRPr lang="en-US"/>
          </a:p>
        </p:txBody>
      </p:sp>
    </p:spTree>
    <p:extLst>
      <p:ext uri="{BB962C8B-B14F-4D97-AF65-F5344CB8AC3E}">
        <p14:creationId xmlns:p14="http://schemas.microsoft.com/office/powerpoint/2010/main" val="3825550855"/>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During the preliminary evaluation cycle in the fall, the school counselor on Annual Formative is observed at least one time by the administrative evaluator, and at least one time by the content expert, who is a trained, certified school counselor. Each of these observations is announced and includes a pre-conference and a post-conference. The post conferences include an Area of Refinement and an Area of Reinforcement to encourage the school counselor to grow in professional practice.</a:t>
            </a:r>
          </a:p>
          <a:p>
            <a:endParaRPr lang="en-US" dirty="0"/>
          </a:p>
          <a:p>
            <a:r>
              <a:rPr lang="en-US" dirty="0"/>
              <a:t>Because there is more than one evaluator on this team, the evaluators will need to meet together before the preliminary evaluation conference with you in order to reach consensus on the preliminary scores of all Indicators in the Domains of Planning, Program Management, and Direct &amp; Indirect Services.  Then, during the preliminary evaluation conference at the end of the preliminary evaluation cycle, you will meet with the evaluation chair and possibly the other evaluator as well for discussion, reflection, and sharing of the preliminary cycle scores and to re-visit your School Counselor Plan, Student Growth Goal, and Annual Calendar.</a:t>
            </a:r>
          </a:p>
          <a:p>
            <a:endParaRPr lang="en-US" dirty="0"/>
          </a:p>
          <a:p>
            <a:endParaRPr lang="en-US" dirty="0">
              <a:cs typeface="Calibri"/>
            </a:endParaRPr>
          </a:p>
        </p:txBody>
      </p:sp>
      <p:sp>
        <p:nvSpPr>
          <p:cNvPr id="4" name="Slide Number Placeholder 3"/>
          <p:cNvSpPr>
            <a:spLocks noGrp="1"/>
          </p:cNvSpPr>
          <p:nvPr>
            <p:ph type="sldNum" sz="quarter" idx="5"/>
          </p:nvPr>
        </p:nvSpPr>
        <p:spPr/>
        <p:txBody>
          <a:bodyPr/>
          <a:lstStyle/>
          <a:p>
            <a:fld id="{50742E3A-DC09-48C0-97A8-029D8AFE56FE}" type="slidenum">
              <a:rPr lang="en-US" smtClean="0"/>
              <a:t>45</a:t>
            </a:fld>
            <a:endParaRPr lang="en-US"/>
          </a:p>
        </p:txBody>
      </p:sp>
    </p:spTree>
    <p:extLst>
      <p:ext uri="{BB962C8B-B14F-4D97-AF65-F5344CB8AC3E}">
        <p14:creationId xmlns:p14="http://schemas.microsoft.com/office/powerpoint/2010/main" val="283707592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During the final evaluation cycle in the spring, the school counselor on Annual Formative is observed during at least one session of direct services by the administrative evaluator and at least one session of direct services by the content expert. These observations are announced, so pre-conferences and post-conferences are conducted.  The post conferences include an Area of Refinement and an Area of Reinforcement to encourage you to grow in professional practice. A consensus meeting is held once again between the evaluators to reach consensus on all Indicators in the Domains of Planning, Program Management, and Direct &amp; Indirect Services. At the conclusion of the final evaluation cycle, a final evaluation conference is held where your Professionalism Self-Review and Professionalism Review by the administrative evaluator are shared. Your School Counselor Plan, Student Growth Goal, and Annual Calendar are once again reviewed, and final scores for all 4 Domains are shared. </a:t>
            </a:r>
          </a:p>
          <a:p>
            <a:endParaRPr lang="en-US" dirty="0">
              <a:cs typeface="Calibri"/>
            </a:endParaRPr>
          </a:p>
          <a:p>
            <a:endParaRPr lang="en-US" dirty="0"/>
          </a:p>
          <a:p>
            <a:endParaRPr lang="en-US" dirty="0"/>
          </a:p>
        </p:txBody>
      </p:sp>
      <p:sp>
        <p:nvSpPr>
          <p:cNvPr id="4" name="Slide Number Placeholder 3"/>
          <p:cNvSpPr>
            <a:spLocks noGrp="1"/>
          </p:cNvSpPr>
          <p:nvPr>
            <p:ph type="sldNum" sz="quarter" idx="5"/>
          </p:nvPr>
        </p:nvSpPr>
        <p:spPr/>
        <p:txBody>
          <a:bodyPr/>
          <a:lstStyle/>
          <a:p>
            <a:fld id="{50742E3A-DC09-48C0-97A8-029D8AFE56FE}" type="slidenum">
              <a:rPr lang="en-US" smtClean="0"/>
              <a:t>46</a:t>
            </a:fld>
            <a:endParaRPr lang="en-US"/>
          </a:p>
        </p:txBody>
      </p:sp>
    </p:spTree>
    <p:extLst>
      <p:ext uri="{BB962C8B-B14F-4D97-AF65-F5344CB8AC3E}">
        <p14:creationId xmlns:p14="http://schemas.microsoft.com/office/powerpoint/2010/main" val="2076427495"/>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The next contract level we will explore is the Continuing Formative evaluation. </a:t>
            </a:r>
            <a:r>
              <a:rPr lang="en-US" dirty="0"/>
              <a:t>South Carolina school counselors on Continuing contract will undergo a formative evaluation during their year of state recertification, or every five years, whichever is sooner.</a:t>
            </a:r>
            <a:endParaRPr lang="en-US" dirty="0">
              <a:cs typeface="Calibri"/>
            </a:endParaRPr>
          </a:p>
          <a:p>
            <a:endParaRPr lang="en-US" dirty="0">
              <a:cs typeface="Calibri"/>
            </a:endParaRPr>
          </a:p>
          <a:p>
            <a:r>
              <a:rPr lang="en-US" dirty="0">
                <a:cs typeface="Calibri"/>
              </a:rPr>
              <a:t>The evaluation team at this level will include the principal or administrative designee. Districts may choose to go above and beyond that and appoint a certified, trained content expert if they choose to do so.</a:t>
            </a:r>
          </a:p>
          <a:p>
            <a:endParaRPr lang="en-US" dirty="0">
              <a:cs typeface="Calibri"/>
            </a:endParaRPr>
          </a:p>
        </p:txBody>
      </p:sp>
      <p:sp>
        <p:nvSpPr>
          <p:cNvPr id="4" name="Slide Number Placeholder 3"/>
          <p:cNvSpPr>
            <a:spLocks noGrp="1"/>
          </p:cNvSpPr>
          <p:nvPr>
            <p:ph type="sldNum" sz="quarter" idx="5"/>
          </p:nvPr>
        </p:nvSpPr>
        <p:spPr/>
        <p:txBody>
          <a:bodyPr/>
          <a:lstStyle/>
          <a:p>
            <a:fld id="{50742E3A-DC09-48C0-97A8-029D8AFE56FE}" type="slidenum">
              <a:rPr lang="en-US" smtClean="0"/>
              <a:t>47</a:t>
            </a:fld>
            <a:endParaRPr lang="en-US"/>
          </a:p>
        </p:txBody>
      </p:sp>
    </p:spTree>
    <p:extLst>
      <p:ext uri="{BB962C8B-B14F-4D97-AF65-F5344CB8AC3E}">
        <p14:creationId xmlns:p14="http://schemas.microsoft.com/office/powerpoint/2010/main" val="2014380647"/>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During the preliminary evaluation cycle in the fall, the school counselor on Continuing Formative is observed during at least one session of direct services by the administrative evaluator. These observations are announced and include a pre-conference and a post-conference. The post conferences include an Area of Refinement and an Area of Reinforcement to encourage you to grow in professional practice.  Then, during the preliminary evaluation conference at the end of the preliminary evaluation cycle, you</a:t>
            </a:r>
            <a:r>
              <a:rPr lang="en-US" baseline="0" dirty="0"/>
              <a:t> </a:t>
            </a:r>
            <a:r>
              <a:rPr lang="en-US" dirty="0"/>
              <a:t>will meet with the evaluation chair for discussion, reflection, and sharing of the preliminary cycle scores. They will also review the School Counselor Plan, Student Growth Goal, and Annual Calendar in </a:t>
            </a:r>
            <a:r>
              <a:rPr lang="en-US" dirty="0" err="1"/>
              <a:t>SCLead</a:t>
            </a:r>
            <a:r>
              <a:rPr lang="en-US" dirty="0"/>
              <a:t>.</a:t>
            </a:r>
            <a:endParaRPr lang="en-US" dirty="0">
              <a:cs typeface="Calibri"/>
            </a:endParaRPr>
          </a:p>
          <a:p>
            <a:endParaRPr lang="en-US" dirty="0"/>
          </a:p>
          <a:p>
            <a:endParaRPr lang="en-US" dirty="0"/>
          </a:p>
          <a:p>
            <a:endParaRPr lang="en-US" dirty="0">
              <a:cs typeface="Calibri"/>
            </a:endParaRPr>
          </a:p>
        </p:txBody>
      </p:sp>
      <p:sp>
        <p:nvSpPr>
          <p:cNvPr id="4" name="Slide Number Placeholder 3"/>
          <p:cNvSpPr>
            <a:spLocks noGrp="1"/>
          </p:cNvSpPr>
          <p:nvPr>
            <p:ph type="sldNum" sz="quarter" idx="5"/>
          </p:nvPr>
        </p:nvSpPr>
        <p:spPr/>
        <p:txBody>
          <a:bodyPr/>
          <a:lstStyle/>
          <a:p>
            <a:fld id="{50742E3A-DC09-48C0-97A8-029D8AFE56FE}" type="slidenum">
              <a:rPr lang="en-US" smtClean="0"/>
              <a:t>48</a:t>
            </a:fld>
            <a:endParaRPr lang="en-US"/>
          </a:p>
        </p:txBody>
      </p:sp>
    </p:spTree>
    <p:extLst>
      <p:ext uri="{BB962C8B-B14F-4D97-AF65-F5344CB8AC3E}">
        <p14:creationId xmlns:p14="http://schemas.microsoft.com/office/powerpoint/2010/main" val="3717581133"/>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Please note that the observations for final evaluation cycle can be waived at the evaluator's discretion if all observation scores for the preliminary cycle are proficient or above.</a:t>
            </a:r>
          </a:p>
        </p:txBody>
      </p:sp>
      <p:sp>
        <p:nvSpPr>
          <p:cNvPr id="4" name="Slide Number Placeholder 3"/>
          <p:cNvSpPr>
            <a:spLocks noGrp="1"/>
          </p:cNvSpPr>
          <p:nvPr>
            <p:ph type="sldNum" sz="quarter" idx="5"/>
          </p:nvPr>
        </p:nvSpPr>
        <p:spPr/>
        <p:txBody>
          <a:bodyPr/>
          <a:lstStyle/>
          <a:p>
            <a:fld id="{50742E3A-DC09-48C0-97A8-029D8AFE56FE}" type="slidenum">
              <a:rPr lang="en-US" smtClean="0"/>
              <a:t>49</a:t>
            </a:fld>
            <a:endParaRPr lang="en-US"/>
          </a:p>
        </p:txBody>
      </p:sp>
    </p:spTree>
    <p:extLst>
      <p:ext uri="{BB962C8B-B14F-4D97-AF65-F5344CB8AC3E}">
        <p14:creationId xmlns:p14="http://schemas.microsoft.com/office/powerpoint/2010/main" val="10388080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ADEPT is the overall umbrella and the name in SC education code for the system of assisting, developing, and evaluating professional teaching. </a:t>
            </a:r>
          </a:p>
          <a:p>
            <a:r>
              <a:rPr lang="en-US" dirty="0"/>
              <a:t>ADEPT for 2006 has been the portfolio-based process for school librarians.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Since then, national standards for librarians have changed, as has teacher evaluation in SC and across the country. </a:t>
            </a:r>
          </a:p>
          <a:p>
            <a:endParaRPr lang="en-US" dirty="0"/>
          </a:p>
        </p:txBody>
      </p:sp>
      <p:sp>
        <p:nvSpPr>
          <p:cNvPr id="4" name="Slide Number Placeholder 3"/>
          <p:cNvSpPr>
            <a:spLocks noGrp="1"/>
          </p:cNvSpPr>
          <p:nvPr>
            <p:ph type="sldNum" sz="quarter" idx="10"/>
          </p:nvPr>
        </p:nvSpPr>
        <p:spPr/>
        <p:txBody>
          <a:bodyPr/>
          <a:lstStyle/>
          <a:p>
            <a:fld id="{50742E3A-DC09-48C0-97A8-029D8AFE56FE}" type="slidenum">
              <a:rPr lang="en-US" smtClean="0"/>
              <a:t>5</a:t>
            </a:fld>
            <a:endParaRPr lang="en-US"/>
          </a:p>
        </p:txBody>
      </p:sp>
    </p:spTree>
    <p:extLst>
      <p:ext uri="{BB962C8B-B14F-4D97-AF65-F5344CB8AC3E}">
        <p14:creationId xmlns:p14="http://schemas.microsoft.com/office/powerpoint/2010/main" val="4262480783"/>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During the final evaluation cycle in the spring, the school counselor on Continuing Formative is observed during at least one session of direct services by the administrative evaluator. These observations are announced, so pre-conferences and post-conferences are conducted.  The post conferences include an Area of Refinement and an Area of Reinforcement to encourage you to grow in professional practice. At the conclusion of the final evaluation cycle, a final evaluation conference is held where your Professionalism Self-Review and Professionalism Review by the administrative evaluator are shared. The School Counselor Plan, Student Growth Goal, and Annual Calendar are once again reviewed, and final scores for all 4 Domains are shared. </a:t>
            </a:r>
          </a:p>
          <a:p>
            <a:endParaRPr lang="en-US" dirty="0">
              <a:cs typeface="Calibri"/>
            </a:endParaRPr>
          </a:p>
          <a:p>
            <a:endParaRPr lang="en-US" dirty="0"/>
          </a:p>
          <a:p>
            <a:endParaRPr lang="en-US" dirty="0">
              <a:cs typeface="Calibri"/>
            </a:endParaRPr>
          </a:p>
        </p:txBody>
      </p:sp>
      <p:sp>
        <p:nvSpPr>
          <p:cNvPr id="4" name="Slide Number Placeholder 3"/>
          <p:cNvSpPr>
            <a:spLocks noGrp="1"/>
          </p:cNvSpPr>
          <p:nvPr>
            <p:ph type="sldNum" sz="quarter" idx="5"/>
          </p:nvPr>
        </p:nvSpPr>
        <p:spPr/>
        <p:txBody>
          <a:bodyPr/>
          <a:lstStyle/>
          <a:p>
            <a:fld id="{50742E3A-DC09-48C0-97A8-029D8AFE56FE}" type="slidenum">
              <a:rPr lang="en-US" smtClean="0"/>
              <a:t>50</a:t>
            </a:fld>
            <a:endParaRPr lang="en-US"/>
          </a:p>
        </p:txBody>
      </p:sp>
    </p:spTree>
    <p:extLst>
      <p:ext uri="{BB962C8B-B14F-4D97-AF65-F5344CB8AC3E}">
        <p14:creationId xmlns:p14="http://schemas.microsoft.com/office/powerpoint/2010/main" val="1596339933"/>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The final contract level evaluation we will explore is the Continuing &amp; Annual Goals-Based Evaluation, also called the GBE. School counselors must be evaluated every year. When you are not evaluated formatively or </a:t>
            </a:r>
            <a:r>
              <a:rPr lang="en-US" dirty="0" err="1">
                <a:cs typeface="Calibri"/>
              </a:rPr>
              <a:t>summatively</a:t>
            </a:r>
            <a:r>
              <a:rPr lang="en-US" dirty="0">
                <a:cs typeface="Calibri"/>
              </a:rPr>
              <a:t> as we have discussed, you may have a goals-based evaluation. </a:t>
            </a:r>
          </a:p>
          <a:p>
            <a:r>
              <a:rPr lang="en-US" dirty="0">
                <a:cs typeface="Calibri"/>
              </a:rPr>
              <a:t>During the GBE process, you should engage in meaningful learning experiences that are connected to the SC School Counselor Rubric.</a:t>
            </a:r>
          </a:p>
        </p:txBody>
      </p:sp>
      <p:sp>
        <p:nvSpPr>
          <p:cNvPr id="4" name="Slide Number Placeholder 3"/>
          <p:cNvSpPr>
            <a:spLocks noGrp="1"/>
          </p:cNvSpPr>
          <p:nvPr>
            <p:ph type="sldNum" sz="quarter" idx="5"/>
          </p:nvPr>
        </p:nvSpPr>
        <p:spPr/>
        <p:txBody>
          <a:bodyPr/>
          <a:lstStyle/>
          <a:p>
            <a:fld id="{50742E3A-DC09-48C0-97A8-029D8AFE56FE}" type="slidenum">
              <a:rPr lang="en-US" smtClean="0"/>
              <a:t>51</a:t>
            </a:fld>
            <a:endParaRPr lang="en-US"/>
          </a:p>
        </p:txBody>
      </p:sp>
    </p:spTree>
    <p:extLst>
      <p:ext uri="{BB962C8B-B14F-4D97-AF65-F5344CB8AC3E}">
        <p14:creationId xmlns:p14="http://schemas.microsoft.com/office/powerpoint/2010/main" val="1242007329"/>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School counselors participating in the GBE process must complete at least one Student Growth Goal. This document in </a:t>
            </a:r>
            <a:r>
              <a:rPr lang="en-US" dirty="0" err="1">
                <a:cs typeface="Calibri"/>
              </a:rPr>
              <a:t>SCLead</a:t>
            </a:r>
            <a:r>
              <a:rPr lang="en-US" dirty="0">
                <a:cs typeface="Calibri"/>
              </a:rPr>
              <a:t> is the only document required at the state level for school counselors during the GBE process.  At the discretion of the district, one or more additional professional growth and development goals can be assigned.  Each goal must be aligned with one or more Indicators. The Student Growth Goal can be based on student achievement, attendance, behavior, etc.</a:t>
            </a:r>
          </a:p>
          <a:p>
            <a:endParaRPr lang="en-US" dirty="0">
              <a:cs typeface="Calibri"/>
            </a:endParaRPr>
          </a:p>
          <a:p>
            <a:r>
              <a:rPr lang="en-US" dirty="0">
                <a:cs typeface="Calibri"/>
              </a:rPr>
              <a:t>You and your administrative evaluator will meet three times during the school year to review the Student Growth Goal.  At the beginning of the school year, you</a:t>
            </a:r>
            <a:r>
              <a:rPr lang="en-US" baseline="0" dirty="0">
                <a:cs typeface="Calibri"/>
              </a:rPr>
              <a:t> will</a:t>
            </a:r>
            <a:r>
              <a:rPr lang="en-US" dirty="0">
                <a:cs typeface="Calibri"/>
              </a:rPr>
              <a:t> develop the Student Growth Goal based on data, and the administrative evaluator approves it during the preliminary approval conference. You</a:t>
            </a:r>
            <a:r>
              <a:rPr lang="en-US" baseline="0" dirty="0">
                <a:cs typeface="Calibri"/>
              </a:rPr>
              <a:t> will </a:t>
            </a:r>
            <a:r>
              <a:rPr lang="en-US" dirty="0">
                <a:cs typeface="Calibri"/>
              </a:rPr>
              <a:t>revisit the Student Growth Goal again at the preliminary evaluation conference mid-year to discuss progress made. At the end of the year, you meet once again to review the Student Growth Goal and discuss recommendations during the final evaluation conference. This conference must occur by May 1.</a:t>
            </a:r>
          </a:p>
          <a:p>
            <a:endParaRPr lang="en-US" dirty="0">
              <a:cs typeface="Calibri"/>
            </a:endParaRPr>
          </a:p>
          <a:p>
            <a:endParaRPr lang="en-US" dirty="0"/>
          </a:p>
        </p:txBody>
      </p:sp>
      <p:sp>
        <p:nvSpPr>
          <p:cNvPr id="4" name="Slide Number Placeholder 3"/>
          <p:cNvSpPr>
            <a:spLocks noGrp="1"/>
          </p:cNvSpPr>
          <p:nvPr>
            <p:ph type="sldNum" sz="quarter" idx="5"/>
          </p:nvPr>
        </p:nvSpPr>
        <p:spPr/>
        <p:txBody>
          <a:bodyPr/>
          <a:lstStyle/>
          <a:p>
            <a:fld id="{50742E3A-DC09-48C0-97A8-029D8AFE56FE}" type="slidenum">
              <a:rPr lang="en-US" smtClean="0"/>
              <a:t>52</a:t>
            </a:fld>
            <a:endParaRPr lang="en-US"/>
          </a:p>
        </p:txBody>
      </p:sp>
    </p:spTree>
    <p:extLst>
      <p:ext uri="{BB962C8B-B14F-4D97-AF65-F5344CB8AC3E}">
        <p14:creationId xmlns:p14="http://schemas.microsoft.com/office/powerpoint/2010/main" val="30947680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0" algn="l" defTabSz="914400" rtl="0" eaLnBrk="1" fontAlgn="auto" latinLnBrk="0" hangingPunct="1">
              <a:lnSpc>
                <a:spcPct val="100000"/>
              </a:lnSpc>
              <a:spcBef>
                <a:spcPts val="0"/>
              </a:spcBef>
              <a:spcAft>
                <a:spcPts val="0"/>
              </a:spcAft>
              <a:buClrTx/>
              <a:buSzTx/>
              <a:buFontTx/>
              <a:buNone/>
              <a:tabLst/>
              <a:defRPr/>
            </a:pPr>
            <a:r>
              <a:rPr lang="en-US" dirty="0"/>
              <a:t>The SCDE has heard from advocates for school counselors, school librarians, and speech-language therapists and pathologists that change is needed, but they wanted to make sure SC districts, schools, and evaluators had lived through and learned from the beginning of implementation of the new teacher evaluation system before addressing changes to evaluations for support professionals. </a:t>
            </a:r>
          </a:p>
          <a:p>
            <a:pPr marL="171450"/>
            <a:endParaRPr lang="en-US" dirty="0"/>
          </a:p>
          <a:p>
            <a:pPr marL="171450"/>
            <a:r>
              <a:rPr lang="en-US" dirty="0"/>
              <a:t>SCDE received feedback from 300 school librarians, school counselors, speech-language therapists and pathologists, and administrators from winter 2018 to spring 2019. </a:t>
            </a:r>
          </a:p>
          <a:p>
            <a:pPr marL="171450"/>
            <a:endParaRPr lang="en-US" dirty="0"/>
          </a:p>
          <a:p>
            <a:pPr marL="171450"/>
            <a:r>
              <a:rPr lang="en-US" dirty="0"/>
              <a:t>The overwhelming feedback included: </a:t>
            </a:r>
            <a:endParaRPr lang="en-US" dirty="0">
              <a:cs typeface="Calibri"/>
            </a:endParaRPr>
          </a:p>
          <a:p>
            <a:pPr marL="742950" lvl="1" indent="-285750">
              <a:buFont typeface="Arial,Sans-Serif"/>
              <a:buChar char="•"/>
            </a:pPr>
            <a:r>
              <a:rPr lang="en-US" dirty="0"/>
              <a:t>It’s been a long time since the evaluations were updated, change is needed. </a:t>
            </a:r>
            <a:endParaRPr lang="en-US" dirty="0">
              <a:cs typeface="Calibri"/>
            </a:endParaRPr>
          </a:p>
          <a:p>
            <a:pPr marL="742950" lvl="1" indent="-285750">
              <a:buFont typeface="Arial,Sans-Serif"/>
              <a:buChar char="•"/>
            </a:pPr>
            <a:r>
              <a:rPr lang="en-US" dirty="0"/>
              <a:t>We need a shift from evaluation to professional growth and development (away from a checklist to meaningful feedback). </a:t>
            </a:r>
            <a:endParaRPr lang="en-US" dirty="0">
              <a:cs typeface="Calibri"/>
            </a:endParaRPr>
          </a:p>
          <a:p>
            <a:pPr marL="742950" lvl="1" indent="-285750">
              <a:buFont typeface="Arial,Sans-Serif"/>
              <a:buChar char="•"/>
            </a:pPr>
            <a:r>
              <a:rPr lang="en-US" dirty="0"/>
              <a:t>Administrative evaluators need to have knowledge and understanding of the roles and responsibilities.</a:t>
            </a:r>
            <a:endParaRPr lang="en-US" dirty="0">
              <a:cs typeface="Calibri"/>
            </a:endParaRPr>
          </a:p>
          <a:p>
            <a:pPr marL="742950" lvl="1" indent="-285750">
              <a:buFont typeface="Arial,Sans-Serif"/>
              <a:buChar char="•"/>
            </a:pPr>
            <a:r>
              <a:rPr lang="en-US" dirty="0"/>
              <a:t>Our evaluation should align to national standards/organizations</a:t>
            </a:r>
            <a:r>
              <a:rPr lang="en-US" baseline="0" dirty="0"/>
              <a:t> and </a:t>
            </a:r>
            <a:endParaRPr lang="en-US" dirty="0">
              <a:cs typeface="Calibri"/>
            </a:endParaRPr>
          </a:p>
          <a:p>
            <a:pPr marL="742950" lvl="1" indent="-285750">
              <a:buFont typeface="Arial,Sans-Serif"/>
              <a:buChar char="•"/>
            </a:pPr>
            <a:r>
              <a:rPr lang="en-US" dirty="0"/>
              <a:t>We need to eliminate the long-range plan, unnecessary paperwork, and isolated interviews.</a:t>
            </a:r>
            <a:endParaRPr lang="en-US" dirty="0">
              <a:cs typeface="Calibri"/>
            </a:endParaRPr>
          </a:p>
          <a:p>
            <a:pPr marL="457200"/>
            <a:endParaRPr lang="en-US" dirty="0"/>
          </a:p>
          <a:p>
            <a:r>
              <a:rPr lang="en-US" dirty="0"/>
              <a:t>Advisory groups helped make proposals for what each evaluation could look and sound like, including how to incorporate national standards in the evaluation instrument, weightings for the domains, what artifacts would be required, how evaluation teams and process would look for educators early in their career versus later, and what to keep, change, or eliminate from the current evaluation model. </a:t>
            </a:r>
          </a:p>
          <a:p>
            <a:endParaRPr lang="en-US" dirty="0"/>
          </a:p>
          <a:p>
            <a:r>
              <a:rPr lang="en-US" dirty="0"/>
              <a:t>Advisory Groups landed on 5 major changes that directly address the feedback we were given:</a:t>
            </a:r>
            <a:endParaRPr lang="en-US" dirty="0">
              <a:cs typeface="Calibri"/>
            </a:endParaRPr>
          </a:p>
          <a:p>
            <a:pPr marL="171450" indent="-171450">
              <a:buFont typeface="Arial"/>
              <a:buChar char="•"/>
            </a:pPr>
            <a:r>
              <a:rPr lang="en-US" dirty="0">
                <a:cs typeface="Calibri"/>
              </a:rPr>
              <a:t>Using a 4-level rubric to measure growth</a:t>
            </a:r>
          </a:p>
          <a:p>
            <a:pPr marL="171450" indent="-171450">
              <a:buFont typeface="Arial"/>
              <a:buChar char="•"/>
            </a:pPr>
            <a:r>
              <a:rPr lang="en-US" dirty="0">
                <a:cs typeface="Calibri"/>
              </a:rPr>
              <a:t>Equipping administrative evaluators with knowledge of the unique roles and responsibilities</a:t>
            </a:r>
            <a:endParaRPr lang="en-US" dirty="0"/>
          </a:p>
          <a:p>
            <a:pPr marL="171450" indent="-171450">
              <a:buFont typeface="Arial"/>
              <a:buChar char="•"/>
            </a:pPr>
            <a:r>
              <a:rPr lang="en-US" dirty="0"/>
              <a:t>Alignment to National Standards/Organizations</a:t>
            </a:r>
            <a:endParaRPr lang="en-US" dirty="0">
              <a:cs typeface="Calibri"/>
            </a:endParaRPr>
          </a:p>
          <a:p>
            <a:pPr marL="171450" indent="-171450">
              <a:buFont typeface="Arial"/>
              <a:buChar char="•"/>
            </a:pPr>
            <a:r>
              <a:rPr lang="en-US" dirty="0"/>
              <a:t>Reducing paperwork by replacing the Long Range Plan with a tailored year-long guiding document,</a:t>
            </a:r>
            <a:r>
              <a:rPr lang="en-US" baseline="0" dirty="0"/>
              <a:t> </a:t>
            </a:r>
            <a:r>
              <a:rPr lang="en-US" dirty="0"/>
              <a:t>and replacing isolated interviews with conferencing and reflection.</a:t>
            </a:r>
            <a:endParaRPr lang="en-US" dirty="0">
              <a:cs typeface="Calibri"/>
            </a:endParaRPr>
          </a:p>
          <a:p>
            <a:endParaRPr lang="en-US" dirty="0">
              <a:cs typeface="Calibri"/>
            </a:endParaRPr>
          </a:p>
        </p:txBody>
      </p:sp>
      <p:sp>
        <p:nvSpPr>
          <p:cNvPr id="4" name="Slide Number Placeholder 3"/>
          <p:cNvSpPr>
            <a:spLocks noGrp="1"/>
          </p:cNvSpPr>
          <p:nvPr>
            <p:ph type="sldNum" sz="quarter" idx="10"/>
          </p:nvPr>
        </p:nvSpPr>
        <p:spPr/>
        <p:txBody>
          <a:bodyPr/>
          <a:lstStyle/>
          <a:p>
            <a:fld id="{50742E3A-DC09-48C0-97A8-029D8AFE56FE}" type="slidenum">
              <a:rPr lang="en-US" smtClean="0"/>
              <a:t>6</a:t>
            </a:fld>
            <a:endParaRPr lang="en-US"/>
          </a:p>
        </p:txBody>
      </p:sp>
    </p:spTree>
    <p:extLst>
      <p:ext uri="{BB962C8B-B14F-4D97-AF65-F5344CB8AC3E}">
        <p14:creationId xmlns:p14="http://schemas.microsoft.com/office/powerpoint/2010/main" val="26952474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Instead of requiring the Long-Range Plan during the years of Formative and Summative evaluations, the school counselor plan and student growth goal combines many of the previous required evaluation documents that practitioners and evaluators said were unnecessary and just for show. </a:t>
            </a:r>
            <a:endParaRPr lang="en-US" dirty="0">
              <a:cs typeface="Calibri"/>
            </a:endParaRPr>
          </a:p>
          <a:p>
            <a:endParaRPr lang="en-US" dirty="0"/>
          </a:p>
          <a:p>
            <a:r>
              <a:rPr lang="en-US" dirty="0"/>
              <a:t>The school counselor plan is a working document that may be adjusted throughout the school year as needed and will be re-visited by the practitioner and evaluator multiple</a:t>
            </a:r>
            <a:r>
              <a:rPr lang="en-US" baseline="0" dirty="0"/>
              <a:t> times </a:t>
            </a:r>
            <a:r>
              <a:rPr lang="en-US" dirty="0"/>
              <a:t>per year. In our Advisory</a:t>
            </a:r>
            <a:r>
              <a:rPr lang="en-US" baseline="0" dirty="0"/>
              <a:t> Group meetings, school counselors wanted to be able to reflect on their impact on student growth each year, the student growth goal will allow counselors to set professional goals connected to a specific need. </a:t>
            </a:r>
            <a:endParaRPr lang="en-US" dirty="0"/>
          </a:p>
          <a:p>
            <a:r>
              <a:rPr lang="en-US" dirty="0"/>
              <a:t>Feedback on the school counselor plan and student growth goal </a:t>
            </a:r>
            <a:r>
              <a:rPr lang="en-US" baseline="0" dirty="0"/>
              <a:t>will happen during an approval conference, </a:t>
            </a:r>
            <a:r>
              <a:rPr lang="en-US" dirty="0"/>
              <a:t>the Preliminary cycle Evaluation conference, and during the Final cycle Evaluation conference.</a:t>
            </a:r>
          </a:p>
        </p:txBody>
      </p:sp>
      <p:sp>
        <p:nvSpPr>
          <p:cNvPr id="4" name="Slide Number Placeholder 3"/>
          <p:cNvSpPr>
            <a:spLocks noGrp="1"/>
          </p:cNvSpPr>
          <p:nvPr>
            <p:ph type="sldNum" sz="quarter" idx="5"/>
          </p:nvPr>
        </p:nvSpPr>
        <p:spPr/>
        <p:txBody>
          <a:bodyPr/>
          <a:lstStyle/>
          <a:p>
            <a:fld id="{50742E3A-DC09-48C0-97A8-029D8AFE56FE}" type="slidenum">
              <a:rPr lang="en-US" smtClean="0"/>
              <a:t>7</a:t>
            </a:fld>
            <a:endParaRPr lang="en-US"/>
          </a:p>
        </p:txBody>
      </p:sp>
    </p:spTree>
    <p:extLst>
      <p:ext uri="{BB962C8B-B14F-4D97-AF65-F5344CB8AC3E}">
        <p14:creationId xmlns:p14="http://schemas.microsoft.com/office/powerpoint/2010/main" val="16087436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The reflections and interviews for the special areas are no longer isolated. They are embedded in the pre- and post-conferences which provide focused, meaningful conversations between the evaluator and the practitioner. This engaging dialogue allows support specialists to reflect on their own professional practices. All educators target one area of reinforcement and one area of refinement following each observation. This process parallels the evaluation process for classroom-based teachers and principals.</a:t>
            </a:r>
          </a:p>
          <a:p>
            <a:endParaRPr lang="en-US" sz="900" kern="1200">
              <a:solidFill>
                <a:schemeClr val="tx1"/>
              </a:solidFill>
              <a:effectLst/>
              <a:latin typeface="+mn-lt"/>
              <a:cs typeface="Calibri"/>
            </a:endParaRPr>
          </a:p>
          <a:p>
            <a:endParaRPr lang="en-US"/>
          </a:p>
        </p:txBody>
      </p:sp>
      <p:sp>
        <p:nvSpPr>
          <p:cNvPr id="4" name="Slide Number Placeholder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16A353FE-32F5-BF4D-A682-07E8A26EBEC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007909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cs typeface="Calibri"/>
              </a:rPr>
              <a:t>In this next section, we will take a brief look at the components of the school counselor rubric.</a:t>
            </a:r>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50742E3A-DC09-48C0-97A8-029D8AFE56FE}" type="slidenum">
              <a:rPr lang="en-US" smtClean="0"/>
              <a:t>9</a:t>
            </a:fld>
            <a:endParaRPr lang="en-US"/>
          </a:p>
        </p:txBody>
      </p:sp>
    </p:spTree>
    <p:extLst>
      <p:ext uri="{BB962C8B-B14F-4D97-AF65-F5344CB8AC3E}">
        <p14:creationId xmlns:p14="http://schemas.microsoft.com/office/powerpoint/2010/main" val="253093262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hasCustomPrompt="1"/>
          </p:nvPr>
        </p:nvSpPr>
        <p:spPr>
          <a:xfrm>
            <a:off x="5320800" y="-211200"/>
            <a:ext cx="3421800" cy="3105600"/>
          </a:xfrm>
        </p:spPr>
        <p:txBody>
          <a:bodyPr lIns="0" tIns="0" rIns="0" bIns="0" anchor="b" anchorCtr="0"/>
          <a:lstStyle>
            <a:lvl1pPr algn="r">
              <a:lnSpc>
                <a:spcPct val="85000"/>
              </a:lnSpc>
              <a:defRPr sz="4500">
                <a:solidFill>
                  <a:schemeClr val="bg1"/>
                </a:solidFill>
              </a:defRPr>
            </a:lvl1pPr>
          </a:lstStyle>
          <a:p>
            <a:r>
              <a:rPr lang="en-US"/>
              <a:t>Presentation Title </a:t>
            </a:r>
          </a:p>
        </p:txBody>
      </p:sp>
      <p:sp>
        <p:nvSpPr>
          <p:cNvPr id="3" name="Subtitle 2"/>
          <p:cNvSpPr>
            <a:spLocks noGrp="1"/>
          </p:cNvSpPr>
          <p:nvPr>
            <p:ph type="subTitle" idx="1" hasCustomPrompt="1"/>
          </p:nvPr>
        </p:nvSpPr>
        <p:spPr>
          <a:xfrm>
            <a:off x="6393600" y="3217800"/>
            <a:ext cx="2349000" cy="1655763"/>
          </a:xfrm>
        </p:spPr>
        <p:txBody>
          <a:bodyPr lIns="0" tIns="0" rIns="0" bIns="0"/>
          <a:lstStyle>
            <a:lvl1pPr marL="0" indent="0" algn="r">
              <a:buNone/>
              <a:defRPr sz="1800">
                <a:solidFill>
                  <a:schemeClr val="bg1">
                    <a:alpha val="60000"/>
                  </a:schemeClr>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add subtitle or presentation date</a:t>
            </a:r>
          </a:p>
        </p:txBody>
      </p:sp>
      <p:sp>
        <p:nvSpPr>
          <p:cNvPr id="4" name="Date Placeholder 3"/>
          <p:cNvSpPr>
            <a:spLocks noGrp="1"/>
          </p:cNvSpPr>
          <p:nvPr>
            <p:ph type="dt" sz="half" idx="10"/>
          </p:nvPr>
        </p:nvSpPr>
        <p:spPr>
          <a:xfrm>
            <a:off x="401400" y="6198051"/>
            <a:ext cx="2057400" cy="365125"/>
          </a:xfrm>
        </p:spPr>
        <p:txBody>
          <a:bodyPr lIns="0" tIns="0" rIns="0" bIns="0"/>
          <a:lstStyle>
            <a:lvl1pPr>
              <a:defRPr>
                <a:solidFill>
                  <a:schemeClr val="bg1"/>
                </a:solidFill>
              </a:defRPr>
            </a:lvl1pPr>
          </a:lstStyle>
          <a:p>
            <a:r>
              <a:rPr lang="en-US"/>
              <a:t>9/22/16</a:t>
            </a:r>
          </a:p>
        </p:txBody>
      </p:sp>
      <p:sp>
        <p:nvSpPr>
          <p:cNvPr id="5" name="Footer Placeholder 4"/>
          <p:cNvSpPr>
            <a:spLocks noGrp="1"/>
          </p:cNvSpPr>
          <p:nvPr>
            <p:ph type="ftr" sz="quarter" idx="11"/>
          </p:nvPr>
        </p:nvSpPr>
        <p:spPr>
          <a:xfrm>
            <a:off x="3028950" y="6198051"/>
            <a:ext cx="3086100" cy="365125"/>
          </a:xfrm>
        </p:spPr>
        <p:txBody>
          <a:bodyPr lIns="0" tIns="0" rIns="0" bIns="0"/>
          <a:lstStyle>
            <a:lvl1pPr>
              <a:defRPr>
                <a:solidFill>
                  <a:schemeClr val="bg1"/>
                </a:solidFill>
              </a:defRPr>
            </a:lvl1pPr>
          </a:lstStyle>
          <a:p>
            <a:endParaRPr lang="en-US"/>
          </a:p>
        </p:txBody>
      </p:sp>
      <p:sp>
        <p:nvSpPr>
          <p:cNvPr id="6" name="Slide Number Placeholder 5"/>
          <p:cNvSpPr>
            <a:spLocks noGrp="1"/>
          </p:cNvSpPr>
          <p:nvPr>
            <p:ph type="sldNum" sz="quarter" idx="12"/>
          </p:nvPr>
        </p:nvSpPr>
        <p:spPr>
          <a:xfrm>
            <a:off x="6685200" y="6198051"/>
            <a:ext cx="2057400" cy="365125"/>
          </a:xfrm>
        </p:spPr>
        <p:txBody>
          <a:bodyPr lIns="0" tIns="0" rIns="0" bIns="0"/>
          <a:lstStyle>
            <a:lvl1pPr>
              <a:defRPr>
                <a:solidFill>
                  <a:schemeClr val="bg1"/>
                </a:solidFill>
              </a:defRPr>
            </a:lvl1pPr>
          </a:lstStyle>
          <a:p>
            <a:fld id="{F09FC993-FCB1-4E42-95A4-F69F06C207DB}" type="slidenum">
              <a:rPr lang="en-US" smtClean="0"/>
              <a:pPr/>
              <a:t>‹#›</a:t>
            </a:fld>
            <a:endParaRPr lang="en-US"/>
          </a:p>
        </p:txBody>
      </p:sp>
    </p:spTree>
    <p:extLst>
      <p:ext uri="{BB962C8B-B14F-4D97-AF65-F5344CB8AC3E}">
        <p14:creationId xmlns:p14="http://schemas.microsoft.com/office/powerpoint/2010/main" val="9643810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hasCustomPrompt="1"/>
          </p:nvPr>
        </p:nvSpPr>
        <p:spPr>
          <a:xfrm>
            <a:off x="5320800" y="91433"/>
            <a:ext cx="3421800" cy="3105600"/>
          </a:xfrm>
        </p:spPr>
        <p:txBody>
          <a:bodyPr lIns="0" tIns="0" rIns="0" bIns="0" anchor="b" anchorCtr="0"/>
          <a:lstStyle>
            <a:lvl1pPr algn="r">
              <a:lnSpc>
                <a:spcPct val="85000"/>
              </a:lnSpc>
              <a:defRPr sz="4500">
                <a:solidFill>
                  <a:schemeClr val="bg1"/>
                </a:solidFill>
              </a:defRPr>
            </a:lvl1pPr>
          </a:lstStyle>
          <a:p>
            <a:r>
              <a:rPr lang="en-US"/>
              <a:t>Presentation Title </a:t>
            </a:r>
          </a:p>
        </p:txBody>
      </p:sp>
      <p:sp>
        <p:nvSpPr>
          <p:cNvPr id="3" name="Subtitle 2"/>
          <p:cNvSpPr>
            <a:spLocks noGrp="1"/>
          </p:cNvSpPr>
          <p:nvPr>
            <p:ph type="subTitle" idx="1" hasCustomPrompt="1"/>
          </p:nvPr>
        </p:nvSpPr>
        <p:spPr>
          <a:xfrm>
            <a:off x="6393600" y="3520433"/>
            <a:ext cx="2349000" cy="1655763"/>
          </a:xfrm>
        </p:spPr>
        <p:txBody>
          <a:bodyPr lIns="0" tIns="0" rIns="0" bIns="0"/>
          <a:lstStyle>
            <a:lvl1pPr marL="0" indent="0" algn="r">
              <a:buNone/>
              <a:defRPr sz="1800">
                <a:solidFill>
                  <a:schemeClr val="bg1">
                    <a:alpha val="60000"/>
                  </a:schemeClr>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add subtitle or presentation date</a:t>
            </a:r>
          </a:p>
        </p:txBody>
      </p:sp>
      <p:sp>
        <p:nvSpPr>
          <p:cNvPr id="4" name="Date Placeholder 3"/>
          <p:cNvSpPr>
            <a:spLocks noGrp="1"/>
          </p:cNvSpPr>
          <p:nvPr>
            <p:ph type="dt" sz="half" idx="10"/>
          </p:nvPr>
        </p:nvSpPr>
        <p:spPr>
          <a:xfrm>
            <a:off x="401400" y="6198051"/>
            <a:ext cx="2057400" cy="365125"/>
          </a:xfrm>
        </p:spPr>
        <p:txBody>
          <a:bodyPr lIns="0" tIns="0" rIns="0" bIns="0"/>
          <a:lstStyle>
            <a:lvl1pPr>
              <a:defRPr>
                <a:solidFill>
                  <a:schemeClr val="bg1"/>
                </a:solidFill>
              </a:defRPr>
            </a:lvl1pPr>
          </a:lstStyle>
          <a:p>
            <a:r>
              <a:rPr lang="en-US"/>
              <a:t>9/22/16</a:t>
            </a:r>
          </a:p>
        </p:txBody>
      </p:sp>
      <p:sp>
        <p:nvSpPr>
          <p:cNvPr id="5" name="Footer Placeholder 4"/>
          <p:cNvSpPr>
            <a:spLocks noGrp="1"/>
          </p:cNvSpPr>
          <p:nvPr>
            <p:ph type="ftr" sz="quarter" idx="11"/>
          </p:nvPr>
        </p:nvSpPr>
        <p:spPr>
          <a:xfrm>
            <a:off x="3028950" y="6198051"/>
            <a:ext cx="3086100" cy="365125"/>
          </a:xfrm>
        </p:spPr>
        <p:txBody>
          <a:bodyPr lIns="0" tIns="0" rIns="0" bIns="0"/>
          <a:lstStyle>
            <a:lvl1pPr>
              <a:defRPr>
                <a:solidFill>
                  <a:schemeClr val="bg1"/>
                </a:solidFill>
              </a:defRPr>
            </a:lvl1pPr>
          </a:lstStyle>
          <a:p>
            <a:endParaRPr lang="en-US"/>
          </a:p>
        </p:txBody>
      </p:sp>
      <p:sp>
        <p:nvSpPr>
          <p:cNvPr id="6" name="Slide Number Placeholder 5"/>
          <p:cNvSpPr>
            <a:spLocks noGrp="1"/>
          </p:cNvSpPr>
          <p:nvPr>
            <p:ph type="sldNum" sz="quarter" idx="12"/>
          </p:nvPr>
        </p:nvSpPr>
        <p:spPr>
          <a:xfrm>
            <a:off x="6685200" y="6198051"/>
            <a:ext cx="2057400" cy="365125"/>
          </a:xfrm>
        </p:spPr>
        <p:txBody>
          <a:bodyPr lIns="0" tIns="0" rIns="0" bIns="0"/>
          <a:lstStyle>
            <a:lvl1pPr>
              <a:defRPr>
                <a:solidFill>
                  <a:schemeClr val="bg1"/>
                </a:solidFill>
              </a:defRPr>
            </a:lvl1pPr>
          </a:lstStyle>
          <a:p>
            <a:fld id="{F09FC993-FCB1-4E42-95A4-F69F06C207DB}" type="slidenum">
              <a:rPr lang="en-US" smtClean="0"/>
              <a:pPr/>
              <a:t>‹#›</a:t>
            </a:fld>
            <a:endParaRPr lang="en-US"/>
          </a:p>
        </p:txBody>
      </p:sp>
    </p:spTree>
    <p:extLst>
      <p:ext uri="{BB962C8B-B14F-4D97-AF65-F5344CB8AC3E}">
        <p14:creationId xmlns:p14="http://schemas.microsoft.com/office/powerpoint/2010/main" val="15212312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20800" y="198878"/>
            <a:ext cx="7502400" cy="1280609"/>
          </a:xfrm>
        </p:spPr>
        <p:txBody>
          <a:bodyPr lIns="0" tIns="0" rIns="0" bIns="0" anchor="b" anchorCtr="0"/>
          <a:lstStyle>
            <a:lvl1pPr>
              <a:lnSpc>
                <a:spcPct val="85000"/>
              </a:lnSpc>
              <a:defRPr>
                <a:solidFill>
                  <a:schemeClr val="accent1"/>
                </a:solidFill>
              </a:defRPr>
            </a:lvl1pPr>
          </a:lstStyle>
          <a:p>
            <a:r>
              <a:rPr lang="en-US"/>
              <a:t>Page Title Goes Here</a:t>
            </a:r>
          </a:p>
        </p:txBody>
      </p:sp>
      <p:sp>
        <p:nvSpPr>
          <p:cNvPr id="3" name="Content Placeholder 2"/>
          <p:cNvSpPr>
            <a:spLocks noGrp="1"/>
          </p:cNvSpPr>
          <p:nvPr>
            <p:ph idx="1"/>
          </p:nvPr>
        </p:nvSpPr>
        <p:spPr>
          <a:xfrm>
            <a:off x="820800" y="1789889"/>
            <a:ext cx="7502400" cy="4271875"/>
          </a:xfrm>
        </p:spPr>
        <p:txBody>
          <a:bodyPr lIns="0" tIns="0" rIns="0" bIns="0"/>
          <a:lstStyle>
            <a:lvl1pPr>
              <a:defRPr>
                <a:solidFill>
                  <a:schemeClr val="tx1">
                    <a:lumMod val="65000"/>
                    <a:lumOff val="35000"/>
                  </a:schemeClr>
                </a:solidFill>
              </a:defRPr>
            </a:lvl1pPr>
            <a:lvl2pPr>
              <a:defRPr>
                <a:solidFill>
                  <a:schemeClr val="tx1">
                    <a:lumMod val="65000"/>
                    <a:lumOff val="35000"/>
                  </a:schemeClr>
                </a:solidFill>
              </a:defRPr>
            </a:lvl2pPr>
            <a:lvl3pPr>
              <a:defRPr>
                <a:solidFill>
                  <a:schemeClr val="tx1">
                    <a:lumMod val="65000"/>
                    <a:lumOff val="35000"/>
                  </a:schemeClr>
                </a:solidFill>
              </a:defRPr>
            </a:lvl3pPr>
            <a:lvl4pPr>
              <a:defRPr>
                <a:solidFill>
                  <a:schemeClr val="tx1">
                    <a:lumMod val="65000"/>
                    <a:lumOff val="35000"/>
                  </a:schemeClr>
                </a:solidFill>
              </a:defRPr>
            </a:lvl4pPr>
            <a:lvl5pPr>
              <a:defRPr>
                <a:solidFill>
                  <a:schemeClr val="tx1">
                    <a:lumMod val="65000"/>
                    <a:lumOff val="3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01400" y="6193998"/>
            <a:ext cx="2057400" cy="365125"/>
          </a:xfrm>
        </p:spPr>
        <p:txBody>
          <a:bodyPr lIns="0" tIns="0" rIns="0" bIns="0"/>
          <a:lstStyle>
            <a:lvl1pPr>
              <a:defRPr>
                <a:solidFill>
                  <a:schemeClr val="accent5"/>
                </a:solidFill>
              </a:defRPr>
            </a:lvl1pPr>
          </a:lstStyle>
          <a:p>
            <a:r>
              <a:rPr lang="en-US"/>
              <a:t>9/22/16</a:t>
            </a:r>
          </a:p>
        </p:txBody>
      </p:sp>
      <p:sp>
        <p:nvSpPr>
          <p:cNvPr id="5" name="Footer Placeholder 4"/>
          <p:cNvSpPr>
            <a:spLocks noGrp="1"/>
          </p:cNvSpPr>
          <p:nvPr>
            <p:ph type="ftr" sz="quarter" idx="11"/>
          </p:nvPr>
        </p:nvSpPr>
        <p:spPr>
          <a:xfrm>
            <a:off x="3028950" y="6193998"/>
            <a:ext cx="3086100" cy="365125"/>
          </a:xfrm>
        </p:spPr>
        <p:txBody>
          <a:bodyPr lIns="0" tIns="0" rIns="0" bIns="0"/>
          <a:lstStyle>
            <a:lvl1pPr>
              <a:defRPr>
                <a:solidFill>
                  <a:schemeClr val="accent5"/>
                </a:solidFill>
              </a:defRPr>
            </a:lvl1pPr>
          </a:lstStyle>
          <a:p>
            <a:endParaRPr lang="en-US"/>
          </a:p>
        </p:txBody>
      </p:sp>
      <p:sp>
        <p:nvSpPr>
          <p:cNvPr id="6" name="Slide Number Placeholder 5"/>
          <p:cNvSpPr>
            <a:spLocks noGrp="1"/>
          </p:cNvSpPr>
          <p:nvPr>
            <p:ph type="sldNum" sz="quarter" idx="12"/>
          </p:nvPr>
        </p:nvSpPr>
        <p:spPr>
          <a:xfrm>
            <a:off x="6685200" y="6193998"/>
            <a:ext cx="2057400" cy="365125"/>
          </a:xfrm>
        </p:spPr>
        <p:txBody>
          <a:bodyPr lIns="0" tIns="0" rIns="0" bIns="0"/>
          <a:lstStyle>
            <a:lvl1pPr>
              <a:defRPr>
                <a:solidFill>
                  <a:schemeClr val="accent5"/>
                </a:solidFill>
              </a:defRPr>
            </a:lvl1pPr>
          </a:lstStyle>
          <a:p>
            <a:fld id="{F09FC993-FCB1-4E42-95A4-F69F06C207DB}" type="slidenum">
              <a:rPr lang="en-US" smtClean="0"/>
              <a:pPr/>
              <a:t>‹#›</a:t>
            </a:fld>
            <a:endParaRPr lang="en-US"/>
          </a:p>
        </p:txBody>
      </p:sp>
    </p:spTree>
    <p:extLst>
      <p:ext uri="{BB962C8B-B14F-4D97-AF65-F5344CB8AC3E}">
        <p14:creationId xmlns:p14="http://schemas.microsoft.com/office/powerpoint/2010/main" val="19087206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7" name="Freeform 16"/>
          <p:cNvSpPr/>
          <p:nvPr userDrawn="1"/>
        </p:nvSpPr>
        <p:spPr>
          <a:xfrm>
            <a:off x="0" y="-1"/>
            <a:ext cx="9144000" cy="6858000"/>
          </a:xfrm>
          <a:custGeom>
            <a:avLst/>
            <a:gdLst>
              <a:gd name="connsiteX0" fmla="*/ 0 w 9144000"/>
              <a:gd name="connsiteY0" fmla="*/ 0 h 5143500"/>
              <a:gd name="connsiteX1" fmla="*/ 9144000 w 9144000"/>
              <a:gd name="connsiteY1" fmla="*/ 0 h 5143500"/>
              <a:gd name="connsiteX2" fmla="*/ 9144000 w 9144000"/>
              <a:gd name="connsiteY2" fmla="*/ 5143500 h 5143500"/>
              <a:gd name="connsiteX3" fmla="*/ 0 w 9144000"/>
              <a:gd name="connsiteY3" fmla="*/ 5143500 h 5143500"/>
              <a:gd name="connsiteX4" fmla="*/ 0 w 9144000"/>
              <a:gd name="connsiteY4" fmla="*/ 0 h 5143500"/>
              <a:gd name="connsiteX5" fmla="*/ 315612 w 9144000"/>
              <a:gd name="connsiteY5" fmla="*/ 168612 h 5143500"/>
              <a:gd name="connsiteX6" fmla="*/ 190500 w 9144000"/>
              <a:gd name="connsiteY6" fmla="*/ 293724 h 5143500"/>
              <a:gd name="connsiteX7" fmla="*/ 190500 w 9144000"/>
              <a:gd name="connsiteY7" fmla="*/ 4827887 h 5143500"/>
              <a:gd name="connsiteX8" fmla="*/ 315612 w 9144000"/>
              <a:gd name="connsiteY8" fmla="*/ 4952999 h 5143500"/>
              <a:gd name="connsiteX9" fmla="*/ 8828388 w 9144000"/>
              <a:gd name="connsiteY9" fmla="*/ 4952999 h 5143500"/>
              <a:gd name="connsiteX10" fmla="*/ 8953500 w 9144000"/>
              <a:gd name="connsiteY10" fmla="*/ 4827887 h 5143500"/>
              <a:gd name="connsiteX11" fmla="*/ 8953500 w 9144000"/>
              <a:gd name="connsiteY11" fmla="*/ 293724 h 5143500"/>
              <a:gd name="connsiteX12" fmla="*/ 8828388 w 9144000"/>
              <a:gd name="connsiteY12" fmla="*/ 168612 h 5143500"/>
              <a:gd name="connsiteX13" fmla="*/ 315612 w 9144000"/>
              <a:gd name="connsiteY13" fmla="*/ 168612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0" h="5143500">
                <a:moveTo>
                  <a:pt x="0" y="0"/>
                </a:moveTo>
                <a:lnTo>
                  <a:pt x="9144000" y="0"/>
                </a:lnTo>
                <a:lnTo>
                  <a:pt x="9144000" y="5143500"/>
                </a:lnTo>
                <a:lnTo>
                  <a:pt x="0" y="5143500"/>
                </a:lnTo>
                <a:lnTo>
                  <a:pt x="0" y="0"/>
                </a:lnTo>
                <a:close/>
                <a:moveTo>
                  <a:pt x="315612" y="168612"/>
                </a:moveTo>
                <a:cubicBezTo>
                  <a:pt x="246515" y="168612"/>
                  <a:pt x="190500" y="224627"/>
                  <a:pt x="190500" y="293724"/>
                </a:cubicBezTo>
                <a:lnTo>
                  <a:pt x="190500" y="4827887"/>
                </a:lnTo>
                <a:cubicBezTo>
                  <a:pt x="190500" y="4896984"/>
                  <a:pt x="246515" y="4952999"/>
                  <a:pt x="315612" y="4952999"/>
                </a:cubicBezTo>
                <a:lnTo>
                  <a:pt x="8828388" y="4952999"/>
                </a:lnTo>
                <a:cubicBezTo>
                  <a:pt x="8897485" y="4952999"/>
                  <a:pt x="8953500" y="4896984"/>
                  <a:pt x="8953500" y="4827887"/>
                </a:cubicBezTo>
                <a:lnTo>
                  <a:pt x="8953500" y="293724"/>
                </a:lnTo>
                <a:cubicBezTo>
                  <a:pt x="8953500" y="224627"/>
                  <a:pt x="8897485" y="168612"/>
                  <a:pt x="8828388" y="168612"/>
                </a:cubicBezTo>
                <a:lnTo>
                  <a:pt x="315612" y="168612"/>
                </a:lnTo>
                <a:close/>
              </a:path>
            </a:pathLst>
          </a:custGeom>
          <a:solidFill>
            <a:schemeClr val="bg1">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chemeClr val="tx2"/>
              </a:solidFill>
            </a:endParaRPr>
          </a:p>
        </p:txBody>
      </p:sp>
      <p:sp>
        <p:nvSpPr>
          <p:cNvPr id="18" name="Freeform 17"/>
          <p:cNvSpPr/>
          <p:nvPr userDrawn="1"/>
        </p:nvSpPr>
        <p:spPr>
          <a:xfrm>
            <a:off x="190500" y="224817"/>
            <a:ext cx="8763000" cy="6379183"/>
          </a:xfrm>
          <a:custGeom>
            <a:avLst/>
            <a:gdLst>
              <a:gd name="connsiteX0" fmla="*/ 125112 w 8763000"/>
              <a:gd name="connsiteY0" fmla="*/ 0 h 4784387"/>
              <a:gd name="connsiteX1" fmla="*/ 8637888 w 8763000"/>
              <a:gd name="connsiteY1" fmla="*/ 0 h 4784387"/>
              <a:gd name="connsiteX2" fmla="*/ 8763000 w 8763000"/>
              <a:gd name="connsiteY2" fmla="*/ 125112 h 4784387"/>
              <a:gd name="connsiteX3" fmla="*/ 8763000 w 8763000"/>
              <a:gd name="connsiteY3" fmla="*/ 4659275 h 4784387"/>
              <a:gd name="connsiteX4" fmla="*/ 8637888 w 8763000"/>
              <a:gd name="connsiteY4" fmla="*/ 4784387 h 4784387"/>
              <a:gd name="connsiteX5" fmla="*/ 125112 w 8763000"/>
              <a:gd name="connsiteY5" fmla="*/ 4784387 h 4784387"/>
              <a:gd name="connsiteX6" fmla="*/ 0 w 8763000"/>
              <a:gd name="connsiteY6" fmla="*/ 4659275 h 4784387"/>
              <a:gd name="connsiteX7" fmla="*/ 0 w 8763000"/>
              <a:gd name="connsiteY7" fmla="*/ 125112 h 4784387"/>
              <a:gd name="connsiteX8" fmla="*/ 125112 w 8763000"/>
              <a:gd name="connsiteY8" fmla="*/ 0 h 4784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763000" h="4784387">
                <a:moveTo>
                  <a:pt x="125112" y="0"/>
                </a:moveTo>
                <a:lnTo>
                  <a:pt x="8637888" y="0"/>
                </a:lnTo>
                <a:cubicBezTo>
                  <a:pt x="8706985" y="0"/>
                  <a:pt x="8763000" y="56015"/>
                  <a:pt x="8763000" y="125112"/>
                </a:cubicBezTo>
                <a:lnTo>
                  <a:pt x="8763000" y="4659275"/>
                </a:lnTo>
                <a:cubicBezTo>
                  <a:pt x="8763000" y="4728372"/>
                  <a:pt x="8706985" y="4784387"/>
                  <a:pt x="8637888" y="4784387"/>
                </a:cubicBezTo>
                <a:lnTo>
                  <a:pt x="125112" y="4784387"/>
                </a:lnTo>
                <a:cubicBezTo>
                  <a:pt x="56015" y="4784387"/>
                  <a:pt x="0" y="4728372"/>
                  <a:pt x="0" y="4659275"/>
                </a:cubicBezTo>
                <a:lnTo>
                  <a:pt x="0" y="125112"/>
                </a:lnTo>
                <a:cubicBezTo>
                  <a:pt x="0" y="56015"/>
                  <a:pt x="56015" y="0"/>
                  <a:pt x="125112" y="0"/>
                </a:cubicBezTo>
                <a:close/>
              </a:path>
            </a:pathLst>
          </a:custGeom>
          <a:solidFill>
            <a:srgbClr val="0099A7">
              <a:alpha val="7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chemeClr val="tx2"/>
              </a:solidFill>
            </a:endParaRPr>
          </a:p>
        </p:txBody>
      </p:sp>
      <p:sp>
        <p:nvSpPr>
          <p:cNvPr id="2" name="Title 1"/>
          <p:cNvSpPr>
            <a:spLocks noGrp="1"/>
          </p:cNvSpPr>
          <p:nvPr>
            <p:ph type="title" hasCustomPrompt="1"/>
          </p:nvPr>
        </p:nvSpPr>
        <p:spPr>
          <a:xfrm>
            <a:off x="820124" y="959796"/>
            <a:ext cx="3755553" cy="2516221"/>
          </a:xfrm>
        </p:spPr>
        <p:txBody>
          <a:bodyPr lIns="0" tIns="0" rIns="0" bIns="0" anchor="b">
            <a:normAutofit/>
          </a:bodyPr>
          <a:lstStyle>
            <a:lvl1pPr algn="l">
              <a:lnSpc>
                <a:spcPct val="85000"/>
              </a:lnSpc>
              <a:defRPr sz="4000">
                <a:solidFill>
                  <a:schemeClr val="bg1">
                    <a:lumMod val="95000"/>
                  </a:schemeClr>
                </a:solidFill>
              </a:defRPr>
            </a:lvl1pPr>
          </a:lstStyle>
          <a:p>
            <a:r>
              <a:rPr lang="en-US"/>
              <a:t>Section Title Goes Here</a:t>
            </a:r>
          </a:p>
        </p:txBody>
      </p:sp>
      <p:sp>
        <p:nvSpPr>
          <p:cNvPr id="3" name="Text Placeholder 2"/>
          <p:cNvSpPr>
            <a:spLocks noGrp="1"/>
          </p:cNvSpPr>
          <p:nvPr>
            <p:ph type="body" idx="1" hasCustomPrompt="1"/>
          </p:nvPr>
        </p:nvSpPr>
        <p:spPr>
          <a:xfrm>
            <a:off x="820124" y="4083945"/>
            <a:ext cx="3755553" cy="1500187"/>
          </a:xfrm>
        </p:spPr>
        <p:txBody>
          <a:bodyPr lIns="0" tIns="0" rIns="0" bIns="0">
            <a:normAutofit/>
          </a:bodyPr>
          <a:lstStyle>
            <a:lvl1pPr marL="0" indent="0" algn="l">
              <a:buNone/>
              <a:defRPr sz="2000" baseline="0">
                <a:solidFill>
                  <a:schemeClr val="bg1">
                    <a:lumMod val="9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Section Description – Optional</a:t>
            </a:r>
          </a:p>
        </p:txBody>
      </p:sp>
      <p:sp>
        <p:nvSpPr>
          <p:cNvPr id="4" name="Date Placeholder 3"/>
          <p:cNvSpPr>
            <a:spLocks noGrp="1"/>
          </p:cNvSpPr>
          <p:nvPr>
            <p:ph type="dt" sz="half" idx="10"/>
          </p:nvPr>
        </p:nvSpPr>
        <p:spPr>
          <a:xfrm>
            <a:off x="401400" y="6192064"/>
            <a:ext cx="2057400" cy="365125"/>
          </a:xfrm>
        </p:spPr>
        <p:txBody>
          <a:bodyPr lIns="0" tIns="0" rIns="0" bIns="0"/>
          <a:lstStyle>
            <a:lvl1pPr>
              <a:defRPr>
                <a:solidFill>
                  <a:schemeClr val="bg1"/>
                </a:solidFill>
              </a:defRPr>
            </a:lvl1pPr>
          </a:lstStyle>
          <a:p>
            <a:r>
              <a:rPr lang="en-US"/>
              <a:t>9/22/16</a:t>
            </a:r>
          </a:p>
        </p:txBody>
      </p:sp>
      <p:sp>
        <p:nvSpPr>
          <p:cNvPr id="5" name="Footer Placeholder 4"/>
          <p:cNvSpPr>
            <a:spLocks noGrp="1"/>
          </p:cNvSpPr>
          <p:nvPr>
            <p:ph type="ftr" sz="quarter" idx="11"/>
          </p:nvPr>
        </p:nvSpPr>
        <p:spPr>
          <a:xfrm>
            <a:off x="3028950" y="6192064"/>
            <a:ext cx="3086100" cy="365125"/>
          </a:xfrm>
        </p:spPr>
        <p:txBody>
          <a:bodyPr lIns="0" tIns="0" rIns="0" bIns="0"/>
          <a:lstStyle>
            <a:lvl1pPr>
              <a:defRPr>
                <a:solidFill>
                  <a:schemeClr val="bg1"/>
                </a:solidFill>
              </a:defRPr>
            </a:lvl1pPr>
          </a:lstStyle>
          <a:p>
            <a:endParaRPr lang="en-US"/>
          </a:p>
        </p:txBody>
      </p:sp>
      <p:sp>
        <p:nvSpPr>
          <p:cNvPr id="6" name="Slide Number Placeholder 5"/>
          <p:cNvSpPr>
            <a:spLocks noGrp="1"/>
          </p:cNvSpPr>
          <p:nvPr>
            <p:ph type="sldNum" sz="quarter" idx="12"/>
          </p:nvPr>
        </p:nvSpPr>
        <p:spPr>
          <a:xfrm>
            <a:off x="6685200" y="6192064"/>
            <a:ext cx="2057400" cy="365125"/>
          </a:xfrm>
        </p:spPr>
        <p:txBody>
          <a:bodyPr lIns="0" tIns="0" rIns="0" bIns="0"/>
          <a:lstStyle>
            <a:lvl1pPr>
              <a:defRPr>
                <a:solidFill>
                  <a:schemeClr val="bg1"/>
                </a:solidFill>
              </a:defRPr>
            </a:lvl1pPr>
          </a:lstStyle>
          <a:p>
            <a:fld id="{F09FC993-FCB1-4E42-95A4-F69F06C207DB}" type="slidenum">
              <a:rPr lang="en-US" smtClean="0"/>
              <a:pPr/>
              <a:t>‹#›</a:t>
            </a:fld>
            <a:endParaRPr lang="en-US"/>
          </a:p>
        </p:txBody>
      </p:sp>
      <p:cxnSp>
        <p:nvCxnSpPr>
          <p:cNvPr id="9" name="Straight Connector 8"/>
          <p:cNvCxnSpPr/>
          <p:nvPr userDrawn="1"/>
        </p:nvCxnSpPr>
        <p:spPr>
          <a:xfrm>
            <a:off x="820124" y="3761361"/>
            <a:ext cx="3755553" cy="0"/>
          </a:xfrm>
          <a:prstGeom prst="line">
            <a:avLst/>
          </a:prstGeom>
          <a:ln w="22225" cap="rnd" cmpd="sng">
            <a:solidFill>
              <a:schemeClr val="accent3"/>
            </a:solidFill>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925497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C4F2E16-9810-4622-8C03-F29188A66206}" type="datetimeFigureOut">
              <a:rPr lang="en-US" smtClean="0"/>
              <a:t>4/4/2024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D5380CB-08E8-44C4-8C86-DC1CE391820C}" type="slidenum">
              <a:rPr lang="en-US" smtClean="0"/>
              <a:t>‹#›</a:t>
            </a:fld>
            <a:endParaRPr lang="en-US"/>
          </a:p>
        </p:txBody>
      </p:sp>
    </p:spTree>
    <p:extLst>
      <p:ext uri="{BB962C8B-B14F-4D97-AF65-F5344CB8AC3E}">
        <p14:creationId xmlns:p14="http://schemas.microsoft.com/office/powerpoint/2010/main" val="20900124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trike="noStrike" baseline="0">
                <a:solidFill>
                  <a:srgbClr val="00999A"/>
                </a:solidFill>
              </a:defRPr>
            </a:lvl1pPr>
          </a:lstStyle>
          <a:p>
            <a:r>
              <a:rPr lang="en-US"/>
              <a:t>Click to edit Master title style</a:t>
            </a:r>
          </a:p>
        </p:txBody>
      </p:sp>
      <p:sp>
        <p:nvSpPr>
          <p:cNvPr id="3" name="Content Placeholder 2"/>
          <p:cNvSpPr>
            <a:spLocks noGrp="1"/>
          </p:cNvSpPr>
          <p:nvPr>
            <p:ph sz="half" idx="1"/>
          </p:nvPr>
        </p:nvSpPr>
        <p:spPr>
          <a:xfrm>
            <a:off x="457200" y="1600202"/>
            <a:ext cx="4038600" cy="4525433"/>
          </a:xfrm>
        </p:spPr>
        <p:txBody>
          <a:bodyPr/>
          <a:lstStyle>
            <a:lvl1pPr>
              <a:defRPr sz="2800" baseline="0">
                <a:solidFill>
                  <a:srgbClr val="83B641"/>
                </a:solidFill>
              </a:defRPr>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2"/>
            <a:ext cx="4038600" cy="4525433"/>
          </a:xfrm>
        </p:spPr>
        <p:txBody>
          <a:bodyPr/>
          <a:lstStyle>
            <a:lvl1pPr>
              <a:defRPr sz="2800" baseline="0">
                <a:solidFill>
                  <a:srgbClr val="83B641"/>
                </a:solidFill>
              </a:defRPr>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0B2E4AC-3C05-4CEF-AC55-FE168FED317B}" type="datetimeFigureOut">
              <a:rPr lang="en-US" smtClean="0"/>
              <a:t>4/4/2024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9101548-562F-4CAD-8D0E-EFB8EFB8831C}" type="slidenum">
              <a:rPr lang="en-US" smtClean="0"/>
              <a:t>‹#›</a:t>
            </a:fld>
            <a:endParaRPr lang="en-US"/>
          </a:p>
        </p:txBody>
      </p:sp>
      <p:grpSp>
        <p:nvGrpSpPr>
          <p:cNvPr id="8" name="Group 7"/>
          <p:cNvGrpSpPr/>
          <p:nvPr userDrawn="1"/>
        </p:nvGrpSpPr>
        <p:grpSpPr>
          <a:xfrm>
            <a:off x="501315" y="4971694"/>
            <a:ext cx="8391749" cy="1956583"/>
            <a:chOff x="501314" y="3670868"/>
            <a:chExt cx="8391749" cy="1467437"/>
          </a:xfrm>
        </p:grpSpPr>
        <p:pic>
          <p:nvPicPr>
            <p:cNvPr id="9" name="Picture 8"/>
            <p:cNvPicPr>
              <a:picLocks noChangeAspect="1"/>
            </p:cNvPicPr>
            <p:nvPr userDrawn="1"/>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629897" y="3830906"/>
              <a:ext cx="1263166" cy="1263166"/>
            </a:xfrm>
            <a:prstGeom prst="rect">
              <a:avLst/>
            </a:prstGeom>
          </p:spPr>
        </p:pic>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01314" y="3670868"/>
              <a:ext cx="1467437" cy="1467437"/>
            </a:xfrm>
            <a:prstGeom prst="rect">
              <a:avLst/>
            </a:prstGeom>
          </p:spPr>
        </p:pic>
      </p:grpSp>
    </p:spTree>
    <p:extLst>
      <p:ext uri="{BB962C8B-B14F-4D97-AF65-F5344CB8AC3E}">
        <p14:creationId xmlns:p14="http://schemas.microsoft.com/office/powerpoint/2010/main" val="375471458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28650" y="1825625"/>
            <a:ext cx="7886700" cy="435133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a:t>9/22/16</a:t>
            </a: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F09FC993-FCB1-4E42-95A4-F69F06C207DB}" type="slidenum">
              <a:rPr lang="en-US" smtClean="0"/>
              <a:t>‹#›</a:t>
            </a:fld>
            <a:endParaRPr lang="en-US"/>
          </a:p>
        </p:txBody>
      </p:sp>
    </p:spTree>
    <p:extLst>
      <p:ext uri="{BB962C8B-B14F-4D97-AF65-F5344CB8AC3E}">
        <p14:creationId xmlns:p14="http://schemas.microsoft.com/office/powerpoint/2010/main" val="2772742071"/>
      </p:ext>
    </p:extLst>
  </p:cSld>
  <p:clrMap bg1="lt1" tx1="dk1" bg2="lt2" tx2="dk2" accent1="accent1" accent2="accent2" accent3="accent3" accent4="accent4" accent5="accent5" accent6="accent6" hlink="hlink" folHlink="folHlink"/>
  <p:sldLayoutIdLst>
    <p:sldLayoutId id="2147483901" r:id="rId1"/>
    <p:sldLayoutId id="2147483902" r:id="rId2"/>
    <p:sldLayoutId id="2147483903" r:id="rId3"/>
    <p:sldLayoutId id="2147483904" r:id="rId4"/>
    <p:sldLayoutId id="2147483907" r:id="rId5"/>
    <p:sldLayoutId id="2147483918" r:id="rId6"/>
  </p:sldLayoutIdLst>
  <p:hf sldNum="0" hdr="0" ftr="0" dt="0"/>
  <p:txStyles>
    <p:titleStyle>
      <a:lvl1pPr algn="l" defTabSz="685800" rtl="0" eaLnBrk="1" latinLnBrk="0" hangingPunct="1">
        <a:lnSpc>
          <a:spcPct val="90000"/>
        </a:lnSpc>
        <a:spcBef>
          <a:spcPct val="0"/>
        </a:spcBef>
        <a:buNone/>
        <a:defRPr sz="3300" b="1" i="0" kern="1200">
          <a:solidFill>
            <a:schemeClr val="tx2"/>
          </a:solidFill>
          <a:latin typeface="Calibri" charset="0"/>
          <a:ea typeface="Calibri" charset="0"/>
          <a:cs typeface="Calibri" charset="0"/>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7.xml"/><Relationship Id="rId1" Type="http://schemas.openxmlformats.org/officeDocument/2006/relationships/slideLayout" Target="../slideLayouts/slideLayout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3.xml"/><Relationship Id="rId1" Type="http://schemas.openxmlformats.org/officeDocument/2006/relationships/tags" Target="../tags/tag1.xml"/><Relationship Id="rId4" Type="http://schemas.openxmlformats.org/officeDocument/2006/relationships/image" Target="../media/image6.jpeg"/></Relationships>
</file>

<file path=ppt/slides/_rels/slide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hyperlink" Target="http://www.sclead.org/" TargetMode="External"/><Relationship Id="rId2" Type="http://schemas.openxmlformats.org/officeDocument/2006/relationships/notesSlide" Target="../notesSlides/notesSlide35.xml"/><Relationship Id="rId1" Type="http://schemas.openxmlformats.org/officeDocument/2006/relationships/slideLayout" Target="../slideLayouts/slideLayout3.xml"/><Relationship Id="rId5" Type="http://schemas.openxmlformats.org/officeDocument/2006/relationships/hyperlink" Target="https://ed.sc.gov/educators/school-and-district-administrators/certified-support-specialists/library-media-specialists/" TargetMode="External"/><Relationship Id="rId4" Type="http://schemas.openxmlformats.org/officeDocument/2006/relationships/hyperlink" Target="https://ed.sc.gov/educators/educator-effectiveness/" TargetMode="Externa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0.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3.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4.xm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7.xml"/><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9.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1.xml"/><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2.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8.png"/><Relationship Id="rId7" Type="http://schemas.openxmlformats.org/officeDocument/2006/relationships/diagramColors" Target="../diagrams/colors1.xml"/><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343400" y="806569"/>
            <a:ext cx="4522846" cy="1826016"/>
          </a:xfrm>
        </p:spPr>
        <p:txBody>
          <a:bodyPr>
            <a:normAutofit/>
          </a:bodyPr>
          <a:lstStyle/>
          <a:p>
            <a:r>
              <a:rPr lang="en-US" sz="4300" dirty="0">
                <a:latin typeface="Calibri"/>
                <a:cs typeface="Calibri"/>
              </a:rPr>
              <a:t>District Orientation</a:t>
            </a:r>
            <a:br>
              <a:rPr lang="en-US" sz="4300" dirty="0">
                <a:latin typeface="Calibri"/>
                <a:cs typeface="Calibri"/>
              </a:rPr>
            </a:br>
            <a:r>
              <a:rPr lang="en-US" sz="3400" dirty="0">
                <a:latin typeface="Calibri"/>
                <a:cs typeface="Calibri"/>
              </a:rPr>
              <a:t>for School Counselors</a:t>
            </a:r>
          </a:p>
        </p:txBody>
      </p:sp>
      <p:sp>
        <p:nvSpPr>
          <p:cNvPr id="3" name="Subtitle 2"/>
          <p:cNvSpPr>
            <a:spLocks noGrp="1"/>
          </p:cNvSpPr>
          <p:nvPr>
            <p:ph type="subTitle" idx="1"/>
          </p:nvPr>
        </p:nvSpPr>
        <p:spPr>
          <a:xfrm>
            <a:off x="6524229" y="3200400"/>
            <a:ext cx="2349000" cy="1655763"/>
          </a:xfrm>
        </p:spPr>
        <p:txBody>
          <a:bodyPr>
            <a:normAutofit fontScale="92500" lnSpcReduction="10000"/>
          </a:bodyPr>
          <a:lstStyle/>
          <a:p>
            <a:r>
              <a:rPr lang="en-US"/>
              <a:t>South Carolina Department of Education</a:t>
            </a:r>
          </a:p>
          <a:p>
            <a:endParaRPr lang="en-US"/>
          </a:p>
          <a:p>
            <a:r>
              <a:rPr lang="en-US"/>
              <a:t>Office of Educator Effectiveness &amp;</a:t>
            </a:r>
          </a:p>
          <a:p>
            <a:r>
              <a:rPr lang="en-US"/>
              <a:t> Leadership Development</a:t>
            </a:r>
          </a:p>
        </p:txBody>
      </p:sp>
    </p:spTree>
    <p:extLst>
      <p:ext uri="{BB962C8B-B14F-4D97-AF65-F5344CB8AC3E}">
        <p14:creationId xmlns:p14="http://schemas.microsoft.com/office/powerpoint/2010/main" val="6543567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6B4529-2EE5-4772-A83B-B505F20A71A5}"/>
              </a:ext>
            </a:extLst>
          </p:cNvPr>
          <p:cNvSpPr>
            <a:spLocks noGrp="1"/>
          </p:cNvSpPr>
          <p:nvPr>
            <p:ph type="title"/>
          </p:nvPr>
        </p:nvSpPr>
        <p:spPr>
          <a:xfrm>
            <a:off x="820800" y="-45537"/>
            <a:ext cx="7502400" cy="1280609"/>
          </a:xfrm>
        </p:spPr>
        <p:txBody>
          <a:bodyPr/>
          <a:lstStyle/>
          <a:p>
            <a:r>
              <a:rPr lang="en-US">
                <a:latin typeface="Calibri"/>
                <a:cs typeface="Calibri"/>
              </a:rPr>
              <a:t>South Carolina Counselor Standards</a:t>
            </a:r>
            <a:endParaRPr lang="en-US"/>
          </a:p>
        </p:txBody>
      </p:sp>
      <p:sp>
        <p:nvSpPr>
          <p:cNvPr id="3" name="Content Placeholder 2">
            <a:extLst>
              <a:ext uri="{FF2B5EF4-FFF2-40B4-BE49-F238E27FC236}">
                <a16:creationId xmlns:a16="http://schemas.microsoft.com/office/drawing/2014/main" id="{4ECBEBB8-70B5-4B1D-B614-5F80E9359894}"/>
              </a:ext>
            </a:extLst>
          </p:cNvPr>
          <p:cNvSpPr>
            <a:spLocks noGrp="1"/>
          </p:cNvSpPr>
          <p:nvPr>
            <p:ph idx="1"/>
          </p:nvPr>
        </p:nvSpPr>
        <p:spPr>
          <a:xfrm>
            <a:off x="461366" y="1531096"/>
            <a:ext cx="8235645" cy="4861346"/>
          </a:xfrm>
        </p:spPr>
        <p:txBody>
          <a:bodyPr vert="horz" lIns="0" tIns="0" rIns="0" bIns="0" rtlCol="0" anchor="t">
            <a:normAutofit lnSpcReduction="10000"/>
          </a:bodyPr>
          <a:lstStyle/>
          <a:p>
            <a:pPr marL="0" indent="0">
              <a:buNone/>
            </a:pPr>
            <a:r>
              <a:rPr lang="en-US">
                <a:cs typeface="Calibri" panose="020F0502020204030204"/>
              </a:rPr>
              <a:t>School counselors should:</a:t>
            </a:r>
            <a:endParaRPr lang="en-US"/>
          </a:p>
          <a:p>
            <a:pPr marL="457200" indent="-457200">
              <a:buAutoNum type="arabicPeriod"/>
            </a:pPr>
            <a:r>
              <a:rPr lang="en-US">
                <a:cs typeface="Calibri" panose="020F0502020204030204"/>
              </a:rPr>
              <a:t>Be knowledgeable of professional competencies and student competencies to make certain they are capable of accurately handling the expectations of the profession along with providing effective services</a:t>
            </a:r>
          </a:p>
          <a:p>
            <a:pPr marL="457200" indent="-457200">
              <a:buAutoNum type="arabicPeriod"/>
            </a:pPr>
            <a:r>
              <a:rPr lang="en-US">
                <a:cs typeface="Calibri" panose="020F0502020204030204"/>
              </a:rPr>
              <a:t>Create and implement a comprehensive school counseling program that promotes student achievement</a:t>
            </a:r>
          </a:p>
          <a:p>
            <a:pPr marL="457200" indent="-457200">
              <a:buAutoNum type="arabicPeriod"/>
            </a:pPr>
            <a:r>
              <a:rPr lang="en-US">
                <a:cs typeface="Calibri" panose="020F0502020204030204"/>
              </a:rPr>
              <a:t>Design tools and assessments to manage their comprehensive school counseling program</a:t>
            </a:r>
          </a:p>
          <a:p>
            <a:pPr marL="457200" indent="-457200">
              <a:buAutoNum type="arabicPeriod"/>
            </a:pPr>
            <a:r>
              <a:rPr lang="en-US">
                <a:cs typeface="Calibri" panose="020F0502020204030204"/>
              </a:rPr>
              <a:t>Provide direct services to students and indirect services must meet the academic, social/emotional, and career needs of all students</a:t>
            </a:r>
          </a:p>
          <a:p>
            <a:pPr marL="457200" indent="-457200">
              <a:buAutoNum type="arabicPeriod"/>
            </a:pPr>
            <a:r>
              <a:rPr lang="en-US">
                <a:cs typeface="Calibri" panose="020F0502020204030204"/>
              </a:rPr>
              <a:t>Determine the effectiveness of the comprehensive school counseling program and show how students are different because of the program</a:t>
            </a:r>
          </a:p>
          <a:p>
            <a:pPr marL="457200" indent="-457200">
              <a:buAutoNum type="arabicPeriod"/>
            </a:pPr>
            <a:r>
              <a:rPr lang="en-US">
                <a:cs typeface="Calibri" panose="020F0502020204030204"/>
              </a:rPr>
              <a:t>Possess leadership, advocacy, and collaboration skills to bring systemic change</a:t>
            </a:r>
          </a:p>
        </p:txBody>
      </p:sp>
    </p:spTree>
    <p:extLst>
      <p:ext uri="{BB962C8B-B14F-4D97-AF65-F5344CB8AC3E}">
        <p14:creationId xmlns:p14="http://schemas.microsoft.com/office/powerpoint/2010/main" val="24202635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atin typeface="Calibri"/>
                <a:cs typeface="Calibri"/>
              </a:rPr>
              <a:t>   South Carolina School Counselor Rubric</a:t>
            </a:r>
            <a:endParaRPr lang="en-US"/>
          </a:p>
        </p:txBody>
      </p:sp>
      <p:sp>
        <p:nvSpPr>
          <p:cNvPr id="10" name="Rectangle 9">
            <a:extLst>
              <a:ext uri="{C183D7F6-B498-43B3-948B-1728B52AA6E4}">
                <adec:decorative xmlns:adec="http://schemas.microsoft.com/office/drawing/2017/decorative" val="1"/>
              </a:ext>
            </a:extLst>
          </p:cNvPr>
          <p:cNvSpPr/>
          <p:nvPr/>
        </p:nvSpPr>
        <p:spPr>
          <a:xfrm>
            <a:off x="734286" y="2820254"/>
            <a:ext cx="1603169" cy="1861112"/>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1350">
              <a:solidFill>
                <a:srgbClr val="FFFFFF"/>
              </a:solidFill>
              <a:latin typeface="Calibri" panose="020F0502020204030204"/>
            </a:endParaRPr>
          </a:p>
        </p:txBody>
      </p:sp>
      <p:sp>
        <p:nvSpPr>
          <p:cNvPr id="11" name="Rectangle 10">
            <a:extLst>
              <a:ext uri="{C183D7F6-B498-43B3-948B-1728B52AA6E4}">
                <adec:decorative xmlns:adec="http://schemas.microsoft.com/office/drawing/2017/decorative" val="1"/>
              </a:ext>
            </a:extLst>
          </p:cNvPr>
          <p:cNvSpPr/>
          <p:nvPr/>
        </p:nvSpPr>
        <p:spPr>
          <a:xfrm>
            <a:off x="2493654" y="2820254"/>
            <a:ext cx="1603169" cy="1861112"/>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1350">
              <a:solidFill>
                <a:srgbClr val="FFFFFF"/>
              </a:solidFill>
              <a:latin typeface="Calibri" panose="020F0502020204030204"/>
            </a:endParaRPr>
          </a:p>
        </p:txBody>
      </p:sp>
      <p:sp>
        <p:nvSpPr>
          <p:cNvPr id="12" name="Rectangle 11">
            <a:extLst>
              <a:ext uri="{C183D7F6-B498-43B3-948B-1728B52AA6E4}">
                <adec:decorative xmlns:adec="http://schemas.microsoft.com/office/drawing/2017/decorative" val="1"/>
              </a:ext>
            </a:extLst>
          </p:cNvPr>
          <p:cNvSpPr/>
          <p:nvPr/>
        </p:nvSpPr>
        <p:spPr>
          <a:xfrm>
            <a:off x="4316673" y="2824728"/>
            <a:ext cx="2398822" cy="1861113"/>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1350">
              <a:solidFill>
                <a:srgbClr val="FFFFFF"/>
              </a:solidFill>
              <a:latin typeface="Calibri" panose="020F0502020204030204"/>
            </a:endParaRPr>
          </a:p>
        </p:txBody>
      </p:sp>
      <p:sp>
        <p:nvSpPr>
          <p:cNvPr id="13" name="Rectangle 12">
            <a:extLst>
              <a:ext uri="{C183D7F6-B498-43B3-948B-1728B52AA6E4}">
                <adec:decorative xmlns:adec="http://schemas.microsoft.com/office/drawing/2017/decorative" val="1"/>
              </a:ext>
            </a:extLst>
          </p:cNvPr>
          <p:cNvSpPr/>
          <p:nvPr/>
        </p:nvSpPr>
        <p:spPr>
          <a:xfrm>
            <a:off x="6880316" y="2820254"/>
            <a:ext cx="1603169" cy="1861112"/>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1350">
              <a:solidFill>
                <a:srgbClr val="FFFFFF"/>
              </a:solidFill>
              <a:latin typeface="Calibri" panose="020F0502020204030204"/>
            </a:endParaRPr>
          </a:p>
        </p:txBody>
      </p:sp>
      <p:sp>
        <p:nvSpPr>
          <p:cNvPr id="24" name="Rectangle 23"/>
          <p:cNvSpPr/>
          <p:nvPr/>
        </p:nvSpPr>
        <p:spPr>
          <a:xfrm>
            <a:off x="734286" y="2323853"/>
            <a:ext cx="1603169" cy="403761"/>
          </a:xfrm>
          <a:prstGeom prst="rect">
            <a:avLst/>
          </a:prstGeom>
          <a:solidFill>
            <a:srgbClr val="0099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en-US" sz="1350">
                <a:solidFill>
                  <a:schemeClr val="tx1"/>
                </a:solidFill>
                <a:latin typeface="Calibri" panose="020F0502020204030204"/>
              </a:rPr>
              <a:t>Planning</a:t>
            </a:r>
          </a:p>
        </p:txBody>
      </p:sp>
      <p:sp>
        <p:nvSpPr>
          <p:cNvPr id="14" name="TextBox 13"/>
          <p:cNvSpPr txBox="1"/>
          <p:nvPr/>
        </p:nvSpPr>
        <p:spPr>
          <a:xfrm>
            <a:off x="829989" y="2928189"/>
            <a:ext cx="1411761" cy="692497"/>
          </a:xfrm>
          <a:prstGeom prst="rect">
            <a:avLst/>
          </a:prstGeom>
          <a:solidFill>
            <a:srgbClr val="92D050"/>
          </a:solidFill>
        </p:spPr>
        <p:txBody>
          <a:bodyPr wrap="square" rtlCol="0" anchor="t">
            <a:spAutoFit/>
          </a:bodyPr>
          <a:lstStyle/>
          <a:p>
            <a:pPr marL="118745" indent="-118745" defTabSz="685800">
              <a:buFont typeface="Arial" panose="020B0604020202020204" pitchFamily="34" charset="0"/>
              <a:buChar char="•"/>
            </a:pPr>
            <a:r>
              <a:rPr lang="en-US" sz="1300">
                <a:latin typeface="Calibri" panose="020F0502020204030204"/>
                <a:cs typeface="Calibri"/>
              </a:rPr>
              <a:t>Program Plans</a:t>
            </a:r>
          </a:p>
          <a:p>
            <a:pPr marL="118745" indent="-118745" defTabSz="685800">
              <a:buFont typeface="Arial" panose="020B0604020202020204" pitchFamily="34" charset="0"/>
              <a:buChar char="•"/>
            </a:pPr>
            <a:r>
              <a:rPr lang="en-US" sz="1300">
                <a:latin typeface="Calibri" panose="020F0502020204030204"/>
                <a:cs typeface="Calibri"/>
              </a:rPr>
              <a:t>Communication</a:t>
            </a:r>
          </a:p>
          <a:p>
            <a:pPr marL="118745" indent="-118745" defTabSz="685800">
              <a:buFont typeface="Arial" panose="020B0604020202020204" pitchFamily="34" charset="0"/>
              <a:buChar char="•"/>
            </a:pPr>
            <a:r>
              <a:rPr lang="en-US" sz="1300">
                <a:latin typeface="Calibri" panose="020F0502020204030204"/>
                <a:cs typeface="Calibri"/>
              </a:rPr>
              <a:t>Lesson Planning</a:t>
            </a:r>
          </a:p>
        </p:txBody>
      </p:sp>
      <p:sp>
        <p:nvSpPr>
          <p:cNvPr id="25" name="Rectangle 24"/>
          <p:cNvSpPr/>
          <p:nvPr/>
        </p:nvSpPr>
        <p:spPr>
          <a:xfrm>
            <a:off x="2489855" y="2313957"/>
            <a:ext cx="1603169" cy="403761"/>
          </a:xfrm>
          <a:prstGeom prst="rect">
            <a:avLst/>
          </a:prstGeom>
          <a:solidFill>
            <a:srgbClr val="0099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en-US" sz="1350">
                <a:solidFill>
                  <a:schemeClr val="tx1"/>
                </a:solidFill>
                <a:latin typeface="Calibri" panose="020F0502020204030204"/>
                <a:cs typeface="Calibri"/>
              </a:rPr>
              <a:t>Program Management</a:t>
            </a:r>
          </a:p>
        </p:txBody>
      </p:sp>
      <p:sp>
        <p:nvSpPr>
          <p:cNvPr id="15" name="TextBox 14"/>
          <p:cNvSpPr txBox="1"/>
          <p:nvPr/>
        </p:nvSpPr>
        <p:spPr>
          <a:xfrm>
            <a:off x="2489347" y="2901769"/>
            <a:ext cx="1516905" cy="692497"/>
          </a:xfrm>
          <a:prstGeom prst="rect">
            <a:avLst/>
          </a:prstGeom>
          <a:solidFill>
            <a:srgbClr val="92D050"/>
          </a:solidFill>
        </p:spPr>
        <p:txBody>
          <a:bodyPr wrap="square" rtlCol="0" anchor="t">
            <a:spAutoFit/>
          </a:bodyPr>
          <a:lstStyle/>
          <a:p>
            <a:pPr marL="118745" indent="-118745" eaLnBrk="0" hangingPunct="0">
              <a:buFont typeface="Arial" pitchFamily="34" charset="0"/>
              <a:buChar char="•"/>
              <a:defRPr/>
            </a:pPr>
            <a:r>
              <a:rPr lang="en-US" sz="1300">
                <a:latin typeface="Calibri" panose="020F0502020204030204"/>
                <a:cs typeface="Calibri"/>
              </a:rPr>
              <a:t>Assessment</a:t>
            </a:r>
          </a:p>
          <a:p>
            <a:pPr marL="118745" indent="-118745">
              <a:buFont typeface="Arial" pitchFamily="34" charset="0"/>
              <a:buChar char="•"/>
              <a:defRPr/>
            </a:pPr>
            <a:r>
              <a:rPr lang="en-US" sz="1300">
                <a:latin typeface="Calibri" panose="020F0502020204030204"/>
                <a:cs typeface="Calibri"/>
              </a:rPr>
              <a:t>Progress Monitoring</a:t>
            </a:r>
          </a:p>
        </p:txBody>
      </p:sp>
      <p:sp>
        <p:nvSpPr>
          <p:cNvPr id="27" name="Rectangle 26"/>
          <p:cNvSpPr/>
          <p:nvPr/>
        </p:nvSpPr>
        <p:spPr>
          <a:xfrm>
            <a:off x="4316673" y="2321873"/>
            <a:ext cx="2398822" cy="403761"/>
          </a:xfrm>
          <a:prstGeom prst="rect">
            <a:avLst/>
          </a:prstGeom>
          <a:solidFill>
            <a:srgbClr val="0099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en-US" sz="1350">
                <a:solidFill>
                  <a:schemeClr val="tx1"/>
                </a:solidFill>
                <a:latin typeface="Calibri" panose="020F0502020204030204"/>
                <a:cs typeface="Calibri"/>
              </a:rPr>
              <a:t>Direct &amp; Indirect Services</a:t>
            </a:r>
          </a:p>
        </p:txBody>
      </p:sp>
      <p:sp>
        <p:nvSpPr>
          <p:cNvPr id="16" name="TextBox 15"/>
          <p:cNvSpPr txBox="1"/>
          <p:nvPr/>
        </p:nvSpPr>
        <p:spPr>
          <a:xfrm>
            <a:off x="4375954" y="2908230"/>
            <a:ext cx="2315689" cy="492443"/>
          </a:xfrm>
          <a:prstGeom prst="rect">
            <a:avLst/>
          </a:prstGeom>
          <a:noFill/>
        </p:spPr>
        <p:txBody>
          <a:bodyPr wrap="square" rtlCol="0" anchor="t">
            <a:spAutoFit/>
          </a:bodyPr>
          <a:lstStyle/>
          <a:p>
            <a:pPr marL="118745" indent="-118745" eaLnBrk="0" hangingPunct="0">
              <a:buFont typeface="Arial" pitchFamily="34" charset="0"/>
              <a:buChar char="•"/>
              <a:defRPr/>
            </a:pPr>
            <a:r>
              <a:rPr lang="en-US" sz="1300" dirty="0">
                <a:cs typeface="Calibri"/>
              </a:rPr>
              <a:t>Direct Services</a:t>
            </a:r>
          </a:p>
          <a:p>
            <a:pPr marL="118745" indent="-118745">
              <a:buFont typeface="Arial" pitchFamily="34" charset="0"/>
              <a:buChar char="•"/>
              <a:defRPr/>
            </a:pPr>
            <a:r>
              <a:rPr lang="en-US" sz="1300" dirty="0">
                <a:cs typeface="Calibri"/>
              </a:rPr>
              <a:t>Indirect Services</a:t>
            </a:r>
          </a:p>
        </p:txBody>
      </p:sp>
      <p:sp>
        <p:nvSpPr>
          <p:cNvPr id="26" name="Rectangle 25"/>
          <p:cNvSpPr/>
          <p:nvPr/>
        </p:nvSpPr>
        <p:spPr>
          <a:xfrm>
            <a:off x="6880314" y="2325832"/>
            <a:ext cx="1603169" cy="403761"/>
          </a:xfrm>
          <a:prstGeom prst="rect">
            <a:avLst/>
          </a:prstGeom>
          <a:solidFill>
            <a:srgbClr val="0099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en-US" sz="1350">
                <a:solidFill>
                  <a:schemeClr val="tx1"/>
                </a:solidFill>
                <a:latin typeface="Calibri" panose="020F0502020204030204"/>
              </a:rPr>
              <a:t>Professionalism</a:t>
            </a:r>
          </a:p>
        </p:txBody>
      </p:sp>
      <p:sp>
        <p:nvSpPr>
          <p:cNvPr id="17" name="TextBox 16"/>
          <p:cNvSpPr txBox="1"/>
          <p:nvPr/>
        </p:nvSpPr>
        <p:spPr>
          <a:xfrm>
            <a:off x="6878471" y="2821418"/>
            <a:ext cx="1603169" cy="1692771"/>
          </a:xfrm>
          <a:prstGeom prst="rect">
            <a:avLst/>
          </a:prstGeom>
          <a:solidFill>
            <a:srgbClr val="92D050"/>
          </a:solidFill>
        </p:spPr>
        <p:txBody>
          <a:bodyPr wrap="square" rtlCol="0" anchor="t">
            <a:spAutoFit/>
          </a:bodyPr>
          <a:lstStyle/>
          <a:p>
            <a:pPr marL="118745" indent="-118745" eaLnBrk="0" hangingPunct="0">
              <a:buFont typeface="Arial" pitchFamily="34" charset="0"/>
              <a:buChar char="•"/>
              <a:defRPr/>
            </a:pPr>
            <a:r>
              <a:rPr lang="en-US" sz="1300">
                <a:cs typeface="Calibri"/>
              </a:rPr>
              <a:t>Ethics</a:t>
            </a:r>
          </a:p>
          <a:p>
            <a:pPr marL="118745" indent="-118745">
              <a:buFont typeface="Arial" pitchFamily="34" charset="0"/>
              <a:buChar char="•"/>
              <a:defRPr/>
            </a:pPr>
            <a:r>
              <a:rPr lang="en-US" sz="1300">
                <a:cs typeface="Calibri"/>
              </a:rPr>
              <a:t>Growing &amp; Developing   Professionally</a:t>
            </a:r>
          </a:p>
          <a:p>
            <a:pPr marL="118745" indent="-118745">
              <a:buFont typeface="Arial" pitchFamily="34" charset="0"/>
              <a:buChar char="•"/>
              <a:defRPr/>
            </a:pPr>
            <a:r>
              <a:rPr lang="en-US" sz="1300">
                <a:cs typeface="Calibri"/>
              </a:rPr>
              <a:t>Student Success</a:t>
            </a:r>
          </a:p>
          <a:p>
            <a:pPr marL="118745" indent="-118745">
              <a:buFont typeface="Arial" pitchFamily="34" charset="0"/>
              <a:buChar char="•"/>
              <a:defRPr/>
            </a:pPr>
            <a:r>
              <a:rPr lang="en-US" sz="1300">
                <a:cs typeface="Calibri"/>
              </a:rPr>
              <a:t>Leadership</a:t>
            </a:r>
          </a:p>
          <a:p>
            <a:pPr marL="118745" indent="-118745">
              <a:buFont typeface="Arial" pitchFamily="34" charset="0"/>
              <a:buChar char="•"/>
              <a:defRPr/>
            </a:pPr>
            <a:r>
              <a:rPr lang="en-US" sz="1300">
                <a:cs typeface="Calibri"/>
              </a:rPr>
              <a:t>Collaboration</a:t>
            </a:r>
          </a:p>
          <a:p>
            <a:pPr marL="118745" indent="-118745">
              <a:buFont typeface="Arial" pitchFamily="34" charset="0"/>
              <a:buChar char="•"/>
              <a:defRPr/>
            </a:pPr>
            <a:endParaRPr lang="en-US" sz="1300">
              <a:cs typeface="Calibri"/>
            </a:endParaRPr>
          </a:p>
        </p:txBody>
      </p:sp>
      <p:cxnSp>
        <p:nvCxnSpPr>
          <p:cNvPr id="23" name="Straight Connector 22">
            <a:extLst>
              <a:ext uri="{C183D7F6-B498-43B3-948B-1728B52AA6E4}">
                <adec:decorative xmlns:adec="http://schemas.microsoft.com/office/drawing/2017/decorative" val="1"/>
              </a:ext>
            </a:extLst>
          </p:cNvPr>
          <p:cNvCxnSpPr/>
          <p:nvPr/>
        </p:nvCxnSpPr>
        <p:spPr>
          <a:xfrm>
            <a:off x="4316673" y="2753135"/>
            <a:ext cx="2398822" cy="1"/>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C183D7F6-B498-43B3-948B-1728B52AA6E4}">
                <adec:decorative xmlns:adec="http://schemas.microsoft.com/office/drawing/2017/decorative" val="1"/>
              </a:ext>
            </a:extLst>
          </p:cNvPr>
          <p:cNvCxnSpPr/>
          <p:nvPr/>
        </p:nvCxnSpPr>
        <p:spPr>
          <a:xfrm>
            <a:off x="6880315" y="2757303"/>
            <a:ext cx="1603168"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C183D7F6-B498-43B3-948B-1728B52AA6E4}">
                <adec:decorative xmlns:adec="http://schemas.microsoft.com/office/drawing/2017/decorative" val="1"/>
              </a:ext>
            </a:extLst>
          </p:cNvPr>
          <p:cNvCxnSpPr/>
          <p:nvPr/>
        </p:nvCxnSpPr>
        <p:spPr>
          <a:xfrm>
            <a:off x="731034" y="2753267"/>
            <a:ext cx="1603168"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C183D7F6-B498-43B3-948B-1728B52AA6E4}">
                <adec:decorative xmlns:adec="http://schemas.microsoft.com/office/drawing/2017/decorative" val="1"/>
              </a:ext>
            </a:extLst>
          </p:cNvPr>
          <p:cNvCxnSpPr/>
          <p:nvPr/>
        </p:nvCxnSpPr>
        <p:spPr>
          <a:xfrm>
            <a:off x="2489854" y="2739280"/>
            <a:ext cx="1603168" cy="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564487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216976" y="216374"/>
            <a:ext cx="7502400" cy="960457"/>
          </a:xfrm>
        </p:spPr>
        <p:txBody>
          <a:bodyPr/>
          <a:lstStyle/>
          <a:p>
            <a:r>
              <a:rPr lang="en-US" dirty="0">
                <a:latin typeface="Calibri"/>
                <a:cs typeface="Calibri"/>
              </a:rPr>
              <a:t>Parts of the Rubric</a:t>
            </a:r>
          </a:p>
        </p:txBody>
      </p:sp>
      <p:pic>
        <p:nvPicPr>
          <p:cNvPr id="27" name="Picture 26" descr="Image describes parts of one indicator in the rubric. " title="Image of rubric with identifying markers"/>
          <p:cNvPicPr>
            <a:picLocks noChangeAspect="1"/>
          </p:cNvPicPr>
          <p:nvPr/>
        </p:nvPicPr>
        <p:blipFill>
          <a:blip r:embed="rId3"/>
          <a:stretch>
            <a:fillRect/>
          </a:stretch>
        </p:blipFill>
        <p:spPr>
          <a:xfrm>
            <a:off x="216976" y="2286765"/>
            <a:ext cx="8818536" cy="3299118"/>
          </a:xfrm>
          <a:prstGeom prst="rect">
            <a:avLst/>
          </a:prstGeom>
        </p:spPr>
      </p:pic>
      <p:sp>
        <p:nvSpPr>
          <p:cNvPr id="28" name="5-Point Star 27">
            <a:extLst>
              <a:ext uri="{C183D7F6-B498-43B3-948B-1728B52AA6E4}">
                <adec:decorative xmlns:adec="http://schemas.microsoft.com/office/drawing/2017/decorative" val="1"/>
              </a:ext>
            </a:extLst>
          </p:cNvPr>
          <p:cNvSpPr/>
          <p:nvPr/>
        </p:nvSpPr>
        <p:spPr>
          <a:xfrm>
            <a:off x="3751200" y="1792352"/>
            <a:ext cx="433952" cy="571905"/>
          </a:xfrm>
          <a:prstGeom prst="star5">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a:extLst>
              <a:ext uri="{C183D7F6-B498-43B3-948B-1728B52AA6E4}">
                <adec:decorative xmlns:adec="http://schemas.microsoft.com/office/drawing/2017/decorative" val="1"/>
              </a:ext>
            </a:extLst>
          </p:cNvPr>
          <p:cNvSpPr/>
          <p:nvPr/>
        </p:nvSpPr>
        <p:spPr>
          <a:xfrm>
            <a:off x="216976" y="2526224"/>
            <a:ext cx="340962" cy="402956"/>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Heart 29">
            <a:extLst>
              <a:ext uri="{C183D7F6-B498-43B3-948B-1728B52AA6E4}">
                <adec:decorative xmlns:adec="http://schemas.microsoft.com/office/drawing/2017/decorative" val="1"/>
              </a:ext>
            </a:extLst>
          </p:cNvPr>
          <p:cNvSpPr/>
          <p:nvPr/>
        </p:nvSpPr>
        <p:spPr>
          <a:xfrm>
            <a:off x="5068556" y="3312226"/>
            <a:ext cx="371959" cy="429849"/>
          </a:xfrm>
          <a:prstGeom prst="heart">
            <a:avLst/>
          </a:prstGeom>
          <a:solidFill>
            <a:srgbClr val="F8141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Lightning Bolt 31">
            <a:extLst>
              <a:ext uri="{C183D7F6-B498-43B3-948B-1728B52AA6E4}">
                <adec:decorative xmlns:adec="http://schemas.microsoft.com/office/drawing/2017/decorative" val="1"/>
              </a:ext>
            </a:extLst>
          </p:cNvPr>
          <p:cNvSpPr/>
          <p:nvPr/>
        </p:nvSpPr>
        <p:spPr>
          <a:xfrm>
            <a:off x="1724339" y="2379756"/>
            <a:ext cx="488501" cy="400077"/>
          </a:xfrm>
          <a:prstGeom prst="lightningBol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DAE471E1-DC44-4B43-8DDD-50B5E9AE5C6F}"/>
              </a:ext>
            </a:extLst>
          </p:cNvPr>
          <p:cNvSpPr txBox="1"/>
          <p:nvPr/>
        </p:nvSpPr>
        <p:spPr>
          <a:xfrm>
            <a:off x="421811" y="1026894"/>
            <a:ext cx="1658787" cy="477054"/>
          </a:xfrm>
          <a:prstGeom prst="rect">
            <a:avLst/>
          </a:prstGeom>
          <a:noFill/>
        </p:spPr>
        <p:txBody>
          <a:bodyPr wrap="square" rtlCol="0">
            <a:spAutoFit/>
          </a:bodyPr>
          <a:lstStyle/>
          <a:p>
            <a:pPr defTabSz="685800">
              <a:defRPr/>
            </a:pPr>
            <a:r>
              <a:rPr lang="en-US" sz="2500" b="1">
                <a:solidFill>
                  <a:srgbClr val="F4782F"/>
                </a:solidFill>
                <a:latin typeface="Calibri" panose="020F0502020204030204"/>
              </a:rPr>
              <a:t>*Domains</a:t>
            </a:r>
          </a:p>
        </p:txBody>
      </p:sp>
      <p:sp>
        <p:nvSpPr>
          <p:cNvPr id="9" name="TextBox 8">
            <a:extLst>
              <a:ext uri="{FF2B5EF4-FFF2-40B4-BE49-F238E27FC236}">
                <a16:creationId xmlns:a16="http://schemas.microsoft.com/office/drawing/2014/main" id="{612D49E3-71D2-47B1-9D6F-97CF01D687B7}"/>
              </a:ext>
            </a:extLst>
          </p:cNvPr>
          <p:cNvSpPr txBox="1"/>
          <p:nvPr/>
        </p:nvSpPr>
        <p:spPr>
          <a:xfrm>
            <a:off x="2186757" y="1026894"/>
            <a:ext cx="1658787" cy="684803"/>
          </a:xfrm>
          <a:prstGeom prst="rect">
            <a:avLst/>
          </a:prstGeom>
          <a:noFill/>
        </p:spPr>
        <p:txBody>
          <a:bodyPr wrap="none" rtlCol="0">
            <a:spAutoFit/>
          </a:bodyPr>
          <a:lstStyle/>
          <a:p>
            <a:pPr defTabSz="685800"/>
            <a:r>
              <a:rPr lang="en-US" sz="2500" b="1">
                <a:solidFill>
                  <a:srgbClr val="F4782F"/>
                </a:solidFill>
                <a:latin typeface="Calibri" panose="020F0502020204030204"/>
              </a:rPr>
              <a:t>*Indicators</a:t>
            </a:r>
          </a:p>
          <a:p>
            <a:pPr defTabSz="685800"/>
            <a:endParaRPr lang="en-US" sz="1350">
              <a:solidFill>
                <a:srgbClr val="F4782F"/>
              </a:solidFill>
              <a:latin typeface="Calibri" panose="020F0502020204030204"/>
            </a:endParaRPr>
          </a:p>
        </p:txBody>
      </p:sp>
      <p:sp>
        <p:nvSpPr>
          <p:cNvPr id="10" name="TextBox 9">
            <a:extLst>
              <a:ext uri="{FF2B5EF4-FFF2-40B4-BE49-F238E27FC236}">
                <a16:creationId xmlns:a16="http://schemas.microsoft.com/office/drawing/2014/main" id="{ED59D8B2-AE6A-45BA-948A-593E2A95C16D}"/>
              </a:ext>
            </a:extLst>
          </p:cNvPr>
          <p:cNvSpPr txBox="1"/>
          <p:nvPr/>
        </p:nvSpPr>
        <p:spPr>
          <a:xfrm>
            <a:off x="3845544" y="1026157"/>
            <a:ext cx="1853071" cy="477054"/>
          </a:xfrm>
          <a:prstGeom prst="rect">
            <a:avLst/>
          </a:prstGeom>
          <a:noFill/>
        </p:spPr>
        <p:txBody>
          <a:bodyPr wrap="none" rtlCol="0">
            <a:spAutoFit/>
          </a:bodyPr>
          <a:lstStyle/>
          <a:p>
            <a:pPr defTabSz="685800"/>
            <a:r>
              <a:rPr lang="en-US" sz="2500" b="1">
                <a:solidFill>
                  <a:srgbClr val="F4782F"/>
                </a:solidFill>
                <a:latin typeface="Calibri" panose="020F0502020204030204"/>
              </a:rPr>
              <a:t>*Descriptors</a:t>
            </a:r>
            <a:endParaRPr lang="en-US" sz="2500">
              <a:solidFill>
                <a:srgbClr val="F4782F"/>
              </a:solidFill>
              <a:latin typeface="Calibri" panose="020F0502020204030204"/>
            </a:endParaRPr>
          </a:p>
        </p:txBody>
      </p:sp>
      <p:sp>
        <p:nvSpPr>
          <p:cNvPr id="11" name="TextBox 10" descr="Screenshot of SLP rubric Instruction domain. The indicator is creating a positive learning environment and the source of evidence is observation of therapy session. The performance levels are exemplary, proficient, needs improvement and unsatisfactory. Descriptors are listed under each performance level. ">
            <a:extLst>
              <a:ext uri="{FF2B5EF4-FFF2-40B4-BE49-F238E27FC236}">
                <a16:creationId xmlns:a16="http://schemas.microsoft.com/office/drawing/2014/main" id="{C2886E57-7E63-465E-9DA2-3DAF293A4A8E}"/>
              </a:ext>
            </a:extLst>
          </p:cNvPr>
          <p:cNvSpPr txBox="1"/>
          <p:nvPr/>
        </p:nvSpPr>
        <p:spPr>
          <a:xfrm>
            <a:off x="5778883" y="1026157"/>
            <a:ext cx="2943306" cy="684803"/>
          </a:xfrm>
          <a:prstGeom prst="rect">
            <a:avLst/>
          </a:prstGeom>
          <a:noFill/>
        </p:spPr>
        <p:txBody>
          <a:bodyPr wrap="none" rtlCol="0">
            <a:spAutoFit/>
          </a:bodyPr>
          <a:lstStyle/>
          <a:p>
            <a:pPr defTabSz="685800"/>
            <a:r>
              <a:rPr lang="en-US" sz="2500" b="1">
                <a:solidFill>
                  <a:srgbClr val="F4782F"/>
                </a:solidFill>
                <a:latin typeface="Calibri" panose="020F0502020204030204"/>
              </a:rPr>
              <a:t>*Performance Levels</a:t>
            </a:r>
            <a:endParaRPr lang="en-US" sz="2500">
              <a:solidFill>
                <a:srgbClr val="F4782F"/>
              </a:solidFill>
              <a:latin typeface="Calibri" panose="020F0502020204030204"/>
            </a:endParaRPr>
          </a:p>
          <a:p>
            <a:pPr defTabSz="685800"/>
            <a:endParaRPr lang="en-US" sz="1350">
              <a:solidFill>
                <a:srgbClr val="F4782F"/>
              </a:solidFill>
              <a:latin typeface="Calibri" panose="020F0502020204030204"/>
            </a:endParaRPr>
          </a:p>
        </p:txBody>
      </p:sp>
    </p:spTree>
    <p:extLst>
      <p:ext uri="{BB962C8B-B14F-4D97-AF65-F5344CB8AC3E}">
        <p14:creationId xmlns:p14="http://schemas.microsoft.com/office/powerpoint/2010/main" val="19473463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P spid="30" grpId="0" animBg="1"/>
      <p:bldP spid="32" grpId="0" animBg="1"/>
      <p:bldP spid="8" grpId="0"/>
      <p:bldP spid="9" grpId="0"/>
      <p:bldP spid="10" grpId="0"/>
      <p:bldP spid="1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CE1D330E-11B6-47DC-99DF-5D199B82311E}"/>
              </a:ext>
            </a:extLst>
          </p:cNvPr>
          <p:cNvSpPr>
            <a:spLocks noGrp="1"/>
          </p:cNvSpPr>
          <p:nvPr>
            <p:ph type="title"/>
          </p:nvPr>
        </p:nvSpPr>
        <p:spPr>
          <a:xfrm>
            <a:off x="2299896" y="926414"/>
            <a:ext cx="4544206" cy="311804"/>
          </a:xfrm>
        </p:spPr>
        <p:txBody>
          <a:bodyPr>
            <a:normAutofit fontScale="90000"/>
          </a:bodyPr>
          <a:lstStyle/>
          <a:p>
            <a:pPr algn="ctr"/>
            <a:r>
              <a:rPr lang="en-US" dirty="0">
                <a:latin typeface="Calibri"/>
                <a:cs typeface="Calibri"/>
              </a:rPr>
              <a:t>Continuum of Engagement</a:t>
            </a:r>
            <a:endParaRPr lang="en-US" dirty="0"/>
          </a:p>
        </p:txBody>
      </p:sp>
      <p:graphicFrame>
        <p:nvGraphicFramePr>
          <p:cNvPr id="4" name="Table 3" descr="This table shows the progression of the rubric." title="Table of Continuum of Engagement"/>
          <p:cNvGraphicFramePr>
            <a:graphicFrameLocks noGrp="1"/>
          </p:cNvGraphicFramePr>
          <p:nvPr/>
        </p:nvGraphicFramePr>
        <p:xfrm>
          <a:off x="1267191" y="2191238"/>
          <a:ext cx="7143945" cy="3596640"/>
        </p:xfrm>
        <a:graphic>
          <a:graphicData uri="http://schemas.openxmlformats.org/drawingml/2006/table">
            <a:tbl>
              <a:tblPr firstRow="1" firstCol="1" lastRow="1" lastCol="1" bandRow="1" bandCol="1">
                <a:tableStyleId>{5C22544A-7EE6-4342-B048-85BDC9FD1C3A}</a:tableStyleId>
              </a:tblPr>
              <a:tblGrid>
                <a:gridCol w="905165">
                  <a:extLst>
                    <a:ext uri="{9D8B030D-6E8A-4147-A177-3AD203B41FA5}">
                      <a16:colId xmlns:a16="http://schemas.microsoft.com/office/drawing/2014/main" val="20000"/>
                    </a:ext>
                  </a:extLst>
                </a:gridCol>
                <a:gridCol w="1559695">
                  <a:extLst>
                    <a:ext uri="{9D8B030D-6E8A-4147-A177-3AD203B41FA5}">
                      <a16:colId xmlns:a16="http://schemas.microsoft.com/office/drawing/2014/main" val="20001"/>
                    </a:ext>
                  </a:extLst>
                </a:gridCol>
                <a:gridCol w="1559695">
                  <a:extLst>
                    <a:ext uri="{9D8B030D-6E8A-4147-A177-3AD203B41FA5}">
                      <a16:colId xmlns:a16="http://schemas.microsoft.com/office/drawing/2014/main" val="20002"/>
                    </a:ext>
                  </a:extLst>
                </a:gridCol>
                <a:gridCol w="1559695">
                  <a:extLst>
                    <a:ext uri="{9D8B030D-6E8A-4147-A177-3AD203B41FA5}">
                      <a16:colId xmlns:a16="http://schemas.microsoft.com/office/drawing/2014/main" val="20003"/>
                    </a:ext>
                  </a:extLst>
                </a:gridCol>
                <a:gridCol w="1559695">
                  <a:extLst>
                    <a:ext uri="{9D8B030D-6E8A-4147-A177-3AD203B41FA5}">
                      <a16:colId xmlns:a16="http://schemas.microsoft.com/office/drawing/2014/main" val="20004"/>
                    </a:ext>
                  </a:extLst>
                </a:gridCol>
              </a:tblGrid>
              <a:tr h="571500">
                <a:tc>
                  <a:txBody>
                    <a:bodyPr/>
                    <a:lstStyle/>
                    <a:p>
                      <a:pPr marL="65405" marR="0">
                        <a:lnSpc>
                          <a:spcPts val="1095"/>
                        </a:lnSpc>
                        <a:spcBef>
                          <a:spcPts val="0"/>
                        </a:spcBef>
                        <a:spcAft>
                          <a:spcPts val="0"/>
                        </a:spcAft>
                      </a:pPr>
                      <a:endParaRPr lang="en-US" sz="200" dirty="0">
                        <a:effectLst/>
                        <a:latin typeface="+mn-lt"/>
                        <a:ea typeface="Calibri"/>
                        <a:cs typeface="Times New Roman"/>
                      </a:endParaRPr>
                    </a:p>
                  </a:txBody>
                  <a:tcPr marL="0" marR="0" marT="0" marB="0">
                    <a:solidFill>
                      <a:schemeClr val="bg1">
                        <a:lumMod val="85000"/>
                      </a:schemeClr>
                    </a:solidFill>
                  </a:tcPr>
                </a:tc>
                <a:tc>
                  <a:txBody>
                    <a:bodyPr/>
                    <a:lstStyle/>
                    <a:p>
                      <a:pPr algn="ctr"/>
                      <a:r>
                        <a:rPr lang="en-US" sz="1900" b="1" dirty="0">
                          <a:solidFill>
                            <a:schemeClr val="tx1"/>
                          </a:solidFill>
                          <a:latin typeface="+mn-lt"/>
                        </a:rPr>
                        <a:t>Exemplary</a:t>
                      </a:r>
                    </a:p>
                  </a:txBody>
                  <a:tcPr marL="0" marR="0" marT="0" marB="0" anchor="ctr">
                    <a:solidFill>
                      <a:schemeClr val="bg1">
                        <a:lumMod val="85000"/>
                      </a:schemeClr>
                    </a:solidFill>
                  </a:tcPr>
                </a:tc>
                <a:tc>
                  <a:txBody>
                    <a:bodyPr/>
                    <a:lstStyle/>
                    <a:p>
                      <a:pPr algn="ctr"/>
                      <a:r>
                        <a:rPr lang="en-US" sz="1900" b="1" dirty="0">
                          <a:solidFill>
                            <a:schemeClr val="tx1"/>
                          </a:solidFill>
                          <a:latin typeface="+mn-lt"/>
                        </a:rPr>
                        <a:t>Proficient</a:t>
                      </a:r>
                    </a:p>
                  </a:txBody>
                  <a:tcPr marL="0" marR="0" marT="0" marB="0" anchor="ctr">
                    <a:solidFill>
                      <a:schemeClr val="bg1">
                        <a:lumMod val="85000"/>
                      </a:schemeClr>
                    </a:solidFill>
                  </a:tcPr>
                </a:tc>
                <a:tc>
                  <a:txBody>
                    <a:bodyPr/>
                    <a:lstStyle/>
                    <a:p>
                      <a:pPr algn="ctr"/>
                      <a:r>
                        <a:rPr lang="en-US" sz="1900" b="1" dirty="0">
                          <a:solidFill>
                            <a:schemeClr val="tx1"/>
                          </a:solidFill>
                          <a:latin typeface="+mn-lt"/>
                        </a:rPr>
                        <a:t>Needs Improvement</a:t>
                      </a:r>
                    </a:p>
                  </a:txBody>
                  <a:tcPr marL="0" marR="0" marT="0" marB="0" anchor="ctr">
                    <a:solidFill>
                      <a:schemeClr val="bg1">
                        <a:lumMod val="85000"/>
                      </a:schemeClr>
                    </a:solidFill>
                  </a:tcPr>
                </a:tc>
                <a:tc>
                  <a:txBody>
                    <a:bodyPr/>
                    <a:lstStyle/>
                    <a:p>
                      <a:pPr algn="ctr"/>
                      <a:r>
                        <a:rPr lang="en-US" sz="1900" b="1" dirty="0">
                          <a:solidFill>
                            <a:schemeClr val="tx1"/>
                          </a:solidFill>
                          <a:latin typeface="+mn-lt"/>
                        </a:rPr>
                        <a:t>Unsatisfactory</a:t>
                      </a:r>
                    </a:p>
                  </a:txBody>
                  <a:tcPr marL="0" marR="0" marT="0" marB="0" anchor="ctr">
                    <a:solidFill>
                      <a:schemeClr val="bg1">
                        <a:lumMod val="85000"/>
                      </a:schemeClr>
                    </a:solidFill>
                  </a:tcPr>
                </a:tc>
                <a:extLst>
                  <a:ext uri="{0D108BD9-81ED-4DB2-BD59-A6C34878D82A}">
                    <a16:rowId xmlns:a16="http://schemas.microsoft.com/office/drawing/2014/main" val="10002"/>
                  </a:ext>
                </a:extLst>
              </a:tr>
              <a:tr h="3017520">
                <a:tc>
                  <a:txBody>
                    <a:bodyPr/>
                    <a:lstStyle/>
                    <a:p>
                      <a:pPr marL="244475" marR="144780" indent="-90170" algn="ctr">
                        <a:spcBef>
                          <a:spcPts val="0"/>
                        </a:spcBef>
                        <a:spcAft>
                          <a:spcPts val="0"/>
                        </a:spcAft>
                      </a:pPr>
                      <a:endParaRPr lang="en-US" sz="1800" dirty="0">
                        <a:effectLst/>
                        <a:latin typeface="+mn-lt"/>
                      </a:endParaRPr>
                    </a:p>
                    <a:p>
                      <a:pPr marL="244475" marR="144780" indent="-90170" algn="ctr">
                        <a:spcBef>
                          <a:spcPts val="0"/>
                        </a:spcBef>
                        <a:spcAft>
                          <a:spcPts val="0"/>
                        </a:spcAft>
                      </a:pPr>
                      <a:r>
                        <a:rPr lang="en-US" sz="1800" b="0" dirty="0">
                          <a:solidFill>
                            <a:schemeClr val="tx1"/>
                          </a:solidFill>
                          <a:effectLst/>
                          <a:latin typeface="+mn-lt"/>
                        </a:rPr>
                        <a:t>Description</a:t>
                      </a:r>
                      <a:r>
                        <a:rPr lang="en-US" sz="1800" b="0" spc="-30" dirty="0">
                          <a:solidFill>
                            <a:schemeClr val="tx1"/>
                          </a:solidFill>
                          <a:effectLst/>
                          <a:latin typeface="+mn-lt"/>
                        </a:rPr>
                        <a:t> </a:t>
                      </a:r>
                      <a:r>
                        <a:rPr lang="en-US" sz="1800" b="0" dirty="0">
                          <a:solidFill>
                            <a:schemeClr val="tx1"/>
                          </a:solidFill>
                          <a:effectLst/>
                          <a:latin typeface="+mn-lt"/>
                        </a:rPr>
                        <a:t>of Qualifying Measures</a:t>
                      </a:r>
                      <a:endParaRPr lang="en-US" sz="1800" b="0" dirty="0">
                        <a:solidFill>
                          <a:schemeClr val="tx1"/>
                        </a:solidFill>
                        <a:effectLst/>
                        <a:latin typeface="+mn-lt"/>
                        <a:ea typeface="Calibri"/>
                        <a:cs typeface="Times New Roman"/>
                      </a:endParaRPr>
                    </a:p>
                  </a:txBody>
                  <a:tcPr marL="0" marR="0" marT="0" marB="0" vert="vert270"/>
                </a:tc>
                <a:tc>
                  <a:txBody>
                    <a:bodyPr/>
                    <a:lstStyle/>
                    <a:p>
                      <a:pPr marL="101600" marR="93345" indent="-635" algn="ctr">
                        <a:spcBef>
                          <a:spcPts val="0"/>
                        </a:spcBef>
                        <a:spcAft>
                          <a:spcPts val="0"/>
                        </a:spcAft>
                      </a:pPr>
                      <a:r>
                        <a:rPr lang="en-US" sz="1800" b="0" dirty="0">
                          <a:solidFill>
                            <a:schemeClr val="tx1"/>
                          </a:solidFill>
                          <a:effectLst/>
                          <a:latin typeface="+mn-lt"/>
                        </a:rPr>
                        <a:t>Consistent Evidence of Student- Centered Learning/Student Ownership of</a:t>
                      </a:r>
                      <a:r>
                        <a:rPr lang="en-US" sz="1800" b="0" spc="-55" dirty="0">
                          <a:solidFill>
                            <a:schemeClr val="tx1"/>
                          </a:solidFill>
                          <a:effectLst/>
                          <a:latin typeface="+mn-lt"/>
                        </a:rPr>
                        <a:t> </a:t>
                      </a:r>
                      <a:r>
                        <a:rPr lang="en-US" sz="1800" b="0" dirty="0">
                          <a:solidFill>
                            <a:schemeClr val="tx1"/>
                          </a:solidFill>
                          <a:effectLst/>
                          <a:latin typeface="+mn-lt"/>
                        </a:rPr>
                        <a:t>Learning- Educator Facilitates the</a:t>
                      </a:r>
                      <a:r>
                        <a:rPr lang="en-US" sz="1800" b="0" spc="-60" dirty="0">
                          <a:solidFill>
                            <a:schemeClr val="tx1"/>
                          </a:solidFill>
                          <a:effectLst/>
                          <a:latin typeface="+mn-lt"/>
                        </a:rPr>
                        <a:t> </a:t>
                      </a:r>
                      <a:r>
                        <a:rPr lang="en-US" sz="1800" b="0" dirty="0">
                          <a:solidFill>
                            <a:schemeClr val="tx1"/>
                          </a:solidFill>
                          <a:effectLst/>
                          <a:latin typeface="+mn-lt"/>
                        </a:rPr>
                        <a:t>Learning.</a:t>
                      </a:r>
                      <a:endParaRPr lang="en-US" sz="1800" b="0" dirty="0">
                        <a:solidFill>
                          <a:schemeClr val="tx1"/>
                        </a:solidFill>
                        <a:effectLst/>
                        <a:latin typeface="+mn-lt"/>
                        <a:ea typeface="Calibri"/>
                        <a:cs typeface="Times New Roman"/>
                      </a:endParaRPr>
                    </a:p>
                  </a:txBody>
                  <a:tcPr marL="0" marR="0" marT="0" marB="0"/>
                </a:tc>
                <a:tc>
                  <a:txBody>
                    <a:bodyPr/>
                    <a:lstStyle/>
                    <a:p>
                      <a:pPr marL="114300" marR="92075" indent="129540" algn="ctr">
                        <a:spcBef>
                          <a:spcPts val="0"/>
                        </a:spcBef>
                        <a:spcAft>
                          <a:spcPts val="0"/>
                        </a:spcAft>
                      </a:pPr>
                      <a:r>
                        <a:rPr lang="en-US" sz="1800" b="0" dirty="0">
                          <a:solidFill>
                            <a:schemeClr val="tx1"/>
                          </a:solidFill>
                          <a:effectLst/>
                          <a:latin typeface="+mn-lt"/>
                        </a:rPr>
                        <a:t>Some Evidence of Student-Centered Learning/ Student Ownership of</a:t>
                      </a:r>
                      <a:r>
                        <a:rPr lang="en-US" sz="1800" b="0" spc="-75" dirty="0">
                          <a:solidFill>
                            <a:schemeClr val="tx1"/>
                          </a:solidFill>
                          <a:effectLst/>
                          <a:latin typeface="+mn-lt"/>
                        </a:rPr>
                        <a:t> </a:t>
                      </a:r>
                      <a:r>
                        <a:rPr lang="en-US" sz="1800" b="0" dirty="0">
                          <a:solidFill>
                            <a:schemeClr val="tx1"/>
                          </a:solidFill>
                          <a:effectLst/>
                          <a:latin typeface="+mn-lt"/>
                        </a:rPr>
                        <a:t>Learning</a:t>
                      </a:r>
                    </a:p>
                    <a:p>
                      <a:pPr marL="301625" marR="0" algn="ctr">
                        <a:spcBef>
                          <a:spcPts val="5"/>
                        </a:spcBef>
                        <a:spcAft>
                          <a:spcPts val="0"/>
                        </a:spcAft>
                      </a:pPr>
                      <a:r>
                        <a:rPr lang="en-US" sz="1800" b="0" dirty="0">
                          <a:solidFill>
                            <a:schemeClr val="tx1"/>
                          </a:solidFill>
                          <a:effectLst/>
                          <a:latin typeface="+mn-lt"/>
                        </a:rPr>
                        <a:t>– Educator Facilitates the</a:t>
                      </a:r>
                      <a:r>
                        <a:rPr lang="en-US" sz="1800" b="0" spc="-60" dirty="0">
                          <a:solidFill>
                            <a:schemeClr val="tx1"/>
                          </a:solidFill>
                          <a:effectLst/>
                          <a:latin typeface="+mn-lt"/>
                        </a:rPr>
                        <a:t> </a:t>
                      </a:r>
                      <a:r>
                        <a:rPr lang="en-US" sz="1800" b="0" dirty="0">
                          <a:solidFill>
                            <a:schemeClr val="tx1"/>
                          </a:solidFill>
                          <a:effectLst/>
                          <a:latin typeface="+mn-lt"/>
                        </a:rPr>
                        <a:t>Learning</a:t>
                      </a:r>
                      <a:endParaRPr lang="en-US" sz="1800" b="0" dirty="0">
                        <a:solidFill>
                          <a:schemeClr val="tx1"/>
                        </a:solidFill>
                        <a:effectLst/>
                        <a:latin typeface="+mn-lt"/>
                        <a:ea typeface="Calibri"/>
                        <a:cs typeface="Times New Roman"/>
                      </a:endParaRPr>
                    </a:p>
                  </a:txBody>
                  <a:tcPr marL="0" marR="0" marT="0" marB="0"/>
                </a:tc>
                <a:tc>
                  <a:txBody>
                    <a:bodyPr/>
                    <a:lstStyle/>
                    <a:p>
                      <a:pPr marL="71120" marR="64770" indent="158115" algn="ctr">
                        <a:spcBef>
                          <a:spcPts val="0"/>
                        </a:spcBef>
                        <a:spcAft>
                          <a:spcPts val="0"/>
                        </a:spcAft>
                      </a:pPr>
                      <a:r>
                        <a:rPr lang="en-US" sz="1800" b="0" dirty="0">
                          <a:solidFill>
                            <a:schemeClr val="tx1"/>
                          </a:solidFill>
                          <a:effectLst/>
                          <a:latin typeface="+mn-lt"/>
                        </a:rPr>
                        <a:t>Moving Towards Student Centered Learning/Student Ownership of Learning- Consistent Reliance on Educator</a:t>
                      </a:r>
                      <a:r>
                        <a:rPr lang="en-US" sz="1800" b="0" baseline="0" dirty="0">
                          <a:solidFill>
                            <a:schemeClr val="tx1"/>
                          </a:solidFill>
                          <a:effectLst/>
                          <a:latin typeface="+mn-lt"/>
                        </a:rPr>
                        <a:t> </a:t>
                      </a:r>
                      <a:r>
                        <a:rPr lang="en-US" sz="1800" b="0" dirty="0">
                          <a:solidFill>
                            <a:schemeClr val="tx1"/>
                          </a:solidFill>
                          <a:effectLst/>
                          <a:latin typeface="+mn-lt"/>
                        </a:rPr>
                        <a:t>Direction.</a:t>
                      </a:r>
                      <a:endParaRPr lang="en-US" sz="1800" b="0" dirty="0">
                        <a:solidFill>
                          <a:schemeClr val="tx1"/>
                        </a:solidFill>
                        <a:effectLst/>
                        <a:latin typeface="+mn-lt"/>
                        <a:ea typeface="Calibri"/>
                        <a:cs typeface="Times New Roman"/>
                      </a:endParaRPr>
                    </a:p>
                  </a:txBody>
                  <a:tcPr marL="0" marR="0" marT="0" marB="0"/>
                </a:tc>
                <a:tc>
                  <a:txBody>
                    <a:bodyPr/>
                    <a:lstStyle/>
                    <a:p>
                      <a:pPr marL="75565" marR="62865" indent="635" algn="ctr">
                        <a:spcBef>
                          <a:spcPts val="0"/>
                        </a:spcBef>
                        <a:spcAft>
                          <a:spcPts val="0"/>
                        </a:spcAft>
                      </a:pPr>
                      <a:endParaRPr lang="en-US" sz="1800" dirty="0">
                        <a:solidFill>
                          <a:schemeClr val="tx1"/>
                        </a:solidFill>
                        <a:effectLst/>
                        <a:latin typeface="+mn-lt"/>
                      </a:endParaRPr>
                    </a:p>
                    <a:p>
                      <a:pPr marL="75565" marR="62865" indent="635" algn="ctr">
                        <a:spcBef>
                          <a:spcPts val="0"/>
                        </a:spcBef>
                        <a:spcAft>
                          <a:spcPts val="0"/>
                        </a:spcAft>
                      </a:pPr>
                      <a:r>
                        <a:rPr lang="en-US" sz="1800" b="0" dirty="0">
                          <a:solidFill>
                            <a:schemeClr val="tx1"/>
                          </a:solidFill>
                          <a:effectLst/>
                          <a:latin typeface="+mn-lt"/>
                        </a:rPr>
                        <a:t>Heavy emphasis on Educator Direction – Minimal Evidence of Student</a:t>
                      </a:r>
                      <a:r>
                        <a:rPr lang="en-US" sz="1800" b="0" spc="-75" dirty="0">
                          <a:solidFill>
                            <a:schemeClr val="tx1"/>
                          </a:solidFill>
                          <a:effectLst/>
                          <a:latin typeface="+mn-lt"/>
                        </a:rPr>
                        <a:t> </a:t>
                      </a:r>
                      <a:r>
                        <a:rPr lang="en-US" sz="1800" b="0" dirty="0">
                          <a:solidFill>
                            <a:schemeClr val="tx1"/>
                          </a:solidFill>
                          <a:effectLst/>
                          <a:latin typeface="+mn-lt"/>
                        </a:rPr>
                        <a:t>Ownership of</a:t>
                      </a:r>
                      <a:r>
                        <a:rPr lang="en-US" sz="1800" b="0" spc="-20" dirty="0">
                          <a:solidFill>
                            <a:schemeClr val="tx1"/>
                          </a:solidFill>
                          <a:effectLst/>
                          <a:latin typeface="+mn-lt"/>
                        </a:rPr>
                        <a:t> </a:t>
                      </a:r>
                      <a:r>
                        <a:rPr lang="en-US" sz="1800" b="0" dirty="0">
                          <a:solidFill>
                            <a:schemeClr val="tx1"/>
                          </a:solidFill>
                          <a:effectLst/>
                          <a:latin typeface="+mn-lt"/>
                        </a:rPr>
                        <a:t>Learning</a:t>
                      </a:r>
                      <a:endParaRPr lang="en-US" sz="1800" b="0" dirty="0">
                        <a:solidFill>
                          <a:schemeClr val="tx1"/>
                        </a:solidFill>
                        <a:effectLst/>
                        <a:latin typeface="+mn-lt"/>
                        <a:ea typeface="Calibri"/>
                        <a:cs typeface="Times New Roman"/>
                      </a:endParaRPr>
                    </a:p>
                  </a:txBody>
                  <a:tcPr marL="0" marR="0" marT="0" marB="0"/>
                </a:tc>
                <a:extLst>
                  <a:ext uri="{0D108BD9-81ED-4DB2-BD59-A6C34878D82A}">
                    <a16:rowId xmlns:a16="http://schemas.microsoft.com/office/drawing/2014/main" val="10003"/>
                  </a:ext>
                </a:extLst>
              </a:tr>
            </a:tbl>
          </a:graphicData>
        </a:graphic>
      </p:graphicFrame>
      <p:graphicFrame>
        <p:nvGraphicFramePr>
          <p:cNvPr id="7" name="Table 6" descr="This table shows the progression from SLP centered to student centered" title="Table of Instruction">
            <a:extLst>
              <a:ext uri="{FF2B5EF4-FFF2-40B4-BE49-F238E27FC236}">
                <a16:creationId xmlns:a16="http://schemas.microsoft.com/office/drawing/2014/main" id="{9E8CD84D-18B3-41DD-9677-F93FC6B1EF83}"/>
              </a:ext>
            </a:extLst>
          </p:cNvPr>
          <p:cNvGraphicFramePr>
            <a:graphicFrameLocks noGrp="1"/>
          </p:cNvGraphicFramePr>
          <p:nvPr/>
        </p:nvGraphicFramePr>
        <p:xfrm>
          <a:off x="1267191" y="1295284"/>
          <a:ext cx="7143944" cy="1113790"/>
        </p:xfrm>
        <a:graphic>
          <a:graphicData uri="http://schemas.openxmlformats.org/drawingml/2006/table">
            <a:tbl>
              <a:tblPr firstRow="1" firstCol="1" lastRow="1" lastCol="1" bandRow="1" bandCol="1">
                <a:tableStyleId>{5C22544A-7EE6-4342-B048-85BDC9FD1C3A}</a:tableStyleId>
              </a:tblPr>
              <a:tblGrid>
                <a:gridCol w="7143944">
                  <a:extLst>
                    <a:ext uri="{9D8B030D-6E8A-4147-A177-3AD203B41FA5}">
                      <a16:colId xmlns:a16="http://schemas.microsoft.com/office/drawing/2014/main" val="20000"/>
                    </a:ext>
                  </a:extLst>
                </a:gridCol>
              </a:tblGrid>
              <a:tr h="415529">
                <a:tc>
                  <a:txBody>
                    <a:bodyPr/>
                    <a:lstStyle/>
                    <a:p>
                      <a:pPr marL="65405" marR="0" algn="ctr">
                        <a:lnSpc>
                          <a:spcPts val="1095"/>
                        </a:lnSpc>
                        <a:spcBef>
                          <a:spcPts val="0"/>
                        </a:spcBef>
                        <a:spcAft>
                          <a:spcPts val="0"/>
                        </a:spcAft>
                      </a:pPr>
                      <a:endParaRPr lang="en-US" sz="1600" b="1" dirty="0">
                        <a:solidFill>
                          <a:schemeClr val="tx1"/>
                        </a:solidFill>
                        <a:effectLst/>
                        <a:latin typeface="Calibri"/>
                        <a:ea typeface="Calibri"/>
                        <a:cs typeface="Times New Roman"/>
                      </a:endParaRPr>
                    </a:p>
                    <a:p>
                      <a:pPr marL="65405" marR="0" algn="ctr">
                        <a:lnSpc>
                          <a:spcPts val="1095"/>
                        </a:lnSpc>
                        <a:spcBef>
                          <a:spcPts val="0"/>
                        </a:spcBef>
                        <a:spcAft>
                          <a:spcPts val="0"/>
                        </a:spcAft>
                      </a:pPr>
                      <a:endParaRPr lang="en-US" sz="1600" b="1" dirty="0">
                        <a:solidFill>
                          <a:schemeClr val="bg1"/>
                        </a:solidFill>
                        <a:effectLst/>
                        <a:latin typeface="Constantia" panose="02030602050306030303" pitchFamily="18" charset="0"/>
                        <a:ea typeface="Calibri"/>
                        <a:cs typeface="Times New Roman"/>
                      </a:endParaRPr>
                    </a:p>
                    <a:p>
                      <a:pPr marL="65405" marR="0" algn="ctr">
                        <a:lnSpc>
                          <a:spcPts val="1095"/>
                        </a:lnSpc>
                        <a:spcBef>
                          <a:spcPts val="0"/>
                        </a:spcBef>
                        <a:spcAft>
                          <a:spcPts val="0"/>
                        </a:spcAft>
                      </a:pPr>
                      <a:r>
                        <a:rPr lang="en-US" sz="1900" b="1" dirty="0">
                          <a:solidFill>
                            <a:schemeClr val="bg1"/>
                          </a:solidFill>
                          <a:effectLst/>
                          <a:latin typeface="Calibri" panose="020F0502020204030204" pitchFamily="34" charset="0"/>
                          <a:ea typeface="Calibri"/>
                          <a:cs typeface="Calibri" panose="020F0502020204030204" pitchFamily="34" charset="0"/>
                        </a:rPr>
                        <a:t>Instruction</a:t>
                      </a:r>
                    </a:p>
                    <a:p>
                      <a:pPr marL="65405" marR="0" algn="ctr">
                        <a:lnSpc>
                          <a:spcPts val="1095"/>
                        </a:lnSpc>
                        <a:spcBef>
                          <a:spcPts val="0"/>
                        </a:spcBef>
                        <a:spcAft>
                          <a:spcPts val="0"/>
                        </a:spcAft>
                      </a:pPr>
                      <a:endParaRPr lang="en-US" sz="700" b="0" dirty="0">
                        <a:effectLst/>
                        <a:latin typeface="Calibri"/>
                        <a:ea typeface="Calibri"/>
                        <a:cs typeface="Times New Roman"/>
                      </a:endParaRPr>
                    </a:p>
                  </a:txBody>
                  <a:tcPr marL="0" marR="0" marT="0" marB="0"/>
                </a:tc>
                <a:extLst>
                  <a:ext uri="{0D108BD9-81ED-4DB2-BD59-A6C34878D82A}">
                    <a16:rowId xmlns:a16="http://schemas.microsoft.com/office/drawing/2014/main" val="10000"/>
                  </a:ext>
                </a:extLst>
              </a:tr>
              <a:tr h="534972">
                <a:tc>
                  <a:txBody>
                    <a:bodyPr/>
                    <a:lstStyle/>
                    <a:p>
                      <a:pPr marL="0" marR="0" lvl="0" indent="0" algn="ctr" defTabSz="914400" rtl="0" eaLnBrk="1" fontAlgn="auto" latinLnBrk="0" hangingPunct="1">
                        <a:lnSpc>
                          <a:spcPct val="115000"/>
                        </a:lnSpc>
                        <a:spcBef>
                          <a:spcPts val="0"/>
                        </a:spcBef>
                        <a:spcAft>
                          <a:spcPts val="0"/>
                        </a:spcAft>
                        <a:buClrTx/>
                        <a:buSzTx/>
                        <a:buFontTx/>
                        <a:buNone/>
                        <a:tabLst>
                          <a:tab pos="5349240" algn="l"/>
                        </a:tabLst>
                        <a:defRPr/>
                      </a:pPr>
                      <a:endParaRPr kumimoji="0" lang="en-US" sz="600" b="1" i="0" u="none" strike="noStrike" kern="1200" cap="none" spc="0" normalizeH="0" baseline="0" noProof="0" dirty="0">
                        <a:ln>
                          <a:noFill/>
                        </a:ln>
                        <a:solidFill>
                          <a:schemeClr val="tx1"/>
                        </a:solidFill>
                        <a:effectLst/>
                        <a:uLnTx/>
                        <a:uFillTx/>
                        <a:latin typeface="+mn-lt"/>
                        <a:ea typeface="+mn-ea"/>
                        <a:cs typeface="+mn-cs"/>
                      </a:endParaRPr>
                    </a:p>
                    <a:p>
                      <a:pPr marL="0" marR="0" lvl="0" indent="0" algn="ctr" defTabSz="914400" rtl="0" eaLnBrk="1" fontAlgn="auto" latinLnBrk="0" hangingPunct="1">
                        <a:lnSpc>
                          <a:spcPct val="115000"/>
                        </a:lnSpc>
                        <a:spcBef>
                          <a:spcPts val="0"/>
                        </a:spcBef>
                        <a:spcAft>
                          <a:spcPts val="0"/>
                        </a:spcAft>
                        <a:buClrTx/>
                        <a:buSzTx/>
                        <a:buFontTx/>
                        <a:buNone/>
                        <a:tabLst>
                          <a:tab pos="5349240" algn="l"/>
                        </a:tabLst>
                        <a:defRPr/>
                      </a:pPr>
                      <a:r>
                        <a:rPr kumimoji="0" lang="en-US" sz="600" b="1" i="0" u="none" strike="noStrike" kern="1200" cap="none" spc="0" normalizeH="0" baseline="0" noProof="0" dirty="0">
                          <a:ln>
                            <a:noFill/>
                          </a:ln>
                          <a:solidFill>
                            <a:schemeClr val="tx1"/>
                          </a:solidFill>
                          <a:effectLst/>
                          <a:uLnTx/>
                          <a:uFillTx/>
                          <a:latin typeface="+mn-lt"/>
                          <a:ea typeface="+mn-ea"/>
                          <a:cs typeface="+mn-cs"/>
                        </a:rPr>
                        <a:t> </a:t>
                      </a:r>
                      <a:r>
                        <a:rPr kumimoji="0" lang="en-US" sz="1900" b="1" i="0" u="none" strike="noStrike" kern="1200" cap="none" spc="0" normalizeH="0" baseline="0" noProof="0" dirty="0">
                          <a:ln>
                            <a:noFill/>
                          </a:ln>
                          <a:solidFill>
                            <a:schemeClr val="tx1"/>
                          </a:solidFill>
                          <a:effectLst/>
                          <a:uLnTx/>
                          <a:uFillTx/>
                          <a:latin typeface="+mn-lt"/>
                          <a:ea typeface="+mn-ea"/>
                          <a:cs typeface="+mn-cs"/>
                        </a:rPr>
                        <a:t>Student Centered</a:t>
                      </a:r>
                      <a:r>
                        <a:rPr kumimoji="0" lang="en-US" sz="700" b="1" i="0" u="none" strike="noStrike" kern="1200" cap="none" spc="0" normalizeH="0" baseline="0" noProof="0" dirty="0">
                          <a:ln>
                            <a:noFill/>
                          </a:ln>
                          <a:solidFill>
                            <a:schemeClr val="tx1"/>
                          </a:solidFill>
                          <a:effectLst/>
                          <a:uLnTx/>
                          <a:uFillTx/>
                          <a:latin typeface="+mn-lt"/>
                          <a:ea typeface="+mn-ea"/>
                          <a:cs typeface="+mn-cs"/>
                        </a:rPr>
                        <a:t>                                                                                                                                                     </a:t>
                      </a:r>
                      <a:r>
                        <a:rPr kumimoji="0" lang="en-US" sz="1900" b="1" i="0" u="none" strike="noStrike" kern="1200" cap="none" spc="0" normalizeH="0" baseline="0" noProof="0" dirty="0">
                          <a:ln>
                            <a:noFill/>
                          </a:ln>
                          <a:solidFill>
                            <a:schemeClr val="tx1"/>
                          </a:solidFill>
                          <a:effectLst/>
                          <a:uLnTx/>
                          <a:uFillTx/>
                          <a:latin typeface="+mn-lt"/>
                          <a:ea typeface="+mn-ea"/>
                          <a:cs typeface="+mn-cs"/>
                        </a:rPr>
                        <a:t>Educator Centered</a:t>
                      </a:r>
                      <a:endParaRPr kumimoji="0" lang="en-US" sz="1900" b="1" i="0" u="none" strike="noStrike" kern="1200" cap="none" spc="0" normalizeH="0" baseline="0" noProof="0" dirty="0">
                        <a:ln>
                          <a:noFill/>
                        </a:ln>
                        <a:solidFill>
                          <a:schemeClr val="tx1"/>
                        </a:solidFill>
                        <a:effectLst/>
                        <a:uLnTx/>
                        <a:uFillTx/>
                        <a:latin typeface="+mn-lt"/>
                        <a:ea typeface="Calibri"/>
                        <a:cs typeface="Times New Roman"/>
                      </a:endParaRPr>
                    </a:p>
                    <a:p>
                      <a:pPr marL="65405" marR="0" algn="ctr">
                        <a:lnSpc>
                          <a:spcPts val="1095"/>
                        </a:lnSpc>
                        <a:spcBef>
                          <a:spcPts val="0"/>
                        </a:spcBef>
                        <a:spcAft>
                          <a:spcPts val="0"/>
                        </a:spcAft>
                      </a:pPr>
                      <a:endParaRPr lang="en-US" sz="700" b="1" dirty="0">
                        <a:solidFill>
                          <a:schemeClr val="tx1"/>
                        </a:solidFill>
                        <a:effectLst/>
                        <a:latin typeface="Calibri"/>
                        <a:ea typeface="Calibri"/>
                        <a:cs typeface="Times New Roman"/>
                      </a:endParaRPr>
                    </a:p>
                  </a:txBody>
                  <a:tcPr marL="0" marR="0" marT="0" marB="0"/>
                </a:tc>
                <a:extLst>
                  <a:ext uri="{0D108BD9-81ED-4DB2-BD59-A6C34878D82A}">
                    <a16:rowId xmlns:a16="http://schemas.microsoft.com/office/drawing/2014/main" val="10001"/>
                  </a:ext>
                </a:extLst>
              </a:tr>
            </a:tbl>
          </a:graphicData>
        </a:graphic>
      </p:graphicFrame>
      <p:cxnSp>
        <p:nvCxnSpPr>
          <p:cNvPr id="5" name="Straight Arrow Connector 4" descr="This line is decorative." title="Line 9">
            <a:extLst>
              <a:ext uri="{C183D7F6-B498-43B3-948B-1728B52AA6E4}">
                <adec:decorative xmlns:adec="http://schemas.microsoft.com/office/drawing/2017/decorative" val="1"/>
              </a:ext>
            </a:extLst>
          </p:cNvPr>
          <p:cNvCxnSpPr>
            <a:cxnSpLocks/>
          </p:cNvCxnSpPr>
          <p:nvPr/>
        </p:nvCxnSpPr>
        <p:spPr>
          <a:xfrm>
            <a:off x="3521420" y="1956484"/>
            <a:ext cx="2524742" cy="0"/>
          </a:xfrm>
          <a:prstGeom prst="straightConnector1">
            <a:avLst/>
          </a:prstGeom>
          <a:ln w="31750">
            <a:solidFill>
              <a:srgbClr val="F4782F"/>
            </a:solidFill>
            <a:headEnd type="arrow"/>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3315279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626D04-00D5-4DF6-81A5-98E0B6E3426D}"/>
              </a:ext>
            </a:extLst>
          </p:cNvPr>
          <p:cNvSpPr>
            <a:spLocks noGrp="1"/>
          </p:cNvSpPr>
          <p:nvPr>
            <p:ph type="title"/>
          </p:nvPr>
        </p:nvSpPr>
        <p:spPr/>
        <p:txBody>
          <a:bodyPr/>
          <a:lstStyle/>
          <a:p>
            <a:r>
              <a:rPr lang="en-US" dirty="0">
                <a:latin typeface="Calibri"/>
                <a:cs typeface="Calibri"/>
              </a:rPr>
              <a:t>The Rubric is NOT a Checklist</a:t>
            </a:r>
            <a:endParaRPr lang="en-US" dirty="0"/>
          </a:p>
        </p:txBody>
      </p:sp>
      <p:sp>
        <p:nvSpPr>
          <p:cNvPr id="3" name="Content Placeholder 2">
            <a:extLst>
              <a:ext uri="{FF2B5EF4-FFF2-40B4-BE49-F238E27FC236}">
                <a16:creationId xmlns:a16="http://schemas.microsoft.com/office/drawing/2014/main" id="{B3191A62-348B-4346-A1A1-39138A95E2C5}"/>
              </a:ext>
            </a:extLst>
          </p:cNvPr>
          <p:cNvSpPr>
            <a:spLocks noGrp="1"/>
          </p:cNvSpPr>
          <p:nvPr>
            <p:ph idx="1"/>
          </p:nvPr>
        </p:nvSpPr>
        <p:spPr/>
        <p:txBody>
          <a:bodyPr vert="horz" lIns="0" tIns="0" rIns="0" bIns="0" rtlCol="0" anchor="t">
            <a:normAutofit/>
          </a:bodyPr>
          <a:lstStyle/>
          <a:p>
            <a:r>
              <a:rPr lang="en-US" sz="2400" dirty="0">
                <a:cs typeface="Calibri"/>
              </a:rPr>
              <a:t>The rubric is not a checklist.</a:t>
            </a:r>
          </a:p>
          <a:p>
            <a:r>
              <a:rPr lang="en-US" sz="2400" dirty="0">
                <a:cs typeface="Calibri"/>
              </a:rPr>
              <a:t>The rubric is holistic in nature. In order to use the rubric effectively, both the observer and those being observed should see that the parts of each Domain can only be understood when put in context of the whole.</a:t>
            </a:r>
          </a:p>
          <a:p>
            <a:r>
              <a:rPr lang="en-US" sz="2400" dirty="0">
                <a:cs typeface="Calibri"/>
              </a:rPr>
              <a:t>Ratings should be assigned to each Indicator based on a preponderance of evidence.</a:t>
            </a:r>
          </a:p>
          <a:p>
            <a:r>
              <a:rPr lang="en-US" sz="2400" dirty="0">
                <a:cs typeface="Calibri"/>
              </a:rPr>
              <a:t>In determining a score, rather than looking at each Descriptor individually, the entirety of the Descriptors in each performance level should be taken into account.</a:t>
            </a:r>
          </a:p>
        </p:txBody>
      </p:sp>
    </p:spTree>
    <p:extLst>
      <p:ext uri="{BB962C8B-B14F-4D97-AF65-F5344CB8AC3E}">
        <p14:creationId xmlns:p14="http://schemas.microsoft.com/office/powerpoint/2010/main" val="7907079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D9E65C-8AC9-4D3D-9656-FFD5E428CCCD}"/>
              </a:ext>
            </a:extLst>
          </p:cNvPr>
          <p:cNvSpPr>
            <a:spLocks noGrp="1"/>
          </p:cNvSpPr>
          <p:nvPr>
            <p:ph type="title"/>
          </p:nvPr>
        </p:nvSpPr>
        <p:spPr>
          <a:xfrm>
            <a:off x="665416" y="494229"/>
            <a:ext cx="5605629" cy="994172"/>
          </a:xfrm>
        </p:spPr>
        <p:txBody>
          <a:bodyPr>
            <a:normAutofit/>
          </a:bodyPr>
          <a:lstStyle/>
          <a:p>
            <a:r>
              <a:rPr lang="en-US">
                <a:latin typeface="Calibri"/>
                <a:cs typeface="Calibri"/>
              </a:rPr>
              <a:t>Domain Weightings for School Counselors</a:t>
            </a:r>
            <a:endParaRPr lang="en-US"/>
          </a:p>
        </p:txBody>
      </p:sp>
      <p:sp>
        <p:nvSpPr>
          <p:cNvPr id="3" name="Content Placeholder 2">
            <a:extLst>
              <a:ext uri="{FF2B5EF4-FFF2-40B4-BE49-F238E27FC236}">
                <a16:creationId xmlns:a16="http://schemas.microsoft.com/office/drawing/2014/main" id="{FF2F87FA-8A89-447F-9ED7-DBF0B6377818}"/>
              </a:ext>
            </a:extLst>
          </p:cNvPr>
          <p:cNvSpPr>
            <a:spLocks noGrp="1"/>
          </p:cNvSpPr>
          <p:nvPr>
            <p:ph idx="1"/>
          </p:nvPr>
        </p:nvSpPr>
        <p:spPr>
          <a:xfrm>
            <a:off x="593529" y="2147568"/>
            <a:ext cx="6428635" cy="3869116"/>
          </a:xfrm>
        </p:spPr>
        <p:txBody>
          <a:bodyPr vert="horz" lIns="0" tIns="0" rIns="0" bIns="0" rtlCol="0" anchor="ctr">
            <a:normAutofit/>
          </a:bodyPr>
          <a:lstStyle/>
          <a:p>
            <a:r>
              <a:rPr lang="en-US" sz="2400" dirty="0">
                <a:cs typeface="Calibri" panose="020F0502020204030204"/>
              </a:rPr>
              <a:t>Planning                                15%</a:t>
            </a:r>
          </a:p>
          <a:p>
            <a:r>
              <a:rPr lang="en-US" sz="2400" dirty="0">
                <a:cs typeface="Calibri" panose="020F0502020204030204"/>
              </a:rPr>
              <a:t>Program Management       15%</a:t>
            </a:r>
          </a:p>
          <a:p>
            <a:r>
              <a:rPr lang="en-US" sz="2400" dirty="0">
                <a:cs typeface="Calibri" panose="020F0502020204030204"/>
              </a:rPr>
              <a:t>Direct &amp; Indirect Services  50%</a:t>
            </a:r>
          </a:p>
          <a:p>
            <a:r>
              <a:rPr lang="en-US" sz="2400" dirty="0">
                <a:cs typeface="Calibri" panose="020F0502020204030204"/>
              </a:rPr>
              <a:t>Professionalism                   20%</a:t>
            </a:r>
          </a:p>
          <a:p>
            <a:endParaRPr lang="en-US" sz="1500" dirty="0">
              <a:cs typeface="Calibri" panose="020F0502020204030204"/>
            </a:endParaRPr>
          </a:p>
          <a:p>
            <a:endParaRPr lang="en-US" sz="1500" dirty="0">
              <a:cs typeface="Calibri" panose="020F0502020204030204"/>
            </a:endParaRPr>
          </a:p>
        </p:txBody>
      </p:sp>
      <p:pic>
        <p:nvPicPr>
          <p:cNvPr id="5" name="Picture 3" descr="A picture containing transport, wheel&#10;&#10;Description generated with very high confidence">
            <a:extLst>
              <a:ext uri="{FF2B5EF4-FFF2-40B4-BE49-F238E27FC236}">
                <a16:creationId xmlns:a16="http://schemas.microsoft.com/office/drawing/2014/main" id="{B5309E4D-2B94-4010-8DDF-0B06FE0D61F3}"/>
              </a:ext>
            </a:extLst>
          </p:cNvPr>
          <p:cNvPicPr>
            <a:picLocks noChangeAspect="1"/>
          </p:cNvPicPr>
          <p:nvPr/>
        </p:nvPicPr>
        <p:blipFill>
          <a:blip r:embed="rId3"/>
          <a:stretch>
            <a:fillRect/>
          </a:stretch>
        </p:blipFill>
        <p:spPr>
          <a:xfrm>
            <a:off x="6737231" y="2778669"/>
            <a:ext cx="1636144" cy="1214402"/>
          </a:xfrm>
          <a:prstGeom prst="rect">
            <a:avLst/>
          </a:prstGeom>
        </p:spPr>
      </p:pic>
    </p:spTree>
    <p:extLst>
      <p:ext uri="{BB962C8B-B14F-4D97-AF65-F5344CB8AC3E}">
        <p14:creationId xmlns:p14="http://schemas.microsoft.com/office/powerpoint/2010/main" val="150791900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D9E65C-8AC9-4D3D-9656-FFD5E428CCCD}"/>
              </a:ext>
            </a:extLst>
          </p:cNvPr>
          <p:cNvSpPr>
            <a:spLocks noGrp="1"/>
          </p:cNvSpPr>
          <p:nvPr>
            <p:ph type="title"/>
          </p:nvPr>
        </p:nvSpPr>
        <p:spPr>
          <a:xfrm>
            <a:off x="595246" y="386930"/>
            <a:ext cx="7549592" cy="1298448"/>
          </a:xfrm>
        </p:spPr>
        <p:txBody>
          <a:bodyPr anchor="b">
            <a:normAutofit/>
          </a:bodyPr>
          <a:lstStyle/>
          <a:p>
            <a:r>
              <a:rPr lang="en-US" sz="4200">
                <a:latin typeface="Calibri"/>
                <a:cs typeface="Calibri"/>
              </a:rPr>
              <a:t>Administrative Support</a:t>
            </a:r>
            <a:endParaRPr lang="en-US" sz="4200"/>
          </a:p>
        </p:txBody>
      </p:sp>
      <p:sp>
        <p:nvSpPr>
          <p:cNvPr id="3" name="Content Placeholder 2">
            <a:extLst>
              <a:ext uri="{FF2B5EF4-FFF2-40B4-BE49-F238E27FC236}">
                <a16:creationId xmlns:a16="http://schemas.microsoft.com/office/drawing/2014/main" id="{FF2F87FA-8A89-447F-9ED7-DBF0B6377818}"/>
              </a:ext>
            </a:extLst>
          </p:cNvPr>
          <p:cNvSpPr>
            <a:spLocks noGrp="1"/>
          </p:cNvSpPr>
          <p:nvPr>
            <p:ph idx="1"/>
          </p:nvPr>
        </p:nvSpPr>
        <p:spPr>
          <a:xfrm>
            <a:off x="595245" y="2599509"/>
            <a:ext cx="3398174" cy="3639450"/>
          </a:xfrm>
        </p:spPr>
        <p:txBody>
          <a:bodyPr vert="horz" lIns="0" tIns="0" rIns="0" bIns="0" rtlCol="0" anchor="ctr">
            <a:normAutofit/>
          </a:bodyPr>
          <a:lstStyle/>
          <a:p>
            <a:pPr>
              <a:buFont typeface="Arial"/>
              <a:buChar char="•"/>
            </a:pPr>
            <a:r>
              <a:rPr lang="en-US" sz="1700">
                <a:ea typeface="+mn-lt"/>
                <a:cs typeface="+mn-lt"/>
              </a:rPr>
              <a:t>Administrative Support section for each Domain within the guidelines</a:t>
            </a:r>
          </a:p>
          <a:p>
            <a:pPr>
              <a:buFont typeface="Arial"/>
              <a:buChar char="•"/>
            </a:pPr>
            <a:r>
              <a:rPr lang="en-US" sz="1700">
                <a:ea typeface="+mn-lt"/>
                <a:cs typeface="+mn-lt"/>
              </a:rPr>
              <a:t>Sources of Evidence for each Domain</a:t>
            </a:r>
          </a:p>
          <a:p>
            <a:pPr>
              <a:buFont typeface="Arial"/>
              <a:buChar char="•"/>
            </a:pPr>
            <a:r>
              <a:rPr lang="en-US" sz="1700">
                <a:ea typeface="+mn-lt"/>
                <a:cs typeface="+mn-lt"/>
              </a:rPr>
              <a:t>Questions for Pre- and Post-Conferences Cross-Referenced for each Indicator</a:t>
            </a:r>
          </a:p>
          <a:p>
            <a:pPr>
              <a:buFont typeface="Arial"/>
              <a:buChar char="•"/>
            </a:pPr>
            <a:r>
              <a:rPr lang="en-US" sz="1700">
                <a:ea typeface="+mn-lt"/>
                <a:cs typeface="+mn-lt"/>
              </a:rPr>
              <a:t>Training will include Roles and Responsibilities via video clips of SC practitioners</a:t>
            </a:r>
            <a:endParaRPr lang="en-US" sz="1700"/>
          </a:p>
        </p:txBody>
      </p:sp>
      <p:pic>
        <p:nvPicPr>
          <p:cNvPr id="4" name="Picture 5" descr="pic for slide" title="image">
            <a:extLst>
              <a:ext uri="{FF2B5EF4-FFF2-40B4-BE49-F238E27FC236}">
                <a16:creationId xmlns:a16="http://schemas.microsoft.com/office/drawing/2014/main" id="{6A7AF89E-B936-4CD5-84BB-ECFB228B5B6C}"/>
              </a:ext>
            </a:extLst>
          </p:cNvPr>
          <p:cNvPicPr>
            <a:picLocks noChangeAspect="1"/>
          </p:cNvPicPr>
          <p:nvPr/>
        </p:nvPicPr>
        <p:blipFill rotWithShape="1">
          <a:blip r:embed="rId3"/>
          <a:srcRect l="28396" r="6949" b="-2"/>
          <a:stretch/>
        </p:blipFill>
        <p:spPr>
          <a:xfrm>
            <a:off x="4433649" y="2484255"/>
            <a:ext cx="3862707" cy="3714244"/>
          </a:xfrm>
          <a:prstGeom prst="rect">
            <a:avLst/>
          </a:prstGeom>
        </p:spPr>
      </p:pic>
    </p:spTree>
    <p:extLst>
      <p:ext uri="{BB962C8B-B14F-4D97-AF65-F5344CB8AC3E}">
        <p14:creationId xmlns:p14="http://schemas.microsoft.com/office/powerpoint/2010/main" val="57245945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5" name="Freeform: Shape 24" descr="picture for slide" title="image">
            <a:extLst>
              <a:ext uri="{FF2B5EF4-FFF2-40B4-BE49-F238E27FC236}">
                <a16:creationId xmlns:a16="http://schemas.microsoft.com/office/drawing/2014/main" id="{1DB7C82F-AB7E-4F0C-B829-FA1B9C4151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4629586" cy="6858000"/>
          </a:xfrm>
          <a:custGeom>
            <a:avLst/>
            <a:gdLst>
              <a:gd name="connsiteX0" fmla="*/ 6172782 w 6172782"/>
              <a:gd name="connsiteY0" fmla="*/ 0 h 6858000"/>
              <a:gd name="connsiteX1" fmla="*/ 69075 w 6172782"/>
              <a:gd name="connsiteY1" fmla="*/ 0 h 6858000"/>
              <a:gd name="connsiteX2" fmla="*/ 35131 w 6172782"/>
              <a:gd name="connsiteY2" fmla="*/ 267128 h 6858000"/>
              <a:gd name="connsiteX3" fmla="*/ 0 w 6172782"/>
              <a:gd name="connsiteY3" fmla="*/ 962845 h 6858000"/>
              <a:gd name="connsiteX4" fmla="*/ 3276103 w 6172782"/>
              <a:gd name="connsiteY4" fmla="*/ 6782205 h 6858000"/>
              <a:gd name="connsiteX5" fmla="*/ 3407923 w 6172782"/>
              <a:gd name="connsiteY5" fmla="*/ 6858000 h 6858000"/>
              <a:gd name="connsiteX6" fmla="*/ 6172782 w 617278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72782" h="6858000">
                <a:moveTo>
                  <a:pt x="6172782" y="0"/>
                </a:moveTo>
                <a:lnTo>
                  <a:pt x="69075" y="0"/>
                </a:lnTo>
                <a:lnTo>
                  <a:pt x="35131" y="267128"/>
                </a:lnTo>
                <a:cubicBezTo>
                  <a:pt x="11901" y="495874"/>
                  <a:pt x="0" y="727970"/>
                  <a:pt x="0" y="962845"/>
                </a:cubicBezTo>
                <a:cubicBezTo>
                  <a:pt x="0" y="3429034"/>
                  <a:pt x="1312002" y="5588789"/>
                  <a:pt x="3276103" y="6782205"/>
                </a:cubicBezTo>
                <a:lnTo>
                  <a:pt x="3407923" y="6858000"/>
                </a:lnTo>
                <a:lnTo>
                  <a:pt x="6172782" y="6858000"/>
                </a:lnTo>
                <a:close/>
              </a:path>
            </a:pathLst>
          </a:cu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7" name="Freeform: Shape 26" descr="picture for slide" title="image">
            <a:extLst>
              <a:ext uri="{FF2B5EF4-FFF2-40B4-BE49-F238E27FC236}">
                <a16:creationId xmlns:a16="http://schemas.microsoft.com/office/drawing/2014/main" id="{F55FFF17-D3D5-4F58-BA56-54EA901CE0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518115" cy="6858000"/>
          </a:xfrm>
          <a:custGeom>
            <a:avLst/>
            <a:gdLst>
              <a:gd name="connsiteX0" fmla="*/ 0 w 6024154"/>
              <a:gd name="connsiteY0" fmla="*/ 0 h 6858000"/>
              <a:gd name="connsiteX1" fmla="*/ 5953780 w 6024154"/>
              <a:gd name="connsiteY1" fmla="*/ 0 h 6858000"/>
              <a:gd name="connsiteX2" fmla="*/ 5989880 w 6024154"/>
              <a:gd name="connsiteY2" fmla="*/ 284091 h 6858000"/>
              <a:gd name="connsiteX3" fmla="*/ 6024154 w 6024154"/>
              <a:gd name="connsiteY3" fmla="*/ 962844 h 6858000"/>
              <a:gd name="connsiteX4" fmla="*/ 2549934 w 6024154"/>
              <a:gd name="connsiteY4" fmla="*/ 6800152 h 6858000"/>
              <a:gd name="connsiteX5" fmla="*/ 2436987 w 6024154"/>
              <a:gd name="connsiteY5" fmla="*/ 6858000 h 6858000"/>
              <a:gd name="connsiteX6" fmla="*/ 0 w 6024154"/>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4154" h="6858000">
                <a:moveTo>
                  <a:pt x="0" y="0"/>
                </a:moveTo>
                <a:lnTo>
                  <a:pt x="5953780" y="0"/>
                </a:lnTo>
                <a:lnTo>
                  <a:pt x="5989880" y="284091"/>
                </a:lnTo>
                <a:cubicBezTo>
                  <a:pt x="6012544" y="507260"/>
                  <a:pt x="6024154" y="733696"/>
                  <a:pt x="6024154" y="962844"/>
                </a:cubicBezTo>
                <a:cubicBezTo>
                  <a:pt x="6024154" y="3483472"/>
                  <a:pt x="4619336" y="5675986"/>
                  <a:pt x="2549934" y="6800152"/>
                </a:cubicBezTo>
                <a:lnTo>
                  <a:pt x="2436987" y="6858000"/>
                </a:lnTo>
                <a:lnTo>
                  <a:pt x="0" y="6858000"/>
                </a:ln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p:cNvSpPr>
            <a:spLocks noGrp="1"/>
          </p:cNvSpPr>
          <p:nvPr>
            <p:ph type="title"/>
          </p:nvPr>
        </p:nvSpPr>
        <p:spPr>
          <a:xfrm>
            <a:off x="359089" y="877738"/>
            <a:ext cx="4020447" cy="2809875"/>
          </a:xfrm>
        </p:spPr>
        <p:txBody>
          <a:bodyPr vert="horz" lIns="91440" tIns="45720" rIns="91440" bIns="45720" rtlCol="0" anchor="b">
            <a:normAutofit/>
          </a:bodyPr>
          <a:lstStyle/>
          <a:p>
            <a:pPr defTabSz="914400">
              <a:lnSpc>
                <a:spcPct val="90000"/>
              </a:lnSpc>
            </a:pPr>
            <a:r>
              <a:rPr lang="en-US" sz="4400" dirty="0">
                <a:solidFill>
                  <a:schemeClr val="bg1">
                    <a:lumMod val="85000"/>
                    <a:lumOff val="15000"/>
                  </a:schemeClr>
                </a:solidFill>
                <a:latin typeface="+mn-lt"/>
                <a:ea typeface="+mj-ea"/>
                <a:cs typeface="+mj-cs"/>
              </a:rPr>
              <a:t>Evaluation</a:t>
            </a:r>
            <a:r>
              <a:rPr lang="en-US" sz="4400" kern="1200" dirty="0">
                <a:solidFill>
                  <a:schemeClr val="bg1">
                    <a:lumMod val="85000"/>
                    <a:lumOff val="15000"/>
                  </a:schemeClr>
                </a:solidFill>
                <a:latin typeface="+mn-lt"/>
                <a:ea typeface="+mj-ea"/>
                <a:cs typeface="+mj-cs"/>
              </a:rPr>
              <a:t> Process</a:t>
            </a:r>
            <a:r>
              <a:rPr lang="en-US" sz="4400" dirty="0">
                <a:solidFill>
                  <a:schemeClr val="bg1">
                    <a:lumMod val="85000"/>
                    <a:lumOff val="15000"/>
                  </a:schemeClr>
                </a:solidFill>
                <a:latin typeface="+mn-lt"/>
                <a:ea typeface="+mj-ea"/>
                <a:cs typeface="+mj-cs"/>
              </a:rPr>
              <a:t> and Evidence Collection</a:t>
            </a:r>
            <a:endParaRPr lang="en-US" sz="4400" kern="1200" dirty="0">
              <a:solidFill>
                <a:schemeClr val="bg1">
                  <a:lumMod val="85000"/>
                  <a:lumOff val="15000"/>
                </a:schemeClr>
              </a:solidFill>
              <a:latin typeface="+mn-lt"/>
              <a:ea typeface="+mj-ea"/>
              <a:cs typeface="+mj-cs"/>
            </a:endParaRPr>
          </a:p>
        </p:txBody>
      </p:sp>
      <p:graphicFrame>
        <p:nvGraphicFramePr>
          <p:cNvPr id="7" name="Diagram 6" descr="diagram" title="image">
            <a:extLst>
              <a:ext uri="{FF2B5EF4-FFF2-40B4-BE49-F238E27FC236}">
                <a16:creationId xmlns:a16="http://schemas.microsoft.com/office/drawing/2014/main" id="{96464AB0-73E4-401B-8D02-A701B446BA07}"/>
              </a:ext>
            </a:extLst>
          </p:cNvPr>
          <p:cNvGraphicFramePr/>
          <p:nvPr>
            <p:extLst>
              <p:ext uri="{D42A27DB-BD31-4B8C-83A1-F6EECF244321}">
                <p14:modId xmlns:p14="http://schemas.microsoft.com/office/powerpoint/2010/main" val="3814909712"/>
              </p:ext>
            </p:extLst>
          </p:nvPr>
        </p:nvGraphicFramePr>
        <p:xfrm>
          <a:off x="4392283" y="2063151"/>
          <a:ext cx="4310332" cy="392212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917902497"/>
      </p:ext>
    </p:extLst>
  </p:cSld>
  <p:clrMapOvr>
    <a:overrideClrMapping bg1="dk1" tx1="lt1" bg2="dk2" tx2="lt2" accent1="accent1" accent2="accent2" accent3="accent3" accent4="accent4" accent5="accent5" accent6="accent6" hlink="hlink" folHlink="folHlink"/>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Roles of Evaluation Team Members</a:t>
            </a:r>
          </a:p>
        </p:txBody>
      </p:sp>
      <p:sp>
        <p:nvSpPr>
          <p:cNvPr id="3" name="Text Placeholder 2"/>
          <p:cNvSpPr>
            <a:spLocks noGrp="1"/>
          </p:cNvSpPr>
          <p:nvPr>
            <p:ph type="body" idx="1"/>
          </p:nvPr>
        </p:nvSpPr>
        <p:spPr>
          <a:xfrm>
            <a:off x="1225205" y="1669028"/>
            <a:ext cx="3057148" cy="639762"/>
          </a:xfrm>
        </p:spPr>
        <p:txBody>
          <a:bodyPr/>
          <a:lstStyle/>
          <a:p>
            <a:r>
              <a:rPr lang="en-US"/>
              <a:t>Evaluator</a:t>
            </a:r>
          </a:p>
        </p:txBody>
      </p:sp>
      <p:sp>
        <p:nvSpPr>
          <p:cNvPr id="4" name="Content Placeholder 3"/>
          <p:cNvSpPr>
            <a:spLocks noGrp="1"/>
          </p:cNvSpPr>
          <p:nvPr>
            <p:ph sz="half" idx="2"/>
          </p:nvPr>
        </p:nvSpPr>
        <p:spPr>
          <a:xfrm>
            <a:off x="420130" y="2442732"/>
            <a:ext cx="4041447" cy="4158513"/>
          </a:xfrm>
        </p:spPr>
        <p:txBody>
          <a:bodyPr vert="horz" lIns="91440" tIns="45720" rIns="91440" bIns="45720" rtlCol="0" anchor="t">
            <a:normAutofit fontScale="70000" lnSpcReduction="20000"/>
          </a:bodyPr>
          <a:lstStyle/>
          <a:p>
            <a:r>
              <a:rPr lang="en-US">
                <a:cs typeface="Calibri"/>
              </a:rPr>
              <a:t>Communicate regularly with educator to assess needs and provide support</a:t>
            </a:r>
          </a:p>
          <a:p>
            <a:r>
              <a:rPr lang="en-US"/>
              <a:t>Notify the educator of the date and time for the pre-conference at least three school days in advance</a:t>
            </a:r>
            <a:endParaRPr lang="en-US">
              <a:cs typeface="Calibri"/>
            </a:endParaRPr>
          </a:p>
          <a:p>
            <a:r>
              <a:rPr lang="en-US"/>
              <a:t>During the pre-conference, ask questions and collect evidence prior to the upcoming observation </a:t>
            </a:r>
            <a:endParaRPr lang="en-US">
              <a:cs typeface="Calibri"/>
            </a:endParaRPr>
          </a:p>
          <a:p>
            <a:r>
              <a:rPr lang="en-US"/>
              <a:t>Answer clarifying questions about the evaluation rubric and/or specific Indicators within the rubric </a:t>
            </a:r>
            <a:endParaRPr lang="en-US">
              <a:cs typeface="Calibri"/>
            </a:endParaRPr>
          </a:p>
          <a:p>
            <a:r>
              <a:rPr lang="en-US">
                <a:ea typeface="+mn-lt"/>
                <a:cs typeface="+mn-lt"/>
              </a:rPr>
              <a:t>Observe the educator in practice and identify an Area of Reinforcement and an Area of Refinement based on observation </a:t>
            </a:r>
            <a:endParaRPr lang="en-US">
              <a:cs typeface="Calibri" panose="020F0502020204030204"/>
            </a:endParaRPr>
          </a:p>
          <a:p>
            <a:r>
              <a:rPr lang="en-US">
                <a:cs typeface="Calibri" panose="020F0502020204030204"/>
              </a:rPr>
              <a:t>Discuss findings and self-reflection during post conference</a:t>
            </a:r>
          </a:p>
          <a:p>
            <a:endParaRPr lang="en-US">
              <a:cs typeface="Calibri" panose="020F0502020204030204"/>
            </a:endParaRPr>
          </a:p>
          <a:p>
            <a:endParaRPr lang="en-US">
              <a:cs typeface="Calibri" panose="020F0502020204030204"/>
            </a:endParaRPr>
          </a:p>
        </p:txBody>
      </p:sp>
      <p:sp>
        <p:nvSpPr>
          <p:cNvPr id="5" name="Text Placeholder 4"/>
          <p:cNvSpPr>
            <a:spLocks noGrp="1"/>
          </p:cNvSpPr>
          <p:nvPr>
            <p:ph type="body" sz="quarter" idx="3"/>
          </p:nvPr>
        </p:nvSpPr>
        <p:spPr>
          <a:xfrm>
            <a:off x="4925573" y="1669029"/>
            <a:ext cx="3055717" cy="639762"/>
          </a:xfrm>
        </p:spPr>
        <p:txBody>
          <a:bodyPr/>
          <a:lstStyle/>
          <a:p>
            <a:r>
              <a:rPr lang="en-US"/>
              <a:t>Mentor</a:t>
            </a:r>
          </a:p>
        </p:txBody>
      </p:sp>
      <p:sp>
        <p:nvSpPr>
          <p:cNvPr id="6" name="Content Placeholder 5"/>
          <p:cNvSpPr>
            <a:spLocks noGrp="1"/>
          </p:cNvSpPr>
          <p:nvPr>
            <p:ph sz="quarter" idx="4"/>
          </p:nvPr>
        </p:nvSpPr>
        <p:spPr>
          <a:xfrm>
            <a:off x="4745794" y="2500241"/>
            <a:ext cx="3419856" cy="2835797"/>
          </a:xfrm>
        </p:spPr>
        <p:txBody>
          <a:bodyPr vert="horz" lIns="91440" tIns="45720" rIns="91440" bIns="45720" rtlCol="0" anchor="t">
            <a:normAutofit fontScale="70000" lnSpcReduction="20000"/>
          </a:bodyPr>
          <a:lstStyle/>
          <a:p>
            <a:r>
              <a:rPr lang="en-US">
                <a:cs typeface="Calibri"/>
              </a:rPr>
              <a:t>Communicate regularly with educator to assess needs and provide support</a:t>
            </a:r>
          </a:p>
          <a:p>
            <a:r>
              <a:rPr lang="en-US">
                <a:cs typeface="Calibri"/>
              </a:rPr>
              <a:t>Observe educator in practice and provide feedback</a:t>
            </a:r>
          </a:p>
          <a:p>
            <a:r>
              <a:rPr lang="en-US">
                <a:cs typeface="Calibri"/>
              </a:rPr>
              <a:t>Support through coaching, planning, providing resources, etc.</a:t>
            </a:r>
          </a:p>
          <a:p>
            <a:r>
              <a:rPr lang="en-US">
                <a:cs typeface="Calibri"/>
              </a:rPr>
              <a:t>Maintain confidentiality within the mentor relationship</a:t>
            </a:r>
          </a:p>
          <a:p>
            <a:r>
              <a:rPr lang="en-US">
                <a:ea typeface="+mn-lt"/>
                <a:cs typeface="+mn-lt"/>
              </a:rPr>
              <a:t>Submit contact logs or support documents as required by the district</a:t>
            </a:r>
            <a:endParaRPr lang="en-US">
              <a:cs typeface="Calibri"/>
            </a:endParaRPr>
          </a:p>
        </p:txBody>
      </p:sp>
    </p:spTree>
    <p:extLst>
      <p:ext uri="{BB962C8B-B14F-4D97-AF65-F5344CB8AC3E}">
        <p14:creationId xmlns:p14="http://schemas.microsoft.com/office/powerpoint/2010/main" val="375743656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D9E65C-8AC9-4D3D-9656-FFD5E428CCCD}"/>
              </a:ext>
            </a:extLst>
          </p:cNvPr>
          <p:cNvSpPr>
            <a:spLocks noGrp="1"/>
          </p:cNvSpPr>
          <p:nvPr>
            <p:ph type="title"/>
          </p:nvPr>
        </p:nvSpPr>
        <p:spPr>
          <a:xfrm>
            <a:off x="595246" y="386930"/>
            <a:ext cx="7549592" cy="675751"/>
          </a:xfrm>
        </p:spPr>
        <p:txBody>
          <a:bodyPr anchor="b">
            <a:normAutofit/>
          </a:bodyPr>
          <a:lstStyle/>
          <a:p>
            <a:r>
              <a:rPr lang="en-US" sz="4200" dirty="0">
                <a:latin typeface="Calibri"/>
                <a:cs typeface="Calibri"/>
              </a:rPr>
              <a:t>Sources of Evidence - Counselor</a:t>
            </a:r>
            <a:endParaRPr lang="en-US" sz="4200" dirty="0"/>
          </a:p>
        </p:txBody>
      </p:sp>
      <p:sp>
        <p:nvSpPr>
          <p:cNvPr id="3" name="Content Placeholder 2">
            <a:extLst>
              <a:ext uri="{FF2B5EF4-FFF2-40B4-BE49-F238E27FC236}">
                <a16:creationId xmlns:a16="http://schemas.microsoft.com/office/drawing/2014/main" id="{FF2F87FA-8A89-447F-9ED7-DBF0B6377818}"/>
              </a:ext>
            </a:extLst>
          </p:cNvPr>
          <p:cNvSpPr>
            <a:spLocks noGrp="1"/>
          </p:cNvSpPr>
          <p:nvPr>
            <p:ph idx="1"/>
          </p:nvPr>
        </p:nvSpPr>
        <p:spPr>
          <a:xfrm>
            <a:off x="554962" y="1685378"/>
            <a:ext cx="4177675" cy="4616568"/>
          </a:xfrm>
        </p:spPr>
        <p:txBody>
          <a:bodyPr vert="horz" lIns="0" tIns="0" rIns="0" bIns="0" rtlCol="0" anchor="ctr">
            <a:noAutofit/>
          </a:bodyPr>
          <a:lstStyle/>
          <a:p>
            <a:pPr marL="0" indent="0">
              <a:lnSpc>
                <a:spcPct val="100000"/>
              </a:lnSpc>
              <a:buNone/>
            </a:pPr>
            <a:r>
              <a:rPr lang="en-US" sz="1600" dirty="0">
                <a:cs typeface="Calibri"/>
              </a:rPr>
              <a:t>School Counselor Prepares:</a:t>
            </a:r>
          </a:p>
          <a:p>
            <a:pPr marL="0" indent="0">
              <a:lnSpc>
                <a:spcPct val="100000"/>
              </a:lnSpc>
              <a:buNone/>
            </a:pPr>
            <a:r>
              <a:rPr lang="en-US" sz="1600" dirty="0">
                <a:cs typeface="Calibri"/>
              </a:rPr>
              <a:t>The School Counselor Plan</a:t>
            </a:r>
            <a:endParaRPr lang="en-US" sz="1600" dirty="0"/>
          </a:p>
          <a:p>
            <a:pPr marL="628650" lvl="1" indent="-285750">
              <a:lnSpc>
                <a:spcPct val="100000"/>
              </a:lnSpc>
            </a:pPr>
            <a:r>
              <a:rPr lang="en-US" sz="1600" dirty="0">
                <a:cs typeface="Calibri"/>
              </a:rPr>
              <a:t>Role &amp; Responsibilities</a:t>
            </a:r>
          </a:p>
          <a:p>
            <a:pPr marL="628650" lvl="1" indent="-285750">
              <a:lnSpc>
                <a:spcPct val="100000"/>
              </a:lnSpc>
            </a:pPr>
            <a:r>
              <a:rPr lang="en-US" sz="1600" dirty="0">
                <a:cs typeface="Calibri"/>
              </a:rPr>
              <a:t>Use of Time</a:t>
            </a:r>
          </a:p>
          <a:p>
            <a:pPr marL="628650" lvl="1" indent="-285750">
              <a:lnSpc>
                <a:spcPct val="100000"/>
              </a:lnSpc>
            </a:pPr>
            <a:r>
              <a:rPr lang="en-US" sz="1600" dirty="0">
                <a:cs typeface="Calibri"/>
              </a:rPr>
              <a:t>Assessment</a:t>
            </a:r>
          </a:p>
          <a:p>
            <a:pPr marL="628650" lvl="1" indent="-285750">
              <a:lnSpc>
                <a:spcPct val="100000"/>
              </a:lnSpc>
            </a:pPr>
            <a:r>
              <a:rPr lang="en-US" sz="1600" dirty="0">
                <a:cs typeface="Calibri"/>
              </a:rPr>
              <a:t>Results Report of the School Counseling Program</a:t>
            </a:r>
          </a:p>
          <a:p>
            <a:pPr marL="628650" lvl="1" indent="-285750">
              <a:lnSpc>
                <a:spcPct val="100000"/>
              </a:lnSpc>
            </a:pPr>
            <a:r>
              <a:rPr lang="en-US" sz="1600" dirty="0">
                <a:cs typeface="Calibri"/>
              </a:rPr>
              <a:t>Collaboration</a:t>
            </a:r>
          </a:p>
          <a:p>
            <a:pPr marL="628650" lvl="1" indent="-285750">
              <a:lnSpc>
                <a:spcPct val="100000"/>
              </a:lnSpc>
            </a:pPr>
            <a:r>
              <a:rPr lang="en-US" sz="1600" dirty="0">
                <a:cs typeface="Calibri"/>
              </a:rPr>
              <a:t>Annual Calendar</a:t>
            </a:r>
          </a:p>
          <a:p>
            <a:pPr marL="0" indent="0">
              <a:lnSpc>
                <a:spcPct val="100000"/>
              </a:lnSpc>
              <a:buNone/>
            </a:pPr>
            <a:r>
              <a:rPr lang="en-US" sz="1600" dirty="0">
                <a:cs typeface="Calibri"/>
              </a:rPr>
              <a:t>Student Growth Goal (SGG) </a:t>
            </a:r>
          </a:p>
          <a:p>
            <a:pPr marL="628650" lvl="1" indent="-285750">
              <a:lnSpc>
                <a:spcPct val="100000"/>
              </a:lnSpc>
            </a:pPr>
            <a:r>
              <a:rPr lang="en-US" sz="1600" dirty="0">
                <a:cs typeface="Calibri"/>
              </a:rPr>
              <a:t>Academic or Behavioral</a:t>
            </a:r>
          </a:p>
          <a:p>
            <a:pPr marL="628650" lvl="1" indent="-285750">
              <a:lnSpc>
                <a:spcPct val="100000"/>
              </a:lnSpc>
            </a:pPr>
            <a:r>
              <a:rPr lang="en-US" sz="1600" dirty="0">
                <a:cs typeface="Calibri"/>
              </a:rPr>
              <a:t>Focused on Specific Group/Counseling Need</a:t>
            </a:r>
          </a:p>
          <a:p>
            <a:pPr marL="0" indent="0">
              <a:lnSpc>
                <a:spcPct val="100000"/>
              </a:lnSpc>
              <a:buNone/>
            </a:pPr>
            <a:r>
              <a:rPr lang="en-US" sz="1600" dirty="0">
                <a:cs typeface="Calibri"/>
              </a:rPr>
              <a:t>Optional Samplings Provided by School Counselor:</a:t>
            </a:r>
          </a:p>
          <a:p>
            <a:pPr marL="285750" indent="-285750">
              <a:lnSpc>
                <a:spcPct val="100000"/>
              </a:lnSpc>
            </a:pPr>
            <a:r>
              <a:rPr lang="en-US" sz="1600" dirty="0">
                <a:cs typeface="Calibri"/>
              </a:rPr>
              <a:t>Action Plans</a:t>
            </a:r>
          </a:p>
          <a:p>
            <a:pPr marL="285750" indent="-285750">
              <a:lnSpc>
                <a:spcPct val="100000"/>
              </a:lnSpc>
            </a:pPr>
            <a:r>
              <a:rPr lang="en-US" sz="1600" dirty="0">
                <a:cs typeface="Calibri"/>
              </a:rPr>
              <a:t>Lesson Plans</a:t>
            </a:r>
          </a:p>
          <a:p>
            <a:pPr marL="285750" indent="-285750">
              <a:lnSpc>
                <a:spcPct val="100000"/>
              </a:lnSpc>
            </a:pPr>
            <a:r>
              <a:rPr lang="en-US" sz="1600" dirty="0">
                <a:cs typeface="Calibri"/>
              </a:rPr>
              <a:t>Use of Time Assessments</a:t>
            </a:r>
          </a:p>
          <a:p>
            <a:pPr marL="285750" indent="-285750">
              <a:lnSpc>
                <a:spcPct val="100000"/>
              </a:lnSpc>
            </a:pPr>
            <a:r>
              <a:rPr lang="en-US" sz="1600" dirty="0">
                <a:cs typeface="Calibri"/>
              </a:rPr>
              <a:t>Needs Assessments</a:t>
            </a:r>
          </a:p>
        </p:txBody>
      </p:sp>
      <p:pic>
        <p:nvPicPr>
          <p:cNvPr id="5" name="Picture 4" descr="A picture containing computer, food, keyboard&#10;&#10;Description generated with very high confidence">
            <a:extLst>
              <a:ext uri="{FF2B5EF4-FFF2-40B4-BE49-F238E27FC236}">
                <a16:creationId xmlns:a16="http://schemas.microsoft.com/office/drawing/2014/main" id="{AA2CF1EC-02C3-487A-A444-B81A111C9A00}"/>
              </a:ext>
            </a:extLst>
          </p:cNvPr>
          <p:cNvPicPr>
            <a:picLocks noChangeAspect="1"/>
          </p:cNvPicPr>
          <p:nvPr/>
        </p:nvPicPr>
        <p:blipFill rotWithShape="1">
          <a:blip r:embed="rId3"/>
          <a:srcRect l="6865" r="24971" b="-1"/>
          <a:stretch/>
        </p:blipFill>
        <p:spPr>
          <a:xfrm>
            <a:off x="5076200" y="2447185"/>
            <a:ext cx="3862707" cy="3714244"/>
          </a:xfrm>
          <a:prstGeom prst="rect">
            <a:avLst/>
          </a:prstGeom>
        </p:spPr>
      </p:pic>
    </p:spTree>
    <p:extLst>
      <p:ext uri="{BB962C8B-B14F-4D97-AF65-F5344CB8AC3E}">
        <p14:creationId xmlns:p14="http://schemas.microsoft.com/office/powerpoint/2010/main" val="240537308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20800" y="-3629"/>
            <a:ext cx="3421800" cy="1825433"/>
          </a:xfrm>
        </p:spPr>
        <p:txBody>
          <a:bodyPr/>
          <a:lstStyle/>
          <a:p>
            <a:r>
              <a:rPr lang="en-US"/>
              <a:t>Welcome!</a:t>
            </a:r>
          </a:p>
        </p:txBody>
      </p:sp>
      <p:sp>
        <p:nvSpPr>
          <p:cNvPr id="3" name="Subtitle 2"/>
          <p:cNvSpPr>
            <a:spLocks noGrp="1"/>
          </p:cNvSpPr>
          <p:nvPr>
            <p:ph type="subTitle" idx="1"/>
          </p:nvPr>
        </p:nvSpPr>
        <p:spPr>
          <a:xfrm>
            <a:off x="5427453" y="2468594"/>
            <a:ext cx="3027600" cy="4188471"/>
          </a:xfrm>
        </p:spPr>
        <p:txBody>
          <a:bodyPr vert="horz" lIns="0" tIns="0" rIns="0" bIns="0" rtlCol="0" anchor="t">
            <a:normAutofit/>
          </a:bodyPr>
          <a:lstStyle/>
          <a:p>
            <a:r>
              <a:rPr lang="en-US" dirty="0">
                <a:solidFill>
                  <a:srgbClr val="FFFFFF"/>
                </a:solidFill>
              </a:rPr>
              <a:t>For this training, you will need a copy of the following:</a:t>
            </a:r>
          </a:p>
          <a:p>
            <a:endParaRPr lang="en-US" dirty="0"/>
          </a:p>
          <a:p>
            <a:r>
              <a:rPr lang="en-US" dirty="0">
                <a:solidFill>
                  <a:srgbClr val="FFFFFF"/>
                </a:solidFill>
              </a:rPr>
              <a:t>School Counselor Rubric</a:t>
            </a:r>
          </a:p>
          <a:p>
            <a:endParaRPr lang="en-US" dirty="0">
              <a:cs typeface="Calibri"/>
            </a:endParaRPr>
          </a:p>
          <a:p>
            <a:endParaRPr lang="en-US" dirty="0">
              <a:cs typeface="Calibri"/>
            </a:endParaRPr>
          </a:p>
          <a:p>
            <a:endParaRPr lang="en-US" dirty="0">
              <a:cs typeface="Calibri"/>
            </a:endParaRPr>
          </a:p>
          <a:p>
            <a:endParaRPr lang="en-US" dirty="0">
              <a:cs typeface="Calibri"/>
            </a:endParaRPr>
          </a:p>
        </p:txBody>
      </p:sp>
    </p:spTree>
    <p:extLst>
      <p:ext uri="{BB962C8B-B14F-4D97-AF65-F5344CB8AC3E}">
        <p14:creationId xmlns:p14="http://schemas.microsoft.com/office/powerpoint/2010/main" val="381244219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D9E65C-8AC9-4D3D-9656-FFD5E428CCCD}"/>
              </a:ext>
            </a:extLst>
          </p:cNvPr>
          <p:cNvSpPr>
            <a:spLocks noGrp="1"/>
          </p:cNvSpPr>
          <p:nvPr>
            <p:ph type="title"/>
          </p:nvPr>
        </p:nvSpPr>
        <p:spPr>
          <a:xfrm>
            <a:off x="595246" y="386930"/>
            <a:ext cx="7549592" cy="1298448"/>
          </a:xfrm>
        </p:spPr>
        <p:txBody>
          <a:bodyPr anchor="b">
            <a:normAutofit/>
          </a:bodyPr>
          <a:lstStyle/>
          <a:p>
            <a:r>
              <a:rPr lang="en-US" sz="4200" dirty="0">
                <a:latin typeface="Calibri"/>
                <a:cs typeface="Calibri"/>
              </a:rPr>
              <a:t>Sources of Evidence - Evaluator</a:t>
            </a:r>
            <a:endParaRPr lang="en-US" sz="4200" dirty="0"/>
          </a:p>
        </p:txBody>
      </p:sp>
      <p:sp>
        <p:nvSpPr>
          <p:cNvPr id="3" name="Content Placeholder 2">
            <a:extLst>
              <a:ext uri="{FF2B5EF4-FFF2-40B4-BE49-F238E27FC236}">
                <a16:creationId xmlns:a16="http://schemas.microsoft.com/office/drawing/2014/main" id="{FF2F87FA-8A89-447F-9ED7-DBF0B6377818}"/>
              </a:ext>
            </a:extLst>
          </p:cNvPr>
          <p:cNvSpPr>
            <a:spLocks noGrp="1"/>
          </p:cNvSpPr>
          <p:nvPr>
            <p:ph idx="1"/>
          </p:nvPr>
        </p:nvSpPr>
        <p:spPr>
          <a:xfrm>
            <a:off x="383766" y="1161535"/>
            <a:ext cx="3982261" cy="5077424"/>
          </a:xfrm>
        </p:spPr>
        <p:txBody>
          <a:bodyPr vert="horz" lIns="0" tIns="0" rIns="0" bIns="0" rtlCol="0" anchor="ctr">
            <a:normAutofit/>
          </a:bodyPr>
          <a:lstStyle/>
          <a:p>
            <a:pPr marL="0" indent="0">
              <a:buNone/>
            </a:pPr>
            <a:r>
              <a:rPr lang="en-US" sz="2400">
                <a:ea typeface="+mn-lt"/>
                <a:cs typeface="+mn-lt"/>
              </a:rPr>
              <a:t>Sources Gathered by the Evaluator:</a:t>
            </a:r>
            <a:endParaRPr lang="en-US" sz="2400">
              <a:cs typeface="Calibri"/>
            </a:endParaRPr>
          </a:p>
          <a:p>
            <a:pPr marL="0" indent="0">
              <a:buNone/>
            </a:pPr>
            <a:endParaRPr lang="en-US" sz="2400">
              <a:ea typeface="+mn-lt"/>
              <a:cs typeface="+mn-lt"/>
            </a:endParaRPr>
          </a:p>
          <a:p>
            <a:pPr>
              <a:buFont typeface="Arial"/>
              <a:buChar char="•"/>
            </a:pPr>
            <a:r>
              <a:rPr lang="en-US" sz="2400">
                <a:ea typeface="+mn-lt"/>
                <a:cs typeface="+mn-lt"/>
              </a:rPr>
              <a:t>Pre-Conference Questions</a:t>
            </a:r>
          </a:p>
          <a:p>
            <a:pPr>
              <a:buFont typeface="Arial"/>
              <a:buChar char="•"/>
            </a:pPr>
            <a:r>
              <a:rPr lang="en-US" sz="2400">
                <a:ea typeface="+mn-lt"/>
                <a:cs typeface="+mn-lt"/>
              </a:rPr>
              <a:t>Observations</a:t>
            </a:r>
          </a:p>
          <a:p>
            <a:pPr>
              <a:buFont typeface="Arial"/>
              <a:buChar char="•"/>
            </a:pPr>
            <a:r>
              <a:rPr lang="en-US" sz="2400">
                <a:ea typeface="+mn-lt"/>
                <a:cs typeface="+mn-lt"/>
              </a:rPr>
              <a:t>Post-Conference Questions</a:t>
            </a:r>
          </a:p>
          <a:p>
            <a:pPr>
              <a:buFont typeface="Arial"/>
              <a:buChar char="•"/>
            </a:pPr>
            <a:endParaRPr lang="en-US" sz="1700"/>
          </a:p>
        </p:txBody>
      </p:sp>
      <p:pic>
        <p:nvPicPr>
          <p:cNvPr id="5" name="Picture 4" descr="A person sitting on a table&#10;&#10;Description generated with high confidence">
            <a:extLst>
              <a:ext uri="{FF2B5EF4-FFF2-40B4-BE49-F238E27FC236}">
                <a16:creationId xmlns:a16="http://schemas.microsoft.com/office/drawing/2014/main" id="{171330BB-7C8F-44E3-B8B9-1940C8B26EB7}"/>
              </a:ext>
            </a:extLst>
          </p:cNvPr>
          <p:cNvPicPr>
            <a:picLocks noChangeAspect="1"/>
          </p:cNvPicPr>
          <p:nvPr/>
        </p:nvPicPr>
        <p:blipFill rotWithShape="1">
          <a:blip r:embed="rId3"/>
          <a:srcRect l="27138" r="11624" b="1"/>
          <a:stretch/>
        </p:blipFill>
        <p:spPr>
          <a:xfrm>
            <a:off x="4433649" y="2484255"/>
            <a:ext cx="3862707" cy="3714244"/>
          </a:xfrm>
          <a:prstGeom prst="rect">
            <a:avLst/>
          </a:prstGeom>
        </p:spPr>
      </p:pic>
    </p:spTree>
    <p:extLst>
      <p:ext uri="{BB962C8B-B14F-4D97-AF65-F5344CB8AC3E}">
        <p14:creationId xmlns:p14="http://schemas.microsoft.com/office/powerpoint/2010/main" val="90451493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CCA468-F189-474C-8494-F229B4895723}"/>
              </a:ext>
            </a:extLst>
          </p:cNvPr>
          <p:cNvSpPr>
            <a:spLocks noGrp="1"/>
          </p:cNvSpPr>
          <p:nvPr>
            <p:ph type="title"/>
          </p:nvPr>
        </p:nvSpPr>
        <p:spPr/>
        <p:txBody>
          <a:bodyPr/>
          <a:lstStyle/>
          <a:p>
            <a:r>
              <a:rPr lang="en-US">
                <a:latin typeface="Calibri"/>
                <a:cs typeface="Calibri"/>
              </a:rPr>
              <a:t>School Counselor Evaluation Process</a:t>
            </a:r>
            <a:br>
              <a:rPr lang="en-US">
                <a:latin typeface="Calibri"/>
                <a:cs typeface="Calibri"/>
              </a:rPr>
            </a:br>
            <a:r>
              <a:rPr lang="en-US">
                <a:latin typeface="Calibri"/>
                <a:cs typeface="Calibri"/>
              </a:rPr>
              <a:t>by Contract Level</a:t>
            </a:r>
            <a:endParaRPr lang="en-US"/>
          </a:p>
        </p:txBody>
      </p:sp>
      <p:graphicFrame>
        <p:nvGraphicFramePr>
          <p:cNvPr id="4" name="Table 4" descr="table image" title="table">
            <a:extLst>
              <a:ext uri="{FF2B5EF4-FFF2-40B4-BE49-F238E27FC236}">
                <a16:creationId xmlns:a16="http://schemas.microsoft.com/office/drawing/2014/main" id="{97355BC8-50C7-4FC7-B4C8-DCECDBBAE8A7}"/>
              </a:ext>
            </a:extLst>
          </p:cNvPr>
          <p:cNvGraphicFramePr>
            <a:graphicFrameLocks noGrp="1"/>
          </p:cNvGraphicFramePr>
          <p:nvPr>
            <p:ph idx="1"/>
            <p:extLst>
              <p:ext uri="{D42A27DB-BD31-4B8C-83A1-F6EECF244321}">
                <p14:modId xmlns:p14="http://schemas.microsoft.com/office/powerpoint/2010/main" val="4130409627"/>
              </p:ext>
            </p:extLst>
          </p:nvPr>
        </p:nvGraphicFramePr>
        <p:xfrm>
          <a:off x="642548" y="1606374"/>
          <a:ext cx="8217919" cy="4983971"/>
        </p:xfrm>
        <a:graphic>
          <a:graphicData uri="http://schemas.openxmlformats.org/drawingml/2006/table">
            <a:tbl>
              <a:tblPr firstRow="1" bandRow="1">
                <a:tableStyleId>{5C22544A-7EE6-4342-B048-85BDC9FD1C3A}</a:tableStyleId>
              </a:tblPr>
              <a:tblGrid>
                <a:gridCol w="2091439">
                  <a:extLst>
                    <a:ext uri="{9D8B030D-6E8A-4147-A177-3AD203B41FA5}">
                      <a16:colId xmlns:a16="http://schemas.microsoft.com/office/drawing/2014/main" val="346580820"/>
                    </a:ext>
                  </a:extLst>
                </a:gridCol>
                <a:gridCol w="3383280">
                  <a:extLst>
                    <a:ext uri="{9D8B030D-6E8A-4147-A177-3AD203B41FA5}">
                      <a16:colId xmlns:a16="http://schemas.microsoft.com/office/drawing/2014/main" val="3184217936"/>
                    </a:ext>
                  </a:extLst>
                </a:gridCol>
                <a:gridCol w="2743200">
                  <a:extLst>
                    <a:ext uri="{9D8B030D-6E8A-4147-A177-3AD203B41FA5}">
                      <a16:colId xmlns:a16="http://schemas.microsoft.com/office/drawing/2014/main" val="4204116816"/>
                    </a:ext>
                  </a:extLst>
                </a:gridCol>
              </a:tblGrid>
              <a:tr h="655811">
                <a:tc>
                  <a:txBody>
                    <a:bodyPr/>
                    <a:lstStyle/>
                    <a:p>
                      <a:r>
                        <a:rPr lang="en-US" sz="2400" dirty="0"/>
                        <a:t>Contract Level</a:t>
                      </a:r>
                    </a:p>
                  </a:txBody>
                  <a:tcPr/>
                </a:tc>
                <a:tc>
                  <a:txBody>
                    <a:bodyPr/>
                    <a:lstStyle/>
                    <a:p>
                      <a:r>
                        <a:rPr lang="en-US" sz="2400" dirty="0"/>
                        <a:t>Observations per Semester</a:t>
                      </a:r>
                    </a:p>
                  </a:txBody>
                  <a:tcPr/>
                </a:tc>
                <a:tc>
                  <a:txBody>
                    <a:bodyPr/>
                    <a:lstStyle/>
                    <a:p>
                      <a:r>
                        <a:rPr lang="en-US" sz="2400" dirty="0"/>
                        <a:t>Professional Goal</a:t>
                      </a:r>
                    </a:p>
                  </a:txBody>
                  <a:tcPr/>
                </a:tc>
                <a:extLst>
                  <a:ext uri="{0D108BD9-81ED-4DB2-BD59-A6C34878D82A}">
                    <a16:rowId xmlns:a16="http://schemas.microsoft.com/office/drawing/2014/main" val="3389869891"/>
                  </a:ext>
                </a:extLst>
              </a:tr>
              <a:tr h="665987">
                <a:tc>
                  <a:txBody>
                    <a:bodyPr/>
                    <a:lstStyle/>
                    <a:p>
                      <a:r>
                        <a:rPr lang="en-US" sz="1800"/>
                        <a:t>Induction Formative</a:t>
                      </a:r>
                    </a:p>
                    <a:p>
                      <a:pPr lvl="0">
                        <a:buNone/>
                      </a:pPr>
                      <a:endParaRPr lang="en-US" sz="1600"/>
                    </a:p>
                  </a:txBody>
                  <a:tcPr/>
                </a:tc>
                <a:tc>
                  <a:txBody>
                    <a:bodyPr/>
                    <a:lstStyle/>
                    <a:p>
                      <a:r>
                        <a:rPr lang="en-US" sz="1800" dirty="0"/>
                        <a:t>≥ 1 Observation of Direct Services   by Administrative Evaluator</a:t>
                      </a:r>
                    </a:p>
                    <a:p>
                      <a:pPr lvl="0">
                        <a:buNone/>
                      </a:pPr>
                      <a:endParaRPr lang="en-US" sz="1800" dirty="0"/>
                    </a:p>
                  </a:txBody>
                  <a:tcPr/>
                </a:tc>
                <a:tc>
                  <a:txBody>
                    <a:bodyPr/>
                    <a:lstStyle/>
                    <a:p>
                      <a:r>
                        <a:rPr lang="en-US" sz="1800" dirty="0"/>
                        <a:t>Complete 1 Student Growth</a:t>
                      </a:r>
                      <a:r>
                        <a:rPr lang="en-US" sz="1800" baseline="0" dirty="0"/>
                        <a:t> Goal and School Counselor Plan</a:t>
                      </a:r>
                      <a:endParaRPr lang="en-US" sz="1800" dirty="0"/>
                    </a:p>
                  </a:txBody>
                  <a:tcPr/>
                </a:tc>
                <a:extLst>
                  <a:ext uri="{0D108BD9-81ED-4DB2-BD59-A6C34878D82A}">
                    <a16:rowId xmlns:a16="http://schemas.microsoft.com/office/drawing/2014/main" val="19503972"/>
                  </a:ext>
                </a:extLst>
              </a:tr>
              <a:tr h="903561">
                <a:tc>
                  <a:txBody>
                    <a:bodyPr/>
                    <a:lstStyle/>
                    <a:p>
                      <a:r>
                        <a:rPr lang="en-US" sz="1800"/>
                        <a:t>Annual Summative</a:t>
                      </a:r>
                    </a:p>
                  </a:txBody>
                  <a:tcPr/>
                </a:tc>
                <a:tc>
                  <a:txBody>
                    <a:bodyPr/>
                    <a:lstStyle/>
                    <a:p>
                      <a:pPr lvl="0">
                        <a:buNone/>
                      </a:pPr>
                      <a:r>
                        <a:rPr lang="en-US" sz="1800" b="0" i="0" u="none" strike="noStrike" noProof="0">
                          <a:latin typeface="Calibri"/>
                        </a:rPr>
                        <a:t>≥ 1 Observation of Direct Services by Administrative Evaluator</a:t>
                      </a:r>
                    </a:p>
                    <a:p>
                      <a:pPr lvl="0">
                        <a:buNone/>
                      </a:pPr>
                      <a:r>
                        <a:rPr lang="en-US" sz="1800" b="0" i="0" u="none" strike="noStrike" noProof="0">
                          <a:latin typeface="Calibri"/>
                        </a:rPr>
                        <a:t>≥ 1 Observation of Direct Services by Content Expert</a:t>
                      </a:r>
                      <a:endParaRPr lang="en-US" sz="1800"/>
                    </a:p>
                  </a:txBody>
                  <a:tcPr/>
                </a:tc>
                <a:tc>
                  <a:txBody>
                    <a:bodyPr/>
                    <a:lstStyle/>
                    <a:p>
                      <a:r>
                        <a:rPr lang="en-US" sz="1800" dirty="0"/>
                        <a:t>Complete 1 Student Growth Goal </a:t>
                      </a:r>
                      <a:r>
                        <a:rPr lang="en-US" sz="1800" baseline="0" dirty="0"/>
                        <a:t>and School Counselor Plan</a:t>
                      </a:r>
                      <a:endParaRPr lang="en-US" sz="1800" dirty="0"/>
                    </a:p>
                  </a:txBody>
                  <a:tcPr/>
                </a:tc>
                <a:extLst>
                  <a:ext uri="{0D108BD9-81ED-4DB2-BD59-A6C34878D82A}">
                    <a16:rowId xmlns:a16="http://schemas.microsoft.com/office/drawing/2014/main" val="529505959"/>
                  </a:ext>
                </a:extLst>
              </a:tr>
              <a:tr h="903561">
                <a:tc>
                  <a:txBody>
                    <a:bodyPr/>
                    <a:lstStyle/>
                    <a:p>
                      <a:r>
                        <a:rPr lang="en-US" sz="1800"/>
                        <a:t>Continuing Formative</a:t>
                      </a:r>
                    </a:p>
                    <a:p>
                      <a:pPr lvl="0">
                        <a:buNone/>
                      </a:pPr>
                      <a:r>
                        <a:rPr lang="en-US" sz="1600"/>
                        <a:t>*2nd semester may be waived</a:t>
                      </a:r>
                    </a:p>
                  </a:txBody>
                  <a:tcPr/>
                </a:tc>
                <a:tc>
                  <a:txBody>
                    <a:bodyPr/>
                    <a:lstStyle/>
                    <a:p>
                      <a:pPr lvl="0">
                        <a:buNone/>
                      </a:pPr>
                      <a:r>
                        <a:rPr lang="en-US" sz="1800" b="0" i="0" u="none" strike="noStrike" noProof="0">
                          <a:latin typeface="Calibri"/>
                        </a:rPr>
                        <a:t>≥ 1 Observation Direct Services by Administrative Evaluator</a:t>
                      </a:r>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dirty="0"/>
                        <a:t>Complete 1 Student Growth Goal </a:t>
                      </a:r>
                      <a:r>
                        <a:rPr lang="en-US" sz="1800" baseline="0" dirty="0"/>
                        <a:t>and School Counselor Plan</a:t>
                      </a:r>
                      <a:endParaRPr lang="en-US" sz="1800" dirty="0"/>
                    </a:p>
                  </a:txBody>
                  <a:tcPr/>
                </a:tc>
                <a:extLst>
                  <a:ext uri="{0D108BD9-81ED-4DB2-BD59-A6C34878D82A}">
                    <a16:rowId xmlns:a16="http://schemas.microsoft.com/office/drawing/2014/main" val="2317563942"/>
                  </a:ext>
                </a:extLst>
              </a:tr>
              <a:tr h="655811">
                <a:tc>
                  <a:txBody>
                    <a:bodyPr/>
                    <a:lstStyle/>
                    <a:p>
                      <a:pPr lvl="0">
                        <a:buNone/>
                      </a:pPr>
                      <a:r>
                        <a:rPr lang="en-US" sz="1800"/>
                        <a:t>Continuing GBE</a:t>
                      </a:r>
                    </a:p>
                  </a:txBody>
                  <a:tcPr/>
                </a:tc>
                <a:tc>
                  <a:txBody>
                    <a:bodyPr/>
                    <a:lstStyle/>
                    <a:p>
                      <a:pPr lvl="0">
                        <a:buNone/>
                      </a:pPr>
                      <a:r>
                        <a:rPr lang="en-US" sz="1800" dirty="0"/>
                        <a:t>Informal Feedback</a:t>
                      </a:r>
                    </a:p>
                  </a:txBody>
                  <a:tcPr/>
                </a:tc>
                <a:tc>
                  <a:txBody>
                    <a:bodyPr/>
                    <a:lstStyle/>
                    <a:p>
                      <a:r>
                        <a:rPr lang="en-US" sz="1800" dirty="0"/>
                        <a:t>Complete 1 Student Growth Goal</a:t>
                      </a:r>
                    </a:p>
                  </a:txBody>
                  <a:tcPr/>
                </a:tc>
                <a:extLst>
                  <a:ext uri="{0D108BD9-81ED-4DB2-BD59-A6C34878D82A}">
                    <a16:rowId xmlns:a16="http://schemas.microsoft.com/office/drawing/2014/main" val="585262528"/>
                  </a:ext>
                </a:extLst>
              </a:tr>
            </a:tbl>
          </a:graphicData>
        </a:graphic>
      </p:graphicFrame>
    </p:spTree>
    <p:extLst>
      <p:ext uri="{BB962C8B-B14F-4D97-AF65-F5344CB8AC3E}">
        <p14:creationId xmlns:p14="http://schemas.microsoft.com/office/powerpoint/2010/main" val="346745293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E51460-138D-48AA-942A-E5AD37159D04}"/>
              </a:ext>
            </a:extLst>
          </p:cNvPr>
          <p:cNvSpPr>
            <a:spLocks noGrp="1"/>
          </p:cNvSpPr>
          <p:nvPr>
            <p:ph type="title"/>
          </p:nvPr>
        </p:nvSpPr>
        <p:spPr>
          <a:xfrm>
            <a:off x="748913" y="-88669"/>
            <a:ext cx="7502400" cy="863666"/>
          </a:xfrm>
        </p:spPr>
        <p:txBody>
          <a:bodyPr/>
          <a:lstStyle/>
          <a:p>
            <a:r>
              <a:rPr lang="en-US">
                <a:latin typeface="Calibri"/>
                <a:cs typeface="Calibri"/>
              </a:rPr>
              <a:t>Documents Needed</a:t>
            </a:r>
            <a:endParaRPr lang="en-US"/>
          </a:p>
        </p:txBody>
      </p:sp>
      <p:graphicFrame>
        <p:nvGraphicFramePr>
          <p:cNvPr id="8" name="Table 8" descr="table image" title="table">
            <a:extLst>
              <a:ext uri="{FF2B5EF4-FFF2-40B4-BE49-F238E27FC236}">
                <a16:creationId xmlns:a16="http://schemas.microsoft.com/office/drawing/2014/main" id="{0E6F6444-A805-4964-8E99-A25E97E62EAD}"/>
              </a:ext>
            </a:extLst>
          </p:cNvPr>
          <p:cNvGraphicFramePr>
            <a:graphicFrameLocks noGrp="1"/>
          </p:cNvGraphicFramePr>
          <p:nvPr>
            <p:ph idx="1"/>
            <p:extLst>
              <p:ext uri="{D42A27DB-BD31-4B8C-83A1-F6EECF244321}">
                <p14:modId xmlns:p14="http://schemas.microsoft.com/office/powerpoint/2010/main" val="2800339968"/>
              </p:ext>
            </p:extLst>
          </p:nvPr>
        </p:nvGraphicFramePr>
        <p:xfrm>
          <a:off x="517583" y="905773"/>
          <a:ext cx="8113969" cy="5695530"/>
        </p:xfrm>
        <a:graphic>
          <a:graphicData uri="http://schemas.openxmlformats.org/drawingml/2006/table">
            <a:tbl>
              <a:tblPr firstRow="1" bandRow="1">
                <a:tableStyleId>{5C22544A-7EE6-4342-B048-85BDC9FD1C3A}</a:tableStyleId>
              </a:tblPr>
              <a:tblGrid>
                <a:gridCol w="2287882">
                  <a:extLst>
                    <a:ext uri="{9D8B030D-6E8A-4147-A177-3AD203B41FA5}">
                      <a16:colId xmlns:a16="http://schemas.microsoft.com/office/drawing/2014/main" val="1834759231"/>
                    </a:ext>
                  </a:extLst>
                </a:gridCol>
                <a:gridCol w="3261156">
                  <a:extLst>
                    <a:ext uri="{9D8B030D-6E8A-4147-A177-3AD203B41FA5}">
                      <a16:colId xmlns:a16="http://schemas.microsoft.com/office/drawing/2014/main" val="340752609"/>
                    </a:ext>
                  </a:extLst>
                </a:gridCol>
                <a:gridCol w="2564931">
                  <a:extLst>
                    <a:ext uri="{9D8B030D-6E8A-4147-A177-3AD203B41FA5}">
                      <a16:colId xmlns:a16="http://schemas.microsoft.com/office/drawing/2014/main" val="110939362"/>
                    </a:ext>
                  </a:extLst>
                </a:gridCol>
              </a:tblGrid>
              <a:tr h="881215">
                <a:tc>
                  <a:txBody>
                    <a:bodyPr/>
                    <a:lstStyle/>
                    <a:p>
                      <a:pPr lvl="0">
                        <a:buNone/>
                      </a:pPr>
                      <a:r>
                        <a:rPr lang="en-US" sz="2000"/>
                        <a:t>Process Step</a:t>
                      </a:r>
                    </a:p>
                  </a:txBody>
                  <a:tcPr/>
                </a:tc>
                <a:tc>
                  <a:txBody>
                    <a:bodyPr/>
                    <a:lstStyle/>
                    <a:p>
                      <a:pPr lvl="0">
                        <a:buNone/>
                      </a:pPr>
                      <a:r>
                        <a:rPr lang="en-US" sz="2000"/>
                        <a:t>Documents for School Counselor</a:t>
                      </a:r>
                    </a:p>
                  </a:txBody>
                  <a:tcPr/>
                </a:tc>
                <a:tc>
                  <a:txBody>
                    <a:bodyPr/>
                    <a:lstStyle/>
                    <a:p>
                      <a:pPr lvl="0">
                        <a:buNone/>
                      </a:pPr>
                      <a:r>
                        <a:rPr lang="en-US" sz="2000"/>
                        <a:t>Forms for Evaluator(s)</a:t>
                      </a:r>
                    </a:p>
                  </a:txBody>
                  <a:tcPr/>
                </a:tc>
                <a:extLst>
                  <a:ext uri="{0D108BD9-81ED-4DB2-BD59-A6C34878D82A}">
                    <a16:rowId xmlns:a16="http://schemas.microsoft.com/office/drawing/2014/main" val="2384996407"/>
                  </a:ext>
                </a:extLst>
              </a:tr>
              <a:tr h="1246697">
                <a:tc>
                  <a:txBody>
                    <a:bodyPr/>
                    <a:lstStyle/>
                    <a:p>
                      <a:pPr lvl="0">
                        <a:buNone/>
                      </a:pPr>
                      <a:r>
                        <a:rPr lang="en-US" sz="2000"/>
                        <a:t>Preliminary Approval Conference</a:t>
                      </a:r>
                    </a:p>
                  </a:txBody>
                  <a:tcPr/>
                </a:tc>
                <a:tc>
                  <a:txBody>
                    <a:bodyPr/>
                    <a:lstStyle/>
                    <a:p>
                      <a:pPr marL="342900" lvl="0" indent="-342900">
                        <a:buFont typeface="Arial"/>
                        <a:buChar char="•"/>
                      </a:pPr>
                      <a:r>
                        <a:rPr lang="en-US" sz="2000"/>
                        <a:t>School Counselor Plan</a:t>
                      </a:r>
                    </a:p>
                    <a:p>
                      <a:pPr marL="342900" lvl="0" indent="-342900">
                        <a:buFont typeface="Arial"/>
                        <a:buChar char="•"/>
                      </a:pPr>
                      <a:r>
                        <a:rPr lang="en-US" sz="2000"/>
                        <a:t>Student Growth Goal</a:t>
                      </a:r>
                    </a:p>
                    <a:p>
                      <a:pPr marL="342900" lvl="0" indent="-342900">
                        <a:buFont typeface="Arial"/>
                        <a:buChar char="•"/>
                      </a:pPr>
                      <a:r>
                        <a:rPr lang="en-US" sz="2000"/>
                        <a:t>Annual Calendar</a:t>
                      </a:r>
                    </a:p>
                  </a:txBody>
                  <a:tcPr/>
                </a:tc>
                <a:tc>
                  <a:txBody>
                    <a:bodyPr/>
                    <a:lstStyle/>
                    <a:p>
                      <a:pPr marL="342900" lvl="0" indent="-342900">
                        <a:buFont typeface="Arial"/>
                        <a:buChar char="•"/>
                      </a:pPr>
                      <a:r>
                        <a:rPr lang="en-US" sz="2000"/>
                        <a:t>School Counselor Plan</a:t>
                      </a:r>
                    </a:p>
                    <a:p>
                      <a:pPr marL="342900" lvl="0" indent="-342900">
                        <a:buFont typeface="Arial"/>
                        <a:buChar char="•"/>
                      </a:pPr>
                      <a:r>
                        <a:rPr lang="en-US" sz="2000"/>
                        <a:t>Student Growth Goal</a:t>
                      </a:r>
                    </a:p>
                  </a:txBody>
                  <a:tcPr/>
                </a:tc>
                <a:extLst>
                  <a:ext uri="{0D108BD9-81ED-4DB2-BD59-A6C34878D82A}">
                    <a16:rowId xmlns:a16="http://schemas.microsoft.com/office/drawing/2014/main" val="3454733659"/>
                  </a:ext>
                </a:extLst>
              </a:tr>
              <a:tr h="1633718">
                <a:tc>
                  <a:txBody>
                    <a:bodyPr/>
                    <a:lstStyle/>
                    <a:p>
                      <a:r>
                        <a:rPr lang="en-US" sz="2000"/>
                        <a:t>Pre-Conferences</a:t>
                      </a:r>
                    </a:p>
                  </a:txBody>
                  <a:tcPr/>
                </a:tc>
                <a:tc>
                  <a:txBody>
                    <a:bodyPr/>
                    <a:lstStyle/>
                    <a:p>
                      <a:pPr lvl="0">
                        <a:buNone/>
                      </a:pPr>
                      <a:r>
                        <a:rPr lang="en-US" sz="2000"/>
                        <a:t>Optional Samplings of:</a:t>
                      </a:r>
                    </a:p>
                    <a:p>
                      <a:pPr marL="285750" lvl="0" indent="-285750">
                        <a:buFont typeface="Arial"/>
                        <a:buChar char="•"/>
                      </a:pPr>
                      <a:r>
                        <a:rPr lang="en-US" sz="2000"/>
                        <a:t>Action Plans</a:t>
                      </a:r>
                    </a:p>
                    <a:p>
                      <a:pPr marL="285750" lvl="0" indent="-285750">
                        <a:buFont typeface="Arial"/>
                        <a:buChar char="•"/>
                      </a:pPr>
                      <a:r>
                        <a:rPr lang="en-US" sz="2000"/>
                        <a:t>Lesson Plans</a:t>
                      </a:r>
                    </a:p>
                    <a:p>
                      <a:pPr marL="285750" lvl="0" indent="-285750">
                        <a:buFont typeface="Arial"/>
                        <a:buChar char="•"/>
                      </a:pPr>
                      <a:r>
                        <a:rPr lang="en-US" sz="2000"/>
                        <a:t>Use of Time Assessments</a:t>
                      </a:r>
                    </a:p>
                    <a:p>
                      <a:pPr marL="285750" lvl="0" indent="-285750">
                        <a:buFont typeface="Arial"/>
                        <a:buChar char="•"/>
                      </a:pPr>
                      <a:r>
                        <a:rPr lang="en-US" sz="2000"/>
                        <a:t>Needs Assessments</a:t>
                      </a:r>
                    </a:p>
                  </a:txBody>
                  <a:tcPr/>
                </a:tc>
                <a:tc>
                  <a:txBody>
                    <a:bodyPr/>
                    <a:lstStyle/>
                    <a:p>
                      <a:pPr marL="342900" lvl="0" indent="-342900">
                        <a:buFont typeface="Arial"/>
                        <a:buChar char="•"/>
                      </a:pPr>
                      <a:r>
                        <a:rPr lang="en-US" sz="2000"/>
                        <a:t>Pre-Conference Form</a:t>
                      </a:r>
                    </a:p>
                  </a:txBody>
                  <a:tcPr/>
                </a:tc>
                <a:extLst>
                  <a:ext uri="{0D108BD9-81ED-4DB2-BD59-A6C34878D82A}">
                    <a16:rowId xmlns:a16="http://schemas.microsoft.com/office/drawing/2014/main" val="4056472212"/>
                  </a:ext>
                </a:extLst>
              </a:tr>
              <a:tr h="623260">
                <a:tc>
                  <a:txBody>
                    <a:bodyPr/>
                    <a:lstStyle/>
                    <a:p>
                      <a:r>
                        <a:rPr lang="en-US" sz="2000"/>
                        <a:t>Observation</a:t>
                      </a:r>
                    </a:p>
                  </a:txBody>
                  <a:tcPr/>
                </a:tc>
                <a:tc>
                  <a:txBody>
                    <a:bodyPr/>
                    <a:lstStyle/>
                    <a:p>
                      <a:endParaRPr lang="en-US" sz="2000"/>
                    </a:p>
                  </a:txBody>
                  <a:tcPr/>
                </a:tc>
                <a:tc>
                  <a:txBody>
                    <a:bodyPr/>
                    <a:lstStyle/>
                    <a:p>
                      <a:pPr marL="342900" lvl="0" indent="-342900">
                        <a:buFont typeface="Arial"/>
                        <a:buChar char="•"/>
                      </a:pPr>
                      <a:r>
                        <a:rPr lang="en-US" sz="2000"/>
                        <a:t>Rubric</a:t>
                      </a:r>
                    </a:p>
                  </a:txBody>
                  <a:tcPr/>
                </a:tc>
                <a:extLst>
                  <a:ext uri="{0D108BD9-81ED-4DB2-BD59-A6C34878D82A}">
                    <a16:rowId xmlns:a16="http://schemas.microsoft.com/office/drawing/2014/main" val="3105336711"/>
                  </a:ext>
                </a:extLst>
              </a:tr>
              <a:tr h="1246697">
                <a:tc>
                  <a:txBody>
                    <a:bodyPr/>
                    <a:lstStyle/>
                    <a:p>
                      <a:r>
                        <a:rPr lang="en-US" sz="2000"/>
                        <a:t>Post Conferences</a:t>
                      </a:r>
                    </a:p>
                  </a:txBody>
                  <a:tcPr/>
                </a:tc>
                <a:tc>
                  <a:txBody>
                    <a:bodyPr/>
                    <a:lstStyle/>
                    <a:p>
                      <a:pPr marL="342900" indent="-342900">
                        <a:buFont typeface="Arial"/>
                        <a:buChar char="•"/>
                      </a:pPr>
                      <a:r>
                        <a:rPr lang="en-US" sz="2000"/>
                        <a:t>Self-Reflection </a:t>
                      </a:r>
                    </a:p>
                    <a:p>
                      <a:pPr marL="342900" lvl="0" indent="-342900">
                        <a:buFont typeface="Arial"/>
                        <a:buChar char="•"/>
                      </a:pPr>
                      <a:r>
                        <a:rPr lang="en-US" sz="2000"/>
                        <a:t>Other documentation above as needed/desired</a:t>
                      </a:r>
                    </a:p>
                  </a:txBody>
                  <a:tcPr/>
                </a:tc>
                <a:tc>
                  <a:txBody>
                    <a:bodyPr/>
                    <a:lstStyle/>
                    <a:p>
                      <a:pPr marL="342900" lvl="0" indent="-342900">
                        <a:buFont typeface="Arial"/>
                        <a:buChar char="•"/>
                      </a:pPr>
                      <a:r>
                        <a:rPr lang="en-US" sz="2000" dirty="0"/>
                        <a:t>Post-Conference Forms</a:t>
                      </a:r>
                    </a:p>
                  </a:txBody>
                  <a:tcPr/>
                </a:tc>
                <a:extLst>
                  <a:ext uri="{0D108BD9-81ED-4DB2-BD59-A6C34878D82A}">
                    <a16:rowId xmlns:a16="http://schemas.microsoft.com/office/drawing/2014/main" val="1338971040"/>
                  </a:ext>
                </a:extLst>
              </a:tr>
            </a:tbl>
          </a:graphicData>
        </a:graphic>
      </p:graphicFrame>
    </p:spTree>
    <p:extLst>
      <p:ext uri="{BB962C8B-B14F-4D97-AF65-F5344CB8AC3E}">
        <p14:creationId xmlns:p14="http://schemas.microsoft.com/office/powerpoint/2010/main" val="40263545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E51460-138D-48AA-942A-E5AD37159D04}"/>
              </a:ext>
            </a:extLst>
          </p:cNvPr>
          <p:cNvSpPr>
            <a:spLocks noGrp="1"/>
          </p:cNvSpPr>
          <p:nvPr>
            <p:ph type="title"/>
          </p:nvPr>
        </p:nvSpPr>
        <p:spPr>
          <a:xfrm>
            <a:off x="734536" y="371406"/>
            <a:ext cx="7502400" cy="863666"/>
          </a:xfrm>
        </p:spPr>
        <p:txBody>
          <a:bodyPr/>
          <a:lstStyle/>
          <a:p>
            <a:r>
              <a:rPr lang="en-US">
                <a:latin typeface="Calibri"/>
                <a:cs typeface="Calibri"/>
              </a:rPr>
              <a:t>Documents Needed continued</a:t>
            </a:r>
            <a:endParaRPr lang="en-US" err="1"/>
          </a:p>
        </p:txBody>
      </p:sp>
      <p:graphicFrame>
        <p:nvGraphicFramePr>
          <p:cNvPr id="8" name="Table 8" descr="table image" title="table">
            <a:extLst>
              <a:ext uri="{FF2B5EF4-FFF2-40B4-BE49-F238E27FC236}">
                <a16:creationId xmlns:a16="http://schemas.microsoft.com/office/drawing/2014/main" id="{0E6F6444-A805-4964-8E99-A25E97E62EAD}"/>
              </a:ext>
            </a:extLst>
          </p:cNvPr>
          <p:cNvGraphicFramePr>
            <a:graphicFrameLocks noGrp="1"/>
          </p:cNvGraphicFramePr>
          <p:nvPr>
            <p:ph idx="1"/>
            <p:extLst>
              <p:ext uri="{D42A27DB-BD31-4B8C-83A1-F6EECF244321}">
                <p14:modId xmlns:p14="http://schemas.microsoft.com/office/powerpoint/2010/main" val="956511965"/>
              </p:ext>
            </p:extLst>
          </p:nvPr>
        </p:nvGraphicFramePr>
        <p:xfrm>
          <a:off x="575092" y="1710905"/>
          <a:ext cx="8113969" cy="4570002"/>
        </p:xfrm>
        <a:graphic>
          <a:graphicData uri="http://schemas.openxmlformats.org/drawingml/2006/table">
            <a:tbl>
              <a:tblPr firstRow="1" bandRow="1">
                <a:tableStyleId>{5C22544A-7EE6-4342-B048-85BDC9FD1C3A}</a:tableStyleId>
              </a:tblPr>
              <a:tblGrid>
                <a:gridCol w="2287882">
                  <a:extLst>
                    <a:ext uri="{9D8B030D-6E8A-4147-A177-3AD203B41FA5}">
                      <a16:colId xmlns:a16="http://schemas.microsoft.com/office/drawing/2014/main" val="1834759231"/>
                    </a:ext>
                  </a:extLst>
                </a:gridCol>
                <a:gridCol w="3261156">
                  <a:extLst>
                    <a:ext uri="{9D8B030D-6E8A-4147-A177-3AD203B41FA5}">
                      <a16:colId xmlns:a16="http://schemas.microsoft.com/office/drawing/2014/main" val="340752609"/>
                    </a:ext>
                  </a:extLst>
                </a:gridCol>
                <a:gridCol w="2564931">
                  <a:extLst>
                    <a:ext uri="{9D8B030D-6E8A-4147-A177-3AD203B41FA5}">
                      <a16:colId xmlns:a16="http://schemas.microsoft.com/office/drawing/2014/main" val="110939362"/>
                    </a:ext>
                  </a:extLst>
                </a:gridCol>
              </a:tblGrid>
              <a:tr h="638082">
                <a:tc>
                  <a:txBody>
                    <a:bodyPr/>
                    <a:lstStyle/>
                    <a:p>
                      <a:pPr lvl="0">
                        <a:buNone/>
                      </a:pPr>
                      <a:r>
                        <a:rPr lang="en-US" sz="2000"/>
                        <a:t>Process Step</a:t>
                      </a:r>
                    </a:p>
                  </a:txBody>
                  <a:tcPr/>
                </a:tc>
                <a:tc>
                  <a:txBody>
                    <a:bodyPr/>
                    <a:lstStyle/>
                    <a:p>
                      <a:pPr lvl="0">
                        <a:buNone/>
                      </a:pPr>
                      <a:r>
                        <a:rPr lang="en-US" sz="2000"/>
                        <a:t>Documents for SLP</a:t>
                      </a:r>
                    </a:p>
                  </a:txBody>
                  <a:tcPr/>
                </a:tc>
                <a:tc>
                  <a:txBody>
                    <a:bodyPr/>
                    <a:lstStyle/>
                    <a:p>
                      <a:pPr lvl="0">
                        <a:buNone/>
                      </a:pPr>
                      <a:r>
                        <a:rPr lang="en-US" sz="2000"/>
                        <a:t>Forms for Evaluator(s)</a:t>
                      </a:r>
                    </a:p>
                  </a:txBody>
                  <a:tcPr/>
                </a:tc>
                <a:extLst>
                  <a:ext uri="{0D108BD9-81ED-4DB2-BD59-A6C34878D82A}">
                    <a16:rowId xmlns:a16="http://schemas.microsoft.com/office/drawing/2014/main" val="2384996407"/>
                  </a:ext>
                </a:extLst>
              </a:tr>
              <a:tr h="600307">
                <a:tc>
                  <a:txBody>
                    <a:bodyPr/>
                    <a:lstStyle/>
                    <a:p>
                      <a:pPr lvl="0">
                        <a:buNone/>
                      </a:pPr>
                      <a:r>
                        <a:rPr lang="en-US" sz="2000"/>
                        <a:t>Consensus Meeting</a:t>
                      </a:r>
                      <a:endParaRPr lang="en-US"/>
                    </a:p>
                  </a:txBody>
                  <a:tcPr/>
                </a:tc>
                <a:tc>
                  <a:txBody>
                    <a:bodyPr/>
                    <a:lstStyle/>
                    <a:p>
                      <a:pPr lvl="0">
                        <a:buNone/>
                      </a:pPr>
                      <a:endParaRPr lang="en-US" sz="2000"/>
                    </a:p>
                  </a:txBody>
                  <a:tcPr/>
                </a:tc>
                <a:tc>
                  <a:txBody>
                    <a:bodyPr/>
                    <a:lstStyle/>
                    <a:p>
                      <a:pPr marL="342900" lvl="0" indent="-342900">
                        <a:buFont typeface="Arial"/>
                        <a:buChar char="•"/>
                      </a:pPr>
                      <a:r>
                        <a:rPr lang="en-US" sz="2000"/>
                        <a:t>Consensus Summary Form</a:t>
                      </a:r>
                    </a:p>
                  </a:txBody>
                  <a:tcPr/>
                </a:tc>
                <a:extLst>
                  <a:ext uri="{0D108BD9-81ED-4DB2-BD59-A6C34878D82A}">
                    <a16:rowId xmlns:a16="http://schemas.microsoft.com/office/drawing/2014/main" val="4056472212"/>
                  </a:ext>
                </a:extLst>
              </a:tr>
              <a:tr h="504595">
                <a:tc>
                  <a:txBody>
                    <a:bodyPr/>
                    <a:lstStyle/>
                    <a:p>
                      <a:pPr lvl="0">
                        <a:buNone/>
                      </a:pPr>
                      <a:r>
                        <a:rPr lang="en-US" sz="2000"/>
                        <a:t>Preliminary Eval Conference</a:t>
                      </a:r>
                      <a:endParaRPr lang="en-US"/>
                    </a:p>
                  </a:txBody>
                  <a:tcPr/>
                </a:tc>
                <a:tc>
                  <a:txBody>
                    <a:bodyPr/>
                    <a:lstStyle/>
                    <a:p>
                      <a:pPr marL="342900" lvl="0" indent="-342900">
                        <a:buFont typeface="Arial"/>
                        <a:buChar char="•"/>
                      </a:pPr>
                      <a:r>
                        <a:rPr lang="en-US" sz="2000"/>
                        <a:t>School Counselor Plan</a:t>
                      </a:r>
                    </a:p>
                    <a:p>
                      <a:pPr marL="342900" lvl="0" indent="-342900">
                        <a:buFont typeface="Arial"/>
                        <a:buChar char="•"/>
                      </a:pPr>
                      <a:r>
                        <a:rPr lang="en-US" sz="2000"/>
                        <a:t>Student Growth Goal</a:t>
                      </a:r>
                    </a:p>
                    <a:p>
                      <a:pPr marL="342900" lvl="0" indent="-342900">
                        <a:buFont typeface="Arial"/>
                        <a:buChar char="•"/>
                      </a:pPr>
                      <a:r>
                        <a:rPr lang="en-US" sz="2000"/>
                        <a:t>Annual Calendar</a:t>
                      </a:r>
                    </a:p>
                  </a:txBody>
                  <a:tcPr/>
                </a:tc>
                <a:tc>
                  <a:txBody>
                    <a:bodyPr/>
                    <a:lstStyle/>
                    <a:p>
                      <a:pPr marL="342900" lvl="0" indent="-342900">
                        <a:buFont typeface="Arial"/>
                        <a:buChar char="•"/>
                      </a:pPr>
                      <a:endParaRPr lang="en-US" sz="2000"/>
                    </a:p>
                    <a:p>
                      <a:pPr marL="342900" lvl="0" indent="-342900">
                        <a:buFont typeface="Arial"/>
                        <a:buChar char="•"/>
                      </a:pPr>
                      <a:r>
                        <a:rPr lang="en-US" sz="2000"/>
                        <a:t>Observation Summary Form</a:t>
                      </a:r>
                    </a:p>
                    <a:p>
                      <a:pPr marL="342900" lvl="0" indent="-342900">
                        <a:buFont typeface="Arial"/>
                        <a:buChar char="•"/>
                      </a:pPr>
                      <a:r>
                        <a:rPr lang="en-US" sz="2000"/>
                        <a:t>Scores are shared</a:t>
                      </a:r>
                    </a:p>
                  </a:txBody>
                  <a:tcPr/>
                </a:tc>
                <a:extLst>
                  <a:ext uri="{0D108BD9-81ED-4DB2-BD59-A6C34878D82A}">
                    <a16:rowId xmlns:a16="http://schemas.microsoft.com/office/drawing/2014/main" val="3105336711"/>
                  </a:ext>
                </a:extLst>
              </a:tr>
              <a:tr h="619195">
                <a:tc>
                  <a:txBody>
                    <a:bodyPr/>
                    <a:lstStyle/>
                    <a:p>
                      <a:pPr lvl="0">
                        <a:buNone/>
                      </a:pPr>
                      <a:r>
                        <a:rPr lang="en-US" sz="2000"/>
                        <a:t>Final Evaluation Conference</a:t>
                      </a:r>
                      <a:endParaRPr lang="en-US"/>
                    </a:p>
                  </a:txBody>
                  <a:tcPr/>
                </a:tc>
                <a:tc>
                  <a:txBody>
                    <a:bodyPr/>
                    <a:lstStyle/>
                    <a:p>
                      <a:pPr marL="342900" lvl="0" indent="-342900">
                        <a:buFont typeface="Arial"/>
                        <a:buChar char="•"/>
                      </a:pPr>
                      <a:r>
                        <a:rPr lang="en-US" sz="2000"/>
                        <a:t>Professionalism Self-Review</a:t>
                      </a:r>
                    </a:p>
                    <a:p>
                      <a:pPr marL="342900" lvl="0" indent="-342900">
                        <a:buFont typeface="Arial"/>
                        <a:buChar char="•"/>
                      </a:pPr>
                      <a:r>
                        <a:rPr lang="en-US" sz="2000"/>
                        <a:t>School Counselor Plan</a:t>
                      </a:r>
                    </a:p>
                    <a:p>
                      <a:pPr marL="342900" lvl="0" indent="-342900">
                        <a:buFont typeface="Arial"/>
                        <a:buChar char="•"/>
                      </a:pPr>
                      <a:r>
                        <a:rPr lang="en-US" sz="2000"/>
                        <a:t>Student Growth Goal</a:t>
                      </a:r>
                    </a:p>
                    <a:p>
                      <a:pPr marL="342900" lvl="0" indent="-342900">
                        <a:buFont typeface="Arial"/>
                        <a:buChar char="•"/>
                      </a:pPr>
                      <a:r>
                        <a:rPr lang="en-US" sz="2000"/>
                        <a:t>Annual Calendar</a:t>
                      </a:r>
                    </a:p>
                  </a:txBody>
                  <a:tcPr/>
                </a:tc>
                <a:tc>
                  <a:txBody>
                    <a:bodyPr/>
                    <a:lstStyle/>
                    <a:p>
                      <a:pPr marL="342900" lvl="0" indent="-342900">
                        <a:buFont typeface="Arial"/>
                        <a:buChar char="•"/>
                      </a:pPr>
                      <a:r>
                        <a:rPr lang="en-US" sz="2000" dirty="0"/>
                        <a:t>Professionalism Review</a:t>
                      </a:r>
                    </a:p>
                    <a:p>
                      <a:pPr marL="342900" lvl="0" indent="-342900">
                        <a:buFont typeface="Arial"/>
                        <a:buChar char="•"/>
                      </a:pPr>
                      <a:r>
                        <a:rPr lang="en-US" sz="2000" dirty="0"/>
                        <a:t>Final Evaluation Conference Summary</a:t>
                      </a:r>
                    </a:p>
                    <a:p>
                      <a:pPr marL="342900" lvl="0" indent="-342900">
                        <a:buFont typeface="Arial"/>
                        <a:buChar char="•"/>
                      </a:pPr>
                      <a:r>
                        <a:rPr lang="en-US" sz="2000" dirty="0"/>
                        <a:t>Scores are shared</a:t>
                      </a:r>
                    </a:p>
                  </a:txBody>
                  <a:tcPr/>
                </a:tc>
                <a:extLst>
                  <a:ext uri="{0D108BD9-81ED-4DB2-BD59-A6C34878D82A}">
                    <a16:rowId xmlns:a16="http://schemas.microsoft.com/office/drawing/2014/main" val="1338971040"/>
                  </a:ext>
                </a:extLst>
              </a:tr>
            </a:tbl>
          </a:graphicData>
        </a:graphic>
      </p:graphicFrame>
    </p:spTree>
    <p:extLst>
      <p:ext uri="{BB962C8B-B14F-4D97-AF65-F5344CB8AC3E}">
        <p14:creationId xmlns:p14="http://schemas.microsoft.com/office/powerpoint/2010/main" val="203391445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20075" y="978102"/>
            <a:ext cx="7941325" cy="1062644"/>
          </a:xfrm>
        </p:spPr>
        <p:txBody>
          <a:bodyPr anchor="b">
            <a:normAutofit/>
          </a:bodyPr>
          <a:lstStyle/>
          <a:p>
            <a:r>
              <a:rPr lang="en-US">
                <a:latin typeface="Calibri"/>
                <a:cs typeface="Calibri"/>
              </a:rPr>
              <a:t>Pre-Conferences</a:t>
            </a:r>
            <a:endParaRPr lang="en-US"/>
          </a:p>
        </p:txBody>
      </p:sp>
      <p:cxnSp>
        <p:nvCxnSpPr>
          <p:cNvPr id="9" name="Straight Connector 8" descr="line" title="shape">
            <a:extLst>
              <a:ext uri="{FF2B5EF4-FFF2-40B4-BE49-F238E27FC236}">
                <a16:creationId xmlns:a16="http://schemas.microsoft.com/office/drawing/2014/main" id="{39B7FDC9-F0CE-43A7-9F2A-83DD09DC345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85718" y="2265037"/>
            <a:ext cx="7593759" cy="0"/>
          </a:xfrm>
          <a:prstGeom prst="line">
            <a:avLst/>
          </a:prstGeom>
          <a:ln w="158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pic>
        <p:nvPicPr>
          <p:cNvPr id="5" name="Picture 3" descr="A picture containing transport, wheel&#10;&#10;Description generated with very high confidence">
            <a:extLst>
              <a:ext uri="{FF2B5EF4-FFF2-40B4-BE49-F238E27FC236}">
                <a16:creationId xmlns:a16="http://schemas.microsoft.com/office/drawing/2014/main" id="{2B254176-A596-4264-9ED0-34B0D65F4227}"/>
              </a:ext>
            </a:extLst>
          </p:cNvPr>
          <p:cNvPicPr>
            <a:picLocks noChangeAspect="1"/>
          </p:cNvPicPr>
          <p:nvPr/>
        </p:nvPicPr>
        <p:blipFill>
          <a:blip r:embed="rId3"/>
          <a:stretch>
            <a:fillRect/>
          </a:stretch>
        </p:blipFill>
        <p:spPr>
          <a:xfrm>
            <a:off x="612476" y="3526291"/>
            <a:ext cx="2412521" cy="1789496"/>
          </a:xfrm>
          <a:prstGeom prst="rect">
            <a:avLst/>
          </a:prstGeom>
        </p:spPr>
      </p:pic>
      <p:sp>
        <p:nvSpPr>
          <p:cNvPr id="3" name="Content Placeholder 2"/>
          <p:cNvSpPr>
            <a:spLocks noGrp="1"/>
          </p:cNvSpPr>
          <p:nvPr>
            <p:ph idx="1"/>
          </p:nvPr>
        </p:nvSpPr>
        <p:spPr>
          <a:xfrm>
            <a:off x="3457723" y="3185640"/>
            <a:ext cx="5257966" cy="2712541"/>
          </a:xfrm>
        </p:spPr>
        <p:txBody>
          <a:bodyPr vert="horz" lIns="0" tIns="0" rIns="0" bIns="0" rtlCol="0" anchor="t">
            <a:noAutofit/>
          </a:bodyPr>
          <a:lstStyle/>
          <a:p>
            <a:pPr marL="342900" indent="-342900"/>
            <a:r>
              <a:rPr lang="en-US" sz="2800"/>
              <a:t>Implemented before </a:t>
            </a:r>
            <a:r>
              <a:rPr lang="en-US" sz="2800" i="1"/>
              <a:t>announced</a:t>
            </a:r>
            <a:r>
              <a:rPr lang="en-US" sz="2800"/>
              <a:t> observations</a:t>
            </a:r>
            <a:endParaRPr lang="en-US" sz="2800">
              <a:cs typeface="Calibri"/>
            </a:endParaRPr>
          </a:p>
          <a:p>
            <a:pPr marL="342900" indent="-342900"/>
            <a:endParaRPr lang="en-US" sz="2800"/>
          </a:p>
          <a:p>
            <a:pPr marL="342900" indent="-342900"/>
            <a:r>
              <a:rPr lang="en-US" sz="2800"/>
              <a:t>School counselors should be notified  of date and time of pre-conference at least 3 school days in advance</a:t>
            </a:r>
            <a:endParaRPr lang="en-US" sz="2800">
              <a:cs typeface="Calibri"/>
            </a:endParaRPr>
          </a:p>
          <a:p>
            <a:endParaRPr lang="en-US" sz="1800">
              <a:cs typeface="Calibri"/>
            </a:endParaRPr>
          </a:p>
          <a:p>
            <a:endParaRPr lang="en-US" sz="1800">
              <a:cs typeface="Calibri"/>
            </a:endParaRPr>
          </a:p>
          <a:p>
            <a:endParaRPr lang="en-US" sz="1800">
              <a:cs typeface="Calibri"/>
            </a:endParaRPr>
          </a:p>
        </p:txBody>
      </p:sp>
    </p:spTree>
    <p:extLst>
      <p:ext uri="{BB962C8B-B14F-4D97-AF65-F5344CB8AC3E}">
        <p14:creationId xmlns:p14="http://schemas.microsoft.com/office/powerpoint/2010/main" val="192914387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20075" y="978102"/>
            <a:ext cx="7941325" cy="1062644"/>
          </a:xfrm>
        </p:spPr>
        <p:txBody>
          <a:bodyPr anchor="b">
            <a:normAutofit/>
          </a:bodyPr>
          <a:lstStyle/>
          <a:p>
            <a:r>
              <a:rPr lang="en-US">
                <a:latin typeface="Calibri"/>
                <a:cs typeface="Calibri"/>
              </a:rPr>
              <a:t>Observations</a:t>
            </a:r>
          </a:p>
        </p:txBody>
      </p:sp>
      <p:cxnSp>
        <p:nvCxnSpPr>
          <p:cNvPr id="10" name="Straight Connector 9" descr="line" title="shape">
            <a:extLst>
              <a:ext uri="{FF2B5EF4-FFF2-40B4-BE49-F238E27FC236}">
                <a16:creationId xmlns:a16="http://schemas.microsoft.com/office/drawing/2014/main" id="{39B7FDC9-F0CE-43A7-9F2A-83DD09DC345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85718" y="2265037"/>
            <a:ext cx="7593759" cy="0"/>
          </a:xfrm>
          <a:prstGeom prst="line">
            <a:avLst/>
          </a:prstGeom>
          <a:ln w="158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pic>
        <p:nvPicPr>
          <p:cNvPr id="6" name="Picture 3" descr="A picture containing transport, wheel&#10;&#10;Description generated with very high confidence">
            <a:extLst>
              <a:ext uri="{FF2B5EF4-FFF2-40B4-BE49-F238E27FC236}">
                <a16:creationId xmlns:a16="http://schemas.microsoft.com/office/drawing/2014/main" id="{22F76DC1-73F5-48E4-92FE-545F47974C4D}"/>
              </a:ext>
            </a:extLst>
          </p:cNvPr>
          <p:cNvPicPr>
            <a:picLocks noChangeAspect="1"/>
          </p:cNvPicPr>
          <p:nvPr/>
        </p:nvPicPr>
        <p:blipFill>
          <a:blip r:embed="rId3"/>
          <a:stretch>
            <a:fillRect/>
          </a:stretch>
        </p:blipFill>
        <p:spPr>
          <a:xfrm>
            <a:off x="310552" y="3526291"/>
            <a:ext cx="2412521" cy="1789496"/>
          </a:xfrm>
          <a:prstGeom prst="rect">
            <a:avLst/>
          </a:prstGeom>
        </p:spPr>
      </p:pic>
      <p:sp>
        <p:nvSpPr>
          <p:cNvPr id="3" name="Content Placeholder 2"/>
          <p:cNvSpPr>
            <a:spLocks noGrp="1"/>
          </p:cNvSpPr>
          <p:nvPr>
            <p:ph idx="1"/>
          </p:nvPr>
        </p:nvSpPr>
        <p:spPr>
          <a:xfrm>
            <a:off x="2839497" y="2452396"/>
            <a:ext cx="5991212" cy="4955407"/>
          </a:xfrm>
        </p:spPr>
        <p:txBody>
          <a:bodyPr vert="horz" lIns="0" tIns="0" rIns="0" bIns="0" rtlCol="0" anchor="t">
            <a:normAutofit/>
          </a:bodyPr>
          <a:lstStyle/>
          <a:p>
            <a:r>
              <a:rPr lang="en-US" sz="2000"/>
              <a:t>All observations must be </a:t>
            </a:r>
            <a:r>
              <a:rPr lang="en-US" sz="2000" i="1"/>
              <a:t>announced</a:t>
            </a:r>
            <a:endParaRPr lang="en-US" sz="2000">
              <a:cs typeface="Calibri"/>
            </a:endParaRPr>
          </a:p>
          <a:p>
            <a:r>
              <a:rPr lang="en-US" sz="2000">
                <a:cs typeface="Calibri"/>
              </a:rPr>
              <a:t>Observations should address the Indicators in three Domains: Planning, Program Management, and Direct &amp; Indirect Services</a:t>
            </a:r>
          </a:p>
          <a:p>
            <a:r>
              <a:rPr lang="en-US" sz="2000">
                <a:cs typeface="Calibri"/>
              </a:rPr>
              <a:t>The evaluator will use the South Carolina School Counselor Rubric when conducting observations.</a:t>
            </a:r>
          </a:p>
          <a:p>
            <a:r>
              <a:rPr lang="en-US" sz="2000">
                <a:cs typeface="Calibri"/>
              </a:rPr>
              <a:t>Small group session observations made as part of the data-collection process MUST be conducted and documented by certified school counselors only</a:t>
            </a:r>
          </a:p>
          <a:p>
            <a:r>
              <a:rPr lang="en-US" sz="2000">
                <a:cs typeface="Calibri"/>
              </a:rPr>
              <a:t>In addition to required observations, evaluators may conduct optional walk-through observations. The walk-through observations should be conducted in a manner that maintains the confidentiality of all students.</a:t>
            </a:r>
          </a:p>
          <a:p>
            <a:pPr indent="-342900"/>
            <a:endParaRPr lang="en-US" sz="1600">
              <a:cs typeface="Calibri" panose="020F0502020204030204"/>
            </a:endParaRPr>
          </a:p>
          <a:p>
            <a:pPr lvl="1"/>
            <a:endParaRPr lang="en-US" sz="1300">
              <a:cs typeface="Calibri" panose="020F0502020204030204"/>
            </a:endParaRPr>
          </a:p>
        </p:txBody>
      </p:sp>
    </p:spTree>
    <p:extLst>
      <p:ext uri="{BB962C8B-B14F-4D97-AF65-F5344CB8AC3E}">
        <p14:creationId xmlns:p14="http://schemas.microsoft.com/office/powerpoint/2010/main" val="295731487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20075" y="978102"/>
            <a:ext cx="7941325" cy="1062644"/>
          </a:xfrm>
        </p:spPr>
        <p:txBody>
          <a:bodyPr anchor="b">
            <a:normAutofit/>
          </a:bodyPr>
          <a:lstStyle/>
          <a:p>
            <a:r>
              <a:rPr lang="en-US">
                <a:latin typeface="Calibri"/>
                <a:cs typeface="Calibri"/>
              </a:rPr>
              <a:t>Reflections on Observed Sessions</a:t>
            </a:r>
          </a:p>
        </p:txBody>
      </p:sp>
      <p:cxnSp>
        <p:nvCxnSpPr>
          <p:cNvPr id="9" name="Straight Connector 8" descr="line" title="shape">
            <a:extLst>
              <a:ext uri="{FF2B5EF4-FFF2-40B4-BE49-F238E27FC236}">
                <a16:creationId xmlns:a16="http://schemas.microsoft.com/office/drawing/2014/main" id="{39B7FDC9-F0CE-43A7-9F2A-83DD09DC345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85718" y="2265037"/>
            <a:ext cx="7593759" cy="0"/>
          </a:xfrm>
          <a:prstGeom prst="line">
            <a:avLst/>
          </a:prstGeom>
          <a:ln w="158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pic>
        <p:nvPicPr>
          <p:cNvPr id="5" name="Picture 3" descr="A picture containing transport, wheel&#10;&#10;Description generated with very high confidence">
            <a:extLst>
              <a:ext uri="{FF2B5EF4-FFF2-40B4-BE49-F238E27FC236}">
                <a16:creationId xmlns:a16="http://schemas.microsoft.com/office/drawing/2014/main" id="{0DFF53E2-8E5A-46BE-808F-BD8164D715DA}"/>
              </a:ext>
            </a:extLst>
          </p:cNvPr>
          <p:cNvPicPr>
            <a:picLocks noChangeAspect="1"/>
          </p:cNvPicPr>
          <p:nvPr/>
        </p:nvPicPr>
        <p:blipFill>
          <a:blip r:embed="rId3"/>
          <a:stretch>
            <a:fillRect/>
          </a:stretch>
        </p:blipFill>
        <p:spPr>
          <a:xfrm>
            <a:off x="785005" y="3296253"/>
            <a:ext cx="2412521" cy="1789496"/>
          </a:xfrm>
          <a:prstGeom prst="rect">
            <a:avLst/>
          </a:prstGeom>
        </p:spPr>
      </p:pic>
      <p:sp>
        <p:nvSpPr>
          <p:cNvPr id="3" name="Content Placeholder 2"/>
          <p:cNvSpPr>
            <a:spLocks noGrp="1"/>
          </p:cNvSpPr>
          <p:nvPr>
            <p:ph idx="1"/>
          </p:nvPr>
        </p:nvSpPr>
        <p:spPr>
          <a:xfrm>
            <a:off x="3716515" y="2682433"/>
            <a:ext cx="4711627" cy="4035258"/>
          </a:xfrm>
        </p:spPr>
        <p:txBody>
          <a:bodyPr vert="horz" lIns="0" tIns="0" rIns="0" bIns="0" rtlCol="0" anchor="t">
            <a:normAutofit/>
          </a:bodyPr>
          <a:lstStyle/>
          <a:p>
            <a:r>
              <a:rPr lang="en-US" sz="1900"/>
              <a:t>The school counselor will complete a Self-Reflection after each required observation by providing self-scores for the assessed Indicators</a:t>
            </a:r>
            <a:endParaRPr lang="en-US" sz="1900">
              <a:cs typeface="Calibri"/>
            </a:endParaRPr>
          </a:p>
          <a:p>
            <a:endParaRPr lang="en-US" sz="1900"/>
          </a:p>
          <a:p>
            <a:r>
              <a:rPr lang="en-US" sz="1900"/>
              <a:t>All reflections should be submitted within 2 calendar days (48-hour period) following the observation, unless an extension is approved by the evaluation team.</a:t>
            </a:r>
            <a:endParaRPr lang="en-US" sz="1900">
              <a:cs typeface="Calibri"/>
            </a:endParaRPr>
          </a:p>
          <a:p>
            <a:endParaRPr lang="en-US" sz="1900"/>
          </a:p>
          <a:p>
            <a:r>
              <a:rPr lang="en-US" sz="1900"/>
              <a:t>The Self-Reflection will be used for discussion during the post-conference.</a:t>
            </a:r>
            <a:endParaRPr lang="en-US" sz="1900">
              <a:cs typeface="Calibri"/>
            </a:endParaRPr>
          </a:p>
        </p:txBody>
      </p:sp>
    </p:spTree>
    <p:extLst>
      <p:ext uri="{BB962C8B-B14F-4D97-AF65-F5344CB8AC3E}">
        <p14:creationId xmlns:p14="http://schemas.microsoft.com/office/powerpoint/2010/main" val="395267951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20075" y="978102"/>
            <a:ext cx="7941325" cy="1062644"/>
          </a:xfrm>
        </p:spPr>
        <p:txBody>
          <a:bodyPr anchor="b">
            <a:normAutofit/>
          </a:bodyPr>
          <a:lstStyle/>
          <a:p>
            <a:r>
              <a:rPr lang="en-US">
                <a:latin typeface="Calibri"/>
                <a:cs typeface="Calibri"/>
              </a:rPr>
              <a:t>Post-Conferences</a:t>
            </a:r>
            <a:endParaRPr lang="en-US"/>
          </a:p>
        </p:txBody>
      </p:sp>
      <p:cxnSp>
        <p:nvCxnSpPr>
          <p:cNvPr id="9" name="Straight Connector 8" descr="line" title="shape">
            <a:extLst>
              <a:ext uri="{FF2B5EF4-FFF2-40B4-BE49-F238E27FC236}">
                <a16:creationId xmlns:a16="http://schemas.microsoft.com/office/drawing/2014/main" id="{39B7FDC9-F0CE-43A7-9F2A-83DD09DC345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85718" y="2265037"/>
            <a:ext cx="7593759" cy="0"/>
          </a:xfrm>
          <a:prstGeom prst="line">
            <a:avLst/>
          </a:prstGeom>
          <a:ln w="158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pic>
        <p:nvPicPr>
          <p:cNvPr id="5" name="Picture 3" descr="A picture containing transport, wheel&#10;&#10;Description generated with very high confidence">
            <a:extLst>
              <a:ext uri="{FF2B5EF4-FFF2-40B4-BE49-F238E27FC236}">
                <a16:creationId xmlns:a16="http://schemas.microsoft.com/office/drawing/2014/main" id="{160CC9E7-0D3B-4E79-A2FC-0915479EC80E}"/>
              </a:ext>
            </a:extLst>
          </p:cNvPr>
          <p:cNvPicPr>
            <a:picLocks noChangeAspect="1"/>
          </p:cNvPicPr>
          <p:nvPr/>
        </p:nvPicPr>
        <p:blipFill>
          <a:blip r:embed="rId3"/>
          <a:stretch>
            <a:fillRect/>
          </a:stretch>
        </p:blipFill>
        <p:spPr>
          <a:xfrm>
            <a:off x="785005" y="3296253"/>
            <a:ext cx="2412521" cy="1789496"/>
          </a:xfrm>
          <a:prstGeom prst="rect">
            <a:avLst/>
          </a:prstGeom>
        </p:spPr>
      </p:pic>
      <p:sp>
        <p:nvSpPr>
          <p:cNvPr id="3" name="Content Placeholder 2"/>
          <p:cNvSpPr>
            <a:spLocks noGrp="1"/>
          </p:cNvSpPr>
          <p:nvPr>
            <p:ph idx="1"/>
          </p:nvPr>
        </p:nvSpPr>
        <p:spPr>
          <a:xfrm>
            <a:off x="3285195" y="2596169"/>
            <a:ext cx="5631777" cy="4049635"/>
          </a:xfrm>
        </p:spPr>
        <p:txBody>
          <a:bodyPr vert="horz" lIns="0" tIns="0" rIns="0" bIns="0" rtlCol="0" anchor="t">
            <a:noAutofit/>
          </a:bodyPr>
          <a:lstStyle/>
          <a:p>
            <a:r>
              <a:rPr lang="en-US" sz="2200" dirty="0"/>
              <a:t>Implemented after observations</a:t>
            </a:r>
            <a:endParaRPr lang="en-US" sz="2200" dirty="0">
              <a:cs typeface="Calibri"/>
            </a:endParaRPr>
          </a:p>
          <a:p>
            <a:r>
              <a:rPr lang="en-US" sz="2200" dirty="0" err="1"/>
              <a:t>Schould</a:t>
            </a:r>
            <a:r>
              <a:rPr lang="en-US" sz="2200" dirty="0"/>
              <a:t> occur within 5 school days of observation</a:t>
            </a:r>
            <a:endParaRPr lang="en-US" sz="2200" dirty="0">
              <a:cs typeface="Calibri"/>
            </a:endParaRPr>
          </a:p>
          <a:p>
            <a:r>
              <a:rPr lang="en-US" sz="2200" dirty="0"/>
              <a:t>Prior to post-conference, the evaluator identifies:</a:t>
            </a:r>
            <a:endParaRPr lang="en-US" sz="2200" dirty="0">
              <a:cs typeface="Calibri"/>
            </a:endParaRPr>
          </a:p>
          <a:p>
            <a:pPr lvl="1"/>
            <a:r>
              <a:rPr lang="en-US" sz="2200" dirty="0"/>
              <a:t>Area of Reinforcement (strength)</a:t>
            </a:r>
            <a:endParaRPr lang="en-US" sz="2200" dirty="0">
              <a:cs typeface="Calibri"/>
            </a:endParaRPr>
          </a:p>
          <a:p>
            <a:pPr lvl="1"/>
            <a:r>
              <a:rPr lang="en-US" sz="2200" dirty="0"/>
              <a:t>Area of Refinement (improvement)</a:t>
            </a:r>
            <a:endParaRPr lang="en-US" sz="2200" dirty="0">
              <a:cs typeface="Calibri"/>
            </a:endParaRPr>
          </a:p>
          <a:p>
            <a:r>
              <a:rPr lang="en-US" sz="2200" dirty="0">
                <a:cs typeface="Calibri"/>
              </a:rPr>
              <a:t>School counselor shares any documents requested or desired</a:t>
            </a:r>
          </a:p>
          <a:p>
            <a:r>
              <a:rPr lang="en-US" sz="2200" dirty="0">
                <a:cs typeface="Calibri"/>
              </a:rPr>
              <a:t>Evaluator uses the Post-Conference Forms</a:t>
            </a:r>
          </a:p>
          <a:p>
            <a:endParaRPr lang="en-US" dirty="0">
              <a:cs typeface="Calibri" panose="020F0502020204030204"/>
            </a:endParaRPr>
          </a:p>
          <a:p>
            <a:endParaRPr lang="en-US" dirty="0">
              <a:cs typeface="Calibri" panose="020F0502020204030204"/>
            </a:endParaRPr>
          </a:p>
        </p:txBody>
      </p:sp>
    </p:spTree>
    <p:extLst>
      <p:ext uri="{BB962C8B-B14F-4D97-AF65-F5344CB8AC3E}">
        <p14:creationId xmlns:p14="http://schemas.microsoft.com/office/powerpoint/2010/main" val="226217776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20075" y="978102"/>
            <a:ext cx="7941325" cy="1062644"/>
          </a:xfrm>
        </p:spPr>
        <p:txBody>
          <a:bodyPr anchor="b">
            <a:normAutofit/>
          </a:bodyPr>
          <a:lstStyle/>
          <a:p>
            <a:r>
              <a:rPr lang="en-US"/>
              <a:t>Preliminary Evaluation Conference</a:t>
            </a:r>
          </a:p>
        </p:txBody>
      </p:sp>
      <p:cxnSp>
        <p:nvCxnSpPr>
          <p:cNvPr id="10" name="Straight Connector 9" descr="line" title="shape">
            <a:extLst>
              <a:ext uri="{FF2B5EF4-FFF2-40B4-BE49-F238E27FC236}">
                <a16:creationId xmlns:a16="http://schemas.microsoft.com/office/drawing/2014/main" id="{39B7FDC9-F0CE-43A7-9F2A-83DD09DC345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85718" y="2265037"/>
            <a:ext cx="7593759" cy="0"/>
          </a:xfrm>
          <a:prstGeom prst="line">
            <a:avLst/>
          </a:prstGeom>
          <a:ln w="158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pic>
        <p:nvPicPr>
          <p:cNvPr id="4" name="Picture 3" descr="A picture containing transport, wheel&#10;&#10;Description generated with very high confidence">
            <a:extLst>
              <a:ext uri="{FF2B5EF4-FFF2-40B4-BE49-F238E27FC236}">
                <a16:creationId xmlns:a16="http://schemas.microsoft.com/office/drawing/2014/main" id="{AF6CEB2F-9AC3-47B8-B185-5EA2753E86E8}"/>
              </a:ext>
            </a:extLst>
          </p:cNvPr>
          <p:cNvPicPr>
            <a:picLocks noChangeAspect="1"/>
          </p:cNvPicPr>
          <p:nvPr/>
        </p:nvPicPr>
        <p:blipFill>
          <a:blip r:embed="rId3"/>
          <a:stretch>
            <a:fillRect/>
          </a:stretch>
        </p:blipFill>
        <p:spPr>
          <a:xfrm>
            <a:off x="785005" y="3296253"/>
            <a:ext cx="2412521" cy="1789496"/>
          </a:xfrm>
          <a:prstGeom prst="rect">
            <a:avLst/>
          </a:prstGeom>
        </p:spPr>
      </p:pic>
      <p:sp>
        <p:nvSpPr>
          <p:cNvPr id="3" name="Content Placeholder 2"/>
          <p:cNvSpPr>
            <a:spLocks noGrp="1"/>
          </p:cNvSpPr>
          <p:nvPr>
            <p:ph idx="1"/>
          </p:nvPr>
        </p:nvSpPr>
        <p:spPr>
          <a:xfrm>
            <a:off x="3716515" y="2682433"/>
            <a:ext cx="4711627" cy="3891484"/>
          </a:xfrm>
        </p:spPr>
        <p:txBody>
          <a:bodyPr vert="horz" lIns="0" tIns="0" rIns="0" bIns="0" rtlCol="0" anchor="t">
            <a:normAutofit/>
          </a:bodyPr>
          <a:lstStyle/>
          <a:p>
            <a:r>
              <a:rPr lang="en-US"/>
              <a:t>If there are 2 or more evaluators, they must reach consensus on all Indicator scores for the preliminary cycle.</a:t>
            </a:r>
            <a:endParaRPr lang="en-US">
              <a:cs typeface="Calibri"/>
            </a:endParaRPr>
          </a:p>
          <a:p>
            <a:r>
              <a:rPr lang="en-US"/>
              <a:t>A preliminary evaluation conference with the school counselor is held in the fall.</a:t>
            </a:r>
            <a:endParaRPr lang="en-US">
              <a:cs typeface="Calibri"/>
            </a:endParaRPr>
          </a:p>
          <a:p>
            <a:r>
              <a:rPr lang="en-US"/>
              <a:t>The evaluation chair will share the preliminary cycle scores with the school counselor.</a:t>
            </a:r>
          </a:p>
          <a:p>
            <a:r>
              <a:rPr lang="en-US">
                <a:cs typeface="Calibri"/>
              </a:rPr>
              <a:t>The school counselor and evaluator(s) will re-visit the School Counselor Plan, Student Growth Goal, and Annual Calendar.</a:t>
            </a:r>
          </a:p>
          <a:p>
            <a:endParaRPr lang="en-US">
              <a:cs typeface="Calibri"/>
            </a:endParaRPr>
          </a:p>
        </p:txBody>
      </p:sp>
    </p:spTree>
    <p:extLst>
      <p:ext uri="{BB962C8B-B14F-4D97-AF65-F5344CB8AC3E}">
        <p14:creationId xmlns:p14="http://schemas.microsoft.com/office/powerpoint/2010/main" val="368039385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20075" y="978102"/>
            <a:ext cx="7941325" cy="1062644"/>
          </a:xfrm>
        </p:spPr>
        <p:txBody>
          <a:bodyPr anchor="b">
            <a:normAutofit/>
          </a:bodyPr>
          <a:lstStyle/>
          <a:p>
            <a:r>
              <a:rPr lang="en-US"/>
              <a:t>Professional Review</a:t>
            </a:r>
          </a:p>
        </p:txBody>
      </p:sp>
      <p:cxnSp>
        <p:nvCxnSpPr>
          <p:cNvPr id="10" name="Straight Connector 9" descr="line" title="shape">
            <a:extLst>
              <a:ext uri="{FF2B5EF4-FFF2-40B4-BE49-F238E27FC236}">
                <a16:creationId xmlns:a16="http://schemas.microsoft.com/office/drawing/2014/main" id="{39B7FDC9-F0CE-43A7-9F2A-83DD09DC345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85718" y="2265037"/>
            <a:ext cx="7593759" cy="0"/>
          </a:xfrm>
          <a:prstGeom prst="line">
            <a:avLst/>
          </a:prstGeom>
          <a:ln w="158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pic>
        <p:nvPicPr>
          <p:cNvPr id="4" name="Picture 3" descr="A picture containing transport, wheel&#10;&#10;Description generated with very high confidence">
            <a:extLst>
              <a:ext uri="{FF2B5EF4-FFF2-40B4-BE49-F238E27FC236}">
                <a16:creationId xmlns:a16="http://schemas.microsoft.com/office/drawing/2014/main" id="{318CBF12-809E-49C3-8BB0-FA359892EFF2}"/>
              </a:ext>
            </a:extLst>
          </p:cNvPr>
          <p:cNvPicPr>
            <a:picLocks noChangeAspect="1"/>
          </p:cNvPicPr>
          <p:nvPr/>
        </p:nvPicPr>
        <p:blipFill>
          <a:blip r:embed="rId3"/>
          <a:stretch>
            <a:fillRect/>
          </a:stretch>
        </p:blipFill>
        <p:spPr>
          <a:xfrm>
            <a:off x="785005" y="3296253"/>
            <a:ext cx="2412521" cy="1789496"/>
          </a:xfrm>
          <a:prstGeom prst="rect">
            <a:avLst/>
          </a:prstGeom>
        </p:spPr>
      </p:pic>
      <p:sp>
        <p:nvSpPr>
          <p:cNvPr id="3" name="Content Placeholder 2"/>
          <p:cNvSpPr>
            <a:spLocks noGrp="1"/>
          </p:cNvSpPr>
          <p:nvPr>
            <p:ph idx="1"/>
          </p:nvPr>
        </p:nvSpPr>
        <p:spPr>
          <a:xfrm>
            <a:off x="3716515" y="2682433"/>
            <a:ext cx="4711627" cy="3215749"/>
          </a:xfrm>
        </p:spPr>
        <p:txBody>
          <a:bodyPr vert="horz" lIns="0" tIns="0" rIns="0" bIns="0" rtlCol="0" anchor="t">
            <a:normAutofit/>
          </a:bodyPr>
          <a:lstStyle/>
          <a:p>
            <a:r>
              <a:rPr lang="en-US">
                <a:ea typeface="+mn-lt"/>
                <a:cs typeface="+mn-lt"/>
              </a:rPr>
              <a:t>The school counselor will complete the Professional Self-Review to reflect on his or her professional performance</a:t>
            </a:r>
          </a:p>
          <a:p>
            <a:r>
              <a:rPr lang="en-US"/>
              <a:t>The principal or his/her designee will complete the Professionalism Scoring Rubric.</a:t>
            </a:r>
            <a:endParaRPr lang="en-US">
              <a:cs typeface="Calibri"/>
            </a:endParaRPr>
          </a:p>
          <a:p>
            <a:r>
              <a:rPr lang="en-US"/>
              <a:t>These ratings will be used for the Professionalism Domain of the South Carolina School Counselor Rubric.</a:t>
            </a:r>
            <a:endParaRPr lang="en-US">
              <a:cs typeface="Calibri"/>
            </a:endParaRPr>
          </a:p>
        </p:txBody>
      </p:sp>
    </p:spTree>
    <p:extLst>
      <p:ext uri="{BB962C8B-B14F-4D97-AF65-F5344CB8AC3E}">
        <p14:creationId xmlns:p14="http://schemas.microsoft.com/office/powerpoint/2010/main" val="35814200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820800" y="414539"/>
            <a:ext cx="7502400" cy="639322"/>
          </a:xfrm>
        </p:spPr>
        <p:txBody>
          <a:bodyPr>
            <a:normAutofit/>
          </a:bodyPr>
          <a:lstStyle/>
          <a:p>
            <a:pPr algn="ctr"/>
            <a:r>
              <a:rPr lang="en-US" sz="3600">
                <a:latin typeface="Calibri"/>
                <a:cs typeface="Calibri"/>
              </a:rPr>
              <a:t>Agenda</a:t>
            </a:r>
          </a:p>
        </p:txBody>
      </p:sp>
      <p:sp>
        <p:nvSpPr>
          <p:cNvPr id="6" name="Content Placeholder 5"/>
          <p:cNvSpPr>
            <a:spLocks noGrp="1"/>
          </p:cNvSpPr>
          <p:nvPr>
            <p:ph idx="1"/>
          </p:nvPr>
        </p:nvSpPr>
        <p:spPr/>
        <p:txBody>
          <a:bodyPr/>
          <a:lstStyle/>
          <a:p>
            <a:pPr marL="0" indent="0">
              <a:buNone/>
            </a:pPr>
            <a:r>
              <a:rPr lang="en-US"/>
              <a:t> </a:t>
            </a:r>
          </a:p>
        </p:txBody>
      </p:sp>
      <p:sp>
        <p:nvSpPr>
          <p:cNvPr id="2" name="TextBox 1"/>
          <p:cNvSpPr txBox="1"/>
          <p:nvPr/>
        </p:nvSpPr>
        <p:spPr>
          <a:xfrm>
            <a:off x="976223" y="2214557"/>
            <a:ext cx="7346977" cy="3847207"/>
          </a:xfrm>
          <a:prstGeom prst="rect">
            <a:avLst/>
          </a:prstGeom>
          <a:noFill/>
        </p:spPr>
        <p:txBody>
          <a:bodyPr wrap="square" rtlCol="0" anchor="t">
            <a:spAutoFit/>
          </a:bodyPr>
          <a:lstStyle/>
          <a:p>
            <a:r>
              <a:rPr lang="en-US" sz="2800" dirty="0">
                <a:ea typeface="+mn-lt"/>
                <a:cs typeface="+mn-lt"/>
              </a:rPr>
              <a:t>•Objectives</a:t>
            </a:r>
            <a:endParaRPr lang="en-US" sz="2800" dirty="0">
              <a:cs typeface="Calibri" panose="020F0502020204030204"/>
            </a:endParaRPr>
          </a:p>
          <a:p>
            <a:r>
              <a:rPr lang="en-US" sz="2800" dirty="0">
                <a:ea typeface="+mn-lt"/>
                <a:cs typeface="+mn-lt"/>
              </a:rPr>
              <a:t>•Overview of Changes</a:t>
            </a:r>
            <a:endParaRPr lang="en-US" sz="2800" dirty="0">
              <a:cs typeface="Calibri" panose="020F0502020204030204"/>
            </a:endParaRPr>
          </a:p>
          <a:p>
            <a:r>
              <a:rPr lang="en-US" sz="2800" dirty="0">
                <a:ea typeface="+mn-lt"/>
                <a:cs typeface="+mn-lt"/>
              </a:rPr>
              <a:t>•Understanding the Rubric</a:t>
            </a:r>
            <a:endParaRPr lang="en-US" sz="2800" dirty="0">
              <a:cs typeface="Calibri" panose="020F0502020204030204"/>
            </a:endParaRPr>
          </a:p>
          <a:p>
            <a:r>
              <a:rPr lang="en-US" sz="2800" dirty="0">
                <a:ea typeface="+mn-lt"/>
                <a:cs typeface="+mn-lt"/>
              </a:rPr>
              <a:t>•Evaluation Process and Evidence Collection</a:t>
            </a:r>
            <a:endParaRPr lang="en-US" sz="2800" dirty="0">
              <a:cs typeface="Calibri" panose="020F0502020204030204"/>
            </a:endParaRPr>
          </a:p>
          <a:p>
            <a:r>
              <a:rPr lang="en-US" sz="2800" dirty="0">
                <a:ea typeface="+mn-lt"/>
                <a:cs typeface="+mn-lt"/>
              </a:rPr>
              <a:t>•Evaluation Timeline and Results</a:t>
            </a:r>
            <a:endParaRPr lang="en-US" sz="2800" dirty="0">
              <a:cs typeface="Calibri" panose="020F0502020204030204"/>
            </a:endParaRPr>
          </a:p>
          <a:p>
            <a:r>
              <a:rPr lang="en-US" sz="2800" dirty="0">
                <a:ea typeface="+mn-lt"/>
                <a:cs typeface="+mn-lt"/>
              </a:rPr>
              <a:t>•Wrap Up</a:t>
            </a:r>
            <a:endParaRPr lang="en-US" sz="2800" dirty="0">
              <a:cs typeface="Calibri" panose="020F0502020204030204"/>
            </a:endParaRPr>
          </a:p>
          <a:p>
            <a:pPr defTabSz="685800"/>
            <a:endParaRPr lang="en-US" sz="2800" dirty="0">
              <a:latin typeface="Calibri" panose="020F0502020204030204"/>
              <a:cs typeface="Calibri" panose="020F0502020204030204"/>
            </a:endParaRPr>
          </a:p>
          <a:p>
            <a:pPr defTabSz="685800"/>
            <a:endParaRPr lang="en-US" sz="2400" dirty="0">
              <a:cs typeface="Calibri"/>
            </a:endParaRPr>
          </a:p>
          <a:p>
            <a:pPr marL="457200" indent="-457200" defTabSz="685800">
              <a:buFont typeface="Arial"/>
              <a:buChar char="•"/>
            </a:pPr>
            <a:endParaRPr lang="en-US" sz="2400" b="1" dirty="0">
              <a:latin typeface="Calibri" panose="020F0502020204030204"/>
              <a:cs typeface="Calibri" panose="020F0502020204030204"/>
            </a:endParaRPr>
          </a:p>
        </p:txBody>
      </p:sp>
      <p:pic>
        <p:nvPicPr>
          <p:cNvPr id="4" name="Picture 6" descr="A picture containing text, map&#10;&#10;Description generated with very high confidence">
            <a:extLst>
              <a:ext uri="{FF2B5EF4-FFF2-40B4-BE49-F238E27FC236}">
                <a16:creationId xmlns:a16="http://schemas.microsoft.com/office/drawing/2014/main" id="{BE1ABCAC-FD81-478D-861D-93D9F8842933}"/>
              </a:ext>
            </a:extLst>
          </p:cNvPr>
          <p:cNvPicPr>
            <a:picLocks noChangeAspect="1"/>
          </p:cNvPicPr>
          <p:nvPr/>
        </p:nvPicPr>
        <p:blipFill>
          <a:blip r:embed="rId4"/>
          <a:stretch>
            <a:fillRect/>
          </a:stretch>
        </p:blipFill>
        <p:spPr>
          <a:xfrm>
            <a:off x="6501846" y="4429325"/>
            <a:ext cx="2229525" cy="2172016"/>
          </a:xfrm>
          <a:prstGeom prst="rect">
            <a:avLst/>
          </a:prstGeom>
        </p:spPr>
      </p:pic>
      <p:cxnSp>
        <p:nvCxnSpPr>
          <p:cNvPr id="3" name="Straight Arrow Connector 2" descr="line&#10;" title="shape">
            <a:extLst>
              <a:ext uri="{FF2B5EF4-FFF2-40B4-BE49-F238E27FC236}">
                <a16:creationId xmlns:a16="http://schemas.microsoft.com/office/drawing/2014/main" id="{7088AA19-78F7-48D6-9CEE-37605EE336A9}"/>
              </a:ext>
            </a:extLst>
          </p:cNvPr>
          <p:cNvCxnSpPr/>
          <p:nvPr/>
        </p:nvCxnSpPr>
        <p:spPr>
          <a:xfrm>
            <a:off x="994913" y="1203385"/>
            <a:ext cx="6886753" cy="0"/>
          </a:xfrm>
          <a:prstGeom prst="straightConnector1">
            <a:avLst/>
          </a:prstGeom>
          <a:ln w="28575"/>
        </p:spPr>
        <p:style>
          <a:lnRef idx="3">
            <a:schemeClr val="accent1"/>
          </a:lnRef>
          <a:fillRef idx="0">
            <a:schemeClr val="accent1"/>
          </a:fillRef>
          <a:effectRef idx="2">
            <a:schemeClr val="accent1"/>
          </a:effectRef>
          <a:fontRef idx="minor">
            <a:schemeClr val="tx1"/>
          </a:fontRef>
        </p:style>
      </p:cxnSp>
    </p:spTree>
    <p:custDataLst>
      <p:tags r:id="rId1"/>
    </p:custDataLst>
    <p:extLst>
      <p:ext uri="{BB962C8B-B14F-4D97-AF65-F5344CB8AC3E}">
        <p14:creationId xmlns:p14="http://schemas.microsoft.com/office/powerpoint/2010/main" val="419126123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20075" y="978102"/>
            <a:ext cx="7941325" cy="1062644"/>
          </a:xfrm>
        </p:spPr>
        <p:txBody>
          <a:bodyPr anchor="b">
            <a:normAutofit/>
          </a:bodyPr>
          <a:lstStyle/>
          <a:p>
            <a:r>
              <a:rPr lang="en-US"/>
              <a:t>Final Evaluation Conference</a:t>
            </a:r>
          </a:p>
        </p:txBody>
      </p:sp>
      <p:cxnSp>
        <p:nvCxnSpPr>
          <p:cNvPr id="10" name="Straight Connector 9" descr="line" title="shape">
            <a:extLst>
              <a:ext uri="{FF2B5EF4-FFF2-40B4-BE49-F238E27FC236}">
                <a16:creationId xmlns:a16="http://schemas.microsoft.com/office/drawing/2014/main" id="{39B7FDC9-F0CE-43A7-9F2A-83DD09DC345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85718" y="2265037"/>
            <a:ext cx="7593759" cy="0"/>
          </a:xfrm>
          <a:prstGeom prst="line">
            <a:avLst/>
          </a:prstGeom>
          <a:ln w="158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pic>
        <p:nvPicPr>
          <p:cNvPr id="4" name="Picture 3" descr="A picture containing transport, wheel&#10;&#10;Description generated with very high confidence">
            <a:extLst>
              <a:ext uri="{FF2B5EF4-FFF2-40B4-BE49-F238E27FC236}">
                <a16:creationId xmlns:a16="http://schemas.microsoft.com/office/drawing/2014/main" id="{A9469656-C4F8-4EAE-A00F-732DDDF82FE1}"/>
              </a:ext>
            </a:extLst>
          </p:cNvPr>
          <p:cNvPicPr>
            <a:picLocks noChangeAspect="1"/>
          </p:cNvPicPr>
          <p:nvPr/>
        </p:nvPicPr>
        <p:blipFill>
          <a:blip r:embed="rId3"/>
          <a:stretch>
            <a:fillRect/>
          </a:stretch>
        </p:blipFill>
        <p:spPr>
          <a:xfrm>
            <a:off x="785005" y="3296253"/>
            <a:ext cx="2412521" cy="1789496"/>
          </a:xfrm>
          <a:prstGeom prst="rect">
            <a:avLst/>
          </a:prstGeom>
        </p:spPr>
      </p:pic>
      <p:sp>
        <p:nvSpPr>
          <p:cNvPr id="3" name="Content Placeholder 2"/>
          <p:cNvSpPr>
            <a:spLocks noGrp="1"/>
          </p:cNvSpPr>
          <p:nvPr>
            <p:ph idx="1"/>
          </p:nvPr>
        </p:nvSpPr>
        <p:spPr>
          <a:xfrm>
            <a:off x="3716515" y="2682433"/>
            <a:ext cx="4711627" cy="3963371"/>
          </a:xfrm>
        </p:spPr>
        <p:txBody>
          <a:bodyPr vert="horz" lIns="0" tIns="0" rIns="0" bIns="0" rtlCol="0" anchor="t">
            <a:normAutofit/>
          </a:bodyPr>
          <a:lstStyle/>
          <a:p>
            <a:r>
              <a:rPr lang="en-US"/>
              <a:t>If there are 2 or more evaluators, they must reach consensus on all Indicator scores for the final cycle.</a:t>
            </a:r>
          </a:p>
          <a:p>
            <a:r>
              <a:rPr lang="en-US"/>
              <a:t>A final evaluation conference is held with the school counselor in the spring.</a:t>
            </a:r>
          </a:p>
          <a:p>
            <a:r>
              <a:rPr lang="en-US"/>
              <a:t>The evaluation chair will share the final cycle scores with the school counselor.</a:t>
            </a:r>
          </a:p>
          <a:p>
            <a:r>
              <a:rPr lang="en-US">
                <a:cs typeface="Calibri"/>
              </a:rPr>
              <a:t>The school counselor and evaluation chair will review the School Counselor Plan, Student Growth Goal, and Annual Calendar.</a:t>
            </a:r>
          </a:p>
          <a:p>
            <a:endParaRPr lang="en-US"/>
          </a:p>
        </p:txBody>
      </p:sp>
    </p:spTree>
    <p:extLst>
      <p:ext uri="{BB962C8B-B14F-4D97-AF65-F5344CB8AC3E}">
        <p14:creationId xmlns:p14="http://schemas.microsoft.com/office/powerpoint/2010/main" val="84347188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12318" y="1515555"/>
            <a:ext cx="3015335" cy="2107406"/>
          </a:xfrm>
        </p:spPr>
        <p:txBody>
          <a:bodyPr vert="horz" lIns="68580" tIns="34290" rIns="68580" bIns="34290" rtlCol="0" anchor="b">
            <a:normAutofit/>
          </a:bodyPr>
          <a:lstStyle/>
          <a:p>
            <a:pPr>
              <a:lnSpc>
                <a:spcPct val="90000"/>
              </a:lnSpc>
            </a:pPr>
            <a:br>
              <a:rPr lang="en-US" sz="3300" dirty="0">
                <a:solidFill>
                  <a:schemeClr val="bg2"/>
                </a:solidFill>
                <a:latin typeface="+mn-lt"/>
                <a:ea typeface="+mj-ea"/>
                <a:cs typeface="+mj-cs"/>
              </a:rPr>
            </a:br>
            <a:r>
              <a:rPr lang="en-US" sz="3300" dirty="0">
                <a:solidFill>
                  <a:schemeClr val="bg2"/>
                </a:solidFill>
                <a:latin typeface="+mn-lt"/>
                <a:ea typeface="+mj-ea"/>
                <a:cs typeface="+mj-cs"/>
              </a:rPr>
              <a:t>Evaluation Timeline and Results </a:t>
            </a:r>
          </a:p>
        </p:txBody>
      </p:sp>
    </p:spTree>
    <p:extLst>
      <p:ext uri="{BB962C8B-B14F-4D97-AF65-F5344CB8AC3E}">
        <p14:creationId xmlns:p14="http://schemas.microsoft.com/office/powerpoint/2010/main" val="156802681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20850" y="1904887"/>
            <a:ext cx="5915025" cy="745629"/>
          </a:xfrm>
        </p:spPr>
        <p:txBody>
          <a:bodyPr>
            <a:normAutofit/>
          </a:bodyPr>
          <a:lstStyle/>
          <a:p>
            <a:r>
              <a:rPr lang="en-US" kern="0" dirty="0">
                <a:solidFill>
                  <a:srgbClr val="009999"/>
                </a:solidFill>
                <a:latin typeface="Calibri" panose="020F0502020204030204" pitchFamily="34" charset="0"/>
              </a:rPr>
              <a:t>District Evaluation Timeline </a:t>
            </a:r>
            <a:endParaRPr lang="en-US" dirty="0">
              <a:solidFill>
                <a:srgbClr val="009999"/>
              </a:solidFill>
            </a:endParaRPr>
          </a:p>
        </p:txBody>
      </p:sp>
      <p:sp>
        <p:nvSpPr>
          <p:cNvPr id="3" name="Content Placeholder 2"/>
          <p:cNvSpPr>
            <a:spLocks noGrp="1"/>
          </p:cNvSpPr>
          <p:nvPr>
            <p:ph idx="1"/>
          </p:nvPr>
        </p:nvSpPr>
        <p:spPr>
          <a:xfrm>
            <a:off x="1420850" y="2998482"/>
            <a:ext cx="5915025" cy="1781444"/>
          </a:xfrm>
        </p:spPr>
        <p:txBody>
          <a:bodyPr/>
          <a:lstStyle/>
          <a:p>
            <a:pPr marL="192881" indent="-192881" fontAlgn="base">
              <a:lnSpc>
                <a:spcPct val="100000"/>
              </a:lnSpc>
              <a:spcBef>
                <a:spcPct val="20000"/>
              </a:spcBef>
              <a:spcAft>
                <a:spcPct val="0"/>
              </a:spcAft>
              <a:buClr>
                <a:srgbClr val="0D3E94"/>
              </a:buClr>
              <a:buNone/>
            </a:pPr>
            <a:r>
              <a:rPr lang="en-US" altLang="en-US" sz="1800" kern="0" dirty="0">
                <a:solidFill>
                  <a:srgbClr val="000000"/>
                </a:solidFill>
                <a:latin typeface="Calibri" panose="020F0502020204030204" pitchFamily="34" charset="0"/>
              </a:rPr>
              <a:t>Orientation				Before Date </a:t>
            </a:r>
          </a:p>
          <a:p>
            <a:pPr marL="192881" indent="-192881" fontAlgn="base">
              <a:lnSpc>
                <a:spcPct val="100000"/>
              </a:lnSpc>
              <a:spcBef>
                <a:spcPct val="20000"/>
              </a:spcBef>
              <a:spcAft>
                <a:spcPct val="0"/>
              </a:spcAft>
              <a:buClr>
                <a:srgbClr val="0D3E94"/>
              </a:buClr>
              <a:buNone/>
            </a:pPr>
            <a:r>
              <a:rPr lang="en-US" altLang="en-US" sz="1800" kern="0" dirty="0">
                <a:solidFill>
                  <a:srgbClr val="000000"/>
                </a:solidFill>
                <a:latin typeface="Calibri" panose="020F0502020204030204" pitchFamily="34" charset="0"/>
              </a:rPr>
              <a:t>Preliminary Evaluation Cycle	Before Date</a:t>
            </a:r>
          </a:p>
          <a:p>
            <a:pPr marL="192881" indent="-192881" fontAlgn="base">
              <a:lnSpc>
                <a:spcPct val="100000"/>
              </a:lnSpc>
              <a:spcBef>
                <a:spcPct val="20000"/>
              </a:spcBef>
              <a:spcAft>
                <a:spcPct val="0"/>
              </a:spcAft>
              <a:buClr>
                <a:srgbClr val="0D3E94"/>
              </a:buClr>
              <a:buNone/>
            </a:pPr>
            <a:r>
              <a:rPr lang="en-US" altLang="en-US" sz="1800" kern="0" dirty="0">
                <a:solidFill>
                  <a:srgbClr val="000000"/>
                </a:solidFill>
                <a:latin typeface="Calibri" panose="020F0502020204030204" pitchFamily="34" charset="0"/>
              </a:rPr>
              <a:t>Final Evaluation Cycle			Before Date</a:t>
            </a:r>
          </a:p>
          <a:p>
            <a:endParaRPr lang="en-US" dirty="0"/>
          </a:p>
        </p:txBody>
      </p:sp>
      <p:sp>
        <p:nvSpPr>
          <p:cNvPr id="4" name="Slide Number Placeholder 3"/>
          <p:cNvSpPr>
            <a:spLocks noGrp="1"/>
          </p:cNvSpPr>
          <p:nvPr>
            <p:ph type="sldNum" sz="quarter" idx="12"/>
          </p:nvPr>
        </p:nvSpPr>
        <p:spPr/>
        <p:txBody>
          <a:bodyPr/>
          <a:lstStyle/>
          <a:p>
            <a:fld id="{6CB760E3-CF23-4BBB-B78C-9EBB949F0125}" type="slidenum">
              <a:rPr lang="en-US" smtClean="0"/>
              <a:t>32</a:t>
            </a:fld>
            <a:endParaRPr lang="en-US"/>
          </a:p>
        </p:txBody>
      </p:sp>
    </p:spTree>
    <p:extLst>
      <p:ext uri="{BB962C8B-B14F-4D97-AF65-F5344CB8AC3E}">
        <p14:creationId xmlns:p14="http://schemas.microsoft.com/office/powerpoint/2010/main" val="405827127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4435" y="1081407"/>
            <a:ext cx="6811440" cy="633093"/>
          </a:xfrm>
        </p:spPr>
        <p:txBody>
          <a:bodyPr>
            <a:normAutofit/>
          </a:bodyPr>
          <a:lstStyle/>
          <a:p>
            <a:r>
              <a:rPr lang="en-US" kern="0" dirty="0">
                <a:solidFill>
                  <a:srgbClr val="009999"/>
                </a:solidFill>
                <a:latin typeface="Calibri" panose="020F0502020204030204" pitchFamily="34" charset="0"/>
              </a:rPr>
              <a:t>How are evaluation results used?</a:t>
            </a:r>
            <a:endParaRPr lang="en-US" dirty="0">
              <a:solidFill>
                <a:srgbClr val="009999"/>
              </a:solidFill>
            </a:endParaRPr>
          </a:p>
        </p:txBody>
      </p:sp>
      <p:sp>
        <p:nvSpPr>
          <p:cNvPr id="3" name="Content Placeholder 2"/>
          <p:cNvSpPr>
            <a:spLocks noGrp="1"/>
          </p:cNvSpPr>
          <p:nvPr>
            <p:ph idx="1"/>
          </p:nvPr>
        </p:nvSpPr>
        <p:spPr>
          <a:xfrm>
            <a:off x="645460" y="1795183"/>
            <a:ext cx="7765676" cy="2984744"/>
          </a:xfrm>
        </p:spPr>
        <p:txBody>
          <a:bodyPr>
            <a:noAutofit/>
          </a:bodyPr>
          <a:lstStyle/>
          <a:p>
            <a:pPr marL="0" indent="0">
              <a:buNone/>
            </a:pPr>
            <a:r>
              <a:rPr lang="en-US" sz="1500" b="1" dirty="0"/>
              <a:t>     Induction Formative Contract </a:t>
            </a:r>
          </a:p>
          <a:p>
            <a:pPr lvl="1"/>
            <a:r>
              <a:rPr lang="en-US" sz="1500" dirty="0"/>
              <a:t>Overall rating of “Met” or “Not Met”: Educator may be employed under an induction contract for up to, but not to exceed, three years. Educators may, at the discretion of the school district, be employed under another induction-contract or an annual contract, or they may be released from employment. </a:t>
            </a:r>
          </a:p>
          <a:p>
            <a:pPr marL="257175" lvl="1" indent="0">
              <a:buNone/>
            </a:pPr>
            <a:endParaRPr lang="en-US" sz="1500" dirty="0"/>
          </a:p>
          <a:p>
            <a:pPr marL="257175" lvl="1" indent="0">
              <a:buNone/>
            </a:pPr>
            <a:r>
              <a:rPr lang="en-US" sz="1500" b="1" dirty="0"/>
              <a:t>Continuing Formative Contract</a:t>
            </a:r>
          </a:p>
          <a:p>
            <a:pPr lvl="1"/>
            <a:r>
              <a:rPr lang="en-US" sz="1500" dirty="0"/>
              <a:t>Overall rating of “Met” or “Not Met”: Educators on a continuing contract must be evaluated on a continuous basis. The evaluation may be Formative, Summative, or Goals-Based at the discretion of the district. Continuing contract teachers who are recommended for Summative evaluation the following year must be notified in writing. </a:t>
            </a:r>
          </a:p>
        </p:txBody>
      </p:sp>
      <p:sp>
        <p:nvSpPr>
          <p:cNvPr id="4" name="Slide Number Placeholder 3"/>
          <p:cNvSpPr>
            <a:spLocks noGrp="1"/>
          </p:cNvSpPr>
          <p:nvPr>
            <p:ph type="sldNum" sz="quarter" idx="12"/>
          </p:nvPr>
        </p:nvSpPr>
        <p:spPr/>
        <p:txBody>
          <a:bodyPr/>
          <a:lstStyle/>
          <a:p>
            <a:fld id="{6CB760E3-CF23-4BBB-B78C-9EBB949F0125}" type="slidenum">
              <a:rPr lang="en-US" smtClean="0"/>
              <a:t>33</a:t>
            </a:fld>
            <a:endParaRPr lang="en-US"/>
          </a:p>
        </p:txBody>
      </p:sp>
    </p:spTree>
    <p:extLst>
      <p:ext uri="{BB962C8B-B14F-4D97-AF65-F5344CB8AC3E}">
        <p14:creationId xmlns:p14="http://schemas.microsoft.com/office/powerpoint/2010/main" val="231285044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4435" y="1081407"/>
            <a:ext cx="6811440" cy="633093"/>
          </a:xfrm>
        </p:spPr>
        <p:txBody>
          <a:bodyPr>
            <a:normAutofit fontScale="90000"/>
          </a:bodyPr>
          <a:lstStyle/>
          <a:p>
            <a:r>
              <a:rPr lang="en-US" kern="0" dirty="0">
                <a:solidFill>
                  <a:srgbClr val="009999"/>
                </a:solidFill>
                <a:latin typeface="Calibri" panose="020F0502020204030204" pitchFamily="34" charset="0"/>
              </a:rPr>
              <a:t>How are evaluation results used? (Continued)</a:t>
            </a:r>
            <a:endParaRPr lang="en-US" dirty="0">
              <a:solidFill>
                <a:srgbClr val="009999"/>
              </a:solidFill>
            </a:endParaRPr>
          </a:p>
        </p:txBody>
      </p:sp>
      <p:sp>
        <p:nvSpPr>
          <p:cNvPr id="3" name="Content Placeholder 2"/>
          <p:cNvSpPr>
            <a:spLocks noGrp="1"/>
          </p:cNvSpPr>
          <p:nvPr>
            <p:ph idx="1"/>
          </p:nvPr>
        </p:nvSpPr>
        <p:spPr>
          <a:xfrm>
            <a:off x="645460" y="1795183"/>
            <a:ext cx="7765676" cy="2984744"/>
          </a:xfrm>
        </p:spPr>
        <p:txBody>
          <a:bodyPr>
            <a:noAutofit/>
          </a:bodyPr>
          <a:lstStyle/>
          <a:p>
            <a:pPr marL="0" indent="0">
              <a:buNone/>
            </a:pPr>
            <a:r>
              <a:rPr lang="en-US" sz="1500" b="1" dirty="0"/>
              <a:t>Annual Summative Contract</a:t>
            </a:r>
          </a:p>
          <a:p>
            <a:pPr lvl="1"/>
            <a:r>
              <a:rPr lang="en-US" sz="1500" dirty="0"/>
              <a:t>Overall rating of “Met,” satisfaction of local board and State Board of Education requirements for the professional teaching certificate: Educator is eligible for a continuing contract. </a:t>
            </a:r>
          </a:p>
          <a:p>
            <a:pPr lvl="1"/>
            <a:r>
              <a:rPr lang="en-US" sz="1500" dirty="0"/>
              <a:t>1</a:t>
            </a:r>
            <a:r>
              <a:rPr lang="en-US" sz="1500" baseline="30000" dirty="0"/>
              <a:t>st</a:t>
            </a:r>
            <a:r>
              <a:rPr lang="en-US" sz="1500" dirty="0"/>
              <a:t> attempt, overall rating of “Not Met”: Educator is eligible to attempt the formal evaluation one additional time during a subsequent academic year. A successful Summative evaluation is required to advance to a professional certificate. </a:t>
            </a:r>
          </a:p>
          <a:p>
            <a:pPr lvl="1"/>
            <a:r>
              <a:rPr lang="en-US" sz="1500" dirty="0"/>
              <a:t>2</a:t>
            </a:r>
            <a:r>
              <a:rPr lang="en-US" sz="1500" baseline="30000" dirty="0"/>
              <a:t>nd</a:t>
            </a:r>
            <a:r>
              <a:rPr lang="en-US" sz="1500" dirty="0"/>
              <a:t> attempt after a previous Annual Summative “Not Met”: </a:t>
            </a:r>
          </a:p>
          <a:p>
            <a:pPr lvl="2"/>
            <a:r>
              <a:rPr lang="en-US" altLang="en-US" dirty="0">
                <a:solidFill>
                  <a:srgbClr val="000000"/>
                </a:solidFill>
              </a:rPr>
              <a:t>Overall rating of “Met,” satisfaction of local board, and State Board of Education requirements for the professional teaching certificate: Educator is eligible for a continuing contract. </a:t>
            </a:r>
          </a:p>
          <a:p>
            <a:pPr lvl="2"/>
            <a:r>
              <a:rPr lang="en-US" altLang="en-US" dirty="0">
                <a:solidFill>
                  <a:srgbClr val="000000"/>
                </a:solidFill>
              </a:rPr>
              <a:t>Overall rating of “Not Met”: the state must suspend educator’s teaching certificate for a minimum of two years. Before reentry into the profession, educator will need to complete additional course work, as specified by the state, in order to have the certificate reinstated.</a:t>
            </a:r>
          </a:p>
        </p:txBody>
      </p:sp>
      <p:sp>
        <p:nvSpPr>
          <p:cNvPr id="4" name="Slide Number Placeholder 3"/>
          <p:cNvSpPr>
            <a:spLocks noGrp="1"/>
          </p:cNvSpPr>
          <p:nvPr>
            <p:ph type="sldNum" sz="quarter" idx="12"/>
          </p:nvPr>
        </p:nvSpPr>
        <p:spPr/>
        <p:txBody>
          <a:bodyPr/>
          <a:lstStyle/>
          <a:p>
            <a:fld id="{6CB760E3-CF23-4BBB-B78C-9EBB949F0125}" type="slidenum">
              <a:rPr lang="en-US" smtClean="0"/>
              <a:t>34</a:t>
            </a:fld>
            <a:endParaRPr lang="en-US"/>
          </a:p>
        </p:txBody>
      </p:sp>
    </p:spTree>
    <p:extLst>
      <p:ext uri="{BB962C8B-B14F-4D97-AF65-F5344CB8AC3E}">
        <p14:creationId xmlns:p14="http://schemas.microsoft.com/office/powerpoint/2010/main" val="260513810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9486" y="1586141"/>
            <a:ext cx="5915025" cy="745629"/>
          </a:xfrm>
        </p:spPr>
        <p:txBody>
          <a:bodyPr>
            <a:normAutofit/>
          </a:bodyPr>
          <a:lstStyle/>
          <a:p>
            <a:r>
              <a:rPr lang="en-US" dirty="0">
                <a:solidFill>
                  <a:srgbClr val="009999"/>
                </a:solidFill>
              </a:rPr>
              <a:t>Wrap Up </a:t>
            </a:r>
          </a:p>
        </p:txBody>
      </p:sp>
      <p:sp>
        <p:nvSpPr>
          <p:cNvPr id="3" name="Content Placeholder 2"/>
          <p:cNvSpPr>
            <a:spLocks noGrp="1"/>
          </p:cNvSpPr>
          <p:nvPr>
            <p:ph idx="1"/>
          </p:nvPr>
        </p:nvSpPr>
        <p:spPr>
          <a:xfrm>
            <a:off x="1416276" y="2881645"/>
            <a:ext cx="5915025" cy="2742869"/>
          </a:xfrm>
        </p:spPr>
        <p:txBody>
          <a:bodyPr>
            <a:normAutofit lnSpcReduction="10000"/>
          </a:bodyPr>
          <a:lstStyle/>
          <a:p>
            <a:pPr marL="192881" indent="-192881" fontAlgn="base">
              <a:lnSpc>
                <a:spcPct val="100000"/>
              </a:lnSpc>
              <a:spcBef>
                <a:spcPct val="20000"/>
              </a:spcBef>
              <a:spcAft>
                <a:spcPct val="0"/>
              </a:spcAft>
              <a:buClr>
                <a:srgbClr val="0D3E94"/>
              </a:buClr>
              <a:buNone/>
            </a:pPr>
            <a:r>
              <a:rPr lang="en-US" altLang="en-US" sz="1800" kern="0" dirty="0">
                <a:solidFill>
                  <a:srgbClr val="000000"/>
                </a:solidFill>
                <a:latin typeface="Calibri" panose="020F0502020204030204" pitchFamily="34" charset="0"/>
              </a:rPr>
              <a:t>School Evaluation Coordinator Name, Email </a:t>
            </a:r>
          </a:p>
          <a:p>
            <a:pPr marL="192881" indent="-192881" fontAlgn="base">
              <a:lnSpc>
                <a:spcPct val="100000"/>
              </a:lnSpc>
              <a:spcBef>
                <a:spcPct val="20000"/>
              </a:spcBef>
              <a:spcAft>
                <a:spcPct val="0"/>
              </a:spcAft>
              <a:buClr>
                <a:srgbClr val="0D3E94"/>
              </a:buClr>
              <a:buNone/>
            </a:pPr>
            <a:r>
              <a:rPr lang="en-US" altLang="en-US" sz="1800" kern="0" dirty="0">
                <a:solidFill>
                  <a:srgbClr val="000000"/>
                </a:solidFill>
                <a:latin typeface="Calibri" panose="020F0502020204030204" pitchFamily="34" charset="0"/>
              </a:rPr>
              <a:t>District Evaluation Coordinator Name, Email </a:t>
            </a:r>
          </a:p>
          <a:p>
            <a:pPr marL="192881" indent="-192881" algn="ctr" fontAlgn="base">
              <a:lnSpc>
                <a:spcPct val="100000"/>
              </a:lnSpc>
              <a:spcBef>
                <a:spcPct val="20000"/>
              </a:spcBef>
              <a:spcAft>
                <a:spcPct val="0"/>
              </a:spcAft>
              <a:buClr>
                <a:srgbClr val="0D3E94"/>
              </a:buClr>
              <a:buNone/>
            </a:pPr>
            <a:endParaRPr lang="en-US" altLang="en-US" sz="1800" kern="0" dirty="0">
              <a:solidFill>
                <a:srgbClr val="000000"/>
              </a:solidFill>
              <a:latin typeface="Calibri" panose="020F0502020204030204" pitchFamily="34" charset="0"/>
            </a:endParaRPr>
          </a:p>
          <a:p>
            <a:pPr marL="192881" indent="-192881" algn="ctr" fontAlgn="base">
              <a:lnSpc>
                <a:spcPct val="100000"/>
              </a:lnSpc>
              <a:spcBef>
                <a:spcPct val="20000"/>
              </a:spcBef>
              <a:spcAft>
                <a:spcPct val="0"/>
              </a:spcAft>
              <a:buClr>
                <a:srgbClr val="0D3E94"/>
              </a:buClr>
              <a:buNone/>
            </a:pPr>
            <a:r>
              <a:rPr lang="en-US" altLang="en-US" sz="1800" kern="0" dirty="0">
                <a:solidFill>
                  <a:srgbClr val="000000"/>
                </a:solidFill>
                <a:latin typeface="Calibri" panose="020F0502020204030204" pitchFamily="34" charset="0"/>
              </a:rPr>
              <a:t>Additional Resources</a:t>
            </a:r>
          </a:p>
          <a:p>
            <a:pPr marL="192881" indent="-192881" algn="ctr" fontAlgn="base">
              <a:lnSpc>
                <a:spcPct val="100000"/>
              </a:lnSpc>
              <a:spcBef>
                <a:spcPct val="20000"/>
              </a:spcBef>
              <a:spcAft>
                <a:spcPct val="0"/>
              </a:spcAft>
              <a:buClr>
                <a:srgbClr val="0D3E94"/>
              </a:buClr>
              <a:buNone/>
            </a:pPr>
            <a:r>
              <a:rPr lang="en-US" altLang="en-US" sz="1800" kern="0" dirty="0">
                <a:solidFill>
                  <a:srgbClr val="000000"/>
                </a:solidFill>
                <a:latin typeface="Calibri" panose="020F0502020204030204" pitchFamily="34" charset="0"/>
              </a:rPr>
              <a:t> </a:t>
            </a:r>
            <a:r>
              <a:rPr lang="en-US" altLang="en-US" sz="1800" kern="0" dirty="0">
                <a:solidFill>
                  <a:srgbClr val="000000"/>
                </a:solidFill>
                <a:latin typeface="Calibri" panose="020F0502020204030204" pitchFamily="34" charset="0"/>
                <a:hlinkClick r:id="rId3"/>
              </a:rPr>
              <a:t>www.sclead.org</a:t>
            </a:r>
            <a:endParaRPr lang="en-US" altLang="en-US" sz="1800" kern="0" dirty="0">
              <a:solidFill>
                <a:srgbClr val="000000"/>
              </a:solidFill>
              <a:latin typeface="Calibri" panose="020F0502020204030204" pitchFamily="34" charset="0"/>
            </a:endParaRPr>
          </a:p>
          <a:p>
            <a:pPr marL="192881" indent="-192881" algn="ctr" fontAlgn="base">
              <a:lnSpc>
                <a:spcPct val="100000"/>
              </a:lnSpc>
              <a:spcBef>
                <a:spcPct val="20000"/>
              </a:spcBef>
              <a:spcAft>
                <a:spcPct val="0"/>
              </a:spcAft>
              <a:buClr>
                <a:srgbClr val="0D3E94"/>
              </a:buClr>
              <a:buNone/>
            </a:pPr>
            <a:r>
              <a:rPr lang="en-US" altLang="en-US" sz="1800" kern="0" dirty="0">
                <a:solidFill>
                  <a:srgbClr val="000000"/>
                </a:solidFill>
                <a:latin typeface="Calibri" panose="020F0502020204030204" pitchFamily="34" charset="0"/>
                <a:hlinkClick r:id="rId4"/>
              </a:rPr>
              <a:t>https://ed.sc.gov/educators/educator-effectiveness/</a:t>
            </a:r>
            <a:endParaRPr lang="en-US" altLang="en-US" sz="1800" kern="0" dirty="0">
              <a:solidFill>
                <a:srgbClr val="000000"/>
              </a:solidFill>
              <a:latin typeface="Calibri" panose="020F0502020204030204" pitchFamily="34" charset="0"/>
            </a:endParaRPr>
          </a:p>
          <a:p>
            <a:pPr marL="192881" indent="-192881" algn="ctr" fontAlgn="base">
              <a:lnSpc>
                <a:spcPct val="100000"/>
              </a:lnSpc>
              <a:spcBef>
                <a:spcPct val="20000"/>
              </a:spcBef>
              <a:spcAft>
                <a:spcPct val="0"/>
              </a:spcAft>
              <a:buClr>
                <a:srgbClr val="0D3E94"/>
              </a:buClr>
              <a:buNone/>
            </a:pPr>
            <a:r>
              <a:rPr lang="en-US" altLang="en-US" sz="1800" kern="0" dirty="0">
                <a:solidFill>
                  <a:srgbClr val="000000"/>
                </a:solidFill>
                <a:latin typeface="Calibri" panose="020F0502020204030204" pitchFamily="34" charset="0"/>
                <a:hlinkClick r:id="rId5"/>
              </a:rPr>
              <a:t>https://ed.sc.gov/educators/school-and-district-administrators/certified-support-specialists/library-media-specialists/</a:t>
            </a:r>
            <a:endParaRPr lang="en-US" altLang="en-US" sz="1800" kern="0" dirty="0">
              <a:solidFill>
                <a:srgbClr val="000000"/>
              </a:solidFill>
              <a:latin typeface="Calibri" panose="020F0502020204030204" pitchFamily="34" charset="0"/>
            </a:endParaRPr>
          </a:p>
          <a:p>
            <a:pPr marL="192881" indent="-192881" algn="ctr" fontAlgn="base">
              <a:lnSpc>
                <a:spcPct val="100000"/>
              </a:lnSpc>
              <a:spcBef>
                <a:spcPct val="20000"/>
              </a:spcBef>
              <a:spcAft>
                <a:spcPct val="0"/>
              </a:spcAft>
              <a:buClr>
                <a:srgbClr val="0D3E94"/>
              </a:buClr>
              <a:buNone/>
            </a:pPr>
            <a:endParaRPr lang="en-US" altLang="en-US" sz="1800" kern="0" dirty="0">
              <a:solidFill>
                <a:srgbClr val="000000"/>
              </a:solidFill>
              <a:latin typeface="Calibri" panose="020F0502020204030204" pitchFamily="34" charset="0"/>
            </a:endParaRPr>
          </a:p>
          <a:p>
            <a:pPr marL="192881" indent="-192881" algn="ctr" fontAlgn="base">
              <a:lnSpc>
                <a:spcPct val="100000"/>
              </a:lnSpc>
              <a:spcBef>
                <a:spcPct val="20000"/>
              </a:spcBef>
              <a:spcAft>
                <a:spcPct val="0"/>
              </a:spcAft>
              <a:buClr>
                <a:srgbClr val="0D3E94"/>
              </a:buClr>
              <a:buNone/>
            </a:pPr>
            <a:endParaRPr lang="en-US" altLang="en-US" sz="1800" kern="0" dirty="0">
              <a:solidFill>
                <a:srgbClr val="000000"/>
              </a:solidFill>
              <a:latin typeface="Calibri" panose="020F0502020204030204" pitchFamily="34" charset="0"/>
            </a:endParaRPr>
          </a:p>
        </p:txBody>
      </p:sp>
      <p:sp>
        <p:nvSpPr>
          <p:cNvPr id="4" name="Slide Number Placeholder 3"/>
          <p:cNvSpPr>
            <a:spLocks noGrp="1"/>
          </p:cNvSpPr>
          <p:nvPr>
            <p:ph type="sldNum" sz="quarter" idx="12"/>
          </p:nvPr>
        </p:nvSpPr>
        <p:spPr/>
        <p:txBody>
          <a:bodyPr/>
          <a:lstStyle/>
          <a:p>
            <a:fld id="{6CB760E3-CF23-4BBB-B78C-9EBB949F0125}" type="slidenum">
              <a:rPr lang="en-US" smtClean="0"/>
              <a:t>35</a:t>
            </a:fld>
            <a:endParaRPr lang="en-US"/>
          </a:p>
        </p:txBody>
      </p:sp>
    </p:spTree>
    <p:extLst>
      <p:ext uri="{BB962C8B-B14F-4D97-AF65-F5344CB8AC3E}">
        <p14:creationId xmlns:p14="http://schemas.microsoft.com/office/powerpoint/2010/main" val="390504974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C17B64-35AA-4D4D-AC26-49E5FF0A8D5F}"/>
              </a:ext>
            </a:extLst>
          </p:cNvPr>
          <p:cNvSpPr>
            <a:spLocks noGrp="1"/>
          </p:cNvSpPr>
          <p:nvPr>
            <p:ph type="title"/>
          </p:nvPr>
        </p:nvSpPr>
        <p:spPr>
          <a:xfrm>
            <a:off x="830885" y="986239"/>
            <a:ext cx="7502400" cy="960457"/>
          </a:xfrm>
        </p:spPr>
        <p:txBody>
          <a:bodyPr>
            <a:normAutofit/>
          </a:bodyPr>
          <a:lstStyle/>
          <a:p>
            <a:pPr algn="ctr"/>
            <a:r>
              <a:rPr lang="en-US" dirty="0"/>
              <a:t>Resource Page (for Administrative use)</a:t>
            </a:r>
            <a:endParaRPr lang="en-US" u="sng" dirty="0"/>
          </a:p>
        </p:txBody>
      </p:sp>
      <p:sp>
        <p:nvSpPr>
          <p:cNvPr id="4" name="Content Placeholder 3">
            <a:extLst>
              <a:ext uri="{FF2B5EF4-FFF2-40B4-BE49-F238E27FC236}">
                <a16:creationId xmlns:a16="http://schemas.microsoft.com/office/drawing/2014/main" id="{4CF36EFD-2F21-4C6E-B932-5EFDE65708DE}"/>
              </a:ext>
            </a:extLst>
          </p:cNvPr>
          <p:cNvSpPr>
            <a:spLocks noGrp="1"/>
          </p:cNvSpPr>
          <p:nvPr>
            <p:ph idx="1"/>
          </p:nvPr>
        </p:nvSpPr>
        <p:spPr>
          <a:xfrm>
            <a:off x="820800" y="2179498"/>
            <a:ext cx="7502400" cy="3203906"/>
          </a:xfrm>
        </p:spPr>
        <p:txBody>
          <a:bodyPr>
            <a:normAutofit/>
          </a:bodyPr>
          <a:lstStyle/>
          <a:p>
            <a:pPr marL="0" indent="0">
              <a:buNone/>
            </a:pPr>
            <a:endParaRPr lang="en-US" dirty="0"/>
          </a:p>
          <a:p>
            <a:pPr marL="0" indent="0">
              <a:buNone/>
            </a:pPr>
            <a:r>
              <a:rPr lang="en-US" sz="3600" b="1" u="sng" dirty="0">
                <a:solidFill>
                  <a:schemeClr val="accent2"/>
                </a:solidFill>
              </a:rPr>
              <a:t>The following slides on contract levels are optional. Use at your discretion</a:t>
            </a:r>
            <a:endParaRPr lang="en-US" sz="3600" b="1" dirty="0">
              <a:solidFill>
                <a:schemeClr val="accent2"/>
              </a:solidFill>
            </a:endParaRPr>
          </a:p>
        </p:txBody>
      </p:sp>
    </p:spTree>
    <p:extLst>
      <p:ext uri="{BB962C8B-B14F-4D97-AF65-F5344CB8AC3E}">
        <p14:creationId xmlns:p14="http://schemas.microsoft.com/office/powerpoint/2010/main" val="21472650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descr="rectangle" title="shape">
            <a:extLst>
              <a:ext uri="{FF2B5EF4-FFF2-40B4-BE49-F238E27FC236}">
                <a16:creationId xmlns:a16="http://schemas.microsoft.com/office/drawing/2014/main" id="{25FCE169-4276-4005-8C82-CCC9C80C4F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4190" y="461736"/>
            <a:ext cx="5006339" cy="1866293"/>
          </a:xfrm>
          <a:prstGeom prst="rect">
            <a:avLst/>
          </a:prstGeom>
          <a:solidFill>
            <a:srgbClr val="595959"/>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 name="Title 1"/>
          <p:cNvSpPr>
            <a:spLocks noGrp="1"/>
          </p:cNvSpPr>
          <p:nvPr>
            <p:ph type="title"/>
          </p:nvPr>
        </p:nvSpPr>
        <p:spPr>
          <a:xfrm>
            <a:off x="547616" y="730155"/>
            <a:ext cx="4568057" cy="1422871"/>
          </a:xfrm>
        </p:spPr>
        <p:txBody>
          <a:bodyPr>
            <a:normAutofit/>
          </a:bodyPr>
          <a:lstStyle/>
          <a:p>
            <a:r>
              <a:rPr lang="en-US">
                <a:solidFill>
                  <a:srgbClr val="FFFFFF"/>
                </a:solidFill>
              </a:rPr>
              <a:t>Induction Formative</a:t>
            </a:r>
          </a:p>
        </p:txBody>
      </p:sp>
      <p:sp>
        <p:nvSpPr>
          <p:cNvPr id="11" name="Rectangle 10" descr="rectangle" title="shape">
            <a:extLst>
              <a:ext uri="{FF2B5EF4-FFF2-40B4-BE49-F238E27FC236}">
                <a16:creationId xmlns:a16="http://schemas.microsoft.com/office/drawing/2014/main" id="{B775CD93-9DF2-48CB-9F57-1BCA9A46C7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59963" y="467575"/>
            <a:ext cx="1611630" cy="1877811"/>
          </a:xfrm>
          <a:prstGeom prst="rect">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3" name="Rectangle 12" descr="rectangle" title="shape">
            <a:extLst>
              <a:ext uri="{FF2B5EF4-FFF2-40B4-BE49-F238E27FC236}">
                <a16:creationId xmlns:a16="http://schemas.microsoft.com/office/drawing/2014/main" id="{E186B68C-84BC-4A6E-99D1-EE87483C13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80492" y="471340"/>
            <a:ext cx="1611630" cy="1856689"/>
          </a:xfrm>
          <a:prstGeom prst="rect">
            <a:avLst/>
          </a:prstGeom>
          <a:solidFill>
            <a:srgbClr val="A5A5A5"/>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5" name="Rectangle 14" descr="rectangle" title="shape">
            <a:extLst>
              <a:ext uri="{FF2B5EF4-FFF2-40B4-BE49-F238E27FC236}">
                <a16:creationId xmlns:a16="http://schemas.microsoft.com/office/drawing/2014/main" id="{1C091803-41C2-48E0-9228-5148460C74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4190" y="2476301"/>
            <a:ext cx="5006339" cy="3922777"/>
          </a:xfrm>
          <a:prstGeom prst="rect">
            <a:avLst/>
          </a:prstGeom>
          <a:solidFill>
            <a:schemeClr val="tx1">
              <a:lumMod val="50000"/>
              <a:lumOff val="5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lumMod val="85000"/>
                </a:prstClr>
              </a:solidFill>
              <a:effectLst/>
              <a:uLnTx/>
              <a:uFillTx/>
              <a:latin typeface="Calibri" panose="020F0502020204030204"/>
              <a:ea typeface="+mn-ea"/>
              <a:cs typeface="+mn-cs"/>
            </a:endParaRPr>
          </a:p>
        </p:txBody>
      </p:sp>
      <p:sp>
        <p:nvSpPr>
          <p:cNvPr id="3" name="Content Placeholder 2"/>
          <p:cNvSpPr>
            <a:spLocks noGrp="1"/>
          </p:cNvSpPr>
          <p:nvPr>
            <p:ph idx="1"/>
          </p:nvPr>
        </p:nvSpPr>
        <p:spPr>
          <a:xfrm>
            <a:off x="589788" y="2717021"/>
            <a:ext cx="4525885" cy="3410824"/>
          </a:xfrm>
        </p:spPr>
        <p:txBody>
          <a:bodyPr anchor="ctr">
            <a:normAutofit/>
          </a:bodyPr>
          <a:lstStyle/>
          <a:p>
            <a:pPr marL="0" indent="0">
              <a:buNone/>
            </a:pPr>
            <a:r>
              <a:rPr lang="en-US" sz="1700"/>
              <a:t>Evaluation Team</a:t>
            </a:r>
          </a:p>
          <a:p>
            <a:r>
              <a:rPr lang="en-US" sz="1700"/>
              <a:t>Principal or trained administrative designee – Evaluation Chair</a:t>
            </a:r>
          </a:p>
          <a:p>
            <a:r>
              <a:rPr lang="en-US" sz="1700"/>
              <a:t>Certified, trained mentor – will NOT evaluate</a:t>
            </a:r>
          </a:p>
          <a:p>
            <a:pPr lvl="1"/>
            <a:r>
              <a:rPr lang="en-US" sz="1700"/>
              <a:t>Must meet all certification requirements</a:t>
            </a:r>
          </a:p>
          <a:p>
            <a:pPr lvl="1"/>
            <a:r>
              <a:rPr lang="en-US" sz="1700"/>
              <a:t>Specifically matched to counselor</a:t>
            </a:r>
          </a:p>
          <a:p>
            <a:pPr lvl="1"/>
            <a:endParaRPr lang="en-US" sz="1700"/>
          </a:p>
          <a:p>
            <a:pPr marL="0" indent="0">
              <a:buNone/>
            </a:pPr>
            <a:r>
              <a:rPr lang="en-US" sz="1700"/>
              <a:t>Orientation</a:t>
            </a:r>
          </a:p>
          <a:p>
            <a:r>
              <a:rPr lang="en-US" sz="1700"/>
              <a:t>Written and oral explanations of Rubric, process, timeline, criteria, intended use of results, name of evaluator</a:t>
            </a:r>
          </a:p>
        </p:txBody>
      </p:sp>
      <p:sp>
        <p:nvSpPr>
          <p:cNvPr id="17" name="Rectangle 16" descr="rectangle" title="shape">
            <a:extLst>
              <a:ext uri="{FF2B5EF4-FFF2-40B4-BE49-F238E27FC236}">
                <a16:creationId xmlns:a16="http://schemas.microsoft.com/office/drawing/2014/main" id="{01955DCA-E99D-4678-99DB-8075105C12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59963" y="2480956"/>
            <a:ext cx="3339846" cy="3922776"/>
          </a:xfrm>
          <a:prstGeom prst="rect">
            <a:avLst/>
          </a:prstGeom>
          <a:solidFill>
            <a:srgbClr val="7F7F7F">
              <a:alpha val="2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pic>
        <p:nvPicPr>
          <p:cNvPr id="5" name="Picture 4" descr="A picture containing transport, wheel&#10;&#10;Description generated with very high confidence">
            <a:extLst>
              <a:ext uri="{FF2B5EF4-FFF2-40B4-BE49-F238E27FC236}">
                <a16:creationId xmlns:a16="http://schemas.microsoft.com/office/drawing/2014/main" id="{D6FFEA8F-C0FC-40B0-87BF-99A252D3D2FF}"/>
              </a:ext>
            </a:extLst>
          </p:cNvPr>
          <p:cNvPicPr>
            <a:picLocks noChangeAspect="1"/>
          </p:cNvPicPr>
          <p:nvPr/>
        </p:nvPicPr>
        <p:blipFill>
          <a:blip r:embed="rId3"/>
          <a:stretch>
            <a:fillRect/>
          </a:stretch>
        </p:blipFill>
        <p:spPr>
          <a:xfrm>
            <a:off x="5687685" y="2879310"/>
            <a:ext cx="2886973" cy="3112212"/>
          </a:xfrm>
          <a:prstGeom prst="rect">
            <a:avLst/>
          </a:prstGeom>
        </p:spPr>
      </p:pic>
    </p:spTree>
    <p:extLst>
      <p:ext uri="{BB962C8B-B14F-4D97-AF65-F5344CB8AC3E}">
        <p14:creationId xmlns:p14="http://schemas.microsoft.com/office/powerpoint/2010/main" val="109112328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276E65-8804-4535-A9FF-3E9FA007C756}"/>
              </a:ext>
            </a:extLst>
          </p:cNvPr>
          <p:cNvSpPr>
            <a:spLocks noGrp="1"/>
          </p:cNvSpPr>
          <p:nvPr>
            <p:ph type="title"/>
          </p:nvPr>
        </p:nvSpPr>
        <p:spPr/>
        <p:txBody>
          <a:bodyPr/>
          <a:lstStyle/>
          <a:p>
            <a:r>
              <a:rPr lang="en-US">
                <a:latin typeface="Calibri"/>
                <a:cs typeface="Calibri"/>
              </a:rPr>
              <a:t>Induction Formative</a:t>
            </a:r>
            <a:br>
              <a:rPr lang="en-US">
                <a:latin typeface="Calibri"/>
                <a:cs typeface="Calibri"/>
              </a:rPr>
            </a:br>
            <a:r>
              <a:rPr lang="en-US">
                <a:latin typeface="Calibri"/>
                <a:cs typeface="Calibri"/>
              </a:rPr>
              <a:t>Preliminary Cycle</a:t>
            </a:r>
            <a:endParaRPr lang="en-US"/>
          </a:p>
        </p:txBody>
      </p:sp>
      <p:sp>
        <p:nvSpPr>
          <p:cNvPr id="3" name="Content Placeholder 2">
            <a:extLst>
              <a:ext uri="{FF2B5EF4-FFF2-40B4-BE49-F238E27FC236}">
                <a16:creationId xmlns:a16="http://schemas.microsoft.com/office/drawing/2014/main" id="{B6F7A174-69E5-4B8C-8580-A577CE4733D4}"/>
              </a:ext>
            </a:extLst>
          </p:cNvPr>
          <p:cNvSpPr>
            <a:spLocks noGrp="1"/>
          </p:cNvSpPr>
          <p:nvPr>
            <p:ph idx="1"/>
          </p:nvPr>
        </p:nvSpPr>
        <p:spPr>
          <a:xfrm>
            <a:off x="820800" y="1789889"/>
            <a:ext cx="7502400" cy="4861346"/>
          </a:xfrm>
        </p:spPr>
        <p:txBody>
          <a:bodyPr vert="horz" lIns="0" tIns="0" rIns="0" bIns="0" rtlCol="0" anchor="t">
            <a:normAutofit/>
          </a:bodyPr>
          <a:lstStyle/>
          <a:p>
            <a:r>
              <a:rPr lang="en-US">
                <a:cs typeface="Calibri"/>
              </a:rPr>
              <a:t>Preliminary Approval Conference</a:t>
            </a:r>
          </a:p>
          <a:p>
            <a:pPr lvl="1"/>
            <a:r>
              <a:rPr lang="en-US">
                <a:cs typeface="Calibri"/>
              </a:rPr>
              <a:t>School Counselor Plan</a:t>
            </a:r>
          </a:p>
          <a:p>
            <a:pPr lvl="1"/>
            <a:r>
              <a:rPr lang="en-US">
                <a:cs typeface="Calibri"/>
              </a:rPr>
              <a:t>Student Growth Goal</a:t>
            </a:r>
          </a:p>
          <a:p>
            <a:pPr lvl="1"/>
            <a:r>
              <a:rPr lang="en-US">
                <a:cs typeface="Calibri"/>
              </a:rPr>
              <a:t>Annual Calendar</a:t>
            </a:r>
          </a:p>
          <a:p>
            <a:endParaRPr lang="en-US">
              <a:cs typeface="Calibri"/>
            </a:endParaRPr>
          </a:p>
          <a:p>
            <a:r>
              <a:rPr lang="en-US">
                <a:cs typeface="Calibri"/>
              </a:rPr>
              <a:t>Observation</a:t>
            </a:r>
          </a:p>
          <a:p>
            <a:pPr lvl="1"/>
            <a:r>
              <a:rPr lang="en-US">
                <a:cs typeface="Calibri"/>
              </a:rPr>
              <a:t>Principal or trained administrative designee conducts ≥ 1 observation of Direct Services</a:t>
            </a:r>
          </a:p>
          <a:p>
            <a:pPr lvl="1"/>
            <a:r>
              <a:rPr lang="en-US">
                <a:cs typeface="Calibri"/>
              </a:rPr>
              <a:t>Announced with pre-conference</a:t>
            </a:r>
          </a:p>
          <a:p>
            <a:pPr lvl="1"/>
            <a:r>
              <a:rPr lang="en-US">
                <a:cs typeface="Calibri"/>
              </a:rPr>
              <a:t>Post-conference with Areas of Refinement and Reinforcement</a:t>
            </a:r>
          </a:p>
          <a:p>
            <a:pPr lvl="1"/>
            <a:endParaRPr lang="en-US">
              <a:cs typeface="Calibri"/>
            </a:endParaRPr>
          </a:p>
          <a:p>
            <a:r>
              <a:rPr lang="en-US">
                <a:cs typeface="Calibri"/>
              </a:rPr>
              <a:t>Preliminary Evaluation Conference</a:t>
            </a:r>
          </a:p>
          <a:p>
            <a:pPr lvl="1"/>
            <a:r>
              <a:rPr lang="en-US">
                <a:cs typeface="Calibri"/>
              </a:rPr>
              <a:t>Preliminary scores for 3 Domains are shared</a:t>
            </a:r>
          </a:p>
          <a:p>
            <a:pPr lvl="1"/>
            <a:r>
              <a:rPr lang="en-US">
                <a:cs typeface="Calibri"/>
              </a:rPr>
              <a:t>School Counselor Plan, Student Growth Goal, Annual Calendar</a:t>
            </a:r>
          </a:p>
          <a:p>
            <a:pPr lvl="1"/>
            <a:endParaRPr lang="en-US">
              <a:cs typeface="Calibri"/>
            </a:endParaRPr>
          </a:p>
          <a:p>
            <a:endParaRPr lang="en-US">
              <a:cs typeface="Calibri"/>
            </a:endParaRPr>
          </a:p>
          <a:p>
            <a:pPr lvl="1"/>
            <a:endParaRPr lang="en-US">
              <a:cs typeface="Calibri"/>
            </a:endParaRPr>
          </a:p>
          <a:p>
            <a:endParaRPr lang="en-US">
              <a:cs typeface="Calibri"/>
            </a:endParaRPr>
          </a:p>
          <a:p>
            <a:pPr lvl="1"/>
            <a:endParaRPr lang="en-US">
              <a:cs typeface="Calibri"/>
            </a:endParaRPr>
          </a:p>
        </p:txBody>
      </p:sp>
    </p:spTree>
    <p:extLst>
      <p:ext uri="{BB962C8B-B14F-4D97-AF65-F5344CB8AC3E}">
        <p14:creationId xmlns:p14="http://schemas.microsoft.com/office/powerpoint/2010/main" val="16518034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71C277-8B39-4BC8-B5CA-727142D0F195}"/>
              </a:ext>
            </a:extLst>
          </p:cNvPr>
          <p:cNvSpPr>
            <a:spLocks noGrp="1"/>
          </p:cNvSpPr>
          <p:nvPr>
            <p:ph type="title"/>
          </p:nvPr>
        </p:nvSpPr>
        <p:spPr>
          <a:xfrm>
            <a:off x="820800" y="198878"/>
            <a:ext cx="7502400" cy="1108081"/>
          </a:xfrm>
        </p:spPr>
        <p:txBody>
          <a:bodyPr/>
          <a:lstStyle/>
          <a:p>
            <a:r>
              <a:rPr lang="en-US">
                <a:latin typeface="Calibri"/>
                <a:cs typeface="Calibri"/>
              </a:rPr>
              <a:t>Induction Formative</a:t>
            </a:r>
            <a:br>
              <a:rPr lang="en-US">
                <a:latin typeface="Calibri"/>
                <a:cs typeface="Calibri"/>
              </a:rPr>
            </a:br>
            <a:r>
              <a:rPr lang="en-US">
                <a:latin typeface="Calibri"/>
                <a:cs typeface="Calibri"/>
              </a:rPr>
              <a:t>Final Cycle</a:t>
            </a:r>
            <a:endParaRPr lang="en-US"/>
          </a:p>
        </p:txBody>
      </p:sp>
      <p:sp>
        <p:nvSpPr>
          <p:cNvPr id="3" name="Content Placeholder 2">
            <a:extLst>
              <a:ext uri="{FF2B5EF4-FFF2-40B4-BE49-F238E27FC236}">
                <a16:creationId xmlns:a16="http://schemas.microsoft.com/office/drawing/2014/main" id="{0BC81E97-89BB-44BC-A30F-DB59FE177E3E}"/>
              </a:ext>
            </a:extLst>
          </p:cNvPr>
          <p:cNvSpPr>
            <a:spLocks noGrp="1"/>
          </p:cNvSpPr>
          <p:nvPr>
            <p:ph idx="1"/>
          </p:nvPr>
        </p:nvSpPr>
        <p:spPr>
          <a:xfrm>
            <a:off x="820800" y="1545474"/>
            <a:ext cx="7502400" cy="4890101"/>
          </a:xfrm>
        </p:spPr>
        <p:txBody>
          <a:bodyPr vert="horz" lIns="0" tIns="0" rIns="0" bIns="0" rtlCol="0" anchor="t">
            <a:normAutofit fontScale="92500" lnSpcReduction="10000"/>
          </a:bodyPr>
          <a:lstStyle/>
          <a:p>
            <a:pPr marL="0" indent="0">
              <a:buNone/>
            </a:pPr>
            <a:endParaRPr lang="en-US">
              <a:ea typeface="+mn-lt"/>
              <a:cs typeface="+mn-lt"/>
            </a:endParaRPr>
          </a:p>
          <a:p>
            <a:endParaRPr lang="en-US">
              <a:ea typeface="+mn-lt"/>
              <a:cs typeface="+mn-lt"/>
            </a:endParaRPr>
          </a:p>
          <a:p>
            <a:r>
              <a:rPr lang="en-US" sz="2400">
                <a:ea typeface="+mn-lt"/>
                <a:cs typeface="+mn-lt"/>
              </a:rPr>
              <a:t>Observation</a:t>
            </a:r>
          </a:p>
          <a:p>
            <a:pPr lvl="1"/>
            <a:r>
              <a:rPr lang="en-US" sz="2400">
                <a:ea typeface="+mn-lt"/>
                <a:cs typeface="+mn-lt"/>
              </a:rPr>
              <a:t>Principal or trained administrative designee conducts ≥ 1 observation of Direct Services</a:t>
            </a:r>
          </a:p>
          <a:p>
            <a:pPr lvl="1"/>
            <a:r>
              <a:rPr lang="en-US" sz="2400">
                <a:ea typeface="+mn-lt"/>
                <a:cs typeface="+mn-lt"/>
              </a:rPr>
              <a:t>Announced with pre-conference</a:t>
            </a:r>
          </a:p>
          <a:p>
            <a:pPr lvl="1"/>
            <a:r>
              <a:rPr lang="en-US" sz="2400">
                <a:ea typeface="+mn-lt"/>
                <a:cs typeface="+mn-lt"/>
              </a:rPr>
              <a:t>Post-conference with Areas of Refinement and Reinforcement</a:t>
            </a:r>
            <a:endParaRPr lang="en-US" sz="2400">
              <a:cs typeface="Calibri"/>
            </a:endParaRPr>
          </a:p>
          <a:p>
            <a:pPr lvl="1"/>
            <a:endParaRPr lang="en-US" sz="2400">
              <a:ea typeface="+mn-lt"/>
              <a:cs typeface="+mn-lt"/>
            </a:endParaRPr>
          </a:p>
          <a:p>
            <a:r>
              <a:rPr lang="en-US" sz="2400">
                <a:ea typeface="+mn-lt"/>
                <a:cs typeface="+mn-lt"/>
              </a:rPr>
              <a:t>Final Evaluation Conference</a:t>
            </a:r>
          </a:p>
          <a:p>
            <a:pPr lvl="1"/>
            <a:r>
              <a:rPr lang="en-US" sz="2400">
                <a:ea typeface="+mn-lt"/>
                <a:cs typeface="+mn-lt"/>
              </a:rPr>
              <a:t>Professionalism scores shared by School Counselor and Administrative Evaluator</a:t>
            </a:r>
          </a:p>
          <a:p>
            <a:pPr lvl="1"/>
            <a:r>
              <a:rPr lang="en-US" sz="2400">
                <a:ea typeface="+mn-lt"/>
                <a:cs typeface="+mn-lt"/>
              </a:rPr>
              <a:t>School Counselor Plan, Student Growth Goal, Annual Calendar</a:t>
            </a:r>
          </a:p>
          <a:p>
            <a:pPr lvl="1"/>
            <a:r>
              <a:rPr lang="en-US" sz="2400">
                <a:ea typeface="+mn-lt"/>
                <a:cs typeface="+mn-lt"/>
              </a:rPr>
              <a:t>Final scores for all 4 Domains are shared</a:t>
            </a:r>
          </a:p>
          <a:p>
            <a:pPr lvl="1"/>
            <a:endParaRPr lang="en-US" sz="2400">
              <a:ea typeface="+mn-lt"/>
              <a:cs typeface="+mn-lt"/>
            </a:endParaRPr>
          </a:p>
          <a:p>
            <a:endParaRPr lang="en-US" sz="2400">
              <a:ea typeface="+mn-lt"/>
              <a:cs typeface="+mn-lt"/>
            </a:endParaRPr>
          </a:p>
          <a:p>
            <a:pPr marL="342900" lvl="1" indent="0">
              <a:buNone/>
            </a:pPr>
            <a:endParaRPr lang="en-US" sz="2400">
              <a:ea typeface="+mn-lt"/>
              <a:cs typeface="+mn-lt"/>
            </a:endParaRPr>
          </a:p>
          <a:p>
            <a:pPr lvl="1"/>
            <a:endParaRPr lang="en-US">
              <a:ea typeface="+mn-lt"/>
              <a:cs typeface="+mn-lt"/>
            </a:endParaRPr>
          </a:p>
          <a:p>
            <a:endParaRPr lang="en-US">
              <a:ea typeface="+mn-lt"/>
              <a:cs typeface="+mn-lt"/>
            </a:endParaRPr>
          </a:p>
        </p:txBody>
      </p:sp>
    </p:spTree>
    <p:extLst>
      <p:ext uri="{BB962C8B-B14F-4D97-AF65-F5344CB8AC3E}">
        <p14:creationId xmlns:p14="http://schemas.microsoft.com/office/powerpoint/2010/main" val="22442274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7D2FE9-4545-4788-A52D-F6D658F449BD}"/>
              </a:ext>
            </a:extLst>
          </p:cNvPr>
          <p:cNvSpPr>
            <a:spLocks noGrp="1"/>
          </p:cNvSpPr>
          <p:nvPr>
            <p:ph type="title"/>
          </p:nvPr>
        </p:nvSpPr>
        <p:spPr/>
        <p:txBody>
          <a:bodyPr/>
          <a:lstStyle/>
          <a:p>
            <a:r>
              <a:rPr lang="en-US">
                <a:latin typeface="Calibri"/>
                <a:cs typeface="Calibri"/>
              </a:rPr>
              <a:t>Objectives</a:t>
            </a:r>
            <a:endParaRPr lang="en-US"/>
          </a:p>
        </p:txBody>
      </p:sp>
      <p:sp>
        <p:nvSpPr>
          <p:cNvPr id="3" name="Content Placeholder 2">
            <a:extLst>
              <a:ext uri="{FF2B5EF4-FFF2-40B4-BE49-F238E27FC236}">
                <a16:creationId xmlns:a16="http://schemas.microsoft.com/office/drawing/2014/main" id="{576DE1D4-7960-435F-BAD5-DEE247137E27}"/>
              </a:ext>
            </a:extLst>
          </p:cNvPr>
          <p:cNvSpPr>
            <a:spLocks noGrp="1"/>
          </p:cNvSpPr>
          <p:nvPr>
            <p:ph idx="1"/>
          </p:nvPr>
        </p:nvSpPr>
        <p:spPr/>
        <p:txBody>
          <a:bodyPr vert="horz" lIns="0" tIns="0" rIns="0" bIns="0" rtlCol="0" anchor="t">
            <a:normAutofit/>
          </a:bodyPr>
          <a:lstStyle/>
          <a:p>
            <a:r>
              <a:rPr lang="en-US" dirty="0">
                <a:ea typeface="+mn-lt"/>
                <a:cs typeface="+mn-lt"/>
              </a:rPr>
              <a:t>Understand the components of the South Carolina School Counselor Rubric</a:t>
            </a:r>
            <a:endParaRPr lang="en-US" dirty="0">
              <a:cs typeface="Calibri" panose="020F0502020204030204"/>
            </a:endParaRPr>
          </a:p>
          <a:p>
            <a:r>
              <a:rPr lang="en-US" dirty="0">
                <a:ea typeface="+mn-lt"/>
                <a:cs typeface="+mn-lt"/>
              </a:rPr>
              <a:t>Develop an understanding of the evaluation process for school counselors</a:t>
            </a:r>
            <a:endParaRPr lang="en-US" dirty="0">
              <a:cs typeface="Calibri" panose="020F0502020204030204"/>
            </a:endParaRPr>
          </a:p>
          <a:p>
            <a:r>
              <a:rPr lang="en-US" dirty="0">
                <a:ea typeface="+mn-lt"/>
                <a:cs typeface="+mn-lt"/>
              </a:rPr>
              <a:t>Identify elements of effective practice for school counselors</a:t>
            </a:r>
            <a:endParaRPr lang="en-US" dirty="0">
              <a:cs typeface="Calibri" panose="020F0502020204030204"/>
            </a:endParaRPr>
          </a:p>
          <a:p>
            <a:r>
              <a:rPr lang="en-US" dirty="0">
                <a:ea typeface="+mn-lt"/>
                <a:cs typeface="+mn-lt"/>
              </a:rPr>
              <a:t>Recognize appropriate sources of evidence for evaluating school counselors</a:t>
            </a:r>
            <a:endParaRPr lang="en-US" dirty="0">
              <a:cs typeface="Calibri" panose="020F0502020204030204"/>
            </a:endParaRPr>
          </a:p>
        </p:txBody>
      </p:sp>
    </p:spTree>
    <p:extLst>
      <p:ext uri="{BB962C8B-B14F-4D97-AF65-F5344CB8AC3E}">
        <p14:creationId xmlns:p14="http://schemas.microsoft.com/office/powerpoint/2010/main" val="136172767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descr="rectangle" title="Shape">
            <a:extLst>
              <a:ext uri="{FF2B5EF4-FFF2-40B4-BE49-F238E27FC236}">
                <a16:creationId xmlns:a16="http://schemas.microsoft.com/office/drawing/2014/main" id="{25FCE169-4276-4005-8C82-CCC9C80C4F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4190" y="461736"/>
            <a:ext cx="5006339" cy="1866293"/>
          </a:xfrm>
          <a:prstGeom prst="rect">
            <a:avLst/>
          </a:prstGeom>
          <a:solidFill>
            <a:srgbClr val="595959"/>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 name="Title 1"/>
          <p:cNvSpPr>
            <a:spLocks noGrp="1"/>
          </p:cNvSpPr>
          <p:nvPr>
            <p:ph type="title"/>
          </p:nvPr>
        </p:nvSpPr>
        <p:spPr>
          <a:xfrm>
            <a:off x="547616" y="730155"/>
            <a:ext cx="4568057" cy="1422871"/>
          </a:xfrm>
        </p:spPr>
        <p:txBody>
          <a:bodyPr>
            <a:normAutofit/>
          </a:bodyPr>
          <a:lstStyle/>
          <a:p>
            <a:r>
              <a:rPr lang="en-US">
                <a:solidFill>
                  <a:srgbClr val="FFFFFF"/>
                </a:solidFill>
                <a:latin typeface="Calibri"/>
                <a:cs typeface="Calibri"/>
              </a:rPr>
              <a:t>Annual &amp; Continuing Summative</a:t>
            </a:r>
            <a:endParaRPr lang="en-US">
              <a:solidFill>
                <a:srgbClr val="FFFFFF"/>
              </a:solidFill>
            </a:endParaRPr>
          </a:p>
        </p:txBody>
      </p:sp>
      <p:sp>
        <p:nvSpPr>
          <p:cNvPr id="11" name="Rectangle 10" descr="rectangle" title="Shape">
            <a:extLst>
              <a:ext uri="{FF2B5EF4-FFF2-40B4-BE49-F238E27FC236}">
                <a16:creationId xmlns:a16="http://schemas.microsoft.com/office/drawing/2014/main" id="{B775CD93-9DF2-48CB-9F57-1BCA9A46C7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59963" y="467575"/>
            <a:ext cx="1611630" cy="1877811"/>
          </a:xfrm>
          <a:prstGeom prst="rect">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3" name="Rectangle 12" descr="rectangle" title="Shape">
            <a:extLst>
              <a:ext uri="{FF2B5EF4-FFF2-40B4-BE49-F238E27FC236}">
                <a16:creationId xmlns:a16="http://schemas.microsoft.com/office/drawing/2014/main" id="{E186B68C-84BC-4A6E-99D1-EE87483C13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80492" y="471340"/>
            <a:ext cx="1611630" cy="1856689"/>
          </a:xfrm>
          <a:prstGeom prst="rect">
            <a:avLst/>
          </a:prstGeom>
          <a:solidFill>
            <a:srgbClr val="A5A5A5"/>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5" name="Rectangle 14" descr="rectangle" title="Shape">
            <a:extLst>
              <a:ext uri="{FF2B5EF4-FFF2-40B4-BE49-F238E27FC236}">
                <a16:creationId xmlns:a16="http://schemas.microsoft.com/office/drawing/2014/main" id="{1C091803-41C2-48E0-9228-5148460C74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4190" y="2476301"/>
            <a:ext cx="5006339" cy="3922777"/>
          </a:xfrm>
          <a:prstGeom prst="rect">
            <a:avLst/>
          </a:prstGeom>
          <a:solidFill>
            <a:schemeClr val="tx1">
              <a:lumMod val="50000"/>
              <a:lumOff val="5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lumMod val="85000"/>
                </a:prstClr>
              </a:solidFill>
              <a:effectLst/>
              <a:uLnTx/>
              <a:uFillTx/>
              <a:latin typeface="Calibri" panose="020F0502020204030204"/>
              <a:ea typeface="+mn-ea"/>
              <a:cs typeface="+mn-cs"/>
            </a:endParaRPr>
          </a:p>
        </p:txBody>
      </p:sp>
      <p:sp>
        <p:nvSpPr>
          <p:cNvPr id="3" name="Content Placeholder 2"/>
          <p:cNvSpPr>
            <a:spLocks noGrp="1"/>
          </p:cNvSpPr>
          <p:nvPr>
            <p:ph idx="1"/>
          </p:nvPr>
        </p:nvSpPr>
        <p:spPr>
          <a:xfrm>
            <a:off x="589788" y="2285701"/>
            <a:ext cx="4655281" cy="4115313"/>
          </a:xfrm>
        </p:spPr>
        <p:txBody>
          <a:bodyPr vert="horz" lIns="0" tIns="0" rIns="0" bIns="0" rtlCol="0" anchor="ctr">
            <a:noAutofit/>
          </a:bodyPr>
          <a:lstStyle/>
          <a:p>
            <a:pPr marL="0" indent="0">
              <a:buNone/>
            </a:pPr>
            <a:r>
              <a:rPr lang="en-US" sz="1400">
                <a:cs typeface="Calibri"/>
              </a:rPr>
              <a:t>Summative Evaluation Policy</a:t>
            </a:r>
          </a:p>
          <a:p>
            <a:r>
              <a:rPr lang="en-US" sz="1400">
                <a:cs typeface="Calibri"/>
              </a:rPr>
              <a:t>School counselors on a Continuing contract must be notified in writing on or before date contracts are issued and must include reason and description of process.</a:t>
            </a:r>
          </a:p>
          <a:p>
            <a:pPr marL="0" indent="0">
              <a:buNone/>
            </a:pPr>
            <a:endParaRPr lang="en-US" sz="1400">
              <a:cs typeface="Calibri"/>
            </a:endParaRPr>
          </a:p>
          <a:p>
            <a:pPr marL="0" indent="0">
              <a:buNone/>
            </a:pPr>
            <a:r>
              <a:rPr lang="en-US" sz="1400"/>
              <a:t>Evaluation Team</a:t>
            </a:r>
            <a:endParaRPr lang="en-US" sz="1400">
              <a:cs typeface="Calibri"/>
            </a:endParaRPr>
          </a:p>
          <a:p>
            <a:r>
              <a:rPr lang="en-US" sz="1400"/>
              <a:t>Principal or trained administrative designee</a:t>
            </a:r>
            <a:endParaRPr lang="en-US" sz="1400">
              <a:cs typeface="Calibri" panose="020F0502020204030204"/>
            </a:endParaRPr>
          </a:p>
          <a:p>
            <a:r>
              <a:rPr lang="en-US" sz="1400">
                <a:cs typeface="Calibri" panose="020F0502020204030204"/>
              </a:rPr>
              <a:t>Trained content expert (a trained, certified school counselor)</a:t>
            </a:r>
          </a:p>
          <a:p>
            <a:r>
              <a:rPr lang="en-US" sz="1400">
                <a:cs typeface="Calibri" panose="020F0502020204030204"/>
              </a:rPr>
              <a:t>Highly consequential formal evaluations - 3-member team</a:t>
            </a:r>
          </a:p>
          <a:p>
            <a:endParaRPr lang="en-US" sz="1400">
              <a:cs typeface="Calibri" panose="020F0502020204030204"/>
            </a:endParaRPr>
          </a:p>
          <a:p>
            <a:pPr marL="0" indent="0">
              <a:buNone/>
            </a:pPr>
            <a:r>
              <a:rPr lang="en-US" sz="1400"/>
              <a:t>Orientation</a:t>
            </a:r>
            <a:endParaRPr lang="en-US" sz="1400">
              <a:cs typeface="Calibri"/>
            </a:endParaRPr>
          </a:p>
          <a:p>
            <a:r>
              <a:rPr lang="en-US" sz="1400"/>
              <a:t>Written and oral explanations of Rubric, process, </a:t>
            </a:r>
            <a:endParaRPr lang="en-US" sz="1400">
              <a:cs typeface="Calibri"/>
            </a:endParaRPr>
          </a:p>
          <a:p>
            <a:pPr marL="0" indent="0">
              <a:buNone/>
            </a:pPr>
            <a:r>
              <a:rPr lang="en-US" sz="1400"/>
              <a:t>    timeline, criteria, intended use of results</a:t>
            </a:r>
            <a:endParaRPr lang="en-US" sz="1400">
              <a:cs typeface="Calibri"/>
            </a:endParaRPr>
          </a:p>
        </p:txBody>
      </p:sp>
      <p:sp>
        <p:nvSpPr>
          <p:cNvPr id="17" name="Rectangle 16" descr="rectangle" title="Shape">
            <a:extLst>
              <a:ext uri="{FF2B5EF4-FFF2-40B4-BE49-F238E27FC236}">
                <a16:creationId xmlns:a16="http://schemas.microsoft.com/office/drawing/2014/main" id="{01955DCA-E99D-4678-99DB-8075105C12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59963" y="2480956"/>
            <a:ext cx="3339846" cy="3922776"/>
          </a:xfrm>
          <a:prstGeom prst="rect">
            <a:avLst/>
          </a:prstGeom>
          <a:solidFill>
            <a:srgbClr val="7F7F7F">
              <a:alpha val="2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pic>
        <p:nvPicPr>
          <p:cNvPr id="5" name="Picture 4" descr="A picture containing transport, wheel&#10;&#10;Description generated with very high confidence">
            <a:extLst>
              <a:ext uri="{FF2B5EF4-FFF2-40B4-BE49-F238E27FC236}">
                <a16:creationId xmlns:a16="http://schemas.microsoft.com/office/drawing/2014/main" id="{25B9F95C-7A78-46CA-B1FF-8F7F51C3505F}"/>
              </a:ext>
            </a:extLst>
          </p:cNvPr>
          <p:cNvPicPr>
            <a:picLocks noChangeAspect="1"/>
          </p:cNvPicPr>
          <p:nvPr/>
        </p:nvPicPr>
        <p:blipFill>
          <a:blip r:embed="rId3"/>
          <a:stretch>
            <a:fillRect/>
          </a:stretch>
        </p:blipFill>
        <p:spPr>
          <a:xfrm>
            <a:off x="5687685" y="2879310"/>
            <a:ext cx="2886973" cy="3112212"/>
          </a:xfrm>
          <a:prstGeom prst="rect">
            <a:avLst/>
          </a:prstGeom>
        </p:spPr>
      </p:pic>
    </p:spTree>
    <p:extLst>
      <p:ext uri="{BB962C8B-B14F-4D97-AF65-F5344CB8AC3E}">
        <p14:creationId xmlns:p14="http://schemas.microsoft.com/office/powerpoint/2010/main" val="49185938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3EAB1E-AD6D-4168-B12C-AE935FD3C684}"/>
              </a:ext>
            </a:extLst>
          </p:cNvPr>
          <p:cNvSpPr>
            <a:spLocks noGrp="1"/>
          </p:cNvSpPr>
          <p:nvPr>
            <p:ph type="title"/>
          </p:nvPr>
        </p:nvSpPr>
        <p:spPr/>
        <p:txBody>
          <a:bodyPr/>
          <a:lstStyle/>
          <a:p>
            <a:r>
              <a:rPr lang="en-US">
                <a:latin typeface="Calibri"/>
                <a:cs typeface="Calibri"/>
              </a:rPr>
              <a:t>Annual &amp; Continuing Summative</a:t>
            </a:r>
            <a:br>
              <a:rPr lang="en-US">
                <a:latin typeface="Calibri"/>
                <a:cs typeface="Calibri"/>
              </a:rPr>
            </a:br>
            <a:r>
              <a:rPr lang="en-US">
                <a:latin typeface="Calibri"/>
                <a:cs typeface="Calibri"/>
              </a:rPr>
              <a:t>Preliminary Cycle</a:t>
            </a:r>
            <a:endParaRPr lang="en-US"/>
          </a:p>
        </p:txBody>
      </p:sp>
      <p:sp>
        <p:nvSpPr>
          <p:cNvPr id="3" name="Content Placeholder 2">
            <a:extLst>
              <a:ext uri="{FF2B5EF4-FFF2-40B4-BE49-F238E27FC236}">
                <a16:creationId xmlns:a16="http://schemas.microsoft.com/office/drawing/2014/main" id="{D7C8F5A2-74AC-43CA-B733-DCC5C4DF33BB}"/>
              </a:ext>
            </a:extLst>
          </p:cNvPr>
          <p:cNvSpPr>
            <a:spLocks noGrp="1"/>
          </p:cNvSpPr>
          <p:nvPr>
            <p:ph idx="1"/>
          </p:nvPr>
        </p:nvSpPr>
        <p:spPr>
          <a:xfrm>
            <a:off x="820800" y="1789889"/>
            <a:ext cx="7502400" cy="4810365"/>
          </a:xfrm>
        </p:spPr>
        <p:txBody>
          <a:bodyPr vert="horz" lIns="0" tIns="0" rIns="0" bIns="0" rtlCol="0" anchor="t">
            <a:normAutofit fontScale="92500" lnSpcReduction="10000"/>
          </a:bodyPr>
          <a:lstStyle/>
          <a:p>
            <a:r>
              <a:rPr lang="en-US">
                <a:ea typeface="+mn-lt"/>
                <a:cs typeface="+mn-lt"/>
              </a:rPr>
              <a:t>Preliminary Approval Conference</a:t>
            </a:r>
          </a:p>
          <a:p>
            <a:pPr lvl="1"/>
            <a:r>
              <a:rPr lang="en-US">
                <a:ea typeface="+mn-lt"/>
                <a:cs typeface="+mn-lt"/>
              </a:rPr>
              <a:t>School Counselor Plan</a:t>
            </a:r>
          </a:p>
          <a:p>
            <a:pPr lvl="1"/>
            <a:r>
              <a:rPr lang="en-US">
                <a:ea typeface="+mn-lt"/>
                <a:cs typeface="+mn-lt"/>
              </a:rPr>
              <a:t>Student Growth Goal</a:t>
            </a:r>
          </a:p>
          <a:p>
            <a:pPr lvl="1"/>
            <a:r>
              <a:rPr lang="en-US">
                <a:ea typeface="+mn-lt"/>
                <a:cs typeface="+mn-lt"/>
              </a:rPr>
              <a:t>Annual Calendar</a:t>
            </a:r>
          </a:p>
          <a:p>
            <a:endParaRPr lang="en-US">
              <a:ea typeface="+mn-lt"/>
              <a:cs typeface="+mn-lt"/>
            </a:endParaRPr>
          </a:p>
          <a:p>
            <a:r>
              <a:rPr lang="en-US">
                <a:ea typeface="+mn-lt"/>
                <a:cs typeface="+mn-lt"/>
              </a:rPr>
              <a:t>Observations</a:t>
            </a:r>
          </a:p>
          <a:p>
            <a:pPr lvl="1"/>
            <a:r>
              <a:rPr lang="en-US">
                <a:ea typeface="+mn-lt"/>
                <a:cs typeface="+mn-lt"/>
              </a:rPr>
              <a:t>Principal or trained administrative designee conducts ≥ 1 observation of Direct Services</a:t>
            </a:r>
          </a:p>
          <a:p>
            <a:pPr lvl="1"/>
            <a:r>
              <a:rPr lang="en-US">
                <a:ea typeface="+mn-lt"/>
                <a:cs typeface="+mn-lt"/>
              </a:rPr>
              <a:t>Content Expert conducts ≥ 1 observation of Direct Services</a:t>
            </a:r>
          </a:p>
          <a:p>
            <a:pPr lvl="1"/>
            <a:r>
              <a:rPr lang="en-US">
                <a:ea typeface="+mn-lt"/>
                <a:cs typeface="+mn-lt"/>
              </a:rPr>
              <a:t>Announced with pre-conferences</a:t>
            </a:r>
          </a:p>
          <a:p>
            <a:pPr lvl="1"/>
            <a:r>
              <a:rPr lang="en-US">
                <a:ea typeface="+mn-lt"/>
                <a:cs typeface="+mn-lt"/>
              </a:rPr>
              <a:t>Post-conferences with Areas of Refinement and Reinforcement</a:t>
            </a:r>
          </a:p>
          <a:p>
            <a:pPr lvl="1"/>
            <a:endParaRPr lang="en-US">
              <a:ea typeface="+mn-lt"/>
              <a:cs typeface="+mn-lt"/>
            </a:endParaRPr>
          </a:p>
          <a:p>
            <a:r>
              <a:rPr lang="en-US">
                <a:ea typeface="+mn-lt"/>
                <a:cs typeface="+mn-lt"/>
              </a:rPr>
              <a:t>Consensus Meeting</a:t>
            </a:r>
          </a:p>
          <a:p>
            <a:pPr lvl="1"/>
            <a:endParaRPr lang="en-US">
              <a:ea typeface="+mn-lt"/>
              <a:cs typeface="+mn-lt"/>
            </a:endParaRPr>
          </a:p>
          <a:p>
            <a:r>
              <a:rPr lang="en-US">
                <a:ea typeface="+mn-lt"/>
                <a:cs typeface="+mn-lt"/>
              </a:rPr>
              <a:t>Preliminary Evaluation Conference</a:t>
            </a:r>
          </a:p>
          <a:p>
            <a:pPr lvl="1"/>
            <a:r>
              <a:rPr lang="en-US">
                <a:ea typeface="+mn-lt"/>
                <a:cs typeface="+mn-lt"/>
              </a:rPr>
              <a:t>Preliminary scores for 3 Domains are shared</a:t>
            </a:r>
          </a:p>
          <a:p>
            <a:pPr lvl="1"/>
            <a:r>
              <a:rPr lang="en-US">
                <a:ea typeface="+mn-lt"/>
                <a:cs typeface="+mn-lt"/>
              </a:rPr>
              <a:t>School Counselor Plan, Student Growth Goal, Annual Calendar</a:t>
            </a:r>
            <a:endParaRPr lang="en-US"/>
          </a:p>
          <a:p>
            <a:endParaRPr lang="en-US">
              <a:cs typeface="Calibri"/>
            </a:endParaRPr>
          </a:p>
          <a:p>
            <a:endParaRPr lang="en-US">
              <a:cs typeface="Calibri"/>
            </a:endParaRPr>
          </a:p>
          <a:p>
            <a:pPr lvl="1"/>
            <a:endParaRPr lang="en-US">
              <a:cs typeface="Calibri"/>
            </a:endParaRPr>
          </a:p>
          <a:p>
            <a:pPr indent="0"/>
            <a:endParaRPr lang="en-US">
              <a:cs typeface="Calibri"/>
            </a:endParaRPr>
          </a:p>
          <a:p>
            <a:pPr indent="0"/>
            <a:endParaRPr lang="en-US">
              <a:cs typeface="Calibri"/>
            </a:endParaRPr>
          </a:p>
          <a:p>
            <a:pPr indent="0"/>
            <a:endParaRPr lang="en-US">
              <a:cs typeface="Calibri"/>
            </a:endParaRPr>
          </a:p>
          <a:p>
            <a:pPr indent="0"/>
            <a:endParaRPr lang="en-US">
              <a:cs typeface="Calibri"/>
            </a:endParaRPr>
          </a:p>
          <a:p>
            <a:endParaRPr lang="en-US">
              <a:cs typeface="Calibri"/>
            </a:endParaRPr>
          </a:p>
        </p:txBody>
      </p:sp>
    </p:spTree>
    <p:extLst>
      <p:ext uri="{BB962C8B-B14F-4D97-AF65-F5344CB8AC3E}">
        <p14:creationId xmlns:p14="http://schemas.microsoft.com/office/powerpoint/2010/main" val="291008048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91C346-8EE7-467E-B3D5-194466C1BC6B}"/>
              </a:ext>
            </a:extLst>
          </p:cNvPr>
          <p:cNvSpPr>
            <a:spLocks noGrp="1"/>
          </p:cNvSpPr>
          <p:nvPr>
            <p:ph type="title"/>
          </p:nvPr>
        </p:nvSpPr>
        <p:spPr/>
        <p:txBody>
          <a:bodyPr/>
          <a:lstStyle/>
          <a:p>
            <a:r>
              <a:rPr lang="en-US">
                <a:latin typeface="Calibri"/>
                <a:cs typeface="Calibri"/>
              </a:rPr>
              <a:t>Annual &amp; Continuing Summative</a:t>
            </a:r>
            <a:br>
              <a:rPr lang="en-US">
                <a:latin typeface="Calibri"/>
                <a:cs typeface="Calibri"/>
              </a:rPr>
            </a:br>
            <a:r>
              <a:rPr lang="en-US">
                <a:latin typeface="Calibri"/>
                <a:cs typeface="Calibri"/>
              </a:rPr>
              <a:t>Final Cycle</a:t>
            </a:r>
            <a:endParaRPr lang="en-US"/>
          </a:p>
        </p:txBody>
      </p:sp>
      <p:sp>
        <p:nvSpPr>
          <p:cNvPr id="3" name="Content Placeholder 2">
            <a:extLst>
              <a:ext uri="{FF2B5EF4-FFF2-40B4-BE49-F238E27FC236}">
                <a16:creationId xmlns:a16="http://schemas.microsoft.com/office/drawing/2014/main" id="{BDADCCE9-7E45-4727-A3D9-97E3933822F2}"/>
              </a:ext>
            </a:extLst>
          </p:cNvPr>
          <p:cNvSpPr>
            <a:spLocks noGrp="1"/>
          </p:cNvSpPr>
          <p:nvPr>
            <p:ph idx="1"/>
          </p:nvPr>
        </p:nvSpPr>
        <p:spPr>
          <a:xfrm>
            <a:off x="820800" y="1641608"/>
            <a:ext cx="7502400" cy="4951495"/>
          </a:xfrm>
        </p:spPr>
        <p:txBody>
          <a:bodyPr vert="horz" lIns="0" tIns="0" rIns="0" bIns="0" rtlCol="0" anchor="t">
            <a:normAutofit lnSpcReduction="10000"/>
          </a:bodyPr>
          <a:lstStyle/>
          <a:p>
            <a:endParaRPr lang="en-US">
              <a:cs typeface="Calibri"/>
            </a:endParaRPr>
          </a:p>
          <a:p>
            <a:r>
              <a:rPr lang="en-US">
                <a:cs typeface="Calibri"/>
              </a:rPr>
              <a:t>Observations</a:t>
            </a:r>
            <a:endParaRPr lang="en-US">
              <a:ea typeface="+mn-lt"/>
              <a:cs typeface="+mn-lt"/>
            </a:endParaRPr>
          </a:p>
          <a:p>
            <a:pPr lvl="1"/>
            <a:r>
              <a:rPr lang="en-US" sz="2100">
                <a:cs typeface="Calibri"/>
              </a:rPr>
              <a:t>Principal or trained administrative designee conducts ≥ 1 observation of Direct Services</a:t>
            </a:r>
            <a:endParaRPr lang="en-US" sz="2100">
              <a:ea typeface="+mn-lt"/>
              <a:cs typeface="+mn-lt"/>
            </a:endParaRPr>
          </a:p>
          <a:p>
            <a:pPr lvl="1"/>
            <a:r>
              <a:rPr lang="en-US" sz="2100">
                <a:cs typeface="Calibri"/>
              </a:rPr>
              <a:t>Content Expert conducts  ≥ 1 observation of Direct Services</a:t>
            </a:r>
          </a:p>
          <a:p>
            <a:pPr lvl="1"/>
            <a:r>
              <a:rPr lang="en-US" sz="2100">
                <a:cs typeface="Calibri"/>
              </a:rPr>
              <a:t>Announced with pre-conferences</a:t>
            </a:r>
            <a:endParaRPr lang="en-US" sz="2100">
              <a:ea typeface="+mn-lt"/>
              <a:cs typeface="+mn-lt"/>
            </a:endParaRPr>
          </a:p>
          <a:p>
            <a:pPr lvl="1"/>
            <a:r>
              <a:rPr lang="en-US" sz="2100">
                <a:cs typeface="Calibri"/>
              </a:rPr>
              <a:t>Post-conferences with Areas of Refinement and Reinforcement</a:t>
            </a:r>
            <a:endParaRPr lang="en-US" sz="2100">
              <a:ea typeface="+mn-lt"/>
              <a:cs typeface="+mn-lt"/>
            </a:endParaRPr>
          </a:p>
          <a:p>
            <a:pPr lvl="1"/>
            <a:endParaRPr lang="en-US" sz="2100">
              <a:ea typeface="+mn-lt"/>
              <a:cs typeface="+mn-lt"/>
            </a:endParaRPr>
          </a:p>
          <a:p>
            <a:r>
              <a:rPr lang="en-US">
                <a:cs typeface="Calibri"/>
              </a:rPr>
              <a:t>Consensus Meeting</a:t>
            </a:r>
          </a:p>
          <a:p>
            <a:endParaRPr lang="en-US">
              <a:cs typeface="Calibri"/>
            </a:endParaRPr>
          </a:p>
          <a:p>
            <a:r>
              <a:rPr lang="en-US">
                <a:cs typeface="Calibri"/>
              </a:rPr>
              <a:t>Final Evaluation Conference</a:t>
            </a:r>
            <a:endParaRPr lang="en-US">
              <a:ea typeface="+mn-lt"/>
              <a:cs typeface="+mn-lt"/>
            </a:endParaRPr>
          </a:p>
          <a:p>
            <a:pPr lvl="1"/>
            <a:r>
              <a:rPr lang="en-US" sz="2100">
                <a:cs typeface="Calibri"/>
              </a:rPr>
              <a:t>Professionalism scores shared by School Counselor and Administrative Evaluator</a:t>
            </a:r>
            <a:endParaRPr lang="en-US" sz="2100">
              <a:ea typeface="+mn-lt"/>
              <a:cs typeface="+mn-lt"/>
            </a:endParaRPr>
          </a:p>
          <a:p>
            <a:pPr lvl="1"/>
            <a:r>
              <a:rPr lang="en-US" sz="2100">
                <a:cs typeface="Calibri"/>
              </a:rPr>
              <a:t>School Counselor Plan, Student Growth Goal, Annual Calendar</a:t>
            </a:r>
            <a:endParaRPr lang="en-US" sz="2100">
              <a:ea typeface="+mn-lt"/>
              <a:cs typeface="+mn-lt"/>
            </a:endParaRPr>
          </a:p>
          <a:p>
            <a:pPr lvl="1"/>
            <a:r>
              <a:rPr lang="en-US" sz="2100">
                <a:cs typeface="Calibri"/>
              </a:rPr>
              <a:t>Final scores for all 4 Domains are shared</a:t>
            </a:r>
            <a:endParaRPr lang="en-US"/>
          </a:p>
          <a:p>
            <a:pPr lvl="1"/>
            <a:endParaRPr lang="en-US">
              <a:cs typeface="Calibri"/>
            </a:endParaRPr>
          </a:p>
          <a:p>
            <a:pPr marL="0" indent="0">
              <a:buNone/>
            </a:pPr>
            <a:endParaRPr lang="en-US">
              <a:cs typeface="Calibri"/>
            </a:endParaRPr>
          </a:p>
          <a:p>
            <a:endParaRPr lang="en-US">
              <a:cs typeface="Calibri"/>
            </a:endParaRPr>
          </a:p>
          <a:p>
            <a:pPr marL="342900" lvl="1" indent="0">
              <a:buNone/>
            </a:pPr>
            <a:endParaRPr lang="en-US">
              <a:cs typeface="Calibri"/>
            </a:endParaRPr>
          </a:p>
        </p:txBody>
      </p:sp>
    </p:spTree>
    <p:extLst>
      <p:ext uri="{BB962C8B-B14F-4D97-AF65-F5344CB8AC3E}">
        <p14:creationId xmlns:p14="http://schemas.microsoft.com/office/powerpoint/2010/main" val="132715820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descr="rectangle" title="Shape">
            <a:extLst>
              <a:ext uri="{FF2B5EF4-FFF2-40B4-BE49-F238E27FC236}">
                <a16:creationId xmlns:a16="http://schemas.microsoft.com/office/drawing/2014/main" id="{25FCE169-4276-4005-8C82-CCC9C80C4F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4190" y="461736"/>
            <a:ext cx="5006339" cy="1866293"/>
          </a:xfrm>
          <a:prstGeom prst="rect">
            <a:avLst/>
          </a:prstGeom>
          <a:solidFill>
            <a:srgbClr val="595959"/>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57B0B047-BAEA-4165-9923-28A52E0F1C8A}"/>
              </a:ext>
            </a:extLst>
          </p:cNvPr>
          <p:cNvSpPr>
            <a:spLocks noGrp="1"/>
          </p:cNvSpPr>
          <p:nvPr>
            <p:ph type="title"/>
          </p:nvPr>
        </p:nvSpPr>
        <p:spPr>
          <a:xfrm>
            <a:off x="547616" y="730155"/>
            <a:ext cx="4568057" cy="1422871"/>
          </a:xfrm>
        </p:spPr>
        <p:txBody>
          <a:bodyPr>
            <a:normAutofit/>
          </a:bodyPr>
          <a:lstStyle/>
          <a:p>
            <a:r>
              <a:rPr lang="en-US">
                <a:solidFill>
                  <a:srgbClr val="FFFFFF"/>
                </a:solidFill>
                <a:latin typeface="Calibri"/>
                <a:cs typeface="Calibri"/>
              </a:rPr>
              <a:t>Annual Formative (Diagnostic Assistance)</a:t>
            </a:r>
            <a:endParaRPr lang="en-US">
              <a:solidFill>
                <a:srgbClr val="FFFFFF"/>
              </a:solidFill>
            </a:endParaRPr>
          </a:p>
        </p:txBody>
      </p:sp>
      <p:sp>
        <p:nvSpPr>
          <p:cNvPr id="12" name="Rectangle 11" descr="rectangle" title="Shape">
            <a:extLst>
              <a:ext uri="{FF2B5EF4-FFF2-40B4-BE49-F238E27FC236}">
                <a16:creationId xmlns:a16="http://schemas.microsoft.com/office/drawing/2014/main" id="{B775CD93-9DF2-48CB-9F57-1BCA9A46C7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59963" y="467575"/>
            <a:ext cx="1611630" cy="1877811"/>
          </a:xfrm>
          <a:prstGeom prst="rect">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4" name="Rectangle 13" descr="rectangle" title="Shape">
            <a:extLst>
              <a:ext uri="{FF2B5EF4-FFF2-40B4-BE49-F238E27FC236}">
                <a16:creationId xmlns:a16="http://schemas.microsoft.com/office/drawing/2014/main" id="{E186B68C-84BC-4A6E-99D1-EE87483C13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80492" y="471340"/>
            <a:ext cx="1611630" cy="1856689"/>
          </a:xfrm>
          <a:prstGeom prst="rect">
            <a:avLst/>
          </a:prstGeom>
          <a:solidFill>
            <a:srgbClr val="A5A5A5"/>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6" name="Rectangle 15" descr="rectangle" title="Shape">
            <a:extLst>
              <a:ext uri="{FF2B5EF4-FFF2-40B4-BE49-F238E27FC236}">
                <a16:creationId xmlns:a16="http://schemas.microsoft.com/office/drawing/2014/main" id="{1C091803-41C2-48E0-9228-5148460C74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4190" y="2476301"/>
            <a:ext cx="5006339" cy="3922777"/>
          </a:xfrm>
          <a:prstGeom prst="rect">
            <a:avLst/>
          </a:prstGeom>
          <a:solidFill>
            <a:schemeClr val="tx1">
              <a:lumMod val="50000"/>
              <a:lumOff val="5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lumMod val="85000"/>
                </a:prstClr>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6849BF71-1726-42DD-94B3-2300AB7826AC}"/>
              </a:ext>
            </a:extLst>
          </p:cNvPr>
          <p:cNvSpPr>
            <a:spLocks noGrp="1"/>
          </p:cNvSpPr>
          <p:nvPr>
            <p:ph idx="1"/>
          </p:nvPr>
        </p:nvSpPr>
        <p:spPr>
          <a:xfrm>
            <a:off x="330997" y="2486984"/>
            <a:ext cx="5000336" cy="4374106"/>
          </a:xfrm>
        </p:spPr>
        <p:txBody>
          <a:bodyPr vert="horz" lIns="0" tIns="0" rIns="0" bIns="0" rtlCol="0" anchor="ctr">
            <a:noAutofit/>
          </a:bodyPr>
          <a:lstStyle/>
          <a:p>
            <a:r>
              <a:rPr lang="en-US" sz="1900">
                <a:cs typeface="Calibri"/>
              </a:rPr>
              <a:t>Purpose</a:t>
            </a:r>
          </a:p>
          <a:p>
            <a:pPr lvl="1"/>
            <a:r>
              <a:rPr lang="en-US" sz="1900">
                <a:cs typeface="Calibri"/>
              </a:rPr>
              <a:t>For school counselors on Annual contract not yet ready for formal performance evaluation</a:t>
            </a:r>
          </a:p>
          <a:p>
            <a:pPr lvl="1"/>
            <a:r>
              <a:rPr lang="en-US" sz="1900">
                <a:cs typeface="Calibri"/>
              </a:rPr>
              <a:t>See Guidelines for more details</a:t>
            </a:r>
          </a:p>
          <a:p>
            <a:pPr lvl="1"/>
            <a:endParaRPr lang="en-US" sz="1900">
              <a:cs typeface="Calibri"/>
            </a:endParaRPr>
          </a:p>
          <a:p>
            <a:r>
              <a:rPr lang="en-US" sz="1900">
                <a:cs typeface="Calibri"/>
              </a:rPr>
              <a:t>Mentor</a:t>
            </a:r>
          </a:p>
          <a:p>
            <a:pPr lvl="1"/>
            <a:r>
              <a:rPr lang="en-US" sz="1900">
                <a:cs typeface="Calibri"/>
              </a:rPr>
              <a:t>Required</a:t>
            </a:r>
          </a:p>
          <a:p>
            <a:pPr lvl="1"/>
            <a:r>
              <a:rPr lang="en-US" sz="1900">
                <a:cs typeface="Calibri"/>
              </a:rPr>
              <a:t>Must be trained and assigned in accordance with SC Induction &amp; Mentoring Guidelines</a:t>
            </a:r>
          </a:p>
          <a:p>
            <a:pPr lvl="1"/>
            <a:r>
              <a:rPr lang="en-US" sz="1900">
                <a:cs typeface="Calibri"/>
              </a:rPr>
              <a:t>Observes, consults with, coaches, gives formative feedback, keeps log</a:t>
            </a:r>
          </a:p>
          <a:p>
            <a:pPr lvl="1"/>
            <a:r>
              <a:rPr lang="en-US" sz="1900">
                <a:cs typeface="Calibri"/>
              </a:rPr>
              <a:t>Must not evaluate</a:t>
            </a:r>
          </a:p>
          <a:p>
            <a:endParaRPr lang="en-US" sz="1050">
              <a:cs typeface="Calibri"/>
            </a:endParaRPr>
          </a:p>
          <a:p>
            <a:pPr lvl="1"/>
            <a:endParaRPr lang="en-US" sz="800">
              <a:cs typeface="Calibri"/>
            </a:endParaRPr>
          </a:p>
        </p:txBody>
      </p:sp>
      <p:sp>
        <p:nvSpPr>
          <p:cNvPr id="18" name="Rectangle 17" descr="rectangle" title="shape">
            <a:extLst>
              <a:ext uri="{FF2B5EF4-FFF2-40B4-BE49-F238E27FC236}">
                <a16:creationId xmlns:a16="http://schemas.microsoft.com/office/drawing/2014/main" id="{01955DCA-E99D-4678-99DB-8075105C12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59963" y="2480956"/>
            <a:ext cx="3339846" cy="3922776"/>
          </a:xfrm>
          <a:prstGeom prst="rect">
            <a:avLst/>
          </a:prstGeom>
          <a:solidFill>
            <a:srgbClr val="7F7F7F">
              <a:alpha val="2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pic>
        <p:nvPicPr>
          <p:cNvPr id="4" name="Picture 3" descr="A picture containing transport, wheel&#10;&#10;Description generated with very high confidence">
            <a:extLst>
              <a:ext uri="{FF2B5EF4-FFF2-40B4-BE49-F238E27FC236}">
                <a16:creationId xmlns:a16="http://schemas.microsoft.com/office/drawing/2014/main" id="{108CA5D1-2D86-4A03-9EA9-0234ACB7E608}"/>
              </a:ext>
            </a:extLst>
          </p:cNvPr>
          <p:cNvPicPr>
            <a:picLocks noChangeAspect="1"/>
          </p:cNvPicPr>
          <p:nvPr/>
        </p:nvPicPr>
        <p:blipFill>
          <a:blip r:embed="rId3"/>
          <a:stretch>
            <a:fillRect/>
          </a:stretch>
        </p:blipFill>
        <p:spPr>
          <a:xfrm>
            <a:off x="5687685" y="2879310"/>
            <a:ext cx="2886973" cy="3112212"/>
          </a:xfrm>
          <a:prstGeom prst="rect">
            <a:avLst/>
          </a:prstGeom>
        </p:spPr>
      </p:pic>
    </p:spTree>
    <p:extLst>
      <p:ext uri="{BB962C8B-B14F-4D97-AF65-F5344CB8AC3E}">
        <p14:creationId xmlns:p14="http://schemas.microsoft.com/office/powerpoint/2010/main" val="83822805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descr="rectangle" title="Shape">
            <a:extLst>
              <a:ext uri="{FF2B5EF4-FFF2-40B4-BE49-F238E27FC236}">
                <a16:creationId xmlns:a16="http://schemas.microsoft.com/office/drawing/2014/main" id="{25FCE169-4276-4005-8C82-CCC9C80C4F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4190" y="461736"/>
            <a:ext cx="5006339" cy="1866293"/>
          </a:xfrm>
          <a:prstGeom prst="rect">
            <a:avLst/>
          </a:prstGeom>
          <a:solidFill>
            <a:srgbClr val="595959"/>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57B0B047-BAEA-4165-9923-28A52E0F1C8A}"/>
              </a:ext>
            </a:extLst>
          </p:cNvPr>
          <p:cNvSpPr>
            <a:spLocks noGrp="1"/>
          </p:cNvSpPr>
          <p:nvPr>
            <p:ph type="title"/>
          </p:nvPr>
        </p:nvSpPr>
        <p:spPr>
          <a:xfrm>
            <a:off x="547616" y="730155"/>
            <a:ext cx="4568057" cy="1422871"/>
          </a:xfrm>
        </p:spPr>
        <p:txBody>
          <a:bodyPr>
            <a:normAutofit/>
          </a:bodyPr>
          <a:lstStyle/>
          <a:p>
            <a:r>
              <a:rPr lang="en-US">
                <a:solidFill>
                  <a:srgbClr val="FFFFFF"/>
                </a:solidFill>
                <a:latin typeface="Calibri"/>
                <a:cs typeface="Calibri"/>
              </a:rPr>
              <a:t>Annual Formative (Diagnostic Assistance)</a:t>
            </a:r>
            <a:br>
              <a:rPr lang="en-US">
                <a:latin typeface="Calibri"/>
                <a:cs typeface="Calibri"/>
              </a:rPr>
            </a:br>
            <a:r>
              <a:rPr lang="en-US" sz="2800">
                <a:solidFill>
                  <a:srgbClr val="FFFFFF"/>
                </a:solidFill>
                <a:latin typeface="Calibri"/>
                <a:cs typeface="Calibri"/>
              </a:rPr>
              <a:t> cont.</a:t>
            </a:r>
            <a:endParaRPr lang="en-US" sz="2800">
              <a:solidFill>
                <a:srgbClr val="FFFFFF"/>
              </a:solidFill>
            </a:endParaRPr>
          </a:p>
        </p:txBody>
      </p:sp>
      <p:sp>
        <p:nvSpPr>
          <p:cNvPr id="12" name="Rectangle 11" descr="rectangle" title="Shape">
            <a:extLst>
              <a:ext uri="{FF2B5EF4-FFF2-40B4-BE49-F238E27FC236}">
                <a16:creationId xmlns:a16="http://schemas.microsoft.com/office/drawing/2014/main" id="{B775CD93-9DF2-48CB-9F57-1BCA9A46C7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59963" y="467575"/>
            <a:ext cx="1611630" cy="1877811"/>
          </a:xfrm>
          <a:prstGeom prst="rect">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4" name="Rectangle 13" descr="rectangle" title="Shape">
            <a:extLst>
              <a:ext uri="{FF2B5EF4-FFF2-40B4-BE49-F238E27FC236}">
                <a16:creationId xmlns:a16="http://schemas.microsoft.com/office/drawing/2014/main" id="{E186B68C-84BC-4A6E-99D1-EE87483C13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80492" y="471340"/>
            <a:ext cx="1611630" cy="1856689"/>
          </a:xfrm>
          <a:prstGeom prst="rect">
            <a:avLst/>
          </a:prstGeom>
          <a:solidFill>
            <a:srgbClr val="A5A5A5"/>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6" name="Rectangle 15" descr="rectangle" title="Shape">
            <a:extLst>
              <a:ext uri="{FF2B5EF4-FFF2-40B4-BE49-F238E27FC236}">
                <a16:creationId xmlns:a16="http://schemas.microsoft.com/office/drawing/2014/main" id="{1C091803-41C2-48E0-9228-5148460C74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4190" y="2476301"/>
            <a:ext cx="5006339" cy="3922777"/>
          </a:xfrm>
          <a:prstGeom prst="rect">
            <a:avLst/>
          </a:prstGeom>
          <a:solidFill>
            <a:schemeClr val="tx1">
              <a:lumMod val="50000"/>
              <a:lumOff val="5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lumMod val="85000"/>
                </a:prstClr>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6849BF71-1726-42DD-94B3-2300AB7826AC}"/>
              </a:ext>
            </a:extLst>
          </p:cNvPr>
          <p:cNvSpPr>
            <a:spLocks noGrp="1"/>
          </p:cNvSpPr>
          <p:nvPr>
            <p:ph idx="1"/>
          </p:nvPr>
        </p:nvSpPr>
        <p:spPr>
          <a:xfrm>
            <a:off x="345374" y="2156305"/>
            <a:ext cx="5000336" cy="4374106"/>
          </a:xfrm>
        </p:spPr>
        <p:txBody>
          <a:bodyPr vert="horz" lIns="0" tIns="0" rIns="0" bIns="0" rtlCol="0" anchor="ctr">
            <a:noAutofit/>
          </a:bodyPr>
          <a:lstStyle/>
          <a:p>
            <a:endParaRPr lang="en-US" sz="1050">
              <a:cs typeface="Calibri"/>
            </a:endParaRPr>
          </a:p>
          <a:p>
            <a:r>
              <a:rPr lang="en-US" sz="2000">
                <a:cs typeface="Calibri"/>
              </a:rPr>
              <a:t>Evaluation Team</a:t>
            </a:r>
          </a:p>
          <a:p>
            <a:pPr lvl="1"/>
            <a:r>
              <a:rPr lang="en-US" sz="2000">
                <a:cs typeface="Calibri"/>
              </a:rPr>
              <a:t>Principal or administrative designee, trained content expert, mentor</a:t>
            </a:r>
          </a:p>
          <a:p>
            <a:pPr lvl="1"/>
            <a:r>
              <a:rPr lang="en-US" sz="2000">
                <a:cs typeface="Calibri"/>
              </a:rPr>
              <a:t>Trained content expert should be a certified school counselor</a:t>
            </a:r>
          </a:p>
          <a:p>
            <a:pPr lvl="1"/>
            <a:endParaRPr lang="en-US" sz="2000">
              <a:cs typeface="Calibri"/>
            </a:endParaRPr>
          </a:p>
          <a:p>
            <a:r>
              <a:rPr lang="en-US" sz="2000">
                <a:cs typeface="Calibri"/>
              </a:rPr>
              <a:t>Orientation</a:t>
            </a:r>
          </a:p>
          <a:p>
            <a:pPr lvl="1"/>
            <a:r>
              <a:rPr lang="en-US" sz="2000">
                <a:cs typeface="Calibri"/>
              </a:rPr>
              <a:t>Includes written and oral explanations of the rubric, evaluation process, timeline, criteria, and intended use of results</a:t>
            </a:r>
          </a:p>
          <a:p>
            <a:pPr lvl="1"/>
            <a:endParaRPr lang="en-US" sz="800">
              <a:cs typeface="Calibri"/>
            </a:endParaRPr>
          </a:p>
        </p:txBody>
      </p:sp>
      <p:sp>
        <p:nvSpPr>
          <p:cNvPr id="18" name="Rectangle 17" descr="rectangle" title="Shape">
            <a:extLst>
              <a:ext uri="{FF2B5EF4-FFF2-40B4-BE49-F238E27FC236}">
                <a16:creationId xmlns:a16="http://schemas.microsoft.com/office/drawing/2014/main" id="{01955DCA-E99D-4678-99DB-8075105C12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59963" y="2480956"/>
            <a:ext cx="3339846" cy="3922776"/>
          </a:xfrm>
          <a:prstGeom prst="rect">
            <a:avLst/>
          </a:prstGeom>
          <a:solidFill>
            <a:srgbClr val="7F7F7F">
              <a:alpha val="2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pic>
        <p:nvPicPr>
          <p:cNvPr id="4" name="Picture 3" descr="A picture containing transport, wheel&#10;&#10;Description generated with very high confidence">
            <a:extLst>
              <a:ext uri="{FF2B5EF4-FFF2-40B4-BE49-F238E27FC236}">
                <a16:creationId xmlns:a16="http://schemas.microsoft.com/office/drawing/2014/main" id="{B73BC7D9-5402-4704-B7B4-1C5F72042898}"/>
              </a:ext>
            </a:extLst>
          </p:cNvPr>
          <p:cNvPicPr>
            <a:picLocks noChangeAspect="1"/>
          </p:cNvPicPr>
          <p:nvPr/>
        </p:nvPicPr>
        <p:blipFill>
          <a:blip r:embed="rId3"/>
          <a:stretch>
            <a:fillRect/>
          </a:stretch>
        </p:blipFill>
        <p:spPr>
          <a:xfrm>
            <a:off x="5687685" y="2879310"/>
            <a:ext cx="2886973" cy="3112212"/>
          </a:xfrm>
          <a:prstGeom prst="rect">
            <a:avLst/>
          </a:prstGeom>
        </p:spPr>
      </p:pic>
    </p:spTree>
    <p:extLst>
      <p:ext uri="{BB962C8B-B14F-4D97-AF65-F5344CB8AC3E}">
        <p14:creationId xmlns:p14="http://schemas.microsoft.com/office/powerpoint/2010/main" val="204493508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747B4E-B17E-428F-8542-3FC618CA7ECB}"/>
              </a:ext>
            </a:extLst>
          </p:cNvPr>
          <p:cNvSpPr>
            <a:spLocks noGrp="1"/>
          </p:cNvSpPr>
          <p:nvPr>
            <p:ph type="title"/>
          </p:nvPr>
        </p:nvSpPr>
        <p:spPr/>
        <p:txBody>
          <a:bodyPr/>
          <a:lstStyle/>
          <a:p>
            <a:r>
              <a:rPr lang="en-US">
                <a:latin typeface="Calibri"/>
                <a:cs typeface="Calibri"/>
              </a:rPr>
              <a:t>Annual Formative (Diagnostic Assistance)</a:t>
            </a:r>
            <a:br>
              <a:rPr lang="en-US">
                <a:latin typeface="Calibri"/>
                <a:cs typeface="Calibri"/>
              </a:rPr>
            </a:br>
            <a:r>
              <a:rPr lang="en-US">
                <a:latin typeface="Calibri"/>
                <a:cs typeface="Calibri"/>
              </a:rPr>
              <a:t>Preliminary Cycle</a:t>
            </a:r>
            <a:endParaRPr lang="en-US"/>
          </a:p>
        </p:txBody>
      </p:sp>
      <p:sp>
        <p:nvSpPr>
          <p:cNvPr id="3" name="Content Placeholder 2">
            <a:extLst>
              <a:ext uri="{FF2B5EF4-FFF2-40B4-BE49-F238E27FC236}">
                <a16:creationId xmlns:a16="http://schemas.microsoft.com/office/drawing/2014/main" id="{7F08E5EB-7F14-4466-B382-EC1D3674496A}"/>
              </a:ext>
            </a:extLst>
          </p:cNvPr>
          <p:cNvSpPr>
            <a:spLocks noGrp="1"/>
          </p:cNvSpPr>
          <p:nvPr>
            <p:ph idx="1"/>
          </p:nvPr>
        </p:nvSpPr>
        <p:spPr>
          <a:xfrm>
            <a:off x="820800" y="1789889"/>
            <a:ext cx="7502400" cy="4688818"/>
          </a:xfrm>
        </p:spPr>
        <p:txBody>
          <a:bodyPr vert="horz" lIns="0" tIns="0" rIns="0" bIns="0" rtlCol="0" anchor="t">
            <a:normAutofit fontScale="92500" lnSpcReduction="10000"/>
          </a:bodyPr>
          <a:lstStyle/>
          <a:p>
            <a:r>
              <a:rPr lang="en-US">
                <a:ea typeface="+mn-lt"/>
                <a:cs typeface="+mn-lt"/>
              </a:rPr>
              <a:t>Preliminary Approval Conference</a:t>
            </a:r>
          </a:p>
          <a:p>
            <a:pPr lvl="1"/>
            <a:r>
              <a:rPr lang="en-US">
                <a:ea typeface="+mn-lt"/>
                <a:cs typeface="+mn-lt"/>
              </a:rPr>
              <a:t>School Counselor Plan</a:t>
            </a:r>
          </a:p>
          <a:p>
            <a:pPr lvl="1"/>
            <a:r>
              <a:rPr lang="en-US">
                <a:ea typeface="+mn-lt"/>
                <a:cs typeface="+mn-lt"/>
              </a:rPr>
              <a:t>Student Growth Goal</a:t>
            </a:r>
          </a:p>
          <a:p>
            <a:pPr lvl="1"/>
            <a:r>
              <a:rPr lang="en-US">
                <a:ea typeface="+mn-lt"/>
                <a:cs typeface="+mn-lt"/>
              </a:rPr>
              <a:t>Annual Calendar</a:t>
            </a:r>
          </a:p>
          <a:p>
            <a:endParaRPr lang="en-US">
              <a:ea typeface="+mn-lt"/>
              <a:cs typeface="+mn-lt"/>
            </a:endParaRPr>
          </a:p>
          <a:p>
            <a:r>
              <a:rPr lang="en-US">
                <a:ea typeface="+mn-lt"/>
                <a:cs typeface="+mn-lt"/>
              </a:rPr>
              <a:t>Observations</a:t>
            </a:r>
          </a:p>
          <a:p>
            <a:pPr lvl="1"/>
            <a:r>
              <a:rPr lang="en-US">
                <a:ea typeface="+mn-lt"/>
                <a:cs typeface="+mn-lt"/>
              </a:rPr>
              <a:t>Principal or trained administrative designee conducts ≥ 1 observation of Direct Services</a:t>
            </a:r>
          </a:p>
          <a:p>
            <a:pPr lvl="1"/>
            <a:r>
              <a:rPr lang="en-US">
                <a:ea typeface="+mn-lt"/>
                <a:cs typeface="+mn-lt"/>
              </a:rPr>
              <a:t>Content Expert conducts ≥ 1 observation of Direct Services</a:t>
            </a:r>
          </a:p>
          <a:p>
            <a:pPr lvl="1"/>
            <a:r>
              <a:rPr lang="en-US">
                <a:ea typeface="+mn-lt"/>
                <a:cs typeface="+mn-lt"/>
              </a:rPr>
              <a:t>Announced with pre-conferences</a:t>
            </a:r>
          </a:p>
          <a:p>
            <a:pPr lvl="1"/>
            <a:r>
              <a:rPr lang="en-US">
                <a:ea typeface="+mn-lt"/>
                <a:cs typeface="+mn-lt"/>
              </a:rPr>
              <a:t>Post-conferences with Areas of Refinement and Reinforcement</a:t>
            </a:r>
          </a:p>
          <a:p>
            <a:pPr lvl="1"/>
            <a:endParaRPr lang="en-US">
              <a:ea typeface="+mn-lt"/>
              <a:cs typeface="+mn-lt"/>
            </a:endParaRPr>
          </a:p>
          <a:p>
            <a:r>
              <a:rPr lang="en-US">
                <a:ea typeface="+mn-lt"/>
                <a:cs typeface="+mn-lt"/>
              </a:rPr>
              <a:t>Consensus Meeting</a:t>
            </a:r>
          </a:p>
          <a:p>
            <a:pPr lvl="1"/>
            <a:endParaRPr lang="en-US">
              <a:ea typeface="+mn-lt"/>
              <a:cs typeface="+mn-lt"/>
            </a:endParaRPr>
          </a:p>
          <a:p>
            <a:r>
              <a:rPr lang="en-US">
                <a:ea typeface="+mn-lt"/>
                <a:cs typeface="+mn-lt"/>
              </a:rPr>
              <a:t>Preliminary Evaluation Conference</a:t>
            </a:r>
          </a:p>
          <a:p>
            <a:pPr lvl="1"/>
            <a:r>
              <a:rPr lang="en-US">
                <a:ea typeface="+mn-lt"/>
                <a:cs typeface="+mn-lt"/>
              </a:rPr>
              <a:t>Preliminary scores for 3 Domains are shared</a:t>
            </a:r>
          </a:p>
          <a:p>
            <a:pPr lvl="1"/>
            <a:r>
              <a:rPr lang="en-US">
                <a:ea typeface="+mn-lt"/>
                <a:cs typeface="+mn-lt"/>
              </a:rPr>
              <a:t>School Counselor Plan, Student Growth Goal, Annual Calendar</a:t>
            </a:r>
            <a:endParaRPr lang="en-US"/>
          </a:p>
          <a:p>
            <a:pPr indent="0"/>
            <a:endParaRPr lang="en-US">
              <a:ea typeface="+mn-lt"/>
              <a:cs typeface="+mn-lt"/>
            </a:endParaRPr>
          </a:p>
          <a:p>
            <a:pPr lvl="1"/>
            <a:endParaRPr lang="en-US">
              <a:ea typeface="+mn-lt"/>
              <a:cs typeface="+mn-lt"/>
            </a:endParaRPr>
          </a:p>
        </p:txBody>
      </p:sp>
    </p:spTree>
    <p:extLst>
      <p:ext uri="{BB962C8B-B14F-4D97-AF65-F5344CB8AC3E}">
        <p14:creationId xmlns:p14="http://schemas.microsoft.com/office/powerpoint/2010/main" val="63197958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BEB918-13DC-4EDC-B1C4-6D150ECCC213}"/>
              </a:ext>
            </a:extLst>
          </p:cNvPr>
          <p:cNvSpPr>
            <a:spLocks noGrp="1"/>
          </p:cNvSpPr>
          <p:nvPr>
            <p:ph type="title"/>
          </p:nvPr>
        </p:nvSpPr>
        <p:spPr/>
        <p:txBody>
          <a:bodyPr/>
          <a:lstStyle/>
          <a:p>
            <a:r>
              <a:rPr lang="en-US">
                <a:latin typeface="Calibri"/>
                <a:cs typeface="Calibri"/>
              </a:rPr>
              <a:t>Annual Formative (Diagnostic Assistance)</a:t>
            </a:r>
            <a:br>
              <a:rPr lang="en-US">
                <a:latin typeface="Calibri"/>
                <a:cs typeface="Calibri"/>
              </a:rPr>
            </a:br>
            <a:r>
              <a:rPr lang="en-US">
                <a:latin typeface="Calibri"/>
                <a:cs typeface="Calibri"/>
              </a:rPr>
              <a:t>Final Cycle</a:t>
            </a:r>
          </a:p>
        </p:txBody>
      </p:sp>
      <p:sp>
        <p:nvSpPr>
          <p:cNvPr id="3" name="Content Placeholder 2">
            <a:extLst>
              <a:ext uri="{FF2B5EF4-FFF2-40B4-BE49-F238E27FC236}">
                <a16:creationId xmlns:a16="http://schemas.microsoft.com/office/drawing/2014/main" id="{78DF4D4B-C219-40C7-A241-A03ADEF2A98D}"/>
              </a:ext>
            </a:extLst>
          </p:cNvPr>
          <p:cNvSpPr>
            <a:spLocks noGrp="1"/>
          </p:cNvSpPr>
          <p:nvPr>
            <p:ph idx="1"/>
          </p:nvPr>
        </p:nvSpPr>
        <p:spPr>
          <a:xfrm>
            <a:off x="576385" y="1876153"/>
            <a:ext cx="7502400" cy="4976365"/>
          </a:xfrm>
        </p:spPr>
        <p:txBody>
          <a:bodyPr vert="horz" lIns="0" tIns="0" rIns="0" bIns="0" rtlCol="0" anchor="t">
            <a:normAutofit/>
          </a:bodyPr>
          <a:lstStyle/>
          <a:p>
            <a:r>
              <a:rPr lang="en-US">
                <a:cs typeface="Calibri"/>
              </a:rPr>
              <a:t>Observations</a:t>
            </a:r>
            <a:endParaRPr lang="en-US">
              <a:ea typeface="+mn-lt"/>
              <a:cs typeface="+mn-lt"/>
            </a:endParaRPr>
          </a:p>
          <a:p>
            <a:pPr lvl="1"/>
            <a:r>
              <a:rPr lang="en-US" sz="2100">
                <a:ea typeface="+mn-lt"/>
                <a:cs typeface="+mn-lt"/>
              </a:rPr>
              <a:t>Principal or trained administrative designee conducts ≥ 1 observation of Direct Services</a:t>
            </a:r>
          </a:p>
          <a:p>
            <a:pPr lvl="1"/>
            <a:r>
              <a:rPr lang="en-US" sz="2100">
                <a:ea typeface="+mn-lt"/>
                <a:cs typeface="+mn-lt"/>
              </a:rPr>
              <a:t>Content Expert conducts  ≥ 1 observation of Direct Services</a:t>
            </a:r>
          </a:p>
          <a:p>
            <a:pPr lvl="1"/>
            <a:r>
              <a:rPr lang="en-US" sz="2100">
                <a:ea typeface="+mn-lt"/>
                <a:cs typeface="+mn-lt"/>
              </a:rPr>
              <a:t>Announced with pre-conferences</a:t>
            </a:r>
          </a:p>
          <a:p>
            <a:pPr lvl="1"/>
            <a:r>
              <a:rPr lang="en-US" sz="2100">
                <a:ea typeface="+mn-lt"/>
                <a:cs typeface="+mn-lt"/>
              </a:rPr>
              <a:t>Post-conferences with Areas of Refinement and Reinforcement</a:t>
            </a:r>
          </a:p>
          <a:p>
            <a:pPr lvl="1"/>
            <a:endParaRPr lang="en-US" sz="2100">
              <a:ea typeface="+mn-lt"/>
              <a:cs typeface="+mn-lt"/>
            </a:endParaRPr>
          </a:p>
          <a:p>
            <a:r>
              <a:rPr lang="en-US">
                <a:ea typeface="+mn-lt"/>
                <a:cs typeface="+mn-lt"/>
              </a:rPr>
              <a:t>Consensus Meeting</a:t>
            </a:r>
          </a:p>
          <a:p>
            <a:endParaRPr lang="en-US">
              <a:ea typeface="+mn-lt"/>
              <a:cs typeface="+mn-lt"/>
            </a:endParaRPr>
          </a:p>
          <a:p>
            <a:r>
              <a:rPr lang="en-US">
                <a:ea typeface="+mn-lt"/>
                <a:cs typeface="+mn-lt"/>
              </a:rPr>
              <a:t>Final Evaluation Conference</a:t>
            </a:r>
          </a:p>
          <a:p>
            <a:pPr lvl="1"/>
            <a:r>
              <a:rPr lang="en-US" sz="2100">
                <a:ea typeface="+mn-lt"/>
                <a:cs typeface="+mn-lt"/>
              </a:rPr>
              <a:t>Professionalism scores shared by School Counselor and Administrative Evaluator</a:t>
            </a:r>
          </a:p>
          <a:p>
            <a:pPr lvl="1"/>
            <a:r>
              <a:rPr lang="en-US" sz="2100">
                <a:ea typeface="+mn-lt"/>
                <a:cs typeface="+mn-lt"/>
              </a:rPr>
              <a:t>School Counselor Plan, Student Growth Goal, Annual Calendar</a:t>
            </a:r>
          </a:p>
          <a:p>
            <a:pPr lvl="1"/>
            <a:r>
              <a:rPr lang="en-US" sz="2100">
                <a:ea typeface="+mn-lt"/>
                <a:cs typeface="+mn-lt"/>
              </a:rPr>
              <a:t>Final scores for all 4 Domains are shared</a:t>
            </a:r>
            <a:endParaRPr lang="en-US"/>
          </a:p>
          <a:p>
            <a:pPr lvl="1"/>
            <a:endParaRPr lang="en-US">
              <a:cs typeface="Calibri"/>
            </a:endParaRPr>
          </a:p>
          <a:p>
            <a:pPr marL="342900" lvl="1" indent="0">
              <a:buNone/>
            </a:pPr>
            <a:endParaRPr lang="en-US">
              <a:cs typeface="Calibri"/>
            </a:endParaRPr>
          </a:p>
        </p:txBody>
      </p:sp>
    </p:spTree>
    <p:extLst>
      <p:ext uri="{BB962C8B-B14F-4D97-AF65-F5344CB8AC3E}">
        <p14:creationId xmlns:p14="http://schemas.microsoft.com/office/powerpoint/2010/main" val="167519996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descr="rectangle" title="Shape">
            <a:extLst>
              <a:ext uri="{FF2B5EF4-FFF2-40B4-BE49-F238E27FC236}">
                <a16:creationId xmlns:a16="http://schemas.microsoft.com/office/drawing/2014/main" id="{25FCE169-4276-4005-8C82-CCC9C80C4F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4190" y="461736"/>
            <a:ext cx="5006339" cy="1866293"/>
          </a:xfrm>
          <a:prstGeom prst="rect">
            <a:avLst/>
          </a:prstGeom>
          <a:solidFill>
            <a:srgbClr val="595959"/>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7EBBF27F-857C-4CC2-AE4D-745C4CCE102A}"/>
              </a:ext>
            </a:extLst>
          </p:cNvPr>
          <p:cNvSpPr>
            <a:spLocks noGrp="1"/>
          </p:cNvSpPr>
          <p:nvPr>
            <p:ph type="title"/>
          </p:nvPr>
        </p:nvSpPr>
        <p:spPr>
          <a:xfrm>
            <a:off x="547616" y="730155"/>
            <a:ext cx="4568057" cy="1422871"/>
          </a:xfrm>
        </p:spPr>
        <p:txBody>
          <a:bodyPr>
            <a:normAutofit/>
          </a:bodyPr>
          <a:lstStyle/>
          <a:p>
            <a:r>
              <a:rPr lang="en-US">
                <a:solidFill>
                  <a:srgbClr val="FFFFFF"/>
                </a:solidFill>
                <a:latin typeface="Calibri"/>
                <a:cs typeface="Calibri"/>
              </a:rPr>
              <a:t>Continuing Formative (Comprehensive)</a:t>
            </a:r>
            <a:endParaRPr lang="en-US">
              <a:solidFill>
                <a:srgbClr val="FFFFFF"/>
              </a:solidFill>
            </a:endParaRPr>
          </a:p>
        </p:txBody>
      </p:sp>
      <p:sp>
        <p:nvSpPr>
          <p:cNvPr id="12" name="Rectangle 11" descr="rectangle" title="shape">
            <a:extLst>
              <a:ext uri="{FF2B5EF4-FFF2-40B4-BE49-F238E27FC236}">
                <a16:creationId xmlns:a16="http://schemas.microsoft.com/office/drawing/2014/main" id="{B775CD93-9DF2-48CB-9F57-1BCA9A46C7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59963" y="467575"/>
            <a:ext cx="1611630" cy="1877811"/>
          </a:xfrm>
          <a:prstGeom prst="rect">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4" name="Rectangle 13" descr="rectangle" title="Shape">
            <a:extLst>
              <a:ext uri="{FF2B5EF4-FFF2-40B4-BE49-F238E27FC236}">
                <a16:creationId xmlns:a16="http://schemas.microsoft.com/office/drawing/2014/main" id="{E186B68C-84BC-4A6E-99D1-EE87483C13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80492" y="471340"/>
            <a:ext cx="1611630" cy="1856689"/>
          </a:xfrm>
          <a:prstGeom prst="rect">
            <a:avLst/>
          </a:prstGeom>
          <a:solidFill>
            <a:srgbClr val="A5A5A5"/>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6" name="Rectangle 15" descr="rectangle" title="Shape">
            <a:extLst>
              <a:ext uri="{FF2B5EF4-FFF2-40B4-BE49-F238E27FC236}">
                <a16:creationId xmlns:a16="http://schemas.microsoft.com/office/drawing/2014/main" id="{1C091803-41C2-48E0-9228-5148460C74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4190" y="2476301"/>
            <a:ext cx="5006339" cy="3922777"/>
          </a:xfrm>
          <a:prstGeom prst="rect">
            <a:avLst/>
          </a:prstGeom>
          <a:solidFill>
            <a:schemeClr val="tx1">
              <a:lumMod val="50000"/>
              <a:lumOff val="5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lumMod val="85000"/>
                </a:prstClr>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4C504AE1-551A-4161-B0B0-046EBF2D08CE}"/>
              </a:ext>
            </a:extLst>
          </p:cNvPr>
          <p:cNvSpPr>
            <a:spLocks noGrp="1"/>
          </p:cNvSpPr>
          <p:nvPr>
            <p:ph idx="1"/>
          </p:nvPr>
        </p:nvSpPr>
        <p:spPr>
          <a:xfrm>
            <a:off x="589788" y="2717021"/>
            <a:ext cx="4525885" cy="3410824"/>
          </a:xfrm>
        </p:spPr>
        <p:txBody>
          <a:bodyPr vert="horz" lIns="0" tIns="0" rIns="0" bIns="0" rtlCol="0" anchor="ctr">
            <a:normAutofit lnSpcReduction="10000"/>
          </a:bodyPr>
          <a:lstStyle/>
          <a:p>
            <a:pPr marL="0" indent="0">
              <a:buNone/>
            </a:pPr>
            <a:r>
              <a:rPr lang="en-US" sz="1400">
                <a:cs typeface="Calibri"/>
              </a:rPr>
              <a:t>Purpose</a:t>
            </a:r>
            <a:endParaRPr lang="en-US" sz="1400"/>
          </a:p>
          <a:p>
            <a:r>
              <a:rPr lang="en-US" sz="1400">
                <a:cs typeface="Calibri"/>
              </a:rPr>
              <a:t>South Carolina school counselors on Continuing contract will undergo a formative evaluation during their year of state recertification, or every five years, whichever is sooner.</a:t>
            </a:r>
          </a:p>
          <a:p>
            <a:r>
              <a:rPr lang="en-US" sz="1400">
                <a:cs typeface="Calibri"/>
              </a:rPr>
              <a:t>The formative evaluations are designed to provide school counselors with comprehensive feedback related to their practice for professional growth and development purposes.</a:t>
            </a:r>
          </a:p>
          <a:p>
            <a:endParaRPr lang="en-US" sz="1400">
              <a:cs typeface="Calibri"/>
            </a:endParaRPr>
          </a:p>
          <a:p>
            <a:pPr marL="0" indent="0">
              <a:buNone/>
            </a:pPr>
            <a:r>
              <a:rPr lang="en-US" sz="1400">
                <a:cs typeface="Calibri"/>
              </a:rPr>
              <a:t>Evaluation Team</a:t>
            </a:r>
          </a:p>
          <a:p>
            <a:r>
              <a:rPr lang="en-US" sz="1400">
                <a:cs typeface="Calibri"/>
              </a:rPr>
              <a:t>The principal or administrative designee will serve as the evaluator.</a:t>
            </a:r>
          </a:p>
          <a:p>
            <a:r>
              <a:rPr lang="en-US" sz="1400">
                <a:cs typeface="Calibri"/>
              </a:rPr>
              <a:t>Districts may choose to appoint a certified, trained </a:t>
            </a:r>
          </a:p>
          <a:p>
            <a:pPr marL="0" indent="0">
              <a:buNone/>
            </a:pPr>
            <a:r>
              <a:rPr lang="en-US" sz="1400">
                <a:cs typeface="Calibri"/>
              </a:rPr>
              <a:t>   content expert if they wish to do so.</a:t>
            </a:r>
          </a:p>
          <a:p>
            <a:pPr marL="0" indent="0">
              <a:buNone/>
            </a:pPr>
            <a:endParaRPr lang="en-US" sz="1400">
              <a:cs typeface="Calibri"/>
            </a:endParaRPr>
          </a:p>
        </p:txBody>
      </p:sp>
      <p:sp>
        <p:nvSpPr>
          <p:cNvPr id="18" name="Rectangle 17" descr="rectangle" title="Shape">
            <a:extLst>
              <a:ext uri="{FF2B5EF4-FFF2-40B4-BE49-F238E27FC236}">
                <a16:creationId xmlns:a16="http://schemas.microsoft.com/office/drawing/2014/main" id="{01955DCA-E99D-4678-99DB-8075105C12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59963" y="2480956"/>
            <a:ext cx="3339846" cy="3922776"/>
          </a:xfrm>
          <a:prstGeom prst="rect">
            <a:avLst/>
          </a:prstGeom>
          <a:solidFill>
            <a:srgbClr val="7F7F7F">
              <a:alpha val="2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pic>
        <p:nvPicPr>
          <p:cNvPr id="4" name="Picture 3" descr="A picture containing transport, wheel&#10;&#10;Description generated with very high confidence">
            <a:extLst>
              <a:ext uri="{FF2B5EF4-FFF2-40B4-BE49-F238E27FC236}">
                <a16:creationId xmlns:a16="http://schemas.microsoft.com/office/drawing/2014/main" id="{53B0EFA6-1FB2-4770-994C-20251BAE021B}"/>
              </a:ext>
            </a:extLst>
          </p:cNvPr>
          <p:cNvPicPr>
            <a:picLocks noChangeAspect="1"/>
          </p:cNvPicPr>
          <p:nvPr/>
        </p:nvPicPr>
        <p:blipFill>
          <a:blip r:embed="rId3"/>
          <a:stretch>
            <a:fillRect/>
          </a:stretch>
        </p:blipFill>
        <p:spPr>
          <a:xfrm>
            <a:off x="5687685" y="2879310"/>
            <a:ext cx="2886973" cy="3112212"/>
          </a:xfrm>
          <a:prstGeom prst="rect">
            <a:avLst/>
          </a:prstGeom>
        </p:spPr>
      </p:pic>
    </p:spTree>
    <p:extLst>
      <p:ext uri="{BB962C8B-B14F-4D97-AF65-F5344CB8AC3E}">
        <p14:creationId xmlns:p14="http://schemas.microsoft.com/office/powerpoint/2010/main" val="263287069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0B3B6A-FA84-43F8-959D-A2830F835D30}"/>
              </a:ext>
            </a:extLst>
          </p:cNvPr>
          <p:cNvSpPr>
            <a:spLocks noGrp="1"/>
          </p:cNvSpPr>
          <p:nvPr>
            <p:ph type="title"/>
          </p:nvPr>
        </p:nvSpPr>
        <p:spPr/>
        <p:txBody>
          <a:bodyPr/>
          <a:lstStyle/>
          <a:p>
            <a:r>
              <a:rPr lang="en-US">
                <a:latin typeface="Calibri"/>
                <a:cs typeface="Calibri"/>
              </a:rPr>
              <a:t>Continuing Formative (Comprehensive)</a:t>
            </a:r>
            <a:br>
              <a:rPr lang="en-US">
                <a:latin typeface="Calibri"/>
                <a:cs typeface="Calibri"/>
              </a:rPr>
            </a:br>
            <a:r>
              <a:rPr lang="en-US">
                <a:latin typeface="Calibri"/>
                <a:cs typeface="Calibri"/>
              </a:rPr>
              <a:t>Preliminary Cycle</a:t>
            </a:r>
            <a:endParaRPr lang="en-US"/>
          </a:p>
        </p:txBody>
      </p:sp>
      <p:sp>
        <p:nvSpPr>
          <p:cNvPr id="3" name="Content Placeholder 2">
            <a:extLst>
              <a:ext uri="{FF2B5EF4-FFF2-40B4-BE49-F238E27FC236}">
                <a16:creationId xmlns:a16="http://schemas.microsoft.com/office/drawing/2014/main" id="{9B4E1A5E-38E3-4851-B61F-7A2B40E28C8E}"/>
              </a:ext>
            </a:extLst>
          </p:cNvPr>
          <p:cNvSpPr>
            <a:spLocks noGrp="1"/>
          </p:cNvSpPr>
          <p:nvPr>
            <p:ph idx="1"/>
          </p:nvPr>
        </p:nvSpPr>
        <p:spPr>
          <a:xfrm>
            <a:off x="820800" y="1789889"/>
            <a:ext cx="7502400" cy="4918856"/>
          </a:xfrm>
        </p:spPr>
        <p:txBody>
          <a:bodyPr vert="horz" lIns="0" tIns="0" rIns="0" bIns="0" rtlCol="0" anchor="t">
            <a:normAutofit/>
          </a:bodyPr>
          <a:lstStyle/>
          <a:p>
            <a:r>
              <a:rPr lang="en-US">
                <a:ea typeface="+mn-lt"/>
                <a:cs typeface="+mn-lt"/>
              </a:rPr>
              <a:t>Preliminary Approval Conference</a:t>
            </a:r>
          </a:p>
          <a:p>
            <a:pPr lvl="1"/>
            <a:r>
              <a:rPr lang="en-US">
                <a:ea typeface="+mn-lt"/>
                <a:cs typeface="+mn-lt"/>
              </a:rPr>
              <a:t>School Counselor Plan</a:t>
            </a:r>
          </a:p>
          <a:p>
            <a:pPr lvl="1"/>
            <a:r>
              <a:rPr lang="en-US">
                <a:ea typeface="+mn-lt"/>
                <a:cs typeface="+mn-lt"/>
              </a:rPr>
              <a:t>Student Growth Goal</a:t>
            </a:r>
          </a:p>
          <a:p>
            <a:pPr lvl="1"/>
            <a:r>
              <a:rPr lang="en-US">
                <a:ea typeface="+mn-lt"/>
                <a:cs typeface="+mn-lt"/>
              </a:rPr>
              <a:t>Annual Calendar</a:t>
            </a:r>
          </a:p>
          <a:p>
            <a:endParaRPr lang="en-US">
              <a:ea typeface="+mn-lt"/>
              <a:cs typeface="+mn-lt"/>
            </a:endParaRPr>
          </a:p>
          <a:p>
            <a:r>
              <a:rPr lang="en-US">
                <a:ea typeface="+mn-lt"/>
                <a:cs typeface="+mn-lt"/>
              </a:rPr>
              <a:t>Observation</a:t>
            </a:r>
          </a:p>
          <a:p>
            <a:pPr lvl="1"/>
            <a:r>
              <a:rPr lang="en-US">
                <a:ea typeface="+mn-lt"/>
                <a:cs typeface="+mn-lt"/>
              </a:rPr>
              <a:t>Principal or trained administrative designee conducts ≥ 1 observation of Direct Services</a:t>
            </a:r>
          </a:p>
          <a:p>
            <a:pPr lvl="1"/>
            <a:r>
              <a:rPr lang="en-US">
                <a:ea typeface="+mn-lt"/>
                <a:cs typeface="+mn-lt"/>
              </a:rPr>
              <a:t>Announced with pre-conference</a:t>
            </a:r>
          </a:p>
          <a:p>
            <a:pPr lvl="1"/>
            <a:r>
              <a:rPr lang="en-US">
                <a:ea typeface="+mn-lt"/>
                <a:cs typeface="+mn-lt"/>
              </a:rPr>
              <a:t>Post-conference with Areas of Refinement and Reinforcement</a:t>
            </a:r>
          </a:p>
          <a:p>
            <a:pPr lvl="1"/>
            <a:endParaRPr lang="en-US">
              <a:ea typeface="+mn-lt"/>
              <a:cs typeface="+mn-lt"/>
            </a:endParaRPr>
          </a:p>
          <a:p>
            <a:r>
              <a:rPr lang="en-US">
                <a:ea typeface="+mn-lt"/>
                <a:cs typeface="+mn-lt"/>
              </a:rPr>
              <a:t>Preliminary Evaluation Conference</a:t>
            </a:r>
          </a:p>
          <a:p>
            <a:pPr lvl="1"/>
            <a:r>
              <a:rPr lang="en-US">
                <a:ea typeface="+mn-lt"/>
                <a:cs typeface="+mn-lt"/>
              </a:rPr>
              <a:t>Preliminary scores for 3 Domains are shared</a:t>
            </a:r>
          </a:p>
          <a:p>
            <a:pPr lvl="1"/>
            <a:r>
              <a:rPr lang="en-US">
                <a:ea typeface="+mn-lt"/>
                <a:cs typeface="+mn-lt"/>
              </a:rPr>
              <a:t>School Counselor Plan, Student Growth Goal, Annual Calendar</a:t>
            </a:r>
            <a:endParaRPr lang="en-US"/>
          </a:p>
          <a:p>
            <a:endParaRPr lang="en-US">
              <a:cs typeface="Calibri"/>
            </a:endParaRPr>
          </a:p>
        </p:txBody>
      </p:sp>
    </p:spTree>
    <p:extLst>
      <p:ext uri="{BB962C8B-B14F-4D97-AF65-F5344CB8AC3E}">
        <p14:creationId xmlns:p14="http://schemas.microsoft.com/office/powerpoint/2010/main" val="288908396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6DDAA6-947D-4666-8660-DB482CC56A76}"/>
              </a:ext>
            </a:extLst>
          </p:cNvPr>
          <p:cNvSpPr>
            <a:spLocks noGrp="1"/>
          </p:cNvSpPr>
          <p:nvPr>
            <p:ph type="title"/>
          </p:nvPr>
        </p:nvSpPr>
        <p:spPr>
          <a:xfrm>
            <a:off x="720075" y="978102"/>
            <a:ext cx="7941325" cy="1062644"/>
          </a:xfrm>
        </p:spPr>
        <p:txBody>
          <a:bodyPr anchor="b">
            <a:normAutofit/>
          </a:bodyPr>
          <a:lstStyle/>
          <a:p>
            <a:r>
              <a:rPr lang="en-US">
                <a:latin typeface="Calibri"/>
                <a:cs typeface="Calibri"/>
              </a:rPr>
              <a:t>Continuing Formative (Comprehensive)</a:t>
            </a:r>
            <a:br>
              <a:rPr lang="en-US">
                <a:latin typeface="Calibri"/>
                <a:cs typeface="Calibri"/>
              </a:rPr>
            </a:br>
            <a:r>
              <a:rPr lang="en-US">
                <a:latin typeface="Calibri"/>
                <a:cs typeface="Calibri"/>
              </a:rPr>
              <a:t>Final Cycle</a:t>
            </a:r>
            <a:endParaRPr lang="en-US"/>
          </a:p>
        </p:txBody>
      </p:sp>
      <p:cxnSp>
        <p:nvCxnSpPr>
          <p:cNvPr id="10" name="Straight Connector 9" descr="line" title="Shape">
            <a:extLst>
              <a:ext uri="{FF2B5EF4-FFF2-40B4-BE49-F238E27FC236}">
                <a16:creationId xmlns:a16="http://schemas.microsoft.com/office/drawing/2014/main" id="{39B7FDC9-F0CE-43A7-9F2A-83DD09DC345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85718" y="2265037"/>
            <a:ext cx="7593759" cy="0"/>
          </a:xfrm>
          <a:prstGeom prst="line">
            <a:avLst/>
          </a:prstGeom>
          <a:ln w="158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pic>
        <p:nvPicPr>
          <p:cNvPr id="4" name="Picture 3" descr="A picture containing transport, wheel&#10;&#10;Description generated with very high confidence">
            <a:extLst>
              <a:ext uri="{FF2B5EF4-FFF2-40B4-BE49-F238E27FC236}">
                <a16:creationId xmlns:a16="http://schemas.microsoft.com/office/drawing/2014/main" id="{8556C445-8FC5-446F-A012-2A1949432ACE}"/>
              </a:ext>
            </a:extLst>
          </p:cNvPr>
          <p:cNvPicPr>
            <a:picLocks noChangeAspect="1"/>
          </p:cNvPicPr>
          <p:nvPr/>
        </p:nvPicPr>
        <p:blipFill>
          <a:blip r:embed="rId3"/>
          <a:stretch>
            <a:fillRect/>
          </a:stretch>
        </p:blipFill>
        <p:spPr>
          <a:xfrm>
            <a:off x="785005" y="3296253"/>
            <a:ext cx="2412521" cy="1789496"/>
          </a:xfrm>
          <a:prstGeom prst="rect">
            <a:avLst/>
          </a:prstGeom>
        </p:spPr>
      </p:pic>
      <p:sp>
        <p:nvSpPr>
          <p:cNvPr id="3" name="Content Placeholder 2">
            <a:extLst>
              <a:ext uri="{FF2B5EF4-FFF2-40B4-BE49-F238E27FC236}">
                <a16:creationId xmlns:a16="http://schemas.microsoft.com/office/drawing/2014/main" id="{00558491-D0F9-47B9-AB51-E6AA20CA3E72}"/>
              </a:ext>
            </a:extLst>
          </p:cNvPr>
          <p:cNvSpPr>
            <a:spLocks noGrp="1"/>
          </p:cNvSpPr>
          <p:nvPr>
            <p:ph idx="1"/>
          </p:nvPr>
        </p:nvSpPr>
        <p:spPr>
          <a:xfrm>
            <a:off x="3716515" y="2682433"/>
            <a:ext cx="4841023" cy="3790843"/>
          </a:xfrm>
        </p:spPr>
        <p:txBody>
          <a:bodyPr vert="horz" lIns="0" tIns="0" rIns="0" bIns="0" rtlCol="0" anchor="t">
            <a:noAutofit/>
          </a:bodyPr>
          <a:lstStyle/>
          <a:p>
            <a:pPr marL="0" indent="0">
              <a:buNone/>
            </a:pPr>
            <a:r>
              <a:rPr lang="en-US" sz="3200">
                <a:cs typeface="Calibri" panose="020F0502020204030204"/>
              </a:rPr>
              <a:t>**Observations during the final evaluation cycle can be waived at evaluator's discretion if all observation scores for preliminary cycle are scored proficient or above.</a:t>
            </a:r>
          </a:p>
          <a:p>
            <a:pPr marL="0" indent="0" algn="just">
              <a:buNone/>
            </a:pPr>
            <a:endParaRPr lang="en-US" sz="2400">
              <a:cs typeface="Calibri" panose="020F0502020204030204"/>
            </a:endParaRPr>
          </a:p>
          <a:p>
            <a:pPr marL="0" indent="0">
              <a:buNone/>
            </a:pPr>
            <a:endParaRPr lang="en-US">
              <a:cs typeface="Calibri" panose="020F0502020204030204"/>
            </a:endParaRPr>
          </a:p>
        </p:txBody>
      </p:sp>
    </p:spTree>
    <p:extLst>
      <p:ext uri="{BB962C8B-B14F-4D97-AF65-F5344CB8AC3E}">
        <p14:creationId xmlns:p14="http://schemas.microsoft.com/office/powerpoint/2010/main" val="2454335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2221" y="705209"/>
            <a:ext cx="3430976" cy="2809875"/>
          </a:xfrm>
        </p:spPr>
        <p:txBody>
          <a:bodyPr vert="horz" lIns="91440" tIns="45720" rIns="91440" bIns="45720" rtlCol="0" anchor="b">
            <a:normAutofit/>
          </a:bodyPr>
          <a:lstStyle/>
          <a:p>
            <a:pPr defTabSz="914400">
              <a:lnSpc>
                <a:spcPct val="90000"/>
              </a:lnSpc>
            </a:pPr>
            <a:r>
              <a:rPr lang="en-US" sz="3600" dirty="0">
                <a:solidFill>
                  <a:schemeClr val="bg1">
                    <a:lumMod val="85000"/>
                    <a:lumOff val="15000"/>
                  </a:schemeClr>
                </a:solidFill>
                <a:latin typeface="+mn-lt"/>
                <a:ea typeface="+mj-ea"/>
                <a:cs typeface="+mj-cs"/>
              </a:rPr>
              <a:t>Overview of Changes</a:t>
            </a:r>
            <a:endParaRPr lang="en-US" sz="3600" kern="1200" dirty="0">
              <a:solidFill>
                <a:schemeClr val="bg1">
                  <a:lumMod val="85000"/>
                  <a:lumOff val="15000"/>
                </a:schemeClr>
              </a:solidFill>
              <a:latin typeface="+mn-lt"/>
              <a:ea typeface="+mj-ea"/>
              <a:cs typeface="Calibri Light"/>
            </a:endParaRPr>
          </a:p>
        </p:txBody>
      </p:sp>
      <p:pic>
        <p:nvPicPr>
          <p:cNvPr id="6" name="Picture 3" descr="A picture containing transport, wheel&#10;&#10;Description generated with very high confidence">
            <a:extLst>
              <a:ext uri="{FF2B5EF4-FFF2-40B4-BE49-F238E27FC236}">
                <a16:creationId xmlns:a16="http://schemas.microsoft.com/office/drawing/2014/main" id="{C13A30D9-EF22-4B67-9A28-EE7776537E34}"/>
              </a:ext>
            </a:extLst>
          </p:cNvPr>
          <p:cNvPicPr>
            <a:picLocks noChangeAspect="1"/>
          </p:cNvPicPr>
          <p:nvPr/>
        </p:nvPicPr>
        <p:blipFill>
          <a:blip r:embed="rId3"/>
          <a:stretch>
            <a:fillRect/>
          </a:stretch>
        </p:blipFill>
        <p:spPr>
          <a:xfrm>
            <a:off x="5788325" y="4317046"/>
            <a:ext cx="2412521" cy="1789496"/>
          </a:xfrm>
          <a:prstGeom prst="rect">
            <a:avLst/>
          </a:prstGeom>
        </p:spPr>
      </p:pic>
    </p:spTree>
    <p:extLst>
      <p:ext uri="{BB962C8B-B14F-4D97-AF65-F5344CB8AC3E}">
        <p14:creationId xmlns:p14="http://schemas.microsoft.com/office/powerpoint/2010/main" val="239771140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192672-442F-4652-8E3B-7A72DE3B2880}"/>
              </a:ext>
            </a:extLst>
          </p:cNvPr>
          <p:cNvSpPr>
            <a:spLocks noGrp="1"/>
          </p:cNvSpPr>
          <p:nvPr>
            <p:ph type="title"/>
          </p:nvPr>
        </p:nvSpPr>
        <p:spPr/>
        <p:txBody>
          <a:bodyPr/>
          <a:lstStyle/>
          <a:p>
            <a:r>
              <a:rPr lang="en-US">
                <a:latin typeface="Calibri"/>
                <a:cs typeface="Calibri"/>
              </a:rPr>
              <a:t>Continuing Formative (Comprehensive)</a:t>
            </a:r>
            <a:br>
              <a:rPr lang="en-US">
                <a:latin typeface="Calibri"/>
                <a:cs typeface="Calibri"/>
              </a:rPr>
            </a:br>
            <a:r>
              <a:rPr lang="en-US">
                <a:latin typeface="Calibri"/>
                <a:cs typeface="Calibri"/>
              </a:rPr>
              <a:t>Final Cycle</a:t>
            </a:r>
            <a:endParaRPr lang="en-US"/>
          </a:p>
        </p:txBody>
      </p:sp>
      <p:sp>
        <p:nvSpPr>
          <p:cNvPr id="3" name="Content Placeholder 2">
            <a:extLst>
              <a:ext uri="{FF2B5EF4-FFF2-40B4-BE49-F238E27FC236}">
                <a16:creationId xmlns:a16="http://schemas.microsoft.com/office/drawing/2014/main" id="{330425E6-2358-4EA5-B178-F0E09CFD6BAB}"/>
              </a:ext>
            </a:extLst>
          </p:cNvPr>
          <p:cNvSpPr>
            <a:spLocks noGrp="1"/>
          </p:cNvSpPr>
          <p:nvPr>
            <p:ph idx="1"/>
          </p:nvPr>
        </p:nvSpPr>
        <p:spPr>
          <a:xfrm>
            <a:off x="820800" y="1789889"/>
            <a:ext cx="7502400" cy="5062629"/>
          </a:xfrm>
        </p:spPr>
        <p:txBody>
          <a:bodyPr vert="horz" lIns="0" tIns="0" rIns="0" bIns="0" rtlCol="0" anchor="t">
            <a:normAutofit/>
          </a:bodyPr>
          <a:lstStyle/>
          <a:p>
            <a:r>
              <a:rPr lang="en-US">
                <a:cs typeface="Calibri"/>
              </a:rPr>
              <a:t>Observation</a:t>
            </a:r>
            <a:endParaRPr lang="en-US">
              <a:ea typeface="+mn-lt"/>
              <a:cs typeface="+mn-lt"/>
            </a:endParaRPr>
          </a:p>
          <a:p>
            <a:pPr lvl="1"/>
            <a:r>
              <a:rPr lang="en-US" sz="2100">
                <a:cs typeface="Calibri"/>
              </a:rPr>
              <a:t>Principal or trained administrative designee conducts ≥ 1 observation of Direct Services</a:t>
            </a:r>
            <a:endParaRPr lang="en-US" sz="2100">
              <a:ea typeface="+mn-lt"/>
              <a:cs typeface="+mn-lt"/>
            </a:endParaRPr>
          </a:p>
          <a:p>
            <a:pPr lvl="1"/>
            <a:r>
              <a:rPr lang="en-US" sz="2100">
                <a:cs typeface="Calibri"/>
              </a:rPr>
              <a:t>Announced with pre-conference</a:t>
            </a:r>
            <a:endParaRPr lang="en-US" sz="2100">
              <a:ea typeface="+mn-lt"/>
              <a:cs typeface="+mn-lt"/>
            </a:endParaRPr>
          </a:p>
          <a:p>
            <a:pPr lvl="1"/>
            <a:r>
              <a:rPr lang="en-US" sz="2100">
                <a:cs typeface="Calibri"/>
              </a:rPr>
              <a:t>Post-conference with Areas of Refinement and Reinforcement</a:t>
            </a:r>
            <a:endParaRPr lang="en-US" sz="2100">
              <a:ea typeface="+mn-lt"/>
              <a:cs typeface="+mn-lt"/>
            </a:endParaRPr>
          </a:p>
          <a:p>
            <a:pPr lvl="1"/>
            <a:endParaRPr lang="en-US" sz="2100">
              <a:ea typeface="+mn-lt"/>
              <a:cs typeface="+mn-lt"/>
            </a:endParaRPr>
          </a:p>
          <a:p>
            <a:r>
              <a:rPr lang="en-US">
                <a:cs typeface="Calibri"/>
              </a:rPr>
              <a:t>Final Evaluation Conference</a:t>
            </a:r>
            <a:endParaRPr lang="en-US">
              <a:ea typeface="+mn-lt"/>
              <a:cs typeface="+mn-lt"/>
            </a:endParaRPr>
          </a:p>
          <a:p>
            <a:pPr lvl="1"/>
            <a:r>
              <a:rPr lang="en-US" sz="2100">
                <a:cs typeface="Calibri"/>
              </a:rPr>
              <a:t>Professionalism scores shared by School Counselor and Administrative Evaluator</a:t>
            </a:r>
            <a:endParaRPr lang="en-US" sz="2100">
              <a:ea typeface="+mn-lt"/>
              <a:cs typeface="+mn-lt"/>
            </a:endParaRPr>
          </a:p>
          <a:p>
            <a:pPr lvl="1"/>
            <a:r>
              <a:rPr lang="en-US" sz="2100">
                <a:cs typeface="Calibri"/>
              </a:rPr>
              <a:t>School Counselor Plan, Student Growth Goal, Annual Calendar</a:t>
            </a:r>
            <a:endParaRPr lang="en-US" sz="2100">
              <a:ea typeface="+mn-lt"/>
              <a:cs typeface="+mn-lt"/>
            </a:endParaRPr>
          </a:p>
          <a:p>
            <a:pPr lvl="1"/>
            <a:r>
              <a:rPr lang="en-US" sz="2100">
                <a:cs typeface="Calibri"/>
              </a:rPr>
              <a:t>Final scores for all 4 Domains are shared</a:t>
            </a:r>
            <a:endParaRPr lang="en-US"/>
          </a:p>
          <a:p>
            <a:pPr lvl="1"/>
            <a:endParaRPr lang="en-US">
              <a:cs typeface="Calibri"/>
            </a:endParaRPr>
          </a:p>
          <a:p>
            <a:pPr lvl="1"/>
            <a:endParaRPr lang="en-US">
              <a:cs typeface="Calibri"/>
            </a:endParaRPr>
          </a:p>
        </p:txBody>
      </p:sp>
    </p:spTree>
    <p:extLst>
      <p:ext uri="{BB962C8B-B14F-4D97-AF65-F5344CB8AC3E}">
        <p14:creationId xmlns:p14="http://schemas.microsoft.com/office/powerpoint/2010/main" val="369368492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descr="rectangle" title="shape">
            <a:extLst>
              <a:ext uri="{FF2B5EF4-FFF2-40B4-BE49-F238E27FC236}">
                <a16:creationId xmlns:a16="http://schemas.microsoft.com/office/drawing/2014/main" id="{25FCE169-4276-4005-8C82-CCC9C80C4F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4190" y="461736"/>
            <a:ext cx="5006339" cy="1866293"/>
          </a:xfrm>
          <a:prstGeom prst="rect">
            <a:avLst/>
          </a:prstGeom>
          <a:solidFill>
            <a:srgbClr val="595959"/>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85822FCD-981B-4B1A-941A-34777A2A6EF2}"/>
              </a:ext>
            </a:extLst>
          </p:cNvPr>
          <p:cNvSpPr>
            <a:spLocks noGrp="1"/>
          </p:cNvSpPr>
          <p:nvPr>
            <p:ph type="title"/>
          </p:nvPr>
        </p:nvSpPr>
        <p:spPr>
          <a:xfrm>
            <a:off x="547616" y="730155"/>
            <a:ext cx="4568057" cy="1422871"/>
          </a:xfrm>
        </p:spPr>
        <p:txBody>
          <a:bodyPr>
            <a:normAutofit/>
          </a:bodyPr>
          <a:lstStyle/>
          <a:p>
            <a:r>
              <a:rPr lang="en-US">
                <a:solidFill>
                  <a:srgbClr val="FFFFFF"/>
                </a:solidFill>
                <a:latin typeface="Calibri"/>
                <a:cs typeface="Calibri"/>
              </a:rPr>
              <a:t>Continuing &amp; Annual Goals-Based Evaluation</a:t>
            </a:r>
            <a:br>
              <a:rPr lang="en-US">
                <a:solidFill>
                  <a:srgbClr val="FFFFFF"/>
                </a:solidFill>
                <a:latin typeface="Calibri"/>
                <a:cs typeface="Calibri"/>
              </a:rPr>
            </a:br>
            <a:r>
              <a:rPr lang="en-US">
                <a:solidFill>
                  <a:srgbClr val="FFFFFF"/>
                </a:solidFill>
                <a:latin typeface="Calibri"/>
                <a:cs typeface="Calibri"/>
              </a:rPr>
              <a:t>(GBE)</a:t>
            </a:r>
            <a:endParaRPr lang="en-US">
              <a:solidFill>
                <a:srgbClr val="FFFFFF"/>
              </a:solidFill>
            </a:endParaRPr>
          </a:p>
        </p:txBody>
      </p:sp>
      <p:sp>
        <p:nvSpPr>
          <p:cNvPr id="12" name="Rectangle 11" descr="rectangle" title="Shape">
            <a:extLst>
              <a:ext uri="{FF2B5EF4-FFF2-40B4-BE49-F238E27FC236}">
                <a16:creationId xmlns:a16="http://schemas.microsoft.com/office/drawing/2014/main" id="{B775CD93-9DF2-48CB-9F57-1BCA9A46C7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59963" y="467575"/>
            <a:ext cx="1611630" cy="1877811"/>
          </a:xfrm>
          <a:prstGeom prst="rect">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4" name="Rectangle 13" descr="rectangle" title="Shape">
            <a:extLst>
              <a:ext uri="{FF2B5EF4-FFF2-40B4-BE49-F238E27FC236}">
                <a16:creationId xmlns:a16="http://schemas.microsoft.com/office/drawing/2014/main" id="{E186B68C-84BC-4A6E-99D1-EE87483C13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80492" y="471340"/>
            <a:ext cx="1611630" cy="1856689"/>
          </a:xfrm>
          <a:prstGeom prst="rect">
            <a:avLst/>
          </a:prstGeom>
          <a:solidFill>
            <a:srgbClr val="A5A5A5"/>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6" name="Rectangle 15" descr="rectangle" title="Shape">
            <a:extLst>
              <a:ext uri="{FF2B5EF4-FFF2-40B4-BE49-F238E27FC236}">
                <a16:creationId xmlns:a16="http://schemas.microsoft.com/office/drawing/2014/main" id="{1C091803-41C2-48E0-9228-5148460C74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4190" y="2476301"/>
            <a:ext cx="5006339" cy="3922777"/>
          </a:xfrm>
          <a:prstGeom prst="rect">
            <a:avLst/>
          </a:prstGeom>
          <a:solidFill>
            <a:schemeClr val="tx1">
              <a:lumMod val="50000"/>
              <a:lumOff val="5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lumMod val="85000"/>
                </a:prstClr>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AD2A0DCC-4779-47C5-ADB9-3E05325FA44D}"/>
              </a:ext>
            </a:extLst>
          </p:cNvPr>
          <p:cNvSpPr>
            <a:spLocks noGrp="1"/>
          </p:cNvSpPr>
          <p:nvPr>
            <p:ph idx="1"/>
          </p:nvPr>
        </p:nvSpPr>
        <p:spPr>
          <a:xfrm>
            <a:off x="546657" y="2141926"/>
            <a:ext cx="4899694" cy="4719163"/>
          </a:xfrm>
        </p:spPr>
        <p:txBody>
          <a:bodyPr vert="horz" lIns="0" tIns="0" rIns="0" bIns="0" rtlCol="0" anchor="ctr">
            <a:normAutofit/>
          </a:bodyPr>
          <a:lstStyle/>
          <a:p>
            <a:pPr marL="0" indent="0">
              <a:buNone/>
            </a:pPr>
            <a:r>
              <a:rPr lang="en-US" sz="2400">
                <a:cs typeface="Calibri"/>
              </a:rPr>
              <a:t>Purpose</a:t>
            </a:r>
            <a:endParaRPr lang="en-US">
              <a:cs typeface="Calibri"/>
            </a:endParaRPr>
          </a:p>
          <a:p>
            <a:r>
              <a:rPr lang="en-US" sz="2700">
                <a:cs typeface="Calibri"/>
              </a:rPr>
              <a:t>To promote continuous, self-directed professional development</a:t>
            </a:r>
          </a:p>
          <a:p>
            <a:r>
              <a:rPr lang="en-US" sz="2700">
                <a:cs typeface="Calibri"/>
              </a:rPr>
              <a:t>Engage in meaningful learning experiences connected with the SC School Counselor Rubric</a:t>
            </a:r>
          </a:p>
          <a:p>
            <a:pPr lvl="1"/>
            <a:endParaRPr lang="en-US" sz="2000">
              <a:cs typeface="Calibri"/>
            </a:endParaRPr>
          </a:p>
          <a:p>
            <a:endParaRPr lang="en-US" sz="2000">
              <a:cs typeface="Calibri"/>
            </a:endParaRPr>
          </a:p>
        </p:txBody>
      </p:sp>
      <p:sp>
        <p:nvSpPr>
          <p:cNvPr id="18" name="Rectangle 17" descr="rectangle" title="Shape">
            <a:extLst>
              <a:ext uri="{FF2B5EF4-FFF2-40B4-BE49-F238E27FC236}">
                <a16:creationId xmlns:a16="http://schemas.microsoft.com/office/drawing/2014/main" id="{01955DCA-E99D-4678-99DB-8075105C12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59963" y="2480956"/>
            <a:ext cx="3339846" cy="3922776"/>
          </a:xfrm>
          <a:prstGeom prst="rect">
            <a:avLst/>
          </a:prstGeom>
          <a:solidFill>
            <a:srgbClr val="7F7F7F">
              <a:alpha val="2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pic>
        <p:nvPicPr>
          <p:cNvPr id="4" name="Picture 3" descr="A picture containing transport, wheel&#10;&#10;Description generated with very high confidence">
            <a:extLst>
              <a:ext uri="{FF2B5EF4-FFF2-40B4-BE49-F238E27FC236}">
                <a16:creationId xmlns:a16="http://schemas.microsoft.com/office/drawing/2014/main" id="{7237F0E2-91C7-4A82-AB3F-B8C5682228B3}"/>
              </a:ext>
            </a:extLst>
          </p:cNvPr>
          <p:cNvPicPr>
            <a:picLocks noChangeAspect="1"/>
          </p:cNvPicPr>
          <p:nvPr/>
        </p:nvPicPr>
        <p:blipFill>
          <a:blip r:embed="rId3"/>
          <a:stretch>
            <a:fillRect/>
          </a:stretch>
        </p:blipFill>
        <p:spPr>
          <a:xfrm>
            <a:off x="5687685" y="2879310"/>
            <a:ext cx="2886973" cy="3112212"/>
          </a:xfrm>
          <a:prstGeom prst="rect">
            <a:avLst/>
          </a:prstGeom>
        </p:spPr>
      </p:pic>
    </p:spTree>
    <p:extLst>
      <p:ext uri="{BB962C8B-B14F-4D97-AF65-F5344CB8AC3E}">
        <p14:creationId xmlns:p14="http://schemas.microsoft.com/office/powerpoint/2010/main" val="106025361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descr="rectangle" title="Shape">
            <a:extLst>
              <a:ext uri="{FF2B5EF4-FFF2-40B4-BE49-F238E27FC236}">
                <a16:creationId xmlns:a16="http://schemas.microsoft.com/office/drawing/2014/main" id="{25FCE169-4276-4005-8C82-CCC9C80C4F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4190" y="461736"/>
            <a:ext cx="5006339" cy="1866293"/>
          </a:xfrm>
          <a:prstGeom prst="rect">
            <a:avLst/>
          </a:prstGeom>
          <a:solidFill>
            <a:srgbClr val="595959"/>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85822FCD-981B-4B1A-941A-34777A2A6EF2}"/>
              </a:ext>
            </a:extLst>
          </p:cNvPr>
          <p:cNvSpPr>
            <a:spLocks noGrp="1"/>
          </p:cNvSpPr>
          <p:nvPr>
            <p:ph type="title"/>
          </p:nvPr>
        </p:nvSpPr>
        <p:spPr>
          <a:xfrm>
            <a:off x="547616" y="730155"/>
            <a:ext cx="4568057" cy="1422871"/>
          </a:xfrm>
        </p:spPr>
        <p:txBody>
          <a:bodyPr>
            <a:normAutofit/>
          </a:bodyPr>
          <a:lstStyle/>
          <a:p>
            <a:r>
              <a:rPr lang="en-US">
                <a:solidFill>
                  <a:srgbClr val="FFFFFF"/>
                </a:solidFill>
                <a:latin typeface="Calibri"/>
                <a:cs typeface="Calibri"/>
              </a:rPr>
              <a:t>Continuing &amp; Annual Goals-Based Evaluation</a:t>
            </a:r>
            <a:br>
              <a:rPr lang="en-US">
                <a:latin typeface="Calibri"/>
                <a:cs typeface="Calibri"/>
              </a:rPr>
            </a:br>
            <a:r>
              <a:rPr lang="en-US">
                <a:solidFill>
                  <a:srgbClr val="FFFFFF"/>
                </a:solidFill>
                <a:latin typeface="Calibri"/>
                <a:cs typeface="Calibri"/>
              </a:rPr>
              <a:t>(GBE)  cont.</a:t>
            </a:r>
            <a:endParaRPr lang="en-US">
              <a:solidFill>
                <a:srgbClr val="FFFFFF"/>
              </a:solidFill>
            </a:endParaRPr>
          </a:p>
        </p:txBody>
      </p:sp>
      <p:sp>
        <p:nvSpPr>
          <p:cNvPr id="12" name="Rectangle 11" descr="rectangle" title="Shape">
            <a:extLst>
              <a:ext uri="{FF2B5EF4-FFF2-40B4-BE49-F238E27FC236}">
                <a16:creationId xmlns:a16="http://schemas.microsoft.com/office/drawing/2014/main" id="{B775CD93-9DF2-48CB-9F57-1BCA9A46C7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59963" y="467575"/>
            <a:ext cx="1611630" cy="1877811"/>
          </a:xfrm>
          <a:prstGeom prst="rect">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4" name="Rectangle 13" descr="rectangle" title="Shape">
            <a:extLst>
              <a:ext uri="{FF2B5EF4-FFF2-40B4-BE49-F238E27FC236}">
                <a16:creationId xmlns:a16="http://schemas.microsoft.com/office/drawing/2014/main" id="{E186B68C-84BC-4A6E-99D1-EE87483C13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80492" y="471340"/>
            <a:ext cx="1611630" cy="1856689"/>
          </a:xfrm>
          <a:prstGeom prst="rect">
            <a:avLst/>
          </a:prstGeom>
          <a:solidFill>
            <a:srgbClr val="A5A5A5"/>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6" name="Rectangle 15" descr="rectangle" title="Shape">
            <a:extLst>
              <a:ext uri="{FF2B5EF4-FFF2-40B4-BE49-F238E27FC236}">
                <a16:creationId xmlns:a16="http://schemas.microsoft.com/office/drawing/2014/main" id="{1C091803-41C2-48E0-9228-5148460C74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4190" y="2476301"/>
            <a:ext cx="5006339" cy="3922777"/>
          </a:xfrm>
          <a:prstGeom prst="rect">
            <a:avLst/>
          </a:prstGeom>
          <a:solidFill>
            <a:schemeClr val="tx1">
              <a:lumMod val="50000"/>
              <a:lumOff val="5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lumMod val="85000"/>
                </a:prstClr>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AD2A0DCC-4779-47C5-ADB9-3E05325FA44D}"/>
              </a:ext>
            </a:extLst>
          </p:cNvPr>
          <p:cNvSpPr>
            <a:spLocks noGrp="1"/>
          </p:cNvSpPr>
          <p:nvPr>
            <p:ph idx="1"/>
          </p:nvPr>
        </p:nvSpPr>
        <p:spPr>
          <a:xfrm>
            <a:off x="476164" y="2583255"/>
            <a:ext cx="4870940" cy="3928408"/>
          </a:xfrm>
        </p:spPr>
        <p:txBody>
          <a:bodyPr vert="horz" lIns="0" tIns="0" rIns="0" bIns="0" rtlCol="0" anchor="ctr">
            <a:normAutofit lnSpcReduction="10000"/>
          </a:bodyPr>
          <a:lstStyle/>
          <a:p>
            <a:pPr marL="0" indent="0">
              <a:buNone/>
            </a:pPr>
            <a:r>
              <a:rPr lang="en-US" sz="2000">
                <a:cs typeface="Calibri"/>
              </a:rPr>
              <a:t>≥ 1 Required Student Growth Goal</a:t>
            </a:r>
          </a:p>
          <a:p>
            <a:r>
              <a:rPr lang="en-US" sz="2000">
                <a:cs typeface="Calibri"/>
              </a:rPr>
              <a:t>Aligned to ≥ 1 Indicator </a:t>
            </a:r>
            <a:endParaRPr lang="en-US" sz="1700">
              <a:cs typeface="Calibri"/>
            </a:endParaRPr>
          </a:p>
          <a:p>
            <a:r>
              <a:rPr lang="en-US" sz="2000">
                <a:cs typeface="Calibri"/>
              </a:rPr>
              <a:t>Based on achievement, attendance, </a:t>
            </a:r>
          </a:p>
          <a:p>
            <a:pPr marL="0" indent="0">
              <a:buNone/>
            </a:pPr>
            <a:r>
              <a:rPr lang="en-US" sz="2000">
                <a:cs typeface="Calibri"/>
              </a:rPr>
              <a:t>   behavior, etc.</a:t>
            </a:r>
          </a:p>
          <a:p>
            <a:pPr lvl="1"/>
            <a:endParaRPr lang="en-US" sz="1700">
              <a:cs typeface="Calibri"/>
            </a:endParaRPr>
          </a:p>
          <a:p>
            <a:pPr marL="0" indent="0">
              <a:buNone/>
            </a:pPr>
            <a:r>
              <a:rPr lang="en-US" sz="2000">
                <a:cs typeface="Calibri"/>
              </a:rPr>
              <a:t>Yearly Goals-Based Evaluation Reviews</a:t>
            </a:r>
          </a:p>
          <a:p>
            <a:r>
              <a:rPr lang="en-US" sz="2000">
                <a:cs typeface="Calibri"/>
              </a:rPr>
              <a:t>School counselor shows evidence of progress toward goals &amp; submits evidence by May 1 </a:t>
            </a:r>
          </a:p>
          <a:p>
            <a:r>
              <a:rPr lang="en-US" sz="2000">
                <a:cs typeface="Calibri"/>
              </a:rPr>
              <a:t>Evaluator prepares written summary and recommendations and meets with school counselor for an annual review</a:t>
            </a:r>
          </a:p>
          <a:p>
            <a:r>
              <a:rPr lang="en-US" sz="2000">
                <a:cs typeface="Calibri"/>
              </a:rPr>
              <a:t>See Guidelines for further details.</a:t>
            </a:r>
          </a:p>
          <a:p>
            <a:pPr marL="0" indent="0">
              <a:buNone/>
            </a:pPr>
            <a:endParaRPr lang="en-US" sz="2000">
              <a:cs typeface="Calibri"/>
            </a:endParaRPr>
          </a:p>
        </p:txBody>
      </p:sp>
      <p:sp>
        <p:nvSpPr>
          <p:cNvPr id="18" name="Rectangle 17" descr="rectangle" title="Shape">
            <a:extLst>
              <a:ext uri="{FF2B5EF4-FFF2-40B4-BE49-F238E27FC236}">
                <a16:creationId xmlns:a16="http://schemas.microsoft.com/office/drawing/2014/main" id="{01955DCA-E99D-4678-99DB-8075105C12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59963" y="2480956"/>
            <a:ext cx="3339846" cy="3922776"/>
          </a:xfrm>
          <a:prstGeom prst="rect">
            <a:avLst/>
          </a:prstGeom>
          <a:solidFill>
            <a:srgbClr val="7F7F7F">
              <a:alpha val="2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pic>
        <p:nvPicPr>
          <p:cNvPr id="4" name="Picture 3" descr="A picture containing transport, wheel&#10;&#10;Description generated with very high confidence">
            <a:extLst>
              <a:ext uri="{FF2B5EF4-FFF2-40B4-BE49-F238E27FC236}">
                <a16:creationId xmlns:a16="http://schemas.microsoft.com/office/drawing/2014/main" id="{2CD40C86-7397-42BD-ACEF-E3534EE92B04}"/>
              </a:ext>
            </a:extLst>
          </p:cNvPr>
          <p:cNvPicPr>
            <a:picLocks noChangeAspect="1"/>
          </p:cNvPicPr>
          <p:nvPr/>
        </p:nvPicPr>
        <p:blipFill>
          <a:blip r:embed="rId3"/>
          <a:stretch>
            <a:fillRect/>
          </a:stretch>
        </p:blipFill>
        <p:spPr>
          <a:xfrm>
            <a:off x="5687685" y="2879310"/>
            <a:ext cx="2886973" cy="3112212"/>
          </a:xfrm>
          <a:prstGeom prst="rect">
            <a:avLst/>
          </a:prstGeom>
        </p:spPr>
      </p:pic>
    </p:spTree>
    <p:extLst>
      <p:ext uri="{BB962C8B-B14F-4D97-AF65-F5344CB8AC3E}">
        <p14:creationId xmlns:p14="http://schemas.microsoft.com/office/powerpoint/2010/main" val="20657129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atin typeface="Calibri"/>
                <a:cs typeface="Calibri"/>
              </a:rPr>
              <a:t>Major Changes</a:t>
            </a:r>
          </a:p>
        </p:txBody>
      </p:sp>
      <p:sp>
        <p:nvSpPr>
          <p:cNvPr id="3" name="Text Placeholder 2"/>
          <p:cNvSpPr>
            <a:spLocks noGrp="1"/>
          </p:cNvSpPr>
          <p:nvPr>
            <p:ph type="body" idx="1"/>
          </p:nvPr>
        </p:nvSpPr>
        <p:spPr>
          <a:xfrm>
            <a:off x="1050430" y="1640944"/>
            <a:ext cx="3057148" cy="639762"/>
          </a:xfrm>
        </p:spPr>
        <p:txBody>
          <a:bodyPr>
            <a:normAutofit fontScale="92500" lnSpcReduction="10000"/>
          </a:bodyPr>
          <a:lstStyle/>
          <a:p>
            <a:pPr algn="ctr"/>
            <a:r>
              <a:rPr lang="en-US"/>
              <a:t>Feedback from Surveys &amp; Advisory Groups</a:t>
            </a:r>
            <a:endParaRPr lang="en-US">
              <a:cs typeface="Calibri"/>
            </a:endParaRPr>
          </a:p>
        </p:txBody>
      </p:sp>
      <p:cxnSp>
        <p:nvCxnSpPr>
          <p:cNvPr id="11" name="Straight Arrow Connector 10">
            <a:extLst>
              <a:ext uri="{FF2B5EF4-FFF2-40B4-BE49-F238E27FC236}">
                <a16:creationId xmlns:a16="http://schemas.microsoft.com/office/drawing/2014/main" id="{8D6B0B0D-8878-4E5C-9462-E82B75F1A04C}"/>
              </a:ext>
              <a:ext uri="{C183D7F6-B498-43B3-948B-1728B52AA6E4}">
                <adec:decorative xmlns:adec="http://schemas.microsoft.com/office/drawing/2017/decorative" val="1"/>
              </a:ext>
            </a:extLst>
          </p:cNvPr>
          <p:cNvCxnSpPr/>
          <p:nvPr/>
        </p:nvCxnSpPr>
        <p:spPr>
          <a:xfrm flipV="1">
            <a:off x="820588" y="2394908"/>
            <a:ext cx="7476225" cy="57510"/>
          </a:xfrm>
          <a:prstGeom prst="straightConnector1">
            <a:avLst/>
          </a:prstGeom>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84C69815-9CCF-49B3-815B-791CB990F53E}"/>
              </a:ext>
              <a:ext uri="{C183D7F6-B498-43B3-948B-1728B52AA6E4}">
                <adec:decorative xmlns:adec="http://schemas.microsoft.com/office/drawing/2017/decorative" val="1"/>
              </a:ext>
            </a:extLst>
          </p:cNvPr>
          <p:cNvCxnSpPr/>
          <p:nvPr/>
        </p:nvCxnSpPr>
        <p:spPr>
          <a:xfrm flipH="1">
            <a:off x="4445479" y="1692216"/>
            <a:ext cx="43132" cy="4600751"/>
          </a:xfrm>
          <a:prstGeom prst="straightConnector1">
            <a:avLst/>
          </a:prstGeom>
        </p:spPr>
        <p:style>
          <a:lnRef idx="1">
            <a:schemeClr val="accent1"/>
          </a:lnRef>
          <a:fillRef idx="0">
            <a:schemeClr val="accent1"/>
          </a:fillRef>
          <a:effectRef idx="0">
            <a:schemeClr val="accent1"/>
          </a:effectRef>
          <a:fontRef idx="minor">
            <a:schemeClr val="tx1"/>
          </a:fontRef>
        </p:style>
      </p:cxnSp>
      <p:sp>
        <p:nvSpPr>
          <p:cNvPr id="9" name="Rectangle 8" descr="Color box" title="Shape">
            <a:extLst>
              <a:ext uri="{FF2B5EF4-FFF2-40B4-BE49-F238E27FC236}">
                <a16:creationId xmlns:a16="http://schemas.microsoft.com/office/drawing/2014/main" id="{D7E92BBD-E426-4E11-96F2-D4B60195848A}"/>
              </a:ext>
            </a:extLst>
          </p:cNvPr>
          <p:cNvSpPr/>
          <p:nvPr/>
        </p:nvSpPr>
        <p:spPr>
          <a:xfrm>
            <a:off x="692988" y="2526102"/>
            <a:ext cx="3674852" cy="3775494"/>
          </a:xfrm>
          <a:prstGeom prst="rect">
            <a:avLst/>
          </a:prstGeom>
          <a:solidFill>
            <a:srgbClr val="C8E3F7"/>
          </a:solidFill>
          <a:ln>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 Placeholder 4"/>
          <p:cNvSpPr>
            <a:spLocks noGrp="1"/>
          </p:cNvSpPr>
          <p:nvPr>
            <p:ph type="body" sz="quarter" idx="3"/>
          </p:nvPr>
        </p:nvSpPr>
        <p:spPr>
          <a:xfrm>
            <a:off x="4645152" y="1370807"/>
            <a:ext cx="3055717" cy="639762"/>
          </a:xfrm>
        </p:spPr>
        <p:txBody>
          <a:bodyPr>
            <a:normAutofit/>
          </a:bodyPr>
          <a:lstStyle/>
          <a:p>
            <a:pPr algn="ctr"/>
            <a:r>
              <a:rPr lang="en-US"/>
              <a:t>Changes Made</a:t>
            </a:r>
          </a:p>
        </p:txBody>
      </p:sp>
      <p:sp>
        <p:nvSpPr>
          <p:cNvPr id="10" name="Rectangle 9" descr="Color box" title="Shape">
            <a:extLst>
              <a:ext uri="{FF2B5EF4-FFF2-40B4-BE49-F238E27FC236}">
                <a16:creationId xmlns:a16="http://schemas.microsoft.com/office/drawing/2014/main" id="{4EC8196F-D2AC-4CCA-A7B0-10D68AA96681}"/>
              </a:ext>
            </a:extLst>
          </p:cNvPr>
          <p:cNvSpPr/>
          <p:nvPr/>
        </p:nvSpPr>
        <p:spPr>
          <a:xfrm>
            <a:off x="4573977" y="2525203"/>
            <a:ext cx="4120550" cy="3775494"/>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Content Placeholder 3">
            <a:extLst>
              <a:ext uri="{C183D7F6-B498-43B3-948B-1728B52AA6E4}">
                <adec:decorative xmlns:adec="http://schemas.microsoft.com/office/drawing/2017/decorative" val="1"/>
              </a:ext>
            </a:extLst>
          </p:cNvPr>
          <p:cNvSpPr>
            <a:spLocks noGrp="1"/>
          </p:cNvSpPr>
          <p:nvPr>
            <p:ph sz="half" idx="2"/>
          </p:nvPr>
        </p:nvSpPr>
        <p:spPr>
          <a:xfrm>
            <a:off x="1056098" y="2284562"/>
            <a:ext cx="3419856" cy="3295891"/>
          </a:xfrm>
        </p:spPr>
        <p:txBody>
          <a:bodyPr vert="horz" lIns="91440" tIns="45720" rIns="91440" bIns="45720" rtlCol="0" anchor="t">
            <a:noAutofit/>
          </a:bodyPr>
          <a:lstStyle/>
          <a:p>
            <a:pPr marL="0" indent="0">
              <a:buNone/>
            </a:pPr>
            <a:endParaRPr lang="en-US" dirty="0">
              <a:cs typeface="Calibri"/>
            </a:endParaRPr>
          </a:p>
          <a:p>
            <a:r>
              <a:rPr lang="en-US" dirty="0"/>
              <a:t>Shift to professional growth</a:t>
            </a:r>
            <a:endParaRPr lang="en-US" dirty="0">
              <a:cs typeface="Calibri"/>
            </a:endParaRPr>
          </a:p>
          <a:p>
            <a:r>
              <a:rPr lang="en-US" dirty="0"/>
              <a:t>Knowledge of unique role and responsibilities</a:t>
            </a:r>
            <a:endParaRPr lang="en-US" dirty="0">
              <a:cs typeface="Calibri"/>
            </a:endParaRPr>
          </a:p>
          <a:p>
            <a:r>
              <a:rPr lang="en-US" dirty="0"/>
              <a:t>Alignment to national standards</a:t>
            </a:r>
            <a:endParaRPr lang="en-US" dirty="0">
              <a:cs typeface="Calibri"/>
            </a:endParaRPr>
          </a:p>
          <a:p>
            <a:r>
              <a:rPr lang="en-US" dirty="0"/>
              <a:t>Eliminate unnecessary paperwork</a:t>
            </a:r>
            <a:endParaRPr lang="en-US" dirty="0">
              <a:cs typeface="Calibri"/>
            </a:endParaRPr>
          </a:p>
          <a:p>
            <a:endParaRPr lang="en-US" dirty="0"/>
          </a:p>
        </p:txBody>
      </p:sp>
      <p:sp>
        <p:nvSpPr>
          <p:cNvPr id="6" name="Content Placeholder 5">
            <a:extLst>
              <a:ext uri="{C183D7F6-B498-43B3-948B-1728B52AA6E4}">
                <adec:decorative xmlns:adec="http://schemas.microsoft.com/office/drawing/2017/decorative" val="1"/>
              </a:ext>
            </a:extLst>
          </p:cNvPr>
          <p:cNvSpPr>
            <a:spLocks noGrp="1"/>
          </p:cNvSpPr>
          <p:nvPr>
            <p:ph sz="quarter" idx="4"/>
          </p:nvPr>
        </p:nvSpPr>
        <p:spPr>
          <a:xfrm>
            <a:off x="4573265" y="2284562"/>
            <a:ext cx="4124346" cy="3295891"/>
          </a:xfrm>
        </p:spPr>
        <p:txBody>
          <a:bodyPr vert="horz" lIns="91440" tIns="45720" rIns="91440" bIns="45720" rtlCol="0" anchor="t">
            <a:noAutofit/>
          </a:bodyPr>
          <a:lstStyle/>
          <a:p>
            <a:pPr marL="0" indent="0">
              <a:buNone/>
            </a:pPr>
            <a:endParaRPr lang="en-US" dirty="0">
              <a:cs typeface="Calibri"/>
            </a:endParaRPr>
          </a:p>
          <a:p>
            <a:r>
              <a:rPr lang="en-US" sz="2000" dirty="0"/>
              <a:t>Using a Four-Level Rubric to Measure Growth</a:t>
            </a:r>
            <a:endParaRPr lang="en-US" sz="2000" dirty="0">
              <a:cs typeface="Calibri"/>
            </a:endParaRPr>
          </a:p>
          <a:p>
            <a:r>
              <a:rPr lang="en-US" sz="2000" dirty="0"/>
              <a:t>Equipping Administrative Evaluators with Knowledge of School Support Roles and Responsibilities</a:t>
            </a:r>
            <a:endParaRPr lang="en-US" sz="2000" dirty="0">
              <a:cs typeface="Calibri"/>
            </a:endParaRPr>
          </a:p>
          <a:p>
            <a:r>
              <a:rPr lang="en-US" sz="2000" dirty="0">
                <a:cs typeface="Calibri"/>
              </a:rPr>
              <a:t>Alignment to National Standards/Organizations</a:t>
            </a:r>
          </a:p>
          <a:p>
            <a:r>
              <a:rPr lang="en-US" sz="2000" dirty="0"/>
              <a:t>Reduce Paperwork: Year-Long Guiding Document</a:t>
            </a:r>
            <a:endParaRPr lang="en-US" sz="2000" dirty="0">
              <a:cs typeface="Calibri"/>
            </a:endParaRPr>
          </a:p>
          <a:p>
            <a:r>
              <a:rPr lang="en-US" sz="2000" dirty="0"/>
              <a:t>Replace isolated interviews with conferencing and reflection</a:t>
            </a:r>
            <a:endParaRPr lang="en-US" sz="2000" dirty="0">
              <a:cs typeface="Calibri"/>
            </a:endParaRPr>
          </a:p>
          <a:p>
            <a:endParaRPr lang="en-US" dirty="0"/>
          </a:p>
        </p:txBody>
      </p:sp>
    </p:spTree>
    <p:extLst>
      <p:ext uri="{BB962C8B-B14F-4D97-AF65-F5344CB8AC3E}">
        <p14:creationId xmlns:p14="http://schemas.microsoft.com/office/powerpoint/2010/main" val="41764026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5EFF93-8F68-4F03-9F7A-9C442F1D30E7}"/>
              </a:ext>
            </a:extLst>
          </p:cNvPr>
          <p:cNvSpPr>
            <a:spLocks noGrp="1"/>
          </p:cNvSpPr>
          <p:nvPr>
            <p:ph type="title"/>
          </p:nvPr>
        </p:nvSpPr>
        <p:spPr/>
        <p:txBody>
          <a:bodyPr>
            <a:normAutofit fontScale="90000"/>
          </a:bodyPr>
          <a:lstStyle/>
          <a:p>
            <a:pPr algn="ctr"/>
            <a:r>
              <a:rPr lang="en-US" dirty="0">
                <a:latin typeface="Calibri"/>
                <a:cs typeface="Calibri"/>
              </a:rPr>
              <a:t>Year-Long Guiding Documents</a:t>
            </a:r>
            <a:br>
              <a:rPr lang="en-US" dirty="0">
                <a:latin typeface="Calibri"/>
                <a:cs typeface="Calibri"/>
              </a:rPr>
            </a:br>
            <a:r>
              <a:rPr lang="en-US" dirty="0">
                <a:latin typeface="Calibri"/>
                <a:cs typeface="Calibri"/>
              </a:rPr>
              <a:t>(instead of Long-Range Plan and Interviews)</a:t>
            </a:r>
            <a:endParaRPr lang="en-US" dirty="0"/>
          </a:p>
        </p:txBody>
      </p:sp>
      <p:sp>
        <p:nvSpPr>
          <p:cNvPr id="4" name="Content Placeholder 3">
            <a:extLst>
              <a:ext uri="{FF2B5EF4-FFF2-40B4-BE49-F238E27FC236}">
                <a16:creationId xmlns:a16="http://schemas.microsoft.com/office/drawing/2014/main" id="{03CBCD34-E16E-4E13-92CD-B6A314175164}"/>
              </a:ext>
            </a:extLst>
          </p:cNvPr>
          <p:cNvSpPr>
            <a:spLocks noGrp="1"/>
          </p:cNvSpPr>
          <p:nvPr>
            <p:ph idx="1"/>
          </p:nvPr>
        </p:nvSpPr>
        <p:spPr/>
        <p:txBody>
          <a:bodyPr/>
          <a:lstStyle/>
          <a:p>
            <a:pPr marL="0" indent="0">
              <a:buNone/>
            </a:pPr>
            <a:r>
              <a:rPr lang="en-US" sz="1800" dirty="0"/>
              <a:t>School Counselor Plan</a:t>
            </a:r>
          </a:p>
          <a:p>
            <a:pPr marL="285750" lvl="0" indent="-285750">
              <a:buFont typeface="Arial"/>
              <a:buChar char="•"/>
            </a:pPr>
            <a:r>
              <a:rPr lang="en-US" sz="1800" dirty="0"/>
              <a:t>Roles &amp; Responsibilities</a:t>
            </a:r>
          </a:p>
          <a:p>
            <a:pPr marL="285750" lvl="0" indent="-285750">
              <a:buFont typeface="Arial"/>
              <a:buChar char="•"/>
            </a:pPr>
            <a:r>
              <a:rPr lang="en-US" sz="1800" dirty="0"/>
              <a:t>Use of Time</a:t>
            </a:r>
          </a:p>
          <a:p>
            <a:pPr marL="285750" lvl="0" indent="-285750">
              <a:buFont typeface="Arial"/>
              <a:buChar char="•"/>
            </a:pPr>
            <a:r>
              <a:rPr lang="en-US" sz="1800" dirty="0"/>
              <a:t>Assessment</a:t>
            </a:r>
          </a:p>
          <a:p>
            <a:pPr marL="285750" lvl="0" indent="-285750">
              <a:buFont typeface="Arial"/>
              <a:buChar char="•"/>
            </a:pPr>
            <a:r>
              <a:rPr lang="en-US" sz="1800" dirty="0"/>
              <a:t>Records Report</a:t>
            </a:r>
          </a:p>
          <a:p>
            <a:pPr marL="285750" lvl="0" indent="-285750">
              <a:buFont typeface="Arial"/>
              <a:buChar char="•"/>
            </a:pPr>
            <a:r>
              <a:rPr lang="en-US" sz="1800" dirty="0"/>
              <a:t>Collaboration</a:t>
            </a:r>
          </a:p>
          <a:p>
            <a:r>
              <a:rPr lang="en-US" sz="1800" dirty="0"/>
              <a:t>Annual Calendar</a:t>
            </a:r>
          </a:p>
          <a:p>
            <a:pPr marL="0" indent="0">
              <a:buNone/>
            </a:pPr>
            <a:endParaRPr lang="en-US" sz="1800" dirty="0">
              <a:cs typeface="Calibri"/>
            </a:endParaRPr>
          </a:p>
          <a:p>
            <a:pPr marL="0" indent="0">
              <a:buNone/>
            </a:pPr>
            <a:r>
              <a:rPr lang="en-US" sz="1800" dirty="0">
                <a:cs typeface="Calibri"/>
              </a:rPr>
              <a:t>Student Growth Goal </a:t>
            </a:r>
          </a:p>
          <a:p>
            <a:pPr marL="628650" lvl="1" indent="-285750"/>
            <a:r>
              <a:rPr lang="en-US" dirty="0">
                <a:cs typeface="Calibri"/>
              </a:rPr>
              <a:t>Academic or Behavioral</a:t>
            </a:r>
          </a:p>
          <a:p>
            <a:pPr marL="628650" lvl="1" indent="-285750"/>
            <a:r>
              <a:rPr lang="en-US" dirty="0">
                <a:cs typeface="Calibri"/>
              </a:rPr>
              <a:t>Focused on Specific Group/Counseling Need</a:t>
            </a:r>
          </a:p>
          <a:p>
            <a:endParaRPr lang="en-US" sz="1800" dirty="0"/>
          </a:p>
          <a:p>
            <a:endParaRPr lang="en-US" dirty="0"/>
          </a:p>
        </p:txBody>
      </p:sp>
    </p:spTree>
    <p:extLst>
      <p:ext uri="{BB962C8B-B14F-4D97-AF65-F5344CB8AC3E}">
        <p14:creationId xmlns:p14="http://schemas.microsoft.com/office/powerpoint/2010/main" val="11632101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20800" y="198878"/>
            <a:ext cx="7502400" cy="964308"/>
          </a:xfrm>
        </p:spPr>
        <p:txBody>
          <a:bodyPr/>
          <a:lstStyle/>
          <a:p>
            <a:pPr algn="ctr"/>
            <a:r>
              <a:rPr lang="en-US"/>
              <a:t>Reflections and Conferences</a:t>
            </a:r>
          </a:p>
        </p:txBody>
      </p:sp>
      <p:pic>
        <p:nvPicPr>
          <p:cNvPr id="2050" name="Picture 2" descr="Image for slide" title="Picture"/>
          <p:cNvPicPr>
            <a:picLocks noGrp="1" noChangeAspect="1" noChangeArrowheads="1"/>
          </p:cNvPicPr>
          <p:nvPr>
            <p:ph idx="1"/>
          </p:nvPr>
        </p:nvPicPr>
        <p:blipFill rotWithShape="1">
          <a:blip r:embed="rId3">
            <a:extLst>
              <a:ext uri="{28A0092B-C50C-407E-A947-70E740481C1C}">
                <a14:useLocalDpi xmlns:a14="http://schemas.microsoft.com/office/drawing/2010/main" val="0"/>
              </a:ext>
            </a:extLst>
          </a:blip>
          <a:srcRect l="2419" r="2941"/>
          <a:stretch/>
        </p:blipFill>
        <p:spPr bwMode="auto">
          <a:xfrm>
            <a:off x="927247" y="1580128"/>
            <a:ext cx="4164604" cy="2456589"/>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9" name="Diagram 8" descr="Diagram for slide" title="Image"/>
          <p:cNvGraphicFramePr/>
          <p:nvPr>
            <p:extLst>
              <p:ext uri="{D42A27DB-BD31-4B8C-83A1-F6EECF244321}">
                <p14:modId xmlns:p14="http://schemas.microsoft.com/office/powerpoint/2010/main" val="129612071"/>
              </p:ext>
            </p:extLst>
          </p:nvPr>
        </p:nvGraphicFramePr>
        <p:xfrm>
          <a:off x="5643592" y="2649649"/>
          <a:ext cx="3321050" cy="243118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2" name="TextBox 1"/>
          <p:cNvSpPr txBox="1"/>
          <p:nvPr/>
        </p:nvSpPr>
        <p:spPr>
          <a:xfrm>
            <a:off x="908649" y="4459857"/>
            <a:ext cx="4724400" cy="2031325"/>
          </a:xfrm>
          <a:prstGeom prst="rect">
            <a:avLst/>
          </a:prstGeom>
          <a:noFill/>
        </p:spPr>
        <p:txBody>
          <a:bodyPr wrap="square" rtlCol="0">
            <a:spAutoFit/>
          </a:bodyPr>
          <a:lstStyle/>
          <a:p>
            <a:pPr marL="285750" indent="-285750">
              <a:buFont typeface="Arial" panose="020B0604020202020204" pitchFamily="34" charset="0"/>
              <a:buChar char="•"/>
            </a:pPr>
            <a:r>
              <a:rPr lang="en-US"/>
              <a:t>Reflections embedded in pre- and post-conference questions</a:t>
            </a:r>
          </a:p>
          <a:p>
            <a:pPr marL="285750" indent="-285750">
              <a:buFont typeface="Arial" panose="020B0604020202020204" pitchFamily="34" charset="0"/>
              <a:buChar char="•"/>
            </a:pPr>
            <a:r>
              <a:rPr lang="en-US"/>
              <a:t>Self-Reflections after each observation</a:t>
            </a:r>
          </a:p>
          <a:p>
            <a:pPr marL="285750" indent="-285750">
              <a:buFont typeface="Arial" panose="020B0604020202020204" pitchFamily="34" charset="0"/>
              <a:buChar char="•"/>
            </a:pPr>
            <a:r>
              <a:rPr lang="en-US"/>
              <a:t>Professional Self-Review</a:t>
            </a:r>
          </a:p>
          <a:p>
            <a:pPr marL="285750" indent="-285750">
              <a:buFont typeface="Arial" panose="020B0604020202020204" pitchFamily="34" charset="0"/>
              <a:buChar char="•"/>
            </a:pPr>
            <a:r>
              <a:rPr lang="en-US"/>
              <a:t>Questions embedded in School Counselor Plan </a:t>
            </a:r>
          </a:p>
          <a:p>
            <a:endParaRPr lang="en-US"/>
          </a:p>
        </p:txBody>
      </p:sp>
    </p:spTree>
    <p:extLst>
      <p:ext uri="{BB962C8B-B14F-4D97-AF65-F5344CB8AC3E}">
        <p14:creationId xmlns:p14="http://schemas.microsoft.com/office/powerpoint/2010/main" val="24070885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2221" y="705209"/>
            <a:ext cx="3430976" cy="2809875"/>
          </a:xfrm>
        </p:spPr>
        <p:txBody>
          <a:bodyPr vert="horz" lIns="91440" tIns="45720" rIns="91440" bIns="45720" rtlCol="0" anchor="b">
            <a:normAutofit/>
          </a:bodyPr>
          <a:lstStyle/>
          <a:p>
            <a:pPr defTabSz="914400">
              <a:lnSpc>
                <a:spcPct val="90000"/>
              </a:lnSpc>
            </a:pPr>
            <a:r>
              <a:rPr lang="en-US" sz="3600" dirty="0">
                <a:solidFill>
                  <a:schemeClr val="bg1">
                    <a:lumMod val="85000"/>
                    <a:lumOff val="15000"/>
                  </a:schemeClr>
                </a:solidFill>
                <a:latin typeface="+mn-lt"/>
                <a:ea typeface="+mj-ea"/>
                <a:cs typeface="+mj-cs"/>
              </a:rPr>
              <a:t>Understanding the Rubric</a:t>
            </a:r>
            <a:endParaRPr lang="en-US" sz="3600" kern="1200" dirty="0">
              <a:solidFill>
                <a:schemeClr val="bg1">
                  <a:lumMod val="85000"/>
                  <a:lumOff val="15000"/>
                </a:schemeClr>
              </a:solidFill>
              <a:latin typeface="+mn-lt"/>
              <a:ea typeface="+mj-ea"/>
              <a:cs typeface="Calibri Light"/>
            </a:endParaRPr>
          </a:p>
        </p:txBody>
      </p:sp>
      <p:sp>
        <p:nvSpPr>
          <p:cNvPr id="3" name="Text Placeholder 2"/>
          <p:cNvSpPr>
            <a:spLocks noGrp="1"/>
          </p:cNvSpPr>
          <p:nvPr>
            <p:ph type="body" idx="1"/>
          </p:nvPr>
        </p:nvSpPr>
        <p:spPr>
          <a:xfrm>
            <a:off x="603504" y="4219575"/>
            <a:ext cx="2511171" cy="928494"/>
          </a:xfrm>
        </p:spPr>
        <p:txBody>
          <a:bodyPr vert="horz" lIns="91440" tIns="45720" rIns="91440" bIns="45720" rtlCol="0" anchor="t">
            <a:normAutofit/>
          </a:bodyPr>
          <a:lstStyle/>
          <a:p>
            <a:pPr defTabSz="914400">
              <a:spcBef>
                <a:spcPts val="1000"/>
              </a:spcBef>
            </a:pPr>
            <a:r>
              <a:rPr lang="en-US" kern="1200">
                <a:solidFill>
                  <a:schemeClr val="bg1">
                    <a:lumMod val="85000"/>
                    <a:lumOff val="15000"/>
                  </a:schemeClr>
                </a:solidFill>
                <a:latin typeface="+mn-lt"/>
                <a:ea typeface="+mn-ea"/>
                <a:cs typeface="+mn-cs"/>
              </a:rPr>
              <a:t>Components</a:t>
            </a:r>
          </a:p>
          <a:p>
            <a:pPr defTabSz="914400">
              <a:spcBef>
                <a:spcPts val="1000"/>
              </a:spcBef>
            </a:pPr>
            <a:r>
              <a:rPr lang="en-US">
                <a:solidFill>
                  <a:schemeClr val="bg1">
                    <a:lumMod val="85000"/>
                    <a:lumOff val="15000"/>
                  </a:schemeClr>
                </a:solidFill>
                <a:cs typeface="Calibri"/>
              </a:rPr>
              <a:t>Sources of Evidence</a:t>
            </a:r>
          </a:p>
        </p:txBody>
      </p:sp>
      <p:pic>
        <p:nvPicPr>
          <p:cNvPr id="6" name="Picture 3" descr="A picture containing transport, wheel&#10;&#10;Description generated with very high confidence">
            <a:extLst>
              <a:ext uri="{FF2B5EF4-FFF2-40B4-BE49-F238E27FC236}">
                <a16:creationId xmlns:a16="http://schemas.microsoft.com/office/drawing/2014/main" id="{C13A30D9-EF22-4B67-9A28-EE7776537E34}"/>
              </a:ext>
            </a:extLst>
          </p:cNvPr>
          <p:cNvPicPr>
            <a:picLocks noChangeAspect="1"/>
          </p:cNvPicPr>
          <p:nvPr/>
        </p:nvPicPr>
        <p:blipFill>
          <a:blip r:embed="rId3"/>
          <a:stretch>
            <a:fillRect/>
          </a:stretch>
        </p:blipFill>
        <p:spPr>
          <a:xfrm>
            <a:off x="5788325" y="4317046"/>
            <a:ext cx="2412521" cy="1789496"/>
          </a:xfrm>
          <a:prstGeom prst="rect">
            <a:avLst/>
          </a:prstGeom>
        </p:spPr>
      </p:pic>
    </p:spTree>
    <p:extLst>
      <p:ext uri="{BB962C8B-B14F-4D97-AF65-F5344CB8AC3E}">
        <p14:creationId xmlns:p14="http://schemas.microsoft.com/office/powerpoint/2010/main" val="337222778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NIET - SC - Custom">
      <a:dk1>
        <a:srgbClr val="000000"/>
      </a:dk1>
      <a:lt1>
        <a:srgbClr val="FFFFFF"/>
      </a:lt1>
      <a:dk2>
        <a:srgbClr val="00999A"/>
      </a:dk2>
      <a:lt2>
        <a:srgbClr val="FFFFFF"/>
      </a:lt2>
      <a:accent1>
        <a:srgbClr val="00999A"/>
      </a:accent1>
      <a:accent2>
        <a:srgbClr val="F3782F"/>
      </a:accent2>
      <a:accent3>
        <a:srgbClr val="83B641"/>
      </a:accent3>
      <a:accent4>
        <a:srgbClr val="005595"/>
      </a:accent4>
      <a:accent5>
        <a:srgbClr val="6B747C"/>
      </a:accent5>
      <a:accent6>
        <a:srgbClr val="B8B8B8"/>
      </a:accent6>
      <a:hlink>
        <a:srgbClr val="666666"/>
      </a:hlink>
      <a:folHlink>
        <a:srgbClr val="444444"/>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00999A"/>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08E707CC7F86F4D92FDCB8311BD5FE8" ma:contentTypeVersion="10" ma:contentTypeDescription="Create a new document." ma:contentTypeScope="" ma:versionID="21b7034fa82626bf1b5adf011535be01">
  <xsd:schema xmlns:xsd="http://www.w3.org/2001/XMLSchema" xmlns:xs="http://www.w3.org/2001/XMLSchema" xmlns:p="http://schemas.microsoft.com/office/2006/metadata/properties" xmlns:ns2="7f0fe311-0204-429c-a2bc-24ba943d24fb" xmlns:ns3="1e6b1b95-266c-4465-a3ac-1ee31b0531ae" targetNamespace="http://schemas.microsoft.com/office/2006/metadata/properties" ma:root="true" ma:fieldsID="bc59ec6da0de1d11fd1bc96850fd9993" ns2:_="" ns3:_="">
    <xsd:import namespace="7f0fe311-0204-429c-a2bc-24ba943d24fb"/>
    <xsd:import namespace="1e6b1b95-266c-4465-a3ac-1ee31b0531ae"/>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DateTaken" minOccurs="0"/>
                <xsd:element ref="ns2:MediaLengthInSeconds"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f0fe311-0204-429c-a2bc-24ba943d24f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MediaServiceObjectDetectorVersions" ma:index="16" nillable="true" ma:displayName="MediaServiceObjectDetectorVersions" ma:hidden="true" ma:indexed="true" ma:internalName="MediaServiceObjectDetectorVersions" ma:readOnly="true">
      <xsd:simpleType>
        <xsd:restriction base="dms:Text"/>
      </xsd:simpleType>
    </xsd:element>
    <xsd:element name="MediaServiceSearchProperties" ma:index="17"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1e6b1b95-266c-4465-a3ac-1ee31b0531ae"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SharedWithUsers xmlns="1e6b1b95-266c-4465-a3ac-1ee31b0531ae">
      <UserInfo>
        <DisplayName>Flythe, Beverly</DisplayName>
        <AccountId>12</AccountId>
        <AccountType/>
      </UserInfo>
      <UserInfo>
        <DisplayName>Howard, Kimberly</DisplayName>
        <AccountId>13</AccountId>
        <AccountType/>
      </UserInfo>
    </SharedWithUsers>
  </documentManagement>
</p:properties>
</file>

<file path=customXml/itemProps1.xml><?xml version="1.0" encoding="utf-8"?>
<ds:datastoreItem xmlns:ds="http://schemas.openxmlformats.org/officeDocument/2006/customXml" ds:itemID="{8866D42B-D7B2-4CA9-888C-9E49611C3C5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f0fe311-0204-429c-a2bc-24ba943d24fb"/>
    <ds:schemaRef ds:uri="1e6b1b95-266c-4465-a3ac-1ee31b0531a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519ED5E-1BE4-4C7B-9D27-13DC6BC5606B}">
  <ds:schemaRefs>
    <ds:schemaRef ds:uri="http://schemas.microsoft.com/sharepoint/v3/contenttype/forms"/>
  </ds:schemaRefs>
</ds:datastoreItem>
</file>

<file path=customXml/itemProps3.xml><?xml version="1.0" encoding="utf-8"?>
<ds:datastoreItem xmlns:ds="http://schemas.openxmlformats.org/officeDocument/2006/customXml" ds:itemID="{62254A5D-81D6-4817-B201-CBBD8EB5F264}">
  <ds:schemaRefs>
    <ds:schemaRef ds:uri="7f0fe311-0204-429c-a2bc-24ba943d24fb"/>
    <ds:schemaRef ds:uri="http://purl.org/dc/terms/"/>
    <ds:schemaRef ds:uri="1e6b1b95-266c-4465-a3ac-1ee31b0531ae"/>
    <ds:schemaRef ds:uri="http://schemas.microsoft.com/office/2006/metadata/properties"/>
    <ds:schemaRef ds:uri="http://schemas.microsoft.com/office/2006/documentManagement/types"/>
    <ds:schemaRef ds:uri="http://purl.org/dc/elements/1.1/"/>
    <ds:schemaRef ds:uri="http://www.w3.org/XML/1998/namespace"/>
    <ds:schemaRef ds:uri="http://schemas.microsoft.com/office/infopath/2007/PartnerControls"/>
    <ds:schemaRef ds:uri="http://schemas.openxmlformats.org/package/2006/metadata/core-properties"/>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5182</TotalTime>
  <Words>8328</Words>
  <Application>Microsoft Office PowerPoint</Application>
  <PresentationFormat>On-screen Show (4:3)</PresentationFormat>
  <Paragraphs>687</Paragraphs>
  <Slides>52</Slides>
  <Notes>52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52</vt:i4>
      </vt:variant>
    </vt:vector>
  </HeadingPairs>
  <TitlesOfParts>
    <vt:vector size="57" baseType="lpstr">
      <vt:lpstr>Arial</vt:lpstr>
      <vt:lpstr>Arial,Sans-Serif</vt:lpstr>
      <vt:lpstr>Calibri</vt:lpstr>
      <vt:lpstr>Constantia</vt:lpstr>
      <vt:lpstr>Office Theme</vt:lpstr>
      <vt:lpstr>District Orientation for School Counselors</vt:lpstr>
      <vt:lpstr>Welcome!</vt:lpstr>
      <vt:lpstr>Agenda</vt:lpstr>
      <vt:lpstr>Objectives</vt:lpstr>
      <vt:lpstr>Overview of Changes</vt:lpstr>
      <vt:lpstr>Major Changes</vt:lpstr>
      <vt:lpstr>Year-Long Guiding Documents (instead of Long-Range Plan and Interviews)</vt:lpstr>
      <vt:lpstr>Reflections and Conferences</vt:lpstr>
      <vt:lpstr>Understanding the Rubric</vt:lpstr>
      <vt:lpstr>South Carolina Counselor Standards</vt:lpstr>
      <vt:lpstr>   South Carolina School Counselor Rubric</vt:lpstr>
      <vt:lpstr>Parts of the Rubric</vt:lpstr>
      <vt:lpstr>Continuum of Engagement</vt:lpstr>
      <vt:lpstr>The Rubric is NOT a Checklist</vt:lpstr>
      <vt:lpstr>Domain Weightings for School Counselors</vt:lpstr>
      <vt:lpstr>Administrative Support</vt:lpstr>
      <vt:lpstr>Evaluation Process and Evidence Collection</vt:lpstr>
      <vt:lpstr>Roles of Evaluation Team Members</vt:lpstr>
      <vt:lpstr>Sources of Evidence - Counselor</vt:lpstr>
      <vt:lpstr>Sources of Evidence - Evaluator</vt:lpstr>
      <vt:lpstr>School Counselor Evaluation Process by Contract Level</vt:lpstr>
      <vt:lpstr>Documents Needed</vt:lpstr>
      <vt:lpstr>Documents Needed continued</vt:lpstr>
      <vt:lpstr>Pre-Conferences</vt:lpstr>
      <vt:lpstr>Observations</vt:lpstr>
      <vt:lpstr>Reflections on Observed Sessions</vt:lpstr>
      <vt:lpstr>Post-Conferences</vt:lpstr>
      <vt:lpstr>Preliminary Evaluation Conference</vt:lpstr>
      <vt:lpstr>Professional Review</vt:lpstr>
      <vt:lpstr>Final Evaluation Conference</vt:lpstr>
      <vt:lpstr> Evaluation Timeline and Results </vt:lpstr>
      <vt:lpstr>District Evaluation Timeline </vt:lpstr>
      <vt:lpstr>How are evaluation results used?</vt:lpstr>
      <vt:lpstr>How are evaluation results used? (Continued)</vt:lpstr>
      <vt:lpstr>Wrap Up </vt:lpstr>
      <vt:lpstr>Resource Page (for Administrative use)</vt:lpstr>
      <vt:lpstr>Induction Formative</vt:lpstr>
      <vt:lpstr>Induction Formative Preliminary Cycle</vt:lpstr>
      <vt:lpstr>Induction Formative Final Cycle</vt:lpstr>
      <vt:lpstr>Annual &amp; Continuing Summative</vt:lpstr>
      <vt:lpstr>Annual &amp; Continuing Summative Preliminary Cycle</vt:lpstr>
      <vt:lpstr>Annual &amp; Continuing Summative Final Cycle</vt:lpstr>
      <vt:lpstr>Annual Formative (Diagnostic Assistance)</vt:lpstr>
      <vt:lpstr>Annual Formative (Diagnostic Assistance)  cont.</vt:lpstr>
      <vt:lpstr>Annual Formative (Diagnostic Assistance) Preliminary Cycle</vt:lpstr>
      <vt:lpstr>Annual Formative (Diagnostic Assistance) Final Cycle</vt:lpstr>
      <vt:lpstr>Continuing Formative (Comprehensive)</vt:lpstr>
      <vt:lpstr>Continuing Formative (Comprehensive) Preliminary Cycle</vt:lpstr>
      <vt:lpstr>Continuing Formative (Comprehensive) Final Cycle</vt:lpstr>
      <vt:lpstr>Continuing Formative (Comprehensive) Final Cycle</vt:lpstr>
      <vt:lpstr>Continuing &amp; Annual Goals-Based Evaluation (GBE)</vt:lpstr>
      <vt:lpstr>Continuing &amp; Annual Goals-Based Evaluation (GBE)  cont.</vt:lpstr>
    </vt:vector>
  </TitlesOfParts>
  <Company>SCDE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District Orientation School Counselor Assisting, Developing, and Evaluating Professional Teaching 2020</dc:title>
  <dc:creator>South Carolina Department of Education</dc:creator>
  <cp:lastModifiedBy>Cohoon, Ashley S</cp:lastModifiedBy>
  <cp:revision>87</cp:revision>
  <cp:lastPrinted>2020-01-21T17:51:12Z</cp:lastPrinted>
  <dcterms:created xsi:type="dcterms:W3CDTF">2017-08-14T13:57:44Z</dcterms:created>
  <dcterms:modified xsi:type="dcterms:W3CDTF">2024-04-04T14:05:30Z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0x010100008E707CC7F86F4D92FDCB8311BD5FE8</vt:lpwstr>
  </property>
</Properties>
</file>