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34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6" d="100"/>
          <a:sy n="66" d="100"/>
        </p:scale>
        <p:origin x="-1830"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613A30-E356-4A95-8905-FCFBE339A359}" type="datetimeFigureOut">
              <a:rPr lang="en-US" smtClean="0"/>
              <a:t>2/8/2017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803C5F-B6AF-42C2-8C29-F318C5C16DCF}" type="slidenum">
              <a:rPr lang="en-US" smtClean="0"/>
              <a:t>‹#›</a:t>
            </a:fld>
            <a:endParaRPr lang="en-US"/>
          </a:p>
        </p:txBody>
      </p:sp>
    </p:spTree>
    <p:extLst>
      <p:ext uri="{BB962C8B-B14F-4D97-AF65-F5344CB8AC3E}">
        <p14:creationId xmlns:p14="http://schemas.microsoft.com/office/powerpoint/2010/main" val="3326639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7D9D5F-3272-4050-8D49-0741CB0F54F6}" type="slidenum">
              <a:rPr lang="en-US" smtClean="0"/>
              <a:t>1</a:t>
            </a:fld>
            <a:endParaRPr lang="en-US"/>
          </a:p>
        </p:txBody>
      </p:sp>
    </p:spTree>
    <p:extLst>
      <p:ext uri="{BB962C8B-B14F-4D97-AF65-F5344CB8AC3E}">
        <p14:creationId xmlns:p14="http://schemas.microsoft.com/office/powerpoint/2010/main" val="2488217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7D9D5F-3272-4050-8D49-0741CB0F54F6}" type="slidenum">
              <a:rPr lang="en-US" smtClean="0"/>
              <a:t>11</a:t>
            </a:fld>
            <a:endParaRPr lang="en-US"/>
          </a:p>
        </p:txBody>
      </p:sp>
    </p:spTree>
    <p:extLst>
      <p:ext uri="{BB962C8B-B14F-4D97-AF65-F5344CB8AC3E}">
        <p14:creationId xmlns:p14="http://schemas.microsoft.com/office/powerpoint/2010/main" val="3769009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7D9D5F-3272-4050-8D49-0741CB0F54F6}" type="slidenum">
              <a:rPr lang="en-US" smtClean="0"/>
              <a:t>2</a:t>
            </a:fld>
            <a:endParaRPr lang="en-US"/>
          </a:p>
        </p:txBody>
      </p:sp>
    </p:spTree>
    <p:extLst>
      <p:ext uri="{BB962C8B-B14F-4D97-AF65-F5344CB8AC3E}">
        <p14:creationId xmlns:p14="http://schemas.microsoft.com/office/powerpoint/2010/main" val="788250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Algebra Nation</a:t>
            </a:r>
          </a:p>
          <a:p>
            <a:r>
              <a:rPr lang="en-US" dirty="0" smtClean="0"/>
              <a:t>Algebra</a:t>
            </a:r>
            <a:r>
              <a:rPr lang="en-US" baseline="0" dirty="0" smtClean="0"/>
              <a:t> Ready</a:t>
            </a:r>
          </a:p>
          <a:p>
            <a:r>
              <a:rPr lang="en-US" baseline="0" dirty="0" smtClean="0"/>
              <a:t>Math 180</a:t>
            </a:r>
            <a:endParaRPr lang="en-US" dirty="0"/>
          </a:p>
        </p:txBody>
      </p:sp>
      <p:sp>
        <p:nvSpPr>
          <p:cNvPr id="4" name="Slide Number Placeholder 3"/>
          <p:cNvSpPr>
            <a:spLocks noGrp="1"/>
          </p:cNvSpPr>
          <p:nvPr>
            <p:ph type="sldNum" sz="quarter" idx="10"/>
          </p:nvPr>
        </p:nvSpPr>
        <p:spPr/>
        <p:txBody>
          <a:bodyPr/>
          <a:lstStyle/>
          <a:p>
            <a:fld id="{107D9D5F-3272-4050-8D49-0741CB0F54F6}" type="slidenum">
              <a:rPr lang="en-US" smtClean="0"/>
              <a:t>4</a:t>
            </a:fld>
            <a:endParaRPr lang="en-US"/>
          </a:p>
        </p:txBody>
      </p:sp>
    </p:spTree>
    <p:extLst>
      <p:ext uri="{BB962C8B-B14F-4D97-AF65-F5344CB8AC3E}">
        <p14:creationId xmlns:p14="http://schemas.microsoft.com/office/powerpoint/2010/main" val="162595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Algebra Nation</a:t>
            </a:r>
          </a:p>
          <a:p>
            <a:r>
              <a:rPr lang="en-US" dirty="0" smtClean="0"/>
              <a:t>Algebra</a:t>
            </a:r>
            <a:r>
              <a:rPr lang="en-US" baseline="0" dirty="0" smtClean="0"/>
              <a:t> Ready</a:t>
            </a:r>
          </a:p>
          <a:p>
            <a:r>
              <a:rPr lang="en-US" baseline="0" dirty="0" smtClean="0"/>
              <a:t>Math 180</a:t>
            </a:r>
            <a:endParaRPr lang="en-US" dirty="0"/>
          </a:p>
        </p:txBody>
      </p:sp>
      <p:sp>
        <p:nvSpPr>
          <p:cNvPr id="4" name="Slide Number Placeholder 3"/>
          <p:cNvSpPr>
            <a:spLocks noGrp="1"/>
          </p:cNvSpPr>
          <p:nvPr>
            <p:ph type="sldNum" sz="quarter" idx="10"/>
          </p:nvPr>
        </p:nvSpPr>
        <p:spPr/>
        <p:txBody>
          <a:bodyPr/>
          <a:lstStyle/>
          <a:p>
            <a:fld id="{107D9D5F-3272-4050-8D49-0741CB0F54F6}" type="slidenum">
              <a:rPr lang="en-US" smtClean="0"/>
              <a:t>5</a:t>
            </a:fld>
            <a:endParaRPr lang="en-US"/>
          </a:p>
        </p:txBody>
      </p:sp>
    </p:spTree>
    <p:extLst>
      <p:ext uri="{BB962C8B-B14F-4D97-AF65-F5344CB8AC3E}">
        <p14:creationId xmlns:p14="http://schemas.microsoft.com/office/powerpoint/2010/main" val="162595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7D9D5F-3272-4050-8D49-0741CB0F54F6}" type="slidenum">
              <a:rPr lang="en-US" smtClean="0"/>
              <a:t>6</a:t>
            </a:fld>
            <a:endParaRPr lang="en-US"/>
          </a:p>
        </p:txBody>
      </p:sp>
    </p:spTree>
    <p:extLst>
      <p:ext uri="{BB962C8B-B14F-4D97-AF65-F5344CB8AC3E}">
        <p14:creationId xmlns:p14="http://schemas.microsoft.com/office/powerpoint/2010/main" val="3004431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7D9D5F-3272-4050-8D49-0741CB0F54F6}" type="slidenum">
              <a:rPr lang="en-US" smtClean="0"/>
              <a:t>7</a:t>
            </a:fld>
            <a:endParaRPr lang="en-US"/>
          </a:p>
        </p:txBody>
      </p:sp>
    </p:spTree>
    <p:extLst>
      <p:ext uri="{BB962C8B-B14F-4D97-AF65-F5344CB8AC3E}">
        <p14:creationId xmlns:p14="http://schemas.microsoft.com/office/powerpoint/2010/main" val="2266368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7D9D5F-3272-4050-8D49-0741CB0F54F6}" type="slidenum">
              <a:rPr lang="en-US" smtClean="0"/>
              <a:t>8</a:t>
            </a:fld>
            <a:endParaRPr lang="en-US"/>
          </a:p>
        </p:txBody>
      </p:sp>
    </p:spTree>
    <p:extLst>
      <p:ext uri="{BB962C8B-B14F-4D97-AF65-F5344CB8AC3E}">
        <p14:creationId xmlns:p14="http://schemas.microsoft.com/office/powerpoint/2010/main" val="509735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7D9D5F-3272-4050-8D49-0741CB0F54F6}" type="slidenum">
              <a:rPr lang="en-US" smtClean="0"/>
              <a:t>9</a:t>
            </a:fld>
            <a:endParaRPr lang="en-US"/>
          </a:p>
        </p:txBody>
      </p:sp>
    </p:spTree>
    <p:extLst>
      <p:ext uri="{BB962C8B-B14F-4D97-AF65-F5344CB8AC3E}">
        <p14:creationId xmlns:p14="http://schemas.microsoft.com/office/powerpoint/2010/main" val="2251595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07D9D5F-3272-4050-8D49-0741CB0F54F6}" type="slidenum">
              <a:rPr lang="en-US" smtClean="0"/>
              <a:t>10</a:t>
            </a:fld>
            <a:endParaRPr lang="en-US"/>
          </a:p>
        </p:txBody>
      </p:sp>
    </p:spTree>
    <p:extLst>
      <p:ext uri="{BB962C8B-B14F-4D97-AF65-F5344CB8AC3E}">
        <p14:creationId xmlns:p14="http://schemas.microsoft.com/office/powerpoint/2010/main" val="2872551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B0AB51-80A3-4AD4-B682-6AF90ED9050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918882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0AB51-80A3-4AD4-B682-6AF90ED9050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1637217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0AB51-80A3-4AD4-B682-6AF90ED9050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2129541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B0AB51-80A3-4AD4-B682-6AF90ED9050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364592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B0AB51-80A3-4AD4-B682-6AF90ED9050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103034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B0AB51-80A3-4AD4-B682-6AF90ED9050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2007694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B0AB51-80A3-4AD4-B682-6AF90ED9050A}" type="datetimeFigureOut">
              <a:rPr lang="en-US" smtClean="0"/>
              <a:t>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3979583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B0AB51-80A3-4AD4-B682-6AF90ED9050A}" type="datetimeFigureOut">
              <a:rPr lang="en-US" smtClean="0"/>
              <a:t>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3472477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0AB51-80A3-4AD4-B682-6AF90ED9050A}" type="datetimeFigureOut">
              <a:rPr lang="en-US" smtClean="0"/>
              <a:t>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514527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0AB51-80A3-4AD4-B682-6AF90ED9050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102507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B0AB51-80A3-4AD4-B682-6AF90ED9050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87DD5-499A-4231-8F80-B85C92A06776}" type="slidenum">
              <a:rPr lang="en-US" smtClean="0"/>
              <a:t>‹#›</a:t>
            </a:fld>
            <a:endParaRPr lang="en-US"/>
          </a:p>
        </p:txBody>
      </p:sp>
    </p:spTree>
    <p:extLst>
      <p:ext uri="{BB962C8B-B14F-4D97-AF65-F5344CB8AC3E}">
        <p14:creationId xmlns:p14="http://schemas.microsoft.com/office/powerpoint/2010/main" val="3345958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B0AB51-80A3-4AD4-B682-6AF90ED9050A}" type="datetimeFigureOut">
              <a:rPr lang="en-US" smtClean="0"/>
              <a:t>2/8/2017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087DD5-499A-4231-8F80-B85C92A06776}" type="slidenum">
              <a:rPr lang="en-US" smtClean="0"/>
              <a:t>‹#›</a:t>
            </a:fld>
            <a:endParaRPr lang="en-US"/>
          </a:p>
        </p:txBody>
      </p:sp>
    </p:spTree>
    <p:extLst>
      <p:ext uri="{BB962C8B-B14F-4D97-AF65-F5344CB8AC3E}">
        <p14:creationId xmlns:p14="http://schemas.microsoft.com/office/powerpoint/2010/main" val="2015621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4267200"/>
          </a:xfrm>
        </p:spPr>
        <p:txBody>
          <a:bodyPr>
            <a:normAutofit/>
          </a:bodyPr>
          <a:lstStyle/>
          <a:p>
            <a:r>
              <a:rPr lang="en-US" sz="6000" dirty="0" smtClean="0"/>
              <a:t>SC Diploma Pathway</a:t>
            </a:r>
            <a:br>
              <a:rPr lang="en-US" sz="6000" dirty="0" smtClean="0"/>
            </a:br>
            <a:r>
              <a:rPr lang="en-US" sz="6000" dirty="0" smtClean="0"/>
              <a:t>Project</a:t>
            </a:r>
            <a:endParaRPr lang="en-US" sz="6000" dirty="0"/>
          </a:p>
        </p:txBody>
      </p:sp>
      <p:sp>
        <p:nvSpPr>
          <p:cNvPr id="3" name="Subtitle 2"/>
          <p:cNvSpPr>
            <a:spLocks noGrp="1"/>
          </p:cNvSpPr>
          <p:nvPr>
            <p:ph type="subTitle" idx="1"/>
          </p:nvPr>
        </p:nvSpPr>
        <p:spPr/>
        <p:txBody>
          <a:bodyPr>
            <a:normAutofit/>
          </a:bodyPr>
          <a:lstStyle/>
          <a:p>
            <a:r>
              <a:rPr lang="en-US" dirty="0" smtClean="0"/>
              <a:t>February 2017</a:t>
            </a:r>
          </a:p>
        </p:txBody>
      </p:sp>
    </p:spTree>
    <p:extLst>
      <p:ext uri="{BB962C8B-B14F-4D97-AF65-F5344CB8AC3E}">
        <p14:creationId xmlns:p14="http://schemas.microsoft.com/office/powerpoint/2010/main" val="42604236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8229600" cy="1600200"/>
          </a:xfrm>
        </p:spPr>
        <p:txBody>
          <a:bodyPr>
            <a:normAutofit fontScale="90000"/>
          </a:bodyPr>
          <a:lstStyle/>
          <a:p>
            <a:r>
              <a:rPr lang="en-US" dirty="0" smtClean="0"/>
              <a:t>College- Ready Seal</a:t>
            </a: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a:xfrm>
            <a:off x="381000" y="1600200"/>
            <a:ext cx="8382000" cy="4419600"/>
          </a:xfrm>
        </p:spPr>
        <p:txBody>
          <a:bodyPr>
            <a:normAutofit fontScale="47500" lnSpcReduction="20000"/>
          </a:bodyPr>
          <a:lstStyle/>
          <a:p>
            <a:pPr marL="457200" lvl="0" indent="-457200">
              <a:buFont typeface="+mj-lt"/>
              <a:buAutoNum type="alphaUcPeriod"/>
            </a:pPr>
            <a:r>
              <a:rPr lang="en-US" b="1" u="sng" dirty="0" smtClean="0"/>
              <a:t>Mathematics</a:t>
            </a:r>
            <a:r>
              <a:rPr lang="en-US" b="1" dirty="0" smtClean="0"/>
              <a:t> – Algebra </a:t>
            </a:r>
            <a:r>
              <a:rPr lang="en-US" b="1" dirty="0"/>
              <a:t>I, Geometry, and Algebra II </a:t>
            </a:r>
            <a:r>
              <a:rPr lang="en-US" b="1" dirty="0" smtClean="0"/>
              <a:t>with at least two at the honors level or higher and </a:t>
            </a:r>
            <a:r>
              <a:rPr lang="en-US" b="1" dirty="0"/>
              <a:t>a fourth </a:t>
            </a:r>
            <a:r>
              <a:rPr lang="en-US" b="1" dirty="0" smtClean="0"/>
              <a:t>honors or above mathematics </a:t>
            </a:r>
            <a:r>
              <a:rPr lang="en-US" b="1" dirty="0"/>
              <a:t>course with either Algebra II or Integrated Mathematics III as a pre-requisite</a:t>
            </a:r>
            <a:r>
              <a:rPr lang="en-US" b="1" dirty="0" smtClean="0"/>
              <a:t>.</a:t>
            </a:r>
          </a:p>
          <a:p>
            <a:pPr marL="457200" lvl="0" indent="-457200">
              <a:buFont typeface="+mj-lt"/>
              <a:buAutoNum type="alphaUcPeriod"/>
            </a:pPr>
            <a:endParaRPr lang="en-US" b="1" dirty="0" smtClean="0"/>
          </a:p>
          <a:p>
            <a:pPr marL="457200" lvl="0" indent="-457200">
              <a:buFont typeface="+mj-lt"/>
              <a:buAutoNum type="alphaUcPeriod"/>
            </a:pPr>
            <a:r>
              <a:rPr lang="en-US" b="1" u="sng" dirty="0" smtClean="0"/>
              <a:t>Science</a:t>
            </a:r>
            <a:r>
              <a:rPr lang="en-US" b="1" dirty="0" smtClean="0"/>
              <a:t> – Three units </a:t>
            </a:r>
            <a:r>
              <a:rPr lang="en-US" b="1" dirty="0"/>
              <a:t>of a lab science including at least one course in biology and one course in chemistry and a third lab science with biology or chemistry as a prerequisite.  </a:t>
            </a:r>
            <a:r>
              <a:rPr lang="en-US" sz="2000" b="1" i="1" dirty="0"/>
              <a:t>(Note: South Carolina’s physical science course is not counted as a lab science by the Commission on Higher Education</a:t>
            </a:r>
            <a:r>
              <a:rPr lang="en-US" sz="2000" b="1" i="1" dirty="0" smtClean="0"/>
              <a:t>).</a:t>
            </a:r>
          </a:p>
          <a:p>
            <a:pPr marL="457200" lvl="0" indent="-457200">
              <a:buFont typeface="+mj-lt"/>
              <a:buAutoNum type="alphaUcPeriod"/>
            </a:pPr>
            <a:endParaRPr lang="en-US" b="1" dirty="0"/>
          </a:p>
          <a:p>
            <a:pPr marL="457200" lvl="0" indent="-457200">
              <a:buFont typeface="+mj-lt"/>
              <a:buAutoNum type="alphaUcPeriod"/>
            </a:pPr>
            <a:r>
              <a:rPr lang="en-US" b="1" u="sng" dirty="0" smtClean="0"/>
              <a:t>Social </a:t>
            </a:r>
            <a:r>
              <a:rPr lang="en-US" b="1" u="sng" dirty="0"/>
              <a:t>Studies</a:t>
            </a:r>
            <a:r>
              <a:rPr lang="en-US" b="1" dirty="0"/>
              <a:t> – </a:t>
            </a:r>
            <a:r>
              <a:rPr lang="en-US" b="1" dirty="0" smtClean="0"/>
              <a:t>Three units </a:t>
            </a:r>
            <a:r>
              <a:rPr lang="en-US" b="1" dirty="0"/>
              <a:t>of social studies including U.S. History and Government/Economics and a third course of the student’s </a:t>
            </a:r>
            <a:r>
              <a:rPr lang="en-US" b="1" dirty="0" smtClean="0"/>
              <a:t>choice.</a:t>
            </a:r>
          </a:p>
          <a:p>
            <a:pPr marL="457200" lvl="0" indent="-457200">
              <a:buFont typeface="+mj-lt"/>
              <a:buAutoNum type="alphaUcPeriod"/>
            </a:pPr>
            <a:endParaRPr lang="en-US" b="1" dirty="0" smtClean="0"/>
          </a:p>
          <a:p>
            <a:pPr marL="457200" lvl="0" indent="-457200">
              <a:buFont typeface="+mj-lt"/>
              <a:buAutoNum type="alphaUcPeriod"/>
            </a:pPr>
            <a:r>
              <a:rPr lang="en-US" b="1" u="sng" dirty="0" smtClean="0"/>
              <a:t>World </a:t>
            </a:r>
            <a:r>
              <a:rPr lang="en-US" b="1" u="sng" dirty="0"/>
              <a:t>Language</a:t>
            </a:r>
            <a:r>
              <a:rPr lang="en-US" b="1" dirty="0"/>
              <a:t> – </a:t>
            </a:r>
            <a:r>
              <a:rPr lang="en-US" b="1" dirty="0" smtClean="0"/>
              <a:t>At least </a:t>
            </a:r>
            <a:r>
              <a:rPr lang="en-US" b="1" dirty="0"/>
              <a:t>two world language courses other than </a:t>
            </a:r>
            <a:r>
              <a:rPr lang="en-US" b="1" dirty="0" smtClean="0"/>
              <a:t>English.</a:t>
            </a:r>
          </a:p>
          <a:p>
            <a:pPr marL="457200" lvl="0" indent="-457200">
              <a:buFont typeface="+mj-lt"/>
              <a:buAutoNum type="alphaUcPeriod"/>
            </a:pPr>
            <a:endParaRPr lang="en-US" b="1" dirty="0"/>
          </a:p>
          <a:p>
            <a:pPr marL="457200" lvl="0" indent="-457200">
              <a:buFont typeface="+mj-lt"/>
              <a:buAutoNum type="alphaUcPeriod"/>
            </a:pPr>
            <a:r>
              <a:rPr lang="en-US" b="1" u="sng" dirty="0" smtClean="0"/>
              <a:t>Fine Arts</a:t>
            </a:r>
            <a:r>
              <a:rPr lang="en-US" b="1" dirty="0"/>
              <a:t> – </a:t>
            </a:r>
            <a:r>
              <a:rPr lang="en-US" b="1" dirty="0" smtClean="0"/>
              <a:t>At least one fine arts course.</a:t>
            </a:r>
          </a:p>
          <a:p>
            <a:pPr marL="457200" lvl="0" indent="-457200">
              <a:buFont typeface="+mj-lt"/>
              <a:buAutoNum type="alphaUcPeriod"/>
            </a:pPr>
            <a:endParaRPr lang="en-US" b="1" u="sng" dirty="0"/>
          </a:p>
          <a:p>
            <a:pPr marL="457200" lvl="0" indent="-457200">
              <a:buFont typeface="+mj-lt"/>
              <a:buAutoNum type="alphaUcPeriod"/>
            </a:pPr>
            <a:r>
              <a:rPr lang="en-US" b="1" u="sng" dirty="0" smtClean="0"/>
              <a:t>GPA</a:t>
            </a:r>
            <a:r>
              <a:rPr lang="en-US" b="1" dirty="0" smtClean="0"/>
              <a:t> – GPA </a:t>
            </a:r>
            <a:r>
              <a:rPr lang="en-US" b="1" dirty="0"/>
              <a:t>on the State Uniform Grading Scale of 3.0</a:t>
            </a:r>
            <a:r>
              <a:rPr lang="en-US" dirty="0"/>
              <a:t> </a:t>
            </a:r>
            <a:r>
              <a:rPr lang="en-US" b="1" dirty="0"/>
              <a:t>or </a:t>
            </a:r>
            <a:r>
              <a:rPr lang="en-US" b="1" dirty="0" smtClean="0"/>
              <a:t>higher or the college ready benchmark on the ACT (18 English/22 mathematics).</a:t>
            </a:r>
            <a:endParaRPr lang="en-US" b="1" dirty="0"/>
          </a:p>
          <a:p>
            <a:pPr marL="0" indent="0">
              <a:buNone/>
            </a:pPr>
            <a:endParaRPr lang="en-US" dirty="0"/>
          </a:p>
        </p:txBody>
      </p:sp>
    </p:spTree>
    <p:extLst>
      <p:ext uri="{BB962C8B-B14F-4D97-AF65-F5344CB8AC3E}">
        <p14:creationId xmlns:p14="http://schemas.microsoft.com/office/powerpoint/2010/main" val="32041954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219200"/>
          </a:xfrm>
        </p:spPr>
        <p:txBody>
          <a:bodyPr/>
          <a:lstStyle/>
          <a:p>
            <a:pPr algn="r"/>
            <a:r>
              <a:rPr lang="en-US" dirty="0" smtClean="0"/>
              <a:t>State Employability Credential</a:t>
            </a:r>
            <a:endParaRPr lang="en-US" dirty="0"/>
          </a:p>
        </p:txBody>
      </p:sp>
      <p:sp>
        <p:nvSpPr>
          <p:cNvPr id="3" name="Content Placeholder 2"/>
          <p:cNvSpPr>
            <a:spLocks noGrp="1"/>
          </p:cNvSpPr>
          <p:nvPr>
            <p:ph idx="1"/>
          </p:nvPr>
        </p:nvSpPr>
        <p:spPr>
          <a:xfrm>
            <a:off x="229466" y="1676400"/>
            <a:ext cx="8763000" cy="4525963"/>
          </a:xfrm>
        </p:spPr>
        <p:txBody>
          <a:bodyPr>
            <a:normAutofit fontScale="92500" lnSpcReduction="20000"/>
          </a:bodyPr>
          <a:lstStyle/>
          <a:p>
            <a:pPr marL="0" indent="0" algn="ctr">
              <a:buNone/>
            </a:pPr>
            <a:r>
              <a:rPr lang="en-US" dirty="0" smtClean="0"/>
              <a:t>Who could earn a State Employability Credential?</a:t>
            </a:r>
          </a:p>
          <a:p>
            <a:pPr marL="0" indent="0">
              <a:buNone/>
            </a:pPr>
            <a:endParaRPr lang="en-US" sz="1600" b="1" dirty="0" smtClean="0">
              <a:solidFill>
                <a:srgbClr val="FF0000"/>
              </a:solidFill>
            </a:endParaRPr>
          </a:p>
          <a:p>
            <a:pPr lvl="1"/>
            <a:r>
              <a:rPr lang="en-US" dirty="0" smtClean="0"/>
              <a:t>Students who are not successful on a diploma pathway substantiated with required documentation and evidence </a:t>
            </a:r>
          </a:p>
          <a:p>
            <a:endParaRPr lang="en-US" dirty="0" smtClean="0"/>
          </a:p>
          <a:p>
            <a:pPr lvl="1"/>
            <a:r>
              <a:rPr lang="en-US" dirty="0"/>
              <a:t>A student with a disability whose Individualized Education Program (IEP) team determines that a diploma pathway is not within reach and would not provide a free appropriate public </a:t>
            </a:r>
            <a:r>
              <a:rPr lang="en-US" dirty="0" smtClean="0"/>
              <a:t>education</a:t>
            </a:r>
          </a:p>
          <a:p>
            <a:pPr marL="0" indent="0">
              <a:buNone/>
            </a:pPr>
            <a:endParaRPr lang="en-US" dirty="0" smtClean="0"/>
          </a:p>
          <a:p>
            <a:pPr marL="0" indent="0" algn="ctr">
              <a:buNone/>
            </a:pPr>
            <a:r>
              <a:rPr lang="en-US" sz="4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Equity     Access    </a:t>
            </a:r>
            <a:r>
              <a:rPr lang="en-US" sz="4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Employability</a:t>
            </a:r>
            <a:endParaRPr lang="en-US" sz="4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a:p>
            <a:pPr marL="0" indent="0">
              <a:buNone/>
            </a:pPr>
            <a:endParaRPr lang="en-US" dirty="0" smtClean="0"/>
          </a:p>
          <a:p>
            <a:pPr marL="0" indent="0">
              <a:buNone/>
            </a:pPr>
            <a:endParaRPr lang="en-US" dirty="0"/>
          </a:p>
        </p:txBody>
      </p:sp>
      <p:cxnSp>
        <p:nvCxnSpPr>
          <p:cNvPr id="6" name="Straight Arrow Connector 5"/>
          <p:cNvCxnSpPr/>
          <p:nvPr/>
        </p:nvCxnSpPr>
        <p:spPr>
          <a:xfrm flipV="1">
            <a:off x="2727774" y="5610314"/>
            <a:ext cx="457200" cy="2969"/>
          </a:xfrm>
          <a:prstGeom prst="straightConnector1">
            <a:avLst/>
          </a:prstGeom>
          <a:ln w="38100">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4572000" y="5638800"/>
            <a:ext cx="457200" cy="2969"/>
          </a:xfrm>
          <a:prstGeom prst="straightConnector1">
            <a:avLst/>
          </a:prstGeom>
          <a:ln w="38100">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760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839200" cy="1265238"/>
          </a:xfrm>
        </p:spPr>
        <p:txBody>
          <a:bodyPr>
            <a:normAutofit/>
          </a:bodyPr>
          <a:lstStyle/>
          <a:p>
            <a:pPr algn="r"/>
            <a:r>
              <a:rPr lang="en-US" dirty="0" smtClean="0"/>
              <a:t> Diploma Pathway Work Details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June 2016 – July 2016</a:t>
            </a:r>
          </a:p>
          <a:p>
            <a:pPr lvl="1"/>
            <a:r>
              <a:rPr lang="en-US" dirty="0"/>
              <a:t>C</a:t>
            </a:r>
            <a:r>
              <a:rPr lang="en-US" dirty="0" smtClean="0"/>
              <a:t>onvened Internal SCDE Group and Examined Practices, Data, Resources, Policies and Regulations to Identify Barriers and Improvements Foundational to the Diploma Project</a:t>
            </a:r>
          </a:p>
          <a:p>
            <a:pPr marL="457200" lvl="1" indent="0">
              <a:buNone/>
            </a:pPr>
            <a:endParaRPr lang="en-US" dirty="0" smtClean="0"/>
          </a:p>
          <a:p>
            <a:r>
              <a:rPr lang="en-US" dirty="0" smtClean="0"/>
              <a:t>August 2016 – November  2016</a:t>
            </a:r>
          </a:p>
          <a:p>
            <a:pPr lvl="1"/>
            <a:r>
              <a:rPr lang="en-US" dirty="0" smtClean="0"/>
              <a:t>Convened External Work Group with School and District Expertise to Examine the Work in Other States, the Proposed Accountability Design, Data, Federal and State Legislation, Current Research and Best Practice to Develop the New Diploma Design</a:t>
            </a:r>
          </a:p>
          <a:p>
            <a:pPr marL="457200" lvl="1" indent="0">
              <a:buNone/>
            </a:pPr>
            <a:endParaRPr lang="en-US" dirty="0" smtClean="0"/>
          </a:p>
          <a:p>
            <a:r>
              <a:rPr lang="en-US" dirty="0" smtClean="0"/>
              <a:t>November – December 2016 Presentations:</a:t>
            </a:r>
          </a:p>
          <a:p>
            <a:pPr lvl="1"/>
            <a:r>
              <a:rPr lang="en-US" dirty="0" smtClean="0"/>
              <a:t>Provided Face-to-Face and Virtual Presentations to Superintendents, Instructional Leaders, Commission on Higher Education, State Board of Education, Special Education Directors, and Several Specific Cross-Representational Stakeholder groups to Vet the Work of the External Work Group</a:t>
            </a:r>
            <a:endParaRPr lang="en-US" dirty="0"/>
          </a:p>
          <a:p>
            <a:pPr lvl="1"/>
            <a:endParaRPr lang="en-US" dirty="0" smtClean="0"/>
          </a:p>
          <a:p>
            <a:r>
              <a:rPr lang="en-US" dirty="0" smtClean="0"/>
              <a:t>January 2017</a:t>
            </a:r>
          </a:p>
          <a:p>
            <a:pPr lvl="1"/>
            <a:r>
              <a:rPr lang="en-US" dirty="0" smtClean="0"/>
              <a:t>The SCDE will Make Policy Recommendations to the Legislature</a:t>
            </a:r>
            <a:endParaRPr lang="en-US" dirty="0"/>
          </a:p>
          <a:p>
            <a:endParaRPr lang="en-US" dirty="0"/>
          </a:p>
        </p:txBody>
      </p:sp>
    </p:spTree>
    <p:extLst>
      <p:ext uri="{BB962C8B-B14F-4D97-AF65-F5344CB8AC3E}">
        <p14:creationId xmlns:p14="http://schemas.microsoft.com/office/powerpoint/2010/main" val="3183644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5400" dirty="0" smtClean="0"/>
              <a:t>Personalized Pathways</a:t>
            </a:r>
            <a:endParaRPr lang="en-US" sz="5400" dirty="0"/>
          </a:p>
        </p:txBody>
      </p:sp>
      <p:sp>
        <p:nvSpPr>
          <p:cNvPr id="3" name="Content Placeholder 2"/>
          <p:cNvSpPr>
            <a:spLocks noGrp="1"/>
          </p:cNvSpPr>
          <p:nvPr>
            <p:ph idx="1"/>
          </p:nvPr>
        </p:nvSpPr>
        <p:spPr>
          <a:xfrm>
            <a:off x="533400" y="1676401"/>
            <a:ext cx="8001000" cy="4038600"/>
          </a:xfrm>
        </p:spPr>
        <p:txBody>
          <a:bodyPr/>
          <a:lstStyle/>
          <a:p>
            <a:r>
              <a:rPr lang="en-US" sz="4000" dirty="0" smtClean="0"/>
              <a:t>One State High School Diploma</a:t>
            </a:r>
          </a:p>
          <a:p>
            <a:r>
              <a:rPr lang="en-US" sz="4000" dirty="0" smtClean="0"/>
              <a:t>Personalized Pathways</a:t>
            </a:r>
          </a:p>
          <a:p>
            <a:r>
              <a:rPr lang="en-US" sz="4000" dirty="0" smtClean="0"/>
              <a:t>Seals of Distinction</a:t>
            </a:r>
          </a:p>
          <a:p>
            <a:r>
              <a:rPr lang="en-US" sz="4000" dirty="0" smtClean="0"/>
              <a:t>State Employability Credential</a:t>
            </a:r>
          </a:p>
          <a:p>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036433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99659809"/>
              </p:ext>
            </p:extLst>
          </p:nvPr>
        </p:nvGraphicFramePr>
        <p:xfrm>
          <a:off x="0" y="1187196"/>
          <a:ext cx="9144000" cy="5670804"/>
        </p:xfrm>
        <a:graphic>
          <a:graphicData uri="http://schemas.openxmlformats.org/drawingml/2006/table">
            <a:tbl>
              <a:tblPr firstRow="1" firstCol="1" bandRow="1">
                <a:tableStyleId>{5C22544A-7EE6-4342-B048-85BDC9FD1C3A}</a:tableStyleId>
              </a:tblPr>
              <a:tblGrid>
                <a:gridCol w="889000"/>
                <a:gridCol w="8255000"/>
              </a:tblGrid>
              <a:tr h="269674">
                <a:tc>
                  <a:txBody>
                    <a:bodyPr/>
                    <a:lstStyle/>
                    <a:p>
                      <a:pPr marL="0" marR="0">
                        <a:lnSpc>
                          <a:spcPct val="115000"/>
                        </a:lnSpc>
                        <a:spcBef>
                          <a:spcPts val="0"/>
                        </a:spcBef>
                        <a:spcAft>
                          <a:spcPts val="0"/>
                        </a:spcAft>
                      </a:pPr>
                      <a:r>
                        <a:rPr lang="en-US" sz="700" dirty="0">
                          <a:effectLst/>
                        </a:rPr>
                        <a:t> </a:t>
                      </a:r>
                      <a:endParaRPr lang="en-US" sz="500" dirty="0">
                        <a:effectLst/>
                        <a:latin typeface="Calibri"/>
                        <a:ea typeface="Calibri"/>
                        <a:cs typeface="Times New Roman"/>
                      </a:endParaRPr>
                    </a:p>
                  </a:txBody>
                  <a:tcPr marL="32566" marR="32566" marT="0" marB="0"/>
                </a:tc>
                <a:tc>
                  <a:txBody>
                    <a:bodyPr/>
                    <a:lstStyle/>
                    <a:p>
                      <a:pPr marL="0" marR="0" algn="ctr">
                        <a:lnSpc>
                          <a:spcPct val="115000"/>
                        </a:lnSpc>
                        <a:spcBef>
                          <a:spcPts val="0"/>
                        </a:spcBef>
                        <a:spcAft>
                          <a:spcPts val="0"/>
                        </a:spcAft>
                      </a:pPr>
                      <a:r>
                        <a:rPr lang="en-US" sz="1800" dirty="0">
                          <a:effectLst/>
                        </a:rPr>
                        <a:t>DIPLOMA</a:t>
                      </a:r>
                      <a:endParaRPr lang="en-US" sz="1800" dirty="0">
                        <a:effectLst/>
                        <a:latin typeface="Calibri"/>
                        <a:ea typeface="Calibri"/>
                        <a:cs typeface="Times New Roman"/>
                      </a:endParaRPr>
                    </a:p>
                  </a:txBody>
                  <a:tcPr marL="32566" marR="32566" marT="0" marB="0"/>
                </a:tc>
              </a:tr>
              <a:tr h="432597">
                <a:tc>
                  <a:txBody>
                    <a:bodyPr/>
                    <a:lstStyle/>
                    <a:p>
                      <a:pPr marL="0" marR="0">
                        <a:lnSpc>
                          <a:spcPct val="115000"/>
                        </a:lnSpc>
                        <a:spcBef>
                          <a:spcPts val="0"/>
                        </a:spcBef>
                        <a:spcAft>
                          <a:spcPts val="0"/>
                        </a:spcAft>
                      </a:pPr>
                      <a:r>
                        <a:rPr lang="en-US" sz="1400" dirty="0">
                          <a:effectLst/>
                        </a:rPr>
                        <a:t>Content</a:t>
                      </a:r>
                      <a:endParaRPr lang="en-US" sz="1400" dirty="0">
                        <a:effectLst/>
                        <a:latin typeface="Calibri"/>
                        <a:ea typeface="Calibri"/>
                        <a:cs typeface="Times New Roman"/>
                      </a:endParaRPr>
                    </a:p>
                  </a:txBody>
                  <a:tcPr marL="32566" marR="32566" marT="0" marB="0"/>
                </a:tc>
                <a:tc>
                  <a:txBody>
                    <a:bodyPr/>
                    <a:lstStyle/>
                    <a:p>
                      <a:pPr marL="0" marR="0" algn="ctr">
                        <a:lnSpc>
                          <a:spcPct val="115000"/>
                        </a:lnSpc>
                        <a:spcBef>
                          <a:spcPts val="0"/>
                        </a:spcBef>
                        <a:spcAft>
                          <a:spcPts val="0"/>
                        </a:spcAft>
                      </a:pPr>
                      <a:r>
                        <a:rPr lang="en-US" sz="1400" b="1" dirty="0" smtClean="0">
                          <a:solidFill>
                            <a:schemeClr val="tx1"/>
                          </a:solidFill>
                          <a:effectLst/>
                        </a:rPr>
                        <a:t>Course Options Should be Aligned to Students’ Post-Secondary Plans</a:t>
                      </a:r>
                      <a:endParaRPr lang="en-US" sz="1400" b="1"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400" b="1" baseline="0" dirty="0" smtClean="0">
                          <a:solidFill>
                            <a:srgbClr val="FF0000"/>
                          </a:solidFill>
                          <a:effectLst/>
                        </a:rPr>
                        <a:t> </a:t>
                      </a:r>
                      <a:endParaRPr lang="en-US" sz="1400" b="1" dirty="0">
                        <a:solidFill>
                          <a:srgbClr val="FF0000"/>
                        </a:solidFill>
                        <a:effectLst/>
                        <a:latin typeface="Calibri"/>
                        <a:ea typeface="Calibri"/>
                        <a:cs typeface="Times New Roman"/>
                      </a:endParaRPr>
                    </a:p>
                  </a:txBody>
                  <a:tcPr marL="32566" marR="32566" marT="0" marB="0"/>
                </a:tc>
              </a:tr>
              <a:tr h="4403130">
                <a:tc>
                  <a:txBody>
                    <a:bodyPr/>
                    <a:lstStyle/>
                    <a:p>
                      <a:pPr marL="0" marR="0">
                        <a:lnSpc>
                          <a:spcPct val="115000"/>
                        </a:lnSpc>
                        <a:spcBef>
                          <a:spcPts val="0"/>
                        </a:spcBef>
                        <a:spcAft>
                          <a:spcPts val="0"/>
                        </a:spcAft>
                      </a:pPr>
                      <a:r>
                        <a:rPr lang="en-US" sz="1400" dirty="0">
                          <a:effectLst/>
                        </a:rPr>
                        <a:t>Math</a:t>
                      </a:r>
                      <a:endParaRPr lang="en-US" sz="1400" dirty="0">
                        <a:effectLst/>
                        <a:latin typeface="Calibri"/>
                        <a:ea typeface="Calibri"/>
                        <a:cs typeface="Times New Roman"/>
                      </a:endParaRPr>
                    </a:p>
                  </a:txBody>
                  <a:tcPr marL="32566" marR="32566" marT="0" marB="0"/>
                </a:tc>
                <a:tc>
                  <a:txBody>
                    <a:bodyPr/>
                    <a:lstStyle/>
                    <a:p>
                      <a:pPr marL="0" marR="0">
                        <a:lnSpc>
                          <a:spcPct val="115000"/>
                        </a:lnSpc>
                        <a:spcBef>
                          <a:spcPts val="0"/>
                        </a:spcBef>
                        <a:spcAft>
                          <a:spcPts val="0"/>
                        </a:spcAft>
                      </a:pPr>
                      <a:r>
                        <a:rPr lang="en-US" sz="1600" dirty="0">
                          <a:effectLst/>
                        </a:rPr>
                        <a:t>4 </a:t>
                      </a:r>
                      <a:r>
                        <a:rPr lang="en-US" sz="1600" dirty="0" smtClean="0">
                          <a:effectLst/>
                        </a:rPr>
                        <a:t>Credits Required</a:t>
                      </a:r>
                      <a:endParaRPr lang="en-US" sz="1600" dirty="0">
                        <a:effectLst/>
                      </a:endParaRPr>
                    </a:p>
                    <a:p>
                      <a:pPr marL="0" marR="0">
                        <a:lnSpc>
                          <a:spcPct val="115000"/>
                        </a:lnSpc>
                        <a:spcBef>
                          <a:spcPts val="0"/>
                        </a:spcBef>
                        <a:spcAft>
                          <a:spcPts val="0"/>
                        </a:spcAft>
                      </a:pPr>
                      <a:r>
                        <a:rPr lang="en-US" sz="1600" dirty="0">
                          <a:effectLst/>
                        </a:rPr>
                        <a:t> </a:t>
                      </a:r>
                    </a:p>
                    <a:p>
                      <a:pPr marL="0" marR="0">
                        <a:lnSpc>
                          <a:spcPct val="115000"/>
                        </a:lnSpc>
                        <a:spcBef>
                          <a:spcPts val="0"/>
                        </a:spcBef>
                        <a:spcAft>
                          <a:spcPts val="0"/>
                        </a:spcAft>
                      </a:pPr>
                      <a:r>
                        <a:rPr lang="en-US" sz="1600" dirty="0">
                          <a:effectLst/>
                        </a:rPr>
                        <a:t>Algebra </a:t>
                      </a:r>
                      <a:r>
                        <a:rPr lang="en-US" sz="1600" dirty="0" smtClean="0">
                          <a:effectLst/>
                        </a:rPr>
                        <a:t>I*</a:t>
                      </a:r>
                      <a:r>
                        <a:rPr lang="en-US" sz="1600" baseline="0" dirty="0" smtClean="0">
                          <a:effectLst/>
                        </a:rPr>
                        <a:t> </a:t>
                      </a:r>
                      <a:r>
                        <a:rPr lang="en-US" sz="1600" dirty="0" smtClean="0">
                          <a:effectLst/>
                        </a:rPr>
                        <a:t>or</a:t>
                      </a:r>
                      <a:r>
                        <a:rPr lang="en-US" sz="1600" baseline="0" dirty="0">
                          <a:effectLst/>
                        </a:rPr>
                        <a:t> </a:t>
                      </a:r>
                      <a:r>
                        <a:rPr lang="en-US" sz="1600" dirty="0" smtClean="0">
                          <a:effectLst/>
                        </a:rPr>
                        <a:t>Foundations </a:t>
                      </a:r>
                      <a:r>
                        <a:rPr lang="en-US" sz="1600" dirty="0">
                          <a:effectLst/>
                        </a:rPr>
                        <a:t>of Algebra and Intermediate Algebra*</a:t>
                      </a:r>
                    </a:p>
                    <a:p>
                      <a:pPr marL="0" marR="0">
                        <a:lnSpc>
                          <a:spcPct val="115000"/>
                        </a:lnSpc>
                        <a:spcBef>
                          <a:spcPts val="0"/>
                        </a:spcBef>
                        <a:spcAft>
                          <a:spcPts val="0"/>
                        </a:spcAft>
                      </a:pPr>
                      <a:r>
                        <a:rPr lang="en-US" sz="1600" dirty="0" smtClean="0">
                          <a:effectLst/>
                        </a:rPr>
                        <a:t>Algebra II</a:t>
                      </a:r>
                    </a:p>
                    <a:p>
                      <a:pPr marL="0" marR="0">
                        <a:lnSpc>
                          <a:spcPct val="115000"/>
                        </a:lnSpc>
                        <a:spcBef>
                          <a:spcPts val="0"/>
                        </a:spcBef>
                        <a:spcAft>
                          <a:spcPts val="0"/>
                        </a:spcAft>
                      </a:pPr>
                      <a:r>
                        <a:rPr lang="en-US" sz="1600" dirty="0" smtClean="0">
                          <a:effectLst/>
                        </a:rPr>
                        <a:t>Geometry</a:t>
                      </a:r>
                    </a:p>
                    <a:p>
                      <a:pPr marL="0" marR="0">
                        <a:lnSpc>
                          <a:spcPct val="115000"/>
                        </a:lnSpc>
                        <a:spcBef>
                          <a:spcPts val="0"/>
                        </a:spcBef>
                        <a:spcAft>
                          <a:spcPts val="0"/>
                        </a:spcAft>
                      </a:pPr>
                      <a:endParaRPr lang="en-US" sz="1600" dirty="0" smtClean="0">
                        <a:effectLst/>
                      </a:endParaRPr>
                    </a:p>
                    <a:p>
                      <a:pPr marL="0" marR="0">
                        <a:spcBef>
                          <a:spcPts val="0"/>
                        </a:spcBef>
                        <a:spcAft>
                          <a:spcPts val="0"/>
                        </a:spcAft>
                      </a:pPr>
                      <a:r>
                        <a:rPr lang="en-US" sz="1600" baseline="0" dirty="0" smtClean="0">
                          <a:solidFill>
                            <a:schemeClr val="tx1"/>
                          </a:solidFill>
                          <a:effectLst/>
                        </a:rPr>
                        <a:t>Customized</a:t>
                      </a:r>
                      <a:r>
                        <a:rPr lang="en-US" sz="1600" baseline="0" dirty="0" smtClean="0">
                          <a:solidFill>
                            <a:srgbClr val="FF0000"/>
                          </a:solidFill>
                          <a:effectLst/>
                        </a:rPr>
                        <a:t> </a:t>
                      </a:r>
                      <a:r>
                        <a:rPr lang="en-US" sz="1600" dirty="0" smtClean="0">
                          <a:effectLst/>
                        </a:rPr>
                        <a:t>Algebra I and Algebra II*</a:t>
                      </a:r>
                    </a:p>
                    <a:p>
                      <a:pPr marL="0" marR="0">
                        <a:spcBef>
                          <a:spcPts val="0"/>
                        </a:spcBef>
                        <a:spcAft>
                          <a:spcPts val="0"/>
                        </a:spcAft>
                      </a:pPr>
                      <a:r>
                        <a:rPr lang="en-US" sz="1600" baseline="0" dirty="0" smtClean="0">
                          <a:solidFill>
                            <a:schemeClr val="tx1"/>
                          </a:solidFill>
                          <a:effectLst/>
                        </a:rPr>
                        <a:t>Customized</a:t>
                      </a:r>
                      <a:r>
                        <a:rPr lang="en-US" sz="1600" baseline="0" dirty="0" smtClean="0">
                          <a:solidFill>
                            <a:srgbClr val="FF0000"/>
                          </a:solidFill>
                          <a:effectLst/>
                        </a:rPr>
                        <a:t> </a:t>
                      </a:r>
                      <a:r>
                        <a:rPr lang="en-US" sz="1600" dirty="0" smtClean="0">
                          <a:effectLst/>
                        </a:rPr>
                        <a:t>Geometry</a:t>
                      </a:r>
                    </a:p>
                    <a:p>
                      <a:pPr marL="457200" marR="0" lvl="1">
                        <a:spcBef>
                          <a:spcPts val="0"/>
                        </a:spcBef>
                        <a:spcAft>
                          <a:spcPts val="0"/>
                        </a:spcAft>
                      </a:pPr>
                      <a:r>
                        <a:rPr lang="en-US" sz="1600" dirty="0" smtClean="0">
                          <a:effectLst/>
                        </a:rPr>
                        <a:t>Integrated, applied, innovative,</a:t>
                      </a:r>
                      <a:r>
                        <a:rPr lang="en-US" sz="1600" baseline="0" dirty="0" smtClean="0">
                          <a:effectLst/>
                        </a:rPr>
                        <a:t> </a:t>
                      </a:r>
                      <a:r>
                        <a:rPr lang="en-US" sz="1600" dirty="0" smtClean="0">
                          <a:effectLst/>
                        </a:rPr>
                        <a:t>or customized courses</a:t>
                      </a:r>
                      <a:r>
                        <a:rPr lang="en-US" sz="1600" baseline="0" dirty="0" smtClean="0">
                          <a:effectLst/>
                        </a:rPr>
                        <a:t> </a:t>
                      </a:r>
                      <a:r>
                        <a:rPr lang="en-US" sz="1600" dirty="0" smtClean="0">
                          <a:effectLst/>
                        </a:rPr>
                        <a:t>for students’ personalized career paths</a:t>
                      </a:r>
                      <a:r>
                        <a:rPr lang="en-US" sz="1600" baseline="0" dirty="0" smtClean="0">
                          <a:effectLst/>
                        </a:rPr>
                        <a:t> considered on </a:t>
                      </a:r>
                      <a:r>
                        <a:rPr lang="en-US" sz="1600" dirty="0" smtClean="0">
                          <a:effectLst/>
                        </a:rPr>
                        <a:t>an individual student basis if the courses</a:t>
                      </a:r>
                      <a:r>
                        <a:rPr lang="en-US" sz="1600" baseline="0" dirty="0" smtClean="0">
                          <a:effectLst/>
                        </a:rPr>
                        <a:t> align with </a:t>
                      </a:r>
                      <a:r>
                        <a:rPr lang="en-US" sz="1600" dirty="0" smtClean="0">
                          <a:effectLst/>
                        </a:rPr>
                        <a:t>the</a:t>
                      </a:r>
                      <a:r>
                        <a:rPr lang="en-US" sz="1600" baseline="0" dirty="0" smtClean="0">
                          <a:effectLst/>
                        </a:rPr>
                        <a:t> SC academic standards in mathematics.</a:t>
                      </a:r>
                      <a:endParaRPr lang="en-US" sz="1600" dirty="0" smtClean="0">
                        <a:effectLst/>
                      </a:endParaRPr>
                    </a:p>
                    <a:p>
                      <a:pPr marL="0" marR="0">
                        <a:lnSpc>
                          <a:spcPct val="115000"/>
                        </a:lnSpc>
                        <a:spcBef>
                          <a:spcPts val="0"/>
                        </a:spcBef>
                        <a:spcAft>
                          <a:spcPts val="0"/>
                        </a:spcAft>
                      </a:pPr>
                      <a:endParaRPr lang="en-US" sz="1600" dirty="0">
                        <a:effectLst/>
                      </a:endParaRPr>
                    </a:p>
                    <a:p>
                      <a:pPr marL="0" marR="0">
                        <a:lnSpc>
                          <a:spcPct val="115000"/>
                        </a:lnSpc>
                        <a:spcBef>
                          <a:spcPts val="0"/>
                        </a:spcBef>
                        <a:spcAft>
                          <a:spcPts val="0"/>
                        </a:spcAft>
                      </a:pPr>
                      <a:r>
                        <a:rPr lang="en-US" sz="1600" dirty="0" smtClean="0">
                          <a:effectLst/>
                        </a:rPr>
                        <a:t>4th Math </a:t>
                      </a:r>
                      <a:r>
                        <a:rPr lang="en-US" sz="1600" dirty="0">
                          <a:effectLst/>
                        </a:rPr>
                        <a:t>is aligned to </a:t>
                      </a:r>
                      <a:r>
                        <a:rPr lang="en-US" sz="1600" dirty="0" smtClean="0">
                          <a:effectLst/>
                        </a:rPr>
                        <a:t>students’ </a:t>
                      </a:r>
                      <a:r>
                        <a:rPr lang="en-US" sz="1600" dirty="0">
                          <a:effectLst/>
                        </a:rPr>
                        <a:t>post high school plans</a:t>
                      </a:r>
                      <a:r>
                        <a:rPr lang="en-US" sz="1600" dirty="0" smtClean="0">
                          <a:effectLst/>
                        </a:rPr>
                        <a:t>.</a:t>
                      </a:r>
                    </a:p>
                    <a:p>
                      <a:pPr marL="0" marR="0">
                        <a:lnSpc>
                          <a:spcPct val="115000"/>
                        </a:lnSpc>
                        <a:spcBef>
                          <a:spcPts val="0"/>
                        </a:spcBef>
                        <a:spcAft>
                          <a:spcPts val="0"/>
                        </a:spcAft>
                      </a:pPr>
                      <a:r>
                        <a:rPr lang="en-US" sz="1600" dirty="0" smtClean="0">
                          <a:effectLst/>
                        </a:rPr>
                        <a:t> </a:t>
                      </a:r>
                    </a:p>
                    <a:p>
                      <a:pPr marL="0" marR="0">
                        <a:lnSpc>
                          <a:spcPct val="115000"/>
                        </a:lnSpc>
                        <a:spcBef>
                          <a:spcPts val="0"/>
                        </a:spcBef>
                        <a:spcAft>
                          <a:spcPts val="0"/>
                        </a:spcAft>
                      </a:pPr>
                      <a:r>
                        <a:rPr lang="en-US" sz="1600" u="sng" dirty="0" smtClean="0">
                          <a:effectLst/>
                        </a:rPr>
                        <a:t>Applied Mathematics Examples Only (Max 2 credits</a:t>
                      </a:r>
                      <a:r>
                        <a:rPr lang="en-US" sz="1600" dirty="0" smtClean="0">
                          <a:effectLst/>
                        </a:rPr>
                        <a:t>):</a:t>
                      </a:r>
                    </a:p>
                    <a:p>
                      <a:pPr marL="0" marR="0">
                        <a:lnSpc>
                          <a:spcPct val="115000"/>
                        </a:lnSpc>
                        <a:spcBef>
                          <a:spcPts val="0"/>
                        </a:spcBef>
                        <a:spcAft>
                          <a:spcPts val="0"/>
                        </a:spcAft>
                      </a:pPr>
                      <a:r>
                        <a:rPr lang="en-US" sz="1600" dirty="0" smtClean="0">
                          <a:solidFill>
                            <a:schemeClr val="tx1"/>
                          </a:solidFill>
                          <a:effectLst/>
                        </a:rPr>
                        <a:t>Personal Finance</a:t>
                      </a:r>
                    </a:p>
                    <a:p>
                      <a:pPr marL="0" marR="0">
                        <a:lnSpc>
                          <a:spcPct val="115000"/>
                        </a:lnSpc>
                        <a:spcBef>
                          <a:spcPts val="0"/>
                        </a:spcBef>
                        <a:spcAft>
                          <a:spcPts val="0"/>
                        </a:spcAft>
                      </a:pPr>
                      <a:r>
                        <a:rPr lang="en-US" sz="1600" dirty="0" smtClean="0">
                          <a:solidFill>
                            <a:schemeClr val="tx1"/>
                          </a:solidFill>
                          <a:effectLst/>
                        </a:rPr>
                        <a:t>Accounting</a:t>
                      </a:r>
                    </a:p>
                    <a:p>
                      <a:pPr marL="0" marR="0">
                        <a:lnSpc>
                          <a:spcPct val="115000"/>
                        </a:lnSpc>
                        <a:spcBef>
                          <a:spcPts val="0"/>
                        </a:spcBef>
                        <a:spcAft>
                          <a:spcPts val="0"/>
                        </a:spcAft>
                      </a:pPr>
                      <a:r>
                        <a:rPr lang="en-US" sz="1600" dirty="0" smtClean="0">
                          <a:solidFill>
                            <a:schemeClr val="tx1"/>
                          </a:solidFill>
                          <a:effectLst/>
                        </a:rPr>
                        <a:t>Electricity</a:t>
                      </a:r>
                      <a:endParaRPr lang="en-US" sz="1200" dirty="0">
                        <a:solidFill>
                          <a:schemeClr val="tx1"/>
                        </a:solidFill>
                        <a:effectLst/>
                      </a:endParaRPr>
                    </a:p>
                  </a:txBody>
                  <a:tcPr marL="32566" marR="32566" marT="0" marB="0"/>
                </a:tc>
              </a:tr>
            </a:tbl>
          </a:graphicData>
        </a:graphic>
      </p:graphicFrame>
      <p:sp>
        <p:nvSpPr>
          <p:cNvPr id="2" name="Title 1"/>
          <p:cNvSpPr>
            <a:spLocks noGrp="1"/>
          </p:cNvSpPr>
          <p:nvPr>
            <p:ph type="title"/>
          </p:nvPr>
        </p:nvSpPr>
        <p:spPr>
          <a:xfrm>
            <a:off x="0" y="0"/>
            <a:ext cx="9144000" cy="1143000"/>
          </a:xfrm>
        </p:spPr>
        <p:txBody>
          <a:bodyPr>
            <a:normAutofit/>
          </a:bodyPr>
          <a:lstStyle/>
          <a:p>
            <a:r>
              <a:rPr lang="en-US" sz="4000" dirty="0" smtClean="0"/>
              <a:t>Personalized Pathway Example: Math</a:t>
            </a:r>
            <a:endParaRPr lang="en-US" sz="4000" dirty="0"/>
          </a:p>
        </p:txBody>
      </p:sp>
    </p:spTree>
    <p:extLst>
      <p:ext uri="{BB962C8B-B14F-4D97-AF65-F5344CB8AC3E}">
        <p14:creationId xmlns:p14="http://schemas.microsoft.com/office/powerpoint/2010/main" val="2619407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smtClean="0"/>
              <a:t>Personalized Pathway Example: English</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0286007"/>
              </p:ext>
            </p:extLst>
          </p:nvPr>
        </p:nvGraphicFramePr>
        <p:xfrm>
          <a:off x="0" y="1143000"/>
          <a:ext cx="9144000" cy="5714999"/>
        </p:xfrm>
        <a:graphic>
          <a:graphicData uri="http://schemas.openxmlformats.org/drawingml/2006/table">
            <a:tbl>
              <a:tblPr firstRow="1" firstCol="1" bandRow="1">
                <a:tableStyleId>{5C22544A-7EE6-4342-B048-85BDC9FD1C3A}</a:tableStyleId>
              </a:tblPr>
              <a:tblGrid>
                <a:gridCol w="896471"/>
                <a:gridCol w="8247529"/>
              </a:tblGrid>
              <a:tr h="317172">
                <a:tc>
                  <a:txBody>
                    <a:bodyPr/>
                    <a:lstStyle/>
                    <a:p>
                      <a:pPr marL="0" marR="0">
                        <a:lnSpc>
                          <a:spcPct val="115000"/>
                        </a:lnSpc>
                        <a:spcBef>
                          <a:spcPts val="0"/>
                        </a:spcBef>
                        <a:spcAft>
                          <a:spcPts val="0"/>
                        </a:spcAft>
                      </a:pPr>
                      <a:r>
                        <a:rPr lang="en-US" sz="700" dirty="0">
                          <a:effectLst/>
                        </a:rPr>
                        <a:t> </a:t>
                      </a:r>
                      <a:endParaRPr lang="en-US" sz="500" dirty="0">
                        <a:effectLst/>
                        <a:latin typeface="Calibri"/>
                        <a:ea typeface="Calibri"/>
                        <a:cs typeface="Times New Roman"/>
                      </a:endParaRPr>
                    </a:p>
                  </a:txBody>
                  <a:tcPr marL="32566" marR="32566" marT="0" marB="0"/>
                </a:tc>
                <a:tc>
                  <a:txBody>
                    <a:bodyPr/>
                    <a:lstStyle/>
                    <a:p>
                      <a:pPr marL="0" marR="0" algn="ctr">
                        <a:lnSpc>
                          <a:spcPct val="115000"/>
                        </a:lnSpc>
                        <a:spcBef>
                          <a:spcPts val="0"/>
                        </a:spcBef>
                        <a:spcAft>
                          <a:spcPts val="0"/>
                        </a:spcAft>
                      </a:pPr>
                      <a:r>
                        <a:rPr lang="en-US" sz="1800" dirty="0">
                          <a:effectLst/>
                        </a:rPr>
                        <a:t>DIPLOMA</a:t>
                      </a:r>
                      <a:endParaRPr lang="en-US" sz="1800" dirty="0">
                        <a:effectLst/>
                        <a:latin typeface="Calibri"/>
                        <a:ea typeface="Calibri"/>
                        <a:cs typeface="Times New Roman"/>
                      </a:endParaRPr>
                    </a:p>
                  </a:txBody>
                  <a:tcPr marL="32566" marR="32566" marT="0" marB="0"/>
                </a:tc>
              </a:tr>
              <a:tr h="508791">
                <a:tc>
                  <a:txBody>
                    <a:bodyPr/>
                    <a:lstStyle/>
                    <a:p>
                      <a:pPr marL="0" marR="0">
                        <a:lnSpc>
                          <a:spcPct val="115000"/>
                        </a:lnSpc>
                        <a:spcBef>
                          <a:spcPts val="0"/>
                        </a:spcBef>
                        <a:spcAft>
                          <a:spcPts val="0"/>
                        </a:spcAft>
                      </a:pPr>
                      <a:r>
                        <a:rPr lang="en-US" sz="1400" dirty="0">
                          <a:effectLst/>
                        </a:rPr>
                        <a:t>Content</a:t>
                      </a:r>
                      <a:endParaRPr lang="en-US" sz="1400" dirty="0">
                        <a:effectLst/>
                        <a:latin typeface="Calibri"/>
                        <a:ea typeface="Calibri"/>
                        <a:cs typeface="Times New Roman"/>
                      </a:endParaRPr>
                    </a:p>
                  </a:txBody>
                  <a:tcPr marL="32566" marR="32566" marT="0" marB="0"/>
                </a:tc>
                <a:tc>
                  <a:txBody>
                    <a:bodyPr/>
                    <a:lstStyle/>
                    <a:p>
                      <a:pPr marL="0" marR="0" algn="ctr">
                        <a:lnSpc>
                          <a:spcPct val="115000"/>
                        </a:lnSpc>
                        <a:spcBef>
                          <a:spcPts val="0"/>
                        </a:spcBef>
                        <a:spcAft>
                          <a:spcPts val="0"/>
                        </a:spcAft>
                      </a:pPr>
                      <a:r>
                        <a:rPr lang="en-US" sz="1400" b="1" dirty="0" smtClean="0">
                          <a:solidFill>
                            <a:schemeClr val="tx1"/>
                          </a:solidFill>
                          <a:effectLst/>
                        </a:rPr>
                        <a:t>Course Options Should be Aligned to Students’ Post-Secondary Plans</a:t>
                      </a:r>
                      <a:endParaRPr lang="en-US" sz="1400" b="1"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400" b="1" baseline="0" dirty="0" smtClean="0">
                          <a:solidFill>
                            <a:srgbClr val="FF0000"/>
                          </a:solidFill>
                          <a:effectLst/>
                        </a:rPr>
                        <a:t> </a:t>
                      </a:r>
                      <a:endParaRPr lang="en-US" sz="1400" b="1" dirty="0">
                        <a:solidFill>
                          <a:srgbClr val="FF0000"/>
                        </a:solidFill>
                        <a:effectLst/>
                        <a:latin typeface="Calibri"/>
                        <a:ea typeface="Calibri"/>
                        <a:cs typeface="Times New Roman"/>
                      </a:endParaRPr>
                    </a:p>
                  </a:txBody>
                  <a:tcPr marL="32566" marR="32566" marT="0" marB="0"/>
                </a:tc>
              </a:tr>
              <a:tr h="4889036">
                <a:tc>
                  <a:txBody>
                    <a:bodyPr/>
                    <a:lstStyle/>
                    <a:p>
                      <a:pPr marL="0" marR="0">
                        <a:lnSpc>
                          <a:spcPct val="115000"/>
                        </a:lnSpc>
                        <a:spcBef>
                          <a:spcPts val="0"/>
                        </a:spcBef>
                        <a:spcAft>
                          <a:spcPts val="0"/>
                        </a:spcAft>
                      </a:pPr>
                      <a:r>
                        <a:rPr lang="en-US" sz="1400" dirty="0" smtClean="0">
                          <a:effectLst/>
                          <a:latin typeface="+mn-lt"/>
                          <a:ea typeface="+mn-ea"/>
                          <a:cs typeface="+mn-cs"/>
                        </a:rPr>
                        <a:t>English</a:t>
                      </a:r>
                      <a:endParaRPr lang="en-US" sz="1400" dirty="0">
                        <a:effectLst/>
                        <a:latin typeface="Calibri"/>
                        <a:ea typeface="Calibri"/>
                        <a:cs typeface="Times New Roman"/>
                      </a:endParaRPr>
                    </a:p>
                  </a:txBody>
                  <a:tcPr marL="32566" marR="32566" marT="0" marB="0"/>
                </a:tc>
                <a:tc>
                  <a:txBody>
                    <a:bodyPr/>
                    <a:lstStyle/>
                    <a:p>
                      <a:pPr marL="0" marR="0">
                        <a:lnSpc>
                          <a:spcPct val="115000"/>
                        </a:lnSpc>
                        <a:spcBef>
                          <a:spcPts val="0"/>
                        </a:spcBef>
                        <a:spcAft>
                          <a:spcPts val="0"/>
                        </a:spcAft>
                      </a:pPr>
                      <a:r>
                        <a:rPr lang="en-US" sz="1600" dirty="0">
                          <a:effectLst/>
                        </a:rPr>
                        <a:t>4 </a:t>
                      </a:r>
                      <a:r>
                        <a:rPr lang="en-US" sz="1600" dirty="0" smtClean="0">
                          <a:effectLst/>
                        </a:rPr>
                        <a:t>Credits Required</a:t>
                      </a:r>
                      <a:endParaRPr lang="en-US" sz="1600" dirty="0">
                        <a:effectLst/>
                      </a:endParaRPr>
                    </a:p>
                    <a:p>
                      <a:pPr marL="0" marR="0">
                        <a:lnSpc>
                          <a:spcPct val="115000"/>
                        </a:lnSpc>
                        <a:spcBef>
                          <a:spcPts val="0"/>
                        </a:spcBef>
                        <a:spcAft>
                          <a:spcPts val="0"/>
                        </a:spcAft>
                      </a:pPr>
                      <a:r>
                        <a:rPr lang="en-US" sz="1600" dirty="0">
                          <a:effectLst/>
                        </a:rPr>
                        <a:t> </a:t>
                      </a:r>
                    </a:p>
                    <a:p>
                      <a:r>
                        <a:rPr lang="en-US" sz="1600" kern="1200" dirty="0" smtClean="0">
                          <a:solidFill>
                            <a:schemeClr val="dk1"/>
                          </a:solidFill>
                          <a:effectLst/>
                          <a:latin typeface="+mn-lt"/>
                          <a:ea typeface="+mn-ea"/>
                          <a:cs typeface="+mn-cs"/>
                        </a:rPr>
                        <a:t>English I*, II, III, IV</a:t>
                      </a:r>
                    </a:p>
                    <a:p>
                      <a:pPr lvl="1"/>
                      <a:r>
                        <a:rPr lang="en-US" sz="1600" kern="1200" dirty="0" smtClean="0">
                          <a:solidFill>
                            <a:schemeClr val="dk1"/>
                          </a:solidFill>
                          <a:effectLst/>
                          <a:latin typeface="+mn-lt"/>
                          <a:ea typeface="+mn-ea"/>
                          <a:cs typeface="+mn-cs"/>
                        </a:rPr>
                        <a:t>or designated combination of 4 courses</a:t>
                      </a:r>
                    </a:p>
                    <a:p>
                      <a:endParaRPr lang="en-US" sz="1600" kern="1200" dirty="0" smtClean="0">
                        <a:solidFill>
                          <a:schemeClr val="dk1"/>
                        </a:solidFill>
                        <a:effectLst/>
                        <a:latin typeface="+mn-lt"/>
                        <a:ea typeface="+mn-ea"/>
                        <a:cs typeface="+mn-cs"/>
                      </a:endParaRPr>
                    </a:p>
                    <a:p>
                      <a:r>
                        <a:rPr lang="en-US" sz="1600" kern="1200" dirty="0" smtClean="0">
                          <a:solidFill>
                            <a:schemeClr val="tx1"/>
                          </a:solidFill>
                          <a:effectLst/>
                          <a:latin typeface="+mn-lt"/>
                          <a:ea typeface="+mn-ea"/>
                          <a:cs typeface="+mn-cs"/>
                        </a:rPr>
                        <a:t>Customized</a:t>
                      </a:r>
                      <a:r>
                        <a:rPr lang="en-US" sz="1600" kern="1200" dirty="0" smtClean="0">
                          <a:solidFill>
                            <a:schemeClr val="dk1"/>
                          </a:solidFill>
                          <a:effectLst/>
                          <a:latin typeface="+mn-lt"/>
                          <a:ea typeface="+mn-ea"/>
                          <a:cs typeface="+mn-cs"/>
                        </a:rPr>
                        <a:t> English I*, II, III, IV:</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effectLst/>
                        </a:rPr>
                        <a:t>Integrated, applied, innovative, or customized courses for</a:t>
                      </a:r>
                      <a:r>
                        <a:rPr lang="en-US" sz="1600" baseline="0" dirty="0" smtClean="0">
                          <a:effectLst/>
                        </a:rPr>
                        <a:t> </a:t>
                      </a:r>
                      <a:r>
                        <a:rPr lang="en-US" sz="1600" dirty="0" smtClean="0">
                          <a:effectLst/>
                        </a:rPr>
                        <a:t>students’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effectLst/>
                        </a:rPr>
                        <a:t>personalized career paths</a:t>
                      </a:r>
                      <a:r>
                        <a:rPr lang="en-US" sz="1600" baseline="0" dirty="0" smtClean="0">
                          <a:effectLst/>
                        </a:rPr>
                        <a:t> considered on </a:t>
                      </a:r>
                      <a:r>
                        <a:rPr lang="en-US" sz="1600" dirty="0" smtClean="0">
                          <a:effectLst/>
                        </a:rPr>
                        <a:t>an individual student basis if</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effectLst/>
                        </a:rPr>
                        <a:t>the courses</a:t>
                      </a:r>
                      <a:r>
                        <a:rPr lang="en-US" sz="1600" baseline="0" dirty="0" smtClean="0">
                          <a:effectLst/>
                        </a:rPr>
                        <a:t> align with </a:t>
                      </a:r>
                      <a:r>
                        <a:rPr lang="en-US" sz="1600" dirty="0" smtClean="0">
                          <a:effectLst/>
                        </a:rPr>
                        <a:t>the</a:t>
                      </a:r>
                      <a:r>
                        <a:rPr lang="en-US" sz="1600" baseline="0" dirty="0" smtClean="0">
                          <a:effectLst/>
                        </a:rPr>
                        <a:t> SC academic standards in English.</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effectLst/>
                      </a:endParaRPr>
                    </a:p>
                    <a:p>
                      <a:endParaRPr lang="en-US" sz="1600" dirty="0" smtClean="0">
                        <a:effectLst/>
                        <a:latin typeface="Calibri"/>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effectLst/>
                        </a:rPr>
                        <a:t>Applied</a:t>
                      </a:r>
                      <a:r>
                        <a:rPr lang="en-US" sz="1600" baseline="0" dirty="0" smtClean="0">
                          <a:effectLst/>
                        </a:rPr>
                        <a:t> English choices</a:t>
                      </a:r>
                      <a:r>
                        <a:rPr lang="en-US" sz="1600" dirty="0" smtClean="0">
                          <a:effectLst/>
                        </a:rPr>
                        <a:t> aligned to students’ post high school plans. </a:t>
                      </a:r>
                    </a:p>
                    <a:p>
                      <a:endParaRPr lang="en-US" sz="1600" dirty="0" smtClean="0">
                        <a:effectLst/>
                        <a:latin typeface="Calibri"/>
                        <a:ea typeface="Calibri"/>
                        <a:cs typeface="Times New Roman"/>
                      </a:endParaRPr>
                    </a:p>
                    <a:p>
                      <a:r>
                        <a:rPr lang="en-US" sz="1600" u="sng" kern="1200" dirty="0" smtClean="0">
                          <a:solidFill>
                            <a:schemeClr val="dk1"/>
                          </a:solidFill>
                          <a:effectLst/>
                          <a:latin typeface="+mn-lt"/>
                          <a:ea typeface="+mn-ea"/>
                          <a:cs typeface="+mn-cs"/>
                        </a:rPr>
                        <a:t>Applied English Examples Only (Max 1 credit)</a:t>
                      </a:r>
                      <a:endParaRPr lang="en-US" sz="1600" kern="1200" dirty="0" smtClean="0">
                        <a:solidFill>
                          <a:schemeClr val="dk1"/>
                        </a:solidFill>
                        <a:effectLst/>
                        <a:latin typeface="+mn-lt"/>
                        <a:ea typeface="+mn-ea"/>
                        <a:cs typeface="+mn-cs"/>
                      </a:endParaRPr>
                    </a:p>
                    <a:p>
                      <a:pPr lvl="1"/>
                      <a:r>
                        <a:rPr lang="en-US" sz="1600" kern="1200" dirty="0" smtClean="0">
                          <a:solidFill>
                            <a:schemeClr val="tx1"/>
                          </a:solidFill>
                          <a:effectLst/>
                          <a:latin typeface="+mn-lt"/>
                          <a:ea typeface="+mn-ea"/>
                          <a:cs typeface="+mn-cs"/>
                        </a:rPr>
                        <a:t>Public Speaking</a:t>
                      </a:r>
                    </a:p>
                    <a:p>
                      <a:pPr lvl="1"/>
                      <a:r>
                        <a:rPr lang="en-US" sz="1600" kern="1200" dirty="0" smtClean="0">
                          <a:solidFill>
                            <a:schemeClr val="tx1"/>
                          </a:solidFill>
                          <a:effectLst/>
                          <a:latin typeface="+mn-lt"/>
                          <a:ea typeface="+mn-ea"/>
                          <a:cs typeface="+mn-cs"/>
                        </a:rPr>
                        <a:t>Business English</a:t>
                      </a:r>
                    </a:p>
                    <a:p>
                      <a:pPr marL="0" marR="0">
                        <a:lnSpc>
                          <a:spcPct val="115000"/>
                        </a:lnSpc>
                        <a:spcBef>
                          <a:spcPts val="0"/>
                        </a:spcBef>
                        <a:spcAft>
                          <a:spcPts val="0"/>
                        </a:spcAft>
                      </a:pPr>
                      <a:endParaRPr lang="en-US" sz="1600" dirty="0" smtClean="0">
                        <a:effectLst/>
                      </a:endParaRPr>
                    </a:p>
                    <a:p>
                      <a:pPr marL="0" marR="0">
                        <a:lnSpc>
                          <a:spcPct val="115000"/>
                        </a:lnSpc>
                        <a:spcBef>
                          <a:spcPts val="0"/>
                        </a:spcBef>
                        <a:spcAft>
                          <a:spcPts val="0"/>
                        </a:spcAft>
                      </a:pPr>
                      <a:r>
                        <a:rPr lang="en-US" sz="1600" dirty="0" smtClean="0">
                          <a:effectLst/>
                        </a:rPr>
                        <a:t> </a:t>
                      </a:r>
                    </a:p>
                  </a:txBody>
                  <a:tcPr marL="32566" marR="32566" marT="0" marB="0"/>
                </a:tc>
              </a:tr>
            </a:tbl>
          </a:graphicData>
        </a:graphic>
      </p:graphicFrame>
    </p:spTree>
    <p:extLst>
      <p:ext uri="{BB962C8B-B14F-4D97-AF65-F5344CB8AC3E}">
        <p14:creationId xmlns:p14="http://schemas.microsoft.com/office/powerpoint/2010/main" val="26913955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9050"/>
            <a:ext cx="8915400" cy="1390650"/>
          </a:xfrm>
        </p:spPr>
        <p:txBody>
          <a:bodyPr>
            <a:normAutofit fontScale="90000"/>
          </a:bodyPr>
          <a:lstStyle/>
          <a:p>
            <a:r>
              <a:rPr lang="en-US" b="1" dirty="0" smtClean="0"/>
              <a:t/>
            </a:r>
            <a:br>
              <a:rPr lang="en-US" b="1" dirty="0" smtClean="0"/>
            </a:br>
            <a:r>
              <a:rPr lang="en-US" b="1" dirty="0" smtClean="0"/>
              <a:t>South </a:t>
            </a:r>
            <a:r>
              <a:rPr lang="en-US" b="1" dirty="0"/>
              <a:t>Carolina </a:t>
            </a:r>
            <a:r>
              <a:rPr lang="en-US" b="1" dirty="0" smtClean="0"/>
              <a:t/>
            </a:r>
            <a:br>
              <a:rPr lang="en-US" b="1" dirty="0" smtClean="0"/>
            </a:br>
            <a:r>
              <a:rPr lang="en-US" b="1" dirty="0" smtClean="0"/>
              <a:t>Graduation Seals Criteria</a:t>
            </a:r>
            <a:r>
              <a:rPr lang="en-US" dirty="0"/>
              <a:t/>
            </a:r>
            <a:br>
              <a:rPr lang="en-US" dirty="0"/>
            </a:br>
            <a:endParaRPr lang="en-US" dirty="0"/>
          </a:p>
        </p:txBody>
      </p:sp>
      <p:sp>
        <p:nvSpPr>
          <p:cNvPr id="3" name="Content Placeholder 2"/>
          <p:cNvSpPr>
            <a:spLocks noGrp="1"/>
          </p:cNvSpPr>
          <p:nvPr>
            <p:ph idx="1"/>
          </p:nvPr>
        </p:nvSpPr>
        <p:spPr>
          <a:xfrm>
            <a:off x="381000" y="1752600"/>
            <a:ext cx="8534400" cy="4953000"/>
          </a:xfrm>
        </p:spPr>
        <p:txBody>
          <a:bodyPr>
            <a:normAutofit/>
          </a:bodyPr>
          <a:lstStyle/>
          <a:p>
            <a:pPr marL="0" indent="0">
              <a:buNone/>
            </a:pPr>
            <a:r>
              <a:rPr lang="en-US" sz="1400" b="1" dirty="0"/>
              <a:t>Students enrolled in South Carolina high schools shall have the opportunity to earn graduation </a:t>
            </a:r>
            <a:r>
              <a:rPr lang="en-US" sz="1400" b="1" i="1" dirty="0" smtClean="0"/>
              <a:t>Seals </a:t>
            </a:r>
            <a:r>
              <a:rPr lang="en-US" sz="1400" b="1" i="1" dirty="0"/>
              <a:t>of </a:t>
            </a:r>
            <a:r>
              <a:rPr lang="en-US" sz="1400" b="1" i="1" dirty="0" smtClean="0"/>
              <a:t>Distinction </a:t>
            </a:r>
            <a:r>
              <a:rPr lang="en-US" sz="1400" b="1" dirty="0"/>
              <a:t>within </a:t>
            </a:r>
            <a:r>
              <a:rPr lang="en-US" sz="1400" b="1" dirty="0" smtClean="0"/>
              <a:t>each high </a:t>
            </a:r>
            <a:r>
              <a:rPr lang="en-US" sz="1400" b="1" dirty="0"/>
              <a:t>school diploma pathway that </a:t>
            </a:r>
            <a:r>
              <a:rPr lang="en-US" sz="1400" b="1" dirty="0" smtClean="0"/>
              <a:t>identifies </a:t>
            </a:r>
            <a:r>
              <a:rPr lang="en-US" sz="1400" b="1" dirty="0"/>
              <a:t>a particular area of focus, </a:t>
            </a:r>
            <a:r>
              <a:rPr lang="en-US" sz="1400" b="1" dirty="0">
                <a:solidFill>
                  <a:schemeClr val="tx1"/>
                </a:solidFill>
              </a:rPr>
              <a:t>beginning with the freshman class of 2018-19</a:t>
            </a:r>
            <a:r>
              <a:rPr lang="en-US" sz="1400" b="1" dirty="0"/>
              <a:t>. The earning of a graduation </a:t>
            </a:r>
            <a:r>
              <a:rPr lang="en-US" sz="1400" b="1" dirty="0" smtClean="0"/>
              <a:t>seal(s) </a:t>
            </a:r>
            <a:r>
              <a:rPr lang="en-US" sz="1400" b="1" dirty="0"/>
              <a:t>shall be based upon the following criteria:</a:t>
            </a:r>
          </a:p>
          <a:p>
            <a:pPr marL="0" indent="0">
              <a:buNone/>
            </a:pPr>
            <a:endParaRPr lang="en-US" sz="1400" b="1" dirty="0"/>
          </a:p>
          <a:p>
            <a:pPr marL="457200" lvl="0" indent="-457200">
              <a:buFont typeface="+mj-lt"/>
              <a:buAutoNum type="alphaUcPeriod"/>
            </a:pPr>
            <a:r>
              <a:rPr lang="en-US" sz="1400" b="1" dirty="0"/>
              <a:t>Students shall meet all requirements set forth in State Board Policy R43-234: </a:t>
            </a:r>
            <a:r>
              <a:rPr lang="en-US" sz="1400" b="1" dirty="0" smtClean="0"/>
              <a:t>State </a:t>
            </a:r>
            <a:r>
              <a:rPr lang="en-US" sz="1400" b="1" dirty="0"/>
              <a:t>Graduation Requirements related to earning a high school </a:t>
            </a:r>
            <a:r>
              <a:rPr lang="en-US" sz="1400" b="1" dirty="0" smtClean="0"/>
              <a:t>diploma.</a:t>
            </a:r>
          </a:p>
          <a:p>
            <a:pPr marL="457200" lvl="0" indent="-457200">
              <a:buFont typeface="+mj-lt"/>
              <a:buAutoNum type="alphaUcPeriod"/>
            </a:pPr>
            <a:endParaRPr lang="en-US" sz="1400" b="1" dirty="0" smtClean="0"/>
          </a:p>
          <a:p>
            <a:pPr marL="457200" lvl="0" indent="-457200">
              <a:buFont typeface="+mj-lt"/>
              <a:buAutoNum type="alphaUcPeriod"/>
            </a:pPr>
            <a:r>
              <a:rPr lang="en-US" sz="1400" b="1" dirty="0" smtClean="0"/>
              <a:t>Students </a:t>
            </a:r>
            <a:r>
              <a:rPr lang="en-US" sz="1400" b="1" dirty="0"/>
              <a:t>may earn one or more </a:t>
            </a:r>
            <a:r>
              <a:rPr lang="en-US" sz="1400" b="1" i="1" dirty="0" smtClean="0"/>
              <a:t>Seals </a:t>
            </a:r>
            <a:r>
              <a:rPr lang="en-US" sz="1400" b="1" i="1" dirty="0"/>
              <a:t>of </a:t>
            </a:r>
            <a:r>
              <a:rPr lang="en-US" sz="1400" b="1" i="1" dirty="0" smtClean="0"/>
              <a:t>Distinction </a:t>
            </a:r>
            <a:r>
              <a:rPr lang="en-US" sz="1400" b="1" dirty="0"/>
              <a:t>including an </a:t>
            </a:r>
            <a:r>
              <a:rPr lang="en-US" sz="1400" b="1" u="sng" dirty="0">
                <a:solidFill>
                  <a:schemeClr val="tx1"/>
                </a:solidFill>
              </a:rPr>
              <a:t>Honors Seal</a:t>
            </a:r>
            <a:r>
              <a:rPr lang="en-US" sz="1400" b="1" dirty="0">
                <a:solidFill>
                  <a:schemeClr val="tx1"/>
                </a:solidFill>
              </a:rPr>
              <a:t>, </a:t>
            </a:r>
            <a:r>
              <a:rPr lang="en-US" sz="1400" b="1" u="sng" dirty="0">
                <a:solidFill>
                  <a:schemeClr val="tx1"/>
                </a:solidFill>
              </a:rPr>
              <a:t>College Seal</a:t>
            </a:r>
            <a:r>
              <a:rPr lang="en-US" sz="1400" b="1" dirty="0">
                <a:solidFill>
                  <a:schemeClr val="tx1"/>
                </a:solidFill>
              </a:rPr>
              <a:t>, </a:t>
            </a:r>
            <a:r>
              <a:rPr lang="en-US" sz="1400" b="1" u="sng" dirty="0">
                <a:solidFill>
                  <a:schemeClr val="tx1"/>
                </a:solidFill>
              </a:rPr>
              <a:t>Career Seal</a:t>
            </a:r>
            <a:r>
              <a:rPr lang="en-US" sz="1400" b="1" dirty="0">
                <a:solidFill>
                  <a:schemeClr val="tx1"/>
                </a:solidFill>
              </a:rPr>
              <a:t>, </a:t>
            </a:r>
            <a:r>
              <a:rPr lang="en-US" sz="1400" b="1" u="sng" dirty="0">
                <a:solidFill>
                  <a:schemeClr val="tx1"/>
                </a:solidFill>
              </a:rPr>
              <a:t>Specialization Seal</a:t>
            </a:r>
            <a:r>
              <a:rPr lang="en-US" sz="1400" b="1" dirty="0">
                <a:solidFill>
                  <a:schemeClr val="tx1"/>
                </a:solidFill>
              </a:rPr>
              <a:t> </a:t>
            </a:r>
            <a:r>
              <a:rPr lang="en-US" sz="1400" b="1" dirty="0"/>
              <a:t>(with focus areas in the following:  STEM, World Language, Arts, and Military</a:t>
            </a:r>
            <a:r>
              <a:rPr lang="en-US" sz="1400" b="1" dirty="0" smtClean="0"/>
              <a:t>).</a:t>
            </a:r>
          </a:p>
          <a:p>
            <a:pPr marL="457200" lvl="0" indent="-457200">
              <a:buFont typeface="+mj-lt"/>
              <a:buAutoNum type="alphaUcPeriod"/>
            </a:pPr>
            <a:endParaRPr lang="en-US" sz="1400" b="1" dirty="0" smtClean="0"/>
          </a:p>
          <a:p>
            <a:pPr marL="457200" lvl="0" indent="-457200">
              <a:buFont typeface="+mj-lt"/>
              <a:buAutoNum type="alphaUcPeriod"/>
            </a:pPr>
            <a:r>
              <a:rPr lang="en-US" sz="1400" b="1" dirty="0" smtClean="0"/>
              <a:t>English </a:t>
            </a:r>
            <a:r>
              <a:rPr lang="en-US" sz="1400" b="1" dirty="0"/>
              <a:t>I, II, III, </a:t>
            </a:r>
            <a:r>
              <a:rPr lang="en-US" sz="1400" b="1" dirty="0" smtClean="0"/>
              <a:t>IV or </a:t>
            </a:r>
            <a:r>
              <a:rPr lang="en-US" sz="1400" b="1" dirty="0"/>
              <a:t>their course equivalents </a:t>
            </a:r>
            <a:r>
              <a:rPr lang="en-US" sz="1400" b="1" dirty="0" smtClean="0"/>
              <a:t>(Customized English </a:t>
            </a:r>
            <a:r>
              <a:rPr lang="en-US" sz="1400" b="1" dirty="0"/>
              <a:t>I, II, III, IV), or higher level substitutes (AP, IB, or Dual Credit) must be taken to earn all </a:t>
            </a:r>
            <a:r>
              <a:rPr lang="en-US" sz="1400" b="1" i="1" dirty="0"/>
              <a:t>Seals of </a:t>
            </a:r>
            <a:r>
              <a:rPr lang="en-US" sz="1400" b="1" i="1" dirty="0" smtClean="0"/>
              <a:t>Distinction</a:t>
            </a:r>
            <a:r>
              <a:rPr lang="en-US" sz="1400" b="1" dirty="0" smtClean="0"/>
              <a:t>.</a:t>
            </a:r>
          </a:p>
          <a:p>
            <a:pPr marL="457200" lvl="0" indent="-457200">
              <a:buFont typeface="+mj-lt"/>
              <a:buAutoNum type="alphaUcPeriod"/>
            </a:pPr>
            <a:endParaRPr lang="en-US" sz="1400" b="1" dirty="0" smtClean="0"/>
          </a:p>
          <a:p>
            <a:pPr marL="457200" lvl="0" indent="-457200">
              <a:buFont typeface="+mj-lt"/>
              <a:buAutoNum type="alphaUcPeriod"/>
            </a:pPr>
            <a:r>
              <a:rPr lang="en-US" sz="1400" b="1" dirty="0" smtClean="0"/>
              <a:t>Students </a:t>
            </a:r>
            <a:r>
              <a:rPr lang="en-US" sz="1400" b="1" dirty="0"/>
              <a:t>are not required to earn a </a:t>
            </a:r>
            <a:r>
              <a:rPr lang="en-US" sz="1400" b="1" i="1" dirty="0" smtClean="0"/>
              <a:t>Seal </a:t>
            </a:r>
            <a:r>
              <a:rPr lang="en-US" sz="1400" b="1" i="1" dirty="0"/>
              <a:t>of </a:t>
            </a:r>
            <a:r>
              <a:rPr lang="en-US" sz="1400" b="1" i="1" dirty="0" smtClean="0"/>
              <a:t>Distinction </a:t>
            </a:r>
            <a:r>
              <a:rPr lang="en-US" sz="1400" b="1" dirty="0"/>
              <a:t>in order to receive a diploma</a:t>
            </a:r>
            <a:r>
              <a:rPr lang="en-US" sz="1400" b="1" dirty="0" smtClean="0"/>
              <a:t>.</a:t>
            </a:r>
          </a:p>
          <a:p>
            <a:pPr marL="457200" lvl="0" indent="-457200">
              <a:buFont typeface="+mj-lt"/>
              <a:buAutoNum type="alphaUcPeriod"/>
            </a:pPr>
            <a:endParaRPr lang="en-US" sz="1400" b="1" dirty="0" smtClean="0"/>
          </a:p>
          <a:p>
            <a:pPr marL="457200" lvl="0" indent="-457200">
              <a:buFont typeface="+mj-lt"/>
              <a:buAutoNum type="alphaUcPeriod"/>
            </a:pPr>
            <a:r>
              <a:rPr lang="en-US" sz="1400" b="1" dirty="0" smtClean="0"/>
              <a:t>The </a:t>
            </a:r>
            <a:r>
              <a:rPr lang="en-US" sz="1400" b="1" dirty="0"/>
              <a:t>implementation of this policy is required for all Local Education Agency high </a:t>
            </a:r>
            <a:r>
              <a:rPr lang="en-US" sz="1400" b="1" dirty="0" smtClean="0"/>
              <a:t>schools</a:t>
            </a:r>
            <a:r>
              <a:rPr lang="en-US" sz="1400" b="1" dirty="0"/>
              <a:t>.</a:t>
            </a:r>
          </a:p>
          <a:p>
            <a:pPr marL="457200" lvl="0" indent="-457200">
              <a:buFont typeface="+mj-lt"/>
              <a:buAutoNum type="alphaUcPeriod"/>
            </a:pPr>
            <a:endParaRPr lang="en-US" sz="1400" b="1" dirty="0"/>
          </a:p>
          <a:p>
            <a:pPr marL="0" indent="0">
              <a:buNone/>
            </a:pPr>
            <a:endParaRPr lang="en-US" sz="1400" dirty="0"/>
          </a:p>
        </p:txBody>
      </p:sp>
    </p:spTree>
    <p:extLst>
      <p:ext uri="{BB962C8B-B14F-4D97-AF65-F5344CB8AC3E}">
        <p14:creationId xmlns:p14="http://schemas.microsoft.com/office/powerpoint/2010/main" val="3219957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371600"/>
          </a:xfrm>
        </p:spPr>
        <p:txBody>
          <a:bodyPr/>
          <a:lstStyle/>
          <a:p>
            <a:r>
              <a:rPr lang="en-US" dirty="0" smtClean="0"/>
              <a:t>	Honors Seal of Distinction</a:t>
            </a:r>
            <a:endParaRPr lang="en-US" dirty="0"/>
          </a:p>
        </p:txBody>
      </p:sp>
      <p:sp>
        <p:nvSpPr>
          <p:cNvPr id="3" name="Content Placeholder 2"/>
          <p:cNvSpPr>
            <a:spLocks noGrp="1"/>
          </p:cNvSpPr>
          <p:nvPr>
            <p:ph idx="1"/>
          </p:nvPr>
        </p:nvSpPr>
        <p:spPr>
          <a:xfrm>
            <a:off x="457200" y="1600200"/>
            <a:ext cx="8001000" cy="4800600"/>
          </a:xfrm>
        </p:spPr>
        <p:txBody>
          <a:bodyPr>
            <a:normAutofit fontScale="47500" lnSpcReduction="20000"/>
          </a:bodyPr>
          <a:lstStyle/>
          <a:p>
            <a:pPr marL="457200" lvl="0" indent="-457200">
              <a:buFont typeface="+mj-lt"/>
              <a:buAutoNum type="alphaUcPeriod"/>
            </a:pPr>
            <a:r>
              <a:rPr lang="en-US" b="1" u="sng" dirty="0" smtClean="0"/>
              <a:t>English I–IV </a:t>
            </a:r>
            <a:r>
              <a:rPr lang="en-US" b="1" dirty="0" smtClean="0"/>
              <a:t>– </a:t>
            </a:r>
            <a:r>
              <a:rPr lang="en-US" b="1" dirty="0"/>
              <a:t>A</a:t>
            </a:r>
            <a:r>
              <a:rPr lang="en-US" b="1" dirty="0" smtClean="0"/>
              <a:t>t least two courses at the honors level or higher.</a:t>
            </a:r>
          </a:p>
          <a:p>
            <a:pPr marL="457200" lvl="0" indent="-457200">
              <a:buFont typeface="+mj-lt"/>
              <a:buAutoNum type="alphaUcPeriod"/>
            </a:pPr>
            <a:endParaRPr lang="en-US" b="1" dirty="0" smtClean="0"/>
          </a:p>
          <a:p>
            <a:pPr marL="457200" lvl="0" indent="-457200">
              <a:buFont typeface="+mj-lt"/>
              <a:buAutoNum type="alphaUcPeriod"/>
            </a:pPr>
            <a:r>
              <a:rPr lang="en-US" b="1" u="sng" dirty="0" smtClean="0"/>
              <a:t>Mathematics</a:t>
            </a:r>
            <a:r>
              <a:rPr lang="en-US" b="1" dirty="0" smtClean="0"/>
              <a:t> </a:t>
            </a:r>
            <a:r>
              <a:rPr lang="en-US" b="1" dirty="0"/>
              <a:t>– </a:t>
            </a:r>
            <a:r>
              <a:rPr lang="en-US" b="1" dirty="0" smtClean="0"/>
              <a:t>Algebra </a:t>
            </a:r>
            <a:r>
              <a:rPr lang="en-US" b="1" dirty="0"/>
              <a:t>I, Geometry, and Algebra II </a:t>
            </a:r>
            <a:r>
              <a:rPr lang="en-US" b="1" dirty="0" smtClean="0"/>
              <a:t>with </a:t>
            </a:r>
            <a:r>
              <a:rPr lang="en-US" b="1" dirty="0"/>
              <a:t>at least two at the honors level or higher and a fourth honors or above mathematics course with either Algebra II </a:t>
            </a:r>
            <a:r>
              <a:rPr lang="en-US" b="1" dirty="0" smtClean="0"/>
              <a:t>as </a:t>
            </a:r>
            <a:r>
              <a:rPr lang="en-US" b="1" dirty="0"/>
              <a:t>a pre-requisite</a:t>
            </a:r>
            <a:r>
              <a:rPr lang="en-US" b="1" dirty="0" smtClean="0"/>
              <a:t>.</a:t>
            </a:r>
          </a:p>
          <a:p>
            <a:pPr marL="457200" lvl="0" indent="-457200">
              <a:buFont typeface="+mj-lt"/>
              <a:buAutoNum type="alphaUcPeriod"/>
            </a:pPr>
            <a:endParaRPr lang="en-US" b="1" dirty="0" smtClean="0"/>
          </a:p>
          <a:p>
            <a:pPr marL="457200" lvl="0" indent="-457200">
              <a:buFont typeface="+mj-lt"/>
              <a:buAutoNum type="alphaUcPeriod"/>
            </a:pPr>
            <a:r>
              <a:rPr lang="en-US" b="1" u="sng" dirty="0" smtClean="0"/>
              <a:t>Science</a:t>
            </a:r>
            <a:r>
              <a:rPr lang="en-US" b="1" dirty="0" smtClean="0"/>
              <a:t> </a:t>
            </a:r>
            <a:r>
              <a:rPr lang="en-US" b="1" dirty="0"/>
              <a:t>– T</a:t>
            </a:r>
            <a:r>
              <a:rPr lang="en-US" b="1" dirty="0" smtClean="0"/>
              <a:t>hree </a:t>
            </a:r>
            <a:r>
              <a:rPr lang="en-US" b="1" dirty="0"/>
              <a:t>units of a lab science including at least one course in biology and one course in chemistry and a third science with biology and chemistry as a prerequisite.  At least two of the science courses must be at the honors level or higher</a:t>
            </a:r>
            <a:r>
              <a:rPr lang="en-US" b="1" dirty="0" smtClean="0"/>
              <a:t>.</a:t>
            </a:r>
          </a:p>
          <a:p>
            <a:pPr marL="457200" lvl="0" indent="-457200">
              <a:buFont typeface="+mj-lt"/>
              <a:buAutoNum type="alphaUcPeriod"/>
            </a:pPr>
            <a:endParaRPr lang="en-US" sz="1900" b="1" dirty="0"/>
          </a:p>
          <a:p>
            <a:pPr marL="457200" lvl="0" indent="-457200">
              <a:buFont typeface="+mj-lt"/>
              <a:buAutoNum type="alphaUcPeriod"/>
            </a:pPr>
            <a:r>
              <a:rPr lang="en-US" b="1" u="sng" dirty="0" smtClean="0"/>
              <a:t>Social </a:t>
            </a:r>
            <a:r>
              <a:rPr lang="en-US" b="1" u="sng" dirty="0"/>
              <a:t>Studies</a:t>
            </a:r>
            <a:r>
              <a:rPr lang="en-US" b="1" dirty="0"/>
              <a:t> – </a:t>
            </a:r>
            <a:r>
              <a:rPr lang="en-US" b="1" dirty="0" smtClean="0"/>
              <a:t>Three units </a:t>
            </a:r>
            <a:r>
              <a:rPr lang="en-US" b="1" dirty="0"/>
              <a:t>of social studies including U.S. History and Government/Economics and a third course of the student’s choice with at least two at the honors level or higher</a:t>
            </a:r>
            <a:r>
              <a:rPr lang="en-US" b="1" dirty="0" smtClean="0"/>
              <a:t>.</a:t>
            </a:r>
          </a:p>
          <a:p>
            <a:pPr marL="457200" lvl="0" indent="-457200">
              <a:buFont typeface="+mj-lt"/>
              <a:buAutoNum type="alphaUcPeriod"/>
            </a:pPr>
            <a:endParaRPr lang="en-US" b="1" dirty="0" smtClean="0"/>
          </a:p>
          <a:p>
            <a:pPr marL="457200" lvl="0" indent="-457200">
              <a:buFont typeface="+mj-lt"/>
              <a:buAutoNum type="alphaUcPeriod"/>
            </a:pPr>
            <a:r>
              <a:rPr lang="en-US" b="1" u="sng" dirty="0" smtClean="0"/>
              <a:t>World </a:t>
            </a:r>
            <a:r>
              <a:rPr lang="en-US" b="1" u="sng" dirty="0"/>
              <a:t>Language</a:t>
            </a:r>
            <a:r>
              <a:rPr lang="en-US" b="1" dirty="0"/>
              <a:t> – A</a:t>
            </a:r>
            <a:r>
              <a:rPr lang="en-US" b="1" dirty="0" smtClean="0"/>
              <a:t>t </a:t>
            </a:r>
            <a:r>
              <a:rPr lang="en-US" b="1" dirty="0"/>
              <a:t>least </a:t>
            </a:r>
            <a:r>
              <a:rPr lang="en-US" b="1" dirty="0" smtClean="0"/>
              <a:t>two </a:t>
            </a:r>
            <a:r>
              <a:rPr lang="en-US" b="1" dirty="0"/>
              <a:t>world language courses </a:t>
            </a:r>
            <a:r>
              <a:rPr lang="en-US" b="1" dirty="0" smtClean="0"/>
              <a:t>in the same language other </a:t>
            </a:r>
            <a:r>
              <a:rPr lang="en-US" b="1" dirty="0"/>
              <a:t>than </a:t>
            </a:r>
            <a:r>
              <a:rPr lang="en-US" b="1" dirty="0" smtClean="0"/>
              <a:t>English.</a:t>
            </a:r>
          </a:p>
          <a:p>
            <a:pPr marL="457200" lvl="0" indent="-457200">
              <a:buFont typeface="+mj-lt"/>
              <a:buAutoNum type="alphaUcPeriod"/>
            </a:pPr>
            <a:endParaRPr lang="en-US" b="1" dirty="0" smtClean="0"/>
          </a:p>
          <a:p>
            <a:pPr marL="457200" lvl="0" indent="-457200">
              <a:buFont typeface="+mj-lt"/>
              <a:buAutoNum type="alphaUcPeriod"/>
            </a:pPr>
            <a:r>
              <a:rPr lang="en-US" b="1" u="sng" dirty="0" smtClean="0"/>
              <a:t>Advanced </a:t>
            </a:r>
            <a:r>
              <a:rPr lang="en-US" b="1" u="sng" dirty="0"/>
              <a:t>Coursework</a:t>
            </a:r>
            <a:r>
              <a:rPr lang="en-US" b="1" dirty="0"/>
              <a:t> </a:t>
            </a:r>
            <a:r>
              <a:rPr lang="en-US" b="1" dirty="0" smtClean="0"/>
              <a:t>– At least </a:t>
            </a:r>
            <a:r>
              <a:rPr lang="en-US" b="1" dirty="0"/>
              <a:t>four higher-level courses during junior and/or senior years which carry quality points at the honors, Advanced Placement, International Baccalaureate or Dual Enrollment level </a:t>
            </a:r>
            <a:r>
              <a:rPr lang="en-US" b="1" i="1" dirty="0"/>
              <a:t>(Note:  Honors and dual credit CATE courses as well as Project Lead the Way courses are included</a:t>
            </a:r>
            <a:r>
              <a:rPr lang="en-US" b="1" i="1" dirty="0" smtClean="0"/>
              <a:t>).</a:t>
            </a:r>
          </a:p>
          <a:p>
            <a:pPr marL="457200" lvl="0" indent="-457200">
              <a:buFont typeface="+mj-lt"/>
              <a:buAutoNum type="alphaUcPeriod"/>
            </a:pPr>
            <a:endParaRPr lang="en-US" b="1" dirty="0"/>
          </a:p>
          <a:p>
            <a:pPr marL="457200" lvl="0" indent="-457200">
              <a:buFont typeface="+mj-lt"/>
              <a:buAutoNum type="alphaUcPeriod"/>
            </a:pPr>
            <a:r>
              <a:rPr lang="en-US" b="1" u="sng" dirty="0" smtClean="0"/>
              <a:t>GPA</a:t>
            </a:r>
            <a:r>
              <a:rPr lang="en-US" b="1" dirty="0" smtClean="0"/>
              <a:t> </a:t>
            </a:r>
            <a:r>
              <a:rPr lang="en-US" b="1" dirty="0"/>
              <a:t>– </a:t>
            </a:r>
            <a:r>
              <a:rPr lang="en-US" b="1" dirty="0" smtClean="0"/>
              <a:t>A GPA </a:t>
            </a:r>
            <a:r>
              <a:rPr lang="en-US" b="1" dirty="0"/>
              <a:t>on the </a:t>
            </a:r>
            <a:r>
              <a:rPr lang="en-US" b="1" i="1" dirty="0"/>
              <a:t>State Uniform Grading Scale</a:t>
            </a:r>
            <a:r>
              <a:rPr lang="en-US" b="1" dirty="0"/>
              <a:t> of 3.5 or higher</a:t>
            </a:r>
            <a:r>
              <a:rPr lang="en-US" b="1" dirty="0" smtClean="0"/>
              <a:t>.</a:t>
            </a:r>
            <a:endParaRPr lang="en-US" dirty="0">
              <a:solidFill>
                <a:srgbClr val="FF0000"/>
              </a:solidFill>
            </a:endParaRPr>
          </a:p>
        </p:txBody>
      </p:sp>
    </p:spTree>
    <p:extLst>
      <p:ext uri="{BB962C8B-B14F-4D97-AF65-F5344CB8AC3E}">
        <p14:creationId xmlns:p14="http://schemas.microsoft.com/office/powerpoint/2010/main" val="1984957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41440" cy="1219200"/>
          </a:xfrm>
        </p:spPr>
        <p:txBody>
          <a:bodyPr/>
          <a:lstStyle/>
          <a:p>
            <a:r>
              <a:rPr lang="en-US" smtClean="0"/>
              <a:t>Career Seal of Distinction</a:t>
            </a:r>
            <a:endParaRPr lang="en-US" dirty="0"/>
          </a:p>
        </p:txBody>
      </p:sp>
      <p:sp>
        <p:nvSpPr>
          <p:cNvPr id="3" name="Content Placeholder 2"/>
          <p:cNvSpPr>
            <a:spLocks noGrp="1"/>
          </p:cNvSpPr>
          <p:nvPr>
            <p:ph idx="1"/>
          </p:nvPr>
        </p:nvSpPr>
        <p:spPr>
          <a:xfrm>
            <a:off x="304800" y="1447800"/>
            <a:ext cx="8610600" cy="5334000"/>
          </a:xfrm>
        </p:spPr>
        <p:txBody>
          <a:bodyPr>
            <a:normAutofit fontScale="47500" lnSpcReduction="20000"/>
          </a:bodyPr>
          <a:lstStyle/>
          <a:p>
            <a:pPr marL="514350" lvl="0" indent="-514350">
              <a:buFont typeface="+mj-lt"/>
              <a:buAutoNum type="alphaUcPeriod"/>
            </a:pPr>
            <a:r>
              <a:rPr lang="en-US" b="1" u="sng" dirty="0" smtClean="0"/>
              <a:t>Mathematics</a:t>
            </a:r>
            <a:r>
              <a:rPr lang="en-US" b="1" dirty="0"/>
              <a:t> –</a:t>
            </a:r>
            <a:r>
              <a:rPr lang="en-US" b="1" dirty="0" smtClean="0"/>
              <a:t> </a:t>
            </a:r>
            <a:r>
              <a:rPr lang="en-US" b="1" dirty="0"/>
              <a:t>Algebra I, Geometry, and Algebra II or customized math sequence and a fourth math course (including applied math courses) aligned to post secondary career goals</a:t>
            </a:r>
            <a:r>
              <a:rPr lang="en-US" b="1" dirty="0" smtClean="0"/>
              <a:t>.</a:t>
            </a:r>
            <a:endParaRPr lang="en-US" sz="2800" dirty="0"/>
          </a:p>
          <a:p>
            <a:pPr marL="514350" lvl="0" indent="-514350">
              <a:buFont typeface="+mj-lt"/>
              <a:buAutoNum type="alphaUcPeriod"/>
            </a:pPr>
            <a:r>
              <a:rPr lang="en-US" b="1" u="sng" dirty="0" smtClean="0"/>
              <a:t>Science</a:t>
            </a:r>
            <a:r>
              <a:rPr lang="en-US" b="1" dirty="0"/>
              <a:t> –</a:t>
            </a:r>
            <a:r>
              <a:rPr lang="en-US" b="1" dirty="0" smtClean="0"/>
              <a:t> </a:t>
            </a:r>
            <a:r>
              <a:rPr lang="en-US" b="1" dirty="0"/>
              <a:t>Three units of science with at least one course in biology and two courses (including applied science courses) tied to postsecondary career goals.</a:t>
            </a:r>
            <a:endParaRPr lang="en-US" sz="2800" dirty="0"/>
          </a:p>
          <a:p>
            <a:pPr marL="514350" lvl="0" indent="-514350">
              <a:buFont typeface="+mj-lt"/>
              <a:buAutoNum type="alphaUcPeriod"/>
            </a:pPr>
            <a:r>
              <a:rPr lang="en-US" b="1" u="sng" dirty="0"/>
              <a:t>Career and Technical </a:t>
            </a:r>
            <a:r>
              <a:rPr lang="en-US" b="1" u="sng" dirty="0" smtClean="0"/>
              <a:t>Education</a:t>
            </a:r>
            <a:r>
              <a:rPr lang="en-US" b="1" dirty="0"/>
              <a:t> –</a:t>
            </a:r>
            <a:r>
              <a:rPr lang="en-US" b="1" dirty="0" smtClean="0"/>
              <a:t> </a:t>
            </a:r>
            <a:r>
              <a:rPr lang="en-US" b="1" dirty="0"/>
              <a:t>Completion of a major (four aligned courses within a career cluster designated by the district as a part of the EEDA) in one of the following national career clusters:</a:t>
            </a:r>
            <a:endParaRPr lang="en-US" sz="2800" dirty="0"/>
          </a:p>
          <a:p>
            <a:pPr lvl="1"/>
            <a:r>
              <a:rPr lang="en-US" b="1" dirty="0"/>
              <a:t>Agriculture, Food and Natural Resources</a:t>
            </a:r>
            <a:endParaRPr lang="en-US" dirty="0"/>
          </a:p>
          <a:p>
            <a:pPr lvl="1"/>
            <a:r>
              <a:rPr lang="en-US" b="1" dirty="0"/>
              <a:t>Architecture &amp; Construction</a:t>
            </a:r>
            <a:endParaRPr lang="en-US" dirty="0"/>
          </a:p>
          <a:p>
            <a:pPr lvl="1"/>
            <a:r>
              <a:rPr lang="en-US" b="1" dirty="0"/>
              <a:t>Arts, A/V Technology &amp; Communications</a:t>
            </a:r>
            <a:endParaRPr lang="en-US" dirty="0"/>
          </a:p>
          <a:p>
            <a:pPr lvl="1"/>
            <a:r>
              <a:rPr lang="en-US" b="1" dirty="0"/>
              <a:t>Business Management &amp; Administration</a:t>
            </a:r>
            <a:endParaRPr lang="en-US" dirty="0"/>
          </a:p>
          <a:p>
            <a:pPr lvl="1"/>
            <a:r>
              <a:rPr lang="en-US" b="1" dirty="0"/>
              <a:t>Education &amp; Training</a:t>
            </a:r>
            <a:endParaRPr lang="en-US" dirty="0"/>
          </a:p>
          <a:p>
            <a:pPr lvl="1"/>
            <a:r>
              <a:rPr lang="en-US" b="1" dirty="0"/>
              <a:t>Finance</a:t>
            </a:r>
            <a:endParaRPr lang="en-US" dirty="0"/>
          </a:p>
          <a:p>
            <a:pPr lvl="1"/>
            <a:r>
              <a:rPr lang="en-US" b="1" dirty="0"/>
              <a:t>Government &amp; Public Administration</a:t>
            </a:r>
            <a:endParaRPr lang="en-US" dirty="0"/>
          </a:p>
          <a:p>
            <a:pPr lvl="1"/>
            <a:r>
              <a:rPr lang="en-US" b="1" dirty="0"/>
              <a:t>Health Science</a:t>
            </a:r>
            <a:endParaRPr lang="en-US" dirty="0"/>
          </a:p>
          <a:p>
            <a:pPr lvl="1"/>
            <a:r>
              <a:rPr lang="en-US" b="1" dirty="0"/>
              <a:t>Hospitality &amp; Tourism</a:t>
            </a:r>
            <a:endParaRPr lang="en-US" dirty="0"/>
          </a:p>
          <a:p>
            <a:pPr lvl="1"/>
            <a:r>
              <a:rPr lang="en-US" b="1" dirty="0"/>
              <a:t>Human Services</a:t>
            </a:r>
            <a:endParaRPr lang="en-US" dirty="0"/>
          </a:p>
          <a:p>
            <a:pPr lvl="1"/>
            <a:r>
              <a:rPr lang="en-US" b="1" dirty="0"/>
              <a:t>Information Technology</a:t>
            </a:r>
            <a:endParaRPr lang="en-US" dirty="0"/>
          </a:p>
          <a:p>
            <a:pPr lvl="1"/>
            <a:r>
              <a:rPr lang="en-US" b="1" dirty="0"/>
              <a:t>Law, Public Safety, Corrections &amp; Security</a:t>
            </a:r>
            <a:endParaRPr lang="en-US" dirty="0"/>
          </a:p>
          <a:p>
            <a:pPr lvl="1"/>
            <a:r>
              <a:rPr lang="en-US" b="1" dirty="0"/>
              <a:t>Manufacturing</a:t>
            </a:r>
            <a:endParaRPr lang="en-US" dirty="0"/>
          </a:p>
          <a:p>
            <a:pPr lvl="1"/>
            <a:r>
              <a:rPr lang="en-US" b="1" dirty="0"/>
              <a:t>Marketing</a:t>
            </a:r>
            <a:endParaRPr lang="en-US" dirty="0"/>
          </a:p>
          <a:p>
            <a:pPr lvl="1"/>
            <a:r>
              <a:rPr lang="en-US" b="1" dirty="0"/>
              <a:t>Science, Technology, Engineering &amp; Math</a:t>
            </a:r>
            <a:endParaRPr lang="en-US" dirty="0"/>
          </a:p>
          <a:p>
            <a:pPr lvl="1"/>
            <a:r>
              <a:rPr lang="en-US" b="1" dirty="0"/>
              <a:t>Transportation, Distribution&amp; Logistics</a:t>
            </a:r>
            <a:endParaRPr lang="en-US" dirty="0"/>
          </a:p>
          <a:p>
            <a:pPr marL="514350" lvl="0" indent="-514350">
              <a:buFont typeface="+mj-lt"/>
              <a:buAutoNum type="alphaUcPeriod"/>
            </a:pPr>
            <a:r>
              <a:rPr lang="en-US" b="1" dirty="0"/>
              <a:t>Earn at least one industry-recognized credential, a Career Readiness Certificate (CRC) at the Silver or higher on </a:t>
            </a:r>
            <a:r>
              <a:rPr lang="en-US" b="1" dirty="0" err="1"/>
              <a:t>WorkKeys</a:t>
            </a:r>
            <a:r>
              <a:rPr lang="en-US" b="1" dirty="0"/>
              <a:t>, or a semester-long WBL placement credit.</a:t>
            </a:r>
            <a:endParaRPr lang="en-US" sz="2800" dirty="0"/>
          </a:p>
          <a:p>
            <a:pPr marL="514350" indent="-514350">
              <a:buFont typeface="+mj-lt"/>
              <a:buAutoNum type="alphaUcPeriod"/>
            </a:pPr>
            <a:r>
              <a:rPr lang="en-US" b="1" dirty="0"/>
              <a:t> GPA on the </a:t>
            </a:r>
            <a:r>
              <a:rPr lang="en-US" b="1" i="1" dirty="0"/>
              <a:t>State Uniform Grading Scale</a:t>
            </a:r>
            <a:r>
              <a:rPr lang="en-US" b="1" dirty="0"/>
              <a:t> of at least </a:t>
            </a:r>
            <a:r>
              <a:rPr lang="en-US" b="1" dirty="0" smtClean="0"/>
              <a:t>2.5</a:t>
            </a:r>
            <a:endParaRPr lang="en-US" b="1" dirty="0"/>
          </a:p>
        </p:txBody>
      </p:sp>
    </p:spTree>
    <p:extLst>
      <p:ext uri="{BB962C8B-B14F-4D97-AF65-F5344CB8AC3E}">
        <p14:creationId xmlns:p14="http://schemas.microsoft.com/office/powerpoint/2010/main" val="2717817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041440" cy="1143000"/>
          </a:xfrm>
        </p:spPr>
        <p:txBody>
          <a:bodyPr/>
          <a:lstStyle/>
          <a:p>
            <a:pPr algn="r"/>
            <a:r>
              <a:rPr lang="en-US" sz="4000" dirty="0" smtClean="0"/>
              <a:t>Specialization Seals of Distinction</a:t>
            </a:r>
            <a:endParaRPr lang="en-US" sz="4000" dirty="0"/>
          </a:p>
        </p:txBody>
      </p:sp>
      <p:sp>
        <p:nvSpPr>
          <p:cNvPr id="3" name="Content Placeholder 2"/>
          <p:cNvSpPr>
            <a:spLocks noGrp="1"/>
          </p:cNvSpPr>
          <p:nvPr>
            <p:ph idx="1"/>
          </p:nvPr>
        </p:nvSpPr>
        <p:spPr>
          <a:xfrm>
            <a:off x="457200" y="1676400"/>
            <a:ext cx="8458200" cy="4876800"/>
          </a:xfrm>
        </p:spPr>
        <p:txBody>
          <a:bodyPr>
            <a:normAutofit fontScale="25000" lnSpcReduction="20000"/>
          </a:bodyPr>
          <a:lstStyle/>
          <a:p>
            <a:pPr marL="0" indent="0">
              <a:buNone/>
            </a:pPr>
            <a:r>
              <a:rPr lang="en-US" sz="5600" b="1" dirty="0"/>
              <a:t>This seal supports the Profile of the South Carolina Graduate by allowing students to concentrate in STEM, World Language, the Arts, and the Military. These requirements are in addition to the requirements of the standard diploma as set forth by State Board Policy.</a:t>
            </a:r>
          </a:p>
          <a:p>
            <a:pPr marL="0" indent="0">
              <a:buNone/>
            </a:pPr>
            <a:endParaRPr lang="en-US" sz="5600" b="1" dirty="0"/>
          </a:p>
          <a:p>
            <a:r>
              <a:rPr lang="en-US" sz="5600" b="1" u="sng" dirty="0" smtClean="0"/>
              <a:t>STEM </a:t>
            </a:r>
            <a:r>
              <a:rPr lang="en-US" sz="5600" b="1" dirty="0" smtClean="0"/>
              <a:t>– Four elective </a:t>
            </a:r>
            <a:r>
              <a:rPr lang="en-US" sz="5600" b="1" dirty="0"/>
              <a:t>courses beyond the required courses in math, science, and technology with at least two </a:t>
            </a:r>
            <a:r>
              <a:rPr lang="en-US" sz="5600" b="1" dirty="0" smtClean="0"/>
              <a:t>courses </a:t>
            </a:r>
            <a:r>
              <a:rPr lang="en-US" sz="5600" b="1" dirty="0"/>
              <a:t>at the honors level or higher. The four courses may be in one area of STEM </a:t>
            </a:r>
            <a:r>
              <a:rPr lang="en-US" sz="5600" b="1" dirty="0" smtClean="0"/>
              <a:t>or across </a:t>
            </a:r>
            <a:r>
              <a:rPr lang="en-US" sz="5600" b="1" dirty="0"/>
              <a:t>the four areas of STEM</a:t>
            </a:r>
            <a:r>
              <a:rPr lang="en-US" sz="5600" b="1" dirty="0" smtClean="0"/>
              <a:t>.</a:t>
            </a:r>
          </a:p>
          <a:p>
            <a:endParaRPr lang="en-US" sz="5600" b="1" dirty="0"/>
          </a:p>
          <a:p>
            <a:r>
              <a:rPr lang="en-US" sz="5600" b="1" u="sng" dirty="0" smtClean="0"/>
              <a:t>Military</a:t>
            </a:r>
            <a:r>
              <a:rPr lang="en-US" sz="5600" b="1" dirty="0"/>
              <a:t> – </a:t>
            </a:r>
            <a:r>
              <a:rPr lang="en-US" sz="5600" b="1" dirty="0" smtClean="0"/>
              <a:t>Four </a:t>
            </a:r>
            <a:r>
              <a:rPr lang="en-US" sz="5600" b="1" dirty="0"/>
              <a:t>courses in JROTC </a:t>
            </a:r>
            <a:r>
              <a:rPr lang="en-US" sz="5600" b="1" dirty="0" smtClean="0"/>
              <a:t>and a </a:t>
            </a:r>
            <a:r>
              <a:rPr lang="en-US" sz="5600" b="1" dirty="0"/>
              <a:t>score </a:t>
            </a:r>
            <a:r>
              <a:rPr lang="en-US" sz="5600" b="1" dirty="0" smtClean="0"/>
              <a:t>of 31 or higher</a:t>
            </a:r>
            <a:r>
              <a:rPr lang="en-US" sz="5600" b="1" dirty="0" smtClean="0">
                <a:solidFill>
                  <a:srgbClr val="FF0000"/>
                </a:solidFill>
              </a:rPr>
              <a:t> </a:t>
            </a:r>
            <a:r>
              <a:rPr lang="en-US" sz="5600" b="1" dirty="0"/>
              <a:t>on the ASVAB assessment</a:t>
            </a:r>
            <a:r>
              <a:rPr lang="en-US" sz="5600" b="1" dirty="0" smtClean="0"/>
              <a:t>.</a:t>
            </a:r>
          </a:p>
          <a:p>
            <a:endParaRPr lang="en-US" sz="5600" b="1" dirty="0"/>
          </a:p>
          <a:p>
            <a:r>
              <a:rPr lang="en-US" sz="5600" b="1" u="sng" dirty="0" smtClean="0"/>
              <a:t>Arts</a:t>
            </a:r>
            <a:r>
              <a:rPr lang="en-US" sz="5600" b="1" dirty="0"/>
              <a:t> – </a:t>
            </a:r>
            <a:r>
              <a:rPr lang="en-US" sz="5600" b="1" dirty="0" smtClean="0"/>
              <a:t>Four elective </a:t>
            </a:r>
            <a:r>
              <a:rPr lang="en-US" sz="5600" b="1" dirty="0"/>
              <a:t>courses in single or multiple areas of the Arts </a:t>
            </a:r>
            <a:r>
              <a:rPr lang="en-US" sz="5600" b="1" dirty="0" smtClean="0"/>
              <a:t>with two or more courses at the honors or AP/IB levels.  </a:t>
            </a:r>
            <a:r>
              <a:rPr lang="en-US" sz="5600" b="1" dirty="0"/>
              <a:t>S</a:t>
            </a:r>
            <a:r>
              <a:rPr lang="en-US" sz="5600" b="1" dirty="0" smtClean="0"/>
              <a:t>uccessful demonstration of mastery on an externally validated performance task (AP exam of 3 or IB exam of 4 may count if the courses are taken before the senior year).</a:t>
            </a:r>
          </a:p>
          <a:p>
            <a:endParaRPr lang="en-US" sz="5600" b="1" dirty="0"/>
          </a:p>
          <a:p>
            <a:r>
              <a:rPr lang="en-US" sz="5600" b="1" u="sng" dirty="0"/>
              <a:t>World </a:t>
            </a:r>
            <a:r>
              <a:rPr lang="en-US" sz="5600" b="1" u="sng" dirty="0" smtClean="0"/>
              <a:t>Language</a:t>
            </a:r>
            <a:r>
              <a:rPr lang="en-US" sz="5600" b="1" dirty="0"/>
              <a:t> – </a:t>
            </a:r>
            <a:r>
              <a:rPr lang="en-US" sz="5600" b="1" dirty="0" smtClean="0"/>
              <a:t>Proficiency </a:t>
            </a:r>
            <a:r>
              <a:rPr lang="en-US" sz="5600" b="1" dirty="0"/>
              <a:t>in </a:t>
            </a:r>
            <a:r>
              <a:rPr lang="en-US" sz="5600" b="1" dirty="0" smtClean="0"/>
              <a:t>a language other than English </a:t>
            </a:r>
            <a:r>
              <a:rPr lang="en-US" sz="5600" b="1" dirty="0"/>
              <a:t>by completing a </a:t>
            </a:r>
            <a:r>
              <a:rPr lang="en-US" sz="5600" b="1" dirty="0" smtClean="0"/>
              <a:t>four course concentration in </a:t>
            </a:r>
            <a:r>
              <a:rPr lang="en-US" sz="5600" b="1" dirty="0"/>
              <a:t>the same </a:t>
            </a:r>
            <a:r>
              <a:rPr lang="en-US" sz="5600" b="1" dirty="0" smtClean="0"/>
              <a:t>language and/or demonstrating proficiency with </a:t>
            </a:r>
            <a:r>
              <a:rPr lang="en-US" sz="5600" b="1" dirty="0"/>
              <a:t>a score of “Intermediate Low” or higher on the American Council for Teaching of Foreign Language (</a:t>
            </a:r>
            <a:r>
              <a:rPr lang="en-US" sz="5600" b="1" dirty="0" smtClean="0"/>
              <a:t>ACTFL).  AP exams of 3 or higher or IB exam of 4 or higher may demonstrate proficiency if courses are taken before the senior year.  Limited </a:t>
            </a:r>
            <a:r>
              <a:rPr lang="en-US" sz="5600" b="1" dirty="0"/>
              <a:t>English Proficiency students </a:t>
            </a:r>
            <a:r>
              <a:rPr lang="en-US" sz="5600" b="1" dirty="0" smtClean="0"/>
              <a:t>may complete the same criteria above but also demonstrate English proficiency with a Level 5 composite score or higher on the ACCESS language </a:t>
            </a:r>
            <a:r>
              <a:rPr lang="en-US" sz="5600" b="1" dirty="0"/>
              <a:t>proficiency test.</a:t>
            </a:r>
          </a:p>
          <a:p>
            <a:pPr marL="0" lvl="0" indent="0">
              <a:buNone/>
            </a:pPr>
            <a:endParaRPr lang="en-US" sz="5600" b="1" u="sng" dirty="0" smtClean="0"/>
          </a:p>
          <a:p>
            <a:r>
              <a:rPr lang="en-US" sz="5600" b="1" u="sng" dirty="0" smtClean="0"/>
              <a:t>GPA</a:t>
            </a:r>
            <a:r>
              <a:rPr lang="en-US" sz="5600" b="1" dirty="0" smtClean="0"/>
              <a:t> </a:t>
            </a:r>
            <a:r>
              <a:rPr lang="en-US" sz="5600" b="1" dirty="0"/>
              <a:t>– For all of the specialization seals, the student shall earn a GPA on the </a:t>
            </a:r>
            <a:r>
              <a:rPr lang="en-US" sz="5600" b="1" i="1" dirty="0"/>
              <a:t>State Uniform </a:t>
            </a:r>
            <a:r>
              <a:rPr lang="en-US" sz="5600" b="1" i="1" dirty="0" smtClean="0"/>
              <a:t>Grading </a:t>
            </a:r>
            <a:r>
              <a:rPr lang="en-US" sz="5600" b="1" i="1" dirty="0"/>
              <a:t>Scale</a:t>
            </a:r>
            <a:r>
              <a:rPr lang="en-US" sz="5600" b="1" dirty="0"/>
              <a:t> of </a:t>
            </a:r>
            <a:r>
              <a:rPr lang="en-US" sz="5600" b="1" dirty="0" smtClean="0"/>
              <a:t>3.0 </a:t>
            </a:r>
            <a:r>
              <a:rPr lang="en-US" sz="5600" b="1" dirty="0"/>
              <a:t>or higher</a:t>
            </a:r>
            <a:r>
              <a:rPr lang="en-US" sz="5600" b="1" dirty="0" smtClean="0"/>
              <a:t>.</a:t>
            </a:r>
            <a:endParaRPr lang="en-US" sz="5600" b="1" dirty="0"/>
          </a:p>
          <a:p>
            <a:pPr marL="0" indent="0">
              <a:buNone/>
            </a:pPr>
            <a:endParaRPr lang="en-US" dirty="0"/>
          </a:p>
        </p:txBody>
      </p:sp>
    </p:spTree>
    <p:extLst>
      <p:ext uri="{BB962C8B-B14F-4D97-AF65-F5344CB8AC3E}">
        <p14:creationId xmlns:p14="http://schemas.microsoft.com/office/powerpoint/2010/main" val="32820208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1361</Words>
  <Application>Microsoft Office PowerPoint</Application>
  <PresentationFormat>On-screen Show (4:3)</PresentationFormat>
  <Paragraphs>164</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SC Diploma Pathway Project</vt:lpstr>
      <vt:lpstr> Diploma Pathway Work Details</vt:lpstr>
      <vt:lpstr>Personalized Pathways</vt:lpstr>
      <vt:lpstr>Personalized Pathway Example: Math</vt:lpstr>
      <vt:lpstr>Personalized Pathway Example: English</vt:lpstr>
      <vt:lpstr> South Carolina  Graduation Seals Criteria </vt:lpstr>
      <vt:lpstr> Honors Seal of Distinction</vt:lpstr>
      <vt:lpstr>Career Seal of Distinction</vt:lpstr>
      <vt:lpstr>Specialization Seals of Distinction</vt:lpstr>
      <vt:lpstr>College- Ready Seal  </vt:lpstr>
      <vt:lpstr>State Employability Credential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2016-07-26T19:39:07Z</dcterms:created>
  <dcterms:modified xsi:type="dcterms:W3CDTF">2017-02-08T17:27:25Z</dcterms:modified>
</cp:coreProperties>
</file>