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90" r:id="rId2"/>
    <p:sldId id="288" r:id="rId3"/>
    <p:sldId id="273" r:id="rId4"/>
    <p:sldId id="258" r:id="rId5"/>
    <p:sldId id="269" r:id="rId6"/>
    <p:sldId id="298" r:id="rId7"/>
    <p:sldId id="299" r:id="rId8"/>
    <p:sldId id="286" r:id="rId9"/>
    <p:sldId id="264" r:id="rId10"/>
    <p:sldId id="262" r:id="rId11"/>
    <p:sldId id="293" r:id="rId12"/>
    <p:sldId id="292" r:id="rId13"/>
    <p:sldId id="289" r:id="rId14"/>
    <p:sldId id="291" r:id="rId15"/>
    <p:sldId id="297" r:id="rId16"/>
    <p:sldId id="294" r:id="rId17"/>
    <p:sldId id="295" r:id="rId18"/>
    <p:sldId id="296" r:id="rId19"/>
    <p:sldId id="280" r:id="rId20"/>
    <p:sldId id="266" r:id="rId21"/>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080"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78F328-693B-4798-867C-2D5A57A3A244}" type="doc">
      <dgm:prSet loTypeId="urn:microsoft.com/office/officeart/2005/8/layout/vList6" loCatId="list" qsTypeId="urn:microsoft.com/office/officeart/2005/8/quickstyle/3d1" qsCatId="3D" csTypeId="urn:microsoft.com/office/officeart/2005/8/colors/accent1_2" csCatId="accent1" phldr="1"/>
      <dgm:spPr/>
      <dgm:t>
        <a:bodyPr/>
        <a:lstStyle/>
        <a:p>
          <a:endParaRPr lang="en-US"/>
        </a:p>
      </dgm:t>
    </dgm:pt>
    <dgm:pt modelId="{7CF4FE6D-F6D3-468D-BF81-4739B3BBBC66}">
      <dgm:prSet phldrT="[Text]" custT="1"/>
      <dgm:spPr/>
      <dgm:t>
        <a:bodyPr/>
        <a:lstStyle/>
        <a:p>
          <a:r>
            <a:rPr lang="en-US" sz="3200" dirty="0" smtClean="0"/>
            <a:t>Submit in Paper Form</a:t>
          </a:r>
          <a:endParaRPr lang="en-US" sz="3200" dirty="0"/>
        </a:p>
      </dgm:t>
    </dgm:pt>
    <dgm:pt modelId="{1E535899-8A3B-47E3-BE09-C1E5C9A0B912}" type="parTrans" cxnId="{73D3B4D3-F182-4C7D-94DC-388334C6DACD}">
      <dgm:prSet/>
      <dgm:spPr/>
      <dgm:t>
        <a:bodyPr/>
        <a:lstStyle/>
        <a:p>
          <a:endParaRPr lang="en-US"/>
        </a:p>
      </dgm:t>
    </dgm:pt>
    <dgm:pt modelId="{A3B57941-8D5A-49E7-AD7C-1A0D2CB167A0}" type="sibTrans" cxnId="{73D3B4D3-F182-4C7D-94DC-388334C6DACD}">
      <dgm:prSet/>
      <dgm:spPr/>
      <dgm:t>
        <a:bodyPr/>
        <a:lstStyle/>
        <a:p>
          <a:endParaRPr lang="en-US"/>
        </a:p>
      </dgm:t>
    </dgm:pt>
    <dgm:pt modelId="{25629B2B-E148-4C68-AAA4-575CDEF987BD}">
      <dgm:prSet phldrT="[Text]"/>
      <dgm:spPr/>
      <dgm:t>
        <a:bodyPr/>
        <a:lstStyle/>
        <a:p>
          <a:r>
            <a:rPr lang="en-US" dirty="0" smtClean="0"/>
            <a:t>CEIS</a:t>
          </a:r>
          <a:endParaRPr lang="en-US" dirty="0"/>
        </a:p>
      </dgm:t>
    </dgm:pt>
    <dgm:pt modelId="{7D480673-3E19-4102-9B24-1D65F271A1E0}" type="parTrans" cxnId="{B4DACD40-A3F3-4677-91DA-D7DA70529F98}">
      <dgm:prSet/>
      <dgm:spPr/>
      <dgm:t>
        <a:bodyPr/>
        <a:lstStyle/>
        <a:p>
          <a:endParaRPr lang="en-US"/>
        </a:p>
      </dgm:t>
    </dgm:pt>
    <dgm:pt modelId="{087E2F10-381C-41C0-A49F-6CDE298138DB}" type="sibTrans" cxnId="{B4DACD40-A3F3-4677-91DA-D7DA70529F98}">
      <dgm:prSet/>
      <dgm:spPr/>
      <dgm:t>
        <a:bodyPr/>
        <a:lstStyle/>
        <a:p>
          <a:endParaRPr lang="en-US"/>
        </a:p>
      </dgm:t>
    </dgm:pt>
    <dgm:pt modelId="{5067AAC0-8F58-471B-9F2C-80D3C74707BE}">
      <dgm:prSet phldrT="[Text]"/>
      <dgm:spPr/>
      <dgm:t>
        <a:bodyPr/>
        <a:lstStyle/>
        <a:p>
          <a:r>
            <a:rPr lang="en-US" dirty="0" smtClean="0"/>
            <a:t>Assurances</a:t>
          </a:r>
          <a:endParaRPr lang="en-US" dirty="0"/>
        </a:p>
      </dgm:t>
    </dgm:pt>
    <dgm:pt modelId="{BE555B29-8812-4B87-BAF9-B4E5833A8C62}" type="parTrans" cxnId="{CA0EC7C8-C84F-4791-822B-C7239CDFDDD7}">
      <dgm:prSet/>
      <dgm:spPr/>
      <dgm:t>
        <a:bodyPr/>
        <a:lstStyle/>
        <a:p>
          <a:endParaRPr lang="en-US"/>
        </a:p>
      </dgm:t>
    </dgm:pt>
    <dgm:pt modelId="{4F0EB8EA-2226-4EC7-9F0E-41984CA44C8A}" type="sibTrans" cxnId="{CA0EC7C8-C84F-4791-822B-C7239CDFDDD7}">
      <dgm:prSet/>
      <dgm:spPr/>
      <dgm:t>
        <a:bodyPr/>
        <a:lstStyle/>
        <a:p>
          <a:endParaRPr lang="en-US"/>
        </a:p>
      </dgm:t>
    </dgm:pt>
    <dgm:pt modelId="{DE089779-993E-43DB-B7D3-903498759AE2}">
      <dgm:prSet phldrT="[Text]" custT="1"/>
      <dgm:spPr/>
      <dgm:t>
        <a:bodyPr/>
        <a:lstStyle/>
        <a:p>
          <a:r>
            <a:rPr lang="en-US" sz="4400" dirty="0" smtClean="0"/>
            <a:t>GAPS</a:t>
          </a:r>
          <a:endParaRPr lang="en-US" sz="4400" dirty="0"/>
        </a:p>
      </dgm:t>
    </dgm:pt>
    <dgm:pt modelId="{BD24E6EF-DB35-415C-B262-8ACCFBE26EA7}" type="parTrans" cxnId="{3E114F2B-869A-4738-AC5C-E9C8234340A2}">
      <dgm:prSet/>
      <dgm:spPr/>
      <dgm:t>
        <a:bodyPr/>
        <a:lstStyle/>
        <a:p>
          <a:endParaRPr lang="en-US"/>
        </a:p>
      </dgm:t>
    </dgm:pt>
    <dgm:pt modelId="{3EF4F61A-5987-426A-84C8-488E9BBA7082}" type="sibTrans" cxnId="{3E114F2B-869A-4738-AC5C-E9C8234340A2}">
      <dgm:prSet/>
      <dgm:spPr/>
      <dgm:t>
        <a:bodyPr/>
        <a:lstStyle/>
        <a:p>
          <a:endParaRPr lang="en-US"/>
        </a:p>
      </dgm:t>
    </dgm:pt>
    <dgm:pt modelId="{F5F1B068-450F-45B0-8B11-798CC90A091C}">
      <dgm:prSet phldrT="[Text]"/>
      <dgm:spPr/>
      <dgm:t>
        <a:bodyPr/>
        <a:lstStyle/>
        <a:p>
          <a:r>
            <a:rPr lang="en-US" dirty="0" smtClean="0"/>
            <a:t>Budgets</a:t>
          </a:r>
          <a:endParaRPr lang="en-US" dirty="0"/>
        </a:p>
      </dgm:t>
    </dgm:pt>
    <dgm:pt modelId="{A0DA3B0C-9D62-4168-97DD-97EA2E891333}" type="parTrans" cxnId="{A6D8692C-9038-46BB-BD77-A43C59448068}">
      <dgm:prSet/>
      <dgm:spPr/>
      <dgm:t>
        <a:bodyPr/>
        <a:lstStyle/>
        <a:p>
          <a:endParaRPr lang="en-US"/>
        </a:p>
      </dgm:t>
    </dgm:pt>
    <dgm:pt modelId="{0DBC5000-7F19-4902-B734-E07479C4E6AC}" type="sibTrans" cxnId="{A6D8692C-9038-46BB-BD77-A43C59448068}">
      <dgm:prSet/>
      <dgm:spPr/>
      <dgm:t>
        <a:bodyPr/>
        <a:lstStyle/>
        <a:p>
          <a:endParaRPr lang="en-US"/>
        </a:p>
      </dgm:t>
    </dgm:pt>
    <dgm:pt modelId="{5FAE1D52-AD64-4561-A011-61DDB20432A0}">
      <dgm:prSet phldrT="[Text]"/>
      <dgm:spPr/>
      <dgm:t>
        <a:bodyPr/>
        <a:lstStyle/>
        <a:p>
          <a:r>
            <a:rPr lang="en-US" dirty="0" smtClean="0"/>
            <a:t>PPPSC</a:t>
          </a:r>
          <a:endParaRPr lang="en-US" dirty="0"/>
        </a:p>
      </dgm:t>
    </dgm:pt>
    <dgm:pt modelId="{C13A9170-E1AA-4CC4-ADC5-44CFB6DDEA98}" type="parTrans" cxnId="{A75F83D5-C395-4EC7-8295-4C6C5532551E}">
      <dgm:prSet/>
      <dgm:spPr/>
      <dgm:t>
        <a:bodyPr/>
        <a:lstStyle/>
        <a:p>
          <a:endParaRPr lang="en-US"/>
        </a:p>
      </dgm:t>
    </dgm:pt>
    <dgm:pt modelId="{2D1B5F5A-6DC6-4BFC-9040-03C946513979}" type="sibTrans" cxnId="{A75F83D5-C395-4EC7-8295-4C6C5532551E}">
      <dgm:prSet/>
      <dgm:spPr/>
      <dgm:t>
        <a:bodyPr/>
        <a:lstStyle/>
        <a:p>
          <a:endParaRPr lang="en-US"/>
        </a:p>
      </dgm:t>
    </dgm:pt>
    <dgm:pt modelId="{5527694E-3819-4E3C-91F6-246BCE293BDE}">
      <dgm:prSet phldrT="[Text]"/>
      <dgm:spPr/>
      <dgm:t>
        <a:bodyPr/>
        <a:lstStyle/>
        <a:p>
          <a:r>
            <a:rPr lang="en-US" dirty="0" smtClean="0"/>
            <a:t>Fiscal</a:t>
          </a:r>
          <a:endParaRPr lang="en-US" dirty="0"/>
        </a:p>
      </dgm:t>
    </dgm:pt>
    <dgm:pt modelId="{8DEF77BB-B4A0-455D-97D5-9D4003994CDE}" type="parTrans" cxnId="{83D7406B-20D7-4512-B21C-CD34101D3EA2}">
      <dgm:prSet/>
      <dgm:spPr/>
      <dgm:t>
        <a:bodyPr/>
        <a:lstStyle/>
        <a:p>
          <a:endParaRPr lang="en-US"/>
        </a:p>
      </dgm:t>
    </dgm:pt>
    <dgm:pt modelId="{05AFB834-7D88-4277-984D-C91393F305AC}" type="sibTrans" cxnId="{83D7406B-20D7-4512-B21C-CD34101D3EA2}">
      <dgm:prSet/>
      <dgm:spPr/>
      <dgm:t>
        <a:bodyPr/>
        <a:lstStyle/>
        <a:p>
          <a:endParaRPr lang="en-US"/>
        </a:p>
      </dgm:t>
    </dgm:pt>
    <dgm:pt modelId="{168E2CE4-9D4B-4A54-8F45-B2119E5E7429}">
      <dgm:prSet phldrT="[Text]"/>
      <dgm:spPr/>
      <dgm:t>
        <a:bodyPr/>
        <a:lstStyle/>
        <a:p>
          <a:r>
            <a:rPr lang="en-US" dirty="0" smtClean="0"/>
            <a:t>Lobbying Certification</a:t>
          </a:r>
          <a:endParaRPr lang="en-US" dirty="0"/>
        </a:p>
      </dgm:t>
    </dgm:pt>
    <dgm:pt modelId="{E0606B94-75E7-4B5E-9600-EFD77E848552}" type="parTrans" cxnId="{B42E1ED2-606F-4526-85F6-64F5B9F34AB4}">
      <dgm:prSet/>
      <dgm:spPr/>
      <dgm:t>
        <a:bodyPr/>
        <a:lstStyle/>
        <a:p>
          <a:endParaRPr lang="en-US"/>
        </a:p>
      </dgm:t>
    </dgm:pt>
    <dgm:pt modelId="{D5E4E24F-8F9C-448D-95C6-46EB99D5B2E0}" type="sibTrans" cxnId="{B42E1ED2-606F-4526-85F6-64F5B9F34AB4}">
      <dgm:prSet/>
      <dgm:spPr/>
      <dgm:t>
        <a:bodyPr/>
        <a:lstStyle/>
        <a:p>
          <a:endParaRPr lang="en-US"/>
        </a:p>
      </dgm:t>
    </dgm:pt>
    <dgm:pt modelId="{ACD46841-008A-4263-9125-521BA27CCB7B}">
      <dgm:prSet phldrT="[Text]"/>
      <dgm:spPr/>
      <dgm:t>
        <a:bodyPr/>
        <a:lstStyle/>
        <a:p>
          <a:r>
            <a:rPr lang="en-US" dirty="0" smtClean="0"/>
            <a:t>GAN</a:t>
          </a:r>
          <a:endParaRPr lang="en-US" dirty="0"/>
        </a:p>
      </dgm:t>
    </dgm:pt>
    <dgm:pt modelId="{B7D23E5E-886E-4AD6-8E79-B796E63566E6}" type="parTrans" cxnId="{35B5AA91-8B30-4D65-A77D-2FCB004669CC}">
      <dgm:prSet/>
      <dgm:spPr/>
      <dgm:t>
        <a:bodyPr/>
        <a:lstStyle/>
        <a:p>
          <a:endParaRPr lang="en-US"/>
        </a:p>
      </dgm:t>
    </dgm:pt>
    <dgm:pt modelId="{CAF1E4C8-D20D-45CF-B72D-ACE056F426DC}" type="sibTrans" cxnId="{35B5AA91-8B30-4D65-A77D-2FCB004669CC}">
      <dgm:prSet/>
      <dgm:spPr/>
      <dgm:t>
        <a:bodyPr/>
        <a:lstStyle/>
        <a:p>
          <a:endParaRPr lang="en-US"/>
        </a:p>
      </dgm:t>
    </dgm:pt>
    <dgm:pt modelId="{0B612A12-B0FA-4C5D-A22C-94716D6DA658}">
      <dgm:prSet phldrT="[Text]"/>
      <dgm:spPr/>
      <dgm:t>
        <a:bodyPr/>
        <a:lstStyle/>
        <a:p>
          <a:r>
            <a:rPr lang="en-US" dirty="0" smtClean="0"/>
            <a:t>Activities Description</a:t>
          </a:r>
          <a:endParaRPr lang="en-US" dirty="0"/>
        </a:p>
      </dgm:t>
    </dgm:pt>
    <dgm:pt modelId="{7F163FB0-8F87-459F-96BE-EB034B1B2C48}" type="parTrans" cxnId="{BEB50EE8-5779-43FE-A7FD-BD30FB503435}">
      <dgm:prSet/>
      <dgm:spPr/>
      <dgm:t>
        <a:bodyPr/>
        <a:lstStyle/>
        <a:p>
          <a:endParaRPr lang="en-US"/>
        </a:p>
      </dgm:t>
    </dgm:pt>
    <dgm:pt modelId="{9AFED200-27D0-4EEA-AC64-C54C4EDC5C17}" type="sibTrans" cxnId="{BEB50EE8-5779-43FE-A7FD-BD30FB503435}">
      <dgm:prSet/>
      <dgm:spPr/>
      <dgm:t>
        <a:bodyPr/>
        <a:lstStyle/>
        <a:p>
          <a:endParaRPr lang="en-US"/>
        </a:p>
      </dgm:t>
    </dgm:pt>
    <dgm:pt modelId="{E9DD02CE-969D-4809-B7B9-74DEE418DEE7}">
      <dgm:prSet phldrT="[Text]"/>
      <dgm:spPr/>
      <dgm:t>
        <a:bodyPr/>
        <a:lstStyle/>
        <a:p>
          <a:r>
            <a:rPr lang="en-US" dirty="0" smtClean="0"/>
            <a:t>Must detail how the funds will be spent</a:t>
          </a:r>
          <a:endParaRPr lang="en-US" dirty="0"/>
        </a:p>
      </dgm:t>
    </dgm:pt>
    <dgm:pt modelId="{B448B856-4613-4226-B4F1-70A1B78F1C9A}" type="parTrans" cxnId="{E3C2203D-F57F-43E8-BD90-8F91A5396048}">
      <dgm:prSet/>
      <dgm:spPr/>
      <dgm:t>
        <a:bodyPr/>
        <a:lstStyle/>
        <a:p>
          <a:endParaRPr lang="en-US"/>
        </a:p>
      </dgm:t>
    </dgm:pt>
    <dgm:pt modelId="{2197EC0B-2827-420C-8649-0F4D2C9DF427}" type="sibTrans" cxnId="{E3C2203D-F57F-43E8-BD90-8F91A5396048}">
      <dgm:prSet/>
      <dgm:spPr/>
      <dgm:t>
        <a:bodyPr/>
        <a:lstStyle/>
        <a:p>
          <a:endParaRPr lang="en-US"/>
        </a:p>
      </dgm:t>
    </dgm:pt>
    <dgm:pt modelId="{2B02905F-EC81-4074-809F-43CD2EF12958}">
      <dgm:prSet phldrT="[Text]"/>
      <dgm:spPr/>
      <dgm:t>
        <a:bodyPr/>
        <a:lstStyle/>
        <a:p>
          <a:r>
            <a:rPr lang="en-US" dirty="0" smtClean="0"/>
            <a:t>Evidence of Meaningful Consultation (PPPSC)</a:t>
          </a:r>
          <a:endParaRPr lang="en-US" dirty="0"/>
        </a:p>
      </dgm:t>
    </dgm:pt>
    <dgm:pt modelId="{CC11D3F9-01BA-405C-970D-F1526B86DEDE}" type="parTrans" cxnId="{80C16C31-3D93-434C-85EE-308DD7D8B06C}">
      <dgm:prSet/>
      <dgm:spPr/>
      <dgm:t>
        <a:bodyPr/>
        <a:lstStyle/>
        <a:p>
          <a:endParaRPr lang="en-US"/>
        </a:p>
      </dgm:t>
    </dgm:pt>
    <dgm:pt modelId="{D907A10D-0D05-4834-9453-798554C7C965}" type="sibTrans" cxnId="{80C16C31-3D93-434C-85EE-308DD7D8B06C}">
      <dgm:prSet/>
      <dgm:spPr/>
      <dgm:t>
        <a:bodyPr/>
        <a:lstStyle/>
        <a:p>
          <a:endParaRPr lang="en-US"/>
        </a:p>
      </dgm:t>
    </dgm:pt>
    <dgm:pt modelId="{8DE12B79-597F-4792-8AC4-454B608D8663}" type="pres">
      <dgm:prSet presAssocID="{B478F328-693B-4798-867C-2D5A57A3A244}" presName="Name0" presStyleCnt="0">
        <dgm:presLayoutVars>
          <dgm:dir/>
          <dgm:animLvl val="lvl"/>
          <dgm:resizeHandles/>
        </dgm:presLayoutVars>
      </dgm:prSet>
      <dgm:spPr/>
      <dgm:t>
        <a:bodyPr/>
        <a:lstStyle/>
        <a:p>
          <a:endParaRPr lang="en-US"/>
        </a:p>
      </dgm:t>
    </dgm:pt>
    <dgm:pt modelId="{A65F51C6-46FE-49D5-B362-A43417F643E1}" type="pres">
      <dgm:prSet presAssocID="{7CF4FE6D-F6D3-468D-BF81-4739B3BBBC66}" presName="linNode" presStyleCnt="0"/>
      <dgm:spPr/>
    </dgm:pt>
    <dgm:pt modelId="{5A2196B6-20AA-486B-8D7A-755A9359FB57}" type="pres">
      <dgm:prSet presAssocID="{7CF4FE6D-F6D3-468D-BF81-4739B3BBBC66}" presName="parentShp" presStyleLbl="node1" presStyleIdx="0" presStyleCnt="2">
        <dgm:presLayoutVars>
          <dgm:bulletEnabled val="1"/>
        </dgm:presLayoutVars>
      </dgm:prSet>
      <dgm:spPr/>
      <dgm:t>
        <a:bodyPr/>
        <a:lstStyle/>
        <a:p>
          <a:endParaRPr lang="en-US"/>
        </a:p>
      </dgm:t>
    </dgm:pt>
    <dgm:pt modelId="{7321AF90-7A6B-4D60-BA1C-D174D8BE9E9C}" type="pres">
      <dgm:prSet presAssocID="{7CF4FE6D-F6D3-468D-BF81-4739B3BBBC66}" presName="childShp" presStyleLbl="bgAccFollowNode1" presStyleIdx="0" presStyleCnt="2">
        <dgm:presLayoutVars>
          <dgm:bulletEnabled val="1"/>
        </dgm:presLayoutVars>
      </dgm:prSet>
      <dgm:spPr/>
      <dgm:t>
        <a:bodyPr/>
        <a:lstStyle/>
        <a:p>
          <a:endParaRPr lang="en-US"/>
        </a:p>
      </dgm:t>
    </dgm:pt>
    <dgm:pt modelId="{BC1E147C-0597-4380-AB88-D11AE65CC27C}" type="pres">
      <dgm:prSet presAssocID="{A3B57941-8D5A-49E7-AD7C-1A0D2CB167A0}" presName="spacing" presStyleCnt="0"/>
      <dgm:spPr/>
    </dgm:pt>
    <dgm:pt modelId="{DFA27AA0-8847-4C44-8743-244D8677CE32}" type="pres">
      <dgm:prSet presAssocID="{DE089779-993E-43DB-B7D3-903498759AE2}" presName="linNode" presStyleCnt="0"/>
      <dgm:spPr/>
    </dgm:pt>
    <dgm:pt modelId="{B9E7846B-1F33-49B3-A9E0-52BBB6F5C7A5}" type="pres">
      <dgm:prSet presAssocID="{DE089779-993E-43DB-B7D3-903498759AE2}" presName="parentShp" presStyleLbl="node1" presStyleIdx="1" presStyleCnt="2">
        <dgm:presLayoutVars>
          <dgm:bulletEnabled val="1"/>
        </dgm:presLayoutVars>
      </dgm:prSet>
      <dgm:spPr/>
      <dgm:t>
        <a:bodyPr/>
        <a:lstStyle/>
        <a:p>
          <a:endParaRPr lang="en-US"/>
        </a:p>
      </dgm:t>
    </dgm:pt>
    <dgm:pt modelId="{CF0E82E7-AABF-4C08-A5E1-0A491EE3AD38}" type="pres">
      <dgm:prSet presAssocID="{DE089779-993E-43DB-B7D3-903498759AE2}" presName="childShp" presStyleLbl="bgAccFollowNode1" presStyleIdx="1" presStyleCnt="2" custScaleY="77374">
        <dgm:presLayoutVars>
          <dgm:bulletEnabled val="1"/>
        </dgm:presLayoutVars>
      </dgm:prSet>
      <dgm:spPr/>
      <dgm:t>
        <a:bodyPr/>
        <a:lstStyle/>
        <a:p>
          <a:endParaRPr lang="en-US"/>
        </a:p>
      </dgm:t>
    </dgm:pt>
  </dgm:ptLst>
  <dgm:cxnLst>
    <dgm:cxn modelId="{86890716-B593-4B1D-9A38-29360D005ABB}" type="presOf" srcId="{DE089779-993E-43DB-B7D3-903498759AE2}" destId="{B9E7846B-1F33-49B3-A9E0-52BBB6F5C7A5}" srcOrd="0" destOrd="0" presId="urn:microsoft.com/office/officeart/2005/8/layout/vList6"/>
    <dgm:cxn modelId="{CA0EC7C8-C84F-4791-822B-C7239CDFDDD7}" srcId="{7CF4FE6D-F6D3-468D-BF81-4739B3BBBC66}" destId="{5067AAC0-8F58-471B-9F2C-80D3C74707BE}" srcOrd="4" destOrd="0" parTransId="{BE555B29-8812-4B87-BAF9-B4E5833A8C62}" sibTransId="{4F0EB8EA-2226-4EC7-9F0E-41984CA44C8A}"/>
    <dgm:cxn modelId="{83D7406B-20D7-4512-B21C-CD34101D3EA2}" srcId="{7CF4FE6D-F6D3-468D-BF81-4739B3BBBC66}" destId="{5527694E-3819-4E3C-91F6-246BCE293BDE}" srcOrd="3" destOrd="0" parTransId="{8DEF77BB-B4A0-455D-97D5-9D4003994CDE}" sibTransId="{05AFB834-7D88-4277-984D-C91393F305AC}"/>
    <dgm:cxn modelId="{43EA40FD-2824-4381-A0DA-E03E663C7F3D}" type="presOf" srcId="{5527694E-3819-4E3C-91F6-246BCE293BDE}" destId="{7321AF90-7A6B-4D60-BA1C-D174D8BE9E9C}" srcOrd="0" destOrd="3" presId="urn:microsoft.com/office/officeart/2005/8/layout/vList6"/>
    <dgm:cxn modelId="{461AD1C4-72CC-4D72-B802-B38A95887AEB}" type="presOf" srcId="{168E2CE4-9D4B-4A54-8F45-B2119E5E7429}" destId="{7321AF90-7A6B-4D60-BA1C-D174D8BE9E9C}" srcOrd="0" destOrd="5" presId="urn:microsoft.com/office/officeart/2005/8/layout/vList6"/>
    <dgm:cxn modelId="{BEB50EE8-5779-43FE-A7FD-BD30FB503435}" srcId="{DE089779-993E-43DB-B7D3-903498759AE2}" destId="{0B612A12-B0FA-4C5D-A22C-94716D6DA658}" srcOrd="1" destOrd="0" parTransId="{7F163FB0-8F87-459F-96BE-EB034B1B2C48}" sibTransId="{9AFED200-27D0-4EEA-AC64-C54C4EDC5C17}"/>
    <dgm:cxn modelId="{80C16C31-3D93-434C-85EE-308DD7D8B06C}" srcId="{7CF4FE6D-F6D3-468D-BF81-4739B3BBBC66}" destId="{2B02905F-EC81-4074-809F-43CD2EF12958}" srcOrd="6" destOrd="0" parTransId="{CC11D3F9-01BA-405C-970D-F1526B86DEDE}" sibTransId="{D907A10D-0D05-4834-9453-798554C7C965}"/>
    <dgm:cxn modelId="{B42E1ED2-606F-4526-85F6-64F5B9F34AB4}" srcId="{7CF4FE6D-F6D3-468D-BF81-4739B3BBBC66}" destId="{168E2CE4-9D4B-4A54-8F45-B2119E5E7429}" srcOrd="5" destOrd="0" parTransId="{E0606B94-75E7-4B5E-9600-EFD77E848552}" sibTransId="{D5E4E24F-8F9C-448D-95C6-46EB99D5B2E0}"/>
    <dgm:cxn modelId="{10436520-307C-4920-B10F-DAB817EB55B8}" type="presOf" srcId="{7CF4FE6D-F6D3-468D-BF81-4739B3BBBC66}" destId="{5A2196B6-20AA-486B-8D7A-755A9359FB57}" srcOrd="0" destOrd="0" presId="urn:microsoft.com/office/officeart/2005/8/layout/vList6"/>
    <dgm:cxn modelId="{A6D8692C-9038-46BB-BD77-A43C59448068}" srcId="{DE089779-993E-43DB-B7D3-903498759AE2}" destId="{F5F1B068-450F-45B0-8B11-798CC90A091C}" srcOrd="0" destOrd="0" parTransId="{A0DA3B0C-9D62-4168-97DD-97EA2E891333}" sibTransId="{0DBC5000-7F19-4902-B734-E07479C4E6AC}"/>
    <dgm:cxn modelId="{3E114F2B-869A-4738-AC5C-E9C8234340A2}" srcId="{B478F328-693B-4798-867C-2D5A57A3A244}" destId="{DE089779-993E-43DB-B7D3-903498759AE2}" srcOrd="1" destOrd="0" parTransId="{BD24E6EF-DB35-415C-B262-8ACCFBE26EA7}" sibTransId="{3EF4F61A-5987-426A-84C8-488E9BBA7082}"/>
    <dgm:cxn modelId="{35B5AA91-8B30-4D65-A77D-2FCB004669CC}" srcId="{7CF4FE6D-F6D3-468D-BF81-4739B3BBBC66}" destId="{ACD46841-008A-4263-9125-521BA27CCB7B}" srcOrd="0" destOrd="0" parTransId="{B7D23E5E-886E-4AD6-8E79-B796E63566E6}" sibTransId="{CAF1E4C8-D20D-45CF-B72D-ACE056F426DC}"/>
    <dgm:cxn modelId="{EECE2793-EB92-4391-9D03-2FE74C8D0A2B}" type="presOf" srcId="{F5F1B068-450F-45B0-8B11-798CC90A091C}" destId="{CF0E82E7-AABF-4C08-A5E1-0A491EE3AD38}" srcOrd="0" destOrd="0" presId="urn:microsoft.com/office/officeart/2005/8/layout/vList6"/>
    <dgm:cxn modelId="{F2EE4419-8847-42F3-A04D-3F23379F7B26}" type="presOf" srcId="{ACD46841-008A-4263-9125-521BA27CCB7B}" destId="{7321AF90-7A6B-4D60-BA1C-D174D8BE9E9C}" srcOrd="0" destOrd="0" presId="urn:microsoft.com/office/officeart/2005/8/layout/vList6"/>
    <dgm:cxn modelId="{E91C67B2-51A8-449E-A6CB-DB39BAF300D2}" type="presOf" srcId="{2B02905F-EC81-4074-809F-43CD2EF12958}" destId="{7321AF90-7A6B-4D60-BA1C-D174D8BE9E9C}" srcOrd="0" destOrd="6" presId="urn:microsoft.com/office/officeart/2005/8/layout/vList6"/>
    <dgm:cxn modelId="{9A92B90C-B1CD-4E35-AE02-FE8193D94D3C}" type="presOf" srcId="{E9DD02CE-969D-4809-B7B9-74DEE418DEE7}" destId="{CF0E82E7-AABF-4C08-A5E1-0A491EE3AD38}" srcOrd="0" destOrd="2" presId="urn:microsoft.com/office/officeart/2005/8/layout/vList6"/>
    <dgm:cxn modelId="{A75F83D5-C395-4EC7-8295-4C6C5532551E}" srcId="{7CF4FE6D-F6D3-468D-BF81-4739B3BBBC66}" destId="{5FAE1D52-AD64-4561-A011-61DDB20432A0}" srcOrd="2" destOrd="0" parTransId="{C13A9170-E1AA-4CC4-ADC5-44CFB6DDEA98}" sibTransId="{2D1B5F5A-6DC6-4BFC-9040-03C946513979}"/>
    <dgm:cxn modelId="{C45277D9-43EC-48E0-8FD4-7D5D5E0F8C95}" type="presOf" srcId="{5FAE1D52-AD64-4561-A011-61DDB20432A0}" destId="{7321AF90-7A6B-4D60-BA1C-D174D8BE9E9C}" srcOrd="0" destOrd="2" presId="urn:microsoft.com/office/officeart/2005/8/layout/vList6"/>
    <dgm:cxn modelId="{56E95223-BC9F-46FC-806C-E3DEBAD5EA0F}" type="presOf" srcId="{5067AAC0-8F58-471B-9F2C-80D3C74707BE}" destId="{7321AF90-7A6B-4D60-BA1C-D174D8BE9E9C}" srcOrd="0" destOrd="4" presId="urn:microsoft.com/office/officeart/2005/8/layout/vList6"/>
    <dgm:cxn modelId="{C6C34E58-15FB-4E9A-98ED-7E96C5AF7510}" type="presOf" srcId="{0B612A12-B0FA-4C5D-A22C-94716D6DA658}" destId="{CF0E82E7-AABF-4C08-A5E1-0A491EE3AD38}" srcOrd="0" destOrd="1" presId="urn:microsoft.com/office/officeart/2005/8/layout/vList6"/>
    <dgm:cxn modelId="{B4DACD40-A3F3-4677-91DA-D7DA70529F98}" srcId="{7CF4FE6D-F6D3-468D-BF81-4739B3BBBC66}" destId="{25629B2B-E148-4C68-AAA4-575CDEF987BD}" srcOrd="1" destOrd="0" parTransId="{7D480673-3E19-4102-9B24-1D65F271A1E0}" sibTransId="{087E2F10-381C-41C0-A49F-6CDE298138DB}"/>
    <dgm:cxn modelId="{E3C2203D-F57F-43E8-BD90-8F91A5396048}" srcId="{0B612A12-B0FA-4C5D-A22C-94716D6DA658}" destId="{E9DD02CE-969D-4809-B7B9-74DEE418DEE7}" srcOrd="0" destOrd="0" parTransId="{B448B856-4613-4226-B4F1-70A1B78F1C9A}" sibTransId="{2197EC0B-2827-420C-8649-0F4D2C9DF427}"/>
    <dgm:cxn modelId="{73D3B4D3-F182-4C7D-94DC-388334C6DACD}" srcId="{B478F328-693B-4798-867C-2D5A57A3A244}" destId="{7CF4FE6D-F6D3-468D-BF81-4739B3BBBC66}" srcOrd="0" destOrd="0" parTransId="{1E535899-8A3B-47E3-BE09-C1E5C9A0B912}" sibTransId="{A3B57941-8D5A-49E7-AD7C-1A0D2CB167A0}"/>
    <dgm:cxn modelId="{0FF02F99-D5B8-4026-B1EF-BD2358BECAE8}" type="presOf" srcId="{B478F328-693B-4798-867C-2D5A57A3A244}" destId="{8DE12B79-597F-4792-8AC4-454B608D8663}" srcOrd="0" destOrd="0" presId="urn:microsoft.com/office/officeart/2005/8/layout/vList6"/>
    <dgm:cxn modelId="{AC272731-066C-4DA3-8214-36E969EB9EDE}" type="presOf" srcId="{25629B2B-E148-4C68-AAA4-575CDEF987BD}" destId="{7321AF90-7A6B-4D60-BA1C-D174D8BE9E9C}" srcOrd="0" destOrd="1" presId="urn:microsoft.com/office/officeart/2005/8/layout/vList6"/>
    <dgm:cxn modelId="{90A2F117-91DA-40FB-A872-B8713FA592E2}" type="presParOf" srcId="{8DE12B79-597F-4792-8AC4-454B608D8663}" destId="{A65F51C6-46FE-49D5-B362-A43417F643E1}" srcOrd="0" destOrd="0" presId="urn:microsoft.com/office/officeart/2005/8/layout/vList6"/>
    <dgm:cxn modelId="{44F227A0-CD33-4798-9CB4-9C223762FE7B}" type="presParOf" srcId="{A65F51C6-46FE-49D5-B362-A43417F643E1}" destId="{5A2196B6-20AA-486B-8D7A-755A9359FB57}" srcOrd="0" destOrd="0" presId="urn:microsoft.com/office/officeart/2005/8/layout/vList6"/>
    <dgm:cxn modelId="{406690C8-7D8E-4EE9-9B42-486F2C2436A7}" type="presParOf" srcId="{A65F51C6-46FE-49D5-B362-A43417F643E1}" destId="{7321AF90-7A6B-4D60-BA1C-D174D8BE9E9C}" srcOrd="1" destOrd="0" presId="urn:microsoft.com/office/officeart/2005/8/layout/vList6"/>
    <dgm:cxn modelId="{0EA14966-209F-4E82-8E1A-05E60714012C}" type="presParOf" srcId="{8DE12B79-597F-4792-8AC4-454B608D8663}" destId="{BC1E147C-0597-4380-AB88-D11AE65CC27C}" srcOrd="1" destOrd="0" presId="urn:microsoft.com/office/officeart/2005/8/layout/vList6"/>
    <dgm:cxn modelId="{10CF218D-07C5-4ED2-97D5-D1DBD101702E}" type="presParOf" srcId="{8DE12B79-597F-4792-8AC4-454B608D8663}" destId="{DFA27AA0-8847-4C44-8743-244D8677CE32}" srcOrd="2" destOrd="0" presId="urn:microsoft.com/office/officeart/2005/8/layout/vList6"/>
    <dgm:cxn modelId="{F0947D8E-FCEB-4324-84AA-3DC62082155F}" type="presParOf" srcId="{DFA27AA0-8847-4C44-8743-244D8677CE32}" destId="{B9E7846B-1F33-49B3-A9E0-52BBB6F5C7A5}" srcOrd="0" destOrd="0" presId="urn:microsoft.com/office/officeart/2005/8/layout/vList6"/>
    <dgm:cxn modelId="{943BEB6F-BBA2-497A-9E00-6A926485BB5E}" type="presParOf" srcId="{DFA27AA0-8847-4C44-8743-244D8677CE32}" destId="{CF0E82E7-AABF-4C08-A5E1-0A491EE3AD3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C95791-94FE-438F-9B27-1FA449A35A29}" type="doc">
      <dgm:prSet loTypeId="urn:microsoft.com/office/officeart/2005/8/layout/hProcess9" loCatId="process" qsTypeId="urn:microsoft.com/office/officeart/2005/8/quickstyle/simple5" qsCatId="simple" csTypeId="urn:microsoft.com/office/officeart/2005/8/colors/accent1_2" csCatId="accent1" phldr="1"/>
      <dgm:spPr/>
    </dgm:pt>
    <dgm:pt modelId="{37FECD80-F8D2-4222-8A1E-23FDFEE5A4AF}">
      <dgm:prSet phldrT="[Text]"/>
      <dgm:spPr/>
      <dgm:t>
        <a:bodyPr/>
        <a:lstStyle/>
        <a:p>
          <a:r>
            <a:rPr lang="en-US" dirty="0" smtClean="0"/>
            <a:t>Allocation </a:t>
          </a:r>
        </a:p>
        <a:p>
          <a:r>
            <a:rPr lang="en-US" dirty="0" smtClean="0"/>
            <a:t>(SCDE)</a:t>
          </a:r>
          <a:endParaRPr lang="en-US" dirty="0"/>
        </a:p>
      </dgm:t>
    </dgm:pt>
    <dgm:pt modelId="{221DC507-88DC-4830-9238-DC8F7F0E1A0C}" type="parTrans" cxnId="{24537CF1-A258-44E9-92AD-A662C64AD47C}">
      <dgm:prSet/>
      <dgm:spPr/>
      <dgm:t>
        <a:bodyPr/>
        <a:lstStyle/>
        <a:p>
          <a:endParaRPr lang="en-US"/>
        </a:p>
      </dgm:t>
    </dgm:pt>
    <dgm:pt modelId="{A8720F4D-D298-461D-BE62-2813F1379B48}" type="sibTrans" cxnId="{24537CF1-A258-44E9-92AD-A662C64AD47C}">
      <dgm:prSet/>
      <dgm:spPr/>
      <dgm:t>
        <a:bodyPr/>
        <a:lstStyle/>
        <a:p>
          <a:endParaRPr lang="en-US"/>
        </a:p>
      </dgm:t>
    </dgm:pt>
    <dgm:pt modelId="{BF0D58E5-B101-4EE1-ABDF-7F33CEF6E11A}">
      <dgm:prSet phldrT="[Text]"/>
      <dgm:spPr/>
      <dgm:t>
        <a:bodyPr/>
        <a:lstStyle/>
        <a:p>
          <a:r>
            <a:rPr lang="en-US" dirty="0" smtClean="0"/>
            <a:t>Enter Budget (LEAs Grant Coordinator)</a:t>
          </a:r>
          <a:endParaRPr lang="en-US" dirty="0"/>
        </a:p>
      </dgm:t>
    </dgm:pt>
    <dgm:pt modelId="{B0992ECA-F392-4363-AAB0-4E75242FDA57}" type="parTrans" cxnId="{2B92CFA9-71B2-451D-8ACE-67F198C4BA3B}">
      <dgm:prSet/>
      <dgm:spPr/>
      <dgm:t>
        <a:bodyPr/>
        <a:lstStyle/>
        <a:p>
          <a:endParaRPr lang="en-US"/>
        </a:p>
      </dgm:t>
    </dgm:pt>
    <dgm:pt modelId="{14739B31-BFD0-451C-935D-5D195CBC2C50}" type="sibTrans" cxnId="{2B92CFA9-71B2-451D-8ACE-67F198C4BA3B}">
      <dgm:prSet/>
      <dgm:spPr/>
      <dgm:t>
        <a:bodyPr/>
        <a:lstStyle/>
        <a:p>
          <a:endParaRPr lang="en-US"/>
        </a:p>
      </dgm:t>
    </dgm:pt>
    <dgm:pt modelId="{89A4593C-8406-4DC1-866A-01776FCCD0CB}">
      <dgm:prSet phldrT="[Text]"/>
      <dgm:spPr/>
      <dgm:t>
        <a:bodyPr/>
        <a:lstStyle/>
        <a:p>
          <a:r>
            <a:rPr lang="en-US" dirty="0" smtClean="0"/>
            <a:t>Sub-recipient level </a:t>
          </a:r>
        </a:p>
        <a:p>
          <a:r>
            <a:rPr lang="en-US" dirty="0" smtClean="0"/>
            <a:t>Budget Approval </a:t>
          </a:r>
        </a:p>
        <a:p>
          <a:r>
            <a:rPr lang="en-US" dirty="0" smtClean="0"/>
            <a:t>(LEAs Finance Official) </a:t>
          </a:r>
          <a:endParaRPr lang="en-US" dirty="0"/>
        </a:p>
      </dgm:t>
    </dgm:pt>
    <dgm:pt modelId="{F4F798FE-6B7D-45E7-A009-B8B2EECB9204}" type="parTrans" cxnId="{48A62541-8425-4512-BAEF-874127BA41CA}">
      <dgm:prSet/>
      <dgm:spPr/>
      <dgm:t>
        <a:bodyPr/>
        <a:lstStyle/>
        <a:p>
          <a:endParaRPr lang="en-US"/>
        </a:p>
      </dgm:t>
    </dgm:pt>
    <dgm:pt modelId="{975A3427-1B19-4DA7-9839-58556E91445F}" type="sibTrans" cxnId="{48A62541-8425-4512-BAEF-874127BA41CA}">
      <dgm:prSet/>
      <dgm:spPr/>
      <dgm:t>
        <a:bodyPr/>
        <a:lstStyle/>
        <a:p>
          <a:endParaRPr lang="en-US"/>
        </a:p>
      </dgm:t>
    </dgm:pt>
    <dgm:pt modelId="{1681D4D8-7A95-477A-9E81-B568C0BC6A4A}">
      <dgm:prSet/>
      <dgm:spPr/>
      <dgm:t>
        <a:bodyPr/>
        <a:lstStyle/>
        <a:p>
          <a:r>
            <a:rPr lang="en-US" dirty="0" smtClean="0"/>
            <a:t>LEAs’ Budget Approval </a:t>
          </a:r>
        </a:p>
        <a:p>
          <a:r>
            <a:rPr lang="en-US" dirty="0" smtClean="0"/>
            <a:t>(SCDE)</a:t>
          </a:r>
          <a:endParaRPr lang="en-US" dirty="0"/>
        </a:p>
      </dgm:t>
    </dgm:pt>
    <dgm:pt modelId="{8D617AB5-43F8-446B-8CF4-107CC798D509}" type="parTrans" cxnId="{BB63075D-9AB9-4E9B-B776-5AB30356C3C0}">
      <dgm:prSet/>
      <dgm:spPr/>
      <dgm:t>
        <a:bodyPr/>
        <a:lstStyle/>
        <a:p>
          <a:endParaRPr lang="en-US"/>
        </a:p>
      </dgm:t>
    </dgm:pt>
    <dgm:pt modelId="{716AC3E1-A3B4-4DFF-863A-0A50DA150A3B}" type="sibTrans" cxnId="{BB63075D-9AB9-4E9B-B776-5AB30356C3C0}">
      <dgm:prSet/>
      <dgm:spPr/>
      <dgm:t>
        <a:bodyPr/>
        <a:lstStyle/>
        <a:p>
          <a:endParaRPr lang="en-US"/>
        </a:p>
      </dgm:t>
    </dgm:pt>
    <dgm:pt modelId="{A9BD8649-E08A-4AAA-8175-AD733B52679B}">
      <dgm:prSet/>
      <dgm:spPr/>
      <dgm:t>
        <a:bodyPr/>
        <a:lstStyle/>
        <a:p>
          <a:r>
            <a:rPr lang="en-US" dirty="0" smtClean="0"/>
            <a:t>GAPS system available for entry of expenditures</a:t>
          </a:r>
          <a:endParaRPr lang="en-US" dirty="0"/>
        </a:p>
      </dgm:t>
    </dgm:pt>
    <dgm:pt modelId="{F2C6D8A2-7321-4AC7-8206-BE9A3E0DB872}" type="parTrans" cxnId="{D4B1ECB4-6D40-430B-9633-06631AC534E3}">
      <dgm:prSet/>
      <dgm:spPr/>
      <dgm:t>
        <a:bodyPr/>
        <a:lstStyle/>
        <a:p>
          <a:endParaRPr lang="en-US"/>
        </a:p>
      </dgm:t>
    </dgm:pt>
    <dgm:pt modelId="{BF7B81D9-76E0-4433-9D81-E42BF4CE5A8F}" type="sibTrans" cxnId="{D4B1ECB4-6D40-430B-9633-06631AC534E3}">
      <dgm:prSet/>
      <dgm:spPr/>
      <dgm:t>
        <a:bodyPr/>
        <a:lstStyle/>
        <a:p>
          <a:endParaRPr lang="en-US"/>
        </a:p>
      </dgm:t>
    </dgm:pt>
    <dgm:pt modelId="{B3E18614-A206-4C9E-B5EA-5D023935AB49}" type="pres">
      <dgm:prSet presAssocID="{22C95791-94FE-438F-9B27-1FA449A35A29}" presName="CompostProcess" presStyleCnt="0">
        <dgm:presLayoutVars>
          <dgm:dir/>
          <dgm:resizeHandles val="exact"/>
        </dgm:presLayoutVars>
      </dgm:prSet>
      <dgm:spPr/>
    </dgm:pt>
    <dgm:pt modelId="{80E95CDD-ACAF-4A1E-A1B9-226E8A66DB39}" type="pres">
      <dgm:prSet presAssocID="{22C95791-94FE-438F-9B27-1FA449A35A29}" presName="arrow" presStyleLbl="bgShp" presStyleIdx="0" presStyleCnt="1"/>
      <dgm:spPr/>
    </dgm:pt>
    <dgm:pt modelId="{C0B52187-5633-414D-80BB-995938A592BF}" type="pres">
      <dgm:prSet presAssocID="{22C95791-94FE-438F-9B27-1FA449A35A29}" presName="linearProcess" presStyleCnt="0"/>
      <dgm:spPr/>
    </dgm:pt>
    <dgm:pt modelId="{628949E8-00F0-412F-864B-DADE862D00E8}" type="pres">
      <dgm:prSet presAssocID="{37FECD80-F8D2-4222-8A1E-23FDFEE5A4AF}" presName="textNode" presStyleLbl="node1" presStyleIdx="0" presStyleCnt="5">
        <dgm:presLayoutVars>
          <dgm:bulletEnabled val="1"/>
        </dgm:presLayoutVars>
      </dgm:prSet>
      <dgm:spPr/>
      <dgm:t>
        <a:bodyPr/>
        <a:lstStyle/>
        <a:p>
          <a:endParaRPr lang="en-US"/>
        </a:p>
      </dgm:t>
    </dgm:pt>
    <dgm:pt modelId="{CAAF12B2-493B-4338-A721-0DA0130E7F1F}" type="pres">
      <dgm:prSet presAssocID="{A8720F4D-D298-461D-BE62-2813F1379B48}" presName="sibTrans" presStyleCnt="0"/>
      <dgm:spPr/>
    </dgm:pt>
    <dgm:pt modelId="{8DA5EB10-3EDE-43B8-8BD1-94463544881A}" type="pres">
      <dgm:prSet presAssocID="{BF0D58E5-B101-4EE1-ABDF-7F33CEF6E11A}" presName="textNode" presStyleLbl="node1" presStyleIdx="1" presStyleCnt="5">
        <dgm:presLayoutVars>
          <dgm:bulletEnabled val="1"/>
        </dgm:presLayoutVars>
      </dgm:prSet>
      <dgm:spPr/>
      <dgm:t>
        <a:bodyPr/>
        <a:lstStyle/>
        <a:p>
          <a:endParaRPr lang="en-US"/>
        </a:p>
      </dgm:t>
    </dgm:pt>
    <dgm:pt modelId="{0BA82D0A-B2AB-4065-A1DA-9D1DAFC14E2A}" type="pres">
      <dgm:prSet presAssocID="{14739B31-BFD0-451C-935D-5D195CBC2C50}" presName="sibTrans" presStyleCnt="0"/>
      <dgm:spPr/>
    </dgm:pt>
    <dgm:pt modelId="{A7B6758C-CB81-404D-9CC7-9CD6D0016155}" type="pres">
      <dgm:prSet presAssocID="{89A4593C-8406-4DC1-866A-01776FCCD0CB}" presName="textNode" presStyleLbl="node1" presStyleIdx="2" presStyleCnt="5">
        <dgm:presLayoutVars>
          <dgm:bulletEnabled val="1"/>
        </dgm:presLayoutVars>
      </dgm:prSet>
      <dgm:spPr/>
      <dgm:t>
        <a:bodyPr/>
        <a:lstStyle/>
        <a:p>
          <a:endParaRPr lang="en-US"/>
        </a:p>
      </dgm:t>
    </dgm:pt>
    <dgm:pt modelId="{1EB276BF-5E13-4C62-8BE4-42BC8597D7EA}" type="pres">
      <dgm:prSet presAssocID="{975A3427-1B19-4DA7-9839-58556E91445F}" presName="sibTrans" presStyleCnt="0"/>
      <dgm:spPr/>
    </dgm:pt>
    <dgm:pt modelId="{BAB84536-D002-460C-B751-01B1903B25F8}" type="pres">
      <dgm:prSet presAssocID="{1681D4D8-7A95-477A-9E81-B568C0BC6A4A}" presName="textNode" presStyleLbl="node1" presStyleIdx="3" presStyleCnt="5">
        <dgm:presLayoutVars>
          <dgm:bulletEnabled val="1"/>
        </dgm:presLayoutVars>
      </dgm:prSet>
      <dgm:spPr/>
      <dgm:t>
        <a:bodyPr/>
        <a:lstStyle/>
        <a:p>
          <a:endParaRPr lang="en-US"/>
        </a:p>
      </dgm:t>
    </dgm:pt>
    <dgm:pt modelId="{E7385382-2B00-44D6-BC83-B773EF7D9D70}" type="pres">
      <dgm:prSet presAssocID="{716AC3E1-A3B4-4DFF-863A-0A50DA150A3B}" presName="sibTrans" presStyleCnt="0"/>
      <dgm:spPr/>
    </dgm:pt>
    <dgm:pt modelId="{006E130A-A963-4BBD-9212-71B395434FE6}" type="pres">
      <dgm:prSet presAssocID="{A9BD8649-E08A-4AAA-8175-AD733B52679B}" presName="textNode" presStyleLbl="node1" presStyleIdx="4" presStyleCnt="5">
        <dgm:presLayoutVars>
          <dgm:bulletEnabled val="1"/>
        </dgm:presLayoutVars>
      </dgm:prSet>
      <dgm:spPr/>
      <dgm:t>
        <a:bodyPr/>
        <a:lstStyle/>
        <a:p>
          <a:endParaRPr lang="en-US"/>
        </a:p>
      </dgm:t>
    </dgm:pt>
  </dgm:ptLst>
  <dgm:cxnLst>
    <dgm:cxn modelId="{5CA7138E-F3A2-429E-A08D-2665DE6F2E92}" type="presOf" srcId="{A9BD8649-E08A-4AAA-8175-AD733B52679B}" destId="{006E130A-A963-4BBD-9212-71B395434FE6}" srcOrd="0" destOrd="0" presId="urn:microsoft.com/office/officeart/2005/8/layout/hProcess9"/>
    <dgm:cxn modelId="{24537CF1-A258-44E9-92AD-A662C64AD47C}" srcId="{22C95791-94FE-438F-9B27-1FA449A35A29}" destId="{37FECD80-F8D2-4222-8A1E-23FDFEE5A4AF}" srcOrd="0" destOrd="0" parTransId="{221DC507-88DC-4830-9238-DC8F7F0E1A0C}" sibTransId="{A8720F4D-D298-461D-BE62-2813F1379B48}"/>
    <dgm:cxn modelId="{AB9CEDC4-3BF2-44EC-90DB-868482625A25}" type="presOf" srcId="{89A4593C-8406-4DC1-866A-01776FCCD0CB}" destId="{A7B6758C-CB81-404D-9CC7-9CD6D0016155}" srcOrd="0" destOrd="0" presId="urn:microsoft.com/office/officeart/2005/8/layout/hProcess9"/>
    <dgm:cxn modelId="{D4B1ECB4-6D40-430B-9633-06631AC534E3}" srcId="{22C95791-94FE-438F-9B27-1FA449A35A29}" destId="{A9BD8649-E08A-4AAA-8175-AD733B52679B}" srcOrd="4" destOrd="0" parTransId="{F2C6D8A2-7321-4AC7-8206-BE9A3E0DB872}" sibTransId="{BF7B81D9-76E0-4433-9D81-E42BF4CE5A8F}"/>
    <dgm:cxn modelId="{BB63075D-9AB9-4E9B-B776-5AB30356C3C0}" srcId="{22C95791-94FE-438F-9B27-1FA449A35A29}" destId="{1681D4D8-7A95-477A-9E81-B568C0BC6A4A}" srcOrd="3" destOrd="0" parTransId="{8D617AB5-43F8-446B-8CF4-107CC798D509}" sibTransId="{716AC3E1-A3B4-4DFF-863A-0A50DA150A3B}"/>
    <dgm:cxn modelId="{380368B3-C6AE-48CB-BEC5-42D228A7EAF2}" type="presOf" srcId="{37FECD80-F8D2-4222-8A1E-23FDFEE5A4AF}" destId="{628949E8-00F0-412F-864B-DADE862D00E8}" srcOrd="0" destOrd="0" presId="urn:microsoft.com/office/officeart/2005/8/layout/hProcess9"/>
    <dgm:cxn modelId="{312E4FDD-03D3-4E38-A387-52308FE59134}" type="presOf" srcId="{1681D4D8-7A95-477A-9E81-B568C0BC6A4A}" destId="{BAB84536-D002-460C-B751-01B1903B25F8}" srcOrd="0" destOrd="0" presId="urn:microsoft.com/office/officeart/2005/8/layout/hProcess9"/>
    <dgm:cxn modelId="{48A62541-8425-4512-BAEF-874127BA41CA}" srcId="{22C95791-94FE-438F-9B27-1FA449A35A29}" destId="{89A4593C-8406-4DC1-866A-01776FCCD0CB}" srcOrd="2" destOrd="0" parTransId="{F4F798FE-6B7D-45E7-A009-B8B2EECB9204}" sibTransId="{975A3427-1B19-4DA7-9839-58556E91445F}"/>
    <dgm:cxn modelId="{2B92CFA9-71B2-451D-8ACE-67F198C4BA3B}" srcId="{22C95791-94FE-438F-9B27-1FA449A35A29}" destId="{BF0D58E5-B101-4EE1-ABDF-7F33CEF6E11A}" srcOrd="1" destOrd="0" parTransId="{B0992ECA-F392-4363-AAB0-4E75242FDA57}" sibTransId="{14739B31-BFD0-451C-935D-5D195CBC2C50}"/>
    <dgm:cxn modelId="{909E2202-752F-49D1-BEA8-5531A5E2048C}" type="presOf" srcId="{BF0D58E5-B101-4EE1-ABDF-7F33CEF6E11A}" destId="{8DA5EB10-3EDE-43B8-8BD1-94463544881A}" srcOrd="0" destOrd="0" presId="urn:microsoft.com/office/officeart/2005/8/layout/hProcess9"/>
    <dgm:cxn modelId="{2C8FC540-FAFA-4000-A404-5E73E999E620}" type="presOf" srcId="{22C95791-94FE-438F-9B27-1FA449A35A29}" destId="{B3E18614-A206-4C9E-B5EA-5D023935AB49}" srcOrd="0" destOrd="0" presId="urn:microsoft.com/office/officeart/2005/8/layout/hProcess9"/>
    <dgm:cxn modelId="{D5F5AF6A-44CA-4E04-B899-8ABBABD4E443}" type="presParOf" srcId="{B3E18614-A206-4C9E-B5EA-5D023935AB49}" destId="{80E95CDD-ACAF-4A1E-A1B9-226E8A66DB39}" srcOrd="0" destOrd="0" presId="urn:microsoft.com/office/officeart/2005/8/layout/hProcess9"/>
    <dgm:cxn modelId="{E56BC5A1-333B-4D44-91E5-8796AB49AE40}" type="presParOf" srcId="{B3E18614-A206-4C9E-B5EA-5D023935AB49}" destId="{C0B52187-5633-414D-80BB-995938A592BF}" srcOrd="1" destOrd="0" presId="urn:microsoft.com/office/officeart/2005/8/layout/hProcess9"/>
    <dgm:cxn modelId="{5A57D5CE-8822-4F9A-8B6C-5503FCDD561D}" type="presParOf" srcId="{C0B52187-5633-414D-80BB-995938A592BF}" destId="{628949E8-00F0-412F-864B-DADE862D00E8}" srcOrd="0" destOrd="0" presId="urn:microsoft.com/office/officeart/2005/8/layout/hProcess9"/>
    <dgm:cxn modelId="{2049DD86-CF58-406E-AAE6-9FF0BB87EACD}" type="presParOf" srcId="{C0B52187-5633-414D-80BB-995938A592BF}" destId="{CAAF12B2-493B-4338-A721-0DA0130E7F1F}" srcOrd="1" destOrd="0" presId="urn:microsoft.com/office/officeart/2005/8/layout/hProcess9"/>
    <dgm:cxn modelId="{3A3AA08D-134A-4B08-A91F-2A1FBC70710C}" type="presParOf" srcId="{C0B52187-5633-414D-80BB-995938A592BF}" destId="{8DA5EB10-3EDE-43B8-8BD1-94463544881A}" srcOrd="2" destOrd="0" presId="urn:microsoft.com/office/officeart/2005/8/layout/hProcess9"/>
    <dgm:cxn modelId="{94A4C3F0-040C-4342-B862-BBD699FF4CB5}" type="presParOf" srcId="{C0B52187-5633-414D-80BB-995938A592BF}" destId="{0BA82D0A-B2AB-4065-A1DA-9D1DAFC14E2A}" srcOrd="3" destOrd="0" presId="urn:microsoft.com/office/officeart/2005/8/layout/hProcess9"/>
    <dgm:cxn modelId="{9661408D-1AD6-4DD5-891D-B57E6E139993}" type="presParOf" srcId="{C0B52187-5633-414D-80BB-995938A592BF}" destId="{A7B6758C-CB81-404D-9CC7-9CD6D0016155}" srcOrd="4" destOrd="0" presId="urn:microsoft.com/office/officeart/2005/8/layout/hProcess9"/>
    <dgm:cxn modelId="{2C7B4A91-DD07-4191-9D28-1761A7CDED80}" type="presParOf" srcId="{C0B52187-5633-414D-80BB-995938A592BF}" destId="{1EB276BF-5E13-4C62-8BE4-42BC8597D7EA}" srcOrd="5" destOrd="0" presId="urn:microsoft.com/office/officeart/2005/8/layout/hProcess9"/>
    <dgm:cxn modelId="{8FB88095-E048-4D2B-905F-F6A236EA8B5D}" type="presParOf" srcId="{C0B52187-5633-414D-80BB-995938A592BF}" destId="{BAB84536-D002-460C-B751-01B1903B25F8}" srcOrd="6" destOrd="0" presId="urn:microsoft.com/office/officeart/2005/8/layout/hProcess9"/>
    <dgm:cxn modelId="{AAF26036-D790-4D8D-ACB5-38B413CEA116}" type="presParOf" srcId="{C0B52187-5633-414D-80BB-995938A592BF}" destId="{E7385382-2B00-44D6-BC83-B773EF7D9D70}" srcOrd="7" destOrd="0" presId="urn:microsoft.com/office/officeart/2005/8/layout/hProcess9"/>
    <dgm:cxn modelId="{9B42EB2C-EBD3-4957-969B-67E6D8A07985}" type="presParOf" srcId="{C0B52187-5633-414D-80BB-995938A592BF}" destId="{006E130A-A963-4BBD-9212-71B395434FE6}"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1AF90-7A6B-4D60-BA1C-D174D8BE9E9C}">
      <dsp:nvSpPr>
        <dsp:cNvPr id="0" name=""/>
        <dsp:cNvSpPr/>
      </dsp:nvSpPr>
      <dsp:spPr>
        <a:xfrm>
          <a:off x="3169919" y="515"/>
          <a:ext cx="4754880" cy="2009586"/>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t>GAN</a:t>
          </a:r>
          <a:endParaRPr lang="en-US" sz="1300" kern="1200" dirty="0"/>
        </a:p>
        <a:p>
          <a:pPr marL="114300" lvl="1" indent="-114300" algn="l" defTabSz="577850">
            <a:lnSpc>
              <a:spcPct val="90000"/>
            </a:lnSpc>
            <a:spcBef>
              <a:spcPct val="0"/>
            </a:spcBef>
            <a:spcAft>
              <a:spcPct val="15000"/>
            </a:spcAft>
            <a:buChar char="••"/>
          </a:pPr>
          <a:r>
            <a:rPr lang="en-US" sz="1300" kern="1200" dirty="0" smtClean="0"/>
            <a:t>CEIS</a:t>
          </a:r>
          <a:endParaRPr lang="en-US" sz="1300" kern="1200" dirty="0"/>
        </a:p>
        <a:p>
          <a:pPr marL="114300" lvl="1" indent="-114300" algn="l" defTabSz="577850">
            <a:lnSpc>
              <a:spcPct val="90000"/>
            </a:lnSpc>
            <a:spcBef>
              <a:spcPct val="0"/>
            </a:spcBef>
            <a:spcAft>
              <a:spcPct val="15000"/>
            </a:spcAft>
            <a:buChar char="••"/>
          </a:pPr>
          <a:r>
            <a:rPr lang="en-US" sz="1300" kern="1200" dirty="0" smtClean="0"/>
            <a:t>PPPSC</a:t>
          </a:r>
          <a:endParaRPr lang="en-US" sz="1300" kern="1200" dirty="0"/>
        </a:p>
        <a:p>
          <a:pPr marL="114300" lvl="1" indent="-114300" algn="l" defTabSz="577850">
            <a:lnSpc>
              <a:spcPct val="90000"/>
            </a:lnSpc>
            <a:spcBef>
              <a:spcPct val="0"/>
            </a:spcBef>
            <a:spcAft>
              <a:spcPct val="15000"/>
            </a:spcAft>
            <a:buChar char="••"/>
          </a:pPr>
          <a:r>
            <a:rPr lang="en-US" sz="1300" kern="1200" dirty="0" smtClean="0"/>
            <a:t>Fiscal</a:t>
          </a:r>
          <a:endParaRPr lang="en-US" sz="1300" kern="1200" dirty="0"/>
        </a:p>
        <a:p>
          <a:pPr marL="114300" lvl="1" indent="-114300" algn="l" defTabSz="577850">
            <a:lnSpc>
              <a:spcPct val="90000"/>
            </a:lnSpc>
            <a:spcBef>
              <a:spcPct val="0"/>
            </a:spcBef>
            <a:spcAft>
              <a:spcPct val="15000"/>
            </a:spcAft>
            <a:buChar char="••"/>
          </a:pPr>
          <a:r>
            <a:rPr lang="en-US" sz="1300" kern="1200" dirty="0" smtClean="0"/>
            <a:t>Assurances</a:t>
          </a:r>
          <a:endParaRPr lang="en-US" sz="1300" kern="1200" dirty="0"/>
        </a:p>
        <a:p>
          <a:pPr marL="114300" lvl="1" indent="-114300" algn="l" defTabSz="577850">
            <a:lnSpc>
              <a:spcPct val="90000"/>
            </a:lnSpc>
            <a:spcBef>
              <a:spcPct val="0"/>
            </a:spcBef>
            <a:spcAft>
              <a:spcPct val="15000"/>
            </a:spcAft>
            <a:buChar char="••"/>
          </a:pPr>
          <a:r>
            <a:rPr lang="en-US" sz="1300" kern="1200" dirty="0" smtClean="0"/>
            <a:t>Lobbying Certification</a:t>
          </a:r>
          <a:endParaRPr lang="en-US" sz="1300" kern="1200" dirty="0"/>
        </a:p>
        <a:p>
          <a:pPr marL="114300" lvl="1" indent="-114300" algn="l" defTabSz="577850">
            <a:lnSpc>
              <a:spcPct val="90000"/>
            </a:lnSpc>
            <a:spcBef>
              <a:spcPct val="0"/>
            </a:spcBef>
            <a:spcAft>
              <a:spcPct val="15000"/>
            </a:spcAft>
            <a:buChar char="••"/>
          </a:pPr>
          <a:r>
            <a:rPr lang="en-US" sz="1300" kern="1200" dirty="0" smtClean="0"/>
            <a:t>Evidence of Meaningful Consultation (PPPSC)</a:t>
          </a:r>
          <a:endParaRPr lang="en-US" sz="1300" kern="1200" dirty="0"/>
        </a:p>
      </dsp:txBody>
      <dsp:txXfrm>
        <a:off x="3169919" y="251713"/>
        <a:ext cx="4001285" cy="1507190"/>
      </dsp:txXfrm>
    </dsp:sp>
    <dsp:sp modelId="{5A2196B6-20AA-486B-8D7A-755A9359FB57}">
      <dsp:nvSpPr>
        <dsp:cNvPr id="0" name=""/>
        <dsp:cNvSpPr/>
      </dsp:nvSpPr>
      <dsp:spPr>
        <a:xfrm>
          <a:off x="0" y="515"/>
          <a:ext cx="3169920" cy="200958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US" sz="3200" kern="1200" dirty="0" smtClean="0"/>
            <a:t>Submit in Paper Form</a:t>
          </a:r>
          <a:endParaRPr lang="en-US" sz="3200" kern="1200" dirty="0"/>
        </a:p>
      </dsp:txBody>
      <dsp:txXfrm>
        <a:off x="98100" y="98615"/>
        <a:ext cx="2973720" cy="1813386"/>
      </dsp:txXfrm>
    </dsp:sp>
    <dsp:sp modelId="{CF0E82E7-AABF-4C08-A5E1-0A491EE3AD38}">
      <dsp:nvSpPr>
        <dsp:cNvPr id="0" name=""/>
        <dsp:cNvSpPr/>
      </dsp:nvSpPr>
      <dsp:spPr>
        <a:xfrm>
          <a:off x="3169919" y="2438405"/>
          <a:ext cx="4754880" cy="1554897"/>
        </a:xfrm>
        <a:prstGeom prst="rightArrow">
          <a:avLst>
            <a:gd name="adj1" fmla="val 75000"/>
            <a:gd name="adj2" fmla="val 50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255" tIns="8255" rIns="8255" bIns="8255" numCol="1" spcCol="1270" anchor="t" anchorCtr="0">
          <a:noAutofit/>
        </a:bodyPr>
        <a:lstStyle/>
        <a:p>
          <a:pPr marL="114300" lvl="1" indent="-114300" algn="l" defTabSz="577850">
            <a:lnSpc>
              <a:spcPct val="90000"/>
            </a:lnSpc>
            <a:spcBef>
              <a:spcPct val="0"/>
            </a:spcBef>
            <a:spcAft>
              <a:spcPct val="15000"/>
            </a:spcAft>
            <a:buChar char="••"/>
          </a:pPr>
          <a:r>
            <a:rPr lang="en-US" sz="1300" kern="1200" dirty="0" smtClean="0"/>
            <a:t>Budgets</a:t>
          </a:r>
          <a:endParaRPr lang="en-US" sz="1300" kern="1200" dirty="0"/>
        </a:p>
        <a:p>
          <a:pPr marL="114300" lvl="1" indent="-114300" algn="l" defTabSz="577850">
            <a:lnSpc>
              <a:spcPct val="90000"/>
            </a:lnSpc>
            <a:spcBef>
              <a:spcPct val="0"/>
            </a:spcBef>
            <a:spcAft>
              <a:spcPct val="15000"/>
            </a:spcAft>
            <a:buChar char="••"/>
          </a:pPr>
          <a:r>
            <a:rPr lang="en-US" sz="1300" kern="1200" dirty="0" smtClean="0"/>
            <a:t>Activities Description</a:t>
          </a:r>
          <a:endParaRPr lang="en-US" sz="1300" kern="1200" dirty="0"/>
        </a:p>
        <a:p>
          <a:pPr marL="228600" lvl="2" indent="-114300" algn="l" defTabSz="577850">
            <a:lnSpc>
              <a:spcPct val="90000"/>
            </a:lnSpc>
            <a:spcBef>
              <a:spcPct val="0"/>
            </a:spcBef>
            <a:spcAft>
              <a:spcPct val="15000"/>
            </a:spcAft>
            <a:buChar char="••"/>
          </a:pPr>
          <a:r>
            <a:rPr lang="en-US" sz="1300" kern="1200" dirty="0" smtClean="0"/>
            <a:t>Must detail how the funds will be spent</a:t>
          </a:r>
          <a:endParaRPr lang="en-US" sz="1300" kern="1200" dirty="0"/>
        </a:p>
      </dsp:txBody>
      <dsp:txXfrm>
        <a:off x="3169919" y="2632767"/>
        <a:ext cx="4171794" cy="1166173"/>
      </dsp:txXfrm>
    </dsp:sp>
    <dsp:sp modelId="{B9E7846B-1F33-49B3-A9E0-52BBB6F5C7A5}">
      <dsp:nvSpPr>
        <dsp:cNvPr id="0" name=""/>
        <dsp:cNvSpPr/>
      </dsp:nvSpPr>
      <dsp:spPr>
        <a:xfrm>
          <a:off x="0" y="2211060"/>
          <a:ext cx="3169920" cy="2009586"/>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en-US" sz="4400" kern="1200" dirty="0" smtClean="0"/>
            <a:t>GAPS</a:t>
          </a:r>
          <a:endParaRPr lang="en-US" sz="4400" kern="1200" dirty="0"/>
        </a:p>
      </dsp:txBody>
      <dsp:txXfrm>
        <a:off x="98100" y="2309160"/>
        <a:ext cx="2973720" cy="1813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95CDD-ACAF-4A1E-A1B9-226E8A66DB39}">
      <dsp:nvSpPr>
        <dsp:cNvPr id="0" name=""/>
        <dsp:cNvSpPr/>
      </dsp:nvSpPr>
      <dsp:spPr>
        <a:xfrm>
          <a:off x="617219" y="0"/>
          <a:ext cx="6995160" cy="4525963"/>
        </a:xfrm>
        <a:prstGeom prst="rightArrow">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628949E8-00F0-412F-864B-DADE862D00E8}">
      <dsp:nvSpPr>
        <dsp:cNvPr id="0" name=""/>
        <dsp:cNvSpPr/>
      </dsp:nvSpPr>
      <dsp:spPr>
        <a:xfrm>
          <a:off x="1927" y="1357788"/>
          <a:ext cx="1556905" cy="18103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Allocation </a:t>
          </a:r>
        </a:p>
        <a:p>
          <a:pPr lvl="0" algn="ctr" defTabSz="666750">
            <a:lnSpc>
              <a:spcPct val="90000"/>
            </a:lnSpc>
            <a:spcBef>
              <a:spcPct val="0"/>
            </a:spcBef>
            <a:spcAft>
              <a:spcPct val="35000"/>
            </a:spcAft>
          </a:pPr>
          <a:r>
            <a:rPr lang="en-US" sz="1500" kern="1200" dirty="0" smtClean="0"/>
            <a:t>(SCDE)</a:t>
          </a:r>
          <a:endParaRPr lang="en-US" sz="1500" kern="1200" dirty="0"/>
        </a:p>
      </dsp:txBody>
      <dsp:txXfrm>
        <a:off x="77929" y="1433790"/>
        <a:ext cx="1404901" cy="1658381"/>
      </dsp:txXfrm>
    </dsp:sp>
    <dsp:sp modelId="{8DA5EB10-3EDE-43B8-8BD1-94463544881A}">
      <dsp:nvSpPr>
        <dsp:cNvPr id="0" name=""/>
        <dsp:cNvSpPr/>
      </dsp:nvSpPr>
      <dsp:spPr>
        <a:xfrm>
          <a:off x="1669137" y="1357788"/>
          <a:ext cx="1556905" cy="18103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Enter Budget (LEAs Grant Coordinator)</a:t>
          </a:r>
          <a:endParaRPr lang="en-US" sz="1500" kern="1200" dirty="0"/>
        </a:p>
      </dsp:txBody>
      <dsp:txXfrm>
        <a:off x="1745139" y="1433790"/>
        <a:ext cx="1404901" cy="1658381"/>
      </dsp:txXfrm>
    </dsp:sp>
    <dsp:sp modelId="{A7B6758C-CB81-404D-9CC7-9CD6D0016155}">
      <dsp:nvSpPr>
        <dsp:cNvPr id="0" name=""/>
        <dsp:cNvSpPr/>
      </dsp:nvSpPr>
      <dsp:spPr>
        <a:xfrm>
          <a:off x="3336347" y="1357788"/>
          <a:ext cx="1556905" cy="18103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Sub-recipient level </a:t>
          </a:r>
        </a:p>
        <a:p>
          <a:pPr lvl="0" algn="ctr" defTabSz="666750">
            <a:lnSpc>
              <a:spcPct val="90000"/>
            </a:lnSpc>
            <a:spcBef>
              <a:spcPct val="0"/>
            </a:spcBef>
            <a:spcAft>
              <a:spcPct val="35000"/>
            </a:spcAft>
          </a:pPr>
          <a:r>
            <a:rPr lang="en-US" sz="1500" kern="1200" dirty="0" smtClean="0"/>
            <a:t>Budget Approval </a:t>
          </a:r>
        </a:p>
        <a:p>
          <a:pPr lvl="0" algn="ctr" defTabSz="666750">
            <a:lnSpc>
              <a:spcPct val="90000"/>
            </a:lnSpc>
            <a:spcBef>
              <a:spcPct val="0"/>
            </a:spcBef>
            <a:spcAft>
              <a:spcPct val="35000"/>
            </a:spcAft>
          </a:pPr>
          <a:r>
            <a:rPr lang="en-US" sz="1500" kern="1200" dirty="0" smtClean="0"/>
            <a:t>(LEAs Finance Official) </a:t>
          </a:r>
          <a:endParaRPr lang="en-US" sz="1500" kern="1200" dirty="0"/>
        </a:p>
      </dsp:txBody>
      <dsp:txXfrm>
        <a:off x="3412349" y="1433790"/>
        <a:ext cx="1404901" cy="1658381"/>
      </dsp:txXfrm>
    </dsp:sp>
    <dsp:sp modelId="{BAB84536-D002-460C-B751-01B1903B25F8}">
      <dsp:nvSpPr>
        <dsp:cNvPr id="0" name=""/>
        <dsp:cNvSpPr/>
      </dsp:nvSpPr>
      <dsp:spPr>
        <a:xfrm>
          <a:off x="5003556" y="1357788"/>
          <a:ext cx="1556905" cy="18103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LEAs’ Budget Approval </a:t>
          </a:r>
        </a:p>
        <a:p>
          <a:pPr lvl="0" algn="ctr" defTabSz="666750">
            <a:lnSpc>
              <a:spcPct val="90000"/>
            </a:lnSpc>
            <a:spcBef>
              <a:spcPct val="0"/>
            </a:spcBef>
            <a:spcAft>
              <a:spcPct val="35000"/>
            </a:spcAft>
          </a:pPr>
          <a:r>
            <a:rPr lang="en-US" sz="1500" kern="1200" dirty="0" smtClean="0"/>
            <a:t>(SCDE)</a:t>
          </a:r>
          <a:endParaRPr lang="en-US" sz="1500" kern="1200" dirty="0"/>
        </a:p>
      </dsp:txBody>
      <dsp:txXfrm>
        <a:off x="5079558" y="1433790"/>
        <a:ext cx="1404901" cy="1658381"/>
      </dsp:txXfrm>
    </dsp:sp>
    <dsp:sp modelId="{006E130A-A963-4BBD-9212-71B395434FE6}">
      <dsp:nvSpPr>
        <dsp:cNvPr id="0" name=""/>
        <dsp:cNvSpPr/>
      </dsp:nvSpPr>
      <dsp:spPr>
        <a:xfrm>
          <a:off x="6670766" y="1357788"/>
          <a:ext cx="1556905" cy="1810385"/>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GAPS system available for entry of expenditures</a:t>
          </a:r>
          <a:endParaRPr lang="en-US" sz="1500" kern="1200" dirty="0"/>
        </a:p>
      </dsp:txBody>
      <dsp:txXfrm>
        <a:off x="6746768" y="1433790"/>
        <a:ext cx="1404901" cy="1658381"/>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0D9EA33F-ECBA-449D-8841-56D738137E55}" type="datetimeFigureOut">
              <a:rPr lang="en-US" smtClean="0"/>
              <a:t>12/7/2015</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B2692519-862F-4F7F-B185-4E785A9CF4B2}" type="slidenum">
              <a:rPr lang="en-US" smtClean="0"/>
              <a:t>‹#›</a:t>
            </a:fld>
            <a:endParaRPr lang="en-US"/>
          </a:p>
        </p:txBody>
      </p:sp>
    </p:spTree>
    <p:extLst>
      <p:ext uri="{BB962C8B-B14F-4D97-AF65-F5344CB8AC3E}">
        <p14:creationId xmlns:p14="http://schemas.microsoft.com/office/powerpoint/2010/main" val="26018298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you are developing a budget, make sure that your District can provide FAPE. </a:t>
            </a:r>
          </a:p>
          <a:p>
            <a:endParaRPr lang="en-US" dirty="0"/>
          </a:p>
        </p:txBody>
      </p:sp>
      <p:sp>
        <p:nvSpPr>
          <p:cNvPr id="4" name="Slide Number Placeholder 3"/>
          <p:cNvSpPr>
            <a:spLocks noGrp="1"/>
          </p:cNvSpPr>
          <p:nvPr>
            <p:ph type="sldNum" sz="quarter" idx="10"/>
          </p:nvPr>
        </p:nvSpPr>
        <p:spPr/>
        <p:txBody>
          <a:bodyPr/>
          <a:lstStyle/>
          <a:p>
            <a:fld id="{B2692519-862F-4F7F-B185-4E785A9CF4B2}" type="slidenum">
              <a:rPr lang="en-US" smtClean="0"/>
              <a:t>3</a:t>
            </a:fld>
            <a:endParaRPr lang="en-US"/>
          </a:p>
        </p:txBody>
      </p:sp>
    </p:spTree>
    <p:extLst>
      <p:ext uri="{BB962C8B-B14F-4D97-AF65-F5344CB8AC3E}">
        <p14:creationId xmlns:p14="http://schemas.microsoft.com/office/powerpoint/2010/main" val="2863725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0C770560-A1FC-4F9D-B4EE-2AEE10DD7C5D}" type="datetimeFigureOut">
              <a:rPr lang="en-US" smtClean="0"/>
              <a:t>12/7/2015</a:t>
            </a:fld>
            <a:endParaRPr lang="en-US"/>
          </a:p>
        </p:txBody>
      </p:sp>
      <p:sp>
        <p:nvSpPr>
          <p:cNvPr id="8" name="Slide Number Placeholder 7"/>
          <p:cNvSpPr>
            <a:spLocks noGrp="1"/>
          </p:cNvSpPr>
          <p:nvPr>
            <p:ph type="sldNum" sz="quarter" idx="11"/>
          </p:nvPr>
        </p:nvSpPr>
        <p:spPr/>
        <p:txBody>
          <a:bodyPr/>
          <a:lstStyle/>
          <a:p>
            <a:fld id="{23C8875A-F5B7-432F-BDA8-63369F3A38BB}"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770560-A1FC-4F9D-B4EE-2AEE10DD7C5D}" type="datetimeFigureOut">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8875A-F5B7-432F-BDA8-63369F3A38B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770560-A1FC-4F9D-B4EE-2AEE10DD7C5D}" type="datetimeFigureOut">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8875A-F5B7-432F-BDA8-63369F3A38B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0C770560-A1FC-4F9D-B4EE-2AEE10DD7C5D}" type="datetimeFigureOut">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8875A-F5B7-432F-BDA8-63369F3A38B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770560-A1FC-4F9D-B4EE-2AEE10DD7C5D}" type="datetimeFigureOut">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8875A-F5B7-432F-BDA8-63369F3A38BB}"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0C770560-A1FC-4F9D-B4EE-2AEE10DD7C5D}" type="datetimeFigureOut">
              <a:rPr lang="en-US" smtClean="0"/>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C8875A-F5B7-432F-BDA8-63369F3A38BB}"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0C770560-A1FC-4F9D-B4EE-2AEE10DD7C5D}" type="datetimeFigureOut">
              <a:rPr lang="en-US" smtClean="0"/>
              <a:t>12/7/2015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C8875A-F5B7-432F-BDA8-63369F3A38BB}"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C770560-A1FC-4F9D-B4EE-2AEE10DD7C5D}" type="datetimeFigureOut">
              <a:rPr lang="en-US" smtClean="0"/>
              <a:t>12/7/2015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C8875A-F5B7-432F-BDA8-63369F3A38B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70560-A1FC-4F9D-B4EE-2AEE10DD7C5D}" type="datetimeFigureOut">
              <a:rPr lang="en-US" smtClean="0"/>
              <a:t>12/7/2015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C8875A-F5B7-432F-BDA8-63369F3A38B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770560-A1FC-4F9D-B4EE-2AEE10DD7C5D}" type="datetimeFigureOut">
              <a:rPr lang="en-US" smtClean="0"/>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C8875A-F5B7-432F-BDA8-63369F3A38B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770560-A1FC-4F9D-B4EE-2AEE10DD7C5D}" type="datetimeFigureOut">
              <a:rPr lang="en-US" smtClean="0"/>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C8875A-F5B7-432F-BDA8-63369F3A38B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0C770560-A1FC-4F9D-B4EE-2AEE10DD7C5D}" type="datetimeFigureOut">
              <a:rPr lang="en-US" smtClean="0"/>
              <a:t>12/7/2015</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23C8875A-F5B7-432F-BDA8-63369F3A38BB}"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com/url?sa=i&amp;rct=j&amp;q=&amp;esrc=s&amp;source=images&amp;cd=&amp;cad=rja&amp;uact=8&amp;ved=0CAcQjRxqFQoTCP_wuLiX1MgCFQiYgAodwSoAPA&amp;url=http://1920newspaper.yolasite.com/&amp;psig=AFQjCNEV8i1gSt-pC-Em3Ty0kc2xkoG1dg&amp;ust=1445538165000515"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www.ed.sc.gov/agency/cfo/finance/Grants-Accounti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Grant Applications</a:t>
            </a:r>
            <a:endParaRPr lang="en-US" dirty="0"/>
          </a:p>
        </p:txBody>
      </p:sp>
      <p:sp>
        <p:nvSpPr>
          <p:cNvPr id="5" name="Text Placeholder 4"/>
          <p:cNvSpPr>
            <a:spLocks noGrp="1"/>
          </p:cNvSpPr>
          <p:nvPr>
            <p:ph type="body" idx="1"/>
          </p:nvPr>
        </p:nvSpPr>
        <p:spPr/>
        <p:txBody>
          <a:bodyPr/>
          <a:lstStyle/>
          <a:p>
            <a:r>
              <a:rPr lang="en-US" dirty="0" smtClean="0"/>
              <a:t>Shanna Graham-Garrett </a:t>
            </a:r>
          </a:p>
          <a:p>
            <a:r>
              <a:rPr lang="en-US" dirty="0" smtClean="0"/>
              <a:t>sgraham@ed.sc.gov</a:t>
            </a:r>
            <a:endParaRPr lang="en-US" dirty="0"/>
          </a:p>
        </p:txBody>
      </p:sp>
    </p:spTree>
    <p:extLst>
      <p:ext uri="{BB962C8B-B14F-4D97-AF65-F5344CB8AC3E}">
        <p14:creationId xmlns:p14="http://schemas.microsoft.com/office/powerpoint/2010/main" val="715888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229600" cy="1295400"/>
          </a:xfrm>
        </p:spPr>
        <p:txBody>
          <a:bodyPr>
            <a:normAutofit/>
          </a:bodyPr>
          <a:lstStyle/>
          <a:p>
            <a:r>
              <a:rPr lang="en-US" sz="3200" dirty="0" smtClean="0"/>
              <a:t>Selecting a Grant to work on</a:t>
            </a:r>
            <a:endParaRPr lang="en-US" sz="3200" dirty="0"/>
          </a:p>
        </p:txBody>
      </p:sp>
      <p:sp>
        <p:nvSpPr>
          <p:cNvPr id="4" name="Slide Number Placeholder 3"/>
          <p:cNvSpPr>
            <a:spLocks noGrp="1"/>
          </p:cNvSpPr>
          <p:nvPr>
            <p:ph type="sldNum" sz="quarter" idx="12"/>
          </p:nvPr>
        </p:nvSpPr>
        <p:spPr/>
        <p:txBody>
          <a:bodyPr/>
          <a:lstStyle/>
          <a:p>
            <a:fld id="{CE5A0644-EDC4-42D0-9947-5A33B0CFABA2}" type="slidenum">
              <a:rPr lang="en-US" smtClean="0"/>
              <a:t>10</a:t>
            </a:fld>
            <a:endParaRPr lang="en-US"/>
          </a:p>
        </p:txBody>
      </p:sp>
      <p:sp>
        <p:nvSpPr>
          <p:cNvPr id="5" name="TextBox 4"/>
          <p:cNvSpPr txBox="1"/>
          <p:nvPr/>
        </p:nvSpPr>
        <p:spPr>
          <a:xfrm>
            <a:off x="1371600" y="5410200"/>
            <a:ext cx="7239000" cy="861774"/>
          </a:xfrm>
          <a:prstGeom prst="rect">
            <a:avLst/>
          </a:prstGeom>
          <a:noFill/>
        </p:spPr>
        <p:txBody>
          <a:bodyPr wrap="square" rtlCol="0">
            <a:spAutoFit/>
          </a:bodyPr>
          <a:lstStyle/>
          <a:p>
            <a:r>
              <a:rPr lang="en-US" dirty="0" smtClean="0"/>
              <a:t> </a:t>
            </a:r>
            <a:r>
              <a:rPr lang="en-US" sz="1600" dirty="0" smtClean="0"/>
              <a:t>Sub recipients will see only their information – SCDE Program  Offices will have a dropdown to select sub recipient and award. Select the “16 IDEA” or “16 IDEA Preschool” sub-grant. Select “next”.</a:t>
            </a:r>
            <a:endParaRPr lang="en-US" sz="1600" dirty="0"/>
          </a:p>
        </p:txBody>
      </p:sp>
      <p:sp>
        <p:nvSpPr>
          <p:cNvPr id="6" name="Rounded Rectangle 5"/>
          <p:cNvSpPr/>
          <p:nvPr/>
        </p:nvSpPr>
        <p:spPr>
          <a:xfrm>
            <a:off x="1371600" y="5410200"/>
            <a:ext cx="7239000" cy="11430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167701"/>
            <a:ext cx="7759425" cy="4085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ight Arrow 6"/>
          <p:cNvSpPr/>
          <p:nvPr/>
        </p:nvSpPr>
        <p:spPr>
          <a:xfrm rot="10800000">
            <a:off x="2590800" y="4419600"/>
            <a:ext cx="798313" cy="2277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rot="5400000">
            <a:off x="3556409" y="3571919"/>
            <a:ext cx="278581"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8751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Entering Your Budget</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81000" y="1752600"/>
            <a:ext cx="8229600" cy="3154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609600" y="5181600"/>
            <a:ext cx="7924800" cy="369332"/>
          </a:xfrm>
          <a:prstGeom prst="rect">
            <a:avLst/>
          </a:prstGeom>
          <a:noFill/>
        </p:spPr>
        <p:txBody>
          <a:bodyPr wrap="square" rtlCol="0">
            <a:spAutoFit/>
          </a:bodyPr>
          <a:lstStyle/>
          <a:p>
            <a:pPr algn="ctr"/>
            <a:r>
              <a:rPr lang="en-US" dirty="0" smtClean="0"/>
              <a:t>Select “Budget” under the Finance tab and the “Add New”.</a:t>
            </a:r>
            <a:endParaRPr lang="en-US" dirty="0"/>
          </a:p>
        </p:txBody>
      </p:sp>
    </p:spTree>
    <p:extLst>
      <p:ext uri="{BB962C8B-B14F-4D97-AF65-F5344CB8AC3E}">
        <p14:creationId xmlns:p14="http://schemas.microsoft.com/office/powerpoint/2010/main" val="2727411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Activities Description</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22400970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sz="3600" dirty="0" smtClean="0"/>
              <a:t>The Importance of a description</a:t>
            </a:r>
            <a:endParaRPr lang="en-US" sz="36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905000"/>
            <a:ext cx="8438162"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3290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Activities Description</a:t>
            </a:r>
            <a:endParaRPr lang="en-US" dirty="0"/>
          </a:p>
        </p:txBody>
      </p:sp>
      <p:sp>
        <p:nvSpPr>
          <p:cNvPr id="3" name="Content Placeholder 2"/>
          <p:cNvSpPr>
            <a:spLocks noGrp="1"/>
          </p:cNvSpPr>
          <p:nvPr>
            <p:ph idx="1"/>
          </p:nvPr>
        </p:nvSpPr>
        <p:spPr/>
        <p:txBody>
          <a:bodyPr>
            <a:normAutofit lnSpcReduction="10000"/>
          </a:bodyPr>
          <a:lstStyle/>
          <a:p>
            <a:r>
              <a:rPr lang="en-US" dirty="0" smtClean="0"/>
              <a:t>We are moving from the paper version of grant applications.</a:t>
            </a:r>
          </a:p>
          <a:p>
            <a:r>
              <a:rPr lang="en-US" dirty="0" smtClean="0"/>
              <a:t>Please use the “Activities Description” in GAPS to provide a detailed explanation of how the funds will be used.</a:t>
            </a:r>
          </a:p>
          <a:p>
            <a:r>
              <a:rPr lang="en-US" u="sng" dirty="0" smtClean="0"/>
              <a:t>Blank or vague Activities Descriptions will be returned for further explanation.</a:t>
            </a:r>
          </a:p>
          <a:p>
            <a:r>
              <a:rPr lang="en-US" dirty="0" smtClean="0"/>
              <a:t>A good “Activities Description” describes in detail how many teachers will be hired, at </a:t>
            </a:r>
            <a:r>
              <a:rPr lang="en-US" dirty="0"/>
              <a:t>what rate, </a:t>
            </a:r>
            <a:r>
              <a:rPr lang="en-US" dirty="0" smtClean="0"/>
              <a:t>what instructional </a:t>
            </a:r>
            <a:r>
              <a:rPr lang="en-US" dirty="0"/>
              <a:t>Materials and </a:t>
            </a:r>
            <a:r>
              <a:rPr lang="en-US" dirty="0" smtClean="0"/>
              <a:t>supplies will be used for, </a:t>
            </a:r>
            <a:r>
              <a:rPr lang="en-US" dirty="0" err="1" smtClean="0"/>
              <a:t>etc</a:t>
            </a:r>
            <a:r>
              <a:rPr lang="en-US" dirty="0" smtClean="0"/>
              <a:t>…</a:t>
            </a:r>
          </a:p>
          <a:p>
            <a:r>
              <a:rPr lang="en-US" dirty="0" smtClean="0"/>
              <a:t>Ensure that all items are reasonable and necessary. </a:t>
            </a:r>
          </a:p>
        </p:txBody>
      </p:sp>
    </p:spTree>
    <p:extLst>
      <p:ext uri="{BB962C8B-B14F-4D97-AF65-F5344CB8AC3E}">
        <p14:creationId xmlns:p14="http://schemas.microsoft.com/office/powerpoint/2010/main" val="133752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5801" y="304800"/>
            <a:ext cx="8229600" cy="914400"/>
          </a:xfrm>
        </p:spPr>
        <p:txBody>
          <a:bodyPr/>
          <a:lstStyle/>
          <a:p>
            <a:r>
              <a:rPr lang="en-US" sz="4000" dirty="0" smtClean="0"/>
              <a:t>Activities Description </a:t>
            </a:r>
            <a:endParaRPr lang="en-US" sz="4000" dirty="0"/>
          </a:p>
        </p:txBody>
      </p:sp>
      <p:sp>
        <p:nvSpPr>
          <p:cNvPr id="5" name="Text Placeholder 4"/>
          <p:cNvSpPr>
            <a:spLocks noGrp="1"/>
          </p:cNvSpPr>
          <p:nvPr>
            <p:ph type="body" idx="1"/>
          </p:nvPr>
        </p:nvSpPr>
        <p:spPr>
          <a:xfrm>
            <a:off x="506140" y="1371600"/>
            <a:ext cx="4040188" cy="609600"/>
          </a:xfrm>
        </p:spPr>
        <p:txBody>
          <a:bodyPr/>
          <a:lstStyle/>
          <a:p>
            <a:r>
              <a:rPr lang="en-US" dirty="0" smtClean="0"/>
              <a:t>Old (Paper)</a:t>
            </a:r>
            <a:endParaRPr lang="en-US" dirty="0"/>
          </a:p>
        </p:txBody>
      </p:sp>
      <p:sp>
        <p:nvSpPr>
          <p:cNvPr id="6" name="Text Placeholder 5"/>
          <p:cNvSpPr>
            <a:spLocks noGrp="1"/>
          </p:cNvSpPr>
          <p:nvPr>
            <p:ph type="body" sz="quarter" idx="3"/>
          </p:nvPr>
        </p:nvSpPr>
        <p:spPr>
          <a:xfrm>
            <a:off x="4648200" y="1295400"/>
            <a:ext cx="4041775" cy="609600"/>
          </a:xfrm>
        </p:spPr>
        <p:txBody>
          <a:bodyPr/>
          <a:lstStyle/>
          <a:p>
            <a:r>
              <a:rPr lang="en-US" dirty="0" smtClean="0"/>
              <a:t>New (GAPS)</a:t>
            </a:r>
            <a:endParaRPr lang="en-US" dirty="0"/>
          </a:p>
        </p:txBody>
      </p:sp>
      <p:sp>
        <p:nvSpPr>
          <p:cNvPr id="7" name="Content Placeholder 6"/>
          <p:cNvSpPr>
            <a:spLocks noGrp="1"/>
          </p:cNvSpPr>
          <p:nvPr>
            <p:ph sz="quarter" idx="13"/>
          </p:nvPr>
        </p:nvSpPr>
        <p:spPr>
          <a:xfrm>
            <a:off x="228600" y="4114800"/>
            <a:ext cx="4191000" cy="2011680"/>
          </a:xfrm>
        </p:spPr>
        <p:txBody>
          <a:bodyPr>
            <a:normAutofit/>
          </a:bodyPr>
          <a:lstStyle/>
          <a:p>
            <a:r>
              <a:rPr lang="en-US" sz="1600" dirty="0" smtClean="0"/>
              <a:t>Ensure that your budget items have the same level of description as when Districts were required to submit paper applications.</a:t>
            </a:r>
            <a:endParaRPr lang="en-US" sz="1600" dirty="0"/>
          </a:p>
        </p:txBody>
      </p:sp>
      <p:sp>
        <p:nvSpPr>
          <p:cNvPr id="8" name="Content Placeholder 7"/>
          <p:cNvSpPr>
            <a:spLocks noGrp="1"/>
          </p:cNvSpPr>
          <p:nvPr>
            <p:ph sz="quarter" idx="14"/>
          </p:nvPr>
        </p:nvSpPr>
        <p:spPr>
          <a:xfrm>
            <a:off x="4672584" y="4114800"/>
            <a:ext cx="4242816" cy="2011235"/>
          </a:xfrm>
        </p:spPr>
        <p:txBody>
          <a:bodyPr>
            <a:noAutofit/>
          </a:bodyPr>
          <a:lstStyle/>
          <a:p>
            <a:r>
              <a:rPr lang="en-US" sz="1600" dirty="0" smtClean="0"/>
              <a:t>Please use the “Activities Description” area to enter a detailed description.</a:t>
            </a:r>
          </a:p>
          <a:p>
            <a:r>
              <a:rPr lang="en-US" sz="1600" dirty="0" smtClean="0"/>
              <a:t>Under 100; 100: Activities Description should detail that it will cost $900,965.00 to fund “41 Teacher Assistants, 1 </a:t>
            </a:r>
            <a:r>
              <a:rPr lang="en-US" sz="1600" dirty="0" err="1" smtClean="0"/>
              <a:t>Brailist</a:t>
            </a:r>
            <a:r>
              <a:rPr lang="en-US" sz="1600" dirty="0" smtClean="0"/>
              <a:t>, 2 Speech Therapists, and 1 Autism Consultant”.</a:t>
            </a:r>
            <a:endParaRPr lang="en-US" sz="1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438400"/>
            <a:ext cx="4343400" cy="14271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0601" y="2514601"/>
            <a:ext cx="4480078" cy="1355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2127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After you’ve entered your budget into GAPS, your budget will be sent to your finance office, and then to SCDE.</a:t>
            </a:r>
          </a:p>
          <a:p>
            <a:endParaRPr lang="en-US" dirty="0"/>
          </a:p>
          <a:p>
            <a:r>
              <a:rPr lang="en-US" dirty="0" smtClean="0"/>
              <a:t>Please remember to log in to GAPS to see the status of your budget. </a:t>
            </a:r>
            <a:endParaRPr lang="en-US" dirty="0" smtClean="0"/>
          </a:p>
          <a:p>
            <a:pPr lvl="1"/>
            <a:r>
              <a:rPr lang="en-US" dirty="0" smtClean="0"/>
              <a:t>Ensure </a:t>
            </a:r>
            <a:r>
              <a:rPr lang="en-US" dirty="0" smtClean="0"/>
              <a:t>that your budget has been processed through your finance office.</a:t>
            </a:r>
            <a:endParaRPr lang="en-US" dirty="0"/>
          </a:p>
        </p:txBody>
      </p:sp>
    </p:spTree>
    <p:extLst>
      <p:ext uri="{BB962C8B-B14F-4D97-AF65-F5344CB8AC3E}">
        <p14:creationId xmlns:p14="http://schemas.microsoft.com/office/powerpoint/2010/main" val="6213397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Checklist</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97583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143000"/>
          </a:xfrm>
        </p:spPr>
        <p:txBody>
          <a:bodyPr/>
          <a:lstStyle/>
          <a:p>
            <a:r>
              <a:rPr lang="en-US" sz="2400" dirty="0" smtClean="0"/>
              <a:t>Please make sure that your application is complete.</a:t>
            </a:r>
            <a:endParaRPr lang="en-US" sz="2400" dirty="0"/>
          </a:p>
        </p:txBody>
      </p:sp>
      <p:sp>
        <p:nvSpPr>
          <p:cNvPr id="5" name="Content Placeholder 4"/>
          <p:cNvSpPr>
            <a:spLocks noGrp="1"/>
          </p:cNvSpPr>
          <p:nvPr>
            <p:ph idx="1"/>
          </p:nvPr>
        </p:nvSpPr>
        <p:spPr>
          <a:xfrm>
            <a:off x="457200" y="1600200"/>
            <a:ext cx="8229600" cy="4800600"/>
          </a:xfrm>
        </p:spPr>
        <p:txBody>
          <a:bodyPr>
            <a:normAutofit fontScale="85000" lnSpcReduction="20000"/>
          </a:bodyPr>
          <a:lstStyle/>
          <a:p>
            <a:pPr>
              <a:buFont typeface="Wingdings" panose="05000000000000000000" pitchFamily="2" charset="2"/>
              <a:buChar char="q"/>
            </a:pPr>
            <a:r>
              <a:rPr lang="en-US" dirty="0" smtClean="0"/>
              <a:t>GAN signed and returned</a:t>
            </a:r>
          </a:p>
          <a:p>
            <a:pPr>
              <a:buFont typeface="Wingdings" panose="05000000000000000000" pitchFamily="2" charset="2"/>
              <a:buChar char="q"/>
            </a:pPr>
            <a:r>
              <a:rPr lang="en-US" dirty="0" smtClean="0"/>
              <a:t>Assurances signed and returned</a:t>
            </a:r>
          </a:p>
          <a:p>
            <a:pPr>
              <a:buFont typeface="Wingdings" panose="05000000000000000000" pitchFamily="2" charset="2"/>
              <a:buChar char="q"/>
            </a:pPr>
            <a:r>
              <a:rPr lang="en-US" dirty="0" smtClean="0"/>
              <a:t>Terms and Conditions signed and returned</a:t>
            </a:r>
          </a:p>
          <a:p>
            <a:pPr>
              <a:buFont typeface="Wingdings" panose="05000000000000000000" pitchFamily="2" charset="2"/>
              <a:buChar char="q"/>
            </a:pPr>
            <a:r>
              <a:rPr lang="en-US" dirty="0" smtClean="0"/>
              <a:t>Lobbying Certification signed and returned</a:t>
            </a:r>
          </a:p>
          <a:p>
            <a:pPr>
              <a:buFont typeface="Wingdings" panose="05000000000000000000" pitchFamily="2" charset="2"/>
              <a:buChar char="q"/>
            </a:pPr>
            <a:r>
              <a:rPr lang="en-US" dirty="0" smtClean="0"/>
              <a:t>Evidence of meaningful consultation</a:t>
            </a:r>
          </a:p>
          <a:p>
            <a:pPr>
              <a:buFont typeface="Wingdings" panose="05000000000000000000" pitchFamily="2" charset="2"/>
              <a:buChar char="q"/>
            </a:pPr>
            <a:r>
              <a:rPr lang="en-US" dirty="0" smtClean="0"/>
              <a:t>Grant application cover page signed by all </a:t>
            </a:r>
          </a:p>
          <a:p>
            <a:pPr>
              <a:buFont typeface="Wingdings" panose="05000000000000000000" pitchFamily="2" charset="2"/>
              <a:buChar char="q"/>
            </a:pPr>
            <a:r>
              <a:rPr lang="en-US" dirty="0" smtClean="0"/>
              <a:t>PPPSC calculation has been completed without errors</a:t>
            </a:r>
          </a:p>
          <a:p>
            <a:pPr lvl="1">
              <a:buFont typeface="Wingdings" panose="05000000000000000000" pitchFamily="2" charset="2"/>
              <a:buChar char="q"/>
            </a:pPr>
            <a:r>
              <a:rPr lang="en-US" dirty="0" smtClean="0"/>
              <a:t>Minimum required amount (or more) has been added to budget in GAPS</a:t>
            </a:r>
          </a:p>
          <a:p>
            <a:pPr>
              <a:buFont typeface="Wingdings" panose="05000000000000000000" pitchFamily="2" charset="2"/>
              <a:buChar char="q"/>
            </a:pPr>
            <a:r>
              <a:rPr lang="en-US" dirty="0" smtClean="0"/>
              <a:t>CEIS plan included (required if you budget CEIS funds)</a:t>
            </a:r>
          </a:p>
          <a:p>
            <a:pPr>
              <a:buFont typeface="Wingdings" panose="05000000000000000000" pitchFamily="2" charset="2"/>
              <a:buChar char="q"/>
            </a:pPr>
            <a:r>
              <a:rPr lang="en-US" dirty="0" smtClean="0"/>
              <a:t>Fiscal is </a:t>
            </a:r>
            <a:r>
              <a:rPr lang="en-US" dirty="0" smtClean="0"/>
              <a:t>signed </a:t>
            </a:r>
            <a:r>
              <a:rPr lang="en-US" dirty="0" smtClean="0"/>
              <a:t>and has been completed without errors or missing items</a:t>
            </a:r>
          </a:p>
          <a:p>
            <a:pPr lvl="1">
              <a:buFont typeface="Wingdings" panose="05000000000000000000" pitchFamily="2" charset="2"/>
              <a:buChar char="q"/>
            </a:pPr>
            <a:r>
              <a:rPr lang="en-US" dirty="0" smtClean="0"/>
              <a:t>MOE is equal or larger than previous year</a:t>
            </a:r>
          </a:p>
          <a:p>
            <a:pPr lvl="1">
              <a:buFont typeface="Wingdings" panose="05000000000000000000" pitchFamily="2" charset="2"/>
              <a:buChar char="q"/>
            </a:pPr>
            <a:r>
              <a:rPr lang="en-US" dirty="0" smtClean="0"/>
              <a:t>Excess cost is correctly calculated</a:t>
            </a:r>
          </a:p>
          <a:p>
            <a:pPr lvl="1">
              <a:buFont typeface="Wingdings" panose="05000000000000000000" pitchFamily="2" charset="2"/>
              <a:buChar char="q"/>
            </a:pPr>
            <a:r>
              <a:rPr lang="en-US" dirty="0" smtClean="0"/>
              <a:t>Last page is correctly calculated</a:t>
            </a:r>
          </a:p>
          <a:p>
            <a:pPr lvl="1">
              <a:buFont typeface="Wingdings" panose="05000000000000000000" pitchFamily="2" charset="2"/>
              <a:buChar char="q"/>
            </a:pPr>
            <a:endParaRPr lang="en-US" dirty="0"/>
          </a:p>
          <a:p>
            <a:pPr>
              <a:buFont typeface="Wingdings" panose="05000000000000000000" pitchFamily="2" charset="2"/>
              <a:buChar char="q"/>
            </a:pPr>
            <a:r>
              <a:rPr lang="en-US" dirty="0" smtClean="0"/>
              <a:t>GAPS budget has been entered</a:t>
            </a:r>
          </a:p>
          <a:p>
            <a:pPr lvl="1">
              <a:buFont typeface="Wingdings" panose="05000000000000000000" pitchFamily="2" charset="2"/>
              <a:buChar char="q"/>
            </a:pPr>
            <a:r>
              <a:rPr lang="en-US" dirty="0" smtClean="0"/>
              <a:t>A </a:t>
            </a:r>
            <a:r>
              <a:rPr lang="en-US" b="1" u="sng" dirty="0" smtClean="0"/>
              <a:t>detailed </a:t>
            </a:r>
            <a:r>
              <a:rPr lang="en-US" dirty="0" smtClean="0"/>
              <a:t>Activities Description has been completed for each budgeted item</a:t>
            </a:r>
            <a:endParaRPr lang="en-US" dirty="0"/>
          </a:p>
        </p:txBody>
      </p:sp>
    </p:spTree>
    <p:extLst>
      <p:ext uri="{BB962C8B-B14F-4D97-AF65-F5344CB8AC3E}">
        <p14:creationId xmlns:p14="http://schemas.microsoft.com/office/powerpoint/2010/main" val="2754365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4400" dirty="0" smtClean="0"/>
              <a:t>Movement of PPPSC Funds</a:t>
            </a:r>
            <a:endParaRPr lang="en-US" sz="4400" dirty="0"/>
          </a:p>
        </p:txBody>
      </p:sp>
      <p:sp>
        <p:nvSpPr>
          <p:cNvPr id="3" name="Content Placeholder 2"/>
          <p:cNvSpPr>
            <a:spLocks noGrp="1"/>
          </p:cNvSpPr>
          <p:nvPr>
            <p:ph idx="1"/>
          </p:nvPr>
        </p:nvSpPr>
        <p:spPr/>
        <p:txBody>
          <a:bodyPr>
            <a:normAutofit fontScale="92500" lnSpcReduction="10000"/>
          </a:bodyPr>
          <a:lstStyle/>
          <a:p>
            <a:r>
              <a:rPr lang="en-US" dirty="0" smtClean="0"/>
              <a:t>FY 16 – Your districts required amount of PPPSC funds cannot be moved until August 1, 2017.</a:t>
            </a:r>
          </a:p>
          <a:p>
            <a:pPr lvl="1"/>
            <a:r>
              <a:rPr lang="en-US" i="1" dirty="0" smtClean="0"/>
              <a:t>If </a:t>
            </a:r>
            <a:r>
              <a:rPr lang="en-US" i="1" dirty="0" smtClean="0"/>
              <a:t>your </a:t>
            </a:r>
            <a:r>
              <a:rPr lang="en-US" i="1" dirty="0" smtClean="0"/>
              <a:t>District has budgeted more than the required amount, the District may move the overage.</a:t>
            </a:r>
          </a:p>
          <a:p>
            <a:endParaRPr lang="en-US" i="1" dirty="0" smtClean="0"/>
          </a:p>
          <a:p>
            <a:r>
              <a:rPr lang="en-US" sz="1700" i="1" dirty="0" smtClean="0"/>
              <a:t>“Under </a:t>
            </a:r>
            <a:r>
              <a:rPr lang="en-US" sz="1700" i="1" dirty="0"/>
              <a:t>34 CFR §300.133(a), each LEA is required to spend a minimum amount of its </a:t>
            </a:r>
            <a:r>
              <a:rPr lang="en-US" sz="1700" i="1" dirty="0" err="1"/>
              <a:t>subgrant</a:t>
            </a:r>
            <a:r>
              <a:rPr lang="en-US" sz="1700" i="1" dirty="0"/>
              <a:t> under Part B of the IDEA on children with disabilities placed by their parents in private elementary and secondary schools.  As provided in 34 CFR §300.133(a)(3), if an LEA has not expended all of the proportionate share of its Part B </a:t>
            </a:r>
            <a:r>
              <a:rPr lang="en-US" sz="1700" i="1" dirty="0" err="1"/>
              <a:t>subgrant</a:t>
            </a:r>
            <a:r>
              <a:rPr lang="en-US" sz="1700" i="1" dirty="0"/>
              <a:t> by the end of the fiscal year for which Congress appropriated the funds, the LEA must obligate the remaining funds for special education and related services to children with disabilities placed by their parents in private schools during a carry-over period of one additional year.  A reduction in the number of children, for example, when a school closes after the start of the school year, does not excuse the LEA from spending its proportionate share to provide equitable services to children with disabilities placed by their parents in private schools</a:t>
            </a:r>
            <a:r>
              <a:rPr lang="en-US" sz="1700" i="1" dirty="0" smtClean="0"/>
              <a:t>.”</a:t>
            </a:r>
            <a:endParaRPr lang="en-US" sz="1700" i="1" dirty="0"/>
          </a:p>
        </p:txBody>
      </p:sp>
    </p:spTree>
    <p:extLst>
      <p:ext uri="{BB962C8B-B14F-4D97-AF65-F5344CB8AC3E}">
        <p14:creationId xmlns:p14="http://schemas.microsoft.com/office/powerpoint/2010/main" val="2863189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33400"/>
            <a:ext cx="8229600" cy="1143000"/>
          </a:xfrm>
        </p:spPr>
        <p:txBody>
          <a:bodyPr/>
          <a:lstStyle/>
          <a:p>
            <a:pPr algn="l"/>
            <a:r>
              <a:rPr lang="en-US" dirty="0" smtClean="0"/>
              <a:t>What’s New?</a:t>
            </a:r>
            <a:endParaRPr lang="en-US" dirty="0"/>
          </a:p>
        </p:txBody>
      </p:sp>
      <p:sp>
        <p:nvSpPr>
          <p:cNvPr id="5" name="Content Placeholder 4"/>
          <p:cNvSpPr>
            <a:spLocks noGrp="1"/>
          </p:cNvSpPr>
          <p:nvPr>
            <p:ph idx="1"/>
          </p:nvPr>
        </p:nvSpPr>
        <p:spPr>
          <a:xfrm>
            <a:off x="405961" y="2057400"/>
            <a:ext cx="8229600" cy="3230563"/>
          </a:xfrm>
        </p:spPr>
        <p:txBody>
          <a:bodyPr/>
          <a:lstStyle/>
          <a:p>
            <a:pPr marL="0" indent="0">
              <a:buNone/>
            </a:pPr>
            <a:r>
              <a:rPr lang="en-US" b="1" dirty="0"/>
              <a:t>The GAN’s new look</a:t>
            </a:r>
          </a:p>
          <a:p>
            <a:pPr marL="0" indent="0">
              <a:buNone/>
            </a:pPr>
            <a:r>
              <a:rPr lang="en-US" dirty="0" smtClean="0"/>
              <a:t>Project Numbers to Project Names</a:t>
            </a:r>
          </a:p>
          <a:p>
            <a:r>
              <a:rPr lang="en-US" dirty="0" smtClean="0"/>
              <a:t>From </a:t>
            </a:r>
            <a:r>
              <a:rPr lang="en-US" b="1" u="sng" dirty="0" smtClean="0"/>
              <a:t>FY16 CG 004</a:t>
            </a:r>
            <a:r>
              <a:rPr lang="en-US" dirty="0" smtClean="0"/>
              <a:t> to </a:t>
            </a:r>
            <a:r>
              <a:rPr lang="en-US" b="1" u="sng" dirty="0" smtClean="0"/>
              <a:t>FY16 Preschool Orangeburg </a:t>
            </a:r>
            <a:r>
              <a:rPr lang="en-US" b="1" u="sng" dirty="0" smtClean="0"/>
              <a:t>4</a:t>
            </a:r>
          </a:p>
          <a:p>
            <a:endParaRPr lang="en-US" b="1" u="sng" dirty="0"/>
          </a:p>
          <a:p>
            <a:pPr marL="0" indent="0">
              <a:buNone/>
            </a:pPr>
            <a:r>
              <a:rPr lang="en-US" b="1" u="sng" dirty="0" smtClean="0"/>
              <a:t>Less Paper </a:t>
            </a:r>
          </a:p>
          <a:p>
            <a:pPr marL="0" indent="0">
              <a:buNone/>
            </a:pPr>
            <a:r>
              <a:rPr lang="en-US" dirty="0" smtClean="0"/>
              <a:t>Grants Narrative has been reduced to 3 pages due to GAPS activities description.</a:t>
            </a:r>
            <a:endParaRPr lang="en-US" dirty="0" smtClean="0"/>
          </a:p>
          <a:p>
            <a:pPr marL="0" indent="0">
              <a:buNone/>
            </a:pPr>
            <a:endParaRPr lang="en-US" b="1" u="sng" dirty="0" smtClean="0"/>
          </a:p>
          <a:p>
            <a:endParaRPr lang="en-US" dirty="0"/>
          </a:p>
        </p:txBody>
      </p:sp>
      <p:pic>
        <p:nvPicPr>
          <p:cNvPr id="6146" name="Picture 2" descr="http://1920newspaper.yolasite.com/resources/newspaper-changes.jpg">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400" y="228600"/>
            <a:ext cx="2731129" cy="22037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5468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en-US" dirty="0" smtClean="0"/>
              <a:t>Online </a:t>
            </a:r>
            <a:r>
              <a:rPr lang="en-US" dirty="0" smtClean="0"/>
              <a:t>Video </a:t>
            </a:r>
            <a:r>
              <a:rPr lang="en-US" dirty="0" smtClean="0"/>
              <a:t>presentations can </a:t>
            </a:r>
            <a:r>
              <a:rPr lang="en-US" dirty="0" smtClean="0"/>
              <a:t>be viewed at any time </a:t>
            </a:r>
            <a:r>
              <a:rPr lang="en-US" dirty="0" smtClean="0"/>
              <a:t>at:</a:t>
            </a:r>
            <a:endParaRPr lang="en-US" dirty="0" smtClean="0"/>
          </a:p>
          <a:p>
            <a:r>
              <a:rPr lang="en-US" dirty="0" smtClean="0">
                <a:hlinkClick r:id="rId2"/>
              </a:rPr>
              <a:t>http</a:t>
            </a:r>
            <a:r>
              <a:rPr lang="en-US" dirty="0">
                <a:hlinkClick r:id="rId2"/>
              </a:rPr>
              <a:t>://www.ed.sc.gov/agency/cfo/finance/Grants-Accounting</a:t>
            </a:r>
            <a:r>
              <a:rPr lang="en-US" dirty="0" smtClean="0">
                <a:hlinkClick r:id="rId2"/>
              </a:rPr>
              <a:t>/</a:t>
            </a:r>
            <a:endParaRPr lang="en-US" dirty="0" smtClean="0"/>
          </a:p>
          <a:p>
            <a:pPr marL="0" indent="0">
              <a:buNone/>
            </a:pPr>
            <a:endParaRPr lang="en-US" dirty="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p:txBody>
      </p:sp>
      <p:sp>
        <p:nvSpPr>
          <p:cNvPr id="2" name="Title 1"/>
          <p:cNvSpPr>
            <a:spLocks noGrp="1"/>
          </p:cNvSpPr>
          <p:nvPr>
            <p:ph type="title"/>
          </p:nvPr>
        </p:nvSpPr>
        <p:spPr>
          <a:xfrm>
            <a:off x="457200" y="76200"/>
            <a:ext cx="8229600" cy="1066800"/>
          </a:xfrm>
        </p:spPr>
        <p:txBody>
          <a:bodyPr/>
          <a:lstStyle/>
          <a:p>
            <a:r>
              <a:rPr lang="en-US" sz="2800" dirty="0" smtClean="0"/>
              <a:t>GAPS Training</a:t>
            </a:r>
            <a:endParaRPr lang="en-US" sz="2800" dirty="0"/>
          </a:p>
        </p:txBody>
      </p:sp>
    </p:spTree>
    <p:extLst>
      <p:ext uri="{BB962C8B-B14F-4D97-AF65-F5344CB8AC3E}">
        <p14:creationId xmlns:p14="http://schemas.microsoft.com/office/powerpoint/2010/main" val="9996599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14400"/>
          </a:xfrm>
        </p:spPr>
        <p:txBody>
          <a:bodyPr/>
          <a:lstStyle/>
          <a:p>
            <a:r>
              <a:rPr lang="en-US" sz="4800" dirty="0" smtClean="0"/>
              <a:t>FY 16 Grant Applications</a:t>
            </a:r>
            <a:endParaRPr lang="en-US" sz="4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52930990"/>
              </p:ext>
            </p:extLst>
          </p:nvPr>
        </p:nvGraphicFramePr>
        <p:xfrm>
          <a:off x="609600" y="1905000"/>
          <a:ext cx="7924800" cy="4221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6830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81000"/>
            <a:ext cx="9067800" cy="1015663"/>
          </a:xfrm>
          <a:prstGeom prst="rect">
            <a:avLst/>
          </a:prstGeom>
          <a:noFill/>
        </p:spPr>
        <p:txBody>
          <a:bodyPr wrap="square" rtlCol="0">
            <a:spAutoFit/>
          </a:bodyPr>
          <a:lstStyle/>
          <a:p>
            <a:r>
              <a:rPr lang="en-US" dirty="0" smtClean="0"/>
              <a:t>                     </a:t>
            </a:r>
          </a:p>
          <a:p>
            <a:endParaRPr lang="en-US" dirty="0" smtClean="0"/>
          </a:p>
          <a:p>
            <a:endParaRPr lang="en-US" sz="2400" dirty="0"/>
          </a:p>
        </p:txBody>
      </p:sp>
      <p:sp>
        <p:nvSpPr>
          <p:cNvPr id="4" name="Title 3"/>
          <p:cNvSpPr>
            <a:spLocks noGrp="1"/>
          </p:cNvSpPr>
          <p:nvPr>
            <p:ph type="title"/>
          </p:nvPr>
        </p:nvSpPr>
        <p:spPr>
          <a:xfrm>
            <a:off x="457200" y="0"/>
            <a:ext cx="8229600" cy="1066800"/>
          </a:xfrm>
        </p:spPr>
        <p:txBody>
          <a:bodyPr/>
          <a:lstStyle/>
          <a:p>
            <a:r>
              <a:rPr lang="en-US" sz="4000" dirty="0" smtClean="0"/>
              <a:t>Three Roles Assigned</a:t>
            </a:r>
            <a:endParaRPr lang="en-US" sz="4000" dirty="0"/>
          </a:p>
        </p:txBody>
      </p:sp>
      <p:sp>
        <p:nvSpPr>
          <p:cNvPr id="5" name="Content Placeholder 4"/>
          <p:cNvSpPr>
            <a:spLocks noGrp="1"/>
          </p:cNvSpPr>
          <p:nvPr>
            <p:ph idx="1"/>
          </p:nvPr>
        </p:nvSpPr>
        <p:spPr>
          <a:xfrm>
            <a:off x="457200" y="1396664"/>
            <a:ext cx="8229600" cy="4729500"/>
          </a:xfrm>
        </p:spPr>
        <p:txBody>
          <a:bodyPr>
            <a:normAutofit fontScale="92500" lnSpcReduction="20000"/>
          </a:bodyPr>
          <a:lstStyle/>
          <a:p>
            <a:pPr marL="457200" indent="-457200">
              <a:buFont typeface="+mj-lt"/>
              <a:buAutoNum type="arabicPeriod"/>
            </a:pPr>
            <a:r>
              <a:rPr lang="en-US" b="1" dirty="0"/>
              <a:t>(Grant Title Specific) Coordinator </a:t>
            </a:r>
            <a:r>
              <a:rPr lang="en-US" dirty="0"/>
              <a:t>– Enters Budget/Budget Amendments</a:t>
            </a:r>
          </a:p>
          <a:p>
            <a:pPr marL="457200" indent="-457200">
              <a:buFont typeface="+mj-lt"/>
              <a:buAutoNum type="arabicPeriod"/>
            </a:pPr>
            <a:endParaRPr lang="en-US" dirty="0"/>
          </a:p>
          <a:p>
            <a:pPr marL="457200" indent="-457200">
              <a:buFont typeface="+mj-lt"/>
              <a:buAutoNum type="arabicPeriod"/>
            </a:pPr>
            <a:r>
              <a:rPr lang="en-US" b="1" dirty="0"/>
              <a:t>(Grant Title Specific) Finance </a:t>
            </a:r>
            <a:r>
              <a:rPr lang="en-US" dirty="0"/>
              <a:t>– Approves Budget/Enters Expenditures</a:t>
            </a:r>
          </a:p>
          <a:p>
            <a:pPr marL="457200" indent="-457200">
              <a:buFont typeface="+mj-lt"/>
              <a:buAutoNum type="arabicPeriod"/>
            </a:pPr>
            <a:endParaRPr lang="en-US" dirty="0"/>
          </a:p>
          <a:p>
            <a:pPr marL="457200" indent="-457200">
              <a:buFont typeface="+mj-lt"/>
              <a:buAutoNum type="arabicPeriod"/>
            </a:pPr>
            <a:r>
              <a:rPr lang="en-US" b="1" dirty="0"/>
              <a:t>Grants Accounting Finance Approver</a:t>
            </a:r>
            <a:r>
              <a:rPr lang="en-US" dirty="0"/>
              <a:t>- Approves Expenditures</a:t>
            </a:r>
          </a:p>
          <a:p>
            <a:endParaRPr lang="en-US" sz="2200" dirty="0" smtClean="0"/>
          </a:p>
          <a:p>
            <a:r>
              <a:rPr lang="en-US" sz="2200" dirty="0" smtClean="0"/>
              <a:t>Must </a:t>
            </a:r>
            <a:r>
              <a:rPr lang="en-US" sz="2200" dirty="0"/>
              <a:t>be at least one different person assigned to each role for a total of three people – In other words, one person can not have more than one role on the same grant.  </a:t>
            </a:r>
            <a:endParaRPr lang="en-US" sz="2200" dirty="0" smtClean="0"/>
          </a:p>
          <a:p>
            <a:endParaRPr lang="en-US" sz="2200" dirty="0" smtClean="0"/>
          </a:p>
          <a:p>
            <a:r>
              <a:rPr lang="en-US" sz="2200" b="1" dirty="0" smtClean="0">
                <a:solidFill>
                  <a:schemeClr val="tx2">
                    <a:lumMod val="60000"/>
                    <a:lumOff val="40000"/>
                  </a:schemeClr>
                </a:solidFill>
              </a:rPr>
              <a:t>Assigned </a:t>
            </a:r>
            <a:r>
              <a:rPr lang="en-US" sz="2200" b="1" dirty="0">
                <a:solidFill>
                  <a:schemeClr val="tx2">
                    <a:lumMod val="60000"/>
                    <a:lumOff val="40000"/>
                  </a:schemeClr>
                </a:solidFill>
              </a:rPr>
              <a:t>by Web Access Coordinator within the District - please don’t forward to SCDE</a:t>
            </a:r>
          </a:p>
          <a:p>
            <a:endParaRPr lang="en-US" sz="2200" b="1" dirty="0"/>
          </a:p>
          <a:p>
            <a:endParaRPr lang="en-US" b="1" dirty="0"/>
          </a:p>
        </p:txBody>
      </p:sp>
      <p:sp>
        <p:nvSpPr>
          <p:cNvPr id="3" name="Slide Number Placeholder 2"/>
          <p:cNvSpPr>
            <a:spLocks noGrp="1"/>
          </p:cNvSpPr>
          <p:nvPr>
            <p:ph type="sldNum" sz="quarter" idx="12"/>
          </p:nvPr>
        </p:nvSpPr>
        <p:spPr/>
        <p:txBody>
          <a:bodyPr/>
          <a:lstStyle/>
          <a:p>
            <a:fld id="{CE5A0644-EDC4-42D0-9947-5A33B0CFABA2}" type="slidenum">
              <a:rPr lang="en-US" smtClean="0"/>
              <a:t>4</a:t>
            </a:fld>
            <a:endParaRPr lang="en-US"/>
          </a:p>
        </p:txBody>
      </p:sp>
    </p:spTree>
    <p:extLst>
      <p:ext uri="{BB962C8B-B14F-4D97-AF65-F5344CB8AC3E}">
        <p14:creationId xmlns:p14="http://schemas.microsoft.com/office/powerpoint/2010/main" val="1951095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sz="4400" dirty="0" smtClean="0"/>
              <a:t>Allocation/Budget</a:t>
            </a:r>
            <a:endParaRPr lang="en-US" sz="4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389263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26442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The application approval process has three components: </a:t>
            </a:r>
          </a:p>
        </p:txBody>
      </p:sp>
      <p:sp>
        <p:nvSpPr>
          <p:cNvPr id="3" name="Content Placeholder 2"/>
          <p:cNvSpPr>
            <a:spLocks noGrp="1"/>
          </p:cNvSpPr>
          <p:nvPr>
            <p:ph idx="1"/>
          </p:nvPr>
        </p:nvSpPr>
        <p:spPr/>
        <p:txBody>
          <a:bodyPr>
            <a:normAutofit/>
          </a:bodyPr>
          <a:lstStyle/>
          <a:p>
            <a:r>
              <a:rPr lang="en-US" dirty="0" smtClean="0"/>
              <a:t>Part </a:t>
            </a:r>
            <a:r>
              <a:rPr lang="en-US" dirty="0"/>
              <a:t>I. Assurances and lobbying certification are used to determine if your agency is </a:t>
            </a:r>
            <a:r>
              <a:rPr lang="en-US" u="sng" dirty="0"/>
              <a:t>eligible </a:t>
            </a:r>
            <a:r>
              <a:rPr lang="en-US" dirty="0"/>
              <a:t>for IDEA funds. </a:t>
            </a:r>
          </a:p>
          <a:p>
            <a:r>
              <a:rPr lang="en-US" dirty="0"/>
              <a:t>Part II. Narrative information is used to determine if the proposed services/activities are </a:t>
            </a:r>
            <a:r>
              <a:rPr lang="en-US" u="sng" dirty="0"/>
              <a:t>allowable </a:t>
            </a:r>
            <a:r>
              <a:rPr lang="en-US" dirty="0"/>
              <a:t>IDEA expenditures. </a:t>
            </a:r>
          </a:p>
          <a:p>
            <a:r>
              <a:rPr lang="en-US" dirty="0"/>
              <a:t>Part III. Fiscal information, which includes the </a:t>
            </a:r>
            <a:r>
              <a:rPr lang="en-US" i="1" dirty="0"/>
              <a:t>Budget Report, Excess Cost </a:t>
            </a:r>
            <a:r>
              <a:rPr lang="en-US" dirty="0"/>
              <a:t>and </a:t>
            </a:r>
            <a:r>
              <a:rPr lang="en-US" i="1" dirty="0"/>
              <a:t>Maintenance of Effort</a:t>
            </a:r>
            <a:r>
              <a:rPr lang="en-US" dirty="0"/>
              <a:t>, is necessary to determine if the agency </a:t>
            </a:r>
            <a:r>
              <a:rPr lang="en-US" u="sng" dirty="0"/>
              <a:t>has met all fiscal requirements for reimbursement </a:t>
            </a:r>
            <a:endParaRPr lang="en-US" dirty="0"/>
          </a:p>
        </p:txBody>
      </p:sp>
    </p:spTree>
    <p:extLst>
      <p:ext uri="{BB962C8B-B14F-4D97-AF65-F5344CB8AC3E}">
        <p14:creationId xmlns:p14="http://schemas.microsoft.com/office/powerpoint/2010/main" val="1916408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CEIS</a:t>
            </a:r>
            <a:endParaRPr lang="en-US" dirty="0"/>
          </a:p>
        </p:txBody>
      </p:sp>
      <p:sp>
        <p:nvSpPr>
          <p:cNvPr id="3" name="Content Placeholder 2"/>
          <p:cNvSpPr>
            <a:spLocks noGrp="1"/>
          </p:cNvSpPr>
          <p:nvPr>
            <p:ph idx="1"/>
          </p:nvPr>
        </p:nvSpPr>
        <p:spPr/>
        <p:txBody>
          <a:bodyPr/>
          <a:lstStyle/>
          <a:p>
            <a:r>
              <a:rPr lang="en-US" dirty="0"/>
              <a:t>Districts planning to voluntarily spend funds on Coordinated Early Intervening Services (CEIS) must submit a CEIS plan with their application.</a:t>
            </a:r>
          </a:p>
        </p:txBody>
      </p:sp>
    </p:spTree>
    <p:extLst>
      <p:ext uri="{BB962C8B-B14F-4D97-AF65-F5344CB8AC3E}">
        <p14:creationId xmlns:p14="http://schemas.microsoft.com/office/powerpoint/2010/main" val="1884299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Working in GAPS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0278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85800"/>
            <a:ext cx="8458201" cy="2031325"/>
          </a:xfrm>
          <a:prstGeom prst="rect">
            <a:avLst/>
          </a:prstGeom>
          <a:noFill/>
        </p:spPr>
        <p:txBody>
          <a:bodyPr wrap="square" rtlCol="0">
            <a:spAutoFit/>
          </a:bodyPr>
          <a:lstStyle/>
          <a:p>
            <a:endParaRPr lang="en-US" dirty="0"/>
          </a:p>
          <a:p>
            <a:r>
              <a:rPr lang="en-US" dirty="0" smtClean="0"/>
              <a:t>Important Dates Displayed:</a:t>
            </a:r>
          </a:p>
          <a:p>
            <a:endParaRPr lang="en-US" dirty="0" smtClean="0"/>
          </a:p>
          <a:p>
            <a:r>
              <a:rPr lang="en-US" dirty="0" smtClean="0"/>
              <a:t>   1)  Award Period – From and To Dates for Grant Award</a:t>
            </a:r>
          </a:p>
          <a:p>
            <a:r>
              <a:rPr lang="en-US" dirty="0"/>
              <a:t> </a:t>
            </a:r>
            <a:r>
              <a:rPr lang="en-US" dirty="0" smtClean="0"/>
              <a:t>  2)  Final Report Date – Final Date for Expenditure Report to be submitted</a:t>
            </a:r>
          </a:p>
          <a:p>
            <a:endParaRPr lang="en-US" dirty="0"/>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914" y="2292409"/>
            <a:ext cx="8153400" cy="4339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5593935" y="4724400"/>
            <a:ext cx="13716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575418" y="228600"/>
            <a:ext cx="8229600" cy="680207"/>
          </a:xfrm>
        </p:spPr>
        <p:txBody>
          <a:bodyPr/>
          <a:lstStyle/>
          <a:p>
            <a:r>
              <a:rPr lang="en-US" sz="4000" dirty="0" smtClean="0"/>
              <a:t>Master Data for Sub Grant</a:t>
            </a:r>
            <a:endParaRPr lang="en-US" sz="4000" dirty="0"/>
          </a:p>
        </p:txBody>
      </p:sp>
      <p:sp>
        <p:nvSpPr>
          <p:cNvPr id="3" name="Slide Number Placeholder 2"/>
          <p:cNvSpPr>
            <a:spLocks noGrp="1"/>
          </p:cNvSpPr>
          <p:nvPr>
            <p:ph type="sldNum" sz="quarter" idx="12"/>
          </p:nvPr>
        </p:nvSpPr>
        <p:spPr/>
        <p:txBody>
          <a:bodyPr/>
          <a:lstStyle/>
          <a:p>
            <a:fld id="{CE5A0644-EDC4-42D0-9947-5A33B0CFABA2}" type="slidenum">
              <a:rPr lang="en-US" smtClean="0"/>
              <a:t>9</a:t>
            </a:fld>
            <a:endParaRPr lang="en-US"/>
          </a:p>
        </p:txBody>
      </p:sp>
      <p:sp>
        <p:nvSpPr>
          <p:cNvPr id="6" name="Oval 5"/>
          <p:cNvSpPr/>
          <p:nvPr/>
        </p:nvSpPr>
        <p:spPr>
          <a:xfrm>
            <a:off x="685800" y="5638800"/>
            <a:ext cx="1752600" cy="609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562600" y="5638800"/>
            <a:ext cx="1676400" cy="533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78625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2071</TotalTime>
  <Words>982</Words>
  <Application>Microsoft Office PowerPoint</Application>
  <PresentationFormat>On-screen Show (4:3)</PresentationFormat>
  <Paragraphs>114</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Executive</vt:lpstr>
      <vt:lpstr>Grant Applications</vt:lpstr>
      <vt:lpstr>What’s New?</vt:lpstr>
      <vt:lpstr>FY 16 Grant Applications</vt:lpstr>
      <vt:lpstr>Three Roles Assigned</vt:lpstr>
      <vt:lpstr>Allocation/Budget</vt:lpstr>
      <vt:lpstr>The application approval process has three components: </vt:lpstr>
      <vt:lpstr>CEIS</vt:lpstr>
      <vt:lpstr>Working in GAPS</vt:lpstr>
      <vt:lpstr>Master Data for Sub Grant</vt:lpstr>
      <vt:lpstr>Selecting a Grant to work on</vt:lpstr>
      <vt:lpstr>Entering Your Budget</vt:lpstr>
      <vt:lpstr>Activities Description</vt:lpstr>
      <vt:lpstr>The Importance of a description</vt:lpstr>
      <vt:lpstr>Activities Description</vt:lpstr>
      <vt:lpstr>Activities Description </vt:lpstr>
      <vt:lpstr>Next Steps</vt:lpstr>
      <vt:lpstr>Checklist</vt:lpstr>
      <vt:lpstr>Please make sure that your application is complete.</vt:lpstr>
      <vt:lpstr>Movement of PPPSC Funds</vt:lpstr>
      <vt:lpstr>GAPS Training</vt:lpstr>
    </vt:vector>
  </TitlesOfParts>
  <Company>SCDE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Grant Applications</dc:title>
  <dc:creator>Graham, Shanna</dc:creator>
  <cp:lastModifiedBy>Graham, Shanna</cp:lastModifiedBy>
  <cp:revision>40</cp:revision>
  <cp:lastPrinted>2015-10-23T12:11:41Z</cp:lastPrinted>
  <dcterms:created xsi:type="dcterms:W3CDTF">2015-09-14T15:11:28Z</dcterms:created>
  <dcterms:modified xsi:type="dcterms:W3CDTF">2015-12-07T17:09:30Z</dcterms:modified>
  <cp:contentStatus/>
</cp:coreProperties>
</file>