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78752" autoAdjust="0"/>
  </p:normalViewPr>
  <p:slideViewPr>
    <p:cSldViewPr>
      <p:cViewPr varScale="1">
        <p:scale>
          <a:sx n="87" d="100"/>
          <a:sy n="87" d="100"/>
        </p:scale>
        <p:origin x="22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F1B3-D54A-4A8D-92AA-7B31EBF8B582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" y="8610600"/>
            <a:ext cx="54102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Department of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019800" y="8610600"/>
            <a:ext cx="7604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4511-D9F4-4BA0-9D09-BB9CF2585151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164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South Carolina Department of Education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091D14C-FD63-4621-8F63-9ECEE9A5DE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114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ADEPT Dates: Lilla </a:t>
            </a:r>
          </a:p>
          <a:p>
            <a:r>
              <a:rPr lang="en-US" dirty="0" smtClean="0"/>
              <a:t>PADEPP: Vicki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South Carolina Department of Education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91D14C-FD63-4621-8F63-9ECEE9A5DED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03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r>
              <a:rPr lang="en-US" baseline="0" dirty="0" smtClean="0"/>
              <a:t> info: Vicki </a:t>
            </a:r>
          </a:p>
          <a:p>
            <a:r>
              <a:rPr lang="en-US" baseline="0" dirty="0" smtClean="0"/>
              <a:t>Questions: Lilla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South Carolina Department of Education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91D14C-FD63-4621-8F63-9ECEE9A5DED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55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Vicki: ADEPT/PADEPP Calendars</a:t>
            </a:r>
            <a:r>
              <a:rPr lang="en-US" baseline="0" dirty="0" smtClean="0"/>
              <a:t>, Handout </a:t>
            </a:r>
          </a:p>
          <a:p>
            <a:r>
              <a:rPr lang="en-US" baseline="0" dirty="0" smtClean="0"/>
              <a:t>Lilla: Online and </a:t>
            </a:r>
            <a:r>
              <a:rPr lang="en-US" baseline="0" dirty="0" err="1" smtClean="0"/>
              <a:t>SCLead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South Carolina Department of Education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91D14C-FD63-4621-8F63-9ECEE9A5DED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919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body" idx="1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4" tIns="91414" rIns="91414" bIns="91414" anchor="t" anchorCtr="0">
            <a:noAutofit/>
          </a:bodyPr>
          <a:lstStyle/>
          <a:p>
            <a:pPr>
              <a:buClr>
                <a:schemeClr val="dk1"/>
              </a:buClr>
              <a:buSzPts val="1200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Lilla 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12598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body" idx="1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4" tIns="91414" rIns="91414" bIns="91414" anchor="t" anchorCtr="0">
            <a:noAutofit/>
          </a:bodyPr>
          <a:lstStyle/>
          <a:p>
            <a:pPr>
              <a:buClr>
                <a:schemeClr val="dk1"/>
              </a:buClr>
              <a:buSzPts val="1200"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7774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921707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6191249"/>
            <a:ext cx="7391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1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41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4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83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5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.sc.gov/educators/educator-effectivenes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lead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khoward@ed.sc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traufler@ed.sc.gov" TargetMode="External"/><Relationship Id="rId5" Type="http://schemas.openxmlformats.org/officeDocument/2006/relationships/hyperlink" Target="mailto:jhartwell@ed.sc.gov" TargetMode="External"/><Relationship Id="rId4" Type="http://schemas.openxmlformats.org/officeDocument/2006/relationships/hyperlink" Target="mailto:bflythe@ed.sc.gov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vtraufler@ed.sc.gov" TargetMode="External"/><Relationship Id="rId13" Type="http://schemas.openxmlformats.org/officeDocument/2006/relationships/hyperlink" Target="mailto:frobinson@ed.sc.gov" TargetMode="External"/><Relationship Id="rId3" Type="http://schemas.openxmlformats.org/officeDocument/2006/relationships/hyperlink" Target="mailto:bflythe@ed.sc.gov" TargetMode="External"/><Relationship Id="rId7" Type="http://schemas.openxmlformats.org/officeDocument/2006/relationships/hyperlink" Target="mailto:jhartwell@ed.sc.gov" TargetMode="External"/><Relationship Id="rId12" Type="http://schemas.openxmlformats.org/officeDocument/2006/relationships/hyperlink" Target="mailto:oortmann@ed.sc.gov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ed.sc.gov/educators/educator-effectiveness/expanded-adept-resources/https-ed-sc-gov-educators-educator-effectiveness-expanded-adept-resources-educator-evaluation-guidance-2018-19/oeeld-effectiveness-regional-contacts-july-201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evans@ed.sc.gov" TargetMode="External"/><Relationship Id="rId11" Type="http://schemas.openxmlformats.org/officeDocument/2006/relationships/hyperlink" Target="mailto:wclark@ed.sc.gov" TargetMode="External"/><Relationship Id="rId5" Type="http://schemas.openxmlformats.org/officeDocument/2006/relationships/hyperlink" Target="mailto:fcolley@ed.sc.gov" TargetMode="External"/><Relationship Id="rId15" Type="http://schemas.openxmlformats.org/officeDocument/2006/relationships/hyperlink" Target="mailto:rthurmond@ed.sc.gov" TargetMode="External"/><Relationship Id="rId10" Type="http://schemas.openxmlformats.org/officeDocument/2006/relationships/hyperlink" Target="mailto:masuber@ed.sc.gov" TargetMode="External"/><Relationship Id="rId4" Type="http://schemas.openxmlformats.org/officeDocument/2006/relationships/hyperlink" Target="mailto:khoward@ed.sc.gov" TargetMode="External"/><Relationship Id="rId9" Type="http://schemas.openxmlformats.org/officeDocument/2006/relationships/hyperlink" Target="mailto:lmandsager@ed.sc.gov" TargetMode="External"/><Relationship Id="rId14" Type="http://schemas.openxmlformats.org/officeDocument/2006/relationships/hyperlink" Target="mailto:tsmith@ed.sc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Office of Educator Effectiveness and Leadership Development Consolidation 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Lilla </a:t>
            </a:r>
            <a:r>
              <a:rPr lang="en-US" sz="2800" dirty="0" err="1" smtClean="0"/>
              <a:t>Toal</a:t>
            </a:r>
            <a:r>
              <a:rPr lang="en-US" sz="2800" dirty="0" smtClean="0"/>
              <a:t> Mandsager, Director</a:t>
            </a:r>
          </a:p>
          <a:p>
            <a:r>
              <a:rPr lang="en-US" sz="2800" dirty="0" smtClean="0"/>
              <a:t>Dr. Vicki Traufler, PADEPP Coordinator</a:t>
            </a:r>
          </a:p>
          <a:p>
            <a:r>
              <a:rPr lang="en-US" sz="2800" dirty="0" smtClean="0"/>
              <a:t>July 2019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207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ADEPT Teacher Evaluation </a:t>
            </a:r>
          </a:p>
          <a:p>
            <a:r>
              <a:rPr lang="en-US" dirty="0" smtClean="0"/>
              <a:t>February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dirty="0" smtClean="0"/>
              <a:t>   Induction </a:t>
            </a:r>
            <a:r>
              <a:rPr lang="en-US" dirty="0"/>
              <a:t>Count Deadline </a:t>
            </a:r>
          </a:p>
          <a:p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       Teacher </a:t>
            </a:r>
            <a:r>
              <a:rPr lang="en-US" dirty="0"/>
              <a:t>Contract Deadline </a:t>
            </a:r>
          </a:p>
          <a:p>
            <a:r>
              <a:rPr lang="en-US" dirty="0"/>
              <a:t>June 20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        Absolute </a:t>
            </a:r>
            <a:r>
              <a:rPr lang="en-US" dirty="0"/>
              <a:t>ADEPT Evaluation Deadline </a:t>
            </a:r>
            <a:endParaRPr lang="en-US" dirty="0" smtClean="0"/>
          </a:p>
          <a:p>
            <a:pPr lvl="1"/>
            <a:r>
              <a:rPr lang="en-US" dirty="0" smtClean="0"/>
              <a:t>ADEPT Evaluator Training: January 14-16,                           ADEPT Train-the-Trainer Training: October 2-3 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PADEPP Principal Evaluation </a:t>
            </a:r>
          </a:p>
          <a:p>
            <a:r>
              <a:rPr lang="en-US" dirty="0" smtClean="0"/>
              <a:t>Sept. 15</a:t>
            </a:r>
            <a:r>
              <a:rPr lang="en-US" baseline="30000" dirty="0" smtClean="0"/>
              <a:t>th</a:t>
            </a:r>
            <a:r>
              <a:rPr lang="en-US" dirty="0" smtClean="0"/>
              <a:t>       PADEPP Orientation Conference </a:t>
            </a:r>
          </a:p>
          <a:p>
            <a:r>
              <a:rPr lang="en-US" dirty="0" smtClean="0"/>
              <a:t>June 30</a:t>
            </a:r>
            <a:r>
              <a:rPr lang="en-US" baseline="30000" dirty="0" smtClean="0"/>
              <a:t>th</a:t>
            </a:r>
            <a:r>
              <a:rPr lang="en-US" dirty="0" smtClean="0"/>
              <a:t>        Suggested PADEPP Evaluations Submitted </a:t>
            </a:r>
          </a:p>
          <a:p>
            <a:r>
              <a:rPr lang="en-US" dirty="0" smtClean="0"/>
              <a:t>Sept. 1</a:t>
            </a:r>
            <a:r>
              <a:rPr lang="en-US" baseline="30000" dirty="0" smtClean="0"/>
              <a:t>st</a:t>
            </a:r>
            <a:r>
              <a:rPr lang="en-US" dirty="0" smtClean="0"/>
              <a:t>          Absolute PADEPP Evaluation Deadline </a:t>
            </a:r>
          </a:p>
          <a:p>
            <a:pPr lvl="1"/>
            <a:r>
              <a:rPr lang="en-US" dirty="0" smtClean="0"/>
              <a:t>PADEPP Evaluator Training: July </a:t>
            </a:r>
            <a:r>
              <a:rPr lang="en-US" dirty="0" smtClean="0"/>
              <a:t>29, </a:t>
            </a:r>
            <a:r>
              <a:rPr lang="en-US" dirty="0" smtClean="0"/>
              <a:t>August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84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Steps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Send District Office Contact Information For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ADEPT District Administrator</a:t>
            </a:r>
          </a:p>
          <a:p>
            <a:pPr lvl="1"/>
            <a:r>
              <a:rPr lang="en-US" dirty="0" smtClean="0"/>
              <a:t>PADEPP District Administrator</a:t>
            </a:r>
          </a:p>
          <a:p>
            <a:r>
              <a:rPr lang="en-US" b="1" dirty="0" smtClean="0"/>
              <a:t>Check consolidated list of trained ADEPT and PADEPP evaluators. Consider: </a:t>
            </a:r>
          </a:p>
          <a:p>
            <a:pPr lvl="1"/>
            <a:r>
              <a:rPr lang="en-US" dirty="0" smtClean="0"/>
              <a:t>Do we need to </a:t>
            </a:r>
            <a:r>
              <a:rPr lang="en-US" u="sng" dirty="0" smtClean="0"/>
              <a:t>train</a:t>
            </a:r>
            <a:r>
              <a:rPr lang="en-US" dirty="0" smtClean="0"/>
              <a:t> additional teacher or principal evaluators? </a:t>
            </a:r>
          </a:p>
          <a:p>
            <a:pPr lvl="1"/>
            <a:r>
              <a:rPr lang="en-US" dirty="0" smtClean="0"/>
              <a:t>When and how will we plan the teacher and principal evaluation </a:t>
            </a:r>
            <a:r>
              <a:rPr lang="en-US" u="sng" dirty="0" smtClean="0"/>
              <a:t>timelines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conversations do we need to plan to </a:t>
            </a:r>
            <a:r>
              <a:rPr lang="en-US" u="sng" dirty="0" smtClean="0"/>
              <a:t>calibrate</a:t>
            </a:r>
            <a:r>
              <a:rPr lang="en-US" dirty="0" smtClean="0"/>
              <a:t> on the teacher and principal evaluation </a:t>
            </a:r>
            <a:r>
              <a:rPr lang="en-US" u="sng" dirty="0" smtClean="0"/>
              <a:t>process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What steps can we take to be ready for teacher and principal evaluation </a:t>
            </a:r>
            <a:r>
              <a:rPr lang="en-US" u="sng" dirty="0" smtClean="0"/>
              <a:t>orientations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What </a:t>
            </a:r>
            <a:r>
              <a:rPr lang="en-US" u="sng" dirty="0" smtClean="0"/>
              <a:t>data</a:t>
            </a:r>
            <a:r>
              <a:rPr lang="en-US" dirty="0" smtClean="0"/>
              <a:t> can we use to personalize support for teachers and principals and to plan for hiring and placement decisions?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772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Handouts Provided </a:t>
            </a:r>
          </a:p>
          <a:p>
            <a:pPr lvl="1"/>
            <a:r>
              <a:rPr lang="en-US" sz="2400" dirty="0" smtClean="0"/>
              <a:t>ADEPT Calendar</a:t>
            </a:r>
            <a:r>
              <a:rPr lang="en-US" sz="2400" dirty="0"/>
              <a:t> </a:t>
            </a:r>
            <a:r>
              <a:rPr lang="en-US" sz="2400" dirty="0" smtClean="0"/>
              <a:t>and PADEPP Calendar</a:t>
            </a:r>
          </a:p>
          <a:p>
            <a:pPr lvl="1"/>
            <a:r>
              <a:rPr lang="en-US" sz="2400" dirty="0" smtClean="0"/>
              <a:t>Leadership and Effectiveness Training Opportunities 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Online</a:t>
            </a:r>
            <a:r>
              <a:rPr lang="en-US" sz="2400" b="1" dirty="0"/>
              <a:t>: </a:t>
            </a:r>
            <a:r>
              <a:rPr lang="en-US" sz="2400" dirty="0">
                <a:hlinkClick r:id="rId3"/>
              </a:rPr>
              <a:t>https://ed.sc.gov/educators/educator-effectiveness/</a:t>
            </a:r>
            <a:endParaRPr lang="en-US" sz="2400" b="1" dirty="0"/>
          </a:p>
          <a:p>
            <a:pPr lvl="1">
              <a:spcBef>
                <a:spcPts val="0"/>
              </a:spcBef>
            </a:pPr>
            <a:r>
              <a:rPr lang="en-US" sz="2400" dirty="0"/>
              <a:t>Observation Process Manual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SLO Training Toolkits 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Spring Teacher Webinar, Monthly Community of Practice Office Hours </a:t>
            </a:r>
          </a:p>
          <a:p>
            <a:pPr>
              <a:spcBef>
                <a:spcPts val="0"/>
              </a:spcBef>
            </a:pPr>
            <a:r>
              <a:rPr lang="en-US" sz="2400" b="1" dirty="0"/>
              <a:t>On SCLead.org: </a:t>
            </a:r>
            <a:r>
              <a:rPr lang="en-US" sz="2400" dirty="0">
                <a:hlinkClick r:id="rId4"/>
              </a:rPr>
              <a:t>www.sclead.org</a:t>
            </a:r>
            <a:r>
              <a:rPr lang="en-US" sz="2400" dirty="0"/>
              <a:t> 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Professional Learning Library with videos aligned to the SCTS </a:t>
            </a:r>
            <a:r>
              <a:rPr lang="en-US" sz="2400" dirty="0" smtClean="0"/>
              <a:t>and PADEPP Rubrics 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/>
              <a:t>SCLead.org and User Guides</a:t>
            </a:r>
          </a:p>
        </p:txBody>
      </p:sp>
    </p:spTree>
    <p:extLst>
      <p:ext uri="{BB962C8B-B14F-4D97-AF65-F5344CB8AC3E}">
        <p14:creationId xmlns:p14="http://schemas.microsoft.com/office/powerpoint/2010/main" val="3409148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b" anchorCtr="0">
            <a:noAutofit/>
          </a:bodyPr>
          <a:lstStyle/>
          <a:p>
            <a:pPr>
              <a:spcBef>
                <a:spcPts val="0"/>
              </a:spcBef>
              <a:buClr>
                <a:srgbClr val="538CD5"/>
              </a:buClr>
              <a:buSzPts val="720"/>
            </a:pP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800" dirty="0">
                <a:ea typeface="Source Sans Pro"/>
                <a:cs typeface="Source Sans Pro"/>
                <a:sym typeface="Source Sans Pro"/>
              </a:rPr>
              <a:t/>
            </a:r>
            <a:br>
              <a:rPr lang="en-US" sz="2800" dirty="0">
                <a:ea typeface="Source Sans Pro"/>
                <a:cs typeface="Source Sans Pro"/>
                <a:sym typeface="Source Sans Pro"/>
              </a:rPr>
            </a:br>
            <a:r>
              <a:rPr lang="en-US" sz="3600" dirty="0" smtClean="0">
                <a:ea typeface="Source Sans Pro"/>
                <a:cs typeface="Source Sans Pro"/>
                <a:sym typeface="Source Sans Pro"/>
              </a:rPr>
              <a:t>District Educator </a:t>
            </a:r>
            <a:r>
              <a:rPr lang="en-US" sz="3600" dirty="0">
                <a:ea typeface="Source Sans Pro"/>
                <a:cs typeface="Source Sans Pro"/>
                <a:sym typeface="Source Sans Pro"/>
              </a:rPr>
              <a:t>Effectiveness Contacts </a:t>
            </a:r>
            <a:endParaRPr sz="3600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514337">
              <a:buClr>
                <a:prstClr val="black"/>
              </a:buClr>
              <a:buSzPts val="400"/>
              <a:buNone/>
            </a:pPr>
            <a:r>
              <a:rPr lang="en-US" sz="3200" b="1" dirty="0" smtClean="0">
                <a:ea typeface="Calibri"/>
                <a:cs typeface="Calibri"/>
                <a:sym typeface="Calibri"/>
              </a:rPr>
              <a:t>ADEPT Teacher Evaluations </a:t>
            </a:r>
          </a:p>
          <a:p>
            <a:pPr>
              <a:buClr>
                <a:prstClr val="black"/>
              </a:buClr>
              <a:buSzPct val="100000"/>
            </a:pPr>
            <a:r>
              <a:rPr lang="en-US" sz="2800" dirty="0" smtClean="0">
                <a:sym typeface="Calibri"/>
              </a:rPr>
              <a:t>Barnwell</a:t>
            </a:r>
            <a:r>
              <a:rPr lang="en-US" sz="2800" dirty="0">
                <a:sym typeface="Calibri"/>
              </a:rPr>
              <a:t>, Bamberg, Orangeburg: </a:t>
            </a:r>
            <a:endParaRPr lang="en-US" sz="2800" dirty="0" smtClean="0">
              <a:sym typeface="Calibri"/>
            </a:endParaRPr>
          </a:p>
          <a:p>
            <a:pPr marL="0" indent="0">
              <a:buClr>
                <a:prstClr val="black"/>
              </a:buClr>
              <a:buSzPct val="100000"/>
              <a:buNone/>
            </a:pPr>
            <a:r>
              <a:rPr lang="en-US" sz="2800" dirty="0" smtClean="0">
                <a:sym typeface="Calibri"/>
              </a:rPr>
              <a:t>Dr. Kimberly </a:t>
            </a:r>
            <a:r>
              <a:rPr lang="en-US" sz="2800" dirty="0">
                <a:sym typeface="Calibri"/>
              </a:rPr>
              <a:t>Howard, </a:t>
            </a:r>
            <a:r>
              <a:rPr lang="en-US" sz="2800" dirty="0">
                <a:sym typeface="Calibri"/>
                <a:hlinkClick r:id="rId3"/>
              </a:rPr>
              <a:t>khoward@ed.sc.gov</a:t>
            </a:r>
            <a:r>
              <a:rPr lang="en-US" sz="2800" dirty="0">
                <a:sym typeface="Calibri"/>
              </a:rPr>
              <a:t> </a:t>
            </a:r>
          </a:p>
          <a:p>
            <a:pPr>
              <a:buClr>
                <a:prstClr val="black"/>
              </a:buClr>
              <a:buSzPct val="100000"/>
            </a:pPr>
            <a:r>
              <a:rPr lang="en-US" sz="2800" dirty="0">
                <a:sym typeface="Calibri"/>
              </a:rPr>
              <a:t>Hampton: Beverly Flythe, </a:t>
            </a:r>
            <a:r>
              <a:rPr lang="en-US" sz="2800" dirty="0">
                <a:sym typeface="Calibri"/>
                <a:hlinkClick r:id="rId4"/>
              </a:rPr>
              <a:t>bflythe@ed.sc.gov</a:t>
            </a:r>
            <a:r>
              <a:rPr lang="en-US" sz="2800" dirty="0">
                <a:sym typeface="Calibri"/>
              </a:rPr>
              <a:t> </a:t>
            </a:r>
          </a:p>
          <a:p>
            <a:pPr>
              <a:buClr>
                <a:prstClr val="black"/>
              </a:buClr>
              <a:buSzPct val="100000"/>
            </a:pPr>
            <a:r>
              <a:rPr lang="en-US" sz="2800" dirty="0">
                <a:sym typeface="Calibri"/>
              </a:rPr>
              <a:t>Clarendon: </a:t>
            </a:r>
            <a:r>
              <a:rPr lang="en-US" sz="2800" dirty="0" smtClean="0">
                <a:sym typeface="Calibri"/>
              </a:rPr>
              <a:t>Dr. Julie </a:t>
            </a:r>
            <a:r>
              <a:rPr lang="en-US" sz="2800" dirty="0">
                <a:sym typeface="Calibri"/>
              </a:rPr>
              <a:t>Hartwell, </a:t>
            </a:r>
            <a:r>
              <a:rPr lang="en-US" sz="2800" dirty="0">
                <a:sym typeface="Calibri"/>
                <a:hlinkClick r:id="rId5"/>
              </a:rPr>
              <a:t>jhartwell@ed.sc.gov</a:t>
            </a:r>
            <a:r>
              <a:rPr lang="en-US" sz="2800" dirty="0">
                <a:sym typeface="Calibri"/>
              </a:rPr>
              <a:t> </a:t>
            </a:r>
          </a:p>
          <a:p>
            <a:pPr marL="0" indent="0" defTabSz="514337">
              <a:buClr>
                <a:prstClr val="black"/>
              </a:buClr>
              <a:buSzPts val="400"/>
              <a:buNone/>
            </a:pPr>
            <a:r>
              <a:rPr lang="en-US" sz="3200" b="1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PADEPP Principal Evaluations </a:t>
            </a:r>
          </a:p>
          <a:p>
            <a:r>
              <a:rPr lang="en-US" sz="2800" dirty="0" smtClean="0"/>
              <a:t>Dr. Vicki </a:t>
            </a:r>
            <a:r>
              <a:rPr lang="en-US" sz="2800" dirty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Traufler</a:t>
            </a:r>
            <a:r>
              <a:rPr lang="en-US" sz="280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, PADEPP, </a:t>
            </a:r>
            <a:r>
              <a:rPr lang="en-US" sz="2800" u="sng" dirty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6"/>
              </a:rPr>
              <a:t>vtraufler@ed.sc.gov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55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b" anchorCtr="0">
            <a:noAutofit/>
          </a:bodyPr>
          <a:lstStyle/>
          <a:p>
            <a:pPr>
              <a:spcBef>
                <a:spcPts val="0"/>
              </a:spcBef>
              <a:buClr>
                <a:srgbClr val="538CD5"/>
              </a:buClr>
              <a:buSzPts val="720"/>
            </a:pP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-US" sz="216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2800" dirty="0">
                <a:ea typeface="Source Sans Pro"/>
                <a:cs typeface="Source Sans Pro"/>
                <a:sym typeface="Source Sans Pro"/>
              </a:rPr>
              <a:t/>
            </a:r>
            <a:br>
              <a:rPr lang="en-US" sz="2800" dirty="0">
                <a:ea typeface="Source Sans Pro"/>
                <a:cs typeface="Source Sans Pro"/>
                <a:sym typeface="Source Sans Pro"/>
              </a:rPr>
            </a:br>
            <a:r>
              <a:rPr lang="en-US" sz="2800" dirty="0">
                <a:ea typeface="Source Sans Pro"/>
                <a:cs typeface="Source Sans Pro"/>
                <a:sym typeface="Source Sans Pro"/>
              </a:rPr>
              <a:t>Office of Educator Effectiveness &amp; </a:t>
            </a:r>
            <a:br>
              <a:rPr lang="en-US" sz="2800" dirty="0">
                <a:ea typeface="Source Sans Pro"/>
                <a:cs typeface="Source Sans Pro"/>
                <a:sym typeface="Source Sans Pro"/>
              </a:rPr>
            </a:br>
            <a:r>
              <a:rPr lang="en-US" sz="2800" dirty="0">
                <a:ea typeface="Source Sans Pro"/>
                <a:cs typeface="Source Sans Pro"/>
                <a:sym typeface="Source Sans Pro"/>
              </a:rPr>
              <a:t>Leadership Development</a:t>
            </a:r>
            <a:endParaRPr sz="2800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1" name="Shape 491"/>
          <p:cNvSpPr txBox="1"/>
          <p:nvPr/>
        </p:nvSpPr>
        <p:spPr>
          <a:xfrm>
            <a:off x="213654" y="1600200"/>
            <a:ext cx="8896349" cy="487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68569" tIns="34275" rIns="68569" bIns="34275" numCol="2" anchor="t" anchorCtr="0">
            <a:noAutofit/>
          </a:bodyPr>
          <a:lstStyle/>
          <a:p>
            <a:pPr defTabSz="514337">
              <a:buClr>
                <a:prstClr val="black"/>
              </a:buClr>
              <a:buSzPts val="400"/>
            </a:pPr>
            <a:r>
              <a:rPr lang="en-US" b="1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Educator Effectiveness Leads</a:t>
            </a:r>
            <a:endParaRPr dirty="0" smtClean="0">
              <a:solidFill>
                <a:prstClr val="black"/>
              </a:solidFill>
            </a:endParaRP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ea typeface="Calibri"/>
                <a:cs typeface="Calibri"/>
                <a:sym typeface="Calibri"/>
              </a:rPr>
              <a:t>Beverly Flythe, Educator Preparation, </a:t>
            </a:r>
            <a:r>
              <a:rPr lang="en-US" dirty="0" smtClean="0">
                <a:solidFill>
                  <a:schemeClr val="accent2"/>
                </a:solidFill>
                <a:ea typeface="Calibri"/>
                <a:cs typeface="Calibri"/>
                <a:sym typeface="Calibri"/>
                <a:hlinkClick r:id="rId3"/>
              </a:rPr>
              <a:t>bflythe@ed.sc.gov</a:t>
            </a:r>
            <a:r>
              <a:rPr lang="en-US" dirty="0" smtClean="0">
                <a:solidFill>
                  <a:schemeClr val="accent2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ea typeface="Calibri"/>
                <a:cs typeface="Calibri"/>
                <a:sym typeface="Calibri"/>
              </a:rPr>
              <a:t>Dr. Kimberly Howard, Mentoring and Induction, </a:t>
            </a:r>
            <a:r>
              <a:rPr lang="en-US" u="sng" dirty="0" smtClean="0">
                <a:solidFill>
                  <a:schemeClr val="accent2"/>
                </a:solidFill>
                <a:ea typeface="Calibri"/>
                <a:cs typeface="Calibri"/>
                <a:sym typeface="Calibri"/>
                <a:hlinkClick r:id="rId4"/>
              </a:rPr>
              <a:t>khoward@ed.sc.gov</a:t>
            </a:r>
            <a:endParaRPr lang="en-US" dirty="0" smtClean="0">
              <a:solidFill>
                <a:schemeClr val="accent2"/>
              </a:solidFill>
              <a:ea typeface="Calibri"/>
              <a:cs typeface="Calibri"/>
              <a:sym typeface="Calibri"/>
            </a:endParaRP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Faye Colley, Professional Learning and Communications, 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  <a:hlinkClick r:id="rId5"/>
              </a:rPr>
              <a:t>fcolley@ed.sc.gov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Rodney Evans, SLOs, 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  <a:hlinkClick r:id="rId6"/>
              </a:rPr>
              <a:t>revans@ed.sc.gov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Dr. Julie Hartwell, Data and Reporting,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7"/>
              </a:rPr>
              <a:t>jhartwell@ed.sc.gov</a:t>
            </a:r>
            <a:endParaRPr lang="en-US" dirty="0" smtClean="0">
              <a:solidFill>
                <a:srgbClr val="B45F06"/>
              </a:solidFill>
              <a:ea typeface="Calibri"/>
              <a:cs typeface="Calibri"/>
              <a:sym typeface="Calibri"/>
            </a:endParaRPr>
          </a:p>
          <a:p>
            <a:pPr marL="257168" indent="-342892" defTabSz="514337">
              <a:buClr>
                <a:prstClr val="black"/>
              </a:buClr>
              <a:buSzPts val="400"/>
              <a:buFont typeface="+mj-lt"/>
              <a:buAutoNum type="arabicPeriod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Dr. Vicki Traufler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, PADEPP,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8"/>
              </a:rPr>
              <a:t>vtraufler@ed.sc.gov</a:t>
            </a:r>
            <a:endParaRPr lang="en-US" u="sng" dirty="0" smtClean="0">
              <a:solidFill>
                <a:srgbClr val="0072E5"/>
              </a:solidFill>
              <a:ea typeface="Calibri"/>
              <a:cs typeface="Calibri"/>
              <a:sym typeface="Calibri"/>
            </a:endParaRPr>
          </a:p>
          <a:p>
            <a:pPr defTabSz="514337">
              <a:buClr>
                <a:prstClr val="black"/>
              </a:buClr>
              <a:buSzPts val="400"/>
            </a:pPr>
            <a:r>
              <a:rPr lang="en-US" b="1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Office Support</a:t>
            </a: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Calibri"/>
                <a:sym typeface="Calibri"/>
              </a:rPr>
              <a:t>Lilla </a:t>
            </a:r>
            <a:r>
              <a:rPr lang="en-US" dirty="0" err="1" smtClean="0">
                <a:ea typeface="Calibri"/>
                <a:cs typeface="Calibri"/>
                <a:sym typeface="Calibri"/>
              </a:rPr>
              <a:t>Toal</a:t>
            </a:r>
            <a:r>
              <a:rPr lang="en-US" dirty="0" smtClean="0">
                <a:ea typeface="Calibri"/>
                <a:cs typeface="Calibri"/>
                <a:sym typeface="Calibri"/>
              </a:rPr>
              <a:t> Mandsager, Director,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9"/>
              </a:rPr>
              <a:t>lmandsager@ed.sc.gov</a:t>
            </a:r>
            <a:r>
              <a:rPr lang="en-US" dirty="0" smtClean="0">
                <a:solidFill>
                  <a:srgbClr val="B45F06"/>
                </a:solidFill>
                <a:ea typeface="Calibri"/>
                <a:cs typeface="Calibri"/>
                <a:sym typeface="Calibri"/>
              </a:rPr>
              <a:t>,</a:t>
            </a:r>
            <a:endParaRPr lang="en-US" dirty="0" smtClean="0">
              <a:solidFill>
                <a:prstClr val="black"/>
              </a:solidFill>
              <a:ea typeface="Calibri"/>
              <a:cs typeface="Calibri"/>
              <a:sym typeface="Calibri"/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Marilyn Suber, Admin Assistant, 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  <a:hlinkClick r:id="rId10"/>
              </a:rPr>
              <a:t>masuber@ed.sc.gov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defTabSz="514337">
              <a:buClr>
                <a:prstClr val="black"/>
              </a:buClr>
              <a:buSzPts val="400"/>
            </a:pPr>
            <a:r>
              <a:rPr lang="en-US" b="1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Leadership Program Leads</a:t>
            </a:r>
            <a:endParaRPr dirty="0" smtClean="0">
              <a:solidFill>
                <a:prstClr val="black"/>
              </a:solidFill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Walter Clark, Experienced Leaders,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11"/>
              </a:rPr>
              <a:t>wclark@ed.sc.gov</a:t>
            </a:r>
            <a:endParaRPr lang="en-US" dirty="0" smtClean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Olivia Ortmann, Collective Leadership,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12"/>
              </a:rPr>
              <a:t>oortmann@ed.sc.gov</a:t>
            </a:r>
            <a:endParaRPr lang="en-US" dirty="0" smtClean="0">
              <a:solidFill>
                <a:srgbClr val="B45F06"/>
              </a:solidFill>
              <a:ea typeface="Calibri"/>
              <a:cs typeface="Calibri"/>
              <a:sym typeface="Calibri"/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Dr. Frank Robinson, Principal Induction, Emerging Leaders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13"/>
              </a:rPr>
              <a:t>frobinson@ed.sc.gov</a:t>
            </a:r>
            <a:endParaRPr lang="en-US" u="sng" dirty="0" smtClean="0">
              <a:solidFill>
                <a:srgbClr val="0072E5"/>
              </a:solidFill>
              <a:ea typeface="Calibri"/>
              <a:cs typeface="Calibri"/>
              <a:sym typeface="Calibri"/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Tom Smith, Assistant Principals and Instructional Leaders, </a:t>
            </a:r>
            <a:r>
              <a:rPr lang="en-US" dirty="0" smtClean="0">
                <a:solidFill>
                  <a:srgbClr val="B45F06"/>
                </a:solidFill>
                <a:ea typeface="Calibri"/>
                <a:cs typeface="Calibri"/>
                <a:sym typeface="Calibri"/>
                <a:hlinkClick r:id="rId14"/>
              </a:rPr>
              <a:t>tsmith@ed.sc.gov</a:t>
            </a:r>
            <a:r>
              <a:rPr lang="en-US" dirty="0" smtClean="0">
                <a:solidFill>
                  <a:srgbClr val="B45F06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ea typeface="Calibri"/>
                <a:cs typeface="Calibri"/>
                <a:sym typeface="Calibri"/>
              </a:rPr>
              <a:t>Regina Thurmond, Emerging Leaders, Special Areas,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  <a:hlinkClick r:id="rId15"/>
              </a:rPr>
              <a:t>rthurmond@ed.sc.gov</a:t>
            </a:r>
            <a:endParaRPr lang="en-US" b="1" dirty="0" smtClean="0">
              <a:solidFill>
                <a:prstClr val="black"/>
              </a:solidFill>
              <a:ea typeface="Calibri"/>
              <a:cs typeface="Calibri"/>
              <a:sym typeface="Calibri"/>
            </a:endParaRPr>
          </a:p>
          <a:p>
            <a:pPr defTabSz="514337">
              <a:buClr>
                <a:prstClr val="black"/>
              </a:buClr>
              <a:buSzPts val="400"/>
            </a:pPr>
            <a:endParaRPr lang="en-US" b="1" dirty="0" smtClean="0">
              <a:solidFill>
                <a:prstClr val="black"/>
              </a:solidFill>
              <a:sym typeface="Calibri"/>
            </a:endParaRPr>
          </a:p>
          <a:p>
            <a:pPr defTabSz="514337">
              <a:buClr>
                <a:prstClr val="black"/>
              </a:buClr>
              <a:buSzPts val="400"/>
            </a:pPr>
            <a:endParaRPr lang="en-US" b="1" dirty="0">
              <a:solidFill>
                <a:prstClr val="black"/>
              </a:solidFill>
              <a:sym typeface="Calibri"/>
            </a:endParaRPr>
          </a:p>
          <a:p>
            <a:pPr defTabSz="514337">
              <a:buClr>
                <a:prstClr val="black"/>
              </a:buClr>
              <a:buSzPts val="400"/>
            </a:pPr>
            <a:r>
              <a:rPr lang="en-US" b="1" dirty="0" smtClean="0">
                <a:solidFill>
                  <a:prstClr val="black"/>
                </a:solidFill>
                <a:sym typeface="Calibri"/>
              </a:rPr>
              <a:t>Online </a:t>
            </a:r>
            <a:r>
              <a:rPr lang="en-US" u="sng" dirty="0" smtClean="0">
                <a:solidFill>
                  <a:srgbClr val="0072E5"/>
                </a:solidFill>
                <a:ea typeface="Calibri"/>
                <a:cs typeface="Calibri"/>
                <a:sym typeface="Calibri"/>
              </a:rPr>
              <a:t>https://ed.sc.gov/educators</a:t>
            </a:r>
            <a:r>
              <a:rPr lang="en-US" b="1" dirty="0" smtClean="0">
                <a:solidFill>
                  <a:prstClr val="black"/>
                </a:solidFill>
                <a:sym typeface="Calibri"/>
              </a:rPr>
              <a:t>  </a:t>
            </a:r>
          </a:p>
          <a:p>
            <a:pPr defTabSz="514337">
              <a:buClr>
                <a:prstClr val="black"/>
              </a:buClr>
              <a:buSzPts val="400"/>
            </a:pPr>
            <a:r>
              <a:rPr lang="en-US" b="1" dirty="0" smtClean="0">
                <a:solidFill>
                  <a:prstClr val="black"/>
                </a:solidFill>
                <a:sym typeface="Calibri"/>
              </a:rPr>
              <a:t>District ADEPT Contacts: </a:t>
            </a:r>
            <a:r>
              <a:rPr lang="en-US" b="1" dirty="0" smtClean="0">
                <a:ea typeface="Calibri"/>
                <a:cs typeface="Calibri"/>
                <a:sym typeface="Calibri"/>
                <a:hlinkClick r:id="rId16"/>
              </a:rPr>
              <a:t>Click here</a:t>
            </a:r>
            <a:endParaRPr lang="en-US" u="sng" dirty="0" smtClean="0">
              <a:solidFill>
                <a:srgbClr val="0072E5"/>
              </a:solidFill>
              <a:ea typeface="Calibri"/>
              <a:cs typeface="Calibri"/>
              <a:sym typeface="Calibri"/>
            </a:endParaRPr>
          </a:p>
          <a:p>
            <a:pPr marL="200020" indent="-285743" defTabSz="514337">
              <a:buClr>
                <a:prstClr val="black"/>
              </a:buClr>
              <a:buSzPts val="400"/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prstClr val="black"/>
              </a:solidFill>
              <a:sym typeface="Calibri"/>
            </a:endParaRPr>
          </a:p>
          <a:p>
            <a:pPr marL="257168" lvl="1" defTabSz="514337">
              <a:buClr>
                <a:prstClr val="black"/>
              </a:buClr>
              <a:buSzPts val="400"/>
            </a:pPr>
            <a:endParaRPr lang="en-US" sz="1600" u="sng" dirty="0">
              <a:solidFill>
                <a:srgbClr val="0072E5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433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 SCDE_Presentatio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SCDE_Presentation-Template_normal</Template>
  <TotalTime>0</TotalTime>
  <Words>461</Words>
  <Application>Microsoft Office PowerPoint</Application>
  <PresentationFormat>On-screen Show (4:3)</PresentationFormat>
  <Paragraphs>79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Source Sans Pro</vt:lpstr>
      <vt:lpstr>Times New Roman</vt:lpstr>
      <vt:lpstr>2017 SCDE_Presentation-Template</vt:lpstr>
      <vt:lpstr>Office of Educator Effectiveness and Leadership Development Consolidation Resources</vt:lpstr>
      <vt:lpstr>Key Dates</vt:lpstr>
      <vt:lpstr>Important Steps and Questions</vt:lpstr>
      <vt:lpstr>Resources</vt:lpstr>
      <vt:lpstr>             District Educator Effectiveness Contacts </vt:lpstr>
      <vt:lpstr>             Office of Educator Effectiveness &amp;  Leadership Development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Educator Effectiveness Consolidation Information </dc:title>
  <dc:creator/>
  <cp:lastModifiedBy/>
  <cp:revision>1</cp:revision>
  <dcterms:created xsi:type="dcterms:W3CDTF">2019-07-05T18:36:28Z</dcterms:created>
  <dcterms:modified xsi:type="dcterms:W3CDTF">2019-07-08T15:46:36Z</dcterms:modified>
</cp:coreProperties>
</file>