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2" r:id="rId3"/>
    <p:sldId id="260" r:id="rId4"/>
    <p:sldId id="261" r:id="rId5"/>
    <p:sldId id="264" r:id="rId6"/>
    <p:sldId id="265" r:id="rId7"/>
    <p:sldId id="259" r:id="rId8"/>
    <p:sldId id="263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8679" autoAdjust="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F1B3-D54A-4A8D-92AA-7B31EBF8B58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" y="8610600"/>
            <a:ext cx="54102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South Carolina Department of Education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019800" y="8610600"/>
            <a:ext cx="7604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84511-D9F4-4BA0-9D09-BB9CF2585151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164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South Carolina Department of Education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0000" y="86106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091D14C-FD63-4621-8F63-9ECEE9A5DE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114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921707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6191249"/>
            <a:ext cx="7391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82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1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41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2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94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83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7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7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5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198E-7845-4843-8114-6B9DA8FD3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District Consolidation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Office of Educator Services</a:t>
            </a:r>
          </a:p>
          <a:p>
            <a:r>
              <a:rPr lang="en-US" dirty="0" smtClean="0"/>
              <a:t>Certification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77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of Educator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Designated District Contact Analysts</a:t>
            </a:r>
          </a:p>
          <a:p>
            <a:r>
              <a:rPr lang="en-US" dirty="0" smtClean="0"/>
              <a:t>Other Specialized Contacts</a:t>
            </a:r>
          </a:p>
          <a:p>
            <a:pPr lvl="1"/>
            <a:r>
              <a:rPr lang="en-US" dirty="0" smtClean="0"/>
              <a:t>Renewal</a:t>
            </a:r>
          </a:p>
          <a:p>
            <a:pPr lvl="1"/>
            <a:r>
              <a:rPr lang="en-US" dirty="0" smtClean="0"/>
              <a:t>CTE</a:t>
            </a:r>
          </a:p>
          <a:p>
            <a:pPr lvl="1"/>
            <a:r>
              <a:rPr lang="en-US" dirty="0" smtClean="0"/>
              <a:t>Teacher of the Year</a:t>
            </a:r>
          </a:p>
          <a:p>
            <a:pPr lvl="1"/>
            <a:r>
              <a:rPr lang="en-US" dirty="0" smtClean="0"/>
              <a:t>Exchange Visitor Programs</a:t>
            </a:r>
          </a:p>
          <a:p>
            <a:pPr lvl="1"/>
            <a:r>
              <a:rPr lang="en-US" dirty="0" smtClean="0"/>
              <a:t>PACE and other Alt Routes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2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Identify personnel authorized to have access to certification system for completion of district-level job responsibilities</a:t>
            </a:r>
          </a:p>
          <a:p>
            <a:pPr lvl="1"/>
            <a:r>
              <a:rPr lang="en-US" dirty="0" smtClean="0"/>
              <a:t>View Only </a:t>
            </a:r>
            <a:r>
              <a:rPr lang="en-US" i="1" dirty="0" smtClean="0"/>
              <a:t>or</a:t>
            </a:r>
          </a:p>
          <a:p>
            <a:pPr lvl="1"/>
            <a:r>
              <a:rPr lang="en-US" dirty="0" smtClean="0"/>
              <a:t>Update Permissions (certificate renewal)</a:t>
            </a:r>
          </a:p>
          <a:p>
            <a:r>
              <a:rPr lang="en-US" dirty="0" smtClean="0"/>
              <a:t>Notify Office of Educator Services when roles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4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Educator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Certificates</a:t>
            </a:r>
          </a:p>
          <a:p>
            <a:r>
              <a:rPr lang="en-US" dirty="0" smtClean="0"/>
              <a:t>Initial Extensions</a:t>
            </a:r>
          </a:p>
          <a:p>
            <a:r>
              <a:rPr lang="en-US" dirty="0" smtClean="0"/>
              <a:t>Professional Certificates—Renewal Year</a:t>
            </a:r>
          </a:p>
          <a:p>
            <a:r>
              <a:rPr lang="en-US" dirty="0" smtClean="0"/>
              <a:t>Professional Extensions</a:t>
            </a:r>
          </a:p>
          <a:p>
            <a:r>
              <a:rPr lang="en-US" dirty="0" smtClean="0"/>
              <a:t>Alternative Route Teachers</a:t>
            </a:r>
          </a:p>
          <a:p>
            <a:r>
              <a:rPr lang="en-US" dirty="0"/>
              <a:t>CTE Work-based </a:t>
            </a:r>
            <a:r>
              <a:rPr lang="en-US" dirty="0" smtClean="0"/>
              <a:t>Teachers</a:t>
            </a:r>
          </a:p>
          <a:p>
            <a:r>
              <a:rPr lang="en-US" dirty="0" smtClean="0"/>
              <a:t>Exchange Visitor Teachers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93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Alternative Route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S.C. Code Ann. § </a:t>
            </a:r>
            <a:r>
              <a:rPr lang="fr-FR" dirty="0" smtClean="0"/>
              <a:t>59-26-30 </a:t>
            </a:r>
            <a:r>
              <a:rPr lang="fr-FR" dirty="0" err="1" smtClean="0"/>
              <a:t>allows</a:t>
            </a:r>
            <a:r>
              <a:rPr lang="fr-FR" dirty="0" smtClean="0"/>
              <a:t> for a maximum of four </a:t>
            </a:r>
            <a:r>
              <a:rPr lang="fr-FR" dirty="0" err="1" smtClean="0"/>
              <a:t>conditional</a:t>
            </a:r>
            <a:r>
              <a:rPr lang="fr-FR" dirty="0" smtClean="0"/>
              <a:t> (Alternative Route) </a:t>
            </a:r>
            <a:r>
              <a:rPr lang="fr-FR" dirty="0" err="1" smtClean="0"/>
              <a:t>certificates</a:t>
            </a:r>
            <a:endParaRPr lang="fr-FR" dirty="0" smtClean="0"/>
          </a:p>
          <a:p>
            <a:pPr lvl="1"/>
            <a:r>
              <a:rPr lang="fr-FR" dirty="0" smtClean="0"/>
              <a:t>Exception: American </a:t>
            </a:r>
            <a:r>
              <a:rPr lang="fr-FR" dirty="0" err="1" smtClean="0"/>
              <a:t>Board</a:t>
            </a:r>
            <a:r>
              <a:rPr lang="fr-FR" dirty="0" smtClean="0"/>
              <a:t> (ABCTE) </a:t>
            </a:r>
            <a:r>
              <a:rPr lang="fr-FR" dirty="0" err="1" smtClean="0"/>
              <a:t>statute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for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certificates</a:t>
            </a:r>
            <a:r>
              <a:rPr lang="fr-FR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21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Alternative Route </a:t>
            </a:r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Always consider the number of remaining certificates</a:t>
            </a:r>
          </a:p>
          <a:p>
            <a:r>
              <a:rPr lang="en-US" dirty="0" smtClean="0"/>
              <a:t>Be careful </a:t>
            </a:r>
            <a:r>
              <a:rPr lang="en-US" dirty="0" smtClean="0"/>
              <a:t>about </a:t>
            </a:r>
            <a:r>
              <a:rPr lang="en-US" dirty="0" smtClean="0"/>
              <a:t>contract </a:t>
            </a:r>
            <a:r>
              <a:rPr lang="en-US" dirty="0"/>
              <a:t>type and ADEPT </a:t>
            </a:r>
            <a:r>
              <a:rPr lang="en-US" dirty="0" smtClean="0"/>
              <a:t>process for these teachers</a:t>
            </a:r>
            <a:endParaRPr lang="en-US" dirty="0" smtClean="0"/>
          </a:p>
          <a:p>
            <a:r>
              <a:rPr lang="en-US" dirty="0" smtClean="0"/>
              <a:t>Alternative Route participants must have </a:t>
            </a:r>
          </a:p>
          <a:p>
            <a:pPr lvl="1"/>
            <a:r>
              <a:rPr lang="en-US" dirty="0" smtClean="0"/>
              <a:t>a successful summative evaluation </a:t>
            </a:r>
          </a:p>
          <a:p>
            <a:pPr lvl="1"/>
            <a:r>
              <a:rPr lang="en-US" dirty="0" smtClean="0"/>
              <a:t>at the annual contract level </a:t>
            </a:r>
          </a:p>
          <a:p>
            <a:pPr lvl="1"/>
            <a:r>
              <a:rPr lang="en-US" dirty="0" smtClean="0"/>
              <a:t>while holding a valid Alternative Route certificate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44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CTE Work-based 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Certification Process: 2 to 5 Years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Basic Skills Assessment (WIN)</a:t>
            </a:r>
          </a:p>
          <a:p>
            <a:r>
              <a:rPr lang="en-US" dirty="0" smtClean="0"/>
              <a:t>Direct 1 &amp; 2 Institutes: Year 1</a:t>
            </a:r>
          </a:p>
          <a:p>
            <a:r>
              <a:rPr lang="en-US" dirty="0" smtClean="0"/>
              <a:t>Direct 3 &amp; 4 Institutes: Year 2</a:t>
            </a:r>
          </a:p>
          <a:p>
            <a:r>
              <a:rPr lang="en-US" dirty="0"/>
              <a:t>Trade Exam (if required) </a:t>
            </a:r>
          </a:p>
          <a:p>
            <a:r>
              <a:rPr lang="en-US" dirty="0" smtClean="0"/>
              <a:t>ADEPT Processes</a:t>
            </a:r>
          </a:p>
          <a:p>
            <a:r>
              <a:rPr lang="en-US" dirty="0" smtClean="0"/>
              <a:t>Course Work (6 hours/120 PD credits)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09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 Visitor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U.S. Department of State program for cultural exchange (J-1 visa)</a:t>
            </a:r>
          </a:p>
          <a:p>
            <a:r>
              <a:rPr lang="en-US" dirty="0" smtClean="0"/>
              <a:t>International certificate issued for one year</a:t>
            </a:r>
          </a:p>
          <a:p>
            <a:r>
              <a:rPr lang="en-US" dirty="0" smtClean="0"/>
              <a:t>May be renewed for a second year with possibility of extension up to five years</a:t>
            </a:r>
          </a:p>
          <a:p>
            <a:r>
              <a:rPr lang="en-US" dirty="0" smtClean="0"/>
              <a:t>Follow same contract levels/ADEPT processes as other beginning teachers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9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Contact list for OES Staff members available in consolidation resources.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638198E-7845-4843-8114-6B9DA8FD3EF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32513"/>
      </p:ext>
    </p:extLst>
  </p:cSld>
  <p:clrMapOvr>
    <a:masterClrMapping/>
  </p:clrMapOvr>
</p:sld>
</file>

<file path=ppt/theme/theme1.xml><?xml version="1.0" encoding="utf-8"?>
<a:theme xmlns:a="http://schemas.openxmlformats.org/drawingml/2006/main" name="2017 SCDE_Presentatio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SCDE_Presentation-Template_normal</Template>
  <TotalTime>0</TotalTime>
  <Words>241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2017 SCDE_Presentation-Template</vt:lpstr>
      <vt:lpstr>District Consolidation</vt:lpstr>
      <vt:lpstr>Office of Educator Services</vt:lpstr>
      <vt:lpstr>Certification System</vt:lpstr>
      <vt:lpstr>Educator Status</vt:lpstr>
      <vt:lpstr>Alternative Route Certificates</vt:lpstr>
      <vt:lpstr>Alternative Route Participants</vt:lpstr>
      <vt:lpstr>CTE Work-based Certification</vt:lpstr>
      <vt:lpstr>Exchange Visitor Teachers</vt:lpstr>
      <vt:lpstr>Contact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2019-07-05T19:23:30Z</dcterms:created>
  <dcterms:modified xsi:type="dcterms:W3CDTF">2019-07-09T19:47:31Z</dcterms:modified>
</cp:coreProperties>
</file>