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77" r:id="rId3"/>
    <p:sldId id="283" r:id="rId4"/>
    <p:sldId id="284" r:id="rId5"/>
    <p:sldId id="287" r:id="rId6"/>
    <p:sldId id="289" r:id="rId7"/>
    <p:sldId id="291" r:id="rId8"/>
    <p:sldId id="316" r:id="rId9"/>
    <p:sldId id="317" r:id="rId10"/>
    <p:sldId id="322" r:id="rId11"/>
    <p:sldId id="294" r:id="rId12"/>
    <p:sldId id="295" r:id="rId13"/>
    <p:sldId id="296" r:id="rId14"/>
    <p:sldId id="297" r:id="rId15"/>
    <p:sldId id="298" r:id="rId16"/>
    <p:sldId id="310" r:id="rId17"/>
    <p:sldId id="320" r:id="rId18"/>
    <p:sldId id="324" r:id="rId19"/>
    <p:sldId id="312" r:id="rId20"/>
    <p:sldId id="313" r:id="rId21"/>
    <p:sldId id="314" r:id="rId22"/>
    <p:sldId id="315" r:id="rId23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07" autoAdjust="0"/>
  </p:normalViewPr>
  <p:slideViewPr>
    <p:cSldViewPr>
      <p:cViewPr varScale="1">
        <p:scale>
          <a:sx n="62" d="100"/>
          <a:sy n="62" d="100"/>
        </p:scale>
        <p:origin x="80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52A63-8D87-422E-8017-2A3C8DB2938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28566-49FC-44FE-9AA0-80D992710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740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775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6590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BB9C-3D81-430D-8F88-0BF8CC9A9C34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SC Department of Education is the eligible fiscal agency managing both secondary and community college CTE.</a:t>
            </a:r>
          </a:p>
          <a:p>
            <a:r>
              <a:rPr lang="en-US" dirty="0"/>
              <a:t>Local eligible agencies (independent school districts, multi-district career centers, and community colleges receive 85% of the allocation, shared secondary 68% and post-secondary 32%.</a:t>
            </a:r>
          </a:p>
          <a:p>
            <a:r>
              <a:rPr lang="en-US" dirty="0"/>
              <a:t>The remaining 15% is being retained for state leadership and administration</a:t>
            </a:r>
          </a:p>
          <a:p>
            <a:r>
              <a:rPr lang="en-US" dirty="0"/>
              <a:t>There are a total of 100+ eligible secondary recipients (school districts and multi-district career centers) and 16 post- secondary recipients (community colleges)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689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32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8995B-806C-48E9-A241-37FEFA246C5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272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8995B-806C-48E9-A241-37FEFA246C5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192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8340" y="2996149"/>
            <a:ext cx="10815319" cy="1195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Rockwell"/>
                <a:cs typeface="Rockwel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Rockwell"/>
                <a:cs typeface="Rockwel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Rockwell"/>
                <a:cs typeface="Rockwell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5951913"/>
            <a:ext cx="12192000" cy="90608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2" y="5951913"/>
            <a:ext cx="847898" cy="83207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D6746C6-596B-496A-A18D-7171584C1306}"/>
              </a:ext>
            </a:extLst>
          </p:cNvPr>
          <p:cNvSpPr/>
          <p:nvPr userDrawn="1"/>
        </p:nvSpPr>
        <p:spPr>
          <a:xfrm>
            <a:off x="9510263" y="6336971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</a:rPr>
              <a:t>#FUTUREREADYCTE</a:t>
            </a:r>
          </a:p>
        </p:txBody>
      </p:sp>
    </p:spTree>
    <p:extLst>
      <p:ext uri="{BB962C8B-B14F-4D97-AF65-F5344CB8AC3E}">
        <p14:creationId xmlns:p14="http://schemas.microsoft.com/office/powerpoint/2010/main" val="119890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4/4/2022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57666" y="5951913"/>
            <a:ext cx="12192000" cy="906087"/>
            <a:chOff x="0" y="5951913"/>
            <a:chExt cx="12192000" cy="906087"/>
          </a:xfrm>
        </p:grpSpPr>
        <p:sp>
          <p:nvSpPr>
            <p:cNvPr id="8" name="Rectangle 7"/>
            <p:cNvSpPr/>
            <p:nvPr/>
          </p:nvSpPr>
          <p:spPr>
            <a:xfrm>
              <a:off x="0" y="5951913"/>
              <a:ext cx="12192000" cy="90608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132" y="5951913"/>
              <a:ext cx="847898" cy="832071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13B5147-B0A4-47F5-A90E-4A11DC357A14}"/>
                </a:ext>
              </a:extLst>
            </p:cNvPr>
            <p:cNvSpPr/>
            <p:nvPr/>
          </p:nvSpPr>
          <p:spPr>
            <a:xfrm>
              <a:off x="9171792" y="6308209"/>
              <a:ext cx="21820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#FUTUREREADYCTE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322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6AE8-0B7F-46E8-8F90-B29BDA57A6F9}" type="datetimeFigureOut">
              <a:rPr lang="en-US" smtClean="0"/>
              <a:t>4/4/2022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CF05-5AAC-4DFF-BDD3-8745D46612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86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5335" y="549021"/>
            <a:ext cx="616204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Rockwell"/>
                <a:cs typeface="Rockwel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8161" y="1131460"/>
            <a:ext cx="10668000" cy="4563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11" name="Rectangle 10"/>
          <p:cNvSpPr/>
          <p:nvPr userDrawn="1"/>
        </p:nvSpPr>
        <p:spPr>
          <a:xfrm>
            <a:off x="0" y="5951913"/>
            <a:ext cx="12192000" cy="90608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 South Carolina Department of Education logo" title=" South Carolina Department of Education logo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2" y="5951913"/>
            <a:ext cx="847898" cy="83207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13B5147-B0A4-47F5-A90E-4A11DC357A14}"/>
              </a:ext>
            </a:extLst>
          </p:cNvPr>
          <p:cNvSpPr/>
          <p:nvPr userDrawn="1"/>
        </p:nvSpPr>
        <p:spPr>
          <a:xfrm>
            <a:off x="9171792" y="6308209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</a:rPr>
              <a:t>#FUTUREREADYCTE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ed.sc.gov/instruction/career-and-technology-education/performance-accountability/cate-data-collection-and-reporting/2019-20-student-reporting-procedures-guide" TargetMode="Externa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3247" y="1376172"/>
            <a:ext cx="3334511" cy="3272027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91200" y="1990110"/>
            <a:ext cx="5585682" cy="20441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4400" b="1" dirty="0">
                <a:latin typeface="+mj-lt"/>
              </a:rPr>
              <a:t>District</a:t>
            </a:r>
            <a:r>
              <a:rPr sz="4400" b="1" spc="50" dirty="0">
                <a:latin typeface="+mj-lt"/>
              </a:rPr>
              <a:t> </a:t>
            </a:r>
            <a:r>
              <a:rPr sz="4400" b="1" spc="-10" dirty="0">
                <a:latin typeface="+mj-lt"/>
              </a:rPr>
              <a:t>Consolidation: </a:t>
            </a:r>
            <a:r>
              <a:rPr lang="en-US" sz="4400" b="1" spc="-35" dirty="0">
                <a:latin typeface="+mj-lt"/>
              </a:rPr>
              <a:t>Office of Career and Technical Education</a:t>
            </a:r>
            <a:endParaRPr sz="4400" b="1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5951913"/>
            <a:ext cx="12192000" cy="90608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3B5147-B0A4-47F5-A90E-4A11DC357A14}"/>
              </a:ext>
            </a:extLst>
          </p:cNvPr>
          <p:cNvSpPr/>
          <p:nvPr/>
        </p:nvSpPr>
        <p:spPr>
          <a:xfrm>
            <a:off x="9171792" y="6308209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</a:rPr>
              <a:t>#FUTUREREADYCTE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9">
            <a:extLst>
              <a:ext uri="{FF2B5EF4-FFF2-40B4-BE49-F238E27FC236}">
                <a16:creationId xmlns:a16="http://schemas.microsoft.com/office/drawing/2014/main" id="{F391AB72-68AE-4CE3-8776-8B81106A7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2880"/>
            <a:ext cx="11734800" cy="590931"/>
          </a:xfrm>
        </p:spPr>
        <p:txBody>
          <a:bodyPr wrap="square">
            <a:spAutoFit/>
          </a:bodyPr>
          <a:lstStyle/>
          <a:p>
            <a:r>
              <a:rPr lang="en-US" sz="3600" b="1" u="none" cap="small" dirty="0">
                <a:solidFill>
                  <a:srgbClr val="008000"/>
                </a:solidFill>
                <a:latin typeface="+mn-lt"/>
              </a:rPr>
              <a:t>Perkins V Workflow and Timeline</a:t>
            </a:r>
          </a:p>
        </p:txBody>
      </p:sp>
      <p:pic>
        <p:nvPicPr>
          <p:cNvPr id="4" name="object 4" title="Perkins V timeline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40" t="1884" r="1889" b="1264"/>
          <a:stretch/>
        </p:blipFill>
        <p:spPr>
          <a:xfrm>
            <a:off x="1344706" y="831273"/>
            <a:ext cx="9349420" cy="5242528"/>
          </a:xfrm>
          <a:prstGeom prst="rect">
            <a:avLst/>
          </a:prstGeom>
        </p:spPr>
      </p:pic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89003" y="6363895"/>
            <a:ext cx="20008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#FUTUREREADYCTE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Trebuchet MS"/>
            </a:endParaRPr>
          </a:p>
        </p:txBody>
      </p:sp>
      <p:cxnSp>
        <p:nvCxnSpPr>
          <p:cNvPr id="7" name="Straight Connector 6" title="Blue Line">
            <a:extLst>
              <a:ext uri="{FF2B5EF4-FFF2-40B4-BE49-F238E27FC236}">
                <a16:creationId xmlns:a16="http://schemas.microsoft.com/office/drawing/2014/main" id="{3B2998A7-36E4-418D-89A3-A183988ED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576072" y="822960"/>
            <a:ext cx="1161288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00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27" y="1736726"/>
            <a:ext cx="10515600" cy="2852737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139445"/>
                </a:solidFill>
                <a:latin typeface="+mn-lt"/>
              </a:rPr>
              <a:t>State CTE Funding</a:t>
            </a:r>
          </a:p>
        </p:txBody>
      </p:sp>
      <p:cxnSp>
        <p:nvCxnSpPr>
          <p:cNvPr id="4" name="Straight Connector 3" title="Blue Line"/>
          <p:cNvCxnSpPr/>
          <p:nvPr/>
        </p:nvCxnSpPr>
        <p:spPr>
          <a:xfrm flipV="1">
            <a:off x="907300" y="4475712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32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589" y="228600"/>
            <a:ext cx="11281411" cy="696594"/>
          </a:xfrm>
        </p:spPr>
        <p:txBody>
          <a:bodyPr>
            <a:noAutofit/>
          </a:bodyPr>
          <a:lstStyle/>
          <a:p>
            <a:r>
              <a:rPr lang="en-US" sz="4000" b="1" u="none" dirty="0">
                <a:solidFill>
                  <a:srgbClr val="139445"/>
                </a:solidFill>
                <a:latin typeface="+mn-lt"/>
              </a:rPr>
              <a:t>Education Improvement Act (EIA) -  Subfund 329</a:t>
            </a:r>
          </a:p>
        </p:txBody>
      </p:sp>
      <p:cxnSp>
        <p:nvCxnSpPr>
          <p:cNvPr id="7" name="Straight Connector 6" title="straight blue line"/>
          <p:cNvCxnSpPr/>
          <p:nvPr/>
        </p:nvCxnSpPr>
        <p:spPr>
          <a:xfrm flipV="1">
            <a:off x="897775" y="881338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897775" y="1045077"/>
            <a:ext cx="1066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State EIA Career and Technical Equipment Funding Technology Education is listed as Proviso 1A.60. (SDE-EIA: Career and Technology Education).</a:t>
            </a:r>
          </a:p>
        </p:txBody>
      </p:sp>
      <p:sp>
        <p:nvSpPr>
          <p:cNvPr id="8" name="Rectangle 7"/>
          <p:cNvSpPr/>
          <p:nvPr/>
        </p:nvSpPr>
        <p:spPr>
          <a:xfrm>
            <a:off x="897775" y="2607129"/>
            <a:ext cx="10668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Funds distributed to school districts and multi-district career centers based on the prior year student enrollment for career and technical education courses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No district or multi-district career center receiving less than $50,000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Budget not entered into GAPS</a:t>
            </a:r>
          </a:p>
        </p:txBody>
      </p:sp>
    </p:spTree>
    <p:extLst>
      <p:ext uri="{BB962C8B-B14F-4D97-AF65-F5344CB8AC3E}">
        <p14:creationId xmlns:p14="http://schemas.microsoft.com/office/powerpoint/2010/main" val="3374917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10069195" cy="696594"/>
          </a:xfrm>
        </p:spPr>
        <p:txBody>
          <a:bodyPr>
            <a:noAutofit/>
          </a:bodyPr>
          <a:lstStyle/>
          <a:p>
            <a:r>
              <a:rPr lang="en-US" sz="4800" b="1" u="none" dirty="0">
                <a:solidFill>
                  <a:srgbClr val="139445"/>
                </a:solidFill>
                <a:latin typeface="+mn-lt"/>
              </a:rPr>
              <a:t>State Education Improvement Act (EIA) </a:t>
            </a:r>
          </a:p>
        </p:txBody>
      </p:sp>
      <p:cxnSp>
        <p:nvCxnSpPr>
          <p:cNvPr id="7" name="Straight Connector 6" title="straight blue line"/>
          <p:cNvCxnSpPr/>
          <p:nvPr/>
        </p:nvCxnSpPr>
        <p:spPr>
          <a:xfrm flipV="1">
            <a:off x="901586" y="762000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1470" y="1143000"/>
            <a:ext cx="1083945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Subfund 329 - Use of Funds: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200" b="1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The purchase of career and technical equipment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200" b="1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The up-fitting of facilities and the purchase of consumables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200" b="1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Regional career specialists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200" b="1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Evidence-based initiatives - High Schools that Work and Project Lead the Way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200" b="1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State funds Carryover for an additional 12 months</a:t>
            </a:r>
          </a:p>
        </p:txBody>
      </p:sp>
    </p:spTree>
    <p:extLst>
      <p:ext uri="{BB962C8B-B14F-4D97-AF65-F5344CB8AC3E}">
        <p14:creationId xmlns:p14="http://schemas.microsoft.com/office/powerpoint/2010/main" val="2575416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0" y="152400"/>
            <a:ext cx="10069195" cy="696594"/>
          </a:xfrm>
        </p:spPr>
        <p:txBody>
          <a:bodyPr>
            <a:noAutofit/>
          </a:bodyPr>
          <a:lstStyle/>
          <a:p>
            <a:r>
              <a:rPr lang="en-US" sz="4800" b="1" u="none" dirty="0">
                <a:solidFill>
                  <a:srgbClr val="139445"/>
                </a:solidFill>
                <a:latin typeface="+mn-lt"/>
              </a:rPr>
              <a:t>Industry Certifications &amp; Credentials</a:t>
            </a:r>
          </a:p>
        </p:txBody>
      </p:sp>
      <p:cxnSp>
        <p:nvCxnSpPr>
          <p:cNvPr id="7" name="Straight Connector 6" title="straight blue line"/>
          <p:cNvCxnSpPr/>
          <p:nvPr/>
        </p:nvCxnSpPr>
        <p:spPr>
          <a:xfrm flipV="1">
            <a:off x="897775" y="762000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874738" y="990600"/>
            <a:ext cx="1066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State EIA Industry Certifications &amp; Credentials Funding is listed as Proviso 1A.63. </a:t>
            </a:r>
          </a:p>
        </p:txBody>
      </p:sp>
      <p:sp>
        <p:nvSpPr>
          <p:cNvPr id="8" name="Rectangle 7"/>
          <p:cNvSpPr/>
          <p:nvPr/>
        </p:nvSpPr>
        <p:spPr>
          <a:xfrm>
            <a:off x="897775" y="2158743"/>
            <a:ext cx="1095132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Subfund 328 - Allocation Formula: </a:t>
            </a:r>
          </a:p>
          <a:p>
            <a:r>
              <a:rPr lang="en-US" sz="2800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The funds appropriated for Industry Certifications/Credentials must be allocated to school districts based upon the number of national industry exams administered in the prior school year.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b="1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Consolidated district will receive $10,000 base in October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b="1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Additional allocation based on Proviso dispersed in February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b="1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State funds Carryover for an additional 12 months</a:t>
            </a:r>
          </a:p>
        </p:txBody>
      </p:sp>
    </p:spTree>
    <p:extLst>
      <p:ext uri="{BB962C8B-B14F-4D97-AF65-F5344CB8AC3E}">
        <p14:creationId xmlns:p14="http://schemas.microsoft.com/office/powerpoint/2010/main" val="140795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589" y="228600"/>
            <a:ext cx="10069195" cy="696594"/>
          </a:xfrm>
        </p:spPr>
        <p:txBody>
          <a:bodyPr>
            <a:noAutofit/>
          </a:bodyPr>
          <a:lstStyle/>
          <a:p>
            <a:r>
              <a:rPr lang="en-US" sz="4800" b="1" u="none" dirty="0">
                <a:solidFill>
                  <a:srgbClr val="139445"/>
                </a:solidFill>
                <a:latin typeface="+mn-lt"/>
              </a:rPr>
              <a:t>Industry Certifications &amp; Credentials</a:t>
            </a:r>
          </a:p>
        </p:txBody>
      </p:sp>
      <p:cxnSp>
        <p:nvCxnSpPr>
          <p:cNvPr id="7" name="Straight Connector 6" title="straight blue line"/>
          <p:cNvCxnSpPr/>
          <p:nvPr/>
        </p:nvCxnSpPr>
        <p:spPr>
          <a:xfrm flipV="1">
            <a:off x="897775" y="930325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897775" y="1387492"/>
            <a:ext cx="1066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State EIA Industry Certifications &amp; Credentials Funding is listed as Proviso 1A.63. (Certifications Administered to Completers entered into PowerSchool) – (Subfund 328)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3432894"/>
            <a:ext cx="10972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All certifications and credentials listed in the Student Reporting Procedures Guide are allowable uses of funds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  <a:hlinkClick r:id="rId2"/>
              </a:rPr>
              <a:t>The Student Reporting Procedures Guide is available online</a:t>
            </a:r>
            <a:endParaRPr lang="en-US" sz="3200" dirty="0"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526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27" y="1736726"/>
            <a:ext cx="10515600" cy="2852737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139445"/>
                </a:solidFill>
                <a:latin typeface="+mn-lt"/>
              </a:rPr>
              <a:t>Consolidation Considerations</a:t>
            </a:r>
          </a:p>
        </p:txBody>
      </p:sp>
      <p:cxnSp>
        <p:nvCxnSpPr>
          <p:cNvPr id="4" name="Straight Connector 3" title="Blue Line"/>
          <p:cNvCxnSpPr/>
          <p:nvPr/>
        </p:nvCxnSpPr>
        <p:spPr>
          <a:xfrm flipV="1">
            <a:off x="907300" y="4475712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334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589" y="261258"/>
            <a:ext cx="10069195" cy="696594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139445"/>
                </a:solidFill>
                <a:latin typeface="+mn-lt"/>
              </a:rPr>
              <a:t>Planning for Consolidation</a:t>
            </a:r>
            <a:endParaRPr lang="en-US" sz="4800" b="1" u="none" dirty="0">
              <a:solidFill>
                <a:srgbClr val="139445"/>
              </a:solidFill>
              <a:latin typeface="+mn-lt"/>
            </a:endParaRPr>
          </a:p>
        </p:txBody>
      </p:sp>
      <p:cxnSp>
        <p:nvCxnSpPr>
          <p:cNvPr id="7" name="Straight Connector 6" title="straight blue line"/>
          <p:cNvCxnSpPr/>
          <p:nvPr/>
        </p:nvCxnSpPr>
        <p:spPr>
          <a:xfrm flipV="1">
            <a:off x="897775" y="930325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066799" y="1066801"/>
            <a:ext cx="988937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b="1" spc="-5" dirty="0">
                <a:latin typeface="+mn-lt"/>
                <a:cs typeface="Garamond"/>
              </a:rPr>
              <a:t>Consolidating districts</a:t>
            </a:r>
            <a:r>
              <a:rPr lang="en-US" sz="3200" b="1" spc="-10" dirty="0">
                <a:latin typeface="+mn-lt"/>
                <a:cs typeface="Garamond"/>
              </a:rPr>
              <a:t> </a:t>
            </a:r>
            <a:r>
              <a:rPr lang="en-US" sz="3200" b="1" spc="-5" dirty="0">
                <a:latin typeface="+mn-lt"/>
                <a:cs typeface="Garamond"/>
              </a:rPr>
              <a:t>need</a:t>
            </a:r>
            <a:r>
              <a:rPr lang="en-US" sz="3200" b="1" spc="-10" dirty="0">
                <a:latin typeface="+mn-lt"/>
                <a:cs typeface="Garamond"/>
              </a:rPr>
              <a:t> </a:t>
            </a:r>
            <a:r>
              <a:rPr lang="en-US" sz="3200" b="1" dirty="0">
                <a:latin typeface="+mn-lt"/>
                <a:cs typeface="Garamond"/>
              </a:rPr>
              <a:t>to</a:t>
            </a:r>
            <a:r>
              <a:rPr lang="en-US" sz="3200" b="1" spc="-5" dirty="0">
                <a:latin typeface="+mn-lt"/>
                <a:cs typeface="Garamond"/>
              </a:rPr>
              <a:t> d</a:t>
            </a:r>
            <a:r>
              <a:rPr lang="en-US" sz="3200" b="1" dirty="0">
                <a:latin typeface="+mn-lt"/>
              </a:rPr>
              <a:t>etermine point(s) of contact for all CTE administration, programming and data (i.e. PowerSchool)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b="1" spc="-10" dirty="0">
              <a:latin typeface="+mn-lt"/>
              <a:cs typeface="Garamond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b="1" spc="-10" dirty="0">
                <a:latin typeface="+mn-lt"/>
                <a:cs typeface="Garamond"/>
              </a:rPr>
              <a:t>Each</a:t>
            </a:r>
            <a:r>
              <a:rPr lang="en-US" sz="3200" b="1" spc="-5" dirty="0">
                <a:latin typeface="+mn-lt"/>
                <a:cs typeface="Garamond"/>
              </a:rPr>
              <a:t> </a:t>
            </a:r>
            <a:r>
              <a:rPr lang="en-US" sz="3200" b="1" dirty="0">
                <a:latin typeface="+mn-lt"/>
                <a:cs typeface="Garamond"/>
              </a:rPr>
              <a:t>consolidating</a:t>
            </a:r>
            <a:r>
              <a:rPr lang="en-US" sz="3200" b="1" spc="15" dirty="0">
                <a:latin typeface="+mn-lt"/>
                <a:cs typeface="Garamond"/>
              </a:rPr>
              <a:t> </a:t>
            </a:r>
            <a:r>
              <a:rPr lang="en-US" sz="3200" b="1" spc="-5" dirty="0">
                <a:latin typeface="+mn-lt"/>
                <a:cs typeface="Garamond"/>
              </a:rPr>
              <a:t>district</a:t>
            </a:r>
            <a:r>
              <a:rPr lang="en-US" sz="3200" b="1" dirty="0">
                <a:latin typeface="+mn-lt"/>
                <a:cs typeface="Garamond"/>
              </a:rPr>
              <a:t> should</a:t>
            </a:r>
            <a:r>
              <a:rPr lang="en-US" sz="3200" b="1" spc="-5" dirty="0">
                <a:latin typeface="+mn-lt"/>
                <a:cs typeface="Garamond"/>
              </a:rPr>
              <a:t> </a:t>
            </a:r>
            <a:r>
              <a:rPr lang="en-US" sz="3200" b="1" spc="-20" dirty="0">
                <a:latin typeface="+mn-lt"/>
                <a:cs typeface="Garamond"/>
              </a:rPr>
              <a:t>have</a:t>
            </a:r>
            <a:r>
              <a:rPr lang="en-US" sz="3200" b="1" spc="-5" dirty="0">
                <a:latin typeface="+mn-lt"/>
                <a:cs typeface="Garamond"/>
              </a:rPr>
              <a:t> obtained</a:t>
            </a:r>
            <a:r>
              <a:rPr lang="en-US" sz="3200" b="1" spc="10" dirty="0">
                <a:latin typeface="+mn-lt"/>
                <a:cs typeface="Garamond"/>
              </a:rPr>
              <a:t> </a:t>
            </a:r>
            <a:r>
              <a:rPr lang="en-US" sz="3200" b="1" dirty="0">
                <a:latin typeface="+mn-lt"/>
                <a:cs typeface="Garamond"/>
              </a:rPr>
              <a:t>a</a:t>
            </a:r>
            <a:r>
              <a:rPr lang="en-US" sz="3200" b="1" spc="-5" dirty="0">
                <a:latin typeface="+mn-lt"/>
                <a:cs typeface="Garamond"/>
              </a:rPr>
              <a:t> DUNS </a:t>
            </a:r>
            <a:r>
              <a:rPr lang="en-US" sz="3200" b="1" spc="-385" dirty="0">
                <a:latin typeface="+mn-lt"/>
                <a:cs typeface="Garamond"/>
              </a:rPr>
              <a:t> </a:t>
            </a:r>
            <a:r>
              <a:rPr lang="en-US" sz="3200" b="1" spc="-5" dirty="0">
                <a:latin typeface="+mn-lt"/>
                <a:cs typeface="Garamond"/>
              </a:rPr>
              <a:t>number</a:t>
            </a:r>
            <a:r>
              <a:rPr lang="en-US" sz="3200" b="1" spc="-20" dirty="0">
                <a:latin typeface="+mn-lt"/>
                <a:cs typeface="Garamond"/>
              </a:rPr>
              <a:t> </a:t>
            </a:r>
            <a:r>
              <a:rPr lang="en-US" sz="3200" b="1" spc="-5" dirty="0">
                <a:latin typeface="+mn-lt"/>
                <a:cs typeface="Garamond"/>
              </a:rPr>
              <a:t>through</a:t>
            </a:r>
            <a:r>
              <a:rPr lang="en-US" sz="3200" b="1" dirty="0">
                <a:latin typeface="+mn-lt"/>
                <a:cs typeface="Garamond"/>
              </a:rPr>
              <a:t> SAM.gov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b="1" spc="-5" dirty="0">
              <a:latin typeface="+mn-lt"/>
              <a:cs typeface="Garamond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b="1" spc="-5" dirty="0">
                <a:latin typeface="+mn-lt"/>
                <a:cs typeface="Garamond"/>
              </a:rPr>
              <a:t>Consolidating districts need to spend</a:t>
            </a:r>
            <a:r>
              <a:rPr lang="en-US" sz="3200" b="1" spc="5" dirty="0">
                <a:latin typeface="+mn-lt"/>
                <a:cs typeface="Garamond"/>
              </a:rPr>
              <a:t> and claim </a:t>
            </a:r>
            <a:r>
              <a:rPr lang="en-US" sz="3200" b="1" spc="-10" dirty="0">
                <a:latin typeface="+mn-lt"/>
                <a:cs typeface="Garamond"/>
              </a:rPr>
              <a:t>remaining</a:t>
            </a:r>
            <a:r>
              <a:rPr lang="en-US" sz="3200" b="1" spc="10" dirty="0">
                <a:latin typeface="+mn-lt"/>
                <a:cs typeface="Garamond"/>
              </a:rPr>
              <a:t> </a:t>
            </a:r>
            <a:r>
              <a:rPr lang="en-US" sz="3200" b="1" spc="-5" dirty="0">
                <a:latin typeface="+mn-lt"/>
                <a:cs typeface="Garamond"/>
              </a:rPr>
              <a:t>funds</a:t>
            </a:r>
            <a:r>
              <a:rPr lang="en-US" sz="3200" b="1" spc="5" dirty="0">
                <a:latin typeface="+mn-lt"/>
                <a:cs typeface="Garamond"/>
              </a:rPr>
              <a:t> </a:t>
            </a:r>
            <a:r>
              <a:rPr lang="en-US" sz="3200" b="1" spc="-5" dirty="0">
                <a:latin typeface="+mn-lt"/>
                <a:cs typeface="Garamond"/>
              </a:rPr>
              <a:t>prior</a:t>
            </a:r>
            <a:r>
              <a:rPr lang="en-US" sz="3200" b="1" spc="5" dirty="0">
                <a:latin typeface="+mn-lt"/>
                <a:cs typeface="Garamond"/>
              </a:rPr>
              <a:t> </a:t>
            </a:r>
            <a:r>
              <a:rPr lang="en-US" sz="3200" b="1" spc="-5" dirty="0">
                <a:latin typeface="+mn-lt"/>
                <a:cs typeface="Garamond"/>
              </a:rPr>
              <a:t>to</a:t>
            </a:r>
            <a:r>
              <a:rPr lang="en-US" sz="3200" b="1" spc="5" dirty="0">
                <a:latin typeface="+mn-lt"/>
                <a:cs typeface="Garamond"/>
              </a:rPr>
              <a:t> </a:t>
            </a:r>
            <a:r>
              <a:rPr lang="en-US" sz="3200" b="1" spc="-5" dirty="0">
                <a:latin typeface="+mn-lt"/>
                <a:cs typeface="Garamond"/>
              </a:rPr>
              <a:t>consolidation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b="1" spc="-5" dirty="0">
              <a:latin typeface="+mn-lt"/>
              <a:cs typeface="Garamond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b="1" dirty="0">
              <a:latin typeface="+mn-lt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61860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589" y="261258"/>
            <a:ext cx="10069195" cy="696594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139445"/>
                </a:solidFill>
                <a:latin typeface="+mn-lt"/>
              </a:rPr>
              <a:t>Technical Assistance</a:t>
            </a:r>
            <a:endParaRPr lang="en-US" sz="4800" b="1" u="none" dirty="0">
              <a:solidFill>
                <a:srgbClr val="139445"/>
              </a:solidFill>
              <a:latin typeface="+mn-lt"/>
            </a:endParaRPr>
          </a:p>
        </p:txBody>
      </p:sp>
      <p:cxnSp>
        <p:nvCxnSpPr>
          <p:cNvPr id="7" name="Straight Connector 6" title="straight blue line"/>
          <p:cNvCxnSpPr/>
          <p:nvPr/>
        </p:nvCxnSpPr>
        <p:spPr>
          <a:xfrm flipV="1">
            <a:off x="897775" y="930325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10589" y="1066801"/>
            <a:ext cx="1004558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b="1" spc="-5" dirty="0">
                <a:latin typeface="+mn-lt"/>
                <a:cs typeface="Garamond"/>
              </a:rPr>
              <a:t>Technical Assistance is available for all LEAs.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b="1" spc="-5" dirty="0">
              <a:latin typeface="+mn-lt"/>
              <a:cs typeface="Garamond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b="1" spc="-5" dirty="0">
                <a:latin typeface="+mn-lt"/>
                <a:cs typeface="Garamond"/>
              </a:rPr>
              <a:t>Technical Assistance purpose is to ensure that the LEA has the tools to ensure all State and Federal CTE guidelines are met.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b="1" spc="-5" dirty="0">
              <a:latin typeface="+mn-lt"/>
              <a:cs typeface="Garamond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b="1" spc="-5" dirty="0">
                <a:latin typeface="+mn-lt"/>
                <a:cs typeface="Garamond"/>
              </a:rPr>
              <a:t>We encourage the consolidating districts to reach out and let us support you through the transition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b="1" spc="-5" dirty="0">
              <a:latin typeface="+mn-lt"/>
              <a:cs typeface="Garamond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b="1" dirty="0">
              <a:latin typeface="+mn-lt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4098447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97775" y="479267"/>
            <a:ext cx="8173865" cy="635000"/>
          </a:xfrm>
        </p:spPr>
        <p:txBody>
          <a:bodyPr/>
          <a:lstStyle/>
          <a:p>
            <a:r>
              <a:rPr lang="en-US" b="1" dirty="0">
                <a:solidFill>
                  <a:srgbClr val="139445"/>
                </a:solidFill>
                <a:latin typeface="+mn-lt"/>
              </a:rPr>
              <a:t>CTE - Supporting Access and Success</a:t>
            </a:r>
          </a:p>
        </p:txBody>
      </p:sp>
      <p:cxnSp>
        <p:nvCxnSpPr>
          <p:cNvPr id="7" name="Straight Connector 6" title="Blue Line"/>
          <p:cNvCxnSpPr/>
          <p:nvPr/>
        </p:nvCxnSpPr>
        <p:spPr>
          <a:xfrm flipV="1">
            <a:off x="897775" y="1313412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3" name="Picture 2" descr="Image result for graduat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22"/>
          <a:stretch/>
        </p:blipFill>
        <p:spPr bwMode="auto">
          <a:xfrm>
            <a:off x="8443213" y="1568703"/>
            <a:ext cx="3527214" cy="3388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equit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4" b="19806"/>
          <a:stretch/>
        </p:blipFill>
        <p:spPr bwMode="auto">
          <a:xfrm>
            <a:off x="-2498" y="2013089"/>
            <a:ext cx="7474161" cy="283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qual 4" title="Equal Sign"/>
          <p:cNvSpPr/>
          <p:nvPr/>
        </p:nvSpPr>
        <p:spPr>
          <a:xfrm>
            <a:off x="7438495" y="2714878"/>
            <a:ext cx="871368" cy="834117"/>
          </a:xfrm>
          <a:prstGeom prst="mathEqual">
            <a:avLst/>
          </a:prstGeom>
          <a:solidFill>
            <a:srgbClr val="139445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39445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0550" y="4942149"/>
            <a:ext cx="116014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cap="all" dirty="0"/>
              <a:t>All</a:t>
            </a:r>
            <a:r>
              <a:rPr lang="en-US" sz="2800" dirty="0"/>
              <a:t> students graduate prepared for success in college, careers, and citizenship.</a:t>
            </a:r>
          </a:p>
        </p:txBody>
      </p:sp>
    </p:spTree>
    <p:extLst>
      <p:ext uri="{BB962C8B-B14F-4D97-AF65-F5344CB8AC3E}">
        <p14:creationId xmlns:p14="http://schemas.microsoft.com/office/powerpoint/2010/main" val="358769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139445"/>
                </a:solidFill>
                <a:latin typeface="+mn-lt"/>
              </a:rPr>
              <a:t>CTE in SC &amp; Perkins V</a:t>
            </a:r>
          </a:p>
        </p:txBody>
      </p:sp>
      <p:cxnSp>
        <p:nvCxnSpPr>
          <p:cNvPr id="4" name="Straight Connector 3" title="Blue line"/>
          <p:cNvCxnSpPr/>
          <p:nvPr/>
        </p:nvCxnSpPr>
        <p:spPr>
          <a:xfrm flipV="1">
            <a:off x="907300" y="4475712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6725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uzzle pieces with question mark - NonProfit I.Q. | Shelley Mil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459" y="166417"/>
            <a:ext cx="5676541" cy="439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Q &amp; A </a:t>
            </a:r>
          </a:p>
        </p:txBody>
      </p:sp>
      <p:cxnSp>
        <p:nvCxnSpPr>
          <p:cNvPr id="4" name="Straight Connector 3" title="Blue Line"/>
          <p:cNvCxnSpPr/>
          <p:nvPr/>
        </p:nvCxnSpPr>
        <p:spPr>
          <a:xfrm flipV="1">
            <a:off x="907300" y="4475712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919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78691"/>
            <a:ext cx="10515600" cy="1298553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139445"/>
                </a:solidFill>
                <a:latin typeface="+mn-lt"/>
              </a:rPr>
              <a:t>Contact Information</a:t>
            </a:r>
          </a:p>
        </p:txBody>
      </p:sp>
      <p:cxnSp>
        <p:nvCxnSpPr>
          <p:cNvPr id="4" name="Straight Connector 3" title="Blue Line"/>
          <p:cNvCxnSpPr/>
          <p:nvPr/>
        </p:nvCxnSpPr>
        <p:spPr>
          <a:xfrm flipV="1">
            <a:off x="897775" y="1265081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Text Placeholder 4"/>
          <p:cNvSpPr txBox="1">
            <a:spLocks/>
          </p:cNvSpPr>
          <p:nvPr/>
        </p:nvSpPr>
        <p:spPr>
          <a:xfrm>
            <a:off x="897775" y="1437296"/>
            <a:ext cx="10515600" cy="3917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516110" y="1837848"/>
            <a:ext cx="788651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/>
              <a:t>Office of Career and Technical Education</a:t>
            </a:r>
          </a:p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Maria Swygert, Team Lead </a:t>
            </a:r>
          </a:p>
          <a:p>
            <a:pPr algn="ctr"/>
            <a:endParaRPr lang="en-US" sz="3600" b="1" dirty="0">
              <a:hlinkClick r:id="" action="ppaction://noaction"/>
            </a:endParaRPr>
          </a:p>
          <a:p>
            <a:pPr algn="ctr"/>
            <a:r>
              <a:rPr lang="en-US" sz="3600" b="1" dirty="0">
                <a:hlinkClick r:id="" action="ppaction://noaction"/>
              </a:rPr>
              <a:t>nmswyger@ed.sc.gov</a:t>
            </a:r>
            <a:endParaRPr lang="en-US" sz="3600" b="1" dirty="0"/>
          </a:p>
          <a:p>
            <a:pPr algn="ctr"/>
            <a:r>
              <a:rPr lang="en-US" sz="3600" b="1" dirty="0"/>
              <a:t>803-734-8456</a:t>
            </a:r>
          </a:p>
        </p:txBody>
      </p:sp>
    </p:spTree>
    <p:extLst>
      <p:ext uri="{BB962C8B-B14F-4D97-AF65-F5344CB8AC3E}">
        <p14:creationId xmlns:p14="http://schemas.microsoft.com/office/powerpoint/2010/main" val="2659682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1034" name="Picture 10" title="Thank You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8"/>
          <a:stretch/>
        </p:blipFill>
        <p:spPr bwMode="auto">
          <a:xfrm>
            <a:off x="0" y="0"/>
            <a:ext cx="12192000" cy="5938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781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916938" y="200033"/>
            <a:ext cx="9979661" cy="8444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5400" b="1" u="none" dirty="0">
                <a:solidFill>
                  <a:srgbClr val="139445"/>
                </a:solidFill>
                <a:latin typeface="+mn-lt"/>
                <a:cs typeface="Arial"/>
              </a:rPr>
              <a:t>What Does </a:t>
            </a:r>
            <a:r>
              <a:rPr lang="en-US" sz="5400" b="1" u="none">
                <a:solidFill>
                  <a:srgbClr val="139445"/>
                </a:solidFill>
                <a:latin typeface="+mn-lt"/>
                <a:cs typeface="Arial"/>
              </a:rPr>
              <a:t>Perkins V Do</a:t>
            </a:r>
            <a:r>
              <a:rPr lang="en-US" sz="5400" b="1" u="none" dirty="0">
                <a:solidFill>
                  <a:srgbClr val="139445"/>
                </a:solidFill>
                <a:latin typeface="+mn-lt"/>
                <a:cs typeface="Arial"/>
              </a:rPr>
              <a:t>? 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112196" y="1249944"/>
            <a:ext cx="9892424" cy="4181914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495300" indent="-457200">
              <a:lnSpc>
                <a:spcPct val="100000"/>
              </a:lnSpc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b="1" spc="-5" dirty="0">
                <a:cs typeface="Calibri"/>
              </a:rPr>
              <a:t>Perkins is a federal education program that invests in secondary and postsecondary CTE programs in all 50 states and the territories</a:t>
            </a:r>
            <a:br>
              <a:rPr lang="en-US" sz="2800" b="1" spc="-5" dirty="0">
                <a:cs typeface="Calibri"/>
              </a:rPr>
            </a:br>
            <a:endParaRPr lang="en-US" sz="2800" b="1" spc="-5" dirty="0">
              <a:cs typeface="Calibri"/>
            </a:endParaRPr>
          </a:p>
          <a:p>
            <a:pPr marL="495300" indent="-457200">
              <a:lnSpc>
                <a:spcPct val="100000"/>
              </a:lnSpc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b="1" spc="-5" dirty="0">
                <a:cs typeface="Calibri"/>
              </a:rPr>
              <a:t>Perkins is dedicated to increasing learner access to high-quality CTE programs of study</a:t>
            </a:r>
            <a:br>
              <a:rPr lang="en-US" sz="2800" b="1" spc="-5" dirty="0">
                <a:cs typeface="Calibri"/>
              </a:rPr>
            </a:br>
            <a:endParaRPr lang="en-US" sz="2800" b="1" spc="-5" dirty="0">
              <a:cs typeface="Calibri"/>
            </a:endParaRPr>
          </a:p>
          <a:p>
            <a:pPr marL="495300" indent="-457200">
              <a:lnSpc>
                <a:spcPct val="100000"/>
              </a:lnSpc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b="1" spc="-5" dirty="0">
                <a:cs typeface="Calibri"/>
              </a:rPr>
              <a:t>Perkins is critical to ensuring programs meet the ever-changing needs of learners and employers</a:t>
            </a:r>
          </a:p>
        </p:txBody>
      </p:sp>
      <p:cxnSp>
        <p:nvCxnSpPr>
          <p:cNvPr id="12" name="Straight Connector 11" title="Blue Line"/>
          <p:cNvCxnSpPr/>
          <p:nvPr/>
        </p:nvCxnSpPr>
        <p:spPr>
          <a:xfrm flipV="1">
            <a:off x="897775" y="956220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66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916938" y="297030"/>
            <a:ext cx="10208261" cy="8444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5400" b="1" u="none" dirty="0">
                <a:solidFill>
                  <a:srgbClr val="139445"/>
                </a:solidFill>
                <a:latin typeface="+mn-lt"/>
                <a:cs typeface="Arial"/>
              </a:rPr>
              <a:t>What do Perkins funds support?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063750" y="1141492"/>
            <a:ext cx="10975849" cy="4161396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495300" indent="-457200">
              <a:lnSpc>
                <a:spcPct val="100000"/>
              </a:lnSpc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b="1" u="sng" spc="-5" dirty="0">
                <a:cs typeface="Calibri"/>
              </a:rPr>
              <a:t>A variety of activities, including: </a:t>
            </a:r>
          </a:p>
          <a:p>
            <a:pPr marL="952500" lvl="1" indent="-457200"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spc="-5" dirty="0">
                <a:cs typeface="Calibri"/>
              </a:rPr>
              <a:t>CTE Programs</a:t>
            </a:r>
          </a:p>
          <a:p>
            <a:pPr marL="952500" lvl="1" indent="-457200"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spc="-5" dirty="0">
                <a:cs typeface="Calibri"/>
              </a:rPr>
              <a:t>Programs of Study</a:t>
            </a:r>
          </a:p>
          <a:p>
            <a:pPr marL="952500" lvl="1" indent="-457200"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spc="-5" dirty="0">
                <a:cs typeface="Calibri"/>
              </a:rPr>
              <a:t>Career exploration, guidance and advisement</a:t>
            </a:r>
          </a:p>
          <a:p>
            <a:pPr marL="952500" lvl="1" indent="-457200"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spc="-5" dirty="0">
                <a:cs typeface="Calibri"/>
              </a:rPr>
              <a:t>Professional development </a:t>
            </a:r>
          </a:p>
          <a:p>
            <a:pPr marL="952500" lvl="1" indent="-457200"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spc="-5" dirty="0">
                <a:cs typeface="Calibri"/>
              </a:rPr>
              <a:t>Technical assistance</a:t>
            </a:r>
          </a:p>
          <a:p>
            <a:pPr marL="952500" lvl="1" indent="-457200">
              <a:spcBef>
                <a:spcPts val="770"/>
              </a:spcBef>
              <a:buFont typeface="Courier New" panose="02070309020205020404" pitchFamily="49" charset="0"/>
              <a:buChar char="o"/>
              <a:tabLst>
                <a:tab pos="266700" algn="l"/>
                <a:tab pos="3081020" algn="l"/>
              </a:tabLst>
            </a:pPr>
            <a:r>
              <a:rPr lang="en-US" sz="2800" spc="-5" dirty="0">
                <a:cs typeface="Calibri"/>
              </a:rPr>
              <a:t>Data collection and analysis, including program and plan evaluation and monitoring</a:t>
            </a:r>
          </a:p>
        </p:txBody>
      </p:sp>
      <p:cxnSp>
        <p:nvCxnSpPr>
          <p:cNvPr id="12" name="Straight Connector 11" title="Blue Line"/>
          <p:cNvCxnSpPr/>
          <p:nvPr/>
        </p:nvCxnSpPr>
        <p:spPr>
          <a:xfrm flipV="1">
            <a:off x="897775" y="1056228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705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27" y="1736726"/>
            <a:ext cx="10515600" cy="2852737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139445"/>
                </a:solidFill>
                <a:latin typeface="+mn-lt"/>
              </a:rPr>
              <a:t>Perkins V Federal Funding</a:t>
            </a:r>
          </a:p>
        </p:txBody>
      </p:sp>
      <p:cxnSp>
        <p:nvCxnSpPr>
          <p:cNvPr id="4" name="Straight Connector 3" title="Blue Line"/>
          <p:cNvCxnSpPr/>
          <p:nvPr/>
        </p:nvCxnSpPr>
        <p:spPr>
          <a:xfrm flipV="1">
            <a:off x="907300" y="4475712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040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/>
          <p:cNvSpPr txBox="1">
            <a:spLocks/>
          </p:cNvSpPr>
          <p:nvPr/>
        </p:nvSpPr>
        <p:spPr>
          <a:xfrm>
            <a:off x="666231" y="96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39445"/>
                </a:solidFill>
                <a:latin typeface="+mn-lt"/>
              </a:rPr>
              <a:t>Federal Allocation Formula</a:t>
            </a:r>
          </a:p>
        </p:txBody>
      </p:sp>
      <p:cxnSp>
        <p:nvCxnSpPr>
          <p:cNvPr id="10" name="Straight Connector 9" title="Blue Line"/>
          <p:cNvCxnSpPr/>
          <p:nvPr/>
        </p:nvCxnSpPr>
        <p:spPr>
          <a:xfrm flipV="1">
            <a:off x="725806" y="957941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Flow</a:t>
            </a:r>
          </a:p>
        </p:txBody>
      </p:sp>
      <p:sp>
        <p:nvSpPr>
          <p:cNvPr id="3" name="Rectangle 2"/>
          <p:cNvSpPr/>
          <p:nvPr/>
        </p:nvSpPr>
        <p:spPr>
          <a:xfrm>
            <a:off x="880912" y="1143000"/>
            <a:ext cx="10282990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3200" b="1" dirty="0"/>
              <a:t>30% Based on 5 – 17 Title I (census) population data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altLang="en-US" sz="3200" b="1" dirty="0"/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3200" b="1" dirty="0"/>
              <a:t>70% based on age 5 – 17 Title I (census) poverty data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altLang="en-US" sz="3200" b="1" dirty="0"/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3200" b="1" dirty="0"/>
              <a:t>Funding may increase or decrease as a result of consolidation. </a:t>
            </a:r>
          </a:p>
        </p:txBody>
      </p:sp>
    </p:spTree>
    <p:extLst>
      <p:ext uri="{BB962C8B-B14F-4D97-AF65-F5344CB8AC3E}">
        <p14:creationId xmlns:p14="http://schemas.microsoft.com/office/powerpoint/2010/main" val="1786629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0" y="182576"/>
            <a:ext cx="10069195" cy="696594"/>
          </a:xfrm>
        </p:spPr>
        <p:txBody>
          <a:bodyPr>
            <a:normAutofit/>
          </a:bodyPr>
          <a:lstStyle/>
          <a:p>
            <a:r>
              <a:rPr lang="en-US" b="1" u="none" dirty="0">
                <a:solidFill>
                  <a:srgbClr val="139445"/>
                </a:solidFill>
                <a:latin typeface="+mn-lt"/>
              </a:rPr>
              <a:t>Federal Perkins Allocations - Subfund 207</a:t>
            </a:r>
            <a:endParaRPr lang="en-US" sz="4000" b="1" u="none" dirty="0">
              <a:solidFill>
                <a:srgbClr val="139445"/>
              </a:solidFill>
              <a:latin typeface="+mn-lt"/>
            </a:endParaRPr>
          </a:p>
        </p:txBody>
      </p:sp>
      <p:cxnSp>
        <p:nvCxnSpPr>
          <p:cNvPr id="7" name="Straight Connector 6" title="straight blue line"/>
          <p:cNvCxnSpPr/>
          <p:nvPr/>
        </p:nvCxnSpPr>
        <p:spPr>
          <a:xfrm flipV="1">
            <a:off x="897775" y="805542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10589" y="1038285"/>
            <a:ext cx="10045586" cy="3607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>
                <a:latin typeface="+mj-lt"/>
              </a:rPr>
              <a:t>Budget built in GAPS to support State Approved CTE Courses</a:t>
            </a:r>
          </a:p>
          <a:p>
            <a:pPr marL="571500" indent="-5715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600" b="1" dirty="0">
                <a:latin typeface="+mj-lt"/>
              </a:rPr>
              <a:t>15 month grant ends on September 30</a:t>
            </a:r>
            <a:r>
              <a:rPr lang="en-US" sz="3600" b="1" baseline="30000" dirty="0">
                <a:latin typeface="+mj-lt"/>
              </a:rPr>
              <a:t>th</a:t>
            </a:r>
            <a:endParaRPr lang="en-US" sz="3600" b="1" dirty="0">
              <a:latin typeface="+mj-lt"/>
            </a:endParaRPr>
          </a:p>
          <a:p>
            <a:pPr marL="571500" indent="-5715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600" b="1" dirty="0">
                <a:latin typeface="+mj-lt"/>
              </a:rPr>
              <a:t>Reimbursement only </a:t>
            </a:r>
          </a:p>
          <a:p>
            <a:pPr marL="571500" indent="-5715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600" b="1" dirty="0">
                <a:latin typeface="+mj-lt"/>
              </a:rPr>
              <a:t>Federal funds do not carry forward</a:t>
            </a:r>
          </a:p>
        </p:txBody>
      </p:sp>
    </p:spTree>
    <p:extLst>
      <p:ext uri="{BB962C8B-B14F-4D97-AF65-F5344CB8AC3E}">
        <p14:creationId xmlns:p14="http://schemas.microsoft.com/office/powerpoint/2010/main" val="4101268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0" y="182576"/>
            <a:ext cx="10069195" cy="69659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39445"/>
                </a:solidFill>
                <a:latin typeface="+mn-lt"/>
              </a:rPr>
              <a:t>Legacy District Claiming</a:t>
            </a:r>
            <a:endParaRPr lang="en-US" sz="4000" b="1" u="none" dirty="0">
              <a:solidFill>
                <a:srgbClr val="139445"/>
              </a:solidFill>
              <a:latin typeface="+mn-lt"/>
            </a:endParaRPr>
          </a:p>
        </p:txBody>
      </p:sp>
      <p:cxnSp>
        <p:nvCxnSpPr>
          <p:cNvPr id="7" name="Straight Connector 6" title="straight blue line"/>
          <p:cNvCxnSpPr/>
          <p:nvPr/>
        </p:nvCxnSpPr>
        <p:spPr>
          <a:xfrm flipV="1">
            <a:off x="897775" y="805542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10588" y="1038285"/>
            <a:ext cx="107480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>
                <a:latin typeface="+mj-lt"/>
              </a:rPr>
              <a:t>The individual (i.e., legacy) district can make claims for the open FY22 grants for any expenditures that occurred before June 30, 2022.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US" sz="3600" b="1" dirty="0">
              <a:latin typeface="+mj-lt"/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>
                <a:latin typeface="+mj-lt"/>
              </a:rPr>
              <a:t>The individual district can make claims in GAPS through August 15, 2022; however, these are only for expenditures that occurred through June 30, 2022. </a:t>
            </a:r>
          </a:p>
        </p:txBody>
      </p:sp>
    </p:spTree>
    <p:extLst>
      <p:ext uri="{BB962C8B-B14F-4D97-AF65-F5344CB8AC3E}">
        <p14:creationId xmlns:p14="http://schemas.microsoft.com/office/powerpoint/2010/main" val="806994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0" y="182576"/>
            <a:ext cx="10069195" cy="69659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39445"/>
                </a:solidFill>
                <a:latin typeface="+mn-lt"/>
              </a:rPr>
              <a:t>Deobligation and Re-Issue</a:t>
            </a:r>
            <a:endParaRPr lang="en-US" sz="4000" b="1" u="none" dirty="0">
              <a:solidFill>
                <a:srgbClr val="139445"/>
              </a:solidFill>
              <a:latin typeface="+mn-lt"/>
            </a:endParaRPr>
          </a:p>
        </p:txBody>
      </p:sp>
      <p:cxnSp>
        <p:nvCxnSpPr>
          <p:cNvPr id="7" name="Straight Connector 6" title="straight blue line"/>
          <p:cNvCxnSpPr/>
          <p:nvPr/>
        </p:nvCxnSpPr>
        <p:spPr>
          <a:xfrm flipV="1">
            <a:off x="897775" y="805542"/>
            <a:ext cx="10058400" cy="8312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85800" y="879170"/>
            <a:ext cx="1074801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>
                <a:latin typeface="+mj-lt"/>
              </a:rPr>
              <a:t>Pre-consolidation claims can be filed in GAPS through August 15, 2022, deobligation will typically occur shortly after.</a:t>
            </a:r>
            <a:br>
              <a:rPr lang="en-US" sz="3600" b="1" dirty="0">
                <a:latin typeface="+mj-lt"/>
              </a:rPr>
            </a:br>
            <a:endParaRPr lang="en-US" sz="3600" b="1" dirty="0">
              <a:latin typeface="+mj-lt"/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>
                <a:latin typeface="+mj-lt"/>
              </a:rPr>
              <a:t>Any unclaimed funds left by the individual district(s) will be issued to the newly consolidated district.</a:t>
            </a:r>
            <a:br>
              <a:rPr lang="en-US" sz="3600" b="1" dirty="0">
                <a:latin typeface="+mj-lt"/>
              </a:rPr>
            </a:br>
            <a:endParaRPr lang="en-US" sz="3600" b="1" dirty="0">
              <a:latin typeface="+mj-lt"/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600" b="1" dirty="0">
                <a:latin typeface="+mj-lt"/>
              </a:rPr>
              <a:t>Legacy districts are encouraged to spend and claim as much as possible from FY22 prior to June 30!</a:t>
            </a:r>
          </a:p>
        </p:txBody>
      </p:sp>
    </p:spTree>
    <p:extLst>
      <p:ext uri="{BB962C8B-B14F-4D97-AF65-F5344CB8AC3E}">
        <p14:creationId xmlns:p14="http://schemas.microsoft.com/office/powerpoint/2010/main" val="2494611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8566</TotalTime>
  <Words>828</Words>
  <Application>Microsoft Office PowerPoint</Application>
  <PresentationFormat>Widescreen</PresentationFormat>
  <Paragraphs>94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Rockwell</vt:lpstr>
      <vt:lpstr>Trebuchet MS</vt:lpstr>
      <vt:lpstr>Office Theme</vt:lpstr>
      <vt:lpstr>District Consolidation: Office of Career and Technical Education</vt:lpstr>
      <vt:lpstr>CTE in SC &amp; Perkins V</vt:lpstr>
      <vt:lpstr>What Does Perkins V Do? </vt:lpstr>
      <vt:lpstr>What do Perkins funds support?</vt:lpstr>
      <vt:lpstr>Perkins V Federal Funding</vt:lpstr>
      <vt:lpstr>Flow</vt:lpstr>
      <vt:lpstr>Federal Perkins Allocations - Subfund 207</vt:lpstr>
      <vt:lpstr>Legacy District Claiming</vt:lpstr>
      <vt:lpstr>Deobligation and Re-Issue</vt:lpstr>
      <vt:lpstr>Perkins V Workflow and Timeline</vt:lpstr>
      <vt:lpstr>State CTE Funding</vt:lpstr>
      <vt:lpstr>Education Improvement Act (EIA) -  Subfund 329</vt:lpstr>
      <vt:lpstr>State Education Improvement Act (EIA) </vt:lpstr>
      <vt:lpstr>Industry Certifications &amp; Credentials</vt:lpstr>
      <vt:lpstr>Industry Certifications &amp; Credentials</vt:lpstr>
      <vt:lpstr>Consolidation Considerations</vt:lpstr>
      <vt:lpstr>Planning for Consolidation</vt:lpstr>
      <vt:lpstr>Technical Assistance</vt:lpstr>
      <vt:lpstr>CTE - Supporting Access and Success</vt:lpstr>
      <vt:lpstr>Q &amp; A </vt:lpstr>
      <vt:lpstr>Contact Information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District Consolidation: Federal Programs and State Accountability</dc:title>
  <dc:creator>Longshore, Sarah C</dc:creator>
  <cp:lastModifiedBy>Carpentier, Elizabeth</cp:lastModifiedBy>
  <cp:revision>12</cp:revision>
  <dcterms:created xsi:type="dcterms:W3CDTF">2022-03-29T19:52:35Z</dcterms:created>
  <dcterms:modified xsi:type="dcterms:W3CDTF">2022-04-04T19:41:20Z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2022-03-25T00:00:00Z</vt:filetime>
  </property>
  <property fmtid="{D5CDD505-2E9C-101B-9397-08002B2CF9AE}" pid="3" name="Creator">
    <vt:lpwstr>Acrobat PDFMaker 22 for PowerPoint</vt:lpwstr>
  </property>
  <property fmtid="{D5CDD505-2E9C-101B-9397-08002B2CF9AE}" pid="4" name="LastSaved">
    <vt:filetime>2022-03-29T00:00:00Z</vt:filetime>
  </property>
</Properties>
</file>