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83"/>
  </p:notesMasterIdLst>
  <p:handoutMasterIdLst>
    <p:handoutMasterId r:id="rId84"/>
  </p:handoutMasterIdLst>
  <p:sldIdLst>
    <p:sldId id="256" r:id="rId2"/>
    <p:sldId id="402" r:id="rId3"/>
    <p:sldId id="368" r:id="rId4"/>
    <p:sldId id="369" r:id="rId5"/>
    <p:sldId id="451" r:id="rId6"/>
    <p:sldId id="452" r:id="rId7"/>
    <p:sldId id="450" r:id="rId8"/>
    <p:sldId id="404" r:id="rId9"/>
    <p:sldId id="449" r:id="rId10"/>
    <p:sldId id="438" r:id="rId11"/>
    <p:sldId id="439" r:id="rId12"/>
    <p:sldId id="335" r:id="rId13"/>
    <p:sldId id="339" r:id="rId14"/>
    <p:sldId id="340" r:id="rId15"/>
    <p:sldId id="341" r:id="rId16"/>
    <p:sldId id="424" r:id="rId17"/>
    <p:sldId id="425" r:id="rId18"/>
    <p:sldId id="426" r:id="rId19"/>
    <p:sldId id="342" r:id="rId20"/>
    <p:sldId id="343" r:id="rId21"/>
    <p:sldId id="344" r:id="rId22"/>
    <p:sldId id="345" r:id="rId23"/>
    <p:sldId id="346" r:id="rId24"/>
    <p:sldId id="347" r:id="rId25"/>
    <p:sldId id="348" r:id="rId26"/>
    <p:sldId id="349" r:id="rId27"/>
    <p:sldId id="274" r:id="rId28"/>
    <p:sldId id="379" r:id="rId29"/>
    <p:sldId id="382" r:id="rId30"/>
    <p:sldId id="405" r:id="rId31"/>
    <p:sldId id="381" r:id="rId32"/>
    <p:sldId id="380" r:id="rId33"/>
    <p:sldId id="363" r:id="rId34"/>
    <p:sldId id="362" r:id="rId35"/>
    <p:sldId id="336" r:id="rId36"/>
    <p:sldId id="353" r:id="rId37"/>
    <p:sldId id="423" r:id="rId38"/>
    <p:sldId id="275" r:id="rId39"/>
    <p:sldId id="383" r:id="rId40"/>
    <p:sldId id="305" r:id="rId41"/>
    <p:sldId id="279" r:id="rId42"/>
    <p:sldId id="280" r:id="rId43"/>
    <p:sldId id="384" r:id="rId44"/>
    <p:sldId id="352" r:id="rId45"/>
    <p:sldId id="293" r:id="rId46"/>
    <p:sldId id="406" r:id="rId47"/>
    <p:sldId id="386" r:id="rId48"/>
    <p:sldId id="436" r:id="rId49"/>
    <p:sldId id="430" r:id="rId50"/>
    <p:sldId id="431" r:id="rId51"/>
    <p:sldId id="432" r:id="rId52"/>
    <p:sldId id="433" r:id="rId53"/>
    <p:sldId id="434" r:id="rId54"/>
    <p:sldId id="435" r:id="rId55"/>
    <p:sldId id="358" r:id="rId56"/>
    <p:sldId id="412" r:id="rId57"/>
    <p:sldId id="413" r:id="rId58"/>
    <p:sldId id="414" r:id="rId59"/>
    <p:sldId id="415" r:id="rId60"/>
    <p:sldId id="416" r:id="rId61"/>
    <p:sldId id="417" r:id="rId62"/>
    <p:sldId id="418" r:id="rId63"/>
    <p:sldId id="440" r:id="rId64"/>
    <p:sldId id="441" r:id="rId65"/>
    <p:sldId id="442" r:id="rId66"/>
    <p:sldId id="443" r:id="rId67"/>
    <p:sldId id="444" r:id="rId68"/>
    <p:sldId id="445" r:id="rId69"/>
    <p:sldId id="446" r:id="rId70"/>
    <p:sldId id="396" r:id="rId71"/>
    <p:sldId id="397" r:id="rId72"/>
    <p:sldId id="398" r:id="rId73"/>
    <p:sldId id="399" r:id="rId74"/>
    <p:sldId id="400" r:id="rId75"/>
    <p:sldId id="401" r:id="rId76"/>
    <p:sldId id="365" r:id="rId77"/>
    <p:sldId id="366" r:id="rId78"/>
    <p:sldId id="367" r:id="rId79"/>
    <p:sldId id="437" r:id="rId80"/>
    <p:sldId id="321" r:id="rId81"/>
    <p:sldId id="448" r:id="rId82"/>
  </p:sldIdLst>
  <p:sldSz cx="9144000" cy="6858000" type="screen4x3"/>
  <p:notesSz cx="7023100" cy="9309100"/>
  <p:custDataLst>
    <p:tags r:id="rId8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832" autoAdjust="0"/>
  </p:normalViewPr>
  <p:slideViewPr>
    <p:cSldViewPr>
      <p:cViewPr varScale="1">
        <p:scale>
          <a:sx n="79" d="100"/>
          <a:sy n="79" d="100"/>
        </p:scale>
        <p:origin x="108" y="7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handoutMaster" Target="handoutMasters/handoutMaster1.xml"/><Relationship Id="rId89"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gs" Target="tags/tag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0FF273-02D9-48B4-BC3B-01CCB08D040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2EBC8A7D-CA44-4562-A10D-3892FEB9251C}">
      <dgm:prSet phldrT="[Text]"/>
      <dgm:spPr/>
      <dgm:t>
        <a:bodyPr/>
        <a:lstStyle/>
        <a:p>
          <a:r>
            <a:rPr lang="en-US" dirty="0" smtClean="0"/>
            <a:t>School grounds</a:t>
          </a:r>
          <a:endParaRPr lang="en-US" dirty="0"/>
        </a:p>
      </dgm:t>
    </dgm:pt>
    <dgm:pt modelId="{46FC67FF-DB12-4B88-9CE0-5EB8D41AC115}" type="parTrans" cxnId="{42A0722F-DD34-47D8-8C0C-1A3171F6BB8D}">
      <dgm:prSet/>
      <dgm:spPr/>
      <dgm:t>
        <a:bodyPr/>
        <a:lstStyle/>
        <a:p>
          <a:endParaRPr lang="en-US"/>
        </a:p>
      </dgm:t>
    </dgm:pt>
    <dgm:pt modelId="{3BF303B1-9EFD-4C15-9DDC-CC0E87A10217}" type="sibTrans" cxnId="{42A0722F-DD34-47D8-8C0C-1A3171F6BB8D}">
      <dgm:prSet/>
      <dgm:spPr/>
      <dgm:t>
        <a:bodyPr/>
        <a:lstStyle/>
        <a:p>
          <a:endParaRPr lang="en-US"/>
        </a:p>
      </dgm:t>
    </dgm:pt>
    <dgm:pt modelId="{4059B58C-E127-42A2-B448-6536A09DD8FB}">
      <dgm:prSet phldrT="[Text]"/>
      <dgm:spPr/>
      <dgm:t>
        <a:bodyPr/>
        <a:lstStyle/>
        <a:p>
          <a:r>
            <a:rPr lang="en-US" dirty="0" smtClean="0"/>
            <a:t>School Events</a:t>
          </a:r>
          <a:endParaRPr lang="en-US" dirty="0"/>
        </a:p>
      </dgm:t>
    </dgm:pt>
    <dgm:pt modelId="{BEEE8432-F6FA-4AAE-AAAF-C01ABD7BDA93}" type="parTrans" cxnId="{3D913908-71E2-44D1-9FDE-5CE4EF57F4DE}">
      <dgm:prSet/>
      <dgm:spPr/>
      <dgm:t>
        <a:bodyPr/>
        <a:lstStyle/>
        <a:p>
          <a:endParaRPr lang="en-US"/>
        </a:p>
      </dgm:t>
    </dgm:pt>
    <dgm:pt modelId="{C605A829-9954-4D69-A6F0-1A48CA5EB600}" type="sibTrans" cxnId="{3D913908-71E2-44D1-9FDE-5CE4EF57F4DE}">
      <dgm:prSet/>
      <dgm:spPr/>
      <dgm:t>
        <a:bodyPr/>
        <a:lstStyle/>
        <a:p>
          <a:endParaRPr lang="en-US"/>
        </a:p>
      </dgm:t>
    </dgm:pt>
    <dgm:pt modelId="{9E5F32D8-AD3F-4005-BA34-9ABE98534A4E}">
      <dgm:prSet phldrT="[Text]"/>
      <dgm:spPr/>
      <dgm:t>
        <a:bodyPr/>
        <a:lstStyle/>
        <a:p>
          <a:r>
            <a:rPr lang="en-US" dirty="0" smtClean="0"/>
            <a:t>School Transportation</a:t>
          </a:r>
          <a:endParaRPr lang="en-US" dirty="0"/>
        </a:p>
      </dgm:t>
    </dgm:pt>
    <dgm:pt modelId="{966BE66D-1733-4AE4-9965-09BBD2D7EA83}" type="parTrans" cxnId="{0A9BD9C1-57BC-4BFD-8F0E-76D1D3476240}">
      <dgm:prSet/>
      <dgm:spPr/>
      <dgm:t>
        <a:bodyPr/>
        <a:lstStyle/>
        <a:p>
          <a:endParaRPr lang="en-US"/>
        </a:p>
      </dgm:t>
    </dgm:pt>
    <dgm:pt modelId="{9509402A-88C9-429C-AAC2-BC1663BFFD91}" type="sibTrans" cxnId="{0A9BD9C1-57BC-4BFD-8F0E-76D1D3476240}">
      <dgm:prSet/>
      <dgm:spPr/>
      <dgm:t>
        <a:bodyPr/>
        <a:lstStyle/>
        <a:p>
          <a:endParaRPr lang="en-US"/>
        </a:p>
      </dgm:t>
    </dgm:pt>
    <dgm:pt modelId="{63E56A00-D094-4EFC-8987-911BE45415BC}" type="pres">
      <dgm:prSet presAssocID="{220FF273-02D9-48B4-BC3B-01CCB08D0404}" presName="linear" presStyleCnt="0">
        <dgm:presLayoutVars>
          <dgm:dir/>
          <dgm:animLvl val="lvl"/>
          <dgm:resizeHandles val="exact"/>
        </dgm:presLayoutVars>
      </dgm:prSet>
      <dgm:spPr/>
      <dgm:t>
        <a:bodyPr/>
        <a:lstStyle/>
        <a:p>
          <a:endParaRPr lang="en-US"/>
        </a:p>
      </dgm:t>
    </dgm:pt>
    <dgm:pt modelId="{A16C994A-B53F-465D-BEBC-DE777517C638}" type="pres">
      <dgm:prSet presAssocID="{2EBC8A7D-CA44-4562-A10D-3892FEB9251C}" presName="parentLin" presStyleCnt="0"/>
      <dgm:spPr/>
    </dgm:pt>
    <dgm:pt modelId="{49EEAD67-A843-4EB8-A2E6-5FD3083D040E}" type="pres">
      <dgm:prSet presAssocID="{2EBC8A7D-CA44-4562-A10D-3892FEB9251C}" presName="parentLeftMargin" presStyleLbl="node1" presStyleIdx="0" presStyleCnt="3"/>
      <dgm:spPr/>
      <dgm:t>
        <a:bodyPr/>
        <a:lstStyle/>
        <a:p>
          <a:endParaRPr lang="en-US"/>
        </a:p>
      </dgm:t>
    </dgm:pt>
    <dgm:pt modelId="{F552CCC9-79D4-4A9B-B312-0DACDF2275FA}" type="pres">
      <dgm:prSet presAssocID="{2EBC8A7D-CA44-4562-A10D-3892FEB9251C}" presName="parentText" presStyleLbl="node1" presStyleIdx="0" presStyleCnt="3">
        <dgm:presLayoutVars>
          <dgm:chMax val="0"/>
          <dgm:bulletEnabled val="1"/>
        </dgm:presLayoutVars>
      </dgm:prSet>
      <dgm:spPr/>
      <dgm:t>
        <a:bodyPr/>
        <a:lstStyle/>
        <a:p>
          <a:endParaRPr lang="en-US"/>
        </a:p>
      </dgm:t>
    </dgm:pt>
    <dgm:pt modelId="{D68675AD-4C09-4AB8-A243-2AEE7F4372C6}" type="pres">
      <dgm:prSet presAssocID="{2EBC8A7D-CA44-4562-A10D-3892FEB9251C}" presName="negativeSpace" presStyleCnt="0"/>
      <dgm:spPr/>
    </dgm:pt>
    <dgm:pt modelId="{80F864F4-878F-495F-850E-09657CEB0E1E}" type="pres">
      <dgm:prSet presAssocID="{2EBC8A7D-CA44-4562-A10D-3892FEB9251C}" presName="childText" presStyleLbl="conFgAcc1" presStyleIdx="0" presStyleCnt="3">
        <dgm:presLayoutVars>
          <dgm:bulletEnabled val="1"/>
        </dgm:presLayoutVars>
      </dgm:prSet>
      <dgm:spPr/>
    </dgm:pt>
    <dgm:pt modelId="{54361843-8674-43B5-A3D7-9892FFAD1FC9}" type="pres">
      <dgm:prSet presAssocID="{3BF303B1-9EFD-4C15-9DDC-CC0E87A10217}" presName="spaceBetweenRectangles" presStyleCnt="0"/>
      <dgm:spPr/>
    </dgm:pt>
    <dgm:pt modelId="{7A595064-F872-4422-A700-F4B073574634}" type="pres">
      <dgm:prSet presAssocID="{4059B58C-E127-42A2-B448-6536A09DD8FB}" presName="parentLin" presStyleCnt="0"/>
      <dgm:spPr/>
    </dgm:pt>
    <dgm:pt modelId="{CD4782FE-1CE0-494E-BA48-0E7C0C2306B4}" type="pres">
      <dgm:prSet presAssocID="{4059B58C-E127-42A2-B448-6536A09DD8FB}" presName="parentLeftMargin" presStyleLbl="node1" presStyleIdx="0" presStyleCnt="3"/>
      <dgm:spPr/>
      <dgm:t>
        <a:bodyPr/>
        <a:lstStyle/>
        <a:p>
          <a:endParaRPr lang="en-US"/>
        </a:p>
      </dgm:t>
    </dgm:pt>
    <dgm:pt modelId="{B8E53876-F449-42EE-B66C-9A2AD43BA2A2}" type="pres">
      <dgm:prSet presAssocID="{4059B58C-E127-42A2-B448-6536A09DD8FB}" presName="parentText" presStyleLbl="node1" presStyleIdx="1" presStyleCnt="3">
        <dgm:presLayoutVars>
          <dgm:chMax val="0"/>
          <dgm:bulletEnabled val="1"/>
        </dgm:presLayoutVars>
      </dgm:prSet>
      <dgm:spPr/>
      <dgm:t>
        <a:bodyPr/>
        <a:lstStyle/>
        <a:p>
          <a:endParaRPr lang="en-US"/>
        </a:p>
      </dgm:t>
    </dgm:pt>
    <dgm:pt modelId="{A35FC1FD-3CBF-4FCE-9DED-2B2C0C827CC7}" type="pres">
      <dgm:prSet presAssocID="{4059B58C-E127-42A2-B448-6536A09DD8FB}" presName="negativeSpace" presStyleCnt="0"/>
      <dgm:spPr/>
    </dgm:pt>
    <dgm:pt modelId="{DC3D2380-5A45-4C8F-B66D-D5B76C0025E1}" type="pres">
      <dgm:prSet presAssocID="{4059B58C-E127-42A2-B448-6536A09DD8FB}" presName="childText" presStyleLbl="conFgAcc1" presStyleIdx="1" presStyleCnt="3">
        <dgm:presLayoutVars>
          <dgm:bulletEnabled val="1"/>
        </dgm:presLayoutVars>
      </dgm:prSet>
      <dgm:spPr/>
    </dgm:pt>
    <dgm:pt modelId="{1C02C29F-FD19-42C1-B9CB-E1D4D566372C}" type="pres">
      <dgm:prSet presAssocID="{C605A829-9954-4D69-A6F0-1A48CA5EB600}" presName="spaceBetweenRectangles" presStyleCnt="0"/>
      <dgm:spPr/>
    </dgm:pt>
    <dgm:pt modelId="{D1ECA737-5F59-455B-A32E-DEE8D7C4FFB3}" type="pres">
      <dgm:prSet presAssocID="{9E5F32D8-AD3F-4005-BA34-9ABE98534A4E}" presName="parentLin" presStyleCnt="0"/>
      <dgm:spPr/>
    </dgm:pt>
    <dgm:pt modelId="{7597377D-8212-4995-8982-9C7307C5812E}" type="pres">
      <dgm:prSet presAssocID="{9E5F32D8-AD3F-4005-BA34-9ABE98534A4E}" presName="parentLeftMargin" presStyleLbl="node1" presStyleIdx="1" presStyleCnt="3"/>
      <dgm:spPr/>
      <dgm:t>
        <a:bodyPr/>
        <a:lstStyle/>
        <a:p>
          <a:endParaRPr lang="en-US"/>
        </a:p>
      </dgm:t>
    </dgm:pt>
    <dgm:pt modelId="{920D400A-0727-4D2F-945E-30EAC6105580}" type="pres">
      <dgm:prSet presAssocID="{9E5F32D8-AD3F-4005-BA34-9ABE98534A4E}" presName="parentText" presStyleLbl="node1" presStyleIdx="2" presStyleCnt="3">
        <dgm:presLayoutVars>
          <dgm:chMax val="0"/>
          <dgm:bulletEnabled val="1"/>
        </dgm:presLayoutVars>
      </dgm:prSet>
      <dgm:spPr/>
      <dgm:t>
        <a:bodyPr/>
        <a:lstStyle/>
        <a:p>
          <a:endParaRPr lang="en-US"/>
        </a:p>
      </dgm:t>
    </dgm:pt>
    <dgm:pt modelId="{166A5EB5-8337-4D44-BE48-C5D00DCBD874}" type="pres">
      <dgm:prSet presAssocID="{9E5F32D8-AD3F-4005-BA34-9ABE98534A4E}" presName="negativeSpace" presStyleCnt="0"/>
      <dgm:spPr/>
    </dgm:pt>
    <dgm:pt modelId="{05AADDF2-E408-4AD6-8F6D-5480330B564B}" type="pres">
      <dgm:prSet presAssocID="{9E5F32D8-AD3F-4005-BA34-9ABE98534A4E}" presName="childText" presStyleLbl="conFgAcc1" presStyleIdx="2" presStyleCnt="3">
        <dgm:presLayoutVars>
          <dgm:bulletEnabled val="1"/>
        </dgm:presLayoutVars>
      </dgm:prSet>
      <dgm:spPr/>
    </dgm:pt>
  </dgm:ptLst>
  <dgm:cxnLst>
    <dgm:cxn modelId="{F5412F4B-8517-443C-9097-68E9E210742F}" type="presOf" srcId="{4059B58C-E127-42A2-B448-6536A09DD8FB}" destId="{B8E53876-F449-42EE-B66C-9A2AD43BA2A2}" srcOrd="1" destOrd="0" presId="urn:microsoft.com/office/officeart/2005/8/layout/list1"/>
    <dgm:cxn modelId="{602B7B46-B20D-4F18-A19E-6C66A6EDECD8}" type="presOf" srcId="{2EBC8A7D-CA44-4562-A10D-3892FEB9251C}" destId="{49EEAD67-A843-4EB8-A2E6-5FD3083D040E}" srcOrd="0" destOrd="0" presId="urn:microsoft.com/office/officeart/2005/8/layout/list1"/>
    <dgm:cxn modelId="{625B6FB5-934F-4F5C-B12C-04B6C73041ED}" type="presOf" srcId="{2EBC8A7D-CA44-4562-A10D-3892FEB9251C}" destId="{F552CCC9-79D4-4A9B-B312-0DACDF2275FA}" srcOrd="1" destOrd="0" presId="urn:microsoft.com/office/officeart/2005/8/layout/list1"/>
    <dgm:cxn modelId="{42A0722F-DD34-47D8-8C0C-1A3171F6BB8D}" srcId="{220FF273-02D9-48B4-BC3B-01CCB08D0404}" destId="{2EBC8A7D-CA44-4562-A10D-3892FEB9251C}" srcOrd="0" destOrd="0" parTransId="{46FC67FF-DB12-4B88-9CE0-5EB8D41AC115}" sibTransId="{3BF303B1-9EFD-4C15-9DDC-CC0E87A10217}"/>
    <dgm:cxn modelId="{5A956F3F-0034-4EF3-A274-689901D13B1D}" type="presOf" srcId="{4059B58C-E127-42A2-B448-6536A09DD8FB}" destId="{CD4782FE-1CE0-494E-BA48-0E7C0C2306B4}" srcOrd="0" destOrd="0" presId="urn:microsoft.com/office/officeart/2005/8/layout/list1"/>
    <dgm:cxn modelId="{55234187-DF33-45BF-B966-DBEBCD320424}" type="presOf" srcId="{9E5F32D8-AD3F-4005-BA34-9ABE98534A4E}" destId="{7597377D-8212-4995-8982-9C7307C5812E}" srcOrd="0" destOrd="0" presId="urn:microsoft.com/office/officeart/2005/8/layout/list1"/>
    <dgm:cxn modelId="{B21B886C-266B-4B1D-BE03-91E8935EBB86}" type="presOf" srcId="{9E5F32D8-AD3F-4005-BA34-9ABE98534A4E}" destId="{920D400A-0727-4D2F-945E-30EAC6105580}" srcOrd="1" destOrd="0" presId="urn:microsoft.com/office/officeart/2005/8/layout/list1"/>
    <dgm:cxn modelId="{3D913908-71E2-44D1-9FDE-5CE4EF57F4DE}" srcId="{220FF273-02D9-48B4-BC3B-01CCB08D0404}" destId="{4059B58C-E127-42A2-B448-6536A09DD8FB}" srcOrd="1" destOrd="0" parTransId="{BEEE8432-F6FA-4AAE-AAAF-C01ABD7BDA93}" sibTransId="{C605A829-9954-4D69-A6F0-1A48CA5EB600}"/>
    <dgm:cxn modelId="{6A98A023-9B6B-4225-BE63-D5AA53C1107B}" type="presOf" srcId="{220FF273-02D9-48B4-BC3B-01CCB08D0404}" destId="{63E56A00-D094-4EFC-8987-911BE45415BC}" srcOrd="0" destOrd="0" presId="urn:microsoft.com/office/officeart/2005/8/layout/list1"/>
    <dgm:cxn modelId="{0A9BD9C1-57BC-4BFD-8F0E-76D1D3476240}" srcId="{220FF273-02D9-48B4-BC3B-01CCB08D0404}" destId="{9E5F32D8-AD3F-4005-BA34-9ABE98534A4E}" srcOrd="2" destOrd="0" parTransId="{966BE66D-1733-4AE4-9965-09BBD2D7EA83}" sibTransId="{9509402A-88C9-429C-AAC2-BC1663BFFD91}"/>
    <dgm:cxn modelId="{76461F18-CC44-4364-83F7-E93F396C46F0}" type="presParOf" srcId="{63E56A00-D094-4EFC-8987-911BE45415BC}" destId="{A16C994A-B53F-465D-BEBC-DE777517C638}" srcOrd="0" destOrd="0" presId="urn:microsoft.com/office/officeart/2005/8/layout/list1"/>
    <dgm:cxn modelId="{3157072E-01F7-4054-B0AD-A5A9E07D168E}" type="presParOf" srcId="{A16C994A-B53F-465D-BEBC-DE777517C638}" destId="{49EEAD67-A843-4EB8-A2E6-5FD3083D040E}" srcOrd="0" destOrd="0" presId="urn:microsoft.com/office/officeart/2005/8/layout/list1"/>
    <dgm:cxn modelId="{E6684ADD-F8F2-46C9-963E-AE82DC18B979}" type="presParOf" srcId="{A16C994A-B53F-465D-BEBC-DE777517C638}" destId="{F552CCC9-79D4-4A9B-B312-0DACDF2275FA}" srcOrd="1" destOrd="0" presId="urn:microsoft.com/office/officeart/2005/8/layout/list1"/>
    <dgm:cxn modelId="{613CB36C-1471-46AD-BC18-4C0E29DB84F1}" type="presParOf" srcId="{63E56A00-D094-4EFC-8987-911BE45415BC}" destId="{D68675AD-4C09-4AB8-A243-2AEE7F4372C6}" srcOrd="1" destOrd="0" presId="urn:microsoft.com/office/officeart/2005/8/layout/list1"/>
    <dgm:cxn modelId="{4CCEB9D8-2C3E-45AC-AF61-F8C6FC4DAD15}" type="presParOf" srcId="{63E56A00-D094-4EFC-8987-911BE45415BC}" destId="{80F864F4-878F-495F-850E-09657CEB0E1E}" srcOrd="2" destOrd="0" presId="urn:microsoft.com/office/officeart/2005/8/layout/list1"/>
    <dgm:cxn modelId="{E57927E7-B9E2-4330-A2DC-5A18B2621448}" type="presParOf" srcId="{63E56A00-D094-4EFC-8987-911BE45415BC}" destId="{54361843-8674-43B5-A3D7-9892FFAD1FC9}" srcOrd="3" destOrd="0" presId="urn:microsoft.com/office/officeart/2005/8/layout/list1"/>
    <dgm:cxn modelId="{2591BA8F-444F-44F8-8564-0C5BA1EE1C6E}" type="presParOf" srcId="{63E56A00-D094-4EFC-8987-911BE45415BC}" destId="{7A595064-F872-4422-A700-F4B073574634}" srcOrd="4" destOrd="0" presId="urn:microsoft.com/office/officeart/2005/8/layout/list1"/>
    <dgm:cxn modelId="{DB49DC80-8C65-4AF4-A49A-8E8B919438CC}" type="presParOf" srcId="{7A595064-F872-4422-A700-F4B073574634}" destId="{CD4782FE-1CE0-494E-BA48-0E7C0C2306B4}" srcOrd="0" destOrd="0" presId="urn:microsoft.com/office/officeart/2005/8/layout/list1"/>
    <dgm:cxn modelId="{2A533656-A73A-4E6F-B0C2-F14588D77F03}" type="presParOf" srcId="{7A595064-F872-4422-A700-F4B073574634}" destId="{B8E53876-F449-42EE-B66C-9A2AD43BA2A2}" srcOrd="1" destOrd="0" presId="urn:microsoft.com/office/officeart/2005/8/layout/list1"/>
    <dgm:cxn modelId="{35F3315F-BF37-4773-9118-5693AF0B8286}" type="presParOf" srcId="{63E56A00-D094-4EFC-8987-911BE45415BC}" destId="{A35FC1FD-3CBF-4FCE-9DED-2B2C0C827CC7}" srcOrd="5" destOrd="0" presId="urn:microsoft.com/office/officeart/2005/8/layout/list1"/>
    <dgm:cxn modelId="{4DF103E8-60B7-4E5D-8015-CFD20DB15D50}" type="presParOf" srcId="{63E56A00-D094-4EFC-8987-911BE45415BC}" destId="{DC3D2380-5A45-4C8F-B66D-D5B76C0025E1}" srcOrd="6" destOrd="0" presId="urn:microsoft.com/office/officeart/2005/8/layout/list1"/>
    <dgm:cxn modelId="{2BBBF0AF-C34D-4D8A-A133-CF66EE6801C5}" type="presParOf" srcId="{63E56A00-D094-4EFC-8987-911BE45415BC}" destId="{1C02C29F-FD19-42C1-B9CB-E1D4D566372C}" srcOrd="7" destOrd="0" presId="urn:microsoft.com/office/officeart/2005/8/layout/list1"/>
    <dgm:cxn modelId="{0BBB5D59-E023-4745-8D4B-819080ECC23F}" type="presParOf" srcId="{63E56A00-D094-4EFC-8987-911BE45415BC}" destId="{D1ECA737-5F59-455B-A32E-DEE8D7C4FFB3}" srcOrd="8" destOrd="0" presId="urn:microsoft.com/office/officeart/2005/8/layout/list1"/>
    <dgm:cxn modelId="{E51CE242-A41D-44DD-8220-FEB6C0724DA5}" type="presParOf" srcId="{D1ECA737-5F59-455B-A32E-DEE8D7C4FFB3}" destId="{7597377D-8212-4995-8982-9C7307C5812E}" srcOrd="0" destOrd="0" presId="urn:microsoft.com/office/officeart/2005/8/layout/list1"/>
    <dgm:cxn modelId="{9670AADE-BD50-4433-898C-EF145F6A88D0}" type="presParOf" srcId="{D1ECA737-5F59-455B-A32E-DEE8D7C4FFB3}" destId="{920D400A-0727-4D2F-945E-30EAC6105580}" srcOrd="1" destOrd="0" presId="urn:microsoft.com/office/officeart/2005/8/layout/list1"/>
    <dgm:cxn modelId="{CF227F72-F191-411B-9E28-C6010C81C9EB}" type="presParOf" srcId="{63E56A00-D094-4EFC-8987-911BE45415BC}" destId="{166A5EB5-8337-4D44-BE48-C5D00DCBD874}" srcOrd="9" destOrd="0" presId="urn:microsoft.com/office/officeart/2005/8/layout/list1"/>
    <dgm:cxn modelId="{B151A497-C027-4CFE-B242-E2A85A0DE0BC}" type="presParOf" srcId="{63E56A00-D094-4EFC-8987-911BE45415BC}" destId="{05AADDF2-E408-4AD6-8F6D-5480330B564B}"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F864F4-878F-495F-850E-09657CEB0E1E}">
      <dsp:nvSpPr>
        <dsp:cNvPr id="0" name=""/>
        <dsp:cNvSpPr/>
      </dsp:nvSpPr>
      <dsp:spPr>
        <a:xfrm>
          <a:off x="0" y="566940"/>
          <a:ext cx="8229600" cy="932400"/>
        </a:xfrm>
        <a:prstGeom prst="rect">
          <a:avLst/>
        </a:prstGeom>
        <a:solidFill>
          <a:schemeClr val="lt1">
            <a:alpha val="90000"/>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52CCC9-79D4-4A9B-B312-0DACDF2275FA}">
      <dsp:nvSpPr>
        <dsp:cNvPr id="0" name=""/>
        <dsp:cNvSpPr/>
      </dsp:nvSpPr>
      <dsp:spPr>
        <a:xfrm>
          <a:off x="411480" y="20819"/>
          <a:ext cx="5760720" cy="1092240"/>
        </a:xfrm>
        <a:prstGeom prst="roundRect">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644650">
            <a:lnSpc>
              <a:spcPct val="90000"/>
            </a:lnSpc>
            <a:spcBef>
              <a:spcPct val="0"/>
            </a:spcBef>
            <a:spcAft>
              <a:spcPct val="35000"/>
            </a:spcAft>
          </a:pPr>
          <a:r>
            <a:rPr lang="en-US" sz="3700" kern="1200" dirty="0" smtClean="0"/>
            <a:t>School grounds</a:t>
          </a:r>
          <a:endParaRPr lang="en-US" sz="3700" kern="1200" dirty="0"/>
        </a:p>
      </dsp:txBody>
      <dsp:txXfrm>
        <a:off x="464799" y="74138"/>
        <a:ext cx="5654082" cy="985602"/>
      </dsp:txXfrm>
    </dsp:sp>
    <dsp:sp modelId="{DC3D2380-5A45-4C8F-B66D-D5B76C0025E1}">
      <dsp:nvSpPr>
        <dsp:cNvPr id="0" name=""/>
        <dsp:cNvSpPr/>
      </dsp:nvSpPr>
      <dsp:spPr>
        <a:xfrm>
          <a:off x="0" y="2245260"/>
          <a:ext cx="8229600" cy="932400"/>
        </a:xfrm>
        <a:prstGeom prst="rect">
          <a:avLst/>
        </a:prstGeom>
        <a:solidFill>
          <a:schemeClr val="lt1">
            <a:alpha val="90000"/>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8E53876-F449-42EE-B66C-9A2AD43BA2A2}">
      <dsp:nvSpPr>
        <dsp:cNvPr id="0" name=""/>
        <dsp:cNvSpPr/>
      </dsp:nvSpPr>
      <dsp:spPr>
        <a:xfrm>
          <a:off x="411480" y="1699140"/>
          <a:ext cx="5760720" cy="1092240"/>
        </a:xfrm>
        <a:prstGeom prst="roundRect">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644650">
            <a:lnSpc>
              <a:spcPct val="90000"/>
            </a:lnSpc>
            <a:spcBef>
              <a:spcPct val="0"/>
            </a:spcBef>
            <a:spcAft>
              <a:spcPct val="35000"/>
            </a:spcAft>
          </a:pPr>
          <a:r>
            <a:rPr lang="en-US" sz="3700" kern="1200" dirty="0" smtClean="0"/>
            <a:t>School Events</a:t>
          </a:r>
          <a:endParaRPr lang="en-US" sz="3700" kern="1200" dirty="0"/>
        </a:p>
      </dsp:txBody>
      <dsp:txXfrm>
        <a:off x="464799" y="1752459"/>
        <a:ext cx="5654082" cy="985602"/>
      </dsp:txXfrm>
    </dsp:sp>
    <dsp:sp modelId="{05AADDF2-E408-4AD6-8F6D-5480330B564B}">
      <dsp:nvSpPr>
        <dsp:cNvPr id="0" name=""/>
        <dsp:cNvSpPr/>
      </dsp:nvSpPr>
      <dsp:spPr>
        <a:xfrm>
          <a:off x="0" y="3923580"/>
          <a:ext cx="8229600" cy="932400"/>
        </a:xfrm>
        <a:prstGeom prst="rect">
          <a:avLst/>
        </a:prstGeom>
        <a:solidFill>
          <a:schemeClr val="lt1">
            <a:alpha val="90000"/>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20D400A-0727-4D2F-945E-30EAC6105580}">
      <dsp:nvSpPr>
        <dsp:cNvPr id="0" name=""/>
        <dsp:cNvSpPr/>
      </dsp:nvSpPr>
      <dsp:spPr>
        <a:xfrm>
          <a:off x="411480" y="3377460"/>
          <a:ext cx="5760720" cy="1092240"/>
        </a:xfrm>
        <a:prstGeom prst="roundRect">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644650">
            <a:lnSpc>
              <a:spcPct val="90000"/>
            </a:lnSpc>
            <a:spcBef>
              <a:spcPct val="0"/>
            </a:spcBef>
            <a:spcAft>
              <a:spcPct val="35000"/>
            </a:spcAft>
          </a:pPr>
          <a:r>
            <a:rPr lang="en-US" sz="3700" kern="1200" dirty="0" smtClean="0"/>
            <a:t>School Transportation</a:t>
          </a:r>
          <a:endParaRPr lang="en-US" sz="3700" kern="1200" dirty="0"/>
        </a:p>
      </dsp:txBody>
      <dsp:txXfrm>
        <a:off x="464799" y="3430779"/>
        <a:ext cx="5654082" cy="98560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154" cy="465773"/>
          </a:xfrm>
          <a:prstGeom prst="rect">
            <a:avLst/>
          </a:prstGeom>
        </p:spPr>
        <p:txBody>
          <a:bodyPr vert="horz" lIns="92309" tIns="46154" rIns="92309" bIns="46154" rtlCol="0"/>
          <a:lstStyle>
            <a:lvl1pPr algn="l">
              <a:defRPr sz="1200"/>
            </a:lvl1pPr>
          </a:lstStyle>
          <a:p>
            <a:endParaRPr lang="en-US" dirty="0"/>
          </a:p>
        </p:txBody>
      </p:sp>
      <p:sp>
        <p:nvSpPr>
          <p:cNvPr id="3" name="Date Placeholder 2"/>
          <p:cNvSpPr>
            <a:spLocks noGrp="1"/>
          </p:cNvSpPr>
          <p:nvPr>
            <p:ph type="dt" sz="quarter" idx="1"/>
          </p:nvPr>
        </p:nvSpPr>
        <p:spPr>
          <a:xfrm>
            <a:off x="3977327" y="0"/>
            <a:ext cx="3044153" cy="465773"/>
          </a:xfrm>
          <a:prstGeom prst="rect">
            <a:avLst/>
          </a:prstGeom>
        </p:spPr>
        <p:txBody>
          <a:bodyPr vert="horz" lIns="92309" tIns="46154" rIns="92309" bIns="46154" rtlCol="0"/>
          <a:lstStyle>
            <a:lvl1pPr algn="r">
              <a:defRPr sz="1200"/>
            </a:lvl1pPr>
          </a:lstStyle>
          <a:p>
            <a:fld id="{23FA5960-1B69-49EA-AF27-37E2E79AB0A2}" type="datetimeFigureOut">
              <a:rPr lang="en-US" smtClean="0"/>
              <a:t>9/27/2018</a:t>
            </a:fld>
            <a:endParaRPr lang="en-US" dirty="0"/>
          </a:p>
        </p:txBody>
      </p:sp>
      <p:sp>
        <p:nvSpPr>
          <p:cNvPr id="4" name="Footer Placeholder 3"/>
          <p:cNvSpPr>
            <a:spLocks noGrp="1"/>
          </p:cNvSpPr>
          <p:nvPr>
            <p:ph type="ftr" sz="quarter" idx="2"/>
          </p:nvPr>
        </p:nvSpPr>
        <p:spPr>
          <a:xfrm>
            <a:off x="0" y="8841738"/>
            <a:ext cx="3044154" cy="465773"/>
          </a:xfrm>
          <a:prstGeom prst="rect">
            <a:avLst/>
          </a:prstGeom>
        </p:spPr>
        <p:txBody>
          <a:bodyPr vert="horz" lIns="92309" tIns="46154" rIns="92309" bIns="46154"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7327" y="8841738"/>
            <a:ext cx="3044153" cy="465773"/>
          </a:xfrm>
          <a:prstGeom prst="rect">
            <a:avLst/>
          </a:prstGeom>
        </p:spPr>
        <p:txBody>
          <a:bodyPr vert="horz" lIns="92309" tIns="46154" rIns="92309" bIns="46154" rtlCol="0" anchor="b"/>
          <a:lstStyle>
            <a:lvl1pPr algn="r">
              <a:defRPr sz="1200"/>
            </a:lvl1pPr>
          </a:lstStyle>
          <a:p>
            <a:fld id="{AFC48EC1-03D6-4AF6-A537-AC6E5E97E04D}" type="slidenum">
              <a:rPr lang="en-US" smtClean="0"/>
              <a:t>‹#›</a:t>
            </a:fld>
            <a:endParaRPr lang="en-US" dirty="0"/>
          </a:p>
        </p:txBody>
      </p:sp>
    </p:spTree>
    <p:extLst>
      <p:ext uri="{BB962C8B-B14F-4D97-AF65-F5344CB8AC3E}">
        <p14:creationId xmlns:p14="http://schemas.microsoft.com/office/powerpoint/2010/main" val="27978248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8275" y="0"/>
            <a:ext cx="3043238" cy="465138"/>
          </a:xfrm>
          <a:prstGeom prst="rect">
            <a:avLst/>
          </a:prstGeom>
        </p:spPr>
        <p:txBody>
          <a:bodyPr vert="horz" lIns="91440" tIns="45720" rIns="91440" bIns="45720" rtlCol="0"/>
          <a:lstStyle>
            <a:lvl1pPr algn="r">
              <a:defRPr sz="1200"/>
            </a:lvl1pPr>
          </a:lstStyle>
          <a:p>
            <a:fld id="{0848E9BE-4281-40B1-9127-ADD11BEC8E88}" type="datetimeFigureOut">
              <a:rPr lang="en-US" smtClean="0"/>
              <a:t>9/27/2018</a:t>
            </a:fld>
            <a:endParaRPr lang="en-US"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675" y="4421188"/>
            <a:ext cx="5619750" cy="41894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275" y="8842375"/>
            <a:ext cx="3043238" cy="465138"/>
          </a:xfrm>
          <a:prstGeom prst="rect">
            <a:avLst/>
          </a:prstGeom>
        </p:spPr>
        <p:txBody>
          <a:bodyPr vert="horz" lIns="91440" tIns="45720" rIns="91440" bIns="45720" rtlCol="0" anchor="b"/>
          <a:lstStyle>
            <a:lvl1pPr algn="r">
              <a:defRPr sz="1200"/>
            </a:lvl1pPr>
          </a:lstStyle>
          <a:p>
            <a:fld id="{EFDD26E3-BFA4-4BF6-9BF9-1FCBD4CB97C5}" type="slidenum">
              <a:rPr lang="en-US" smtClean="0"/>
              <a:t>‹#›</a:t>
            </a:fld>
            <a:endParaRPr lang="en-US" dirty="0"/>
          </a:p>
        </p:txBody>
      </p:sp>
    </p:spTree>
    <p:extLst>
      <p:ext uri="{BB962C8B-B14F-4D97-AF65-F5344CB8AC3E}">
        <p14:creationId xmlns:p14="http://schemas.microsoft.com/office/powerpoint/2010/main" val="1577605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 slide</a:t>
            </a:r>
            <a:endParaRPr lang="en-US" dirty="0"/>
          </a:p>
        </p:txBody>
      </p:sp>
      <p:sp>
        <p:nvSpPr>
          <p:cNvPr id="4" name="Slide Number Placeholder 3"/>
          <p:cNvSpPr>
            <a:spLocks noGrp="1"/>
          </p:cNvSpPr>
          <p:nvPr>
            <p:ph type="sldNum" sz="quarter" idx="10"/>
          </p:nvPr>
        </p:nvSpPr>
        <p:spPr/>
        <p:txBody>
          <a:bodyPr/>
          <a:lstStyle/>
          <a:p>
            <a:fld id="{EFDD26E3-BFA4-4BF6-9BF9-1FCBD4CB97C5}" type="slidenum">
              <a:rPr lang="en-US" smtClean="0"/>
              <a:t>12</a:t>
            </a:fld>
            <a:endParaRPr lang="en-US" dirty="0"/>
          </a:p>
        </p:txBody>
      </p:sp>
    </p:spTree>
    <p:extLst>
      <p:ext uri="{BB962C8B-B14F-4D97-AF65-F5344CB8AC3E}">
        <p14:creationId xmlns:p14="http://schemas.microsoft.com/office/powerpoint/2010/main" val="12089094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US" dirty="0"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65</a:t>
            </a:fld>
            <a:endParaRPr lang="en-US" dirty="0"/>
          </a:p>
        </p:txBody>
      </p:sp>
    </p:spTree>
    <p:extLst>
      <p:ext uri="{BB962C8B-B14F-4D97-AF65-F5344CB8AC3E}">
        <p14:creationId xmlns:p14="http://schemas.microsoft.com/office/powerpoint/2010/main" val="1859005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edited</a:t>
            </a:r>
          </a:p>
          <a:p>
            <a:endParaRPr lang="en-US" dirty="0"/>
          </a:p>
        </p:txBody>
      </p:sp>
      <p:sp>
        <p:nvSpPr>
          <p:cNvPr id="4" name="Slide Number Placeholder 3"/>
          <p:cNvSpPr>
            <a:spLocks noGrp="1"/>
          </p:cNvSpPr>
          <p:nvPr>
            <p:ph type="sldNum" sz="quarter" idx="10"/>
          </p:nvPr>
        </p:nvSpPr>
        <p:spPr/>
        <p:txBody>
          <a:bodyPr/>
          <a:lstStyle/>
          <a:p>
            <a:fld id="{EFDD26E3-BFA4-4BF6-9BF9-1FCBD4CB97C5}" type="slidenum">
              <a:rPr lang="en-US" smtClean="0"/>
              <a:t>23</a:t>
            </a:fld>
            <a:endParaRPr lang="en-US" dirty="0"/>
          </a:p>
        </p:txBody>
      </p:sp>
    </p:spTree>
    <p:extLst>
      <p:ext uri="{BB962C8B-B14F-4D97-AF65-F5344CB8AC3E}">
        <p14:creationId xmlns:p14="http://schemas.microsoft.com/office/powerpoint/2010/main" val="1169631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FDD26E3-BFA4-4BF6-9BF9-1FCBD4CB97C5}" type="slidenum">
              <a:rPr lang="en-US" smtClean="0"/>
              <a:t>27</a:t>
            </a:fld>
            <a:endParaRPr lang="en-US" dirty="0"/>
          </a:p>
        </p:txBody>
      </p:sp>
    </p:spTree>
    <p:extLst>
      <p:ext uri="{BB962C8B-B14F-4D97-AF65-F5344CB8AC3E}">
        <p14:creationId xmlns:p14="http://schemas.microsoft.com/office/powerpoint/2010/main" val="1129495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ea typeface="ＭＳ Ｐゴシック" pitchFamily="34" charset="-128"/>
            </a:endParaRPr>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57238" indent="-290513" eaLnBrk="0" hangingPunct="0">
              <a:spcBef>
                <a:spcPct val="30000"/>
              </a:spcBef>
              <a:defRPr sz="1200">
                <a:solidFill>
                  <a:schemeClr val="tx1"/>
                </a:solidFill>
                <a:latin typeface="Calibri" pitchFamily="34" charset="0"/>
                <a:ea typeface="ＭＳ Ｐゴシック" pitchFamily="34" charset="-128"/>
              </a:defRPr>
            </a:lvl2pPr>
            <a:lvl3pPr marL="1165225" indent="-231775" eaLnBrk="0" hangingPunct="0">
              <a:spcBef>
                <a:spcPct val="30000"/>
              </a:spcBef>
              <a:defRPr sz="1200">
                <a:solidFill>
                  <a:schemeClr val="tx1"/>
                </a:solidFill>
                <a:latin typeface="Calibri" pitchFamily="34" charset="0"/>
                <a:ea typeface="ＭＳ Ｐゴシック" pitchFamily="34" charset="-128"/>
              </a:defRPr>
            </a:lvl3pPr>
            <a:lvl4pPr marL="1631950" indent="-231775" eaLnBrk="0" hangingPunct="0">
              <a:spcBef>
                <a:spcPct val="30000"/>
              </a:spcBef>
              <a:defRPr sz="1200">
                <a:solidFill>
                  <a:schemeClr val="tx1"/>
                </a:solidFill>
                <a:latin typeface="Calibri" pitchFamily="34" charset="0"/>
                <a:ea typeface="ＭＳ Ｐゴシック" pitchFamily="34" charset="-128"/>
              </a:defRPr>
            </a:lvl4pPr>
            <a:lvl5pPr marL="2098675" indent="-231775" eaLnBrk="0" hangingPunct="0">
              <a:spcBef>
                <a:spcPct val="30000"/>
              </a:spcBef>
              <a:defRPr sz="1200">
                <a:solidFill>
                  <a:schemeClr val="tx1"/>
                </a:solidFill>
                <a:latin typeface="Calibri" pitchFamily="34" charset="0"/>
                <a:ea typeface="ＭＳ Ｐゴシック" pitchFamily="34" charset="-128"/>
              </a:defRPr>
            </a:lvl5pPr>
            <a:lvl6pPr marL="2555875" indent="-231775"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013075" indent="-231775"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70275" indent="-231775"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27475" indent="-231775"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AF3BC41-1392-443E-94D6-890B7504A455}" type="slidenum">
              <a:rPr lang="en-US" altLang="en-US" smtClean="0">
                <a:latin typeface="Arial" charset="0"/>
              </a:rPr>
              <a:pPr eaLnBrk="1" hangingPunct="1">
                <a:spcBef>
                  <a:spcPct val="0"/>
                </a:spcBef>
              </a:pPr>
              <a:t>29</a:t>
            </a:fld>
            <a:endParaRPr lang="en-US" altLang="en-US" dirty="0"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ea typeface="ＭＳ Ｐゴシック" pitchFamily="34" charset="-128"/>
            </a:endParaRPr>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57238" indent="-290513" eaLnBrk="0" hangingPunct="0">
              <a:spcBef>
                <a:spcPct val="30000"/>
              </a:spcBef>
              <a:defRPr sz="1200">
                <a:solidFill>
                  <a:schemeClr val="tx1"/>
                </a:solidFill>
                <a:latin typeface="Calibri" pitchFamily="34" charset="0"/>
                <a:ea typeface="ＭＳ Ｐゴシック" pitchFamily="34" charset="-128"/>
              </a:defRPr>
            </a:lvl2pPr>
            <a:lvl3pPr marL="1165225" indent="-231775" eaLnBrk="0" hangingPunct="0">
              <a:spcBef>
                <a:spcPct val="30000"/>
              </a:spcBef>
              <a:defRPr sz="1200">
                <a:solidFill>
                  <a:schemeClr val="tx1"/>
                </a:solidFill>
                <a:latin typeface="Calibri" pitchFamily="34" charset="0"/>
                <a:ea typeface="ＭＳ Ｐゴシック" pitchFamily="34" charset="-128"/>
              </a:defRPr>
            </a:lvl3pPr>
            <a:lvl4pPr marL="1631950" indent="-231775" eaLnBrk="0" hangingPunct="0">
              <a:spcBef>
                <a:spcPct val="30000"/>
              </a:spcBef>
              <a:defRPr sz="1200">
                <a:solidFill>
                  <a:schemeClr val="tx1"/>
                </a:solidFill>
                <a:latin typeface="Calibri" pitchFamily="34" charset="0"/>
                <a:ea typeface="ＭＳ Ｐゴシック" pitchFamily="34" charset="-128"/>
              </a:defRPr>
            </a:lvl4pPr>
            <a:lvl5pPr marL="2098675" indent="-231775" eaLnBrk="0" hangingPunct="0">
              <a:spcBef>
                <a:spcPct val="30000"/>
              </a:spcBef>
              <a:defRPr sz="1200">
                <a:solidFill>
                  <a:schemeClr val="tx1"/>
                </a:solidFill>
                <a:latin typeface="Calibri" pitchFamily="34" charset="0"/>
                <a:ea typeface="ＭＳ Ｐゴシック" pitchFamily="34" charset="-128"/>
              </a:defRPr>
            </a:lvl5pPr>
            <a:lvl6pPr marL="2555875" indent="-231775"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013075" indent="-231775"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70275" indent="-231775"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27475" indent="-231775"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B040ABD-78A2-4898-9E60-D9B85FBF6FBB}" type="slidenum">
              <a:rPr lang="en-US" altLang="en-US" smtClean="0">
                <a:latin typeface="Arial" charset="0"/>
              </a:rPr>
              <a:pPr eaLnBrk="1" hangingPunct="1">
                <a:spcBef>
                  <a:spcPct val="0"/>
                </a:spcBef>
              </a:pPr>
              <a:t>33</a:t>
            </a:fld>
            <a:endParaRPr lang="en-US" altLang="en-US" dirty="0"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DD26E3-BFA4-4BF6-9BF9-1FCBD4CB97C5}" type="slidenum">
              <a:rPr lang="en-US" smtClean="0"/>
              <a:t>38</a:t>
            </a:fld>
            <a:endParaRPr lang="en-US" dirty="0"/>
          </a:p>
        </p:txBody>
      </p:sp>
    </p:spTree>
    <p:extLst>
      <p:ext uri="{BB962C8B-B14F-4D97-AF65-F5344CB8AC3E}">
        <p14:creationId xmlns:p14="http://schemas.microsoft.com/office/powerpoint/2010/main" val="30297557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DD26E3-BFA4-4BF6-9BF9-1FCBD4CB97C5}" type="slidenum">
              <a:rPr lang="en-US" smtClean="0"/>
              <a:t>45</a:t>
            </a:fld>
            <a:endParaRPr lang="en-US" dirty="0"/>
          </a:p>
        </p:txBody>
      </p:sp>
    </p:spTree>
    <p:extLst>
      <p:ext uri="{BB962C8B-B14F-4D97-AF65-F5344CB8AC3E}">
        <p14:creationId xmlns:p14="http://schemas.microsoft.com/office/powerpoint/2010/main" val="3542190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53FAA1-ADAE-4190-B111-EBBA4D74BB00}" type="slidenum">
              <a:rPr lang="en-US" smtClean="0"/>
              <a:t>46</a:t>
            </a:fld>
            <a:endParaRPr lang="en-US" dirty="0"/>
          </a:p>
        </p:txBody>
      </p:sp>
    </p:spTree>
    <p:extLst>
      <p:ext uri="{BB962C8B-B14F-4D97-AF65-F5344CB8AC3E}">
        <p14:creationId xmlns:p14="http://schemas.microsoft.com/office/powerpoint/2010/main" val="38215160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53FAA1-ADAE-4190-B111-EBBA4D74BB00}" type="slidenum">
              <a:rPr lang="en-US" smtClean="0"/>
              <a:t>47</a:t>
            </a:fld>
            <a:endParaRPr lang="en-US" dirty="0"/>
          </a:p>
        </p:txBody>
      </p:sp>
    </p:spTree>
    <p:extLst>
      <p:ext uri="{BB962C8B-B14F-4D97-AF65-F5344CB8AC3E}">
        <p14:creationId xmlns:p14="http://schemas.microsoft.com/office/powerpoint/2010/main" val="13303402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BFDC1ED-9BB7-442B-AAC7-A06861B80812}" type="datetimeFigureOut">
              <a:rPr lang="en-US" smtClean="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AD852F-5AB6-4D52-BCAF-FFDFBA1B407D}" type="slidenum">
              <a:rPr lang="en-US" smtClean="0"/>
              <a:pPr/>
              <a:t>‹#›</a:t>
            </a:fld>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FDC1ED-9BB7-442B-AAC7-A06861B80812}" type="datetimeFigureOut">
              <a:rPr lang="en-US" smtClean="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AD852F-5AB6-4D52-BCAF-FFDFBA1B407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BFDC1ED-9BB7-442B-AAC7-A06861B80812}" type="datetimeFigureOut">
              <a:rPr lang="en-US" smtClean="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AD852F-5AB6-4D52-BCAF-FFDFBA1B407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FDC1ED-9BB7-442B-AAC7-A06861B80812}" type="datetimeFigureOut">
              <a:rPr lang="en-US" smtClean="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AD852F-5AB6-4D52-BCAF-FFDFBA1B407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FDC1ED-9BB7-442B-AAC7-A06861B80812}" type="datetimeFigureOut">
              <a:rPr lang="en-US" smtClean="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AD852F-5AB6-4D52-BCAF-FFDFBA1B407D}" type="slidenum">
              <a:rPr lang="en-US" smtClean="0"/>
              <a:pPr/>
              <a:t>‹#›</a:t>
            </a:fld>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BFDC1ED-9BB7-442B-AAC7-A06861B80812}" type="datetimeFigureOut">
              <a:rPr lang="en-US" smtClean="0"/>
              <a:pPr/>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6AD852F-5AB6-4D52-BCAF-FFDFBA1B407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BFDC1ED-9BB7-442B-AAC7-A06861B80812}" type="datetimeFigureOut">
              <a:rPr lang="en-US" smtClean="0"/>
              <a:pPr/>
              <a:t>9/27/2018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6AD852F-5AB6-4D52-BCAF-FFDFBA1B407D}" type="slidenum">
              <a:rPr lang="en-US" smtClean="0"/>
              <a:pPr/>
              <a:t>‹#›</a:t>
            </a:fld>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BFDC1ED-9BB7-442B-AAC7-A06861B80812}" type="datetimeFigureOut">
              <a:rPr lang="en-US" smtClean="0"/>
              <a:pPr/>
              <a:t>9/27/2018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6AD852F-5AB6-4D52-BCAF-FFDFBA1B407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FDC1ED-9BB7-442B-AAC7-A06861B80812}" type="datetimeFigureOut">
              <a:rPr lang="en-US" smtClean="0"/>
              <a:pPr/>
              <a:t>9/27/2018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6AD852F-5AB6-4D52-BCAF-FFDFBA1B407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FDC1ED-9BB7-442B-AAC7-A06861B80812}" type="datetimeFigureOut">
              <a:rPr lang="en-US" smtClean="0"/>
              <a:pPr/>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6AD852F-5AB6-4D52-BCAF-FFDFBA1B407D}" type="slidenum">
              <a:rPr lang="en-US" smtClean="0"/>
              <a:pPr/>
              <a:t>‹#›</a:t>
            </a:fld>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FDC1ED-9BB7-442B-AAC7-A06861B80812}" type="datetimeFigureOut">
              <a:rPr lang="en-US" smtClean="0"/>
              <a:pPr/>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6AD852F-5AB6-4D52-BCAF-FFDFBA1B407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DBFDC1ED-9BB7-442B-AAC7-A06861B80812}" type="datetimeFigureOut">
              <a:rPr lang="en-US" smtClean="0"/>
              <a:pPr/>
              <a:t>9/27/2018</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A6AD852F-5AB6-4D52-BCAF-FFDFBA1B407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61.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62.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hyperlink" Target="https://ed.sc.gov/districts-schools/school-safety/discipline-related-reports/truancy-suspension-and-expulsion-data/" TargetMode="Externa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hyperlink" Target="http://ed.sc.gov/agency/ac/Student-Intervention-Services/documents/IMManualSept2013.pdf" TargetMode="Externa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hyperlink" Target="mailto:acoleman@ed.sc.gov" TargetMode="External"/><Relationship Id="rId2" Type="http://schemas.openxmlformats.org/officeDocument/2006/relationships/hyperlink" Target="mailto:smoore@ed.sc.gov" TargetMode="External"/><Relationship Id="rId1" Type="http://schemas.openxmlformats.org/officeDocument/2006/relationships/slideLayout" Target="../slideLayouts/slideLayout2.xml"/><Relationship Id="rId6" Type="http://schemas.openxmlformats.org/officeDocument/2006/relationships/hyperlink" Target="https://eservices.ed.sc.gov/" TargetMode="External"/><Relationship Id="rId5" Type="http://schemas.openxmlformats.org/officeDocument/2006/relationships/hyperlink" Target="mailto:cbostick@ed.sc.gov" TargetMode="External"/><Relationship Id="rId4" Type="http://schemas.openxmlformats.org/officeDocument/2006/relationships/hyperlink" Target="mailto:kwsmith@ed.sc.gov"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5400"/>
            <a:ext cx="7848600" cy="1927225"/>
          </a:xfrm>
        </p:spPr>
        <p:txBody>
          <a:bodyPr/>
          <a:lstStyle/>
          <a:p>
            <a:r>
              <a:rPr lang="en-US" dirty="0" smtClean="0"/>
              <a:t>Incident Management Training 101</a:t>
            </a:r>
            <a:endParaRPr lang="en-US" dirty="0"/>
          </a:p>
        </p:txBody>
      </p:sp>
      <p:sp>
        <p:nvSpPr>
          <p:cNvPr id="3" name="Subtitle 2"/>
          <p:cNvSpPr>
            <a:spLocks noGrp="1"/>
          </p:cNvSpPr>
          <p:nvPr>
            <p:ph type="subTitle" idx="1"/>
          </p:nvPr>
        </p:nvSpPr>
        <p:spPr>
          <a:xfrm>
            <a:off x="685800" y="3505200"/>
            <a:ext cx="8229600" cy="2438400"/>
          </a:xfrm>
        </p:spPr>
        <p:txBody>
          <a:bodyPr>
            <a:normAutofit/>
          </a:bodyPr>
          <a:lstStyle/>
          <a:p>
            <a:endParaRPr lang="en-US" dirty="0" smtClean="0"/>
          </a:p>
          <a:p>
            <a:r>
              <a:rPr lang="en-US" sz="2000" dirty="0" smtClean="0">
                <a:latin typeface="+mj-lt"/>
              </a:rPr>
              <a:t>Aveene Coleman, Student Intervention Services</a:t>
            </a:r>
            <a:r>
              <a:rPr lang="en-US" sz="2000" dirty="0">
                <a:latin typeface="+mj-lt"/>
              </a:rPr>
              <a:t/>
            </a:r>
            <a:br>
              <a:rPr lang="en-US" sz="2000" dirty="0">
                <a:latin typeface="+mj-lt"/>
              </a:rPr>
            </a:br>
            <a:r>
              <a:rPr lang="en-US" sz="2000" dirty="0" smtClean="0">
                <a:latin typeface="+mj-lt"/>
              </a:rPr>
              <a:t>Kimberly Smith, Student Intervention Services</a:t>
            </a:r>
            <a:endParaRPr lang="en-US" sz="2000" dirty="0">
              <a:latin typeface="+mj-lt"/>
            </a:endParaRPr>
          </a:p>
          <a:p>
            <a:r>
              <a:rPr lang="en-US" sz="2000" dirty="0" smtClean="0">
                <a:latin typeface="+mj-lt"/>
              </a:rPr>
              <a:t>Carolyn Bostick, </a:t>
            </a:r>
            <a:r>
              <a:rPr lang="en-US" sz="2000" dirty="0">
                <a:latin typeface="+mj-lt"/>
              </a:rPr>
              <a:t>Special Education </a:t>
            </a:r>
            <a:r>
              <a:rPr lang="en-US" sz="2000" dirty="0" smtClean="0">
                <a:latin typeface="+mj-lt"/>
              </a:rPr>
              <a:t>Services</a:t>
            </a:r>
          </a:p>
          <a:p>
            <a:r>
              <a:rPr lang="en-US" sz="2000" dirty="0" smtClean="0">
                <a:latin typeface="+mj-lt"/>
              </a:rPr>
              <a:t>Tameka Legrant, </a:t>
            </a:r>
            <a:r>
              <a:rPr lang="en-US" sz="2000" dirty="0">
                <a:latin typeface="+mj-lt"/>
              </a:rPr>
              <a:t>Office of Research and Data Analysis</a:t>
            </a:r>
          </a:p>
          <a:p>
            <a:endParaRPr lang="en-US" sz="2300" dirty="0"/>
          </a:p>
          <a:p>
            <a:endParaRPr lang="en-US" dirty="0" smtClean="0"/>
          </a:p>
        </p:txBody>
      </p:sp>
    </p:spTree>
    <p:extLst>
      <p:ext uri="{BB962C8B-B14F-4D97-AF65-F5344CB8AC3E}">
        <p14:creationId xmlns:p14="http://schemas.microsoft.com/office/powerpoint/2010/main" val="24350216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What’s new in IM for 2018-19? </a:t>
            </a:r>
            <a:endParaRPr lang="en-US" dirty="0"/>
          </a:p>
        </p:txBody>
      </p:sp>
      <p:sp>
        <p:nvSpPr>
          <p:cNvPr id="3" name="Content Placeholder 2"/>
          <p:cNvSpPr>
            <a:spLocks noGrp="1"/>
          </p:cNvSpPr>
          <p:nvPr>
            <p:ph sz="quarter" idx="1"/>
          </p:nvPr>
        </p:nvSpPr>
        <p:spPr/>
        <p:txBody>
          <a:bodyPr>
            <a:normAutofit/>
          </a:bodyPr>
          <a:lstStyle/>
          <a:p>
            <a:r>
              <a:rPr lang="en-US" sz="3600" dirty="0" smtClean="0"/>
              <a:t>New Action Code</a:t>
            </a:r>
          </a:p>
          <a:p>
            <a:pPr marL="457200" lvl="1" indent="0">
              <a:buNone/>
            </a:pPr>
            <a:r>
              <a:rPr lang="en-US" sz="3600" dirty="0" smtClean="0"/>
              <a:t>Withdrawal Prior to Intervention-WPI </a:t>
            </a:r>
          </a:p>
          <a:p>
            <a:pPr marL="457200" lvl="1" indent="0">
              <a:buNone/>
            </a:pPr>
            <a:endParaRPr lang="en-US" sz="3600" dirty="0" smtClean="0"/>
          </a:p>
          <a:p>
            <a:pPr marL="411480" lvl="1" indent="0">
              <a:buNone/>
            </a:pPr>
            <a:endParaRPr lang="en-US" dirty="0" smtClean="0"/>
          </a:p>
          <a:p>
            <a:pPr lvl="1"/>
            <a:endParaRPr lang="en-US" dirty="0" smtClean="0"/>
          </a:p>
          <a:p>
            <a:pPr lvl="1"/>
            <a:endParaRPr lang="en-US" dirty="0"/>
          </a:p>
        </p:txBody>
      </p:sp>
      <p:pic>
        <p:nvPicPr>
          <p:cNvPr id="8194" name="Picture 2" descr="C:\Users\Acoleman\AppData\Local\Microsoft\Windows\Temporary Internet Files\Content.IE5\WRMKJ6AO\768px-New_icon_shiny_badge.svg[1].png"/>
          <p:cNvPicPr>
            <a:picLocks noChangeAspect="1" noChangeArrowheads="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400800" y="3202663"/>
            <a:ext cx="2362200" cy="23622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3202663"/>
            <a:ext cx="4781550" cy="3550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0044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What’s new in IM for 2018-19? </a:t>
            </a:r>
            <a:endParaRPr lang="en-US" dirty="0"/>
          </a:p>
        </p:txBody>
      </p:sp>
      <p:sp>
        <p:nvSpPr>
          <p:cNvPr id="3" name="Content Placeholder 2"/>
          <p:cNvSpPr>
            <a:spLocks noGrp="1"/>
          </p:cNvSpPr>
          <p:nvPr>
            <p:ph sz="quarter" idx="1"/>
          </p:nvPr>
        </p:nvSpPr>
        <p:spPr/>
        <p:txBody>
          <a:bodyPr>
            <a:normAutofit/>
          </a:bodyPr>
          <a:lstStyle/>
          <a:p>
            <a:r>
              <a:rPr lang="en-US" sz="2800" dirty="0" smtClean="0"/>
              <a:t>New Duration Code</a:t>
            </a:r>
          </a:p>
          <a:p>
            <a:pPr marL="400050" lvl="1" indent="0">
              <a:buNone/>
            </a:pPr>
            <a:r>
              <a:rPr lang="en-US" sz="2400" dirty="0" smtClean="0"/>
              <a:t>Concurrent Suspension should be used when using the Concurrent Action Code</a:t>
            </a:r>
          </a:p>
          <a:p>
            <a:pPr marL="457200" lvl="1" indent="0">
              <a:buNone/>
            </a:pPr>
            <a:r>
              <a:rPr lang="en-US" sz="3600" dirty="0" smtClean="0"/>
              <a:t> </a:t>
            </a:r>
          </a:p>
          <a:p>
            <a:pPr marL="457200" lvl="1" indent="0">
              <a:buNone/>
            </a:pPr>
            <a:endParaRPr lang="en-US" sz="3600" dirty="0" smtClean="0"/>
          </a:p>
          <a:p>
            <a:pPr marL="457200" lvl="1" indent="0">
              <a:buNone/>
            </a:pPr>
            <a:endParaRPr lang="en-US" sz="3600" dirty="0" smtClean="0"/>
          </a:p>
          <a:p>
            <a:pPr marL="411480" lvl="1" indent="0">
              <a:buNone/>
            </a:pPr>
            <a:endParaRPr lang="en-US" dirty="0" smtClean="0"/>
          </a:p>
          <a:p>
            <a:pPr lvl="1"/>
            <a:endParaRPr lang="en-US" dirty="0" smtClean="0"/>
          </a:p>
          <a:p>
            <a:pPr lvl="1"/>
            <a:endParaRPr lang="en-US" dirty="0"/>
          </a:p>
        </p:txBody>
      </p:sp>
      <p:pic>
        <p:nvPicPr>
          <p:cNvPr id="8194" name="Picture 2" descr="C:\Users\Acoleman\AppData\Local\Microsoft\Windows\Temporary Internet Files\Content.IE5\WRMKJ6AO\768px-New_icon_shiny_badge.svg[1].png"/>
          <p:cNvPicPr>
            <a:picLocks noChangeAspect="1" noChangeArrowheads="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400800" y="3202663"/>
            <a:ext cx="2362200" cy="23622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2050" name="Picture 2" descr="C:\Users\Acoleman\AppData\Local\Microsoft\Windows\Temporary Internet Files\Content.Outlook\Z5PQFWB8\SnipImag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399" y="3276600"/>
            <a:ext cx="4543425" cy="3486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41632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Federal Discipline Reports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36494673"/>
              </p:ext>
            </p:extLst>
          </p:nvPr>
        </p:nvGraphicFramePr>
        <p:xfrm>
          <a:off x="838200" y="1981200"/>
          <a:ext cx="7086600" cy="3962400"/>
        </p:xfrm>
        <a:graphic>
          <a:graphicData uri="http://schemas.openxmlformats.org/drawingml/2006/table">
            <a:tbl>
              <a:tblPr firstRow="1" firstCol="1" bandRow="1">
                <a:tableStyleId>{5C22544A-7EE6-4342-B048-85BDC9FD1C3A}</a:tableStyleId>
              </a:tblPr>
              <a:tblGrid>
                <a:gridCol w="1212181">
                  <a:extLst>
                    <a:ext uri="{9D8B030D-6E8A-4147-A177-3AD203B41FA5}">
                      <a16:colId xmlns:a16="http://schemas.microsoft.com/office/drawing/2014/main" val="20000"/>
                    </a:ext>
                  </a:extLst>
                </a:gridCol>
                <a:gridCol w="3729790">
                  <a:extLst>
                    <a:ext uri="{9D8B030D-6E8A-4147-A177-3AD203B41FA5}">
                      <a16:colId xmlns:a16="http://schemas.microsoft.com/office/drawing/2014/main" val="20001"/>
                    </a:ext>
                  </a:extLst>
                </a:gridCol>
                <a:gridCol w="2144629">
                  <a:extLst>
                    <a:ext uri="{9D8B030D-6E8A-4147-A177-3AD203B41FA5}">
                      <a16:colId xmlns:a16="http://schemas.microsoft.com/office/drawing/2014/main" val="20002"/>
                    </a:ext>
                  </a:extLst>
                </a:gridCol>
              </a:tblGrid>
              <a:tr h="528320">
                <a:tc>
                  <a:txBody>
                    <a:bodyPr/>
                    <a:lstStyle/>
                    <a:p>
                      <a:pPr marL="0" marR="0">
                        <a:spcBef>
                          <a:spcPts val="0"/>
                        </a:spcBef>
                        <a:spcAft>
                          <a:spcPts val="0"/>
                        </a:spcAft>
                      </a:pPr>
                      <a:r>
                        <a:rPr lang="en-US" sz="1200" dirty="0">
                          <a:effectLst/>
                        </a:rPr>
                        <a:t>EDFacts File</a:t>
                      </a:r>
                      <a:endParaRPr lang="en-US" sz="12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200" dirty="0">
                          <a:effectLst/>
                        </a:rPr>
                        <a:t>Data</a:t>
                      </a:r>
                      <a:endParaRPr lang="en-US" sz="12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200" dirty="0">
                          <a:effectLst/>
                        </a:rPr>
                        <a:t>Reporting Format</a:t>
                      </a:r>
                      <a:endParaRPr lang="en-US" sz="1200" dirty="0">
                        <a:effectLst/>
                        <a:latin typeface="Times New Roman"/>
                        <a:ea typeface="Calibri"/>
                        <a:cs typeface="Times New Roman"/>
                      </a:endParaRPr>
                    </a:p>
                  </a:txBody>
                  <a:tcPr marL="68580" marR="68580" marT="0" marB="0"/>
                </a:tc>
                <a:extLst>
                  <a:ext uri="{0D108BD9-81ED-4DB2-BD59-A6C34878D82A}">
                    <a16:rowId xmlns:a16="http://schemas.microsoft.com/office/drawing/2014/main" val="10000"/>
                  </a:ext>
                </a:extLst>
              </a:tr>
              <a:tr h="528320">
                <a:tc>
                  <a:txBody>
                    <a:bodyPr/>
                    <a:lstStyle/>
                    <a:p>
                      <a:pPr marL="0" marR="0">
                        <a:spcBef>
                          <a:spcPts val="0"/>
                        </a:spcBef>
                        <a:spcAft>
                          <a:spcPts val="0"/>
                        </a:spcAft>
                      </a:pPr>
                      <a:r>
                        <a:rPr lang="en-US" sz="1200" dirty="0">
                          <a:effectLst/>
                        </a:rPr>
                        <a:t>FS005</a:t>
                      </a:r>
                      <a:endParaRPr lang="en-US" sz="12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200" dirty="0">
                          <a:effectLst/>
                        </a:rPr>
                        <a:t>Children with Disabilities (IDEA) Removal to Interim Alternative Educational Setting</a:t>
                      </a:r>
                      <a:endParaRPr lang="en-US" sz="12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200" dirty="0">
                          <a:effectLst/>
                        </a:rPr>
                        <a:t>Table 5</a:t>
                      </a:r>
                      <a:endParaRPr lang="en-US" sz="1200" dirty="0">
                        <a:effectLst/>
                        <a:latin typeface="Times New Roman"/>
                        <a:ea typeface="Calibri"/>
                        <a:cs typeface="Times New Roman"/>
                      </a:endParaRPr>
                    </a:p>
                  </a:txBody>
                  <a:tcPr marL="68580" marR="68580" marT="0" marB="0"/>
                </a:tc>
                <a:extLst>
                  <a:ext uri="{0D108BD9-81ED-4DB2-BD59-A6C34878D82A}">
                    <a16:rowId xmlns:a16="http://schemas.microsoft.com/office/drawing/2014/main" val="10001"/>
                  </a:ext>
                </a:extLst>
              </a:tr>
              <a:tr h="528320">
                <a:tc>
                  <a:txBody>
                    <a:bodyPr/>
                    <a:lstStyle/>
                    <a:p>
                      <a:pPr marL="0" marR="0">
                        <a:spcBef>
                          <a:spcPts val="0"/>
                        </a:spcBef>
                        <a:spcAft>
                          <a:spcPts val="0"/>
                        </a:spcAft>
                      </a:pPr>
                      <a:r>
                        <a:rPr lang="en-US" sz="1200" dirty="0">
                          <a:effectLst/>
                        </a:rPr>
                        <a:t>FS006</a:t>
                      </a:r>
                      <a:endParaRPr lang="en-US" sz="12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200" dirty="0">
                          <a:effectLst/>
                        </a:rPr>
                        <a:t>Children with Disabilities (IDEA) Suspensions/Expulsions</a:t>
                      </a:r>
                      <a:endParaRPr lang="en-US" sz="12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200" dirty="0">
                          <a:effectLst/>
                        </a:rPr>
                        <a:t>Table 5</a:t>
                      </a:r>
                      <a:endParaRPr lang="en-US" sz="1200" dirty="0">
                        <a:effectLst/>
                        <a:latin typeface="Times New Roman"/>
                        <a:ea typeface="Calibri"/>
                        <a:cs typeface="Times New Roman"/>
                      </a:endParaRPr>
                    </a:p>
                  </a:txBody>
                  <a:tcPr marL="68580" marR="68580" marT="0" marB="0"/>
                </a:tc>
                <a:extLst>
                  <a:ext uri="{0D108BD9-81ED-4DB2-BD59-A6C34878D82A}">
                    <a16:rowId xmlns:a16="http://schemas.microsoft.com/office/drawing/2014/main" val="10002"/>
                  </a:ext>
                </a:extLst>
              </a:tr>
              <a:tr h="528320">
                <a:tc>
                  <a:txBody>
                    <a:bodyPr/>
                    <a:lstStyle/>
                    <a:p>
                      <a:pPr marL="0" marR="0">
                        <a:spcBef>
                          <a:spcPts val="0"/>
                        </a:spcBef>
                        <a:spcAft>
                          <a:spcPts val="0"/>
                        </a:spcAft>
                      </a:pPr>
                      <a:r>
                        <a:rPr lang="en-US" sz="1200" dirty="0">
                          <a:effectLst/>
                        </a:rPr>
                        <a:t>FS007</a:t>
                      </a:r>
                      <a:endParaRPr lang="en-US" sz="12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200" dirty="0">
                          <a:effectLst/>
                        </a:rPr>
                        <a:t>Children with Disabilities (IDEA) Reasons for Unilateral Removal)</a:t>
                      </a:r>
                      <a:endParaRPr lang="en-US" sz="12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200" dirty="0">
                          <a:effectLst/>
                        </a:rPr>
                        <a:t>Table 5</a:t>
                      </a:r>
                      <a:endParaRPr lang="en-US" sz="1200" dirty="0">
                        <a:effectLst/>
                        <a:latin typeface="Times New Roman"/>
                        <a:ea typeface="Calibri"/>
                        <a:cs typeface="Times New Roman"/>
                      </a:endParaRPr>
                    </a:p>
                  </a:txBody>
                  <a:tcPr marL="68580" marR="68580" marT="0" marB="0"/>
                </a:tc>
                <a:extLst>
                  <a:ext uri="{0D108BD9-81ED-4DB2-BD59-A6C34878D82A}">
                    <a16:rowId xmlns:a16="http://schemas.microsoft.com/office/drawing/2014/main" val="10003"/>
                  </a:ext>
                </a:extLst>
              </a:tr>
              <a:tr h="528320">
                <a:tc>
                  <a:txBody>
                    <a:bodyPr/>
                    <a:lstStyle/>
                    <a:p>
                      <a:pPr marL="0" marR="0">
                        <a:spcBef>
                          <a:spcPts val="0"/>
                        </a:spcBef>
                        <a:spcAft>
                          <a:spcPts val="0"/>
                        </a:spcAft>
                      </a:pPr>
                      <a:r>
                        <a:rPr lang="en-US" sz="1200" dirty="0">
                          <a:effectLst/>
                        </a:rPr>
                        <a:t>FS088</a:t>
                      </a:r>
                      <a:endParaRPr lang="en-US" sz="12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200" dirty="0">
                          <a:effectLst/>
                        </a:rPr>
                        <a:t>Children with Disabilities (IDEA) Disciplinary Removals</a:t>
                      </a:r>
                      <a:endParaRPr lang="en-US" sz="12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200" dirty="0">
                          <a:effectLst/>
                        </a:rPr>
                        <a:t>Table 5</a:t>
                      </a:r>
                      <a:endParaRPr lang="en-US" sz="1200" dirty="0">
                        <a:effectLst/>
                        <a:latin typeface="Times New Roman"/>
                        <a:ea typeface="Calibri"/>
                        <a:cs typeface="Times New Roman"/>
                      </a:endParaRPr>
                    </a:p>
                  </a:txBody>
                  <a:tcPr marL="68580" marR="68580" marT="0" marB="0"/>
                </a:tc>
                <a:extLst>
                  <a:ext uri="{0D108BD9-81ED-4DB2-BD59-A6C34878D82A}">
                    <a16:rowId xmlns:a16="http://schemas.microsoft.com/office/drawing/2014/main" val="10004"/>
                  </a:ext>
                </a:extLst>
              </a:tr>
              <a:tr h="528320">
                <a:tc>
                  <a:txBody>
                    <a:bodyPr/>
                    <a:lstStyle/>
                    <a:p>
                      <a:pPr marL="0" marR="0">
                        <a:spcBef>
                          <a:spcPts val="0"/>
                        </a:spcBef>
                        <a:spcAft>
                          <a:spcPts val="0"/>
                        </a:spcAft>
                      </a:pPr>
                      <a:r>
                        <a:rPr lang="en-US" sz="1200" dirty="0">
                          <a:effectLst/>
                        </a:rPr>
                        <a:t>FS143</a:t>
                      </a:r>
                      <a:endParaRPr lang="en-US" sz="12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200" dirty="0">
                          <a:effectLst/>
                        </a:rPr>
                        <a:t>Children with Disabilities (IDEA) Total Disciplinary Removals</a:t>
                      </a:r>
                      <a:endParaRPr lang="en-US" sz="12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200" dirty="0">
                          <a:effectLst/>
                        </a:rPr>
                        <a:t>Table 5</a:t>
                      </a:r>
                      <a:endParaRPr lang="en-US" sz="1200" dirty="0">
                        <a:effectLst/>
                        <a:latin typeface="Times New Roman"/>
                        <a:ea typeface="Calibri"/>
                        <a:cs typeface="Times New Roman"/>
                      </a:endParaRPr>
                    </a:p>
                  </a:txBody>
                  <a:tcPr marL="68580" marR="68580" marT="0" marB="0"/>
                </a:tc>
                <a:extLst>
                  <a:ext uri="{0D108BD9-81ED-4DB2-BD59-A6C34878D82A}">
                    <a16:rowId xmlns:a16="http://schemas.microsoft.com/office/drawing/2014/main" val="10005"/>
                  </a:ext>
                </a:extLst>
              </a:tr>
              <a:tr h="264160">
                <a:tc>
                  <a:txBody>
                    <a:bodyPr/>
                    <a:lstStyle/>
                    <a:p>
                      <a:pPr marL="0" marR="0">
                        <a:spcBef>
                          <a:spcPts val="0"/>
                        </a:spcBef>
                        <a:spcAft>
                          <a:spcPts val="0"/>
                        </a:spcAft>
                      </a:pPr>
                      <a:r>
                        <a:rPr lang="en-US" sz="1200" dirty="0">
                          <a:effectLst/>
                        </a:rPr>
                        <a:t>FS144</a:t>
                      </a:r>
                      <a:endParaRPr lang="en-US" sz="12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200" dirty="0">
                          <a:effectLst/>
                        </a:rPr>
                        <a:t>Educational Services During Expulsion</a:t>
                      </a:r>
                      <a:endParaRPr lang="en-US" sz="12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200" dirty="0">
                          <a:effectLst/>
                        </a:rPr>
                        <a:t>Table 5</a:t>
                      </a:r>
                      <a:endParaRPr lang="en-US" sz="1200" dirty="0">
                        <a:effectLst/>
                        <a:latin typeface="Times New Roman"/>
                        <a:ea typeface="Calibri"/>
                        <a:cs typeface="Times New Roman"/>
                      </a:endParaRPr>
                    </a:p>
                  </a:txBody>
                  <a:tcPr marL="68580" marR="68580" marT="0" marB="0"/>
                </a:tc>
                <a:extLst>
                  <a:ext uri="{0D108BD9-81ED-4DB2-BD59-A6C34878D82A}">
                    <a16:rowId xmlns:a16="http://schemas.microsoft.com/office/drawing/2014/main" val="10006"/>
                  </a:ext>
                </a:extLst>
              </a:tr>
              <a:tr h="264160">
                <a:tc>
                  <a:txBody>
                    <a:bodyPr/>
                    <a:lstStyle/>
                    <a:p>
                      <a:pPr marL="0" marR="0">
                        <a:spcBef>
                          <a:spcPts val="0"/>
                        </a:spcBef>
                        <a:spcAft>
                          <a:spcPts val="0"/>
                        </a:spcAft>
                      </a:pPr>
                      <a:r>
                        <a:rPr lang="en-US" sz="1200" dirty="0">
                          <a:effectLst/>
                        </a:rPr>
                        <a:t>FS086</a:t>
                      </a:r>
                      <a:endParaRPr lang="en-US" sz="12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200" dirty="0">
                          <a:effectLst/>
                        </a:rPr>
                        <a:t>Students Involved with Firearms</a:t>
                      </a:r>
                      <a:endParaRPr lang="en-US" sz="12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200" dirty="0">
                          <a:effectLst/>
                        </a:rPr>
                        <a:t>PowerSchool</a:t>
                      </a:r>
                      <a:endParaRPr lang="en-US" sz="1200" dirty="0">
                        <a:effectLst/>
                        <a:latin typeface="Times New Roman"/>
                        <a:ea typeface="Calibri"/>
                        <a:cs typeface="Times New Roman"/>
                      </a:endParaRPr>
                    </a:p>
                  </a:txBody>
                  <a:tcPr marL="68580" marR="68580" marT="0" marB="0"/>
                </a:tc>
                <a:extLst>
                  <a:ext uri="{0D108BD9-81ED-4DB2-BD59-A6C34878D82A}">
                    <a16:rowId xmlns:a16="http://schemas.microsoft.com/office/drawing/2014/main" val="10007"/>
                  </a:ext>
                </a:extLst>
              </a:tr>
              <a:tr h="264160">
                <a:tc>
                  <a:txBody>
                    <a:bodyPr/>
                    <a:lstStyle/>
                    <a:p>
                      <a:pPr marL="0" marR="0">
                        <a:spcBef>
                          <a:spcPts val="0"/>
                        </a:spcBef>
                        <a:spcAft>
                          <a:spcPts val="0"/>
                        </a:spcAft>
                      </a:pPr>
                      <a:r>
                        <a:rPr lang="en-US" sz="1200" dirty="0">
                          <a:effectLst/>
                        </a:rPr>
                        <a:t>FS163</a:t>
                      </a:r>
                      <a:endParaRPr lang="en-US" sz="12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200" dirty="0">
                          <a:effectLst/>
                        </a:rPr>
                        <a:t>Discipline Data</a:t>
                      </a:r>
                      <a:endParaRPr lang="en-US" sz="1200" dirty="0">
                        <a:effectLst/>
                        <a:latin typeface="Times New Roman"/>
                        <a:ea typeface="Calibri"/>
                        <a:cs typeface="Times New Roman"/>
                      </a:endParaRPr>
                    </a:p>
                  </a:txBody>
                  <a:tcPr marL="68580" marR="68580" marT="0" marB="0"/>
                </a:tc>
                <a:tc>
                  <a:txBody>
                    <a:bodyPr/>
                    <a:lstStyle/>
                    <a:p>
                      <a:pPr marL="0" marR="0">
                        <a:spcBef>
                          <a:spcPts val="0"/>
                        </a:spcBef>
                        <a:spcAft>
                          <a:spcPts val="0"/>
                        </a:spcAft>
                      </a:pPr>
                      <a:r>
                        <a:rPr lang="en-US" sz="1200" dirty="0">
                          <a:effectLst/>
                        </a:rPr>
                        <a:t>PowerSchool</a:t>
                      </a:r>
                      <a:endParaRPr lang="en-US" sz="1200" dirty="0">
                        <a:effectLst/>
                        <a:latin typeface="Times New Roman"/>
                        <a:ea typeface="Calibri"/>
                        <a:cs typeface="Times New Roman"/>
                      </a:endParaRPr>
                    </a:p>
                  </a:txBody>
                  <a:tcPr marL="68580" marR="68580" marT="0" marB="0"/>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9010525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Federal Reporting Requirements</a:t>
            </a:r>
            <a:endParaRPr lang="en-US" dirty="0"/>
          </a:p>
        </p:txBody>
      </p:sp>
      <p:sp>
        <p:nvSpPr>
          <p:cNvPr id="3" name="Content Placeholder 2"/>
          <p:cNvSpPr>
            <a:spLocks noGrp="1"/>
          </p:cNvSpPr>
          <p:nvPr>
            <p:ph idx="1"/>
          </p:nvPr>
        </p:nvSpPr>
        <p:spPr/>
        <p:txBody>
          <a:bodyPr/>
          <a:lstStyle/>
          <a:p>
            <a:pPr marL="0" indent="0">
              <a:buNone/>
            </a:pPr>
            <a:r>
              <a:rPr lang="en-US" dirty="0" smtClean="0"/>
              <a:t>Uniform Management Information Reporting System (UMIRS) is a data collection system required by ESSA</a:t>
            </a:r>
          </a:p>
          <a:p>
            <a:r>
              <a:rPr lang="en-US" dirty="0" smtClean="0"/>
              <a:t>510- Aggravated </a:t>
            </a:r>
            <a:r>
              <a:rPr lang="en-US" dirty="0" smtClean="0"/>
              <a:t>Assault</a:t>
            </a:r>
          </a:p>
          <a:p>
            <a:r>
              <a:rPr lang="en-US" dirty="0" smtClean="0"/>
              <a:t>610- </a:t>
            </a:r>
            <a:r>
              <a:rPr lang="en-US" dirty="0"/>
              <a:t>F</a:t>
            </a:r>
            <a:r>
              <a:rPr lang="en-US" dirty="0" smtClean="0"/>
              <a:t>orcible Sex Offense</a:t>
            </a:r>
            <a:endParaRPr lang="en-US" dirty="0" smtClean="0"/>
          </a:p>
          <a:p>
            <a:r>
              <a:rPr lang="en-US" dirty="0" smtClean="0"/>
              <a:t>640- Homicide</a:t>
            </a:r>
          </a:p>
          <a:p>
            <a:r>
              <a:rPr lang="en-US" dirty="0" smtClean="0"/>
              <a:t>570- Drug Distribution</a:t>
            </a:r>
          </a:p>
          <a:p>
            <a:r>
              <a:rPr lang="en-US" dirty="0" smtClean="0"/>
              <a:t>575- Drug Usage</a:t>
            </a:r>
          </a:p>
          <a:p>
            <a:r>
              <a:rPr lang="en-US" dirty="0" smtClean="0"/>
              <a:t>580- Drug Possession</a:t>
            </a:r>
          </a:p>
          <a:p>
            <a:r>
              <a:rPr lang="en-US" dirty="0" smtClean="0"/>
              <a:t>660  Kidnapping/abduction</a:t>
            </a:r>
          </a:p>
          <a:p>
            <a:r>
              <a:rPr lang="en-US" dirty="0" smtClean="0"/>
              <a:t>730- Robbery</a:t>
            </a:r>
          </a:p>
          <a:p>
            <a:endParaRPr lang="en-US" dirty="0" smtClean="0"/>
          </a:p>
          <a:p>
            <a:endParaRPr lang="en-US" dirty="0"/>
          </a:p>
        </p:txBody>
      </p:sp>
      <p:cxnSp>
        <p:nvCxnSpPr>
          <p:cNvPr id="5" name="Straight Arrow Connector 4"/>
          <p:cNvCxnSpPr/>
          <p:nvPr/>
        </p:nvCxnSpPr>
        <p:spPr>
          <a:xfrm>
            <a:off x="3810000" y="3810000"/>
            <a:ext cx="22860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3810000" y="4572000"/>
            <a:ext cx="22860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6096000" y="3733800"/>
            <a:ext cx="2286000" cy="1371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All three codes will be reported in federal and state reports.</a:t>
            </a:r>
            <a:endParaRPr lang="en-US" dirty="0"/>
          </a:p>
        </p:txBody>
      </p:sp>
    </p:spTree>
    <p:extLst>
      <p:ext uri="{BB962C8B-B14F-4D97-AF65-F5344CB8AC3E}">
        <p14:creationId xmlns:p14="http://schemas.microsoft.com/office/powerpoint/2010/main" val="39981858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Federal Reporting Requirements</a:t>
            </a:r>
          </a:p>
        </p:txBody>
      </p:sp>
      <p:sp>
        <p:nvSpPr>
          <p:cNvPr id="3" name="Content Placeholder 2"/>
          <p:cNvSpPr>
            <a:spLocks noGrp="1"/>
          </p:cNvSpPr>
          <p:nvPr>
            <p:ph idx="1"/>
          </p:nvPr>
        </p:nvSpPr>
        <p:spPr/>
        <p:txBody>
          <a:bodyPr/>
          <a:lstStyle/>
          <a:p>
            <a:r>
              <a:rPr lang="en-US" dirty="0" smtClean="0"/>
              <a:t>789 Weapons (Specify in Objects)</a:t>
            </a:r>
          </a:p>
          <a:p>
            <a:r>
              <a:rPr lang="en-US" dirty="0" smtClean="0"/>
              <a:t>Subcodes for Weapons</a:t>
            </a:r>
          </a:p>
          <a:p>
            <a:pPr lvl="1"/>
            <a:r>
              <a:rPr lang="en-US" dirty="0" smtClean="0"/>
              <a:t>780- Other Weapons</a:t>
            </a:r>
          </a:p>
          <a:p>
            <a:pPr lvl="1"/>
            <a:r>
              <a:rPr lang="en-US" dirty="0" smtClean="0"/>
              <a:t>781- Handguns</a:t>
            </a:r>
          </a:p>
          <a:p>
            <a:pPr lvl="1"/>
            <a:r>
              <a:rPr lang="en-US" dirty="0" smtClean="0"/>
              <a:t>782- Rifles/Shotguns</a:t>
            </a:r>
          </a:p>
          <a:p>
            <a:pPr lvl="1"/>
            <a:r>
              <a:rPr lang="en-US" dirty="0" smtClean="0"/>
              <a:t>783- Other Firearms</a:t>
            </a:r>
          </a:p>
          <a:p>
            <a:pPr lvl="1"/>
            <a:r>
              <a:rPr lang="en-US" dirty="0" smtClean="0"/>
              <a:t>784-Knife Blade&gt; 2 inches (State)</a:t>
            </a:r>
          </a:p>
          <a:p>
            <a:pPr lvl="1"/>
            <a:r>
              <a:rPr lang="en-US" dirty="0" smtClean="0"/>
              <a:t>785- Knife Blade&gt;2.5 inches (Federal)</a:t>
            </a:r>
            <a:endParaRPr lang="en-US" dirty="0"/>
          </a:p>
        </p:txBody>
      </p:sp>
      <p:sp>
        <p:nvSpPr>
          <p:cNvPr id="4" name="Rectangle 3"/>
          <p:cNvSpPr/>
          <p:nvPr/>
        </p:nvSpPr>
        <p:spPr>
          <a:xfrm>
            <a:off x="5486400" y="2133600"/>
            <a:ext cx="2590800" cy="2590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Object Subcodes for Weapons must be coded.</a:t>
            </a:r>
          </a:p>
          <a:p>
            <a:pPr algn="ctr"/>
            <a:endParaRPr lang="en-US" dirty="0"/>
          </a:p>
          <a:p>
            <a:pPr algn="ctr"/>
            <a:r>
              <a:rPr lang="en-US" dirty="0" smtClean="0"/>
              <a:t>Action Taken must be coded</a:t>
            </a:r>
            <a:endParaRPr lang="en-US" dirty="0"/>
          </a:p>
        </p:txBody>
      </p:sp>
      <p:cxnSp>
        <p:nvCxnSpPr>
          <p:cNvPr id="6" name="Straight Arrow Connector 5"/>
          <p:cNvCxnSpPr/>
          <p:nvPr/>
        </p:nvCxnSpPr>
        <p:spPr>
          <a:xfrm>
            <a:off x="3581400" y="2667000"/>
            <a:ext cx="16002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4953000" y="4038600"/>
            <a:ext cx="4572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57711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Federal Reporting Requirements</a:t>
            </a:r>
          </a:p>
        </p:txBody>
      </p:sp>
      <p:sp>
        <p:nvSpPr>
          <p:cNvPr id="3" name="Content Placeholder 2"/>
          <p:cNvSpPr>
            <a:spLocks noGrp="1"/>
          </p:cNvSpPr>
          <p:nvPr>
            <p:ph idx="1"/>
          </p:nvPr>
        </p:nvSpPr>
        <p:spPr/>
        <p:txBody>
          <a:bodyPr>
            <a:normAutofit lnSpcReduction="10000"/>
          </a:bodyPr>
          <a:lstStyle/>
          <a:p>
            <a:r>
              <a:rPr lang="en-US" dirty="0" smtClean="0"/>
              <a:t>650-Intimidation </a:t>
            </a:r>
          </a:p>
          <a:p>
            <a:r>
              <a:rPr lang="en-US" dirty="0" smtClean="0"/>
              <a:t>651- Bullying</a:t>
            </a:r>
          </a:p>
          <a:p>
            <a:r>
              <a:rPr lang="en-US" dirty="0" smtClean="0"/>
              <a:t>652- Cyberbullying</a:t>
            </a:r>
          </a:p>
          <a:p>
            <a:r>
              <a:rPr lang="en-US" dirty="0" smtClean="0"/>
              <a:t>151-Truant</a:t>
            </a:r>
          </a:p>
          <a:p>
            <a:r>
              <a:rPr lang="en-US" dirty="0" smtClean="0"/>
              <a:t>152- Habitual Truant</a:t>
            </a:r>
          </a:p>
          <a:p>
            <a:r>
              <a:rPr lang="en-US" dirty="0" smtClean="0"/>
              <a:t>153- Chronic Truant</a:t>
            </a:r>
          </a:p>
          <a:p>
            <a:r>
              <a:rPr lang="en-US" dirty="0" smtClean="0"/>
              <a:t>Intervention Plan</a:t>
            </a:r>
          </a:p>
          <a:p>
            <a:r>
              <a:rPr lang="en-US" dirty="0" smtClean="0"/>
              <a:t>Family Court Referral</a:t>
            </a:r>
          </a:p>
          <a:p>
            <a:r>
              <a:rPr lang="en-US" dirty="0" smtClean="0"/>
              <a:t>Violation of Court Order</a:t>
            </a:r>
          </a:p>
          <a:p>
            <a:r>
              <a:rPr lang="en-US" dirty="0"/>
              <a:t>009 Fighting</a:t>
            </a:r>
          </a:p>
          <a:p>
            <a:r>
              <a:rPr lang="en-US" dirty="0"/>
              <a:t>012 Harassment*</a:t>
            </a:r>
          </a:p>
          <a:p>
            <a:r>
              <a:rPr lang="en-US" dirty="0"/>
              <a:t>260 Bomb Threat</a:t>
            </a:r>
          </a:p>
          <a:p>
            <a:endParaRPr lang="en-US" dirty="0"/>
          </a:p>
        </p:txBody>
      </p:sp>
      <p:cxnSp>
        <p:nvCxnSpPr>
          <p:cNvPr id="5" name="Straight Arrow Connector 4"/>
          <p:cNvCxnSpPr/>
          <p:nvPr/>
        </p:nvCxnSpPr>
        <p:spPr>
          <a:xfrm>
            <a:off x="3200400" y="3124200"/>
            <a:ext cx="27432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3505200" y="3810000"/>
            <a:ext cx="25908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6096000" y="2895600"/>
            <a:ext cx="2590800" cy="2438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An incident number should be assigned to the student who is truant. </a:t>
            </a:r>
            <a:r>
              <a:rPr lang="en-US" u="sng" dirty="0" smtClean="0"/>
              <a:t>No student should have the same incident  number as it relates to truancy.</a:t>
            </a:r>
            <a:endParaRPr lang="en-US" u="sng" dirty="0"/>
          </a:p>
        </p:txBody>
      </p:sp>
    </p:spTree>
    <p:extLst>
      <p:ext uri="{BB962C8B-B14F-4D97-AF65-F5344CB8AC3E}">
        <p14:creationId xmlns:p14="http://schemas.microsoft.com/office/powerpoint/2010/main" val="6225643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South Carolina’s Model Policy </a:t>
            </a:r>
            <a:r>
              <a:rPr lang="en-US" dirty="0"/>
              <a:t>Harassment, Intimidation or Bullying </a:t>
            </a:r>
          </a:p>
        </p:txBody>
      </p:sp>
      <p:sp>
        <p:nvSpPr>
          <p:cNvPr id="3" name="Content Placeholder 2"/>
          <p:cNvSpPr>
            <a:spLocks noGrp="1"/>
          </p:cNvSpPr>
          <p:nvPr>
            <p:ph idx="1"/>
          </p:nvPr>
        </p:nvSpPr>
        <p:spPr/>
        <p:txBody>
          <a:bodyPr>
            <a:normAutofit lnSpcReduction="10000"/>
          </a:bodyPr>
          <a:lstStyle/>
          <a:p>
            <a:r>
              <a:rPr lang="en-US" dirty="0"/>
              <a:t>Purpose The Model Policy Prohibiting Harassment, Intimidation or Bullying has been developed in compliance with 2006 S.C. Act 353 (to be codified at S.C. Code Ann. 59-63-110, et.seq.). </a:t>
            </a:r>
            <a:r>
              <a:rPr lang="en-US" u="sng" dirty="0"/>
              <a:t>This act requires each local school district to adopt a policy prohibiting harassment, intimidation, or bullying at school</a:t>
            </a:r>
            <a:r>
              <a:rPr lang="en-US" dirty="0"/>
              <a:t>. This model policy is provided for use by school districts as a possible guide for the development of policies for the prevention of harassment, intimidation or bullying that are applicable to grades kindergarten through twelve. </a:t>
            </a:r>
            <a:r>
              <a:rPr lang="en-US" u="sng" dirty="0"/>
              <a:t>The local school board should ensure that the school </a:t>
            </a:r>
            <a:r>
              <a:rPr lang="en-US" sz="2900" u="sng" dirty="0"/>
              <a:t>district’s</a:t>
            </a:r>
            <a:r>
              <a:rPr lang="en-US" u="sng" dirty="0"/>
              <a:t> policy is included in the school district’s publication of the comprehensive rules, procedures, and standards of conduct for schools and in the student’s handbook. </a:t>
            </a: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2638198E-7845-4843-8114-6B9DA8FD3EF6}" type="slidenum">
              <a:rPr lang="en-US" smtClean="0"/>
              <a:t>16</a:t>
            </a:fld>
            <a:endParaRPr lang="en-US" dirty="0"/>
          </a:p>
        </p:txBody>
      </p:sp>
    </p:spTree>
    <p:extLst>
      <p:ext uri="{BB962C8B-B14F-4D97-AF65-F5344CB8AC3E}">
        <p14:creationId xmlns:p14="http://schemas.microsoft.com/office/powerpoint/2010/main" val="36165902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South Carolina’s Model Policy Harassment, Intimidation or Bullying </a:t>
            </a:r>
          </a:p>
        </p:txBody>
      </p:sp>
      <p:sp>
        <p:nvSpPr>
          <p:cNvPr id="3" name="Content Placeholder 2"/>
          <p:cNvSpPr>
            <a:spLocks noGrp="1"/>
          </p:cNvSpPr>
          <p:nvPr>
            <p:ph idx="1"/>
          </p:nvPr>
        </p:nvSpPr>
        <p:spPr/>
        <p:txBody>
          <a:bodyPr>
            <a:normAutofit fontScale="85000" lnSpcReduction="20000"/>
          </a:bodyPr>
          <a:lstStyle/>
          <a:p>
            <a:r>
              <a:rPr lang="en-US" dirty="0"/>
              <a:t>The school district shall involve parents and guardians, school employees, volunteers, students, administrators, and community representatives in the process of creating the policy</a:t>
            </a:r>
          </a:p>
          <a:p>
            <a:r>
              <a:rPr lang="en-US" dirty="0"/>
              <a:t>Statutory Requirement The policy must include a definition of harassment, intimidation or bullying no less inclusive than the definition in Section 59-63-120 </a:t>
            </a:r>
            <a:r>
              <a:rPr lang="en-US" u="sng" dirty="0"/>
              <a:t>(see below)</a:t>
            </a:r>
            <a:r>
              <a:rPr lang="en-US" dirty="0"/>
              <a:t>. Model Policy Language The district board of trustees establishes that "</a:t>
            </a:r>
            <a:r>
              <a:rPr lang="en-US" u="sng" dirty="0"/>
              <a:t>harassment, intimidation or bullying" means a gesture, an electronic communication, or a written, verbal, physical, or sexual act that takes place on school property, at any school-sponsored function where the school is responsible for the child or on a school bus or other school-related vehicle, at an official school bus stop and that:</a:t>
            </a:r>
            <a:r>
              <a:rPr lang="en-US" dirty="0"/>
              <a:t> a) a reasonable person should know, under the circumstances, that the act(s) will have the effect of harming a student, physically or emotionally, or damaging the student’s property, or placing a student in reasonable fear of harm to his person or damage to his property; or b) has the effect of insulting or demeaning any student or group of students in such a way as to cause substantial disruption in, or substantial interference with, the orderly operation of the school.</a:t>
            </a:r>
          </a:p>
          <a:p>
            <a:endParaRPr lang="en-US"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2638198E-7845-4843-8114-6B9DA8FD3EF6}" type="slidenum">
              <a:rPr lang="en-US" smtClean="0"/>
              <a:t>17</a:t>
            </a:fld>
            <a:endParaRPr lang="en-US" dirty="0"/>
          </a:p>
        </p:txBody>
      </p:sp>
    </p:spTree>
    <p:extLst>
      <p:ext uri="{BB962C8B-B14F-4D97-AF65-F5344CB8AC3E}">
        <p14:creationId xmlns:p14="http://schemas.microsoft.com/office/powerpoint/2010/main" val="17351733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South Carolina’s </a:t>
            </a:r>
            <a:r>
              <a:rPr lang="en-US" dirty="0" smtClean="0"/>
              <a:t>Definitions</a:t>
            </a:r>
            <a:br>
              <a:rPr lang="en-US" dirty="0" smtClean="0"/>
            </a:br>
            <a:r>
              <a:rPr lang="en-US" dirty="0" smtClean="0"/>
              <a:t>Harassment</a:t>
            </a:r>
            <a:r>
              <a:rPr lang="en-US" dirty="0"/>
              <a:t>, Intimidation or Bullying </a:t>
            </a:r>
          </a:p>
        </p:txBody>
      </p:sp>
      <p:sp>
        <p:nvSpPr>
          <p:cNvPr id="3" name="Content Placeholder 2"/>
          <p:cNvSpPr>
            <a:spLocks noGrp="1"/>
          </p:cNvSpPr>
          <p:nvPr>
            <p:ph idx="1"/>
          </p:nvPr>
        </p:nvSpPr>
        <p:spPr/>
        <p:txBody>
          <a:bodyPr>
            <a:normAutofit fontScale="85000" lnSpcReduction="20000"/>
          </a:bodyPr>
          <a:lstStyle/>
          <a:p>
            <a:r>
              <a:rPr lang="en-US" b="1" dirty="0"/>
              <a:t>SECTION 59-63-120.</a:t>
            </a:r>
            <a:r>
              <a:rPr lang="en-US" dirty="0"/>
              <a:t> Definitions.</a:t>
            </a:r>
            <a:br>
              <a:rPr lang="en-US" dirty="0"/>
            </a:br>
            <a:r>
              <a:rPr lang="en-US" dirty="0"/>
              <a:t>As used in this article:</a:t>
            </a:r>
            <a:br>
              <a:rPr lang="en-US" dirty="0"/>
            </a:br>
            <a:r>
              <a:rPr lang="en-US" dirty="0"/>
              <a:t/>
            </a:r>
            <a:br>
              <a:rPr lang="en-US" dirty="0"/>
            </a:br>
            <a:r>
              <a:rPr lang="en-US" dirty="0"/>
              <a:t>(1) "Harassment, intimidation, or bullying" means a gesture, an electronic communication, or a written, verbal, physical, or sexual act that is reasonably perceived to have the effect of:</a:t>
            </a:r>
            <a:br>
              <a:rPr lang="en-US" dirty="0"/>
            </a:br>
            <a:r>
              <a:rPr lang="en-US" dirty="0"/>
              <a:t>(a) harming a student physically or emotionally or damaging a student's property, or placing a student in reasonable fear of personal harm or property damage; or</a:t>
            </a:r>
            <a:br>
              <a:rPr lang="en-US" dirty="0"/>
            </a:br>
            <a:r>
              <a:rPr lang="en-US" dirty="0"/>
              <a:t>(b) insulting or demeaning a student or group of students causing substantial disruption in, or substantial interference with, the orderly operation of the school.</a:t>
            </a:r>
            <a:br>
              <a:rPr lang="en-US" dirty="0"/>
            </a:br>
            <a:r>
              <a:rPr lang="en-US" dirty="0"/>
              <a:t>(2) "School" means in a </a:t>
            </a:r>
            <a:r>
              <a:rPr lang="en-US" u="sng" dirty="0"/>
              <a:t>classroom</a:t>
            </a:r>
            <a:r>
              <a:rPr lang="en-US" dirty="0"/>
              <a:t>, on </a:t>
            </a:r>
            <a:r>
              <a:rPr lang="en-US" u="sng" dirty="0"/>
              <a:t>school premises</a:t>
            </a:r>
            <a:r>
              <a:rPr lang="en-US" dirty="0"/>
              <a:t>, on a school </a:t>
            </a:r>
            <a:r>
              <a:rPr lang="en-US" u="sng" dirty="0"/>
              <a:t>bus or other school-related vehicle</a:t>
            </a:r>
            <a:r>
              <a:rPr lang="en-US" dirty="0"/>
              <a:t>, at an official </a:t>
            </a:r>
            <a:r>
              <a:rPr lang="en-US" u="sng" dirty="0"/>
              <a:t>school bus stop</a:t>
            </a:r>
            <a:r>
              <a:rPr lang="en-US" dirty="0"/>
              <a:t>, at a </a:t>
            </a:r>
            <a:r>
              <a:rPr lang="en-US" u="sng" dirty="0"/>
              <a:t>school-sponsored activity </a:t>
            </a:r>
            <a:r>
              <a:rPr lang="en-US" dirty="0"/>
              <a:t>or event whether or not it is held on school premises, or at </a:t>
            </a:r>
            <a:r>
              <a:rPr lang="en-US" u="sng" dirty="0"/>
              <a:t>another program or function where the school is responsible for the child.</a:t>
            </a:r>
          </a:p>
          <a:p>
            <a:pPr marL="0" indent="0">
              <a:buNone/>
            </a:pPr>
            <a:r>
              <a:rPr lang="en-US" dirty="0"/>
              <a:t> </a:t>
            </a:r>
          </a:p>
          <a:p>
            <a:endParaRPr lang="en-US"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2638198E-7845-4843-8114-6B9DA8FD3EF6}" type="slidenum">
              <a:rPr lang="en-US" smtClean="0"/>
              <a:t>18</a:t>
            </a:fld>
            <a:endParaRPr lang="en-US" dirty="0"/>
          </a:p>
        </p:txBody>
      </p:sp>
    </p:spTree>
    <p:extLst>
      <p:ext uri="{BB962C8B-B14F-4D97-AF65-F5344CB8AC3E}">
        <p14:creationId xmlns:p14="http://schemas.microsoft.com/office/powerpoint/2010/main" val="1983935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Federal Reporting Requirements</a:t>
            </a:r>
          </a:p>
        </p:txBody>
      </p:sp>
      <p:sp>
        <p:nvSpPr>
          <p:cNvPr id="3" name="Content Placeholder 2"/>
          <p:cNvSpPr>
            <a:spLocks noGrp="1"/>
          </p:cNvSpPr>
          <p:nvPr>
            <p:ph idx="1"/>
          </p:nvPr>
        </p:nvSpPr>
        <p:spPr/>
        <p:txBody>
          <a:bodyPr>
            <a:normAutofit fontScale="77500" lnSpcReduction="20000"/>
          </a:bodyPr>
          <a:lstStyle/>
          <a:p>
            <a:pPr algn="just"/>
            <a:r>
              <a:rPr lang="en-US" sz="2400" dirty="0" smtClean="0"/>
              <a:t>South </a:t>
            </a:r>
            <a:r>
              <a:rPr lang="en-US" sz="2400" dirty="0"/>
              <a:t>Carolina public school or charter school will be considered "persistently </a:t>
            </a:r>
            <a:r>
              <a:rPr lang="en-US" sz="2400" dirty="0" smtClean="0"/>
              <a:t>dangerous“ if </a:t>
            </a:r>
            <a:r>
              <a:rPr lang="en-US" sz="2400" dirty="0"/>
              <a:t>its conditions expose students to injury from violent criminal offenses for a period of </a:t>
            </a:r>
            <a:r>
              <a:rPr lang="en-US" sz="2400" dirty="0" smtClean="0"/>
              <a:t>three consecutive </a:t>
            </a:r>
            <a:r>
              <a:rPr lang="en-US" sz="2400" dirty="0"/>
              <a:t>years. </a:t>
            </a:r>
            <a:r>
              <a:rPr lang="en-US" sz="2400" dirty="0" smtClean="0"/>
              <a:t>The Unsafe School Choice Option—which is mandated by Section 9532 of the Elementary and Secondary Education Act (ESEA) of 1965, as amended by the </a:t>
            </a:r>
            <a:r>
              <a:rPr lang="en-US" dirty="0" smtClean="0"/>
              <a:t>ESSA(Incidences </a:t>
            </a:r>
            <a:r>
              <a:rPr lang="en-US" dirty="0"/>
              <a:t>of </a:t>
            </a:r>
            <a:r>
              <a:rPr lang="en-US" dirty="0" smtClean="0"/>
              <a:t>Violence)</a:t>
            </a:r>
            <a:endParaRPr lang="en-US" sz="2400" dirty="0" smtClean="0"/>
          </a:p>
          <a:p>
            <a:pPr algn="just"/>
            <a:r>
              <a:rPr lang="en-US" sz="3600" dirty="0" smtClean="0"/>
              <a:t>Required Fields</a:t>
            </a:r>
          </a:p>
          <a:p>
            <a:pPr lvl="1"/>
            <a:r>
              <a:rPr lang="en-US" sz="2600" dirty="0" smtClean="0"/>
              <a:t> 640- homicide,</a:t>
            </a:r>
          </a:p>
          <a:p>
            <a:pPr lvl="1"/>
            <a:r>
              <a:rPr lang="en-US" sz="2600" dirty="0" smtClean="0"/>
              <a:t> 610- forcible </a:t>
            </a:r>
            <a:r>
              <a:rPr lang="en-US" sz="2600" dirty="0"/>
              <a:t>sex offenses,</a:t>
            </a:r>
          </a:p>
          <a:p>
            <a:pPr lvl="1"/>
            <a:r>
              <a:rPr lang="en-US" sz="2600" dirty="0"/>
              <a:t> </a:t>
            </a:r>
            <a:r>
              <a:rPr lang="en-US" sz="2600" dirty="0" smtClean="0"/>
              <a:t>660- kidnapping/abduction</a:t>
            </a:r>
            <a:r>
              <a:rPr lang="en-US" sz="2600" dirty="0"/>
              <a:t>,</a:t>
            </a:r>
          </a:p>
          <a:p>
            <a:pPr lvl="1"/>
            <a:r>
              <a:rPr lang="en-US" sz="2600" dirty="0" smtClean="0"/>
              <a:t> 510- aggravated </a:t>
            </a:r>
            <a:r>
              <a:rPr lang="en-US" sz="2600" dirty="0"/>
              <a:t>assault,</a:t>
            </a:r>
          </a:p>
          <a:p>
            <a:pPr lvl="1"/>
            <a:r>
              <a:rPr lang="en-US" sz="2600" dirty="0" smtClean="0"/>
              <a:t> 570- drug </a:t>
            </a:r>
            <a:r>
              <a:rPr lang="en-US" sz="2600" dirty="0"/>
              <a:t>distribution</a:t>
            </a:r>
            <a:r>
              <a:rPr lang="en-US" sz="2600" dirty="0" smtClean="0"/>
              <a:t>,</a:t>
            </a:r>
          </a:p>
          <a:p>
            <a:pPr lvl="1"/>
            <a:r>
              <a:rPr lang="en-US" sz="2600" dirty="0" smtClean="0"/>
              <a:t> 575- </a:t>
            </a:r>
            <a:r>
              <a:rPr lang="en-US" sz="2600" dirty="0"/>
              <a:t>d</a:t>
            </a:r>
            <a:r>
              <a:rPr lang="en-US" sz="2600" dirty="0" smtClean="0"/>
              <a:t>rug </a:t>
            </a:r>
            <a:r>
              <a:rPr lang="en-US" sz="2600" dirty="0"/>
              <a:t>u</a:t>
            </a:r>
            <a:r>
              <a:rPr lang="en-US" sz="2600" dirty="0" smtClean="0"/>
              <a:t>sage</a:t>
            </a:r>
            <a:endParaRPr lang="en-US" sz="2600" dirty="0"/>
          </a:p>
          <a:p>
            <a:pPr lvl="1"/>
            <a:r>
              <a:rPr lang="en-US" sz="2600" dirty="0" smtClean="0"/>
              <a:t> 580- </a:t>
            </a:r>
            <a:r>
              <a:rPr lang="en-US" sz="2600" dirty="0"/>
              <a:t>d</a:t>
            </a:r>
            <a:r>
              <a:rPr lang="en-US" sz="2600" dirty="0" smtClean="0"/>
              <a:t>rug </a:t>
            </a:r>
            <a:r>
              <a:rPr lang="en-US" sz="2600" dirty="0"/>
              <a:t>p</a:t>
            </a:r>
            <a:r>
              <a:rPr lang="en-US" sz="2600" dirty="0" smtClean="0"/>
              <a:t>ossession</a:t>
            </a:r>
            <a:endParaRPr lang="en-US" sz="2600" dirty="0"/>
          </a:p>
          <a:p>
            <a:pPr lvl="1"/>
            <a:r>
              <a:rPr lang="en-US" sz="2600" dirty="0" smtClean="0"/>
              <a:t> 730- robbery</a:t>
            </a:r>
            <a:endParaRPr lang="en-US" sz="2600" dirty="0"/>
          </a:p>
          <a:p>
            <a:pPr lvl="1"/>
            <a:r>
              <a:rPr lang="en-US" sz="2600" dirty="0"/>
              <a:t> </a:t>
            </a:r>
            <a:r>
              <a:rPr lang="en-US" sz="2600" dirty="0" smtClean="0"/>
              <a:t>780, 781, 782, 783, 784, 785 weapons </a:t>
            </a:r>
            <a:r>
              <a:rPr lang="en-US" sz="2600" dirty="0"/>
              <a:t>offenses</a:t>
            </a:r>
            <a:endParaRPr lang="en-US" sz="2600" dirty="0" smtClean="0"/>
          </a:p>
        </p:txBody>
      </p:sp>
    </p:spTree>
    <p:extLst>
      <p:ext uri="{BB962C8B-B14F-4D97-AF65-F5344CB8AC3E}">
        <p14:creationId xmlns:p14="http://schemas.microsoft.com/office/powerpoint/2010/main" val="29362681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Incident Management System </a:t>
            </a:r>
            <a:endParaRPr lang="en-US" dirty="0"/>
          </a:p>
        </p:txBody>
      </p:sp>
      <p:sp>
        <p:nvSpPr>
          <p:cNvPr id="3" name="Content Placeholder 2"/>
          <p:cNvSpPr>
            <a:spLocks noGrp="1"/>
          </p:cNvSpPr>
          <p:nvPr>
            <p:ph idx="1"/>
          </p:nvPr>
        </p:nvSpPr>
        <p:spPr/>
        <p:txBody>
          <a:bodyPr>
            <a:normAutofit lnSpcReduction="10000"/>
          </a:bodyPr>
          <a:lstStyle/>
          <a:p>
            <a:r>
              <a:rPr lang="en-US" dirty="0" smtClean="0">
                <a:solidFill>
                  <a:srgbClr val="FF0000"/>
                </a:solidFill>
              </a:rPr>
              <a:t>All </a:t>
            </a:r>
            <a:r>
              <a:rPr lang="en-US" dirty="0">
                <a:solidFill>
                  <a:srgbClr val="FF0000"/>
                </a:solidFill>
              </a:rPr>
              <a:t>discipline and truancy data must be reported in Incident Management </a:t>
            </a:r>
            <a:r>
              <a:rPr lang="en-US" dirty="0" smtClean="0">
                <a:solidFill>
                  <a:srgbClr val="FF0000"/>
                </a:solidFill>
              </a:rPr>
              <a:t>System for the 2018-19 school year.</a:t>
            </a:r>
          </a:p>
          <a:p>
            <a:r>
              <a:rPr lang="en-US" dirty="0"/>
              <a:t>Security is set by groups</a:t>
            </a:r>
          </a:p>
          <a:p>
            <a:pPr lvl="1"/>
            <a:r>
              <a:rPr lang="en-US" sz="2400" dirty="0"/>
              <a:t>Discipline and Truancy</a:t>
            </a:r>
          </a:p>
          <a:p>
            <a:r>
              <a:rPr lang="en-US" dirty="0" smtClean="0"/>
              <a:t>Data </a:t>
            </a:r>
            <a:r>
              <a:rPr lang="en-US" dirty="0"/>
              <a:t>from Incident Management will be used to compile the state and federal reports listed above, it is critical that all data entered be reviewed and verified for accuracy</a:t>
            </a:r>
            <a:r>
              <a:rPr lang="en-US" dirty="0" smtClean="0"/>
              <a:t>.</a:t>
            </a:r>
          </a:p>
          <a:p>
            <a:r>
              <a:rPr lang="en-US" dirty="0">
                <a:solidFill>
                  <a:srgbClr val="FF0000"/>
                </a:solidFill>
              </a:rPr>
              <a:t>It is important that </a:t>
            </a:r>
            <a:r>
              <a:rPr lang="en-US" u="sng" dirty="0">
                <a:solidFill>
                  <a:srgbClr val="FF0000"/>
                </a:solidFill>
              </a:rPr>
              <a:t>all discipline and truancy </a:t>
            </a:r>
            <a:r>
              <a:rPr lang="en-US" dirty="0">
                <a:solidFill>
                  <a:srgbClr val="FF0000"/>
                </a:solidFill>
              </a:rPr>
              <a:t>data are coded in Incident Management and </a:t>
            </a:r>
            <a:r>
              <a:rPr lang="en-US" u="sng" dirty="0">
                <a:solidFill>
                  <a:srgbClr val="FF0000"/>
                </a:solidFill>
              </a:rPr>
              <a:t>not log entries</a:t>
            </a:r>
            <a:r>
              <a:rPr lang="en-US" dirty="0" smtClean="0">
                <a:solidFill>
                  <a:srgbClr val="FF0000"/>
                </a:solidFill>
              </a:rPr>
              <a:t>.</a:t>
            </a:r>
          </a:p>
          <a:p>
            <a:r>
              <a:rPr lang="en-US" u="sng" dirty="0" smtClean="0">
                <a:solidFill>
                  <a:srgbClr val="FF0000"/>
                </a:solidFill>
              </a:rPr>
              <a:t>Do not add additional codes </a:t>
            </a:r>
            <a:r>
              <a:rPr lang="en-US" dirty="0" smtClean="0">
                <a:solidFill>
                  <a:srgbClr val="FF0000"/>
                </a:solidFill>
              </a:rPr>
              <a:t>to Incident Management.  To request a new code please send an email to acoleman@ed.sc.gov.</a:t>
            </a:r>
            <a:endParaRPr lang="en-US" dirty="0">
              <a:solidFill>
                <a:srgbClr val="FF0000"/>
              </a:solidFill>
            </a:endParaRPr>
          </a:p>
          <a:p>
            <a:pPr marL="0" indent="0">
              <a:buNone/>
            </a:pPr>
            <a:endParaRPr lang="en-US" sz="2000" dirty="0" smtClean="0"/>
          </a:p>
          <a:p>
            <a:pPr marL="0" indent="0">
              <a:buNone/>
            </a:pPr>
            <a:endParaRPr lang="en-US" sz="2000" dirty="0"/>
          </a:p>
          <a:p>
            <a:endParaRPr lang="en-US" sz="2000" dirty="0" smtClean="0"/>
          </a:p>
        </p:txBody>
      </p:sp>
    </p:spTree>
    <p:extLst>
      <p:ext uri="{BB962C8B-B14F-4D97-AF65-F5344CB8AC3E}">
        <p14:creationId xmlns:p14="http://schemas.microsoft.com/office/powerpoint/2010/main" val="13985966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Federal Reporting Requirements</a:t>
            </a:r>
          </a:p>
        </p:txBody>
      </p:sp>
      <p:sp>
        <p:nvSpPr>
          <p:cNvPr id="3" name="Content Placeholder 2"/>
          <p:cNvSpPr>
            <a:spLocks noGrp="1"/>
          </p:cNvSpPr>
          <p:nvPr>
            <p:ph idx="1"/>
          </p:nvPr>
        </p:nvSpPr>
        <p:spPr/>
        <p:txBody>
          <a:bodyPr>
            <a:normAutofit/>
          </a:bodyPr>
          <a:lstStyle/>
          <a:p>
            <a:pPr marL="0" indent="0">
              <a:buNone/>
            </a:pPr>
            <a:r>
              <a:rPr lang="en-US" dirty="0" smtClean="0"/>
              <a:t>Guns Free Act</a:t>
            </a:r>
          </a:p>
          <a:p>
            <a:r>
              <a:rPr lang="en-US" dirty="0" smtClean="0"/>
              <a:t>Number of Incidents </a:t>
            </a:r>
          </a:p>
          <a:p>
            <a:pPr lvl="1"/>
            <a:r>
              <a:rPr lang="en-US" dirty="0" smtClean="0"/>
              <a:t>781-Handguns</a:t>
            </a:r>
          </a:p>
          <a:p>
            <a:pPr lvl="1"/>
            <a:r>
              <a:rPr lang="en-US" dirty="0" smtClean="0"/>
              <a:t>782-Rifles</a:t>
            </a:r>
          </a:p>
          <a:p>
            <a:pPr lvl="1"/>
            <a:r>
              <a:rPr lang="en-US" dirty="0" smtClean="0"/>
              <a:t>783-Other Firearms</a:t>
            </a:r>
          </a:p>
          <a:p>
            <a:r>
              <a:rPr lang="en-US" dirty="0" smtClean="0"/>
              <a:t>Indicate the total </a:t>
            </a:r>
            <a:r>
              <a:rPr lang="en-US" u="sng" dirty="0" smtClean="0"/>
              <a:t>Number of Incidents </a:t>
            </a:r>
            <a:r>
              <a:rPr lang="en-US" dirty="0" smtClean="0"/>
              <a:t>involving students who </a:t>
            </a:r>
            <a:r>
              <a:rPr lang="en-US" u="sng" dirty="0" smtClean="0"/>
              <a:t>brought firearms </a:t>
            </a:r>
            <a:r>
              <a:rPr lang="en-US" dirty="0" smtClean="0"/>
              <a:t>to or </a:t>
            </a:r>
            <a:r>
              <a:rPr lang="en-US" u="sng" dirty="0" smtClean="0"/>
              <a:t>possessed firearms </a:t>
            </a:r>
            <a:r>
              <a:rPr lang="en-US" dirty="0" smtClean="0"/>
              <a:t>at school and the type of weapon involved.</a:t>
            </a:r>
          </a:p>
          <a:p>
            <a:r>
              <a:rPr lang="en-US" dirty="0" smtClean="0"/>
              <a:t>Indicate the </a:t>
            </a:r>
            <a:r>
              <a:rPr lang="en-US" u="sng" dirty="0" smtClean="0"/>
              <a:t>Number of Students Expelled </a:t>
            </a:r>
            <a:r>
              <a:rPr lang="en-US" dirty="0" smtClean="0"/>
              <a:t>from school for </a:t>
            </a:r>
            <a:r>
              <a:rPr lang="en-US" u="sng" dirty="0" smtClean="0"/>
              <a:t>possessing a firearm</a:t>
            </a:r>
          </a:p>
          <a:p>
            <a:r>
              <a:rPr lang="en-US" dirty="0" smtClean="0"/>
              <a:t>Indicate the number of Expulsions by Elementary, Middle and High School by Types of Firearm</a:t>
            </a:r>
          </a:p>
        </p:txBody>
      </p:sp>
    </p:spTree>
    <p:extLst>
      <p:ext uri="{BB962C8B-B14F-4D97-AF65-F5344CB8AC3E}">
        <p14:creationId xmlns:p14="http://schemas.microsoft.com/office/powerpoint/2010/main" val="15937957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Federal Reporting Requirements</a:t>
            </a:r>
          </a:p>
        </p:txBody>
      </p:sp>
      <p:sp>
        <p:nvSpPr>
          <p:cNvPr id="3" name="Content Placeholder 2"/>
          <p:cNvSpPr>
            <a:spLocks noGrp="1"/>
          </p:cNvSpPr>
          <p:nvPr>
            <p:ph idx="1"/>
          </p:nvPr>
        </p:nvSpPr>
        <p:spPr/>
        <p:txBody>
          <a:bodyPr>
            <a:normAutofit/>
          </a:bodyPr>
          <a:lstStyle/>
          <a:p>
            <a:r>
              <a:rPr lang="en-US" dirty="0" smtClean="0"/>
              <a:t>Total number of District Expulsions, how many were shortened to less than one year</a:t>
            </a:r>
          </a:p>
          <a:p>
            <a:r>
              <a:rPr lang="en-US" dirty="0" smtClean="0"/>
              <a:t>How many of the Total Number of District Expulsions were not modified (Less than 365 days)</a:t>
            </a:r>
          </a:p>
          <a:p>
            <a:r>
              <a:rPr lang="en-US" dirty="0" smtClean="0"/>
              <a:t>Number of </a:t>
            </a:r>
            <a:r>
              <a:rPr lang="en-US" u="sng" dirty="0" smtClean="0"/>
              <a:t>Modified Expulsions </a:t>
            </a:r>
            <a:r>
              <a:rPr lang="en-US" dirty="0" smtClean="0"/>
              <a:t>reported above, how many resulted in a referral of the student to an alternative school or program</a:t>
            </a:r>
          </a:p>
          <a:p>
            <a:r>
              <a:rPr lang="en-US" dirty="0" smtClean="0"/>
              <a:t>Number of </a:t>
            </a:r>
            <a:r>
              <a:rPr lang="en-US" u="sng" dirty="0" smtClean="0"/>
              <a:t>Non-Modified Expulsions reported </a:t>
            </a:r>
            <a:r>
              <a:rPr lang="en-US" dirty="0" smtClean="0"/>
              <a:t>above, how many resulted in a </a:t>
            </a:r>
            <a:r>
              <a:rPr lang="en-US" u="sng" dirty="0" smtClean="0"/>
              <a:t>referral of the student to an alternative school or program</a:t>
            </a:r>
          </a:p>
        </p:txBody>
      </p:sp>
    </p:spTree>
    <p:extLst>
      <p:ext uri="{BB962C8B-B14F-4D97-AF65-F5344CB8AC3E}">
        <p14:creationId xmlns:p14="http://schemas.microsoft.com/office/powerpoint/2010/main" val="33760038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Federal Reporting Requirements</a:t>
            </a:r>
          </a:p>
        </p:txBody>
      </p:sp>
      <p:sp>
        <p:nvSpPr>
          <p:cNvPr id="3" name="Content Placeholder 2"/>
          <p:cNvSpPr>
            <a:spLocks noGrp="1"/>
          </p:cNvSpPr>
          <p:nvPr>
            <p:ph idx="1"/>
          </p:nvPr>
        </p:nvSpPr>
        <p:spPr/>
        <p:txBody>
          <a:bodyPr/>
          <a:lstStyle/>
          <a:p>
            <a:r>
              <a:rPr lang="en-US" dirty="0" smtClean="0"/>
              <a:t>Number of Modified expulsions reported above, how many were students with Disabilities as defined in Section 602</a:t>
            </a:r>
            <a:r>
              <a:rPr lang="en-US" dirty="0"/>
              <a:t>(3)(A)</a:t>
            </a:r>
            <a:endParaRPr lang="en-US" dirty="0" smtClean="0"/>
          </a:p>
          <a:p>
            <a:r>
              <a:rPr lang="en-US" dirty="0" smtClean="0"/>
              <a:t>Number of Modified expulsions reported above, how many were students without disabilities as defined in Section 602(3)(A)</a:t>
            </a:r>
          </a:p>
          <a:p>
            <a:r>
              <a:rPr lang="en-US" dirty="0"/>
              <a:t>How many of the District Expulsions were </a:t>
            </a:r>
            <a:r>
              <a:rPr lang="en-US" u="sng" dirty="0"/>
              <a:t>with and without </a:t>
            </a:r>
            <a:r>
              <a:rPr lang="en-US" u="sng" dirty="0" smtClean="0"/>
              <a:t>services </a:t>
            </a:r>
            <a:r>
              <a:rPr lang="en-US" dirty="0" smtClean="0"/>
              <a:t>for </a:t>
            </a:r>
            <a:r>
              <a:rPr lang="en-US" u="sng" dirty="0" smtClean="0"/>
              <a:t>all students with and without disabilities</a:t>
            </a:r>
            <a:endParaRPr lang="en-US" u="sng" dirty="0"/>
          </a:p>
          <a:p>
            <a:pPr marL="0" indent="0">
              <a:buNone/>
            </a:pPr>
            <a:endParaRPr lang="en-US" dirty="0"/>
          </a:p>
        </p:txBody>
      </p:sp>
    </p:spTree>
    <p:extLst>
      <p:ext uri="{BB962C8B-B14F-4D97-AF65-F5344CB8AC3E}">
        <p14:creationId xmlns:p14="http://schemas.microsoft.com/office/powerpoint/2010/main" val="3348506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Federal Reporting Requirements</a:t>
            </a:r>
          </a:p>
        </p:txBody>
      </p:sp>
      <p:sp>
        <p:nvSpPr>
          <p:cNvPr id="3" name="Content Placeholder 2"/>
          <p:cNvSpPr>
            <a:spLocks noGrp="1"/>
          </p:cNvSpPr>
          <p:nvPr>
            <p:ph idx="1"/>
          </p:nvPr>
        </p:nvSpPr>
        <p:spPr>
          <a:xfrm>
            <a:off x="156172" y="1759773"/>
            <a:ext cx="4243812" cy="4607987"/>
          </a:xfrm>
        </p:spPr>
        <p:txBody>
          <a:bodyPr>
            <a:normAutofit/>
          </a:bodyPr>
          <a:lstStyle/>
          <a:p>
            <a:pPr marL="182880" lvl="1"/>
            <a:endParaRPr lang="en-US" sz="1000" dirty="0" smtClean="0"/>
          </a:p>
          <a:p>
            <a:pPr marL="182880" lvl="1"/>
            <a:r>
              <a:rPr lang="en-US" sz="1800" dirty="0" smtClean="0"/>
              <a:t>PowerSchool IM Fields</a:t>
            </a:r>
          </a:p>
          <a:p>
            <a:pPr marL="457200" lvl="2"/>
            <a:r>
              <a:rPr lang="en-US" sz="1600" dirty="0" smtClean="0"/>
              <a:t>Incident Date</a:t>
            </a:r>
          </a:p>
          <a:p>
            <a:pPr marL="457200" lvl="2"/>
            <a:r>
              <a:rPr lang="en-US" sz="1600" dirty="0" smtClean="0"/>
              <a:t>Participant Role</a:t>
            </a:r>
          </a:p>
          <a:p>
            <a:pPr marL="457200" lvl="2"/>
            <a:r>
              <a:rPr lang="en-US" sz="1600" dirty="0" smtClean="0"/>
              <a:t>Last, First, Middle Names</a:t>
            </a:r>
          </a:p>
          <a:p>
            <a:pPr marL="457200" lvl="2"/>
            <a:r>
              <a:rPr lang="en-US" sz="1600" dirty="0" smtClean="0"/>
              <a:t>Action</a:t>
            </a:r>
          </a:p>
          <a:p>
            <a:pPr marL="457200" lvl="2"/>
            <a:r>
              <a:rPr lang="en-US" sz="1600" dirty="0" smtClean="0"/>
              <a:t>Action Subcodes</a:t>
            </a:r>
          </a:p>
          <a:p>
            <a:pPr marL="457200" lvl="2"/>
            <a:r>
              <a:rPr lang="en-US" sz="1600" dirty="0" smtClean="0"/>
              <a:t>Duration</a:t>
            </a:r>
          </a:p>
          <a:p>
            <a:pPr marL="457200" lvl="2"/>
            <a:r>
              <a:rPr lang="en-US" sz="1600" dirty="0" smtClean="0"/>
              <a:t>Behavior Codes </a:t>
            </a:r>
            <a:r>
              <a:rPr lang="en-US" sz="1600" dirty="0"/>
              <a:t>(IAES Actions</a:t>
            </a:r>
            <a:r>
              <a:rPr lang="en-US" sz="1600" dirty="0" smtClean="0"/>
              <a:t>)</a:t>
            </a:r>
          </a:p>
          <a:p>
            <a:pPr marL="457200" lvl="2"/>
            <a:r>
              <a:rPr lang="en-US" sz="1600" dirty="0" smtClean="0"/>
              <a:t>Behavior Subcodes (IAES Actions)</a:t>
            </a:r>
          </a:p>
          <a:p>
            <a:pPr marL="731520" lvl="3"/>
            <a:r>
              <a:rPr lang="en-US" dirty="0" smtClean="0"/>
              <a:t>Object Code (Behavior = </a:t>
            </a:r>
            <a:r>
              <a:rPr lang="en-US" dirty="0"/>
              <a:t>Weapons</a:t>
            </a:r>
            <a:r>
              <a:rPr lang="en-US" dirty="0" smtClean="0"/>
              <a:t>)</a:t>
            </a:r>
          </a:p>
          <a:p>
            <a:pPr marL="731520" lvl="3"/>
            <a:r>
              <a:rPr lang="en-US" dirty="0" smtClean="0"/>
              <a:t>Object Subcode</a:t>
            </a:r>
            <a:r>
              <a:rPr lang="en-US" dirty="0"/>
              <a:t> (</a:t>
            </a:r>
            <a:r>
              <a:rPr lang="en-US" dirty="0" smtClean="0"/>
              <a:t>Behavior = </a:t>
            </a:r>
            <a:r>
              <a:rPr lang="en-US" dirty="0"/>
              <a:t>Weapons</a:t>
            </a:r>
            <a:r>
              <a:rPr lang="en-US" dirty="0" smtClean="0"/>
              <a:t>)</a:t>
            </a:r>
          </a:p>
          <a:p>
            <a:endParaRPr lang="en-US" dirty="0" smtClean="0"/>
          </a:p>
          <a:p>
            <a:endParaRPr lang="en-US" dirty="0" smtClean="0"/>
          </a:p>
          <a:p>
            <a:pPr lvl="1"/>
            <a:endParaRPr lang="en-US" dirty="0" smtClean="0"/>
          </a:p>
        </p:txBody>
      </p:sp>
      <p:sp>
        <p:nvSpPr>
          <p:cNvPr id="4" name="TextBox 3"/>
          <p:cNvSpPr txBox="1"/>
          <p:nvPr/>
        </p:nvSpPr>
        <p:spPr>
          <a:xfrm>
            <a:off x="4343400" y="1905000"/>
            <a:ext cx="4495800" cy="4185761"/>
          </a:xfrm>
          <a:prstGeom prst="rect">
            <a:avLst/>
          </a:prstGeom>
          <a:noFill/>
        </p:spPr>
        <p:txBody>
          <a:bodyPr wrap="square" rtlCol="0">
            <a:spAutoFit/>
          </a:bodyPr>
          <a:lstStyle/>
          <a:p>
            <a:pPr marL="0" lvl="1">
              <a:buClr>
                <a:schemeClr val="accent1"/>
              </a:buClr>
              <a:buFont typeface="Arial" pitchFamily="34" charset="0"/>
              <a:buChar char="•"/>
            </a:pPr>
            <a:r>
              <a:rPr lang="en-US" sz="2000" dirty="0" smtClean="0"/>
              <a:t> </a:t>
            </a:r>
            <a:r>
              <a:rPr lang="en-US" dirty="0" smtClean="0"/>
              <a:t>PowerSchool </a:t>
            </a:r>
            <a:r>
              <a:rPr lang="en-US" dirty="0"/>
              <a:t>SC Specific Fields </a:t>
            </a:r>
            <a:r>
              <a:rPr lang="en-US" dirty="0" smtClean="0"/>
              <a:t>  </a:t>
            </a:r>
          </a:p>
          <a:p>
            <a:pPr marL="0" lvl="1">
              <a:buClr>
                <a:schemeClr val="accent1"/>
              </a:buClr>
            </a:pPr>
            <a:r>
              <a:rPr lang="en-US" dirty="0"/>
              <a:t> </a:t>
            </a:r>
            <a:r>
              <a:rPr lang="en-US" dirty="0" smtClean="0"/>
              <a:t>  (</a:t>
            </a:r>
            <a:r>
              <a:rPr lang="en-US" dirty="0"/>
              <a:t>Include in IM </a:t>
            </a:r>
            <a:r>
              <a:rPr lang="en-US" dirty="0" smtClean="0"/>
              <a:t>Query)</a:t>
            </a:r>
          </a:p>
          <a:p>
            <a:pPr marL="742950" lvl="2" indent="-285750">
              <a:buClr>
                <a:schemeClr val="accent1"/>
              </a:buClr>
              <a:buFont typeface="Arial" pitchFamily="34" charset="0"/>
              <a:buChar char="•"/>
            </a:pPr>
            <a:r>
              <a:rPr lang="en-US" sz="1600" dirty="0" smtClean="0"/>
              <a:t>Gender</a:t>
            </a:r>
          </a:p>
          <a:p>
            <a:pPr marL="742950" lvl="2" indent="-285750">
              <a:buClr>
                <a:schemeClr val="accent1"/>
              </a:buClr>
              <a:buFont typeface="Arial" pitchFamily="34" charset="0"/>
              <a:buChar char="•"/>
            </a:pPr>
            <a:r>
              <a:rPr lang="en-US" sz="1600" dirty="0" smtClean="0"/>
              <a:t>English </a:t>
            </a:r>
            <a:r>
              <a:rPr lang="en-US" sz="1600" dirty="0"/>
              <a:t>as a Second Language (</a:t>
            </a:r>
            <a:r>
              <a:rPr lang="en-US" sz="1600" dirty="0" smtClean="0"/>
              <a:t>ESL)</a:t>
            </a:r>
          </a:p>
          <a:p>
            <a:pPr marL="742950" lvl="2" indent="-285750">
              <a:buClr>
                <a:schemeClr val="accent1"/>
              </a:buClr>
              <a:buFont typeface="Arial" pitchFamily="34" charset="0"/>
              <a:buChar char="•"/>
            </a:pPr>
            <a:r>
              <a:rPr lang="en-US" sz="1600" dirty="0" smtClean="0"/>
              <a:t>Ethnicity/Race</a:t>
            </a:r>
          </a:p>
          <a:p>
            <a:pPr marL="285750" lvl="1" indent="-285750">
              <a:buClr>
                <a:schemeClr val="accent1"/>
              </a:buClr>
              <a:buFont typeface="Arial" pitchFamily="34" charset="0"/>
              <a:buChar char="•"/>
            </a:pPr>
            <a:r>
              <a:rPr lang="en-US" sz="1600" dirty="0" smtClean="0"/>
              <a:t>Special </a:t>
            </a:r>
            <a:r>
              <a:rPr lang="en-US" sz="1600" dirty="0"/>
              <a:t>Education </a:t>
            </a:r>
            <a:r>
              <a:rPr lang="en-US" sz="1600" dirty="0" smtClean="0"/>
              <a:t>Status</a:t>
            </a:r>
          </a:p>
          <a:p>
            <a:pPr marL="742950" lvl="2" indent="-285750">
              <a:buClr>
                <a:schemeClr val="accent1"/>
              </a:buClr>
              <a:buFont typeface="Arial" pitchFamily="34" charset="0"/>
              <a:buChar char="•"/>
            </a:pPr>
            <a:r>
              <a:rPr lang="en-US" sz="1600" dirty="0" smtClean="0"/>
              <a:t>Instructional Setting</a:t>
            </a:r>
          </a:p>
          <a:p>
            <a:pPr marL="285750" lvl="1" indent="-285750">
              <a:buClr>
                <a:schemeClr val="accent1"/>
              </a:buClr>
              <a:buFont typeface="Arial" pitchFamily="34" charset="0"/>
              <a:buChar char="•"/>
            </a:pPr>
            <a:r>
              <a:rPr lang="en-US" dirty="0" smtClean="0"/>
              <a:t>Enrich Fields</a:t>
            </a:r>
          </a:p>
          <a:p>
            <a:pPr marL="742950" lvl="2" indent="-285750">
              <a:buClr>
                <a:schemeClr val="accent1"/>
              </a:buClr>
              <a:buFont typeface="Arial" pitchFamily="34" charset="0"/>
              <a:buChar char="•"/>
            </a:pPr>
            <a:r>
              <a:rPr lang="en-US" sz="1600" dirty="0" smtClean="0"/>
              <a:t>Primary Disability</a:t>
            </a:r>
          </a:p>
          <a:p>
            <a:pPr marL="742950" lvl="2" indent="-285750">
              <a:buClr>
                <a:schemeClr val="accent1"/>
              </a:buClr>
              <a:buFont typeface="Arial" pitchFamily="34" charset="0"/>
              <a:buChar char="•"/>
            </a:pPr>
            <a:r>
              <a:rPr lang="en-US" sz="1600" dirty="0"/>
              <a:t>State </a:t>
            </a:r>
            <a:r>
              <a:rPr lang="en-US" sz="1600" dirty="0" smtClean="0"/>
              <a:t>ID</a:t>
            </a:r>
          </a:p>
          <a:p>
            <a:pPr marL="742950" lvl="2" indent="-285750">
              <a:buClr>
                <a:schemeClr val="accent1"/>
              </a:buClr>
              <a:buFont typeface="Arial" pitchFamily="34" charset="0"/>
              <a:buChar char="•"/>
            </a:pPr>
            <a:r>
              <a:rPr lang="en-US" sz="1600" dirty="0"/>
              <a:t>Last, First, Middle </a:t>
            </a:r>
            <a:r>
              <a:rPr lang="en-US" sz="1600" dirty="0" smtClean="0"/>
              <a:t>Names</a:t>
            </a:r>
          </a:p>
          <a:p>
            <a:pPr marL="742950" lvl="2" indent="-285750">
              <a:buClr>
                <a:schemeClr val="accent1"/>
              </a:buClr>
              <a:buFont typeface="Arial" pitchFamily="34" charset="0"/>
              <a:buChar char="•"/>
            </a:pPr>
            <a:r>
              <a:rPr lang="en-US" sz="1600" dirty="0" smtClean="0"/>
              <a:t>Initial Placement Date</a:t>
            </a:r>
          </a:p>
          <a:p>
            <a:pPr marL="742950" lvl="2" indent="-285750">
              <a:buClr>
                <a:schemeClr val="accent1"/>
              </a:buClr>
              <a:buFont typeface="Arial" pitchFamily="34" charset="0"/>
              <a:buChar char="•"/>
            </a:pPr>
            <a:r>
              <a:rPr lang="en-US" sz="1600" dirty="0" smtClean="0"/>
              <a:t>Exit Date</a:t>
            </a:r>
          </a:p>
          <a:p>
            <a:pPr marL="285750" lvl="1" indent="-285750">
              <a:buClr>
                <a:schemeClr val="accent1"/>
              </a:buClr>
              <a:buFont typeface="Arial" pitchFamily="34" charset="0"/>
              <a:buChar char="•"/>
            </a:pPr>
            <a:r>
              <a:rPr lang="en-US" dirty="0" smtClean="0"/>
              <a:t>Matching PS </a:t>
            </a:r>
            <a:r>
              <a:rPr lang="en-US" dirty="0"/>
              <a:t>+ </a:t>
            </a:r>
            <a:r>
              <a:rPr lang="en-US" dirty="0" smtClean="0"/>
              <a:t>Enrich Data</a:t>
            </a:r>
          </a:p>
          <a:p>
            <a:pPr marL="742950" lvl="2" indent="-285750">
              <a:buClr>
                <a:schemeClr val="accent1"/>
              </a:buClr>
              <a:buFont typeface="Arial" pitchFamily="34" charset="0"/>
              <a:buChar char="•"/>
            </a:pPr>
            <a:r>
              <a:rPr lang="en-US" sz="1600" dirty="0" smtClean="0"/>
              <a:t>Link Primary Disability</a:t>
            </a:r>
          </a:p>
          <a:p>
            <a:pPr marL="742950" lvl="2" indent="-285750">
              <a:buClr>
                <a:schemeClr val="accent1"/>
              </a:buClr>
              <a:buFont typeface="Arial" pitchFamily="34" charset="0"/>
              <a:buChar char="•"/>
            </a:pPr>
            <a:r>
              <a:rPr lang="en-US" sz="1600" dirty="0" smtClean="0"/>
              <a:t>Compare Active Dates to Incident Date</a:t>
            </a:r>
            <a:endParaRPr lang="en-US" sz="1600" dirty="0"/>
          </a:p>
        </p:txBody>
      </p:sp>
      <p:sp>
        <p:nvSpPr>
          <p:cNvPr id="5" name="TextBox 4"/>
          <p:cNvSpPr txBox="1"/>
          <p:nvPr/>
        </p:nvSpPr>
        <p:spPr>
          <a:xfrm>
            <a:off x="152400" y="1338590"/>
            <a:ext cx="8763000" cy="400110"/>
          </a:xfrm>
          <a:prstGeom prst="rect">
            <a:avLst/>
          </a:prstGeom>
          <a:noFill/>
        </p:spPr>
        <p:txBody>
          <a:bodyPr wrap="square" rtlCol="0">
            <a:spAutoFit/>
          </a:bodyPr>
          <a:lstStyle/>
          <a:p>
            <a:pPr marL="0" lvl="1" indent="0" algn="ctr">
              <a:buNone/>
            </a:pPr>
            <a:r>
              <a:rPr lang="en-US" sz="2000" dirty="0"/>
              <a:t>Table 5: Report of Children with </a:t>
            </a:r>
            <a:r>
              <a:rPr lang="en-US" sz="2000" dirty="0" smtClean="0"/>
              <a:t>Disabilities Subject </a:t>
            </a:r>
            <a:r>
              <a:rPr lang="en-US" sz="2000" dirty="0"/>
              <a:t>to Disciplinary Removal</a:t>
            </a:r>
          </a:p>
        </p:txBody>
      </p:sp>
    </p:spTree>
    <p:extLst>
      <p:ext uri="{BB962C8B-B14F-4D97-AF65-F5344CB8AC3E}">
        <p14:creationId xmlns:p14="http://schemas.microsoft.com/office/powerpoint/2010/main" val="9630475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Federal Reporting Requirements</a:t>
            </a:r>
          </a:p>
        </p:txBody>
      </p:sp>
      <p:sp>
        <p:nvSpPr>
          <p:cNvPr id="3" name="Content Placeholder 2"/>
          <p:cNvSpPr>
            <a:spLocks noGrp="1"/>
          </p:cNvSpPr>
          <p:nvPr>
            <p:ph idx="1"/>
          </p:nvPr>
        </p:nvSpPr>
        <p:spPr/>
        <p:txBody>
          <a:bodyPr>
            <a:normAutofit lnSpcReduction="10000"/>
          </a:bodyPr>
          <a:lstStyle/>
          <a:p>
            <a:pPr marL="0" indent="0">
              <a:buNone/>
            </a:pPr>
            <a:r>
              <a:rPr lang="en-US" dirty="0"/>
              <a:t>Table 5 Reporting Components: </a:t>
            </a:r>
            <a:endParaRPr lang="en-US" sz="4000" dirty="0"/>
          </a:p>
          <a:p>
            <a:pPr lvl="0"/>
            <a:r>
              <a:rPr lang="en-US" dirty="0"/>
              <a:t>Unilateral Removals to an Interim Alternative Educational Setting </a:t>
            </a:r>
            <a:r>
              <a:rPr lang="en-US" dirty="0" smtClean="0"/>
              <a:t>by </a:t>
            </a:r>
            <a:r>
              <a:rPr lang="en-US" dirty="0"/>
              <a:t>School Personnel by disability, race/ethnicity,</a:t>
            </a:r>
            <a:r>
              <a:rPr lang="en-US" dirty="0">
                <a:solidFill>
                  <a:schemeClr val="bg1">
                    <a:lumMod val="50000"/>
                  </a:schemeClr>
                </a:solidFill>
              </a:rPr>
              <a:t> </a:t>
            </a:r>
            <a:r>
              <a:rPr lang="en-US" dirty="0"/>
              <a:t>Gender, </a:t>
            </a:r>
            <a:r>
              <a:rPr lang="en-US" dirty="0" smtClean="0"/>
              <a:t>ESL </a:t>
            </a:r>
            <a:r>
              <a:rPr lang="en-US" dirty="0" smtClean="0">
                <a:solidFill>
                  <a:schemeClr val="accent2">
                    <a:lumMod val="60000"/>
                    <a:lumOff val="40000"/>
                  </a:schemeClr>
                </a:solidFill>
              </a:rPr>
              <a:t>(Action: </a:t>
            </a:r>
            <a:r>
              <a:rPr lang="en-US" dirty="0">
                <a:solidFill>
                  <a:schemeClr val="accent2">
                    <a:lumMod val="60000"/>
                    <a:lumOff val="40000"/>
                  </a:schemeClr>
                </a:solidFill>
              </a:rPr>
              <a:t>Removal </a:t>
            </a:r>
            <a:r>
              <a:rPr lang="en-US" dirty="0" smtClean="0">
                <a:solidFill>
                  <a:schemeClr val="accent2">
                    <a:lumMod val="60000"/>
                    <a:lumOff val="40000"/>
                  </a:schemeClr>
                </a:solidFill>
              </a:rPr>
              <a:t>Type = IAES + Removal subcode = Unilateral)</a:t>
            </a:r>
            <a:endParaRPr lang="en-US" dirty="0">
              <a:solidFill>
                <a:schemeClr val="accent2">
                  <a:lumMod val="60000"/>
                  <a:lumOff val="40000"/>
                </a:schemeClr>
              </a:solidFill>
            </a:endParaRPr>
          </a:p>
          <a:p>
            <a:pPr lvl="1"/>
            <a:r>
              <a:rPr lang="en-US" dirty="0"/>
              <a:t>Number of Children</a:t>
            </a:r>
            <a:endParaRPr lang="en-US" sz="3600" dirty="0"/>
          </a:p>
          <a:p>
            <a:pPr lvl="1"/>
            <a:r>
              <a:rPr lang="en-US" dirty="0"/>
              <a:t>Number of Removals for </a:t>
            </a:r>
            <a:r>
              <a:rPr lang="en-US" dirty="0" smtClean="0"/>
              <a:t>Drugs </a:t>
            </a:r>
            <a:r>
              <a:rPr lang="en-US" dirty="0" smtClean="0">
                <a:solidFill>
                  <a:schemeClr val="accent2">
                    <a:lumMod val="60000"/>
                    <a:lumOff val="40000"/>
                  </a:schemeClr>
                </a:solidFill>
              </a:rPr>
              <a:t>(Behavior)</a:t>
            </a:r>
            <a:endParaRPr lang="en-US" sz="3600" dirty="0">
              <a:solidFill>
                <a:schemeClr val="accent2">
                  <a:lumMod val="60000"/>
                  <a:lumOff val="40000"/>
                </a:schemeClr>
              </a:solidFill>
            </a:endParaRPr>
          </a:p>
          <a:p>
            <a:pPr lvl="1"/>
            <a:r>
              <a:rPr lang="en-US" dirty="0"/>
              <a:t>Number of Removals for </a:t>
            </a:r>
            <a:r>
              <a:rPr lang="en-US" dirty="0" smtClean="0"/>
              <a:t>Weapons </a:t>
            </a:r>
            <a:r>
              <a:rPr lang="en-US" dirty="0" smtClean="0">
                <a:solidFill>
                  <a:schemeClr val="accent2">
                    <a:lumMod val="60000"/>
                    <a:lumOff val="40000"/>
                  </a:schemeClr>
                </a:solidFill>
              </a:rPr>
              <a:t>(Behavior + Object)</a:t>
            </a:r>
            <a:endParaRPr lang="en-US" sz="3600" dirty="0">
              <a:solidFill>
                <a:schemeClr val="accent2">
                  <a:lumMod val="60000"/>
                  <a:lumOff val="40000"/>
                </a:schemeClr>
              </a:solidFill>
            </a:endParaRPr>
          </a:p>
          <a:p>
            <a:pPr lvl="1"/>
            <a:r>
              <a:rPr lang="en-US" dirty="0"/>
              <a:t>Number of Removals for Serious Bodily </a:t>
            </a:r>
            <a:r>
              <a:rPr lang="en-US" dirty="0" smtClean="0"/>
              <a:t>Injury </a:t>
            </a:r>
            <a:r>
              <a:rPr lang="en-US" dirty="0" smtClean="0">
                <a:solidFill>
                  <a:schemeClr val="accent2">
                    <a:lumMod val="60000"/>
                    <a:lumOff val="40000"/>
                  </a:schemeClr>
                </a:solidFill>
              </a:rPr>
              <a:t>(Behavior)</a:t>
            </a:r>
            <a:endParaRPr lang="en-US" sz="3600" dirty="0">
              <a:solidFill>
                <a:schemeClr val="accent2">
                  <a:lumMod val="60000"/>
                  <a:lumOff val="40000"/>
                </a:schemeClr>
              </a:solidFill>
            </a:endParaRPr>
          </a:p>
          <a:p>
            <a:pPr lvl="0"/>
            <a:r>
              <a:rPr lang="en-US" dirty="0"/>
              <a:t>Removals to an Interim Alternative Educational Setting Based on a Hearing Officer Determination Regarding Likely Injury by </a:t>
            </a:r>
            <a:r>
              <a:rPr lang="en-US" dirty="0">
                <a:solidFill>
                  <a:schemeClr val="accent3">
                    <a:lumMod val="75000"/>
                  </a:schemeClr>
                </a:solidFill>
              </a:rPr>
              <a:t>disability</a:t>
            </a:r>
            <a:r>
              <a:rPr lang="en-US" dirty="0"/>
              <a:t>, </a:t>
            </a:r>
            <a:r>
              <a:rPr lang="en-US" dirty="0">
                <a:solidFill>
                  <a:schemeClr val="bg1">
                    <a:lumMod val="50000"/>
                  </a:schemeClr>
                </a:solidFill>
              </a:rPr>
              <a:t>race/ethnicity, Gender, ESL</a:t>
            </a:r>
            <a:endParaRPr lang="en-US" sz="4000" dirty="0">
              <a:solidFill>
                <a:schemeClr val="bg1">
                  <a:lumMod val="50000"/>
                </a:schemeClr>
              </a:solidFill>
            </a:endParaRPr>
          </a:p>
          <a:p>
            <a:pPr lvl="1"/>
            <a:r>
              <a:rPr lang="en-US" dirty="0"/>
              <a:t>Number of </a:t>
            </a:r>
            <a:r>
              <a:rPr lang="en-US" dirty="0" smtClean="0"/>
              <a:t>Children </a:t>
            </a:r>
            <a:r>
              <a:rPr lang="en-US" dirty="0" smtClean="0">
                <a:solidFill>
                  <a:schemeClr val="accent2">
                    <a:lumMod val="60000"/>
                    <a:lumOff val="40000"/>
                  </a:schemeClr>
                </a:solidFill>
              </a:rPr>
              <a:t>(Action: Removal Type = IAES + Removal Subcode = HRO)</a:t>
            </a:r>
            <a:endParaRPr lang="en-US" sz="3600" dirty="0">
              <a:solidFill>
                <a:schemeClr val="accent2">
                  <a:lumMod val="60000"/>
                  <a:lumOff val="40000"/>
                </a:schemeClr>
              </a:solidFill>
            </a:endParaRPr>
          </a:p>
          <a:p>
            <a:endParaRPr lang="en-US" dirty="0"/>
          </a:p>
        </p:txBody>
      </p:sp>
    </p:spTree>
    <p:extLst>
      <p:ext uri="{BB962C8B-B14F-4D97-AF65-F5344CB8AC3E}">
        <p14:creationId xmlns:p14="http://schemas.microsoft.com/office/powerpoint/2010/main" val="2956496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Federal Reporting Requirements</a:t>
            </a:r>
          </a:p>
        </p:txBody>
      </p:sp>
      <p:sp>
        <p:nvSpPr>
          <p:cNvPr id="3" name="Content Placeholder 2"/>
          <p:cNvSpPr>
            <a:spLocks noGrp="1"/>
          </p:cNvSpPr>
          <p:nvPr>
            <p:ph idx="1"/>
          </p:nvPr>
        </p:nvSpPr>
        <p:spPr/>
        <p:txBody>
          <a:bodyPr>
            <a:normAutofit/>
          </a:bodyPr>
          <a:lstStyle/>
          <a:p>
            <a:pPr lvl="0"/>
            <a:r>
              <a:rPr lang="en-US" dirty="0"/>
              <a:t>Out-of-School Suspensions or Expulsions by disability, race/ethnicity, Gender, </a:t>
            </a:r>
            <a:r>
              <a:rPr lang="en-US" dirty="0" smtClean="0"/>
              <a:t>ESL</a:t>
            </a:r>
            <a:r>
              <a:rPr lang="en-US" dirty="0" smtClean="0">
                <a:solidFill>
                  <a:schemeClr val="accent2">
                    <a:lumMod val="60000"/>
                    <a:lumOff val="40000"/>
                  </a:schemeClr>
                </a:solidFill>
              </a:rPr>
              <a:t> </a:t>
            </a:r>
            <a:r>
              <a:rPr lang="en-US" sz="2000" dirty="0" smtClean="0">
                <a:solidFill>
                  <a:schemeClr val="accent2">
                    <a:lumMod val="60000"/>
                    <a:lumOff val="40000"/>
                  </a:schemeClr>
                </a:solidFill>
              </a:rPr>
              <a:t>(Action: Removal Type + Removal Sub-Code)</a:t>
            </a:r>
            <a:endParaRPr lang="en-US" sz="2000" dirty="0">
              <a:solidFill>
                <a:schemeClr val="accent2">
                  <a:lumMod val="60000"/>
                  <a:lumOff val="40000"/>
                </a:schemeClr>
              </a:solidFill>
            </a:endParaRPr>
          </a:p>
          <a:p>
            <a:pPr lvl="1"/>
            <a:r>
              <a:rPr lang="en-US" dirty="0"/>
              <a:t>Number of Children with Out-of-School Suspension/Expulsions Totaling 10 Days or </a:t>
            </a:r>
            <a:r>
              <a:rPr lang="en-US" dirty="0" smtClean="0"/>
              <a:t>Less </a:t>
            </a:r>
            <a:r>
              <a:rPr lang="en-US" dirty="0" smtClean="0">
                <a:solidFill>
                  <a:schemeClr val="accent2">
                    <a:lumMod val="60000"/>
                    <a:lumOff val="40000"/>
                  </a:schemeClr>
                </a:solidFill>
              </a:rPr>
              <a:t>(</a:t>
            </a:r>
            <a:r>
              <a:rPr lang="en-US" dirty="0">
                <a:solidFill>
                  <a:schemeClr val="accent2">
                    <a:lumMod val="60000"/>
                    <a:lumOff val="40000"/>
                  </a:schemeClr>
                </a:solidFill>
              </a:rPr>
              <a:t>DurationDayValue</a:t>
            </a:r>
            <a:r>
              <a:rPr lang="en-US" dirty="0" smtClean="0">
                <a:solidFill>
                  <a:schemeClr val="accent2">
                    <a:lumMod val="60000"/>
                    <a:lumOff val="40000"/>
                  </a:schemeClr>
                </a:solidFill>
              </a:rPr>
              <a:t>)</a:t>
            </a:r>
            <a:endParaRPr lang="en-US" sz="3600" dirty="0">
              <a:solidFill>
                <a:schemeClr val="accent2">
                  <a:lumMod val="60000"/>
                  <a:lumOff val="40000"/>
                </a:schemeClr>
              </a:solidFill>
            </a:endParaRPr>
          </a:p>
          <a:p>
            <a:pPr lvl="1"/>
            <a:r>
              <a:rPr lang="en-US" dirty="0"/>
              <a:t>Number of Children with Out-of-School Suspension/Expulsions Totaling &gt;10 </a:t>
            </a:r>
            <a:r>
              <a:rPr lang="en-US" dirty="0" smtClean="0"/>
              <a:t>Days </a:t>
            </a:r>
            <a:r>
              <a:rPr lang="en-US" dirty="0">
                <a:solidFill>
                  <a:schemeClr val="accent2">
                    <a:lumMod val="60000"/>
                    <a:lumOff val="40000"/>
                  </a:schemeClr>
                </a:solidFill>
              </a:rPr>
              <a:t>(DurationDayValue)</a:t>
            </a:r>
            <a:endParaRPr lang="en-US" sz="3600" dirty="0">
              <a:solidFill>
                <a:schemeClr val="accent2">
                  <a:lumMod val="60000"/>
                  <a:lumOff val="40000"/>
                </a:schemeClr>
              </a:solidFill>
            </a:endParaRPr>
          </a:p>
          <a:p>
            <a:pPr lvl="0"/>
            <a:r>
              <a:rPr lang="en-US" dirty="0" smtClean="0"/>
              <a:t>In-School Suspensions by disability, race/ethnicity, Gender, ESL </a:t>
            </a:r>
            <a:r>
              <a:rPr lang="en-US" sz="2000" dirty="0">
                <a:solidFill>
                  <a:schemeClr val="accent2">
                    <a:lumMod val="60000"/>
                    <a:lumOff val="40000"/>
                  </a:schemeClr>
                </a:solidFill>
              </a:rPr>
              <a:t>(Action: Removal Type + </a:t>
            </a:r>
            <a:r>
              <a:rPr lang="en-US" sz="2000" dirty="0" smtClean="0">
                <a:solidFill>
                  <a:schemeClr val="accent2">
                    <a:lumMod val="60000"/>
                    <a:lumOff val="40000"/>
                  </a:schemeClr>
                </a:solidFill>
              </a:rPr>
              <a:t>Removal Sub-code)</a:t>
            </a:r>
            <a:endParaRPr lang="en-US" sz="2000" dirty="0" smtClean="0"/>
          </a:p>
          <a:p>
            <a:pPr lvl="1"/>
            <a:r>
              <a:rPr lang="en-US" dirty="0" smtClean="0"/>
              <a:t>Number </a:t>
            </a:r>
            <a:r>
              <a:rPr lang="en-US" dirty="0"/>
              <a:t>of Children with In-School Suspensions Totaling 10 Days or </a:t>
            </a:r>
            <a:r>
              <a:rPr lang="en-US" dirty="0" smtClean="0"/>
              <a:t>Less </a:t>
            </a:r>
            <a:r>
              <a:rPr lang="en-US" sz="1900" dirty="0">
                <a:solidFill>
                  <a:schemeClr val="accent2">
                    <a:lumMod val="60000"/>
                    <a:lumOff val="40000"/>
                  </a:schemeClr>
                </a:solidFill>
              </a:rPr>
              <a:t>(DurationDayValue)</a:t>
            </a:r>
          </a:p>
          <a:p>
            <a:pPr lvl="1"/>
            <a:r>
              <a:rPr lang="en-US" dirty="0" smtClean="0"/>
              <a:t>Number </a:t>
            </a:r>
            <a:r>
              <a:rPr lang="en-US" dirty="0"/>
              <a:t>of Children with In-School Suspensions Totaling &gt;10 </a:t>
            </a:r>
            <a:r>
              <a:rPr lang="en-US" dirty="0" smtClean="0"/>
              <a:t>Days </a:t>
            </a:r>
            <a:r>
              <a:rPr lang="en-US" dirty="0">
                <a:solidFill>
                  <a:schemeClr val="accent2">
                    <a:lumMod val="60000"/>
                    <a:lumOff val="40000"/>
                  </a:schemeClr>
                </a:solidFill>
              </a:rPr>
              <a:t>(</a:t>
            </a:r>
            <a:r>
              <a:rPr lang="en-US" dirty="0" smtClean="0">
                <a:solidFill>
                  <a:schemeClr val="accent2">
                    <a:lumMod val="60000"/>
                    <a:lumOff val="40000"/>
                  </a:schemeClr>
                </a:solidFill>
              </a:rPr>
              <a:t>DurationDayValue)</a:t>
            </a:r>
            <a:endParaRPr lang="en-US" dirty="0">
              <a:solidFill>
                <a:schemeClr val="accent2">
                  <a:lumMod val="60000"/>
                  <a:lumOff val="40000"/>
                </a:schemeClr>
              </a:solidFill>
            </a:endParaRPr>
          </a:p>
          <a:p>
            <a:pPr lvl="1"/>
            <a:endParaRPr lang="en-US" sz="3600" dirty="0"/>
          </a:p>
          <a:p>
            <a:endParaRPr lang="en-US" dirty="0"/>
          </a:p>
        </p:txBody>
      </p:sp>
    </p:spTree>
    <p:extLst>
      <p:ext uri="{BB962C8B-B14F-4D97-AF65-F5344CB8AC3E}">
        <p14:creationId xmlns:p14="http://schemas.microsoft.com/office/powerpoint/2010/main" val="7699782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Federal Reporting Requirements</a:t>
            </a:r>
          </a:p>
        </p:txBody>
      </p:sp>
      <p:sp>
        <p:nvSpPr>
          <p:cNvPr id="3" name="Content Placeholder 2"/>
          <p:cNvSpPr>
            <a:spLocks noGrp="1"/>
          </p:cNvSpPr>
          <p:nvPr>
            <p:ph idx="1"/>
          </p:nvPr>
        </p:nvSpPr>
        <p:spPr/>
        <p:txBody>
          <a:bodyPr>
            <a:normAutofit/>
          </a:bodyPr>
          <a:lstStyle/>
          <a:p>
            <a:pPr lvl="0"/>
            <a:r>
              <a:rPr lang="en-US" dirty="0"/>
              <a:t>Disciplinary Removals </a:t>
            </a:r>
            <a:r>
              <a:rPr lang="en-US" sz="1800" dirty="0">
                <a:solidFill>
                  <a:schemeClr val="accent2">
                    <a:lumMod val="60000"/>
                    <a:lumOff val="40000"/>
                  </a:schemeClr>
                </a:solidFill>
              </a:rPr>
              <a:t>(Action: Removal Type + Removal Sub-Code)</a:t>
            </a:r>
            <a:endParaRPr lang="en-US" sz="1800" dirty="0"/>
          </a:p>
          <a:p>
            <a:pPr lvl="1"/>
            <a:r>
              <a:rPr lang="en-US" dirty="0"/>
              <a:t>Total Disciplinary Removals by disability, race/ethnicity, Gender, ESL</a:t>
            </a:r>
            <a:r>
              <a:rPr lang="en-US" dirty="0">
                <a:solidFill>
                  <a:schemeClr val="bg1">
                    <a:lumMod val="50000"/>
                  </a:schemeClr>
                </a:solidFill>
              </a:rPr>
              <a:t> </a:t>
            </a:r>
            <a:r>
              <a:rPr lang="en-US" dirty="0">
                <a:solidFill>
                  <a:schemeClr val="accent2">
                    <a:lumMod val="60000"/>
                    <a:lumOff val="40000"/>
                  </a:schemeClr>
                </a:solidFill>
              </a:rPr>
              <a:t>(Student ID + Incident ID)</a:t>
            </a:r>
            <a:endParaRPr lang="en-US" sz="3600" dirty="0">
              <a:solidFill>
                <a:schemeClr val="accent2">
                  <a:lumMod val="60000"/>
                  <a:lumOff val="40000"/>
                </a:schemeClr>
              </a:solidFill>
            </a:endParaRPr>
          </a:p>
          <a:p>
            <a:pPr lvl="1"/>
            <a:r>
              <a:rPr lang="en-US" dirty="0"/>
              <a:t>Number of Children with Disciplinary Removals Totaling 1 Day</a:t>
            </a:r>
            <a:endParaRPr lang="en-US" sz="3600" dirty="0"/>
          </a:p>
          <a:p>
            <a:pPr lvl="1"/>
            <a:r>
              <a:rPr lang="en-US" dirty="0"/>
              <a:t>Number of Children with Disciplinary Removals Totaling 2-10 days</a:t>
            </a:r>
            <a:endParaRPr lang="en-US" sz="3600" dirty="0"/>
          </a:p>
          <a:p>
            <a:pPr lvl="1"/>
            <a:r>
              <a:rPr lang="en-US" dirty="0"/>
              <a:t>Number of Children with Disciplinary Removals Totaling &gt;10 Days</a:t>
            </a:r>
          </a:p>
          <a:p>
            <a:pPr marL="274320" lvl="1" indent="0" algn="ctr">
              <a:buNone/>
            </a:pPr>
            <a:r>
              <a:rPr lang="en-US" dirty="0">
                <a:solidFill>
                  <a:schemeClr val="accent2">
                    <a:lumMod val="60000"/>
                    <a:lumOff val="40000"/>
                  </a:schemeClr>
                </a:solidFill>
              </a:rPr>
              <a:t>(DurationDayValue)</a:t>
            </a:r>
          </a:p>
          <a:p>
            <a:pPr lvl="0"/>
            <a:r>
              <a:rPr lang="en-US" dirty="0"/>
              <a:t>Children Subject to Expulsion by Children with Disabilities Ages 3-21 and Children without Disabilities, Grades K-12</a:t>
            </a:r>
          </a:p>
          <a:p>
            <a:pPr marL="0" lvl="0" indent="0" algn="ctr">
              <a:buNone/>
            </a:pPr>
            <a:r>
              <a:rPr lang="en-US" sz="2000" dirty="0">
                <a:solidFill>
                  <a:schemeClr val="accent2">
                    <a:lumMod val="60000"/>
                    <a:lumOff val="40000"/>
                  </a:schemeClr>
                </a:solidFill>
              </a:rPr>
              <a:t>(Instructional Setting + Incident Date + Removal Type)</a:t>
            </a:r>
          </a:p>
          <a:p>
            <a:pPr lvl="1"/>
            <a:r>
              <a:rPr lang="en-US" dirty="0"/>
              <a:t>Received Educational Services During Expulsion</a:t>
            </a:r>
            <a:endParaRPr lang="en-US" sz="3600" dirty="0"/>
          </a:p>
          <a:p>
            <a:pPr lvl="1"/>
            <a:r>
              <a:rPr lang="en-US" dirty="0"/>
              <a:t>Did Not Receive Educational Services During Expulsion</a:t>
            </a:r>
            <a:endParaRPr lang="en-US" sz="3600" dirty="0"/>
          </a:p>
          <a:p>
            <a:pPr marL="0" lvl="1" indent="0" algn="ctr">
              <a:buNone/>
            </a:pPr>
            <a:r>
              <a:rPr lang="en-US" dirty="0">
                <a:solidFill>
                  <a:schemeClr val="accent2">
                    <a:lumMod val="60000"/>
                    <a:lumOff val="40000"/>
                  </a:schemeClr>
                </a:solidFill>
              </a:rPr>
              <a:t>(Removal Sub-Code)</a:t>
            </a:r>
          </a:p>
          <a:p>
            <a:pPr marL="0" indent="0">
              <a:buNone/>
            </a:pPr>
            <a:endParaRPr lang="en-US" dirty="0"/>
          </a:p>
        </p:txBody>
      </p:sp>
    </p:spTree>
    <p:extLst>
      <p:ext uri="{BB962C8B-B14F-4D97-AF65-F5344CB8AC3E}">
        <p14:creationId xmlns:p14="http://schemas.microsoft.com/office/powerpoint/2010/main" val="12872822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Incident Management Coding</a:t>
            </a:r>
            <a:endParaRPr lang="en-US" dirty="0"/>
          </a:p>
        </p:txBody>
      </p:sp>
      <p:sp>
        <p:nvSpPr>
          <p:cNvPr id="3" name="Content Placeholder 2"/>
          <p:cNvSpPr>
            <a:spLocks noGrp="1"/>
          </p:cNvSpPr>
          <p:nvPr>
            <p:ph idx="1"/>
          </p:nvPr>
        </p:nvSpPr>
        <p:spPr/>
        <p:txBody>
          <a:bodyPr>
            <a:normAutofit/>
          </a:bodyPr>
          <a:lstStyle/>
          <a:p>
            <a:r>
              <a:rPr lang="en-US" dirty="0"/>
              <a:t>All incidents coded must have an offender associated </a:t>
            </a:r>
            <a:r>
              <a:rPr lang="en-US" dirty="0" smtClean="0"/>
              <a:t>with the </a:t>
            </a:r>
            <a:r>
              <a:rPr lang="en-US" dirty="0"/>
              <a:t>incident.</a:t>
            </a:r>
          </a:p>
          <a:p>
            <a:r>
              <a:rPr lang="en-US" dirty="0" smtClean="0"/>
              <a:t>All </a:t>
            </a:r>
            <a:r>
              <a:rPr lang="en-US" dirty="0"/>
              <a:t>incidents coded must have a behavior associated </a:t>
            </a:r>
            <a:r>
              <a:rPr lang="en-US" dirty="0" smtClean="0"/>
              <a:t>with the </a:t>
            </a:r>
            <a:r>
              <a:rPr lang="en-US" dirty="0"/>
              <a:t>offender.</a:t>
            </a:r>
          </a:p>
          <a:p>
            <a:r>
              <a:rPr lang="en-US" dirty="0" smtClean="0"/>
              <a:t> </a:t>
            </a:r>
            <a:r>
              <a:rPr lang="en-US" dirty="0"/>
              <a:t>All incidents coded must have an action associated </a:t>
            </a:r>
            <a:r>
              <a:rPr lang="en-US" dirty="0" smtClean="0"/>
              <a:t>with the </a:t>
            </a:r>
            <a:r>
              <a:rPr lang="en-US" dirty="0"/>
              <a:t>behavior</a:t>
            </a:r>
            <a:r>
              <a:rPr lang="en-US" dirty="0" smtClean="0"/>
              <a:t>.</a:t>
            </a:r>
          </a:p>
          <a:p>
            <a:r>
              <a:rPr lang="en-US" dirty="0" smtClean="0"/>
              <a:t>All removals must be coded with removal type, subcode if applicable, and duration. </a:t>
            </a:r>
          </a:p>
          <a:p>
            <a:r>
              <a:rPr lang="en-US" dirty="0" smtClean="0"/>
              <a:t>All IAES removals must have behavior and/or object codes with any corresponding </a:t>
            </a:r>
            <a:r>
              <a:rPr lang="en-US" dirty="0" err="1" smtClean="0"/>
              <a:t>subcodes</a:t>
            </a:r>
            <a:r>
              <a:rPr lang="en-US" dirty="0" smtClean="0"/>
              <a:t> to indicate if the removal was for drugs, weapons, serious bodily injury, or by a hearing officer for likely injury to self or others. </a:t>
            </a:r>
          </a:p>
          <a:p>
            <a:pPr marL="0" indent="0">
              <a:buNone/>
            </a:pPr>
            <a:endParaRPr lang="en-US" dirty="0"/>
          </a:p>
        </p:txBody>
      </p:sp>
    </p:spTree>
    <p:extLst>
      <p:ext uri="{BB962C8B-B14F-4D97-AF65-F5344CB8AC3E}">
        <p14:creationId xmlns:p14="http://schemas.microsoft.com/office/powerpoint/2010/main" val="40895251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Federal Reporting Requirements Reminders	</a:t>
            </a:r>
            <a:endParaRPr lang="en-US" dirty="0"/>
          </a:p>
        </p:txBody>
      </p:sp>
      <p:sp>
        <p:nvSpPr>
          <p:cNvPr id="3" name="Content Placeholder 2"/>
          <p:cNvSpPr>
            <a:spLocks noGrp="1"/>
          </p:cNvSpPr>
          <p:nvPr>
            <p:ph idx="1"/>
          </p:nvPr>
        </p:nvSpPr>
        <p:spPr/>
        <p:txBody>
          <a:bodyPr>
            <a:normAutofit/>
          </a:bodyPr>
          <a:lstStyle/>
          <a:p>
            <a:r>
              <a:rPr lang="en-US" dirty="0" smtClean="0"/>
              <a:t>An incident involving more than one school district, for example, at a sporting event between two districts.</a:t>
            </a:r>
          </a:p>
          <a:p>
            <a:pPr lvl="1"/>
            <a:r>
              <a:rPr lang="en-US" dirty="0" smtClean="0"/>
              <a:t>If the incident resulted in the removal of one or more students in each  school district, the incident would be reported by both district.</a:t>
            </a:r>
          </a:p>
          <a:p>
            <a:pPr lvl="1"/>
            <a:r>
              <a:rPr lang="en-US" dirty="0" smtClean="0"/>
              <a:t>If only one district remove a student(s) as a result of the incident, only that district would report the incident. (Federal Reporting guidance)</a:t>
            </a:r>
          </a:p>
          <a:p>
            <a:r>
              <a:rPr lang="en-US" dirty="0" smtClean="0"/>
              <a:t>An incident involving more than one student in the same district in different schools, the incident will be reported where the incident occurred as one incident.</a:t>
            </a:r>
          </a:p>
          <a:p>
            <a:r>
              <a:rPr lang="en-US" dirty="0" smtClean="0"/>
              <a:t>An incident involving more than one student in the same school, the incident is reported as one incident where the incident occurred.</a:t>
            </a:r>
            <a:endParaRPr lang="en-US" dirty="0"/>
          </a:p>
        </p:txBody>
      </p:sp>
    </p:spTree>
    <p:extLst>
      <p:ext uri="{BB962C8B-B14F-4D97-AF65-F5344CB8AC3E}">
        <p14:creationId xmlns:p14="http://schemas.microsoft.com/office/powerpoint/2010/main" val="27681006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dirty="0"/>
              <a:t>Incident Management Coding</a:t>
            </a:r>
            <a:endParaRPr lang="en-US" altLang="en-US" dirty="0" smtClean="0">
              <a:ea typeface="ＭＳ Ｐゴシック" pitchFamily="34" charset="-128"/>
            </a:endParaRPr>
          </a:p>
        </p:txBody>
      </p:sp>
      <p:sp>
        <p:nvSpPr>
          <p:cNvPr id="3" name="Content Placeholder 2"/>
          <p:cNvSpPr>
            <a:spLocks noGrp="1"/>
          </p:cNvSpPr>
          <p:nvPr>
            <p:ph idx="1"/>
          </p:nvPr>
        </p:nvSpPr>
        <p:spPr/>
        <p:txBody>
          <a:bodyPr>
            <a:normAutofit/>
          </a:bodyPr>
          <a:lstStyle/>
          <a:p>
            <a:pPr marL="0" lvl="1" indent="0">
              <a:buFont typeface="Arial" charset="0"/>
              <a:buNone/>
              <a:defRPr/>
            </a:pPr>
            <a:r>
              <a:rPr lang="en-US" dirty="0"/>
              <a:t>How should I </a:t>
            </a:r>
            <a:r>
              <a:rPr lang="en-US" dirty="0" smtClean="0"/>
              <a:t>code </a:t>
            </a:r>
            <a:r>
              <a:rPr lang="en-US" dirty="0"/>
              <a:t>incident </a:t>
            </a:r>
            <a:r>
              <a:rPr lang="en-US" dirty="0" smtClean="0"/>
              <a:t>for </a:t>
            </a:r>
            <a:r>
              <a:rPr lang="en-US" dirty="0"/>
              <a:t>the following </a:t>
            </a:r>
            <a:r>
              <a:rPr lang="en-US" dirty="0" smtClean="0"/>
              <a:t>scenario?</a:t>
            </a:r>
            <a:endParaRPr lang="en-US" dirty="0"/>
          </a:p>
          <a:p>
            <a:pPr>
              <a:defRPr/>
            </a:pPr>
            <a:r>
              <a:rPr lang="en-US" dirty="0" smtClean="0"/>
              <a:t>Two students </a:t>
            </a:r>
            <a:r>
              <a:rPr lang="en-US" dirty="0"/>
              <a:t>involved in a fight at one high </a:t>
            </a:r>
            <a:r>
              <a:rPr lang="en-US" dirty="0" smtClean="0"/>
              <a:t>school, but one student attends another high school in the district.</a:t>
            </a:r>
          </a:p>
          <a:p>
            <a:pPr lvl="1">
              <a:defRPr/>
            </a:pPr>
            <a:r>
              <a:rPr lang="en-US" dirty="0" smtClean="0"/>
              <a:t>Code as one incident at the high school in which the incident occurred</a:t>
            </a:r>
          </a:p>
          <a:p>
            <a:pPr lvl="1">
              <a:defRPr/>
            </a:pPr>
            <a:r>
              <a:rPr lang="en-US" dirty="0"/>
              <a:t>Code all participants under the one incident</a:t>
            </a:r>
          </a:p>
          <a:p>
            <a:pPr lvl="1">
              <a:defRPr/>
            </a:pPr>
            <a:r>
              <a:rPr lang="en-US" dirty="0"/>
              <a:t>Make sure you assign the role </a:t>
            </a:r>
            <a:r>
              <a:rPr lang="en-US" dirty="0" smtClean="0"/>
              <a:t>offender(s) </a:t>
            </a:r>
            <a:r>
              <a:rPr lang="en-US" dirty="0"/>
              <a:t>and </a:t>
            </a:r>
            <a:r>
              <a:rPr lang="en-US" dirty="0" smtClean="0"/>
              <a:t>victim(s) </a:t>
            </a:r>
            <a:r>
              <a:rPr lang="en-US" dirty="0"/>
              <a:t>for each participant</a:t>
            </a:r>
          </a:p>
          <a:p>
            <a:pPr lvl="1">
              <a:defRPr/>
            </a:pPr>
            <a:r>
              <a:rPr lang="en-US" dirty="0"/>
              <a:t>Make sure you code the behavior for each participant</a:t>
            </a:r>
          </a:p>
          <a:p>
            <a:pPr lvl="1">
              <a:defRPr/>
            </a:pPr>
            <a:r>
              <a:rPr lang="en-US" dirty="0"/>
              <a:t>Make sure you code the action taken by associating it to the behavior for each participant</a:t>
            </a:r>
            <a:endParaRPr lang="en-US" dirty="0">
              <a:solidFill>
                <a:srgbClr val="FF0000"/>
              </a:solidFill>
            </a:endParaRPr>
          </a:p>
          <a:p>
            <a:pPr lvl="1">
              <a:defRPr/>
            </a:pPr>
            <a:r>
              <a:rPr lang="en-US" dirty="0" smtClean="0"/>
              <a:t>Make sure in the attributes you code the school for each student.</a:t>
            </a:r>
          </a:p>
        </p:txBody>
      </p:sp>
    </p:spTree>
    <p:extLst>
      <p:ext uri="{BB962C8B-B14F-4D97-AF65-F5344CB8AC3E}">
        <p14:creationId xmlns:p14="http://schemas.microsoft.com/office/powerpoint/2010/main" val="36756459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Required Fields for </a:t>
            </a:r>
            <a:r>
              <a:rPr lang="en-US" dirty="0" smtClean="0"/>
              <a:t>Coding</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Incident Management Required Fields</a:t>
            </a:r>
          </a:p>
          <a:p>
            <a:pPr lvl="1"/>
            <a:r>
              <a:rPr lang="en-US" dirty="0" smtClean="0"/>
              <a:t>Participants</a:t>
            </a:r>
          </a:p>
          <a:p>
            <a:pPr lvl="2"/>
            <a:r>
              <a:rPr lang="en-US" dirty="0" smtClean="0"/>
              <a:t>Offender</a:t>
            </a:r>
          </a:p>
          <a:p>
            <a:pPr lvl="2"/>
            <a:r>
              <a:rPr lang="en-US" dirty="0" smtClean="0"/>
              <a:t>Victims- Bullying-Level Physical Injury</a:t>
            </a:r>
          </a:p>
          <a:p>
            <a:pPr lvl="1"/>
            <a:r>
              <a:rPr lang="en-US" dirty="0" smtClean="0"/>
              <a:t>Behavior Codes</a:t>
            </a:r>
          </a:p>
          <a:p>
            <a:pPr lvl="1"/>
            <a:r>
              <a:rPr lang="en-US" dirty="0" smtClean="0"/>
              <a:t>Action Codes</a:t>
            </a:r>
          </a:p>
          <a:p>
            <a:pPr lvl="2"/>
            <a:r>
              <a:rPr lang="en-US" dirty="0" smtClean="0"/>
              <a:t>Removal Type</a:t>
            </a:r>
          </a:p>
          <a:p>
            <a:pPr lvl="2"/>
            <a:r>
              <a:rPr lang="en-US" dirty="0" smtClean="0"/>
              <a:t>Action Date Range</a:t>
            </a:r>
          </a:p>
          <a:p>
            <a:pPr lvl="2"/>
            <a:r>
              <a:rPr lang="en-US" dirty="0" smtClean="0"/>
              <a:t>Duration Code</a:t>
            </a:r>
          </a:p>
          <a:p>
            <a:pPr lvl="1"/>
            <a:r>
              <a:rPr lang="en-US" dirty="0" smtClean="0"/>
              <a:t>Object Codes</a:t>
            </a:r>
          </a:p>
          <a:p>
            <a:pPr lvl="1"/>
            <a:r>
              <a:rPr lang="en-US" dirty="0" smtClean="0"/>
              <a:t>Subcodes dropdown</a:t>
            </a:r>
          </a:p>
          <a:p>
            <a:pPr lvl="1"/>
            <a:r>
              <a:rPr lang="en-US" dirty="0" smtClean="0"/>
              <a:t>Incident Elements</a:t>
            </a:r>
          </a:p>
          <a:p>
            <a:pPr lvl="1"/>
            <a:endParaRPr lang="en-US" dirty="0" smtClean="0"/>
          </a:p>
          <a:p>
            <a:pPr lvl="1"/>
            <a:endParaRPr lang="en-US" dirty="0" smtClean="0"/>
          </a:p>
          <a:p>
            <a:endParaRPr lang="en-US" dirty="0"/>
          </a:p>
        </p:txBody>
      </p:sp>
    </p:spTree>
    <p:extLst>
      <p:ext uri="{BB962C8B-B14F-4D97-AF65-F5344CB8AC3E}">
        <p14:creationId xmlns:p14="http://schemas.microsoft.com/office/powerpoint/2010/main" val="32980194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Incident Management Coding 101</a:t>
            </a:r>
          </a:p>
        </p:txBody>
      </p:sp>
      <p:sp>
        <p:nvSpPr>
          <p:cNvPr id="5" name="Content Placeholder 4"/>
          <p:cNvSpPr>
            <a:spLocks noGrp="1"/>
          </p:cNvSpPr>
          <p:nvPr>
            <p:ph idx="1"/>
          </p:nvPr>
        </p:nvSpPr>
        <p:spPr/>
        <p:txBody>
          <a:bodyPr>
            <a:normAutofit lnSpcReduction="10000"/>
          </a:bodyPr>
          <a:lstStyle/>
          <a:p>
            <a:r>
              <a:rPr lang="en-US" dirty="0"/>
              <a:t>Reminder: Behavior Code must be dragged and dropped on the top of the participant’s name. The Action Code must be dragged and dropped on the top of the behavior.</a:t>
            </a:r>
          </a:p>
          <a:p>
            <a:pPr lvl="1"/>
            <a:r>
              <a:rPr lang="en-US" dirty="0" smtClean="0"/>
              <a:t>Offender Name</a:t>
            </a:r>
            <a:br>
              <a:rPr lang="en-US" dirty="0" smtClean="0"/>
            </a:br>
            <a:r>
              <a:rPr lang="en-US" dirty="0" smtClean="0"/>
              <a:t>Behavior (must be dragged and dropped on Participants name)</a:t>
            </a:r>
            <a:br>
              <a:rPr lang="en-US" dirty="0" smtClean="0"/>
            </a:br>
            <a:r>
              <a:rPr lang="en-US" dirty="0" smtClean="0"/>
              <a:t>	Action (must be dragged and dropped on the behavior)</a:t>
            </a:r>
          </a:p>
          <a:p>
            <a:pPr lvl="1"/>
            <a:r>
              <a:rPr lang="en-US" dirty="0" smtClean="0"/>
              <a:t>Additional </a:t>
            </a:r>
            <a:r>
              <a:rPr lang="en-US" dirty="0"/>
              <a:t>Behavior (must be dragged and dropped on Participants name)</a:t>
            </a:r>
            <a:br>
              <a:rPr lang="en-US" dirty="0"/>
            </a:br>
            <a:r>
              <a:rPr lang="en-US" dirty="0"/>
              <a:t>	Action(must be </a:t>
            </a:r>
            <a:r>
              <a:rPr lang="en-US" dirty="0" smtClean="0"/>
              <a:t>dragged </a:t>
            </a:r>
            <a:r>
              <a:rPr lang="en-US" dirty="0"/>
              <a:t>and dropped on the behavior. </a:t>
            </a:r>
            <a:endParaRPr lang="en-US" dirty="0" smtClean="0"/>
          </a:p>
          <a:p>
            <a:pPr marL="320040" lvl="1" indent="0">
              <a:buNone/>
            </a:pPr>
            <a:endParaRPr lang="en-US" b="1" dirty="0" smtClean="0"/>
          </a:p>
          <a:p>
            <a:pPr marL="320040" lvl="1" indent="0">
              <a:buNone/>
            </a:pPr>
            <a:endParaRPr lang="en-US" b="1" dirty="0" smtClean="0"/>
          </a:p>
          <a:p>
            <a:pPr marL="320040" lvl="1" indent="0">
              <a:buNone/>
            </a:pPr>
            <a:endParaRPr lang="en-US" b="1" dirty="0" smtClean="0"/>
          </a:p>
          <a:p>
            <a:pPr marL="320040" lvl="1" indent="0">
              <a:buNone/>
            </a:pPr>
            <a:endParaRPr lang="en-US" b="1" dirty="0" smtClean="0"/>
          </a:p>
          <a:p>
            <a:pPr marL="320040" lvl="1" indent="0">
              <a:buNone/>
            </a:pPr>
            <a:r>
              <a:rPr lang="en-US" b="1" dirty="0" smtClean="0"/>
              <a:t>The incident below was coded using Chrome.</a:t>
            </a:r>
            <a:endParaRPr lang="en-US" b="1" dirty="0"/>
          </a:p>
          <a:p>
            <a:pPr marL="0" indent="0">
              <a:buNone/>
            </a:pP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00" y="4495800"/>
            <a:ext cx="80010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198865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Federal Reporting Requirements Reminders</a:t>
            </a:r>
          </a:p>
        </p:txBody>
      </p:sp>
      <p:sp>
        <p:nvSpPr>
          <p:cNvPr id="3" name="Content Placeholder 2"/>
          <p:cNvSpPr>
            <a:spLocks noGrp="1"/>
          </p:cNvSpPr>
          <p:nvPr>
            <p:ph idx="1"/>
          </p:nvPr>
        </p:nvSpPr>
        <p:spPr/>
        <p:txBody>
          <a:bodyPr/>
          <a:lstStyle/>
          <a:p>
            <a:r>
              <a:rPr lang="en-US" dirty="0" smtClean="0"/>
              <a:t>An incident involving more than one student in a different school in the same district, each student’s school should be selected in the  attribute section.</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905001" y="2667000"/>
            <a:ext cx="4648200" cy="4029834"/>
          </a:xfrm>
          <a:prstGeom prst="rect">
            <a:avLst/>
          </a:prstGeom>
          <a:noFill/>
          <a:ln>
            <a:noFill/>
          </a:ln>
        </p:spPr>
      </p:pic>
      <p:cxnSp>
        <p:nvCxnSpPr>
          <p:cNvPr id="6" name="Straight Arrow Connector 5"/>
          <p:cNvCxnSpPr/>
          <p:nvPr/>
        </p:nvCxnSpPr>
        <p:spPr>
          <a:xfrm flipH="1">
            <a:off x="4724400" y="3352800"/>
            <a:ext cx="2438400" cy="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46186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Incident Management Coding</a:t>
            </a:r>
            <a:endParaRPr lang="en-US"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371600"/>
            <a:ext cx="8534400" cy="495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264674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dirty="0"/>
              <a:t>Incident Management Coding</a:t>
            </a:r>
            <a:endParaRPr lang="en-US" altLang="en-US" dirty="0" smtClean="0">
              <a:ea typeface="ＭＳ Ｐゴシック" pitchFamily="34" charset="-128"/>
            </a:endParaRPr>
          </a:p>
        </p:txBody>
      </p:sp>
      <p:sp>
        <p:nvSpPr>
          <p:cNvPr id="3" name="Content Placeholder 2"/>
          <p:cNvSpPr>
            <a:spLocks noGrp="1"/>
          </p:cNvSpPr>
          <p:nvPr>
            <p:ph idx="1"/>
          </p:nvPr>
        </p:nvSpPr>
        <p:spPr/>
        <p:txBody>
          <a:bodyPr>
            <a:normAutofit/>
          </a:bodyPr>
          <a:lstStyle/>
          <a:p>
            <a:pPr marL="0" lvl="1" indent="0">
              <a:buFont typeface="Arial" charset="0"/>
              <a:buNone/>
              <a:defRPr/>
            </a:pPr>
            <a:r>
              <a:rPr lang="en-US" dirty="0"/>
              <a:t>How should I </a:t>
            </a:r>
            <a:r>
              <a:rPr lang="en-US" dirty="0" smtClean="0"/>
              <a:t>code incident for the following scenario.</a:t>
            </a:r>
            <a:endParaRPr lang="en-US" dirty="0"/>
          </a:p>
          <a:p>
            <a:pPr>
              <a:defRPr/>
            </a:pPr>
            <a:r>
              <a:rPr lang="en-US" sz="3000" dirty="0" smtClean="0"/>
              <a:t>Three Students are involved in a fight at one high school.</a:t>
            </a:r>
          </a:p>
          <a:p>
            <a:pPr lvl="1">
              <a:defRPr/>
            </a:pPr>
            <a:r>
              <a:rPr lang="en-US" dirty="0" smtClean="0"/>
              <a:t>Code as one incident</a:t>
            </a:r>
          </a:p>
          <a:p>
            <a:pPr lvl="1">
              <a:defRPr/>
            </a:pPr>
            <a:r>
              <a:rPr lang="en-US" dirty="0" smtClean="0"/>
              <a:t>Code all Three participants under the one incident</a:t>
            </a:r>
          </a:p>
          <a:p>
            <a:pPr lvl="1">
              <a:defRPr/>
            </a:pPr>
            <a:r>
              <a:rPr lang="en-US" dirty="0" smtClean="0"/>
              <a:t>Make sure you assign the role offender(s) and/or victim(s) for each participant</a:t>
            </a:r>
          </a:p>
          <a:p>
            <a:pPr lvl="1">
              <a:defRPr/>
            </a:pPr>
            <a:r>
              <a:rPr lang="en-US" dirty="0" smtClean="0"/>
              <a:t>Make sure you code the behavior for each participant</a:t>
            </a:r>
          </a:p>
          <a:p>
            <a:pPr lvl="1">
              <a:defRPr/>
            </a:pPr>
            <a:r>
              <a:rPr lang="en-US" dirty="0" smtClean="0"/>
              <a:t>Make sure you code the action taken by associating it to the behavior for each participant</a:t>
            </a:r>
            <a:endParaRPr lang="en-US" dirty="0" smtClean="0">
              <a:solidFill>
                <a:srgbClr val="FF0000"/>
              </a:solidFill>
            </a:endParaRPr>
          </a:p>
          <a:p>
            <a:pPr lvl="1">
              <a:defRPr/>
            </a:pPr>
            <a:endParaRPr lang="en-US" dirty="0"/>
          </a:p>
        </p:txBody>
      </p:sp>
    </p:spTree>
    <p:extLst>
      <p:ext uri="{BB962C8B-B14F-4D97-AF65-F5344CB8AC3E}">
        <p14:creationId xmlns:p14="http://schemas.microsoft.com/office/powerpoint/2010/main" val="13540618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normAutofit/>
          </a:bodyPr>
          <a:lstStyle/>
          <a:p>
            <a:r>
              <a:rPr lang="en-US" altLang="en-US" dirty="0" smtClean="0">
                <a:ea typeface="ＭＳ Ｐゴシック" pitchFamily="34" charset="-128"/>
              </a:rPr>
              <a:t>Incident Management Coding</a:t>
            </a:r>
          </a:p>
        </p:txBody>
      </p:sp>
      <p:sp>
        <p:nvSpPr>
          <p:cNvPr id="3" name="Content Placeholder 2"/>
          <p:cNvSpPr>
            <a:spLocks noGrp="1"/>
          </p:cNvSpPr>
          <p:nvPr>
            <p:ph idx="1"/>
          </p:nvPr>
        </p:nvSpPr>
        <p:spPr/>
        <p:txBody>
          <a:bodyPr>
            <a:normAutofit/>
          </a:bodyPr>
          <a:lstStyle/>
          <a:p>
            <a:pPr>
              <a:defRPr/>
            </a:pPr>
            <a:r>
              <a:rPr lang="en-US" dirty="0" smtClean="0"/>
              <a:t>If there is more than one discipline reason for removal of students from their regular education program for discipline (Suspension and Expulsion). How will the state count the incident? The state will use the federal hierarchy:</a:t>
            </a:r>
          </a:p>
          <a:p>
            <a:pPr lvl="1">
              <a:defRPr/>
            </a:pPr>
            <a:r>
              <a:rPr lang="en-US" dirty="0" smtClean="0"/>
              <a:t>Violence with physical injury</a:t>
            </a:r>
          </a:p>
          <a:p>
            <a:pPr lvl="1">
              <a:defRPr/>
            </a:pPr>
            <a:r>
              <a:rPr lang="en-US" dirty="0" smtClean="0"/>
              <a:t>Violence without physical injury</a:t>
            </a:r>
          </a:p>
          <a:p>
            <a:pPr lvl="1">
              <a:defRPr/>
            </a:pPr>
            <a:r>
              <a:rPr lang="en-US" dirty="0" smtClean="0"/>
              <a:t>Weapons possession</a:t>
            </a:r>
          </a:p>
          <a:p>
            <a:pPr lvl="1">
              <a:defRPr/>
            </a:pPr>
            <a:r>
              <a:rPr lang="en-US" dirty="0" smtClean="0"/>
              <a:t>Drugs</a:t>
            </a:r>
          </a:p>
          <a:p>
            <a:pPr lvl="1">
              <a:defRPr/>
            </a:pPr>
            <a:r>
              <a:rPr lang="en-US" dirty="0" smtClean="0"/>
              <a:t>Alcohol</a:t>
            </a:r>
            <a:endParaRPr lang="en-US" dirty="0"/>
          </a:p>
          <a:p>
            <a:pPr marL="274320" lvl="1" indent="0">
              <a:buFont typeface="Arial" charset="0"/>
              <a:buNone/>
              <a:defRPr/>
            </a:pPr>
            <a:endParaRPr lang="en-US" dirty="0" smtClean="0"/>
          </a:p>
          <a:p>
            <a:pPr marL="274320" lvl="1" indent="0">
              <a:buFont typeface="Arial" charset="0"/>
              <a:buNone/>
              <a:defRPr/>
            </a:pPr>
            <a:r>
              <a:rPr lang="en-US" dirty="0" smtClean="0"/>
              <a:t>Note: To code </a:t>
            </a:r>
            <a:r>
              <a:rPr lang="en-US" dirty="0"/>
              <a:t>p</a:t>
            </a:r>
            <a:r>
              <a:rPr lang="en-US" dirty="0" smtClean="0"/>
              <a:t>hysical injury make sure you select the participant attributes then code the subcode to indicate the level of injury.</a:t>
            </a:r>
          </a:p>
        </p:txBody>
      </p:sp>
    </p:spTree>
    <p:extLst>
      <p:ext uri="{BB962C8B-B14F-4D97-AF65-F5344CB8AC3E}">
        <p14:creationId xmlns:p14="http://schemas.microsoft.com/office/powerpoint/2010/main" val="361044894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Incident Management Coding</a:t>
            </a:r>
          </a:p>
        </p:txBody>
      </p:sp>
      <p:sp>
        <p:nvSpPr>
          <p:cNvPr id="3" name="Content Placeholder 2"/>
          <p:cNvSpPr>
            <a:spLocks noGrp="1"/>
          </p:cNvSpPr>
          <p:nvPr>
            <p:ph idx="1"/>
          </p:nvPr>
        </p:nvSpPr>
        <p:spPr/>
        <p:txBody>
          <a:bodyPr>
            <a:normAutofit/>
          </a:bodyPr>
          <a:lstStyle/>
          <a:p>
            <a:r>
              <a:rPr lang="en-US" dirty="0"/>
              <a:t>All SUX-Pending Expulsion should be resolved before the 180</a:t>
            </a:r>
            <a:r>
              <a:rPr lang="en-US" baseline="30000" dirty="0"/>
              <a:t>th</a:t>
            </a:r>
            <a:r>
              <a:rPr lang="en-US" dirty="0"/>
              <a:t> day reporting</a:t>
            </a:r>
            <a:r>
              <a:rPr lang="en-US" dirty="0" smtClean="0"/>
              <a:t>.</a:t>
            </a:r>
            <a:r>
              <a:rPr lang="en-US" dirty="0">
                <a:solidFill>
                  <a:srgbClr val="00B0F0"/>
                </a:solidFill>
              </a:rPr>
              <a:t> </a:t>
            </a:r>
            <a:endParaRPr lang="en-US" dirty="0" smtClean="0">
              <a:solidFill>
                <a:srgbClr val="00B0F0"/>
              </a:solidFill>
            </a:endParaRPr>
          </a:p>
          <a:p>
            <a:r>
              <a:rPr lang="en-US" dirty="0" smtClean="0"/>
              <a:t>All </a:t>
            </a:r>
            <a:r>
              <a:rPr lang="en-US" dirty="0"/>
              <a:t>SPC-Pending Parent Conference should be resolved and updated before the 180</a:t>
            </a:r>
            <a:r>
              <a:rPr lang="en-US" baseline="30000" dirty="0"/>
              <a:t>th</a:t>
            </a:r>
            <a:r>
              <a:rPr lang="en-US" dirty="0"/>
              <a:t> day reporting.</a:t>
            </a:r>
          </a:p>
          <a:p>
            <a:r>
              <a:rPr lang="en-US" dirty="0" smtClean="0"/>
              <a:t>When </a:t>
            </a:r>
            <a:r>
              <a:rPr lang="en-US" dirty="0"/>
              <a:t>coding 789 Weapons you must coded a sub code and action taken. (Subcodes 780,781, 782, 783, 784, 785, &amp; 786)</a:t>
            </a:r>
          </a:p>
          <a:p>
            <a:endParaRPr lang="en-US" dirty="0"/>
          </a:p>
        </p:txBody>
      </p:sp>
    </p:spTree>
    <p:extLst>
      <p:ext uri="{BB962C8B-B14F-4D97-AF65-F5344CB8AC3E}">
        <p14:creationId xmlns:p14="http://schemas.microsoft.com/office/powerpoint/2010/main" val="40255745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Incident Management Coding</a:t>
            </a:r>
            <a:endParaRPr lang="en-US" dirty="0"/>
          </a:p>
        </p:txBody>
      </p:sp>
      <p:sp>
        <p:nvSpPr>
          <p:cNvPr id="3" name="Content Placeholder 2"/>
          <p:cNvSpPr>
            <a:spLocks noGrp="1"/>
          </p:cNvSpPr>
          <p:nvPr>
            <p:ph idx="1"/>
          </p:nvPr>
        </p:nvSpPr>
        <p:spPr/>
        <p:txBody>
          <a:bodyPr/>
          <a:lstStyle/>
          <a:p>
            <a:r>
              <a:rPr lang="en-US" dirty="0" smtClean="0"/>
              <a:t>Weapon Coding-Adding Object</a:t>
            </a:r>
            <a:endParaRPr lang="en-US" dirty="0"/>
          </a:p>
        </p:txBody>
      </p:sp>
      <p:pic>
        <p:nvPicPr>
          <p:cNvPr id="4" name="Picture 3"/>
          <p:cNvPicPr/>
          <p:nvPr/>
        </p:nvPicPr>
        <p:blipFill>
          <a:blip r:embed="rId2"/>
          <a:stretch>
            <a:fillRect/>
          </a:stretch>
        </p:blipFill>
        <p:spPr>
          <a:xfrm>
            <a:off x="1219200" y="2362200"/>
            <a:ext cx="6553200" cy="4124325"/>
          </a:xfrm>
          <a:prstGeom prst="rect">
            <a:avLst/>
          </a:prstGeom>
        </p:spPr>
      </p:pic>
    </p:spTree>
    <p:extLst>
      <p:ext uri="{BB962C8B-B14F-4D97-AF65-F5344CB8AC3E}">
        <p14:creationId xmlns:p14="http://schemas.microsoft.com/office/powerpoint/2010/main" val="5268608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Federal Reporting Requirements Reminders	</a:t>
            </a:r>
            <a:endParaRPr lang="en-US" dirty="0"/>
          </a:p>
        </p:txBody>
      </p:sp>
      <p:sp>
        <p:nvSpPr>
          <p:cNvPr id="3" name="Content Placeholder 2"/>
          <p:cNvSpPr>
            <a:spLocks noGrp="1"/>
          </p:cNvSpPr>
          <p:nvPr>
            <p:ph idx="1"/>
          </p:nvPr>
        </p:nvSpPr>
        <p:spPr/>
        <p:txBody>
          <a:bodyPr>
            <a:normAutofit/>
          </a:bodyPr>
          <a:lstStyle/>
          <a:p>
            <a:r>
              <a:rPr lang="en-US" dirty="0" smtClean="0"/>
              <a:t>All weapons incidents must have a final action. All of the following are weapons incident:</a:t>
            </a:r>
          </a:p>
          <a:p>
            <a:pPr lvl="1"/>
            <a:r>
              <a:rPr lang="en-US" dirty="0" smtClean="0"/>
              <a:t>781-Handguns</a:t>
            </a:r>
            <a:endParaRPr lang="en-US" dirty="0"/>
          </a:p>
          <a:p>
            <a:pPr lvl="1"/>
            <a:r>
              <a:rPr lang="en-US" dirty="0"/>
              <a:t>782-Rifles</a:t>
            </a:r>
          </a:p>
          <a:p>
            <a:pPr lvl="1"/>
            <a:r>
              <a:rPr lang="en-US" dirty="0"/>
              <a:t>783-Other Firearms</a:t>
            </a:r>
          </a:p>
          <a:p>
            <a:pPr marL="114300" indent="0">
              <a:buNone/>
            </a:pPr>
            <a:r>
              <a:rPr lang="en-US" dirty="0" smtClean="0">
                <a:solidFill>
                  <a:schemeClr val="accent1">
                    <a:lumMod val="75000"/>
                  </a:schemeClr>
                </a:solidFill>
              </a:rPr>
              <a:t>Please note that a call to parent is not a final action for the incidents listed above.</a:t>
            </a:r>
          </a:p>
          <a:p>
            <a:r>
              <a:rPr lang="en-US" dirty="0" smtClean="0"/>
              <a:t>Summer Incidents occurring after July 1</a:t>
            </a:r>
            <a:r>
              <a:rPr lang="en-US" baseline="30000" dirty="0" smtClean="0"/>
              <a:t>st</a:t>
            </a:r>
            <a:r>
              <a:rPr lang="en-US" dirty="0" smtClean="0"/>
              <a:t> that results in a school removal for the 2018-19 school year, will be reported in the 2018-19 school year data collection.</a:t>
            </a:r>
          </a:p>
          <a:p>
            <a:pPr marL="114300" indent="0">
              <a:buNone/>
            </a:pPr>
            <a:endParaRPr lang="en-US" dirty="0"/>
          </a:p>
        </p:txBody>
      </p:sp>
    </p:spTree>
    <p:extLst>
      <p:ext uri="{BB962C8B-B14F-4D97-AF65-F5344CB8AC3E}">
        <p14:creationId xmlns:p14="http://schemas.microsoft.com/office/powerpoint/2010/main" val="3953625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Incident Management Coding</a:t>
            </a:r>
            <a:endParaRPr lang="en-US" dirty="0"/>
          </a:p>
        </p:txBody>
      </p:sp>
      <p:sp>
        <p:nvSpPr>
          <p:cNvPr id="3" name="Content Placeholder 2"/>
          <p:cNvSpPr>
            <a:spLocks noGrp="1"/>
          </p:cNvSpPr>
          <p:nvPr>
            <p:ph idx="1"/>
          </p:nvPr>
        </p:nvSpPr>
        <p:spPr/>
        <p:txBody>
          <a:bodyPr>
            <a:normAutofit lnSpcReduction="10000"/>
          </a:bodyPr>
          <a:lstStyle/>
          <a:p>
            <a:r>
              <a:rPr lang="en-US" dirty="0" smtClean="0"/>
              <a:t>Do not use students names in the title or Suns ID.</a:t>
            </a:r>
          </a:p>
          <a:p>
            <a:r>
              <a:rPr lang="en-US" dirty="0" smtClean="0"/>
              <a:t>Toy </a:t>
            </a:r>
            <a:r>
              <a:rPr lang="en-US" dirty="0"/>
              <a:t>b</a:t>
            </a:r>
            <a:r>
              <a:rPr lang="en-US" dirty="0" smtClean="0"/>
              <a:t>ullets, toy guns, toy cap guns, toy pellet guns should be coded as 789 Weapons-OBJ Misc. Objects. </a:t>
            </a:r>
            <a:r>
              <a:rPr lang="en-US" u="sng" dirty="0" smtClean="0"/>
              <a:t>Do not code as </a:t>
            </a:r>
            <a:r>
              <a:rPr lang="en-US" dirty="0" smtClean="0"/>
              <a:t>781,782,  &amp; 783.</a:t>
            </a:r>
          </a:p>
          <a:p>
            <a:r>
              <a:rPr lang="en-US" dirty="0" smtClean="0"/>
              <a:t>BB Guns should be coded as 789 as Other Weapons-sub code Other Weapon-sub code 780-Other Weapons.</a:t>
            </a:r>
          </a:p>
          <a:p>
            <a:r>
              <a:rPr lang="en-US" dirty="0" smtClean="0"/>
              <a:t>783-Other Firearms – examples- devices designed to expel a projectile, grenade, explosive</a:t>
            </a:r>
          </a:p>
          <a:p>
            <a:r>
              <a:rPr lang="en-US" dirty="0" smtClean="0"/>
              <a:t>Fireworks should be coded as 010 Fireworks.(page 40 IM Guide)</a:t>
            </a:r>
          </a:p>
          <a:p>
            <a:r>
              <a:rPr lang="en-US" dirty="0" smtClean="0"/>
              <a:t>780-Other Weapons- examples- razor blade, ice pick, Chinese star, chain, brass knuckle, billy club, stun gun, mace, tear gas, hatchet, Taser, pepper spray</a:t>
            </a:r>
          </a:p>
          <a:p>
            <a:endParaRPr lang="en-US" dirty="0" smtClean="0"/>
          </a:p>
          <a:p>
            <a:pPr marL="0" indent="0">
              <a:buNone/>
            </a:pPr>
            <a:endParaRPr lang="en-US" dirty="0"/>
          </a:p>
        </p:txBody>
      </p:sp>
    </p:spTree>
    <p:extLst>
      <p:ext uri="{BB962C8B-B14F-4D97-AF65-F5344CB8AC3E}">
        <p14:creationId xmlns:p14="http://schemas.microsoft.com/office/powerpoint/2010/main" val="282152621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Weapon Coding-Misc. Object</a:t>
            </a:r>
            <a:endParaRPr lang="en-US" dirty="0"/>
          </a:p>
        </p:txBody>
      </p:sp>
      <p:sp>
        <p:nvSpPr>
          <p:cNvPr id="4" name="Content Placeholder 3"/>
          <p:cNvSpPr>
            <a:spLocks noGrp="1"/>
          </p:cNvSpPr>
          <p:nvPr>
            <p:ph idx="1"/>
          </p:nvPr>
        </p:nvSpPr>
        <p:spPr/>
        <p:txBody>
          <a:bodyPr/>
          <a:lstStyle/>
          <a:p>
            <a:r>
              <a:rPr lang="en-US" dirty="0" smtClean="0"/>
              <a:t>Adding Misc. Object</a:t>
            </a:r>
            <a:endParaRPr lang="en-US"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233487" y="2471737"/>
            <a:ext cx="6067425" cy="3057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79801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Required Fields for Coding</a:t>
            </a:r>
          </a:p>
        </p:txBody>
      </p:sp>
      <p:sp>
        <p:nvSpPr>
          <p:cNvPr id="3" name="Content Placeholder 2"/>
          <p:cNvSpPr>
            <a:spLocks noGrp="1"/>
          </p:cNvSpPr>
          <p:nvPr>
            <p:ph idx="1"/>
          </p:nvPr>
        </p:nvSpPr>
        <p:spPr/>
        <p:txBody>
          <a:bodyPr>
            <a:normAutofit/>
          </a:bodyPr>
          <a:lstStyle/>
          <a:p>
            <a:r>
              <a:rPr lang="en-US" dirty="0" smtClean="0"/>
              <a:t>Actions</a:t>
            </a:r>
          </a:p>
          <a:p>
            <a:pPr lvl="1"/>
            <a:r>
              <a:rPr lang="en-US" sz="2400" dirty="0" smtClean="0"/>
              <a:t>Record the Type of Removals</a:t>
            </a:r>
          </a:p>
          <a:p>
            <a:pPr lvl="2"/>
            <a:r>
              <a:rPr lang="en-US" sz="2400" dirty="0" smtClean="0"/>
              <a:t>Record Subcodes for Type of Removal</a:t>
            </a:r>
          </a:p>
          <a:p>
            <a:pPr lvl="1"/>
            <a:r>
              <a:rPr lang="en-US" sz="2400" dirty="0" smtClean="0"/>
              <a:t>Provide the Duration of the Removal</a:t>
            </a:r>
          </a:p>
          <a:p>
            <a:pPr lvl="1"/>
            <a:r>
              <a:rPr lang="en-US" sz="2400" dirty="0" smtClean="0"/>
              <a:t>Must be Associated with the Behavior</a:t>
            </a:r>
            <a:endParaRPr lang="en-US" sz="2400" dirty="0"/>
          </a:p>
        </p:txBody>
      </p:sp>
    </p:spTree>
    <p:extLst>
      <p:ext uri="{BB962C8B-B14F-4D97-AF65-F5344CB8AC3E}">
        <p14:creationId xmlns:p14="http://schemas.microsoft.com/office/powerpoint/2010/main" val="225518234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Incident Management Coding</a:t>
            </a:r>
            <a:endParaRPr lang="en-US" dirty="0"/>
          </a:p>
        </p:txBody>
      </p:sp>
      <p:sp>
        <p:nvSpPr>
          <p:cNvPr id="3" name="Content Placeholder 2"/>
          <p:cNvSpPr>
            <a:spLocks noGrp="1"/>
          </p:cNvSpPr>
          <p:nvPr>
            <p:ph idx="1"/>
          </p:nvPr>
        </p:nvSpPr>
        <p:spPr/>
        <p:txBody>
          <a:bodyPr/>
          <a:lstStyle/>
          <a:p>
            <a:r>
              <a:rPr lang="en-US" u="sng" dirty="0"/>
              <a:t>Do not add additional </a:t>
            </a:r>
            <a:r>
              <a:rPr lang="en-US" dirty="0"/>
              <a:t>codes to Incident Management System. </a:t>
            </a:r>
            <a:r>
              <a:rPr lang="en-US" dirty="0" smtClean="0"/>
              <a:t>Align </a:t>
            </a:r>
            <a:r>
              <a:rPr lang="en-US" dirty="0"/>
              <a:t>your district's codes to </a:t>
            </a:r>
            <a:r>
              <a:rPr lang="en-US" dirty="0" smtClean="0"/>
              <a:t>the available codes </a:t>
            </a:r>
            <a:r>
              <a:rPr lang="en-US" dirty="0"/>
              <a:t>in the system. </a:t>
            </a:r>
          </a:p>
          <a:p>
            <a:r>
              <a:rPr lang="en-US" dirty="0"/>
              <a:t>No student should have 12 incidents in one day coded.</a:t>
            </a:r>
          </a:p>
          <a:p>
            <a:r>
              <a:rPr lang="en-US" dirty="0" smtClean="0"/>
              <a:t>Incidents </a:t>
            </a:r>
            <a:r>
              <a:rPr lang="en-US" dirty="0"/>
              <a:t>must be coded with attributes for each student.</a:t>
            </a:r>
          </a:p>
          <a:p>
            <a:r>
              <a:rPr lang="en-US" dirty="0"/>
              <a:t>Tardies </a:t>
            </a:r>
            <a:r>
              <a:rPr lang="en-US" u="sng" dirty="0"/>
              <a:t>are not considered Truancy</a:t>
            </a:r>
            <a:r>
              <a:rPr lang="en-US" dirty="0"/>
              <a:t>. The tardy code of </a:t>
            </a:r>
            <a:r>
              <a:rPr lang="en-US" u="sng" dirty="0"/>
              <a:t>180 </a:t>
            </a:r>
            <a:r>
              <a:rPr lang="en-US" dirty="0"/>
              <a:t>should be </a:t>
            </a:r>
            <a:r>
              <a:rPr lang="en-US" dirty="0" smtClean="0"/>
              <a:t>used for excessive tardies.</a:t>
            </a:r>
            <a:endParaRPr lang="en-US" dirty="0"/>
          </a:p>
          <a:p>
            <a:endParaRPr lang="en-US" dirty="0"/>
          </a:p>
        </p:txBody>
      </p:sp>
    </p:spTree>
    <p:extLst>
      <p:ext uri="{BB962C8B-B14F-4D97-AF65-F5344CB8AC3E}">
        <p14:creationId xmlns:p14="http://schemas.microsoft.com/office/powerpoint/2010/main" val="411631249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Incident Management Coding Definitions</a:t>
            </a:r>
            <a:endParaRPr lang="en-US" dirty="0"/>
          </a:p>
        </p:txBody>
      </p:sp>
      <p:sp>
        <p:nvSpPr>
          <p:cNvPr id="5" name="Content Placeholder 4"/>
          <p:cNvSpPr>
            <a:spLocks noGrp="1"/>
          </p:cNvSpPr>
          <p:nvPr>
            <p:ph sz="half" idx="1"/>
          </p:nvPr>
        </p:nvSpPr>
        <p:spPr/>
        <p:txBody>
          <a:bodyPr>
            <a:normAutofit/>
          </a:bodyPr>
          <a:lstStyle/>
          <a:p>
            <a:r>
              <a:rPr lang="en-US" dirty="0" smtClean="0"/>
              <a:t>Fighting- Federal  Spec. Definition</a:t>
            </a:r>
          </a:p>
          <a:p>
            <a:pPr lvl="1"/>
            <a:r>
              <a:rPr lang="en-US" dirty="0" smtClean="0"/>
              <a:t>Mutual participation in an incident involving physical violence where there is no major injury.	</a:t>
            </a:r>
            <a:endParaRPr lang="en-US" dirty="0"/>
          </a:p>
        </p:txBody>
      </p:sp>
      <p:sp>
        <p:nvSpPr>
          <p:cNvPr id="6" name="Content Placeholder 5"/>
          <p:cNvSpPr>
            <a:spLocks noGrp="1"/>
          </p:cNvSpPr>
          <p:nvPr>
            <p:ph sz="half" idx="2"/>
          </p:nvPr>
        </p:nvSpPr>
        <p:spPr/>
        <p:txBody>
          <a:bodyPr>
            <a:normAutofit/>
          </a:bodyPr>
          <a:lstStyle/>
          <a:p>
            <a:r>
              <a:rPr lang="en-US" dirty="0" smtClean="0"/>
              <a:t>Aggravated Assault</a:t>
            </a:r>
          </a:p>
          <a:p>
            <a:pPr lvl="1"/>
            <a:r>
              <a:rPr lang="en-US" dirty="0" smtClean="0"/>
              <a:t>Victim suffers</a:t>
            </a:r>
          </a:p>
          <a:p>
            <a:pPr lvl="2"/>
            <a:r>
              <a:rPr lang="en-US" dirty="0" smtClean="0"/>
              <a:t>Broken bones, loss of teeth, possible internal injury, severe laceration, loss of consciousness.</a:t>
            </a:r>
          </a:p>
          <a:p>
            <a:pPr lvl="1"/>
            <a:endParaRPr lang="en-US" sz="1200" dirty="0"/>
          </a:p>
          <a:p>
            <a:pPr lvl="1"/>
            <a:endParaRPr lang="en-US" sz="1200" dirty="0" smtClean="0"/>
          </a:p>
          <a:p>
            <a:pPr lvl="1"/>
            <a:endParaRPr lang="en-US" sz="1200" dirty="0"/>
          </a:p>
          <a:p>
            <a:pPr lvl="1"/>
            <a:endParaRPr lang="en-US" sz="1200" dirty="0" smtClean="0"/>
          </a:p>
          <a:p>
            <a:pPr lvl="1"/>
            <a:endParaRPr lang="en-US" sz="1200" dirty="0"/>
          </a:p>
          <a:p>
            <a:pPr lvl="1"/>
            <a:endParaRPr lang="en-US" sz="1200" dirty="0" smtClean="0"/>
          </a:p>
          <a:p>
            <a:pPr lvl="1"/>
            <a:endParaRPr lang="en-US" sz="1200" dirty="0"/>
          </a:p>
          <a:p>
            <a:pPr lvl="1"/>
            <a:endParaRPr lang="en-US" sz="1200" dirty="0" smtClean="0"/>
          </a:p>
          <a:p>
            <a:pPr marL="274320" lvl="1" indent="0">
              <a:buNone/>
            </a:pPr>
            <a:r>
              <a:rPr lang="en-US" sz="1200" dirty="0" smtClean="0"/>
              <a:t>Full definition can be found on page 37 of IM manual.</a:t>
            </a:r>
            <a:endParaRPr lang="en-US" sz="1200" dirty="0"/>
          </a:p>
        </p:txBody>
      </p:sp>
    </p:spTree>
    <p:extLst>
      <p:ext uri="{BB962C8B-B14F-4D97-AF65-F5344CB8AC3E}">
        <p14:creationId xmlns:p14="http://schemas.microsoft.com/office/powerpoint/2010/main" val="109018672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Incident Management Coding Definitions</a:t>
            </a:r>
            <a:endParaRPr lang="en-US" dirty="0"/>
          </a:p>
        </p:txBody>
      </p:sp>
      <p:sp>
        <p:nvSpPr>
          <p:cNvPr id="3" name="Content Placeholder 2"/>
          <p:cNvSpPr>
            <a:spLocks noGrp="1"/>
          </p:cNvSpPr>
          <p:nvPr>
            <p:ph idx="1"/>
          </p:nvPr>
        </p:nvSpPr>
        <p:spPr/>
        <p:txBody>
          <a:bodyPr>
            <a:normAutofit/>
          </a:bodyPr>
          <a:lstStyle/>
          <a:p>
            <a:r>
              <a:rPr lang="en-US" dirty="0" smtClean="0"/>
              <a:t>Physical Injury-Federal  Spec. Definition</a:t>
            </a:r>
          </a:p>
          <a:p>
            <a:pPr lvl="1"/>
            <a:r>
              <a:rPr lang="en-US" dirty="0" smtClean="0"/>
              <a:t>Incidents with injury include those in which one or more students, school personnel or other persons on school grounds required professional medical attention.</a:t>
            </a:r>
          </a:p>
          <a:p>
            <a:pPr lvl="1"/>
            <a:r>
              <a:rPr lang="en-US" dirty="0" smtClean="0"/>
              <a:t>Examples: concussion, fractured or broken bones, cuts requiring stitches, stab or bullet wounds</a:t>
            </a:r>
            <a:r>
              <a:rPr lang="en-US" dirty="0"/>
              <a:t>	</a:t>
            </a:r>
            <a:endParaRPr lang="en-US" dirty="0" smtClean="0"/>
          </a:p>
          <a:p>
            <a:pPr marL="548640" lvl="2" indent="0">
              <a:buNone/>
            </a:pPr>
            <a:endParaRPr lang="en-US" dirty="0"/>
          </a:p>
        </p:txBody>
      </p:sp>
    </p:spTree>
    <p:extLst>
      <p:ext uri="{BB962C8B-B14F-4D97-AF65-F5344CB8AC3E}">
        <p14:creationId xmlns:p14="http://schemas.microsoft.com/office/powerpoint/2010/main" val="74160576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Federal Reporting Requirements Reminders	</a:t>
            </a:r>
          </a:p>
        </p:txBody>
      </p:sp>
      <p:sp>
        <p:nvSpPr>
          <p:cNvPr id="3" name="Content Placeholder 2"/>
          <p:cNvSpPr>
            <a:spLocks noGrp="1"/>
          </p:cNvSpPr>
          <p:nvPr>
            <p:ph idx="1"/>
          </p:nvPr>
        </p:nvSpPr>
        <p:spPr/>
        <p:txBody>
          <a:bodyPr/>
          <a:lstStyle/>
          <a:p>
            <a:r>
              <a:rPr lang="en-US" dirty="0" smtClean="0"/>
              <a:t>An incident that is coded as an Aggravated Assault  should have a physical injury coded.</a:t>
            </a:r>
          </a:p>
          <a:p>
            <a:pPr marL="114300" indent="0">
              <a:buNone/>
            </a:pP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905001" y="2438400"/>
            <a:ext cx="4648200" cy="4029834"/>
          </a:xfrm>
          <a:prstGeom prst="rect">
            <a:avLst/>
          </a:prstGeom>
          <a:noFill/>
          <a:ln>
            <a:noFill/>
          </a:ln>
        </p:spPr>
      </p:pic>
      <p:cxnSp>
        <p:nvCxnSpPr>
          <p:cNvPr id="6" name="Straight Arrow Connector 5"/>
          <p:cNvCxnSpPr/>
          <p:nvPr/>
        </p:nvCxnSpPr>
        <p:spPr>
          <a:xfrm flipH="1">
            <a:off x="5562600" y="3810000"/>
            <a:ext cx="2514600" cy="3810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793793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Incident Management Coding</a:t>
            </a:r>
            <a:endParaRPr lang="en-US" dirty="0"/>
          </a:p>
        </p:txBody>
      </p:sp>
      <p:pic>
        <p:nvPicPr>
          <p:cNvPr id="4" name="Content Placeholder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905000"/>
            <a:ext cx="8229600" cy="4190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7" descr="C:\Users\Acoleman\AppData\Local\Microsoft\Windows\Temporary Internet Files\Content.IE5\WRMKJ6AO\MC900432546[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3733799"/>
            <a:ext cx="1714500" cy="171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7"/>
          <p:cNvSpPr txBox="1">
            <a:spLocks noChangeArrowheads="1"/>
          </p:cNvSpPr>
          <p:nvPr/>
        </p:nvSpPr>
        <p:spPr bwMode="auto">
          <a:xfrm>
            <a:off x="5753100" y="4114800"/>
            <a:ext cx="2743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800">
                <a:solidFill>
                  <a:schemeClr val="tx1"/>
                </a:solidFill>
                <a:latin typeface="Century Gothic" pitchFamily="34" charset="0"/>
              </a:defRPr>
            </a:lvl1pPr>
            <a:lvl2pPr marL="742950" indent="-285750" eaLnBrk="0" hangingPunct="0">
              <a:spcBef>
                <a:spcPct val="20000"/>
              </a:spcBef>
              <a:buChar char="–"/>
              <a:defRPr sz="2400">
                <a:solidFill>
                  <a:schemeClr val="tx1"/>
                </a:solidFill>
                <a:latin typeface="Century Gothic" pitchFamily="34" charset="0"/>
              </a:defRPr>
            </a:lvl2pPr>
            <a:lvl3pPr marL="1143000" indent="-228600" eaLnBrk="0" hangingPunct="0">
              <a:spcBef>
                <a:spcPct val="20000"/>
              </a:spcBef>
              <a:buChar char="•"/>
              <a:defRPr sz="2000">
                <a:solidFill>
                  <a:schemeClr val="tx1"/>
                </a:solidFill>
                <a:latin typeface="Century Gothic" pitchFamily="34" charset="0"/>
              </a:defRPr>
            </a:lvl3pPr>
            <a:lvl4pPr marL="1600200" indent="-228600" eaLnBrk="0" hangingPunct="0">
              <a:spcBef>
                <a:spcPct val="20000"/>
              </a:spcBef>
              <a:buChar char="–"/>
              <a:defRPr sz="2000">
                <a:solidFill>
                  <a:schemeClr val="tx1"/>
                </a:solidFill>
                <a:latin typeface="Century Gothic" pitchFamily="34" charset="0"/>
              </a:defRPr>
            </a:lvl4pPr>
            <a:lvl5pPr marL="2057400" indent="-228600" eaLnBrk="0" hangingPunct="0">
              <a:spcBef>
                <a:spcPct val="20000"/>
              </a:spcBef>
              <a:buChar char="»"/>
              <a:defRPr sz="1600">
                <a:solidFill>
                  <a:schemeClr val="tx1"/>
                </a:solidFill>
                <a:latin typeface="Century Gothic" pitchFamily="34" charset="0"/>
              </a:defRPr>
            </a:lvl5pPr>
            <a:lvl6pPr marL="2514600" indent="-228600" eaLnBrk="0" fontAlgn="base" hangingPunct="0">
              <a:spcBef>
                <a:spcPct val="20000"/>
              </a:spcBef>
              <a:spcAft>
                <a:spcPct val="0"/>
              </a:spcAft>
              <a:buChar char="»"/>
              <a:defRPr sz="1600">
                <a:solidFill>
                  <a:schemeClr val="tx1"/>
                </a:solidFill>
                <a:latin typeface="Century Gothic" pitchFamily="34" charset="0"/>
              </a:defRPr>
            </a:lvl6pPr>
            <a:lvl7pPr marL="2971800" indent="-228600" eaLnBrk="0" fontAlgn="base" hangingPunct="0">
              <a:spcBef>
                <a:spcPct val="20000"/>
              </a:spcBef>
              <a:spcAft>
                <a:spcPct val="0"/>
              </a:spcAft>
              <a:buChar char="»"/>
              <a:defRPr sz="1600">
                <a:solidFill>
                  <a:schemeClr val="tx1"/>
                </a:solidFill>
                <a:latin typeface="Century Gothic" pitchFamily="34" charset="0"/>
              </a:defRPr>
            </a:lvl7pPr>
            <a:lvl8pPr marL="3429000" indent="-228600" eaLnBrk="0" fontAlgn="base" hangingPunct="0">
              <a:spcBef>
                <a:spcPct val="20000"/>
              </a:spcBef>
              <a:spcAft>
                <a:spcPct val="0"/>
              </a:spcAft>
              <a:buChar char="»"/>
              <a:defRPr sz="1600">
                <a:solidFill>
                  <a:schemeClr val="tx1"/>
                </a:solidFill>
                <a:latin typeface="Century Gothic" pitchFamily="34" charset="0"/>
              </a:defRPr>
            </a:lvl8pPr>
            <a:lvl9pPr marL="3886200" indent="-228600" eaLnBrk="0" fontAlgn="base" hangingPunct="0">
              <a:spcBef>
                <a:spcPct val="20000"/>
              </a:spcBef>
              <a:spcAft>
                <a:spcPct val="0"/>
              </a:spcAft>
              <a:buChar char="»"/>
              <a:defRPr sz="1600">
                <a:solidFill>
                  <a:schemeClr val="tx1"/>
                </a:solidFill>
                <a:latin typeface="Century Gothic" pitchFamily="34" charset="0"/>
              </a:defRPr>
            </a:lvl9pPr>
          </a:lstStyle>
          <a:p>
            <a:pPr eaLnBrk="1" hangingPunct="1">
              <a:spcBef>
                <a:spcPct val="0"/>
              </a:spcBef>
              <a:buFontTx/>
              <a:buNone/>
            </a:pPr>
            <a:r>
              <a:rPr lang="en-US" altLang="en-US" sz="1800" dirty="0">
                <a:solidFill>
                  <a:srgbClr val="FF0000"/>
                </a:solidFill>
                <a:latin typeface="Arial" charset="0"/>
              </a:rPr>
              <a:t>If the incident does not have an element under the offender the incident is </a:t>
            </a:r>
            <a:r>
              <a:rPr lang="en-US" altLang="en-US" sz="1800" u="sng" dirty="0">
                <a:solidFill>
                  <a:srgbClr val="FF0000"/>
                </a:solidFill>
                <a:latin typeface="Arial" charset="0"/>
              </a:rPr>
              <a:t>improperly coded </a:t>
            </a:r>
          </a:p>
        </p:txBody>
      </p:sp>
      <p:cxnSp>
        <p:nvCxnSpPr>
          <p:cNvPr id="8" name="Straight Arrow Connector 4"/>
          <p:cNvCxnSpPr>
            <a:cxnSpLocks noChangeShapeType="1"/>
          </p:cNvCxnSpPr>
          <p:nvPr/>
        </p:nvCxnSpPr>
        <p:spPr bwMode="auto">
          <a:xfrm>
            <a:off x="3390900" y="4191000"/>
            <a:ext cx="2362200" cy="304800"/>
          </a:xfrm>
          <a:prstGeom prst="straightConnector1">
            <a:avLst/>
          </a:prstGeom>
          <a:noFill/>
          <a:ln w="12700" cap="sq" algn="ctr">
            <a:solidFill>
              <a:schemeClr val="tx1"/>
            </a:solidFill>
            <a:miter lim="800000"/>
            <a:headEnd type="none" w="sm" len="sm"/>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52926480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Association</a:t>
            </a:r>
            <a:endParaRPr lang="en-US" dirty="0"/>
          </a:p>
        </p:txBody>
      </p:sp>
      <p:sp>
        <p:nvSpPr>
          <p:cNvPr id="5" name="TextBox 4"/>
          <p:cNvSpPr txBox="1"/>
          <p:nvPr/>
        </p:nvSpPr>
        <p:spPr>
          <a:xfrm>
            <a:off x="1166446" y="5662246"/>
            <a:ext cx="7063154" cy="707886"/>
          </a:xfrm>
          <a:prstGeom prst="rect">
            <a:avLst/>
          </a:prstGeom>
          <a:noFill/>
        </p:spPr>
        <p:txBody>
          <a:bodyPr wrap="square" rtlCol="0">
            <a:spAutoFit/>
          </a:bodyPr>
          <a:lstStyle/>
          <a:p>
            <a:r>
              <a:rPr lang="en-US" sz="2000" b="1" dirty="0" smtClean="0">
                <a:solidFill>
                  <a:srgbClr val="FF0000"/>
                </a:solidFill>
              </a:rPr>
              <a:t>Actions must be associated with the Behavior for the removal and duration to generate on reports and the IM Query.</a:t>
            </a:r>
            <a:endParaRPr lang="en-US" sz="2000" b="1" dirty="0">
              <a:solidFill>
                <a:srgbClr val="FF0000"/>
              </a:solidFill>
            </a:endParaRPr>
          </a:p>
        </p:txBody>
      </p:sp>
      <p:sp>
        <p:nvSpPr>
          <p:cNvPr id="6" name="5-Point Star 5"/>
          <p:cNvSpPr/>
          <p:nvPr/>
        </p:nvSpPr>
        <p:spPr>
          <a:xfrm>
            <a:off x="533400" y="5638800"/>
            <a:ext cx="633046" cy="646331"/>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p:txBody>
          <a:bodyPr/>
          <a:lstStyle/>
          <a:p>
            <a:endParaRPr lang="en-US" dirty="0"/>
          </a:p>
        </p:txBody>
      </p:sp>
      <p:pic>
        <p:nvPicPr>
          <p:cNvPr id="7" name="Picture 6"/>
          <p:cNvPicPr/>
          <p:nvPr/>
        </p:nvPicPr>
        <p:blipFill>
          <a:blip r:embed="rId3"/>
          <a:stretch>
            <a:fillRect/>
          </a:stretch>
        </p:blipFill>
        <p:spPr>
          <a:xfrm>
            <a:off x="304800" y="1524000"/>
            <a:ext cx="8534400" cy="3810000"/>
          </a:xfrm>
          <a:prstGeom prst="rect">
            <a:avLst/>
          </a:prstGeom>
        </p:spPr>
      </p:pic>
    </p:spTree>
    <p:extLst>
      <p:ext uri="{BB962C8B-B14F-4D97-AF65-F5344CB8AC3E}">
        <p14:creationId xmlns:p14="http://schemas.microsoft.com/office/powerpoint/2010/main" val="350587172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Reviewing Incident Data and Reports</a:t>
            </a:r>
            <a:endParaRPr lang="en-US" dirty="0"/>
          </a:p>
        </p:txBody>
      </p:sp>
      <p:sp>
        <p:nvSpPr>
          <p:cNvPr id="3" name="Content Placeholder 2"/>
          <p:cNvSpPr>
            <a:spLocks noGrp="1"/>
          </p:cNvSpPr>
          <p:nvPr>
            <p:ph idx="1"/>
          </p:nvPr>
        </p:nvSpPr>
        <p:spPr/>
        <p:txBody>
          <a:bodyPr>
            <a:normAutofit/>
          </a:bodyPr>
          <a:lstStyle/>
          <a:p>
            <a:r>
              <a:rPr lang="en-US" sz="2000" dirty="0"/>
              <a:t>During the </a:t>
            </a:r>
            <a:r>
              <a:rPr lang="en-US" sz="2000" dirty="0" smtClean="0"/>
              <a:t>2018-2019 </a:t>
            </a:r>
            <a:r>
              <a:rPr lang="en-US" sz="2000" dirty="0"/>
              <a:t>school year the Incident </a:t>
            </a:r>
            <a:r>
              <a:rPr lang="en-US" sz="2000" dirty="0" smtClean="0"/>
              <a:t>Reports </a:t>
            </a:r>
            <a:r>
              <a:rPr lang="en-US" sz="2000" dirty="0"/>
              <a:t>will be posted in ADT or Secure SFTP Server at 45</a:t>
            </a:r>
            <a:r>
              <a:rPr lang="en-US" sz="2000" baseline="30000" dirty="0"/>
              <a:t>th</a:t>
            </a:r>
            <a:r>
              <a:rPr lang="en-US" sz="2000" dirty="0"/>
              <a:t> day, 90</a:t>
            </a:r>
            <a:r>
              <a:rPr lang="en-US" sz="2000" baseline="30000" dirty="0"/>
              <a:t>th</a:t>
            </a:r>
            <a:r>
              <a:rPr lang="en-US" sz="2000" dirty="0"/>
              <a:t> day, 135</a:t>
            </a:r>
            <a:r>
              <a:rPr lang="en-US" sz="2000" baseline="30000" dirty="0"/>
              <a:t>th</a:t>
            </a:r>
            <a:r>
              <a:rPr lang="en-US" sz="2000" dirty="0"/>
              <a:t> day and 180</a:t>
            </a:r>
            <a:r>
              <a:rPr lang="en-US" sz="2000" baseline="30000" dirty="0"/>
              <a:t>th</a:t>
            </a:r>
            <a:r>
              <a:rPr lang="en-US" sz="2000" dirty="0"/>
              <a:t> day.</a:t>
            </a:r>
          </a:p>
          <a:p>
            <a:r>
              <a:rPr lang="en-US" sz="2000" dirty="0" smtClean="0"/>
              <a:t>District should review data at the end of each quarter to ensure that the totals match the reports in Incident Management.  </a:t>
            </a:r>
          </a:p>
          <a:p>
            <a:r>
              <a:rPr lang="en-US" sz="2000" dirty="0"/>
              <a:t>Districts should review the IM Query data to ensure no incident components are missing, invalid, or require </a:t>
            </a:r>
            <a:r>
              <a:rPr lang="en-US" sz="2000" dirty="0" smtClean="0"/>
              <a:t>updating or </a:t>
            </a:r>
            <a:r>
              <a:rPr lang="en-US" sz="2000" dirty="0"/>
              <a:t>l</a:t>
            </a:r>
            <a:r>
              <a:rPr lang="en-US" sz="2000" dirty="0" smtClean="0"/>
              <a:t>evel data reports.</a:t>
            </a:r>
            <a:endParaRPr lang="en-US" sz="2000" dirty="0"/>
          </a:p>
          <a:p>
            <a:r>
              <a:rPr lang="en-US" sz="2000" dirty="0" smtClean="0"/>
              <a:t>ADT reports will provide the total count of incidents reported by your districts.</a:t>
            </a:r>
          </a:p>
          <a:p>
            <a:r>
              <a:rPr lang="en-US" sz="2000" dirty="0" smtClean="0"/>
              <a:t>ADT reports will provide an overall count of incidents reported by all school in the district based on the quarterly reports submitted to SCDE.</a:t>
            </a:r>
          </a:p>
        </p:txBody>
      </p:sp>
      <p:pic>
        <p:nvPicPr>
          <p:cNvPr id="11266" name="Picture 2" descr="C:\Users\Acoleman\AppData\Local\Microsoft\Windows\Temporary Internet Files\Content.IE5\WTXMM0OP\1024px-Emoji_u23f3.svg[1].png"/>
          <p:cNvPicPr>
            <a:picLocks noChangeAspect="1" noChangeArrowheads="1"/>
          </p:cNvPicPr>
          <p:nvPr/>
        </p:nvPicPr>
        <p:blipFill>
          <a:blip r:embed="rId3"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7602467" y="5791200"/>
            <a:ext cx="762000" cy="76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271669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Reviewing Incident Reports in ADT</a:t>
            </a:r>
            <a:endParaRPr lang="en-US" dirty="0"/>
          </a:p>
        </p:txBody>
      </p:sp>
      <p:sp>
        <p:nvSpPr>
          <p:cNvPr id="3" name="Content Placeholder 2"/>
          <p:cNvSpPr>
            <a:spLocks noGrp="1"/>
          </p:cNvSpPr>
          <p:nvPr>
            <p:ph idx="1"/>
          </p:nvPr>
        </p:nvSpPr>
        <p:spPr/>
        <p:txBody>
          <a:bodyPr>
            <a:normAutofit/>
          </a:bodyPr>
          <a:lstStyle/>
          <a:p>
            <a:pPr>
              <a:defRPr/>
            </a:pPr>
            <a:r>
              <a:rPr lang="en-US" dirty="0" smtClean="0"/>
              <a:t>ADT reports will be updated to include-ARR, CTL, and In-School Suspension information</a:t>
            </a:r>
          </a:p>
          <a:p>
            <a:pPr>
              <a:defRPr/>
            </a:pPr>
            <a:r>
              <a:rPr lang="en-US" dirty="0" smtClean="0"/>
              <a:t>Districts </a:t>
            </a:r>
            <a:r>
              <a:rPr lang="en-US" dirty="0"/>
              <a:t>should review all incidents reported as Homicides and Kidnapping to ensure this information is coded correctly. </a:t>
            </a:r>
          </a:p>
          <a:p>
            <a:pPr>
              <a:defRPr/>
            </a:pPr>
            <a:r>
              <a:rPr lang="en-US" dirty="0" smtClean="0"/>
              <a:t>Reports are available in Incident Management:</a:t>
            </a:r>
            <a:endParaRPr lang="en-US" dirty="0"/>
          </a:p>
          <a:p>
            <a:pPr lvl="1">
              <a:defRPr/>
            </a:pPr>
            <a:r>
              <a:rPr lang="en-US" dirty="0"/>
              <a:t>Staff Referral Report</a:t>
            </a:r>
          </a:p>
          <a:p>
            <a:pPr lvl="1">
              <a:defRPr/>
            </a:pPr>
            <a:r>
              <a:rPr lang="en-US" dirty="0"/>
              <a:t>Discipline By Behavior</a:t>
            </a:r>
          </a:p>
          <a:p>
            <a:pPr lvl="1">
              <a:defRPr/>
            </a:pPr>
            <a:r>
              <a:rPr lang="en-US" dirty="0"/>
              <a:t>Discipline Frequency Report</a:t>
            </a:r>
          </a:p>
          <a:p>
            <a:pPr marL="0" indent="0">
              <a:buNone/>
            </a:pPr>
            <a:endParaRPr lang="en-US" dirty="0" smtClean="0"/>
          </a:p>
        </p:txBody>
      </p:sp>
    </p:spTree>
    <p:extLst>
      <p:ext uri="{BB962C8B-B14F-4D97-AF65-F5344CB8AC3E}">
        <p14:creationId xmlns:p14="http://schemas.microsoft.com/office/powerpoint/2010/main" val="342758377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 Data Review Tools</a:t>
            </a:r>
            <a:endParaRPr lang="en-US" dirty="0"/>
          </a:p>
        </p:txBody>
      </p:sp>
      <p:sp>
        <p:nvSpPr>
          <p:cNvPr id="3" name="Content Placeholder 2"/>
          <p:cNvSpPr>
            <a:spLocks noGrp="1"/>
          </p:cNvSpPr>
          <p:nvPr>
            <p:ph idx="1"/>
          </p:nvPr>
        </p:nvSpPr>
        <p:spPr/>
        <p:txBody>
          <a:bodyPr/>
          <a:lstStyle/>
          <a:p>
            <a:r>
              <a:rPr lang="en-US" dirty="0" smtClean="0"/>
              <a:t>Level Data Validation</a:t>
            </a:r>
          </a:p>
          <a:p>
            <a:r>
              <a:rPr lang="en-US" dirty="0" smtClean="0"/>
              <a:t>ADT-Advance Data Transfer</a:t>
            </a:r>
          </a:p>
          <a:p>
            <a:pPr marL="0" indent="0">
              <a:buNone/>
            </a:pPr>
            <a:endParaRPr lang="en-US" dirty="0"/>
          </a:p>
        </p:txBody>
      </p:sp>
    </p:spTree>
    <p:extLst>
      <p:ext uri="{BB962C8B-B14F-4D97-AF65-F5344CB8AC3E}">
        <p14:creationId xmlns:p14="http://schemas.microsoft.com/office/powerpoint/2010/main" val="119734075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IM Data Validation</a:t>
            </a:r>
            <a:endParaRPr lang="en-US" dirty="0"/>
          </a:p>
        </p:txBody>
      </p:sp>
      <p:sp>
        <p:nvSpPr>
          <p:cNvPr id="6" name="Content Placeholder 5"/>
          <p:cNvSpPr>
            <a:spLocks noGrp="1"/>
          </p:cNvSpPr>
          <p:nvPr>
            <p:ph idx="1"/>
          </p:nvPr>
        </p:nvSpPr>
        <p:spPr/>
        <p:txBody>
          <a:bodyPr/>
          <a:lstStyle/>
          <a:p>
            <a:r>
              <a:rPr lang="en-US" dirty="0" smtClean="0"/>
              <a:t>Error Reports delivered in PowerSchool directly to the school</a:t>
            </a:r>
          </a:p>
          <a:p>
            <a:r>
              <a:rPr lang="en-US" dirty="0" smtClean="0"/>
              <a:t>Instant feedback with error </a:t>
            </a:r>
            <a:r>
              <a:rPr lang="en-US" dirty="0"/>
              <a:t>c</a:t>
            </a:r>
            <a:r>
              <a:rPr lang="en-US" dirty="0" smtClean="0"/>
              <a:t>orrections</a:t>
            </a:r>
          </a:p>
          <a:p>
            <a:r>
              <a:rPr lang="en-US" dirty="0" smtClean="0"/>
              <a:t>Direct link to the incident</a:t>
            </a:r>
          </a:p>
          <a:p>
            <a:r>
              <a:rPr lang="en-US" dirty="0" smtClean="0"/>
              <a:t>Review the Level Data Validation</a:t>
            </a:r>
          </a:p>
          <a:p>
            <a:pPr marL="0" indent="0">
              <a:buNone/>
            </a:pPr>
            <a:endParaRPr lang="en-US" dirty="0" smtClean="0"/>
          </a:p>
          <a:p>
            <a:endParaRPr lang="en-US" dirty="0"/>
          </a:p>
        </p:txBody>
      </p:sp>
      <p:pic>
        <p:nvPicPr>
          <p:cNvPr id="3074" name="Picture 2" descr="C:\Users\Acoleman\AppData\Local\Microsoft\Windows\Temporary Internet Files\Content.IE5\WRMKJ6AO\reminder_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4953000"/>
            <a:ext cx="1651000" cy="165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71107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Incident Management Coding 101</a:t>
            </a:r>
          </a:p>
        </p:txBody>
      </p:sp>
      <p:sp>
        <p:nvSpPr>
          <p:cNvPr id="5" name="Content Placeholder 4"/>
          <p:cNvSpPr>
            <a:spLocks noGrp="1"/>
          </p:cNvSpPr>
          <p:nvPr>
            <p:ph sz="quarter" idx="1"/>
          </p:nvPr>
        </p:nvSpPr>
        <p:spPr/>
        <p:txBody>
          <a:bodyPr>
            <a:normAutofit lnSpcReduction="10000"/>
          </a:bodyPr>
          <a:lstStyle/>
          <a:p>
            <a:r>
              <a:rPr lang="en-US" dirty="0"/>
              <a:t>Reminder: Behavior Code must be dragged and dropped on the top of the participant’s name. The Action Code must be dragged and dropped on the top of the behavior.</a:t>
            </a:r>
          </a:p>
          <a:p>
            <a:pPr lvl="1"/>
            <a:r>
              <a:rPr lang="en-US" dirty="0" smtClean="0"/>
              <a:t>Offender Name</a:t>
            </a:r>
            <a:br>
              <a:rPr lang="en-US" dirty="0" smtClean="0"/>
            </a:br>
            <a:r>
              <a:rPr lang="en-US" dirty="0" smtClean="0"/>
              <a:t>Behavior (must be dragged and dropped on Participants name)</a:t>
            </a:r>
            <a:br>
              <a:rPr lang="en-US" dirty="0" smtClean="0"/>
            </a:br>
            <a:r>
              <a:rPr lang="en-US" dirty="0" smtClean="0"/>
              <a:t>	Action (must be dragged and dropped on the behavior)</a:t>
            </a:r>
          </a:p>
          <a:p>
            <a:pPr lvl="1"/>
            <a:r>
              <a:rPr lang="en-US" dirty="0" smtClean="0"/>
              <a:t>Additional </a:t>
            </a:r>
            <a:r>
              <a:rPr lang="en-US" dirty="0"/>
              <a:t>Behavior (must be dragged and dropped on Participants name)</a:t>
            </a:r>
            <a:br>
              <a:rPr lang="en-US" dirty="0"/>
            </a:br>
            <a:r>
              <a:rPr lang="en-US" dirty="0"/>
              <a:t>	Action(must be </a:t>
            </a:r>
            <a:r>
              <a:rPr lang="en-US" dirty="0" smtClean="0"/>
              <a:t>dragged </a:t>
            </a:r>
            <a:r>
              <a:rPr lang="en-US" dirty="0"/>
              <a:t>and dropped on the behavior. </a:t>
            </a:r>
            <a:endParaRPr lang="en-US" dirty="0" smtClean="0"/>
          </a:p>
          <a:p>
            <a:pPr marL="320040" lvl="1" indent="0">
              <a:buNone/>
            </a:pPr>
            <a:endParaRPr lang="en-US" b="1" dirty="0" smtClean="0"/>
          </a:p>
          <a:p>
            <a:pPr marL="320040" lvl="1" indent="0">
              <a:buNone/>
            </a:pPr>
            <a:endParaRPr lang="en-US" b="1" dirty="0" smtClean="0"/>
          </a:p>
          <a:p>
            <a:pPr marL="320040" lvl="1" indent="0">
              <a:buNone/>
            </a:pPr>
            <a:endParaRPr lang="en-US" b="1" dirty="0" smtClean="0"/>
          </a:p>
          <a:p>
            <a:pPr marL="320040" lvl="1" indent="0">
              <a:buNone/>
            </a:pPr>
            <a:endParaRPr lang="en-US" b="1" dirty="0" smtClean="0"/>
          </a:p>
          <a:p>
            <a:pPr marL="320040" lvl="1" indent="0">
              <a:buNone/>
            </a:pPr>
            <a:r>
              <a:rPr lang="en-US" b="1" dirty="0" smtClean="0"/>
              <a:t>The incident below was coded using Chrome.</a:t>
            </a:r>
            <a:endParaRPr lang="en-US" b="1" dirty="0"/>
          </a:p>
          <a:p>
            <a:pPr marL="0" indent="0">
              <a:buNone/>
            </a:pP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00" y="4495800"/>
            <a:ext cx="80010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286202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Level Data State Validation</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76200" y="2057400"/>
            <a:ext cx="8871698" cy="3505201"/>
          </a:xfrm>
          <a:prstGeom prst="rect">
            <a:avLst/>
          </a:prstGeom>
          <a:noFill/>
          <a:ln w="9525">
            <a:noFill/>
            <a:miter lim="800000"/>
            <a:headEnd/>
            <a:tailEnd/>
          </a:ln>
        </p:spPr>
      </p:pic>
      <p:cxnSp>
        <p:nvCxnSpPr>
          <p:cNvPr id="7" name="Straight Arrow Connector 6"/>
          <p:cNvCxnSpPr/>
          <p:nvPr/>
        </p:nvCxnSpPr>
        <p:spPr>
          <a:xfrm flipH="1">
            <a:off x="1676400" y="3048000"/>
            <a:ext cx="10668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a:off x="1539922" y="3695700"/>
            <a:ext cx="10668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1898176" y="3314700"/>
            <a:ext cx="10668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2089244" y="4088641"/>
            <a:ext cx="10668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1528549" y="3940791"/>
            <a:ext cx="10668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1364776" y="3502925"/>
            <a:ext cx="10668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2034653" y="4469641"/>
            <a:ext cx="10668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2061949" y="4736341"/>
            <a:ext cx="10668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2089244" y="4856327"/>
            <a:ext cx="10668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27391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Level Data State Validation</a:t>
            </a:r>
          </a:p>
        </p:txBody>
      </p:sp>
      <p:pic>
        <p:nvPicPr>
          <p:cNvPr id="4" name="Picture 2"/>
          <p:cNvPicPr>
            <a:picLocks noChangeAspect="1" noChangeArrowheads="1"/>
          </p:cNvPicPr>
          <p:nvPr/>
        </p:nvPicPr>
        <p:blipFill>
          <a:blip r:embed="rId2" cstate="print"/>
          <a:srcRect/>
          <a:stretch>
            <a:fillRect/>
          </a:stretch>
        </p:blipFill>
        <p:spPr bwMode="auto">
          <a:xfrm>
            <a:off x="381001" y="2057399"/>
            <a:ext cx="8077200" cy="3438525"/>
          </a:xfrm>
          <a:prstGeom prst="rect">
            <a:avLst/>
          </a:prstGeom>
          <a:noFill/>
          <a:ln w="9525">
            <a:noFill/>
            <a:miter lim="800000"/>
            <a:headEnd/>
            <a:tailEnd/>
          </a:ln>
        </p:spPr>
      </p:pic>
      <p:cxnSp>
        <p:nvCxnSpPr>
          <p:cNvPr id="8" name="Straight Arrow Connector 7"/>
          <p:cNvCxnSpPr/>
          <p:nvPr/>
        </p:nvCxnSpPr>
        <p:spPr>
          <a:xfrm flipH="1">
            <a:off x="2167226" y="3124200"/>
            <a:ext cx="10668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2167226" y="3971076"/>
            <a:ext cx="10668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2514600" y="4648493"/>
            <a:ext cx="10668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685598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1064218" y="1828800"/>
            <a:ext cx="6991350" cy="3876675"/>
          </a:xfrm>
          <a:prstGeom prst="rect">
            <a:avLst/>
          </a:prstGeom>
          <a:noFill/>
          <a:ln w="9525">
            <a:noFill/>
            <a:miter lim="800000"/>
            <a:headEnd/>
            <a:tailEnd/>
          </a:ln>
          <a:effectLst/>
        </p:spPr>
      </p:pic>
      <p:sp>
        <p:nvSpPr>
          <p:cNvPr id="2" name="Title 1"/>
          <p:cNvSpPr>
            <a:spLocks noGrp="1"/>
          </p:cNvSpPr>
          <p:nvPr>
            <p:ph type="title"/>
          </p:nvPr>
        </p:nvSpPr>
        <p:spPr/>
        <p:txBody>
          <a:bodyPr>
            <a:normAutofit/>
          </a:bodyPr>
          <a:lstStyle/>
          <a:p>
            <a:r>
              <a:rPr lang="en-US" dirty="0"/>
              <a:t>Level Data Validation Reports</a:t>
            </a:r>
          </a:p>
        </p:txBody>
      </p:sp>
    </p:spTree>
    <p:extLst>
      <p:ext uri="{BB962C8B-B14F-4D97-AF65-F5344CB8AC3E}">
        <p14:creationId xmlns:p14="http://schemas.microsoft.com/office/powerpoint/2010/main" val="137347416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228600" y="2209800"/>
            <a:ext cx="8500210" cy="4305300"/>
          </a:xfrm>
          <a:prstGeom prst="rect">
            <a:avLst/>
          </a:prstGeom>
          <a:noFill/>
          <a:ln w="9525">
            <a:noFill/>
            <a:miter lim="800000"/>
            <a:headEnd/>
            <a:tailEnd/>
          </a:ln>
          <a:effectLst/>
        </p:spPr>
      </p:pic>
      <p:sp>
        <p:nvSpPr>
          <p:cNvPr id="4" name="Title 3"/>
          <p:cNvSpPr>
            <a:spLocks noGrp="1"/>
          </p:cNvSpPr>
          <p:nvPr>
            <p:ph type="title"/>
          </p:nvPr>
        </p:nvSpPr>
        <p:spPr/>
        <p:txBody>
          <a:bodyPr>
            <a:normAutofit/>
          </a:bodyPr>
          <a:lstStyle/>
          <a:p>
            <a:r>
              <a:rPr lang="en-US" dirty="0" smtClean="0"/>
              <a:t>Level Data Validation Reports</a:t>
            </a:r>
            <a:endParaRPr lang="en-US" dirty="0"/>
          </a:p>
        </p:txBody>
      </p:sp>
    </p:spTree>
    <p:extLst>
      <p:ext uri="{BB962C8B-B14F-4D97-AF65-F5344CB8AC3E}">
        <p14:creationId xmlns:p14="http://schemas.microsoft.com/office/powerpoint/2010/main" val="214917362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 Data Validation Tips	</a:t>
            </a:r>
            <a:endParaRPr lang="en-US" dirty="0"/>
          </a:p>
        </p:txBody>
      </p:sp>
      <p:sp>
        <p:nvSpPr>
          <p:cNvPr id="3" name="Content Placeholder 2"/>
          <p:cNvSpPr>
            <a:spLocks noGrp="1"/>
          </p:cNvSpPr>
          <p:nvPr>
            <p:ph idx="1"/>
          </p:nvPr>
        </p:nvSpPr>
        <p:spPr/>
        <p:txBody>
          <a:bodyPr>
            <a:normAutofit/>
          </a:bodyPr>
          <a:lstStyle/>
          <a:p>
            <a:r>
              <a:rPr lang="en-US" dirty="0" smtClean="0"/>
              <a:t>Make sure you click on the incident link to make updates</a:t>
            </a:r>
          </a:p>
          <a:p>
            <a:r>
              <a:rPr lang="en-US" dirty="0" smtClean="0"/>
              <a:t>Review the incident for additional errors such as:</a:t>
            </a:r>
          </a:p>
          <a:p>
            <a:pPr lvl="1"/>
            <a:r>
              <a:rPr lang="en-US" dirty="0" smtClean="0"/>
              <a:t>Missing Action Codes</a:t>
            </a:r>
          </a:p>
          <a:p>
            <a:pPr lvl="1"/>
            <a:r>
              <a:rPr lang="en-US" dirty="0" smtClean="0"/>
              <a:t>Missing Object Codes</a:t>
            </a:r>
          </a:p>
          <a:p>
            <a:pPr lvl="1"/>
            <a:r>
              <a:rPr lang="en-US" dirty="0" smtClean="0"/>
              <a:t>Missing Duration Code</a:t>
            </a:r>
          </a:p>
          <a:p>
            <a:pPr lvl="1"/>
            <a:r>
              <a:rPr lang="en-US" dirty="0" smtClean="0"/>
              <a:t>Pending Expulsion (no final outcome)</a:t>
            </a:r>
          </a:p>
          <a:p>
            <a:r>
              <a:rPr lang="en-US" dirty="0"/>
              <a:t>Make sure you click </a:t>
            </a:r>
            <a:r>
              <a:rPr lang="en-US" dirty="0" smtClean="0"/>
              <a:t>the submit button to update changes made to the incident</a:t>
            </a:r>
            <a:endParaRPr lang="en-US" dirty="0"/>
          </a:p>
          <a:p>
            <a:r>
              <a:rPr lang="en-US" dirty="0" smtClean="0"/>
              <a:t>Make sure you reload the tab once corrections are made to update the totals</a:t>
            </a:r>
          </a:p>
          <a:p>
            <a:endParaRPr lang="en-US" dirty="0"/>
          </a:p>
        </p:txBody>
      </p:sp>
    </p:spTree>
    <p:extLst>
      <p:ext uri="{BB962C8B-B14F-4D97-AF65-F5344CB8AC3E}">
        <p14:creationId xmlns:p14="http://schemas.microsoft.com/office/powerpoint/2010/main" val="204267905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pitchFamily="34" charset="-128"/>
              </a:rPr>
              <a:t>Discipline Data for Reporting</a:t>
            </a:r>
            <a:endParaRPr lang="en-US" dirty="0"/>
          </a:p>
        </p:txBody>
      </p:sp>
      <p:sp>
        <p:nvSpPr>
          <p:cNvPr id="9" name="Content Placeholder 8"/>
          <p:cNvSpPr>
            <a:spLocks noGrp="1"/>
          </p:cNvSpPr>
          <p:nvPr>
            <p:ph idx="1"/>
          </p:nvPr>
        </p:nvSpPr>
        <p:spPr/>
        <p:txBody>
          <a:bodyPr/>
          <a:lstStyle/>
          <a:p>
            <a:r>
              <a:rPr lang="en-US" dirty="0" smtClean="0"/>
              <a:t>Reports should be reviewed for the following errors:</a:t>
            </a:r>
          </a:p>
          <a:p>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1546358401"/>
              </p:ext>
            </p:extLst>
          </p:nvPr>
        </p:nvGraphicFramePr>
        <p:xfrm>
          <a:off x="838200" y="2209800"/>
          <a:ext cx="6080760" cy="3657600"/>
        </p:xfrm>
        <a:graphic>
          <a:graphicData uri="http://schemas.openxmlformats.org/drawingml/2006/table">
            <a:tbl>
              <a:tblPr firstRow="1" firstCol="1" bandRow="1">
                <a:tableStyleId>{5C22544A-7EE6-4342-B048-85BDC9FD1C3A}</a:tableStyleId>
              </a:tblPr>
              <a:tblGrid>
                <a:gridCol w="811530">
                  <a:extLst>
                    <a:ext uri="{9D8B030D-6E8A-4147-A177-3AD203B41FA5}">
                      <a16:colId xmlns:a16="http://schemas.microsoft.com/office/drawing/2014/main" val="20000"/>
                    </a:ext>
                  </a:extLst>
                </a:gridCol>
                <a:gridCol w="5269230">
                  <a:extLst>
                    <a:ext uri="{9D8B030D-6E8A-4147-A177-3AD203B41FA5}">
                      <a16:colId xmlns:a16="http://schemas.microsoft.com/office/drawing/2014/main" val="20001"/>
                    </a:ext>
                  </a:extLst>
                </a:gridCol>
              </a:tblGrid>
              <a:tr h="0">
                <a:tc>
                  <a:txBody>
                    <a:bodyPr/>
                    <a:lstStyle/>
                    <a:p>
                      <a:pPr marL="0" marR="0">
                        <a:spcBef>
                          <a:spcPts val="0"/>
                        </a:spcBef>
                        <a:spcAft>
                          <a:spcPts val="0"/>
                        </a:spcAft>
                      </a:pPr>
                      <a:r>
                        <a:rPr lang="en-US" sz="1200" dirty="0">
                          <a:effectLst/>
                        </a:rPr>
                        <a:t>Error Code         </a:t>
                      </a:r>
                      <a:endParaRPr lang="en-US" sz="1100" dirty="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200" dirty="0">
                          <a:effectLst/>
                        </a:rPr>
                        <a:t>Error Message</a:t>
                      </a:r>
                      <a:endParaRPr lang="en-US"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0">
                <a:tc>
                  <a:txBody>
                    <a:bodyPr/>
                    <a:lstStyle/>
                    <a:p>
                      <a:pPr marL="0" marR="0">
                        <a:spcBef>
                          <a:spcPts val="0"/>
                        </a:spcBef>
                        <a:spcAft>
                          <a:spcPts val="0"/>
                        </a:spcAft>
                      </a:pPr>
                      <a:r>
                        <a:rPr lang="en-US" sz="1200" dirty="0">
                          <a:effectLst/>
                        </a:rPr>
                        <a:t>1000</a:t>
                      </a:r>
                      <a:endParaRPr lang="en-US" sz="1100" dirty="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200" dirty="0">
                          <a:effectLst/>
                        </a:rPr>
                        <a:t>Duration code missing.  All expulsions require a duration code (Refer to IM Guide page 21).</a:t>
                      </a:r>
                      <a:endParaRPr lang="en-US"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0">
                <a:tc>
                  <a:txBody>
                    <a:bodyPr/>
                    <a:lstStyle/>
                    <a:p>
                      <a:pPr marL="0" marR="0">
                        <a:spcBef>
                          <a:spcPts val="0"/>
                        </a:spcBef>
                        <a:spcAft>
                          <a:spcPts val="0"/>
                        </a:spcAft>
                      </a:pPr>
                      <a:r>
                        <a:rPr lang="en-US" sz="1200" dirty="0">
                          <a:effectLst/>
                        </a:rPr>
                        <a:t>1010</a:t>
                      </a:r>
                      <a:endParaRPr lang="en-US" sz="1100" dirty="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200" dirty="0">
                          <a:effectLst/>
                        </a:rPr>
                        <a:t>Behavior code missing.  All incidents require at least one behavior                             code. (Note: Make sure that you dragged and dropped the behavior code on top of the participant) (Refer to IM Guide page 8).</a:t>
                      </a:r>
                      <a:endParaRPr lang="en-US"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0">
                <a:tc>
                  <a:txBody>
                    <a:bodyPr/>
                    <a:lstStyle/>
                    <a:p>
                      <a:pPr marL="0" marR="0">
                        <a:spcBef>
                          <a:spcPts val="0"/>
                        </a:spcBef>
                        <a:spcAft>
                          <a:spcPts val="0"/>
                        </a:spcAft>
                      </a:pPr>
                      <a:r>
                        <a:rPr lang="en-US" sz="1200" dirty="0">
                          <a:effectLst/>
                        </a:rPr>
                        <a:t>1020</a:t>
                      </a:r>
                      <a:endParaRPr lang="en-US" sz="1100" dirty="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200" dirty="0">
                          <a:effectLst/>
                        </a:rPr>
                        <a:t>More than one student per Truancy incident.  Create a separate	      incident for each truant student.</a:t>
                      </a:r>
                      <a:endParaRPr lang="en-US"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0">
                <a:tc>
                  <a:txBody>
                    <a:bodyPr/>
                    <a:lstStyle/>
                    <a:p>
                      <a:pPr marL="0" marR="0">
                        <a:spcBef>
                          <a:spcPts val="0"/>
                        </a:spcBef>
                        <a:spcAft>
                          <a:spcPts val="0"/>
                        </a:spcAft>
                      </a:pPr>
                      <a:r>
                        <a:rPr lang="en-US" sz="1200" dirty="0">
                          <a:effectLst/>
                        </a:rPr>
                        <a:t>1030</a:t>
                      </a:r>
                      <a:endParaRPr lang="en-US" sz="1100" dirty="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200" dirty="0">
                          <a:effectLst/>
                        </a:rPr>
                        <a:t>Physical Injury code missing. Participant Attributes is missing (Refer to IM Guide page 15).</a:t>
                      </a:r>
                      <a:endParaRPr lang="en-US"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4"/>
                  </a:ext>
                </a:extLst>
              </a:tr>
              <a:tr h="0">
                <a:tc>
                  <a:txBody>
                    <a:bodyPr/>
                    <a:lstStyle/>
                    <a:p>
                      <a:pPr marL="0" marR="0">
                        <a:spcBef>
                          <a:spcPts val="0"/>
                        </a:spcBef>
                        <a:spcAft>
                          <a:spcPts val="0"/>
                        </a:spcAft>
                      </a:pPr>
                      <a:r>
                        <a:rPr lang="en-US" sz="1200" dirty="0">
                          <a:effectLst/>
                        </a:rPr>
                        <a:t>1040</a:t>
                      </a:r>
                      <a:endParaRPr lang="en-US" sz="1100" dirty="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200" dirty="0">
                          <a:effectLst/>
                        </a:rPr>
                        <a:t>All pending expulsions should be updated to the final outcome (e.g., Expulsion, Alternative School, OSS, Overturn Expulsion or other outcome (Refer to IM Guide page 28-30).</a:t>
                      </a:r>
                      <a:endParaRPr lang="en-US"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r h="0">
                <a:tc>
                  <a:txBody>
                    <a:bodyPr/>
                    <a:lstStyle/>
                    <a:p>
                      <a:pPr marL="0" marR="0">
                        <a:spcBef>
                          <a:spcPts val="0"/>
                        </a:spcBef>
                        <a:spcAft>
                          <a:spcPts val="0"/>
                        </a:spcAft>
                      </a:pPr>
                      <a:r>
                        <a:rPr lang="en-US" sz="1200" dirty="0">
                          <a:effectLst/>
                        </a:rPr>
                        <a:t>1050</a:t>
                      </a:r>
                      <a:endParaRPr lang="en-US" sz="1100" dirty="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200" dirty="0">
                          <a:effectLst/>
                        </a:rPr>
                        <a:t> All incidents require some type of action.</a:t>
                      </a:r>
                      <a:endParaRPr lang="en-US"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6"/>
                  </a:ext>
                </a:extLst>
              </a:tr>
              <a:tr h="0">
                <a:tc>
                  <a:txBody>
                    <a:bodyPr/>
                    <a:lstStyle/>
                    <a:p>
                      <a:pPr marL="0" marR="0">
                        <a:spcBef>
                          <a:spcPts val="0"/>
                        </a:spcBef>
                        <a:spcAft>
                          <a:spcPts val="0"/>
                        </a:spcAft>
                      </a:pPr>
                      <a:r>
                        <a:rPr lang="en-US" sz="1200" dirty="0">
                          <a:effectLst/>
                        </a:rPr>
                        <a:t>1060</a:t>
                      </a:r>
                      <a:endParaRPr lang="en-US" sz="1100" dirty="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200" dirty="0">
                          <a:effectLst/>
                        </a:rPr>
                        <a:t>Missing Weapon Object from a '789' Weapon incident (Refer to IM Guide page 22).</a:t>
                      </a:r>
                      <a:endParaRPr lang="en-US"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7"/>
                  </a:ext>
                </a:extLst>
              </a:tr>
              <a:tr h="0">
                <a:tc>
                  <a:txBody>
                    <a:bodyPr/>
                    <a:lstStyle/>
                    <a:p>
                      <a:pPr marL="0" marR="0">
                        <a:spcBef>
                          <a:spcPts val="0"/>
                        </a:spcBef>
                        <a:spcAft>
                          <a:spcPts val="0"/>
                        </a:spcAft>
                      </a:pPr>
                      <a:r>
                        <a:rPr lang="en-US" sz="1200" dirty="0">
                          <a:effectLst/>
                        </a:rPr>
                        <a:t>1070 </a:t>
                      </a:r>
                      <a:endParaRPr lang="en-US" sz="1100" dirty="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200" dirty="0">
                          <a:effectLst/>
                        </a:rPr>
                        <a:t>Warning - Please confirm Homicide and Kidnapping incidents. Double check the coding to ensure for accuracy.</a:t>
                      </a:r>
                      <a:endParaRPr lang="en-US"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96962729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IM Reports ADT-ISS Report</a:t>
            </a:r>
            <a:endParaRPr lang="en-US" dirty="0"/>
          </a:p>
        </p:txBody>
      </p:sp>
      <p:sp>
        <p:nvSpPr>
          <p:cNvPr id="3" name="Content Placeholder 2"/>
          <p:cNvSpPr>
            <a:spLocks noGrp="1"/>
          </p:cNvSpPr>
          <p:nvPr>
            <p:ph idx="1"/>
          </p:nvPr>
        </p:nvSpPr>
        <p:spPr/>
        <p:txBody>
          <a:bodyPr/>
          <a:lstStyle/>
          <a:p>
            <a:pPr marL="114300" indent="0">
              <a:buNone/>
            </a:pPr>
            <a:r>
              <a:rPr lang="en-US" dirty="0" smtClean="0"/>
              <a:t>Please review the new reports:</a:t>
            </a:r>
          </a:p>
          <a:p>
            <a:pPr marL="11430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549777989"/>
              </p:ext>
            </p:extLst>
          </p:nvPr>
        </p:nvGraphicFramePr>
        <p:xfrm>
          <a:off x="914398" y="2438400"/>
          <a:ext cx="6553201" cy="3657599"/>
        </p:xfrm>
        <a:graphic>
          <a:graphicData uri="http://schemas.openxmlformats.org/drawingml/2006/table">
            <a:tbl>
              <a:tblPr/>
              <a:tblGrid>
                <a:gridCol w="953193">
                  <a:extLst>
                    <a:ext uri="{9D8B030D-6E8A-4147-A177-3AD203B41FA5}">
                      <a16:colId xmlns:a16="http://schemas.microsoft.com/office/drawing/2014/main" val="20000"/>
                    </a:ext>
                  </a:extLst>
                </a:gridCol>
                <a:gridCol w="1787236">
                  <a:extLst>
                    <a:ext uri="{9D8B030D-6E8A-4147-A177-3AD203B41FA5}">
                      <a16:colId xmlns:a16="http://schemas.microsoft.com/office/drawing/2014/main" val="20001"/>
                    </a:ext>
                  </a:extLst>
                </a:gridCol>
                <a:gridCol w="953193">
                  <a:extLst>
                    <a:ext uri="{9D8B030D-6E8A-4147-A177-3AD203B41FA5}">
                      <a16:colId xmlns:a16="http://schemas.microsoft.com/office/drawing/2014/main" val="20002"/>
                    </a:ext>
                  </a:extLst>
                </a:gridCol>
                <a:gridCol w="953193">
                  <a:extLst>
                    <a:ext uri="{9D8B030D-6E8A-4147-A177-3AD203B41FA5}">
                      <a16:colId xmlns:a16="http://schemas.microsoft.com/office/drawing/2014/main" val="20003"/>
                    </a:ext>
                  </a:extLst>
                </a:gridCol>
                <a:gridCol w="953193">
                  <a:extLst>
                    <a:ext uri="{9D8B030D-6E8A-4147-A177-3AD203B41FA5}">
                      <a16:colId xmlns:a16="http://schemas.microsoft.com/office/drawing/2014/main" val="20004"/>
                    </a:ext>
                  </a:extLst>
                </a:gridCol>
                <a:gridCol w="953193">
                  <a:extLst>
                    <a:ext uri="{9D8B030D-6E8A-4147-A177-3AD203B41FA5}">
                      <a16:colId xmlns:a16="http://schemas.microsoft.com/office/drawing/2014/main" val="20005"/>
                    </a:ext>
                  </a:extLst>
                </a:gridCol>
              </a:tblGrid>
              <a:tr h="1220078">
                <a:tc>
                  <a:txBody>
                    <a:bodyPr/>
                    <a:lstStyle/>
                    <a:p>
                      <a:pPr algn="ctr" fontAlgn="b"/>
                      <a:r>
                        <a:rPr lang="en-US" sz="1000" b="1" i="0" u="none" strike="noStrike" dirty="0">
                          <a:solidFill>
                            <a:srgbClr val="000000"/>
                          </a:solidFill>
                          <a:effectLst/>
                          <a:latin typeface="Arial"/>
                        </a:rPr>
                        <a:t>School ID</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l" fontAlgn="b"/>
                      <a:r>
                        <a:rPr lang="en-US" sz="1000" b="1" i="0" u="none" strike="noStrike" dirty="0">
                          <a:solidFill>
                            <a:srgbClr val="000000"/>
                          </a:solidFill>
                          <a:effectLst/>
                          <a:latin typeface="Arial"/>
                        </a:rPr>
                        <a:t>School Name</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US" sz="1000" b="1" i="0" u="none" strike="noStrike" dirty="0">
                          <a:solidFill>
                            <a:srgbClr val="000000"/>
                          </a:solidFill>
                          <a:effectLst/>
                          <a:latin typeface="Arial"/>
                        </a:rPr>
                        <a:t>Students w/ISS</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US" sz="1000" b="1" i="0" u="none" strike="noStrike" dirty="0">
                          <a:solidFill>
                            <a:srgbClr val="000000"/>
                          </a:solidFill>
                          <a:effectLst/>
                          <a:latin typeface="Arial"/>
                        </a:rPr>
                        <a:t>Total Suspensions</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US" sz="1000" b="1" i="0" u="none" strike="noStrike" dirty="0">
                          <a:solidFill>
                            <a:srgbClr val="000000"/>
                          </a:solidFill>
                          <a:effectLst/>
                          <a:latin typeface="Arial"/>
                        </a:rPr>
                        <a:t>Students ISS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US" sz="1000" b="1" i="0" u="none" strike="noStrike" dirty="0">
                          <a:solidFill>
                            <a:srgbClr val="000000"/>
                          </a:solidFill>
                          <a:effectLst/>
                          <a:latin typeface="Arial"/>
                        </a:rPr>
                        <a:t>Total Students</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extLst>
                  <a:ext uri="{0D108BD9-81ED-4DB2-BD59-A6C34878D82A}">
                    <a16:rowId xmlns:a16="http://schemas.microsoft.com/office/drawing/2014/main" val="10000"/>
                  </a:ext>
                </a:extLst>
              </a:tr>
              <a:tr h="423041">
                <a:tc>
                  <a:txBody>
                    <a:bodyPr/>
                    <a:lstStyle/>
                    <a:p>
                      <a:pPr algn="ctr" fontAlgn="b"/>
                      <a:r>
                        <a:rPr lang="en-US" sz="1000" b="0" i="0" u="none" strike="noStrike" dirty="0">
                          <a:solidFill>
                            <a:srgbClr val="000000"/>
                          </a:solidFill>
                          <a:effectLst/>
                          <a:latin typeface="Arial"/>
                        </a:rPr>
                        <a:t> </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l" fontAlgn="b"/>
                      <a:r>
                        <a:rPr lang="en-US" sz="1000" b="0" i="0" u="none" strike="noStrike" dirty="0">
                          <a:solidFill>
                            <a:srgbClr val="000000"/>
                          </a:solidFill>
                          <a:effectLst/>
                          <a:latin typeface="Arial"/>
                        </a:rPr>
                        <a:t>ABC Middle</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31</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48</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3.3%</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945</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extLst>
                  <a:ext uri="{0D108BD9-81ED-4DB2-BD59-A6C34878D82A}">
                    <a16:rowId xmlns:a16="http://schemas.microsoft.com/office/drawing/2014/main" val="10001"/>
                  </a:ext>
                </a:extLst>
              </a:tr>
              <a:tr h="402896">
                <a:tc>
                  <a:txBody>
                    <a:bodyPr/>
                    <a:lstStyle/>
                    <a:p>
                      <a:pPr algn="ctr" fontAlgn="b"/>
                      <a:r>
                        <a:rPr lang="en-US" sz="1000" b="0" i="0" u="none" strike="noStrike" dirty="0">
                          <a:solidFill>
                            <a:srgbClr val="000000"/>
                          </a:solidFill>
                          <a:effectLst/>
                          <a:latin typeface="Arial"/>
                        </a:rPr>
                        <a:t> </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a:rPr>
                        <a:t>ABC High</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310</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546</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18.4%</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1689</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0002"/>
                  </a:ext>
                </a:extLst>
              </a:tr>
              <a:tr h="402896">
                <a:tc>
                  <a:txBody>
                    <a:bodyPr/>
                    <a:lstStyle/>
                    <a:p>
                      <a:pPr algn="ctr" fontAlgn="b"/>
                      <a:r>
                        <a:rPr lang="en-US" sz="1000" b="0" i="0" u="none" strike="noStrike" dirty="0">
                          <a:solidFill>
                            <a:srgbClr val="000000"/>
                          </a:solidFill>
                          <a:effectLst/>
                          <a:latin typeface="Arial"/>
                        </a:rPr>
                        <a:t> </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l" fontAlgn="b"/>
                      <a:r>
                        <a:rPr lang="en-US" sz="1000" b="0" i="0" u="none" strike="noStrike" dirty="0">
                          <a:solidFill>
                            <a:srgbClr val="000000"/>
                          </a:solidFill>
                          <a:effectLst/>
                          <a:latin typeface="Arial"/>
                        </a:rPr>
                        <a:t>ABC Middle</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90</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178</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13.7%</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656</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extLst>
                  <a:ext uri="{0D108BD9-81ED-4DB2-BD59-A6C34878D82A}">
                    <a16:rowId xmlns:a16="http://schemas.microsoft.com/office/drawing/2014/main" val="10003"/>
                  </a:ext>
                </a:extLst>
              </a:tr>
              <a:tr h="402896">
                <a:tc>
                  <a:txBody>
                    <a:bodyPr/>
                    <a:lstStyle/>
                    <a:p>
                      <a:pPr algn="ctr" fontAlgn="b"/>
                      <a:r>
                        <a:rPr lang="en-US" sz="1000" b="0" i="0" u="none" strike="noStrike" dirty="0">
                          <a:solidFill>
                            <a:srgbClr val="000000"/>
                          </a:solidFill>
                          <a:effectLst/>
                          <a:latin typeface="Arial"/>
                        </a:rPr>
                        <a:t> </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a:rPr>
                        <a:t>ABC High</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196</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478</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15.6%</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1259</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0004"/>
                  </a:ext>
                </a:extLst>
              </a:tr>
              <a:tr h="402896">
                <a:tc>
                  <a:txBody>
                    <a:bodyPr/>
                    <a:lstStyle/>
                    <a:p>
                      <a:pPr algn="ctr" fontAlgn="b"/>
                      <a:r>
                        <a:rPr lang="en-US" sz="1000" b="0" i="0" u="none" strike="noStrike" dirty="0">
                          <a:solidFill>
                            <a:srgbClr val="000000"/>
                          </a:solidFill>
                          <a:effectLst/>
                          <a:latin typeface="Arial"/>
                        </a:rPr>
                        <a:t> </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l" fontAlgn="b"/>
                      <a:r>
                        <a:rPr lang="en-US" sz="1000" b="0" i="0" u="none" strike="noStrike" dirty="0">
                          <a:solidFill>
                            <a:srgbClr val="000000"/>
                          </a:solidFill>
                          <a:effectLst/>
                          <a:latin typeface="Arial"/>
                        </a:rPr>
                        <a:t>ABC Elem</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12</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15</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2.0%</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613</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extLst>
                  <a:ext uri="{0D108BD9-81ED-4DB2-BD59-A6C34878D82A}">
                    <a16:rowId xmlns:a16="http://schemas.microsoft.com/office/drawing/2014/main" val="10005"/>
                  </a:ext>
                </a:extLst>
              </a:tr>
              <a:tr h="402896">
                <a:tc>
                  <a:txBody>
                    <a:bodyPr/>
                    <a:lstStyle/>
                    <a:p>
                      <a:pPr algn="ctr" fontAlgn="b"/>
                      <a:r>
                        <a:rPr lang="en-US" sz="1000" b="0" i="0" u="none" strike="noStrike" dirty="0">
                          <a:solidFill>
                            <a:srgbClr val="000000"/>
                          </a:solidFill>
                          <a:effectLst/>
                          <a:latin typeface="Arial"/>
                        </a:rPr>
                        <a:t> </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l" fontAlgn="b"/>
                      <a:r>
                        <a:rPr lang="en-US" sz="1000" b="0" i="0" u="none" strike="noStrike" dirty="0">
                          <a:solidFill>
                            <a:srgbClr val="000000"/>
                          </a:solidFill>
                          <a:effectLst/>
                          <a:latin typeface="Arial"/>
                        </a:rPr>
                        <a:t>ABC High</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278</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670</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14.6%</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1900</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95218849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IM Reports ADT</a:t>
            </a:r>
            <a:endParaRPr lang="en-US" dirty="0"/>
          </a:p>
        </p:txBody>
      </p:sp>
      <p:sp>
        <p:nvSpPr>
          <p:cNvPr id="3" name="Content Placeholder 2"/>
          <p:cNvSpPr>
            <a:spLocks noGrp="1"/>
          </p:cNvSpPr>
          <p:nvPr>
            <p:ph idx="1"/>
          </p:nvPr>
        </p:nvSpPr>
        <p:spPr/>
        <p:txBody>
          <a:bodyPr/>
          <a:lstStyle/>
          <a:p>
            <a:pPr marL="114300" indent="0">
              <a:buNone/>
            </a:pPr>
            <a:r>
              <a:rPr lang="en-US" sz="2800" dirty="0" smtClean="0"/>
              <a:t>Please review the new reports:</a:t>
            </a:r>
          </a:p>
          <a:p>
            <a:pPr marL="114300" indent="0">
              <a:buNone/>
            </a:pPr>
            <a:r>
              <a:rPr lang="en-US" sz="2800" dirty="0" smtClean="0"/>
              <a:t>Total numbers of Arrest, Call to Law Enforcement</a:t>
            </a:r>
          </a:p>
          <a:p>
            <a:pPr marL="11430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358525075"/>
              </p:ext>
            </p:extLst>
          </p:nvPr>
        </p:nvGraphicFramePr>
        <p:xfrm>
          <a:off x="990599" y="2971800"/>
          <a:ext cx="6705602" cy="3027216"/>
        </p:xfrm>
        <a:graphic>
          <a:graphicData uri="http://schemas.openxmlformats.org/drawingml/2006/table">
            <a:tbl>
              <a:tblPr/>
              <a:tblGrid>
                <a:gridCol w="1653031">
                  <a:extLst>
                    <a:ext uri="{9D8B030D-6E8A-4147-A177-3AD203B41FA5}">
                      <a16:colId xmlns:a16="http://schemas.microsoft.com/office/drawing/2014/main" val="20000"/>
                    </a:ext>
                  </a:extLst>
                </a:gridCol>
                <a:gridCol w="1943296">
                  <a:extLst>
                    <a:ext uri="{9D8B030D-6E8A-4147-A177-3AD203B41FA5}">
                      <a16:colId xmlns:a16="http://schemas.microsoft.com/office/drawing/2014/main" val="20001"/>
                    </a:ext>
                  </a:extLst>
                </a:gridCol>
                <a:gridCol w="1036425">
                  <a:extLst>
                    <a:ext uri="{9D8B030D-6E8A-4147-A177-3AD203B41FA5}">
                      <a16:colId xmlns:a16="http://schemas.microsoft.com/office/drawing/2014/main" val="20002"/>
                    </a:ext>
                  </a:extLst>
                </a:gridCol>
                <a:gridCol w="1036425">
                  <a:extLst>
                    <a:ext uri="{9D8B030D-6E8A-4147-A177-3AD203B41FA5}">
                      <a16:colId xmlns:a16="http://schemas.microsoft.com/office/drawing/2014/main" val="20003"/>
                    </a:ext>
                  </a:extLst>
                </a:gridCol>
                <a:gridCol w="1036425">
                  <a:extLst>
                    <a:ext uri="{9D8B030D-6E8A-4147-A177-3AD203B41FA5}">
                      <a16:colId xmlns:a16="http://schemas.microsoft.com/office/drawing/2014/main" val="20004"/>
                    </a:ext>
                  </a:extLst>
                </a:gridCol>
              </a:tblGrid>
              <a:tr h="1318788">
                <a:tc>
                  <a:txBody>
                    <a:bodyPr/>
                    <a:lstStyle/>
                    <a:p>
                      <a:pPr algn="l" fontAlgn="b"/>
                      <a:r>
                        <a:rPr lang="en-US" sz="1100" b="1" i="0" u="none" strike="noStrike" dirty="0" smtClean="0">
                          <a:solidFill>
                            <a:srgbClr val="FFFFFF"/>
                          </a:solidFill>
                          <a:effectLst/>
                          <a:latin typeface="Calibri"/>
                        </a:rPr>
                        <a:t>School Code</a:t>
                      </a:r>
                      <a:endParaRPr lang="en-US" sz="1100" b="1" i="0" u="none" strike="noStrike" dirty="0">
                        <a:solidFill>
                          <a:srgbClr val="FFFFFF"/>
                        </a:solidFill>
                        <a:effectLst/>
                        <a:latin typeface="Calibri"/>
                      </a:endParaRP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l" fontAlgn="b"/>
                      <a:r>
                        <a:rPr lang="en-US" sz="1100" b="1" i="0" u="none" strike="noStrike" dirty="0">
                          <a:solidFill>
                            <a:srgbClr val="FFFFFF"/>
                          </a:solidFill>
                          <a:effectLst/>
                          <a:latin typeface="Calibri"/>
                        </a:rPr>
                        <a:t>School</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US" sz="1100" b="1" i="0" u="none" strike="noStrike" dirty="0" smtClean="0">
                          <a:solidFill>
                            <a:srgbClr val="FFFFFF"/>
                          </a:solidFill>
                          <a:effectLst/>
                          <a:latin typeface="Calibri"/>
                        </a:rPr>
                        <a:t>ARR Count</a:t>
                      </a:r>
                      <a:endParaRPr lang="en-US" sz="1100" b="1" i="0" u="none" strike="noStrike" dirty="0">
                        <a:solidFill>
                          <a:srgbClr val="FFFFFF"/>
                        </a:solidFill>
                        <a:effectLst/>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US" sz="1100" b="1" i="0" u="none" strike="noStrike" dirty="0" smtClean="0">
                          <a:solidFill>
                            <a:srgbClr val="FFFFFF"/>
                          </a:solidFill>
                          <a:effectLst/>
                          <a:latin typeface="Calibri"/>
                        </a:rPr>
                        <a:t>CTL Count</a:t>
                      </a:r>
                      <a:endParaRPr lang="en-US" sz="1100" b="1" i="0" u="none" strike="noStrike" dirty="0">
                        <a:solidFill>
                          <a:srgbClr val="FFFFFF"/>
                        </a:solidFill>
                        <a:effectLst/>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US" sz="1100" b="1" i="0" u="none" strike="noStrike" dirty="0">
                          <a:solidFill>
                            <a:srgbClr val="FFFFFF"/>
                          </a:solidFill>
                          <a:effectLst/>
                          <a:latin typeface="Calibri"/>
                        </a:rPr>
                        <a:t>Total</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extLst>
                  <a:ext uri="{0D108BD9-81ED-4DB2-BD59-A6C34878D82A}">
                    <a16:rowId xmlns:a16="http://schemas.microsoft.com/office/drawing/2014/main" val="10000"/>
                  </a:ext>
                </a:extLst>
              </a:tr>
              <a:tr h="284738">
                <a:tc>
                  <a:txBody>
                    <a:bodyPr/>
                    <a:lstStyle/>
                    <a:p>
                      <a:pPr algn="l" fontAlgn="b"/>
                      <a:endParaRPr lang="en-US" sz="1100" b="0" i="0" u="none" strike="noStrike" dirty="0">
                        <a:solidFill>
                          <a:srgbClr val="000000"/>
                        </a:solidFill>
                        <a:effectLst/>
                        <a:latin typeface="Calibri"/>
                      </a:endParaRP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l" fontAlgn="b"/>
                      <a:r>
                        <a:rPr lang="en-US" sz="1100" b="0" i="0" u="none" strike="noStrike" dirty="0">
                          <a:solidFill>
                            <a:srgbClr val="000000"/>
                          </a:solidFill>
                          <a:effectLst/>
                          <a:latin typeface="Calibri"/>
                        </a:rPr>
                        <a:t>ABC High</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r" fontAlgn="b"/>
                      <a:r>
                        <a:rPr lang="en-US" sz="1100" b="0" i="0" u="none" strike="noStrike" dirty="0">
                          <a:solidFill>
                            <a:srgbClr val="000000"/>
                          </a:solidFill>
                          <a:effectLst/>
                          <a:latin typeface="Calibri"/>
                        </a:rPr>
                        <a:t>37</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r" fontAlgn="b"/>
                      <a:r>
                        <a:rPr lang="en-US" sz="1100" b="0" i="0" u="none" strike="noStrike" dirty="0">
                          <a:solidFill>
                            <a:srgbClr val="000000"/>
                          </a:solidFill>
                          <a:effectLst/>
                          <a:latin typeface="Calibri"/>
                        </a:rPr>
                        <a:t>0</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r" fontAlgn="b"/>
                      <a:r>
                        <a:rPr lang="en-US" sz="1100" b="0" i="0" u="none" strike="noStrike" dirty="0">
                          <a:solidFill>
                            <a:srgbClr val="000000"/>
                          </a:solidFill>
                          <a:effectLst/>
                          <a:latin typeface="Calibri"/>
                        </a:rPr>
                        <a:t>37</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extLst>
                  <a:ext uri="{0D108BD9-81ED-4DB2-BD59-A6C34878D82A}">
                    <a16:rowId xmlns:a16="http://schemas.microsoft.com/office/drawing/2014/main" val="10001"/>
                  </a:ext>
                </a:extLst>
              </a:tr>
              <a:tr h="284738">
                <a:tc>
                  <a:txBody>
                    <a:bodyPr/>
                    <a:lstStyle/>
                    <a:p>
                      <a:pPr algn="l" fontAlgn="b"/>
                      <a:endParaRPr lang="en-US" sz="1100" b="0" i="0" u="none" strike="noStrike" dirty="0">
                        <a:solidFill>
                          <a:srgbClr val="000000"/>
                        </a:solidFill>
                        <a:effectLst/>
                        <a:latin typeface="Calibri"/>
                      </a:endParaRP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a:rPr>
                        <a:t>ABC Middle</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a:rPr>
                        <a:t>0</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a:rPr>
                        <a:t>2</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a:rPr>
                        <a:t>2</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0002"/>
                  </a:ext>
                </a:extLst>
              </a:tr>
              <a:tr h="284738">
                <a:tc>
                  <a:txBody>
                    <a:bodyPr/>
                    <a:lstStyle/>
                    <a:p>
                      <a:pPr algn="l" fontAlgn="b"/>
                      <a:endParaRPr lang="en-US" sz="1100" b="0" i="0" u="none" strike="noStrike" dirty="0">
                        <a:solidFill>
                          <a:srgbClr val="000000"/>
                        </a:solidFill>
                        <a:effectLst/>
                        <a:latin typeface="Calibri"/>
                      </a:endParaRP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l" fontAlgn="b"/>
                      <a:r>
                        <a:rPr lang="en-US" sz="1100" b="0" i="0" u="none" strike="noStrike" dirty="0">
                          <a:solidFill>
                            <a:srgbClr val="000000"/>
                          </a:solidFill>
                          <a:effectLst/>
                          <a:latin typeface="Calibri"/>
                        </a:rPr>
                        <a:t>ABC High</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r" fontAlgn="b"/>
                      <a:r>
                        <a:rPr lang="en-US" sz="1100" b="0" i="0" u="none" strike="noStrike" dirty="0">
                          <a:solidFill>
                            <a:srgbClr val="000000"/>
                          </a:solidFill>
                          <a:effectLst/>
                          <a:latin typeface="Calibri"/>
                        </a:rPr>
                        <a:t>0</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r" fontAlgn="b"/>
                      <a:r>
                        <a:rPr lang="en-US" sz="1100" b="0" i="0" u="none" strike="noStrike" dirty="0">
                          <a:solidFill>
                            <a:srgbClr val="000000"/>
                          </a:solidFill>
                          <a:effectLst/>
                          <a:latin typeface="Calibri"/>
                        </a:rPr>
                        <a:t>2</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r" fontAlgn="b"/>
                      <a:r>
                        <a:rPr lang="en-US" sz="1100" b="0" i="0" u="none" strike="noStrike" dirty="0">
                          <a:solidFill>
                            <a:srgbClr val="000000"/>
                          </a:solidFill>
                          <a:effectLst/>
                          <a:latin typeface="Calibri"/>
                        </a:rPr>
                        <a:t>2</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extLst>
                  <a:ext uri="{0D108BD9-81ED-4DB2-BD59-A6C34878D82A}">
                    <a16:rowId xmlns:a16="http://schemas.microsoft.com/office/drawing/2014/main" val="10003"/>
                  </a:ext>
                </a:extLst>
              </a:tr>
              <a:tr h="284738">
                <a:tc>
                  <a:txBody>
                    <a:bodyPr/>
                    <a:lstStyle/>
                    <a:p>
                      <a:pPr algn="l" fontAlgn="b"/>
                      <a:endParaRPr lang="en-US" sz="1100" b="0" i="0" u="none" strike="noStrike" dirty="0">
                        <a:solidFill>
                          <a:srgbClr val="000000"/>
                        </a:solidFill>
                        <a:effectLst/>
                        <a:latin typeface="Calibri"/>
                      </a:endParaRP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a:rPr>
                        <a:t>ABC High</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a:rPr>
                        <a:t>10</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a:rPr>
                        <a:t>2</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a:rPr>
                        <a:t>12</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0004"/>
                  </a:ext>
                </a:extLst>
              </a:tr>
              <a:tr h="284738">
                <a:tc>
                  <a:txBody>
                    <a:bodyPr/>
                    <a:lstStyle/>
                    <a:p>
                      <a:pPr algn="l" fontAlgn="b"/>
                      <a:endParaRPr lang="en-US" sz="1100" b="0" i="0" u="none" strike="noStrike" dirty="0">
                        <a:solidFill>
                          <a:srgbClr val="000000"/>
                        </a:solidFill>
                        <a:effectLst/>
                        <a:latin typeface="Calibri"/>
                      </a:endParaRP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l" fontAlgn="b"/>
                      <a:r>
                        <a:rPr lang="en-US" sz="1100" b="0" i="0" u="none" strike="noStrike" dirty="0">
                          <a:solidFill>
                            <a:srgbClr val="000000"/>
                          </a:solidFill>
                          <a:effectLst/>
                          <a:latin typeface="Calibri"/>
                        </a:rPr>
                        <a:t>ABC Elem</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r" fontAlgn="b"/>
                      <a:r>
                        <a:rPr lang="en-US" sz="1100" b="0" i="0" u="none" strike="noStrike" dirty="0">
                          <a:solidFill>
                            <a:srgbClr val="000000"/>
                          </a:solidFill>
                          <a:effectLst/>
                          <a:latin typeface="Calibri"/>
                        </a:rPr>
                        <a:t>0</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r" fontAlgn="b"/>
                      <a:r>
                        <a:rPr lang="en-US" sz="1100" b="0" i="0" u="none" strike="noStrike" dirty="0">
                          <a:solidFill>
                            <a:srgbClr val="000000"/>
                          </a:solidFill>
                          <a:effectLst/>
                          <a:latin typeface="Calibri"/>
                        </a:rPr>
                        <a:t>2</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r" fontAlgn="b"/>
                      <a:r>
                        <a:rPr lang="en-US" sz="1100" b="0" i="0" u="none" strike="noStrike" dirty="0">
                          <a:solidFill>
                            <a:srgbClr val="000000"/>
                          </a:solidFill>
                          <a:effectLst/>
                          <a:latin typeface="Calibri"/>
                        </a:rPr>
                        <a:t>2</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extLst>
                  <a:ext uri="{0D108BD9-81ED-4DB2-BD59-A6C34878D82A}">
                    <a16:rowId xmlns:a16="http://schemas.microsoft.com/office/drawing/2014/main" val="10005"/>
                  </a:ext>
                </a:extLst>
              </a:tr>
              <a:tr h="284738">
                <a:tc>
                  <a:txBody>
                    <a:bodyPr/>
                    <a:lstStyle/>
                    <a:p>
                      <a:pPr algn="l" fontAlgn="b"/>
                      <a:endParaRPr lang="en-US" sz="1100" b="0" i="0" u="none" strike="noStrike" dirty="0">
                        <a:solidFill>
                          <a:srgbClr val="000000"/>
                        </a:solidFill>
                        <a:effectLst/>
                        <a:latin typeface="Calibri"/>
                      </a:endParaRP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a:rPr>
                        <a:t>ABC Middle</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a:rPr>
                        <a:t>0</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a:rPr>
                        <a:t>3</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a:rPr>
                        <a:t>3</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52851571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 Reports ADT</a:t>
            </a:r>
            <a:endParaRPr lang="en-US" dirty="0"/>
          </a:p>
        </p:txBody>
      </p:sp>
      <p:sp>
        <p:nvSpPr>
          <p:cNvPr id="5" name="Content Placeholder 4"/>
          <p:cNvSpPr>
            <a:spLocks noGrp="1"/>
          </p:cNvSpPr>
          <p:nvPr>
            <p:ph idx="1"/>
          </p:nvPr>
        </p:nvSpPr>
        <p:spPr/>
        <p:txBody>
          <a:bodyPr/>
          <a:lstStyle/>
          <a:p>
            <a:pPr marL="114300" indent="0">
              <a:buNone/>
            </a:pPr>
            <a:r>
              <a:rPr lang="en-US" dirty="0" smtClean="0"/>
              <a:t>Please review the Suspensions report:</a:t>
            </a:r>
          </a:p>
          <a:p>
            <a:pPr marL="114300" indent="0">
              <a:buNone/>
            </a:pP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020804292"/>
              </p:ext>
            </p:extLst>
          </p:nvPr>
        </p:nvGraphicFramePr>
        <p:xfrm>
          <a:off x="1066800" y="2514600"/>
          <a:ext cx="6248399" cy="3581403"/>
        </p:xfrm>
        <a:graphic>
          <a:graphicData uri="http://schemas.openxmlformats.org/drawingml/2006/table">
            <a:tbl>
              <a:tblPr/>
              <a:tblGrid>
                <a:gridCol w="908858">
                  <a:extLst>
                    <a:ext uri="{9D8B030D-6E8A-4147-A177-3AD203B41FA5}">
                      <a16:colId xmlns:a16="http://schemas.microsoft.com/office/drawing/2014/main" val="20000"/>
                    </a:ext>
                  </a:extLst>
                </a:gridCol>
                <a:gridCol w="1704109">
                  <a:extLst>
                    <a:ext uri="{9D8B030D-6E8A-4147-A177-3AD203B41FA5}">
                      <a16:colId xmlns:a16="http://schemas.microsoft.com/office/drawing/2014/main" val="20001"/>
                    </a:ext>
                  </a:extLst>
                </a:gridCol>
                <a:gridCol w="908858">
                  <a:extLst>
                    <a:ext uri="{9D8B030D-6E8A-4147-A177-3AD203B41FA5}">
                      <a16:colId xmlns:a16="http://schemas.microsoft.com/office/drawing/2014/main" val="20002"/>
                    </a:ext>
                  </a:extLst>
                </a:gridCol>
                <a:gridCol w="908858">
                  <a:extLst>
                    <a:ext uri="{9D8B030D-6E8A-4147-A177-3AD203B41FA5}">
                      <a16:colId xmlns:a16="http://schemas.microsoft.com/office/drawing/2014/main" val="20003"/>
                    </a:ext>
                  </a:extLst>
                </a:gridCol>
                <a:gridCol w="908858">
                  <a:extLst>
                    <a:ext uri="{9D8B030D-6E8A-4147-A177-3AD203B41FA5}">
                      <a16:colId xmlns:a16="http://schemas.microsoft.com/office/drawing/2014/main" val="20004"/>
                    </a:ext>
                  </a:extLst>
                </a:gridCol>
                <a:gridCol w="908858">
                  <a:extLst>
                    <a:ext uri="{9D8B030D-6E8A-4147-A177-3AD203B41FA5}">
                      <a16:colId xmlns:a16="http://schemas.microsoft.com/office/drawing/2014/main" val="20005"/>
                    </a:ext>
                  </a:extLst>
                </a:gridCol>
              </a:tblGrid>
              <a:tr h="978424">
                <a:tc>
                  <a:txBody>
                    <a:bodyPr/>
                    <a:lstStyle/>
                    <a:p>
                      <a:pPr algn="ctr" fontAlgn="b"/>
                      <a:r>
                        <a:rPr lang="en-US" sz="1000" b="1" i="0" u="none" strike="noStrike" dirty="0">
                          <a:solidFill>
                            <a:srgbClr val="000000"/>
                          </a:solidFill>
                          <a:effectLst/>
                          <a:latin typeface="Arial"/>
                        </a:rPr>
                        <a:t>School ID</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l" fontAlgn="b"/>
                      <a:r>
                        <a:rPr lang="en-US" sz="1000" b="1" i="0" u="none" strike="noStrike" dirty="0">
                          <a:solidFill>
                            <a:srgbClr val="000000"/>
                          </a:solidFill>
                          <a:effectLst/>
                          <a:latin typeface="Arial"/>
                        </a:rPr>
                        <a:t>School Name</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US" sz="1000" b="1" i="0" u="none" strike="noStrike" dirty="0">
                          <a:solidFill>
                            <a:srgbClr val="000000"/>
                          </a:solidFill>
                          <a:effectLst/>
                          <a:latin typeface="Arial"/>
                        </a:rPr>
                        <a:t>Students w/OSS</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US" sz="1000" b="1" i="0" u="none" strike="noStrike" dirty="0">
                          <a:solidFill>
                            <a:srgbClr val="000000"/>
                          </a:solidFill>
                          <a:effectLst/>
                          <a:latin typeface="Arial"/>
                        </a:rPr>
                        <a:t>Total Suspensions</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US" sz="1000" b="1" i="0" u="none" strike="noStrike" dirty="0">
                          <a:solidFill>
                            <a:srgbClr val="000000"/>
                          </a:solidFill>
                          <a:effectLst/>
                          <a:latin typeface="Arial"/>
                        </a:rPr>
                        <a:t>Students OSS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US" sz="1000" b="1" i="0" u="none" strike="noStrike" dirty="0">
                          <a:solidFill>
                            <a:srgbClr val="000000"/>
                          </a:solidFill>
                          <a:effectLst/>
                          <a:latin typeface="Arial"/>
                        </a:rPr>
                        <a:t>Total Students</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extLst>
                  <a:ext uri="{0D108BD9-81ED-4DB2-BD59-A6C34878D82A}">
                    <a16:rowId xmlns:a16="http://schemas.microsoft.com/office/drawing/2014/main" val="10000"/>
                  </a:ext>
                </a:extLst>
              </a:tr>
              <a:tr h="387677">
                <a:tc>
                  <a:txBody>
                    <a:bodyPr/>
                    <a:lstStyle/>
                    <a:p>
                      <a:pPr algn="ctr" fontAlgn="b"/>
                      <a:r>
                        <a:rPr lang="en-US" sz="1000" b="0" i="0" u="none" strike="noStrike" dirty="0">
                          <a:solidFill>
                            <a:srgbClr val="000000"/>
                          </a:solidFill>
                          <a:effectLst/>
                          <a:latin typeface="Arial"/>
                        </a:rPr>
                        <a:t> </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l" fontAlgn="b"/>
                      <a:r>
                        <a:rPr lang="en-US" sz="1000" b="0" i="0" u="none" strike="noStrike" dirty="0">
                          <a:solidFill>
                            <a:srgbClr val="000000"/>
                          </a:solidFill>
                          <a:effectLst/>
                          <a:latin typeface="Arial"/>
                        </a:rPr>
                        <a:t>ABC Middle</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37</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62</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3.9%</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945</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extLst>
                  <a:ext uri="{0D108BD9-81ED-4DB2-BD59-A6C34878D82A}">
                    <a16:rowId xmlns:a16="http://schemas.microsoft.com/office/drawing/2014/main" val="10001"/>
                  </a:ext>
                </a:extLst>
              </a:tr>
              <a:tr h="369217">
                <a:tc>
                  <a:txBody>
                    <a:bodyPr/>
                    <a:lstStyle/>
                    <a:p>
                      <a:pPr algn="ctr" fontAlgn="b"/>
                      <a:r>
                        <a:rPr lang="en-US" sz="1000" b="0" i="0" u="none" strike="noStrike" dirty="0">
                          <a:solidFill>
                            <a:srgbClr val="000000"/>
                          </a:solidFill>
                          <a:effectLst/>
                          <a:latin typeface="Arial"/>
                        </a:rPr>
                        <a:t> </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a:rPr>
                        <a:t>ABC High</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173</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275</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10.2%</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1689</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0002"/>
                  </a:ext>
                </a:extLst>
              </a:tr>
              <a:tr h="369217">
                <a:tc>
                  <a:txBody>
                    <a:bodyPr/>
                    <a:lstStyle/>
                    <a:p>
                      <a:pPr algn="ctr" fontAlgn="b"/>
                      <a:r>
                        <a:rPr lang="en-US" sz="1000" b="0" i="0" u="none" strike="noStrike" dirty="0">
                          <a:solidFill>
                            <a:srgbClr val="000000"/>
                          </a:solidFill>
                          <a:effectLst/>
                          <a:latin typeface="Arial"/>
                        </a:rPr>
                        <a:t> </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l" fontAlgn="b"/>
                      <a:r>
                        <a:rPr lang="en-US" sz="1000" b="0" i="0" u="none" strike="noStrike" dirty="0">
                          <a:solidFill>
                            <a:srgbClr val="000000"/>
                          </a:solidFill>
                          <a:effectLst/>
                          <a:latin typeface="Arial"/>
                        </a:rPr>
                        <a:t>ABC Middle</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68</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119</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10.4%</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656</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extLst>
                  <a:ext uri="{0D108BD9-81ED-4DB2-BD59-A6C34878D82A}">
                    <a16:rowId xmlns:a16="http://schemas.microsoft.com/office/drawing/2014/main" val="10003"/>
                  </a:ext>
                </a:extLst>
              </a:tr>
              <a:tr h="369217">
                <a:tc>
                  <a:txBody>
                    <a:bodyPr/>
                    <a:lstStyle/>
                    <a:p>
                      <a:pPr algn="ctr" fontAlgn="b"/>
                      <a:r>
                        <a:rPr lang="en-US" sz="1000" b="0" i="0" u="none" strike="noStrike" dirty="0">
                          <a:solidFill>
                            <a:srgbClr val="000000"/>
                          </a:solidFill>
                          <a:effectLst/>
                          <a:latin typeface="Arial"/>
                        </a:rPr>
                        <a:t> </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a:rPr>
                        <a:t>ABC High</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175</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521</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13.9%</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1259</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0004"/>
                  </a:ext>
                </a:extLst>
              </a:tr>
              <a:tr h="369217">
                <a:tc>
                  <a:txBody>
                    <a:bodyPr/>
                    <a:lstStyle/>
                    <a:p>
                      <a:pPr algn="ctr" fontAlgn="b"/>
                      <a:r>
                        <a:rPr lang="en-US" sz="1000" b="0" i="0" u="none" strike="noStrike" dirty="0">
                          <a:solidFill>
                            <a:srgbClr val="000000"/>
                          </a:solidFill>
                          <a:effectLst/>
                          <a:latin typeface="Arial"/>
                        </a:rPr>
                        <a:t> </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l" fontAlgn="b"/>
                      <a:r>
                        <a:rPr lang="en-US" sz="1000" b="0" i="0" u="none" strike="noStrike" dirty="0">
                          <a:solidFill>
                            <a:srgbClr val="000000"/>
                          </a:solidFill>
                          <a:effectLst/>
                          <a:latin typeface="Arial"/>
                        </a:rPr>
                        <a:t>ABC Elem</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9</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11</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1.5%</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613</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extLst>
                  <a:ext uri="{0D108BD9-81ED-4DB2-BD59-A6C34878D82A}">
                    <a16:rowId xmlns:a16="http://schemas.microsoft.com/office/drawing/2014/main" val="10005"/>
                  </a:ext>
                </a:extLst>
              </a:tr>
              <a:tr h="369217">
                <a:tc>
                  <a:txBody>
                    <a:bodyPr/>
                    <a:lstStyle/>
                    <a:p>
                      <a:pPr algn="ctr" fontAlgn="b"/>
                      <a:r>
                        <a:rPr lang="en-US" sz="1000" b="0" i="0" u="none" strike="noStrike" dirty="0">
                          <a:solidFill>
                            <a:srgbClr val="000000"/>
                          </a:solidFill>
                          <a:effectLst/>
                          <a:latin typeface="Arial"/>
                        </a:rPr>
                        <a:t> </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a:rPr>
                        <a:t>ABC Elem</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13</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17</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2.2%</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584</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0006"/>
                  </a:ext>
                </a:extLst>
              </a:tr>
              <a:tr h="369217">
                <a:tc>
                  <a:txBody>
                    <a:bodyPr/>
                    <a:lstStyle/>
                    <a:p>
                      <a:pPr algn="ctr" fontAlgn="b"/>
                      <a:r>
                        <a:rPr lang="en-US" sz="1000" b="0" i="0" u="none" strike="noStrike" dirty="0">
                          <a:solidFill>
                            <a:srgbClr val="000000"/>
                          </a:solidFill>
                          <a:effectLst/>
                          <a:latin typeface="Arial"/>
                        </a:rPr>
                        <a:t> </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l" fontAlgn="b"/>
                      <a:r>
                        <a:rPr lang="en-US" sz="1000" b="0" i="0" u="none" strike="noStrike" dirty="0">
                          <a:solidFill>
                            <a:srgbClr val="000000"/>
                          </a:solidFill>
                          <a:effectLst/>
                          <a:latin typeface="Arial"/>
                        </a:rPr>
                        <a:t>ABC Elem</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 </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1000" b="0" i="0" u="none" strike="noStrike" dirty="0">
                          <a:solidFill>
                            <a:srgbClr val="000000"/>
                          </a:solidFill>
                          <a:effectLst/>
                          <a:latin typeface="Arial"/>
                        </a:rPr>
                        <a:t>645</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414688611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 Reports in ADT for Table 5 Reporting</a:t>
            </a:r>
            <a:endParaRPr lang="en-US" dirty="0"/>
          </a:p>
        </p:txBody>
      </p:sp>
      <p:sp>
        <p:nvSpPr>
          <p:cNvPr id="3" name="Content Placeholder 2"/>
          <p:cNvSpPr>
            <a:spLocks noGrp="1"/>
          </p:cNvSpPr>
          <p:nvPr>
            <p:ph sz="quarter" idx="1"/>
          </p:nvPr>
        </p:nvSpPr>
        <p:spPr>
          <a:xfrm>
            <a:off x="457200" y="1600200"/>
            <a:ext cx="8229600" cy="4876800"/>
          </a:xfrm>
        </p:spPr>
        <p:txBody>
          <a:bodyPr>
            <a:normAutofit lnSpcReduction="10000"/>
          </a:bodyPr>
          <a:lstStyle/>
          <a:p>
            <a:r>
              <a:rPr lang="en-US" dirty="0" smtClean="0"/>
              <a:t>Click on Behavior Actions Tab in excel:</a:t>
            </a:r>
          </a:p>
          <a:p>
            <a:pPr marL="0" indent="0">
              <a:buNone/>
            </a:pPr>
            <a:r>
              <a:rPr lang="en-US" dirty="0"/>
              <a:t>	</a:t>
            </a:r>
            <a:endParaRPr lang="en-US" dirty="0" smtClean="0"/>
          </a:p>
          <a:p>
            <a:endParaRPr lang="en-US" dirty="0" smtClean="0"/>
          </a:p>
          <a:p>
            <a:r>
              <a:rPr lang="en-US" sz="3000" dirty="0" smtClean="0"/>
              <a:t>Reports can be filtered by:</a:t>
            </a:r>
          </a:p>
          <a:p>
            <a:pPr lvl="1"/>
            <a:r>
              <a:rPr lang="en-US" sz="3000" dirty="0" smtClean="0"/>
              <a:t>Schools</a:t>
            </a:r>
          </a:p>
          <a:p>
            <a:pPr lvl="1"/>
            <a:r>
              <a:rPr lang="en-US" sz="3000" dirty="0" smtClean="0"/>
              <a:t>Behaviors</a:t>
            </a:r>
          </a:p>
          <a:p>
            <a:pPr lvl="1"/>
            <a:r>
              <a:rPr lang="en-US" sz="3000" dirty="0" smtClean="0"/>
              <a:t>Action Codes</a:t>
            </a:r>
          </a:p>
          <a:p>
            <a:pPr lvl="1"/>
            <a:r>
              <a:rPr lang="en-US" sz="3000" dirty="0" smtClean="0"/>
              <a:t>Action Code Descriptions</a:t>
            </a:r>
          </a:p>
          <a:p>
            <a:pPr lvl="1"/>
            <a:r>
              <a:rPr lang="en-US" sz="3000" dirty="0" smtClean="0"/>
              <a:t>Primary EFA code</a:t>
            </a:r>
          </a:p>
          <a:p>
            <a:pPr lvl="1"/>
            <a:r>
              <a:rPr lang="en-US" sz="3000" dirty="0" smtClean="0"/>
              <a:t>Instructional Setting</a:t>
            </a:r>
          </a:p>
          <a:p>
            <a:pPr lvl="1"/>
            <a:endParaRPr lang="en-US" dirty="0" smtClean="0"/>
          </a:p>
          <a:p>
            <a:pPr lvl="1"/>
            <a:endParaRPr lang="en-US" dirty="0" smtClean="0"/>
          </a:p>
          <a:p>
            <a:pPr lvl="1"/>
            <a:endParaRPr lang="en-US" dirty="0" smtClean="0"/>
          </a:p>
          <a:p>
            <a:pPr lvl="1"/>
            <a:endParaRPr lang="en-US" dirty="0"/>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2171700"/>
            <a:ext cx="4258235" cy="38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descr="C:\Users\Acoleman\AppData\Local\Microsoft\Windows\Temporary Internet Files\Content.IE5\WRMKJ6AO\768px-New_icon_shiny_badge.svg[1].png"/>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239000" y="4876800"/>
            <a:ext cx="1600200" cy="14478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20414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Properly Coded Incident</a:t>
            </a:r>
            <a:endParaRPr lang="en-US" dirty="0"/>
          </a:p>
        </p:txBody>
      </p:sp>
      <p:pic>
        <p:nvPicPr>
          <p:cNvPr id="2050"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tretch>
            <a:fillRect/>
          </a:stretch>
        </p:blipFill>
        <p:spPr bwMode="auto">
          <a:xfrm>
            <a:off x="612775" y="2189537"/>
            <a:ext cx="8153400" cy="33171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descr="C:\Users\Acoleman\AppData\Local\Microsoft\Windows\Temporary Internet Files\Content.IE5\JJIA5G2B\Boton-correcto[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3101541"/>
            <a:ext cx="1952625" cy="1952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793726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 Reports in ADT for Table 5 Reporting</a:t>
            </a:r>
            <a:endParaRPr lang="en-US" dirty="0"/>
          </a:p>
        </p:txBody>
      </p:sp>
      <p:sp>
        <p:nvSpPr>
          <p:cNvPr id="9" name="Content Placeholder 8"/>
          <p:cNvSpPr>
            <a:spLocks noGrp="1"/>
          </p:cNvSpPr>
          <p:nvPr>
            <p:ph sz="quarter" idx="1"/>
          </p:nvPr>
        </p:nvSpPr>
        <p:spPr/>
        <p:txBody>
          <a:bodyPr/>
          <a:lstStyle/>
          <a:p>
            <a:pPr marL="0" indent="0">
              <a:buNone/>
            </a:pPr>
            <a:r>
              <a:rPr lang="en-US" dirty="0" smtClean="0"/>
              <a:t>Excel Report (Suspensions):</a:t>
            </a:r>
          </a:p>
          <a:p>
            <a:pPr marL="0" indent="0">
              <a:buNone/>
            </a:pPr>
            <a:endParaRPr lang="en-US" dirty="0" smtClean="0"/>
          </a:p>
        </p:txBody>
      </p:sp>
      <p:pic>
        <p:nvPicPr>
          <p:cNvPr id="61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722" y="2209800"/>
            <a:ext cx="7658100" cy="142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328" y="4267200"/>
            <a:ext cx="7696200" cy="142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descr="C:\Users\Acoleman\AppData\Local\Microsoft\Windows\Temporary Internet Files\Content.IE5\WRMKJ6AO\768px-New_icon_shiny_badge.svg[1].png"/>
          <p:cNvPicPr>
            <a:picLocks noChangeAspect="1" noChangeArrowheads="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772400" y="5695950"/>
            <a:ext cx="1206874" cy="93345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326654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 Reports in ADT for Table 5 Reporting</a:t>
            </a:r>
            <a:endParaRPr lang="en-US" dirty="0"/>
          </a:p>
        </p:txBody>
      </p:sp>
      <p:sp>
        <p:nvSpPr>
          <p:cNvPr id="3" name="Content Placeholder 2"/>
          <p:cNvSpPr>
            <a:spLocks noGrp="1"/>
          </p:cNvSpPr>
          <p:nvPr>
            <p:ph sz="quarter" idx="1"/>
          </p:nvPr>
        </p:nvSpPr>
        <p:spPr/>
        <p:txBody>
          <a:bodyPr/>
          <a:lstStyle/>
          <a:p>
            <a:pPr marL="0" indent="0">
              <a:buNone/>
            </a:pPr>
            <a:r>
              <a:rPr lang="en-US" dirty="0" smtClean="0"/>
              <a:t>Excel Report (Expelled):</a:t>
            </a:r>
          </a:p>
          <a:p>
            <a:pPr marL="0" indent="0">
              <a:buNone/>
            </a:pP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438400"/>
            <a:ext cx="7810500" cy="123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4495800"/>
            <a:ext cx="8534400" cy="123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descr="C:\Users\Acoleman\AppData\Local\Microsoft\Windows\Temporary Internet Files\Content.IE5\WRMKJ6AO\768px-New_icon_shiny_badge.svg[1].png"/>
          <p:cNvPicPr>
            <a:picLocks noChangeAspect="1" noChangeArrowheads="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810500" y="5867400"/>
            <a:ext cx="1066800" cy="88454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33122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Acoleman\AppData\Local\Microsoft\Windows\Temporary Internet Files\Content.IE5\WRMKJ6AO\768px-New_icon_shiny_badge.svg[1].png"/>
          <p:cNvPicPr>
            <a:picLocks noChangeAspect="1" noChangeArrowheads="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745853" y="5486400"/>
            <a:ext cx="1219200" cy="120015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fontScale="90000"/>
          </a:bodyPr>
          <a:lstStyle/>
          <a:p>
            <a:r>
              <a:rPr lang="en-US" dirty="0" smtClean="0"/>
              <a:t>IM Reports in ADT for Table 5 Reporting</a:t>
            </a:r>
            <a:endParaRPr lang="en-US" dirty="0"/>
          </a:p>
        </p:txBody>
      </p:sp>
      <p:sp>
        <p:nvSpPr>
          <p:cNvPr id="3" name="Content Placeholder 2"/>
          <p:cNvSpPr>
            <a:spLocks noGrp="1"/>
          </p:cNvSpPr>
          <p:nvPr>
            <p:ph sz="quarter" idx="1"/>
          </p:nvPr>
        </p:nvSpPr>
        <p:spPr/>
        <p:txBody>
          <a:bodyPr/>
          <a:lstStyle/>
          <a:p>
            <a:pPr marL="0" indent="0">
              <a:buNone/>
            </a:pPr>
            <a:r>
              <a:rPr lang="en-US" dirty="0" smtClean="0"/>
              <a:t>Excel Filter on Missing Duration Code:</a:t>
            </a:r>
          </a:p>
          <a:p>
            <a:pPr marL="0" indent="0">
              <a:buNone/>
            </a:pPr>
            <a:endParaRPr lang="en-US" dirty="0"/>
          </a:p>
        </p:txBody>
      </p:sp>
      <p:pic>
        <p:nvPicPr>
          <p:cNvPr id="921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074" y="2667000"/>
            <a:ext cx="8646979" cy="272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446377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 Reports in ADT for Table 5 Reporting</a:t>
            </a:r>
            <a:endParaRPr lang="en-US" dirty="0"/>
          </a:p>
        </p:txBody>
      </p:sp>
      <p:sp>
        <p:nvSpPr>
          <p:cNvPr id="3" name="Content Placeholder 2"/>
          <p:cNvSpPr>
            <a:spLocks noGrp="1"/>
          </p:cNvSpPr>
          <p:nvPr>
            <p:ph sz="quarter" idx="1"/>
          </p:nvPr>
        </p:nvSpPr>
        <p:spPr/>
        <p:txBody>
          <a:bodyPr/>
          <a:lstStyle/>
          <a:p>
            <a:pPr marL="0" indent="0">
              <a:buNone/>
            </a:pPr>
            <a:r>
              <a:rPr lang="en-US" dirty="0" smtClean="0"/>
              <a:t>Excel Filter on Race and Gender:</a:t>
            </a:r>
          </a:p>
          <a:p>
            <a:pPr marL="0" indent="0">
              <a:buNone/>
            </a:pP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530759467"/>
              </p:ext>
            </p:extLst>
          </p:nvPr>
        </p:nvGraphicFramePr>
        <p:xfrm>
          <a:off x="2057400" y="2819400"/>
          <a:ext cx="4876800" cy="3324225"/>
        </p:xfrm>
        <a:graphic>
          <a:graphicData uri="http://schemas.openxmlformats.org/drawingml/2006/table">
            <a:tbl>
              <a:tblPr/>
              <a:tblGrid>
                <a:gridCol w="609600">
                  <a:extLst>
                    <a:ext uri="{9D8B030D-6E8A-4147-A177-3AD203B41FA5}">
                      <a16:colId xmlns:a16="http://schemas.microsoft.com/office/drawing/2014/main" val="2286391739"/>
                    </a:ext>
                  </a:extLst>
                </a:gridCol>
                <a:gridCol w="609600">
                  <a:extLst>
                    <a:ext uri="{9D8B030D-6E8A-4147-A177-3AD203B41FA5}">
                      <a16:colId xmlns:a16="http://schemas.microsoft.com/office/drawing/2014/main" val="609168673"/>
                    </a:ext>
                  </a:extLst>
                </a:gridCol>
                <a:gridCol w="609600">
                  <a:extLst>
                    <a:ext uri="{9D8B030D-6E8A-4147-A177-3AD203B41FA5}">
                      <a16:colId xmlns:a16="http://schemas.microsoft.com/office/drawing/2014/main" val="486772103"/>
                    </a:ext>
                  </a:extLst>
                </a:gridCol>
                <a:gridCol w="609600">
                  <a:extLst>
                    <a:ext uri="{9D8B030D-6E8A-4147-A177-3AD203B41FA5}">
                      <a16:colId xmlns:a16="http://schemas.microsoft.com/office/drawing/2014/main" val="3894416494"/>
                    </a:ext>
                  </a:extLst>
                </a:gridCol>
                <a:gridCol w="609600">
                  <a:extLst>
                    <a:ext uri="{9D8B030D-6E8A-4147-A177-3AD203B41FA5}">
                      <a16:colId xmlns:a16="http://schemas.microsoft.com/office/drawing/2014/main" val="2747888675"/>
                    </a:ext>
                  </a:extLst>
                </a:gridCol>
                <a:gridCol w="609600">
                  <a:extLst>
                    <a:ext uri="{9D8B030D-6E8A-4147-A177-3AD203B41FA5}">
                      <a16:colId xmlns:a16="http://schemas.microsoft.com/office/drawing/2014/main" val="3670842310"/>
                    </a:ext>
                  </a:extLst>
                </a:gridCol>
                <a:gridCol w="609600">
                  <a:extLst>
                    <a:ext uri="{9D8B030D-6E8A-4147-A177-3AD203B41FA5}">
                      <a16:colId xmlns:a16="http://schemas.microsoft.com/office/drawing/2014/main" val="405053008"/>
                    </a:ext>
                  </a:extLst>
                </a:gridCol>
                <a:gridCol w="609600">
                  <a:extLst>
                    <a:ext uri="{9D8B030D-6E8A-4147-A177-3AD203B41FA5}">
                      <a16:colId xmlns:a16="http://schemas.microsoft.com/office/drawing/2014/main" val="1325836433"/>
                    </a:ext>
                  </a:extLst>
                </a:gridCol>
              </a:tblGrid>
              <a:tr h="657225">
                <a:tc>
                  <a:txBody>
                    <a:bodyPr/>
                    <a:lstStyle/>
                    <a:p>
                      <a:pPr algn="l" fontAlgn="b"/>
                      <a:r>
                        <a:rPr lang="en-US" sz="1000" b="1" i="0" u="none" strike="noStrike" dirty="0">
                          <a:solidFill>
                            <a:srgbClr val="000000"/>
                          </a:solidFill>
                          <a:effectLst/>
                          <a:latin typeface="Arial" panose="020B0604020202020204" pitchFamily="34" charset="0"/>
                        </a:rPr>
                        <a:t>Gender</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000000"/>
                          </a:solidFill>
                          <a:effectLst/>
                          <a:latin typeface="Arial" panose="020B0604020202020204" pitchFamily="34" charset="0"/>
                        </a:rPr>
                        <a:t>Race_H</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000000"/>
                          </a:solidFill>
                          <a:effectLst/>
                          <a:latin typeface="Arial" panose="020B0604020202020204" pitchFamily="34" charset="0"/>
                        </a:rPr>
                        <a:t>Race_A</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000000"/>
                          </a:solidFill>
                          <a:effectLst/>
                          <a:latin typeface="Arial" panose="020B0604020202020204" pitchFamily="34" charset="0"/>
                        </a:rPr>
                        <a:t>Race_B</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000000"/>
                          </a:solidFill>
                          <a:effectLst/>
                          <a:latin typeface="Arial" panose="020B0604020202020204" pitchFamily="34" charset="0"/>
                        </a:rPr>
                        <a:t>Race_I</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000000"/>
                          </a:solidFill>
                          <a:effectLst/>
                          <a:latin typeface="Arial" panose="020B0604020202020204" pitchFamily="34" charset="0"/>
                        </a:rPr>
                        <a:t>Race_P</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000000"/>
                          </a:solidFill>
                          <a:effectLst/>
                          <a:latin typeface="Arial" panose="020B0604020202020204" pitchFamily="34" charset="0"/>
                        </a:rPr>
                        <a:t>Race_W</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000000"/>
                          </a:solidFill>
                          <a:effectLst/>
                          <a:latin typeface="Arial" panose="020B0604020202020204" pitchFamily="34" charset="0"/>
                        </a:rPr>
                        <a:t>Grade</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extLst>
                  <a:ext uri="{0D108BD9-81ED-4DB2-BD59-A6C34878D82A}">
                    <a16:rowId xmlns:a16="http://schemas.microsoft.com/office/drawing/2014/main" val="62629998"/>
                  </a:ext>
                </a:extLst>
              </a:tr>
              <a:tr h="190500">
                <a:tc>
                  <a:txBody>
                    <a:bodyPr/>
                    <a:lstStyle/>
                    <a:p>
                      <a:pPr algn="l" fontAlgn="b"/>
                      <a:r>
                        <a:rPr lang="en-US" sz="1000" b="0" i="0" u="none" strike="noStrike" dirty="0">
                          <a:solidFill>
                            <a:srgbClr val="000000"/>
                          </a:solidFill>
                          <a:effectLst/>
                          <a:latin typeface="Arial" panose="020B0604020202020204" pitchFamily="34" charset="0"/>
                        </a:rPr>
                        <a:t>F</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US" sz="1000" b="0" i="0" u="none" strike="noStrike" dirty="0">
                          <a:solidFill>
                            <a:srgbClr val="000000"/>
                          </a:solidFill>
                          <a:effectLst/>
                          <a:latin typeface="Arial" panose="020B0604020202020204" pitchFamily="34" charset="0"/>
                        </a:rPr>
                        <a:t>7</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1916881120"/>
                  </a:ext>
                </a:extLst>
              </a:tr>
              <a:tr h="190500">
                <a:tc>
                  <a:txBody>
                    <a:bodyPr/>
                    <a:lstStyle/>
                    <a:p>
                      <a:pPr algn="l" fontAlgn="b"/>
                      <a:r>
                        <a:rPr lang="en-US" sz="1000" b="0" i="0" u="none" strike="noStrike" dirty="0">
                          <a:solidFill>
                            <a:srgbClr val="000000"/>
                          </a:solidFill>
                          <a:effectLst/>
                          <a:latin typeface="Arial" panose="020B0604020202020204" pitchFamily="34" charset="0"/>
                        </a:rPr>
                        <a:t>F</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7</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3588861979"/>
                  </a:ext>
                </a:extLst>
              </a:tr>
              <a:tr h="190500">
                <a:tc>
                  <a:txBody>
                    <a:bodyPr/>
                    <a:lstStyle/>
                    <a:p>
                      <a:pPr algn="l" fontAlgn="b"/>
                      <a:r>
                        <a:rPr lang="en-US" sz="1000" b="0" i="0" u="none" strike="noStrike" dirty="0">
                          <a:solidFill>
                            <a:srgbClr val="000000"/>
                          </a:solidFill>
                          <a:effectLst/>
                          <a:latin typeface="Arial" panose="020B0604020202020204" pitchFamily="34" charset="0"/>
                        </a:rPr>
                        <a:t>F</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US" sz="1000" b="0" i="0" u="none" strike="noStrike" dirty="0">
                          <a:solidFill>
                            <a:srgbClr val="000000"/>
                          </a:solidFill>
                          <a:effectLst/>
                          <a:latin typeface="Arial" panose="020B0604020202020204" pitchFamily="34" charset="0"/>
                        </a:rPr>
                        <a:t>7</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1866428141"/>
                  </a:ext>
                </a:extLst>
              </a:tr>
              <a:tr h="190500">
                <a:tc>
                  <a:txBody>
                    <a:bodyPr/>
                    <a:lstStyle/>
                    <a:p>
                      <a:pPr algn="l" fontAlgn="b"/>
                      <a:r>
                        <a:rPr lang="en-US" sz="1000" b="0" i="0" u="none" strike="noStrike" dirty="0">
                          <a:solidFill>
                            <a:srgbClr val="000000"/>
                          </a:solidFill>
                          <a:effectLst/>
                          <a:latin typeface="Arial" panose="020B0604020202020204" pitchFamily="34" charset="0"/>
                        </a:rPr>
                        <a:t>F</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7</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4020632733"/>
                  </a:ext>
                </a:extLst>
              </a:tr>
              <a:tr h="190500">
                <a:tc>
                  <a:txBody>
                    <a:bodyPr/>
                    <a:lstStyle/>
                    <a:p>
                      <a:pPr algn="l" fontAlgn="b"/>
                      <a:r>
                        <a:rPr lang="en-US" sz="1000" b="0" i="0" u="none" strike="noStrike" dirty="0">
                          <a:solidFill>
                            <a:srgbClr val="000000"/>
                          </a:solidFill>
                          <a:effectLst/>
                          <a:latin typeface="Arial" panose="020B0604020202020204" pitchFamily="34" charset="0"/>
                        </a:rPr>
                        <a:t>F</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US" sz="1000" b="0" i="0" u="none" strike="noStrike" dirty="0">
                          <a:solidFill>
                            <a:srgbClr val="000000"/>
                          </a:solidFill>
                          <a:effectLst/>
                          <a:latin typeface="Arial" panose="020B0604020202020204" pitchFamily="34" charset="0"/>
                        </a:rPr>
                        <a:t>7</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4194324543"/>
                  </a:ext>
                </a:extLst>
              </a:tr>
              <a:tr h="190500">
                <a:tc>
                  <a:txBody>
                    <a:bodyPr/>
                    <a:lstStyle/>
                    <a:p>
                      <a:pPr algn="l" fontAlgn="b"/>
                      <a:r>
                        <a:rPr lang="en-US" sz="1000" b="0" i="0" u="none" strike="noStrike" dirty="0">
                          <a:solidFill>
                            <a:srgbClr val="000000"/>
                          </a:solidFill>
                          <a:effectLst/>
                          <a:latin typeface="Arial" panose="020B0604020202020204" pitchFamily="34" charset="0"/>
                        </a:rPr>
                        <a:t>F</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7</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3723176299"/>
                  </a:ext>
                </a:extLst>
              </a:tr>
              <a:tr h="190500">
                <a:tc>
                  <a:txBody>
                    <a:bodyPr/>
                    <a:lstStyle/>
                    <a:p>
                      <a:pPr algn="l" fontAlgn="b"/>
                      <a:r>
                        <a:rPr lang="en-US" sz="1000" b="0" i="0" u="none" strike="noStrike" dirty="0">
                          <a:solidFill>
                            <a:srgbClr val="000000"/>
                          </a:solidFill>
                          <a:effectLst/>
                          <a:latin typeface="Arial" panose="020B0604020202020204" pitchFamily="34" charset="0"/>
                        </a:rPr>
                        <a:t>F</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US" sz="1000" b="0" i="0" u="none" strike="noStrike" dirty="0">
                          <a:solidFill>
                            <a:srgbClr val="000000"/>
                          </a:solidFill>
                          <a:effectLst/>
                          <a:latin typeface="Arial" panose="020B0604020202020204" pitchFamily="34" charset="0"/>
                        </a:rPr>
                        <a:t>7</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3118720922"/>
                  </a:ext>
                </a:extLst>
              </a:tr>
              <a:tr h="190500">
                <a:tc>
                  <a:txBody>
                    <a:bodyPr/>
                    <a:lstStyle/>
                    <a:p>
                      <a:pPr algn="l" fontAlgn="b"/>
                      <a:r>
                        <a:rPr lang="en-US" sz="1000" b="0" i="0" u="none" strike="noStrike" dirty="0">
                          <a:solidFill>
                            <a:srgbClr val="000000"/>
                          </a:solidFill>
                          <a:effectLst/>
                          <a:latin typeface="Arial" panose="020B0604020202020204" pitchFamily="34" charset="0"/>
                        </a:rPr>
                        <a:t>F</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7</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2044306975"/>
                  </a:ext>
                </a:extLst>
              </a:tr>
              <a:tr h="190500">
                <a:tc>
                  <a:txBody>
                    <a:bodyPr/>
                    <a:lstStyle/>
                    <a:p>
                      <a:pPr algn="l" fontAlgn="b"/>
                      <a:r>
                        <a:rPr lang="en-US" sz="1000" b="0" i="0" u="none" strike="noStrike" dirty="0">
                          <a:solidFill>
                            <a:srgbClr val="000000"/>
                          </a:solidFill>
                          <a:effectLst/>
                          <a:latin typeface="Arial" panose="020B0604020202020204" pitchFamily="34" charset="0"/>
                        </a:rPr>
                        <a:t>F</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US" sz="1000" b="0" i="0" u="none" strike="noStrike" dirty="0">
                          <a:solidFill>
                            <a:srgbClr val="000000"/>
                          </a:solidFill>
                          <a:effectLst/>
                          <a:latin typeface="Arial" panose="020B0604020202020204" pitchFamily="34" charset="0"/>
                        </a:rPr>
                        <a:t>7</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3353080224"/>
                  </a:ext>
                </a:extLst>
              </a:tr>
              <a:tr h="190500">
                <a:tc>
                  <a:txBody>
                    <a:bodyPr/>
                    <a:lstStyle/>
                    <a:p>
                      <a:pPr algn="l" fontAlgn="b"/>
                      <a:r>
                        <a:rPr lang="en-US" sz="1000" b="0" i="0" u="none" strike="noStrike" dirty="0">
                          <a:solidFill>
                            <a:srgbClr val="000000"/>
                          </a:solidFill>
                          <a:effectLst/>
                          <a:latin typeface="Arial" panose="020B0604020202020204" pitchFamily="34" charset="0"/>
                        </a:rPr>
                        <a:t>F</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7</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3934980487"/>
                  </a:ext>
                </a:extLst>
              </a:tr>
              <a:tr h="190500">
                <a:tc>
                  <a:txBody>
                    <a:bodyPr/>
                    <a:lstStyle/>
                    <a:p>
                      <a:pPr algn="l" fontAlgn="b"/>
                      <a:r>
                        <a:rPr lang="en-US" sz="1000" b="0" i="0" u="none" strike="noStrike" dirty="0">
                          <a:solidFill>
                            <a:srgbClr val="000000"/>
                          </a:solidFill>
                          <a:effectLst/>
                          <a:latin typeface="Arial" panose="020B0604020202020204" pitchFamily="34" charset="0"/>
                        </a:rPr>
                        <a:t>F</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US" sz="1000" b="0" i="0" u="none" strike="noStrike" dirty="0">
                          <a:solidFill>
                            <a:srgbClr val="000000"/>
                          </a:solidFill>
                          <a:effectLst/>
                          <a:latin typeface="Arial" panose="020B0604020202020204" pitchFamily="34" charset="0"/>
                        </a:rPr>
                        <a:t>7</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3831400878"/>
                  </a:ext>
                </a:extLst>
              </a:tr>
              <a:tr h="190500">
                <a:tc>
                  <a:txBody>
                    <a:bodyPr/>
                    <a:lstStyle/>
                    <a:p>
                      <a:pPr algn="l" fontAlgn="b"/>
                      <a:r>
                        <a:rPr lang="en-US" sz="1000" b="0" i="0" u="none" strike="noStrike" dirty="0">
                          <a:solidFill>
                            <a:srgbClr val="000000"/>
                          </a:solidFill>
                          <a:effectLst/>
                          <a:latin typeface="Arial" panose="020B0604020202020204" pitchFamily="34" charset="0"/>
                        </a:rPr>
                        <a:t>F</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7</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2625472796"/>
                  </a:ext>
                </a:extLst>
              </a:tr>
              <a:tr h="190500">
                <a:tc>
                  <a:txBody>
                    <a:bodyPr/>
                    <a:lstStyle/>
                    <a:p>
                      <a:pPr algn="l" fontAlgn="b"/>
                      <a:r>
                        <a:rPr lang="en-US" sz="1000" b="0" i="0" u="none" strike="noStrike" dirty="0">
                          <a:solidFill>
                            <a:srgbClr val="000000"/>
                          </a:solidFill>
                          <a:effectLst/>
                          <a:latin typeface="Arial" panose="020B0604020202020204" pitchFamily="34" charset="0"/>
                        </a:rPr>
                        <a:t>F</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US" sz="1000" b="0" i="0" u="none" strike="noStrike" dirty="0">
                          <a:solidFill>
                            <a:srgbClr val="000000"/>
                          </a:solidFill>
                          <a:effectLst/>
                          <a:latin typeface="Arial" panose="020B0604020202020204" pitchFamily="34" charset="0"/>
                        </a:rPr>
                        <a:t>7</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2518228810"/>
                  </a:ext>
                </a:extLst>
              </a:tr>
              <a:tr h="190500">
                <a:tc>
                  <a:txBody>
                    <a:bodyPr/>
                    <a:lstStyle/>
                    <a:p>
                      <a:pPr algn="l" fontAlgn="b"/>
                      <a:r>
                        <a:rPr lang="en-US" sz="1000" b="0" i="0" u="none" strike="noStrike" dirty="0">
                          <a:solidFill>
                            <a:srgbClr val="000000"/>
                          </a:solidFill>
                          <a:effectLst/>
                          <a:latin typeface="Arial" panose="020B0604020202020204" pitchFamily="34" charset="0"/>
                        </a:rPr>
                        <a:t>F</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1</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Arial" panose="020B0604020202020204" pitchFamily="34" charset="0"/>
                        </a:rPr>
                        <a:t>0</a:t>
                      </a:r>
                    </a:p>
                  </a:txBody>
                  <a:tcPr marL="9525" marR="9525" marT="9525"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Arial" panose="020B0604020202020204" pitchFamily="34" charset="0"/>
                        </a:rPr>
                        <a:t>7</a:t>
                      </a:r>
                    </a:p>
                  </a:txBody>
                  <a:tcPr marL="9525" marR="9525" marT="9525"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2297669078"/>
                  </a:ext>
                </a:extLst>
              </a:tr>
            </a:tbl>
          </a:graphicData>
        </a:graphic>
      </p:graphicFrame>
    </p:spTree>
    <p:extLst>
      <p:ext uri="{BB962C8B-B14F-4D97-AF65-F5344CB8AC3E}">
        <p14:creationId xmlns:p14="http://schemas.microsoft.com/office/powerpoint/2010/main" val="206018677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Incident Management Frequent Errors from 2017-18</a:t>
            </a:r>
            <a:endParaRPr lang="en-US" dirty="0"/>
          </a:p>
        </p:txBody>
      </p:sp>
      <p:sp>
        <p:nvSpPr>
          <p:cNvPr id="4" name="Content Placeholder 3"/>
          <p:cNvSpPr>
            <a:spLocks noGrp="1"/>
          </p:cNvSpPr>
          <p:nvPr>
            <p:ph sz="quarter" idx="1"/>
          </p:nvPr>
        </p:nvSpPr>
        <p:spPr/>
        <p:txBody>
          <a:bodyPr>
            <a:normAutofit lnSpcReduction="10000"/>
          </a:bodyPr>
          <a:lstStyle/>
          <a:p>
            <a:pPr marL="0" indent="0">
              <a:buNone/>
            </a:pPr>
            <a:r>
              <a:rPr lang="en-US" sz="3200" dirty="0" smtClean="0"/>
              <a:t>At the 180</a:t>
            </a:r>
            <a:r>
              <a:rPr lang="en-US" sz="3200" baseline="30000" dirty="0" smtClean="0"/>
              <a:t>th</a:t>
            </a:r>
            <a:r>
              <a:rPr lang="en-US" sz="3200" dirty="0" smtClean="0"/>
              <a:t> day the following errors were unresolved:</a:t>
            </a:r>
          </a:p>
          <a:p>
            <a:pPr marL="0" indent="0">
              <a:buNone/>
            </a:pPr>
            <a:r>
              <a:rPr lang="en-US" sz="3200" dirty="0" smtClean="0"/>
              <a:t>	Missing Behavior Code</a:t>
            </a:r>
          </a:p>
          <a:p>
            <a:pPr marL="0" indent="0">
              <a:buNone/>
            </a:pPr>
            <a:r>
              <a:rPr lang="en-US" sz="3200" dirty="0" smtClean="0"/>
              <a:t>	Missing Physical Injury Code</a:t>
            </a:r>
          </a:p>
          <a:p>
            <a:pPr marL="0" indent="0">
              <a:buNone/>
            </a:pPr>
            <a:r>
              <a:rPr lang="en-US" sz="3200" dirty="0" smtClean="0"/>
              <a:t>	Invalid Pending Expulsion</a:t>
            </a:r>
          </a:p>
          <a:p>
            <a:pPr marL="0" indent="0">
              <a:buNone/>
            </a:pPr>
            <a:r>
              <a:rPr lang="en-US" sz="3200" dirty="0" smtClean="0"/>
              <a:t>	Missing Corrective Action</a:t>
            </a:r>
          </a:p>
          <a:p>
            <a:pPr marL="0" indent="0">
              <a:buNone/>
            </a:pPr>
            <a:endParaRPr lang="en-US" sz="3200" dirty="0" smtClean="0"/>
          </a:p>
          <a:p>
            <a:pPr marL="457200" lvl="1" indent="0">
              <a:buNone/>
            </a:pPr>
            <a:endParaRPr lang="en-US" sz="2800" dirty="0" smtClean="0"/>
          </a:p>
          <a:p>
            <a:pPr marL="0" indent="0">
              <a:buNone/>
            </a:pPr>
            <a:r>
              <a:rPr lang="en-US" sz="3200" dirty="0"/>
              <a:t>	</a:t>
            </a:r>
          </a:p>
        </p:txBody>
      </p:sp>
    </p:spTree>
    <p:extLst>
      <p:ext uri="{BB962C8B-B14F-4D97-AF65-F5344CB8AC3E}">
        <p14:creationId xmlns:p14="http://schemas.microsoft.com/office/powerpoint/2010/main" val="200879681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Incident Management Frequent Errors from </a:t>
            </a:r>
            <a:r>
              <a:rPr lang="en-US" dirty="0" smtClean="0"/>
              <a:t>2017-18 &amp; 2016-17</a:t>
            </a:r>
            <a:endParaRPr lang="en-US" dirty="0"/>
          </a:p>
        </p:txBody>
      </p:sp>
      <p:sp>
        <p:nvSpPr>
          <p:cNvPr id="3" name="Text Placeholder 2"/>
          <p:cNvSpPr>
            <a:spLocks noGrp="1"/>
          </p:cNvSpPr>
          <p:nvPr>
            <p:ph type="body" idx="1"/>
          </p:nvPr>
        </p:nvSpPr>
        <p:spPr>
          <a:xfrm>
            <a:off x="457200" y="1676400"/>
            <a:ext cx="3931920" cy="457200"/>
          </a:xfrm>
        </p:spPr>
        <p:txBody>
          <a:bodyPr/>
          <a:lstStyle/>
          <a:p>
            <a:r>
              <a:rPr lang="en-US" dirty="0" smtClean="0"/>
              <a:t>2017-18</a:t>
            </a:r>
            <a:endParaRPr lang="en-US" dirty="0"/>
          </a:p>
        </p:txBody>
      </p:sp>
      <p:sp>
        <p:nvSpPr>
          <p:cNvPr id="6" name="Content Placeholder 5"/>
          <p:cNvSpPr>
            <a:spLocks noGrp="1"/>
          </p:cNvSpPr>
          <p:nvPr>
            <p:ph sz="half" idx="2"/>
          </p:nvPr>
        </p:nvSpPr>
        <p:spPr/>
        <p:txBody>
          <a:bodyPr/>
          <a:lstStyle/>
          <a:p>
            <a:endParaRPr lang="en-US"/>
          </a:p>
        </p:txBody>
      </p:sp>
      <p:sp>
        <p:nvSpPr>
          <p:cNvPr id="7" name="Text Placeholder 6"/>
          <p:cNvSpPr>
            <a:spLocks noGrp="1"/>
          </p:cNvSpPr>
          <p:nvPr>
            <p:ph type="body" sz="quarter" idx="3"/>
          </p:nvPr>
        </p:nvSpPr>
        <p:spPr>
          <a:xfrm>
            <a:off x="4754880" y="1524000"/>
            <a:ext cx="3931920" cy="609600"/>
          </a:xfrm>
        </p:spPr>
        <p:txBody>
          <a:bodyPr/>
          <a:lstStyle/>
          <a:p>
            <a:r>
              <a:rPr lang="en-US" dirty="0" smtClean="0"/>
              <a:t>2016-17</a:t>
            </a:r>
            <a:endParaRPr lang="en-US" dirty="0"/>
          </a:p>
        </p:txBody>
      </p:sp>
      <p:graphicFrame>
        <p:nvGraphicFramePr>
          <p:cNvPr id="5" name="Content Placeholder 4"/>
          <p:cNvGraphicFramePr>
            <a:graphicFrameLocks noGrp="1"/>
          </p:cNvGraphicFramePr>
          <p:nvPr>
            <p:ph sz="quarter" idx="4294967295"/>
            <p:extLst>
              <p:ext uri="{D42A27DB-BD31-4B8C-83A1-F6EECF244321}">
                <p14:modId xmlns:p14="http://schemas.microsoft.com/office/powerpoint/2010/main" val="828550630"/>
              </p:ext>
            </p:extLst>
          </p:nvPr>
        </p:nvGraphicFramePr>
        <p:xfrm>
          <a:off x="358140" y="2133601"/>
          <a:ext cx="4030980" cy="4665587"/>
        </p:xfrm>
        <a:graphic>
          <a:graphicData uri="http://schemas.openxmlformats.org/drawingml/2006/table">
            <a:tbl>
              <a:tblPr firstRow="1" bandRow="1">
                <a:tableStyleId>{5C22544A-7EE6-4342-B048-85BDC9FD1C3A}</a:tableStyleId>
              </a:tblPr>
              <a:tblGrid>
                <a:gridCol w="1343660">
                  <a:extLst>
                    <a:ext uri="{9D8B030D-6E8A-4147-A177-3AD203B41FA5}">
                      <a16:colId xmlns:a16="http://schemas.microsoft.com/office/drawing/2014/main" val="20000"/>
                    </a:ext>
                  </a:extLst>
                </a:gridCol>
                <a:gridCol w="1343660">
                  <a:extLst>
                    <a:ext uri="{9D8B030D-6E8A-4147-A177-3AD203B41FA5}">
                      <a16:colId xmlns:a16="http://schemas.microsoft.com/office/drawing/2014/main" val="20001"/>
                    </a:ext>
                  </a:extLst>
                </a:gridCol>
                <a:gridCol w="1343660">
                  <a:extLst>
                    <a:ext uri="{9D8B030D-6E8A-4147-A177-3AD203B41FA5}">
                      <a16:colId xmlns:a16="http://schemas.microsoft.com/office/drawing/2014/main" val="20002"/>
                    </a:ext>
                  </a:extLst>
                </a:gridCol>
              </a:tblGrid>
              <a:tr h="656705">
                <a:tc>
                  <a:txBody>
                    <a:bodyPr/>
                    <a:lstStyle/>
                    <a:p>
                      <a:pPr marL="0" marR="0">
                        <a:lnSpc>
                          <a:spcPct val="115000"/>
                        </a:lnSpc>
                        <a:spcBef>
                          <a:spcPts val="0"/>
                        </a:spcBef>
                        <a:spcAft>
                          <a:spcPts val="0"/>
                        </a:spcAft>
                      </a:pPr>
                      <a:r>
                        <a:rPr lang="en-US" sz="1100" b="1" kern="1200" dirty="0">
                          <a:solidFill>
                            <a:srgbClr val="FFFFFF"/>
                          </a:solidFill>
                          <a:effectLst/>
                          <a:latin typeface="Century Gothic"/>
                          <a:ea typeface="Times New Roman"/>
                          <a:cs typeface="Arial"/>
                        </a:rPr>
                        <a:t>Error Codes</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b="1" kern="1200" dirty="0">
                          <a:solidFill>
                            <a:srgbClr val="FFFFFF"/>
                          </a:solidFill>
                          <a:effectLst/>
                          <a:latin typeface="Century Gothic"/>
                          <a:ea typeface="Times New Roman"/>
                          <a:cs typeface="Arial"/>
                        </a:rPr>
                        <a:t>Number of Districts/Special Schools</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b="1" kern="1200" dirty="0">
                          <a:solidFill>
                            <a:srgbClr val="FFFFFF"/>
                          </a:solidFill>
                          <a:effectLst/>
                          <a:latin typeface="Century Gothic"/>
                          <a:ea typeface="Times New Roman"/>
                          <a:cs typeface="Arial"/>
                        </a:rPr>
                        <a:t>Total Number of Errors</a:t>
                      </a:r>
                      <a:endParaRPr lang="en-US" sz="1100" dirty="0">
                        <a:effectLst/>
                        <a:latin typeface="Times New Roman"/>
                        <a:ea typeface="Calibri"/>
                        <a:cs typeface="Times New Roman"/>
                      </a:endParaRPr>
                    </a:p>
                  </a:txBody>
                  <a:tcPr/>
                </a:tc>
                <a:extLst>
                  <a:ext uri="{0D108BD9-81ED-4DB2-BD59-A6C34878D82A}">
                    <a16:rowId xmlns:a16="http://schemas.microsoft.com/office/drawing/2014/main" val="10000"/>
                  </a:ext>
                </a:extLst>
              </a:tr>
              <a:tr h="465513">
                <a:tc>
                  <a:txBody>
                    <a:bodyPr/>
                    <a:lstStyle/>
                    <a:p>
                      <a:pPr marL="0" marR="0">
                        <a:lnSpc>
                          <a:spcPct val="115000"/>
                        </a:lnSpc>
                        <a:spcBef>
                          <a:spcPts val="0"/>
                        </a:spcBef>
                        <a:spcAft>
                          <a:spcPts val="0"/>
                        </a:spcAft>
                      </a:pPr>
                      <a:r>
                        <a:rPr lang="en-US" sz="1100" kern="1200" dirty="0">
                          <a:solidFill>
                            <a:srgbClr val="000000"/>
                          </a:solidFill>
                          <a:effectLst/>
                          <a:latin typeface="Arial"/>
                          <a:ea typeface="Times New Roman"/>
                          <a:cs typeface="Times New Roman"/>
                        </a:rPr>
                        <a:t>1000 Missing Duration Code</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smtClean="0">
                          <a:effectLst/>
                          <a:latin typeface="Arial"/>
                          <a:ea typeface="Calibri"/>
                          <a:cs typeface="Times New Roman"/>
                        </a:rPr>
                        <a:t>2</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smtClean="0">
                          <a:effectLst/>
                          <a:latin typeface="Arial"/>
                          <a:ea typeface="Times New Roman"/>
                          <a:cs typeface="Times New Roman"/>
                        </a:rPr>
                        <a:t>3</a:t>
                      </a:r>
                      <a:endParaRPr lang="en-US" sz="1100" dirty="0">
                        <a:effectLst/>
                        <a:latin typeface="Times New Roman"/>
                        <a:ea typeface="Calibri"/>
                        <a:cs typeface="Times New Roman"/>
                      </a:endParaRPr>
                    </a:p>
                  </a:txBody>
                  <a:tcPr/>
                </a:tc>
                <a:extLst>
                  <a:ext uri="{0D108BD9-81ED-4DB2-BD59-A6C34878D82A}">
                    <a16:rowId xmlns:a16="http://schemas.microsoft.com/office/drawing/2014/main" val="10001"/>
                  </a:ext>
                </a:extLst>
              </a:tr>
              <a:tr h="465513">
                <a:tc>
                  <a:txBody>
                    <a:bodyPr/>
                    <a:lstStyle/>
                    <a:p>
                      <a:pPr marL="0" marR="0">
                        <a:lnSpc>
                          <a:spcPct val="115000"/>
                        </a:lnSpc>
                        <a:spcBef>
                          <a:spcPts val="0"/>
                        </a:spcBef>
                        <a:spcAft>
                          <a:spcPts val="0"/>
                        </a:spcAft>
                      </a:pPr>
                      <a:r>
                        <a:rPr lang="en-US" sz="1100" kern="1200" dirty="0">
                          <a:solidFill>
                            <a:srgbClr val="000000"/>
                          </a:solidFill>
                          <a:effectLst/>
                          <a:latin typeface="Arial"/>
                          <a:ea typeface="Times New Roman"/>
                          <a:cs typeface="Times New Roman"/>
                        </a:rPr>
                        <a:t>1010 Missing Behavior Code</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smtClean="0">
                          <a:effectLst/>
                          <a:latin typeface="Times New Roman"/>
                          <a:ea typeface="Calibri"/>
                          <a:cs typeface="Times New Roman"/>
                        </a:rPr>
                        <a:t>15</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smtClean="0">
                          <a:effectLst/>
                          <a:latin typeface="Times New Roman"/>
                          <a:ea typeface="Calibri"/>
                          <a:cs typeface="Times New Roman"/>
                        </a:rPr>
                        <a:t>1716</a:t>
                      </a:r>
                      <a:endParaRPr lang="en-US" sz="1100" dirty="0">
                        <a:effectLst/>
                        <a:latin typeface="Times New Roman"/>
                        <a:ea typeface="Calibri"/>
                        <a:cs typeface="Times New Roman"/>
                      </a:endParaRPr>
                    </a:p>
                  </a:txBody>
                  <a:tcPr/>
                </a:tc>
                <a:extLst>
                  <a:ext uri="{0D108BD9-81ED-4DB2-BD59-A6C34878D82A}">
                    <a16:rowId xmlns:a16="http://schemas.microsoft.com/office/drawing/2014/main" val="10002"/>
                  </a:ext>
                </a:extLst>
              </a:tr>
              <a:tr h="465513">
                <a:tc>
                  <a:txBody>
                    <a:bodyPr/>
                    <a:lstStyle/>
                    <a:p>
                      <a:pPr marL="0" marR="0">
                        <a:lnSpc>
                          <a:spcPct val="115000"/>
                        </a:lnSpc>
                        <a:spcBef>
                          <a:spcPts val="0"/>
                        </a:spcBef>
                        <a:spcAft>
                          <a:spcPts val="0"/>
                        </a:spcAft>
                      </a:pPr>
                      <a:r>
                        <a:rPr lang="en-US" sz="1100" kern="1200" dirty="0">
                          <a:solidFill>
                            <a:srgbClr val="000000"/>
                          </a:solidFill>
                          <a:effectLst/>
                          <a:latin typeface="Arial"/>
                          <a:ea typeface="Times New Roman"/>
                          <a:cs typeface="Times New Roman"/>
                        </a:rPr>
                        <a:t>1020 Invalid Truancy Incident</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smtClean="0">
                          <a:effectLst/>
                          <a:latin typeface="Times New Roman"/>
                          <a:ea typeface="Calibri"/>
                          <a:cs typeface="Times New Roman"/>
                        </a:rPr>
                        <a:t>0</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smtClean="0">
                          <a:effectLst/>
                          <a:latin typeface="Times New Roman"/>
                          <a:ea typeface="Calibri"/>
                          <a:cs typeface="Times New Roman"/>
                        </a:rPr>
                        <a:t>0</a:t>
                      </a:r>
                      <a:endParaRPr lang="en-US" sz="1100" dirty="0">
                        <a:effectLst/>
                        <a:latin typeface="Times New Roman"/>
                        <a:ea typeface="Calibri"/>
                        <a:cs typeface="Times New Roman"/>
                      </a:endParaRPr>
                    </a:p>
                  </a:txBody>
                  <a:tcPr/>
                </a:tc>
                <a:extLst>
                  <a:ext uri="{0D108BD9-81ED-4DB2-BD59-A6C34878D82A}">
                    <a16:rowId xmlns:a16="http://schemas.microsoft.com/office/drawing/2014/main" val="10003"/>
                  </a:ext>
                </a:extLst>
              </a:tr>
              <a:tr h="465513">
                <a:tc>
                  <a:txBody>
                    <a:bodyPr/>
                    <a:lstStyle/>
                    <a:p>
                      <a:pPr marL="0" marR="0">
                        <a:lnSpc>
                          <a:spcPct val="115000"/>
                        </a:lnSpc>
                        <a:spcBef>
                          <a:spcPts val="0"/>
                        </a:spcBef>
                        <a:spcAft>
                          <a:spcPts val="0"/>
                        </a:spcAft>
                      </a:pPr>
                      <a:r>
                        <a:rPr lang="en-US" sz="1100" dirty="0">
                          <a:effectLst/>
                          <a:latin typeface="Arial"/>
                          <a:ea typeface="Times New Roman"/>
                          <a:cs typeface="Times New Roman"/>
                        </a:rPr>
                        <a:t>1030 Missing Phys Injury Code</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smtClean="0">
                          <a:effectLst/>
                          <a:latin typeface="Times New Roman"/>
                          <a:ea typeface="Calibri"/>
                          <a:cs typeface="Times New Roman"/>
                        </a:rPr>
                        <a:t>3</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smtClean="0">
                          <a:effectLst/>
                          <a:latin typeface="Times New Roman"/>
                          <a:ea typeface="Calibri"/>
                          <a:cs typeface="Times New Roman"/>
                        </a:rPr>
                        <a:t>17</a:t>
                      </a:r>
                      <a:endParaRPr lang="en-US" sz="1100" dirty="0">
                        <a:effectLst/>
                        <a:latin typeface="Times New Roman"/>
                        <a:ea typeface="Calibri"/>
                        <a:cs typeface="Times New Roman"/>
                      </a:endParaRPr>
                    </a:p>
                  </a:txBody>
                  <a:tcPr/>
                </a:tc>
                <a:extLst>
                  <a:ext uri="{0D108BD9-81ED-4DB2-BD59-A6C34878D82A}">
                    <a16:rowId xmlns:a16="http://schemas.microsoft.com/office/drawing/2014/main" val="10004"/>
                  </a:ext>
                </a:extLst>
              </a:tr>
              <a:tr h="656705">
                <a:tc>
                  <a:txBody>
                    <a:bodyPr/>
                    <a:lstStyle/>
                    <a:p>
                      <a:pPr marL="0" marR="0">
                        <a:lnSpc>
                          <a:spcPct val="115000"/>
                        </a:lnSpc>
                        <a:spcBef>
                          <a:spcPts val="0"/>
                        </a:spcBef>
                        <a:spcAft>
                          <a:spcPts val="0"/>
                        </a:spcAft>
                      </a:pPr>
                      <a:r>
                        <a:rPr lang="en-US" sz="1100" kern="1200" dirty="0">
                          <a:solidFill>
                            <a:srgbClr val="000000"/>
                          </a:solidFill>
                          <a:effectLst/>
                          <a:latin typeface="Arial"/>
                          <a:ea typeface="Times New Roman"/>
                          <a:cs typeface="Times New Roman"/>
                        </a:rPr>
                        <a:t>1040 Invalid Pending Expulsion</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smtClean="0">
                          <a:effectLst/>
                          <a:latin typeface="Times New Roman"/>
                          <a:ea typeface="Calibri"/>
                          <a:cs typeface="Times New Roman"/>
                        </a:rPr>
                        <a:t>13</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smtClean="0">
                          <a:effectLst/>
                          <a:latin typeface="Times New Roman"/>
                          <a:ea typeface="Calibri"/>
                          <a:cs typeface="Times New Roman"/>
                        </a:rPr>
                        <a:t>85</a:t>
                      </a:r>
                      <a:endParaRPr lang="en-US" sz="1100" dirty="0">
                        <a:effectLst/>
                        <a:latin typeface="Times New Roman"/>
                        <a:ea typeface="Calibri"/>
                        <a:cs typeface="Times New Roman"/>
                      </a:endParaRPr>
                    </a:p>
                  </a:txBody>
                  <a:tcPr/>
                </a:tc>
                <a:extLst>
                  <a:ext uri="{0D108BD9-81ED-4DB2-BD59-A6C34878D82A}">
                    <a16:rowId xmlns:a16="http://schemas.microsoft.com/office/drawing/2014/main" val="10005"/>
                  </a:ext>
                </a:extLst>
              </a:tr>
              <a:tr h="465513">
                <a:tc>
                  <a:txBody>
                    <a:bodyPr/>
                    <a:lstStyle/>
                    <a:p>
                      <a:pPr marL="0" marR="0">
                        <a:lnSpc>
                          <a:spcPct val="115000"/>
                        </a:lnSpc>
                        <a:spcBef>
                          <a:spcPts val="0"/>
                        </a:spcBef>
                        <a:spcAft>
                          <a:spcPts val="0"/>
                        </a:spcAft>
                      </a:pPr>
                      <a:r>
                        <a:rPr lang="en-US" sz="1100" kern="1200" dirty="0">
                          <a:solidFill>
                            <a:srgbClr val="000000"/>
                          </a:solidFill>
                          <a:effectLst/>
                          <a:latin typeface="Arial"/>
                          <a:ea typeface="Times New Roman"/>
                          <a:cs typeface="Times New Roman"/>
                        </a:rPr>
                        <a:t>1050 Missing Corrective Action</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tabLst>
                          <a:tab pos="1419225" algn="l"/>
                        </a:tabLst>
                      </a:pPr>
                      <a:r>
                        <a:rPr lang="en-US" sz="1100" dirty="0" smtClean="0">
                          <a:effectLst/>
                          <a:latin typeface="Times New Roman"/>
                          <a:ea typeface="Calibri"/>
                          <a:cs typeface="Times New Roman"/>
                        </a:rPr>
                        <a:t>8</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smtClean="0">
                          <a:effectLst/>
                          <a:latin typeface="Times New Roman"/>
                          <a:ea typeface="Calibri"/>
                          <a:cs typeface="Times New Roman"/>
                        </a:rPr>
                        <a:t>54</a:t>
                      </a:r>
                      <a:endParaRPr lang="en-US" sz="1100" dirty="0">
                        <a:effectLst/>
                        <a:latin typeface="Times New Roman"/>
                        <a:ea typeface="Calibri"/>
                        <a:cs typeface="Times New Roman"/>
                      </a:endParaRPr>
                    </a:p>
                  </a:txBody>
                  <a:tcPr/>
                </a:tc>
                <a:extLst>
                  <a:ext uri="{0D108BD9-81ED-4DB2-BD59-A6C34878D82A}">
                    <a16:rowId xmlns:a16="http://schemas.microsoft.com/office/drawing/2014/main" val="10006"/>
                  </a:ext>
                </a:extLst>
              </a:tr>
              <a:tr h="465513">
                <a:tc>
                  <a:txBody>
                    <a:bodyPr/>
                    <a:lstStyle/>
                    <a:p>
                      <a:pPr marL="0" marR="0">
                        <a:lnSpc>
                          <a:spcPct val="115000"/>
                        </a:lnSpc>
                        <a:spcBef>
                          <a:spcPts val="0"/>
                        </a:spcBef>
                        <a:spcAft>
                          <a:spcPts val="0"/>
                        </a:spcAft>
                      </a:pPr>
                      <a:r>
                        <a:rPr lang="en-US" sz="1100" dirty="0">
                          <a:effectLst/>
                          <a:latin typeface="Arial"/>
                          <a:ea typeface="Times New Roman"/>
                          <a:cs typeface="Times New Roman"/>
                        </a:rPr>
                        <a:t>1060 Invalid Weapon Type</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smtClean="0">
                          <a:effectLst/>
                          <a:latin typeface="Times New Roman"/>
                          <a:ea typeface="Calibri"/>
                          <a:cs typeface="Times New Roman"/>
                        </a:rPr>
                        <a:t>4</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smtClean="0">
                          <a:effectLst/>
                          <a:latin typeface="Times New Roman"/>
                          <a:ea typeface="Calibri"/>
                          <a:cs typeface="Times New Roman"/>
                        </a:rPr>
                        <a:t>7</a:t>
                      </a:r>
                      <a:endParaRPr lang="en-US" sz="1100" dirty="0">
                        <a:effectLst/>
                        <a:latin typeface="Times New Roman"/>
                        <a:ea typeface="Calibri"/>
                        <a:cs typeface="Times New Roman"/>
                      </a:endParaRPr>
                    </a:p>
                  </a:txBody>
                  <a:tcPr/>
                </a:tc>
                <a:extLst>
                  <a:ext uri="{0D108BD9-81ED-4DB2-BD59-A6C34878D82A}">
                    <a16:rowId xmlns:a16="http://schemas.microsoft.com/office/drawing/2014/main" val="10007"/>
                  </a:ext>
                </a:extLst>
              </a:tr>
              <a:tr h="465513">
                <a:tc>
                  <a:txBody>
                    <a:bodyPr/>
                    <a:lstStyle/>
                    <a:p>
                      <a:pPr marL="0" marR="0">
                        <a:lnSpc>
                          <a:spcPct val="115000"/>
                        </a:lnSpc>
                        <a:spcBef>
                          <a:spcPts val="0"/>
                        </a:spcBef>
                        <a:spcAft>
                          <a:spcPts val="0"/>
                        </a:spcAft>
                      </a:pPr>
                      <a:r>
                        <a:rPr lang="en-US" sz="1100" dirty="0">
                          <a:effectLst/>
                          <a:latin typeface="Arial"/>
                          <a:ea typeface="Times New Roman"/>
                          <a:cs typeface="Times New Roman"/>
                        </a:rPr>
                        <a:t>1070 Warning Incident Type</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a:effectLst/>
                          <a:latin typeface="Arial"/>
                          <a:ea typeface="Times New Roman"/>
                          <a:cs typeface="Times New Roman"/>
                        </a:rPr>
                        <a:t>0</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a:effectLst/>
                          <a:latin typeface="Arial"/>
                          <a:ea typeface="Times New Roman"/>
                          <a:cs typeface="Times New Roman"/>
                        </a:rPr>
                        <a:t>0</a:t>
                      </a:r>
                      <a:endParaRPr lang="en-US" sz="1100" dirty="0">
                        <a:effectLst/>
                        <a:latin typeface="Times New Roman"/>
                        <a:ea typeface="Calibri"/>
                        <a:cs typeface="Times New Roman"/>
                      </a:endParaRPr>
                    </a:p>
                  </a:txBody>
                  <a:tcPr/>
                </a:tc>
                <a:extLst>
                  <a:ext uri="{0D108BD9-81ED-4DB2-BD59-A6C34878D82A}">
                    <a16:rowId xmlns:a16="http://schemas.microsoft.com/office/drawing/2014/main" val="10008"/>
                  </a:ext>
                </a:extLst>
              </a:tr>
            </a:tbl>
          </a:graphicData>
        </a:graphic>
      </p:graphicFrame>
      <p:graphicFrame>
        <p:nvGraphicFramePr>
          <p:cNvPr id="9" name="Content Placeholder 4"/>
          <p:cNvGraphicFramePr>
            <a:graphicFrameLocks noGrp="1"/>
          </p:cNvGraphicFramePr>
          <p:nvPr>
            <p:ph sz="quarter" idx="4294967295"/>
            <p:extLst>
              <p:ext uri="{D42A27DB-BD31-4B8C-83A1-F6EECF244321}">
                <p14:modId xmlns:p14="http://schemas.microsoft.com/office/powerpoint/2010/main" val="510243643"/>
              </p:ext>
            </p:extLst>
          </p:nvPr>
        </p:nvGraphicFramePr>
        <p:xfrm>
          <a:off x="4754880" y="2139697"/>
          <a:ext cx="4030980" cy="4664711"/>
        </p:xfrm>
        <a:graphic>
          <a:graphicData uri="http://schemas.openxmlformats.org/drawingml/2006/table">
            <a:tbl>
              <a:tblPr firstRow="1" bandRow="1">
                <a:tableStyleId>{5C22544A-7EE6-4342-B048-85BDC9FD1C3A}</a:tableStyleId>
              </a:tblPr>
              <a:tblGrid>
                <a:gridCol w="1343660">
                  <a:extLst>
                    <a:ext uri="{9D8B030D-6E8A-4147-A177-3AD203B41FA5}">
                      <a16:colId xmlns:a16="http://schemas.microsoft.com/office/drawing/2014/main" val="20000"/>
                    </a:ext>
                  </a:extLst>
                </a:gridCol>
                <a:gridCol w="1343660">
                  <a:extLst>
                    <a:ext uri="{9D8B030D-6E8A-4147-A177-3AD203B41FA5}">
                      <a16:colId xmlns:a16="http://schemas.microsoft.com/office/drawing/2014/main" val="20001"/>
                    </a:ext>
                  </a:extLst>
                </a:gridCol>
                <a:gridCol w="1343660">
                  <a:extLst>
                    <a:ext uri="{9D8B030D-6E8A-4147-A177-3AD203B41FA5}">
                      <a16:colId xmlns:a16="http://schemas.microsoft.com/office/drawing/2014/main" val="20002"/>
                    </a:ext>
                  </a:extLst>
                </a:gridCol>
              </a:tblGrid>
              <a:tr h="655829">
                <a:tc>
                  <a:txBody>
                    <a:bodyPr/>
                    <a:lstStyle/>
                    <a:p>
                      <a:pPr marL="0" marR="0">
                        <a:lnSpc>
                          <a:spcPct val="115000"/>
                        </a:lnSpc>
                        <a:spcBef>
                          <a:spcPts val="0"/>
                        </a:spcBef>
                        <a:spcAft>
                          <a:spcPts val="0"/>
                        </a:spcAft>
                      </a:pPr>
                      <a:r>
                        <a:rPr lang="en-US" sz="1100" b="1" kern="1200" dirty="0">
                          <a:solidFill>
                            <a:srgbClr val="FFFFFF"/>
                          </a:solidFill>
                          <a:effectLst/>
                          <a:latin typeface="Century Gothic"/>
                          <a:ea typeface="Times New Roman"/>
                          <a:cs typeface="Arial"/>
                        </a:rPr>
                        <a:t>Error Codes</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b="1" kern="1200" dirty="0">
                          <a:solidFill>
                            <a:srgbClr val="FFFFFF"/>
                          </a:solidFill>
                          <a:effectLst/>
                          <a:latin typeface="Century Gothic"/>
                          <a:ea typeface="Times New Roman"/>
                          <a:cs typeface="Arial"/>
                        </a:rPr>
                        <a:t>Number of Districts/Special Schools</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b="1" kern="1200" dirty="0">
                          <a:solidFill>
                            <a:srgbClr val="FFFFFF"/>
                          </a:solidFill>
                          <a:effectLst/>
                          <a:latin typeface="Century Gothic"/>
                          <a:ea typeface="Times New Roman"/>
                          <a:cs typeface="Arial"/>
                        </a:rPr>
                        <a:t>Total Number of Errors</a:t>
                      </a:r>
                      <a:endParaRPr lang="en-US" sz="1100" dirty="0">
                        <a:effectLst/>
                        <a:latin typeface="Times New Roman"/>
                        <a:ea typeface="Calibri"/>
                        <a:cs typeface="Times New Roman"/>
                      </a:endParaRPr>
                    </a:p>
                  </a:txBody>
                  <a:tcPr/>
                </a:tc>
                <a:extLst>
                  <a:ext uri="{0D108BD9-81ED-4DB2-BD59-A6C34878D82A}">
                    <a16:rowId xmlns:a16="http://schemas.microsoft.com/office/drawing/2014/main" val="10000"/>
                  </a:ext>
                </a:extLst>
              </a:tr>
              <a:tr h="464892">
                <a:tc>
                  <a:txBody>
                    <a:bodyPr/>
                    <a:lstStyle/>
                    <a:p>
                      <a:pPr marL="0" marR="0">
                        <a:lnSpc>
                          <a:spcPct val="115000"/>
                        </a:lnSpc>
                        <a:spcBef>
                          <a:spcPts val="0"/>
                        </a:spcBef>
                        <a:spcAft>
                          <a:spcPts val="0"/>
                        </a:spcAft>
                      </a:pPr>
                      <a:r>
                        <a:rPr lang="en-US" sz="1100" kern="1200" dirty="0">
                          <a:solidFill>
                            <a:srgbClr val="000000"/>
                          </a:solidFill>
                          <a:effectLst/>
                          <a:latin typeface="Arial"/>
                          <a:ea typeface="Times New Roman"/>
                          <a:cs typeface="Times New Roman"/>
                        </a:rPr>
                        <a:t>1000 Missing Duration Code</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a:effectLst/>
                          <a:latin typeface="Arial"/>
                          <a:ea typeface="Times New Roman"/>
                          <a:cs typeface="Times New Roman"/>
                        </a:rPr>
                        <a:t>10</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a:effectLst/>
                          <a:latin typeface="Arial"/>
                          <a:ea typeface="Times New Roman"/>
                          <a:cs typeface="Times New Roman"/>
                        </a:rPr>
                        <a:t>30</a:t>
                      </a:r>
                      <a:endParaRPr lang="en-US" sz="1100" dirty="0">
                        <a:effectLst/>
                        <a:latin typeface="Times New Roman"/>
                        <a:ea typeface="Calibri"/>
                        <a:cs typeface="Times New Roman"/>
                      </a:endParaRPr>
                    </a:p>
                  </a:txBody>
                  <a:tcPr/>
                </a:tc>
                <a:extLst>
                  <a:ext uri="{0D108BD9-81ED-4DB2-BD59-A6C34878D82A}">
                    <a16:rowId xmlns:a16="http://schemas.microsoft.com/office/drawing/2014/main" val="10001"/>
                  </a:ext>
                </a:extLst>
              </a:tr>
              <a:tr h="464892">
                <a:tc>
                  <a:txBody>
                    <a:bodyPr/>
                    <a:lstStyle/>
                    <a:p>
                      <a:pPr marL="0" marR="0">
                        <a:lnSpc>
                          <a:spcPct val="115000"/>
                        </a:lnSpc>
                        <a:spcBef>
                          <a:spcPts val="0"/>
                        </a:spcBef>
                        <a:spcAft>
                          <a:spcPts val="0"/>
                        </a:spcAft>
                      </a:pPr>
                      <a:r>
                        <a:rPr lang="en-US" sz="1100" kern="1200" dirty="0">
                          <a:solidFill>
                            <a:srgbClr val="000000"/>
                          </a:solidFill>
                          <a:effectLst/>
                          <a:latin typeface="Arial"/>
                          <a:ea typeface="Times New Roman"/>
                          <a:cs typeface="Times New Roman"/>
                        </a:rPr>
                        <a:t>1010 Missing Behavior Code</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a:effectLst/>
                          <a:latin typeface="Arial"/>
                          <a:ea typeface="Times New Roman"/>
                          <a:cs typeface="Times New Roman"/>
                        </a:rPr>
                        <a:t>17</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a:effectLst/>
                          <a:latin typeface="Arial"/>
                          <a:ea typeface="Times New Roman"/>
                          <a:cs typeface="Times New Roman"/>
                        </a:rPr>
                        <a:t>249</a:t>
                      </a:r>
                      <a:endParaRPr lang="en-US" sz="1100" dirty="0">
                        <a:effectLst/>
                        <a:latin typeface="Times New Roman"/>
                        <a:ea typeface="Calibri"/>
                        <a:cs typeface="Times New Roman"/>
                      </a:endParaRPr>
                    </a:p>
                  </a:txBody>
                  <a:tcPr/>
                </a:tc>
                <a:extLst>
                  <a:ext uri="{0D108BD9-81ED-4DB2-BD59-A6C34878D82A}">
                    <a16:rowId xmlns:a16="http://schemas.microsoft.com/office/drawing/2014/main" val="10002"/>
                  </a:ext>
                </a:extLst>
              </a:tr>
              <a:tr h="464892">
                <a:tc>
                  <a:txBody>
                    <a:bodyPr/>
                    <a:lstStyle/>
                    <a:p>
                      <a:pPr marL="0" marR="0">
                        <a:lnSpc>
                          <a:spcPct val="115000"/>
                        </a:lnSpc>
                        <a:spcBef>
                          <a:spcPts val="0"/>
                        </a:spcBef>
                        <a:spcAft>
                          <a:spcPts val="0"/>
                        </a:spcAft>
                      </a:pPr>
                      <a:r>
                        <a:rPr lang="en-US" sz="1100" kern="1200" dirty="0">
                          <a:solidFill>
                            <a:srgbClr val="000000"/>
                          </a:solidFill>
                          <a:effectLst/>
                          <a:latin typeface="Arial"/>
                          <a:ea typeface="Times New Roman"/>
                          <a:cs typeface="Times New Roman"/>
                        </a:rPr>
                        <a:t>1020 Invalid Truancy Incident</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a:effectLst/>
                          <a:latin typeface="Arial"/>
                          <a:ea typeface="Times New Roman"/>
                          <a:cs typeface="Times New Roman"/>
                        </a:rPr>
                        <a:t>1</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a:effectLst/>
                          <a:latin typeface="Arial"/>
                          <a:ea typeface="Times New Roman"/>
                          <a:cs typeface="Times New Roman"/>
                        </a:rPr>
                        <a:t>2</a:t>
                      </a:r>
                      <a:endParaRPr lang="en-US" sz="1100" dirty="0">
                        <a:effectLst/>
                        <a:latin typeface="Times New Roman"/>
                        <a:ea typeface="Calibri"/>
                        <a:cs typeface="Times New Roman"/>
                      </a:endParaRPr>
                    </a:p>
                  </a:txBody>
                  <a:tcPr/>
                </a:tc>
                <a:extLst>
                  <a:ext uri="{0D108BD9-81ED-4DB2-BD59-A6C34878D82A}">
                    <a16:rowId xmlns:a16="http://schemas.microsoft.com/office/drawing/2014/main" val="10003"/>
                  </a:ext>
                </a:extLst>
              </a:tr>
              <a:tr h="464892">
                <a:tc>
                  <a:txBody>
                    <a:bodyPr/>
                    <a:lstStyle/>
                    <a:p>
                      <a:pPr marL="0" marR="0">
                        <a:lnSpc>
                          <a:spcPct val="115000"/>
                        </a:lnSpc>
                        <a:spcBef>
                          <a:spcPts val="0"/>
                        </a:spcBef>
                        <a:spcAft>
                          <a:spcPts val="0"/>
                        </a:spcAft>
                      </a:pPr>
                      <a:r>
                        <a:rPr lang="en-US" sz="1100" dirty="0">
                          <a:effectLst/>
                          <a:latin typeface="Arial"/>
                          <a:ea typeface="Times New Roman"/>
                          <a:cs typeface="Times New Roman"/>
                        </a:rPr>
                        <a:t>1030 Missing Phys Injury Code</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a:effectLst/>
                          <a:latin typeface="Arial"/>
                          <a:ea typeface="Times New Roman"/>
                          <a:cs typeface="Times New Roman"/>
                        </a:rPr>
                        <a:t>6</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a:effectLst/>
                          <a:latin typeface="Arial"/>
                          <a:ea typeface="Times New Roman"/>
                          <a:cs typeface="Times New Roman"/>
                        </a:rPr>
                        <a:t>65</a:t>
                      </a:r>
                      <a:endParaRPr lang="en-US" sz="1100" dirty="0">
                        <a:effectLst/>
                        <a:latin typeface="Times New Roman"/>
                        <a:ea typeface="Calibri"/>
                        <a:cs typeface="Times New Roman"/>
                      </a:endParaRPr>
                    </a:p>
                  </a:txBody>
                  <a:tcPr/>
                </a:tc>
                <a:extLst>
                  <a:ext uri="{0D108BD9-81ED-4DB2-BD59-A6C34878D82A}">
                    <a16:rowId xmlns:a16="http://schemas.microsoft.com/office/drawing/2014/main" val="10004"/>
                  </a:ext>
                </a:extLst>
              </a:tr>
              <a:tr h="655829">
                <a:tc>
                  <a:txBody>
                    <a:bodyPr/>
                    <a:lstStyle/>
                    <a:p>
                      <a:pPr marL="0" marR="0">
                        <a:lnSpc>
                          <a:spcPct val="115000"/>
                        </a:lnSpc>
                        <a:spcBef>
                          <a:spcPts val="0"/>
                        </a:spcBef>
                        <a:spcAft>
                          <a:spcPts val="0"/>
                        </a:spcAft>
                      </a:pPr>
                      <a:r>
                        <a:rPr lang="en-US" sz="1100" kern="1200" dirty="0">
                          <a:solidFill>
                            <a:srgbClr val="000000"/>
                          </a:solidFill>
                          <a:effectLst/>
                          <a:latin typeface="Arial"/>
                          <a:ea typeface="Times New Roman"/>
                          <a:cs typeface="Times New Roman"/>
                        </a:rPr>
                        <a:t>1040 Invalid Pending Expulsion</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a:effectLst/>
                          <a:latin typeface="Arial"/>
                          <a:ea typeface="Times New Roman"/>
                          <a:cs typeface="Times New Roman"/>
                        </a:rPr>
                        <a:t>18</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a:effectLst/>
                          <a:latin typeface="Arial"/>
                          <a:ea typeface="Times New Roman"/>
                          <a:cs typeface="Times New Roman"/>
                        </a:rPr>
                        <a:t>246</a:t>
                      </a:r>
                      <a:endParaRPr lang="en-US" sz="1100" dirty="0">
                        <a:effectLst/>
                        <a:latin typeface="Times New Roman"/>
                        <a:ea typeface="Calibri"/>
                        <a:cs typeface="Times New Roman"/>
                      </a:endParaRPr>
                    </a:p>
                  </a:txBody>
                  <a:tcPr/>
                </a:tc>
                <a:extLst>
                  <a:ext uri="{0D108BD9-81ED-4DB2-BD59-A6C34878D82A}">
                    <a16:rowId xmlns:a16="http://schemas.microsoft.com/office/drawing/2014/main" val="10005"/>
                  </a:ext>
                </a:extLst>
              </a:tr>
              <a:tr h="464892">
                <a:tc>
                  <a:txBody>
                    <a:bodyPr/>
                    <a:lstStyle/>
                    <a:p>
                      <a:pPr marL="0" marR="0">
                        <a:lnSpc>
                          <a:spcPct val="115000"/>
                        </a:lnSpc>
                        <a:spcBef>
                          <a:spcPts val="0"/>
                        </a:spcBef>
                        <a:spcAft>
                          <a:spcPts val="0"/>
                        </a:spcAft>
                      </a:pPr>
                      <a:r>
                        <a:rPr lang="en-US" sz="1100" kern="1200" dirty="0">
                          <a:solidFill>
                            <a:srgbClr val="000000"/>
                          </a:solidFill>
                          <a:effectLst/>
                          <a:latin typeface="Arial"/>
                          <a:ea typeface="Times New Roman"/>
                          <a:cs typeface="Times New Roman"/>
                        </a:rPr>
                        <a:t>1050 Missing Corrective Action</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tabLst>
                          <a:tab pos="1419225" algn="l"/>
                        </a:tabLst>
                      </a:pPr>
                      <a:r>
                        <a:rPr lang="en-US" sz="1100" dirty="0">
                          <a:effectLst/>
                          <a:latin typeface="Arial"/>
                          <a:ea typeface="Times New Roman"/>
                          <a:cs typeface="Times New Roman"/>
                        </a:rPr>
                        <a:t>31</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a:effectLst/>
                          <a:latin typeface="Arial"/>
                          <a:ea typeface="Times New Roman"/>
                          <a:cs typeface="Times New Roman"/>
                        </a:rPr>
                        <a:t>880</a:t>
                      </a:r>
                      <a:endParaRPr lang="en-US" sz="1100" dirty="0">
                        <a:effectLst/>
                        <a:latin typeface="Times New Roman"/>
                        <a:ea typeface="Calibri"/>
                        <a:cs typeface="Times New Roman"/>
                      </a:endParaRPr>
                    </a:p>
                  </a:txBody>
                  <a:tcPr/>
                </a:tc>
                <a:extLst>
                  <a:ext uri="{0D108BD9-81ED-4DB2-BD59-A6C34878D82A}">
                    <a16:rowId xmlns:a16="http://schemas.microsoft.com/office/drawing/2014/main" val="10006"/>
                  </a:ext>
                </a:extLst>
              </a:tr>
              <a:tr h="464892">
                <a:tc>
                  <a:txBody>
                    <a:bodyPr/>
                    <a:lstStyle/>
                    <a:p>
                      <a:pPr marL="0" marR="0">
                        <a:lnSpc>
                          <a:spcPct val="115000"/>
                        </a:lnSpc>
                        <a:spcBef>
                          <a:spcPts val="0"/>
                        </a:spcBef>
                        <a:spcAft>
                          <a:spcPts val="0"/>
                        </a:spcAft>
                      </a:pPr>
                      <a:r>
                        <a:rPr lang="en-US" sz="1100" dirty="0">
                          <a:effectLst/>
                          <a:latin typeface="Arial"/>
                          <a:ea typeface="Times New Roman"/>
                          <a:cs typeface="Times New Roman"/>
                        </a:rPr>
                        <a:t>1060 Invalid Weapon Type</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a:effectLst/>
                          <a:latin typeface="Arial"/>
                          <a:ea typeface="Times New Roman"/>
                          <a:cs typeface="Times New Roman"/>
                        </a:rPr>
                        <a:t>11</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a:effectLst/>
                          <a:latin typeface="Arial"/>
                          <a:ea typeface="Times New Roman"/>
                          <a:cs typeface="Times New Roman"/>
                        </a:rPr>
                        <a:t>44</a:t>
                      </a:r>
                      <a:endParaRPr lang="en-US" sz="1100" dirty="0">
                        <a:effectLst/>
                        <a:latin typeface="Times New Roman"/>
                        <a:ea typeface="Calibri"/>
                        <a:cs typeface="Times New Roman"/>
                      </a:endParaRPr>
                    </a:p>
                  </a:txBody>
                  <a:tcPr/>
                </a:tc>
                <a:extLst>
                  <a:ext uri="{0D108BD9-81ED-4DB2-BD59-A6C34878D82A}">
                    <a16:rowId xmlns:a16="http://schemas.microsoft.com/office/drawing/2014/main" val="10007"/>
                  </a:ext>
                </a:extLst>
              </a:tr>
              <a:tr h="464892">
                <a:tc>
                  <a:txBody>
                    <a:bodyPr/>
                    <a:lstStyle/>
                    <a:p>
                      <a:pPr marL="0" marR="0">
                        <a:lnSpc>
                          <a:spcPct val="115000"/>
                        </a:lnSpc>
                        <a:spcBef>
                          <a:spcPts val="0"/>
                        </a:spcBef>
                        <a:spcAft>
                          <a:spcPts val="0"/>
                        </a:spcAft>
                      </a:pPr>
                      <a:r>
                        <a:rPr lang="en-US" sz="1100" dirty="0">
                          <a:effectLst/>
                          <a:latin typeface="Arial"/>
                          <a:ea typeface="Times New Roman"/>
                          <a:cs typeface="Times New Roman"/>
                        </a:rPr>
                        <a:t>1070 Warning Incident Type</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a:effectLst/>
                          <a:latin typeface="Arial"/>
                          <a:ea typeface="Times New Roman"/>
                          <a:cs typeface="Times New Roman"/>
                        </a:rPr>
                        <a:t>0</a:t>
                      </a:r>
                      <a:endParaRPr lang="en-US" sz="1100" dirty="0">
                        <a:effectLst/>
                        <a:latin typeface="Times New Roman"/>
                        <a:ea typeface="Calibri"/>
                        <a:cs typeface="Times New Roman"/>
                      </a:endParaRPr>
                    </a:p>
                  </a:txBody>
                  <a:tcPr/>
                </a:tc>
                <a:tc>
                  <a:txBody>
                    <a:bodyPr/>
                    <a:lstStyle/>
                    <a:p>
                      <a:pPr marL="0" marR="0">
                        <a:lnSpc>
                          <a:spcPct val="115000"/>
                        </a:lnSpc>
                        <a:spcBef>
                          <a:spcPts val="0"/>
                        </a:spcBef>
                        <a:spcAft>
                          <a:spcPts val="0"/>
                        </a:spcAft>
                      </a:pPr>
                      <a:r>
                        <a:rPr lang="en-US" sz="1100" dirty="0">
                          <a:effectLst/>
                          <a:latin typeface="Arial"/>
                          <a:ea typeface="Times New Roman"/>
                          <a:cs typeface="Times New Roman"/>
                        </a:rPr>
                        <a:t>0</a:t>
                      </a:r>
                      <a:endParaRPr lang="en-US" sz="1100" dirty="0">
                        <a:effectLst/>
                        <a:latin typeface="Times New Roman"/>
                        <a:ea typeface="Calibri"/>
                        <a:cs typeface="Times New Roman"/>
                      </a:endParaRPr>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34760358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Reviewing Incident Data Reports-</a:t>
            </a:r>
            <a:br>
              <a:rPr lang="en-US" dirty="0" smtClean="0"/>
            </a:br>
            <a:r>
              <a:rPr lang="en-US" dirty="0" smtClean="0"/>
              <a:t>Report with Errors</a:t>
            </a:r>
            <a:endParaRPr lang="en-US" dirty="0"/>
          </a:p>
        </p:txBody>
      </p:sp>
      <p:pic>
        <p:nvPicPr>
          <p:cNvPr id="3277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76400"/>
            <a:ext cx="7747000" cy="396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9487810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Reviewing Incident Data Reports</a:t>
            </a:r>
            <a:r>
              <a:rPr lang="en-US" dirty="0"/>
              <a:t/>
            </a:r>
            <a:br>
              <a:rPr lang="en-US" dirty="0"/>
            </a:br>
            <a:r>
              <a:rPr lang="en-US" dirty="0" smtClean="0"/>
              <a:t>Report without Errors</a:t>
            </a:r>
            <a:endParaRPr lang="en-US" dirty="0"/>
          </a:p>
        </p:txBody>
      </p:sp>
      <p:pic>
        <p:nvPicPr>
          <p:cNvPr id="3379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719263"/>
            <a:ext cx="7696200" cy="396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miley Face 2"/>
          <p:cNvSpPr/>
          <p:nvPr/>
        </p:nvSpPr>
        <p:spPr>
          <a:xfrm>
            <a:off x="5562600" y="3700463"/>
            <a:ext cx="2209800" cy="1905000"/>
          </a:xfrm>
          <a:prstGeom prst="smileyFace">
            <a:avLst/>
          </a:prstGeom>
          <a:solidFill>
            <a:srgbClr val="FC181B"/>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extLst>
      <p:ext uri="{BB962C8B-B14F-4D97-AF65-F5344CB8AC3E}">
        <p14:creationId xmlns:p14="http://schemas.microsoft.com/office/powerpoint/2010/main" val="121129109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altLang="en-US" dirty="0" smtClean="0">
                <a:ea typeface="ＭＳ Ｐゴシック" pitchFamily="34" charset="-128"/>
              </a:rPr>
              <a:t>IM Resources</a:t>
            </a:r>
          </a:p>
        </p:txBody>
      </p:sp>
      <p:sp>
        <p:nvSpPr>
          <p:cNvPr id="3" name="Content Placeholder 2"/>
          <p:cNvSpPr>
            <a:spLocks noGrp="1"/>
          </p:cNvSpPr>
          <p:nvPr>
            <p:ph sz="quarter" idx="1"/>
          </p:nvPr>
        </p:nvSpPr>
        <p:spPr>
          <a:xfrm>
            <a:off x="609600" y="1524000"/>
            <a:ext cx="7050088" cy="4198938"/>
          </a:xfrm>
        </p:spPr>
        <p:txBody>
          <a:bodyPr>
            <a:normAutofit/>
          </a:bodyPr>
          <a:lstStyle/>
          <a:p>
            <a:pPr lvl="1">
              <a:buFont typeface="Arial" charset="0"/>
              <a:buChar char="–"/>
              <a:defRPr/>
            </a:pPr>
            <a:r>
              <a:rPr lang="en-US" sz="3200" dirty="0" smtClean="0"/>
              <a:t>PowerSchool </a:t>
            </a:r>
            <a:r>
              <a:rPr lang="en-US" sz="3200" dirty="0"/>
              <a:t>Incident </a:t>
            </a:r>
            <a:r>
              <a:rPr lang="en-US" sz="3200" dirty="0" smtClean="0"/>
              <a:t>Management User </a:t>
            </a:r>
            <a:r>
              <a:rPr lang="en-US" sz="3200" dirty="0"/>
              <a:t>Training and Reference </a:t>
            </a:r>
            <a:r>
              <a:rPr lang="en-US" sz="3200" dirty="0" smtClean="0"/>
              <a:t>Guide</a:t>
            </a:r>
            <a:endParaRPr lang="en-US" sz="3200" dirty="0"/>
          </a:p>
          <a:p>
            <a:pPr lvl="1">
              <a:buFont typeface="Arial" charset="0"/>
              <a:buChar char="–"/>
              <a:defRPr/>
            </a:pPr>
            <a:r>
              <a:rPr lang="en-US" sz="3200" dirty="0" smtClean="0"/>
              <a:t>Incident </a:t>
            </a:r>
            <a:r>
              <a:rPr lang="en-US" sz="3200" dirty="0"/>
              <a:t>Management Frequently Asked </a:t>
            </a:r>
            <a:r>
              <a:rPr lang="en-US" sz="3200" dirty="0" smtClean="0"/>
              <a:t>Questions</a:t>
            </a:r>
          </a:p>
          <a:p>
            <a:pPr lvl="1">
              <a:buFont typeface="Arial" charset="0"/>
              <a:buChar char="–"/>
              <a:defRPr/>
            </a:pPr>
            <a:r>
              <a:rPr lang="en-US" sz="3200" dirty="0" smtClean="0"/>
              <a:t>Truancy Coding Guide</a:t>
            </a:r>
          </a:p>
          <a:p>
            <a:pPr lvl="1">
              <a:buFont typeface="Arial" charset="0"/>
              <a:buChar char="–"/>
              <a:defRPr/>
            </a:pPr>
            <a:r>
              <a:rPr lang="en-US" sz="3200" dirty="0" smtClean="0"/>
              <a:t>Behavior Coding Guide</a:t>
            </a:r>
            <a:endParaRPr lang="en-US" sz="3200" dirty="0"/>
          </a:p>
        </p:txBody>
      </p:sp>
    </p:spTree>
    <p:extLst>
      <p:ext uri="{BB962C8B-B14F-4D97-AF65-F5344CB8AC3E}">
        <p14:creationId xmlns:p14="http://schemas.microsoft.com/office/powerpoint/2010/main" val="10342141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Questions/Break</a:t>
            </a:r>
            <a:endParaRPr lang="en-US" dirty="0"/>
          </a:p>
        </p:txBody>
      </p:sp>
      <p:pic>
        <p:nvPicPr>
          <p:cNvPr id="13322" name="Picture 10" descr="C:\Users\Acoleman\AppData\Local\Microsoft\Windows\Temporary Internet Files\Content.IE5\JJIA5G2B\questions-2[1].jpg"/>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33600" y="1795870"/>
            <a:ext cx="38100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24157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Incident Management 101</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36874408"/>
              </p:ext>
            </p:extLst>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9401970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rotWithShape="1">
          <a:blip r:embed="rId2"/>
          <a:srcRect l="7592" t="11788" r="28237" b="29045"/>
          <a:stretch/>
        </p:blipFill>
        <p:spPr bwMode="auto">
          <a:xfrm>
            <a:off x="533400" y="1524952"/>
            <a:ext cx="8077200" cy="4875848"/>
          </a:xfrm>
          <a:prstGeom prst="rect">
            <a:avLst/>
          </a:prstGeom>
          <a:ln w="12700" cap="flat" cmpd="sng" algn="ctr">
            <a:solidFill>
              <a:sysClr val="windowText" lastClr="000000"/>
            </a:solidFill>
            <a:prstDash val="solid"/>
            <a:round/>
            <a:headEnd type="none" w="med" len="med"/>
            <a:tailEnd type="none" w="med" len="med"/>
          </a:ln>
          <a:extLst>
            <a:ext uri="{53640926-AAD7-44D8-BBD7-CCE9431645EC}">
              <a14:shadowObscured xmlns:a14="http://schemas.microsoft.com/office/drawing/2010/main"/>
            </a:ext>
          </a:extLst>
        </p:spPr>
      </p:pic>
      <p:sp>
        <p:nvSpPr>
          <p:cNvPr id="6" name="Title 5"/>
          <p:cNvSpPr>
            <a:spLocks noGrp="1"/>
          </p:cNvSpPr>
          <p:nvPr>
            <p:ph type="title"/>
          </p:nvPr>
        </p:nvSpPr>
        <p:spPr/>
        <p:txBody>
          <a:bodyPr/>
          <a:lstStyle/>
          <a:p>
            <a:r>
              <a:rPr lang="en-US" dirty="0" smtClean="0"/>
              <a:t>Incident Management Report Tab</a:t>
            </a:r>
            <a:endParaRPr lang="en-US" dirty="0"/>
          </a:p>
        </p:txBody>
      </p:sp>
      <p:cxnSp>
        <p:nvCxnSpPr>
          <p:cNvPr id="8" name="Straight Arrow Connector 7"/>
          <p:cNvCxnSpPr/>
          <p:nvPr/>
        </p:nvCxnSpPr>
        <p:spPr>
          <a:xfrm flipH="1">
            <a:off x="3200400" y="1524952"/>
            <a:ext cx="3276600" cy="4562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553200" y="1447800"/>
            <a:ext cx="1371600" cy="369332"/>
          </a:xfrm>
          <a:prstGeom prst="rect">
            <a:avLst/>
          </a:prstGeom>
          <a:noFill/>
        </p:spPr>
        <p:txBody>
          <a:bodyPr wrap="square" rtlCol="0">
            <a:spAutoFit/>
          </a:bodyPr>
          <a:lstStyle/>
          <a:p>
            <a:r>
              <a:rPr lang="en-US" dirty="0" smtClean="0"/>
              <a:t>SDE Tab</a:t>
            </a:r>
            <a:endParaRPr lang="en-US" dirty="0"/>
          </a:p>
        </p:txBody>
      </p:sp>
    </p:spTree>
    <p:extLst>
      <p:ext uri="{BB962C8B-B14F-4D97-AF65-F5344CB8AC3E}">
        <p14:creationId xmlns:p14="http://schemas.microsoft.com/office/powerpoint/2010/main" val="218503362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Incident Management SDE Reports Tab</a:t>
            </a:r>
            <a:endParaRPr lang="en-US" dirty="0"/>
          </a:p>
        </p:txBody>
      </p:sp>
      <p:pic>
        <p:nvPicPr>
          <p:cNvPr id="3" name="Picture 2"/>
          <p:cNvPicPr/>
          <p:nvPr/>
        </p:nvPicPr>
        <p:blipFill rotWithShape="1">
          <a:blip r:embed="rId2"/>
          <a:srcRect l="9838" t="24158" r="22148" b="12168"/>
          <a:stretch/>
        </p:blipFill>
        <p:spPr bwMode="auto">
          <a:xfrm>
            <a:off x="533400" y="1714500"/>
            <a:ext cx="7696200" cy="4838700"/>
          </a:xfrm>
          <a:prstGeom prst="rect">
            <a:avLst/>
          </a:prstGeom>
          <a:ln w="12700" cap="flat" cmpd="sng" algn="ctr">
            <a:solidFill>
              <a:sysClr val="windowText" lastClr="000000"/>
            </a:solidFill>
            <a:prstDash val="solid"/>
            <a:round/>
            <a:headEnd type="none" w="med" len="med"/>
            <a:tailEnd type="none" w="med" len="med"/>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2889927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IM-Discipline Summary Report</a:t>
            </a:r>
            <a:endParaRPr lang="en-US" dirty="0"/>
          </a:p>
        </p:txBody>
      </p:sp>
      <p:pic>
        <p:nvPicPr>
          <p:cNvPr id="4" name="Picture 3"/>
          <p:cNvPicPr/>
          <p:nvPr/>
        </p:nvPicPr>
        <p:blipFill>
          <a:blip r:embed="rId2"/>
          <a:stretch>
            <a:fillRect/>
          </a:stretch>
        </p:blipFill>
        <p:spPr>
          <a:xfrm>
            <a:off x="457200" y="1447800"/>
            <a:ext cx="7924800" cy="4876800"/>
          </a:xfrm>
          <a:prstGeom prst="rect">
            <a:avLst/>
          </a:prstGeom>
        </p:spPr>
      </p:pic>
    </p:spTree>
    <p:extLst>
      <p:ext uri="{BB962C8B-B14F-4D97-AF65-F5344CB8AC3E}">
        <p14:creationId xmlns:p14="http://schemas.microsoft.com/office/powerpoint/2010/main" val="28216736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IM-Truancy Report</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828800"/>
            <a:ext cx="8605308"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349085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IM-PDS Report</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24000"/>
            <a:ext cx="9212057"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1124613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IM-Staff Referral Report</a:t>
            </a:r>
            <a:endParaRPr lang="en-US" dirty="0"/>
          </a:p>
        </p:txBody>
      </p:sp>
      <p:pic>
        <p:nvPicPr>
          <p:cNvPr id="4" name="Content Placeholder 3"/>
          <p:cNvPicPr>
            <a:picLocks noGrp="1"/>
          </p:cNvPicPr>
          <p:nvPr>
            <p:ph idx="1"/>
          </p:nvPr>
        </p:nvPicPr>
        <p:blipFill>
          <a:blip r:embed="rId2"/>
          <a:stretch>
            <a:fillRect/>
          </a:stretch>
        </p:blipFill>
        <p:spPr>
          <a:xfrm>
            <a:off x="457200" y="1828800"/>
            <a:ext cx="8229600" cy="4061676"/>
          </a:xfrm>
          <a:prstGeom prst="rect">
            <a:avLst/>
          </a:prstGeom>
        </p:spPr>
      </p:pic>
    </p:spTree>
    <p:extLst>
      <p:ext uri="{BB962C8B-B14F-4D97-AF65-F5344CB8AC3E}">
        <p14:creationId xmlns:p14="http://schemas.microsoft.com/office/powerpoint/2010/main" val="151882376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dirty="0" smtClean="0">
                <a:ea typeface="ＭＳ Ｐゴシック" pitchFamily="34" charset="-128"/>
              </a:rPr>
              <a:t>Discipline Data for Reporting</a:t>
            </a:r>
          </a:p>
        </p:txBody>
      </p:sp>
      <p:sp>
        <p:nvSpPr>
          <p:cNvPr id="40963" name="Content Placeholder 2"/>
          <p:cNvSpPr>
            <a:spLocks noGrp="1"/>
          </p:cNvSpPr>
          <p:nvPr>
            <p:ph idx="1"/>
          </p:nvPr>
        </p:nvSpPr>
        <p:spPr/>
        <p:txBody>
          <a:bodyPr/>
          <a:lstStyle/>
          <a:p>
            <a:pPr marL="0" indent="0">
              <a:buFont typeface="Arial" pitchFamily="34" charset="0"/>
              <a:buNone/>
            </a:pPr>
            <a:r>
              <a:rPr lang="en-US" altLang="en-US" dirty="0" smtClean="0">
                <a:ea typeface="ＭＳ Ｐゴシック" pitchFamily="34" charset="-128"/>
              </a:rPr>
              <a:t>State Reports can be found:</a:t>
            </a:r>
          </a:p>
          <a:p>
            <a:pPr marL="0" indent="0">
              <a:buNone/>
            </a:pPr>
            <a:r>
              <a:rPr lang="en-US" altLang="en-US" dirty="0" smtClean="0">
                <a:ea typeface="ＭＳ Ｐゴシック" pitchFamily="34" charset="-128"/>
              </a:rPr>
              <a:t/>
            </a:r>
            <a:br>
              <a:rPr lang="en-US" altLang="en-US" dirty="0" smtClean="0">
                <a:ea typeface="ＭＳ Ｐゴシック" pitchFamily="34" charset="-128"/>
              </a:rPr>
            </a:br>
            <a:r>
              <a:rPr lang="en-US" altLang="en-US" dirty="0">
                <a:ea typeface="ＭＳ Ｐゴシック" pitchFamily="34" charset="-128"/>
                <a:hlinkClick r:id="rId2"/>
              </a:rPr>
              <a:t>https://ed.sc.gov/districts-schools/school-safety/discipline-related-reports/truancy-suspension-and-expulsion-data</a:t>
            </a:r>
            <a:r>
              <a:rPr lang="en-US" altLang="en-US" dirty="0" smtClean="0">
                <a:ea typeface="ＭＳ Ｐゴシック" pitchFamily="34" charset="-128"/>
                <a:hlinkClick r:id="rId2"/>
              </a:rPr>
              <a:t>/</a:t>
            </a:r>
            <a:endParaRPr lang="en-US" altLang="en-US" dirty="0" smtClean="0">
              <a:ea typeface="ＭＳ Ｐゴシック" pitchFamily="34" charset="-128"/>
            </a:endParaRPr>
          </a:p>
          <a:p>
            <a:pPr marL="0" indent="0">
              <a:buNone/>
            </a:pPr>
            <a:r>
              <a:rPr lang="en-US" altLang="en-US" sz="2800" dirty="0" smtClean="0">
                <a:ea typeface="ＭＳ Ｐゴシック" pitchFamily="34" charset="-128"/>
              </a:rPr>
              <a:t/>
            </a:r>
            <a:br>
              <a:rPr lang="en-US" altLang="en-US" sz="2800" dirty="0" smtClean="0">
                <a:ea typeface="ＭＳ Ｐゴシック" pitchFamily="34" charset="-128"/>
              </a:rPr>
            </a:br>
            <a:endParaRPr lang="en-US" altLang="en-US" sz="2800" dirty="0" smtClean="0">
              <a:ea typeface="ＭＳ Ｐゴシック" pitchFamily="34" charset="-128"/>
            </a:endParaRPr>
          </a:p>
        </p:txBody>
      </p:sp>
    </p:spTree>
    <p:extLst>
      <p:ext uri="{BB962C8B-B14F-4D97-AF65-F5344CB8AC3E}">
        <p14:creationId xmlns:p14="http://schemas.microsoft.com/office/powerpoint/2010/main" val="228449681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Suspension-Expulsion Data Information</a:t>
            </a:r>
            <a:endParaRPr lang="en-US"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199" y="1905000"/>
            <a:ext cx="7948969"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1818295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altLang="en-US" dirty="0" smtClean="0">
                <a:ea typeface="ＭＳ Ｐゴシック" pitchFamily="34" charset="-128"/>
              </a:rPr>
              <a:t>IM Resources</a:t>
            </a:r>
          </a:p>
        </p:txBody>
      </p:sp>
      <p:sp>
        <p:nvSpPr>
          <p:cNvPr id="3" name="Content Placeholder 2"/>
          <p:cNvSpPr>
            <a:spLocks noGrp="1"/>
          </p:cNvSpPr>
          <p:nvPr>
            <p:ph idx="1"/>
          </p:nvPr>
        </p:nvSpPr>
        <p:spPr>
          <a:xfrm>
            <a:off x="609600" y="1524000"/>
            <a:ext cx="7050088" cy="4198938"/>
          </a:xfrm>
        </p:spPr>
        <p:txBody>
          <a:bodyPr>
            <a:normAutofit fontScale="92500"/>
          </a:bodyPr>
          <a:lstStyle/>
          <a:p>
            <a:pPr>
              <a:buFont typeface="Arial" charset="0"/>
              <a:buChar char="•"/>
              <a:defRPr/>
            </a:pPr>
            <a:r>
              <a:rPr lang="en-US" sz="3200" dirty="0">
                <a:hlinkClick r:id="rId2" action="ppaction://hlinkfile"/>
              </a:rPr>
              <a:t>http://ed.sc.gov/agency/ac/Student-Intervention-Services/</a:t>
            </a:r>
          </a:p>
          <a:p>
            <a:pPr lvl="1">
              <a:buFont typeface="Arial" charset="0"/>
              <a:buChar char="–"/>
              <a:defRPr/>
            </a:pPr>
            <a:r>
              <a:rPr lang="en-US" sz="3200" dirty="0" smtClean="0"/>
              <a:t>PowerSchool </a:t>
            </a:r>
            <a:r>
              <a:rPr lang="en-US" sz="3200" dirty="0"/>
              <a:t>Incident </a:t>
            </a:r>
            <a:r>
              <a:rPr lang="en-US" sz="3200" dirty="0" smtClean="0"/>
              <a:t>Management User </a:t>
            </a:r>
            <a:r>
              <a:rPr lang="en-US" sz="3200" dirty="0"/>
              <a:t>Training and Reference </a:t>
            </a:r>
            <a:r>
              <a:rPr lang="en-US" sz="3200" dirty="0" smtClean="0"/>
              <a:t>Guide</a:t>
            </a:r>
            <a:endParaRPr lang="en-US" sz="3200" dirty="0"/>
          </a:p>
          <a:p>
            <a:pPr lvl="1">
              <a:buFont typeface="Arial" charset="0"/>
              <a:buChar char="–"/>
              <a:defRPr/>
            </a:pPr>
            <a:r>
              <a:rPr lang="en-US" sz="3200" dirty="0" smtClean="0"/>
              <a:t>Incident </a:t>
            </a:r>
            <a:r>
              <a:rPr lang="en-US" sz="3200" dirty="0"/>
              <a:t>Management Frequently Asked </a:t>
            </a:r>
            <a:r>
              <a:rPr lang="en-US" sz="3200" dirty="0" smtClean="0"/>
              <a:t>Questions</a:t>
            </a:r>
          </a:p>
          <a:p>
            <a:pPr lvl="1">
              <a:buFont typeface="Arial" charset="0"/>
              <a:buChar char="–"/>
              <a:defRPr/>
            </a:pPr>
            <a:r>
              <a:rPr lang="en-US" sz="3200" dirty="0" smtClean="0"/>
              <a:t>Truancy Coding Guide</a:t>
            </a:r>
          </a:p>
          <a:p>
            <a:pPr lvl="1">
              <a:buFont typeface="Arial" charset="0"/>
              <a:buChar char="–"/>
              <a:defRPr/>
            </a:pPr>
            <a:r>
              <a:rPr lang="en-US" sz="3200" dirty="0" smtClean="0"/>
              <a:t>Behavior Coding Guide</a:t>
            </a:r>
            <a:endParaRPr lang="en-US" sz="3200" dirty="0"/>
          </a:p>
        </p:txBody>
      </p:sp>
    </p:spTree>
    <p:extLst>
      <p:ext uri="{BB962C8B-B14F-4D97-AF65-F5344CB8AC3E}">
        <p14:creationId xmlns:p14="http://schemas.microsoft.com/office/powerpoint/2010/main" val="159591160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533400"/>
            <a:ext cx="8229600" cy="4724400"/>
          </a:xfrm>
        </p:spPr>
        <p:txBody>
          <a:bodyPr/>
          <a:lstStyle/>
          <a:p>
            <a:pPr algn="ctr"/>
            <a:r>
              <a:rPr lang="en-US" dirty="0" smtClean="0"/>
              <a:t>Live Tour of Incident Management System in PowerSchool</a:t>
            </a:r>
            <a:endParaRPr lang="en-US" dirty="0"/>
          </a:p>
        </p:txBody>
      </p:sp>
    </p:spTree>
    <p:extLst>
      <p:ext uri="{BB962C8B-B14F-4D97-AF65-F5344CB8AC3E}">
        <p14:creationId xmlns:p14="http://schemas.microsoft.com/office/powerpoint/2010/main" val="25054859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001000" cy="1143000"/>
          </a:xfrm>
        </p:spPr>
        <p:txBody>
          <a:bodyPr/>
          <a:lstStyle/>
          <a:p>
            <a:r>
              <a:rPr lang="en-US" dirty="0" smtClean="0"/>
              <a:t>Federal Reporting Requirements</a:t>
            </a:r>
            <a:endParaRPr lang="en-US" dirty="0"/>
          </a:p>
        </p:txBody>
      </p:sp>
      <p:sp>
        <p:nvSpPr>
          <p:cNvPr id="3" name="Content Placeholder 2"/>
          <p:cNvSpPr>
            <a:spLocks noGrp="1"/>
          </p:cNvSpPr>
          <p:nvPr>
            <p:ph idx="1"/>
          </p:nvPr>
        </p:nvSpPr>
        <p:spPr/>
        <p:txBody>
          <a:bodyPr>
            <a:normAutofit fontScale="77500" lnSpcReduction="20000"/>
          </a:bodyPr>
          <a:lstStyle/>
          <a:p>
            <a:r>
              <a:rPr lang="en-US" sz="3800" dirty="0" smtClean="0"/>
              <a:t>Every Student Succeed Act (ESSA) Discipline Reporting will be based on </a:t>
            </a:r>
            <a:r>
              <a:rPr lang="en-US" sz="3800" dirty="0" smtClean="0"/>
              <a:t> Office of Civil Rights (OCR) </a:t>
            </a:r>
            <a:r>
              <a:rPr lang="en-US" sz="3800" dirty="0" smtClean="0"/>
              <a:t>Reporting:</a:t>
            </a:r>
          </a:p>
          <a:p>
            <a:pPr lvl="1"/>
            <a:r>
              <a:rPr lang="en-US" sz="3600" dirty="0" smtClean="0"/>
              <a:t>All Suspensions and Expulsions (all offenses)</a:t>
            </a:r>
          </a:p>
          <a:p>
            <a:pPr lvl="1"/>
            <a:r>
              <a:rPr lang="en-US" sz="3600" dirty="0" smtClean="0"/>
              <a:t>School-related </a:t>
            </a:r>
            <a:r>
              <a:rPr lang="en-US" sz="3600" dirty="0"/>
              <a:t>arrests </a:t>
            </a:r>
            <a:endParaRPr lang="en-US" sz="3600" dirty="0" smtClean="0"/>
          </a:p>
          <a:p>
            <a:pPr lvl="2"/>
            <a:r>
              <a:rPr lang="en-US" sz="3400" dirty="0" smtClean="0"/>
              <a:t>Arrested (ARR</a:t>
            </a:r>
            <a:r>
              <a:rPr lang="en-US" sz="3400" dirty="0"/>
              <a:t>)</a:t>
            </a:r>
          </a:p>
          <a:p>
            <a:pPr lvl="1"/>
            <a:r>
              <a:rPr lang="en-US" sz="3600" dirty="0"/>
              <a:t>Referrals to law enforcement </a:t>
            </a:r>
            <a:endParaRPr lang="en-US" sz="3600" dirty="0" smtClean="0"/>
          </a:p>
          <a:p>
            <a:pPr lvl="2"/>
            <a:r>
              <a:rPr lang="en-US" sz="3400" dirty="0" smtClean="0"/>
              <a:t>Call to Law Enforcement (CTL)</a:t>
            </a:r>
          </a:p>
          <a:p>
            <a:pPr lvl="1"/>
            <a:r>
              <a:rPr lang="en-US" sz="3600" dirty="0" smtClean="0"/>
              <a:t>In-School Suspension (all offenses)</a:t>
            </a:r>
          </a:p>
          <a:p>
            <a:pPr lvl="1"/>
            <a:r>
              <a:rPr lang="en-US" sz="3600" dirty="0"/>
              <a:t>I</a:t>
            </a:r>
            <a:r>
              <a:rPr lang="en-US" sz="3600" dirty="0" smtClean="0"/>
              <a:t>ncidences </a:t>
            </a:r>
            <a:r>
              <a:rPr lang="en-US" sz="3600" dirty="0"/>
              <a:t>of violence including bullying and harassment</a:t>
            </a:r>
            <a:endParaRPr lang="en-US" sz="3600" dirty="0" smtClean="0"/>
          </a:p>
          <a:p>
            <a:pPr lvl="1"/>
            <a:endParaRPr lang="en-US" sz="3600" dirty="0" smtClean="0"/>
          </a:p>
          <a:p>
            <a:pPr marL="114300" indent="0">
              <a:buNone/>
            </a:pPr>
            <a:endParaRPr lang="en-US" dirty="0" smtClean="0"/>
          </a:p>
        </p:txBody>
      </p:sp>
    </p:spTree>
    <p:extLst>
      <p:ext uri="{BB962C8B-B14F-4D97-AF65-F5344CB8AC3E}">
        <p14:creationId xmlns:p14="http://schemas.microsoft.com/office/powerpoint/2010/main" val="64739859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8000" dirty="0" smtClean="0"/>
              <a:t>Questions??????</a:t>
            </a:r>
            <a:endParaRPr lang="en-US" sz="8000" dirty="0"/>
          </a:p>
        </p:txBody>
      </p:sp>
      <p:grpSp>
        <p:nvGrpSpPr>
          <p:cNvPr id="3" name="Group 4"/>
          <p:cNvGrpSpPr>
            <a:grpSpLocks noChangeAspect="1"/>
          </p:cNvGrpSpPr>
          <p:nvPr/>
        </p:nvGrpSpPr>
        <p:grpSpPr bwMode="auto">
          <a:xfrm>
            <a:off x="2667000" y="1447800"/>
            <a:ext cx="4343400" cy="5132388"/>
            <a:chOff x="1680" y="912"/>
            <a:chExt cx="2736" cy="3233"/>
          </a:xfrm>
        </p:grpSpPr>
        <p:sp>
          <p:nvSpPr>
            <p:cNvPr id="4" name="AutoShape 3"/>
            <p:cNvSpPr>
              <a:spLocks noChangeAspect="1" noChangeArrowheads="1" noTextEdit="1"/>
            </p:cNvSpPr>
            <p:nvPr/>
          </p:nvSpPr>
          <p:spPr bwMode="auto">
            <a:xfrm>
              <a:off x="1680" y="912"/>
              <a:ext cx="2736" cy="3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 name="Rectangle 5"/>
            <p:cNvSpPr>
              <a:spLocks noChangeArrowheads="1"/>
            </p:cNvSpPr>
            <p:nvPr/>
          </p:nvSpPr>
          <p:spPr bwMode="auto">
            <a:xfrm>
              <a:off x="2217" y="3271"/>
              <a:ext cx="1131" cy="87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p:nvSpPr>
          <p:spPr bwMode="auto">
            <a:xfrm>
              <a:off x="2006" y="1392"/>
              <a:ext cx="1599" cy="1057"/>
            </a:xfrm>
            <a:custGeom>
              <a:avLst/>
              <a:gdLst>
                <a:gd name="T0" fmla="*/ 5 w 1599"/>
                <a:gd name="T1" fmla="*/ 674 h 1057"/>
                <a:gd name="T2" fmla="*/ 5 w 1599"/>
                <a:gd name="T3" fmla="*/ 565 h 1057"/>
                <a:gd name="T4" fmla="*/ 34 w 1599"/>
                <a:gd name="T5" fmla="*/ 462 h 1057"/>
                <a:gd name="T6" fmla="*/ 91 w 1599"/>
                <a:gd name="T7" fmla="*/ 365 h 1057"/>
                <a:gd name="T8" fmla="*/ 177 w 1599"/>
                <a:gd name="T9" fmla="*/ 274 h 1057"/>
                <a:gd name="T10" fmla="*/ 279 w 1599"/>
                <a:gd name="T11" fmla="*/ 188 h 1057"/>
                <a:gd name="T12" fmla="*/ 411 w 1599"/>
                <a:gd name="T13" fmla="*/ 120 h 1057"/>
                <a:gd name="T14" fmla="*/ 554 w 1599"/>
                <a:gd name="T15" fmla="*/ 63 h 1057"/>
                <a:gd name="T16" fmla="*/ 708 w 1599"/>
                <a:gd name="T17" fmla="*/ 23 h 1057"/>
                <a:gd name="T18" fmla="*/ 794 w 1599"/>
                <a:gd name="T19" fmla="*/ 11 h 1057"/>
                <a:gd name="T20" fmla="*/ 948 w 1599"/>
                <a:gd name="T21" fmla="*/ 0 h 1057"/>
                <a:gd name="T22" fmla="*/ 1096 w 1599"/>
                <a:gd name="T23" fmla="*/ 17 h 1057"/>
                <a:gd name="T24" fmla="*/ 1233 w 1599"/>
                <a:gd name="T25" fmla="*/ 46 h 1057"/>
                <a:gd name="T26" fmla="*/ 1353 w 1599"/>
                <a:gd name="T27" fmla="*/ 97 h 1057"/>
                <a:gd name="T28" fmla="*/ 1456 w 1599"/>
                <a:gd name="T29" fmla="*/ 160 h 1057"/>
                <a:gd name="T30" fmla="*/ 1530 w 1599"/>
                <a:gd name="T31" fmla="*/ 240 h 1057"/>
                <a:gd name="T32" fmla="*/ 1582 w 1599"/>
                <a:gd name="T33" fmla="*/ 331 h 1057"/>
                <a:gd name="T34" fmla="*/ 1593 w 1599"/>
                <a:gd name="T35" fmla="*/ 383 h 1057"/>
                <a:gd name="T36" fmla="*/ 1593 w 1599"/>
                <a:gd name="T37" fmla="*/ 491 h 1057"/>
                <a:gd name="T38" fmla="*/ 1565 w 1599"/>
                <a:gd name="T39" fmla="*/ 594 h 1057"/>
                <a:gd name="T40" fmla="*/ 1508 w 1599"/>
                <a:gd name="T41" fmla="*/ 691 h 1057"/>
                <a:gd name="T42" fmla="*/ 1428 w 1599"/>
                <a:gd name="T43" fmla="*/ 782 h 1057"/>
                <a:gd name="T44" fmla="*/ 1319 w 1599"/>
                <a:gd name="T45" fmla="*/ 868 h 1057"/>
                <a:gd name="T46" fmla="*/ 1193 w 1599"/>
                <a:gd name="T47" fmla="*/ 937 h 1057"/>
                <a:gd name="T48" fmla="*/ 1051 w 1599"/>
                <a:gd name="T49" fmla="*/ 994 h 1057"/>
                <a:gd name="T50" fmla="*/ 891 w 1599"/>
                <a:gd name="T51" fmla="*/ 1034 h 1057"/>
                <a:gd name="T52" fmla="*/ 811 w 1599"/>
                <a:gd name="T53" fmla="*/ 1045 h 1057"/>
                <a:gd name="T54" fmla="*/ 651 w 1599"/>
                <a:gd name="T55" fmla="*/ 1057 h 1057"/>
                <a:gd name="T56" fmla="*/ 502 w 1599"/>
                <a:gd name="T57" fmla="*/ 1039 h 1057"/>
                <a:gd name="T58" fmla="*/ 365 w 1599"/>
                <a:gd name="T59" fmla="*/ 1011 h 1057"/>
                <a:gd name="T60" fmla="*/ 245 w 1599"/>
                <a:gd name="T61" fmla="*/ 959 h 1057"/>
                <a:gd name="T62" fmla="*/ 148 w 1599"/>
                <a:gd name="T63" fmla="*/ 897 h 1057"/>
                <a:gd name="T64" fmla="*/ 68 w 1599"/>
                <a:gd name="T65" fmla="*/ 817 h 1057"/>
                <a:gd name="T66" fmla="*/ 22 w 1599"/>
                <a:gd name="T67" fmla="*/ 725 h 1057"/>
                <a:gd name="T68" fmla="*/ 5 w 1599"/>
                <a:gd name="T69" fmla="*/ 674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9" h="1057">
                  <a:moveTo>
                    <a:pt x="5" y="674"/>
                  </a:moveTo>
                  <a:lnTo>
                    <a:pt x="5" y="674"/>
                  </a:lnTo>
                  <a:lnTo>
                    <a:pt x="0" y="622"/>
                  </a:lnTo>
                  <a:lnTo>
                    <a:pt x="5" y="565"/>
                  </a:lnTo>
                  <a:lnTo>
                    <a:pt x="17" y="514"/>
                  </a:lnTo>
                  <a:lnTo>
                    <a:pt x="34" y="462"/>
                  </a:lnTo>
                  <a:lnTo>
                    <a:pt x="62" y="411"/>
                  </a:lnTo>
                  <a:lnTo>
                    <a:pt x="91" y="365"/>
                  </a:lnTo>
                  <a:lnTo>
                    <a:pt x="131" y="320"/>
                  </a:lnTo>
                  <a:lnTo>
                    <a:pt x="177" y="274"/>
                  </a:lnTo>
                  <a:lnTo>
                    <a:pt x="228" y="228"/>
                  </a:lnTo>
                  <a:lnTo>
                    <a:pt x="279" y="188"/>
                  </a:lnTo>
                  <a:lnTo>
                    <a:pt x="342" y="154"/>
                  </a:lnTo>
                  <a:lnTo>
                    <a:pt x="411" y="120"/>
                  </a:lnTo>
                  <a:lnTo>
                    <a:pt x="479" y="85"/>
                  </a:lnTo>
                  <a:lnTo>
                    <a:pt x="554" y="63"/>
                  </a:lnTo>
                  <a:lnTo>
                    <a:pt x="628" y="40"/>
                  </a:lnTo>
                  <a:lnTo>
                    <a:pt x="708" y="23"/>
                  </a:lnTo>
                  <a:lnTo>
                    <a:pt x="708" y="23"/>
                  </a:lnTo>
                  <a:lnTo>
                    <a:pt x="794" y="11"/>
                  </a:lnTo>
                  <a:lnTo>
                    <a:pt x="873" y="6"/>
                  </a:lnTo>
                  <a:lnTo>
                    <a:pt x="948" y="0"/>
                  </a:lnTo>
                  <a:lnTo>
                    <a:pt x="1028" y="6"/>
                  </a:lnTo>
                  <a:lnTo>
                    <a:pt x="1096" y="17"/>
                  </a:lnTo>
                  <a:lnTo>
                    <a:pt x="1171" y="28"/>
                  </a:lnTo>
                  <a:lnTo>
                    <a:pt x="1233" y="46"/>
                  </a:lnTo>
                  <a:lnTo>
                    <a:pt x="1296" y="68"/>
                  </a:lnTo>
                  <a:lnTo>
                    <a:pt x="1353" y="97"/>
                  </a:lnTo>
                  <a:lnTo>
                    <a:pt x="1405" y="125"/>
                  </a:lnTo>
                  <a:lnTo>
                    <a:pt x="1456" y="160"/>
                  </a:lnTo>
                  <a:lnTo>
                    <a:pt x="1496" y="200"/>
                  </a:lnTo>
                  <a:lnTo>
                    <a:pt x="1530" y="240"/>
                  </a:lnTo>
                  <a:lnTo>
                    <a:pt x="1559" y="285"/>
                  </a:lnTo>
                  <a:lnTo>
                    <a:pt x="1582" y="331"/>
                  </a:lnTo>
                  <a:lnTo>
                    <a:pt x="1593" y="383"/>
                  </a:lnTo>
                  <a:lnTo>
                    <a:pt x="1593" y="383"/>
                  </a:lnTo>
                  <a:lnTo>
                    <a:pt x="1599" y="434"/>
                  </a:lnTo>
                  <a:lnTo>
                    <a:pt x="1593" y="491"/>
                  </a:lnTo>
                  <a:lnTo>
                    <a:pt x="1582" y="542"/>
                  </a:lnTo>
                  <a:lnTo>
                    <a:pt x="1565" y="594"/>
                  </a:lnTo>
                  <a:lnTo>
                    <a:pt x="1542" y="645"/>
                  </a:lnTo>
                  <a:lnTo>
                    <a:pt x="1508" y="691"/>
                  </a:lnTo>
                  <a:lnTo>
                    <a:pt x="1468" y="737"/>
                  </a:lnTo>
                  <a:lnTo>
                    <a:pt x="1428" y="782"/>
                  </a:lnTo>
                  <a:lnTo>
                    <a:pt x="1376" y="828"/>
                  </a:lnTo>
                  <a:lnTo>
                    <a:pt x="1319" y="868"/>
                  </a:lnTo>
                  <a:lnTo>
                    <a:pt x="1256" y="902"/>
                  </a:lnTo>
                  <a:lnTo>
                    <a:pt x="1193" y="937"/>
                  </a:lnTo>
                  <a:lnTo>
                    <a:pt x="1125" y="971"/>
                  </a:lnTo>
                  <a:lnTo>
                    <a:pt x="1051" y="994"/>
                  </a:lnTo>
                  <a:lnTo>
                    <a:pt x="971" y="1017"/>
                  </a:lnTo>
                  <a:lnTo>
                    <a:pt x="891" y="1034"/>
                  </a:lnTo>
                  <a:lnTo>
                    <a:pt x="891" y="1034"/>
                  </a:lnTo>
                  <a:lnTo>
                    <a:pt x="811" y="1045"/>
                  </a:lnTo>
                  <a:lnTo>
                    <a:pt x="731" y="1051"/>
                  </a:lnTo>
                  <a:lnTo>
                    <a:pt x="651" y="1057"/>
                  </a:lnTo>
                  <a:lnTo>
                    <a:pt x="576" y="1051"/>
                  </a:lnTo>
                  <a:lnTo>
                    <a:pt x="502" y="1039"/>
                  </a:lnTo>
                  <a:lnTo>
                    <a:pt x="434" y="1028"/>
                  </a:lnTo>
                  <a:lnTo>
                    <a:pt x="365" y="1011"/>
                  </a:lnTo>
                  <a:lnTo>
                    <a:pt x="302" y="988"/>
                  </a:lnTo>
                  <a:lnTo>
                    <a:pt x="245" y="959"/>
                  </a:lnTo>
                  <a:lnTo>
                    <a:pt x="194" y="931"/>
                  </a:lnTo>
                  <a:lnTo>
                    <a:pt x="148" y="897"/>
                  </a:lnTo>
                  <a:lnTo>
                    <a:pt x="102" y="857"/>
                  </a:lnTo>
                  <a:lnTo>
                    <a:pt x="68" y="817"/>
                  </a:lnTo>
                  <a:lnTo>
                    <a:pt x="40" y="771"/>
                  </a:lnTo>
                  <a:lnTo>
                    <a:pt x="22" y="725"/>
                  </a:lnTo>
                  <a:lnTo>
                    <a:pt x="5" y="674"/>
                  </a:lnTo>
                  <a:lnTo>
                    <a:pt x="5" y="67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p:nvSpPr>
          <p:spPr bwMode="auto">
            <a:xfrm>
              <a:off x="2634" y="1643"/>
              <a:ext cx="268" cy="331"/>
            </a:xfrm>
            <a:custGeom>
              <a:avLst/>
              <a:gdLst>
                <a:gd name="T0" fmla="*/ 103 w 268"/>
                <a:gd name="T1" fmla="*/ 320 h 331"/>
                <a:gd name="T2" fmla="*/ 103 w 268"/>
                <a:gd name="T3" fmla="*/ 320 h 331"/>
                <a:gd name="T4" fmla="*/ 171 w 268"/>
                <a:gd name="T5" fmla="*/ 309 h 331"/>
                <a:gd name="T6" fmla="*/ 234 w 268"/>
                <a:gd name="T7" fmla="*/ 309 h 331"/>
                <a:gd name="T8" fmla="*/ 234 w 268"/>
                <a:gd name="T9" fmla="*/ 309 h 331"/>
                <a:gd name="T10" fmla="*/ 257 w 268"/>
                <a:gd name="T11" fmla="*/ 269 h 331"/>
                <a:gd name="T12" fmla="*/ 268 w 268"/>
                <a:gd name="T13" fmla="*/ 223 h 331"/>
                <a:gd name="T14" fmla="*/ 268 w 268"/>
                <a:gd name="T15" fmla="*/ 223 h 331"/>
                <a:gd name="T16" fmla="*/ 268 w 268"/>
                <a:gd name="T17" fmla="*/ 189 h 331"/>
                <a:gd name="T18" fmla="*/ 268 w 268"/>
                <a:gd name="T19" fmla="*/ 154 h 331"/>
                <a:gd name="T20" fmla="*/ 263 w 268"/>
                <a:gd name="T21" fmla="*/ 120 h 331"/>
                <a:gd name="T22" fmla="*/ 245 w 268"/>
                <a:gd name="T23" fmla="*/ 86 h 331"/>
                <a:gd name="T24" fmla="*/ 234 w 268"/>
                <a:gd name="T25" fmla="*/ 57 h 331"/>
                <a:gd name="T26" fmla="*/ 211 w 268"/>
                <a:gd name="T27" fmla="*/ 34 h 331"/>
                <a:gd name="T28" fmla="*/ 188 w 268"/>
                <a:gd name="T29" fmla="*/ 17 h 331"/>
                <a:gd name="T30" fmla="*/ 160 w 268"/>
                <a:gd name="T31" fmla="*/ 6 h 331"/>
                <a:gd name="T32" fmla="*/ 160 w 268"/>
                <a:gd name="T33" fmla="*/ 6 h 331"/>
                <a:gd name="T34" fmla="*/ 137 w 268"/>
                <a:gd name="T35" fmla="*/ 0 h 331"/>
                <a:gd name="T36" fmla="*/ 108 w 268"/>
                <a:gd name="T37" fmla="*/ 6 h 331"/>
                <a:gd name="T38" fmla="*/ 86 w 268"/>
                <a:gd name="T39" fmla="*/ 17 h 331"/>
                <a:gd name="T40" fmla="*/ 57 w 268"/>
                <a:gd name="T41" fmla="*/ 34 h 331"/>
                <a:gd name="T42" fmla="*/ 40 w 268"/>
                <a:gd name="T43" fmla="*/ 52 h 331"/>
                <a:gd name="T44" fmla="*/ 23 w 268"/>
                <a:gd name="T45" fmla="*/ 80 h 331"/>
                <a:gd name="T46" fmla="*/ 11 w 268"/>
                <a:gd name="T47" fmla="*/ 114 h 331"/>
                <a:gd name="T48" fmla="*/ 0 w 268"/>
                <a:gd name="T49" fmla="*/ 149 h 331"/>
                <a:gd name="T50" fmla="*/ 0 w 268"/>
                <a:gd name="T51" fmla="*/ 149 h 331"/>
                <a:gd name="T52" fmla="*/ 0 w 268"/>
                <a:gd name="T53" fmla="*/ 200 h 331"/>
                <a:gd name="T54" fmla="*/ 6 w 268"/>
                <a:gd name="T55" fmla="*/ 251 h 331"/>
                <a:gd name="T56" fmla="*/ 23 w 268"/>
                <a:gd name="T57" fmla="*/ 291 h 331"/>
                <a:gd name="T58" fmla="*/ 51 w 268"/>
                <a:gd name="T59" fmla="*/ 331 h 331"/>
                <a:gd name="T60" fmla="*/ 51 w 268"/>
                <a:gd name="T61" fmla="*/ 331 h 331"/>
                <a:gd name="T62" fmla="*/ 103 w 268"/>
                <a:gd name="T63" fmla="*/ 320 h 331"/>
                <a:gd name="T64" fmla="*/ 103 w 268"/>
                <a:gd name="T65" fmla="*/ 32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8" h="331">
                  <a:moveTo>
                    <a:pt x="103" y="320"/>
                  </a:moveTo>
                  <a:lnTo>
                    <a:pt x="103" y="320"/>
                  </a:lnTo>
                  <a:lnTo>
                    <a:pt x="171" y="309"/>
                  </a:lnTo>
                  <a:lnTo>
                    <a:pt x="234" y="309"/>
                  </a:lnTo>
                  <a:lnTo>
                    <a:pt x="234" y="309"/>
                  </a:lnTo>
                  <a:lnTo>
                    <a:pt x="257" y="269"/>
                  </a:lnTo>
                  <a:lnTo>
                    <a:pt x="268" y="223"/>
                  </a:lnTo>
                  <a:lnTo>
                    <a:pt x="268" y="223"/>
                  </a:lnTo>
                  <a:lnTo>
                    <a:pt x="268" y="189"/>
                  </a:lnTo>
                  <a:lnTo>
                    <a:pt x="268" y="154"/>
                  </a:lnTo>
                  <a:lnTo>
                    <a:pt x="263" y="120"/>
                  </a:lnTo>
                  <a:lnTo>
                    <a:pt x="245" y="86"/>
                  </a:lnTo>
                  <a:lnTo>
                    <a:pt x="234" y="57"/>
                  </a:lnTo>
                  <a:lnTo>
                    <a:pt x="211" y="34"/>
                  </a:lnTo>
                  <a:lnTo>
                    <a:pt x="188" y="17"/>
                  </a:lnTo>
                  <a:lnTo>
                    <a:pt x="160" y="6"/>
                  </a:lnTo>
                  <a:lnTo>
                    <a:pt x="160" y="6"/>
                  </a:lnTo>
                  <a:lnTo>
                    <a:pt x="137" y="0"/>
                  </a:lnTo>
                  <a:lnTo>
                    <a:pt x="108" y="6"/>
                  </a:lnTo>
                  <a:lnTo>
                    <a:pt x="86" y="17"/>
                  </a:lnTo>
                  <a:lnTo>
                    <a:pt x="57" y="34"/>
                  </a:lnTo>
                  <a:lnTo>
                    <a:pt x="40" y="52"/>
                  </a:lnTo>
                  <a:lnTo>
                    <a:pt x="23" y="80"/>
                  </a:lnTo>
                  <a:lnTo>
                    <a:pt x="11" y="114"/>
                  </a:lnTo>
                  <a:lnTo>
                    <a:pt x="0" y="149"/>
                  </a:lnTo>
                  <a:lnTo>
                    <a:pt x="0" y="149"/>
                  </a:lnTo>
                  <a:lnTo>
                    <a:pt x="0" y="200"/>
                  </a:lnTo>
                  <a:lnTo>
                    <a:pt x="6" y="251"/>
                  </a:lnTo>
                  <a:lnTo>
                    <a:pt x="23" y="291"/>
                  </a:lnTo>
                  <a:lnTo>
                    <a:pt x="51" y="331"/>
                  </a:lnTo>
                  <a:lnTo>
                    <a:pt x="51" y="331"/>
                  </a:lnTo>
                  <a:lnTo>
                    <a:pt x="103" y="320"/>
                  </a:lnTo>
                  <a:lnTo>
                    <a:pt x="103" y="3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p:cNvSpPr>
            <p:nvPr/>
          </p:nvSpPr>
          <p:spPr bwMode="auto">
            <a:xfrm>
              <a:off x="2685" y="1632"/>
              <a:ext cx="115" cy="205"/>
            </a:xfrm>
            <a:custGeom>
              <a:avLst/>
              <a:gdLst>
                <a:gd name="T0" fmla="*/ 0 w 115"/>
                <a:gd name="T1" fmla="*/ 114 h 205"/>
                <a:gd name="T2" fmla="*/ 0 w 115"/>
                <a:gd name="T3" fmla="*/ 114 h 205"/>
                <a:gd name="T4" fmla="*/ 0 w 115"/>
                <a:gd name="T5" fmla="*/ 74 h 205"/>
                <a:gd name="T6" fmla="*/ 6 w 115"/>
                <a:gd name="T7" fmla="*/ 40 h 205"/>
                <a:gd name="T8" fmla="*/ 17 w 115"/>
                <a:gd name="T9" fmla="*/ 11 h 205"/>
                <a:gd name="T10" fmla="*/ 29 w 115"/>
                <a:gd name="T11" fmla="*/ 5 h 205"/>
                <a:gd name="T12" fmla="*/ 40 w 115"/>
                <a:gd name="T13" fmla="*/ 0 h 205"/>
                <a:gd name="T14" fmla="*/ 40 w 115"/>
                <a:gd name="T15" fmla="*/ 0 h 205"/>
                <a:gd name="T16" fmla="*/ 52 w 115"/>
                <a:gd name="T17" fmla="*/ 0 h 205"/>
                <a:gd name="T18" fmla="*/ 63 w 115"/>
                <a:gd name="T19" fmla="*/ 5 h 205"/>
                <a:gd name="T20" fmla="*/ 80 w 115"/>
                <a:gd name="T21" fmla="*/ 23 h 205"/>
                <a:gd name="T22" fmla="*/ 97 w 115"/>
                <a:gd name="T23" fmla="*/ 51 h 205"/>
                <a:gd name="T24" fmla="*/ 109 w 115"/>
                <a:gd name="T25" fmla="*/ 91 h 205"/>
                <a:gd name="T26" fmla="*/ 109 w 115"/>
                <a:gd name="T27" fmla="*/ 91 h 205"/>
                <a:gd name="T28" fmla="*/ 115 w 115"/>
                <a:gd name="T29" fmla="*/ 131 h 205"/>
                <a:gd name="T30" fmla="*/ 109 w 115"/>
                <a:gd name="T31" fmla="*/ 165 h 205"/>
                <a:gd name="T32" fmla="*/ 92 w 115"/>
                <a:gd name="T33" fmla="*/ 188 h 205"/>
                <a:gd name="T34" fmla="*/ 86 w 115"/>
                <a:gd name="T35" fmla="*/ 200 h 205"/>
                <a:gd name="T36" fmla="*/ 75 w 115"/>
                <a:gd name="T37" fmla="*/ 205 h 205"/>
                <a:gd name="T38" fmla="*/ 75 w 115"/>
                <a:gd name="T39" fmla="*/ 205 h 205"/>
                <a:gd name="T40" fmla="*/ 63 w 115"/>
                <a:gd name="T41" fmla="*/ 205 h 205"/>
                <a:gd name="T42" fmla="*/ 52 w 115"/>
                <a:gd name="T43" fmla="*/ 200 h 205"/>
                <a:gd name="T44" fmla="*/ 29 w 115"/>
                <a:gd name="T45" fmla="*/ 182 h 205"/>
                <a:gd name="T46" fmla="*/ 12 w 115"/>
                <a:gd name="T47" fmla="*/ 148 h 205"/>
                <a:gd name="T48" fmla="*/ 0 w 115"/>
                <a:gd name="T49" fmla="*/ 114 h 205"/>
                <a:gd name="T50" fmla="*/ 0 w 115"/>
                <a:gd name="T51" fmla="*/ 11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5" h="205">
                  <a:moveTo>
                    <a:pt x="0" y="114"/>
                  </a:moveTo>
                  <a:lnTo>
                    <a:pt x="0" y="114"/>
                  </a:lnTo>
                  <a:lnTo>
                    <a:pt x="0" y="74"/>
                  </a:lnTo>
                  <a:lnTo>
                    <a:pt x="6" y="40"/>
                  </a:lnTo>
                  <a:lnTo>
                    <a:pt x="17" y="11"/>
                  </a:lnTo>
                  <a:lnTo>
                    <a:pt x="29" y="5"/>
                  </a:lnTo>
                  <a:lnTo>
                    <a:pt x="40" y="0"/>
                  </a:lnTo>
                  <a:lnTo>
                    <a:pt x="40" y="0"/>
                  </a:lnTo>
                  <a:lnTo>
                    <a:pt x="52" y="0"/>
                  </a:lnTo>
                  <a:lnTo>
                    <a:pt x="63" y="5"/>
                  </a:lnTo>
                  <a:lnTo>
                    <a:pt x="80" y="23"/>
                  </a:lnTo>
                  <a:lnTo>
                    <a:pt x="97" y="51"/>
                  </a:lnTo>
                  <a:lnTo>
                    <a:pt x="109" y="91"/>
                  </a:lnTo>
                  <a:lnTo>
                    <a:pt x="109" y="91"/>
                  </a:lnTo>
                  <a:lnTo>
                    <a:pt x="115" y="131"/>
                  </a:lnTo>
                  <a:lnTo>
                    <a:pt x="109" y="165"/>
                  </a:lnTo>
                  <a:lnTo>
                    <a:pt x="92" y="188"/>
                  </a:lnTo>
                  <a:lnTo>
                    <a:pt x="86" y="200"/>
                  </a:lnTo>
                  <a:lnTo>
                    <a:pt x="75" y="205"/>
                  </a:lnTo>
                  <a:lnTo>
                    <a:pt x="75" y="205"/>
                  </a:lnTo>
                  <a:lnTo>
                    <a:pt x="63" y="205"/>
                  </a:lnTo>
                  <a:lnTo>
                    <a:pt x="52" y="200"/>
                  </a:lnTo>
                  <a:lnTo>
                    <a:pt x="29" y="182"/>
                  </a:lnTo>
                  <a:lnTo>
                    <a:pt x="12" y="148"/>
                  </a:lnTo>
                  <a:lnTo>
                    <a:pt x="0" y="114"/>
                  </a:lnTo>
                  <a:lnTo>
                    <a:pt x="0" y="1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p:nvSpPr>
          <p:spPr bwMode="auto">
            <a:xfrm>
              <a:off x="3205" y="1620"/>
              <a:ext cx="211" cy="257"/>
            </a:xfrm>
            <a:custGeom>
              <a:avLst/>
              <a:gdLst>
                <a:gd name="T0" fmla="*/ 86 w 211"/>
                <a:gd name="T1" fmla="*/ 246 h 257"/>
                <a:gd name="T2" fmla="*/ 86 w 211"/>
                <a:gd name="T3" fmla="*/ 246 h 257"/>
                <a:gd name="T4" fmla="*/ 137 w 211"/>
                <a:gd name="T5" fmla="*/ 240 h 257"/>
                <a:gd name="T6" fmla="*/ 189 w 211"/>
                <a:gd name="T7" fmla="*/ 240 h 257"/>
                <a:gd name="T8" fmla="*/ 189 w 211"/>
                <a:gd name="T9" fmla="*/ 240 h 257"/>
                <a:gd name="T10" fmla="*/ 200 w 211"/>
                <a:gd name="T11" fmla="*/ 212 h 257"/>
                <a:gd name="T12" fmla="*/ 211 w 211"/>
                <a:gd name="T13" fmla="*/ 172 h 257"/>
                <a:gd name="T14" fmla="*/ 211 w 211"/>
                <a:gd name="T15" fmla="*/ 172 h 257"/>
                <a:gd name="T16" fmla="*/ 211 w 211"/>
                <a:gd name="T17" fmla="*/ 143 h 257"/>
                <a:gd name="T18" fmla="*/ 211 w 211"/>
                <a:gd name="T19" fmla="*/ 115 h 257"/>
                <a:gd name="T20" fmla="*/ 206 w 211"/>
                <a:gd name="T21" fmla="*/ 92 h 257"/>
                <a:gd name="T22" fmla="*/ 200 w 211"/>
                <a:gd name="T23" fmla="*/ 69 h 257"/>
                <a:gd name="T24" fmla="*/ 183 w 211"/>
                <a:gd name="T25" fmla="*/ 46 h 257"/>
                <a:gd name="T26" fmla="*/ 171 w 211"/>
                <a:gd name="T27" fmla="*/ 29 h 257"/>
                <a:gd name="T28" fmla="*/ 149 w 211"/>
                <a:gd name="T29" fmla="*/ 12 h 257"/>
                <a:gd name="T30" fmla="*/ 131 w 211"/>
                <a:gd name="T31" fmla="*/ 6 h 257"/>
                <a:gd name="T32" fmla="*/ 131 w 211"/>
                <a:gd name="T33" fmla="*/ 6 h 257"/>
                <a:gd name="T34" fmla="*/ 109 w 211"/>
                <a:gd name="T35" fmla="*/ 0 h 257"/>
                <a:gd name="T36" fmla="*/ 86 w 211"/>
                <a:gd name="T37" fmla="*/ 6 h 257"/>
                <a:gd name="T38" fmla="*/ 69 w 211"/>
                <a:gd name="T39" fmla="*/ 12 h 257"/>
                <a:gd name="T40" fmla="*/ 51 w 211"/>
                <a:gd name="T41" fmla="*/ 23 h 257"/>
                <a:gd name="T42" fmla="*/ 34 w 211"/>
                <a:gd name="T43" fmla="*/ 40 h 257"/>
                <a:gd name="T44" fmla="*/ 23 w 211"/>
                <a:gd name="T45" fmla="*/ 63 h 257"/>
                <a:gd name="T46" fmla="*/ 12 w 211"/>
                <a:gd name="T47" fmla="*/ 86 h 257"/>
                <a:gd name="T48" fmla="*/ 6 w 211"/>
                <a:gd name="T49" fmla="*/ 115 h 257"/>
                <a:gd name="T50" fmla="*/ 6 w 211"/>
                <a:gd name="T51" fmla="*/ 115 h 257"/>
                <a:gd name="T52" fmla="*/ 0 w 211"/>
                <a:gd name="T53" fmla="*/ 155 h 257"/>
                <a:gd name="T54" fmla="*/ 6 w 211"/>
                <a:gd name="T55" fmla="*/ 194 h 257"/>
                <a:gd name="T56" fmla="*/ 23 w 211"/>
                <a:gd name="T57" fmla="*/ 229 h 257"/>
                <a:gd name="T58" fmla="*/ 40 w 211"/>
                <a:gd name="T59" fmla="*/ 257 h 257"/>
                <a:gd name="T60" fmla="*/ 40 w 211"/>
                <a:gd name="T61" fmla="*/ 257 h 257"/>
                <a:gd name="T62" fmla="*/ 86 w 211"/>
                <a:gd name="T63" fmla="*/ 246 h 257"/>
                <a:gd name="T64" fmla="*/ 86 w 211"/>
                <a:gd name="T65" fmla="*/ 246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1" h="257">
                  <a:moveTo>
                    <a:pt x="86" y="246"/>
                  </a:moveTo>
                  <a:lnTo>
                    <a:pt x="86" y="246"/>
                  </a:lnTo>
                  <a:lnTo>
                    <a:pt x="137" y="240"/>
                  </a:lnTo>
                  <a:lnTo>
                    <a:pt x="189" y="240"/>
                  </a:lnTo>
                  <a:lnTo>
                    <a:pt x="189" y="240"/>
                  </a:lnTo>
                  <a:lnTo>
                    <a:pt x="200" y="212"/>
                  </a:lnTo>
                  <a:lnTo>
                    <a:pt x="211" y="172"/>
                  </a:lnTo>
                  <a:lnTo>
                    <a:pt x="211" y="172"/>
                  </a:lnTo>
                  <a:lnTo>
                    <a:pt x="211" y="143"/>
                  </a:lnTo>
                  <a:lnTo>
                    <a:pt x="211" y="115"/>
                  </a:lnTo>
                  <a:lnTo>
                    <a:pt x="206" y="92"/>
                  </a:lnTo>
                  <a:lnTo>
                    <a:pt x="200" y="69"/>
                  </a:lnTo>
                  <a:lnTo>
                    <a:pt x="183" y="46"/>
                  </a:lnTo>
                  <a:lnTo>
                    <a:pt x="171" y="29"/>
                  </a:lnTo>
                  <a:lnTo>
                    <a:pt x="149" y="12"/>
                  </a:lnTo>
                  <a:lnTo>
                    <a:pt x="131" y="6"/>
                  </a:lnTo>
                  <a:lnTo>
                    <a:pt x="131" y="6"/>
                  </a:lnTo>
                  <a:lnTo>
                    <a:pt x="109" y="0"/>
                  </a:lnTo>
                  <a:lnTo>
                    <a:pt x="86" y="6"/>
                  </a:lnTo>
                  <a:lnTo>
                    <a:pt x="69" y="12"/>
                  </a:lnTo>
                  <a:lnTo>
                    <a:pt x="51" y="23"/>
                  </a:lnTo>
                  <a:lnTo>
                    <a:pt x="34" y="40"/>
                  </a:lnTo>
                  <a:lnTo>
                    <a:pt x="23" y="63"/>
                  </a:lnTo>
                  <a:lnTo>
                    <a:pt x="12" y="86"/>
                  </a:lnTo>
                  <a:lnTo>
                    <a:pt x="6" y="115"/>
                  </a:lnTo>
                  <a:lnTo>
                    <a:pt x="6" y="115"/>
                  </a:lnTo>
                  <a:lnTo>
                    <a:pt x="0" y="155"/>
                  </a:lnTo>
                  <a:lnTo>
                    <a:pt x="6" y="194"/>
                  </a:lnTo>
                  <a:lnTo>
                    <a:pt x="23" y="229"/>
                  </a:lnTo>
                  <a:lnTo>
                    <a:pt x="40" y="257"/>
                  </a:lnTo>
                  <a:lnTo>
                    <a:pt x="40" y="257"/>
                  </a:lnTo>
                  <a:lnTo>
                    <a:pt x="86" y="246"/>
                  </a:lnTo>
                  <a:lnTo>
                    <a:pt x="86" y="24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p:nvSpPr>
          <p:spPr bwMode="auto">
            <a:xfrm>
              <a:off x="3245" y="1609"/>
              <a:ext cx="91" cy="160"/>
            </a:xfrm>
            <a:custGeom>
              <a:avLst/>
              <a:gdLst>
                <a:gd name="T0" fmla="*/ 6 w 91"/>
                <a:gd name="T1" fmla="*/ 91 h 160"/>
                <a:gd name="T2" fmla="*/ 6 w 91"/>
                <a:gd name="T3" fmla="*/ 91 h 160"/>
                <a:gd name="T4" fmla="*/ 0 w 91"/>
                <a:gd name="T5" fmla="*/ 57 h 160"/>
                <a:gd name="T6" fmla="*/ 6 w 91"/>
                <a:gd name="T7" fmla="*/ 28 h 160"/>
                <a:gd name="T8" fmla="*/ 17 w 91"/>
                <a:gd name="T9" fmla="*/ 11 h 160"/>
                <a:gd name="T10" fmla="*/ 34 w 91"/>
                <a:gd name="T11" fmla="*/ 0 h 160"/>
                <a:gd name="T12" fmla="*/ 34 w 91"/>
                <a:gd name="T13" fmla="*/ 0 h 160"/>
                <a:gd name="T14" fmla="*/ 51 w 91"/>
                <a:gd name="T15" fmla="*/ 6 h 160"/>
                <a:gd name="T16" fmla="*/ 69 w 91"/>
                <a:gd name="T17" fmla="*/ 17 h 160"/>
                <a:gd name="T18" fmla="*/ 80 w 91"/>
                <a:gd name="T19" fmla="*/ 46 h 160"/>
                <a:gd name="T20" fmla="*/ 91 w 91"/>
                <a:gd name="T21" fmla="*/ 74 h 160"/>
                <a:gd name="T22" fmla="*/ 91 w 91"/>
                <a:gd name="T23" fmla="*/ 74 h 160"/>
                <a:gd name="T24" fmla="*/ 91 w 91"/>
                <a:gd name="T25" fmla="*/ 103 h 160"/>
                <a:gd name="T26" fmla="*/ 86 w 91"/>
                <a:gd name="T27" fmla="*/ 131 h 160"/>
                <a:gd name="T28" fmla="*/ 74 w 91"/>
                <a:gd name="T29" fmla="*/ 148 h 160"/>
                <a:gd name="T30" fmla="*/ 63 w 91"/>
                <a:gd name="T31" fmla="*/ 160 h 160"/>
                <a:gd name="T32" fmla="*/ 63 w 91"/>
                <a:gd name="T33" fmla="*/ 160 h 160"/>
                <a:gd name="T34" fmla="*/ 40 w 91"/>
                <a:gd name="T35" fmla="*/ 154 h 160"/>
                <a:gd name="T36" fmla="*/ 29 w 91"/>
                <a:gd name="T37" fmla="*/ 143 h 160"/>
                <a:gd name="T38" fmla="*/ 11 w 91"/>
                <a:gd name="T39" fmla="*/ 120 h 160"/>
                <a:gd name="T40" fmla="*/ 6 w 91"/>
                <a:gd name="T41" fmla="*/ 91 h 160"/>
                <a:gd name="T42" fmla="*/ 6 w 91"/>
                <a:gd name="T43"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160">
                  <a:moveTo>
                    <a:pt x="6" y="91"/>
                  </a:moveTo>
                  <a:lnTo>
                    <a:pt x="6" y="91"/>
                  </a:lnTo>
                  <a:lnTo>
                    <a:pt x="0" y="57"/>
                  </a:lnTo>
                  <a:lnTo>
                    <a:pt x="6" y="28"/>
                  </a:lnTo>
                  <a:lnTo>
                    <a:pt x="17" y="11"/>
                  </a:lnTo>
                  <a:lnTo>
                    <a:pt x="34" y="0"/>
                  </a:lnTo>
                  <a:lnTo>
                    <a:pt x="34" y="0"/>
                  </a:lnTo>
                  <a:lnTo>
                    <a:pt x="51" y="6"/>
                  </a:lnTo>
                  <a:lnTo>
                    <a:pt x="69" y="17"/>
                  </a:lnTo>
                  <a:lnTo>
                    <a:pt x="80" y="46"/>
                  </a:lnTo>
                  <a:lnTo>
                    <a:pt x="91" y="74"/>
                  </a:lnTo>
                  <a:lnTo>
                    <a:pt x="91" y="74"/>
                  </a:lnTo>
                  <a:lnTo>
                    <a:pt x="91" y="103"/>
                  </a:lnTo>
                  <a:lnTo>
                    <a:pt x="86" y="131"/>
                  </a:lnTo>
                  <a:lnTo>
                    <a:pt x="74" y="148"/>
                  </a:lnTo>
                  <a:lnTo>
                    <a:pt x="63" y="160"/>
                  </a:lnTo>
                  <a:lnTo>
                    <a:pt x="63" y="160"/>
                  </a:lnTo>
                  <a:lnTo>
                    <a:pt x="40" y="154"/>
                  </a:lnTo>
                  <a:lnTo>
                    <a:pt x="29" y="143"/>
                  </a:lnTo>
                  <a:lnTo>
                    <a:pt x="11" y="120"/>
                  </a:lnTo>
                  <a:lnTo>
                    <a:pt x="6" y="91"/>
                  </a:lnTo>
                  <a:lnTo>
                    <a:pt x="6" y="9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p:nvSpPr>
          <p:spPr bwMode="auto">
            <a:xfrm>
              <a:off x="2228" y="2311"/>
              <a:ext cx="1748" cy="1086"/>
            </a:xfrm>
            <a:custGeom>
              <a:avLst/>
              <a:gdLst>
                <a:gd name="T0" fmla="*/ 35 w 1748"/>
                <a:gd name="T1" fmla="*/ 115 h 1086"/>
                <a:gd name="T2" fmla="*/ 17 w 1748"/>
                <a:gd name="T3" fmla="*/ 218 h 1086"/>
                <a:gd name="T4" fmla="*/ 0 w 1748"/>
                <a:gd name="T5" fmla="*/ 372 h 1086"/>
                <a:gd name="T6" fmla="*/ 12 w 1748"/>
                <a:gd name="T7" fmla="*/ 555 h 1086"/>
                <a:gd name="T8" fmla="*/ 52 w 1748"/>
                <a:gd name="T9" fmla="*/ 697 h 1086"/>
                <a:gd name="T10" fmla="*/ 92 w 1748"/>
                <a:gd name="T11" fmla="*/ 783 h 1086"/>
                <a:gd name="T12" fmla="*/ 155 w 1748"/>
                <a:gd name="T13" fmla="*/ 863 h 1086"/>
                <a:gd name="T14" fmla="*/ 235 w 1748"/>
                <a:gd name="T15" fmla="*/ 926 h 1086"/>
                <a:gd name="T16" fmla="*/ 332 w 1748"/>
                <a:gd name="T17" fmla="*/ 971 h 1086"/>
                <a:gd name="T18" fmla="*/ 463 w 1748"/>
                <a:gd name="T19" fmla="*/ 994 h 1086"/>
                <a:gd name="T20" fmla="*/ 617 w 1748"/>
                <a:gd name="T21" fmla="*/ 994 h 1086"/>
                <a:gd name="T22" fmla="*/ 800 w 1748"/>
                <a:gd name="T23" fmla="*/ 966 h 1086"/>
                <a:gd name="T24" fmla="*/ 926 w 1748"/>
                <a:gd name="T25" fmla="*/ 926 h 1086"/>
                <a:gd name="T26" fmla="*/ 1274 w 1748"/>
                <a:gd name="T27" fmla="*/ 697 h 1086"/>
                <a:gd name="T28" fmla="*/ 1377 w 1748"/>
                <a:gd name="T29" fmla="*/ 846 h 1086"/>
                <a:gd name="T30" fmla="*/ 1445 w 1748"/>
                <a:gd name="T31" fmla="*/ 971 h 1086"/>
                <a:gd name="T32" fmla="*/ 1474 w 1748"/>
                <a:gd name="T33" fmla="*/ 1057 h 1086"/>
                <a:gd name="T34" fmla="*/ 1474 w 1748"/>
                <a:gd name="T35" fmla="*/ 1086 h 1086"/>
                <a:gd name="T36" fmla="*/ 1531 w 1748"/>
                <a:gd name="T37" fmla="*/ 1086 h 1086"/>
                <a:gd name="T38" fmla="*/ 1611 w 1748"/>
                <a:gd name="T39" fmla="*/ 1063 h 1086"/>
                <a:gd name="T40" fmla="*/ 1702 w 1748"/>
                <a:gd name="T41" fmla="*/ 1006 h 1086"/>
                <a:gd name="T42" fmla="*/ 1748 w 1748"/>
                <a:gd name="T43" fmla="*/ 954 h 1086"/>
                <a:gd name="T44" fmla="*/ 1680 w 1748"/>
                <a:gd name="T45" fmla="*/ 932 h 1086"/>
                <a:gd name="T46" fmla="*/ 1611 w 1748"/>
                <a:gd name="T47" fmla="*/ 920 h 1086"/>
                <a:gd name="T48" fmla="*/ 1531 w 1748"/>
                <a:gd name="T49" fmla="*/ 926 h 1086"/>
                <a:gd name="T50" fmla="*/ 1514 w 1748"/>
                <a:gd name="T51" fmla="*/ 852 h 1086"/>
                <a:gd name="T52" fmla="*/ 1445 w 1748"/>
                <a:gd name="T53" fmla="*/ 692 h 1086"/>
                <a:gd name="T54" fmla="*/ 1394 w 1748"/>
                <a:gd name="T55" fmla="*/ 612 h 1086"/>
                <a:gd name="T56" fmla="*/ 1326 w 1748"/>
                <a:gd name="T57" fmla="*/ 543 h 1086"/>
                <a:gd name="T58" fmla="*/ 1246 w 1748"/>
                <a:gd name="T59" fmla="*/ 503 h 1086"/>
                <a:gd name="T60" fmla="*/ 1148 w 1748"/>
                <a:gd name="T61" fmla="*/ 497 h 1086"/>
                <a:gd name="T62" fmla="*/ 1091 w 1748"/>
                <a:gd name="T63" fmla="*/ 0 h 1086"/>
                <a:gd name="T64" fmla="*/ 1068 w 1748"/>
                <a:gd name="T65" fmla="*/ 18 h 1086"/>
                <a:gd name="T66" fmla="*/ 931 w 1748"/>
                <a:gd name="T67" fmla="*/ 98 h 1086"/>
                <a:gd name="T68" fmla="*/ 811 w 1748"/>
                <a:gd name="T69" fmla="*/ 149 h 1086"/>
                <a:gd name="T70" fmla="*/ 663 w 1748"/>
                <a:gd name="T71" fmla="*/ 183 h 1086"/>
                <a:gd name="T72" fmla="*/ 480 w 1748"/>
                <a:gd name="T73" fmla="*/ 200 h 1086"/>
                <a:gd name="T74" fmla="*/ 269 w 1748"/>
                <a:gd name="T75" fmla="*/ 178 h 1086"/>
                <a:gd name="T76" fmla="*/ 35 w 1748"/>
                <a:gd name="T77" fmla="*/ 115 h 10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8" h="1086">
                  <a:moveTo>
                    <a:pt x="35" y="115"/>
                  </a:moveTo>
                  <a:lnTo>
                    <a:pt x="35" y="115"/>
                  </a:lnTo>
                  <a:lnTo>
                    <a:pt x="23" y="160"/>
                  </a:lnTo>
                  <a:lnTo>
                    <a:pt x="17" y="218"/>
                  </a:lnTo>
                  <a:lnTo>
                    <a:pt x="6" y="292"/>
                  </a:lnTo>
                  <a:lnTo>
                    <a:pt x="0" y="372"/>
                  </a:lnTo>
                  <a:lnTo>
                    <a:pt x="6" y="463"/>
                  </a:lnTo>
                  <a:lnTo>
                    <a:pt x="12" y="555"/>
                  </a:lnTo>
                  <a:lnTo>
                    <a:pt x="35" y="652"/>
                  </a:lnTo>
                  <a:lnTo>
                    <a:pt x="52" y="697"/>
                  </a:lnTo>
                  <a:lnTo>
                    <a:pt x="69" y="743"/>
                  </a:lnTo>
                  <a:lnTo>
                    <a:pt x="92" y="783"/>
                  </a:lnTo>
                  <a:lnTo>
                    <a:pt x="120" y="823"/>
                  </a:lnTo>
                  <a:lnTo>
                    <a:pt x="155" y="863"/>
                  </a:lnTo>
                  <a:lnTo>
                    <a:pt x="189" y="897"/>
                  </a:lnTo>
                  <a:lnTo>
                    <a:pt x="235" y="926"/>
                  </a:lnTo>
                  <a:lnTo>
                    <a:pt x="280" y="949"/>
                  </a:lnTo>
                  <a:lnTo>
                    <a:pt x="332" y="971"/>
                  </a:lnTo>
                  <a:lnTo>
                    <a:pt x="394" y="989"/>
                  </a:lnTo>
                  <a:lnTo>
                    <a:pt x="463" y="994"/>
                  </a:lnTo>
                  <a:lnTo>
                    <a:pt x="537" y="1000"/>
                  </a:lnTo>
                  <a:lnTo>
                    <a:pt x="617" y="994"/>
                  </a:lnTo>
                  <a:lnTo>
                    <a:pt x="703" y="989"/>
                  </a:lnTo>
                  <a:lnTo>
                    <a:pt x="800" y="966"/>
                  </a:lnTo>
                  <a:lnTo>
                    <a:pt x="903" y="943"/>
                  </a:lnTo>
                  <a:lnTo>
                    <a:pt x="926" y="926"/>
                  </a:lnTo>
                  <a:lnTo>
                    <a:pt x="1274" y="697"/>
                  </a:lnTo>
                  <a:lnTo>
                    <a:pt x="1274" y="697"/>
                  </a:lnTo>
                  <a:lnTo>
                    <a:pt x="1308" y="743"/>
                  </a:lnTo>
                  <a:lnTo>
                    <a:pt x="1377" y="846"/>
                  </a:lnTo>
                  <a:lnTo>
                    <a:pt x="1411" y="909"/>
                  </a:lnTo>
                  <a:lnTo>
                    <a:pt x="1445" y="971"/>
                  </a:lnTo>
                  <a:lnTo>
                    <a:pt x="1468" y="1029"/>
                  </a:lnTo>
                  <a:lnTo>
                    <a:pt x="1474" y="1057"/>
                  </a:lnTo>
                  <a:lnTo>
                    <a:pt x="1474" y="1086"/>
                  </a:lnTo>
                  <a:lnTo>
                    <a:pt x="1474" y="1086"/>
                  </a:lnTo>
                  <a:lnTo>
                    <a:pt x="1503" y="1086"/>
                  </a:lnTo>
                  <a:lnTo>
                    <a:pt x="1531" y="1086"/>
                  </a:lnTo>
                  <a:lnTo>
                    <a:pt x="1565" y="1080"/>
                  </a:lnTo>
                  <a:lnTo>
                    <a:pt x="1611" y="1063"/>
                  </a:lnTo>
                  <a:lnTo>
                    <a:pt x="1657" y="1040"/>
                  </a:lnTo>
                  <a:lnTo>
                    <a:pt x="1702" y="1006"/>
                  </a:lnTo>
                  <a:lnTo>
                    <a:pt x="1748" y="954"/>
                  </a:lnTo>
                  <a:lnTo>
                    <a:pt x="1748" y="954"/>
                  </a:lnTo>
                  <a:lnTo>
                    <a:pt x="1725" y="949"/>
                  </a:lnTo>
                  <a:lnTo>
                    <a:pt x="1680" y="932"/>
                  </a:lnTo>
                  <a:lnTo>
                    <a:pt x="1651" y="926"/>
                  </a:lnTo>
                  <a:lnTo>
                    <a:pt x="1611" y="920"/>
                  </a:lnTo>
                  <a:lnTo>
                    <a:pt x="1571" y="920"/>
                  </a:lnTo>
                  <a:lnTo>
                    <a:pt x="1531" y="926"/>
                  </a:lnTo>
                  <a:lnTo>
                    <a:pt x="1531" y="926"/>
                  </a:lnTo>
                  <a:lnTo>
                    <a:pt x="1514" y="852"/>
                  </a:lnTo>
                  <a:lnTo>
                    <a:pt x="1485" y="777"/>
                  </a:lnTo>
                  <a:lnTo>
                    <a:pt x="1445" y="692"/>
                  </a:lnTo>
                  <a:lnTo>
                    <a:pt x="1423" y="652"/>
                  </a:lnTo>
                  <a:lnTo>
                    <a:pt x="1394" y="612"/>
                  </a:lnTo>
                  <a:lnTo>
                    <a:pt x="1360" y="572"/>
                  </a:lnTo>
                  <a:lnTo>
                    <a:pt x="1326" y="543"/>
                  </a:lnTo>
                  <a:lnTo>
                    <a:pt x="1286" y="520"/>
                  </a:lnTo>
                  <a:lnTo>
                    <a:pt x="1246" y="503"/>
                  </a:lnTo>
                  <a:lnTo>
                    <a:pt x="1200" y="497"/>
                  </a:lnTo>
                  <a:lnTo>
                    <a:pt x="1148" y="497"/>
                  </a:lnTo>
                  <a:lnTo>
                    <a:pt x="949" y="657"/>
                  </a:lnTo>
                  <a:lnTo>
                    <a:pt x="1091" y="0"/>
                  </a:lnTo>
                  <a:lnTo>
                    <a:pt x="1091" y="0"/>
                  </a:lnTo>
                  <a:lnTo>
                    <a:pt x="1068" y="18"/>
                  </a:lnTo>
                  <a:lnTo>
                    <a:pt x="1017" y="52"/>
                  </a:lnTo>
                  <a:lnTo>
                    <a:pt x="931" y="98"/>
                  </a:lnTo>
                  <a:lnTo>
                    <a:pt x="874" y="126"/>
                  </a:lnTo>
                  <a:lnTo>
                    <a:pt x="811" y="149"/>
                  </a:lnTo>
                  <a:lnTo>
                    <a:pt x="743" y="166"/>
                  </a:lnTo>
                  <a:lnTo>
                    <a:pt x="663" y="183"/>
                  </a:lnTo>
                  <a:lnTo>
                    <a:pt x="577" y="195"/>
                  </a:lnTo>
                  <a:lnTo>
                    <a:pt x="480" y="200"/>
                  </a:lnTo>
                  <a:lnTo>
                    <a:pt x="377" y="195"/>
                  </a:lnTo>
                  <a:lnTo>
                    <a:pt x="269" y="178"/>
                  </a:lnTo>
                  <a:lnTo>
                    <a:pt x="155" y="155"/>
                  </a:lnTo>
                  <a:lnTo>
                    <a:pt x="35" y="115"/>
                  </a:lnTo>
                  <a:lnTo>
                    <a:pt x="35" y="11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p:nvSpPr>
          <p:spPr bwMode="auto">
            <a:xfrm>
              <a:off x="3205" y="3088"/>
              <a:ext cx="594" cy="634"/>
            </a:xfrm>
            <a:custGeom>
              <a:avLst/>
              <a:gdLst>
                <a:gd name="T0" fmla="*/ 0 w 594"/>
                <a:gd name="T1" fmla="*/ 86 h 634"/>
                <a:gd name="T2" fmla="*/ 0 w 594"/>
                <a:gd name="T3" fmla="*/ 86 h 634"/>
                <a:gd name="T4" fmla="*/ 40 w 594"/>
                <a:gd name="T5" fmla="*/ 109 h 634"/>
                <a:gd name="T6" fmla="*/ 80 w 594"/>
                <a:gd name="T7" fmla="*/ 137 h 634"/>
                <a:gd name="T8" fmla="*/ 126 w 594"/>
                <a:gd name="T9" fmla="*/ 177 h 634"/>
                <a:gd name="T10" fmla="*/ 149 w 594"/>
                <a:gd name="T11" fmla="*/ 206 h 634"/>
                <a:gd name="T12" fmla="*/ 171 w 594"/>
                <a:gd name="T13" fmla="*/ 240 h 634"/>
                <a:gd name="T14" fmla="*/ 189 w 594"/>
                <a:gd name="T15" fmla="*/ 280 h 634"/>
                <a:gd name="T16" fmla="*/ 211 w 594"/>
                <a:gd name="T17" fmla="*/ 326 h 634"/>
                <a:gd name="T18" fmla="*/ 223 w 594"/>
                <a:gd name="T19" fmla="*/ 377 h 634"/>
                <a:gd name="T20" fmla="*/ 234 w 594"/>
                <a:gd name="T21" fmla="*/ 434 h 634"/>
                <a:gd name="T22" fmla="*/ 240 w 594"/>
                <a:gd name="T23" fmla="*/ 497 h 634"/>
                <a:gd name="T24" fmla="*/ 240 w 594"/>
                <a:gd name="T25" fmla="*/ 566 h 634"/>
                <a:gd name="T26" fmla="*/ 240 w 594"/>
                <a:gd name="T27" fmla="*/ 566 h 634"/>
                <a:gd name="T28" fmla="*/ 251 w 594"/>
                <a:gd name="T29" fmla="*/ 577 h 634"/>
                <a:gd name="T30" fmla="*/ 291 w 594"/>
                <a:gd name="T31" fmla="*/ 600 h 634"/>
                <a:gd name="T32" fmla="*/ 326 w 594"/>
                <a:gd name="T33" fmla="*/ 611 h 634"/>
                <a:gd name="T34" fmla="*/ 360 w 594"/>
                <a:gd name="T35" fmla="*/ 617 h 634"/>
                <a:gd name="T36" fmla="*/ 406 w 594"/>
                <a:gd name="T37" fmla="*/ 629 h 634"/>
                <a:gd name="T38" fmla="*/ 457 w 594"/>
                <a:gd name="T39" fmla="*/ 629 h 634"/>
                <a:gd name="T40" fmla="*/ 457 w 594"/>
                <a:gd name="T41" fmla="*/ 629 h 634"/>
                <a:gd name="T42" fmla="*/ 503 w 594"/>
                <a:gd name="T43" fmla="*/ 634 h 634"/>
                <a:gd name="T44" fmla="*/ 543 w 594"/>
                <a:gd name="T45" fmla="*/ 634 h 634"/>
                <a:gd name="T46" fmla="*/ 577 w 594"/>
                <a:gd name="T47" fmla="*/ 629 h 634"/>
                <a:gd name="T48" fmla="*/ 588 w 594"/>
                <a:gd name="T49" fmla="*/ 623 h 634"/>
                <a:gd name="T50" fmla="*/ 594 w 594"/>
                <a:gd name="T51" fmla="*/ 617 h 634"/>
                <a:gd name="T52" fmla="*/ 594 w 594"/>
                <a:gd name="T53" fmla="*/ 606 h 634"/>
                <a:gd name="T54" fmla="*/ 583 w 594"/>
                <a:gd name="T55" fmla="*/ 594 h 634"/>
                <a:gd name="T56" fmla="*/ 560 w 594"/>
                <a:gd name="T57" fmla="*/ 577 h 634"/>
                <a:gd name="T58" fmla="*/ 526 w 594"/>
                <a:gd name="T59" fmla="*/ 554 h 634"/>
                <a:gd name="T60" fmla="*/ 411 w 594"/>
                <a:gd name="T61" fmla="*/ 503 h 634"/>
                <a:gd name="T62" fmla="*/ 411 w 594"/>
                <a:gd name="T63" fmla="*/ 503 h 634"/>
                <a:gd name="T64" fmla="*/ 377 w 594"/>
                <a:gd name="T65" fmla="*/ 423 h 634"/>
                <a:gd name="T66" fmla="*/ 343 w 594"/>
                <a:gd name="T67" fmla="*/ 343 h 634"/>
                <a:gd name="T68" fmla="*/ 297 w 594"/>
                <a:gd name="T69" fmla="*/ 252 h 634"/>
                <a:gd name="T70" fmla="*/ 246 w 594"/>
                <a:gd name="T71" fmla="*/ 160 h 634"/>
                <a:gd name="T72" fmla="*/ 194 w 594"/>
                <a:gd name="T73" fmla="*/ 80 h 634"/>
                <a:gd name="T74" fmla="*/ 171 w 594"/>
                <a:gd name="T75" fmla="*/ 46 h 634"/>
                <a:gd name="T76" fmla="*/ 143 w 594"/>
                <a:gd name="T77" fmla="*/ 23 h 634"/>
                <a:gd name="T78" fmla="*/ 120 w 594"/>
                <a:gd name="T79" fmla="*/ 6 h 634"/>
                <a:gd name="T80" fmla="*/ 97 w 594"/>
                <a:gd name="T81" fmla="*/ 0 h 634"/>
                <a:gd name="T82" fmla="*/ 0 w 594"/>
                <a:gd name="T83" fmla="*/ 86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94" h="634">
                  <a:moveTo>
                    <a:pt x="0" y="86"/>
                  </a:moveTo>
                  <a:lnTo>
                    <a:pt x="0" y="86"/>
                  </a:lnTo>
                  <a:lnTo>
                    <a:pt x="40" y="109"/>
                  </a:lnTo>
                  <a:lnTo>
                    <a:pt x="80" y="137"/>
                  </a:lnTo>
                  <a:lnTo>
                    <a:pt x="126" y="177"/>
                  </a:lnTo>
                  <a:lnTo>
                    <a:pt x="149" y="206"/>
                  </a:lnTo>
                  <a:lnTo>
                    <a:pt x="171" y="240"/>
                  </a:lnTo>
                  <a:lnTo>
                    <a:pt x="189" y="280"/>
                  </a:lnTo>
                  <a:lnTo>
                    <a:pt x="211" y="326"/>
                  </a:lnTo>
                  <a:lnTo>
                    <a:pt x="223" y="377"/>
                  </a:lnTo>
                  <a:lnTo>
                    <a:pt x="234" y="434"/>
                  </a:lnTo>
                  <a:lnTo>
                    <a:pt x="240" y="497"/>
                  </a:lnTo>
                  <a:lnTo>
                    <a:pt x="240" y="566"/>
                  </a:lnTo>
                  <a:lnTo>
                    <a:pt x="240" y="566"/>
                  </a:lnTo>
                  <a:lnTo>
                    <a:pt x="251" y="577"/>
                  </a:lnTo>
                  <a:lnTo>
                    <a:pt x="291" y="600"/>
                  </a:lnTo>
                  <a:lnTo>
                    <a:pt x="326" y="611"/>
                  </a:lnTo>
                  <a:lnTo>
                    <a:pt x="360" y="617"/>
                  </a:lnTo>
                  <a:lnTo>
                    <a:pt x="406" y="629"/>
                  </a:lnTo>
                  <a:lnTo>
                    <a:pt x="457" y="629"/>
                  </a:lnTo>
                  <a:lnTo>
                    <a:pt x="457" y="629"/>
                  </a:lnTo>
                  <a:lnTo>
                    <a:pt x="503" y="634"/>
                  </a:lnTo>
                  <a:lnTo>
                    <a:pt x="543" y="634"/>
                  </a:lnTo>
                  <a:lnTo>
                    <a:pt x="577" y="629"/>
                  </a:lnTo>
                  <a:lnTo>
                    <a:pt x="588" y="623"/>
                  </a:lnTo>
                  <a:lnTo>
                    <a:pt x="594" y="617"/>
                  </a:lnTo>
                  <a:lnTo>
                    <a:pt x="594" y="606"/>
                  </a:lnTo>
                  <a:lnTo>
                    <a:pt x="583" y="594"/>
                  </a:lnTo>
                  <a:lnTo>
                    <a:pt x="560" y="577"/>
                  </a:lnTo>
                  <a:lnTo>
                    <a:pt x="526" y="554"/>
                  </a:lnTo>
                  <a:lnTo>
                    <a:pt x="411" y="503"/>
                  </a:lnTo>
                  <a:lnTo>
                    <a:pt x="411" y="503"/>
                  </a:lnTo>
                  <a:lnTo>
                    <a:pt x="377" y="423"/>
                  </a:lnTo>
                  <a:lnTo>
                    <a:pt x="343" y="343"/>
                  </a:lnTo>
                  <a:lnTo>
                    <a:pt x="297" y="252"/>
                  </a:lnTo>
                  <a:lnTo>
                    <a:pt x="246" y="160"/>
                  </a:lnTo>
                  <a:lnTo>
                    <a:pt x="194" y="80"/>
                  </a:lnTo>
                  <a:lnTo>
                    <a:pt x="171" y="46"/>
                  </a:lnTo>
                  <a:lnTo>
                    <a:pt x="143" y="23"/>
                  </a:lnTo>
                  <a:lnTo>
                    <a:pt x="120" y="6"/>
                  </a:lnTo>
                  <a:lnTo>
                    <a:pt x="97" y="0"/>
                  </a:lnTo>
                  <a:lnTo>
                    <a:pt x="0" y="8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p:nvSpPr>
          <p:spPr bwMode="auto">
            <a:xfrm>
              <a:off x="2931" y="2271"/>
              <a:ext cx="628" cy="583"/>
            </a:xfrm>
            <a:custGeom>
              <a:avLst/>
              <a:gdLst>
                <a:gd name="T0" fmla="*/ 108 w 628"/>
                <a:gd name="T1" fmla="*/ 412 h 583"/>
                <a:gd name="T2" fmla="*/ 108 w 628"/>
                <a:gd name="T3" fmla="*/ 412 h 583"/>
                <a:gd name="T4" fmla="*/ 131 w 628"/>
                <a:gd name="T5" fmla="*/ 417 h 583"/>
                <a:gd name="T6" fmla="*/ 188 w 628"/>
                <a:gd name="T7" fmla="*/ 435 h 583"/>
                <a:gd name="T8" fmla="*/ 268 w 628"/>
                <a:gd name="T9" fmla="*/ 452 h 583"/>
                <a:gd name="T10" fmla="*/ 314 w 628"/>
                <a:gd name="T11" fmla="*/ 457 h 583"/>
                <a:gd name="T12" fmla="*/ 354 w 628"/>
                <a:gd name="T13" fmla="*/ 463 h 583"/>
                <a:gd name="T14" fmla="*/ 394 w 628"/>
                <a:gd name="T15" fmla="*/ 457 h 583"/>
                <a:gd name="T16" fmla="*/ 434 w 628"/>
                <a:gd name="T17" fmla="*/ 446 h 583"/>
                <a:gd name="T18" fmla="*/ 468 w 628"/>
                <a:gd name="T19" fmla="*/ 429 h 583"/>
                <a:gd name="T20" fmla="*/ 491 w 628"/>
                <a:gd name="T21" fmla="*/ 400 h 583"/>
                <a:gd name="T22" fmla="*/ 508 w 628"/>
                <a:gd name="T23" fmla="*/ 360 h 583"/>
                <a:gd name="T24" fmla="*/ 514 w 628"/>
                <a:gd name="T25" fmla="*/ 309 h 583"/>
                <a:gd name="T26" fmla="*/ 508 w 628"/>
                <a:gd name="T27" fmla="*/ 246 h 583"/>
                <a:gd name="T28" fmla="*/ 485 w 628"/>
                <a:gd name="T29" fmla="*/ 166 h 583"/>
                <a:gd name="T30" fmla="*/ 485 w 628"/>
                <a:gd name="T31" fmla="*/ 166 h 583"/>
                <a:gd name="T32" fmla="*/ 463 w 628"/>
                <a:gd name="T33" fmla="*/ 166 h 583"/>
                <a:gd name="T34" fmla="*/ 440 w 628"/>
                <a:gd name="T35" fmla="*/ 166 h 583"/>
                <a:gd name="T36" fmla="*/ 423 w 628"/>
                <a:gd name="T37" fmla="*/ 155 h 583"/>
                <a:gd name="T38" fmla="*/ 417 w 628"/>
                <a:gd name="T39" fmla="*/ 149 h 583"/>
                <a:gd name="T40" fmla="*/ 411 w 628"/>
                <a:gd name="T41" fmla="*/ 138 h 583"/>
                <a:gd name="T42" fmla="*/ 411 w 628"/>
                <a:gd name="T43" fmla="*/ 126 h 583"/>
                <a:gd name="T44" fmla="*/ 417 w 628"/>
                <a:gd name="T45" fmla="*/ 109 h 583"/>
                <a:gd name="T46" fmla="*/ 440 w 628"/>
                <a:gd name="T47" fmla="*/ 69 h 583"/>
                <a:gd name="T48" fmla="*/ 491 w 628"/>
                <a:gd name="T49" fmla="*/ 12 h 583"/>
                <a:gd name="T50" fmla="*/ 491 w 628"/>
                <a:gd name="T51" fmla="*/ 12 h 583"/>
                <a:gd name="T52" fmla="*/ 525 w 628"/>
                <a:gd name="T53" fmla="*/ 6 h 583"/>
                <a:gd name="T54" fmla="*/ 554 w 628"/>
                <a:gd name="T55" fmla="*/ 0 h 583"/>
                <a:gd name="T56" fmla="*/ 588 w 628"/>
                <a:gd name="T57" fmla="*/ 0 h 583"/>
                <a:gd name="T58" fmla="*/ 605 w 628"/>
                <a:gd name="T59" fmla="*/ 0 h 583"/>
                <a:gd name="T60" fmla="*/ 617 w 628"/>
                <a:gd name="T61" fmla="*/ 6 h 583"/>
                <a:gd name="T62" fmla="*/ 623 w 628"/>
                <a:gd name="T63" fmla="*/ 18 h 583"/>
                <a:gd name="T64" fmla="*/ 628 w 628"/>
                <a:gd name="T65" fmla="*/ 29 h 583"/>
                <a:gd name="T66" fmla="*/ 628 w 628"/>
                <a:gd name="T67" fmla="*/ 46 h 583"/>
                <a:gd name="T68" fmla="*/ 623 w 628"/>
                <a:gd name="T69" fmla="*/ 69 h 583"/>
                <a:gd name="T70" fmla="*/ 611 w 628"/>
                <a:gd name="T71" fmla="*/ 98 h 583"/>
                <a:gd name="T72" fmla="*/ 594 w 628"/>
                <a:gd name="T73" fmla="*/ 132 h 583"/>
                <a:gd name="T74" fmla="*/ 594 w 628"/>
                <a:gd name="T75" fmla="*/ 132 h 583"/>
                <a:gd name="T76" fmla="*/ 605 w 628"/>
                <a:gd name="T77" fmla="*/ 172 h 583"/>
                <a:gd name="T78" fmla="*/ 611 w 628"/>
                <a:gd name="T79" fmla="*/ 218 h 583"/>
                <a:gd name="T80" fmla="*/ 617 w 628"/>
                <a:gd name="T81" fmla="*/ 275 h 583"/>
                <a:gd name="T82" fmla="*/ 611 w 628"/>
                <a:gd name="T83" fmla="*/ 337 h 583"/>
                <a:gd name="T84" fmla="*/ 600 w 628"/>
                <a:gd name="T85" fmla="*/ 372 h 583"/>
                <a:gd name="T86" fmla="*/ 588 w 628"/>
                <a:gd name="T87" fmla="*/ 406 h 583"/>
                <a:gd name="T88" fmla="*/ 571 w 628"/>
                <a:gd name="T89" fmla="*/ 440 h 583"/>
                <a:gd name="T90" fmla="*/ 548 w 628"/>
                <a:gd name="T91" fmla="*/ 469 h 583"/>
                <a:gd name="T92" fmla="*/ 514 w 628"/>
                <a:gd name="T93" fmla="*/ 503 h 583"/>
                <a:gd name="T94" fmla="*/ 480 w 628"/>
                <a:gd name="T95" fmla="*/ 537 h 583"/>
                <a:gd name="T96" fmla="*/ 480 w 628"/>
                <a:gd name="T97" fmla="*/ 537 h 583"/>
                <a:gd name="T98" fmla="*/ 411 w 628"/>
                <a:gd name="T99" fmla="*/ 555 h 583"/>
                <a:gd name="T100" fmla="*/ 343 w 628"/>
                <a:gd name="T101" fmla="*/ 566 h 583"/>
                <a:gd name="T102" fmla="*/ 257 w 628"/>
                <a:gd name="T103" fmla="*/ 577 h 583"/>
                <a:gd name="T104" fmla="*/ 171 w 628"/>
                <a:gd name="T105" fmla="*/ 583 h 583"/>
                <a:gd name="T106" fmla="*/ 131 w 628"/>
                <a:gd name="T107" fmla="*/ 583 h 583"/>
                <a:gd name="T108" fmla="*/ 97 w 628"/>
                <a:gd name="T109" fmla="*/ 583 h 583"/>
                <a:gd name="T110" fmla="*/ 63 w 628"/>
                <a:gd name="T111" fmla="*/ 572 h 583"/>
                <a:gd name="T112" fmla="*/ 34 w 628"/>
                <a:gd name="T113" fmla="*/ 560 h 583"/>
                <a:gd name="T114" fmla="*/ 17 w 628"/>
                <a:gd name="T115" fmla="*/ 543 h 583"/>
                <a:gd name="T116" fmla="*/ 0 w 628"/>
                <a:gd name="T117" fmla="*/ 520 h 583"/>
                <a:gd name="T118" fmla="*/ 108 w 628"/>
                <a:gd name="T119" fmla="*/ 412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8" h="583">
                  <a:moveTo>
                    <a:pt x="108" y="412"/>
                  </a:moveTo>
                  <a:lnTo>
                    <a:pt x="108" y="412"/>
                  </a:lnTo>
                  <a:lnTo>
                    <a:pt x="131" y="417"/>
                  </a:lnTo>
                  <a:lnTo>
                    <a:pt x="188" y="435"/>
                  </a:lnTo>
                  <a:lnTo>
                    <a:pt x="268" y="452"/>
                  </a:lnTo>
                  <a:lnTo>
                    <a:pt x="314" y="457"/>
                  </a:lnTo>
                  <a:lnTo>
                    <a:pt x="354" y="463"/>
                  </a:lnTo>
                  <a:lnTo>
                    <a:pt x="394" y="457"/>
                  </a:lnTo>
                  <a:lnTo>
                    <a:pt x="434" y="446"/>
                  </a:lnTo>
                  <a:lnTo>
                    <a:pt x="468" y="429"/>
                  </a:lnTo>
                  <a:lnTo>
                    <a:pt x="491" y="400"/>
                  </a:lnTo>
                  <a:lnTo>
                    <a:pt x="508" y="360"/>
                  </a:lnTo>
                  <a:lnTo>
                    <a:pt x="514" y="309"/>
                  </a:lnTo>
                  <a:lnTo>
                    <a:pt x="508" y="246"/>
                  </a:lnTo>
                  <a:lnTo>
                    <a:pt x="485" y="166"/>
                  </a:lnTo>
                  <a:lnTo>
                    <a:pt x="485" y="166"/>
                  </a:lnTo>
                  <a:lnTo>
                    <a:pt x="463" y="166"/>
                  </a:lnTo>
                  <a:lnTo>
                    <a:pt x="440" y="166"/>
                  </a:lnTo>
                  <a:lnTo>
                    <a:pt x="423" y="155"/>
                  </a:lnTo>
                  <a:lnTo>
                    <a:pt x="417" y="149"/>
                  </a:lnTo>
                  <a:lnTo>
                    <a:pt x="411" y="138"/>
                  </a:lnTo>
                  <a:lnTo>
                    <a:pt x="411" y="126"/>
                  </a:lnTo>
                  <a:lnTo>
                    <a:pt x="417" y="109"/>
                  </a:lnTo>
                  <a:lnTo>
                    <a:pt x="440" y="69"/>
                  </a:lnTo>
                  <a:lnTo>
                    <a:pt x="491" y="12"/>
                  </a:lnTo>
                  <a:lnTo>
                    <a:pt x="491" y="12"/>
                  </a:lnTo>
                  <a:lnTo>
                    <a:pt x="525" y="6"/>
                  </a:lnTo>
                  <a:lnTo>
                    <a:pt x="554" y="0"/>
                  </a:lnTo>
                  <a:lnTo>
                    <a:pt x="588" y="0"/>
                  </a:lnTo>
                  <a:lnTo>
                    <a:pt x="605" y="0"/>
                  </a:lnTo>
                  <a:lnTo>
                    <a:pt x="617" y="6"/>
                  </a:lnTo>
                  <a:lnTo>
                    <a:pt x="623" y="18"/>
                  </a:lnTo>
                  <a:lnTo>
                    <a:pt x="628" y="29"/>
                  </a:lnTo>
                  <a:lnTo>
                    <a:pt x="628" y="46"/>
                  </a:lnTo>
                  <a:lnTo>
                    <a:pt x="623" y="69"/>
                  </a:lnTo>
                  <a:lnTo>
                    <a:pt x="611" y="98"/>
                  </a:lnTo>
                  <a:lnTo>
                    <a:pt x="594" y="132"/>
                  </a:lnTo>
                  <a:lnTo>
                    <a:pt x="594" y="132"/>
                  </a:lnTo>
                  <a:lnTo>
                    <a:pt x="605" y="172"/>
                  </a:lnTo>
                  <a:lnTo>
                    <a:pt x="611" y="218"/>
                  </a:lnTo>
                  <a:lnTo>
                    <a:pt x="617" y="275"/>
                  </a:lnTo>
                  <a:lnTo>
                    <a:pt x="611" y="337"/>
                  </a:lnTo>
                  <a:lnTo>
                    <a:pt x="600" y="372"/>
                  </a:lnTo>
                  <a:lnTo>
                    <a:pt x="588" y="406"/>
                  </a:lnTo>
                  <a:lnTo>
                    <a:pt x="571" y="440"/>
                  </a:lnTo>
                  <a:lnTo>
                    <a:pt x="548" y="469"/>
                  </a:lnTo>
                  <a:lnTo>
                    <a:pt x="514" y="503"/>
                  </a:lnTo>
                  <a:lnTo>
                    <a:pt x="480" y="537"/>
                  </a:lnTo>
                  <a:lnTo>
                    <a:pt x="480" y="537"/>
                  </a:lnTo>
                  <a:lnTo>
                    <a:pt x="411" y="555"/>
                  </a:lnTo>
                  <a:lnTo>
                    <a:pt x="343" y="566"/>
                  </a:lnTo>
                  <a:lnTo>
                    <a:pt x="257" y="577"/>
                  </a:lnTo>
                  <a:lnTo>
                    <a:pt x="171" y="583"/>
                  </a:lnTo>
                  <a:lnTo>
                    <a:pt x="131" y="583"/>
                  </a:lnTo>
                  <a:lnTo>
                    <a:pt x="97" y="583"/>
                  </a:lnTo>
                  <a:lnTo>
                    <a:pt x="63" y="572"/>
                  </a:lnTo>
                  <a:lnTo>
                    <a:pt x="34" y="560"/>
                  </a:lnTo>
                  <a:lnTo>
                    <a:pt x="17" y="543"/>
                  </a:lnTo>
                  <a:lnTo>
                    <a:pt x="0" y="520"/>
                  </a:lnTo>
                  <a:lnTo>
                    <a:pt x="108" y="4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p:nvSpPr>
          <p:spPr bwMode="auto">
            <a:xfrm>
              <a:off x="1680" y="1500"/>
              <a:ext cx="703" cy="1268"/>
            </a:xfrm>
            <a:custGeom>
              <a:avLst/>
              <a:gdLst>
                <a:gd name="T0" fmla="*/ 583 w 703"/>
                <a:gd name="T1" fmla="*/ 1029 h 1268"/>
                <a:gd name="T2" fmla="*/ 583 w 703"/>
                <a:gd name="T3" fmla="*/ 1029 h 1268"/>
                <a:gd name="T4" fmla="*/ 354 w 703"/>
                <a:gd name="T5" fmla="*/ 903 h 1268"/>
                <a:gd name="T6" fmla="*/ 200 w 703"/>
                <a:gd name="T7" fmla="*/ 806 h 1268"/>
                <a:gd name="T8" fmla="*/ 149 w 703"/>
                <a:gd name="T9" fmla="*/ 777 h 1268"/>
                <a:gd name="T10" fmla="*/ 126 w 703"/>
                <a:gd name="T11" fmla="*/ 760 h 1268"/>
                <a:gd name="T12" fmla="*/ 126 w 703"/>
                <a:gd name="T13" fmla="*/ 760 h 1268"/>
                <a:gd name="T14" fmla="*/ 120 w 703"/>
                <a:gd name="T15" fmla="*/ 674 h 1268"/>
                <a:gd name="T16" fmla="*/ 114 w 703"/>
                <a:gd name="T17" fmla="*/ 594 h 1268"/>
                <a:gd name="T18" fmla="*/ 114 w 703"/>
                <a:gd name="T19" fmla="*/ 492 h 1268"/>
                <a:gd name="T20" fmla="*/ 126 w 703"/>
                <a:gd name="T21" fmla="*/ 389 h 1268"/>
                <a:gd name="T22" fmla="*/ 131 w 703"/>
                <a:gd name="T23" fmla="*/ 337 h 1268"/>
                <a:gd name="T24" fmla="*/ 143 w 703"/>
                <a:gd name="T25" fmla="*/ 292 h 1268"/>
                <a:gd name="T26" fmla="*/ 154 w 703"/>
                <a:gd name="T27" fmla="*/ 252 h 1268"/>
                <a:gd name="T28" fmla="*/ 171 w 703"/>
                <a:gd name="T29" fmla="*/ 217 h 1268"/>
                <a:gd name="T30" fmla="*/ 194 w 703"/>
                <a:gd name="T31" fmla="*/ 189 h 1268"/>
                <a:gd name="T32" fmla="*/ 223 w 703"/>
                <a:gd name="T33" fmla="*/ 172 h 1268"/>
                <a:gd name="T34" fmla="*/ 223 w 703"/>
                <a:gd name="T35" fmla="*/ 172 h 1268"/>
                <a:gd name="T36" fmla="*/ 240 w 703"/>
                <a:gd name="T37" fmla="*/ 183 h 1268"/>
                <a:gd name="T38" fmla="*/ 274 w 703"/>
                <a:gd name="T39" fmla="*/ 200 h 1268"/>
                <a:gd name="T40" fmla="*/ 297 w 703"/>
                <a:gd name="T41" fmla="*/ 206 h 1268"/>
                <a:gd name="T42" fmla="*/ 320 w 703"/>
                <a:gd name="T43" fmla="*/ 200 h 1268"/>
                <a:gd name="T44" fmla="*/ 343 w 703"/>
                <a:gd name="T45" fmla="*/ 189 h 1268"/>
                <a:gd name="T46" fmla="*/ 360 w 703"/>
                <a:gd name="T47" fmla="*/ 160 h 1268"/>
                <a:gd name="T48" fmla="*/ 474 w 703"/>
                <a:gd name="T49" fmla="*/ 132 h 1268"/>
                <a:gd name="T50" fmla="*/ 474 w 703"/>
                <a:gd name="T51" fmla="*/ 132 h 1268"/>
                <a:gd name="T52" fmla="*/ 468 w 703"/>
                <a:gd name="T53" fmla="*/ 103 h 1268"/>
                <a:gd name="T54" fmla="*/ 457 w 703"/>
                <a:gd name="T55" fmla="*/ 80 h 1268"/>
                <a:gd name="T56" fmla="*/ 440 w 703"/>
                <a:gd name="T57" fmla="*/ 52 h 1268"/>
                <a:gd name="T58" fmla="*/ 411 w 703"/>
                <a:gd name="T59" fmla="*/ 23 h 1268"/>
                <a:gd name="T60" fmla="*/ 388 w 703"/>
                <a:gd name="T61" fmla="*/ 17 h 1268"/>
                <a:gd name="T62" fmla="*/ 366 w 703"/>
                <a:gd name="T63" fmla="*/ 6 h 1268"/>
                <a:gd name="T64" fmla="*/ 331 w 703"/>
                <a:gd name="T65" fmla="*/ 0 h 1268"/>
                <a:gd name="T66" fmla="*/ 297 w 703"/>
                <a:gd name="T67" fmla="*/ 0 h 1268"/>
                <a:gd name="T68" fmla="*/ 257 w 703"/>
                <a:gd name="T69" fmla="*/ 0 h 1268"/>
                <a:gd name="T70" fmla="*/ 211 w 703"/>
                <a:gd name="T71" fmla="*/ 6 h 1268"/>
                <a:gd name="T72" fmla="*/ 57 w 703"/>
                <a:gd name="T73" fmla="*/ 177 h 1268"/>
                <a:gd name="T74" fmla="*/ 57 w 703"/>
                <a:gd name="T75" fmla="*/ 177 h 1268"/>
                <a:gd name="T76" fmla="*/ 34 w 703"/>
                <a:gd name="T77" fmla="*/ 263 h 1268"/>
                <a:gd name="T78" fmla="*/ 17 w 703"/>
                <a:gd name="T79" fmla="*/ 360 h 1268"/>
                <a:gd name="T80" fmla="*/ 6 w 703"/>
                <a:gd name="T81" fmla="*/ 474 h 1268"/>
                <a:gd name="T82" fmla="*/ 0 w 703"/>
                <a:gd name="T83" fmla="*/ 600 h 1268"/>
                <a:gd name="T84" fmla="*/ 0 w 703"/>
                <a:gd name="T85" fmla="*/ 663 h 1268"/>
                <a:gd name="T86" fmla="*/ 11 w 703"/>
                <a:gd name="T87" fmla="*/ 720 h 1268"/>
                <a:gd name="T88" fmla="*/ 23 w 703"/>
                <a:gd name="T89" fmla="*/ 771 h 1268"/>
                <a:gd name="T90" fmla="*/ 40 w 703"/>
                <a:gd name="T91" fmla="*/ 823 h 1268"/>
                <a:gd name="T92" fmla="*/ 63 w 703"/>
                <a:gd name="T93" fmla="*/ 869 h 1268"/>
                <a:gd name="T94" fmla="*/ 91 w 703"/>
                <a:gd name="T95" fmla="*/ 903 h 1268"/>
                <a:gd name="T96" fmla="*/ 703 w 703"/>
                <a:gd name="T97" fmla="*/ 1268 h 1268"/>
                <a:gd name="T98" fmla="*/ 583 w 703"/>
                <a:gd name="T99" fmla="*/ 1029 h 1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3" h="1268">
                  <a:moveTo>
                    <a:pt x="583" y="1029"/>
                  </a:moveTo>
                  <a:lnTo>
                    <a:pt x="583" y="1029"/>
                  </a:lnTo>
                  <a:lnTo>
                    <a:pt x="354" y="903"/>
                  </a:lnTo>
                  <a:lnTo>
                    <a:pt x="200" y="806"/>
                  </a:lnTo>
                  <a:lnTo>
                    <a:pt x="149" y="777"/>
                  </a:lnTo>
                  <a:lnTo>
                    <a:pt x="126" y="760"/>
                  </a:lnTo>
                  <a:lnTo>
                    <a:pt x="126" y="760"/>
                  </a:lnTo>
                  <a:lnTo>
                    <a:pt x="120" y="674"/>
                  </a:lnTo>
                  <a:lnTo>
                    <a:pt x="114" y="594"/>
                  </a:lnTo>
                  <a:lnTo>
                    <a:pt x="114" y="492"/>
                  </a:lnTo>
                  <a:lnTo>
                    <a:pt x="126" y="389"/>
                  </a:lnTo>
                  <a:lnTo>
                    <a:pt x="131" y="337"/>
                  </a:lnTo>
                  <a:lnTo>
                    <a:pt x="143" y="292"/>
                  </a:lnTo>
                  <a:lnTo>
                    <a:pt x="154" y="252"/>
                  </a:lnTo>
                  <a:lnTo>
                    <a:pt x="171" y="217"/>
                  </a:lnTo>
                  <a:lnTo>
                    <a:pt x="194" y="189"/>
                  </a:lnTo>
                  <a:lnTo>
                    <a:pt x="223" y="172"/>
                  </a:lnTo>
                  <a:lnTo>
                    <a:pt x="223" y="172"/>
                  </a:lnTo>
                  <a:lnTo>
                    <a:pt x="240" y="183"/>
                  </a:lnTo>
                  <a:lnTo>
                    <a:pt x="274" y="200"/>
                  </a:lnTo>
                  <a:lnTo>
                    <a:pt x="297" y="206"/>
                  </a:lnTo>
                  <a:lnTo>
                    <a:pt x="320" y="200"/>
                  </a:lnTo>
                  <a:lnTo>
                    <a:pt x="343" y="189"/>
                  </a:lnTo>
                  <a:lnTo>
                    <a:pt x="360" y="160"/>
                  </a:lnTo>
                  <a:lnTo>
                    <a:pt x="474" y="132"/>
                  </a:lnTo>
                  <a:lnTo>
                    <a:pt x="474" y="132"/>
                  </a:lnTo>
                  <a:lnTo>
                    <a:pt x="468" y="103"/>
                  </a:lnTo>
                  <a:lnTo>
                    <a:pt x="457" y="80"/>
                  </a:lnTo>
                  <a:lnTo>
                    <a:pt x="440" y="52"/>
                  </a:lnTo>
                  <a:lnTo>
                    <a:pt x="411" y="23"/>
                  </a:lnTo>
                  <a:lnTo>
                    <a:pt x="388" y="17"/>
                  </a:lnTo>
                  <a:lnTo>
                    <a:pt x="366" y="6"/>
                  </a:lnTo>
                  <a:lnTo>
                    <a:pt x="331" y="0"/>
                  </a:lnTo>
                  <a:lnTo>
                    <a:pt x="297" y="0"/>
                  </a:lnTo>
                  <a:lnTo>
                    <a:pt x="257" y="0"/>
                  </a:lnTo>
                  <a:lnTo>
                    <a:pt x="211" y="6"/>
                  </a:lnTo>
                  <a:lnTo>
                    <a:pt x="57" y="177"/>
                  </a:lnTo>
                  <a:lnTo>
                    <a:pt x="57" y="177"/>
                  </a:lnTo>
                  <a:lnTo>
                    <a:pt x="34" y="263"/>
                  </a:lnTo>
                  <a:lnTo>
                    <a:pt x="17" y="360"/>
                  </a:lnTo>
                  <a:lnTo>
                    <a:pt x="6" y="474"/>
                  </a:lnTo>
                  <a:lnTo>
                    <a:pt x="0" y="600"/>
                  </a:lnTo>
                  <a:lnTo>
                    <a:pt x="0" y="663"/>
                  </a:lnTo>
                  <a:lnTo>
                    <a:pt x="11" y="720"/>
                  </a:lnTo>
                  <a:lnTo>
                    <a:pt x="23" y="771"/>
                  </a:lnTo>
                  <a:lnTo>
                    <a:pt x="40" y="823"/>
                  </a:lnTo>
                  <a:lnTo>
                    <a:pt x="63" y="869"/>
                  </a:lnTo>
                  <a:lnTo>
                    <a:pt x="91" y="903"/>
                  </a:lnTo>
                  <a:lnTo>
                    <a:pt x="703" y="1268"/>
                  </a:lnTo>
                  <a:lnTo>
                    <a:pt x="583" y="10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p:nvSpPr>
          <p:spPr bwMode="auto">
            <a:xfrm>
              <a:off x="3651" y="912"/>
              <a:ext cx="765" cy="777"/>
            </a:xfrm>
            <a:custGeom>
              <a:avLst/>
              <a:gdLst>
                <a:gd name="T0" fmla="*/ 331 w 765"/>
                <a:gd name="T1" fmla="*/ 486 h 777"/>
                <a:gd name="T2" fmla="*/ 371 w 765"/>
                <a:gd name="T3" fmla="*/ 497 h 777"/>
                <a:gd name="T4" fmla="*/ 417 w 765"/>
                <a:gd name="T5" fmla="*/ 503 h 777"/>
                <a:gd name="T6" fmla="*/ 457 w 765"/>
                <a:gd name="T7" fmla="*/ 503 h 777"/>
                <a:gd name="T8" fmla="*/ 537 w 765"/>
                <a:gd name="T9" fmla="*/ 474 h 777"/>
                <a:gd name="T10" fmla="*/ 571 w 765"/>
                <a:gd name="T11" fmla="*/ 446 h 777"/>
                <a:gd name="T12" fmla="*/ 599 w 765"/>
                <a:gd name="T13" fmla="*/ 423 h 777"/>
                <a:gd name="T14" fmla="*/ 634 w 765"/>
                <a:gd name="T15" fmla="*/ 360 h 777"/>
                <a:gd name="T16" fmla="*/ 639 w 765"/>
                <a:gd name="T17" fmla="*/ 331 h 777"/>
                <a:gd name="T18" fmla="*/ 634 w 765"/>
                <a:gd name="T19" fmla="*/ 308 h 777"/>
                <a:gd name="T20" fmla="*/ 611 w 765"/>
                <a:gd name="T21" fmla="*/ 257 h 777"/>
                <a:gd name="T22" fmla="*/ 582 w 765"/>
                <a:gd name="T23" fmla="*/ 228 h 777"/>
                <a:gd name="T24" fmla="*/ 559 w 765"/>
                <a:gd name="T25" fmla="*/ 206 h 777"/>
                <a:gd name="T26" fmla="*/ 451 w 765"/>
                <a:gd name="T27" fmla="*/ 160 h 777"/>
                <a:gd name="T28" fmla="*/ 325 w 765"/>
                <a:gd name="T29" fmla="*/ 131 h 777"/>
                <a:gd name="T30" fmla="*/ 285 w 765"/>
                <a:gd name="T31" fmla="*/ 126 h 777"/>
                <a:gd name="T32" fmla="*/ 222 w 765"/>
                <a:gd name="T33" fmla="*/ 131 h 777"/>
                <a:gd name="T34" fmla="*/ 177 w 765"/>
                <a:gd name="T35" fmla="*/ 149 h 777"/>
                <a:gd name="T36" fmla="*/ 177 w 765"/>
                <a:gd name="T37" fmla="*/ 149 h 777"/>
                <a:gd name="T38" fmla="*/ 171 w 765"/>
                <a:gd name="T39" fmla="*/ 149 h 777"/>
                <a:gd name="T40" fmla="*/ 137 w 765"/>
                <a:gd name="T41" fmla="*/ 171 h 777"/>
                <a:gd name="T42" fmla="*/ 125 w 765"/>
                <a:gd name="T43" fmla="*/ 183 h 777"/>
                <a:gd name="T44" fmla="*/ 125 w 765"/>
                <a:gd name="T45" fmla="*/ 183 h 777"/>
                <a:gd name="T46" fmla="*/ 142 w 765"/>
                <a:gd name="T47" fmla="*/ 194 h 777"/>
                <a:gd name="T48" fmla="*/ 80 w 765"/>
                <a:gd name="T49" fmla="*/ 303 h 777"/>
                <a:gd name="T50" fmla="*/ 22 w 765"/>
                <a:gd name="T51" fmla="*/ 257 h 777"/>
                <a:gd name="T52" fmla="*/ 0 w 765"/>
                <a:gd name="T53" fmla="*/ 188 h 777"/>
                <a:gd name="T54" fmla="*/ 0 w 765"/>
                <a:gd name="T55" fmla="*/ 188 h 777"/>
                <a:gd name="T56" fmla="*/ 11 w 765"/>
                <a:gd name="T57" fmla="*/ 131 h 777"/>
                <a:gd name="T58" fmla="*/ 45 w 765"/>
                <a:gd name="T59" fmla="*/ 86 h 777"/>
                <a:gd name="T60" fmla="*/ 45 w 765"/>
                <a:gd name="T61" fmla="*/ 86 h 777"/>
                <a:gd name="T62" fmla="*/ 120 w 765"/>
                <a:gd name="T63" fmla="*/ 34 h 777"/>
                <a:gd name="T64" fmla="*/ 120 w 765"/>
                <a:gd name="T65" fmla="*/ 34 h 777"/>
                <a:gd name="T66" fmla="*/ 200 w 765"/>
                <a:gd name="T67" fmla="*/ 6 h 777"/>
                <a:gd name="T68" fmla="*/ 285 w 765"/>
                <a:gd name="T69" fmla="*/ 0 h 777"/>
                <a:gd name="T70" fmla="*/ 285 w 765"/>
                <a:gd name="T71" fmla="*/ 0 h 777"/>
                <a:gd name="T72" fmla="*/ 394 w 765"/>
                <a:gd name="T73" fmla="*/ 11 h 777"/>
                <a:gd name="T74" fmla="*/ 497 w 765"/>
                <a:gd name="T75" fmla="*/ 34 h 777"/>
                <a:gd name="T76" fmla="*/ 588 w 765"/>
                <a:gd name="T77" fmla="*/ 80 h 777"/>
                <a:gd name="T78" fmla="*/ 668 w 765"/>
                <a:gd name="T79" fmla="*/ 131 h 777"/>
                <a:gd name="T80" fmla="*/ 668 w 765"/>
                <a:gd name="T81" fmla="*/ 131 h 777"/>
                <a:gd name="T82" fmla="*/ 742 w 765"/>
                <a:gd name="T83" fmla="*/ 228 h 777"/>
                <a:gd name="T84" fmla="*/ 765 w 765"/>
                <a:gd name="T85" fmla="*/ 331 h 777"/>
                <a:gd name="T86" fmla="*/ 765 w 765"/>
                <a:gd name="T87" fmla="*/ 331 h 777"/>
                <a:gd name="T88" fmla="*/ 754 w 765"/>
                <a:gd name="T89" fmla="*/ 394 h 777"/>
                <a:gd name="T90" fmla="*/ 731 w 765"/>
                <a:gd name="T91" fmla="*/ 451 h 777"/>
                <a:gd name="T92" fmla="*/ 651 w 765"/>
                <a:gd name="T93" fmla="*/ 548 h 777"/>
                <a:gd name="T94" fmla="*/ 651 w 765"/>
                <a:gd name="T95" fmla="*/ 548 h 777"/>
                <a:gd name="T96" fmla="*/ 599 w 765"/>
                <a:gd name="T97" fmla="*/ 594 h 777"/>
                <a:gd name="T98" fmla="*/ 542 w 765"/>
                <a:gd name="T99" fmla="*/ 617 h 777"/>
                <a:gd name="T100" fmla="*/ 491 w 765"/>
                <a:gd name="T101" fmla="*/ 628 h 777"/>
                <a:gd name="T102" fmla="*/ 405 w 765"/>
                <a:gd name="T103" fmla="*/ 611 h 777"/>
                <a:gd name="T104" fmla="*/ 331 w 765"/>
                <a:gd name="T105" fmla="*/ 583 h 777"/>
                <a:gd name="T106" fmla="*/ 262 w 765"/>
                <a:gd name="T107" fmla="*/ 777 h 777"/>
                <a:gd name="T108" fmla="*/ 245 w 765"/>
                <a:gd name="T109" fmla="*/ 594 h 777"/>
                <a:gd name="T110" fmla="*/ 234 w 765"/>
                <a:gd name="T111" fmla="*/ 428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5" h="777">
                  <a:moveTo>
                    <a:pt x="234" y="428"/>
                  </a:moveTo>
                  <a:lnTo>
                    <a:pt x="331" y="486"/>
                  </a:lnTo>
                  <a:lnTo>
                    <a:pt x="331" y="486"/>
                  </a:lnTo>
                  <a:lnTo>
                    <a:pt x="371" y="497"/>
                  </a:lnTo>
                  <a:lnTo>
                    <a:pt x="417" y="503"/>
                  </a:lnTo>
                  <a:lnTo>
                    <a:pt x="417" y="503"/>
                  </a:lnTo>
                  <a:lnTo>
                    <a:pt x="417" y="503"/>
                  </a:lnTo>
                  <a:lnTo>
                    <a:pt x="457" y="503"/>
                  </a:lnTo>
                  <a:lnTo>
                    <a:pt x="497" y="491"/>
                  </a:lnTo>
                  <a:lnTo>
                    <a:pt x="537" y="474"/>
                  </a:lnTo>
                  <a:lnTo>
                    <a:pt x="571" y="446"/>
                  </a:lnTo>
                  <a:lnTo>
                    <a:pt x="571" y="446"/>
                  </a:lnTo>
                  <a:lnTo>
                    <a:pt x="571" y="446"/>
                  </a:lnTo>
                  <a:lnTo>
                    <a:pt x="599" y="423"/>
                  </a:lnTo>
                  <a:lnTo>
                    <a:pt x="622" y="388"/>
                  </a:lnTo>
                  <a:lnTo>
                    <a:pt x="634" y="360"/>
                  </a:lnTo>
                  <a:lnTo>
                    <a:pt x="639" y="331"/>
                  </a:lnTo>
                  <a:lnTo>
                    <a:pt x="639" y="331"/>
                  </a:lnTo>
                  <a:lnTo>
                    <a:pt x="639" y="331"/>
                  </a:lnTo>
                  <a:lnTo>
                    <a:pt x="634" y="308"/>
                  </a:lnTo>
                  <a:lnTo>
                    <a:pt x="628" y="286"/>
                  </a:lnTo>
                  <a:lnTo>
                    <a:pt x="611" y="257"/>
                  </a:lnTo>
                  <a:lnTo>
                    <a:pt x="582" y="228"/>
                  </a:lnTo>
                  <a:lnTo>
                    <a:pt x="582" y="228"/>
                  </a:lnTo>
                  <a:lnTo>
                    <a:pt x="582" y="228"/>
                  </a:lnTo>
                  <a:lnTo>
                    <a:pt x="559" y="206"/>
                  </a:lnTo>
                  <a:lnTo>
                    <a:pt x="525" y="188"/>
                  </a:lnTo>
                  <a:lnTo>
                    <a:pt x="451" y="160"/>
                  </a:lnTo>
                  <a:lnTo>
                    <a:pt x="371" y="137"/>
                  </a:lnTo>
                  <a:lnTo>
                    <a:pt x="325" y="131"/>
                  </a:lnTo>
                  <a:lnTo>
                    <a:pt x="285" y="126"/>
                  </a:lnTo>
                  <a:lnTo>
                    <a:pt x="285" y="126"/>
                  </a:lnTo>
                  <a:lnTo>
                    <a:pt x="285" y="126"/>
                  </a:lnTo>
                  <a:lnTo>
                    <a:pt x="222" y="131"/>
                  </a:lnTo>
                  <a:lnTo>
                    <a:pt x="200" y="143"/>
                  </a:lnTo>
                  <a:lnTo>
                    <a:pt x="177" y="149"/>
                  </a:lnTo>
                  <a:lnTo>
                    <a:pt x="177" y="149"/>
                  </a:lnTo>
                  <a:lnTo>
                    <a:pt x="177" y="149"/>
                  </a:lnTo>
                  <a:lnTo>
                    <a:pt x="171" y="149"/>
                  </a:lnTo>
                  <a:lnTo>
                    <a:pt x="171" y="149"/>
                  </a:lnTo>
                  <a:lnTo>
                    <a:pt x="137" y="171"/>
                  </a:lnTo>
                  <a:lnTo>
                    <a:pt x="137" y="171"/>
                  </a:lnTo>
                  <a:lnTo>
                    <a:pt x="137" y="171"/>
                  </a:lnTo>
                  <a:lnTo>
                    <a:pt x="125" y="183"/>
                  </a:lnTo>
                  <a:lnTo>
                    <a:pt x="125" y="183"/>
                  </a:lnTo>
                  <a:lnTo>
                    <a:pt x="125" y="183"/>
                  </a:lnTo>
                  <a:lnTo>
                    <a:pt x="142" y="194"/>
                  </a:lnTo>
                  <a:lnTo>
                    <a:pt x="142" y="194"/>
                  </a:lnTo>
                  <a:lnTo>
                    <a:pt x="80" y="303"/>
                  </a:lnTo>
                  <a:lnTo>
                    <a:pt x="80" y="303"/>
                  </a:lnTo>
                  <a:lnTo>
                    <a:pt x="45" y="286"/>
                  </a:lnTo>
                  <a:lnTo>
                    <a:pt x="22" y="257"/>
                  </a:lnTo>
                  <a:lnTo>
                    <a:pt x="5" y="223"/>
                  </a:lnTo>
                  <a:lnTo>
                    <a:pt x="0" y="188"/>
                  </a:lnTo>
                  <a:lnTo>
                    <a:pt x="0" y="188"/>
                  </a:lnTo>
                  <a:lnTo>
                    <a:pt x="0" y="188"/>
                  </a:lnTo>
                  <a:lnTo>
                    <a:pt x="0" y="154"/>
                  </a:lnTo>
                  <a:lnTo>
                    <a:pt x="11" y="131"/>
                  </a:lnTo>
                  <a:lnTo>
                    <a:pt x="28" y="109"/>
                  </a:lnTo>
                  <a:lnTo>
                    <a:pt x="45" y="86"/>
                  </a:lnTo>
                  <a:lnTo>
                    <a:pt x="45" y="86"/>
                  </a:lnTo>
                  <a:lnTo>
                    <a:pt x="45" y="86"/>
                  </a:lnTo>
                  <a:lnTo>
                    <a:pt x="80" y="57"/>
                  </a:lnTo>
                  <a:lnTo>
                    <a:pt x="120" y="34"/>
                  </a:lnTo>
                  <a:lnTo>
                    <a:pt x="120" y="34"/>
                  </a:lnTo>
                  <a:lnTo>
                    <a:pt x="120" y="34"/>
                  </a:lnTo>
                  <a:lnTo>
                    <a:pt x="160" y="17"/>
                  </a:lnTo>
                  <a:lnTo>
                    <a:pt x="200" y="6"/>
                  </a:lnTo>
                  <a:lnTo>
                    <a:pt x="245" y="0"/>
                  </a:lnTo>
                  <a:lnTo>
                    <a:pt x="285" y="0"/>
                  </a:lnTo>
                  <a:lnTo>
                    <a:pt x="285" y="0"/>
                  </a:lnTo>
                  <a:lnTo>
                    <a:pt x="285" y="0"/>
                  </a:lnTo>
                  <a:lnTo>
                    <a:pt x="337" y="6"/>
                  </a:lnTo>
                  <a:lnTo>
                    <a:pt x="394" y="11"/>
                  </a:lnTo>
                  <a:lnTo>
                    <a:pt x="445" y="23"/>
                  </a:lnTo>
                  <a:lnTo>
                    <a:pt x="497" y="34"/>
                  </a:lnTo>
                  <a:lnTo>
                    <a:pt x="542" y="57"/>
                  </a:lnTo>
                  <a:lnTo>
                    <a:pt x="588" y="80"/>
                  </a:lnTo>
                  <a:lnTo>
                    <a:pt x="628" y="103"/>
                  </a:lnTo>
                  <a:lnTo>
                    <a:pt x="668" y="131"/>
                  </a:lnTo>
                  <a:lnTo>
                    <a:pt x="668" y="131"/>
                  </a:lnTo>
                  <a:lnTo>
                    <a:pt x="668" y="131"/>
                  </a:lnTo>
                  <a:lnTo>
                    <a:pt x="708" y="177"/>
                  </a:lnTo>
                  <a:lnTo>
                    <a:pt x="742" y="228"/>
                  </a:lnTo>
                  <a:lnTo>
                    <a:pt x="759" y="280"/>
                  </a:lnTo>
                  <a:lnTo>
                    <a:pt x="765" y="331"/>
                  </a:lnTo>
                  <a:lnTo>
                    <a:pt x="765" y="331"/>
                  </a:lnTo>
                  <a:lnTo>
                    <a:pt x="765" y="331"/>
                  </a:lnTo>
                  <a:lnTo>
                    <a:pt x="765" y="366"/>
                  </a:lnTo>
                  <a:lnTo>
                    <a:pt x="754" y="394"/>
                  </a:lnTo>
                  <a:lnTo>
                    <a:pt x="748" y="423"/>
                  </a:lnTo>
                  <a:lnTo>
                    <a:pt x="731" y="451"/>
                  </a:lnTo>
                  <a:lnTo>
                    <a:pt x="696" y="503"/>
                  </a:lnTo>
                  <a:lnTo>
                    <a:pt x="651" y="548"/>
                  </a:lnTo>
                  <a:lnTo>
                    <a:pt x="651" y="548"/>
                  </a:lnTo>
                  <a:lnTo>
                    <a:pt x="651" y="548"/>
                  </a:lnTo>
                  <a:lnTo>
                    <a:pt x="622" y="571"/>
                  </a:lnTo>
                  <a:lnTo>
                    <a:pt x="599" y="594"/>
                  </a:lnTo>
                  <a:lnTo>
                    <a:pt x="571" y="605"/>
                  </a:lnTo>
                  <a:lnTo>
                    <a:pt x="542" y="617"/>
                  </a:lnTo>
                  <a:lnTo>
                    <a:pt x="519" y="623"/>
                  </a:lnTo>
                  <a:lnTo>
                    <a:pt x="491" y="628"/>
                  </a:lnTo>
                  <a:lnTo>
                    <a:pt x="445" y="623"/>
                  </a:lnTo>
                  <a:lnTo>
                    <a:pt x="405" y="611"/>
                  </a:lnTo>
                  <a:lnTo>
                    <a:pt x="371" y="600"/>
                  </a:lnTo>
                  <a:lnTo>
                    <a:pt x="331" y="583"/>
                  </a:lnTo>
                  <a:lnTo>
                    <a:pt x="262" y="777"/>
                  </a:lnTo>
                  <a:lnTo>
                    <a:pt x="262" y="777"/>
                  </a:lnTo>
                  <a:lnTo>
                    <a:pt x="257" y="714"/>
                  </a:lnTo>
                  <a:lnTo>
                    <a:pt x="245" y="594"/>
                  </a:lnTo>
                  <a:lnTo>
                    <a:pt x="234" y="428"/>
                  </a:lnTo>
                  <a:lnTo>
                    <a:pt x="234" y="42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p:nvSpPr>
          <p:spPr bwMode="auto">
            <a:xfrm>
              <a:off x="3816" y="1717"/>
              <a:ext cx="206" cy="206"/>
            </a:xfrm>
            <a:custGeom>
              <a:avLst/>
              <a:gdLst>
                <a:gd name="T0" fmla="*/ 206 w 206"/>
                <a:gd name="T1" fmla="*/ 103 h 206"/>
                <a:gd name="T2" fmla="*/ 206 w 206"/>
                <a:gd name="T3" fmla="*/ 103 h 206"/>
                <a:gd name="T4" fmla="*/ 206 w 206"/>
                <a:gd name="T5" fmla="*/ 86 h 206"/>
                <a:gd name="T6" fmla="*/ 200 w 206"/>
                <a:gd name="T7" fmla="*/ 63 h 206"/>
                <a:gd name="T8" fmla="*/ 189 w 206"/>
                <a:gd name="T9" fmla="*/ 46 h 206"/>
                <a:gd name="T10" fmla="*/ 177 w 206"/>
                <a:gd name="T11" fmla="*/ 29 h 206"/>
                <a:gd name="T12" fmla="*/ 160 w 206"/>
                <a:gd name="T13" fmla="*/ 18 h 206"/>
                <a:gd name="T14" fmla="*/ 143 w 206"/>
                <a:gd name="T15" fmla="*/ 12 h 206"/>
                <a:gd name="T16" fmla="*/ 126 w 206"/>
                <a:gd name="T17" fmla="*/ 6 h 206"/>
                <a:gd name="T18" fmla="*/ 103 w 206"/>
                <a:gd name="T19" fmla="*/ 0 h 206"/>
                <a:gd name="T20" fmla="*/ 103 w 206"/>
                <a:gd name="T21" fmla="*/ 0 h 206"/>
                <a:gd name="T22" fmla="*/ 86 w 206"/>
                <a:gd name="T23" fmla="*/ 6 h 206"/>
                <a:gd name="T24" fmla="*/ 63 w 206"/>
                <a:gd name="T25" fmla="*/ 12 h 206"/>
                <a:gd name="T26" fmla="*/ 46 w 206"/>
                <a:gd name="T27" fmla="*/ 18 h 206"/>
                <a:gd name="T28" fmla="*/ 35 w 206"/>
                <a:gd name="T29" fmla="*/ 29 h 206"/>
                <a:gd name="T30" fmla="*/ 17 w 206"/>
                <a:gd name="T31" fmla="*/ 46 h 206"/>
                <a:gd name="T32" fmla="*/ 12 w 206"/>
                <a:gd name="T33" fmla="*/ 63 h 206"/>
                <a:gd name="T34" fmla="*/ 6 w 206"/>
                <a:gd name="T35" fmla="*/ 86 h 206"/>
                <a:gd name="T36" fmla="*/ 0 w 206"/>
                <a:gd name="T37" fmla="*/ 103 h 206"/>
                <a:gd name="T38" fmla="*/ 0 w 206"/>
                <a:gd name="T39" fmla="*/ 103 h 206"/>
                <a:gd name="T40" fmla="*/ 6 w 206"/>
                <a:gd name="T41" fmla="*/ 126 h 206"/>
                <a:gd name="T42" fmla="*/ 12 w 206"/>
                <a:gd name="T43" fmla="*/ 143 h 206"/>
                <a:gd name="T44" fmla="*/ 17 w 206"/>
                <a:gd name="T45" fmla="*/ 160 h 206"/>
                <a:gd name="T46" fmla="*/ 35 w 206"/>
                <a:gd name="T47" fmla="*/ 177 h 206"/>
                <a:gd name="T48" fmla="*/ 46 w 206"/>
                <a:gd name="T49" fmla="*/ 189 h 206"/>
                <a:gd name="T50" fmla="*/ 63 w 206"/>
                <a:gd name="T51" fmla="*/ 200 h 206"/>
                <a:gd name="T52" fmla="*/ 86 w 206"/>
                <a:gd name="T53" fmla="*/ 206 h 206"/>
                <a:gd name="T54" fmla="*/ 103 w 206"/>
                <a:gd name="T55" fmla="*/ 206 h 206"/>
                <a:gd name="T56" fmla="*/ 103 w 206"/>
                <a:gd name="T57" fmla="*/ 206 h 206"/>
                <a:gd name="T58" fmla="*/ 126 w 206"/>
                <a:gd name="T59" fmla="*/ 206 h 206"/>
                <a:gd name="T60" fmla="*/ 143 w 206"/>
                <a:gd name="T61" fmla="*/ 200 h 206"/>
                <a:gd name="T62" fmla="*/ 160 w 206"/>
                <a:gd name="T63" fmla="*/ 189 h 206"/>
                <a:gd name="T64" fmla="*/ 177 w 206"/>
                <a:gd name="T65" fmla="*/ 177 h 206"/>
                <a:gd name="T66" fmla="*/ 189 w 206"/>
                <a:gd name="T67" fmla="*/ 160 h 206"/>
                <a:gd name="T68" fmla="*/ 200 w 206"/>
                <a:gd name="T69" fmla="*/ 143 h 206"/>
                <a:gd name="T70" fmla="*/ 206 w 206"/>
                <a:gd name="T71" fmla="*/ 126 h 206"/>
                <a:gd name="T72" fmla="*/ 206 w 206"/>
                <a:gd name="T73" fmla="*/ 103 h 206"/>
                <a:gd name="T74" fmla="*/ 206 w 206"/>
                <a:gd name="T75" fmla="*/ 103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6" h="206">
                  <a:moveTo>
                    <a:pt x="206" y="103"/>
                  </a:moveTo>
                  <a:lnTo>
                    <a:pt x="206" y="103"/>
                  </a:lnTo>
                  <a:lnTo>
                    <a:pt x="206" y="86"/>
                  </a:lnTo>
                  <a:lnTo>
                    <a:pt x="200" y="63"/>
                  </a:lnTo>
                  <a:lnTo>
                    <a:pt x="189" y="46"/>
                  </a:lnTo>
                  <a:lnTo>
                    <a:pt x="177" y="29"/>
                  </a:lnTo>
                  <a:lnTo>
                    <a:pt x="160" y="18"/>
                  </a:lnTo>
                  <a:lnTo>
                    <a:pt x="143" y="12"/>
                  </a:lnTo>
                  <a:lnTo>
                    <a:pt x="126" y="6"/>
                  </a:lnTo>
                  <a:lnTo>
                    <a:pt x="103" y="0"/>
                  </a:lnTo>
                  <a:lnTo>
                    <a:pt x="103" y="0"/>
                  </a:lnTo>
                  <a:lnTo>
                    <a:pt x="86" y="6"/>
                  </a:lnTo>
                  <a:lnTo>
                    <a:pt x="63" y="12"/>
                  </a:lnTo>
                  <a:lnTo>
                    <a:pt x="46" y="18"/>
                  </a:lnTo>
                  <a:lnTo>
                    <a:pt x="35" y="29"/>
                  </a:lnTo>
                  <a:lnTo>
                    <a:pt x="17" y="46"/>
                  </a:lnTo>
                  <a:lnTo>
                    <a:pt x="12" y="63"/>
                  </a:lnTo>
                  <a:lnTo>
                    <a:pt x="6" y="86"/>
                  </a:lnTo>
                  <a:lnTo>
                    <a:pt x="0" y="103"/>
                  </a:lnTo>
                  <a:lnTo>
                    <a:pt x="0" y="103"/>
                  </a:lnTo>
                  <a:lnTo>
                    <a:pt x="6" y="126"/>
                  </a:lnTo>
                  <a:lnTo>
                    <a:pt x="12" y="143"/>
                  </a:lnTo>
                  <a:lnTo>
                    <a:pt x="17" y="160"/>
                  </a:lnTo>
                  <a:lnTo>
                    <a:pt x="35" y="177"/>
                  </a:lnTo>
                  <a:lnTo>
                    <a:pt x="46" y="189"/>
                  </a:lnTo>
                  <a:lnTo>
                    <a:pt x="63" y="200"/>
                  </a:lnTo>
                  <a:lnTo>
                    <a:pt x="86" y="206"/>
                  </a:lnTo>
                  <a:lnTo>
                    <a:pt x="103" y="206"/>
                  </a:lnTo>
                  <a:lnTo>
                    <a:pt x="103" y="206"/>
                  </a:lnTo>
                  <a:lnTo>
                    <a:pt x="126" y="206"/>
                  </a:lnTo>
                  <a:lnTo>
                    <a:pt x="143" y="200"/>
                  </a:lnTo>
                  <a:lnTo>
                    <a:pt x="160" y="189"/>
                  </a:lnTo>
                  <a:lnTo>
                    <a:pt x="177" y="177"/>
                  </a:lnTo>
                  <a:lnTo>
                    <a:pt x="189" y="160"/>
                  </a:lnTo>
                  <a:lnTo>
                    <a:pt x="200" y="143"/>
                  </a:lnTo>
                  <a:lnTo>
                    <a:pt x="206" y="126"/>
                  </a:lnTo>
                  <a:lnTo>
                    <a:pt x="206" y="103"/>
                  </a:lnTo>
                  <a:lnTo>
                    <a:pt x="206" y="10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p:nvSpPr>
          <p:spPr bwMode="auto">
            <a:xfrm>
              <a:off x="3691" y="1066"/>
              <a:ext cx="182" cy="177"/>
            </a:xfrm>
            <a:custGeom>
              <a:avLst/>
              <a:gdLst>
                <a:gd name="T0" fmla="*/ 182 w 182"/>
                <a:gd name="T1" fmla="*/ 86 h 177"/>
                <a:gd name="T2" fmla="*/ 182 w 182"/>
                <a:gd name="T3" fmla="*/ 86 h 177"/>
                <a:gd name="T4" fmla="*/ 182 w 182"/>
                <a:gd name="T5" fmla="*/ 109 h 177"/>
                <a:gd name="T6" fmla="*/ 177 w 182"/>
                <a:gd name="T7" fmla="*/ 126 h 177"/>
                <a:gd name="T8" fmla="*/ 154 w 182"/>
                <a:gd name="T9" fmla="*/ 149 h 177"/>
                <a:gd name="T10" fmla="*/ 125 w 182"/>
                <a:gd name="T11" fmla="*/ 172 h 177"/>
                <a:gd name="T12" fmla="*/ 108 w 182"/>
                <a:gd name="T13" fmla="*/ 177 h 177"/>
                <a:gd name="T14" fmla="*/ 91 w 182"/>
                <a:gd name="T15" fmla="*/ 177 h 177"/>
                <a:gd name="T16" fmla="*/ 91 w 182"/>
                <a:gd name="T17" fmla="*/ 177 h 177"/>
                <a:gd name="T18" fmla="*/ 74 w 182"/>
                <a:gd name="T19" fmla="*/ 177 h 177"/>
                <a:gd name="T20" fmla="*/ 57 w 182"/>
                <a:gd name="T21" fmla="*/ 172 h 177"/>
                <a:gd name="T22" fmla="*/ 28 w 182"/>
                <a:gd name="T23" fmla="*/ 149 h 177"/>
                <a:gd name="T24" fmla="*/ 5 w 182"/>
                <a:gd name="T25" fmla="*/ 126 h 177"/>
                <a:gd name="T26" fmla="*/ 0 w 182"/>
                <a:gd name="T27" fmla="*/ 109 h 177"/>
                <a:gd name="T28" fmla="*/ 0 w 182"/>
                <a:gd name="T29" fmla="*/ 86 h 177"/>
                <a:gd name="T30" fmla="*/ 0 w 182"/>
                <a:gd name="T31" fmla="*/ 86 h 177"/>
                <a:gd name="T32" fmla="*/ 0 w 182"/>
                <a:gd name="T33" fmla="*/ 69 h 177"/>
                <a:gd name="T34" fmla="*/ 5 w 182"/>
                <a:gd name="T35" fmla="*/ 52 h 177"/>
                <a:gd name="T36" fmla="*/ 28 w 182"/>
                <a:gd name="T37" fmla="*/ 29 h 177"/>
                <a:gd name="T38" fmla="*/ 57 w 182"/>
                <a:gd name="T39" fmla="*/ 6 h 177"/>
                <a:gd name="T40" fmla="*/ 74 w 182"/>
                <a:gd name="T41" fmla="*/ 0 h 177"/>
                <a:gd name="T42" fmla="*/ 91 w 182"/>
                <a:gd name="T43" fmla="*/ 0 h 177"/>
                <a:gd name="T44" fmla="*/ 91 w 182"/>
                <a:gd name="T45" fmla="*/ 0 h 177"/>
                <a:gd name="T46" fmla="*/ 108 w 182"/>
                <a:gd name="T47" fmla="*/ 0 h 177"/>
                <a:gd name="T48" fmla="*/ 125 w 182"/>
                <a:gd name="T49" fmla="*/ 6 h 177"/>
                <a:gd name="T50" fmla="*/ 154 w 182"/>
                <a:gd name="T51" fmla="*/ 29 h 177"/>
                <a:gd name="T52" fmla="*/ 177 w 182"/>
                <a:gd name="T53" fmla="*/ 52 h 177"/>
                <a:gd name="T54" fmla="*/ 182 w 182"/>
                <a:gd name="T55" fmla="*/ 69 h 177"/>
                <a:gd name="T56" fmla="*/ 182 w 182"/>
                <a:gd name="T57" fmla="*/ 86 h 177"/>
                <a:gd name="T58" fmla="*/ 182 w 182"/>
                <a:gd name="T59" fmla="*/ 8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2" h="177">
                  <a:moveTo>
                    <a:pt x="182" y="86"/>
                  </a:moveTo>
                  <a:lnTo>
                    <a:pt x="182" y="86"/>
                  </a:lnTo>
                  <a:lnTo>
                    <a:pt x="182" y="109"/>
                  </a:lnTo>
                  <a:lnTo>
                    <a:pt x="177" y="126"/>
                  </a:lnTo>
                  <a:lnTo>
                    <a:pt x="154" y="149"/>
                  </a:lnTo>
                  <a:lnTo>
                    <a:pt x="125" y="172"/>
                  </a:lnTo>
                  <a:lnTo>
                    <a:pt x="108" y="177"/>
                  </a:lnTo>
                  <a:lnTo>
                    <a:pt x="91" y="177"/>
                  </a:lnTo>
                  <a:lnTo>
                    <a:pt x="91" y="177"/>
                  </a:lnTo>
                  <a:lnTo>
                    <a:pt x="74" y="177"/>
                  </a:lnTo>
                  <a:lnTo>
                    <a:pt x="57" y="172"/>
                  </a:lnTo>
                  <a:lnTo>
                    <a:pt x="28" y="149"/>
                  </a:lnTo>
                  <a:lnTo>
                    <a:pt x="5" y="126"/>
                  </a:lnTo>
                  <a:lnTo>
                    <a:pt x="0" y="109"/>
                  </a:lnTo>
                  <a:lnTo>
                    <a:pt x="0" y="86"/>
                  </a:lnTo>
                  <a:lnTo>
                    <a:pt x="0" y="86"/>
                  </a:lnTo>
                  <a:lnTo>
                    <a:pt x="0" y="69"/>
                  </a:lnTo>
                  <a:lnTo>
                    <a:pt x="5" y="52"/>
                  </a:lnTo>
                  <a:lnTo>
                    <a:pt x="28" y="29"/>
                  </a:lnTo>
                  <a:lnTo>
                    <a:pt x="57" y="6"/>
                  </a:lnTo>
                  <a:lnTo>
                    <a:pt x="74" y="0"/>
                  </a:lnTo>
                  <a:lnTo>
                    <a:pt x="91" y="0"/>
                  </a:lnTo>
                  <a:lnTo>
                    <a:pt x="91" y="0"/>
                  </a:lnTo>
                  <a:lnTo>
                    <a:pt x="108" y="0"/>
                  </a:lnTo>
                  <a:lnTo>
                    <a:pt x="125" y="6"/>
                  </a:lnTo>
                  <a:lnTo>
                    <a:pt x="154" y="29"/>
                  </a:lnTo>
                  <a:lnTo>
                    <a:pt x="177" y="52"/>
                  </a:lnTo>
                  <a:lnTo>
                    <a:pt x="182" y="69"/>
                  </a:lnTo>
                  <a:lnTo>
                    <a:pt x="182" y="86"/>
                  </a:lnTo>
                  <a:lnTo>
                    <a:pt x="182" y="8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p:nvSpPr>
          <p:spPr bwMode="auto">
            <a:xfrm>
              <a:off x="3022" y="2054"/>
              <a:ext cx="309" cy="183"/>
            </a:xfrm>
            <a:custGeom>
              <a:avLst/>
              <a:gdLst>
                <a:gd name="T0" fmla="*/ 0 w 309"/>
                <a:gd name="T1" fmla="*/ 183 h 183"/>
                <a:gd name="T2" fmla="*/ 0 w 309"/>
                <a:gd name="T3" fmla="*/ 183 h 183"/>
                <a:gd name="T4" fmla="*/ 17 w 309"/>
                <a:gd name="T5" fmla="*/ 137 h 183"/>
                <a:gd name="T6" fmla="*/ 40 w 309"/>
                <a:gd name="T7" fmla="*/ 98 h 183"/>
                <a:gd name="T8" fmla="*/ 75 w 309"/>
                <a:gd name="T9" fmla="*/ 52 h 183"/>
                <a:gd name="T10" fmla="*/ 97 w 309"/>
                <a:gd name="T11" fmla="*/ 35 h 183"/>
                <a:gd name="T12" fmla="*/ 115 w 309"/>
                <a:gd name="T13" fmla="*/ 18 h 183"/>
                <a:gd name="T14" fmla="*/ 143 w 309"/>
                <a:gd name="T15" fmla="*/ 6 h 183"/>
                <a:gd name="T16" fmla="*/ 172 w 309"/>
                <a:gd name="T17" fmla="*/ 0 h 183"/>
                <a:gd name="T18" fmla="*/ 200 w 309"/>
                <a:gd name="T19" fmla="*/ 6 h 183"/>
                <a:gd name="T20" fmla="*/ 234 w 309"/>
                <a:gd name="T21" fmla="*/ 18 h 183"/>
                <a:gd name="T22" fmla="*/ 269 w 309"/>
                <a:gd name="T23" fmla="*/ 35 h 183"/>
                <a:gd name="T24" fmla="*/ 309 w 309"/>
                <a:gd name="T25" fmla="*/ 69 h 183"/>
                <a:gd name="T26" fmla="*/ 309 w 309"/>
                <a:gd name="T27" fmla="*/ 69 h 183"/>
                <a:gd name="T28" fmla="*/ 280 w 309"/>
                <a:gd name="T29" fmla="*/ 58 h 183"/>
                <a:gd name="T30" fmla="*/ 246 w 309"/>
                <a:gd name="T31" fmla="*/ 46 h 183"/>
                <a:gd name="T32" fmla="*/ 206 w 309"/>
                <a:gd name="T33" fmla="*/ 46 h 183"/>
                <a:gd name="T34" fmla="*/ 155 w 309"/>
                <a:gd name="T35" fmla="*/ 58 h 183"/>
                <a:gd name="T36" fmla="*/ 132 w 309"/>
                <a:gd name="T37" fmla="*/ 63 h 183"/>
                <a:gd name="T38" fmla="*/ 103 w 309"/>
                <a:gd name="T39" fmla="*/ 75 h 183"/>
                <a:gd name="T40" fmla="*/ 80 w 309"/>
                <a:gd name="T41" fmla="*/ 98 h 183"/>
                <a:gd name="T42" fmla="*/ 52 w 309"/>
                <a:gd name="T43" fmla="*/ 120 h 183"/>
                <a:gd name="T44" fmla="*/ 23 w 309"/>
                <a:gd name="T45" fmla="*/ 149 h 183"/>
                <a:gd name="T46" fmla="*/ 0 w 309"/>
                <a:gd name="T47" fmla="*/ 183 h 183"/>
                <a:gd name="T48" fmla="*/ 0 w 309"/>
                <a:gd name="T49"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9" h="183">
                  <a:moveTo>
                    <a:pt x="0" y="183"/>
                  </a:moveTo>
                  <a:lnTo>
                    <a:pt x="0" y="183"/>
                  </a:lnTo>
                  <a:lnTo>
                    <a:pt x="17" y="137"/>
                  </a:lnTo>
                  <a:lnTo>
                    <a:pt x="40" y="98"/>
                  </a:lnTo>
                  <a:lnTo>
                    <a:pt x="75" y="52"/>
                  </a:lnTo>
                  <a:lnTo>
                    <a:pt x="97" y="35"/>
                  </a:lnTo>
                  <a:lnTo>
                    <a:pt x="115" y="18"/>
                  </a:lnTo>
                  <a:lnTo>
                    <a:pt x="143" y="6"/>
                  </a:lnTo>
                  <a:lnTo>
                    <a:pt x="172" y="0"/>
                  </a:lnTo>
                  <a:lnTo>
                    <a:pt x="200" y="6"/>
                  </a:lnTo>
                  <a:lnTo>
                    <a:pt x="234" y="18"/>
                  </a:lnTo>
                  <a:lnTo>
                    <a:pt x="269" y="35"/>
                  </a:lnTo>
                  <a:lnTo>
                    <a:pt x="309" y="69"/>
                  </a:lnTo>
                  <a:lnTo>
                    <a:pt x="309" y="69"/>
                  </a:lnTo>
                  <a:lnTo>
                    <a:pt x="280" y="58"/>
                  </a:lnTo>
                  <a:lnTo>
                    <a:pt x="246" y="46"/>
                  </a:lnTo>
                  <a:lnTo>
                    <a:pt x="206" y="46"/>
                  </a:lnTo>
                  <a:lnTo>
                    <a:pt x="155" y="58"/>
                  </a:lnTo>
                  <a:lnTo>
                    <a:pt x="132" y="63"/>
                  </a:lnTo>
                  <a:lnTo>
                    <a:pt x="103" y="75"/>
                  </a:lnTo>
                  <a:lnTo>
                    <a:pt x="80" y="98"/>
                  </a:lnTo>
                  <a:lnTo>
                    <a:pt x="52" y="120"/>
                  </a:lnTo>
                  <a:lnTo>
                    <a:pt x="23" y="149"/>
                  </a:lnTo>
                  <a:lnTo>
                    <a:pt x="0" y="183"/>
                  </a:lnTo>
                  <a:lnTo>
                    <a:pt x="0" y="1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1417227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Incident Management </a:t>
            </a:r>
            <a:br>
              <a:rPr lang="en-US" dirty="0" smtClean="0"/>
            </a:br>
            <a:r>
              <a:rPr lang="en-US" dirty="0" smtClean="0"/>
              <a:t>Contact Information	</a:t>
            </a:r>
            <a:endParaRPr lang="en-US" dirty="0"/>
          </a:p>
        </p:txBody>
      </p:sp>
      <p:sp>
        <p:nvSpPr>
          <p:cNvPr id="3" name="Content Placeholder 2"/>
          <p:cNvSpPr>
            <a:spLocks noGrp="1"/>
          </p:cNvSpPr>
          <p:nvPr>
            <p:ph sz="quarter" idx="1"/>
          </p:nvPr>
        </p:nvSpPr>
        <p:spPr/>
        <p:txBody>
          <a:bodyPr>
            <a:normAutofit fontScale="85000" lnSpcReduction="20000"/>
          </a:bodyPr>
          <a:lstStyle/>
          <a:p>
            <a:pPr marL="0" indent="0">
              <a:buNone/>
            </a:pPr>
            <a:r>
              <a:rPr lang="en-US" sz="2900" b="1" u="sng" dirty="0" smtClean="0"/>
              <a:t>Student Intervention Services</a:t>
            </a:r>
          </a:p>
          <a:p>
            <a:pPr marL="0" indent="0">
              <a:buNone/>
            </a:pPr>
            <a:r>
              <a:rPr lang="en-US" sz="2900" dirty="0" smtClean="0"/>
              <a:t>Sabrina Moore, Director, 803-734-8433 or </a:t>
            </a:r>
            <a:r>
              <a:rPr lang="en-US" sz="2900" dirty="0" smtClean="0">
                <a:hlinkClick r:id="rId2"/>
              </a:rPr>
              <a:t>smoore@ed.sc.gov</a:t>
            </a:r>
            <a:endParaRPr lang="en-US" sz="2900" dirty="0" smtClean="0"/>
          </a:p>
          <a:p>
            <a:pPr marL="0" indent="0">
              <a:buNone/>
            </a:pPr>
            <a:r>
              <a:rPr lang="en-US" sz="2900" dirty="0" smtClean="0"/>
              <a:t>Aveene Coleman, Education Associate, 803-734-3057 or </a:t>
            </a:r>
            <a:r>
              <a:rPr lang="en-US" sz="2900" dirty="0" smtClean="0">
                <a:hlinkClick r:id="rId3"/>
              </a:rPr>
              <a:t>acoleman@ed.sc.gov</a:t>
            </a:r>
            <a:endParaRPr lang="en-US" sz="2900" dirty="0" smtClean="0"/>
          </a:p>
          <a:p>
            <a:pPr marL="0" indent="0">
              <a:buNone/>
            </a:pPr>
            <a:r>
              <a:rPr lang="en-US" sz="2900" dirty="0" smtClean="0"/>
              <a:t>Kim Smith, Education Associate, 803-734-8113 or </a:t>
            </a:r>
            <a:r>
              <a:rPr lang="en-US" sz="2900" dirty="0" smtClean="0">
                <a:hlinkClick r:id="rId4"/>
              </a:rPr>
              <a:t>kwsmith@ed.sc.gov</a:t>
            </a:r>
            <a:endParaRPr lang="en-US" sz="2900" dirty="0" smtClean="0"/>
          </a:p>
          <a:p>
            <a:pPr marL="0" indent="0">
              <a:buNone/>
            </a:pPr>
            <a:r>
              <a:rPr lang="en-US" sz="2900" b="1" u="sng" dirty="0" smtClean="0"/>
              <a:t>Special Education Services</a:t>
            </a:r>
            <a:endParaRPr lang="en-US" sz="2900" b="1" u="sng" dirty="0"/>
          </a:p>
          <a:p>
            <a:pPr marL="0" indent="0">
              <a:buNone/>
            </a:pPr>
            <a:r>
              <a:rPr lang="en-US" sz="2900" dirty="0" smtClean="0"/>
              <a:t>Carolyn Bostick, </a:t>
            </a:r>
            <a:r>
              <a:rPr lang="en-US" sz="2900" dirty="0"/>
              <a:t>Education Associate, </a:t>
            </a:r>
            <a:r>
              <a:rPr lang="en-US" sz="2900" dirty="0" smtClean="0"/>
              <a:t>803-734-1263 </a:t>
            </a:r>
            <a:r>
              <a:rPr lang="en-US" sz="2900" dirty="0" smtClean="0"/>
              <a:t>or</a:t>
            </a:r>
            <a:br>
              <a:rPr lang="en-US" sz="2900" dirty="0" smtClean="0"/>
            </a:br>
            <a:r>
              <a:rPr lang="en-US" sz="2900" dirty="0" smtClean="0">
                <a:hlinkClick r:id="rId5"/>
              </a:rPr>
              <a:t>cbostick@ed.sc.gov</a:t>
            </a:r>
            <a:r>
              <a:rPr lang="en-US" sz="2900" dirty="0" smtClean="0"/>
              <a:t/>
            </a:r>
            <a:br>
              <a:rPr lang="en-US" sz="2900" dirty="0" smtClean="0"/>
            </a:br>
            <a:r>
              <a:rPr lang="en-US" sz="2900" b="1" dirty="0" smtClean="0"/>
              <a:t>Internal Technology </a:t>
            </a:r>
            <a:r>
              <a:rPr lang="en-US" sz="2900" b="1" dirty="0"/>
              <a:t>Services</a:t>
            </a:r>
            <a:br>
              <a:rPr lang="en-US" sz="2900" b="1" dirty="0"/>
            </a:br>
            <a:r>
              <a:rPr lang="en-US" sz="2900" dirty="0"/>
              <a:t>LEA IT Support Staff may submit an IT Support Request: </a:t>
            </a:r>
            <a:r>
              <a:rPr lang="en-US" sz="2900" u="sng" dirty="0">
                <a:hlinkClick r:id="rId6"/>
              </a:rPr>
              <a:t>https://eservices.ed.sc.gov</a:t>
            </a:r>
            <a:r>
              <a:rPr lang="en-US" sz="2900" dirty="0"/>
              <a:t>  </a:t>
            </a:r>
          </a:p>
          <a:p>
            <a:pPr marL="0" indent="0">
              <a:buNone/>
            </a:pPr>
            <a:endParaRPr lang="en-US" dirty="0"/>
          </a:p>
        </p:txBody>
      </p:sp>
    </p:spTree>
    <p:extLst>
      <p:ext uri="{BB962C8B-B14F-4D97-AF65-F5344CB8AC3E}">
        <p14:creationId xmlns:p14="http://schemas.microsoft.com/office/powerpoint/2010/main" val="42583077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 Reporting Requirements</a:t>
            </a:r>
            <a:endParaRPr lang="en-US" dirty="0"/>
          </a:p>
        </p:txBody>
      </p:sp>
      <p:sp>
        <p:nvSpPr>
          <p:cNvPr id="3" name="Content Placeholder 2"/>
          <p:cNvSpPr>
            <a:spLocks noGrp="1"/>
          </p:cNvSpPr>
          <p:nvPr>
            <p:ph idx="1"/>
          </p:nvPr>
        </p:nvSpPr>
        <p:spPr/>
        <p:txBody>
          <a:bodyPr/>
          <a:lstStyle/>
          <a:p>
            <a:pPr marL="0" indent="0">
              <a:buNone/>
            </a:pPr>
            <a:r>
              <a:rPr lang="en-US" dirty="0" smtClean="0"/>
              <a:t>Office of Civil Rights Definitions</a:t>
            </a:r>
          </a:p>
          <a:p>
            <a:r>
              <a:rPr lang="en-US" dirty="0" smtClean="0"/>
              <a:t>Referral </a:t>
            </a:r>
            <a:r>
              <a:rPr lang="en-US" dirty="0"/>
              <a:t>to law enforcement is an action by which a student is reported to any law enforcement agency or official, including a </a:t>
            </a:r>
            <a:r>
              <a:rPr lang="en-US" u="sng" dirty="0"/>
              <a:t>school police unit</a:t>
            </a:r>
            <a:r>
              <a:rPr lang="en-US" dirty="0"/>
              <a:t>, for an incident that occurs on school grounds, during school-related events, or while taking school transportation</a:t>
            </a:r>
            <a:r>
              <a:rPr lang="en-US" dirty="0" smtClean="0"/>
              <a:t>.</a:t>
            </a:r>
          </a:p>
          <a:p>
            <a:r>
              <a:rPr lang="en-US" dirty="0" smtClean="0"/>
              <a:t>School-related </a:t>
            </a:r>
            <a:r>
              <a:rPr lang="en-US" dirty="0"/>
              <a:t>arrest refers to an arrest of a student for any activity conducted on school grounds, during off-campus school activities (including while taking school transportation), or due to a referral by any school official. </a:t>
            </a:r>
            <a:r>
              <a:rPr lang="en-US" u="sng" dirty="0"/>
              <a:t>All </a:t>
            </a:r>
            <a:r>
              <a:rPr lang="en-US" u="sng" dirty="0" smtClean="0"/>
              <a:t>arrests </a:t>
            </a:r>
            <a:r>
              <a:rPr lang="en-US" u="sng" dirty="0"/>
              <a:t>are considered referrals to law enforcement</a:t>
            </a:r>
          </a:p>
        </p:txBody>
      </p:sp>
    </p:spTree>
    <p:extLst>
      <p:ext uri="{BB962C8B-B14F-4D97-AF65-F5344CB8AC3E}">
        <p14:creationId xmlns:p14="http://schemas.microsoft.com/office/powerpoint/2010/main" val="84993696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AMO_REPORTCONTROLSVISIBLE" val="Empty"/>
  <p:tag name="_AMO_UNIQUEIDENTIFIER" val="0cee9e9a-0d9c-4795-b3d5-1683741df90d"/>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3541</TotalTime>
  <Words>3983</Words>
  <Application>Microsoft Office PowerPoint</Application>
  <PresentationFormat>On-screen Show (4:3)</PresentationFormat>
  <Paragraphs>774</Paragraphs>
  <Slides>81</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81</vt:i4>
      </vt:variant>
    </vt:vector>
  </HeadingPairs>
  <TitlesOfParts>
    <vt:vector size="87" baseType="lpstr">
      <vt:lpstr>ＭＳ Ｐゴシック</vt:lpstr>
      <vt:lpstr>Arial</vt:lpstr>
      <vt:lpstr>Calibri</vt:lpstr>
      <vt:lpstr>Century Gothic</vt:lpstr>
      <vt:lpstr>Times New Roman</vt:lpstr>
      <vt:lpstr>Clarity</vt:lpstr>
      <vt:lpstr>Incident Management Training 101</vt:lpstr>
      <vt:lpstr>Incident Management System </vt:lpstr>
      <vt:lpstr>Required Fields for Coding</vt:lpstr>
      <vt:lpstr>Required Fields for Coding</vt:lpstr>
      <vt:lpstr>Incident Management Coding 101</vt:lpstr>
      <vt:lpstr>Properly Coded Incident</vt:lpstr>
      <vt:lpstr>Incident Management 101</vt:lpstr>
      <vt:lpstr>Federal Reporting Requirements</vt:lpstr>
      <vt:lpstr>Federal Reporting Requirements</vt:lpstr>
      <vt:lpstr>What’s new in IM for 2018-19? </vt:lpstr>
      <vt:lpstr>What’s new in IM for 2018-19? </vt:lpstr>
      <vt:lpstr>Federal Discipline Reports</vt:lpstr>
      <vt:lpstr>Federal Reporting Requirements</vt:lpstr>
      <vt:lpstr>Federal Reporting Requirements</vt:lpstr>
      <vt:lpstr>Federal Reporting Requirements</vt:lpstr>
      <vt:lpstr>South Carolina’s Model Policy Harassment, Intimidation or Bullying </vt:lpstr>
      <vt:lpstr>South Carolina’s Model Policy Harassment, Intimidation or Bullying </vt:lpstr>
      <vt:lpstr>South Carolina’s Definitions Harassment, Intimidation or Bullying </vt:lpstr>
      <vt:lpstr>Federal Reporting Requirements</vt:lpstr>
      <vt:lpstr>Federal Reporting Requirements</vt:lpstr>
      <vt:lpstr>Federal Reporting Requirements</vt:lpstr>
      <vt:lpstr>Federal Reporting Requirements</vt:lpstr>
      <vt:lpstr>Federal Reporting Requirements</vt:lpstr>
      <vt:lpstr>Federal Reporting Requirements</vt:lpstr>
      <vt:lpstr>Federal Reporting Requirements</vt:lpstr>
      <vt:lpstr>Federal Reporting Requirements</vt:lpstr>
      <vt:lpstr>Incident Management Coding</vt:lpstr>
      <vt:lpstr>Federal Reporting Requirements Reminders </vt:lpstr>
      <vt:lpstr>Incident Management Coding</vt:lpstr>
      <vt:lpstr>Incident Management Coding 101</vt:lpstr>
      <vt:lpstr>Federal Reporting Requirements Reminders</vt:lpstr>
      <vt:lpstr>Incident Management Coding</vt:lpstr>
      <vt:lpstr>Incident Management Coding</vt:lpstr>
      <vt:lpstr>Incident Management Coding</vt:lpstr>
      <vt:lpstr>Incident Management Coding</vt:lpstr>
      <vt:lpstr>Incident Management Coding</vt:lpstr>
      <vt:lpstr>Federal Reporting Requirements Reminders </vt:lpstr>
      <vt:lpstr>Incident Management Coding</vt:lpstr>
      <vt:lpstr>Weapon Coding-Misc. Object</vt:lpstr>
      <vt:lpstr>Incident Management Coding</vt:lpstr>
      <vt:lpstr>Incident Management Coding Definitions</vt:lpstr>
      <vt:lpstr>Incident Management Coding Definitions</vt:lpstr>
      <vt:lpstr>Federal Reporting Requirements Reminders </vt:lpstr>
      <vt:lpstr>Incident Management Coding</vt:lpstr>
      <vt:lpstr>Action Association</vt:lpstr>
      <vt:lpstr>Reviewing Incident Data and Reports</vt:lpstr>
      <vt:lpstr>Reviewing Incident Reports in ADT</vt:lpstr>
      <vt:lpstr>IM Data Review Tools</vt:lpstr>
      <vt:lpstr>IM Data Validation</vt:lpstr>
      <vt:lpstr>Level Data State Validation</vt:lpstr>
      <vt:lpstr>Level Data State Validation</vt:lpstr>
      <vt:lpstr>Level Data Validation Reports</vt:lpstr>
      <vt:lpstr>Level Data Validation Reports</vt:lpstr>
      <vt:lpstr>Level Data Validation Tips </vt:lpstr>
      <vt:lpstr>Discipline Data for Reporting</vt:lpstr>
      <vt:lpstr>IM Reports ADT-ISS Report</vt:lpstr>
      <vt:lpstr>IM Reports ADT</vt:lpstr>
      <vt:lpstr>IM Reports ADT</vt:lpstr>
      <vt:lpstr>IM Reports in ADT for Table 5 Reporting</vt:lpstr>
      <vt:lpstr>IM Reports in ADT for Table 5 Reporting</vt:lpstr>
      <vt:lpstr>IM Reports in ADT for Table 5 Reporting</vt:lpstr>
      <vt:lpstr>IM Reports in ADT for Table 5 Reporting</vt:lpstr>
      <vt:lpstr>IM Reports in ADT for Table 5 Reporting</vt:lpstr>
      <vt:lpstr>Incident Management Frequent Errors from 2017-18</vt:lpstr>
      <vt:lpstr>Incident Management Frequent Errors from 2017-18 &amp; 2016-17</vt:lpstr>
      <vt:lpstr>Reviewing Incident Data Reports- Report with Errors</vt:lpstr>
      <vt:lpstr>Reviewing Incident Data Reports Report without Errors</vt:lpstr>
      <vt:lpstr>IM Resources</vt:lpstr>
      <vt:lpstr>Questions/Break</vt:lpstr>
      <vt:lpstr>Incident Management Report Tab</vt:lpstr>
      <vt:lpstr>Incident Management SDE Reports Tab</vt:lpstr>
      <vt:lpstr>IM-Discipline Summary Report</vt:lpstr>
      <vt:lpstr>IM-Truancy Report</vt:lpstr>
      <vt:lpstr>IM-PDS Report</vt:lpstr>
      <vt:lpstr>IM-Staff Referral Report</vt:lpstr>
      <vt:lpstr>Discipline Data for Reporting</vt:lpstr>
      <vt:lpstr>Suspension-Expulsion Data Information</vt:lpstr>
      <vt:lpstr>IM Resources</vt:lpstr>
      <vt:lpstr>Live Tour of Incident Management System in PowerSchool</vt:lpstr>
      <vt:lpstr>Questions??????</vt:lpstr>
      <vt:lpstr>Incident Management  Contact Information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Incident Management Training</dc:title>
  <dc:creator>test</dc:creator>
  <cp:lastModifiedBy>Coleman, Aveene R</cp:lastModifiedBy>
  <cp:revision>164</cp:revision>
  <cp:lastPrinted>2017-10-02T20:07:27Z</cp:lastPrinted>
  <dcterms:created xsi:type="dcterms:W3CDTF">2011-10-27T16:18:42Z</dcterms:created>
  <dcterms:modified xsi:type="dcterms:W3CDTF">2018-09-27T12:52:44Z</dcterms:modified>
</cp:coreProperties>
</file>