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57" d="100"/>
          <a:sy n="157" d="100"/>
        </p:scale>
        <p:origin x="-294" y="-2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4708140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1" name="Shape 19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6" name="Shape 23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1"/>
        <p:cNvGrpSpPr/>
        <p:nvPr/>
      </p:nvGrpSpPr>
      <p:grpSpPr>
        <a:xfrm>
          <a:off x="0" y="0"/>
          <a:ext cx="0" cy="0"/>
          <a:chOff x="0" y="0"/>
          <a:chExt cx="0" cy="0"/>
        </a:xfrm>
      </p:grpSpPr>
      <p:sp>
        <p:nvSpPr>
          <p:cNvPr id="12" name="Shape 12"/>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0" name="Shape 70"/>
          <p:cNvSpPr txBox="1">
            <a:spLocks noGrp="1"/>
          </p:cNvSpPr>
          <p:nvPr>
            <p:ph type="body" idx="1"/>
          </p:nvPr>
        </p:nvSpPr>
        <p:spPr>
          <a:xfrm rot="5400000">
            <a:off x="2874750" y="-1217400"/>
            <a:ext cx="3394500"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5463750" y="1371628"/>
            <a:ext cx="4388700" cy="20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6" name="Shape 76"/>
          <p:cNvSpPr txBox="1">
            <a:spLocks noGrp="1"/>
          </p:cNvSpPr>
          <p:nvPr>
            <p:ph type="body" idx="1"/>
          </p:nvPr>
        </p:nvSpPr>
        <p:spPr>
          <a:xfrm rot="5400000">
            <a:off x="1272750" y="-609572"/>
            <a:ext cx="4388700"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Main point">
    <p:bg>
      <p:bgPr>
        <a:solidFill>
          <a:schemeClr val="accent3"/>
        </a:solidFill>
        <a:effectLst/>
      </p:bgPr>
    </p:bg>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82" name="Shape 82"/>
          <p:cNvSpPr txBox="1">
            <a:spLocks noGrp="1"/>
          </p:cNvSpPr>
          <p:nvPr>
            <p:ph type="sldNum" idx="12"/>
          </p:nvPr>
        </p:nvSpPr>
        <p:spPr>
          <a:xfrm>
            <a:off x="8472458" y="4663217"/>
            <a:ext cx="548700" cy="393600"/>
          </a:xfrm>
          <a:prstGeom prst="rect">
            <a:avLst/>
          </a:prstGeom>
        </p:spPr>
        <p:txBody>
          <a:bodyPr spcFirstLastPara="1" wrap="square" lIns="91425" tIns="45700" rIns="91425" bIns="45700" anchor="ctr" anchorCtr="0">
            <a:noAutofit/>
          </a:bodyPr>
          <a:lstStyle/>
          <a:p>
            <a:pPr marL="0" lvl="0" indent="0" rtl="0">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7" name="Shape 17"/>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1"/>
        <p:cNvGrpSpPr/>
        <p:nvPr/>
      </p:nvGrpSpPr>
      <p:grpSpPr>
        <a:xfrm>
          <a:off x="0" y="0"/>
          <a:ext cx="0" cy="0"/>
          <a:chOff x="0" y="0"/>
          <a:chExt cx="0" cy="0"/>
        </a:xfrm>
      </p:grpSpPr>
      <p:sp>
        <p:nvSpPr>
          <p:cNvPr id="22" name="Shape 22"/>
          <p:cNvSpPr txBox="1">
            <a:spLocks noGrp="1"/>
          </p:cNvSpPr>
          <p:nvPr>
            <p:ph type="ctrTitle"/>
          </p:nvPr>
        </p:nvSpPr>
        <p:spPr>
          <a:xfrm>
            <a:off x="685800" y="1597819"/>
            <a:ext cx="7772400" cy="1102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3" name="Shape 23"/>
          <p:cNvSpPr txBox="1">
            <a:spLocks noGrp="1"/>
          </p:cNvSpPr>
          <p:nvPr>
            <p:ph type="subTitle" idx="1"/>
          </p:nvPr>
        </p:nvSpPr>
        <p:spPr>
          <a:xfrm>
            <a:off x="1371600" y="2914650"/>
            <a:ext cx="6400800" cy="1314600"/>
          </a:xfrm>
          <a:prstGeom prst="rect">
            <a:avLst/>
          </a:prstGeom>
          <a:noFill/>
          <a:ln>
            <a:noFill/>
          </a:ln>
        </p:spPr>
        <p:txBody>
          <a:bodyPr spcFirstLastPara="1" wrap="square" lIns="91425" tIns="91425" rIns="91425" bIns="91425" anchor="t" anchorCtr="0"/>
          <a:lstStyle>
            <a:lvl1pPr marL="0" marR="0" lvl="0" indent="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3" y="3305175"/>
            <a:ext cx="7772400" cy="1021500"/>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Clr>
                <a:schemeClr val="dk1"/>
              </a:buClr>
              <a:buSzPts val="1400"/>
              <a:buFont typeface="Calibri"/>
              <a:buNone/>
              <a:defRPr sz="4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29" name="Shape 29"/>
          <p:cNvSpPr txBox="1">
            <a:spLocks noGrp="1"/>
          </p:cNvSpPr>
          <p:nvPr>
            <p:ph type="body" idx="1"/>
          </p:nvPr>
        </p:nvSpPr>
        <p:spPr>
          <a:xfrm>
            <a:off x="722313" y="2180035"/>
            <a:ext cx="7772400" cy="1125000"/>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32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2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24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20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35" name="Shape 35"/>
          <p:cNvSpPr txBox="1">
            <a:spLocks noGrp="1"/>
          </p:cNvSpPr>
          <p:nvPr>
            <p:ph type="body" idx="1"/>
          </p:nvPr>
        </p:nvSpPr>
        <p:spPr>
          <a:xfrm>
            <a:off x="457200" y="1200150"/>
            <a:ext cx="4038600" cy="33945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200150"/>
            <a:ext cx="4038600" cy="3394500"/>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42" name="Shape 42"/>
          <p:cNvSpPr txBox="1">
            <a:spLocks noGrp="1"/>
          </p:cNvSpPr>
          <p:nvPr>
            <p:ph type="body" idx="1"/>
          </p:nvPr>
        </p:nvSpPr>
        <p:spPr>
          <a:xfrm>
            <a:off x="457200" y="1151335"/>
            <a:ext cx="4040100" cy="479700"/>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1631156"/>
            <a:ext cx="4040100" cy="29634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151335"/>
            <a:ext cx="4041900" cy="479700"/>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32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8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24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20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1631156"/>
            <a:ext cx="4041900" cy="2963400"/>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51" name="Shape 51"/>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4788"/>
            <a:ext cx="3008400" cy="87150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56" name="Shape 56"/>
          <p:cNvSpPr txBox="1">
            <a:spLocks noGrp="1"/>
          </p:cNvSpPr>
          <p:nvPr>
            <p:ph type="body" idx="1"/>
          </p:nvPr>
        </p:nvSpPr>
        <p:spPr>
          <a:xfrm>
            <a:off x="3575050" y="204788"/>
            <a:ext cx="5111700" cy="43899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457200" y="1076325"/>
            <a:ext cx="3008400" cy="3518400"/>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3600450"/>
            <a:ext cx="5486400" cy="425100"/>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chemeClr val="dk1"/>
              </a:buClr>
              <a:buSzPts val="1400"/>
              <a:buFont typeface="Calibri"/>
              <a:buNone/>
              <a:defRPr sz="2000" b="1"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63" name="Shape 63"/>
          <p:cNvSpPr>
            <a:spLocks noGrp="1"/>
          </p:cNvSpPr>
          <p:nvPr>
            <p:ph type="pic" idx="2"/>
          </p:nvPr>
        </p:nvSpPr>
        <p:spPr>
          <a:xfrm>
            <a:off x="1792288" y="459581"/>
            <a:ext cx="5486400" cy="3086100"/>
          </a:xfrm>
          <a:prstGeom prst="rect">
            <a:avLst/>
          </a:prstGeom>
          <a:noFill/>
          <a:ln>
            <a:noFill/>
          </a:ln>
        </p:spPr>
        <p:txBody>
          <a:bodyPr spcFirstLastPara="1" wrap="square" lIns="91425" tIns="91425" rIns="91425" bIns="91425" anchor="t" anchorCtr="0"/>
          <a:lstStyle>
            <a:lvl1pPr marL="0" marR="0" lvl="0" indent="0" algn="l" rtl="0">
              <a:spcBef>
                <a:spcPts val="64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1792288" y="4025503"/>
            <a:ext cx="5486400" cy="603600"/>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32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28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24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20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05978"/>
            <a:ext cx="8229600" cy="8574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 name="Shape 7"/>
          <p:cNvSpPr txBox="1">
            <a:spLocks noGrp="1"/>
          </p:cNvSpPr>
          <p:nvPr>
            <p:ph type="body" idx="1"/>
          </p:nvPr>
        </p:nvSpPr>
        <p:spPr>
          <a:xfrm>
            <a:off x="457200" y="1200150"/>
            <a:ext cx="8229600" cy="33945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hyperlink" Target="mailto:bmitchell@ed.sc.gov"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mailto:cphoward@ed.sc.gov" TargetMode="External"/><Relationship Id="rId4" Type="http://schemas.openxmlformats.org/officeDocument/2006/relationships/hyperlink" Target="mailto:srotureau@ed.sc.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265883" y="2109750"/>
            <a:ext cx="8520600" cy="2052600"/>
          </a:xfrm>
          <a:prstGeom prst="rect">
            <a:avLst/>
          </a:prstGeom>
          <a:noFill/>
        </p:spPr>
        <p:txBody>
          <a:bodyPr spcFirstLastPara="1" wrap="square" lIns="91425" tIns="91425" rIns="91425" bIns="91425" anchor="ctr" anchorCtr="0">
            <a:noAutofit/>
          </a:bodyPr>
          <a:lstStyle/>
          <a:p>
            <a:pPr marL="0" lvl="0" indent="0" algn="ctr">
              <a:spcBef>
                <a:spcPts val="0"/>
              </a:spcBef>
              <a:spcAft>
                <a:spcPts val="0"/>
              </a:spcAft>
              <a:buNone/>
            </a:pPr>
            <a:endParaRPr sz="3600">
              <a:solidFill>
                <a:srgbClr val="000000"/>
              </a:solidFill>
            </a:endParaRPr>
          </a:p>
          <a:p>
            <a:pPr marL="0" lvl="0" indent="0" algn="ctr">
              <a:spcBef>
                <a:spcPts val="0"/>
              </a:spcBef>
              <a:spcAft>
                <a:spcPts val="0"/>
              </a:spcAft>
              <a:buNone/>
            </a:pPr>
            <a:r>
              <a:rPr lang="en" sz="3600">
                <a:solidFill>
                  <a:srgbClr val="000000"/>
                </a:solidFill>
              </a:rPr>
              <a:t>Providing Equal Access and Opportunity to South Carolina Districts</a:t>
            </a:r>
            <a:endParaRPr sz="3600">
              <a:solidFill>
                <a:srgbClr val="000000"/>
              </a:solidFill>
            </a:endParaRPr>
          </a:p>
        </p:txBody>
      </p:sp>
      <p:pic>
        <p:nvPicPr>
          <p:cNvPr id="88" name="Shape 88" descr="VirtualSC Franchise Program.jpg"/>
          <p:cNvPicPr preferRelativeResize="0"/>
          <p:nvPr/>
        </p:nvPicPr>
        <p:blipFill>
          <a:blip r:embed="rId3">
            <a:alphaModFix/>
          </a:blip>
          <a:stretch>
            <a:fillRect/>
          </a:stretch>
        </p:blipFill>
        <p:spPr>
          <a:xfrm>
            <a:off x="1586150" y="600375"/>
            <a:ext cx="5880051" cy="2349925"/>
          </a:xfrm>
          <a:prstGeom prst="rect">
            <a:avLst/>
          </a:prstGeom>
          <a:noFill/>
          <a:ln>
            <a:noFill/>
          </a:ln>
        </p:spPr>
      </p:pic>
      <p:sp>
        <p:nvSpPr>
          <p:cNvPr id="89" name="Shape 89"/>
          <p:cNvSpPr txBox="1"/>
          <p:nvPr/>
        </p:nvSpPr>
        <p:spPr>
          <a:xfrm>
            <a:off x="3720675" y="4090800"/>
            <a:ext cx="1611000" cy="6075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sz="2400" b="1">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Of Interest: Use Cases </a:t>
            </a:r>
            <a:endParaRPr/>
          </a:p>
        </p:txBody>
      </p:sp>
      <p:sp>
        <p:nvSpPr>
          <p:cNvPr id="167" name="Shape 167"/>
          <p:cNvSpPr txBox="1">
            <a:spLocks noGrp="1"/>
          </p:cNvSpPr>
          <p:nvPr>
            <p:ph type="body" idx="1"/>
          </p:nvPr>
        </p:nvSpPr>
        <p:spPr>
          <a:xfrm>
            <a:off x="457200" y="1528900"/>
            <a:ext cx="8229600" cy="3273900"/>
          </a:xfrm>
          <a:prstGeom prst="rect">
            <a:avLst/>
          </a:prstGeom>
        </p:spPr>
        <p:txBody>
          <a:bodyPr spcFirstLastPara="1" wrap="square" lIns="91425" tIns="91425" rIns="91425" bIns="91425" anchor="t" anchorCtr="0">
            <a:noAutofit/>
          </a:bodyPr>
          <a:lstStyle/>
          <a:p>
            <a:pPr marL="0" lvl="0" indent="0">
              <a:spcBef>
                <a:spcPts val="640"/>
              </a:spcBef>
              <a:spcAft>
                <a:spcPts val="0"/>
              </a:spcAft>
              <a:buNone/>
            </a:pPr>
            <a:r>
              <a:rPr lang="en"/>
              <a:t>Dorchester 4 - Odyssey Educational Center </a:t>
            </a:r>
            <a:endParaRPr/>
          </a:p>
          <a:p>
            <a:pPr marL="457200" lvl="0" indent="-393700" rtl="0">
              <a:spcBef>
                <a:spcPts val="640"/>
              </a:spcBef>
              <a:spcAft>
                <a:spcPts val="0"/>
              </a:spcAft>
              <a:buSzPts val="2600"/>
              <a:buChar char="•"/>
            </a:pPr>
            <a:r>
              <a:rPr lang="en" sz="2600"/>
              <a:t>Alternative School </a:t>
            </a:r>
            <a:endParaRPr sz="2600"/>
          </a:p>
          <a:p>
            <a:pPr marL="457200" lvl="0" indent="-393700" rtl="0">
              <a:spcBef>
                <a:spcPts val="0"/>
              </a:spcBef>
              <a:spcAft>
                <a:spcPts val="0"/>
              </a:spcAft>
              <a:buSzPts val="2600"/>
              <a:buChar char="•"/>
            </a:pPr>
            <a:r>
              <a:rPr lang="en" sz="2600"/>
              <a:t>Teachers use a personalized learning model approach in their classroom.</a:t>
            </a:r>
            <a:endParaRPr sz="2600"/>
          </a:p>
          <a:p>
            <a:pPr marL="457200" lvl="0" indent="-393700" rtl="0">
              <a:spcBef>
                <a:spcPts val="0"/>
              </a:spcBef>
              <a:spcAft>
                <a:spcPts val="0"/>
              </a:spcAft>
              <a:buSzPts val="2600"/>
              <a:buChar char="•"/>
            </a:pPr>
            <a:r>
              <a:rPr lang="en" sz="2600"/>
              <a:t>Students are given extra attention when needed and allowed to progress at a pace that works best for them. </a:t>
            </a:r>
            <a:endParaRPr sz="2600"/>
          </a:p>
        </p:txBody>
      </p:sp>
      <p:pic>
        <p:nvPicPr>
          <p:cNvPr id="168" name="Shape 168"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69" name="Shape 169"/>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0" name="Shape 170"/>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a:spcBef>
                <a:spcPts val="0"/>
              </a:spcBef>
              <a:spcAft>
                <a:spcPts val="0"/>
              </a:spcAft>
              <a:buClr>
                <a:schemeClr val="dk1"/>
              </a:buClr>
              <a:buSzPts val="1100"/>
              <a:buFont typeface="Arial"/>
              <a:buNone/>
            </a:pPr>
            <a:r>
              <a:rPr lang="en"/>
              <a:t>Of Interest: Use Cases </a:t>
            </a:r>
            <a:endParaRPr/>
          </a:p>
          <a:p>
            <a:pPr marL="0" lvl="0" indent="0" rtl="0">
              <a:spcBef>
                <a:spcPts val="0"/>
              </a:spcBef>
              <a:spcAft>
                <a:spcPts val="0"/>
              </a:spcAft>
              <a:buNone/>
            </a:pPr>
            <a:endParaRPr/>
          </a:p>
        </p:txBody>
      </p:sp>
      <p:sp>
        <p:nvSpPr>
          <p:cNvPr id="176" name="Shape 176"/>
          <p:cNvSpPr txBox="1">
            <a:spLocks noGrp="1"/>
          </p:cNvSpPr>
          <p:nvPr>
            <p:ph type="body" idx="1"/>
          </p:nvPr>
        </p:nvSpPr>
        <p:spPr>
          <a:xfrm>
            <a:off x="457200" y="1154650"/>
            <a:ext cx="8229600" cy="36483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
              <a:t>Dorchester 4 - Odyssey Educational Center </a:t>
            </a:r>
            <a:endParaRPr/>
          </a:p>
          <a:p>
            <a:pPr marL="457200" lvl="0" indent="-381000" rtl="0">
              <a:spcBef>
                <a:spcPts val="640"/>
              </a:spcBef>
              <a:spcAft>
                <a:spcPts val="0"/>
              </a:spcAft>
              <a:buSzPts val="2400"/>
              <a:buChar char="•"/>
            </a:pPr>
            <a:r>
              <a:rPr lang="en" sz="2400"/>
              <a:t>Result of the Franchise Program </a:t>
            </a:r>
            <a:endParaRPr sz="2400"/>
          </a:p>
          <a:p>
            <a:pPr marL="914400" lvl="1" indent="-381000" rtl="0">
              <a:spcBef>
                <a:spcPts val="0"/>
              </a:spcBef>
              <a:spcAft>
                <a:spcPts val="0"/>
              </a:spcAft>
              <a:buSzPts val="2400"/>
              <a:buChar char="–"/>
            </a:pPr>
            <a:r>
              <a:rPr lang="en" sz="2400"/>
              <a:t>Students are given assistance in their course when they need it and can continue working when it is not needed.</a:t>
            </a:r>
            <a:endParaRPr sz="2400"/>
          </a:p>
          <a:p>
            <a:pPr marL="914400" lvl="1" indent="-381000" rtl="0">
              <a:spcBef>
                <a:spcPts val="0"/>
              </a:spcBef>
              <a:spcAft>
                <a:spcPts val="0"/>
              </a:spcAft>
              <a:buSzPts val="2400"/>
              <a:buChar char="–"/>
            </a:pPr>
            <a:r>
              <a:rPr lang="en" sz="2400"/>
              <a:t>Students are able to move to the next level within the same school year. </a:t>
            </a:r>
            <a:endParaRPr sz="2400"/>
          </a:p>
          <a:p>
            <a:pPr marL="914400" lvl="1" indent="-381000" rtl="0">
              <a:spcBef>
                <a:spcPts val="0"/>
              </a:spcBef>
              <a:spcAft>
                <a:spcPts val="0"/>
              </a:spcAft>
              <a:buSzPts val="2400"/>
              <a:buChar char="–"/>
            </a:pPr>
            <a:r>
              <a:rPr lang="en" sz="2400"/>
              <a:t>EOC scores increase.</a:t>
            </a:r>
            <a:endParaRPr sz="2400"/>
          </a:p>
          <a:p>
            <a:pPr marL="914400" lvl="1" indent="-381000" rtl="0">
              <a:spcBef>
                <a:spcPts val="0"/>
              </a:spcBef>
              <a:spcAft>
                <a:spcPts val="0"/>
              </a:spcAft>
              <a:buSzPts val="2400"/>
              <a:buChar char="–"/>
            </a:pPr>
            <a:r>
              <a:rPr lang="en" sz="2400"/>
              <a:t>Students able to graduate on time or catch up to their correct grade. </a:t>
            </a:r>
            <a:endParaRPr sz="2400"/>
          </a:p>
        </p:txBody>
      </p:sp>
      <p:pic>
        <p:nvPicPr>
          <p:cNvPr id="177" name="Shape 177"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78" name="Shape 178"/>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9" name="Shape 179"/>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a:solidFill>
                  <a:schemeClr val="dk1"/>
                </a:solidFill>
                <a:latin typeface="Calibri"/>
                <a:ea typeface="Calibri"/>
                <a:cs typeface="Calibri"/>
                <a:sym typeface="Calibri"/>
              </a:rPr>
              <a:t> </a:t>
            </a:r>
            <a:endParaRPr b="1">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a:spcBef>
                <a:spcPts val="0"/>
              </a:spcBef>
              <a:spcAft>
                <a:spcPts val="0"/>
              </a:spcAft>
              <a:buClr>
                <a:schemeClr val="dk1"/>
              </a:buClr>
              <a:buSzPts val="1100"/>
              <a:buFont typeface="Arial"/>
              <a:buNone/>
            </a:pPr>
            <a:r>
              <a:rPr lang="en"/>
              <a:t>Of Interest: Use Cases </a:t>
            </a:r>
            <a:endParaRPr/>
          </a:p>
          <a:p>
            <a:pPr marL="0" lvl="0" indent="0" rtl="0">
              <a:spcBef>
                <a:spcPts val="0"/>
              </a:spcBef>
              <a:spcAft>
                <a:spcPts val="0"/>
              </a:spcAft>
              <a:buNone/>
            </a:pPr>
            <a:endParaRPr/>
          </a:p>
        </p:txBody>
      </p:sp>
      <p:sp>
        <p:nvSpPr>
          <p:cNvPr id="185" name="Shape 185"/>
          <p:cNvSpPr txBox="1">
            <a:spLocks noGrp="1"/>
          </p:cNvSpPr>
          <p:nvPr>
            <p:ph type="body" idx="1"/>
          </p:nvPr>
        </p:nvSpPr>
        <p:spPr>
          <a:xfrm>
            <a:off x="457200" y="1375550"/>
            <a:ext cx="8229600" cy="32739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
              <a:t>Berkeley County School District</a:t>
            </a:r>
            <a:endParaRPr/>
          </a:p>
          <a:p>
            <a:pPr marL="457200" lvl="0" indent="-393700" rtl="0">
              <a:spcBef>
                <a:spcPts val="640"/>
              </a:spcBef>
              <a:spcAft>
                <a:spcPts val="0"/>
              </a:spcAft>
              <a:buSzPts val="2600"/>
              <a:buChar char="•"/>
            </a:pPr>
            <a:r>
              <a:rPr lang="en" sz="2600"/>
              <a:t>Medical Homebound, Evening High School, Adult Education </a:t>
            </a:r>
            <a:endParaRPr sz="2600"/>
          </a:p>
          <a:p>
            <a:pPr marL="457200" lvl="0" indent="-393700" rtl="0">
              <a:spcBef>
                <a:spcPts val="0"/>
              </a:spcBef>
              <a:spcAft>
                <a:spcPts val="0"/>
              </a:spcAft>
              <a:buSzPts val="2600"/>
              <a:buChar char="•"/>
            </a:pPr>
            <a:r>
              <a:rPr lang="en" sz="2600"/>
              <a:t>Hired district teachers to work as adjuncts </a:t>
            </a:r>
            <a:endParaRPr sz="2600"/>
          </a:p>
          <a:p>
            <a:pPr marL="457200" lvl="0" indent="-393700" rtl="0">
              <a:spcBef>
                <a:spcPts val="0"/>
              </a:spcBef>
              <a:spcAft>
                <a:spcPts val="0"/>
              </a:spcAft>
              <a:buSzPts val="2600"/>
              <a:buChar char="•"/>
            </a:pPr>
            <a:r>
              <a:rPr lang="en" sz="2600"/>
              <a:t>Students can work in labs at the school or at home. </a:t>
            </a:r>
            <a:endParaRPr sz="2600"/>
          </a:p>
        </p:txBody>
      </p:sp>
      <p:pic>
        <p:nvPicPr>
          <p:cNvPr id="186" name="Shape 186"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87" name="Shape 187"/>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8" name="Shape 188"/>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a:spcBef>
                <a:spcPts val="0"/>
              </a:spcBef>
              <a:spcAft>
                <a:spcPts val="0"/>
              </a:spcAft>
              <a:buClr>
                <a:schemeClr val="dk1"/>
              </a:buClr>
              <a:buSzPts val="1100"/>
              <a:buFont typeface="Arial"/>
              <a:buNone/>
            </a:pPr>
            <a:r>
              <a:rPr lang="en"/>
              <a:t>Of Interest: Use Cases </a:t>
            </a:r>
            <a:endParaRPr/>
          </a:p>
          <a:p>
            <a:pPr marL="0" lvl="0" indent="0" rtl="0">
              <a:spcBef>
                <a:spcPts val="0"/>
              </a:spcBef>
              <a:spcAft>
                <a:spcPts val="0"/>
              </a:spcAft>
              <a:buNone/>
            </a:pPr>
            <a:endParaRPr/>
          </a:p>
        </p:txBody>
      </p:sp>
      <p:sp>
        <p:nvSpPr>
          <p:cNvPr id="194" name="Shape 194"/>
          <p:cNvSpPr txBox="1">
            <a:spLocks noGrp="1"/>
          </p:cNvSpPr>
          <p:nvPr>
            <p:ph type="body" idx="1"/>
          </p:nvPr>
        </p:nvSpPr>
        <p:spPr>
          <a:xfrm>
            <a:off x="457200" y="1266375"/>
            <a:ext cx="8229600" cy="35364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
              <a:t>Berkeley County School District</a:t>
            </a:r>
            <a:endParaRPr/>
          </a:p>
          <a:p>
            <a:pPr marL="457200" lvl="0" indent="-368300" rtl="0">
              <a:spcBef>
                <a:spcPts val="640"/>
              </a:spcBef>
              <a:spcAft>
                <a:spcPts val="0"/>
              </a:spcAft>
              <a:buSzPts val="2200"/>
              <a:buChar char="•"/>
            </a:pPr>
            <a:r>
              <a:rPr lang="en" sz="2200"/>
              <a:t>Results of the Franchise Program </a:t>
            </a:r>
            <a:endParaRPr sz="2200"/>
          </a:p>
          <a:p>
            <a:pPr marL="914400" lvl="1" indent="-368300" rtl="0">
              <a:spcBef>
                <a:spcPts val="0"/>
              </a:spcBef>
              <a:spcAft>
                <a:spcPts val="0"/>
              </a:spcAft>
              <a:buSzPts val="2200"/>
              <a:buChar char="–"/>
            </a:pPr>
            <a:r>
              <a:rPr lang="en" sz="2200"/>
              <a:t>District has a large transient population. Offering virtual courses allows for students to take courses to meet district class scheduling. </a:t>
            </a:r>
            <a:endParaRPr sz="2200"/>
          </a:p>
          <a:p>
            <a:pPr marL="914400" lvl="1" indent="-368300" rtl="0">
              <a:spcBef>
                <a:spcPts val="0"/>
              </a:spcBef>
              <a:spcAft>
                <a:spcPts val="0"/>
              </a:spcAft>
              <a:buSzPts val="2200"/>
              <a:buChar char="–"/>
            </a:pPr>
            <a:r>
              <a:rPr lang="en" sz="2200"/>
              <a:t>Medical Homebound students were able to successfully complete virtual courses </a:t>
            </a:r>
            <a:endParaRPr sz="2200"/>
          </a:p>
          <a:p>
            <a:pPr marL="914400" lvl="1" indent="-368300" rtl="0">
              <a:spcBef>
                <a:spcPts val="0"/>
              </a:spcBef>
              <a:spcAft>
                <a:spcPts val="0"/>
              </a:spcAft>
              <a:buSzPts val="2200"/>
              <a:buChar char="–"/>
            </a:pPr>
            <a:r>
              <a:rPr lang="en" sz="2200"/>
              <a:t>Adult Education saw a greater population of students complete the requirements for graduation. </a:t>
            </a:r>
            <a:endParaRPr sz="2200"/>
          </a:p>
        </p:txBody>
      </p:sp>
      <p:pic>
        <p:nvPicPr>
          <p:cNvPr id="195" name="Shape 195"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96" name="Shape 196"/>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7" name="Shape 197"/>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Benefits of Using the Franchise Program </a:t>
            </a:r>
            <a:endParaRPr/>
          </a:p>
        </p:txBody>
      </p:sp>
      <p:sp>
        <p:nvSpPr>
          <p:cNvPr id="203" name="Shape 203"/>
          <p:cNvSpPr txBox="1">
            <a:spLocks noGrp="1"/>
          </p:cNvSpPr>
          <p:nvPr>
            <p:ph type="body" idx="1"/>
          </p:nvPr>
        </p:nvSpPr>
        <p:spPr>
          <a:xfrm>
            <a:off x="457200" y="1759250"/>
            <a:ext cx="8229600" cy="3043500"/>
          </a:xfrm>
          <a:prstGeom prst="rect">
            <a:avLst/>
          </a:prstGeom>
        </p:spPr>
        <p:txBody>
          <a:bodyPr spcFirstLastPara="1" wrap="square" lIns="91425" tIns="91425" rIns="91425" bIns="91425" anchor="t" anchorCtr="0">
            <a:noAutofit/>
          </a:bodyPr>
          <a:lstStyle/>
          <a:p>
            <a:pPr marL="457200" lvl="0" indent="-381000" rtl="0">
              <a:spcBef>
                <a:spcPts val="640"/>
              </a:spcBef>
              <a:spcAft>
                <a:spcPts val="0"/>
              </a:spcAft>
              <a:buSzPts val="2400"/>
              <a:buChar char="•"/>
            </a:pPr>
            <a:r>
              <a:rPr lang="en" sz="2400"/>
              <a:t>VirtualSC is a trusted partner of schools within the state of South Carolina. </a:t>
            </a:r>
            <a:endParaRPr sz="2400"/>
          </a:p>
          <a:p>
            <a:pPr marL="914400" lvl="1" indent="-381000" rtl="0">
              <a:spcBef>
                <a:spcPts val="0"/>
              </a:spcBef>
              <a:spcAft>
                <a:spcPts val="0"/>
              </a:spcAft>
              <a:buSzPts val="2400"/>
              <a:buChar char="–"/>
            </a:pPr>
            <a:r>
              <a:rPr lang="en" sz="2400"/>
              <a:t>VirtualSC is an office under the Department of Education; not an outside vendor. </a:t>
            </a:r>
            <a:endParaRPr sz="2400"/>
          </a:p>
          <a:p>
            <a:pPr marL="914400" lvl="1" indent="-381000" rtl="0">
              <a:spcBef>
                <a:spcPts val="0"/>
              </a:spcBef>
              <a:spcAft>
                <a:spcPts val="0"/>
              </a:spcAft>
              <a:buSzPts val="2400"/>
              <a:buChar char="–"/>
            </a:pPr>
            <a:r>
              <a:rPr lang="en" sz="2400"/>
              <a:t>VirtualSC is a staple in South Carolina for offering virtual courses. </a:t>
            </a:r>
            <a:endParaRPr sz="2400"/>
          </a:p>
          <a:p>
            <a:pPr marL="457200" lvl="0" indent="-381000" rtl="0">
              <a:spcBef>
                <a:spcPts val="0"/>
              </a:spcBef>
              <a:spcAft>
                <a:spcPts val="0"/>
              </a:spcAft>
              <a:buSzPts val="2400"/>
              <a:buChar char="•"/>
            </a:pPr>
            <a:r>
              <a:rPr lang="en" sz="2400"/>
              <a:t>Courses that are designed and aligned to state standards. </a:t>
            </a:r>
            <a:endParaRPr sz="1800"/>
          </a:p>
        </p:txBody>
      </p:sp>
      <p:pic>
        <p:nvPicPr>
          <p:cNvPr id="204" name="Shape 204"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205" name="Shape 205"/>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6" name="Shape 206"/>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Benefits of Using the Franchise Program </a:t>
            </a:r>
            <a:endParaRPr/>
          </a:p>
        </p:txBody>
      </p:sp>
      <p:sp>
        <p:nvSpPr>
          <p:cNvPr id="212" name="Shape 212"/>
          <p:cNvSpPr txBox="1">
            <a:spLocks noGrp="1"/>
          </p:cNvSpPr>
          <p:nvPr>
            <p:ph type="body" idx="1"/>
          </p:nvPr>
        </p:nvSpPr>
        <p:spPr>
          <a:xfrm>
            <a:off x="457200" y="1688600"/>
            <a:ext cx="8229600" cy="3114300"/>
          </a:xfrm>
          <a:prstGeom prst="rect">
            <a:avLst/>
          </a:prstGeom>
        </p:spPr>
        <p:txBody>
          <a:bodyPr spcFirstLastPara="1" wrap="square" lIns="91425" tIns="91425" rIns="91425" bIns="91425" anchor="t" anchorCtr="0">
            <a:noAutofit/>
          </a:bodyPr>
          <a:lstStyle/>
          <a:p>
            <a:pPr marL="457200" lvl="0" indent="-381000" rtl="0">
              <a:spcBef>
                <a:spcPts val="640"/>
              </a:spcBef>
              <a:spcAft>
                <a:spcPts val="0"/>
              </a:spcAft>
              <a:buSzPts val="2400"/>
              <a:buChar char="•"/>
            </a:pPr>
            <a:r>
              <a:rPr lang="en" sz="2400"/>
              <a:t>Provides individual customer service to all schools. </a:t>
            </a:r>
            <a:endParaRPr sz="2400"/>
          </a:p>
          <a:p>
            <a:pPr marL="914400" lvl="1" indent="-381000" rtl="0">
              <a:spcBef>
                <a:spcPts val="0"/>
              </a:spcBef>
              <a:spcAft>
                <a:spcPts val="0"/>
              </a:spcAft>
              <a:buSzPts val="2400"/>
              <a:buChar char="–"/>
            </a:pPr>
            <a:r>
              <a:rPr lang="en" sz="2400"/>
              <a:t>VirtualSC doesn’t sell a package. The franchise program is designed to be adaptable to each district. </a:t>
            </a:r>
            <a:endParaRPr sz="2400"/>
          </a:p>
          <a:p>
            <a:pPr marL="457200" lvl="0" indent="-381000" rtl="0">
              <a:spcBef>
                <a:spcPts val="0"/>
              </a:spcBef>
              <a:spcAft>
                <a:spcPts val="0"/>
              </a:spcAft>
              <a:buSzPts val="2400"/>
              <a:buChar char="•"/>
            </a:pPr>
            <a:r>
              <a:rPr lang="en" sz="2400"/>
              <a:t>VirtualSC has an invested interest to ensure SC schools and students are successful. </a:t>
            </a:r>
            <a:endParaRPr sz="2400"/>
          </a:p>
          <a:p>
            <a:pPr marL="914400" lvl="1" indent="-381000" rtl="0">
              <a:spcBef>
                <a:spcPts val="0"/>
              </a:spcBef>
              <a:spcAft>
                <a:spcPts val="0"/>
              </a:spcAft>
              <a:buSzPts val="2400"/>
              <a:buChar char="–"/>
            </a:pPr>
            <a:r>
              <a:rPr lang="en" sz="2400"/>
              <a:t>Local, means they can visit us and we can visit them when needed. </a:t>
            </a:r>
            <a:endParaRPr sz="2400"/>
          </a:p>
          <a:p>
            <a:pPr marL="457200" lvl="0" indent="-381000" rtl="0">
              <a:spcBef>
                <a:spcPts val="0"/>
              </a:spcBef>
              <a:spcAft>
                <a:spcPts val="0"/>
              </a:spcAft>
              <a:buSzPts val="2400"/>
              <a:buChar char="•"/>
            </a:pPr>
            <a:r>
              <a:rPr lang="en" sz="2400"/>
              <a:t>Cost effective. </a:t>
            </a:r>
            <a:endParaRPr sz="2400"/>
          </a:p>
          <a:p>
            <a:pPr marL="0" lvl="0" indent="0" rtl="0">
              <a:spcBef>
                <a:spcPts val="640"/>
              </a:spcBef>
              <a:spcAft>
                <a:spcPts val="0"/>
              </a:spcAft>
              <a:buNone/>
            </a:pPr>
            <a:endParaRPr sz="1800"/>
          </a:p>
        </p:txBody>
      </p:sp>
      <p:pic>
        <p:nvPicPr>
          <p:cNvPr id="213" name="Shape 213"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214" name="Shape 214"/>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5" name="Shape 215"/>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Franchise Program Cost</a:t>
            </a:r>
            <a:endParaRPr/>
          </a:p>
        </p:txBody>
      </p:sp>
      <p:sp>
        <p:nvSpPr>
          <p:cNvPr id="221" name="Shape 221"/>
          <p:cNvSpPr txBox="1">
            <a:spLocks noGrp="1"/>
          </p:cNvSpPr>
          <p:nvPr>
            <p:ph type="body" idx="1"/>
          </p:nvPr>
        </p:nvSpPr>
        <p:spPr>
          <a:xfrm>
            <a:off x="457200" y="1368000"/>
            <a:ext cx="8229600" cy="3114300"/>
          </a:xfrm>
          <a:prstGeom prst="rect">
            <a:avLst/>
          </a:prstGeom>
        </p:spPr>
        <p:txBody>
          <a:bodyPr spcFirstLastPara="1" wrap="square" lIns="91425" tIns="91425" rIns="91425" bIns="91425" anchor="t" anchorCtr="0">
            <a:noAutofit/>
          </a:bodyPr>
          <a:lstStyle/>
          <a:p>
            <a:pPr marL="457200" lvl="0" indent="-368300" rtl="0">
              <a:spcBef>
                <a:spcPts val="640"/>
              </a:spcBef>
              <a:spcAft>
                <a:spcPts val="0"/>
              </a:spcAft>
              <a:buSzPts val="2200"/>
              <a:buChar char="•"/>
            </a:pPr>
            <a:r>
              <a:rPr lang="en" sz="2200"/>
              <a:t>The franchise program is free for the first year. </a:t>
            </a:r>
            <a:endParaRPr sz="2200"/>
          </a:p>
          <a:p>
            <a:pPr marL="914400" lvl="1" indent="-368300" rtl="0">
              <a:spcBef>
                <a:spcPts val="0"/>
              </a:spcBef>
              <a:spcAft>
                <a:spcPts val="0"/>
              </a:spcAft>
              <a:buSzPts val="2200"/>
              <a:buChar char="–"/>
            </a:pPr>
            <a:r>
              <a:rPr lang="en" sz="2200"/>
              <a:t>This allows districts to pilot the program and develop a plan that best works for their district within the first year. </a:t>
            </a:r>
            <a:endParaRPr sz="2200"/>
          </a:p>
          <a:p>
            <a:pPr marL="457200" lvl="0" indent="-368300" rtl="0">
              <a:spcBef>
                <a:spcPts val="0"/>
              </a:spcBef>
              <a:spcAft>
                <a:spcPts val="0"/>
              </a:spcAft>
              <a:buSzPts val="2200"/>
              <a:buChar char="•"/>
            </a:pPr>
            <a:r>
              <a:rPr lang="en" sz="2200"/>
              <a:t>After the first year, districts are billed $100 per seat license. </a:t>
            </a:r>
            <a:endParaRPr sz="2200"/>
          </a:p>
          <a:p>
            <a:pPr marL="914400" lvl="1" indent="-368300" rtl="0">
              <a:spcBef>
                <a:spcPts val="0"/>
              </a:spcBef>
              <a:spcAft>
                <a:spcPts val="0"/>
              </a:spcAft>
              <a:buSzPts val="2200"/>
              <a:buChar char="–"/>
            </a:pPr>
            <a:r>
              <a:rPr lang="en" sz="2200"/>
              <a:t>Students can take an unlimited number of courses within the seat license. </a:t>
            </a:r>
            <a:endParaRPr sz="2200"/>
          </a:p>
          <a:p>
            <a:pPr marL="914400" lvl="1" indent="-368300" rtl="0">
              <a:spcBef>
                <a:spcPts val="0"/>
              </a:spcBef>
              <a:spcAft>
                <a:spcPts val="0"/>
              </a:spcAft>
              <a:buSzPts val="2200"/>
              <a:buChar char="–"/>
            </a:pPr>
            <a:r>
              <a:rPr lang="en" sz="2200"/>
              <a:t>Districts are billed (max enrollments) at the end of the semester for the seats they use. </a:t>
            </a:r>
            <a:endParaRPr sz="2200"/>
          </a:p>
          <a:p>
            <a:pPr marL="0" lvl="0" indent="0" rtl="0">
              <a:spcBef>
                <a:spcPts val="640"/>
              </a:spcBef>
              <a:spcAft>
                <a:spcPts val="0"/>
              </a:spcAft>
              <a:buNone/>
            </a:pPr>
            <a:endParaRPr sz="1800"/>
          </a:p>
        </p:txBody>
      </p:sp>
      <p:pic>
        <p:nvPicPr>
          <p:cNvPr id="222" name="Shape 222"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223" name="Shape 223"/>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4" name="Shape 224"/>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Franchise Program Cost</a:t>
            </a:r>
            <a:endParaRPr/>
          </a:p>
        </p:txBody>
      </p:sp>
      <p:sp>
        <p:nvSpPr>
          <p:cNvPr id="230" name="Shape 230"/>
          <p:cNvSpPr txBox="1">
            <a:spLocks noGrp="1"/>
          </p:cNvSpPr>
          <p:nvPr>
            <p:ph type="body" idx="1"/>
          </p:nvPr>
        </p:nvSpPr>
        <p:spPr>
          <a:xfrm>
            <a:off x="457200" y="1339925"/>
            <a:ext cx="8229600" cy="3503700"/>
          </a:xfrm>
          <a:prstGeom prst="rect">
            <a:avLst/>
          </a:prstGeom>
        </p:spPr>
        <p:txBody>
          <a:bodyPr spcFirstLastPara="1" wrap="square" lIns="91425" tIns="91425" rIns="91425" bIns="91425" anchor="t" anchorCtr="0">
            <a:noAutofit/>
          </a:bodyPr>
          <a:lstStyle/>
          <a:p>
            <a:pPr marL="457200" lvl="0" indent="-355600" rtl="0">
              <a:spcBef>
                <a:spcPts val="640"/>
              </a:spcBef>
              <a:spcAft>
                <a:spcPts val="0"/>
              </a:spcAft>
              <a:buSzPts val="2000"/>
              <a:buChar char="•"/>
            </a:pPr>
            <a:r>
              <a:rPr lang="en" sz="2000"/>
              <a:t>Example</a:t>
            </a:r>
            <a:endParaRPr sz="2000"/>
          </a:p>
          <a:p>
            <a:pPr marL="914400" lvl="1" indent="-355600" rtl="0">
              <a:spcBef>
                <a:spcPts val="0"/>
              </a:spcBef>
              <a:spcAft>
                <a:spcPts val="0"/>
              </a:spcAft>
              <a:buSzPts val="2000"/>
              <a:buChar char="–"/>
            </a:pPr>
            <a:r>
              <a:rPr lang="en" sz="2000"/>
              <a:t>District A has enrolled 50 students into franchise courses for the fall semester. Those 50 students can enroll in an unlimited number of courses within that semester. In December VirtualSC will bill District A $5,000 for the fall semester. District A enrolls a new group of 53 students into franchise courses for the spring semester. In June, VirtualSC will bill District A $300 for the additional 3 students added to max seats for the spring semester. If the district does not go over the 53 seat enrollments for the summer, then VirtualSC will not send a bill for the summer semester.  </a:t>
            </a:r>
            <a:endParaRPr sz="2000"/>
          </a:p>
          <a:p>
            <a:pPr marL="0" lvl="0" indent="0" rtl="0">
              <a:spcBef>
                <a:spcPts val="640"/>
              </a:spcBef>
              <a:spcAft>
                <a:spcPts val="0"/>
              </a:spcAft>
              <a:buNone/>
            </a:pPr>
            <a:endParaRPr sz="1800"/>
          </a:p>
        </p:txBody>
      </p:sp>
      <p:pic>
        <p:nvPicPr>
          <p:cNvPr id="231" name="Shape 231"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232" name="Shape 232"/>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3" name="Shape 233"/>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Questions ?</a:t>
            </a:r>
            <a:endParaRPr/>
          </a:p>
        </p:txBody>
      </p:sp>
      <p:sp>
        <p:nvSpPr>
          <p:cNvPr id="239" name="Shape 239"/>
          <p:cNvSpPr txBox="1">
            <a:spLocks noGrp="1"/>
          </p:cNvSpPr>
          <p:nvPr>
            <p:ph type="body" idx="1"/>
          </p:nvPr>
        </p:nvSpPr>
        <p:spPr>
          <a:xfrm>
            <a:off x="457200" y="1528900"/>
            <a:ext cx="8229600" cy="3273900"/>
          </a:xfrm>
          <a:prstGeom prst="rect">
            <a:avLst/>
          </a:prstGeom>
        </p:spPr>
        <p:txBody>
          <a:bodyPr spcFirstLastPara="1" wrap="square" lIns="91425" tIns="91425" rIns="91425" bIns="91425" anchor="t" anchorCtr="0">
            <a:noAutofit/>
          </a:bodyPr>
          <a:lstStyle/>
          <a:p>
            <a:pPr marL="0" lvl="0" indent="0" rtl="0">
              <a:spcBef>
                <a:spcPts val="640"/>
              </a:spcBef>
              <a:spcAft>
                <a:spcPts val="0"/>
              </a:spcAft>
              <a:buNone/>
            </a:pPr>
            <a:endParaRPr sz="2400"/>
          </a:p>
          <a:p>
            <a:pPr marL="0" lvl="0" indent="0" rtl="0">
              <a:spcBef>
                <a:spcPts val="640"/>
              </a:spcBef>
              <a:spcAft>
                <a:spcPts val="0"/>
              </a:spcAft>
              <a:buNone/>
            </a:pPr>
            <a:endParaRPr sz="2400"/>
          </a:p>
          <a:p>
            <a:pPr marL="342900" lvl="0" indent="-139700" rtl="0">
              <a:spcBef>
                <a:spcPts val="640"/>
              </a:spcBef>
              <a:spcAft>
                <a:spcPts val="0"/>
              </a:spcAft>
              <a:buNone/>
            </a:pPr>
            <a:endParaRPr sz="1800"/>
          </a:p>
        </p:txBody>
      </p:sp>
      <p:pic>
        <p:nvPicPr>
          <p:cNvPr id="240" name="Shape 240"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241" name="Shape 241"/>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2" name="Shape 242"/>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pic>
        <p:nvPicPr>
          <p:cNvPr id="243" name="Shape 243"/>
          <p:cNvPicPr preferRelativeResize="0"/>
          <p:nvPr/>
        </p:nvPicPr>
        <p:blipFill>
          <a:blip r:embed="rId4">
            <a:alphaModFix/>
          </a:blip>
          <a:stretch>
            <a:fillRect/>
          </a:stretch>
        </p:blipFill>
        <p:spPr>
          <a:xfrm>
            <a:off x="2812100" y="1339925"/>
            <a:ext cx="3519800" cy="35198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457200" y="318153"/>
            <a:ext cx="8229600" cy="8574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a:t>Thank You</a:t>
            </a:r>
            <a:endParaRPr/>
          </a:p>
        </p:txBody>
      </p:sp>
      <p:sp>
        <p:nvSpPr>
          <p:cNvPr id="249" name="Shape 249"/>
          <p:cNvSpPr txBox="1">
            <a:spLocks noGrp="1"/>
          </p:cNvSpPr>
          <p:nvPr>
            <p:ph type="body" idx="1"/>
          </p:nvPr>
        </p:nvSpPr>
        <p:spPr>
          <a:xfrm>
            <a:off x="457200" y="1200150"/>
            <a:ext cx="8229600" cy="33945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
              <a:t>Contact Us: </a:t>
            </a:r>
            <a:endParaRPr/>
          </a:p>
          <a:p>
            <a:pPr marL="0" lvl="0" indent="457200" rtl="0">
              <a:spcBef>
                <a:spcPts val="640"/>
              </a:spcBef>
              <a:spcAft>
                <a:spcPts val="0"/>
              </a:spcAft>
              <a:buNone/>
            </a:pPr>
            <a:r>
              <a:rPr lang="en" sz="2600"/>
              <a:t>Bradley Mitchell - Virtual Education Director</a:t>
            </a:r>
            <a:endParaRPr sz="2600"/>
          </a:p>
          <a:p>
            <a:pPr marL="457200" lvl="0" indent="457200" rtl="0">
              <a:spcBef>
                <a:spcPts val="640"/>
              </a:spcBef>
              <a:spcAft>
                <a:spcPts val="0"/>
              </a:spcAft>
              <a:buClr>
                <a:schemeClr val="dk1"/>
              </a:buClr>
              <a:buSzPts val="1100"/>
              <a:buFont typeface="Arial"/>
              <a:buNone/>
            </a:pPr>
            <a:r>
              <a:rPr lang="en" sz="2600" u="sng">
                <a:solidFill>
                  <a:schemeClr val="hlink"/>
                </a:solidFill>
                <a:hlinkClick r:id="rId3"/>
              </a:rPr>
              <a:t>bmitchell@ed.sc.gov</a:t>
            </a:r>
            <a:r>
              <a:rPr lang="en" sz="2600"/>
              <a:t>  </a:t>
            </a:r>
            <a:endParaRPr sz="2600"/>
          </a:p>
          <a:p>
            <a:pPr marL="0" lvl="0" indent="457200" rtl="0">
              <a:spcBef>
                <a:spcPts val="640"/>
              </a:spcBef>
              <a:spcAft>
                <a:spcPts val="0"/>
              </a:spcAft>
              <a:buNone/>
            </a:pPr>
            <a:r>
              <a:rPr lang="en" sz="2600"/>
              <a:t>Sarah Rotureau - Student Services Manager </a:t>
            </a:r>
            <a:endParaRPr sz="2600"/>
          </a:p>
          <a:p>
            <a:pPr marL="0" lvl="0" indent="457200" rtl="0">
              <a:spcBef>
                <a:spcPts val="640"/>
              </a:spcBef>
              <a:spcAft>
                <a:spcPts val="0"/>
              </a:spcAft>
              <a:buClr>
                <a:schemeClr val="dk1"/>
              </a:buClr>
              <a:buSzPts val="1100"/>
              <a:buFont typeface="Arial"/>
              <a:buNone/>
            </a:pPr>
            <a:r>
              <a:rPr lang="en" sz="2600"/>
              <a:t>	</a:t>
            </a:r>
            <a:r>
              <a:rPr lang="en" sz="2600" u="sng">
                <a:solidFill>
                  <a:schemeClr val="hlink"/>
                </a:solidFill>
                <a:hlinkClick r:id="rId4"/>
              </a:rPr>
              <a:t>srotureau@ed.sc.gov</a:t>
            </a:r>
            <a:r>
              <a:rPr lang="en" sz="2600"/>
              <a:t> </a:t>
            </a:r>
            <a:endParaRPr sz="2600"/>
          </a:p>
          <a:p>
            <a:pPr marL="0" lvl="0" indent="457200" rtl="0">
              <a:spcBef>
                <a:spcPts val="640"/>
              </a:spcBef>
              <a:spcAft>
                <a:spcPts val="0"/>
              </a:spcAft>
              <a:buNone/>
            </a:pPr>
            <a:r>
              <a:rPr lang="en" sz="2600"/>
              <a:t>Courtney Howard - Franchise Coordinator </a:t>
            </a:r>
            <a:endParaRPr sz="2600"/>
          </a:p>
          <a:p>
            <a:pPr marL="0" lvl="0" indent="457200" rtl="0">
              <a:spcBef>
                <a:spcPts val="640"/>
              </a:spcBef>
              <a:spcAft>
                <a:spcPts val="0"/>
              </a:spcAft>
              <a:buClr>
                <a:schemeClr val="dk1"/>
              </a:buClr>
              <a:buSzPts val="1100"/>
              <a:buFont typeface="Arial"/>
              <a:buNone/>
            </a:pPr>
            <a:r>
              <a:rPr lang="en" sz="2600"/>
              <a:t>	</a:t>
            </a:r>
            <a:r>
              <a:rPr lang="en" sz="2600" u="sng">
                <a:solidFill>
                  <a:schemeClr val="hlink"/>
                </a:solidFill>
                <a:hlinkClick r:id="rId5"/>
              </a:rPr>
              <a:t>cphoward@ed.sc.gov</a:t>
            </a:r>
            <a:r>
              <a:rPr lang="en" sz="2600"/>
              <a:t> </a:t>
            </a:r>
            <a:endParaRPr sz="2600"/>
          </a:p>
          <a:p>
            <a:pPr marL="342900" lvl="0" indent="-139700">
              <a:spcBef>
                <a:spcPts val="640"/>
              </a:spcBef>
              <a:spcAft>
                <a:spcPts val="0"/>
              </a:spcAft>
              <a:buNone/>
            </a:pPr>
            <a:endParaRPr/>
          </a:p>
        </p:txBody>
      </p:sp>
      <p:sp>
        <p:nvSpPr>
          <p:cNvPr id="250" name="Shape 250"/>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body" idx="4294967295"/>
          </p:nvPr>
        </p:nvSpPr>
        <p:spPr>
          <a:xfrm>
            <a:off x="457200" y="513425"/>
            <a:ext cx="8229600" cy="4289400"/>
          </a:xfrm>
          <a:prstGeom prst="rect">
            <a:avLst/>
          </a:prstGeom>
        </p:spPr>
        <p:txBody>
          <a:bodyPr spcFirstLastPara="1" wrap="square" lIns="91425" tIns="91425" rIns="91425" bIns="91425" anchor="t" anchorCtr="0">
            <a:noAutofit/>
          </a:bodyPr>
          <a:lstStyle/>
          <a:p>
            <a:pPr marL="342900" lvl="0" indent="-139700" algn="ctr" rtl="0">
              <a:spcBef>
                <a:spcPts val="640"/>
              </a:spcBef>
              <a:spcAft>
                <a:spcPts val="0"/>
              </a:spcAft>
              <a:buNone/>
            </a:pPr>
            <a:r>
              <a:rPr lang="en" sz="2800" b="1"/>
              <a:t>South Carolina Department of Education</a:t>
            </a:r>
            <a:endParaRPr sz="2800" b="1"/>
          </a:p>
          <a:p>
            <a:pPr marL="342900" lvl="0" indent="-139700" algn="ctr" rtl="0">
              <a:spcBef>
                <a:spcPts val="640"/>
              </a:spcBef>
              <a:spcAft>
                <a:spcPts val="0"/>
              </a:spcAft>
              <a:buNone/>
            </a:pPr>
            <a:r>
              <a:rPr lang="en" sz="2600"/>
              <a:t> Molly Spearman - Superintendent </a:t>
            </a:r>
            <a:endParaRPr sz="2600"/>
          </a:p>
          <a:p>
            <a:pPr marL="342900" lvl="0" indent="-139700" rtl="0">
              <a:spcBef>
                <a:spcPts val="640"/>
              </a:spcBef>
              <a:spcAft>
                <a:spcPts val="0"/>
              </a:spcAft>
              <a:buNone/>
            </a:pPr>
            <a:endParaRPr sz="2600"/>
          </a:p>
          <a:p>
            <a:pPr marL="0" lvl="0" indent="0" rtl="0">
              <a:spcBef>
                <a:spcPts val="640"/>
              </a:spcBef>
              <a:spcAft>
                <a:spcPts val="0"/>
              </a:spcAft>
              <a:buNone/>
            </a:pPr>
            <a:r>
              <a:rPr lang="en" sz="2600"/>
              <a:t>  Office of Virtual Education</a:t>
            </a:r>
            <a:endParaRPr sz="2600"/>
          </a:p>
          <a:p>
            <a:pPr marL="0" lvl="0" indent="457200" rtl="0">
              <a:spcBef>
                <a:spcPts val="640"/>
              </a:spcBef>
              <a:spcAft>
                <a:spcPts val="0"/>
              </a:spcAft>
              <a:buNone/>
            </a:pPr>
            <a:r>
              <a:rPr lang="en" sz="2600"/>
              <a:t>Bradley Mitchell - Director </a:t>
            </a:r>
            <a:endParaRPr sz="2600"/>
          </a:p>
          <a:p>
            <a:pPr marL="0" lvl="0" indent="457200" rtl="0">
              <a:spcBef>
                <a:spcPts val="640"/>
              </a:spcBef>
              <a:spcAft>
                <a:spcPts val="0"/>
              </a:spcAft>
              <a:buNone/>
            </a:pPr>
            <a:r>
              <a:rPr lang="en" sz="2600"/>
              <a:t>Sarah Rotureau - Student Services Manager </a:t>
            </a:r>
            <a:endParaRPr sz="2600"/>
          </a:p>
          <a:p>
            <a:pPr marL="0" lvl="0" indent="457200" rtl="0">
              <a:spcBef>
                <a:spcPts val="640"/>
              </a:spcBef>
              <a:spcAft>
                <a:spcPts val="0"/>
              </a:spcAft>
              <a:buNone/>
            </a:pPr>
            <a:r>
              <a:rPr lang="en" sz="2600"/>
              <a:t>Courtney Howard - Franchise Coordinator </a:t>
            </a:r>
            <a:endParaRPr sz="2600"/>
          </a:p>
          <a:p>
            <a:pPr marL="0" lvl="0" indent="457200" rtl="0">
              <a:spcBef>
                <a:spcPts val="640"/>
              </a:spcBef>
              <a:spcAft>
                <a:spcPts val="0"/>
              </a:spcAft>
              <a:buClr>
                <a:srgbClr val="000000"/>
              </a:buClr>
              <a:buSzPts val="1100"/>
              <a:buFont typeface="Arial"/>
              <a:buNone/>
            </a:pPr>
            <a:r>
              <a:rPr lang="en" sz="2600"/>
              <a:t>  </a:t>
            </a:r>
            <a:endParaRPr sz="2600"/>
          </a:p>
        </p:txBody>
      </p:sp>
      <p:pic>
        <p:nvPicPr>
          <p:cNvPr id="95" name="Shape 95"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96" name="Shape 96"/>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7" name="Shape 97"/>
          <p:cNvSpPr txBox="1"/>
          <p:nvPr/>
        </p:nvSpPr>
        <p:spPr>
          <a:xfrm>
            <a:off x="355425" y="4706225"/>
            <a:ext cx="8574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537553"/>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What is the VirtualSC </a:t>
            </a:r>
            <a:endParaRPr/>
          </a:p>
        </p:txBody>
      </p:sp>
      <p:sp>
        <p:nvSpPr>
          <p:cNvPr id="103" name="Shape 103"/>
          <p:cNvSpPr txBox="1">
            <a:spLocks noGrp="1"/>
          </p:cNvSpPr>
          <p:nvPr>
            <p:ph type="body" idx="1"/>
          </p:nvPr>
        </p:nvSpPr>
        <p:spPr>
          <a:xfrm>
            <a:off x="457200" y="1855800"/>
            <a:ext cx="8229600" cy="2946900"/>
          </a:xfrm>
          <a:prstGeom prst="rect">
            <a:avLst/>
          </a:prstGeom>
        </p:spPr>
        <p:txBody>
          <a:bodyPr spcFirstLastPara="1" wrap="square" lIns="91425" tIns="91425" rIns="91425" bIns="91425" anchor="t" anchorCtr="0">
            <a:noAutofit/>
          </a:bodyPr>
          <a:lstStyle/>
          <a:p>
            <a:pPr marL="342900" lvl="0" indent="-139700" rtl="0">
              <a:spcBef>
                <a:spcPts val="640"/>
              </a:spcBef>
              <a:spcAft>
                <a:spcPts val="0"/>
              </a:spcAft>
              <a:buNone/>
            </a:pPr>
            <a:r>
              <a:rPr lang="en" sz="2600">
                <a:solidFill>
                  <a:srgbClr val="41484D"/>
                </a:solidFill>
                <a:highlight>
                  <a:srgbClr val="FFFFFF"/>
                </a:highlight>
              </a:rPr>
              <a:t>The VirtualSC is a free state-sponsored online program serving students currently attending public, private and home schools in grades 6-12 and Adult Education Programs.</a:t>
            </a:r>
            <a:endParaRPr sz="2600"/>
          </a:p>
        </p:txBody>
      </p:sp>
      <p:pic>
        <p:nvPicPr>
          <p:cNvPr id="104" name="Shape 104"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05" name="Shape 105"/>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6" name="Shape 106"/>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 b="1">
                <a:solidFill>
                  <a:schemeClr val="dk1"/>
                </a:solidFill>
                <a:latin typeface="Calibri"/>
                <a:ea typeface="Calibri"/>
                <a:cs typeface="Calibri"/>
                <a:sym typeface="Calibri"/>
              </a:rPr>
              <a:t> </a:t>
            </a:r>
            <a:endParaRPr b="1">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57200" y="537553"/>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What is the VirtualSC Franchise Program</a:t>
            </a:r>
            <a:endParaRPr/>
          </a:p>
        </p:txBody>
      </p:sp>
      <p:sp>
        <p:nvSpPr>
          <p:cNvPr id="112" name="Shape 112"/>
          <p:cNvSpPr txBox="1">
            <a:spLocks noGrp="1"/>
          </p:cNvSpPr>
          <p:nvPr>
            <p:ph type="body" idx="1"/>
          </p:nvPr>
        </p:nvSpPr>
        <p:spPr>
          <a:xfrm>
            <a:off x="457200" y="1855800"/>
            <a:ext cx="8229600" cy="2946900"/>
          </a:xfrm>
          <a:prstGeom prst="rect">
            <a:avLst/>
          </a:prstGeom>
        </p:spPr>
        <p:txBody>
          <a:bodyPr spcFirstLastPara="1" wrap="square" lIns="91425" tIns="91425" rIns="91425" bIns="91425" anchor="t" anchorCtr="0">
            <a:noAutofit/>
          </a:bodyPr>
          <a:lstStyle/>
          <a:p>
            <a:pPr marL="342900" lvl="0" indent="-139700" rtl="0">
              <a:spcBef>
                <a:spcPts val="640"/>
              </a:spcBef>
              <a:spcAft>
                <a:spcPts val="0"/>
              </a:spcAft>
              <a:buNone/>
            </a:pPr>
            <a:r>
              <a:rPr lang="en" sz="2600">
                <a:solidFill>
                  <a:srgbClr val="41484D"/>
                </a:solidFill>
                <a:highlight>
                  <a:srgbClr val="FFFFFF"/>
                </a:highlight>
              </a:rPr>
              <a:t>The Franchise Program allows districts to expand their online course curriculum to address the unique challenges of their district using their own teachers.  VirtualSC provides the technology, curriculum, and training to help start these districts develop their own virtual program.</a:t>
            </a:r>
            <a:endParaRPr sz="2600"/>
          </a:p>
        </p:txBody>
      </p:sp>
      <p:pic>
        <p:nvPicPr>
          <p:cNvPr id="113" name="Shape 113"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14" name="Shape 114"/>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5" name="Shape 115"/>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5100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Who Can Use the Franchise Program </a:t>
            </a:r>
            <a:endParaRPr/>
          </a:p>
        </p:txBody>
      </p:sp>
      <p:sp>
        <p:nvSpPr>
          <p:cNvPr id="121" name="Shape 121"/>
          <p:cNvSpPr txBox="1">
            <a:spLocks noGrp="1"/>
          </p:cNvSpPr>
          <p:nvPr>
            <p:ph type="body" idx="1"/>
          </p:nvPr>
        </p:nvSpPr>
        <p:spPr>
          <a:xfrm>
            <a:off x="330075" y="1716850"/>
            <a:ext cx="8462700" cy="3085800"/>
          </a:xfrm>
          <a:prstGeom prst="rect">
            <a:avLst/>
          </a:prstGeom>
        </p:spPr>
        <p:txBody>
          <a:bodyPr spcFirstLastPara="1" wrap="square" lIns="91425" tIns="91425" rIns="91425" bIns="91425" anchor="t" anchorCtr="0">
            <a:noAutofit/>
          </a:bodyPr>
          <a:lstStyle/>
          <a:p>
            <a:pPr marL="457200" lvl="0" indent="-393700" rtl="0">
              <a:spcBef>
                <a:spcPts val="640"/>
              </a:spcBef>
              <a:spcAft>
                <a:spcPts val="0"/>
              </a:spcAft>
              <a:buSzPts val="2600"/>
              <a:buChar char="•"/>
            </a:pPr>
            <a:r>
              <a:rPr lang="en" sz="2600"/>
              <a:t>South Carolina school districts that are interested in starting a virtual program </a:t>
            </a:r>
            <a:endParaRPr sz="2600"/>
          </a:p>
          <a:p>
            <a:pPr marL="457200" lvl="0" indent="-393700" rtl="0">
              <a:spcBef>
                <a:spcPts val="0"/>
              </a:spcBef>
              <a:spcAft>
                <a:spcPts val="0"/>
              </a:spcAft>
              <a:buSzPts val="2600"/>
              <a:buChar char="•"/>
            </a:pPr>
            <a:r>
              <a:rPr lang="en" sz="2600"/>
              <a:t>South Carolina school districts that need to fill a gap that can be resolved by offering virtual courses. </a:t>
            </a:r>
            <a:endParaRPr sz="2600"/>
          </a:p>
          <a:p>
            <a:pPr marL="914400" lvl="1" indent="-393700" rtl="0">
              <a:spcBef>
                <a:spcPts val="0"/>
              </a:spcBef>
              <a:spcAft>
                <a:spcPts val="0"/>
              </a:spcAft>
              <a:buSzPts val="2600"/>
              <a:buChar char="–"/>
            </a:pPr>
            <a:r>
              <a:rPr lang="en" sz="2600"/>
              <a:t>Teacher shortage</a:t>
            </a:r>
            <a:endParaRPr sz="2600"/>
          </a:p>
          <a:p>
            <a:pPr marL="914400" lvl="1" indent="-393700" rtl="0">
              <a:spcBef>
                <a:spcPts val="0"/>
              </a:spcBef>
              <a:spcAft>
                <a:spcPts val="0"/>
              </a:spcAft>
              <a:buSzPts val="2600"/>
              <a:buChar char="–"/>
            </a:pPr>
            <a:r>
              <a:rPr lang="en" sz="2600"/>
              <a:t>Courses not available at brick &amp; mortar school</a:t>
            </a:r>
            <a:endParaRPr sz="2600"/>
          </a:p>
          <a:p>
            <a:pPr marL="914400" lvl="1" indent="-393700" rtl="0">
              <a:spcBef>
                <a:spcPts val="0"/>
              </a:spcBef>
              <a:spcAft>
                <a:spcPts val="0"/>
              </a:spcAft>
              <a:buSzPts val="2600"/>
              <a:buChar char="–"/>
            </a:pPr>
            <a:r>
              <a:rPr lang="en" sz="2600"/>
              <a:t>Provides more flexible learning opportunities and scheduling. </a:t>
            </a:r>
            <a:endParaRPr sz="2600"/>
          </a:p>
        </p:txBody>
      </p:sp>
      <p:pic>
        <p:nvPicPr>
          <p:cNvPr id="122" name="Shape 122"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23" name="Shape 123"/>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4" name="Shape 124"/>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539725" y="37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What does VirtualSC Provide</a:t>
            </a:r>
            <a:endParaRPr/>
          </a:p>
        </p:txBody>
      </p:sp>
      <p:sp>
        <p:nvSpPr>
          <p:cNvPr id="130" name="Shape 130"/>
          <p:cNvSpPr txBox="1">
            <a:spLocks noGrp="1"/>
          </p:cNvSpPr>
          <p:nvPr>
            <p:ph type="body" idx="1"/>
          </p:nvPr>
        </p:nvSpPr>
        <p:spPr>
          <a:xfrm>
            <a:off x="457200" y="1457775"/>
            <a:ext cx="8229600" cy="3345000"/>
          </a:xfrm>
          <a:prstGeom prst="rect">
            <a:avLst/>
          </a:prstGeom>
        </p:spPr>
        <p:txBody>
          <a:bodyPr spcFirstLastPara="1" wrap="square" lIns="91425" tIns="91425" rIns="91425" bIns="91425" anchor="t" anchorCtr="0">
            <a:noAutofit/>
          </a:bodyPr>
          <a:lstStyle/>
          <a:p>
            <a:pPr marL="457200" lvl="0" indent="-393700" rtl="0">
              <a:spcBef>
                <a:spcPts val="640"/>
              </a:spcBef>
              <a:spcAft>
                <a:spcPts val="0"/>
              </a:spcAft>
              <a:buSzPts val="2600"/>
              <a:buChar char="•"/>
            </a:pPr>
            <a:r>
              <a:rPr lang="en" sz="2600"/>
              <a:t>South Carolina standards aligned courses</a:t>
            </a:r>
            <a:endParaRPr sz="2600"/>
          </a:p>
          <a:p>
            <a:pPr marL="457200" lvl="0" indent="-393700" rtl="0">
              <a:spcBef>
                <a:spcPts val="0"/>
              </a:spcBef>
              <a:spcAft>
                <a:spcPts val="0"/>
              </a:spcAft>
              <a:buSzPts val="2600"/>
              <a:buChar char="•"/>
            </a:pPr>
            <a:r>
              <a:rPr lang="en" sz="2600"/>
              <a:t>Access to our Student Information System and LMS</a:t>
            </a:r>
            <a:endParaRPr sz="2600"/>
          </a:p>
          <a:p>
            <a:pPr marL="457200" lvl="0" indent="-393700" rtl="0">
              <a:spcBef>
                <a:spcPts val="0"/>
              </a:spcBef>
              <a:spcAft>
                <a:spcPts val="0"/>
              </a:spcAft>
              <a:buSzPts val="2600"/>
              <a:buChar char="•"/>
            </a:pPr>
            <a:r>
              <a:rPr lang="en" sz="2600"/>
              <a:t>Training to Teachers</a:t>
            </a:r>
            <a:endParaRPr sz="2600"/>
          </a:p>
          <a:p>
            <a:pPr marL="457200" lvl="0" indent="-393700" rtl="0">
              <a:spcBef>
                <a:spcPts val="0"/>
              </a:spcBef>
              <a:spcAft>
                <a:spcPts val="0"/>
              </a:spcAft>
              <a:buSzPts val="2600"/>
              <a:buChar char="•"/>
            </a:pPr>
            <a:r>
              <a:rPr lang="en" sz="2600"/>
              <a:t>Franchise Coordinator to ensure the successful start of the program in the district. </a:t>
            </a:r>
            <a:endParaRPr sz="2600"/>
          </a:p>
        </p:txBody>
      </p:sp>
      <p:pic>
        <p:nvPicPr>
          <p:cNvPr id="131" name="Shape 131"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32" name="Shape 132"/>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3" name="Shape 133"/>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History of Growth </a:t>
            </a:r>
            <a:endParaRPr/>
          </a:p>
        </p:txBody>
      </p:sp>
      <p:sp>
        <p:nvSpPr>
          <p:cNvPr id="139" name="Shape 139"/>
          <p:cNvSpPr txBox="1">
            <a:spLocks noGrp="1"/>
          </p:cNvSpPr>
          <p:nvPr>
            <p:ph type="body" idx="1"/>
          </p:nvPr>
        </p:nvSpPr>
        <p:spPr>
          <a:xfrm>
            <a:off x="457200" y="1375575"/>
            <a:ext cx="8229600" cy="3273900"/>
          </a:xfrm>
          <a:prstGeom prst="rect">
            <a:avLst/>
          </a:prstGeom>
        </p:spPr>
        <p:txBody>
          <a:bodyPr spcFirstLastPara="1" wrap="square" lIns="91425" tIns="91425" rIns="91425" bIns="91425" anchor="t" anchorCtr="0">
            <a:noAutofit/>
          </a:bodyPr>
          <a:lstStyle/>
          <a:p>
            <a:pPr marL="457200" lvl="0" indent="-387350" rtl="0">
              <a:spcBef>
                <a:spcPts val="640"/>
              </a:spcBef>
              <a:spcAft>
                <a:spcPts val="0"/>
              </a:spcAft>
              <a:buSzPts val="2500"/>
              <a:buChar char="•"/>
            </a:pPr>
            <a:r>
              <a:rPr lang="en" sz="2500"/>
              <a:t>2014 - VirtualSC Franchise Program piloted with one district  </a:t>
            </a:r>
            <a:endParaRPr sz="2500"/>
          </a:p>
          <a:p>
            <a:pPr marL="457200" lvl="0" indent="-387350" rtl="0">
              <a:spcBef>
                <a:spcPts val="0"/>
              </a:spcBef>
              <a:spcAft>
                <a:spcPts val="0"/>
              </a:spcAft>
              <a:buSzPts val="2500"/>
              <a:buChar char="•"/>
            </a:pPr>
            <a:r>
              <a:rPr lang="en" sz="2500"/>
              <a:t>2015-16 School Year - Franchise Program grew to 4 school districts - </a:t>
            </a:r>
            <a:endParaRPr sz="2500"/>
          </a:p>
          <a:p>
            <a:pPr marL="457200" lvl="0" indent="-387350" rtl="0">
              <a:spcBef>
                <a:spcPts val="0"/>
              </a:spcBef>
              <a:spcAft>
                <a:spcPts val="0"/>
              </a:spcAft>
              <a:buSzPts val="2500"/>
              <a:buChar char="•"/>
            </a:pPr>
            <a:r>
              <a:rPr lang="en" sz="2500"/>
              <a:t>2016-17 school year - Franchise Program grew to 8 school districts. </a:t>
            </a:r>
            <a:endParaRPr sz="2500"/>
          </a:p>
          <a:p>
            <a:pPr marL="457200" lvl="0" indent="-431800" rtl="0">
              <a:spcBef>
                <a:spcPts val="0"/>
              </a:spcBef>
              <a:spcAft>
                <a:spcPts val="0"/>
              </a:spcAft>
              <a:buSzPts val="3200"/>
              <a:buChar char="•"/>
            </a:pPr>
            <a:r>
              <a:rPr lang="en" sz="2500"/>
              <a:t>2017-18 school year - Franchise Program has 12 school districts.</a:t>
            </a:r>
            <a:r>
              <a:rPr lang="en" sz="2600"/>
              <a:t> </a:t>
            </a:r>
            <a:endParaRPr sz="2600"/>
          </a:p>
          <a:p>
            <a:pPr marL="0" lvl="0" indent="0">
              <a:spcBef>
                <a:spcPts val="640"/>
              </a:spcBef>
              <a:spcAft>
                <a:spcPts val="0"/>
              </a:spcAft>
              <a:buNone/>
            </a:pPr>
            <a:endParaRPr sz="2500"/>
          </a:p>
          <a:p>
            <a:pPr marL="0" lvl="0" indent="0" rtl="0">
              <a:spcBef>
                <a:spcPts val="640"/>
              </a:spcBef>
              <a:spcAft>
                <a:spcPts val="0"/>
              </a:spcAft>
              <a:buNone/>
            </a:pPr>
            <a:endParaRPr sz="2600"/>
          </a:p>
        </p:txBody>
      </p:sp>
      <p:pic>
        <p:nvPicPr>
          <p:cNvPr id="140" name="Shape 140"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41" name="Shape 141"/>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2" name="Shape 142"/>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Current Franchise Districts</a:t>
            </a:r>
            <a:endParaRPr/>
          </a:p>
        </p:txBody>
      </p:sp>
      <p:sp>
        <p:nvSpPr>
          <p:cNvPr id="148" name="Shape 148"/>
          <p:cNvSpPr txBox="1">
            <a:spLocks noGrp="1"/>
          </p:cNvSpPr>
          <p:nvPr>
            <p:ph type="body" idx="1"/>
          </p:nvPr>
        </p:nvSpPr>
        <p:spPr>
          <a:xfrm>
            <a:off x="457200" y="1381750"/>
            <a:ext cx="3738300" cy="3273900"/>
          </a:xfrm>
          <a:prstGeom prst="rect">
            <a:avLst/>
          </a:prstGeom>
        </p:spPr>
        <p:txBody>
          <a:bodyPr spcFirstLastPara="1" wrap="square" lIns="91425" tIns="91425" rIns="91425" bIns="91425" anchor="t" anchorCtr="0">
            <a:noAutofit/>
          </a:bodyPr>
          <a:lstStyle/>
          <a:p>
            <a:pPr marL="457200" marR="0" lvl="0" indent="-387350" algn="l" rtl="0">
              <a:lnSpc>
                <a:spcPct val="100000"/>
              </a:lnSpc>
              <a:spcBef>
                <a:spcPts val="560"/>
              </a:spcBef>
              <a:spcAft>
                <a:spcPts val="0"/>
              </a:spcAft>
              <a:buSzPts val="2500"/>
              <a:buChar char="•"/>
            </a:pPr>
            <a:r>
              <a:rPr lang="en" sz="2500"/>
              <a:t>Aiken County</a:t>
            </a:r>
            <a:endParaRPr sz="2500"/>
          </a:p>
          <a:p>
            <a:pPr marL="457200" marR="0" lvl="0" indent="-387350" algn="l" rtl="0">
              <a:lnSpc>
                <a:spcPct val="100000"/>
              </a:lnSpc>
              <a:spcBef>
                <a:spcPts val="0"/>
              </a:spcBef>
              <a:spcAft>
                <a:spcPts val="0"/>
              </a:spcAft>
              <a:buSzPts val="2500"/>
              <a:buChar char="•"/>
            </a:pPr>
            <a:r>
              <a:rPr lang="en" sz="2500"/>
              <a:t>Berkeley County</a:t>
            </a:r>
            <a:endParaRPr sz="2500"/>
          </a:p>
          <a:p>
            <a:pPr marL="457200" marR="0" lvl="0" indent="-387350" algn="l" rtl="0">
              <a:lnSpc>
                <a:spcPct val="100000"/>
              </a:lnSpc>
              <a:spcBef>
                <a:spcPts val="0"/>
              </a:spcBef>
              <a:spcAft>
                <a:spcPts val="0"/>
              </a:spcAft>
              <a:buSzPts val="2500"/>
              <a:buChar char="•"/>
            </a:pPr>
            <a:r>
              <a:rPr lang="en" sz="2500"/>
              <a:t>Colleton County </a:t>
            </a:r>
            <a:endParaRPr sz="2500"/>
          </a:p>
          <a:p>
            <a:pPr marL="457200" marR="0" lvl="0" indent="-387350" algn="l" rtl="0">
              <a:lnSpc>
                <a:spcPct val="100000"/>
              </a:lnSpc>
              <a:spcBef>
                <a:spcPts val="0"/>
              </a:spcBef>
              <a:spcAft>
                <a:spcPts val="0"/>
              </a:spcAft>
              <a:buSzPts val="2500"/>
              <a:buChar char="•"/>
            </a:pPr>
            <a:r>
              <a:rPr lang="en" sz="2500"/>
              <a:t>Dorchester 4</a:t>
            </a:r>
            <a:endParaRPr sz="2500"/>
          </a:p>
          <a:p>
            <a:pPr marL="457200" marR="0" lvl="0" indent="-387350" algn="l" rtl="0">
              <a:lnSpc>
                <a:spcPct val="100000"/>
              </a:lnSpc>
              <a:spcBef>
                <a:spcPts val="0"/>
              </a:spcBef>
              <a:spcAft>
                <a:spcPts val="0"/>
              </a:spcAft>
              <a:buSzPts val="2500"/>
              <a:buChar char="•"/>
            </a:pPr>
            <a:r>
              <a:rPr lang="en" sz="2500"/>
              <a:t>Greenville County</a:t>
            </a:r>
            <a:endParaRPr sz="2500"/>
          </a:p>
          <a:p>
            <a:pPr marL="457200" marR="0" lvl="0" indent="-387350" algn="l" rtl="0">
              <a:lnSpc>
                <a:spcPct val="100000"/>
              </a:lnSpc>
              <a:spcBef>
                <a:spcPts val="0"/>
              </a:spcBef>
              <a:spcAft>
                <a:spcPts val="0"/>
              </a:spcAft>
              <a:buSzPts val="2500"/>
              <a:buChar char="•"/>
            </a:pPr>
            <a:r>
              <a:rPr lang="en" sz="2500"/>
              <a:t>Greenwood 50</a:t>
            </a:r>
            <a:endParaRPr sz="2500"/>
          </a:p>
          <a:p>
            <a:pPr marL="0" lvl="0" indent="0" rtl="0">
              <a:spcBef>
                <a:spcPts val="640"/>
              </a:spcBef>
              <a:spcAft>
                <a:spcPts val="0"/>
              </a:spcAft>
              <a:buNone/>
            </a:pPr>
            <a:endParaRPr sz="2600"/>
          </a:p>
        </p:txBody>
      </p:sp>
      <p:pic>
        <p:nvPicPr>
          <p:cNvPr id="149" name="Shape 149"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50" name="Shape 150"/>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1" name="Shape 151"/>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
        <p:nvSpPr>
          <p:cNvPr id="152" name="Shape 152"/>
          <p:cNvSpPr txBox="1"/>
          <p:nvPr/>
        </p:nvSpPr>
        <p:spPr>
          <a:xfrm>
            <a:off x="4195500" y="1419925"/>
            <a:ext cx="3777300" cy="2451600"/>
          </a:xfrm>
          <a:prstGeom prst="rect">
            <a:avLst/>
          </a:prstGeom>
          <a:noFill/>
          <a:ln>
            <a:noFill/>
          </a:ln>
        </p:spPr>
        <p:txBody>
          <a:bodyPr spcFirstLastPara="1" wrap="square" lIns="91425" tIns="91425" rIns="91425" bIns="91425" anchor="t" anchorCtr="0">
            <a:noAutofit/>
          </a:bodyPr>
          <a:lstStyle/>
          <a:p>
            <a:pPr marL="457200" lvl="0" indent="-387350" rtl="0">
              <a:spcBef>
                <a:spcPts val="560"/>
              </a:spcBef>
              <a:spcAft>
                <a:spcPts val="0"/>
              </a:spcAft>
              <a:buClr>
                <a:schemeClr val="dk1"/>
              </a:buClr>
              <a:buSzPts val="2500"/>
              <a:buChar char="•"/>
            </a:pPr>
            <a:r>
              <a:rPr lang="en" sz="2500">
                <a:solidFill>
                  <a:schemeClr val="dk1"/>
                </a:solidFill>
                <a:latin typeface="Calibri"/>
                <a:ea typeface="Calibri"/>
                <a:cs typeface="Calibri"/>
                <a:sym typeface="Calibri"/>
              </a:rPr>
              <a:t>Jasper County</a:t>
            </a:r>
            <a:endParaRPr sz="2500">
              <a:solidFill>
                <a:schemeClr val="dk1"/>
              </a:solidFill>
              <a:latin typeface="Calibri"/>
              <a:ea typeface="Calibri"/>
              <a:cs typeface="Calibri"/>
              <a:sym typeface="Calibri"/>
            </a:endParaRPr>
          </a:p>
          <a:p>
            <a:pPr marL="457200" lvl="0" indent="-387350" rtl="0">
              <a:spcBef>
                <a:spcPts val="0"/>
              </a:spcBef>
              <a:spcAft>
                <a:spcPts val="0"/>
              </a:spcAft>
              <a:buClr>
                <a:schemeClr val="dk1"/>
              </a:buClr>
              <a:buSzPts val="2500"/>
              <a:buChar char="•"/>
            </a:pPr>
            <a:r>
              <a:rPr lang="en" sz="2500">
                <a:solidFill>
                  <a:schemeClr val="dk1"/>
                </a:solidFill>
                <a:latin typeface="Calibri"/>
                <a:ea typeface="Calibri"/>
                <a:cs typeface="Calibri"/>
                <a:sym typeface="Calibri"/>
              </a:rPr>
              <a:t>Laurens 55</a:t>
            </a:r>
            <a:endParaRPr sz="2500">
              <a:solidFill>
                <a:schemeClr val="dk1"/>
              </a:solidFill>
              <a:latin typeface="Calibri"/>
              <a:ea typeface="Calibri"/>
              <a:cs typeface="Calibri"/>
              <a:sym typeface="Calibri"/>
            </a:endParaRPr>
          </a:p>
          <a:p>
            <a:pPr marL="457200" lvl="0" indent="-387350" rtl="0">
              <a:spcBef>
                <a:spcPts val="0"/>
              </a:spcBef>
              <a:spcAft>
                <a:spcPts val="0"/>
              </a:spcAft>
              <a:buClr>
                <a:schemeClr val="dk1"/>
              </a:buClr>
              <a:buSzPts val="2500"/>
              <a:buChar char="•"/>
            </a:pPr>
            <a:r>
              <a:rPr lang="en" sz="2500">
                <a:solidFill>
                  <a:schemeClr val="dk1"/>
                </a:solidFill>
                <a:latin typeface="Calibri"/>
                <a:ea typeface="Calibri"/>
                <a:cs typeface="Calibri"/>
                <a:sym typeface="Calibri"/>
              </a:rPr>
              <a:t>Lexington 1</a:t>
            </a:r>
            <a:endParaRPr sz="2500">
              <a:solidFill>
                <a:schemeClr val="dk1"/>
              </a:solidFill>
              <a:latin typeface="Calibri"/>
              <a:ea typeface="Calibri"/>
              <a:cs typeface="Calibri"/>
              <a:sym typeface="Calibri"/>
            </a:endParaRPr>
          </a:p>
          <a:p>
            <a:pPr marL="457200" lvl="0" indent="-387350" rtl="0">
              <a:spcBef>
                <a:spcPts val="0"/>
              </a:spcBef>
              <a:spcAft>
                <a:spcPts val="0"/>
              </a:spcAft>
              <a:buClr>
                <a:schemeClr val="dk1"/>
              </a:buClr>
              <a:buSzPts val="2500"/>
              <a:buChar char="•"/>
            </a:pPr>
            <a:r>
              <a:rPr lang="en" sz="2500">
                <a:solidFill>
                  <a:schemeClr val="dk1"/>
                </a:solidFill>
                <a:latin typeface="Calibri"/>
                <a:ea typeface="Calibri"/>
                <a:cs typeface="Calibri"/>
                <a:sym typeface="Calibri"/>
              </a:rPr>
              <a:t>Pickens County </a:t>
            </a:r>
            <a:endParaRPr sz="2500">
              <a:solidFill>
                <a:schemeClr val="dk1"/>
              </a:solidFill>
              <a:latin typeface="Calibri"/>
              <a:ea typeface="Calibri"/>
              <a:cs typeface="Calibri"/>
              <a:sym typeface="Calibri"/>
            </a:endParaRPr>
          </a:p>
          <a:p>
            <a:pPr marL="457200" lvl="0" indent="-387350" rtl="0">
              <a:spcBef>
                <a:spcPts val="0"/>
              </a:spcBef>
              <a:spcAft>
                <a:spcPts val="0"/>
              </a:spcAft>
              <a:buClr>
                <a:schemeClr val="dk1"/>
              </a:buClr>
              <a:buSzPts val="2500"/>
              <a:buChar char="•"/>
            </a:pPr>
            <a:r>
              <a:rPr lang="en" sz="2500">
                <a:solidFill>
                  <a:schemeClr val="dk1"/>
                </a:solidFill>
                <a:latin typeface="Calibri"/>
                <a:ea typeface="Calibri"/>
                <a:cs typeface="Calibri"/>
                <a:sym typeface="Calibri"/>
              </a:rPr>
              <a:t>Spartanburg 1 </a:t>
            </a:r>
            <a:endParaRPr sz="2500">
              <a:solidFill>
                <a:schemeClr val="dk1"/>
              </a:solidFill>
              <a:latin typeface="Calibri"/>
              <a:ea typeface="Calibri"/>
              <a:cs typeface="Calibri"/>
              <a:sym typeface="Calibri"/>
            </a:endParaRPr>
          </a:p>
          <a:p>
            <a:pPr marL="457200" lvl="0" indent="-387350" rtl="0">
              <a:spcBef>
                <a:spcPts val="0"/>
              </a:spcBef>
              <a:spcAft>
                <a:spcPts val="0"/>
              </a:spcAft>
              <a:buClr>
                <a:schemeClr val="dk1"/>
              </a:buClr>
              <a:buSzPts val="2500"/>
              <a:buChar char="•"/>
            </a:pPr>
            <a:r>
              <a:rPr lang="en" sz="2500">
                <a:solidFill>
                  <a:schemeClr val="dk1"/>
                </a:solidFill>
                <a:latin typeface="Calibri"/>
                <a:ea typeface="Calibri"/>
                <a:cs typeface="Calibri"/>
                <a:sym typeface="Calibri"/>
              </a:rPr>
              <a:t>Williamsburg County </a:t>
            </a:r>
            <a:endParaRPr sz="25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482528"/>
            <a:ext cx="8229600" cy="8574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a:t>Franchise Models</a:t>
            </a:r>
            <a:endParaRPr/>
          </a:p>
        </p:txBody>
      </p:sp>
      <p:sp>
        <p:nvSpPr>
          <p:cNvPr id="158" name="Shape 158"/>
          <p:cNvSpPr txBox="1">
            <a:spLocks noGrp="1"/>
          </p:cNvSpPr>
          <p:nvPr>
            <p:ph type="body" idx="1"/>
          </p:nvPr>
        </p:nvSpPr>
        <p:spPr>
          <a:xfrm>
            <a:off x="457200" y="1384425"/>
            <a:ext cx="8229600" cy="34185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 sz="2600"/>
              <a:t>The VirtualSC Franchise Program is designed to be flexible and adaptable to fit a variety of district’s needs. </a:t>
            </a:r>
            <a:endParaRPr sz="2600"/>
          </a:p>
          <a:p>
            <a:pPr marL="914400" lvl="0" indent="-381000" rtl="0">
              <a:spcBef>
                <a:spcPts val="640"/>
              </a:spcBef>
              <a:spcAft>
                <a:spcPts val="0"/>
              </a:spcAft>
              <a:buSzPts val="2400"/>
              <a:buChar char="•"/>
            </a:pPr>
            <a:r>
              <a:rPr lang="en" sz="2400"/>
              <a:t>Complete Virtual Program </a:t>
            </a:r>
            <a:endParaRPr sz="2400"/>
          </a:p>
          <a:p>
            <a:pPr marL="914400" lvl="0" indent="-381000" rtl="0">
              <a:spcBef>
                <a:spcPts val="0"/>
              </a:spcBef>
              <a:spcAft>
                <a:spcPts val="0"/>
              </a:spcAft>
              <a:buSzPts val="2400"/>
              <a:buChar char="•"/>
            </a:pPr>
            <a:r>
              <a:rPr lang="en" sz="2400"/>
              <a:t>Alternative Schools </a:t>
            </a:r>
            <a:endParaRPr sz="2400"/>
          </a:p>
          <a:p>
            <a:pPr marL="914400" lvl="0" indent="-381000" rtl="0">
              <a:spcBef>
                <a:spcPts val="0"/>
              </a:spcBef>
              <a:spcAft>
                <a:spcPts val="0"/>
              </a:spcAft>
              <a:buSzPts val="2400"/>
              <a:buChar char="•"/>
            </a:pPr>
            <a:r>
              <a:rPr lang="en" sz="2400"/>
              <a:t>Adult Education</a:t>
            </a:r>
            <a:endParaRPr sz="2400"/>
          </a:p>
          <a:p>
            <a:pPr marL="914400" lvl="0" indent="-381000" rtl="0">
              <a:spcBef>
                <a:spcPts val="0"/>
              </a:spcBef>
              <a:spcAft>
                <a:spcPts val="0"/>
              </a:spcAft>
              <a:buSzPts val="2400"/>
              <a:buChar char="•"/>
            </a:pPr>
            <a:r>
              <a:rPr lang="en" sz="2400"/>
              <a:t>Medical Homebound </a:t>
            </a:r>
            <a:endParaRPr sz="2400"/>
          </a:p>
          <a:p>
            <a:pPr marL="914400" lvl="0" indent="-381000" rtl="0">
              <a:spcBef>
                <a:spcPts val="0"/>
              </a:spcBef>
              <a:spcAft>
                <a:spcPts val="0"/>
              </a:spcAft>
              <a:buSzPts val="2400"/>
              <a:buChar char="•"/>
            </a:pPr>
            <a:r>
              <a:rPr lang="en" sz="2400"/>
              <a:t>Select courses to serve specific population of students. </a:t>
            </a:r>
            <a:endParaRPr sz="2400"/>
          </a:p>
        </p:txBody>
      </p:sp>
      <p:pic>
        <p:nvPicPr>
          <p:cNvPr id="159" name="Shape 159" descr="Franchise Icon.png"/>
          <p:cNvPicPr preferRelativeResize="0"/>
          <p:nvPr/>
        </p:nvPicPr>
        <p:blipFill>
          <a:blip r:embed="rId3">
            <a:alphaModFix/>
          </a:blip>
          <a:stretch>
            <a:fillRect/>
          </a:stretch>
        </p:blipFill>
        <p:spPr>
          <a:xfrm>
            <a:off x="7861825" y="4094000"/>
            <a:ext cx="1282174" cy="1049500"/>
          </a:xfrm>
          <a:prstGeom prst="rect">
            <a:avLst/>
          </a:prstGeom>
          <a:noFill/>
          <a:ln>
            <a:noFill/>
          </a:ln>
        </p:spPr>
      </p:pic>
      <p:sp>
        <p:nvSpPr>
          <p:cNvPr id="160" name="Shape 160"/>
          <p:cNvSpPr/>
          <p:nvPr/>
        </p:nvSpPr>
        <p:spPr>
          <a:xfrm>
            <a:off x="0" y="-11250"/>
            <a:ext cx="9144000" cy="304800"/>
          </a:xfrm>
          <a:prstGeom prst="rect">
            <a:avLst/>
          </a:prstGeom>
          <a:solidFill>
            <a:srgbClr val="0047FB"/>
          </a:solidFill>
          <a:ln w="9525" cap="flat" cmpd="sng">
            <a:solidFill>
              <a:srgbClr val="6D9EEB"/>
            </a:solidFill>
            <a:prstDash val="solid"/>
            <a:round/>
            <a:headEnd type="none" w="med" len="med"/>
            <a:tailEnd type="none" w="med" len="med"/>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1" name="Shape 161"/>
          <p:cNvSpPr txBox="1"/>
          <p:nvPr/>
        </p:nvSpPr>
        <p:spPr>
          <a:xfrm>
            <a:off x="0" y="4761975"/>
            <a:ext cx="1038600" cy="3813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b="1">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872</Words>
  <Application>Microsoft Office PowerPoint</Application>
  <PresentationFormat>On-screen Show (16:9)</PresentationFormat>
  <Paragraphs>105</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 Providing Equal Access and Opportunity to South Carolina Districts</vt:lpstr>
      <vt:lpstr>PowerPoint Presentation</vt:lpstr>
      <vt:lpstr>What is the VirtualSC </vt:lpstr>
      <vt:lpstr>What is the VirtualSC Franchise Program</vt:lpstr>
      <vt:lpstr>Who Can Use the Franchise Program </vt:lpstr>
      <vt:lpstr>What does VirtualSC Provide</vt:lpstr>
      <vt:lpstr>History of Growth </vt:lpstr>
      <vt:lpstr>Current Franchise Districts</vt:lpstr>
      <vt:lpstr>Franchise Models</vt:lpstr>
      <vt:lpstr>Of Interest: Use Cases </vt:lpstr>
      <vt:lpstr>Of Interest: Use Cases  </vt:lpstr>
      <vt:lpstr>Of Interest: Use Cases  </vt:lpstr>
      <vt:lpstr>Of Interest: Use Cases  </vt:lpstr>
      <vt:lpstr>Benefits of Using the Franchise Program </vt:lpstr>
      <vt:lpstr>Benefits of Using the Franchise Program </vt:lpstr>
      <vt:lpstr>Franchise Program Cost</vt:lpstr>
      <vt:lpstr>Franchise Program Cost</vt:lpstr>
      <vt:lpstr>Questions ?</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Providing Equal Access and Opportunity to South Carolina Districts</dc:title>
  <dc:creator>Turner, Barbara</dc:creator>
  <cp:lastModifiedBy>Windows User</cp:lastModifiedBy>
  <cp:revision>1</cp:revision>
  <dcterms:modified xsi:type="dcterms:W3CDTF">2018-01-23T21:47:26Z</dcterms:modified>
</cp:coreProperties>
</file>