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74" r:id="rId6"/>
    <p:sldId id="275" r:id="rId7"/>
    <p:sldId id="276" r:id="rId8"/>
    <p:sldId id="261" r:id="rId9"/>
    <p:sldId id="262" r:id="rId10"/>
    <p:sldId id="263" r:id="rId11"/>
    <p:sldId id="264" r:id="rId12"/>
    <p:sldId id="279" r:id="rId13"/>
    <p:sldId id="278" r:id="rId14"/>
    <p:sldId id="277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embeddedFontLst>
    <p:embeddedFont>
      <p:font typeface="Roboto Slab" panose="020B0604020202020204" charset="0"/>
      <p:regular r:id="rId25"/>
      <p:bold r:id="rId26"/>
    </p:embeddedFont>
    <p:embeddedFont>
      <p:font typeface="Roboto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7353" autoAdjust="0"/>
  </p:normalViewPr>
  <p:slideViewPr>
    <p:cSldViewPr snapToGrid="0">
      <p:cViewPr varScale="1">
        <p:scale>
          <a:sx n="77" d="100"/>
          <a:sy n="77" d="100"/>
        </p:scale>
        <p:origin x="-26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982989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628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0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8645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lang="en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endParaRPr sz="1000" dirty="0"/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" sz="12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endParaRPr lang="en" sz="12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" dirty="0"/>
              <a:t/>
            </a:r>
            <a:br>
              <a:rPr lang="en" sz="1200" dirty="0"/>
            </a:b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90909"/>
              </a:lnSpc>
              <a:spcBef>
                <a:spcPts val="0"/>
              </a:spcBef>
              <a:spcAft>
                <a:spcPts val="1100"/>
              </a:spcAft>
              <a:buNone/>
            </a:pPr>
            <a:endParaRPr lang="en" sz="1200" dirty="0">
              <a:solidFill>
                <a:srgbClr val="343434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sz="10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000" dirty="0"/>
              <a:t/>
            </a:r>
            <a:br>
              <a:rPr lang="en" sz="1000" dirty="0"/>
            </a:br>
            <a:endParaRPr lang="en" sz="1000" dirty="0"/>
          </a:p>
          <a:p>
            <a:pPr lvl="0">
              <a:spcBef>
                <a:spcPts val="0"/>
              </a:spcBef>
              <a:buNone/>
            </a:pPr>
            <a:r>
              <a:rPr lang="en" sz="1000" dirty="0" smtClean="0"/>
              <a:t/>
            </a:r>
            <a:br>
              <a:rPr lang="en" sz="1000" dirty="0" smtClean="0"/>
            </a:br>
            <a:endParaRPr lang="en" sz="1000" dirty="0"/>
          </a:p>
        </p:txBody>
      </p:sp>
    </p:spTree>
    <p:extLst>
      <p:ext uri="{BB962C8B-B14F-4D97-AF65-F5344CB8AC3E}">
        <p14:creationId xmlns:p14="http://schemas.microsoft.com/office/powerpoint/2010/main" val="2226172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sz="1000" dirty="0"/>
          </a:p>
        </p:txBody>
      </p:sp>
    </p:spTree>
    <p:extLst>
      <p:ext uri="{BB962C8B-B14F-4D97-AF65-F5344CB8AC3E}">
        <p14:creationId xmlns:p14="http://schemas.microsoft.com/office/powerpoint/2010/main" val="1379031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000" dirty="0"/>
              <a:t/>
            </a:r>
            <a:br>
              <a:rPr lang="en" sz="1000" dirty="0"/>
            </a:br>
            <a:r>
              <a:rPr lang="en" sz="1000" dirty="0"/>
              <a:t/>
            </a:r>
            <a:br>
              <a:rPr lang="en" sz="1000" dirty="0"/>
            </a:br>
            <a:endParaRPr lang="en" sz="1000" dirty="0"/>
          </a:p>
        </p:txBody>
      </p:sp>
    </p:spTree>
    <p:extLst>
      <p:ext uri="{BB962C8B-B14F-4D97-AF65-F5344CB8AC3E}">
        <p14:creationId xmlns:p14="http://schemas.microsoft.com/office/powerpoint/2010/main" val="2276080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896808"/>
            <a:ext cx="1081625" cy="1499896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11" name="Shape 11"/>
          <p:cNvSpPr/>
          <p:nvPr/>
        </p:nvSpPr>
        <p:spPr>
          <a:xfrm rot="10800000">
            <a:off x="6537563" y="4457271"/>
            <a:ext cx="1081625" cy="1499896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med" len="med"/>
            <a:tailEnd type="none" w="med" len="med"/>
          </a:ln>
        </p:spPr>
      </p:sp>
      <p:cxnSp>
        <p:nvCxnSpPr>
          <p:cNvPr id="12" name="Shape 12"/>
          <p:cNvCxnSpPr/>
          <p:nvPr/>
        </p:nvCxnSpPr>
        <p:spPr>
          <a:xfrm>
            <a:off x="4359602" y="3756618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680302" y="1585234"/>
            <a:ext cx="5783400" cy="19431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000"/>
            </a:lvl1pPr>
            <a:lvl2pPr lvl="1" algn="ctr">
              <a:spcBef>
                <a:spcPts val="0"/>
              </a:spcBef>
              <a:buSzPct val="100000"/>
              <a:defRPr sz="4000"/>
            </a:lvl2pPr>
            <a:lvl3pPr lvl="2" algn="ctr">
              <a:spcBef>
                <a:spcPts val="0"/>
              </a:spcBef>
              <a:buSzPct val="100000"/>
              <a:defRPr sz="4000"/>
            </a:lvl3pPr>
            <a:lvl4pPr lvl="3" algn="ctr">
              <a:spcBef>
                <a:spcPts val="0"/>
              </a:spcBef>
              <a:buSzPct val="100000"/>
              <a:defRPr sz="4000"/>
            </a:lvl4pPr>
            <a:lvl5pPr lvl="4" algn="ctr">
              <a:spcBef>
                <a:spcPts val="0"/>
              </a:spcBef>
              <a:buSzPct val="100000"/>
              <a:defRPr sz="4000"/>
            </a:lvl5pPr>
            <a:lvl6pPr lvl="5" algn="ctr">
              <a:spcBef>
                <a:spcPts val="0"/>
              </a:spcBef>
              <a:buSzPct val="100000"/>
              <a:defRPr sz="4000"/>
            </a:lvl6pPr>
            <a:lvl7pPr lvl="6" algn="ctr">
              <a:spcBef>
                <a:spcPts val="0"/>
              </a:spcBef>
              <a:buSzPct val="100000"/>
              <a:defRPr sz="4000"/>
            </a:lvl7pPr>
            <a:lvl8pPr lvl="7" algn="ctr">
              <a:spcBef>
                <a:spcPts val="0"/>
              </a:spcBef>
              <a:buSzPct val="100000"/>
              <a:defRPr sz="4000"/>
            </a:lvl8pPr>
            <a:lvl9pPr lvl="8" algn="ctr">
              <a:spcBef>
                <a:spcPts val="0"/>
              </a:spcBef>
              <a:buSzPct val="100000"/>
              <a:defRPr sz="40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680302" y="4065933"/>
            <a:ext cx="5783400" cy="1212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6769100"/>
            <a:ext cx="9143700" cy="8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7900" y="1536600"/>
            <a:ext cx="8368200" cy="2051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87900" y="3892600"/>
            <a:ext cx="8368200" cy="1428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2" y="3756618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80750" y="2353267"/>
            <a:ext cx="8222100" cy="12099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3" y="1680378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410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3" y="1680378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87900" y="1986433"/>
            <a:ext cx="3999900" cy="410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756200" y="1986433"/>
            <a:ext cx="3999900" cy="410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883036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87900" y="740800"/>
            <a:ext cx="2808000" cy="1007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87900" y="2125367"/>
            <a:ext cx="2808000" cy="3574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90250" y="701800"/>
            <a:ext cx="5618700" cy="5454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100"/>
            <a:ext cx="457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5994004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265500" y="1612100"/>
            <a:ext cx="4045200" cy="2008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265500" y="3692001"/>
            <a:ext cx="4045200" cy="1794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9500" y="5644967"/>
            <a:ext cx="5998800" cy="798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410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lang="en"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d.sc.gov/districts-schools/school-choice-personalized-learning/school-choice/magnet-schools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agnet.edu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msapcenter.com/" TargetMode="External"/><Relationship Id="rId4" Type="http://schemas.openxmlformats.org/officeDocument/2006/relationships/hyperlink" Target="https://innovation.ed.gov/what-we-do/parental-options/magnet-school-assistance-program-msap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swheeler@lexrich5.or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akkirby@lexrich5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ctrTitle"/>
          </p:nvPr>
        </p:nvSpPr>
        <p:spPr>
          <a:xfrm>
            <a:off x="1680300" y="996100"/>
            <a:ext cx="5783400" cy="1069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Magnet Trifecta: 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subTitle" idx="1"/>
          </p:nvPr>
        </p:nvSpPr>
        <p:spPr>
          <a:xfrm>
            <a:off x="1818075" y="2065700"/>
            <a:ext cx="5783400" cy="1597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Leveraging National, State and Local Partnerships to Sustain Magnet Schools</a:t>
            </a:r>
          </a:p>
        </p:txBody>
      </p:sp>
      <p:sp>
        <p:nvSpPr>
          <p:cNvPr id="65" name="Shape 65"/>
          <p:cNvSpPr txBox="1"/>
          <p:nvPr/>
        </p:nvSpPr>
        <p:spPr>
          <a:xfrm>
            <a:off x="1545021" y="4010233"/>
            <a:ext cx="6056454" cy="1821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2018 Transforming Public School Choice Conference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-A World of Possibilities-</a:t>
            </a:r>
          </a:p>
          <a:p>
            <a:pPr lvl="0" algn="ctr">
              <a:spcBef>
                <a:spcPts val="0"/>
              </a:spcBef>
              <a:buNone/>
            </a:pPr>
            <a:endParaRPr lang="en" sz="1800" dirty="0" smtClean="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sz="1800" dirty="0" smtClean="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January 25, 2018</a:t>
            </a:r>
          </a:p>
          <a:p>
            <a:pPr lvl="0" algn="ctr">
              <a:spcBef>
                <a:spcPts val="0"/>
              </a:spcBef>
              <a:buNone/>
            </a:pPr>
            <a:endParaRPr lang="en" sz="1800" dirty="0" smtClean="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387900" y="5583300"/>
            <a:ext cx="8368200" cy="950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https://ed.sc.gov/districts-schools/school-choice-personalized-learning/school-choice/magnet-schools/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925" y="285600"/>
            <a:ext cx="7611880" cy="517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Magnet Schools in SC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410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 smtClean="0"/>
              <a:t>139 </a:t>
            </a:r>
            <a:r>
              <a:rPr lang="en" dirty="0"/>
              <a:t>Magnet Schools/Programs in 16 school districts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/>
              <a:t>More than 70,000 students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/>
              <a:t>Three MSA National-Certified Magnet Schools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/>
              <a:t>56% Whole School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/>
              <a:t>38% School Within a School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en" dirty="0"/>
              <a:t>5% Both</a:t>
            </a:r>
            <a:br>
              <a:rPr lang="en" dirty="0"/>
            </a:br>
            <a:endParaRPr lang="e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FY 17 MSAP Grant Funding in SC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2000" i="1" dirty="0" smtClean="0"/>
              <a:t>Of the 32 grants awarded in 16 states totaling $91.7 million…..</a:t>
            </a:r>
          </a:p>
          <a:p>
            <a:pPr>
              <a:buNone/>
            </a:pPr>
            <a:r>
              <a:rPr lang="en-US" sz="2000" dirty="0" smtClean="0"/>
              <a:t>South Carolina received $49 million….</a:t>
            </a:r>
          </a:p>
          <a:p>
            <a:pPr>
              <a:buNone/>
            </a:pPr>
            <a:r>
              <a:rPr lang="en-US" sz="2000" dirty="0" smtClean="0"/>
              <a:t>Florence 3	$9,103,423</a:t>
            </a:r>
          </a:p>
          <a:p>
            <a:pPr>
              <a:buNone/>
            </a:pPr>
            <a:r>
              <a:rPr lang="en-US" sz="2000" dirty="0" smtClean="0"/>
              <a:t>Richland 1	$14,985,558</a:t>
            </a:r>
          </a:p>
          <a:p>
            <a:pPr>
              <a:buNone/>
            </a:pPr>
            <a:r>
              <a:rPr lang="en-US" sz="2000" dirty="0" smtClean="0"/>
              <a:t>Richland 2	$11,295,125</a:t>
            </a:r>
          </a:p>
          <a:p>
            <a:pPr>
              <a:buNone/>
            </a:pPr>
            <a:r>
              <a:rPr lang="en-US" sz="2000" dirty="0" smtClean="0"/>
              <a:t>Lex/Rich 5	$13,711,834</a:t>
            </a:r>
          </a:p>
          <a:p>
            <a:pPr>
              <a:buNone/>
            </a:pPr>
            <a:r>
              <a:rPr lang="en-US" sz="2000" b="1" dirty="0" smtClean="0">
                <a:solidFill>
                  <a:schemeClr val="accent5"/>
                </a:solidFill>
              </a:rPr>
              <a:t>These school districts received 53% of the total funds awarded.</a:t>
            </a:r>
          </a:p>
        </p:txBody>
      </p:sp>
    </p:spTree>
    <p:extLst>
      <p:ext uri="{BB962C8B-B14F-4D97-AF65-F5344CB8AC3E}">
        <p14:creationId xmlns:p14="http://schemas.microsoft.com/office/powerpoint/2010/main" val="246719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Resources for Magnet Schools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2000" b="1" dirty="0" smtClean="0">
                <a:hlinkClick r:id="rId3"/>
              </a:rPr>
              <a:t>Magnet Schools of America</a:t>
            </a:r>
            <a:endParaRPr lang="en-US" sz="2000" b="1" dirty="0"/>
          </a:p>
          <a:p>
            <a:pPr>
              <a:buNone/>
            </a:pPr>
            <a:r>
              <a:rPr lang="en-US" sz="2000" i="1" dirty="0" smtClean="0"/>
              <a:t>-National advocacy association of magnet schools and programs </a:t>
            </a:r>
          </a:p>
          <a:p>
            <a:pPr>
              <a:buNone/>
            </a:pPr>
            <a:r>
              <a:rPr lang="en-US" sz="2000" b="1" dirty="0" smtClean="0">
                <a:hlinkClick r:id="rId4"/>
              </a:rPr>
              <a:t>US Department of Education – Office of Innovation and Improvement</a:t>
            </a:r>
            <a:endParaRPr lang="en-US" sz="2000" b="1" dirty="0" smtClean="0"/>
          </a:p>
          <a:p>
            <a:pPr>
              <a:buNone/>
            </a:pPr>
            <a:r>
              <a:rPr lang="en-US" sz="2000" i="1" dirty="0" smtClean="0"/>
              <a:t>-Magnet Schools Assistance Program (MSAP) Grant</a:t>
            </a:r>
            <a:endParaRPr lang="en-US" sz="2000" dirty="0"/>
          </a:p>
          <a:p>
            <a:pPr>
              <a:buNone/>
            </a:pPr>
            <a:r>
              <a:rPr lang="en-US" sz="2000" b="1" dirty="0" smtClean="0">
                <a:hlinkClick r:id="rId5"/>
              </a:rPr>
              <a:t>Magnet Schools Assistance Program Technical Assistance Center</a:t>
            </a:r>
            <a:endParaRPr lang="en-US" sz="2000" b="1" dirty="0" smtClean="0"/>
          </a:p>
          <a:p>
            <a:pPr>
              <a:buNone/>
            </a:pPr>
            <a:r>
              <a:rPr lang="en-US" sz="2000" i="1" dirty="0" smtClean="0"/>
              <a:t>-Technical assistance for MSAP Grantees</a:t>
            </a:r>
          </a:p>
        </p:txBody>
      </p:sp>
    </p:spTree>
    <p:extLst>
      <p:ext uri="{BB962C8B-B14F-4D97-AF65-F5344CB8AC3E}">
        <p14:creationId xmlns:p14="http://schemas.microsoft.com/office/powerpoint/2010/main" val="359212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Leveraging these partnerships into funding</a:t>
            </a:r>
          </a:p>
        </p:txBody>
      </p:sp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6425" y="1942050"/>
            <a:ext cx="4160801" cy="31454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853559" y="5504176"/>
            <a:ext cx="2916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National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 rot="20473852">
            <a:off x="224750" y="3396173"/>
            <a:ext cx="1877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State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 rot="1850333">
            <a:off x="6868617" y="4135326"/>
            <a:ext cx="1992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Local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111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Connecting the Dots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387900" y="1777133"/>
            <a:ext cx="8368200" cy="4478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950" y="1777133"/>
            <a:ext cx="4574374" cy="314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Shape 149"/>
          <p:cNvSpPr txBox="1"/>
          <p:nvPr/>
        </p:nvSpPr>
        <p:spPr>
          <a:xfrm>
            <a:off x="5587525" y="1879900"/>
            <a:ext cx="2877900" cy="396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 i="1">
                <a:solidFill>
                  <a:schemeClr val="accent5"/>
                </a:solidFill>
              </a:rPr>
              <a:t>People --&gt;</a:t>
            </a:r>
          </a:p>
          <a:p>
            <a:pPr lvl="0">
              <a:spcBef>
                <a:spcPts val="0"/>
              </a:spcBef>
              <a:buNone/>
            </a:pPr>
            <a:endParaRPr sz="3000" i="1">
              <a:solidFill>
                <a:schemeClr val="accent5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 sz="3000" i="1">
                <a:solidFill>
                  <a:schemeClr val="accent5"/>
                </a:solidFill>
              </a:rPr>
              <a:t>Ideas --&gt;</a:t>
            </a:r>
          </a:p>
          <a:p>
            <a:pPr lvl="0">
              <a:spcBef>
                <a:spcPts val="0"/>
              </a:spcBef>
              <a:buNone/>
            </a:pPr>
            <a:endParaRPr sz="3000" i="1">
              <a:solidFill>
                <a:schemeClr val="accent5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 sz="3000" i="1">
                <a:solidFill>
                  <a:schemeClr val="accent5"/>
                </a:solidFill>
              </a:rPr>
              <a:t>Resources --&gt;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Articulating the Vision</a:t>
            </a:r>
          </a:p>
        </p:txBody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4776200" y="1826300"/>
            <a:ext cx="4179000" cy="4837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 i="1">
                <a:solidFill>
                  <a:schemeClr val="accent5"/>
                </a:solidFill>
              </a:rPr>
              <a:t>Translate innovative ideas into actionable plans --&gt;</a:t>
            </a:r>
          </a:p>
          <a:p>
            <a:pPr lvl="0">
              <a:spcBef>
                <a:spcPts val="0"/>
              </a:spcBef>
              <a:buNone/>
            </a:pPr>
            <a:r>
              <a:rPr lang="en" sz="2400" i="1">
                <a:solidFill>
                  <a:schemeClr val="accent5"/>
                </a:solidFill>
              </a:rPr>
              <a:t>Tell your story (and to the right audience)--&gt;</a:t>
            </a:r>
          </a:p>
          <a:p>
            <a:pPr lvl="0">
              <a:spcBef>
                <a:spcPts val="0"/>
              </a:spcBef>
              <a:buNone/>
            </a:pPr>
            <a:r>
              <a:rPr lang="en" sz="2400" i="1">
                <a:solidFill>
                  <a:schemeClr val="accent5"/>
                </a:solidFill>
              </a:rPr>
              <a:t>Prepare white papers, grant applications, presentations to local civic organizations --&gt;</a:t>
            </a:r>
          </a:p>
          <a:p>
            <a:pPr lvl="0">
              <a:spcBef>
                <a:spcPts val="0"/>
              </a:spcBef>
              <a:buNone/>
            </a:pPr>
            <a:endParaRPr sz="3000" i="1">
              <a:solidFill>
                <a:schemeClr val="accent5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sz="3000" i="1">
              <a:solidFill>
                <a:schemeClr val="accent5"/>
              </a:solidFill>
            </a:endParaRPr>
          </a:p>
        </p:txBody>
      </p:sp>
      <p:pic>
        <p:nvPicPr>
          <p:cNvPr id="156" name="Shape 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900" y="1986433"/>
            <a:ext cx="3979800" cy="258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Identifying Resources</a:t>
            </a:r>
          </a:p>
        </p:txBody>
      </p:sp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7574" y="1525517"/>
            <a:ext cx="3394350" cy="339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9500" y="2039350"/>
            <a:ext cx="2623624" cy="2623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1924" y="2110800"/>
            <a:ext cx="2516427" cy="2516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i="1"/>
              <a:t>...and the best place to acquire resources!</a:t>
            </a:r>
          </a:p>
        </p:txBody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387900" y="1731633"/>
            <a:ext cx="8368200" cy="4718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Magnet Advisory Committee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Business Partners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Community Partners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Families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PTO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School Events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5"/>
                </a:solidFill>
              </a:rPr>
              <a:t>Grants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387900" y="165300"/>
            <a:ext cx="8368200" cy="1360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Case Study: Dutch Fork Elementary School Academy of Environmental Sciences</a:t>
            </a:r>
          </a:p>
        </p:txBody>
      </p:sp>
      <p:pic>
        <p:nvPicPr>
          <p:cNvPr id="176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4487" y="1799200"/>
            <a:ext cx="7035025" cy="3491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Presenters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410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 b="1" dirty="0">
                <a:solidFill>
                  <a:schemeClr val="accent5"/>
                </a:solidFill>
              </a:rPr>
              <a:t>Sara Wheeler</a:t>
            </a:r>
            <a:r>
              <a:rPr lang="en" sz="2400" dirty="0">
                <a:solidFill>
                  <a:schemeClr val="accent5"/>
                </a:solidFill>
              </a:rPr>
              <a:t>,</a:t>
            </a:r>
            <a:r>
              <a:rPr lang="en" dirty="0"/>
              <a:t> Magnet Director, School District Five of Lexington and Richland Counties and President of Magnet Schools of America (MSA)</a:t>
            </a:r>
          </a:p>
          <a:p>
            <a:pPr lvl="0">
              <a:spcBef>
                <a:spcPts val="0"/>
              </a:spcBef>
              <a:buNone/>
            </a:pPr>
            <a:r>
              <a:rPr lang="en" sz="2400" b="1" dirty="0" smtClean="0">
                <a:solidFill>
                  <a:schemeClr val="accent5"/>
                </a:solidFill>
              </a:rPr>
              <a:t>Allison </a:t>
            </a:r>
            <a:r>
              <a:rPr lang="en" sz="2400" b="1" dirty="0">
                <a:solidFill>
                  <a:schemeClr val="accent5"/>
                </a:solidFill>
              </a:rPr>
              <a:t>Kirby</a:t>
            </a:r>
            <a:r>
              <a:rPr lang="en" b="1" dirty="0">
                <a:solidFill>
                  <a:schemeClr val="accent5"/>
                </a:solidFill>
              </a:rPr>
              <a:t>,</a:t>
            </a:r>
            <a:r>
              <a:rPr lang="en" dirty="0"/>
              <a:t> Grant Writer, School District Five of Lexington and Richland Counties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387900" y="206633"/>
            <a:ext cx="8368200" cy="13188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latin typeface="Roboto"/>
                <a:ea typeface="Roboto"/>
                <a:cs typeface="Roboto"/>
                <a:sym typeface="Roboto"/>
              </a:rPr>
              <a:t>Results: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387900" y="1986433"/>
            <a:ext cx="8368200" cy="333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USDA Farm to School Grant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Title 1 Funds Re-allocation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Richland County Conservation Commission Grant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South Carolina Department of Health and Environmental Control Grant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South Carolina Department of Agriculture Grant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Green Apple Day of Service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South Carolina Green Steps School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South Carolina Project Learning Tree Outstanding Educator of the Year (2017)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accent5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Shape 183"/>
          <p:cNvSpPr txBox="1"/>
          <p:nvPr/>
        </p:nvSpPr>
        <p:spPr>
          <a:xfrm>
            <a:off x="387900" y="4776952"/>
            <a:ext cx="7511400" cy="54428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 dirty="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Increased Family and Community </a:t>
            </a:r>
            <a:r>
              <a:rPr lang="en" sz="1800" b="1" dirty="0" smtClean="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Partnerships!</a:t>
            </a:r>
            <a:endParaRPr lang="en" sz="1800" b="1" dirty="0">
              <a:solidFill>
                <a:schemeClr val="accent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9745" y="5415914"/>
            <a:ext cx="5344510" cy="366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accent5"/>
                </a:solidFill>
                <a:latin typeface="Roboto" panose="020B0604020202020204" charset="0"/>
                <a:ea typeface="Roboto" panose="020B0604020202020204" charset="0"/>
              </a:rPr>
              <a:t>Sustainability, Opportunity and Growth!</a:t>
            </a:r>
            <a:endParaRPr lang="en-US" sz="1800" b="1" dirty="0">
              <a:solidFill>
                <a:schemeClr val="accent5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5806" y="6006663"/>
            <a:ext cx="5650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accent5"/>
                </a:solidFill>
                <a:latin typeface="Roboto" panose="020B0604020202020204" charset="0"/>
                <a:ea typeface="Roboto" panose="020B0604020202020204" charset="0"/>
              </a:rPr>
              <a:t>Increased Student Achievement and Engagement!</a:t>
            </a:r>
            <a:endParaRPr lang="en-US" sz="1800" b="1" dirty="0">
              <a:solidFill>
                <a:schemeClr val="accent5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pic>
        <p:nvPicPr>
          <p:cNvPr id="7" name="Picture 6" descr="Clipart - &lt;strong&gt;Confetti&lt;/strong&gt; Girl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235" y="206633"/>
            <a:ext cx="1936658" cy="2439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387900" y="132200"/>
            <a:ext cx="4743900" cy="13932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Creating Lasting Partnerships</a:t>
            </a:r>
          </a:p>
        </p:txBody>
      </p:sp>
      <p:pic>
        <p:nvPicPr>
          <p:cNvPr id="189" name="Shape 189"/>
          <p:cNvPicPr preferRelativeResize="0"/>
          <p:nvPr/>
        </p:nvPicPr>
        <p:blipFill rotWithShape="1">
          <a:blip r:embed="rId3">
            <a:alphaModFix/>
          </a:blip>
          <a:srcRect l="1143" t="12498" r="1919" b="16367"/>
          <a:stretch/>
        </p:blipFill>
        <p:spPr>
          <a:xfrm>
            <a:off x="182675" y="1525500"/>
            <a:ext cx="4949124" cy="4018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Shape 1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8225" y="610700"/>
            <a:ext cx="3707449" cy="311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Shape 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4150" y="3876367"/>
            <a:ext cx="3689338" cy="2829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Contact Information</a:t>
            </a:r>
          </a:p>
        </p:txBody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387900" y="1986424"/>
            <a:ext cx="8368200" cy="471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Sara Wheeler, Magnet Director, Lex/Rich 5 School District</a:t>
            </a:r>
          </a:p>
          <a:p>
            <a:pPr lvl="0">
              <a:spcBef>
                <a:spcPts val="0"/>
              </a:spcBef>
              <a:buNone/>
            </a:pPr>
            <a:r>
              <a:rPr lang="en" u="sng" dirty="0">
                <a:solidFill>
                  <a:schemeClr val="hlink"/>
                </a:solidFill>
                <a:hlinkClick r:id="rId3"/>
              </a:rPr>
              <a:t>swheeler@lexrich5.org</a:t>
            </a:r>
            <a:r>
              <a:rPr lang="en" dirty="0"/>
              <a:t> (803) 476-3012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r>
              <a:rPr lang="en" dirty="0"/>
              <a:t>Allison Kirby, Grant Writer, Lex/Rich 5 School District</a:t>
            </a:r>
          </a:p>
          <a:p>
            <a:pPr lvl="0">
              <a:spcBef>
                <a:spcPts val="0"/>
              </a:spcBef>
              <a:buNone/>
            </a:pPr>
            <a:r>
              <a:rPr lang="en" u="sng" dirty="0">
                <a:solidFill>
                  <a:schemeClr val="hlink"/>
                </a:solidFill>
                <a:hlinkClick r:id="rId4"/>
              </a:rPr>
              <a:t>akkirby@lexrich5.org</a:t>
            </a:r>
            <a:r>
              <a:rPr lang="en" dirty="0"/>
              <a:t> (803) 476-8190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Purpose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1341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To offer a glimpse of how South Carolina is embracing magnet schools as part of its Office of Personalized Learning and how we as a district and state are leveraging this opportunity.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050" y="3470567"/>
            <a:ext cx="3025875" cy="232135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/>
          <p:nvPr/>
        </p:nvSpPr>
        <p:spPr>
          <a:xfrm>
            <a:off x="4332250" y="3581600"/>
            <a:ext cx="4041300" cy="2796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 i="1">
                <a:solidFill>
                  <a:schemeClr val="accent5"/>
                </a:solidFill>
              </a:rPr>
              <a:t>Awareness</a:t>
            </a:r>
          </a:p>
          <a:p>
            <a:pPr lvl="0">
              <a:spcBef>
                <a:spcPts val="0"/>
              </a:spcBef>
              <a:buNone/>
            </a:pPr>
            <a:r>
              <a:rPr lang="en" sz="3000" i="1">
                <a:solidFill>
                  <a:schemeClr val="accent5"/>
                </a:solidFill>
              </a:rPr>
              <a:t>Influence</a:t>
            </a:r>
          </a:p>
          <a:p>
            <a:pPr lvl="0">
              <a:spcBef>
                <a:spcPts val="0"/>
              </a:spcBef>
              <a:buNone/>
            </a:pPr>
            <a:r>
              <a:rPr lang="en" sz="3000" i="1">
                <a:solidFill>
                  <a:schemeClr val="accent5"/>
                </a:solidFill>
              </a:rPr>
              <a:t>Funding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/>
              <a:t>What is a Magnet School?</a:t>
            </a:r>
            <a:r>
              <a:rPr lang="en" dirty="0"/>
              <a:t>		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87900" y="1986434"/>
            <a:ext cx="8368200" cy="4696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b="1"/>
          </a:p>
          <a:p>
            <a:pPr marL="0" lvl="0" indent="0" rtl="0">
              <a:spcBef>
                <a:spcPts val="0"/>
              </a:spcBef>
              <a:buNone/>
            </a:pPr>
            <a:endParaRPr/>
          </a:p>
          <a:p>
            <a:pPr marL="0" lvl="0" indent="0" rt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4" name="Picture 3" descr="El búho Anacleto: Las fuerzas y el movimient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88" y="2152815"/>
            <a:ext cx="3201121" cy="3507006"/>
          </a:xfrm>
          <a:prstGeom prst="rect">
            <a:avLst/>
          </a:prstGeom>
        </p:spPr>
      </p:pic>
      <p:pic>
        <p:nvPicPr>
          <p:cNvPr id="5" name="Picture 4" descr="jobsanger: Tx GOP Wants To Destroy Public Educatio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036" y="2396605"/>
            <a:ext cx="32480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Setting the Stage		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87900" y="1986434"/>
            <a:ext cx="8368200" cy="4696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b="1"/>
          </a:p>
          <a:p>
            <a:pPr marL="0" lvl="0" indent="0" rtl="0">
              <a:spcBef>
                <a:spcPts val="0"/>
              </a:spcBef>
              <a:buNone/>
            </a:pPr>
            <a:endParaRPr/>
          </a:p>
          <a:p>
            <a:pPr marL="0" lvl="0" indent="0" rt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7824" y="2292567"/>
            <a:ext cx="3728350" cy="2512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93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/>
              <a:t>L</a:t>
            </a:r>
            <a:r>
              <a:rPr lang="en-US" dirty="0" smtClean="0"/>
              <a:t>e</a:t>
            </a:r>
            <a:r>
              <a:rPr lang="en" dirty="0" smtClean="0"/>
              <a:t>xington/Richland 5 – Elementary</a:t>
            </a:r>
            <a:r>
              <a:rPr lang="en" dirty="0"/>
              <a:t>		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87900" y="1986434"/>
            <a:ext cx="8046652" cy="4696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US" dirty="0" smtClean="0"/>
              <a:t>	</a:t>
            </a:r>
          </a:p>
          <a:p>
            <a:pPr marL="0" lvl="0" indent="0" rtl="0">
              <a:spcBef>
                <a:spcPts val="0"/>
              </a:spcBef>
              <a:buNone/>
            </a:pPr>
            <a:endParaRPr dirty="0"/>
          </a:p>
          <a:p>
            <a:pPr marL="0" lvl="0" indent="0" rt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60" y="1931280"/>
            <a:ext cx="2073206" cy="20690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981" y="1772475"/>
            <a:ext cx="1794489" cy="23866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6369" y="2337160"/>
            <a:ext cx="1781175" cy="1257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900" y="4373104"/>
            <a:ext cx="2406307" cy="20690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0774" y="4466218"/>
            <a:ext cx="2588173" cy="19759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96369" y="4055494"/>
            <a:ext cx="223818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H.E. Corley Elementary School Montessori Magnet</a:t>
            </a:r>
          </a:p>
          <a:p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Nursery Road Elementary School Arts Magnet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461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/>
              <a:t>L</a:t>
            </a:r>
            <a:r>
              <a:rPr lang="en-US" dirty="0" smtClean="0"/>
              <a:t>e</a:t>
            </a:r>
            <a:r>
              <a:rPr lang="en" dirty="0" smtClean="0"/>
              <a:t>xington/Richland 5 - Secondary</a:t>
            </a:r>
            <a:r>
              <a:rPr lang="en" dirty="0"/>
              <a:t>		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87900" y="1986434"/>
            <a:ext cx="8046652" cy="4696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US" dirty="0" smtClean="0"/>
              <a:t>	</a:t>
            </a:r>
          </a:p>
          <a:p>
            <a:pPr marL="0" lvl="0" indent="0" rtl="0">
              <a:spcBef>
                <a:spcPts val="0"/>
              </a:spcBef>
              <a:buNone/>
            </a:pPr>
            <a:endParaRPr dirty="0"/>
          </a:p>
          <a:p>
            <a:pPr marL="0" lvl="0" indent="0" rt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838" y="4041885"/>
            <a:ext cx="2174203" cy="2047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1297" y="3673232"/>
            <a:ext cx="3638550" cy="1266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1297" y="1893801"/>
            <a:ext cx="3665660" cy="163732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175" y="1865840"/>
            <a:ext cx="1945528" cy="19455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4554" y="5067000"/>
            <a:ext cx="2113485" cy="15851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8411" y="6297942"/>
            <a:ext cx="3698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Irmo Middle School </a:t>
            </a:r>
            <a:r>
              <a:rPr lang="en-US" sz="1800" dirty="0" err="1" smtClean="0">
                <a:solidFill>
                  <a:schemeClr val="tx1"/>
                </a:solidFill>
              </a:rPr>
              <a:t>iAM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Escolares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13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387900" y="234200"/>
            <a:ext cx="8368200" cy="12912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South Carolina Department of Education 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387900" y="1945099"/>
            <a:ext cx="8368200" cy="410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Office of Personalized Learning - Public School Choice Options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en" dirty="0"/>
              <a:t>Magnet Schools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/>
              <a:t>Virtual Education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dirty="0"/>
              <a:t>Personalized Learning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en" dirty="0"/>
              <a:t>Montessori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7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/>
              <a:t>South Carolina Department </a:t>
            </a:r>
            <a:r>
              <a:rPr lang="en" dirty="0"/>
              <a:t>of Education 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4105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 coordinated statewide approach to supporting magnet schools: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Developing a common language and statewide definition of magnets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Professional Development and Technical Assistance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Networking opportunities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Program data tracking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Magnet school database by district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Advocacy at the federal level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Awareness and advocacy at a grassroots level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524</Words>
  <Application>Microsoft Office PowerPoint</Application>
  <PresentationFormat>On-screen Show (4:3)</PresentationFormat>
  <Paragraphs>122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Roboto Slab</vt:lpstr>
      <vt:lpstr>Roboto</vt:lpstr>
      <vt:lpstr>Marina</vt:lpstr>
      <vt:lpstr>The Magnet Trifecta: </vt:lpstr>
      <vt:lpstr>Presenters</vt:lpstr>
      <vt:lpstr>Purpose</vt:lpstr>
      <vt:lpstr>What is a Magnet School?  </vt:lpstr>
      <vt:lpstr>Setting the Stage  </vt:lpstr>
      <vt:lpstr>Lexington/Richland 5 – Elementary  </vt:lpstr>
      <vt:lpstr>Lexington/Richland 5 - Secondary  </vt:lpstr>
      <vt:lpstr>South Carolina Department of Education </vt:lpstr>
      <vt:lpstr>South Carolina Department of Education </vt:lpstr>
      <vt:lpstr>PowerPoint Presentation</vt:lpstr>
      <vt:lpstr>Magnet Schools in SC</vt:lpstr>
      <vt:lpstr>FY 17 MSAP Grant Funding in SC </vt:lpstr>
      <vt:lpstr>National Resources for Magnet Schools</vt:lpstr>
      <vt:lpstr>Leveraging these partnerships into funding</vt:lpstr>
      <vt:lpstr>Connecting the Dots</vt:lpstr>
      <vt:lpstr>Articulating the Vision</vt:lpstr>
      <vt:lpstr>Identifying Resources</vt:lpstr>
      <vt:lpstr>...and the best place to acquire resources!</vt:lpstr>
      <vt:lpstr>Case Study: Dutch Fork Elementary School Academy of Environmental Sciences</vt:lpstr>
      <vt:lpstr>Results:</vt:lpstr>
      <vt:lpstr>Creating Lasting Partnerships</vt:lpstr>
      <vt:lpstr>Contact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Magnet Trifecta:</dc:title>
  <dc:creator>Kirby, Allison K</dc:creator>
  <cp:lastModifiedBy>Windows User</cp:lastModifiedBy>
  <cp:revision>18</cp:revision>
  <dcterms:modified xsi:type="dcterms:W3CDTF">2018-01-19T19:04:45Z</dcterms:modified>
</cp:coreProperties>
</file>