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7.jp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7" r:id="rId2"/>
    <p:sldId id="308" r:id="rId3"/>
    <p:sldId id="309" r:id="rId4"/>
    <p:sldId id="310" r:id="rId5"/>
    <p:sldId id="259" r:id="rId6"/>
    <p:sldId id="296" r:id="rId7"/>
    <p:sldId id="297" r:id="rId8"/>
    <p:sldId id="298" r:id="rId9"/>
    <p:sldId id="299" r:id="rId10"/>
    <p:sldId id="300" r:id="rId11"/>
    <p:sldId id="260" r:id="rId12"/>
    <p:sldId id="283" r:id="rId13"/>
    <p:sldId id="284" r:id="rId14"/>
    <p:sldId id="261" r:id="rId15"/>
    <p:sldId id="263" r:id="rId16"/>
    <p:sldId id="302" r:id="rId17"/>
    <p:sldId id="303" r:id="rId18"/>
    <p:sldId id="304" r:id="rId19"/>
    <p:sldId id="305" r:id="rId20"/>
    <p:sldId id="306" r:id="rId21"/>
    <p:sldId id="312" r:id="rId22"/>
    <p:sldId id="314" r:id="rId23"/>
    <p:sldId id="264" r:id="rId24"/>
    <p:sldId id="272" r:id="rId25"/>
    <p:sldId id="274" r:id="rId26"/>
    <p:sldId id="275" r:id="rId27"/>
    <p:sldId id="276" r:id="rId28"/>
    <p:sldId id="277" r:id="rId29"/>
    <p:sldId id="278" r:id="rId30"/>
    <p:sldId id="279" r:id="rId31"/>
    <p:sldId id="280" r:id="rId32"/>
    <p:sldId id="281" r:id="rId33"/>
    <p:sldId id="287" r:id="rId34"/>
    <p:sldId id="288" r:id="rId35"/>
    <p:sldId id="289" r:id="rId36"/>
    <p:sldId id="292" r:id="rId37"/>
    <p:sldId id="293" r:id="rId38"/>
    <p:sldId id="294" r:id="rId39"/>
    <p:sldId id="295" r:id="rId40"/>
    <p:sldId id="291" r:id="rId41"/>
    <p:sldId id="266" r:id="rId42"/>
    <p:sldId id="268" r:id="rId43"/>
    <p:sldId id="265" r:id="rId44"/>
    <p:sldId id="282" r:id="rId45"/>
    <p:sldId id="307" r:id="rId46"/>
    <p:sldId id="315"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1" autoAdjust="0"/>
    <p:restoredTop sz="94660"/>
  </p:normalViewPr>
  <p:slideViewPr>
    <p:cSldViewPr>
      <p:cViewPr varScale="1">
        <p:scale>
          <a:sx n="108" d="100"/>
          <a:sy n="108" d="100"/>
        </p:scale>
        <p:origin x="-17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FDC8C9-4963-45D9-AC66-5F929B2F8D30}" type="datetimeFigureOut">
              <a:rPr lang="en-US" smtClean="0"/>
              <a:t>1/16/2018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EE07D-B02A-443C-875D-A7EE7794036F}" type="slidenum">
              <a:rPr lang="en-US" smtClean="0"/>
              <a:t>‹#›</a:t>
            </a:fld>
            <a:endParaRPr lang="en-US"/>
          </a:p>
        </p:txBody>
      </p:sp>
    </p:spTree>
    <p:extLst>
      <p:ext uri="{BB962C8B-B14F-4D97-AF65-F5344CB8AC3E}">
        <p14:creationId xmlns:p14="http://schemas.microsoft.com/office/powerpoint/2010/main" val="2666613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4F9F77-5985-41E7-A677-03888F03C89A}" type="slidenum">
              <a:rPr lang="en-US" smtClean="0"/>
              <a:t>36</a:t>
            </a:fld>
            <a:endParaRPr lang="en-US"/>
          </a:p>
        </p:txBody>
      </p:sp>
    </p:spTree>
    <p:extLst>
      <p:ext uri="{BB962C8B-B14F-4D97-AF65-F5344CB8AC3E}">
        <p14:creationId xmlns:p14="http://schemas.microsoft.com/office/powerpoint/2010/main" val="376812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14F9F77-5985-41E7-A677-03888F03C89A}" type="slidenum">
              <a:rPr lang="en-US" smtClean="0"/>
              <a:t>37</a:t>
            </a:fld>
            <a:endParaRPr lang="en-US"/>
          </a:p>
        </p:txBody>
      </p:sp>
    </p:spTree>
    <p:extLst>
      <p:ext uri="{BB962C8B-B14F-4D97-AF65-F5344CB8AC3E}">
        <p14:creationId xmlns:p14="http://schemas.microsoft.com/office/powerpoint/2010/main" val="3812533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9DB70FF-4450-47A5-B367-24CBBDCDBEB0}"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393344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DB70FF-4450-47A5-B367-24CBBDCDBEB0}"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3628077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DB70FF-4450-47A5-B367-24CBBDCDBEB0}"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1447255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DB70FF-4450-47A5-B367-24CBBDCDBEB0}"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3329032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DB70FF-4450-47A5-B367-24CBBDCDBEB0}" type="datetimeFigureOut">
              <a:rPr lang="en-US" smtClean="0"/>
              <a:t>1/16/2018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346505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9DB70FF-4450-47A5-B367-24CBBDCDBEB0}" type="datetimeFigureOut">
              <a:rPr lang="en-US" smtClean="0"/>
              <a:t>1/16/2018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1137806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DB70FF-4450-47A5-B367-24CBBDCDBEB0}" type="datetimeFigureOut">
              <a:rPr lang="en-US" smtClean="0"/>
              <a:t>1/16/2018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1203049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DB70FF-4450-47A5-B367-24CBBDCDBEB0}" type="datetimeFigureOut">
              <a:rPr lang="en-US" smtClean="0"/>
              <a:t>1/16/2018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1196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DB70FF-4450-47A5-B367-24CBBDCDBEB0}" type="datetimeFigureOut">
              <a:rPr lang="en-US" smtClean="0"/>
              <a:t>1/16/2018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2884862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DB70FF-4450-47A5-B367-24CBBDCDBEB0}" type="datetimeFigureOut">
              <a:rPr lang="en-US" smtClean="0"/>
              <a:t>1/16/2018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1827407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DB70FF-4450-47A5-B367-24CBBDCDBEB0}" type="datetimeFigureOut">
              <a:rPr lang="en-US" smtClean="0"/>
              <a:t>1/16/2018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5202AD-5901-41EF-8DD3-42856C20D6B8}" type="slidenum">
              <a:rPr lang="en-US" smtClean="0"/>
              <a:t>‹#›</a:t>
            </a:fld>
            <a:endParaRPr lang="en-US"/>
          </a:p>
        </p:txBody>
      </p:sp>
    </p:spTree>
    <p:extLst>
      <p:ext uri="{BB962C8B-B14F-4D97-AF65-F5344CB8AC3E}">
        <p14:creationId xmlns:p14="http://schemas.microsoft.com/office/powerpoint/2010/main" val="3382885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DB70FF-4450-47A5-B367-24CBBDCDBEB0}" type="datetimeFigureOut">
              <a:rPr lang="en-US" smtClean="0"/>
              <a:t>1/16/2018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202AD-5901-41EF-8DD3-42856C20D6B8}" type="slidenum">
              <a:rPr lang="en-US" smtClean="0"/>
              <a:t>‹#›</a:t>
            </a:fld>
            <a:endParaRPr lang="en-US"/>
          </a:p>
        </p:txBody>
      </p:sp>
    </p:spTree>
    <p:extLst>
      <p:ext uri="{BB962C8B-B14F-4D97-AF65-F5344CB8AC3E}">
        <p14:creationId xmlns:p14="http://schemas.microsoft.com/office/powerpoint/2010/main" val="3088063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www.greenville.k12.sc.us/blythe/about/accreditation.pdf" TargetMode="External"/><Relationship Id="rId11" Type="http://schemas.openxmlformats.org/officeDocument/2006/relationships/image" Target="../media/image8.jpg"/><Relationship Id="rId5" Type="http://schemas.openxmlformats.org/officeDocument/2006/relationships/image" Target="../media/image3.gif"/><Relationship Id="rId10" Type="http://schemas.openxmlformats.org/officeDocument/2006/relationships/image" Target="../media/image7.gif"/><Relationship Id="rId4" Type="http://schemas.openxmlformats.org/officeDocument/2006/relationships/image" Target="../media/image2.gif"/><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reenville.k12.sc.us/gcsd/schools/magnet.asp" TargetMode="Externa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email.greenville.k12.sc.us/owa/redir.aspx?C=Wt6wD0TbVUWApRv1j8EP-ns2gjLX4dAIosqpntGxNxrUXKtjH2i1mag4DPfKdbMH6FZRxj4AQJc.&amp;URL=http://shop.scholastic.com/shop/en/teacherstore/product/guided-reading-en-espa-ntilde;ol:-complete-set--ndash;-levels-1-ndash;12-9780439669115" TargetMode="External"/><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hyperlink" Target="http://www-k6.thinkcentral.com/ePC/start.do;JSESSIONIDS2=989A180F9DF1446C266606C64275C7FC" TargetMode="External"/><Relationship Id="rId4" Type="http://schemas.openxmlformats.org/officeDocument/2006/relationships/hyperlink" Target="http://www.openculture.com/2013/12/the-international-childrens-digital-library.htm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0.png"/></Relationships>
</file>

<file path=ppt/slides/_rels/slide46.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lythe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1828800" y="1710912"/>
            <a:ext cx="5257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segriffi\AppData\Local\Microsoft\Windows\Temporary Internet Files\Content.IE5\ZRI01UG7\MM900178291[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20311383">
            <a:off x="77086" y="155978"/>
            <a:ext cx="1596714" cy="2398262"/>
          </a:xfrm>
          <a:prstGeom prst="rect">
            <a:avLst/>
          </a:prstGeom>
          <a:noFill/>
          <a:scene3d>
            <a:camera prst="orthographicFront">
              <a:rot lat="0" lon="0" rev="20399999"/>
            </a:camera>
            <a:lightRig rig="threePt" dir="t"/>
          </a:scene3d>
          <a:extLst>
            <a:ext uri="{909E8E84-426E-40DD-AFC4-6F175D3DCCD1}">
              <a14:hiddenFill xmlns:a14="http://schemas.microsoft.com/office/drawing/2010/main">
                <a:solidFill>
                  <a:srgbClr val="FFFFFF"/>
                </a:solidFill>
              </a14:hiddenFill>
            </a:ext>
          </a:extLst>
        </p:spPr>
      </p:pic>
      <p:pic>
        <p:nvPicPr>
          <p:cNvPr id="2050" name="Picture 2" descr="C:\Users\segriffi\AppData\Local\Microsoft\Windows\Temporary Internet Files\Content.IE5\8AV5AURI\MM900178283[1].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1865532">
            <a:off x="7137383" y="1439900"/>
            <a:ext cx="1384048" cy="1384048"/>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ctrTitle"/>
          </p:nvPr>
        </p:nvSpPr>
        <p:spPr>
          <a:xfrm>
            <a:off x="762000" y="392334"/>
            <a:ext cx="7772400" cy="1143000"/>
          </a:xfrm>
        </p:spPr>
        <p:txBody>
          <a:bodyPr>
            <a:normAutofit fontScale="90000"/>
          </a:bodyPr>
          <a:lstStyle/>
          <a:p>
            <a:r>
              <a:rPr lang="en-US" b="1" dirty="0" smtClean="0"/>
              <a:t>Immersion Best Practices at</a:t>
            </a:r>
            <a:br>
              <a:rPr lang="en-US" b="1" dirty="0" smtClean="0"/>
            </a:br>
            <a:r>
              <a:rPr lang="en-US" b="1" dirty="0" smtClean="0"/>
              <a:t>Blythe </a:t>
            </a:r>
            <a:r>
              <a:rPr lang="en-US" b="1" dirty="0"/>
              <a:t>Academy of </a:t>
            </a:r>
            <a:r>
              <a:rPr lang="en-US" b="1" dirty="0" smtClean="0"/>
              <a:t>Languages -</a:t>
            </a:r>
            <a:br>
              <a:rPr lang="en-US" b="1" dirty="0" smtClean="0"/>
            </a:br>
            <a:r>
              <a:rPr lang="en-US" b="1" dirty="0" smtClean="0"/>
              <a:t>A Magnet Choice Program</a:t>
            </a:r>
            <a:endParaRPr lang="en-US" b="1" dirty="0"/>
          </a:p>
        </p:txBody>
      </p:sp>
      <p:sp>
        <p:nvSpPr>
          <p:cNvPr id="3075" name="Rectangle 3"/>
          <p:cNvSpPr>
            <a:spLocks noGrp="1" noChangeArrowheads="1"/>
          </p:cNvSpPr>
          <p:nvPr>
            <p:ph type="subTitle" idx="1"/>
          </p:nvPr>
        </p:nvSpPr>
        <p:spPr>
          <a:xfrm>
            <a:off x="1194841" y="4835957"/>
            <a:ext cx="6400800" cy="2106194"/>
          </a:xfrm>
        </p:spPr>
        <p:txBody>
          <a:bodyPr>
            <a:normAutofit fontScale="92500" lnSpcReduction="10000"/>
          </a:bodyPr>
          <a:lstStyle/>
          <a:p>
            <a:pPr>
              <a:lnSpc>
                <a:spcPct val="90000"/>
              </a:lnSpc>
            </a:pPr>
            <a:endParaRPr lang="en-US" dirty="0"/>
          </a:p>
          <a:p>
            <a:pPr>
              <a:lnSpc>
                <a:spcPct val="90000"/>
              </a:lnSpc>
            </a:pPr>
            <a:r>
              <a:rPr lang="en-US" dirty="0"/>
              <a:t>100 Blythe Drive</a:t>
            </a:r>
          </a:p>
          <a:p>
            <a:pPr>
              <a:lnSpc>
                <a:spcPct val="90000"/>
              </a:lnSpc>
            </a:pPr>
            <a:r>
              <a:rPr lang="en-US" dirty="0"/>
              <a:t>Greenville, SC  29605</a:t>
            </a:r>
          </a:p>
          <a:p>
            <a:pPr>
              <a:lnSpc>
                <a:spcPct val="90000"/>
              </a:lnSpc>
            </a:pPr>
            <a:r>
              <a:rPr lang="en-US" sz="2400" i="1" dirty="0" smtClean="0"/>
              <a:t>Sandra </a:t>
            </a:r>
            <a:r>
              <a:rPr lang="en-US" sz="2400" i="1" dirty="0"/>
              <a:t>E. Griffin, Ph.D</a:t>
            </a:r>
            <a:r>
              <a:rPr lang="en-US" sz="2400" i="1" dirty="0" smtClean="0"/>
              <a:t>., Principal</a:t>
            </a:r>
          </a:p>
          <a:p>
            <a:pPr>
              <a:lnSpc>
                <a:spcPct val="90000"/>
              </a:lnSpc>
            </a:pPr>
            <a:r>
              <a:rPr lang="en-US" sz="2400" i="1" dirty="0" smtClean="0"/>
              <a:t>Priscilla Hoffman, Program Coordinator</a:t>
            </a:r>
            <a:endParaRPr lang="en-US" sz="2400" i="1" dirty="0"/>
          </a:p>
        </p:txBody>
      </p:sp>
      <p:pic>
        <p:nvPicPr>
          <p:cNvPr id="3077" name="Picture 5" descr="accred">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953000"/>
            <a:ext cx="1752600" cy="15906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oesea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6779" y="5650490"/>
            <a:ext cx="1524000" cy="1016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o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97264" y="4422351"/>
            <a:ext cx="1600200" cy="130016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egriffi\AppData\Local\Microsoft\Windows\Temporary Internet Files\Content.IE5\VO5HUOAR\MM900178248[1].gif"/>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2048362">
            <a:off x="7474415" y="2774366"/>
            <a:ext cx="1445898" cy="149754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2588" y="2822226"/>
            <a:ext cx="1556212" cy="1401828"/>
          </a:xfrm>
          <a:prstGeom prst="rect">
            <a:avLst/>
          </a:prstGeom>
        </p:spPr>
      </p:pic>
    </p:spTree>
    <p:extLst>
      <p:ext uri="{BB962C8B-B14F-4D97-AF65-F5344CB8AC3E}">
        <p14:creationId xmlns:p14="http://schemas.microsoft.com/office/powerpoint/2010/main" val="41731013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87837"/>
            <a:ext cx="9144000" cy="6934200"/>
          </a:xfrm>
          <a:prstGeom prst="rect">
            <a:avLst/>
          </a:prstGeom>
        </p:spPr>
      </p:pic>
      <p:sp>
        <p:nvSpPr>
          <p:cNvPr id="2" name="Title 1"/>
          <p:cNvSpPr>
            <a:spLocks noGrp="1"/>
          </p:cNvSpPr>
          <p:nvPr>
            <p:ph type="title"/>
          </p:nvPr>
        </p:nvSpPr>
        <p:spPr>
          <a:xfrm>
            <a:off x="457200" y="19805"/>
            <a:ext cx="8229600" cy="1143000"/>
          </a:xfrm>
        </p:spPr>
        <p:txBody>
          <a:bodyPr/>
          <a:lstStyle/>
          <a:p>
            <a:r>
              <a:rPr lang="en-US" dirty="0" smtClean="0"/>
              <a:t>Core Performance Competencies</a:t>
            </a:r>
            <a:endParaRPr lang="en-US" dirty="0"/>
          </a:p>
        </p:txBody>
      </p:sp>
      <p:sp>
        <p:nvSpPr>
          <p:cNvPr id="3" name="Text Placeholder 2"/>
          <p:cNvSpPr>
            <a:spLocks noGrp="1"/>
          </p:cNvSpPr>
          <p:nvPr>
            <p:ph type="body" idx="1"/>
          </p:nvPr>
        </p:nvSpPr>
        <p:spPr>
          <a:xfrm>
            <a:off x="457200" y="982804"/>
            <a:ext cx="3354245" cy="519851"/>
          </a:xfrm>
        </p:spPr>
        <p:txBody>
          <a:bodyPr>
            <a:normAutofit fontScale="85000" lnSpcReduction="10000"/>
          </a:bodyPr>
          <a:lstStyle/>
          <a:p>
            <a:r>
              <a:rPr lang="en-US" dirty="0" smtClean="0"/>
              <a:t>Language Competencies	</a:t>
            </a:r>
            <a:endParaRPr lang="en-US" dirty="0"/>
          </a:p>
        </p:txBody>
      </p:sp>
      <p:sp>
        <p:nvSpPr>
          <p:cNvPr id="4" name="Content Placeholder 3"/>
          <p:cNvSpPr>
            <a:spLocks noGrp="1"/>
          </p:cNvSpPr>
          <p:nvPr>
            <p:ph sz="half" idx="2"/>
          </p:nvPr>
        </p:nvSpPr>
        <p:spPr>
          <a:xfrm>
            <a:off x="193785" y="1598990"/>
            <a:ext cx="4272480" cy="4921305"/>
          </a:xfrm>
        </p:spPr>
        <p:txBody>
          <a:bodyPr>
            <a:noAutofit/>
          </a:bodyPr>
          <a:lstStyle/>
          <a:p>
            <a:r>
              <a:rPr lang="en-US" sz="1900" b="1" dirty="0"/>
              <a:t>1. Interpretive Listening (IL) and Reading (IR) I can interpret information, concepts, and ideas from a variety of culturally authentic sources on a variety of topics.</a:t>
            </a:r>
          </a:p>
          <a:p>
            <a:r>
              <a:rPr lang="en-US" sz="1900" b="1" dirty="0"/>
              <a:t> 2. Interpersonal Communication (IC) I can exchange information, concepts, and ideas with a variety of speakers or readers on a variety of topics in a culturally appropriate context. </a:t>
            </a:r>
          </a:p>
          <a:p>
            <a:r>
              <a:rPr lang="en-US" sz="1900" b="1" dirty="0"/>
              <a:t>3. Presentational Speaking (PS) and Writing (PW) I can present information, concepts, and ideas to an audience of listeners or readers on a variety of topics in a culturally appropriate context.</a:t>
            </a:r>
          </a:p>
        </p:txBody>
      </p:sp>
      <p:sp>
        <p:nvSpPr>
          <p:cNvPr id="5" name="Text Placeholder 4"/>
          <p:cNvSpPr>
            <a:spLocks noGrp="1"/>
          </p:cNvSpPr>
          <p:nvPr>
            <p:ph type="body" sz="quarter" idx="3"/>
          </p:nvPr>
        </p:nvSpPr>
        <p:spPr>
          <a:xfrm>
            <a:off x="4811205" y="1236160"/>
            <a:ext cx="3355521" cy="519057"/>
          </a:xfrm>
        </p:spPr>
        <p:txBody>
          <a:bodyPr>
            <a:normAutofit fontScale="85000" lnSpcReduction="10000"/>
          </a:bodyPr>
          <a:lstStyle/>
          <a:p>
            <a:r>
              <a:rPr lang="en-US" dirty="0" err="1" smtClean="0"/>
              <a:t>Interculturality</a:t>
            </a:r>
            <a:r>
              <a:rPr lang="en-US" dirty="0" smtClean="0"/>
              <a:t> Competencies</a:t>
            </a:r>
            <a:endParaRPr lang="en-US" dirty="0"/>
          </a:p>
        </p:txBody>
      </p:sp>
      <p:sp>
        <p:nvSpPr>
          <p:cNvPr id="6" name="Content Placeholder 5"/>
          <p:cNvSpPr>
            <a:spLocks noGrp="1"/>
          </p:cNvSpPr>
          <p:nvPr>
            <p:ph sz="quarter" idx="4"/>
          </p:nvPr>
        </p:nvSpPr>
        <p:spPr>
          <a:xfrm>
            <a:off x="4893459" y="2286880"/>
            <a:ext cx="3840836" cy="3935578"/>
          </a:xfrm>
        </p:spPr>
        <p:txBody>
          <a:bodyPr>
            <a:normAutofit fontScale="77500" lnSpcReduction="20000"/>
          </a:bodyPr>
          <a:lstStyle/>
          <a:p>
            <a:r>
              <a:rPr lang="en-US" b="1" dirty="0"/>
              <a:t>4. Investigation of Cultural Products and Practices (CPP) I can use my language skills to investigate the world beyond my immediate environment. </a:t>
            </a:r>
            <a:endParaRPr lang="en-US" b="1" dirty="0" smtClean="0"/>
          </a:p>
          <a:p>
            <a:r>
              <a:rPr lang="en-US" b="1" dirty="0" smtClean="0"/>
              <a:t>5</a:t>
            </a:r>
            <a:r>
              <a:rPr lang="en-US" b="1" dirty="0"/>
              <a:t>. Understanding of Cultural Perspectives (CP) I can use my language skills to recognize and understand others’ ways of thinking as well as my own. </a:t>
            </a:r>
            <a:endParaRPr lang="en-US" b="1" dirty="0" smtClean="0"/>
          </a:p>
          <a:p>
            <a:r>
              <a:rPr lang="en-US" b="1" dirty="0" smtClean="0"/>
              <a:t>6</a:t>
            </a:r>
            <a:r>
              <a:rPr lang="en-US" b="1" dirty="0"/>
              <a:t>. Participation in Cultural Interaction (CIA) I can use my language skills and cultural understanding to interact in a cultural context other than my own.</a:t>
            </a:r>
          </a:p>
        </p:txBody>
      </p:sp>
    </p:spTree>
    <p:extLst>
      <p:ext uri="{BB962C8B-B14F-4D97-AF65-F5344CB8AC3E}">
        <p14:creationId xmlns:p14="http://schemas.microsoft.com/office/powerpoint/2010/main" val="10896314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selec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
            <a:ext cx="1447800" cy="126682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segriffi\AppData\Local\Microsoft\Windows\Temporary Internet Files\Content.IE5\U8O3M5S6\MP90043301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123" name="Rectangle 3"/>
          <p:cNvSpPr>
            <a:spLocks noGrp="1" noChangeArrowheads="1"/>
          </p:cNvSpPr>
          <p:nvPr>
            <p:ph type="body" idx="1"/>
          </p:nvPr>
        </p:nvSpPr>
        <p:spPr>
          <a:xfrm>
            <a:off x="602673" y="1097755"/>
            <a:ext cx="8229600" cy="3855245"/>
          </a:xfrm>
        </p:spPr>
        <p:txBody>
          <a:bodyPr>
            <a:normAutofit fontScale="92500" lnSpcReduction="10000"/>
          </a:bodyPr>
          <a:lstStyle/>
          <a:p>
            <a:pPr>
              <a:lnSpc>
                <a:spcPct val="80000"/>
              </a:lnSpc>
            </a:pPr>
            <a:r>
              <a:rPr lang="en-US" sz="2400" b="1" dirty="0"/>
              <a:t>In 1995, inner city schools in our district were charged with developing magnet programs that would attract new students and counter declining enrollment due to urban flight and changing demographics.  </a:t>
            </a:r>
          </a:p>
          <a:p>
            <a:pPr>
              <a:lnSpc>
                <a:spcPct val="80000"/>
              </a:lnSpc>
              <a:buFontTx/>
              <a:buNone/>
            </a:pPr>
            <a:endParaRPr lang="en-US" sz="2400" b="1" dirty="0"/>
          </a:p>
          <a:p>
            <a:pPr>
              <a:lnSpc>
                <a:spcPct val="80000"/>
              </a:lnSpc>
            </a:pPr>
            <a:r>
              <a:rPr lang="en-US" sz="2400" b="1" dirty="0"/>
              <a:t>A part of that charge was to ensure that home-based students not be excluded in any way from attendance, and that an alternative be available should they choose not to participate in the magnet program.  </a:t>
            </a:r>
          </a:p>
          <a:p>
            <a:pPr>
              <a:lnSpc>
                <a:spcPct val="80000"/>
              </a:lnSpc>
              <a:buFontTx/>
              <a:buNone/>
            </a:pPr>
            <a:endParaRPr lang="en-US" sz="2400" b="1" dirty="0"/>
          </a:p>
          <a:p>
            <a:pPr>
              <a:lnSpc>
                <a:spcPct val="80000"/>
              </a:lnSpc>
            </a:pPr>
            <a:r>
              <a:rPr lang="en-US" sz="2400" b="1" dirty="0"/>
              <a:t>The program developed by our school at that time made us the first foreign language immersion magnet academy in our </a:t>
            </a:r>
            <a:r>
              <a:rPr lang="en-US" sz="2400" b="1" dirty="0" smtClean="0"/>
              <a:t>   		state</a:t>
            </a:r>
            <a:r>
              <a:rPr lang="en-US" sz="2400" b="1" dirty="0"/>
              <a:t>, offering a partial immersion (50/50 model) </a:t>
            </a:r>
            <a:r>
              <a:rPr lang="en-US" sz="2400" b="1" dirty="0" smtClean="0"/>
              <a:t>		in </a:t>
            </a:r>
            <a:r>
              <a:rPr lang="en-US" sz="2400" b="1" dirty="0"/>
              <a:t>both French and Spanish.   </a:t>
            </a:r>
          </a:p>
        </p:txBody>
      </p:sp>
      <p:sp>
        <p:nvSpPr>
          <p:cNvPr id="5122" name="Rectangle 2"/>
          <p:cNvSpPr>
            <a:spLocks noGrp="1" noChangeArrowheads="1"/>
          </p:cNvSpPr>
          <p:nvPr>
            <p:ph type="title"/>
          </p:nvPr>
        </p:nvSpPr>
        <p:spPr>
          <a:xfrm>
            <a:off x="304800" y="0"/>
            <a:ext cx="8382000" cy="1143000"/>
          </a:xfrm>
        </p:spPr>
        <p:txBody>
          <a:bodyPr>
            <a:normAutofit fontScale="90000"/>
          </a:bodyPr>
          <a:lstStyle/>
          <a:p>
            <a:r>
              <a:rPr lang="en-US" sz="4000" dirty="0"/>
              <a:t>		</a:t>
            </a:r>
            <a:br>
              <a:rPr lang="en-US" sz="4000" dirty="0"/>
            </a:br>
            <a:r>
              <a:rPr lang="en-US" sz="4000" dirty="0"/>
              <a:t>	       </a:t>
            </a:r>
            <a:r>
              <a:rPr lang="en-US" sz="4000" dirty="0" smtClean="0"/>
              <a:t>History </a:t>
            </a:r>
            <a:r>
              <a:rPr lang="en-US" sz="4000" dirty="0"/>
              <a:t>of Blythe Academy		 </a:t>
            </a:r>
          </a:p>
        </p:txBody>
      </p:sp>
    </p:spTree>
    <p:extLst>
      <p:ext uri="{BB962C8B-B14F-4D97-AF65-F5344CB8AC3E}">
        <p14:creationId xmlns:p14="http://schemas.microsoft.com/office/powerpoint/2010/main" val="32870293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segriffi\AppData\Local\Microsoft\Windows\Temporary Internet Files\Content.IE5\YORR1A9U\MP90042799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602" y="0"/>
            <a:ext cx="9898602" cy="7924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74638"/>
            <a:ext cx="8229600" cy="792162"/>
          </a:xfrm>
        </p:spPr>
        <p:txBody>
          <a:bodyPr/>
          <a:lstStyle/>
          <a:p>
            <a:r>
              <a:rPr lang="en-US" dirty="0" smtClean="0">
                <a:solidFill>
                  <a:schemeClr val="bg1"/>
                </a:solidFill>
              </a:rPr>
              <a:t>Why Immersion?</a:t>
            </a:r>
            <a:endParaRPr lang="en-US" dirty="0">
              <a:solidFill>
                <a:schemeClr val="bg1"/>
              </a:solidFill>
            </a:endParaRPr>
          </a:p>
        </p:txBody>
      </p:sp>
      <p:sp>
        <p:nvSpPr>
          <p:cNvPr id="3" name="Content Placeholder 2"/>
          <p:cNvSpPr>
            <a:spLocks noGrp="1"/>
          </p:cNvSpPr>
          <p:nvPr>
            <p:ph idx="1"/>
          </p:nvPr>
        </p:nvSpPr>
        <p:spPr>
          <a:xfrm>
            <a:off x="762000" y="1143000"/>
            <a:ext cx="8229600" cy="4525963"/>
          </a:xfrm>
        </p:spPr>
        <p:txBody>
          <a:bodyPr>
            <a:normAutofit fontScale="85000" lnSpcReduction="10000"/>
          </a:bodyPr>
          <a:lstStyle/>
          <a:p>
            <a:pPr marL="0" indent="0">
              <a:buNone/>
            </a:pPr>
            <a:r>
              <a:rPr lang="en-US" b="1" dirty="0" smtClean="0">
                <a:solidFill>
                  <a:schemeClr val="bg1"/>
                </a:solidFill>
              </a:rPr>
              <a:t>Thomas &amp; Collier; 2012:</a:t>
            </a:r>
          </a:p>
          <a:p>
            <a:r>
              <a:rPr lang="en-US" b="1" dirty="0" smtClean="0">
                <a:solidFill>
                  <a:schemeClr val="bg1"/>
                </a:solidFill>
              </a:rPr>
              <a:t>Dual language instruction allows students to acquire two languages through all subjects of curriculum, increases vocabulary across areas of study, and develops deeper academic proficiency in the partner language than with traditional foreign language instruction</a:t>
            </a:r>
          </a:p>
          <a:p>
            <a:r>
              <a:rPr lang="en-US" b="1" dirty="0" smtClean="0">
                <a:solidFill>
                  <a:schemeClr val="bg1"/>
                </a:solidFill>
              </a:rPr>
              <a:t>Dual language instruction is the only model that allows ELL students to fully close the achievement gap and even outperform their native English speaking classmates on standardized tests</a:t>
            </a:r>
            <a:endParaRPr lang="en-US" b="1" dirty="0">
              <a:solidFill>
                <a:schemeClr val="bg1"/>
              </a:solidFill>
            </a:endParaRPr>
          </a:p>
        </p:txBody>
      </p:sp>
    </p:spTree>
    <p:extLst>
      <p:ext uri="{BB962C8B-B14F-4D97-AF65-F5344CB8AC3E}">
        <p14:creationId xmlns:p14="http://schemas.microsoft.com/office/powerpoint/2010/main" val="6617245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C:\Users\segriffi\AppData\Local\Microsoft\Windows\Temporary Internet Files\Content.IE5\3L0X68B7\MC91021699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143000"/>
            <a:ext cx="15497141" cy="8001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b="1" dirty="0" smtClean="0"/>
              <a:t>Why Immersion? </a:t>
            </a:r>
            <a:br>
              <a:rPr lang="en-US" b="1" dirty="0" smtClean="0"/>
            </a:br>
            <a:r>
              <a:rPr lang="en-US" b="1" dirty="0" smtClean="0"/>
              <a:t>Thomas &amp; Collier, </a:t>
            </a:r>
            <a:r>
              <a:rPr lang="en-US" b="1" dirty="0" err="1" smtClean="0"/>
              <a:t>con’t</a:t>
            </a:r>
            <a:r>
              <a:rPr lang="en-US" b="1" dirty="0" smtClean="0"/>
              <a:t>.</a:t>
            </a:r>
            <a:endParaRPr lang="en-US" b="1" dirty="0"/>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pPr marL="0" indent="0">
              <a:buNone/>
            </a:pPr>
            <a:r>
              <a:rPr lang="en-US" b="1" dirty="0" smtClean="0"/>
              <a:t>Importance of structure and design:</a:t>
            </a:r>
          </a:p>
          <a:p>
            <a:r>
              <a:rPr lang="en-US" b="1" dirty="0" smtClean="0"/>
              <a:t>K-12 commitment</a:t>
            </a:r>
          </a:p>
          <a:p>
            <a:pPr lvl="1"/>
            <a:r>
              <a:rPr lang="en-US" b="1" dirty="0" smtClean="0"/>
              <a:t>Enroll as early as possible</a:t>
            </a:r>
          </a:p>
          <a:p>
            <a:pPr lvl="1"/>
            <a:r>
              <a:rPr lang="en-US" b="1" dirty="0" smtClean="0"/>
              <a:t>Takes an average of 6 years to reach grade-level curricular mastery in the second language</a:t>
            </a:r>
          </a:p>
          <a:p>
            <a:pPr lvl="1"/>
            <a:r>
              <a:rPr lang="en-US" b="1" dirty="0" smtClean="0"/>
              <a:t>Long term commitment</a:t>
            </a:r>
          </a:p>
          <a:p>
            <a:r>
              <a:rPr lang="en-US" b="1" dirty="0" smtClean="0"/>
              <a:t>Separation of the languages for instruction</a:t>
            </a:r>
          </a:p>
          <a:p>
            <a:pPr lvl="1"/>
            <a:r>
              <a:rPr lang="en-US" b="1" dirty="0" smtClean="0"/>
              <a:t>One bi-lingual teacher</a:t>
            </a:r>
          </a:p>
          <a:p>
            <a:pPr lvl="1"/>
            <a:r>
              <a:rPr lang="en-US" b="1" dirty="0" smtClean="0"/>
              <a:t>Paired teachers (more cost effective)</a:t>
            </a:r>
          </a:p>
          <a:p>
            <a:r>
              <a:rPr lang="en-US" b="1" dirty="0" smtClean="0"/>
              <a:t>Minimum of  50% of instruction in the target language</a:t>
            </a:r>
          </a:p>
          <a:p>
            <a:pPr lvl="1"/>
            <a:r>
              <a:rPr lang="en-US" b="1" dirty="0" smtClean="0"/>
              <a:t>Thomas &amp; Collier advocate a 90/10 model, with 90% of instruction in target language, moving to 50/50 model later in school career</a:t>
            </a:r>
          </a:p>
          <a:p>
            <a:pPr lvl="1"/>
            <a:r>
              <a:rPr lang="en-US" b="1" dirty="0" smtClean="0"/>
              <a:t>Learn to read in partner language first, which helps to develop English reading skills later</a:t>
            </a:r>
          </a:p>
          <a:p>
            <a:pPr lvl="1"/>
            <a:r>
              <a:rPr lang="en-US" b="1" dirty="0" smtClean="0"/>
              <a:t>Acquiring a second language provides students with intellectual and cognitive advantages and enhances their cross-cultural awareness</a:t>
            </a:r>
          </a:p>
          <a:p>
            <a:pPr lvl="1"/>
            <a:endParaRPr lang="en-US" dirty="0"/>
          </a:p>
        </p:txBody>
      </p:sp>
    </p:spTree>
    <p:extLst>
      <p:ext uri="{BB962C8B-B14F-4D97-AF65-F5344CB8AC3E}">
        <p14:creationId xmlns:p14="http://schemas.microsoft.com/office/powerpoint/2010/main" val="19432445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segriffi\AppData\Local\Microsoft\Windows\Temporary Internet Files\Content.IE5\ZRI01UG7\MP90043312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flagsw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6096000"/>
            <a:ext cx="6019800" cy="381000"/>
          </a:xfrm>
          <a:prstGeom prst="rect">
            <a:avLst/>
          </a:prstGeom>
          <a:noFill/>
          <a:extLst>
            <a:ext uri="{909E8E84-426E-40DD-AFC4-6F175D3DCCD1}">
              <a14:hiddenFill xmlns:a14="http://schemas.microsoft.com/office/drawing/2010/main">
                <a:solidFill>
                  <a:srgbClr val="FFFFFF"/>
                </a:solidFill>
              </a14:hiddenFill>
            </a:ext>
          </a:extLst>
        </p:spPr>
      </p:pic>
      <p:sp>
        <p:nvSpPr>
          <p:cNvPr id="6146" name="Rectangle 2"/>
          <p:cNvSpPr>
            <a:spLocks noGrp="1" noChangeArrowheads="1"/>
          </p:cNvSpPr>
          <p:nvPr>
            <p:ph type="body" idx="1"/>
          </p:nvPr>
        </p:nvSpPr>
        <p:spPr>
          <a:xfrm>
            <a:off x="381000" y="76200"/>
            <a:ext cx="8458200" cy="6019800"/>
          </a:xfrm>
        </p:spPr>
        <p:txBody>
          <a:bodyPr>
            <a:normAutofit fontScale="92500" lnSpcReduction="10000"/>
          </a:bodyPr>
          <a:lstStyle/>
          <a:p>
            <a:pPr marL="0" indent="0" algn="ctr">
              <a:lnSpc>
                <a:spcPct val="90000"/>
              </a:lnSpc>
              <a:buNone/>
            </a:pPr>
            <a:r>
              <a:rPr lang="en-US" sz="3600" b="1" dirty="0" smtClean="0"/>
              <a:t>Program Descriptions</a:t>
            </a:r>
          </a:p>
          <a:p>
            <a:pPr marL="0" indent="0">
              <a:lnSpc>
                <a:spcPct val="90000"/>
              </a:lnSpc>
              <a:buNone/>
            </a:pPr>
            <a:r>
              <a:rPr lang="en-US" sz="3500" b="1" dirty="0" smtClean="0"/>
              <a:t>Immersion Programs </a:t>
            </a:r>
          </a:p>
          <a:p>
            <a:pPr>
              <a:lnSpc>
                <a:spcPct val="90000"/>
              </a:lnSpc>
            </a:pPr>
            <a:r>
              <a:rPr lang="en-US" sz="2400" b="1" dirty="0" smtClean="0"/>
              <a:t>50/50 model</a:t>
            </a:r>
          </a:p>
          <a:p>
            <a:pPr>
              <a:lnSpc>
                <a:spcPct val="90000"/>
              </a:lnSpc>
            </a:pPr>
            <a:r>
              <a:rPr lang="en-US" sz="2400" b="1" dirty="0" smtClean="0"/>
              <a:t>Students </a:t>
            </a:r>
            <a:r>
              <a:rPr lang="en-US" sz="2400" b="1" dirty="0"/>
              <a:t>enrolled in the immersion program receive content instruction in math, science, and health in their target language for one-half of the school day.  Other content areas are taught in English during the remainder of the school day. </a:t>
            </a:r>
          </a:p>
          <a:p>
            <a:pPr>
              <a:lnSpc>
                <a:spcPct val="90000"/>
              </a:lnSpc>
            </a:pPr>
            <a:r>
              <a:rPr lang="en-US" sz="2400" b="1" dirty="0" smtClean="0"/>
              <a:t>All </a:t>
            </a:r>
            <a:r>
              <a:rPr lang="en-US" sz="2400" b="1" dirty="0"/>
              <a:t>content instruction is based upon SC Curriculum standards and all students are assessed using SC standardized state assessment measures.  Immersion programs begin in 4K (Spanish) and 5K (French) and continue through grade 5. </a:t>
            </a:r>
            <a:endParaRPr lang="en-US" sz="2400" b="1" dirty="0" smtClean="0"/>
          </a:p>
          <a:p>
            <a:pPr>
              <a:lnSpc>
                <a:spcPct val="90000"/>
              </a:lnSpc>
            </a:pPr>
            <a:r>
              <a:rPr lang="en-US" sz="2400" b="1" dirty="0" smtClean="0"/>
              <a:t>A Week/B Week -  AM/PM flip</a:t>
            </a:r>
            <a:endParaRPr lang="en-US" sz="2400" b="1" dirty="0"/>
          </a:p>
          <a:p>
            <a:pPr>
              <a:lnSpc>
                <a:spcPct val="90000"/>
              </a:lnSpc>
              <a:buFontTx/>
              <a:buNone/>
            </a:pPr>
            <a:r>
              <a:rPr lang="en-US" sz="3500" b="1" dirty="0" smtClean="0"/>
              <a:t>FLES Program</a:t>
            </a:r>
            <a:endParaRPr lang="en-US" sz="3500" b="1" dirty="0"/>
          </a:p>
          <a:p>
            <a:pPr>
              <a:lnSpc>
                <a:spcPct val="90000"/>
              </a:lnSpc>
            </a:pPr>
            <a:r>
              <a:rPr lang="en-US" sz="2400" b="1" dirty="0"/>
              <a:t>In addition, FLES (Foreign Language in the Elementary School) instruction is offered to students not enrolled in the immersion program, providing them thirty minutes of foreign language instruction daily</a:t>
            </a:r>
            <a:r>
              <a:rPr lang="en-US" sz="2400" b="1" dirty="0" smtClean="0"/>
              <a:t>.</a:t>
            </a:r>
          </a:p>
          <a:p>
            <a:pPr>
              <a:lnSpc>
                <a:spcPct val="90000"/>
              </a:lnSpc>
            </a:pPr>
            <a:r>
              <a:rPr lang="en-US" sz="2400" b="1" dirty="0" smtClean="0"/>
              <a:t>Kite-</a:t>
            </a:r>
            <a:r>
              <a:rPr lang="en-US" sz="2400" b="1" dirty="0" err="1" smtClean="0"/>
              <a:t>ll</a:t>
            </a:r>
            <a:r>
              <a:rPr lang="en-US" sz="2400" b="1" dirty="0" smtClean="0"/>
              <a:t> Curriculum </a:t>
            </a:r>
            <a:endParaRPr lang="en-US" sz="2400" b="1" dirty="0"/>
          </a:p>
        </p:txBody>
      </p:sp>
    </p:spTree>
    <p:extLst>
      <p:ext uri="{BB962C8B-B14F-4D97-AF65-F5344CB8AC3E}">
        <p14:creationId xmlns:p14="http://schemas.microsoft.com/office/powerpoint/2010/main" val="9568146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Users\segriffi\AppData\Local\Microsoft\Windows\Temporary Internet Files\Content.IE5\U8O3M5S6\MP90040150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620000"/>
          </a:xfrm>
          <a:prstGeom prst="rect">
            <a:avLst/>
          </a:prstGeom>
          <a:noFill/>
          <a:extLst>
            <a:ext uri="{909E8E84-426E-40DD-AFC4-6F175D3DCCD1}">
              <a14:hiddenFill xmlns:a14="http://schemas.microsoft.com/office/drawing/2010/main">
                <a:solidFill>
                  <a:srgbClr val="FFFFFF"/>
                </a:solidFill>
              </a14:hiddenFill>
            </a:ext>
          </a:extLst>
        </p:spPr>
      </p:pic>
      <p:sp>
        <p:nvSpPr>
          <p:cNvPr id="7170" name="Rectangle 2"/>
          <p:cNvSpPr>
            <a:spLocks noGrp="1" noChangeArrowheads="1"/>
          </p:cNvSpPr>
          <p:nvPr>
            <p:ph type="title"/>
          </p:nvPr>
        </p:nvSpPr>
        <p:spPr>
          <a:xfrm>
            <a:off x="457200" y="274638"/>
            <a:ext cx="8229600" cy="2239962"/>
          </a:xfrm>
        </p:spPr>
        <p:txBody>
          <a:bodyPr/>
          <a:lstStyle/>
          <a:p>
            <a:r>
              <a:rPr lang="en-US" dirty="0"/>
              <a:t>     </a:t>
            </a:r>
          </a:p>
        </p:txBody>
      </p:sp>
      <p:sp>
        <p:nvSpPr>
          <p:cNvPr id="7171" name="Rectangle 3"/>
          <p:cNvSpPr>
            <a:spLocks noGrp="1" noChangeArrowheads="1"/>
          </p:cNvSpPr>
          <p:nvPr>
            <p:ph type="body" idx="1"/>
          </p:nvPr>
        </p:nvSpPr>
        <p:spPr>
          <a:xfrm>
            <a:off x="228600" y="1905000"/>
            <a:ext cx="8458200" cy="2819400"/>
          </a:xfrm>
        </p:spPr>
        <p:txBody>
          <a:bodyPr>
            <a:normAutofit fontScale="92500" lnSpcReduction="20000"/>
          </a:bodyPr>
          <a:lstStyle/>
          <a:p>
            <a:pPr>
              <a:lnSpc>
                <a:spcPct val="90000"/>
              </a:lnSpc>
            </a:pPr>
            <a:r>
              <a:rPr lang="en-US" sz="2400" b="1" dirty="0" smtClean="0">
                <a:solidFill>
                  <a:schemeClr val="bg1"/>
                </a:solidFill>
              </a:rPr>
              <a:t>In 2017-2018, 80% </a:t>
            </a:r>
            <a:r>
              <a:rPr lang="en-US" sz="2400" b="1" dirty="0">
                <a:solidFill>
                  <a:schemeClr val="bg1"/>
                </a:solidFill>
              </a:rPr>
              <a:t>of our students </a:t>
            </a:r>
            <a:r>
              <a:rPr lang="en-US" sz="2400" b="1" dirty="0" smtClean="0">
                <a:solidFill>
                  <a:schemeClr val="bg1"/>
                </a:solidFill>
              </a:rPr>
              <a:t>are </a:t>
            </a:r>
            <a:r>
              <a:rPr lang="en-US" sz="2400" b="1" dirty="0">
                <a:solidFill>
                  <a:schemeClr val="bg1"/>
                </a:solidFill>
              </a:rPr>
              <a:t>enrolled in the immersion program.  Of that number, </a:t>
            </a:r>
            <a:r>
              <a:rPr lang="en-US" sz="2400" b="1" dirty="0" smtClean="0">
                <a:solidFill>
                  <a:schemeClr val="bg1"/>
                </a:solidFill>
              </a:rPr>
              <a:t>67%  were </a:t>
            </a:r>
            <a:r>
              <a:rPr lang="en-US" sz="2400" b="1" dirty="0">
                <a:solidFill>
                  <a:schemeClr val="bg1"/>
                </a:solidFill>
              </a:rPr>
              <a:t>in Spanish immersion and </a:t>
            </a:r>
            <a:r>
              <a:rPr lang="en-US" sz="2400" b="1" dirty="0" smtClean="0">
                <a:solidFill>
                  <a:schemeClr val="bg1"/>
                </a:solidFill>
              </a:rPr>
              <a:t>13% were </a:t>
            </a:r>
            <a:r>
              <a:rPr lang="en-US" sz="2400" b="1" dirty="0">
                <a:solidFill>
                  <a:schemeClr val="bg1"/>
                </a:solidFill>
              </a:rPr>
              <a:t>in French immersion</a:t>
            </a:r>
            <a:r>
              <a:rPr lang="en-US" sz="2400" b="1" dirty="0" smtClean="0">
                <a:solidFill>
                  <a:schemeClr val="bg1"/>
                </a:solidFill>
              </a:rPr>
              <a:t>.  Remaining 20% were enrolled in Spanish FLES (foreign language in the elementary school which uses the Kite-</a:t>
            </a:r>
            <a:r>
              <a:rPr lang="en-US" sz="2400" b="1" dirty="0" err="1" smtClean="0">
                <a:solidFill>
                  <a:schemeClr val="bg1"/>
                </a:solidFill>
              </a:rPr>
              <a:t>ll</a:t>
            </a:r>
            <a:r>
              <a:rPr lang="en-US" sz="2400" b="1" dirty="0" smtClean="0">
                <a:solidFill>
                  <a:schemeClr val="bg1"/>
                </a:solidFill>
              </a:rPr>
              <a:t> curriculum)</a:t>
            </a:r>
            <a:endParaRPr lang="en-US" sz="2400" b="1" dirty="0">
              <a:solidFill>
                <a:schemeClr val="bg1"/>
              </a:solidFill>
            </a:endParaRPr>
          </a:p>
          <a:p>
            <a:pPr>
              <a:lnSpc>
                <a:spcPct val="90000"/>
              </a:lnSpc>
            </a:pPr>
            <a:r>
              <a:rPr lang="en-US" sz="2400" b="1" dirty="0" smtClean="0">
                <a:solidFill>
                  <a:schemeClr val="bg1"/>
                </a:solidFill>
              </a:rPr>
              <a:t>48% magnet students; 52% home-based students</a:t>
            </a:r>
          </a:p>
          <a:p>
            <a:pPr>
              <a:lnSpc>
                <a:spcPct val="90000"/>
              </a:lnSpc>
            </a:pPr>
            <a:r>
              <a:rPr lang="en-US" sz="2400" b="1" dirty="0" smtClean="0">
                <a:solidFill>
                  <a:schemeClr val="bg1"/>
                </a:solidFill>
              </a:rPr>
              <a:t>48.7% FARMS; 55.98 Poverty Index </a:t>
            </a:r>
          </a:p>
          <a:p>
            <a:pPr>
              <a:lnSpc>
                <a:spcPct val="90000"/>
              </a:lnSpc>
            </a:pPr>
            <a:r>
              <a:rPr lang="en-US" sz="2400" b="1" dirty="0">
                <a:solidFill>
                  <a:schemeClr val="bg1"/>
                </a:solidFill>
              </a:rPr>
              <a:t>B</a:t>
            </a:r>
            <a:r>
              <a:rPr lang="en-US" sz="2400" b="1" dirty="0" smtClean="0">
                <a:solidFill>
                  <a:schemeClr val="bg1"/>
                </a:solidFill>
              </a:rPr>
              <a:t>lythe </a:t>
            </a:r>
            <a:r>
              <a:rPr lang="en-US" sz="2400" b="1" dirty="0">
                <a:solidFill>
                  <a:schemeClr val="bg1"/>
                </a:solidFill>
              </a:rPr>
              <a:t>is one of </a:t>
            </a:r>
            <a:r>
              <a:rPr lang="en-US" sz="2400" b="1" dirty="0" smtClean="0">
                <a:solidFill>
                  <a:schemeClr val="bg1"/>
                </a:solidFill>
              </a:rPr>
              <a:t>few elementary </a:t>
            </a:r>
            <a:r>
              <a:rPr lang="en-US" sz="2400" b="1" dirty="0">
                <a:solidFill>
                  <a:schemeClr val="bg1"/>
                </a:solidFill>
              </a:rPr>
              <a:t>foreign language immersion programs in SC.</a:t>
            </a:r>
          </a:p>
          <a:p>
            <a:pPr>
              <a:lnSpc>
                <a:spcPct val="90000"/>
              </a:lnSpc>
            </a:pPr>
            <a:r>
              <a:rPr lang="en-US" sz="2400" b="1" dirty="0">
                <a:solidFill>
                  <a:schemeClr val="bg1"/>
                </a:solidFill>
              </a:rPr>
              <a:t>Blythe is the only International Spanish Academy in South Carolina.</a:t>
            </a:r>
          </a:p>
        </p:txBody>
      </p:sp>
      <p:pic>
        <p:nvPicPr>
          <p:cNvPr id="7172" name="Picture 4" descr="French Displ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
            <a:ext cx="4495800" cy="1693442"/>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Spanish Displ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5556"/>
            <a:ext cx="4648199" cy="1681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63381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Establishing culture; building unity…..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89813094"/>
              </p:ext>
            </p:extLst>
          </p:nvPr>
        </p:nvGraphicFramePr>
        <p:xfrm>
          <a:off x="378726" y="1600201"/>
          <a:ext cx="8308074" cy="5074920"/>
        </p:xfrm>
        <a:graphic>
          <a:graphicData uri="http://schemas.openxmlformats.org/drawingml/2006/table">
            <a:tbl>
              <a:tblPr firstRow="1" bandRow="1">
                <a:tableStyleId>{5C22544A-7EE6-4342-B048-85BDC9FD1C3A}</a:tableStyleId>
              </a:tblPr>
              <a:tblGrid>
                <a:gridCol w="2606985"/>
                <a:gridCol w="3112234"/>
                <a:gridCol w="2588855"/>
              </a:tblGrid>
              <a:tr h="268243">
                <a:tc>
                  <a:txBody>
                    <a:bodyPr/>
                    <a:lstStyle/>
                    <a:p>
                      <a:r>
                        <a:rPr lang="en-US" sz="1800" b="1" dirty="0" smtClean="0"/>
                        <a:t>Student Grouping</a:t>
                      </a:r>
                      <a:endParaRPr lang="en-US" sz="1800" b="1" dirty="0"/>
                    </a:p>
                  </a:txBody>
                  <a:tcPr marL="68580" marR="68580" marT="34290" marB="34290"/>
                </a:tc>
                <a:tc>
                  <a:txBody>
                    <a:bodyPr/>
                    <a:lstStyle/>
                    <a:p>
                      <a:r>
                        <a:rPr lang="en-US" sz="1800" b="1" dirty="0" smtClean="0"/>
                        <a:t>Common Expectations</a:t>
                      </a:r>
                      <a:endParaRPr lang="en-US" sz="1800" b="1" dirty="0"/>
                    </a:p>
                  </a:txBody>
                  <a:tcPr marL="68580" marR="68580" marT="34290" marB="34290"/>
                </a:tc>
                <a:tc>
                  <a:txBody>
                    <a:bodyPr/>
                    <a:lstStyle/>
                    <a:p>
                      <a:r>
                        <a:rPr lang="en-US" sz="1800" b="1" dirty="0" smtClean="0"/>
                        <a:t>Leadership Opportunities</a:t>
                      </a:r>
                      <a:endParaRPr lang="en-US" sz="1800" b="1" dirty="0"/>
                    </a:p>
                  </a:txBody>
                  <a:tcPr marL="68580" marR="68580" marT="34290" marB="34290"/>
                </a:tc>
              </a:tr>
              <a:tr h="3313157">
                <a:tc>
                  <a:txBody>
                    <a:bodyPr/>
                    <a:lstStyle/>
                    <a:p>
                      <a:pPr marL="285750" indent="-285750">
                        <a:buFont typeface="Arial" panose="020B0604020202020204" pitchFamily="34" charset="0"/>
                        <a:buChar char="•"/>
                      </a:pPr>
                      <a:r>
                        <a:rPr lang="en-US" sz="1800" b="1" dirty="0" smtClean="0"/>
                        <a:t>Mixed grouping practice during English speaking portion  of day beginning  in grade 3.</a:t>
                      </a:r>
                    </a:p>
                    <a:p>
                      <a:pPr marL="285750" indent="-285750">
                        <a:buFont typeface="Arial" panose="020B0604020202020204" pitchFamily="34" charset="0"/>
                        <a:buChar char="•"/>
                      </a:pPr>
                      <a:r>
                        <a:rPr lang="en-US" sz="1800" b="1" dirty="0" smtClean="0"/>
                        <a:t>Mixes Spanish and French Immersion students with Spanish FLES students for half the day.</a:t>
                      </a:r>
                    </a:p>
                    <a:p>
                      <a:pPr marL="285750" indent="-285750">
                        <a:buFont typeface="Arial" panose="020B0604020202020204" pitchFamily="34" charset="0"/>
                        <a:buChar char="•"/>
                      </a:pPr>
                      <a:r>
                        <a:rPr lang="en-US" sz="1800" b="1" dirty="0" smtClean="0"/>
                        <a:t>Provides  strong, positive student role  models for students.</a:t>
                      </a:r>
                    </a:p>
                    <a:p>
                      <a:pPr marL="285750" indent="-285750">
                        <a:buFont typeface="Arial" panose="020B0604020202020204" pitchFamily="34" charset="0"/>
                        <a:buChar char="•"/>
                      </a:pPr>
                      <a:r>
                        <a:rPr lang="en-US" sz="1800" b="1" dirty="0" smtClean="0"/>
                        <a:t>Honors our dedication to heterogeneous grouping practice.</a:t>
                      </a:r>
                    </a:p>
                    <a:p>
                      <a:endParaRPr lang="en-US" sz="1800" b="1" dirty="0"/>
                    </a:p>
                  </a:txBody>
                  <a:tcPr marL="68580" marR="68580" marT="34290" marB="34290"/>
                </a:tc>
                <a:tc>
                  <a:txBody>
                    <a:bodyPr/>
                    <a:lstStyle/>
                    <a:p>
                      <a:pPr marL="285750" indent="-285750">
                        <a:buFont typeface="Arial" panose="020B0604020202020204" pitchFamily="34" charset="0"/>
                        <a:buChar char="•"/>
                      </a:pPr>
                      <a:r>
                        <a:rPr lang="en-US" sz="1800" b="1" dirty="0" smtClean="0"/>
                        <a:t>Language programs for ALL students</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dirty="0" smtClean="0"/>
                        <a:t>Fidelity</a:t>
                      </a:r>
                      <a:r>
                        <a:rPr lang="en-US" sz="1800" b="1" baseline="0" dirty="0" smtClean="0"/>
                        <a:t> of Programs</a:t>
                      </a:r>
                      <a:endParaRPr lang="en-US" sz="1800" b="1" dirty="0" smtClean="0"/>
                    </a:p>
                    <a:p>
                      <a:pPr marL="285750" indent="-285750">
                        <a:buFont typeface="Arial" panose="020B0604020202020204" pitchFamily="34" charset="0"/>
                        <a:buChar char="•"/>
                      </a:pPr>
                      <a:r>
                        <a:rPr lang="en-US" sz="1800" b="1" dirty="0" smtClean="0"/>
                        <a:t>PBIS</a:t>
                      </a:r>
                    </a:p>
                    <a:p>
                      <a:pPr marL="285750" indent="-285750">
                        <a:buFont typeface="Arial" panose="020B0604020202020204" pitchFamily="34" charset="0"/>
                        <a:buChar char="•"/>
                      </a:pPr>
                      <a:r>
                        <a:rPr lang="en-US" sz="1800" b="1" dirty="0" smtClean="0"/>
                        <a:t>Leader in Me Program</a:t>
                      </a:r>
                    </a:p>
                    <a:p>
                      <a:pPr marL="285750" indent="-285750">
                        <a:buFont typeface="Arial" panose="020B0604020202020204" pitchFamily="34" charset="0"/>
                        <a:buChar char="•"/>
                      </a:pPr>
                      <a:endParaRPr lang="en-US" sz="1800" b="1" dirty="0" smtClean="0"/>
                    </a:p>
                    <a:p>
                      <a:pPr marL="285750" indent="-285750">
                        <a:buFont typeface="Arial" panose="020B0604020202020204" pitchFamily="34" charset="0"/>
                        <a:buChar char="•"/>
                      </a:pPr>
                      <a:endParaRPr lang="en-US" sz="1800" b="1" dirty="0"/>
                    </a:p>
                  </a:txBody>
                  <a:tcPr marL="68580" marR="68580" marT="34290" marB="34290"/>
                </a:tc>
                <a:tc>
                  <a:txBody>
                    <a:bodyPr/>
                    <a:lstStyle/>
                    <a:p>
                      <a:r>
                        <a:rPr lang="en-US" sz="1800" b="1" dirty="0" smtClean="0"/>
                        <a:t>Grades 2-5</a:t>
                      </a:r>
                    </a:p>
                    <a:p>
                      <a:pPr marL="342900" indent="-342900">
                        <a:buFont typeface="Arial" panose="020B0604020202020204" pitchFamily="34" charset="0"/>
                        <a:buChar char="•"/>
                      </a:pPr>
                      <a:r>
                        <a:rPr lang="en-US" sz="1800" b="1" dirty="0" smtClean="0"/>
                        <a:t>Green Team</a:t>
                      </a:r>
                    </a:p>
                    <a:p>
                      <a:pPr marL="342900" indent="-342900">
                        <a:buFont typeface="Arial" panose="020B0604020202020204" pitchFamily="34" charset="0"/>
                        <a:buChar char="•"/>
                      </a:pPr>
                      <a:r>
                        <a:rPr lang="en-US" sz="1800" b="1" dirty="0" smtClean="0"/>
                        <a:t>Garden Club</a:t>
                      </a:r>
                    </a:p>
                    <a:p>
                      <a:r>
                        <a:rPr lang="en-US" sz="1800" b="1" dirty="0" smtClean="0"/>
                        <a:t>Grades 3-5</a:t>
                      </a:r>
                    </a:p>
                    <a:p>
                      <a:pPr marL="342900" indent="-342900">
                        <a:buFont typeface="Arial" panose="020B0604020202020204" pitchFamily="34" charset="0"/>
                        <a:buChar char="•"/>
                      </a:pPr>
                      <a:r>
                        <a:rPr lang="en-US" sz="1800" b="1" dirty="0" smtClean="0"/>
                        <a:t>Student Council</a:t>
                      </a:r>
                    </a:p>
                    <a:p>
                      <a:r>
                        <a:rPr lang="en-US" sz="1800" b="1" dirty="0" smtClean="0"/>
                        <a:t>Grades 4-5</a:t>
                      </a:r>
                    </a:p>
                    <a:p>
                      <a:pPr marL="285750" indent="-285750">
                        <a:buFont typeface="Arial" panose="020B0604020202020204" pitchFamily="34" charset="0"/>
                        <a:buChar char="•"/>
                      </a:pPr>
                      <a:r>
                        <a:rPr lang="en-US" sz="1800" b="1" dirty="0" smtClean="0"/>
                        <a:t>Band</a:t>
                      </a:r>
                    </a:p>
                    <a:p>
                      <a:pPr marL="285750" indent="-285750">
                        <a:buFont typeface="Arial" panose="020B0604020202020204" pitchFamily="34" charset="0"/>
                        <a:buChar char="•"/>
                      </a:pPr>
                      <a:r>
                        <a:rPr lang="en-US" sz="1800" b="1" dirty="0" smtClean="0"/>
                        <a:t>Chorus</a:t>
                      </a:r>
                    </a:p>
                    <a:p>
                      <a:r>
                        <a:rPr lang="en-US" sz="1800" b="1" dirty="0" smtClean="0"/>
                        <a:t>Grade 5</a:t>
                      </a:r>
                    </a:p>
                    <a:p>
                      <a:pPr marL="285750" indent="-285750">
                        <a:buFont typeface="Arial" panose="020B0604020202020204" pitchFamily="34" charset="0"/>
                        <a:buChar char="•"/>
                      </a:pPr>
                      <a:r>
                        <a:rPr lang="en-US" sz="1800" b="1" dirty="0" smtClean="0"/>
                        <a:t>Safety Patrol</a:t>
                      </a:r>
                    </a:p>
                    <a:p>
                      <a:pPr marL="285750" indent="-285750">
                        <a:buFont typeface="Arial" panose="020B0604020202020204" pitchFamily="34" charset="0"/>
                        <a:buChar char="•"/>
                      </a:pPr>
                      <a:r>
                        <a:rPr lang="en-US" sz="1800" b="1" dirty="0" smtClean="0"/>
                        <a:t>Journalism Team</a:t>
                      </a:r>
                    </a:p>
                    <a:p>
                      <a:pPr marL="285750" indent="-285750">
                        <a:buFont typeface="Arial" panose="020B0604020202020204" pitchFamily="34" charset="0"/>
                        <a:buChar char="•"/>
                      </a:pPr>
                      <a:r>
                        <a:rPr lang="en-US" sz="1800" b="1" dirty="0" smtClean="0"/>
                        <a:t>Media Cadets</a:t>
                      </a:r>
                    </a:p>
                    <a:p>
                      <a:pPr marL="285750" indent="-285750">
                        <a:buFont typeface="Arial" panose="020B0604020202020204" pitchFamily="34" charset="0"/>
                        <a:buChar char="•"/>
                      </a:pPr>
                      <a:r>
                        <a:rPr lang="en-US" sz="1800" b="1" dirty="0" smtClean="0"/>
                        <a:t>Yearbook</a:t>
                      </a:r>
                    </a:p>
                    <a:p>
                      <a:endParaRPr lang="en-US" sz="1800" b="1" dirty="0"/>
                    </a:p>
                  </a:txBody>
                  <a:tcPr marL="68580" marR="68580" marT="34290" marB="34290"/>
                </a:tc>
              </a:tr>
            </a:tbl>
          </a:graphicData>
        </a:graphic>
      </p:graphicFrame>
    </p:spTree>
    <p:extLst>
      <p:ext uri="{BB962C8B-B14F-4D97-AF65-F5344CB8AC3E}">
        <p14:creationId xmlns:p14="http://schemas.microsoft.com/office/powerpoint/2010/main" val="2099001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066800"/>
            <a:ext cx="10744200" cy="7924800"/>
          </a:xfrm>
          <a:prstGeom prst="rect">
            <a:avLst/>
          </a:prstGeom>
        </p:spPr>
      </p:pic>
      <p:sp>
        <p:nvSpPr>
          <p:cNvPr id="2" name="Title 1"/>
          <p:cNvSpPr>
            <a:spLocks noGrp="1"/>
          </p:cNvSpPr>
          <p:nvPr>
            <p:ph type="title"/>
          </p:nvPr>
        </p:nvSpPr>
        <p:spPr>
          <a:xfrm>
            <a:off x="495925" y="3337887"/>
            <a:ext cx="7772400" cy="733425"/>
          </a:xfrm>
        </p:spPr>
        <p:txBody>
          <a:bodyPr>
            <a:noAutofit/>
          </a:bodyPr>
          <a:lstStyle/>
          <a:p>
            <a:pPr algn="ctr"/>
            <a:r>
              <a:rPr lang="en-US" sz="6600" dirty="0" smtClean="0"/>
              <a:t>Fidelity of Programs</a:t>
            </a:r>
            <a:endParaRPr lang="en-US" sz="6600" dirty="0"/>
          </a:p>
        </p:txBody>
      </p:sp>
      <p:sp>
        <p:nvSpPr>
          <p:cNvPr id="3" name="Content Placeholder 2"/>
          <p:cNvSpPr>
            <a:spLocks noGrp="1"/>
          </p:cNvSpPr>
          <p:nvPr>
            <p:ph idx="1"/>
          </p:nvPr>
        </p:nvSpPr>
        <p:spPr>
          <a:xfrm>
            <a:off x="4267200" y="3886200"/>
            <a:ext cx="5029200" cy="2699485"/>
          </a:xfrm>
        </p:spPr>
        <p:txBody>
          <a:bodyPr>
            <a:normAutofit fontScale="62500" lnSpcReduction="20000"/>
          </a:bodyPr>
          <a:lstStyle/>
          <a:p>
            <a:r>
              <a:rPr lang="en-US" b="1" dirty="0" smtClean="0"/>
              <a:t>Clearly defined non-negotiables of program</a:t>
            </a:r>
          </a:p>
          <a:p>
            <a:r>
              <a:rPr lang="en-US" b="1" dirty="0" smtClean="0"/>
              <a:t>Collaboration among teachers</a:t>
            </a:r>
          </a:p>
          <a:p>
            <a:r>
              <a:rPr lang="en-US" b="1" dirty="0" smtClean="0"/>
              <a:t>Quality professional development</a:t>
            </a:r>
          </a:p>
          <a:p>
            <a:r>
              <a:rPr lang="en-US" b="1" dirty="0" smtClean="0"/>
              <a:t>Regularly scheduled planning meetings for language teachers</a:t>
            </a:r>
          </a:p>
          <a:p>
            <a:endParaRPr lang="en-US" b="1" dirty="0"/>
          </a:p>
          <a:p>
            <a:pPr lvl="1"/>
            <a:r>
              <a:rPr lang="en-US" b="1" dirty="0" smtClean="0"/>
              <a:t>See Collier &amp; Thomas, </a:t>
            </a:r>
            <a:r>
              <a:rPr lang="en-US" b="1" u="sng" dirty="0" smtClean="0"/>
              <a:t>Creating Dual Language Schools for a Transformed World</a:t>
            </a:r>
            <a:endParaRPr lang="en-US" b="1" u="sng" dirty="0"/>
          </a:p>
        </p:txBody>
      </p:sp>
      <p:sp>
        <p:nvSpPr>
          <p:cNvPr id="4" name="Text Placeholder 3"/>
          <p:cNvSpPr>
            <a:spLocks noGrp="1"/>
          </p:cNvSpPr>
          <p:nvPr>
            <p:ph type="body" sz="half" idx="2"/>
          </p:nvPr>
        </p:nvSpPr>
        <p:spPr>
          <a:xfrm>
            <a:off x="-18737" y="4033837"/>
            <a:ext cx="3809999" cy="4691063"/>
          </a:xfrm>
        </p:spPr>
        <p:txBody>
          <a:bodyPr>
            <a:noAutofit/>
          </a:bodyPr>
          <a:lstStyle/>
          <a:p>
            <a:r>
              <a:rPr lang="en-US" sz="1725" b="1" dirty="0"/>
              <a:t>Target languages ONLY spoken in all language classes (immersion and FLES)</a:t>
            </a:r>
          </a:p>
          <a:p>
            <a:r>
              <a:rPr lang="en-US" sz="1725" b="1" dirty="0"/>
              <a:t>Strong administrative support at both school and district levels</a:t>
            </a:r>
          </a:p>
          <a:p>
            <a:r>
              <a:rPr lang="en-US" sz="1725" b="1" dirty="0"/>
              <a:t>Equal instructional time in both languages</a:t>
            </a:r>
          </a:p>
          <a:p>
            <a:r>
              <a:rPr lang="en-US" sz="1725" b="1" dirty="0"/>
              <a:t>Active learning opportunities for students</a:t>
            </a:r>
          </a:p>
        </p:txBody>
      </p:sp>
    </p:spTree>
    <p:extLst>
      <p:ext uri="{BB962C8B-B14F-4D97-AF65-F5344CB8AC3E}">
        <p14:creationId xmlns:p14="http://schemas.microsoft.com/office/powerpoint/2010/main" val="16248516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2" name="Title 1"/>
          <p:cNvSpPr>
            <a:spLocks noGrp="1"/>
          </p:cNvSpPr>
          <p:nvPr>
            <p:ph type="title"/>
          </p:nvPr>
        </p:nvSpPr>
        <p:spPr>
          <a:xfrm>
            <a:off x="457200" y="273050"/>
            <a:ext cx="8001000" cy="811894"/>
          </a:xfrm>
        </p:spPr>
        <p:txBody>
          <a:bodyPr>
            <a:normAutofit/>
          </a:bodyPr>
          <a:lstStyle/>
          <a:p>
            <a:pPr algn="ctr"/>
            <a:r>
              <a:rPr lang="en-US" sz="3200" dirty="0" smtClean="0"/>
              <a:t>The Seven Habits (Leader in Me) Program</a:t>
            </a:r>
            <a:endParaRPr lang="en-US" sz="3200" dirty="0"/>
          </a:p>
        </p:txBody>
      </p:sp>
      <p:sp>
        <p:nvSpPr>
          <p:cNvPr id="3" name="Content Placeholder 2"/>
          <p:cNvSpPr>
            <a:spLocks noGrp="1"/>
          </p:cNvSpPr>
          <p:nvPr>
            <p:ph idx="1"/>
          </p:nvPr>
        </p:nvSpPr>
        <p:spPr>
          <a:xfrm>
            <a:off x="5867400" y="1524000"/>
            <a:ext cx="2978747" cy="4648200"/>
          </a:xfrm>
        </p:spPr>
        <p:txBody>
          <a:bodyPr>
            <a:normAutofit lnSpcReduction="10000"/>
          </a:bodyPr>
          <a:lstStyle/>
          <a:p>
            <a:r>
              <a:rPr lang="en-US" sz="2400" b="1" dirty="0"/>
              <a:t>Student Bear Hug winner of the month spotlights one student from each homeroom who has truly exhibited the month’s leader in me habit.</a:t>
            </a:r>
          </a:p>
          <a:p>
            <a:r>
              <a:rPr lang="en-US" sz="2400" b="1" dirty="0"/>
              <a:t>Bear Hug Winners are also recognized at year end awards assemblies.</a:t>
            </a:r>
          </a:p>
          <a:p>
            <a:endParaRPr lang="en-US" dirty="0"/>
          </a:p>
        </p:txBody>
      </p:sp>
      <p:sp>
        <p:nvSpPr>
          <p:cNvPr id="4" name="Text Placeholder 3"/>
          <p:cNvSpPr>
            <a:spLocks noGrp="1"/>
          </p:cNvSpPr>
          <p:nvPr>
            <p:ph type="body" sz="half" idx="2"/>
          </p:nvPr>
        </p:nvSpPr>
        <p:spPr>
          <a:xfrm>
            <a:off x="2438400" y="1524000"/>
            <a:ext cx="3048000" cy="4648200"/>
          </a:xfrm>
        </p:spPr>
        <p:txBody>
          <a:bodyPr>
            <a:normAutofit/>
          </a:bodyPr>
          <a:lstStyle/>
          <a:p>
            <a:pPr marL="342900" indent="-342900">
              <a:buFont typeface="Arial" panose="020B0604020202020204" pitchFamily="34" charset="0"/>
              <a:buChar char="•"/>
            </a:pPr>
            <a:r>
              <a:rPr lang="en-US" sz="2400" b="1" dirty="0"/>
              <a:t>The Seven Habits are reviewed daily on  the morning news show – one habit per month.</a:t>
            </a:r>
          </a:p>
          <a:p>
            <a:pPr marL="342900" indent="-342900">
              <a:buFont typeface="Arial" panose="020B0604020202020204" pitchFamily="34" charset="0"/>
              <a:buChar char="•"/>
            </a:pPr>
            <a:r>
              <a:rPr lang="en-US" sz="2400" b="1" dirty="0"/>
              <a:t>That habit is also a featured part of classroom guidance lessons that month.</a:t>
            </a:r>
          </a:p>
          <a:p>
            <a:endParaRPr lang="en-US" dirty="0"/>
          </a:p>
        </p:txBody>
      </p:sp>
    </p:spTree>
    <p:extLst>
      <p:ext uri="{BB962C8B-B14F-4D97-AF65-F5344CB8AC3E}">
        <p14:creationId xmlns:p14="http://schemas.microsoft.com/office/powerpoint/2010/main" val="37410370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7 Habits/Leader in Me Program at Blythe</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0" y="2232874"/>
            <a:ext cx="8525204" cy="3767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2909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7924800"/>
          </a:xfrm>
          <a:prstGeom prst="rect">
            <a:avLst/>
          </a:prstGeom>
        </p:spPr>
      </p:pic>
      <p:sp>
        <p:nvSpPr>
          <p:cNvPr id="2" name="Title 1"/>
          <p:cNvSpPr>
            <a:spLocks noGrp="1"/>
          </p:cNvSpPr>
          <p:nvPr>
            <p:ph type="title"/>
          </p:nvPr>
        </p:nvSpPr>
        <p:spPr>
          <a:xfrm>
            <a:off x="3875" y="0"/>
            <a:ext cx="9067800" cy="1143000"/>
          </a:xfrm>
        </p:spPr>
        <p:txBody>
          <a:bodyPr>
            <a:normAutofit fontScale="90000"/>
          </a:bodyPr>
          <a:lstStyle/>
          <a:p>
            <a:r>
              <a:rPr lang="en-US" dirty="0" smtClean="0"/>
              <a:t>School Choice in Greenville County Schools</a:t>
            </a:r>
            <a:endParaRPr lang="en-US" dirty="0"/>
          </a:p>
        </p:txBody>
      </p:sp>
      <p:sp>
        <p:nvSpPr>
          <p:cNvPr id="3" name="Content Placeholder 2"/>
          <p:cNvSpPr>
            <a:spLocks noGrp="1"/>
          </p:cNvSpPr>
          <p:nvPr>
            <p:ph idx="1"/>
          </p:nvPr>
        </p:nvSpPr>
        <p:spPr>
          <a:xfrm>
            <a:off x="15498" y="990600"/>
            <a:ext cx="9113003" cy="4525963"/>
          </a:xfrm>
        </p:spPr>
        <p:txBody>
          <a:bodyPr>
            <a:noAutofit/>
          </a:bodyPr>
          <a:lstStyle/>
          <a:p>
            <a:r>
              <a:rPr lang="en-US" sz="2500" b="1" dirty="0" smtClean="0"/>
              <a:t>Approximately 15% of the district’s 75,000 students attend school on choice</a:t>
            </a:r>
          </a:p>
          <a:p>
            <a:r>
              <a:rPr lang="en-US" sz="2500" b="1" dirty="0" smtClean="0"/>
              <a:t>Parents may request that their children attend a school other than their home-based school through Change in Assignment Choice or Magnet Academies.</a:t>
            </a:r>
          </a:p>
          <a:p>
            <a:r>
              <a:rPr lang="en-US" sz="2500" b="1" dirty="0" smtClean="0"/>
              <a:t>Space by grade level determines assignments for Change in Assignment Choice allocations.  A lottery system is used.</a:t>
            </a:r>
          </a:p>
          <a:p>
            <a:r>
              <a:rPr lang="en-US" sz="2500" b="1" dirty="0" smtClean="0"/>
              <a:t>11 Magnet Academies in GCS.  Application &amp; lottery system used.</a:t>
            </a:r>
            <a:endParaRPr lang="en-US" sz="2500" b="1" dirty="0"/>
          </a:p>
        </p:txBody>
      </p:sp>
    </p:spTree>
    <p:extLst>
      <p:ext uri="{BB962C8B-B14F-4D97-AF65-F5344CB8AC3E}">
        <p14:creationId xmlns:p14="http://schemas.microsoft.com/office/powerpoint/2010/main" val="9266250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39607691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367" y="-152399"/>
            <a:ext cx="10791767" cy="7010400"/>
          </a:xfrm>
          <a:prstGeom prst="rect">
            <a:avLst/>
          </a:prstGeom>
        </p:spPr>
      </p:pic>
      <p:sp>
        <p:nvSpPr>
          <p:cNvPr id="2" name="Title 1"/>
          <p:cNvSpPr>
            <a:spLocks noGrp="1"/>
          </p:cNvSpPr>
          <p:nvPr>
            <p:ph type="title"/>
          </p:nvPr>
        </p:nvSpPr>
        <p:spPr>
          <a:xfrm>
            <a:off x="-1495367" y="157397"/>
            <a:ext cx="6934487" cy="680803"/>
          </a:xfrm>
        </p:spPr>
        <p:txBody>
          <a:bodyPr>
            <a:normAutofit/>
          </a:bodyPr>
          <a:lstStyle/>
          <a:p>
            <a:pPr algn="ctr"/>
            <a:r>
              <a:rPr lang="en-US" sz="3200" dirty="0" smtClean="0"/>
              <a:t>                International Spanish Academy</a:t>
            </a:r>
            <a:endParaRPr lang="en-US" sz="3200" dirty="0"/>
          </a:p>
        </p:txBody>
      </p:sp>
      <p:sp>
        <p:nvSpPr>
          <p:cNvPr id="3" name="Content Placeholder 2"/>
          <p:cNvSpPr>
            <a:spLocks noGrp="1"/>
          </p:cNvSpPr>
          <p:nvPr>
            <p:ph idx="1"/>
          </p:nvPr>
        </p:nvSpPr>
        <p:spPr>
          <a:xfrm>
            <a:off x="5853748" y="533400"/>
            <a:ext cx="3290252" cy="6095999"/>
          </a:xfrm>
        </p:spPr>
        <p:txBody>
          <a:bodyPr>
            <a:normAutofit fontScale="70000" lnSpcReduction="20000"/>
          </a:bodyPr>
          <a:lstStyle/>
          <a:p>
            <a:r>
              <a:rPr lang="en-US" b="1" dirty="0" smtClean="0"/>
              <a:t>International Spanish Academy Elementary School of the Year Award 2013</a:t>
            </a:r>
          </a:p>
          <a:p>
            <a:r>
              <a:rPr lang="en-US" b="1" dirty="0" smtClean="0"/>
              <a:t>$5000 prize used to purchase leveled readers in Spanish for the balanced literacy library as well as other Spanish instructional materials</a:t>
            </a:r>
          </a:p>
          <a:p>
            <a:r>
              <a:rPr lang="en-US" b="1" dirty="0" smtClean="0"/>
              <a:t>Online PD resources for teachers</a:t>
            </a:r>
          </a:p>
          <a:p>
            <a:r>
              <a:rPr lang="en-US" b="1" dirty="0" smtClean="0"/>
              <a:t>Other school winners include Key Elementary in Arlington, VA, and </a:t>
            </a:r>
            <a:r>
              <a:rPr lang="en-US" b="1" dirty="0" err="1" smtClean="0"/>
              <a:t>Collinswood</a:t>
            </a:r>
            <a:r>
              <a:rPr lang="en-US" b="1" dirty="0" smtClean="0"/>
              <a:t> Middle in Charlotte, NC</a:t>
            </a:r>
            <a:endParaRPr lang="en-US" b="1" dirty="0"/>
          </a:p>
        </p:txBody>
      </p:sp>
      <p:sp>
        <p:nvSpPr>
          <p:cNvPr id="4" name="Text Placeholder 3"/>
          <p:cNvSpPr>
            <a:spLocks noGrp="1"/>
          </p:cNvSpPr>
          <p:nvPr>
            <p:ph type="body" sz="half" idx="2"/>
          </p:nvPr>
        </p:nvSpPr>
        <p:spPr>
          <a:xfrm>
            <a:off x="3276600" y="990600"/>
            <a:ext cx="2457603" cy="5486400"/>
          </a:xfrm>
        </p:spPr>
        <p:txBody>
          <a:bodyPr>
            <a:normAutofit/>
          </a:bodyPr>
          <a:lstStyle/>
          <a:p>
            <a:pPr marL="257175" indent="-257175">
              <a:buFont typeface="Arial" panose="020B0604020202020204" pitchFamily="34" charset="0"/>
              <a:buChar char="•"/>
            </a:pPr>
            <a:r>
              <a:rPr lang="en-US" sz="2400" b="1" dirty="0"/>
              <a:t>Assistance in hiring new international teachers</a:t>
            </a:r>
          </a:p>
          <a:p>
            <a:pPr marL="257175" indent="-257175">
              <a:buFont typeface="Arial" panose="020B0604020202020204" pitchFamily="34" charset="0"/>
              <a:buChar char="•"/>
            </a:pPr>
            <a:r>
              <a:rPr lang="en-US" sz="2400" b="1" dirty="0"/>
              <a:t>Staff development opportunities </a:t>
            </a:r>
          </a:p>
          <a:p>
            <a:pPr marL="257175" indent="-257175">
              <a:buFont typeface="Arial" panose="020B0604020202020204" pitchFamily="34" charset="0"/>
              <a:buChar char="•"/>
            </a:pPr>
            <a:r>
              <a:rPr lang="en-US" sz="2400" b="1" dirty="0"/>
              <a:t>Student resources </a:t>
            </a:r>
          </a:p>
          <a:p>
            <a:pPr marL="257175" indent="-257175">
              <a:buFont typeface="Arial" panose="020B0604020202020204" pitchFamily="34" charset="0"/>
              <a:buChar char="•"/>
            </a:pPr>
            <a:r>
              <a:rPr lang="en-US" sz="2400" b="1" dirty="0"/>
              <a:t>Conferences for administrators – include PD sessions and school visits</a:t>
            </a:r>
          </a:p>
          <a:p>
            <a:pPr marL="257175" indent="-257175">
              <a:buFont typeface="Arial" panose="020B0604020202020204" pitchFamily="34" charset="0"/>
              <a:buChar char="•"/>
            </a:pPr>
            <a:endParaRPr lang="en-US" sz="1800" dirty="0"/>
          </a:p>
        </p:txBody>
      </p:sp>
    </p:spTree>
    <p:extLst>
      <p:ext uri="{BB962C8B-B14F-4D97-AF65-F5344CB8AC3E}">
        <p14:creationId xmlns:p14="http://schemas.microsoft.com/office/powerpoint/2010/main" val="9548889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05578"/>
            <a:ext cx="9144000" cy="4444490"/>
          </a:xfrm>
          <a:prstGeom prst="rect">
            <a:avLst/>
          </a:prstGeom>
        </p:spPr>
      </p:pic>
      <p:sp>
        <p:nvSpPr>
          <p:cNvPr id="2" name="Title 1"/>
          <p:cNvSpPr>
            <a:spLocks noGrp="1"/>
          </p:cNvSpPr>
          <p:nvPr>
            <p:ph type="title"/>
          </p:nvPr>
        </p:nvSpPr>
        <p:spPr>
          <a:xfrm>
            <a:off x="758548" y="1209336"/>
            <a:ext cx="7210396" cy="810704"/>
          </a:xfrm>
        </p:spPr>
        <p:txBody>
          <a:bodyPr>
            <a:normAutofit fontScale="90000"/>
          </a:bodyPr>
          <a:lstStyle/>
          <a:p>
            <a:r>
              <a:rPr lang="en-US" b="1" dirty="0" smtClean="0"/>
              <a:t>International Spanish Academy Documents:</a:t>
            </a:r>
            <a:br>
              <a:rPr lang="en-US" b="1" dirty="0" smtClean="0"/>
            </a:br>
            <a:r>
              <a:rPr lang="en-US" b="1" dirty="0" smtClean="0"/>
              <a:t>ISA Elementary School of the Year; 2013</a:t>
            </a:r>
            <a:endParaRPr lang="en-US" b="1" dirty="0"/>
          </a:p>
        </p:txBody>
      </p:sp>
    </p:spTree>
    <p:extLst>
      <p:ext uri="{BB962C8B-B14F-4D97-AF65-F5344CB8AC3E}">
        <p14:creationId xmlns:p14="http://schemas.microsoft.com/office/powerpoint/2010/main" val="42867530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C:\Users\segriffi\AppData\Local\Microsoft\Windows\Temporary Internet Files\Content.IE5\25DQAJEN\MP90043276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287000" cy="7158350"/>
          </a:xfrm>
          <a:prstGeom prst="rect">
            <a:avLst/>
          </a:prstGeom>
          <a:noFill/>
          <a:extLst>
            <a:ext uri="{909E8E84-426E-40DD-AFC4-6F175D3DCCD1}">
              <a14:hiddenFill xmlns:a14="http://schemas.microsoft.com/office/drawing/2010/main">
                <a:solidFill>
                  <a:srgbClr val="FFFFFF"/>
                </a:solidFill>
              </a14:hiddenFill>
            </a:ext>
          </a:extLst>
        </p:spPr>
      </p:pic>
      <p:sp>
        <p:nvSpPr>
          <p:cNvPr id="8195" name="Rectangle 3"/>
          <p:cNvSpPr>
            <a:spLocks noGrp="1" noChangeArrowheads="1"/>
          </p:cNvSpPr>
          <p:nvPr>
            <p:ph type="body" idx="1"/>
          </p:nvPr>
        </p:nvSpPr>
        <p:spPr>
          <a:xfrm>
            <a:off x="129915" y="1676400"/>
            <a:ext cx="8458200" cy="5065700"/>
          </a:xfrm>
        </p:spPr>
        <p:txBody>
          <a:bodyPr>
            <a:normAutofit lnSpcReduction="10000"/>
          </a:bodyPr>
          <a:lstStyle/>
          <a:p>
            <a:pPr>
              <a:lnSpc>
                <a:spcPct val="90000"/>
              </a:lnSpc>
            </a:pPr>
            <a:r>
              <a:rPr lang="en-US" sz="2400" b="1" dirty="0"/>
              <a:t>3</a:t>
            </a:r>
            <a:r>
              <a:rPr lang="en-US" sz="2400" b="1" dirty="0" smtClean="0"/>
              <a:t> </a:t>
            </a:r>
            <a:r>
              <a:rPr lang="en-US" sz="2400" b="1" dirty="0"/>
              <a:t>administrators; 1 </a:t>
            </a:r>
            <a:r>
              <a:rPr lang="en-US" sz="2400" b="1" dirty="0" smtClean="0"/>
              <a:t>Instructional Coach</a:t>
            </a:r>
            <a:r>
              <a:rPr lang="en-US" sz="2400" b="1" dirty="0"/>
              <a:t>; 1 Program Coordinator</a:t>
            </a:r>
          </a:p>
          <a:p>
            <a:pPr>
              <a:lnSpc>
                <a:spcPct val="90000"/>
              </a:lnSpc>
            </a:pPr>
            <a:r>
              <a:rPr lang="en-US" sz="2400" b="1" dirty="0" smtClean="0"/>
              <a:t>64 </a:t>
            </a:r>
            <a:r>
              <a:rPr lang="en-US" sz="2400" b="1" dirty="0"/>
              <a:t>certified teachers; </a:t>
            </a:r>
            <a:r>
              <a:rPr lang="en-US" sz="2400" b="1" dirty="0" smtClean="0"/>
              <a:t>11 teaching assistants</a:t>
            </a:r>
            <a:r>
              <a:rPr lang="en-US" sz="2400" b="1" dirty="0"/>
              <a:t>; </a:t>
            </a:r>
            <a:r>
              <a:rPr lang="en-US" sz="2400" b="1" dirty="0" smtClean="0"/>
              <a:t>3.9 </a:t>
            </a:r>
            <a:r>
              <a:rPr lang="en-US" sz="2400" b="1" dirty="0"/>
              <a:t>office workers; </a:t>
            </a:r>
          </a:p>
          <a:p>
            <a:pPr>
              <a:lnSpc>
                <a:spcPct val="90000"/>
              </a:lnSpc>
              <a:buFontTx/>
              <a:buNone/>
            </a:pPr>
            <a:r>
              <a:rPr lang="en-US" sz="2400" b="1" dirty="0"/>
              <a:t>	1.5 nurses; </a:t>
            </a:r>
            <a:r>
              <a:rPr lang="en-US" sz="2400" b="1" dirty="0" smtClean="0"/>
              <a:t>9 </a:t>
            </a:r>
            <a:r>
              <a:rPr lang="en-US" sz="2400" b="1" dirty="0"/>
              <a:t>cafeteria </a:t>
            </a:r>
            <a:r>
              <a:rPr lang="en-US" sz="2400" b="1" dirty="0" smtClean="0"/>
              <a:t>workers</a:t>
            </a:r>
            <a:r>
              <a:rPr lang="en-US" sz="2400" b="1" dirty="0"/>
              <a:t>; and </a:t>
            </a:r>
            <a:r>
              <a:rPr lang="en-US" sz="2400" b="1" dirty="0" smtClean="0"/>
              <a:t>7 </a:t>
            </a:r>
            <a:r>
              <a:rPr lang="en-US" sz="2400" b="1" dirty="0"/>
              <a:t>custodial </a:t>
            </a:r>
            <a:r>
              <a:rPr lang="en-US" sz="2400" b="1" dirty="0" smtClean="0"/>
              <a:t>             workers</a:t>
            </a:r>
            <a:r>
              <a:rPr lang="en-US" sz="2400" b="1" dirty="0"/>
              <a:t>.  </a:t>
            </a:r>
          </a:p>
          <a:p>
            <a:pPr>
              <a:lnSpc>
                <a:spcPct val="90000"/>
              </a:lnSpc>
            </a:pPr>
            <a:r>
              <a:rPr lang="en-US" sz="2400" b="1" dirty="0"/>
              <a:t>All teachers and aides have highly qualified </a:t>
            </a:r>
            <a:endParaRPr lang="en-US" sz="2400" b="1" dirty="0" smtClean="0"/>
          </a:p>
          <a:p>
            <a:pPr marL="0" indent="0">
              <a:lnSpc>
                <a:spcPct val="90000"/>
              </a:lnSpc>
              <a:buNone/>
            </a:pPr>
            <a:r>
              <a:rPr lang="en-US" sz="2400" b="1" dirty="0"/>
              <a:t>	</a:t>
            </a:r>
            <a:r>
              <a:rPr lang="en-US" sz="2400" b="1" dirty="0" smtClean="0"/>
              <a:t>status</a:t>
            </a:r>
            <a:r>
              <a:rPr lang="en-US" sz="2400" b="1" dirty="0"/>
              <a:t>.  </a:t>
            </a:r>
          </a:p>
          <a:p>
            <a:pPr>
              <a:lnSpc>
                <a:spcPct val="90000"/>
              </a:lnSpc>
            </a:pPr>
            <a:r>
              <a:rPr lang="en-US" sz="2400" b="1" dirty="0" smtClean="0"/>
              <a:t>App. 60% of </a:t>
            </a:r>
            <a:r>
              <a:rPr lang="en-US" sz="2400" b="1" dirty="0"/>
              <a:t>our teachers and administrators </a:t>
            </a:r>
            <a:endParaRPr lang="en-US" sz="2400" b="1" dirty="0" smtClean="0"/>
          </a:p>
          <a:p>
            <a:pPr marL="0" indent="0">
              <a:lnSpc>
                <a:spcPct val="90000"/>
              </a:lnSpc>
              <a:buNone/>
            </a:pPr>
            <a:r>
              <a:rPr lang="en-US" sz="2400" b="1" dirty="0"/>
              <a:t>	</a:t>
            </a:r>
            <a:r>
              <a:rPr lang="en-US" sz="2400" b="1" dirty="0" smtClean="0"/>
              <a:t>have </a:t>
            </a:r>
            <a:r>
              <a:rPr lang="en-US" sz="2400" b="1" dirty="0"/>
              <a:t>advanced degrees of M.Ed. (39), </a:t>
            </a:r>
          </a:p>
          <a:p>
            <a:pPr marL="0" indent="0">
              <a:lnSpc>
                <a:spcPct val="90000"/>
              </a:lnSpc>
              <a:buNone/>
            </a:pPr>
            <a:r>
              <a:rPr lang="en-US" sz="2400" b="1" dirty="0" smtClean="0"/>
              <a:t>	or </a:t>
            </a:r>
            <a:r>
              <a:rPr lang="en-US" sz="2400" b="1" dirty="0"/>
              <a:t>Ph.D. </a:t>
            </a:r>
            <a:r>
              <a:rPr lang="en-US" sz="2400" b="1" dirty="0" smtClean="0"/>
              <a:t>(2).  </a:t>
            </a:r>
            <a:r>
              <a:rPr lang="en-US" sz="2400" b="1" dirty="0"/>
              <a:t>The remaining </a:t>
            </a:r>
            <a:endParaRPr lang="en-US" sz="2400" b="1" dirty="0" smtClean="0"/>
          </a:p>
          <a:p>
            <a:pPr marL="0" indent="0">
              <a:lnSpc>
                <a:spcPct val="90000"/>
              </a:lnSpc>
              <a:buNone/>
            </a:pPr>
            <a:r>
              <a:rPr lang="en-US" sz="2400" b="1" dirty="0"/>
              <a:t>	</a:t>
            </a:r>
            <a:r>
              <a:rPr lang="en-US" sz="2400" b="1" dirty="0" smtClean="0"/>
              <a:t>teachers </a:t>
            </a:r>
            <a:r>
              <a:rPr lang="en-US" sz="2400" b="1" dirty="0"/>
              <a:t>have degrees of B.A. or B.S.  </a:t>
            </a:r>
          </a:p>
          <a:p>
            <a:pPr>
              <a:lnSpc>
                <a:spcPct val="90000"/>
              </a:lnSpc>
            </a:pPr>
            <a:r>
              <a:rPr lang="en-US" sz="2400" b="1" dirty="0"/>
              <a:t>Years of teaching experience range from 0 </a:t>
            </a:r>
            <a:endParaRPr lang="en-US" sz="2400" b="1" dirty="0" smtClean="0"/>
          </a:p>
          <a:p>
            <a:pPr marL="0" indent="0">
              <a:lnSpc>
                <a:spcPct val="90000"/>
              </a:lnSpc>
              <a:buNone/>
            </a:pPr>
            <a:r>
              <a:rPr lang="en-US" sz="2400" b="1" dirty="0"/>
              <a:t>	</a:t>
            </a:r>
            <a:r>
              <a:rPr lang="en-US" sz="2400" b="1" dirty="0" smtClean="0"/>
              <a:t>to  35 years. </a:t>
            </a:r>
            <a:endParaRPr lang="en-US" sz="2400" b="1" dirty="0"/>
          </a:p>
        </p:txBody>
      </p:sp>
      <p:sp>
        <p:nvSpPr>
          <p:cNvPr id="8194" name="Rectangle 2"/>
          <p:cNvSpPr>
            <a:spLocks noGrp="1" noChangeArrowheads="1"/>
          </p:cNvSpPr>
          <p:nvPr>
            <p:ph type="title"/>
          </p:nvPr>
        </p:nvSpPr>
        <p:spPr>
          <a:xfrm>
            <a:off x="152400" y="274638"/>
            <a:ext cx="8915400" cy="639762"/>
          </a:xfrm>
        </p:spPr>
        <p:txBody>
          <a:bodyPr>
            <a:normAutofit fontScale="90000"/>
          </a:bodyPr>
          <a:lstStyle/>
          <a:p>
            <a:pPr algn="l"/>
            <a:r>
              <a:rPr lang="en-US" sz="3200" b="1" dirty="0"/>
              <a:t/>
            </a:r>
            <a:br>
              <a:rPr lang="en-US" sz="3200" b="1" dirty="0"/>
            </a:br>
            <a:r>
              <a:rPr lang="en-US" sz="3200" b="1" dirty="0" smtClean="0"/>
              <a:t>2017-2018 </a:t>
            </a:r>
            <a:r>
              <a:rPr lang="en-US" sz="3200" b="1" dirty="0"/>
              <a:t>enrollment at </a:t>
            </a:r>
            <a:r>
              <a:rPr lang="en-US" sz="3200" b="1" dirty="0" smtClean="0"/>
              <a:t>925 students</a:t>
            </a:r>
            <a:r>
              <a:rPr lang="en-US" sz="3200" b="1" dirty="0"/>
              <a:t>;  </a:t>
            </a:r>
            <a:r>
              <a:rPr lang="en-US" sz="3200" b="1" dirty="0" smtClean="0"/>
              <a:t>99.1 </a:t>
            </a:r>
            <a:r>
              <a:rPr lang="en-US" sz="3200" b="1" dirty="0"/>
              <a:t>staff </a:t>
            </a:r>
            <a:r>
              <a:rPr lang="en-US" sz="3200" b="1" dirty="0" smtClean="0"/>
              <a:t>members</a:t>
            </a:r>
            <a:r>
              <a:rPr lang="en-US" sz="4000" dirty="0"/>
              <a:t/>
            </a:r>
            <a:br>
              <a:rPr lang="en-US" sz="4000" dirty="0"/>
            </a:br>
            <a:endParaRPr lang="en-US" sz="4000" dirty="0"/>
          </a:p>
        </p:txBody>
      </p:sp>
    </p:spTree>
    <p:extLst>
      <p:ext uri="{BB962C8B-B14F-4D97-AF65-F5344CB8AC3E}">
        <p14:creationId xmlns:p14="http://schemas.microsoft.com/office/powerpoint/2010/main" val="10924169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C:\Users\segriffi\AppData\Local\Microsoft\Windows\Temporary Internet Files\Content.IE5\VO5HUOAR\MP900402441[1].jpg"/>
          <p:cNvPicPr>
            <a:picLocks noChangeAspect="1" noChangeArrowheads="1"/>
          </p:cNvPicPr>
          <p:nvPr/>
        </p:nvPicPr>
        <p:blipFill rotWithShape="1">
          <a:blip r:embed="rId2">
            <a:extLst>
              <a:ext uri="{28A0092B-C50C-407E-A947-70E740481C1C}">
                <a14:useLocalDpi xmlns:a14="http://schemas.microsoft.com/office/drawing/2010/main" val="0"/>
              </a:ext>
            </a:extLst>
          </a:blip>
          <a:srcRect l="-1668" r="52244"/>
          <a:stretch/>
        </p:blipFill>
        <p:spPr bwMode="auto">
          <a:xfrm>
            <a:off x="-457200" y="0"/>
            <a:ext cx="9601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218" name="Rectangle 2"/>
          <p:cNvSpPr>
            <a:spLocks noGrp="1" noChangeArrowheads="1"/>
          </p:cNvSpPr>
          <p:nvPr>
            <p:ph type="body" idx="1"/>
          </p:nvPr>
        </p:nvSpPr>
        <p:spPr>
          <a:xfrm>
            <a:off x="228600" y="-152400"/>
            <a:ext cx="8077200" cy="5334000"/>
          </a:xfrm>
        </p:spPr>
        <p:txBody>
          <a:bodyPr>
            <a:normAutofit/>
          </a:bodyPr>
          <a:lstStyle/>
          <a:p>
            <a:pPr>
              <a:lnSpc>
                <a:spcPct val="80000"/>
              </a:lnSpc>
            </a:pPr>
            <a:endParaRPr lang="en-US" sz="2400" dirty="0"/>
          </a:p>
          <a:p>
            <a:pPr>
              <a:lnSpc>
                <a:spcPct val="80000"/>
              </a:lnSpc>
            </a:pPr>
            <a:r>
              <a:rPr lang="en-US" sz="2400" b="1" dirty="0"/>
              <a:t>Due to the nature of our program, many of our teachers are required not only to have proper certification, but to also be fluent in either French or Spanish. Immersion teachers are certified in either early childhood or elementary education and are also fluent in Spanish or in French.  FLES teachers are certified in Spanish.  </a:t>
            </a:r>
          </a:p>
          <a:p>
            <a:pPr>
              <a:lnSpc>
                <a:spcPct val="80000"/>
              </a:lnSpc>
            </a:pPr>
            <a:r>
              <a:rPr lang="en-US" sz="2400" b="1" dirty="0"/>
              <a:t>Teaching assistants in 4K and 5K immersion classes are also fluent in the target languages.  </a:t>
            </a:r>
          </a:p>
          <a:p>
            <a:pPr>
              <a:lnSpc>
                <a:spcPct val="80000"/>
              </a:lnSpc>
            </a:pPr>
            <a:r>
              <a:rPr lang="en-US" sz="2400" b="1" dirty="0"/>
              <a:t>Our international teachers and aides represent 10 </a:t>
            </a:r>
            <a:r>
              <a:rPr lang="en-US" sz="2400" b="1" dirty="0" smtClean="0"/>
              <a:t> countries </a:t>
            </a:r>
            <a:r>
              <a:rPr lang="en-US" sz="2400" b="1" dirty="0"/>
              <a:t>outside of the US.  International </a:t>
            </a:r>
            <a:r>
              <a:rPr lang="en-US" sz="2400" b="1" dirty="0" smtClean="0"/>
              <a:t>teachers are </a:t>
            </a:r>
            <a:r>
              <a:rPr lang="en-US" sz="2400" b="1" dirty="0"/>
              <a:t>placed through a variety of agencies </a:t>
            </a:r>
            <a:r>
              <a:rPr lang="en-US" sz="2400" b="1" dirty="0" smtClean="0"/>
              <a:t>such as </a:t>
            </a:r>
            <a:r>
              <a:rPr lang="en-US" sz="2400" b="1" dirty="0"/>
              <a:t>VIF </a:t>
            </a:r>
            <a:r>
              <a:rPr lang="en-US" sz="2400" b="1" dirty="0" smtClean="0"/>
              <a:t>       (</a:t>
            </a:r>
            <a:r>
              <a:rPr lang="en-US" sz="2400" b="1" dirty="0"/>
              <a:t>Visiting International Faculty), FACES </a:t>
            </a:r>
            <a:r>
              <a:rPr lang="en-US" sz="2400" b="1" dirty="0" smtClean="0"/>
              <a:t> (Foreign       Academic </a:t>
            </a:r>
            <a:r>
              <a:rPr lang="en-US" sz="2400" b="1" dirty="0"/>
              <a:t>Cultural Exchange </a:t>
            </a:r>
            <a:r>
              <a:rPr lang="en-US" sz="2400" b="1" dirty="0" smtClean="0"/>
              <a:t>Services, the </a:t>
            </a:r>
            <a:r>
              <a:rPr lang="en-US" sz="2400" b="1" dirty="0"/>
              <a:t>Spanish </a:t>
            </a:r>
            <a:r>
              <a:rPr lang="en-US" sz="2400" b="1" dirty="0" smtClean="0"/>
              <a:t> Embassy</a:t>
            </a:r>
            <a:r>
              <a:rPr lang="en-US" sz="2400" b="1" dirty="0"/>
              <a:t>, and the French Embassy.  Currently, native language speakers are employed in </a:t>
            </a:r>
            <a:r>
              <a:rPr lang="en-US" sz="2400" b="1" dirty="0" smtClean="0"/>
              <a:t>most foreign   			language positions. </a:t>
            </a:r>
            <a:endParaRPr lang="en-US" sz="2400" b="1" dirty="0"/>
          </a:p>
        </p:txBody>
      </p:sp>
      <p:pic>
        <p:nvPicPr>
          <p:cNvPr id="9220" name="Picture 4" descr="Science%20pictures%2007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82" y="5096622"/>
            <a:ext cx="2895600" cy="1746138"/>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DSC_0229"/>
          <p:cNvPicPr>
            <a:picLocks noChangeAspect="1" noChangeArrowheads="1"/>
          </p:cNvPicPr>
          <p:nvPr/>
        </p:nvPicPr>
        <p:blipFill>
          <a:blip r:embed="rId4" cstate="print">
            <a:extLst>
              <a:ext uri="{28A0092B-C50C-407E-A947-70E740481C1C}">
                <a14:useLocalDpi xmlns:a14="http://schemas.microsoft.com/office/drawing/2010/main" val="0"/>
              </a:ext>
            </a:extLst>
          </a:blip>
          <a:srcRect l="5455" r="21819"/>
          <a:stretch>
            <a:fillRect/>
          </a:stretch>
        </p:blipFill>
        <p:spPr bwMode="auto">
          <a:xfrm>
            <a:off x="6249648" y="5048775"/>
            <a:ext cx="2894351" cy="1793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4702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egriffi\AppData\Local\Microsoft\Windows\Temporary Internet Files\Content.IE5\YORR1A9U\MP90040080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8601"/>
            <a:ext cx="10668000" cy="85344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27709"/>
            <a:ext cx="8229600" cy="1143000"/>
          </a:xfrm>
        </p:spPr>
        <p:txBody>
          <a:bodyPr/>
          <a:lstStyle/>
          <a:p>
            <a:r>
              <a:rPr lang="en-US" b="1" dirty="0" smtClean="0"/>
              <a:t>Staffing/Hiring Practices</a:t>
            </a:r>
            <a:endParaRPr lang="en-US" b="1" dirty="0"/>
          </a:p>
        </p:txBody>
      </p:sp>
      <p:sp>
        <p:nvSpPr>
          <p:cNvPr id="3" name="Content Placeholder 2"/>
          <p:cNvSpPr>
            <a:spLocks noGrp="1"/>
          </p:cNvSpPr>
          <p:nvPr>
            <p:ph idx="1"/>
          </p:nvPr>
        </p:nvSpPr>
        <p:spPr>
          <a:xfrm>
            <a:off x="3124200" y="1219200"/>
            <a:ext cx="5638800" cy="4876800"/>
          </a:xfrm>
        </p:spPr>
        <p:txBody>
          <a:bodyPr>
            <a:normAutofit fontScale="92500" lnSpcReduction="20000"/>
          </a:bodyPr>
          <a:lstStyle/>
          <a:p>
            <a:r>
              <a:rPr lang="en-US" b="1" dirty="0" smtClean="0"/>
              <a:t>Use of external agencies such as VIF, FACES, EPI, Spanish and French Embassies</a:t>
            </a:r>
          </a:p>
          <a:p>
            <a:r>
              <a:rPr lang="en-US" b="1" dirty="0" smtClean="0"/>
              <a:t>Hire international teachers already in USA</a:t>
            </a:r>
          </a:p>
          <a:p>
            <a:r>
              <a:rPr lang="en-US" b="1" dirty="0" smtClean="0"/>
              <a:t>Interview process</a:t>
            </a:r>
          </a:p>
          <a:p>
            <a:pPr lvl="1"/>
            <a:r>
              <a:rPr lang="en-US" b="1" dirty="0" smtClean="0"/>
              <a:t>Share about school and program first</a:t>
            </a:r>
          </a:p>
          <a:p>
            <a:pPr lvl="1"/>
            <a:r>
              <a:rPr lang="en-US" b="1" dirty="0" smtClean="0"/>
              <a:t>Explain school and district expectations for staff</a:t>
            </a:r>
          </a:p>
          <a:p>
            <a:pPr lvl="1"/>
            <a:r>
              <a:rPr lang="en-US" b="1" dirty="0" smtClean="0"/>
              <a:t>Interview questions</a:t>
            </a:r>
          </a:p>
          <a:p>
            <a:pPr lvl="1"/>
            <a:r>
              <a:rPr lang="en-US" b="1" dirty="0" smtClean="0"/>
              <a:t>Crown </a:t>
            </a:r>
            <a:r>
              <a:rPr lang="en-US" b="1" dirty="0"/>
              <a:t>Global interview process</a:t>
            </a:r>
          </a:p>
          <a:p>
            <a:pPr marL="457200" lvl="1" indent="0">
              <a:buNone/>
            </a:pPr>
            <a:endParaRPr lang="en-US" dirty="0" smtClean="0"/>
          </a:p>
          <a:p>
            <a:endParaRPr lang="en-US" dirty="0"/>
          </a:p>
        </p:txBody>
      </p:sp>
    </p:spTree>
    <p:extLst>
      <p:ext uri="{BB962C8B-B14F-4D97-AF65-F5344CB8AC3E}">
        <p14:creationId xmlns:p14="http://schemas.microsoft.com/office/powerpoint/2010/main" val="7061063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segriffi\AppData\Local\Microsoft\Windows\Temporary Internet Files\Content.IE5\YORR1A9U\MP90040332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0"/>
            <a:ext cx="11963400" cy="743972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Retention of Staff</a:t>
            </a:r>
            <a:endParaRPr lang="en-US" dirty="0"/>
          </a:p>
        </p:txBody>
      </p:sp>
      <p:sp>
        <p:nvSpPr>
          <p:cNvPr id="3" name="Content Placeholder 2"/>
          <p:cNvSpPr>
            <a:spLocks noGrp="1"/>
          </p:cNvSpPr>
          <p:nvPr>
            <p:ph idx="1"/>
          </p:nvPr>
        </p:nvSpPr>
        <p:spPr>
          <a:xfrm>
            <a:off x="533400" y="1600200"/>
            <a:ext cx="7543800" cy="5257800"/>
          </a:xfrm>
        </p:spPr>
        <p:txBody>
          <a:bodyPr>
            <a:normAutofit fontScale="92500" lnSpcReduction="20000"/>
          </a:bodyPr>
          <a:lstStyle/>
          <a:p>
            <a:r>
              <a:rPr lang="en-US" b="1" dirty="0" smtClean="0"/>
              <a:t>Mentoring</a:t>
            </a:r>
          </a:p>
          <a:p>
            <a:r>
              <a:rPr lang="en-US" b="1" dirty="0" smtClean="0"/>
              <a:t>Clearly defined expectations</a:t>
            </a:r>
          </a:p>
          <a:p>
            <a:r>
              <a:rPr lang="en-US" b="1" dirty="0" smtClean="0"/>
              <a:t>Appreciation of various cultures</a:t>
            </a:r>
          </a:p>
          <a:p>
            <a:r>
              <a:rPr lang="en-US" b="1" dirty="0" smtClean="0"/>
              <a:t>Help the central office HR staff to understand unique needs/nature of immersion schools</a:t>
            </a:r>
          </a:p>
          <a:p>
            <a:pPr lvl="1"/>
            <a:r>
              <a:rPr lang="en-US" b="1" dirty="0" smtClean="0"/>
              <a:t>Need to recruit much sooner than for other programs</a:t>
            </a:r>
          </a:p>
          <a:p>
            <a:pPr lvl="1"/>
            <a:r>
              <a:rPr lang="en-US" b="1" dirty="0" smtClean="0"/>
              <a:t>May need to intervene on behalf of candidates at Office of Educator Services (certification; teacher exams)</a:t>
            </a:r>
          </a:p>
          <a:p>
            <a:pPr lvl="1"/>
            <a:r>
              <a:rPr lang="en-US" b="1" dirty="0" smtClean="0"/>
              <a:t>Color coded staff spreadsheet</a:t>
            </a:r>
          </a:p>
          <a:p>
            <a:pPr lvl="1"/>
            <a:r>
              <a:rPr lang="en-US" b="1" dirty="0" smtClean="0"/>
              <a:t>AM/PM class rosters/student counts</a:t>
            </a:r>
            <a:endParaRPr lang="en-US" b="1" dirty="0"/>
          </a:p>
        </p:txBody>
      </p:sp>
    </p:spTree>
    <p:extLst>
      <p:ext uri="{BB962C8B-B14F-4D97-AF65-F5344CB8AC3E}">
        <p14:creationId xmlns:p14="http://schemas.microsoft.com/office/powerpoint/2010/main" val="1906749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segriffi\AppData\Local\Microsoft\Windows\Temporary Internet Files\Content.IE5\B8F0GZD4\MP9004008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28601"/>
            <a:ext cx="15163800" cy="73152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b="1" dirty="0" smtClean="0"/>
              <a:t>Student Grouping Practices</a:t>
            </a:r>
            <a:endParaRPr lang="en-US" b="1" dirty="0"/>
          </a:p>
        </p:txBody>
      </p:sp>
      <p:sp>
        <p:nvSpPr>
          <p:cNvPr id="3" name="Content Placeholder 2"/>
          <p:cNvSpPr>
            <a:spLocks noGrp="1"/>
          </p:cNvSpPr>
          <p:nvPr>
            <p:ph idx="1"/>
          </p:nvPr>
        </p:nvSpPr>
        <p:spPr>
          <a:xfrm>
            <a:off x="457200" y="1447800"/>
            <a:ext cx="8229600" cy="5410200"/>
          </a:xfrm>
        </p:spPr>
        <p:txBody>
          <a:bodyPr>
            <a:normAutofit fontScale="92500"/>
          </a:bodyPr>
          <a:lstStyle/>
          <a:p>
            <a:r>
              <a:rPr lang="en-US" b="1" dirty="0" smtClean="0"/>
              <a:t>Paired teacher model in 4K – Grade 2</a:t>
            </a:r>
          </a:p>
          <a:p>
            <a:r>
              <a:rPr lang="en-US" b="1" dirty="0" smtClean="0"/>
              <a:t>Mixed grouping model in Grades 3-5</a:t>
            </a:r>
          </a:p>
          <a:p>
            <a:pPr lvl="1"/>
            <a:r>
              <a:rPr lang="en-US" b="1" dirty="0" smtClean="0"/>
              <a:t>Mixes students in different language programs</a:t>
            </a:r>
          </a:p>
          <a:p>
            <a:pPr lvl="1"/>
            <a:r>
              <a:rPr lang="en-US" b="1" dirty="0" smtClean="0"/>
              <a:t>More heterogeneous</a:t>
            </a:r>
          </a:p>
          <a:p>
            <a:pPr lvl="1"/>
            <a:r>
              <a:rPr lang="en-US" b="1" dirty="0" smtClean="0"/>
              <a:t>Closing the Achievement Gap advantages</a:t>
            </a:r>
          </a:p>
          <a:p>
            <a:pPr lvl="2"/>
            <a:r>
              <a:rPr lang="en-US" b="1" dirty="0" smtClean="0"/>
              <a:t>Dual language programs strongly counteract the negative impact of low socioeconomic status on school performance.   Research shows these groups outperform their peers not enrolled in dual language classes in Reading at all grade levels (Thomas &amp; Collier; 2012)</a:t>
            </a:r>
          </a:p>
          <a:p>
            <a:pPr lvl="2"/>
            <a:r>
              <a:rPr lang="en-US" b="1" dirty="0" smtClean="0"/>
              <a:t>These students also score higher in “real world” decision making than students not in language programs (Thomas &amp; Collier; 2012)</a:t>
            </a:r>
            <a:endParaRPr lang="en-US" b="1" dirty="0"/>
          </a:p>
        </p:txBody>
      </p:sp>
    </p:spTree>
    <p:extLst>
      <p:ext uri="{BB962C8B-B14F-4D97-AF65-F5344CB8AC3E}">
        <p14:creationId xmlns:p14="http://schemas.microsoft.com/office/powerpoint/2010/main" val="22947206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C:\Users\segriffi\AppData\Local\Microsoft\Windows\Temporary Internet Files\Content.IE5\3L0X68B7\MP90038274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9372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chemeClr val="bg1"/>
                </a:solidFill>
              </a:rPr>
              <a:t>Scheduling</a:t>
            </a:r>
            <a:endParaRPr lang="en-US" dirty="0">
              <a:solidFill>
                <a:schemeClr val="bg1"/>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solidFill>
                  <a:schemeClr val="bg1"/>
                </a:solidFill>
              </a:rPr>
              <a:t>Much easier with paired teacher model</a:t>
            </a:r>
          </a:p>
          <a:p>
            <a:r>
              <a:rPr lang="en-US" b="1" dirty="0" smtClean="0">
                <a:solidFill>
                  <a:schemeClr val="bg1"/>
                </a:solidFill>
              </a:rPr>
              <a:t>Advantages of mixed grouping model justify scheduling challenges</a:t>
            </a:r>
          </a:p>
          <a:p>
            <a:r>
              <a:rPr lang="en-US" b="1" dirty="0" smtClean="0">
                <a:solidFill>
                  <a:schemeClr val="bg1"/>
                </a:solidFill>
              </a:rPr>
              <a:t>Alternating semesters/weeks/days (A/B weeks used at Blythe; as required by Utah Partnership); remember to consider standardized testing weeks </a:t>
            </a:r>
          </a:p>
          <a:p>
            <a:r>
              <a:rPr lang="en-US" b="1" dirty="0" smtClean="0">
                <a:solidFill>
                  <a:schemeClr val="bg1"/>
                </a:solidFill>
              </a:rPr>
              <a:t>Several options for marking attendance </a:t>
            </a:r>
          </a:p>
          <a:p>
            <a:r>
              <a:rPr lang="en-US" b="1" dirty="0" smtClean="0">
                <a:solidFill>
                  <a:schemeClr val="bg1"/>
                </a:solidFill>
              </a:rPr>
              <a:t>We begin with student/teacher assignments; then move to related arts (</a:t>
            </a:r>
            <a:r>
              <a:rPr lang="en-US" b="1" dirty="0" err="1" smtClean="0">
                <a:solidFill>
                  <a:schemeClr val="bg1"/>
                </a:solidFill>
              </a:rPr>
              <a:t>inc.</a:t>
            </a:r>
            <a:r>
              <a:rPr lang="en-US" b="1" dirty="0" smtClean="0">
                <a:solidFill>
                  <a:schemeClr val="bg1"/>
                </a:solidFill>
              </a:rPr>
              <a:t> computer lab &amp; guidance), lunch, &amp; challenge</a:t>
            </a:r>
          </a:p>
          <a:p>
            <a:r>
              <a:rPr lang="en-US" b="1" dirty="0" smtClean="0">
                <a:solidFill>
                  <a:schemeClr val="bg1"/>
                </a:solidFill>
              </a:rPr>
              <a:t>Grade levels develop recess schedules collaboratively</a:t>
            </a:r>
          </a:p>
          <a:p>
            <a:r>
              <a:rPr lang="en-US" b="1" dirty="0" smtClean="0">
                <a:solidFill>
                  <a:schemeClr val="bg1"/>
                </a:solidFill>
              </a:rPr>
              <a:t>Resource, ESOL, and speech develop their own schedules</a:t>
            </a:r>
          </a:p>
          <a:p>
            <a:endParaRPr lang="en-US" dirty="0"/>
          </a:p>
        </p:txBody>
      </p:sp>
    </p:spTree>
    <p:extLst>
      <p:ext uri="{BB962C8B-B14F-4D97-AF65-F5344CB8AC3E}">
        <p14:creationId xmlns:p14="http://schemas.microsoft.com/office/powerpoint/2010/main" val="16572241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segriffi\AppData\Local\Microsoft\Windows\Temporary Internet Files\Content.IE5\B8F0GZD4\MP90038274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0"/>
            <a:ext cx="11201400" cy="7772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solidFill>
                  <a:schemeClr val="bg1"/>
                </a:solidFill>
              </a:rPr>
              <a:t>Textbooks &amp; Resources</a:t>
            </a:r>
            <a:endParaRPr lang="en-US" dirty="0">
              <a:solidFill>
                <a:schemeClr val="bg1"/>
              </a:solidFill>
            </a:endParaRPr>
          </a:p>
        </p:txBody>
      </p:sp>
      <p:sp>
        <p:nvSpPr>
          <p:cNvPr id="3" name="Content Placeholder 2"/>
          <p:cNvSpPr>
            <a:spLocks noGrp="1"/>
          </p:cNvSpPr>
          <p:nvPr>
            <p:ph idx="1"/>
          </p:nvPr>
        </p:nvSpPr>
        <p:spPr>
          <a:xfrm>
            <a:off x="990600" y="1371600"/>
            <a:ext cx="7696200" cy="4754563"/>
          </a:xfrm>
        </p:spPr>
        <p:txBody>
          <a:bodyPr>
            <a:normAutofit fontScale="92500" lnSpcReduction="20000"/>
          </a:bodyPr>
          <a:lstStyle/>
          <a:p>
            <a:r>
              <a:rPr lang="en-US" b="1" dirty="0" smtClean="0">
                <a:solidFill>
                  <a:schemeClr val="bg1"/>
                </a:solidFill>
              </a:rPr>
              <a:t>Envision Math</a:t>
            </a:r>
          </a:p>
          <a:p>
            <a:pPr lvl="1"/>
            <a:r>
              <a:rPr lang="en-US" b="1" dirty="0" smtClean="0">
                <a:solidFill>
                  <a:schemeClr val="bg1"/>
                </a:solidFill>
              </a:rPr>
              <a:t>Provides math textbooks in English, Spanish, &amp; French</a:t>
            </a:r>
          </a:p>
          <a:p>
            <a:pPr lvl="1"/>
            <a:r>
              <a:rPr lang="en-US" b="1" dirty="0" smtClean="0">
                <a:solidFill>
                  <a:schemeClr val="bg1"/>
                </a:solidFill>
              </a:rPr>
              <a:t>Many online resources come with Envision</a:t>
            </a:r>
          </a:p>
          <a:p>
            <a:pPr lvl="1"/>
            <a:r>
              <a:rPr lang="en-US" b="1" dirty="0" smtClean="0">
                <a:solidFill>
                  <a:schemeClr val="bg1"/>
                </a:solidFill>
              </a:rPr>
              <a:t>On the SC State Adopted textbook list</a:t>
            </a:r>
          </a:p>
          <a:p>
            <a:pPr lvl="1"/>
            <a:r>
              <a:rPr lang="en-US" b="1" dirty="0" smtClean="0">
                <a:solidFill>
                  <a:schemeClr val="bg1"/>
                </a:solidFill>
              </a:rPr>
              <a:t>Recommended by the Utah SDOE for use in their immersion programs and a requirement of participating in their immersion partnership program</a:t>
            </a:r>
          </a:p>
          <a:p>
            <a:r>
              <a:rPr lang="en-US" b="1" smtClean="0">
                <a:solidFill>
                  <a:schemeClr val="bg1"/>
                </a:solidFill>
              </a:rPr>
              <a:t>Chenelière</a:t>
            </a:r>
            <a:r>
              <a:rPr lang="en-US" b="1" dirty="0" smtClean="0">
                <a:solidFill>
                  <a:schemeClr val="bg1"/>
                </a:solidFill>
              </a:rPr>
              <a:t> French Textbooks</a:t>
            </a:r>
          </a:p>
          <a:p>
            <a:r>
              <a:rPr lang="en-US" b="1" dirty="0" smtClean="0">
                <a:solidFill>
                  <a:schemeClr val="bg1"/>
                </a:solidFill>
              </a:rPr>
              <a:t>Houghton-Mifflin &amp; Scott </a:t>
            </a:r>
            <a:r>
              <a:rPr lang="en-US" b="1" dirty="0" err="1" smtClean="0">
                <a:solidFill>
                  <a:schemeClr val="bg1"/>
                </a:solidFill>
              </a:rPr>
              <a:t>Foresman</a:t>
            </a:r>
            <a:r>
              <a:rPr lang="en-US" b="1" dirty="0" smtClean="0">
                <a:solidFill>
                  <a:schemeClr val="bg1"/>
                </a:solidFill>
              </a:rPr>
              <a:t> – American books with Spanish versions</a:t>
            </a:r>
          </a:p>
        </p:txBody>
      </p:sp>
    </p:spTree>
    <p:extLst>
      <p:ext uri="{BB962C8B-B14F-4D97-AF65-F5344CB8AC3E}">
        <p14:creationId xmlns:p14="http://schemas.microsoft.com/office/powerpoint/2010/main" val="11205019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1195627" cy="6858000"/>
          </a:xfrm>
          <a:prstGeom prst="rect">
            <a:avLst/>
          </a:prstGeom>
        </p:spPr>
      </p:pic>
      <p:sp>
        <p:nvSpPr>
          <p:cNvPr id="2" name="Title 1"/>
          <p:cNvSpPr>
            <a:spLocks noGrp="1"/>
          </p:cNvSpPr>
          <p:nvPr>
            <p:ph type="title"/>
          </p:nvPr>
        </p:nvSpPr>
        <p:spPr/>
        <p:txBody>
          <a:bodyPr/>
          <a:lstStyle/>
          <a:p>
            <a:pPr algn="l"/>
            <a:r>
              <a:rPr lang="en-US" b="1" dirty="0" smtClean="0"/>
              <a:t>Choices Within Schools</a:t>
            </a:r>
            <a:endParaRPr lang="en-US" b="1" dirty="0"/>
          </a:p>
        </p:txBody>
      </p:sp>
      <p:sp>
        <p:nvSpPr>
          <p:cNvPr id="3" name="Content Placeholder 2"/>
          <p:cNvSpPr>
            <a:spLocks noGrp="1"/>
          </p:cNvSpPr>
          <p:nvPr>
            <p:ph idx="1"/>
          </p:nvPr>
        </p:nvSpPr>
        <p:spPr/>
        <p:txBody>
          <a:bodyPr/>
          <a:lstStyle/>
          <a:p>
            <a:r>
              <a:rPr lang="en-US" b="1" dirty="0" smtClean="0"/>
              <a:t>Single Gender</a:t>
            </a:r>
          </a:p>
          <a:p>
            <a:r>
              <a:rPr lang="en-US" b="1" dirty="0" smtClean="0"/>
              <a:t>Multi-level classes</a:t>
            </a:r>
          </a:p>
          <a:p>
            <a:r>
              <a:rPr lang="en-US" b="1" dirty="0" smtClean="0"/>
              <a:t>Instructional focus</a:t>
            </a:r>
          </a:p>
          <a:p>
            <a:pPr lvl="1"/>
            <a:r>
              <a:rPr lang="en-US" b="1" dirty="0" smtClean="0"/>
              <a:t>AJ </a:t>
            </a:r>
            <a:r>
              <a:rPr lang="en-US" b="1" dirty="0" err="1" smtClean="0"/>
              <a:t>Whittenburg</a:t>
            </a:r>
            <a:r>
              <a:rPr lang="en-US" b="1" dirty="0" smtClean="0"/>
              <a:t> – engineering</a:t>
            </a:r>
          </a:p>
          <a:p>
            <a:pPr lvl="1"/>
            <a:r>
              <a:rPr lang="en-US" b="1" dirty="0" smtClean="0"/>
              <a:t>Monarch – science &amp; health</a:t>
            </a:r>
          </a:p>
          <a:p>
            <a:pPr lvl="1"/>
            <a:r>
              <a:rPr lang="en-US" b="1" dirty="0" smtClean="0"/>
              <a:t>Various schools – IB</a:t>
            </a:r>
          </a:p>
          <a:p>
            <a:pPr lvl="1"/>
            <a:endParaRPr lang="en-US" dirty="0"/>
          </a:p>
        </p:txBody>
      </p:sp>
    </p:spTree>
    <p:extLst>
      <p:ext uri="{BB962C8B-B14F-4D97-AF65-F5344CB8AC3E}">
        <p14:creationId xmlns:p14="http://schemas.microsoft.com/office/powerpoint/2010/main" val="2254124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segriffi\AppData\Local\Microsoft\Windows\Temporary Internet Files\Content.IE5\B8F0GZD4\MP90044224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0"/>
            <a:ext cx="4800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Balanced Literacy Resources</a:t>
            </a:r>
            <a:endParaRPr lang="en-US" dirty="0"/>
          </a:p>
        </p:txBody>
      </p:sp>
      <p:sp>
        <p:nvSpPr>
          <p:cNvPr id="3" name="Content Placeholder 2"/>
          <p:cNvSpPr>
            <a:spLocks noGrp="1"/>
          </p:cNvSpPr>
          <p:nvPr>
            <p:ph idx="1"/>
          </p:nvPr>
        </p:nvSpPr>
        <p:spPr>
          <a:xfrm>
            <a:off x="228600" y="1600200"/>
            <a:ext cx="6477000" cy="5029200"/>
          </a:xfrm>
        </p:spPr>
        <p:txBody>
          <a:bodyPr>
            <a:normAutofit fontScale="55000" lnSpcReduction="20000"/>
          </a:bodyPr>
          <a:lstStyle/>
          <a:p>
            <a:pPr marL="914400" lvl="2" indent="0">
              <a:buNone/>
            </a:pPr>
            <a:r>
              <a:rPr lang="en-US" sz="3300" b="1" dirty="0" smtClean="0"/>
              <a:t>Scholastic offers leveled readers in Spanish </a:t>
            </a:r>
          </a:p>
          <a:p>
            <a:pPr marL="0" indent="0">
              <a:buNone/>
            </a:pPr>
            <a:r>
              <a:rPr lang="en-US" u="sng" dirty="0" smtClean="0">
                <a:hlinkClick r:id="rId3"/>
              </a:rPr>
              <a:t>http</a:t>
            </a:r>
            <a:r>
              <a:rPr lang="en-US" u="sng" dirty="0">
                <a:hlinkClick r:id="rId3"/>
              </a:rPr>
              <a:t>://shop.scholastic.com/shop/en/teacherstore/product/guided-reading-en-espa-ntilde%3Bol%3A-complete-set--ndash%3B-levels-1-ndash%3B12-9780439669115</a:t>
            </a:r>
            <a:endParaRPr lang="en-US" dirty="0"/>
          </a:p>
          <a:p>
            <a:pPr marL="0" indent="0">
              <a:buNone/>
            </a:pPr>
            <a:r>
              <a:rPr lang="en-US" b="1" dirty="0"/>
              <a:t> </a:t>
            </a:r>
            <a:endParaRPr lang="en-US" sz="3300" dirty="0"/>
          </a:p>
          <a:p>
            <a:pPr marL="0" indent="0">
              <a:buNone/>
            </a:pPr>
            <a:r>
              <a:rPr lang="en-US" sz="3300" b="1" dirty="0" smtClean="0"/>
              <a:t>International </a:t>
            </a:r>
            <a:r>
              <a:rPr lang="en-US" sz="3300" b="1" dirty="0" err="1"/>
              <a:t>Childrens</a:t>
            </a:r>
            <a:r>
              <a:rPr lang="en-US" sz="3300" b="1" dirty="0"/>
              <a:t> Digital Library</a:t>
            </a:r>
            <a:r>
              <a:rPr lang="en-US" sz="3300" dirty="0"/>
              <a:t> </a:t>
            </a:r>
            <a:endParaRPr lang="en-US" sz="3300" dirty="0" smtClean="0"/>
          </a:p>
          <a:p>
            <a:pPr marL="0" indent="0">
              <a:buNone/>
            </a:pPr>
            <a:r>
              <a:rPr lang="en-US" u="sng" dirty="0" smtClean="0">
                <a:hlinkClick r:id="rId4"/>
              </a:rPr>
              <a:t>http</a:t>
            </a:r>
            <a:r>
              <a:rPr lang="en-US" u="sng" dirty="0">
                <a:hlinkClick r:id="rId4"/>
              </a:rPr>
              <a:t>://</a:t>
            </a:r>
            <a:r>
              <a:rPr lang="en-US" u="sng" dirty="0" smtClean="0">
                <a:hlinkClick r:id="rId4"/>
              </a:rPr>
              <a:t>www.openculture.com/2013/12/the-international-childrens-digital-library.html</a:t>
            </a:r>
            <a:endParaRPr lang="en-US" dirty="0"/>
          </a:p>
          <a:p>
            <a:pPr marL="0" indent="0">
              <a:buNone/>
            </a:pPr>
            <a:endParaRPr lang="en-US" b="1" dirty="0"/>
          </a:p>
          <a:p>
            <a:pPr marL="0" indent="0">
              <a:buNone/>
            </a:pPr>
            <a:r>
              <a:rPr lang="en-US" b="1" dirty="0" smtClean="0"/>
              <a:t>Think </a:t>
            </a:r>
            <a:r>
              <a:rPr lang="en-US" b="1" dirty="0"/>
              <a:t>Central – </a:t>
            </a:r>
            <a:r>
              <a:rPr lang="en-US" b="1" dirty="0" err="1"/>
              <a:t>Senderos</a:t>
            </a:r>
            <a:r>
              <a:rPr lang="en-US" b="1" dirty="0"/>
              <a:t>, Spanish book is similar to basal format; includes workbook, and projectable books.</a:t>
            </a:r>
            <a:r>
              <a:rPr lang="en-US" dirty="0"/>
              <a:t> </a:t>
            </a:r>
            <a:r>
              <a:rPr lang="en-US" dirty="0" smtClean="0"/>
              <a:t> </a:t>
            </a:r>
          </a:p>
          <a:p>
            <a:pPr marL="0" indent="0">
              <a:buNone/>
            </a:pPr>
            <a:r>
              <a:rPr lang="en-US" u="sng" dirty="0" smtClean="0">
                <a:hlinkClick r:id="rId5"/>
              </a:rPr>
              <a:t>http</a:t>
            </a:r>
            <a:r>
              <a:rPr lang="en-US" u="sng" dirty="0">
                <a:hlinkClick r:id="rId5"/>
              </a:rPr>
              <a:t>://</a:t>
            </a:r>
            <a:r>
              <a:rPr lang="en-US" u="sng" dirty="0" smtClean="0">
                <a:hlinkClick r:id="rId5"/>
              </a:rPr>
              <a:t>www-k6.thinkcentral.com/ePC/start.do;JSESSIONIDS2=989A180F9DF1446C266606C64275C7FC</a:t>
            </a:r>
            <a:endParaRPr lang="en-US" sz="3600" dirty="0"/>
          </a:p>
          <a:p>
            <a:pPr marL="0" indent="0">
              <a:buNone/>
            </a:pPr>
            <a:endParaRPr lang="en-US" b="1" dirty="0" smtClean="0"/>
          </a:p>
          <a:p>
            <a:pPr marL="0" indent="0">
              <a:buNone/>
            </a:pPr>
            <a:r>
              <a:rPr lang="en-US" b="1" dirty="0" smtClean="0"/>
              <a:t>Learning </a:t>
            </a:r>
            <a:r>
              <a:rPr lang="en-US" b="1" dirty="0"/>
              <a:t>A-Z; books in other languages; cost per teacher per year is app. $85-100, plus printing </a:t>
            </a:r>
            <a:r>
              <a:rPr lang="en-US" b="1" dirty="0" smtClean="0"/>
              <a:t>costs</a:t>
            </a:r>
            <a:endParaRPr lang="en-US" sz="2000" dirty="0"/>
          </a:p>
          <a:p>
            <a:pPr marL="0" indent="0">
              <a:buNone/>
            </a:pPr>
            <a:endParaRPr lang="en-US" sz="2000" b="1" dirty="0"/>
          </a:p>
          <a:p>
            <a:pPr marL="0" indent="0">
              <a:buNone/>
            </a:pPr>
            <a:r>
              <a:rPr lang="en-US" b="1" dirty="0" smtClean="0"/>
              <a:t>French &amp; </a:t>
            </a:r>
            <a:r>
              <a:rPr lang="en-US" b="1" dirty="0"/>
              <a:t>Spanish trade books in media center; not shelved separately</a:t>
            </a:r>
            <a:endParaRPr lang="en-US" sz="2000" dirty="0"/>
          </a:p>
          <a:p>
            <a:endParaRPr lang="en-US" dirty="0"/>
          </a:p>
        </p:txBody>
      </p:sp>
    </p:spTree>
    <p:extLst>
      <p:ext uri="{BB962C8B-B14F-4D97-AF65-F5344CB8AC3E}">
        <p14:creationId xmlns:p14="http://schemas.microsoft.com/office/powerpoint/2010/main" val="15946450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segriffi\AppData\Local\Microsoft\Windows\Temporary Internet Files\Content.IE5\3L0X68B7\MP90042776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0"/>
            <a:ext cx="11506200" cy="11125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Professional development for </a:t>
            </a:r>
            <a:br>
              <a:rPr lang="en-US" dirty="0" smtClean="0"/>
            </a:br>
            <a:r>
              <a:rPr lang="en-US" dirty="0" smtClean="0"/>
              <a:t>new teachers</a:t>
            </a:r>
            <a:endParaRPr lang="en-US" dirty="0"/>
          </a:p>
        </p:txBody>
      </p:sp>
      <p:sp>
        <p:nvSpPr>
          <p:cNvPr id="3" name="Content Placeholder 2"/>
          <p:cNvSpPr>
            <a:spLocks noGrp="1"/>
          </p:cNvSpPr>
          <p:nvPr>
            <p:ph idx="1"/>
          </p:nvPr>
        </p:nvSpPr>
        <p:spPr>
          <a:xfrm>
            <a:off x="1066800" y="1600200"/>
            <a:ext cx="8077200" cy="4525963"/>
          </a:xfrm>
        </p:spPr>
        <p:txBody>
          <a:bodyPr>
            <a:normAutofit fontScale="77500" lnSpcReduction="20000"/>
          </a:bodyPr>
          <a:lstStyle/>
          <a:p>
            <a:r>
              <a:rPr lang="en-US" b="1" dirty="0" smtClean="0"/>
              <a:t>Can be very repetitive due to teacher turnover</a:t>
            </a:r>
          </a:p>
          <a:p>
            <a:r>
              <a:rPr lang="en-US" b="1" dirty="0" smtClean="0"/>
              <a:t>Condense larger items such as teacher handbook to as few pages as possible; translate to other languages when possible</a:t>
            </a:r>
          </a:p>
          <a:p>
            <a:r>
              <a:rPr lang="en-US" b="1" dirty="0" smtClean="0"/>
              <a:t>Organize larger items in as simple a way as possible (ABC’s of Blythe works well for us)</a:t>
            </a:r>
          </a:p>
          <a:p>
            <a:r>
              <a:rPr lang="en-US" b="1" dirty="0" smtClean="0"/>
              <a:t>Meet with new international teachers prior to official start of school to review such items as email, substitute systems, teacher websites, evaluation programs, etc.</a:t>
            </a:r>
          </a:p>
          <a:p>
            <a:r>
              <a:rPr lang="en-US" b="1" dirty="0" smtClean="0"/>
              <a:t>Schedule regular meetings and PD; publish early in the year; define expectations clearly</a:t>
            </a:r>
          </a:p>
          <a:p>
            <a:r>
              <a:rPr lang="en-US" b="1" dirty="0" smtClean="0"/>
              <a:t>Assign an experienced mentor</a:t>
            </a:r>
          </a:p>
          <a:p>
            <a:endParaRPr lang="en-US" dirty="0"/>
          </a:p>
        </p:txBody>
      </p:sp>
    </p:spTree>
    <p:extLst>
      <p:ext uri="{BB962C8B-B14F-4D97-AF65-F5344CB8AC3E}">
        <p14:creationId xmlns:p14="http://schemas.microsoft.com/office/powerpoint/2010/main" val="1375627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C:\Users\segriffi\AppData\Local\Microsoft\Windows\Temporary Internet Files\Content.IE5\3L0X68B7\MP90040898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72600" cy="8001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3446" y="202367"/>
            <a:ext cx="8229600" cy="1143000"/>
          </a:xfrm>
        </p:spPr>
        <p:txBody>
          <a:bodyPr>
            <a:normAutofit fontScale="90000"/>
          </a:bodyPr>
          <a:lstStyle/>
          <a:p>
            <a:r>
              <a:rPr lang="en-US" b="1" dirty="0" smtClean="0">
                <a:solidFill>
                  <a:schemeClr val="bg1"/>
                </a:solidFill>
              </a:rPr>
              <a:t>Professional development for language teachers</a:t>
            </a:r>
            <a:endParaRPr lang="en-US" b="1" dirty="0">
              <a:solidFill>
                <a:schemeClr val="bg1"/>
              </a:solidFill>
            </a:endParaRPr>
          </a:p>
        </p:txBody>
      </p:sp>
      <p:sp>
        <p:nvSpPr>
          <p:cNvPr id="3" name="Content Placeholder 2"/>
          <p:cNvSpPr>
            <a:spLocks noGrp="1"/>
          </p:cNvSpPr>
          <p:nvPr>
            <p:ph idx="1"/>
          </p:nvPr>
        </p:nvSpPr>
        <p:spPr>
          <a:xfrm>
            <a:off x="304800" y="1371600"/>
            <a:ext cx="8229600" cy="5257800"/>
          </a:xfrm>
        </p:spPr>
        <p:txBody>
          <a:bodyPr>
            <a:normAutofit fontScale="77500" lnSpcReduction="20000"/>
          </a:bodyPr>
          <a:lstStyle/>
          <a:p>
            <a:r>
              <a:rPr lang="en-US" b="1" dirty="0" smtClean="0">
                <a:solidFill>
                  <a:schemeClr val="bg1"/>
                </a:solidFill>
              </a:rPr>
              <a:t>SC State DOE offers several excellent PD opportunities each year</a:t>
            </a:r>
            <a:endParaRPr lang="en-US" b="1" dirty="0">
              <a:solidFill>
                <a:schemeClr val="bg1"/>
              </a:solidFill>
            </a:endParaRPr>
          </a:p>
          <a:p>
            <a:r>
              <a:rPr lang="en-US" b="1" dirty="0" smtClean="0">
                <a:solidFill>
                  <a:schemeClr val="bg1"/>
                </a:solidFill>
              </a:rPr>
              <a:t>Summer Immersion Conference @ Blythe June 11-13, 2018</a:t>
            </a:r>
          </a:p>
          <a:p>
            <a:r>
              <a:rPr lang="en-US" b="1" dirty="0" smtClean="0">
                <a:solidFill>
                  <a:schemeClr val="bg1"/>
                </a:solidFill>
              </a:rPr>
              <a:t>Include language teachers in appropriate content workshops</a:t>
            </a:r>
          </a:p>
          <a:p>
            <a:r>
              <a:rPr lang="en-US" b="1" dirty="0" smtClean="0">
                <a:solidFill>
                  <a:schemeClr val="bg1"/>
                </a:solidFill>
              </a:rPr>
              <a:t>Include ELA teachers in appropriate language workshops</a:t>
            </a:r>
          </a:p>
          <a:p>
            <a:r>
              <a:rPr lang="en-US" b="1" dirty="0" smtClean="0">
                <a:solidFill>
                  <a:schemeClr val="bg1"/>
                </a:solidFill>
              </a:rPr>
              <a:t>Monthly language teacher meetings</a:t>
            </a:r>
          </a:p>
          <a:p>
            <a:pPr lvl="1"/>
            <a:r>
              <a:rPr lang="en-US" b="1" dirty="0" smtClean="0">
                <a:solidFill>
                  <a:schemeClr val="bg1"/>
                </a:solidFill>
              </a:rPr>
              <a:t>Promote collaboration &amp; collegiality</a:t>
            </a:r>
          </a:p>
          <a:p>
            <a:pPr lvl="1"/>
            <a:r>
              <a:rPr lang="en-US" b="1" dirty="0" smtClean="0">
                <a:solidFill>
                  <a:schemeClr val="bg1"/>
                </a:solidFill>
              </a:rPr>
              <a:t>Promote vertical articulation</a:t>
            </a:r>
          </a:p>
          <a:p>
            <a:pPr lvl="1"/>
            <a:r>
              <a:rPr lang="en-US" b="1" dirty="0" smtClean="0">
                <a:solidFill>
                  <a:schemeClr val="bg1"/>
                </a:solidFill>
              </a:rPr>
              <a:t>Provide time to focus on pure language  issues,                         set goals, establish growth targets,  review                    proficiency functions, share  instructional ideas,                                                             student fluency targets, etc.</a:t>
            </a:r>
          </a:p>
        </p:txBody>
      </p:sp>
    </p:spTree>
    <p:extLst>
      <p:ext uri="{BB962C8B-B14F-4D97-AF65-F5344CB8AC3E}">
        <p14:creationId xmlns:p14="http://schemas.microsoft.com/office/powerpoint/2010/main" val="19732086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459" y="19987"/>
            <a:ext cx="8229600" cy="1143000"/>
          </a:xfrm>
        </p:spPr>
        <p:txBody>
          <a:bodyPr/>
          <a:lstStyle/>
          <a:p>
            <a:r>
              <a:rPr lang="en-US" dirty="0" smtClean="0"/>
              <a:t>Language Proficiency Assessment</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82165980"/>
              </p:ext>
            </p:extLst>
          </p:nvPr>
        </p:nvGraphicFramePr>
        <p:xfrm>
          <a:off x="228596" y="2667000"/>
          <a:ext cx="8686808" cy="3505201"/>
        </p:xfrm>
        <a:graphic>
          <a:graphicData uri="http://schemas.openxmlformats.org/drawingml/2006/table">
            <a:tbl>
              <a:tblPr firstRow="1" firstCol="1" bandRow="1">
                <a:tableStyleId>{5C22544A-7EE6-4342-B048-85BDC9FD1C3A}</a:tableStyleId>
              </a:tblPr>
              <a:tblGrid>
                <a:gridCol w="1085851"/>
                <a:gridCol w="1085851"/>
                <a:gridCol w="1085851"/>
                <a:gridCol w="1085851"/>
                <a:gridCol w="1085851"/>
                <a:gridCol w="1085851"/>
                <a:gridCol w="1085851"/>
                <a:gridCol w="1085851"/>
              </a:tblGrid>
              <a:tr h="1055079">
                <a:tc>
                  <a:txBody>
                    <a:bodyPr/>
                    <a:lstStyle/>
                    <a:p>
                      <a:pPr marL="0" marR="0" indent="0" algn="ctr">
                        <a:lnSpc>
                          <a:spcPct val="107000"/>
                        </a:lnSpc>
                        <a:spcBef>
                          <a:spcPts val="0"/>
                        </a:spcBef>
                        <a:spcAft>
                          <a:spcPts val="0"/>
                        </a:spcAft>
                      </a:pPr>
                      <a:r>
                        <a:rPr lang="en-US" sz="1300" b="1" dirty="0">
                          <a:effectLst/>
                        </a:rPr>
                        <a:t> </a:t>
                      </a:r>
                      <a:endParaRPr lang="en-US" sz="1300" b="1"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Total Number of Students Tested</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Listening</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Range of Listening Scores</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Reading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Range of Reading Scores</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Speaking</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Range of Speaking Scores</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r>
              <a:tr h="1055079">
                <a:tc>
                  <a:txBody>
                    <a:bodyPr/>
                    <a:lstStyle/>
                    <a:p>
                      <a:pPr marL="0" marR="0" indent="0" algn="ctr">
                        <a:lnSpc>
                          <a:spcPct val="107000"/>
                        </a:lnSpc>
                        <a:spcBef>
                          <a:spcPts val="0"/>
                        </a:spcBef>
                        <a:spcAft>
                          <a:spcPts val="0"/>
                        </a:spcAft>
                      </a:pPr>
                      <a:r>
                        <a:rPr lang="en-US" sz="1300" b="1">
                          <a:effectLst/>
                        </a:rPr>
                        <a:t>French Immersion</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11</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100 @ Intermediate 1 or higher</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Intermediate 1 – Intermediate 4</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91% @ Novice 3 or higher</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Novice 1 – Intermediate 2</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100% @ Intermediate 1 or higher</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Intermediate 1 – Intermediate 4</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r>
              <a:tr h="339964">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 </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r>
              <a:tr h="1055079">
                <a:tc>
                  <a:txBody>
                    <a:bodyPr/>
                    <a:lstStyle/>
                    <a:p>
                      <a:pPr marL="0" marR="0" indent="0" algn="ctr">
                        <a:lnSpc>
                          <a:spcPct val="107000"/>
                        </a:lnSpc>
                        <a:spcBef>
                          <a:spcPts val="0"/>
                        </a:spcBef>
                        <a:spcAft>
                          <a:spcPts val="0"/>
                        </a:spcAft>
                      </a:pPr>
                      <a:r>
                        <a:rPr lang="en-US" sz="1300" b="1">
                          <a:effectLst/>
                        </a:rPr>
                        <a:t>Spanish Immersion</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dirty="0">
                          <a:effectLst/>
                        </a:rPr>
                        <a:t>75</a:t>
                      </a:r>
                      <a:endParaRPr lang="en-US" sz="1300" b="1"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dirty="0">
                          <a:effectLst/>
                        </a:rPr>
                        <a:t>91% @ Novice 4 or higher</a:t>
                      </a:r>
                      <a:endParaRPr lang="en-US" sz="1300" b="1"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Novice 2 – Intermediate 4</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94% @ Novice 3 or higher</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Novice 1 – Intermediate 4</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a:effectLst/>
                        </a:rPr>
                        <a:t>92.5% @ Novice 4 or higher</a:t>
                      </a:r>
                      <a:endParaRPr lang="en-US" sz="1300" b="1">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indent="0" algn="ctr">
                        <a:lnSpc>
                          <a:spcPct val="107000"/>
                        </a:lnSpc>
                        <a:spcBef>
                          <a:spcPts val="0"/>
                        </a:spcBef>
                        <a:spcAft>
                          <a:spcPts val="0"/>
                        </a:spcAft>
                      </a:pPr>
                      <a:r>
                        <a:rPr lang="en-US" sz="1300" b="1" dirty="0">
                          <a:effectLst/>
                        </a:rPr>
                        <a:t>Novice 1 – Intermediate 4</a:t>
                      </a:r>
                      <a:endParaRPr lang="en-US" sz="1300" b="1"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4" name="Rectangle 1"/>
          <p:cNvSpPr>
            <a:spLocks noChangeArrowheads="1"/>
          </p:cNvSpPr>
          <p:nvPr/>
        </p:nvSpPr>
        <p:spPr bwMode="auto">
          <a:xfrm>
            <a:off x="489459" y="1077238"/>
            <a:ext cx="8494761"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AAPPL Test - ACTFL (American Council of Teachers of Foreign Languages)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Assessment of Performance toward Proficiency in Languages;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district goal for exiting grade 5 students is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novice high (N3-4) to intermediate mid (I 3-4). </a:t>
            </a: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000000"/>
              </a:solidFill>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000000"/>
              </a:solidFill>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000000"/>
              </a:solidFill>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000000"/>
              </a:solidFill>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000000"/>
              </a:solidFill>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dirty="0" smtClean="0">
              <a:ln>
                <a:noFill/>
              </a:ln>
              <a:solidFill>
                <a:srgbClr val="000000"/>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8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 </a:t>
            </a:r>
            <a:endParaRPr kumimoji="0" lang="en-US" altLang="en-US" sz="8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 </a:t>
            </a:r>
            <a:endParaRPr kumimoji="0" lang="en-US" altLang="en-US" sz="800" b="0" i="0" u="none" strike="noStrike" cap="none" normalizeH="0" baseline="0" dirty="0" smtClean="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050415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9445" y="0"/>
            <a:ext cx="8229600" cy="1600200"/>
          </a:xfrm>
        </p:spPr>
        <p:txBody>
          <a:bodyPr/>
          <a:lstStyle/>
          <a:p>
            <a:r>
              <a:rPr lang="en-US" dirty="0" smtClean="0"/>
              <a:t>French Immersion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310399626"/>
              </p:ext>
            </p:extLst>
          </p:nvPr>
        </p:nvGraphicFramePr>
        <p:xfrm>
          <a:off x="399909" y="2098809"/>
          <a:ext cx="6457949" cy="4568510"/>
        </p:xfrm>
        <a:graphic>
          <a:graphicData uri="http://schemas.openxmlformats.org/drawingml/2006/table">
            <a:tbl>
              <a:tblPr firstRow="1" firstCol="1" bandRow="1">
                <a:tableStyleId>{5C22544A-7EE6-4342-B048-85BDC9FD1C3A}</a:tableStyleId>
              </a:tblPr>
              <a:tblGrid>
                <a:gridCol w="230102"/>
                <a:gridCol w="950597"/>
                <a:gridCol w="1125129"/>
                <a:gridCol w="973248"/>
                <a:gridCol w="1102481"/>
                <a:gridCol w="936608"/>
                <a:gridCol w="1139784"/>
              </a:tblGrid>
              <a:tr h="171212">
                <a:tc gridSpan="7">
                  <a:txBody>
                    <a:bodyPr/>
                    <a:lstStyle/>
                    <a:p>
                      <a:pPr marL="0" marR="0" algn="ctr">
                        <a:lnSpc>
                          <a:spcPct val="107000"/>
                        </a:lnSpc>
                        <a:spcBef>
                          <a:spcPts val="0"/>
                        </a:spcBef>
                        <a:spcAft>
                          <a:spcPts val="0"/>
                        </a:spcAft>
                      </a:pPr>
                      <a:r>
                        <a:rPr lang="en-US" sz="1100" b="1" dirty="0">
                          <a:effectLst/>
                        </a:rPr>
                        <a:t>FRENCH  IMMERSION – GRADE 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212">
                <a:tc gridSpan="3">
                  <a:txBody>
                    <a:bodyPr/>
                    <a:lstStyle/>
                    <a:p>
                      <a:pPr marL="0" marR="0" algn="ctr">
                        <a:lnSpc>
                          <a:spcPct val="107000"/>
                        </a:lnSpc>
                        <a:spcBef>
                          <a:spcPts val="0"/>
                        </a:spcBef>
                        <a:spcAft>
                          <a:spcPts val="0"/>
                        </a:spcAft>
                      </a:pPr>
                      <a:r>
                        <a:rPr lang="en-US" sz="1100" b="1" dirty="0">
                          <a:effectLst/>
                        </a:rPr>
                        <a:t>Listening</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hMerge="1">
                  <a:txBody>
                    <a:bodyPr/>
                    <a:lstStyle/>
                    <a:p>
                      <a:endParaRPr lang="en-US"/>
                    </a:p>
                  </a:txBody>
                  <a:tcPr/>
                </a:tc>
                <a:tc gridSpan="2">
                  <a:txBody>
                    <a:bodyPr/>
                    <a:lstStyle/>
                    <a:p>
                      <a:pPr marL="0" marR="0" algn="ctr">
                        <a:lnSpc>
                          <a:spcPct val="107000"/>
                        </a:lnSpc>
                        <a:spcBef>
                          <a:spcPts val="0"/>
                        </a:spcBef>
                        <a:spcAft>
                          <a:spcPts val="0"/>
                        </a:spcAft>
                      </a:pPr>
                      <a:r>
                        <a:rPr lang="en-US" sz="1100" b="1">
                          <a:effectLst/>
                        </a:rPr>
                        <a:t>Reading</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gridSpan="2">
                  <a:txBody>
                    <a:bodyPr/>
                    <a:lstStyle/>
                    <a:p>
                      <a:pPr marL="0" marR="0" algn="ctr">
                        <a:lnSpc>
                          <a:spcPct val="107000"/>
                        </a:lnSpc>
                        <a:spcBef>
                          <a:spcPts val="0"/>
                        </a:spcBef>
                        <a:spcAft>
                          <a:spcPts val="0"/>
                        </a:spcAft>
                      </a:pPr>
                      <a:r>
                        <a:rPr lang="en-US" sz="1100" b="1">
                          <a:effectLst/>
                        </a:rPr>
                        <a:t>Speaking</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r>
              <a:tr h="342424">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Number  of Students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Number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of Students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Number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71212">
                <a:tc>
                  <a:txBody>
                    <a:bodyPr/>
                    <a:lstStyle/>
                    <a:p>
                      <a:pPr marL="0" marR="0">
                        <a:lnSpc>
                          <a:spcPct val="107000"/>
                        </a:lnSpc>
                        <a:spcBef>
                          <a:spcPts val="0"/>
                        </a:spcBef>
                        <a:spcAft>
                          <a:spcPts val="0"/>
                        </a:spcAft>
                      </a:pPr>
                      <a:r>
                        <a:rPr lang="en-US" sz="1100" b="1">
                          <a:effectLst/>
                        </a:rPr>
                        <a:t>A</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I5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I4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1</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54.5%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I3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45.5%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27.3%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I2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27.3%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18.2%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I1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18.2%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36.4%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N4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27.3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N3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N2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207050">
                <a:tc>
                  <a:txBody>
                    <a:bodyPr/>
                    <a:lstStyle/>
                    <a:p>
                      <a:pPr marL="0" marR="0">
                        <a:lnSpc>
                          <a:spcPct val="107000"/>
                        </a:lnSpc>
                        <a:spcBef>
                          <a:spcPts val="0"/>
                        </a:spcBef>
                        <a:spcAft>
                          <a:spcPts val="0"/>
                        </a:spcAft>
                      </a:pPr>
                      <a:r>
                        <a:rPr lang="en-US" sz="1100" b="1">
                          <a:effectLst/>
                        </a:rPr>
                        <a:t>N1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1</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724673">
                <a:tc>
                  <a:txBody>
                    <a:bodyPr/>
                    <a:lstStyle/>
                    <a:p>
                      <a:pPr marL="0" marR="0">
                        <a:lnSpc>
                          <a:spcPct val="107000"/>
                        </a:lnSpc>
                        <a:spcBef>
                          <a:spcPts val="0"/>
                        </a:spcBef>
                        <a:spcAft>
                          <a:spcPts val="0"/>
                        </a:spcAft>
                      </a:pPr>
                      <a:r>
                        <a:rPr lang="en-US" sz="1100" b="1">
                          <a:effectLst/>
                        </a:rPr>
                        <a:t>Below N4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724673">
                <a:tc>
                  <a:txBody>
                    <a:bodyPr/>
                    <a:lstStyle/>
                    <a:p>
                      <a:pPr marL="0" marR="0">
                        <a:lnSpc>
                          <a:spcPct val="107000"/>
                        </a:lnSpc>
                        <a:spcBef>
                          <a:spcPts val="0"/>
                        </a:spcBef>
                        <a:spcAft>
                          <a:spcPts val="0"/>
                        </a:spcAft>
                      </a:pPr>
                      <a:r>
                        <a:rPr lang="en-US" sz="1100" b="1">
                          <a:effectLst/>
                        </a:rPr>
                        <a:t>Below N1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342424">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100% @ I1 or higher</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91% @N3 or higher</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100% at I1 or higher</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6633" y="135006"/>
            <a:ext cx="4362450" cy="196380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6610" y="4572000"/>
            <a:ext cx="3622495" cy="1390811"/>
          </a:xfrm>
          <a:prstGeom prst="rect">
            <a:avLst/>
          </a:prstGeom>
        </p:spPr>
      </p:pic>
    </p:spTree>
    <p:extLst>
      <p:ext uri="{BB962C8B-B14F-4D97-AF65-F5344CB8AC3E}">
        <p14:creationId xmlns:p14="http://schemas.microsoft.com/office/powerpoint/2010/main" val="28524366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58716"/>
            <a:ext cx="8229600" cy="1143000"/>
          </a:xfrm>
        </p:spPr>
        <p:txBody>
          <a:bodyPr/>
          <a:lstStyle/>
          <a:p>
            <a:r>
              <a:rPr lang="en-US" dirty="0" smtClean="0"/>
              <a:t>Spanish Immersion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62636905"/>
              </p:ext>
            </p:extLst>
          </p:nvPr>
        </p:nvGraphicFramePr>
        <p:xfrm>
          <a:off x="457200" y="1828800"/>
          <a:ext cx="6457951" cy="4386578"/>
        </p:xfrm>
        <a:graphic>
          <a:graphicData uri="http://schemas.openxmlformats.org/drawingml/2006/table">
            <a:tbl>
              <a:tblPr firstRow="1" firstCol="1" bandRow="1">
                <a:tableStyleId>{5C22544A-7EE6-4342-B048-85BDC9FD1C3A}</a:tableStyleId>
              </a:tblPr>
              <a:tblGrid>
                <a:gridCol w="230102"/>
                <a:gridCol w="950598"/>
                <a:gridCol w="1125129"/>
                <a:gridCol w="973248"/>
                <a:gridCol w="1102481"/>
                <a:gridCol w="936609"/>
                <a:gridCol w="1139784"/>
              </a:tblGrid>
              <a:tr h="183409">
                <a:tc gridSpan="7">
                  <a:txBody>
                    <a:bodyPr/>
                    <a:lstStyle/>
                    <a:p>
                      <a:pPr marL="0" marR="0" algn="ctr">
                        <a:lnSpc>
                          <a:spcPct val="107000"/>
                        </a:lnSpc>
                        <a:spcBef>
                          <a:spcPts val="0"/>
                        </a:spcBef>
                        <a:spcAft>
                          <a:spcPts val="0"/>
                        </a:spcAft>
                      </a:pPr>
                      <a:r>
                        <a:rPr lang="en-US" sz="900" dirty="0">
                          <a:effectLst/>
                        </a:rPr>
                        <a:t>SPANISH  IMMERSION  - GRADE 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3409">
                <a:tc gridSpan="3">
                  <a:txBody>
                    <a:bodyPr/>
                    <a:lstStyle/>
                    <a:p>
                      <a:pPr marL="0" marR="0" algn="ctr">
                        <a:lnSpc>
                          <a:spcPct val="107000"/>
                        </a:lnSpc>
                        <a:spcBef>
                          <a:spcPts val="0"/>
                        </a:spcBef>
                        <a:spcAft>
                          <a:spcPts val="0"/>
                        </a:spcAft>
                      </a:pPr>
                      <a:r>
                        <a:rPr lang="en-US" sz="1100" b="1" dirty="0">
                          <a:effectLst/>
                        </a:rPr>
                        <a:t>Listening</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hMerge="1">
                  <a:txBody>
                    <a:bodyPr/>
                    <a:lstStyle/>
                    <a:p>
                      <a:endParaRPr lang="en-US"/>
                    </a:p>
                  </a:txBody>
                  <a:tcPr/>
                </a:tc>
                <a:tc gridSpan="2">
                  <a:txBody>
                    <a:bodyPr/>
                    <a:lstStyle/>
                    <a:p>
                      <a:pPr marL="0" marR="0" algn="ctr">
                        <a:lnSpc>
                          <a:spcPct val="107000"/>
                        </a:lnSpc>
                        <a:spcBef>
                          <a:spcPts val="0"/>
                        </a:spcBef>
                        <a:spcAft>
                          <a:spcPts val="0"/>
                        </a:spcAft>
                      </a:pPr>
                      <a:r>
                        <a:rPr lang="en-US" sz="1100" b="1" dirty="0">
                          <a:effectLst/>
                        </a:rPr>
                        <a:t>Reading</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c gridSpan="2">
                  <a:txBody>
                    <a:bodyPr/>
                    <a:lstStyle/>
                    <a:p>
                      <a:pPr marL="0" marR="0" algn="ctr">
                        <a:lnSpc>
                          <a:spcPct val="107000"/>
                        </a:lnSpc>
                        <a:spcBef>
                          <a:spcPts val="0"/>
                        </a:spcBef>
                        <a:spcAft>
                          <a:spcPts val="0"/>
                        </a:spcAft>
                      </a:pPr>
                      <a:r>
                        <a:rPr lang="en-US" sz="1100" b="1">
                          <a:effectLst/>
                        </a:rPr>
                        <a:t>Speaking</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hMerge="1">
                  <a:txBody>
                    <a:bodyPr/>
                    <a:lstStyle/>
                    <a:p>
                      <a:endParaRPr lang="en-US"/>
                    </a:p>
                  </a:txBody>
                  <a:tcPr/>
                </a:tc>
              </a:tr>
              <a:tr h="375285">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Number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Number  of Students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of Students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Number  of Students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a:effectLst/>
                        </a:rPr>
                        <a:t>% of Students</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A</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I5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I4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13.6%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1.5%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9%</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I3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13.6%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4.5%</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dirty="0">
                          <a:effectLst/>
                        </a:rPr>
                        <a:t>I2</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31.8%</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6%</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I1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21.2%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39.4%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28</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42.4%</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N4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7</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10.6%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18</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27.3%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20</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30.0%</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N3</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8</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12.1%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N2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6%</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2</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3%</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183409">
                <a:tc>
                  <a:txBody>
                    <a:bodyPr/>
                    <a:lstStyle/>
                    <a:p>
                      <a:pPr marL="0" marR="0">
                        <a:lnSpc>
                          <a:spcPct val="107000"/>
                        </a:lnSpc>
                        <a:spcBef>
                          <a:spcPts val="0"/>
                        </a:spcBef>
                        <a:spcAft>
                          <a:spcPts val="0"/>
                        </a:spcAft>
                      </a:pPr>
                      <a:r>
                        <a:rPr lang="en-US" sz="1100" b="1">
                          <a:effectLst/>
                        </a:rPr>
                        <a:t>N1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684848">
                <a:tc>
                  <a:txBody>
                    <a:bodyPr/>
                    <a:lstStyle/>
                    <a:p>
                      <a:pPr marL="0" marR="0">
                        <a:lnSpc>
                          <a:spcPct val="107000"/>
                        </a:lnSpc>
                        <a:spcBef>
                          <a:spcPts val="0"/>
                        </a:spcBef>
                        <a:spcAft>
                          <a:spcPts val="0"/>
                        </a:spcAft>
                      </a:pPr>
                      <a:r>
                        <a:rPr lang="en-US" sz="1100" b="1">
                          <a:effectLst/>
                        </a:rPr>
                        <a:t>Below N4</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684848">
                <a:tc>
                  <a:txBody>
                    <a:bodyPr/>
                    <a:lstStyle/>
                    <a:p>
                      <a:pPr marL="0" marR="0">
                        <a:lnSpc>
                          <a:spcPct val="107000"/>
                        </a:lnSpc>
                        <a:spcBef>
                          <a:spcPts val="0"/>
                        </a:spcBef>
                        <a:spcAft>
                          <a:spcPts val="0"/>
                        </a:spcAft>
                      </a:pPr>
                      <a:r>
                        <a:rPr lang="en-US" sz="1100" b="1">
                          <a:effectLst/>
                        </a:rPr>
                        <a:t>Below N1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1.5%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nSpc>
                          <a:spcPct val="107000"/>
                        </a:lnSpc>
                        <a:spcBef>
                          <a:spcPts val="0"/>
                        </a:spcBef>
                        <a:spcAft>
                          <a:spcPts val="0"/>
                        </a:spcAft>
                      </a:pPr>
                      <a:r>
                        <a:rPr lang="en-US" sz="1100" b="1" dirty="0">
                          <a:effectLst/>
                        </a:rPr>
                        <a:t> </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r h="375285">
                <a:tc>
                  <a:txBody>
                    <a:bodyPr/>
                    <a:lstStyle/>
                    <a:p>
                      <a:pPr marL="0" marR="0">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75</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91% @ N4 or higher</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94% @ N3 or higher</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a:effectLst/>
                        </a:rPr>
                        <a:t> </a:t>
                      </a:r>
                      <a:endParaRPr lang="en-US" sz="1100" b="1">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c>
                  <a:txBody>
                    <a:bodyPr/>
                    <a:lstStyle/>
                    <a:p>
                      <a:pPr marL="0" marR="0" algn="ctr">
                        <a:lnSpc>
                          <a:spcPct val="107000"/>
                        </a:lnSpc>
                        <a:spcBef>
                          <a:spcPts val="0"/>
                        </a:spcBef>
                        <a:spcAft>
                          <a:spcPts val="0"/>
                        </a:spcAft>
                      </a:pPr>
                      <a:r>
                        <a:rPr lang="en-US" sz="1100" b="1" dirty="0">
                          <a:effectLst/>
                        </a:rPr>
                        <a:t>92.5% @ N4</a:t>
                      </a:r>
                    </a:p>
                    <a:p>
                      <a:pPr marL="0" marR="0" algn="ctr">
                        <a:lnSpc>
                          <a:spcPct val="107000"/>
                        </a:lnSpc>
                        <a:spcBef>
                          <a:spcPts val="0"/>
                        </a:spcBef>
                        <a:spcAft>
                          <a:spcPts val="0"/>
                        </a:spcAft>
                      </a:pPr>
                      <a:r>
                        <a:rPr lang="en-US" sz="1100" b="1" dirty="0">
                          <a:effectLst/>
                        </a:rPr>
                        <a:t>or higher</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816" marR="32816" marT="0" marB="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9400" y="150530"/>
            <a:ext cx="2209800" cy="1983070"/>
          </a:xfrm>
          <a:prstGeom prst="rect">
            <a:avLst/>
          </a:prstGeom>
        </p:spPr>
      </p:pic>
    </p:spTree>
    <p:extLst>
      <p:ext uri="{BB962C8B-B14F-4D97-AF65-F5344CB8AC3E}">
        <p14:creationId xmlns:p14="http://schemas.microsoft.com/office/powerpoint/2010/main" val="8906548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641"/>
            <a:ext cx="6172200" cy="857250"/>
          </a:xfrm>
        </p:spPr>
        <p:txBody>
          <a:bodyPr/>
          <a:lstStyle/>
          <a:p>
            <a:r>
              <a:rPr lang="en-US" b="1" dirty="0" smtClean="0">
                <a:latin typeface="Times New Roman" pitchFamily="18" charset="0"/>
                <a:cs typeface="Times New Roman" pitchFamily="18" charset="0"/>
              </a:rPr>
              <a:t>SC PASS - Science</a:t>
            </a:r>
            <a:endParaRPr lang="en-US" b="1" dirty="0">
              <a:latin typeface="Times New Roman" pitchFamily="18" charset="0"/>
              <a:cs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33261844"/>
              </p:ext>
            </p:extLst>
          </p:nvPr>
        </p:nvGraphicFramePr>
        <p:xfrm>
          <a:off x="685800" y="2787990"/>
          <a:ext cx="5372100" cy="4000508"/>
        </p:xfrm>
        <a:graphic>
          <a:graphicData uri="http://schemas.openxmlformats.org/drawingml/2006/table">
            <a:tbl>
              <a:tblPr firstRow="1" firstCol="1" lastRow="1" lastCol="1" bandRow="1" bandCol="1">
                <a:tableStyleId>{5C22544A-7EE6-4342-B048-85BDC9FD1C3A}</a:tableStyleId>
              </a:tblPr>
              <a:tblGrid>
                <a:gridCol w="1343025"/>
                <a:gridCol w="1343025"/>
                <a:gridCol w="1541113"/>
                <a:gridCol w="1144937"/>
              </a:tblGrid>
              <a:tr h="235324">
                <a:tc>
                  <a:txBody>
                    <a:bodyPr/>
                    <a:lstStyle/>
                    <a:p>
                      <a:pPr marL="0" marR="0">
                        <a:spcBef>
                          <a:spcPts val="0"/>
                        </a:spcBef>
                        <a:spcAft>
                          <a:spcPts val="0"/>
                        </a:spcAft>
                      </a:pPr>
                      <a:r>
                        <a:rPr lang="en-US" sz="1400" dirty="0">
                          <a:effectLst/>
                        </a:rPr>
                        <a:t> </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dirty="0">
                          <a:effectLst/>
                        </a:rPr>
                        <a:t>Blythe % Met</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dirty="0">
                          <a:effectLst/>
                        </a:rPr>
                        <a:t>District % Met</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dirty="0">
                          <a:effectLst/>
                        </a:rPr>
                        <a:t>State % Met</a:t>
                      </a:r>
                      <a:endParaRPr lang="en-US" sz="1400" dirty="0">
                        <a:effectLst/>
                        <a:latin typeface="Times New Roman"/>
                        <a:ea typeface="Times New Roman"/>
                      </a:endParaRPr>
                    </a:p>
                  </a:txBody>
                  <a:tcPr marL="51435" marR="51435" marT="0" marB="0"/>
                </a:tc>
              </a:tr>
              <a:tr h="235324">
                <a:tc>
                  <a:txBody>
                    <a:bodyPr/>
                    <a:lstStyle/>
                    <a:p>
                      <a:pPr marL="0" marR="0">
                        <a:spcBef>
                          <a:spcPts val="0"/>
                        </a:spcBef>
                        <a:spcAft>
                          <a:spcPts val="0"/>
                        </a:spcAft>
                      </a:pPr>
                      <a:r>
                        <a:rPr lang="en-US" sz="1400" dirty="0">
                          <a:effectLst/>
                        </a:rPr>
                        <a:t>Spring, </a:t>
                      </a:r>
                      <a:r>
                        <a:rPr lang="en-US" sz="1400" dirty="0" smtClean="0">
                          <a:effectLst/>
                        </a:rPr>
                        <a:t>2014</a:t>
                      </a:r>
                      <a:endParaRPr lang="en-US" sz="1400" dirty="0">
                        <a:effectLst/>
                        <a:latin typeface="Times New Roman"/>
                        <a:ea typeface="Times New Roman"/>
                      </a:endParaRPr>
                    </a:p>
                  </a:txBody>
                  <a:tcPr marL="51435" marR="51435" marT="0" marB="0"/>
                </a:tc>
                <a:tc>
                  <a:txBody>
                    <a:bodyPr/>
                    <a:lstStyle/>
                    <a:p>
                      <a:endParaRPr lang="en-US" sz="1400" b="1" dirty="0"/>
                    </a:p>
                  </a:txBody>
                  <a:tcPr marL="51435" marR="51435" marT="0" marB="0"/>
                </a:tc>
                <a:tc>
                  <a:txBody>
                    <a:bodyPr/>
                    <a:lstStyle/>
                    <a:p>
                      <a:endParaRPr lang="en-US" sz="1400" b="1" dirty="0"/>
                    </a:p>
                  </a:txBody>
                  <a:tcPr marL="51435" marR="51435" marT="0" marB="0"/>
                </a:tc>
                <a:tc>
                  <a:txBody>
                    <a:bodyPr/>
                    <a:lstStyle/>
                    <a:p>
                      <a:endParaRPr lang="en-US" sz="1400" dirty="0"/>
                    </a:p>
                  </a:txBody>
                  <a:tcPr marL="51435" marR="51435" marT="0" marB="0"/>
                </a:tc>
              </a:tr>
              <a:tr h="235324">
                <a:tc>
                  <a:txBody>
                    <a:bodyPr/>
                    <a:lstStyle/>
                    <a:p>
                      <a:pPr marL="0" marR="0">
                        <a:spcBef>
                          <a:spcPts val="0"/>
                        </a:spcBef>
                        <a:spcAft>
                          <a:spcPts val="0"/>
                        </a:spcAft>
                      </a:pPr>
                      <a:r>
                        <a:rPr lang="en-US" sz="1400">
                          <a:effectLst/>
                        </a:rPr>
                        <a:t>      Grade 3</a:t>
                      </a:r>
                      <a:endParaRPr lang="en-US" sz="1400">
                        <a:effectLst/>
                        <a:latin typeface="Times New Roman"/>
                        <a:ea typeface="Times New Roman"/>
                      </a:endParaRPr>
                    </a:p>
                  </a:txBody>
                  <a:tcPr marL="51435" marR="51435" marT="0" marB="0"/>
                </a:tc>
                <a:tc>
                  <a:txBody>
                    <a:bodyPr/>
                    <a:lstStyle/>
                    <a:p>
                      <a:pPr marL="0" marR="0" algn="ctr">
                        <a:spcBef>
                          <a:spcPts val="0"/>
                        </a:spcBef>
                        <a:spcAft>
                          <a:spcPts val="0"/>
                        </a:spcAft>
                      </a:pPr>
                      <a:r>
                        <a:rPr lang="en-US" sz="1400" b="1" dirty="0">
                          <a:effectLst/>
                          <a:latin typeface="Times New Roman"/>
                          <a:ea typeface="Times New Roman"/>
                        </a:rPr>
                        <a:t>66.7%</a:t>
                      </a:r>
                    </a:p>
                  </a:txBody>
                  <a:tcPr marL="51435" marR="51435" marT="0" marB="0">
                    <a:solidFill>
                      <a:srgbClr val="FFFF00"/>
                    </a:solidFill>
                  </a:tcPr>
                </a:tc>
                <a:tc>
                  <a:txBody>
                    <a:bodyPr/>
                    <a:lstStyle/>
                    <a:p>
                      <a:pPr marL="0" marR="0" algn="ctr">
                        <a:spcBef>
                          <a:spcPts val="0"/>
                        </a:spcBef>
                        <a:spcAft>
                          <a:spcPts val="0"/>
                        </a:spcAft>
                      </a:pPr>
                      <a:r>
                        <a:rPr lang="en-US" sz="1400" b="1" dirty="0">
                          <a:effectLst/>
                          <a:latin typeface="Times New Roman"/>
                          <a:ea typeface="Times New Roman"/>
                        </a:rPr>
                        <a:t>70.1%</a:t>
                      </a:r>
                    </a:p>
                  </a:txBody>
                  <a:tcPr marL="51435" marR="51435" marT="0" marB="0"/>
                </a:tc>
                <a:tc>
                  <a:txBody>
                    <a:bodyPr/>
                    <a:lstStyle/>
                    <a:p>
                      <a:pPr marL="0" marR="0" algn="ctr">
                        <a:spcBef>
                          <a:spcPts val="0"/>
                        </a:spcBef>
                        <a:spcAft>
                          <a:spcPts val="0"/>
                        </a:spcAft>
                      </a:pPr>
                      <a:r>
                        <a:rPr lang="en-US" sz="1400" dirty="0">
                          <a:solidFill>
                            <a:schemeClr val="tx1"/>
                          </a:solidFill>
                          <a:effectLst/>
                          <a:latin typeface="Times New Roman"/>
                          <a:ea typeface="Times New Roman"/>
                        </a:rPr>
                        <a:t>63.5%</a:t>
                      </a:r>
                    </a:p>
                  </a:txBody>
                  <a:tcPr marL="51435" marR="51435" marT="0" marB="0"/>
                </a:tc>
              </a:tr>
              <a:tr h="235324">
                <a:tc>
                  <a:txBody>
                    <a:bodyPr/>
                    <a:lstStyle/>
                    <a:p>
                      <a:pPr marL="0" marR="0">
                        <a:spcBef>
                          <a:spcPts val="0"/>
                        </a:spcBef>
                        <a:spcAft>
                          <a:spcPts val="0"/>
                        </a:spcAft>
                      </a:pPr>
                      <a:r>
                        <a:rPr lang="en-US" sz="1400">
                          <a:effectLst/>
                        </a:rPr>
                        <a:t>      Grade 4</a:t>
                      </a:r>
                      <a:endParaRPr lang="en-US" sz="1400">
                        <a:effectLst/>
                        <a:latin typeface="Times New Roman"/>
                        <a:ea typeface="Times New Roman"/>
                      </a:endParaRPr>
                    </a:p>
                  </a:txBody>
                  <a:tcPr marL="51435" marR="51435" marT="0" marB="0"/>
                </a:tc>
                <a:tc>
                  <a:txBody>
                    <a:bodyPr/>
                    <a:lstStyle/>
                    <a:p>
                      <a:pPr marL="0" marR="0" algn="ctr">
                        <a:spcBef>
                          <a:spcPts val="0"/>
                        </a:spcBef>
                        <a:spcAft>
                          <a:spcPts val="0"/>
                        </a:spcAft>
                      </a:pPr>
                      <a:r>
                        <a:rPr lang="en-US" sz="1400" b="1" dirty="0">
                          <a:effectLst/>
                          <a:latin typeface="Times New Roman"/>
                          <a:ea typeface="Times New Roman"/>
                        </a:rPr>
                        <a:t>79.2%</a:t>
                      </a:r>
                    </a:p>
                  </a:txBody>
                  <a:tcPr marL="51435" marR="51435" marT="0" marB="0">
                    <a:solidFill>
                      <a:srgbClr val="FFFF00"/>
                    </a:solidFill>
                  </a:tcPr>
                </a:tc>
                <a:tc>
                  <a:txBody>
                    <a:bodyPr/>
                    <a:lstStyle/>
                    <a:p>
                      <a:pPr marL="0" marR="0" algn="ctr">
                        <a:spcBef>
                          <a:spcPts val="0"/>
                        </a:spcBef>
                        <a:spcAft>
                          <a:spcPts val="0"/>
                        </a:spcAft>
                      </a:pPr>
                      <a:r>
                        <a:rPr lang="en-US" sz="1400" b="1" dirty="0">
                          <a:effectLst/>
                          <a:latin typeface="Times New Roman"/>
                          <a:ea typeface="Times New Roman"/>
                        </a:rPr>
                        <a:t>75.1%</a:t>
                      </a:r>
                    </a:p>
                  </a:txBody>
                  <a:tcPr marL="51435" marR="51435" marT="0" marB="0"/>
                </a:tc>
                <a:tc>
                  <a:txBody>
                    <a:bodyPr/>
                    <a:lstStyle/>
                    <a:p>
                      <a:pPr marL="0" marR="0" algn="ctr">
                        <a:spcBef>
                          <a:spcPts val="0"/>
                        </a:spcBef>
                        <a:spcAft>
                          <a:spcPts val="0"/>
                        </a:spcAft>
                      </a:pPr>
                      <a:r>
                        <a:rPr lang="en-US" sz="1400" dirty="0">
                          <a:solidFill>
                            <a:schemeClr val="tx1"/>
                          </a:solidFill>
                          <a:effectLst/>
                          <a:latin typeface="Times New Roman"/>
                          <a:ea typeface="Times New Roman"/>
                        </a:rPr>
                        <a:t>69.9%</a:t>
                      </a:r>
                    </a:p>
                  </a:txBody>
                  <a:tcPr marL="51435" marR="51435" marT="0" marB="0"/>
                </a:tc>
              </a:tr>
              <a:tr h="235324">
                <a:tc>
                  <a:txBody>
                    <a:bodyPr/>
                    <a:lstStyle/>
                    <a:p>
                      <a:pPr marL="0" marR="0">
                        <a:spcBef>
                          <a:spcPts val="0"/>
                        </a:spcBef>
                        <a:spcAft>
                          <a:spcPts val="0"/>
                        </a:spcAft>
                      </a:pPr>
                      <a:r>
                        <a:rPr lang="en-US" sz="1400">
                          <a:effectLst/>
                        </a:rPr>
                        <a:t>      Grade 5</a:t>
                      </a:r>
                      <a:endParaRPr lang="en-US" sz="1400">
                        <a:effectLst/>
                        <a:latin typeface="Times New Roman"/>
                        <a:ea typeface="Times New Roman"/>
                      </a:endParaRPr>
                    </a:p>
                  </a:txBody>
                  <a:tcPr marL="51435" marR="51435" marT="0" marB="0"/>
                </a:tc>
                <a:tc>
                  <a:txBody>
                    <a:bodyPr/>
                    <a:lstStyle/>
                    <a:p>
                      <a:pPr marL="0" marR="0" algn="ctr">
                        <a:spcBef>
                          <a:spcPts val="0"/>
                        </a:spcBef>
                        <a:spcAft>
                          <a:spcPts val="0"/>
                        </a:spcAft>
                      </a:pPr>
                      <a:r>
                        <a:rPr lang="en-US" sz="1400" b="1" dirty="0">
                          <a:solidFill>
                            <a:schemeClr val="tx1"/>
                          </a:solidFill>
                          <a:effectLst/>
                          <a:highlight>
                            <a:srgbClr val="FFFF00"/>
                          </a:highlight>
                          <a:latin typeface="Times New Roman"/>
                          <a:ea typeface="Times New Roman"/>
                        </a:rPr>
                        <a:t>80.4%</a:t>
                      </a:r>
                      <a:endParaRPr lang="en-US" sz="1400" b="1" dirty="0">
                        <a:solidFill>
                          <a:schemeClr val="tx1"/>
                        </a:solidFill>
                        <a:effectLst/>
                        <a:latin typeface="Times New Roman"/>
                        <a:ea typeface="Times New Roman"/>
                      </a:endParaRPr>
                    </a:p>
                  </a:txBody>
                  <a:tcPr marL="51435" marR="51435" marT="0" marB="0">
                    <a:solidFill>
                      <a:srgbClr val="FFFF00"/>
                    </a:solidFill>
                  </a:tcPr>
                </a:tc>
                <a:tc>
                  <a:txBody>
                    <a:bodyPr/>
                    <a:lstStyle/>
                    <a:p>
                      <a:pPr marL="0" marR="0" algn="ctr">
                        <a:spcBef>
                          <a:spcPts val="0"/>
                        </a:spcBef>
                        <a:spcAft>
                          <a:spcPts val="0"/>
                        </a:spcAft>
                      </a:pPr>
                      <a:r>
                        <a:rPr lang="en-US" sz="1400" b="1" dirty="0">
                          <a:solidFill>
                            <a:schemeClr val="tx1"/>
                          </a:solidFill>
                          <a:effectLst/>
                          <a:latin typeface="Times New Roman"/>
                          <a:ea typeface="Times New Roman"/>
                        </a:rPr>
                        <a:t>77.1%</a:t>
                      </a:r>
                    </a:p>
                  </a:txBody>
                  <a:tcPr marL="51435" marR="51435" marT="0" marB="0"/>
                </a:tc>
                <a:tc>
                  <a:txBody>
                    <a:bodyPr/>
                    <a:lstStyle/>
                    <a:p>
                      <a:pPr marL="0" marR="0" algn="ctr">
                        <a:spcBef>
                          <a:spcPts val="0"/>
                        </a:spcBef>
                        <a:spcAft>
                          <a:spcPts val="0"/>
                        </a:spcAft>
                      </a:pPr>
                      <a:r>
                        <a:rPr lang="en-US" sz="1400" dirty="0" smtClean="0">
                          <a:solidFill>
                            <a:schemeClr val="tx1"/>
                          </a:solidFill>
                          <a:effectLst/>
                          <a:latin typeface="Times New Roman"/>
                          <a:ea typeface="Times New Roman"/>
                        </a:rPr>
                        <a:t>68.4</a:t>
                      </a:r>
                      <a:r>
                        <a:rPr lang="en-US" sz="1400" dirty="0">
                          <a:solidFill>
                            <a:schemeClr val="tx1"/>
                          </a:solidFill>
                          <a:effectLst/>
                          <a:latin typeface="Times New Roman"/>
                          <a:ea typeface="Times New Roman"/>
                        </a:rPr>
                        <a:t>%</a:t>
                      </a:r>
                    </a:p>
                  </a:txBody>
                  <a:tcPr marL="51435" marR="51435" marT="0" marB="0"/>
                </a:tc>
              </a:tr>
              <a:tr h="235324">
                <a:tc>
                  <a:txBody>
                    <a:bodyPr/>
                    <a:lstStyle/>
                    <a:p>
                      <a:r>
                        <a:rPr lang="en-US" sz="1400" dirty="0" smtClean="0"/>
                        <a:t>Spring, 2015</a:t>
                      </a:r>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c>
                  <a:txBody>
                    <a:bodyPr/>
                    <a:lstStyle/>
                    <a:p>
                      <a:endParaRPr lang="en-US" sz="1400"/>
                    </a:p>
                  </a:txBody>
                  <a:tcPr marL="51435" marR="51435" marT="0" marB="0"/>
                </a:tc>
              </a:tr>
              <a:tr h="235324">
                <a:tc>
                  <a:txBody>
                    <a:bodyPr/>
                    <a:lstStyle/>
                    <a:p>
                      <a:r>
                        <a:rPr lang="en-US" sz="1400" dirty="0" smtClean="0"/>
                        <a:t>      Grade</a:t>
                      </a:r>
                      <a:r>
                        <a:rPr lang="en-US" sz="1400" baseline="0" dirty="0" smtClean="0"/>
                        <a:t> 3</a:t>
                      </a:r>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c>
                  <a:txBody>
                    <a:bodyPr/>
                    <a:lstStyle/>
                    <a:p>
                      <a:endParaRPr lang="en-US" sz="1400"/>
                    </a:p>
                  </a:txBody>
                  <a:tcPr marL="51435" marR="51435" marT="0" marB="0"/>
                </a:tc>
              </a:tr>
              <a:tr h="235324">
                <a:tc>
                  <a:txBody>
                    <a:bodyPr/>
                    <a:lstStyle/>
                    <a:p>
                      <a:r>
                        <a:rPr lang="en-US" sz="1400" dirty="0" smtClean="0"/>
                        <a:t>      Grade 4</a:t>
                      </a:r>
                      <a:endParaRPr lang="en-US" sz="1400" dirty="0"/>
                    </a:p>
                  </a:txBody>
                  <a:tcPr marL="51435" marR="51435" marT="0" marB="0"/>
                </a:tc>
                <a:tc>
                  <a:txBody>
                    <a:bodyPr/>
                    <a:lstStyle/>
                    <a:p>
                      <a:pPr algn="ctr"/>
                      <a:r>
                        <a:rPr lang="en-US" sz="1400" b="1" dirty="0" smtClean="0">
                          <a:latin typeface="Times New Roman" panose="02020603050405020304" pitchFamily="18" charset="0"/>
                          <a:cs typeface="Times New Roman" panose="02020603050405020304" pitchFamily="18" charset="0"/>
                        </a:rPr>
                        <a:t>78.7%</a:t>
                      </a:r>
                      <a:endParaRPr lang="en-US" sz="1400" b="1" dirty="0">
                        <a:latin typeface="Times New Roman" panose="02020603050405020304" pitchFamily="18" charset="0"/>
                        <a:cs typeface="Times New Roman" panose="02020603050405020304" pitchFamily="18" charset="0"/>
                      </a:endParaRPr>
                    </a:p>
                  </a:txBody>
                  <a:tcPr marL="51435" marR="51435" marT="0" marB="0"/>
                </a:tc>
                <a:tc>
                  <a:txBody>
                    <a:bodyPr/>
                    <a:lstStyle/>
                    <a:p>
                      <a:pPr algn="ctr"/>
                      <a:r>
                        <a:rPr lang="en-US" sz="1400" b="1" dirty="0" smtClean="0"/>
                        <a:t>74.6%</a:t>
                      </a:r>
                      <a:endParaRPr lang="en-US" sz="1400" b="1" dirty="0"/>
                    </a:p>
                  </a:txBody>
                  <a:tcPr marL="51435" marR="51435" marT="0" marB="0"/>
                </a:tc>
                <a:tc>
                  <a:txBody>
                    <a:bodyPr/>
                    <a:lstStyle/>
                    <a:p>
                      <a:pPr algn="ctr"/>
                      <a:r>
                        <a:rPr lang="en-US" sz="1400" dirty="0" smtClean="0"/>
                        <a:t>69.9%</a:t>
                      </a:r>
                      <a:endParaRPr lang="en-US" sz="1400" dirty="0"/>
                    </a:p>
                  </a:txBody>
                  <a:tcPr marL="51435" marR="51435" marT="0" marB="0"/>
                </a:tc>
              </a:tr>
              <a:tr h="235324">
                <a:tc>
                  <a:txBody>
                    <a:bodyPr/>
                    <a:lstStyle/>
                    <a:p>
                      <a:r>
                        <a:rPr lang="en-US" sz="1400" dirty="0" smtClean="0"/>
                        <a:t>      Grade 5</a:t>
                      </a:r>
                      <a:endParaRPr lang="en-US" sz="1400" dirty="0"/>
                    </a:p>
                  </a:txBody>
                  <a:tcPr marL="51435" marR="51435" marT="0" marB="0"/>
                </a:tc>
                <a:tc>
                  <a:txBody>
                    <a:bodyPr/>
                    <a:lstStyle/>
                    <a:p>
                      <a:pPr algn="ctr"/>
                      <a:r>
                        <a:rPr lang="en-US" sz="1400" b="1" dirty="0" smtClean="0">
                          <a:latin typeface="Times New Roman" panose="02020603050405020304" pitchFamily="18" charset="0"/>
                          <a:cs typeface="Times New Roman" panose="02020603050405020304" pitchFamily="18" charset="0"/>
                        </a:rPr>
                        <a:t>71.9%</a:t>
                      </a:r>
                      <a:endParaRPr lang="en-US" sz="1400" b="1" dirty="0">
                        <a:latin typeface="Times New Roman" panose="02020603050405020304" pitchFamily="18" charset="0"/>
                        <a:cs typeface="Times New Roman" panose="02020603050405020304" pitchFamily="18" charset="0"/>
                      </a:endParaRPr>
                    </a:p>
                  </a:txBody>
                  <a:tcPr marL="51435" marR="51435" marT="0" marB="0">
                    <a:solidFill>
                      <a:srgbClr val="FFFF00"/>
                    </a:solidFill>
                  </a:tcPr>
                </a:tc>
                <a:tc>
                  <a:txBody>
                    <a:bodyPr/>
                    <a:lstStyle/>
                    <a:p>
                      <a:pPr algn="ctr"/>
                      <a:r>
                        <a:rPr lang="en-US" sz="1400" b="1" dirty="0" smtClean="0"/>
                        <a:t>74.1%</a:t>
                      </a:r>
                      <a:endParaRPr lang="en-US" sz="1400" b="1" dirty="0"/>
                    </a:p>
                  </a:txBody>
                  <a:tcPr marL="51435" marR="51435" marT="0" marB="0"/>
                </a:tc>
                <a:tc>
                  <a:txBody>
                    <a:bodyPr/>
                    <a:lstStyle/>
                    <a:p>
                      <a:pPr algn="ctr"/>
                      <a:r>
                        <a:rPr lang="en-US" sz="1400" dirty="0" smtClean="0"/>
                        <a:t>66.3%</a:t>
                      </a:r>
                      <a:endParaRPr lang="en-US" sz="1400" dirty="0"/>
                    </a:p>
                  </a:txBody>
                  <a:tcPr marL="51435" marR="51435" marT="0" marB="0"/>
                </a:tc>
              </a:tr>
              <a:tr h="235324">
                <a:tc>
                  <a:txBody>
                    <a:bodyPr/>
                    <a:lstStyle/>
                    <a:p>
                      <a:r>
                        <a:rPr lang="en-US" sz="1400" dirty="0" smtClean="0"/>
                        <a:t>Spring, 2016</a:t>
                      </a:r>
                      <a:endParaRPr lang="en-US" sz="1400" dirty="0"/>
                    </a:p>
                  </a:txBody>
                  <a:tcPr marL="51435" marR="51435" marT="0" marB="0"/>
                </a:tc>
                <a:tc>
                  <a:txBody>
                    <a:bodyPr/>
                    <a:lstStyle/>
                    <a:p>
                      <a:endParaRPr lang="en-US" sz="1400"/>
                    </a:p>
                  </a:txBody>
                  <a:tcPr marL="51435" marR="51435" marT="0" marB="0"/>
                </a:tc>
                <a:tc>
                  <a:txBody>
                    <a:bodyPr/>
                    <a:lstStyle/>
                    <a:p>
                      <a:endParaRPr lang="en-US" sz="1400"/>
                    </a:p>
                  </a:txBody>
                  <a:tcPr marL="51435" marR="51435" marT="0" marB="0"/>
                </a:tc>
                <a:tc>
                  <a:txBody>
                    <a:bodyPr/>
                    <a:lstStyle/>
                    <a:p>
                      <a:endParaRPr lang="en-US" sz="1400" dirty="0"/>
                    </a:p>
                  </a:txBody>
                  <a:tcPr marL="51435" marR="51435" marT="0" marB="0"/>
                </a:tc>
              </a:tr>
              <a:tr h="235324">
                <a:tc>
                  <a:txBody>
                    <a:bodyPr/>
                    <a:lstStyle/>
                    <a:p>
                      <a:r>
                        <a:rPr lang="en-US" sz="1400" dirty="0" smtClean="0"/>
                        <a:t>      Grade 3</a:t>
                      </a:r>
                      <a:endParaRPr lang="en-US" sz="1400" dirty="0"/>
                    </a:p>
                  </a:txBody>
                  <a:tcPr marL="51435" marR="51435" marT="0" marB="0"/>
                </a:tc>
                <a:tc>
                  <a:txBody>
                    <a:bodyPr/>
                    <a:lstStyle/>
                    <a:p>
                      <a:endParaRPr lang="en-US" sz="1400"/>
                    </a:p>
                  </a:txBody>
                  <a:tcPr marL="51435" marR="51435" marT="0" marB="0"/>
                </a:tc>
                <a:tc>
                  <a:txBody>
                    <a:bodyPr/>
                    <a:lstStyle/>
                    <a:p>
                      <a:endParaRPr lang="en-US" sz="1400"/>
                    </a:p>
                  </a:txBody>
                  <a:tcPr marL="51435" marR="51435" marT="0" marB="0"/>
                </a:tc>
                <a:tc>
                  <a:txBody>
                    <a:bodyPr/>
                    <a:lstStyle/>
                    <a:p>
                      <a:endParaRPr lang="en-US" sz="1400" dirty="0"/>
                    </a:p>
                  </a:txBody>
                  <a:tcPr marL="51435" marR="51435" marT="0" marB="0"/>
                </a:tc>
              </a:tr>
              <a:tr h="235324">
                <a:tc>
                  <a:txBody>
                    <a:bodyPr/>
                    <a:lstStyle/>
                    <a:p>
                      <a:r>
                        <a:rPr lang="en-US" sz="1400" dirty="0" smtClean="0"/>
                        <a:t>      Grade 4</a:t>
                      </a:r>
                      <a:endParaRPr lang="en-US" sz="1400" dirty="0"/>
                    </a:p>
                  </a:txBody>
                  <a:tcPr marL="51435" marR="51435" marT="0" marB="0"/>
                </a:tc>
                <a:tc>
                  <a:txBody>
                    <a:bodyPr/>
                    <a:lstStyle/>
                    <a:p>
                      <a:pPr algn="ctr"/>
                      <a:r>
                        <a:rPr lang="en-US" sz="1400" b="1" dirty="0" smtClean="0"/>
                        <a:t>71%</a:t>
                      </a:r>
                      <a:endParaRPr lang="en-US" sz="1400" b="1" dirty="0"/>
                    </a:p>
                  </a:txBody>
                  <a:tcPr marL="51435" marR="51435" marT="0" marB="0">
                    <a:solidFill>
                      <a:srgbClr val="FFFF00"/>
                    </a:solidFill>
                  </a:tcPr>
                </a:tc>
                <a:tc>
                  <a:txBody>
                    <a:bodyPr/>
                    <a:lstStyle/>
                    <a:p>
                      <a:pPr algn="ctr"/>
                      <a:r>
                        <a:rPr lang="en-US" sz="1400" b="1" dirty="0" smtClean="0"/>
                        <a:t>71.4%</a:t>
                      </a:r>
                      <a:endParaRPr lang="en-US" sz="1400" b="1" dirty="0"/>
                    </a:p>
                  </a:txBody>
                  <a:tcPr marL="51435" marR="51435" marT="0" marB="0"/>
                </a:tc>
                <a:tc>
                  <a:txBody>
                    <a:bodyPr/>
                    <a:lstStyle/>
                    <a:p>
                      <a:pPr algn="ctr"/>
                      <a:r>
                        <a:rPr lang="en-US" sz="1400" b="1" dirty="0" smtClean="0"/>
                        <a:t>65%</a:t>
                      </a:r>
                      <a:endParaRPr lang="en-US" sz="1400" b="1" dirty="0"/>
                    </a:p>
                  </a:txBody>
                  <a:tcPr marL="51435" marR="51435" marT="0" marB="0"/>
                </a:tc>
              </a:tr>
              <a:tr h="235324">
                <a:tc>
                  <a:txBody>
                    <a:bodyPr/>
                    <a:lstStyle/>
                    <a:p>
                      <a:r>
                        <a:rPr lang="en-US" sz="1400" dirty="0" smtClean="0"/>
                        <a:t>      Grade 5</a:t>
                      </a:r>
                      <a:endParaRPr lang="en-US" sz="1400" dirty="0"/>
                    </a:p>
                  </a:txBody>
                  <a:tcPr marL="51435" marR="51435" marT="0" marB="0"/>
                </a:tc>
                <a:tc>
                  <a:txBody>
                    <a:bodyPr/>
                    <a:lstStyle/>
                    <a:p>
                      <a:pPr algn="ctr"/>
                      <a:r>
                        <a:rPr lang="en-US" sz="1400" b="1" dirty="0" smtClean="0"/>
                        <a:t>63%</a:t>
                      </a:r>
                      <a:endParaRPr lang="en-US" sz="1400" b="1" dirty="0"/>
                    </a:p>
                  </a:txBody>
                  <a:tcPr marL="51435" marR="51435" marT="0" marB="0"/>
                </a:tc>
                <a:tc>
                  <a:txBody>
                    <a:bodyPr/>
                    <a:lstStyle/>
                    <a:p>
                      <a:pPr algn="ctr"/>
                      <a:r>
                        <a:rPr lang="en-US" sz="1400" b="1" dirty="0" smtClean="0"/>
                        <a:t>71.7%</a:t>
                      </a:r>
                      <a:endParaRPr lang="en-US" sz="1400" b="1" dirty="0"/>
                    </a:p>
                  </a:txBody>
                  <a:tcPr marL="51435" marR="51435" marT="0" marB="0"/>
                </a:tc>
                <a:tc>
                  <a:txBody>
                    <a:bodyPr/>
                    <a:lstStyle/>
                    <a:p>
                      <a:pPr algn="ctr"/>
                      <a:r>
                        <a:rPr lang="en-US" sz="1400" b="1" dirty="0" smtClean="0"/>
                        <a:t>65.7%</a:t>
                      </a:r>
                      <a:endParaRPr lang="en-US" sz="1400" b="1" dirty="0"/>
                    </a:p>
                  </a:txBody>
                  <a:tcPr marL="51435" marR="51435" marT="0" marB="0"/>
                </a:tc>
              </a:tr>
              <a:tr h="235324">
                <a:tc>
                  <a:txBody>
                    <a:bodyPr/>
                    <a:lstStyle/>
                    <a:p>
                      <a:r>
                        <a:rPr lang="en-US" sz="1400" dirty="0" smtClean="0"/>
                        <a:t>Spring,</a:t>
                      </a:r>
                      <a:r>
                        <a:rPr lang="en-US" sz="1400" baseline="0" dirty="0" smtClean="0"/>
                        <a:t> 2017</a:t>
                      </a:r>
                      <a:endParaRPr lang="en-US" sz="1400" dirty="0"/>
                    </a:p>
                  </a:txBody>
                  <a:tcPr marL="51435" marR="51435" marT="0" marB="0"/>
                </a:tc>
                <a:tc>
                  <a:txBody>
                    <a:bodyPr/>
                    <a:lstStyle/>
                    <a:p>
                      <a:endParaRPr lang="en-US" sz="1400"/>
                    </a:p>
                  </a:txBody>
                  <a:tcPr marL="51435" marR="51435" marT="0" marB="0"/>
                </a:tc>
                <a:tc>
                  <a:txBody>
                    <a:bodyPr/>
                    <a:lstStyle/>
                    <a:p>
                      <a:endParaRPr lang="en-US" sz="1400"/>
                    </a:p>
                  </a:txBody>
                  <a:tcPr marL="51435" marR="51435" marT="0" marB="0"/>
                </a:tc>
                <a:tc>
                  <a:txBody>
                    <a:bodyPr/>
                    <a:lstStyle/>
                    <a:p>
                      <a:endParaRPr lang="en-US" sz="1400"/>
                    </a:p>
                  </a:txBody>
                  <a:tcPr marL="51435" marR="51435" marT="0" marB="0"/>
                </a:tc>
              </a:tr>
              <a:tr h="235324">
                <a:tc>
                  <a:txBody>
                    <a:bodyPr/>
                    <a:lstStyle/>
                    <a:p>
                      <a:r>
                        <a:rPr lang="en-US" sz="1400" dirty="0" smtClean="0"/>
                        <a:t>      Grade 3</a:t>
                      </a:r>
                      <a:endParaRPr lang="en-US" sz="1400" dirty="0"/>
                    </a:p>
                  </a:txBody>
                  <a:tcPr marL="51435" marR="51435" marT="0" marB="0"/>
                </a:tc>
                <a:tc>
                  <a:txBody>
                    <a:bodyPr/>
                    <a:lstStyle/>
                    <a:p>
                      <a:pPr algn="ctr"/>
                      <a:endParaRPr lang="en-US" sz="1400" b="1" dirty="0"/>
                    </a:p>
                  </a:txBody>
                  <a:tcPr marL="51435" marR="51435" marT="0" marB="0"/>
                </a:tc>
                <a:tc>
                  <a:txBody>
                    <a:bodyPr/>
                    <a:lstStyle/>
                    <a:p>
                      <a:pPr algn="ctr"/>
                      <a:endParaRPr lang="en-US" sz="1400" b="1" dirty="0"/>
                    </a:p>
                  </a:txBody>
                  <a:tcPr marL="51435" marR="51435" marT="0" marB="0"/>
                </a:tc>
                <a:tc>
                  <a:txBody>
                    <a:bodyPr/>
                    <a:lstStyle/>
                    <a:p>
                      <a:pPr algn="ctr"/>
                      <a:endParaRPr lang="en-US" sz="1400" b="1" dirty="0"/>
                    </a:p>
                  </a:txBody>
                  <a:tcPr marL="51435" marR="51435" marT="0" marB="0"/>
                </a:tc>
              </a:tr>
              <a:tr h="235324">
                <a:tc>
                  <a:txBody>
                    <a:bodyPr/>
                    <a:lstStyle/>
                    <a:p>
                      <a:r>
                        <a:rPr lang="en-US" sz="1400" dirty="0" smtClean="0"/>
                        <a:t>      Grade 4</a:t>
                      </a:r>
                      <a:endParaRPr lang="en-US" sz="1400" dirty="0"/>
                    </a:p>
                  </a:txBody>
                  <a:tcPr marL="51435" marR="51435" marT="0" marB="0"/>
                </a:tc>
                <a:tc>
                  <a:txBody>
                    <a:bodyPr/>
                    <a:lstStyle/>
                    <a:p>
                      <a:pPr algn="ctr"/>
                      <a:r>
                        <a:rPr lang="en-US" sz="1400" b="1" dirty="0" smtClean="0"/>
                        <a:t>63.9%</a:t>
                      </a:r>
                      <a:endParaRPr lang="en-US" sz="1400" b="1" dirty="0"/>
                    </a:p>
                  </a:txBody>
                  <a:tcPr marL="51435" marR="51435" marT="0" marB="0">
                    <a:solidFill>
                      <a:srgbClr val="FFFF00"/>
                    </a:solidFill>
                  </a:tcPr>
                </a:tc>
                <a:tc>
                  <a:txBody>
                    <a:bodyPr/>
                    <a:lstStyle/>
                    <a:p>
                      <a:pPr algn="ctr"/>
                      <a:r>
                        <a:rPr lang="en-US" sz="1400" b="1" dirty="0" smtClean="0"/>
                        <a:t>53%</a:t>
                      </a:r>
                      <a:endParaRPr lang="en-US" sz="1400" b="1" dirty="0"/>
                    </a:p>
                  </a:txBody>
                  <a:tcPr marL="51435" marR="51435" marT="0" marB="0"/>
                </a:tc>
                <a:tc>
                  <a:txBody>
                    <a:bodyPr/>
                    <a:lstStyle/>
                    <a:p>
                      <a:pPr algn="ctr"/>
                      <a:r>
                        <a:rPr lang="en-US" sz="1400" b="1" dirty="0" smtClean="0"/>
                        <a:t>48.4%</a:t>
                      </a:r>
                      <a:endParaRPr lang="en-US" sz="1400" b="1" dirty="0"/>
                    </a:p>
                  </a:txBody>
                  <a:tcPr marL="51435" marR="51435" marT="0" marB="0"/>
                </a:tc>
              </a:tr>
              <a:tr h="235324">
                <a:tc>
                  <a:txBody>
                    <a:bodyPr/>
                    <a:lstStyle/>
                    <a:p>
                      <a:r>
                        <a:rPr lang="en-US" sz="1400" dirty="0" smtClean="0"/>
                        <a:t>      Grade 5</a:t>
                      </a:r>
                      <a:endParaRPr lang="en-US" sz="1400" dirty="0"/>
                    </a:p>
                  </a:txBody>
                  <a:tcPr marL="51435" marR="51435" marT="0" marB="0"/>
                </a:tc>
                <a:tc>
                  <a:txBody>
                    <a:bodyPr/>
                    <a:lstStyle/>
                    <a:p>
                      <a:pPr algn="ctr"/>
                      <a:r>
                        <a:rPr lang="en-US" sz="1400" b="1" dirty="0" smtClean="0"/>
                        <a:t>40.5%</a:t>
                      </a:r>
                      <a:endParaRPr lang="en-US" sz="1400" b="1" dirty="0"/>
                    </a:p>
                  </a:txBody>
                  <a:tcPr marL="51435" marR="51435" marT="0" marB="0"/>
                </a:tc>
                <a:tc>
                  <a:txBody>
                    <a:bodyPr/>
                    <a:lstStyle/>
                    <a:p>
                      <a:pPr algn="ctr"/>
                      <a:r>
                        <a:rPr lang="en-US" sz="1400" b="1" dirty="0" smtClean="0"/>
                        <a:t>54%</a:t>
                      </a:r>
                      <a:endParaRPr lang="en-US" sz="1400" b="1" dirty="0"/>
                    </a:p>
                  </a:txBody>
                  <a:tcPr marL="51435" marR="51435" marT="0" marB="0"/>
                </a:tc>
                <a:tc>
                  <a:txBody>
                    <a:bodyPr/>
                    <a:lstStyle/>
                    <a:p>
                      <a:pPr algn="ctr"/>
                      <a:r>
                        <a:rPr lang="en-US" sz="1400" b="1" dirty="0" smtClean="0"/>
                        <a:t>46.1%</a:t>
                      </a:r>
                      <a:endParaRPr lang="en-US" sz="1400" b="1" dirty="0"/>
                    </a:p>
                  </a:txBody>
                  <a:tcPr marL="51435" marR="51435" marT="0" marB="0"/>
                </a:tc>
              </a:tr>
            </a:tbl>
          </a:graphicData>
        </a:graphic>
      </p:graphicFrame>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025" y="135641"/>
            <a:ext cx="4752975" cy="2439554"/>
          </a:xfrm>
          <a:prstGeom prst="rect">
            <a:avLst/>
          </a:prstGeom>
        </p:spPr>
      </p:pic>
    </p:spTree>
    <p:extLst>
      <p:ext uri="{BB962C8B-B14F-4D97-AF65-F5344CB8AC3E}">
        <p14:creationId xmlns:p14="http://schemas.microsoft.com/office/powerpoint/2010/main" val="1381167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4953000"/>
            <a:ext cx="3980595" cy="1942247"/>
          </a:xfrm>
          <a:prstGeom prst="rect">
            <a:avLst/>
          </a:prstGeom>
        </p:spPr>
      </p:pic>
      <p:sp>
        <p:nvSpPr>
          <p:cNvPr id="2" name="Title 1"/>
          <p:cNvSpPr>
            <a:spLocks noGrp="1"/>
          </p:cNvSpPr>
          <p:nvPr>
            <p:ph type="title"/>
          </p:nvPr>
        </p:nvSpPr>
        <p:spPr>
          <a:xfrm>
            <a:off x="1143000" y="152400"/>
            <a:ext cx="6172200" cy="857250"/>
          </a:xfrm>
        </p:spPr>
        <p:txBody>
          <a:bodyPr>
            <a:normAutofit fontScale="90000"/>
          </a:bodyPr>
          <a:lstStyle/>
          <a:p>
            <a:r>
              <a:rPr lang="en-US" b="1" dirty="0" smtClean="0">
                <a:latin typeface="Times New Roman" pitchFamily="18" charset="0"/>
                <a:cs typeface="Times New Roman" pitchFamily="18" charset="0"/>
              </a:rPr>
              <a:t>SC PASS – Social Studies</a:t>
            </a:r>
            <a:endParaRPr lang="en-US" b="1" dirty="0">
              <a:latin typeface="Times New Roman" pitchFamily="18" charset="0"/>
              <a:cs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403148853"/>
              </p:ext>
            </p:extLst>
          </p:nvPr>
        </p:nvGraphicFramePr>
        <p:xfrm>
          <a:off x="685800" y="1000551"/>
          <a:ext cx="5486399" cy="4129090"/>
        </p:xfrm>
        <a:graphic>
          <a:graphicData uri="http://schemas.openxmlformats.org/drawingml/2006/table">
            <a:tbl>
              <a:tblPr firstRow="1" firstCol="1" lastRow="1" lastCol="1" bandRow="1" bandCol="1">
                <a:tableStyleId>{5C22544A-7EE6-4342-B048-85BDC9FD1C3A}</a:tableStyleId>
              </a:tblPr>
              <a:tblGrid>
                <a:gridCol w="1231019"/>
                <a:gridCol w="1443790"/>
                <a:gridCol w="1519778"/>
                <a:gridCol w="1291812"/>
              </a:tblGrid>
              <a:tr h="205740">
                <a:tc>
                  <a:txBody>
                    <a:bodyPr/>
                    <a:lstStyle/>
                    <a:p>
                      <a:pPr marL="0" marR="0">
                        <a:spcBef>
                          <a:spcPts val="0"/>
                        </a:spcBef>
                        <a:spcAft>
                          <a:spcPts val="0"/>
                        </a:spcAft>
                      </a:pPr>
                      <a:r>
                        <a:rPr lang="en-US" sz="1400" dirty="0">
                          <a:effectLst/>
                        </a:rPr>
                        <a:t> </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dirty="0">
                          <a:effectLst/>
                        </a:rPr>
                        <a:t>Blythe % Met</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dirty="0">
                          <a:effectLst/>
                        </a:rPr>
                        <a:t>District % Met</a:t>
                      </a:r>
                      <a:endParaRPr lang="en-US" sz="1400" dirty="0">
                        <a:effectLst/>
                        <a:latin typeface="Times New Roman"/>
                        <a:ea typeface="Times New Roman"/>
                      </a:endParaRPr>
                    </a:p>
                  </a:txBody>
                  <a:tcPr marL="51435" marR="51435" marT="0" marB="0"/>
                </a:tc>
                <a:tc>
                  <a:txBody>
                    <a:bodyPr/>
                    <a:lstStyle/>
                    <a:p>
                      <a:pPr marL="0" marR="0">
                        <a:spcBef>
                          <a:spcPts val="0"/>
                        </a:spcBef>
                        <a:spcAft>
                          <a:spcPts val="0"/>
                        </a:spcAft>
                      </a:pPr>
                      <a:r>
                        <a:rPr lang="en-US" sz="1400">
                          <a:effectLst/>
                        </a:rPr>
                        <a:t>State % Met</a:t>
                      </a:r>
                      <a:endParaRPr lang="en-US" sz="1400">
                        <a:effectLst/>
                        <a:latin typeface="Times New Roman"/>
                        <a:ea typeface="Times New Roman"/>
                      </a:endParaRPr>
                    </a:p>
                  </a:txBody>
                  <a:tcPr marL="51435" marR="51435" marT="0" marB="0"/>
                </a:tc>
              </a:tr>
              <a:tr h="205740">
                <a:tc>
                  <a:txBody>
                    <a:bodyPr/>
                    <a:lstStyle/>
                    <a:p>
                      <a:r>
                        <a:rPr lang="en-US" sz="1400" dirty="0" smtClean="0"/>
                        <a:t>Spring, 2014</a:t>
                      </a:r>
                      <a:endParaRPr lang="en-US" sz="1400" dirty="0"/>
                    </a:p>
                  </a:txBody>
                  <a:tcPr marL="51435" marR="51435" marT="0" marB="0"/>
                </a:tc>
                <a:tc>
                  <a:txBody>
                    <a:bodyPr/>
                    <a:lstStyle/>
                    <a:p>
                      <a:endParaRPr lang="en-US" sz="1400" b="1" dirty="0"/>
                    </a:p>
                  </a:txBody>
                  <a:tcPr marL="51435" marR="51435" marT="0" marB="0"/>
                </a:tc>
                <a:tc>
                  <a:txBody>
                    <a:bodyPr/>
                    <a:lstStyle/>
                    <a:p>
                      <a:endParaRPr lang="en-US" sz="1400" b="1" dirty="0"/>
                    </a:p>
                  </a:txBody>
                  <a:tcPr marL="51435" marR="51435" marT="0" marB="0"/>
                </a:tc>
                <a:tc>
                  <a:txBody>
                    <a:bodyPr/>
                    <a:lstStyle/>
                    <a:p>
                      <a:endParaRPr lang="en-US" sz="1400" dirty="0"/>
                    </a:p>
                  </a:txBody>
                  <a:tcPr marL="51435" marR="51435" marT="0" marB="0"/>
                </a:tc>
              </a:tr>
              <a:tr h="205740">
                <a:tc>
                  <a:txBody>
                    <a:bodyPr/>
                    <a:lstStyle/>
                    <a:p>
                      <a:r>
                        <a:rPr lang="en-US" sz="1400" dirty="0" smtClean="0"/>
                        <a:t>     Grade</a:t>
                      </a:r>
                      <a:r>
                        <a:rPr lang="en-US" sz="1400" baseline="0" dirty="0" smtClean="0"/>
                        <a:t> 3</a:t>
                      </a:r>
                      <a:endParaRPr lang="en-US" sz="1400" dirty="0"/>
                    </a:p>
                  </a:txBody>
                  <a:tcPr marL="51435" marR="51435" marT="0" marB="0"/>
                </a:tc>
                <a:tc>
                  <a:txBody>
                    <a:bodyPr/>
                    <a:lstStyle/>
                    <a:p>
                      <a:pPr marL="0" marR="0" algn="ctr">
                        <a:spcBef>
                          <a:spcPts val="0"/>
                        </a:spcBef>
                        <a:spcAft>
                          <a:spcPts val="0"/>
                        </a:spcAft>
                      </a:pPr>
                      <a:r>
                        <a:rPr lang="en-US" sz="1400" b="1" dirty="0">
                          <a:effectLst/>
                          <a:latin typeface="Times New Roman"/>
                          <a:ea typeface="Times New Roman"/>
                        </a:rPr>
                        <a:t>78.3%</a:t>
                      </a:r>
                    </a:p>
                  </a:txBody>
                  <a:tcPr marL="51435" marR="51435" marT="0" marB="0">
                    <a:solidFill>
                      <a:srgbClr val="FFFF00"/>
                    </a:solidFill>
                  </a:tcPr>
                </a:tc>
                <a:tc>
                  <a:txBody>
                    <a:bodyPr/>
                    <a:lstStyle/>
                    <a:p>
                      <a:pPr marL="0" marR="0" algn="ctr">
                        <a:spcBef>
                          <a:spcPts val="0"/>
                        </a:spcBef>
                        <a:spcAft>
                          <a:spcPts val="0"/>
                        </a:spcAft>
                      </a:pPr>
                      <a:r>
                        <a:rPr lang="en-US" sz="1400" b="1" dirty="0">
                          <a:effectLst/>
                          <a:latin typeface="Times New Roman"/>
                          <a:ea typeface="Times New Roman"/>
                        </a:rPr>
                        <a:t>81.7%</a:t>
                      </a:r>
                    </a:p>
                  </a:txBody>
                  <a:tcPr marL="51435" marR="51435" marT="0" marB="0"/>
                </a:tc>
                <a:tc>
                  <a:txBody>
                    <a:bodyPr/>
                    <a:lstStyle/>
                    <a:p>
                      <a:pPr marL="0" marR="0" algn="ctr">
                        <a:spcBef>
                          <a:spcPts val="0"/>
                        </a:spcBef>
                        <a:spcAft>
                          <a:spcPts val="0"/>
                        </a:spcAft>
                      </a:pPr>
                      <a:r>
                        <a:rPr lang="en-US" sz="1400" dirty="0">
                          <a:solidFill>
                            <a:schemeClr val="tx1"/>
                          </a:solidFill>
                          <a:effectLst/>
                          <a:latin typeface="Times New Roman"/>
                          <a:ea typeface="Times New Roman"/>
                        </a:rPr>
                        <a:t>77.2%</a:t>
                      </a:r>
                    </a:p>
                  </a:txBody>
                  <a:tcPr marL="51435" marR="51435" marT="0" marB="0"/>
                </a:tc>
              </a:tr>
              <a:tr h="205740">
                <a:tc>
                  <a:txBody>
                    <a:bodyPr/>
                    <a:lstStyle/>
                    <a:p>
                      <a:r>
                        <a:rPr lang="en-US" sz="1400" dirty="0" smtClean="0"/>
                        <a:t>     Grade 4</a:t>
                      </a:r>
                      <a:endParaRPr lang="en-US" sz="1400" dirty="0"/>
                    </a:p>
                  </a:txBody>
                  <a:tcPr marL="51435" marR="51435" marT="0" marB="0"/>
                </a:tc>
                <a:tc>
                  <a:txBody>
                    <a:bodyPr/>
                    <a:lstStyle/>
                    <a:p>
                      <a:pPr marL="0" marR="0" algn="ctr">
                        <a:spcBef>
                          <a:spcPts val="0"/>
                        </a:spcBef>
                        <a:spcAft>
                          <a:spcPts val="0"/>
                        </a:spcAft>
                      </a:pPr>
                      <a:r>
                        <a:rPr lang="en-US" sz="1400" b="1" dirty="0">
                          <a:effectLst/>
                          <a:highlight>
                            <a:srgbClr val="FFFF00"/>
                          </a:highlight>
                          <a:latin typeface="Times New Roman"/>
                          <a:ea typeface="Times New Roman"/>
                        </a:rPr>
                        <a:t>97.9%</a:t>
                      </a:r>
                      <a:endParaRPr lang="en-US" sz="1400" b="1" dirty="0">
                        <a:effectLst/>
                        <a:latin typeface="Times New Roman"/>
                        <a:ea typeface="Times New Roman"/>
                      </a:endParaRPr>
                    </a:p>
                  </a:txBody>
                  <a:tcPr marL="51435" marR="51435" marT="0" marB="0">
                    <a:solidFill>
                      <a:srgbClr val="FFFF00"/>
                    </a:solidFill>
                  </a:tcPr>
                </a:tc>
                <a:tc>
                  <a:txBody>
                    <a:bodyPr/>
                    <a:lstStyle/>
                    <a:p>
                      <a:pPr marL="0" marR="0" algn="ctr">
                        <a:spcBef>
                          <a:spcPts val="0"/>
                        </a:spcBef>
                        <a:spcAft>
                          <a:spcPts val="0"/>
                        </a:spcAft>
                      </a:pPr>
                      <a:r>
                        <a:rPr lang="en-US" sz="1400" b="1" dirty="0">
                          <a:effectLst/>
                          <a:latin typeface="Times New Roman"/>
                          <a:ea typeface="Times New Roman"/>
                        </a:rPr>
                        <a:t>87.5%</a:t>
                      </a:r>
                    </a:p>
                  </a:txBody>
                  <a:tcPr marL="51435" marR="51435" marT="0" marB="0"/>
                </a:tc>
                <a:tc>
                  <a:txBody>
                    <a:bodyPr/>
                    <a:lstStyle/>
                    <a:p>
                      <a:pPr marL="0" marR="0" algn="ctr">
                        <a:spcBef>
                          <a:spcPts val="0"/>
                        </a:spcBef>
                        <a:spcAft>
                          <a:spcPts val="0"/>
                        </a:spcAft>
                      </a:pPr>
                      <a:r>
                        <a:rPr lang="en-US" sz="1400" dirty="0">
                          <a:solidFill>
                            <a:schemeClr val="tx1"/>
                          </a:solidFill>
                          <a:effectLst/>
                          <a:latin typeface="Times New Roman"/>
                          <a:ea typeface="Times New Roman"/>
                        </a:rPr>
                        <a:t>83.7%</a:t>
                      </a:r>
                    </a:p>
                  </a:txBody>
                  <a:tcPr marL="51435" marR="51435" marT="0" marB="0"/>
                </a:tc>
              </a:tr>
              <a:tr h="205740">
                <a:tc>
                  <a:txBody>
                    <a:bodyPr/>
                    <a:lstStyle/>
                    <a:p>
                      <a:r>
                        <a:rPr lang="en-US" sz="1400" dirty="0" smtClean="0"/>
                        <a:t>     Grade 5</a:t>
                      </a:r>
                      <a:endParaRPr lang="en-US" sz="1400" dirty="0"/>
                    </a:p>
                  </a:txBody>
                  <a:tcPr marL="51435" marR="51435" marT="0" marB="0"/>
                </a:tc>
                <a:tc>
                  <a:txBody>
                    <a:bodyPr/>
                    <a:lstStyle/>
                    <a:p>
                      <a:pPr marL="0" marR="0" algn="ctr">
                        <a:spcBef>
                          <a:spcPts val="0"/>
                        </a:spcBef>
                        <a:spcAft>
                          <a:spcPts val="0"/>
                        </a:spcAft>
                      </a:pPr>
                      <a:r>
                        <a:rPr lang="en-US" sz="1400" b="1" dirty="0">
                          <a:solidFill>
                            <a:schemeClr val="tx1"/>
                          </a:solidFill>
                          <a:effectLst/>
                          <a:highlight>
                            <a:srgbClr val="FFFF00"/>
                          </a:highlight>
                          <a:latin typeface="Times New Roman"/>
                          <a:ea typeface="Times New Roman"/>
                        </a:rPr>
                        <a:t>80.4%</a:t>
                      </a:r>
                      <a:endParaRPr lang="en-US" sz="1400" b="1" dirty="0">
                        <a:solidFill>
                          <a:schemeClr val="tx1"/>
                        </a:solidFill>
                        <a:effectLst/>
                        <a:latin typeface="Times New Roman"/>
                        <a:ea typeface="Times New Roman"/>
                      </a:endParaRPr>
                    </a:p>
                  </a:txBody>
                  <a:tcPr marL="51435" marR="51435" marT="0" marB="0"/>
                </a:tc>
                <a:tc>
                  <a:txBody>
                    <a:bodyPr/>
                    <a:lstStyle/>
                    <a:p>
                      <a:pPr marL="0" marR="0" algn="ctr">
                        <a:spcBef>
                          <a:spcPts val="0"/>
                        </a:spcBef>
                        <a:spcAft>
                          <a:spcPts val="0"/>
                        </a:spcAft>
                      </a:pPr>
                      <a:r>
                        <a:rPr lang="en-US" sz="1400" b="1" dirty="0">
                          <a:solidFill>
                            <a:schemeClr val="tx1"/>
                          </a:solidFill>
                          <a:effectLst/>
                          <a:latin typeface="Times New Roman"/>
                          <a:ea typeface="Times New Roman"/>
                        </a:rPr>
                        <a:t>79.3%</a:t>
                      </a:r>
                    </a:p>
                  </a:txBody>
                  <a:tcPr marL="51435" marR="51435" marT="0" marB="0"/>
                </a:tc>
                <a:tc>
                  <a:txBody>
                    <a:bodyPr/>
                    <a:lstStyle/>
                    <a:p>
                      <a:pPr marL="0" marR="0" algn="ctr">
                        <a:spcBef>
                          <a:spcPts val="0"/>
                        </a:spcBef>
                        <a:spcAft>
                          <a:spcPts val="0"/>
                        </a:spcAft>
                      </a:pPr>
                      <a:r>
                        <a:rPr lang="en-US" sz="1400" dirty="0">
                          <a:solidFill>
                            <a:schemeClr val="tx1"/>
                          </a:solidFill>
                          <a:effectLst/>
                          <a:latin typeface="Times New Roman"/>
                          <a:ea typeface="Times New Roman"/>
                        </a:rPr>
                        <a:t>72.0%</a:t>
                      </a:r>
                    </a:p>
                  </a:txBody>
                  <a:tcPr marL="51435" marR="51435" marT="0" marB="0"/>
                </a:tc>
              </a:tr>
              <a:tr h="214314">
                <a:tc>
                  <a:txBody>
                    <a:bodyPr/>
                    <a:lstStyle/>
                    <a:p>
                      <a:r>
                        <a:rPr lang="en-US" sz="1400" dirty="0" smtClean="0"/>
                        <a:t>Spring, 2015</a:t>
                      </a:r>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c>
                  <a:txBody>
                    <a:bodyPr/>
                    <a:lstStyle/>
                    <a:p>
                      <a:endParaRPr lang="en-US" sz="1400"/>
                    </a:p>
                  </a:txBody>
                  <a:tcPr marL="51435" marR="51435" marT="0" marB="0"/>
                </a:tc>
              </a:tr>
              <a:tr h="205740">
                <a:tc>
                  <a:txBody>
                    <a:bodyPr/>
                    <a:lstStyle/>
                    <a:p>
                      <a:r>
                        <a:rPr lang="en-US" sz="1400" dirty="0" smtClean="0"/>
                        <a:t>     Grade 3</a:t>
                      </a:r>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r>
              <a:tr h="205740">
                <a:tc rowSpan="2">
                  <a:txBody>
                    <a:bodyPr/>
                    <a:lstStyle/>
                    <a:p>
                      <a:r>
                        <a:rPr lang="en-US" sz="1400" dirty="0" smtClean="0"/>
                        <a:t>     Grade 4</a:t>
                      </a:r>
                      <a:endParaRPr lang="en-US" sz="1400" dirty="0"/>
                    </a:p>
                  </a:txBody>
                  <a:tcPr marL="51435" marR="51435" marT="0" marB="0"/>
                </a:tc>
                <a:tc rowSpan="2">
                  <a:txBody>
                    <a:bodyPr/>
                    <a:lstStyle/>
                    <a:p>
                      <a:pPr algn="ctr"/>
                      <a:r>
                        <a:rPr lang="en-US" sz="1400" b="1" dirty="0" smtClean="0">
                          <a:latin typeface="Times New Roman" panose="02020603050405020304" pitchFamily="18" charset="0"/>
                          <a:cs typeface="Times New Roman" panose="02020603050405020304" pitchFamily="18" charset="0"/>
                        </a:rPr>
                        <a:t>90.8%</a:t>
                      </a:r>
                      <a:endParaRPr lang="en-US" sz="1400" b="1" dirty="0">
                        <a:latin typeface="Times New Roman" panose="02020603050405020304" pitchFamily="18" charset="0"/>
                        <a:cs typeface="Times New Roman" panose="02020603050405020304" pitchFamily="18" charset="0"/>
                      </a:endParaRPr>
                    </a:p>
                  </a:txBody>
                  <a:tcPr marL="51435" marR="51435" marT="0" marB="0">
                    <a:solidFill>
                      <a:srgbClr val="FFFF00"/>
                    </a:solidFill>
                  </a:tcPr>
                </a:tc>
                <a:tc>
                  <a:txBody>
                    <a:bodyPr/>
                    <a:lstStyle/>
                    <a:p>
                      <a:pPr algn="ctr"/>
                      <a:r>
                        <a:rPr lang="en-US" sz="1400" b="1" dirty="0" smtClean="0"/>
                        <a:t>88.6%</a:t>
                      </a:r>
                      <a:endParaRPr lang="en-US" sz="1400" b="1" dirty="0"/>
                    </a:p>
                  </a:txBody>
                  <a:tcPr marL="51435" marR="51435" marT="0" marB="0"/>
                </a:tc>
                <a:tc rowSpan="2">
                  <a:txBody>
                    <a:bodyPr/>
                    <a:lstStyle/>
                    <a:p>
                      <a:pPr algn="ctr"/>
                      <a:r>
                        <a:rPr lang="en-US" sz="1400" dirty="0" smtClean="0"/>
                        <a:t>85.3%</a:t>
                      </a:r>
                      <a:endParaRPr lang="en-US" sz="1400" dirty="0"/>
                    </a:p>
                  </a:txBody>
                  <a:tcPr marL="51435" marR="51435" marT="0" marB="0"/>
                </a:tc>
              </a:tr>
              <a:tr h="197168">
                <a:tc vMerge="1">
                  <a:txBody>
                    <a:bodyPr/>
                    <a:lstStyle/>
                    <a:p>
                      <a:endParaRPr lang="en-US"/>
                    </a:p>
                  </a:txBody>
                  <a:tcPr/>
                </a:tc>
                <a:tc vMerge="1">
                  <a:txBody>
                    <a:bodyPr/>
                    <a:lstStyle/>
                    <a:p>
                      <a:endParaRPr lang="en-US"/>
                    </a:p>
                  </a:txBody>
                  <a:tcPr>
                    <a:solidFill>
                      <a:srgbClr val="FFFF00"/>
                    </a:solidFill>
                  </a:tcPr>
                </a:tc>
                <a:tc rowSpan="2">
                  <a:txBody>
                    <a:bodyPr/>
                    <a:lstStyle/>
                    <a:p>
                      <a:pPr algn="ctr"/>
                      <a:r>
                        <a:rPr lang="en-US" sz="1400" b="1" dirty="0" smtClean="0"/>
                        <a:t>78%</a:t>
                      </a:r>
                      <a:endParaRPr lang="en-US" sz="1400" b="1" dirty="0"/>
                    </a:p>
                  </a:txBody>
                  <a:tcPr marL="51435" marR="51435" marT="0" marB="0"/>
                </a:tc>
                <a:tc vMerge="1">
                  <a:txBody>
                    <a:bodyPr/>
                    <a:lstStyle/>
                    <a:p>
                      <a:endParaRPr lang="en-US"/>
                    </a:p>
                  </a:txBody>
                  <a:tcPr/>
                </a:tc>
              </a:tr>
              <a:tr h="265748">
                <a:tc rowSpan="2">
                  <a:txBody>
                    <a:bodyPr/>
                    <a:lstStyle/>
                    <a:p>
                      <a:r>
                        <a:rPr lang="en-US" sz="1400" dirty="0" smtClean="0"/>
                        <a:t>     Grade 5</a:t>
                      </a:r>
                      <a:endParaRPr lang="en-US" sz="1400" dirty="0"/>
                    </a:p>
                  </a:txBody>
                  <a:tcPr marL="51435" marR="51435" marT="0" marB="0"/>
                </a:tc>
                <a:tc rowSpan="2">
                  <a:txBody>
                    <a:bodyPr/>
                    <a:lstStyle/>
                    <a:p>
                      <a:pPr algn="ctr"/>
                      <a:r>
                        <a:rPr lang="en-US" sz="1400" b="1" dirty="0" smtClean="0">
                          <a:latin typeface="Times New Roman" panose="02020603050405020304" pitchFamily="18" charset="0"/>
                          <a:cs typeface="Times New Roman" panose="02020603050405020304" pitchFamily="18" charset="0"/>
                        </a:rPr>
                        <a:t>76.2%</a:t>
                      </a:r>
                    </a:p>
                  </a:txBody>
                  <a:tcPr marL="51435" marR="51435" marT="0" marB="0"/>
                </a:tc>
                <a:tc vMerge="1">
                  <a:txBody>
                    <a:bodyPr/>
                    <a:lstStyle/>
                    <a:p>
                      <a:endParaRPr lang="en-US" dirty="0"/>
                    </a:p>
                  </a:txBody>
                  <a:tcPr marL="68580" marR="68580" marT="0" marB="0"/>
                </a:tc>
                <a:tc rowSpan="2">
                  <a:txBody>
                    <a:bodyPr/>
                    <a:lstStyle/>
                    <a:p>
                      <a:pPr algn="ctr"/>
                      <a:r>
                        <a:rPr lang="en-US" sz="1400" dirty="0" smtClean="0"/>
                        <a:t>71.4%</a:t>
                      </a:r>
                      <a:endParaRPr lang="en-US" sz="1400" dirty="0"/>
                    </a:p>
                  </a:txBody>
                  <a:tcPr marL="51435" marR="51435" marT="0" marB="0"/>
                </a:tc>
              </a:tr>
              <a:tr h="205740">
                <a:tc vMerge="1">
                  <a:txBody>
                    <a:bodyPr/>
                    <a:lstStyle/>
                    <a:p>
                      <a:endParaRPr lang="en-US"/>
                    </a:p>
                  </a:txBody>
                  <a:tcPr/>
                </a:tc>
                <a:tc vMerge="1">
                  <a:txBody>
                    <a:bodyPr/>
                    <a:lstStyle/>
                    <a:p>
                      <a:endParaRPr lang="en-US"/>
                    </a:p>
                  </a:txBody>
                  <a:tcPr/>
                </a:tc>
                <a:tc>
                  <a:txBody>
                    <a:bodyPr/>
                    <a:lstStyle/>
                    <a:p>
                      <a:endParaRPr lang="en-US" sz="1400" b="1" dirty="0"/>
                    </a:p>
                  </a:txBody>
                  <a:tcPr marL="51435" marR="51435" marT="0" marB="0"/>
                </a:tc>
                <a:tc vMerge="1">
                  <a:txBody>
                    <a:bodyPr/>
                    <a:lstStyle/>
                    <a:p>
                      <a:endParaRPr lang="en-US" dirty="0"/>
                    </a:p>
                  </a:txBody>
                  <a:tcPr/>
                </a:tc>
              </a:tr>
              <a:tr h="205740">
                <a:tc>
                  <a:txBody>
                    <a:bodyPr/>
                    <a:lstStyle/>
                    <a:p>
                      <a:r>
                        <a:rPr lang="en-US" sz="1400" dirty="0" smtClean="0"/>
                        <a:t>Spring,</a:t>
                      </a:r>
                      <a:r>
                        <a:rPr lang="en-US" sz="1400" baseline="0" dirty="0" smtClean="0"/>
                        <a:t> 2016</a:t>
                      </a:r>
                      <a:endParaRPr lang="en-US" sz="1400" dirty="0"/>
                    </a:p>
                  </a:txBody>
                  <a:tcPr marL="51435" marR="51435" marT="0" marB="0"/>
                </a:tc>
                <a:tc>
                  <a:txBody>
                    <a:bodyPr/>
                    <a:lstStyle/>
                    <a:p>
                      <a:endParaRPr lang="en-US" sz="1400" dirty="0"/>
                    </a:p>
                  </a:txBody>
                  <a:tcPr marL="51435" marR="51435" marT="0" marB="0">
                    <a:solidFill>
                      <a:schemeClr val="accent1">
                        <a:lumMod val="40000"/>
                        <a:lumOff val="60000"/>
                      </a:schemeClr>
                    </a:solidFill>
                  </a:tcPr>
                </a:tc>
                <a:tc>
                  <a:txBody>
                    <a:bodyPr/>
                    <a:lstStyle/>
                    <a:p>
                      <a:endParaRPr lang="en-US" sz="1400" dirty="0"/>
                    </a:p>
                  </a:txBody>
                  <a:tcPr marL="51435" marR="51435" marT="0" marB="0"/>
                </a:tc>
                <a:tc>
                  <a:txBody>
                    <a:bodyPr/>
                    <a:lstStyle/>
                    <a:p>
                      <a:endParaRPr lang="en-US" sz="1400" dirty="0"/>
                    </a:p>
                  </a:txBody>
                  <a:tcPr marL="51435" marR="51435" marT="0" marB="0"/>
                </a:tc>
              </a:tr>
              <a:tr h="205740">
                <a:tc>
                  <a:txBody>
                    <a:bodyPr/>
                    <a:lstStyle/>
                    <a:p>
                      <a:r>
                        <a:rPr lang="en-US" sz="1400" dirty="0" smtClean="0"/>
                        <a:t>     Grade 3</a:t>
                      </a:r>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c>
                  <a:txBody>
                    <a:bodyPr/>
                    <a:lstStyle/>
                    <a:p>
                      <a:endParaRPr lang="en-US" sz="1400" dirty="0"/>
                    </a:p>
                  </a:txBody>
                  <a:tcPr marL="51435" marR="51435" marT="0" marB="0"/>
                </a:tc>
              </a:tr>
              <a:tr h="205740">
                <a:tc>
                  <a:txBody>
                    <a:bodyPr/>
                    <a:lstStyle/>
                    <a:p>
                      <a:r>
                        <a:rPr lang="en-US" sz="1400" dirty="0" smtClean="0"/>
                        <a:t>     Grade 4</a:t>
                      </a:r>
                      <a:endParaRPr lang="en-US" sz="1400" dirty="0"/>
                    </a:p>
                  </a:txBody>
                  <a:tcPr marL="51435" marR="51435" marT="0" marB="0"/>
                </a:tc>
                <a:tc>
                  <a:txBody>
                    <a:bodyPr/>
                    <a:lstStyle/>
                    <a:p>
                      <a:pPr algn="ctr"/>
                      <a:r>
                        <a:rPr lang="en-US" sz="1400" b="1" dirty="0" smtClean="0"/>
                        <a:t>86.2%</a:t>
                      </a:r>
                      <a:endParaRPr lang="en-US" sz="1400" b="1" dirty="0"/>
                    </a:p>
                  </a:txBody>
                  <a:tcPr marL="51435" marR="51435" marT="0" marB="0"/>
                </a:tc>
                <a:tc>
                  <a:txBody>
                    <a:bodyPr/>
                    <a:lstStyle/>
                    <a:p>
                      <a:pPr algn="ctr"/>
                      <a:r>
                        <a:rPr lang="en-US" sz="1400" b="1" dirty="0" smtClean="0"/>
                        <a:t>85.4%</a:t>
                      </a:r>
                      <a:endParaRPr lang="en-US" sz="1400" b="1" dirty="0"/>
                    </a:p>
                  </a:txBody>
                  <a:tcPr marL="51435" marR="51435" marT="0" marB="0"/>
                </a:tc>
                <a:tc>
                  <a:txBody>
                    <a:bodyPr/>
                    <a:lstStyle/>
                    <a:p>
                      <a:pPr algn="ctr"/>
                      <a:r>
                        <a:rPr lang="en-US" sz="1400" b="1" dirty="0" smtClean="0"/>
                        <a:t>81.3%</a:t>
                      </a:r>
                      <a:endParaRPr lang="en-US" sz="1400" b="1" dirty="0"/>
                    </a:p>
                  </a:txBody>
                  <a:tcPr marL="51435" marR="51435" marT="0" marB="0"/>
                </a:tc>
              </a:tr>
              <a:tr h="205740">
                <a:tc>
                  <a:txBody>
                    <a:bodyPr/>
                    <a:lstStyle/>
                    <a:p>
                      <a:r>
                        <a:rPr lang="en-US" sz="1400" dirty="0" smtClean="0"/>
                        <a:t>     Grade 5</a:t>
                      </a:r>
                      <a:endParaRPr lang="en-US" sz="1400" dirty="0"/>
                    </a:p>
                  </a:txBody>
                  <a:tcPr marL="51435" marR="51435" marT="0" marB="0"/>
                </a:tc>
                <a:tc>
                  <a:txBody>
                    <a:bodyPr/>
                    <a:lstStyle/>
                    <a:p>
                      <a:pPr algn="ctr"/>
                      <a:r>
                        <a:rPr lang="en-US" sz="1400" b="1" dirty="0" smtClean="0"/>
                        <a:t>68.3%</a:t>
                      </a:r>
                      <a:endParaRPr lang="en-US" sz="1400" b="1" dirty="0"/>
                    </a:p>
                  </a:txBody>
                  <a:tcPr marL="51435" marR="51435" marT="0" marB="0"/>
                </a:tc>
                <a:tc>
                  <a:txBody>
                    <a:bodyPr/>
                    <a:lstStyle/>
                    <a:p>
                      <a:pPr algn="ctr"/>
                      <a:r>
                        <a:rPr lang="en-US" sz="1400" b="1" dirty="0" smtClean="0"/>
                        <a:t>77%</a:t>
                      </a:r>
                      <a:endParaRPr lang="en-US" sz="1400" b="1" dirty="0"/>
                    </a:p>
                  </a:txBody>
                  <a:tcPr marL="51435" marR="51435" marT="0" marB="0"/>
                </a:tc>
                <a:tc>
                  <a:txBody>
                    <a:bodyPr/>
                    <a:lstStyle/>
                    <a:p>
                      <a:pPr algn="ctr"/>
                      <a:r>
                        <a:rPr lang="en-US" sz="1400" b="1" dirty="0" smtClean="0"/>
                        <a:t>71.5%</a:t>
                      </a:r>
                      <a:endParaRPr lang="en-US" sz="1400" b="1" dirty="0"/>
                    </a:p>
                  </a:txBody>
                  <a:tcPr marL="51435" marR="51435" marT="0" marB="0"/>
                </a:tc>
              </a:tr>
              <a:tr h="251460">
                <a:tc>
                  <a:txBody>
                    <a:bodyPr/>
                    <a:lstStyle/>
                    <a:p>
                      <a:r>
                        <a:rPr lang="en-US" sz="1400" dirty="0" smtClean="0"/>
                        <a:t>Spring, 2017</a:t>
                      </a:r>
                      <a:endParaRPr lang="en-US" sz="1400" dirty="0"/>
                    </a:p>
                  </a:txBody>
                  <a:tcPr marL="51435" marR="51435" marT="0" marB="0"/>
                </a:tc>
                <a:tc>
                  <a:txBody>
                    <a:bodyPr/>
                    <a:lstStyle/>
                    <a:p>
                      <a:endParaRPr lang="en-US" sz="1400" dirty="0"/>
                    </a:p>
                  </a:txBody>
                  <a:tcPr marL="51435" marR="51435" marT="0" marB="0"/>
                </a:tc>
                <a:tc>
                  <a:txBody>
                    <a:bodyPr/>
                    <a:lstStyle/>
                    <a:p>
                      <a:endParaRPr lang="en-US" sz="1400"/>
                    </a:p>
                  </a:txBody>
                  <a:tcPr marL="51435" marR="51435" marT="0" marB="0"/>
                </a:tc>
                <a:tc>
                  <a:txBody>
                    <a:bodyPr/>
                    <a:lstStyle/>
                    <a:p>
                      <a:endParaRPr lang="en-US" sz="1400"/>
                    </a:p>
                  </a:txBody>
                  <a:tcPr marL="51435" marR="51435" marT="0" marB="0"/>
                </a:tc>
              </a:tr>
              <a:tr h="205740">
                <a:tc>
                  <a:txBody>
                    <a:bodyPr/>
                    <a:lstStyle/>
                    <a:p>
                      <a:r>
                        <a:rPr lang="en-US" sz="1400" dirty="0" smtClean="0"/>
                        <a:t>     Grade 3</a:t>
                      </a:r>
                      <a:endParaRPr lang="en-US" sz="1400" dirty="0"/>
                    </a:p>
                  </a:txBody>
                  <a:tcPr marL="51435" marR="51435" marT="0" marB="0"/>
                </a:tc>
                <a:tc>
                  <a:txBody>
                    <a:bodyPr/>
                    <a:lstStyle/>
                    <a:p>
                      <a:pPr algn="ctr"/>
                      <a:endParaRPr lang="en-US" sz="1400" b="0" dirty="0"/>
                    </a:p>
                  </a:txBody>
                  <a:tcPr marL="51435" marR="51435" marT="0" marB="0"/>
                </a:tc>
                <a:tc>
                  <a:txBody>
                    <a:bodyPr/>
                    <a:lstStyle/>
                    <a:p>
                      <a:pPr algn="ctr"/>
                      <a:endParaRPr lang="en-US" sz="1400" b="0"/>
                    </a:p>
                  </a:txBody>
                  <a:tcPr marL="51435" marR="51435" marT="0" marB="0"/>
                </a:tc>
                <a:tc>
                  <a:txBody>
                    <a:bodyPr/>
                    <a:lstStyle/>
                    <a:p>
                      <a:pPr algn="ctr"/>
                      <a:endParaRPr lang="en-US" sz="1400" b="0"/>
                    </a:p>
                  </a:txBody>
                  <a:tcPr marL="51435" marR="51435" marT="0" marB="0"/>
                </a:tc>
              </a:tr>
              <a:tr h="205740">
                <a:tc>
                  <a:txBody>
                    <a:bodyPr/>
                    <a:lstStyle/>
                    <a:p>
                      <a:r>
                        <a:rPr lang="en-US" sz="1400" dirty="0" smtClean="0"/>
                        <a:t>     Grade 4</a:t>
                      </a:r>
                      <a:endParaRPr lang="en-US" sz="1400" dirty="0"/>
                    </a:p>
                  </a:txBody>
                  <a:tcPr marL="51435" marR="51435" marT="0" marB="0"/>
                </a:tc>
                <a:tc>
                  <a:txBody>
                    <a:bodyPr/>
                    <a:lstStyle/>
                    <a:p>
                      <a:pPr algn="ctr"/>
                      <a:r>
                        <a:rPr lang="en-US" sz="1400" b="1" dirty="0" smtClean="0"/>
                        <a:t>94.5%</a:t>
                      </a:r>
                      <a:endParaRPr lang="en-US" sz="1400" b="1" dirty="0"/>
                    </a:p>
                  </a:txBody>
                  <a:tcPr marL="51435" marR="51435" marT="0" marB="0">
                    <a:solidFill>
                      <a:srgbClr val="FFFF00"/>
                    </a:solidFill>
                  </a:tcPr>
                </a:tc>
                <a:tc>
                  <a:txBody>
                    <a:bodyPr/>
                    <a:lstStyle/>
                    <a:p>
                      <a:pPr algn="ctr"/>
                      <a:r>
                        <a:rPr lang="en-US" sz="1400" b="1" dirty="0" smtClean="0"/>
                        <a:t>86%</a:t>
                      </a:r>
                      <a:endParaRPr lang="en-US" sz="1400" b="1" dirty="0"/>
                    </a:p>
                  </a:txBody>
                  <a:tcPr marL="51435" marR="51435" marT="0" marB="0"/>
                </a:tc>
                <a:tc>
                  <a:txBody>
                    <a:bodyPr/>
                    <a:lstStyle/>
                    <a:p>
                      <a:pPr algn="ctr"/>
                      <a:r>
                        <a:rPr lang="en-US" sz="1400" b="1" dirty="0" smtClean="0"/>
                        <a:t>80.8%</a:t>
                      </a:r>
                      <a:endParaRPr lang="en-US" sz="1400" b="1" dirty="0"/>
                    </a:p>
                  </a:txBody>
                  <a:tcPr marL="51435" marR="51435" marT="0" marB="0"/>
                </a:tc>
              </a:tr>
              <a:tr h="205740">
                <a:tc>
                  <a:txBody>
                    <a:bodyPr/>
                    <a:lstStyle/>
                    <a:p>
                      <a:r>
                        <a:rPr lang="en-US" sz="1400" dirty="0" smtClean="0"/>
                        <a:t>     Grade 5</a:t>
                      </a:r>
                      <a:endParaRPr lang="en-US" sz="1400" dirty="0"/>
                    </a:p>
                  </a:txBody>
                  <a:tcPr marL="51435" marR="51435" marT="0" marB="0"/>
                </a:tc>
                <a:tc>
                  <a:txBody>
                    <a:bodyPr/>
                    <a:lstStyle/>
                    <a:p>
                      <a:pPr algn="ctr"/>
                      <a:r>
                        <a:rPr lang="en-US" sz="1400" b="1" dirty="0" smtClean="0"/>
                        <a:t>72.6%</a:t>
                      </a:r>
                      <a:endParaRPr lang="en-US" sz="1400" b="1" dirty="0"/>
                    </a:p>
                  </a:txBody>
                  <a:tcPr marL="51435" marR="51435" marT="0" marB="0"/>
                </a:tc>
                <a:tc>
                  <a:txBody>
                    <a:bodyPr/>
                    <a:lstStyle/>
                    <a:p>
                      <a:pPr algn="ctr"/>
                      <a:r>
                        <a:rPr lang="en-US" sz="1400" b="1" dirty="0" smtClean="0"/>
                        <a:t>79%</a:t>
                      </a:r>
                      <a:endParaRPr lang="en-US" sz="1400" b="1" dirty="0"/>
                    </a:p>
                  </a:txBody>
                  <a:tcPr marL="51435" marR="51435" marT="0" marB="0"/>
                </a:tc>
                <a:tc>
                  <a:txBody>
                    <a:bodyPr/>
                    <a:lstStyle/>
                    <a:p>
                      <a:pPr algn="ctr"/>
                      <a:r>
                        <a:rPr lang="en-US" sz="1400" b="1" dirty="0" smtClean="0"/>
                        <a:t>70.9%</a:t>
                      </a:r>
                      <a:endParaRPr lang="en-US" sz="1400" b="1" dirty="0"/>
                    </a:p>
                  </a:txBody>
                  <a:tcPr marL="51435" marR="51435" marT="0" marB="0"/>
                </a:tc>
              </a:tr>
            </a:tbl>
          </a:graphicData>
        </a:graphic>
      </p:graphicFrame>
    </p:spTree>
    <p:extLst>
      <p:ext uri="{BB962C8B-B14F-4D97-AF65-F5344CB8AC3E}">
        <p14:creationId xmlns:p14="http://schemas.microsoft.com/office/powerpoint/2010/main" val="21806747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9937"/>
            <a:ext cx="7999224" cy="994172"/>
          </a:xfrm>
        </p:spPr>
        <p:txBody>
          <a:bodyPr>
            <a:normAutofit fontScale="90000"/>
          </a:bodyPr>
          <a:lstStyle/>
          <a:p>
            <a:pPr algn="l"/>
            <a:r>
              <a:rPr lang="en-US" b="1" dirty="0" smtClean="0"/>
              <a:t>SC Ready; Spring 2016 –                           Spring 2017 ELA Scores</a:t>
            </a:r>
            <a:endParaRPr lang="en-US" b="1" dirty="0"/>
          </a:p>
        </p:txBody>
      </p:sp>
      <p:graphicFrame>
        <p:nvGraphicFramePr>
          <p:cNvPr id="3" name="Table 2"/>
          <p:cNvGraphicFramePr>
            <a:graphicFrameLocks noGrp="1"/>
          </p:cNvGraphicFramePr>
          <p:nvPr>
            <p:extLst/>
          </p:nvPr>
        </p:nvGraphicFramePr>
        <p:xfrm>
          <a:off x="1396139" y="1792040"/>
          <a:ext cx="6096000" cy="183642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278130">
                <a:tc>
                  <a:txBody>
                    <a:bodyPr/>
                    <a:lstStyle/>
                    <a:p>
                      <a:pPr algn="ctr"/>
                      <a:r>
                        <a:rPr lang="en-US" sz="1400" b="1" dirty="0" smtClean="0"/>
                        <a:t>SC Ready ELA</a:t>
                      </a:r>
                      <a:endParaRPr lang="en-US" sz="1400" b="1" dirty="0"/>
                    </a:p>
                  </a:txBody>
                  <a:tcPr marL="68580" marR="68580" marT="34290" marB="34290"/>
                </a:tc>
                <a:tc>
                  <a:txBody>
                    <a:bodyPr/>
                    <a:lstStyle/>
                    <a:p>
                      <a:pPr algn="ctr"/>
                      <a:r>
                        <a:rPr lang="en-US" sz="1400" b="1" dirty="0" smtClean="0"/>
                        <a:t>Blythe 2016</a:t>
                      </a:r>
                      <a:endParaRPr lang="en-US" sz="1400" b="1" dirty="0"/>
                    </a:p>
                  </a:txBody>
                  <a:tcPr marL="68580" marR="68580" marT="34290" marB="34290"/>
                </a:tc>
                <a:tc>
                  <a:txBody>
                    <a:bodyPr/>
                    <a:lstStyle/>
                    <a:p>
                      <a:pPr algn="ctr"/>
                      <a:r>
                        <a:rPr lang="en-US" sz="1400" b="1" dirty="0" smtClean="0"/>
                        <a:t>District 2016</a:t>
                      </a:r>
                      <a:endParaRPr lang="en-US" sz="1400" b="1" dirty="0"/>
                    </a:p>
                  </a:txBody>
                  <a:tcPr marL="68580" marR="68580" marT="34290" marB="34290"/>
                </a:tc>
                <a:tc>
                  <a:txBody>
                    <a:bodyPr/>
                    <a:lstStyle/>
                    <a:p>
                      <a:pPr algn="ctr"/>
                      <a:r>
                        <a:rPr lang="en-US" sz="1400" b="1" dirty="0" smtClean="0"/>
                        <a:t>Blythe 2017</a:t>
                      </a:r>
                      <a:endParaRPr lang="en-US" sz="1400" b="1" dirty="0"/>
                    </a:p>
                  </a:txBody>
                  <a:tcPr marL="68580" marR="68580" marT="34290" marB="34290"/>
                </a:tc>
                <a:tc>
                  <a:txBody>
                    <a:bodyPr/>
                    <a:lstStyle/>
                    <a:p>
                      <a:pPr algn="ctr"/>
                      <a:r>
                        <a:rPr lang="en-US" sz="1400" b="1" dirty="0" smtClean="0"/>
                        <a:t>District 2017</a:t>
                      </a:r>
                      <a:endParaRPr lang="en-US" sz="1400" b="1" dirty="0"/>
                    </a:p>
                  </a:txBody>
                  <a:tcPr marL="68580" marR="68580" marT="34290" marB="34290"/>
                </a:tc>
              </a:tr>
              <a:tr h="278130">
                <a:tc>
                  <a:txBody>
                    <a:bodyPr/>
                    <a:lstStyle/>
                    <a:p>
                      <a:pPr algn="l"/>
                      <a:r>
                        <a:rPr lang="en-US" sz="1400" b="1" dirty="0" smtClean="0"/>
                        <a:t>Does Not Meet</a:t>
                      </a:r>
                      <a:endParaRPr lang="en-US" sz="1400" b="1" dirty="0"/>
                    </a:p>
                  </a:txBody>
                  <a:tcPr marL="68580" marR="68580" marT="34290" marB="34290"/>
                </a:tc>
                <a:tc>
                  <a:txBody>
                    <a:bodyPr/>
                    <a:lstStyle/>
                    <a:p>
                      <a:pPr algn="ctr"/>
                      <a:r>
                        <a:rPr lang="en-US" sz="1400" b="1" dirty="0" smtClean="0"/>
                        <a:t>18%</a:t>
                      </a:r>
                      <a:endParaRPr lang="en-US" sz="1400" b="1" dirty="0"/>
                    </a:p>
                  </a:txBody>
                  <a:tcPr marL="68580" marR="68580" marT="34290" marB="34290">
                    <a:solidFill>
                      <a:srgbClr val="FFFF00"/>
                    </a:solidFill>
                  </a:tcPr>
                </a:tc>
                <a:tc>
                  <a:txBody>
                    <a:bodyPr/>
                    <a:lstStyle/>
                    <a:p>
                      <a:pPr algn="ctr"/>
                      <a:r>
                        <a:rPr lang="en-US" sz="1400" b="1" dirty="0" smtClean="0"/>
                        <a:t>19%</a:t>
                      </a:r>
                      <a:endParaRPr lang="en-US" sz="1400" b="1" dirty="0"/>
                    </a:p>
                  </a:txBody>
                  <a:tcPr marL="68580" marR="68580" marT="34290" marB="34290"/>
                </a:tc>
                <a:tc>
                  <a:txBody>
                    <a:bodyPr/>
                    <a:lstStyle/>
                    <a:p>
                      <a:pPr algn="ctr"/>
                      <a:r>
                        <a:rPr lang="en-US" sz="1400" b="1" dirty="0" smtClean="0"/>
                        <a:t>21%</a:t>
                      </a:r>
                      <a:endParaRPr lang="en-US" sz="1400" b="1" dirty="0"/>
                    </a:p>
                  </a:txBody>
                  <a:tcPr marL="68580" marR="68580" marT="34290" marB="34290">
                    <a:solidFill>
                      <a:srgbClr val="FFFF00"/>
                    </a:solidFill>
                  </a:tcPr>
                </a:tc>
                <a:tc>
                  <a:txBody>
                    <a:bodyPr/>
                    <a:lstStyle/>
                    <a:p>
                      <a:pPr algn="ctr"/>
                      <a:r>
                        <a:rPr lang="en-US" sz="1400" b="1" dirty="0" smtClean="0"/>
                        <a:t>22%</a:t>
                      </a:r>
                      <a:endParaRPr lang="en-US" sz="1400" b="1" dirty="0"/>
                    </a:p>
                  </a:txBody>
                  <a:tcPr marL="68580" marR="68580" marT="34290" marB="34290"/>
                </a:tc>
              </a:tr>
              <a:tr h="278130">
                <a:tc>
                  <a:txBody>
                    <a:bodyPr/>
                    <a:lstStyle/>
                    <a:p>
                      <a:pPr algn="l"/>
                      <a:r>
                        <a:rPr lang="en-US" sz="1400" b="1" dirty="0" smtClean="0"/>
                        <a:t>Approaches</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31%</a:t>
                      </a:r>
                      <a:endParaRPr lang="en-US" sz="1400" b="1" dirty="0"/>
                    </a:p>
                  </a:txBody>
                  <a:tcPr marL="68580" marR="68580" marT="34290" marB="34290"/>
                </a:tc>
                <a:tc>
                  <a:txBody>
                    <a:bodyPr/>
                    <a:lstStyle/>
                    <a:p>
                      <a:pPr algn="ctr"/>
                      <a:r>
                        <a:rPr lang="en-US" sz="1400" b="1" dirty="0" smtClean="0"/>
                        <a:t>28%</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r>
              <a:tr h="278130">
                <a:tc>
                  <a:txBody>
                    <a:bodyPr/>
                    <a:lstStyle/>
                    <a:p>
                      <a:pPr algn="l"/>
                      <a:r>
                        <a:rPr lang="en-US" sz="1400" b="1" dirty="0" smtClean="0"/>
                        <a:t>Meets</a:t>
                      </a:r>
                      <a:endParaRPr lang="en-US" sz="1400" b="1" dirty="0"/>
                    </a:p>
                  </a:txBody>
                  <a:tcPr marL="68580" marR="68580" marT="34290" marB="34290"/>
                </a:tc>
                <a:tc>
                  <a:txBody>
                    <a:bodyPr/>
                    <a:lstStyle/>
                    <a:p>
                      <a:pPr algn="ctr"/>
                      <a:r>
                        <a:rPr lang="en-US" sz="1400" b="1" dirty="0" smtClean="0"/>
                        <a:t>29%</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30%</a:t>
                      </a:r>
                      <a:endParaRPr lang="en-US" sz="1400" b="1" dirty="0"/>
                    </a:p>
                  </a:txBody>
                  <a:tcPr marL="68580" marR="68580" marT="34290" marB="34290"/>
                </a:tc>
                <a:tc>
                  <a:txBody>
                    <a:bodyPr/>
                    <a:lstStyle/>
                    <a:p>
                      <a:pPr algn="ctr"/>
                      <a:r>
                        <a:rPr lang="en-US" sz="1400" b="1" dirty="0" smtClean="0"/>
                        <a:t>30%</a:t>
                      </a:r>
                      <a:endParaRPr lang="en-US" sz="1400" b="1" dirty="0"/>
                    </a:p>
                  </a:txBody>
                  <a:tcPr marL="68580" marR="68580" marT="34290" marB="34290"/>
                </a:tc>
              </a:tr>
              <a:tr h="480060">
                <a:tc>
                  <a:txBody>
                    <a:bodyPr/>
                    <a:lstStyle/>
                    <a:p>
                      <a:pPr algn="l"/>
                      <a:r>
                        <a:rPr lang="en-US" sz="1400" b="1" dirty="0" smtClean="0"/>
                        <a:t>Exceeds Expectation</a:t>
                      </a:r>
                      <a:endParaRPr lang="en-US" sz="1400" b="1" dirty="0"/>
                    </a:p>
                  </a:txBody>
                  <a:tcPr marL="68580" marR="68580" marT="34290" marB="34290"/>
                </a:tc>
                <a:tc>
                  <a:txBody>
                    <a:bodyPr/>
                    <a:lstStyle/>
                    <a:p>
                      <a:pPr algn="ctr"/>
                      <a:r>
                        <a:rPr lang="en-US" sz="1400" b="1" dirty="0" smtClean="0"/>
                        <a:t>21%</a:t>
                      </a:r>
                      <a:endParaRPr lang="en-US" sz="1400" b="1" dirty="0"/>
                    </a:p>
                  </a:txBody>
                  <a:tcPr marL="68580" marR="68580" marT="34290" marB="34290">
                    <a:solidFill>
                      <a:srgbClr val="FFFF00"/>
                    </a:solidFill>
                  </a:tcPr>
                </a:tc>
                <a:tc>
                  <a:txBody>
                    <a:bodyPr/>
                    <a:lstStyle/>
                    <a:p>
                      <a:pPr algn="ctr"/>
                      <a:r>
                        <a:rPr lang="en-US" sz="1400" b="1" dirty="0" smtClean="0"/>
                        <a:t>18%</a:t>
                      </a:r>
                      <a:endParaRPr lang="en-US" sz="1400" b="1" dirty="0"/>
                    </a:p>
                  </a:txBody>
                  <a:tcPr marL="68580" marR="68580" marT="34290" marB="34290"/>
                </a:tc>
                <a:tc>
                  <a:txBody>
                    <a:bodyPr/>
                    <a:lstStyle/>
                    <a:p>
                      <a:pPr algn="ctr"/>
                      <a:r>
                        <a:rPr lang="en-US" sz="1400" b="1" dirty="0" smtClean="0"/>
                        <a:t>20%</a:t>
                      </a:r>
                      <a:endParaRPr lang="en-US" sz="1400" b="1" dirty="0"/>
                    </a:p>
                  </a:txBody>
                  <a:tcPr marL="68580" marR="68580" marT="34290" marB="34290">
                    <a:solidFill>
                      <a:srgbClr val="FFFF00"/>
                    </a:solidFill>
                  </a:tcPr>
                </a:tc>
                <a:tc>
                  <a:txBody>
                    <a:bodyPr/>
                    <a:lstStyle/>
                    <a:p>
                      <a:pPr algn="ctr"/>
                      <a:r>
                        <a:rPr lang="en-US" sz="1400" b="1" dirty="0" smtClean="0"/>
                        <a:t>17%</a:t>
                      </a:r>
                      <a:endParaRPr lang="en-US" sz="1400" b="1" dirty="0"/>
                    </a:p>
                  </a:txBody>
                  <a:tcPr marL="68580" marR="68580" marT="34290" marB="34290"/>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047777182"/>
              </p:ext>
            </p:extLst>
          </p:nvPr>
        </p:nvGraphicFramePr>
        <p:xfrm>
          <a:off x="1079069" y="3962400"/>
          <a:ext cx="6730140" cy="2400300"/>
        </p:xfrm>
        <a:graphic>
          <a:graphicData uri="http://schemas.openxmlformats.org/drawingml/2006/table">
            <a:tbl>
              <a:tblPr firstRow="1" bandRow="1">
                <a:tableStyleId>{5C22544A-7EE6-4342-B048-85BDC9FD1C3A}</a:tableStyleId>
              </a:tblPr>
              <a:tblGrid>
                <a:gridCol w="1260713"/>
                <a:gridCol w="1122878"/>
                <a:gridCol w="1080101"/>
                <a:gridCol w="1023068"/>
                <a:gridCol w="1121690"/>
                <a:gridCol w="1121690"/>
              </a:tblGrid>
              <a:tr h="480060">
                <a:tc>
                  <a:txBody>
                    <a:bodyPr/>
                    <a:lstStyle/>
                    <a:p>
                      <a:r>
                        <a:rPr lang="en-US" sz="1400" b="1" dirty="0" smtClean="0"/>
                        <a:t>By Grade  Level</a:t>
                      </a:r>
                    </a:p>
                    <a:p>
                      <a:r>
                        <a:rPr lang="en-US" sz="1400" b="1" dirty="0" smtClean="0"/>
                        <a:t>2017</a:t>
                      </a:r>
                      <a:endParaRPr lang="en-US" sz="1400" b="1" dirty="0"/>
                    </a:p>
                  </a:txBody>
                  <a:tcPr marL="68580" marR="68580" marT="34290" marB="34290"/>
                </a:tc>
                <a:tc>
                  <a:txBody>
                    <a:bodyPr/>
                    <a:lstStyle/>
                    <a:p>
                      <a:r>
                        <a:rPr lang="en-US" sz="1400" b="1" dirty="0" smtClean="0"/>
                        <a:t>Does Not Meet</a:t>
                      </a:r>
                      <a:endParaRPr lang="en-US" sz="1400" b="1" dirty="0"/>
                    </a:p>
                  </a:txBody>
                  <a:tcPr marL="68580" marR="68580" marT="34290" marB="34290"/>
                </a:tc>
                <a:tc>
                  <a:txBody>
                    <a:bodyPr/>
                    <a:lstStyle/>
                    <a:p>
                      <a:r>
                        <a:rPr lang="en-US" sz="1400" b="1" dirty="0" smtClean="0"/>
                        <a:t>Approaches</a:t>
                      </a:r>
                      <a:endParaRPr lang="en-US" sz="1400" b="1" dirty="0"/>
                    </a:p>
                  </a:txBody>
                  <a:tcPr marL="68580" marR="68580" marT="34290" marB="34290"/>
                </a:tc>
                <a:tc>
                  <a:txBody>
                    <a:bodyPr/>
                    <a:lstStyle/>
                    <a:p>
                      <a:r>
                        <a:rPr lang="en-US" sz="1400" b="1" dirty="0" smtClean="0"/>
                        <a:t>Meets</a:t>
                      </a:r>
                      <a:endParaRPr lang="en-US" sz="1400" b="1" dirty="0"/>
                    </a:p>
                  </a:txBody>
                  <a:tcPr marL="68580" marR="68580" marT="34290" marB="34290"/>
                </a:tc>
                <a:tc>
                  <a:txBody>
                    <a:bodyPr/>
                    <a:lstStyle/>
                    <a:p>
                      <a:r>
                        <a:rPr lang="en-US" sz="1400" b="1" dirty="0" smtClean="0"/>
                        <a:t>Exceeds</a:t>
                      </a:r>
                      <a:endParaRPr lang="en-US" sz="1400" b="1" dirty="0"/>
                    </a:p>
                  </a:txBody>
                  <a:tcPr marL="68580" marR="68580" marT="34290" marB="34290"/>
                </a:tc>
                <a:tc>
                  <a:txBody>
                    <a:bodyPr/>
                    <a:lstStyle/>
                    <a:p>
                      <a:r>
                        <a:rPr lang="en-US" sz="1400" b="1" dirty="0" smtClean="0"/>
                        <a:t>Meets &amp; Exceeds</a:t>
                      </a:r>
                      <a:endParaRPr lang="en-US" sz="1400" b="1" dirty="0"/>
                    </a:p>
                  </a:txBody>
                  <a:tcPr marL="68580" marR="68580" marT="34290" marB="34290"/>
                </a:tc>
              </a:tr>
              <a:tr h="278130">
                <a:tc>
                  <a:txBody>
                    <a:bodyPr/>
                    <a:lstStyle/>
                    <a:p>
                      <a:r>
                        <a:rPr lang="en-US" sz="1400" b="1" dirty="0" smtClean="0"/>
                        <a:t>Grade 3</a:t>
                      </a:r>
                      <a:endParaRPr lang="en-US" sz="1400" b="1" dirty="0"/>
                    </a:p>
                  </a:txBody>
                  <a:tcPr marL="68580" marR="68580" marT="34290" marB="34290"/>
                </a:tc>
                <a:tc>
                  <a:txBody>
                    <a:bodyPr/>
                    <a:lstStyle/>
                    <a:p>
                      <a:pPr algn="ctr"/>
                      <a:r>
                        <a:rPr lang="en-US" sz="1400" b="1" dirty="0" smtClean="0"/>
                        <a:t>21.7%</a:t>
                      </a:r>
                      <a:endParaRPr lang="en-US" sz="1400" b="1" dirty="0"/>
                    </a:p>
                  </a:txBody>
                  <a:tcPr marL="68580" marR="68580" marT="34290" marB="34290"/>
                </a:tc>
                <a:tc>
                  <a:txBody>
                    <a:bodyPr/>
                    <a:lstStyle/>
                    <a:p>
                      <a:pPr algn="ctr"/>
                      <a:r>
                        <a:rPr lang="en-US" sz="1400" b="1" dirty="0" smtClean="0"/>
                        <a:t>27.6%</a:t>
                      </a:r>
                      <a:endParaRPr lang="en-US" sz="1400" b="1" dirty="0"/>
                    </a:p>
                  </a:txBody>
                  <a:tcPr marL="68580" marR="68580" marT="34290" marB="34290"/>
                </a:tc>
                <a:tc>
                  <a:txBody>
                    <a:bodyPr/>
                    <a:lstStyle/>
                    <a:p>
                      <a:pPr algn="ctr"/>
                      <a:r>
                        <a:rPr lang="en-US" sz="1400" b="1" dirty="0" smtClean="0"/>
                        <a:t>28.3%</a:t>
                      </a:r>
                      <a:endParaRPr lang="en-US" sz="1400" b="1" dirty="0"/>
                    </a:p>
                  </a:txBody>
                  <a:tcPr marL="68580" marR="68580" marT="34290" marB="34290"/>
                </a:tc>
                <a:tc>
                  <a:txBody>
                    <a:bodyPr/>
                    <a:lstStyle/>
                    <a:p>
                      <a:pPr algn="ctr"/>
                      <a:r>
                        <a:rPr lang="en-US" sz="1400" b="1" dirty="0" smtClean="0"/>
                        <a:t>21.7%</a:t>
                      </a:r>
                      <a:endParaRPr lang="en-US" sz="1400" b="1" dirty="0"/>
                    </a:p>
                  </a:txBody>
                  <a:tcPr marL="68580" marR="68580" marT="34290" marB="34290"/>
                </a:tc>
                <a:tc>
                  <a:txBody>
                    <a:bodyPr/>
                    <a:lstStyle/>
                    <a:p>
                      <a:pPr algn="ctr"/>
                      <a:r>
                        <a:rPr lang="en-US" sz="1400" b="1" dirty="0" smtClean="0"/>
                        <a:t>50%</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20%</a:t>
                      </a:r>
                      <a:endParaRPr lang="en-US" sz="1400" b="1" dirty="0"/>
                    </a:p>
                  </a:txBody>
                  <a:tcPr marL="68580" marR="68580" marT="34290" marB="34290"/>
                </a:tc>
                <a:tc>
                  <a:txBody>
                    <a:bodyPr/>
                    <a:lstStyle/>
                    <a:p>
                      <a:pPr algn="ctr"/>
                      <a:r>
                        <a:rPr lang="en-US" sz="1400" b="1" dirty="0" smtClean="0"/>
                        <a:t>29%</a:t>
                      </a:r>
                      <a:endParaRPr lang="en-US" sz="1400" b="1" dirty="0"/>
                    </a:p>
                  </a:txBody>
                  <a:tcPr marL="68580" marR="68580" marT="34290" marB="34290"/>
                </a:tc>
                <a:tc>
                  <a:txBody>
                    <a:bodyPr/>
                    <a:lstStyle/>
                    <a:p>
                      <a:pPr algn="ctr"/>
                      <a:r>
                        <a:rPr lang="en-US" sz="1400" b="1" dirty="0" smtClean="0"/>
                        <a:t>31%</a:t>
                      </a:r>
                      <a:endParaRPr lang="en-US" sz="1400" b="1" dirty="0"/>
                    </a:p>
                  </a:txBody>
                  <a:tcPr marL="68580" marR="68580" marT="34290" marB="34290"/>
                </a:tc>
                <a:tc>
                  <a:txBody>
                    <a:bodyPr/>
                    <a:lstStyle/>
                    <a:p>
                      <a:pPr algn="ctr"/>
                      <a:r>
                        <a:rPr lang="en-US" sz="1400" b="1" dirty="0" smtClean="0"/>
                        <a:t>20%</a:t>
                      </a:r>
                      <a:endParaRPr lang="en-US" sz="1400" b="1" dirty="0"/>
                    </a:p>
                  </a:txBody>
                  <a:tcPr marL="68580" marR="68580" marT="34290" marB="34290"/>
                </a:tc>
                <a:tc>
                  <a:txBody>
                    <a:bodyPr/>
                    <a:lstStyle/>
                    <a:p>
                      <a:pPr algn="ctr"/>
                      <a:r>
                        <a:rPr lang="en-US" sz="1400" b="1" dirty="0" smtClean="0"/>
                        <a:t>51%</a:t>
                      </a:r>
                      <a:endParaRPr lang="en-US" sz="1400" b="1" dirty="0"/>
                    </a:p>
                  </a:txBody>
                  <a:tcPr marL="68580" marR="68580" marT="34290" marB="34290"/>
                </a:tc>
              </a:tr>
              <a:tr h="278130">
                <a:tc>
                  <a:txBody>
                    <a:bodyPr/>
                    <a:lstStyle/>
                    <a:p>
                      <a:r>
                        <a:rPr lang="en-US" sz="1400" b="1" dirty="0" smtClean="0"/>
                        <a:t>Grade 4</a:t>
                      </a:r>
                      <a:endParaRPr lang="en-US" sz="1400" b="1" dirty="0"/>
                    </a:p>
                  </a:txBody>
                  <a:tcPr marL="68580" marR="68580" marT="34290" marB="34290"/>
                </a:tc>
                <a:tc>
                  <a:txBody>
                    <a:bodyPr/>
                    <a:lstStyle/>
                    <a:p>
                      <a:pPr algn="ctr"/>
                      <a:r>
                        <a:rPr lang="en-US" sz="1400" b="1" dirty="0" smtClean="0"/>
                        <a:t>14.7%</a:t>
                      </a:r>
                      <a:endParaRPr lang="en-US" sz="1400" b="1" dirty="0"/>
                    </a:p>
                  </a:txBody>
                  <a:tcPr marL="68580" marR="68580" marT="34290" marB="34290"/>
                </a:tc>
                <a:tc>
                  <a:txBody>
                    <a:bodyPr/>
                    <a:lstStyle/>
                    <a:p>
                      <a:pPr algn="ctr"/>
                      <a:r>
                        <a:rPr lang="en-US" sz="1400" b="1" dirty="0" smtClean="0"/>
                        <a:t>26.3%</a:t>
                      </a:r>
                      <a:endParaRPr lang="en-US" sz="1400" b="1" dirty="0"/>
                    </a:p>
                  </a:txBody>
                  <a:tcPr marL="68580" marR="68580" marT="34290" marB="34290"/>
                </a:tc>
                <a:tc>
                  <a:txBody>
                    <a:bodyPr/>
                    <a:lstStyle/>
                    <a:p>
                      <a:pPr algn="ctr"/>
                      <a:r>
                        <a:rPr lang="en-US" sz="1400" b="1" dirty="0" smtClean="0"/>
                        <a:t>34.1%</a:t>
                      </a:r>
                      <a:endParaRPr lang="en-US" sz="1400" b="1" dirty="0"/>
                    </a:p>
                  </a:txBody>
                  <a:tcPr marL="68580" marR="68580" marT="34290" marB="34290"/>
                </a:tc>
                <a:tc>
                  <a:txBody>
                    <a:bodyPr/>
                    <a:lstStyle/>
                    <a:p>
                      <a:pPr algn="ctr"/>
                      <a:r>
                        <a:rPr lang="en-US" sz="1400" b="1" dirty="0" smtClean="0"/>
                        <a:t>24.8%</a:t>
                      </a:r>
                      <a:endParaRPr lang="en-US" sz="1400" b="1" dirty="0"/>
                    </a:p>
                  </a:txBody>
                  <a:tcPr marL="68580" marR="68580" marT="34290" marB="34290"/>
                </a:tc>
                <a:tc>
                  <a:txBody>
                    <a:bodyPr/>
                    <a:lstStyle/>
                    <a:p>
                      <a:pPr algn="ctr"/>
                      <a:r>
                        <a:rPr lang="en-US" sz="1400" b="1" dirty="0" smtClean="0"/>
                        <a:t>58.9%</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22%</a:t>
                      </a:r>
                      <a:endParaRPr lang="en-US" sz="1400" b="1" dirty="0"/>
                    </a:p>
                  </a:txBody>
                  <a:tcPr marL="68580" marR="68580" marT="34290" marB="34290"/>
                </a:tc>
                <a:tc>
                  <a:txBody>
                    <a:bodyPr/>
                    <a:lstStyle/>
                    <a:p>
                      <a:pPr algn="ctr"/>
                      <a:r>
                        <a:rPr lang="en-US" sz="1400" b="1" dirty="0" smtClean="0"/>
                        <a:t>29%</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18%</a:t>
                      </a:r>
                      <a:endParaRPr lang="en-US" sz="1400" b="1" dirty="0"/>
                    </a:p>
                  </a:txBody>
                  <a:tcPr marL="68580" marR="68580" marT="34290" marB="34290"/>
                </a:tc>
                <a:tc>
                  <a:txBody>
                    <a:bodyPr/>
                    <a:lstStyle/>
                    <a:p>
                      <a:pPr algn="ctr"/>
                      <a:r>
                        <a:rPr lang="en-US" sz="1400" b="1" dirty="0" smtClean="0"/>
                        <a:t>50%</a:t>
                      </a:r>
                      <a:endParaRPr lang="en-US" sz="1400" b="1" dirty="0"/>
                    </a:p>
                  </a:txBody>
                  <a:tcPr marL="68580" marR="68580" marT="34290" marB="34290"/>
                </a:tc>
              </a:tr>
              <a:tr h="278130">
                <a:tc>
                  <a:txBody>
                    <a:bodyPr/>
                    <a:lstStyle/>
                    <a:p>
                      <a:r>
                        <a:rPr lang="en-US" sz="1400" b="1" dirty="0" smtClean="0"/>
                        <a:t>Grade 5</a:t>
                      </a:r>
                      <a:endParaRPr lang="en-US" sz="1400" b="1" dirty="0"/>
                    </a:p>
                  </a:txBody>
                  <a:tcPr marL="68580" marR="68580" marT="34290" marB="34290"/>
                </a:tc>
                <a:tc>
                  <a:txBody>
                    <a:bodyPr/>
                    <a:lstStyle/>
                    <a:p>
                      <a:pPr algn="ctr"/>
                      <a:r>
                        <a:rPr lang="en-US" sz="1400" b="1" dirty="0" smtClean="0"/>
                        <a:t>28.07%</a:t>
                      </a:r>
                      <a:endParaRPr lang="en-US" sz="1400" b="1" dirty="0"/>
                    </a:p>
                  </a:txBody>
                  <a:tcPr marL="68580" marR="68580" marT="34290" marB="34290"/>
                </a:tc>
                <a:tc>
                  <a:txBody>
                    <a:bodyPr/>
                    <a:lstStyle/>
                    <a:p>
                      <a:pPr algn="ctr"/>
                      <a:r>
                        <a:rPr lang="en-US" sz="1400" b="1" dirty="0" smtClean="0"/>
                        <a:t>31.5%</a:t>
                      </a:r>
                      <a:endParaRPr lang="en-US" sz="1400" b="1" dirty="0"/>
                    </a:p>
                  </a:txBody>
                  <a:tcPr marL="68580" marR="68580" marT="34290" marB="34290"/>
                </a:tc>
                <a:tc>
                  <a:txBody>
                    <a:bodyPr/>
                    <a:lstStyle/>
                    <a:p>
                      <a:pPr algn="ctr"/>
                      <a:r>
                        <a:rPr lang="en-US" sz="1400" b="1" dirty="0" smtClean="0"/>
                        <a:t>28.9%</a:t>
                      </a:r>
                      <a:endParaRPr lang="en-US" sz="1400" b="1" dirty="0"/>
                    </a:p>
                  </a:txBody>
                  <a:tcPr marL="68580" marR="68580" marT="34290" marB="34290"/>
                </a:tc>
                <a:tc>
                  <a:txBody>
                    <a:bodyPr/>
                    <a:lstStyle/>
                    <a:p>
                      <a:pPr algn="ctr"/>
                      <a:r>
                        <a:rPr lang="en-US" sz="1400" b="1" dirty="0" smtClean="0"/>
                        <a:t>11.4%</a:t>
                      </a:r>
                      <a:endParaRPr lang="en-US" sz="1400" b="1" dirty="0"/>
                    </a:p>
                  </a:txBody>
                  <a:tcPr marL="68580" marR="68580" marT="34290" marB="34290"/>
                </a:tc>
                <a:tc>
                  <a:txBody>
                    <a:bodyPr/>
                    <a:lstStyle/>
                    <a:p>
                      <a:pPr algn="ctr"/>
                      <a:r>
                        <a:rPr lang="en-US" sz="1400" b="1" dirty="0" smtClean="0"/>
                        <a:t>40.3%</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22%</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14%</a:t>
                      </a:r>
                      <a:endParaRPr lang="en-US" sz="1400" b="1" dirty="0"/>
                    </a:p>
                  </a:txBody>
                  <a:tcPr marL="68580" marR="68580" marT="34290" marB="34290"/>
                </a:tc>
                <a:tc>
                  <a:txBody>
                    <a:bodyPr/>
                    <a:lstStyle/>
                    <a:p>
                      <a:pPr algn="ctr"/>
                      <a:r>
                        <a:rPr lang="en-US" sz="1400" b="1" dirty="0" smtClean="0"/>
                        <a:t>46%</a:t>
                      </a:r>
                      <a:endParaRPr lang="en-US" sz="1400" b="1" dirty="0"/>
                    </a:p>
                  </a:txBody>
                  <a:tcPr marL="68580" marR="68580" marT="34290" marB="3429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0526" y="60363"/>
            <a:ext cx="2943225" cy="1657262"/>
          </a:xfrm>
          <a:prstGeom prst="rect">
            <a:avLst/>
          </a:prstGeom>
        </p:spPr>
      </p:pic>
    </p:spTree>
    <p:extLst>
      <p:ext uri="{BB962C8B-B14F-4D97-AF65-F5344CB8AC3E}">
        <p14:creationId xmlns:p14="http://schemas.microsoft.com/office/powerpoint/2010/main" val="8919286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66985"/>
            <a:ext cx="8741044" cy="994172"/>
          </a:xfrm>
        </p:spPr>
        <p:txBody>
          <a:bodyPr>
            <a:normAutofit fontScale="90000"/>
          </a:bodyPr>
          <a:lstStyle/>
          <a:p>
            <a:pPr algn="ctr"/>
            <a:r>
              <a:rPr lang="en-US" b="1" dirty="0"/>
              <a:t>SC Ready; </a:t>
            </a:r>
            <a:r>
              <a:rPr lang="en-US" b="1" dirty="0" smtClean="0"/>
              <a:t>      Spring </a:t>
            </a:r>
            <a:r>
              <a:rPr lang="en-US" b="1" dirty="0"/>
              <a:t>2016 – Spring 2017 </a:t>
            </a:r>
            <a:r>
              <a:rPr lang="en-US" b="1" dirty="0" smtClean="0"/>
              <a:t>Math Scores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65425053"/>
              </p:ext>
            </p:extLst>
          </p:nvPr>
        </p:nvGraphicFramePr>
        <p:xfrm>
          <a:off x="1981200" y="2271985"/>
          <a:ext cx="6096000" cy="204978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278130">
                <a:tc>
                  <a:txBody>
                    <a:bodyPr/>
                    <a:lstStyle/>
                    <a:p>
                      <a:pPr algn="ctr"/>
                      <a:r>
                        <a:rPr lang="en-US" sz="1400" b="1" dirty="0" smtClean="0"/>
                        <a:t>SC Ready Math</a:t>
                      </a:r>
                      <a:endParaRPr lang="en-US" sz="1400" b="1" dirty="0"/>
                    </a:p>
                  </a:txBody>
                  <a:tcPr marL="68580" marR="68580" marT="34290" marB="34290"/>
                </a:tc>
                <a:tc>
                  <a:txBody>
                    <a:bodyPr/>
                    <a:lstStyle/>
                    <a:p>
                      <a:pPr algn="ctr"/>
                      <a:r>
                        <a:rPr lang="en-US" sz="1400" b="1" dirty="0" smtClean="0"/>
                        <a:t>Blythe 2016</a:t>
                      </a:r>
                      <a:endParaRPr lang="en-US" sz="1400" b="1" dirty="0"/>
                    </a:p>
                  </a:txBody>
                  <a:tcPr marL="68580" marR="68580" marT="34290" marB="34290"/>
                </a:tc>
                <a:tc>
                  <a:txBody>
                    <a:bodyPr/>
                    <a:lstStyle/>
                    <a:p>
                      <a:pPr algn="ctr"/>
                      <a:r>
                        <a:rPr lang="en-US" sz="1400" b="1" dirty="0" smtClean="0"/>
                        <a:t>District 2016</a:t>
                      </a:r>
                      <a:endParaRPr lang="en-US" sz="1400" b="1" dirty="0"/>
                    </a:p>
                  </a:txBody>
                  <a:tcPr marL="68580" marR="68580" marT="34290" marB="34290"/>
                </a:tc>
                <a:tc>
                  <a:txBody>
                    <a:bodyPr/>
                    <a:lstStyle/>
                    <a:p>
                      <a:pPr algn="ctr"/>
                      <a:r>
                        <a:rPr lang="en-US" sz="1400" b="1" dirty="0" smtClean="0"/>
                        <a:t>Blythe 2017</a:t>
                      </a:r>
                      <a:endParaRPr lang="en-US" sz="1400" b="1" dirty="0"/>
                    </a:p>
                  </a:txBody>
                  <a:tcPr marL="68580" marR="68580" marT="34290" marB="34290"/>
                </a:tc>
                <a:tc>
                  <a:txBody>
                    <a:bodyPr/>
                    <a:lstStyle/>
                    <a:p>
                      <a:pPr algn="ctr"/>
                      <a:r>
                        <a:rPr lang="en-US" sz="1400" b="1" dirty="0" smtClean="0"/>
                        <a:t>District 2017</a:t>
                      </a:r>
                      <a:endParaRPr lang="en-US" sz="1400" b="1" dirty="0"/>
                    </a:p>
                  </a:txBody>
                  <a:tcPr marL="68580" marR="68580" marT="34290" marB="34290"/>
                </a:tc>
              </a:tr>
              <a:tr h="278130">
                <a:tc>
                  <a:txBody>
                    <a:bodyPr/>
                    <a:lstStyle/>
                    <a:p>
                      <a:pPr algn="l"/>
                      <a:r>
                        <a:rPr lang="en-US" sz="1400" b="1" dirty="0" smtClean="0"/>
                        <a:t>Does Not Meet</a:t>
                      </a:r>
                      <a:endParaRPr lang="en-US" sz="1400" b="1" dirty="0"/>
                    </a:p>
                  </a:txBody>
                  <a:tcPr marL="68580" marR="68580" marT="34290" marB="34290"/>
                </a:tc>
                <a:tc>
                  <a:txBody>
                    <a:bodyPr/>
                    <a:lstStyle/>
                    <a:p>
                      <a:pPr algn="ctr"/>
                      <a:r>
                        <a:rPr lang="en-US" sz="1400" b="1" dirty="0" smtClean="0"/>
                        <a:t>22%</a:t>
                      </a:r>
                      <a:endParaRPr lang="en-US" sz="1400" b="1" dirty="0"/>
                    </a:p>
                  </a:txBody>
                  <a:tcPr marL="68580" marR="68580" marT="34290" marB="34290"/>
                </a:tc>
                <a:tc>
                  <a:txBody>
                    <a:bodyPr/>
                    <a:lstStyle/>
                    <a:p>
                      <a:pPr algn="ctr"/>
                      <a:r>
                        <a:rPr lang="en-US" sz="1400" b="1" dirty="0" smtClean="0"/>
                        <a:t>17%</a:t>
                      </a:r>
                      <a:endParaRPr lang="en-US" sz="1400" b="1" dirty="0"/>
                    </a:p>
                  </a:txBody>
                  <a:tcPr marL="68580" marR="68580" marT="34290" marB="34290"/>
                </a:tc>
                <a:tc>
                  <a:txBody>
                    <a:bodyPr/>
                    <a:lstStyle/>
                    <a:p>
                      <a:pPr algn="ctr"/>
                      <a:r>
                        <a:rPr lang="en-US" sz="1400" b="1" dirty="0" smtClean="0"/>
                        <a:t>23%</a:t>
                      </a:r>
                      <a:endParaRPr lang="en-US" sz="1400" b="1" dirty="0"/>
                    </a:p>
                  </a:txBody>
                  <a:tcPr marL="68580" marR="68580" marT="34290" marB="34290"/>
                </a:tc>
                <a:tc>
                  <a:txBody>
                    <a:bodyPr/>
                    <a:lstStyle/>
                    <a:p>
                      <a:pPr algn="ctr"/>
                      <a:r>
                        <a:rPr lang="en-US" sz="1400" b="1" dirty="0" smtClean="0"/>
                        <a:t>22%</a:t>
                      </a:r>
                      <a:endParaRPr lang="en-US" sz="1400" b="1" dirty="0"/>
                    </a:p>
                  </a:txBody>
                  <a:tcPr marL="68580" marR="68580" marT="34290" marB="34290"/>
                </a:tc>
              </a:tr>
              <a:tr h="278130">
                <a:tc>
                  <a:txBody>
                    <a:bodyPr/>
                    <a:lstStyle/>
                    <a:p>
                      <a:pPr algn="l"/>
                      <a:r>
                        <a:rPr lang="en-US" sz="1400" b="1" dirty="0" smtClean="0"/>
                        <a:t>Approaches</a:t>
                      </a:r>
                      <a:endParaRPr lang="en-US" sz="1400" b="1" dirty="0"/>
                    </a:p>
                  </a:txBody>
                  <a:tcPr marL="68580" marR="68580" marT="34290" marB="34290"/>
                </a:tc>
                <a:tc>
                  <a:txBody>
                    <a:bodyPr/>
                    <a:lstStyle/>
                    <a:p>
                      <a:pPr algn="ctr"/>
                      <a:r>
                        <a:rPr lang="en-US" sz="1400" b="1" dirty="0" smtClean="0"/>
                        <a:t>25%</a:t>
                      </a:r>
                      <a:endParaRPr lang="en-US" sz="1400" b="1" dirty="0"/>
                    </a:p>
                  </a:txBody>
                  <a:tcPr marL="68580" marR="68580" marT="34290" marB="34290"/>
                </a:tc>
                <a:tc>
                  <a:txBody>
                    <a:bodyPr/>
                    <a:lstStyle/>
                    <a:p>
                      <a:pPr algn="ctr"/>
                      <a:r>
                        <a:rPr lang="en-US" sz="1400" b="1" dirty="0" smtClean="0"/>
                        <a:t>27%</a:t>
                      </a:r>
                      <a:endParaRPr lang="en-US" sz="1400" b="1" dirty="0"/>
                    </a:p>
                  </a:txBody>
                  <a:tcPr marL="68580" marR="68580" marT="34290" marB="34290"/>
                </a:tc>
                <a:tc>
                  <a:txBody>
                    <a:bodyPr/>
                    <a:lstStyle/>
                    <a:p>
                      <a:pPr algn="ctr"/>
                      <a:r>
                        <a:rPr lang="en-US" sz="1400" b="1" dirty="0" smtClean="0"/>
                        <a:t>26%</a:t>
                      </a:r>
                      <a:endParaRPr lang="en-US" sz="1400" b="1" dirty="0"/>
                    </a:p>
                  </a:txBody>
                  <a:tcPr marL="68580" marR="68580" marT="34290" marB="34290"/>
                </a:tc>
                <a:tc>
                  <a:txBody>
                    <a:bodyPr/>
                    <a:lstStyle/>
                    <a:p>
                      <a:pPr algn="ctr"/>
                      <a:r>
                        <a:rPr lang="en-US" sz="1400" b="1" dirty="0" smtClean="0"/>
                        <a:t>31%</a:t>
                      </a:r>
                      <a:endParaRPr lang="en-US" sz="1400" b="1" dirty="0"/>
                    </a:p>
                  </a:txBody>
                  <a:tcPr marL="68580" marR="68580" marT="34290" marB="34290"/>
                </a:tc>
              </a:tr>
              <a:tr h="278130">
                <a:tc>
                  <a:txBody>
                    <a:bodyPr/>
                    <a:lstStyle/>
                    <a:p>
                      <a:pPr algn="l"/>
                      <a:r>
                        <a:rPr lang="en-US" sz="1400" b="1" dirty="0" smtClean="0"/>
                        <a:t>Meets</a:t>
                      </a:r>
                      <a:endParaRPr lang="en-US" sz="1400" b="1" dirty="0"/>
                    </a:p>
                  </a:txBody>
                  <a:tcPr marL="68580" marR="68580" marT="34290" marB="34290"/>
                </a:tc>
                <a:tc>
                  <a:txBody>
                    <a:bodyPr/>
                    <a:lstStyle/>
                    <a:p>
                      <a:pPr algn="ctr"/>
                      <a:r>
                        <a:rPr lang="en-US" sz="1400" b="1" dirty="0" smtClean="0"/>
                        <a:t>24%</a:t>
                      </a:r>
                      <a:endParaRPr lang="en-US" sz="1400" b="1" dirty="0"/>
                    </a:p>
                  </a:txBody>
                  <a:tcPr marL="68580" marR="68580" marT="34290" marB="34290"/>
                </a:tc>
                <a:tc>
                  <a:txBody>
                    <a:bodyPr/>
                    <a:lstStyle/>
                    <a:p>
                      <a:pPr algn="ctr"/>
                      <a:r>
                        <a:rPr lang="en-US" sz="1400" b="1" dirty="0" smtClean="0"/>
                        <a:t>30%</a:t>
                      </a:r>
                      <a:endParaRPr lang="en-US" sz="1400" b="1" dirty="0"/>
                    </a:p>
                  </a:txBody>
                  <a:tcPr marL="68580" marR="68580" marT="34290" marB="34290"/>
                </a:tc>
                <a:tc>
                  <a:txBody>
                    <a:bodyPr/>
                    <a:lstStyle/>
                    <a:p>
                      <a:pPr algn="ctr"/>
                      <a:r>
                        <a:rPr lang="en-US" sz="1400" b="1" dirty="0" smtClean="0"/>
                        <a:t>25%</a:t>
                      </a:r>
                      <a:endParaRPr lang="en-US" sz="1400" b="1" dirty="0"/>
                    </a:p>
                  </a:txBody>
                  <a:tcPr marL="68580" marR="68580" marT="34290" marB="34290">
                    <a:solidFill>
                      <a:srgbClr val="FFFF00"/>
                    </a:solidFill>
                  </a:tcPr>
                </a:tc>
                <a:tc>
                  <a:txBody>
                    <a:bodyPr/>
                    <a:lstStyle/>
                    <a:p>
                      <a:pPr algn="ctr"/>
                      <a:r>
                        <a:rPr lang="en-US" sz="1400" b="1" dirty="0" smtClean="0"/>
                        <a:t>24%</a:t>
                      </a:r>
                      <a:endParaRPr lang="en-US" sz="1400" b="1" dirty="0"/>
                    </a:p>
                  </a:txBody>
                  <a:tcPr marL="68580" marR="68580" marT="34290" marB="34290"/>
                </a:tc>
              </a:tr>
              <a:tr h="480060">
                <a:tc>
                  <a:txBody>
                    <a:bodyPr/>
                    <a:lstStyle/>
                    <a:p>
                      <a:pPr algn="l"/>
                      <a:r>
                        <a:rPr lang="en-US" sz="1400" b="1" dirty="0" smtClean="0"/>
                        <a:t>Exceeds Expectation</a:t>
                      </a:r>
                      <a:endParaRPr lang="en-US" sz="1400" b="1" dirty="0"/>
                    </a:p>
                  </a:txBody>
                  <a:tcPr marL="68580" marR="68580" marT="34290" marB="34290"/>
                </a:tc>
                <a:tc>
                  <a:txBody>
                    <a:bodyPr/>
                    <a:lstStyle/>
                    <a:p>
                      <a:pPr algn="ctr"/>
                      <a:r>
                        <a:rPr lang="en-US" sz="1400" b="1" dirty="0" smtClean="0"/>
                        <a:t>28%</a:t>
                      </a:r>
                      <a:endParaRPr lang="en-US" sz="1400" b="1" dirty="0"/>
                    </a:p>
                  </a:txBody>
                  <a:tcPr marL="68580" marR="68580" marT="34290" marB="34290">
                    <a:solidFill>
                      <a:srgbClr val="FFFF00"/>
                    </a:solidFill>
                  </a:tcPr>
                </a:tc>
                <a:tc>
                  <a:txBody>
                    <a:bodyPr/>
                    <a:lstStyle/>
                    <a:p>
                      <a:pPr algn="ctr"/>
                      <a:r>
                        <a:rPr lang="en-US" sz="1400" b="1" dirty="0" smtClean="0"/>
                        <a:t>26%</a:t>
                      </a:r>
                      <a:endParaRPr lang="en-US" sz="1400" b="1" dirty="0"/>
                    </a:p>
                  </a:txBody>
                  <a:tcPr marL="68580" marR="68580" marT="34290" marB="34290"/>
                </a:tc>
                <a:tc>
                  <a:txBody>
                    <a:bodyPr/>
                    <a:lstStyle/>
                    <a:p>
                      <a:pPr algn="ctr"/>
                      <a:r>
                        <a:rPr lang="en-US" sz="1400" b="1" dirty="0" smtClean="0"/>
                        <a:t>25%</a:t>
                      </a:r>
                      <a:endParaRPr lang="en-US" sz="1400" b="1" dirty="0"/>
                    </a:p>
                  </a:txBody>
                  <a:tcPr marL="68580" marR="68580" marT="34290" marB="34290">
                    <a:solidFill>
                      <a:srgbClr val="FFFF00"/>
                    </a:solidFill>
                  </a:tcPr>
                </a:tc>
                <a:tc>
                  <a:txBody>
                    <a:bodyPr/>
                    <a:lstStyle/>
                    <a:p>
                      <a:pPr algn="ctr"/>
                      <a:r>
                        <a:rPr lang="en-US" sz="1400" b="1" dirty="0" smtClean="0"/>
                        <a:t>23%</a:t>
                      </a:r>
                      <a:endParaRPr lang="en-US" sz="1400" b="1" dirty="0"/>
                    </a:p>
                  </a:txBody>
                  <a:tcPr marL="68580" marR="68580" marT="34290" marB="3429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50433742"/>
              </p:ext>
            </p:extLst>
          </p:nvPr>
        </p:nvGraphicFramePr>
        <p:xfrm>
          <a:off x="1377942" y="4465641"/>
          <a:ext cx="6974238" cy="2186940"/>
        </p:xfrm>
        <a:graphic>
          <a:graphicData uri="http://schemas.openxmlformats.org/drawingml/2006/table">
            <a:tbl>
              <a:tblPr firstRow="1" bandRow="1">
                <a:tableStyleId>{5C22544A-7EE6-4342-B048-85BDC9FD1C3A}</a:tableStyleId>
              </a:tblPr>
              <a:tblGrid>
                <a:gridCol w="1162373"/>
                <a:gridCol w="1162373"/>
                <a:gridCol w="1162373"/>
                <a:gridCol w="1162373"/>
                <a:gridCol w="1162373"/>
                <a:gridCol w="1162373"/>
              </a:tblGrid>
              <a:tr h="480060">
                <a:tc>
                  <a:txBody>
                    <a:bodyPr/>
                    <a:lstStyle/>
                    <a:p>
                      <a:r>
                        <a:rPr lang="en-US" sz="1400" b="1" dirty="0" smtClean="0"/>
                        <a:t>By Grade Level 2017</a:t>
                      </a:r>
                      <a:endParaRPr lang="en-US" sz="1400" b="1" dirty="0"/>
                    </a:p>
                  </a:txBody>
                  <a:tcPr marL="68580" marR="68580" marT="34290" marB="34290"/>
                </a:tc>
                <a:tc>
                  <a:txBody>
                    <a:bodyPr/>
                    <a:lstStyle/>
                    <a:p>
                      <a:r>
                        <a:rPr lang="en-US" sz="1400" b="1" dirty="0" smtClean="0"/>
                        <a:t>Does Not Meet</a:t>
                      </a:r>
                      <a:endParaRPr lang="en-US" sz="1400" b="1" dirty="0"/>
                    </a:p>
                  </a:txBody>
                  <a:tcPr marL="68580" marR="68580" marT="34290" marB="34290"/>
                </a:tc>
                <a:tc>
                  <a:txBody>
                    <a:bodyPr/>
                    <a:lstStyle/>
                    <a:p>
                      <a:r>
                        <a:rPr lang="en-US" sz="1400" b="1" dirty="0" smtClean="0"/>
                        <a:t>Approaches</a:t>
                      </a:r>
                      <a:endParaRPr lang="en-US" sz="1400" b="1" dirty="0"/>
                    </a:p>
                  </a:txBody>
                  <a:tcPr marL="68580" marR="68580" marT="34290" marB="34290"/>
                </a:tc>
                <a:tc>
                  <a:txBody>
                    <a:bodyPr/>
                    <a:lstStyle/>
                    <a:p>
                      <a:r>
                        <a:rPr lang="en-US" sz="1400" b="1" dirty="0" smtClean="0"/>
                        <a:t>Meets</a:t>
                      </a:r>
                      <a:endParaRPr lang="en-US" sz="1400" b="1" dirty="0"/>
                    </a:p>
                  </a:txBody>
                  <a:tcPr marL="68580" marR="68580" marT="34290" marB="34290"/>
                </a:tc>
                <a:tc>
                  <a:txBody>
                    <a:bodyPr/>
                    <a:lstStyle/>
                    <a:p>
                      <a:r>
                        <a:rPr lang="en-US" sz="1400" b="1" dirty="0" smtClean="0"/>
                        <a:t>Exceeds</a:t>
                      </a:r>
                      <a:endParaRPr lang="en-US" sz="1400" b="1" dirty="0"/>
                    </a:p>
                  </a:txBody>
                  <a:tcPr marL="68580" marR="68580" marT="34290" marB="34290"/>
                </a:tc>
                <a:tc>
                  <a:txBody>
                    <a:bodyPr/>
                    <a:lstStyle/>
                    <a:p>
                      <a:r>
                        <a:rPr lang="en-US" sz="1400" b="1" dirty="0" smtClean="0"/>
                        <a:t>Meets &amp; Exceeds</a:t>
                      </a:r>
                      <a:endParaRPr lang="en-US" sz="1400" b="1" dirty="0"/>
                    </a:p>
                  </a:txBody>
                  <a:tcPr marL="68580" marR="68580" marT="34290" marB="34290"/>
                </a:tc>
              </a:tr>
              <a:tr h="278130">
                <a:tc>
                  <a:txBody>
                    <a:bodyPr/>
                    <a:lstStyle/>
                    <a:p>
                      <a:r>
                        <a:rPr lang="en-US" sz="1400" b="1" dirty="0" smtClean="0"/>
                        <a:t>Grade 3</a:t>
                      </a:r>
                      <a:endParaRPr lang="en-US" sz="1400" b="1" dirty="0"/>
                    </a:p>
                  </a:txBody>
                  <a:tcPr marL="68580" marR="68580" marT="34290" marB="34290"/>
                </a:tc>
                <a:tc>
                  <a:txBody>
                    <a:bodyPr/>
                    <a:lstStyle/>
                    <a:p>
                      <a:pPr algn="ctr"/>
                      <a:r>
                        <a:rPr lang="en-US" sz="1400" b="1" dirty="0" smtClean="0"/>
                        <a:t>25.6%</a:t>
                      </a:r>
                      <a:endParaRPr lang="en-US" sz="1400" b="1" dirty="0"/>
                    </a:p>
                  </a:txBody>
                  <a:tcPr marL="68580" marR="68580" marT="34290" marB="34290"/>
                </a:tc>
                <a:tc>
                  <a:txBody>
                    <a:bodyPr/>
                    <a:lstStyle/>
                    <a:p>
                      <a:pPr algn="ctr"/>
                      <a:r>
                        <a:rPr lang="en-US" sz="1400" b="1" dirty="0" smtClean="0"/>
                        <a:t>21.7%</a:t>
                      </a:r>
                      <a:endParaRPr lang="en-US" sz="1400" b="1" dirty="0"/>
                    </a:p>
                  </a:txBody>
                  <a:tcPr marL="68580" marR="68580" marT="34290" marB="34290"/>
                </a:tc>
                <a:tc>
                  <a:txBody>
                    <a:bodyPr/>
                    <a:lstStyle/>
                    <a:p>
                      <a:pPr algn="ctr"/>
                      <a:r>
                        <a:rPr lang="en-US" sz="1400" b="1" dirty="0" smtClean="0"/>
                        <a:t>30.9%</a:t>
                      </a:r>
                      <a:endParaRPr lang="en-US" sz="1400" b="1" dirty="0"/>
                    </a:p>
                  </a:txBody>
                  <a:tcPr marL="68580" marR="68580" marT="34290" marB="34290"/>
                </a:tc>
                <a:tc>
                  <a:txBody>
                    <a:bodyPr/>
                    <a:lstStyle/>
                    <a:p>
                      <a:pPr algn="ctr"/>
                      <a:r>
                        <a:rPr lang="en-US" sz="1400" b="1" dirty="0" smtClean="0"/>
                        <a:t>21.7%</a:t>
                      </a:r>
                      <a:endParaRPr lang="en-US" sz="1400" b="1" dirty="0"/>
                    </a:p>
                  </a:txBody>
                  <a:tcPr marL="68580" marR="68580" marT="34290" marB="34290"/>
                </a:tc>
                <a:tc>
                  <a:txBody>
                    <a:bodyPr/>
                    <a:lstStyle/>
                    <a:p>
                      <a:pPr algn="ctr"/>
                      <a:r>
                        <a:rPr lang="en-US" sz="1400" b="1" dirty="0" smtClean="0"/>
                        <a:t>52.6%</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17%</a:t>
                      </a:r>
                      <a:endParaRPr lang="en-US" sz="1400" b="1" dirty="0"/>
                    </a:p>
                  </a:txBody>
                  <a:tcPr marL="68580" marR="68580" marT="34290" marB="34290"/>
                </a:tc>
                <a:tc>
                  <a:txBody>
                    <a:bodyPr/>
                    <a:lstStyle/>
                    <a:p>
                      <a:pPr algn="ctr"/>
                      <a:r>
                        <a:rPr lang="en-US" sz="1400" b="1" dirty="0" smtClean="0"/>
                        <a:t>23%</a:t>
                      </a:r>
                      <a:endParaRPr lang="en-US" sz="1400" b="1" dirty="0"/>
                    </a:p>
                  </a:txBody>
                  <a:tcPr marL="68580" marR="68580" marT="34290" marB="34290"/>
                </a:tc>
                <a:tc>
                  <a:txBody>
                    <a:bodyPr/>
                    <a:lstStyle/>
                    <a:p>
                      <a:pPr algn="ctr"/>
                      <a:r>
                        <a:rPr lang="en-US" sz="1400" b="1" dirty="0" smtClean="0"/>
                        <a:t>32%</a:t>
                      </a:r>
                      <a:endParaRPr lang="en-US" sz="1400" b="1" dirty="0"/>
                    </a:p>
                  </a:txBody>
                  <a:tcPr marL="68580" marR="68580" marT="34290" marB="34290"/>
                </a:tc>
                <a:tc>
                  <a:txBody>
                    <a:bodyPr/>
                    <a:lstStyle/>
                    <a:p>
                      <a:pPr algn="ctr"/>
                      <a:r>
                        <a:rPr lang="en-US" sz="1400" b="1" dirty="0" smtClean="0"/>
                        <a:t>28%</a:t>
                      </a:r>
                      <a:endParaRPr lang="en-US" sz="1400" b="1" dirty="0"/>
                    </a:p>
                  </a:txBody>
                  <a:tcPr marL="68580" marR="68580" marT="34290" marB="34290"/>
                </a:tc>
                <a:tc>
                  <a:txBody>
                    <a:bodyPr/>
                    <a:lstStyle/>
                    <a:p>
                      <a:pPr algn="ctr"/>
                      <a:r>
                        <a:rPr lang="en-US" sz="1400" b="1" dirty="0" smtClean="0"/>
                        <a:t>60%</a:t>
                      </a:r>
                      <a:endParaRPr lang="en-US" sz="1400" b="1" dirty="0"/>
                    </a:p>
                  </a:txBody>
                  <a:tcPr marL="68580" marR="68580" marT="34290" marB="34290"/>
                </a:tc>
              </a:tr>
              <a:tr h="278130">
                <a:tc>
                  <a:txBody>
                    <a:bodyPr/>
                    <a:lstStyle/>
                    <a:p>
                      <a:r>
                        <a:rPr lang="en-US" sz="1400" b="1" dirty="0" smtClean="0"/>
                        <a:t>Grade 4</a:t>
                      </a:r>
                      <a:endParaRPr lang="en-US" sz="1400" b="1" dirty="0"/>
                    </a:p>
                  </a:txBody>
                  <a:tcPr marL="68580" marR="68580" marT="34290" marB="34290"/>
                </a:tc>
                <a:tc>
                  <a:txBody>
                    <a:bodyPr/>
                    <a:lstStyle/>
                    <a:p>
                      <a:pPr algn="ctr"/>
                      <a:r>
                        <a:rPr lang="en-US" sz="1400" b="1" dirty="0" smtClean="0"/>
                        <a:t>10.2%</a:t>
                      </a:r>
                      <a:endParaRPr lang="en-US" sz="1400" b="1" dirty="0"/>
                    </a:p>
                  </a:txBody>
                  <a:tcPr marL="68580" marR="68580" marT="34290" marB="34290"/>
                </a:tc>
                <a:tc>
                  <a:txBody>
                    <a:bodyPr/>
                    <a:lstStyle/>
                    <a:p>
                      <a:pPr algn="ctr"/>
                      <a:r>
                        <a:rPr lang="en-US" sz="1400" b="1" dirty="0" smtClean="0"/>
                        <a:t>23.6%</a:t>
                      </a:r>
                      <a:endParaRPr lang="en-US" sz="1400" b="1" dirty="0"/>
                    </a:p>
                  </a:txBody>
                  <a:tcPr marL="68580" marR="68580" marT="34290" marB="34290"/>
                </a:tc>
                <a:tc>
                  <a:txBody>
                    <a:bodyPr/>
                    <a:lstStyle/>
                    <a:p>
                      <a:pPr algn="ctr"/>
                      <a:r>
                        <a:rPr lang="en-US" sz="1400" b="1" dirty="0" smtClean="0"/>
                        <a:t>27.5%</a:t>
                      </a:r>
                      <a:endParaRPr lang="en-US" sz="1400" b="1" dirty="0"/>
                    </a:p>
                  </a:txBody>
                  <a:tcPr marL="68580" marR="68580" marT="34290" marB="34290"/>
                </a:tc>
                <a:tc>
                  <a:txBody>
                    <a:bodyPr/>
                    <a:lstStyle/>
                    <a:p>
                      <a:pPr algn="ctr"/>
                      <a:r>
                        <a:rPr lang="en-US" sz="1400" b="1" dirty="0" smtClean="0"/>
                        <a:t>38.5%</a:t>
                      </a:r>
                      <a:endParaRPr lang="en-US" sz="1400" b="1" dirty="0"/>
                    </a:p>
                  </a:txBody>
                  <a:tcPr marL="68580" marR="68580" marT="34290" marB="34290"/>
                </a:tc>
                <a:tc>
                  <a:txBody>
                    <a:bodyPr/>
                    <a:lstStyle/>
                    <a:p>
                      <a:pPr algn="ctr"/>
                      <a:r>
                        <a:rPr lang="en-US" sz="1400" b="1" dirty="0" smtClean="0"/>
                        <a:t>66%</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18%</a:t>
                      </a:r>
                      <a:endParaRPr lang="en-US" sz="1400" b="1" dirty="0"/>
                    </a:p>
                  </a:txBody>
                  <a:tcPr marL="68580" marR="68580" marT="34290" marB="34290"/>
                </a:tc>
                <a:tc>
                  <a:txBody>
                    <a:bodyPr/>
                    <a:lstStyle/>
                    <a:p>
                      <a:pPr algn="ctr"/>
                      <a:r>
                        <a:rPr lang="en-US" sz="1400" b="1" dirty="0" smtClean="0"/>
                        <a:t>28%</a:t>
                      </a:r>
                      <a:endParaRPr lang="en-US" sz="1400" b="1" dirty="0"/>
                    </a:p>
                  </a:txBody>
                  <a:tcPr marL="68580" marR="68580" marT="34290" marB="34290"/>
                </a:tc>
                <a:tc>
                  <a:txBody>
                    <a:bodyPr/>
                    <a:lstStyle/>
                    <a:p>
                      <a:pPr algn="ctr"/>
                      <a:r>
                        <a:rPr lang="en-US" sz="1400" b="1" dirty="0" smtClean="0"/>
                        <a:t>28%</a:t>
                      </a:r>
                      <a:endParaRPr lang="en-US" sz="1400" b="1" dirty="0"/>
                    </a:p>
                  </a:txBody>
                  <a:tcPr marL="68580" marR="68580" marT="34290" marB="34290"/>
                </a:tc>
                <a:tc>
                  <a:txBody>
                    <a:bodyPr/>
                    <a:lstStyle/>
                    <a:p>
                      <a:pPr algn="ctr"/>
                      <a:r>
                        <a:rPr lang="en-US" sz="1400" b="1" dirty="0" smtClean="0"/>
                        <a:t>27%</a:t>
                      </a:r>
                      <a:endParaRPr lang="en-US" sz="1400" b="1" dirty="0"/>
                    </a:p>
                  </a:txBody>
                  <a:tcPr marL="68580" marR="68580" marT="34290" marB="34290"/>
                </a:tc>
                <a:tc>
                  <a:txBody>
                    <a:bodyPr/>
                    <a:lstStyle/>
                    <a:p>
                      <a:pPr algn="ctr"/>
                      <a:r>
                        <a:rPr lang="en-US" sz="1400" b="1" dirty="0" smtClean="0"/>
                        <a:t>55%</a:t>
                      </a:r>
                      <a:endParaRPr lang="en-US" sz="1400" b="1" dirty="0"/>
                    </a:p>
                  </a:txBody>
                  <a:tcPr marL="68580" marR="68580" marT="34290" marB="34290"/>
                </a:tc>
              </a:tr>
              <a:tr h="278130">
                <a:tc>
                  <a:txBody>
                    <a:bodyPr/>
                    <a:lstStyle/>
                    <a:p>
                      <a:r>
                        <a:rPr lang="en-US" sz="1400" b="1" dirty="0" smtClean="0"/>
                        <a:t>Grade 5</a:t>
                      </a:r>
                      <a:endParaRPr lang="en-US" sz="1400" b="1" dirty="0"/>
                    </a:p>
                  </a:txBody>
                  <a:tcPr marL="68580" marR="68580" marT="34290" marB="34290"/>
                </a:tc>
                <a:tc>
                  <a:txBody>
                    <a:bodyPr/>
                    <a:lstStyle/>
                    <a:p>
                      <a:pPr algn="ctr"/>
                      <a:r>
                        <a:rPr lang="en-US" sz="1400" b="1" dirty="0" smtClean="0"/>
                        <a:t>34.2%</a:t>
                      </a:r>
                      <a:endParaRPr lang="en-US" sz="1400" b="1" dirty="0"/>
                    </a:p>
                  </a:txBody>
                  <a:tcPr marL="68580" marR="68580" marT="34290" marB="34290"/>
                </a:tc>
                <a:tc>
                  <a:txBody>
                    <a:bodyPr/>
                    <a:lstStyle/>
                    <a:p>
                      <a:pPr algn="ctr"/>
                      <a:r>
                        <a:rPr lang="en-US" sz="1400" b="1" dirty="0" smtClean="0"/>
                        <a:t>35.9%</a:t>
                      </a:r>
                      <a:endParaRPr lang="en-US" sz="1400" b="1" dirty="0"/>
                    </a:p>
                  </a:txBody>
                  <a:tcPr marL="68580" marR="68580" marT="34290" marB="34290"/>
                </a:tc>
                <a:tc>
                  <a:txBody>
                    <a:bodyPr/>
                    <a:lstStyle/>
                    <a:p>
                      <a:pPr algn="ctr"/>
                      <a:r>
                        <a:rPr lang="en-US" sz="1400" b="1" dirty="0" smtClean="0"/>
                        <a:t>14.9%</a:t>
                      </a:r>
                      <a:endParaRPr lang="en-US" sz="1400" b="1" dirty="0"/>
                    </a:p>
                  </a:txBody>
                  <a:tcPr marL="68580" marR="68580" marT="34290" marB="34290"/>
                </a:tc>
                <a:tc>
                  <a:txBody>
                    <a:bodyPr/>
                    <a:lstStyle/>
                    <a:p>
                      <a:pPr algn="ctr"/>
                      <a:r>
                        <a:rPr lang="en-US" sz="1400" b="1" dirty="0" smtClean="0"/>
                        <a:t>14.9%</a:t>
                      </a:r>
                      <a:endParaRPr lang="en-US" sz="1400" b="1" dirty="0"/>
                    </a:p>
                  </a:txBody>
                  <a:tcPr marL="68580" marR="68580" marT="34290" marB="34290"/>
                </a:tc>
                <a:tc>
                  <a:txBody>
                    <a:bodyPr/>
                    <a:lstStyle/>
                    <a:p>
                      <a:pPr algn="ctr"/>
                      <a:r>
                        <a:rPr lang="en-US" sz="1400" b="1" dirty="0" smtClean="0"/>
                        <a:t>29.8%</a:t>
                      </a:r>
                      <a:endParaRPr lang="en-US" sz="1400" b="1" dirty="0"/>
                    </a:p>
                  </a:txBody>
                  <a:tcPr marL="68580" marR="68580" marT="34290" marB="34290"/>
                </a:tc>
              </a:tr>
              <a:tr h="278130">
                <a:tc>
                  <a:txBody>
                    <a:bodyPr/>
                    <a:lstStyle/>
                    <a:p>
                      <a:r>
                        <a:rPr lang="en-US" sz="1400" b="1" dirty="0" smtClean="0"/>
                        <a:t>GCS</a:t>
                      </a:r>
                      <a:endParaRPr lang="en-US" sz="1400" b="1" dirty="0"/>
                    </a:p>
                  </a:txBody>
                  <a:tcPr marL="68580" marR="68580" marT="34290" marB="34290"/>
                </a:tc>
                <a:tc>
                  <a:txBody>
                    <a:bodyPr/>
                    <a:lstStyle/>
                    <a:p>
                      <a:pPr algn="ctr"/>
                      <a:r>
                        <a:rPr lang="en-US" sz="1400" b="1" dirty="0" smtClean="0"/>
                        <a:t>22%</a:t>
                      </a:r>
                      <a:endParaRPr lang="en-US" sz="1400" b="1" dirty="0"/>
                    </a:p>
                  </a:txBody>
                  <a:tcPr marL="68580" marR="68580" marT="34290" marB="34290"/>
                </a:tc>
                <a:tc>
                  <a:txBody>
                    <a:bodyPr/>
                    <a:lstStyle/>
                    <a:p>
                      <a:pPr algn="ctr"/>
                      <a:r>
                        <a:rPr lang="en-US" sz="1400" b="1" dirty="0" smtClean="0"/>
                        <a:t>31%</a:t>
                      </a:r>
                      <a:endParaRPr lang="en-US" sz="1400" b="1" dirty="0"/>
                    </a:p>
                  </a:txBody>
                  <a:tcPr marL="68580" marR="68580" marT="34290" marB="34290"/>
                </a:tc>
                <a:tc>
                  <a:txBody>
                    <a:bodyPr/>
                    <a:lstStyle/>
                    <a:p>
                      <a:pPr algn="ctr"/>
                      <a:r>
                        <a:rPr lang="en-US" sz="1400" b="1" dirty="0" smtClean="0"/>
                        <a:t>23%</a:t>
                      </a:r>
                      <a:endParaRPr lang="en-US" sz="1400" b="1" dirty="0"/>
                    </a:p>
                  </a:txBody>
                  <a:tcPr marL="68580" marR="68580" marT="34290" marB="34290"/>
                </a:tc>
                <a:tc>
                  <a:txBody>
                    <a:bodyPr/>
                    <a:lstStyle/>
                    <a:p>
                      <a:pPr algn="ctr"/>
                      <a:r>
                        <a:rPr lang="en-US" sz="1400" b="1" dirty="0" smtClean="0"/>
                        <a:t>24%</a:t>
                      </a:r>
                      <a:endParaRPr lang="en-US" sz="1400" b="1" dirty="0"/>
                    </a:p>
                  </a:txBody>
                  <a:tcPr marL="68580" marR="68580" marT="34290" marB="34290"/>
                </a:tc>
                <a:tc>
                  <a:txBody>
                    <a:bodyPr/>
                    <a:lstStyle/>
                    <a:p>
                      <a:pPr algn="ctr"/>
                      <a:r>
                        <a:rPr lang="en-US" sz="1400" b="1" dirty="0" smtClean="0"/>
                        <a:t>47%</a:t>
                      </a:r>
                      <a:endParaRPr lang="en-US" sz="1400" b="1" dirty="0"/>
                    </a:p>
                  </a:txBody>
                  <a:tcPr marL="68580" marR="68580" marT="34290" marB="34290"/>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23109"/>
            <a:ext cx="2857500" cy="1905000"/>
          </a:xfrm>
          <a:prstGeom prst="rect">
            <a:avLst/>
          </a:prstGeom>
        </p:spPr>
      </p:pic>
    </p:spTree>
    <p:extLst>
      <p:ext uri="{BB962C8B-B14F-4D97-AF65-F5344CB8AC3E}">
        <p14:creationId xmlns:p14="http://schemas.microsoft.com/office/powerpoint/2010/main" val="5183401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601"/>
            <a:ext cx="9144000" cy="8685551"/>
          </a:xfrm>
          <a:prstGeom prst="rect">
            <a:avLst/>
          </a:prstGeom>
        </p:spPr>
      </p:pic>
      <p:sp>
        <p:nvSpPr>
          <p:cNvPr id="2" name="Title 1"/>
          <p:cNvSpPr>
            <a:spLocks noGrp="1"/>
          </p:cNvSpPr>
          <p:nvPr>
            <p:ph type="title"/>
          </p:nvPr>
        </p:nvSpPr>
        <p:spPr>
          <a:xfrm>
            <a:off x="3748" y="3124200"/>
            <a:ext cx="8229600" cy="943056"/>
          </a:xfrm>
        </p:spPr>
        <p:txBody>
          <a:bodyPr/>
          <a:lstStyle/>
          <a:p>
            <a:r>
              <a:rPr lang="en-US" b="1" dirty="0" smtClean="0"/>
              <a:t>Additional GCS Choices</a:t>
            </a:r>
            <a:endParaRPr lang="en-US" b="1" dirty="0"/>
          </a:p>
        </p:txBody>
      </p:sp>
      <p:sp>
        <p:nvSpPr>
          <p:cNvPr id="3" name="Content Placeholder 2"/>
          <p:cNvSpPr>
            <a:spLocks noGrp="1"/>
          </p:cNvSpPr>
          <p:nvPr>
            <p:ph idx="1"/>
          </p:nvPr>
        </p:nvSpPr>
        <p:spPr>
          <a:xfrm>
            <a:off x="228600" y="3962400"/>
            <a:ext cx="8915400" cy="2895600"/>
          </a:xfrm>
        </p:spPr>
        <p:txBody>
          <a:bodyPr>
            <a:normAutofit fontScale="77500" lnSpcReduction="20000"/>
          </a:bodyPr>
          <a:lstStyle/>
          <a:p>
            <a:r>
              <a:rPr lang="en-US" b="1" dirty="0" smtClean="0"/>
              <a:t>Four Career Technology Centers</a:t>
            </a:r>
          </a:p>
          <a:p>
            <a:pPr lvl="1"/>
            <a:r>
              <a:rPr lang="en-US" b="1" dirty="0" smtClean="0"/>
              <a:t>Offer courses for high school students in a variety of career paths</a:t>
            </a:r>
          </a:p>
          <a:p>
            <a:r>
              <a:rPr lang="en-US" b="1" dirty="0" smtClean="0"/>
              <a:t>Fine Arts Center</a:t>
            </a:r>
          </a:p>
          <a:p>
            <a:pPr lvl="1"/>
            <a:r>
              <a:rPr lang="en-US" b="1" dirty="0" smtClean="0"/>
              <a:t>Students audition for acceptance into programs of various fields of the arts</a:t>
            </a:r>
          </a:p>
          <a:p>
            <a:r>
              <a:rPr lang="en-US" b="1" dirty="0"/>
              <a:t> </a:t>
            </a:r>
            <a:r>
              <a:rPr lang="en-US" b="1" dirty="0" smtClean="0"/>
              <a:t>Charles Townes Center</a:t>
            </a:r>
          </a:p>
          <a:p>
            <a:pPr lvl="1"/>
            <a:r>
              <a:rPr lang="en-US" b="1" dirty="0" smtClean="0"/>
              <a:t>Advanced academic curriculum for students in grades 3-8</a:t>
            </a:r>
            <a:endParaRPr lang="en-US" b="1" dirty="0"/>
          </a:p>
        </p:txBody>
      </p:sp>
    </p:spTree>
    <p:extLst>
      <p:ext uri="{BB962C8B-B14F-4D97-AF65-F5344CB8AC3E}">
        <p14:creationId xmlns:p14="http://schemas.microsoft.com/office/powerpoint/2010/main" val="10850710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831" y="412623"/>
            <a:ext cx="7886700" cy="667679"/>
          </a:xfrm>
        </p:spPr>
        <p:txBody>
          <a:bodyPr>
            <a:normAutofit fontScale="90000"/>
          </a:bodyPr>
          <a:lstStyle/>
          <a:p>
            <a:pPr algn="ctr"/>
            <a:r>
              <a:rPr lang="en-US" sz="4050" b="1" dirty="0"/>
              <a:t>Closing the </a:t>
            </a:r>
            <a:r>
              <a:rPr lang="en-US" sz="4050" b="1" dirty="0" smtClean="0"/>
              <a:t>Gap Strategies </a:t>
            </a:r>
            <a:endParaRPr lang="en-US" sz="4050" b="1" dirty="0"/>
          </a:p>
        </p:txBody>
      </p:sp>
      <p:sp>
        <p:nvSpPr>
          <p:cNvPr id="3" name="Text Placeholder 2"/>
          <p:cNvSpPr>
            <a:spLocks noGrp="1"/>
          </p:cNvSpPr>
          <p:nvPr>
            <p:ph type="body" idx="1"/>
          </p:nvPr>
        </p:nvSpPr>
        <p:spPr>
          <a:xfrm>
            <a:off x="612781" y="1123125"/>
            <a:ext cx="3868340" cy="617934"/>
          </a:xfrm>
        </p:spPr>
        <p:txBody>
          <a:bodyPr/>
          <a:lstStyle/>
          <a:p>
            <a:r>
              <a:rPr lang="en-US" dirty="0" smtClean="0"/>
              <a:t>Gap Subgroups</a:t>
            </a:r>
            <a:endParaRPr lang="en-US" dirty="0"/>
          </a:p>
        </p:txBody>
      </p:sp>
      <p:sp>
        <p:nvSpPr>
          <p:cNvPr id="4" name="Content Placeholder 3"/>
          <p:cNvSpPr>
            <a:spLocks noGrp="1"/>
          </p:cNvSpPr>
          <p:nvPr>
            <p:ph sz="half" idx="2"/>
          </p:nvPr>
        </p:nvSpPr>
        <p:spPr>
          <a:xfrm>
            <a:off x="490558" y="1783882"/>
            <a:ext cx="3868340" cy="2763441"/>
          </a:xfrm>
        </p:spPr>
        <p:txBody>
          <a:bodyPr/>
          <a:lstStyle/>
          <a:p>
            <a:r>
              <a:rPr lang="en-US" b="1" dirty="0" smtClean="0"/>
              <a:t>SPED</a:t>
            </a:r>
          </a:p>
          <a:p>
            <a:r>
              <a:rPr lang="en-US" b="1" dirty="0" smtClean="0"/>
              <a:t>African-American (males)</a:t>
            </a:r>
          </a:p>
          <a:p>
            <a:r>
              <a:rPr lang="en-US" b="1" dirty="0" smtClean="0"/>
              <a:t>FARMS</a:t>
            </a:r>
            <a:endParaRPr lang="en-US" b="1" dirty="0"/>
          </a:p>
        </p:txBody>
      </p:sp>
      <p:sp>
        <p:nvSpPr>
          <p:cNvPr id="5" name="Text Placeholder 4"/>
          <p:cNvSpPr>
            <a:spLocks noGrp="1"/>
          </p:cNvSpPr>
          <p:nvPr>
            <p:ph type="body" sz="quarter" idx="3"/>
          </p:nvPr>
        </p:nvSpPr>
        <p:spPr>
          <a:xfrm>
            <a:off x="4369134" y="1073322"/>
            <a:ext cx="4157643" cy="617934"/>
          </a:xfrm>
        </p:spPr>
        <p:txBody>
          <a:bodyPr/>
          <a:lstStyle/>
          <a:p>
            <a:r>
              <a:rPr lang="en-US" dirty="0" smtClean="0"/>
              <a:t>Gap Strategies</a:t>
            </a:r>
            <a:endParaRPr lang="en-US" dirty="0"/>
          </a:p>
        </p:txBody>
      </p:sp>
      <p:sp>
        <p:nvSpPr>
          <p:cNvPr id="6" name="Content Placeholder 5"/>
          <p:cNvSpPr>
            <a:spLocks noGrp="1"/>
          </p:cNvSpPr>
          <p:nvPr>
            <p:ph sz="quarter" idx="4"/>
          </p:nvPr>
        </p:nvSpPr>
        <p:spPr>
          <a:xfrm>
            <a:off x="4345250" y="1691256"/>
            <a:ext cx="4475136" cy="3675026"/>
          </a:xfrm>
        </p:spPr>
        <p:txBody>
          <a:bodyPr>
            <a:normAutofit fontScale="70000" lnSpcReduction="20000"/>
          </a:bodyPr>
          <a:lstStyle/>
          <a:p>
            <a:r>
              <a:rPr lang="en-US" b="1" dirty="0" err="1" smtClean="0"/>
              <a:t>RtI</a:t>
            </a:r>
            <a:r>
              <a:rPr lang="en-US" b="1" dirty="0" smtClean="0"/>
              <a:t> &amp; ERI (5K – Grade 3)</a:t>
            </a:r>
          </a:p>
          <a:p>
            <a:r>
              <a:rPr lang="en-US" b="1" dirty="0" smtClean="0"/>
              <a:t>Study Buddies</a:t>
            </a:r>
          </a:p>
          <a:p>
            <a:r>
              <a:rPr lang="en-US" b="1" dirty="0" smtClean="0"/>
              <a:t>Mentors (Mentor Upstate; St. Augustine Tutor)</a:t>
            </a:r>
          </a:p>
          <a:p>
            <a:r>
              <a:rPr lang="en-US" b="1" dirty="0" smtClean="0"/>
              <a:t>Backpack Buddies</a:t>
            </a:r>
          </a:p>
          <a:p>
            <a:r>
              <a:rPr lang="en-US" b="1" dirty="0" smtClean="0"/>
              <a:t>Small Group Counseling</a:t>
            </a:r>
          </a:p>
          <a:p>
            <a:r>
              <a:rPr lang="en-US" b="1" dirty="0" smtClean="0"/>
              <a:t>MOD Squad</a:t>
            </a:r>
          </a:p>
          <a:p>
            <a:r>
              <a:rPr lang="en-US" b="1" dirty="0" smtClean="0"/>
              <a:t>GIRLS Group</a:t>
            </a:r>
          </a:p>
          <a:p>
            <a:r>
              <a:rPr lang="en-US" b="1" dirty="0" smtClean="0"/>
              <a:t>On-site Mental Health Counselor</a:t>
            </a:r>
          </a:p>
          <a:p>
            <a:r>
              <a:rPr lang="en-US" b="1" dirty="0" smtClean="0"/>
              <a:t>Tracking progress in GC Source (74% fewer referrals thus far this year)</a:t>
            </a:r>
          </a:p>
          <a:p>
            <a:r>
              <a:rPr lang="en-US" b="1" dirty="0" smtClean="0"/>
              <a:t>Mastery Connect</a:t>
            </a:r>
          </a:p>
          <a:p>
            <a:r>
              <a:rPr lang="en-US" b="1" dirty="0" smtClean="0"/>
              <a:t>PBIS program expansion</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781" y="5029200"/>
            <a:ext cx="7836251" cy="2398645"/>
          </a:xfrm>
          <a:prstGeom prst="rect">
            <a:avLst/>
          </a:prstGeom>
        </p:spPr>
      </p:pic>
    </p:spTree>
    <p:extLst>
      <p:ext uri="{BB962C8B-B14F-4D97-AF65-F5344CB8AC3E}">
        <p14:creationId xmlns:p14="http://schemas.microsoft.com/office/powerpoint/2010/main" val="27760183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egriffi\AppData\Local\Microsoft\Windows\Temporary Internet Files\Content.IE5\25DQAJEN\MC90018823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2400" y="152400"/>
            <a:ext cx="1140257" cy="182057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segriffi\AppData\Local\Microsoft\Windows\Temporary Internet Files\Content.IE5\5DEMTUTV\MP90043317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8862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p:nvPr>
        </p:nvSpPr>
        <p:spPr>
          <a:xfrm>
            <a:off x="0" y="274638"/>
            <a:ext cx="9144000" cy="1143000"/>
          </a:xfrm>
        </p:spPr>
        <p:txBody>
          <a:bodyPr>
            <a:normAutofit fontScale="90000"/>
          </a:bodyPr>
          <a:lstStyle/>
          <a:p>
            <a:r>
              <a:rPr lang="en-US" dirty="0" smtClean="0"/>
              <a:t/>
            </a:r>
            <a:br>
              <a:rPr lang="en-US" dirty="0" smtClean="0"/>
            </a:br>
            <a:r>
              <a:rPr lang="en-US" sz="5300" b="1" dirty="0" smtClean="0"/>
              <a:t>Honors, Awards, Recognitions</a:t>
            </a:r>
            <a:r>
              <a:rPr lang="en-US" sz="4900" b="1" dirty="0" smtClean="0"/>
              <a:t>….</a:t>
            </a:r>
            <a:r>
              <a:rPr lang="en-US" sz="4900" b="1" dirty="0"/>
              <a:t/>
            </a:r>
            <a:br>
              <a:rPr lang="en-US" sz="4900" b="1" dirty="0"/>
            </a:br>
            <a:endParaRPr lang="en-US" sz="4900" b="1" dirty="0"/>
          </a:p>
        </p:txBody>
      </p:sp>
      <p:sp>
        <p:nvSpPr>
          <p:cNvPr id="10" name="Content Placeholder 9"/>
          <p:cNvSpPr>
            <a:spLocks noGrp="1"/>
          </p:cNvSpPr>
          <p:nvPr>
            <p:ph idx="1"/>
          </p:nvPr>
        </p:nvSpPr>
        <p:spPr>
          <a:xfrm>
            <a:off x="228600" y="3050059"/>
            <a:ext cx="8684057" cy="3810000"/>
          </a:xfrm>
        </p:spPr>
        <p:txBody>
          <a:bodyPr>
            <a:normAutofit fontScale="85000" lnSpcReduction="20000"/>
          </a:bodyPr>
          <a:lstStyle/>
          <a:p>
            <a:r>
              <a:rPr lang="en-US" b="1" dirty="0" smtClean="0"/>
              <a:t>2013 </a:t>
            </a:r>
            <a:r>
              <a:rPr lang="en-US" b="1" dirty="0"/>
              <a:t>– International Spanish Academy Elementary School of the </a:t>
            </a:r>
            <a:r>
              <a:rPr lang="en-US" b="1" dirty="0" smtClean="0"/>
              <a:t>Year</a:t>
            </a:r>
          </a:p>
          <a:p>
            <a:r>
              <a:rPr lang="en-US" b="1" dirty="0" smtClean="0"/>
              <a:t>2013 , 2012 - Palmetto Gold Awards for overall student performance and for closing the gap</a:t>
            </a:r>
            <a:endParaRPr lang="en-US" b="1" dirty="0"/>
          </a:p>
          <a:p>
            <a:r>
              <a:rPr lang="en-US" b="1" dirty="0" smtClean="0"/>
              <a:t>2012 – SC State Report Card rating improved to Excellent (both absolute and growth ratings)</a:t>
            </a:r>
          </a:p>
          <a:p>
            <a:r>
              <a:rPr lang="en-US" b="1" dirty="0" smtClean="0"/>
              <a:t>2011 &amp; 2012 – Finalist for International Spanish Academy School of the Year Award</a:t>
            </a:r>
          </a:p>
          <a:p>
            <a:r>
              <a:rPr lang="en-US" b="1" dirty="0" smtClean="0"/>
              <a:t>2012 – Honorable Mention Recognition for Dick &amp; </a:t>
            </a:r>
            <a:r>
              <a:rPr lang="en-US" b="1" dirty="0" err="1" smtClean="0"/>
              <a:t>Tunky</a:t>
            </a:r>
            <a:r>
              <a:rPr lang="en-US" b="1" dirty="0" smtClean="0"/>
              <a:t> Riley SC SIC Award of Excellence</a:t>
            </a:r>
          </a:p>
          <a:p>
            <a:endParaRPr lang="en-US" dirty="0"/>
          </a:p>
        </p:txBody>
      </p:sp>
    </p:spTree>
    <p:extLst>
      <p:ext uri="{BB962C8B-B14F-4D97-AF65-F5344CB8AC3E}">
        <p14:creationId xmlns:p14="http://schemas.microsoft.com/office/powerpoint/2010/main" val="7727546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egriffi\AppData\Local\Microsoft\Windows\Temporary Internet Files\Content.IE5\VO5HUOAR\MC90019925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6200" y="382029"/>
            <a:ext cx="1130836" cy="166885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segriffi\AppData\Local\Microsoft\Windows\Temporary Internet Files\Content.IE5\ZRI01UG7\MC90021656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44" y="304800"/>
            <a:ext cx="1637690" cy="182331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segriffi\AppData\Local\Microsoft\Windows\Temporary Internet Files\Content.IE5\VO5HUOAR\MP91021883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134600" cy="760095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25400" y="1676400"/>
            <a:ext cx="6781800" cy="4953000"/>
          </a:xfrm>
        </p:spPr>
        <p:txBody>
          <a:bodyPr>
            <a:normAutofit fontScale="85000" lnSpcReduction="10000"/>
          </a:bodyPr>
          <a:lstStyle/>
          <a:p>
            <a:r>
              <a:rPr lang="en-US" b="1" dirty="0" smtClean="0"/>
              <a:t>2015, 2014, 2013, 2012, 2011</a:t>
            </a:r>
            <a:r>
              <a:rPr lang="en-US" b="1" dirty="0"/>
              <a:t>, 2010, 2009 – Palmetto </a:t>
            </a:r>
            <a:r>
              <a:rPr lang="en-US" b="1" dirty="0" smtClean="0"/>
              <a:t>Silver </a:t>
            </a:r>
            <a:r>
              <a:rPr lang="en-US" b="1" dirty="0"/>
              <a:t>Awards(for student </a:t>
            </a:r>
            <a:r>
              <a:rPr lang="en-US" b="1" dirty="0" smtClean="0"/>
              <a:t>achievement / performance </a:t>
            </a:r>
            <a:r>
              <a:rPr lang="en-US" b="1" dirty="0"/>
              <a:t>on PASS)</a:t>
            </a:r>
          </a:p>
          <a:p>
            <a:r>
              <a:rPr lang="en-US" b="1" dirty="0"/>
              <a:t>2004, 2007 – National  </a:t>
            </a:r>
            <a:endParaRPr lang="en-US" b="1" dirty="0" smtClean="0"/>
          </a:p>
          <a:p>
            <a:pPr marL="0" indent="0">
              <a:buNone/>
            </a:pPr>
            <a:r>
              <a:rPr lang="en-US" b="1" dirty="0"/>
              <a:t> </a:t>
            </a:r>
            <a:r>
              <a:rPr lang="en-US" b="1" dirty="0" smtClean="0"/>
              <a:t>   PTA </a:t>
            </a:r>
            <a:r>
              <a:rPr lang="en-US" b="1" dirty="0"/>
              <a:t>School of Excellence Award for </a:t>
            </a:r>
            <a:endParaRPr lang="en-US" b="1" dirty="0" smtClean="0"/>
          </a:p>
          <a:p>
            <a:pPr marL="0" indent="0">
              <a:buNone/>
            </a:pPr>
            <a:r>
              <a:rPr lang="en-US" b="1" dirty="0" smtClean="0"/>
              <a:t>                Parent Involvement</a:t>
            </a:r>
          </a:p>
          <a:p>
            <a:r>
              <a:rPr lang="en-US" b="1" dirty="0" smtClean="0"/>
              <a:t>2010 - Best of the Web School </a:t>
            </a:r>
          </a:p>
          <a:p>
            <a:pPr marL="0" indent="0">
              <a:buNone/>
            </a:pPr>
            <a:r>
              <a:rPr lang="en-US" b="1" dirty="0"/>
              <a:t>	</a:t>
            </a:r>
            <a:r>
              <a:rPr lang="en-US" b="1" dirty="0" smtClean="0"/>
              <a:t>Website Award</a:t>
            </a:r>
          </a:p>
          <a:p>
            <a:r>
              <a:rPr lang="en-US" b="1" dirty="0" smtClean="0"/>
              <a:t>2011 - PTA Gerry </a:t>
            </a:r>
            <a:r>
              <a:rPr lang="en-US" b="1" dirty="0" err="1" smtClean="0"/>
              <a:t>Phaeler</a:t>
            </a:r>
            <a:r>
              <a:rPr lang="en-US" b="1" dirty="0" smtClean="0"/>
              <a:t> Grant </a:t>
            </a:r>
          </a:p>
          <a:p>
            <a:pPr marL="0" indent="0">
              <a:buNone/>
            </a:pPr>
            <a:r>
              <a:rPr lang="en-US" b="1" dirty="0"/>
              <a:t>	</a:t>
            </a:r>
            <a:r>
              <a:rPr lang="en-US" b="1" dirty="0" smtClean="0"/>
              <a:t>Award (allowed funding for </a:t>
            </a:r>
          </a:p>
          <a:p>
            <a:pPr marL="0" indent="0">
              <a:buNone/>
            </a:pPr>
            <a:r>
              <a:rPr lang="en-US" b="1" dirty="0"/>
              <a:t>	</a:t>
            </a:r>
            <a:r>
              <a:rPr lang="en-US" b="1" dirty="0" smtClean="0"/>
              <a:t>immersion parent workshops)</a:t>
            </a:r>
          </a:p>
        </p:txBody>
      </p:sp>
      <p:sp>
        <p:nvSpPr>
          <p:cNvPr id="2" name="Title 1"/>
          <p:cNvSpPr>
            <a:spLocks noGrp="1"/>
          </p:cNvSpPr>
          <p:nvPr>
            <p:ph type="title"/>
          </p:nvPr>
        </p:nvSpPr>
        <p:spPr/>
        <p:txBody>
          <a:bodyPr>
            <a:normAutofit fontScale="90000"/>
          </a:bodyPr>
          <a:lstStyle/>
          <a:p>
            <a:r>
              <a:rPr lang="en-US" dirty="0"/>
              <a:t>Honors, Awards, </a:t>
            </a:r>
            <a:r>
              <a:rPr lang="en-US" dirty="0" smtClean="0"/>
              <a:t>Recognitions, continued              </a:t>
            </a:r>
            <a:endParaRPr lang="en-US" dirty="0"/>
          </a:p>
        </p:txBody>
      </p:sp>
    </p:spTree>
    <p:extLst>
      <p:ext uri="{BB962C8B-B14F-4D97-AF65-F5344CB8AC3E}">
        <p14:creationId xmlns:p14="http://schemas.microsoft.com/office/powerpoint/2010/main" val="17673752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Honors, Awards, Recognitions, continued</a:t>
            </a:r>
            <a:r>
              <a:rPr lang="en-US" dirty="0" smtClean="0"/>
              <a:t>…..                </a:t>
            </a:r>
            <a:endParaRPr lang="en-US" dirty="0"/>
          </a:p>
        </p:txBody>
      </p:sp>
      <p:pic>
        <p:nvPicPr>
          <p:cNvPr id="3075" name="Picture 3" descr="C:\Users\segriffi\AppData\Local\Microsoft\Windows\Temporary Internet Files\Content.IE5\U8O3M5S6\MC90002297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1066800"/>
            <a:ext cx="1694383" cy="182331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segriffi\AppData\Local\Microsoft\Windows\Temporary Internet Files\Content.IE5\5DEMTUTV\MP90017552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211" y="-838200"/>
            <a:ext cx="10210422" cy="7696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2743200"/>
            <a:ext cx="8686800" cy="3958460"/>
          </a:xfrm>
        </p:spPr>
        <p:txBody>
          <a:bodyPr>
            <a:normAutofit/>
          </a:bodyPr>
          <a:lstStyle/>
          <a:p>
            <a:r>
              <a:rPr lang="en-US" b="1" dirty="0" smtClean="0"/>
              <a:t>2010 - 2017 </a:t>
            </a:r>
            <a:r>
              <a:rPr lang="en-US" b="1" dirty="0"/>
              <a:t>- Safe Schools </a:t>
            </a:r>
            <a:r>
              <a:rPr lang="en-US" b="1" dirty="0" smtClean="0"/>
              <a:t>Awards</a:t>
            </a:r>
          </a:p>
          <a:p>
            <a:r>
              <a:rPr lang="en-US" b="1" dirty="0" smtClean="0"/>
              <a:t>2013 - 2017 – Healthy Schools Award </a:t>
            </a:r>
            <a:endParaRPr lang="en-US" b="1" dirty="0"/>
          </a:p>
          <a:p>
            <a:r>
              <a:rPr lang="en-US" b="1" dirty="0"/>
              <a:t>2011 – SC PTA State Support Staff Person of the Year, Tracy Rucker</a:t>
            </a:r>
          </a:p>
          <a:p>
            <a:r>
              <a:rPr lang="en-US" b="1" dirty="0"/>
              <a:t>2012 – SC National School Public Relations Association awards for school website and newsletter</a:t>
            </a:r>
          </a:p>
          <a:p>
            <a:pPr marL="0" indent="0">
              <a:buNone/>
            </a:pPr>
            <a:endParaRPr lang="en-US" dirty="0"/>
          </a:p>
        </p:txBody>
      </p:sp>
    </p:spTree>
    <p:extLst>
      <p:ext uri="{BB962C8B-B14F-4D97-AF65-F5344CB8AC3E}">
        <p14:creationId xmlns:p14="http://schemas.microsoft.com/office/powerpoint/2010/main" val="6879074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egriffi\AppData\Local\Microsoft\Windows\Temporary Internet Files\Content.IE5\B8F0GZD4\MP90044849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515596"/>
            <a:ext cx="16078201" cy="100318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274638"/>
            <a:ext cx="6019800" cy="1143000"/>
          </a:xfrm>
        </p:spPr>
        <p:txBody>
          <a:bodyPr/>
          <a:lstStyle/>
          <a:p>
            <a:r>
              <a:rPr lang="en-US" dirty="0" smtClean="0"/>
              <a:t>Final thoughts….</a:t>
            </a:r>
            <a:endParaRPr lang="en-US" dirty="0"/>
          </a:p>
        </p:txBody>
      </p:sp>
      <p:sp>
        <p:nvSpPr>
          <p:cNvPr id="3" name="Content Placeholder 2"/>
          <p:cNvSpPr>
            <a:spLocks noGrp="1"/>
          </p:cNvSpPr>
          <p:nvPr>
            <p:ph idx="1"/>
          </p:nvPr>
        </p:nvSpPr>
        <p:spPr>
          <a:xfrm>
            <a:off x="0" y="1447800"/>
            <a:ext cx="5105400" cy="6172200"/>
          </a:xfrm>
        </p:spPr>
        <p:txBody>
          <a:bodyPr>
            <a:normAutofit fontScale="70000" lnSpcReduction="20000"/>
          </a:bodyPr>
          <a:lstStyle/>
          <a:p>
            <a:endParaRPr lang="en-US" dirty="0"/>
          </a:p>
          <a:p>
            <a:r>
              <a:rPr lang="en-US" sz="3400" b="1" dirty="0" smtClean="0"/>
              <a:t>“ </a:t>
            </a:r>
            <a:r>
              <a:rPr lang="en-US" sz="3400" b="1" i="1" dirty="0"/>
              <a:t>Dual language learning has been found to be the only method of second language acquisition to facilitate the full closure of the achievement gap between English learners and English speakers in primary and secondary education. Strictly structured and well-implemented dual language instruction across all subjects of the curriculum provides all students the opportunity to develop a deep academic proficiency in two languages, which will give them the tools to become highly-sought-after bilingual professionals in today's more globalized world</a:t>
            </a:r>
            <a:r>
              <a:rPr lang="en-US" sz="3400" b="1" i="1" dirty="0" smtClean="0"/>
              <a:t>.” </a:t>
            </a:r>
          </a:p>
          <a:p>
            <a:pPr marL="0" indent="0">
              <a:buNone/>
            </a:pPr>
            <a:r>
              <a:rPr lang="en-US" sz="3400" b="1" i="1" dirty="0" smtClean="0"/>
              <a:t>	-</a:t>
            </a:r>
            <a:r>
              <a:rPr lang="en-US" sz="2900" b="1" i="1" dirty="0" smtClean="0"/>
              <a:t>excerpt from JNCL-NCLIS white paper</a:t>
            </a:r>
            <a:endParaRPr lang="en-US" sz="2900" b="1" dirty="0"/>
          </a:p>
        </p:txBody>
      </p:sp>
    </p:spTree>
    <p:extLst>
      <p:ext uri="{BB962C8B-B14F-4D97-AF65-F5344CB8AC3E}">
        <p14:creationId xmlns:p14="http://schemas.microsoft.com/office/powerpoint/2010/main" val="18274551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 Schools Video</a:t>
            </a:r>
            <a:endParaRPr lang="en-US" dirty="0"/>
          </a:p>
        </p:txBody>
      </p:sp>
      <p:pic>
        <p:nvPicPr>
          <p:cNvPr id="4" name="videoplayback">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714500" y="2609851"/>
            <a:ext cx="4801791" cy="2699147"/>
          </a:xfrm>
        </p:spPr>
      </p:pic>
    </p:spTree>
    <p:extLst>
      <p:ext uri="{BB962C8B-B14F-4D97-AF65-F5344CB8AC3E}">
        <p14:creationId xmlns:p14="http://schemas.microsoft.com/office/powerpoint/2010/main" val="26294734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17988714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egriffi\AppData\Local\Microsoft\Windows\Temporary Internet Files\Content.IE5\5DEMTUTV\MP90043312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609600"/>
            <a:ext cx="8229600" cy="990600"/>
          </a:xfrm>
        </p:spPr>
        <p:txBody>
          <a:bodyPr>
            <a:normAutofit fontScale="90000"/>
          </a:bodyPr>
          <a:lstStyle/>
          <a:p>
            <a:pPr algn="l"/>
            <a:r>
              <a:rPr lang="en-US" sz="5300" b="1" dirty="0" smtClean="0"/>
              <a:t>VISION  STATEMENT</a:t>
            </a:r>
            <a:r>
              <a:rPr lang="en-US" dirty="0" smtClean="0"/>
              <a:t/>
            </a:r>
            <a:br>
              <a:rPr lang="en-US" dirty="0" smtClean="0"/>
            </a:br>
            <a:endParaRPr lang="en-US" dirty="0"/>
          </a:p>
        </p:txBody>
      </p:sp>
      <p:sp>
        <p:nvSpPr>
          <p:cNvPr id="3" name="Content Placeholder 2"/>
          <p:cNvSpPr>
            <a:spLocks noGrp="1"/>
          </p:cNvSpPr>
          <p:nvPr>
            <p:ph idx="1"/>
          </p:nvPr>
        </p:nvSpPr>
        <p:spPr>
          <a:xfrm>
            <a:off x="76200" y="1447800"/>
            <a:ext cx="4191000" cy="3459163"/>
          </a:xfrm>
        </p:spPr>
        <p:txBody>
          <a:bodyPr>
            <a:normAutofit lnSpcReduction="10000"/>
          </a:bodyPr>
          <a:lstStyle/>
          <a:p>
            <a:r>
              <a:rPr lang="en-US" b="1" dirty="0"/>
              <a:t>At Blythe Academy, students will achieve academic success, bilingual and bi-literate proficiency, and multicultural competency.  </a:t>
            </a:r>
            <a:endParaRPr lang="en-US" dirty="0"/>
          </a:p>
          <a:p>
            <a:endParaRPr lang="en-US" dirty="0"/>
          </a:p>
        </p:txBody>
      </p:sp>
    </p:spTree>
    <p:extLst>
      <p:ext uri="{BB962C8B-B14F-4D97-AF65-F5344CB8AC3E}">
        <p14:creationId xmlns:p14="http://schemas.microsoft.com/office/powerpoint/2010/main" val="27199230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0591800"/>
          </a:xfrm>
          <a:prstGeom prst="rect">
            <a:avLst/>
          </a:prstGeom>
        </p:spPr>
      </p:pic>
      <p:sp>
        <p:nvSpPr>
          <p:cNvPr id="2" name="Title 1"/>
          <p:cNvSpPr>
            <a:spLocks noGrp="1"/>
          </p:cNvSpPr>
          <p:nvPr>
            <p:ph type="title"/>
          </p:nvPr>
        </p:nvSpPr>
        <p:spPr>
          <a:xfrm>
            <a:off x="457200" y="0"/>
            <a:ext cx="8229600" cy="1143000"/>
          </a:xfrm>
        </p:spPr>
        <p:txBody>
          <a:bodyPr>
            <a:normAutofit/>
          </a:bodyPr>
          <a:lstStyle/>
          <a:p>
            <a:r>
              <a:rPr lang="en-US" sz="6600" b="1" dirty="0" smtClean="0"/>
              <a:t>Mission</a:t>
            </a:r>
            <a:endParaRPr lang="en-US" sz="6600" b="1" dirty="0"/>
          </a:p>
        </p:txBody>
      </p:sp>
      <p:sp>
        <p:nvSpPr>
          <p:cNvPr id="3" name="Content Placeholder 2"/>
          <p:cNvSpPr>
            <a:spLocks noGrp="1"/>
          </p:cNvSpPr>
          <p:nvPr>
            <p:ph idx="1"/>
          </p:nvPr>
        </p:nvSpPr>
        <p:spPr>
          <a:xfrm>
            <a:off x="457200" y="990600"/>
            <a:ext cx="8534399" cy="4187715"/>
          </a:xfrm>
        </p:spPr>
        <p:txBody>
          <a:bodyPr>
            <a:normAutofit/>
          </a:bodyPr>
          <a:lstStyle/>
          <a:p>
            <a:pPr marL="0" indent="0">
              <a:buNone/>
            </a:pPr>
            <a:r>
              <a:rPr lang="en-US" sz="3000" b="1" dirty="0"/>
              <a:t>Our mission is to work together with stakeholders to teach our students the knowledge, skills, and strategies needed to become productive and responsible citizens in an ever-changing global society </a:t>
            </a:r>
            <a:r>
              <a:rPr lang="en-US" sz="3000" b="1" dirty="0" smtClean="0"/>
              <a:t>through instruction that </a:t>
            </a:r>
            <a:r>
              <a:rPr lang="en-US" sz="3000" b="1" dirty="0"/>
              <a:t>includes language immersion education in French and Spanish.  </a:t>
            </a:r>
          </a:p>
          <a:p>
            <a:pPr marL="0" indent="0">
              <a:buNone/>
            </a:pPr>
            <a:endParaRPr lang="en-US" dirty="0" smtClean="0"/>
          </a:p>
        </p:txBody>
      </p:sp>
    </p:spTree>
    <p:extLst>
      <p:ext uri="{BB962C8B-B14F-4D97-AF65-F5344CB8AC3E}">
        <p14:creationId xmlns:p14="http://schemas.microsoft.com/office/powerpoint/2010/main" val="3922388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90" y="0"/>
            <a:ext cx="9205490" cy="6858000"/>
          </a:xfrm>
          <a:prstGeom prst="rect">
            <a:avLst/>
          </a:prstGeom>
        </p:spPr>
      </p:pic>
      <p:sp>
        <p:nvSpPr>
          <p:cNvPr id="2" name="Title 1"/>
          <p:cNvSpPr>
            <a:spLocks noGrp="1"/>
          </p:cNvSpPr>
          <p:nvPr>
            <p:ph type="title"/>
          </p:nvPr>
        </p:nvSpPr>
        <p:spPr/>
        <p:txBody>
          <a:bodyPr/>
          <a:lstStyle/>
          <a:p>
            <a:r>
              <a:rPr lang="en-US" dirty="0" smtClean="0"/>
              <a:t>               </a:t>
            </a:r>
            <a:r>
              <a:rPr lang="en-US" sz="6000" b="1" dirty="0" smtClean="0"/>
              <a:t>Beliefs</a:t>
            </a:r>
            <a:endParaRPr lang="en-US" sz="6000" b="1" dirty="0"/>
          </a:p>
        </p:txBody>
      </p:sp>
      <p:sp>
        <p:nvSpPr>
          <p:cNvPr id="3" name="Content Placeholder 2"/>
          <p:cNvSpPr>
            <a:spLocks noGrp="1"/>
          </p:cNvSpPr>
          <p:nvPr>
            <p:ph idx="1"/>
          </p:nvPr>
        </p:nvSpPr>
        <p:spPr>
          <a:xfrm>
            <a:off x="5134707" y="1688176"/>
            <a:ext cx="3528359" cy="4876800"/>
          </a:xfrm>
        </p:spPr>
        <p:txBody>
          <a:bodyPr>
            <a:normAutofit fontScale="62500" lnSpcReduction="20000"/>
          </a:bodyPr>
          <a:lstStyle/>
          <a:p>
            <a:pPr marL="0" indent="0">
              <a:buNone/>
            </a:pPr>
            <a:r>
              <a:rPr lang="en-US" sz="4500" b="1" dirty="0"/>
              <a:t>We believe… </a:t>
            </a:r>
            <a:endParaRPr lang="en-US" sz="4500" b="1" dirty="0" smtClean="0"/>
          </a:p>
          <a:p>
            <a:r>
              <a:rPr lang="en-US" sz="4500" b="1" dirty="0" smtClean="0"/>
              <a:t>All </a:t>
            </a:r>
            <a:r>
              <a:rPr lang="en-US" sz="4500" b="1" dirty="0"/>
              <a:t>students possess talents that should be nurtured. </a:t>
            </a:r>
            <a:r>
              <a:rPr lang="en-US" sz="4500" b="1" dirty="0" smtClean="0"/>
              <a:t> </a:t>
            </a:r>
          </a:p>
          <a:p>
            <a:r>
              <a:rPr lang="en-US" sz="4500" b="1" dirty="0" smtClean="0"/>
              <a:t>All </a:t>
            </a:r>
            <a:r>
              <a:rPr lang="en-US" sz="4500" b="1" dirty="0"/>
              <a:t>students should be challenged to reach their highest potential. </a:t>
            </a:r>
          </a:p>
          <a:p>
            <a:r>
              <a:rPr lang="en-US" sz="4500" b="1" dirty="0" smtClean="0"/>
              <a:t>All </a:t>
            </a:r>
            <a:r>
              <a:rPr lang="en-US" sz="4500" b="1" dirty="0"/>
              <a:t>students learn best in a safe and positive environment. </a:t>
            </a:r>
            <a:endParaRPr lang="en-US" sz="4500" b="1" dirty="0" smtClean="0"/>
          </a:p>
          <a:p>
            <a:pPr marL="0" indent="0">
              <a:buNone/>
            </a:pPr>
            <a:endParaRPr lang="en-US" dirty="0" smtClean="0"/>
          </a:p>
        </p:txBody>
      </p:sp>
    </p:spTree>
    <p:extLst>
      <p:ext uri="{BB962C8B-B14F-4D97-AF65-F5344CB8AC3E}">
        <p14:creationId xmlns:p14="http://schemas.microsoft.com/office/powerpoint/2010/main" val="30623888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0"/>
            <a:ext cx="10820400" cy="7086600"/>
          </a:xfrm>
          <a:prstGeom prst="rect">
            <a:avLst/>
          </a:prstGeom>
        </p:spPr>
      </p:pic>
      <p:sp>
        <p:nvSpPr>
          <p:cNvPr id="2" name="Title 1"/>
          <p:cNvSpPr>
            <a:spLocks noGrp="1"/>
          </p:cNvSpPr>
          <p:nvPr>
            <p:ph type="title"/>
          </p:nvPr>
        </p:nvSpPr>
        <p:spPr>
          <a:xfrm>
            <a:off x="29980" y="296863"/>
            <a:ext cx="8686800" cy="1143000"/>
          </a:xfrm>
        </p:spPr>
        <p:txBody>
          <a:bodyPr>
            <a:normAutofit fontScale="90000"/>
          </a:bodyPr>
          <a:lstStyle/>
          <a:p>
            <a:r>
              <a:rPr lang="en-US" b="1" dirty="0" smtClean="0">
                <a:solidFill>
                  <a:schemeClr val="bg1"/>
                </a:solidFill>
              </a:rPr>
              <a:t>SC</a:t>
            </a:r>
            <a:r>
              <a:rPr lang="en-US" b="1" dirty="0" smtClean="0"/>
              <a:t> </a:t>
            </a:r>
            <a:r>
              <a:rPr lang="en-US" b="1" dirty="0" smtClean="0">
                <a:solidFill>
                  <a:schemeClr val="bg1"/>
                </a:solidFill>
              </a:rPr>
              <a:t>World Language Standard Summary</a:t>
            </a:r>
            <a:endParaRPr lang="en-US" b="1" dirty="0">
              <a:solidFill>
                <a:schemeClr val="bg1"/>
              </a:solidFill>
            </a:endParaRPr>
          </a:p>
        </p:txBody>
      </p:sp>
      <p:sp>
        <p:nvSpPr>
          <p:cNvPr id="3" name="Content Placeholder 2"/>
          <p:cNvSpPr>
            <a:spLocks noGrp="1"/>
          </p:cNvSpPr>
          <p:nvPr>
            <p:ph idx="1"/>
          </p:nvPr>
        </p:nvSpPr>
        <p:spPr/>
        <p:txBody>
          <a:bodyPr>
            <a:normAutofit fontScale="92500" lnSpcReduction="20000"/>
          </a:bodyPr>
          <a:lstStyle/>
          <a:p>
            <a:r>
              <a:rPr lang="en-US" dirty="0">
                <a:solidFill>
                  <a:schemeClr val="bg1"/>
                </a:solidFill>
              </a:rPr>
              <a:t>Every learner will use a world language, other than English, to engage in meaningful, intercultural communication, understand and interpret the spoken and written language, and present information, concepts and ideas in local and global communities. </a:t>
            </a:r>
            <a:endParaRPr lang="en-US" dirty="0" smtClean="0">
              <a:solidFill>
                <a:schemeClr val="bg1"/>
              </a:solidFill>
            </a:endParaRPr>
          </a:p>
          <a:p>
            <a:endParaRPr lang="en-US" dirty="0" smtClean="0">
              <a:solidFill>
                <a:schemeClr val="bg1"/>
              </a:solidFill>
            </a:endParaRPr>
          </a:p>
          <a:p>
            <a:r>
              <a:rPr lang="en-US" dirty="0" smtClean="0">
                <a:solidFill>
                  <a:schemeClr val="bg1"/>
                </a:solidFill>
              </a:rPr>
              <a:t>Through </a:t>
            </a:r>
            <a:r>
              <a:rPr lang="en-US" dirty="0">
                <a:solidFill>
                  <a:schemeClr val="bg1"/>
                </a:solidFill>
              </a:rPr>
              <a:t>learning another language, they will gain an understanding of the perspectives of other cultures and compare the language and cultures learned with their own. </a:t>
            </a:r>
          </a:p>
        </p:txBody>
      </p:sp>
    </p:spTree>
    <p:extLst>
      <p:ext uri="{BB962C8B-B14F-4D97-AF65-F5344CB8AC3E}">
        <p14:creationId xmlns:p14="http://schemas.microsoft.com/office/powerpoint/2010/main" val="29417019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460613"/>
          </a:xfrm>
          <a:prstGeom prst="rect">
            <a:avLst/>
          </a:prstGeom>
        </p:spPr>
      </p:pic>
      <p:sp>
        <p:nvSpPr>
          <p:cNvPr id="2" name="Title 1"/>
          <p:cNvSpPr>
            <a:spLocks noGrp="1"/>
          </p:cNvSpPr>
          <p:nvPr>
            <p:ph type="title"/>
          </p:nvPr>
        </p:nvSpPr>
        <p:spPr/>
        <p:txBody>
          <a:bodyPr>
            <a:normAutofit fontScale="90000"/>
          </a:bodyPr>
          <a:lstStyle/>
          <a:p>
            <a:r>
              <a:rPr lang="en-US" dirty="0" smtClean="0"/>
              <a:t>SC State Standards for World Languages/</a:t>
            </a:r>
            <a:r>
              <a:rPr lang="en-US" dirty="0" err="1" smtClean="0"/>
              <a:t>Interculturality</a:t>
            </a:r>
            <a:endParaRPr lang="en-US" dirty="0"/>
          </a:p>
        </p:txBody>
      </p:sp>
      <p:sp>
        <p:nvSpPr>
          <p:cNvPr id="3" name="Content Placeholder 2"/>
          <p:cNvSpPr>
            <a:spLocks noGrp="1"/>
          </p:cNvSpPr>
          <p:nvPr>
            <p:ph idx="1"/>
          </p:nvPr>
        </p:nvSpPr>
        <p:spPr>
          <a:xfrm>
            <a:off x="4114799" y="1692276"/>
            <a:ext cx="4876801" cy="4738687"/>
          </a:xfrm>
        </p:spPr>
        <p:txBody>
          <a:bodyPr>
            <a:normAutofit fontScale="77500" lnSpcReduction="20000"/>
          </a:bodyPr>
          <a:lstStyle/>
          <a:p>
            <a:r>
              <a:rPr lang="en-US" dirty="0"/>
              <a:t>Intercultural Competencies define the skills needed for successful interaction with native speakers through the knowledge of a culture’s products and practices to an understanding of that culture’s perspectives (beliefs, values, attitudes, etc.) </a:t>
            </a:r>
          </a:p>
          <a:p>
            <a:r>
              <a:rPr lang="en-US" dirty="0" smtClean="0"/>
              <a:t>investigation </a:t>
            </a:r>
            <a:r>
              <a:rPr lang="en-US" dirty="0"/>
              <a:t>of cultures’ products and practices </a:t>
            </a:r>
            <a:r>
              <a:rPr lang="en-US" dirty="0" smtClean="0"/>
              <a:t> </a:t>
            </a:r>
          </a:p>
          <a:p>
            <a:r>
              <a:rPr lang="en-US" dirty="0" smtClean="0"/>
              <a:t>understanding </a:t>
            </a:r>
            <a:r>
              <a:rPr lang="en-US" dirty="0"/>
              <a:t>of cultures’ perspectives (ways of thinking</a:t>
            </a:r>
            <a:r>
              <a:rPr lang="en-US" dirty="0" smtClean="0"/>
              <a:t>) </a:t>
            </a:r>
          </a:p>
          <a:p>
            <a:r>
              <a:rPr lang="en-US" dirty="0" smtClean="0"/>
              <a:t>interaction</a:t>
            </a:r>
            <a:r>
              <a:rPr lang="en-US" dirty="0"/>
              <a:t>, bridging one’s own and the other’s culture.</a:t>
            </a:r>
          </a:p>
        </p:txBody>
      </p:sp>
    </p:spTree>
    <p:extLst>
      <p:ext uri="{BB962C8B-B14F-4D97-AF65-F5344CB8AC3E}">
        <p14:creationId xmlns:p14="http://schemas.microsoft.com/office/powerpoint/2010/main" val="23740596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9093</TotalTime>
  <Words>3355</Words>
  <Application>Microsoft Office PowerPoint</Application>
  <PresentationFormat>On-screen Show (4:3)</PresentationFormat>
  <Paragraphs>765</Paragraphs>
  <Slides>46</Slides>
  <Notes>2</Notes>
  <HiddenSlides>0</HiddenSlides>
  <MMClips>1</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Immersion Best Practices at Blythe Academy of Languages - A Magnet Choice Program</vt:lpstr>
      <vt:lpstr>School Choice in Greenville County Schools</vt:lpstr>
      <vt:lpstr>Choices Within Schools</vt:lpstr>
      <vt:lpstr>Additional GCS Choices</vt:lpstr>
      <vt:lpstr>VISION  STATEMENT </vt:lpstr>
      <vt:lpstr>Mission</vt:lpstr>
      <vt:lpstr>               Beliefs</vt:lpstr>
      <vt:lpstr>SC World Language Standard Summary</vt:lpstr>
      <vt:lpstr>SC State Standards for World Languages/Interculturality</vt:lpstr>
      <vt:lpstr>Core Performance Competencies</vt:lpstr>
      <vt:lpstr>           History of Blythe Academy   </vt:lpstr>
      <vt:lpstr>Why Immersion?</vt:lpstr>
      <vt:lpstr>Why Immersion?  Thomas &amp; Collier, con’t.</vt:lpstr>
      <vt:lpstr>PowerPoint Presentation</vt:lpstr>
      <vt:lpstr>     </vt:lpstr>
      <vt:lpstr>Establishing culture; building unity…..</vt:lpstr>
      <vt:lpstr>Fidelity of Programs</vt:lpstr>
      <vt:lpstr>The Seven Habits (Leader in Me) Program</vt:lpstr>
      <vt:lpstr>The 7 Habits/Leader in Me Program at Blythe</vt:lpstr>
      <vt:lpstr>PowerPoint Presentation</vt:lpstr>
      <vt:lpstr>                International Spanish Academy</vt:lpstr>
      <vt:lpstr>International Spanish Academy Documents: ISA Elementary School of the Year; 2013</vt:lpstr>
      <vt:lpstr> 2017-2018 enrollment at 925 students;  99.1 staff members </vt:lpstr>
      <vt:lpstr>PowerPoint Presentation</vt:lpstr>
      <vt:lpstr>Staffing/Hiring Practices</vt:lpstr>
      <vt:lpstr>Retention of Staff</vt:lpstr>
      <vt:lpstr>Student Grouping Practices</vt:lpstr>
      <vt:lpstr>Scheduling</vt:lpstr>
      <vt:lpstr>Textbooks &amp; Resources</vt:lpstr>
      <vt:lpstr>Balanced Literacy Resources</vt:lpstr>
      <vt:lpstr>Professional development for  new teachers</vt:lpstr>
      <vt:lpstr>Professional development for language teachers</vt:lpstr>
      <vt:lpstr>Language Proficiency Assessment</vt:lpstr>
      <vt:lpstr>French Immersion</vt:lpstr>
      <vt:lpstr>Spanish Immersion</vt:lpstr>
      <vt:lpstr>SC PASS - Science</vt:lpstr>
      <vt:lpstr>SC PASS – Social Studies</vt:lpstr>
      <vt:lpstr>SC Ready; Spring 2016 –                           Spring 2017 ELA Scores</vt:lpstr>
      <vt:lpstr>SC Ready;       Spring 2016 – Spring 2017 Math Scores</vt:lpstr>
      <vt:lpstr>Closing the Gap Strategies </vt:lpstr>
      <vt:lpstr> Honors, Awards, Recognitions…. </vt:lpstr>
      <vt:lpstr>Honors, Awards, Recognitions, continued              </vt:lpstr>
      <vt:lpstr>Honors, Awards, Recognitions, continued…..                </vt:lpstr>
      <vt:lpstr>Final thoughts….</vt:lpstr>
      <vt:lpstr>Select Schools Video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Blythe Academy of Languages</dc:title>
  <dc:creator>Windows User</dc:creator>
  <cp:lastModifiedBy>Windows User</cp:lastModifiedBy>
  <cp:revision>104</cp:revision>
  <dcterms:created xsi:type="dcterms:W3CDTF">2014-03-18T20:09:59Z</dcterms:created>
  <dcterms:modified xsi:type="dcterms:W3CDTF">2018-01-16T13:54:38Z</dcterms:modified>
</cp:coreProperties>
</file>