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1"/>
  </p:sldMasterIdLst>
  <p:sldIdLst>
    <p:sldId id="265" r:id="rId2"/>
    <p:sldId id="256" r:id="rId3"/>
    <p:sldId id="263" r:id="rId4"/>
    <p:sldId id="264" r:id="rId5"/>
    <p:sldId id="257" r:id="rId6"/>
    <p:sldId id="283" r:id="rId7"/>
    <p:sldId id="282" r:id="rId8"/>
    <p:sldId id="259" r:id="rId9"/>
    <p:sldId id="277" r:id="rId10"/>
    <p:sldId id="278" r:id="rId11"/>
    <p:sldId id="260" r:id="rId12"/>
    <p:sldId id="281" r:id="rId13"/>
    <p:sldId id="261" r:id="rId14"/>
    <p:sldId id="258" r:id="rId15"/>
    <p:sldId id="269" r:id="rId16"/>
    <p:sldId id="270" r:id="rId17"/>
    <p:sldId id="271" r:id="rId18"/>
    <p:sldId id="273" r:id="rId19"/>
    <p:sldId id="272" r:id="rId20"/>
    <p:sldId id="280" r:id="rId21"/>
    <p:sldId id="28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53"/>
    <p:restoredTop sz="94387"/>
  </p:normalViewPr>
  <p:slideViewPr>
    <p:cSldViewPr snapToGrid="0" snapToObjects="1">
      <p:cViewPr>
        <p:scale>
          <a:sx n="80" d="100"/>
          <a:sy n="80" d="100"/>
        </p:scale>
        <p:origin x="-2040" y="-8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D12694B-1D88-C343-AA7F-DDA10E8AB269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F58FA1C-5A17-1247-9A04-7BCFFCF7C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07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tiff"/><Relationship Id="rId4" Type="http://schemas.openxmlformats.org/officeDocument/2006/relationships/image" Target="../media/image2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Montessori in a Public School Setting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Tracy Bankhead</a:t>
            </a:r>
          </a:p>
          <a:p>
            <a:r>
              <a:rPr lang="en-US" dirty="0"/>
              <a:t>a</a:t>
            </a:r>
            <a:r>
              <a:rPr lang="en-US" dirty="0" smtClean="0"/>
              <a:t>nd </a:t>
            </a:r>
          </a:p>
          <a:p>
            <a:r>
              <a:rPr lang="en-US" dirty="0" smtClean="0"/>
              <a:t>Ashley Freeman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52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8889"/>
          <a:stretch/>
        </p:blipFill>
        <p:spPr>
          <a:xfrm>
            <a:off x="1668379" y="733925"/>
            <a:ext cx="3923390" cy="55184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292" y="733924"/>
            <a:ext cx="3620468" cy="551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2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Montessori Scope and Sequence Aligns with State Standards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Impressionistic lessons that branch from Cosmic Curriculum</a:t>
            </a:r>
          </a:p>
          <a:p>
            <a:r>
              <a:rPr lang="en-US" dirty="0" smtClean="0"/>
              <a:t>Spirals and Interconnected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Standardized Testing</a:t>
            </a:r>
            <a:endParaRPr lang="en-US" dirty="0"/>
          </a:p>
          <a:p>
            <a:r>
              <a:rPr lang="en-US" dirty="0" smtClean="0"/>
              <a:t>Sequencing </a:t>
            </a:r>
            <a:endParaRPr lang="en-US" dirty="0"/>
          </a:p>
          <a:p>
            <a:r>
              <a:rPr lang="en-US" dirty="0"/>
              <a:t>How to make it 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1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48" y="0"/>
            <a:ext cx="11983452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22759" y="6488668"/>
            <a:ext cx="6078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Provided By: Ann Winkler, Center for Guided </a:t>
            </a:r>
            <a:r>
              <a:rPr lang="en-US" smtClean="0"/>
              <a:t>Montessori Studies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3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Challenges of Montessori in Public School Setting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Scheduling Conflicts</a:t>
            </a:r>
          </a:p>
          <a:p>
            <a:r>
              <a:rPr lang="en-US" dirty="0" smtClean="0"/>
              <a:t>Disconnect</a:t>
            </a:r>
          </a:p>
          <a:p>
            <a:r>
              <a:rPr lang="en-US" dirty="0" smtClean="0"/>
              <a:t>Pressure to blend </a:t>
            </a:r>
          </a:p>
          <a:p>
            <a:r>
              <a:rPr lang="en-US" dirty="0" smtClean="0"/>
              <a:t>Motivationa</a:t>
            </a:r>
            <a:r>
              <a:rPr lang="en-US" dirty="0"/>
              <a:t>l</a:t>
            </a:r>
            <a:r>
              <a:rPr lang="en-US" dirty="0" smtClean="0"/>
              <a:t> Philosophical Differences</a:t>
            </a:r>
          </a:p>
          <a:p>
            <a:r>
              <a:rPr lang="en-US" dirty="0"/>
              <a:t>Professional Development Opportunities </a:t>
            </a:r>
          </a:p>
          <a:p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2" r="39126"/>
          <a:stretch/>
        </p:blipFill>
        <p:spPr>
          <a:xfrm>
            <a:off x="7748336" y="1909010"/>
            <a:ext cx="2967791" cy="424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2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Benefits and Successes of Public Montessori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Building of Relationships</a:t>
            </a:r>
          </a:p>
          <a:p>
            <a:r>
              <a:rPr lang="en-US" dirty="0" smtClean="0"/>
              <a:t>Developmental Support of Whole-Child</a:t>
            </a:r>
          </a:p>
          <a:p>
            <a:r>
              <a:rPr lang="en-US" dirty="0" smtClean="0"/>
              <a:t>Student-Centered Classroom </a:t>
            </a:r>
          </a:p>
          <a:p>
            <a:r>
              <a:rPr lang="en-US" dirty="0" smtClean="0"/>
              <a:t>More Accessible and Affordable </a:t>
            </a:r>
          </a:p>
          <a:p>
            <a:r>
              <a:rPr lang="en-US" dirty="0" smtClean="0"/>
              <a:t>Normalized Students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9" t="-351"/>
          <a:stretch/>
        </p:blipFill>
        <p:spPr>
          <a:xfrm>
            <a:off x="6837948" y="2556932"/>
            <a:ext cx="4487778" cy="363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905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93558" y="308894"/>
            <a:ext cx="5269832" cy="1303337"/>
          </a:xfrm>
        </p:spPr>
        <p:txBody>
          <a:bodyPr/>
          <a:lstStyle/>
          <a:p>
            <a:r>
              <a:rPr lang="en-US" dirty="0" smtClean="0"/>
              <a:t>Building Relationships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783" y="1419726"/>
            <a:ext cx="2700203" cy="42064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826" y="1419726"/>
            <a:ext cx="2822006" cy="41746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t="8187" r="20994" b="33567"/>
          <a:stretch/>
        </p:blipFill>
        <p:spPr>
          <a:xfrm>
            <a:off x="853142" y="1403844"/>
            <a:ext cx="2491638" cy="42064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13411" t="12983" r="23645"/>
          <a:stretch/>
        </p:blipFill>
        <p:spPr>
          <a:xfrm>
            <a:off x="9193835" y="1419727"/>
            <a:ext cx="2244186" cy="41967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04719" y="5742711"/>
            <a:ext cx="2188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Students and Teachers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659979" y="5742711"/>
            <a:ext cx="2297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Community and School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638996" y="5718830"/>
            <a:ext cx="2059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Students and Parents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239672" y="5718829"/>
            <a:ext cx="2152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Families and Teachers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1133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7621" y="673313"/>
            <a:ext cx="719761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/>
                <a:solidFill>
                  <a:schemeClr val="accent3"/>
                </a:solidFill>
                <a:effectLst/>
              </a:rPr>
              <a:t>Development </a:t>
            </a:r>
            <a:r>
              <a:rPr lang="en-US" sz="4400" b="1" cap="none" spc="0" smtClean="0">
                <a:ln/>
                <a:solidFill>
                  <a:schemeClr val="accent3"/>
                </a:solidFill>
                <a:effectLst/>
              </a:rPr>
              <a:t>of Whole Child</a:t>
            </a:r>
            <a:endParaRPr lang="en-US" sz="4400" b="1" cap="none" spc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432" y="1442754"/>
            <a:ext cx="4604084" cy="45541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" t="7654" r="16657" b="9096"/>
          <a:stretch/>
        </p:blipFill>
        <p:spPr>
          <a:xfrm>
            <a:off x="1026698" y="1442754"/>
            <a:ext cx="5390143" cy="418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70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40" y="1297156"/>
            <a:ext cx="3363496" cy="42306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142" y="1297156"/>
            <a:ext cx="2460458" cy="42306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636" y="151410"/>
            <a:ext cx="4421606" cy="652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8063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02" b="9708"/>
          <a:stretch/>
        </p:blipFill>
        <p:spPr>
          <a:xfrm>
            <a:off x="1090863" y="978568"/>
            <a:ext cx="6079958" cy="46040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9"/>
          <a:stretch/>
        </p:blipFill>
        <p:spPr>
          <a:xfrm>
            <a:off x="7344817" y="790073"/>
            <a:ext cx="4083401" cy="498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3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5" t="12398" r="8889"/>
          <a:stretch/>
        </p:blipFill>
        <p:spPr>
          <a:xfrm>
            <a:off x="1012563" y="1764632"/>
            <a:ext cx="4431090" cy="42752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472" y="866274"/>
            <a:ext cx="5700295" cy="427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499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82168" y="478599"/>
            <a:ext cx="10515600" cy="1325563"/>
          </a:xfrm>
        </p:spPr>
        <p:txBody>
          <a:bodyPr/>
          <a:lstStyle/>
          <a:p>
            <a:r>
              <a:rPr lang="en-US" dirty="0" smtClean="0"/>
              <a:t>Today’s Objectives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Connecting to the elements of a Montessori classroom</a:t>
            </a:r>
          </a:p>
          <a:p>
            <a:r>
              <a:rPr lang="en-US" dirty="0" smtClean="0"/>
              <a:t>Importance </a:t>
            </a:r>
            <a:r>
              <a:rPr lang="en-US" dirty="0"/>
              <a:t>of individualized </a:t>
            </a:r>
            <a:r>
              <a:rPr lang="en-US" dirty="0" smtClean="0"/>
              <a:t>instruction</a:t>
            </a:r>
          </a:p>
          <a:p>
            <a:r>
              <a:rPr lang="en-US" dirty="0" smtClean="0"/>
              <a:t>Montessori Curriculum and South Carolina Standards alignment </a:t>
            </a:r>
          </a:p>
          <a:p>
            <a:r>
              <a:rPr lang="en-US" dirty="0" smtClean="0"/>
              <a:t>Teaching Montessori in a public school setting: The Good, the Bad, and the </a:t>
            </a:r>
            <a:r>
              <a:rPr lang="en-US" dirty="0"/>
              <a:t>B</a:t>
            </a:r>
            <a:r>
              <a:rPr lang="en-US" dirty="0" smtClean="0"/>
              <a:t>eautiful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375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525" y="737937"/>
            <a:ext cx="8208211" cy="530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68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 or Comments?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156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Montessori?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philosophy created by Dr. Maria Montessori that “given the freedom and support to question, to probe deeply, and make connections, Montessori students become confident, enthusiastic, self-directed learners. They are able to think critically, work collaboratively, and act boldly- A skill set for the 21</a:t>
            </a:r>
            <a:r>
              <a:rPr lang="en-US" baseline="30000" dirty="0" smtClean="0"/>
              <a:t>st</a:t>
            </a:r>
            <a:r>
              <a:rPr lang="en-US" dirty="0" smtClean="0"/>
              <a:t> century.”-AMS “Benefits of Montessori Education”.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74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233" y="563571"/>
            <a:ext cx="9601196" cy="130386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Famous </a:t>
            </a:r>
            <a:r>
              <a:rPr lang="en-US" sz="3600" dirty="0" err="1" smtClean="0"/>
              <a:t>Montessorians</a:t>
            </a:r>
            <a:r>
              <a:rPr lang="en-US" sz="3600" dirty="0"/>
              <a:t>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3757" y="2637140"/>
            <a:ext cx="1749779" cy="26246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387512" y="5390145"/>
            <a:ext cx="1866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Jacqueline Kennedy Onassis</a:t>
            </a:r>
          </a:p>
          <a:p>
            <a:pPr algn="ctr"/>
            <a:r>
              <a:rPr lang="en-US" sz="1200" dirty="0" smtClean="0"/>
              <a:t>Former First Lady</a:t>
            </a:r>
            <a:endParaRPr lang="en-US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2235" y="2637140"/>
            <a:ext cx="1789380" cy="26246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99606" y="5374104"/>
            <a:ext cx="2067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Sean “P. Diddy” Combs</a:t>
            </a:r>
          </a:p>
          <a:p>
            <a:pPr algn="ctr"/>
            <a:r>
              <a:rPr lang="en-US" sz="1200" dirty="0" smtClean="0"/>
              <a:t>Record Producer and Musician </a:t>
            </a:r>
            <a:endParaRPr lang="en-US" sz="1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984" y="2637140"/>
            <a:ext cx="1789380" cy="262466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49984" y="5374104"/>
            <a:ext cx="1718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Jeff Bezos</a:t>
            </a:r>
          </a:p>
          <a:p>
            <a:pPr algn="ctr"/>
            <a:r>
              <a:rPr lang="en-US" sz="1200" dirty="0" smtClean="0"/>
              <a:t>Founder of </a:t>
            </a:r>
            <a:r>
              <a:rPr lang="en-US" sz="1200" dirty="0" err="1" smtClean="0"/>
              <a:t>Amazon.com</a:t>
            </a:r>
            <a:endParaRPr lang="en-US" sz="12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5486" y="2637140"/>
            <a:ext cx="2298778" cy="262466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079819" y="5374104"/>
            <a:ext cx="1810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Larry Page and Sergey </a:t>
            </a:r>
            <a:r>
              <a:rPr lang="en-US" sz="1200" dirty="0" err="1" smtClean="0"/>
              <a:t>Brin</a:t>
            </a:r>
            <a:endParaRPr lang="en-US" sz="1200" dirty="0" smtClean="0"/>
          </a:p>
          <a:p>
            <a:pPr algn="ctr"/>
            <a:r>
              <a:rPr lang="en-US" sz="1200" dirty="0" smtClean="0"/>
              <a:t>Founders of Google</a:t>
            </a:r>
            <a:endParaRPr lang="en-US" sz="12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241" y="2583539"/>
            <a:ext cx="1824385" cy="273186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28369" y="5315408"/>
            <a:ext cx="2188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Gabriel Garcia Marquez</a:t>
            </a:r>
          </a:p>
          <a:p>
            <a:pPr algn="ctr"/>
            <a:r>
              <a:rPr lang="en-US" sz="1200" dirty="0" smtClean="0"/>
              <a:t>Nobel Prize winner for Literature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9628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070" y="2779517"/>
            <a:ext cx="3892882" cy="3404269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6275" y="1410812"/>
            <a:ext cx="3718455" cy="2438404"/>
          </a:xfrm>
        </p:spPr>
        <p:txBody>
          <a:bodyPr/>
          <a:lstStyle/>
          <a:p>
            <a:r>
              <a:rPr lang="en-US" dirty="0"/>
              <a:t>Prepared Environment</a:t>
            </a:r>
          </a:p>
          <a:p>
            <a:pPr marL="0" lvl="1" algn="ctr"/>
            <a:r>
              <a:rPr lang="en-US" sz="1400" dirty="0"/>
              <a:t>Constructing a physical space that is beautiful and designed to allow the child to know where everything </a:t>
            </a:r>
            <a:r>
              <a:rPr lang="en-US" sz="1400" dirty="0" smtClean="0"/>
              <a:t>is. </a:t>
            </a:r>
            <a:r>
              <a:rPr lang="en-US" sz="1400" dirty="0"/>
              <a:t>It is a 3-D map, with materials in a scope and </a:t>
            </a:r>
            <a:r>
              <a:rPr lang="en-US" sz="1400" dirty="0" smtClean="0"/>
              <a:t>sequence designed </a:t>
            </a:r>
            <a:r>
              <a:rPr lang="en-US" sz="1400" dirty="0"/>
              <a:t>to facilitate children’s independence and meet their needs. </a:t>
            </a:r>
          </a:p>
          <a:p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32337" y="733033"/>
            <a:ext cx="3718455" cy="498196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400" b="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800" dirty="0" smtClean="0">
                <a:solidFill>
                  <a:schemeClr val="accent1"/>
                </a:solidFill>
              </a:rPr>
              <a:t>Elements of Montessori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98" r="463" b="13331"/>
          <a:stretch/>
        </p:blipFill>
        <p:spPr>
          <a:xfrm>
            <a:off x="5054073" y="724568"/>
            <a:ext cx="3079149" cy="40836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1" b="3986"/>
          <a:stretch/>
        </p:blipFill>
        <p:spPr>
          <a:xfrm>
            <a:off x="941971" y="3088549"/>
            <a:ext cx="3838575" cy="289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97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259" y="850232"/>
            <a:ext cx="7844552" cy="515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9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549443" y="215453"/>
            <a:ext cx="6241816" cy="1371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Elements of Montessori</a:t>
            </a:r>
            <a:br>
              <a:rPr lang="en-US" dirty="0">
                <a:solidFill>
                  <a:schemeClr val="accent1"/>
                </a:solidFill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type="body" sz="half" idx="2"/>
          </p:nvPr>
        </p:nvSpPr>
        <p:spPr>
          <a:xfrm>
            <a:off x="1295399" y="1587053"/>
            <a:ext cx="6241816" cy="4364568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3200" dirty="0"/>
              <a:t>Prepared Adult</a:t>
            </a:r>
          </a:p>
          <a:p>
            <a:pPr lvl="1"/>
            <a:r>
              <a:rPr lang="en-US" sz="2000" dirty="0"/>
              <a:t>Knowledge of what to do, why we do it, and how to make it come together. </a:t>
            </a:r>
            <a:endParaRPr lang="en-US" sz="3200" dirty="0"/>
          </a:p>
          <a:p>
            <a:pPr lvl="1"/>
            <a:endParaRPr lang="en-US" sz="3200" dirty="0"/>
          </a:p>
          <a:p>
            <a:pPr algn="l"/>
            <a:r>
              <a:rPr lang="en-US" sz="3200" dirty="0" smtClean="0"/>
              <a:t>Prepared </a:t>
            </a:r>
            <a:r>
              <a:rPr lang="en-US" sz="3200" dirty="0"/>
              <a:t>Community of Children</a:t>
            </a:r>
          </a:p>
          <a:p>
            <a:pPr lvl="1"/>
            <a:r>
              <a:rPr lang="en-US" sz="2000" dirty="0"/>
              <a:t>3 age </a:t>
            </a:r>
            <a:r>
              <a:rPr lang="en-US" sz="2000" dirty="0" smtClean="0"/>
              <a:t>groups: if </a:t>
            </a:r>
            <a:r>
              <a:rPr lang="en-US" sz="2000" dirty="0"/>
              <a:t>children are together for three </a:t>
            </a:r>
            <a:r>
              <a:rPr lang="en-US" sz="2000" dirty="0" smtClean="0"/>
              <a:t>years they have the opportunity </a:t>
            </a:r>
            <a:r>
              <a:rPr lang="en-US" sz="2000" dirty="0"/>
              <a:t>to create </a:t>
            </a:r>
            <a:r>
              <a:rPr lang="en-US" sz="2000" dirty="0" smtClean="0"/>
              <a:t>community, and experience </a:t>
            </a:r>
            <a:r>
              <a:rPr lang="en-US" sz="2000" dirty="0"/>
              <a:t>of </a:t>
            </a:r>
            <a:r>
              <a:rPr lang="en-US" sz="2000" dirty="0" smtClean="0"/>
              <a:t>being the </a:t>
            </a:r>
            <a:r>
              <a:rPr lang="en-US" sz="2000" dirty="0"/>
              <a:t>youngest, </a:t>
            </a:r>
            <a:r>
              <a:rPr lang="en-US" sz="2000" dirty="0" smtClean="0"/>
              <a:t>middle, </a:t>
            </a:r>
            <a:r>
              <a:rPr lang="en-US" sz="2000" dirty="0"/>
              <a:t>and </a:t>
            </a:r>
            <a:r>
              <a:rPr lang="en-US" sz="2000" dirty="0" smtClean="0"/>
              <a:t>oldest child.</a:t>
            </a:r>
          </a:p>
          <a:p>
            <a:pPr lvl="1"/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" r="7225"/>
          <a:stretch>
            <a:fillRect/>
          </a:stretch>
        </p:blipFill>
        <p:spPr>
          <a:xfrm>
            <a:off x="7748337" y="1041400"/>
            <a:ext cx="3409841" cy="47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7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Individualized Instruction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Montessori caters to every student in the sense of an individualized learning path for all subjects</a:t>
            </a:r>
            <a:r>
              <a:rPr lang="en-US" dirty="0"/>
              <a:t> </a:t>
            </a:r>
            <a:r>
              <a:rPr lang="en-US" dirty="0" smtClean="0"/>
              <a:t>by following the child. </a:t>
            </a:r>
          </a:p>
          <a:p>
            <a:r>
              <a:rPr lang="en-US" dirty="0" smtClean="0"/>
              <a:t>Developmentally Appropriate and Sensitive Periods </a:t>
            </a:r>
          </a:p>
          <a:p>
            <a:r>
              <a:rPr lang="en-US" dirty="0" smtClean="0"/>
              <a:t>Three-Period Lesson- work towards mastery</a:t>
            </a:r>
          </a:p>
        </p:txBody>
      </p:sp>
    </p:spTree>
    <p:extLst>
      <p:ext uri="{BB962C8B-B14F-4D97-AF65-F5344CB8AC3E}">
        <p14:creationId xmlns:p14="http://schemas.microsoft.com/office/powerpoint/2010/main" val="79054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388" y="770020"/>
            <a:ext cx="3825223" cy="54462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794" y="770020"/>
            <a:ext cx="3596941" cy="544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9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582</TotalTime>
  <Words>401</Words>
  <Application>Microsoft Office PowerPoint</Application>
  <PresentationFormat>Custom</PresentationFormat>
  <Paragraphs>62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Organic</vt:lpstr>
      <vt:lpstr>Montessori in a Public School Setting</vt:lpstr>
      <vt:lpstr>Today’s Objectives </vt:lpstr>
      <vt:lpstr>What is Montessori?</vt:lpstr>
      <vt:lpstr>Famous Montessorians:</vt:lpstr>
      <vt:lpstr>PowerPoint Presentation</vt:lpstr>
      <vt:lpstr>PowerPoint Presentation</vt:lpstr>
      <vt:lpstr>Elements of Montessori </vt:lpstr>
      <vt:lpstr>Importance of Individualized Instruction</vt:lpstr>
      <vt:lpstr>PowerPoint Presentation</vt:lpstr>
      <vt:lpstr>PowerPoint Presentation</vt:lpstr>
      <vt:lpstr>How Montessori Scope and Sequence Aligns with State Standards </vt:lpstr>
      <vt:lpstr>PowerPoint Presentation</vt:lpstr>
      <vt:lpstr>Challenges of Montessori in Public School Setting</vt:lpstr>
      <vt:lpstr>Benefits and Successes of Public Montessori </vt:lpstr>
      <vt:lpstr>Building Relationships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 or Comments?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Freeman</dc:creator>
  <cp:lastModifiedBy>Windows User</cp:lastModifiedBy>
  <cp:revision>41</cp:revision>
  <dcterms:created xsi:type="dcterms:W3CDTF">2018-01-15T13:17:15Z</dcterms:created>
  <dcterms:modified xsi:type="dcterms:W3CDTF">2018-01-22T14:27:54Z</dcterms:modified>
</cp:coreProperties>
</file>