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4"/>
  </p:notesMasterIdLst>
  <p:sldIdLst>
    <p:sldId id="256" r:id="rId2"/>
    <p:sldId id="261" r:id="rId3"/>
    <p:sldId id="263" r:id="rId4"/>
    <p:sldId id="257" r:id="rId5"/>
    <p:sldId id="258" r:id="rId6"/>
    <p:sldId id="259" r:id="rId7"/>
    <p:sldId id="265" r:id="rId8"/>
    <p:sldId id="266" r:id="rId9"/>
    <p:sldId id="267" r:id="rId10"/>
    <p:sldId id="268" r:id="rId11"/>
    <p:sldId id="270" r:id="rId12"/>
    <p:sldId id="271" r:id="rId13"/>
  </p:sldIdLst>
  <p:sldSz cx="9144000" cy="6858000" type="screen4x3"/>
  <p:notesSz cx="7010400" cy="9296400"/>
  <p:embeddedFontLst>
    <p:embeddedFont>
      <p:font typeface="Candara" panose="020E0502030303020204" pitchFamily="34" charset="0"/>
      <p:regular r:id="rId15"/>
      <p:bold r:id="rId16"/>
      <p:italic r:id="rId17"/>
      <p:boldItalic r:id="rId18"/>
    </p:embeddedFont>
    <p:embeddedFont>
      <p:font typeface="Open Sans ExtraBold" panose="020B0604020202020204" charset="0"/>
      <p:bold r:id="rId19"/>
      <p:boldItalic r:id="rId20"/>
    </p:embeddedFont>
    <p:embeddedFont>
      <p:font typeface="Calibri" panose="020F0502020204030204" pitchFamily="34" charset="0"/>
      <p:regular r:id="rId21"/>
      <p:bold r:id="rId22"/>
      <p:italic r:id="rId23"/>
      <p:boldItalic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2634" y="-8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0.fntdata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68625" y="697225"/>
            <a:ext cx="4673825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701025" y="4415775"/>
            <a:ext cx="5608300" cy="418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9767799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701025" y="4415775"/>
            <a:ext cx="5608300" cy="418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701025" y="4415775"/>
            <a:ext cx="5608300" cy="418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Shape 167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>
            <a:spLocks noGrp="1"/>
          </p:cNvSpPr>
          <p:nvPr>
            <p:ph type="body" idx="1"/>
          </p:nvPr>
        </p:nvSpPr>
        <p:spPr>
          <a:xfrm>
            <a:off x="701025" y="4415775"/>
            <a:ext cx="5608300" cy="418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" name="Shape 180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>
            <a:spLocks noGrp="1"/>
          </p:cNvSpPr>
          <p:nvPr>
            <p:ph type="body" idx="1"/>
          </p:nvPr>
        </p:nvSpPr>
        <p:spPr>
          <a:xfrm>
            <a:off x="701025" y="4415775"/>
            <a:ext cx="5608300" cy="418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" name="Shape 180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701025" y="4415775"/>
            <a:ext cx="5608300" cy="418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15" name="Shape 115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701025" y="4415775"/>
            <a:ext cx="5608300" cy="418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Shape 127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701025" y="4415775"/>
            <a:ext cx="5608200" cy="418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Shape 88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701025" y="4415775"/>
            <a:ext cx="5608300" cy="418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Shape 94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701025" y="4415775"/>
            <a:ext cx="5608300" cy="418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Shape 10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701025" y="4415775"/>
            <a:ext cx="5608300" cy="418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701025" y="4415775"/>
            <a:ext cx="5608300" cy="418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Shape 145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>
            <a:spLocks noGrp="1"/>
          </p:cNvSpPr>
          <p:nvPr>
            <p:ph type="body" idx="1"/>
          </p:nvPr>
        </p:nvSpPr>
        <p:spPr>
          <a:xfrm>
            <a:off x="701025" y="4415775"/>
            <a:ext cx="5608300" cy="418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Shape 156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3" name="Shape 63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api.tegna-tv.com/video/v2/play/1101002743642/101/progressive?subscription-key=ad03606241d049e0b478145b70de72e2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331525" y="1491924"/>
            <a:ext cx="8229600" cy="4908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en-US" sz="4000" b="1" dirty="0">
                <a:solidFill>
                  <a:schemeClr val="lt1"/>
                </a:solidFill>
              </a:rPr>
              <a:t>Moving from </a:t>
            </a:r>
            <a:endParaRPr lang="en-US" sz="4000" b="1" dirty="0" smtClean="0">
              <a:solidFill>
                <a:schemeClr val="lt1"/>
              </a:solidFill>
            </a:endParaRPr>
          </a:p>
          <a:p>
            <a:pPr marL="0" marR="0" lvl="0" indent="0" algn="ctr" rtl="0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en-US" sz="4000" b="1" dirty="0" smtClean="0">
                <a:solidFill>
                  <a:schemeClr val="lt1"/>
                </a:solidFill>
              </a:rPr>
              <a:t>Dreams </a:t>
            </a:r>
            <a:r>
              <a:rPr lang="en-US" sz="4000" b="1" dirty="0">
                <a:solidFill>
                  <a:schemeClr val="lt1"/>
                </a:solidFill>
              </a:rPr>
              <a:t>to Realities</a:t>
            </a:r>
            <a:endParaRPr sz="4000" b="1" dirty="0">
              <a:solidFill>
                <a:schemeClr val="lt1"/>
              </a:solidFill>
            </a:endParaRPr>
          </a:p>
          <a:p>
            <a:pPr marL="0" marR="0" lvl="0" indent="0" algn="ctr" rtl="0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endParaRPr sz="4000" b="1" dirty="0">
              <a:solidFill>
                <a:schemeClr val="lt1"/>
              </a:solidFill>
            </a:endParaRPr>
          </a:p>
          <a:p>
            <a:pPr marL="0" marR="0" lvl="0" indent="0" algn="ctr" rtl="0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en-US" sz="4000" b="1" dirty="0">
                <a:solidFill>
                  <a:schemeClr val="lt1"/>
                </a:solidFill>
              </a:rPr>
              <a:t>How our “tiny but mighty” district </a:t>
            </a:r>
            <a:endParaRPr lang="en-US" sz="4000" b="1" dirty="0" smtClean="0">
              <a:solidFill>
                <a:schemeClr val="lt1"/>
              </a:solidFill>
            </a:endParaRPr>
          </a:p>
          <a:p>
            <a:pPr marL="0" marR="0" lvl="0" indent="0" algn="ctr" rtl="0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en-US" sz="4000" b="1" dirty="0" smtClean="0">
                <a:solidFill>
                  <a:schemeClr val="lt1"/>
                </a:solidFill>
              </a:rPr>
              <a:t>is </a:t>
            </a:r>
            <a:r>
              <a:rPr lang="en-US" sz="4000" b="1" dirty="0">
                <a:solidFill>
                  <a:schemeClr val="lt1"/>
                </a:solidFill>
              </a:rPr>
              <a:t>transforming into </a:t>
            </a:r>
            <a:endParaRPr lang="en-US" sz="4000" b="1" dirty="0" smtClean="0">
              <a:solidFill>
                <a:schemeClr val="lt1"/>
              </a:solidFill>
            </a:endParaRPr>
          </a:p>
          <a:p>
            <a:pPr marL="0" marR="0" lvl="0" indent="0" algn="ctr" rtl="0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en-US" sz="4000" b="1" dirty="0" smtClean="0">
                <a:solidFill>
                  <a:schemeClr val="lt1"/>
                </a:solidFill>
              </a:rPr>
              <a:t>a premier </a:t>
            </a:r>
            <a:r>
              <a:rPr lang="en-US" sz="4000" b="1" dirty="0">
                <a:solidFill>
                  <a:schemeClr val="lt1"/>
                </a:solidFill>
              </a:rPr>
              <a:t>district of choice</a:t>
            </a:r>
            <a:endParaRPr sz="4000" b="1" dirty="0">
              <a:solidFill>
                <a:schemeClr val="lt1"/>
              </a:solidFill>
            </a:endParaRPr>
          </a:p>
          <a:p>
            <a:pPr marL="0" marR="0" lvl="0" indent="0" algn="ct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Shape 85"/>
          <p:cNvSpPr/>
          <p:nvPr/>
        </p:nvSpPr>
        <p:spPr>
          <a:xfrm>
            <a:off x="152400" y="228600"/>
            <a:ext cx="8839200" cy="92333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1" dirty="0">
                <a:ln w="12700">
                  <a:solidFill>
                    <a:schemeClr val="tx1"/>
                  </a:solidFill>
                </a:ln>
                <a:pattFill prst="dkUpDiag">
                  <a:fgClr>
                    <a:schemeClr val="tx1"/>
                  </a:fgClr>
                  <a:bgClr>
                    <a:schemeClr val="bg1"/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ea typeface="Calibri"/>
                <a:cs typeface="Calibri"/>
                <a:sym typeface="Calibri"/>
              </a:rPr>
              <a:t>Florence Three</a:t>
            </a:r>
            <a:endParaRPr sz="6000" b="1" i="0" u="none" strike="noStrike" cap="none" dirty="0">
              <a:ln w="12700">
                <a:solidFill>
                  <a:schemeClr val="tx1"/>
                </a:solidFill>
              </a:ln>
              <a:pattFill prst="dkUpDiag">
                <a:fgClr>
                  <a:schemeClr val="tx1"/>
                </a:fgClr>
                <a:bgClr>
                  <a:schemeClr val="bg1"/>
                </a:bgClr>
              </a:patt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anose="020E0502030303020204" pitchFamily="34" charset="0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Shape 16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2000" y="1590984"/>
            <a:ext cx="2961284" cy="23425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Shape 17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695825" y="1557890"/>
            <a:ext cx="3124200" cy="23425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Shape 17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171700" y="4044833"/>
            <a:ext cx="5105400" cy="2753163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Shape 172"/>
          <p:cNvSpPr/>
          <p:nvPr/>
        </p:nvSpPr>
        <p:spPr>
          <a:xfrm>
            <a:off x="152400" y="0"/>
            <a:ext cx="8915400" cy="144655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1" cap="none" dirty="0">
                <a:ln w="12700">
                  <a:solidFill>
                    <a:schemeClr val="tx1"/>
                  </a:solidFill>
                </a:ln>
                <a:pattFill prst="dkUpDiag">
                  <a:fgClr>
                    <a:schemeClr val="tx1"/>
                  </a:fgClr>
                  <a:bgClr>
                    <a:schemeClr val="bg1"/>
                  </a:bgClr>
                </a:pattFill>
                <a:latin typeface="Calibri"/>
                <a:ea typeface="Calibri"/>
                <a:cs typeface="Calibri"/>
                <a:sym typeface="Calibri"/>
              </a:rPr>
              <a:t>J Paul Truluck </a:t>
            </a:r>
            <a:endParaRPr sz="4400" b="1" cap="none" dirty="0">
              <a:ln w="12700">
                <a:solidFill>
                  <a:schemeClr val="tx1"/>
                </a:solidFill>
              </a:ln>
              <a:pattFill prst="dkUpDiag">
                <a:fgClr>
                  <a:schemeClr val="tx1"/>
                </a:fgClr>
                <a:bgClr>
                  <a:schemeClr val="bg1"/>
                </a:bgClr>
              </a:patt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1" cap="none" dirty="0">
                <a:ln w="12700">
                  <a:solidFill>
                    <a:schemeClr val="tx1"/>
                  </a:solidFill>
                </a:ln>
                <a:pattFill prst="dkUpDiag">
                  <a:fgClr>
                    <a:schemeClr val="tx1"/>
                  </a:fgClr>
                  <a:bgClr>
                    <a:schemeClr val="bg1"/>
                  </a:bgClr>
                </a:pattFill>
                <a:latin typeface="Calibri"/>
                <a:ea typeface="Calibri"/>
                <a:cs typeface="Calibri"/>
                <a:sym typeface="Calibri"/>
              </a:rPr>
              <a:t>Creative Arts </a:t>
            </a:r>
            <a:r>
              <a:rPr lang="en-US" sz="4400" b="1" dirty="0">
                <a:ln w="12700">
                  <a:solidFill>
                    <a:schemeClr val="tx1"/>
                  </a:solidFill>
                </a:ln>
                <a:pattFill prst="dkUpDiag">
                  <a:fgClr>
                    <a:schemeClr val="tx1"/>
                  </a:fgClr>
                  <a:bgClr>
                    <a:schemeClr val="bg1"/>
                  </a:bgClr>
                </a:pattFill>
                <a:latin typeface="Calibri"/>
                <a:ea typeface="Calibri"/>
                <a:cs typeface="Calibri"/>
                <a:sym typeface="Calibri"/>
              </a:rPr>
              <a:t>&amp; </a:t>
            </a:r>
            <a:r>
              <a:rPr lang="en-US" sz="4400" b="1" cap="none" dirty="0">
                <a:ln w="12700">
                  <a:solidFill>
                    <a:schemeClr val="tx1"/>
                  </a:solidFill>
                </a:ln>
                <a:pattFill prst="dkUpDiag">
                  <a:fgClr>
                    <a:schemeClr val="tx1"/>
                  </a:fgClr>
                  <a:bgClr>
                    <a:schemeClr val="bg1"/>
                  </a:bgClr>
                </a:pattFill>
                <a:latin typeface="Calibri"/>
                <a:ea typeface="Calibri"/>
                <a:cs typeface="Calibri"/>
                <a:sym typeface="Calibri"/>
              </a:rPr>
              <a:t>Science Magnet </a:t>
            </a:r>
            <a:endParaRPr dirty="0">
              <a:ln w="12700">
                <a:solidFill>
                  <a:schemeClr val="tx1"/>
                </a:solidFill>
              </a:ln>
              <a:pattFill prst="dkUpDiag">
                <a:fgClr>
                  <a:schemeClr val="tx1"/>
                </a:fgClr>
                <a:bgClr>
                  <a:schemeClr val="bg1"/>
                </a:bgClr>
              </a:patt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/>
          <p:nvPr/>
        </p:nvSpPr>
        <p:spPr>
          <a:xfrm>
            <a:off x="228600" y="129434"/>
            <a:ext cx="8763000" cy="253756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1" cap="none" dirty="0" smtClean="0">
                <a:ln w="12700">
                  <a:solidFill>
                    <a:schemeClr val="tx1"/>
                  </a:solidFill>
                </a:ln>
                <a:pattFill prst="dkUpDiag">
                  <a:fgClr>
                    <a:schemeClr val="tx1"/>
                  </a:fgClr>
                  <a:bgClr>
                    <a:schemeClr val="bg1"/>
                  </a:bgClr>
                </a:pattFill>
                <a:latin typeface="Candara" panose="020E0502030303020204" pitchFamily="34" charset="0"/>
                <a:ea typeface="Calibri"/>
                <a:cs typeface="Calibri"/>
                <a:sym typeface="Calibri"/>
              </a:rPr>
              <a:t>PHASE IV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cap="none" dirty="0" smtClean="0">
                <a:ln w="12700">
                  <a:solidFill>
                    <a:schemeClr val="tx1"/>
                  </a:solidFill>
                </a:ln>
                <a:pattFill prst="dkUpDiag">
                  <a:fgClr>
                    <a:schemeClr val="tx1"/>
                  </a:fgClr>
                  <a:bgClr>
                    <a:schemeClr val="bg1"/>
                  </a:bgClr>
                </a:pattFill>
                <a:latin typeface="Candara" panose="020E0502030303020204" pitchFamily="34" charset="0"/>
                <a:ea typeface="Calibri"/>
                <a:cs typeface="Calibri"/>
                <a:sym typeface="Calibri"/>
              </a:rPr>
              <a:t>Districtwide </a:t>
            </a:r>
            <a:r>
              <a:rPr lang="en-US" sz="3200" b="1" cap="none" dirty="0">
                <a:ln w="12700">
                  <a:solidFill>
                    <a:schemeClr val="tx1"/>
                  </a:solidFill>
                </a:ln>
                <a:pattFill prst="dkUpDiag">
                  <a:fgClr>
                    <a:schemeClr val="tx1"/>
                  </a:fgClr>
                  <a:bgClr>
                    <a:schemeClr val="bg1"/>
                  </a:bgClr>
                </a:pattFill>
                <a:latin typeface="Candara" panose="020E0502030303020204" pitchFamily="34" charset="0"/>
                <a:ea typeface="Calibri"/>
                <a:cs typeface="Calibri"/>
                <a:sym typeface="Calibri"/>
              </a:rPr>
              <a:t>Choice</a:t>
            </a:r>
            <a:r>
              <a:rPr lang="en-US" sz="3200" b="1" cap="none" dirty="0" smtClean="0">
                <a:ln w="12700">
                  <a:solidFill>
                    <a:schemeClr val="tx1"/>
                  </a:solidFill>
                </a:ln>
                <a:pattFill prst="dkUpDiag">
                  <a:fgClr>
                    <a:schemeClr val="tx1"/>
                  </a:fgClr>
                  <a:bgClr>
                    <a:schemeClr val="bg1"/>
                  </a:bgClr>
                </a:pattFill>
                <a:latin typeface="Candara" panose="020E0502030303020204" pitchFamily="34" charset="0"/>
                <a:ea typeface="Calibri"/>
                <a:cs typeface="Calibri"/>
                <a:sym typeface="Calibri"/>
              </a:rPr>
              <a:t>: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dirty="0" smtClean="0">
                <a:ln w="12700">
                  <a:solidFill>
                    <a:schemeClr val="tx1"/>
                  </a:solidFill>
                </a:ln>
                <a:pattFill prst="dkUpDiag">
                  <a:fgClr>
                    <a:schemeClr val="tx1"/>
                  </a:fgClr>
                  <a:bgClr>
                    <a:schemeClr val="bg1"/>
                  </a:bgClr>
                </a:pattFill>
                <a:latin typeface="Candara" panose="020E0502030303020204" pitchFamily="34" charset="0"/>
                <a:ea typeface="Calibri"/>
                <a:cs typeface="Calibri"/>
                <a:sym typeface="Calibri"/>
              </a:rPr>
              <a:t>Building Upon Students</a:t>
            </a:r>
            <a:endParaRPr lang="en-US" sz="800" b="1" dirty="0" smtClean="0">
              <a:ln w="12700">
                <a:solidFill>
                  <a:schemeClr val="tx1"/>
                </a:solidFill>
              </a:ln>
              <a:pattFill prst="dkUpDiag">
                <a:fgClr>
                  <a:schemeClr val="tx1"/>
                </a:fgClr>
                <a:bgClr>
                  <a:schemeClr val="bg1"/>
                </a:bgClr>
              </a:pattFill>
              <a:latin typeface="Candara" panose="020E0502030303020204" pitchFamily="34" charset="0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1" dirty="0" smtClean="0">
                <a:ln w="12700">
                  <a:solidFill>
                    <a:schemeClr val="tx1"/>
                  </a:solidFill>
                </a:ln>
                <a:pattFill prst="dkUpDiag">
                  <a:fgClr>
                    <a:schemeClr val="tx1"/>
                  </a:fgClr>
                  <a:bgClr>
                    <a:schemeClr val="bg1"/>
                  </a:bgClr>
                </a:pattFill>
                <a:latin typeface="Candara" panose="020E0502030303020204" pitchFamily="34" charset="0"/>
                <a:ea typeface="Calibri"/>
                <a:cs typeface="Calibri"/>
                <a:sym typeface="Calibri"/>
              </a:rPr>
              <a:t> </a:t>
            </a:r>
            <a:r>
              <a:rPr lang="en-US" sz="3200" b="1" dirty="0" smtClean="0">
                <a:ln w="12700">
                  <a:solidFill>
                    <a:schemeClr val="tx1"/>
                  </a:solidFill>
                </a:ln>
                <a:pattFill prst="dkUpDiag">
                  <a:fgClr>
                    <a:schemeClr val="tx1"/>
                  </a:fgClr>
                  <a:bgClr>
                    <a:schemeClr val="bg1"/>
                  </a:bgClr>
                </a:pattFill>
                <a:latin typeface="Candara" panose="020E0502030303020204" pitchFamily="34" charset="0"/>
                <a:ea typeface="Calibri"/>
                <a:cs typeface="Calibri"/>
                <a:sym typeface="Calibri"/>
              </a:rPr>
              <a:t>Strengths &amp; Interests in </a:t>
            </a:r>
            <a:r>
              <a:rPr lang="en-US" sz="3200" b="1" cap="none" dirty="0" smtClean="0">
                <a:ln w="12700">
                  <a:solidFill>
                    <a:schemeClr val="tx1"/>
                  </a:solidFill>
                </a:ln>
                <a:pattFill prst="dkUpDiag">
                  <a:fgClr>
                    <a:schemeClr val="tx1"/>
                  </a:fgClr>
                  <a:bgClr>
                    <a:schemeClr val="bg1"/>
                  </a:bgClr>
                </a:pattFill>
                <a:latin typeface="Candara" panose="020E0502030303020204" pitchFamily="34" charset="0"/>
                <a:ea typeface="Calibri"/>
                <a:cs typeface="Calibri"/>
                <a:sym typeface="Calibri"/>
              </a:rPr>
              <a:t>2018 &amp; Beyond</a:t>
            </a:r>
            <a:endParaRPr sz="3200" b="1" cap="none" dirty="0">
              <a:ln w="12700">
                <a:solidFill>
                  <a:schemeClr val="tx1"/>
                </a:solidFill>
              </a:ln>
              <a:pattFill prst="dkUpDiag">
                <a:fgClr>
                  <a:schemeClr val="tx1"/>
                </a:fgClr>
                <a:bgClr>
                  <a:schemeClr val="bg1"/>
                </a:bgClr>
              </a:pattFill>
              <a:latin typeface="Candara" panose="020E050203030302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183" name="Shape 183"/>
          <p:cNvSpPr txBox="1"/>
          <p:nvPr/>
        </p:nvSpPr>
        <p:spPr>
          <a:xfrm>
            <a:off x="253653" y="2666999"/>
            <a:ext cx="8763000" cy="411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 dirty="0">
                <a:ln w="12700">
                  <a:solidFill>
                    <a:schemeClr val="tx1"/>
                  </a:solidFill>
                </a:ln>
                <a:pattFill prst="dkUpDiag">
                  <a:fgClr>
                    <a:schemeClr val="tx1"/>
                  </a:fgClr>
                  <a:bgClr>
                    <a:schemeClr val="bg1"/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New School </a:t>
            </a:r>
            <a:r>
              <a:rPr lang="en-US" sz="5400" b="1" dirty="0" smtClean="0">
                <a:ln w="12700">
                  <a:solidFill>
                    <a:schemeClr val="tx1"/>
                  </a:solidFill>
                </a:ln>
                <a:pattFill prst="dkUpDiag">
                  <a:fgClr>
                    <a:schemeClr val="tx1"/>
                  </a:fgClr>
                  <a:bgClr>
                    <a:schemeClr val="bg1"/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rPr>
              <a:t>Structures</a:t>
            </a:r>
            <a:endParaRPr sz="5400" b="1" dirty="0">
              <a:ln w="12700">
                <a:solidFill>
                  <a:schemeClr val="tx1"/>
                </a:solidFill>
              </a:ln>
              <a:pattFill prst="dkUpDiag">
                <a:fgClr>
                  <a:schemeClr val="tx1"/>
                </a:fgClr>
                <a:bgClr>
                  <a:schemeClr val="bg1"/>
                </a:bgClr>
              </a:patt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Calibri"/>
              <a:cs typeface="Calibri"/>
              <a:sym typeface="Calibri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chemeClr val="bg1"/>
                </a:solidFill>
                <a:latin typeface="Candara" panose="020E0502030303020204" pitchFamily="34" charset="0"/>
              </a:rPr>
              <a:t>Lake City Early Childhood Center School of Arts –4K-2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Olanta </a:t>
            </a:r>
            <a:r>
              <a:rPr lang="en-US" sz="2000" b="1" dirty="0">
                <a:solidFill>
                  <a:schemeClr val="bg1"/>
                </a:solidFill>
                <a:latin typeface="Candara" panose="020E0502030303020204" pitchFamily="34" charset="0"/>
              </a:rPr>
              <a:t>Creative Arts &amp; Science Magnet School </a:t>
            </a:r>
            <a:r>
              <a:rPr lang="en-US" sz="20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 </a:t>
            </a:r>
            <a:r>
              <a:rPr lang="en-US" sz="2000" b="1" dirty="0">
                <a:solidFill>
                  <a:schemeClr val="bg1"/>
                </a:solidFill>
                <a:latin typeface="Candara" panose="020E0502030303020204" pitchFamily="34" charset="0"/>
              </a:rPr>
              <a:t>4K-5</a:t>
            </a:r>
            <a:endParaRPr sz="2000" b="1" dirty="0">
              <a:solidFill>
                <a:schemeClr val="bg1"/>
              </a:solidFill>
              <a:latin typeface="Candara" panose="020E0502030303020204" pitchFamily="34" charset="0"/>
            </a:endParaRPr>
          </a:p>
          <a:p>
            <a:pPr marL="3429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J.C</a:t>
            </a:r>
            <a:r>
              <a:rPr lang="en-US" sz="2000" b="1" dirty="0">
                <a:solidFill>
                  <a:schemeClr val="bg1"/>
                </a:solidFill>
                <a:latin typeface="Candara" panose="020E0502030303020204" pitchFamily="34" charset="0"/>
              </a:rPr>
              <a:t>. Lynch Elementary School of STEM </a:t>
            </a:r>
            <a:r>
              <a:rPr lang="en-US" sz="20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 </a:t>
            </a:r>
            <a:r>
              <a:rPr lang="en-US" sz="2000" b="1" dirty="0">
                <a:solidFill>
                  <a:schemeClr val="bg1"/>
                </a:solidFill>
                <a:latin typeface="Candara" panose="020E0502030303020204" pitchFamily="34" charset="0"/>
              </a:rPr>
              <a:t>4K-6</a:t>
            </a:r>
            <a:endParaRPr sz="2000" b="1" dirty="0">
              <a:solidFill>
                <a:schemeClr val="bg1"/>
              </a:solidFill>
              <a:latin typeface="Candara" panose="020E0502030303020204" pitchFamily="34" charset="0"/>
            </a:endParaRPr>
          </a:p>
          <a:p>
            <a:pPr marL="3429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chemeClr val="bg1"/>
                </a:solidFill>
                <a:latin typeface="Candara" panose="020E0502030303020204" pitchFamily="34" charset="0"/>
              </a:rPr>
              <a:t>Scranton STEAM Academy </a:t>
            </a:r>
            <a:r>
              <a:rPr lang="en-US" sz="20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 4K-6</a:t>
            </a:r>
          </a:p>
          <a:p>
            <a:pPr marL="342900" indent="-342900">
              <a:lnSpc>
                <a:spcPct val="115000"/>
              </a:lnSpc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chemeClr val="bg1"/>
                </a:solidFill>
                <a:latin typeface="Candara" panose="020E0502030303020204" pitchFamily="34" charset="0"/>
              </a:rPr>
              <a:t>Main Street Elementary School of Arts  3-6</a:t>
            </a:r>
          </a:p>
          <a:p>
            <a:pPr marL="3429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J</a:t>
            </a:r>
            <a:r>
              <a:rPr lang="en-US" sz="2000" b="1" dirty="0">
                <a:solidFill>
                  <a:schemeClr val="bg1"/>
                </a:solidFill>
                <a:latin typeface="Candara" panose="020E0502030303020204" pitchFamily="34" charset="0"/>
              </a:rPr>
              <a:t>. Paul Truluck Creative Arts &amp; Science Magnet School </a:t>
            </a:r>
            <a:r>
              <a:rPr lang="en-US" sz="20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 </a:t>
            </a:r>
            <a:r>
              <a:rPr lang="en-US" sz="2000" b="1" dirty="0">
                <a:solidFill>
                  <a:schemeClr val="bg1"/>
                </a:solidFill>
                <a:latin typeface="Candara" panose="020E0502030303020204" pitchFamily="34" charset="0"/>
              </a:rPr>
              <a:t>6-9</a:t>
            </a:r>
            <a:endParaRPr sz="2000" b="1" dirty="0">
              <a:solidFill>
                <a:schemeClr val="bg1"/>
              </a:solidFill>
              <a:latin typeface="Candara" panose="020E0502030303020204" pitchFamily="34" charset="0"/>
            </a:endParaRPr>
          </a:p>
          <a:p>
            <a:pPr marL="3429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chemeClr val="bg1"/>
                </a:solidFill>
                <a:latin typeface="Candara" panose="020E0502030303020204" pitchFamily="34" charset="0"/>
              </a:rPr>
              <a:t>Dr. Ronald E. McNair </a:t>
            </a:r>
            <a:endParaRPr lang="en-US" sz="2000" b="1" dirty="0" smtClean="0">
              <a:solidFill>
                <a:schemeClr val="bg1"/>
              </a:solidFill>
              <a:latin typeface="Candara" panose="020E0502030303020204" pitchFamily="34" charset="0"/>
            </a:endParaRPr>
          </a:p>
          <a:p>
            <a:pPr marL="3429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     School of  Technology</a:t>
            </a:r>
            <a:r>
              <a:rPr lang="en-US" sz="2000" b="1" dirty="0">
                <a:solidFill>
                  <a:schemeClr val="bg1"/>
                </a:solidFill>
                <a:latin typeface="Candara" panose="020E0502030303020204" pitchFamily="34" charset="0"/>
              </a:rPr>
              <a:t>, Leadership and Digital Communications </a:t>
            </a:r>
            <a:r>
              <a:rPr lang="en-US" sz="20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 </a:t>
            </a:r>
            <a:r>
              <a:rPr lang="en-US" sz="2000" b="1" dirty="0">
                <a:solidFill>
                  <a:schemeClr val="bg1"/>
                </a:solidFill>
                <a:latin typeface="Candara" panose="020E0502030303020204" pitchFamily="34" charset="0"/>
              </a:rPr>
              <a:t>7-8</a:t>
            </a:r>
            <a:endParaRPr sz="2000" b="1" dirty="0">
              <a:solidFill>
                <a:schemeClr val="bg1"/>
              </a:solidFill>
              <a:latin typeface="Candara" panose="020E0502030303020204" pitchFamily="34" charset="0"/>
            </a:endParaRPr>
          </a:p>
          <a:p>
            <a:pPr marL="342900" lvl="0" indent="-342900">
              <a:lnSpc>
                <a:spcPct val="115000"/>
              </a:lnSpc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chemeClr val="bg1"/>
                </a:solidFill>
                <a:latin typeface="Candara" panose="020E0502030303020204" pitchFamily="34" charset="0"/>
              </a:rPr>
              <a:t>Lake City High School </a:t>
            </a:r>
            <a:r>
              <a:rPr lang="en-US" sz="20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Early </a:t>
            </a:r>
            <a:r>
              <a:rPr lang="en-US" sz="2000" b="1" dirty="0">
                <a:solidFill>
                  <a:schemeClr val="bg1"/>
                </a:solidFill>
                <a:latin typeface="Candara" panose="020E0502030303020204" pitchFamily="34" charset="0"/>
              </a:rPr>
              <a:t>College </a:t>
            </a:r>
            <a:r>
              <a:rPr lang="en-US" sz="20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9-1</a:t>
            </a:r>
            <a:r>
              <a:rPr lang="en-US" sz="24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2</a:t>
            </a:r>
            <a:endParaRPr sz="2400" b="1" dirty="0">
              <a:solidFill>
                <a:schemeClr val="bg1"/>
              </a:solidFill>
              <a:latin typeface="Candara" panose="020E0502030303020204" pitchFamily="34" charset="0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/>
          <p:nvPr/>
        </p:nvSpPr>
        <p:spPr>
          <a:xfrm>
            <a:off x="381000" y="152400"/>
            <a:ext cx="8458200" cy="175432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 cap="none" dirty="0">
                <a:ln w="12700">
                  <a:solidFill>
                    <a:schemeClr val="tx1"/>
                  </a:solidFill>
                </a:ln>
                <a:pattFill prst="dkUpDiag">
                  <a:fgClr>
                    <a:schemeClr val="tx1"/>
                  </a:fgClr>
                  <a:bgClr>
                    <a:schemeClr val="bg1"/>
                  </a:bgClr>
                </a:pattFill>
                <a:latin typeface="Candara" panose="020E0502030303020204" pitchFamily="34" charset="0"/>
                <a:ea typeface="Calibri"/>
                <a:cs typeface="Calibri"/>
                <a:sym typeface="Calibri"/>
              </a:rPr>
              <a:t>Districtwide Choice:</a:t>
            </a:r>
            <a:endParaRPr dirty="0">
              <a:ln w="12700">
                <a:solidFill>
                  <a:schemeClr val="tx1"/>
                </a:solidFill>
              </a:ln>
              <a:pattFill prst="dkUpDiag">
                <a:fgClr>
                  <a:schemeClr val="tx1"/>
                </a:fgClr>
                <a:bgClr>
                  <a:schemeClr val="bg1"/>
                </a:bgClr>
              </a:pattFill>
              <a:latin typeface="Candara" panose="020E0502030303020204" pitchFamily="34" charset="0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 dirty="0">
                <a:ln w="12700">
                  <a:solidFill>
                    <a:schemeClr val="tx1"/>
                  </a:solidFill>
                </a:ln>
                <a:pattFill prst="dkUpDiag">
                  <a:fgClr>
                    <a:schemeClr val="tx1"/>
                  </a:fgClr>
                  <a:bgClr>
                    <a:schemeClr val="bg1"/>
                  </a:bgClr>
                </a:pattFill>
                <a:latin typeface="Candara" panose="020E0502030303020204" pitchFamily="34" charset="0"/>
                <a:ea typeface="Calibri"/>
                <a:cs typeface="Calibri"/>
                <a:sym typeface="Calibri"/>
              </a:rPr>
              <a:t>2018-2019</a:t>
            </a:r>
            <a:endParaRPr sz="5400" b="1" cap="none" dirty="0">
              <a:ln w="12700">
                <a:solidFill>
                  <a:schemeClr val="tx1"/>
                </a:solidFill>
              </a:ln>
              <a:pattFill prst="dkUpDiag">
                <a:fgClr>
                  <a:schemeClr val="tx1"/>
                </a:fgClr>
                <a:bgClr>
                  <a:schemeClr val="bg1"/>
                </a:bgClr>
              </a:pattFill>
              <a:latin typeface="Candara" panose="020E050203030302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183" name="Shape 183"/>
          <p:cNvSpPr txBox="1"/>
          <p:nvPr/>
        </p:nvSpPr>
        <p:spPr>
          <a:xfrm>
            <a:off x="228600" y="2209800"/>
            <a:ext cx="8763000" cy="441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 smtClean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ea typeface="Calibri"/>
                <a:cs typeface="Calibri"/>
                <a:sym typeface="Calibri"/>
              </a:rPr>
              <a:t>Students in 4K-6</a:t>
            </a:r>
            <a:r>
              <a:rPr lang="en-US" sz="2400" b="1" baseline="30000" dirty="0" smtClean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ea typeface="Calibri"/>
                <a:cs typeface="Calibri"/>
                <a:sym typeface="Calibri"/>
              </a:rPr>
              <a:t>th</a:t>
            </a:r>
            <a:r>
              <a:rPr lang="en-US" sz="2400" b="1" dirty="0" smtClean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ea typeface="Calibri"/>
                <a:cs typeface="Calibri"/>
                <a:sym typeface="Calibri"/>
              </a:rPr>
              <a:t>  have a choice of 4 different schools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2400" b="1" dirty="0" smtClean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anose="020E0502030303020204" pitchFamily="34" charset="0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 smtClean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ea typeface="Calibri"/>
                <a:cs typeface="Calibri"/>
                <a:sym typeface="Calibri"/>
              </a:rPr>
              <a:t>Students in 7</a:t>
            </a:r>
            <a:r>
              <a:rPr lang="en-US" sz="2400" b="1" baseline="30000" dirty="0" smtClean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ea typeface="Calibri"/>
                <a:cs typeface="Calibri"/>
                <a:sym typeface="Calibri"/>
              </a:rPr>
              <a:t>th</a:t>
            </a:r>
            <a:r>
              <a:rPr lang="en-US" sz="2400" b="1" dirty="0" smtClean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ea typeface="Calibri"/>
                <a:cs typeface="Calibri"/>
                <a:sym typeface="Calibri"/>
              </a:rPr>
              <a:t>-9</a:t>
            </a:r>
            <a:r>
              <a:rPr lang="en-US" sz="2400" b="1" baseline="30000" dirty="0" smtClean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ea typeface="Calibri"/>
                <a:cs typeface="Calibri"/>
                <a:sym typeface="Calibri"/>
              </a:rPr>
              <a:t>th</a:t>
            </a:r>
            <a:r>
              <a:rPr lang="en-US" sz="2400" b="1" dirty="0" smtClean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ea typeface="Calibri"/>
                <a:cs typeface="Calibri"/>
                <a:sym typeface="Calibri"/>
              </a:rPr>
              <a:t> grade have a choice of 2 different schools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2400" b="1" dirty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anose="020E0502030303020204" pitchFamily="34" charset="0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 smtClean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ea typeface="Calibri"/>
                <a:cs typeface="Calibri"/>
                <a:sym typeface="Calibri"/>
              </a:rPr>
              <a:t>Students in 10</a:t>
            </a:r>
            <a:r>
              <a:rPr lang="en-US" sz="2400" b="1" baseline="30000" dirty="0" smtClean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ea typeface="Calibri"/>
                <a:cs typeface="Calibri"/>
                <a:sym typeface="Calibri"/>
              </a:rPr>
              <a:t>th</a:t>
            </a:r>
            <a:r>
              <a:rPr lang="en-US" sz="2400" b="1" dirty="0" smtClean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ea typeface="Calibri"/>
                <a:cs typeface="Calibri"/>
                <a:sym typeface="Calibri"/>
              </a:rPr>
              <a:t>-12</a:t>
            </a:r>
            <a:r>
              <a:rPr lang="en-US" sz="2400" b="1" baseline="30000" dirty="0" smtClean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ea typeface="Calibri"/>
                <a:cs typeface="Calibri"/>
                <a:sym typeface="Calibri"/>
              </a:rPr>
              <a:t>th</a:t>
            </a:r>
            <a:r>
              <a:rPr lang="en-US" sz="2400" b="1" dirty="0" smtClean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ea typeface="Calibri"/>
                <a:cs typeface="Calibri"/>
                <a:sym typeface="Calibri"/>
              </a:rPr>
              <a:t> grade have a choice of Early College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2400" b="1" dirty="0" smtClean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anose="020E0502030303020204" pitchFamily="34" charset="0"/>
              <a:ea typeface="Calibri"/>
              <a:cs typeface="Calibri"/>
              <a:sym typeface="Calibri"/>
            </a:endParaRPr>
          </a:p>
          <a:p>
            <a:pPr lvl="0" algn="ctr"/>
            <a:r>
              <a:rPr lang="en-US" sz="2400" b="1" dirty="0" smtClean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  <a:sym typeface="Calibri"/>
              </a:rPr>
              <a:t>♦ </a:t>
            </a:r>
            <a:r>
              <a:rPr lang="en-US" sz="24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  <a:sym typeface="Calibri"/>
              </a:rPr>
              <a:t>♦ ♦ ♦ </a:t>
            </a:r>
            <a:r>
              <a:rPr lang="en-US" sz="2400" b="1" dirty="0" smtClean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  <a:sym typeface="Calibri"/>
              </a:rPr>
              <a:t>♦ </a:t>
            </a:r>
            <a:r>
              <a:rPr lang="en-US" sz="24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  <a:sym typeface="Calibri"/>
              </a:rPr>
              <a:t>♦ ♦ ♦ ♦ </a:t>
            </a:r>
            <a:r>
              <a:rPr lang="en-US" sz="2400" b="1" dirty="0" smtClean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  <a:sym typeface="Calibri"/>
              </a:rPr>
              <a:t>♦</a:t>
            </a:r>
            <a:r>
              <a:rPr lang="en-US" sz="24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  <a:sym typeface="Calibri"/>
              </a:rPr>
              <a:t>♦ ♦ ♦ ♦ </a:t>
            </a:r>
            <a:r>
              <a:rPr lang="en-US" sz="2400" b="1" dirty="0" smtClean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  <a:sym typeface="Calibri"/>
              </a:rPr>
              <a:t>♦</a:t>
            </a:r>
            <a:r>
              <a:rPr lang="en-US" sz="2400" b="1" dirty="0" smtClean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ea typeface="Calibri"/>
                <a:cs typeface="Times New Roman"/>
                <a:sym typeface="Calibri"/>
              </a:rPr>
              <a:t> </a:t>
            </a:r>
            <a:r>
              <a:rPr lang="en-US" sz="24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  <a:sym typeface="Calibri"/>
              </a:rPr>
              <a:t>♦ ♦ ♦ ♦ </a:t>
            </a:r>
            <a:r>
              <a:rPr lang="en-US" sz="2400" b="1" dirty="0" smtClean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  <a:sym typeface="Calibri"/>
              </a:rPr>
              <a:t>♦ </a:t>
            </a:r>
            <a:r>
              <a:rPr lang="en-US" sz="24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  <a:sym typeface="Calibri"/>
              </a:rPr>
              <a:t>♦ ♦ </a:t>
            </a:r>
            <a:endParaRPr lang="en-US" sz="2400" b="1" dirty="0" smtClean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Calibri"/>
              <a:cs typeface="Times New Roman"/>
              <a:sym typeface="Calibri"/>
            </a:endParaRPr>
          </a:p>
          <a:p>
            <a:pPr lvl="0" algn="ctr"/>
            <a:endParaRPr lang="en-US" sz="2400" b="1" dirty="0" smtClean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Calibri"/>
              <a:cs typeface="Times New Roman"/>
              <a:sym typeface="Calibri"/>
            </a:endParaRPr>
          </a:p>
          <a:p>
            <a:pPr lvl="0" algn="ctr"/>
            <a:r>
              <a:rPr lang="en-US" sz="2400" b="1" dirty="0" smtClean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ea typeface="Calibri"/>
                <a:cs typeface="Calibri"/>
                <a:sym typeface="Calibri"/>
              </a:rPr>
              <a:t>2019-2020 &amp; Beyond: J. Paul Truluck Creative Arts &amp; Science Magnet will add a new grade until it becomes 6</a:t>
            </a:r>
            <a:r>
              <a:rPr lang="en-US" sz="2400" b="1" baseline="30000" dirty="0" smtClean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ea typeface="Calibri"/>
                <a:cs typeface="Calibri"/>
                <a:sym typeface="Calibri"/>
              </a:rPr>
              <a:t>th</a:t>
            </a:r>
            <a:r>
              <a:rPr lang="en-US" sz="2400" b="1" dirty="0" smtClean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ea typeface="Calibri"/>
                <a:cs typeface="Calibri"/>
                <a:sym typeface="Calibri"/>
              </a:rPr>
              <a:t>-12</a:t>
            </a:r>
            <a:r>
              <a:rPr lang="en-US" sz="2400" b="1" baseline="30000" dirty="0" smtClean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ea typeface="Calibri"/>
                <a:cs typeface="Calibri"/>
                <a:sym typeface="Calibri"/>
              </a:rPr>
              <a:t>th</a:t>
            </a:r>
            <a:r>
              <a:rPr lang="en-US" sz="2400" b="1" dirty="0" smtClean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ea typeface="Calibri"/>
                <a:cs typeface="Calibri"/>
                <a:sym typeface="Calibri"/>
              </a:rPr>
              <a:t>; providing choice to ALL students regardless of grade &amp; zone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25595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/>
          <p:nvPr/>
        </p:nvSpPr>
        <p:spPr>
          <a:xfrm>
            <a:off x="152400" y="76200"/>
            <a:ext cx="8915399" cy="146885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 i="0" u="none" strike="noStrike" cap="none" dirty="0" smtClean="0">
                <a:ln w="12700">
                  <a:solidFill>
                    <a:schemeClr val="tx1"/>
                  </a:solidFill>
                </a:ln>
                <a:pattFill prst="dkUpDiag">
                  <a:fgClr>
                    <a:schemeClr val="tx1"/>
                  </a:fgClr>
                  <a:bgClr>
                    <a:schemeClr val="bg1"/>
                  </a:bgClr>
                </a:pattFill>
                <a:latin typeface="Calibri"/>
                <a:ea typeface="Calibri"/>
                <a:cs typeface="Calibri"/>
                <a:sym typeface="Calibri"/>
              </a:rPr>
              <a:t>PHASE I</a:t>
            </a:r>
            <a:r>
              <a:rPr lang="en-US" sz="4400" b="1" i="0" u="none" strike="noStrike" cap="none" dirty="0" smtClean="0">
                <a:ln w="12700">
                  <a:solidFill>
                    <a:schemeClr val="tx1"/>
                  </a:solidFill>
                </a:ln>
                <a:pattFill prst="dkUpDiag">
                  <a:fgClr>
                    <a:schemeClr val="tx1"/>
                  </a:fgClr>
                  <a:bgClr>
                    <a:schemeClr val="bg1"/>
                  </a:bgClr>
                </a:pattFill>
                <a:latin typeface="Calibri"/>
                <a:ea typeface="Calibri"/>
                <a:cs typeface="Calibri"/>
                <a:sym typeface="Calibri"/>
              </a:rPr>
              <a:t>: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1" i="0" u="none" strike="noStrike" cap="none" dirty="0" smtClean="0">
                <a:ln w="12700">
                  <a:solidFill>
                    <a:schemeClr val="tx1"/>
                  </a:solidFill>
                </a:ln>
                <a:pattFill prst="dkUpDiag">
                  <a:fgClr>
                    <a:schemeClr val="tx1"/>
                  </a:fgClr>
                  <a:bgClr>
                    <a:schemeClr val="bg1"/>
                  </a:bgClr>
                </a:pattFill>
                <a:latin typeface="Calibri"/>
                <a:ea typeface="Calibri"/>
                <a:cs typeface="Calibri"/>
                <a:sym typeface="Calibri"/>
              </a:rPr>
              <a:t>New </a:t>
            </a:r>
            <a:r>
              <a:rPr lang="en-US" sz="4400" b="1" i="0" u="none" strike="noStrike" cap="none" dirty="0">
                <a:ln w="12700">
                  <a:solidFill>
                    <a:schemeClr val="tx1"/>
                  </a:solidFill>
                </a:ln>
                <a:pattFill prst="dkUpDiag">
                  <a:fgClr>
                    <a:schemeClr val="tx1"/>
                  </a:fgClr>
                  <a:bgClr>
                    <a:schemeClr val="bg1"/>
                  </a:bgClr>
                </a:pattFill>
                <a:latin typeface="Calibri"/>
                <a:ea typeface="Calibri"/>
                <a:cs typeface="Calibri"/>
                <a:sym typeface="Calibri"/>
              </a:rPr>
              <a:t>Tech Initiative </a:t>
            </a:r>
            <a:endParaRPr sz="4400" b="1" i="0" u="none" strike="noStrike" cap="none" dirty="0">
              <a:ln w="12700">
                <a:solidFill>
                  <a:schemeClr val="tx1"/>
                </a:solidFill>
              </a:ln>
              <a:pattFill prst="dkUpDiag">
                <a:fgClr>
                  <a:schemeClr val="tx1"/>
                </a:fgClr>
                <a:bgClr>
                  <a:schemeClr val="bg1"/>
                </a:bgClr>
              </a:patt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Shape 118"/>
          <p:cNvSpPr txBox="1"/>
          <p:nvPr/>
        </p:nvSpPr>
        <p:spPr>
          <a:xfrm>
            <a:off x="2381900" y="1792850"/>
            <a:ext cx="7356300" cy="85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Shape 119"/>
          <p:cNvSpPr txBox="1"/>
          <p:nvPr/>
        </p:nvSpPr>
        <p:spPr>
          <a:xfrm>
            <a:off x="172560" y="1545050"/>
            <a:ext cx="8727900" cy="135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Dr. Ronald E. McNair Junior High </a:t>
            </a:r>
            <a:r>
              <a:rPr lang="en-US" sz="4000" b="1" dirty="0" smtClean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School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8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Lake City High School</a:t>
            </a:r>
            <a:endParaRPr sz="40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7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7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 dirty="0" smtClean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21st </a:t>
            </a:r>
            <a:r>
              <a:rPr lang="en-US" sz="48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Century Leaders</a:t>
            </a:r>
            <a:endParaRPr sz="48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41910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libri"/>
              <a:buChar char="●"/>
            </a:pPr>
            <a:r>
              <a:rPr lang="en-US" sz="30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Teaching that engages</a:t>
            </a:r>
            <a:endParaRPr sz="30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41910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libri"/>
              <a:buChar char="●"/>
            </a:pPr>
            <a:r>
              <a:rPr lang="en-US" sz="30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Culture that empowers</a:t>
            </a:r>
            <a:endParaRPr sz="30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41910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libri"/>
              <a:buChar char="●"/>
            </a:pPr>
            <a:r>
              <a:rPr lang="en-US" sz="30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Outcomes that matter</a:t>
            </a:r>
            <a:endParaRPr sz="30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41910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libri"/>
              <a:buChar char="●"/>
            </a:pPr>
            <a:r>
              <a:rPr lang="en-US" sz="30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Technology that enhances</a:t>
            </a:r>
            <a:endParaRPr sz="30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7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7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800" b="1" dirty="0" smtClean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8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“Working together to transform schools.”</a:t>
            </a:r>
            <a:endParaRPr sz="3600" b="1" i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/>
          <p:nvPr/>
        </p:nvSpPr>
        <p:spPr>
          <a:xfrm>
            <a:off x="152400" y="76200"/>
            <a:ext cx="8915400" cy="14478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1" dirty="0" smtClean="0">
                <a:ln w="12700">
                  <a:solidFill>
                    <a:schemeClr val="tx1"/>
                  </a:solidFill>
                </a:ln>
                <a:pattFill prst="dkUpDiag">
                  <a:fgClr>
                    <a:schemeClr val="tx1"/>
                  </a:fgClr>
                  <a:bgClr>
                    <a:schemeClr val="bg1"/>
                  </a:bgClr>
                </a:pattFill>
                <a:latin typeface="Calibri"/>
                <a:ea typeface="Calibri"/>
                <a:cs typeface="Calibri"/>
                <a:sym typeface="Calibri"/>
              </a:rPr>
              <a:t>PHASE II: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1" dirty="0" smtClean="0">
                <a:ln w="12700">
                  <a:solidFill>
                    <a:schemeClr val="tx1"/>
                  </a:solidFill>
                </a:ln>
                <a:pattFill prst="dkUpDiag">
                  <a:fgClr>
                    <a:schemeClr val="tx1"/>
                  </a:fgClr>
                  <a:bgClr>
                    <a:schemeClr val="bg1"/>
                  </a:bgClr>
                </a:pattFill>
                <a:latin typeface="Calibri"/>
                <a:ea typeface="Calibri"/>
                <a:cs typeface="Calibri"/>
                <a:sym typeface="Calibri"/>
              </a:rPr>
              <a:t>Increasing the Choices</a:t>
            </a:r>
            <a:endParaRPr sz="4400" b="1" i="0" u="none" strike="noStrike" cap="none" dirty="0">
              <a:ln w="12700">
                <a:solidFill>
                  <a:schemeClr val="tx1"/>
                </a:solidFill>
              </a:ln>
              <a:pattFill prst="dkUpDiag">
                <a:fgClr>
                  <a:schemeClr val="tx1"/>
                </a:fgClr>
                <a:bgClr>
                  <a:schemeClr val="bg1"/>
                </a:bgClr>
              </a:patt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Shape 130"/>
          <p:cNvSpPr txBox="1"/>
          <p:nvPr/>
        </p:nvSpPr>
        <p:spPr>
          <a:xfrm>
            <a:off x="152400" y="1219200"/>
            <a:ext cx="8762999" cy="54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endParaRPr lang="en-US" sz="3000" b="1" dirty="0" smtClean="0">
              <a:solidFill>
                <a:schemeClr val="lt1"/>
              </a:solidFill>
            </a:endParaRPr>
          </a:p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 dirty="0" smtClean="0">
                <a:solidFill>
                  <a:schemeClr val="lt1"/>
                </a:solidFill>
              </a:rPr>
              <a:t>Lake </a:t>
            </a:r>
            <a:r>
              <a:rPr lang="en-US" sz="3000" b="1" dirty="0">
                <a:solidFill>
                  <a:schemeClr val="lt1"/>
                </a:solidFill>
              </a:rPr>
              <a:t>City Elementary Childhood </a:t>
            </a:r>
            <a:r>
              <a:rPr lang="en-US" sz="3000" b="1" dirty="0" smtClean="0">
                <a:solidFill>
                  <a:schemeClr val="lt1"/>
                </a:solidFill>
              </a:rPr>
              <a:t>Center:</a:t>
            </a:r>
            <a:endParaRPr sz="3000" b="1" dirty="0">
              <a:solidFill>
                <a:schemeClr val="lt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 dirty="0" smtClean="0">
                <a:solidFill>
                  <a:schemeClr val="lt1"/>
                </a:solidFill>
              </a:rPr>
              <a:t>An ABC </a:t>
            </a:r>
            <a:r>
              <a:rPr lang="en-US" sz="3000" b="1" dirty="0">
                <a:solidFill>
                  <a:schemeClr val="lt1"/>
                </a:solidFill>
              </a:rPr>
              <a:t>School</a:t>
            </a:r>
            <a:endParaRPr sz="3000" b="1" dirty="0">
              <a:solidFill>
                <a:schemeClr val="lt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000" b="1" dirty="0">
              <a:solidFill>
                <a:schemeClr val="lt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 dirty="0">
                <a:solidFill>
                  <a:schemeClr val="lt1"/>
                </a:solidFill>
              </a:rPr>
              <a:t>J. C. Lynch Elementary:</a:t>
            </a:r>
            <a:endParaRPr sz="3000" b="1" dirty="0">
              <a:solidFill>
                <a:schemeClr val="lt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 dirty="0">
                <a:solidFill>
                  <a:schemeClr val="lt1"/>
                </a:solidFill>
              </a:rPr>
              <a:t>Project Lead the </a:t>
            </a:r>
            <a:r>
              <a:rPr lang="en-US" sz="3000" b="1" dirty="0" smtClean="0">
                <a:solidFill>
                  <a:schemeClr val="lt1"/>
                </a:solidFill>
              </a:rPr>
              <a:t>Way &amp; 1:1 </a:t>
            </a:r>
            <a:r>
              <a:rPr lang="en-US" sz="3000" b="1" dirty="0">
                <a:solidFill>
                  <a:schemeClr val="lt1"/>
                </a:solidFill>
              </a:rPr>
              <a:t>Initiative </a:t>
            </a:r>
            <a:endParaRPr sz="3000" b="1" dirty="0">
              <a:solidFill>
                <a:schemeClr val="lt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000" b="1" dirty="0">
              <a:solidFill>
                <a:schemeClr val="lt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 dirty="0">
                <a:solidFill>
                  <a:schemeClr val="lt1"/>
                </a:solidFill>
              </a:rPr>
              <a:t>Scranton Elementary:</a:t>
            </a:r>
            <a:endParaRPr sz="3000" b="1" dirty="0">
              <a:solidFill>
                <a:schemeClr val="lt1"/>
              </a:solidFill>
            </a:endParaRPr>
          </a:p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 dirty="0">
                <a:solidFill>
                  <a:schemeClr val="lt1"/>
                </a:solidFill>
              </a:rPr>
              <a:t>STEAM </a:t>
            </a:r>
            <a:r>
              <a:rPr lang="en-US" sz="3000" b="1" dirty="0" smtClean="0">
                <a:solidFill>
                  <a:schemeClr val="lt1"/>
                </a:solidFill>
              </a:rPr>
              <a:t>Academy </a:t>
            </a:r>
            <a:r>
              <a:rPr lang="en-US" sz="2000" b="1" dirty="0" smtClean="0">
                <a:solidFill>
                  <a:schemeClr val="lt1"/>
                </a:solidFill>
              </a:rPr>
              <a:t>(</a:t>
            </a:r>
            <a:r>
              <a:rPr lang="en-US" sz="2000" b="1" dirty="0" err="1" smtClean="0">
                <a:solidFill>
                  <a:schemeClr val="lt1"/>
                </a:solidFill>
              </a:rPr>
              <a:t>AdvanED</a:t>
            </a:r>
            <a:r>
              <a:rPr lang="en-US" sz="2000" b="1" dirty="0" smtClean="0">
                <a:solidFill>
                  <a:schemeClr val="lt1"/>
                </a:solidFill>
              </a:rPr>
              <a:t> STEM Accredited)</a:t>
            </a:r>
            <a:endParaRPr sz="2000" b="1" dirty="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381000" y="2819400"/>
            <a:ext cx="8229600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en-US" sz="40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Vision</a:t>
            </a:r>
            <a:endParaRPr dirty="0"/>
          </a:p>
          <a:p>
            <a:pPr marL="0" marR="0" lvl="0" indent="0" algn="ctr" rtl="0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en-US" sz="40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Student Needs</a:t>
            </a:r>
            <a:endParaRPr dirty="0"/>
          </a:p>
          <a:p>
            <a:pPr marL="0" marR="0" lvl="0" indent="0" algn="ctr" rtl="0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en-US" sz="4000" b="1" dirty="0">
                <a:solidFill>
                  <a:schemeClr val="lt1"/>
                </a:solidFill>
              </a:rPr>
              <a:t>Data Analysis</a:t>
            </a:r>
            <a:endParaRPr dirty="0"/>
          </a:p>
          <a:p>
            <a:pPr marL="0" marR="0" lvl="0" indent="0" algn="ctr" rtl="0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en-US" sz="4000" b="1" dirty="0">
                <a:solidFill>
                  <a:schemeClr val="lt1"/>
                </a:solidFill>
              </a:rPr>
              <a:t>Research Study</a:t>
            </a:r>
            <a:endParaRPr sz="4000" b="1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Shape 91"/>
          <p:cNvSpPr/>
          <p:nvPr/>
        </p:nvSpPr>
        <p:spPr>
          <a:xfrm>
            <a:off x="152400" y="228600"/>
            <a:ext cx="8839200" cy="18288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 i="0" u="none" strike="noStrike" cap="none" dirty="0" smtClean="0">
                <a:ln w="12700">
                  <a:solidFill>
                    <a:schemeClr val="tx1"/>
                  </a:solidFill>
                </a:ln>
                <a:pattFill prst="dkUpDiag">
                  <a:fgClr>
                    <a:schemeClr val="tx1"/>
                  </a:fgClr>
                  <a:bgClr>
                    <a:schemeClr val="bg1"/>
                  </a:bgClr>
                </a:pattFill>
                <a:latin typeface="Candara" panose="020E0502030303020204" pitchFamily="34" charset="0"/>
                <a:ea typeface="Calibri"/>
                <a:cs typeface="Calibri"/>
                <a:sym typeface="Calibri"/>
              </a:rPr>
              <a:t>PHASE III: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1" dirty="0" smtClean="0">
                <a:ln w="12700">
                  <a:solidFill>
                    <a:schemeClr val="tx1"/>
                  </a:solidFill>
                </a:ln>
                <a:pattFill prst="dkUpDiag">
                  <a:fgClr>
                    <a:schemeClr val="tx1"/>
                  </a:fgClr>
                  <a:bgClr>
                    <a:schemeClr val="bg1"/>
                  </a:bgClr>
                </a:pattFill>
                <a:latin typeface="Candara" panose="020E0502030303020204" pitchFamily="34" charset="0"/>
                <a:ea typeface="Calibri"/>
                <a:cs typeface="Calibri"/>
                <a:sym typeface="Calibri"/>
              </a:rPr>
              <a:t>Greater Options for Choice</a:t>
            </a:r>
            <a:endParaRPr lang="en-US" sz="5400" b="1" i="0" u="none" strike="noStrike" cap="none" dirty="0" smtClean="0">
              <a:ln w="12700">
                <a:solidFill>
                  <a:schemeClr val="tx1"/>
                </a:solidFill>
              </a:ln>
              <a:pattFill prst="dkUpDiag">
                <a:fgClr>
                  <a:schemeClr val="tx1"/>
                </a:fgClr>
                <a:bgClr>
                  <a:schemeClr val="bg1"/>
                </a:bgClr>
              </a:patt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/>
          <p:nvPr/>
        </p:nvSpPr>
        <p:spPr>
          <a:xfrm>
            <a:off x="3312786" y="1274498"/>
            <a:ext cx="228600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Dance</a:t>
            </a:r>
            <a:endParaRPr/>
          </a:p>
        </p:txBody>
      </p:sp>
      <p:sp>
        <p:nvSpPr>
          <p:cNvPr id="97" name="Shape 97"/>
          <p:cNvSpPr/>
          <p:nvPr/>
        </p:nvSpPr>
        <p:spPr>
          <a:xfrm>
            <a:off x="228601" y="288522"/>
            <a:ext cx="8763000" cy="144655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1" i="0" u="none" strike="noStrike" cap="none" dirty="0" smtClean="0">
                <a:ln w="12700">
                  <a:solidFill>
                    <a:schemeClr val="tx1"/>
                  </a:solidFill>
                </a:ln>
                <a:pattFill prst="dkUpDiag">
                  <a:fgClr>
                    <a:schemeClr val="tx1"/>
                  </a:fgClr>
                  <a:bgClr>
                    <a:schemeClr val="bg1"/>
                  </a:bgClr>
                </a:pattFill>
                <a:latin typeface="Candara" panose="020E0502030303020204" pitchFamily="34" charset="0"/>
                <a:ea typeface="Calibri"/>
                <a:cs typeface="Calibri"/>
                <a:sym typeface="Calibri"/>
              </a:rPr>
              <a:t>Attracting &amp; Retaining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1" i="0" u="none" strike="noStrike" cap="none" dirty="0" smtClean="0">
                <a:ln w="12700">
                  <a:solidFill>
                    <a:schemeClr val="tx1"/>
                  </a:solidFill>
                </a:ln>
                <a:pattFill prst="dkUpDiag">
                  <a:fgClr>
                    <a:schemeClr val="tx1"/>
                  </a:fgClr>
                  <a:bgClr>
                    <a:schemeClr val="bg1"/>
                  </a:bgClr>
                </a:pattFill>
                <a:latin typeface="Candara" panose="020E0502030303020204" pitchFamily="34" charset="0"/>
                <a:ea typeface="Calibri"/>
                <a:cs typeface="Calibri"/>
                <a:sym typeface="Calibri"/>
              </a:rPr>
              <a:t>The </a:t>
            </a:r>
            <a:r>
              <a:rPr lang="en-US" sz="4400" b="1" i="0" u="none" strike="noStrike" cap="none" dirty="0" err="1">
                <a:ln w="12700">
                  <a:solidFill>
                    <a:schemeClr val="tx1"/>
                  </a:solidFill>
                </a:ln>
                <a:pattFill prst="dkUpDiag">
                  <a:fgClr>
                    <a:schemeClr val="tx1"/>
                  </a:fgClr>
                  <a:bgClr>
                    <a:schemeClr val="bg1"/>
                  </a:bgClr>
                </a:pattFill>
                <a:latin typeface="Candara" panose="020E0502030303020204" pitchFamily="34" charset="0"/>
                <a:ea typeface="Calibri"/>
                <a:cs typeface="Calibri"/>
                <a:sym typeface="Calibri"/>
              </a:rPr>
              <a:t>Hows</a:t>
            </a:r>
            <a:r>
              <a:rPr lang="en-US" sz="4400" b="1" i="0" u="none" strike="noStrike" cap="none" dirty="0">
                <a:ln w="12700">
                  <a:solidFill>
                    <a:schemeClr val="tx1"/>
                  </a:solidFill>
                </a:ln>
                <a:pattFill prst="dkUpDiag">
                  <a:fgClr>
                    <a:schemeClr val="tx1"/>
                  </a:fgClr>
                  <a:bgClr>
                    <a:schemeClr val="bg1"/>
                  </a:bgClr>
                </a:pattFill>
                <a:latin typeface="Candara" panose="020E0502030303020204" pitchFamily="34" charset="0"/>
                <a:ea typeface="Calibri"/>
                <a:cs typeface="Calibri"/>
                <a:sym typeface="Calibri"/>
              </a:rPr>
              <a:t> &amp; The Whys</a:t>
            </a:r>
            <a:endParaRPr sz="4400" b="1" i="0" u="none" strike="noStrike" cap="none" dirty="0">
              <a:ln w="12700">
                <a:solidFill>
                  <a:schemeClr val="tx1"/>
                </a:solidFill>
              </a:ln>
              <a:pattFill prst="dkUpDiag">
                <a:fgClr>
                  <a:schemeClr val="tx1"/>
                </a:fgClr>
                <a:bgClr>
                  <a:schemeClr val="bg1"/>
                </a:bgClr>
              </a:pattFill>
              <a:latin typeface="Candara" panose="020E050203030302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98" name="Shape 98"/>
          <p:cNvSpPr txBox="1"/>
          <p:nvPr/>
        </p:nvSpPr>
        <p:spPr>
          <a:xfrm>
            <a:off x="168795" y="2056001"/>
            <a:ext cx="3695701" cy="23083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 Whys: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Parent Input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Stakeholder Meetings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Surveys  &amp; Results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Enrollment Analysis</a:t>
            </a:r>
            <a:endParaRPr/>
          </a:p>
        </p:txBody>
      </p:sp>
      <p:cxnSp>
        <p:nvCxnSpPr>
          <p:cNvPr id="99" name="Shape 99"/>
          <p:cNvCxnSpPr/>
          <p:nvPr/>
        </p:nvCxnSpPr>
        <p:spPr>
          <a:xfrm>
            <a:off x="3778463" y="3209991"/>
            <a:ext cx="1640214" cy="0"/>
          </a:xfrm>
          <a:prstGeom prst="straightConnector1">
            <a:avLst/>
          </a:prstGeom>
          <a:noFill/>
          <a:ln w="63500" cap="flat" cmpd="sng">
            <a:solidFill>
              <a:schemeClr val="lt1"/>
            </a:solidFill>
            <a:prstDash val="solid"/>
            <a:round/>
            <a:headEnd type="none" w="med" len="med"/>
            <a:tailEnd type="stealth" w="lg" len="lg"/>
          </a:ln>
        </p:spPr>
      </p:cxnSp>
      <p:sp>
        <p:nvSpPr>
          <p:cNvPr id="100" name="Shape 100"/>
          <p:cNvSpPr txBox="1"/>
          <p:nvPr/>
        </p:nvSpPr>
        <p:spPr>
          <a:xfrm>
            <a:off x="4343400" y="2060164"/>
            <a:ext cx="4648201" cy="23083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 Hows: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Transformation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Attraction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Turn Arounds</a:t>
            </a:r>
            <a:endParaRPr sz="2800" b="1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Robust, Aggressive Marketing 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Shape 106"/>
          <p:cNvSpPr/>
          <p:nvPr/>
        </p:nvSpPr>
        <p:spPr>
          <a:xfrm>
            <a:off x="152400" y="76200"/>
            <a:ext cx="8915399" cy="20574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1" i="0" u="none" strike="noStrike" cap="none" dirty="0" smtClean="0">
                <a:ln w="12700">
                  <a:solidFill>
                    <a:schemeClr val="tx1"/>
                  </a:solidFill>
                </a:ln>
                <a:pattFill prst="dkUpDiag">
                  <a:fgClr>
                    <a:schemeClr val="tx1"/>
                  </a:fgClr>
                  <a:bgClr>
                    <a:schemeClr val="bg1"/>
                  </a:bgClr>
                </a:pattFill>
                <a:latin typeface="Candara" panose="020E0502030303020204" pitchFamily="34" charset="0"/>
                <a:ea typeface="Calibri"/>
                <a:cs typeface="Calibri"/>
                <a:sym typeface="Calibri"/>
              </a:rPr>
              <a:t>We </a:t>
            </a:r>
            <a:r>
              <a:rPr lang="en-US" sz="4400" b="1" i="0" u="none" strike="noStrike" cap="none" dirty="0">
                <a:ln w="12700">
                  <a:solidFill>
                    <a:schemeClr val="tx1"/>
                  </a:solidFill>
                </a:ln>
                <a:pattFill prst="dkUpDiag">
                  <a:fgClr>
                    <a:schemeClr val="tx1"/>
                  </a:fgClr>
                  <a:bgClr>
                    <a:schemeClr val="bg1"/>
                  </a:bgClr>
                </a:pattFill>
                <a:latin typeface="Candara" panose="020E0502030303020204" pitchFamily="34" charset="0"/>
                <a:ea typeface="Calibri"/>
                <a:cs typeface="Calibri"/>
                <a:sym typeface="Calibri"/>
              </a:rPr>
              <a:t>Have </a:t>
            </a:r>
            <a:r>
              <a:rPr lang="en-US" sz="4400" b="1" dirty="0" smtClean="0">
                <a:ln w="12700">
                  <a:solidFill>
                    <a:schemeClr val="tx1"/>
                  </a:solidFill>
                </a:ln>
                <a:pattFill prst="dkUpDiag">
                  <a:fgClr>
                    <a:schemeClr val="tx1"/>
                  </a:fgClr>
                  <a:bgClr>
                    <a:schemeClr val="bg1"/>
                  </a:bgClr>
                </a:pattFill>
                <a:latin typeface="Candara" panose="020E0502030303020204" pitchFamily="34" charset="0"/>
                <a:ea typeface="Calibri"/>
                <a:cs typeface="Calibri"/>
                <a:sym typeface="Calibri"/>
              </a:rPr>
              <a:t>Our</a:t>
            </a:r>
            <a:r>
              <a:rPr lang="en-US" sz="4400" b="1" i="0" u="none" strike="noStrike" cap="none" dirty="0" smtClean="0">
                <a:ln w="12700">
                  <a:solidFill>
                    <a:schemeClr val="tx1"/>
                  </a:solidFill>
                </a:ln>
                <a:pattFill prst="dkUpDiag">
                  <a:fgClr>
                    <a:schemeClr val="tx1"/>
                  </a:fgClr>
                  <a:bgClr>
                    <a:schemeClr val="bg1"/>
                  </a:bgClr>
                </a:pattFill>
                <a:latin typeface="Candara" panose="020E0502030303020204" pitchFamily="34" charset="0"/>
                <a:ea typeface="Calibri"/>
                <a:cs typeface="Calibri"/>
                <a:sym typeface="Calibri"/>
              </a:rPr>
              <a:t> Vision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1" dirty="0" smtClean="0">
                <a:ln w="12700">
                  <a:solidFill>
                    <a:schemeClr val="tx1"/>
                  </a:solidFill>
                </a:ln>
                <a:pattFill prst="dkUpDiag">
                  <a:fgClr>
                    <a:schemeClr val="tx1"/>
                  </a:fgClr>
                  <a:bgClr>
                    <a:schemeClr val="bg1"/>
                  </a:bgClr>
                </a:pattFill>
                <a:latin typeface="Candara" panose="020E0502030303020204" pitchFamily="34" charset="0"/>
                <a:ea typeface="Calibri"/>
                <a:cs typeface="Calibri"/>
                <a:sym typeface="Calibri"/>
              </a:rPr>
              <a:t>We Have Our Plan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1" dirty="0" smtClean="0">
                <a:ln w="12700">
                  <a:solidFill>
                    <a:schemeClr val="tx1"/>
                  </a:solidFill>
                </a:ln>
                <a:pattFill prst="dkUpDiag">
                  <a:fgClr>
                    <a:schemeClr val="tx1"/>
                  </a:fgClr>
                  <a:bgClr>
                    <a:schemeClr val="bg1"/>
                  </a:bgClr>
                </a:pattFill>
                <a:latin typeface="Candara" panose="020E0502030303020204" pitchFamily="34" charset="0"/>
                <a:ea typeface="Calibri"/>
                <a:cs typeface="Calibri"/>
                <a:sym typeface="Calibri"/>
              </a:rPr>
              <a:t>Moving From Dreams to Realities</a:t>
            </a:r>
            <a:endParaRPr lang="en-US" sz="4400" b="1" i="0" u="none" strike="noStrike" cap="none" dirty="0" smtClean="0">
              <a:ln w="12700">
                <a:solidFill>
                  <a:schemeClr val="tx1"/>
                </a:solidFill>
              </a:ln>
              <a:pattFill prst="dkUpDiag">
                <a:fgClr>
                  <a:schemeClr val="tx1"/>
                </a:fgClr>
                <a:bgClr>
                  <a:schemeClr val="bg1"/>
                </a:bgClr>
              </a:pattFill>
              <a:latin typeface="Candara" panose="020E0502030303020204" pitchFamily="34" charset="0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7" name="Shape 107"/>
          <p:cNvSpPr txBox="1"/>
          <p:nvPr/>
        </p:nvSpPr>
        <p:spPr>
          <a:xfrm>
            <a:off x="1904999" y="2743200"/>
            <a:ext cx="5410200" cy="25545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40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Committees</a:t>
            </a:r>
            <a:endParaRPr lang="en-US" sz="4000"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i="0" u="none" strike="noStrike" cap="none" dirty="0" smtClean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Funding </a:t>
            </a:r>
            <a:r>
              <a:rPr lang="en-US" sz="40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Sources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i="0" u="none" strike="noStrike" cap="none" dirty="0" smtClean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Buy </a:t>
            </a:r>
            <a:r>
              <a:rPr lang="en-US" sz="40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Phase In Approach</a:t>
            </a:r>
            <a:endParaRPr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/>
          <p:nvPr/>
        </p:nvSpPr>
        <p:spPr>
          <a:xfrm>
            <a:off x="209797" y="2286000"/>
            <a:ext cx="8763000" cy="34396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$9.1 Million dollars</a:t>
            </a:r>
            <a:endParaRPr sz="1600" dirty="0">
              <a:solidFill>
                <a:schemeClr val="bg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 dirty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1 of only 4 South Carolina district awarded</a:t>
            </a:r>
            <a:endParaRPr sz="1600" dirty="0">
              <a:solidFill>
                <a:schemeClr val="bg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 dirty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South Carolina: more than $49 Million of the total $91.7 Million</a:t>
            </a:r>
            <a:endParaRPr sz="1600" dirty="0">
              <a:solidFill>
                <a:schemeClr val="bg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 dirty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More than 53% of the total $91 Million awarded</a:t>
            </a:r>
            <a:endParaRPr sz="1600" dirty="0">
              <a:solidFill>
                <a:schemeClr val="bg1"/>
              </a:solidFill>
            </a:endParaRPr>
          </a:p>
        </p:txBody>
      </p:sp>
      <p:sp>
        <p:nvSpPr>
          <p:cNvPr id="142" name="Shape 142"/>
          <p:cNvSpPr/>
          <p:nvPr/>
        </p:nvSpPr>
        <p:spPr>
          <a:xfrm>
            <a:off x="685801" y="381000"/>
            <a:ext cx="8286996" cy="16764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u="sng" dirty="0" smtClean="0">
                <a:ln w="12700">
                  <a:solidFill>
                    <a:schemeClr val="tx1"/>
                  </a:solidFill>
                </a:ln>
                <a:pattFill prst="dkUpDiag">
                  <a:fgClr>
                    <a:schemeClr val="tx1"/>
                  </a:fgClr>
                  <a:bgClr>
                    <a:schemeClr val="bg1"/>
                  </a:bgClr>
                </a:pattFill>
                <a:latin typeface="Candara" panose="020E0502030303020204" pitchFamily="34" charset="0"/>
                <a:ea typeface="Calibri"/>
                <a:cs typeface="Calibri"/>
                <a:sym typeface="Calibri"/>
                <a:hlinkClick r:id="rId3"/>
              </a:rPr>
              <a:t>The Moment that Made Florence Three  Known</a:t>
            </a:r>
            <a:endParaRPr sz="4800" dirty="0">
              <a:ln w="12700">
                <a:solidFill>
                  <a:schemeClr val="tx1"/>
                </a:solidFill>
              </a:ln>
              <a:pattFill prst="dkUpDiag">
                <a:fgClr>
                  <a:schemeClr val="tx1"/>
                </a:fgClr>
                <a:bgClr>
                  <a:schemeClr val="bg1"/>
                </a:bgClr>
              </a:pattFill>
              <a:latin typeface="Candara" panose="020E0502030303020204" pitchFamily="34" charset="0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-742359">
            <a:off x="1983142" y="1387000"/>
            <a:ext cx="1806905" cy="3770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900" b="1" i="0" u="none" strike="noStrike" cap="none">
                <a:solidFill>
                  <a:srgbClr val="FC7876"/>
                </a:solidFill>
                <a:latin typeface="Calibri"/>
                <a:ea typeface="Calibri"/>
                <a:cs typeface="Calibri"/>
                <a:sym typeface="Calibri"/>
              </a:rPr>
              <a:t>C</a:t>
            </a:r>
            <a:endParaRPr/>
          </a:p>
        </p:txBody>
      </p:sp>
      <p:sp>
        <p:nvSpPr>
          <p:cNvPr id="148" name="Shape 148"/>
          <p:cNvSpPr/>
          <p:nvPr/>
        </p:nvSpPr>
        <p:spPr>
          <a:xfrm rot="-324437">
            <a:off x="3283902" y="1387204"/>
            <a:ext cx="1113389" cy="1862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500" b="1" i="0" u="none" strike="noStrike" cap="none">
                <a:solidFill>
                  <a:srgbClr val="FC7876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  <a:endParaRPr/>
          </a:p>
        </p:txBody>
      </p:sp>
      <p:sp>
        <p:nvSpPr>
          <p:cNvPr id="149" name="Shape 149"/>
          <p:cNvSpPr txBox="1"/>
          <p:nvPr/>
        </p:nvSpPr>
        <p:spPr>
          <a:xfrm>
            <a:off x="3840597" y="3657600"/>
            <a:ext cx="5181600" cy="230832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 i="0" u="none" strike="noStrike" cap="none" dirty="0">
                <a:ln w="12700">
                  <a:solidFill>
                    <a:schemeClr val="tx1"/>
                  </a:solidFill>
                </a:ln>
                <a:pattFill prst="dkUpDiag">
                  <a:fgClr>
                    <a:schemeClr val="tx1"/>
                  </a:fgClr>
                  <a:bgClr>
                    <a:schemeClr val="bg1"/>
                  </a:bgClr>
                </a:pattFill>
                <a:latin typeface="Candara" panose="020E0502030303020204" pitchFamily="34" charset="0"/>
                <a:ea typeface="Open Sans ExtraBold"/>
                <a:cs typeface="Open Sans ExtraBold"/>
                <a:sym typeface="Open Sans ExtraBold"/>
              </a:rPr>
              <a:t>Colleges, Cultures, &amp; Careers Exploration</a:t>
            </a:r>
            <a:endParaRPr dirty="0">
              <a:ln w="12700">
                <a:solidFill>
                  <a:schemeClr val="tx1"/>
                </a:solidFill>
              </a:ln>
              <a:pattFill prst="dkUpDiag">
                <a:fgClr>
                  <a:schemeClr val="tx1"/>
                </a:fgClr>
                <a:bgClr>
                  <a:schemeClr val="bg1"/>
                </a:bgClr>
              </a:pattFill>
              <a:latin typeface="Candara" panose="020E0502030303020204" pitchFamily="34" charset="0"/>
            </a:endParaRPr>
          </a:p>
        </p:txBody>
      </p:sp>
      <p:sp>
        <p:nvSpPr>
          <p:cNvPr id="150" name="Shape 150"/>
          <p:cNvSpPr txBox="1"/>
          <p:nvPr/>
        </p:nvSpPr>
        <p:spPr>
          <a:xfrm>
            <a:off x="4328394" y="2057400"/>
            <a:ext cx="4206006" cy="13234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1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Explores</a:t>
            </a:r>
            <a:endParaRPr sz="8000" b="1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Shape 151"/>
          <p:cNvSpPr txBox="1"/>
          <p:nvPr/>
        </p:nvSpPr>
        <p:spPr>
          <a:xfrm>
            <a:off x="533400" y="266911"/>
            <a:ext cx="6477000" cy="144655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800" b="1" dirty="0">
                <a:ln w="12700">
                  <a:solidFill>
                    <a:schemeClr val="tx1"/>
                  </a:solidFill>
                </a:ln>
                <a:pattFill prst="dkUpDiag">
                  <a:fgClr>
                    <a:schemeClr val="tx1"/>
                  </a:fgClr>
                  <a:bgClr>
                    <a:schemeClr val="bg1"/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/>
                <a:cs typeface="Calibri"/>
                <a:sym typeface="Calibri"/>
              </a:rPr>
              <a:t>Launching</a:t>
            </a:r>
            <a:endParaRPr dirty="0">
              <a:ln w="12700">
                <a:solidFill>
                  <a:schemeClr val="tx1"/>
                </a:solidFill>
              </a:ln>
              <a:pattFill prst="dkUpDiag">
                <a:fgClr>
                  <a:schemeClr val="tx1"/>
                </a:fgClr>
                <a:bgClr>
                  <a:schemeClr val="bg1"/>
                </a:bgClr>
              </a:patt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52" name="Shape 152" descr="Image result for office of innovation and improvement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3" name="Shape 15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31983" y="5278037"/>
            <a:ext cx="3201826" cy="13177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/>
          <p:nvPr/>
        </p:nvSpPr>
        <p:spPr>
          <a:xfrm>
            <a:off x="152400" y="76200"/>
            <a:ext cx="8915399" cy="144655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1" i="0" u="none" strike="noStrike" cap="none" dirty="0">
                <a:ln w="12700">
                  <a:solidFill>
                    <a:schemeClr val="tx1"/>
                  </a:solidFill>
                </a:ln>
                <a:pattFill prst="dkUpDiag">
                  <a:fgClr>
                    <a:schemeClr val="tx1"/>
                  </a:fgClr>
                  <a:bgClr>
                    <a:schemeClr val="bg1"/>
                  </a:bgClr>
                </a:pattFill>
                <a:latin typeface="Candara" panose="020E0502030303020204" pitchFamily="34" charset="0"/>
                <a:ea typeface="Calibri"/>
                <a:cs typeface="Calibri"/>
                <a:sym typeface="Calibri"/>
              </a:rPr>
              <a:t>Olanta Creative Arts </a:t>
            </a:r>
            <a:r>
              <a:rPr lang="en-US" sz="4400" b="1" dirty="0">
                <a:ln w="12700">
                  <a:solidFill>
                    <a:schemeClr val="tx1"/>
                  </a:solidFill>
                </a:ln>
                <a:pattFill prst="dkUpDiag">
                  <a:fgClr>
                    <a:schemeClr val="tx1"/>
                  </a:fgClr>
                  <a:bgClr>
                    <a:schemeClr val="bg1"/>
                  </a:bgClr>
                </a:pattFill>
                <a:latin typeface="Candara" panose="020E0502030303020204" pitchFamily="34" charset="0"/>
                <a:ea typeface="Calibri"/>
                <a:cs typeface="Calibri"/>
                <a:sym typeface="Calibri"/>
              </a:rPr>
              <a:t>&amp;</a:t>
            </a:r>
            <a:r>
              <a:rPr lang="en-US" sz="4400" b="1" i="0" u="none" strike="noStrike" cap="none" dirty="0">
                <a:ln w="12700">
                  <a:solidFill>
                    <a:schemeClr val="tx1"/>
                  </a:solidFill>
                </a:ln>
                <a:pattFill prst="dkUpDiag">
                  <a:fgClr>
                    <a:schemeClr val="tx1"/>
                  </a:fgClr>
                  <a:bgClr>
                    <a:schemeClr val="bg1"/>
                  </a:bgClr>
                </a:pattFill>
                <a:latin typeface="Candara" panose="020E0502030303020204" pitchFamily="34" charset="0"/>
                <a:ea typeface="Calibri"/>
                <a:cs typeface="Calibri"/>
                <a:sym typeface="Calibri"/>
              </a:rPr>
              <a:t> Science Magnet </a:t>
            </a:r>
            <a:endParaRPr sz="4400" b="1" dirty="0">
              <a:ln w="12700">
                <a:solidFill>
                  <a:schemeClr val="tx1"/>
                </a:solidFill>
              </a:ln>
              <a:pattFill prst="dkUpDiag">
                <a:fgClr>
                  <a:schemeClr val="tx1"/>
                </a:fgClr>
                <a:bgClr>
                  <a:schemeClr val="bg1"/>
                </a:bgClr>
              </a:pattFill>
              <a:latin typeface="Candara" panose="020E0502030303020204" pitchFamily="34" charset="0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1" dirty="0">
              <a:solidFill>
                <a:srgbClr val="C5D8F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0" name="Shape 1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000" y="1675150"/>
            <a:ext cx="3798477" cy="2530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Shape 161" descr="C:\Users\cbarrineau\Downloads\Science Club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251486" y="1675150"/>
            <a:ext cx="3638240" cy="2530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Shape 16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2400" y="4358075"/>
            <a:ext cx="3225430" cy="2400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Shape 16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157939" y="4358079"/>
            <a:ext cx="2904320" cy="21782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418</Words>
  <Application>Microsoft Office PowerPoint</Application>
  <PresentationFormat>On-screen Show (4:3)</PresentationFormat>
  <Paragraphs>106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Times New Roman</vt:lpstr>
      <vt:lpstr>Wingdings</vt:lpstr>
      <vt:lpstr>Candara</vt:lpstr>
      <vt:lpstr>Open Sans ExtraBold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Cutina P Barrineau</dc:creator>
  <cp:lastModifiedBy>Windows User</cp:lastModifiedBy>
  <cp:revision>7</cp:revision>
  <dcterms:modified xsi:type="dcterms:W3CDTF">2018-01-22T13:59:11Z</dcterms:modified>
</cp:coreProperties>
</file>