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mp4" ContentType="video/unknown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84" r:id="rId1"/>
  </p:sldMasterIdLst>
  <p:sldIdLst>
    <p:sldId id="270" r:id="rId2"/>
    <p:sldId id="271" r:id="rId3"/>
    <p:sldId id="282" r:id="rId4"/>
    <p:sldId id="283" r:id="rId5"/>
    <p:sldId id="285" r:id="rId6"/>
    <p:sldId id="287" r:id="rId7"/>
    <p:sldId id="286" r:id="rId8"/>
    <p:sldId id="290" r:id="rId9"/>
    <p:sldId id="289" r:id="rId10"/>
    <p:sldId id="288" r:id="rId11"/>
    <p:sldId id="292" r:id="rId12"/>
    <p:sldId id="293" r:id="rId13"/>
    <p:sldId id="294" r:id="rId14"/>
    <p:sldId id="295" r:id="rId15"/>
    <p:sldId id="296" r:id="rId16"/>
    <p:sldId id="297" r:id="rId17"/>
    <p:sldId id="298" r:id="rId18"/>
    <p:sldId id="299" r:id="rId19"/>
    <p:sldId id="308" r:id="rId20"/>
    <p:sldId id="300" r:id="rId21"/>
    <p:sldId id="291" r:id="rId22"/>
    <p:sldId id="302" r:id="rId23"/>
    <p:sldId id="301" r:id="rId24"/>
    <p:sldId id="304" r:id="rId25"/>
    <p:sldId id="305" r:id="rId26"/>
    <p:sldId id="306" r:id="rId27"/>
    <p:sldId id="307" r:id="rId2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016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-186" y="-102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95269" y="1122363"/>
            <a:ext cx="9001462" cy="2387600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95269" y="3602038"/>
            <a:ext cx="9001462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E28711-3C88-43E6-BCA0-B9EE2C14CC1A}" type="datetimeFigureOut">
              <a:rPr lang="en-US" smtClean="0"/>
              <a:t>1/23/2018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EEC948-B738-41DB-B6FB-A617A6F9AF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81303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806" y="4289372"/>
            <a:ext cx="10367564" cy="819355"/>
          </a:xfrm>
        </p:spPr>
        <p:txBody>
          <a:bodyPr anchor="b">
            <a:normAutofit/>
          </a:bodyPr>
          <a:lstStyle>
            <a:lvl1pPr>
              <a:defRPr sz="28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13806" y="621321"/>
            <a:ext cx="10367564" cy="3379735"/>
          </a:xfrm>
          <a:noFill/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5" y="5108728"/>
            <a:ext cx="10365998" cy="682472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E28711-3C88-43E6-BCA0-B9EE2C14CC1A}" type="datetimeFigureOut">
              <a:rPr lang="en-US" smtClean="0"/>
              <a:t>1/23/2018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EEC948-B738-41DB-B6FB-A617A6F9AF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56388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2" cy="3424859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5" y="4204820"/>
            <a:ext cx="10353761" cy="1592186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E28711-3C88-43E6-BCA0-B9EE2C14CC1A}" type="datetimeFigureOut">
              <a:rPr lang="en-US" smtClean="0"/>
              <a:t>1/23/2018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EEC948-B738-41DB-B6FB-A617A6F9AF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728588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600"/>
            <a:ext cx="9302752" cy="299290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610032"/>
            <a:ext cx="8752299" cy="426812"/>
          </a:xfrm>
        </p:spPr>
        <p:txBody>
          <a:bodyPr anchor="t">
            <a:normAutofit/>
          </a:bodyPr>
          <a:lstStyle>
            <a:lvl1pPr marL="0" indent="0" algn="r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4204821"/>
            <a:ext cx="10353762" cy="1586380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E28711-3C88-43E6-BCA0-B9EE2C14CC1A}" type="datetimeFigureOut">
              <a:rPr lang="en-US" smtClean="0"/>
              <a:t>1/23/2018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EEC948-B738-41DB-B6FB-A617A6F9AF21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836612" y="73524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57956" y="2972093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15496473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806" y="2126942"/>
            <a:ext cx="10355327" cy="251183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4650556"/>
            <a:ext cx="10353763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E28711-3C88-43E6-BCA0-B9EE2C14CC1A}" type="datetimeFigureOut">
              <a:rPr lang="en-US" smtClean="0"/>
              <a:t>1/23/2018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EEC948-B738-41DB-B6FB-A617A6F9AF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347351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913794" y="609600"/>
            <a:ext cx="10353762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913794" y="2088319"/>
            <a:ext cx="3298956" cy="823305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913794" y="2911624"/>
            <a:ext cx="3298956" cy="2879576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4878" y="2088320"/>
            <a:ext cx="3298558" cy="823304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444878" y="2911624"/>
            <a:ext cx="3299821" cy="2879576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2088320"/>
            <a:ext cx="3291211" cy="823304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976346" y="2911624"/>
            <a:ext cx="3291211" cy="2879576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E28711-3C88-43E6-BCA0-B9EE2C14CC1A}" type="datetimeFigureOut">
              <a:rPr lang="en-US" smtClean="0"/>
              <a:t>1/23/2018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EEC948-B738-41DB-B6FB-A617A6F9AF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205461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2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913795" y="4195899"/>
            <a:ext cx="3298955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092020" y="2298987"/>
            <a:ext cx="2940050" cy="1524000"/>
          </a:xfrm>
          <a:prstGeom prst="roundRect">
            <a:avLst>
              <a:gd name="adj" fmla="val 0"/>
            </a:avLst>
          </a:prstGeom>
          <a:noFill/>
          <a:ln w="14605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913795" y="4772161"/>
            <a:ext cx="3298955" cy="101903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2701" y="4195899"/>
            <a:ext cx="3298983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568996" y="2298987"/>
            <a:ext cx="2930525" cy="1524000"/>
          </a:xfrm>
          <a:prstGeom prst="roundRect">
            <a:avLst>
              <a:gd name="adj" fmla="val 0"/>
            </a:avLst>
          </a:prstGeom>
          <a:noFill/>
          <a:ln w="14605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41348" y="4772160"/>
            <a:ext cx="3300336" cy="101903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423" y="4195899"/>
            <a:ext cx="3289900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152803" y="2298987"/>
            <a:ext cx="2932113" cy="1524000"/>
          </a:xfrm>
          <a:prstGeom prst="roundRect">
            <a:avLst>
              <a:gd name="adj" fmla="val 0"/>
            </a:avLst>
          </a:prstGeom>
          <a:noFill/>
          <a:ln w="14605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73298" y="4772161"/>
            <a:ext cx="3294258" cy="1019037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E28711-3C88-43E6-BCA0-B9EE2C14CC1A}" type="datetimeFigureOut">
              <a:rPr lang="en-US" smtClean="0"/>
              <a:t>1/23/2018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EEC948-B738-41DB-B6FB-A617A6F9AF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884620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E28711-3C88-43E6-BCA0-B9EE2C14CC1A}" type="datetimeFigureOut">
              <a:rPr lang="en-US" smtClean="0"/>
              <a:t>1/23/2018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EEC948-B738-41DB-B6FB-A617A6F9AF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923513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609599"/>
            <a:ext cx="2542657" cy="5181601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3794" y="609599"/>
            <a:ext cx="7658705" cy="5181601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E28711-3C88-43E6-BCA0-B9EE2C14CC1A}" type="datetimeFigureOut">
              <a:rPr lang="en-US" smtClean="0"/>
              <a:t>1/23/2018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EEC948-B738-41DB-B6FB-A617A6F9AF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04050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E28711-3C88-43E6-BCA0-B9EE2C14CC1A}" type="datetimeFigureOut">
              <a:rPr lang="en-US" smtClean="0"/>
              <a:t>1/23/2018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EEC948-B738-41DB-B6FB-A617A6F9AF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52270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29244" y="657226"/>
            <a:ext cx="9733512" cy="2852737"/>
          </a:xfrm>
        </p:spPr>
        <p:txBody>
          <a:bodyPr anchor="b">
            <a:normAutofit/>
          </a:bodyPr>
          <a:lstStyle>
            <a:lvl1pPr>
              <a:defRPr sz="3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29244" y="3602038"/>
            <a:ext cx="9733512" cy="1500187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E28711-3C88-43E6-BCA0-B9EE2C14CC1A}" type="datetimeFigureOut">
              <a:rPr lang="en-US" smtClean="0"/>
              <a:t>1/23/2018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EEC948-B738-41DB-B6FB-A617A6F9AF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48677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1" cy="132632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3795" y="2088319"/>
            <a:ext cx="5106004" cy="3702881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3403" y="2088319"/>
            <a:ext cx="5094154" cy="3702881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E28711-3C88-43E6-BCA0-B9EE2C14CC1A}" type="datetimeFigureOut">
              <a:rPr lang="en-US" smtClean="0"/>
              <a:t>1/23/2018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EEC948-B738-41DB-B6FB-A617A6F9AF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86104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1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804" y="2088320"/>
            <a:ext cx="4879199" cy="823912"/>
          </a:xfrm>
        </p:spPr>
        <p:txBody>
          <a:bodyPr anchor="b"/>
          <a:lstStyle>
            <a:lvl1pPr marL="0" indent="0">
              <a:lnSpc>
                <a:spcPct val="100000"/>
              </a:lnSpc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13795" y="2912232"/>
            <a:ext cx="5107208" cy="287896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02003" y="2088320"/>
            <a:ext cx="4865554" cy="823912"/>
          </a:xfrm>
        </p:spPr>
        <p:txBody>
          <a:bodyPr anchor="b"/>
          <a:lstStyle>
            <a:lvl1pPr marL="0" indent="0">
              <a:lnSpc>
                <a:spcPct val="100000"/>
              </a:lnSpc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912232"/>
            <a:ext cx="5095357" cy="287896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E28711-3C88-43E6-BCA0-B9EE2C14CC1A}" type="datetimeFigureOut">
              <a:rPr lang="en-US" smtClean="0"/>
              <a:t>1/23/2018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EEC948-B738-41DB-B6FB-A617A6F9AF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43247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E28711-3C88-43E6-BCA0-B9EE2C14CC1A}" type="datetimeFigureOut">
              <a:rPr lang="en-US" smtClean="0"/>
              <a:t>1/23/2018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EEC948-B738-41DB-B6FB-A617A6F9AF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35026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E28711-3C88-43E6-BCA0-B9EE2C14CC1A}" type="datetimeFigureOut">
              <a:rPr lang="en-US" smtClean="0"/>
              <a:t>1/23/2018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EEC948-B738-41DB-B6FB-A617A6F9AF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79716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7228" y="609600"/>
            <a:ext cx="3932237" cy="2362200"/>
          </a:xfrm>
        </p:spPr>
        <p:txBody>
          <a:bodyPr anchor="b">
            <a:normAutofit/>
          </a:bodyPr>
          <a:lstStyle>
            <a:lvl1pPr>
              <a:defRPr sz="28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78064" y="609600"/>
            <a:ext cx="6189492" cy="5181600"/>
          </a:xfrm>
        </p:spPr>
        <p:txBody>
          <a:bodyPr anchor="ctr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7228" y="2971800"/>
            <a:ext cx="3932237" cy="2819399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E28711-3C88-43E6-BCA0-B9EE2C14CC1A}" type="datetimeFigureOut">
              <a:rPr lang="en-US" smtClean="0"/>
              <a:t>1/23/2018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EEC948-B738-41DB-B6FB-A617A6F9AF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53437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7227" y="609600"/>
            <a:ext cx="5929773" cy="2362200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24804" y="758881"/>
            <a:ext cx="3255356" cy="4883038"/>
          </a:xfrm>
          <a:noFill/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2971800"/>
            <a:ext cx="5934950" cy="2819400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E28711-3C88-43E6-BCA0-B9EE2C14CC1A}" type="datetimeFigureOut">
              <a:rPr lang="en-US" smtClean="0"/>
              <a:t>1/23/2018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EEC948-B738-41DB-B6FB-A617A6F9AF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10032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1" cy="132632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95" y="2096064"/>
            <a:ext cx="10353762" cy="36951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78736" y="58832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1E28711-3C88-43E6-BCA0-B9EE2C14CC1A}" type="datetimeFigureOut">
              <a:rPr lang="en-US" smtClean="0"/>
              <a:t>1/23/2018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3794" y="5883275"/>
            <a:ext cx="667286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1" y="5883275"/>
            <a:ext cx="75354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EEC948-B738-41DB-B6FB-A617A6F9AF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9883998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85" r:id="rId1"/>
    <p:sldLayoutId id="2147483786" r:id="rId2"/>
    <p:sldLayoutId id="2147483787" r:id="rId3"/>
    <p:sldLayoutId id="2147483788" r:id="rId4"/>
    <p:sldLayoutId id="2147483789" r:id="rId5"/>
    <p:sldLayoutId id="2147483790" r:id="rId6"/>
    <p:sldLayoutId id="2147483791" r:id="rId7"/>
    <p:sldLayoutId id="2147483792" r:id="rId8"/>
    <p:sldLayoutId id="2147483793" r:id="rId9"/>
    <p:sldLayoutId id="2147483794" r:id="rId10"/>
    <p:sldLayoutId id="2147483795" r:id="rId11"/>
    <p:sldLayoutId id="2147483796" r:id="rId12"/>
    <p:sldLayoutId id="2147483797" r:id="rId13"/>
    <p:sldLayoutId id="2147483798" r:id="rId14"/>
    <p:sldLayoutId id="2147483799" r:id="rId15"/>
    <p:sldLayoutId id="2147483800" r:id="rId16"/>
    <p:sldLayoutId id="2147483801" r:id="rId17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400" b="1" i="0" kern="1200" cap="all">
          <a:solidFill>
            <a:schemeClr val="tx1"/>
          </a:solidFill>
          <a:effectLst>
            <a:outerShdw blurRad="50800" dist="63500" dir="2700000" algn="tl" rotWithShape="0">
              <a:srgbClr val="000000">
                <a:alpha val="48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 xmlns=""/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4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4" Type="http://schemas.openxmlformats.org/officeDocument/2006/relationships/image" Target="../media/image5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0" y="197476"/>
            <a:ext cx="12192000" cy="2970727"/>
          </a:xfrm>
        </p:spPr>
        <p:txBody>
          <a:bodyPr>
            <a:normAutofit/>
          </a:bodyPr>
          <a:lstStyle/>
          <a:p>
            <a:r>
              <a:rPr lang="en-US" sz="6000" b="1" dirty="0" smtClean="0"/>
              <a:t>“How CHOICE Can	TRANSFORM A DISTRICT”</a:t>
            </a:r>
            <a:endParaRPr lang="en-US" sz="6000" dirty="0"/>
          </a:p>
        </p:txBody>
      </p:sp>
      <p:sp>
        <p:nvSpPr>
          <p:cNvPr id="6" name="Text Box 6"/>
          <p:cNvSpPr txBox="1">
            <a:spLocks noChangeArrowheads="1"/>
          </p:cNvSpPr>
          <p:nvPr/>
        </p:nvSpPr>
        <p:spPr bwMode="auto">
          <a:xfrm>
            <a:off x="6761408" y="4665756"/>
            <a:ext cx="5209505" cy="16927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en-US" altLang="en-US" sz="2000" dirty="0">
                <a:latin typeface="+mj-lt"/>
              </a:rPr>
              <a:t>Stephen W. Hefner, </a:t>
            </a:r>
            <a:r>
              <a:rPr lang="en-US" altLang="en-US" sz="2000" dirty="0" err="1">
                <a:latin typeface="+mj-lt"/>
              </a:rPr>
              <a:t>Ed.D</a:t>
            </a:r>
            <a:r>
              <a:rPr lang="en-US" altLang="en-US" sz="2000" dirty="0">
                <a:latin typeface="+mj-lt"/>
              </a:rPr>
              <a:t>.</a:t>
            </a:r>
          </a:p>
          <a:p>
            <a:r>
              <a:rPr lang="en-US" altLang="en-US" sz="2000" dirty="0">
                <a:latin typeface="+mj-lt"/>
              </a:rPr>
              <a:t>Superintendent</a:t>
            </a:r>
          </a:p>
          <a:p>
            <a:r>
              <a:rPr lang="en-US" altLang="en-US" sz="2000" dirty="0" smtClean="0">
                <a:latin typeface="+mj-lt"/>
              </a:rPr>
              <a:t>Lexington-Richland School District </a:t>
            </a:r>
            <a:r>
              <a:rPr lang="en-US" altLang="en-US" sz="2000" dirty="0">
                <a:latin typeface="+mj-lt"/>
              </a:rPr>
              <a:t>Five</a:t>
            </a:r>
          </a:p>
          <a:p>
            <a:endParaRPr lang="en-US" altLang="en-US" sz="2000" dirty="0" smtClean="0">
              <a:latin typeface="+mj-lt"/>
            </a:endParaRPr>
          </a:p>
          <a:p>
            <a:r>
              <a:rPr lang="en-US" altLang="en-US" sz="2400" dirty="0" smtClean="0">
                <a:latin typeface="+mj-lt"/>
              </a:rPr>
              <a:t>January 25, 2018</a:t>
            </a:r>
            <a:endParaRPr lang="en-US" altLang="en-US" sz="2400" dirty="0">
              <a:latin typeface="+mj-lt"/>
            </a:endParaRPr>
          </a:p>
        </p:txBody>
      </p:sp>
      <p:pic>
        <p:nvPicPr>
          <p:cNvPr id="7" name="Picture 10" descr="hefsig"/>
          <p:cNvPicPr>
            <a:picLocks noChangeAspect="1" noChangeArrowheads="1"/>
          </p:cNvPicPr>
          <p:nvPr/>
        </p:nvPicPr>
        <p:blipFill>
          <a:blip r:embed="rId2">
            <a:lum contrast="-7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1408" y="4042090"/>
            <a:ext cx="4636395" cy="5305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Line 8"/>
          <p:cNvSpPr>
            <a:spLocks noChangeShapeType="1"/>
          </p:cNvSpPr>
          <p:nvPr/>
        </p:nvSpPr>
        <p:spPr bwMode="auto">
          <a:xfrm flipV="1">
            <a:off x="6873027" y="4572619"/>
            <a:ext cx="4524776" cy="16938"/>
          </a:xfrm>
          <a:prstGeom prst="line">
            <a:avLst/>
          </a:prstGeom>
          <a:noFill/>
          <a:ln w="12700" cap="sq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sz="1050"/>
          </a:p>
        </p:txBody>
      </p:sp>
    </p:spTree>
    <p:extLst>
      <p:ext uri="{BB962C8B-B14F-4D97-AF65-F5344CB8AC3E}">
        <p14:creationId xmlns:p14="http://schemas.microsoft.com/office/powerpoint/2010/main" val="28502877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502276"/>
            <a:ext cx="12192000" cy="2163651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en-US" sz="4800" dirty="0" smtClean="0"/>
              <a:t>By 1981, there were approximately 1,000 Magnet schools in the U.S.</a:t>
            </a:r>
            <a:endParaRPr lang="en-US" sz="4800" dirty="0"/>
          </a:p>
          <a:p>
            <a:pPr marL="0" indent="0" algn="ctr">
              <a:buNone/>
            </a:pPr>
            <a:endParaRPr lang="en-US" sz="4800" dirty="0"/>
          </a:p>
        </p:txBody>
      </p:sp>
      <p:cxnSp>
        <p:nvCxnSpPr>
          <p:cNvPr id="5" name="Straight Connector 4"/>
          <p:cNvCxnSpPr/>
          <p:nvPr/>
        </p:nvCxnSpPr>
        <p:spPr>
          <a:xfrm flipV="1">
            <a:off x="648236" y="3050895"/>
            <a:ext cx="10895527" cy="77273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Content Placeholder 2"/>
          <p:cNvSpPr txBox="1">
            <a:spLocks/>
          </p:cNvSpPr>
          <p:nvPr/>
        </p:nvSpPr>
        <p:spPr>
          <a:xfrm>
            <a:off x="0" y="3513136"/>
            <a:ext cx="12192000" cy="237151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US" sz="4800" dirty="0" smtClean="0"/>
              <a:t>That number grew to approximately 2,400 Magnet schools in 1991.</a:t>
            </a:r>
          </a:p>
          <a:p>
            <a:pPr marL="0" indent="0" algn="ctr">
              <a:buFont typeface="Arial" panose="020B0604020202020204" pitchFamily="34" charset="0"/>
              <a:buNone/>
            </a:pPr>
            <a:endParaRPr lang="en-US" sz="4800" dirty="0"/>
          </a:p>
        </p:txBody>
      </p:sp>
    </p:spTree>
    <p:extLst>
      <p:ext uri="{BB962C8B-B14F-4D97-AF65-F5344CB8AC3E}">
        <p14:creationId xmlns:p14="http://schemas.microsoft.com/office/powerpoint/2010/main" val="26696038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502276"/>
            <a:ext cx="12192000" cy="2163651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en-US" sz="4800" dirty="0" smtClean="0"/>
              <a:t>RCSD2 formed a “Magnet School Study Committee” in 1982</a:t>
            </a:r>
            <a:endParaRPr lang="en-US" sz="4800" dirty="0"/>
          </a:p>
          <a:p>
            <a:pPr marL="0" indent="0" algn="ctr">
              <a:buNone/>
            </a:pPr>
            <a:endParaRPr lang="en-US" sz="4800" dirty="0"/>
          </a:p>
        </p:txBody>
      </p:sp>
      <p:cxnSp>
        <p:nvCxnSpPr>
          <p:cNvPr id="5" name="Straight Connector 4"/>
          <p:cNvCxnSpPr/>
          <p:nvPr/>
        </p:nvCxnSpPr>
        <p:spPr>
          <a:xfrm flipV="1">
            <a:off x="648236" y="2889531"/>
            <a:ext cx="10895527" cy="77273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Content Placeholder 2"/>
          <p:cNvSpPr txBox="1">
            <a:spLocks/>
          </p:cNvSpPr>
          <p:nvPr/>
        </p:nvSpPr>
        <p:spPr>
          <a:xfrm>
            <a:off x="0" y="3513136"/>
            <a:ext cx="12192000" cy="237151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US" sz="4800" dirty="0" smtClean="0"/>
              <a:t>The District’s first Magnet program and choice offerings opened in 1991</a:t>
            </a:r>
          </a:p>
          <a:p>
            <a:pPr marL="0" indent="0" algn="ctr">
              <a:buFont typeface="Arial" panose="020B0604020202020204" pitchFamily="34" charset="0"/>
              <a:buNone/>
            </a:pPr>
            <a:endParaRPr lang="en-US" sz="4800" dirty="0"/>
          </a:p>
        </p:txBody>
      </p:sp>
    </p:spTree>
    <p:extLst>
      <p:ext uri="{BB962C8B-B14F-4D97-AF65-F5344CB8AC3E}">
        <p14:creationId xmlns:p14="http://schemas.microsoft.com/office/powerpoint/2010/main" val="691051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502276"/>
            <a:ext cx="12192000" cy="2730321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en-US" sz="4800" dirty="0" smtClean="0"/>
              <a:t>RCSD2’s offerings have continued to grow in number and quality over the past 27 years.</a:t>
            </a:r>
            <a:endParaRPr lang="en-US" sz="4800" dirty="0"/>
          </a:p>
          <a:p>
            <a:pPr marL="0" indent="0" algn="ctr">
              <a:buNone/>
            </a:pPr>
            <a:endParaRPr lang="en-US" sz="4800" dirty="0"/>
          </a:p>
        </p:txBody>
      </p:sp>
      <p:cxnSp>
        <p:nvCxnSpPr>
          <p:cNvPr id="5" name="Straight Connector 4"/>
          <p:cNvCxnSpPr/>
          <p:nvPr/>
        </p:nvCxnSpPr>
        <p:spPr>
          <a:xfrm flipV="1">
            <a:off x="648236" y="3334230"/>
            <a:ext cx="10895527" cy="77273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Content Placeholder 2"/>
          <p:cNvSpPr txBox="1">
            <a:spLocks/>
          </p:cNvSpPr>
          <p:nvPr/>
        </p:nvSpPr>
        <p:spPr>
          <a:xfrm>
            <a:off x="0" y="3513136"/>
            <a:ext cx="12192000" cy="309372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US" sz="4800" dirty="0" smtClean="0"/>
              <a:t>LR5’s Magnet and choice offerings have also multiplied and earned great respect in recent years.</a:t>
            </a:r>
            <a:endParaRPr lang="en-US" sz="4800" dirty="0"/>
          </a:p>
        </p:txBody>
      </p:sp>
    </p:spTree>
    <p:extLst>
      <p:ext uri="{BB962C8B-B14F-4D97-AF65-F5344CB8AC3E}">
        <p14:creationId xmlns:p14="http://schemas.microsoft.com/office/powerpoint/2010/main" val="7825774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5609" y="274749"/>
            <a:ext cx="4572605" cy="1326321"/>
          </a:xfrm>
        </p:spPr>
        <p:txBody>
          <a:bodyPr>
            <a:normAutofit/>
          </a:bodyPr>
          <a:lstStyle/>
          <a:p>
            <a:pPr algn="l"/>
            <a:r>
              <a:rPr lang="en-US" sz="4000" dirty="0" smtClean="0"/>
              <a:t>So…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4854" y="1601070"/>
            <a:ext cx="11282498" cy="479973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600" dirty="0" smtClean="0"/>
              <a:t>Two Essential Questions:</a:t>
            </a:r>
          </a:p>
          <a:p>
            <a:pPr marL="0" indent="0">
              <a:buNone/>
            </a:pPr>
            <a:endParaRPr lang="en-US" sz="3600" dirty="0" smtClean="0"/>
          </a:p>
          <a:p>
            <a:pPr marL="742950" indent="-742950">
              <a:buFont typeface="+mj-lt"/>
              <a:buAutoNum type="arabicPeriod"/>
            </a:pPr>
            <a:r>
              <a:rPr lang="en-US" sz="3600" dirty="0" smtClean="0"/>
              <a:t>“Where’s the transformation?”</a:t>
            </a:r>
          </a:p>
          <a:p>
            <a:pPr marL="742950" indent="-742950">
              <a:buFont typeface="+mj-lt"/>
              <a:buAutoNum type="arabicPeriod"/>
            </a:pPr>
            <a:endParaRPr lang="en-US" sz="3600" dirty="0"/>
          </a:p>
          <a:p>
            <a:pPr marL="742950" indent="-742950">
              <a:buFont typeface="+mj-lt"/>
              <a:buAutoNum type="arabicPeriod"/>
            </a:pPr>
            <a:r>
              <a:rPr lang="en-US" sz="3600" dirty="0" smtClean="0"/>
              <a:t>“What does it take to keep the momentum going?”</a:t>
            </a:r>
            <a:endParaRPr lang="en-US" sz="3600" dirty="0"/>
          </a:p>
          <a:p>
            <a:pPr marL="0" indent="0">
              <a:buNone/>
            </a:pPr>
            <a:endParaRPr lang="en-US" sz="3600" dirty="0"/>
          </a:p>
          <a:p>
            <a:pPr marL="0" indent="0">
              <a:buNone/>
            </a:pP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3919866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0" y="158839"/>
            <a:ext cx="12191999" cy="2133600"/>
          </a:xfrm>
        </p:spPr>
        <p:txBody>
          <a:bodyPr>
            <a:normAutofit/>
          </a:bodyPr>
          <a:lstStyle/>
          <a:p>
            <a:pPr marL="457200" indent="-457200">
              <a:buFont typeface="Wingdings" panose="05000000000000000000" pitchFamily="2" charset="2"/>
              <a:buChar char="q"/>
            </a:pPr>
            <a:r>
              <a:rPr lang="en-US" dirty="0" smtClean="0"/>
              <a:t>Encourages the redistribution of the student population in a manner that’s reflective of the district as a whole.</a:t>
            </a:r>
            <a:endParaRPr lang="en-US" dirty="0"/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-1" y="2292439"/>
            <a:ext cx="12192000" cy="335130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US" sz="4000" dirty="0" smtClean="0"/>
              <a:t>“The public school is the greatest discovery made by man…Education is the best provided in schools embracing children of all religious, social, and ethnic backgrounds.”</a:t>
            </a:r>
          </a:p>
          <a:p>
            <a:pPr marL="0" indent="0" algn="ctr">
              <a:buFont typeface="Arial" panose="020B0604020202020204" pitchFamily="34" charset="0"/>
              <a:buNone/>
            </a:pPr>
            <a:endParaRPr lang="en-US" sz="4000" dirty="0"/>
          </a:p>
        </p:txBody>
      </p:sp>
      <p:sp>
        <p:nvSpPr>
          <p:cNvPr id="7" name="TextBox 6"/>
          <p:cNvSpPr txBox="1"/>
          <p:nvPr/>
        </p:nvSpPr>
        <p:spPr>
          <a:xfrm>
            <a:off x="8345509" y="5537916"/>
            <a:ext cx="419851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Tx/>
              <a:buChar char="-"/>
            </a:pPr>
            <a:r>
              <a:rPr lang="en-US" sz="2400" dirty="0" smtClean="0"/>
              <a:t>Horace Mann</a:t>
            </a:r>
          </a:p>
          <a:p>
            <a:r>
              <a:rPr lang="en-US" sz="2400" dirty="0"/>
              <a:t> </a:t>
            </a:r>
            <a:r>
              <a:rPr lang="en-US" sz="2400" dirty="0" smtClean="0"/>
              <a:t>   1796 - 1859 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5745221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0" y="158839"/>
            <a:ext cx="12191999" cy="2133600"/>
          </a:xfrm>
        </p:spPr>
        <p:txBody>
          <a:bodyPr>
            <a:normAutofit/>
          </a:bodyPr>
          <a:lstStyle/>
          <a:p>
            <a:pPr marL="457200" indent="-457200">
              <a:buFont typeface="Wingdings" panose="05000000000000000000" pitchFamily="2" charset="2"/>
              <a:buChar char="q"/>
            </a:pPr>
            <a:r>
              <a:rPr lang="en-US" dirty="0" smtClean="0"/>
              <a:t>Provides learning environments which are more clearly matched to students’ interests, talents, and abilities.</a:t>
            </a:r>
            <a:endParaRPr lang="en-US" dirty="0"/>
          </a:p>
        </p:txBody>
      </p:sp>
      <p:sp>
        <p:nvSpPr>
          <p:cNvPr id="8" name="Title 4"/>
          <p:cNvSpPr txBox="1">
            <a:spLocks/>
          </p:cNvSpPr>
          <p:nvPr/>
        </p:nvSpPr>
        <p:spPr>
          <a:xfrm>
            <a:off x="1944711" y="2614411"/>
            <a:ext cx="10247289" cy="2133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400" b="1" i="0" kern="1200" cap="all">
                <a:solidFill>
                  <a:schemeClr val="tx1"/>
                </a:solidFill>
                <a:effectLst>
                  <a:outerShdw blurRad="50800" dist="63500" dir="2700000" algn="tl" rotWithShape="0">
                    <a:srgbClr val="000000">
                      <a:alpha val="48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pPr marL="457200" indent="-457200" algn="l">
              <a:buFont typeface="Wingdings" panose="05000000000000000000" pitchFamily="2" charset="2"/>
              <a:buChar char="q"/>
            </a:pPr>
            <a:r>
              <a:rPr lang="en-US" sz="2800" dirty="0" smtClean="0"/>
              <a:t>Higher levels of student engagement and satisfaction</a:t>
            </a:r>
          </a:p>
          <a:p>
            <a:pPr marL="457200" indent="-457200" algn="l">
              <a:buFont typeface="Wingdings" panose="05000000000000000000" pitchFamily="2" charset="2"/>
              <a:buChar char="q"/>
            </a:pPr>
            <a:endParaRPr lang="en-US" sz="2800" dirty="0"/>
          </a:p>
          <a:p>
            <a:pPr marL="457200" indent="-457200" algn="l">
              <a:buFont typeface="Wingdings" panose="05000000000000000000" pitchFamily="2" charset="2"/>
              <a:buChar char="q"/>
            </a:pPr>
            <a:r>
              <a:rPr lang="en-US" sz="2800" dirty="0" smtClean="0"/>
              <a:t>Higher levels of parental support and involvement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23501330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0" y="158839"/>
            <a:ext cx="12191999" cy="2133600"/>
          </a:xfrm>
        </p:spPr>
        <p:txBody>
          <a:bodyPr>
            <a:normAutofit/>
          </a:bodyPr>
          <a:lstStyle/>
          <a:p>
            <a:pPr marL="457200" indent="-457200">
              <a:buFont typeface="Wingdings" panose="05000000000000000000" pitchFamily="2" charset="2"/>
              <a:buChar char="q"/>
            </a:pPr>
            <a:r>
              <a:rPr lang="en-US" dirty="0" smtClean="0"/>
              <a:t>Improves each school’s opportunity to promote itself in today’s competitive market place.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413665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0" y="158839"/>
            <a:ext cx="12191999" cy="2133600"/>
          </a:xfrm>
        </p:spPr>
        <p:txBody>
          <a:bodyPr>
            <a:normAutofit fontScale="90000"/>
          </a:bodyPr>
          <a:lstStyle/>
          <a:p>
            <a:pPr marL="457200" indent="-457200">
              <a:buFont typeface="Wingdings" panose="05000000000000000000" pitchFamily="2" charset="2"/>
              <a:buChar char="q"/>
            </a:pPr>
            <a:r>
              <a:rPr lang="en-US" dirty="0" smtClean="0"/>
              <a:t>Places an emphasis on improving teaching and learning to increase student achievement </a:t>
            </a:r>
            <a:r>
              <a:rPr lang="en-US" u="sng" dirty="0" smtClean="0"/>
              <a:t>while</a:t>
            </a:r>
            <a:r>
              <a:rPr lang="en-US" dirty="0" smtClean="0"/>
              <a:t> allowing and encouraging teachers to be innovative and creative.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5002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0" y="158839"/>
            <a:ext cx="12191999" cy="2133600"/>
          </a:xfrm>
        </p:spPr>
        <p:txBody>
          <a:bodyPr>
            <a:normAutofit/>
          </a:bodyPr>
          <a:lstStyle/>
          <a:p>
            <a:pPr marL="457200" indent="-457200">
              <a:buFont typeface="Wingdings" panose="05000000000000000000" pitchFamily="2" charset="2"/>
              <a:buChar char="q"/>
            </a:pPr>
            <a:r>
              <a:rPr lang="en-US" dirty="0" smtClean="0"/>
              <a:t>Affords an opportunity for more targeted, strategic preparation for our students’ career objectives.</a:t>
            </a:r>
            <a:endParaRPr lang="en-US" dirty="0"/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180304" y="2153589"/>
            <a:ext cx="11835685" cy="40318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9050" cap="sq">
                <a:solidFill>
                  <a:srgbClr val="5C2305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rgbClr val="5C2305"/>
              </a:buClr>
              <a:buChar char="•"/>
              <a:defRPr kumimoji="1" sz="2200">
                <a:solidFill>
                  <a:srgbClr val="5C2305"/>
                </a:solidFill>
                <a:latin typeface="Verdana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5C2305"/>
              </a:buClr>
              <a:buChar char="•"/>
              <a:defRPr kumimoji="1" sz="2000">
                <a:solidFill>
                  <a:srgbClr val="5C2305"/>
                </a:solidFill>
                <a:latin typeface="Verdana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5C2305"/>
              </a:buClr>
              <a:buChar char="•"/>
              <a:defRPr kumimoji="1">
                <a:solidFill>
                  <a:srgbClr val="5C2305"/>
                </a:solidFill>
                <a:latin typeface="Verdana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5C2305"/>
              </a:buClr>
              <a:buChar char="•"/>
              <a:defRPr kumimoji="1" sz="1600">
                <a:solidFill>
                  <a:srgbClr val="5C2305"/>
                </a:solidFill>
                <a:latin typeface="Verdana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5C2305"/>
              </a:buClr>
              <a:buChar char="•"/>
              <a:defRPr kumimoji="1" sz="1400">
                <a:solidFill>
                  <a:srgbClr val="5C2305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5C2305"/>
              </a:buClr>
              <a:buChar char="•"/>
              <a:defRPr kumimoji="1" sz="1400">
                <a:solidFill>
                  <a:srgbClr val="5C2305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5C2305"/>
              </a:buClr>
              <a:buChar char="•"/>
              <a:defRPr kumimoji="1" sz="1400">
                <a:solidFill>
                  <a:srgbClr val="5C2305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5C2305"/>
              </a:buClr>
              <a:buChar char="•"/>
              <a:defRPr kumimoji="1" sz="1400">
                <a:solidFill>
                  <a:srgbClr val="5C2305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5C2305"/>
              </a:buClr>
              <a:buChar char="•"/>
              <a:defRPr kumimoji="1" sz="1400">
                <a:solidFill>
                  <a:srgbClr val="5C2305"/>
                </a:solidFill>
                <a:latin typeface="Verdana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en-US" sz="2000" dirty="0">
                <a:solidFill>
                  <a:schemeClr val="tx1"/>
                </a:solidFill>
                <a:latin typeface="+mn-lt"/>
              </a:rPr>
              <a:t>          </a:t>
            </a:r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en-US" sz="3600" dirty="0">
                <a:solidFill>
                  <a:schemeClr val="tx1"/>
                </a:solidFill>
                <a:latin typeface="+mn-lt"/>
              </a:rPr>
              <a:t>“Of the 5 billion (adults on Earth), </a:t>
            </a:r>
            <a:r>
              <a:rPr lang="en-US" altLang="en-US" sz="3600" dirty="0" smtClean="0">
                <a:solidFill>
                  <a:schemeClr val="tx1"/>
                </a:solidFill>
                <a:latin typeface="+mn-lt"/>
              </a:rPr>
              <a:t>3 </a:t>
            </a:r>
            <a:r>
              <a:rPr lang="en-US" altLang="en-US" sz="3600" dirty="0">
                <a:solidFill>
                  <a:schemeClr val="tx1"/>
                </a:solidFill>
                <a:latin typeface="+mn-lt"/>
              </a:rPr>
              <a:t>billion tell Gallup they work or want to work…The problem is there are currently only 1.2 billion full-time, formal jobs in the world. There is a…global shortfall of 1.8 billion good jobs.”</a:t>
            </a:r>
          </a:p>
          <a:p>
            <a:pPr algn="r">
              <a:spcBef>
                <a:spcPct val="0"/>
              </a:spcBef>
              <a:buClrTx/>
              <a:buFontTx/>
              <a:buNone/>
            </a:pPr>
            <a:r>
              <a:rPr lang="en-US" altLang="en-US" sz="3200" dirty="0">
                <a:solidFill>
                  <a:schemeClr val="tx1"/>
                </a:solidFill>
                <a:latin typeface="+mn-lt"/>
              </a:rPr>
              <a:t>			</a:t>
            </a:r>
            <a:r>
              <a:rPr lang="en-US" altLang="en-US" sz="2400" dirty="0" smtClean="0">
                <a:solidFill>
                  <a:schemeClr val="tx1"/>
                </a:solidFill>
                <a:latin typeface="+mn-lt"/>
              </a:rPr>
              <a:t>-  </a:t>
            </a:r>
            <a:r>
              <a:rPr lang="en-US" altLang="en-US" sz="2400" u="sng" dirty="0" smtClean="0">
                <a:solidFill>
                  <a:schemeClr val="tx1"/>
                </a:solidFill>
                <a:latin typeface="+mn-lt"/>
              </a:rPr>
              <a:t>The </a:t>
            </a:r>
            <a:r>
              <a:rPr lang="en-US" altLang="en-US" sz="2400" u="sng" dirty="0">
                <a:solidFill>
                  <a:schemeClr val="tx1"/>
                </a:solidFill>
                <a:latin typeface="+mn-lt"/>
              </a:rPr>
              <a:t>Coming Jobs War</a:t>
            </a:r>
            <a:r>
              <a:rPr lang="en-US" altLang="en-US" sz="2400" dirty="0">
                <a:solidFill>
                  <a:schemeClr val="tx1"/>
                </a:solidFill>
                <a:latin typeface="+mn-lt"/>
              </a:rPr>
              <a:t> (</a:t>
            </a:r>
            <a:r>
              <a:rPr lang="en-US" altLang="en-US" sz="2400" dirty="0" smtClean="0">
                <a:solidFill>
                  <a:schemeClr val="tx1"/>
                </a:solidFill>
                <a:latin typeface="+mn-lt"/>
              </a:rPr>
              <a:t>2011)</a:t>
            </a:r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en-US" sz="2400" dirty="0">
                <a:solidFill>
                  <a:schemeClr val="tx1"/>
                </a:solidFill>
                <a:latin typeface="+mn-lt"/>
              </a:rPr>
              <a:t> </a:t>
            </a:r>
            <a:r>
              <a:rPr lang="en-US" altLang="en-US" sz="2400" dirty="0" smtClean="0">
                <a:solidFill>
                  <a:schemeClr val="tx1"/>
                </a:solidFill>
                <a:latin typeface="+mn-lt"/>
              </a:rPr>
              <a:t>                                                                                                    Jim </a:t>
            </a:r>
            <a:r>
              <a:rPr lang="en-US" altLang="en-US" sz="2400" dirty="0">
                <a:solidFill>
                  <a:schemeClr val="tx1"/>
                </a:solidFill>
                <a:latin typeface="+mn-lt"/>
              </a:rPr>
              <a:t>Clifton, pg. 2</a:t>
            </a:r>
          </a:p>
        </p:txBody>
      </p:sp>
    </p:spTree>
    <p:extLst>
      <p:ext uri="{BB962C8B-B14F-4D97-AF65-F5344CB8AC3E}">
        <p14:creationId xmlns:p14="http://schemas.microsoft.com/office/powerpoint/2010/main" val="24202154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909918" y="819835"/>
            <a:ext cx="1017045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800" dirty="0"/>
              <a:t>“What does it take to keep the momentum going?”</a:t>
            </a:r>
          </a:p>
        </p:txBody>
      </p:sp>
    </p:spTree>
    <p:extLst>
      <p:ext uri="{BB962C8B-B14F-4D97-AF65-F5344CB8AC3E}">
        <p14:creationId xmlns:p14="http://schemas.microsoft.com/office/powerpoint/2010/main" val="122999187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5609" y="274749"/>
            <a:ext cx="4572605" cy="1326321"/>
          </a:xfrm>
        </p:spPr>
        <p:txBody>
          <a:bodyPr>
            <a:normAutofit/>
          </a:bodyPr>
          <a:lstStyle/>
          <a:p>
            <a:pPr algn="l"/>
            <a:r>
              <a:rPr lang="en-US" sz="4000" dirty="0" smtClean="0"/>
              <a:t>Transform: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3795" y="2096064"/>
            <a:ext cx="10353762" cy="417594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600" dirty="0" smtClean="0"/>
              <a:t>“… a marked change in the form, nature, or appearance of…”</a:t>
            </a:r>
          </a:p>
          <a:p>
            <a:pPr marL="0" indent="0">
              <a:buNone/>
            </a:pPr>
            <a:endParaRPr lang="en-US" sz="3600" dirty="0"/>
          </a:p>
          <a:p>
            <a:pPr marL="0" indent="0">
              <a:buNone/>
            </a:pPr>
            <a:endParaRPr lang="en-US" sz="3600" dirty="0" smtClean="0"/>
          </a:p>
          <a:p>
            <a:pPr marL="0" indent="0" algn="r">
              <a:buNone/>
            </a:pPr>
            <a:r>
              <a:rPr lang="en-US" sz="2800" dirty="0" smtClean="0"/>
              <a:t>- </a:t>
            </a:r>
            <a:r>
              <a:rPr lang="en-US" sz="2800" u="sng" dirty="0" smtClean="0"/>
              <a:t>Oxford Dictionary</a:t>
            </a:r>
          </a:p>
          <a:p>
            <a:pPr marL="0" indent="0">
              <a:buNone/>
            </a:pPr>
            <a:endParaRPr lang="en-US" sz="3600" dirty="0"/>
          </a:p>
          <a:p>
            <a:pPr marL="0" indent="0">
              <a:buNone/>
            </a:pP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18341283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5609" y="274749"/>
            <a:ext cx="4572605" cy="1326321"/>
          </a:xfrm>
        </p:spPr>
        <p:txBody>
          <a:bodyPr>
            <a:normAutofit/>
          </a:bodyPr>
          <a:lstStyle/>
          <a:p>
            <a:pPr algn="l"/>
            <a:r>
              <a:rPr lang="en-US" sz="4000" u="sng" dirty="0" smtClean="0"/>
              <a:t>Caution #1</a:t>
            </a:r>
            <a:endParaRPr lang="en-US" sz="4000" u="sn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3795" y="2096064"/>
            <a:ext cx="10353762" cy="255320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600" dirty="0" smtClean="0"/>
              <a:t>The world loves choice. We must avoid overwhelming our parents with too many choices.</a:t>
            </a:r>
            <a:endParaRPr lang="en-US" sz="3600" dirty="0"/>
          </a:p>
          <a:p>
            <a:pPr marL="0" indent="0">
              <a:buNone/>
            </a:pP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4201507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Wheel of Fortune Final Question Options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635616" y="793351"/>
            <a:ext cx="8358389" cy="46754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206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56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5609" y="274749"/>
            <a:ext cx="4572605" cy="1326321"/>
          </a:xfrm>
        </p:spPr>
        <p:txBody>
          <a:bodyPr>
            <a:normAutofit/>
          </a:bodyPr>
          <a:lstStyle/>
          <a:p>
            <a:pPr algn="l"/>
            <a:r>
              <a:rPr lang="en-US" sz="4000" u="sng" dirty="0" smtClean="0"/>
              <a:t>Caution #2</a:t>
            </a:r>
            <a:endParaRPr lang="en-US" sz="4000" u="sn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3795" y="2096064"/>
            <a:ext cx="10353762" cy="2553209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sz="3600" dirty="0" smtClean="0"/>
              <a:t>While Magnet programs have existed for 50 years, the general public still has little knowledge of them. You will need to promote your Magnet programs over and over again.</a:t>
            </a:r>
            <a:endParaRPr lang="en-US" sz="3600" dirty="0"/>
          </a:p>
          <a:p>
            <a:pPr marL="0" indent="0">
              <a:buNone/>
            </a:pP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1440393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Magnet Jeopardy Question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631324" y="655079"/>
            <a:ext cx="8684654" cy="48579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04542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89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5609" y="274749"/>
            <a:ext cx="4572605" cy="1326321"/>
          </a:xfrm>
        </p:spPr>
        <p:txBody>
          <a:bodyPr>
            <a:normAutofit/>
          </a:bodyPr>
          <a:lstStyle/>
          <a:p>
            <a:pPr algn="l"/>
            <a:r>
              <a:rPr lang="en-US" sz="4000" u="sng" dirty="0" smtClean="0"/>
              <a:t>Caution #3</a:t>
            </a:r>
            <a:endParaRPr lang="en-US" sz="4000" u="sn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3795" y="2096064"/>
            <a:ext cx="10353762" cy="255320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600" dirty="0" smtClean="0"/>
              <a:t>You must ensure that your Magnet programs and choice options are sustainable.</a:t>
            </a:r>
            <a:endParaRPr lang="en-US" sz="3600" dirty="0"/>
          </a:p>
          <a:p>
            <a:pPr marL="0" indent="0">
              <a:buNone/>
            </a:pP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18520015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5609" y="274749"/>
            <a:ext cx="4572605" cy="1326321"/>
          </a:xfrm>
        </p:spPr>
        <p:txBody>
          <a:bodyPr>
            <a:normAutofit/>
          </a:bodyPr>
          <a:lstStyle/>
          <a:p>
            <a:pPr algn="l"/>
            <a:r>
              <a:rPr lang="en-US" sz="4000" u="sng" dirty="0" smtClean="0"/>
              <a:t>Caution #4</a:t>
            </a:r>
            <a:endParaRPr lang="en-US" sz="4000" u="sn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3795" y="2096064"/>
            <a:ext cx="10353762" cy="255320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600" dirty="0" smtClean="0"/>
              <a:t>Each Magnet program and choice option requires constant evaluation and updating.</a:t>
            </a:r>
            <a:endParaRPr lang="en-US" sz="3600" dirty="0"/>
          </a:p>
          <a:p>
            <a:pPr marL="0" indent="0">
              <a:buNone/>
            </a:pP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37152625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5609" y="274749"/>
            <a:ext cx="4572605" cy="1326321"/>
          </a:xfrm>
        </p:spPr>
        <p:txBody>
          <a:bodyPr>
            <a:normAutofit/>
          </a:bodyPr>
          <a:lstStyle/>
          <a:p>
            <a:pPr algn="l"/>
            <a:r>
              <a:rPr lang="en-US" sz="4000" u="sng" dirty="0" smtClean="0"/>
              <a:t>Caution #5</a:t>
            </a:r>
            <a:endParaRPr lang="en-US" sz="4000" u="sn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3795" y="2096064"/>
            <a:ext cx="10353762" cy="255320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600" dirty="0" smtClean="0"/>
              <a:t>Each Magnet program must be grounded in the State Standards and produce students who are college and career ready.</a:t>
            </a:r>
            <a:endParaRPr lang="en-US" sz="3600" dirty="0"/>
          </a:p>
          <a:p>
            <a:pPr marL="0" indent="0">
              <a:buNone/>
            </a:pP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2601962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Text Box 2"/>
          <p:cNvSpPr txBox="1">
            <a:spLocks noChangeArrowheads="1"/>
          </p:cNvSpPr>
          <p:nvPr/>
        </p:nvSpPr>
        <p:spPr bwMode="auto">
          <a:xfrm>
            <a:off x="592428" y="335922"/>
            <a:ext cx="11114468" cy="56938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en-US" altLang="en-US" sz="4800" b="1" dirty="0">
                <a:cs typeface="Arial" charset="0"/>
              </a:rPr>
              <a:t>"Public education does not serve a public, it creates a public. </a:t>
            </a:r>
            <a:r>
              <a:rPr lang="en-US" altLang="en-US" sz="4800" b="1" dirty="0" smtClean="0">
                <a:cs typeface="Arial" charset="0"/>
              </a:rPr>
              <a:t> The </a:t>
            </a:r>
            <a:r>
              <a:rPr lang="en-US" altLang="en-US" sz="4800" b="1" dirty="0">
                <a:cs typeface="Arial" charset="0"/>
              </a:rPr>
              <a:t>question is, ‘What kind of public does it want?’"</a:t>
            </a:r>
          </a:p>
          <a:p>
            <a:pPr algn="r"/>
            <a:endParaRPr lang="en-US" altLang="en-US" sz="2000" dirty="0" smtClean="0">
              <a:cs typeface="Arial" charset="0"/>
            </a:endParaRPr>
          </a:p>
          <a:p>
            <a:pPr algn="r"/>
            <a:endParaRPr lang="en-US" altLang="en-US" sz="2000" dirty="0">
              <a:cs typeface="Arial" charset="0"/>
            </a:endParaRPr>
          </a:p>
          <a:p>
            <a:pPr algn="r"/>
            <a:r>
              <a:rPr lang="en-US" altLang="en-US" sz="2000" dirty="0">
                <a:cs typeface="Arial" charset="0"/>
              </a:rPr>
              <a:t>			</a:t>
            </a:r>
            <a:endParaRPr lang="en-US" altLang="en-US" sz="2000" dirty="0" smtClean="0">
              <a:cs typeface="Arial" charset="0"/>
            </a:endParaRPr>
          </a:p>
          <a:p>
            <a:r>
              <a:rPr lang="en-US" altLang="en-US" sz="2800" b="1" dirty="0" smtClean="0">
                <a:cs typeface="Arial" charset="0"/>
              </a:rPr>
              <a:t>                                                                  - Neil Postman </a:t>
            </a:r>
          </a:p>
          <a:p>
            <a:pPr algn="r"/>
            <a:r>
              <a:rPr lang="en-US" altLang="en-US" sz="2800" b="1" u="sng" dirty="0" smtClean="0"/>
              <a:t>The </a:t>
            </a:r>
            <a:r>
              <a:rPr lang="en-US" altLang="en-US" sz="2800" b="1" u="sng" dirty="0"/>
              <a:t>End of Education</a:t>
            </a:r>
            <a:r>
              <a:rPr lang="en-US" altLang="en-US" sz="2800" b="1" dirty="0"/>
              <a:t> </a:t>
            </a:r>
            <a:r>
              <a:rPr lang="en-US" altLang="en-US" sz="2800" b="1" dirty="0">
                <a:cs typeface="Arial" charset="0"/>
              </a:rPr>
              <a:t>(1996)</a:t>
            </a:r>
          </a:p>
          <a:p>
            <a:r>
              <a:rPr lang="en-US" altLang="en-US" sz="2800" dirty="0">
                <a:cs typeface="Arial" charset="0"/>
              </a:rPr>
              <a:t>			         </a:t>
            </a:r>
            <a:br>
              <a:rPr lang="en-US" altLang="en-US" sz="2800" dirty="0">
                <a:cs typeface="Arial" charset="0"/>
              </a:rPr>
            </a:br>
            <a:r>
              <a:rPr lang="en-US" altLang="en-US" sz="2800" dirty="0">
                <a:cs typeface="Arial" charset="0"/>
              </a:rPr>
              <a:t>		</a:t>
            </a:r>
          </a:p>
        </p:txBody>
      </p:sp>
    </p:spTree>
    <p:extLst>
      <p:ext uri="{BB962C8B-B14F-4D97-AF65-F5344CB8AC3E}">
        <p14:creationId xmlns:p14="http://schemas.microsoft.com/office/powerpoint/2010/main" val="99907374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5609" y="274749"/>
            <a:ext cx="4572605" cy="1326321"/>
          </a:xfrm>
        </p:spPr>
        <p:txBody>
          <a:bodyPr>
            <a:normAutofit/>
          </a:bodyPr>
          <a:lstStyle/>
          <a:p>
            <a:pPr algn="l"/>
            <a:r>
              <a:rPr lang="en-US" sz="4000" dirty="0" smtClean="0"/>
              <a:t>Question: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351132"/>
            <a:ext cx="12192000" cy="1188049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en-US" sz="6000" dirty="0" smtClean="0"/>
              <a:t>“WHY ME…?”</a:t>
            </a:r>
            <a:endParaRPr lang="en-US" sz="4800" dirty="0" smtClean="0"/>
          </a:p>
          <a:p>
            <a:pPr marL="0" indent="0" algn="ctr">
              <a:buNone/>
            </a:pPr>
            <a:endParaRPr lang="en-US" sz="6000" dirty="0"/>
          </a:p>
          <a:p>
            <a:pPr marL="0" indent="0" algn="ctr">
              <a:buNone/>
            </a:pPr>
            <a:endParaRPr lang="en-US" sz="6000" dirty="0"/>
          </a:p>
        </p:txBody>
      </p:sp>
      <p:cxnSp>
        <p:nvCxnSpPr>
          <p:cNvPr id="5" name="Straight Connector 4"/>
          <p:cNvCxnSpPr/>
          <p:nvPr/>
        </p:nvCxnSpPr>
        <p:spPr>
          <a:xfrm flipV="1">
            <a:off x="648236" y="2587250"/>
            <a:ext cx="10895527" cy="77273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itle 1"/>
          <p:cNvSpPr txBox="1">
            <a:spLocks/>
          </p:cNvSpPr>
          <p:nvPr/>
        </p:nvSpPr>
        <p:spPr>
          <a:xfrm>
            <a:off x="293461" y="2565042"/>
            <a:ext cx="4572605" cy="132632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400" b="1" i="0" kern="1200" cap="all">
                <a:solidFill>
                  <a:schemeClr val="tx1"/>
                </a:solidFill>
                <a:effectLst>
                  <a:outerShdw blurRad="50800" dist="63500" dir="2700000" algn="tl" rotWithShape="0">
                    <a:srgbClr val="000000">
                      <a:alpha val="48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4000" dirty="0" smtClean="0"/>
              <a:t>answer:</a:t>
            </a:r>
            <a:endParaRPr lang="en-US" sz="4000" dirty="0"/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0" y="3655801"/>
            <a:ext cx="12192000" cy="262265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US" sz="4000" dirty="0" smtClean="0"/>
              <a:t>“I can testify about the strikingly noticeable and positive impact CHOICE and Magnet programs have had in the two districts in which I have last worked.”</a:t>
            </a:r>
            <a:endParaRPr lang="en-US" sz="3200" dirty="0" smtClean="0"/>
          </a:p>
          <a:p>
            <a:pPr marL="0" indent="0" algn="ctr">
              <a:buFont typeface="Arial" panose="020B0604020202020204" pitchFamily="34" charset="0"/>
              <a:buNone/>
            </a:pPr>
            <a:endParaRPr lang="en-US" sz="6000" dirty="0" smtClean="0"/>
          </a:p>
          <a:p>
            <a:pPr marL="0" indent="0" algn="ctr">
              <a:buFont typeface="Arial" panose="020B0604020202020204" pitchFamily="34" charset="0"/>
              <a:buNone/>
            </a:pPr>
            <a:endParaRPr lang="en-US" sz="6000" dirty="0"/>
          </a:p>
        </p:txBody>
      </p:sp>
    </p:spTree>
    <p:extLst>
      <p:ext uri="{BB962C8B-B14F-4D97-AF65-F5344CB8AC3E}">
        <p14:creationId xmlns:p14="http://schemas.microsoft.com/office/powerpoint/2010/main" val="17114450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75160" y="782420"/>
            <a:ext cx="10353762" cy="407291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4800" dirty="0" smtClean="0"/>
              <a:t>“Trying to plan for the future</a:t>
            </a:r>
          </a:p>
          <a:p>
            <a:pPr marL="0" indent="0">
              <a:buNone/>
            </a:pPr>
            <a:r>
              <a:rPr lang="en-US" sz="4800" dirty="0" smtClean="0"/>
              <a:t>without a sense of the past</a:t>
            </a:r>
          </a:p>
          <a:p>
            <a:pPr marL="0" indent="0">
              <a:buNone/>
            </a:pPr>
            <a:r>
              <a:rPr lang="en-US" sz="4800" dirty="0" smtClean="0"/>
              <a:t>is like trying to plant cut flowers.”</a:t>
            </a:r>
            <a:endParaRPr lang="en-US" sz="4800" dirty="0"/>
          </a:p>
          <a:p>
            <a:pPr marL="0" indent="0">
              <a:buNone/>
            </a:pPr>
            <a:endParaRPr lang="en-US" sz="4800" dirty="0"/>
          </a:p>
        </p:txBody>
      </p:sp>
      <p:sp>
        <p:nvSpPr>
          <p:cNvPr id="5" name="TextBox 4"/>
          <p:cNvSpPr txBox="1"/>
          <p:nvPr/>
        </p:nvSpPr>
        <p:spPr>
          <a:xfrm>
            <a:off x="7070501" y="4855336"/>
            <a:ext cx="463639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Tx/>
              <a:buChar char="-"/>
            </a:pPr>
            <a:r>
              <a:rPr lang="en-US" sz="2400" dirty="0" smtClean="0"/>
              <a:t>David McCullough’s</a:t>
            </a:r>
          </a:p>
          <a:p>
            <a:r>
              <a:rPr lang="en-US" sz="2400" dirty="0"/>
              <a:t> </a:t>
            </a:r>
            <a:r>
              <a:rPr lang="en-US" sz="2400" dirty="0" smtClean="0"/>
              <a:t>   paraphrase of a quote</a:t>
            </a:r>
          </a:p>
          <a:p>
            <a:r>
              <a:rPr lang="en-US" sz="2400" dirty="0"/>
              <a:t> </a:t>
            </a:r>
            <a:r>
              <a:rPr lang="en-US" sz="2400" dirty="0" smtClean="0"/>
              <a:t>   by Daniel J. </a:t>
            </a:r>
            <a:r>
              <a:rPr lang="en-US" sz="2400" dirty="0" err="1" smtClean="0"/>
              <a:t>Boorstin</a:t>
            </a:r>
            <a:endParaRPr lang="en-US" sz="2400" dirty="0" smtClean="0"/>
          </a:p>
        </p:txBody>
      </p:sp>
    </p:spTree>
    <p:extLst>
      <p:ext uri="{BB962C8B-B14F-4D97-AF65-F5344CB8AC3E}">
        <p14:creationId xmlns:p14="http://schemas.microsoft.com/office/powerpoint/2010/main" val="1880104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75160" y="782420"/>
            <a:ext cx="10353762" cy="407291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4800" dirty="0" smtClean="0"/>
              <a:t>“The past is never dead.</a:t>
            </a:r>
          </a:p>
          <a:p>
            <a:pPr marL="0" indent="0">
              <a:buNone/>
            </a:pPr>
            <a:r>
              <a:rPr lang="en-US" sz="4800" dirty="0" smtClean="0"/>
              <a:t>It’s not even past.”</a:t>
            </a:r>
            <a:endParaRPr lang="en-US" sz="4800" dirty="0"/>
          </a:p>
          <a:p>
            <a:pPr marL="0" indent="0">
              <a:buNone/>
            </a:pPr>
            <a:endParaRPr lang="en-US" sz="4800" dirty="0"/>
          </a:p>
        </p:txBody>
      </p:sp>
      <p:sp>
        <p:nvSpPr>
          <p:cNvPr id="5" name="TextBox 4"/>
          <p:cNvSpPr txBox="1"/>
          <p:nvPr/>
        </p:nvSpPr>
        <p:spPr>
          <a:xfrm>
            <a:off x="7070501" y="4855336"/>
            <a:ext cx="463639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Tx/>
              <a:buChar char="-"/>
            </a:pPr>
            <a:r>
              <a:rPr lang="en-US" sz="2400" dirty="0" smtClean="0"/>
              <a:t>William Faulkner</a:t>
            </a:r>
          </a:p>
          <a:p>
            <a:r>
              <a:rPr lang="en-US" sz="2400" dirty="0"/>
              <a:t> </a:t>
            </a:r>
            <a:r>
              <a:rPr lang="en-US" sz="2400" dirty="0" smtClean="0"/>
              <a:t>   “Requiem for a Nun”</a:t>
            </a:r>
          </a:p>
        </p:txBody>
      </p:sp>
    </p:spTree>
    <p:extLst>
      <p:ext uri="{BB962C8B-B14F-4D97-AF65-F5344CB8AC3E}">
        <p14:creationId xmlns:p14="http://schemas.microsoft.com/office/powerpoint/2010/main" val="38930299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91" name="Picture 11" descr="Book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58632">
            <a:off x="3207089" y="-6779"/>
            <a:ext cx="6082622" cy="68715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5"/>
          <p:cNvSpPr/>
          <p:nvPr/>
        </p:nvSpPr>
        <p:spPr>
          <a:xfrm>
            <a:off x="4082603" y="347730"/>
            <a:ext cx="4687910" cy="5795493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4095483" y="373486"/>
            <a:ext cx="4713666" cy="570534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b="1" dirty="0">
                <a:solidFill>
                  <a:schemeClr val="bg1"/>
                </a:solidFill>
                <a:latin typeface="Calibri" panose="020F0502020204030204" pitchFamily="34" charset="0"/>
              </a:rPr>
              <a:t>MY LIFE:</a:t>
            </a:r>
          </a:p>
          <a:p>
            <a:pPr algn="ctr"/>
            <a:r>
              <a:rPr lang="en-US" sz="4000" b="1" dirty="0" smtClean="0">
                <a:solidFill>
                  <a:schemeClr val="bg1"/>
                </a:solidFill>
                <a:latin typeface="Calibri" panose="020F0502020204030204" pitchFamily="34" charset="0"/>
              </a:rPr>
              <a:t>by</a:t>
            </a:r>
            <a:endParaRPr lang="en-US" sz="4000" b="1" dirty="0">
              <a:solidFill>
                <a:schemeClr val="bg1"/>
              </a:solidFill>
              <a:latin typeface="Calibri" panose="020F0502020204030204" pitchFamily="34" charset="0"/>
            </a:endParaRPr>
          </a:p>
          <a:p>
            <a:pPr algn="ctr"/>
            <a:r>
              <a:rPr lang="en-US" sz="4000" b="1" dirty="0">
                <a:solidFill>
                  <a:schemeClr val="bg1"/>
                </a:solidFill>
                <a:latin typeface="Calibri" panose="020F0502020204030204" pitchFamily="34" charset="0"/>
              </a:rPr>
              <a:t>John </a:t>
            </a:r>
            <a:r>
              <a:rPr lang="en-US" sz="4000" b="1" dirty="0" smtClean="0">
                <a:solidFill>
                  <a:schemeClr val="bg1"/>
                </a:solidFill>
                <a:latin typeface="Calibri" panose="020F0502020204030204" pitchFamily="34" charset="0"/>
              </a:rPr>
              <a:t>Hefner</a:t>
            </a:r>
            <a:endParaRPr lang="en-US" sz="4000" b="1" dirty="0">
              <a:solidFill>
                <a:schemeClr val="bg1"/>
              </a:solidFill>
              <a:latin typeface="Calibri" panose="020F0502020204030204" pitchFamily="34" charset="0"/>
            </a:endParaRPr>
          </a:p>
          <a:p>
            <a:pPr algn="ctr"/>
            <a:endParaRPr lang="en-US" sz="4000" b="1" dirty="0">
              <a:solidFill>
                <a:schemeClr val="bg1"/>
              </a:solidFill>
              <a:latin typeface="Calibri" panose="020F0502020204030204" pitchFamily="34" charset="0"/>
            </a:endParaRPr>
          </a:p>
          <a:p>
            <a:pPr algn="ctr"/>
            <a:endParaRPr lang="en-US" sz="4000" b="1" dirty="0">
              <a:solidFill>
                <a:schemeClr val="bg1"/>
              </a:solidFill>
              <a:latin typeface="Calibri" panose="020F0502020204030204" pitchFamily="34" charset="0"/>
            </a:endParaRPr>
          </a:p>
          <a:p>
            <a:pPr algn="r"/>
            <a:endParaRPr lang="en-US" sz="3200" b="1" dirty="0" smtClean="0">
              <a:solidFill>
                <a:schemeClr val="bg1"/>
              </a:solidFill>
              <a:latin typeface="Calibri" panose="020F0502020204030204" pitchFamily="34" charset="0"/>
            </a:endParaRPr>
          </a:p>
          <a:p>
            <a:pPr algn="r"/>
            <a:endParaRPr lang="en-US" sz="3200" b="1" dirty="0">
              <a:solidFill>
                <a:schemeClr val="bg1"/>
              </a:solidFill>
              <a:latin typeface="Calibri" panose="020F0502020204030204" pitchFamily="34" charset="0"/>
            </a:endParaRPr>
          </a:p>
          <a:p>
            <a:pPr algn="r"/>
            <a:r>
              <a:rPr lang="en-US" sz="4000" b="1" dirty="0" smtClean="0">
                <a:solidFill>
                  <a:schemeClr val="bg1"/>
                </a:solidFill>
                <a:latin typeface="Calibri" panose="020F0502020204030204" pitchFamily="34" charset="0"/>
              </a:rPr>
              <a:t>1986</a:t>
            </a:r>
            <a:endParaRPr lang="en-US" sz="4000" b="1" dirty="0">
              <a:solidFill>
                <a:schemeClr val="bg1"/>
              </a:solidFill>
              <a:latin typeface="Calibri" panose="020F0502020204030204" pitchFamily="34" charset="0"/>
            </a:endParaRPr>
          </a:p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266965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91" name="Picture 11" descr="Book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58632">
            <a:off x="3207089" y="-6779"/>
            <a:ext cx="6082622" cy="68715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5"/>
          <p:cNvSpPr/>
          <p:nvPr/>
        </p:nvSpPr>
        <p:spPr>
          <a:xfrm>
            <a:off x="4095483" y="373486"/>
            <a:ext cx="4713666" cy="570534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b="1" dirty="0">
                <a:solidFill>
                  <a:schemeClr val="bg1"/>
                </a:solidFill>
                <a:latin typeface="Calibri" panose="020F0502020204030204" pitchFamily="34" charset="0"/>
              </a:rPr>
              <a:t>MY LIFE:</a:t>
            </a:r>
          </a:p>
          <a:p>
            <a:pPr algn="ctr"/>
            <a:r>
              <a:rPr lang="en-US" sz="4800" b="1" dirty="0">
                <a:solidFill>
                  <a:schemeClr val="bg1"/>
                </a:solidFill>
                <a:latin typeface="Calibri" panose="020F0502020204030204" pitchFamily="34" charset="0"/>
              </a:rPr>
              <a:t>As I Remember It</a:t>
            </a:r>
          </a:p>
          <a:p>
            <a:pPr algn="ctr"/>
            <a:r>
              <a:rPr lang="en-US" sz="4000" b="1" dirty="0">
                <a:solidFill>
                  <a:schemeClr val="bg1"/>
                </a:solidFill>
                <a:latin typeface="Calibri" panose="020F0502020204030204" pitchFamily="34" charset="0"/>
              </a:rPr>
              <a:t>by</a:t>
            </a:r>
          </a:p>
          <a:p>
            <a:pPr algn="ctr"/>
            <a:r>
              <a:rPr lang="en-US" sz="4000" b="1" dirty="0">
                <a:solidFill>
                  <a:schemeClr val="bg1"/>
                </a:solidFill>
                <a:latin typeface="Calibri" panose="020F0502020204030204" pitchFamily="34" charset="0"/>
              </a:rPr>
              <a:t>John </a:t>
            </a:r>
            <a:r>
              <a:rPr lang="en-US" sz="4000" b="1" dirty="0" smtClean="0">
                <a:solidFill>
                  <a:schemeClr val="bg1"/>
                </a:solidFill>
                <a:latin typeface="Calibri" panose="020F0502020204030204" pitchFamily="34" charset="0"/>
              </a:rPr>
              <a:t>Hefner</a:t>
            </a:r>
            <a:endParaRPr lang="en-US" sz="4000" b="1" dirty="0">
              <a:solidFill>
                <a:schemeClr val="bg1"/>
              </a:solidFill>
              <a:latin typeface="Calibri" panose="020F0502020204030204" pitchFamily="34" charset="0"/>
            </a:endParaRPr>
          </a:p>
          <a:p>
            <a:pPr algn="ctr"/>
            <a:endParaRPr lang="en-US" sz="4000" b="1" dirty="0">
              <a:solidFill>
                <a:schemeClr val="bg1"/>
              </a:solidFill>
              <a:latin typeface="Calibri" panose="020F0502020204030204" pitchFamily="34" charset="0"/>
            </a:endParaRPr>
          </a:p>
          <a:p>
            <a:pPr algn="ctr"/>
            <a:endParaRPr lang="en-US" sz="4000" b="1" dirty="0">
              <a:solidFill>
                <a:schemeClr val="bg1"/>
              </a:solidFill>
              <a:latin typeface="Calibri" panose="020F0502020204030204" pitchFamily="34" charset="0"/>
            </a:endParaRPr>
          </a:p>
          <a:p>
            <a:pPr algn="r"/>
            <a:r>
              <a:rPr lang="en-US" sz="3200" b="1" dirty="0">
                <a:solidFill>
                  <a:schemeClr val="bg1"/>
                </a:solidFill>
                <a:latin typeface="Calibri" panose="020F0502020204030204" pitchFamily="34" charset="0"/>
              </a:rPr>
              <a:t>1986</a:t>
            </a:r>
          </a:p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51631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67425"/>
            <a:ext cx="12192000" cy="3438659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en-US" sz="6000" dirty="0" smtClean="0"/>
              <a:t>Era of</a:t>
            </a:r>
            <a:r>
              <a:rPr lang="en-US" sz="4800" dirty="0" smtClean="0"/>
              <a:t> Implementation of</a:t>
            </a:r>
          </a:p>
          <a:p>
            <a:pPr marL="0" indent="0" algn="ctr">
              <a:buNone/>
            </a:pPr>
            <a:r>
              <a:rPr lang="en-US" sz="4800" dirty="0" smtClean="0"/>
              <a:t>Court-ordered</a:t>
            </a:r>
          </a:p>
          <a:p>
            <a:pPr marL="0" indent="0" algn="ctr">
              <a:buNone/>
            </a:pPr>
            <a:r>
              <a:rPr lang="en-US" sz="4800" dirty="0" smtClean="0"/>
              <a:t>Desegregation Plans</a:t>
            </a:r>
            <a:endParaRPr lang="en-US" sz="6000" dirty="0"/>
          </a:p>
          <a:p>
            <a:pPr marL="0" indent="0" algn="ctr">
              <a:buNone/>
            </a:pPr>
            <a:endParaRPr lang="en-US" sz="6000" dirty="0"/>
          </a:p>
        </p:txBody>
      </p:sp>
      <p:cxnSp>
        <p:nvCxnSpPr>
          <p:cNvPr id="5" name="Straight Connector 4"/>
          <p:cNvCxnSpPr/>
          <p:nvPr/>
        </p:nvCxnSpPr>
        <p:spPr>
          <a:xfrm flipV="1">
            <a:off x="648236" y="3849385"/>
            <a:ext cx="10895527" cy="77273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Content Placeholder 2"/>
          <p:cNvSpPr txBox="1">
            <a:spLocks/>
          </p:cNvSpPr>
          <p:nvPr/>
        </p:nvSpPr>
        <p:spPr>
          <a:xfrm>
            <a:off x="0" y="4273987"/>
            <a:ext cx="12192000" cy="100635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US" sz="4800" dirty="0" smtClean="0"/>
              <a:t>1960s – 1970s</a:t>
            </a:r>
          </a:p>
          <a:p>
            <a:pPr marL="0" indent="0" algn="ctr">
              <a:buFont typeface="Arial" panose="020B0604020202020204" pitchFamily="34" charset="0"/>
              <a:buNone/>
            </a:pPr>
            <a:endParaRPr lang="en-US" sz="6000" dirty="0" smtClean="0"/>
          </a:p>
          <a:p>
            <a:pPr marL="0" indent="0" algn="ctr">
              <a:buFont typeface="Arial" panose="020B0604020202020204" pitchFamily="34" charset="0"/>
              <a:buNone/>
            </a:pPr>
            <a:endParaRPr lang="en-US" sz="6000" dirty="0"/>
          </a:p>
        </p:txBody>
      </p:sp>
    </p:spTree>
    <p:extLst>
      <p:ext uri="{BB962C8B-B14F-4D97-AF65-F5344CB8AC3E}">
        <p14:creationId xmlns:p14="http://schemas.microsoft.com/office/powerpoint/2010/main" val="5208026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4699" y="357417"/>
            <a:ext cx="11642501" cy="564413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4800" dirty="0" smtClean="0"/>
              <a:t>As push-back to court-ordered bussing and district-initiated </a:t>
            </a:r>
            <a:r>
              <a:rPr lang="en-US" sz="4800" dirty="0" err="1" smtClean="0"/>
              <a:t>rezonings</a:t>
            </a:r>
            <a:r>
              <a:rPr lang="en-US" sz="4800" dirty="0" smtClean="0"/>
              <a:t> intensified, “market-driven solutions” to reduce racial and socio-economic isolation began to emerge.</a:t>
            </a:r>
            <a:endParaRPr lang="en-US" sz="4800" dirty="0"/>
          </a:p>
          <a:p>
            <a:pPr marL="0" indent="0">
              <a:buNone/>
            </a:pPr>
            <a:endParaRPr lang="en-US" sz="4800" dirty="0"/>
          </a:p>
        </p:txBody>
      </p:sp>
    </p:spTree>
    <p:extLst>
      <p:ext uri="{BB962C8B-B14F-4D97-AF65-F5344CB8AC3E}">
        <p14:creationId xmlns:p14="http://schemas.microsoft.com/office/powerpoint/2010/main" val="24010194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Damask">
  <a:themeElements>
    <a:clrScheme name="Damask">
      <a:dk1>
        <a:sysClr val="windowText" lastClr="000000"/>
      </a:dk1>
      <a:lt1>
        <a:sysClr val="window" lastClr="FFFFFF"/>
      </a:lt1>
      <a:dk2>
        <a:srgbClr val="2A5B7F"/>
      </a:dk2>
      <a:lt2>
        <a:srgbClr val="ABDAFC"/>
      </a:lt2>
      <a:accent1>
        <a:srgbClr val="9EC544"/>
      </a:accent1>
      <a:accent2>
        <a:srgbClr val="50BEA3"/>
      </a:accent2>
      <a:accent3>
        <a:srgbClr val="4A9CCC"/>
      </a:accent3>
      <a:accent4>
        <a:srgbClr val="9A66CA"/>
      </a:accent4>
      <a:accent5>
        <a:srgbClr val="C54F71"/>
      </a:accent5>
      <a:accent6>
        <a:srgbClr val="DE9C3C"/>
      </a:accent6>
      <a:hlink>
        <a:srgbClr val="6BA9DA"/>
      </a:hlink>
      <a:folHlink>
        <a:srgbClr val="A0BCD3"/>
      </a:folHlink>
    </a:clrScheme>
    <a:fontScheme name="Damask">
      <a:majorFont>
        <a:latin typeface="Bookman Old Style" panose="02050604050505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Rockwell" panose="020606030202050204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Damask">
      <a: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105000"/>
                <a:lumMod val="110000"/>
              </a:schemeClr>
            </a:gs>
            <a:gs pos="100000">
              <a:schemeClr val="phClr">
                <a:tint val="78000"/>
                <a:satMod val="109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0000"/>
                <a:lumMod val="104000"/>
              </a:schemeClr>
            </a:gs>
            <a:gs pos="69000">
              <a:schemeClr val="phClr">
                <a:shade val="86000"/>
                <a:satMod val="130000"/>
                <a:lumMod val="102000"/>
              </a:schemeClr>
            </a:gs>
            <a:gs pos="100000">
              <a:schemeClr val="phClr">
                <a:shade val="72000"/>
                <a:satMod val="130000"/>
                <a:lumMod val="100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38100" dir="5400000" sy="96000" rotWithShape="0">
              <a:srgbClr val="000000">
                <a:alpha val="54000"/>
              </a:srgbClr>
            </a:outerShdw>
          </a:effectLst>
        </a:effectStyle>
        <a:effectStyle>
          <a:effectLst>
            <a:outerShdw blurRad="76200" dist="38100" dir="5400000" algn="ctr" rotWithShape="0">
              <a:srgbClr val="000000">
                <a:alpha val="76000"/>
              </a:srgbClr>
            </a:outerShdw>
          </a:effectLst>
          <a:scene3d>
            <a:camera prst="orthographicFront">
              <a:rot lat="0" lon="0" rev="0"/>
            </a:camera>
            <a:lightRig rig="balanced" dir="t"/>
          </a:scene3d>
          <a:sp3d prstMaterial="matte">
            <a:bevelT w="25400" h="25400" prst="relaxedInset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shade val="18000"/>
                <a:satMod val="160000"/>
                <a:lumMod val="28000"/>
              </a:schemeClr>
              <a:schemeClr val="phClr">
                <a:tint val="95000"/>
                <a:satMod val="160000"/>
                <a:lumMod val="116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Damask" id="{F9A299A0-33D0-4E0F-9F3F-7163E3744208}" vid="{746EEEEA-FB6A-406B-B510-531588D54811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TM04033921[[fn=Damask]]</Template>
  <TotalTime>1148</TotalTime>
  <Words>566</Words>
  <Application>Microsoft Office PowerPoint</Application>
  <PresentationFormat>Custom</PresentationFormat>
  <Paragraphs>90</Paragraphs>
  <Slides>27</Slides>
  <Notes>0</Notes>
  <HiddenSlides>0</HiddenSlides>
  <MMClips>2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28" baseType="lpstr">
      <vt:lpstr>Damask</vt:lpstr>
      <vt:lpstr>“How CHOICE Can TRANSFORM A DISTRICT”</vt:lpstr>
      <vt:lpstr>Transform:</vt:lpstr>
      <vt:lpstr>Question: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So…</vt:lpstr>
      <vt:lpstr>Encourages the redistribution of the student population in a manner that’s reflective of the district as a whole.</vt:lpstr>
      <vt:lpstr>Provides learning environments which are more clearly matched to students’ interests, talents, and abilities.</vt:lpstr>
      <vt:lpstr>Improves each school’s opportunity to promote itself in today’s competitive market place.</vt:lpstr>
      <vt:lpstr>Places an emphasis on improving teaching and learning to increase student achievement while allowing and encouraging teachers to be innovative and creative.</vt:lpstr>
      <vt:lpstr>Affords an opportunity for more targeted, strategic preparation for our students’ career objectives.</vt:lpstr>
      <vt:lpstr>PowerPoint Presentation</vt:lpstr>
      <vt:lpstr>Caution #1</vt:lpstr>
      <vt:lpstr>PowerPoint Presentation</vt:lpstr>
      <vt:lpstr>Caution #2</vt:lpstr>
      <vt:lpstr>PowerPoint Presentation</vt:lpstr>
      <vt:lpstr>Caution #3</vt:lpstr>
      <vt:lpstr>Caution #4</vt:lpstr>
      <vt:lpstr>Caution #5</vt:lpstr>
      <vt:lpstr>PowerPoint Presentation</vt:lpstr>
    </vt:vector>
  </TitlesOfParts>
  <Company>School District 5 of Lexington and Richland Counties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ENROLLMENT</dc:title>
  <dc:creator>Harris, Michael R</dc:creator>
  <cp:lastModifiedBy>Windows User</cp:lastModifiedBy>
  <cp:revision>73</cp:revision>
  <dcterms:created xsi:type="dcterms:W3CDTF">2017-11-14T16:28:35Z</dcterms:created>
  <dcterms:modified xsi:type="dcterms:W3CDTF">2018-01-23T19:57:19Z</dcterms:modified>
</cp:coreProperties>
</file>