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5"/>
  </p:notesMasterIdLst>
  <p:handoutMasterIdLst>
    <p:handoutMasterId r:id="rId16"/>
  </p:handoutMasterIdLst>
  <p:sldIdLst>
    <p:sldId id="256" r:id="rId2"/>
    <p:sldId id="286" r:id="rId3"/>
    <p:sldId id="257" r:id="rId4"/>
    <p:sldId id="263" r:id="rId5"/>
    <p:sldId id="287" r:id="rId6"/>
    <p:sldId id="288" r:id="rId7"/>
    <p:sldId id="289" r:id="rId8"/>
    <p:sldId id="264" r:id="rId9"/>
    <p:sldId id="290" r:id="rId10"/>
    <p:sldId id="291" r:id="rId11"/>
    <p:sldId id="292" r:id="rId12"/>
    <p:sldId id="293" r:id="rId13"/>
    <p:sldId id="285" r:id="rId14"/>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4629" autoAdjust="0"/>
  </p:normalViewPr>
  <p:slideViewPr>
    <p:cSldViewPr>
      <p:cViewPr>
        <p:scale>
          <a:sx n="118" d="100"/>
          <a:sy n="118" d="100"/>
        </p:scale>
        <p:origin x="-1434" y="-72"/>
      </p:cViewPr>
      <p:guideLst>
        <p:guide orient="horz" pos="2160"/>
        <p:guide pos="2880"/>
      </p:guideLst>
    </p:cSldViewPr>
  </p:slideViewPr>
  <p:outlineViewPr>
    <p:cViewPr>
      <p:scale>
        <a:sx n="33" d="100"/>
        <a:sy n="33" d="100"/>
      </p:scale>
      <p:origin x="0" y="487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7F74271F-A873-4435-8EE8-984BB37A03A9}" type="datetimeFigureOut">
              <a:rPr lang="en-US" smtClean="0"/>
              <a:t>1/24/2018</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1ABD9C7D-6CC7-4007-A0B4-513E6B62F51A}" type="slidenum">
              <a:rPr lang="en-US" smtClean="0"/>
              <a:t>‹#›</a:t>
            </a:fld>
            <a:endParaRPr lang="en-US"/>
          </a:p>
        </p:txBody>
      </p:sp>
    </p:spTree>
    <p:extLst>
      <p:ext uri="{BB962C8B-B14F-4D97-AF65-F5344CB8AC3E}">
        <p14:creationId xmlns:p14="http://schemas.microsoft.com/office/powerpoint/2010/main" val="7201197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8275" y="0"/>
            <a:ext cx="3043238" cy="465138"/>
          </a:xfrm>
          <a:prstGeom prst="rect">
            <a:avLst/>
          </a:prstGeom>
        </p:spPr>
        <p:txBody>
          <a:bodyPr vert="horz" lIns="91440" tIns="45720" rIns="91440" bIns="45720" rtlCol="0"/>
          <a:lstStyle>
            <a:lvl1pPr algn="r">
              <a:defRPr sz="1200"/>
            </a:lvl1pPr>
          </a:lstStyle>
          <a:p>
            <a:fld id="{D3FDA37B-8321-44D2-AEAB-239B275D0E01}" type="datetimeFigureOut">
              <a:rPr lang="en-US" smtClean="0"/>
              <a:t>1/24/2018</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21188"/>
            <a:ext cx="5619750" cy="41894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8275" y="8842375"/>
            <a:ext cx="3043238" cy="465138"/>
          </a:xfrm>
          <a:prstGeom prst="rect">
            <a:avLst/>
          </a:prstGeom>
        </p:spPr>
        <p:txBody>
          <a:bodyPr vert="horz" lIns="91440" tIns="45720" rIns="91440" bIns="45720" rtlCol="0" anchor="b"/>
          <a:lstStyle>
            <a:lvl1pPr algn="r">
              <a:defRPr sz="1200"/>
            </a:lvl1pPr>
          </a:lstStyle>
          <a:p>
            <a:fld id="{711534C4-451E-4554-99D6-ECD3E66A039E}" type="slidenum">
              <a:rPr lang="en-US" smtClean="0"/>
              <a:t>‹#›</a:t>
            </a:fld>
            <a:endParaRPr lang="en-US"/>
          </a:p>
        </p:txBody>
      </p:sp>
    </p:spTree>
    <p:extLst>
      <p:ext uri="{BB962C8B-B14F-4D97-AF65-F5344CB8AC3E}">
        <p14:creationId xmlns:p14="http://schemas.microsoft.com/office/powerpoint/2010/main" val="10083498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11534C4-451E-4554-99D6-ECD3E66A039E}" type="slidenum">
              <a:rPr lang="en-US" smtClean="0"/>
              <a:t>1</a:t>
            </a:fld>
            <a:endParaRPr lang="en-US"/>
          </a:p>
        </p:txBody>
      </p:sp>
    </p:spTree>
    <p:extLst>
      <p:ext uri="{BB962C8B-B14F-4D97-AF65-F5344CB8AC3E}">
        <p14:creationId xmlns:p14="http://schemas.microsoft.com/office/powerpoint/2010/main" val="3226032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r>
              <a:rPr lang="en-US" smtClean="0"/>
              <a:t>6/13/2007</a:t>
            </a:r>
            <a:endParaRPr lang="en-US"/>
          </a:p>
        </p:txBody>
      </p:sp>
      <p:sp>
        <p:nvSpPr>
          <p:cNvPr id="17" name="Slide Number Placeholder 16"/>
          <p:cNvSpPr>
            <a:spLocks noGrp="1"/>
          </p:cNvSpPr>
          <p:nvPr>
            <p:ph type="sldNum" sz="quarter" idx="11"/>
          </p:nvPr>
        </p:nvSpPr>
        <p:spPr/>
        <p:txBody>
          <a:bodyPr/>
          <a:lstStyle/>
          <a:p>
            <a:fld id="{3C537F40-4B39-4CFE-A730-E4C6EF337AFB}" type="slidenum">
              <a:rPr lang="en-US" smtClean="0"/>
              <a:t>‹#›</a:t>
            </a:fld>
            <a:endParaRPr lang="en-US"/>
          </a:p>
        </p:txBody>
      </p:sp>
      <p:sp>
        <p:nvSpPr>
          <p:cNvPr id="19" name="Footer Placeholder 18"/>
          <p:cNvSpPr>
            <a:spLocks noGrp="1"/>
          </p:cNvSpPr>
          <p:nvPr>
            <p:ph type="ftr" sz="quarter" idx="12"/>
          </p:nvPr>
        </p:nvSpPr>
        <p:spPr/>
        <p:txBody>
          <a:bodyPr/>
          <a:lstStyle/>
          <a:p>
            <a:r>
              <a:rPr lang="en-US" smtClean="0"/>
              <a:t>Provided by South Carolina Department of Education, created December 2012</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6/13/2007</a:t>
            </a:r>
            <a:endParaRPr lang="en-US"/>
          </a:p>
        </p:txBody>
      </p:sp>
      <p:sp>
        <p:nvSpPr>
          <p:cNvPr id="5" name="Footer Placeholder 4"/>
          <p:cNvSpPr>
            <a:spLocks noGrp="1"/>
          </p:cNvSpPr>
          <p:nvPr>
            <p:ph type="ftr" sz="quarter" idx="11"/>
          </p:nvPr>
        </p:nvSpPr>
        <p:spPr/>
        <p:txBody>
          <a:bodyPr/>
          <a:lstStyle/>
          <a:p>
            <a:r>
              <a:rPr lang="en-US" smtClean="0"/>
              <a:t>Provided by South Carolina Department of Education, created December 2012</a:t>
            </a:r>
            <a:endParaRPr lang="en-US"/>
          </a:p>
        </p:txBody>
      </p:sp>
      <p:sp>
        <p:nvSpPr>
          <p:cNvPr id="6" name="Slide Number Placeholder 5"/>
          <p:cNvSpPr>
            <a:spLocks noGrp="1"/>
          </p:cNvSpPr>
          <p:nvPr>
            <p:ph type="sldNum" sz="quarter" idx="12"/>
          </p:nvPr>
        </p:nvSpPr>
        <p:spPr/>
        <p:txBody>
          <a:bodyPr/>
          <a:lstStyle/>
          <a:p>
            <a:fld id="{3C537F40-4B39-4CFE-A730-E4C6EF337AF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6/13/2007</a:t>
            </a:r>
            <a:endParaRPr lang="en-US"/>
          </a:p>
        </p:txBody>
      </p:sp>
      <p:sp>
        <p:nvSpPr>
          <p:cNvPr id="5" name="Footer Placeholder 4"/>
          <p:cNvSpPr>
            <a:spLocks noGrp="1"/>
          </p:cNvSpPr>
          <p:nvPr>
            <p:ph type="ftr" sz="quarter" idx="11"/>
          </p:nvPr>
        </p:nvSpPr>
        <p:spPr/>
        <p:txBody>
          <a:bodyPr/>
          <a:lstStyle/>
          <a:p>
            <a:r>
              <a:rPr lang="en-US" smtClean="0"/>
              <a:t>Provided by South Carolina Department of Education, created December 2012</a:t>
            </a:r>
            <a:endParaRPr lang="en-US"/>
          </a:p>
        </p:txBody>
      </p:sp>
      <p:sp>
        <p:nvSpPr>
          <p:cNvPr id="6" name="Slide Number Placeholder 5"/>
          <p:cNvSpPr>
            <a:spLocks noGrp="1"/>
          </p:cNvSpPr>
          <p:nvPr>
            <p:ph type="sldNum" sz="quarter" idx="12"/>
          </p:nvPr>
        </p:nvSpPr>
        <p:spPr/>
        <p:txBody>
          <a:bodyPr/>
          <a:lstStyle/>
          <a:p>
            <a:fld id="{3C537F40-4B39-4CFE-A730-E4C6EF337AFB}" type="slidenum">
              <a:rPr lang="en-US" smtClean="0"/>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r>
              <a:rPr lang="en-US" smtClean="0"/>
              <a:t>6/13/2007</a:t>
            </a:r>
            <a:endParaRPr lang="en-US"/>
          </a:p>
        </p:txBody>
      </p:sp>
      <p:sp>
        <p:nvSpPr>
          <p:cNvPr id="12" name="Slide Number Placeholder 11"/>
          <p:cNvSpPr>
            <a:spLocks noGrp="1"/>
          </p:cNvSpPr>
          <p:nvPr>
            <p:ph type="sldNum" sz="quarter" idx="15"/>
          </p:nvPr>
        </p:nvSpPr>
        <p:spPr/>
        <p:txBody>
          <a:bodyPr/>
          <a:lstStyle/>
          <a:p>
            <a:fld id="{3C537F40-4B39-4CFE-A730-E4C6EF337AFB}" type="slidenum">
              <a:rPr lang="en-US" smtClean="0"/>
              <a:t>‹#›</a:t>
            </a:fld>
            <a:endParaRPr lang="en-US"/>
          </a:p>
        </p:txBody>
      </p:sp>
      <p:sp>
        <p:nvSpPr>
          <p:cNvPr id="13" name="Footer Placeholder 12"/>
          <p:cNvSpPr>
            <a:spLocks noGrp="1"/>
          </p:cNvSpPr>
          <p:nvPr>
            <p:ph type="ftr" sz="quarter" idx="16"/>
          </p:nvPr>
        </p:nvSpPr>
        <p:spPr/>
        <p:txBody>
          <a:bodyPr/>
          <a:lstStyle/>
          <a:p>
            <a:r>
              <a:rPr lang="en-US" smtClean="0"/>
              <a:t>Provided by South Carolina Department of Education, created December 2012</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r>
              <a:rPr lang="en-US" smtClean="0"/>
              <a:t>6/13/2007</a:t>
            </a:r>
            <a:endParaRPr lang="en-US"/>
          </a:p>
        </p:txBody>
      </p:sp>
      <p:sp>
        <p:nvSpPr>
          <p:cNvPr id="14" name="Slide Number Placeholder 13"/>
          <p:cNvSpPr>
            <a:spLocks noGrp="1"/>
          </p:cNvSpPr>
          <p:nvPr>
            <p:ph type="sldNum" sz="quarter" idx="11"/>
          </p:nvPr>
        </p:nvSpPr>
        <p:spPr/>
        <p:txBody>
          <a:bodyPr/>
          <a:lstStyle/>
          <a:p>
            <a:fld id="{3C537F40-4B39-4CFE-A730-E4C6EF337AFB}" type="slidenum">
              <a:rPr lang="en-US" smtClean="0"/>
              <a:t>‹#›</a:t>
            </a:fld>
            <a:endParaRPr lang="en-US"/>
          </a:p>
        </p:txBody>
      </p:sp>
      <p:sp>
        <p:nvSpPr>
          <p:cNvPr id="15" name="Footer Placeholder 14"/>
          <p:cNvSpPr>
            <a:spLocks noGrp="1"/>
          </p:cNvSpPr>
          <p:nvPr>
            <p:ph type="ftr" sz="quarter" idx="12"/>
          </p:nvPr>
        </p:nvSpPr>
        <p:spPr/>
        <p:txBody>
          <a:bodyPr/>
          <a:lstStyle/>
          <a:p>
            <a:r>
              <a:rPr lang="en-US" smtClean="0"/>
              <a:t>Provided by South Carolina Department of Education, created December 2012</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r>
              <a:rPr lang="en-US" smtClean="0"/>
              <a:t>6/13/2007</a:t>
            </a:r>
            <a:endParaRPr lang="en-US"/>
          </a:p>
        </p:txBody>
      </p:sp>
      <p:sp>
        <p:nvSpPr>
          <p:cNvPr id="12" name="Slide Number Placeholder 11"/>
          <p:cNvSpPr>
            <a:spLocks noGrp="1"/>
          </p:cNvSpPr>
          <p:nvPr>
            <p:ph type="sldNum" sz="quarter" idx="16"/>
          </p:nvPr>
        </p:nvSpPr>
        <p:spPr/>
        <p:txBody>
          <a:bodyPr/>
          <a:lstStyle/>
          <a:p>
            <a:fld id="{3C537F40-4B39-4CFE-A730-E4C6EF337AFB}" type="slidenum">
              <a:rPr lang="en-US" smtClean="0"/>
              <a:t>‹#›</a:t>
            </a:fld>
            <a:endParaRPr lang="en-US"/>
          </a:p>
        </p:txBody>
      </p:sp>
      <p:sp>
        <p:nvSpPr>
          <p:cNvPr id="13" name="Footer Placeholder 12"/>
          <p:cNvSpPr>
            <a:spLocks noGrp="1"/>
          </p:cNvSpPr>
          <p:nvPr>
            <p:ph type="ftr" sz="quarter" idx="17"/>
          </p:nvPr>
        </p:nvSpPr>
        <p:spPr/>
        <p:txBody>
          <a:bodyPr/>
          <a:lstStyle/>
          <a:p>
            <a:r>
              <a:rPr lang="en-US" smtClean="0"/>
              <a:t>Provided by South Carolina Department of Education, created December 2012</a:t>
            </a:r>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r>
              <a:rPr lang="en-US" smtClean="0"/>
              <a:t>6/13/2007</a:t>
            </a:r>
            <a:endParaRPr lang="en-US"/>
          </a:p>
        </p:txBody>
      </p:sp>
      <p:sp>
        <p:nvSpPr>
          <p:cNvPr id="12" name="Slide Number Placeholder 11"/>
          <p:cNvSpPr>
            <a:spLocks noGrp="1"/>
          </p:cNvSpPr>
          <p:nvPr>
            <p:ph type="sldNum" sz="quarter" idx="17"/>
          </p:nvPr>
        </p:nvSpPr>
        <p:spPr/>
        <p:txBody>
          <a:bodyPr/>
          <a:lstStyle/>
          <a:p>
            <a:fld id="{3C537F40-4B39-4CFE-A730-E4C6EF337AFB}" type="slidenum">
              <a:rPr lang="en-US" smtClean="0"/>
              <a:t>‹#›</a:t>
            </a:fld>
            <a:endParaRPr lang="en-US"/>
          </a:p>
        </p:txBody>
      </p:sp>
      <p:sp>
        <p:nvSpPr>
          <p:cNvPr id="13" name="Footer Placeholder 12"/>
          <p:cNvSpPr>
            <a:spLocks noGrp="1"/>
          </p:cNvSpPr>
          <p:nvPr>
            <p:ph type="ftr" sz="quarter" idx="18"/>
          </p:nvPr>
        </p:nvSpPr>
        <p:spPr/>
        <p:txBody>
          <a:bodyPr/>
          <a:lstStyle/>
          <a:p>
            <a:r>
              <a:rPr lang="en-US" smtClean="0"/>
              <a:t>Provided by South Carolina Department of Education, created December 2012</a:t>
            </a:r>
            <a:endParaRPr lang="en-US"/>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r>
              <a:rPr lang="en-US" smtClean="0"/>
              <a:t>6/13/2007</a:t>
            </a:r>
            <a:endParaRPr lang="en-US"/>
          </a:p>
        </p:txBody>
      </p:sp>
      <p:sp>
        <p:nvSpPr>
          <p:cNvPr id="16" name="Slide Number Placeholder 15"/>
          <p:cNvSpPr>
            <a:spLocks noGrp="1"/>
          </p:cNvSpPr>
          <p:nvPr>
            <p:ph type="sldNum" sz="quarter" idx="11"/>
          </p:nvPr>
        </p:nvSpPr>
        <p:spPr/>
        <p:txBody>
          <a:bodyPr/>
          <a:lstStyle/>
          <a:p>
            <a:fld id="{3C537F40-4B39-4CFE-A730-E4C6EF337AFB}" type="slidenum">
              <a:rPr lang="en-US" smtClean="0"/>
              <a:t>‹#›</a:t>
            </a:fld>
            <a:endParaRPr lang="en-US"/>
          </a:p>
        </p:txBody>
      </p:sp>
      <p:sp>
        <p:nvSpPr>
          <p:cNvPr id="17" name="Footer Placeholder 16"/>
          <p:cNvSpPr>
            <a:spLocks noGrp="1"/>
          </p:cNvSpPr>
          <p:nvPr>
            <p:ph type="ftr" sz="quarter" idx="12"/>
          </p:nvPr>
        </p:nvSpPr>
        <p:spPr/>
        <p:txBody>
          <a:bodyPr/>
          <a:lstStyle/>
          <a:p>
            <a:r>
              <a:rPr lang="en-US" smtClean="0"/>
              <a:t>Provided by South Carolina Department of Education, created December 2012</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r>
              <a:rPr lang="en-US" smtClean="0"/>
              <a:t>6/13/2007</a:t>
            </a:r>
            <a:endParaRPr lang="en-US"/>
          </a:p>
        </p:txBody>
      </p:sp>
      <p:sp>
        <p:nvSpPr>
          <p:cNvPr id="8" name="Slide Number Placeholder 7"/>
          <p:cNvSpPr>
            <a:spLocks noGrp="1"/>
          </p:cNvSpPr>
          <p:nvPr>
            <p:ph type="sldNum" sz="quarter" idx="11"/>
          </p:nvPr>
        </p:nvSpPr>
        <p:spPr/>
        <p:txBody>
          <a:bodyPr/>
          <a:lstStyle/>
          <a:p>
            <a:fld id="{3C537F40-4B39-4CFE-A730-E4C6EF337AFB}" type="slidenum">
              <a:rPr lang="en-US" smtClean="0"/>
              <a:t>‹#›</a:t>
            </a:fld>
            <a:endParaRPr lang="en-US"/>
          </a:p>
        </p:txBody>
      </p:sp>
      <p:sp>
        <p:nvSpPr>
          <p:cNvPr id="9" name="Footer Placeholder 8"/>
          <p:cNvSpPr>
            <a:spLocks noGrp="1"/>
          </p:cNvSpPr>
          <p:nvPr>
            <p:ph type="ftr" sz="quarter" idx="12"/>
          </p:nvPr>
        </p:nvSpPr>
        <p:spPr/>
        <p:txBody>
          <a:bodyPr/>
          <a:lstStyle/>
          <a:p>
            <a:r>
              <a:rPr lang="en-US" smtClean="0"/>
              <a:t>Provided by South Carolina Department of Education, created December 2012</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r>
              <a:rPr lang="en-US" smtClean="0"/>
              <a:t>6/13/2007</a:t>
            </a:r>
            <a:endParaRPr lang="en-US"/>
          </a:p>
        </p:txBody>
      </p:sp>
      <p:sp>
        <p:nvSpPr>
          <p:cNvPr id="19" name="Slide Number Placeholder 18"/>
          <p:cNvSpPr>
            <a:spLocks noGrp="1"/>
          </p:cNvSpPr>
          <p:nvPr>
            <p:ph type="sldNum" sz="quarter" idx="16"/>
          </p:nvPr>
        </p:nvSpPr>
        <p:spPr/>
        <p:txBody>
          <a:bodyPr/>
          <a:lstStyle/>
          <a:p>
            <a:fld id="{3C537F40-4B39-4CFE-A730-E4C6EF337AFB}" type="slidenum">
              <a:rPr lang="en-US" smtClean="0"/>
              <a:t>‹#›</a:t>
            </a:fld>
            <a:endParaRPr lang="en-US"/>
          </a:p>
        </p:txBody>
      </p:sp>
      <p:sp>
        <p:nvSpPr>
          <p:cNvPr id="23" name="Footer Placeholder 22"/>
          <p:cNvSpPr>
            <a:spLocks noGrp="1"/>
          </p:cNvSpPr>
          <p:nvPr>
            <p:ph type="ftr" sz="quarter" idx="17"/>
          </p:nvPr>
        </p:nvSpPr>
        <p:spPr/>
        <p:txBody>
          <a:bodyPr/>
          <a:lstStyle/>
          <a:p>
            <a:r>
              <a:rPr lang="en-US" smtClean="0"/>
              <a:t>Provided by South Carolina Department of Education, created December 2012</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r>
              <a:rPr lang="en-US" smtClean="0"/>
              <a:t>6/13/2007</a:t>
            </a:r>
            <a:endParaRPr lang="en-US"/>
          </a:p>
        </p:txBody>
      </p:sp>
      <p:sp>
        <p:nvSpPr>
          <p:cNvPr id="14" name="Slide Number Placeholder 13"/>
          <p:cNvSpPr>
            <a:spLocks noGrp="1"/>
          </p:cNvSpPr>
          <p:nvPr>
            <p:ph type="sldNum" sz="quarter" idx="15"/>
          </p:nvPr>
        </p:nvSpPr>
        <p:spPr>
          <a:xfrm>
            <a:off x="4038600" y="6172200"/>
            <a:ext cx="1066800" cy="304800"/>
          </a:xfrm>
        </p:spPr>
        <p:txBody>
          <a:bodyPr/>
          <a:lstStyle/>
          <a:p>
            <a:fld id="{3C537F40-4B39-4CFE-A730-E4C6EF337AFB}" type="slidenum">
              <a:rPr lang="en-US" smtClean="0"/>
              <a:t>‹#›</a:t>
            </a:fld>
            <a:endParaRPr lang="en-US"/>
          </a:p>
        </p:txBody>
      </p:sp>
      <p:sp>
        <p:nvSpPr>
          <p:cNvPr id="15" name="Footer Placeholder 14"/>
          <p:cNvSpPr>
            <a:spLocks noGrp="1"/>
          </p:cNvSpPr>
          <p:nvPr>
            <p:ph type="ftr" sz="quarter" idx="16"/>
          </p:nvPr>
        </p:nvSpPr>
        <p:spPr>
          <a:xfrm>
            <a:off x="1447800" y="6486525"/>
            <a:ext cx="6248400" cy="292100"/>
          </a:xfrm>
        </p:spPr>
        <p:txBody>
          <a:bodyPr/>
          <a:lstStyle/>
          <a:p>
            <a:r>
              <a:rPr lang="en-US" smtClean="0"/>
              <a:t>Provided by South Carolina Department of Education, created December 2012</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r>
              <a:rPr lang="en-US" smtClean="0"/>
              <a:t>6/13/2007</a:t>
            </a:r>
            <a:endParaRPr lang="en-US"/>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r>
              <a:rPr lang="en-US" smtClean="0"/>
              <a:t>Provided by South Carolina Department of Education, created December 2012</a:t>
            </a:r>
            <a:endParaRPr lang="en-US"/>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3C537F40-4B39-4CFE-A730-E4C6EF337AFB}" type="slidenum">
              <a:rPr lang="en-US" smtClean="0"/>
              <a:t>‹#›</a:t>
            </a:fld>
            <a:endParaRPr lang="en-US"/>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dt="0"/>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5400" y="2397760"/>
            <a:ext cx="4013200" cy="1107440"/>
          </a:xfrm>
        </p:spPr>
        <p:txBody>
          <a:bodyPr>
            <a:noAutofit/>
          </a:bodyPr>
          <a:lstStyle/>
          <a:p>
            <a:r>
              <a:rPr lang="en-US" sz="2400" dirty="0">
                <a:solidFill>
                  <a:schemeClr val="bg1"/>
                </a:solidFill>
              </a:rPr>
              <a:t>STUDENT DISCIPLINE AND DUE PROCESS</a:t>
            </a:r>
            <a:r>
              <a:rPr lang="en-US" sz="2400" dirty="0" smtClean="0"/>
              <a:t/>
            </a:r>
            <a:br>
              <a:rPr lang="en-US" sz="2400" dirty="0" smtClean="0"/>
            </a:br>
            <a:endParaRPr lang="en-US" sz="2400" dirty="0"/>
          </a:p>
        </p:txBody>
      </p:sp>
      <p:sp>
        <p:nvSpPr>
          <p:cNvPr id="3" name="Footer Placeholder 2"/>
          <p:cNvSpPr>
            <a:spLocks noGrp="1"/>
          </p:cNvSpPr>
          <p:nvPr>
            <p:ph type="ftr" sz="quarter" idx="12"/>
          </p:nvPr>
        </p:nvSpPr>
        <p:spPr>
          <a:xfrm>
            <a:off x="80962" y="155575"/>
            <a:ext cx="8991600" cy="911225"/>
          </a:xfrm>
        </p:spPr>
        <p:txBody>
          <a:bodyPr>
            <a:normAutofit/>
          </a:bodyPr>
          <a:lstStyle/>
          <a:p>
            <a:r>
              <a:rPr lang="en-US" dirty="0" smtClean="0"/>
              <a:t>Provided by South Carolina Department of Education </a:t>
            </a:r>
          </a:p>
        </p:txBody>
      </p:sp>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1066800"/>
            <a:ext cx="1228725"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0" y="3441680"/>
            <a:ext cx="9144000" cy="3108543"/>
          </a:xfrm>
          <a:prstGeom prst="rect">
            <a:avLst/>
          </a:prstGeom>
          <a:noFill/>
        </p:spPr>
        <p:txBody>
          <a:bodyPr wrap="square" rtlCol="0">
            <a:spAutoFit/>
          </a:bodyPr>
          <a:lstStyle/>
          <a:p>
            <a:endParaRPr lang="en-US" dirty="0"/>
          </a:p>
          <a:p>
            <a:endParaRPr lang="en-US" dirty="0" smtClean="0"/>
          </a:p>
          <a:p>
            <a:endParaRPr lang="en-US" dirty="0"/>
          </a:p>
          <a:p>
            <a:endParaRPr lang="en-US" dirty="0" smtClean="0"/>
          </a:p>
          <a:p>
            <a:endParaRPr lang="en-US" dirty="0" smtClean="0"/>
          </a:p>
          <a:p>
            <a:endParaRPr lang="en-US" dirty="0"/>
          </a:p>
          <a:p>
            <a:endParaRPr lang="en-US" dirty="0"/>
          </a:p>
          <a:p>
            <a:r>
              <a:rPr lang="en-US" sz="1400" dirty="0" smtClean="0"/>
              <a:t>The </a:t>
            </a:r>
            <a:r>
              <a:rPr lang="en-US" sz="1400" dirty="0"/>
              <a:t>South Carolina Department of Education does not discriminate on the basis of race, color, religion, national origin, age, sex, or disability in admission to, treatment in, or employment in its programs and activities. Inquiries regarding the nondiscrimination policies should be made to the Employee Relations Manager, 1429 Senate Street, Columbia, South Carolina 29201, (803-734-8781). For further information on federal nondiscrimination regulations, including Title IX, contact the Assistant Secretary for Civil Rights at OCR.DC@ed.gov or call 1-800-421-3481. </a:t>
            </a:r>
          </a:p>
        </p:txBody>
      </p:sp>
    </p:spTree>
    <p:extLst>
      <p:ext uri="{BB962C8B-B14F-4D97-AF65-F5344CB8AC3E}">
        <p14:creationId xmlns:p14="http://schemas.microsoft.com/office/powerpoint/2010/main" val="37495703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dirty="0" smtClean="0"/>
              <a:t>Transfer of pupils</a:t>
            </a:r>
          </a:p>
        </p:txBody>
      </p:sp>
      <p:sp>
        <p:nvSpPr>
          <p:cNvPr id="2" name="Footer Placeholder 1"/>
          <p:cNvSpPr>
            <a:spLocks noGrp="1"/>
          </p:cNvSpPr>
          <p:nvPr>
            <p:ph type="ftr" sz="quarter" idx="16"/>
          </p:nvPr>
        </p:nvSpPr>
        <p:spPr>
          <a:xfrm>
            <a:off x="152400" y="6486525"/>
            <a:ext cx="8839200" cy="292100"/>
          </a:xfrm>
        </p:spPr>
        <p:txBody>
          <a:bodyPr>
            <a:normAutofit/>
          </a:bodyPr>
          <a:lstStyle/>
          <a:p>
            <a:r>
              <a:rPr lang="en-US" dirty="0" smtClean="0"/>
              <a:t>South Carolina Department of Education</a:t>
            </a:r>
            <a:endParaRPr lang="en-US" dirty="0"/>
          </a:p>
        </p:txBody>
      </p:sp>
      <p:sp>
        <p:nvSpPr>
          <p:cNvPr id="4" name="Rectangle 3"/>
          <p:cNvSpPr/>
          <p:nvPr/>
        </p:nvSpPr>
        <p:spPr>
          <a:xfrm>
            <a:off x="609600" y="2057400"/>
            <a:ext cx="7467600" cy="2677656"/>
          </a:xfrm>
          <a:prstGeom prst="rect">
            <a:avLst/>
          </a:prstGeom>
        </p:spPr>
        <p:txBody>
          <a:bodyPr wrap="square">
            <a:spAutoFit/>
          </a:bodyPr>
          <a:lstStyle/>
          <a:p>
            <a:r>
              <a:rPr lang="en-US" sz="2800" dirty="0"/>
              <a:t>The board or a designated administrator may transfer a pupil to another school in lieu of suspension or expulsion </a:t>
            </a:r>
            <a:r>
              <a:rPr lang="en-US" sz="2800" u="sng" dirty="0"/>
              <a:t>but only after a conference or hearing with the parents or legal guardian</a:t>
            </a:r>
            <a:r>
              <a:rPr lang="en-US" sz="2800" dirty="0"/>
              <a:t>. The parents or legal guardian may appeal a transfer made by an administrator to the board. </a:t>
            </a:r>
          </a:p>
        </p:txBody>
      </p:sp>
    </p:spTree>
    <p:extLst>
      <p:ext uri="{BB962C8B-B14F-4D97-AF65-F5344CB8AC3E}">
        <p14:creationId xmlns:p14="http://schemas.microsoft.com/office/powerpoint/2010/main" val="1388155496"/>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70000" lnSpcReduction="20000"/>
          </a:bodyPr>
          <a:lstStyle/>
          <a:p>
            <a:pPr algn="l"/>
            <a:r>
              <a:rPr lang="en-US" sz="3800" dirty="0"/>
              <a:t>Every Student Succeed Act (ESSA) Discipline Reporting:</a:t>
            </a:r>
          </a:p>
          <a:p>
            <a:pPr marL="571500" lvl="1" indent="-571500" algn="l">
              <a:buFont typeface="Arial" panose="020B0604020202020204" pitchFamily="34" charset="0"/>
              <a:buChar char="•"/>
            </a:pPr>
            <a:r>
              <a:rPr lang="en-US" sz="3600" dirty="0" smtClean="0">
                <a:solidFill>
                  <a:schemeClr val="tx1"/>
                </a:solidFill>
              </a:rPr>
              <a:t>All </a:t>
            </a:r>
            <a:r>
              <a:rPr lang="en-US" sz="3600" dirty="0">
                <a:solidFill>
                  <a:schemeClr val="tx1"/>
                </a:solidFill>
              </a:rPr>
              <a:t>Suspensions and Expulsions (all </a:t>
            </a:r>
            <a:r>
              <a:rPr lang="en-US" sz="3600" dirty="0" smtClean="0">
                <a:solidFill>
                  <a:schemeClr val="tx1"/>
                </a:solidFill>
              </a:rPr>
              <a:t>offenses)</a:t>
            </a:r>
          </a:p>
          <a:p>
            <a:pPr marL="571500" lvl="1" indent="-571500" algn="l">
              <a:buFont typeface="Arial" panose="020B0604020202020204" pitchFamily="34" charset="0"/>
              <a:buChar char="•"/>
            </a:pPr>
            <a:r>
              <a:rPr lang="en-US" sz="3600" dirty="0" smtClean="0">
                <a:solidFill>
                  <a:schemeClr val="tx1"/>
                </a:solidFill>
              </a:rPr>
              <a:t>School-related </a:t>
            </a:r>
            <a:r>
              <a:rPr lang="en-US" sz="3600" dirty="0">
                <a:solidFill>
                  <a:schemeClr val="tx1"/>
                </a:solidFill>
              </a:rPr>
              <a:t>arrests </a:t>
            </a:r>
            <a:endParaRPr lang="en-US" sz="3600" dirty="0" smtClean="0">
              <a:solidFill>
                <a:schemeClr val="tx1"/>
              </a:solidFill>
            </a:endParaRPr>
          </a:p>
          <a:p>
            <a:pPr marL="571500" lvl="1" indent="-571500" algn="l">
              <a:buFont typeface="Arial" panose="020B0604020202020204" pitchFamily="34" charset="0"/>
              <a:buChar char="•"/>
            </a:pPr>
            <a:r>
              <a:rPr lang="en-US" sz="3600" dirty="0">
                <a:solidFill>
                  <a:schemeClr val="tx1"/>
                </a:solidFill>
              </a:rPr>
              <a:t>A</a:t>
            </a:r>
            <a:r>
              <a:rPr lang="en-US" sz="3400" dirty="0" smtClean="0">
                <a:solidFill>
                  <a:schemeClr val="tx1"/>
                </a:solidFill>
              </a:rPr>
              <a:t>rrested </a:t>
            </a:r>
            <a:r>
              <a:rPr lang="en-US" sz="3400" dirty="0">
                <a:solidFill>
                  <a:schemeClr val="tx1"/>
                </a:solidFill>
              </a:rPr>
              <a:t>(</a:t>
            </a:r>
            <a:r>
              <a:rPr lang="en-US" sz="3400" dirty="0" smtClean="0">
                <a:solidFill>
                  <a:schemeClr val="tx1"/>
                </a:solidFill>
              </a:rPr>
              <a:t>ARR)</a:t>
            </a:r>
          </a:p>
          <a:p>
            <a:pPr marL="571500" lvl="1" indent="-571500" algn="l">
              <a:buFont typeface="Arial" panose="020B0604020202020204" pitchFamily="34" charset="0"/>
              <a:buChar char="•"/>
            </a:pPr>
            <a:r>
              <a:rPr lang="en-US" sz="3600" dirty="0" smtClean="0">
                <a:solidFill>
                  <a:schemeClr val="tx1"/>
                </a:solidFill>
              </a:rPr>
              <a:t>Referrals </a:t>
            </a:r>
            <a:r>
              <a:rPr lang="en-US" sz="3600" dirty="0">
                <a:solidFill>
                  <a:schemeClr val="tx1"/>
                </a:solidFill>
              </a:rPr>
              <a:t>to law </a:t>
            </a:r>
            <a:r>
              <a:rPr lang="en-US" sz="3600" dirty="0" smtClean="0">
                <a:solidFill>
                  <a:schemeClr val="tx1"/>
                </a:solidFill>
              </a:rPr>
              <a:t>enforcement</a:t>
            </a:r>
          </a:p>
          <a:p>
            <a:pPr marL="571500" lvl="1" indent="-571500" algn="l">
              <a:buFont typeface="Arial" panose="020B0604020202020204" pitchFamily="34" charset="0"/>
              <a:buChar char="•"/>
            </a:pPr>
            <a:r>
              <a:rPr lang="en-US" sz="3400" dirty="0" smtClean="0">
                <a:solidFill>
                  <a:schemeClr val="tx1"/>
                </a:solidFill>
              </a:rPr>
              <a:t>Call </a:t>
            </a:r>
            <a:r>
              <a:rPr lang="en-US" sz="3400" dirty="0">
                <a:solidFill>
                  <a:schemeClr val="tx1"/>
                </a:solidFill>
              </a:rPr>
              <a:t>to Law Enforcement (</a:t>
            </a:r>
            <a:r>
              <a:rPr lang="en-US" sz="3400" dirty="0" smtClean="0">
                <a:solidFill>
                  <a:schemeClr val="tx1"/>
                </a:solidFill>
              </a:rPr>
              <a:t>CTL)</a:t>
            </a:r>
          </a:p>
          <a:p>
            <a:pPr marL="571500" lvl="1" indent="-571500" algn="l">
              <a:buFont typeface="Arial" panose="020B0604020202020204" pitchFamily="34" charset="0"/>
              <a:buChar char="•"/>
            </a:pPr>
            <a:r>
              <a:rPr lang="en-US" sz="3600" dirty="0" smtClean="0">
                <a:solidFill>
                  <a:schemeClr val="tx1"/>
                </a:solidFill>
              </a:rPr>
              <a:t>In-School </a:t>
            </a:r>
            <a:r>
              <a:rPr lang="en-US" sz="3600" dirty="0">
                <a:solidFill>
                  <a:schemeClr val="tx1"/>
                </a:solidFill>
              </a:rPr>
              <a:t>Suspension (all </a:t>
            </a:r>
            <a:r>
              <a:rPr lang="en-US" sz="3600" dirty="0" smtClean="0">
                <a:solidFill>
                  <a:schemeClr val="tx1"/>
                </a:solidFill>
              </a:rPr>
              <a:t>offenses)</a:t>
            </a:r>
          </a:p>
          <a:p>
            <a:pPr marL="571500" lvl="1" indent="-571500" algn="l">
              <a:buFont typeface="Arial" panose="020B0604020202020204" pitchFamily="34" charset="0"/>
              <a:buChar char="•"/>
            </a:pPr>
            <a:r>
              <a:rPr lang="en-US" sz="3600" dirty="0" smtClean="0">
                <a:solidFill>
                  <a:schemeClr val="tx1"/>
                </a:solidFill>
              </a:rPr>
              <a:t>Incidences </a:t>
            </a:r>
            <a:r>
              <a:rPr lang="en-US" sz="3600" dirty="0">
                <a:solidFill>
                  <a:schemeClr val="tx1"/>
                </a:solidFill>
              </a:rPr>
              <a:t>of violence including bullying and harassment</a:t>
            </a:r>
          </a:p>
          <a:p>
            <a:endParaRPr lang="en-US" dirty="0"/>
          </a:p>
        </p:txBody>
      </p:sp>
      <p:sp>
        <p:nvSpPr>
          <p:cNvPr id="3" name="Title 2"/>
          <p:cNvSpPr>
            <a:spLocks noGrp="1"/>
          </p:cNvSpPr>
          <p:nvPr>
            <p:ph type="title"/>
          </p:nvPr>
        </p:nvSpPr>
        <p:spPr/>
        <p:txBody>
          <a:bodyPr/>
          <a:lstStyle/>
          <a:p>
            <a:r>
              <a:rPr lang="en-US" dirty="0"/>
              <a:t>Federal Reporting </a:t>
            </a:r>
            <a:r>
              <a:rPr lang="en-US" dirty="0" smtClean="0"/>
              <a:t>Requirements (ESSA)</a:t>
            </a:r>
            <a:endParaRPr lang="en-US" dirty="0"/>
          </a:p>
        </p:txBody>
      </p:sp>
      <p:sp>
        <p:nvSpPr>
          <p:cNvPr id="4" name="Footer Placeholder 3"/>
          <p:cNvSpPr>
            <a:spLocks noGrp="1"/>
          </p:cNvSpPr>
          <p:nvPr>
            <p:ph type="ftr" sz="quarter" idx="16"/>
          </p:nvPr>
        </p:nvSpPr>
        <p:spPr/>
        <p:txBody>
          <a:bodyPr>
            <a:normAutofit fontScale="70000" lnSpcReduction="20000"/>
          </a:bodyPr>
          <a:lstStyle/>
          <a:p>
            <a:r>
              <a:rPr lang="en-US" smtClean="0"/>
              <a:t>Provided by South Carolina Department of Education, created December 2012</a:t>
            </a:r>
            <a:endParaRPr lang="en-US"/>
          </a:p>
        </p:txBody>
      </p:sp>
    </p:spTree>
    <p:extLst>
      <p:ext uri="{BB962C8B-B14F-4D97-AF65-F5344CB8AC3E}">
        <p14:creationId xmlns:p14="http://schemas.microsoft.com/office/powerpoint/2010/main" val="3630528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92500" lnSpcReduction="20000"/>
          </a:bodyPr>
          <a:lstStyle/>
          <a:p>
            <a:pPr algn="l"/>
            <a:r>
              <a:rPr lang="en-US" sz="2400" dirty="0"/>
              <a:t>Guns Free Act</a:t>
            </a:r>
          </a:p>
          <a:p>
            <a:pPr algn="l"/>
            <a:r>
              <a:rPr lang="en-US" sz="2400" dirty="0"/>
              <a:t>Number of Incidents </a:t>
            </a:r>
          </a:p>
          <a:p>
            <a:pPr marL="285750" lvl="1" indent="-285750" algn="l">
              <a:buFont typeface="Arial" panose="020B0604020202020204" pitchFamily="34" charset="0"/>
              <a:buChar char="•"/>
            </a:pPr>
            <a:r>
              <a:rPr lang="en-US" sz="2400" dirty="0">
                <a:solidFill>
                  <a:schemeClr val="tx1"/>
                </a:solidFill>
              </a:rPr>
              <a:t>781-Handguns</a:t>
            </a:r>
          </a:p>
          <a:p>
            <a:pPr marL="285750" lvl="1" indent="-285750" algn="l">
              <a:buFont typeface="Arial" panose="020B0604020202020204" pitchFamily="34" charset="0"/>
              <a:buChar char="•"/>
            </a:pPr>
            <a:r>
              <a:rPr lang="en-US" sz="2400" dirty="0">
                <a:solidFill>
                  <a:schemeClr val="tx1"/>
                </a:solidFill>
              </a:rPr>
              <a:t>782-Rifles</a:t>
            </a:r>
          </a:p>
          <a:p>
            <a:pPr marL="285750" lvl="1" indent="-285750" algn="l">
              <a:buFont typeface="Arial" panose="020B0604020202020204" pitchFamily="34" charset="0"/>
              <a:buChar char="•"/>
            </a:pPr>
            <a:r>
              <a:rPr lang="en-US" sz="2400" dirty="0">
                <a:solidFill>
                  <a:schemeClr val="tx1"/>
                </a:solidFill>
              </a:rPr>
              <a:t>783-Other Firearms</a:t>
            </a:r>
          </a:p>
          <a:p>
            <a:pPr algn="l"/>
            <a:r>
              <a:rPr lang="en-US" sz="2400" dirty="0"/>
              <a:t>Indicate the total </a:t>
            </a:r>
            <a:r>
              <a:rPr lang="en-US" sz="2400" u="sng" dirty="0"/>
              <a:t>Number of Incidents </a:t>
            </a:r>
            <a:r>
              <a:rPr lang="en-US" sz="2400" dirty="0"/>
              <a:t>involving students who </a:t>
            </a:r>
            <a:r>
              <a:rPr lang="en-US" sz="2400" u="sng" dirty="0"/>
              <a:t>brought firearms </a:t>
            </a:r>
            <a:r>
              <a:rPr lang="en-US" sz="2400" dirty="0"/>
              <a:t>to or </a:t>
            </a:r>
            <a:r>
              <a:rPr lang="en-US" sz="2400" u="sng" dirty="0"/>
              <a:t>possessed firearms </a:t>
            </a:r>
            <a:r>
              <a:rPr lang="en-US" sz="2400" dirty="0"/>
              <a:t>at school and the type of weapon involved.</a:t>
            </a:r>
          </a:p>
          <a:p>
            <a:pPr algn="l"/>
            <a:r>
              <a:rPr lang="en-US" sz="2400" dirty="0"/>
              <a:t>Indicate the </a:t>
            </a:r>
            <a:r>
              <a:rPr lang="en-US" sz="2400" u="sng" dirty="0"/>
              <a:t>Number of Students Expelled </a:t>
            </a:r>
            <a:r>
              <a:rPr lang="en-US" sz="2400" dirty="0"/>
              <a:t>from school for </a:t>
            </a:r>
            <a:r>
              <a:rPr lang="en-US" sz="2400" u="sng" dirty="0"/>
              <a:t>possessing a firearm</a:t>
            </a:r>
          </a:p>
          <a:p>
            <a:pPr algn="l"/>
            <a:r>
              <a:rPr lang="en-US" sz="2400" dirty="0"/>
              <a:t>Indicate the number of Expulsions by Elementary, Middle and High School by Types of Firearm</a:t>
            </a:r>
          </a:p>
          <a:p>
            <a:endParaRPr lang="en-US" dirty="0"/>
          </a:p>
        </p:txBody>
      </p:sp>
      <p:sp>
        <p:nvSpPr>
          <p:cNvPr id="3" name="Title 2"/>
          <p:cNvSpPr>
            <a:spLocks noGrp="1"/>
          </p:cNvSpPr>
          <p:nvPr>
            <p:ph type="title"/>
          </p:nvPr>
        </p:nvSpPr>
        <p:spPr/>
        <p:txBody>
          <a:bodyPr/>
          <a:lstStyle/>
          <a:p>
            <a:r>
              <a:rPr lang="en-US" dirty="0"/>
              <a:t>Federal Reporting </a:t>
            </a:r>
            <a:r>
              <a:rPr lang="en-US" dirty="0" smtClean="0"/>
              <a:t>Requirements (ESSA)</a:t>
            </a:r>
            <a:endParaRPr lang="en-US" dirty="0"/>
          </a:p>
        </p:txBody>
      </p:sp>
      <p:sp>
        <p:nvSpPr>
          <p:cNvPr id="4" name="Footer Placeholder 3"/>
          <p:cNvSpPr>
            <a:spLocks noGrp="1"/>
          </p:cNvSpPr>
          <p:nvPr>
            <p:ph type="ftr" sz="quarter" idx="16"/>
          </p:nvPr>
        </p:nvSpPr>
        <p:spPr/>
        <p:txBody>
          <a:bodyPr>
            <a:normAutofit fontScale="70000" lnSpcReduction="20000"/>
          </a:bodyPr>
          <a:lstStyle/>
          <a:p>
            <a:r>
              <a:rPr lang="en-US" smtClean="0"/>
              <a:t>Provided by South Carolina Department of Education, created December 2012</a:t>
            </a:r>
            <a:endParaRPr lang="en-US"/>
          </a:p>
        </p:txBody>
      </p:sp>
    </p:spTree>
    <p:extLst>
      <p:ext uri="{BB962C8B-B14F-4D97-AF65-F5344CB8AC3E}">
        <p14:creationId xmlns:p14="http://schemas.microsoft.com/office/powerpoint/2010/main" val="22683409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2565400" y="2667000"/>
            <a:ext cx="4013200" cy="914400"/>
          </a:xfrm>
        </p:spPr>
        <p:txBody>
          <a:bodyPr/>
          <a:lstStyle/>
          <a:p>
            <a:pPr>
              <a:spcBef>
                <a:spcPts val="0"/>
              </a:spcBef>
            </a:pPr>
            <a:r>
              <a:rPr lang="en-US" sz="1100" dirty="0" smtClean="0"/>
              <a:t>Office of General Counsel</a:t>
            </a:r>
          </a:p>
          <a:p>
            <a:pPr>
              <a:spcBef>
                <a:spcPts val="0"/>
              </a:spcBef>
            </a:pPr>
            <a:r>
              <a:rPr lang="en-US" sz="1100" dirty="0" smtClean="0"/>
              <a:t>South Carolina Department of Education</a:t>
            </a:r>
          </a:p>
          <a:p>
            <a:pPr>
              <a:spcBef>
                <a:spcPts val="0"/>
              </a:spcBef>
            </a:pPr>
            <a:r>
              <a:rPr lang="en-US" sz="1100" dirty="0" smtClean="0"/>
              <a:t>1429 Senate St.,  Suite 1015</a:t>
            </a:r>
          </a:p>
          <a:p>
            <a:pPr>
              <a:spcBef>
                <a:spcPts val="0"/>
              </a:spcBef>
            </a:pPr>
            <a:r>
              <a:rPr lang="en-US" sz="1100" dirty="0" smtClean="0"/>
              <a:t>Columbia, SC 29201</a:t>
            </a:r>
          </a:p>
          <a:p>
            <a:pPr>
              <a:spcBef>
                <a:spcPts val="0"/>
              </a:spcBef>
            </a:pPr>
            <a:r>
              <a:rPr lang="en-US" sz="1100" dirty="0" smtClean="0"/>
              <a:t>swinburn@ed.sc.gov  803.734.0070</a:t>
            </a:r>
            <a:endParaRPr lang="en-US" sz="1100" dirty="0"/>
          </a:p>
        </p:txBody>
      </p:sp>
      <p:sp>
        <p:nvSpPr>
          <p:cNvPr id="9" name="Title 8"/>
          <p:cNvSpPr>
            <a:spLocks noGrp="1"/>
          </p:cNvSpPr>
          <p:nvPr>
            <p:ph type="title"/>
          </p:nvPr>
        </p:nvSpPr>
        <p:spPr>
          <a:xfrm>
            <a:off x="2590800" y="2362200"/>
            <a:ext cx="4013200" cy="304800"/>
          </a:xfrm>
        </p:spPr>
        <p:txBody>
          <a:bodyPr>
            <a:normAutofit fontScale="90000"/>
          </a:bodyPr>
          <a:lstStyle/>
          <a:p>
            <a:r>
              <a:rPr lang="en-US" sz="1300" dirty="0" smtClean="0"/>
              <a:t>E. Scott Winburn</a:t>
            </a:r>
            <a:r>
              <a:rPr lang="en-US" sz="1600" dirty="0" smtClean="0"/>
              <a:t>, </a:t>
            </a:r>
            <a:r>
              <a:rPr lang="en-US" sz="1200" dirty="0" smtClean="0"/>
              <a:t>deputy general counsel</a:t>
            </a:r>
            <a:endParaRPr lang="en-US" sz="1200" dirty="0"/>
          </a:p>
        </p:txBody>
      </p:sp>
    </p:spTree>
    <p:extLst>
      <p:ext uri="{BB962C8B-B14F-4D97-AF65-F5344CB8AC3E}">
        <p14:creationId xmlns:p14="http://schemas.microsoft.com/office/powerpoint/2010/main" val="27149543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2"/>
          <p:cNvSpPr>
            <a:spLocks noGrp="1" noChangeArrowheads="1"/>
          </p:cNvSpPr>
          <p:nvPr>
            <p:ph type="ctrTitle"/>
          </p:nvPr>
        </p:nvSpPr>
        <p:spPr>
          <a:xfrm>
            <a:off x="914400" y="1295400"/>
            <a:ext cx="7239000" cy="2209800"/>
          </a:xfrm>
        </p:spPr>
        <p:txBody>
          <a:bodyPr/>
          <a:lstStyle/>
          <a:p>
            <a:r>
              <a:rPr lang="en-US" sz="2400" dirty="0"/>
              <a:t>What is Due Process?</a:t>
            </a:r>
            <a:r>
              <a:rPr lang="en-US" sz="2800" b="1" dirty="0">
                <a:effectLst>
                  <a:outerShdw blurRad="38100" dist="38100" dir="2700000" algn="tl">
                    <a:srgbClr val="C0C0C0"/>
                  </a:outerShdw>
                </a:effectLst>
                <a:latin typeface="+mn-lt"/>
              </a:rPr>
              <a:t/>
            </a:r>
            <a:br>
              <a:rPr lang="en-US" sz="2800" b="1" dirty="0">
                <a:effectLst>
                  <a:outerShdw blurRad="38100" dist="38100" dir="2700000" algn="tl">
                    <a:srgbClr val="C0C0C0"/>
                  </a:outerShdw>
                </a:effectLst>
                <a:latin typeface="+mn-lt"/>
              </a:rPr>
            </a:br>
            <a:endParaRPr lang="en-US" sz="2800" b="1" dirty="0">
              <a:effectLst>
                <a:outerShdw blurRad="38100" dist="38100" dir="2700000" algn="tl">
                  <a:srgbClr val="C0C0C0"/>
                </a:outerShdw>
              </a:effectLst>
              <a:latin typeface="+mn-lt"/>
            </a:endParaRPr>
          </a:p>
        </p:txBody>
      </p:sp>
      <p:sp>
        <p:nvSpPr>
          <p:cNvPr id="290819" name="Rectangle 3"/>
          <p:cNvSpPr>
            <a:spLocks noGrp="1" noChangeArrowheads="1"/>
          </p:cNvSpPr>
          <p:nvPr>
            <p:ph type="subTitle" idx="1"/>
          </p:nvPr>
        </p:nvSpPr>
        <p:spPr>
          <a:xfrm>
            <a:off x="1443038" y="3657601"/>
            <a:ext cx="7239000" cy="2286000"/>
          </a:xfrm>
        </p:spPr>
        <p:txBody>
          <a:bodyPr/>
          <a:lstStyle/>
          <a:p>
            <a:pPr algn="ctr">
              <a:lnSpc>
                <a:spcPct val="90000"/>
              </a:lnSpc>
            </a:pPr>
            <a:endParaRPr lang="en-US" sz="2500" dirty="0">
              <a:latin typeface="+mn-lt"/>
            </a:endParaRPr>
          </a:p>
        </p:txBody>
      </p:sp>
    </p:spTree>
    <p:extLst>
      <p:ext uri="{BB962C8B-B14F-4D97-AF65-F5344CB8AC3E}">
        <p14:creationId xmlns:p14="http://schemas.microsoft.com/office/powerpoint/2010/main" val="40418398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pPr algn="l"/>
            <a:r>
              <a:rPr lang="en-US" sz="2400" b="1" dirty="0" smtClean="0"/>
              <a:t>∙</a:t>
            </a:r>
            <a:r>
              <a:rPr lang="en-US" sz="2400" b="1" u="sng" dirty="0" smtClean="0"/>
              <a:t>Procedural Due Process: </a:t>
            </a:r>
            <a:r>
              <a:rPr lang="en-US" sz="2400" dirty="0" smtClean="0"/>
              <a:t>A meaningful and unbiased proceeding in which the outcome is not predetermined.</a:t>
            </a:r>
          </a:p>
          <a:p>
            <a:pPr marL="457200" indent="-457200" algn="l">
              <a:buAutoNum type="arabicParenR"/>
            </a:pPr>
            <a:r>
              <a:rPr lang="en-US" sz="2400" dirty="0" smtClean="0"/>
              <a:t>Notice</a:t>
            </a:r>
          </a:p>
          <a:p>
            <a:pPr marL="457200" indent="-457200" algn="l">
              <a:buAutoNum type="arabicParenR"/>
            </a:pPr>
            <a:r>
              <a:rPr lang="en-US" sz="2400" dirty="0" smtClean="0"/>
              <a:t>An opportunity to be heard, complain, or disagree with the government</a:t>
            </a:r>
          </a:p>
          <a:p>
            <a:pPr algn="l"/>
            <a:endParaRPr lang="en-US" sz="2400" dirty="0"/>
          </a:p>
          <a:p>
            <a:pPr algn="l"/>
            <a:r>
              <a:rPr lang="en-US" sz="2400" b="1" dirty="0" smtClean="0"/>
              <a:t>∙</a:t>
            </a:r>
            <a:r>
              <a:rPr lang="en-US" sz="2400" b="1" u="sng" dirty="0" smtClean="0"/>
              <a:t>Substantive Due Process: </a:t>
            </a:r>
            <a:r>
              <a:rPr lang="en-US" sz="2400" dirty="0" smtClean="0"/>
              <a:t>A process that is consistent with laws, civil rights, etc., fairly applied to everyone.</a:t>
            </a:r>
          </a:p>
        </p:txBody>
      </p:sp>
      <p:sp>
        <p:nvSpPr>
          <p:cNvPr id="3" name="Title 2"/>
          <p:cNvSpPr>
            <a:spLocks noGrp="1"/>
          </p:cNvSpPr>
          <p:nvPr>
            <p:ph type="title"/>
          </p:nvPr>
        </p:nvSpPr>
        <p:spPr>
          <a:xfrm>
            <a:off x="2514600" y="990600"/>
            <a:ext cx="4114800" cy="701040"/>
          </a:xfrm>
        </p:spPr>
        <p:txBody>
          <a:bodyPr/>
          <a:lstStyle/>
          <a:p>
            <a:r>
              <a:rPr lang="en-US" dirty="0" smtClean="0"/>
              <a:t>What is due process?</a:t>
            </a:r>
            <a:endParaRPr lang="en-US" dirty="0"/>
          </a:p>
        </p:txBody>
      </p:sp>
      <p:sp>
        <p:nvSpPr>
          <p:cNvPr id="4" name="Footer Placeholder 3"/>
          <p:cNvSpPr>
            <a:spLocks noGrp="1"/>
          </p:cNvSpPr>
          <p:nvPr>
            <p:ph type="ftr" sz="quarter" idx="16"/>
          </p:nvPr>
        </p:nvSpPr>
        <p:spPr>
          <a:xfrm>
            <a:off x="152400" y="6486525"/>
            <a:ext cx="8915400" cy="292100"/>
          </a:xfrm>
        </p:spPr>
        <p:txBody>
          <a:bodyPr>
            <a:normAutofit/>
          </a:bodyPr>
          <a:lstStyle/>
          <a:p>
            <a:r>
              <a:rPr lang="en-US" dirty="0" smtClean="0"/>
              <a:t>South Carolina Department of Education</a:t>
            </a:r>
            <a:endParaRPr lang="en-US" dirty="0"/>
          </a:p>
        </p:txBody>
      </p:sp>
    </p:spTree>
    <p:extLst>
      <p:ext uri="{BB962C8B-B14F-4D97-AF65-F5344CB8AC3E}">
        <p14:creationId xmlns:p14="http://schemas.microsoft.com/office/powerpoint/2010/main" val="33360536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0" y="2020824"/>
            <a:ext cx="8229600" cy="4075176"/>
          </a:xfrm>
        </p:spPr>
        <p:txBody>
          <a:bodyPr>
            <a:normAutofit/>
          </a:bodyPr>
          <a:lstStyle/>
          <a:p>
            <a:pPr algn="l"/>
            <a:r>
              <a:rPr lang="en-US" b="1" u="sng" dirty="0" smtClean="0"/>
              <a:t>Notice</a:t>
            </a:r>
            <a:endParaRPr lang="en-US" dirty="0" smtClean="0"/>
          </a:p>
          <a:p>
            <a:pPr algn="l"/>
            <a:r>
              <a:rPr lang="en-US" dirty="0"/>
              <a:t>	</a:t>
            </a:r>
            <a:r>
              <a:rPr lang="en-US" dirty="0" smtClean="0"/>
              <a:t>-</a:t>
            </a:r>
            <a:r>
              <a:rPr lang="en-US" dirty="0"/>
              <a:t>T</a:t>
            </a:r>
            <a:r>
              <a:rPr lang="en-US" dirty="0" smtClean="0"/>
              <a:t>ime, place, location of hearing</a:t>
            </a:r>
          </a:p>
          <a:p>
            <a:pPr algn="l"/>
            <a:r>
              <a:rPr lang="en-US" dirty="0"/>
              <a:t>	</a:t>
            </a:r>
            <a:r>
              <a:rPr lang="en-US" dirty="0" smtClean="0"/>
              <a:t>-General explanation of accusation or allegation  </a:t>
            </a:r>
            <a:endParaRPr lang="en-US" b="1" u="sng" dirty="0" smtClean="0"/>
          </a:p>
          <a:p>
            <a:pPr algn="l"/>
            <a:endParaRPr lang="en-US" dirty="0"/>
          </a:p>
          <a:p>
            <a:pPr algn="l"/>
            <a:r>
              <a:rPr lang="en-US" b="1" u="sng" dirty="0" smtClean="0"/>
              <a:t>Opportunity to be heard</a:t>
            </a:r>
            <a:r>
              <a:rPr lang="en-US" dirty="0" smtClean="0"/>
              <a:t> </a:t>
            </a:r>
          </a:p>
          <a:p>
            <a:pPr algn="l"/>
            <a:r>
              <a:rPr lang="en-US" dirty="0"/>
              <a:t>	</a:t>
            </a:r>
            <a:r>
              <a:rPr lang="en-US" dirty="0" smtClean="0"/>
              <a:t>-An opportunity to speak, present evidence, </a:t>
            </a:r>
            <a:r>
              <a:rPr lang="en-US" dirty="0" err="1" smtClean="0"/>
              <a:t>etc</a:t>
            </a:r>
            <a:r>
              <a:rPr lang="en-US" dirty="0" smtClean="0"/>
              <a:t> </a:t>
            </a:r>
          </a:p>
          <a:p>
            <a:pPr algn="l"/>
            <a:r>
              <a:rPr lang="en-US" dirty="0"/>
              <a:t>	</a:t>
            </a:r>
            <a:r>
              <a:rPr lang="en-US" dirty="0" smtClean="0"/>
              <a:t>-An unbiased fact finder</a:t>
            </a:r>
          </a:p>
          <a:p>
            <a:pPr algn="l"/>
            <a:r>
              <a:rPr lang="en-US" dirty="0" smtClean="0"/>
              <a:t>	-Ability to attend (i.e. notice was provided with ample time 	beforehand)</a:t>
            </a:r>
            <a:endParaRPr lang="en-US" dirty="0"/>
          </a:p>
        </p:txBody>
      </p:sp>
      <p:sp>
        <p:nvSpPr>
          <p:cNvPr id="3" name="Title 2"/>
          <p:cNvSpPr>
            <a:spLocks noGrp="1"/>
          </p:cNvSpPr>
          <p:nvPr>
            <p:ph type="title"/>
          </p:nvPr>
        </p:nvSpPr>
        <p:spPr/>
        <p:txBody>
          <a:bodyPr/>
          <a:lstStyle/>
          <a:p>
            <a:r>
              <a:rPr lang="en-US" dirty="0" smtClean="0"/>
              <a:t>WHAT IS DUE PROCESS?</a:t>
            </a:r>
            <a:endParaRPr lang="en-US" dirty="0"/>
          </a:p>
        </p:txBody>
      </p:sp>
      <p:sp>
        <p:nvSpPr>
          <p:cNvPr id="4" name="Footer Placeholder 3"/>
          <p:cNvSpPr>
            <a:spLocks noGrp="1"/>
          </p:cNvSpPr>
          <p:nvPr>
            <p:ph type="ftr" sz="quarter" idx="16"/>
          </p:nvPr>
        </p:nvSpPr>
        <p:spPr>
          <a:xfrm>
            <a:off x="152400" y="6486525"/>
            <a:ext cx="8839200" cy="292100"/>
          </a:xfrm>
        </p:spPr>
        <p:txBody>
          <a:bodyPr>
            <a:normAutofit/>
          </a:bodyPr>
          <a:lstStyle/>
          <a:p>
            <a:r>
              <a:rPr lang="en-US" dirty="0" smtClean="0"/>
              <a:t>South Carolina Department of Education</a:t>
            </a:r>
            <a:endParaRPr lang="en-US" dirty="0"/>
          </a:p>
        </p:txBody>
      </p:sp>
    </p:spTree>
    <p:extLst>
      <p:ext uri="{BB962C8B-B14F-4D97-AF65-F5344CB8AC3E}">
        <p14:creationId xmlns:p14="http://schemas.microsoft.com/office/powerpoint/2010/main" val="27601944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0" y="2020824"/>
            <a:ext cx="8229600" cy="4075176"/>
          </a:xfrm>
        </p:spPr>
        <p:txBody>
          <a:bodyPr>
            <a:normAutofit/>
          </a:bodyPr>
          <a:lstStyle/>
          <a:p>
            <a:pPr algn="l"/>
            <a:endParaRPr lang="en-US" b="1" u="sng" dirty="0" smtClean="0"/>
          </a:p>
          <a:p>
            <a:pPr algn="l"/>
            <a:endParaRPr lang="en-US" b="1" u="sng" dirty="0"/>
          </a:p>
          <a:p>
            <a:pPr algn="l"/>
            <a:endParaRPr lang="en-US" b="1" u="sng" dirty="0" smtClean="0"/>
          </a:p>
          <a:p>
            <a:pPr algn="l"/>
            <a:r>
              <a:rPr lang="en-US" b="1" u="sng" dirty="0" smtClean="0"/>
              <a:t>Grounds for suspension, expulsion or transfer:</a:t>
            </a:r>
            <a:r>
              <a:rPr lang="en-US" dirty="0" smtClean="0"/>
              <a:t> “commission of any crime, gross immorality, gross misbehavior, persistent disobedience, or for violation of written rules and promulgated regulations established by the district board, county board, or the State Board of Education, or when the presence of the pupil is detrimental to the best interest of the school.”</a:t>
            </a:r>
          </a:p>
          <a:p>
            <a:pPr algn="l"/>
            <a:endParaRPr lang="en-US" dirty="0"/>
          </a:p>
        </p:txBody>
      </p:sp>
      <p:sp>
        <p:nvSpPr>
          <p:cNvPr id="3" name="Title 2"/>
          <p:cNvSpPr>
            <a:spLocks noGrp="1"/>
          </p:cNvSpPr>
          <p:nvPr>
            <p:ph type="title"/>
          </p:nvPr>
        </p:nvSpPr>
        <p:spPr/>
        <p:txBody>
          <a:bodyPr/>
          <a:lstStyle/>
          <a:p>
            <a:r>
              <a:rPr lang="en-US" dirty="0" smtClean="0"/>
              <a:t>Student Discipline</a:t>
            </a:r>
            <a:endParaRPr lang="en-US" dirty="0"/>
          </a:p>
        </p:txBody>
      </p:sp>
      <p:sp>
        <p:nvSpPr>
          <p:cNvPr id="4" name="Footer Placeholder 3"/>
          <p:cNvSpPr>
            <a:spLocks noGrp="1"/>
          </p:cNvSpPr>
          <p:nvPr>
            <p:ph type="ftr" sz="quarter" idx="16"/>
          </p:nvPr>
        </p:nvSpPr>
        <p:spPr>
          <a:xfrm>
            <a:off x="152400" y="6486525"/>
            <a:ext cx="8839200" cy="292100"/>
          </a:xfrm>
        </p:spPr>
        <p:txBody>
          <a:bodyPr>
            <a:normAutofit/>
          </a:bodyPr>
          <a:lstStyle/>
          <a:p>
            <a:r>
              <a:rPr lang="en-US" dirty="0" smtClean="0"/>
              <a:t>South Carolina Department of Education</a:t>
            </a:r>
            <a:endParaRPr lang="en-US" dirty="0"/>
          </a:p>
        </p:txBody>
      </p:sp>
    </p:spTree>
    <p:extLst>
      <p:ext uri="{BB962C8B-B14F-4D97-AF65-F5344CB8AC3E}">
        <p14:creationId xmlns:p14="http://schemas.microsoft.com/office/powerpoint/2010/main" val="23561620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0" y="2020824"/>
            <a:ext cx="8229600" cy="4075176"/>
          </a:xfrm>
        </p:spPr>
        <p:txBody>
          <a:bodyPr>
            <a:normAutofit/>
          </a:bodyPr>
          <a:lstStyle/>
          <a:p>
            <a:pPr algn="l"/>
            <a:r>
              <a:rPr lang="en-US" b="1" u="sng" dirty="0" smtClean="0"/>
              <a:t>Notice</a:t>
            </a:r>
            <a:r>
              <a:rPr lang="en-US" b="1" dirty="0" smtClean="0"/>
              <a:t>:</a:t>
            </a:r>
            <a:r>
              <a:rPr lang="en-US" dirty="0" smtClean="0"/>
              <a:t> “When </a:t>
            </a:r>
            <a:r>
              <a:rPr lang="en-US" dirty="0"/>
              <a:t>a pupil is suspended from a class or a school, the administrator shall notify, in writing, the parents or legal guardian of the pupil, giving the reason for such suspension and setting a time and </a:t>
            </a:r>
            <a:r>
              <a:rPr lang="en-US" dirty="0" smtClean="0"/>
              <a:t>place…”</a:t>
            </a:r>
          </a:p>
          <a:p>
            <a:pPr lvl="0" algn="l">
              <a:buClr>
                <a:srgbClr val="D8CEC1"/>
              </a:buClr>
            </a:pPr>
            <a:r>
              <a:rPr lang="en-US" b="1" u="sng" dirty="0" smtClean="0">
                <a:solidFill>
                  <a:srgbClr val="000000"/>
                </a:solidFill>
              </a:rPr>
              <a:t>Opportunity </a:t>
            </a:r>
            <a:r>
              <a:rPr lang="en-US" b="1" u="sng" dirty="0">
                <a:solidFill>
                  <a:srgbClr val="000000"/>
                </a:solidFill>
              </a:rPr>
              <a:t>to be </a:t>
            </a:r>
            <a:r>
              <a:rPr lang="en-US" b="1" u="sng" dirty="0" smtClean="0">
                <a:solidFill>
                  <a:srgbClr val="000000"/>
                </a:solidFill>
              </a:rPr>
              <a:t>heard</a:t>
            </a:r>
            <a:r>
              <a:rPr lang="en-US" b="1" dirty="0" smtClean="0">
                <a:solidFill>
                  <a:srgbClr val="000000"/>
                </a:solidFill>
              </a:rPr>
              <a:t>:</a:t>
            </a:r>
            <a:r>
              <a:rPr lang="en-US" dirty="0" smtClean="0">
                <a:solidFill>
                  <a:srgbClr val="000000"/>
                </a:solidFill>
              </a:rPr>
              <a:t> “…</a:t>
            </a:r>
            <a:r>
              <a:rPr lang="en-US" dirty="0" smtClean="0"/>
              <a:t>when </a:t>
            </a:r>
            <a:r>
              <a:rPr lang="en-US" dirty="0"/>
              <a:t>the administrator shall be available for a conference with the parents or guardian. The conference shall be set within three days of the date of the suspension. After the conference the parents or legal guardian may appeal the suspension to the board of trustees or to its authorized agent.” </a:t>
            </a:r>
            <a:endParaRPr lang="en-US" dirty="0" smtClean="0"/>
          </a:p>
          <a:p>
            <a:pPr algn="l"/>
            <a:endParaRPr lang="en-US" dirty="0" smtClean="0"/>
          </a:p>
          <a:p>
            <a:pPr algn="l"/>
            <a:endParaRPr lang="en-US" b="1" u="sng" dirty="0"/>
          </a:p>
        </p:txBody>
      </p:sp>
      <p:sp>
        <p:nvSpPr>
          <p:cNvPr id="3" name="Title 2"/>
          <p:cNvSpPr>
            <a:spLocks noGrp="1"/>
          </p:cNvSpPr>
          <p:nvPr>
            <p:ph type="title"/>
          </p:nvPr>
        </p:nvSpPr>
        <p:spPr/>
        <p:txBody>
          <a:bodyPr/>
          <a:lstStyle/>
          <a:p>
            <a:r>
              <a:rPr lang="en-US" dirty="0" smtClean="0"/>
              <a:t>Suspension</a:t>
            </a:r>
            <a:endParaRPr lang="en-US" dirty="0"/>
          </a:p>
        </p:txBody>
      </p:sp>
      <p:sp>
        <p:nvSpPr>
          <p:cNvPr id="4" name="Footer Placeholder 3"/>
          <p:cNvSpPr>
            <a:spLocks noGrp="1"/>
          </p:cNvSpPr>
          <p:nvPr>
            <p:ph type="ftr" sz="quarter" idx="16"/>
          </p:nvPr>
        </p:nvSpPr>
        <p:spPr>
          <a:xfrm>
            <a:off x="152400" y="6486525"/>
            <a:ext cx="8839200" cy="292100"/>
          </a:xfrm>
        </p:spPr>
        <p:txBody>
          <a:bodyPr>
            <a:normAutofit/>
          </a:bodyPr>
          <a:lstStyle/>
          <a:p>
            <a:r>
              <a:rPr lang="en-US" dirty="0" smtClean="0"/>
              <a:t>South Carolina Department of Education</a:t>
            </a:r>
            <a:endParaRPr lang="en-US" dirty="0"/>
          </a:p>
        </p:txBody>
      </p:sp>
    </p:spTree>
    <p:extLst>
      <p:ext uri="{BB962C8B-B14F-4D97-AF65-F5344CB8AC3E}">
        <p14:creationId xmlns:p14="http://schemas.microsoft.com/office/powerpoint/2010/main" val="41867500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0" y="2020824"/>
            <a:ext cx="8229600" cy="4075176"/>
          </a:xfrm>
        </p:spPr>
        <p:txBody>
          <a:bodyPr>
            <a:normAutofit fontScale="92500" lnSpcReduction="10000"/>
          </a:bodyPr>
          <a:lstStyle/>
          <a:p>
            <a:pPr lvl="0" algn="l">
              <a:buClr>
                <a:srgbClr val="D8CEC1"/>
              </a:buClr>
            </a:pPr>
            <a:r>
              <a:rPr lang="en-US" b="1" u="sng" dirty="0" smtClean="0">
                <a:solidFill>
                  <a:srgbClr val="000000"/>
                </a:solidFill>
              </a:rPr>
              <a:t>Notice</a:t>
            </a:r>
            <a:r>
              <a:rPr lang="en-US" b="1" dirty="0" smtClean="0">
                <a:solidFill>
                  <a:srgbClr val="000000"/>
                </a:solidFill>
              </a:rPr>
              <a:t>: </a:t>
            </a:r>
            <a:r>
              <a:rPr lang="en-US" dirty="0">
                <a:solidFill>
                  <a:srgbClr val="000000"/>
                </a:solidFill>
              </a:rPr>
              <a:t>“If procedures for expulsion are initiated, the parents or legal guardian of the pupil shall be notified in writing of the time and the place of a hearing either before the board or a person or committee designated by the board.”</a:t>
            </a:r>
            <a:endParaRPr lang="en-US" b="1" dirty="0">
              <a:solidFill>
                <a:srgbClr val="000000"/>
              </a:solidFill>
            </a:endParaRPr>
          </a:p>
          <a:p>
            <a:pPr algn="l"/>
            <a:r>
              <a:rPr lang="en-US" b="1" u="sng" dirty="0" smtClean="0"/>
              <a:t>Opportunity to be heard</a:t>
            </a:r>
            <a:r>
              <a:rPr lang="en-US" b="1" dirty="0" smtClean="0"/>
              <a:t>: </a:t>
            </a:r>
            <a:r>
              <a:rPr lang="en-US" dirty="0"/>
              <a:t>“At the hearing the parents or legal guardian shall have the right to legal counsel and to all other regular legal rights including the right to question all </a:t>
            </a:r>
            <a:r>
              <a:rPr lang="en-US" dirty="0" smtClean="0"/>
              <a:t>witnesses…. The </a:t>
            </a:r>
            <a:r>
              <a:rPr lang="en-US" dirty="0"/>
              <a:t>hearing shall take place within fifteen days of the written notification at a time and place designated by the board and a decision shall be rendered within ten days of the hearing. </a:t>
            </a:r>
            <a:endParaRPr lang="en-US" dirty="0" smtClean="0"/>
          </a:p>
          <a:p>
            <a:pPr algn="l"/>
            <a:endParaRPr lang="en-US" dirty="0" smtClean="0"/>
          </a:p>
          <a:p>
            <a:pPr marL="342900" indent="-342900" algn="l">
              <a:buFont typeface="Arial" panose="020B0604020202020204" pitchFamily="34" charset="0"/>
              <a:buChar char="•"/>
            </a:pPr>
            <a:r>
              <a:rPr lang="en-US" dirty="0" smtClean="0"/>
              <a:t>Expulsions are generally for the remainder of the year; however the board may permanently expel any pupil who is “incorrigible.”</a:t>
            </a:r>
          </a:p>
          <a:p>
            <a:pPr marL="342900" indent="-342900" algn="l">
              <a:buFont typeface="Arial" panose="020B0604020202020204" pitchFamily="34" charset="0"/>
              <a:buChar char="•"/>
            </a:pPr>
            <a:r>
              <a:rPr lang="en-US" dirty="0"/>
              <a:t>The district board must expel for no less than one year a student who is determined to have brought a firearm to a school or any setting under the jurisdiction of a local board of trustees.</a:t>
            </a:r>
          </a:p>
        </p:txBody>
      </p:sp>
      <p:sp>
        <p:nvSpPr>
          <p:cNvPr id="3" name="Title 2"/>
          <p:cNvSpPr>
            <a:spLocks noGrp="1"/>
          </p:cNvSpPr>
          <p:nvPr>
            <p:ph type="title"/>
          </p:nvPr>
        </p:nvSpPr>
        <p:spPr/>
        <p:txBody>
          <a:bodyPr/>
          <a:lstStyle/>
          <a:p>
            <a:r>
              <a:rPr lang="en-US" dirty="0" smtClean="0"/>
              <a:t>Expulsion</a:t>
            </a:r>
            <a:endParaRPr lang="en-US" dirty="0"/>
          </a:p>
        </p:txBody>
      </p:sp>
      <p:sp>
        <p:nvSpPr>
          <p:cNvPr id="4" name="Footer Placeholder 3"/>
          <p:cNvSpPr>
            <a:spLocks noGrp="1"/>
          </p:cNvSpPr>
          <p:nvPr>
            <p:ph type="ftr" sz="quarter" idx="16"/>
          </p:nvPr>
        </p:nvSpPr>
        <p:spPr>
          <a:xfrm>
            <a:off x="152400" y="6486525"/>
            <a:ext cx="8839200" cy="292100"/>
          </a:xfrm>
        </p:spPr>
        <p:txBody>
          <a:bodyPr>
            <a:normAutofit/>
          </a:bodyPr>
          <a:lstStyle/>
          <a:p>
            <a:r>
              <a:rPr lang="en-US" dirty="0" smtClean="0"/>
              <a:t>South Carolina Department of Education</a:t>
            </a:r>
            <a:endParaRPr lang="en-US" dirty="0"/>
          </a:p>
        </p:txBody>
      </p:sp>
    </p:spTree>
    <p:extLst>
      <p:ext uri="{BB962C8B-B14F-4D97-AF65-F5344CB8AC3E}">
        <p14:creationId xmlns:p14="http://schemas.microsoft.com/office/powerpoint/2010/main" val="16497554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dirty="0" smtClean="0"/>
              <a:t>Barring Enrollment</a:t>
            </a:r>
          </a:p>
        </p:txBody>
      </p:sp>
      <p:sp>
        <p:nvSpPr>
          <p:cNvPr id="23555" name="Rectangle 3"/>
          <p:cNvSpPr>
            <a:spLocks noGrp="1" noChangeArrowheads="1"/>
          </p:cNvSpPr>
          <p:nvPr>
            <p:ph type="body" idx="4294967295"/>
          </p:nvPr>
        </p:nvSpPr>
        <p:spPr>
          <a:xfrm>
            <a:off x="1143000" y="1447800"/>
            <a:ext cx="7543800" cy="4678363"/>
          </a:xfrm>
          <a:prstGeom prst="rect">
            <a:avLst/>
          </a:prstGeom>
        </p:spPr>
        <p:txBody>
          <a:bodyPr/>
          <a:lstStyle/>
          <a:p>
            <a:pPr eaLnBrk="1" hangingPunct="1">
              <a:lnSpc>
                <a:spcPct val="80000"/>
              </a:lnSpc>
            </a:pPr>
            <a:endParaRPr lang="en-US" sz="2400" dirty="0" smtClean="0"/>
          </a:p>
          <a:p>
            <a:pPr algn="l">
              <a:lnSpc>
                <a:spcPct val="80000"/>
              </a:lnSpc>
            </a:pPr>
            <a:endParaRPr lang="en-US" dirty="0" smtClean="0">
              <a:solidFill>
                <a:srgbClr val="C00000"/>
              </a:solidFill>
            </a:endParaRPr>
          </a:p>
        </p:txBody>
      </p:sp>
      <p:sp>
        <p:nvSpPr>
          <p:cNvPr id="2" name="Footer Placeholder 1"/>
          <p:cNvSpPr>
            <a:spLocks noGrp="1"/>
          </p:cNvSpPr>
          <p:nvPr>
            <p:ph type="ftr" sz="quarter" idx="16"/>
          </p:nvPr>
        </p:nvSpPr>
        <p:spPr>
          <a:xfrm>
            <a:off x="152400" y="6486525"/>
            <a:ext cx="8839200" cy="292100"/>
          </a:xfrm>
        </p:spPr>
        <p:txBody>
          <a:bodyPr>
            <a:normAutofit/>
          </a:bodyPr>
          <a:lstStyle/>
          <a:p>
            <a:r>
              <a:rPr lang="en-US" dirty="0" smtClean="0"/>
              <a:t>South Carolina Department of Education</a:t>
            </a:r>
            <a:endParaRPr lang="en-US" dirty="0"/>
          </a:p>
        </p:txBody>
      </p:sp>
      <p:sp>
        <p:nvSpPr>
          <p:cNvPr id="3" name="Rectangle 2"/>
          <p:cNvSpPr/>
          <p:nvPr/>
        </p:nvSpPr>
        <p:spPr>
          <a:xfrm>
            <a:off x="685800" y="2057400"/>
            <a:ext cx="7924800" cy="4339650"/>
          </a:xfrm>
          <a:prstGeom prst="rect">
            <a:avLst/>
          </a:prstGeom>
        </p:spPr>
        <p:txBody>
          <a:bodyPr wrap="square">
            <a:spAutoFit/>
          </a:bodyPr>
          <a:lstStyle/>
          <a:p>
            <a:pPr lvl="0">
              <a:buClr>
                <a:srgbClr val="D8CEC1"/>
              </a:buClr>
            </a:pPr>
            <a:r>
              <a:rPr lang="en-US" sz="2000" b="1" u="sng" dirty="0" smtClean="0">
                <a:solidFill>
                  <a:srgbClr val="000000"/>
                </a:solidFill>
              </a:rPr>
              <a:t>Notice</a:t>
            </a:r>
            <a:r>
              <a:rPr lang="en-US" sz="2000" b="1" dirty="0" smtClean="0">
                <a:solidFill>
                  <a:srgbClr val="000000"/>
                </a:solidFill>
              </a:rPr>
              <a:t>: </a:t>
            </a:r>
            <a:r>
              <a:rPr lang="en-US" sz="2000" dirty="0" smtClean="0">
                <a:solidFill>
                  <a:srgbClr val="000000"/>
                </a:solidFill>
              </a:rPr>
              <a:t>“</a:t>
            </a:r>
            <a:r>
              <a:rPr lang="en-US" sz="2000" dirty="0"/>
              <a:t>If the board bars a student from enrolling pursuant to this section, notice must be provided to the student's parent or legal </a:t>
            </a:r>
            <a:r>
              <a:rPr lang="en-US" sz="2000" dirty="0" smtClean="0"/>
              <a:t>guardian…”</a:t>
            </a:r>
          </a:p>
          <a:p>
            <a:pPr lvl="0">
              <a:buClr>
                <a:srgbClr val="D8CEC1"/>
              </a:buClr>
            </a:pPr>
            <a:endParaRPr lang="en-US" sz="2000" b="1" u="sng" dirty="0"/>
          </a:p>
          <a:p>
            <a:pPr lvl="0"/>
            <a:r>
              <a:rPr lang="en-US" sz="2000" b="1" u="sng" dirty="0"/>
              <a:t>Opportunity to be </a:t>
            </a:r>
            <a:r>
              <a:rPr lang="en-US" sz="2000" b="1" u="sng" dirty="0" smtClean="0"/>
              <a:t>heard</a:t>
            </a:r>
            <a:r>
              <a:rPr lang="en-US" sz="2000" b="1" dirty="0" smtClean="0"/>
              <a:t>: </a:t>
            </a:r>
            <a:r>
              <a:rPr lang="en-US" sz="2000" dirty="0" smtClean="0"/>
              <a:t>“...and </a:t>
            </a:r>
            <a:r>
              <a:rPr lang="en-US" sz="2000" dirty="0"/>
              <a:t>the student is entitled to a hearing and all other procedural rights afforded under state law to a student subject to expulsion</a:t>
            </a:r>
            <a:r>
              <a:rPr lang="en-US" sz="2000" dirty="0" smtClean="0"/>
              <a:t>.”</a:t>
            </a:r>
          </a:p>
          <a:p>
            <a:pPr lvl="0"/>
            <a:endParaRPr lang="en-US" sz="2000" dirty="0"/>
          </a:p>
          <a:p>
            <a:pPr marL="342900" lvl="0" indent="-342900">
              <a:buFont typeface="Arial" panose="020B0604020202020204" pitchFamily="34" charset="0"/>
              <a:buChar char="•"/>
            </a:pPr>
            <a:r>
              <a:rPr lang="en-US" sz="2000" dirty="0"/>
              <a:t>The bar to enrollment applies for a maximum of one year. After the bar is lifted, a student may reapply for enrollment and the board shall order the student enrolled if he otherwise meets enrollment criteria.</a:t>
            </a:r>
            <a:endParaRPr lang="en-US" sz="2000" dirty="0" smtClean="0"/>
          </a:p>
          <a:p>
            <a:pPr lvl="0"/>
            <a:endParaRPr lang="en-US" sz="2000" dirty="0"/>
          </a:p>
          <a:p>
            <a:pPr lvl="0"/>
            <a:endParaRPr lang="en-US" sz="2000" dirty="0" smtClean="0"/>
          </a:p>
          <a:p>
            <a:r>
              <a:rPr lang="en-US" dirty="0"/>
              <a:t/>
            </a:r>
            <a:br>
              <a:rPr lang="en-US" dirty="0"/>
            </a:br>
            <a:endParaRPr lang="en-US" b="1" u="sng" dirty="0"/>
          </a:p>
        </p:txBody>
      </p:sp>
    </p:spTree>
    <p:extLst>
      <p:ext uri="{BB962C8B-B14F-4D97-AF65-F5344CB8AC3E}">
        <p14:creationId xmlns:p14="http://schemas.microsoft.com/office/powerpoint/2010/main" val="417364973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dirty="0" smtClean="0"/>
              <a:t>SUBSTANTIVE DUE PROCESS</a:t>
            </a:r>
          </a:p>
        </p:txBody>
      </p:sp>
      <p:sp>
        <p:nvSpPr>
          <p:cNvPr id="2" name="Footer Placeholder 1"/>
          <p:cNvSpPr>
            <a:spLocks noGrp="1"/>
          </p:cNvSpPr>
          <p:nvPr>
            <p:ph type="ftr" sz="quarter" idx="16"/>
          </p:nvPr>
        </p:nvSpPr>
        <p:spPr>
          <a:xfrm>
            <a:off x="152400" y="6486525"/>
            <a:ext cx="8839200" cy="292100"/>
          </a:xfrm>
        </p:spPr>
        <p:txBody>
          <a:bodyPr>
            <a:normAutofit/>
          </a:bodyPr>
          <a:lstStyle/>
          <a:p>
            <a:r>
              <a:rPr lang="en-US" dirty="0" smtClean="0"/>
              <a:t>South Carolina Department of Education</a:t>
            </a:r>
            <a:endParaRPr lang="en-US" dirty="0"/>
          </a:p>
        </p:txBody>
      </p:sp>
      <p:sp>
        <p:nvSpPr>
          <p:cNvPr id="3" name="Rectangle 2"/>
          <p:cNvSpPr/>
          <p:nvPr/>
        </p:nvSpPr>
        <p:spPr>
          <a:xfrm>
            <a:off x="685800" y="2057400"/>
            <a:ext cx="7924800" cy="3724096"/>
          </a:xfrm>
          <a:prstGeom prst="rect">
            <a:avLst/>
          </a:prstGeom>
        </p:spPr>
        <p:txBody>
          <a:bodyPr wrap="square">
            <a:spAutoFit/>
          </a:bodyPr>
          <a:lstStyle/>
          <a:p>
            <a:pPr marL="285750" lvl="0" indent="-285750">
              <a:buClr>
                <a:srgbClr val="D8CEC1"/>
              </a:buClr>
              <a:buFont typeface="Arial" panose="020B0604020202020204" pitchFamily="34" charset="0"/>
              <a:buChar char="•"/>
            </a:pPr>
            <a:r>
              <a:rPr lang="en-US" sz="2400" dirty="0" smtClean="0"/>
              <a:t>Questions for hearing officers in due process hearing:</a:t>
            </a:r>
          </a:p>
          <a:p>
            <a:pPr marL="742950" lvl="1" indent="-285750">
              <a:buClr>
                <a:srgbClr val="D8CEC1"/>
              </a:buClr>
              <a:buFont typeface="Arial" panose="020B0604020202020204" pitchFamily="34" charset="0"/>
              <a:buChar char="•"/>
            </a:pPr>
            <a:r>
              <a:rPr lang="en-US" sz="2400" dirty="0" smtClean="0"/>
              <a:t>Was there appropriate notice?</a:t>
            </a:r>
          </a:p>
          <a:p>
            <a:pPr marL="742950" lvl="1" indent="-285750">
              <a:buClr>
                <a:srgbClr val="D8CEC1"/>
              </a:buClr>
              <a:buFont typeface="Arial" panose="020B0604020202020204" pitchFamily="34" charset="0"/>
              <a:buChar char="•"/>
            </a:pPr>
            <a:r>
              <a:rPr lang="en-US" sz="2400" dirty="0" smtClean="0"/>
              <a:t>Did the conduct at issue actually occur?</a:t>
            </a:r>
          </a:p>
          <a:p>
            <a:pPr marL="742950" lvl="1" indent="-285750">
              <a:buClr>
                <a:srgbClr val="D8CEC1"/>
              </a:buClr>
              <a:buFont typeface="Arial" panose="020B0604020202020204" pitchFamily="34" charset="0"/>
              <a:buChar char="•"/>
            </a:pPr>
            <a:r>
              <a:rPr lang="en-US" sz="2400" dirty="0" smtClean="0"/>
              <a:t>Does the conduct clearly violate rules, policy, or law?</a:t>
            </a:r>
          </a:p>
          <a:p>
            <a:pPr marL="742950" lvl="1" indent="-285750">
              <a:buClr>
                <a:srgbClr val="D8CEC1"/>
              </a:buClr>
              <a:buFont typeface="Arial" panose="020B0604020202020204" pitchFamily="34" charset="0"/>
              <a:buChar char="•"/>
            </a:pPr>
            <a:r>
              <a:rPr lang="en-US" sz="2400" dirty="0" smtClean="0"/>
              <a:t>Even if there is a clear violation, is there “some other reason” that the student is facing this type of discipline? (i.e. race, sex, national origin)</a:t>
            </a:r>
          </a:p>
          <a:p>
            <a:pPr marL="742950" lvl="1" indent="-285750">
              <a:buClr>
                <a:srgbClr val="D8CEC1"/>
              </a:buClr>
              <a:buFont typeface="Arial" panose="020B0604020202020204" pitchFamily="34" charset="0"/>
              <a:buChar char="•"/>
            </a:pPr>
            <a:r>
              <a:rPr lang="en-US" sz="2400" dirty="0" smtClean="0"/>
              <a:t>Is the disciplinary action appropriate for the severity of the conduct?</a:t>
            </a:r>
          </a:p>
          <a:p>
            <a:pPr marL="285750" lvl="0" indent="-285750">
              <a:buClr>
                <a:srgbClr val="D8CEC1"/>
              </a:buClr>
              <a:buFont typeface="Arial" panose="020B0604020202020204" pitchFamily="34" charset="0"/>
              <a:buChar char="•"/>
            </a:pPr>
            <a:endParaRPr lang="en-US" sz="2000" b="1" u="sng" dirty="0"/>
          </a:p>
        </p:txBody>
      </p:sp>
    </p:spTree>
    <p:extLst>
      <p:ext uri="{BB962C8B-B14F-4D97-AF65-F5344CB8AC3E}">
        <p14:creationId xmlns:p14="http://schemas.microsoft.com/office/powerpoint/2010/main" val="375218144"/>
      </p:ext>
    </p:extLst>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Custom 13">
      <a:dk1>
        <a:srgbClr val="000000"/>
      </a:dk1>
      <a:lt1>
        <a:srgbClr val="FFFFFF"/>
      </a:lt1>
      <a:dk2>
        <a:srgbClr val="C00000"/>
      </a:dk2>
      <a:lt2>
        <a:srgbClr val="6C6C6C"/>
      </a:lt2>
      <a:accent1>
        <a:srgbClr val="D8CEC1"/>
      </a:accent1>
      <a:accent2>
        <a:srgbClr val="A7B789"/>
      </a:accent2>
      <a:accent3>
        <a:srgbClr val="C00000"/>
      </a:accent3>
      <a:accent4>
        <a:srgbClr val="92A9B9"/>
      </a:accent4>
      <a:accent5>
        <a:srgbClr val="9C8265"/>
      </a:accent5>
      <a:accent6>
        <a:srgbClr val="8D6974"/>
      </a:accent6>
      <a:hlink>
        <a:srgbClr val="67AABF"/>
      </a:hlink>
      <a:folHlink>
        <a:srgbClr val="C00000"/>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3007</TotalTime>
  <Words>977</Words>
  <Application>Microsoft Office PowerPoint</Application>
  <PresentationFormat>On-screen Show (4:3)</PresentationFormat>
  <Paragraphs>93</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BlackTie</vt:lpstr>
      <vt:lpstr>STUDENT DISCIPLINE AND DUE PROCESS </vt:lpstr>
      <vt:lpstr>What is Due Process? </vt:lpstr>
      <vt:lpstr>What is due process?</vt:lpstr>
      <vt:lpstr>WHAT IS DUE PROCESS?</vt:lpstr>
      <vt:lpstr>Student Discipline</vt:lpstr>
      <vt:lpstr>Suspension</vt:lpstr>
      <vt:lpstr>Expulsion</vt:lpstr>
      <vt:lpstr>Barring Enrollment</vt:lpstr>
      <vt:lpstr>SUBSTANTIVE DUE PROCESS</vt:lpstr>
      <vt:lpstr>Transfer of pupils</vt:lpstr>
      <vt:lpstr>Federal Reporting Requirements (ESSA)</vt:lpstr>
      <vt:lpstr>Federal Reporting Requirements (ESSA)</vt:lpstr>
      <vt:lpstr>E. Scott Winburn, deputy general counsel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RIGHTS and methods of administration</dc:title>
  <dc:creator>test</dc:creator>
  <cp:lastModifiedBy>Windows User</cp:lastModifiedBy>
  <cp:revision>75</cp:revision>
  <cp:lastPrinted>2014-09-22T16:09:03Z</cp:lastPrinted>
  <dcterms:created xsi:type="dcterms:W3CDTF">2012-11-13T21:37:48Z</dcterms:created>
  <dcterms:modified xsi:type="dcterms:W3CDTF">2018-01-24T19:44:40Z</dcterms:modified>
</cp:coreProperties>
</file>