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1" r:id="rId1"/>
  </p:sldMasterIdLst>
  <p:notesMasterIdLst>
    <p:notesMasterId r:id="rId24"/>
  </p:notesMasterIdLst>
  <p:sldIdLst>
    <p:sldId id="256" r:id="rId2"/>
    <p:sldId id="269" r:id="rId3"/>
    <p:sldId id="270" r:id="rId4"/>
    <p:sldId id="260" r:id="rId5"/>
    <p:sldId id="261" r:id="rId6"/>
    <p:sldId id="262" r:id="rId7"/>
    <p:sldId id="263" r:id="rId8"/>
    <p:sldId id="271" r:id="rId9"/>
    <p:sldId id="266" r:id="rId10"/>
    <p:sldId id="267" r:id="rId11"/>
    <p:sldId id="272" r:id="rId12"/>
    <p:sldId id="258" r:id="rId13"/>
    <p:sldId id="257" r:id="rId14"/>
    <p:sldId id="273" r:id="rId15"/>
    <p:sldId id="274" r:id="rId16"/>
    <p:sldId id="275" r:id="rId17"/>
    <p:sldId id="276" r:id="rId18"/>
    <p:sldId id="277" r:id="rId19"/>
    <p:sldId id="278" r:id="rId20"/>
    <p:sldId id="259" r:id="rId21"/>
    <p:sldId id="279" r:id="rId22"/>
    <p:sldId id="268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F0CA3-E625-4A8F-844E-6BA475AF8A41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285D38F7-61F7-4707-9E82-FBF7B5BE5F2D}">
      <dgm:prSet phldrT="[Text]"/>
      <dgm:spPr/>
      <dgm:t>
        <a:bodyPr/>
        <a:lstStyle/>
        <a:p>
          <a:r>
            <a:rPr lang="en-US" dirty="0" err="1" smtClean="0"/>
            <a:t>Buist</a:t>
          </a:r>
          <a:r>
            <a:rPr lang="en-US" dirty="0" smtClean="0"/>
            <a:t> Academy</a:t>
          </a:r>
          <a:endParaRPr lang="en-US" dirty="0"/>
        </a:p>
      </dgm:t>
    </dgm:pt>
    <dgm:pt modelId="{0E14576E-02F9-4DE5-9887-32B226D53272}" type="parTrans" cxnId="{A9A86FBA-05B4-4047-A121-9557B3EDC551}">
      <dgm:prSet/>
      <dgm:spPr/>
      <dgm:t>
        <a:bodyPr/>
        <a:lstStyle/>
        <a:p>
          <a:endParaRPr lang="en-US"/>
        </a:p>
      </dgm:t>
    </dgm:pt>
    <dgm:pt modelId="{0C29E288-B068-44B8-ACA7-14C22C5D23FD}" type="sibTrans" cxnId="{A9A86FBA-05B4-4047-A121-9557B3EDC551}">
      <dgm:prSet/>
      <dgm:spPr/>
      <dgm:t>
        <a:bodyPr/>
        <a:lstStyle/>
        <a:p>
          <a:endParaRPr lang="en-US"/>
        </a:p>
      </dgm:t>
    </dgm:pt>
    <dgm:pt modelId="{6F13A067-F96E-427B-BFB8-487A4B120EAD}">
      <dgm:prSet phldrT="[Text]"/>
      <dgm:spPr/>
      <dgm:t>
        <a:bodyPr/>
        <a:lstStyle/>
        <a:p>
          <a:r>
            <a:rPr lang="en-US" dirty="0" smtClean="0"/>
            <a:t>Ashley River Creative Arts</a:t>
          </a:r>
          <a:endParaRPr lang="en-US" dirty="0"/>
        </a:p>
      </dgm:t>
    </dgm:pt>
    <dgm:pt modelId="{DB0FF5BE-2135-4271-A51B-D408CDE317FB}" type="parTrans" cxnId="{58B12C34-3BD3-4AFA-B3EA-CCA27069ABC2}">
      <dgm:prSet/>
      <dgm:spPr/>
      <dgm:t>
        <a:bodyPr/>
        <a:lstStyle/>
        <a:p>
          <a:endParaRPr lang="en-US"/>
        </a:p>
      </dgm:t>
    </dgm:pt>
    <dgm:pt modelId="{51EA1766-062D-48C4-AE8A-08ECD80E4F08}" type="sibTrans" cxnId="{58B12C34-3BD3-4AFA-B3EA-CCA27069ABC2}">
      <dgm:prSet/>
      <dgm:spPr/>
      <dgm:t>
        <a:bodyPr/>
        <a:lstStyle/>
        <a:p>
          <a:endParaRPr lang="en-US"/>
        </a:p>
      </dgm:t>
    </dgm:pt>
    <dgm:pt modelId="{37D176C3-1FA2-491E-999F-8ECCC98F92C7}">
      <dgm:prSet phldrT="[Text]"/>
      <dgm:spPr/>
      <dgm:t>
        <a:bodyPr/>
        <a:lstStyle/>
        <a:p>
          <a:r>
            <a:rPr lang="en-US" dirty="0" smtClean="0"/>
            <a:t>Montessori Community </a:t>
          </a:r>
          <a:endParaRPr lang="en-US" dirty="0"/>
        </a:p>
      </dgm:t>
    </dgm:pt>
    <dgm:pt modelId="{61606119-314C-420D-BF4F-3A849EA36E6B}" type="parTrans" cxnId="{739DFCC8-38B6-4724-B571-D11EBFFBB2A3}">
      <dgm:prSet/>
      <dgm:spPr/>
      <dgm:t>
        <a:bodyPr/>
        <a:lstStyle/>
        <a:p>
          <a:endParaRPr lang="en-US"/>
        </a:p>
      </dgm:t>
    </dgm:pt>
    <dgm:pt modelId="{1DCC592E-675D-464B-9B7F-39EDEDDF5160}" type="sibTrans" cxnId="{739DFCC8-38B6-4724-B571-D11EBFFBB2A3}">
      <dgm:prSet/>
      <dgm:spPr/>
      <dgm:t>
        <a:bodyPr/>
        <a:lstStyle/>
        <a:p>
          <a:endParaRPr lang="en-US"/>
        </a:p>
      </dgm:t>
    </dgm:pt>
    <dgm:pt modelId="{6CD6ED21-29BB-47D9-936A-AA514E171707}" type="pres">
      <dgm:prSet presAssocID="{87FF0CA3-E625-4A8F-844E-6BA475AF8A41}" presName="Name0" presStyleCnt="0">
        <dgm:presLayoutVars>
          <dgm:dir/>
          <dgm:resizeHandles val="exact"/>
        </dgm:presLayoutVars>
      </dgm:prSet>
      <dgm:spPr/>
    </dgm:pt>
    <dgm:pt modelId="{73C263D5-1716-42BE-A908-175F76B1AADD}" type="pres">
      <dgm:prSet presAssocID="{285D38F7-61F7-4707-9E82-FBF7B5BE5F2D}" presName="composite" presStyleCnt="0"/>
      <dgm:spPr/>
    </dgm:pt>
    <dgm:pt modelId="{2D2E2DED-FF05-4B5B-8B23-B4E28BACDDE3}" type="pres">
      <dgm:prSet presAssocID="{285D38F7-61F7-4707-9E82-FBF7B5BE5F2D}" presName="bgChev" presStyleLbl="node1" presStyleIdx="0" presStyleCnt="3"/>
      <dgm:spPr/>
      <dgm:t>
        <a:bodyPr/>
        <a:lstStyle/>
        <a:p>
          <a:endParaRPr lang="en-US"/>
        </a:p>
      </dgm:t>
    </dgm:pt>
    <dgm:pt modelId="{400907C1-09D7-403F-A2F0-159B82A69BC3}" type="pres">
      <dgm:prSet presAssocID="{285D38F7-61F7-4707-9E82-FBF7B5BE5F2D}" presName="tx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EA06A-F589-4153-A481-02C5AC55B279}" type="pres">
      <dgm:prSet presAssocID="{0C29E288-B068-44B8-ACA7-14C22C5D23FD}" presName="compositeSpace" presStyleCnt="0"/>
      <dgm:spPr/>
    </dgm:pt>
    <dgm:pt modelId="{6F2A46B4-D6F1-4083-BF91-5B40D3A33639}" type="pres">
      <dgm:prSet presAssocID="{6F13A067-F96E-427B-BFB8-487A4B120EAD}" presName="composite" presStyleCnt="0"/>
      <dgm:spPr/>
    </dgm:pt>
    <dgm:pt modelId="{3475CF2B-2362-4EF6-B09A-651CBE86E703}" type="pres">
      <dgm:prSet presAssocID="{6F13A067-F96E-427B-BFB8-487A4B120EAD}" presName="bgChev" presStyleLbl="node1" presStyleIdx="1" presStyleCnt="3"/>
      <dgm:spPr/>
    </dgm:pt>
    <dgm:pt modelId="{BB0541FF-C5CA-4FBA-B126-09F1420325AD}" type="pres">
      <dgm:prSet presAssocID="{6F13A067-F96E-427B-BFB8-487A4B120EAD}" presName="tx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FA807-8356-4735-B311-C7B458F58128}" type="pres">
      <dgm:prSet presAssocID="{51EA1766-062D-48C4-AE8A-08ECD80E4F08}" presName="compositeSpace" presStyleCnt="0"/>
      <dgm:spPr/>
    </dgm:pt>
    <dgm:pt modelId="{BB61AF6B-D85D-403C-99C0-F8F0AB88D7F7}" type="pres">
      <dgm:prSet presAssocID="{37D176C3-1FA2-491E-999F-8ECCC98F92C7}" presName="composite" presStyleCnt="0"/>
      <dgm:spPr/>
    </dgm:pt>
    <dgm:pt modelId="{35D4FD22-137A-4CEC-95F6-BA1F2BDCC78C}" type="pres">
      <dgm:prSet presAssocID="{37D176C3-1FA2-491E-999F-8ECCC98F92C7}" presName="bgChev" presStyleLbl="node1" presStyleIdx="2" presStyleCnt="3"/>
      <dgm:spPr/>
    </dgm:pt>
    <dgm:pt modelId="{E67C71A1-CA70-4DDA-A839-53E2A2BB44D9}" type="pres">
      <dgm:prSet presAssocID="{37D176C3-1FA2-491E-999F-8ECCC98F92C7}" presName="tx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9DFCC8-38B6-4724-B571-D11EBFFBB2A3}" srcId="{87FF0CA3-E625-4A8F-844E-6BA475AF8A41}" destId="{37D176C3-1FA2-491E-999F-8ECCC98F92C7}" srcOrd="2" destOrd="0" parTransId="{61606119-314C-420D-BF4F-3A849EA36E6B}" sibTransId="{1DCC592E-675D-464B-9B7F-39EDEDDF5160}"/>
    <dgm:cxn modelId="{58B12C34-3BD3-4AFA-B3EA-CCA27069ABC2}" srcId="{87FF0CA3-E625-4A8F-844E-6BA475AF8A41}" destId="{6F13A067-F96E-427B-BFB8-487A4B120EAD}" srcOrd="1" destOrd="0" parTransId="{DB0FF5BE-2135-4271-A51B-D408CDE317FB}" sibTransId="{51EA1766-062D-48C4-AE8A-08ECD80E4F08}"/>
    <dgm:cxn modelId="{35708AD2-2AC0-429C-8984-1BCCA8102E68}" type="presOf" srcId="{37D176C3-1FA2-491E-999F-8ECCC98F92C7}" destId="{E67C71A1-CA70-4DDA-A839-53E2A2BB44D9}" srcOrd="0" destOrd="0" presId="urn:microsoft.com/office/officeart/2005/8/layout/chevronAccent+Icon"/>
    <dgm:cxn modelId="{A9A86FBA-05B4-4047-A121-9557B3EDC551}" srcId="{87FF0CA3-E625-4A8F-844E-6BA475AF8A41}" destId="{285D38F7-61F7-4707-9E82-FBF7B5BE5F2D}" srcOrd="0" destOrd="0" parTransId="{0E14576E-02F9-4DE5-9887-32B226D53272}" sibTransId="{0C29E288-B068-44B8-ACA7-14C22C5D23FD}"/>
    <dgm:cxn modelId="{1B3FE977-488A-42B2-B845-413FBDA3EE0A}" type="presOf" srcId="{6F13A067-F96E-427B-BFB8-487A4B120EAD}" destId="{BB0541FF-C5CA-4FBA-B126-09F1420325AD}" srcOrd="0" destOrd="0" presId="urn:microsoft.com/office/officeart/2005/8/layout/chevronAccent+Icon"/>
    <dgm:cxn modelId="{7E056098-8DEB-4707-A1D9-88D2E9211033}" type="presOf" srcId="{87FF0CA3-E625-4A8F-844E-6BA475AF8A41}" destId="{6CD6ED21-29BB-47D9-936A-AA514E171707}" srcOrd="0" destOrd="0" presId="urn:microsoft.com/office/officeart/2005/8/layout/chevronAccent+Icon"/>
    <dgm:cxn modelId="{A1DB0109-C09A-4DC7-9B2E-CCC800E31D31}" type="presOf" srcId="{285D38F7-61F7-4707-9E82-FBF7B5BE5F2D}" destId="{400907C1-09D7-403F-A2F0-159B82A69BC3}" srcOrd="0" destOrd="0" presId="urn:microsoft.com/office/officeart/2005/8/layout/chevronAccent+Icon"/>
    <dgm:cxn modelId="{BDC8B091-528C-470E-BA15-70D9678A2681}" type="presParOf" srcId="{6CD6ED21-29BB-47D9-936A-AA514E171707}" destId="{73C263D5-1716-42BE-A908-175F76B1AADD}" srcOrd="0" destOrd="0" presId="urn:microsoft.com/office/officeart/2005/8/layout/chevronAccent+Icon"/>
    <dgm:cxn modelId="{6AF0CA77-BEEB-49EA-BAA6-5C23AF6E9227}" type="presParOf" srcId="{73C263D5-1716-42BE-A908-175F76B1AADD}" destId="{2D2E2DED-FF05-4B5B-8B23-B4E28BACDDE3}" srcOrd="0" destOrd="0" presId="urn:microsoft.com/office/officeart/2005/8/layout/chevronAccent+Icon"/>
    <dgm:cxn modelId="{DB595F94-9A23-49DA-91F1-24E74F15F81A}" type="presParOf" srcId="{73C263D5-1716-42BE-A908-175F76B1AADD}" destId="{400907C1-09D7-403F-A2F0-159B82A69BC3}" srcOrd="1" destOrd="0" presId="urn:microsoft.com/office/officeart/2005/8/layout/chevronAccent+Icon"/>
    <dgm:cxn modelId="{8354F261-340C-4407-8191-CC8F4332A8AB}" type="presParOf" srcId="{6CD6ED21-29BB-47D9-936A-AA514E171707}" destId="{CD3EA06A-F589-4153-A481-02C5AC55B279}" srcOrd="1" destOrd="0" presId="urn:microsoft.com/office/officeart/2005/8/layout/chevronAccent+Icon"/>
    <dgm:cxn modelId="{142713DD-6346-4CC2-844B-CEF6073905F7}" type="presParOf" srcId="{6CD6ED21-29BB-47D9-936A-AA514E171707}" destId="{6F2A46B4-D6F1-4083-BF91-5B40D3A33639}" srcOrd="2" destOrd="0" presId="urn:microsoft.com/office/officeart/2005/8/layout/chevronAccent+Icon"/>
    <dgm:cxn modelId="{67449841-A270-42BB-9569-426B745DAC3D}" type="presParOf" srcId="{6F2A46B4-D6F1-4083-BF91-5B40D3A33639}" destId="{3475CF2B-2362-4EF6-B09A-651CBE86E703}" srcOrd="0" destOrd="0" presId="urn:microsoft.com/office/officeart/2005/8/layout/chevronAccent+Icon"/>
    <dgm:cxn modelId="{A52B6F94-963F-444C-9781-B2F82B1130C9}" type="presParOf" srcId="{6F2A46B4-D6F1-4083-BF91-5B40D3A33639}" destId="{BB0541FF-C5CA-4FBA-B126-09F1420325AD}" srcOrd="1" destOrd="0" presId="urn:microsoft.com/office/officeart/2005/8/layout/chevronAccent+Icon"/>
    <dgm:cxn modelId="{A9588D33-1B2B-41D8-BE3F-8358A3477AF1}" type="presParOf" srcId="{6CD6ED21-29BB-47D9-936A-AA514E171707}" destId="{3DFFA807-8356-4735-B311-C7B458F58128}" srcOrd="3" destOrd="0" presId="urn:microsoft.com/office/officeart/2005/8/layout/chevronAccent+Icon"/>
    <dgm:cxn modelId="{6674335C-F4CF-4BD5-887F-97A3F2B3C9C0}" type="presParOf" srcId="{6CD6ED21-29BB-47D9-936A-AA514E171707}" destId="{BB61AF6B-D85D-403C-99C0-F8F0AB88D7F7}" srcOrd="4" destOrd="0" presId="urn:microsoft.com/office/officeart/2005/8/layout/chevronAccent+Icon"/>
    <dgm:cxn modelId="{14C69ED6-4CE9-4965-95FB-E73185A92486}" type="presParOf" srcId="{BB61AF6B-D85D-403C-99C0-F8F0AB88D7F7}" destId="{35D4FD22-137A-4CEC-95F6-BA1F2BDCC78C}" srcOrd="0" destOrd="0" presId="urn:microsoft.com/office/officeart/2005/8/layout/chevronAccent+Icon"/>
    <dgm:cxn modelId="{DD3A0228-23A6-4F5E-AC10-0354AF53F8A2}" type="presParOf" srcId="{BB61AF6B-D85D-403C-99C0-F8F0AB88D7F7}" destId="{E67C71A1-CA70-4DDA-A839-53E2A2BB44D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FF0CA3-E625-4A8F-844E-6BA475AF8A41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285D38F7-61F7-4707-9E82-FBF7B5BE5F2D}">
      <dgm:prSet phldrT="[Text]" custT="1"/>
      <dgm:spPr/>
      <dgm:t>
        <a:bodyPr/>
        <a:lstStyle/>
        <a:p>
          <a:r>
            <a:rPr lang="en-US" sz="2800" dirty="0" smtClean="0"/>
            <a:t>Academic Magnet High</a:t>
          </a:r>
          <a:endParaRPr lang="en-US" sz="2800" dirty="0"/>
        </a:p>
      </dgm:t>
    </dgm:pt>
    <dgm:pt modelId="{0E14576E-02F9-4DE5-9887-32B226D53272}" type="parTrans" cxnId="{A9A86FBA-05B4-4047-A121-9557B3EDC551}">
      <dgm:prSet/>
      <dgm:spPr/>
      <dgm:t>
        <a:bodyPr/>
        <a:lstStyle/>
        <a:p>
          <a:endParaRPr lang="en-US"/>
        </a:p>
      </dgm:t>
    </dgm:pt>
    <dgm:pt modelId="{0C29E288-B068-44B8-ACA7-14C22C5D23FD}" type="sibTrans" cxnId="{A9A86FBA-05B4-4047-A121-9557B3EDC551}">
      <dgm:prSet/>
      <dgm:spPr/>
      <dgm:t>
        <a:bodyPr/>
        <a:lstStyle/>
        <a:p>
          <a:endParaRPr lang="en-US"/>
        </a:p>
      </dgm:t>
    </dgm:pt>
    <dgm:pt modelId="{6F13A067-F96E-427B-BFB8-487A4B120EAD}">
      <dgm:prSet phldrT="[Text]" custT="1"/>
      <dgm:spPr/>
      <dgm:t>
        <a:bodyPr/>
        <a:lstStyle/>
        <a:p>
          <a:r>
            <a:rPr lang="en-US" sz="2400" dirty="0" smtClean="0"/>
            <a:t>Charleston County School of the Arts </a:t>
          </a:r>
          <a:endParaRPr lang="en-US" sz="2400" dirty="0"/>
        </a:p>
      </dgm:t>
    </dgm:pt>
    <dgm:pt modelId="{DB0FF5BE-2135-4271-A51B-D408CDE317FB}" type="parTrans" cxnId="{58B12C34-3BD3-4AFA-B3EA-CCA27069ABC2}">
      <dgm:prSet/>
      <dgm:spPr/>
      <dgm:t>
        <a:bodyPr/>
        <a:lstStyle/>
        <a:p>
          <a:endParaRPr lang="en-US"/>
        </a:p>
      </dgm:t>
    </dgm:pt>
    <dgm:pt modelId="{51EA1766-062D-48C4-AE8A-08ECD80E4F08}" type="sibTrans" cxnId="{58B12C34-3BD3-4AFA-B3EA-CCA27069ABC2}">
      <dgm:prSet/>
      <dgm:spPr/>
      <dgm:t>
        <a:bodyPr/>
        <a:lstStyle/>
        <a:p>
          <a:endParaRPr lang="en-US"/>
        </a:p>
      </dgm:t>
    </dgm:pt>
    <dgm:pt modelId="{37D176C3-1FA2-491E-999F-8ECCC98F92C7}">
      <dgm:prSet phldrT="[Text]" custT="1"/>
      <dgm:spPr/>
      <dgm:t>
        <a:bodyPr/>
        <a:lstStyle/>
        <a:p>
          <a:r>
            <a:rPr lang="en-US" sz="2400" dirty="0" smtClean="0"/>
            <a:t>Garrett and Military Magnet Academies</a:t>
          </a:r>
          <a:endParaRPr lang="en-US" sz="2400" dirty="0"/>
        </a:p>
      </dgm:t>
    </dgm:pt>
    <dgm:pt modelId="{61606119-314C-420D-BF4F-3A849EA36E6B}" type="parTrans" cxnId="{739DFCC8-38B6-4724-B571-D11EBFFBB2A3}">
      <dgm:prSet/>
      <dgm:spPr/>
      <dgm:t>
        <a:bodyPr/>
        <a:lstStyle/>
        <a:p>
          <a:endParaRPr lang="en-US"/>
        </a:p>
      </dgm:t>
    </dgm:pt>
    <dgm:pt modelId="{1DCC592E-675D-464B-9B7F-39EDEDDF5160}" type="sibTrans" cxnId="{739DFCC8-38B6-4724-B571-D11EBFFBB2A3}">
      <dgm:prSet/>
      <dgm:spPr/>
      <dgm:t>
        <a:bodyPr/>
        <a:lstStyle/>
        <a:p>
          <a:endParaRPr lang="en-US"/>
        </a:p>
      </dgm:t>
    </dgm:pt>
    <dgm:pt modelId="{6CD6ED21-29BB-47D9-936A-AA514E171707}" type="pres">
      <dgm:prSet presAssocID="{87FF0CA3-E625-4A8F-844E-6BA475AF8A41}" presName="Name0" presStyleCnt="0">
        <dgm:presLayoutVars>
          <dgm:dir/>
          <dgm:resizeHandles val="exact"/>
        </dgm:presLayoutVars>
      </dgm:prSet>
      <dgm:spPr/>
    </dgm:pt>
    <dgm:pt modelId="{73C263D5-1716-42BE-A908-175F76B1AADD}" type="pres">
      <dgm:prSet presAssocID="{285D38F7-61F7-4707-9E82-FBF7B5BE5F2D}" presName="composite" presStyleCnt="0"/>
      <dgm:spPr/>
    </dgm:pt>
    <dgm:pt modelId="{2D2E2DED-FF05-4B5B-8B23-B4E28BACDDE3}" type="pres">
      <dgm:prSet presAssocID="{285D38F7-61F7-4707-9E82-FBF7B5BE5F2D}" presName="bgChev" presStyleLbl="node1" presStyleIdx="0" presStyleCnt="3"/>
      <dgm:spPr/>
    </dgm:pt>
    <dgm:pt modelId="{400907C1-09D7-403F-A2F0-159B82A69BC3}" type="pres">
      <dgm:prSet presAssocID="{285D38F7-61F7-4707-9E82-FBF7B5BE5F2D}" presName="tx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EA06A-F589-4153-A481-02C5AC55B279}" type="pres">
      <dgm:prSet presAssocID="{0C29E288-B068-44B8-ACA7-14C22C5D23FD}" presName="compositeSpace" presStyleCnt="0"/>
      <dgm:spPr/>
    </dgm:pt>
    <dgm:pt modelId="{6F2A46B4-D6F1-4083-BF91-5B40D3A33639}" type="pres">
      <dgm:prSet presAssocID="{6F13A067-F96E-427B-BFB8-487A4B120EAD}" presName="composite" presStyleCnt="0"/>
      <dgm:spPr/>
    </dgm:pt>
    <dgm:pt modelId="{3475CF2B-2362-4EF6-B09A-651CBE86E703}" type="pres">
      <dgm:prSet presAssocID="{6F13A067-F96E-427B-BFB8-487A4B120EAD}" presName="bgChev" presStyleLbl="node1" presStyleIdx="1" presStyleCnt="3"/>
      <dgm:spPr/>
    </dgm:pt>
    <dgm:pt modelId="{BB0541FF-C5CA-4FBA-B126-09F1420325AD}" type="pres">
      <dgm:prSet presAssocID="{6F13A067-F96E-427B-BFB8-487A4B120EAD}" presName="tx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FFA807-8356-4735-B311-C7B458F58128}" type="pres">
      <dgm:prSet presAssocID="{51EA1766-062D-48C4-AE8A-08ECD80E4F08}" presName="compositeSpace" presStyleCnt="0"/>
      <dgm:spPr/>
    </dgm:pt>
    <dgm:pt modelId="{BB61AF6B-D85D-403C-99C0-F8F0AB88D7F7}" type="pres">
      <dgm:prSet presAssocID="{37D176C3-1FA2-491E-999F-8ECCC98F92C7}" presName="composite" presStyleCnt="0"/>
      <dgm:spPr/>
    </dgm:pt>
    <dgm:pt modelId="{35D4FD22-137A-4CEC-95F6-BA1F2BDCC78C}" type="pres">
      <dgm:prSet presAssocID="{37D176C3-1FA2-491E-999F-8ECCC98F92C7}" presName="bgChev" presStyleLbl="node1" presStyleIdx="2" presStyleCnt="3"/>
      <dgm:spPr/>
    </dgm:pt>
    <dgm:pt modelId="{E67C71A1-CA70-4DDA-A839-53E2A2BB44D9}" type="pres">
      <dgm:prSet presAssocID="{37D176C3-1FA2-491E-999F-8ECCC98F92C7}" presName="tx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9DFCC8-38B6-4724-B571-D11EBFFBB2A3}" srcId="{87FF0CA3-E625-4A8F-844E-6BA475AF8A41}" destId="{37D176C3-1FA2-491E-999F-8ECCC98F92C7}" srcOrd="2" destOrd="0" parTransId="{61606119-314C-420D-BF4F-3A849EA36E6B}" sibTransId="{1DCC592E-675D-464B-9B7F-39EDEDDF5160}"/>
    <dgm:cxn modelId="{87A0B88E-B85B-4827-BC93-FE3468B9D779}" type="presOf" srcId="{6F13A067-F96E-427B-BFB8-487A4B120EAD}" destId="{BB0541FF-C5CA-4FBA-B126-09F1420325AD}" srcOrd="0" destOrd="0" presId="urn:microsoft.com/office/officeart/2005/8/layout/chevronAccent+Icon"/>
    <dgm:cxn modelId="{58B12C34-3BD3-4AFA-B3EA-CCA27069ABC2}" srcId="{87FF0CA3-E625-4A8F-844E-6BA475AF8A41}" destId="{6F13A067-F96E-427B-BFB8-487A4B120EAD}" srcOrd="1" destOrd="0" parTransId="{DB0FF5BE-2135-4271-A51B-D408CDE317FB}" sibTransId="{51EA1766-062D-48C4-AE8A-08ECD80E4F08}"/>
    <dgm:cxn modelId="{963F17FE-B1C0-4614-8B47-B969897068C7}" type="presOf" srcId="{285D38F7-61F7-4707-9E82-FBF7B5BE5F2D}" destId="{400907C1-09D7-403F-A2F0-159B82A69BC3}" srcOrd="0" destOrd="0" presId="urn:microsoft.com/office/officeart/2005/8/layout/chevronAccent+Icon"/>
    <dgm:cxn modelId="{A9A86FBA-05B4-4047-A121-9557B3EDC551}" srcId="{87FF0CA3-E625-4A8F-844E-6BA475AF8A41}" destId="{285D38F7-61F7-4707-9E82-FBF7B5BE5F2D}" srcOrd="0" destOrd="0" parTransId="{0E14576E-02F9-4DE5-9887-32B226D53272}" sibTransId="{0C29E288-B068-44B8-ACA7-14C22C5D23FD}"/>
    <dgm:cxn modelId="{4822C360-9F62-431E-9B4F-DA0AE9637DAF}" type="presOf" srcId="{87FF0CA3-E625-4A8F-844E-6BA475AF8A41}" destId="{6CD6ED21-29BB-47D9-936A-AA514E171707}" srcOrd="0" destOrd="0" presId="urn:microsoft.com/office/officeart/2005/8/layout/chevronAccent+Icon"/>
    <dgm:cxn modelId="{730864C8-C6E3-46BD-A51F-478ECEF3D3ED}" type="presOf" srcId="{37D176C3-1FA2-491E-999F-8ECCC98F92C7}" destId="{E67C71A1-CA70-4DDA-A839-53E2A2BB44D9}" srcOrd="0" destOrd="0" presId="urn:microsoft.com/office/officeart/2005/8/layout/chevronAccent+Icon"/>
    <dgm:cxn modelId="{9A93A953-359C-4BC0-AE62-1CD9443F5C54}" type="presParOf" srcId="{6CD6ED21-29BB-47D9-936A-AA514E171707}" destId="{73C263D5-1716-42BE-A908-175F76B1AADD}" srcOrd="0" destOrd="0" presId="urn:microsoft.com/office/officeart/2005/8/layout/chevronAccent+Icon"/>
    <dgm:cxn modelId="{DB03CA91-1094-437C-899B-D06709DE4C31}" type="presParOf" srcId="{73C263D5-1716-42BE-A908-175F76B1AADD}" destId="{2D2E2DED-FF05-4B5B-8B23-B4E28BACDDE3}" srcOrd="0" destOrd="0" presId="urn:microsoft.com/office/officeart/2005/8/layout/chevronAccent+Icon"/>
    <dgm:cxn modelId="{5E986ADF-E570-4B8D-A7A6-B17CCC4EB0C8}" type="presParOf" srcId="{73C263D5-1716-42BE-A908-175F76B1AADD}" destId="{400907C1-09D7-403F-A2F0-159B82A69BC3}" srcOrd="1" destOrd="0" presId="urn:microsoft.com/office/officeart/2005/8/layout/chevronAccent+Icon"/>
    <dgm:cxn modelId="{5B1BC071-D490-42B5-B900-CAF312DEE05E}" type="presParOf" srcId="{6CD6ED21-29BB-47D9-936A-AA514E171707}" destId="{CD3EA06A-F589-4153-A481-02C5AC55B279}" srcOrd="1" destOrd="0" presId="urn:microsoft.com/office/officeart/2005/8/layout/chevronAccent+Icon"/>
    <dgm:cxn modelId="{B783E508-5ACF-4AB2-95A1-95CA5B8F79F8}" type="presParOf" srcId="{6CD6ED21-29BB-47D9-936A-AA514E171707}" destId="{6F2A46B4-D6F1-4083-BF91-5B40D3A33639}" srcOrd="2" destOrd="0" presId="urn:microsoft.com/office/officeart/2005/8/layout/chevronAccent+Icon"/>
    <dgm:cxn modelId="{76EAAF24-CBAD-43F9-8DB6-E38A09AF382A}" type="presParOf" srcId="{6F2A46B4-D6F1-4083-BF91-5B40D3A33639}" destId="{3475CF2B-2362-4EF6-B09A-651CBE86E703}" srcOrd="0" destOrd="0" presId="urn:microsoft.com/office/officeart/2005/8/layout/chevronAccent+Icon"/>
    <dgm:cxn modelId="{4C7B1D91-5CBE-4A52-B221-E74C2CDE4D7D}" type="presParOf" srcId="{6F2A46B4-D6F1-4083-BF91-5B40D3A33639}" destId="{BB0541FF-C5CA-4FBA-B126-09F1420325AD}" srcOrd="1" destOrd="0" presId="urn:microsoft.com/office/officeart/2005/8/layout/chevronAccent+Icon"/>
    <dgm:cxn modelId="{47592B83-2C37-4C70-88B6-4BBA58A2C5E9}" type="presParOf" srcId="{6CD6ED21-29BB-47D9-936A-AA514E171707}" destId="{3DFFA807-8356-4735-B311-C7B458F58128}" srcOrd="3" destOrd="0" presId="urn:microsoft.com/office/officeart/2005/8/layout/chevronAccent+Icon"/>
    <dgm:cxn modelId="{D7F41BFF-1B9E-4555-8DD3-266602FEFD37}" type="presParOf" srcId="{6CD6ED21-29BB-47D9-936A-AA514E171707}" destId="{BB61AF6B-D85D-403C-99C0-F8F0AB88D7F7}" srcOrd="4" destOrd="0" presId="urn:microsoft.com/office/officeart/2005/8/layout/chevronAccent+Icon"/>
    <dgm:cxn modelId="{3F41B76D-C0B8-4690-AA87-B11DDC04AE66}" type="presParOf" srcId="{BB61AF6B-D85D-403C-99C0-F8F0AB88D7F7}" destId="{35D4FD22-137A-4CEC-95F6-BA1F2BDCC78C}" srcOrd="0" destOrd="0" presId="urn:microsoft.com/office/officeart/2005/8/layout/chevronAccent+Icon"/>
    <dgm:cxn modelId="{DA7D8430-83B3-4B90-AE5F-3111A321C7AB}" type="presParOf" srcId="{BB61AF6B-D85D-403C-99C0-F8F0AB88D7F7}" destId="{E67C71A1-CA70-4DDA-A839-53E2A2BB44D9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2E2DED-FF05-4B5B-8B23-B4E28BACDDE3}">
      <dsp:nvSpPr>
        <dsp:cNvPr id="0" name=""/>
        <dsp:cNvSpPr/>
      </dsp:nvSpPr>
      <dsp:spPr>
        <a:xfrm>
          <a:off x="1299" y="115629"/>
          <a:ext cx="3265011" cy="126029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907C1-09D7-403F-A2F0-159B82A69BC3}">
      <dsp:nvSpPr>
        <dsp:cNvPr id="0" name=""/>
        <dsp:cNvSpPr/>
      </dsp:nvSpPr>
      <dsp:spPr>
        <a:xfrm>
          <a:off x="871969" y="430702"/>
          <a:ext cx="2757120" cy="1260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err="1" smtClean="0"/>
            <a:t>Buist</a:t>
          </a:r>
          <a:r>
            <a:rPr lang="en-US" sz="2900" kern="1200" dirty="0" smtClean="0"/>
            <a:t> Academy</a:t>
          </a:r>
          <a:endParaRPr lang="en-US" sz="2900" kern="1200" dirty="0"/>
        </a:p>
      </dsp:txBody>
      <dsp:txXfrm>
        <a:off x="908882" y="467615"/>
        <a:ext cx="2683294" cy="1186468"/>
      </dsp:txXfrm>
    </dsp:sp>
    <dsp:sp modelId="{3475CF2B-2362-4EF6-B09A-651CBE86E703}">
      <dsp:nvSpPr>
        <dsp:cNvPr id="0" name=""/>
        <dsp:cNvSpPr/>
      </dsp:nvSpPr>
      <dsp:spPr>
        <a:xfrm>
          <a:off x="3730667" y="115629"/>
          <a:ext cx="3265011" cy="126029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0541FF-C5CA-4FBA-B126-09F1420325AD}">
      <dsp:nvSpPr>
        <dsp:cNvPr id="0" name=""/>
        <dsp:cNvSpPr/>
      </dsp:nvSpPr>
      <dsp:spPr>
        <a:xfrm>
          <a:off x="4601337" y="430702"/>
          <a:ext cx="2757120" cy="1260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Ashley River Creative Arts</a:t>
          </a:r>
          <a:endParaRPr lang="en-US" sz="2900" kern="1200" dirty="0"/>
        </a:p>
      </dsp:txBody>
      <dsp:txXfrm>
        <a:off x="4638250" y="467615"/>
        <a:ext cx="2683294" cy="1186468"/>
      </dsp:txXfrm>
    </dsp:sp>
    <dsp:sp modelId="{35D4FD22-137A-4CEC-95F6-BA1F2BDCC78C}">
      <dsp:nvSpPr>
        <dsp:cNvPr id="0" name=""/>
        <dsp:cNvSpPr/>
      </dsp:nvSpPr>
      <dsp:spPr>
        <a:xfrm>
          <a:off x="7460036" y="115629"/>
          <a:ext cx="3265011" cy="1260294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7C71A1-CA70-4DDA-A839-53E2A2BB44D9}">
      <dsp:nvSpPr>
        <dsp:cNvPr id="0" name=""/>
        <dsp:cNvSpPr/>
      </dsp:nvSpPr>
      <dsp:spPr>
        <a:xfrm>
          <a:off x="8330705" y="430702"/>
          <a:ext cx="2757120" cy="1260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Montessori Community </a:t>
          </a:r>
          <a:endParaRPr lang="en-US" sz="2900" kern="1200" dirty="0"/>
        </a:p>
      </dsp:txBody>
      <dsp:txXfrm>
        <a:off x="8367618" y="467615"/>
        <a:ext cx="2683294" cy="11864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2E2DED-FF05-4B5B-8B23-B4E28BACDDE3}">
      <dsp:nvSpPr>
        <dsp:cNvPr id="0" name=""/>
        <dsp:cNvSpPr/>
      </dsp:nvSpPr>
      <dsp:spPr>
        <a:xfrm>
          <a:off x="1285" y="241501"/>
          <a:ext cx="3230671" cy="124703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907C1-09D7-403F-A2F0-159B82A69BC3}">
      <dsp:nvSpPr>
        <dsp:cNvPr id="0" name=""/>
        <dsp:cNvSpPr/>
      </dsp:nvSpPr>
      <dsp:spPr>
        <a:xfrm>
          <a:off x="862798" y="553261"/>
          <a:ext cx="2728122" cy="1247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Academic Magnet High</a:t>
          </a:r>
          <a:endParaRPr lang="en-US" sz="2800" kern="1200" dirty="0"/>
        </a:p>
      </dsp:txBody>
      <dsp:txXfrm>
        <a:off x="899323" y="589786"/>
        <a:ext cx="2655072" cy="1173989"/>
      </dsp:txXfrm>
    </dsp:sp>
    <dsp:sp modelId="{3475CF2B-2362-4EF6-B09A-651CBE86E703}">
      <dsp:nvSpPr>
        <dsp:cNvPr id="0" name=""/>
        <dsp:cNvSpPr/>
      </dsp:nvSpPr>
      <dsp:spPr>
        <a:xfrm>
          <a:off x="3691430" y="241501"/>
          <a:ext cx="3230671" cy="124703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0541FF-C5CA-4FBA-B126-09F1420325AD}">
      <dsp:nvSpPr>
        <dsp:cNvPr id="0" name=""/>
        <dsp:cNvSpPr/>
      </dsp:nvSpPr>
      <dsp:spPr>
        <a:xfrm>
          <a:off x="4552942" y="553261"/>
          <a:ext cx="2728122" cy="1247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Charleston County School of the Arts </a:t>
          </a:r>
          <a:endParaRPr lang="en-US" sz="2400" kern="1200" dirty="0"/>
        </a:p>
      </dsp:txBody>
      <dsp:txXfrm>
        <a:off x="4589467" y="589786"/>
        <a:ext cx="2655072" cy="1173989"/>
      </dsp:txXfrm>
    </dsp:sp>
    <dsp:sp modelId="{35D4FD22-137A-4CEC-95F6-BA1F2BDCC78C}">
      <dsp:nvSpPr>
        <dsp:cNvPr id="0" name=""/>
        <dsp:cNvSpPr/>
      </dsp:nvSpPr>
      <dsp:spPr>
        <a:xfrm>
          <a:off x="7381574" y="241501"/>
          <a:ext cx="3230671" cy="1247039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7C71A1-CA70-4DDA-A839-53E2A2BB44D9}">
      <dsp:nvSpPr>
        <dsp:cNvPr id="0" name=""/>
        <dsp:cNvSpPr/>
      </dsp:nvSpPr>
      <dsp:spPr>
        <a:xfrm>
          <a:off x="8243086" y="553261"/>
          <a:ext cx="2728122" cy="1247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Garrett and Military Magnet Academies</a:t>
          </a:r>
          <a:endParaRPr lang="en-US" sz="2400" kern="1200" dirty="0"/>
        </a:p>
      </dsp:txBody>
      <dsp:txXfrm>
        <a:off x="8279611" y="589786"/>
        <a:ext cx="2655072" cy="1173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9170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8456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875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9900FF"/>
                </a:solidFill>
              </a:rPr>
              <a:t>Hand out chart of who will be where?</a:t>
            </a:r>
            <a:endParaRPr sz="1800">
              <a:solidFill>
                <a:srgbClr val="9900FF"/>
              </a:solidFill>
            </a:endParaRPr>
          </a:p>
        </p:txBody>
      </p:sp>
      <p:sp>
        <p:nvSpPr>
          <p:cNvPr id="207" name="Shape 20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2506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 prefer my new cell be given out bc I don't get messages on the desk phone often enough. 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Shape 28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368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Shape 21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9481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6253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Is Frierson Montessori Constituent or Partial Magnet?</a:t>
            </a:r>
            <a:r>
              <a:rPr lang="en-US">
                <a:solidFill>
                  <a:srgbClr val="9900FF"/>
                </a:solidFill>
              </a:rPr>
              <a:t> PARTIAL </a:t>
            </a:r>
            <a:endParaRPr>
              <a:solidFill>
                <a:srgbClr val="9900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I removed Ellington CD bc that is not part of our application nor Advanced Studies</a:t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2838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7172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289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James Simons is not 2 &amp; 20 Yet. Does this matter? </a:t>
            </a:r>
            <a:r>
              <a:rPr lang="en-US">
                <a:solidFill>
                  <a:srgbClr val="FF0000"/>
                </a:solidFill>
              </a:rPr>
              <a:t>I adjusted it for #20 only (JP)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1375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 listed all for information; I will * those participating at the fairs.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9900FF"/>
                </a:solidFill>
              </a:rPr>
              <a:t>Bold those using our application?</a:t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272" name="Shape 27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6867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solidFill>
                  <a:srgbClr val="9900FF"/>
                </a:solidFill>
              </a:rPr>
              <a:t>Paper applications available only upon request; the information will be entered into Smart Choice by CCSD employee</a:t>
            </a:r>
            <a:r>
              <a:rPr lang="en-US" sz="1800"/>
              <a:t> </a:t>
            </a:r>
            <a:r>
              <a:rPr lang="en-US" sz="1800">
                <a:solidFill>
                  <a:srgbClr val="9900FF"/>
                </a:solidFill>
              </a:rPr>
              <a:t> - We gave NONE out last year</a:t>
            </a:r>
            <a:endParaRPr sz="1800"/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1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 rot="5400000">
            <a:off x="7285050" y="1828788"/>
            <a:ext cx="58515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 rot="5400000">
            <a:off x="1697000" y="-812862"/>
            <a:ext cx="5851500" cy="80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963084" y="4406900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7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8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8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3"/>
          </p:nvPr>
        </p:nvSpPr>
        <p:spPr>
          <a:xfrm>
            <a:off x="6193367" y="1535113"/>
            <a:ext cx="53892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2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ftr" idx="11"/>
          </p:nvPr>
        </p:nvSpPr>
        <p:spPr>
          <a:xfrm>
            <a:off x="4165600" y="6356350"/>
            <a:ext cx="3860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8737600" y="6356350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300" cy="11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4766733" y="273050"/>
            <a:ext cx="6815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3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3" name="Shape 16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 rot="5400000">
            <a:off x="3832950" y="-1623150"/>
            <a:ext cx="45261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Shape 102"/>
          <p:cNvGrpSpPr/>
          <p:nvPr/>
        </p:nvGrpSpPr>
        <p:grpSpPr>
          <a:xfrm>
            <a:off x="0" y="5970896"/>
            <a:ext cx="12191695" cy="914400"/>
            <a:chOff x="0" y="5943600"/>
            <a:chExt cx="9144000" cy="914400"/>
          </a:xfrm>
        </p:grpSpPr>
        <p:sp>
          <p:nvSpPr>
            <p:cNvPr id="103" name="Shape 103"/>
            <p:cNvSpPr/>
            <p:nvPr/>
          </p:nvSpPr>
          <p:spPr>
            <a:xfrm>
              <a:off x="0" y="6172200"/>
              <a:ext cx="9144000" cy="685800"/>
            </a:xfrm>
            <a:prstGeom prst="rect">
              <a:avLst/>
            </a:prstGeom>
            <a:solidFill>
              <a:srgbClr val="002649"/>
            </a:solidFill>
            <a:ln w="25400" cap="flat" cmpd="sng">
              <a:solidFill>
                <a:srgbClr val="00264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4" name="Shape 104" descr="CCSD Logo WHITE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380015" y="6395988"/>
              <a:ext cx="2384100" cy="352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" name="Shape 105"/>
            <p:cNvSpPr/>
            <p:nvPr/>
          </p:nvSpPr>
          <p:spPr>
            <a:xfrm>
              <a:off x="0" y="5943600"/>
              <a:ext cx="9144000" cy="152400"/>
            </a:xfrm>
            <a:prstGeom prst="rect">
              <a:avLst/>
            </a:prstGeom>
            <a:solidFill>
              <a:srgbClr val="BF930A"/>
            </a:solidFill>
            <a:ln w="25400" cap="flat" cmpd="sng">
              <a:solidFill>
                <a:srgbClr val="BF930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Shape 1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babara_rabon@charleston.k12.sc.u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patricia_fernandez@charleston.k12.sc.us" TargetMode="External"/><Relationship Id="rId4" Type="http://schemas.openxmlformats.org/officeDocument/2006/relationships/hyperlink" Target="mailto:judith_peterson@charleston.k12.sc.u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sp>
        <p:nvSpPr>
          <p:cNvPr id="186" name="Shape 186"/>
          <p:cNvSpPr txBox="1"/>
          <p:nvPr/>
        </p:nvSpPr>
        <p:spPr>
          <a:xfrm>
            <a:off x="380625" y="4091934"/>
            <a:ext cx="6159323" cy="19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 dirty="0" smtClean="0"/>
              <a:t>Barbara Rabon</a:t>
            </a:r>
            <a:endParaRPr lang="en-US" sz="3200" i="1" dirty="0" smtClean="0"/>
          </a:p>
          <a:p>
            <a:r>
              <a:rPr lang="en-US" sz="3200" i="1" dirty="0" smtClean="0"/>
              <a:t>Gifted </a:t>
            </a:r>
            <a:r>
              <a:rPr lang="en-US" sz="3200" i="1" dirty="0"/>
              <a:t>&amp; Talented, Magnet/Choice Coordinator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2902" y="551628"/>
            <a:ext cx="5719550" cy="271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86"/>
          <p:cNvSpPr txBox="1"/>
          <p:nvPr/>
        </p:nvSpPr>
        <p:spPr>
          <a:xfrm>
            <a:off x="6032677" y="4091934"/>
            <a:ext cx="6159323" cy="19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200" b="1" dirty="0" smtClean="0"/>
              <a:t>Judith Peterson</a:t>
            </a:r>
          </a:p>
          <a:p>
            <a:r>
              <a:rPr lang="en-US" sz="3200" i="1" dirty="0" smtClean="0"/>
              <a:t>Principal </a:t>
            </a:r>
            <a:r>
              <a:rPr lang="en-US" sz="3200" i="1" dirty="0"/>
              <a:t>on Special Assignment School Choice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title"/>
          </p:nvPr>
        </p:nvSpPr>
        <p:spPr>
          <a:xfrm>
            <a:off x="509175" y="115363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>
                <a:solidFill>
                  <a:srgbClr val="002060"/>
                </a:solidFill>
              </a:rPr>
              <a:t>CCSD Charter 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09600" y="1165950"/>
            <a:ext cx="10972800" cy="47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rtl="0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 sz="3600" dirty="0"/>
              <a:t>Allegro Charter School (6 - 9</a:t>
            </a:r>
            <a:r>
              <a:rPr lang="en-US" sz="3600" dirty="0" smtClean="0"/>
              <a:t>)</a:t>
            </a:r>
            <a:endParaRPr sz="3600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b="1" dirty="0"/>
              <a:t>Carolina Voyager Charter School (K - 5</a:t>
            </a:r>
            <a:r>
              <a:rPr lang="en-US" sz="3600" b="1" dirty="0" smtClean="0"/>
              <a:t>)</a:t>
            </a:r>
            <a:endParaRPr sz="3600" b="1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dirty="0"/>
              <a:t>Charleston Charter for Math and Science (6 - 12)</a:t>
            </a:r>
            <a:endParaRPr sz="3600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b="1" dirty="0"/>
              <a:t>Charleston Development Academy (CD - 8)</a:t>
            </a:r>
            <a:endParaRPr sz="3600" b="1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b="1" dirty="0"/>
              <a:t>James Island Charter High School (9 - 12</a:t>
            </a:r>
            <a:r>
              <a:rPr lang="en-US" sz="3600" b="1" dirty="0" smtClean="0"/>
              <a:t>)</a:t>
            </a:r>
            <a:endParaRPr sz="3600" b="1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b="1" dirty="0"/>
              <a:t>Orange Grove Elementary Charter School (CD - 8</a:t>
            </a:r>
            <a:r>
              <a:rPr lang="en-US" sz="3600" b="1" dirty="0" smtClean="0"/>
              <a:t>)</a:t>
            </a:r>
            <a:endParaRPr sz="3600" b="1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dirty="0" err="1"/>
              <a:t>Pattisons</a:t>
            </a:r>
            <a:r>
              <a:rPr lang="en-US" sz="3600" dirty="0"/>
              <a:t> Academy for Comprehensive </a:t>
            </a:r>
            <a:r>
              <a:rPr lang="en-US" sz="3600" dirty="0" smtClean="0"/>
              <a:t>Ed. </a:t>
            </a:r>
            <a:r>
              <a:rPr lang="en-US" sz="3600" dirty="0"/>
              <a:t>(K - 12)</a:t>
            </a:r>
            <a:endParaRPr sz="3600" dirty="0"/>
          </a:p>
          <a:p>
            <a:pPr marL="457200" lvl="0" indent="-431800" rtl="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sz="3600" dirty="0"/>
              <a:t>Prestige Preparatory Academy (K - 4</a:t>
            </a:r>
            <a:r>
              <a:rPr lang="en-US" sz="3600" dirty="0" smtClean="0"/>
              <a:t>)</a:t>
            </a:r>
            <a:endParaRPr sz="3600" dirty="0"/>
          </a:p>
        </p:txBody>
      </p:sp>
      <p:sp>
        <p:nvSpPr>
          <p:cNvPr id="276" name="Shape 27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04" y="17594"/>
            <a:ext cx="109728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How did we get where we are today?   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228283"/>
              </p:ext>
            </p:extLst>
          </p:nvPr>
        </p:nvGraphicFramePr>
        <p:xfrm>
          <a:off x="493274" y="1138304"/>
          <a:ext cx="11089126" cy="180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618763"/>
              </p:ext>
            </p:extLst>
          </p:nvPr>
        </p:nvGraphicFramePr>
        <p:xfrm>
          <a:off x="609904" y="2787256"/>
          <a:ext cx="10972495" cy="204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753133" y="4762200"/>
            <a:ext cx="5008729" cy="1068935"/>
          </a:xfrm>
          <a:prstGeom prst="roundRect">
            <a:avLst/>
          </a:prstGeom>
          <a:solidFill>
            <a:schemeClr val="bg1"/>
          </a:solidFill>
          <a:ln w="730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53132" y="4881168"/>
            <a:ext cx="5008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Growth of Charter Schools and Partial Magnets</a:t>
            </a:r>
          </a:p>
        </p:txBody>
      </p:sp>
    </p:spTree>
    <p:extLst>
      <p:ext uri="{BB962C8B-B14F-4D97-AF65-F5344CB8AC3E}">
        <p14:creationId xmlns:p14="http://schemas.microsoft.com/office/powerpoint/2010/main" val="94018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title"/>
          </p:nvPr>
        </p:nvSpPr>
        <p:spPr>
          <a:xfrm>
            <a:off x="609600" y="-12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2018 - 2019 Application Process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2076450" y="1272654"/>
            <a:ext cx="9505950" cy="45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Paper Application System managed by each school individually</a:t>
            </a:r>
          </a:p>
          <a:p>
            <a:pPr lvl="0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Smart Choice: online application and lottery system </a:t>
            </a:r>
          </a:p>
          <a:p>
            <a:pPr marL="0" lvl="0" indent="0" algn="ctr">
              <a:buNone/>
            </a:pPr>
            <a:r>
              <a:rPr lang="en-US" dirty="0" smtClean="0">
                <a:solidFill>
                  <a:schemeClr val="tx1"/>
                </a:solidFill>
              </a:rPr>
              <a:t>2015 </a:t>
            </a:r>
            <a:r>
              <a:rPr lang="en-US" dirty="0">
                <a:solidFill>
                  <a:schemeClr val="tx1"/>
                </a:solidFill>
              </a:rPr>
              <a:t>– 2016 </a:t>
            </a:r>
            <a:r>
              <a:rPr lang="en-US" i="1" dirty="0">
                <a:solidFill>
                  <a:schemeClr val="tx1"/>
                </a:solidFill>
              </a:rPr>
              <a:t>(4,446 students, 9950 </a:t>
            </a:r>
            <a:r>
              <a:rPr lang="en-US" i="1" dirty="0" smtClean="0">
                <a:solidFill>
                  <a:schemeClr val="tx1"/>
                </a:solidFill>
              </a:rPr>
              <a:t>applications)</a:t>
            </a:r>
            <a:endParaRPr lang="en-US" i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2016 – 2107</a:t>
            </a:r>
            <a:r>
              <a:rPr lang="en-US" i="1" dirty="0">
                <a:solidFill>
                  <a:schemeClr val="tx1"/>
                </a:solidFill>
              </a:rPr>
              <a:t>(4,926 students, 11,233 </a:t>
            </a:r>
            <a:r>
              <a:rPr lang="en-US" i="1" dirty="0" smtClean="0">
                <a:solidFill>
                  <a:schemeClr val="tx1"/>
                </a:solidFill>
              </a:rPr>
              <a:t>applications)</a:t>
            </a:r>
            <a:endParaRPr lang="en-US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2017 – 2018 </a:t>
            </a:r>
            <a:r>
              <a:rPr lang="en-US" i="1" dirty="0">
                <a:solidFill>
                  <a:schemeClr val="tx1"/>
                </a:solidFill>
              </a:rPr>
              <a:t>(2,681 students, 6,898 </a:t>
            </a:r>
            <a:r>
              <a:rPr lang="en-US" i="1" dirty="0" smtClean="0">
                <a:solidFill>
                  <a:schemeClr val="tx1"/>
                </a:solidFill>
              </a:rPr>
              <a:t>apps so </a:t>
            </a:r>
            <a:r>
              <a:rPr lang="en-US" i="1" dirty="0">
                <a:solidFill>
                  <a:schemeClr val="tx1"/>
                </a:solidFill>
              </a:rPr>
              <a:t>far)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Smart Choice adjustments made to ensure </a:t>
            </a:r>
            <a:r>
              <a:rPr lang="en-US" b="1" dirty="0" smtClean="0">
                <a:solidFill>
                  <a:schemeClr val="tx1"/>
                </a:solidFill>
              </a:rPr>
              <a:t>access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5" name="Down Arrow 4"/>
          <p:cNvSpPr/>
          <p:nvPr/>
        </p:nvSpPr>
        <p:spPr>
          <a:xfrm>
            <a:off x="492540" y="1769069"/>
            <a:ext cx="1221640" cy="3186230"/>
          </a:xfrm>
          <a:prstGeom prst="downArrow">
            <a:avLst/>
          </a:prstGeom>
          <a:solidFill>
            <a:srgbClr val="FFC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8653" t="18952" r="3832" b="30237"/>
          <a:stretch/>
        </p:blipFill>
        <p:spPr>
          <a:xfrm>
            <a:off x="0" y="1"/>
            <a:ext cx="12192000" cy="5924550"/>
          </a:xfrm>
          <a:prstGeom prst="rect">
            <a:avLst/>
          </a:prstGeom>
        </p:spPr>
      </p:pic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8096250" y="1968903"/>
            <a:ext cx="409575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2018 - </a:t>
            </a:r>
            <a:r>
              <a:rPr lang="en-US" b="1" dirty="0" smtClean="0">
                <a:solidFill>
                  <a:srgbClr val="002060"/>
                </a:solidFill>
              </a:rPr>
              <a:t>2019 </a:t>
            </a:r>
            <a:r>
              <a:rPr lang="en-US" b="1" dirty="0">
                <a:solidFill>
                  <a:srgbClr val="002060"/>
                </a:solidFill>
              </a:rPr>
              <a:t>Choice Timeline</a:t>
            </a:r>
            <a:endParaRPr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58275" t="6370" b="30236"/>
          <a:stretch/>
        </p:blipFill>
        <p:spPr>
          <a:xfrm>
            <a:off x="0" y="0"/>
            <a:ext cx="6867599" cy="3429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9048" t="6617" r="-1" b="29676"/>
          <a:stretch/>
        </p:blipFill>
        <p:spPr>
          <a:xfrm>
            <a:off x="5807487" y="2686050"/>
            <a:ext cx="6384513" cy="326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2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Elements of Access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895350"/>
            <a:ext cx="10972800" cy="5192850"/>
          </a:xfrm>
        </p:spPr>
        <p:txBody>
          <a:bodyPr/>
          <a:lstStyle/>
          <a:p>
            <a:pPr lvl="0"/>
            <a:r>
              <a:rPr lang="en-US" sz="2800" b="1" dirty="0" smtClean="0">
                <a:solidFill>
                  <a:schemeClr val="tx1"/>
                </a:solidFill>
              </a:rPr>
              <a:t>Expansive </a:t>
            </a:r>
            <a:r>
              <a:rPr lang="en-US" sz="2800" b="1" dirty="0">
                <a:solidFill>
                  <a:schemeClr val="tx1"/>
                </a:solidFill>
              </a:rPr>
              <a:t>Communication Vehicles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Parent Call-outs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Billboards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Magazine / Newspapers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Text-messaging</a:t>
            </a:r>
          </a:p>
          <a:p>
            <a:pPr lvl="0"/>
            <a:r>
              <a:rPr lang="en-US" sz="2800" b="1" dirty="0">
                <a:solidFill>
                  <a:schemeClr val="tx1"/>
                </a:solidFill>
              </a:rPr>
              <a:t>Hotline Services</a:t>
            </a:r>
          </a:p>
          <a:p>
            <a:pPr lvl="0"/>
            <a:r>
              <a:rPr lang="en-US" sz="2800" b="1" dirty="0">
                <a:solidFill>
                  <a:schemeClr val="tx1"/>
                </a:solidFill>
              </a:rPr>
              <a:t>Translators for Spanish-speaking </a:t>
            </a:r>
            <a:r>
              <a:rPr lang="en-US" sz="2800" b="1" dirty="0" smtClean="0">
                <a:solidFill>
                  <a:schemeClr val="tx1"/>
                </a:solidFill>
              </a:rPr>
              <a:t>families</a:t>
            </a:r>
          </a:p>
          <a:p>
            <a:pPr lvl="0"/>
            <a:r>
              <a:rPr lang="en-US" sz="2800" b="1" dirty="0">
                <a:solidFill>
                  <a:schemeClr val="tx1"/>
                </a:solidFill>
              </a:rPr>
              <a:t>Application information available in other </a:t>
            </a:r>
            <a:r>
              <a:rPr lang="en-US" sz="2800" b="1" dirty="0" smtClean="0">
                <a:solidFill>
                  <a:schemeClr val="tx1"/>
                </a:solidFill>
              </a:rPr>
              <a:t>languages</a:t>
            </a:r>
            <a:endParaRPr lang="en-US" sz="2800" b="1" dirty="0">
              <a:solidFill>
                <a:schemeClr val="tx1"/>
              </a:solidFill>
            </a:endParaRPr>
          </a:p>
          <a:p>
            <a:pPr lvl="0"/>
            <a:r>
              <a:rPr lang="en-US" sz="2800" b="1" dirty="0">
                <a:solidFill>
                  <a:schemeClr val="tx1"/>
                </a:solidFill>
              </a:rPr>
              <a:t>Meetings with counselors and principals</a:t>
            </a:r>
          </a:p>
          <a:p>
            <a:pPr lvl="0"/>
            <a:r>
              <a:rPr lang="en-US" sz="2800" b="1" dirty="0">
                <a:solidFill>
                  <a:schemeClr val="tx1"/>
                </a:solidFill>
              </a:rPr>
              <a:t>Mobile Friendly application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Shape 18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915151" y="1411150"/>
            <a:ext cx="4305300" cy="2204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809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468543"/>
              </p:ext>
            </p:extLst>
          </p:nvPr>
        </p:nvGraphicFramePr>
        <p:xfrm>
          <a:off x="7010400" y="0"/>
          <a:ext cx="4819650" cy="6237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crobat Document" r:id="rId3" imgW="5829103" imgH="7543564" progId="AcroExch.Document.DC">
                  <p:embed/>
                </p:oleObj>
              </mc:Choice>
              <mc:Fallback>
                <p:oleObj name="Acrobat Document" r:id="rId3" imgW="5829103" imgH="7543564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10400" y="0"/>
                        <a:ext cx="4819650" cy="6237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hape 210"/>
          <p:cNvSpPr txBox="1">
            <a:spLocks/>
          </p:cNvSpPr>
          <p:nvPr/>
        </p:nvSpPr>
        <p:spPr>
          <a:xfrm>
            <a:off x="323850" y="190500"/>
            <a:ext cx="6457950" cy="56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139700">
              <a:spcBef>
                <a:spcPts val="640"/>
              </a:spcBef>
            </a:pPr>
            <a:r>
              <a:rPr lang="en-US" sz="4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School Choice Fairs were held January </a:t>
            </a:r>
            <a:r>
              <a:rPr lang="en-US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20, 2018</a:t>
            </a:r>
          </a:p>
          <a:p>
            <a:pPr marL="342900" indent="-139700">
              <a:spcBef>
                <a:spcPts val="640"/>
              </a:spcBef>
            </a:pPr>
            <a:r>
              <a:rPr lang="en-US" sz="4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       </a:t>
            </a:r>
            <a:r>
              <a:rPr lang="en-US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10:00 AM to 1:00 PM</a:t>
            </a:r>
          </a:p>
          <a:p>
            <a:pPr marL="342900" indent="-139700" algn="ctr">
              <a:spcBef>
                <a:spcPts val="640"/>
              </a:spcBef>
            </a:pPr>
            <a:endParaRPr lang="en-US" dirty="0" smtClean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640"/>
              </a:spcBef>
            </a:pPr>
            <a:r>
              <a:rPr lang="en-US" sz="2800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Burke </a:t>
            </a: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High </a:t>
            </a:r>
            <a:r>
              <a:rPr lang="en-US" sz="2800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Districts #2 and #20)</a:t>
            </a:r>
          </a:p>
          <a:p>
            <a:pPr>
              <a:spcBef>
                <a:spcPts val="640"/>
              </a:spcBef>
            </a:pP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St. Johns </a:t>
            </a:r>
            <a:r>
              <a:rPr lang="en-US" sz="2800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High (</a:t>
            </a: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Districts #3 and #9)</a:t>
            </a:r>
          </a:p>
          <a:p>
            <a:pPr>
              <a:spcBef>
                <a:spcPts val="640"/>
              </a:spcBef>
            </a:pP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North Charleston High </a:t>
            </a:r>
            <a:r>
              <a:rPr lang="en-US" sz="2800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District #4)</a:t>
            </a:r>
          </a:p>
          <a:p>
            <a:pPr>
              <a:spcBef>
                <a:spcPts val="640"/>
              </a:spcBef>
            </a:pP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CE Williams Middle </a:t>
            </a:r>
            <a:r>
              <a:rPr lang="en-US" sz="2800" b="1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District #10 and #23)</a:t>
            </a:r>
          </a:p>
        </p:txBody>
      </p:sp>
    </p:spTree>
    <p:extLst>
      <p:ext uri="{BB962C8B-B14F-4D97-AF65-F5344CB8AC3E}">
        <p14:creationId xmlns:p14="http://schemas.microsoft.com/office/powerpoint/2010/main" val="20105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Placeholder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" t="33400" r="16500" b="-2022"/>
          <a:stretch/>
        </p:blipFill>
        <p:spPr>
          <a:xfrm>
            <a:off x="1512890" y="171450"/>
            <a:ext cx="9508216" cy="587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0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5" t="993" r="33518" b="-993"/>
          <a:stretch/>
        </p:blipFill>
        <p:spPr>
          <a:xfrm rot="5400000">
            <a:off x="3309975" y="-1700176"/>
            <a:ext cx="5905502" cy="930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4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4" t="-246" r="33200" b="246"/>
          <a:stretch/>
        </p:blipFill>
        <p:spPr>
          <a:xfrm rot="5400000">
            <a:off x="3317140" y="-1545489"/>
            <a:ext cx="5566871" cy="9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6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7150"/>
            <a:ext cx="10972800" cy="114300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SC Magnet Schools / Programs Definition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2060"/>
                </a:solidFill>
              </a:rPr>
              <a:t>Magnet schools/programs are public schools that offer a specialized curriculum, not available elsewhere, to produce graduates with world class knowledge, skills, and life and career characteristics. Magnet schools/programs are designed to attract students from diverse socio-economic, ethnic, and racial backgrounds reflective of the district population.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2540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290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 smtClean="0">
                <a:solidFill>
                  <a:srgbClr val="002060"/>
                </a:solidFill>
              </a:rPr>
              <a:t>Where do we go from here?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/>
                </a:solidFill>
              </a:rPr>
              <a:t>Analyze each magnet for its efficacy in meeting the state definition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/>
                </a:solidFill>
              </a:rPr>
              <a:t>Transportation inconsistencies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/>
                </a:solidFill>
              </a:rPr>
              <a:t>Support Frierson in its Montessori implementation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/>
                </a:solidFill>
              </a:rPr>
              <a:t>Expand parental access and opportunities </a:t>
            </a:r>
          </a:p>
        </p:txBody>
      </p:sp>
      <p:sp>
        <p:nvSpPr>
          <p:cNvPr id="211" name="Shape 2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7150"/>
            <a:ext cx="10972800" cy="114300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SC Magnet Schools / Programs Definition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2060"/>
                </a:solidFill>
              </a:rPr>
              <a:t>Magnet schools/programs are public schools that offer a specialized curriculum, not available elsewhere, to produce graduates with world class knowledge, skills, and life and career characteristics. Magnet schools/programs are designed to attract students from diverse socio-economic, ethnic, and racial backgrounds reflective of the district population.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2540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947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Questions and Discussion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09600" y="1417638"/>
            <a:ext cx="10972800" cy="4087812"/>
          </a:xfrm>
          <a:prstGeom prst="rect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139700">
              <a:buNone/>
            </a:pPr>
            <a:r>
              <a:rPr lang="en-US" b="1" u="sng" dirty="0">
                <a:solidFill>
                  <a:srgbClr val="002060"/>
                </a:solidFill>
              </a:rPr>
              <a:t>Contact Information</a:t>
            </a:r>
            <a:endParaRPr lang="en-US" u="sng" dirty="0" smtClean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000" dirty="0" smtClean="0"/>
              <a:t>Dr</a:t>
            </a:r>
            <a:r>
              <a:rPr lang="en-US" sz="3000" dirty="0"/>
              <a:t>. Barbara Rabon: 843-810-7136</a:t>
            </a:r>
            <a:endParaRPr sz="30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000" u="sng" dirty="0">
                <a:solidFill>
                  <a:schemeClr val="hlink"/>
                </a:solidFill>
                <a:hlinkClick r:id="rId3"/>
              </a:rPr>
              <a:t>barbara_rabon@charleston.k12.sc.us</a:t>
            </a:r>
            <a:r>
              <a:rPr lang="en-US" sz="3000" dirty="0"/>
              <a:t> </a:t>
            </a:r>
            <a:endParaRPr sz="3000" dirty="0"/>
          </a:p>
          <a:p>
            <a:pPr marL="342900" lvl="0" indent="-139700">
              <a:buNone/>
            </a:pPr>
            <a:r>
              <a:rPr lang="en-US" sz="3000" dirty="0"/>
              <a:t>Judith Peterson: 843-937-6582</a:t>
            </a:r>
          </a:p>
          <a:p>
            <a:pPr marL="342900" lvl="0" indent="-139700">
              <a:buNone/>
            </a:pPr>
            <a:r>
              <a:rPr lang="en-US" sz="3000" u="sng" dirty="0">
                <a:solidFill>
                  <a:schemeClr val="hlink"/>
                </a:solidFill>
                <a:hlinkClick r:id="rId4"/>
              </a:rPr>
              <a:t>judith_peterson@charleston.k12.sc.us</a:t>
            </a:r>
            <a:r>
              <a:rPr lang="en-US" sz="3000" dirty="0"/>
              <a:t> </a:t>
            </a:r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000" dirty="0" smtClean="0"/>
              <a:t>Patricia </a:t>
            </a:r>
            <a:r>
              <a:rPr lang="en-US" sz="3000" dirty="0"/>
              <a:t>Fernandez: 843-937-6439</a:t>
            </a:r>
            <a:endParaRPr sz="30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000" u="sng" dirty="0">
                <a:solidFill>
                  <a:schemeClr val="hlink"/>
                </a:solidFill>
                <a:hlinkClick r:id="rId5"/>
              </a:rPr>
              <a:t>patricia_fernandez@charleston.k12.sc.us</a:t>
            </a:r>
            <a:r>
              <a:rPr lang="en-US" sz="3000" dirty="0"/>
              <a:t> </a:t>
            </a:r>
            <a:endParaRPr sz="3000" dirty="0"/>
          </a:p>
        </p:txBody>
      </p:sp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pic>
        <p:nvPicPr>
          <p:cNvPr id="285" name="Shape 2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38775" y="2193926"/>
            <a:ext cx="4115025" cy="195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7150"/>
            <a:ext cx="10972800" cy="114300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SC Magnet Schools / Programs Definition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2060"/>
                </a:solidFill>
              </a:rPr>
              <a:t>Magnet schools/programs are public schools that offer a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specialized curriculum, not available elsewhere</a:t>
            </a:r>
            <a:r>
              <a:rPr lang="en-US" sz="3600" dirty="0">
                <a:solidFill>
                  <a:srgbClr val="002060"/>
                </a:solidFill>
              </a:rPr>
              <a:t>, to produce graduates with world class knowledge, skills, and life and career characteristics. Magnet schools/programs are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designed</a:t>
            </a:r>
            <a:r>
              <a:rPr lang="en-US" sz="3600" dirty="0">
                <a:solidFill>
                  <a:srgbClr val="002060"/>
                </a:solidFill>
              </a:rPr>
              <a:t> to attract students from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diverse </a:t>
            </a:r>
            <a:r>
              <a:rPr lang="en-US" sz="3600" dirty="0">
                <a:solidFill>
                  <a:srgbClr val="002060"/>
                </a:solidFill>
              </a:rPr>
              <a:t>socio-economic, ethnic, and racial backgrounds </a:t>
            </a:r>
            <a:r>
              <a:rPr lang="en-US" sz="3600" dirty="0">
                <a:solidFill>
                  <a:schemeClr val="accent6">
                    <a:lumMod val="75000"/>
                  </a:schemeClr>
                </a:solidFill>
              </a:rPr>
              <a:t>reflective of the district population.</a:t>
            </a:r>
            <a:r>
              <a:rPr lang="en-US" sz="3600" dirty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2540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98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CCSD Countywide Admissions Criteria 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Magnet </a:t>
            </a:r>
            <a:r>
              <a:rPr lang="en-US" b="1" dirty="0">
                <a:solidFill>
                  <a:srgbClr val="002060"/>
                </a:solidFill>
              </a:rPr>
              <a:t>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09600" y="2019870"/>
            <a:ext cx="10972800" cy="35427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139700" algn="just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Academic Magnet High School</a:t>
            </a:r>
            <a:r>
              <a:rPr lang="en-US" sz="3600" dirty="0"/>
              <a:t> (9 - 12</a:t>
            </a:r>
            <a:r>
              <a:rPr lang="en-US" sz="3600" dirty="0" smtClean="0"/>
              <a:t>)</a:t>
            </a:r>
          </a:p>
          <a:p>
            <a:pPr marL="342900" indent="-139700" algn="just">
              <a:buNone/>
            </a:pPr>
            <a:r>
              <a:rPr lang="en-US" sz="3600" b="1" dirty="0"/>
              <a:t>AP Academy at Burke High School </a:t>
            </a:r>
            <a:r>
              <a:rPr lang="en-US" sz="3600" dirty="0"/>
              <a:t>(9 - 12</a:t>
            </a:r>
            <a:r>
              <a:rPr lang="en-US" sz="3600" dirty="0" smtClean="0"/>
              <a:t>)</a:t>
            </a:r>
            <a:endParaRPr sz="3600" dirty="0"/>
          </a:p>
          <a:p>
            <a:pPr marL="342900" lvl="0" indent="-139700" algn="just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 err="1"/>
              <a:t>Buist</a:t>
            </a:r>
            <a:r>
              <a:rPr lang="en-US" sz="3600" b="1" dirty="0"/>
              <a:t> Academy</a:t>
            </a:r>
            <a:r>
              <a:rPr lang="en-US" sz="3600" dirty="0"/>
              <a:t> (K - 8)</a:t>
            </a:r>
            <a:endParaRPr sz="3600" dirty="0"/>
          </a:p>
          <a:p>
            <a:pPr marL="342900" lvl="0" indent="-139700" algn="just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Charleston County School of the Arts</a:t>
            </a:r>
            <a:r>
              <a:rPr lang="en-US" sz="3600" dirty="0"/>
              <a:t> (6 - 12</a:t>
            </a:r>
            <a:r>
              <a:rPr lang="en-US" sz="3600" dirty="0" smtClean="0"/>
              <a:t>)</a:t>
            </a:r>
          </a:p>
          <a:p>
            <a:pPr marL="342900" indent="-139700" algn="just">
              <a:buNone/>
            </a:pPr>
            <a:r>
              <a:rPr lang="en-US" sz="3600" b="1" dirty="0"/>
              <a:t>Early College High School </a:t>
            </a:r>
            <a:r>
              <a:rPr lang="en-US" sz="3600" dirty="0"/>
              <a:t>(9-10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Countywide Magnet Schools and Programs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10972800" cy="38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 err="1" smtClean="0"/>
              <a:t>Lowcountry</a:t>
            </a:r>
            <a:r>
              <a:rPr lang="en-US" sz="3600" b="1" dirty="0" smtClean="0"/>
              <a:t> </a:t>
            </a:r>
            <a:r>
              <a:rPr lang="en-US" sz="3600" b="1" dirty="0"/>
              <a:t>Tech Academy at Burke High School </a:t>
            </a:r>
            <a:r>
              <a:rPr lang="en-US" sz="3600" dirty="0"/>
              <a:t>(9 - 12)</a:t>
            </a:r>
            <a:endParaRPr sz="36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Charleston Progressive Academy </a:t>
            </a:r>
            <a:r>
              <a:rPr lang="en-US" sz="3600" dirty="0"/>
              <a:t>(CD - 5)</a:t>
            </a:r>
            <a:endParaRPr sz="36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Garrett Academy of Technology </a:t>
            </a:r>
            <a:r>
              <a:rPr lang="en-US" sz="3600" dirty="0"/>
              <a:t>(9 - 12)</a:t>
            </a:r>
            <a:endParaRPr sz="36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Military Magnet Academy </a:t>
            </a:r>
            <a:r>
              <a:rPr lang="en-US" sz="3600" dirty="0"/>
              <a:t>(9 - 12</a:t>
            </a:r>
            <a:r>
              <a:rPr lang="en-US" sz="3600" dirty="0" smtClean="0"/>
              <a:t>)</a:t>
            </a:r>
          </a:p>
        </p:txBody>
      </p:sp>
      <p:sp>
        <p:nvSpPr>
          <p:cNvPr id="227" name="Shape 2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Constituent Magnet 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400050" y="1600200"/>
            <a:ext cx="11468100" cy="4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dirty="0"/>
              <a:t>The schools have the Constituent District as the attendance zone; students complete the application for lottery placement:</a:t>
            </a:r>
            <a:endParaRPr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endParaRPr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Ashley River Creative Arts Elementary School</a:t>
            </a:r>
            <a:r>
              <a:rPr lang="en-US" sz="3600" dirty="0"/>
              <a:t>: D#10 (K - 5)</a:t>
            </a:r>
            <a:endParaRPr sz="3600" dirty="0"/>
          </a:p>
          <a:p>
            <a:pPr marL="342900" lvl="0" indent="-139700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Community Montessori</a:t>
            </a:r>
            <a:r>
              <a:rPr lang="en-US" sz="3600" dirty="0"/>
              <a:t> D#10 and #23</a:t>
            </a:r>
            <a:endParaRPr sz="3600" dirty="0"/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3600" b="1" dirty="0"/>
              <a:t>Ellington Advanced Studies</a:t>
            </a:r>
            <a:r>
              <a:rPr lang="en-US" sz="3600" dirty="0"/>
              <a:t> D#23 (K - 5) </a:t>
            </a:r>
            <a:endParaRPr sz="3600" dirty="0"/>
          </a:p>
        </p:txBody>
      </p:sp>
      <p:sp>
        <p:nvSpPr>
          <p:cNvPr id="235" name="Shape 2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36" name="Shape 236"/>
          <p:cNvSpPr txBox="1"/>
          <p:nvPr/>
        </p:nvSpPr>
        <p:spPr>
          <a:xfrm>
            <a:off x="1970050" y="4108925"/>
            <a:ext cx="3478500" cy="3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Partial Magnet 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09600" y="1104900"/>
            <a:ext cx="10972800" cy="4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r>
              <a:rPr lang="en-US" dirty="0"/>
              <a:t>These schools have an attendance zone first and the remaining open seats are filled via the Smart Choice </a:t>
            </a:r>
            <a:r>
              <a:rPr lang="en-US" dirty="0" smtClean="0"/>
              <a:t>application/ </a:t>
            </a:r>
            <a:r>
              <a:rPr lang="en-US" dirty="0"/>
              <a:t>lottery</a:t>
            </a:r>
            <a:r>
              <a:rPr lang="en-US" dirty="0" smtClean="0"/>
              <a:t>:</a:t>
            </a:r>
          </a:p>
          <a:p>
            <a:pPr marL="342900" lvl="0" indent="-139700">
              <a:spcBef>
                <a:spcPts val="640"/>
              </a:spcBef>
              <a:spcAft>
                <a:spcPts val="0"/>
              </a:spcAft>
              <a:buNone/>
            </a:pPr>
            <a:endParaRPr sz="1400" dirty="0"/>
          </a:p>
          <a:p>
            <a:r>
              <a:rPr lang="en-US" sz="3600" b="1" dirty="0" err="1">
                <a:solidFill>
                  <a:schemeClr val="tx1"/>
                </a:solidFill>
              </a:rPr>
              <a:t>Memminger</a:t>
            </a:r>
            <a:r>
              <a:rPr lang="en-US" sz="3600" b="1" dirty="0">
                <a:solidFill>
                  <a:schemeClr val="tx1"/>
                </a:solidFill>
              </a:rPr>
              <a:t> IB Global Studies </a:t>
            </a:r>
            <a:r>
              <a:rPr lang="en-US" sz="3600" dirty="0" smtClean="0">
                <a:solidFill>
                  <a:schemeClr val="tx1"/>
                </a:solidFill>
              </a:rPr>
              <a:t>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Mitchell Math &amp; Science  </a:t>
            </a:r>
            <a:r>
              <a:rPr lang="en-US" sz="3600" dirty="0" smtClean="0">
                <a:solidFill>
                  <a:schemeClr val="tx1"/>
                </a:solidFill>
              </a:rPr>
              <a:t>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North Charleston Creative Arts </a:t>
            </a:r>
            <a:r>
              <a:rPr lang="en-US" sz="3600" dirty="0" smtClean="0">
                <a:solidFill>
                  <a:schemeClr val="tx1"/>
                </a:solidFill>
              </a:rPr>
              <a:t>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St. Andrews Math &amp; </a:t>
            </a:r>
            <a:r>
              <a:rPr lang="en-US" sz="3600" b="1" dirty="0" smtClean="0">
                <a:solidFill>
                  <a:schemeClr val="tx1"/>
                </a:solidFill>
              </a:rPr>
              <a:t>Science</a:t>
            </a:r>
            <a:r>
              <a:rPr lang="en-US" sz="3600" dirty="0" smtClean="0">
                <a:solidFill>
                  <a:schemeClr val="tx1"/>
                </a:solidFill>
              </a:rPr>
              <a:t> 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Sullivan’s </a:t>
            </a:r>
            <a:r>
              <a:rPr lang="en-US" sz="3600" b="1" dirty="0" smtClean="0">
                <a:solidFill>
                  <a:schemeClr val="tx1"/>
                </a:solidFill>
              </a:rPr>
              <a:t>Island </a:t>
            </a:r>
            <a:r>
              <a:rPr lang="en-US" sz="3600" dirty="0" smtClean="0">
                <a:solidFill>
                  <a:schemeClr val="tx1"/>
                </a:solidFill>
              </a:rPr>
              <a:t>(K-5)</a:t>
            </a:r>
          </a:p>
        </p:txBody>
      </p:sp>
      <p:sp>
        <p:nvSpPr>
          <p:cNvPr id="244" name="Shape 2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02060"/>
                </a:solidFill>
              </a:rPr>
              <a:t>Partial Magnet 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09600" y="1295968"/>
            <a:ext cx="10972800" cy="4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James </a:t>
            </a:r>
            <a:r>
              <a:rPr lang="en-US" sz="3600" b="1" dirty="0">
                <a:solidFill>
                  <a:schemeClr val="tx1"/>
                </a:solidFill>
              </a:rPr>
              <a:t>B. Edwards School of Communication </a:t>
            </a:r>
            <a:r>
              <a:rPr lang="en-US" sz="3600" dirty="0" smtClean="0">
                <a:solidFill>
                  <a:schemeClr val="tx1"/>
                </a:solidFill>
              </a:rPr>
              <a:t>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Jennie Moore Arts </a:t>
            </a:r>
            <a:r>
              <a:rPr lang="en-US" sz="3600" b="1" dirty="0" smtClean="0">
                <a:solidFill>
                  <a:schemeClr val="tx1"/>
                </a:solidFill>
              </a:rPr>
              <a:t>Elementary </a:t>
            </a:r>
            <a:r>
              <a:rPr lang="en-US" sz="3600" dirty="0" smtClean="0">
                <a:solidFill>
                  <a:schemeClr val="tx1"/>
                </a:solidFill>
              </a:rPr>
              <a:t>(K-5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Advanced Studies Magnet - West Ashley</a:t>
            </a:r>
            <a:r>
              <a:rPr lang="en-US" sz="3600" dirty="0">
                <a:solidFill>
                  <a:schemeClr val="tx1"/>
                </a:solidFill>
              </a:rPr>
              <a:t> </a:t>
            </a:r>
            <a:r>
              <a:rPr lang="en-US" sz="3600" dirty="0" smtClean="0">
                <a:solidFill>
                  <a:schemeClr val="tx1"/>
                </a:solidFill>
              </a:rPr>
              <a:t>(6-8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C.E. Williams Scientific </a:t>
            </a:r>
            <a:r>
              <a:rPr lang="en-US" sz="3600" b="1" dirty="0" smtClean="0">
                <a:solidFill>
                  <a:schemeClr val="tx1"/>
                </a:solidFill>
              </a:rPr>
              <a:t>Arts </a:t>
            </a:r>
            <a:r>
              <a:rPr lang="en-US" sz="3600" dirty="0" smtClean="0">
                <a:solidFill>
                  <a:schemeClr val="tx1"/>
                </a:solidFill>
              </a:rPr>
              <a:t>(6-8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Haut Gap Middle Advanced Studies Magnet </a:t>
            </a:r>
            <a:r>
              <a:rPr lang="en-US" sz="3600" dirty="0" smtClean="0">
                <a:solidFill>
                  <a:schemeClr val="tx1"/>
                </a:solidFill>
              </a:rPr>
              <a:t>(5-8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>
                <a:solidFill>
                  <a:schemeClr val="tx1"/>
                </a:solidFill>
              </a:rPr>
              <a:t>Laing Middle STEM </a:t>
            </a:r>
            <a:r>
              <a:rPr lang="en-US" sz="3600" dirty="0" smtClean="0">
                <a:solidFill>
                  <a:schemeClr val="tx1"/>
                </a:solidFill>
              </a:rPr>
              <a:t>(6-8</a:t>
            </a:r>
            <a:r>
              <a:rPr lang="en-US" sz="3600" dirty="0">
                <a:solidFill>
                  <a:schemeClr val="tx1"/>
                </a:solidFill>
              </a:rPr>
              <a:t>)</a:t>
            </a:r>
          </a:p>
          <a:p>
            <a:r>
              <a:rPr lang="en-US" sz="3600" b="1" dirty="0" err="1">
                <a:solidFill>
                  <a:schemeClr val="tx1"/>
                </a:solidFill>
              </a:rPr>
              <a:t>Zucker</a:t>
            </a:r>
            <a:r>
              <a:rPr lang="en-US" sz="3600" b="1" dirty="0">
                <a:solidFill>
                  <a:schemeClr val="tx1"/>
                </a:solidFill>
              </a:rPr>
              <a:t> Middle STEM </a:t>
            </a:r>
            <a:r>
              <a:rPr lang="en-US" sz="3600" dirty="0" smtClean="0">
                <a:solidFill>
                  <a:schemeClr val="tx1"/>
                </a:solidFill>
              </a:rPr>
              <a:t>(6-8)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44" name="Shape 2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967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Montessori Schools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457200">
              <a:buSzPts val="3600"/>
            </a:pPr>
            <a:r>
              <a:rPr lang="en-US" sz="3600" b="1" dirty="0"/>
              <a:t>East Cooper Montessori Charter School </a:t>
            </a:r>
            <a:r>
              <a:rPr lang="en-US" sz="3600" dirty="0"/>
              <a:t>(</a:t>
            </a:r>
            <a:r>
              <a:rPr lang="en-US" sz="3600" dirty="0" smtClean="0"/>
              <a:t>PreK3-8)</a:t>
            </a:r>
            <a:endParaRPr sz="3600" dirty="0"/>
          </a:p>
          <a:p>
            <a:pPr indent="-457200">
              <a:spcBef>
                <a:spcPts val="0"/>
              </a:spcBef>
              <a:buSzPts val="3600"/>
            </a:pPr>
            <a:r>
              <a:rPr lang="en-US" sz="3600" b="1" dirty="0"/>
              <a:t>Murray </a:t>
            </a:r>
            <a:r>
              <a:rPr lang="en-US" sz="3600" b="1" dirty="0" err="1"/>
              <a:t>LaSaine</a:t>
            </a:r>
            <a:r>
              <a:rPr lang="en-US" sz="3600" b="1" dirty="0"/>
              <a:t> Montessori </a:t>
            </a:r>
            <a:r>
              <a:rPr lang="en-US" sz="3600" dirty="0"/>
              <a:t>(</a:t>
            </a:r>
            <a:r>
              <a:rPr lang="en-US" sz="3600" dirty="0" smtClean="0"/>
              <a:t>PreK3-7)</a:t>
            </a:r>
          </a:p>
          <a:p>
            <a:pPr marL="457200" lvl="0" indent="-457200">
              <a:spcBef>
                <a:spcPts val="0"/>
              </a:spcBef>
              <a:spcAft>
                <a:spcPts val="0"/>
              </a:spcAft>
              <a:buSzPts val="3600"/>
              <a:buChar char="•"/>
            </a:pPr>
            <a:r>
              <a:rPr lang="en-US" sz="3600" b="1" dirty="0" smtClean="0"/>
              <a:t>Frierson Montessori </a:t>
            </a:r>
            <a:r>
              <a:rPr lang="en-US" sz="3600" dirty="0" smtClean="0"/>
              <a:t>(PreK3-K5)</a:t>
            </a:r>
            <a:endParaRPr sz="3600" dirty="0"/>
          </a:p>
          <a:p>
            <a:pPr indent="-457200">
              <a:spcBef>
                <a:spcPts val="0"/>
              </a:spcBef>
              <a:buSzPts val="3600"/>
            </a:pPr>
            <a:r>
              <a:rPr lang="en-US" sz="3600" b="1" dirty="0" smtClean="0"/>
              <a:t>Malcolm </a:t>
            </a:r>
            <a:r>
              <a:rPr lang="en-US" sz="3600" b="1" dirty="0"/>
              <a:t>C. </a:t>
            </a:r>
            <a:r>
              <a:rPr lang="en-US" sz="3600" b="1" dirty="0" err="1"/>
              <a:t>Hursey</a:t>
            </a:r>
            <a:r>
              <a:rPr lang="en-US" sz="3600" b="1" dirty="0"/>
              <a:t> Montessori </a:t>
            </a:r>
            <a:r>
              <a:rPr lang="en-US" sz="3600" dirty="0"/>
              <a:t>(PreK3-8</a:t>
            </a:r>
            <a:r>
              <a:rPr lang="en-US" sz="3600" dirty="0" smtClean="0"/>
              <a:t>)</a:t>
            </a:r>
            <a:endParaRPr sz="3600" dirty="0"/>
          </a:p>
          <a:p>
            <a:pPr indent="-457200">
              <a:spcBef>
                <a:spcPts val="0"/>
              </a:spcBef>
              <a:buSzPts val="3600"/>
            </a:pPr>
            <a:r>
              <a:rPr lang="en-US" sz="3600" b="1" dirty="0"/>
              <a:t>Community Montessori </a:t>
            </a:r>
            <a:r>
              <a:rPr lang="en-US" sz="3600" dirty="0"/>
              <a:t>(PreK3-8)</a:t>
            </a:r>
          </a:p>
          <a:p>
            <a:pPr indent="-457200">
              <a:spcBef>
                <a:spcPts val="0"/>
              </a:spcBef>
              <a:buSzPts val="3600"/>
            </a:pPr>
            <a:r>
              <a:rPr lang="en-US" sz="3600" b="1" dirty="0" smtClean="0"/>
              <a:t>James </a:t>
            </a:r>
            <a:r>
              <a:rPr lang="en-US" sz="3600" b="1" dirty="0"/>
              <a:t>Simons Montessori </a:t>
            </a:r>
            <a:r>
              <a:rPr lang="en-US" sz="3600" dirty="0"/>
              <a:t>(PreK3-8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268" name="Shape 2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938</Words>
  <Application>Microsoft Office PowerPoint</Application>
  <PresentationFormat>Custom</PresentationFormat>
  <Paragraphs>154</Paragraphs>
  <Slides>22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Acrobat Document</vt:lpstr>
      <vt:lpstr>PowerPoint Presentation</vt:lpstr>
      <vt:lpstr>SC Magnet Schools / Programs Definition</vt:lpstr>
      <vt:lpstr>SC Magnet Schools / Programs Definition</vt:lpstr>
      <vt:lpstr>CCSD Countywide Admissions Criteria  Magnet Schools</vt:lpstr>
      <vt:lpstr>Countywide Magnet Schools and Programs</vt:lpstr>
      <vt:lpstr>Constituent Magnet Schools</vt:lpstr>
      <vt:lpstr>Partial Magnet Schools</vt:lpstr>
      <vt:lpstr>Partial Magnet Schools</vt:lpstr>
      <vt:lpstr>Montessori Schools</vt:lpstr>
      <vt:lpstr>CCSD Charter Schools</vt:lpstr>
      <vt:lpstr>How did we get where we are today?   </vt:lpstr>
      <vt:lpstr>2018 - 2019 Application Process</vt:lpstr>
      <vt:lpstr>2018 - 2019 Choice Timeline</vt:lpstr>
      <vt:lpstr>PowerPoint Presentation</vt:lpstr>
      <vt:lpstr>Elements of Access </vt:lpstr>
      <vt:lpstr>PowerPoint Presentation</vt:lpstr>
      <vt:lpstr>PowerPoint Presentation</vt:lpstr>
      <vt:lpstr>PowerPoint Presentation</vt:lpstr>
      <vt:lpstr>PowerPoint Presentation</vt:lpstr>
      <vt:lpstr>Where do we go from here?</vt:lpstr>
      <vt:lpstr>SC Magnet Schools / Programs Definition</vt:lpstr>
      <vt:lpstr>Questions and Discussion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Turner, Barbara</dc:creator>
  <cp:lastModifiedBy>Windows User</cp:lastModifiedBy>
  <cp:revision>20</cp:revision>
  <dcterms:modified xsi:type="dcterms:W3CDTF">2018-01-24T18:40:30Z</dcterms:modified>
</cp:coreProperties>
</file>