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4.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5.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6.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7BBF58AA_F5C7F74D.xml" ContentType="application/vnd.ms-powerpoint.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omments/modernComment_135_3AF732B7.xml" ContentType="application/vnd.ms-powerpoint.comment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53" r:id="rId4"/>
    <p:sldMasterId id="2147483715" r:id="rId5"/>
    <p:sldMasterId id="2147483698" r:id="rId6"/>
    <p:sldMasterId id="2147483736" r:id="rId7"/>
    <p:sldMasterId id="2147483762" r:id="rId8"/>
    <p:sldMasterId id="2147483774" r:id="rId9"/>
    <p:sldMasterId id="2147483660" r:id="rId10"/>
  </p:sldMasterIdLst>
  <p:notesMasterIdLst>
    <p:notesMasterId r:id="rId58"/>
  </p:notesMasterIdLst>
  <p:handoutMasterIdLst>
    <p:handoutMasterId r:id="rId59"/>
  </p:handoutMasterIdLst>
  <p:sldIdLst>
    <p:sldId id="330" r:id="rId11"/>
    <p:sldId id="352" r:id="rId12"/>
    <p:sldId id="331" r:id="rId13"/>
    <p:sldId id="2076137642" r:id="rId14"/>
    <p:sldId id="2076137643" r:id="rId15"/>
    <p:sldId id="2076137646" r:id="rId16"/>
    <p:sldId id="319" r:id="rId17"/>
    <p:sldId id="2076137649" r:id="rId18"/>
    <p:sldId id="263" r:id="rId19"/>
    <p:sldId id="2076137653" r:id="rId20"/>
    <p:sldId id="2076137648" r:id="rId21"/>
    <p:sldId id="302" r:id="rId22"/>
    <p:sldId id="2076137604" r:id="rId23"/>
    <p:sldId id="2076137650" r:id="rId24"/>
    <p:sldId id="2076137637" r:id="rId25"/>
    <p:sldId id="2076137638" r:id="rId26"/>
    <p:sldId id="2076137652" r:id="rId27"/>
    <p:sldId id="2098" r:id="rId28"/>
    <p:sldId id="2076137640" r:id="rId29"/>
    <p:sldId id="308" r:id="rId30"/>
    <p:sldId id="309" r:id="rId31"/>
    <p:sldId id="310" r:id="rId32"/>
    <p:sldId id="2076137641" r:id="rId33"/>
    <p:sldId id="2076137600" r:id="rId34"/>
    <p:sldId id="2076137595" r:id="rId35"/>
    <p:sldId id="2076137647" r:id="rId36"/>
    <p:sldId id="2076137601" r:id="rId37"/>
    <p:sldId id="2076137602" r:id="rId38"/>
    <p:sldId id="2076137488" r:id="rId39"/>
    <p:sldId id="256" r:id="rId40"/>
    <p:sldId id="2076137519" r:id="rId41"/>
    <p:sldId id="305" r:id="rId42"/>
    <p:sldId id="307" r:id="rId43"/>
    <p:sldId id="2076137518" r:id="rId44"/>
    <p:sldId id="2076137520" r:id="rId45"/>
    <p:sldId id="316" r:id="rId46"/>
    <p:sldId id="318" r:id="rId47"/>
    <p:sldId id="314" r:id="rId48"/>
    <p:sldId id="315" r:id="rId49"/>
    <p:sldId id="2076137651" r:id="rId50"/>
    <p:sldId id="2076137499" r:id="rId51"/>
    <p:sldId id="2076137497" r:id="rId52"/>
    <p:sldId id="2076137512" r:id="rId53"/>
    <p:sldId id="2076137513" r:id="rId54"/>
    <p:sldId id="2076137514" r:id="rId55"/>
    <p:sldId id="284" r:id="rId56"/>
    <p:sldId id="396" r:id="rId57"/>
  </p:sldIdLst>
  <p:sldSz cx="18288000" cy="10287000"/>
  <p:notesSz cx="7023100" cy="9309100"/>
  <p:embeddedFontLst>
    <p:embeddedFont>
      <p:font typeface="Algerian" panose="04020705040A02060702" pitchFamily="82" charset="0"/>
      <p:regular r:id="rId60"/>
    </p:embeddedFont>
    <p:embeddedFont>
      <p:font typeface="Open Sans" panose="020B0606030504020204" pitchFamily="34" charset="0"/>
      <p:regular r:id="rId61"/>
      <p:bold r:id="rId62"/>
      <p:italic r:id="rId63"/>
      <p:boldItalic r:id="rId64"/>
    </p:embeddedFont>
    <p:embeddedFont>
      <p:font typeface="Poppins" panose="00000500000000000000" pitchFamily="2" charset="0"/>
      <p:regular r:id="rId65"/>
      <p:bold r:id="rId66"/>
      <p:italic r:id="rId67"/>
      <p:boldItalic r:id="rId6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7419B4E-9117-3488-746F-DDBBD7721BC7}" name="Seale, Taylor" initials="TS" userId="S::tseale@ed.sc.gov::d8075d5f-0dda-4135-8f55-3b49f2e1ae91" providerId="AD"/>
  <p188:author id="{849D2C86-1544-8961-97F8-3BEE69E402D6}" name="Toal Mandsager, Lilla" initials="TL" userId="S::lmandsager@ed.sc.gov::174b38ce-a348-4f4d-9df2-4c4a118291f5" providerId="AD"/>
  <p188:author id="{B0CF09A9-0924-05A4-4606-FD8758DA942F}" name="Green, Alisha K" initials="AG" userId="S::akgreen@ed.sc.gov::e92611da-2159-40f8-97b6-7f32b4fcf17e" providerId="AD"/>
  <p188:author id="{F8DE7CB6-1AF9-5D8B-9241-68B368478ACE}" name="Walters-Branham, Meghan G" initials="WM" userId="S::mgwalters@ed.sc.gov::744171a1-25e2-4dd6-809e-5f9ba42618b1" providerId="AD"/>
  <p188:author id="{485D16D7-B0AB-5A21-934C-237528EA9F8E}" name="Austin, Kristi D" initials="" userId="S::kdaustin@ed.sc.gov::e8ff5fe4-2953-4022-8895-e7e485c19add" providerId="AD"/>
  <p188:author id="{179238E0-9863-FF91-C7E3-5DC8EC8F5D87}" name="Gleaton, Charlene" initials="" userId="S::cgleaton@ed.sc.gov::07de5b0f-6296-4605-830c-a7efad5ed373" providerId="AD"/>
  <p188:author id="{06AFEBE0-3B1B-A904-A301-88CFD0140509}" name="Duggins, Abbey S" initials="DA" userId="S::asduggins@ed.sc.gov::eeab2155-ab0d-4ae6-99d0-30471bddf15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C14C"/>
    <a:srgbClr val="EFC04B"/>
    <a:srgbClr val="233746"/>
    <a:srgbClr val="FFE493"/>
    <a:srgbClr val="E7E7E7"/>
    <a:srgbClr val="2F3D4C"/>
    <a:srgbClr val="F5D9B5"/>
    <a:srgbClr val="469FB7"/>
    <a:srgbClr val="2F3DFC"/>
    <a:srgbClr val="3A6C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755" autoAdjust="0"/>
  </p:normalViewPr>
  <p:slideViewPr>
    <p:cSldViewPr snapToGrid="0">
      <p:cViewPr varScale="1">
        <p:scale>
          <a:sx n="47" d="100"/>
          <a:sy n="47" d="100"/>
        </p:scale>
        <p:origin x="240" y="4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font" Target="fonts/font4.fntdata"/><Relationship Id="rId68" Type="http://schemas.openxmlformats.org/officeDocument/2006/relationships/font" Target="fonts/font9.fntdata"/><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notesMaster" Target="notesMasters/notesMaster1.xml"/><Relationship Id="rId66" Type="http://schemas.openxmlformats.org/officeDocument/2006/relationships/font" Target="fonts/font7.fntdata"/><Relationship Id="rId5" Type="http://schemas.openxmlformats.org/officeDocument/2006/relationships/slideMaster" Target="slideMasters/slideMaster2.xml"/><Relationship Id="rId61" Type="http://schemas.openxmlformats.org/officeDocument/2006/relationships/font" Target="fonts/font2.fntdata"/><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font" Target="fonts/font5.fntdata"/><Relationship Id="rId69"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slide" Target="slides/slide41.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handoutMaster" Target="handoutMasters/handoutMaster1.xml"/><Relationship Id="rId67" Type="http://schemas.openxmlformats.org/officeDocument/2006/relationships/font" Target="fonts/font8.fntdata"/><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font" Target="fonts/font3.fntdata"/><Relationship Id="rId7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7.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font" Target="fonts/font1.fntdata"/><Relationship Id="rId65" Type="http://schemas.openxmlformats.org/officeDocument/2006/relationships/font" Target="fonts/font6.fntdata"/><Relationship Id="rId73"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 Id="rId7" Type="http://schemas.openxmlformats.org/officeDocument/2006/relationships/slideMaster" Target="slideMasters/slideMaster4.xml"/><Relationship Id="rId71" Type="http://schemas.openxmlformats.org/officeDocument/2006/relationships/theme" Target="theme/theme1.xml"/></Relationships>
</file>

<file path=ppt/comments/modernComment_135_3AF732B7.xml><?xml version="1.0" encoding="utf-8"?>
<p188:cmLst xmlns:a="http://schemas.openxmlformats.org/drawingml/2006/main" xmlns:r="http://schemas.openxmlformats.org/officeDocument/2006/relationships" xmlns:p188="http://schemas.microsoft.com/office/powerpoint/2018/8/main">
  <p188:cm id="{A0156E63-9D06-4528-9F74-252C5B80C769}" authorId="{E7419B4E-9117-3488-746F-DDBBD7721BC7}" status="resolved" created="2025-09-16T14:18:40.356" startDate="2025-09-16T14:27:00.116" dueDate="2025-09-16T14:27:00.116" assignedTo="{E7419B4E-9117-3488-746F-DDBBD7721BC7}" complete="100000" title="@Seale, Taylor">
    <ac:txMkLst xmlns:ac="http://schemas.microsoft.com/office/drawing/2013/main/command">
      <pc:docMk xmlns:pc="http://schemas.microsoft.com/office/powerpoint/2013/main/command"/>
      <pc:sldMk xmlns:pc="http://schemas.microsoft.com/office/powerpoint/2013/main/command" cId="989278903" sldId="309"/>
      <ac:spMk id="3" creationId="{E3647D16-655B-C9E2-4F9B-D6353D6095AF}"/>
      <ac:txMk cp="61" len="13">
        <ac:context len="818" hash="355293985"/>
      </ac:txMk>
    </ac:txMkLst>
    <p188:pos x="9949961" y="996461"/>
    <p188:replyLst>
      <p188:reply id="{C938795F-906F-4B55-8F9D-C54C5E947243}" authorId="{B0CF09A9-0924-05A4-4606-FD8758DA942F}" created="2025-09-16T14:26:35.739">
        <p188:txBody>
          <a:bodyPr/>
          <a:lstStyle/>
          <a:p>
            <a:r>
              <a:rPr lang="en-US"/>
              <a:t>Correct.  These two courses have been reviewed, approved and finalized and are available for use in the Instruction Hub. </a:t>
            </a:r>
          </a:p>
        </p188:txBody>
        <p188:extLst>
          <p:ext xmlns:p="http://schemas.openxmlformats.org/presentationml/2006/main" uri="{57CB4572-C831-44C2-8A1C-0ADB6CCDFE69}">
            <p223:reactions xmlns:p223="http://schemas.microsoft.com/office/powerpoint/2022/03/main">
              <p223:rxn type="👍">
                <p223:instance time="2025-09-16T14:29:39.295" authorId="{E7419B4E-9117-3488-746F-DDBBD7721BC7}"/>
              </p223:rxn>
            </p223:reactions>
          </p:ext>
        </p188:extLst>
      </p188:reply>
      <p188:reply id="{7F157CE8-E5E3-4E2F-BC80-194FC8E8048C}" authorId="{B0CF09A9-0924-05A4-4606-FD8758DA942F}" created="2025-09-16T14:27:00.116">
        <p188:txBody>
          <a:bodyPr/>
          <a:lstStyle/>
          <a:p>
            <a:r>
              <a:rPr lang="en-US"/>
              <a:t>[@Seale, Taylor] </a:t>
            </a:r>
          </a:p>
        </p188:txBody>
      </p188:reply>
    </p188:replyLst>
    <p188:txBody>
      <a:bodyPr/>
      <a:lstStyle/>
      <a:p>
        <a:r>
          <a:rPr lang="en-US"/>
          <a:t>[@Green, Alisha K] I am going to change this to "are available" to remove the passive voice but wanted to make sure that was accurate (ie they weren't in the middle ground between being developed by not released)</a:t>
        </a:r>
      </a:p>
    </p188:txBody>
    <p188:extLst>
      <p:ext xmlns:p="http://schemas.openxmlformats.org/presentationml/2006/main" uri="{5BB2D875-25FF-4072-B9AC-8F64D62656EB}">
        <p228:taskDetails xmlns:p228="http://schemas.microsoft.com/office/powerpoint/2022/08/main">
          <p228:history>
            <p228:event time="2025-09-16T14:27:00.116" id="{CFCA48E3-E3D0-4A50-9648-FDE3CDB4753C}">
              <p228:atrbtn authorId="{B0CF09A9-0924-05A4-4606-FD8758DA942F}"/>
              <p228:anchr>
                <p228:comment id="{7F157CE8-E5E3-4E2F-BC80-194FC8E8048C}"/>
              </p228:anchr>
              <p228:add/>
            </p228:event>
            <p228:event time="2025-09-16T14:27:00.116" id="{D8E2A3D6-85E0-4452-978C-25ED2D0456C4}">
              <p228:atrbtn authorId="{B0CF09A9-0924-05A4-4606-FD8758DA942F}"/>
              <p228:anchr>
                <p228:comment id="{7F157CE8-E5E3-4E2F-BC80-194FC8E8048C}"/>
              </p228:anchr>
              <p228:asgn authorId="{E7419B4E-9117-3488-746F-DDBBD7721BC7}"/>
            </p228:event>
            <p228:event time="2025-09-16T14:27:00.116" id="{C5F0B62B-F8E4-4DD3-91D4-249024F7FC16}">
              <p228:atrbtn authorId="{B0CF09A9-0924-05A4-4606-FD8758DA942F}"/>
              <p228:anchr>
                <p228:comment id="{7F157CE8-E5E3-4E2F-BC80-194FC8E8048C}"/>
              </p228:anchr>
              <p228:date stDt="2025-09-16T14:27:00.116" endDt="2025-09-16T14:27:00.116"/>
            </p228:event>
            <p228:event time="2025-09-16T14:27:00.116" id="{2AC2DCAA-2C04-4261-A150-1583A52BBF09}">
              <p228:atrbtn authorId="{B0CF09A9-0924-05A4-4606-FD8758DA942F}"/>
              <p228:anchr>
                <p228:comment id="{7F157CE8-E5E3-4E2F-BC80-194FC8E8048C}"/>
              </p228:anchr>
              <p228:title val="@Seale, Taylor"/>
            </p228:event>
            <p228:event time="2025-09-16T14:29:46.608" id="{ECBEDEE2-216E-4A74-98DA-FFAD92A4EFF1}">
              <p228:atrbtn authorId="{E7419B4E-9117-3488-746F-DDBBD7721BC7}"/>
              <p228:anchr>
                <p228:comment id="{00000000-0000-0000-0000-000000000000}"/>
              </p228:anchr>
              <p228:pcntCmplt val="100000"/>
            </p228:event>
          </p228:history>
        </p228:taskDetails>
      </p:ext>
    </p188:extLst>
  </p188:cm>
</p188:cmLst>
</file>

<file path=ppt/comments/modernComment_7BBF58AA_F5C7F74D.xml><?xml version="1.0" encoding="utf-8"?>
<p188:cmLst xmlns:a="http://schemas.openxmlformats.org/drawingml/2006/main" xmlns:r="http://schemas.openxmlformats.org/officeDocument/2006/relationships" xmlns:p188="http://schemas.microsoft.com/office/powerpoint/2018/8/main">
  <p188:cm id="{BF8CF52E-FC70-4C52-9DF0-A8DA2C9B6DAD}" authorId="{E7419B4E-9117-3488-746F-DDBBD7721BC7}" status="resolved" created="2025-09-16T14:36:05.704" complete="100000">
    <pc:sldMkLst xmlns:pc="http://schemas.microsoft.com/office/powerpoint/2013/main/command">
      <pc:docMk/>
      <pc:sldMk cId="4123522893" sldId="2076137642"/>
    </pc:sldMkLst>
    <p188:replyLst>
      <p188:reply id="{6019EA04-7AD8-4AEA-8D4C-02E36BEE80B5}" authorId="{06AFEBE0-3B1B-A904-A301-88CFD0140509}" created="2025-09-16T19:17:52.364">
        <p188:txBody>
          <a:bodyPr/>
          <a:lstStyle/>
          <a:p>
            <a:r>
              <a:rPr lang="en-US"/>
              <a:t>Perfect - thank you! I’m going to delete hidden ones I don’t need and I think starting with this one is fine</a:t>
            </a:r>
          </a:p>
        </p188:txBody>
      </p188:reply>
    </p188:replyLst>
    <p188:txBody>
      <a:bodyPr/>
      <a:lstStyle/>
      <a:p>
        <a:r>
          <a:rPr lang="en-US"/>
          <a:t>Dropped some of the slides for supers in here; hiding the ones that don't make sense for this group. If you don't want to come in hot on policy changes, we could save this for the end</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4227AE3-691E-E2BF-2C4F-E1ED1E19C96D}"/>
              </a:ext>
            </a:extLst>
          </p:cNvPr>
          <p:cNvSpPr>
            <a:spLocks noGrp="1"/>
          </p:cNvSpPr>
          <p:nvPr>
            <p:ph type="hdr" sz="quarter"/>
          </p:nvPr>
        </p:nvSpPr>
        <p:spPr>
          <a:xfrm>
            <a:off x="1" y="1"/>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a:extLst>
              <a:ext uri="{FF2B5EF4-FFF2-40B4-BE49-F238E27FC236}">
                <a16:creationId xmlns:a16="http://schemas.microsoft.com/office/drawing/2014/main" id="{B9AB8064-CEEB-6470-796A-6D2B6FA56D98}"/>
              </a:ext>
            </a:extLst>
          </p:cNvPr>
          <p:cNvSpPr>
            <a:spLocks noGrp="1"/>
          </p:cNvSpPr>
          <p:nvPr>
            <p:ph type="dt" sz="quarter" idx="1"/>
          </p:nvPr>
        </p:nvSpPr>
        <p:spPr>
          <a:xfrm>
            <a:off x="3978133" y="1"/>
            <a:ext cx="3043343" cy="467072"/>
          </a:xfrm>
          <a:prstGeom prst="rect">
            <a:avLst/>
          </a:prstGeom>
        </p:spPr>
        <p:txBody>
          <a:bodyPr vert="horz" lIns="93324" tIns="46662" rIns="93324" bIns="46662" rtlCol="0"/>
          <a:lstStyle>
            <a:lvl1pPr algn="r">
              <a:defRPr sz="1200"/>
            </a:lvl1pPr>
          </a:lstStyle>
          <a:p>
            <a:fld id="{598C2B4A-534F-4F1F-A904-825A11F8CCBC}" type="datetimeFigureOut">
              <a:rPr lang="en-US" smtClean="0"/>
              <a:t>10/9/2025</a:t>
            </a:fld>
            <a:endParaRPr lang="en-US"/>
          </a:p>
        </p:txBody>
      </p:sp>
      <p:sp>
        <p:nvSpPr>
          <p:cNvPr id="4" name="Footer Placeholder 3">
            <a:extLst>
              <a:ext uri="{FF2B5EF4-FFF2-40B4-BE49-F238E27FC236}">
                <a16:creationId xmlns:a16="http://schemas.microsoft.com/office/drawing/2014/main" id="{641EC9A8-773A-4BA7-2109-AF376D67F9AF}"/>
              </a:ext>
            </a:extLst>
          </p:cNvPr>
          <p:cNvSpPr>
            <a:spLocks noGrp="1"/>
          </p:cNvSpPr>
          <p:nvPr>
            <p:ph type="ftr" sz="quarter" idx="2"/>
          </p:nvPr>
        </p:nvSpPr>
        <p:spPr>
          <a:xfrm>
            <a:off x="1"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2E38C87-913A-421A-FF8C-5538C7733989}"/>
              </a:ext>
            </a:extLst>
          </p:cNvPr>
          <p:cNvSpPr>
            <a:spLocks noGrp="1"/>
          </p:cNvSpPr>
          <p:nvPr>
            <p:ph type="sldNum" sz="quarter" idx="3"/>
          </p:nvPr>
        </p:nvSpPr>
        <p:spPr>
          <a:xfrm>
            <a:off x="3978133" y="8842030"/>
            <a:ext cx="3043343" cy="467071"/>
          </a:xfrm>
          <a:prstGeom prst="rect">
            <a:avLst/>
          </a:prstGeom>
        </p:spPr>
        <p:txBody>
          <a:bodyPr vert="horz" lIns="93324" tIns="46662" rIns="93324" bIns="46662" rtlCol="0" anchor="b"/>
          <a:lstStyle>
            <a:lvl1pPr algn="r">
              <a:defRPr sz="1200"/>
            </a:lvl1pPr>
          </a:lstStyle>
          <a:p>
            <a:fld id="{53980F00-9F8C-45DE-9A1D-68A2F23AE5CE}" type="slidenum">
              <a:rPr lang="en-US" smtClean="0"/>
              <a:t>‹#›</a:t>
            </a:fld>
            <a:endParaRPr lang="en-US"/>
          </a:p>
        </p:txBody>
      </p:sp>
    </p:spTree>
    <p:extLst>
      <p:ext uri="{BB962C8B-B14F-4D97-AF65-F5344CB8AC3E}">
        <p14:creationId xmlns:p14="http://schemas.microsoft.com/office/powerpoint/2010/main" val="16305805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3" y="1"/>
            <a:ext cx="3043343" cy="467072"/>
          </a:xfrm>
          <a:prstGeom prst="rect">
            <a:avLst/>
          </a:prstGeom>
        </p:spPr>
        <p:txBody>
          <a:bodyPr vert="horz" lIns="93324" tIns="46662" rIns="93324" bIns="46662" rtlCol="0"/>
          <a:lstStyle>
            <a:lvl1pPr algn="r">
              <a:defRPr sz="1200"/>
            </a:lvl1pPr>
          </a:lstStyle>
          <a:p>
            <a:fld id="{D003A10E-90C6-4978-89DC-ACC6D9E041AA}" type="datetimeFigureOut">
              <a:rPr lang="en-US" smtClean="0"/>
              <a:t>10/9/2025</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3"/>
            <a:ext cx="5618480" cy="3665459"/>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3" y="8842030"/>
            <a:ext cx="3043343" cy="467071"/>
          </a:xfrm>
          <a:prstGeom prst="rect">
            <a:avLst/>
          </a:prstGeom>
        </p:spPr>
        <p:txBody>
          <a:bodyPr vert="horz" lIns="93324" tIns="46662" rIns="93324" bIns="46662"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3024146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CED13F-4DE6-C22B-2C15-E6FD5AD647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93F823-6179-7A18-C7CB-9C512F6666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E96423-719F-0D33-DB68-2F0455DED511}"/>
              </a:ext>
            </a:extLst>
          </p:cNvPr>
          <p:cNvSpPr>
            <a:spLocks noGrp="1"/>
          </p:cNvSpPr>
          <p:nvPr>
            <p:ph type="body" idx="1"/>
          </p:nvPr>
        </p:nvSpPr>
        <p:spPr/>
        <p:txBody>
          <a:bodyPr/>
          <a:lstStyle/>
          <a:p>
            <a:pPr marL="174982" indent="-174982">
              <a:buFont typeface="Arial" panose="020B0604020202020204" pitchFamily="34" charset="0"/>
              <a:buChar char="•"/>
            </a:pPr>
            <a:r>
              <a:rPr lang="en-US"/>
              <a:t>Last spring we held online sessions about key moves for leading the implementation of HQIM from the district perspective. We also held a preview for one of the first key steps a teaching team can take to do the intellectual preparation needed to use new materials well—unit internalization. </a:t>
            </a:r>
          </a:p>
          <a:p>
            <a:pPr marL="174982" indent="-174982">
              <a:buFont typeface="Arial" panose="020B0604020202020204" pitchFamily="34" charset="0"/>
              <a:buChar char="•"/>
            </a:pPr>
            <a:r>
              <a:rPr lang="en-US"/>
              <a:t>The resources from those sessions are here.</a:t>
            </a:r>
          </a:p>
        </p:txBody>
      </p:sp>
      <p:sp>
        <p:nvSpPr>
          <p:cNvPr id="4" name="Slide Number Placeholder 3">
            <a:extLst>
              <a:ext uri="{FF2B5EF4-FFF2-40B4-BE49-F238E27FC236}">
                <a16:creationId xmlns:a16="http://schemas.microsoft.com/office/drawing/2014/main" id="{3CC67DC3-1E6A-CA79-9331-C9DC581541B7}"/>
              </a:ext>
            </a:extLst>
          </p:cNvPr>
          <p:cNvSpPr>
            <a:spLocks noGrp="1"/>
          </p:cNvSpPr>
          <p:nvPr>
            <p:ph type="sldNum" sz="quarter" idx="5"/>
          </p:nvPr>
        </p:nvSpPr>
        <p:spPr/>
        <p:txBody>
          <a:bodyPr/>
          <a:lstStyle/>
          <a:p>
            <a:fld id="{484CEC91-7A65-4868-9634-A5288F997D0F}" type="slidenum">
              <a:rPr lang="en-US" smtClean="0"/>
              <a:t>10</a:t>
            </a:fld>
            <a:endParaRPr lang="en-US"/>
          </a:p>
        </p:txBody>
      </p:sp>
    </p:spTree>
    <p:extLst>
      <p:ext uri="{BB962C8B-B14F-4D97-AF65-F5344CB8AC3E}">
        <p14:creationId xmlns:p14="http://schemas.microsoft.com/office/powerpoint/2010/main" val="33795981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1BE8E-D9B1-0960-80C6-64E249202B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D475B0-F3C3-A43C-9CB0-7FB823C3D4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6F9E82-5C70-777E-D183-AA0455718EAA}"/>
              </a:ext>
            </a:extLst>
          </p:cNvPr>
          <p:cNvSpPr>
            <a:spLocks noGrp="1"/>
          </p:cNvSpPr>
          <p:nvPr>
            <p:ph type="body" idx="1"/>
          </p:nvPr>
        </p:nvSpPr>
        <p:spPr/>
        <p:txBody>
          <a:bodyPr/>
          <a:lstStyle/>
          <a:p>
            <a:r>
              <a:rPr lang="en-US" sz="1200"/>
              <a:t>SCDE is excited to partner with Instruction Partners to offer a virtual training series for district Chief Academic Officers/Instructional Leaders on the dates listed on this slide. Each session will last no more than 90 minutes. </a:t>
            </a:r>
          </a:p>
          <a:p>
            <a:pPr>
              <a:buFont typeface="Arial" panose="020B0604020202020204" pitchFamily="34" charset="0"/>
              <a:buChar char="•"/>
            </a:pPr>
            <a:endParaRPr lang="en-US" sz="1200"/>
          </a:p>
          <a:p>
            <a:pPr marL="174982" indent="-174982">
              <a:buFont typeface="Arial" panose="020B0604020202020204" pitchFamily="34" charset="0"/>
              <a:buChar char="•"/>
            </a:pPr>
            <a:endParaRPr lang="en-US"/>
          </a:p>
        </p:txBody>
      </p:sp>
      <p:sp>
        <p:nvSpPr>
          <p:cNvPr id="4" name="Slide Number Placeholder 3">
            <a:extLst>
              <a:ext uri="{FF2B5EF4-FFF2-40B4-BE49-F238E27FC236}">
                <a16:creationId xmlns:a16="http://schemas.microsoft.com/office/drawing/2014/main" id="{9D0E5BA8-AC26-567E-634B-B00580120890}"/>
              </a:ext>
            </a:extLst>
          </p:cNvPr>
          <p:cNvSpPr>
            <a:spLocks noGrp="1"/>
          </p:cNvSpPr>
          <p:nvPr>
            <p:ph type="sldNum" sz="quarter" idx="5"/>
          </p:nvPr>
        </p:nvSpPr>
        <p:spPr/>
        <p:txBody>
          <a:bodyPr/>
          <a:lstStyle/>
          <a:p>
            <a:fld id="{484CEC91-7A65-4868-9634-A5288F997D0F}" type="slidenum">
              <a:rPr lang="en-US" smtClean="0"/>
              <a:t>11</a:t>
            </a:fld>
            <a:endParaRPr lang="en-US"/>
          </a:p>
        </p:txBody>
      </p:sp>
    </p:spTree>
    <p:extLst>
      <p:ext uri="{BB962C8B-B14F-4D97-AF65-F5344CB8AC3E}">
        <p14:creationId xmlns:p14="http://schemas.microsoft.com/office/powerpoint/2010/main" val="1500603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12</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a:extLst>
            <a:ext uri="{FF2B5EF4-FFF2-40B4-BE49-F238E27FC236}">
              <a16:creationId xmlns:a16="http://schemas.microsoft.com/office/drawing/2014/main" id="{12AD61A0-268D-25A2-6910-C086B1E7E6D7}"/>
            </a:ext>
          </a:extLst>
        </p:cNvPr>
        <p:cNvGrpSpPr/>
        <p:nvPr/>
      </p:nvGrpSpPr>
      <p:grpSpPr>
        <a:xfrm>
          <a:off x="0" y="0"/>
          <a:ext cx="0" cy="0"/>
          <a:chOff x="0" y="0"/>
          <a:chExt cx="0" cy="0"/>
        </a:xfrm>
      </p:grpSpPr>
      <p:sp>
        <p:nvSpPr>
          <p:cNvPr id="144" name="Google Shape;144;g224757f15e6_0_92:notes">
            <a:extLst>
              <a:ext uri="{FF2B5EF4-FFF2-40B4-BE49-F238E27FC236}">
                <a16:creationId xmlns:a16="http://schemas.microsoft.com/office/drawing/2014/main" id="{6BD8189F-A5E8-DECE-7B66-666102A7C309}"/>
              </a:ext>
            </a:extLst>
          </p:cNvPr>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None/>
            </a:pPr>
            <a:r>
              <a:rPr lang="en-US"/>
              <a:t>Alisha</a:t>
            </a:r>
            <a:endParaRPr/>
          </a:p>
        </p:txBody>
      </p:sp>
      <p:sp>
        <p:nvSpPr>
          <p:cNvPr id="145" name="Google Shape;145;g224757f15e6_0_92:notes">
            <a:extLst>
              <a:ext uri="{FF2B5EF4-FFF2-40B4-BE49-F238E27FC236}">
                <a16:creationId xmlns:a16="http://schemas.microsoft.com/office/drawing/2014/main" id="{BE90DBA9-810C-778F-A4BE-3C660F1B6826}"/>
              </a:ext>
            </a:extLst>
          </p:cNvPr>
          <p:cNvSpPr>
            <a:spLocks noGrp="1" noRot="1" noChangeAspect="1"/>
          </p:cNvSpPr>
          <p:nvPr>
            <p:ph type="sldImg" idx="2"/>
          </p:nvPr>
        </p:nvSpPr>
        <p:spPr>
          <a:xfrm>
            <a:off x="407988" y="698500"/>
            <a:ext cx="6207125" cy="349091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800117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a:extLst>
            <a:ext uri="{FF2B5EF4-FFF2-40B4-BE49-F238E27FC236}">
              <a16:creationId xmlns:a16="http://schemas.microsoft.com/office/drawing/2014/main" id="{0A6B3DFB-2637-A097-9A1D-99EEAA6AAD4E}"/>
            </a:ext>
          </a:extLst>
        </p:cNvPr>
        <p:cNvGrpSpPr/>
        <p:nvPr/>
      </p:nvGrpSpPr>
      <p:grpSpPr>
        <a:xfrm>
          <a:off x="0" y="0"/>
          <a:ext cx="0" cy="0"/>
          <a:chOff x="0" y="0"/>
          <a:chExt cx="0" cy="0"/>
        </a:xfrm>
      </p:grpSpPr>
      <p:sp>
        <p:nvSpPr>
          <p:cNvPr id="144" name="Google Shape;144;g224757f15e6_0_92:notes">
            <a:extLst>
              <a:ext uri="{FF2B5EF4-FFF2-40B4-BE49-F238E27FC236}">
                <a16:creationId xmlns:a16="http://schemas.microsoft.com/office/drawing/2014/main" id="{96EFD481-49B8-6F82-C104-8E952043D832}"/>
              </a:ext>
            </a:extLst>
          </p:cNvPr>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None/>
            </a:pPr>
            <a:r>
              <a:rPr lang="en-US"/>
              <a:t>Alisha</a:t>
            </a:r>
            <a:endParaRPr/>
          </a:p>
        </p:txBody>
      </p:sp>
      <p:sp>
        <p:nvSpPr>
          <p:cNvPr id="145" name="Google Shape;145;g224757f15e6_0_92:notes">
            <a:extLst>
              <a:ext uri="{FF2B5EF4-FFF2-40B4-BE49-F238E27FC236}">
                <a16:creationId xmlns:a16="http://schemas.microsoft.com/office/drawing/2014/main" id="{7B48347B-ABA9-93A7-F355-AA5C3B5B6DE2}"/>
              </a:ext>
            </a:extLst>
          </p:cNvPr>
          <p:cNvSpPr>
            <a:spLocks noGrp="1" noRot="1" noChangeAspect="1"/>
          </p:cNvSpPr>
          <p:nvPr>
            <p:ph type="sldImg" idx="2"/>
          </p:nvPr>
        </p:nvSpPr>
        <p:spPr>
          <a:xfrm>
            <a:off x="407988" y="698500"/>
            <a:ext cx="6207125" cy="349091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716490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a:extLst>
            <a:ext uri="{FF2B5EF4-FFF2-40B4-BE49-F238E27FC236}">
              <a16:creationId xmlns:a16="http://schemas.microsoft.com/office/drawing/2014/main" id="{98D45193-55C8-0D7A-BED7-0F4AA8BD213E}"/>
            </a:ext>
          </a:extLst>
        </p:cNvPr>
        <p:cNvGrpSpPr/>
        <p:nvPr/>
      </p:nvGrpSpPr>
      <p:grpSpPr>
        <a:xfrm>
          <a:off x="0" y="0"/>
          <a:ext cx="0" cy="0"/>
          <a:chOff x="0" y="0"/>
          <a:chExt cx="0" cy="0"/>
        </a:xfrm>
      </p:grpSpPr>
      <p:sp>
        <p:nvSpPr>
          <p:cNvPr id="144" name="Google Shape;144;g224757f15e6_0_92:notes">
            <a:extLst>
              <a:ext uri="{FF2B5EF4-FFF2-40B4-BE49-F238E27FC236}">
                <a16:creationId xmlns:a16="http://schemas.microsoft.com/office/drawing/2014/main" id="{3A7C05D2-3293-5AF4-5ABB-A7501FA33C99}"/>
              </a:ext>
            </a:extLst>
          </p:cNvPr>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None/>
            </a:pPr>
            <a:r>
              <a:rPr lang="en-US"/>
              <a:t>Alisha</a:t>
            </a:r>
            <a:endParaRPr/>
          </a:p>
        </p:txBody>
      </p:sp>
      <p:sp>
        <p:nvSpPr>
          <p:cNvPr id="145" name="Google Shape;145;g224757f15e6_0_92:notes">
            <a:extLst>
              <a:ext uri="{FF2B5EF4-FFF2-40B4-BE49-F238E27FC236}">
                <a16:creationId xmlns:a16="http://schemas.microsoft.com/office/drawing/2014/main" id="{DCCB37B6-7B08-1616-26E6-A67E4C961BF9}"/>
              </a:ext>
            </a:extLst>
          </p:cNvPr>
          <p:cNvSpPr>
            <a:spLocks noGrp="1" noRot="1" noChangeAspect="1"/>
          </p:cNvSpPr>
          <p:nvPr>
            <p:ph type="sldImg" idx="2"/>
          </p:nvPr>
        </p:nvSpPr>
        <p:spPr>
          <a:xfrm>
            <a:off x="407988" y="698500"/>
            <a:ext cx="6207125" cy="349091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220128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a:extLst>
            <a:ext uri="{FF2B5EF4-FFF2-40B4-BE49-F238E27FC236}">
              <a16:creationId xmlns:a16="http://schemas.microsoft.com/office/drawing/2014/main" id="{51BE7EFE-8655-1CE4-DA12-86A5E81566FD}"/>
            </a:ext>
          </a:extLst>
        </p:cNvPr>
        <p:cNvGrpSpPr/>
        <p:nvPr/>
      </p:nvGrpSpPr>
      <p:grpSpPr>
        <a:xfrm>
          <a:off x="0" y="0"/>
          <a:ext cx="0" cy="0"/>
          <a:chOff x="0" y="0"/>
          <a:chExt cx="0" cy="0"/>
        </a:xfrm>
      </p:grpSpPr>
      <p:sp>
        <p:nvSpPr>
          <p:cNvPr id="144" name="Google Shape;144;g224757f15e6_0_92:notes">
            <a:extLst>
              <a:ext uri="{FF2B5EF4-FFF2-40B4-BE49-F238E27FC236}">
                <a16:creationId xmlns:a16="http://schemas.microsoft.com/office/drawing/2014/main" id="{41B24613-6777-B8D9-2C6E-9A3F665BCED8}"/>
              </a:ext>
            </a:extLst>
          </p:cNvPr>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None/>
            </a:pPr>
            <a:r>
              <a:rPr lang="en-US"/>
              <a:t>Alisha</a:t>
            </a:r>
            <a:endParaRPr/>
          </a:p>
        </p:txBody>
      </p:sp>
      <p:sp>
        <p:nvSpPr>
          <p:cNvPr id="145" name="Google Shape;145;g224757f15e6_0_92:notes">
            <a:extLst>
              <a:ext uri="{FF2B5EF4-FFF2-40B4-BE49-F238E27FC236}">
                <a16:creationId xmlns:a16="http://schemas.microsoft.com/office/drawing/2014/main" id="{8506792E-07DE-81CC-D04C-4B419B96AB42}"/>
              </a:ext>
            </a:extLst>
          </p:cNvPr>
          <p:cNvSpPr>
            <a:spLocks noGrp="1" noRot="1" noChangeAspect="1"/>
          </p:cNvSpPr>
          <p:nvPr>
            <p:ph type="sldImg" idx="2"/>
          </p:nvPr>
        </p:nvSpPr>
        <p:spPr>
          <a:xfrm>
            <a:off x="407988" y="698500"/>
            <a:ext cx="6207125" cy="349091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577617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BD1A0B-2E80-DAEA-9ABE-8EE9D38DB0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0DD8C2-9385-D7C6-72C2-70E300DE30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5D1266-2A7D-D0F1-EACF-48D5DF105F3F}"/>
              </a:ext>
            </a:extLst>
          </p:cNvPr>
          <p:cNvSpPr>
            <a:spLocks noGrp="1"/>
          </p:cNvSpPr>
          <p:nvPr>
            <p:ph type="body" idx="1"/>
          </p:nvPr>
        </p:nvSpPr>
        <p:spPr/>
        <p:txBody>
          <a:bodyPr/>
          <a:lstStyle/>
          <a:p>
            <a:pPr marL="174982" indent="-174982">
              <a:buFont typeface="Arial" panose="020B0604020202020204" pitchFamily="34" charset="0"/>
              <a:buChar char="•"/>
            </a:pPr>
            <a:endParaRPr lang="en-US"/>
          </a:p>
        </p:txBody>
      </p:sp>
      <p:sp>
        <p:nvSpPr>
          <p:cNvPr id="4" name="Slide Number Placeholder 3">
            <a:extLst>
              <a:ext uri="{FF2B5EF4-FFF2-40B4-BE49-F238E27FC236}">
                <a16:creationId xmlns:a16="http://schemas.microsoft.com/office/drawing/2014/main" id="{31D98A8A-89B5-7D99-C014-6CCFE504D9D5}"/>
              </a:ext>
            </a:extLst>
          </p:cNvPr>
          <p:cNvSpPr>
            <a:spLocks noGrp="1"/>
          </p:cNvSpPr>
          <p:nvPr>
            <p:ph type="sldNum" sz="quarter" idx="5"/>
          </p:nvPr>
        </p:nvSpPr>
        <p:spPr/>
        <p:txBody>
          <a:bodyPr/>
          <a:lstStyle/>
          <a:p>
            <a:fld id="{484CEC91-7A65-4868-9634-A5288F997D0F}" type="slidenum">
              <a:rPr lang="en-US" smtClean="0"/>
              <a:t>17</a:t>
            </a:fld>
            <a:endParaRPr lang="en-US"/>
          </a:p>
        </p:txBody>
      </p:sp>
    </p:spTree>
    <p:extLst>
      <p:ext uri="{BB962C8B-B14F-4D97-AF65-F5344CB8AC3E}">
        <p14:creationId xmlns:p14="http://schemas.microsoft.com/office/powerpoint/2010/main" val="28869416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47F28-DA0D-A6D7-597A-558C13400A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2EC096-921A-80DF-9CD0-987704988B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DD9EBB-C2D1-B52B-8301-4316C7FFDE36}"/>
              </a:ext>
            </a:extLst>
          </p:cNvPr>
          <p:cNvSpPr>
            <a:spLocks noGrp="1"/>
          </p:cNvSpPr>
          <p:nvPr>
            <p:ph type="body" idx="1"/>
          </p:nvPr>
        </p:nvSpPr>
        <p:spPr/>
        <p:txBody>
          <a:bodyPr/>
          <a:lstStyle/>
          <a:p>
            <a:pPr marL="174982" indent="-174982">
              <a:buFont typeface="Arial" panose="020B0604020202020204" pitchFamily="34" charset="0"/>
              <a:buChar char="•"/>
            </a:pPr>
            <a:endParaRPr lang="en-US"/>
          </a:p>
        </p:txBody>
      </p:sp>
      <p:sp>
        <p:nvSpPr>
          <p:cNvPr id="4" name="Slide Number Placeholder 3">
            <a:extLst>
              <a:ext uri="{FF2B5EF4-FFF2-40B4-BE49-F238E27FC236}">
                <a16:creationId xmlns:a16="http://schemas.microsoft.com/office/drawing/2014/main" id="{6D83C0AB-8D32-7E16-D77F-B391C001E51C}"/>
              </a:ext>
            </a:extLst>
          </p:cNvPr>
          <p:cNvSpPr>
            <a:spLocks noGrp="1"/>
          </p:cNvSpPr>
          <p:nvPr>
            <p:ph type="sldNum" sz="quarter" idx="5"/>
          </p:nvPr>
        </p:nvSpPr>
        <p:spPr/>
        <p:txBody>
          <a:bodyPr/>
          <a:lstStyle/>
          <a:p>
            <a:fld id="{484CEC91-7A65-4868-9634-A5288F997D0F}" type="slidenum">
              <a:rPr lang="en-US" smtClean="0"/>
              <a:t>18</a:t>
            </a:fld>
            <a:endParaRPr lang="en-US"/>
          </a:p>
        </p:txBody>
      </p:sp>
    </p:spTree>
    <p:extLst>
      <p:ext uri="{BB962C8B-B14F-4D97-AF65-F5344CB8AC3E}">
        <p14:creationId xmlns:p14="http://schemas.microsoft.com/office/powerpoint/2010/main" val="12766765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FC739C-EB12-AC5B-C9CA-C013CED897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C4C11C-CA74-B868-3B5B-7EA9D3B948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4B4B16-A3FE-530A-9ACB-423D774AEC9A}"/>
              </a:ext>
            </a:extLst>
          </p:cNvPr>
          <p:cNvSpPr>
            <a:spLocks noGrp="1"/>
          </p:cNvSpPr>
          <p:nvPr>
            <p:ph type="body" idx="1"/>
          </p:nvPr>
        </p:nvSpPr>
        <p:spPr/>
        <p:txBody>
          <a:bodyPr/>
          <a:lstStyle/>
          <a:p>
            <a:pPr marL="174982" indent="-174982">
              <a:buFont typeface="Arial" panose="020B0604020202020204" pitchFamily="34" charset="0"/>
              <a:buChar char="•"/>
            </a:pPr>
            <a:endParaRPr lang="en-US"/>
          </a:p>
        </p:txBody>
      </p:sp>
      <p:sp>
        <p:nvSpPr>
          <p:cNvPr id="4" name="Slide Number Placeholder 3">
            <a:extLst>
              <a:ext uri="{FF2B5EF4-FFF2-40B4-BE49-F238E27FC236}">
                <a16:creationId xmlns:a16="http://schemas.microsoft.com/office/drawing/2014/main" id="{D5E1C80D-47B8-B1E6-6625-EE4010C49D42}"/>
              </a:ext>
            </a:extLst>
          </p:cNvPr>
          <p:cNvSpPr>
            <a:spLocks noGrp="1"/>
          </p:cNvSpPr>
          <p:nvPr>
            <p:ph type="sldNum" sz="quarter" idx="5"/>
          </p:nvPr>
        </p:nvSpPr>
        <p:spPr/>
        <p:txBody>
          <a:bodyPr/>
          <a:lstStyle/>
          <a:p>
            <a:fld id="{484CEC91-7A65-4868-9634-A5288F997D0F}" type="slidenum">
              <a:rPr lang="en-US" smtClean="0"/>
              <a:t>19</a:t>
            </a:fld>
            <a:endParaRPr lang="en-US"/>
          </a:p>
        </p:txBody>
      </p:sp>
    </p:spTree>
    <p:extLst>
      <p:ext uri="{BB962C8B-B14F-4D97-AF65-F5344CB8AC3E}">
        <p14:creationId xmlns:p14="http://schemas.microsoft.com/office/powerpoint/2010/main" val="2789002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32713169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20</a:t>
            </a:fld>
            <a:endParaRPr lang="en-US"/>
          </a:p>
        </p:txBody>
      </p:sp>
    </p:spTree>
    <p:extLst>
      <p:ext uri="{BB962C8B-B14F-4D97-AF65-F5344CB8AC3E}">
        <p14:creationId xmlns:p14="http://schemas.microsoft.com/office/powerpoint/2010/main" val="13858093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a:extLst>
            <a:ext uri="{FF2B5EF4-FFF2-40B4-BE49-F238E27FC236}">
              <a16:creationId xmlns:a16="http://schemas.microsoft.com/office/drawing/2014/main" id="{1E37B4B1-7A15-0B84-7274-EC525B132C30}"/>
            </a:ext>
          </a:extLst>
        </p:cNvPr>
        <p:cNvGrpSpPr/>
        <p:nvPr/>
      </p:nvGrpSpPr>
      <p:grpSpPr>
        <a:xfrm>
          <a:off x="0" y="0"/>
          <a:ext cx="0" cy="0"/>
          <a:chOff x="0" y="0"/>
          <a:chExt cx="0" cy="0"/>
        </a:xfrm>
      </p:grpSpPr>
      <p:sp>
        <p:nvSpPr>
          <p:cNvPr id="144" name="Google Shape;144;g224757f15e6_0_92:notes">
            <a:extLst>
              <a:ext uri="{FF2B5EF4-FFF2-40B4-BE49-F238E27FC236}">
                <a16:creationId xmlns:a16="http://schemas.microsoft.com/office/drawing/2014/main" id="{D34284A3-9DDA-937A-2DFC-120EC8946CBB}"/>
              </a:ext>
            </a:extLst>
          </p:cNvPr>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None/>
            </a:pPr>
            <a:endParaRPr/>
          </a:p>
        </p:txBody>
      </p:sp>
      <p:sp>
        <p:nvSpPr>
          <p:cNvPr id="145" name="Google Shape;145;g224757f15e6_0_92:notes">
            <a:extLst>
              <a:ext uri="{FF2B5EF4-FFF2-40B4-BE49-F238E27FC236}">
                <a16:creationId xmlns:a16="http://schemas.microsoft.com/office/drawing/2014/main" id="{79D259F4-2EF5-2569-5828-0E8C6ABB510F}"/>
              </a:ext>
            </a:extLst>
          </p:cNvPr>
          <p:cNvSpPr>
            <a:spLocks noGrp="1" noRot="1" noChangeAspect="1"/>
          </p:cNvSpPr>
          <p:nvPr>
            <p:ph type="sldImg" idx="2"/>
          </p:nvPr>
        </p:nvSpPr>
        <p:spPr>
          <a:xfrm>
            <a:off x="407988" y="698500"/>
            <a:ext cx="6207125" cy="349091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099399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5EEDE8-19E0-1D8C-5C50-D728764D3C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92F46E-8A27-F526-CF8D-FCB26428F36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243C73-E697-B001-E9FE-37EA73721A38}"/>
              </a:ext>
            </a:extLst>
          </p:cNvPr>
          <p:cNvSpPr>
            <a:spLocks noGrp="1"/>
          </p:cNvSpPr>
          <p:nvPr>
            <p:ph type="body" idx="1"/>
          </p:nvPr>
        </p:nvSpPr>
        <p:spPr/>
        <p:txBody>
          <a:bodyPr/>
          <a:lstStyle/>
          <a:p>
            <a:r>
              <a:rPr lang="en-US"/>
              <a:t>The reading coach quarterly support sessions offers valuable learning, resources, and networking opportunities to elevate literacy knowledge and coaching practice. </a:t>
            </a:r>
          </a:p>
          <a:p>
            <a:endParaRPr lang="en-US"/>
          </a:p>
          <a:p>
            <a:r>
              <a:rPr lang="en-US"/>
              <a:t>The sessions will focus on explicit instruction and how to coach into that while aligning the standards with the new curriculums. </a:t>
            </a:r>
          </a:p>
        </p:txBody>
      </p:sp>
      <p:sp>
        <p:nvSpPr>
          <p:cNvPr id="4" name="Slide Number Placeholder 3">
            <a:extLst>
              <a:ext uri="{FF2B5EF4-FFF2-40B4-BE49-F238E27FC236}">
                <a16:creationId xmlns:a16="http://schemas.microsoft.com/office/drawing/2014/main" id="{0C8BE503-73F0-3AAD-5D46-B74DD3324909}"/>
              </a:ext>
            </a:extLst>
          </p:cNvPr>
          <p:cNvSpPr>
            <a:spLocks noGrp="1"/>
          </p:cNvSpPr>
          <p:nvPr>
            <p:ph type="sldNum" sz="quarter" idx="5"/>
          </p:nvPr>
        </p:nvSpPr>
        <p:spPr/>
        <p:txBody>
          <a:bodyPr/>
          <a:lstStyle/>
          <a:p>
            <a:fld id="{484CEC91-7A65-4868-9634-A5288F997D0F}" type="slidenum">
              <a:rPr lang="en-US" smtClean="0"/>
              <a:t>25</a:t>
            </a:fld>
            <a:endParaRPr lang="en-US"/>
          </a:p>
        </p:txBody>
      </p:sp>
    </p:spTree>
    <p:extLst>
      <p:ext uri="{BB962C8B-B14F-4D97-AF65-F5344CB8AC3E}">
        <p14:creationId xmlns:p14="http://schemas.microsoft.com/office/powerpoint/2010/main" val="32755479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29</a:t>
            </a:fld>
            <a:endParaRPr lang="en-US"/>
          </a:p>
        </p:txBody>
      </p:sp>
    </p:spTree>
    <p:extLst>
      <p:ext uri="{BB962C8B-B14F-4D97-AF65-F5344CB8AC3E}">
        <p14:creationId xmlns:p14="http://schemas.microsoft.com/office/powerpoint/2010/main" val="14814119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043de3080b_0_16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endParaRPr sz="1100"/>
          </a:p>
          <a:p>
            <a:pPr marL="0" lvl="0" indent="0" algn="l" rtl="0">
              <a:spcBef>
                <a:spcPts val="1200"/>
              </a:spcBef>
              <a:spcAft>
                <a:spcPts val="0"/>
              </a:spcAft>
              <a:buNone/>
            </a:pPr>
            <a:endParaRPr/>
          </a:p>
          <a:p>
            <a:pPr marL="0" lvl="0" indent="0" algn="l" rtl="0">
              <a:spcBef>
                <a:spcPts val="0"/>
              </a:spcBef>
              <a:spcAft>
                <a:spcPts val="0"/>
              </a:spcAft>
              <a:buNone/>
            </a:pPr>
            <a:endParaRPr/>
          </a:p>
        </p:txBody>
      </p:sp>
      <p:sp>
        <p:nvSpPr>
          <p:cNvPr id="126" name="Google Shape;126;g3043de3080b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B9725-8CD9-3B61-11EC-575EC61068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294D36-189D-9703-4F14-2EA730E887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CFB634-4F85-4D71-B4FB-6842B873D983}"/>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993C3CFD-75EC-22EC-0BB0-C9FDEF98083C}"/>
              </a:ext>
            </a:extLst>
          </p:cNvPr>
          <p:cNvSpPr>
            <a:spLocks noGrp="1"/>
          </p:cNvSpPr>
          <p:nvPr>
            <p:ph type="sldNum" sz="quarter" idx="5"/>
          </p:nvPr>
        </p:nvSpPr>
        <p:spPr/>
        <p:txBody>
          <a:bodyPr/>
          <a:lstStyle/>
          <a:p>
            <a:fld id="{484CEC91-7A65-4868-9634-A5288F997D0F}" type="slidenum">
              <a:rPr lang="en-US" smtClean="0"/>
              <a:t>32</a:t>
            </a:fld>
            <a:endParaRPr lang="en-US"/>
          </a:p>
        </p:txBody>
      </p:sp>
    </p:spTree>
    <p:extLst>
      <p:ext uri="{BB962C8B-B14F-4D97-AF65-F5344CB8AC3E}">
        <p14:creationId xmlns:p14="http://schemas.microsoft.com/office/powerpoint/2010/main" val="31285062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FE534D-985D-1BE0-FD92-2A8CC68137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AA7CED-C11C-896F-EDDF-E4E5A236FF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FF05CF-3ECB-3003-5AAB-A9B94D7788B8}"/>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B3D3EA3F-8C32-8476-FC0A-9F25C7D745D2}"/>
              </a:ext>
            </a:extLst>
          </p:cNvPr>
          <p:cNvSpPr>
            <a:spLocks noGrp="1"/>
          </p:cNvSpPr>
          <p:nvPr>
            <p:ph type="sldNum" sz="quarter" idx="5"/>
          </p:nvPr>
        </p:nvSpPr>
        <p:spPr/>
        <p:txBody>
          <a:bodyPr/>
          <a:lstStyle/>
          <a:p>
            <a:fld id="{484CEC91-7A65-4868-9634-A5288F997D0F}" type="slidenum">
              <a:rPr lang="en-US" smtClean="0"/>
              <a:t>33</a:t>
            </a:fld>
            <a:endParaRPr lang="en-US"/>
          </a:p>
        </p:txBody>
      </p:sp>
    </p:spTree>
    <p:extLst>
      <p:ext uri="{BB962C8B-B14F-4D97-AF65-F5344CB8AC3E}">
        <p14:creationId xmlns:p14="http://schemas.microsoft.com/office/powerpoint/2010/main" val="13249752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p:cNvSpPr>
            <a:spLocks noGrp="1"/>
          </p:cNvSpPr>
          <p:nvPr>
            <p:ph type="sldNum" sz="quarter" idx="5"/>
          </p:nvPr>
        </p:nvSpPr>
        <p:spPr/>
        <p:txBody>
          <a:bodyPr/>
          <a:lstStyle/>
          <a:p>
            <a:fld id="{484CEC91-7A65-4868-9634-A5288F997D0F}" type="slidenum">
              <a:rPr lang="en-US" smtClean="0"/>
              <a:t>34</a:t>
            </a:fld>
            <a:endParaRPr lang="en-US"/>
          </a:p>
        </p:txBody>
      </p:sp>
    </p:spTree>
    <p:extLst>
      <p:ext uri="{BB962C8B-B14F-4D97-AF65-F5344CB8AC3E}">
        <p14:creationId xmlns:p14="http://schemas.microsoft.com/office/powerpoint/2010/main" val="5532029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DFB04-7E8E-522C-B1C5-B983E74D12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0BA1BA-AE3C-25EC-D54B-DDD1DEF661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850AA7-31F6-F8EE-7265-7B8B661E06F2}"/>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3B11F9F9-D1E5-7F5C-7C3C-C45A9C86A624}"/>
              </a:ext>
            </a:extLst>
          </p:cNvPr>
          <p:cNvSpPr>
            <a:spLocks noGrp="1"/>
          </p:cNvSpPr>
          <p:nvPr>
            <p:ph type="sldNum" sz="quarter" idx="5"/>
          </p:nvPr>
        </p:nvSpPr>
        <p:spPr/>
        <p:txBody>
          <a:bodyPr/>
          <a:lstStyle/>
          <a:p>
            <a:fld id="{484CEC91-7A65-4868-9634-A5288F997D0F}" type="slidenum">
              <a:rPr lang="en-US" smtClean="0"/>
              <a:t>38</a:t>
            </a:fld>
            <a:endParaRPr lang="en-US"/>
          </a:p>
        </p:txBody>
      </p:sp>
    </p:spTree>
    <p:extLst>
      <p:ext uri="{BB962C8B-B14F-4D97-AF65-F5344CB8AC3E}">
        <p14:creationId xmlns:p14="http://schemas.microsoft.com/office/powerpoint/2010/main" val="36547680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41</a:t>
            </a:fld>
            <a:endParaRPr lang="en-US"/>
          </a:p>
        </p:txBody>
      </p:sp>
    </p:spTree>
    <p:extLst>
      <p:ext uri="{BB962C8B-B14F-4D97-AF65-F5344CB8AC3E}">
        <p14:creationId xmlns:p14="http://schemas.microsoft.com/office/powerpoint/2010/main" val="1664157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16965100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42</a:t>
            </a:fld>
            <a:endParaRPr lang="en-US"/>
          </a:p>
        </p:txBody>
      </p:sp>
    </p:spTree>
    <p:extLst>
      <p:ext uri="{BB962C8B-B14F-4D97-AF65-F5344CB8AC3E}">
        <p14:creationId xmlns:p14="http://schemas.microsoft.com/office/powerpoint/2010/main" val="37710498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43</a:t>
            </a:fld>
            <a:endParaRPr lang="en-US"/>
          </a:p>
        </p:txBody>
      </p:sp>
    </p:spTree>
    <p:extLst>
      <p:ext uri="{BB962C8B-B14F-4D97-AF65-F5344CB8AC3E}">
        <p14:creationId xmlns:p14="http://schemas.microsoft.com/office/powerpoint/2010/main" val="39866592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44</a:t>
            </a:fld>
            <a:endParaRPr lang="en-US"/>
          </a:p>
        </p:txBody>
      </p:sp>
    </p:spTree>
    <p:extLst>
      <p:ext uri="{BB962C8B-B14F-4D97-AF65-F5344CB8AC3E}">
        <p14:creationId xmlns:p14="http://schemas.microsoft.com/office/powerpoint/2010/main" val="8901451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45</a:t>
            </a:fld>
            <a:endParaRPr lang="en-US"/>
          </a:p>
        </p:txBody>
      </p:sp>
    </p:spTree>
    <p:extLst>
      <p:ext uri="{BB962C8B-B14F-4D97-AF65-F5344CB8AC3E}">
        <p14:creationId xmlns:p14="http://schemas.microsoft.com/office/powerpoint/2010/main" val="1232421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46</a:t>
            </a:fld>
            <a:endParaRPr lang="en-US"/>
          </a:p>
        </p:txBody>
      </p:sp>
    </p:spTree>
    <p:extLst>
      <p:ext uri="{BB962C8B-B14F-4D97-AF65-F5344CB8AC3E}">
        <p14:creationId xmlns:p14="http://schemas.microsoft.com/office/powerpoint/2010/main" val="10683873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47</a:t>
            </a:fld>
            <a:endParaRPr lang="en-US"/>
          </a:p>
        </p:txBody>
      </p:sp>
    </p:spTree>
    <p:extLst>
      <p:ext uri="{BB962C8B-B14F-4D97-AF65-F5344CB8AC3E}">
        <p14:creationId xmlns:p14="http://schemas.microsoft.com/office/powerpoint/2010/main" val="2085353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01209E-22B9-8097-59B6-F51CB1DB35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0268A4-CBA0-EBF0-88B4-CD9A9867A4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892009-22AD-4EB9-D7A4-9721C2765845}"/>
              </a:ext>
            </a:extLst>
          </p:cNvPr>
          <p:cNvSpPr>
            <a:spLocks noGrp="1"/>
          </p:cNvSpPr>
          <p:nvPr>
            <p:ph type="body" idx="1"/>
          </p:nvPr>
        </p:nvSpPr>
        <p:spPr/>
        <p:txBody>
          <a:bodyPr/>
          <a:lstStyle/>
          <a:p>
            <a:pPr marL="174982" indent="-174982">
              <a:buFont typeface="Arial"/>
              <a:buChar char="•"/>
            </a:pPr>
            <a:r>
              <a:rPr lang="en-US"/>
              <a:t>S78 to State Board (</a:t>
            </a:r>
            <a:r>
              <a:rPr lang="en-US" err="1"/>
              <a:t>tenative</a:t>
            </a:r>
            <a:r>
              <a:rPr lang="en-US"/>
              <a:t>) in September/October </a:t>
            </a:r>
          </a:p>
          <a:p>
            <a:pPr marL="174982" indent="-174982">
              <a:buFont typeface="Arial"/>
              <a:buChar char="•"/>
            </a:pPr>
            <a:r>
              <a:rPr lang="en-US"/>
              <a:t>S79 to State Board (tentative) in August/September depending on SLED/FBI Approval. </a:t>
            </a:r>
          </a:p>
        </p:txBody>
      </p:sp>
      <p:sp>
        <p:nvSpPr>
          <p:cNvPr id="4" name="Slide Number Placeholder 3">
            <a:extLst>
              <a:ext uri="{FF2B5EF4-FFF2-40B4-BE49-F238E27FC236}">
                <a16:creationId xmlns:a16="http://schemas.microsoft.com/office/drawing/2014/main" id="{07AC0A36-2D2F-2AB2-2248-F7237D26FF52}"/>
              </a:ext>
            </a:extLst>
          </p:cNvPr>
          <p:cNvSpPr>
            <a:spLocks noGrp="1"/>
          </p:cNvSpPr>
          <p:nvPr>
            <p:ph type="sldNum" sz="quarter" idx="5"/>
          </p:nvPr>
        </p:nvSpPr>
        <p:spPr/>
        <p:txBody>
          <a:bodyPr/>
          <a:lstStyle/>
          <a:p>
            <a:fld id="{484CEC91-7A65-4868-9634-A5288F997D0F}" type="slidenum">
              <a:rPr lang="en-US" smtClean="0"/>
              <a:t>4</a:t>
            </a:fld>
            <a:endParaRPr lang="en-US"/>
          </a:p>
        </p:txBody>
      </p:sp>
    </p:spTree>
    <p:extLst>
      <p:ext uri="{BB962C8B-B14F-4D97-AF65-F5344CB8AC3E}">
        <p14:creationId xmlns:p14="http://schemas.microsoft.com/office/powerpoint/2010/main" val="2451174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BD3002-6204-6FB0-D5F5-6965511CBE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13DF99-B3CB-FCC3-C68D-74D25795BB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48F58F-0C92-FF69-2977-A54E3D26ABBD}"/>
              </a:ext>
            </a:extLst>
          </p:cNvPr>
          <p:cNvSpPr>
            <a:spLocks noGrp="1"/>
          </p:cNvSpPr>
          <p:nvPr>
            <p:ph type="body" idx="1"/>
          </p:nvPr>
        </p:nvSpPr>
        <p:spPr/>
        <p:txBody>
          <a:bodyPr/>
          <a:lstStyle/>
          <a:p>
            <a:r>
              <a:rPr lang="en-US"/>
              <a:t> </a:t>
            </a:r>
          </a:p>
        </p:txBody>
      </p:sp>
      <p:sp>
        <p:nvSpPr>
          <p:cNvPr id="4" name="Slide Number Placeholder 3">
            <a:extLst>
              <a:ext uri="{FF2B5EF4-FFF2-40B4-BE49-F238E27FC236}">
                <a16:creationId xmlns:a16="http://schemas.microsoft.com/office/drawing/2014/main" id="{19AB037A-1417-9D87-D401-620B70AD1B5B}"/>
              </a:ext>
            </a:extLst>
          </p:cNvPr>
          <p:cNvSpPr>
            <a:spLocks noGrp="1"/>
          </p:cNvSpPr>
          <p:nvPr>
            <p:ph type="sldNum" sz="quarter" idx="5"/>
          </p:nvPr>
        </p:nvSpPr>
        <p:spPr/>
        <p:txBody>
          <a:bodyPr/>
          <a:lstStyle/>
          <a:p>
            <a:fld id="{484CEC91-7A65-4868-9634-A5288F997D0F}" type="slidenum">
              <a:rPr lang="en-US" smtClean="0"/>
              <a:t>5</a:t>
            </a:fld>
            <a:endParaRPr lang="en-US"/>
          </a:p>
        </p:txBody>
      </p:sp>
    </p:spTree>
    <p:extLst>
      <p:ext uri="{BB962C8B-B14F-4D97-AF65-F5344CB8AC3E}">
        <p14:creationId xmlns:p14="http://schemas.microsoft.com/office/powerpoint/2010/main" val="3084824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110674-F089-1760-CB71-8D1D0B6AEC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7428C2-056F-9BE3-D664-ABFE61FBED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555C50-1BB3-A3D0-663C-394ACAAF6714}"/>
              </a:ext>
            </a:extLst>
          </p:cNvPr>
          <p:cNvSpPr>
            <a:spLocks noGrp="1"/>
          </p:cNvSpPr>
          <p:nvPr>
            <p:ph type="body" idx="1"/>
          </p:nvPr>
        </p:nvSpPr>
        <p:spPr/>
        <p:txBody>
          <a:bodyPr/>
          <a:lstStyle/>
          <a:p>
            <a:r>
              <a:rPr lang="en-US"/>
              <a:t>If needed: </a:t>
            </a:r>
          </a:p>
          <a:p>
            <a:pPr marL="174982" indent="-174982">
              <a:buFont typeface="Arial" panose="020B0604020202020204" pitchFamily="34" charset="0"/>
              <a:buChar char="•"/>
            </a:pPr>
            <a:r>
              <a:rPr lang="en-US"/>
              <a:t>Strategic comp: If asked, we anticipate sending out 2024-25 award allocations to districts in the next few weeks (likely beginning with interim assessment-model schools and followed by SC Ready or EOC-model schools)</a:t>
            </a:r>
          </a:p>
          <a:p>
            <a:pPr marL="174982" indent="-174982">
              <a:buFont typeface="Arial" panose="020B0604020202020204" pitchFamily="34" charset="0"/>
              <a:buChar char="•"/>
            </a:pPr>
            <a:r>
              <a:rPr lang="en-US"/>
              <a:t>CERDEP: Assistants are not currently included in the allocation. </a:t>
            </a:r>
          </a:p>
          <a:p>
            <a:pPr marL="174982" indent="-174982">
              <a:buFont typeface="Arial" panose="020B0604020202020204" pitchFamily="34" charset="0"/>
              <a:buChar char="•"/>
            </a:pPr>
            <a:endParaRPr lang="en-US"/>
          </a:p>
        </p:txBody>
      </p:sp>
      <p:sp>
        <p:nvSpPr>
          <p:cNvPr id="4" name="Slide Number Placeholder 3">
            <a:extLst>
              <a:ext uri="{FF2B5EF4-FFF2-40B4-BE49-F238E27FC236}">
                <a16:creationId xmlns:a16="http://schemas.microsoft.com/office/drawing/2014/main" id="{D714DEB4-552C-92B4-55C4-0CAA7915E96B}"/>
              </a:ext>
            </a:extLst>
          </p:cNvPr>
          <p:cNvSpPr>
            <a:spLocks noGrp="1"/>
          </p:cNvSpPr>
          <p:nvPr>
            <p:ph type="sldNum" sz="quarter" idx="5"/>
          </p:nvPr>
        </p:nvSpPr>
        <p:spPr/>
        <p:txBody>
          <a:bodyPr/>
          <a:lstStyle/>
          <a:p>
            <a:fld id="{484CEC91-7A65-4868-9634-A5288F997D0F}" type="slidenum">
              <a:rPr lang="en-US" smtClean="0"/>
              <a:t>6</a:t>
            </a:fld>
            <a:endParaRPr lang="en-US"/>
          </a:p>
        </p:txBody>
      </p:sp>
    </p:spTree>
    <p:extLst>
      <p:ext uri="{BB962C8B-B14F-4D97-AF65-F5344CB8AC3E}">
        <p14:creationId xmlns:p14="http://schemas.microsoft.com/office/powerpoint/2010/main" val="37621450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7</a:t>
            </a:fld>
            <a:endParaRPr lang="en-US"/>
          </a:p>
        </p:txBody>
      </p:sp>
    </p:spTree>
    <p:extLst>
      <p:ext uri="{BB962C8B-B14F-4D97-AF65-F5344CB8AC3E}">
        <p14:creationId xmlns:p14="http://schemas.microsoft.com/office/powerpoint/2010/main" val="2387659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8</a:t>
            </a:fld>
            <a:endParaRPr lang="en-US"/>
          </a:p>
        </p:txBody>
      </p:sp>
    </p:spTree>
    <p:extLst>
      <p:ext uri="{BB962C8B-B14F-4D97-AF65-F5344CB8AC3E}">
        <p14:creationId xmlns:p14="http://schemas.microsoft.com/office/powerpoint/2010/main" val="17281194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1"/>
        <p:cNvGrpSpPr/>
        <p:nvPr/>
      </p:nvGrpSpPr>
      <p:grpSpPr>
        <a:xfrm>
          <a:off x="0" y="0"/>
          <a:ext cx="0" cy="0"/>
          <a:chOff x="0" y="0"/>
          <a:chExt cx="0" cy="0"/>
        </a:xfrm>
      </p:grpSpPr>
      <p:sp>
        <p:nvSpPr>
          <p:cNvPr id="3532" name="Google Shape;3532;g3802438bdad_0_9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33" name="Google Shape;3533;g3802438bdad_0_9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How do we help districts and schools align their actions? We need an implementation chain. </a:t>
            </a:r>
            <a:endParaRPr/>
          </a:p>
          <a:p>
            <a:pPr marL="0" lvl="0" indent="0" algn="l" rtl="0">
              <a:spcBef>
                <a:spcPts val="0"/>
              </a:spcBef>
              <a:spcAft>
                <a:spcPts val="0"/>
              </a:spcAft>
              <a:buNone/>
            </a:pPr>
            <a:r>
              <a:rPr lang="en"/>
              <a:t>(Let them read graphic, then click on actions to emphasize) </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40836244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 Id="rId4" Type="http://schemas.openxmlformats.org/officeDocument/2006/relationships/image" Target="../media/image5.png"/></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 Id="rId4" Type="http://schemas.openxmlformats.org/officeDocument/2006/relationships/image" Target="../media/image5.png"/></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 Id="rId4" Type="http://schemas.openxmlformats.org/officeDocument/2006/relationships/image" Target="../media/image5.pn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 Id="rId4" Type="http://schemas.openxmlformats.org/officeDocument/2006/relationships/image" Target="../media/image5.png"/></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 Id="rId4" Type="http://schemas.openxmlformats.org/officeDocument/2006/relationships/image" Target="../media/image5.png"/></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 Id="rId4" Type="http://schemas.openxmlformats.org/officeDocument/2006/relationships/image" Target="../media/image8.pn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 Id="rId4" Type="http://schemas.openxmlformats.org/officeDocument/2006/relationships/image" Target="../media/image5.png"/></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2F3D4C"/>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chemeClr val="bg1"/>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chemeClr val="bg1"/>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chemeClr val="bg1"/>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rgbClr val="2F3D4C"/>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rgbClr val="2F3D4C"/>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chemeClr val="bg1"/>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chemeClr val="bg1"/>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rgbClr val="2F3D4C"/>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chemeClr val="bg1"/>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chemeClr val="bg1"/>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chemeClr val="bg1"/>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chemeClr val="bg1"/>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chemeClr val="bg1"/>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chemeClr val="bg1"/>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rgbClr val="2F3D4C"/>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chemeClr val="bg1"/>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chemeClr val="bg1"/>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chemeClr val="bg1"/>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rgbClr val="2F3D4C"/>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chemeClr val="bg1"/>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728813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Organization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AC0FA9F-92AC-75AF-3D35-E082AAE684F3}"/>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7" name="SCDE logo" descr="South Carolina Department of Education logo ">
            <a:extLst>
              <a:ext uri="{FF2B5EF4-FFF2-40B4-BE49-F238E27FC236}">
                <a16:creationId xmlns:a16="http://schemas.microsoft.com/office/drawing/2014/main" id="{DC5D52C2-06A3-1581-FF4F-A5568D0ACE36}"/>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pPr/>
              <a:t>10/9/2025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16" name="Picture Placeholder 15">
            <a:extLst>
              <a:ext uri="{FF2B5EF4-FFF2-40B4-BE49-F238E27FC236}">
                <a16:creationId xmlns:a16="http://schemas.microsoft.com/office/drawing/2014/main" id="{D81122A7-8DB1-A370-75D3-165FABA4705D}"/>
              </a:ext>
            </a:extLst>
          </p:cNvPr>
          <p:cNvSpPr>
            <a:spLocks noGrp="1"/>
          </p:cNvSpPr>
          <p:nvPr>
            <p:ph type="pic" sz="quarter" idx="13"/>
          </p:nvPr>
        </p:nvSpPr>
        <p:spPr>
          <a:xfrm>
            <a:off x="990600" y="2705100"/>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17" name="Picture Placeholder 15">
            <a:extLst>
              <a:ext uri="{FF2B5EF4-FFF2-40B4-BE49-F238E27FC236}">
                <a16:creationId xmlns:a16="http://schemas.microsoft.com/office/drawing/2014/main" id="{9C9B20AF-46C2-4772-7202-28A9597DBDF7}"/>
              </a:ext>
            </a:extLst>
          </p:cNvPr>
          <p:cNvSpPr>
            <a:spLocks noGrp="1"/>
          </p:cNvSpPr>
          <p:nvPr>
            <p:ph type="pic" sz="quarter" idx="14"/>
          </p:nvPr>
        </p:nvSpPr>
        <p:spPr>
          <a:xfrm>
            <a:off x="4292346" y="2705100"/>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18" name="Picture Placeholder 15">
            <a:extLst>
              <a:ext uri="{FF2B5EF4-FFF2-40B4-BE49-F238E27FC236}">
                <a16:creationId xmlns:a16="http://schemas.microsoft.com/office/drawing/2014/main" id="{C6DD0515-69DB-C48D-55A8-3B1845ED2D61}"/>
              </a:ext>
            </a:extLst>
          </p:cNvPr>
          <p:cNvSpPr>
            <a:spLocks noGrp="1"/>
          </p:cNvSpPr>
          <p:nvPr>
            <p:ph type="pic" sz="quarter" idx="15"/>
          </p:nvPr>
        </p:nvSpPr>
        <p:spPr>
          <a:xfrm>
            <a:off x="7598664" y="2699657"/>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19" name="Picture Placeholder 15">
            <a:extLst>
              <a:ext uri="{FF2B5EF4-FFF2-40B4-BE49-F238E27FC236}">
                <a16:creationId xmlns:a16="http://schemas.microsoft.com/office/drawing/2014/main" id="{4CE8CBD5-7BB6-0F86-D094-24D828830D64}"/>
              </a:ext>
            </a:extLst>
          </p:cNvPr>
          <p:cNvSpPr>
            <a:spLocks noGrp="1"/>
          </p:cNvSpPr>
          <p:nvPr>
            <p:ph type="pic" sz="quarter" idx="16"/>
          </p:nvPr>
        </p:nvSpPr>
        <p:spPr>
          <a:xfrm>
            <a:off x="10904982" y="2699657"/>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20" name="Picture Placeholder 15">
            <a:extLst>
              <a:ext uri="{FF2B5EF4-FFF2-40B4-BE49-F238E27FC236}">
                <a16:creationId xmlns:a16="http://schemas.microsoft.com/office/drawing/2014/main" id="{C4656702-5181-2A63-61AD-E9FB5E2F89E1}"/>
              </a:ext>
            </a:extLst>
          </p:cNvPr>
          <p:cNvSpPr>
            <a:spLocks noGrp="1"/>
          </p:cNvSpPr>
          <p:nvPr>
            <p:ph type="pic" sz="quarter" idx="17"/>
          </p:nvPr>
        </p:nvSpPr>
        <p:spPr>
          <a:xfrm>
            <a:off x="14206728" y="2705100"/>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22" name="Text Placeholder 21">
            <a:extLst>
              <a:ext uri="{FF2B5EF4-FFF2-40B4-BE49-F238E27FC236}">
                <a16:creationId xmlns:a16="http://schemas.microsoft.com/office/drawing/2014/main" id="{F415DA58-5452-3EBF-38AB-61D993233AC6}"/>
              </a:ext>
            </a:extLst>
          </p:cNvPr>
          <p:cNvSpPr>
            <a:spLocks noGrp="1"/>
          </p:cNvSpPr>
          <p:nvPr>
            <p:ph type="body" sz="quarter" idx="18" hasCustomPrompt="1"/>
          </p:nvPr>
        </p:nvSpPr>
        <p:spPr>
          <a:xfrm>
            <a:off x="962025" y="6819899"/>
            <a:ext cx="3119438" cy="1300903"/>
          </a:xfrm>
          <a:ln>
            <a:noFill/>
          </a:ln>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3" name="Text Placeholder 21">
            <a:extLst>
              <a:ext uri="{FF2B5EF4-FFF2-40B4-BE49-F238E27FC236}">
                <a16:creationId xmlns:a16="http://schemas.microsoft.com/office/drawing/2014/main" id="{7F267B3B-F270-5049-C850-DBE0E3925C99}"/>
              </a:ext>
            </a:extLst>
          </p:cNvPr>
          <p:cNvSpPr>
            <a:spLocks noGrp="1"/>
          </p:cNvSpPr>
          <p:nvPr>
            <p:ph type="body" sz="quarter" idx="19" hasCustomPrompt="1"/>
          </p:nvPr>
        </p:nvSpPr>
        <p:spPr>
          <a:xfrm>
            <a:off x="4277963" y="6772728"/>
            <a:ext cx="3119438" cy="1348074"/>
          </a:xfrm>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4" name="Text Placeholder 21">
            <a:extLst>
              <a:ext uri="{FF2B5EF4-FFF2-40B4-BE49-F238E27FC236}">
                <a16:creationId xmlns:a16="http://schemas.microsoft.com/office/drawing/2014/main" id="{A8B8F338-FE3C-3A4F-C135-3808BCE99206}"/>
              </a:ext>
            </a:extLst>
          </p:cNvPr>
          <p:cNvSpPr>
            <a:spLocks noGrp="1"/>
          </p:cNvSpPr>
          <p:nvPr>
            <p:ph type="body" sz="quarter" idx="20" hasCustomPrompt="1"/>
          </p:nvPr>
        </p:nvSpPr>
        <p:spPr>
          <a:xfrm>
            <a:off x="7577185" y="6772728"/>
            <a:ext cx="3119438" cy="1348074"/>
          </a:xfrm>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5" name="Text Placeholder 21">
            <a:extLst>
              <a:ext uri="{FF2B5EF4-FFF2-40B4-BE49-F238E27FC236}">
                <a16:creationId xmlns:a16="http://schemas.microsoft.com/office/drawing/2014/main" id="{3DA8B0CC-C733-BB3F-7BBE-22F8270C554D}"/>
              </a:ext>
            </a:extLst>
          </p:cNvPr>
          <p:cNvSpPr>
            <a:spLocks noGrp="1"/>
          </p:cNvSpPr>
          <p:nvPr>
            <p:ph type="body" sz="quarter" idx="21" hasCustomPrompt="1"/>
          </p:nvPr>
        </p:nvSpPr>
        <p:spPr>
          <a:xfrm>
            <a:off x="10904982" y="6799942"/>
            <a:ext cx="3119438" cy="1348074"/>
          </a:xfrm>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6" name="Text Placeholder 21">
            <a:extLst>
              <a:ext uri="{FF2B5EF4-FFF2-40B4-BE49-F238E27FC236}">
                <a16:creationId xmlns:a16="http://schemas.microsoft.com/office/drawing/2014/main" id="{29C17EA2-6DB6-89B9-FE7A-F168106B124E}"/>
              </a:ext>
            </a:extLst>
          </p:cNvPr>
          <p:cNvSpPr>
            <a:spLocks noGrp="1"/>
          </p:cNvSpPr>
          <p:nvPr>
            <p:ph type="body" sz="quarter" idx="22" hasCustomPrompt="1"/>
          </p:nvPr>
        </p:nvSpPr>
        <p:spPr>
          <a:xfrm>
            <a:off x="14221051" y="6772728"/>
            <a:ext cx="3119438" cy="1348074"/>
          </a:xfrm>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5" name="Title 1">
            <a:extLst>
              <a:ext uri="{FF2B5EF4-FFF2-40B4-BE49-F238E27FC236}">
                <a16:creationId xmlns:a16="http://schemas.microsoft.com/office/drawing/2014/main" id="{6FA47C16-1777-76CE-E4F1-1189CB2B7364}"/>
              </a:ext>
            </a:extLst>
          </p:cNvPr>
          <p:cNvSpPr>
            <a:spLocks noGrp="1"/>
          </p:cNvSpPr>
          <p:nvPr>
            <p:ph type="title" hasCustomPrompt="1"/>
          </p:nvPr>
        </p:nvSpPr>
        <p:spPr>
          <a:xfrm>
            <a:off x="961570" y="628938"/>
            <a:ext cx="16438057" cy="1016321"/>
          </a:xfrm>
        </p:spPr>
        <p:txBody>
          <a:bodyPr anchor="t">
            <a:noAutofit/>
          </a:bodyPr>
          <a:lstStyle>
            <a:lvl1pPr>
              <a:lnSpc>
                <a:spcPct val="100000"/>
              </a:lnSpc>
              <a:defRPr sz="5000" b="1">
                <a:solidFill>
                  <a:schemeClr val="bg1"/>
                </a:solidFill>
              </a:defRPr>
            </a:lvl1pPr>
          </a:lstStyle>
          <a:p>
            <a:r>
              <a:rPr lang="en-US"/>
              <a:t>Staffing/Organizational Chart </a:t>
            </a:r>
          </a:p>
        </p:txBody>
      </p:sp>
      <p:pic>
        <p:nvPicPr>
          <p:cNvPr id="8" name="Picture 7">
            <a:extLst>
              <a:ext uri="{FF2B5EF4-FFF2-40B4-BE49-F238E27FC236}">
                <a16:creationId xmlns:a16="http://schemas.microsoft.com/office/drawing/2014/main" id="{F5511D98-59CA-2C0F-9C1F-DB9075BC801A}"/>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20225805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327"/>
        <p:cNvGrpSpPr/>
        <p:nvPr/>
      </p:nvGrpSpPr>
      <p:grpSpPr>
        <a:xfrm>
          <a:off x="0" y="0"/>
          <a:ext cx="0" cy="0"/>
          <a:chOff x="0" y="0"/>
          <a:chExt cx="0" cy="0"/>
        </a:xfrm>
      </p:grpSpPr>
      <p:sp>
        <p:nvSpPr>
          <p:cNvPr id="3328" name="Google Shape;3328;p607"/>
          <p:cNvSpPr txBox="1">
            <a:spLocks noGrp="1"/>
          </p:cNvSpPr>
          <p:nvPr>
            <p:ph type="title"/>
          </p:nvPr>
        </p:nvSpPr>
        <p:spPr>
          <a:xfrm>
            <a:off x="623400" y="782700"/>
            <a:ext cx="17041200" cy="12522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3329" name="Google Shape;3329;p607"/>
          <p:cNvSpPr txBox="1">
            <a:spLocks noGrp="1"/>
          </p:cNvSpPr>
          <p:nvPr>
            <p:ph type="sldNum" idx="12"/>
          </p:nvPr>
        </p:nvSpPr>
        <p:spPr>
          <a:xfrm>
            <a:off x="17050850" y="9407818"/>
            <a:ext cx="1097400" cy="7872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300"/>
              <a:buFont typeface="Arial"/>
              <a:buNone/>
              <a:defRPr sz="2600" b="1" i="0" u="none" strike="noStrike" cap="none">
                <a:solidFill>
                  <a:srgbClr val="FFFFFF"/>
                </a:solidFill>
                <a:latin typeface="Poppins"/>
                <a:ea typeface="Poppins"/>
                <a:cs typeface="Poppins"/>
                <a:sym typeface="Poppins"/>
              </a:defRPr>
            </a:lvl1pPr>
            <a:lvl2pPr marL="0" marR="0" lvl="1" indent="0" algn="r">
              <a:lnSpc>
                <a:spcPct val="100000"/>
              </a:lnSpc>
              <a:spcBef>
                <a:spcPts val="0"/>
              </a:spcBef>
              <a:spcAft>
                <a:spcPts val="0"/>
              </a:spcAft>
              <a:buClr>
                <a:srgbClr val="000000"/>
              </a:buClr>
              <a:buSzPts val="1300"/>
              <a:buFont typeface="Arial"/>
              <a:buNone/>
              <a:defRPr sz="2600" b="1" i="0" u="none" strike="noStrike" cap="none">
                <a:solidFill>
                  <a:srgbClr val="FFFFFF"/>
                </a:solidFill>
                <a:latin typeface="Poppins"/>
                <a:ea typeface="Poppins"/>
                <a:cs typeface="Poppins"/>
                <a:sym typeface="Poppins"/>
              </a:defRPr>
            </a:lvl2pPr>
            <a:lvl3pPr marL="0" marR="0" lvl="2" indent="0" algn="r">
              <a:lnSpc>
                <a:spcPct val="100000"/>
              </a:lnSpc>
              <a:spcBef>
                <a:spcPts val="0"/>
              </a:spcBef>
              <a:spcAft>
                <a:spcPts val="0"/>
              </a:spcAft>
              <a:buClr>
                <a:srgbClr val="000000"/>
              </a:buClr>
              <a:buSzPts val="1300"/>
              <a:buFont typeface="Arial"/>
              <a:buNone/>
              <a:defRPr sz="2600" b="1" i="0" u="none" strike="noStrike" cap="none">
                <a:solidFill>
                  <a:srgbClr val="FFFFFF"/>
                </a:solidFill>
                <a:latin typeface="Poppins"/>
                <a:ea typeface="Poppins"/>
                <a:cs typeface="Poppins"/>
                <a:sym typeface="Poppins"/>
              </a:defRPr>
            </a:lvl3pPr>
            <a:lvl4pPr marL="0" marR="0" lvl="3" indent="0" algn="r">
              <a:lnSpc>
                <a:spcPct val="100000"/>
              </a:lnSpc>
              <a:spcBef>
                <a:spcPts val="0"/>
              </a:spcBef>
              <a:spcAft>
                <a:spcPts val="0"/>
              </a:spcAft>
              <a:buClr>
                <a:srgbClr val="000000"/>
              </a:buClr>
              <a:buSzPts val="1300"/>
              <a:buFont typeface="Arial"/>
              <a:buNone/>
              <a:defRPr sz="2600" b="1" i="0" u="none" strike="noStrike" cap="none">
                <a:solidFill>
                  <a:srgbClr val="FFFFFF"/>
                </a:solidFill>
                <a:latin typeface="Poppins"/>
                <a:ea typeface="Poppins"/>
                <a:cs typeface="Poppins"/>
                <a:sym typeface="Poppins"/>
              </a:defRPr>
            </a:lvl4pPr>
            <a:lvl5pPr marL="0" marR="0" lvl="4" indent="0" algn="r">
              <a:lnSpc>
                <a:spcPct val="100000"/>
              </a:lnSpc>
              <a:spcBef>
                <a:spcPts val="0"/>
              </a:spcBef>
              <a:spcAft>
                <a:spcPts val="0"/>
              </a:spcAft>
              <a:buClr>
                <a:srgbClr val="000000"/>
              </a:buClr>
              <a:buSzPts val="1300"/>
              <a:buFont typeface="Arial"/>
              <a:buNone/>
              <a:defRPr sz="2600" b="1" i="0" u="none" strike="noStrike" cap="none">
                <a:solidFill>
                  <a:srgbClr val="FFFFFF"/>
                </a:solidFill>
                <a:latin typeface="Poppins"/>
                <a:ea typeface="Poppins"/>
                <a:cs typeface="Poppins"/>
                <a:sym typeface="Poppins"/>
              </a:defRPr>
            </a:lvl5pPr>
            <a:lvl6pPr marL="0" marR="0" lvl="5" indent="0" algn="r">
              <a:lnSpc>
                <a:spcPct val="100000"/>
              </a:lnSpc>
              <a:spcBef>
                <a:spcPts val="0"/>
              </a:spcBef>
              <a:spcAft>
                <a:spcPts val="0"/>
              </a:spcAft>
              <a:buClr>
                <a:srgbClr val="000000"/>
              </a:buClr>
              <a:buSzPts val="1300"/>
              <a:buFont typeface="Arial"/>
              <a:buNone/>
              <a:defRPr sz="2600" b="1" i="0" u="none" strike="noStrike" cap="none">
                <a:solidFill>
                  <a:srgbClr val="FFFFFF"/>
                </a:solidFill>
                <a:latin typeface="Poppins"/>
                <a:ea typeface="Poppins"/>
                <a:cs typeface="Poppins"/>
                <a:sym typeface="Poppins"/>
              </a:defRPr>
            </a:lvl6pPr>
            <a:lvl7pPr marL="0" marR="0" lvl="6" indent="0" algn="r">
              <a:lnSpc>
                <a:spcPct val="100000"/>
              </a:lnSpc>
              <a:spcBef>
                <a:spcPts val="0"/>
              </a:spcBef>
              <a:spcAft>
                <a:spcPts val="0"/>
              </a:spcAft>
              <a:buClr>
                <a:srgbClr val="000000"/>
              </a:buClr>
              <a:buSzPts val="1300"/>
              <a:buFont typeface="Arial"/>
              <a:buNone/>
              <a:defRPr sz="2600" b="1" i="0" u="none" strike="noStrike" cap="none">
                <a:solidFill>
                  <a:srgbClr val="FFFFFF"/>
                </a:solidFill>
                <a:latin typeface="Poppins"/>
                <a:ea typeface="Poppins"/>
                <a:cs typeface="Poppins"/>
                <a:sym typeface="Poppins"/>
              </a:defRPr>
            </a:lvl7pPr>
            <a:lvl8pPr marL="0" marR="0" lvl="7" indent="0" algn="r">
              <a:lnSpc>
                <a:spcPct val="100000"/>
              </a:lnSpc>
              <a:spcBef>
                <a:spcPts val="0"/>
              </a:spcBef>
              <a:spcAft>
                <a:spcPts val="0"/>
              </a:spcAft>
              <a:buClr>
                <a:srgbClr val="000000"/>
              </a:buClr>
              <a:buSzPts val="1300"/>
              <a:buFont typeface="Arial"/>
              <a:buNone/>
              <a:defRPr sz="2600" b="1" i="0" u="none" strike="noStrike" cap="none">
                <a:solidFill>
                  <a:srgbClr val="FFFFFF"/>
                </a:solidFill>
                <a:latin typeface="Poppins"/>
                <a:ea typeface="Poppins"/>
                <a:cs typeface="Poppins"/>
                <a:sym typeface="Poppins"/>
              </a:defRPr>
            </a:lvl8pPr>
            <a:lvl9pPr marL="0" marR="0" lvl="8" indent="0" algn="r">
              <a:lnSpc>
                <a:spcPct val="100000"/>
              </a:lnSpc>
              <a:spcBef>
                <a:spcPts val="0"/>
              </a:spcBef>
              <a:spcAft>
                <a:spcPts val="0"/>
              </a:spcAft>
              <a:buClr>
                <a:srgbClr val="000000"/>
              </a:buClr>
              <a:buSzPts val="1300"/>
              <a:buFont typeface="Arial"/>
              <a:buNone/>
              <a:defRPr sz="2600" b="1" i="0" u="none" strike="noStrike" cap="none">
                <a:solidFill>
                  <a:srgbClr val="FFFFFF"/>
                </a:solidFill>
                <a:latin typeface="Poppins"/>
                <a:ea typeface="Poppins"/>
                <a:cs typeface="Poppins"/>
                <a:sym typeface="Poppins"/>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470988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chemeClr val="bg1"/>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chemeClr val="bg1"/>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chemeClr val="bg1"/>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chemeClr val="bg1"/>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chemeClr val="bg1"/>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chemeClr val="bg1"/>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chemeClr val="bg1"/>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rgbClr val="2F3D4C"/>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chemeClr val="bg1"/>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letely blank 7">
  <p:cSld name="Completely blank 7">
    <p:spTree>
      <p:nvGrpSpPr>
        <p:cNvPr id="1" name="Shape 143"/>
        <p:cNvGrpSpPr/>
        <p:nvPr/>
      </p:nvGrpSpPr>
      <p:grpSpPr>
        <a:xfrm>
          <a:off x="0" y="0"/>
          <a:ext cx="0" cy="0"/>
          <a:chOff x="0" y="0"/>
          <a:chExt cx="0" cy="0"/>
        </a:xfrm>
      </p:grpSpPr>
      <p:sp>
        <p:nvSpPr>
          <p:cNvPr id="144" name="Google Shape;144;p35"/>
          <p:cNvSpPr txBox="1">
            <a:spLocks noGrp="1"/>
          </p:cNvSpPr>
          <p:nvPr>
            <p:ph type="sldNum" idx="12"/>
          </p:nvPr>
        </p:nvSpPr>
        <p:spPr>
          <a:xfrm>
            <a:off x="17086454" y="9499702"/>
            <a:ext cx="1097400" cy="787200"/>
          </a:xfrm>
          <a:prstGeom prst="rect">
            <a:avLst/>
          </a:prstGeom>
        </p:spPr>
        <p:txBody>
          <a:bodyPr spcFirstLastPara="1" wrap="square" lIns="91425" tIns="91425" rIns="91425" bIns="91425" anchor="t"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fld id="{00000000-1234-1234-1234-123412341234}" type="slidenum">
              <a:rPr lang="en" smtClean="0"/>
              <a:pPr algn="r"/>
              <a:t>‹#›</a:t>
            </a:fld>
            <a:endParaRPr lang="en"/>
          </a:p>
        </p:txBody>
      </p:sp>
    </p:spTree>
    <p:extLst>
      <p:ext uri="{BB962C8B-B14F-4D97-AF65-F5344CB8AC3E}">
        <p14:creationId xmlns:p14="http://schemas.microsoft.com/office/powerpoint/2010/main" val="41013957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384479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Organization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AC0FA9F-92AC-75AF-3D35-E082AAE684F3}"/>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7" name="SCDE logo" descr="South Carolina Department of Education logo ">
            <a:extLst>
              <a:ext uri="{FF2B5EF4-FFF2-40B4-BE49-F238E27FC236}">
                <a16:creationId xmlns:a16="http://schemas.microsoft.com/office/drawing/2014/main" id="{DC5D52C2-06A3-1581-FF4F-A5568D0ACE36}"/>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pPr/>
              <a:t>10/9/2025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16" name="Picture Placeholder 15">
            <a:extLst>
              <a:ext uri="{FF2B5EF4-FFF2-40B4-BE49-F238E27FC236}">
                <a16:creationId xmlns:a16="http://schemas.microsoft.com/office/drawing/2014/main" id="{D81122A7-8DB1-A370-75D3-165FABA4705D}"/>
              </a:ext>
            </a:extLst>
          </p:cNvPr>
          <p:cNvSpPr>
            <a:spLocks noGrp="1"/>
          </p:cNvSpPr>
          <p:nvPr>
            <p:ph type="pic" sz="quarter" idx="13"/>
          </p:nvPr>
        </p:nvSpPr>
        <p:spPr>
          <a:xfrm>
            <a:off x="990600" y="2705100"/>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17" name="Picture Placeholder 15">
            <a:extLst>
              <a:ext uri="{FF2B5EF4-FFF2-40B4-BE49-F238E27FC236}">
                <a16:creationId xmlns:a16="http://schemas.microsoft.com/office/drawing/2014/main" id="{9C9B20AF-46C2-4772-7202-28A9597DBDF7}"/>
              </a:ext>
            </a:extLst>
          </p:cNvPr>
          <p:cNvSpPr>
            <a:spLocks noGrp="1"/>
          </p:cNvSpPr>
          <p:nvPr>
            <p:ph type="pic" sz="quarter" idx="14"/>
          </p:nvPr>
        </p:nvSpPr>
        <p:spPr>
          <a:xfrm>
            <a:off x="4292346" y="2705100"/>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18" name="Picture Placeholder 15">
            <a:extLst>
              <a:ext uri="{FF2B5EF4-FFF2-40B4-BE49-F238E27FC236}">
                <a16:creationId xmlns:a16="http://schemas.microsoft.com/office/drawing/2014/main" id="{C6DD0515-69DB-C48D-55A8-3B1845ED2D61}"/>
              </a:ext>
            </a:extLst>
          </p:cNvPr>
          <p:cNvSpPr>
            <a:spLocks noGrp="1"/>
          </p:cNvSpPr>
          <p:nvPr>
            <p:ph type="pic" sz="quarter" idx="15"/>
          </p:nvPr>
        </p:nvSpPr>
        <p:spPr>
          <a:xfrm>
            <a:off x="7598664" y="2699657"/>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19" name="Picture Placeholder 15">
            <a:extLst>
              <a:ext uri="{FF2B5EF4-FFF2-40B4-BE49-F238E27FC236}">
                <a16:creationId xmlns:a16="http://schemas.microsoft.com/office/drawing/2014/main" id="{4CE8CBD5-7BB6-0F86-D094-24D828830D64}"/>
              </a:ext>
            </a:extLst>
          </p:cNvPr>
          <p:cNvSpPr>
            <a:spLocks noGrp="1"/>
          </p:cNvSpPr>
          <p:nvPr>
            <p:ph type="pic" sz="quarter" idx="16"/>
          </p:nvPr>
        </p:nvSpPr>
        <p:spPr>
          <a:xfrm>
            <a:off x="10904982" y="2699657"/>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20" name="Picture Placeholder 15">
            <a:extLst>
              <a:ext uri="{FF2B5EF4-FFF2-40B4-BE49-F238E27FC236}">
                <a16:creationId xmlns:a16="http://schemas.microsoft.com/office/drawing/2014/main" id="{C4656702-5181-2A63-61AD-E9FB5E2F89E1}"/>
              </a:ext>
            </a:extLst>
          </p:cNvPr>
          <p:cNvSpPr>
            <a:spLocks noGrp="1"/>
          </p:cNvSpPr>
          <p:nvPr>
            <p:ph type="pic" sz="quarter" idx="17"/>
          </p:nvPr>
        </p:nvSpPr>
        <p:spPr>
          <a:xfrm>
            <a:off x="14206728" y="2705100"/>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22" name="Text Placeholder 21">
            <a:extLst>
              <a:ext uri="{FF2B5EF4-FFF2-40B4-BE49-F238E27FC236}">
                <a16:creationId xmlns:a16="http://schemas.microsoft.com/office/drawing/2014/main" id="{F415DA58-5452-3EBF-38AB-61D993233AC6}"/>
              </a:ext>
            </a:extLst>
          </p:cNvPr>
          <p:cNvSpPr>
            <a:spLocks noGrp="1"/>
          </p:cNvSpPr>
          <p:nvPr>
            <p:ph type="body" sz="quarter" idx="18" hasCustomPrompt="1"/>
          </p:nvPr>
        </p:nvSpPr>
        <p:spPr>
          <a:xfrm>
            <a:off x="962025" y="6819899"/>
            <a:ext cx="3119438" cy="1300903"/>
          </a:xfrm>
          <a:ln>
            <a:noFill/>
          </a:ln>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3" name="Text Placeholder 21">
            <a:extLst>
              <a:ext uri="{FF2B5EF4-FFF2-40B4-BE49-F238E27FC236}">
                <a16:creationId xmlns:a16="http://schemas.microsoft.com/office/drawing/2014/main" id="{7F267B3B-F270-5049-C850-DBE0E3925C99}"/>
              </a:ext>
            </a:extLst>
          </p:cNvPr>
          <p:cNvSpPr>
            <a:spLocks noGrp="1"/>
          </p:cNvSpPr>
          <p:nvPr>
            <p:ph type="body" sz="quarter" idx="19" hasCustomPrompt="1"/>
          </p:nvPr>
        </p:nvSpPr>
        <p:spPr>
          <a:xfrm>
            <a:off x="4277963" y="6772728"/>
            <a:ext cx="3119438" cy="1348074"/>
          </a:xfrm>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4" name="Text Placeholder 21">
            <a:extLst>
              <a:ext uri="{FF2B5EF4-FFF2-40B4-BE49-F238E27FC236}">
                <a16:creationId xmlns:a16="http://schemas.microsoft.com/office/drawing/2014/main" id="{A8B8F338-FE3C-3A4F-C135-3808BCE99206}"/>
              </a:ext>
            </a:extLst>
          </p:cNvPr>
          <p:cNvSpPr>
            <a:spLocks noGrp="1"/>
          </p:cNvSpPr>
          <p:nvPr>
            <p:ph type="body" sz="quarter" idx="20" hasCustomPrompt="1"/>
          </p:nvPr>
        </p:nvSpPr>
        <p:spPr>
          <a:xfrm>
            <a:off x="7577185" y="6772728"/>
            <a:ext cx="3119438" cy="1348074"/>
          </a:xfrm>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5" name="Text Placeholder 21">
            <a:extLst>
              <a:ext uri="{FF2B5EF4-FFF2-40B4-BE49-F238E27FC236}">
                <a16:creationId xmlns:a16="http://schemas.microsoft.com/office/drawing/2014/main" id="{3DA8B0CC-C733-BB3F-7BBE-22F8270C554D}"/>
              </a:ext>
            </a:extLst>
          </p:cNvPr>
          <p:cNvSpPr>
            <a:spLocks noGrp="1"/>
          </p:cNvSpPr>
          <p:nvPr>
            <p:ph type="body" sz="quarter" idx="21" hasCustomPrompt="1"/>
          </p:nvPr>
        </p:nvSpPr>
        <p:spPr>
          <a:xfrm>
            <a:off x="10904982" y="6799942"/>
            <a:ext cx="3119438" cy="1348074"/>
          </a:xfrm>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6" name="Text Placeholder 21">
            <a:extLst>
              <a:ext uri="{FF2B5EF4-FFF2-40B4-BE49-F238E27FC236}">
                <a16:creationId xmlns:a16="http://schemas.microsoft.com/office/drawing/2014/main" id="{29C17EA2-6DB6-89B9-FE7A-F168106B124E}"/>
              </a:ext>
            </a:extLst>
          </p:cNvPr>
          <p:cNvSpPr>
            <a:spLocks noGrp="1"/>
          </p:cNvSpPr>
          <p:nvPr>
            <p:ph type="body" sz="quarter" idx="22" hasCustomPrompt="1"/>
          </p:nvPr>
        </p:nvSpPr>
        <p:spPr>
          <a:xfrm>
            <a:off x="14221051" y="6772728"/>
            <a:ext cx="3119438" cy="1348074"/>
          </a:xfrm>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5" name="Title 1">
            <a:extLst>
              <a:ext uri="{FF2B5EF4-FFF2-40B4-BE49-F238E27FC236}">
                <a16:creationId xmlns:a16="http://schemas.microsoft.com/office/drawing/2014/main" id="{6FA47C16-1777-76CE-E4F1-1189CB2B7364}"/>
              </a:ext>
            </a:extLst>
          </p:cNvPr>
          <p:cNvSpPr>
            <a:spLocks noGrp="1"/>
          </p:cNvSpPr>
          <p:nvPr>
            <p:ph type="title" hasCustomPrompt="1"/>
          </p:nvPr>
        </p:nvSpPr>
        <p:spPr>
          <a:xfrm>
            <a:off x="961570" y="628938"/>
            <a:ext cx="16438057" cy="1016321"/>
          </a:xfrm>
        </p:spPr>
        <p:txBody>
          <a:bodyPr anchor="t">
            <a:noAutofit/>
          </a:bodyPr>
          <a:lstStyle>
            <a:lvl1pPr>
              <a:lnSpc>
                <a:spcPct val="100000"/>
              </a:lnSpc>
              <a:defRPr sz="5000" b="1">
                <a:solidFill>
                  <a:schemeClr val="bg1"/>
                </a:solidFill>
              </a:defRPr>
            </a:lvl1pPr>
          </a:lstStyle>
          <a:p>
            <a:r>
              <a:rPr lang="en-US"/>
              <a:t>Staffing/Organizational Chart </a:t>
            </a:r>
          </a:p>
        </p:txBody>
      </p:sp>
      <p:pic>
        <p:nvPicPr>
          <p:cNvPr id="8" name="Picture 7">
            <a:extLst>
              <a:ext uri="{FF2B5EF4-FFF2-40B4-BE49-F238E27FC236}">
                <a16:creationId xmlns:a16="http://schemas.microsoft.com/office/drawing/2014/main" id="{F5511D98-59CA-2C0F-9C1F-DB9075BC801A}"/>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626311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rgbClr val="2F3D4C"/>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chemeClr val="bg1"/>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chemeClr val="bg1"/>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footer only">
  <p:cSld name="footer only">
    <p:bg>
      <p:bgPr>
        <a:solidFill>
          <a:schemeClr val="lt1"/>
        </a:solidFill>
        <a:effectLst/>
      </p:bgPr>
    </p:bg>
    <p:spTree>
      <p:nvGrpSpPr>
        <p:cNvPr id="1" name="Shape 50"/>
        <p:cNvGrpSpPr/>
        <p:nvPr/>
      </p:nvGrpSpPr>
      <p:grpSpPr>
        <a:xfrm>
          <a:off x="0" y="0"/>
          <a:ext cx="0" cy="0"/>
          <a:chOff x="0" y="0"/>
          <a:chExt cx="0" cy="0"/>
        </a:xfrm>
      </p:grpSpPr>
      <p:pic>
        <p:nvPicPr>
          <p:cNvPr id="51" name="Google Shape;51;p98"/>
          <p:cNvPicPr preferRelativeResize="0"/>
          <p:nvPr/>
        </p:nvPicPr>
        <p:blipFill rotWithShape="1">
          <a:blip r:embed="rId2">
            <a:alphaModFix/>
          </a:blip>
          <a:srcRect/>
          <a:stretch/>
        </p:blipFill>
        <p:spPr>
          <a:xfrm rot="-5400000">
            <a:off x="7650426" y="846324"/>
            <a:ext cx="26615" cy="17373600"/>
          </a:xfrm>
          <a:prstGeom prst="rect">
            <a:avLst/>
          </a:prstGeom>
          <a:noFill/>
          <a:ln>
            <a:noFill/>
          </a:ln>
        </p:spPr>
      </p:pic>
      <p:pic>
        <p:nvPicPr>
          <p:cNvPr id="52" name="Google Shape;52;p98" descr="South Carolina Department of Education logo "/>
          <p:cNvPicPr preferRelativeResize="0"/>
          <p:nvPr/>
        </p:nvPicPr>
        <p:blipFill rotWithShape="1">
          <a:blip r:embed="rId3">
            <a:alphaModFix/>
          </a:blip>
          <a:srcRect/>
          <a:stretch/>
        </p:blipFill>
        <p:spPr>
          <a:xfrm>
            <a:off x="16535400" y="8828011"/>
            <a:ext cx="1262662" cy="1254203"/>
          </a:xfrm>
          <a:prstGeom prst="rect">
            <a:avLst/>
          </a:prstGeom>
          <a:noFill/>
          <a:ln>
            <a:noFill/>
          </a:ln>
        </p:spPr>
      </p:pic>
      <p:sp>
        <p:nvSpPr>
          <p:cNvPr id="53" name="Google Shape;53;p98"/>
          <p:cNvSpPr txBox="1">
            <a:spLocks noGrp="1"/>
          </p:cNvSpPr>
          <p:nvPr>
            <p:ph type="title"/>
          </p:nvPr>
        </p:nvSpPr>
        <p:spPr>
          <a:xfrm>
            <a:off x="918972" y="547687"/>
            <a:ext cx="16450056" cy="109728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rgbClr val="2F3D4C"/>
              </a:buClr>
              <a:buSzPts val="5000"/>
              <a:buFont typeface="Arial"/>
              <a:buNone/>
              <a:defRPr sz="5000" b="1">
                <a:solidFill>
                  <a:srgbClr val="2F3D4C"/>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98"/>
          <p:cNvSpPr txBox="1">
            <a:spLocks noGrp="1"/>
          </p:cNvSpPr>
          <p:nvPr>
            <p:ph type="sldNum" idx="12"/>
          </p:nvPr>
        </p:nvSpPr>
        <p:spPr>
          <a:xfrm>
            <a:off x="12254103" y="9527291"/>
            <a:ext cx="4114800" cy="547688"/>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rgbClr val="757575"/>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rgbClr val="757575"/>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rgbClr val="757575"/>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rgbClr val="757575"/>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rgbClr val="757575"/>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rgbClr val="757575"/>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rgbClr val="757575"/>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rgbClr val="757575"/>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rgbClr val="757575"/>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5" name="Google Shape;55;p98"/>
          <p:cNvSpPr txBox="1">
            <a:spLocks noGrp="1"/>
          </p:cNvSpPr>
          <p:nvPr>
            <p:ph type="dt" idx="10"/>
          </p:nvPr>
        </p:nvSpPr>
        <p:spPr>
          <a:xfrm>
            <a:off x="918972" y="9534526"/>
            <a:ext cx="4114800" cy="547688"/>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98"/>
          <p:cNvSpPr txBox="1">
            <a:spLocks noGrp="1"/>
          </p:cNvSpPr>
          <p:nvPr>
            <p:ph type="body" idx="1"/>
          </p:nvPr>
        </p:nvSpPr>
        <p:spPr>
          <a:xfrm>
            <a:off x="918972" y="1817316"/>
            <a:ext cx="16450056" cy="633369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500"/>
              </a:spcBef>
              <a:spcAft>
                <a:spcPts val="0"/>
              </a:spcAft>
              <a:buClr>
                <a:srgbClr val="2F3D4C"/>
              </a:buClr>
              <a:buSzPts val="2800"/>
              <a:buNone/>
              <a:defRPr sz="2800">
                <a:solidFill>
                  <a:srgbClr val="2F3D4C"/>
                </a:solidFill>
              </a:defRPr>
            </a:lvl1pPr>
            <a:lvl2pPr marL="914400" lvl="1" indent="-495300" algn="l">
              <a:lnSpc>
                <a:spcPct val="90000"/>
              </a:lnSpc>
              <a:spcBef>
                <a:spcPts val="750"/>
              </a:spcBef>
              <a:spcAft>
                <a:spcPts val="0"/>
              </a:spcAft>
              <a:buClr>
                <a:schemeClr val="dk1"/>
              </a:buClr>
              <a:buSzPts val="4200"/>
              <a:buChar char="•"/>
              <a:defRPr sz="4200"/>
            </a:lvl2pPr>
            <a:lvl3pPr marL="1371600" lvl="2" indent="-457200" algn="l">
              <a:lnSpc>
                <a:spcPct val="90000"/>
              </a:lnSpc>
              <a:spcBef>
                <a:spcPts val="750"/>
              </a:spcBef>
              <a:spcAft>
                <a:spcPts val="0"/>
              </a:spcAft>
              <a:buClr>
                <a:schemeClr val="dk1"/>
              </a:buClr>
              <a:buSzPts val="3600"/>
              <a:buChar char="•"/>
              <a:defRPr sz="3600"/>
            </a:lvl3pPr>
            <a:lvl4pPr marL="1828800" lvl="3" indent="-419100" algn="l">
              <a:lnSpc>
                <a:spcPct val="90000"/>
              </a:lnSpc>
              <a:spcBef>
                <a:spcPts val="750"/>
              </a:spcBef>
              <a:spcAft>
                <a:spcPts val="0"/>
              </a:spcAft>
              <a:buClr>
                <a:schemeClr val="dk1"/>
              </a:buClr>
              <a:buSzPts val="3000"/>
              <a:buChar char="•"/>
              <a:defRPr sz="3000"/>
            </a:lvl4pPr>
            <a:lvl5pPr marL="2286000" lvl="4" indent="-342900" algn="l">
              <a:lnSpc>
                <a:spcPct val="90000"/>
              </a:lnSpc>
              <a:spcBef>
                <a:spcPts val="750"/>
              </a:spcBef>
              <a:spcAft>
                <a:spcPts val="0"/>
              </a:spcAft>
              <a:buClr>
                <a:schemeClr val="dk1"/>
              </a:buClr>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57" name="Google Shape;57;p98"/>
          <p:cNvSpPr txBox="1">
            <a:spLocks noGrp="1"/>
          </p:cNvSpPr>
          <p:nvPr>
            <p:ph type="ftr" idx="11"/>
          </p:nvPr>
        </p:nvSpPr>
        <p:spPr>
          <a:xfrm>
            <a:off x="5566410" y="9534526"/>
            <a:ext cx="6172200" cy="547688"/>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471464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grpSp>
        <p:nvGrpSpPr>
          <p:cNvPr id="4" name="Group 3">
            <a:extLst>
              <a:ext uri="{FF2B5EF4-FFF2-40B4-BE49-F238E27FC236}">
                <a16:creationId xmlns:a16="http://schemas.microsoft.com/office/drawing/2014/main" id="{BC9D3C8F-A78B-A768-1ABD-C40AD7245CC9}"/>
              </a:ext>
            </a:extLst>
          </p:cNvPr>
          <p:cNvGrpSpPr/>
          <p:nvPr userDrawn="1"/>
        </p:nvGrpSpPr>
        <p:grpSpPr>
          <a:xfrm>
            <a:off x="0" y="8828011"/>
            <a:ext cx="17798062" cy="1254203"/>
            <a:chOff x="-1023066" y="8828011"/>
            <a:chExt cx="18821128" cy="1254203"/>
          </a:xfrm>
        </p:grpSpPr>
        <p:pic>
          <p:nvPicPr>
            <p:cNvPr id="6" name="Picture 5">
              <a:extLst>
                <a:ext uri="{FF2B5EF4-FFF2-40B4-BE49-F238E27FC236}">
                  <a16:creationId xmlns:a16="http://schemas.microsoft.com/office/drawing/2014/main" id="{04835DF7-9F69-62B7-460B-653981961B5E}"/>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7" name="SCDE logo" descr="South Carolina Department of Education logo ">
              <a:extLst>
                <a:ext uri="{FF2B5EF4-FFF2-40B4-BE49-F238E27FC236}">
                  <a16:creationId xmlns:a16="http://schemas.microsoft.com/office/drawing/2014/main" id="{7AAB2BEB-A8BC-1930-4C90-BCBD937E2F1A}"/>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Tree>
    <p:extLst>
      <p:ext uri="{BB962C8B-B14F-4D97-AF65-F5344CB8AC3E}">
        <p14:creationId xmlns:p14="http://schemas.microsoft.com/office/powerpoint/2010/main" val="5268141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grpSp>
        <p:nvGrpSpPr>
          <p:cNvPr id="7" name="Group 6">
            <a:extLst>
              <a:ext uri="{FF2B5EF4-FFF2-40B4-BE49-F238E27FC236}">
                <a16:creationId xmlns:a16="http://schemas.microsoft.com/office/drawing/2014/main" id="{5B1FC967-F6AE-D64B-ED1D-886E4BEC6464}"/>
              </a:ext>
            </a:extLst>
          </p:cNvPr>
          <p:cNvGrpSpPr/>
          <p:nvPr userDrawn="1"/>
        </p:nvGrpSpPr>
        <p:grpSpPr>
          <a:xfrm>
            <a:off x="0" y="8828011"/>
            <a:ext cx="17798062" cy="1254203"/>
            <a:chOff x="-1023066" y="8828011"/>
            <a:chExt cx="18821128" cy="1254203"/>
          </a:xfrm>
        </p:grpSpPr>
        <p:pic>
          <p:nvPicPr>
            <p:cNvPr id="12" name="Picture 11">
              <a:extLst>
                <a:ext uri="{FF2B5EF4-FFF2-40B4-BE49-F238E27FC236}">
                  <a16:creationId xmlns:a16="http://schemas.microsoft.com/office/drawing/2014/main" id="{5C119404-CD6D-FB79-5092-643AA23CDE5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CDAA02D3-02C4-97A3-358A-89510CDC617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Tree>
    <p:extLst>
      <p:ext uri="{BB962C8B-B14F-4D97-AF65-F5344CB8AC3E}">
        <p14:creationId xmlns:p14="http://schemas.microsoft.com/office/powerpoint/2010/main" val="10175229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3269589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12580050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9953912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37757498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13819849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42473495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2780028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chemeClr val="bg1"/>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403080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2211346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1618026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5404116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9472959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5292444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308181763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5487470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Organization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AC0FA9F-92AC-75AF-3D35-E082AAE684F3}"/>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7" name="SCDE logo" descr="South Carolina Department of Education logo ">
            <a:extLst>
              <a:ext uri="{FF2B5EF4-FFF2-40B4-BE49-F238E27FC236}">
                <a16:creationId xmlns:a16="http://schemas.microsoft.com/office/drawing/2014/main" id="{DC5D52C2-06A3-1581-FF4F-A5568D0ACE36}"/>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pPr/>
              <a:t>10/9/2025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16" name="Picture Placeholder 15">
            <a:extLst>
              <a:ext uri="{FF2B5EF4-FFF2-40B4-BE49-F238E27FC236}">
                <a16:creationId xmlns:a16="http://schemas.microsoft.com/office/drawing/2014/main" id="{D81122A7-8DB1-A370-75D3-165FABA4705D}"/>
              </a:ext>
            </a:extLst>
          </p:cNvPr>
          <p:cNvSpPr>
            <a:spLocks noGrp="1"/>
          </p:cNvSpPr>
          <p:nvPr>
            <p:ph type="pic" sz="quarter" idx="13"/>
          </p:nvPr>
        </p:nvSpPr>
        <p:spPr>
          <a:xfrm>
            <a:off x="990600" y="2705100"/>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17" name="Picture Placeholder 15">
            <a:extLst>
              <a:ext uri="{FF2B5EF4-FFF2-40B4-BE49-F238E27FC236}">
                <a16:creationId xmlns:a16="http://schemas.microsoft.com/office/drawing/2014/main" id="{9C9B20AF-46C2-4772-7202-28A9597DBDF7}"/>
              </a:ext>
            </a:extLst>
          </p:cNvPr>
          <p:cNvSpPr>
            <a:spLocks noGrp="1"/>
          </p:cNvSpPr>
          <p:nvPr>
            <p:ph type="pic" sz="quarter" idx="14"/>
          </p:nvPr>
        </p:nvSpPr>
        <p:spPr>
          <a:xfrm>
            <a:off x="4292346" y="2705100"/>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18" name="Picture Placeholder 15">
            <a:extLst>
              <a:ext uri="{FF2B5EF4-FFF2-40B4-BE49-F238E27FC236}">
                <a16:creationId xmlns:a16="http://schemas.microsoft.com/office/drawing/2014/main" id="{C6DD0515-69DB-C48D-55A8-3B1845ED2D61}"/>
              </a:ext>
            </a:extLst>
          </p:cNvPr>
          <p:cNvSpPr>
            <a:spLocks noGrp="1"/>
          </p:cNvSpPr>
          <p:nvPr>
            <p:ph type="pic" sz="quarter" idx="15"/>
          </p:nvPr>
        </p:nvSpPr>
        <p:spPr>
          <a:xfrm>
            <a:off x="7598664" y="2699657"/>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19" name="Picture Placeholder 15">
            <a:extLst>
              <a:ext uri="{FF2B5EF4-FFF2-40B4-BE49-F238E27FC236}">
                <a16:creationId xmlns:a16="http://schemas.microsoft.com/office/drawing/2014/main" id="{4CE8CBD5-7BB6-0F86-D094-24D828830D64}"/>
              </a:ext>
            </a:extLst>
          </p:cNvPr>
          <p:cNvSpPr>
            <a:spLocks noGrp="1"/>
          </p:cNvSpPr>
          <p:nvPr>
            <p:ph type="pic" sz="quarter" idx="16"/>
          </p:nvPr>
        </p:nvSpPr>
        <p:spPr>
          <a:xfrm>
            <a:off x="10904982" y="2699657"/>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20" name="Picture Placeholder 15">
            <a:extLst>
              <a:ext uri="{FF2B5EF4-FFF2-40B4-BE49-F238E27FC236}">
                <a16:creationId xmlns:a16="http://schemas.microsoft.com/office/drawing/2014/main" id="{C4656702-5181-2A63-61AD-E9FB5E2F89E1}"/>
              </a:ext>
            </a:extLst>
          </p:cNvPr>
          <p:cNvSpPr>
            <a:spLocks noGrp="1"/>
          </p:cNvSpPr>
          <p:nvPr>
            <p:ph type="pic" sz="quarter" idx="17"/>
          </p:nvPr>
        </p:nvSpPr>
        <p:spPr>
          <a:xfrm>
            <a:off x="14206728" y="2705100"/>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22" name="Text Placeholder 21">
            <a:extLst>
              <a:ext uri="{FF2B5EF4-FFF2-40B4-BE49-F238E27FC236}">
                <a16:creationId xmlns:a16="http://schemas.microsoft.com/office/drawing/2014/main" id="{F415DA58-5452-3EBF-38AB-61D993233AC6}"/>
              </a:ext>
            </a:extLst>
          </p:cNvPr>
          <p:cNvSpPr>
            <a:spLocks noGrp="1"/>
          </p:cNvSpPr>
          <p:nvPr>
            <p:ph type="body" sz="quarter" idx="18" hasCustomPrompt="1"/>
          </p:nvPr>
        </p:nvSpPr>
        <p:spPr>
          <a:xfrm>
            <a:off x="962025" y="6819899"/>
            <a:ext cx="3119438" cy="1300903"/>
          </a:xfrm>
          <a:ln>
            <a:noFill/>
          </a:ln>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3" name="Text Placeholder 21">
            <a:extLst>
              <a:ext uri="{FF2B5EF4-FFF2-40B4-BE49-F238E27FC236}">
                <a16:creationId xmlns:a16="http://schemas.microsoft.com/office/drawing/2014/main" id="{7F267B3B-F270-5049-C850-DBE0E3925C99}"/>
              </a:ext>
            </a:extLst>
          </p:cNvPr>
          <p:cNvSpPr>
            <a:spLocks noGrp="1"/>
          </p:cNvSpPr>
          <p:nvPr>
            <p:ph type="body" sz="quarter" idx="19" hasCustomPrompt="1"/>
          </p:nvPr>
        </p:nvSpPr>
        <p:spPr>
          <a:xfrm>
            <a:off x="4277963" y="6772728"/>
            <a:ext cx="3119438" cy="1348074"/>
          </a:xfrm>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4" name="Text Placeholder 21">
            <a:extLst>
              <a:ext uri="{FF2B5EF4-FFF2-40B4-BE49-F238E27FC236}">
                <a16:creationId xmlns:a16="http://schemas.microsoft.com/office/drawing/2014/main" id="{A8B8F338-FE3C-3A4F-C135-3808BCE99206}"/>
              </a:ext>
            </a:extLst>
          </p:cNvPr>
          <p:cNvSpPr>
            <a:spLocks noGrp="1"/>
          </p:cNvSpPr>
          <p:nvPr>
            <p:ph type="body" sz="quarter" idx="20" hasCustomPrompt="1"/>
          </p:nvPr>
        </p:nvSpPr>
        <p:spPr>
          <a:xfrm>
            <a:off x="7577185" y="6772728"/>
            <a:ext cx="3119438" cy="1348074"/>
          </a:xfrm>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5" name="Text Placeholder 21">
            <a:extLst>
              <a:ext uri="{FF2B5EF4-FFF2-40B4-BE49-F238E27FC236}">
                <a16:creationId xmlns:a16="http://schemas.microsoft.com/office/drawing/2014/main" id="{3DA8B0CC-C733-BB3F-7BBE-22F8270C554D}"/>
              </a:ext>
            </a:extLst>
          </p:cNvPr>
          <p:cNvSpPr>
            <a:spLocks noGrp="1"/>
          </p:cNvSpPr>
          <p:nvPr>
            <p:ph type="body" sz="quarter" idx="21" hasCustomPrompt="1"/>
          </p:nvPr>
        </p:nvSpPr>
        <p:spPr>
          <a:xfrm>
            <a:off x="10904982" y="6799942"/>
            <a:ext cx="3119438" cy="1348074"/>
          </a:xfrm>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6" name="Text Placeholder 21">
            <a:extLst>
              <a:ext uri="{FF2B5EF4-FFF2-40B4-BE49-F238E27FC236}">
                <a16:creationId xmlns:a16="http://schemas.microsoft.com/office/drawing/2014/main" id="{29C17EA2-6DB6-89B9-FE7A-F168106B124E}"/>
              </a:ext>
            </a:extLst>
          </p:cNvPr>
          <p:cNvSpPr>
            <a:spLocks noGrp="1"/>
          </p:cNvSpPr>
          <p:nvPr>
            <p:ph type="body" sz="quarter" idx="22" hasCustomPrompt="1"/>
          </p:nvPr>
        </p:nvSpPr>
        <p:spPr>
          <a:xfrm>
            <a:off x="14221051" y="6772728"/>
            <a:ext cx="3119438" cy="1348074"/>
          </a:xfrm>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5" name="Title 1">
            <a:extLst>
              <a:ext uri="{FF2B5EF4-FFF2-40B4-BE49-F238E27FC236}">
                <a16:creationId xmlns:a16="http://schemas.microsoft.com/office/drawing/2014/main" id="{6FA47C16-1777-76CE-E4F1-1189CB2B7364}"/>
              </a:ext>
            </a:extLst>
          </p:cNvPr>
          <p:cNvSpPr>
            <a:spLocks noGrp="1"/>
          </p:cNvSpPr>
          <p:nvPr>
            <p:ph type="title" hasCustomPrompt="1"/>
          </p:nvPr>
        </p:nvSpPr>
        <p:spPr>
          <a:xfrm>
            <a:off x="961570" y="628938"/>
            <a:ext cx="16438057" cy="1016321"/>
          </a:xfrm>
        </p:spPr>
        <p:txBody>
          <a:bodyPr anchor="t">
            <a:noAutofit/>
          </a:bodyPr>
          <a:lstStyle>
            <a:lvl1pPr>
              <a:lnSpc>
                <a:spcPct val="100000"/>
              </a:lnSpc>
              <a:defRPr sz="5000" b="1">
                <a:solidFill>
                  <a:srgbClr val="2F3D4C"/>
                </a:solidFill>
              </a:defRPr>
            </a:lvl1pPr>
          </a:lstStyle>
          <a:p>
            <a:r>
              <a:rPr lang="en-US"/>
              <a:t>Staffing/Organizational Chart </a:t>
            </a:r>
          </a:p>
        </p:txBody>
      </p:sp>
      <p:pic>
        <p:nvPicPr>
          <p:cNvPr id="8" name="Picture 7">
            <a:extLst>
              <a:ext uri="{FF2B5EF4-FFF2-40B4-BE49-F238E27FC236}">
                <a16:creationId xmlns:a16="http://schemas.microsoft.com/office/drawing/2014/main" id="{F5511D98-59CA-2C0F-9C1F-DB9075BC801A}"/>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7501325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47147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506560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3123233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99686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498039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773419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6255812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9148600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4560896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6512308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38472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324156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Agenda Item">
  <p:cSld name="Agenda Item">
    <p:spTree>
      <p:nvGrpSpPr>
        <p:cNvPr id="1" name="Shape 65"/>
        <p:cNvGrpSpPr/>
        <p:nvPr/>
      </p:nvGrpSpPr>
      <p:grpSpPr>
        <a:xfrm>
          <a:off x="0" y="0"/>
          <a:ext cx="0" cy="0"/>
          <a:chOff x="0" y="0"/>
          <a:chExt cx="0" cy="0"/>
        </a:xfrm>
      </p:grpSpPr>
      <p:sp>
        <p:nvSpPr>
          <p:cNvPr id="66" name="Google Shape;66;p16"/>
          <p:cNvSpPr txBox="1">
            <a:spLocks noGrp="1"/>
          </p:cNvSpPr>
          <p:nvPr>
            <p:ph type="body" idx="1"/>
          </p:nvPr>
        </p:nvSpPr>
        <p:spPr>
          <a:xfrm>
            <a:off x="887414" y="6056314"/>
            <a:ext cx="16498800" cy="1841400"/>
          </a:xfrm>
          <a:prstGeom prst="rect">
            <a:avLst/>
          </a:prstGeom>
          <a:noFill/>
          <a:ln>
            <a:noFill/>
          </a:ln>
        </p:spPr>
        <p:txBody>
          <a:bodyPr spcFirstLastPara="1" wrap="square" lIns="45725" tIns="22850" rIns="45725" bIns="22850" anchor="t" anchorCtr="0">
            <a:noAutofit/>
          </a:bodyPr>
          <a:lstStyle>
            <a:lvl1pPr marL="914400" marR="0" lvl="0" indent="-457200" algn="ctr">
              <a:lnSpc>
                <a:spcPct val="90000"/>
              </a:lnSpc>
              <a:spcBef>
                <a:spcPts val="1600"/>
              </a:spcBef>
              <a:spcAft>
                <a:spcPts val="0"/>
              </a:spcAft>
              <a:buClr>
                <a:schemeClr val="lt1"/>
              </a:buClr>
              <a:buSzPts val="5000"/>
              <a:buFont typeface="Arial"/>
              <a:buNone/>
              <a:defRPr sz="10000" b="1" i="0" u="none" strike="noStrike" cap="none">
                <a:solidFill>
                  <a:schemeClr val="lt1"/>
                </a:solidFill>
                <a:latin typeface="Arial"/>
                <a:ea typeface="Arial"/>
                <a:cs typeface="Arial"/>
                <a:sym typeface="Arial"/>
              </a:defRPr>
            </a:lvl1pPr>
            <a:lvl2pPr marL="1828800" marR="0" lvl="1" indent="-685800" algn="l">
              <a:lnSpc>
                <a:spcPct val="90000"/>
              </a:lnSpc>
              <a:spcBef>
                <a:spcPts val="800"/>
              </a:spcBef>
              <a:spcAft>
                <a:spcPts val="0"/>
              </a:spcAft>
              <a:buClr>
                <a:schemeClr val="dk1"/>
              </a:buClr>
              <a:buSzPts val="1800"/>
              <a:buFont typeface="Arial"/>
              <a:buChar char="•"/>
              <a:defRPr sz="3600" b="0" i="0" u="none" strike="noStrike" cap="none">
                <a:solidFill>
                  <a:schemeClr val="dk1"/>
                </a:solidFill>
                <a:latin typeface="Arial"/>
                <a:ea typeface="Arial"/>
                <a:cs typeface="Arial"/>
                <a:sym typeface="Arial"/>
              </a:defRPr>
            </a:lvl2pPr>
            <a:lvl3pPr marL="2743200" marR="0" lvl="2" indent="-647700" algn="l">
              <a:lnSpc>
                <a:spcPct val="90000"/>
              </a:lnSpc>
              <a:spcBef>
                <a:spcPts val="800"/>
              </a:spcBef>
              <a:spcAft>
                <a:spcPts val="0"/>
              </a:spcAft>
              <a:buClr>
                <a:schemeClr val="dk1"/>
              </a:buClr>
              <a:buSzPts val="1500"/>
              <a:buFont typeface="Arial"/>
              <a:buChar char="•"/>
              <a:defRPr sz="3000" b="0" i="0" u="none" strike="noStrike" cap="none">
                <a:solidFill>
                  <a:schemeClr val="dk1"/>
                </a:solidFill>
                <a:latin typeface="Arial"/>
                <a:ea typeface="Arial"/>
                <a:cs typeface="Arial"/>
                <a:sym typeface="Arial"/>
              </a:defRPr>
            </a:lvl3pPr>
            <a:lvl4pPr marL="3657600" marR="0" lvl="3" indent="-635000" algn="l">
              <a:lnSpc>
                <a:spcPct val="90000"/>
              </a:lnSpc>
              <a:spcBef>
                <a:spcPts val="800"/>
              </a:spcBef>
              <a:spcAft>
                <a:spcPts val="0"/>
              </a:spcAft>
              <a:buClr>
                <a:schemeClr val="dk1"/>
              </a:buClr>
              <a:buSzPts val="1400"/>
              <a:buFont typeface="Arial"/>
              <a:buChar char="•"/>
              <a:defRPr sz="2800" b="0" i="0" u="none" strike="noStrike" cap="none">
                <a:solidFill>
                  <a:schemeClr val="dk1"/>
                </a:solidFill>
                <a:latin typeface="Arial"/>
                <a:ea typeface="Arial"/>
                <a:cs typeface="Arial"/>
                <a:sym typeface="Arial"/>
              </a:defRPr>
            </a:lvl4pPr>
            <a:lvl5pPr marL="4572000" marR="0" lvl="4" indent="-635000" algn="l">
              <a:lnSpc>
                <a:spcPct val="90000"/>
              </a:lnSpc>
              <a:spcBef>
                <a:spcPts val="800"/>
              </a:spcBef>
              <a:spcAft>
                <a:spcPts val="0"/>
              </a:spcAft>
              <a:buClr>
                <a:schemeClr val="dk1"/>
              </a:buClr>
              <a:buSzPts val="1400"/>
              <a:buFont typeface="Arial"/>
              <a:buChar char="•"/>
              <a:defRPr sz="2800" b="0" i="0" u="none" strike="noStrike" cap="none">
                <a:solidFill>
                  <a:schemeClr val="dk1"/>
                </a:solidFill>
                <a:latin typeface="Arial"/>
                <a:ea typeface="Arial"/>
                <a:cs typeface="Arial"/>
                <a:sym typeface="Arial"/>
              </a:defRPr>
            </a:lvl5pPr>
            <a:lvl6pPr marL="5486400" marR="0" lvl="5" indent="-635000" algn="l">
              <a:lnSpc>
                <a:spcPct val="90000"/>
              </a:lnSpc>
              <a:spcBef>
                <a:spcPts val="800"/>
              </a:spcBef>
              <a:spcAft>
                <a:spcPts val="0"/>
              </a:spcAft>
              <a:buClr>
                <a:schemeClr val="dk1"/>
              </a:buClr>
              <a:buSzPts val="1400"/>
              <a:buFont typeface="Arial"/>
              <a:buChar char="•"/>
              <a:defRPr sz="2800" b="0" i="0" u="none" strike="noStrike" cap="none">
                <a:solidFill>
                  <a:schemeClr val="dk1"/>
                </a:solidFill>
                <a:latin typeface="Arial"/>
                <a:ea typeface="Arial"/>
                <a:cs typeface="Arial"/>
                <a:sym typeface="Arial"/>
              </a:defRPr>
            </a:lvl6pPr>
            <a:lvl7pPr marL="6400800" marR="0" lvl="6" indent="-635000" algn="l">
              <a:lnSpc>
                <a:spcPct val="90000"/>
              </a:lnSpc>
              <a:spcBef>
                <a:spcPts val="800"/>
              </a:spcBef>
              <a:spcAft>
                <a:spcPts val="0"/>
              </a:spcAft>
              <a:buClr>
                <a:schemeClr val="dk1"/>
              </a:buClr>
              <a:buSzPts val="1400"/>
              <a:buFont typeface="Arial"/>
              <a:buChar char="•"/>
              <a:defRPr sz="2800" b="0" i="0" u="none" strike="noStrike" cap="none">
                <a:solidFill>
                  <a:schemeClr val="dk1"/>
                </a:solidFill>
                <a:latin typeface="Arial"/>
                <a:ea typeface="Arial"/>
                <a:cs typeface="Arial"/>
                <a:sym typeface="Arial"/>
              </a:defRPr>
            </a:lvl7pPr>
            <a:lvl8pPr marL="7315200" marR="0" lvl="7" indent="-635000" algn="l">
              <a:lnSpc>
                <a:spcPct val="90000"/>
              </a:lnSpc>
              <a:spcBef>
                <a:spcPts val="800"/>
              </a:spcBef>
              <a:spcAft>
                <a:spcPts val="0"/>
              </a:spcAft>
              <a:buClr>
                <a:schemeClr val="dk1"/>
              </a:buClr>
              <a:buSzPts val="1400"/>
              <a:buFont typeface="Arial"/>
              <a:buChar char="•"/>
              <a:defRPr sz="2800" b="0" i="0" u="none" strike="noStrike" cap="none">
                <a:solidFill>
                  <a:schemeClr val="dk1"/>
                </a:solidFill>
                <a:latin typeface="Arial"/>
                <a:ea typeface="Arial"/>
                <a:cs typeface="Arial"/>
                <a:sym typeface="Arial"/>
              </a:defRPr>
            </a:lvl8pPr>
            <a:lvl9pPr marL="8229600" marR="0" lvl="8" indent="-635000" algn="l">
              <a:lnSpc>
                <a:spcPct val="90000"/>
              </a:lnSpc>
              <a:spcBef>
                <a:spcPts val="800"/>
              </a:spcBef>
              <a:spcAft>
                <a:spcPts val="0"/>
              </a:spcAft>
              <a:buClr>
                <a:schemeClr val="dk1"/>
              </a:buClr>
              <a:buSzPts val="1400"/>
              <a:buFont typeface="Arial"/>
              <a:buChar char="•"/>
              <a:defRPr sz="2800" b="0" i="0" u="none" strike="noStrike" cap="none">
                <a:solidFill>
                  <a:schemeClr val="dk1"/>
                </a:solidFill>
                <a:latin typeface="Arial"/>
                <a:ea typeface="Arial"/>
                <a:cs typeface="Arial"/>
                <a:sym typeface="Arial"/>
              </a:defRPr>
            </a:lvl9pPr>
          </a:lstStyle>
          <a:p>
            <a:endParaRPr/>
          </a:p>
        </p:txBody>
      </p:sp>
      <p:sp>
        <p:nvSpPr>
          <p:cNvPr id="67" name="Google Shape;67;p16"/>
          <p:cNvSpPr/>
          <p:nvPr/>
        </p:nvSpPr>
        <p:spPr>
          <a:xfrm>
            <a:off x="572823" y="5782452"/>
            <a:ext cx="17147990" cy="2412292"/>
          </a:xfrm>
          <a:custGeom>
            <a:avLst/>
            <a:gdLst/>
            <a:ahLst/>
            <a:cxnLst/>
            <a:rect l="l" t="t" r="r" b="b"/>
            <a:pathLst>
              <a:path w="1931080" h="1431627" extrusionOk="0">
                <a:moveTo>
                  <a:pt x="0" y="0"/>
                </a:moveTo>
                <a:lnTo>
                  <a:pt x="1931080" y="0"/>
                </a:lnTo>
                <a:lnTo>
                  <a:pt x="1931080" y="1431627"/>
                </a:lnTo>
                <a:lnTo>
                  <a:pt x="0" y="1431627"/>
                </a:lnTo>
                <a:close/>
              </a:path>
            </a:pathLst>
          </a:custGeom>
          <a:solidFill>
            <a:srgbClr val="FFFFFF">
              <a:alpha val="14900"/>
            </a:srgbClr>
          </a:solidFill>
          <a:ln>
            <a:noFill/>
          </a:ln>
        </p:spPr>
        <p:txBody>
          <a:bodyPr spcFirstLastPara="1" wrap="square" lIns="91450" tIns="45700" rIns="91450"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8" name="Google Shape;68;p16"/>
          <p:cNvSpPr/>
          <p:nvPr/>
        </p:nvSpPr>
        <p:spPr>
          <a:xfrm>
            <a:off x="7967622" y="873348"/>
            <a:ext cx="2271624" cy="2271624"/>
          </a:xfrm>
          <a:custGeom>
            <a:avLst/>
            <a:gdLst/>
            <a:ahLst/>
            <a:cxnLst/>
            <a:rect l="l" t="t" r="r" b="b"/>
            <a:pathLst>
              <a:path w="12980711" h="12980711" extrusionOk="0">
                <a:moveTo>
                  <a:pt x="0" y="0"/>
                </a:moveTo>
                <a:lnTo>
                  <a:pt x="12980711" y="0"/>
                </a:lnTo>
                <a:lnTo>
                  <a:pt x="12980711" y="12980711"/>
                </a:lnTo>
                <a:lnTo>
                  <a:pt x="0" y="12980711"/>
                </a:lnTo>
                <a:lnTo>
                  <a:pt x="0" y="0"/>
                </a:lnTo>
                <a:close/>
              </a:path>
            </a:pathLst>
          </a:custGeom>
          <a:blipFill rotWithShape="1">
            <a:blip r:embed="rId2">
              <a:alphaModFix/>
            </a:blip>
            <a:stretch>
              <a:fillRect/>
            </a:stretch>
          </a:blipFill>
          <a:ln>
            <a:noFill/>
          </a:ln>
        </p:spPr>
        <p:txBody>
          <a:bodyPr spcFirstLastPara="1" wrap="square" lIns="91450" tIns="45700" rIns="91450"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cxnSp>
        <p:nvCxnSpPr>
          <p:cNvPr id="69" name="Google Shape;69;p16"/>
          <p:cNvCxnSpPr/>
          <p:nvPr/>
        </p:nvCxnSpPr>
        <p:spPr>
          <a:xfrm>
            <a:off x="1542192" y="5372100"/>
            <a:ext cx="16029000" cy="0"/>
          </a:xfrm>
          <a:prstGeom prst="straightConnector1">
            <a:avLst/>
          </a:prstGeom>
          <a:noFill/>
          <a:ln w="19050" cap="flat" cmpd="sng">
            <a:solidFill>
              <a:srgbClr val="EFC04C"/>
            </a:solidFill>
            <a:prstDash val="solid"/>
            <a:round/>
            <a:headEnd type="none" w="sm" len="sm"/>
            <a:tailEnd type="none" w="sm" len="sm"/>
          </a:ln>
        </p:spPr>
      </p:cxnSp>
      <p:sp>
        <p:nvSpPr>
          <p:cNvPr id="70" name="Google Shape;70;p16"/>
          <p:cNvSpPr txBox="1">
            <a:spLocks noGrp="1"/>
          </p:cNvSpPr>
          <p:nvPr>
            <p:ph type="title"/>
          </p:nvPr>
        </p:nvSpPr>
        <p:spPr>
          <a:xfrm>
            <a:off x="5072074" y="3509980"/>
            <a:ext cx="8070600" cy="1989000"/>
          </a:xfrm>
          <a:prstGeom prst="rect">
            <a:avLst/>
          </a:prstGeom>
          <a:noFill/>
          <a:ln>
            <a:noFill/>
          </a:ln>
        </p:spPr>
        <p:txBody>
          <a:bodyPr spcFirstLastPara="1" wrap="square" lIns="45725" tIns="22850" rIns="45725" bIns="22850" anchor="t" anchorCtr="0">
            <a:noAutofit/>
          </a:bodyPr>
          <a:lstStyle>
            <a:lvl1pPr marR="0" lvl="0" algn="ctr">
              <a:lnSpc>
                <a:spcPct val="90000"/>
              </a:lnSpc>
              <a:spcBef>
                <a:spcPts val="0"/>
              </a:spcBef>
              <a:spcAft>
                <a:spcPts val="0"/>
              </a:spcAft>
              <a:buClr>
                <a:schemeClr val="lt1"/>
              </a:buClr>
              <a:buSzPts val="5000"/>
              <a:buFont typeface="Play"/>
              <a:buNone/>
              <a:defRPr sz="10000" b="1" i="0" u="none" strike="noStrike" cap="none">
                <a:solidFill>
                  <a:schemeClr val="lt1"/>
                </a:solidFill>
                <a:latin typeface="Play"/>
                <a:ea typeface="Play"/>
                <a:cs typeface="Play"/>
                <a:sym typeface="Play"/>
              </a:defRPr>
            </a:lvl1pPr>
            <a:lvl2pPr lvl="1">
              <a:spcBef>
                <a:spcPts val="0"/>
              </a:spcBef>
              <a:spcAft>
                <a:spcPts val="0"/>
              </a:spcAft>
              <a:buSzPts val="700"/>
              <a:buNone/>
              <a:defRPr sz="1800"/>
            </a:lvl2pPr>
            <a:lvl3pPr lvl="2">
              <a:spcBef>
                <a:spcPts val="0"/>
              </a:spcBef>
              <a:spcAft>
                <a:spcPts val="0"/>
              </a:spcAft>
              <a:buSzPts val="700"/>
              <a:buNone/>
              <a:defRPr sz="1800"/>
            </a:lvl3pPr>
            <a:lvl4pPr lvl="3">
              <a:spcBef>
                <a:spcPts val="0"/>
              </a:spcBef>
              <a:spcAft>
                <a:spcPts val="0"/>
              </a:spcAft>
              <a:buSzPts val="700"/>
              <a:buNone/>
              <a:defRPr sz="1800"/>
            </a:lvl4pPr>
            <a:lvl5pPr lvl="4">
              <a:spcBef>
                <a:spcPts val="0"/>
              </a:spcBef>
              <a:spcAft>
                <a:spcPts val="0"/>
              </a:spcAft>
              <a:buSzPts val="700"/>
              <a:buNone/>
              <a:defRPr sz="1800"/>
            </a:lvl5pPr>
            <a:lvl6pPr lvl="5">
              <a:spcBef>
                <a:spcPts val="0"/>
              </a:spcBef>
              <a:spcAft>
                <a:spcPts val="0"/>
              </a:spcAft>
              <a:buSzPts val="700"/>
              <a:buNone/>
              <a:defRPr sz="1800"/>
            </a:lvl6pPr>
            <a:lvl7pPr lvl="6">
              <a:spcBef>
                <a:spcPts val="0"/>
              </a:spcBef>
              <a:spcAft>
                <a:spcPts val="0"/>
              </a:spcAft>
              <a:buSzPts val="700"/>
              <a:buNone/>
              <a:defRPr sz="1800"/>
            </a:lvl7pPr>
            <a:lvl8pPr lvl="7">
              <a:spcBef>
                <a:spcPts val="0"/>
              </a:spcBef>
              <a:spcAft>
                <a:spcPts val="0"/>
              </a:spcAft>
              <a:buSzPts val="700"/>
              <a:buNone/>
              <a:defRPr sz="1800"/>
            </a:lvl8pPr>
            <a:lvl9pPr lvl="8">
              <a:spcBef>
                <a:spcPts val="0"/>
              </a:spcBef>
              <a:spcAft>
                <a:spcPts val="0"/>
              </a:spcAft>
              <a:buSzPts val="700"/>
              <a:buNone/>
              <a:defRPr sz="1800"/>
            </a:lvl9pPr>
          </a:lstStyle>
          <a:p>
            <a:endParaRPr/>
          </a:p>
        </p:txBody>
      </p:sp>
    </p:spTree>
    <p:extLst>
      <p:ext uri="{BB962C8B-B14F-4D97-AF65-F5344CB8AC3E}">
        <p14:creationId xmlns:p14="http://schemas.microsoft.com/office/powerpoint/2010/main" val="6662867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7328661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rgbClr val="2F3D4C"/>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6284622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169062249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61160138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610590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307014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718153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41072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rgbClr val="2F3D4C"/>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5862460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9515416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1046322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1369684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0808535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2279098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3242891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Agenda slide">
    <p:bg>
      <p:bgPr>
        <a:solidFill>
          <a:srgbClr val="2F3D4C"/>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2"/>
            <a:ext cx="18821129"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6"/>
            <a:ext cx="4647438" cy="7132320"/>
          </a:xfrm>
        </p:spPr>
        <p:txBody>
          <a:bodyPr>
            <a:normAutofit/>
          </a:bodyPr>
          <a:lstStyle>
            <a:lvl1pPr>
              <a:lnSpc>
                <a:spcPct val="100000"/>
              </a:lnSpc>
              <a:defRPr sz="8801" b="1">
                <a:solidFill>
                  <a:schemeClr val="bg1"/>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6"/>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4" y="1265996"/>
            <a:ext cx="10658720" cy="7132320"/>
          </a:xfrm>
        </p:spPr>
        <p:txBody>
          <a:bodyPr anchor="ctr">
            <a:noAutofit/>
          </a:bodyPr>
          <a:lstStyle>
            <a:lvl1pPr>
              <a:defRPr sz="5400">
                <a:solidFill>
                  <a:schemeClr val="bg1"/>
                </a:solidFill>
              </a:defRPr>
            </a:lvl1pPr>
          </a:lstStyle>
          <a:p>
            <a:pPr marL="0" marR="0" lvl="0"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356665628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footer only">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1">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a:solidFill>
                <a:prstClr val="black">
                  <a:tint val="82000"/>
                </a:prstClr>
              </a:solidFill>
            </a:endParaRPr>
          </a:p>
        </p:txBody>
      </p:sp>
      <p:grpSp>
        <p:nvGrpSpPr>
          <p:cNvPr id="4" name="Group 3">
            <a:extLst>
              <a:ext uri="{FF2B5EF4-FFF2-40B4-BE49-F238E27FC236}">
                <a16:creationId xmlns:a16="http://schemas.microsoft.com/office/drawing/2014/main" id="{BC9D3C8F-A78B-A768-1ABD-C40AD7245CC9}"/>
              </a:ext>
            </a:extLst>
          </p:cNvPr>
          <p:cNvGrpSpPr/>
          <p:nvPr userDrawn="1"/>
        </p:nvGrpSpPr>
        <p:grpSpPr>
          <a:xfrm>
            <a:off x="1" y="8828012"/>
            <a:ext cx="17798063" cy="1254203"/>
            <a:chOff x="-1023066" y="8828011"/>
            <a:chExt cx="18821128" cy="1254203"/>
          </a:xfrm>
        </p:grpSpPr>
        <p:pic>
          <p:nvPicPr>
            <p:cNvPr id="6" name="Picture 5">
              <a:extLst>
                <a:ext uri="{FF2B5EF4-FFF2-40B4-BE49-F238E27FC236}">
                  <a16:creationId xmlns:a16="http://schemas.microsoft.com/office/drawing/2014/main" id="{04835DF7-9F69-62B7-460B-653981961B5E}"/>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7" name="SCDE logo" descr="South Carolina Department of Education logo ">
              <a:extLst>
                <a:ext uri="{FF2B5EF4-FFF2-40B4-BE49-F238E27FC236}">
                  <a16:creationId xmlns:a16="http://schemas.microsoft.com/office/drawing/2014/main" id="{7AAB2BEB-A8BC-1930-4C90-BCBD937E2F1A}"/>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Tree>
    <p:extLst>
      <p:ext uri="{BB962C8B-B14F-4D97-AF65-F5344CB8AC3E}">
        <p14:creationId xmlns:p14="http://schemas.microsoft.com/office/powerpoint/2010/main" val="339897713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Agenda Line Item section">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chemeClr val="bg1"/>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941505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2" name="Title - 1 Content">
            <a:extLst>
              <a:ext uri="{FF2B5EF4-FFF2-40B4-BE49-F238E27FC236}">
                <a16:creationId xmlns:a16="http://schemas.microsoft.com/office/drawing/2014/main" id="{8603BB91-7096-26EA-86B0-DA6A8CB82B9C}"/>
              </a:ext>
            </a:extLst>
          </p:cNvPr>
          <p:cNvSpPr>
            <a:spLocks noGrp="1"/>
          </p:cNvSpPr>
          <p:nvPr>
            <p:ph type="title" hasCustomPrompt="1"/>
          </p:nvPr>
        </p:nvSpPr>
        <p:spPr>
          <a:xfrm>
            <a:off x="955583" y="993155"/>
            <a:ext cx="8115300" cy="809142"/>
          </a:xfrm>
          <a:prstGeom prst="rect">
            <a:avLst/>
          </a:prstGeom>
        </p:spPr>
        <p:txBody>
          <a:bodyPr/>
          <a:lstStyle>
            <a:lvl1pPr>
              <a:defRPr sz="5000" b="1">
                <a:solidFill>
                  <a:schemeClr val="bg1"/>
                </a:solidFill>
              </a:defRPr>
            </a:lvl1pPr>
          </a:lstStyle>
          <a:p>
            <a:pPr lvl="0"/>
            <a:r>
              <a:rPr lang="en-US"/>
              <a:t>Click to Title</a:t>
            </a:r>
          </a:p>
        </p:txBody>
      </p:sp>
      <p:sp>
        <p:nvSpPr>
          <p:cNvPr id="15" name="Content Placeholder - 1 Content">
            <a:extLst>
              <a:ext uri="{FF2B5EF4-FFF2-40B4-BE49-F238E27FC236}">
                <a16:creationId xmlns:a16="http://schemas.microsoft.com/office/drawing/2014/main" id="{12290B5B-1806-14F7-14CE-7E26F5042278}"/>
              </a:ext>
            </a:extLst>
          </p:cNvPr>
          <p:cNvSpPr>
            <a:spLocks noGrp="1"/>
          </p:cNvSpPr>
          <p:nvPr>
            <p:ph sz="quarter" idx="11"/>
          </p:nvPr>
        </p:nvSpPr>
        <p:spPr>
          <a:xfrm>
            <a:off x="972699" y="2247410"/>
            <a:ext cx="15951200" cy="5926138"/>
          </a:xfrm>
          <a:prstGeom prst="rect">
            <a:avLst/>
          </a:prstGeom>
        </p:spPr>
        <p:txBody>
          <a:bodyPr/>
          <a:lstStyle>
            <a:lvl1pPr marL="0" indent="0">
              <a:buNone/>
              <a:defRPr sz="3200">
                <a:solidFill>
                  <a:schemeClr val="bg1"/>
                </a:solidFill>
              </a:defRPr>
            </a:lvl1pPr>
            <a:lvl2pPr>
              <a:defRPr sz="3200">
                <a:solidFill>
                  <a:schemeClr val="bg1"/>
                </a:solidFill>
              </a:defRPr>
            </a:lvl2pPr>
            <a:lvl3pPr>
              <a:defRPr sz="3200">
                <a:solidFill>
                  <a:schemeClr val="bg1"/>
                </a:solidFill>
              </a:defRPr>
            </a:lvl3pPr>
            <a:lvl4pPr>
              <a:defRPr sz="3200">
                <a:solidFill>
                  <a:schemeClr val="bg1"/>
                </a:solidFill>
              </a:defRPr>
            </a:lvl4pPr>
            <a:lvl5pPr>
              <a:defRPr sz="3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AutoShape 6">
            <a:extLst>
              <a:ext uri="{FF2B5EF4-FFF2-40B4-BE49-F238E27FC236}">
                <a16:creationId xmlns:a16="http://schemas.microsoft.com/office/drawing/2014/main" id="{0596F789-BE1B-6AE6-AAE8-FB7A6CDCAC88}"/>
              </a:ext>
            </a:extLst>
          </p:cNvPr>
          <p:cNvSpPr/>
          <p:nvPr userDrawn="1"/>
        </p:nvSpPr>
        <p:spPr>
          <a:xfrm>
            <a:off x="9144000" y="1368483"/>
            <a:ext cx="8637486" cy="0"/>
          </a:xfrm>
          <a:prstGeom prst="line">
            <a:avLst/>
          </a:prstGeom>
          <a:ln w="19050" cap="flat">
            <a:solidFill>
              <a:srgbClr val="EFC04C"/>
            </a:solidFill>
            <a:prstDash val="solid"/>
            <a:headEnd type="none" w="sm" len="sm"/>
            <a:tailEnd type="none" w="sm" len="sm"/>
          </a:ln>
        </p:spPr>
        <p:txBody>
          <a:bodyPr/>
          <a:lstStyle/>
          <a:p>
            <a:endParaRPr lang="en-US"/>
          </a:p>
        </p:txBody>
      </p:sp>
    </p:spTree>
    <p:extLst>
      <p:ext uri="{BB962C8B-B14F-4D97-AF65-F5344CB8AC3E}">
        <p14:creationId xmlns:p14="http://schemas.microsoft.com/office/powerpoint/2010/main" val="17797376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8B4E36E-F46A-7929-A458-B234F2F4280D}"/>
              </a:ext>
            </a:extLst>
          </p:cNvPr>
          <p:cNvSpPr>
            <a:spLocks noGrp="1"/>
          </p:cNvSpPr>
          <p:nvPr>
            <p:ph type="title"/>
          </p:nvPr>
        </p:nvSpPr>
        <p:spPr>
          <a:xfrm>
            <a:off x="914400" y="2328794"/>
            <a:ext cx="16021878" cy="4191275"/>
          </a:xfrm>
          <a:prstGeom prst="rect">
            <a:avLst/>
          </a:prstGeom>
        </p:spPr>
        <p:txBody>
          <a:bodyPr/>
          <a:lstStyle/>
          <a:p>
            <a:endParaRPr lang="en-US"/>
          </a:p>
        </p:txBody>
      </p:sp>
      <p:sp>
        <p:nvSpPr>
          <p:cNvPr id="4" name="Text Placeholder 2">
            <a:extLst>
              <a:ext uri="{FF2B5EF4-FFF2-40B4-BE49-F238E27FC236}">
                <a16:creationId xmlns:a16="http://schemas.microsoft.com/office/drawing/2014/main" id="{AF9C7932-E72D-9744-DFED-603FC6CD2BA4}"/>
              </a:ext>
            </a:extLst>
          </p:cNvPr>
          <p:cNvSpPr>
            <a:spLocks noGrp="1"/>
          </p:cNvSpPr>
          <p:nvPr>
            <p:ph type="body" idx="1"/>
          </p:nvPr>
        </p:nvSpPr>
        <p:spPr>
          <a:xfrm>
            <a:off x="914399" y="6590542"/>
            <a:ext cx="16021877" cy="1500187"/>
          </a:xfrm>
          <a:prstGeom prst="rect">
            <a:avLst/>
          </a:prstGeom>
        </p:spPr>
        <p:txBody>
          <a:bodyPr/>
          <a:lstStyle/>
          <a:p>
            <a:endParaRPr lang="en-US"/>
          </a:p>
        </p:txBody>
      </p:sp>
    </p:spTree>
    <p:extLst>
      <p:ext uri="{BB962C8B-B14F-4D97-AF65-F5344CB8AC3E}">
        <p14:creationId xmlns:p14="http://schemas.microsoft.com/office/powerpoint/2010/main" val="401467065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 2 Content">
            <a:extLst>
              <a:ext uri="{FF2B5EF4-FFF2-40B4-BE49-F238E27FC236}">
                <a16:creationId xmlns:a16="http://schemas.microsoft.com/office/drawing/2014/main" id="{D3E4C35B-4040-2AFE-6FED-1372F17169CF}"/>
              </a:ext>
            </a:extLst>
          </p:cNvPr>
          <p:cNvSpPr>
            <a:spLocks noGrp="1"/>
          </p:cNvSpPr>
          <p:nvPr>
            <p:ph type="title" hasCustomPrompt="1"/>
          </p:nvPr>
        </p:nvSpPr>
        <p:spPr>
          <a:xfrm>
            <a:off x="941668" y="1005662"/>
            <a:ext cx="16882511" cy="1343130"/>
          </a:xfrm>
          <a:prstGeom prst="rect">
            <a:avLst/>
          </a:prstGeom>
        </p:spPr>
        <p:txBody>
          <a:bodyPr/>
          <a:lstStyle>
            <a:lvl1pPr>
              <a:defRPr sz="5000" b="1">
                <a:solidFill>
                  <a:schemeClr val="bg1"/>
                </a:solidFill>
              </a:defRPr>
            </a:lvl1pPr>
          </a:lstStyle>
          <a:p>
            <a:pPr lvl="0"/>
            <a:r>
              <a:rPr lang="en-US"/>
              <a:t>Click to add Title</a:t>
            </a:r>
          </a:p>
        </p:txBody>
      </p:sp>
      <p:sp>
        <p:nvSpPr>
          <p:cNvPr id="8" name="AutoShape 3">
            <a:extLst>
              <a:ext uri="{FF2B5EF4-FFF2-40B4-BE49-F238E27FC236}">
                <a16:creationId xmlns:a16="http://schemas.microsoft.com/office/drawing/2014/main" id="{0693DF91-FD44-7A3A-9FA1-F4A20CBAA970}"/>
              </a:ext>
            </a:extLst>
          </p:cNvPr>
          <p:cNvSpPr/>
          <p:nvPr userDrawn="1"/>
        </p:nvSpPr>
        <p:spPr>
          <a:xfrm flipV="1">
            <a:off x="1129557" y="2698627"/>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4" name="Freeform 6">
            <a:extLst>
              <a:ext uri="{FF2B5EF4-FFF2-40B4-BE49-F238E27FC236}">
                <a16:creationId xmlns:a16="http://schemas.microsoft.com/office/drawing/2014/main" id="{CE260BC1-EA07-F6F3-0E36-DB5B6348AAFE}"/>
              </a:ext>
            </a:extLst>
          </p:cNvPr>
          <p:cNvSpPr/>
          <p:nvPr/>
        </p:nvSpPr>
        <p:spPr>
          <a:xfrm>
            <a:off x="1444324" y="3163843"/>
            <a:ext cx="7332070" cy="5435710"/>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p>
            <a:endParaRPr lang="en-US"/>
          </a:p>
        </p:txBody>
      </p:sp>
      <p:sp>
        <p:nvSpPr>
          <p:cNvPr id="21" name="Content Placeholder - 2 Left">
            <a:extLst>
              <a:ext uri="{FF2B5EF4-FFF2-40B4-BE49-F238E27FC236}">
                <a16:creationId xmlns:a16="http://schemas.microsoft.com/office/drawing/2014/main" id="{B1A320AD-A685-B217-BCA6-09A8776D6D85}"/>
              </a:ext>
            </a:extLst>
          </p:cNvPr>
          <p:cNvSpPr>
            <a:spLocks noGrp="1"/>
          </p:cNvSpPr>
          <p:nvPr>
            <p:ph sz="quarter" idx="11"/>
          </p:nvPr>
        </p:nvSpPr>
        <p:spPr>
          <a:xfrm>
            <a:off x="1660525" y="3287713"/>
            <a:ext cx="6850063" cy="5146675"/>
          </a:xfrm>
          <a:prstGeom prst="rect">
            <a:avLst/>
          </a:prstGeom>
        </p:spPr>
        <p:txBody>
          <a:bodyPr/>
          <a:lstStyle>
            <a:lvl1pPr>
              <a:defRPr sz="2200">
                <a:solidFill>
                  <a:schemeClr val="bg1"/>
                </a:solidFill>
              </a:defRPr>
            </a:lvl1pPr>
            <a:lvl2pPr>
              <a:defRPr sz="2200">
                <a:solidFill>
                  <a:schemeClr val="bg1"/>
                </a:solidFill>
              </a:defRPr>
            </a:lvl2pPr>
            <a:lvl3pPr>
              <a:defRPr sz="2200">
                <a:solidFill>
                  <a:schemeClr val="bg1"/>
                </a:solidFill>
              </a:defRPr>
            </a:lvl3pPr>
            <a:lvl4pPr>
              <a:defRPr sz="2200">
                <a:solidFill>
                  <a:schemeClr val="bg1"/>
                </a:solidFill>
              </a:defRPr>
            </a:lvl4pPr>
            <a:lvl5pPr>
              <a:defRPr sz="2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reeform 6">
            <a:extLst>
              <a:ext uri="{FF2B5EF4-FFF2-40B4-BE49-F238E27FC236}">
                <a16:creationId xmlns:a16="http://schemas.microsoft.com/office/drawing/2014/main" id="{E1BDDD8B-A415-5DD2-AAF4-6F49423B82AE}"/>
              </a:ext>
            </a:extLst>
          </p:cNvPr>
          <p:cNvSpPr/>
          <p:nvPr userDrawn="1"/>
        </p:nvSpPr>
        <p:spPr>
          <a:xfrm>
            <a:off x="9027750" y="3139459"/>
            <a:ext cx="7332070" cy="5435710"/>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p>
            <a:endParaRPr lang="en-US"/>
          </a:p>
        </p:txBody>
      </p:sp>
      <p:sp>
        <p:nvSpPr>
          <p:cNvPr id="22" name="Content Placeholder - 2 Right">
            <a:extLst>
              <a:ext uri="{FF2B5EF4-FFF2-40B4-BE49-F238E27FC236}">
                <a16:creationId xmlns:a16="http://schemas.microsoft.com/office/drawing/2014/main" id="{4F560B92-8740-917B-83C4-5E0614CB8B52}"/>
              </a:ext>
            </a:extLst>
          </p:cNvPr>
          <p:cNvSpPr>
            <a:spLocks noGrp="1"/>
          </p:cNvSpPr>
          <p:nvPr>
            <p:ph sz="quarter" idx="12"/>
          </p:nvPr>
        </p:nvSpPr>
        <p:spPr>
          <a:xfrm>
            <a:off x="9258023" y="3283976"/>
            <a:ext cx="6850063" cy="5146675"/>
          </a:xfrm>
          <a:prstGeom prst="rect">
            <a:avLst/>
          </a:prstGeom>
        </p:spPr>
        <p:txBody>
          <a:bodyPr/>
          <a:lstStyle>
            <a:lvl1pPr>
              <a:defRPr sz="2200">
                <a:solidFill>
                  <a:schemeClr val="bg1"/>
                </a:solidFill>
              </a:defRPr>
            </a:lvl1pPr>
            <a:lvl2pPr>
              <a:defRPr sz="2200">
                <a:solidFill>
                  <a:schemeClr val="bg1"/>
                </a:solidFill>
              </a:defRPr>
            </a:lvl2pPr>
            <a:lvl3pPr>
              <a:defRPr sz="2200">
                <a:solidFill>
                  <a:schemeClr val="bg1"/>
                </a:solidFill>
              </a:defRPr>
            </a:lvl3pPr>
            <a:lvl4pPr>
              <a:defRPr sz="2200">
                <a:solidFill>
                  <a:schemeClr val="bg1"/>
                </a:solidFill>
              </a:defRPr>
            </a:lvl4pPr>
            <a:lvl5pPr>
              <a:defRPr sz="2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985882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 3 Content">
            <a:extLst>
              <a:ext uri="{FF2B5EF4-FFF2-40B4-BE49-F238E27FC236}">
                <a16:creationId xmlns:a16="http://schemas.microsoft.com/office/drawing/2014/main" id="{F2848474-D358-E78F-A681-556ACE07B59F}"/>
              </a:ext>
            </a:extLst>
          </p:cNvPr>
          <p:cNvSpPr>
            <a:spLocks noGrp="1"/>
          </p:cNvSpPr>
          <p:nvPr>
            <p:ph type="title" hasCustomPrompt="1"/>
          </p:nvPr>
        </p:nvSpPr>
        <p:spPr>
          <a:xfrm>
            <a:off x="969805" y="1013484"/>
            <a:ext cx="16965612" cy="1392237"/>
          </a:xfrm>
          <a:prstGeom prst="rect">
            <a:avLst/>
          </a:prstGeom>
        </p:spPr>
        <p:txBody>
          <a:bodyPr/>
          <a:lstStyle>
            <a:lvl1pPr>
              <a:defRPr sz="5000" b="1">
                <a:solidFill>
                  <a:schemeClr val="bg1"/>
                </a:solidFill>
              </a:defRPr>
            </a:lvl1pPr>
          </a:lstStyle>
          <a:p>
            <a:pPr lvl="0"/>
            <a:r>
              <a:rPr lang="en-US"/>
              <a:t>Click to add Title</a:t>
            </a:r>
          </a:p>
        </p:txBody>
      </p:sp>
      <p:sp>
        <p:nvSpPr>
          <p:cNvPr id="11" name="AutoShape 5">
            <a:extLst>
              <a:ext uri="{FF2B5EF4-FFF2-40B4-BE49-F238E27FC236}">
                <a16:creationId xmlns:a16="http://schemas.microsoft.com/office/drawing/2014/main" id="{BA9D0C87-C4F6-CB95-154D-FEA55B75089C}"/>
              </a:ext>
            </a:extLst>
          </p:cNvPr>
          <p:cNvSpPr/>
          <p:nvPr userDrawn="1"/>
        </p:nvSpPr>
        <p:spPr>
          <a:xfrm flipV="1">
            <a:off x="1129557" y="2698627"/>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13" name="Freeform 7">
            <a:extLst>
              <a:ext uri="{FF2B5EF4-FFF2-40B4-BE49-F238E27FC236}">
                <a16:creationId xmlns:a16="http://schemas.microsoft.com/office/drawing/2014/main" id="{8AE0BA06-3232-B7DC-37AF-074EF2352B66}"/>
              </a:ext>
            </a:extLst>
          </p:cNvPr>
          <p:cNvSpPr/>
          <p:nvPr/>
        </p:nvSpPr>
        <p:spPr>
          <a:xfrm>
            <a:off x="200831" y="3139459"/>
            <a:ext cx="5876309" cy="543571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14902"/>
            </a:srgbClr>
          </a:solidFill>
        </p:spPr>
        <p:txBody>
          <a:bodyPr/>
          <a:lstStyle/>
          <a:p>
            <a:endParaRPr lang="en-US"/>
          </a:p>
        </p:txBody>
      </p:sp>
      <p:sp>
        <p:nvSpPr>
          <p:cNvPr id="27" name="Content Placeholder - 3 Left">
            <a:extLst>
              <a:ext uri="{FF2B5EF4-FFF2-40B4-BE49-F238E27FC236}">
                <a16:creationId xmlns:a16="http://schemas.microsoft.com/office/drawing/2014/main" id="{B4780F84-CBA2-1533-1AA9-77FCFEB25EEE}"/>
              </a:ext>
            </a:extLst>
          </p:cNvPr>
          <p:cNvSpPr>
            <a:spLocks noGrp="1"/>
          </p:cNvSpPr>
          <p:nvPr>
            <p:ph sz="quarter" idx="11"/>
          </p:nvPr>
        </p:nvSpPr>
        <p:spPr>
          <a:xfrm>
            <a:off x="379413" y="3287713"/>
            <a:ext cx="5486400" cy="5040312"/>
          </a:xfrm>
          <a:prstGeom prst="rect">
            <a:avLst/>
          </a:prstGeom>
        </p:spPr>
        <p:txBody>
          <a:bodyPr/>
          <a:lstStyle>
            <a:lvl1pPr marL="0" indent="0">
              <a:buNone/>
              <a:defRPr sz="2200">
                <a:solidFill>
                  <a:schemeClr val="bg1"/>
                </a:solidFill>
              </a:defRPr>
            </a:lvl1pPr>
            <a:lvl2pPr marL="1028700" indent="-342900">
              <a:buFont typeface="Arial" panose="020B0604020202020204" pitchFamily="34" charset="0"/>
              <a:buChar char="•"/>
              <a:defRPr sz="2200">
                <a:solidFill>
                  <a:schemeClr val="bg1"/>
                </a:solidFill>
              </a:defRPr>
            </a:lvl2pPr>
            <a:lvl3pPr marL="1714500" indent="-342900">
              <a:buFont typeface="Arial" panose="020B0604020202020204" pitchFamily="34" charset="0"/>
              <a:buChar char="•"/>
              <a:defRPr sz="2200">
                <a:solidFill>
                  <a:schemeClr val="bg1"/>
                </a:solidFill>
              </a:defRPr>
            </a:lvl3pPr>
            <a:lvl4pPr marL="2400300" indent="-342900">
              <a:buFont typeface="Arial" panose="020B0604020202020204" pitchFamily="34" charset="0"/>
              <a:buChar char="•"/>
              <a:defRPr sz="2200">
                <a:solidFill>
                  <a:schemeClr val="bg1"/>
                </a:solidFill>
              </a:defRPr>
            </a:lvl4pPr>
            <a:lvl5pPr marL="3086100" indent="-342900">
              <a:buFont typeface="Arial" panose="020B0604020202020204" pitchFamily="34" charset="0"/>
              <a:buChar char="•"/>
              <a:defRPr sz="2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Freeform 10">
            <a:extLst>
              <a:ext uri="{FF2B5EF4-FFF2-40B4-BE49-F238E27FC236}">
                <a16:creationId xmlns:a16="http://schemas.microsoft.com/office/drawing/2014/main" id="{862543D2-922D-A0A3-76D7-B36706023C65}"/>
              </a:ext>
            </a:extLst>
          </p:cNvPr>
          <p:cNvSpPr/>
          <p:nvPr/>
        </p:nvSpPr>
        <p:spPr>
          <a:xfrm>
            <a:off x="6205846" y="3139459"/>
            <a:ext cx="5876309" cy="543571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14902"/>
            </a:srgbClr>
          </a:solidFill>
        </p:spPr>
        <p:txBody>
          <a:bodyPr/>
          <a:lstStyle/>
          <a:p>
            <a:endParaRPr lang="en-US"/>
          </a:p>
        </p:txBody>
      </p:sp>
      <p:sp>
        <p:nvSpPr>
          <p:cNvPr id="28" name="Content Placeholder - 3 Center">
            <a:extLst>
              <a:ext uri="{FF2B5EF4-FFF2-40B4-BE49-F238E27FC236}">
                <a16:creationId xmlns:a16="http://schemas.microsoft.com/office/drawing/2014/main" id="{16245996-8347-2977-5CF3-3792D5B8090D}"/>
              </a:ext>
            </a:extLst>
          </p:cNvPr>
          <p:cNvSpPr>
            <a:spLocks noGrp="1"/>
          </p:cNvSpPr>
          <p:nvPr>
            <p:ph sz="quarter" idx="12"/>
          </p:nvPr>
        </p:nvSpPr>
        <p:spPr>
          <a:xfrm>
            <a:off x="6408122" y="3287078"/>
            <a:ext cx="5486400" cy="5040312"/>
          </a:xfrm>
          <a:prstGeom prst="rect">
            <a:avLst/>
          </a:prstGeom>
        </p:spPr>
        <p:txBody>
          <a:bodyPr/>
          <a:lstStyle>
            <a:lvl1pPr marL="0" indent="0">
              <a:buNone/>
              <a:defRPr sz="2200">
                <a:solidFill>
                  <a:schemeClr val="bg1"/>
                </a:solidFill>
              </a:defRPr>
            </a:lvl1pPr>
            <a:lvl2pPr marL="1028700" indent="-342900">
              <a:buFont typeface="Arial" panose="020B0604020202020204" pitchFamily="34" charset="0"/>
              <a:buChar char="•"/>
              <a:defRPr sz="2200">
                <a:solidFill>
                  <a:schemeClr val="bg1"/>
                </a:solidFill>
              </a:defRPr>
            </a:lvl2pPr>
            <a:lvl3pPr marL="1714500" indent="-342900">
              <a:buFont typeface="Arial" panose="020B0604020202020204" pitchFamily="34" charset="0"/>
              <a:buChar char="•"/>
              <a:defRPr sz="2200">
                <a:solidFill>
                  <a:schemeClr val="bg1"/>
                </a:solidFill>
              </a:defRPr>
            </a:lvl3pPr>
            <a:lvl4pPr marL="2400300" indent="-342900">
              <a:buFont typeface="Arial" panose="020B0604020202020204" pitchFamily="34" charset="0"/>
              <a:buChar char="•"/>
              <a:defRPr sz="2200">
                <a:solidFill>
                  <a:schemeClr val="bg1"/>
                </a:solidFill>
              </a:defRPr>
            </a:lvl4pPr>
            <a:lvl5pPr marL="3086100" indent="-342900">
              <a:buFont typeface="Arial" panose="020B0604020202020204" pitchFamily="34" charset="0"/>
              <a:buChar char="•"/>
              <a:defRPr sz="2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Freeform 13">
            <a:extLst>
              <a:ext uri="{FF2B5EF4-FFF2-40B4-BE49-F238E27FC236}">
                <a16:creationId xmlns:a16="http://schemas.microsoft.com/office/drawing/2014/main" id="{322E6937-6E20-FA04-2B71-EFB920C9E3EA}"/>
              </a:ext>
            </a:extLst>
          </p:cNvPr>
          <p:cNvSpPr/>
          <p:nvPr/>
        </p:nvSpPr>
        <p:spPr>
          <a:xfrm>
            <a:off x="12215504" y="3139459"/>
            <a:ext cx="5876309" cy="543571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14902"/>
            </a:srgbClr>
          </a:solidFill>
        </p:spPr>
        <p:txBody>
          <a:bodyPr/>
          <a:lstStyle/>
          <a:p>
            <a:endParaRPr lang="en-US"/>
          </a:p>
        </p:txBody>
      </p:sp>
      <p:sp>
        <p:nvSpPr>
          <p:cNvPr id="29" name="Content Placeholder - 3 Right">
            <a:extLst>
              <a:ext uri="{FF2B5EF4-FFF2-40B4-BE49-F238E27FC236}">
                <a16:creationId xmlns:a16="http://schemas.microsoft.com/office/drawing/2014/main" id="{FA9F381D-E2B2-ACE2-DEAB-F57D041E77F3}"/>
              </a:ext>
            </a:extLst>
          </p:cNvPr>
          <p:cNvSpPr>
            <a:spLocks noGrp="1"/>
          </p:cNvSpPr>
          <p:nvPr>
            <p:ph sz="quarter" idx="13"/>
          </p:nvPr>
        </p:nvSpPr>
        <p:spPr>
          <a:xfrm>
            <a:off x="12410458" y="3337158"/>
            <a:ext cx="5486400" cy="5040312"/>
          </a:xfrm>
          <a:prstGeom prst="rect">
            <a:avLst/>
          </a:prstGeom>
        </p:spPr>
        <p:txBody>
          <a:bodyPr/>
          <a:lstStyle>
            <a:lvl1pPr marL="0" indent="0">
              <a:buNone/>
              <a:defRPr sz="2200">
                <a:solidFill>
                  <a:schemeClr val="bg1"/>
                </a:solidFill>
              </a:defRPr>
            </a:lvl1pPr>
            <a:lvl2pPr marL="1028700" indent="-342900">
              <a:buFont typeface="Arial" panose="020B0604020202020204" pitchFamily="34" charset="0"/>
              <a:buChar char="•"/>
              <a:defRPr sz="2200">
                <a:solidFill>
                  <a:schemeClr val="bg1"/>
                </a:solidFill>
              </a:defRPr>
            </a:lvl2pPr>
            <a:lvl3pPr marL="1714500" indent="-342900">
              <a:buFont typeface="Arial" panose="020B0604020202020204" pitchFamily="34" charset="0"/>
              <a:buChar char="•"/>
              <a:defRPr sz="2200">
                <a:solidFill>
                  <a:schemeClr val="bg1"/>
                </a:solidFill>
              </a:defRPr>
            </a:lvl3pPr>
            <a:lvl4pPr marL="2400300" indent="-342900">
              <a:buFont typeface="Arial" panose="020B0604020202020204" pitchFamily="34" charset="0"/>
              <a:buChar char="•"/>
              <a:defRPr sz="2200">
                <a:solidFill>
                  <a:schemeClr val="bg1"/>
                </a:solidFill>
              </a:defRPr>
            </a:lvl4pPr>
            <a:lvl5pPr marL="3086100" indent="-342900">
              <a:buFont typeface="Arial" panose="020B0604020202020204" pitchFamily="34" charset="0"/>
              <a:buChar char="•"/>
              <a:defRPr sz="2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5201682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 Comparison">
            <a:extLst>
              <a:ext uri="{FF2B5EF4-FFF2-40B4-BE49-F238E27FC236}">
                <a16:creationId xmlns:a16="http://schemas.microsoft.com/office/drawing/2014/main" id="{B1377953-4600-DEEF-64A5-BB68DEDC3321}"/>
              </a:ext>
            </a:extLst>
          </p:cNvPr>
          <p:cNvSpPr>
            <a:spLocks noGrp="1"/>
          </p:cNvSpPr>
          <p:nvPr>
            <p:ph type="title" hasCustomPrompt="1"/>
          </p:nvPr>
        </p:nvSpPr>
        <p:spPr>
          <a:xfrm>
            <a:off x="954502" y="991256"/>
            <a:ext cx="16392246" cy="623888"/>
          </a:xfrm>
          <a:prstGeom prst="rect">
            <a:avLst/>
          </a:prstGeom>
        </p:spPr>
        <p:txBody>
          <a:bodyPr/>
          <a:lstStyle>
            <a:lvl1pPr>
              <a:defRPr sz="5000" b="1">
                <a:solidFill>
                  <a:schemeClr val="bg1"/>
                </a:solidFill>
              </a:defRPr>
            </a:lvl1pPr>
          </a:lstStyle>
          <a:p>
            <a:pPr lvl="0"/>
            <a:r>
              <a:rPr lang="en-US"/>
              <a:t>Click to enter Comparison title</a:t>
            </a:r>
          </a:p>
        </p:txBody>
      </p:sp>
      <p:sp>
        <p:nvSpPr>
          <p:cNvPr id="7" name="AutoShape 4">
            <a:extLst>
              <a:ext uri="{FF2B5EF4-FFF2-40B4-BE49-F238E27FC236}">
                <a16:creationId xmlns:a16="http://schemas.microsoft.com/office/drawing/2014/main" id="{3FB1C1D1-902E-26D2-8342-476D6B0AAC39}"/>
              </a:ext>
            </a:extLst>
          </p:cNvPr>
          <p:cNvSpPr/>
          <p:nvPr userDrawn="1"/>
        </p:nvSpPr>
        <p:spPr>
          <a:xfrm flipV="1">
            <a:off x="1129557" y="2019300"/>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9" name="Freeform 6">
            <a:extLst>
              <a:ext uri="{FF2B5EF4-FFF2-40B4-BE49-F238E27FC236}">
                <a16:creationId xmlns:a16="http://schemas.microsoft.com/office/drawing/2014/main" id="{7D525262-FAD4-4307-9161-4E4EC31E53E9}"/>
              </a:ext>
            </a:extLst>
          </p:cNvPr>
          <p:cNvSpPr/>
          <p:nvPr/>
        </p:nvSpPr>
        <p:spPr>
          <a:xfrm>
            <a:off x="1739489" y="2831990"/>
            <a:ext cx="6481002" cy="5435710"/>
          </a:xfrm>
          <a:custGeom>
            <a:avLst/>
            <a:gdLst/>
            <a:ahLst/>
            <a:cxnLst/>
            <a:rect l="l" t="t" r="r" b="b"/>
            <a:pathLst>
              <a:path w="1706930" h="1431627">
                <a:moveTo>
                  <a:pt x="0" y="0"/>
                </a:moveTo>
                <a:lnTo>
                  <a:pt x="1706930" y="0"/>
                </a:lnTo>
                <a:lnTo>
                  <a:pt x="1706930" y="1431627"/>
                </a:lnTo>
                <a:lnTo>
                  <a:pt x="0" y="1431627"/>
                </a:lnTo>
                <a:close/>
              </a:path>
            </a:pathLst>
          </a:custGeom>
          <a:solidFill>
            <a:srgbClr val="233746">
              <a:alpha val="14902"/>
            </a:srgbClr>
          </a:solidFill>
        </p:spPr>
        <p:txBody>
          <a:bodyPr/>
          <a:lstStyle/>
          <a:p>
            <a:endParaRPr lang="en-US"/>
          </a:p>
        </p:txBody>
      </p:sp>
      <p:sp>
        <p:nvSpPr>
          <p:cNvPr id="22" name="Text Placeholder - Left Heading">
            <a:extLst>
              <a:ext uri="{FF2B5EF4-FFF2-40B4-BE49-F238E27FC236}">
                <a16:creationId xmlns:a16="http://schemas.microsoft.com/office/drawing/2014/main" id="{AC20D732-6526-9EB3-F09B-74DA5DA7D59A}"/>
              </a:ext>
            </a:extLst>
          </p:cNvPr>
          <p:cNvSpPr>
            <a:spLocks noGrp="1"/>
          </p:cNvSpPr>
          <p:nvPr>
            <p:ph type="body" sz="quarter" idx="12" hasCustomPrompt="1"/>
          </p:nvPr>
        </p:nvSpPr>
        <p:spPr>
          <a:xfrm>
            <a:off x="2995613" y="3074988"/>
            <a:ext cx="3776662" cy="430212"/>
          </a:xfrm>
          <a:prstGeom prst="rect">
            <a:avLst/>
          </a:prstGeom>
        </p:spPr>
        <p:txBody>
          <a:bodyPr/>
          <a:lstStyle>
            <a:lvl1pPr marL="0" indent="0" algn="ctr">
              <a:buNone/>
              <a:defRPr sz="2800" b="1">
                <a:solidFill>
                  <a:schemeClr val="bg1"/>
                </a:solidFill>
              </a:defRPr>
            </a:lvl1pPr>
          </a:lstStyle>
          <a:p>
            <a:pPr lvl="0"/>
            <a:r>
              <a:rPr lang="en-US"/>
              <a:t>Click to enter Header</a:t>
            </a:r>
          </a:p>
        </p:txBody>
      </p:sp>
      <p:sp>
        <p:nvSpPr>
          <p:cNvPr id="19" name="Content Placeholder - Left">
            <a:extLst>
              <a:ext uri="{FF2B5EF4-FFF2-40B4-BE49-F238E27FC236}">
                <a16:creationId xmlns:a16="http://schemas.microsoft.com/office/drawing/2014/main" id="{28EE8F2F-95B8-1887-725F-57890D0ED0DB}"/>
              </a:ext>
            </a:extLst>
          </p:cNvPr>
          <p:cNvSpPr>
            <a:spLocks noGrp="1"/>
          </p:cNvSpPr>
          <p:nvPr>
            <p:ph sz="quarter" idx="10"/>
          </p:nvPr>
        </p:nvSpPr>
        <p:spPr>
          <a:xfrm>
            <a:off x="1941513" y="3702152"/>
            <a:ext cx="6076950" cy="4457700"/>
          </a:xfrm>
          <a:prstGeom prst="rect">
            <a:avLst/>
          </a:prstGeom>
        </p:spPr>
        <p:txBody>
          <a:bodyPr/>
          <a:lstStyle>
            <a:lvl1pPr marL="0" indent="0">
              <a:buNone/>
              <a:defRPr sz="2200">
                <a:solidFill>
                  <a:schemeClr val="bg1"/>
                </a:solidFill>
              </a:defRPr>
            </a:lvl1pPr>
            <a:lvl2pPr marL="685800" indent="0">
              <a:buNone/>
              <a:defRPr sz="2200">
                <a:solidFill>
                  <a:schemeClr val="bg1"/>
                </a:solidFill>
              </a:defRPr>
            </a:lvl2pPr>
            <a:lvl3pPr marL="1371600" indent="0">
              <a:buNone/>
              <a:defRPr sz="2200">
                <a:solidFill>
                  <a:schemeClr val="bg1"/>
                </a:solidFill>
              </a:defRPr>
            </a:lvl3pPr>
            <a:lvl4pPr marL="2057400" indent="0">
              <a:buNone/>
              <a:defRPr sz="2200">
                <a:solidFill>
                  <a:schemeClr val="bg1"/>
                </a:solidFill>
              </a:defRPr>
            </a:lvl4pPr>
            <a:lvl5pPr marL="2743200" indent="0">
              <a:buNone/>
              <a:defRPr sz="2200">
                <a:solidFill>
                  <a:schemeClr val="bg1"/>
                </a:solidFill>
              </a:defRPr>
            </a:lvl5pPr>
          </a:lstStyle>
          <a:p>
            <a:pPr lvl="0"/>
            <a:r>
              <a:rPr lang="en-US"/>
              <a:t>Click to edit</a:t>
            </a:r>
          </a:p>
        </p:txBody>
      </p:sp>
      <p:sp>
        <p:nvSpPr>
          <p:cNvPr id="13" name="Freeform 11">
            <a:extLst>
              <a:ext uri="{FF2B5EF4-FFF2-40B4-BE49-F238E27FC236}">
                <a16:creationId xmlns:a16="http://schemas.microsoft.com/office/drawing/2014/main" id="{C13DCFC0-FCFE-BBA2-46AC-4D1F57BB1654}"/>
              </a:ext>
            </a:extLst>
          </p:cNvPr>
          <p:cNvSpPr/>
          <p:nvPr/>
        </p:nvSpPr>
        <p:spPr>
          <a:xfrm>
            <a:off x="8965179" y="2831990"/>
            <a:ext cx="6481002" cy="5435710"/>
          </a:xfrm>
          <a:custGeom>
            <a:avLst/>
            <a:gdLst/>
            <a:ahLst/>
            <a:cxnLst/>
            <a:rect l="l" t="t" r="r" b="b"/>
            <a:pathLst>
              <a:path w="1706930" h="1431627">
                <a:moveTo>
                  <a:pt x="0" y="0"/>
                </a:moveTo>
                <a:lnTo>
                  <a:pt x="1706930" y="0"/>
                </a:lnTo>
                <a:lnTo>
                  <a:pt x="1706930" y="1431627"/>
                </a:lnTo>
                <a:lnTo>
                  <a:pt x="0" y="1431627"/>
                </a:lnTo>
                <a:close/>
              </a:path>
            </a:pathLst>
          </a:custGeom>
          <a:solidFill>
            <a:srgbClr val="233746">
              <a:alpha val="14902"/>
            </a:srgbClr>
          </a:solidFill>
        </p:spPr>
        <p:txBody>
          <a:bodyPr/>
          <a:lstStyle/>
          <a:p>
            <a:endParaRPr lang="en-US"/>
          </a:p>
        </p:txBody>
      </p:sp>
      <p:sp>
        <p:nvSpPr>
          <p:cNvPr id="23" name="Text Placeholder - Right Heading">
            <a:extLst>
              <a:ext uri="{FF2B5EF4-FFF2-40B4-BE49-F238E27FC236}">
                <a16:creationId xmlns:a16="http://schemas.microsoft.com/office/drawing/2014/main" id="{7417EDF5-C6F9-993A-FAE0-110941B5D1DF}"/>
              </a:ext>
            </a:extLst>
          </p:cNvPr>
          <p:cNvSpPr>
            <a:spLocks noGrp="1"/>
          </p:cNvSpPr>
          <p:nvPr>
            <p:ph type="body" sz="quarter" idx="13" hasCustomPrompt="1"/>
          </p:nvPr>
        </p:nvSpPr>
        <p:spPr>
          <a:xfrm>
            <a:off x="10317347" y="3074988"/>
            <a:ext cx="3776662" cy="430212"/>
          </a:xfrm>
          <a:prstGeom prst="rect">
            <a:avLst/>
          </a:prstGeom>
        </p:spPr>
        <p:txBody>
          <a:bodyPr/>
          <a:lstStyle>
            <a:lvl1pPr marL="0" indent="0" algn="ctr">
              <a:buNone/>
              <a:defRPr sz="2800" b="1">
                <a:solidFill>
                  <a:schemeClr val="bg1"/>
                </a:solidFill>
              </a:defRPr>
            </a:lvl1pPr>
          </a:lstStyle>
          <a:p>
            <a:pPr lvl="0"/>
            <a:r>
              <a:rPr lang="en-US"/>
              <a:t>Click to enter Header</a:t>
            </a:r>
          </a:p>
        </p:txBody>
      </p:sp>
      <p:sp>
        <p:nvSpPr>
          <p:cNvPr id="20" name="Content Placeholder - Right">
            <a:extLst>
              <a:ext uri="{FF2B5EF4-FFF2-40B4-BE49-F238E27FC236}">
                <a16:creationId xmlns:a16="http://schemas.microsoft.com/office/drawing/2014/main" id="{DC77C041-78C9-08FE-E3AA-8C3781F4AFFC}"/>
              </a:ext>
            </a:extLst>
          </p:cNvPr>
          <p:cNvSpPr>
            <a:spLocks noGrp="1"/>
          </p:cNvSpPr>
          <p:nvPr>
            <p:ph sz="quarter" idx="11"/>
          </p:nvPr>
        </p:nvSpPr>
        <p:spPr>
          <a:xfrm>
            <a:off x="9167203" y="3702152"/>
            <a:ext cx="6076950" cy="4457700"/>
          </a:xfrm>
          <a:prstGeom prst="rect">
            <a:avLst/>
          </a:prstGeom>
        </p:spPr>
        <p:txBody>
          <a:bodyPr/>
          <a:lstStyle>
            <a:lvl1pPr marL="0" indent="0">
              <a:buNone/>
              <a:defRPr sz="2200">
                <a:solidFill>
                  <a:schemeClr val="bg1"/>
                </a:solidFill>
              </a:defRPr>
            </a:lvl1pPr>
            <a:lvl2pPr marL="685800" indent="0">
              <a:buNone/>
              <a:defRPr sz="2200">
                <a:solidFill>
                  <a:schemeClr val="bg1"/>
                </a:solidFill>
              </a:defRPr>
            </a:lvl2pPr>
            <a:lvl3pPr marL="1371600" indent="0">
              <a:buNone/>
              <a:defRPr sz="2200">
                <a:solidFill>
                  <a:schemeClr val="bg1"/>
                </a:solidFill>
              </a:defRPr>
            </a:lvl3pPr>
            <a:lvl4pPr marL="2057400" indent="0">
              <a:buNone/>
              <a:defRPr sz="2200">
                <a:solidFill>
                  <a:schemeClr val="bg1"/>
                </a:solidFill>
              </a:defRPr>
            </a:lvl4pPr>
            <a:lvl5pPr marL="2743200" indent="0">
              <a:buNone/>
              <a:defRPr sz="2200">
                <a:solidFill>
                  <a:schemeClr val="bg1"/>
                </a:solidFill>
              </a:defRPr>
            </a:lvl5pPr>
          </a:lstStyle>
          <a:p>
            <a:pPr lvl="0"/>
            <a:r>
              <a:rPr lang="en-US"/>
              <a:t>Click to edit</a:t>
            </a:r>
          </a:p>
        </p:txBody>
      </p:sp>
    </p:spTree>
    <p:extLst>
      <p:ext uri="{BB962C8B-B14F-4D97-AF65-F5344CB8AC3E}">
        <p14:creationId xmlns:p14="http://schemas.microsoft.com/office/powerpoint/2010/main" val="382614662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aption">
    <p:spTree>
      <p:nvGrpSpPr>
        <p:cNvPr id="1" name=""/>
        <p:cNvGrpSpPr/>
        <p:nvPr/>
      </p:nvGrpSpPr>
      <p:grpSpPr>
        <a:xfrm>
          <a:off x="0" y="0"/>
          <a:ext cx="0" cy="0"/>
          <a:chOff x="0" y="0"/>
          <a:chExt cx="0" cy="0"/>
        </a:xfrm>
      </p:grpSpPr>
      <p:sp>
        <p:nvSpPr>
          <p:cNvPr id="2" name="Title - Caption Slide">
            <a:extLst>
              <a:ext uri="{FF2B5EF4-FFF2-40B4-BE49-F238E27FC236}">
                <a16:creationId xmlns:a16="http://schemas.microsoft.com/office/drawing/2014/main" id="{B714728D-7C18-8F18-83AB-B25F977E9140}"/>
              </a:ext>
            </a:extLst>
          </p:cNvPr>
          <p:cNvSpPr>
            <a:spLocks noGrp="1"/>
          </p:cNvSpPr>
          <p:nvPr>
            <p:ph type="title" hasCustomPrompt="1"/>
          </p:nvPr>
        </p:nvSpPr>
        <p:spPr>
          <a:xfrm>
            <a:off x="935936" y="986322"/>
            <a:ext cx="6684064" cy="1438274"/>
          </a:xfrm>
          <a:prstGeom prst="rect">
            <a:avLst/>
          </a:prstGeom>
        </p:spPr>
        <p:txBody>
          <a:bodyPr/>
          <a:lstStyle>
            <a:lvl1pPr>
              <a:defRPr sz="5000" b="1">
                <a:solidFill>
                  <a:schemeClr val="bg1"/>
                </a:solidFill>
              </a:defRPr>
            </a:lvl1pPr>
          </a:lstStyle>
          <a:p>
            <a:pPr lvl="0"/>
            <a:r>
              <a:rPr lang="en-US"/>
              <a:t>Click to enter Title</a:t>
            </a:r>
          </a:p>
        </p:txBody>
      </p:sp>
      <p:sp>
        <p:nvSpPr>
          <p:cNvPr id="11" name="AutoShape 10">
            <a:extLst>
              <a:ext uri="{FF2B5EF4-FFF2-40B4-BE49-F238E27FC236}">
                <a16:creationId xmlns:a16="http://schemas.microsoft.com/office/drawing/2014/main" id="{F5952534-2042-3ECB-CFEC-55A33F2A2348}"/>
              </a:ext>
            </a:extLst>
          </p:cNvPr>
          <p:cNvSpPr/>
          <p:nvPr userDrawn="1"/>
        </p:nvSpPr>
        <p:spPr>
          <a:xfrm>
            <a:off x="1129557" y="2698627"/>
            <a:ext cx="6330270" cy="0"/>
          </a:xfrm>
          <a:prstGeom prst="line">
            <a:avLst/>
          </a:prstGeom>
          <a:ln w="19050" cap="flat">
            <a:solidFill>
              <a:srgbClr val="EFC04C"/>
            </a:solidFill>
            <a:prstDash val="solid"/>
            <a:headEnd type="none" w="sm" len="sm"/>
            <a:tailEnd type="none" w="sm" len="sm"/>
          </a:ln>
        </p:spPr>
        <p:txBody>
          <a:bodyPr/>
          <a:lstStyle/>
          <a:p>
            <a:endParaRPr lang="en-US"/>
          </a:p>
        </p:txBody>
      </p:sp>
      <p:sp>
        <p:nvSpPr>
          <p:cNvPr id="6" name="Freeform 5">
            <a:extLst>
              <a:ext uri="{FF2B5EF4-FFF2-40B4-BE49-F238E27FC236}">
                <a16:creationId xmlns:a16="http://schemas.microsoft.com/office/drawing/2014/main" id="{A4F25CD4-67A7-0155-9FAF-D8C19DC2FB48}"/>
              </a:ext>
            </a:extLst>
          </p:cNvPr>
          <p:cNvSpPr/>
          <p:nvPr/>
        </p:nvSpPr>
        <p:spPr>
          <a:xfrm>
            <a:off x="1028700" y="3139459"/>
            <a:ext cx="6431127" cy="5315565"/>
          </a:xfrm>
          <a:custGeom>
            <a:avLst/>
            <a:gdLst/>
            <a:ahLst/>
            <a:cxnLst/>
            <a:rect l="l" t="t" r="r" b="b"/>
            <a:pathLst>
              <a:path w="1693795" h="1431627">
                <a:moveTo>
                  <a:pt x="0" y="0"/>
                </a:moveTo>
                <a:lnTo>
                  <a:pt x="1693795" y="0"/>
                </a:lnTo>
                <a:lnTo>
                  <a:pt x="1693795" y="1431627"/>
                </a:lnTo>
                <a:lnTo>
                  <a:pt x="0" y="1431627"/>
                </a:lnTo>
                <a:close/>
              </a:path>
            </a:pathLst>
          </a:custGeom>
          <a:solidFill>
            <a:srgbClr val="233746">
              <a:alpha val="14902"/>
            </a:srgbClr>
          </a:solidFill>
        </p:spPr>
        <p:txBody>
          <a:bodyPr/>
          <a:lstStyle/>
          <a:p>
            <a:endParaRPr lang="en-US"/>
          </a:p>
        </p:txBody>
      </p:sp>
      <p:sp>
        <p:nvSpPr>
          <p:cNvPr id="15" name="Text Placeholder - Caption">
            <a:extLst>
              <a:ext uri="{FF2B5EF4-FFF2-40B4-BE49-F238E27FC236}">
                <a16:creationId xmlns:a16="http://schemas.microsoft.com/office/drawing/2014/main" id="{37A070B4-4745-0552-B70B-AE5B945FC24B}"/>
              </a:ext>
            </a:extLst>
          </p:cNvPr>
          <p:cNvSpPr>
            <a:spLocks noGrp="1"/>
          </p:cNvSpPr>
          <p:nvPr>
            <p:ph type="body" sz="quarter" idx="11" hasCustomPrompt="1"/>
          </p:nvPr>
        </p:nvSpPr>
        <p:spPr>
          <a:xfrm>
            <a:off x="1239348" y="3308349"/>
            <a:ext cx="5995641" cy="5001461"/>
          </a:xfrm>
          <a:prstGeom prst="rect">
            <a:avLst/>
          </a:prstGeom>
        </p:spPr>
        <p:txBody>
          <a:bodyPr/>
          <a:lstStyle>
            <a:lvl1pPr marL="0" indent="0">
              <a:buNone/>
              <a:defRPr sz="2200">
                <a:solidFill>
                  <a:schemeClr val="bg1"/>
                </a:solidFill>
              </a:defRPr>
            </a:lvl1pPr>
            <a:lvl2pPr marL="685800" indent="0">
              <a:buNone/>
              <a:defRPr sz="2200">
                <a:solidFill>
                  <a:schemeClr val="bg1"/>
                </a:solidFill>
              </a:defRPr>
            </a:lvl2pPr>
            <a:lvl3pPr marL="1371600" indent="0">
              <a:buNone/>
              <a:defRPr sz="2200">
                <a:solidFill>
                  <a:schemeClr val="bg1"/>
                </a:solidFill>
              </a:defRPr>
            </a:lvl3pPr>
            <a:lvl4pPr marL="2057400" indent="0">
              <a:buNone/>
              <a:defRPr sz="2200">
                <a:solidFill>
                  <a:schemeClr val="bg1"/>
                </a:solidFill>
              </a:defRPr>
            </a:lvl4pPr>
            <a:lvl5pPr marL="2743200" indent="0">
              <a:buNone/>
              <a:defRPr sz="2200">
                <a:solidFill>
                  <a:schemeClr val="bg1"/>
                </a:solidFill>
              </a:defRPr>
            </a:lvl5pPr>
          </a:lstStyle>
          <a:p>
            <a:pPr lvl="0"/>
            <a:r>
              <a:rPr lang="en-US"/>
              <a:t>Click to edit text</a:t>
            </a:r>
          </a:p>
        </p:txBody>
      </p:sp>
      <p:sp>
        <p:nvSpPr>
          <p:cNvPr id="7" name="Picture Placeholder">
            <a:extLst>
              <a:ext uri="{FF2B5EF4-FFF2-40B4-BE49-F238E27FC236}">
                <a16:creationId xmlns:a16="http://schemas.microsoft.com/office/drawing/2014/main" id="{76BB226E-4BA0-972C-31A0-8B7CFB6DEC52}"/>
              </a:ext>
            </a:extLst>
          </p:cNvPr>
          <p:cNvSpPr>
            <a:spLocks noGrp="1" noChangeAspect="1"/>
          </p:cNvSpPr>
          <p:nvPr>
            <p:ph type="pic" sz="quarter" idx="13" hasCustomPrompt="1"/>
          </p:nvPr>
        </p:nvSpPr>
        <p:spPr>
          <a:xfrm>
            <a:off x="7967663" y="985838"/>
            <a:ext cx="9080500" cy="7469186"/>
          </a:xfrm>
          <a:prstGeom prst="rect">
            <a:avLst/>
          </a:prstGeom>
          <a:ln w="38100">
            <a:solidFill>
              <a:schemeClr val="bg1"/>
            </a:solidFill>
          </a:ln>
        </p:spPr>
        <p:txBody>
          <a:bodyPr anchor="ctr"/>
          <a:lstStyle>
            <a:lvl1pPr marL="0" indent="0" algn="ctr">
              <a:buNone/>
              <a:defRPr>
                <a:solidFill>
                  <a:schemeClr val="bg1"/>
                </a:solidFill>
              </a:defRPr>
            </a:lvl1pPr>
          </a:lstStyle>
          <a:p>
            <a:r>
              <a:rPr lang="en-US"/>
              <a:t>Click to insert picture</a:t>
            </a:r>
          </a:p>
        </p:txBody>
      </p:sp>
    </p:spTree>
    <p:extLst>
      <p:ext uri="{BB962C8B-B14F-4D97-AF65-F5344CB8AC3E}">
        <p14:creationId xmlns:p14="http://schemas.microsoft.com/office/powerpoint/2010/main" val="45025676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peaker Name">
    <p:spTree>
      <p:nvGrpSpPr>
        <p:cNvPr id="1" name=""/>
        <p:cNvGrpSpPr/>
        <p:nvPr/>
      </p:nvGrpSpPr>
      <p:grpSpPr>
        <a:xfrm>
          <a:off x="0" y="0"/>
          <a:ext cx="0" cy="0"/>
          <a:chOff x="0" y="0"/>
          <a:chExt cx="0" cy="0"/>
        </a:xfrm>
      </p:grpSpPr>
      <p:sp>
        <p:nvSpPr>
          <p:cNvPr id="2" name="Title - Speaker">
            <a:extLst>
              <a:ext uri="{FF2B5EF4-FFF2-40B4-BE49-F238E27FC236}">
                <a16:creationId xmlns:a16="http://schemas.microsoft.com/office/drawing/2014/main" id="{D9548E58-1AD9-AB58-26AA-7862745E79C6}"/>
              </a:ext>
            </a:extLst>
          </p:cNvPr>
          <p:cNvSpPr>
            <a:spLocks noGrp="1"/>
          </p:cNvSpPr>
          <p:nvPr>
            <p:ph type="title" hasCustomPrompt="1"/>
          </p:nvPr>
        </p:nvSpPr>
        <p:spPr>
          <a:xfrm>
            <a:off x="8108359" y="3199799"/>
            <a:ext cx="8586788" cy="2472131"/>
          </a:xfrm>
          <a:prstGeom prst="rect">
            <a:avLst/>
          </a:prstGeom>
        </p:spPr>
        <p:txBody>
          <a:bodyPr/>
          <a:lstStyle>
            <a:lvl1pPr>
              <a:defRPr sz="9530" b="1">
                <a:solidFill>
                  <a:schemeClr val="bg1"/>
                </a:solidFill>
              </a:defRPr>
            </a:lvl1pPr>
          </a:lstStyle>
          <a:p>
            <a:pPr lvl="0"/>
            <a:r>
              <a:rPr lang="en-US" err="1"/>
              <a:t>Firstname</a:t>
            </a:r>
            <a:br>
              <a:rPr lang="en-US"/>
            </a:br>
            <a:r>
              <a:rPr lang="en-US" err="1"/>
              <a:t>Lastname</a:t>
            </a:r>
            <a:endParaRPr lang="en-US"/>
          </a:p>
        </p:txBody>
      </p:sp>
      <p:sp>
        <p:nvSpPr>
          <p:cNvPr id="11" name="Freeform 7">
            <a:extLst>
              <a:ext uri="{FF2B5EF4-FFF2-40B4-BE49-F238E27FC236}">
                <a16:creationId xmlns:a16="http://schemas.microsoft.com/office/drawing/2014/main" id="{E35BC1F8-6FB8-B538-7450-615335DA01F2}"/>
              </a:ext>
            </a:extLst>
          </p:cNvPr>
          <p:cNvSpPr>
            <a:spLocks noGrp="1" noRot="1" noMove="1" noResize="1" noEditPoints="1" noAdjustHandles="1" noChangeArrowheads="1" noChangeShapeType="1"/>
          </p:cNvSpPr>
          <p:nvPr/>
        </p:nvSpPr>
        <p:spPr>
          <a:xfrm>
            <a:off x="1346242" y="1762587"/>
            <a:ext cx="6027779" cy="6027779"/>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3746"/>
          </a:solidFill>
        </p:spPr>
        <p:txBody>
          <a:bodyPr/>
          <a:lstStyle/>
          <a:p>
            <a:endParaRPr lang="en-US"/>
          </a:p>
        </p:txBody>
      </p:sp>
      <p:sp>
        <p:nvSpPr>
          <p:cNvPr id="4" name="Picture Placeholder - Speaker">
            <a:extLst>
              <a:ext uri="{FF2B5EF4-FFF2-40B4-BE49-F238E27FC236}">
                <a16:creationId xmlns:a16="http://schemas.microsoft.com/office/drawing/2014/main" id="{119CD62A-399A-F605-D61E-E1643E009082}"/>
              </a:ext>
            </a:extLst>
          </p:cNvPr>
          <p:cNvSpPr>
            <a:spLocks noGrp="1" noChangeAspect="1"/>
          </p:cNvSpPr>
          <p:nvPr>
            <p:ph type="pic" sz="quarter" idx="12" hasCustomPrompt="1"/>
          </p:nvPr>
        </p:nvSpPr>
        <p:spPr>
          <a:xfrm>
            <a:off x="1611314" y="2027121"/>
            <a:ext cx="5498176" cy="5499217"/>
          </a:xfrm>
          <a:prstGeom prst="ellipse">
            <a:avLst/>
          </a:prstGeom>
          <a:solidFill>
            <a:srgbClr val="233746"/>
          </a:solidFill>
          <a:ln w="6350">
            <a:solidFill>
              <a:srgbClr val="EFC04C"/>
            </a:solidFill>
          </a:ln>
          <a:effectLst>
            <a:softEdge rad="0"/>
          </a:effectLst>
        </p:spPr>
        <p:txBody>
          <a:bodyPr anchor="ctr"/>
          <a:lstStyle>
            <a:lvl1pPr marL="0" indent="0" algn="ctr">
              <a:buNone/>
              <a:defRPr sz="3600" b="1">
                <a:solidFill>
                  <a:srgbClr val="FFFFFF"/>
                </a:solidFill>
              </a:defRPr>
            </a:lvl1pPr>
          </a:lstStyle>
          <a:p>
            <a:r>
              <a:rPr lang="en-US"/>
              <a:t>Click to add a picture</a:t>
            </a:r>
          </a:p>
        </p:txBody>
      </p:sp>
      <p:sp>
        <p:nvSpPr>
          <p:cNvPr id="20" name="Text Placeholder - Speaker">
            <a:extLst>
              <a:ext uri="{FF2B5EF4-FFF2-40B4-BE49-F238E27FC236}">
                <a16:creationId xmlns:a16="http://schemas.microsoft.com/office/drawing/2014/main" id="{B0A8A17F-0D49-7125-7329-1CF1ACB4D05B}"/>
              </a:ext>
            </a:extLst>
          </p:cNvPr>
          <p:cNvSpPr>
            <a:spLocks noGrp="1"/>
          </p:cNvSpPr>
          <p:nvPr>
            <p:ph type="body" sz="quarter" idx="11" hasCustomPrompt="1"/>
          </p:nvPr>
        </p:nvSpPr>
        <p:spPr>
          <a:xfrm>
            <a:off x="8089900" y="5765385"/>
            <a:ext cx="8586788" cy="1470302"/>
          </a:xfrm>
          <a:prstGeom prst="rect">
            <a:avLst/>
          </a:prstGeom>
        </p:spPr>
        <p:txBody>
          <a:bodyPr/>
          <a:lstStyle>
            <a:lvl1pPr marL="0" indent="0">
              <a:buNone/>
              <a:defRPr sz="3290" b="1">
                <a:solidFill>
                  <a:schemeClr val="bg1"/>
                </a:solidFill>
              </a:defRPr>
            </a:lvl1pPr>
          </a:lstStyle>
          <a:p>
            <a:pPr lvl="0"/>
            <a:r>
              <a:rPr lang="en-US"/>
              <a:t>Title/Office</a:t>
            </a:r>
          </a:p>
        </p:txBody>
      </p:sp>
    </p:spTree>
    <p:extLst>
      <p:ext uri="{BB962C8B-B14F-4D97-AF65-F5344CB8AC3E}">
        <p14:creationId xmlns:p14="http://schemas.microsoft.com/office/powerpoint/2010/main" val="301783694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 Content">
    <p:spTree>
      <p:nvGrpSpPr>
        <p:cNvPr id="1" name=""/>
        <p:cNvGrpSpPr/>
        <p:nvPr/>
      </p:nvGrpSpPr>
      <p:grpSpPr>
        <a:xfrm>
          <a:off x="0" y="0"/>
          <a:ext cx="0" cy="0"/>
          <a:chOff x="0" y="0"/>
          <a:chExt cx="0" cy="0"/>
        </a:xfrm>
      </p:grpSpPr>
      <p:sp>
        <p:nvSpPr>
          <p:cNvPr id="9" name="AutoShape 6">
            <a:extLst>
              <a:ext uri="{FF2B5EF4-FFF2-40B4-BE49-F238E27FC236}">
                <a16:creationId xmlns:a16="http://schemas.microsoft.com/office/drawing/2014/main" id="{0596F789-BE1B-6AE6-AAE8-FB7A6CDCAC88}"/>
              </a:ext>
            </a:extLst>
          </p:cNvPr>
          <p:cNvSpPr/>
          <p:nvPr userDrawn="1"/>
        </p:nvSpPr>
        <p:spPr>
          <a:xfrm>
            <a:off x="9144000" y="1368483"/>
            <a:ext cx="86374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11" name="Text Placeholder 10">
            <a:extLst>
              <a:ext uri="{FF2B5EF4-FFF2-40B4-BE49-F238E27FC236}">
                <a16:creationId xmlns:a16="http://schemas.microsoft.com/office/drawing/2014/main" id="{E373AEE2-AC50-78E5-C994-3732AECABC24}"/>
              </a:ext>
            </a:extLst>
          </p:cNvPr>
          <p:cNvSpPr>
            <a:spLocks noGrp="1"/>
          </p:cNvSpPr>
          <p:nvPr>
            <p:ph type="body" sz="quarter" idx="10" hasCustomPrompt="1"/>
          </p:nvPr>
        </p:nvSpPr>
        <p:spPr>
          <a:xfrm>
            <a:off x="944292" y="991917"/>
            <a:ext cx="8115300" cy="709613"/>
          </a:xfrm>
          <a:prstGeom prst="rect">
            <a:avLst/>
          </a:prstGeom>
        </p:spPr>
        <p:txBody>
          <a:bodyPr/>
          <a:lstStyle>
            <a:lvl1pPr marL="0" indent="0">
              <a:buNone/>
              <a:defRPr sz="5000" b="1">
                <a:solidFill>
                  <a:schemeClr val="bg1"/>
                </a:solidFill>
              </a:defRPr>
            </a:lvl1pPr>
          </a:lstStyle>
          <a:p>
            <a:pPr lvl="0"/>
            <a:r>
              <a:rPr lang="en-US"/>
              <a:t>Click to Title</a:t>
            </a:r>
          </a:p>
        </p:txBody>
      </p:sp>
      <p:sp>
        <p:nvSpPr>
          <p:cNvPr id="15" name="Content Placeholder 14">
            <a:extLst>
              <a:ext uri="{FF2B5EF4-FFF2-40B4-BE49-F238E27FC236}">
                <a16:creationId xmlns:a16="http://schemas.microsoft.com/office/drawing/2014/main" id="{12290B5B-1806-14F7-14CE-7E26F5042278}"/>
              </a:ext>
            </a:extLst>
          </p:cNvPr>
          <p:cNvSpPr>
            <a:spLocks noGrp="1"/>
          </p:cNvSpPr>
          <p:nvPr>
            <p:ph sz="quarter" idx="11"/>
          </p:nvPr>
        </p:nvSpPr>
        <p:spPr>
          <a:xfrm>
            <a:off x="972699" y="2247410"/>
            <a:ext cx="15951200" cy="5926138"/>
          </a:xfrm>
          <a:prstGeom prst="rect">
            <a:avLst/>
          </a:prstGeom>
        </p:spPr>
        <p:txBody>
          <a:bodyPr/>
          <a:lstStyle>
            <a:lvl1pPr marL="0" indent="0">
              <a:buNone/>
              <a:defRPr sz="2200">
                <a:solidFill>
                  <a:schemeClr val="bg1"/>
                </a:solidFill>
              </a:defRPr>
            </a:lvl1pPr>
            <a:lvl2pPr>
              <a:defRPr sz="2200">
                <a:solidFill>
                  <a:schemeClr val="bg1"/>
                </a:solidFill>
              </a:defRPr>
            </a:lvl2pPr>
            <a:lvl3pPr>
              <a:defRPr sz="2200">
                <a:solidFill>
                  <a:schemeClr val="bg1"/>
                </a:solidFill>
              </a:defRPr>
            </a:lvl3pPr>
            <a:lvl4pPr>
              <a:defRPr sz="2200">
                <a:solidFill>
                  <a:schemeClr val="bg1"/>
                </a:solidFill>
              </a:defRPr>
            </a:lvl4pPr>
            <a:lvl5pPr>
              <a:defRPr sz="2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7463080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357132901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2F3D4C"/>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chemeClr val="bg1"/>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chemeClr val="bg1"/>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2879902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rgbClr val="2F3D4C"/>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rgbClr val="2F3D4C"/>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chemeClr val="bg1"/>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chemeClr val="bg1"/>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01 Line item</a:t>
            </a:r>
          </a:p>
          <a:p>
            <a:pPr marL="571500" indent="-571500" defTabSz="914400">
              <a:lnSpc>
                <a:spcPct val="100000"/>
              </a:lnSpc>
              <a:spcBef>
                <a:spcPts val="0"/>
              </a:spcBef>
              <a:buFont typeface="Arial" panose="020B0604020202020204" pitchFamily="34" charset="0"/>
              <a:buChar char="•"/>
              <a:defRPr/>
            </a:pPr>
            <a:r>
              <a:rPr kumimoji="0" lang="en-US" sz="3600" i="0" u="none" strike="noStrike" kern="1200" cap="none" spc="0" normalizeH="0" baseline="0" noProof="0">
                <a:ln>
                  <a:noFill/>
                </a:ln>
                <a:effectLst/>
                <a:uLnTx/>
                <a:uFillTx/>
                <a:latin typeface="Aptos" panose="020B0004020202020204" pitchFamily="34" charset="0"/>
                <a:ea typeface="+mn-ea"/>
                <a:cs typeface="+mn-cs"/>
              </a:rPr>
              <a:t>Detail/Slide Title</a:t>
            </a:r>
          </a:p>
          <a:p>
            <a:pPr marL="571500" indent="-571500" defTabSz="914400">
              <a:lnSpc>
                <a:spcPct val="100000"/>
              </a:lnSpc>
              <a:spcBef>
                <a:spcPts val="0"/>
              </a:spcBef>
              <a:buFont typeface="Arial" panose="020B0604020202020204" pitchFamily="34" charset="0"/>
              <a:buChar char="•"/>
              <a:defRPr/>
            </a:pPr>
            <a:r>
              <a:rPr lang="en-US" sz="3600">
                <a:latin typeface="Aptos" panose="020B0004020202020204" pitchFamily="34" charset="0"/>
              </a:rPr>
              <a:t>Detail/Slide Title</a:t>
            </a:r>
          </a:p>
          <a:p>
            <a:pPr marL="465138" indent="-465138" defTabSz="914400">
              <a:lnSpc>
                <a:spcPct val="100000"/>
              </a:lnSpc>
              <a:spcBef>
                <a:spcPts val="0"/>
              </a:spcBef>
              <a:defRPr/>
            </a:pPr>
            <a:endParaRPr kumimoji="0" lang="en-US" sz="3600" i="0" u="none" strike="noStrike" kern="1200" cap="none" spc="0" normalizeH="0" baseline="0" noProof="0">
              <a:ln>
                <a:noFill/>
              </a:ln>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02 Line item</a:t>
            </a:r>
          </a:p>
          <a:p>
            <a:pPr marL="465138" marR="0" lvl="0" indent="-4651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0" i="0" u="none" strike="noStrike" kern="1200" cap="none" spc="0" normalizeH="0" baseline="0" noProof="0">
                <a:ln>
                  <a:noFill/>
                </a:ln>
                <a:effectLst/>
                <a:uLnTx/>
                <a:uFillTx/>
                <a:latin typeface="Aptos" panose="020B0004020202020204" pitchFamily="34" charset="0"/>
                <a:ea typeface="+mn-ea"/>
                <a:cs typeface="+mn-cs"/>
              </a:rPr>
              <a:t>Detail/Slide Title</a:t>
            </a:r>
          </a:p>
          <a:p>
            <a:pPr marL="465138" marR="0" lvl="0" indent="-4651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0" i="0" u="none" strike="noStrike" kern="1200" cap="none" spc="0" normalizeH="0" baseline="0" noProof="0">
                <a:ln>
                  <a:noFill/>
                </a:ln>
                <a:effectLst/>
                <a:uLnTx/>
                <a:uFillTx/>
                <a:latin typeface="Aptos" panose="020B0004020202020204" pitchFamily="34" charset="0"/>
                <a:ea typeface="+mn-ea"/>
                <a:cs typeface="+mn-cs"/>
              </a:rPr>
              <a:t>Detail/Slide Title</a:t>
            </a:r>
          </a:p>
          <a:p>
            <a:pPr marL="465138" marR="0" lvl="0" indent="-4651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3600">
              <a:latin typeface="Aptos" panose="020B00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03 Line item</a:t>
            </a:r>
          </a:p>
          <a:p>
            <a:pPr marL="465138" marR="0" lvl="0" indent="-4651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0" i="0" u="none" strike="noStrike" kern="1200" cap="none" spc="0" normalizeH="0" baseline="0" noProof="0">
                <a:ln>
                  <a:noFill/>
                </a:ln>
                <a:effectLst/>
                <a:uLnTx/>
                <a:uFillTx/>
                <a:latin typeface="Aptos" panose="020B0004020202020204" pitchFamily="34" charset="0"/>
                <a:ea typeface="+mn-ea"/>
                <a:cs typeface="+mn-cs"/>
              </a:rPr>
              <a:t>Detail/Slide Title</a:t>
            </a:r>
          </a:p>
          <a:p>
            <a:pPr marL="465138" marR="0" lvl="0" indent="-4651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0" i="0" u="none" strike="noStrike" kern="1200" cap="none" spc="0" normalizeH="0" baseline="0" noProof="0">
                <a:ln>
                  <a:noFill/>
                </a:ln>
                <a:effectLst/>
                <a:uLnTx/>
                <a:uFillTx/>
                <a:latin typeface="Aptos" panose="020B0004020202020204" pitchFamily="34" charset="0"/>
                <a:ea typeface="+mn-ea"/>
                <a:cs typeface="+mn-cs"/>
              </a:rPr>
              <a:t>Detail/Slide Title</a:t>
            </a:r>
            <a:endParaRPr lang="en-US"/>
          </a:p>
        </p:txBody>
      </p:sp>
    </p:spTree>
    <p:extLst>
      <p:ext uri="{BB962C8B-B14F-4D97-AF65-F5344CB8AC3E}">
        <p14:creationId xmlns:p14="http://schemas.microsoft.com/office/powerpoint/2010/main" val="285355317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chemeClr val="bg1"/>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39249389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400330829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271101105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rgbClr val="2F3D4C"/>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08360652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626191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rgbClr val="2F3D4C"/>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377024603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chemeClr val="bg1"/>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2125938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chemeClr val="bg1"/>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50299581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rgbClr val="2F3D4C"/>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chemeClr val="bg1"/>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378679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chemeClr val="bg1"/>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chemeClr val="bg1"/>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44436114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chemeClr val="bg1"/>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chemeClr val="bg1"/>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162199086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chemeClr val="bg1"/>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chemeClr val="bg1"/>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271128015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chemeClr val="bg1"/>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chemeClr val="bg1"/>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381329041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Organization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AC0FA9F-92AC-75AF-3D35-E082AAE684F3}"/>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7" name="SCDE logo" descr="South Carolina Department of Education logo ">
            <a:extLst>
              <a:ext uri="{FF2B5EF4-FFF2-40B4-BE49-F238E27FC236}">
                <a16:creationId xmlns:a16="http://schemas.microsoft.com/office/drawing/2014/main" id="{DC5D52C2-06A3-1581-FF4F-A5568D0ACE36}"/>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pPr/>
              <a:t>10/9/2025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16" name="Picture Placeholder 15">
            <a:extLst>
              <a:ext uri="{FF2B5EF4-FFF2-40B4-BE49-F238E27FC236}">
                <a16:creationId xmlns:a16="http://schemas.microsoft.com/office/drawing/2014/main" id="{D81122A7-8DB1-A370-75D3-165FABA4705D}"/>
              </a:ext>
            </a:extLst>
          </p:cNvPr>
          <p:cNvSpPr>
            <a:spLocks noGrp="1"/>
          </p:cNvSpPr>
          <p:nvPr>
            <p:ph type="pic" sz="quarter" idx="13"/>
          </p:nvPr>
        </p:nvSpPr>
        <p:spPr>
          <a:xfrm>
            <a:off x="990600" y="2705100"/>
            <a:ext cx="3090672" cy="3822192"/>
          </a:xfrm>
          <a:ln>
            <a:solidFill>
              <a:srgbClr val="F0C14C"/>
            </a:solidFill>
          </a:ln>
        </p:spPr>
        <p:txBody>
          <a:bodyPr>
            <a:normAutofit/>
          </a:bodyPr>
          <a:lstStyle>
            <a:lvl1pPr>
              <a:defRPr sz="2800">
                <a:solidFill>
                  <a:srgbClr val="2F3D4C"/>
                </a:solidFill>
              </a:defRPr>
            </a:lvl1pPr>
          </a:lstStyle>
          <a:p>
            <a:endParaRPr lang="en-US"/>
          </a:p>
        </p:txBody>
      </p:sp>
      <p:sp>
        <p:nvSpPr>
          <p:cNvPr id="17" name="Picture Placeholder 15">
            <a:extLst>
              <a:ext uri="{FF2B5EF4-FFF2-40B4-BE49-F238E27FC236}">
                <a16:creationId xmlns:a16="http://schemas.microsoft.com/office/drawing/2014/main" id="{9C9B20AF-46C2-4772-7202-28A9597DBDF7}"/>
              </a:ext>
            </a:extLst>
          </p:cNvPr>
          <p:cNvSpPr>
            <a:spLocks noGrp="1"/>
          </p:cNvSpPr>
          <p:nvPr>
            <p:ph type="pic" sz="quarter" idx="14"/>
          </p:nvPr>
        </p:nvSpPr>
        <p:spPr>
          <a:xfrm>
            <a:off x="4292346" y="2705100"/>
            <a:ext cx="3090672" cy="3822192"/>
          </a:xfrm>
          <a:ln>
            <a:solidFill>
              <a:srgbClr val="F0C14C"/>
            </a:solidFill>
          </a:ln>
        </p:spPr>
        <p:txBody>
          <a:bodyPr>
            <a:normAutofit/>
          </a:bodyPr>
          <a:lstStyle>
            <a:lvl1pPr>
              <a:defRPr sz="2800">
                <a:solidFill>
                  <a:srgbClr val="2F3D4C"/>
                </a:solidFill>
              </a:defRPr>
            </a:lvl1pPr>
          </a:lstStyle>
          <a:p>
            <a:endParaRPr lang="en-US"/>
          </a:p>
        </p:txBody>
      </p:sp>
      <p:sp>
        <p:nvSpPr>
          <p:cNvPr id="18" name="Picture Placeholder 15">
            <a:extLst>
              <a:ext uri="{FF2B5EF4-FFF2-40B4-BE49-F238E27FC236}">
                <a16:creationId xmlns:a16="http://schemas.microsoft.com/office/drawing/2014/main" id="{C6DD0515-69DB-C48D-55A8-3B1845ED2D61}"/>
              </a:ext>
            </a:extLst>
          </p:cNvPr>
          <p:cNvSpPr>
            <a:spLocks noGrp="1"/>
          </p:cNvSpPr>
          <p:nvPr>
            <p:ph type="pic" sz="quarter" idx="15"/>
          </p:nvPr>
        </p:nvSpPr>
        <p:spPr>
          <a:xfrm>
            <a:off x="7598664" y="2699657"/>
            <a:ext cx="3090672" cy="3822192"/>
          </a:xfrm>
          <a:ln>
            <a:solidFill>
              <a:srgbClr val="F0C14C"/>
            </a:solidFill>
          </a:ln>
        </p:spPr>
        <p:txBody>
          <a:bodyPr>
            <a:normAutofit/>
          </a:bodyPr>
          <a:lstStyle>
            <a:lvl1pPr>
              <a:defRPr sz="2800">
                <a:solidFill>
                  <a:srgbClr val="2F3D4C"/>
                </a:solidFill>
              </a:defRPr>
            </a:lvl1pPr>
          </a:lstStyle>
          <a:p>
            <a:endParaRPr lang="en-US"/>
          </a:p>
        </p:txBody>
      </p:sp>
      <p:sp>
        <p:nvSpPr>
          <p:cNvPr id="19" name="Picture Placeholder 15">
            <a:extLst>
              <a:ext uri="{FF2B5EF4-FFF2-40B4-BE49-F238E27FC236}">
                <a16:creationId xmlns:a16="http://schemas.microsoft.com/office/drawing/2014/main" id="{4CE8CBD5-7BB6-0F86-D094-24D828830D64}"/>
              </a:ext>
            </a:extLst>
          </p:cNvPr>
          <p:cNvSpPr>
            <a:spLocks noGrp="1"/>
          </p:cNvSpPr>
          <p:nvPr>
            <p:ph type="pic" sz="quarter" idx="16"/>
          </p:nvPr>
        </p:nvSpPr>
        <p:spPr>
          <a:xfrm>
            <a:off x="10904982" y="2699657"/>
            <a:ext cx="3090672" cy="3822192"/>
          </a:xfrm>
          <a:ln>
            <a:solidFill>
              <a:srgbClr val="F0C14C"/>
            </a:solidFill>
          </a:ln>
        </p:spPr>
        <p:txBody>
          <a:bodyPr>
            <a:normAutofit/>
          </a:bodyPr>
          <a:lstStyle>
            <a:lvl1pPr>
              <a:defRPr sz="2800">
                <a:solidFill>
                  <a:srgbClr val="2F3D4C"/>
                </a:solidFill>
              </a:defRPr>
            </a:lvl1pPr>
          </a:lstStyle>
          <a:p>
            <a:endParaRPr lang="en-US"/>
          </a:p>
        </p:txBody>
      </p:sp>
      <p:sp>
        <p:nvSpPr>
          <p:cNvPr id="20" name="Picture Placeholder 15">
            <a:extLst>
              <a:ext uri="{FF2B5EF4-FFF2-40B4-BE49-F238E27FC236}">
                <a16:creationId xmlns:a16="http://schemas.microsoft.com/office/drawing/2014/main" id="{C4656702-5181-2A63-61AD-E9FB5E2F89E1}"/>
              </a:ext>
            </a:extLst>
          </p:cNvPr>
          <p:cNvSpPr>
            <a:spLocks noGrp="1"/>
          </p:cNvSpPr>
          <p:nvPr>
            <p:ph type="pic" sz="quarter" idx="17"/>
          </p:nvPr>
        </p:nvSpPr>
        <p:spPr>
          <a:xfrm>
            <a:off x="14206728" y="2705100"/>
            <a:ext cx="3090672" cy="3822192"/>
          </a:xfrm>
          <a:ln>
            <a:solidFill>
              <a:srgbClr val="F0C14C"/>
            </a:solidFill>
          </a:ln>
        </p:spPr>
        <p:txBody>
          <a:bodyPr>
            <a:normAutofit/>
          </a:bodyPr>
          <a:lstStyle>
            <a:lvl1pPr>
              <a:defRPr sz="2800">
                <a:solidFill>
                  <a:srgbClr val="2F3D4C"/>
                </a:solidFill>
              </a:defRPr>
            </a:lvl1pPr>
          </a:lstStyle>
          <a:p>
            <a:endParaRPr lang="en-US"/>
          </a:p>
        </p:txBody>
      </p:sp>
      <p:sp>
        <p:nvSpPr>
          <p:cNvPr id="22" name="Text Placeholder 21">
            <a:extLst>
              <a:ext uri="{FF2B5EF4-FFF2-40B4-BE49-F238E27FC236}">
                <a16:creationId xmlns:a16="http://schemas.microsoft.com/office/drawing/2014/main" id="{F415DA58-5452-3EBF-38AB-61D993233AC6}"/>
              </a:ext>
            </a:extLst>
          </p:cNvPr>
          <p:cNvSpPr>
            <a:spLocks noGrp="1"/>
          </p:cNvSpPr>
          <p:nvPr>
            <p:ph type="body" sz="quarter" idx="18" hasCustomPrompt="1"/>
          </p:nvPr>
        </p:nvSpPr>
        <p:spPr>
          <a:xfrm>
            <a:off x="962025" y="6819899"/>
            <a:ext cx="3119438" cy="1300903"/>
          </a:xfrm>
          <a:ln>
            <a:noFill/>
          </a:ln>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3" name="Text Placeholder 21">
            <a:extLst>
              <a:ext uri="{FF2B5EF4-FFF2-40B4-BE49-F238E27FC236}">
                <a16:creationId xmlns:a16="http://schemas.microsoft.com/office/drawing/2014/main" id="{7F267B3B-F270-5049-C850-DBE0E3925C99}"/>
              </a:ext>
            </a:extLst>
          </p:cNvPr>
          <p:cNvSpPr>
            <a:spLocks noGrp="1"/>
          </p:cNvSpPr>
          <p:nvPr>
            <p:ph type="body" sz="quarter" idx="19" hasCustomPrompt="1"/>
          </p:nvPr>
        </p:nvSpPr>
        <p:spPr>
          <a:xfrm>
            <a:off x="4277963" y="6772728"/>
            <a:ext cx="3119438" cy="1348074"/>
          </a:xfrm>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4" name="Text Placeholder 21">
            <a:extLst>
              <a:ext uri="{FF2B5EF4-FFF2-40B4-BE49-F238E27FC236}">
                <a16:creationId xmlns:a16="http://schemas.microsoft.com/office/drawing/2014/main" id="{A8B8F338-FE3C-3A4F-C135-3808BCE99206}"/>
              </a:ext>
            </a:extLst>
          </p:cNvPr>
          <p:cNvSpPr>
            <a:spLocks noGrp="1"/>
          </p:cNvSpPr>
          <p:nvPr>
            <p:ph type="body" sz="quarter" idx="20" hasCustomPrompt="1"/>
          </p:nvPr>
        </p:nvSpPr>
        <p:spPr>
          <a:xfrm>
            <a:off x="7577185" y="6772728"/>
            <a:ext cx="3119438" cy="1348074"/>
          </a:xfrm>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5" name="Text Placeholder 21">
            <a:extLst>
              <a:ext uri="{FF2B5EF4-FFF2-40B4-BE49-F238E27FC236}">
                <a16:creationId xmlns:a16="http://schemas.microsoft.com/office/drawing/2014/main" id="{3DA8B0CC-C733-BB3F-7BBE-22F8270C554D}"/>
              </a:ext>
            </a:extLst>
          </p:cNvPr>
          <p:cNvSpPr>
            <a:spLocks noGrp="1"/>
          </p:cNvSpPr>
          <p:nvPr>
            <p:ph type="body" sz="quarter" idx="21" hasCustomPrompt="1"/>
          </p:nvPr>
        </p:nvSpPr>
        <p:spPr>
          <a:xfrm>
            <a:off x="10904982" y="6799942"/>
            <a:ext cx="3119438" cy="1348074"/>
          </a:xfrm>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6" name="Text Placeholder 21">
            <a:extLst>
              <a:ext uri="{FF2B5EF4-FFF2-40B4-BE49-F238E27FC236}">
                <a16:creationId xmlns:a16="http://schemas.microsoft.com/office/drawing/2014/main" id="{29C17EA2-6DB6-89B9-FE7A-F168106B124E}"/>
              </a:ext>
            </a:extLst>
          </p:cNvPr>
          <p:cNvSpPr>
            <a:spLocks noGrp="1"/>
          </p:cNvSpPr>
          <p:nvPr>
            <p:ph type="body" sz="quarter" idx="22" hasCustomPrompt="1"/>
          </p:nvPr>
        </p:nvSpPr>
        <p:spPr>
          <a:xfrm>
            <a:off x="14221051" y="6772728"/>
            <a:ext cx="3119438" cy="1348074"/>
          </a:xfrm>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5" name="Title 1">
            <a:extLst>
              <a:ext uri="{FF2B5EF4-FFF2-40B4-BE49-F238E27FC236}">
                <a16:creationId xmlns:a16="http://schemas.microsoft.com/office/drawing/2014/main" id="{6FA47C16-1777-76CE-E4F1-1189CB2B7364}"/>
              </a:ext>
            </a:extLst>
          </p:cNvPr>
          <p:cNvSpPr>
            <a:spLocks noGrp="1"/>
          </p:cNvSpPr>
          <p:nvPr>
            <p:ph type="title" hasCustomPrompt="1"/>
          </p:nvPr>
        </p:nvSpPr>
        <p:spPr>
          <a:xfrm>
            <a:off x="961570" y="628938"/>
            <a:ext cx="16438057" cy="1016321"/>
          </a:xfrm>
        </p:spPr>
        <p:txBody>
          <a:bodyPr anchor="t">
            <a:noAutofit/>
          </a:bodyPr>
          <a:lstStyle>
            <a:lvl1pPr>
              <a:lnSpc>
                <a:spcPct val="100000"/>
              </a:lnSpc>
              <a:defRPr sz="5000" b="1">
                <a:solidFill>
                  <a:schemeClr val="bg1"/>
                </a:solidFill>
              </a:defRPr>
            </a:lvl1pPr>
          </a:lstStyle>
          <a:p>
            <a:r>
              <a:rPr lang="en-US"/>
              <a:t>Staffing/Organizational Chart </a:t>
            </a:r>
          </a:p>
        </p:txBody>
      </p:sp>
      <p:pic>
        <p:nvPicPr>
          <p:cNvPr id="8" name="Picture 7">
            <a:extLst>
              <a:ext uri="{FF2B5EF4-FFF2-40B4-BE49-F238E27FC236}">
                <a16:creationId xmlns:a16="http://schemas.microsoft.com/office/drawing/2014/main" id="{F5511D98-59CA-2C0F-9C1F-DB9075BC801A}"/>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531847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rgbClr val="2F3D4C"/>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chemeClr val="bg1"/>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371305854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2F3D4C"/>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chemeClr val="bg1"/>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chemeClr val="bg1"/>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rgbClr val="2F3D4C"/>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chemeClr val="bg1"/>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chemeClr val="bg1"/>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chemeClr val="bg1"/>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theme" Target="../theme/theme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theme" Target="../theme/theme3.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theme" Target="../theme/theme4.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image" Target="../media/image11.png"/><Relationship Id="rId5" Type="http://schemas.openxmlformats.org/officeDocument/2006/relationships/slideLayout" Target="../slideLayouts/slideLayout74.xml"/><Relationship Id="rId10" Type="http://schemas.openxmlformats.org/officeDocument/2006/relationships/theme" Target="../theme/theme5.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slideLayout" Target="../slideLayouts/slideLayout91.xml"/><Relationship Id="rId18" Type="http://schemas.openxmlformats.org/officeDocument/2006/relationships/theme" Target="../theme/theme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17" Type="http://schemas.openxmlformats.org/officeDocument/2006/relationships/slideLayout" Target="../slideLayouts/slideLayout95.xml"/><Relationship Id="rId2" Type="http://schemas.openxmlformats.org/officeDocument/2006/relationships/slideLayout" Target="../slideLayouts/slideLayout80.xml"/><Relationship Id="rId16" Type="http://schemas.openxmlformats.org/officeDocument/2006/relationships/slideLayout" Target="../slideLayouts/slideLayout94.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5" Type="http://schemas.openxmlformats.org/officeDocument/2006/relationships/slideLayout" Target="../slideLayouts/slideLayout9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slideLayout" Target="../slideLayouts/slideLayout9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3.xml"/><Relationship Id="rId13" Type="http://schemas.openxmlformats.org/officeDocument/2006/relationships/slideLayout" Target="../slideLayouts/slideLayout108.xml"/><Relationship Id="rId18" Type="http://schemas.openxmlformats.org/officeDocument/2006/relationships/slideLayout" Target="../slideLayouts/slideLayout113.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slideLayout" Target="../slideLayouts/slideLayout107.xml"/><Relationship Id="rId17" Type="http://schemas.openxmlformats.org/officeDocument/2006/relationships/slideLayout" Target="../slideLayouts/slideLayout112.xml"/><Relationship Id="rId2" Type="http://schemas.openxmlformats.org/officeDocument/2006/relationships/slideLayout" Target="../slideLayouts/slideLayout97.xml"/><Relationship Id="rId16" Type="http://schemas.openxmlformats.org/officeDocument/2006/relationships/slideLayout" Target="../slideLayouts/slideLayout111.xml"/><Relationship Id="rId20" Type="http://schemas.openxmlformats.org/officeDocument/2006/relationships/theme" Target="../theme/theme7.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5" Type="http://schemas.openxmlformats.org/officeDocument/2006/relationships/slideLayout" Target="../slideLayouts/slideLayout100.xml"/><Relationship Id="rId15" Type="http://schemas.openxmlformats.org/officeDocument/2006/relationships/slideLayout" Target="../slideLayouts/slideLayout110.xml"/><Relationship Id="rId10" Type="http://schemas.openxmlformats.org/officeDocument/2006/relationships/slideLayout" Target="../slideLayouts/slideLayout105.xml"/><Relationship Id="rId19" Type="http://schemas.openxmlformats.org/officeDocument/2006/relationships/slideLayout" Target="../slideLayouts/slideLayout114.xml"/><Relationship Id="rId4" Type="http://schemas.openxmlformats.org/officeDocument/2006/relationships/slideLayout" Target="../slideLayouts/slideLayout99.xml"/><Relationship Id="rId9" Type="http://schemas.openxmlformats.org/officeDocument/2006/relationships/slideLayout" Target="../slideLayouts/slideLayout104.xml"/><Relationship Id="rId14" Type="http://schemas.openxmlformats.org/officeDocument/2006/relationships/slideLayout" Target="../slideLayouts/slideLayout10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763" r:id="rId1"/>
    <p:sldLayoutId id="2147483760" r:id="rId2"/>
    <p:sldLayoutId id="2147483675" r:id="rId3"/>
    <p:sldLayoutId id="2147483764" r:id="rId4"/>
    <p:sldLayoutId id="2147483677" r:id="rId5"/>
    <p:sldLayoutId id="2147483678" r:id="rId6"/>
    <p:sldLayoutId id="2147483679" r:id="rId7"/>
    <p:sldLayoutId id="2147483674" r:id="rId8"/>
    <p:sldLayoutId id="2147483754" r:id="rId9"/>
    <p:sldLayoutId id="2147483761" r:id="rId10"/>
    <p:sldLayoutId id="2147483756" r:id="rId11"/>
    <p:sldLayoutId id="2147483792" r:id="rId12"/>
    <p:sldLayoutId id="2147483757" r:id="rId13"/>
    <p:sldLayoutId id="2147483758" r:id="rId14"/>
    <p:sldLayoutId id="2147483759" r:id="rId15"/>
    <p:sldLayoutId id="2147483755" r:id="rId16"/>
    <p:sldLayoutId id="2147483721" r:id="rId17"/>
    <p:sldLayoutId id="2147483719" r:id="rId18"/>
    <p:sldLayoutId id="2147483805" r:id="rId19"/>
    <p:sldLayoutId id="2147483806" r:id="rId20"/>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2735145078"/>
      </p:ext>
    </p:extLst>
  </p:cSld>
  <p:clrMap bg1="lt1" tx1="dk1" bg2="lt2" tx2="dk2" accent1="accent1" accent2="accent2" accent3="accent3" accent4="accent4" accent5="accent5" accent6="accent6" hlink="hlink" folHlink="folHlink"/>
  <p:sldLayoutIdLst>
    <p:sldLayoutId id="2147483713" r:id="rId1"/>
    <p:sldLayoutId id="2147483712" r:id="rId2"/>
    <p:sldLayoutId id="2147483681" r:id="rId3"/>
    <p:sldLayoutId id="2147483682" r:id="rId4"/>
    <p:sldLayoutId id="2147483683" r:id="rId5"/>
    <p:sldLayoutId id="214748371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76" r:id="rId18"/>
    <p:sldLayoutId id="2147483697" r:id="rId19"/>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10/9/2025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866955311"/>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807" r:id="rId6"/>
    <p:sldLayoutId id="2147483809" r:id="rId7"/>
    <p:sldLayoutId id="2147483814" r:id="rId8"/>
    <p:sldLayoutId id="2147483707" r:id="rId9"/>
    <p:sldLayoutId id="2147483708" r:id="rId10"/>
    <p:sldLayoutId id="2147483709" r:id="rId11"/>
    <p:sldLayoutId id="2147483710" r:id="rId12"/>
    <p:sldLayoutId id="2147483711" r:id="rId13"/>
    <p:sldLayoutId id="2147483749" r:id="rId14"/>
    <p:sldLayoutId id="2147483751" r:id="rId15"/>
    <p:sldLayoutId id="2147483752" r:id="rId1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10/9/2025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457432630"/>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35" r:id="rId13"/>
    <p:sldLayoutId id="2147483750"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9" name="AutoShape 2">
            <a:extLst>
              <a:ext uri="{FF2B5EF4-FFF2-40B4-BE49-F238E27FC236}">
                <a16:creationId xmlns:a16="http://schemas.microsoft.com/office/drawing/2014/main" id="{500560B4-457E-0A98-7AE6-EB563931D68E}"/>
              </a:ext>
            </a:extLst>
          </p:cNvPr>
          <p:cNvSpPr>
            <a:spLocks noGrp="1" noRot="1" noMove="1" noResize="1" noEditPoints="1" noAdjustHandles="1" noChangeArrowheads="1" noChangeShapeType="1"/>
          </p:cNvSpPr>
          <p:nvPr userDrawn="1"/>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10" name="Freeform 3">
            <a:extLst>
              <a:ext uri="{FF2B5EF4-FFF2-40B4-BE49-F238E27FC236}">
                <a16:creationId xmlns:a16="http://schemas.microsoft.com/office/drawing/2014/main" id="{E29BA62F-C57E-2B8F-342E-F4DF389F9D07}"/>
              </a:ext>
              <a:ext uri="{C183D7F6-B498-43B3-948B-1728B52AA6E4}">
                <adec:decorative xmlns:adec="http://schemas.microsoft.com/office/drawing/2017/decorative" val="1"/>
              </a:ext>
            </a:extLst>
          </p:cNvPr>
          <p:cNvSpPr>
            <a:spLocks/>
          </p:cNvSpPr>
          <p:nvPr userDrawn="1"/>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11"/>
            <a:stretch>
              <a:fillRect/>
            </a:stretch>
          </a:blipFill>
        </p:spPr>
        <p:txBody>
          <a:bodyPr/>
          <a:lstStyle/>
          <a:p>
            <a:endParaRPr lang="en-US"/>
          </a:p>
        </p:txBody>
      </p:sp>
    </p:spTree>
    <p:extLst>
      <p:ext uri="{BB962C8B-B14F-4D97-AF65-F5344CB8AC3E}">
        <p14:creationId xmlns:p14="http://schemas.microsoft.com/office/powerpoint/2010/main" val="1550900270"/>
      </p:ext>
    </p:extLst>
  </p:cSld>
  <p:clrMap bg1="lt1" tx1="dk1" bg2="lt2" tx2="dk2" accent1="accent1" accent2="accent2" accent3="accent3" accent4="accent4" accent5="accent5" accent6="accent6" hlink="hlink" folHlink="folHlink"/>
  <p:sldLayoutIdLst>
    <p:sldLayoutId id="2147483765" r:id="rId1"/>
    <p:sldLayoutId id="2147483771" r:id="rId2"/>
    <p:sldLayoutId id="2147483766" r:id="rId3"/>
    <p:sldLayoutId id="2147483767" r:id="rId4"/>
    <p:sldLayoutId id="2147483768" r:id="rId5"/>
    <p:sldLayoutId id="2147483769" r:id="rId6"/>
    <p:sldLayoutId id="2147483770" r:id="rId7"/>
    <p:sldLayoutId id="2147483772" r:id="rId8"/>
    <p:sldLayoutId id="2147483773" r:id="rId9"/>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19744442"/>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 id="2147483788" r:id="rId14"/>
    <p:sldLayoutId id="2147483789" r:id="rId15"/>
    <p:sldLayoutId id="2147483790" r:id="rId16"/>
    <p:sldLayoutId id="2147483791"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704" r:id="rId1"/>
    <p:sldLayoutId id="2147483671" r:id="rId2"/>
    <p:sldLayoutId id="2147483808" r:id="rId3"/>
    <p:sldLayoutId id="2147483705" r:id="rId4"/>
    <p:sldLayoutId id="2147483810" r:id="rId5"/>
    <p:sldLayoutId id="2147483811" r:id="rId6"/>
    <p:sldLayoutId id="2147483812" r:id="rId7"/>
    <p:sldLayoutId id="2147483813"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 id="2147483706" r:id="rId18"/>
    <p:sldLayoutId id="2147483815" r:id="rId19"/>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46.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8" Type="http://schemas.openxmlformats.org/officeDocument/2006/relationships/hyperlink" Target="https://nam10.safelinks.protection.outlook.com/?url=https%3A%2F%2Finstructionpartners.org%2Fprofessional-learning%2F&amp;data=05%7C02%7Clmandsager%40ed.sc.gov%7Cbdc31e9d42e24275b33508dd9f8ec323%7C2704e2c529f54f7eb91cbd56f0685995%7C0%7C0%7C638842157703167707%7CUnknown%7CTWFpbGZsb3d8eyJFbXB0eU1hcGkiOnRydWUsIlYiOiIwLjAuMDAwMCIsIlAiOiJXaW4zMiIsIkFOIjoiTWFpbCIsIldUIjoyfQ%3D%3D%7C0%7C%7C%7C&amp;sdata=DzAZvowkdkKLk5MWr6JxNmAQTfZxo%2FmozXBP0smaZ1Q%3D&amp;reserved=0" TargetMode="External"/><Relationship Id="rId13" Type="http://schemas.openxmlformats.org/officeDocument/2006/relationships/image" Target="../media/image17.jpeg"/><Relationship Id="rId3" Type="http://schemas.openxmlformats.org/officeDocument/2006/relationships/hyperlink" Target="https://nam10.safelinks.protection.outlook.com/?url=https%3A%2F%2Fdrive.google.com%2Ffile%2Fd%2F13RevVGyofgOpP3yOjt73Ag3x_Ug5BOb5%2Fview%3Fusp%3Dsharing&amp;data=05%7C02%7Clmandsager%40ed.sc.gov%7Cbdc31e9d42e24275b33508dd9f8ec323%7C2704e2c529f54f7eb91cbd56f0685995%7C0%7C0%7C638842157703181510%7CUnknown%7CTWFpbGZsb3d8eyJFbXB0eU1hcGkiOnRydWUsIlYiOiIwLjAuMDAwMCIsIlAiOiJXaW4zMiIsIkFOIjoiTWFpbCIsIldUIjoyfQ%3D%3D%7C0%7C%7C%7C&amp;sdata=1V8cSaTa9QH5PkI3N9a0zqhOj%2FxSGiWBYrURwCg1ztY%3D&amp;reserved=0" TargetMode="External"/><Relationship Id="rId7" Type="http://schemas.openxmlformats.org/officeDocument/2006/relationships/hyperlink" Target="https://nam10.safelinks.protection.outlook.com/?url=https%3A%2F%2Fcurriculumsupport.instructionpartners.org%2F%3F__hstc%3D195426931.def2cbae1f2ae8b617b19db37ae52e9f.1733348633893.1747405912291.1747420261623.26%26__hssc%3D195426931.1.1747420261623%26__hsfp%3D1623487770&amp;data=05%7C02%7Clmandsager%40ed.sc.gov%7Cbdc31e9d42e24275b33508dd9f8ec323%7C2704e2c529f54f7eb91cbd56f0685995%7C0%7C0%7C638842157703153990%7CUnknown%7CTWFpbGZsb3d8eyJFbXB0eU1hcGkiOnRydWUsIlYiOiIwLjAuMDAwMCIsIlAiOiJXaW4zMiIsIkFOIjoiTWFpbCIsIldUIjoyfQ%3D%3D%7C0%7C%7C%7C&amp;sdata=1SzSRaqh6jMBnvWCmrFZlbCYDoULtIFWgwkc1JK%2FHNI%3D&amp;reserved=0" TargetMode="External"/><Relationship Id="rId12" Type="http://schemas.openxmlformats.org/officeDocument/2006/relationships/hyperlink" Target="https://nam10.safelinks.protection.outlook.com/?url=https%3A%2F%2Ftntp.org%2Fpublication%2Fthe-opportunity-myth%2F&amp;data=05%7C02%7Clmandsager%40ed.sc.gov%7Cbdc31e9d42e24275b33508dd9f8ec323%7C2704e2c529f54f7eb91cbd56f0685995%7C0%7C0%7C638842157703252069%7CUnknown%7CTWFpbGZsb3d8eyJFbXB0eU1hcGkiOnRydWUsIlYiOiIwLjAuMDAwMCIsIlAiOiJXaW4zMiIsIkFOIjoiTWFpbCIsIldUIjoyfQ%3D%3D%7C0%7C%7C%7C&amp;sdata=NEUmLNtd67v1FMAF7nvPQBDuaNPZkkbfinmu9E46BAc%3D&amp;reserved=0" TargetMode="External"/><Relationship Id="rId2" Type="http://schemas.openxmlformats.org/officeDocument/2006/relationships/notesSlide" Target="../notesSlides/notesSlide10.xml"/><Relationship Id="rId1" Type="http://schemas.openxmlformats.org/officeDocument/2006/relationships/slideLayout" Target="../slideLayouts/slideLayout104.xml"/><Relationship Id="rId6" Type="http://schemas.openxmlformats.org/officeDocument/2006/relationships/hyperlink" Target="https://nam10.safelinks.protection.outlook.com/?url=https%3A%2F%2Fdrive.google.com%2Ffile%2Fd%2F1qwfDEjHCipQwqGWwOEbKlfMZAxa_HmcJ%2Fview&amp;data=05%7C02%7Clmandsager%40ed.sc.gov%7Cbdc31e9d42e24275b33508dd9f8ec323%7C2704e2c529f54f7eb91cbd56f0685995%7C0%7C0%7C638842157703140108%7CUnknown%7CTWFpbGZsb3d8eyJFbXB0eU1hcGkiOnRydWUsIlYiOiIwLjAuMDAwMCIsIlAiOiJXaW4zMiIsIkFOIjoiTWFpbCIsIldUIjoyfQ%3D%3D%7C0%7C%7C%7C&amp;sdata=ZseDHJy9JoP8YQH65OQ1uBosn4wOj0An%2FWwh4hFx92A%3D&amp;reserved=0" TargetMode="External"/><Relationship Id="rId11" Type="http://schemas.openxmlformats.org/officeDocument/2006/relationships/hyperlink" Target="https://nam10.safelinks.protection.outlook.com/?url=https%3A%2F%2Fwww.gse.harvard.edu%2Fideas%2Fusable-knowledge%2F20%2F02%2Fdoes-studying-student-data-really-raise-test-scores&amp;data=05%7C02%7Clmandsager%40ed.sc.gov%7Cbdc31e9d42e24275b33508dd9f8ec323%7C2704e2c529f54f7eb91cbd56f0685995%7C0%7C0%7C638842157703238578%7CUnknown%7CTWFpbGZsb3d8eyJFbXB0eU1hcGkiOnRydWUsIlYiOiIwLjAuMDAwMCIsIlAiOiJXaW4zMiIsIkFOIjoiTWFpbCIsIldUIjoyfQ%3D%3D%7C0%7C%7C%7C&amp;sdata=cDoSBYqZ%2B6dR%2BQaKhz2L%2Bi1TuCOsbI0WJ726WsiUnoM%3D&amp;reserved=0" TargetMode="External"/><Relationship Id="rId5" Type="http://schemas.openxmlformats.org/officeDocument/2006/relationships/hyperlink" Target="https://nam10.safelinks.protection.outlook.com/?url=https%3A%2F%2Fdrive.google.com%2Ffile%2Fd%2F1IDZBH3JnAyt6RWGi2H-nSTOeOeimWGI2%2Fview%3Fusp%3Dsharing&amp;data=05%7C02%7Clmandsager%40ed.sc.gov%7Cbdc31e9d42e24275b33508dd9f8ec323%7C2704e2c529f54f7eb91cbd56f0685995%7C0%7C0%7C638842157703115701%7CUnknown%7CTWFpbGZsb3d8eyJFbXB0eU1hcGkiOnRydWUsIlYiOiIwLjAuMDAwMCIsIlAiOiJXaW4zMiIsIkFOIjoiTWFpbCIsIldUIjoyfQ%3D%3D%7C0%7C%7C%7C&amp;sdata=GteT5MHzasPIH%2FcNyoz604EoJvWWQGtVfiEYH1o5j7g%3D&amp;reserved=0" TargetMode="External"/><Relationship Id="rId10" Type="http://schemas.openxmlformats.org/officeDocument/2006/relationships/hyperlink" Target="https://nam10.safelinks.protection.outlook.com/?url=https%3A%2F%2Flearningforward.org%2Fjournal%2Fsupporting-each-other%2Fwhat-works-q-a-with-heather-hill%2F&amp;data=05%7C02%7Clmandsager%40ed.sc.gov%7Cbdc31e9d42e24275b33508dd9f8ec323%7C2704e2c529f54f7eb91cbd56f0685995%7C0%7C0%7C638842157703225047%7CUnknown%7CTWFpbGZsb3d8eyJFbXB0eU1hcGkiOnRydWUsIlYiOiIwLjAuMDAwMCIsIlAiOiJXaW4zMiIsIkFOIjoiTWFpbCIsIldUIjoyfQ%3D%3D%7C0%7C%7C%7C&amp;sdata=qWA2RCXmeqEj%2FMdgG%2FXo3g4wxmReab7a4eZN%2BODwyFk%3D&amp;reserved=0" TargetMode="External"/><Relationship Id="rId4" Type="http://schemas.openxmlformats.org/officeDocument/2006/relationships/hyperlink" Target="https://nam10.safelinks.protection.outlook.com/?url=https%3A%2F%2Fus06web.zoom.us%2Frec%2Fplay%2Fov99py08vEE6Q18S9pSvnomvORIU3xP3JJMphrO06wkjgwmy_w9sBlqbGJIE3UB3q0Yyh4dRCpCQ8qyL.WfyS3sE2OUiWF-a2%3FaccessLevel%3Dmeeting%26canPlayFromShare%3Dtrue%26from%3Dshare_recording_detail%26continueMode%3Dtrue%26componentName%3Drec-play%26originRequestUrl%3Dhttps%253A%252F%252Fus06web.zoom.us%252Frec%252Fshare%252Fz0csZRYHpYwk0BBM9TUmLUpjq3q5WQ1FGHuR88ha2vDLG9kXHJ3lUw4I_oDbi1io.7f4ZqjNuAphMtIsB&amp;data=05%7C02%7Clmandsager%40ed.sc.gov%7Cbdc31e9d42e24275b33508dd9f8ec323%7C2704e2c529f54f7eb91cbd56f0685995%7C0%7C0%7C638842157703194827%7CUnknown%7CTWFpbGZsb3d8eyJFbXB0eU1hcGkiOnRydWUsIlYiOiIwLjAuMDAwMCIsIlAiOiJXaW4zMiIsIkFOIjoiTWFpbCIsIldUIjoyfQ%3D%3D%7C0%7C%7C%7C&amp;sdata=XuTU25nd7AmeflzpE%2BiIf2nRfi0LNYLCcgMbez6AYPY%3D&amp;reserved=0" TargetMode="External"/><Relationship Id="rId9" Type="http://schemas.openxmlformats.org/officeDocument/2006/relationships/hyperlink" Target="https://nam10.safelinks.protection.outlook.com/?url=https%3A%2F%2Fannenberg.brown.edu%2Fsites%2Fdefault%2Ffiles%2Frppl-building-better-pl.pdf&amp;data=05%7C02%7Clmandsager%40ed.sc.gov%7Cbdc31e9d42e24275b33508dd9f8ec323%7C2704e2c529f54f7eb91cbd56f0685995%7C0%7C0%7C638842157703209401%7CUnknown%7CTWFpbGZsb3d8eyJFbXB0eU1hcGkiOnRydWUsIlYiOiIwLjAuMDAwMCIsIlAiOiJXaW4zMiIsIkFOIjoiTWFpbCIsIldUIjoyfQ%3D%3D%7C0%7C%7C%7C&amp;sdata=g%2FJvnGfAYdTd9kobCrwMrt7jtw3ZYScPtfkQ0p5JPng%3D&amp;reserved=0"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forms.gle/FDBdDodvqW2NUpyF8" TargetMode="External"/><Relationship Id="rId2" Type="http://schemas.openxmlformats.org/officeDocument/2006/relationships/notesSlide" Target="../notesSlides/notesSlide11.xml"/><Relationship Id="rId1" Type="http://schemas.openxmlformats.org/officeDocument/2006/relationships/slideLayout" Target="../slideLayouts/slideLayout106.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8.xml"/><Relationship Id="rId6" Type="http://schemas.openxmlformats.org/officeDocument/2006/relationships/image" Target="../media/image11.png"/><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8.xml"/><Relationship Id="rId5" Type="http://schemas.openxmlformats.org/officeDocument/2006/relationships/image" Target="../media/image11.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5.xml"/><Relationship Id="rId5" Type="http://schemas.openxmlformats.org/officeDocument/2006/relationships/hyperlink" Target="mailto:cgleaton@ed.sc.gov" TargetMode="External"/><Relationship Id="rId4" Type="http://schemas.openxmlformats.org/officeDocument/2006/relationships/hyperlink" Target="https://ed.sc.gov/instruction/early-learning-and-literacy/multi-tiered-system-of-supports-mtss/2025-sc-mtss-framework-and-guidance-document/"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academicalliancesc.org/team/dr-judy-elliot/" TargetMode="External"/><Relationship Id="rId3" Type="http://schemas.openxmlformats.org/officeDocument/2006/relationships/hyperlink" Target="https://www.readingscienceacademy.com/pages/about-us" TargetMode="External"/><Relationship Id="rId7" Type="http://schemas.openxmlformats.org/officeDocument/2006/relationships/hyperlink" Target="https://ed.psu.edu/directory/dr-paul-j-riccomini"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hyperlink" Target="https://events.pattan.net/presenter/56" TargetMode="External"/><Relationship Id="rId5" Type="http://schemas.openxmlformats.org/officeDocument/2006/relationships/hyperlink" Target="https://about.zearn.org/south-carolina" TargetMode="External"/><Relationship Id="rId10" Type="http://schemas.openxmlformats.org/officeDocument/2006/relationships/image" Target="../media/image26.png"/><Relationship Id="rId4" Type="http://schemas.openxmlformats.org/officeDocument/2006/relationships/hyperlink" Target="https://www.youtube.com/watch?v=nrOa0k0M2K4" TargetMode="External"/><Relationship Id="rId9" Type="http://schemas.openxmlformats.org/officeDocument/2006/relationships/hyperlink" Target="https://scde.formstack.com/forms/2025_2026_mtss_gather_grow_collaborative_registration"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academicalliancesc.org/event/using-progress-monitoring-data-for-improvement/" TargetMode="External"/><Relationship Id="rId3" Type="http://schemas.openxmlformats.org/officeDocument/2006/relationships/image" Target="../media/image27.png"/><Relationship Id="rId7" Type="http://schemas.openxmlformats.org/officeDocument/2006/relationships/hyperlink" Target="https://academicalliancesc.org/event/session-three-secondary-level-high-intensity-instructional-techniques-for-math/" TargetMode="External"/><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hyperlink" Target="https://academicalliancesc.org/event/high-quality-instructional-techniques-for-math-for-elementary/" TargetMode="External"/><Relationship Id="rId5" Type="http://schemas.openxmlformats.org/officeDocument/2006/relationships/hyperlink" Target="https://academicalliancesc.org/event/piecing-it-piecing-it-together-universal-design-for-learning-evidence-based-practices-and-specially-designed-instruction/" TargetMode="Externa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hyperlink" Target="https://drive.google.com/file/d/1Jc1rpwBWLcsQ4_fD9cHKcdRV6YCquIcd/view?usp=sharing" TargetMode="External"/><Relationship Id="rId4" Type="http://schemas.openxmlformats.org/officeDocument/2006/relationships/hyperlink" Target="https://www.evidenceforessa.org/program/zearn-math/"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www.ed.sc.gov/" TargetMode="External"/><Relationship Id="rId2" Type="http://schemas.microsoft.com/office/2018/10/relationships/comments" Target="../comments/modernComment_135_3AF732B7.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8" Type="http://schemas.openxmlformats.org/officeDocument/2006/relationships/hyperlink" Target="https://ed.sc.gov/newsroom/directions-to-complete-reading-plans/" TargetMode="External"/><Relationship Id="rId3" Type="http://schemas.openxmlformats.org/officeDocument/2006/relationships/image" Target="../media/image11.png"/><Relationship Id="rId7" Type="http://schemas.openxmlformats.org/officeDocument/2006/relationships/hyperlink" Target="https://scde.formstack.com/forms/middle_level_literacy_reflection_tool_25_26" TargetMode="External"/><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hyperlink" Target="https://scde.formstack.com/forms/primary_elementary_literacy_reflection_tool_25_26" TargetMode="External"/><Relationship Id="rId11" Type="http://schemas.openxmlformats.org/officeDocument/2006/relationships/hyperlink" Target="https://ed.sc.gov/newsroom/school-district-memoranda-archive/year-one-and-year-two-reading-coach-training1/year-one-and-year-two-reading-coach-training-memo/" TargetMode="External"/><Relationship Id="rId5" Type="http://schemas.openxmlformats.org/officeDocument/2006/relationships/hyperlink" Target="https://scde.formstack.com/forms/district_literacy_reflection_tool_25_26" TargetMode="External"/><Relationship Id="rId10" Type="http://schemas.openxmlformats.org/officeDocument/2006/relationships/hyperlink" Target="https://ed.sc.gov/newsroom/school-district-memoranda-archive/reading-coach-allocation/reading-coach-moa-for-superintendents-attachment/" TargetMode="External"/><Relationship Id="rId4" Type="http://schemas.openxmlformats.org/officeDocument/2006/relationships/hyperlink" Target="https://www.ed.sc.gov/newsroom/school-district-memoranda-archive/202526-district-and-school-reading-plans/202526-district-and-school-reading-plans-memo/" TargetMode="External"/><Relationship Id="rId9" Type="http://schemas.openxmlformats.org/officeDocument/2006/relationships/hyperlink" Target="https://ed.sc.gov/newsroom/school-district-memoranda-archive/reading-coach-allocation/reading-coach-allocation-memo/"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ww.ed.sc.gov/newsroom/school-district-memoranda-archive/quarterly-regional-support-for-read-to-succeed-reading-coaches/quarterly-regional-support-for-read-to-succeed-reading-coaches-memo/" TargetMode="External"/><Relationship Id="rId2" Type="http://schemas.openxmlformats.org/officeDocument/2006/relationships/notesSlide" Target="../notesSlides/notesSlide22.xml"/><Relationship Id="rId1" Type="http://schemas.openxmlformats.org/officeDocument/2006/relationships/slideLayout" Target="../slideLayouts/slideLayout19.xml"/><Relationship Id="rId6" Type="http://schemas.openxmlformats.org/officeDocument/2006/relationships/image" Target="../media/image30.png"/><Relationship Id="rId5" Type="http://schemas.openxmlformats.org/officeDocument/2006/relationships/hyperlink" Target="https://scde.formstack.com/forms/2025_26_district_literacy_leader_support_registration" TargetMode="External"/><Relationship Id="rId4" Type="http://schemas.openxmlformats.org/officeDocument/2006/relationships/hyperlink" Target="https://scde.formstack.com/forms/2025_26_regional_literacy_specialist_support_registration"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46.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_rels/slide30.xml.rels><?xml version="1.0" encoding="UTF-8" standalone="yes"?>
<Relationships xmlns="http://schemas.openxmlformats.org/package/2006/relationships"><Relationship Id="rId8" Type="http://schemas.openxmlformats.org/officeDocument/2006/relationships/hyperlink" Target="https://drive.google.com/file/d/10hgQcOwBsPVxbn40pYGo8ObMuLlF-9BU/view?usp=sharing" TargetMode="External"/><Relationship Id="rId3" Type="http://schemas.openxmlformats.org/officeDocument/2006/relationships/image" Target="../media/image33.png"/><Relationship Id="rId7" Type="http://schemas.openxmlformats.org/officeDocument/2006/relationships/hyperlink" Target="https://drive.google.com/file/d/1RCiLHeDwSgxvNCUAwBaA_C5EA92RxmWL/view?usp=sharing" TargetMode="External"/><Relationship Id="rId12" Type="http://schemas.openxmlformats.org/officeDocument/2006/relationships/hyperlink" Target="https://docs.google.com/forms/d/e/1FAIpQLSdhHyRO_ytGQDQmgA0jk_bKCt0QAzECVpD_q6h9zFGQ_1-FyQ/viewform" TargetMode="External"/><Relationship Id="rId2" Type="http://schemas.openxmlformats.org/officeDocument/2006/relationships/notesSlide" Target="../notesSlides/notesSlide24.xml"/><Relationship Id="rId1" Type="http://schemas.openxmlformats.org/officeDocument/2006/relationships/slideLayout" Target="../slideLayouts/slideLayout51.xml"/><Relationship Id="rId6" Type="http://schemas.openxmlformats.org/officeDocument/2006/relationships/hyperlink" Target="https://drive.google.com/file/d/1ECPa0CeBzfQ16EGDN3oir66mdHPBqsdW/view?usp=sharing" TargetMode="External"/><Relationship Id="rId11" Type="http://schemas.openxmlformats.org/officeDocument/2006/relationships/hyperlink" Target="https://docs.google.com/forms/d/e/1FAIpQLSeMgu9JORWikbVwHjUgSNKBS_iGRQahbSsvriNLHCTgRAMzMA/viewform" TargetMode="External"/><Relationship Id="rId5" Type="http://schemas.openxmlformats.org/officeDocument/2006/relationships/hyperlink" Target="https://docs.google.com/document/d/1V_BrIFQHA54Z61vHpH8sVcvbD-5Cp6ZOjvYTW-6ReUQ/edit?usp=sharing" TargetMode="External"/><Relationship Id="rId10" Type="http://schemas.openxmlformats.org/officeDocument/2006/relationships/hyperlink" Target="https://drive.google.com/file/d/1KeNoYJ1iIpUwxcU-WIt-1zPEFxIkAqCu/view?usp=sharing" TargetMode="External"/><Relationship Id="rId4" Type="http://schemas.openxmlformats.org/officeDocument/2006/relationships/hyperlink" Target="https://docs.google.com/presentation/d/1m2-XG0tOcRwZUJg0o3eJrDZkNaQKrQfbFFun9QQWCM4/edit?usp=sharing" TargetMode="External"/><Relationship Id="rId9" Type="http://schemas.openxmlformats.org/officeDocument/2006/relationships/hyperlink" Target="https://drive.google.com/file/d/1Hvk8VXrgMdLx-YqfsDIljgG4CE0IpKBa/view?usp=sharing"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ed.sc.gov/instruction/standards/mathematics/instructional-resources/" TargetMode="External"/><Relationship Id="rId2" Type="http://schemas.openxmlformats.org/officeDocument/2006/relationships/image" Target="../media/image34.png"/><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3" Type="http://schemas.openxmlformats.org/officeDocument/2006/relationships/hyperlink" Target="https://events.teams.microsoft.com/event/0b70f8f4-280b-431d-afb6-9c6a88588c85@2704e2c5-29f5-4f7e-b91c-bd56f0685995" TargetMode="External"/><Relationship Id="rId2" Type="http://schemas.openxmlformats.org/officeDocument/2006/relationships/notesSlide" Target="../notesSlides/notesSlide25.xml"/><Relationship Id="rId1" Type="http://schemas.openxmlformats.org/officeDocument/2006/relationships/slideLayout" Target="../slideLayouts/slideLayout21.xml"/><Relationship Id="rId6" Type="http://schemas.openxmlformats.org/officeDocument/2006/relationships/hyperlink" Target="https://events.teams.microsoft.com/event/cfc4f88b-fda7-4148-98b8-90fab35b52d6@2704e2c5-29f5-4f7e-b91c-bd56f0685995" TargetMode="External"/><Relationship Id="rId5" Type="http://schemas.openxmlformats.org/officeDocument/2006/relationships/hyperlink" Target="https://events.teams.microsoft.com/event/f46903b5-dc9e-4185-bb47-c4de0ed6fa01@2704e2c5-29f5-4f7e-b91c-bd56f0685995" TargetMode="External"/><Relationship Id="rId4" Type="http://schemas.openxmlformats.org/officeDocument/2006/relationships/hyperlink" Target="https://events.teams.microsoft.com/event/48d302be-36d2-4737-9f93-793619dc29a5@2704e2c5-29f5-4f7e-b91c-bd56f0685995"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events.teams.microsoft.com/event/4aba75b2-57f9-475f-b866-095d4c0a94bf@2704e2c5-29f5-4f7e-b91c-bd56f0685995" TargetMode="External"/><Relationship Id="rId2" Type="http://schemas.openxmlformats.org/officeDocument/2006/relationships/notesSlide" Target="../notesSlides/notesSlide26.xml"/><Relationship Id="rId1" Type="http://schemas.openxmlformats.org/officeDocument/2006/relationships/slideLayout" Target="../slideLayouts/slideLayout21.xml"/><Relationship Id="rId4" Type="http://schemas.openxmlformats.org/officeDocument/2006/relationships/hyperlink" Target="https://events.teams.microsoft.com/event/709e0467-3bc1-489a-90cc-6d91ddea4871@2704e2c5-29f5-4f7e-b91c-bd56f0685995"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7.xml"/><Relationship Id="rId1" Type="http://schemas.openxmlformats.org/officeDocument/2006/relationships/slideLayout" Target="../slideLayouts/slideLayout54.xml"/><Relationship Id="rId6" Type="http://schemas.openxmlformats.org/officeDocument/2006/relationships/hyperlink" Target="https://ed.sc.gov/instruction/standards/science/professional-learning-opportunities/" TargetMode="External"/><Relationship Id="rId5" Type="http://schemas.openxmlformats.org/officeDocument/2006/relationships/hyperlink" Target="https://ed.sc.gov/instruction/standards/science/instructional-resources/" TargetMode="External"/><Relationship Id="rId4" Type="http://schemas.openxmlformats.org/officeDocument/2006/relationships/image" Target="../media/image3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2" Type="http://schemas.openxmlformats.org/officeDocument/2006/relationships/hyperlink" Target="https://ed.sc.gov/instruction/standards/world-languages/instructional-resources/south-carolina-seal-of-biliteracy-overview-and-guidelines/" TargetMode="External"/><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2" Type="http://schemas.openxmlformats.org/officeDocument/2006/relationships/hyperlink" Target="https://ed.sc.gov/educators/certification/certification-legislation-and-policy/certification-regulations/dual-language-endorsements/" TargetMode="External"/><Relationship Id="rId1" Type="http://schemas.openxmlformats.org/officeDocument/2006/relationships/slideLayout" Target="../slideLayouts/slideLayout26.xml"/></Relationships>
</file>

<file path=ppt/slides/_rels/slide38.xml.rels><?xml version="1.0" encoding="UTF-8" standalone="yes"?>
<Relationships xmlns="http://schemas.openxmlformats.org/package/2006/relationships"><Relationship Id="rId3" Type="http://schemas.openxmlformats.org/officeDocument/2006/relationships/hyperlink" Target="mailto:bjmiedema@ed.sc.gov" TargetMode="External"/><Relationship Id="rId2" Type="http://schemas.openxmlformats.org/officeDocument/2006/relationships/notesSlide" Target="../notesSlides/notesSlide28.xml"/><Relationship Id="rId1" Type="http://schemas.openxmlformats.org/officeDocument/2006/relationships/slideLayout" Target="../slideLayouts/slideLayout2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microsoft.com/office/2018/10/relationships/comments" Target="../comments/modernComment_7BBF58AA_F5C7F74D.xml"/><Relationship Id="rId2" Type="http://schemas.openxmlformats.org/officeDocument/2006/relationships/notesSlide" Target="../notesSlides/notesSlide4.xml"/><Relationship Id="rId1" Type="http://schemas.openxmlformats.org/officeDocument/2006/relationships/slideLayout" Target="../slideLayouts/slideLayout104.xml"/><Relationship Id="rId5" Type="http://schemas.openxmlformats.org/officeDocument/2006/relationships/image" Target="../media/image7.png"/><Relationship Id="rId4" Type="http://schemas.openxmlformats.org/officeDocument/2006/relationships/hyperlink" Target="https://ed.sc.gov/tests/adoption-list-of-state-approved-formative-interim-assessments/formative-assessment-and-proviso-1118-faqs-for-2025-26/"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southcarolina250.com/county-toolkit/connect-to-a-committee/" TargetMode="External"/><Relationship Id="rId1" Type="http://schemas.openxmlformats.org/officeDocument/2006/relationships/slideLayout" Target="../slideLayouts/slideLayout26.xml"/></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46.xml"/><Relationship Id="rId4" Type="http://schemas.openxmlformats.org/officeDocument/2006/relationships/image" Target="../media/image13.png"/></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46.xml"/><Relationship Id="rId4" Type="http://schemas.openxmlformats.org/officeDocument/2006/relationships/image" Target="../media/image13.png"/></Relationships>
</file>

<file path=ppt/slides/_rels/slide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46.xml"/><Relationship Id="rId4" Type="http://schemas.openxmlformats.org/officeDocument/2006/relationships/image" Target="../media/image13.png"/></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46.xml"/><Relationship Id="rId4" Type="http://schemas.openxmlformats.org/officeDocument/2006/relationships/image" Target="../media/image13.png"/></Relationships>
</file>

<file path=ppt/slides/_rels/slide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46.xml"/><Relationship Id="rId4" Type="http://schemas.openxmlformats.org/officeDocument/2006/relationships/image" Target="../media/image13.png"/></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18.xml"/><Relationship Id="rId5" Type="http://schemas.openxmlformats.org/officeDocument/2006/relationships/image" Target="../media/image39.svg"/><Relationship Id="rId4" Type="http://schemas.openxmlformats.org/officeDocument/2006/relationships/image" Target="../media/image38.png"/></Relationships>
</file>

<file path=ppt/slides/_rels/slide4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5.xml"/><Relationship Id="rId1" Type="http://schemas.openxmlformats.org/officeDocument/2006/relationships/slideLayout" Target="../slideLayouts/slideLayout18.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hyperlink" Target="https://ed.sc.gov/newsroom/school-district-memoranda-archive/sc-ready-and-eocep-updates/sc-ready-and-eocep-updates-memo/" TargetMode="External"/><Relationship Id="rId2" Type="http://schemas.openxmlformats.org/officeDocument/2006/relationships/notesSlide" Target="../notesSlides/notesSlide5.xml"/><Relationship Id="rId1" Type="http://schemas.openxmlformats.org/officeDocument/2006/relationships/slideLayout" Target="../slideLayouts/slideLayout104.xml"/><Relationship Id="rId5" Type="http://schemas.openxmlformats.org/officeDocument/2006/relationships/image" Target="../media/image7.png"/><Relationship Id="rId4" Type="http://schemas.openxmlformats.org/officeDocument/2006/relationships/hyperlink" Target="https://ed.sc.gov/newsroom/school-district-memoranda-archive/sc-ready-ela-and-math-update/sc-ready-ela-and-math-update-memo/"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4.xml"/></Relationships>
</file>

<file path=ppt/slides/_rels/slide7.xml.rels><?xml version="1.0" encoding="UTF-8" standalone="yes"?>
<Relationships xmlns="http://schemas.openxmlformats.org/package/2006/relationships"><Relationship Id="rId3" Type="http://schemas.openxmlformats.org/officeDocument/2006/relationships/hyperlink" Target="https://www.ed.sc.gov/newsroom/school-district-memoranda-archive/" TargetMode="External"/><Relationship Id="rId2" Type="http://schemas.openxmlformats.org/officeDocument/2006/relationships/notesSlide" Target="../notesSlides/notesSlide7.xml"/><Relationship Id="rId1" Type="http://schemas.openxmlformats.org/officeDocument/2006/relationships/slideLayout" Target="../slideLayouts/slideLayout69.xml"/><Relationship Id="rId4" Type="http://schemas.openxmlformats.org/officeDocument/2006/relationships/hyperlink" Target="https://ed.sc.gov/newsroom/school-district-memoranda-archiv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6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02.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a:off x="1028700" y="8411093"/>
            <a:ext cx="690520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3F58"/>
              </a:solidFill>
              <a:effectLst/>
              <a:uLnTx/>
              <a:uFillTx/>
              <a:latin typeface="Calibri"/>
              <a:ea typeface="+mn-ea"/>
              <a:cs typeface="+mn-cs"/>
            </a:endParaRPr>
          </a:p>
        </p:txBody>
      </p:sp>
      <p:sp>
        <p:nvSpPr>
          <p:cNvPr id="3" name="Freeform 3">
            <a:extLst>
              <a:ext uri="{C183D7F6-B498-43B3-948B-1728B52AA6E4}">
                <adec:decorative xmlns:adec="http://schemas.microsoft.com/office/drawing/2017/decorative" val="1"/>
              </a:ext>
            </a:extLst>
          </p:cNvPr>
          <p:cNvSpPr/>
          <p:nvPr/>
        </p:nvSpPr>
        <p:spPr>
          <a:xfrm>
            <a:off x="8153400" y="0"/>
            <a:ext cx="12980711" cy="12980711"/>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mt="17000"/>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3F58"/>
              </a:solidFill>
              <a:effectLst/>
              <a:uLnTx/>
              <a:uFillTx/>
              <a:latin typeface="Calibri"/>
              <a:ea typeface="+mn-ea"/>
              <a:cs typeface="+mn-cs"/>
            </a:endParaRPr>
          </a:p>
        </p:txBody>
      </p:sp>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1028700" y="2573979"/>
            <a:ext cx="15506700" cy="295465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1" i="0" u="none" strike="noStrike" kern="1200" cap="none" spc="0" normalizeH="0" baseline="0" noProof="0" dirty="0">
                <a:ln>
                  <a:noFill/>
                </a:ln>
                <a:solidFill>
                  <a:srgbClr val="233746"/>
                </a:solidFill>
                <a:effectLst/>
                <a:uLnTx/>
                <a:uFillTx/>
                <a:latin typeface="Aptos"/>
                <a:ea typeface="Calibri"/>
                <a:cs typeface="Calibri"/>
              </a:rPr>
              <a:t>Update: Division of College, Career &amp; Military Readiness</a:t>
            </a:r>
            <a:endParaRPr kumimoji="0" lang="en-US" sz="1800" b="0" i="0" u="none" strike="noStrike" kern="1200" cap="none" spc="0" normalizeH="0" baseline="0" noProof="0" dirty="0">
              <a:ln>
                <a:noFill/>
              </a:ln>
              <a:solidFill>
                <a:srgbClr val="233F58"/>
              </a:solidFill>
              <a:effectLst/>
              <a:uLnTx/>
              <a:uFillTx/>
              <a:latin typeface="Calibri"/>
              <a:ea typeface="Calibri"/>
              <a:cs typeface="Calibri"/>
            </a:endParaRPr>
          </a:p>
        </p:txBody>
      </p:sp>
      <p:sp>
        <p:nvSpPr>
          <p:cNvPr id="12" name="TextBox 6">
            <a:extLst>
              <a:ext uri="{FF2B5EF4-FFF2-40B4-BE49-F238E27FC236}">
                <a16:creationId xmlns:a16="http://schemas.microsoft.com/office/drawing/2014/main" id="{E5A2C9A6-FA7C-FE1C-88FF-CF927DF21E4A}"/>
              </a:ext>
            </a:extLst>
          </p:cNvPr>
          <p:cNvSpPr txBox="1"/>
          <p:nvPr/>
        </p:nvSpPr>
        <p:spPr>
          <a:xfrm>
            <a:off x="1028700" y="6842704"/>
            <a:ext cx="6515100" cy="369332"/>
          </a:xfrm>
          <a:prstGeom prst="rect">
            <a:avLst/>
          </a:prstGeom>
        </p:spPr>
        <p:txBody>
          <a:bodyPr wrap="square" lIns="0" tIns="0" rIns="0" bIns="0" rtlCol="0" anchor="t">
            <a:spAutoFit/>
          </a:bodyPr>
          <a:lstStyle/>
          <a:p>
            <a:pPr>
              <a:defRPr/>
            </a:pPr>
            <a:r>
              <a:rPr lang="en-US" sz="2400" b="1">
                <a:solidFill>
                  <a:srgbClr val="233746"/>
                </a:solidFill>
                <a:latin typeface="Aptos"/>
              </a:rPr>
              <a:t>Abbey Duggins, PhD</a:t>
            </a:r>
            <a:endParaRPr lang="en-US" sz="2400">
              <a:solidFill>
                <a:srgbClr val="000000"/>
              </a:solidFill>
              <a:latin typeface="Aptos"/>
            </a:endParaRPr>
          </a:p>
        </p:txBody>
      </p:sp>
      <p:sp>
        <p:nvSpPr>
          <p:cNvPr id="10" name="TextBox 6">
            <a:extLst>
              <a:ext uri="{FF2B5EF4-FFF2-40B4-BE49-F238E27FC236}">
                <a16:creationId xmlns:a16="http://schemas.microsoft.com/office/drawing/2014/main" id="{639FED37-E4A6-5334-80B9-CCCFB616B81F}"/>
              </a:ext>
            </a:extLst>
          </p:cNvPr>
          <p:cNvSpPr txBox="1"/>
          <p:nvPr/>
        </p:nvSpPr>
        <p:spPr>
          <a:xfrm>
            <a:off x="1028700" y="7229800"/>
            <a:ext cx="6199191" cy="733471"/>
          </a:xfrm>
          <a:prstGeom prst="rect">
            <a:avLst/>
          </a:prstGeom>
        </p:spPr>
        <p:txBody>
          <a:bodyPr wrap="square" lIns="0" tIns="0" rIns="0" bIns="0" rtlCol="0" anchor="t">
            <a:spAutoFit/>
          </a:bodyPr>
          <a:lstStyle/>
          <a:p>
            <a:pPr>
              <a:defRPr/>
            </a:pPr>
            <a:r>
              <a:rPr lang="en-US" sz="2400" b="1">
                <a:solidFill>
                  <a:srgbClr val="233746"/>
                </a:solidFill>
                <a:latin typeface="Aptos"/>
              </a:rPr>
              <a:t>Deputy Superintendent</a:t>
            </a:r>
            <a:endParaRPr lang="en-US" sz="2400">
              <a:solidFill>
                <a:srgbClr val="000000"/>
              </a:solidFill>
              <a:latin typeface="Aptos"/>
            </a:endParaRPr>
          </a:p>
          <a:p>
            <a:pPr>
              <a:lnSpc>
                <a:spcPts val="2939"/>
              </a:lnSpc>
              <a:spcBef>
                <a:spcPct val="0"/>
              </a:spcBef>
              <a:defRPr/>
            </a:pPr>
            <a:endParaRPr lang="en-US" sz="2400" b="1">
              <a:solidFill>
                <a:srgbClr val="233746"/>
              </a:solidFill>
              <a:latin typeface="Aptos"/>
            </a:endParaRPr>
          </a:p>
        </p:txBody>
      </p:sp>
      <p:sp>
        <p:nvSpPr>
          <p:cNvPr id="13" name="TextBox 6">
            <a:extLst>
              <a:ext uri="{FF2B5EF4-FFF2-40B4-BE49-F238E27FC236}">
                <a16:creationId xmlns:a16="http://schemas.microsoft.com/office/drawing/2014/main" id="{851EEA88-AA7F-4253-39B9-382F253096A0}"/>
              </a:ext>
            </a:extLst>
          </p:cNvPr>
          <p:cNvSpPr txBox="1"/>
          <p:nvPr/>
        </p:nvSpPr>
        <p:spPr>
          <a:xfrm>
            <a:off x="1028700" y="7697236"/>
            <a:ext cx="4152900" cy="364139"/>
          </a:xfrm>
          <a:prstGeom prst="rect">
            <a:avLst/>
          </a:prstGeom>
        </p:spPr>
        <p:txBody>
          <a:bodyPr wrap="square" lIns="0" tIns="0" rIns="0" bIns="0" rtlCol="0" anchor="t">
            <a:spAutoFit/>
          </a:bodyPr>
          <a:lstStyle/>
          <a:p>
            <a:pPr>
              <a:lnSpc>
                <a:spcPts val="2939"/>
              </a:lnSpc>
              <a:spcBef>
                <a:spcPct val="0"/>
              </a:spcBef>
              <a:defRPr/>
            </a:pPr>
            <a:r>
              <a:rPr lang="en-US" sz="2400" b="1" dirty="0">
                <a:solidFill>
                  <a:srgbClr val="233746"/>
                </a:solidFill>
                <a:latin typeface="Aptos"/>
              </a:rPr>
              <a:t>October 2</a:t>
            </a:r>
            <a:r>
              <a:rPr kumimoji="0" lang="en-US" sz="2400" b="1" i="0" u="none" strike="noStrike" kern="1200" cap="none" spc="0" normalizeH="0" baseline="0" noProof="0" dirty="0">
                <a:ln>
                  <a:noFill/>
                </a:ln>
                <a:solidFill>
                  <a:srgbClr val="233746"/>
                </a:solidFill>
                <a:effectLst/>
                <a:uLnTx/>
                <a:uFillTx/>
                <a:latin typeface="Aptos"/>
                <a:ea typeface="+mn-ea"/>
                <a:cs typeface="+mn-cs"/>
              </a:rPr>
              <a:t>, 2025</a:t>
            </a:r>
          </a:p>
        </p:txBody>
      </p:sp>
      <p:pic>
        <p:nvPicPr>
          <p:cNvPr id="14" name="Picture 13" descr="South Carolina Department of Education banner">
            <a:extLst>
              <a:ext uri="{FF2B5EF4-FFF2-40B4-BE49-F238E27FC236}">
                <a16:creationId xmlns:a16="http://schemas.microsoft.com/office/drawing/2014/main" id="{6FE4EB68-B662-A92E-D6F6-6A644F0EBF7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0" y="8449005"/>
            <a:ext cx="7324305" cy="1464862"/>
          </a:xfrm>
          <a:prstGeom prst="rect">
            <a:avLst/>
          </a:prstGeom>
        </p:spPr>
      </p:pic>
    </p:spTree>
    <p:extLst>
      <p:ext uri="{BB962C8B-B14F-4D97-AF65-F5344CB8AC3E}">
        <p14:creationId xmlns:p14="http://schemas.microsoft.com/office/powerpoint/2010/main" val="33416311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66EFB2-A530-259C-891D-8DD36EDA1379}"/>
            </a:ext>
          </a:extLst>
        </p:cNvPr>
        <p:cNvGrpSpPr/>
        <p:nvPr/>
      </p:nvGrpSpPr>
      <p:grpSpPr>
        <a:xfrm>
          <a:off x="0" y="0"/>
          <a:ext cx="0" cy="0"/>
          <a:chOff x="0" y="0"/>
          <a:chExt cx="0" cy="0"/>
        </a:xfrm>
      </p:grpSpPr>
      <p:sp>
        <p:nvSpPr>
          <p:cNvPr id="14" name="TextBox 8">
            <a:extLst>
              <a:ext uri="{FF2B5EF4-FFF2-40B4-BE49-F238E27FC236}">
                <a16:creationId xmlns:a16="http://schemas.microsoft.com/office/drawing/2014/main" id="{7CE16799-B03D-8113-AC7B-BE4D5AC9A436}"/>
              </a:ext>
            </a:extLst>
          </p:cNvPr>
          <p:cNvSpPr txBox="1">
            <a:spLocks noGrp="1"/>
          </p:cNvSpPr>
          <p:nvPr>
            <p:ph type="title"/>
          </p:nvPr>
        </p:nvSpPr>
        <p:spPr>
          <a:xfrm>
            <a:off x="905745" y="727441"/>
            <a:ext cx="16404336" cy="65845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defTabSz="914400">
              <a:lnSpc>
                <a:spcPts val="5000"/>
              </a:lnSpc>
              <a:spcBef>
                <a:spcPts val="0"/>
              </a:spcBef>
              <a:defRPr/>
            </a:pPr>
            <a:r>
              <a:rPr lang="en-US">
                <a:latin typeface="Aptos"/>
                <a:ea typeface="+mn-ea"/>
                <a:cs typeface="+mn-cs"/>
              </a:rPr>
              <a:t>Resources for Implementing HQIM</a:t>
            </a:r>
            <a:endParaRPr lang="en-US">
              <a:ea typeface="+mn-ea"/>
              <a:cs typeface="+mn-cs"/>
            </a:endParaRPr>
          </a:p>
        </p:txBody>
      </p:sp>
      <p:sp>
        <p:nvSpPr>
          <p:cNvPr id="2" name="Content Placeholder 1">
            <a:extLst>
              <a:ext uri="{FF2B5EF4-FFF2-40B4-BE49-F238E27FC236}">
                <a16:creationId xmlns:a16="http://schemas.microsoft.com/office/drawing/2014/main" id="{9F6532E2-05E3-4960-B8A0-B0ABFFFB01A1}"/>
              </a:ext>
            </a:extLst>
          </p:cNvPr>
          <p:cNvSpPr>
            <a:spLocks noGrp="1"/>
          </p:cNvSpPr>
          <p:nvPr>
            <p:ph sz="half" idx="1"/>
          </p:nvPr>
        </p:nvSpPr>
        <p:spPr>
          <a:xfrm>
            <a:off x="905745" y="1905000"/>
            <a:ext cx="8390109" cy="7155517"/>
          </a:xfrm>
        </p:spPr>
        <p:txBody>
          <a:bodyPr vert="horz" lIns="91440" tIns="45720" rIns="91440" bIns="45720" rtlCol="0" anchor="t">
            <a:noAutofit/>
          </a:bodyPr>
          <a:lstStyle/>
          <a:p>
            <a:pPr marL="0" indent="0">
              <a:buNone/>
            </a:pPr>
            <a:r>
              <a:rPr lang="en-US" sz="2800" b="1"/>
              <a:t>Instruction Partners Professional Learning </a:t>
            </a:r>
            <a:endParaRPr lang="en-US" sz="2800"/>
          </a:p>
          <a:p>
            <a:pPr marL="171450" indent="-171450" algn="just">
              <a:buFont typeface="Arial"/>
              <a:buChar char="•"/>
            </a:pPr>
            <a:r>
              <a:rPr lang="en-US" sz="2800"/>
              <a:t>April 28, Session 1: Intro to HQIM Leadership (</a:t>
            </a:r>
            <a:r>
              <a:rPr lang="en-US" sz="2800" u="sng">
                <a:solidFill>
                  <a:srgbClr val="467886"/>
                </a:solidFill>
                <a:hlinkClick r:id="rId3"/>
              </a:rPr>
              <a:t>PPT</a:t>
            </a:r>
            <a:r>
              <a:rPr lang="en-US" sz="2800"/>
              <a:t>)  </a:t>
            </a:r>
          </a:p>
          <a:p>
            <a:pPr marL="171450" indent="-171450">
              <a:buFont typeface="Arial"/>
              <a:buChar char="•"/>
            </a:pPr>
            <a:r>
              <a:rPr lang="en-US" sz="2800"/>
              <a:t>April 28 Session 1: Video (</a:t>
            </a:r>
            <a:r>
              <a:rPr lang="en-US" sz="2800" u="sng">
                <a:solidFill>
                  <a:srgbClr val="467886"/>
                </a:solidFill>
                <a:hlinkClick r:id="rId4"/>
              </a:rPr>
              <a:t>MOV</a:t>
            </a:r>
            <a:r>
              <a:rPr lang="en-US" sz="2800"/>
              <a:t>) </a:t>
            </a:r>
          </a:p>
          <a:p>
            <a:pPr marL="171450" indent="-171450">
              <a:buFont typeface="Arial"/>
              <a:buChar char="•"/>
            </a:pPr>
            <a:r>
              <a:rPr lang="en-US" sz="2800"/>
              <a:t>May 16, Session 2: </a:t>
            </a:r>
            <a:r>
              <a:rPr lang="en-US" sz="2800" u="sng">
                <a:solidFill>
                  <a:srgbClr val="467886"/>
                </a:solidFill>
                <a:hlinkClick r:id="rId5"/>
              </a:rPr>
              <a:t>Unit Internalization Slides</a:t>
            </a:r>
            <a:r>
              <a:rPr lang="en-US" sz="2800"/>
              <a:t>  </a:t>
            </a:r>
          </a:p>
          <a:p>
            <a:pPr marL="171450" indent="-171450">
              <a:buFont typeface="Arial"/>
              <a:buChar char="•"/>
            </a:pPr>
            <a:r>
              <a:rPr lang="en-US" sz="2800"/>
              <a:t>May 16, Session 2: </a:t>
            </a:r>
            <a:r>
              <a:rPr lang="en-US" sz="2800" u="sng">
                <a:solidFill>
                  <a:srgbClr val="467886"/>
                </a:solidFill>
                <a:hlinkClick r:id="rId6"/>
              </a:rPr>
              <a:t>Unit Internalization Video</a:t>
            </a:r>
            <a:r>
              <a:rPr lang="en-US" sz="2800"/>
              <a:t>.  </a:t>
            </a:r>
          </a:p>
          <a:p>
            <a:pPr marL="171450" indent="-171450">
              <a:buFont typeface="Arial"/>
              <a:buChar char="•"/>
            </a:pPr>
            <a:r>
              <a:rPr lang="en-US" sz="2800"/>
              <a:t>May 16:</a:t>
            </a:r>
            <a:r>
              <a:rPr lang="en-US" sz="2800" u="sng"/>
              <a:t> </a:t>
            </a:r>
            <a:r>
              <a:rPr lang="en-US" sz="2800" u="sng">
                <a:solidFill>
                  <a:srgbClr val="467886"/>
                </a:solidFill>
                <a:hlinkClick r:id="rId7"/>
              </a:rPr>
              <a:t>Curriculum Support Guide</a:t>
            </a:r>
            <a:r>
              <a:rPr lang="en-US" sz="2800"/>
              <a:t>  </a:t>
            </a:r>
          </a:p>
          <a:p>
            <a:pPr marL="171450" indent="-171450">
              <a:buFont typeface="Arial"/>
              <a:buChar char="•"/>
            </a:pPr>
            <a:r>
              <a:rPr lang="en-US" sz="2800"/>
              <a:t>May 16: </a:t>
            </a:r>
            <a:r>
              <a:rPr lang="en-US" sz="2800" u="sng">
                <a:solidFill>
                  <a:srgbClr val="467886"/>
                </a:solidFill>
                <a:hlinkClick r:id="rId8"/>
              </a:rPr>
              <a:t>Professional Learning Conditions</a:t>
            </a:r>
            <a:r>
              <a:rPr lang="en-US" sz="2800"/>
              <a:t> </a:t>
            </a:r>
          </a:p>
          <a:p>
            <a:pPr marL="0" indent="0">
              <a:buNone/>
            </a:pPr>
            <a:endParaRPr lang="en-US" sz="2800"/>
          </a:p>
          <a:p>
            <a:pPr marL="0" indent="0">
              <a:buNone/>
            </a:pPr>
            <a:r>
              <a:rPr lang="en-US" sz="2800" b="1"/>
              <a:t>Additional HQIM Research </a:t>
            </a:r>
            <a:r>
              <a:rPr lang="en-US" sz="2800"/>
              <a:t>  </a:t>
            </a:r>
          </a:p>
          <a:p>
            <a:pPr marL="171450" indent="-171450">
              <a:buFont typeface="Arial"/>
              <a:buChar char="•"/>
            </a:pPr>
            <a:r>
              <a:rPr lang="en-US" sz="2800"/>
              <a:t>Research: </a:t>
            </a:r>
            <a:r>
              <a:rPr lang="en-US" sz="2800" u="sng">
                <a:solidFill>
                  <a:srgbClr val="467886"/>
                </a:solidFill>
                <a:hlinkClick r:id="rId9"/>
              </a:rPr>
              <a:t>“Building Better PL: How to Strengthen Teacher Learning,”</a:t>
            </a:r>
            <a:r>
              <a:rPr lang="en-US" sz="2800"/>
              <a:t> (Hill and Papay, RPPL, 2022)  </a:t>
            </a:r>
          </a:p>
          <a:p>
            <a:pPr marL="171450" indent="-171450">
              <a:buFont typeface="Arial"/>
              <a:buChar char="•"/>
            </a:pPr>
            <a:r>
              <a:rPr lang="en-US" sz="2800"/>
              <a:t>Research: “</a:t>
            </a:r>
            <a:r>
              <a:rPr lang="en-US" sz="2800" u="sng">
                <a:solidFill>
                  <a:srgbClr val="467886"/>
                </a:solidFill>
                <a:hlinkClick r:id="rId10"/>
              </a:rPr>
              <a:t>What Works, Q&amp;A with Heather Hill</a:t>
            </a:r>
            <a:r>
              <a:rPr lang="en-US" sz="2800"/>
              <a:t>” (Learning Forward, 2020) </a:t>
            </a:r>
          </a:p>
          <a:p>
            <a:pPr marL="171450" indent="-171450">
              <a:buFont typeface="Arial"/>
              <a:buChar char="•"/>
            </a:pPr>
            <a:r>
              <a:rPr lang="en-US" sz="2800"/>
              <a:t>Research: </a:t>
            </a:r>
            <a:r>
              <a:rPr lang="en-US" sz="2800" u="sng">
                <a:solidFill>
                  <a:srgbClr val="467886"/>
                </a:solidFill>
                <a:hlinkClick r:id="rId11"/>
              </a:rPr>
              <a:t>“Does Studying Student Data Really Raise Test Scores”</a:t>
            </a:r>
            <a:r>
              <a:rPr lang="en-US" sz="2800"/>
              <a:t> (Hill, </a:t>
            </a:r>
            <a:r>
              <a:rPr lang="en-US" sz="2800" err="1"/>
              <a:t>EdWeek</a:t>
            </a:r>
            <a:r>
              <a:rPr lang="en-US" sz="2800"/>
              <a:t>, 2020)  </a:t>
            </a:r>
          </a:p>
          <a:p>
            <a:pPr marL="171450" indent="-171450">
              <a:buFont typeface="Arial"/>
              <a:buChar char="•"/>
            </a:pPr>
            <a:r>
              <a:rPr lang="en-US" sz="2800"/>
              <a:t>Research: “</a:t>
            </a:r>
            <a:r>
              <a:rPr lang="en-US" sz="2800" u="sng">
                <a:solidFill>
                  <a:srgbClr val="467886"/>
                </a:solidFill>
                <a:hlinkClick r:id="rId12"/>
              </a:rPr>
              <a:t>The Opportunity Myth</a:t>
            </a:r>
            <a:r>
              <a:rPr lang="en-US" sz="2800"/>
              <a:t>,” (TNTP, 2018) </a:t>
            </a:r>
          </a:p>
          <a:p>
            <a:endParaRPr lang="en-US" sz="2800"/>
          </a:p>
          <a:p>
            <a:pPr marL="0" indent="0">
              <a:buNone/>
            </a:pPr>
            <a:endParaRPr lang="en-US" sz="2800"/>
          </a:p>
          <a:p>
            <a:pPr lvl="1">
              <a:buFont typeface="Courier New" panose="020B0604020202020204" pitchFamily="34" charset="0"/>
              <a:buChar char="o"/>
            </a:pPr>
            <a:endParaRPr lang="en-US" sz="2800"/>
          </a:p>
          <a:p>
            <a:pPr lvl="1">
              <a:buFont typeface="Courier New" panose="020B0604020202020204" pitchFamily="34" charset="0"/>
              <a:buChar char="o"/>
            </a:pPr>
            <a:endParaRPr lang="en-US" sz="2800"/>
          </a:p>
          <a:p>
            <a:pPr marL="685800" lvl="1" indent="0">
              <a:buNone/>
            </a:pPr>
            <a:endParaRPr lang="en-US" sz="2800"/>
          </a:p>
        </p:txBody>
      </p:sp>
      <p:pic>
        <p:nvPicPr>
          <p:cNvPr id="3" name="Picture 2" descr="A book on a desk">
            <a:extLst>
              <a:ext uri="{FF2B5EF4-FFF2-40B4-BE49-F238E27FC236}">
                <a16:creationId xmlns:a16="http://schemas.microsoft.com/office/drawing/2014/main" id="{1F5954E6-EC8F-D484-037B-824C07CA4C88}"/>
              </a:ext>
            </a:extLst>
          </p:cNvPr>
          <p:cNvPicPr>
            <a:picLocks noChangeAspect="1"/>
          </p:cNvPicPr>
          <p:nvPr/>
        </p:nvPicPr>
        <p:blipFill>
          <a:blip r:embed="rId13"/>
          <a:stretch>
            <a:fillRect/>
          </a:stretch>
        </p:blipFill>
        <p:spPr>
          <a:xfrm>
            <a:off x="11273108" y="3148641"/>
            <a:ext cx="4605424" cy="3083944"/>
          </a:xfrm>
          <a:prstGeom prst="rect">
            <a:avLst/>
          </a:prstGeom>
        </p:spPr>
      </p:pic>
    </p:spTree>
    <p:extLst>
      <p:ext uri="{BB962C8B-B14F-4D97-AF65-F5344CB8AC3E}">
        <p14:creationId xmlns:p14="http://schemas.microsoft.com/office/powerpoint/2010/main" val="1967149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413AC1-11BA-3AF0-FD28-A266DDAAB32B}"/>
            </a:ext>
          </a:extLst>
        </p:cNvPr>
        <p:cNvGrpSpPr/>
        <p:nvPr/>
      </p:nvGrpSpPr>
      <p:grpSpPr>
        <a:xfrm>
          <a:off x="0" y="0"/>
          <a:ext cx="0" cy="0"/>
          <a:chOff x="0" y="0"/>
          <a:chExt cx="0" cy="0"/>
        </a:xfrm>
      </p:grpSpPr>
      <p:sp>
        <p:nvSpPr>
          <p:cNvPr id="14" name="TextBox 8">
            <a:extLst>
              <a:ext uri="{FF2B5EF4-FFF2-40B4-BE49-F238E27FC236}">
                <a16:creationId xmlns:a16="http://schemas.microsoft.com/office/drawing/2014/main" id="{5F9C4692-F8A3-0C71-2EAE-8187098CA3E8}"/>
              </a:ext>
            </a:extLst>
          </p:cNvPr>
          <p:cNvSpPr txBox="1">
            <a:spLocks noGrp="1"/>
          </p:cNvSpPr>
          <p:nvPr>
            <p:ph type="title"/>
          </p:nvPr>
        </p:nvSpPr>
        <p:spPr>
          <a:xfrm>
            <a:off x="942110" y="547688"/>
            <a:ext cx="16445345" cy="1097280"/>
          </a:xfrm>
        </p:spPr>
        <p:txBody>
          <a:bodyPr rot="0" spcFirstLastPara="0" vertOverflow="overflow" horzOverflow="overflow" vert="horz" lIns="91440" tIns="45720" rIns="91440" bIns="45720" numCol="1" spcCol="0" rtlCol="0" fromWordArt="0" anchor="t" anchorCtr="0" forceAA="0" compatLnSpc="1">
            <a:prstTxWarp prst="textNoShape">
              <a:avLst/>
            </a:prstTxWarp>
            <a:normAutofit fontScale="90000"/>
          </a:bodyPr>
          <a:lstStyle/>
          <a:p>
            <a:pPr>
              <a:defRPr/>
            </a:pPr>
            <a:r>
              <a:rPr lang="en-US" b="1" kern="1200" dirty="0">
                <a:latin typeface="+mn-lt"/>
                <a:ea typeface="+mj-ea"/>
                <a:cs typeface="+mj-cs"/>
              </a:rPr>
              <a:t>Save the Date: HQIM PD for </a:t>
            </a:r>
            <a:r>
              <a:rPr lang="en-US" dirty="0"/>
              <a:t>District Instructional</a:t>
            </a:r>
            <a:r>
              <a:rPr lang="en-US" b="1" kern="1200" dirty="0">
                <a:latin typeface="+mn-lt"/>
                <a:ea typeface="+mj-ea"/>
                <a:cs typeface="+mj-cs"/>
              </a:rPr>
              <a:t> Leaders</a:t>
            </a:r>
          </a:p>
        </p:txBody>
      </p:sp>
      <p:sp>
        <p:nvSpPr>
          <p:cNvPr id="20" name="Text Placeholder 2">
            <a:extLst>
              <a:ext uri="{FF2B5EF4-FFF2-40B4-BE49-F238E27FC236}">
                <a16:creationId xmlns:a16="http://schemas.microsoft.com/office/drawing/2014/main" id="{9A9F0C79-FE21-B85C-57BC-50A0F2A3449C}"/>
              </a:ext>
            </a:extLst>
          </p:cNvPr>
          <p:cNvSpPr>
            <a:spLocks noGrp="1"/>
          </p:cNvSpPr>
          <p:nvPr>
            <p:ph type="body" idx="1"/>
          </p:nvPr>
        </p:nvSpPr>
        <p:spPr>
          <a:xfrm>
            <a:off x="958793" y="2371986"/>
            <a:ext cx="7736681" cy="731520"/>
          </a:xfrm>
        </p:spPr>
        <p:txBody>
          <a:bodyPr>
            <a:noAutofit/>
          </a:bodyPr>
          <a:lstStyle/>
          <a:p>
            <a:r>
              <a:rPr lang="en-US"/>
              <a:t>Chief Academic Officer HQIM Professional Learning Series </a:t>
            </a:r>
          </a:p>
        </p:txBody>
      </p:sp>
      <p:sp>
        <p:nvSpPr>
          <p:cNvPr id="2" name="Content Placeholder 1">
            <a:extLst>
              <a:ext uri="{FF2B5EF4-FFF2-40B4-BE49-F238E27FC236}">
                <a16:creationId xmlns:a16="http://schemas.microsoft.com/office/drawing/2014/main" id="{FAB80C94-C9E6-894C-42DE-DD917104BD86}"/>
              </a:ext>
            </a:extLst>
          </p:cNvPr>
          <p:cNvSpPr>
            <a:spLocks noGrp="1"/>
          </p:cNvSpPr>
          <p:nvPr>
            <p:ph sz="half" idx="2"/>
          </p:nvPr>
        </p:nvSpPr>
        <p:spPr>
          <a:xfrm>
            <a:off x="942110" y="3314700"/>
            <a:ext cx="7736681" cy="5440076"/>
          </a:xfrm>
        </p:spPr>
        <p:txBody>
          <a:bodyPr vert="horz" lIns="91440" tIns="45720" rIns="91440" bIns="45720" rtlCol="0">
            <a:normAutofit lnSpcReduction="10000"/>
          </a:bodyPr>
          <a:lstStyle/>
          <a:p>
            <a:pPr marL="0" indent="0">
              <a:lnSpc>
                <a:spcPct val="100000"/>
              </a:lnSpc>
              <a:spcAft>
                <a:spcPts val="600"/>
              </a:spcAft>
              <a:buNone/>
            </a:pPr>
            <a:r>
              <a:rPr lang="en-US" sz="2800"/>
              <a:t>90-minute virtual sessions, will include how to use resources from the HQIM Leadership Toolkit. </a:t>
            </a:r>
          </a:p>
          <a:p>
            <a:pPr marL="0">
              <a:lnSpc>
                <a:spcPct val="100000"/>
              </a:lnSpc>
              <a:spcAft>
                <a:spcPts val="600"/>
              </a:spcAft>
            </a:pPr>
            <a:endParaRPr lang="en-US" sz="2800" b="1"/>
          </a:p>
          <a:p>
            <a:pPr marL="0" indent="0">
              <a:lnSpc>
                <a:spcPct val="100000"/>
              </a:lnSpc>
              <a:spcAft>
                <a:spcPts val="600"/>
              </a:spcAft>
              <a:buNone/>
            </a:pPr>
            <a:r>
              <a:rPr lang="en-US" sz="2800" b="1"/>
              <a:t>Dates </a:t>
            </a:r>
          </a:p>
          <a:p>
            <a:pPr lvl="1">
              <a:lnSpc>
                <a:spcPct val="100000"/>
              </a:lnSpc>
              <a:spcAft>
                <a:spcPts val="600"/>
              </a:spcAft>
            </a:pPr>
            <a:r>
              <a:rPr lang="en-US" sz="2800" b="1"/>
              <a:t>October 21</a:t>
            </a:r>
          </a:p>
          <a:p>
            <a:pPr lvl="1">
              <a:lnSpc>
                <a:spcPct val="100000"/>
              </a:lnSpc>
              <a:spcAft>
                <a:spcPts val="600"/>
              </a:spcAft>
            </a:pPr>
            <a:r>
              <a:rPr lang="en-US" sz="2800" b="1"/>
              <a:t>December 9</a:t>
            </a:r>
          </a:p>
          <a:p>
            <a:pPr lvl="1">
              <a:lnSpc>
                <a:spcPct val="100000"/>
              </a:lnSpc>
              <a:spcAft>
                <a:spcPts val="600"/>
              </a:spcAft>
            </a:pPr>
            <a:r>
              <a:rPr lang="en-US" sz="2800" b="1"/>
              <a:t>February 12</a:t>
            </a:r>
          </a:p>
          <a:p>
            <a:pPr lvl="1">
              <a:lnSpc>
                <a:spcPct val="100000"/>
              </a:lnSpc>
              <a:spcAft>
                <a:spcPts val="600"/>
              </a:spcAft>
            </a:pPr>
            <a:r>
              <a:rPr lang="en-US" sz="2800" b="1"/>
              <a:t>April 1</a:t>
            </a:r>
          </a:p>
          <a:p>
            <a:pPr marL="685800" lvl="1" indent="0">
              <a:lnSpc>
                <a:spcPct val="100000"/>
              </a:lnSpc>
              <a:spcAft>
                <a:spcPts val="600"/>
              </a:spcAft>
              <a:buNone/>
            </a:pPr>
            <a:endParaRPr lang="en-US" sz="2800" b="1"/>
          </a:p>
          <a:p>
            <a:pPr marL="685800" lvl="1" indent="0">
              <a:lnSpc>
                <a:spcPct val="100000"/>
              </a:lnSpc>
              <a:spcAft>
                <a:spcPts val="600"/>
              </a:spcAft>
              <a:buNone/>
            </a:pPr>
            <a:r>
              <a:rPr lang="en-US" sz="2800" b="1"/>
              <a:t>Interested? </a:t>
            </a:r>
            <a:r>
              <a:rPr lang="en-US" sz="2800" b="1">
                <a:hlinkClick r:id="rId3">
                  <a:extLst>
                    <a:ext uri="{A12FA001-AC4F-418D-AE19-62706E023703}">
                      <ahyp:hlinkClr xmlns:ahyp="http://schemas.microsoft.com/office/drawing/2018/hyperlinkcolor" val="tx"/>
                    </a:ext>
                  </a:extLst>
                </a:hlinkClick>
              </a:rPr>
              <a:t>Register here by October 16 for more information</a:t>
            </a:r>
            <a:r>
              <a:rPr lang="en-US" sz="2800" b="1"/>
              <a:t>.</a:t>
            </a:r>
          </a:p>
          <a:p>
            <a:pPr marL="685800" lvl="1" indent="0">
              <a:lnSpc>
                <a:spcPct val="100000"/>
              </a:lnSpc>
              <a:spcAft>
                <a:spcPts val="600"/>
              </a:spcAft>
              <a:buNone/>
            </a:pPr>
            <a:endParaRPr lang="en-US" b="1"/>
          </a:p>
          <a:p>
            <a:pPr lvl="1">
              <a:lnSpc>
                <a:spcPct val="100000"/>
              </a:lnSpc>
              <a:spcAft>
                <a:spcPts val="600"/>
              </a:spcAft>
            </a:pPr>
            <a:endParaRPr lang="en-US" b="1"/>
          </a:p>
          <a:p>
            <a:pPr lvl="1">
              <a:lnSpc>
                <a:spcPct val="100000"/>
              </a:lnSpc>
              <a:spcAft>
                <a:spcPts val="600"/>
              </a:spcAft>
            </a:pPr>
            <a:endParaRPr lang="en-US" b="1"/>
          </a:p>
          <a:p>
            <a:pPr marL="685800" lvl="1">
              <a:lnSpc>
                <a:spcPct val="100000"/>
              </a:lnSpc>
              <a:spcAft>
                <a:spcPts val="600"/>
              </a:spcAft>
            </a:pPr>
            <a:endParaRPr lang="en-US" b="1"/>
          </a:p>
        </p:txBody>
      </p:sp>
      <p:sp>
        <p:nvSpPr>
          <p:cNvPr id="5" name="TextBox 4">
            <a:extLst>
              <a:ext uri="{FF2B5EF4-FFF2-40B4-BE49-F238E27FC236}">
                <a16:creationId xmlns:a16="http://schemas.microsoft.com/office/drawing/2014/main" id="{215979BF-9A84-79EA-0E7B-12FA404C58F2}"/>
              </a:ext>
              <a:ext uri="{C183D7F6-B498-43B3-948B-1728B52AA6E4}">
                <adec:decorative xmlns:adec="http://schemas.microsoft.com/office/drawing/2017/decorative" val="1"/>
              </a:ext>
            </a:extLst>
          </p:cNvPr>
          <p:cNvSpPr txBox="1"/>
          <p:nvPr/>
        </p:nvSpPr>
        <p:spPr>
          <a:xfrm>
            <a:off x="9577760" y="2371986"/>
            <a:ext cx="7774782" cy="731520"/>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algn="ctr" defTabSz="1371600">
              <a:lnSpc>
                <a:spcPct val="90000"/>
              </a:lnSpc>
              <a:spcBef>
                <a:spcPts val="1500"/>
              </a:spcBef>
            </a:pPr>
            <a:endParaRPr lang="en-US" sz="2200" b="1" kern="1200">
              <a:solidFill>
                <a:schemeClr val="bg1"/>
              </a:solidFill>
              <a:latin typeface="+mn-lt"/>
              <a:ea typeface="+mn-ea"/>
              <a:cs typeface="+mn-cs"/>
            </a:endParaRPr>
          </a:p>
        </p:txBody>
      </p:sp>
      <p:pic>
        <p:nvPicPr>
          <p:cNvPr id="16" name="Picture 15" descr="Calendar">
            <a:extLst>
              <a:ext uri="{FF2B5EF4-FFF2-40B4-BE49-F238E27FC236}">
                <a16:creationId xmlns:a16="http://schemas.microsoft.com/office/drawing/2014/main" id="{EA392D76-25DA-3024-822A-B7FDD1B52A98}"/>
              </a:ext>
            </a:extLst>
          </p:cNvPr>
          <p:cNvPicPr>
            <a:picLocks noChangeAspect="1"/>
          </p:cNvPicPr>
          <p:nvPr/>
        </p:nvPicPr>
        <p:blipFill>
          <a:blip r:embed="rId4"/>
          <a:srcRect l="4271" r="333" b="1"/>
          <a:stretch>
            <a:fillRect/>
          </a:stretch>
        </p:blipFill>
        <p:spPr>
          <a:xfrm>
            <a:off x="9554425" y="2106848"/>
            <a:ext cx="7774782" cy="5440076"/>
          </a:xfrm>
          <a:prstGeom prst="rect">
            <a:avLst/>
          </a:prstGeom>
          <a:noFill/>
        </p:spPr>
      </p:pic>
      <p:sp>
        <p:nvSpPr>
          <p:cNvPr id="4" name="TextBox 3">
            <a:extLst>
              <a:ext uri="{FF2B5EF4-FFF2-40B4-BE49-F238E27FC236}">
                <a16:creationId xmlns:a16="http://schemas.microsoft.com/office/drawing/2014/main" id="{E7C20462-CCAA-7233-5F1F-5A95BDA2DF2B}"/>
              </a:ext>
              <a:ext uri="{C183D7F6-B498-43B3-948B-1728B52AA6E4}">
                <adec:decorative xmlns:adec="http://schemas.microsoft.com/office/drawing/2017/decorative" val="1"/>
              </a:ext>
            </a:extLst>
          </p:cNvPr>
          <p:cNvSpPr txBox="1"/>
          <p:nvPr/>
        </p:nvSpPr>
        <p:spPr>
          <a:xfrm>
            <a:off x="10058400" y="8077200"/>
            <a:ext cx="7287490" cy="677576"/>
          </a:xfrm>
          <a:prstGeom prst="rect">
            <a:avLst/>
          </a:prstGeom>
        </p:spPr>
        <p:txBody>
          <a:bodyPr vert="horz" wrap="square" lIns="91440" tIns="45720" rIns="91440" bIns="45720" rtlCol="0" anchor="t">
            <a:noAutofit/>
          </a:bodyPr>
          <a:lstStyle/>
          <a:p>
            <a:pPr algn="l"/>
            <a:endParaRPr lang="en-US" sz="4400" b="0"/>
          </a:p>
        </p:txBody>
      </p:sp>
      <p:sp>
        <p:nvSpPr>
          <p:cNvPr id="6" name="TextBox 5">
            <a:extLst>
              <a:ext uri="{FF2B5EF4-FFF2-40B4-BE49-F238E27FC236}">
                <a16:creationId xmlns:a16="http://schemas.microsoft.com/office/drawing/2014/main" id="{59D904A2-8102-FAFE-12BD-17126861B957}"/>
              </a:ext>
            </a:extLst>
          </p:cNvPr>
          <p:cNvSpPr txBox="1"/>
          <p:nvPr/>
        </p:nvSpPr>
        <p:spPr>
          <a:xfrm>
            <a:off x="9609211" y="7812062"/>
            <a:ext cx="6705600" cy="677576"/>
          </a:xfrm>
          <a:prstGeom prst="rect">
            <a:avLst/>
          </a:prstGeom>
        </p:spPr>
        <p:txBody>
          <a:bodyPr vert="horz" wrap="square" lIns="91440" tIns="45720" rIns="91440" bIns="45720" rtlCol="0" anchor="t">
            <a:noAutofit/>
          </a:bodyPr>
          <a:lstStyle/>
          <a:p>
            <a:pPr algn="l"/>
            <a:r>
              <a:rPr lang="en-US" sz="2800" b="0">
                <a:solidFill>
                  <a:schemeClr val="accent2">
                    <a:lumMod val="40000"/>
                    <a:lumOff val="60000"/>
                  </a:schemeClr>
                </a:solidFill>
              </a:rPr>
              <a:t>Coming this fall: Applications for school team HQIM Leadership Academy  </a:t>
            </a:r>
          </a:p>
        </p:txBody>
      </p:sp>
    </p:spTree>
    <p:extLst>
      <p:ext uri="{BB962C8B-B14F-4D97-AF65-F5344CB8AC3E}">
        <p14:creationId xmlns:p14="http://schemas.microsoft.com/office/powerpoint/2010/main" val="3671550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a:xfrm>
            <a:off x="641718" y="1467708"/>
            <a:ext cx="17646282" cy="3675792"/>
          </a:xfrm>
        </p:spPr>
        <p:txBody>
          <a:bodyPr>
            <a:noAutofit/>
          </a:bodyPr>
          <a:lstStyle/>
          <a:p>
            <a:r>
              <a:rPr lang="en-US" sz="10800"/>
              <a:t>Office of Instructional Supports</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lum bright="70000" contrast="-70000"/>
            <a:extLst>
              <a:ext uri="{BEBA8EAE-BF5A-486C-A8C5-ECC9F3942E4B}">
                <a14:imgProps xmlns:a14="http://schemas.microsoft.com/office/drawing/2010/main">
                  <a14:imgLayer r:embed="rId4">
                    <a14:imgEffect>
                      <a14:colorTemperature colorTemp="1500"/>
                    </a14:imgEffect>
                    <a14:imgEffect>
                      <a14:saturation sat="0"/>
                    </a14:imgEffect>
                  </a14:imgLayer>
                </a14:imgProps>
              </a:ext>
            </a:extLst>
          </a:blip>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Shape 146">
          <a:extLst>
            <a:ext uri="{FF2B5EF4-FFF2-40B4-BE49-F238E27FC236}">
              <a16:creationId xmlns:a16="http://schemas.microsoft.com/office/drawing/2014/main" id="{5E219C95-C05E-8123-FFC5-BD134B6B22E5}"/>
            </a:ext>
          </a:extLst>
        </p:cNvPr>
        <p:cNvGrpSpPr/>
        <p:nvPr/>
      </p:nvGrpSpPr>
      <p:grpSpPr>
        <a:xfrm>
          <a:off x="0" y="0"/>
          <a:ext cx="0" cy="0"/>
          <a:chOff x="0" y="0"/>
          <a:chExt cx="0" cy="0"/>
        </a:xfrm>
      </p:grpSpPr>
      <p:sp>
        <p:nvSpPr>
          <p:cNvPr id="149" name="Google Shape;149;g224757f15e6_0_92">
            <a:extLst>
              <a:ext uri="{FF2B5EF4-FFF2-40B4-BE49-F238E27FC236}">
                <a16:creationId xmlns:a16="http://schemas.microsoft.com/office/drawing/2014/main" id="{3F0FBACF-7DBA-5A90-F20F-93EB46A399DF}"/>
              </a:ext>
            </a:extLst>
          </p:cNvPr>
          <p:cNvSpPr txBox="1">
            <a:spLocks noGrp="1"/>
          </p:cNvSpPr>
          <p:nvPr>
            <p:ph type="title" idx="4294967295"/>
          </p:nvPr>
        </p:nvSpPr>
        <p:spPr>
          <a:xfrm>
            <a:off x="637255" y="555588"/>
            <a:ext cx="16784428" cy="747897"/>
          </a:xfrm>
          <a:prstGeom prst="rect">
            <a:avLst/>
          </a:prstGeom>
          <a:noFill/>
          <a:ln>
            <a:noFill/>
          </a:ln>
        </p:spPr>
        <p:txBody>
          <a:bodyPr spcFirstLastPara="1" wrap="square" lIns="0" tIns="0" rIns="0" bIns="0" anchor="t" anchorCtr="0">
            <a:spAutoFit/>
          </a:bodyPr>
          <a:lstStyle/>
          <a:p>
            <a:r>
              <a:rPr lang="en-US" sz="5400" b="1">
                <a:solidFill>
                  <a:schemeClr val="bg1"/>
                </a:solidFill>
              </a:rPr>
              <a:t>Summer Reading Camp | 1</a:t>
            </a:r>
            <a:r>
              <a:rPr lang="en-US" sz="5400" b="1" baseline="30000">
                <a:solidFill>
                  <a:schemeClr val="bg1"/>
                </a:solidFill>
              </a:rPr>
              <a:t>st</a:t>
            </a:r>
            <a:r>
              <a:rPr lang="en-US" sz="5400" b="1">
                <a:solidFill>
                  <a:schemeClr val="bg1"/>
                </a:solidFill>
              </a:rPr>
              <a:t> Grade Requirement</a:t>
            </a:r>
          </a:p>
        </p:txBody>
      </p:sp>
      <p:cxnSp>
        <p:nvCxnSpPr>
          <p:cNvPr id="150" name="Google Shape;150;g224757f15e6_0_92">
            <a:extLst>
              <a:ext uri="{FF2B5EF4-FFF2-40B4-BE49-F238E27FC236}">
                <a16:creationId xmlns:a16="http://schemas.microsoft.com/office/drawing/2014/main" id="{16B9EE73-C7CA-670E-9C4A-1CF59A45020C}"/>
              </a:ext>
              <a:ext uri="{C183D7F6-B498-43B3-948B-1728B52AA6E4}">
                <adec:decorative xmlns:adec="http://schemas.microsoft.com/office/drawing/2017/decorative" val="1"/>
              </a:ext>
            </a:extLst>
          </p:cNvPr>
          <p:cNvCxnSpPr/>
          <p:nvPr/>
        </p:nvCxnSpPr>
        <p:spPr>
          <a:xfrm>
            <a:off x="0" y="9267825"/>
            <a:ext cx="16029000" cy="0"/>
          </a:xfrm>
          <a:prstGeom prst="straightConnector1">
            <a:avLst/>
          </a:prstGeom>
          <a:noFill/>
          <a:ln w="19050" cap="flat" cmpd="sng">
            <a:solidFill>
              <a:srgbClr val="EFC04C"/>
            </a:solidFill>
            <a:prstDash val="solid"/>
            <a:round/>
            <a:headEnd type="none" w="sm" len="sm"/>
            <a:tailEnd type="none" w="sm" len="sm"/>
          </a:ln>
        </p:spPr>
      </p:cxnSp>
      <p:sp>
        <p:nvSpPr>
          <p:cNvPr id="151" name="Google Shape;151;g224757f15e6_0_92"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02967DFF-2C4A-1780-D5A9-A48927A4D93D}"/>
              </a:ext>
            </a:extLst>
          </p:cNvPr>
          <p:cNvSpPr/>
          <p:nvPr/>
        </p:nvSpPr>
        <p:spPr>
          <a:xfrm>
            <a:off x="16185764" y="8575169"/>
            <a:ext cx="1385313" cy="1385313"/>
          </a:xfrm>
          <a:custGeom>
            <a:avLst/>
            <a:gdLst/>
            <a:ahLst/>
            <a:cxnLst/>
            <a:rect l="l" t="t" r="r" b="b"/>
            <a:pathLst>
              <a:path w="1385313" h="1385313" extrusionOk="0">
                <a:moveTo>
                  <a:pt x="0" y="0"/>
                </a:moveTo>
                <a:lnTo>
                  <a:pt x="1385312" y="0"/>
                </a:lnTo>
                <a:lnTo>
                  <a:pt x="1385312" y="1385312"/>
                </a:lnTo>
                <a:lnTo>
                  <a:pt x="0" y="138531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prstClr val="black"/>
              </a:solidFill>
              <a:effectLst/>
              <a:uLnTx/>
              <a:uFillTx/>
              <a:latin typeface="Calibri"/>
              <a:ea typeface="Calibri"/>
              <a:cs typeface="Calibri"/>
              <a:sym typeface="Calibri"/>
            </a:endParaRPr>
          </a:p>
        </p:txBody>
      </p:sp>
      <p:sp>
        <p:nvSpPr>
          <p:cNvPr id="5" name="Text Placeholder 2">
            <a:extLst>
              <a:ext uri="{FF2B5EF4-FFF2-40B4-BE49-F238E27FC236}">
                <a16:creationId xmlns:a16="http://schemas.microsoft.com/office/drawing/2014/main" id="{0680059E-5002-F160-FB9C-69195B001144}"/>
              </a:ext>
              <a:ext uri="{C183D7F6-B498-43B3-948B-1728B52AA6E4}">
                <adec:decorative xmlns:adec="http://schemas.microsoft.com/office/drawing/2017/decorative" val="1"/>
              </a:ext>
            </a:extLst>
          </p:cNvPr>
          <p:cNvSpPr txBox="1">
            <a:spLocks/>
          </p:cNvSpPr>
          <p:nvPr/>
        </p:nvSpPr>
        <p:spPr>
          <a:xfrm>
            <a:off x="4085562" y="2201945"/>
            <a:ext cx="11306839" cy="6891052"/>
          </a:xfrm>
          <a:prstGeom prst="rect">
            <a:avLst/>
          </a:prstGeom>
        </p:spPr>
        <p:txBody>
          <a:bodyPr vert="horz" lIns="91440" tIns="45720" rIns="91440" bIns="45720" rtlCol="0">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525780" marR="0" lvl="3" indent="0" algn="l" defTabSz="1371600" rtl="0" eaLnBrk="1" fontAlgn="base" latinLnBrk="0" hangingPunct="1">
              <a:lnSpc>
                <a:spcPct val="90000"/>
              </a:lnSpc>
              <a:spcBef>
                <a:spcPts val="750"/>
              </a:spcBef>
              <a:spcAft>
                <a:spcPts val="0"/>
              </a:spcAft>
              <a:buClr>
                <a:prstClr val="white"/>
              </a:buClr>
              <a:buSzTx/>
              <a:buFont typeface="Arial" panose="020B0604020202020204" pitchFamily="34" charset="0"/>
              <a:buNone/>
              <a:tabLst/>
              <a:defRPr/>
            </a:pPr>
            <a:endParaRPr kumimoji="0" lang="en-US" sz="2800" b="0" i="0" u="none" strike="noStrike" kern="1200" cap="none" spc="0" normalizeH="0" baseline="0" noProof="0">
              <a:ln>
                <a:noFill/>
              </a:ln>
              <a:solidFill>
                <a:prstClr val="white"/>
              </a:solidFill>
              <a:effectLst/>
              <a:uLnTx/>
              <a:uFillTx/>
              <a:latin typeface="Aptos" panose="02110004020202020204"/>
              <a:ea typeface="+mn-ea"/>
              <a:cs typeface="+mn-cs"/>
              <a:sym typeface="Arial"/>
            </a:endParaRPr>
          </a:p>
          <a:p>
            <a:pPr marL="685800" marR="0" lvl="1" indent="0" algn="l" defTabSz="1371600" rtl="0" eaLnBrk="1" fontAlgn="auto" latinLnBrk="0" hangingPunct="1">
              <a:lnSpc>
                <a:spcPct val="90000"/>
              </a:lnSpc>
              <a:spcBef>
                <a:spcPts val="750"/>
              </a:spcBef>
              <a:spcAft>
                <a:spcPts val="0"/>
              </a:spcAft>
              <a:buClr>
                <a:prstClr val="white"/>
              </a:buClr>
              <a:buSzTx/>
              <a:buFont typeface="Arial" panose="020B0604020202020204" pitchFamily="34" charset="0"/>
              <a:buNone/>
              <a:tabLst/>
              <a:defRPr/>
            </a:pPr>
            <a:endParaRPr kumimoji="0" lang="en-US" sz="3200" b="0" i="0" u="none" strike="noStrike" kern="1200" cap="none" spc="0" normalizeH="0" baseline="0" noProof="0">
              <a:ln>
                <a:noFill/>
              </a:ln>
              <a:solidFill>
                <a:prstClr val="white"/>
              </a:solidFill>
              <a:effectLst/>
              <a:uLnTx/>
              <a:uFillTx/>
              <a:latin typeface="Aptos" panose="02110004020202020204"/>
              <a:ea typeface="+mn-ea"/>
              <a:cs typeface="+mn-cs"/>
              <a:sym typeface="Arial"/>
            </a:endParaRPr>
          </a:p>
          <a:p>
            <a:pPr marL="525780" marR="0" lvl="3" indent="0" algn="l" defTabSz="1371600" rtl="0" eaLnBrk="1" fontAlgn="base" latinLnBrk="0" hangingPunct="1">
              <a:lnSpc>
                <a:spcPct val="90000"/>
              </a:lnSpc>
              <a:spcBef>
                <a:spcPts val="750"/>
              </a:spcBef>
              <a:spcAft>
                <a:spcPts val="0"/>
              </a:spcAft>
              <a:buClr>
                <a:prstClr val="white"/>
              </a:buClr>
              <a:buSzTx/>
              <a:buFont typeface="Arial" panose="020B0604020202020204" pitchFamily="34" charset="0"/>
              <a:buNone/>
              <a:tabLst/>
              <a:defRPr/>
            </a:pPr>
            <a:endParaRPr kumimoji="0" lang="en-US" sz="3200" b="0" i="0" u="none" strike="noStrike" kern="1200" cap="none" spc="0" normalizeH="0" baseline="0" noProof="0">
              <a:ln>
                <a:noFill/>
              </a:ln>
              <a:solidFill>
                <a:prstClr val="white"/>
              </a:solidFill>
              <a:effectLst/>
              <a:uLnTx/>
              <a:uFillTx/>
              <a:latin typeface="Aptos" panose="02110004020202020204"/>
              <a:ea typeface="+mn-ea"/>
              <a:cs typeface="+mn-cs"/>
              <a:sym typeface="Arial"/>
            </a:endParaRPr>
          </a:p>
        </p:txBody>
      </p:sp>
      <p:sp>
        <p:nvSpPr>
          <p:cNvPr id="9" name="TextBox 8">
            <a:extLst>
              <a:ext uri="{FF2B5EF4-FFF2-40B4-BE49-F238E27FC236}">
                <a16:creationId xmlns:a16="http://schemas.microsoft.com/office/drawing/2014/main" id="{7C9DAD87-C70A-9A53-077F-6A229A9316F5}"/>
              </a:ext>
              <a:ext uri="{C183D7F6-B498-43B3-948B-1728B52AA6E4}">
                <adec:decorative xmlns:adec="http://schemas.microsoft.com/office/drawing/2017/decorative" val="1"/>
              </a:ext>
            </a:extLst>
          </p:cNvPr>
          <p:cNvSpPr txBox="1"/>
          <p:nvPr/>
        </p:nvSpPr>
        <p:spPr>
          <a:xfrm>
            <a:off x="4085562" y="5143500"/>
            <a:ext cx="7204738" cy="1854200"/>
          </a:xfrm>
          <a:prstGeom prst="rect">
            <a:avLst/>
          </a:prstGeom>
        </p:spPr>
        <p:txBody>
          <a:bodyPr vert="horz" wrap="square" lIns="91440" tIns="45720" rIns="91440" bIns="45720" rtlCol="0" anchor="t">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0" name="TextBox 9">
            <a:extLst>
              <a:ext uri="{FF2B5EF4-FFF2-40B4-BE49-F238E27FC236}">
                <a16:creationId xmlns:a16="http://schemas.microsoft.com/office/drawing/2014/main" id="{E8CD1B0D-D1CC-B8E8-5D66-AE5EEC45080B}"/>
              </a:ext>
              <a:ext uri="{C183D7F6-B498-43B3-948B-1728B52AA6E4}">
                <adec:decorative xmlns:adec="http://schemas.microsoft.com/office/drawing/2017/decorative" val="1"/>
              </a:ext>
            </a:extLst>
          </p:cNvPr>
          <p:cNvSpPr txBox="1"/>
          <p:nvPr/>
        </p:nvSpPr>
        <p:spPr>
          <a:xfrm>
            <a:off x="5143500" y="4787900"/>
            <a:ext cx="5778500" cy="1854200"/>
          </a:xfrm>
          <a:prstGeom prst="rect">
            <a:avLst/>
          </a:prstGeom>
        </p:spPr>
        <p:txBody>
          <a:bodyPr vert="horz" wrap="square" lIns="91440" tIns="45720" rIns="91440" bIns="45720" rtlCol="0" anchor="t">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7" name="TextBox 6">
            <a:extLst>
              <a:ext uri="{FF2B5EF4-FFF2-40B4-BE49-F238E27FC236}">
                <a16:creationId xmlns:a16="http://schemas.microsoft.com/office/drawing/2014/main" id="{5F18E5C2-BDCD-37B8-BED9-132A53085969}"/>
              </a:ext>
              <a:ext uri="{C183D7F6-B498-43B3-948B-1728B52AA6E4}">
                <adec:decorative xmlns:adec="http://schemas.microsoft.com/office/drawing/2017/decorative" val="1"/>
              </a:ext>
            </a:extLst>
          </p:cNvPr>
          <p:cNvSpPr txBox="1"/>
          <p:nvPr/>
        </p:nvSpPr>
        <p:spPr>
          <a:xfrm>
            <a:off x="8497207" y="1807028"/>
            <a:ext cx="1828800" cy="1828800"/>
          </a:xfrm>
          <a:prstGeom prst="rect">
            <a:avLst/>
          </a:prstGeom>
          <a:noFill/>
        </p:spPr>
        <p:txBody>
          <a:bodyPr vert="horz"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44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1" name="TextBox 10">
            <a:extLst>
              <a:ext uri="{FF2B5EF4-FFF2-40B4-BE49-F238E27FC236}">
                <a16:creationId xmlns:a16="http://schemas.microsoft.com/office/drawing/2014/main" id="{14E705D6-3C63-7CEE-C69F-E77E2F688E0E}"/>
              </a:ext>
            </a:extLst>
          </p:cNvPr>
          <p:cNvSpPr txBox="1"/>
          <p:nvPr/>
        </p:nvSpPr>
        <p:spPr>
          <a:xfrm>
            <a:off x="743338" y="2106469"/>
            <a:ext cx="16572262" cy="6555641"/>
          </a:xfrm>
          <a:prstGeom prst="rect">
            <a:avLst/>
          </a:prstGeom>
          <a:noFill/>
        </p:spPr>
        <p:txBody>
          <a:bodyPr wrap="square" lIns="91440" tIns="45720" rIns="91440" bIns="45720" anchor="t">
            <a:spAutoFit/>
          </a:bodyPr>
          <a:lstStyle/>
          <a:p>
            <a:r>
              <a:rPr lang="en-US" sz="3000">
                <a:solidFill>
                  <a:schemeClr val="bg1"/>
                </a:solidFill>
              </a:rPr>
              <a:t>Beginning in the 2025–26 school year, first grade students not exhibiting grade-level reading proficiency </a:t>
            </a:r>
            <a:r>
              <a:rPr lang="en-US" sz="3000" b="1" u="sng">
                <a:solidFill>
                  <a:schemeClr val="bg1"/>
                </a:solidFill>
              </a:rPr>
              <a:t>must be invited </a:t>
            </a:r>
            <a:r>
              <a:rPr lang="en-US" sz="3000">
                <a:solidFill>
                  <a:schemeClr val="bg1"/>
                </a:solidFill>
              </a:rPr>
              <a:t>to attend Summer Reading Camp (SRC), per Act 114 of 2024, Section 59‑155‑160 (H). </a:t>
            </a:r>
          </a:p>
          <a:p>
            <a:pPr marL="457200" indent="-457200">
              <a:buFont typeface="Arial" panose="020B0604020202020204" pitchFamily="34" charset="0"/>
              <a:buChar char="•"/>
            </a:pPr>
            <a:r>
              <a:rPr lang="en-US" sz="3000">
                <a:solidFill>
                  <a:schemeClr val="bg1"/>
                </a:solidFill>
              </a:rPr>
              <a:t>This expansion of SRC eligibility ensures earlier intervention for struggling readers.</a:t>
            </a:r>
          </a:p>
          <a:p>
            <a:endParaRPr lang="en-US" sz="3000">
              <a:solidFill>
                <a:schemeClr val="bg1"/>
              </a:solidFill>
            </a:endParaRPr>
          </a:p>
          <a:p>
            <a:endParaRPr lang="en-US" sz="3000">
              <a:solidFill>
                <a:schemeClr val="bg1"/>
              </a:solidFill>
            </a:endParaRPr>
          </a:p>
          <a:p>
            <a:r>
              <a:rPr lang="en-US" sz="3000">
                <a:solidFill>
                  <a:schemeClr val="bg1"/>
                </a:solidFill>
              </a:rPr>
              <a:t>The next two slides present the </a:t>
            </a:r>
            <a:r>
              <a:rPr lang="en-US" sz="3000" b="1" u="sng">
                <a:solidFill>
                  <a:schemeClr val="bg1"/>
                </a:solidFill>
              </a:rPr>
              <a:t>current </a:t>
            </a:r>
            <a:r>
              <a:rPr lang="en-US" sz="3000">
                <a:solidFill>
                  <a:schemeClr val="bg1"/>
                </a:solidFill>
              </a:rPr>
              <a:t>cut scores for approved assessments, based on the most recent available linking studies (EA report, May 2024).</a:t>
            </a:r>
          </a:p>
          <a:p>
            <a:endParaRPr lang="en-US" sz="3000">
              <a:solidFill>
                <a:schemeClr val="bg1"/>
              </a:solidFill>
            </a:endParaRPr>
          </a:p>
          <a:p>
            <a:endParaRPr lang="en-US" sz="3000">
              <a:solidFill>
                <a:schemeClr val="bg1"/>
              </a:solidFill>
            </a:endParaRPr>
          </a:p>
          <a:p>
            <a:r>
              <a:rPr lang="en-US" sz="3000">
                <a:solidFill>
                  <a:schemeClr val="bg1"/>
                </a:solidFill>
              </a:rPr>
              <a:t>⚠️Please note: New linking studies are either in progress or being planned for the updated ELA assessment. Updated cut scores will be released once those studies are complete. Until then, districts should use the current cut scores to identify first grade students who require intensive reading intervention.</a:t>
            </a:r>
          </a:p>
        </p:txBody>
      </p:sp>
    </p:spTree>
    <p:extLst>
      <p:ext uri="{BB962C8B-B14F-4D97-AF65-F5344CB8AC3E}">
        <p14:creationId xmlns:p14="http://schemas.microsoft.com/office/powerpoint/2010/main" val="1087626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Shape 146">
          <a:extLst>
            <a:ext uri="{FF2B5EF4-FFF2-40B4-BE49-F238E27FC236}">
              <a16:creationId xmlns:a16="http://schemas.microsoft.com/office/drawing/2014/main" id="{AF789366-253A-AE8D-6C98-E411398E9501}"/>
            </a:ext>
          </a:extLst>
        </p:cNvPr>
        <p:cNvGrpSpPr/>
        <p:nvPr/>
      </p:nvGrpSpPr>
      <p:grpSpPr>
        <a:xfrm>
          <a:off x="0" y="0"/>
          <a:ext cx="0" cy="0"/>
          <a:chOff x="0" y="0"/>
          <a:chExt cx="0" cy="0"/>
        </a:xfrm>
      </p:grpSpPr>
      <p:sp>
        <p:nvSpPr>
          <p:cNvPr id="149" name="Google Shape;149;g224757f15e6_0_92">
            <a:extLst>
              <a:ext uri="{FF2B5EF4-FFF2-40B4-BE49-F238E27FC236}">
                <a16:creationId xmlns:a16="http://schemas.microsoft.com/office/drawing/2014/main" id="{8DE81F49-A1CC-8037-4FC6-165E798CE6E1}"/>
              </a:ext>
            </a:extLst>
          </p:cNvPr>
          <p:cNvSpPr txBox="1">
            <a:spLocks noGrp="1"/>
          </p:cNvSpPr>
          <p:nvPr>
            <p:ph type="title" idx="4294967295"/>
          </p:nvPr>
        </p:nvSpPr>
        <p:spPr>
          <a:xfrm>
            <a:off x="786649" y="573038"/>
            <a:ext cx="16784428" cy="1477328"/>
          </a:xfrm>
          <a:prstGeom prst="rect">
            <a:avLst/>
          </a:prstGeom>
          <a:noFill/>
          <a:ln>
            <a:noFill/>
          </a:ln>
        </p:spPr>
        <p:txBody>
          <a:bodyPr spcFirstLastPara="1" wrap="square" lIns="0" tIns="0" rIns="0" bIns="0" anchor="t" anchorCtr="0">
            <a:spAutoFit/>
          </a:bodyPr>
          <a:lstStyle/>
          <a:p>
            <a:pPr>
              <a:lnSpc>
                <a:spcPct val="100000"/>
              </a:lnSpc>
              <a:spcBef>
                <a:spcPts val="0"/>
              </a:spcBef>
              <a:buClr>
                <a:srgbClr val="FFFFFF"/>
              </a:buClr>
              <a:buSzPts val="10000"/>
            </a:pPr>
            <a:r>
              <a:rPr lang="en-US" b="1">
                <a:solidFill>
                  <a:schemeClr val="bg1"/>
                </a:solidFill>
              </a:rPr>
              <a:t>Summer Reading Camp &amp; First Grade Intervention Planning</a:t>
            </a:r>
            <a:br>
              <a:rPr lang="en-US" b="1">
                <a:solidFill>
                  <a:schemeClr val="bg1"/>
                </a:solidFill>
              </a:rPr>
            </a:br>
            <a:endParaRPr>
              <a:latin typeface="Aptos" panose="020B0004020202020204" pitchFamily="34" charset="0"/>
            </a:endParaRPr>
          </a:p>
        </p:txBody>
      </p:sp>
      <p:cxnSp>
        <p:nvCxnSpPr>
          <p:cNvPr id="150" name="Google Shape;150;g224757f15e6_0_92">
            <a:extLst>
              <a:ext uri="{FF2B5EF4-FFF2-40B4-BE49-F238E27FC236}">
                <a16:creationId xmlns:a16="http://schemas.microsoft.com/office/drawing/2014/main" id="{FAB6D187-243C-0F04-C0B1-A2E199BCF32D}"/>
              </a:ext>
              <a:ext uri="{C183D7F6-B498-43B3-948B-1728B52AA6E4}">
                <adec:decorative xmlns:adec="http://schemas.microsoft.com/office/drawing/2017/decorative" val="1"/>
              </a:ext>
            </a:extLst>
          </p:cNvPr>
          <p:cNvCxnSpPr/>
          <p:nvPr/>
        </p:nvCxnSpPr>
        <p:spPr>
          <a:xfrm>
            <a:off x="18250" y="9267825"/>
            <a:ext cx="16029000" cy="0"/>
          </a:xfrm>
          <a:prstGeom prst="straightConnector1">
            <a:avLst/>
          </a:prstGeom>
          <a:noFill/>
          <a:ln w="19050" cap="flat" cmpd="sng">
            <a:solidFill>
              <a:srgbClr val="EFC04C"/>
            </a:solidFill>
            <a:prstDash val="solid"/>
            <a:round/>
            <a:headEnd type="none" w="sm" len="sm"/>
            <a:tailEnd type="none" w="sm" len="sm"/>
          </a:ln>
        </p:spPr>
      </p:cxnSp>
      <p:sp>
        <p:nvSpPr>
          <p:cNvPr id="5" name="Text Placeholder 2">
            <a:extLst>
              <a:ext uri="{FF2B5EF4-FFF2-40B4-BE49-F238E27FC236}">
                <a16:creationId xmlns:a16="http://schemas.microsoft.com/office/drawing/2014/main" id="{837B7B3D-873B-D479-A7E0-190E234AF537}"/>
              </a:ext>
              <a:ext uri="{C183D7F6-B498-43B3-948B-1728B52AA6E4}">
                <adec:decorative xmlns:adec="http://schemas.microsoft.com/office/drawing/2017/decorative" val="1"/>
              </a:ext>
            </a:extLst>
          </p:cNvPr>
          <p:cNvSpPr txBox="1">
            <a:spLocks/>
          </p:cNvSpPr>
          <p:nvPr/>
        </p:nvSpPr>
        <p:spPr>
          <a:xfrm>
            <a:off x="4085562" y="2201945"/>
            <a:ext cx="11306839" cy="6891052"/>
          </a:xfrm>
          <a:prstGeom prst="rect">
            <a:avLst/>
          </a:prstGeom>
        </p:spPr>
        <p:txBody>
          <a:bodyPr vert="horz" lIns="91440" tIns="45720" rIns="91440" bIns="45720" rtlCol="0">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525780" marR="0" lvl="3" indent="0" algn="l" defTabSz="1371600" rtl="0" eaLnBrk="1" fontAlgn="base" latinLnBrk="0" hangingPunct="1">
              <a:lnSpc>
                <a:spcPct val="90000"/>
              </a:lnSpc>
              <a:spcBef>
                <a:spcPts val="750"/>
              </a:spcBef>
              <a:spcAft>
                <a:spcPts val="0"/>
              </a:spcAft>
              <a:buClr>
                <a:prstClr val="white"/>
              </a:buClr>
              <a:buSzTx/>
              <a:buFont typeface="Arial" panose="020B0604020202020204" pitchFamily="34" charset="0"/>
              <a:buNone/>
              <a:tabLst/>
              <a:defRPr/>
            </a:pPr>
            <a:endParaRPr kumimoji="0" lang="en-US" sz="2800" b="0" i="0" u="none" strike="noStrike" kern="1200" cap="none" spc="0" normalizeH="0" baseline="0" noProof="0">
              <a:ln>
                <a:noFill/>
              </a:ln>
              <a:solidFill>
                <a:prstClr val="white"/>
              </a:solidFill>
              <a:effectLst/>
              <a:uLnTx/>
              <a:uFillTx/>
              <a:latin typeface="Aptos" panose="02110004020202020204"/>
              <a:ea typeface="+mn-ea"/>
              <a:cs typeface="+mn-cs"/>
              <a:sym typeface="Arial"/>
            </a:endParaRPr>
          </a:p>
          <a:p>
            <a:pPr marL="685800" marR="0" lvl="1" indent="0" algn="l" defTabSz="1371600" rtl="0" eaLnBrk="1" fontAlgn="auto" latinLnBrk="0" hangingPunct="1">
              <a:lnSpc>
                <a:spcPct val="90000"/>
              </a:lnSpc>
              <a:spcBef>
                <a:spcPts val="750"/>
              </a:spcBef>
              <a:spcAft>
                <a:spcPts val="0"/>
              </a:spcAft>
              <a:buClr>
                <a:prstClr val="white"/>
              </a:buClr>
              <a:buSzTx/>
              <a:buFont typeface="Arial" panose="020B0604020202020204" pitchFamily="34" charset="0"/>
              <a:buNone/>
              <a:tabLst/>
              <a:defRPr/>
            </a:pPr>
            <a:endParaRPr kumimoji="0" lang="en-US" sz="3200" b="0" i="0" u="none" strike="noStrike" kern="1200" cap="none" spc="0" normalizeH="0" baseline="0" noProof="0">
              <a:ln>
                <a:noFill/>
              </a:ln>
              <a:solidFill>
                <a:prstClr val="white"/>
              </a:solidFill>
              <a:effectLst/>
              <a:uLnTx/>
              <a:uFillTx/>
              <a:latin typeface="Aptos" panose="02110004020202020204"/>
              <a:ea typeface="+mn-ea"/>
              <a:cs typeface="+mn-cs"/>
              <a:sym typeface="Arial"/>
            </a:endParaRPr>
          </a:p>
          <a:p>
            <a:pPr marL="525780" marR="0" lvl="3" indent="0" algn="l" defTabSz="1371600" rtl="0" eaLnBrk="1" fontAlgn="base" latinLnBrk="0" hangingPunct="1">
              <a:lnSpc>
                <a:spcPct val="90000"/>
              </a:lnSpc>
              <a:spcBef>
                <a:spcPts val="750"/>
              </a:spcBef>
              <a:spcAft>
                <a:spcPts val="0"/>
              </a:spcAft>
              <a:buClr>
                <a:prstClr val="white"/>
              </a:buClr>
              <a:buSzTx/>
              <a:buFont typeface="Arial" panose="020B0604020202020204" pitchFamily="34" charset="0"/>
              <a:buNone/>
              <a:tabLst/>
              <a:defRPr/>
            </a:pPr>
            <a:endParaRPr kumimoji="0" lang="en-US" sz="3200" b="0" i="0" u="none" strike="noStrike" kern="1200" cap="none" spc="0" normalizeH="0" baseline="0" noProof="0">
              <a:ln>
                <a:noFill/>
              </a:ln>
              <a:solidFill>
                <a:prstClr val="white"/>
              </a:solidFill>
              <a:effectLst/>
              <a:uLnTx/>
              <a:uFillTx/>
              <a:latin typeface="Aptos" panose="02110004020202020204"/>
              <a:ea typeface="+mn-ea"/>
              <a:cs typeface="+mn-cs"/>
              <a:sym typeface="Arial"/>
            </a:endParaRPr>
          </a:p>
        </p:txBody>
      </p:sp>
      <p:sp>
        <p:nvSpPr>
          <p:cNvPr id="9" name="TextBox 8">
            <a:extLst>
              <a:ext uri="{FF2B5EF4-FFF2-40B4-BE49-F238E27FC236}">
                <a16:creationId xmlns:a16="http://schemas.microsoft.com/office/drawing/2014/main" id="{A2F58A44-AFB5-A285-C124-B610E2F60AD5}"/>
              </a:ext>
              <a:ext uri="{C183D7F6-B498-43B3-948B-1728B52AA6E4}">
                <adec:decorative xmlns:adec="http://schemas.microsoft.com/office/drawing/2017/decorative" val="1"/>
              </a:ext>
            </a:extLst>
          </p:cNvPr>
          <p:cNvSpPr txBox="1"/>
          <p:nvPr/>
        </p:nvSpPr>
        <p:spPr>
          <a:xfrm>
            <a:off x="4085562" y="5143500"/>
            <a:ext cx="7204738" cy="1854200"/>
          </a:xfrm>
          <a:prstGeom prst="rect">
            <a:avLst/>
          </a:prstGeom>
        </p:spPr>
        <p:txBody>
          <a:bodyPr vert="horz" wrap="square" lIns="91440" tIns="45720" rIns="91440" bIns="45720" rtlCol="0" anchor="t">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0" name="TextBox 9">
            <a:extLst>
              <a:ext uri="{FF2B5EF4-FFF2-40B4-BE49-F238E27FC236}">
                <a16:creationId xmlns:a16="http://schemas.microsoft.com/office/drawing/2014/main" id="{06210ABB-CB5B-E3D5-6B28-FB0E333029BD}"/>
              </a:ext>
              <a:ext uri="{C183D7F6-B498-43B3-948B-1728B52AA6E4}">
                <adec:decorative xmlns:adec="http://schemas.microsoft.com/office/drawing/2017/decorative" val="1"/>
              </a:ext>
            </a:extLst>
          </p:cNvPr>
          <p:cNvSpPr txBox="1"/>
          <p:nvPr/>
        </p:nvSpPr>
        <p:spPr>
          <a:xfrm>
            <a:off x="5143500" y="4787900"/>
            <a:ext cx="5778500" cy="1854200"/>
          </a:xfrm>
          <a:prstGeom prst="rect">
            <a:avLst/>
          </a:prstGeom>
        </p:spPr>
        <p:txBody>
          <a:bodyPr vert="horz" wrap="square" lIns="91440" tIns="45720" rIns="91440" bIns="45720" rtlCol="0" anchor="t">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7" name="TextBox 6">
            <a:extLst>
              <a:ext uri="{FF2B5EF4-FFF2-40B4-BE49-F238E27FC236}">
                <a16:creationId xmlns:a16="http://schemas.microsoft.com/office/drawing/2014/main" id="{57D24F2F-EE4D-0135-F2E7-3D84FCCBED9A}"/>
              </a:ext>
              <a:ext uri="{C183D7F6-B498-43B3-948B-1728B52AA6E4}">
                <adec:decorative xmlns:adec="http://schemas.microsoft.com/office/drawing/2017/decorative" val="1"/>
              </a:ext>
            </a:extLst>
          </p:cNvPr>
          <p:cNvSpPr txBox="1"/>
          <p:nvPr/>
        </p:nvSpPr>
        <p:spPr>
          <a:xfrm>
            <a:off x="8497207" y="1807028"/>
            <a:ext cx="1828800" cy="1828800"/>
          </a:xfrm>
          <a:prstGeom prst="rect">
            <a:avLst/>
          </a:prstGeom>
          <a:noFill/>
        </p:spPr>
        <p:txBody>
          <a:bodyPr vert="horz"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44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1" name="TextBox 10">
            <a:extLst>
              <a:ext uri="{FF2B5EF4-FFF2-40B4-BE49-F238E27FC236}">
                <a16:creationId xmlns:a16="http://schemas.microsoft.com/office/drawing/2014/main" id="{BA85CF67-6233-B6D9-4A9E-2690D4FC1642}"/>
              </a:ext>
            </a:extLst>
          </p:cNvPr>
          <p:cNvSpPr txBox="1"/>
          <p:nvPr/>
        </p:nvSpPr>
        <p:spPr>
          <a:xfrm>
            <a:off x="748366" y="2388900"/>
            <a:ext cx="16028999" cy="5016758"/>
          </a:xfrm>
          <a:prstGeom prst="rect">
            <a:avLst/>
          </a:prstGeom>
          <a:noFill/>
        </p:spPr>
        <p:txBody>
          <a:bodyPr wrap="square" lIns="91440" tIns="45720" rIns="91440" bIns="45720" anchor="t">
            <a:spAutoFit/>
          </a:bodyPr>
          <a:lstStyle/>
          <a:p>
            <a:r>
              <a:rPr lang="en-US" sz="3200">
                <a:solidFill>
                  <a:schemeClr val="bg1"/>
                </a:solidFill>
              </a:rPr>
              <a:t>Grade 1 students scoring at or below the remediation level (24.7%) on the spring formative assessment must be </a:t>
            </a:r>
            <a:r>
              <a:rPr lang="en-US" sz="3200" b="1" u="sng">
                <a:solidFill>
                  <a:schemeClr val="bg1"/>
                </a:solidFill>
              </a:rPr>
              <a:t>invited</a:t>
            </a:r>
            <a:r>
              <a:rPr lang="en-US" sz="3200">
                <a:solidFill>
                  <a:schemeClr val="bg1"/>
                </a:solidFill>
              </a:rPr>
              <a:t> to attend Summer Reading Camp (SRC).</a:t>
            </a:r>
          </a:p>
          <a:p>
            <a:endParaRPr lang="en-US" sz="3200">
              <a:solidFill>
                <a:schemeClr val="bg1"/>
              </a:solidFill>
            </a:endParaRPr>
          </a:p>
          <a:p>
            <a:endParaRPr lang="en-US" sz="3200">
              <a:solidFill>
                <a:schemeClr val="bg1"/>
              </a:solidFill>
            </a:endParaRPr>
          </a:p>
          <a:p>
            <a:r>
              <a:rPr lang="en-US" sz="3200">
                <a:solidFill>
                  <a:schemeClr val="bg1"/>
                </a:solidFill>
              </a:rPr>
              <a:t>While spring scores will determine SRC eligibility, winter scores may be used for early planning to:</a:t>
            </a:r>
          </a:p>
          <a:p>
            <a:endParaRPr lang="en-US" sz="3200">
              <a:solidFill>
                <a:schemeClr val="bg1"/>
              </a:solidFill>
            </a:endParaRPr>
          </a:p>
          <a:p>
            <a:pPr marL="1028700" lvl="1" indent="-571500">
              <a:buFont typeface="Arial" panose="020B0604020202020204" pitchFamily="34" charset="0"/>
              <a:buChar char="•"/>
            </a:pPr>
            <a:r>
              <a:rPr lang="en-US" sz="3200">
                <a:solidFill>
                  <a:schemeClr val="bg1"/>
                </a:solidFill>
              </a:rPr>
              <a:t>Support timely district planning and staffing needs for SRC</a:t>
            </a:r>
          </a:p>
          <a:p>
            <a:pPr marL="1028700" lvl="1" indent="-571500">
              <a:buFont typeface="Arial" panose="020B0604020202020204" pitchFamily="34" charset="0"/>
              <a:buChar char="•"/>
            </a:pPr>
            <a:r>
              <a:rPr lang="en-US" sz="3200">
                <a:solidFill>
                  <a:schemeClr val="bg1"/>
                </a:solidFill>
              </a:rPr>
              <a:t>Enable the Office of Finance to allocate funding based on projected per-pupil costs</a:t>
            </a:r>
          </a:p>
          <a:p>
            <a:pPr marL="1028700" lvl="1" indent="-571500">
              <a:buFont typeface="Arial" panose="020B0604020202020204" pitchFamily="34" charset="0"/>
              <a:buChar char="•"/>
            </a:pPr>
            <a:endParaRPr lang="en-US" sz="3200">
              <a:solidFill>
                <a:schemeClr val="bg1"/>
              </a:solidFill>
            </a:endParaRPr>
          </a:p>
        </p:txBody>
      </p:sp>
      <p:sp>
        <p:nvSpPr>
          <p:cNvPr id="151" name="Google Shape;151;g224757f15e6_0_92"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135A095C-8397-C41B-3149-3DC52A81E9DF}"/>
              </a:ext>
            </a:extLst>
          </p:cNvPr>
          <p:cNvSpPr/>
          <p:nvPr/>
        </p:nvSpPr>
        <p:spPr>
          <a:xfrm>
            <a:off x="16185764" y="8575169"/>
            <a:ext cx="1385313" cy="1385313"/>
          </a:xfrm>
          <a:custGeom>
            <a:avLst/>
            <a:gdLst/>
            <a:ahLst/>
            <a:cxnLst/>
            <a:rect l="l" t="t" r="r" b="b"/>
            <a:pathLst>
              <a:path w="1385313" h="1385313" extrusionOk="0">
                <a:moveTo>
                  <a:pt x="0" y="0"/>
                </a:moveTo>
                <a:lnTo>
                  <a:pt x="1385312" y="0"/>
                </a:lnTo>
                <a:lnTo>
                  <a:pt x="1385312" y="1385312"/>
                </a:lnTo>
                <a:lnTo>
                  <a:pt x="0" y="138531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72700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Shape 146">
          <a:extLst>
            <a:ext uri="{FF2B5EF4-FFF2-40B4-BE49-F238E27FC236}">
              <a16:creationId xmlns:a16="http://schemas.microsoft.com/office/drawing/2014/main" id="{2F20FFCF-D608-D6B9-C3AE-19296DD5FFCB}"/>
            </a:ext>
          </a:extLst>
        </p:cNvPr>
        <p:cNvGrpSpPr/>
        <p:nvPr/>
      </p:nvGrpSpPr>
      <p:grpSpPr>
        <a:xfrm>
          <a:off x="0" y="0"/>
          <a:ext cx="0" cy="0"/>
          <a:chOff x="0" y="0"/>
          <a:chExt cx="0" cy="0"/>
        </a:xfrm>
      </p:grpSpPr>
      <p:sp>
        <p:nvSpPr>
          <p:cNvPr id="149" name="Google Shape;149;g224757f15e6_0_92">
            <a:extLst>
              <a:ext uri="{FF2B5EF4-FFF2-40B4-BE49-F238E27FC236}">
                <a16:creationId xmlns:a16="http://schemas.microsoft.com/office/drawing/2014/main" id="{60CDBE1F-6D17-8CEE-B3F3-DD7B96937FA5}"/>
              </a:ext>
            </a:extLst>
          </p:cNvPr>
          <p:cNvSpPr txBox="1">
            <a:spLocks noGrp="1"/>
          </p:cNvSpPr>
          <p:nvPr>
            <p:ph type="title" idx="4294967295"/>
          </p:nvPr>
        </p:nvSpPr>
        <p:spPr>
          <a:xfrm>
            <a:off x="786649" y="193657"/>
            <a:ext cx="16784428"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FFFFFF"/>
              </a:buClr>
              <a:buSzPts val="10000"/>
              <a:buFont typeface="Arial"/>
              <a:buNone/>
            </a:pPr>
            <a:r>
              <a:rPr lang="en-US" sz="6000" b="1">
                <a:solidFill>
                  <a:srgbClr val="FFFFFF"/>
                </a:solidFill>
                <a:latin typeface="Arial"/>
                <a:cs typeface="Arial"/>
                <a:sym typeface="Arial"/>
              </a:rPr>
              <a:t>Current First Grade Cut Scores – SRC 2026</a:t>
            </a:r>
            <a:endParaRPr lang="en-US" sz="6000"/>
          </a:p>
        </p:txBody>
      </p:sp>
      <p:cxnSp>
        <p:nvCxnSpPr>
          <p:cNvPr id="150" name="Google Shape;150;g224757f15e6_0_92">
            <a:extLst>
              <a:ext uri="{FF2B5EF4-FFF2-40B4-BE49-F238E27FC236}">
                <a16:creationId xmlns:a16="http://schemas.microsoft.com/office/drawing/2014/main" id="{B3C71D78-256A-84FE-04CB-70AE07B6ABE7}"/>
              </a:ext>
              <a:ext uri="{C183D7F6-B498-43B3-948B-1728B52AA6E4}">
                <adec:decorative xmlns:adec="http://schemas.microsoft.com/office/drawing/2017/decorative" val="1"/>
              </a:ext>
            </a:extLst>
          </p:cNvPr>
          <p:cNvCxnSpPr/>
          <p:nvPr/>
        </p:nvCxnSpPr>
        <p:spPr>
          <a:xfrm>
            <a:off x="0" y="9267825"/>
            <a:ext cx="16029000" cy="0"/>
          </a:xfrm>
          <a:prstGeom prst="straightConnector1">
            <a:avLst/>
          </a:prstGeom>
          <a:noFill/>
          <a:ln w="19050" cap="flat" cmpd="sng">
            <a:solidFill>
              <a:srgbClr val="EFC04C"/>
            </a:solidFill>
            <a:prstDash val="solid"/>
            <a:round/>
            <a:headEnd type="none" w="sm" len="sm"/>
            <a:tailEnd type="none" w="sm" len="sm"/>
          </a:ln>
        </p:spPr>
      </p:cxnSp>
      <p:pic>
        <p:nvPicPr>
          <p:cNvPr id="17" name="Picture 16" descr="Table showing first grade cut scores. 1 of 3. Please contact for details.">
            <a:extLst>
              <a:ext uri="{FF2B5EF4-FFF2-40B4-BE49-F238E27FC236}">
                <a16:creationId xmlns:a16="http://schemas.microsoft.com/office/drawing/2014/main" id="{62118FAC-3162-83DB-ADB1-EB4B2D2271A7}"/>
              </a:ext>
            </a:extLst>
          </p:cNvPr>
          <p:cNvPicPr>
            <a:picLocks noChangeAspect="1"/>
          </p:cNvPicPr>
          <p:nvPr/>
        </p:nvPicPr>
        <p:blipFill>
          <a:blip r:embed="rId3"/>
          <a:stretch>
            <a:fillRect/>
          </a:stretch>
        </p:blipFill>
        <p:spPr>
          <a:xfrm>
            <a:off x="945627" y="1816773"/>
            <a:ext cx="15429594" cy="188699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9" name="Picture 18" descr="Table showing first grade cut scores. 2 of 3. Please contact for details.">
            <a:extLst>
              <a:ext uri="{FF2B5EF4-FFF2-40B4-BE49-F238E27FC236}">
                <a16:creationId xmlns:a16="http://schemas.microsoft.com/office/drawing/2014/main" id="{E1A7FDF2-CD54-22F9-35A6-FDA0F93A8D5B}"/>
              </a:ext>
            </a:extLst>
          </p:cNvPr>
          <p:cNvPicPr>
            <a:picLocks noChangeAspect="1"/>
          </p:cNvPicPr>
          <p:nvPr/>
        </p:nvPicPr>
        <p:blipFill>
          <a:blip r:embed="rId4"/>
          <a:stretch>
            <a:fillRect/>
          </a:stretch>
        </p:blipFill>
        <p:spPr>
          <a:xfrm>
            <a:off x="945627" y="4300569"/>
            <a:ext cx="15429594" cy="195169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descr="Table showing first grade cut scores. 3 of 3. Please contact for details.">
            <a:extLst>
              <a:ext uri="{FF2B5EF4-FFF2-40B4-BE49-F238E27FC236}">
                <a16:creationId xmlns:a16="http://schemas.microsoft.com/office/drawing/2014/main" id="{7556A710-6B58-264D-41DD-D73C531E1549}"/>
              </a:ext>
            </a:extLst>
          </p:cNvPr>
          <p:cNvPicPr>
            <a:picLocks noChangeAspect="1"/>
          </p:cNvPicPr>
          <p:nvPr/>
        </p:nvPicPr>
        <p:blipFill>
          <a:blip r:embed="rId5"/>
          <a:stretch>
            <a:fillRect/>
          </a:stretch>
        </p:blipFill>
        <p:spPr>
          <a:xfrm>
            <a:off x="945627" y="6779629"/>
            <a:ext cx="15429594" cy="196083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51" name="Google Shape;151;g224757f15e6_0_92"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D4E62FF4-1B0D-F9EF-A638-81EC10F633F6}"/>
              </a:ext>
            </a:extLst>
          </p:cNvPr>
          <p:cNvSpPr/>
          <p:nvPr/>
        </p:nvSpPr>
        <p:spPr>
          <a:xfrm>
            <a:off x="16185764" y="8575169"/>
            <a:ext cx="1385313" cy="1385313"/>
          </a:xfrm>
          <a:custGeom>
            <a:avLst/>
            <a:gdLst/>
            <a:ahLst/>
            <a:cxnLst/>
            <a:rect l="l" t="t" r="r" b="b"/>
            <a:pathLst>
              <a:path w="1385313" h="1385313" extrusionOk="0">
                <a:moveTo>
                  <a:pt x="0" y="0"/>
                </a:moveTo>
                <a:lnTo>
                  <a:pt x="1385312" y="0"/>
                </a:lnTo>
                <a:lnTo>
                  <a:pt x="1385312" y="1385312"/>
                </a:lnTo>
                <a:lnTo>
                  <a:pt x="0" y="138531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0492987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Shape 146">
          <a:extLst>
            <a:ext uri="{FF2B5EF4-FFF2-40B4-BE49-F238E27FC236}">
              <a16:creationId xmlns:a16="http://schemas.microsoft.com/office/drawing/2014/main" id="{BC462BF3-F5C2-3BAE-BD75-4A69A94E1D8C}"/>
            </a:ext>
          </a:extLst>
        </p:cNvPr>
        <p:cNvGrpSpPr/>
        <p:nvPr/>
      </p:nvGrpSpPr>
      <p:grpSpPr>
        <a:xfrm>
          <a:off x="0" y="0"/>
          <a:ext cx="0" cy="0"/>
          <a:chOff x="0" y="0"/>
          <a:chExt cx="0" cy="0"/>
        </a:xfrm>
      </p:grpSpPr>
      <p:sp>
        <p:nvSpPr>
          <p:cNvPr id="149" name="Google Shape;149;g224757f15e6_0_92">
            <a:extLst>
              <a:ext uri="{FF2B5EF4-FFF2-40B4-BE49-F238E27FC236}">
                <a16:creationId xmlns:a16="http://schemas.microsoft.com/office/drawing/2014/main" id="{73C2A00D-2101-8309-5B47-87A1020CE9EC}"/>
              </a:ext>
            </a:extLst>
          </p:cNvPr>
          <p:cNvSpPr txBox="1">
            <a:spLocks noGrp="1"/>
          </p:cNvSpPr>
          <p:nvPr>
            <p:ph type="title" idx="4294967295"/>
          </p:nvPr>
        </p:nvSpPr>
        <p:spPr>
          <a:xfrm>
            <a:off x="751786" y="436818"/>
            <a:ext cx="16784428"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FFFFFF"/>
              </a:buClr>
              <a:buSzPts val="10000"/>
              <a:buFont typeface="Arial"/>
              <a:buNone/>
            </a:pPr>
            <a:r>
              <a:rPr lang="en-US" sz="6000" b="1" dirty="0">
                <a:solidFill>
                  <a:srgbClr val="FFFFFF"/>
                </a:solidFill>
                <a:latin typeface="Arial"/>
                <a:cs typeface="Arial"/>
                <a:sym typeface="Arial"/>
              </a:rPr>
              <a:t>Current First Grade Cut Scores – SRC 2026</a:t>
            </a:r>
            <a:endParaRPr sz="2400" dirty="0"/>
          </a:p>
        </p:txBody>
      </p:sp>
      <p:sp>
        <p:nvSpPr>
          <p:cNvPr id="5" name="Text Placeholder 2">
            <a:extLst>
              <a:ext uri="{FF2B5EF4-FFF2-40B4-BE49-F238E27FC236}">
                <a16:creationId xmlns:a16="http://schemas.microsoft.com/office/drawing/2014/main" id="{31DBD876-33EC-3832-EE79-3411707BB14B}"/>
              </a:ext>
              <a:ext uri="{C183D7F6-B498-43B3-948B-1728B52AA6E4}">
                <adec:decorative xmlns:adec="http://schemas.microsoft.com/office/drawing/2017/decorative" val="1"/>
              </a:ext>
            </a:extLst>
          </p:cNvPr>
          <p:cNvSpPr txBox="1">
            <a:spLocks/>
          </p:cNvSpPr>
          <p:nvPr/>
        </p:nvSpPr>
        <p:spPr>
          <a:xfrm>
            <a:off x="4085562" y="2201945"/>
            <a:ext cx="11306839" cy="6891052"/>
          </a:xfrm>
          <a:prstGeom prst="rect">
            <a:avLst/>
          </a:prstGeom>
        </p:spPr>
        <p:txBody>
          <a:bodyPr vert="horz" lIns="91440" tIns="45720" rIns="91440" bIns="45720" rtlCol="0">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525780" marR="0" lvl="3" indent="0" algn="l" defTabSz="1371600" rtl="0" eaLnBrk="1" fontAlgn="base" latinLnBrk="0" hangingPunct="1">
              <a:lnSpc>
                <a:spcPct val="90000"/>
              </a:lnSpc>
              <a:spcBef>
                <a:spcPts val="750"/>
              </a:spcBef>
              <a:spcAft>
                <a:spcPts val="0"/>
              </a:spcAft>
              <a:buClr>
                <a:prstClr val="white"/>
              </a:buClr>
              <a:buSzTx/>
              <a:buFont typeface="Arial" panose="020B0604020202020204" pitchFamily="34" charset="0"/>
              <a:buNone/>
              <a:tabLst/>
              <a:defRPr/>
            </a:pPr>
            <a:endParaRPr kumimoji="0" lang="en-US" sz="2800" b="0" i="0" u="none" strike="noStrike" kern="1200" cap="none" spc="0" normalizeH="0" baseline="0" noProof="0">
              <a:ln>
                <a:noFill/>
              </a:ln>
              <a:solidFill>
                <a:prstClr val="white"/>
              </a:solidFill>
              <a:effectLst/>
              <a:uLnTx/>
              <a:uFillTx/>
              <a:latin typeface="Aptos" panose="02110004020202020204"/>
              <a:ea typeface="+mn-ea"/>
              <a:cs typeface="+mn-cs"/>
              <a:sym typeface="Arial"/>
            </a:endParaRPr>
          </a:p>
          <a:p>
            <a:pPr marL="685800" marR="0" lvl="1" indent="0" algn="l" defTabSz="1371600" rtl="0" eaLnBrk="1" fontAlgn="auto" latinLnBrk="0" hangingPunct="1">
              <a:lnSpc>
                <a:spcPct val="90000"/>
              </a:lnSpc>
              <a:spcBef>
                <a:spcPts val="750"/>
              </a:spcBef>
              <a:spcAft>
                <a:spcPts val="0"/>
              </a:spcAft>
              <a:buClr>
                <a:prstClr val="white"/>
              </a:buClr>
              <a:buSzTx/>
              <a:buFont typeface="Arial" panose="020B0604020202020204" pitchFamily="34" charset="0"/>
              <a:buNone/>
              <a:tabLst/>
              <a:defRPr/>
            </a:pPr>
            <a:endParaRPr kumimoji="0" lang="en-US" sz="3200" b="0" i="0" u="none" strike="noStrike" kern="1200" cap="none" spc="0" normalizeH="0" baseline="0" noProof="0">
              <a:ln>
                <a:noFill/>
              </a:ln>
              <a:solidFill>
                <a:prstClr val="white"/>
              </a:solidFill>
              <a:effectLst/>
              <a:uLnTx/>
              <a:uFillTx/>
              <a:latin typeface="Aptos" panose="02110004020202020204"/>
              <a:ea typeface="+mn-ea"/>
              <a:cs typeface="+mn-cs"/>
              <a:sym typeface="Arial"/>
            </a:endParaRPr>
          </a:p>
          <a:p>
            <a:pPr marL="525780" marR="0" lvl="3" indent="0" algn="l" defTabSz="1371600" rtl="0" eaLnBrk="1" fontAlgn="base" latinLnBrk="0" hangingPunct="1">
              <a:lnSpc>
                <a:spcPct val="90000"/>
              </a:lnSpc>
              <a:spcBef>
                <a:spcPts val="750"/>
              </a:spcBef>
              <a:spcAft>
                <a:spcPts val="0"/>
              </a:spcAft>
              <a:buClr>
                <a:prstClr val="white"/>
              </a:buClr>
              <a:buSzTx/>
              <a:buFont typeface="Arial" panose="020B0604020202020204" pitchFamily="34" charset="0"/>
              <a:buNone/>
              <a:tabLst/>
              <a:defRPr/>
            </a:pPr>
            <a:endParaRPr kumimoji="0" lang="en-US" sz="3200" b="0" i="0" u="none" strike="noStrike" kern="1200" cap="none" spc="0" normalizeH="0" baseline="0" noProof="0">
              <a:ln>
                <a:noFill/>
              </a:ln>
              <a:solidFill>
                <a:prstClr val="white"/>
              </a:solidFill>
              <a:effectLst/>
              <a:uLnTx/>
              <a:uFillTx/>
              <a:latin typeface="Aptos" panose="02110004020202020204"/>
              <a:ea typeface="+mn-ea"/>
              <a:cs typeface="+mn-cs"/>
              <a:sym typeface="Arial"/>
            </a:endParaRPr>
          </a:p>
        </p:txBody>
      </p:sp>
      <p:sp>
        <p:nvSpPr>
          <p:cNvPr id="7" name="TextBox 6">
            <a:extLst>
              <a:ext uri="{FF2B5EF4-FFF2-40B4-BE49-F238E27FC236}">
                <a16:creationId xmlns:a16="http://schemas.microsoft.com/office/drawing/2014/main" id="{50878C29-92E7-106F-EB4D-8E8D65B26220}"/>
              </a:ext>
              <a:ext uri="{C183D7F6-B498-43B3-948B-1728B52AA6E4}">
                <adec:decorative xmlns:adec="http://schemas.microsoft.com/office/drawing/2017/decorative" val="1"/>
              </a:ext>
            </a:extLst>
          </p:cNvPr>
          <p:cNvSpPr txBox="1"/>
          <p:nvPr/>
        </p:nvSpPr>
        <p:spPr>
          <a:xfrm>
            <a:off x="8497207" y="1807028"/>
            <a:ext cx="1828800" cy="1828800"/>
          </a:xfrm>
          <a:prstGeom prst="rect">
            <a:avLst/>
          </a:prstGeom>
          <a:noFill/>
        </p:spPr>
        <p:txBody>
          <a:bodyPr vert="horz"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4400" b="0" i="0" u="none" strike="noStrike" kern="1200" cap="none" spc="0" normalizeH="0" baseline="0" noProof="0">
              <a:ln>
                <a:noFill/>
              </a:ln>
              <a:solidFill>
                <a:prstClr val="black"/>
              </a:solidFill>
              <a:effectLst/>
              <a:uLnTx/>
              <a:uFillTx/>
              <a:latin typeface="Aptos" panose="02110004020202020204"/>
              <a:ea typeface="+mn-ea"/>
              <a:cs typeface="+mn-cs"/>
            </a:endParaRPr>
          </a:p>
        </p:txBody>
      </p:sp>
      <p:pic>
        <p:nvPicPr>
          <p:cNvPr id="11" name="Picture 10" descr="Table showing first grade cut scores. 1 of 2. Please contact for details.">
            <a:extLst>
              <a:ext uri="{FF2B5EF4-FFF2-40B4-BE49-F238E27FC236}">
                <a16:creationId xmlns:a16="http://schemas.microsoft.com/office/drawing/2014/main" id="{8DA5813C-7199-BCAD-B42B-CE1231A55BB0}"/>
              </a:ext>
            </a:extLst>
          </p:cNvPr>
          <p:cNvPicPr>
            <a:picLocks noChangeAspect="1"/>
          </p:cNvPicPr>
          <p:nvPr/>
        </p:nvPicPr>
        <p:blipFill>
          <a:blip r:embed="rId3"/>
          <a:stretch>
            <a:fillRect/>
          </a:stretch>
        </p:blipFill>
        <p:spPr>
          <a:xfrm>
            <a:off x="822432" y="2407641"/>
            <a:ext cx="15756797" cy="195964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7" descr="Table showing first grade cut scores. 2 of 2. Please contact for details.">
            <a:extLst>
              <a:ext uri="{FF2B5EF4-FFF2-40B4-BE49-F238E27FC236}">
                <a16:creationId xmlns:a16="http://schemas.microsoft.com/office/drawing/2014/main" id="{8DE8205F-55FD-BCB5-99D4-9742EBDAD624}"/>
              </a:ext>
            </a:extLst>
          </p:cNvPr>
          <p:cNvPicPr>
            <a:picLocks noChangeAspect="1"/>
          </p:cNvPicPr>
          <p:nvPr/>
        </p:nvPicPr>
        <p:blipFill>
          <a:blip r:embed="rId4"/>
          <a:stretch>
            <a:fillRect/>
          </a:stretch>
        </p:blipFill>
        <p:spPr>
          <a:xfrm>
            <a:off x="881050" y="4807331"/>
            <a:ext cx="15727488" cy="18001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TextBox 11">
            <a:extLst>
              <a:ext uri="{FF2B5EF4-FFF2-40B4-BE49-F238E27FC236}">
                <a16:creationId xmlns:a16="http://schemas.microsoft.com/office/drawing/2014/main" id="{200BC77A-78AD-5231-B5CC-0E936CBA6BE7}"/>
              </a:ext>
            </a:extLst>
          </p:cNvPr>
          <p:cNvSpPr txBox="1"/>
          <p:nvPr/>
        </p:nvSpPr>
        <p:spPr>
          <a:xfrm>
            <a:off x="851741" y="7094440"/>
            <a:ext cx="15539220" cy="1692771"/>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8" indent="-342900">
              <a:buClr>
                <a:srgbClr val="FFC000">
                  <a:lumMod val="60000"/>
                  <a:lumOff val="40000"/>
                </a:srgbClr>
              </a:buClr>
              <a:buFont typeface="Arial" panose="020B0604020202020204" pitchFamily="34" charset="0"/>
              <a:buChar char="•"/>
              <a:defRPr/>
            </a:pPr>
            <a:r>
              <a:rPr kumimoji="0" lang="en-US" sz="2800" b="0" u="none" strike="noStrike" kern="0" cap="none" spc="0" normalizeH="0" baseline="0" noProof="0">
                <a:ln>
                  <a:noFill/>
                </a:ln>
                <a:solidFill>
                  <a:prstClr val="white"/>
                </a:solidFill>
                <a:effectLst/>
                <a:uLnTx/>
                <a:uFillTx/>
                <a:latin typeface="Aptos"/>
                <a:cs typeface="Arial"/>
                <a:sym typeface="Arial"/>
              </a:rPr>
              <a:t>Note: MVPA was unable to provide first grade cut scores.</a:t>
            </a:r>
            <a:r>
              <a:rPr lang="en-US" sz="2800" kern="0">
                <a:solidFill>
                  <a:prstClr val="white"/>
                </a:solidFill>
                <a:latin typeface="Aptos"/>
                <a:cs typeface="Arial"/>
                <a:sym typeface="Arial"/>
              </a:rPr>
              <a:t> </a:t>
            </a:r>
            <a:r>
              <a:rPr lang="en-US" sz="2800" kern="0">
                <a:solidFill>
                  <a:prstClr val="white"/>
                </a:solidFill>
                <a:latin typeface="Aptos"/>
                <a:cs typeface="Arial"/>
              </a:rPr>
              <a:t>SCDE will work with MVPA districts to determine the best identification metric.</a:t>
            </a:r>
          </a:p>
          <a:p>
            <a:pPr marL="342900" marR="0" lvl="8" indent="-342900" algn="l" defTabSz="914400" rtl="0" eaLnBrk="1" fontAlgn="auto" latinLnBrk="0" hangingPunct="1">
              <a:lnSpc>
                <a:spcPct val="100000"/>
              </a:lnSpc>
              <a:spcBef>
                <a:spcPts val="0"/>
              </a:spcBef>
              <a:spcAft>
                <a:spcPts val="0"/>
              </a:spcAft>
              <a:buClr>
                <a:srgbClr val="FFC000">
                  <a:lumMod val="60000"/>
                  <a:lumOff val="40000"/>
                </a:srgbClr>
              </a:buClr>
              <a:buSzTx/>
              <a:buFont typeface="Arial" panose="020B0604020202020204" pitchFamily="34" charset="0"/>
              <a:buChar char="•"/>
              <a:tabLst/>
              <a:defRPr/>
            </a:pPr>
            <a:endParaRPr lang="en-US" sz="2400" b="0" i="1" u="none" strike="noStrike" kern="0" cap="none" spc="0" normalizeH="0" baseline="0" noProof="0">
              <a:ln>
                <a:noFill/>
              </a:ln>
              <a:solidFill>
                <a:prstClr val="white"/>
              </a:solidFill>
              <a:effectLst/>
              <a:uLnTx/>
              <a:uFillTx/>
              <a:latin typeface="Aptos" panose="020B0004020202020204" pitchFamily="34" charset="0"/>
              <a:cs typeface="Arial"/>
            </a:endParaRPr>
          </a:p>
          <a:p>
            <a:pPr marL="0" marR="0" lvl="8" indent="0" algn="l" defTabSz="914400" rtl="0" eaLnBrk="1" fontAlgn="auto" latinLnBrk="0" hangingPunct="1">
              <a:lnSpc>
                <a:spcPct val="100000"/>
              </a:lnSpc>
              <a:spcBef>
                <a:spcPts val="0"/>
              </a:spcBef>
              <a:spcAft>
                <a:spcPts val="0"/>
              </a:spcAft>
              <a:buClr>
                <a:srgbClr val="FFC000">
                  <a:lumMod val="60000"/>
                  <a:lumOff val="40000"/>
                </a:srgbClr>
              </a:buClr>
              <a:buSzTx/>
              <a:buFontTx/>
              <a:buNone/>
              <a:tabLst/>
              <a:defRPr/>
            </a:pPr>
            <a:endParaRPr lang="en-US" sz="2400" b="0" i="0" u="none" strike="noStrike" kern="0" cap="none" spc="0" normalizeH="0" baseline="0" noProof="0">
              <a:ln>
                <a:noFill/>
              </a:ln>
              <a:solidFill>
                <a:prstClr val="white"/>
              </a:solidFill>
              <a:effectLst/>
              <a:uLnTx/>
              <a:uFillTx/>
              <a:latin typeface="Aptos"/>
              <a:cs typeface="Arial"/>
            </a:endParaRPr>
          </a:p>
        </p:txBody>
      </p:sp>
      <p:cxnSp>
        <p:nvCxnSpPr>
          <p:cNvPr id="150" name="Google Shape;150;g224757f15e6_0_92" descr="Table showing first grade cut scores. 1 of 2. Please contact for details.">
            <a:extLst>
              <a:ext uri="{FF2B5EF4-FFF2-40B4-BE49-F238E27FC236}">
                <a16:creationId xmlns:a16="http://schemas.microsoft.com/office/drawing/2014/main" id="{68A68FD8-50B6-1BD7-72B3-6C67004315EC}"/>
              </a:ext>
            </a:extLst>
          </p:cNvPr>
          <p:cNvCxnSpPr/>
          <p:nvPr/>
        </p:nvCxnSpPr>
        <p:spPr>
          <a:xfrm>
            <a:off x="0" y="9227257"/>
            <a:ext cx="16029000" cy="0"/>
          </a:xfrm>
          <a:prstGeom prst="straightConnector1">
            <a:avLst/>
          </a:prstGeom>
          <a:noFill/>
          <a:ln w="19050" cap="flat" cmpd="sng">
            <a:solidFill>
              <a:srgbClr val="EFC04C"/>
            </a:solidFill>
            <a:prstDash val="solid"/>
            <a:round/>
            <a:headEnd type="none" w="sm" len="sm"/>
            <a:tailEnd type="none" w="sm" len="sm"/>
          </a:ln>
        </p:spPr>
      </p:cxnSp>
      <p:sp>
        <p:nvSpPr>
          <p:cNvPr id="151" name="Google Shape;151;g224757f15e6_0_92"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8AC61ED4-0622-2055-C9FA-722ADFA1898F}"/>
              </a:ext>
            </a:extLst>
          </p:cNvPr>
          <p:cNvSpPr/>
          <p:nvPr/>
        </p:nvSpPr>
        <p:spPr>
          <a:xfrm>
            <a:off x="16185764" y="8575169"/>
            <a:ext cx="1385313" cy="1385313"/>
          </a:xfrm>
          <a:custGeom>
            <a:avLst/>
            <a:gdLst/>
            <a:ahLst/>
            <a:cxnLst/>
            <a:rect l="l" t="t" r="r" b="b"/>
            <a:pathLst>
              <a:path w="1385313" h="1385313" extrusionOk="0">
                <a:moveTo>
                  <a:pt x="0" y="0"/>
                </a:moveTo>
                <a:lnTo>
                  <a:pt x="1385312" y="0"/>
                </a:lnTo>
                <a:lnTo>
                  <a:pt x="1385312" y="1385312"/>
                </a:lnTo>
                <a:lnTo>
                  <a:pt x="0" y="138531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7279708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D22197-7614-6FFC-2937-B6CDD917DEDC}"/>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D16E7246-7841-7628-369A-C1768DFA696B}"/>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MTSS | Framework and Guidance Document Update</a:t>
            </a:r>
            <a:endParaRPr kumimoji="0" lang="en-US" sz="5000" b="1" i="0" u="none" strike="noStrike" kern="1200" cap="none" spc="0" normalizeH="0" baseline="0" noProof="0">
              <a:ln>
                <a:noFill/>
              </a:ln>
              <a:effectLst/>
              <a:uLnTx/>
              <a:uFillTx/>
              <a:latin typeface="Aptos" panose="020B0004020202020204" pitchFamily="34" charset="0"/>
              <a:ea typeface="+mn-ea"/>
              <a:cs typeface="+mn-cs"/>
            </a:endParaRPr>
          </a:p>
        </p:txBody>
      </p:sp>
      <p:sp>
        <p:nvSpPr>
          <p:cNvPr id="3" name="Content Placeholder 2">
            <a:extLst>
              <a:ext uri="{FF2B5EF4-FFF2-40B4-BE49-F238E27FC236}">
                <a16:creationId xmlns:a16="http://schemas.microsoft.com/office/drawing/2014/main" id="{61FAABB7-EC53-3A47-AA76-15A229A11B32}"/>
              </a:ext>
              <a:ext uri="{C183D7F6-B498-43B3-948B-1728B52AA6E4}">
                <adec:decorative xmlns:adec="http://schemas.microsoft.com/office/drawing/2017/decorative" val="1"/>
              </a:ext>
            </a:extLst>
          </p:cNvPr>
          <p:cNvSpPr>
            <a:spLocks noGrp="1"/>
          </p:cNvSpPr>
          <p:nvPr>
            <p:ph idx="1"/>
          </p:nvPr>
        </p:nvSpPr>
        <p:spPr>
          <a:xfrm>
            <a:off x="700608" y="2272712"/>
            <a:ext cx="8958772" cy="6333699"/>
          </a:xfrm>
        </p:spPr>
        <p:txBody>
          <a:bodyPr vert="horz" lIns="91440" tIns="45720" rIns="91440" bIns="45720" rtlCol="0" anchor="t">
            <a:noAutofit/>
          </a:bodyPr>
          <a:lstStyle/>
          <a:p>
            <a:endParaRPr lang="en-US" sz="3600" b="1">
              <a:latin typeface="Aptos"/>
              <a:cs typeface="Arial"/>
            </a:endParaRPr>
          </a:p>
          <a:p>
            <a:endParaRPr lang="en-US"/>
          </a:p>
        </p:txBody>
      </p:sp>
      <p:pic>
        <p:nvPicPr>
          <p:cNvPr id="6" name="Picture 5" descr="Cover the MTSS framework document">
            <a:extLst>
              <a:ext uri="{FF2B5EF4-FFF2-40B4-BE49-F238E27FC236}">
                <a16:creationId xmlns:a16="http://schemas.microsoft.com/office/drawing/2014/main" id="{451F0212-E32B-C73E-182C-32C2F8DDB8D5}"/>
              </a:ext>
            </a:extLst>
          </p:cNvPr>
          <p:cNvPicPr>
            <a:picLocks noChangeAspect="1"/>
          </p:cNvPicPr>
          <p:nvPr/>
        </p:nvPicPr>
        <p:blipFill>
          <a:blip r:embed="rId3"/>
          <a:stretch>
            <a:fillRect/>
          </a:stretch>
        </p:blipFill>
        <p:spPr>
          <a:xfrm>
            <a:off x="911010" y="1928328"/>
            <a:ext cx="5404758" cy="7025368"/>
          </a:xfrm>
          <a:prstGeom prst="rect">
            <a:avLst/>
          </a:prstGeom>
          <a:ln w="57150">
            <a:solidFill>
              <a:srgbClr val="EFC04B"/>
            </a:solidFill>
          </a:ln>
        </p:spPr>
      </p:pic>
      <p:sp>
        <p:nvSpPr>
          <p:cNvPr id="7" name="TextBox 6">
            <a:extLst>
              <a:ext uri="{FF2B5EF4-FFF2-40B4-BE49-F238E27FC236}">
                <a16:creationId xmlns:a16="http://schemas.microsoft.com/office/drawing/2014/main" id="{39E8A6B3-96C8-62AC-CC7A-BF9B59F4931E}"/>
              </a:ext>
            </a:extLst>
          </p:cNvPr>
          <p:cNvSpPr txBox="1"/>
          <p:nvPr/>
        </p:nvSpPr>
        <p:spPr>
          <a:xfrm>
            <a:off x="7355175" y="2883167"/>
            <a:ext cx="9727008" cy="501675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a:solidFill>
                  <a:schemeClr val="bg1"/>
                </a:solidFill>
              </a:rPr>
              <a:t>The MTSS Framework and Guidance Document has been updated and is available </a:t>
            </a:r>
            <a:r>
              <a:rPr lang="en-US" sz="3200">
                <a:solidFill>
                  <a:srgbClr val="F0C14C"/>
                </a:solidFill>
                <a:hlinkClick r:id="rId4">
                  <a:extLst>
                    <a:ext uri="{A12FA001-AC4F-418D-AE19-62706E023703}">
                      <ahyp:hlinkClr xmlns:ahyp="http://schemas.microsoft.com/office/drawing/2018/hyperlinkcolor" val="tx"/>
                    </a:ext>
                  </a:extLst>
                </a:hlinkClick>
              </a:rPr>
              <a:t>here</a:t>
            </a:r>
            <a:r>
              <a:rPr lang="en-US" sz="3200">
                <a:solidFill>
                  <a:schemeClr val="bg1"/>
                </a:solidFill>
              </a:rPr>
              <a:t>.</a:t>
            </a:r>
          </a:p>
          <a:p>
            <a:endParaRPr lang="en-US" sz="3200">
              <a:solidFill>
                <a:schemeClr val="bg1"/>
              </a:solidFill>
            </a:endParaRPr>
          </a:p>
          <a:p>
            <a:r>
              <a:rPr lang="en-US" sz="3200">
                <a:solidFill>
                  <a:schemeClr val="bg1"/>
                </a:solidFill>
              </a:rPr>
              <a:t>Appendix D includes a new, simplified self-assessment tool. Other changes in wording throughout the document are minor. Broken links have also been repaired.</a:t>
            </a:r>
          </a:p>
          <a:p>
            <a:endParaRPr lang="en-US" sz="3200">
              <a:solidFill>
                <a:schemeClr val="bg1"/>
              </a:solidFill>
            </a:endParaRPr>
          </a:p>
          <a:p>
            <a:r>
              <a:rPr lang="en-US" sz="3200">
                <a:solidFill>
                  <a:schemeClr val="bg1"/>
                </a:solidFill>
              </a:rPr>
              <a:t>Please reach out to </a:t>
            </a:r>
            <a:r>
              <a:rPr lang="en-US" sz="3200">
                <a:solidFill>
                  <a:srgbClr val="F0C14C"/>
                </a:solidFill>
                <a:hlinkClick r:id="rId5">
                  <a:extLst>
                    <a:ext uri="{A12FA001-AC4F-418D-AE19-62706E023703}">
                      <ahyp:hlinkClr xmlns:ahyp="http://schemas.microsoft.com/office/drawing/2018/hyperlinkcolor" val="tx"/>
                    </a:ext>
                  </a:extLst>
                </a:hlinkClick>
              </a:rPr>
              <a:t>cgleaton@ed.sc.gov</a:t>
            </a:r>
            <a:r>
              <a:rPr lang="en-US" sz="3200">
                <a:solidFill>
                  <a:schemeClr val="bg1"/>
                </a:solidFill>
              </a:rPr>
              <a:t> if you have any questions.</a:t>
            </a:r>
          </a:p>
        </p:txBody>
      </p:sp>
    </p:spTree>
    <p:extLst>
      <p:ext uri="{BB962C8B-B14F-4D97-AF65-F5344CB8AC3E}">
        <p14:creationId xmlns:p14="http://schemas.microsoft.com/office/powerpoint/2010/main" val="11776032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E90E41-5208-CE40-8F57-D44959F286F3}"/>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89A0963B-786D-555F-A6F3-ACE9C6928B66}"/>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MTSS | Gather and Grow Collaboratives</a:t>
            </a:r>
            <a:endParaRPr kumimoji="0" lang="en-US" sz="5000" b="1" i="0" u="none" strike="noStrike" kern="1200" cap="none" spc="0" normalizeH="0" baseline="0" noProof="0">
              <a:ln>
                <a:noFill/>
              </a:ln>
              <a:effectLst/>
              <a:uLnTx/>
              <a:uFillTx/>
              <a:latin typeface="Aptos" panose="020B0004020202020204" pitchFamily="34" charset="0"/>
              <a:ea typeface="+mn-ea"/>
              <a:cs typeface="+mn-cs"/>
            </a:endParaRPr>
          </a:p>
        </p:txBody>
      </p:sp>
      <p:sp>
        <p:nvSpPr>
          <p:cNvPr id="3" name="Content Placeholder 2">
            <a:extLst>
              <a:ext uri="{FF2B5EF4-FFF2-40B4-BE49-F238E27FC236}">
                <a16:creationId xmlns:a16="http://schemas.microsoft.com/office/drawing/2014/main" id="{39E23865-2F99-1382-CB84-D51654788C17}"/>
              </a:ext>
            </a:extLst>
          </p:cNvPr>
          <p:cNvSpPr>
            <a:spLocks noGrp="1"/>
          </p:cNvSpPr>
          <p:nvPr>
            <p:ph idx="1"/>
          </p:nvPr>
        </p:nvSpPr>
        <p:spPr>
          <a:xfrm>
            <a:off x="700608" y="2272712"/>
            <a:ext cx="8958772" cy="6333699"/>
          </a:xfrm>
        </p:spPr>
        <p:txBody>
          <a:bodyPr vert="horz" lIns="91440" tIns="45720" rIns="91440" bIns="45720" rtlCol="0" anchor="t">
            <a:noAutofit/>
          </a:bodyPr>
          <a:lstStyle/>
          <a:p>
            <a:r>
              <a:rPr lang="en-US" sz="3600" b="1">
                <a:latin typeface="Aptos"/>
                <a:cs typeface="Arial"/>
              </a:rPr>
              <a:t>Dates/Guest Speakers: </a:t>
            </a:r>
          </a:p>
          <a:p>
            <a:endParaRPr lang="en-US" sz="3600" b="1">
              <a:latin typeface="Aptos"/>
              <a:cs typeface="Arial"/>
            </a:endParaRPr>
          </a:p>
          <a:p>
            <a:pPr marL="285750" indent="-285750">
              <a:buFont typeface="Arial"/>
              <a:buChar char="•"/>
            </a:pPr>
            <a:r>
              <a:rPr lang="en-US" sz="3200">
                <a:latin typeface="Aptos"/>
                <a:cs typeface="Arial"/>
              </a:rPr>
              <a:t>September 11, 2025 -</a:t>
            </a:r>
            <a:r>
              <a:rPr lang="en-US" sz="3200">
                <a:solidFill>
                  <a:srgbClr val="000000"/>
                </a:solidFill>
                <a:latin typeface="Aptos"/>
                <a:cs typeface="Arial"/>
              </a:rPr>
              <a:t> </a:t>
            </a:r>
            <a:r>
              <a:rPr lang="en-US" sz="3200">
                <a:solidFill>
                  <a:srgbClr val="EFC04B"/>
                </a:solidFill>
                <a:latin typeface="Aptos"/>
                <a:cs typeface="Arial"/>
                <a:hlinkClick r:id="rId3">
                  <a:extLst>
                    <a:ext uri="{A12FA001-AC4F-418D-AE19-62706E023703}">
                      <ahyp:hlinkClr xmlns:ahyp="http://schemas.microsoft.com/office/drawing/2018/hyperlinkcolor" val="tx"/>
                    </a:ext>
                  </a:extLst>
                </a:hlinkClick>
              </a:rPr>
              <a:t>Dr. Stephanie Stollar</a:t>
            </a:r>
            <a:endParaRPr lang="en-US" sz="3200">
              <a:solidFill>
                <a:srgbClr val="EFC04B"/>
              </a:solidFill>
              <a:latin typeface="Aptos"/>
              <a:hlinkClick r:id="" action="ppaction://noaction">
                <a:extLst>
                  <a:ext uri="{A12FA001-AC4F-418D-AE19-62706E023703}">
                    <ahyp:hlinkClr xmlns:ahyp="http://schemas.microsoft.com/office/drawing/2018/hyperlinkcolor" val="tx"/>
                  </a:ext>
                </a:extLst>
              </a:hlinkClick>
            </a:endParaRPr>
          </a:p>
          <a:p>
            <a:pPr marL="1314450" lvl="1">
              <a:buFont typeface="Courier New"/>
              <a:buChar char="o"/>
            </a:pPr>
            <a:r>
              <a:rPr lang="en-US" sz="3200">
                <a:solidFill>
                  <a:srgbClr val="F0C14C"/>
                </a:solidFill>
                <a:latin typeface="Aptos"/>
                <a:cs typeface="Arial"/>
                <a:hlinkClick r:id="rId4">
                  <a:extLst>
                    <a:ext uri="{A12FA001-AC4F-418D-AE19-62706E023703}">
                      <ahyp:hlinkClr xmlns:ahyp="http://schemas.microsoft.com/office/drawing/2018/hyperlinkcolor" val="tx"/>
                    </a:ext>
                  </a:extLst>
                </a:hlinkClick>
              </a:rPr>
              <a:t>VIDEO RECORDING</a:t>
            </a:r>
          </a:p>
          <a:p>
            <a:pPr marL="285750" indent="-285750">
              <a:buFont typeface="Arial"/>
              <a:buChar char="•"/>
            </a:pPr>
            <a:r>
              <a:rPr lang="en-US" sz="3200">
                <a:latin typeface="Aptos"/>
                <a:cs typeface="Arial"/>
              </a:rPr>
              <a:t>October 23, 2025 -</a:t>
            </a:r>
            <a:r>
              <a:rPr lang="en-US" sz="3200">
                <a:solidFill>
                  <a:srgbClr val="000000"/>
                </a:solidFill>
                <a:latin typeface="Aptos"/>
                <a:cs typeface="Arial"/>
              </a:rPr>
              <a:t> </a:t>
            </a:r>
            <a:r>
              <a:rPr lang="en-US" sz="3200">
                <a:solidFill>
                  <a:srgbClr val="EFC04B"/>
                </a:solidFill>
                <a:latin typeface="Aptos"/>
                <a:cs typeface="Arial"/>
                <a:hlinkClick r:id="rId5">
                  <a:extLst>
                    <a:ext uri="{A12FA001-AC4F-418D-AE19-62706E023703}">
                      <ahyp:hlinkClr xmlns:ahyp="http://schemas.microsoft.com/office/drawing/2018/hyperlinkcolor" val="tx"/>
                    </a:ext>
                  </a:extLst>
                </a:hlinkClick>
              </a:rPr>
              <a:t>Zearn</a:t>
            </a:r>
            <a:endParaRPr lang="en-US" sz="3200">
              <a:solidFill>
                <a:srgbClr val="EFC04B"/>
              </a:solidFill>
              <a:latin typeface="Aptos"/>
            </a:endParaRPr>
          </a:p>
          <a:p>
            <a:pPr marL="285750" indent="-285750">
              <a:buFont typeface="Arial"/>
              <a:buChar char="•"/>
            </a:pPr>
            <a:r>
              <a:rPr lang="en-US" sz="3200">
                <a:latin typeface="Aptos"/>
                <a:cs typeface="Arial"/>
              </a:rPr>
              <a:t>November 13, 2025 -</a:t>
            </a:r>
            <a:r>
              <a:rPr lang="en-US" sz="3200">
                <a:solidFill>
                  <a:srgbClr val="000000"/>
                </a:solidFill>
                <a:latin typeface="Aptos"/>
                <a:cs typeface="Arial"/>
              </a:rPr>
              <a:t> </a:t>
            </a:r>
            <a:r>
              <a:rPr lang="en-US" sz="3200">
                <a:solidFill>
                  <a:srgbClr val="EFC04B"/>
                </a:solidFill>
                <a:latin typeface="Aptos"/>
                <a:cs typeface="Arial"/>
                <a:hlinkClick r:id="rId6">
                  <a:extLst>
                    <a:ext uri="{A12FA001-AC4F-418D-AE19-62706E023703}">
                      <ahyp:hlinkClr xmlns:ahyp="http://schemas.microsoft.com/office/drawing/2018/hyperlinkcolor" val="tx"/>
                    </a:ext>
                  </a:extLst>
                </a:hlinkClick>
              </a:rPr>
              <a:t>Dr. Pam Kastner</a:t>
            </a:r>
            <a:endParaRPr lang="en-US" sz="3200">
              <a:solidFill>
                <a:srgbClr val="EFC04B"/>
              </a:solidFill>
              <a:latin typeface="Aptos"/>
              <a:hlinkClick r:id="" action="ppaction://noaction">
                <a:extLst>
                  <a:ext uri="{A12FA001-AC4F-418D-AE19-62706E023703}">
                    <ahyp:hlinkClr xmlns:ahyp="http://schemas.microsoft.com/office/drawing/2018/hyperlinkcolor" val="tx"/>
                  </a:ext>
                </a:extLst>
              </a:hlinkClick>
            </a:endParaRPr>
          </a:p>
          <a:p>
            <a:pPr marL="285750" indent="-285750">
              <a:buFont typeface="Arial"/>
              <a:buChar char="•"/>
            </a:pPr>
            <a:r>
              <a:rPr lang="en-US" sz="3200">
                <a:latin typeface="Aptos"/>
                <a:cs typeface="Arial"/>
              </a:rPr>
              <a:t>January 8, 2026 -</a:t>
            </a:r>
            <a:r>
              <a:rPr lang="en-US" sz="3200">
                <a:solidFill>
                  <a:srgbClr val="000000"/>
                </a:solidFill>
                <a:latin typeface="Aptos"/>
                <a:cs typeface="Arial"/>
              </a:rPr>
              <a:t> </a:t>
            </a:r>
            <a:r>
              <a:rPr lang="en-US" sz="3200">
                <a:solidFill>
                  <a:srgbClr val="EFC04B"/>
                </a:solidFill>
                <a:latin typeface="Aptos"/>
                <a:cs typeface="Arial"/>
                <a:hlinkClick r:id="rId7">
                  <a:extLst>
                    <a:ext uri="{A12FA001-AC4F-418D-AE19-62706E023703}">
                      <ahyp:hlinkClr xmlns:ahyp="http://schemas.microsoft.com/office/drawing/2018/hyperlinkcolor" val="tx"/>
                    </a:ext>
                  </a:extLst>
                </a:hlinkClick>
              </a:rPr>
              <a:t>Dr. Paul Riccomini</a:t>
            </a:r>
            <a:endParaRPr lang="en-US" sz="3200">
              <a:solidFill>
                <a:srgbClr val="EFC04B"/>
              </a:solidFill>
              <a:latin typeface="Aptos"/>
              <a:hlinkClick r:id="" action="ppaction://noaction">
                <a:extLst>
                  <a:ext uri="{A12FA001-AC4F-418D-AE19-62706E023703}">
                    <ahyp:hlinkClr xmlns:ahyp="http://schemas.microsoft.com/office/drawing/2018/hyperlinkcolor" val="tx"/>
                  </a:ext>
                </a:extLst>
              </a:hlinkClick>
            </a:endParaRPr>
          </a:p>
          <a:p>
            <a:pPr marL="285750" indent="-285750">
              <a:buFont typeface="Arial"/>
              <a:buChar char="•"/>
            </a:pPr>
            <a:r>
              <a:rPr lang="en-US" sz="3200">
                <a:latin typeface="Aptos"/>
                <a:cs typeface="Arial"/>
              </a:rPr>
              <a:t>February 12, 2026 -</a:t>
            </a:r>
            <a:r>
              <a:rPr lang="en-US" sz="3200">
                <a:solidFill>
                  <a:srgbClr val="000000"/>
                </a:solidFill>
                <a:latin typeface="Aptos"/>
                <a:cs typeface="Arial"/>
              </a:rPr>
              <a:t> </a:t>
            </a:r>
            <a:r>
              <a:rPr lang="en-US" sz="3200">
                <a:solidFill>
                  <a:srgbClr val="EFC04B"/>
                </a:solidFill>
                <a:latin typeface="Aptos"/>
                <a:cs typeface="Arial"/>
                <a:hlinkClick r:id="rId8">
                  <a:extLst>
                    <a:ext uri="{A12FA001-AC4F-418D-AE19-62706E023703}">
                      <ahyp:hlinkClr xmlns:ahyp="http://schemas.microsoft.com/office/drawing/2018/hyperlinkcolor" val="tx"/>
                    </a:ext>
                  </a:extLst>
                </a:hlinkClick>
              </a:rPr>
              <a:t>Dr. Judy Elliott</a:t>
            </a:r>
            <a:endParaRPr lang="en-US" sz="3200">
              <a:solidFill>
                <a:srgbClr val="EFC04B"/>
              </a:solidFill>
              <a:latin typeface="Aptos"/>
              <a:hlinkClick r:id="" action="ppaction://noaction">
                <a:extLst>
                  <a:ext uri="{A12FA001-AC4F-418D-AE19-62706E023703}">
                    <ahyp:hlinkClr xmlns:ahyp="http://schemas.microsoft.com/office/drawing/2018/hyperlinkcolor" val="tx"/>
                  </a:ext>
                </a:extLst>
              </a:hlinkClick>
            </a:endParaRPr>
          </a:p>
          <a:p>
            <a:pPr marL="285750" indent="-285750">
              <a:buFont typeface="Arial"/>
              <a:buChar char="•"/>
            </a:pPr>
            <a:r>
              <a:rPr lang="en-US" sz="3200">
                <a:latin typeface="Aptos"/>
                <a:cs typeface="Arial"/>
              </a:rPr>
              <a:t>March 12, 2026 - TBD</a:t>
            </a:r>
            <a:endParaRPr lang="en-US" sz="3200">
              <a:latin typeface="Aptos"/>
            </a:endParaRPr>
          </a:p>
          <a:p>
            <a:endParaRPr lang="en-US"/>
          </a:p>
        </p:txBody>
      </p:sp>
      <p:sp>
        <p:nvSpPr>
          <p:cNvPr id="2" name="TextBox 1">
            <a:extLst>
              <a:ext uri="{FF2B5EF4-FFF2-40B4-BE49-F238E27FC236}">
                <a16:creationId xmlns:a16="http://schemas.microsoft.com/office/drawing/2014/main" id="{CE380B78-3FDB-6EBA-FFEC-743313478E14}"/>
              </a:ext>
            </a:extLst>
          </p:cNvPr>
          <p:cNvSpPr txBox="1"/>
          <p:nvPr/>
        </p:nvSpPr>
        <p:spPr>
          <a:xfrm>
            <a:off x="9922180" y="2266116"/>
            <a:ext cx="7094348" cy="68634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b="1" dirty="0">
                <a:solidFill>
                  <a:schemeClr val="bg1"/>
                </a:solidFill>
              </a:rPr>
              <a:t>Registration:</a:t>
            </a:r>
          </a:p>
          <a:p>
            <a:endParaRPr lang="en-US" sz="3600" b="1" dirty="0">
              <a:solidFill>
                <a:schemeClr val="bg1"/>
              </a:solidFill>
            </a:endParaRPr>
          </a:p>
          <a:p>
            <a:r>
              <a:rPr lang="en-US" sz="3200" dirty="0">
                <a:solidFill>
                  <a:schemeClr val="bg1"/>
                </a:solidFill>
              </a:rPr>
              <a:t>School and district MTSS leadership teams are invited to join these </a:t>
            </a:r>
            <a:r>
              <a:rPr lang="en-US" sz="3200" b="1" dirty="0">
                <a:solidFill>
                  <a:schemeClr val="bg1"/>
                </a:solidFill>
              </a:rPr>
              <a:t>virtual </a:t>
            </a:r>
            <a:r>
              <a:rPr lang="en-US" sz="3200" dirty="0">
                <a:solidFill>
                  <a:schemeClr val="bg1"/>
                </a:solidFill>
              </a:rPr>
              <a:t>collaboratives</a:t>
            </a:r>
            <a:r>
              <a:rPr lang="en-US" sz="3200" b="1" dirty="0">
                <a:solidFill>
                  <a:schemeClr val="bg1"/>
                </a:solidFill>
              </a:rPr>
              <a:t>  </a:t>
            </a:r>
            <a:r>
              <a:rPr lang="en-US" sz="3200" dirty="0">
                <a:solidFill>
                  <a:schemeClr val="bg1"/>
                </a:solidFill>
              </a:rPr>
              <a:t>from</a:t>
            </a:r>
            <a:r>
              <a:rPr lang="en-US" sz="3200" b="1" dirty="0">
                <a:solidFill>
                  <a:schemeClr val="bg1"/>
                </a:solidFill>
              </a:rPr>
              <a:t> 9:00–11:00 a.m.</a:t>
            </a:r>
            <a:r>
              <a:rPr lang="en-US" sz="3200" dirty="0">
                <a:solidFill>
                  <a:schemeClr val="bg1"/>
                </a:solidFill>
              </a:rPr>
              <a:t> for opportunities to engage with colleagues from across the state. Interested participants should </a:t>
            </a:r>
            <a:r>
              <a:rPr lang="en-US" sz="3200" b="1" dirty="0">
                <a:solidFill>
                  <a:schemeClr val="bg1"/>
                </a:solidFill>
              </a:rPr>
              <a:t>register </a:t>
            </a:r>
            <a:r>
              <a:rPr lang="en-US" sz="3200" dirty="0">
                <a:solidFill>
                  <a:schemeClr val="bg1"/>
                </a:solidFill>
              </a:rPr>
              <a:t>using the </a:t>
            </a:r>
            <a:r>
              <a:rPr lang="en-US" sz="3200" b="1" u="sng" dirty="0">
                <a:solidFill>
                  <a:srgbClr val="EFC04B"/>
                </a:solidFill>
                <a:hlinkClick r:id="rId9">
                  <a:extLst>
                    <a:ext uri="{A12FA001-AC4F-418D-AE19-62706E023703}">
                      <ahyp:hlinkClr xmlns:ahyp="http://schemas.microsoft.com/office/drawing/2018/hyperlinkcolor" val="tx"/>
                    </a:ext>
                  </a:extLst>
                </a:hlinkClick>
              </a:rPr>
              <a:t>link</a:t>
            </a:r>
            <a:r>
              <a:rPr lang="en-US" sz="3200" dirty="0">
                <a:solidFill>
                  <a:schemeClr val="bg1"/>
                </a:solidFill>
              </a:rPr>
              <a:t> in the SCDE memo (9/3/25).</a:t>
            </a:r>
          </a:p>
          <a:p>
            <a:endParaRPr lang="en-US" sz="3200" dirty="0">
              <a:solidFill>
                <a:srgbClr val="0070C0"/>
              </a:solidFill>
            </a:endParaRPr>
          </a:p>
          <a:p>
            <a:endParaRPr lang="en-US" sz="3600" dirty="0">
              <a:solidFill>
                <a:srgbClr val="0070C0"/>
              </a:solidFill>
            </a:endParaRPr>
          </a:p>
          <a:p>
            <a:endParaRPr lang="en-US" sz="4400" dirty="0"/>
          </a:p>
        </p:txBody>
      </p:sp>
      <p:pic>
        <p:nvPicPr>
          <p:cNvPr id="4" name="Picture 3" descr="QR code for the registration link: https://scde.formstack.com/forms/2025_2026_mtss_gather_grow_collaborative_registration">
            <a:extLst>
              <a:ext uri="{FF2B5EF4-FFF2-40B4-BE49-F238E27FC236}">
                <a16:creationId xmlns:a16="http://schemas.microsoft.com/office/drawing/2014/main" id="{890EA835-B41D-6A9C-6F38-70D72C2A0E6C}"/>
              </a:ext>
            </a:extLst>
          </p:cNvPr>
          <p:cNvPicPr>
            <a:picLocks noChangeAspect="1"/>
          </p:cNvPicPr>
          <p:nvPr/>
        </p:nvPicPr>
        <p:blipFill>
          <a:blip r:embed="rId10"/>
          <a:stretch>
            <a:fillRect/>
          </a:stretch>
        </p:blipFill>
        <p:spPr>
          <a:xfrm>
            <a:off x="13822427" y="6988296"/>
            <a:ext cx="1580335" cy="1614264"/>
          </a:xfrm>
          <a:prstGeom prst="rect">
            <a:avLst/>
          </a:prstGeom>
        </p:spPr>
      </p:pic>
    </p:spTree>
    <p:extLst>
      <p:ext uri="{BB962C8B-B14F-4D97-AF65-F5344CB8AC3E}">
        <p14:creationId xmlns:p14="http://schemas.microsoft.com/office/powerpoint/2010/main" val="30540609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B97AF3-6EB7-2407-4058-7ED6FC318DB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80CBC44E-ACC9-1277-66F9-FC02D2138C82}"/>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MTSS | Academic Alliance of SC MTSS PD Opportunities</a:t>
            </a:r>
            <a:endParaRPr kumimoji="0" lang="en-US" sz="5000" b="1" i="0" u="none" strike="noStrike" kern="1200" cap="none" spc="0" normalizeH="0" baseline="0" noProof="0">
              <a:ln>
                <a:noFill/>
              </a:ln>
              <a:effectLst/>
              <a:uLnTx/>
              <a:uFillTx/>
              <a:latin typeface="Aptos" panose="020B0004020202020204" pitchFamily="34" charset="0"/>
              <a:ea typeface="+mn-ea"/>
              <a:cs typeface="+mn-cs"/>
            </a:endParaRPr>
          </a:p>
        </p:txBody>
      </p:sp>
      <p:sp>
        <p:nvSpPr>
          <p:cNvPr id="3" name="Content Placeholder 2">
            <a:extLst>
              <a:ext uri="{FF2B5EF4-FFF2-40B4-BE49-F238E27FC236}">
                <a16:creationId xmlns:a16="http://schemas.microsoft.com/office/drawing/2014/main" id="{475B8106-398B-BC49-56A4-5C862BC4A5A7}"/>
              </a:ext>
              <a:ext uri="{C183D7F6-B498-43B3-948B-1728B52AA6E4}">
                <adec:decorative xmlns:adec="http://schemas.microsoft.com/office/drawing/2017/decorative" val="1"/>
              </a:ext>
            </a:extLst>
          </p:cNvPr>
          <p:cNvSpPr>
            <a:spLocks noGrp="1"/>
          </p:cNvSpPr>
          <p:nvPr>
            <p:ph idx="1"/>
          </p:nvPr>
        </p:nvSpPr>
        <p:spPr>
          <a:xfrm>
            <a:off x="700608" y="2272712"/>
            <a:ext cx="8958772" cy="6333699"/>
          </a:xfrm>
        </p:spPr>
        <p:txBody>
          <a:bodyPr vert="horz" lIns="91440" tIns="45720" rIns="91440" bIns="45720" rtlCol="0" anchor="t">
            <a:noAutofit/>
          </a:bodyPr>
          <a:lstStyle/>
          <a:p>
            <a:endParaRPr lang="en-US" sz="3600" b="1">
              <a:latin typeface="Aptos"/>
              <a:cs typeface="Arial"/>
            </a:endParaRPr>
          </a:p>
          <a:p>
            <a:endParaRPr lang="en-US"/>
          </a:p>
        </p:txBody>
      </p:sp>
      <p:pic>
        <p:nvPicPr>
          <p:cNvPr id="9" name="Google Shape;797;g37e3698cb25_0_0" descr="MTSS Summit Series logo">
            <a:extLst>
              <a:ext uri="{FF2B5EF4-FFF2-40B4-BE49-F238E27FC236}">
                <a16:creationId xmlns:a16="http://schemas.microsoft.com/office/drawing/2014/main" id="{1FF25C6B-2ED1-FDF9-A974-7CBB35EFFFC7}"/>
              </a:ext>
            </a:extLst>
          </p:cNvPr>
          <p:cNvPicPr preferRelativeResize="0"/>
          <p:nvPr/>
        </p:nvPicPr>
        <p:blipFill>
          <a:blip r:embed="rId3">
            <a:alphaModFix/>
          </a:blip>
          <a:stretch>
            <a:fillRect/>
          </a:stretch>
        </p:blipFill>
        <p:spPr>
          <a:xfrm>
            <a:off x="1472850" y="1680694"/>
            <a:ext cx="2038967" cy="2105306"/>
          </a:xfrm>
          <a:prstGeom prst="rect">
            <a:avLst/>
          </a:prstGeom>
          <a:noFill/>
          <a:ln>
            <a:noFill/>
          </a:ln>
        </p:spPr>
      </p:pic>
      <p:sp>
        <p:nvSpPr>
          <p:cNvPr id="12" name="TextBox 11">
            <a:extLst>
              <a:ext uri="{FF2B5EF4-FFF2-40B4-BE49-F238E27FC236}">
                <a16:creationId xmlns:a16="http://schemas.microsoft.com/office/drawing/2014/main" id="{2BC7D879-3977-3D99-BCC6-2737CBF12E3B}"/>
              </a:ext>
            </a:extLst>
          </p:cNvPr>
          <p:cNvSpPr txBox="1"/>
          <p:nvPr/>
        </p:nvSpPr>
        <p:spPr>
          <a:xfrm>
            <a:off x="698157" y="3787347"/>
            <a:ext cx="3669954" cy="31393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a:solidFill>
                  <a:schemeClr val="bg1"/>
                </a:solidFill>
                <a:latin typeface="Aptos"/>
                <a:cs typeface="Segoe UI"/>
              </a:rPr>
              <a:t>Don’t miss the</a:t>
            </a:r>
            <a:r>
              <a:rPr lang="en-US" sz="3200">
                <a:latin typeface="Aptos"/>
                <a:cs typeface="Segoe UI"/>
              </a:rPr>
              <a:t> </a:t>
            </a:r>
            <a:r>
              <a:rPr lang="en-US" sz="3200" b="1">
                <a:solidFill>
                  <a:srgbClr val="FFC000"/>
                </a:solidFill>
                <a:latin typeface="Aptos"/>
                <a:cs typeface="Segoe UI"/>
              </a:rPr>
              <a:t>MTSS Summit Series</a:t>
            </a:r>
            <a:r>
              <a:rPr lang="en-US" sz="3200" b="1">
                <a:latin typeface="Aptos"/>
                <a:cs typeface="Segoe UI"/>
              </a:rPr>
              <a:t> </a:t>
            </a:r>
            <a:r>
              <a:rPr lang="en-US" sz="3200">
                <a:solidFill>
                  <a:schemeClr val="bg1"/>
                </a:solidFill>
                <a:latin typeface="Aptos"/>
                <a:cs typeface="Segoe UI"/>
              </a:rPr>
              <a:t>hosted by the Academic Alliance of South Carolina (AASC)!</a:t>
            </a:r>
            <a:endParaRPr lang="en-US" sz="3200">
              <a:solidFill>
                <a:schemeClr val="bg1"/>
              </a:solidFill>
              <a:latin typeface="Aptos"/>
            </a:endParaRPr>
          </a:p>
        </p:txBody>
      </p:sp>
      <p:pic>
        <p:nvPicPr>
          <p:cNvPr id="11" name="Google Shape;798;g37e3698cb25_0_0" descr="MTSS Summit Series registration links. See table for details">
            <a:extLst>
              <a:ext uri="{FF2B5EF4-FFF2-40B4-BE49-F238E27FC236}">
                <a16:creationId xmlns:a16="http://schemas.microsoft.com/office/drawing/2014/main" id="{5B934EC0-EAE3-092C-8C34-4F3AFE7EDE44}"/>
              </a:ext>
            </a:extLst>
          </p:cNvPr>
          <p:cNvPicPr preferRelativeResize="0"/>
          <p:nvPr/>
        </p:nvPicPr>
        <p:blipFill>
          <a:blip r:embed="rId4">
            <a:alphaModFix/>
          </a:blip>
          <a:stretch>
            <a:fillRect/>
          </a:stretch>
        </p:blipFill>
        <p:spPr>
          <a:xfrm>
            <a:off x="1386153" y="6971477"/>
            <a:ext cx="2212359" cy="2258697"/>
          </a:xfrm>
          <a:prstGeom prst="rect">
            <a:avLst/>
          </a:prstGeom>
          <a:noFill/>
          <a:ln>
            <a:noFill/>
          </a:ln>
        </p:spPr>
      </p:pic>
      <p:graphicFrame>
        <p:nvGraphicFramePr>
          <p:cNvPr id="7" name="Google Shape;796;g37e3698cb25_0_0">
            <a:extLst>
              <a:ext uri="{FF2B5EF4-FFF2-40B4-BE49-F238E27FC236}">
                <a16:creationId xmlns:a16="http://schemas.microsoft.com/office/drawing/2014/main" id="{82F9EAAD-9751-5DA5-1C04-0747D1BAE107}"/>
              </a:ext>
            </a:extLst>
          </p:cNvPr>
          <p:cNvGraphicFramePr/>
          <p:nvPr>
            <p:extLst>
              <p:ext uri="{D42A27DB-BD31-4B8C-83A1-F6EECF244321}">
                <p14:modId xmlns:p14="http://schemas.microsoft.com/office/powerpoint/2010/main" val="2579130257"/>
              </p:ext>
            </p:extLst>
          </p:nvPr>
        </p:nvGraphicFramePr>
        <p:xfrm>
          <a:off x="5053656" y="1599066"/>
          <a:ext cx="10330912" cy="7680990"/>
        </p:xfrm>
        <a:graphic>
          <a:graphicData uri="http://schemas.openxmlformats.org/drawingml/2006/table">
            <a:tbl>
              <a:tblPr firstRow="1" bandRow="1">
                <a:noFill/>
              </a:tblPr>
              <a:tblGrid>
                <a:gridCol w="5165456">
                  <a:extLst>
                    <a:ext uri="{9D8B030D-6E8A-4147-A177-3AD203B41FA5}">
                      <a16:colId xmlns:a16="http://schemas.microsoft.com/office/drawing/2014/main" val="20000"/>
                    </a:ext>
                  </a:extLst>
                </a:gridCol>
                <a:gridCol w="5165456">
                  <a:extLst>
                    <a:ext uri="{9D8B030D-6E8A-4147-A177-3AD203B41FA5}">
                      <a16:colId xmlns:a16="http://schemas.microsoft.com/office/drawing/2014/main" val="20001"/>
                    </a:ext>
                  </a:extLst>
                </a:gridCol>
              </a:tblGrid>
              <a:tr h="2450537">
                <a:tc>
                  <a:txBody>
                    <a:bodyPr/>
                    <a:lstStyle/>
                    <a:p>
                      <a:pPr marL="0" marR="0" lvl="0" indent="0" algn="l" rtl="0">
                        <a:lnSpc>
                          <a:spcPct val="100000"/>
                        </a:lnSpc>
                        <a:spcBef>
                          <a:spcPts val="0"/>
                        </a:spcBef>
                        <a:spcAft>
                          <a:spcPts val="0"/>
                        </a:spcAft>
                        <a:buClr>
                          <a:srgbClr val="000000"/>
                        </a:buClr>
                        <a:buSzPts val="2700"/>
                        <a:buFont typeface="Arial"/>
                        <a:buNone/>
                      </a:pPr>
                      <a:r>
                        <a:rPr lang="en-US" sz="2700" dirty="0">
                          <a:solidFill>
                            <a:srgbClr val="FF0000"/>
                          </a:solidFill>
                          <a:latin typeface="Aptos"/>
                        </a:rPr>
                        <a:t>September 10, 2025</a:t>
                      </a:r>
                      <a:endParaRPr sz="2700" dirty="0">
                        <a:solidFill>
                          <a:srgbClr val="FF0000"/>
                        </a:solidFill>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b="0" i="1" dirty="0">
                          <a:solidFill>
                            <a:schemeClr val="dk1"/>
                          </a:solidFill>
                          <a:latin typeface="Aptos"/>
                        </a:rPr>
                        <a:t>Piecing it Together: Universal Design for Learning, Evidence-Based Instruction, and Specially Designed Instruction</a:t>
                      </a:r>
                      <a:endParaRPr sz="1400" b="0" u="none" strike="noStrike" cap="none" dirty="0">
                        <a:solidFill>
                          <a:schemeClr val="dk1"/>
                        </a:solidFill>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u="none" strike="noStrike" cap="none" dirty="0">
                          <a:solidFill>
                            <a:schemeClr val="dk1"/>
                          </a:solidFill>
                          <a:latin typeface="Aptos"/>
                        </a:rPr>
                        <a:t>Presenter: Dr. </a:t>
                      </a:r>
                      <a:r>
                        <a:rPr lang="en-US" sz="2700" dirty="0">
                          <a:solidFill>
                            <a:schemeClr val="dk1"/>
                          </a:solidFill>
                          <a:latin typeface="Aptos"/>
                        </a:rPr>
                        <a:t>Alisa Lowery</a:t>
                      </a:r>
                      <a:endParaRPr sz="1400" u="none" strike="noStrike" cap="none" dirty="0">
                        <a:solidFill>
                          <a:schemeClr val="dk1"/>
                        </a:solidFill>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b="0" u="sng" dirty="0">
                          <a:solidFill>
                            <a:srgbClr val="0563C1"/>
                          </a:solidFill>
                          <a:highlight>
                            <a:srgbClr val="E8EBF5"/>
                          </a:highlight>
                          <a:latin typeface="Aptos"/>
                          <a:ea typeface="Arial"/>
                          <a:cs typeface="Arial"/>
                          <a:sym typeface="Arial"/>
                          <a:hlinkClick r:id="rId5">
                            <a:extLst>
                              <a:ext uri="{A12FA001-AC4F-418D-AE19-62706E023703}">
                                <ahyp:hlinkClr xmlns:ahyp="http://schemas.microsoft.com/office/drawing/2018/hyperlinkcolor" val="tx"/>
                              </a:ext>
                            </a:extLst>
                          </a:hlinkClick>
                        </a:rPr>
                        <a:t>Session Description</a:t>
                      </a:r>
                      <a:r>
                        <a:rPr lang="en-US" sz="2700" b="0" u="sng" dirty="0">
                          <a:solidFill>
                            <a:srgbClr val="0563C1"/>
                          </a:solidFill>
                          <a:highlight>
                            <a:srgbClr val="E8EBF5"/>
                          </a:highlight>
                          <a:latin typeface="Aptos"/>
                          <a:ea typeface="Arial"/>
                          <a:cs typeface="Arial"/>
                          <a:sym typeface="Arial"/>
                        </a:rPr>
                        <a:t>/Registration</a:t>
                      </a:r>
                      <a:endParaRPr sz="2700" b="0" u="none" strike="noStrike" cap="none" dirty="0">
                        <a:solidFill>
                          <a:schemeClr val="dk1"/>
                        </a:solidFill>
                        <a:latin typeface="Aptos"/>
                      </a:endParaRPr>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rgbClr val="2F5496"/>
                      </a:solidFill>
                      <a:prstDash val="solid"/>
                      <a:round/>
                      <a:headEnd type="none" w="sm" len="sm"/>
                      <a:tailEnd type="none" w="sm" len="sm"/>
                    </a:lnB>
                    <a:solidFill>
                      <a:srgbClr val="E8EBF5"/>
                    </a:solidFill>
                  </a:tcPr>
                </a:tc>
                <a:tc>
                  <a:txBody>
                    <a:bodyPr/>
                    <a:lstStyle/>
                    <a:p>
                      <a:pPr marL="0" marR="0" lvl="0" indent="0" algn="l" rtl="0">
                        <a:lnSpc>
                          <a:spcPct val="100000"/>
                        </a:lnSpc>
                        <a:spcBef>
                          <a:spcPts val="0"/>
                        </a:spcBef>
                        <a:spcAft>
                          <a:spcPts val="0"/>
                        </a:spcAft>
                        <a:buClr>
                          <a:srgbClr val="000000"/>
                        </a:buClr>
                        <a:buSzPts val="2700"/>
                        <a:buFont typeface="Arial"/>
                        <a:buNone/>
                      </a:pPr>
                      <a:r>
                        <a:rPr lang="en-US" sz="2700" b="0" i="1">
                          <a:solidFill>
                            <a:schemeClr val="dk1"/>
                          </a:solidFill>
                          <a:latin typeface="Aptos"/>
                        </a:rPr>
                        <a:t>High Quality Instructional Techniques for Math</a:t>
                      </a:r>
                      <a:endParaRPr sz="2700" b="0" i="1">
                        <a:solidFill>
                          <a:schemeClr val="dk1"/>
                        </a:solidFill>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a:solidFill>
                            <a:srgbClr val="FF0000"/>
                          </a:solidFill>
                          <a:latin typeface="Aptos"/>
                        </a:rPr>
                        <a:t>October 14, 2025 - Elementary</a:t>
                      </a:r>
                      <a:endParaRPr sz="2700">
                        <a:solidFill>
                          <a:srgbClr val="FF0000"/>
                        </a:solidFill>
                        <a:latin typeface="Aptos"/>
                      </a:endParaRPr>
                    </a:p>
                    <a:p>
                      <a:pPr marL="0" lvl="0" indent="0" algn="l" rtl="0">
                        <a:spcBef>
                          <a:spcPts val="0"/>
                        </a:spcBef>
                        <a:spcAft>
                          <a:spcPts val="0"/>
                        </a:spcAft>
                        <a:buClr>
                          <a:schemeClr val="dk1"/>
                        </a:buClr>
                        <a:buSzPts val="2700"/>
                        <a:buFont typeface="Arial"/>
                        <a:buNone/>
                      </a:pPr>
                      <a:r>
                        <a:rPr lang="en-US" sz="2700" b="0" u="sng">
                          <a:solidFill>
                            <a:schemeClr val="hlink"/>
                          </a:solidFill>
                          <a:latin typeface="Aptos"/>
                          <a:hlinkClick r:id="rId6"/>
                        </a:rPr>
                        <a:t>Session Description/Registration</a:t>
                      </a:r>
                      <a:endParaRPr sz="2700">
                        <a:solidFill>
                          <a:srgbClr val="FF0000"/>
                        </a:solidFill>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a:solidFill>
                            <a:srgbClr val="FF0000"/>
                          </a:solidFill>
                          <a:latin typeface="Aptos"/>
                        </a:rPr>
                        <a:t>October 15, 2025 - Secondary</a:t>
                      </a:r>
                      <a:endParaRPr sz="2700">
                        <a:solidFill>
                          <a:srgbClr val="FF0000"/>
                        </a:solidFill>
                        <a:latin typeface="Aptos"/>
                      </a:endParaRPr>
                    </a:p>
                    <a:p>
                      <a:pPr marL="0" lvl="0" indent="0" algn="l" rtl="0">
                        <a:spcBef>
                          <a:spcPts val="0"/>
                        </a:spcBef>
                        <a:spcAft>
                          <a:spcPts val="0"/>
                        </a:spcAft>
                        <a:buClr>
                          <a:schemeClr val="dk1"/>
                        </a:buClr>
                        <a:buSzPts val="2700"/>
                        <a:buFont typeface="Arial"/>
                        <a:buNone/>
                      </a:pPr>
                      <a:r>
                        <a:rPr lang="en-US" sz="2700" b="0" u="sng">
                          <a:solidFill>
                            <a:schemeClr val="hlink"/>
                          </a:solidFill>
                          <a:latin typeface="Aptos"/>
                          <a:hlinkClick r:id="rId7"/>
                        </a:rPr>
                        <a:t>Session Description/Registration</a:t>
                      </a:r>
                      <a:endParaRPr sz="2700">
                        <a:solidFill>
                          <a:srgbClr val="FF0000"/>
                        </a:solidFill>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u="none" strike="noStrike" cap="none">
                          <a:solidFill>
                            <a:schemeClr val="dk1"/>
                          </a:solidFill>
                          <a:latin typeface="Aptos"/>
                        </a:rPr>
                        <a:t>Presenter: Dr. </a:t>
                      </a:r>
                      <a:r>
                        <a:rPr lang="en-US" sz="2700">
                          <a:solidFill>
                            <a:schemeClr val="dk1"/>
                          </a:solidFill>
                          <a:latin typeface="Aptos"/>
                        </a:rPr>
                        <a:t>Paul Riccomini</a:t>
                      </a:r>
                      <a:endParaRPr sz="2700" b="0" u="none" strike="noStrike" cap="none">
                        <a:latin typeface="Aptos"/>
                      </a:endParaRPr>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solidFill>
                      <a:srgbClr val="E8EBF5"/>
                    </a:solidFill>
                  </a:tcPr>
                </a:tc>
                <a:extLst>
                  <a:ext uri="{0D108BD9-81ED-4DB2-BD59-A6C34878D82A}">
                    <a16:rowId xmlns:a16="http://schemas.microsoft.com/office/drawing/2014/main" val="10000"/>
                  </a:ext>
                </a:extLst>
              </a:tr>
              <a:tr h="2111233">
                <a:tc>
                  <a:txBody>
                    <a:bodyPr/>
                    <a:lstStyle/>
                    <a:p>
                      <a:pPr marL="0" marR="0" lvl="0" indent="0" algn="l" rtl="0">
                        <a:lnSpc>
                          <a:spcPct val="100000"/>
                        </a:lnSpc>
                        <a:spcBef>
                          <a:spcPts val="0"/>
                        </a:spcBef>
                        <a:spcAft>
                          <a:spcPts val="0"/>
                        </a:spcAft>
                        <a:buClr>
                          <a:srgbClr val="000000"/>
                        </a:buClr>
                        <a:buSzPts val="2700"/>
                        <a:buFont typeface="Arial"/>
                        <a:buNone/>
                      </a:pPr>
                      <a:r>
                        <a:rPr lang="en-US" sz="2700" b="1">
                          <a:solidFill>
                            <a:srgbClr val="FF0000"/>
                          </a:solidFill>
                          <a:latin typeface="Aptos"/>
                        </a:rPr>
                        <a:t>November 19, 2025</a:t>
                      </a:r>
                      <a:endParaRPr sz="2700" b="1">
                        <a:solidFill>
                          <a:srgbClr val="FF0000"/>
                        </a:solidFill>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i="1">
                          <a:latin typeface="Aptos"/>
                        </a:rPr>
                        <a:t>Do We Have it Yet? Data-Based Decision Making: Progress Monitoring for Success</a:t>
                      </a:r>
                      <a:endParaRPr sz="1400" u="none" strike="noStrike" cap="none">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b="1" u="none" strike="noStrike" cap="none">
                          <a:solidFill>
                            <a:srgbClr val="000000"/>
                          </a:solidFill>
                          <a:latin typeface="Aptos"/>
                        </a:rPr>
                        <a:t>Presenter: Dr. </a:t>
                      </a:r>
                      <a:r>
                        <a:rPr lang="en-US" sz="2700" b="1">
                          <a:solidFill>
                            <a:srgbClr val="000000"/>
                          </a:solidFill>
                          <a:latin typeface="Aptos"/>
                        </a:rPr>
                        <a:t>Judy Elliott</a:t>
                      </a:r>
                      <a:endParaRPr sz="1400" b="1" u="none" strike="noStrike" cap="none">
                        <a:solidFill>
                          <a:srgbClr val="000000"/>
                        </a:solidFill>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u="sng">
                          <a:solidFill>
                            <a:srgbClr val="0563C1"/>
                          </a:solidFill>
                          <a:highlight>
                            <a:srgbClr val="E8EBF5"/>
                          </a:highlight>
                          <a:latin typeface="Aptos"/>
                          <a:ea typeface="Arial"/>
                          <a:cs typeface="Arial"/>
                          <a:sym typeface="Arial"/>
                          <a:hlinkClick r:id="rId8">
                            <a:extLst>
                              <a:ext uri="{A12FA001-AC4F-418D-AE19-62706E023703}">
                                <ahyp:hlinkClr xmlns:ahyp="http://schemas.microsoft.com/office/drawing/2018/hyperlinkcolor" val="tx"/>
                              </a:ext>
                            </a:extLst>
                          </a:hlinkClick>
                        </a:rPr>
                        <a:t>Session Description/Registration</a:t>
                      </a:r>
                      <a:endParaRPr sz="2700" u="none" strike="noStrike" cap="none">
                        <a:latin typeface="Aptos"/>
                      </a:endParaRPr>
                    </a:p>
                  </a:txBody>
                  <a:tcPr marL="91450" marR="91450" marT="45725" marB="45725">
                    <a:lnL w="38100" cap="flat" cmpd="sng">
                      <a:solidFill>
                        <a:srgbClr val="2F5496"/>
                      </a:solidFill>
                      <a:prstDash val="solid"/>
                      <a:round/>
                      <a:headEnd type="none" w="sm" len="sm"/>
                      <a:tailEnd type="none" w="sm" len="sm"/>
                    </a:lnL>
                    <a:lnR w="38100" cap="flat" cmpd="sng">
                      <a:solidFill>
                        <a:srgbClr val="2F5496"/>
                      </a:solidFill>
                      <a:prstDash val="solid"/>
                      <a:round/>
                      <a:headEnd type="none" w="sm" len="sm"/>
                      <a:tailEnd type="none" w="sm" len="sm"/>
                    </a:lnR>
                    <a:lnT w="38100" cap="flat" cmpd="sng">
                      <a:solidFill>
                        <a:srgbClr val="2F5496"/>
                      </a:solidFill>
                      <a:prstDash val="solid"/>
                      <a:round/>
                      <a:headEnd type="none" w="sm" len="sm"/>
                      <a:tailEnd type="none" w="sm" len="sm"/>
                    </a:lnT>
                    <a:lnB w="38100" cap="flat" cmpd="sng">
                      <a:solidFill>
                        <a:srgbClr val="2F5496"/>
                      </a:solidFill>
                      <a:prstDash val="solid"/>
                      <a:round/>
                      <a:headEnd type="none" w="sm" len="sm"/>
                      <a:tailEnd type="none" w="sm" len="sm"/>
                    </a:lnB>
                    <a:solidFill>
                      <a:srgbClr val="E8EBF5"/>
                    </a:solidFill>
                  </a:tcPr>
                </a:tc>
                <a:tc>
                  <a:txBody>
                    <a:bodyPr/>
                    <a:lstStyle/>
                    <a:p>
                      <a:pPr marL="0" marR="0" lvl="0" indent="0" algn="l" rtl="0">
                        <a:lnSpc>
                          <a:spcPct val="100000"/>
                        </a:lnSpc>
                        <a:spcBef>
                          <a:spcPts val="0"/>
                        </a:spcBef>
                        <a:spcAft>
                          <a:spcPts val="0"/>
                        </a:spcAft>
                        <a:buClr>
                          <a:srgbClr val="000000"/>
                        </a:buClr>
                        <a:buSzPts val="2700"/>
                        <a:buFont typeface="Arial"/>
                        <a:buNone/>
                      </a:pPr>
                      <a:r>
                        <a:rPr lang="en-US" sz="2700" i="1">
                          <a:latin typeface="Aptos"/>
                        </a:rPr>
                        <a:t>Reading Comprehension Instruction: Theory and Best Practices</a:t>
                      </a:r>
                      <a:endParaRPr sz="2700" i="1">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b="1">
                          <a:solidFill>
                            <a:srgbClr val="FF0000"/>
                          </a:solidFill>
                          <a:latin typeface="Aptos"/>
                        </a:rPr>
                        <a:t>January 26, 2026 - Elementary</a:t>
                      </a:r>
                      <a:endParaRPr sz="2700" b="1">
                        <a:solidFill>
                          <a:srgbClr val="FF0000"/>
                        </a:solidFill>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b="1">
                          <a:solidFill>
                            <a:srgbClr val="FF0000"/>
                          </a:solidFill>
                          <a:latin typeface="Aptos"/>
                        </a:rPr>
                        <a:t>January 27, 2026 - Secondary</a:t>
                      </a:r>
                      <a:endParaRPr sz="2700" b="1">
                        <a:solidFill>
                          <a:srgbClr val="FF0000"/>
                        </a:solidFill>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b="1" u="none" strike="noStrike" cap="none">
                          <a:latin typeface="Aptos"/>
                        </a:rPr>
                        <a:t>Presenter: Dr. Devin Kearns</a:t>
                      </a:r>
                      <a:endParaRPr sz="2700" u="none" strike="noStrike" cap="none">
                        <a:latin typeface="Aptos"/>
                      </a:endParaRPr>
                    </a:p>
                  </a:txBody>
                  <a:tcPr marL="91450" marR="91450" marT="45725" marB="45725">
                    <a:lnL w="38100" cap="flat" cmpd="sng">
                      <a:solidFill>
                        <a:srgbClr val="2F5496"/>
                      </a:solidFill>
                      <a:prstDash val="solid"/>
                      <a:round/>
                      <a:headEnd type="none" w="sm" len="sm"/>
                      <a:tailEnd type="none" w="sm" len="sm"/>
                    </a:lnL>
                    <a:lnR w="38100" cap="flat" cmpd="sng">
                      <a:solidFill>
                        <a:srgbClr val="2F5496"/>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rgbClr val="2F5496"/>
                      </a:solidFill>
                      <a:prstDash val="solid"/>
                      <a:round/>
                      <a:headEnd type="none" w="sm" len="sm"/>
                      <a:tailEnd type="none" w="sm" len="sm"/>
                    </a:lnB>
                    <a:solidFill>
                      <a:srgbClr val="E8EBF5"/>
                    </a:solidFill>
                  </a:tcPr>
                </a:tc>
                <a:extLst>
                  <a:ext uri="{0D108BD9-81ED-4DB2-BD59-A6C34878D82A}">
                    <a16:rowId xmlns:a16="http://schemas.microsoft.com/office/drawing/2014/main" val="10001"/>
                  </a:ext>
                </a:extLst>
              </a:tr>
              <a:tr h="1771929">
                <a:tc>
                  <a:txBody>
                    <a:bodyPr/>
                    <a:lstStyle/>
                    <a:p>
                      <a:pPr marL="0" marR="0" lvl="0" indent="0" algn="l" rtl="0">
                        <a:lnSpc>
                          <a:spcPct val="100000"/>
                        </a:lnSpc>
                        <a:spcBef>
                          <a:spcPts val="0"/>
                        </a:spcBef>
                        <a:spcAft>
                          <a:spcPts val="0"/>
                        </a:spcAft>
                        <a:buClr>
                          <a:srgbClr val="000000"/>
                        </a:buClr>
                        <a:buSzPts val="2700"/>
                        <a:buFont typeface="Arial"/>
                        <a:buNone/>
                      </a:pPr>
                      <a:r>
                        <a:rPr lang="en-US" sz="2700" i="1">
                          <a:latin typeface="Aptos"/>
                        </a:rPr>
                        <a:t>Instructional and Intervention Strategies for Writing</a:t>
                      </a:r>
                      <a:endParaRPr sz="2700" i="1">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b="1">
                          <a:solidFill>
                            <a:srgbClr val="FF0000"/>
                          </a:solidFill>
                          <a:latin typeface="Aptos"/>
                        </a:rPr>
                        <a:t>February 17, 2026 - Elementary</a:t>
                      </a:r>
                      <a:endParaRPr sz="2700" b="1">
                        <a:solidFill>
                          <a:srgbClr val="FF0000"/>
                        </a:solidFill>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b="1">
                          <a:solidFill>
                            <a:srgbClr val="FF0000"/>
                          </a:solidFill>
                          <a:latin typeface="Aptos"/>
                        </a:rPr>
                        <a:t>February 18, 2026 - Secondary</a:t>
                      </a:r>
                      <a:endParaRPr sz="2700" b="1">
                        <a:solidFill>
                          <a:srgbClr val="FF0000"/>
                        </a:solidFill>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b="1" u="none" strike="noStrike" cap="none">
                          <a:latin typeface="Aptos"/>
                        </a:rPr>
                        <a:t>Presenter: Dr. </a:t>
                      </a:r>
                      <a:r>
                        <a:rPr lang="en-US" sz="2700" b="1">
                          <a:latin typeface="Aptos"/>
                        </a:rPr>
                        <a:t>Michael Herbert</a:t>
                      </a:r>
                      <a:endParaRPr sz="2700" b="1" u="none" strike="noStrike" cap="none">
                        <a:latin typeface="Aptos"/>
                      </a:endParaRPr>
                    </a:p>
                  </a:txBody>
                  <a:tcPr marL="91450" marR="91450" marT="45725" marB="45725">
                    <a:lnL w="38100" cap="flat" cmpd="sng">
                      <a:solidFill>
                        <a:srgbClr val="2F5496"/>
                      </a:solidFill>
                      <a:prstDash val="solid"/>
                      <a:round/>
                      <a:headEnd type="none" w="sm" len="sm"/>
                      <a:tailEnd type="none" w="sm" len="sm"/>
                    </a:lnL>
                    <a:lnR w="38100" cap="flat" cmpd="sng">
                      <a:solidFill>
                        <a:srgbClr val="2F5496"/>
                      </a:solidFill>
                      <a:prstDash val="solid"/>
                      <a:round/>
                      <a:headEnd type="none" w="sm" len="sm"/>
                      <a:tailEnd type="none" w="sm" len="sm"/>
                    </a:lnR>
                    <a:lnT w="38100" cap="flat" cmpd="sng">
                      <a:solidFill>
                        <a:srgbClr val="2F5496"/>
                      </a:solidFill>
                      <a:prstDash val="solid"/>
                      <a:round/>
                      <a:headEnd type="none" w="sm" len="sm"/>
                      <a:tailEnd type="none" w="sm" len="sm"/>
                    </a:lnT>
                    <a:lnB w="38100" cap="flat" cmpd="sng">
                      <a:solidFill>
                        <a:srgbClr val="2F5496"/>
                      </a:solidFill>
                      <a:prstDash val="solid"/>
                      <a:round/>
                      <a:headEnd type="none" w="sm" len="sm"/>
                      <a:tailEnd type="none" w="sm" len="sm"/>
                    </a:lnB>
                    <a:solidFill>
                      <a:srgbClr val="E8EBF5"/>
                    </a:solidFill>
                  </a:tcPr>
                </a:tc>
                <a:tc>
                  <a:txBody>
                    <a:bodyPr/>
                    <a:lstStyle/>
                    <a:p>
                      <a:pPr marL="0" marR="0" lvl="0" indent="0" algn="l" rtl="0">
                        <a:lnSpc>
                          <a:spcPct val="100000"/>
                        </a:lnSpc>
                        <a:spcBef>
                          <a:spcPts val="0"/>
                        </a:spcBef>
                        <a:spcAft>
                          <a:spcPts val="0"/>
                        </a:spcAft>
                        <a:buClr>
                          <a:srgbClr val="000000"/>
                        </a:buClr>
                        <a:buSzPts val="2700"/>
                        <a:buFont typeface="Arial"/>
                        <a:buNone/>
                      </a:pPr>
                      <a:r>
                        <a:rPr lang="en-US" sz="2700" b="1" i="1" dirty="0">
                          <a:solidFill>
                            <a:srgbClr val="FF0000"/>
                          </a:solidFill>
                          <a:latin typeface="Aptos"/>
                        </a:rPr>
                        <a:t>March 18, 2026</a:t>
                      </a:r>
                      <a:endParaRPr sz="2700" b="1" i="1" dirty="0">
                        <a:solidFill>
                          <a:srgbClr val="FF0000"/>
                        </a:solidFill>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i="1" dirty="0">
                          <a:latin typeface="Aptos"/>
                        </a:rPr>
                        <a:t>Strategies to Intensify Intervention in the </a:t>
                      </a:r>
                      <a:r>
                        <a:rPr lang="en-US" sz="2700" i="1" dirty="0" err="1">
                          <a:latin typeface="Aptos"/>
                        </a:rPr>
                        <a:t>RtI</a:t>
                      </a:r>
                      <a:r>
                        <a:rPr lang="en-US" sz="2700" i="1" dirty="0">
                          <a:latin typeface="Aptos"/>
                        </a:rPr>
                        <a:t> Process</a:t>
                      </a:r>
                      <a:endParaRPr sz="1400" u="none" strike="noStrike" cap="none" dirty="0">
                        <a:latin typeface="Aptos"/>
                      </a:endParaRPr>
                    </a:p>
                    <a:p>
                      <a:pPr marL="0" marR="0" lvl="0" indent="0" algn="l" rtl="0">
                        <a:lnSpc>
                          <a:spcPct val="100000"/>
                        </a:lnSpc>
                        <a:spcBef>
                          <a:spcPts val="0"/>
                        </a:spcBef>
                        <a:spcAft>
                          <a:spcPts val="0"/>
                        </a:spcAft>
                        <a:buClr>
                          <a:srgbClr val="000000"/>
                        </a:buClr>
                        <a:buSzPts val="2700"/>
                        <a:buFont typeface="Arial"/>
                        <a:buNone/>
                      </a:pPr>
                      <a:r>
                        <a:rPr lang="en-US" sz="2700" b="1" u="none" strike="noStrike" cap="none" dirty="0">
                          <a:latin typeface="Aptos"/>
                        </a:rPr>
                        <a:t>Presenter: Dr. </a:t>
                      </a:r>
                      <a:r>
                        <a:rPr lang="en-US" sz="2700" b="1" dirty="0">
                          <a:latin typeface="Aptos"/>
                        </a:rPr>
                        <a:t>Jason Harlacher</a:t>
                      </a:r>
                      <a:endParaRPr sz="2700" b="1" u="none" strike="noStrike" cap="none" dirty="0">
                        <a:latin typeface="Aptos"/>
                      </a:endParaRPr>
                    </a:p>
                  </a:txBody>
                  <a:tcPr marL="91450" marR="91450" marT="45725" marB="45725">
                    <a:lnL w="38100" cap="flat" cmpd="sng">
                      <a:solidFill>
                        <a:srgbClr val="2F5496"/>
                      </a:solidFill>
                      <a:prstDash val="solid"/>
                      <a:round/>
                      <a:headEnd type="none" w="sm" len="sm"/>
                      <a:tailEnd type="none" w="sm" len="sm"/>
                    </a:lnL>
                    <a:lnR w="38100" cap="flat" cmpd="sng">
                      <a:solidFill>
                        <a:srgbClr val="2F5496"/>
                      </a:solidFill>
                      <a:prstDash val="solid"/>
                      <a:round/>
                      <a:headEnd type="none" w="sm" len="sm"/>
                      <a:tailEnd type="none" w="sm" len="sm"/>
                    </a:lnR>
                    <a:lnT w="38100" cap="flat" cmpd="sng">
                      <a:solidFill>
                        <a:srgbClr val="2F5496"/>
                      </a:solidFill>
                      <a:prstDash val="solid"/>
                      <a:round/>
                      <a:headEnd type="none" w="sm" len="sm"/>
                      <a:tailEnd type="none" w="sm" len="sm"/>
                    </a:lnT>
                    <a:lnB w="38100" cap="flat" cmpd="sng">
                      <a:solidFill>
                        <a:srgbClr val="2F5496"/>
                      </a:solidFill>
                      <a:prstDash val="solid"/>
                      <a:round/>
                      <a:headEnd type="none" w="sm" len="sm"/>
                      <a:tailEnd type="none" w="sm" len="sm"/>
                    </a:lnB>
                    <a:solidFill>
                      <a:srgbClr val="E8EBF5"/>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450138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5">
            <a:extLst>
              <a:ext uri="{FF2B5EF4-FFF2-40B4-BE49-F238E27FC236}">
                <a16:creationId xmlns:a16="http://schemas.microsoft.com/office/drawing/2014/main" id="{DC25E399-FBEC-AF25-60A0-05284BCB40DD}"/>
              </a:ext>
              <a:ext uri="{C183D7F6-B498-43B3-948B-1728B52AA6E4}">
                <adec:decorative xmlns:adec="http://schemas.microsoft.com/office/drawing/2017/decorative" val="1"/>
              </a:ext>
            </a:extLst>
          </p:cNvPr>
          <p:cNvGrpSpPr/>
          <p:nvPr/>
        </p:nvGrpSpPr>
        <p:grpSpPr>
          <a:xfrm>
            <a:off x="9388282" y="2245970"/>
            <a:ext cx="8115300" cy="704124"/>
            <a:chOff x="0" y="0"/>
            <a:chExt cx="1547670" cy="1431627"/>
          </a:xfrm>
          <a:solidFill>
            <a:srgbClr val="233746"/>
          </a:solidFill>
        </p:grpSpPr>
        <p:sp>
          <p:nvSpPr>
            <p:cNvPr id="28" name="TextBox 7">
              <a:extLst>
                <a:ext uri="{FF2B5EF4-FFF2-40B4-BE49-F238E27FC236}">
                  <a16:creationId xmlns:a16="http://schemas.microsoft.com/office/drawing/2014/main" id="{8E7ADC06-BA2A-FE6E-069C-1D7554C6F1FA}"/>
                </a:ext>
              </a:extLst>
            </p:cNvPr>
            <p:cNvSpPr txBox="1"/>
            <p:nvPr/>
          </p:nvSpPr>
          <p:spPr>
            <a:xfrm>
              <a:off x="0" y="-76200"/>
              <a:ext cx="1547670" cy="1507827"/>
            </a:xfrm>
            <a:prstGeom prst="rect">
              <a:avLst/>
            </a:prstGeom>
            <a:grpFill/>
          </p:spPr>
          <p:txBody>
            <a:bodyPr lIns="50800" tIns="50800" rIns="50800" bIns="50800" rtlCol="0" anchor="ctr"/>
            <a:lstStyle/>
            <a:p>
              <a:pPr algn="ctr">
                <a:lnSpc>
                  <a:spcPts val="2520"/>
                </a:lnSpc>
              </a:pPr>
              <a:endParaRPr/>
            </a:p>
          </p:txBody>
        </p:sp>
        <p:sp>
          <p:nvSpPr>
            <p:cNvPr id="27" name="Freeform 6">
              <a:extLst>
                <a:ext uri="{FF2B5EF4-FFF2-40B4-BE49-F238E27FC236}">
                  <a16:creationId xmlns:a16="http://schemas.microsoft.com/office/drawing/2014/main" id="{E6593F6A-FD07-58B6-0BFE-655003B49D1E}"/>
                </a:ext>
              </a:extLst>
            </p:cNvPr>
            <p:cNvSpPr/>
            <p:nvPr/>
          </p:nvSpPr>
          <p:spPr>
            <a:xfrm>
              <a:off x="0" y="0"/>
              <a:ext cx="1547670" cy="1431627"/>
            </a:xfrm>
            <a:custGeom>
              <a:avLst/>
              <a:gdLst/>
              <a:ahLst/>
              <a:cxnLst/>
              <a:rect l="l" t="t" r="r" b="b"/>
              <a:pathLst>
                <a:path w="1547670" h="1431627">
                  <a:moveTo>
                    <a:pt x="0" y="0"/>
                  </a:moveTo>
                  <a:lnTo>
                    <a:pt x="1547670" y="0"/>
                  </a:lnTo>
                  <a:lnTo>
                    <a:pt x="1547670" y="1431627"/>
                  </a:lnTo>
                  <a:lnTo>
                    <a:pt x="0" y="1431627"/>
                  </a:lnTo>
                  <a:close/>
                </a:path>
              </a:pathLst>
            </a:custGeom>
            <a:grpFill/>
          </p:spPr>
          <p:txBody>
            <a:bodyPr/>
            <a:lstStyle/>
            <a:p>
              <a:endParaRPr lang="en-US"/>
            </a:p>
          </p:txBody>
        </p:sp>
      </p:grpSp>
      <p:grpSp>
        <p:nvGrpSpPr>
          <p:cNvPr id="14" name="Group 5">
            <a:extLst>
              <a:ext uri="{FF2B5EF4-FFF2-40B4-BE49-F238E27FC236}">
                <a16:creationId xmlns:a16="http://schemas.microsoft.com/office/drawing/2014/main" id="{6B6E2237-FE23-F393-D0A0-2C99ACA02A87}"/>
              </a:ext>
              <a:ext uri="{C183D7F6-B498-43B3-948B-1728B52AA6E4}">
                <adec:decorative xmlns:adec="http://schemas.microsoft.com/office/drawing/2017/decorative" val="1"/>
              </a:ext>
            </a:extLst>
          </p:cNvPr>
          <p:cNvGrpSpPr/>
          <p:nvPr/>
        </p:nvGrpSpPr>
        <p:grpSpPr>
          <a:xfrm>
            <a:off x="9388283" y="2245970"/>
            <a:ext cx="8115300" cy="6403355"/>
            <a:chOff x="0" y="0"/>
            <a:chExt cx="1547670" cy="1431627"/>
          </a:xfrm>
        </p:grpSpPr>
        <p:sp>
          <p:nvSpPr>
            <p:cNvPr id="23" name="Freeform 6">
              <a:extLst>
                <a:ext uri="{FF2B5EF4-FFF2-40B4-BE49-F238E27FC236}">
                  <a16:creationId xmlns:a16="http://schemas.microsoft.com/office/drawing/2014/main" id="{C4C28931-BE3E-912B-2D6D-4E6E3651BE1E}"/>
                </a:ext>
              </a:extLst>
            </p:cNvPr>
            <p:cNvSpPr/>
            <p:nvPr/>
          </p:nvSpPr>
          <p:spPr>
            <a:xfrm>
              <a:off x="0" y="0"/>
              <a:ext cx="1547670" cy="1431627"/>
            </a:xfrm>
            <a:custGeom>
              <a:avLst/>
              <a:gdLst/>
              <a:ahLst/>
              <a:cxnLst/>
              <a:rect l="l" t="t" r="r" b="b"/>
              <a:pathLst>
                <a:path w="1547670" h="1431627">
                  <a:moveTo>
                    <a:pt x="0" y="0"/>
                  </a:moveTo>
                  <a:lnTo>
                    <a:pt x="1547670" y="0"/>
                  </a:lnTo>
                  <a:lnTo>
                    <a:pt x="1547670" y="1431627"/>
                  </a:lnTo>
                  <a:lnTo>
                    <a:pt x="0" y="1431627"/>
                  </a:lnTo>
                  <a:close/>
                </a:path>
              </a:pathLst>
            </a:custGeom>
            <a:solidFill>
              <a:srgbClr val="F0C14C">
                <a:alpha val="9804"/>
              </a:srgbClr>
            </a:solidFill>
          </p:spPr>
          <p:txBody>
            <a:bodyPr/>
            <a:lstStyle/>
            <a:p>
              <a:endParaRPr lang="en-US"/>
            </a:p>
          </p:txBody>
        </p:sp>
        <p:sp>
          <p:nvSpPr>
            <p:cNvPr id="24" name="TextBox 7">
              <a:extLst>
                <a:ext uri="{FF2B5EF4-FFF2-40B4-BE49-F238E27FC236}">
                  <a16:creationId xmlns:a16="http://schemas.microsoft.com/office/drawing/2014/main" id="{B73079D5-B0B0-DA00-FCEB-A7CB64D6BDF7}"/>
                </a:ext>
              </a:extLst>
            </p:cNvPr>
            <p:cNvSpPr txBox="1"/>
            <p:nvPr/>
          </p:nvSpPr>
          <p:spPr>
            <a:xfrm>
              <a:off x="0" y="-76200"/>
              <a:ext cx="1547670" cy="1507827"/>
            </a:xfrm>
            <a:prstGeom prst="rect">
              <a:avLst/>
            </a:prstGeom>
          </p:spPr>
          <p:txBody>
            <a:bodyPr lIns="50800" tIns="50800" rIns="50800" bIns="50800" rtlCol="0" anchor="ctr"/>
            <a:lstStyle/>
            <a:p>
              <a:pPr algn="ctr">
                <a:lnSpc>
                  <a:spcPts val="2520"/>
                </a:lnSpc>
              </a:pPr>
              <a:endParaRPr/>
            </a:p>
          </p:txBody>
        </p:sp>
      </p:gr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1028700" y="2245971"/>
            <a:ext cx="8115300" cy="2819849"/>
            <a:chOff x="0" y="0"/>
            <a:chExt cx="1547670" cy="1431627"/>
          </a:xfrm>
        </p:grpSpPr>
        <p:sp>
          <p:nvSpPr>
            <p:cNvPr id="34" name="Freeform 6">
              <a:extLst>
                <a:ext uri="{FF2B5EF4-FFF2-40B4-BE49-F238E27FC236}">
                  <a16:creationId xmlns:a16="http://schemas.microsoft.com/office/drawing/2014/main" id="{7B3572CE-860E-AF9F-2066-DD6A04D00EBB}"/>
                </a:ext>
              </a:extLst>
            </p:cNvPr>
            <p:cNvSpPr/>
            <p:nvPr/>
          </p:nvSpPr>
          <p:spPr>
            <a:xfrm>
              <a:off x="0" y="0"/>
              <a:ext cx="1547670" cy="1431627"/>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p>
              <a:endParaRPr lang="en-US"/>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50800" tIns="50800" rIns="50800" bIns="50800" rtlCol="0" anchor="ctr"/>
            <a:lstStyle/>
            <a:p>
              <a:pPr algn="ctr">
                <a:lnSpc>
                  <a:spcPts val="2520"/>
                </a:lnSpc>
              </a:pPr>
              <a:endParaRPr/>
            </a:p>
          </p:txBody>
        </p:sp>
      </p:gr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9" name="Freeform 9">
            <a:extLst>
              <a:ext uri="{C183D7F6-B498-43B3-948B-1728B52AA6E4}">
                <adec:decorative xmlns:adec="http://schemas.microsoft.com/office/drawing/2017/decorative" val="1"/>
              </a:ext>
            </a:extLst>
          </p:cNvPr>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p>
            <a:endParaRPr lang="en-US"/>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1129557" y="2019300"/>
            <a:ext cx="16028886" cy="0"/>
          </a:xfrm>
          <a:prstGeom prst="line">
            <a:avLst/>
          </a:prstGeom>
          <a:ln w="19050" cap="flat">
            <a:solidFill>
              <a:srgbClr val="EFC04C"/>
            </a:solidFill>
            <a:prstDash val="solid"/>
            <a:headEnd type="none" w="sm" len="sm"/>
            <a:tailEnd type="none" w="sm" len="sm"/>
          </a:ln>
        </p:spPr>
        <p:txBody>
          <a:bodyPr/>
          <a:lstStyle/>
          <a:p>
            <a:endParaRPr lang="en-US">
              <a:solidFill>
                <a:srgbClr val="233746"/>
              </a:solidFill>
            </a:endParaRPr>
          </a:p>
        </p:txBody>
      </p:sp>
      <p:sp>
        <p:nvSpPr>
          <p:cNvPr id="25" name="TextBox 7">
            <a:extLst>
              <a:ext uri="{FF2B5EF4-FFF2-40B4-BE49-F238E27FC236}">
                <a16:creationId xmlns:a16="http://schemas.microsoft.com/office/drawing/2014/main" id="{27A1FB65-ECB4-0C87-1225-4BC419F47274}"/>
              </a:ext>
              <a:ext uri="{C183D7F6-B498-43B3-948B-1728B52AA6E4}">
                <adec:decorative xmlns:adec="http://schemas.microsoft.com/office/drawing/2017/decorative" val="1"/>
              </a:ext>
            </a:extLst>
          </p:cNvPr>
          <p:cNvSpPr txBox="1"/>
          <p:nvPr/>
        </p:nvSpPr>
        <p:spPr>
          <a:xfrm>
            <a:off x="1752600" y="1686722"/>
            <a:ext cx="6480998" cy="6580978"/>
          </a:xfrm>
          <a:prstGeom prst="rect">
            <a:avLst/>
          </a:prstGeom>
        </p:spPr>
        <p:txBody>
          <a:bodyPr lIns="50800" tIns="50800" rIns="50800" bIns="50800" rtlCol="0" anchor="ctr"/>
          <a:lstStyle/>
          <a:p>
            <a:pPr algn="ctr">
              <a:lnSpc>
                <a:spcPts val="2520"/>
              </a:lnSpc>
            </a:pPr>
            <a:endParaRPr>
              <a:solidFill>
                <a:srgbClr val="233746"/>
              </a:solidFill>
            </a:endParaRPr>
          </a:p>
        </p:txBody>
      </p:sp>
      <p:sp>
        <p:nvSpPr>
          <p:cNvPr id="17" name="Title 16">
            <a:extLst>
              <a:ext uri="{FF2B5EF4-FFF2-40B4-BE49-F238E27FC236}">
                <a16:creationId xmlns:a16="http://schemas.microsoft.com/office/drawing/2014/main" id="{51086B0A-7AC0-EE7E-790A-E3065E048C3B}"/>
              </a:ext>
            </a:extLst>
          </p:cNvPr>
          <p:cNvSpPr>
            <a:spLocks noGrp="1"/>
          </p:cNvSpPr>
          <p:nvPr>
            <p:ph type="title" idx="4294967295"/>
          </p:nvPr>
        </p:nvSpPr>
        <p:spPr>
          <a:xfrm>
            <a:off x="1016515" y="782923"/>
            <a:ext cx="16404336" cy="1097280"/>
          </a:xfrm>
        </p:spPr>
        <p:txBody>
          <a:bodyPr/>
          <a:lstStyle/>
          <a:p>
            <a:r>
              <a:rPr lang="en-US" sz="5000" b="1" dirty="0">
                <a:solidFill>
                  <a:srgbClr val="233746"/>
                </a:solidFill>
                <a:latin typeface="Aptos" panose="020B0004020202020204" pitchFamily="34" charset="0"/>
                <a:ea typeface="+mn-ea"/>
                <a:cs typeface="+mn-cs"/>
              </a:rPr>
              <a:t>SCDE Mission &amp; Vision</a:t>
            </a:r>
          </a:p>
        </p:txBody>
      </p:sp>
      <p:sp>
        <p:nvSpPr>
          <p:cNvPr id="31" name="TextBox 14">
            <a:extLst>
              <a:ext uri="{FF2B5EF4-FFF2-40B4-BE49-F238E27FC236}">
                <a16:creationId xmlns:a16="http://schemas.microsoft.com/office/drawing/2014/main" id="{7CECC893-0D2B-52BF-67FC-D07D833D0967}"/>
              </a:ext>
            </a:extLst>
          </p:cNvPr>
          <p:cNvSpPr txBox="1"/>
          <p:nvPr/>
        </p:nvSpPr>
        <p:spPr>
          <a:xfrm>
            <a:off x="1286396" y="2436782"/>
            <a:ext cx="4021564" cy="344518"/>
          </a:xfrm>
          <a:prstGeom prst="rect">
            <a:avLst/>
          </a:prstGeom>
        </p:spPr>
        <p:txBody>
          <a:bodyPr wrap="square" lIns="0" tIns="0" rIns="0" bIns="0" rtlCol="0" anchor="t">
            <a:spAutoFit/>
          </a:bodyPr>
          <a:lstStyle/>
          <a:p>
            <a:pPr>
              <a:lnSpc>
                <a:spcPts val="2400"/>
              </a:lnSpc>
            </a:pPr>
            <a:r>
              <a:rPr lang="en-US" sz="3200" b="1">
                <a:solidFill>
                  <a:srgbClr val="233746"/>
                </a:solidFill>
                <a:latin typeface="Aptos" panose="020B0004020202020204" pitchFamily="34" charset="0"/>
              </a:rPr>
              <a:t>SCDE’S </a:t>
            </a:r>
            <a:r>
              <a:rPr lang="en-US" sz="3200" b="1">
                <a:solidFill>
                  <a:srgbClr val="F0C14C"/>
                </a:solidFill>
                <a:latin typeface="Aptos" panose="020B0004020202020204" pitchFamily="34" charset="0"/>
              </a:rPr>
              <a:t>Mission</a:t>
            </a:r>
            <a:r>
              <a:rPr lang="en-US" sz="3200" b="1">
                <a:solidFill>
                  <a:srgbClr val="233746"/>
                </a:solidFill>
                <a:latin typeface="Aptos" panose="020B0004020202020204" pitchFamily="34" charset="0"/>
              </a:rPr>
              <a:t>:</a:t>
            </a:r>
          </a:p>
        </p:txBody>
      </p:sp>
      <p:sp>
        <p:nvSpPr>
          <p:cNvPr id="20" name="TextBox 5">
            <a:extLst>
              <a:ext uri="{FF2B5EF4-FFF2-40B4-BE49-F238E27FC236}">
                <a16:creationId xmlns:a16="http://schemas.microsoft.com/office/drawing/2014/main" id="{8F86D756-0477-8D87-EB77-5D54C2562B92}"/>
              </a:ext>
            </a:extLst>
          </p:cNvPr>
          <p:cNvSpPr txBox="1"/>
          <p:nvPr/>
        </p:nvSpPr>
        <p:spPr>
          <a:xfrm>
            <a:off x="1286395" y="2757887"/>
            <a:ext cx="7670443" cy="2154436"/>
          </a:xfrm>
          <a:prstGeom prst="rect">
            <a:avLst/>
          </a:prstGeom>
        </p:spPr>
        <p:txBody>
          <a:bodyPr wrap="square" lIns="0" tIns="0" rIns="0" bIns="0" rtlCol="0" anchor="t">
            <a:spAutoFit/>
          </a:bodyPr>
          <a:lstStyle/>
          <a:p>
            <a:pPr algn="just"/>
            <a:r>
              <a:rPr lang="en-US" sz="2800">
                <a:solidFill>
                  <a:srgbClr val="233746"/>
                </a:solidFill>
                <a:latin typeface="Calibri"/>
                <a:ea typeface="Calibri"/>
                <a:cs typeface="Calibri"/>
              </a:rPr>
              <a:t>The</a:t>
            </a:r>
            <a:r>
              <a:rPr lang="en-US" sz="2800">
                <a:solidFill>
                  <a:srgbClr val="233746"/>
                </a:solidFill>
                <a:ea typeface="+mn-lt"/>
                <a:cs typeface="+mn-lt"/>
              </a:rPr>
              <a:t> mission of the South Carolina Department of Education is to serve students, support teachers, empower parents, and engage the community so that every student graduates prepared to reach their full potential</a:t>
            </a:r>
            <a:r>
              <a:rPr lang="en-US" sz="2800">
                <a:solidFill>
                  <a:srgbClr val="233746"/>
                </a:solidFill>
                <a:latin typeface="Calibri"/>
                <a:ea typeface="Calibri"/>
                <a:cs typeface="Calibri"/>
              </a:rPr>
              <a:t>.</a:t>
            </a:r>
            <a:endParaRPr lang="en-US" sz="2800">
              <a:solidFill>
                <a:srgbClr val="233746"/>
              </a:solidFill>
              <a:latin typeface="Aptos"/>
              <a:ea typeface="Calibri"/>
              <a:cs typeface="Calibri"/>
            </a:endParaRPr>
          </a:p>
        </p:txBody>
      </p:sp>
      <p:grpSp>
        <p:nvGrpSpPr>
          <p:cNvPr id="2" name="Group 5">
            <a:extLst>
              <a:ext uri="{FF2B5EF4-FFF2-40B4-BE49-F238E27FC236}">
                <a16:creationId xmlns:a16="http://schemas.microsoft.com/office/drawing/2014/main" id="{0EFF41EA-5BFF-3A5E-F23F-2CAFF261B8AA}"/>
              </a:ext>
              <a:ext uri="{C183D7F6-B498-43B3-948B-1728B52AA6E4}">
                <adec:decorative xmlns:adec="http://schemas.microsoft.com/office/drawing/2017/decorative" val="1"/>
              </a:ext>
            </a:extLst>
          </p:cNvPr>
          <p:cNvGrpSpPr/>
          <p:nvPr/>
        </p:nvGrpSpPr>
        <p:grpSpPr>
          <a:xfrm>
            <a:off x="1016515" y="5219700"/>
            <a:ext cx="8115300" cy="2003273"/>
            <a:chOff x="0" y="0"/>
            <a:chExt cx="1547670" cy="1431627"/>
          </a:xfrm>
        </p:grpSpPr>
        <p:sp>
          <p:nvSpPr>
            <p:cNvPr id="4" name="Freeform 6">
              <a:extLst>
                <a:ext uri="{FF2B5EF4-FFF2-40B4-BE49-F238E27FC236}">
                  <a16:creationId xmlns:a16="http://schemas.microsoft.com/office/drawing/2014/main" id="{48B121D2-434D-1F91-1468-3AE404EEDF8C}"/>
                </a:ext>
              </a:extLst>
            </p:cNvPr>
            <p:cNvSpPr/>
            <p:nvPr/>
          </p:nvSpPr>
          <p:spPr>
            <a:xfrm>
              <a:off x="0" y="0"/>
              <a:ext cx="1547670" cy="1431627"/>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p>
              <a:endParaRPr lang="en-US"/>
            </a:p>
          </p:txBody>
        </p:sp>
        <p:sp>
          <p:nvSpPr>
            <p:cNvPr id="5" name="TextBox 7">
              <a:extLst>
                <a:ext uri="{FF2B5EF4-FFF2-40B4-BE49-F238E27FC236}">
                  <a16:creationId xmlns:a16="http://schemas.microsoft.com/office/drawing/2014/main" id="{A756C1DC-92DD-0A41-64B9-3D1B54701404}"/>
                </a:ext>
              </a:extLst>
            </p:cNvPr>
            <p:cNvSpPr txBox="1"/>
            <p:nvPr/>
          </p:nvSpPr>
          <p:spPr>
            <a:xfrm>
              <a:off x="0" y="-76200"/>
              <a:ext cx="1547670" cy="1507827"/>
            </a:xfrm>
            <a:prstGeom prst="rect">
              <a:avLst/>
            </a:prstGeom>
          </p:spPr>
          <p:txBody>
            <a:bodyPr lIns="50800" tIns="50800" rIns="50800" bIns="50800" rtlCol="0" anchor="ctr"/>
            <a:lstStyle/>
            <a:p>
              <a:pPr algn="ctr">
                <a:lnSpc>
                  <a:spcPts val="2520"/>
                </a:lnSpc>
              </a:pPr>
              <a:endParaRPr/>
            </a:p>
          </p:txBody>
        </p:sp>
      </p:grpSp>
      <p:sp>
        <p:nvSpPr>
          <p:cNvPr id="6" name="TextBox 14">
            <a:extLst>
              <a:ext uri="{FF2B5EF4-FFF2-40B4-BE49-F238E27FC236}">
                <a16:creationId xmlns:a16="http://schemas.microsoft.com/office/drawing/2014/main" id="{62146EAE-2A19-D40F-8F9C-986C8F88767D}"/>
              </a:ext>
            </a:extLst>
          </p:cNvPr>
          <p:cNvSpPr txBox="1"/>
          <p:nvPr/>
        </p:nvSpPr>
        <p:spPr>
          <a:xfrm>
            <a:off x="1286396" y="5398905"/>
            <a:ext cx="4021564" cy="344518"/>
          </a:xfrm>
          <a:prstGeom prst="rect">
            <a:avLst/>
          </a:prstGeom>
        </p:spPr>
        <p:txBody>
          <a:bodyPr wrap="square" lIns="0" tIns="0" rIns="0" bIns="0" rtlCol="0" anchor="t">
            <a:spAutoFit/>
          </a:bodyPr>
          <a:lstStyle/>
          <a:p>
            <a:pPr>
              <a:lnSpc>
                <a:spcPts val="2400"/>
              </a:lnSpc>
            </a:pPr>
            <a:r>
              <a:rPr lang="en-US" sz="3200" b="1">
                <a:solidFill>
                  <a:srgbClr val="233746"/>
                </a:solidFill>
                <a:latin typeface="Aptos" panose="020B0004020202020204" pitchFamily="34" charset="0"/>
              </a:rPr>
              <a:t>SCDE’S </a:t>
            </a:r>
            <a:r>
              <a:rPr lang="en-US" sz="3200" b="1">
                <a:solidFill>
                  <a:srgbClr val="F0C14C"/>
                </a:solidFill>
                <a:latin typeface="Aptos" panose="020B0004020202020204" pitchFamily="34" charset="0"/>
              </a:rPr>
              <a:t>Vision</a:t>
            </a:r>
            <a:r>
              <a:rPr lang="en-US" sz="3200" b="1">
                <a:solidFill>
                  <a:srgbClr val="233746"/>
                </a:solidFill>
                <a:latin typeface="Aptos" panose="020B0004020202020204" pitchFamily="34" charset="0"/>
              </a:rPr>
              <a:t>:</a:t>
            </a:r>
          </a:p>
        </p:txBody>
      </p:sp>
      <p:sp>
        <p:nvSpPr>
          <p:cNvPr id="11" name="TextBox 5">
            <a:extLst>
              <a:ext uri="{FF2B5EF4-FFF2-40B4-BE49-F238E27FC236}">
                <a16:creationId xmlns:a16="http://schemas.microsoft.com/office/drawing/2014/main" id="{8830CB86-5EE8-B229-0F82-95F73C985F9D}"/>
              </a:ext>
            </a:extLst>
          </p:cNvPr>
          <p:cNvSpPr txBox="1"/>
          <p:nvPr/>
        </p:nvSpPr>
        <p:spPr>
          <a:xfrm>
            <a:off x="1286396" y="5755838"/>
            <a:ext cx="7670443" cy="1292662"/>
          </a:xfrm>
          <a:prstGeom prst="rect">
            <a:avLst/>
          </a:prstGeom>
        </p:spPr>
        <p:txBody>
          <a:bodyPr wrap="square" lIns="0" tIns="0" rIns="0" bIns="0" rtlCol="0" anchor="t">
            <a:spAutoFit/>
          </a:bodyPr>
          <a:lstStyle/>
          <a:p>
            <a:pPr algn="just"/>
            <a:r>
              <a:rPr lang="en-US" sz="2800">
                <a:solidFill>
                  <a:srgbClr val="233746"/>
                </a:solidFill>
                <a:ea typeface="+mn-lt"/>
                <a:cs typeface="+mn-lt"/>
              </a:rPr>
              <a:t>Every South Carolina student graduates college-, career-, or military-ready. By 2030, at least 75% of students perform at or above grade level</a:t>
            </a:r>
            <a:r>
              <a:rPr lang="en-US" sz="2800">
                <a:solidFill>
                  <a:srgbClr val="233746"/>
                </a:solidFill>
                <a:latin typeface="Calibri"/>
                <a:ea typeface="Calibri"/>
                <a:cs typeface="Calibri"/>
              </a:rPr>
              <a:t>.</a:t>
            </a:r>
            <a:endParaRPr lang="en-US" sz="2800">
              <a:solidFill>
                <a:srgbClr val="233746"/>
              </a:solidFill>
              <a:latin typeface="Aptos" panose="020B0004020202020204" pitchFamily="34" charset="0"/>
            </a:endParaRPr>
          </a:p>
        </p:txBody>
      </p:sp>
      <p:grpSp>
        <p:nvGrpSpPr>
          <p:cNvPr id="7" name="Group 5">
            <a:extLst>
              <a:ext uri="{FF2B5EF4-FFF2-40B4-BE49-F238E27FC236}">
                <a16:creationId xmlns:a16="http://schemas.microsoft.com/office/drawing/2014/main" id="{DD946A97-7AA9-062C-F898-A5CE0EA58F2C}"/>
              </a:ext>
              <a:ext uri="{C183D7F6-B498-43B3-948B-1728B52AA6E4}">
                <adec:decorative xmlns:adec="http://schemas.microsoft.com/office/drawing/2017/decorative" val="1"/>
              </a:ext>
            </a:extLst>
          </p:cNvPr>
          <p:cNvGrpSpPr/>
          <p:nvPr/>
        </p:nvGrpSpPr>
        <p:grpSpPr>
          <a:xfrm>
            <a:off x="1016515" y="7440549"/>
            <a:ext cx="8115300" cy="1131951"/>
            <a:chOff x="0" y="0"/>
            <a:chExt cx="1547670" cy="1431627"/>
          </a:xfrm>
        </p:grpSpPr>
        <p:sp>
          <p:nvSpPr>
            <p:cNvPr id="8" name="Freeform 6">
              <a:extLst>
                <a:ext uri="{FF2B5EF4-FFF2-40B4-BE49-F238E27FC236}">
                  <a16:creationId xmlns:a16="http://schemas.microsoft.com/office/drawing/2014/main" id="{51631378-421A-A250-35F9-20F739870541}"/>
                </a:ext>
              </a:extLst>
            </p:cNvPr>
            <p:cNvSpPr/>
            <p:nvPr/>
          </p:nvSpPr>
          <p:spPr>
            <a:xfrm>
              <a:off x="0" y="0"/>
              <a:ext cx="1547670" cy="1431627"/>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p>
              <a:endParaRPr lang="en-US"/>
            </a:p>
          </p:txBody>
        </p:sp>
        <p:sp>
          <p:nvSpPr>
            <p:cNvPr id="10" name="TextBox 7">
              <a:extLst>
                <a:ext uri="{FF2B5EF4-FFF2-40B4-BE49-F238E27FC236}">
                  <a16:creationId xmlns:a16="http://schemas.microsoft.com/office/drawing/2014/main" id="{699A76D5-84C1-45C5-CAB8-10649537559B}"/>
                </a:ext>
              </a:extLst>
            </p:cNvPr>
            <p:cNvSpPr txBox="1"/>
            <p:nvPr/>
          </p:nvSpPr>
          <p:spPr>
            <a:xfrm>
              <a:off x="0" y="-76200"/>
              <a:ext cx="1547670" cy="1507827"/>
            </a:xfrm>
            <a:prstGeom prst="rect">
              <a:avLst/>
            </a:prstGeom>
          </p:spPr>
          <p:txBody>
            <a:bodyPr lIns="50800" tIns="50800" rIns="50800" bIns="50800" rtlCol="0" anchor="ctr"/>
            <a:lstStyle/>
            <a:p>
              <a:pPr algn="ctr">
                <a:lnSpc>
                  <a:spcPts val="2520"/>
                </a:lnSpc>
              </a:pPr>
              <a:endParaRPr/>
            </a:p>
          </p:txBody>
        </p:sp>
      </p:grpSp>
      <p:sp>
        <p:nvSpPr>
          <p:cNvPr id="13" name="TextBox 14">
            <a:extLst>
              <a:ext uri="{FF2B5EF4-FFF2-40B4-BE49-F238E27FC236}">
                <a16:creationId xmlns:a16="http://schemas.microsoft.com/office/drawing/2014/main" id="{23127853-C0EB-5CC5-5905-DF9744A08902}"/>
              </a:ext>
            </a:extLst>
          </p:cNvPr>
          <p:cNvSpPr txBox="1"/>
          <p:nvPr/>
        </p:nvSpPr>
        <p:spPr>
          <a:xfrm>
            <a:off x="1286396" y="7658100"/>
            <a:ext cx="4021564" cy="344518"/>
          </a:xfrm>
          <a:prstGeom prst="rect">
            <a:avLst/>
          </a:prstGeom>
        </p:spPr>
        <p:txBody>
          <a:bodyPr wrap="square" lIns="0" tIns="0" rIns="0" bIns="0" rtlCol="0" anchor="t">
            <a:spAutoFit/>
          </a:bodyPr>
          <a:lstStyle/>
          <a:p>
            <a:pPr>
              <a:lnSpc>
                <a:spcPts val="2400"/>
              </a:lnSpc>
            </a:pPr>
            <a:r>
              <a:rPr lang="en-US" sz="3200" b="1">
                <a:solidFill>
                  <a:srgbClr val="233746"/>
                </a:solidFill>
                <a:latin typeface="Aptos" panose="020B0004020202020204" pitchFamily="34" charset="0"/>
              </a:rPr>
              <a:t>SCDE’S </a:t>
            </a:r>
            <a:r>
              <a:rPr lang="en-US" sz="3200" b="1">
                <a:solidFill>
                  <a:srgbClr val="F0C14C"/>
                </a:solidFill>
                <a:latin typeface="Aptos" panose="020B0004020202020204" pitchFamily="34" charset="0"/>
              </a:rPr>
              <a:t>Tagline</a:t>
            </a:r>
            <a:r>
              <a:rPr lang="en-US" sz="3200" b="1">
                <a:solidFill>
                  <a:srgbClr val="233746"/>
                </a:solidFill>
                <a:latin typeface="Aptos" panose="020B0004020202020204" pitchFamily="34" charset="0"/>
              </a:rPr>
              <a:t>:</a:t>
            </a:r>
          </a:p>
        </p:txBody>
      </p:sp>
      <p:sp>
        <p:nvSpPr>
          <p:cNvPr id="15" name="TextBox 5">
            <a:extLst>
              <a:ext uri="{FF2B5EF4-FFF2-40B4-BE49-F238E27FC236}">
                <a16:creationId xmlns:a16="http://schemas.microsoft.com/office/drawing/2014/main" id="{B2448499-1189-428C-13E9-A73575B14995}"/>
              </a:ext>
            </a:extLst>
          </p:cNvPr>
          <p:cNvSpPr txBox="1"/>
          <p:nvPr/>
        </p:nvSpPr>
        <p:spPr>
          <a:xfrm>
            <a:off x="1286396" y="8027559"/>
            <a:ext cx="7670443" cy="430887"/>
          </a:xfrm>
          <a:prstGeom prst="rect">
            <a:avLst/>
          </a:prstGeom>
        </p:spPr>
        <p:txBody>
          <a:bodyPr wrap="square" lIns="0" tIns="0" rIns="0" bIns="0" rtlCol="0" anchor="t">
            <a:spAutoFit/>
          </a:bodyPr>
          <a:lstStyle/>
          <a:p>
            <a:r>
              <a:rPr lang="en-US" sz="2800">
                <a:latin typeface="Calibri"/>
                <a:ea typeface="Calibri"/>
                <a:cs typeface="Calibri"/>
              </a:rPr>
              <a:t>An excellent education for </a:t>
            </a:r>
            <a:r>
              <a:rPr lang="en-US" sz="2800" i="1" u="sng">
                <a:latin typeface="Calibri"/>
                <a:ea typeface="Calibri"/>
                <a:cs typeface="Calibri"/>
              </a:rPr>
              <a:t>every</a:t>
            </a:r>
            <a:r>
              <a:rPr lang="en-US" sz="2800">
                <a:latin typeface="Calibri"/>
                <a:ea typeface="Calibri"/>
                <a:cs typeface="Calibri"/>
              </a:rPr>
              <a:t> child.</a:t>
            </a:r>
          </a:p>
        </p:txBody>
      </p:sp>
      <p:sp>
        <p:nvSpPr>
          <p:cNvPr id="12" name="TextBox 14">
            <a:extLst>
              <a:ext uri="{FF2B5EF4-FFF2-40B4-BE49-F238E27FC236}">
                <a16:creationId xmlns:a16="http://schemas.microsoft.com/office/drawing/2014/main" id="{26A7E78A-7CBB-253F-D69F-4A4C69610F1D}"/>
              </a:ext>
            </a:extLst>
          </p:cNvPr>
          <p:cNvSpPr txBox="1"/>
          <p:nvPr/>
        </p:nvSpPr>
        <p:spPr>
          <a:xfrm>
            <a:off x="9680205" y="2427604"/>
            <a:ext cx="7531455" cy="330283"/>
          </a:xfrm>
          <a:prstGeom prst="rect">
            <a:avLst/>
          </a:prstGeom>
        </p:spPr>
        <p:txBody>
          <a:bodyPr wrap="square" lIns="0" tIns="0" rIns="0" bIns="0" rtlCol="0" anchor="t">
            <a:spAutoFit/>
          </a:bodyPr>
          <a:lstStyle/>
          <a:p>
            <a:pPr algn="ctr">
              <a:lnSpc>
                <a:spcPts val="2400"/>
              </a:lnSpc>
            </a:pPr>
            <a:r>
              <a:rPr lang="en-US" sz="2800" b="1" dirty="0">
                <a:solidFill>
                  <a:schemeClr val="bg1"/>
                </a:solidFill>
                <a:latin typeface="Aptos" panose="020B0004020202020204" pitchFamily="34" charset="0"/>
              </a:rPr>
              <a:t>We will accomplish our Mission and Vision by:</a:t>
            </a:r>
          </a:p>
        </p:txBody>
      </p:sp>
      <p:sp>
        <p:nvSpPr>
          <p:cNvPr id="29" name="TextBox 5">
            <a:extLst>
              <a:ext uri="{FF2B5EF4-FFF2-40B4-BE49-F238E27FC236}">
                <a16:creationId xmlns:a16="http://schemas.microsoft.com/office/drawing/2014/main" id="{7EC9545A-748A-E337-DC96-3CCCB9BE6DEE}"/>
              </a:ext>
            </a:extLst>
          </p:cNvPr>
          <p:cNvSpPr txBox="1"/>
          <p:nvPr/>
        </p:nvSpPr>
        <p:spPr>
          <a:xfrm>
            <a:off x="9715499" y="3173024"/>
            <a:ext cx="7391400" cy="5258042"/>
          </a:xfrm>
          <a:prstGeom prst="rect">
            <a:avLst/>
          </a:prstGeom>
        </p:spPr>
        <p:txBody>
          <a:bodyPr wrap="square" lIns="0" tIns="0" rIns="0" bIns="0" rtlCol="0" anchor="t">
            <a:spAutoFit/>
          </a:bodyPr>
          <a:lstStyle/>
          <a:p>
            <a:pPr marL="342900" indent="-342900">
              <a:lnSpc>
                <a:spcPct val="120000"/>
              </a:lnSpc>
              <a:buFont typeface="Courier New" panose="02070309020205020404" pitchFamily="49" charset="0"/>
              <a:buChar char="o"/>
            </a:pPr>
            <a:r>
              <a:rPr lang="en-US" sz="2200" dirty="0">
                <a:solidFill>
                  <a:srgbClr val="233746"/>
                </a:solidFill>
                <a:latin typeface="Aptos" panose="020B0004020202020204" pitchFamily="34" charset="0"/>
              </a:rPr>
              <a:t>Increasing student achievement (at least 75% or more of students at or above grade level in reading and math by 2030).</a:t>
            </a:r>
          </a:p>
          <a:p>
            <a:pPr marL="342900" indent="-342900">
              <a:lnSpc>
                <a:spcPct val="120000"/>
              </a:lnSpc>
              <a:buFont typeface="Courier New" panose="02070309020205020404" pitchFamily="49" charset="0"/>
              <a:buChar char="o"/>
            </a:pPr>
            <a:r>
              <a:rPr lang="en-US" sz="2200" dirty="0">
                <a:solidFill>
                  <a:srgbClr val="233746"/>
                </a:solidFill>
                <a:latin typeface="Aptos" panose="020B0004020202020204" pitchFamily="34" charset="0"/>
              </a:rPr>
              <a:t>Recruiting and retaining the highest quality teachers in the profession and investing in teacher knowledge.</a:t>
            </a:r>
          </a:p>
          <a:p>
            <a:pPr marL="342900" indent="-342900">
              <a:lnSpc>
                <a:spcPct val="120000"/>
              </a:lnSpc>
              <a:buFont typeface="Courier New" panose="02070309020205020404" pitchFamily="49" charset="0"/>
              <a:buChar char="o"/>
            </a:pPr>
            <a:r>
              <a:rPr lang="en-US" sz="2200" dirty="0">
                <a:solidFill>
                  <a:srgbClr val="233746"/>
                </a:solidFill>
                <a:latin typeface="Aptos" panose="020B0004020202020204" pitchFamily="34" charset="0"/>
              </a:rPr>
              <a:t>Ensuring a safe learning environment in all classrooms and campuses across our state.</a:t>
            </a:r>
          </a:p>
          <a:p>
            <a:pPr marL="342900" indent="-342900">
              <a:lnSpc>
                <a:spcPct val="120000"/>
              </a:lnSpc>
              <a:buFont typeface="Courier New" panose="02070309020205020404" pitchFamily="49" charset="0"/>
              <a:buChar char="o"/>
            </a:pPr>
            <a:r>
              <a:rPr lang="en-US" sz="2200" dirty="0">
                <a:solidFill>
                  <a:srgbClr val="233746"/>
                </a:solidFill>
                <a:latin typeface="Aptos" panose="020B0004020202020204" pitchFamily="34" charset="0"/>
              </a:rPr>
              <a:t>Preparing students with the leadership and life skills that will build productive citizens who are workforce and/or military ready.</a:t>
            </a:r>
          </a:p>
          <a:p>
            <a:pPr marL="342900" indent="-342900">
              <a:lnSpc>
                <a:spcPct val="120000"/>
              </a:lnSpc>
              <a:buFont typeface="Courier New" panose="02070309020205020404" pitchFamily="49" charset="0"/>
              <a:buChar char="o"/>
            </a:pPr>
            <a:r>
              <a:rPr lang="en-US" sz="2200" dirty="0">
                <a:solidFill>
                  <a:srgbClr val="233746"/>
                </a:solidFill>
                <a:latin typeface="Aptos" panose="020B0004020202020204" pitchFamily="34" charset="0"/>
              </a:rPr>
              <a:t>Engaging the community in creative, sustainable partnerships to serve and support our state’s public schools.</a:t>
            </a:r>
          </a:p>
        </p:txBody>
      </p:sp>
    </p:spTree>
    <p:extLst>
      <p:ext uri="{BB962C8B-B14F-4D97-AF65-F5344CB8AC3E}">
        <p14:creationId xmlns:p14="http://schemas.microsoft.com/office/powerpoint/2010/main" val="14009941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06B4E-41C6-0F41-E1BA-39CECBE19735}"/>
              </a:ext>
            </a:extLst>
          </p:cNvPr>
          <p:cNvSpPr>
            <a:spLocks noGrp="1"/>
          </p:cNvSpPr>
          <p:nvPr>
            <p:ph type="title"/>
          </p:nvPr>
        </p:nvSpPr>
        <p:spPr/>
        <p:txBody>
          <a:bodyPr/>
          <a:lstStyle/>
          <a:p>
            <a:r>
              <a:rPr lang="en-US"/>
              <a:t>Zearn Math</a:t>
            </a:r>
          </a:p>
        </p:txBody>
      </p:sp>
      <p:pic>
        <p:nvPicPr>
          <p:cNvPr id="4" name="Picture 3" descr="Sample page from Zearn document">
            <a:extLst>
              <a:ext uri="{FF2B5EF4-FFF2-40B4-BE49-F238E27FC236}">
                <a16:creationId xmlns:a16="http://schemas.microsoft.com/office/drawing/2014/main" id="{C5F78245-20EB-A284-077D-F293442384CC}"/>
              </a:ext>
            </a:extLst>
          </p:cNvPr>
          <p:cNvPicPr>
            <a:picLocks noChangeAspect="1"/>
          </p:cNvPicPr>
          <p:nvPr/>
        </p:nvPicPr>
        <p:blipFill>
          <a:blip r:embed="rId3"/>
          <a:stretch>
            <a:fillRect/>
          </a:stretch>
        </p:blipFill>
        <p:spPr>
          <a:xfrm>
            <a:off x="918429" y="2150084"/>
            <a:ext cx="6427910" cy="7188445"/>
          </a:xfrm>
          <a:prstGeom prst="rect">
            <a:avLst/>
          </a:prstGeom>
        </p:spPr>
      </p:pic>
      <p:sp>
        <p:nvSpPr>
          <p:cNvPr id="3" name="Content Placeholder 2">
            <a:extLst>
              <a:ext uri="{FF2B5EF4-FFF2-40B4-BE49-F238E27FC236}">
                <a16:creationId xmlns:a16="http://schemas.microsoft.com/office/drawing/2014/main" id="{8010258E-F5F4-E616-93E4-06FB51FA5FCF}"/>
              </a:ext>
            </a:extLst>
          </p:cNvPr>
          <p:cNvSpPr>
            <a:spLocks noGrp="1"/>
          </p:cNvSpPr>
          <p:nvPr>
            <p:ph idx="1"/>
          </p:nvPr>
        </p:nvSpPr>
        <p:spPr>
          <a:xfrm>
            <a:off x="8128665" y="1498366"/>
            <a:ext cx="9811864" cy="7824060"/>
          </a:xfrm>
        </p:spPr>
        <p:txBody>
          <a:bodyPr vert="horz" lIns="91440" tIns="45720" rIns="91440" bIns="45720" rtlCol="0" anchor="t">
            <a:noAutofit/>
          </a:bodyPr>
          <a:lstStyle/>
          <a:p>
            <a:pPr algn="ctr"/>
            <a:endParaRPr lang="en-US" sz="3200" b="1"/>
          </a:p>
          <a:p>
            <a:pPr algn="ctr"/>
            <a:r>
              <a:rPr lang="en-US" b="1"/>
              <a:t>What is </a:t>
            </a:r>
            <a:r>
              <a:rPr lang="en-US" b="1" err="1"/>
              <a:t>Zearn</a:t>
            </a:r>
            <a:r>
              <a:rPr lang="en-US" b="1"/>
              <a:t> Math?</a:t>
            </a:r>
          </a:p>
          <a:p>
            <a:pPr algn="ctr"/>
            <a:r>
              <a:rPr lang="en" err="1"/>
              <a:t>Zearn</a:t>
            </a:r>
            <a:r>
              <a:rPr lang="en"/>
              <a:t> Math is a top-rated K–8 math platform  that</a:t>
            </a:r>
            <a:r>
              <a:rPr lang="en-US"/>
              <a:t> offers a library of over 1,000 digital lessons aligned to South Carolina’s College-and Career-Ready Standards for Mathematics and can be used flexibly across instruction,  intervention, tutoring, and summer learning. </a:t>
            </a:r>
          </a:p>
          <a:p>
            <a:pPr algn="ctr"/>
            <a:endParaRPr lang="en-US"/>
          </a:p>
          <a:p>
            <a:pPr algn="ctr"/>
            <a:r>
              <a:rPr lang="en-US" b="1"/>
              <a:t>Is Zearn Math effective?</a:t>
            </a:r>
            <a:endParaRPr lang="en-US" b="1">
              <a:latin typeface="Aptos"/>
              <a:ea typeface="Source Sans Pro"/>
            </a:endParaRPr>
          </a:p>
          <a:p>
            <a:pPr algn="ctr"/>
            <a:r>
              <a:rPr lang="en">
                <a:latin typeface="Aptos"/>
                <a:ea typeface="Source Sans Pro"/>
              </a:rPr>
              <a:t>Zearn Math has earned</a:t>
            </a:r>
            <a:r>
              <a:rPr lang="en">
                <a:solidFill>
                  <a:srgbClr val="FFFF00"/>
                </a:solidFill>
                <a:latin typeface="Aptos"/>
                <a:ea typeface="Source Sans Pro"/>
              </a:rPr>
              <a:t> </a:t>
            </a:r>
            <a:r>
              <a:rPr lang="en">
                <a:solidFill>
                  <a:srgbClr val="FFFF00"/>
                </a:solidFill>
                <a:latin typeface="Aptos"/>
                <a:ea typeface="Source Sans Pro"/>
                <a:hlinkClick r:id="rId4">
                  <a:extLst>
                    <a:ext uri="{A12FA001-AC4F-418D-AE19-62706E023703}">
                      <ahyp:hlinkClr xmlns:ahyp="http://schemas.microsoft.com/office/drawing/2018/hyperlinkcolor" val="tx"/>
                    </a:ext>
                  </a:extLst>
                </a:hlinkClick>
              </a:rPr>
              <a:t>a “Strong” (Tier 1) rating</a:t>
            </a:r>
            <a:r>
              <a:rPr lang="en">
                <a:solidFill>
                  <a:srgbClr val="FFFF00"/>
                </a:solidFill>
                <a:latin typeface="Aptos"/>
                <a:ea typeface="Source Sans Pro"/>
              </a:rPr>
              <a:t> </a:t>
            </a:r>
            <a:r>
              <a:rPr lang="en">
                <a:latin typeface="Aptos"/>
                <a:ea typeface="Source Sans Pro"/>
              </a:rPr>
              <a:t>— the highest possible designation — from Evidence for ESSA. </a:t>
            </a:r>
            <a:endParaRPr lang="en-US">
              <a:latin typeface="Aptos"/>
            </a:endParaRPr>
          </a:p>
          <a:p>
            <a:pPr algn="ctr"/>
            <a:endParaRPr lang="en-US"/>
          </a:p>
          <a:p>
            <a:pPr algn="ctr"/>
            <a:r>
              <a:rPr lang="en-US"/>
              <a:t>Districts and school leaders can learn more about Zearn Math and the timeline for implementation:</a:t>
            </a:r>
            <a:r>
              <a:rPr lang="en-US">
                <a:solidFill>
                  <a:srgbClr val="FFFFFF"/>
                </a:solidFill>
              </a:rPr>
              <a:t> </a:t>
            </a:r>
            <a:r>
              <a:rPr lang="en-US">
                <a:solidFill>
                  <a:srgbClr val="FFFF00"/>
                </a:solidFill>
                <a:hlinkClick r:id="rId5">
                  <a:extLst>
                    <a:ext uri="{A12FA001-AC4F-418D-AE19-62706E023703}">
                      <ahyp:hlinkClr xmlns:ahyp="http://schemas.microsoft.com/office/drawing/2018/hyperlinkcolor" val="tx"/>
                    </a:ext>
                  </a:extLst>
                </a:hlinkClick>
              </a:rPr>
              <a:t>Zearn Math Timeline</a:t>
            </a:r>
            <a:r>
              <a:rPr lang="en-US">
                <a:solidFill>
                  <a:srgbClr val="FFFF00"/>
                </a:solidFill>
              </a:rPr>
              <a:t> </a:t>
            </a:r>
          </a:p>
          <a:p>
            <a:pPr algn="ctr"/>
            <a:endParaRPr lang="en-US" sz="3200">
              <a:solidFill>
                <a:srgbClr val="FFFF00"/>
              </a:solidFill>
            </a:endParaRPr>
          </a:p>
          <a:p>
            <a:endParaRPr lang="en-US" sz="3200"/>
          </a:p>
          <a:p>
            <a:endParaRPr lang="en-US"/>
          </a:p>
          <a:p>
            <a:endParaRPr lang="en-US"/>
          </a:p>
        </p:txBody>
      </p:sp>
    </p:spTree>
    <p:extLst>
      <p:ext uri="{BB962C8B-B14F-4D97-AF65-F5344CB8AC3E}">
        <p14:creationId xmlns:p14="http://schemas.microsoft.com/office/powerpoint/2010/main" val="33289287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31039-56CB-9E0E-F47C-A2666F12B9CE}"/>
              </a:ext>
            </a:extLst>
          </p:cNvPr>
          <p:cNvSpPr>
            <a:spLocks noGrp="1"/>
          </p:cNvSpPr>
          <p:nvPr>
            <p:ph type="title"/>
          </p:nvPr>
        </p:nvSpPr>
        <p:spPr/>
        <p:txBody>
          <a:bodyPr/>
          <a:lstStyle/>
          <a:p>
            <a:r>
              <a:rPr lang="en-US"/>
              <a:t>Modern Classrooms Project (MCP)</a:t>
            </a:r>
          </a:p>
        </p:txBody>
      </p:sp>
      <p:sp>
        <p:nvSpPr>
          <p:cNvPr id="3" name="Content Placeholder 2">
            <a:extLst>
              <a:ext uri="{FF2B5EF4-FFF2-40B4-BE49-F238E27FC236}">
                <a16:creationId xmlns:a16="http://schemas.microsoft.com/office/drawing/2014/main" id="{E3647D16-655B-C9E2-4F9B-D6353D6095AF}"/>
              </a:ext>
            </a:extLst>
          </p:cNvPr>
          <p:cNvSpPr>
            <a:spLocks noGrp="1"/>
          </p:cNvSpPr>
          <p:nvPr>
            <p:ph idx="1"/>
          </p:nvPr>
        </p:nvSpPr>
        <p:spPr>
          <a:xfrm>
            <a:off x="918972" y="1849400"/>
            <a:ext cx="16450056" cy="7059984"/>
          </a:xfrm>
        </p:spPr>
        <p:txBody>
          <a:bodyPr vert="horz" lIns="91440" tIns="45720" rIns="91440" bIns="45720" rtlCol="0" anchor="t">
            <a:normAutofit lnSpcReduction="10000"/>
          </a:bodyPr>
          <a:lstStyle/>
          <a:p>
            <a:r>
              <a:rPr lang="en-US" sz="3600" b="1"/>
              <a:t>What's available?</a:t>
            </a:r>
          </a:p>
          <a:p>
            <a:r>
              <a:rPr lang="en-US"/>
              <a:t>As of August 2025, the following resources are available:</a:t>
            </a:r>
          </a:p>
          <a:p>
            <a:pPr marL="457200" indent="-457200">
              <a:buFont typeface="Arial" panose="020B0604020202020204" pitchFamily="34" charset="0"/>
              <a:buChar char="•"/>
            </a:pPr>
            <a:r>
              <a:rPr lang="en-US"/>
              <a:t>Standard Overview Guides for </a:t>
            </a:r>
            <a:r>
              <a:rPr lang="en-US" b="1"/>
              <a:t>Algebra 1</a:t>
            </a:r>
            <a:r>
              <a:rPr lang="en-US"/>
              <a:t> and </a:t>
            </a:r>
            <a:r>
              <a:rPr lang="en-US" b="1"/>
              <a:t>Geometry and Statistics</a:t>
            </a:r>
            <a:r>
              <a:rPr lang="en-US"/>
              <a:t>, including:</a:t>
            </a:r>
          </a:p>
          <a:p>
            <a:pPr marL="1485900" lvl="1" indent="-457200"/>
            <a:r>
              <a:rPr lang="en-US" sz="2800">
                <a:solidFill>
                  <a:schemeClr val="bg1"/>
                </a:solidFill>
              </a:rPr>
              <a:t>Student-facing learning goals</a:t>
            </a:r>
          </a:p>
          <a:p>
            <a:pPr marL="1485900" lvl="1" indent="-457200"/>
            <a:r>
              <a:rPr lang="en-US" sz="2800">
                <a:solidFill>
                  <a:schemeClr val="bg1"/>
                </a:solidFill>
              </a:rPr>
              <a:t>Sample assessment questions</a:t>
            </a:r>
          </a:p>
          <a:p>
            <a:pPr marL="1485900" lvl="1" indent="-457200"/>
            <a:r>
              <a:rPr lang="en-US" sz="2800">
                <a:solidFill>
                  <a:schemeClr val="bg1"/>
                </a:solidFill>
              </a:rPr>
              <a:t>Sentence starters for instruction</a:t>
            </a:r>
          </a:p>
          <a:p>
            <a:pPr marL="1485900" lvl="1" indent="-457200"/>
            <a:r>
              <a:rPr lang="en-US" sz="2800">
                <a:solidFill>
                  <a:schemeClr val="bg1"/>
                </a:solidFill>
              </a:rPr>
              <a:t>Connections to related standards</a:t>
            </a:r>
          </a:p>
          <a:p>
            <a:pPr marL="1485900" lvl="1" indent="-457200"/>
            <a:r>
              <a:rPr lang="en-US" sz="2800">
                <a:solidFill>
                  <a:schemeClr val="bg1"/>
                </a:solidFill>
              </a:rPr>
              <a:t>Curriculum alignment highlights</a:t>
            </a:r>
          </a:p>
          <a:p>
            <a:pPr marL="285750" indent="-285750">
              <a:buFont typeface="Arial" panose="020B0604020202020204" pitchFamily="34" charset="0"/>
              <a:buChar char="•"/>
            </a:pPr>
            <a:r>
              <a:rPr lang="en-US"/>
              <a:t>The guides include short Video Modules that walk through each standard and indicator with examples drawn from the state’s approved instructional materials: </a:t>
            </a:r>
            <a:r>
              <a:rPr lang="en-US" err="1"/>
              <a:t>enVision</a:t>
            </a:r>
            <a:r>
              <a:rPr lang="en-US"/>
              <a:t>, Illustrative Math, Math Nation, and BW Walch.</a:t>
            </a:r>
          </a:p>
          <a:p>
            <a:pPr marL="285750" indent="-285750">
              <a:buFont typeface="Arial" panose="020B0604020202020204" pitchFamily="34" charset="0"/>
              <a:buChar char="•"/>
            </a:pPr>
            <a:r>
              <a:rPr lang="en-US"/>
              <a:t>Also included are Curriculum Maps for Algebra 1 and Geometry with Statistics that provide a crosswalk between each standard and specific lessons in the adopted curricula.</a:t>
            </a:r>
          </a:p>
          <a:p>
            <a:pPr marL="285750" indent="-285750">
              <a:buFont typeface="Arial" panose="020B0604020202020204" pitchFamily="34" charset="0"/>
              <a:buChar char="•"/>
            </a:pPr>
            <a:r>
              <a:rPr lang="en-US"/>
              <a:t>MCP can be accessed using your link to the SC Instruction Hub. To access start with </a:t>
            </a:r>
            <a:r>
              <a:rPr lang="en-US">
                <a:solidFill>
                  <a:srgbClr val="FFFF00"/>
                </a:solidFill>
                <a:hlinkClick r:id="rId3">
                  <a:extLst>
                    <a:ext uri="{A12FA001-AC4F-418D-AE19-62706E023703}">
                      <ahyp:hlinkClr xmlns:ahyp="http://schemas.microsoft.com/office/drawing/2018/hyperlinkcolor" val="tx"/>
                    </a:ext>
                  </a:extLst>
                </a:hlinkClick>
              </a:rPr>
              <a:t>South Carolina Department of Education</a:t>
            </a:r>
            <a:endParaRPr lang="en-US">
              <a:solidFill>
                <a:srgbClr val="FFFF00"/>
              </a:solidFill>
            </a:endParaRPr>
          </a:p>
        </p:txBody>
      </p:sp>
    </p:spTree>
    <p:extLst>
      <p:ext uri="{BB962C8B-B14F-4D97-AF65-F5344CB8AC3E}">
        <p14:creationId xmlns:p14="http://schemas.microsoft.com/office/powerpoint/2010/main" val="989278903"/>
      </p:ext>
    </p:extLst>
  </p:cSld>
  <p:clrMapOvr>
    <a:masterClrMapping/>
  </p:clrMapOvr>
  <p:extLst>
    <p:ext uri="{6950BFC3-D8DA-4A85-94F7-54DA5524770B}">
      <p188:commentRel xmlns:p188="http://schemas.microsoft.com/office/powerpoint/2018/8/main" r:id="rId2"/>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105F4-BF09-A10C-E6A0-E79C86421C26}"/>
              </a:ext>
            </a:extLst>
          </p:cNvPr>
          <p:cNvSpPr>
            <a:spLocks noGrp="1"/>
          </p:cNvSpPr>
          <p:nvPr>
            <p:ph type="title"/>
          </p:nvPr>
        </p:nvSpPr>
        <p:spPr/>
        <p:txBody>
          <a:bodyPr/>
          <a:lstStyle/>
          <a:p>
            <a:r>
              <a:rPr lang="en-US"/>
              <a:t>Modern Classroom Project (MCP)</a:t>
            </a:r>
          </a:p>
        </p:txBody>
      </p:sp>
      <p:sp>
        <p:nvSpPr>
          <p:cNvPr id="3" name="Content Placeholder 2">
            <a:extLst>
              <a:ext uri="{FF2B5EF4-FFF2-40B4-BE49-F238E27FC236}">
                <a16:creationId xmlns:a16="http://schemas.microsoft.com/office/drawing/2014/main" id="{8166E525-BCAC-43DC-69E5-8F7AF2ED585F}"/>
              </a:ext>
            </a:extLst>
          </p:cNvPr>
          <p:cNvSpPr>
            <a:spLocks noGrp="1"/>
          </p:cNvSpPr>
          <p:nvPr>
            <p:ph idx="1"/>
          </p:nvPr>
        </p:nvSpPr>
        <p:spPr/>
        <p:txBody>
          <a:bodyPr>
            <a:normAutofit/>
          </a:bodyPr>
          <a:lstStyle/>
          <a:p>
            <a:r>
              <a:rPr lang="en-US" sz="3600" b="1"/>
              <a:t>What’s coming next?</a:t>
            </a:r>
          </a:p>
          <a:p>
            <a:endParaRPr lang="en-US" sz="3600" b="1"/>
          </a:p>
        </p:txBody>
      </p:sp>
      <p:graphicFrame>
        <p:nvGraphicFramePr>
          <p:cNvPr id="4" name="Table 3">
            <a:extLst>
              <a:ext uri="{FF2B5EF4-FFF2-40B4-BE49-F238E27FC236}">
                <a16:creationId xmlns:a16="http://schemas.microsoft.com/office/drawing/2014/main" id="{90003F4F-6AFF-B745-3A38-D1580F18445E}"/>
              </a:ext>
            </a:extLst>
          </p:cNvPr>
          <p:cNvGraphicFramePr>
            <a:graphicFrameLocks noGrp="1"/>
          </p:cNvGraphicFramePr>
          <p:nvPr>
            <p:extLst>
              <p:ext uri="{D42A27DB-BD31-4B8C-83A1-F6EECF244321}">
                <p14:modId xmlns:p14="http://schemas.microsoft.com/office/powerpoint/2010/main" val="1200909186"/>
              </p:ext>
            </p:extLst>
          </p:nvPr>
        </p:nvGraphicFramePr>
        <p:xfrm>
          <a:off x="914400" y="2565386"/>
          <a:ext cx="15713719" cy="6248400"/>
        </p:xfrm>
        <a:graphic>
          <a:graphicData uri="http://schemas.openxmlformats.org/drawingml/2006/table">
            <a:tbl>
              <a:tblPr firstRow="1" bandRow="1">
                <a:tableStyleId>{5C22544A-7EE6-4342-B048-85BDC9FD1C3A}</a:tableStyleId>
              </a:tblPr>
              <a:tblGrid>
                <a:gridCol w="5217145">
                  <a:extLst>
                    <a:ext uri="{9D8B030D-6E8A-4147-A177-3AD203B41FA5}">
                      <a16:colId xmlns:a16="http://schemas.microsoft.com/office/drawing/2014/main" val="449284738"/>
                    </a:ext>
                  </a:extLst>
                </a:gridCol>
                <a:gridCol w="5258668">
                  <a:extLst>
                    <a:ext uri="{9D8B030D-6E8A-4147-A177-3AD203B41FA5}">
                      <a16:colId xmlns:a16="http://schemas.microsoft.com/office/drawing/2014/main" val="516526922"/>
                    </a:ext>
                  </a:extLst>
                </a:gridCol>
                <a:gridCol w="5237906">
                  <a:extLst>
                    <a:ext uri="{9D8B030D-6E8A-4147-A177-3AD203B41FA5}">
                      <a16:colId xmlns:a16="http://schemas.microsoft.com/office/drawing/2014/main" val="2117394622"/>
                    </a:ext>
                  </a:extLst>
                </a:gridCol>
              </a:tblGrid>
              <a:tr h="0">
                <a:tc>
                  <a:txBody>
                    <a:bodyPr/>
                    <a:lstStyle/>
                    <a:p>
                      <a:r>
                        <a:rPr lang="en-US" sz="4000"/>
                        <a:t>Fall 2025</a:t>
                      </a:r>
                    </a:p>
                  </a:txBody>
                  <a:tcPr/>
                </a:tc>
                <a:tc>
                  <a:txBody>
                    <a:bodyPr/>
                    <a:lstStyle/>
                    <a:p>
                      <a:r>
                        <a:rPr lang="en-US" sz="4000"/>
                        <a:t>Spring 2026</a:t>
                      </a:r>
                    </a:p>
                  </a:txBody>
                  <a:tcPr/>
                </a:tc>
                <a:tc>
                  <a:txBody>
                    <a:bodyPr/>
                    <a:lstStyle/>
                    <a:p>
                      <a:r>
                        <a:rPr lang="en-US" sz="4000"/>
                        <a:t>School Year 2026 – 2027 </a:t>
                      </a:r>
                    </a:p>
                  </a:txBody>
                  <a:tcPr/>
                </a:tc>
                <a:extLst>
                  <a:ext uri="{0D108BD9-81ED-4DB2-BD59-A6C34878D82A}">
                    <a16:rowId xmlns:a16="http://schemas.microsoft.com/office/drawing/2014/main" val="11291773"/>
                  </a:ext>
                </a:extLst>
              </a:tr>
              <a:tr h="370840">
                <a:tc>
                  <a:txBody>
                    <a:bodyPr/>
                    <a:lstStyle/>
                    <a:p>
                      <a:r>
                        <a:rPr lang="en-US" sz="3600"/>
                        <a:t>Statistical Modeling</a:t>
                      </a:r>
                    </a:p>
                  </a:txBody>
                  <a:tcPr/>
                </a:tc>
                <a:tc>
                  <a:txBody>
                    <a:bodyPr/>
                    <a:lstStyle/>
                    <a:p>
                      <a:r>
                        <a:rPr lang="en-US" sz="3600"/>
                        <a:t>Discrete Mathematics</a:t>
                      </a:r>
                    </a:p>
                  </a:txBody>
                  <a:tcPr/>
                </a:tc>
                <a:tc>
                  <a:txBody>
                    <a:bodyPr/>
                    <a:lstStyle/>
                    <a:p>
                      <a:r>
                        <a:rPr lang="en-US" sz="3600"/>
                        <a:t>Grades K – 2 </a:t>
                      </a:r>
                    </a:p>
                  </a:txBody>
                  <a:tcPr/>
                </a:tc>
                <a:extLst>
                  <a:ext uri="{0D108BD9-81ED-4DB2-BD59-A6C34878D82A}">
                    <a16:rowId xmlns:a16="http://schemas.microsoft.com/office/drawing/2014/main" val="3836486810"/>
                  </a:ext>
                </a:extLst>
              </a:tr>
              <a:tr h="370840">
                <a:tc>
                  <a:txBody>
                    <a:bodyPr/>
                    <a:lstStyle/>
                    <a:p>
                      <a:r>
                        <a:rPr lang="en-US" sz="3600"/>
                        <a:t>Reasoning in Mathematics</a:t>
                      </a:r>
                    </a:p>
                  </a:txBody>
                  <a:tcPr/>
                </a:tc>
                <a:tc>
                  <a:txBody>
                    <a:bodyPr/>
                    <a:lstStyle/>
                    <a:p>
                      <a:r>
                        <a:rPr lang="en-US" sz="3600"/>
                        <a:t>Grades 7 and 8 compact courses</a:t>
                      </a:r>
                    </a:p>
                  </a:txBody>
                  <a:tcPr/>
                </a:tc>
                <a:tc>
                  <a:txBody>
                    <a:bodyPr/>
                    <a:lstStyle/>
                    <a:p>
                      <a:r>
                        <a:rPr lang="en-US" sz="3600"/>
                        <a:t>Pre-Calculus</a:t>
                      </a:r>
                    </a:p>
                  </a:txBody>
                  <a:tcPr/>
                </a:tc>
                <a:extLst>
                  <a:ext uri="{0D108BD9-81ED-4DB2-BD59-A6C34878D82A}">
                    <a16:rowId xmlns:a16="http://schemas.microsoft.com/office/drawing/2014/main" val="2276504565"/>
                  </a:ext>
                </a:extLst>
              </a:tr>
              <a:tr h="370840">
                <a:tc>
                  <a:txBody>
                    <a:bodyPr/>
                    <a:lstStyle/>
                    <a:p>
                      <a:r>
                        <a:rPr lang="en-US" sz="3600"/>
                        <a:t>Grade 8</a:t>
                      </a:r>
                    </a:p>
                  </a:txBody>
                  <a:tcPr/>
                </a:tc>
                <a:tc>
                  <a:txBody>
                    <a:bodyPr/>
                    <a:lstStyle/>
                    <a:p>
                      <a:r>
                        <a:rPr lang="en-US" sz="3600"/>
                        <a:t>Grades 6 – 7 </a:t>
                      </a:r>
                    </a:p>
                  </a:txBody>
                  <a:tcPr/>
                </a:tc>
                <a:tc>
                  <a:txBody>
                    <a:bodyPr/>
                    <a:lstStyle/>
                    <a:p>
                      <a:r>
                        <a:rPr lang="en-US" sz="3600"/>
                        <a:t>Calculus</a:t>
                      </a:r>
                    </a:p>
                  </a:txBody>
                  <a:tcPr/>
                </a:tc>
                <a:extLst>
                  <a:ext uri="{0D108BD9-81ED-4DB2-BD59-A6C34878D82A}">
                    <a16:rowId xmlns:a16="http://schemas.microsoft.com/office/drawing/2014/main" val="4063569254"/>
                  </a:ext>
                </a:extLst>
              </a:tr>
              <a:tr h="370840">
                <a:tc>
                  <a:txBody>
                    <a:bodyPr/>
                    <a:lstStyle/>
                    <a:p>
                      <a:r>
                        <a:rPr lang="en-US" sz="3600"/>
                        <a:t>Grade 5</a:t>
                      </a:r>
                    </a:p>
                  </a:txBody>
                  <a:tcPr/>
                </a:tc>
                <a:tc>
                  <a:txBody>
                    <a:bodyPr/>
                    <a:lstStyle/>
                    <a:p>
                      <a:r>
                        <a:rPr lang="en-US" sz="3600"/>
                        <a:t>Grades 3 – 4 </a:t>
                      </a:r>
                    </a:p>
                  </a:txBody>
                  <a:tcPr/>
                </a:tc>
                <a:tc>
                  <a:txBody>
                    <a:bodyPr/>
                    <a:lstStyle/>
                    <a:p>
                      <a:endParaRPr lang="en-US" sz="3600"/>
                    </a:p>
                  </a:txBody>
                  <a:tcPr/>
                </a:tc>
                <a:extLst>
                  <a:ext uri="{0D108BD9-81ED-4DB2-BD59-A6C34878D82A}">
                    <a16:rowId xmlns:a16="http://schemas.microsoft.com/office/drawing/2014/main" val="1849656382"/>
                  </a:ext>
                </a:extLst>
              </a:tr>
              <a:tr h="370840">
                <a:tc>
                  <a:txBody>
                    <a:bodyPr/>
                    <a:lstStyle/>
                    <a:p>
                      <a:r>
                        <a:rPr lang="en-US" sz="3600"/>
                        <a:t>Applications and Modeling</a:t>
                      </a:r>
                    </a:p>
                  </a:txBody>
                  <a:tcPr/>
                </a:tc>
                <a:tc>
                  <a:txBody>
                    <a:bodyPr/>
                    <a:lstStyle/>
                    <a:p>
                      <a:endParaRPr lang="en-US" sz="3600"/>
                    </a:p>
                  </a:txBody>
                  <a:tcPr/>
                </a:tc>
                <a:tc>
                  <a:txBody>
                    <a:bodyPr/>
                    <a:lstStyle/>
                    <a:p>
                      <a:endParaRPr lang="en-US" sz="3600"/>
                    </a:p>
                  </a:txBody>
                  <a:tcPr/>
                </a:tc>
                <a:extLst>
                  <a:ext uri="{0D108BD9-81ED-4DB2-BD59-A6C34878D82A}">
                    <a16:rowId xmlns:a16="http://schemas.microsoft.com/office/drawing/2014/main" val="4247176260"/>
                  </a:ext>
                </a:extLst>
              </a:tr>
              <a:tr h="370840">
                <a:tc>
                  <a:txBody>
                    <a:bodyPr/>
                    <a:lstStyle/>
                    <a:p>
                      <a:r>
                        <a:rPr lang="en-US" sz="3600"/>
                        <a:t>Algebra 2 with Probability</a:t>
                      </a:r>
                    </a:p>
                  </a:txBody>
                  <a:tcPr/>
                </a:tc>
                <a:tc>
                  <a:txBody>
                    <a:bodyPr/>
                    <a:lstStyle/>
                    <a:p>
                      <a:endParaRPr lang="en-US" sz="3600"/>
                    </a:p>
                  </a:txBody>
                  <a:tcPr/>
                </a:tc>
                <a:tc>
                  <a:txBody>
                    <a:bodyPr/>
                    <a:lstStyle/>
                    <a:p>
                      <a:endParaRPr lang="en-US" sz="3600"/>
                    </a:p>
                  </a:txBody>
                  <a:tcPr/>
                </a:tc>
                <a:extLst>
                  <a:ext uri="{0D108BD9-81ED-4DB2-BD59-A6C34878D82A}">
                    <a16:rowId xmlns:a16="http://schemas.microsoft.com/office/drawing/2014/main" val="2530094390"/>
                  </a:ext>
                </a:extLst>
              </a:tr>
            </a:tbl>
          </a:graphicData>
        </a:graphic>
      </p:graphicFrame>
    </p:spTree>
    <p:extLst>
      <p:ext uri="{BB962C8B-B14F-4D97-AF65-F5344CB8AC3E}">
        <p14:creationId xmlns:p14="http://schemas.microsoft.com/office/powerpoint/2010/main" val="15955791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F1ACB5-C912-B23F-A9F0-6762D16B77A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177763-BDEC-12A6-0AF5-DBB60D6A65B7}"/>
              </a:ext>
            </a:extLst>
          </p:cNvPr>
          <p:cNvSpPr>
            <a:spLocks noGrp="1"/>
          </p:cNvSpPr>
          <p:nvPr>
            <p:ph type="title"/>
          </p:nvPr>
        </p:nvSpPr>
        <p:spPr/>
        <p:txBody>
          <a:bodyPr/>
          <a:lstStyle/>
          <a:p>
            <a:r>
              <a:rPr lang="en-US"/>
              <a:t>Palmetto Math Project</a:t>
            </a:r>
          </a:p>
        </p:txBody>
      </p:sp>
      <p:sp>
        <p:nvSpPr>
          <p:cNvPr id="3" name="Text Placeholder 2">
            <a:extLst>
              <a:ext uri="{FF2B5EF4-FFF2-40B4-BE49-F238E27FC236}">
                <a16:creationId xmlns:a16="http://schemas.microsoft.com/office/drawing/2014/main" id="{F8107020-19C9-9214-56A6-2E4FA6342BD5}"/>
              </a:ext>
            </a:extLst>
          </p:cNvPr>
          <p:cNvSpPr>
            <a:spLocks noGrp="1"/>
          </p:cNvSpPr>
          <p:nvPr>
            <p:ph type="body" idx="1"/>
          </p:nvPr>
        </p:nvSpPr>
        <p:spPr>
          <a:xfrm>
            <a:off x="2009670" y="2071735"/>
            <a:ext cx="13548777" cy="731520"/>
          </a:xfrm>
        </p:spPr>
        <p:txBody>
          <a:bodyPr>
            <a:noAutofit/>
          </a:bodyPr>
          <a:lstStyle/>
          <a:p>
            <a:r>
              <a:rPr lang="en-US" sz="3200"/>
              <a:t>Tier 2 Palmetto Math  Regional Professional Learning</a:t>
            </a:r>
          </a:p>
        </p:txBody>
      </p:sp>
      <p:sp>
        <p:nvSpPr>
          <p:cNvPr id="4" name="Content Placeholder 3">
            <a:extLst>
              <a:ext uri="{FF2B5EF4-FFF2-40B4-BE49-F238E27FC236}">
                <a16:creationId xmlns:a16="http://schemas.microsoft.com/office/drawing/2014/main" id="{7AD6FEDC-E4C1-E8C6-EFA3-159DC5C2A48E}"/>
              </a:ext>
            </a:extLst>
          </p:cNvPr>
          <p:cNvSpPr>
            <a:spLocks noGrp="1"/>
          </p:cNvSpPr>
          <p:nvPr>
            <p:ph sz="half" idx="2"/>
          </p:nvPr>
        </p:nvSpPr>
        <p:spPr>
          <a:xfrm>
            <a:off x="751249" y="3230022"/>
            <a:ext cx="16636206" cy="5865037"/>
          </a:xfrm>
        </p:spPr>
        <p:txBody>
          <a:bodyPr vert="horz" lIns="91440" tIns="45720" rIns="91440" bIns="45720" rtlCol="0" anchor="t">
            <a:normAutofit lnSpcReduction="10000"/>
          </a:bodyPr>
          <a:lstStyle/>
          <a:p>
            <a:pPr marL="0" indent="0">
              <a:buNone/>
            </a:pPr>
            <a:r>
              <a:rPr lang="en-US" sz="3200"/>
              <a:t>The first quarterly regional professional learning opportunity for Tier 2 Palmetto Math Project Schools are as follows:</a:t>
            </a:r>
            <a:endParaRPr lang="en-US" sz="3200">
              <a:solidFill>
                <a:srgbClr val="000000"/>
              </a:solidFill>
            </a:endParaRPr>
          </a:p>
          <a:p>
            <a:pPr marL="0" indent="0">
              <a:buNone/>
            </a:pPr>
            <a:endParaRPr lang="en-US" sz="3200"/>
          </a:p>
          <a:p>
            <a:pPr>
              <a:buFont typeface="Arial"/>
              <a:buChar char="•"/>
            </a:pPr>
            <a:r>
              <a:rPr lang="en-US" sz="3200"/>
              <a:t>Upstate – October 22, Greenwood 50 hosting </a:t>
            </a:r>
            <a:endParaRPr lang="en-US" sz="3200">
              <a:solidFill>
                <a:srgbClr val="000000"/>
              </a:solidFill>
            </a:endParaRPr>
          </a:p>
          <a:p>
            <a:pPr>
              <a:buFont typeface="Arial"/>
              <a:buChar char="•"/>
            </a:pPr>
            <a:r>
              <a:rPr lang="en-US" sz="3200"/>
              <a:t>Midlands – October 22, Lexington 1 hosting</a:t>
            </a:r>
            <a:endParaRPr lang="en-US" sz="3200">
              <a:solidFill>
                <a:srgbClr val="000000"/>
              </a:solidFill>
            </a:endParaRPr>
          </a:p>
          <a:p>
            <a:pPr>
              <a:buFont typeface="Arial"/>
              <a:buChar char="•"/>
            </a:pPr>
            <a:r>
              <a:rPr lang="en-US" sz="3200"/>
              <a:t>Pee Dee – October 24, Marion hosting</a:t>
            </a:r>
            <a:endParaRPr lang="en-US" sz="3200">
              <a:solidFill>
                <a:srgbClr val="000000"/>
              </a:solidFill>
            </a:endParaRPr>
          </a:p>
          <a:p>
            <a:pPr>
              <a:buFont typeface="Arial"/>
              <a:buChar char="•"/>
            </a:pPr>
            <a:r>
              <a:rPr lang="en-US" sz="3200"/>
              <a:t>Lowcountry – October 24, Beaufort hosting</a:t>
            </a:r>
            <a:endParaRPr lang="en-US" sz="3200">
              <a:solidFill>
                <a:srgbClr val="000000"/>
              </a:solidFill>
            </a:endParaRPr>
          </a:p>
          <a:p>
            <a:pPr marL="0" indent="0">
              <a:buNone/>
            </a:pPr>
            <a:endParaRPr lang="en-US" sz="3200">
              <a:solidFill>
                <a:srgbClr val="000000"/>
              </a:solidFill>
            </a:endParaRPr>
          </a:p>
          <a:p>
            <a:pPr marL="0" indent="0">
              <a:buNone/>
            </a:pPr>
            <a:r>
              <a:rPr lang="en-US" sz="3200"/>
              <a:t>Registration and more details are forthcoming. Palmetto Math Specialists will contact Tier 2 principals via email with the specifics on who should attend, how to register, address, and time for each regional PLO.</a:t>
            </a:r>
            <a:endParaRPr lang="en-US"/>
          </a:p>
        </p:txBody>
      </p:sp>
    </p:spTree>
    <p:extLst>
      <p:ext uri="{BB962C8B-B14F-4D97-AF65-F5344CB8AC3E}">
        <p14:creationId xmlns:p14="http://schemas.microsoft.com/office/powerpoint/2010/main" val="37278303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Shape 146">
          <a:extLst>
            <a:ext uri="{FF2B5EF4-FFF2-40B4-BE49-F238E27FC236}">
              <a16:creationId xmlns:a16="http://schemas.microsoft.com/office/drawing/2014/main" id="{797E0BCA-71CB-26F3-F6E1-ADC8F983D7C7}"/>
            </a:ext>
          </a:extLst>
        </p:cNvPr>
        <p:cNvGrpSpPr/>
        <p:nvPr/>
      </p:nvGrpSpPr>
      <p:grpSpPr>
        <a:xfrm>
          <a:off x="0" y="0"/>
          <a:ext cx="0" cy="0"/>
          <a:chOff x="0" y="0"/>
          <a:chExt cx="0" cy="0"/>
        </a:xfrm>
      </p:grpSpPr>
      <p:sp>
        <p:nvSpPr>
          <p:cNvPr id="149" name="Google Shape;149;g224757f15e6_0_92">
            <a:extLst>
              <a:ext uri="{FF2B5EF4-FFF2-40B4-BE49-F238E27FC236}">
                <a16:creationId xmlns:a16="http://schemas.microsoft.com/office/drawing/2014/main" id="{F5CF9001-4D34-8AE7-8818-64EAC945A58D}"/>
              </a:ext>
            </a:extLst>
          </p:cNvPr>
          <p:cNvSpPr txBox="1">
            <a:spLocks noGrp="1"/>
          </p:cNvSpPr>
          <p:nvPr>
            <p:ph type="title" idx="4294967295"/>
          </p:nvPr>
        </p:nvSpPr>
        <p:spPr>
          <a:xfrm>
            <a:off x="1678656" y="796150"/>
            <a:ext cx="15199764" cy="769441"/>
          </a:xfrm>
          <a:prstGeom prst="rect">
            <a:avLst/>
          </a:prstGeom>
          <a:noFill/>
          <a:ln>
            <a:noFill/>
          </a:ln>
        </p:spPr>
        <p:txBody>
          <a:bodyPr spcFirstLastPara="1" wrap="square" lIns="0" tIns="0" rIns="0" bIns="0" anchor="t" anchorCtr="0">
            <a:spAutoFit/>
          </a:bodyPr>
          <a:lstStyle/>
          <a:p>
            <a:pPr>
              <a:lnSpc>
                <a:spcPct val="100000"/>
              </a:lnSpc>
              <a:spcBef>
                <a:spcPts val="0"/>
              </a:spcBef>
              <a:buClr>
                <a:srgbClr val="FFFFFF"/>
              </a:buClr>
              <a:buSzPts val="10000"/>
            </a:pPr>
            <a:r>
              <a:rPr lang="en-US" sz="5000" b="1">
                <a:solidFill>
                  <a:srgbClr val="FFFFFF"/>
                </a:solidFill>
                <a:latin typeface="Aptos"/>
                <a:cs typeface="Arial"/>
                <a:sym typeface="Arial"/>
              </a:rPr>
              <a:t>R2S Recent Memos</a:t>
            </a:r>
            <a:endParaRPr lang="en-US" sz="5000">
              <a:latin typeface="Aptos"/>
            </a:endParaRPr>
          </a:p>
        </p:txBody>
      </p:sp>
      <p:sp>
        <p:nvSpPr>
          <p:cNvPr id="147" name="Google Shape;147;g224757f15e6_0_92"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388FF3CD-0202-5564-55B5-574C0145937D}"/>
              </a:ext>
            </a:extLst>
          </p:cNvPr>
          <p:cNvSpPr/>
          <p:nvPr/>
        </p:nvSpPr>
        <p:spPr>
          <a:xfrm>
            <a:off x="838200" y="3679508"/>
            <a:ext cx="1752396" cy="1719944"/>
          </a:xfrm>
          <a:custGeom>
            <a:avLst/>
            <a:gdLst/>
            <a:ahLst/>
            <a:cxnLst/>
            <a:rect l="l" t="t" r="r" b="b"/>
            <a:pathLst>
              <a:path w="12980711" h="12980711" extrusionOk="0">
                <a:moveTo>
                  <a:pt x="0" y="0"/>
                </a:moveTo>
                <a:lnTo>
                  <a:pt x="12980711" y="0"/>
                </a:lnTo>
                <a:lnTo>
                  <a:pt x="12980711" y="12980711"/>
                </a:lnTo>
                <a:lnTo>
                  <a:pt x="0" y="12980711"/>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cxnSp>
        <p:nvCxnSpPr>
          <p:cNvPr id="148" name="Google Shape;148;g224757f15e6_0_92">
            <a:extLst>
              <a:ext uri="{FF2B5EF4-FFF2-40B4-BE49-F238E27FC236}">
                <a16:creationId xmlns:a16="http://schemas.microsoft.com/office/drawing/2014/main" id="{58854A70-B80A-D110-8035-1010415E52B2}"/>
              </a:ext>
              <a:ext uri="{C183D7F6-B498-43B3-948B-1728B52AA6E4}">
                <adec:decorative xmlns:adec="http://schemas.microsoft.com/office/drawing/2017/decorative" val="1"/>
              </a:ext>
            </a:extLst>
          </p:cNvPr>
          <p:cNvCxnSpPr/>
          <p:nvPr/>
        </p:nvCxnSpPr>
        <p:spPr>
          <a:xfrm rot="10800000">
            <a:off x="2895600" y="3467100"/>
            <a:ext cx="0" cy="2057400"/>
          </a:xfrm>
          <a:prstGeom prst="straightConnector1">
            <a:avLst/>
          </a:prstGeom>
          <a:noFill/>
          <a:ln w="19050" cap="flat" cmpd="sng">
            <a:solidFill>
              <a:srgbClr val="EFC04C"/>
            </a:solidFill>
            <a:prstDash val="solid"/>
            <a:round/>
            <a:headEnd type="none" w="sm" len="sm"/>
            <a:tailEnd type="none" w="sm" len="sm"/>
          </a:ln>
        </p:spPr>
      </p:cxnSp>
      <p:cxnSp>
        <p:nvCxnSpPr>
          <p:cNvPr id="150" name="Google Shape;150;g224757f15e6_0_92">
            <a:extLst>
              <a:ext uri="{FF2B5EF4-FFF2-40B4-BE49-F238E27FC236}">
                <a16:creationId xmlns:a16="http://schemas.microsoft.com/office/drawing/2014/main" id="{AC0F8CB3-EAFF-1220-9961-FDA603FFCA32}"/>
              </a:ext>
              <a:ext uri="{C183D7F6-B498-43B3-948B-1728B52AA6E4}">
                <adec:decorative xmlns:adec="http://schemas.microsoft.com/office/drawing/2017/decorative" val="1"/>
              </a:ext>
            </a:extLst>
          </p:cNvPr>
          <p:cNvCxnSpPr/>
          <p:nvPr/>
        </p:nvCxnSpPr>
        <p:spPr>
          <a:xfrm>
            <a:off x="0" y="9267825"/>
            <a:ext cx="16029000" cy="0"/>
          </a:xfrm>
          <a:prstGeom prst="straightConnector1">
            <a:avLst/>
          </a:prstGeom>
          <a:noFill/>
          <a:ln w="19050" cap="flat" cmpd="sng">
            <a:solidFill>
              <a:srgbClr val="EFC04C"/>
            </a:solidFill>
            <a:prstDash val="solid"/>
            <a:round/>
            <a:headEnd type="none" w="sm" len="sm"/>
            <a:tailEnd type="none" w="sm" len="sm"/>
          </a:ln>
        </p:spPr>
      </p:cxnSp>
      <p:sp>
        <p:nvSpPr>
          <p:cNvPr id="5" name="Text Placeholder 2">
            <a:extLst>
              <a:ext uri="{FF2B5EF4-FFF2-40B4-BE49-F238E27FC236}">
                <a16:creationId xmlns:a16="http://schemas.microsoft.com/office/drawing/2014/main" id="{A418646B-A88C-BA86-133E-C2960BEB0B9F}"/>
              </a:ext>
              <a:ext uri="{C183D7F6-B498-43B3-948B-1728B52AA6E4}">
                <adec:decorative xmlns:adec="http://schemas.microsoft.com/office/drawing/2017/decorative" val="1"/>
              </a:ext>
            </a:extLst>
          </p:cNvPr>
          <p:cNvSpPr txBox="1">
            <a:spLocks/>
          </p:cNvSpPr>
          <p:nvPr/>
        </p:nvSpPr>
        <p:spPr>
          <a:xfrm>
            <a:off x="7956550" y="3395948"/>
            <a:ext cx="11306839" cy="6891052"/>
          </a:xfrm>
          <a:prstGeom prst="rect">
            <a:avLst/>
          </a:prstGeom>
        </p:spPr>
        <p:txBody>
          <a:bodyPr vert="horz" lIns="91440" tIns="45720" rIns="91440" bIns="45720" rtlCol="0">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525780" lvl="3" indent="0" fontAlgn="base">
              <a:buClr>
                <a:schemeClr val="bg1"/>
              </a:buClr>
              <a:buNone/>
            </a:pPr>
            <a:endParaRPr lang="en-US" sz="2800">
              <a:solidFill>
                <a:schemeClr val="bg1"/>
              </a:solidFill>
            </a:endParaRPr>
          </a:p>
          <a:p>
            <a:pPr marL="685800" lvl="1" indent="0">
              <a:buClr>
                <a:schemeClr val="bg1"/>
              </a:buClr>
              <a:buNone/>
            </a:pPr>
            <a:endParaRPr lang="en-US">
              <a:solidFill>
                <a:schemeClr val="bg1"/>
              </a:solidFill>
            </a:endParaRPr>
          </a:p>
          <a:p>
            <a:pPr marL="525780" lvl="3" indent="0" fontAlgn="base">
              <a:buClr>
                <a:schemeClr val="bg1"/>
              </a:buClr>
              <a:buNone/>
            </a:pPr>
            <a:endParaRPr lang="en-US" sz="3200" b="0" i="0">
              <a:solidFill>
                <a:schemeClr val="bg1"/>
              </a:solidFill>
              <a:effectLst/>
              <a:latin typeface="+mn-lt"/>
            </a:endParaRPr>
          </a:p>
        </p:txBody>
      </p:sp>
      <p:sp>
        <p:nvSpPr>
          <p:cNvPr id="4" name="TextBox 3">
            <a:extLst>
              <a:ext uri="{FF2B5EF4-FFF2-40B4-BE49-F238E27FC236}">
                <a16:creationId xmlns:a16="http://schemas.microsoft.com/office/drawing/2014/main" id="{A510AA93-9A3F-C38E-9397-CF3E286FDACA}"/>
              </a:ext>
            </a:extLst>
          </p:cNvPr>
          <p:cNvSpPr txBox="1"/>
          <p:nvPr/>
        </p:nvSpPr>
        <p:spPr>
          <a:xfrm>
            <a:off x="3776533" y="2317759"/>
            <a:ext cx="11988800" cy="7140416"/>
          </a:xfrm>
          <a:prstGeom prst="rect">
            <a:avLst/>
          </a:prstGeom>
          <a:noFill/>
        </p:spPr>
        <p:txBody>
          <a:bodyPr wrap="square" lIns="91440" tIns="45720" rIns="91440" bIns="45720" anchor="t">
            <a:spAutoFit/>
          </a:bodyPr>
          <a:lstStyle/>
          <a:p>
            <a:pPr marL="457200" indent="-457200">
              <a:buClr>
                <a:schemeClr val="accent4">
                  <a:lumMod val="60000"/>
                  <a:lumOff val="40000"/>
                </a:schemeClr>
              </a:buClr>
              <a:buFont typeface="Arial"/>
              <a:buChar char="•"/>
            </a:pPr>
            <a:r>
              <a:rPr lang="en-US" sz="2800">
                <a:solidFill>
                  <a:schemeClr val="accent4">
                    <a:lumMod val="60000"/>
                    <a:lumOff val="40000"/>
                  </a:schemeClr>
                </a:solidFill>
                <a:hlinkClick r:id="rId4">
                  <a:extLst>
                    <a:ext uri="{A12FA001-AC4F-418D-AE19-62706E023703}">
                      <ahyp:hlinkClr xmlns:ahyp="http://schemas.microsoft.com/office/drawing/2018/hyperlinkcolor" val="tx"/>
                    </a:ext>
                  </a:extLst>
                </a:hlinkClick>
              </a:rPr>
              <a:t>Reading Plan Memo</a:t>
            </a:r>
            <a:r>
              <a:rPr lang="en-US" sz="2800">
                <a:solidFill>
                  <a:schemeClr val="bg1"/>
                </a:solidFill>
              </a:rPr>
              <a:t>– due October 14, 2025</a:t>
            </a:r>
          </a:p>
          <a:p>
            <a:pPr marL="914400" lvl="1" indent="-457200">
              <a:buClr>
                <a:srgbClr val="FFD966"/>
              </a:buClr>
              <a:buFont typeface="Courier New"/>
              <a:buChar char="o"/>
            </a:pPr>
            <a:r>
              <a:rPr lang="en-US" sz="2800">
                <a:solidFill>
                  <a:schemeClr val="bg1"/>
                </a:solidFill>
                <a:hlinkClick r:id="rId5">
                  <a:extLst>
                    <a:ext uri="{A12FA001-AC4F-418D-AE19-62706E023703}">
                      <ahyp:hlinkClr xmlns:ahyp="http://schemas.microsoft.com/office/drawing/2018/hyperlinkcolor" val="tx"/>
                    </a:ext>
                  </a:extLst>
                </a:hlinkClick>
              </a:rPr>
              <a:t>District Reading Plan</a:t>
            </a:r>
            <a:r>
              <a:rPr lang="en-US" sz="2800">
                <a:solidFill>
                  <a:schemeClr val="bg1"/>
                </a:solidFill>
              </a:rPr>
              <a:t> </a:t>
            </a:r>
          </a:p>
          <a:p>
            <a:pPr marL="914400" lvl="1" indent="-457200">
              <a:buClr>
                <a:srgbClr val="FFD966"/>
              </a:buClr>
              <a:buFont typeface="Courier New"/>
              <a:buChar char="o"/>
            </a:pPr>
            <a:r>
              <a:rPr lang="en-US" sz="2800">
                <a:solidFill>
                  <a:schemeClr val="bg1"/>
                </a:solidFill>
                <a:hlinkClick r:id="rId6">
                  <a:extLst>
                    <a:ext uri="{A12FA001-AC4F-418D-AE19-62706E023703}">
                      <ahyp:hlinkClr xmlns:ahyp="http://schemas.microsoft.com/office/drawing/2018/hyperlinkcolor" val="tx"/>
                    </a:ext>
                  </a:extLst>
                </a:hlinkClick>
              </a:rPr>
              <a:t>Primary &amp; Elementary Reading Plan</a:t>
            </a:r>
            <a:endParaRPr lang="en-US">
              <a:solidFill>
                <a:schemeClr val="bg1"/>
              </a:solidFill>
            </a:endParaRPr>
          </a:p>
          <a:p>
            <a:pPr marL="914400" lvl="1" indent="-457200">
              <a:buClr>
                <a:srgbClr val="FFD966"/>
              </a:buClr>
              <a:buFont typeface="Courier New"/>
              <a:buChar char="o"/>
            </a:pPr>
            <a:r>
              <a:rPr lang="en-US" sz="2800">
                <a:solidFill>
                  <a:schemeClr val="bg1"/>
                </a:solidFill>
                <a:hlinkClick r:id="rId7">
                  <a:extLst>
                    <a:ext uri="{A12FA001-AC4F-418D-AE19-62706E023703}">
                      <ahyp:hlinkClr xmlns:ahyp="http://schemas.microsoft.com/office/drawing/2018/hyperlinkcolor" val="tx"/>
                    </a:ext>
                  </a:extLst>
                </a:hlinkClick>
              </a:rPr>
              <a:t>Middle School Reading Plan</a:t>
            </a:r>
            <a:endParaRPr lang="en-US" sz="2800">
              <a:solidFill>
                <a:schemeClr val="bg1"/>
              </a:solidFill>
            </a:endParaRPr>
          </a:p>
          <a:p>
            <a:pPr marL="914400" lvl="1" indent="-457200">
              <a:buClr>
                <a:srgbClr val="FFD966"/>
              </a:buClr>
              <a:buFont typeface="Courier New"/>
              <a:buChar char="o"/>
            </a:pPr>
            <a:r>
              <a:rPr lang="en-US" sz="2800">
                <a:solidFill>
                  <a:schemeClr val="bg1"/>
                </a:solidFill>
                <a:ea typeface="+mn-lt"/>
                <a:cs typeface="+mn-lt"/>
                <a:hlinkClick r:id="rId8">
                  <a:extLst>
                    <a:ext uri="{A12FA001-AC4F-418D-AE19-62706E023703}">
                      <ahyp:hlinkClr xmlns:ahyp="http://schemas.microsoft.com/office/drawing/2018/hyperlinkcolor" val="tx"/>
                    </a:ext>
                  </a:extLst>
                </a:hlinkClick>
              </a:rPr>
              <a:t>Reading Plan Directions</a:t>
            </a:r>
            <a:endParaRPr lang="en-US" sz="2800">
              <a:solidFill>
                <a:schemeClr val="bg1"/>
              </a:solidFill>
              <a:hlinkClick r:id="" action="ppaction://noaction">
                <a:extLst>
                  <a:ext uri="{A12FA001-AC4F-418D-AE19-62706E023703}">
                    <ahyp:hlinkClr xmlns:ahyp="http://schemas.microsoft.com/office/drawing/2018/hyperlinkcolor" val="tx"/>
                  </a:ext>
                </a:extLst>
              </a:hlinkClick>
            </a:endParaRPr>
          </a:p>
          <a:p>
            <a:pPr marL="0" lvl="1">
              <a:buClr>
                <a:srgbClr val="FFD966"/>
              </a:buClr>
            </a:pPr>
            <a:endParaRPr lang="en-US" sz="2800">
              <a:solidFill>
                <a:srgbClr val="FFD966"/>
              </a:solidFill>
            </a:endParaRPr>
          </a:p>
          <a:p>
            <a:pPr lvl="2">
              <a:buClr>
                <a:schemeClr val="accent4">
                  <a:lumMod val="60000"/>
                  <a:lumOff val="40000"/>
                </a:schemeClr>
              </a:buClr>
            </a:pPr>
            <a:endParaRPr lang="en-US" sz="2800">
              <a:solidFill>
                <a:srgbClr val="FFFFFF"/>
              </a:solidFill>
            </a:endParaRPr>
          </a:p>
          <a:p>
            <a:pPr marL="342900" indent="-342900">
              <a:buClr>
                <a:schemeClr val="accent4">
                  <a:lumMod val="60000"/>
                  <a:lumOff val="40000"/>
                </a:schemeClr>
              </a:buClr>
              <a:buFont typeface="Arial" panose="020B0604020202020204" pitchFamily="34" charset="0"/>
              <a:buChar char="•"/>
            </a:pPr>
            <a:r>
              <a:rPr lang="en-US" sz="2800">
                <a:solidFill>
                  <a:schemeClr val="accent4">
                    <a:lumMod val="60000"/>
                    <a:lumOff val="40000"/>
                  </a:schemeClr>
                </a:solidFill>
                <a:hlinkClick r:id="rId9">
                  <a:extLst>
                    <a:ext uri="{A12FA001-AC4F-418D-AE19-62706E023703}">
                      <ahyp:hlinkClr xmlns:ahyp="http://schemas.microsoft.com/office/drawing/2018/hyperlinkcolor" val="tx"/>
                    </a:ext>
                  </a:extLst>
                </a:hlinkClick>
              </a:rPr>
              <a:t>Memorandum of Agreement Memo</a:t>
            </a:r>
            <a:r>
              <a:rPr lang="en-US" sz="2800">
                <a:solidFill>
                  <a:schemeClr val="accent4">
                    <a:lumMod val="60000"/>
                    <a:lumOff val="40000"/>
                  </a:schemeClr>
                </a:solidFill>
              </a:rPr>
              <a:t> </a:t>
            </a:r>
          </a:p>
          <a:p>
            <a:pPr marL="800100" lvl="1" indent="-342900">
              <a:buClr>
                <a:srgbClr val="FFD966"/>
              </a:buClr>
              <a:buFont typeface="Courier New" panose="020B0604020202020204" pitchFamily="34" charset="0"/>
              <a:buChar char="o"/>
            </a:pPr>
            <a:r>
              <a:rPr lang="en-US" sz="2800">
                <a:solidFill>
                  <a:schemeClr val="bg1"/>
                </a:solidFill>
                <a:hlinkClick r:id="rId10">
                  <a:extLst>
                    <a:ext uri="{A12FA001-AC4F-418D-AE19-62706E023703}">
                      <ahyp:hlinkClr xmlns:ahyp="http://schemas.microsoft.com/office/drawing/2018/hyperlinkcolor" val="tx"/>
                    </a:ext>
                  </a:extLst>
                </a:hlinkClick>
              </a:rPr>
              <a:t>MOA</a:t>
            </a:r>
            <a:r>
              <a:rPr lang="en-US" sz="2800">
                <a:solidFill>
                  <a:schemeClr val="bg1"/>
                </a:solidFill>
              </a:rPr>
              <a:t> – due September 8, 2025</a:t>
            </a:r>
          </a:p>
          <a:p>
            <a:pPr lvl="3">
              <a:buClr>
                <a:schemeClr val="accent4">
                  <a:lumMod val="60000"/>
                  <a:lumOff val="40000"/>
                </a:schemeClr>
              </a:buClr>
            </a:pPr>
            <a:endParaRPr lang="en-US" sz="2800">
              <a:solidFill>
                <a:srgbClr val="FFFFFF"/>
              </a:solidFill>
            </a:endParaRPr>
          </a:p>
          <a:p>
            <a:pPr marL="342900" indent="-342900">
              <a:buClr>
                <a:schemeClr val="accent4">
                  <a:lumMod val="60000"/>
                  <a:lumOff val="40000"/>
                </a:schemeClr>
              </a:buClr>
              <a:buFont typeface="Arial" panose="020B0604020202020204" pitchFamily="34" charset="0"/>
              <a:buChar char="•"/>
            </a:pPr>
            <a:endParaRPr lang="en-US" sz="2800">
              <a:solidFill>
                <a:srgbClr val="FFD966"/>
              </a:solidFill>
            </a:endParaRPr>
          </a:p>
          <a:p>
            <a:pPr marL="342900" indent="-342900">
              <a:buClr>
                <a:schemeClr val="accent4">
                  <a:lumMod val="60000"/>
                  <a:lumOff val="40000"/>
                </a:schemeClr>
              </a:buClr>
              <a:buFont typeface="Arial" panose="020B0604020202020204" pitchFamily="34" charset="0"/>
              <a:buChar char="•"/>
            </a:pPr>
            <a:r>
              <a:rPr lang="en-US" sz="2800">
                <a:solidFill>
                  <a:schemeClr val="accent4">
                    <a:lumMod val="60000"/>
                    <a:lumOff val="40000"/>
                  </a:schemeClr>
                </a:solidFill>
                <a:hlinkClick r:id="rId11">
                  <a:extLst>
                    <a:ext uri="{A12FA001-AC4F-418D-AE19-62706E023703}">
                      <ahyp:hlinkClr xmlns:ahyp="http://schemas.microsoft.com/office/drawing/2018/hyperlinkcolor" val="tx"/>
                    </a:ext>
                  </a:extLst>
                </a:hlinkClick>
              </a:rPr>
              <a:t>Reading Coach Institute Memo</a:t>
            </a:r>
            <a:endParaRPr lang="en-US" sz="2800">
              <a:solidFill>
                <a:schemeClr val="accent4">
                  <a:lumMod val="60000"/>
                  <a:lumOff val="40000"/>
                </a:schemeClr>
              </a:solidFill>
            </a:endParaRPr>
          </a:p>
          <a:p>
            <a:pPr marL="800100" lvl="1" indent="-342900">
              <a:buClr>
                <a:srgbClr val="FFD966"/>
              </a:buClr>
              <a:buFont typeface="Courier New" panose="020B0604020202020204" pitchFamily="34" charset="0"/>
              <a:buChar char="o"/>
            </a:pPr>
            <a:r>
              <a:rPr lang="en-US" sz="2800">
                <a:solidFill>
                  <a:schemeClr val="bg1"/>
                </a:solidFill>
                <a:hlinkClick r:id="rId11">
                  <a:extLst>
                    <a:ext uri="{A12FA001-AC4F-418D-AE19-62706E023703}">
                      <ahyp:hlinkClr xmlns:ahyp="http://schemas.microsoft.com/office/drawing/2018/hyperlinkcolor" val="tx"/>
                    </a:ext>
                  </a:extLst>
                </a:hlinkClick>
              </a:rPr>
              <a:t>Registration</a:t>
            </a:r>
            <a:endParaRPr lang="en-US" sz="2800">
              <a:solidFill>
                <a:schemeClr val="bg1"/>
              </a:solidFill>
            </a:endParaRPr>
          </a:p>
          <a:p>
            <a:pPr marL="342900" lvl="2" indent="-342900">
              <a:buClr>
                <a:srgbClr val="FFC000">
                  <a:lumMod val="60000"/>
                  <a:lumOff val="40000"/>
                </a:srgbClr>
              </a:buClr>
              <a:buFont typeface="Arial" panose="020B0604020202020204" pitchFamily="34" charset="0"/>
              <a:buChar char="•"/>
            </a:pPr>
            <a:endParaRPr lang="en-US" sz="2800" b="1">
              <a:solidFill>
                <a:srgbClr val="FFD966"/>
              </a:solidFill>
            </a:endParaRPr>
          </a:p>
          <a:p>
            <a:pPr lvl="2">
              <a:buClr>
                <a:srgbClr val="FFC000">
                  <a:lumMod val="60000"/>
                  <a:lumOff val="40000"/>
                </a:srgbClr>
              </a:buClr>
            </a:pPr>
            <a:endParaRPr lang="en-US" sz="2800" b="1">
              <a:solidFill>
                <a:srgbClr val="FFD966"/>
              </a:solidFill>
            </a:endParaRPr>
          </a:p>
          <a:p>
            <a:pPr marL="342900" lvl="3" indent="-342900">
              <a:buClr>
                <a:schemeClr val="accent4">
                  <a:lumMod val="60000"/>
                  <a:lumOff val="40000"/>
                </a:schemeClr>
              </a:buClr>
              <a:buFont typeface="Arial" panose="020B0604020202020204" pitchFamily="34" charset="0"/>
              <a:buChar char="•"/>
            </a:pPr>
            <a:endParaRPr lang="en-US" sz="2000" b="1">
              <a:solidFill>
                <a:schemeClr val="accent4">
                  <a:lumMod val="60000"/>
                  <a:lumOff val="40000"/>
                </a:schemeClr>
              </a:solidFill>
            </a:endParaRPr>
          </a:p>
          <a:p>
            <a:endParaRPr lang="en-US">
              <a:solidFill>
                <a:srgbClr val="FFFFFF"/>
              </a:solidFill>
            </a:endParaRPr>
          </a:p>
        </p:txBody>
      </p:sp>
      <p:sp>
        <p:nvSpPr>
          <p:cNvPr id="9" name="TextBox 8">
            <a:extLst>
              <a:ext uri="{FF2B5EF4-FFF2-40B4-BE49-F238E27FC236}">
                <a16:creationId xmlns:a16="http://schemas.microsoft.com/office/drawing/2014/main" id="{627D1741-7950-DE5F-C13A-1F570F3025AD}"/>
              </a:ext>
              <a:ext uri="{C183D7F6-B498-43B3-948B-1728B52AA6E4}">
                <adec:decorative xmlns:adec="http://schemas.microsoft.com/office/drawing/2017/decorative" val="1"/>
              </a:ext>
            </a:extLst>
          </p:cNvPr>
          <p:cNvSpPr txBox="1"/>
          <p:nvPr/>
        </p:nvSpPr>
        <p:spPr>
          <a:xfrm>
            <a:off x="4085562" y="5143500"/>
            <a:ext cx="7204738" cy="1854200"/>
          </a:xfrm>
          <a:prstGeom prst="rect">
            <a:avLst/>
          </a:prstGeom>
        </p:spPr>
        <p:txBody>
          <a:bodyPr vert="horz" wrap="square" lIns="91440" tIns="45720" rIns="91440" bIns="45720" rtlCol="0" anchor="t">
            <a:noAutofit/>
          </a:bodyPr>
          <a:lstStyle/>
          <a:p>
            <a:pPr algn="l"/>
            <a:endParaRPr lang="en-US" sz="4400" b="0"/>
          </a:p>
        </p:txBody>
      </p:sp>
      <p:sp>
        <p:nvSpPr>
          <p:cNvPr id="10" name="TextBox 9">
            <a:extLst>
              <a:ext uri="{FF2B5EF4-FFF2-40B4-BE49-F238E27FC236}">
                <a16:creationId xmlns:a16="http://schemas.microsoft.com/office/drawing/2014/main" id="{0D128387-D165-6C5D-CC51-88D8CBADBCF9}"/>
              </a:ext>
              <a:ext uri="{C183D7F6-B498-43B3-948B-1728B52AA6E4}">
                <adec:decorative xmlns:adec="http://schemas.microsoft.com/office/drawing/2017/decorative" val="1"/>
              </a:ext>
            </a:extLst>
          </p:cNvPr>
          <p:cNvSpPr txBox="1"/>
          <p:nvPr/>
        </p:nvSpPr>
        <p:spPr>
          <a:xfrm>
            <a:off x="5143500" y="4787900"/>
            <a:ext cx="5778500" cy="1854200"/>
          </a:xfrm>
          <a:prstGeom prst="rect">
            <a:avLst/>
          </a:prstGeom>
        </p:spPr>
        <p:txBody>
          <a:bodyPr vert="horz" wrap="square" lIns="91440" tIns="45720" rIns="91440" bIns="45720" rtlCol="0" anchor="t">
            <a:noAutofit/>
          </a:bodyPr>
          <a:lstStyle/>
          <a:p>
            <a:pPr algn="l"/>
            <a:endParaRPr lang="en-US" sz="4400" b="0"/>
          </a:p>
        </p:txBody>
      </p:sp>
      <p:sp>
        <p:nvSpPr>
          <p:cNvPr id="151" name="Google Shape;151;g224757f15e6_0_92"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9F7787FC-F4ED-88F1-BF8B-FD94A44FF3EF}"/>
              </a:ext>
            </a:extLst>
          </p:cNvPr>
          <p:cNvSpPr/>
          <p:nvPr/>
        </p:nvSpPr>
        <p:spPr>
          <a:xfrm>
            <a:off x="16185764" y="8575169"/>
            <a:ext cx="1385313" cy="1385313"/>
          </a:xfrm>
          <a:custGeom>
            <a:avLst/>
            <a:gdLst/>
            <a:ahLst/>
            <a:cxnLst/>
            <a:rect l="l" t="t" r="r" b="b"/>
            <a:pathLst>
              <a:path w="1385313" h="1385313" extrusionOk="0">
                <a:moveTo>
                  <a:pt x="0" y="0"/>
                </a:moveTo>
                <a:lnTo>
                  <a:pt x="1385312" y="0"/>
                </a:lnTo>
                <a:lnTo>
                  <a:pt x="1385312" y="1385312"/>
                </a:lnTo>
                <a:lnTo>
                  <a:pt x="0" y="138531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11221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5DE8BC-7CC7-640B-E492-FD45FBB57731}"/>
            </a:ext>
          </a:extLst>
        </p:cNvPr>
        <p:cNvGrpSpPr/>
        <p:nvPr/>
      </p:nvGrpSpPr>
      <p:grpSpPr>
        <a:xfrm>
          <a:off x="0" y="0"/>
          <a:ext cx="0" cy="0"/>
          <a:chOff x="0" y="0"/>
          <a:chExt cx="0" cy="0"/>
        </a:xfrm>
      </p:grpSpPr>
      <p:sp>
        <p:nvSpPr>
          <p:cNvPr id="12" name="Title 11">
            <a:extLst>
              <a:ext uri="{FF2B5EF4-FFF2-40B4-BE49-F238E27FC236}">
                <a16:creationId xmlns:a16="http://schemas.microsoft.com/office/drawing/2014/main" id="{53F3B49F-889C-652E-FF78-F3BB059654AD}"/>
              </a:ext>
            </a:extLst>
          </p:cNvPr>
          <p:cNvSpPr>
            <a:spLocks noGrp="1"/>
          </p:cNvSpPr>
          <p:nvPr>
            <p:ph type="title"/>
          </p:nvPr>
        </p:nvSpPr>
        <p:spPr>
          <a:xfrm>
            <a:off x="691418" y="486589"/>
            <a:ext cx="16438057" cy="1016321"/>
          </a:xfrm>
        </p:spPr>
        <p:txBody>
          <a:bodyPr/>
          <a:lstStyle/>
          <a:p>
            <a:r>
              <a:rPr lang="en-US"/>
              <a:t>2025-26 Reading Coach Quarterly Support Sessions</a:t>
            </a:r>
          </a:p>
        </p:txBody>
      </p:sp>
      <p:sp>
        <p:nvSpPr>
          <p:cNvPr id="22" name="Content Placeholder 3">
            <a:extLst>
              <a:ext uri="{FF2B5EF4-FFF2-40B4-BE49-F238E27FC236}">
                <a16:creationId xmlns:a16="http://schemas.microsoft.com/office/drawing/2014/main" id="{475E0D9A-2183-C7B6-E076-A8104B794742}"/>
              </a:ext>
            </a:extLst>
          </p:cNvPr>
          <p:cNvSpPr txBox="1">
            <a:spLocks/>
          </p:cNvSpPr>
          <p:nvPr/>
        </p:nvSpPr>
        <p:spPr>
          <a:xfrm>
            <a:off x="591979" y="2313518"/>
            <a:ext cx="16636206" cy="1021341"/>
          </a:xfrm>
          <a:prstGeom prst="rect">
            <a:avLst/>
          </a:prstGeom>
        </p:spPr>
        <p:txBody>
          <a:bodyPr vert="horz" lIns="91440" tIns="45720" rIns="91440" bIns="45720" rtlCol="0" anchor="t">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a:buNone/>
            </a:pPr>
            <a:r>
              <a:rPr lang="en-US" sz="3200">
                <a:solidFill>
                  <a:schemeClr val="bg1"/>
                </a:solidFill>
              </a:rPr>
              <a:t>As indicated in the Reading Coach Memorandum of Agreement, all R2S Reading Coaches must attend the quarterly support sessions.</a:t>
            </a:r>
            <a:endParaRPr lang="en-US">
              <a:solidFill>
                <a:schemeClr val="bg1"/>
              </a:solidFill>
            </a:endParaRPr>
          </a:p>
        </p:txBody>
      </p:sp>
      <p:sp>
        <p:nvSpPr>
          <p:cNvPr id="2" name="TextBox 21">
            <a:extLst>
              <a:ext uri="{FF2B5EF4-FFF2-40B4-BE49-F238E27FC236}">
                <a16:creationId xmlns:a16="http://schemas.microsoft.com/office/drawing/2014/main" id="{1035A9C4-40DC-7A15-C137-51C1D2C736DC}"/>
              </a:ext>
            </a:extLst>
          </p:cNvPr>
          <p:cNvSpPr txBox="1"/>
          <p:nvPr/>
        </p:nvSpPr>
        <p:spPr>
          <a:xfrm>
            <a:off x="416010" y="3748526"/>
            <a:ext cx="8321347" cy="3383427"/>
          </a:xfrm>
          <a:prstGeom prst="rect">
            <a:avLst/>
          </a:prstGeom>
          <a:noFill/>
          <a:ln w="28575">
            <a:solidFill>
              <a:srgbClr val="F0C14C"/>
            </a:solidFill>
          </a:ln>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spcBef>
                <a:spcPts val="1500"/>
              </a:spcBef>
            </a:pPr>
            <a:endParaRPr lang="en-US" sz="2800" b="1">
              <a:solidFill>
                <a:srgbClr val="FFC000"/>
              </a:solidFill>
            </a:endParaRPr>
          </a:p>
          <a:p>
            <a:pPr>
              <a:lnSpc>
                <a:spcPct val="90000"/>
              </a:lnSpc>
              <a:spcBef>
                <a:spcPts val="1500"/>
              </a:spcBef>
            </a:pPr>
            <a:r>
              <a:rPr lang="en-US" sz="2800" b="1">
                <a:solidFill>
                  <a:srgbClr val="FFC000"/>
                </a:solidFill>
              </a:rPr>
              <a:t>First Quarterly Sessions for Reading Coaches</a:t>
            </a:r>
            <a:endParaRPr lang="en-US"/>
          </a:p>
          <a:p>
            <a:pPr marL="285750" indent="-285750">
              <a:lnSpc>
                <a:spcPct val="90000"/>
              </a:lnSpc>
              <a:spcBef>
                <a:spcPts val="1500"/>
              </a:spcBef>
              <a:buFont typeface="Arial"/>
              <a:buChar char="•"/>
            </a:pPr>
            <a:r>
              <a:rPr lang="en-US" sz="2800">
                <a:solidFill>
                  <a:schemeClr val="bg1"/>
                </a:solidFill>
              </a:rPr>
              <a:t>Upstate - September 30, 2025</a:t>
            </a:r>
          </a:p>
          <a:p>
            <a:pPr marL="285750" indent="-285750">
              <a:lnSpc>
                <a:spcPct val="90000"/>
              </a:lnSpc>
              <a:spcBef>
                <a:spcPts val="1500"/>
              </a:spcBef>
              <a:buFont typeface="Arial"/>
              <a:buChar char="•"/>
            </a:pPr>
            <a:r>
              <a:rPr lang="en-US" sz="2800">
                <a:solidFill>
                  <a:schemeClr val="lt1"/>
                </a:solidFill>
              </a:rPr>
              <a:t>Midlands – October 2, 2025</a:t>
            </a:r>
          </a:p>
          <a:p>
            <a:pPr marL="285750" indent="-285750">
              <a:lnSpc>
                <a:spcPct val="90000"/>
              </a:lnSpc>
              <a:spcBef>
                <a:spcPts val="1500"/>
              </a:spcBef>
              <a:buFont typeface="Arial"/>
              <a:buChar char="•"/>
            </a:pPr>
            <a:r>
              <a:rPr lang="en-US" sz="2800">
                <a:solidFill>
                  <a:schemeClr val="bg1"/>
                </a:solidFill>
              </a:rPr>
              <a:t>Pee Dee -September 29, 2025</a:t>
            </a:r>
          </a:p>
          <a:p>
            <a:pPr marL="285750" indent="-285750">
              <a:lnSpc>
                <a:spcPct val="90000"/>
              </a:lnSpc>
              <a:spcBef>
                <a:spcPts val="1500"/>
              </a:spcBef>
              <a:buFont typeface="Arial"/>
              <a:buChar char="•"/>
            </a:pPr>
            <a:r>
              <a:rPr lang="en-US" sz="2800">
                <a:solidFill>
                  <a:schemeClr val="bg1"/>
                </a:solidFill>
              </a:rPr>
              <a:t>Lowcountry -September 29, 2025</a:t>
            </a:r>
            <a:endParaRPr lang="en-US">
              <a:solidFill>
                <a:schemeClr val="bg1"/>
              </a:solidFill>
            </a:endParaRPr>
          </a:p>
        </p:txBody>
      </p:sp>
      <p:sp>
        <p:nvSpPr>
          <p:cNvPr id="17" name="Picture Placeholder 1">
            <a:extLst>
              <a:ext uri="{FF2B5EF4-FFF2-40B4-BE49-F238E27FC236}">
                <a16:creationId xmlns:a16="http://schemas.microsoft.com/office/drawing/2014/main" id="{97180355-557A-691E-3A7F-39CC975C8CB3}"/>
              </a:ext>
            </a:extLst>
          </p:cNvPr>
          <p:cNvSpPr txBox="1">
            <a:spLocks/>
          </p:cNvSpPr>
          <p:nvPr/>
        </p:nvSpPr>
        <p:spPr>
          <a:xfrm>
            <a:off x="9141038" y="3748333"/>
            <a:ext cx="8335878" cy="3397386"/>
          </a:xfrm>
          <a:prstGeom prst="rect">
            <a:avLst/>
          </a:prstGeom>
          <a:ln w="28575">
            <a:solidFill>
              <a:srgbClr val="F0C14C"/>
            </a:solidFill>
          </a:ln>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2800" kern="1200">
                <a:solidFill>
                  <a:srgbClr val="2F3D4C"/>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285750" indent="-285750"/>
            <a:r>
              <a:rPr lang="en-US">
                <a:solidFill>
                  <a:srgbClr val="FFC000"/>
                </a:solidFill>
                <a:hlinkClick r:id="rId3">
                  <a:extLst>
                    <a:ext uri="{A12FA001-AC4F-418D-AE19-62706E023703}">
                      <ahyp:hlinkClr xmlns:ahyp="http://schemas.microsoft.com/office/drawing/2018/hyperlinkcolor" val="tx"/>
                    </a:ext>
                  </a:extLst>
                </a:hlinkClick>
              </a:rPr>
              <a:t>Memo – Reading Coach &amp; Literacy Leader Sessions</a:t>
            </a:r>
            <a:r>
              <a:rPr lang="en-US">
                <a:solidFill>
                  <a:srgbClr val="FFC000"/>
                </a:solidFill>
              </a:rPr>
              <a:t> </a:t>
            </a:r>
            <a:endParaRPr lang="en-US"/>
          </a:p>
          <a:p>
            <a:pPr marL="971550" lvl="1" indent="-285750">
              <a:buFont typeface="Courier New" panose="020B0604020202020204" pitchFamily="34" charset="0"/>
              <a:buChar char="o"/>
            </a:pPr>
            <a:r>
              <a:rPr lang="en-US">
                <a:solidFill>
                  <a:schemeClr val="bg1"/>
                </a:solidFill>
                <a:hlinkClick r:id="rId4">
                  <a:extLst>
                    <a:ext uri="{A12FA001-AC4F-418D-AE19-62706E023703}">
                      <ahyp:hlinkClr xmlns:ahyp="http://schemas.microsoft.com/office/drawing/2018/hyperlinkcolor" val="tx"/>
                    </a:ext>
                  </a:extLst>
                </a:hlinkClick>
              </a:rPr>
              <a:t>Registration Reading Coaches</a:t>
            </a:r>
            <a:endParaRPr lang="en-US" b="0">
              <a:solidFill>
                <a:schemeClr val="bg1"/>
              </a:solidFill>
              <a:effectLst/>
              <a:hlinkClick r:id="rId4">
                <a:extLst>
                  <a:ext uri="{A12FA001-AC4F-418D-AE19-62706E023703}">
                    <ahyp:hlinkClr xmlns:ahyp="http://schemas.microsoft.com/office/drawing/2018/hyperlinkcolor" val="tx"/>
                  </a:ext>
                </a:extLst>
              </a:hlinkClick>
            </a:endParaRPr>
          </a:p>
          <a:p>
            <a:pPr marL="971550" lvl="1" indent="-285750">
              <a:buFont typeface="Courier New" panose="020B0604020202020204" pitchFamily="34" charset="0"/>
              <a:buChar char="o"/>
            </a:pPr>
            <a:r>
              <a:rPr lang="en-US">
                <a:solidFill>
                  <a:schemeClr val="bg1"/>
                </a:solidFill>
                <a:hlinkClick r:id="rId5">
                  <a:extLst>
                    <a:ext uri="{A12FA001-AC4F-418D-AE19-62706E023703}">
                      <ahyp:hlinkClr xmlns:ahyp="http://schemas.microsoft.com/office/drawing/2018/hyperlinkcolor" val="tx"/>
                    </a:ext>
                  </a:extLst>
                </a:hlinkClick>
              </a:rPr>
              <a:t>Registration District/School Leaders</a:t>
            </a:r>
          </a:p>
          <a:p>
            <a:pPr marL="285750" indent="-285750"/>
            <a:endParaRPr lang="en-US" sz="2800" b="0">
              <a:solidFill>
                <a:schemeClr val="bg1"/>
              </a:solidFill>
              <a:effectLst/>
            </a:endParaRPr>
          </a:p>
          <a:p>
            <a:pPr marL="0" indent="0">
              <a:buNone/>
            </a:pPr>
            <a:endParaRPr lang="en-US"/>
          </a:p>
        </p:txBody>
      </p:sp>
      <p:pic>
        <p:nvPicPr>
          <p:cNvPr id="3" name="Picture 2" descr="Literacy Leader Session Dates: September 16, 2025, October 28, 2025, January 20, 2026, March 24, 2026">
            <a:extLst>
              <a:ext uri="{FF2B5EF4-FFF2-40B4-BE49-F238E27FC236}">
                <a16:creationId xmlns:a16="http://schemas.microsoft.com/office/drawing/2014/main" id="{98DF68CA-236F-202F-5896-BA7704B99AAE}"/>
              </a:ext>
            </a:extLst>
          </p:cNvPr>
          <p:cNvPicPr>
            <a:picLocks noChangeAspect="1"/>
          </p:cNvPicPr>
          <p:nvPr/>
        </p:nvPicPr>
        <p:blipFill>
          <a:blip r:embed="rId6"/>
          <a:stretch>
            <a:fillRect/>
          </a:stretch>
        </p:blipFill>
        <p:spPr>
          <a:xfrm>
            <a:off x="10837138" y="5915117"/>
            <a:ext cx="4514850" cy="2895600"/>
          </a:xfrm>
          <a:prstGeom prst="rect">
            <a:avLst/>
          </a:prstGeom>
        </p:spPr>
      </p:pic>
    </p:spTree>
    <p:extLst>
      <p:ext uri="{BB962C8B-B14F-4D97-AF65-F5344CB8AC3E}">
        <p14:creationId xmlns:p14="http://schemas.microsoft.com/office/powerpoint/2010/main" val="36432901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5D9FE-2E43-73D9-002B-90B5406229EC}"/>
              </a:ext>
            </a:extLst>
          </p:cNvPr>
          <p:cNvSpPr>
            <a:spLocks noGrp="1"/>
          </p:cNvSpPr>
          <p:nvPr>
            <p:ph type="title"/>
          </p:nvPr>
        </p:nvSpPr>
        <p:spPr/>
        <p:txBody>
          <a:bodyPr/>
          <a:lstStyle/>
          <a:p>
            <a:r>
              <a:rPr lang="en-US"/>
              <a:t>LETRS Volume II Facilitator Training</a:t>
            </a:r>
          </a:p>
        </p:txBody>
      </p:sp>
      <p:graphicFrame>
        <p:nvGraphicFramePr>
          <p:cNvPr id="6" name="Table 5">
            <a:extLst>
              <a:ext uri="{FF2B5EF4-FFF2-40B4-BE49-F238E27FC236}">
                <a16:creationId xmlns:a16="http://schemas.microsoft.com/office/drawing/2014/main" id="{BAB33E39-D957-CA29-F5CF-B9C049EFA1AF}"/>
              </a:ext>
            </a:extLst>
          </p:cNvPr>
          <p:cNvGraphicFramePr>
            <a:graphicFrameLocks noGrp="1"/>
          </p:cNvGraphicFramePr>
          <p:nvPr>
            <p:extLst>
              <p:ext uri="{D42A27DB-BD31-4B8C-83A1-F6EECF244321}">
                <p14:modId xmlns:p14="http://schemas.microsoft.com/office/powerpoint/2010/main" val="4087443923"/>
              </p:ext>
            </p:extLst>
          </p:nvPr>
        </p:nvGraphicFramePr>
        <p:xfrm>
          <a:off x="627132" y="2255654"/>
          <a:ext cx="8513840" cy="6364228"/>
        </p:xfrm>
        <a:graphic>
          <a:graphicData uri="http://schemas.openxmlformats.org/drawingml/2006/table">
            <a:tbl>
              <a:tblPr firstRow="1" bandRow="1"/>
              <a:tblGrid>
                <a:gridCol w="3790477">
                  <a:extLst>
                    <a:ext uri="{9D8B030D-6E8A-4147-A177-3AD203B41FA5}">
                      <a16:colId xmlns:a16="http://schemas.microsoft.com/office/drawing/2014/main" val="3716423826"/>
                    </a:ext>
                  </a:extLst>
                </a:gridCol>
                <a:gridCol w="4723363">
                  <a:extLst>
                    <a:ext uri="{9D8B030D-6E8A-4147-A177-3AD203B41FA5}">
                      <a16:colId xmlns:a16="http://schemas.microsoft.com/office/drawing/2014/main" val="1105266797"/>
                    </a:ext>
                  </a:extLst>
                </a:gridCol>
              </a:tblGrid>
              <a:tr h="1664912">
                <a:tc>
                  <a:txBody>
                    <a:bodyPr/>
                    <a:lstStyle/>
                    <a:p>
                      <a:pPr lvl="0" algn="ctr">
                        <a:buNone/>
                      </a:pPr>
                      <a:r>
                        <a:rPr lang="en-US" sz="2800" b="1" i="0" u="sng" strike="noStrike" noProof="0">
                          <a:solidFill>
                            <a:schemeClr val="bg1"/>
                          </a:solidFill>
                          <a:latin typeface="Aptos"/>
                        </a:rPr>
                        <a:t>Sept. 29 – Oct.  2, 2025</a:t>
                      </a:r>
                      <a:r>
                        <a:rPr lang="en-US" sz="2800" b="0" i="0" u="none" strike="noStrike" noProof="0">
                          <a:solidFill>
                            <a:schemeClr val="bg1"/>
                          </a:solidFill>
                          <a:latin typeface="Aptos"/>
                        </a:rPr>
                        <a:t> </a:t>
                      </a:r>
                      <a:endParaRPr lang="en-US"/>
                    </a:p>
                  </a:txBody>
                  <a:tcPr anchor="ctr">
                    <a:lnL w="57150">
                      <a:solidFill>
                        <a:schemeClr val="accent4">
                          <a:lumMod val="60000"/>
                          <a:lumOff val="40000"/>
                        </a:schemeClr>
                      </a:solidFill>
                    </a:lnL>
                    <a:lnR w="57150">
                      <a:solidFill>
                        <a:schemeClr val="accent4">
                          <a:lumMod val="60000"/>
                          <a:lumOff val="40000"/>
                        </a:schemeClr>
                      </a:solidFill>
                    </a:lnR>
                    <a:lnT w="57150">
                      <a:solidFill>
                        <a:schemeClr val="accent4">
                          <a:lumMod val="60000"/>
                          <a:lumOff val="40000"/>
                        </a:schemeClr>
                      </a:solidFill>
                    </a:lnT>
                    <a:lnB w="57150">
                      <a:solidFill>
                        <a:schemeClr val="accent4">
                          <a:lumMod val="60000"/>
                          <a:lumOff val="40000"/>
                        </a:schemeClr>
                      </a:solidFill>
                    </a:lnB>
                  </a:tcPr>
                </a:tc>
                <a:tc>
                  <a:txBody>
                    <a:bodyPr/>
                    <a:lstStyle/>
                    <a:p>
                      <a:pPr lvl="0" algn="l">
                        <a:lnSpc>
                          <a:spcPct val="100000"/>
                        </a:lnSpc>
                        <a:spcBef>
                          <a:spcPts val="0"/>
                        </a:spcBef>
                        <a:spcAft>
                          <a:spcPts val="0"/>
                        </a:spcAft>
                        <a:buNone/>
                      </a:pPr>
                      <a:r>
                        <a:rPr lang="en-US" sz="2800" b="0" i="0" u="none" strike="noStrike" noProof="0">
                          <a:solidFill>
                            <a:schemeClr val="bg1"/>
                          </a:solidFill>
                          <a:latin typeface="Aptos"/>
                        </a:rPr>
                        <a:t>Ten Oaks Elementary</a:t>
                      </a:r>
                      <a:endParaRPr lang="en-US" sz="2800" b="0" i="0" u="none" strike="noStrike" noProof="0">
                        <a:solidFill>
                          <a:srgbClr val="000000"/>
                        </a:solidFill>
                        <a:latin typeface="Aptos"/>
                      </a:endParaRPr>
                    </a:p>
                    <a:p>
                      <a:pPr lvl="0" algn="l">
                        <a:lnSpc>
                          <a:spcPct val="100000"/>
                        </a:lnSpc>
                        <a:spcBef>
                          <a:spcPts val="0"/>
                        </a:spcBef>
                        <a:spcAft>
                          <a:spcPts val="0"/>
                        </a:spcAft>
                        <a:buNone/>
                      </a:pPr>
                      <a:r>
                        <a:rPr lang="en-US" sz="2800" b="0" i="0" u="none" strike="noStrike" noProof="0">
                          <a:solidFill>
                            <a:schemeClr val="bg1"/>
                          </a:solidFill>
                          <a:latin typeface="Aptos"/>
                        </a:rPr>
                        <a:t>2287 Carolina Forest Blvd </a:t>
                      </a:r>
                      <a:endParaRPr lang="en-US" sz="2800" b="0" i="0" u="none" strike="noStrike" noProof="0">
                        <a:solidFill>
                          <a:srgbClr val="000000"/>
                        </a:solidFill>
                        <a:latin typeface="Aptos"/>
                      </a:endParaRPr>
                    </a:p>
                    <a:p>
                      <a:pPr lvl="0" algn="l">
                        <a:lnSpc>
                          <a:spcPct val="100000"/>
                        </a:lnSpc>
                        <a:spcBef>
                          <a:spcPts val="0"/>
                        </a:spcBef>
                        <a:spcAft>
                          <a:spcPts val="0"/>
                        </a:spcAft>
                        <a:buNone/>
                      </a:pPr>
                      <a:r>
                        <a:rPr lang="en-US" sz="2800" b="0" i="0" u="none" strike="noStrike" noProof="0">
                          <a:solidFill>
                            <a:schemeClr val="bg1"/>
                          </a:solidFill>
                          <a:latin typeface="Aptos"/>
                        </a:rPr>
                        <a:t>Myrtle Beach, SC </a:t>
                      </a:r>
                      <a:endParaRPr lang="en-US" sz="2800" b="0" i="0" u="none" strike="noStrike" noProof="0">
                        <a:solidFill>
                          <a:srgbClr val="000000"/>
                        </a:solidFill>
                        <a:latin typeface="Aptos"/>
                      </a:endParaRPr>
                    </a:p>
                  </a:txBody>
                  <a:tcPr anchor="ctr">
                    <a:lnL w="57150">
                      <a:solidFill>
                        <a:schemeClr val="accent4">
                          <a:lumMod val="60000"/>
                          <a:lumOff val="40000"/>
                        </a:schemeClr>
                      </a:solidFill>
                    </a:lnL>
                    <a:lnR w="57150">
                      <a:solidFill>
                        <a:schemeClr val="accent4">
                          <a:lumMod val="60000"/>
                          <a:lumOff val="40000"/>
                        </a:schemeClr>
                      </a:solidFill>
                    </a:lnR>
                    <a:lnT w="57150">
                      <a:solidFill>
                        <a:schemeClr val="accent4">
                          <a:lumMod val="60000"/>
                          <a:lumOff val="40000"/>
                        </a:schemeClr>
                      </a:solidFill>
                    </a:lnT>
                    <a:lnB w="57150">
                      <a:solidFill>
                        <a:schemeClr val="accent4">
                          <a:lumMod val="60000"/>
                          <a:lumOff val="40000"/>
                        </a:schemeClr>
                      </a:solidFill>
                    </a:lnB>
                  </a:tcPr>
                </a:tc>
                <a:extLst>
                  <a:ext uri="{0D108BD9-81ED-4DB2-BD59-A6C34878D82A}">
                    <a16:rowId xmlns:a16="http://schemas.microsoft.com/office/drawing/2014/main" val="1989636474"/>
                  </a:ext>
                </a:extLst>
              </a:tr>
              <a:tr h="1742350">
                <a:tc>
                  <a:txBody>
                    <a:bodyPr/>
                    <a:lstStyle/>
                    <a:p>
                      <a:pPr lvl="0" algn="ctr">
                        <a:lnSpc>
                          <a:spcPct val="100000"/>
                        </a:lnSpc>
                        <a:spcBef>
                          <a:spcPts val="0"/>
                        </a:spcBef>
                        <a:spcAft>
                          <a:spcPts val="0"/>
                        </a:spcAft>
                        <a:buNone/>
                      </a:pPr>
                      <a:r>
                        <a:rPr lang="en-US" sz="2800" b="1" i="0" u="sng" strike="noStrike" noProof="0">
                          <a:solidFill>
                            <a:schemeClr val="bg1"/>
                          </a:solidFill>
                          <a:latin typeface="Aptos"/>
                        </a:rPr>
                        <a:t>Sept. 29 – Oct. 2, 2025</a:t>
                      </a:r>
                      <a:r>
                        <a:rPr lang="en-US" sz="2800" b="0" i="0" u="none" strike="noStrike" noProof="0">
                          <a:solidFill>
                            <a:schemeClr val="bg1"/>
                          </a:solidFill>
                          <a:latin typeface="Aptos"/>
                        </a:rPr>
                        <a:t> </a:t>
                      </a:r>
                    </a:p>
                  </a:txBody>
                  <a:tcPr anchor="ctr">
                    <a:lnL w="57150">
                      <a:solidFill>
                        <a:schemeClr val="accent4">
                          <a:lumMod val="60000"/>
                          <a:lumOff val="40000"/>
                        </a:schemeClr>
                      </a:solidFill>
                    </a:lnL>
                    <a:lnR w="57150">
                      <a:solidFill>
                        <a:schemeClr val="accent4">
                          <a:lumMod val="60000"/>
                          <a:lumOff val="40000"/>
                        </a:schemeClr>
                      </a:solidFill>
                    </a:lnR>
                    <a:lnT w="57150">
                      <a:solidFill>
                        <a:schemeClr val="accent4">
                          <a:lumMod val="60000"/>
                          <a:lumOff val="40000"/>
                        </a:schemeClr>
                      </a:solidFill>
                    </a:lnT>
                    <a:lnB w="57150">
                      <a:solidFill>
                        <a:schemeClr val="accent4">
                          <a:lumMod val="60000"/>
                          <a:lumOff val="40000"/>
                        </a:schemeClr>
                      </a:solidFill>
                    </a:lnB>
                  </a:tcPr>
                </a:tc>
                <a:tc>
                  <a:txBody>
                    <a:bodyPr/>
                    <a:lstStyle/>
                    <a:p>
                      <a:pPr lvl="0" algn="l">
                        <a:lnSpc>
                          <a:spcPct val="100000"/>
                        </a:lnSpc>
                        <a:spcBef>
                          <a:spcPts val="0"/>
                        </a:spcBef>
                        <a:spcAft>
                          <a:spcPts val="0"/>
                        </a:spcAft>
                        <a:buNone/>
                      </a:pPr>
                      <a:r>
                        <a:rPr lang="en-US" sz="2800" b="0" i="0" u="none" strike="noStrike" noProof="0">
                          <a:solidFill>
                            <a:schemeClr val="bg1"/>
                          </a:solidFill>
                          <a:latin typeface="Aptos"/>
                        </a:rPr>
                        <a:t>Greenville County District Office</a:t>
                      </a:r>
                      <a:endParaRPr lang="en-US" sz="2800" b="0" i="0" u="none" strike="noStrike" noProof="0">
                        <a:solidFill>
                          <a:srgbClr val="000000"/>
                        </a:solidFill>
                        <a:latin typeface="Aptos"/>
                      </a:endParaRPr>
                    </a:p>
                    <a:p>
                      <a:pPr lvl="0" algn="l">
                        <a:lnSpc>
                          <a:spcPct val="100000"/>
                        </a:lnSpc>
                        <a:spcBef>
                          <a:spcPts val="0"/>
                        </a:spcBef>
                        <a:spcAft>
                          <a:spcPts val="0"/>
                        </a:spcAft>
                        <a:buNone/>
                      </a:pPr>
                      <a:r>
                        <a:rPr lang="en-US" sz="2800" b="0" i="0" u="none" strike="noStrike" noProof="0">
                          <a:solidFill>
                            <a:schemeClr val="bg1"/>
                          </a:solidFill>
                          <a:latin typeface="Aptos"/>
                        </a:rPr>
                        <a:t>301 E Camperdown Way </a:t>
                      </a:r>
                      <a:endParaRPr lang="en-US" sz="2800" b="0" i="0" u="none" strike="noStrike" noProof="0">
                        <a:solidFill>
                          <a:srgbClr val="000000"/>
                        </a:solidFill>
                        <a:latin typeface="Aptos"/>
                      </a:endParaRPr>
                    </a:p>
                    <a:p>
                      <a:pPr lvl="0" algn="l">
                        <a:lnSpc>
                          <a:spcPct val="100000"/>
                        </a:lnSpc>
                        <a:spcBef>
                          <a:spcPts val="0"/>
                        </a:spcBef>
                        <a:spcAft>
                          <a:spcPts val="0"/>
                        </a:spcAft>
                        <a:buNone/>
                      </a:pPr>
                      <a:r>
                        <a:rPr lang="en-US" sz="2800" b="0" i="0" u="none" strike="noStrike" noProof="0">
                          <a:solidFill>
                            <a:schemeClr val="bg1"/>
                          </a:solidFill>
                          <a:latin typeface="Aptos"/>
                        </a:rPr>
                        <a:t>Greenville, SC</a:t>
                      </a:r>
                      <a:endParaRPr lang="en-US" sz="2800" b="0" i="0" u="none" strike="noStrike" noProof="0">
                        <a:solidFill>
                          <a:srgbClr val="000000"/>
                        </a:solidFill>
                        <a:latin typeface="Aptos"/>
                      </a:endParaRPr>
                    </a:p>
                  </a:txBody>
                  <a:tcPr anchor="ctr">
                    <a:lnL w="57150">
                      <a:solidFill>
                        <a:schemeClr val="accent4">
                          <a:lumMod val="60000"/>
                          <a:lumOff val="40000"/>
                        </a:schemeClr>
                      </a:solidFill>
                    </a:lnL>
                    <a:lnR w="57150">
                      <a:solidFill>
                        <a:schemeClr val="accent4">
                          <a:lumMod val="60000"/>
                          <a:lumOff val="40000"/>
                        </a:schemeClr>
                      </a:solidFill>
                    </a:lnR>
                    <a:lnT w="57150">
                      <a:solidFill>
                        <a:schemeClr val="accent4">
                          <a:lumMod val="60000"/>
                          <a:lumOff val="40000"/>
                        </a:schemeClr>
                      </a:solidFill>
                    </a:lnT>
                    <a:lnB w="57150">
                      <a:solidFill>
                        <a:schemeClr val="accent4">
                          <a:lumMod val="60000"/>
                          <a:lumOff val="40000"/>
                        </a:schemeClr>
                      </a:solidFill>
                    </a:lnB>
                  </a:tcPr>
                </a:tc>
                <a:extLst>
                  <a:ext uri="{0D108BD9-81ED-4DB2-BD59-A6C34878D82A}">
                    <a16:rowId xmlns:a16="http://schemas.microsoft.com/office/drawing/2014/main" val="2843884773"/>
                  </a:ext>
                </a:extLst>
              </a:tr>
              <a:tr h="1529396">
                <a:tc>
                  <a:txBody>
                    <a:bodyPr/>
                    <a:lstStyle/>
                    <a:p>
                      <a:pPr lvl="0" algn="ctr">
                        <a:lnSpc>
                          <a:spcPct val="100000"/>
                        </a:lnSpc>
                        <a:spcBef>
                          <a:spcPts val="0"/>
                        </a:spcBef>
                        <a:spcAft>
                          <a:spcPts val="0"/>
                        </a:spcAft>
                        <a:buNone/>
                      </a:pPr>
                      <a:r>
                        <a:rPr lang="en-US" sz="2800" b="1" i="0" u="sng" strike="noStrike" noProof="0">
                          <a:solidFill>
                            <a:schemeClr val="bg1"/>
                          </a:solidFill>
                          <a:latin typeface="Aptos"/>
                        </a:rPr>
                        <a:t>October 27-30, 2025</a:t>
                      </a:r>
                      <a:r>
                        <a:rPr lang="en-US" sz="2800" b="0" i="0" u="none" strike="noStrike" noProof="0">
                          <a:solidFill>
                            <a:schemeClr val="bg1"/>
                          </a:solidFill>
                          <a:latin typeface="Aptos"/>
                        </a:rPr>
                        <a:t> </a:t>
                      </a:r>
                    </a:p>
                  </a:txBody>
                  <a:tcPr anchor="ctr">
                    <a:lnL w="57150">
                      <a:solidFill>
                        <a:schemeClr val="accent4">
                          <a:lumMod val="60000"/>
                          <a:lumOff val="40000"/>
                        </a:schemeClr>
                      </a:solidFill>
                    </a:lnL>
                    <a:lnR w="57150">
                      <a:solidFill>
                        <a:schemeClr val="accent4">
                          <a:lumMod val="60000"/>
                          <a:lumOff val="40000"/>
                        </a:schemeClr>
                      </a:solidFill>
                    </a:lnR>
                    <a:lnT w="57150">
                      <a:solidFill>
                        <a:schemeClr val="accent4">
                          <a:lumMod val="60000"/>
                          <a:lumOff val="40000"/>
                        </a:schemeClr>
                      </a:solidFill>
                    </a:lnT>
                    <a:lnB w="57150">
                      <a:solidFill>
                        <a:schemeClr val="accent4">
                          <a:lumMod val="60000"/>
                          <a:lumOff val="40000"/>
                        </a:schemeClr>
                      </a:solidFill>
                    </a:lnB>
                  </a:tcPr>
                </a:tc>
                <a:tc>
                  <a:txBody>
                    <a:bodyPr/>
                    <a:lstStyle/>
                    <a:p>
                      <a:pPr lvl="0" algn="l">
                        <a:lnSpc>
                          <a:spcPct val="100000"/>
                        </a:lnSpc>
                        <a:spcBef>
                          <a:spcPts val="0"/>
                        </a:spcBef>
                        <a:spcAft>
                          <a:spcPts val="0"/>
                        </a:spcAft>
                        <a:buNone/>
                      </a:pPr>
                      <a:r>
                        <a:rPr lang="en-US" sz="2800" b="0" i="0" u="none" strike="noStrike" noProof="0">
                          <a:solidFill>
                            <a:schemeClr val="bg1"/>
                          </a:solidFill>
                          <a:latin typeface="Aptos"/>
                        </a:rPr>
                        <a:t>Woolard Technology Center</a:t>
                      </a:r>
                      <a:endParaRPr lang="en-US" sz="2800" b="0" i="0" u="none" strike="noStrike" noProof="0">
                        <a:solidFill>
                          <a:srgbClr val="000000"/>
                        </a:solidFill>
                        <a:latin typeface="Aptos"/>
                      </a:endParaRPr>
                    </a:p>
                    <a:p>
                      <a:pPr lvl="0" algn="l">
                        <a:lnSpc>
                          <a:spcPct val="100000"/>
                        </a:lnSpc>
                        <a:spcBef>
                          <a:spcPts val="0"/>
                        </a:spcBef>
                        <a:spcAft>
                          <a:spcPts val="0"/>
                        </a:spcAft>
                        <a:buNone/>
                      </a:pPr>
                      <a:r>
                        <a:rPr lang="en-US" sz="2800" b="0" i="0" u="none" strike="noStrike" noProof="0">
                          <a:solidFill>
                            <a:schemeClr val="bg1"/>
                          </a:solidFill>
                          <a:latin typeface="Aptos"/>
                        </a:rPr>
                        <a:t>70 Innovation Way</a:t>
                      </a:r>
                      <a:endParaRPr lang="en-US" sz="2800" b="0" i="0" u="none" strike="noStrike" noProof="0">
                        <a:solidFill>
                          <a:srgbClr val="000000"/>
                        </a:solidFill>
                        <a:latin typeface="Aptos"/>
                      </a:endParaRPr>
                    </a:p>
                    <a:p>
                      <a:pPr lvl="0" algn="l">
                        <a:lnSpc>
                          <a:spcPct val="100000"/>
                        </a:lnSpc>
                        <a:spcBef>
                          <a:spcPts val="0"/>
                        </a:spcBef>
                        <a:spcAft>
                          <a:spcPts val="0"/>
                        </a:spcAft>
                        <a:buNone/>
                      </a:pPr>
                      <a:r>
                        <a:rPr lang="en-US" sz="2800" b="0" i="0" u="none" strike="noStrike" noProof="0">
                          <a:solidFill>
                            <a:schemeClr val="bg1"/>
                          </a:solidFill>
                          <a:latin typeface="Aptos"/>
                        </a:rPr>
                        <a:t>Camden, SC</a:t>
                      </a:r>
                      <a:endParaRPr lang="en-US" sz="2800" b="0" i="0" u="none" strike="noStrike" noProof="0">
                        <a:solidFill>
                          <a:srgbClr val="000000"/>
                        </a:solidFill>
                        <a:latin typeface="Aptos"/>
                      </a:endParaRPr>
                    </a:p>
                  </a:txBody>
                  <a:tcPr anchor="ctr">
                    <a:lnL w="57150">
                      <a:solidFill>
                        <a:schemeClr val="accent4">
                          <a:lumMod val="60000"/>
                          <a:lumOff val="40000"/>
                        </a:schemeClr>
                      </a:solidFill>
                    </a:lnL>
                    <a:lnR w="57150">
                      <a:solidFill>
                        <a:schemeClr val="accent4">
                          <a:lumMod val="60000"/>
                          <a:lumOff val="40000"/>
                        </a:schemeClr>
                      </a:solidFill>
                    </a:lnR>
                    <a:lnT w="57150">
                      <a:solidFill>
                        <a:schemeClr val="accent4">
                          <a:lumMod val="60000"/>
                          <a:lumOff val="40000"/>
                        </a:schemeClr>
                      </a:solidFill>
                    </a:lnT>
                    <a:lnB w="57150">
                      <a:solidFill>
                        <a:schemeClr val="accent4">
                          <a:lumMod val="60000"/>
                          <a:lumOff val="40000"/>
                        </a:schemeClr>
                      </a:solidFill>
                    </a:lnB>
                  </a:tcPr>
                </a:tc>
                <a:extLst>
                  <a:ext uri="{0D108BD9-81ED-4DB2-BD59-A6C34878D82A}">
                    <a16:rowId xmlns:a16="http://schemas.microsoft.com/office/drawing/2014/main" val="1851019716"/>
                  </a:ext>
                </a:extLst>
              </a:tr>
              <a:tr h="1355161">
                <a:tc>
                  <a:txBody>
                    <a:bodyPr/>
                    <a:lstStyle/>
                    <a:p>
                      <a:pPr lvl="0" algn="ctr">
                        <a:buNone/>
                      </a:pPr>
                      <a:r>
                        <a:rPr lang="en-US" sz="2800" b="1" i="0" u="sng" strike="noStrike" noProof="0">
                          <a:solidFill>
                            <a:schemeClr val="bg1"/>
                          </a:solidFill>
                          <a:latin typeface="Aptos"/>
                        </a:rPr>
                        <a:t>June 8-11, 2026</a:t>
                      </a:r>
                      <a:r>
                        <a:rPr lang="en-US" sz="2800" b="0" i="0" u="none" strike="noStrike" noProof="0">
                          <a:solidFill>
                            <a:schemeClr val="bg1"/>
                          </a:solidFill>
                          <a:latin typeface="Aptos"/>
                        </a:rPr>
                        <a:t> </a:t>
                      </a:r>
                    </a:p>
                  </a:txBody>
                  <a:tcPr anchor="ctr">
                    <a:lnL w="57150">
                      <a:solidFill>
                        <a:schemeClr val="accent4">
                          <a:lumMod val="60000"/>
                          <a:lumOff val="40000"/>
                        </a:schemeClr>
                      </a:solidFill>
                    </a:lnL>
                    <a:lnR w="57150">
                      <a:solidFill>
                        <a:schemeClr val="accent4">
                          <a:lumMod val="60000"/>
                          <a:lumOff val="40000"/>
                        </a:schemeClr>
                      </a:solidFill>
                    </a:lnR>
                    <a:lnT w="57150">
                      <a:solidFill>
                        <a:schemeClr val="accent4">
                          <a:lumMod val="60000"/>
                          <a:lumOff val="40000"/>
                        </a:schemeClr>
                      </a:solidFill>
                    </a:lnT>
                    <a:lnB w="57150">
                      <a:solidFill>
                        <a:schemeClr val="accent4">
                          <a:lumMod val="60000"/>
                          <a:lumOff val="40000"/>
                        </a:schemeClr>
                      </a:solidFill>
                    </a:lnB>
                  </a:tcPr>
                </a:tc>
                <a:tc>
                  <a:txBody>
                    <a:bodyPr/>
                    <a:lstStyle/>
                    <a:p>
                      <a:pPr lvl="0" algn="l">
                        <a:lnSpc>
                          <a:spcPct val="100000"/>
                        </a:lnSpc>
                        <a:spcBef>
                          <a:spcPts val="0"/>
                        </a:spcBef>
                        <a:spcAft>
                          <a:spcPts val="0"/>
                        </a:spcAft>
                        <a:buNone/>
                      </a:pPr>
                      <a:r>
                        <a:rPr lang="en-US" sz="2800" b="0" i="0" u="none" strike="noStrike" noProof="0" dirty="0">
                          <a:solidFill>
                            <a:schemeClr val="bg1"/>
                          </a:solidFill>
                          <a:latin typeface="Aptos"/>
                        </a:rPr>
                        <a:t>Men </a:t>
                      </a:r>
                      <a:r>
                        <a:rPr lang="en-US" sz="2800" b="0" i="0" u="none" strike="noStrike" noProof="0" dirty="0" err="1">
                          <a:solidFill>
                            <a:schemeClr val="bg1"/>
                          </a:solidFill>
                          <a:latin typeface="Aptos"/>
                        </a:rPr>
                        <a:t>Riv</a:t>
                      </a:r>
                      <a:endParaRPr lang="en-US" sz="2800" b="0" i="0" u="none" strike="noStrike" noProof="0" dirty="0">
                        <a:solidFill>
                          <a:srgbClr val="000000"/>
                        </a:solidFill>
                        <a:latin typeface="Aptos"/>
                      </a:endParaRPr>
                    </a:p>
                    <a:p>
                      <a:pPr lvl="0" algn="l">
                        <a:lnSpc>
                          <a:spcPct val="100000"/>
                        </a:lnSpc>
                        <a:spcBef>
                          <a:spcPts val="0"/>
                        </a:spcBef>
                        <a:spcAft>
                          <a:spcPts val="0"/>
                        </a:spcAft>
                        <a:buNone/>
                      </a:pPr>
                      <a:r>
                        <a:rPr lang="en-US" sz="2800" b="0" i="0" u="none" strike="noStrike" noProof="0" dirty="0">
                          <a:solidFill>
                            <a:schemeClr val="bg1"/>
                          </a:solidFill>
                          <a:latin typeface="Aptos"/>
                        </a:rPr>
                        <a:t>1 Men </a:t>
                      </a:r>
                      <a:r>
                        <a:rPr lang="en-US" sz="2800" b="0" i="0" u="none" strike="noStrike" noProof="0" dirty="0" err="1">
                          <a:solidFill>
                            <a:schemeClr val="bg1"/>
                          </a:solidFill>
                          <a:latin typeface="Aptos"/>
                        </a:rPr>
                        <a:t>Riv</a:t>
                      </a:r>
                      <a:r>
                        <a:rPr lang="en-US" sz="2800" b="0" i="0" u="none" strike="noStrike" noProof="0" dirty="0">
                          <a:solidFill>
                            <a:schemeClr val="bg1"/>
                          </a:solidFill>
                          <a:latin typeface="Aptos"/>
                        </a:rPr>
                        <a:t> Drive</a:t>
                      </a:r>
                      <a:endParaRPr lang="en-US" sz="2800" b="0" i="0" u="none" strike="noStrike" noProof="0" dirty="0">
                        <a:solidFill>
                          <a:srgbClr val="000000"/>
                        </a:solidFill>
                        <a:latin typeface="Aptos"/>
                      </a:endParaRPr>
                    </a:p>
                    <a:p>
                      <a:pPr lvl="0" algn="l">
                        <a:lnSpc>
                          <a:spcPct val="100000"/>
                        </a:lnSpc>
                        <a:spcBef>
                          <a:spcPts val="0"/>
                        </a:spcBef>
                        <a:spcAft>
                          <a:spcPts val="0"/>
                        </a:spcAft>
                        <a:buNone/>
                      </a:pPr>
                      <a:r>
                        <a:rPr lang="en-US" sz="2800" b="0" i="0" u="none" strike="noStrike" noProof="0" dirty="0">
                          <a:solidFill>
                            <a:schemeClr val="bg1"/>
                          </a:solidFill>
                          <a:latin typeface="Aptos"/>
                        </a:rPr>
                        <a:t>Goose Creek, SC</a:t>
                      </a:r>
                      <a:endParaRPr lang="en-US" sz="2800" b="0" i="0" u="none" strike="noStrike" noProof="0" dirty="0">
                        <a:solidFill>
                          <a:srgbClr val="000000"/>
                        </a:solidFill>
                        <a:latin typeface="Aptos"/>
                      </a:endParaRPr>
                    </a:p>
                  </a:txBody>
                  <a:tcPr anchor="ctr">
                    <a:lnL w="57150">
                      <a:solidFill>
                        <a:schemeClr val="accent4">
                          <a:lumMod val="60000"/>
                          <a:lumOff val="40000"/>
                        </a:schemeClr>
                      </a:solidFill>
                    </a:lnL>
                    <a:lnR w="57150">
                      <a:solidFill>
                        <a:schemeClr val="accent4">
                          <a:lumMod val="60000"/>
                          <a:lumOff val="40000"/>
                        </a:schemeClr>
                      </a:solidFill>
                    </a:lnR>
                    <a:lnT w="57150">
                      <a:solidFill>
                        <a:schemeClr val="accent4">
                          <a:lumMod val="60000"/>
                          <a:lumOff val="40000"/>
                        </a:schemeClr>
                      </a:solidFill>
                    </a:lnT>
                    <a:lnB w="57150">
                      <a:solidFill>
                        <a:schemeClr val="accent4">
                          <a:lumMod val="60000"/>
                          <a:lumOff val="40000"/>
                        </a:schemeClr>
                      </a:solidFill>
                    </a:lnB>
                  </a:tcPr>
                </a:tc>
                <a:extLst>
                  <a:ext uri="{0D108BD9-81ED-4DB2-BD59-A6C34878D82A}">
                    <a16:rowId xmlns:a16="http://schemas.microsoft.com/office/drawing/2014/main" val="1768594296"/>
                  </a:ext>
                </a:extLst>
              </a:tr>
            </a:tbl>
          </a:graphicData>
        </a:graphic>
      </p:graphicFrame>
      <p:sp>
        <p:nvSpPr>
          <p:cNvPr id="4" name="Content Placeholder 3">
            <a:extLst>
              <a:ext uri="{FF2B5EF4-FFF2-40B4-BE49-F238E27FC236}">
                <a16:creationId xmlns:a16="http://schemas.microsoft.com/office/drawing/2014/main" id="{89FC2E0A-8219-6EC2-FA7B-E2AC00FBAB44}"/>
              </a:ext>
            </a:extLst>
          </p:cNvPr>
          <p:cNvSpPr>
            <a:spLocks noGrp="1"/>
          </p:cNvSpPr>
          <p:nvPr>
            <p:ph sz="half" idx="2"/>
          </p:nvPr>
        </p:nvSpPr>
        <p:spPr>
          <a:xfrm>
            <a:off x="9690282" y="2258997"/>
            <a:ext cx="7772400" cy="6361229"/>
          </a:xfrm>
          <a:ln w="57150">
            <a:solidFill>
              <a:schemeClr val="accent4">
                <a:lumMod val="60000"/>
                <a:lumOff val="40000"/>
              </a:schemeClr>
            </a:solidFill>
          </a:ln>
        </p:spPr>
        <p:txBody>
          <a:bodyPr vert="horz" lIns="91440" tIns="45720" rIns="91440" bIns="45720" rtlCol="0" anchor="t">
            <a:normAutofit/>
          </a:bodyPr>
          <a:lstStyle/>
          <a:p>
            <a:pPr marL="571500" indent="-571500">
              <a:lnSpc>
                <a:spcPct val="100000"/>
              </a:lnSpc>
              <a:buFont typeface="Arial,Sans-Serif" panose="020B0604020202020204" pitchFamily="34" charset="0"/>
            </a:pPr>
            <a:endParaRPr lang="en-US" sz="3200">
              <a:solidFill>
                <a:schemeClr val="accent4">
                  <a:lumMod val="60000"/>
                  <a:lumOff val="40000"/>
                </a:schemeClr>
              </a:solidFill>
            </a:endParaRPr>
          </a:p>
          <a:p>
            <a:pPr marL="571500" indent="-571500">
              <a:lnSpc>
                <a:spcPct val="100000"/>
              </a:lnSpc>
              <a:buFont typeface="Arial,Sans-Serif" panose="020B0604020202020204" pitchFamily="34" charset="0"/>
            </a:pPr>
            <a:r>
              <a:rPr lang="en-US" sz="3200">
                <a:solidFill>
                  <a:schemeClr val="accent4">
                    <a:lumMod val="60000"/>
                    <a:lumOff val="40000"/>
                  </a:schemeClr>
                </a:solidFill>
              </a:rPr>
              <a:t>There are still openings. </a:t>
            </a:r>
          </a:p>
          <a:p>
            <a:pPr marL="0" indent="0">
              <a:lnSpc>
                <a:spcPct val="100000"/>
              </a:lnSpc>
              <a:buNone/>
            </a:pPr>
            <a:endParaRPr lang="en-US">
              <a:solidFill>
                <a:schemeClr val="accent4">
                  <a:lumMod val="60000"/>
                  <a:lumOff val="40000"/>
                </a:schemeClr>
              </a:solidFill>
            </a:endParaRPr>
          </a:p>
          <a:p>
            <a:pPr marL="571500" indent="-571500">
              <a:lnSpc>
                <a:spcPct val="100000"/>
              </a:lnSpc>
              <a:buFont typeface="Arial,Sans-Serif" panose="020B0604020202020204" pitchFamily="34" charset="0"/>
            </a:pPr>
            <a:r>
              <a:rPr lang="en-US" sz="3200">
                <a:solidFill>
                  <a:schemeClr val="accent4">
                    <a:lumMod val="60000"/>
                    <a:lumOff val="40000"/>
                  </a:schemeClr>
                </a:solidFill>
              </a:rPr>
              <a:t>Participants must be  Volume I LCF certified. </a:t>
            </a:r>
          </a:p>
          <a:p>
            <a:pPr marL="0" indent="0">
              <a:lnSpc>
                <a:spcPct val="100000"/>
              </a:lnSpc>
              <a:buNone/>
            </a:pPr>
            <a:endParaRPr lang="en-US" sz="3200">
              <a:solidFill>
                <a:schemeClr val="accent4">
                  <a:lumMod val="60000"/>
                  <a:lumOff val="40000"/>
                </a:schemeClr>
              </a:solidFill>
            </a:endParaRPr>
          </a:p>
          <a:p>
            <a:pPr marL="571500" indent="-571500">
              <a:lnSpc>
                <a:spcPct val="100000"/>
              </a:lnSpc>
              <a:buFont typeface="Arial,Sans-Serif" panose="020B0604020202020204" pitchFamily="34" charset="0"/>
            </a:pPr>
            <a:r>
              <a:rPr lang="en-US" sz="3200">
                <a:solidFill>
                  <a:schemeClr val="accent4">
                    <a:lumMod val="60000"/>
                    <a:lumOff val="40000"/>
                  </a:schemeClr>
                </a:solidFill>
              </a:rPr>
              <a:t>Additional Volume I cohorts will be offered next semester. </a:t>
            </a:r>
          </a:p>
          <a:p>
            <a:pPr marL="571500" indent="-571500">
              <a:lnSpc>
                <a:spcPct val="100000"/>
              </a:lnSpc>
              <a:buFont typeface="Arial,Sans-Serif" panose="020B0604020202020204" pitchFamily="34" charset="0"/>
            </a:pPr>
            <a:endParaRPr lang="en-US" sz="3200">
              <a:solidFill>
                <a:schemeClr val="accent4">
                  <a:lumMod val="60000"/>
                  <a:lumOff val="40000"/>
                </a:schemeClr>
              </a:solidFill>
            </a:endParaRPr>
          </a:p>
          <a:p>
            <a:pPr marL="571500" indent="-571500">
              <a:lnSpc>
                <a:spcPct val="100000"/>
              </a:lnSpc>
              <a:buFont typeface="Arial,Sans-Serif" panose="020B0604020202020204" pitchFamily="34" charset="0"/>
            </a:pPr>
            <a:r>
              <a:rPr lang="en-US" sz="3200">
                <a:solidFill>
                  <a:schemeClr val="accent4">
                    <a:lumMod val="60000"/>
                    <a:lumOff val="40000"/>
                  </a:schemeClr>
                </a:solidFill>
              </a:rPr>
              <a:t>Contact mgibbons@ed.sc.gov if you have someone you would like to register for the Volume II training.  </a:t>
            </a:r>
          </a:p>
        </p:txBody>
      </p:sp>
      <p:pic>
        <p:nvPicPr>
          <p:cNvPr id="10" name="Picture 9">
            <a:extLst>
              <a:ext uri="{FF2B5EF4-FFF2-40B4-BE49-F238E27FC236}">
                <a16:creationId xmlns:a16="http://schemas.microsoft.com/office/drawing/2014/main" id="{E6670264-7CBC-A3BC-CFF4-A21904A1D7F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rot="1140000">
            <a:off x="14044017" y="772735"/>
            <a:ext cx="3395468" cy="17543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7321984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D7082-01AD-ADBB-ABB6-6C34221FB1BE}"/>
              </a:ext>
            </a:extLst>
          </p:cNvPr>
          <p:cNvSpPr>
            <a:spLocks noGrp="1"/>
          </p:cNvSpPr>
          <p:nvPr>
            <p:ph type="title"/>
          </p:nvPr>
        </p:nvSpPr>
        <p:spPr/>
        <p:txBody>
          <a:bodyPr>
            <a:normAutofit/>
          </a:bodyPr>
          <a:lstStyle/>
          <a:p>
            <a:pPr algn="ctr"/>
            <a:r>
              <a:rPr lang="en-US" sz="4400" b="0">
                <a:latin typeface="Calibri"/>
                <a:ea typeface="Calibri"/>
                <a:cs typeface="Calibri"/>
              </a:rPr>
              <a:t>CERDEP Expansion Updates</a:t>
            </a:r>
            <a:endParaRPr lang="en-US"/>
          </a:p>
        </p:txBody>
      </p:sp>
      <p:sp>
        <p:nvSpPr>
          <p:cNvPr id="3" name="Content Placeholder 2">
            <a:extLst>
              <a:ext uri="{FF2B5EF4-FFF2-40B4-BE49-F238E27FC236}">
                <a16:creationId xmlns:a16="http://schemas.microsoft.com/office/drawing/2014/main" id="{77714377-B3BB-C433-BD1C-987502E66057}"/>
              </a:ext>
            </a:extLst>
          </p:cNvPr>
          <p:cNvSpPr>
            <a:spLocks noGrp="1"/>
          </p:cNvSpPr>
          <p:nvPr>
            <p:ph idx="1"/>
          </p:nvPr>
        </p:nvSpPr>
        <p:spPr/>
        <p:txBody>
          <a:bodyPr vert="horz" lIns="91440" tIns="45720" rIns="91440" bIns="45720" rtlCol="0" anchor="t">
            <a:normAutofit/>
          </a:bodyPr>
          <a:lstStyle/>
          <a:p>
            <a:pPr marL="571500" indent="-571500">
              <a:buChar char="•"/>
            </a:pPr>
            <a:r>
              <a:rPr lang="en-US" sz="3600" dirty="0">
                <a:latin typeface="Calibri"/>
                <a:ea typeface="Calibri"/>
                <a:cs typeface="Calibri"/>
              </a:rPr>
              <a:t>Estimated 15,000+ CERDEP students will be served across the state</a:t>
            </a:r>
            <a:endParaRPr lang="en-US" sz="3600" dirty="0">
              <a:latin typeface="Aptos"/>
              <a:ea typeface="Calibri"/>
              <a:cs typeface="Calibri"/>
            </a:endParaRPr>
          </a:p>
          <a:p>
            <a:pPr marL="571500" indent="-571500">
              <a:buChar char="•"/>
            </a:pPr>
            <a:r>
              <a:rPr lang="en-US" sz="3600" dirty="0">
                <a:latin typeface="Arial"/>
                <a:ea typeface="Calibri"/>
                <a:cs typeface="Arial"/>
              </a:rPr>
              <a:t>130 </a:t>
            </a:r>
            <a:r>
              <a:rPr lang="en-US" sz="3600" dirty="0">
                <a:latin typeface="Calibri"/>
                <a:ea typeface="Calibri"/>
                <a:cs typeface="Calibri"/>
              </a:rPr>
              <a:t>CERDEP classrooms were added across 12 districts for 2025-26</a:t>
            </a:r>
            <a:endParaRPr lang="en-US" sz="3600" dirty="0">
              <a:latin typeface="Aptos"/>
              <a:ea typeface="Calibri"/>
              <a:cs typeface="Calibri"/>
            </a:endParaRPr>
          </a:p>
          <a:p>
            <a:pPr marL="571500" indent="-571500">
              <a:buChar char="•"/>
            </a:pPr>
            <a:r>
              <a:rPr lang="en-US" sz="3600" dirty="0">
                <a:latin typeface="Aptos"/>
                <a:ea typeface="Calibri"/>
                <a:cs typeface="Calibri"/>
              </a:rPr>
              <a:t>3 </a:t>
            </a:r>
            <a:r>
              <a:rPr lang="en-US" sz="3600" dirty="0">
                <a:latin typeface="Calibri"/>
                <a:ea typeface="Calibri"/>
                <a:cs typeface="Calibri"/>
              </a:rPr>
              <a:t>new CERDEP districts added (Beaufort, York 2, and Horry)</a:t>
            </a:r>
          </a:p>
          <a:p>
            <a:pPr marL="571500" indent="-571500">
              <a:buChar char="•"/>
            </a:pPr>
            <a:r>
              <a:rPr lang="en-US" sz="3600" dirty="0">
                <a:latin typeface="Calibri"/>
                <a:ea typeface="Calibri"/>
                <a:cs typeface="Calibri"/>
              </a:rPr>
              <a:t>CERDEP participation is determined at the district level</a:t>
            </a:r>
            <a:endParaRPr lang="en-US" sz="4000" dirty="0">
              <a:latin typeface="Calibri"/>
              <a:ea typeface="Calibri"/>
              <a:cs typeface="Calibri"/>
            </a:endParaRPr>
          </a:p>
          <a:p>
            <a:endParaRPr lang="en-US" sz="3200"/>
          </a:p>
        </p:txBody>
      </p:sp>
      <p:pic>
        <p:nvPicPr>
          <p:cNvPr id="4" name="Picture 3" descr="Map showing Office of Instructional Support coverage areas and responsible personnel ">
            <a:extLst>
              <a:ext uri="{FF2B5EF4-FFF2-40B4-BE49-F238E27FC236}">
                <a16:creationId xmlns:a16="http://schemas.microsoft.com/office/drawing/2014/main" id="{0C90E828-30D7-8876-410D-262BEF407184}"/>
              </a:ext>
            </a:extLst>
          </p:cNvPr>
          <p:cNvPicPr>
            <a:picLocks noChangeAspect="1"/>
          </p:cNvPicPr>
          <p:nvPr/>
        </p:nvPicPr>
        <p:blipFill>
          <a:blip r:embed="rId2"/>
          <a:stretch>
            <a:fillRect/>
          </a:stretch>
        </p:blipFill>
        <p:spPr>
          <a:xfrm>
            <a:off x="6223380" y="5027084"/>
            <a:ext cx="5527343" cy="3967357"/>
          </a:xfrm>
          <a:prstGeom prst="rect">
            <a:avLst/>
          </a:prstGeom>
        </p:spPr>
      </p:pic>
    </p:spTree>
    <p:extLst>
      <p:ext uri="{BB962C8B-B14F-4D97-AF65-F5344CB8AC3E}">
        <p14:creationId xmlns:p14="http://schemas.microsoft.com/office/powerpoint/2010/main" val="15374032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985E9-9EBE-680F-6D1B-370215DCC8EE}"/>
              </a:ext>
            </a:extLst>
          </p:cNvPr>
          <p:cNvSpPr>
            <a:spLocks noGrp="1"/>
          </p:cNvSpPr>
          <p:nvPr>
            <p:ph type="title"/>
          </p:nvPr>
        </p:nvSpPr>
        <p:spPr/>
        <p:txBody>
          <a:bodyPr/>
          <a:lstStyle/>
          <a:p>
            <a:r>
              <a:rPr lang="en-US"/>
              <a:t>CERDEP Funding</a:t>
            </a:r>
          </a:p>
        </p:txBody>
      </p:sp>
      <p:sp>
        <p:nvSpPr>
          <p:cNvPr id="3" name="Content Placeholder 2">
            <a:extLst>
              <a:ext uri="{FF2B5EF4-FFF2-40B4-BE49-F238E27FC236}">
                <a16:creationId xmlns:a16="http://schemas.microsoft.com/office/drawing/2014/main" id="{D34CF916-2A5C-3804-4F66-56C9E6D6D9BB}"/>
              </a:ext>
            </a:extLst>
          </p:cNvPr>
          <p:cNvSpPr>
            <a:spLocks noGrp="1"/>
          </p:cNvSpPr>
          <p:nvPr>
            <p:ph idx="1"/>
          </p:nvPr>
        </p:nvSpPr>
        <p:spPr>
          <a:xfrm>
            <a:off x="757779" y="2347416"/>
            <a:ext cx="16611249" cy="6619054"/>
          </a:xfrm>
        </p:spPr>
        <p:txBody>
          <a:bodyPr vert="horz" lIns="91440" tIns="45720" rIns="91440" bIns="45720" rtlCol="0" anchor="t">
            <a:noAutofit/>
          </a:bodyPr>
          <a:lstStyle/>
          <a:p>
            <a:pPr marL="571500" indent="-571500">
              <a:buChar char="•"/>
            </a:pPr>
            <a:r>
              <a:rPr lang="en-US" sz="3200">
                <a:latin typeface="Aptos"/>
                <a:ea typeface="Calibri"/>
                <a:cs typeface="Calibri"/>
              </a:rPr>
              <a:t>CERDEP Funding is based on appropriate student coding in PowerSchool.  Please review the Funding Manual for CERDEP allowable expenditures.</a:t>
            </a:r>
            <a:endParaRPr lang="en-US" sz="3200"/>
          </a:p>
          <a:p>
            <a:pPr marL="571500" indent="-571500">
              <a:buChar char="•"/>
            </a:pPr>
            <a:r>
              <a:rPr lang="en-US" sz="3200">
                <a:latin typeface="Aptos"/>
                <a:ea typeface="Calibri"/>
                <a:cs typeface="Calibri"/>
              </a:rPr>
              <a:t>Continuing CERDEP districts are highly encouraged to use any carryover funds from the previous school year into the current school year for supplies and materials.  </a:t>
            </a:r>
          </a:p>
          <a:p>
            <a:pPr marL="571500" indent="-571500">
              <a:buFont typeface="Arial" panose="020B0604020202020204" pitchFamily="34" charset="0"/>
              <a:buChar char="•"/>
            </a:pPr>
            <a:r>
              <a:rPr lang="en-US" sz="3200">
                <a:solidFill>
                  <a:srgbClr val="FFFFFF"/>
                </a:solidFill>
                <a:latin typeface="Aptos"/>
                <a:ea typeface="Calibri"/>
                <a:cs typeface="Calibri"/>
              </a:rPr>
              <a:t>New classrooms supply funds will be released with district monthly payments on September 22.  </a:t>
            </a:r>
          </a:p>
          <a:p>
            <a:pPr marL="1600200" lvl="1" indent="-571500"/>
            <a:r>
              <a:rPr lang="en-US" sz="3200">
                <a:solidFill>
                  <a:srgbClr val="FFFFFF"/>
                </a:solidFill>
                <a:latin typeface="Aptos"/>
                <a:ea typeface="Calibri"/>
                <a:cs typeface="Calibri"/>
              </a:rPr>
              <a:t>New districts to CERDEP will receive supply funds only in September and will receive their first CERDEP program payment with the 45th Day update. </a:t>
            </a:r>
            <a:endParaRPr lang="en-US" sz="3200">
              <a:solidFill>
                <a:srgbClr val="FFFFFF"/>
              </a:solidFill>
              <a:latin typeface="Aptos"/>
            </a:endParaRPr>
          </a:p>
          <a:p>
            <a:pPr marL="571500" indent="-571500">
              <a:buChar char="•"/>
            </a:pPr>
            <a:r>
              <a:rPr lang="en-US" sz="3200">
                <a:latin typeface="Aptos"/>
                <a:ea typeface="Calibri"/>
                <a:cs typeface="Calibri"/>
              </a:rPr>
              <a:t>New CERDEP districts will see their first CERDEP payment in January 2026.  You will continue to receive monthly payments after that. </a:t>
            </a:r>
          </a:p>
          <a:p>
            <a:pPr marL="571500" indent="-571500">
              <a:buChar char="•"/>
            </a:pPr>
            <a:r>
              <a:rPr lang="en-US" sz="3200"/>
              <a:t>Initial CERDEP allocations use prior year 135-day data for the 2024-25 school year.  CERDEP allocations will be updated in December or January using </a:t>
            </a:r>
            <a:r>
              <a:rPr lang="en-US" sz="3200" b="1" i="1"/>
              <a:t>current FY25</a:t>
            </a:r>
            <a:r>
              <a:rPr lang="en-US" sz="3200"/>
              <a:t> student data.</a:t>
            </a:r>
            <a:endParaRPr lang="en-US" sz="3200">
              <a:latin typeface="Aptos"/>
              <a:ea typeface="Calibri"/>
              <a:cs typeface="Calibri"/>
            </a:endParaRPr>
          </a:p>
          <a:p>
            <a:endParaRPr lang="en-US" sz="3400">
              <a:latin typeface="Aptos"/>
              <a:ea typeface="Calibri"/>
              <a:cs typeface="Calibri"/>
            </a:endParaRPr>
          </a:p>
        </p:txBody>
      </p:sp>
    </p:spTree>
    <p:extLst>
      <p:ext uri="{BB962C8B-B14F-4D97-AF65-F5344CB8AC3E}">
        <p14:creationId xmlns:p14="http://schemas.microsoft.com/office/powerpoint/2010/main" val="30645722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233746"/>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a:off x="1028701" y="8411093"/>
            <a:ext cx="6905207" cy="0"/>
          </a:xfrm>
          <a:prstGeom prst="line">
            <a:avLst/>
          </a:prstGeom>
          <a:ln w="19050" cap="flat">
            <a:solidFill>
              <a:srgbClr val="EFC04C"/>
            </a:solidFill>
            <a:prstDash val="solid"/>
            <a:headEnd type="none" w="sm" len="sm"/>
            <a:tailEnd type="none" w="sm" len="sm"/>
          </a:ln>
        </p:spPr>
        <p:txBody>
          <a:bodyPr/>
          <a:lstStyle/>
          <a:p>
            <a:pPr defTabSz="914445"/>
            <a:endParaRPr lang="en-US">
              <a:solidFill>
                <a:srgbClr val="233F58"/>
              </a:solidFill>
              <a:latin typeface="Calibri"/>
            </a:endParaRPr>
          </a:p>
        </p:txBody>
      </p:sp>
      <p:sp>
        <p:nvSpPr>
          <p:cNvPr id="3" name="Freeform 3">
            <a:extLst>
              <a:ext uri="{C183D7F6-B498-43B3-948B-1728B52AA6E4}">
                <adec:decorative xmlns:adec="http://schemas.microsoft.com/office/drawing/2017/decorative" val="1"/>
              </a:ext>
            </a:extLst>
          </p:cNvPr>
          <p:cNvSpPr/>
          <p:nvPr/>
        </p:nvSpPr>
        <p:spPr>
          <a:xfrm>
            <a:off x="8180183" y="-1037412"/>
            <a:ext cx="12980711" cy="12980711"/>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mt="17000"/>
            </a:blip>
            <a:stretch>
              <a:fillRect/>
            </a:stretch>
          </a:blipFill>
        </p:spPr>
        <p:txBody>
          <a:bodyPr/>
          <a:lstStyle/>
          <a:p>
            <a:pPr defTabSz="914445"/>
            <a:endParaRPr lang="en-US">
              <a:solidFill>
                <a:srgbClr val="233F58"/>
              </a:solidFill>
              <a:latin typeface="Calibri"/>
            </a:endParaRPr>
          </a:p>
        </p:txBody>
      </p:sp>
      <p:sp>
        <p:nvSpPr>
          <p:cNvPr id="4" name="TextBox 4"/>
          <p:cNvSpPr txBox="1">
            <a:spLocks noGrp="1"/>
          </p:cNvSpPr>
          <p:nvPr>
            <p:ph type="title" idx="4294967295"/>
          </p:nvPr>
        </p:nvSpPr>
        <p:spPr>
          <a:xfrm>
            <a:off x="874395" y="3394704"/>
            <a:ext cx="16887825" cy="332398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45" rtl="0" eaLnBrk="1" fontAlgn="auto" latinLnBrk="0" hangingPunct="1">
              <a:lnSpc>
                <a:spcPct val="100000"/>
              </a:lnSpc>
              <a:spcBef>
                <a:spcPts val="0"/>
              </a:spcBef>
              <a:spcAft>
                <a:spcPts val="0"/>
              </a:spcAft>
              <a:buClrTx/>
              <a:buSzTx/>
              <a:buFontTx/>
              <a:buNone/>
              <a:tabLst/>
              <a:defRPr/>
            </a:pPr>
            <a:r>
              <a:rPr kumimoji="0" lang="en-US" sz="10800" b="1" i="0" u="none" strike="noStrike" kern="1200" cap="none" spc="0" normalizeH="0" baseline="0" noProof="0" dirty="0">
                <a:ln>
                  <a:noFill/>
                </a:ln>
                <a:solidFill>
                  <a:srgbClr val="FFFFFF"/>
                </a:solidFill>
                <a:effectLst/>
                <a:uLnTx/>
                <a:uFillTx/>
                <a:latin typeface="Aptos"/>
                <a:ea typeface="+mn-ea"/>
                <a:cs typeface="+mn-cs"/>
              </a:rPr>
              <a:t>Office of Assessment and Standards</a:t>
            </a:r>
            <a:endParaRPr kumimoji="0" lang="en-US" sz="4500" b="1" i="0" u="none" strike="noStrike" kern="1200" cap="none" spc="0" normalizeH="0" baseline="0" noProof="0" dirty="0">
              <a:ln>
                <a:noFill/>
              </a:ln>
              <a:solidFill>
                <a:srgbClr val="FFFFFF"/>
              </a:solidFill>
              <a:effectLst/>
              <a:uLnTx/>
              <a:uFillTx/>
              <a:latin typeface="Aptos"/>
              <a:ea typeface="+mn-ea"/>
              <a:cs typeface="+mn-cs"/>
            </a:endParaRPr>
          </a:p>
        </p:txBody>
      </p:sp>
      <p:pic>
        <p:nvPicPr>
          <p:cNvPr id="9" name="Picture 8">
            <a:extLst>
              <a:ext uri="{FF2B5EF4-FFF2-40B4-BE49-F238E27FC236}">
                <a16:creationId xmlns:a16="http://schemas.microsoft.com/office/drawing/2014/main" id="{3795ED29-3F7A-C0A4-2DE7-B77173F971AE}"/>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1" y="8449004"/>
            <a:ext cx="7324307" cy="1464863"/>
          </a:xfrm>
          <a:prstGeom prst="rect">
            <a:avLst/>
          </a:prstGeom>
        </p:spPr>
      </p:pic>
    </p:spTree>
    <p:extLst>
      <p:ext uri="{BB962C8B-B14F-4D97-AF65-F5344CB8AC3E}">
        <p14:creationId xmlns:p14="http://schemas.microsoft.com/office/powerpoint/2010/main" val="4331506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233746"/>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3F58"/>
              </a:solidFill>
              <a:effectLst/>
              <a:uLnTx/>
              <a:uFillTx/>
              <a:latin typeface="Calibri"/>
              <a:ea typeface="+mn-ea"/>
              <a:cs typeface="+mn-cs"/>
            </a:endParaRPr>
          </a:p>
        </p:txBody>
      </p:sp>
      <p:sp>
        <p:nvSpPr>
          <p:cNvPr id="3" name="Freeform 3">
            <a:extLst>
              <a:ext uri="{C183D7F6-B498-43B3-948B-1728B52AA6E4}">
                <adec:decorative xmlns:adec="http://schemas.microsoft.com/office/drawing/2017/decorative" val="1"/>
              </a:ext>
            </a:extLst>
          </p:cNvPr>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3F58"/>
              </a:solidFill>
              <a:effectLst/>
              <a:uLnTx/>
              <a:uFillTx/>
              <a:latin typeface="Calibri"/>
              <a:ea typeface="+mn-ea"/>
              <a:cs typeface="+mn-cs"/>
            </a:endParaRPr>
          </a:p>
        </p:txBody>
      </p:sp>
      <p:sp>
        <p:nvSpPr>
          <p:cNvPr id="4" name="TextBox 4">
            <a:extLst>
              <a:ext uri="{FF2B5EF4-FFF2-40B4-BE49-F238E27FC236}">
                <a16:creationId xmlns:a16="http://schemas.microsoft.com/office/drawing/2014/main" id="{EE35A8C7-19C7-844D-B85C-DD8CB3DD167F}"/>
              </a:ext>
            </a:extLst>
          </p:cNvPr>
          <p:cNvSpPr txBox="1">
            <a:spLocks noGrp="1"/>
          </p:cNvSpPr>
          <p:nvPr>
            <p:ph type="title" idx="4294967295"/>
          </p:nvPr>
        </p:nvSpPr>
        <p:spPr>
          <a:xfrm>
            <a:off x="2895600" y="3618032"/>
            <a:ext cx="12992097" cy="184665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0" b="1" i="0" u="none" strike="noStrike" kern="1200" cap="none" spc="0" normalizeH="0" baseline="0" noProof="0" dirty="0">
                <a:ln>
                  <a:noFill/>
                </a:ln>
                <a:solidFill>
                  <a:srgbClr val="FFFFFF"/>
                </a:solidFill>
                <a:effectLst/>
                <a:uLnTx/>
                <a:uFillTx/>
                <a:latin typeface="Aptos" panose="020B0004020202020204" pitchFamily="34" charset="0"/>
                <a:ea typeface="+mn-ea"/>
                <a:cs typeface="+mn-cs"/>
              </a:rPr>
              <a:t>Policy Updates</a:t>
            </a:r>
          </a:p>
        </p:txBody>
      </p:sp>
      <p:sp>
        <p:nvSpPr>
          <p:cNvPr id="5" name="Freeform 3">
            <a:extLst>
              <a:ext uri="{FF2B5EF4-FFF2-40B4-BE49-F238E27FC236}">
                <a16:creationId xmlns:a16="http://schemas.microsoft.com/office/drawing/2014/main" id="{BB454941-8D72-CC19-F2FC-9FCC7CA3B853}"/>
              </a:ext>
              <a:ext uri="{C183D7F6-B498-43B3-948B-1728B52AA6E4}">
                <adec:decorative xmlns:adec="http://schemas.microsoft.com/office/drawing/2017/decorative" val="1"/>
              </a:ext>
            </a:extLst>
          </p:cNvPr>
          <p:cNvSpPr/>
          <p:nvPr/>
        </p:nvSpPr>
        <p:spPr>
          <a:xfrm>
            <a:off x="838200" y="3679508"/>
            <a:ext cx="1736352" cy="1723708"/>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3F58"/>
              </a:solidFill>
              <a:effectLst/>
              <a:uLnTx/>
              <a:uFillTx/>
              <a:latin typeface="Calibri"/>
              <a:ea typeface="+mn-ea"/>
              <a:cs typeface="+mn-cs"/>
            </a:endParaRPr>
          </a:p>
        </p:txBody>
      </p:sp>
      <p:sp>
        <p:nvSpPr>
          <p:cNvPr id="6" name="AutoShape 2">
            <a:extLst>
              <a:ext uri="{FF2B5EF4-FFF2-40B4-BE49-F238E27FC236}">
                <a16:creationId xmlns:a16="http://schemas.microsoft.com/office/drawing/2014/main" id="{5432763A-2F6E-8BF3-88AD-62DA23A1F984}"/>
              </a:ext>
              <a:ext uri="{C183D7F6-B498-43B3-948B-1728B52AA6E4}">
                <adec:decorative xmlns:adec="http://schemas.microsoft.com/office/drawing/2017/decorative" val="1"/>
              </a:ext>
            </a:extLst>
          </p:cNvPr>
          <p:cNvSpPr/>
          <p:nvPr/>
        </p:nvSpPr>
        <p:spPr>
          <a:xfrm flipV="1">
            <a:off x="2895600" y="3467121"/>
            <a:ext cx="0" cy="2057379"/>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3F58"/>
              </a:solidFill>
              <a:effectLst/>
              <a:uLnTx/>
              <a:uFillTx/>
              <a:latin typeface="Calibri"/>
              <a:ea typeface="+mn-ea"/>
              <a:cs typeface="+mn-cs"/>
            </a:endParaRPr>
          </a:p>
        </p:txBody>
      </p:sp>
    </p:spTree>
    <p:extLst>
      <p:ext uri="{BB962C8B-B14F-4D97-AF65-F5344CB8AC3E}">
        <p14:creationId xmlns:p14="http://schemas.microsoft.com/office/powerpoint/2010/main" val="12013944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7"/>
        <p:cNvGrpSpPr/>
        <p:nvPr/>
      </p:nvGrpSpPr>
      <p:grpSpPr>
        <a:xfrm>
          <a:off x="0" y="0"/>
          <a:ext cx="0" cy="0"/>
          <a:chOff x="0" y="0"/>
          <a:chExt cx="0" cy="0"/>
        </a:xfrm>
      </p:grpSpPr>
      <p:sp>
        <p:nvSpPr>
          <p:cNvPr id="128" name="Google Shape;128;p27">
            <a:extLst>
              <a:ext uri="{C183D7F6-B498-43B3-948B-1728B52AA6E4}">
                <adec:decorative xmlns:adec="http://schemas.microsoft.com/office/drawing/2017/decorative" val="1"/>
              </a:ext>
            </a:extLst>
          </p:cNvPr>
          <p:cNvSpPr/>
          <p:nvPr/>
        </p:nvSpPr>
        <p:spPr>
          <a:xfrm>
            <a:off x="78650" y="5727550"/>
            <a:ext cx="17979000" cy="4449600"/>
          </a:xfrm>
          <a:prstGeom prst="rect">
            <a:avLst/>
          </a:prstGeom>
          <a:solidFill>
            <a:schemeClr val="lt1"/>
          </a:solidFill>
          <a:ln w="76200" cap="flat" cmpd="sng">
            <a:solidFill>
              <a:schemeClr val="lt1"/>
            </a:solidFill>
            <a:prstDash val="solid"/>
            <a:round/>
            <a:headEnd type="none" w="sm" len="sm"/>
            <a:tailEnd type="none" w="sm" len="sm"/>
          </a:ln>
        </p:spPr>
        <p:txBody>
          <a:bodyPr spcFirstLastPara="1" wrap="square" lIns="91450" tIns="91450" rIns="91450" bIns="914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000" b="1" i="1">
              <a:solidFill>
                <a:srgbClr val="233746"/>
              </a:solidFill>
              <a:latin typeface="Poppins"/>
              <a:ea typeface="Poppins"/>
              <a:cs typeface="Poppins"/>
              <a:sym typeface="Poppins"/>
            </a:endParaRPr>
          </a:p>
        </p:txBody>
      </p:sp>
      <p:pic>
        <p:nvPicPr>
          <p:cNvPr id="134" name="Google Shape;134;p27" descr="QR code for downloading ELA Standards App"/>
          <p:cNvPicPr preferRelativeResize="0"/>
          <p:nvPr/>
        </p:nvPicPr>
        <p:blipFill>
          <a:blip r:embed="rId3">
            <a:alphaModFix/>
          </a:blip>
          <a:stretch>
            <a:fillRect/>
          </a:stretch>
        </p:blipFill>
        <p:spPr>
          <a:xfrm>
            <a:off x="16385300" y="124300"/>
            <a:ext cx="1783900" cy="1783900"/>
          </a:xfrm>
          <a:prstGeom prst="rect">
            <a:avLst/>
          </a:prstGeom>
          <a:noFill/>
          <a:ln>
            <a:noFill/>
          </a:ln>
        </p:spPr>
      </p:pic>
      <p:sp>
        <p:nvSpPr>
          <p:cNvPr id="135" name="Google Shape;135;p27"/>
          <p:cNvSpPr txBox="1"/>
          <p:nvPr/>
        </p:nvSpPr>
        <p:spPr>
          <a:xfrm>
            <a:off x="15477700" y="1783850"/>
            <a:ext cx="2962800" cy="646200"/>
          </a:xfrm>
          <a:prstGeom prst="rect">
            <a:avLst/>
          </a:prstGeom>
          <a:noFill/>
          <a:ln>
            <a:noFill/>
          </a:ln>
        </p:spPr>
        <p:txBody>
          <a:bodyPr spcFirstLastPara="1" wrap="square" lIns="182850" tIns="182850" rIns="182850" bIns="18285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None/>
            </a:pPr>
            <a:r>
              <a:rPr lang="en" sz="2000" b="1">
                <a:solidFill>
                  <a:schemeClr val="dk2"/>
                </a:solidFill>
                <a:latin typeface="Poppins"/>
                <a:ea typeface="Poppins"/>
                <a:cs typeface="Poppins"/>
                <a:sym typeface="Poppins"/>
              </a:rPr>
              <a:t>ELA Standards App</a:t>
            </a:r>
            <a:endParaRPr sz="2000">
              <a:solidFill>
                <a:schemeClr val="dk2"/>
              </a:solidFill>
              <a:latin typeface="Poppins"/>
              <a:ea typeface="Poppins"/>
              <a:cs typeface="Poppins"/>
              <a:sym typeface="Poppins"/>
            </a:endParaRPr>
          </a:p>
        </p:txBody>
      </p:sp>
      <p:sp>
        <p:nvSpPr>
          <p:cNvPr id="129" name="Google Shape;129;p27"/>
          <p:cNvSpPr txBox="1">
            <a:spLocks noGrp="1"/>
          </p:cNvSpPr>
          <p:nvPr>
            <p:ph type="title"/>
          </p:nvPr>
        </p:nvSpPr>
        <p:spPr>
          <a:xfrm>
            <a:off x="1102500" y="3201150"/>
            <a:ext cx="16083000" cy="2433000"/>
          </a:xfrm>
          <a:prstGeom prst="rect">
            <a:avLst/>
          </a:prstGeom>
          <a:noFill/>
          <a:ln>
            <a:noFill/>
          </a:ln>
        </p:spPr>
        <p:txBody>
          <a:bodyPr spcFirstLastPara="1" wrap="square" lIns="91450" tIns="45700" rIns="9145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a:lstStyle>
          <a:p>
            <a:pPr marL="0" lvl="0" indent="0" algn="ctr" rtl="0">
              <a:lnSpc>
                <a:spcPct val="100000"/>
              </a:lnSpc>
              <a:spcBef>
                <a:spcPts val="0"/>
              </a:spcBef>
              <a:spcAft>
                <a:spcPts val="0"/>
              </a:spcAft>
              <a:buClr>
                <a:schemeClr val="lt1"/>
              </a:buClr>
              <a:buSzPts val="5000"/>
              <a:buFont typeface="Play"/>
              <a:buNone/>
            </a:pPr>
            <a:r>
              <a:rPr lang="en" sz="7200">
                <a:solidFill>
                  <a:schemeClr val="dk2"/>
                </a:solidFill>
                <a:latin typeface="Poppins"/>
                <a:ea typeface="Poppins"/>
                <a:cs typeface="Poppins"/>
                <a:sym typeface="Poppins"/>
              </a:rPr>
              <a:t>English Language Arts</a:t>
            </a:r>
            <a:endParaRPr sz="7200">
              <a:solidFill>
                <a:schemeClr val="dk2"/>
              </a:solidFill>
              <a:latin typeface="Poppins"/>
              <a:ea typeface="Poppins"/>
              <a:cs typeface="Poppins"/>
              <a:sym typeface="Poppins"/>
            </a:endParaRPr>
          </a:p>
          <a:p>
            <a:pPr marL="0" lvl="0" indent="0" algn="ctr" rtl="0">
              <a:lnSpc>
                <a:spcPct val="100000"/>
              </a:lnSpc>
              <a:spcBef>
                <a:spcPts val="0"/>
              </a:spcBef>
              <a:spcAft>
                <a:spcPts val="0"/>
              </a:spcAft>
              <a:buClr>
                <a:schemeClr val="lt1"/>
              </a:buClr>
              <a:buSzPts val="5000"/>
              <a:buFont typeface="Play"/>
              <a:buNone/>
            </a:pPr>
            <a:r>
              <a:rPr lang="en" sz="6000" i="1">
                <a:solidFill>
                  <a:schemeClr val="dk2"/>
                </a:solidFill>
                <a:latin typeface="Poppins"/>
                <a:ea typeface="Poppins"/>
                <a:cs typeface="Poppins"/>
                <a:sym typeface="Poppins"/>
              </a:rPr>
              <a:t>Office of Assessment and Standards</a:t>
            </a:r>
            <a:endParaRPr sz="6000" i="1">
              <a:solidFill>
                <a:schemeClr val="dk2"/>
              </a:solidFill>
              <a:latin typeface="Poppins"/>
              <a:ea typeface="Poppins"/>
              <a:cs typeface="Poppins"/>
              <a:sym typeface="Poppins"/>
            </a:endParaRPr>
          </a:p>
        </p:txBody>
      </p:sp>
      <p:sp>
        <p:nvSpPr>
          <p:cNvPr id="131" name="Google Shape;131;p27"/>
          <p:cNvSpPr/>
          <p:nvPr/>
        </p:nvSpPr>
        <p:spPr>
          <a:xfrm>
            <a:off x="1092900" y="5727350"/>
            <a:ext cx="3620400" cy="3922800"/>
          </a:xfrm>
          <a:prstGeom prst="rect">
            <a:avLst/>
          </a:prstGeom>
          <a:solidFill>
            <a:srgbClr val="243745"/>
          </a:solidFill>
          <a:ln w="76200" cap="flat" cmpd="sng">
            <a:solidFill>
              <a:srgbClr val="6280A8"/>
            </a:solidFill>
            <a:prstDash val="solid"/>
            <a:round/>
            <a:headEnd type="none" w="sm" len="sm"/>
            <a:tailEnd type="none" w="sm" len="sm"/>
          </a:ln>
        </p:spPr>
        <p:txBody>
          <a:bodyPr spcFirstLastPara="1" wrap="square" lIns="91450" tIns="91450" rIns="91450" bIns="914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2400" b="1" u="sng">
                <a:solidFill>
                  <a:srgbClr val="EFC04C"/>
                </a:solidFill>
                <a:latin typeface="Poppins"/>
                <a:ea typeface="Poppins"/>
                <a:cs typeface="Poppins"/>
                <a:sym typeface="Poppins"/>
                <a:hlinkClick r:id="rId4">
                  <a:extLst>
                    <a:ext uri="{A12FA001-AC4F-418D-AE19-62706E023703}">
                      <ahyp:hlinkClr xmlns:ahyp="http://schemas.microsoft.com/office/drawing/2018/hyperlinkcolor" val="tx"/>
                    </a:ext>
                  </a:extLst>
                </a:hlinkClick>
              </a:rPr>
              <a:t>Registration</a:t>
            </a:r>
            <a:r>
              <a:rPr lang="en" sz="2400" b="1">
                <a:solidFill>
                  <a:schemeClr val="lt1"/>
                </a:solidFill>
                <a:uFill>
                  <a:noFill/>
                </a:uFill>
                <a:latin typeface="Poppins"/>
                <a:ea typeface="Poppins"/>
                <a:cs typeface="Poppins"/>
                <a:sym typeface="Poppins"/>
                <a:hlinkClick r:id="rId4">
                  <a:extLst>
                    <a:ext uri="{A12FA001-AC4F-418D-AE19-62706E023703}">
                      <ahyp:hlinkClr xmlns:ahyp="http://schemas.microsoft.com/office/drawing/2018/hyperlinkcolor" val="tx"/>
                    </a:ext>
                  </a:extLst>
                </a:hlinkClick>
              </a:rPr>
              <a:t> </a:t>
            </a:r>
            <a:r>
              <a:rPr lang="en" sz="2400" b="1">
                <a:solidFill>
                  <a:schemeClr val="lt1"/>
                </a:solidFill>
                <a:latin typeface="Poppins"/>
                <a:ea typeface="Poppins"/>
                <a:cs typeface="Poppins"/>
                <a:sym typeface="Poppins"/>
              </a:rPr>
              <a:t>for </a:t>
            </a:r>
            <a:endParaRPr sz="2400" b="1">
              <a:solidFill>
                <a:schemeClr val="lt1"/>
              </a:solidFill>
              <a:latin typeface="Poppins"/>
              <a:ea typeface="Poppins"/>
              <a:cs typeface="Poppins"/>
              <a:sym typeface="Poppins"/>
            </a:endParaRPr>
          </a:p>
          <a:p>
            <a:pPr marL="0" lvl="0" indent="0" algn="ctr" rtl="0">
              <a:spcBef>
                <a:spcPts val="0"/>
              </a:spcBef>
              <a:spcAft>
                <a:spcPts val="0"/>
              </a:spcAft>
              <a:buNone/>
            </a:pPr>
            <a:r>
              <a:rPr lang="en" sz="2400" b="1">
                <a:solidFill>
                  <a:schemeClr val="lt1"/>
                </a:solidFill>
                <a:latin typeface="Poppins"/>
                <a:ea typeface="Poppins"/>
                <a:cs typeface="Poppins"/>
                <a:sym typeface="Poppins"/>
              </a:rPr>
              <a:t>September webinars </a:t>
            </a:r>
            <a:endParaRPr sz="2400" b="1">
              <a:solidFill>
                <a:schemeClr val="lt1"/>
              </a:solidFill>
              <a:latin typeface="Poppins"/>
              <a:ea typeface="Poppins"/>
              <a:cs typeface="Poppins"/>
              <a:sym typeface="Poppins"/>
            </a:endParaRPr>
          </a:p>
          <a:p>
            <a:pPr marL="0" lvl="0" indent="0" algn="ctr" rtl="0">
              <a:spcBef>
                <a:spcPts val="0"/>
              </a:spcBef>
              <a:spcAft>
                <a:spcPts val="0"/>
              </a:spcAft>
              <a:buNone/>
            </a:pPr>
            <a:r>
              <a:rPr lang="en" sz="2400" b="1">
                <a:solidFill>
                  <a:schemeClr val="lt1"/>
                </a:solidFill>
                <a:latin typeface="Poppins"/>
                <a:ea typeface="Poppins"/>
                <a:cs typeface="Poppins"/>
                <a:sym typeface="Poppins"/>
              </a:rPr>
              <a:t>and Office Hours </a:t>
            </a:r>
            <a:endParaRPr sz="2400" b="1">
              <a:solidFill>
                <a:schemeClr val="lt1"/>
              </a:solidFill>
              <a:latin typeface="Poppins"/>
              <a:ea typeface="Poppins"/>
              <a:cs typeface="Poppins"/>
              <a:sym typeface="Poppins"/>
            </a:endParaRPr>
          </a:p>
          <a:p>
            <a:pPr marL="0" lvl="0" indent="0" algn="ctr" rtl="0">
              <a:spcBef>
                <a:spcPts val="0"/>
              </a:spcBef>
              <a:spcAft>
                <a:spcPts val="0"/>
              </a:spcAft>
              <a:buNone/>
            </a:pPr>
            <a:r>
              <a:rPr lang="en" sz="2400" b="1">
                <a:solidFill>
                  <a:schemeClr val="lt1"/>
                </a:solidFill>
                <a:latin typeface="Poppins"/>
                <a:ea typeface="Poppins"/>
                <a:cs typeface="Poppins"/>
                <a:sym typeface="Poppins"/>
              </a:rPr>
              <a:t>is open! </a:t>
            </a:r>
            <a:endParaRPr sz="2400" b="1">
              <a:solidFill>
                <a:schemeClr val="lt1"/>
              </a:solidFill>
              <a:latin typeface="Poppins"/>
              <a:ea typeface="Poppins"/>
              <a:cs typeface="Poppins"/>
              <a:sym typeface="Poppins"/>
            </a:endParaRPr>
          </a:p>
        </p:txBody>
      </p:sp>
      <p:sp>
        <p:nvSpPr>
          <p:cNvPr id="130" name="Google Shape;130;p27"/>
          <p:cNvSpPr/>
          <p:nvPr/>
        </p:nvSpPr>
        <p:spPr>
          <a:xfrm>
            <a:off x="5276476" y="5727550"/>
            <a:ext cx="3620400" cy="3922800"/>
          </a:xfrm>
          <a:prstGeom prst="rect">
            <a:avLst/>
          </a:prstGeom>
          <a:solidFill>
            <a:srgbClr val="243745"/>
          </a:solidFill>
          <a:ln w="76200" cap="flat" cmpd="sng">
            <a:solidFill>
              <a:srgbClr val="6280A8"/>
            </a:solidFill>
            <a:prstDash val="solid"/>
            <a:round/>
            <a:headEnd type="none" w="sm" len="sm"/>
            <a:tailEnd type="none" w="sm" len="sm"/>
          </a:ln>
        </p:spPr>
        <p:txBody>
          <a:bodyPr spcFirstLastPara="1" wrap="square" lIns="91450" tIns="91450" rIns="91450" bIns="914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2000" b="1">
                <a:solidFill>
                  <a:schemeClr val="lt1"/>
                </a:solidFill>
                <a:latin typeface="Poppins"/>
                <a:ea typeface="Poppins"/>
                <a:cs typeface="Poppins"/>
                <a:sym typeface="Poppins"/>
              </a:rPr>
              <a:t>All SCDE ELA Standards Professional Learning Modules are now </a:t>
            </a:r>
            <a:endParaRPr sz="2000" b="1">
              <a:solidFill>
                <a:schemeClr val="lt1"/>
              </a:solidFill>
              <a:latin typeface="Poppins"/>
              <a:ea typeface="Poppins"/>
              <a:cs typeface="Poppins"/>
              <a:sym typeface="Poppins"/>
            </a:endParaRPr>
          </a:p>
          <a:p>
            <a:pPr marL="0" lvl="0" indent="0" algn="ctr" rtl="0">
              <a:spcBef>
                <a:spcPts val="0"/>
              </a:spcBef>
              <a:spcAft>
                <a:spcPts val="0"/>
              </a:spcAft>
              <a:buNone/>
            </a:pPr>
            <a:r>
              <a:rPr lang="en" sz="2000" b="1">
                <a:solidFill>
                  <a:schemeClr val="lt1"/>
                </a:solidFill>
                <a:latin typeface="Poppins"/>
                <a:ea typeface="Poppins"/>
                <a:cs typeface="Poppins"/>
                <a:sym typeface="Poppins"/>
              </a:rPr>
              <a:t>available as </a:t>
            </a:r>
            <a:r>
              <a:rPr lang="en" sz="2000" b="1" u="sng">
                <a:solidFill>
                  <a:srgbClr val="EFC04C"/>
                </a:solidFill>
                <a:latin typeface="Poppins"/>
                <a:ea typeface="Poppins"/>
                <a:cs typeface="Poppins"/>
                <a:sym typeface="Poppins"/>
                <a:hlinkClick r:id="rId5">
                  <a:extLst>
                    <a:ext uri="{A12FA001-AC4F-418D-AE19-62706E023703}">
                      <ahyp:hlinkClr xmlns:ahyp="http://schemas.microsoft.com/office/drawing/2018/hyperlinkcolor" val="tx"/>
                    </a:ext>
                  </a:extLst>
                </a:hlinkClick>
              </a:rPr>
              <a:t>Canvas courses</a:t>
            </a:r>
            <a:r>
              <a:rPr lang="en" sz="2000" b="1">
                <a:solidFill>
                  <a:schemeClr val="lt1"/>
                </a:solidFill>
                <a:latin typeface="Poppins"/>
                <a:ea typeface="Poppins"/>
                <a:cs typeface="Poppins"/>
                <a:sym typeface="Poppins"/>
              </a:rPr>
              <a:t>! Educators can begin using the Canvas </a:t>
            </a:r>
            <a:endParaRPr sz="2000" b="1">
              <a:solidFill>
                <a:schemeClr val="lt1"/>
              </a:solidFill>
              <a:latin typeface="Poppins"/>
              <a:ea typeface="Poppins"/>
              <a:cs typeface="Poppins"/>
              <a:sym typeface="Poppins"/>
            </a:endParaRPr>
          </a:p>
          <a:p>
            <a:pPr marL="0" lvl="0" indent="0" algn="ctr" rtl="0">
              <a:spcBef>
                <a:spcPts val="0"/>
              </a:spcBef>
              <a:spcAft>
                <a:spcPts val="0"/>
              </a:spcAft>
              <a:buNone/>
            </a:pPr>
            <a:r>
              <a:rPr lang="en" sz="2000" b="1">
                <a:solidFill>
                  <a:schemeClr val="lt1"/>
                </a:solidFill>
                <a:latin typeface="Poppins"/>
                <a:ea typeface="Poppins"/>
                <a:cs typeface="Poppins"/>
                <a:sym typeface="Poppins"/>
              </a:rPr>
              <a:t>courses immediately. Renewal credit is offered for each completed course.</a:t>
            </a:r>
            <a:endParaRPr sz="2000" b="1" i="1">
              <a:solidFill>
                <a:schemeClr val="lt1"/>
              </a:solidFill>
              <a:latin typeface="Poppins"/>
              <a:ea typeface="Poppins"/>
              <a:cs typeface="Poppins"/>
              <a:sym typeface="Poppins"/>
            </a:endParaRPr>
          </a:p>
        </p:txBody>
      </p:sp>
      <p:sp>
        <p:nvSpPr>
          <p:cNvPr id="132" name="Google Shape;132;p27"/>
          <p:cNvSpPr/>
          <p:nvPr/>
        </p:nvSpPr>
        <p:spPr>
          <a:xfrm>
            <a:off x="9460100" y="5727550"/>
            <a:ext cx="3620400" cy="3922800"/>
          </a:xfrm>
          <a:prstGeom prst="rect">
            <a:avLst/>
          </a:prstGeom>
          <a:solidFill>
            <a:srgbClr val="243745"/>
          </a:solidFill>
          <a:ln w="76200" cap="flat" cmpd="sng">
            <a:solidFill>
              <a:srgbClr val="6280A8"/>
            </a:solidFill>
            <a:prstDash val="solid"/>
            <a:round/>
            <a:headEnd type="none" w="sm" len="sm"/>
            <a:tailEnd type="none" w="sm" len="sm"/>
          </a:ln>
        </p:spPr>
        <p:txBody>
          <a:bodyPr spcFirstLastPara="1" wrap="square" lIns="91450" tIns="91450" rIns="91450" bIns="914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a:lstStyle>
          <a:p>
            <a:pPr marL="0" lvl="0" indent="0" algn="ctr" rtl="0">
              <a:lnSpc>
                <a:spcPct val="115000"/>
              </a:lnSpc>
              <a:spcBef>
                <a:spcPts val="0"/>
              </a:spcBef>
              <a:spcAft>
                <a:spcPts val="0"/>
              </a:spcAft>
              <a:buNone/>
            </a:pPr>
            <a:r>
              <a:rPr lang="en" sz="1800" b="1">
                <a:solidFill>
                  <a:schemeClr val="lt1"/>
                </a:solidFill>
                <a:latin typeface="Poppins"/>
                <a:ea typeface="Poppins"/>
                <a:cs typeface="Poppins"/>
                <a:sym typeface="Poppins"/>
              </a:rPr>
              <a:t>As we begin the second </a:t>
            </a:r>
            <a:endParaRPr sz="1800" b="1">
              <a:solidFill>
                <a:schemeClr val="lt1"/>
              </a:solidFill>
              <a:latin typeface="Poppins"/>
              <a:ea typeface="Poppins"/>
              <a:cs typeface="Poppins"/>
              <a:sym typeface="Poppins"/>
            </a:endParaRPr>
          </a:p>
          <a:p>
            <a:pPr marL="0" lvl="0" indent="0" algn="ctr" rtl="0">
              <a:lnSpc>
                <a:spcPct val="115000"/>
              </a:lnSpc>
              <a:spcBef>
                <a:spcPts val="0"/>
              </a:spcBef>
              <a:spcAft>
                <a:spcPts val="0"/>
              </a:spcAft>
              <a:buNone/>
            </a:pPr>
            <a:r>
              <a:rPr lang="en" sz="1800" b="1">
                <a:solidFill>
                  <a:schemeClr val="lt1"/>
                </a:solidFill>
                <a:latin typeface="Poppins"/>
                <a:ea typeface="Poppins"/>
                <a:cs typeface="Poppins"/>
                <a:sym typeface="Poppins"/>
              </a:rPr>
              <a:t>year of the </a:t>
            </a:r>
            <a:r>
              <a:rPr lang="en" sz="1800" b="1" i="1">
                <a:solidFill>
                  <a:schemeClr val="lt1"/>
                </a:solidFill>
                <a:latin typeface="Poppins"/>
                <a:ea typeface="Poppins"/>
                <a:cs typeface="Poppins"/>
                <a:sym typeface="Poppins"/>
              </a:rPr>
              <a:t>2024 SC CCR ELA Standards</a:t>
            </a:r>
            <a:r>
              <a:rPr lang="en" sz="1800" b="1">
                <a:solidFill>
                  <a:schemeClr val="lt1"/>
                </a:solidFill>
                <a:latin typeface="Poppins"/>
                <a:ea typeface="Poppins"/>
                <a:cs typeface="Poppins"/>
                <a:sym typeface="Poppins"/>
              </a:rPr>
              <a:t>, we’ve created one-page briefs to help </a:t>
            </a:r>
            <a:endParaRPr sz="1800" b="1">
              <a:solidFill>
                <a:schemeClr val="lt1"/>
              </a:solidFill>
              <a:latin typeface="Poppins"/>
              <a:ea typeface="Poppins"/>
              <a:cs typeface="Poppins"/>
              <a:sym typeface="Poppins"/>
            </a:endParaRPr>
          </a:p>
          <a:p>
            <a:pPr marL="0" lvl="0" indent="0" algn="ctr" rtl="0">
              <a:lnSpc>
                <a:spcPct val="115000"/>
              </a:lnSpc>
              <a:spcBef>
                <a:spcPts val="0"/>
              </a:spcBef>
              <a:spcAft>
                <a:spcPts val="0"/>
              </a:spcAft>
              <a:buNone/>
            </a:pPr>
            <a:r>
              <a:rPr lang="en" sz="1800" b="1">
                <a:solidFill>
                  <a:schemeClr val="lt1"/>
                </a:solidFill>
                <a:latin typeface="Poppins"/>
                <a:ea typeface="Poppins"/>
                <a:cs typeface="Poppins"/>
                <a:sym typeface="Poppins"/>
              </a:rPr>
              <a:t>new or transitioning educators quickly build a foundation for the year.</a:t>
            </a:r>
            <a:endParaRPr sz="1800" b="1">
              <a:solidFill>
                <a:schemeClr val="lt1"/>
              </a:solidFill>
              <a:latin typeface="Poppins"/>
              <a:ea typeface="Poppins"/>
              <a:cs typeface="Poppins"/>
              <a:sym typeface="Poppins"/>
            </a:endParaRPr>
          </a:p>
          <a:p>
            <a:pPr marL="0" lvl="0" indent="0" algn="ctr" rtl="0">
              <a:lnSpc>
                <a:spcPct val="115000"/>
              </a:lnSpc>
              <a:spcBef>
                <a:spcPts val="0"/>
              </a:spcBef>
              <a:spcAft>
                <a:spcPts val="0"/>
              </a:spcAft>
              <a:buNone/>
            </a:pPr>
            <a:endParaRPr sz="1800" b="1">
              <a:solidFill>
                <a:schemeClr val="dk1"/>
              </a:solidFill>
              <a:latin typeface="Poppins"/>
              <a:ea typeface="Poppins"/>
              <a:cs typeface="Poppins"/>
              <a:sym typeface="Poppins"/>
            </a:endParaRPr>
          </a:p>
          <a:p>
            <a:pPr marL="0" lvl="0" indent="0" algn="ctr" rtl="0">
              <a:lnSpc>
                <a:spcPct val="115000"/>
              </a:lnSpc>
              <a:spcBef>
                <a:spcPts val="0"/>
              </a:spcBef>
              <a:spcAft>
                <a:spcPts val="0"/>
              </a:spcAft>
              <a:buNone/>
            </a:pPr>
            <a:r>
              <a:rPr lang="en" sz="1800" b="1" u="sng">
                <a:solidFill>
                  <a:srgbClr val="EFC04C"/>
                </a:solidFill>
                <a:latin typeface="Poppins"/>
                <a:ea typeface="Poppins"/>
                <a:cs typeface="Poppins"/>
                <a:sym typeface="Poppins"/>
                <a:hlinkClick r:id="rId6">
                  <a:extLst>
                    <a:ext uri="{A12FA001-AC4F-418D-AE19-62706E023703}">
                      <ahyp:hlinkClr xmlns:ahyp="http://schemas.microsoft.com/office/drawing/2018/hyperlinkcolor" val="tx"/>
                    </a:ext>
                  </a:extLst>
                </a:hlinkClick>
              </a:rPr>
              <a:t>K-2</a:t>
            </a:r>
            <a:r>
              <a:rPr lang="en" sz="1800" b="1">
                <a:solidFill>
                  <a:srgbClr val="EFC04C"/>
                </a:solidFill>
                <a:latin typeface="Poppins"/>
                <a:ea typeface="Poppins"/>
                <a:cs typeface="Poppins"/>
                <a:sym typeface="Poppins"/>
              </a:rPr>
              <a:t> / </a:t>
            </a:r>
            <a:r>
              <a:rPr lang="en" sz="1800" b="1" u="sng">
                <a:solidFill>
                  <a:srgbClr val="EFC04C"/>
                </a:solidFill>
                <a:latin typeface="Poppins"/>
                <a:ea typeface="Poppins"/>
                <a:cs typeface="Poppins"/>
                <a:sym typeface="Poppins"/>
                <a:hlinkClick r:id="rId7">
                  <a:extLst>
                    <a:ext uri="{A12FA001-AC4F-418D-AE19-62706E023703}">
                      <ahyp:hlinkClr xmlns:ahyp="http://schemas.microsoft.com/office/drawing/2018/hyperlinkcolor" val="tx"/>
                    </a:ext>
                  </a:extLst>
                </a:hlinkClick>
              </a:rPr>
              <a:t>3-5</a:t>
            </a:r>
            <a:r>
              <a:rPr lang="en" sz="1800" b="1">
                <a:solidFill>
                  <a:srgbClr val="EFC04C"/>
                </a:solidFill>
                <a:latin typeface="Poppins"/>
                <a:ea typeface="Poppins"/>
                <a:cs typeface="Poppins"/>
                <a:sym typeface="Poppins"/>
              </a:rPr>
              <a:t> / </a:t>
            </a:r>
            <a:r>
              <a:rPr lang="en" sz="1800" b="1" u="sng">
                <a:solidFill>
                  <a:srgbClr val="EFC04C"/>
                </a:solidFill>
                <a:latin typeface="Poppins"/>
                <a:ea typeface="Poppins"/>
                <a:cs typeface="Poppins"/>
                <a:sym typeface="Poppins"/>
                <a:hlinkClick r:id="rId8">
                  <a:extLst>
                    <a:ext uri="{A12FA001-AC4F-418D-AE19-62706E023703}">
                      <ahyp:hlinkClr xmlns:ahyp="http://schemas.microsoft.com/office/drawing/2018/hyperlinkcolor" val="tx"/>
                    </a:ext>
                  </a:extLst>
                </a:hlinkClick>
              </a:rPr>
              <a:t>6-8</a:t>
            </a:r>
            <a:r>
              <a:rPr lang="en" sz="1800" b="1">
                <a:solidFill>
                  <a:srgbClr val="EFC04C"/>
                </a:solidFill>
                <a:latin typeface="Poppins"/>
                <a:ea typeface="Poppins"/>
                <a:cs typeface="Poppins"/>
                <a:sym typeface="Poppins"/>
              </a:rPr>
              <a:t> / </a:t>
            </a:r>
            <a:r>
              <a:rPr lang="en" sz="1800" b="1" u="sng">
                <a:solidFill>
                  <a:srgbClr val="EFC04C"/>
                </a:solidFill>
                <a:latin typeface="Poppins"/>
                <a:ea typeface="Poppins"/>
                <a:cs typeface="Poppins"/>
                <a:sym typeface="Poppins"/>
                <a:hlinkClick r:id="rId9">
                  <a:extLst>
                    <a:ext uri="{A12FA001-AC4F-418D-AE19-62706E023703}">
                      <ahyp:hlinkClr xmlns:ahyp="http://schemas.microsoft.com/office/drawing/2018/hyperlinkcolor" val="tx"/>
                    </a:ext>
                  </a:extLst>
                </a:hlinkClick>
              </a:rPr>
              <a:t>E1-E4</a:t>
            </a:r>
            <a:endParaRPr sz="1800" b="1">
              <a:solidFill>
                <a:srgbClr val="EFC04C"/>
              </a:solidFill>
              <a:latin typeface="Poppins"/>
              <a:ea typeface="Poppins"/>
              <a:cs typeface="Poppins"/>
              <a:sym typeface="Poppins"/>
            </a:endParaRPr>
          </a:p>
          <a:p>
            <a:pPr marL="0" lvl="0" indent="0" algn="ctr" rtl="0">
              <a:lnSpc>
                <a:spcPct val="115000"/>
              </a:lnSpc>
              <a:spcBef>
                <a:spcPts val="0"/>
              </a:spcBef>
              <a:spcAft>
                <a:spcPts val="0"/>
              </a:spcAft>
              <a:buNone/>
            </a:pPr>
            <a:r>
              <a:rPr lang="en" sz="1800" b="1" u="sng">
                <a:solidFill>
                  <a:srgbClr val="EFC04C"/>
                </a:solidFill>
                <a:latin typeface="Poppins"/>
                <a:ea typeface="Poppins"/>
                <a:cs typeface="Poppins"/>
                <a:sym typeface="Poppins"/>
                <a:hlinkClick r:id="rId10">
                  <a:extLst>
                    <a:ext uri="{A12FA001-AC4F-418D-AE19-62706E023703}">
                      <ahyp:hlinkClr xmlns:ahyp="http://schemas.microsoft.com/office/drawing/2018/hyperlinkcolor" val="tx"/>
                    </a:ext>
                  </a:extLst>
                </a:hlinkClick>
              </a:rPr>
              <a:t>Printable QR Code Sign</a:t>
            </a:r>
            <a:endParaRPr sz="1800" b="1">
              <a:solidFill>
                <a:srgbClr val="EFC04C"/>
              </a:solidFill>
              <a:latin typeface="Poppins"/>
              <a:ea typeface="Poppins"/>
              <a:cs typeface="Poppins"/>
              <a:sym typeface="Poppins"/>
            </a:endParaRPr>
          </a:p>
        </p:txBody>
      </p:sp>
      <p:sp>
        <p:nvSpPr>
          <p:cNvPr id="133" name="Google Shape;133;p27"/>
          <p:cNvSpPr/>
          <p:nvPr/>
        </p:nvSpPr>
        <p:spPr>
          <a:xfrm>
            <a:off x="13643700" y="5727350"/>
            <a:ext cx="3551400" cy="3922800"/>
          </a:xfrm>
          <a:prstGeom prst="rect">
            <a:avLst/>
          </a:prstGeom>
          <a:solidFill>
            <a:srgbClr val="243745"/>
          </a:solidFill>
          <a:ln w="76200" cap="flat" cmpd="sng">
            <a:solidFill>
              <a:srgbClr val="6280A8"/>
            </a:solidFill>
            <a:prstDash val="solid"/>
            <a:round/>
            <a:headEnd type="none" w="sm" len="sm"/>
            <a:tailEnd type="none" w="sm" len="sm"/>
          </a:ln>
        </p:spPr>
        <p:txBody>
          <a:bodyPr spcFirstLastPara="1" wrap="square" lIns="91450" tIns="91450" rIns="91450" bIns="914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2000" b="1">
                <a:solidFill>
                  <a:schemeClr val="lt1"/>
                </a:solidFill>
                <a:latin typeface="Poppins"/>
                <a:ea typeface="Poppins"/>
                <a:cs typeface="Poppins"/>
                <a:sym typeface="Poppins"/>
              </a:rPr>
              <a:t>To receive information on future professional learning opportunities, subscribe to the</a:t>
            </a:r>
            <a:r>
              <a:rPr lang="en" sz="2000" b="1">
                <a:solidFill>
                  <a:schemeClr val="dk1"/>
                </a:solidFill>
                <a:latin typeface="Poppins"/>
                <a:ea typeface="Poppins"/>
                <a:cs typeface="Poppins"/>
                <a:sym typeface="Poppins"/>
              </a:rPr>
              <a:t> </a:t>
            </a:r>
            <a:r>
              <a:rPr lang="en" sz="2000" b="1" u="sng">
                <a:solidFill>
                  <a:srgbClr val="EFC04C"/>
                </a:solidFill>
                <a:latin typeface="Poppins"/>
                <a:ea typeface="Poppins"/>
                <a:cs typeface="Poppins"/>
                <a:sym typeface="Poppins"/>
                <a:hlinkClick r:id="rId11">
                  <a:extLst>
                    <a:ext uri="{A12FA001-AC4F-418D-AE19-62706E023703}">
                      <ahyp:hlinkClr xmlns:ahyp="http://schemas.microsoft.com/office/drawing/2018/hyperlinkcolor" val="tx"/>
                    </a:ext>
                  </a:extLst>
                </a:hlinkClick>
              </a:rPr>
              <a:t>OAS Distribution List</a:t>
            </a:r>
            <a:r>
              <a:rPr lang="en" sz="2000" b="1">
                <a:solidFill>
                  <a:srgbClr val="EFC04C"/>
                </a:solidFill>
                <a:latin typeface="Poppins"/>
                <a:ea typeface="Poppins"/>
                <a:cs typeface="Poppins"/>
                <a:sym typeface="Poppins"/>
              </a:rPr>
              <a:t> </a:t>
            </a:r>
            <a:r>
              <a:rPr lang="en" sz="2000" b="1">
                <a:solidFill>
                  <a:schemeClr val="lt1"/>
                </a:solidFill>
                <a:latin typeface="Poppins"/>
                <a:ea typeface="Poppins"/>
                <a:cs typeface="Poppins"/>
                <a:sym typeface="Poppins"/>
              </a:rPr>
              <a:t>and the</a:t>
            </a:r>
            <a:r>
              <a:rPr lang="en" sz="2000" b="1">
                <a:solidFill>
                  <a:schemeClr val="dk1"/>
                </a:solidFill>
                <a:latin typeface="Poppins"/>
                <a:ea typeface="Poppins"/>
                <a:cs typeface="Poppins"/>
                <a:sym typeface="Poppins"/>
              </a:rPr>
              <a:t> </a:t>
            </a:r>
            <a:r>
              <a:rPr lang="en" sz="2000" b="1" u="sng">
                <a:solidFill>
                  <a:srgbClr val="EFC04C"/>
                </a:solidFill>
                <a:latin typeface="Poppins"/>
                <a:ea typeface="Poppins"/>
                <a:cs typeface="Poppins"/>
                <a:sym typeface="Poppins"/>
                <a:hlinkClick r:id="rId12">
                  <a:extLst>
                    <a:ext uri="{A12FA001-AC4F-418D-AE19-62706E023703}">
                      <ahyp:hlinkClr xmlns:ahyp="http://schemas.microsoft.com/office/drawing/2018/hyperlinkcolor" val="tx"/>
                    </a:ext>
                  </a:extLst>
                </a:hlinkClick>
              </a:rPr>
              <a:t>ELA Standards Email Distribution List</a:t>
            </a:r>
            <a:r>
              <a:rPr lang="en" sz="2000" b="1">
                <a:solidFill>
                  <a:srgbClr val="EFC04C"/>
                </a:solidFill>
                <a:latin typeface="Poppins"/>
                <a:ea typeface="Poppins"/>
                <a:cs typeface="Poppins"/>
                <a:sym typeface="Poppins"/>
              </a:rPr>
              <a:t>.</a:t>
            </a:r>
            <a:endParaRPr sz="2000" b="1">
              <a:solidFill>
                <a:srgbClr val="EFC04C"/>
              </a:solidFill>
              <a:latin typeface="Poppins"/>
              <a:ea typeface="Poppins"/>
              <a:cs typeface="Poppins"/>
              <a:sym typeface="Poppin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92F69-1C7B-2C3A-550E-753EC3786042}"/>
              </a:ext>
            </a:extLst>
          </p:cNvPr>
          <p:cNvSpPr>
            <a:spLocks noGrp="1"/>
          </p:cNvSpPr>
          <p:nvPr>
            <p:ph type="title"/>
          </p:nvPr>
        </p:nvSpPr>
        <p:spPr/>
        <p:txBody>
          <a:bodyPr/>
          <a:lstStyle/>
          <a:p>
            <a:r>
              <a:rPr lang="en-US"/>
              <a:t>Math Standards Updates</a:t>
            </a:r>
          </a:p>
        </p:txBody>
      </p:sp>
      <p:sp>
        <p:nvSpPr>
          <p:cNvPr id="3" name="Content Placeholder 2">
            <a:extLst>
              <a:ext uri="{FF2B5EF4-FFF2-40B4-BE49-F238E27FC236}">
                <a16:creationId xmlns:a16="http://schemas.microsoft.com/office/drawing/2014/main" id="{80546E9B-E1E1-2E8D-82CB-BD11CF341936}"/>
              </a:ext>
            </a:extLst>
          </p:cNvPr>
          <p:cNvSpPr>
            <a:spLocks noGrp="1"/>
          </p:cNvSpPr>
          <p:nvPr>
            <p:ph idx="1"/>
          </p:nvPr>
        </p:nvSpPr>
        <p:spPr/>
        <p:txBody>
          <a:bodyPr>
            <a:normAutofit/>
          </a:bodyPr>
          <a:lstStyle/>
          <a:p>
            <a:r>
              <a:rPr lang="en-US" sz="3200"/>
              <a:t>Resources:</a:t>
            </a:r>
          </a:p>
          <a:p>
            <a:pPr marL="457200" indent="-457200">
              <a:buFont typeface="Arial" panose="020B0604020202020204" pitchFamily="34" charset="0"/>
              <a:buChar char="•"/>
            </a:pPr>
            <a:r>
              <a:rPr lang="en-US" sz="3200"/>
              <a:t>New! Printable Algebra 1 Standards (required for EOCEP course)</a:t>
            </a:r>
          </a:p>
          <a:p>
            <a:pPr marL="457200" indent="-457200">
              <a:buFont typeface="Arial" panose="020B0604020202020204" pitchFamily="34" charset="0"/>
              <a:buChar char="•"/>
            </a:pPr>
            <a:r>
              <a:rPr lang="en-US" sz="3200"/>
              <a:t>Updated! Frequently Asked Questions (FAQ) for Implementation Document</a:t>
            </a:r>
          </a:p>
          <a:p>
            <a:endParaRPr lang="en-US" sz="3200"/>
          </a:p>
          <a:p>
            <a:r>
              <a:rPr lang="en-US" sz="3200"/>
              <a:t>Coming Soon:</a:t>
            </a:r>
          </a:p>
          <a:p>
            <a:pPr marL="457200" indent="-457200">
              <a:buFont typeface="Arial" panose="020B0604020202020204" pitchFamily="34" charset="0"/>
              <a:buChar char="•"/>
            </a:pPr>
            <a:r>
              <a:rPr lang="en-US" sz="3200"/>
              <a:t>Frequently Asked Questions (FAQ) document for content</a:t>
            </a:r>
          </a:p>
        </p:txBody>
      </p:sp>
      <p:pic>
        <p:nvPicPr>
          <p:cNvPr id="5" name="Picture 4" descr="QR code for instructional resources: https://ed.sc.gov/instruction/standards/mathematics/instructional-resources/">
            <a:extLst>
              <a:ext uri="{FF2B5EF4-FFF2-40B4-BE49-F238E27FC236}">
                <a16:creationId xmlns:a16="http://schemas.microsoft.com/office/drawing/2014/main" id="{499D98D7-76C6-6FA4-A967-FCCDB50EAC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32860" y="4144719"/>
            <a:ext cx="4432945" cy="4367203"/>
          </a:xfrm>
          <a:prstGeom prst="rect">
            <a:avLst/>
          </a:prstGeom>
        </p:spPr>
      </p:pic>
      <p:sp>
        <p:nvSpPr>
          <p:cNvPr id="6" name="TextBox 5">
            <a:extLst>
              <a:ext uri="{FF2B5EF4-FFF2-40B4-BE49-F238E27FC236}">
                <a16:creationId xmlns:a16="http://schemas.microsoft.com/office/drawing/2014/main" id="{B20A67E3-A1D8-BF6C-1347-37CFF8A73247}"/>
              </a:ext>
            </a:extLst>
          </p:cNvPr>
          <p:cNvSpPr txBox="1"/>
          <p:nvPr/>
        </p:nvSpPr>
        <p:spPr>
          <a:xfrm>
            <a:off x="9900002" y="8461997"/>
            <a:ext cx="7944651" cy="438796"/>
          </a:xfrm>
          <a:prstGeom prst="rect">
            <a:avLst/>
          </a:prstGeom>
        </p:spPr>
        <p:txBody>
          <a:bodyPr vert="horz" wrap="none" lIns="91440" tIns="45720" rIns="91440" bIns="45720" rtlCol="0" anchor="t">
            <a:noAutofit/>
          </a:bodyPr>
          <a:lstStyle/>
          <a:p>
            <a:r>
              <a:rPr lang="en-US" dirty="0">
                <a:hlinkClick r:id="rId3"/>
              </a:rPr>
              <a:t>https://ed.sc.gov/instruction/standards/mathematics/instructional-resources/</a:t>
            </a:r>
            <a:endParaRPr lang="en-US" b="0" dirty="0"/>
          </a:p>
        </p:txBody>
      </p:sp>
    </p:spTree>
    <p:extLst>
      <p:ext uri="{BB962C8B-B14F-4D97-AF65-F5344CB8AC3E}">
        <p14:creationId xmlns:p14="http://schemas.microsoft.com/office/powerpoint/2010/main" val="15131028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1C584F-A757-3D2F-0E2D-733FE87A4D6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1D493787-92BD-0395-F3DA-172958256C92}"/>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Math Standards Fall Webinars: September &amp; October</a:t>
            </a:r>
            <a:endParaRPr kumimoji="0" lang="en-US" sz="5000" b="1" i="0" u="none" strike="noStrike" kern="1200" cap="none" spc="0" normalizeH="0" baseline="0" noProof="0">
              <a:ln>
                <a:noFill/>
              </a:ln>
              <a:effectLst/>
              <a:uLnTx/>
              <a:uFillTx/>
              <a:latin typeface="Aptos" panose="020B0004020202020204" pitchFamily="34" charset="0"/>
              <a:ea typeface="+mn-ea"/>
              <a:cs typeface="+mn-cs"/>
            </a:endParaRPr>
          </a:p>
        </p:txBody>
      </p:sp>
      <p:graphicFrame>
        <p:nvGraphicFramePr>
          <p:cNvPr id="8" name="Content Placeholder 7">
            <a:extLst>
              <a:ext uri="{FF2B5EF4-FFF2-40B4-BE49-F238E27FC236}">
                <a16:creationId xmlns:a16="http://schemas.microsoft.com/office/drawing/2014/main" id="{90D56B69-5C38-E1D8-B545-0C76556FC80E}"/>
              </a:ext>
            </a:extLst>
          </p:cNvPr>
          <p:cNvGraphicFramePr>
            <a:graphicFrameLocks noGrp="1"/>
          </p:cNvGraphicFramePr>
          <p:nvPr>
            <p:ph idx="1"/>
          </p:nvPr>
        </p:nvGraphicFramePr>
        <p:xfrm>
          <a:off x="1794680" y="1775724"/>
          <a:ext cx="14698640" cy="6735552"/>
        </p:xfrm>
        <a:graphic>
          <a:graphicData uri="http://schemas.openxmlformats.org/drawingml/2006/table">
            <a:tbl>
              <a:tblPr firstRow="1" firstCol="1" bandRow="1"/>
              <a:tblGrid>
                <a:gridCol w="7349320">
                  <a:extLst>
                    <a:ext uri="{9D8B030D-6E8A-4147-A177-3AD203B41FA5}">
                      <a16:colId xmlns:a16="http://schemas.microsoft.com/office/drawing/2014/main" val="1430235110"/>
                    </a:ext>
                  </a:extLst>
                </a:gridCol>
                <a:gridCol w="7349320">
                  <a:extLst>
                    <a:ext uri="{9D8B030D-6E8A-4147-A177-3AD203B41FA5}">
                      <a16:colId xmlns:a16="http://schemas.microsoft.com/office/drawing/2014/main" val="1014373245"/>
                    </a:ext>
                  </a:extLst>
                </a:gridCol>
              </a:tblGrid>
              <a:tr h="3528146">
                <a:tc>
                  <a:txBody>
                    <a:bodyPr/>
                    <a:lstStyle/>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Navigating the 2025 Standards Document</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spcAft>
                          <a:spcPts val="1200"/>
                        </a:spcAft>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Session Time: </a:t>
                      </a:r>
                      <a:r>
                        <a:rPr lang="en-US" sz="2000">
                          <a:effectLst/>
                          <a:latin typeface="Aptos" panose="020B0004020202020204" pitchFamily="34" charset="0"/>
                          <a:ea typeface="Times New Roman" panose="02020603050405020304" pitchFamily="18" charset="0"/>
                          <a:cs typeface="Times New Roman" panose="02020603050405020304" pitchFamily="18" charset="0"/>
                        </a:rPr>
                        <a:t>3:45-4:45</a:t>
                      </a:r>
                    </a:p>
                    <a:p>
                      <a:pPr marL="0" marR="0">
                        <a:lnSpc>
                          <a:spcPct val="100000"/>
                        </a:lnSpc>
                        <a:spcBef>
                          <a:spcPts val="0"/>
                        </a:spcBef>
                        <a:spcAft>
                          <a:spcPts val="1200"/>
                        </a:spcAft>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Audience: </a:t>
                      </a:r>
                      <a:r>
                        <a:rPr lang="en-US" sz="2000">
                          <a:effectLst/>
                          <a:latin typeface="Aptos" panose="020B0004020202020204" pitchFamily="34" charset="0"/>
                          <a:ea typeface="Times New Roman" panose="02020603050405020304" pitchFamily="18" charset="0"/>
                          <a:cs typeface="Times New Roman" panose="02020603050405020304" pitchFamily="18" charset="0"/>
                        </a:rPr>
                        <a:t>All educators</a:t>
                      </a: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Description:</a:t>
                      </a:r>
                      <a:r>
                        <a:rPr lang="en-US" sz="2000">
                          <a:effectLst/>
                          <a:latin typeface="Aptos" panose="020B0004020202020204" pitchFamily="34" charset="0"/>
                          <a:ea typeface="Times New Roman" panose="02020603050405020304" pitchFamily="18" charset="0"/>
                          <a:cs typeface="Times New Roman" panose="02020603050405020304" pitchFamily="18" charset="0"/>
                        </a:rPr>
                        <a:t> This session will show participants how to locate and navigate through the 2025 standards document. It will highlight important sections of the document and the key features. </a:t>
                      </a: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Date: September 23, 2025</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buNone/>
                      </a:pPr>
                      <a:r>
                        <a:rPr lang="en-US" sz="2000" b="1" u="sng">
                          <a:solidFill>
                            <a:srgbClr val="43718B"/>
                          </a:solidFill>
                          <a:effectLst/>
                          <a:latin typeface="Aptos" panose="020B0004020202020204" pitchFamily="34" charset="0"/>
                          <a:ea typeface="Times New Roman" panose="02020603050405020304" pitchFamily="18" charset="0"/>
                          <a:cs typeface="Times New Roman" panose="02020603050405020304" pitchFamily="18" charset="0"/>
                          <a:hlinkClick r:id="rId3"/>
                        </a:rPr>
                        <a:t>Registration Link</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txBody>
                  <a:tcPr marL="31125" marR="311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We Are Family!</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Fact Families and Other Strategies to Support Fact Fluency</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Session Time:</a:t>
                      </a:r>
                      <a:r>
                        <a:rPr lang="en-US" sz="2000">
                          <a:effectLst/>
                          <a:latin typeface="Aptos" panose="020B0004020202020204" pitchFamily="34" charset="0"/>
                          <a:ea typeface="Times New Roman" panose="02020603050405020304" pitchFamily="18" charset="0"/>
                          <a:cs typeface="Times New Roman" panose="02020603050405020304" pitchFamily="18" charset="0"/>
                        </a:rPr>
                        <a:t> 3:00-4:00 pm</a:t>
                      </a: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Audience:</a:t>
                      </a:r>
                      <a:r>
                        <a:rPr lang="en-US" sz="2000">
                          <a:effectLst/>
                          <a:latin typeface="Aptos" panose="020B0004020202020204" pitchFamily="34" charset="0"/>
                          <a:ea typeface="Times New Roman" panose="02020603050405020304" pitchFamily="18" charset="0"/>
                          <a:cs typeface="Times New Roman" panose="02020603050405020304" pitchFamily="18" charset="0"/>
                        </a:rPr>
                        <a:t> K-5 math teachers</a:t>
                      </a: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Description: </a:t>
                      </a:r>
                      <a:r>
                        <a:rPr lang="en-US" sz="2000">
                          <a:effectLst/>
                          <a:latin typeface="Aptos" panose="020B0004020202020204" pitchFamily="34" charset="0"/>
                          <a:ea typeface="Times New Roman" panose="02020603050405020304" pitchFamily="18" charset="0"/>
                          <a:cs typeface="Times New Roman" panose="02020603050405020304" pitchFamily="18" charset="0"/>
                        </a:rPr>
                        <a:t>This session will dive into fluency and the key stages that pave the way for student mastery of basic math facts. Participants will learn strategies for effectively teaching these facts, as well as useful methods for assessing students' understanding of them.</a:t>
                      </a: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Date: October 16, 2025</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buNone/>
                      </a:pPr>
                      <a:r>
                        <a:rPr lang="en-US" sz="2000" b="1" u="sng">
                          <a:solidFill>
                            <a:srgbClr val="43718B"/>
                          </a:solidFill>
                          <a:effectLst/>
                          <a:latin typeface="Aptos" panose="020B0004020202020204" pitchFamily="34" charset="0"/>
                          <a:ea typeface="Times New Roman" panose="02020603050405020304" pitchFamily="18" charset="0"/>
                          <a:cs typeface="Times New Roman" panose="02020603050405020304" pitchFamily="18" charset="0"/>
                          <a:hlinkClick r:id="rId4"/>
                        </a:rPr>
                        <a:t>Registration Link</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txBody>
                  <a:tcPr marL="31125" marR="311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91696928"/>
                  </a:ext>
                </a:extLst>
              </a:tr>
              <a:tr h="3207406">
                <a:tc>
                  <a:txBody>
                    <a:bodyPr/>
                    <a:lstStyle/>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Compacting 8th Grade and Geometry with Statistics: Where do the indicators fit?</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Session Time:</a:t>
                      </a:r>
                      <a:r>
                        <a:rPr lang="en-US" sz="2000">
                          <a:effectLst/>
                          <a:latin typeface="Aptos" panose="020B0004020202020204" pitchFamily="34" charset="0"/>
                          <a:ea typeface="Times New Roman" panose="02020603050405020304" pitchFamily="18" charset="0"/>
                          <a:cs typeface="Times New Roman" panose="02020603050405020304" pitchFamily="18" charset="0"/>
                        </a:rPr>
                        <a:t> 3:45-4:45</a:t>
                      </a: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Audience:</a:t>
                      </a:r>
                      <a:r>
                        <a:rPr lang="en-US" sz="2000">
                          <a:effectLst/>
                          <a:latin typeface="Aptos" panose="020B0004020202020204" pitchFamily="34" charset="0"/>
                          <a:ea typeface="Times New Roman" panose="02020603050405020304" pitchFamily="18" charset="0"/>
                          <a:cs typeface="Times New Roman" panose="02020603050405020304" pitchFamily="18" charset="0"/>
                        </a:rPr>
                        <a:t> Compacted 8</a:t>
                      </a:r>
                      <a:r>
                        <a:rPr lang="en-US" sz="2000" baseline="30000">
                          <a:effectLst/>
                          <a:latin typeface="Aptos" panose="020B0004020202020204" pitchFamily="34" charset="0"/>
                          <a:ea typeface="Times New Roman" panose="02020603050405020304" pitchFamily="18" charset="0"/>
                          <a:cs typeface="Times New Roman" panose="02020603050405020304" pitchFamily="18" charset="0"/>
                        </a:rPr>
                        <a:t>th</a:t>
                      </a:r>
                      <a:r>
                        <a:rPr lang="en-US" sz="2000">
                          <a:effectLst/>
                          <a:latin typeface="Aptos" panose="020B0004020202020204" pitchFamily="34" charset="0"/>
                          <a:ea typeface="Times New Roman" panose="02020603050405020304" pitchFamily="18" charset="0"/>
                          <a:cs typeface="Times New Roman" panose="02020603050405020304" pitchFamily="18" charset="0"/>
                        </a:rPr>
                        <a:t> grade Math and Geometry with Statistics teachers</a:t>
                      </a: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Description:</a:t>
                      </a:r>
                      <a:r>
                        <a:rPr lang="en-US" sz="2000">
                          <a:effectLst/>
                          <a:latin typeface="Aptos" panose="020B0004020202020204" pitchFamily="34" charset="0"/>
                          <a:ea typeface="Times New Roman" panose="02020603050405020304" pitchFamily="18" charset="0"/>
                          <a:cs typeface="Times New Roman" panose="02020603050405020304" pitchFamily="18" charset="0"/>
                        </a:rPr>
                        <a:t> </a:t>
                      </a:r>
                      <a:r>
                        <a:rPr lang="en-US" sz="2000">
                          <a:effectLst/>
                          <a:latin typeface="Aptos" panose="020B0004020202020204" pitchFamily="34" charset="0"/>
                          <a:ea typeface="Aptos" panose="020B0004020202020204" pitchFamily="34" charset="0"/>
                          <a:cs typeface="Aptos" panose="020B0004020202020204" pitchFamily="34" charset="0"/>
                        </a:rPr>
                        <a:t>This session will explore the compacted course indicators and help teachers determine which indicators can be taught together to maximize classroom instruction time.</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Date: October 16, 2025</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buNone/>
                      </a:pPr>
                      <a:r>
                        <a:rPr lang="en-US" sz="2000" b="1" u="sng">
                          <a:solidFill>
                            <a:srgbClr val="43718B"/>
                          </a:solidFill>
                          <a:effectLst/>
                          <a:latin typeface="Aptos" panose="020B0004020202020204" pitchFamily="34" charset="0"/>
                          <a:ea typeface="Times New Roman" panose="02020603050405020304" pitchFamily="18" charset="0"/>
                          <a:cs typeface="Times New Roman" panose="02020603050405020304" pitchFamily="18" charset="0"/>
                          <a:hlinkClick r:id="rId5"/>
                        </a:rPr>
                        <a:t>Registration Link</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txBody>
                  <a:tcPr marL="31125" marR="311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Mathematical Proofs: Beyond the Formal Two-Column Proof Format</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Session Time:</a:t>
                      </a:r>
                      <a:r>
                        <a:rPr lang="en-US" sz="2000">
                          <a:effectLst/>
                          <a:latin typeface="Aptos" panose="020B0004020202020204" pitchFamily="34" charset="0"/>
                          <a:ea typeface="Times New Roman" panose="02020603050405020304" pitchFamily="18" charset="0"/>
                          <a:cs typeface="Times New Roman" panose="02020603050405020304" pitchFamily="18" charset="0"/>
                        </a:rPr>
                        <a:t> 4:00-5:00</a:t>
                      </a: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Audience:</a:t>
                      </a:r>
                      <a:r>
                        <a:rPr lang="en-US" sz="2000">
                          <a:effectLst/>
                          <a:latin typeface="Aptos" panose="020B0004020202020204" pitchFamily="34" charset="0"/>
                          <a:ea typeface="Times New Roman" panose="02020603050405020304" pitchFamily="18" charset="0"/>
                          <a:cs typeface="Times New Roman" panose="02020603050405020304" pitchFamily="18" charset="0"/>
                        </a:rPr>
                        <a:t> Geometry with Statistics teachers</a:t>
                      </a: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Description: </a:t>
                      </a:r>
                      <a:r>
                        <a:rPr lang="en-US" sz="2000">
                          <a:effectLst/>
                          <a:latin typeface="Aptos" panose="020B0004020202020204" pitchFamily="34" charset="0"/>
                          <a:ea typeface="Times New Roman" panose="02020603050405020304" pitchFamily="18" charset="0"/>
                          <a:cs typeface="Times New Roman" panose="02020603050405020304" pitchFamily="18" charset="0"/>
                        </a:rPr>
                        <a:t>This session will explore proving mathematical theorems using alternative approaches.</a:t>
                      </a: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Date: October 21, 2025</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buNone/>
                      </a:pPr>
                      <a:r>
                        <a:rPr lang="en-US" sz="2000" b="1" u="sng">
                          <a:solidFill>
                            <a:srgbClr val="43718B"/>
                          </a:solidFill>
                          <a:effectLst/>
                          <a:latin typeface="Aptos" panose="020B0004020202020204" pitchFamily="34" charset="0"/>
                          <a:ea typeface="Times New Roman" panose="02020603050405020304" pitchFamily="18" charset="0"/>
                          <a:cs typeface="Times New Roman" panose="02020603050405020304" pitchFamily="18" charset="0"/>
                          <a:hlinkClick r:id="rId6"/>
                        </a:rPr>
                        <a:t>Registration link</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buNone/>
                      </a:pPr>
                      <a:r>
                        <a:rPr lang="en-US" sz="2000">
                          <a:effectLst/>
                          <a:latin typeface="Aptos" panose="020B0004020202020204" pitchFamily="34" charset="0"/>
                          <a:ea typeface="Times New Roman" panose="02020603050405020304" pitchFamily="18" charset="0"/>
                          <a:cs typeface="Times New Roman" panose="02020603050405020304" pitchFamily="18" charset="0"/>
                        </a:rPr>
                        <a:t> </a:t>
                      </a:r>
                    </a:p>
                  </a:txBody>
                  <a:tcPr marL="31125" marR="311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5930486"/>
                  </a:ext>
                </a:extLst>
              </a:tr>
            </a:tbl>
          </a:graphicData>
        </a:graphic>
      </p:graphicFrame>
    </p:spTree>
    <p:extLst>
      <p:ext uri="{BB962C8B-B14F-4D97-AF65-F5344CB8AC3E}">
        <p14:creationId xmlns:p14="http://schemas.microsoft.com/office/powerpoint/2010/main" val="29421921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78E377-1C18-A0A5-0CF6-6D9D8925BE54}"/>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69ACA0DE-8968-EEB4-472B-15864E4CDE1F}"/>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Math Standards Fall Webinars: November</a:t>
            </a:r>
            <a:endParaRPr kumimoji="0" lang="en-US" sz="5000" b="1" i="0" u="none" strike="noStrike" kern="1200" cap="none" spc="0" normalizeH="0" baseline="0" noProof="0">
              <a:ln>
                <a:noFill/>
              </a:ln>
              <a:effectLst/>
              <a:uLnTx/>
              <a:uFillTx/>
              <a:latin typeface="Aptos" panose="020B0004020202020204" pitchFamily="34" charset="0"/>
              <a:ea typeface="+mn-ea"/>
              <a:cs typeface="+mn-cs"/>
            </a:endParaRPr>
          </a:p>
        </p:txBody>
      </p:sp>
      <p:graphicFrame>
        <p:nvGraphicFramePr>
          <p:cNvPr id="8" name="Content Placeholder 7">
            <a:extLst>
              <a:ext uri="{FF2B5EF4-FFF2-40B4-BE49-F238E27FC236}">
                <a16:creationId xmlns:a16="http://schemas.microsoft.com/office/drawing/2014/main" id="{FDE6857D-E4CD-D542-D319-956D1FEE156B}"/>
              </a:ext>
            </a:extLst>
          </p:cNvPr>
          <p:cNvGraphicFramePr>
            <a:graphicFrameLocks noGrp="1"/>
          </p:cNvGraphicFramePr>
          <p:nvPr>
            <p:ph idx="1"/>
          </p:nvPr>
        </p:nvGraphicFramePr>
        <p:xfrm>
          <a:off x="1849271" y="3276978"/>
          <a:ext cx="14589458" cy="3733044"/>
        </p:xfrm>
        <a:graphic>
          <a:graphicData uri="http://schemas.openxmlformats.org/drawingml/2006/table">
            <a:tbl>
              <a:tblPr firstRow="1" firstCol="1" bandRow="1"/>
              <a:tblGrid>
                <a:gridCol w="7294729">
                  <a:extLst>
                    <a:ext uri="{9D8B030D-6E8A-4147-A177-3AD203B41FA5}">
                      <a16:colId xmlns:a16="http://schemas.microsoft.com/office/drawing/2014/main" val="1430235110"/>
                    </a:ext>
                  </a:extLst>
                </a:gridCol>
                <a:gridCol w="7294729">
                  <a:extLst>
                    <a:ext uri="{9D8B030D-6E8A-4147-A177-3AD203B41FA5}">
                      <a16:colId xmlns:a16="http://schemas.microsoft.com/office/drawing/2014/main" val="1014373245"/>
                    </a:ext>
                  </a:extLst>
                </a:gridCol>
              </a:tblGrid>
              <a:tr h="3733044">
                <a:tc>
                  <a:txBody>
                    <a:bodyPr/>
                    <a:lstStyle/>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No More Running in Circles</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Session Time: </a:t>
                      </a:r>
                      <a:r>
                        <a:rPr lang="en-US" sz="2000">
                          <a:effectLst/>
                          <a:latin typeface="Aptos" panose="020B0004020202020204" pitchFamily="34" charset="0"/>
                          <a:ea typeface="Times New Roman" panose="02020603050405020304" pitchFamily="18" charset="0"/>
                          <a:cs typeface="Times New Roman" panose="02020603050405020304" pitchFamily="18" charset="0"/>
                        </a:rPr>
                        <a:t>4:00-5:00</a:t>
                      </a: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Audience: </a:t>
                      </a:r>
                      <a:r>
                        <a:rPr lang="en-US" sz="2000">
                          <a:effectLst/>
                          <a:latin typeface="Aptos" panose="020B0004020202020204" pitchFamily="34" charset="0"/>
                          <a:ea typeface="Times New Roman" panose="02020603050405020304" pitchFamily="18" charset="0"/>
                          <a:cs typeface="Times New Roman" panose="02020603050405020304" pitchFamily="18" charset="0"/>
                        </a:rPr>
                        <a:t>Geometry with Statistics teachers</a:t>
                      </a: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Description: </a:t>
                      </a:r>
                      <a:r>
                        <a:rPr lang="en-US" sz="2000">
                          <a:effectLst/>
                          <a:latin typeface="Aptos" panose="020B0004020202020204" pitchFamily="34" charset="0"/>
                          <a:ea typeface="Times New Roman" panose="02020603050405020304" pitchFamily="18" charset="0"/>
                          <a:cs typeface="Times New Roman" panose="02020603050405020304" pitchFamily="18" charset="0"/>
                        </a:rPr>
                        <a:t>This session will explore and investigate the relationships between radii, secants, and chords, angles (inscribed, central, and circumscribed), and radii and tangents.</a:t>
                      </a: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Date:</a:t>
                      </a:r>
                      <a:r>
                        <a:rPr lang="en-US" sz="2000">
                          <a:effectLst/>
                          <a:latin typeface="Aptos" panose="020B0004020202020204" pitchFamily="34" charset="0"/>
                          <a:ea typeface="Times New Roman" panose="02020603050405020304" pitchFamily="18" charset="0"/>
                          <a:cs typeface="Times New Roman" panose="02020603050405020304" pitchFamily="18" charset="0"/>
                        </a:rPr>
                        <a:t> </a:t>
                      </a:r>
                      <a:r>
                        <a:rPr lang="en-US" sz="2000" b="1">
                          <a:effectLst/>
                          <a:latin typeface="Aptos" panose="020B0004020202020204" pitchFamily="34" charset="0"/>
                          <a:ea typeface="Times New Roman" panose="02020603050405020304" pitchFamily="18" charset="0"/>
                          <a:cs typeface="Times New Roman" panose="02020603050405020304" pitchFamily="18" charset="0"/>
                        </a:rPr>
                        <a:t>November 4, 2025</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buNone/>
                      </a:pPr>
                      <a:r>
                        <a:rPr lang="en-US" sz="2000" b="1" u="sng">
                          <a:solidFill>
                            <a:srgbClr val="43718B"/>
                          </a:solidFill>
                          <a:effectLst/>
                          <a:latin typeface="Aptos" panose="020B0004020202020204" pitchFamily="34" charset="0"/>
                          <a:ea typeface="Times New Roman" panose="02020603050405020304" pitchFamily="18" charset="0"/>
                          <a:cs typeface="Times New Roman" panose="02020603050405020304" pitchFamily="18" charset="0"/>
                          <a:hlinkClick r:id="rId3"/>
                        </a:rPr>
                        <a:t>Registration link</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buNone/>
                      </a:pPr>
                      <a:r>
                        <a:rPr lang="en-US" sz="2000">
                          <a:effectLst/>
                          <a:latin typeface="Aptos" panose="020B0004020202020204" pitchFamily="34" charset="0"/>
                          <a:ea typeface="Times New Roman" panose="02020603050405020304" pitchFamily="18" charset="0"/>
                          <a:cs typeface="Times New Roman" panose="02020603050405020304" pitchFamily="18" charset="0"/>
                        </a:rPr>
                        <a:t> </a:t>
                      </a:r>
                    </a:p>
                  </a:txBody>
                  <a:tcPr marL="31125" marR="311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Rebuilding After the Breakdown:</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Composing and Decomposing Numbers</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Session Time:</a:t>
                      </a:r>
                      <a:r>
                        <a:rPr lang="en-US" sz="2000">
                          <a:effectLst/>
                          <a:latin typeface="Aptos" panose="020B0004020202020204" pitchFamily="34" charset="0"/>
                          <a:ea typeface="Times New Roman" panose="02020603050405020304" pitchFamily="18" charset="0"/>
                          <a:cs typeface="Times New Roman" panose="02020603050405020304" pitchFamily="18" charset="0"/>
                        </a:rPr>
                        <a:t> 3:00-4:00</a:t>
                      </a: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Audience:</a:t>
                      </a:r>
                      <a:r>
                        <a:rPr lang="en-US" sz="2000">
                          <a:effectLst/>
                          <a:latin typeface="Aptos" panose="020B0004020202020204" pitchFamily="34" charset="0"/>
                          <a:ea typeface="Times New Roman" panose="02020603050405020304" pitchFamily="18" charset="0"/>
                          <a:cs typeface="Times New Roman" panose="02020603050405020304" pitchFamily="18" charset="0"/>
                        </a:rPr>
                        <a:t> K-5 teachers </a:t>
                      </a: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Description: </a:t>
                      </a:r>
                      <a:r>
                        <a:rPr lang="en-US" sz="2000">
                          <a:effectLst/>
                          <a:latin typeface="Aptos" panose="020B0004020202020204" pitchFamily="34" charset="0"/>
                          <a:ea typeface="Times New Roman" panose="02020603050405020304" pitchFamily="18" charset="0"/>
                          <a:cs typeface="Times New Roman" panose="02020603050405020304" pitchFamily="18" charset="0"/>
                        </a:rPr>
                        <a:t>This session will explore composing and decomposing numbers in grades Kindergarten through fifth grade, equipping teachers with a comprehensive understanding of grade level expectations and instructional strategies to enhance student understanding.</a:t>
                      </a:r>
                    </a:p>
                    <a:p>
                      <a:pPr marL="0" marR="0">
                        <a:lnSpc>
                          <a:spcPct val="100000"/>
                        </a:lnSpc>
                        <a:spcBef>
                          <a:spcPts val="0"/>
                        </a:spcBef>
                        <a:buNone/>
                      </a:pPr>
                      <a:r>
                        <a:rPr lang="en-US" sz="2000" b="1">
                          <a:effectLst/>
                          <a:latin typeface="Aptos" panose="020B0004020202020204" pitchFamily="34" charset="0"/>
                          <a:ea typeface="Times New Roman" panose="02020603050405020304" pitchFamily="18" charset="0"/>
                          <a:cs typeface="Times New Roman" panose="02020603050405020304" pitchFamily="18" charset="0"/>
                        </a:rPr>
                        <a:t>Date: November 13, 2025</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0000"/>
                        </a:lnSpc>
                        <a:spcBef>
                          <a:spcPts val="0"/>
                        </a:spcBef>
                        <a:buNone/>
                      </a:pPr>
                      <a:r>
                        <a:rPr lang="en-US" sz="2000" b="1" u="sng">
                          <a:solidFill>
                            <a:srgbClr val="43718B"/>
                          </a:solidFill>
                          <a:effectLst/>
                          <a:latin typeface="Aptos" panose="020B0004020202020204" pitchFamily="34" charset="0"/>
                          <a:ea typeface="Times New Roman" panose="02020603050405020304" pitchFamily="18" charset="0"/>
                          <a:cs typeface="Times New Roman" panose="02020603050405020304" pitchFamily="18" charset="0"/>
                          <a:hlinkClick r:id="rId4"/>
                        </a:rPr>
                        <a:t>Registration Link</a:t>
                      </a:r>
                      <a:endParaRPr lang="en-US" sz="2000">
                        <a:effectLst/>
                        <a:latin typeface="Aptos" panose="020B0004020202020204" pitchFamily="34" charset="0"/>
                        <a:ea typeface="Times New Roman" panose="02020603050405020304" pitchFamily="18" charset="0"/>
                        <a:cs typeface="Times New Roman" panose="02020603050405020304" pitchFamily="18" charset="0"/>
                      </a:endParaRPr>
                    </a:p>
                  </a:txBody>
                  <a:tcPr marL="31125" marR="311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7847804"/>
                  </a:ext>
                </a:extLst>
              </a:tr>
            </a:tbl>
          </a:graphicData>
        </a:graphic>
      </p:graphicFrame>
    </p:spTree>
    <p:extLst>
      <p:ext uri="{BB962C8B-B14F-4D97-AF65-F5344CB8AC3E}">
        <p14:creationId xmlns:p14="http://schemas.microsoft.com/office/powerpoint/2010/main" val="36689166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Science Standards and Instruction Updates</a:t>
            </a:r>
            <a:endParaRPr kumimoji="0" lang="en-US" sz="5000" b="1" i="0"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68B022E1-A8D3-3A4F-59B2-610E7DADD22A}"/>
              </a:ext>
            </a:extLst>
          </p:cNvPr>
          <p:cNvSpPr>
            <a:spLocks noGrp="1"/>
          </p:cNvSpPr>
          <p:nvPr>
            <p:ph idx="1"/>
          </p:nvPr>
        </p:nvSpPr>
        <p:spPr>
          <a:xfrm>
            <a:off x="918972" y="1817316"/>
            <a:ext cx="16450056" cy="7490986"/>
          </a:xfrm>
        </p:spPr>
        <p:txBody>
          <a:bodyPr vert="horz" lIns="91440" tIns="45720" rIns="91440" bIns="45720" rtlCol="0" anchor="t">
            <a:normAutofit/>
          </a:bodyPr>
          <a:lstStyle/>
          <a:p>
            <a:pPr>
              <a:lnSpc>
                <a:spcPct val="110000"/>
              </a:lnSpc>
              <a:spcBef>
                <a:spcPts val="0"/>
              </a:spcBef>
            </a:pPr>
            <a:r>
              <a:rPr lang="en-US" sz="4400">
                <a:latin typeface="Aptos"/>
              </a:rPr>
              <a:t>Science Instructional Resources Webpage Updates:</a:t>
            </a:r>
          </a:p>
          <a:p>
            <a:pPr marL="742950" indent="-285750">
              <a:lnSpc>
                <a:spcPct val="110000"/>
              </a:lnSpc>
              <a:spcBef>
                <a:spcPts val="0"/>
              </a:spcBef>
              <a:buChar char="•"/>
            </a:pPr>
            <a:r>
              <a:rPr lang="en-US" sz="4000">
                <a:latin typeface="Aptos"/>
              </a:rPr>
              <a:t>Updated! Performance Targets for the Science Standards</a:t>
            </a:r>
          </a:p>
          <a:p>
            <a:pPr marL="742950" indent="-285750">
              <a:lnSpc>
                <a:spcPct val="110000"/>
              </a:lnSpc>
              <a:spcBef>
                <a:spcPts val="0"/>
              </a:spcBef>
              <a:buChar char="•"/>
            </a:pPr>
            <a:r>
              <a:rPr lang="en-US" sz="4000">
                <a:latin typeface="Aptos"/>
              </a:rPr>
              <a:t>New! Using the SEPs and CCCs</a:t>
            </a:r>
          </a:p>
          <a:p>
            <a:pPr marL="742950" indent="-285750">
              <a:lnSpc>
                <a:spcPct val="110000"/>
              </a:lnSpc>
              <a:spcBef>
                <a:spcPts val="0"/>
              </a:spcBef>
              <a:buChar char="•"/>
            </a:pPr>
            <a:r>
              <a:rPr lang="en-US" sz="4000">
                <a:latin typeface="Aptos"/>
              </a:rPr>
              <a:t>Updated! Graphic Organizers for the SEPs and CCCs</a:t>
            </a:r>
          </a:p>
          <a:p>
            <a:pPr marL="742950" indent="-285750">
              <a:lnSpc>
                <a:spcPct val="110000"/>
              </a:lnSpc>
              <a:spcBef>
                <a:spcPts val="0"/>
              </a:spcBef>
              <a:buChar char="•"/>
            </a:pPr>
            <a:r>
              <a:rPr lang="en-US" sz="4000">
                <a:latin typeface="Aptos"/>
              </a:rPr>
              <a:t>Updated! Science Assessment Resources</a:t>
            </a:r>
          </a:p>
          <a:p>
            <a:pPr>
              <a:lnSpc>
                <a:spcPct val="110000"/>
              </a:lnSpc>
              <a:spcBef>
                <a:spcPts val="0"/>
              </a:spcBef>
            </a:pPr>
            <a:endParaRPr lang="en-US" sz="4400">
              <a:latin typeface="Aptos"/>
            </a:endParaRPr>
          </a:p>
          <a:p>
            <a:pPr>
              <a:lnSpc>
                <a:spcPct val="110000"/>
              </a:lnSpc>
              <a:spcBef>
                <a:spcPts val="0"/>
              </a:spcBef>
            </a:pPr>
            <a:r>
              <a:rPr lang="en-US" sz="4400">
                <a:latin typeface="Aptos"/>
              </a:rPr>
              <a:t>Professional Learning Updates:</a:t>
            </a:r>
            <a:endParaRPr lang="en-US" sz="4000">
              <a:latin typeface="Aptos"/>
            </a:endParaRPr>
          </a:p>
          <a:p>
            <a:pPr marL="685800" indent="-285750">
              <a:lnSpc>
                <a:spcPct val="110000"/>
              </a:lnSpc>
              <a:spcBef>
                <a:spcPts val="0"/>
              </a:spcBef>
              <a:buChar char="•"/>
            </a:pPr>
            <a:r>
              <a:rPr lang="en-US" sz="4000">
                <a:latin typeface="Aptos"/>
              </a:rPr>
              <a:t>2025-2026 School Year Webinar Series</a:t>
            </a:r>
          </a:p>
          <a:p>
            <a:pPr marL="685800" indent="-285750">
              <a:lnSpc>
                <a:spcPct val="110000"/>
              </a:lnSpc>
              <a:spcBef>
                <a:spcPts val="0"/>
              </a:spcBef>
              <a:buChar char="•"/>
            </a:pPr>
            <a:r>
              <a:rPr lang="en-US" sz="4000">
                <a:latin typeface="Aptos"/>
              </a:rPr>
              <a:t>2025-2026 PLO Menu Options</a:t>
            </a:r>
          </a:p>
        </p:txBody>
      </p:sp>
      <p:grpSp>
        <p:nvGrpSpPr>
          <p:cNvPr id="6" name="Group 5" descr="QR code for Science Instructional Resources: https://ed.sc.gov/instruction/standards/science/instructional-resources/">
            <a:extLst>
              <a:ext uri="{FF2B5EF4-FFF2-40B4-BE49-F238E27FC236}">
                <a16:creationId xmlns:a16="http://schemas.microsoft.com/office/drawing/2014/main" id="{0C070640-282D-FC02-7898-1DDE1E7A3594}"/>
              </a:ext>
            </a:extLst>
          </p:cNvPr>
          <p:cNvGrpSpPr/>
          <p:nvPr/>
        </p:nvGrpSpPr>
        <p:grpSpPr>
          <a:xfrm>
            <a:off x="13626299" y="2186609"/>
            <a:ext cx="4571998" cy="3230295"/>
            <a:chOff x="13798827" y="2186609"/>
            <a:chExt cx="4571998" cy="3230295"/>
          </a:xfrm>
        </p:grpSpPr>
        <p:pic>
          <p:nvPicPr>
            <p:cNvPr id="3" name="Picture 2" descr="generated_image.png">
              <a:extLst>
                <a:ext uri="{FF2B5EF4-FFF2-40B4-BE49-F238E27FC236}">
                  <a16:creationId xmlns:a16="http://schemas.microsoft.com/office/drawing/2014/main" id="{03906A6C-2663-40F1-CB7D-450547DB6E3F}"/>
                </a:ext>
              </a:extLst>
            </p:cNvPr>
            <p:cNvPicPr>
              <a:picLocks noChangeAspect="1"/>
            </p:cNvPicPr>
            <p:nvPr/>
          </p:nvPicPr>
          <p:blipFill>
            <a:blip r:embed="rId3"/>
            <a:srcRect l="3364" t="4765" r="3364" b="8140"/>
            <a:stretch>
              <a:fillRect/>
            </a:stretch>
          </p:blipFill>
          <p:spPr>
            <a:xfrm>
              <a:off x="14794809" y="2848650"/>
              <a:ext cx="2562633" cy="2568254"/>
            </a:xfrm>
            <a:prstGeom prst="rect">
              <a:avLst/>
            </a:prstGeom>
          </p:spPr>
        </p:pic>
        <p:sp>
          <p:nvSpPr>
            <p:cNvPr id="4" name="TextBox 3">
              <a:extLst>
                <a:ext uri="{FF2B5EF4-FFF2-40B4-BE49-F238E27FC236}">
                  <a16:creationId xmlns:a16="http://schemas.microsoft.com/office/drawing/2014/main" id="{8E5ABBAD-3D6B-DA33-1B84-41E808F73632}"/>
                </a:ext>
              </a:extLst>
            </p:cNvPr>
            <p:cNvSpPr txBox="1"/>
            <p:nvPr/>
          </p:nvSpPr>
          <p:spPr>
            <a:xfrm>
              <a:off x="13798827" y="2186609"/>
              <a:ext cx="457199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a:t>Science Instructional Resources</a:t>
              </a:r>
              <a:endParaRPr lang="en-US" sz="2400" b="0"/>
            </a:p>
          </p:txBody>
        </p:sp>
      </p:grpSp>
      <p:grpSp>
        <p:nvGrpSpPr>
          <p:cNvPr id="10" name="Group 9" descr="QR code for Science Professional Learning: https://ed.sc.gov/instruction/standards/science/professional-learning-opportunities/">
            <a:extLst>
              <a:ext uri="{FF2B5EF4-FFF2-40B4-BE49-F238E27FC236}">
                <a16:creationId xmlns:a16="http://schemas.microsoft.com/office/drawing/2014/main" id="{F33CEBAD-78DB-C859-D9F5-B3EF018B74B2}"/>
              </a:ext>
            </a:extLst>
          </p:cNvPr>
          <p:cNvGrpSpPr/>
          <p:nvPr/>
        </p:nvGrpSpPr>
        <p:grpSpPr>
          <a:xfrm>
            <a:off x="13499161" y="5784574"/>
            <a:ext cx="4571998" cy="3052926"/>
            <a:chOff x="13629612" y="5652052"/>
            <a:chExt cx="4571998" cy="3052926"/>
          </a:xfrm>
        </p:grpSpPr>
        <p:pic>
          <p:nvPicPr>
            <p:cNvPr id="7" name="Picture 6" descr="generated_image.png">
              <a:extLst>
                <a:ext uri="{FF2B5EF4-FFF2-40B4-BE49-F238E27FC236}">
                  <a16:creationId xmlns:a16="http://schemas.microsoft.com/office/drawing/2014/main" id="{D1973CB3-3AB8-7448-0D2E-945FA1A7B3A3}"/>
                </a:ext>
              </a:extLst>
            </p:cNvPr>
            <p:cNvPicPr>
              <a:picLocks noChangeAspect="1"/>
            </p:cNvPicPr>
            <p:nvPr/>
          </p:nvPicPr>
          <p:blipFill>
            <a:blip r:embed="rId4"/>
            <a:srcRect l="3670" t="4191" r="3670" b="8383"/>
            <a:stretch>
              <a:fillRect/>
            </a:stretch>
          </p:blipFill>
          <p:spPr>
            <a:xfrm>
              <a:off x="14662289" y="6215514"/>
              <a:ext cx="2479733" cy="2489464"/>
            </a:xfrm>
            <a:prstGeom prst="rect">
              <a:avLst/>
            </a:prstGeom>
          </p:spPr>
        </p:pic>
        <p:sp>
          <p:nvSpPr>
            <p:cNvPr id="9" name="TextBox 8">
              <a:extLst>
                <a:ext uri="{FF2B5EF4-FFF2-40B4-BE49-F238E27FC236}">
                  <a16:creationId xmlns:a16="http://schemas.microsoft.com/office/drawing/2014/main" id="{98C42861-AF65-EB0B-0725-156F2D8C0258}"/>
                </a:ext>
              </a:extLst>
            </p:cNvPr>
            <p:cNvSpPr txBox="1"/>
            <p:nvPr/>
          </p:nvSpPr>
          <p:spPr>
            <a:xfrm>
              <a:off x="13629612" y="5652052"/>
              <a:ext cx="457199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a:t>Science Professional Learning</a:t>
              </a:r>
              <a:endParaRPr lang="en-US"/>
            </a:p>
          </p:txBody>
        </p:sp>
      </p:grpSp>
      <p:sp>
        <p:nvSpPr>
          <p:cNvPr id="12" name="TextBox 11">
            <a:extLst>
              <a:ext uri="{FF2B5EF4-FFF2-40B4-BE49-F238E27FC236}">
                <a16:creationId xmlns:a16="http://schemas.microsoft.com/office/drawing/2014/main" id="{931F820F-DD8B-47EC-5083-4C1AFDA4DD01}"/>
              </a:ext>
            </a:extLst>
          </p:cNvPr>
          <p:cNvSpPr txBox="1"/>
          <p:nvPr/>
        </p:nvSpPr>
        <p:spPr>
          <a:xfrm>
            <a:off x="12523590" y="5322909"/>
            <a:ext cx="5764410" cy="461665"/>
          </a:xfrm>
          <a:prstGeom prst="rect">
            <a:avLst/>
          </a:prstGeom>
        </p:spPr>
        <p:txBody>
          <a:bodyPr vert="horz" wrap="none" lIns="91440" tIns="45720" rIns="91440" bIns="45720" rtlCol="0" anchor="t">
            <a:noAutofit/>
          </a:bodyPr>
          <a:lstStyle/>
          <a:p>
            <a:r>
              <a:rPr lang="en-US" sz="1400" dirty="0">
                <a:hlinkClick r:id="rId5"/>
              </a:rPr>
              <a:t>https://ed.sc.gov/instruction/standards/science/instructional-resources/</a:t>
            </a:r>
            <a:endParaRPr lang="en-US" sz="1400" b="0" dirty="0"/>
          </a:p>
        </p:txBody>
      </p:sp>
      <p:sp>
        <p:nvSpPr>
          <p:cNvPr id="13" name="TextBox 12">
            <a:extLst>
              <a:ext uri="{FF2B5EF4-FFF2-40B4-BE49-F238E27FC236}">
                <a16:creationId xmlns:a16="http://schemas.microsoft.com/office/drawing/2014/main" id="{ED906C7E-EC2A-78B7-47F4-00787BE04B17}"/>
              </a:ext>
            </a:extLst>
          </p:cNvPr>
          <p:cNvSpPr txBox="1"/>
          <p:nvPr/>
        </p:nvSpPr>
        <p:spPr>
          <a:xfrm>
            <a:off x="9267318" y="8842789"/>
            <a:ext cx="7697337" cy="461665"/>
          </a:xfrm>
          <a:prstGeom prst="rect">
            <a:avLst/>
          </a:prstGeom>
        </p:spPr>
        <p:txBody>
          <a:bodyPr vert="horz" wrap="none" lIns="91440" tIns="45720" rIns="91440" bIns="45720" rtlCol="0" anchor="t">
            <a:noAutofit/>
          </a:bodyPr>
          <a:lstStyle/>
          <a:p>
            <a:r>
              <a:rPr lang="en-US" sz="1600" dirty="0">
                <a:hlinkClick r:id="rId6"/>
              </a:rPr>
              <a:t>https://ed.sc.gov/instruction/standards/science/professional-learning-opportunities/</a:t>
            </a:r>
            <a:endParaRPr lang="en-US" sz="1600" b="0" dirty="0"/>
          </a:p>
        </p:txBody>
      </p:sp>
    </p:spTree>
    <p:extLst>
      <p:ext uri="{BB962C8B-B14F-4D97-AF65-F5344CB8AC3E}">
        <p14:creationId xmlns:p14="http://schemas.microsoft.com/office/powerpoint/2010/main" val="2273683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E5CBF-695D-3186-746E-8E12E48A41D6}"/>
              </a:ext>
            </a:extLst>
          </p:cNvPr>
          <p:cNvSpPr>
            <a:spLocks noGrp="1"/>
          </p:cNvSpPr>
          <p:nvPr>
            <p:ph type="title"/>
          </p:nvPr>
        </p:nvSpPr>
        <p:spPr/>
        <p:txBody>
          <a:bodyPr/>
          <a:lstStyle/>
          <a:p>
            <a:r>
              <a:rPr lang="en-US"/>
              <a:t>Visual and Performing Arts</a:t>
            </a:r>
          </a:p>
        </p:txBody>
      </p:sp>
      <p:sp>
        <p:nvSpPr>
          <p:cNvPr id="3" name="Content Placeholder 2">
            <a:extLst>
              <a:ext uri="{FF2B5EF4-FFF2-40B4-BE49-F238E27FC236}">
                <a16:creationId xmlns:a16="http://schemas.microsoft.com/office/drawing/2014/main" id="{578CDD5C-DFFF-DB29-E1C1-838AC661D83F}"/>
              </a:ext>
            </a:extLst>
          </p:cNvPr>
          <p:cNvSpPr>
            <a:spLocks noGrp="1"/>
          </p:cNvSpPr>
          <p:nvPr>
            <p:ph idx="1"/>
          </p:nvPr>
        </p:nvSpPr>
        <p:spPr/>
        <p:txBody>
          <a:bodyPr vert="horz" lIns="91440" tIns="45720" rIns="91440" bIns="45720" rtlCol="0" anchor="t">
            <a:normAutofit/>
          </a:bodyPr>
          <a:lstStyle/>
          <a:p>
            <a:pPr marL="342900" indent="-342900">
              <a:lnSpc>
                <a:spcPct val="110000"/>
              </a:lnSpc>
              <a:spcBef>
                <a:spcPts val="0"/>
              </a:spcBef>
            </a:pPr>
            <a:r>
              <a:rPr lang="en-US" b="1"/>
              <a:t>Visual and Performing Arts Standards</a:t>
            </a:r>
            <a:endParaRPr lang="en-US" b="1">
              <a:solidFill>
                <a:srgbClr val="000000"/>
              </a:solidFill>
            </a:endParaRPr>
          </a:p>
          <a:p>
            <a:pPr marL="285750" indent="-285750">
              <a:lnSpc>
                <a:spcPct val="110000"/>
              </a:lnSpc>
              <a:spcBef>
                <a:spcPts val="0"/>
              </a:spcBef>
              <a:buFont typeface="Arial,Sans-Serif"/>
              <a:buChar char="•"/>
            </a:pPr>
            <a:r>
              <a:rPr lang="en-US">
                <a:solidFill>
                  <a:srgbClr val="2F3D4C"/>
                </a:solidFill>
              </a:rPr>
              <a:t>Second Reading by SBE (and Anticipated Approval) in November</a:t>
            </a:r>
            <a:endParaRPr lang="en-US">
              <a:solidFill>
                <a:srgbClr val="000000"/>
              </a:solidFill>
            </a:endParaRPr>
          </a:p>
          <a:p>
            <a:pPr marL="285750" indent="-285750">
              <a:lnSpc>
                <a:spcPct val="110000"/>
              </a:lnSpc>
              <a:spcBef>
                <a:spcPts val="0"/>
              </a:spcBef>
              <a:buFont typeface="Arial,Sans-Serif"/>
              <a:buChar char="•"/>
            </a:pPr>
            <a:r>
              <a:rPr lang="en-US"/>
              <a:t>Regional PLOs in the Spring (Look for a Memo Coming Soon)</a:t>
            </a:r>
            <a:endParaRPr lang="en-US">
              <a:solidFill>
                <a:srgbClr val="000000"/>
              </a:solidFill>
            </a:endParaRPr>
          </a:p>
          <a:p>
            <a:pPr marL="285750" indent="-285750">
              <a:lnSpc>
                <a:spcPct val="110000"/>
              </a:lnSpc>
              <a:spcBef>
                <a:spcPts val="0"/>
              </a:spcBef>
              <a:buFont typeface="Arial,Sans-Serif"/>
              <a:buChar char="•"/>
            </a:pPr>
            <a:r>
              <a:rPr lang="en-US"/>
              <a:t>Full Implementation Beginning in 2026-2027 School Year</a:t>
            </a:r>
            <a:endParaRPr lang="en-US">
              <a:solidFill>
                <a:srgbClr val="000000"/>
              </a:solidFill>
            </a:endParaRPr>
          </a:p>
          <a:p>
            <a:pPr marL="285750" indent="-285750">
              <a:lnSpc>
                <a:spcPct val="110000"/>
              </a:lnSpc>
              <a:spcBef>
                <a:spcPts val="0"/>
              </a:spcBef>
              <a:buFont typeface="Arial,Sans-Serif"/>
              <a:buChar char="•"/>
            </a:pPr>
            <a:endParaRPr lang="en-US"/>
          </a:p>
          <a:p>
            <a:pPr>
              <a:lnSpc>
                <a:spcPct val="110000"/>
              </a:lnSpc>
              <a:spcBef>
                <a:spcPts val="0"/>
              </a:spcBef>
            </a:pPr>
            <a:endParaRPr lang="en-US"/>
          </a:p>
          <a:p>
            <a:pPr>
              <a:lnSpc>
                <a:spcPct val="110000"/>
              </a:lnSpc>
              <a:spcBef>
                <a:spcPts val="0"/>
              </a:spcBef>
            </a:pPr>
            <a:r>
              <a:rPr lang="en-US" b="1"/>
              <a:t>Visual and Performing Arts Professional Learning is Available!</a:t>
            </a:r>
          </a:p>
          <a:p>
            <a:pPr>
              <a:lnSpc>
                <a:spcPct val="110000"/>
              </a:lnSpc>
              <a:spcBef>
                <a:spcPts val="0"/>
              </a:spcBef>
            </a:pPr>
            <a:r>
              <a:rPr lang="en-US"/>
              <a:t> Contact Roger Simpson, Education Associate for the Visual and Performing Arts, rsimpson@ed.sc.gov</a:t>
            </a:r>
          </a:p>
          <a:p>
            <a:pPr>
              <a:lnSpc>
                <a:spcPct val="110000"/>
              </a:lnSpc>
              <a:spcBef>
                <a:spcPts val="0"/>
              </a:spcBef>
            </a:pPr>
            <a:endParaRPr lang="en-US">
              <a:solidFill>
                <a:srgbClr val="000000"/>
              </a:solidFill>
            </a:endParaRPr>
          </a:p>
          <a:p>
            <a:endParaRPr lang="en-US"/>
          </a:p>
        </p:txBody>
      </p:sp>
    </p:spTree>
    <p:extLst>
      <p:ext uri="{BB962C8B-B14F-4D97-AF65-F5344CB8AC3E}">
        <p14:creationId xmlns:p14="http://schemas.microsoft.com/office/powerpoint/2010/main" val="4666787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86CF7E-DD6B-FA8A-ECBC-39BA72AC5AF2}"/>
              </a:ext>
            </a:extLst>
          </p:cNvPr>
          <p:cNvSpPr>
            <a:spLocks noGrp="1"/>
          </p:cNvSpPr>
          <p:nvPr>
            <p:ph type="title"/>
          </p:nvPr>
        </p:nvSpPr>
        <p:spPr/>
        <p:txBody>
          <a:bodyPr/>
          <a:lstStyle/>
          <a:p>
            <a:r>
              <a:rPr lang="en-US"/>
              <a:t>World Languages</a:t>
            </a:r>
          </a:p>
        </p:txBody>
      </p:sp>
      <p:sp>
        <p:nvSpPr>
          <p:cNvPr id="3" name="Content Placeholder 2">
            <a:extLst>
              <a:ext uri="{FF2B5EF4-FFF2-40B4-BE49-F238E27FC236}">
                <a16:creationId xmlns:a16="http://schemas.microsoft.com/office/drawing/2014/main" id="{1272729B-64D0-0FAD-3448-6A55FF216639}"/>
              </a:ext>
            </a:extLst>
          </p:cNvPr>
          <p:cNvSpPr>
            <a:spLocks noGrp="1"/>
          </p:cNvSpPr>
          <p:nvPr>
            <p:ph idx="1"/>
          </p:nvPr>
        </p:nvSpPr>
        <p:spPr/>
        <p:txBody>
          <a:bodyPr vert="horz" lIns="91440" tIns="45720" rIns="91440" bIns="45720" rtlCol="0" anchor="t">
            <a:normAutofit/>
          </a:bodyPr>
          <a:lstStyle/>
          <a:p>
            <a:r>
              <a:rPr lang="en-US">
                <a:ea typeface="+mn-lt"/>
                <a:cs typeface="+mn-lt"/>
              </a:rPr>
              <a:t>An updated version of </a:t>
            </a:r>
            <a:r>
              <a:rPr lang="en-US" b="1">
                <a:ea typeface="+mn-lt"/>
                <a:cs typeface="+mn-lt"/>
                <a:hlinkClick r:id="rId2"/>
              </a:rPr>
              <a:t>South Carolina Seal of Biliteracy Overview and Guidelines </a:t>
            </a:r>
            <a:r>
              <a:rPr lang="en-US" b="1">
                <a:ea typeface="+mn-lt"/>
                <a:cs typeface="+mn-lt"/>
              </a:rPr>
              <a:t> </a:t>
            </a:r>
            <a:r>
              <a:rPr lang="en-US">
                <a:ea typeface="+mn-lt"/>
                <a:cs typeface="+mn-lt"/>
              </a:rPr>
              <a:t> has been published with updated requirements and new resources.</a:t>
            </a:r>
            <a:endParaRPr lang="en-US"/>
          </a:p>
          <a:p>
            <a:endParaRPr lang="en-US" b="1">
              <a:ea typeface="+mn-lt"/>
              <a:cs typeface="+mn-lt"/>
            </a:endParaRPr>
          </a:p>
          <a:p>
            <a:r>
              <a:rPr lang="en-US" b="1">
                <a:ea typeface="+mn-lt"/>
                <a:cs typeface="+mn-lt"/>
              </a:rPr>
              <a:t>Updated Requirements</a:t>
            </a:r>
            <a:r>
              <a:rPr lang="en-US">
                <a:ea typeface="+mn-lt"/>
                <a:cs typeface="+mn-lt"/>
              </a:rPr>
              <a:t>:</a:t>
            </a:r>
            <a:endParaRPr lang="en-US"/>
          </a:p>
          <a:p>
            <a:pPr marL="285750" indent="-285750">
              <a:buFont typeface="Arial"/>
              <a:buChar char="•"/>
            </a:pPr>
            <a:r>
              <a:rPr lang="en-US">
                <a:ea typeface="+mn-lt"/>
                <a:cs typeface="+mn-lt"/>
              </a:rPr>
              <a:t>To meet Qualification II (English Proficiency) the ACCESS  composite score for ML students is now a 4.4 flat for </a:t>
            </a:r>
            <a:r>
              <a:rPr lang="en-US" i="1">
                <a:ea typeface="+mn-lt"/>
                <a:cs typeface="+mn-lt"/>
              </a:rPr>
              <a:t>all three tiers. </a:t>
            </a:r>
            <a:r>
              <a:rPr lang="en-US">
                <a:ea typeface="+mn-lt"/>
                <a:cs typeface="+mn-lt"/>
              </a:rPr>
              <a:t>There are no longer different ACCESS scores per tier.</a:t>
            </a:r>
            <a:br>
              <a:rPr lang="en-US">
                <a:ea typeface="+mn-lt"/>
                <a:cs typeface="+mn-lt"/>
              </a:rPr>
            </a:br>
            <a:r>
              <a:rPr lang="en-US">
                <a:ea typeface="+mn-lt"/>
                <a:cs typeface="+mn-lt"/>
              </a:rPr>
              <a:t> </a:t>
            </a:r>
          </a:p>
          <a:p>
            <a:pPr marL="285750" indent="-285750">
              <a:buFont typeface="Arial"/>
              <a:buChar char="•"/>
            </a:pPr>
            <a:r>
              <a:rPr lang="en-US">
                <a:ea typeface="+mn-lt"/>
                <a:cs typeface="+mn-lt"/>
              </a:rPr>
              <a:t>To meet Qualification II (English Proficiency), d/Deaf students have now the option of demonstrating their English proficiency by earning intermediate mid or higher in reading and writing on an approved proficiency based assessment. </a:t>
            </a:r>
            <a:endParaRPr lang="en-US"/>
          </a:p>
          <a:p>
            <a:endParaRPr lang="en-US"/>
          </a:p>
        </p:txBody>
      </p:sp>
    </p:spTree>
    <p:extLst>
      <p:ext uri="{BB962C8B-B14F-4D97-AF65-F5344CB8AC3E}">
        <p14:creationId xmlns:p14="http://schemas.microsoft.com/office/powerpoint/2010/main" val="32417525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EA281-D602-FA11-4A98-466AA66029A8}"/>
              </a:ext>
            </a:extLst>
          </p:cNvPr>
          <p:cNvSpPr>
            <a:spLocks noGrp="1"/>
          </p:cNvSpPr>
          <p:nvPr>
            <p:ph type="title"/>
          </p:nvPr>
        </p:nvSpPr>
        <p:spPr/>
        <p:txBody>
          <a:bodyPr/>
          <a:lstStyle/>
          <a:p>
            <a:r>
              <a:rPr lang="en-US"/>
              <a:t>World Languages</a:t>
            </a:r>
          </a:p>
        </p:txBody>
      </p:sp>
      <p:sp>
        <p:nvSpPr>
          <p:cNvPr id="3" name="Content Placeholder 2">
            <a:extLst>
              <a:ext uri="{FF2B5EF4-FFF2-40B4-BE49-F238E27FC236}">
                <a16:creationId xmlns:a16="http://schemas.microsoft.com/office/drawing/2014/main" id="{07A48CDB-8113-63E8-B9BA-B8AB459E8B0F}"/>
              </a:ext>
            </a:extLst>
          </p:cNvPr>
          <p:cNvSpPr>
            <a:spLocks noGrp="1"/>
          </p:cNvSpPr>
          <p:nvPr>
            <p:ph idx="1"/>
          </p:nvPr>
        </p:nvSpPr>
        <p:spPr/>
        <p:txBody>
          <a:bodyPr vert="horz" lIns="91440" tIns="45720" rIns="91440" bIns="45720" rtlCol="0" anchor="t">
            <a:normAutofit/>
          </a:bodyPr>
          <a:lstStyle/>
          <a:p>
            <a:pPr marL="457200" indent="-457200">
              <a:buChar char="•"/>
            </a:pPr>
            <a:endParaRPr lang="en-US"/>
          </a:p>
          <a:p>
            <a:pPr marL="457200" indent="-457200">
              <a:buChar char="•"/>
            </a:pPr>
            <a:r>
              <a:rPr lang="en-US" b="1"/>
              <a:t>Anderson University</a:t>
            </a:r>
            <a:r>
              <a:rPr lang="en-US"/>
              <a:t> becomes the 6th university to </a:t>
            </a:r>
            <a:r>
              <a:rPr lang="en-US" b="1"/>
              <a:t>recognize the SC Seal of Biliteracy </a:t>
            </a:r>
            <a:r>
              <a:rPr lang="en-US"/>
              <a:t>as a placement tool and for credit. Students can earn 6 to 12 credits based on the tier earned.</a:t>
            </a:r>
          </a:p>
          <a:p>
            <a:pPr marL="457200" indent="-457200">
              <a:buChar char="•"/>
            </a:pPr>
            <a:endParaRPr lang="en-US"/>
          </a:p>
          <a:p>
            <a:pPr marL="457200" indent="-457200">
              <a:buChar char="•"/>
            </a:pPr>
            <a:r>
              <a:rPr lang="en-US"/>
              <a:t>SCDE is now offering a pathway for </a:t>
            </a:r>
            <a:r>
              <a:rPr lang="en-US" b="1"/>
              <a:t>Endorsement to Dual Language Immersion</a:t>
            </a:r>
            <a:r>
              <a:rPr lang="en-US"/>
              <a:t> Teachers, Coaches and Instructional leaders. For more information, visit this </a:t>
            </a:r>
            <a:r>
              <a:rPr lang="en-US">
                <a:hlinkClick r:id="rId2"/>
              </a:rPr>
              <a:t>page</a:t>
            </a:r>
          </a:p>
        </p:txBody>
      </p:sp>
    </p:spTree>
    <p:extLst>
      <p:ext uri="{BB962C8B-B14F-4D97-AF65-F5344CB8AC3E}">
        <p14:creationId xmlns:p14="http://schemas.microsoft.com/office/powerpoint/2010/main" val="35329322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DADCDA-65B1-2C6F-2F44-B76127CFB4C4}"/>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459EF27-6C80-1CC5-5B55-E932A9C00060}"/>
              </a:ext>
            </a:extLst>
          </p:cNvPr>
          <p:cNvSpPr txBox="1">
            <a:spLocks noGrp="1"/>
          </p:cNvSpPr>
          <p:nvPr>
            <p:ph type="title"/>
          </p:nvPr>
        </p:nvSpPr>
        <p:spPr>
          <a:xfrm>
            <a:off x="918972" y="711606"/>
            <a:ext cx="16450056" cy="769441"/>
          </a:xfr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en-US" noProof="0"/>
              <a:t>Health and Physical Education</a:t>
            </a:r>
          </a:p>
        </p:txBody>
      </p:sp>
      <p:sp>
        <p:nvSpPr>
          <p:cNvPr id="3" name="Content Placeholder 2">
            <a:extLst>
              <a:ext uri="{FF2B5EF4-FFF2-40B4-BE49-F238E27FC236}">
                <a16:creationId xmlns:a16="http://schemas.microsoft.com/office/drawing/2014/main" id="{539FF916-B8EB-017D-968C-EFA43F0E10AA}"/>
              </a:ext>
            </a:extLst>
          </p:cNvPr>
          <p:cNvSpPr>
            <a:spLocks noGrp="1"/>
          </p:cNvSpPr>
          <p:nvPr>
            <p:ph idx="1"/>
          </p:nvPr>
        </p:nvSpPr>
        <p:spPr>
          <a:xfrm>
            <a:off x="918972" y="2175346"/>
            <a:ext cx="16450056" cy="6982721"/>
          </a:xfrm>
        </p:spPr>
        <p:txBody>
          <a:bodyPr vert="horz" lIns="91440" tIns="45720" rIns="91440" bIns="45720" rtlCol="0" anchor="t">
            <a:normAutofit/>
          </a:bodyPr>
          <a:lstStyle/>
          <a:p>
            <a:r>
              <a:rPr lang="en-US" b="1"/>
              <a:t>Upcoming Professional Learning</a:t>
            </a:r>
            <a:endParaRPr lang="en-US" sz="2800" b="1"/>
          </a:p>
          <a:p>
            <a:pPr marL="457200" indent="-457200">
              <a:buFont typeface="Arial" panose="020B0604020202020204" pitchFamily="34" charset="0"/>
              <a:buChar char="•"/>
            </a:pPr>
            <a:r>
              <a:rPr lang="en-US" sz="2800"/>
              <a:t>Regional PLOs in the spring (Memo with more details coming soon)</a:t>
            </a:r>
          </a:p>
          <a:p>
            <a:pPr marL="457200" indent="-457200">
              <a:buFont typeface="Arial" panose="020B0604020202020204" pitchFamily="34" charset="0"/>
              <a:buChar char="•"/>
            </a:pPr>
            <a:r>
              <a:rPr lang="en-US"/>
              <a:t>Information sessions on health education requirements for each grade band (Dates TBD for early 2026)</a:t>
            </a:r>
          </a:p>
          <a:p>
            <a:endParaRPr lang="en-US"/>
          </a:p>
          <a:p>
            <a:r>
              <a:rPr lang="en-US" b="1"/>
              <a:t>Students Health and Fitness Act (SHFA)</a:t>
            </a:r>
          </a:p>
          <a:p>
            <a:pPr marL="457200" indent="-457200">
              <a:buFont typeface="Arial" panose="020B0604020202020204" pitchFamily="34" charset="0"/>
              <a:buChar char="•"/>
            </a:pPr>
            <a:r>
              <a:rPr lang="en-US"/>
              <a:t>SHFA Compliance Survey </a:t>
            </a:r>
            <a:r>
              <a:rPr lang="en-US" sz="2800"/>
              <a:t>achieved a 98% response rate for the 2024-25 school year, with only 14 schools not completing the survey—an increase of 133 schools </a:t>
            </a:r>
            <a:r>
              <a:rPr lang="en-US"/>
              <a:t>from the </a:t>
            </a:r>
            <a:r>
              <a:rPr lang="en-US" sz="2800"/>
              <a:t>year prior. Thank you all for getting this task completed during testing and end of the year activities!</a:t>
            </a:r>
          </a:p>
          <a:p>
            <a:pPr marL="0" indent="0">
              <a:buNone/>
            </a:pPr>
            <a:endParaRPr lang="en-US"/>
          </a:p>
          <a:p>
            <a:pPr marL="0" indent="0">
              <a:buNone/>
            </a:pPr>
            <a:endParaRPr lang="en-US"/>
          </a:p>
          <a:p>
            <a:pPr marL="0" indent="0">
              <a:spcBef>
                <a:spcPts val="0"/>
              </a:spcBef>
              <a:buNone/>
            </a:pPr>
            <a:r>
              <a:rPr lang="en-US" b="1"/>
              <a:t>Questions</a:t>
            </a:r>
            <a:endParaRPr lang="en-US" sz="2800" b="1"/>
          </a:p>
          <a:p>
            <a:pPr marL="0" indent="0">
              <a:spcBef>
                <a:spcPts val="0"/>
              </a:spcBef>
              <a:buNone/>
            </a:pPr>
            <a:r>
              <a:rPr lang="en-US" sz="2800"/>
              <a:t>Ben Miedema, PhD </a:t>
            </a:r>
            <a:br>
              <a:rPr lang="en-US" sz="2800"/>
            </a:br>
            <a:r>
              <a:rPr lang="en-US" sz="2800"/>
              <a:t>Education Associate – Health and Physical Education</a:t>
            </a:r>
          </a:p>
          <a:p>
            <a:pPr marL="0" indent="0">
              <a:spcBef>
                <a:spcPts val="0"/>
              </a:spcBef>
              <a:buNone/>
            </a:pPr>
            <a:r>
              <a:rPr lang="en-US" sz="2800">
                <a:hlinkClick r:id="rId3"/>
              </a:rPr>
              <a:t>bjmiedema@ed.sc.gov</a:t>
            </a:r>
            <a:endParaRPr lang="en-US" sz="2800"/>
          </a:p>
          <a:p>
            <a:pPr marL="0" indent="0">
              <a:buNone/>
            </a:pPr>
            <a:endParaRPr lang="en-US" sz="2800"/>
          </a:p>
          <a:p>
            <a:pPr marL="571500" indent="-571500">
              <a:buFont typeface="Arial" panose="020B0604020202020204" pitchFamily="34" charset="0"/>
              <a:buChar char="•"/>
            </a:pPr>
            <a:endParaRPr lang="en-US" sz="2800"/>
          </a:p>
          <a:p>
            <a:pPr marL="571500" indent="-571500">
              <a:buFont typeface="Arial" panose="020B0604020202020204" pitchFamily="34" charset="0"/>
              <a:buChar char="•"/>
            </a:pPr>
            <a:endParaRPr lang="en-US" sz="2800"/>
          </a:p>
          <a:p>
            <a:pPr marL="571500" indent="-571500">
              <a:buFont typeface="Arial" panose="020B0604020202020204" pitchFamily="34" charset="0"/>
              <a:buChar char="•"/>
            </a:pPr>
            <a:endParaRPr lang="en-US" sz="6000"/>
          </a:p>
        </p:txBody>
      </p:sp>
    </p:spTree>
    <p:extLst>
      <p:ext uri="{BB962C8B-B14F-4D97-AF65-F5344CB8AC3E}">
        <p14:creationId xmlns:p14="http://schemas.microsoft.com/office/powerpoint/2010/main" val="2657442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F7D77-DA74-1CBB-2CDD-2FC1241B413A}"/>
              </a:ext>
            </a:extLst>
          </p:cNvPr>
          <p:cNvSpPr>
            <a:spLocks noGrp="1"/>
          </p:cNvSpPr>
          <p:nvPr>
            <p:ph type="title"/>
          </p:nvPr>
        </p:nvSpPr>
        <p:spPr/>
        <p:txBody>
          <a:bodyPr/>
          <a:lstStyle/>
          <a:p>
            <a:r>
              <a:rPr lang="en-US"/>
              <a:t>Advanced Programs</a:t>
            </a:r>
          </a:p>
        </p:txBody>
      </p:sp>
      <p:sp>
        <p:nvSpPr>
          <p:cNvPr id="3" name="Content Placeholder 2">
            <a:extLst>
              <a:ext uri="{FF2B5EF4-FFF2-40B4-BE49-F238E27FC236}">
                <a16:creationId xmlns:a16="http://schemas.microsoft.com/office/drawing/2014/main" id="{4EA2C63B-6CCD-84F2-E4A3-266FC64AA9B0}"/>
              </a:ext>
            </a:extLst>
          </p:cNvPr>
          <p:cNvSpPr>
            <a:spLocks noGrp="1"/>
          </p:cNvSpPr>
          <p:nvPr>
            <p:ph idx="1"/>
          </p:nvPr>
        </p:nvSpPr>
        <p:spPr/>
        <p:txBody>
          <a:bodyPr vert="horz" lIns="91440" tIns="45720" rIns="91440" bIns="45720" rtlCol="0" anchor="t">
            <a:normAutofit/>
          </a:bodyPr>
          <a:lstStyle/>
          <a:p>
            <a:pPr marL="457200" indent="-457200">
              <a:buChar char="•"/>
            </a:pPr>
            <a:r>
              <a:rPr lang="en-US"/>
              <a:t>Training is being held for the existing GIFT software and Overview of Requirements of a Gifted and Talented program on September 24, 2025.</a:t>
            </a:r>
          </a:p>
          <a:p>
            <a:pPr marL="457200" indent="-457200">
              <a:buChar char="•"/>
            </a:pPr>
            <a:r>
              <a:rPr lang="en-US"/>
              <a:t>Memo with all approved assessments for Dimension A and Dimension B along with Identification Criteria was sent September 9, 2025. </a:t>
            </a:r>
          </a:p>
          <a:p>
            <a:pPr marL="457200" indent="-457200">
              <a:buChar char="•"/>
            </a:pPr>
            <a:r>
              <a:rPr lang="en-US"/>
              <a:t>Ordering deadline for all AP Assessments (Fall and Full Year Courses): </a:t>
            </a:r>
          </a:p>
          <a:p>
            <a:r>
              <a:rPr lang="en-US"/>
              <a:t>  October 3, 2025- Preferred Ordering Date</a:t>
            </a:r>
          </a:p>
          <a:p>
            <a:r>
              <a:rPr lang="en-US"/>
              <a:t>  November 14, 2025- Final Ordering Date</a:t>
            </a:r>
          </a:p>
        </p:txBody>
      </p:sp>
    </p:spTree>
    <p:extLst>
      <p:ext uri="{BB962C8B-B14F-4D97-AF65-F5344CB8AC3E}">
        <p14:creationId xmlns:p14="http://schemas.microsoft.com/office/powerpoint/2010/main" val="3405051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73B5EE-4684-A70F-CDF7-D51E73FEED45}"/>
            </a:ext>
          </a:extLst>
        </p:cNvPr>
        <p:cNvGrpSpPr/>
        <p:nvPr/>
      </p:nvGrpSpPr>
      <p:grpSpPr>
        <a:xfrm>
          <a:off x="0" y="0"/>
          <a:ext cx="0" cy="0"/>
          <a:chOff x="0" y="0"/>
          <a:chExt cx="0" cy="0"/>
        </a:xfrm>
      </p:grpSpPr>
      <p:sp>
        <p:nvSpPr>
          <p:cNvPr id="14" name="TextBox 8">
            <a:extLst>
              <a:ext uri="{FF2B5EF4-FFF2-40B4-BE49-F238E27FC236}">
                <a16:creationId xmlns:a16="http://schemas.microsoft.com/office/drawing/2014/main" id="{584022B7-1E4A-C15E-1865-1B20050A645D}"/>
              </a:ext>
            </a:extLst>
          </p:cNvPr>
          <p:cNvSpPr txBox="1">
            <a:spLocks noGrp="1"/>
          </p:cNvSpPr>
          <p:nvPr>
            <p:ph type="title"/>
          </p:nvPr>
        </p:nvSpPr>
        <p:spPr>
          <a:xfrm>
            <a:off x="965625" y="710973"/>
            <a:ext cx="16404336" cy="65139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defTabSz="914400">
              <a:lnSpc>
                <a:spcPts val="5000"/>
              </a:lnSpc>
              <a:spcBef>
                <a:spcPts val="0"/>
              </a:spcBef>
              <a:defRPr/>
            </a:pPr>
            <a:r>
              <a:rPr lang="en-US" sz="4800">
                <a:latin typeface="Aptos"/>
                <a:ea typeface="+mn-ea"/>
                <a:cs typeface="+mn-cs"/>
              </a:rPr>
              <a:t>Proviso 1.118 - Assessments for Final Grade Determination</a:t>
            </a:r>
            <a:endParaRPr lang="en-US" sz="4800">
              <a:ea typeface="+mn-ea"/>
              <a:cs typeface="+mn-cs"/>
            </a:endParaRPr>
          </a:p>
        </p:txBody>
      </p:sp>
      <p:sp>
        <p:nvSpPr>
          <p:cNvPr id="2" name="Content Placeholder 1">
            <a:extLst>
              <a:ext uri="{FF2B5EF4-FFF2-40B4-BE49-F238E27FC236}">
                <a16:creationId xmlns:a16="http://schemas.microsoft.com/office/drawing/2014/main" id="{CCF19068-0297-5116-30FC-93C956CD0E68}"/>
              </a:ext>
            </a:extLst>
          </p:cNvPr>
          <p:cNvSpPr>
            <a:spLocks noGrp="1"/>
          </p:cNvSpPr>
          <p:nvPr>
            <p:ph sz="half" idx="1"/>
          </p:nvPr>
        </p:nvSpPr>
        <p:spPr/>
        <p:txBody>
          <a:bodyPr vert="horz" lIns="91440" tIns="45720" rIns="91440" bIns="45720" rtlCol="0" anchor="t">
            <a:noAutofit/>
          </a:bodyPr>
          <a:lstStyle/>
          <a:p>
            <a:pPr marL="0" indent="0">
              <a:buNone/>
            </a:pPr>
            <a:r>
              <a:rPr lang="en-US" sz="2800"/>
              <a:t> This proviso prohibits districts from using any student's score on any district-selected benchmark assessment in calculating the student’s final grade. District-selected benchmark assessments, defined as required formative assessments, may only be used as formative assessments for informing instructional purposes unless the assessment is developed or directly approved by the course instructor and exclusively measures content that has previously been taught in the course.</a:t>
            </a:r>
            <a:endParaRPr lang="en-US"/>
          </a:p>
        </p:txBody>
      </p:sp>
      <p:sp>
        <p:nvSpPr>
          <p:cNvPr id="8" name="Content Placeholder 7">
            <a:extLst>
              <a:ext uri="{FF2B5EF4-FFF2-40B4-BE49-F238E27FC236}">
                <a16:creationId xmlns:a16="http://schemas.microsoft.com/office/drawing/2014/main" id="{D81A00A4-BE62-D867-C3CC-F0814EA7CA14}"/>
              </a:ext>
            </a:extLst>
          </p:cNvPr>
          <p:cNvSpPr>
            <a:spLocks noGrp="1"/>
          </p:cNvSpPr>
          <p:nvPr>
            <p:ph sz="half" idx="2"/>
          </p:nvPr>
        </p:nvSpPr>
        <p:spPr>
          <a:xfrm>
            <a:off x="9579311" y="2247900"/>
            <a:ext cx="8417169" cy="6361229"/>
          </a:xfrm>
        </p:spPr>
        <p:txBody>
          <a:bodyPr vert="horz" lIns="91440" tIns="45720" rIns="91440" bIns="45720" rtlCol="0" anchor="t">
            <a:noAutofit/>
          </a:bodyPr>
          <a:lstStyle/>
          <a:p>
            <a:pPr marL="457200" indent="-457200"/>
            <a:r>
              <a:rPr lang="en-US">
                <a:solidFill>
                  <a:srgbClr val="469FB7"/>
                </a:solidFill>
                <a:hlinkClick r:id="rId4">
                  <a:extLst>
                    <a:ext uri="{A12FA001-AC4F-418D-AE19-62706E023703}">
                      <ahyp:hlinkClr xmlns:ahyp="http://schemas.microsoft.com/office/drawing/2018/hyperlinkcolor" val="tx"/>
                    </a:ext>
                  </a:extLst>
                </a:hlinkClick>
              </a:rPr>
              <a:t>2025-26 Formative Assessment FAQs</a:t>
            </a:r>
          </a:p>
          <a:p>
            <a:r>
              <a:rPr lang="en-US" sz="2000" i="1">
                <a:ea typeface="+mn-lt"/>
                <a:cs typeface="+mn-lt"/>
              </a:rPr>
              <a:t>Q: If my district developed a common assessment using a question bank, can that assessment be calculated into students’ final grades?</a:t>
            </a:r>
          </a:p>
          <a:p>
            <a:r>
              <a:rPr lang="en-US" sz="2000">
                <a:ea typeface="+mn-lt"/>
                <a:cs typeface="+mn-lt"/>
              </a:rPr>
              <a:t>A: Districts may use ungraded common assessments and benchmarks to inform instruction. If the district wishes to use a common assessment across schools and include the common assessment in student grades, the South Carolina Department of Education recommends the following practices to ensure alignment with Proviso 1.118.</a:t>
            </a:r>
          </a:p>
          <a:p>
            <a:pPr lvl="1">
              <a:buFont typeface="Courier New" panose="020B0604020202020204" pitchFamily="34" charset="0"/>
              <a:buChar char="o"/>
            </a:pPr>
            <a:r>
              <a:rPr lang="en-US" sz="2000">
                <a:ea typeface="+mn-lt"/>
                <a:cs typeface="+mn-lt"/>
              </a:rPr>
              <a:t>Classroom teachers should be made aware of the assessment content and format well in advance of the expected administration of the assessment.</a:t>
            </a:r>
          </a:p>
          <a:p>
            <a:pPr lvl="1">
              <a:buFont typeface="Courier New" panose="020B0604020202020204" pitchFamily="34" charset="0"/>
              <a:buChar char="o"/>
            </a:pPr>
            <a:r>
              <a:rPr lang="en-US" sz="2000">
                <a:ea typeface="+mn-lt"/>
                <a:cs typeface="+mn-lt"/>
              </a:rPr>
              <a:t>The district should clearly communicate the expectation that teachers have taught the content and adjust any common curriculum and pacing guides accordingly to align with the assessment content.</a:t>
            </a:r>
          </a:p>
          <a:p>
            <a:pPr lvl="1">
              <a:buFont typeface="Courier New" panose="020B0604020202020204" pitchFamily="34" charset="0"/>
              <a:buChar char="o"/>
            </a:pPr>
            <a:r>
              <a:rPr lang="en-US" sz="2000">
                <a:ea typeface="+mn-lt"/>
                <a:cs typeface="+mn-lt"/>
              </a:rPr>
              <a:t>The district should clearly communicate the expectations for assessment implementation with enough time for teachers to incorporate the assessment into course planning.</a:t>
            </a:r>
            <a:endParaRPr lang="en-US" sz="2000"/>
          </a:p>
          <a:p>
            <a:pPr marL="0" indent="0">
              <a:buNone/>
            </a:pPr>
            <a:endParaRPr lang="en-US" sz="1800"/>
          </a:p>
        </p:txBody>
      </p:sp>
      <p:pic>
        <p:nvPicPr>
          <p:cNvPr id="3" name="Picture 2">
            <a:extLst>
              <a:ext uri="{FF2B5EF4-FFF2-40B4-BE49-F238E27FC236}">
                <a16:creationId xmlns:a16="http://schemas.microsoft.com/office/drawing/2014/main" id="{BB765C69-73DC-3EA7-9A72-204EE1BCD1B8}"/>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rot="5400000">
            <a:off x="6316695" y="5592795"/>
            <a:ext cx="5486400" cy="15810"/>
          </a:xfrm>
          <a:prstGeom prst="rect">
            <a:avLst/>
          </a:prstGeom>
          <a:ln>
            <a:noFill/>
          </a:ln>
        </p:spPr>
      </p:pic>
    </p:spTree>
    <p:extLst>
      <p:ext uri="{BB962C8B-B14F-4D97-AF65-F5344CB8AC3E}">
        <p14:creationId xmlns:p14="http://schemas.microsoft.com/office/powerpoint/2010/main" val="4123522893"/>
      </p:ext>
    </p:extLst>
  </p:cSld>
  <p:clrMapOvr>
    <a:masterClrMapping/>
  </p:clrMapOvr>
  <p:extLst>
    <p:ext uri="{6950BFC3-D8DA-4A85-94F7-54DA5524770B}">
      <p188:commentRel xmlns:p188="http://schemas.microsoft.com/office/powerpoint/2018/8/main" r:id="rId3"/>
    </p:ext>
  </p:extLs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1FC9B2-8EE4-D913-4459-5E357BC9C8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6F46D5-3031-A0B7-345F-32F0BD6B76BA}"/>
              </a:ext>
            </a:extLst>
          </p:cNvPr>
          <p:cNvSpPr>
            <a:spLocks noGrp="1"/>
          </p:cNvSpPr>
          <p:nvPr>
            <p:ph type="title"/>
          </p:nvPr>
        </p:nvSpPr>
        <p:spPr/>
        <p:txBody>
          <a:bodyPr/>
          <a:lstStyle/>
          <a:p>
            <a:r>
              <a:rPr lang="en-US"/>
              <a:t>SC American Revolution 250th Anniversary</a:t>
            </a:r>
          </a:p>
        </p:txBody>
      </p:sp>
      <p:sp>
        <p:nvSpPr>
          <p:cNvPr id="3" name="Content Placeholder 2">
            <a:extLst>
              <a:ext uri="{FF2B5EF4-FFF2-40B4-BE49-F238E27FC236}">
                <a16:creationId xmlns:a16="http://schemas.microsoft.com/office/drawing/2014/main" id="{8E9C83ED-8B65-04A4-F503-E68CF8A1BCFB}"/>
              </a:ext>
            </a:extLst>
          </p:cNvPr>
          <p:cNvSpPr>
            <a:spLocks noGrp="1"/>
          </p:cNvSpPr>
          <p:nvPr>
            <p:ph idx="1"/>
          </p:nvPr>
        </p:nvSpPr>
        <p:spPr>
          <a:xfrm>
            <a:off x="918972" y="2736064"/>
            <a:ext cx="9052905" cy="4271952"/>
          </a:xfrm>
        </p:spPr>
        <p:txBody>
          <a:bodyPr vert="horz" lIns="91440" tIns="45720" rIns="91440" bIns="45720" rtlCol="0" anchor="t">
            <a:normAutofit/>
          </a:bodyPr>
          <a:lstStyle/>
          <a:p>
            <a:pPr marL="457200" indent="-457200">
              <a:buChar char="•"/>
            </a:pPr>
            <a:r>
              <a:rPr lang="en-US"/>
              <a:t>Statewide events are ongoing to commemorate the 250th anniversary of the American Revolution</a:t>
            </a:r>
          </a:p>
          <a:p>
            <a:pPr marL="457200" indent="-457200">
              <a:buChar char="•"/>
            </a:pPr>
            <a:r>
              <a:rPr lang="en-US"/>
              <a:t>The SC 250 website has extensive resources for educators and a list of key sites and events over the next year</a:t>
            </a:r>
          </a:p>
          <a:p>
            <a:pPr marL="457200" indent="-457200">
              <a:buChar char="•"/>
            </a:pPr>
            <a:r>
              <a:rPr lang="en-US"/>
              <a:t>Each county has a dedicated County 250 Committee who assist with local events. </a:t>
            </a:r>
            <a:r>
              <a:rPr lang="en-US">
                <a:hlinkClick r:id="rId2"/>
              </a:rPr>
              <a:t>You can find your county's committee contact here</a:t>
            </a:r>
            <a:r>
              <a:rPr lang="en-US"/>
              <a:t>.</a:t>
            </a:r>
          </a:p>
        </p:txBody>
      </p:sp>
      <p:pic>
        <p:nvPicPr>
          <p:cNvPr id="7" name="Picture 6">
            <a:extLst>
              <a:ext uri="{FF2B5EF4-FFF2-40B4-BE49-F238E27FC236}">
                <a16:creationId xmlns:a16="http://schemas.microsoft.com/office/drawing/2014/main" id="{188F6320-5590-26B3-606E-0F4E8045D76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861556" y="2736550"/>
            <a:ext cx="6506833" cy="3455238"/>
          </a:xfrm>
          <a:prstGeom prst="rect">
            <a:avLst/>
          </a:prstGeom>
        </p:spPr>
      </p:pic>
    </p:spTree>
    <p:extLst>
      <p:ext uri="{BB962C8B-B14F-4D97-AF65-F5344CB8AC3E}">
        <p14:creationId xmlns:p14="http://schemas.microsoft.com/office/powerpoint/2010/main" val="5079659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bg>
      <p:bgPr>
        <a:solidFill>
          <a:srgbClr val="233746"/>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a:off x="1028701" y="8411093"/>
            <a:ext cx="6905207" cy="0"/>
          </a:xfrm>
          <a:prstGeom prst="line">
            <a:avLst/>
          </a:prstGeom>
          <a:ln w="19050" cap="flat">
            <a:solidFill>
              <a:srgbClr val="EFC04C"/>
            </a:solidFill>
            <a:prstDash val="solid"/>
            <a:headEnd type="none" w="sm" len="sm"/>
            <a:tailEnd type="none" w="sm" len="sm"/>
          </a:ln>
        </p:spPr>
        <p:txBody>
          <a:bodyPr/>
          <a:lstStyle/>
          <a:p>
            <a:pPr defTabSz="914445"/>
            <a:endParaRPr lang="en-US">
              <a:solidFill>
                <a:srgbClr val="233F58"/>
              </a:solidFill>
              <a:latin typeface="Calibri"/>
            </a:endParaRPr>
          </a:p>
        </p:txBody>
      </p:sp>
      <p:sp>
        <p:nvSpPr>
          <p:cNvPr id="3" name="Freeform 3">
            <a:extLst>
              <a:ext uri="{C183D7F6-B498-43B3-948B-1728B52AA6E4}">
                <adec:decorative xmlns:adec="http://schemas.microsoft.com/office/drawing/2017/decorative" val="1"/>
              </a:ext>
            </a:extLst>
          </p:cNvPr>
          <p:cNvSpPr/>
          <p:nvPr/>
        </p:nvSpPr>
        <p:spPr>
          <a:xfrm>
            <a:off x="8180183" y="-1037412"/>
            <a:ext cx="12980711" cy="12980711"/>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mt="17000"/>
            </a:blip>
            <a:stretch>
              <a:fillRect/>
            </a:stretch>
          </a:blipFill>
        </p:spPr>
        <p:txBody>
          <a:bodyPr/>
          <a:lstStyle/>
          <a:p>
            <a:pPr defTabSz="914445"/>
            <a:endParaRPr lang="en-US">
              <a:solidFill>
                <a:srgbClr val="233F58"/>
              </a:solidFill>
              <a:latin typeface="Calibri"/>
            </a:endParaRPr>
          </a:p>
        </p:txBody>
      </p:sp>
      <p:sp>
        <p:nvSpPr>
          <p:cNvPr id="4" name="TextBox 4"/>
          <p:cNvSpPr txBox="1">
            <a:spLocks noGrp="1"/>
          </p:cNvSpPr>
          <p:nvPr>
            <p:ph type="title" idx="4294967295"/>
          </p:nvPr>
        </p:nvSpPr>
        <p:spPr>
          <a:xfrm>
            <a:off x="874395" y="3394704"/>
            <a:ext cx="16887825" cy="166199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45" rtl="0" eaLnBrk="1" fontAlgn="auto" latinLnBrk="0" hangingPunct="1">
              <a:lnSpc>
                <a:spcPct val="100000"/>
              </a:lnSpc>
              <a:spcBef>
                <a:spcPts val="0"/>
              </a:spcBef>
              <a:spcAft>
                <a:spcPts val="0"/>
              </a:spcAft>
              <a:buClrTx/>
              <a:buSzTx/>
              <a:buFontTx/>
              <a:buNone/>
              <a:tabLst/>
              <a:defRPr/>
            </a:pPr>
            <a:r>
              <a:rPr kumimoji="0" lang="en-US" sz="10800" b="1" i="0" u="none" strike="noStrike" kern="1200" cap="none" spc="0" normalizeH="0" baseline="0" noProof="0" dirty="0">
                <a:ln>
                  <a:noFill/>
                </a:ln>
                <a:solidFill>
                  <a:srgbClr val="FFFFFF"/>
                </a:solidFill>
                <a:effectLst/>
                <a:uLnTx/>
                <a:uFillTx/>
                <a:latin typeface="Aptos"/>
                <a:ea typeface="+mn-ea"/>
                <a:cs typeface="+mn-cs"/>
              </a:rPr>
              <a:t>Office of Career Readiness</a:t>
            </a:r>
          </a:p>
        </p:txBody>
      </p:sp>
      <p:pic>
        <p:nvPicPr>
          <p:cNvPr id="9" name="Picture 8">
            <a:extLst>
              <a:ext uri="{FF2B5EF4-FFF2-40B4-BE49-F238E27FC236}">
                <a16:creationId xmlns:a16="http://schemas.microsoft.com/office/drawing/2014/main" id="{3795ED29-3F7A-C0A4-2DE7-B77173F971AE}"/>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1" y="8449004"/>
            <a:ext cx="7324307" cy="1464863"/>
          </a:xfrm>
          <a:prstGeom prst="rect">
            <a:avLst/>
          </a:prstGeom>
        </p:spPr>
      </p:pic>
    </p:spTree>
    <p:extLst>
      <p:ext uri="{BB962C8B-B14F-4D97-AF65-F5344CB8AC3E}">
        <p14:creationId xmlns:p14="http://schemas.microsoft.com/office/powerpoint/2010/main" val="25293346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bg>
      <p:bgPr>
        <a:solidFill>
          <a:srgbClr val="233746"/>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a:off x="1028701" y="8411093"/>
            <a:ext cx="6905207" cy="0"/>
          </a:xfrm>
          <a:prstGeom prst="line">
            <a:avLst/>
          </a:prstGeom>
          <a:ln w="19050" cap="flat">
            <a:solidFill>
              <a:srgbClr val="EFC04C"/>
            </a:solidFill>
            <a:prstDash val="solid"/>
            <a:headEnd type="none" w="sm" len="sm"/>
            <a:tailEnd type="none" w="sm" len="sm"/>
          </a:ln>
        </p:spPr>
        <p:txBody>
          <a:bodyPr/>
          <a:lstStyle/>
          <a:p>
            <a:pPr defTabSz="914445"/>
            <a:endParaRPr lang="en-US">
              <a:solidFill>
                <a:srgbClr val="233F58"/>
              </a:solidFill>
              <a:latin typeface="Calibri"/>
            </a:endParaRPr>
          </a:p>
        </p:txBody>
      </p:sp>
      <p:sp>
        <p:nvSpPr>
          <p:cNvPr id="3" name="Freeform 3">
            <a:extLst>
              <a:ext uri="{C183D7F6-B498-43B3-948B-1728B52AA6E4}">
                <adec:decorative xmlns:adec="http://schemas.microsoft.com/office/drawing/2017/decorative" val="1"/>
              </a:ext>
            </a:extLst>
          </p:cNvPr>
          <p:cNvSpPr/>
          <p:nvPr/>
        </p:nvSpPr>
        <p:spPr>
          <a:xfrm>
            <a:off x="8180183" y="-1037412"/>
            <a:ext cx="12980711" cy="12980711"/>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mt="17000"/>
            </a:blip>
            <a:stretch>
              <a:fillRect/>
            </a:stretch>
          </a:blipFill>
        </p:spPr>
        <p:txBody>
          <a:bodyPr/>
          <a:lstStyle/>
          <a:p>
            <a:pPr defTabSz="914445"/>
            <a:endParaRPr lang="en-US">
              <a:solidFill>
                <a:srgbClr val="233F58"/>
              </a:solidFill>
              <a:latin typeface="Calibri"/>
            </a:endParaRPr>
          </a:p>
        </p:txBody>
      </p:sp>
      <p:sp>
        <p:nvSpPr>
          <p:cNvPr id="4" name="TextBox 4"/>
          <p:cNvSpPr txBox="1">
            <a:spLocks noGrp="1"/>
          </p:cNvSpPr>
          <p:nvPr>
            <p:ph type="title" idx="4294967295"/>
          </p:nvPr>
        </p:nvSpPr>
        <p:spPr>
          <a:xfrm>
            <a:off x="874395" y="3394704"/>
            <a:ext cx="16887825" cy="332398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45" rtl="0" eaLnBrk="1" fontAlgn="auto" latinLnBrk="0" hangingPunct="1">
              <a:lnSpc>
                <a:spcPct val="100000"/>
              </a:lnSpc>
              <a:spcBef>
                <a:spcPts val="0"/>
              </a:spcBef>
              <a:spcAft>
                <a:spcPts val="0"/>
              </a:spcAft>
              <a:buClrTx/>
              <a:buSzTx/>
              <a:buFontTx/>
              <a:buNone/>
              <a:tabLst/>
              <a:defRPr/>
            </a:pPr>
            <a:r>
              <a:rPr kumimoji="0" lang="en-US" sz="10800" b="1" i="0" u="none" strike="noStrike" kern="1200" cap="none" spc="0" normalizeH="0" baseline="0" noProof="0" dirty="0">
                <a:ln>
                  <a:noFill/>
                </a:ln>
                <a:solidFill>
                  <a:srgbClr val="FFFFFF"/>
                </a:solidFill>
                <a:effectLst/>
                <a:uLnTx/>
                <a:uFillTx/>
                <a:latin typeface="Aptos"/>
                <a:ea typeface="+mn-ea"/>
                <a:cs typeface="+mn-cs"/>
              </a:rPr>
              <a:t>Office of Educator Services</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pic>
        <p:nvPicPr>
          <p:cNvPr id="9" name="Picture 8">
            <a:extLst>
              <a:ext uri="{FF2B5EF4-FFF2-40B4-BE49-F238E27FC236}">
                <a16:creationId xmlns:a16="http://schemas.microsoft.com/office/drawing/2014/main" id="{3795ED29-3F7A-C0A4-2DE7-B77173F971AE}"/>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1" y="8449004"/>
            <a:ext cx="7324307" cy="1464863"/>
          </a:xfrm>
          <a:prstGeom prst="rect">
            <a:avLst/>
          </a:prstGeom>
        </p:spPr>
      </p:pic>
    </p:spTree>
    <p:extLst>
      <p:ext uri="{BB962C8B-B14F-4D97-AF65-F5344CB8AC3E}">
        <p14:creationId xmlns:p14="http://schemas.microsoft.com/office/powerpoint/2010/main" val="34256519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bg>
      <p:bgPr>
        <a:solidFill>
          <a:srgbClr val="233746"/>
        </a:solidFill>
        <a:effectLst/>
      </p:bgPr>
    </p:bg>
    <p:spTree>
      <p:nvGrpSpPr>
        <p:cNvPr id="1" name="">
          <a:extLst>
            <a:ext uri="{FF2B5EF4-FFF2-40B4-BE49-F238E27FC236}">
              <a16:creationId xmlns:a16="http://schemas.microsoft.com/office/drawing/2014/main" id="{CCA9B553-9A0A-EE57-3962-83E7101A3D09}"/>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0EF7C684-65B1-4612-C397-A3724FBD805F}"/>
              </a:ext>
              <a:ext uri="{C183D7F6-B498-43B3-948B-1728B52AA6E4}">
                <adec:decorative xmlns:adec="http://schemas.microsoft.com/office/drawing/2017/decorative" val="1"/>
              </a:ext>
            </a:extLst>
          </p:cNvPr>
          <p:cNvSpPr/>
          <p:nvPr/>
        </p:nvSpPr>
        <p:spPr>
          <a:xfrm>
            <a:off x="1028701" y="8411093"/>
            <a:ext cx="6905207" cy="0"/>
          </a:xfrm>
          <a:prstGeom prst="line">
            <a:avLst/>
          </a:prstGeom>
          <a:ln w="19050" cap="flat">
            <a:solidFill>
              <a:srgbClr val="EFC04C"/>
            </a:solidFill>
            <a:prstDash val="solid"/>
            <a:headEnd type="none" w="sm" len="sm"/>
            <a:tailEnd type="none" w="sm" len="sm"/>
          </a:ln>
        </p:spPr>
        <p:txBody>
          <a:bodyPr/>
          <a:lstStyle/>
          <a:p>
            <a:pPr defTabSz="914445"/>
            <a:endParaRPr lang="en-US">
              <a:solidFill>
                <a:srgbClr val="233F58"/>
              </a:solidFill>
              <a:latin typeface="Calibri"/>
            </a:endParaRPr>
          </a:p>
        </p:txBody>
      </p:sp>
      <p:sp>
        <p:nvSpPr>
          <p:cNvPr id="3" name="Freeform 3">
            <a:extLst>
              <a:ext uri="{FF2B5EF4-FFF2-40B4-BE49-F238E27FC236}">
                <a16:creationId xmlns:a16="http://schemas.microsoft.com/office/drawing/2014/main" id="{E831E556-0F9D-818E-0E74-8EC1B9247A0A}"/>
              </a:ext>
              <a:ext uri="{C183D7F6-B498-43B3-948B-1728B52AA6E4}">
                <adec:decorative xmlns:adec="http://schemas.microsoft.com/office/drawing/2017/decorative" val="1"/>
              </a:ext>
            </a:extLst>
          </p:cNvPr>
          <p:cNvSpPr/>
          <p:nvPr/>
        </p:nvSpPr>
        <p:spPr>
          <a:xfrm>
            <a:off x="8180183" y="-1037412"/>
            <a:ext cx="12980711" cy="12980711"/>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mt="17000"/>
            </a:blip>
            <a:stretch>
              <a:fillRect/>
            </a:stretch>
          </a:blipFill>
        </p:spPr>
        <p:txBody>
          <a:bodyPr/>
          <a:lstStyle/>
          <a:p>
            <a:pPr defTabSz="914445"/>
            <a:endParaRPr lang="en-US">
              <a:solidFill>
                <a:srgbClr val="233F58"/>
              </a:solidFill>
              <a:latin typeface="Calibri"/>
            </a:endParaRPr>
          </a:p>
        </p:txBody>
      </p:sp>
      <p:sp>
        <p:nvSpPr>
          <p:cNvPr id="4" name="TextBox 4">
            <a:extLst>
              <a:ext uri="{FF2B5EF4-FFF2-40B4-BE49-F238E27FC236}">
                <a16:creationId xmlns:a16="http://schemas.microsoft.com/office/drawing/2014/main" id="{603FD497-E340-BAA0-99C2-C3DB4B9AAEE2}"/>
              </a:ext>
            </a:extLst>
          </p:cNvPr>
          <p:cNvSpPr txBox="1">
            <a:spLocks noGrp="1"/>
          </p:cNvSpPr>
          <p:nvPr>
            <p:ph type="title" idx="4294967295"/>
          </p:nvPr>
        </p:nvSpPr>
        <p:spPr>
          <a:xfrm>
            <a:off x="874395" y="3394704"/>
            <a:ext cx="16887825" cy="166199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45" rtl="0" eaLnBrk="1" fontAlgn="auto" latinLnBrk="0" hangingPunct="1">
              <a:lnSpc>
                <a:spcPct val="100000"/>
              </a:lnSpc>
              <a:spcBef>
                <a:spcPts val="0"/>
              </a:spcBef>
              <a:spcAft>
                <a:spcPts val="0"/>
              </a:spcAft>
              <a:buClrTx/>
              <a:buSzTx/>
              <a:buFontTx/>
              <a:buNone/>
              <a:tabLst/>
              <a:defRPr/>
            </a:pPr>
            <a:r>
              <a:rPr kumimoji="0" lang="en-US" sz="10800" b="1" i="0" u="none" strike="noStrike" kern="1200" cap="none" spc="0" normalizeH="0" baseline="0" noProof="0" dirty="0">
                <a:ln>
                  <a:noFill/>
                </a:ln>
                <a:solidFill>
                  <a:srgbClr val="FFFFFF"/>
                </a:solidFill>
                <a:effectLst/>
                <a:uLnTx/>
                <a:uFillTx/>
                <a:latin typeface="Aptos"/>
                <a:ea typeface="+mn-ea"/>
                <a:cs typeface="+mn-cs"/>
              </a:rPr>
              <a:t>Office of Virtual Education</a:t>
            </a:r>
          </a:p>
        </p:txBody>
      </p:sp>
      <p:pic>
        <p:nvPicPr>
          <p:cNvPr id="9" name="Picture 8">
            <a:extLst>
              <a:ext uri="{FF2B5EF4-FFF2-40B4-BE49-F238E27FC236}">
                <a16:creationId xmlns:a16="http://schemas.microsoft.com/office/drawing/2014/main" id="{210907E3-3292-F7DC-A0FF-B834135B6E7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1" y="8449004"/>
            <a:ext cx="7324307" cy="1464863"/>
          </a:xfrm>
          <a:prstGeom prst="rect">
            <a:avLst/>
          </a:prstGeom>
        </p:spPr>
      </p:pic>
    </p:spTree>
    <p:extLst>
      <p:ext uri="{BB962C8B-B14F-4D97-AF65-F5344CB8AC3E}">
        <p14:creationId xmlns:p14="http://schemas.microsoft.com/office/powerpoint/2010/main" val="15413919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bg>
      <p:bgPr>
        <a:solidFill>
          <a:srgbClr val="233746"/>
        </a:solidFill>
        <a:effectLst/>
      </p:bgPr>
    </p:bg>
    <p:spTree>
      <p:nvGrpSpPr>
        <p:cNvPr id="1" name="">
          <a:extLst>
            <a:ext uri="{FF2B5EF4-FFF2-40B4-BE49-F238E27FC236}">
              <a16:creationId xmlns:a16="http://schemas.microsoft.com/office/drawing/2014/main" id="{E0FBB98B-20FE-254D-DC5D-F528B73A0766}"/>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F919A148-B380-E71E-79B6-4989FF5851D8}"/>
              </a:ext>
              <a:ext uri="{C183D7F6-B498-43B3-948B-1728B52AA6E4}">
                <adec:decorative xmlns:adec="http://schemas.microsoft.com/office/drawing/2017/decorative" val="1"/>
              </a:ext>
            </a:extLst>
          </p:cNvPr>
          <p:cNvSpPr/>
          <p:nvPr/>
        </p:nvSpPr>
        <p:spPr>
          <a:xfrm>
            <a:off x="1028701" y="8411093"/>
            <a:ext cx="6905207" cy="0"/>
          </a:xfrm>
          <a:prstGeom prst="line">
            <a:avLst/>
          </a:prstGeom>
          <a:ln w="19050" cap="flat">
            <a:solidFill>
              <a:srgbClr val="EFC04C"/>
            </a:solidFill>
            <a:prstDash val="solid"/>
            <a:headEnd type="none" w="sm" len="sm"/>
            <a:tailEnd type="none" w="sm" len="sm"/>
          </a:ln>
        </p:spPr>
        <p:txBody>
          <a:bodyPr/>
          <a:lstStyle/>
          <a:p>
            <a:pPr defTabSz="914445"/>
            <a:endParaRPr lang="en-US">
              <a:solidFill>
                <a:srgbClr val="233F58"/>
              </a:solidFill>
              <a:latin typeface="Calibri"/>
            </a:endParaRPr>
          </a:p>
        </p:txBody>
      </p:sp>
      <p:sp>
        <p:nvSpPr>
          <p:cNvPr id="3" name="Freeform 3">
            <a:extLst>
              <a:ext uri="{FF2B5EF4-FFF2-40B4-BE49-F238E27FC236}">
                <a16:creationId xmlns:a16="http://schemas.microsoft.com/office/drawing/2014/main" id="{80974721-47D5-079E-1AFF-A81E241A008B}"/>
              </a:ext>
              <a:ext uri="{C183D7F6-B498-43B3-948B-1728B52AA6E4}">
                <adec:decorative xmlns:adec="http://schemas.microsoft.com/office/drawing/2017/decorative" val="1"/>
              </a:ext>
            </a:extLst>
          </p:cNvPr>
          <p:cNvSpPr/>
          <p:nvPr/>
        </p:nvSpPr>
        <p:spPr>
          <a:xfrm>
            <a:off x="8180183" y="-1037412"/>
            <a:ext cx="12980711" cy="12980711"/>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mt="17000"/>
            </a:blip>
            <a:stretch>
              <a:fillRect/>
            </a:stretch>
          </a:blipFill>
        </p:spPr>
        <p:txBody>
          <a:bodyPr/>
          <a:lstStyle/>
          <a:p>
            <a:pPr defTabSz="914445"/>
            <a:endParaRPr lang="en-US">
              <a:solidFill>
                <a:srgbClr val="233F58"/>
              </a:solidFill>
              <a:latin typeface="Calibri"/>
            </a:endParaRPr>
          </a:p>
        </p:txBody>
      </p:sp>
      <p:sp>
        <p:nvSpPr>
          <p:cNvPr id="4" name="TextBox 4">
            <a:extLst>
              <a:ext uri="{FF2B5EF4-FFF2-40B4-BE49-F238E27FC236}">
                <a16:creationId xmlns:a16="http://schemas.microsoft.com/office/drawing/2014/main" id="{04B9E4F2-DE8B-C9D1-4179-743CE25FD345}"/>
              </a:ext>
            </a:extLst>
          </p:cNvPr>
          <p:cNvSpPr txBox="1">
            <a:spLocks noGrp="1"/>
          </p:cNvSpPr>
          <p:nvPr>
            <p:ph type="title" idx="4294967295"/>
          </p:nvPr>
        </p:nvSpPr>
        <p:spPr>
          <a:xfrm>
            <a:off x="874395" y="3394704"/>
            <a:ext cx="16887825" cy="332398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45" rtl="0" eaLnBrk="1" fontAlgn="auto" latinLnBrk="0" hangingPunct="1">
              <a:lnSpc>
                <a:spcPct val="100000"/>
              </a:lnSpc>
              <a:spcBef>
                <a:spcPts val="0"/>
              </a:spcBef>
              <a:spcAft>
                <a:spcPts val="0"/>
              </a:spcAft>
              <a:buClrTx/>
              <a:buSzTx/>
              <a:buFontTx/>
              <a:buNone/>
              <a:tabLst/>
              <a:defRPr/>
            </a:pPr>
            <a:r>
              <a:rPr kumimoji="0" lang="en-US" sz="10800" b="1" i="0" u="none" strike="noStrike" kern="1200" cap="none" spc="0" normalizeH="0" baseline="0" noProof="0" dirty="0">
                <a:ln>
                  <a:noFill/>
                </a:ln>
                <a:solidFill>
                  <a:srgbClr val="FFFFFF"/>
                </a:solidFill>
                <a:effectLst/>
                <a:uLnTx/>
                <a:uFillTx/>
                <a:latin typeface="Aptos"/>
                <a:ea typeface="+mn-ea"/>
                <a:cs typeface="+mn-cs"/>
              </a:rPr>
              <a:t>Office of Federal and State Accountability </a:t>
            </a:r>
          </a:p>
        </p:txBody>
      </p:sp>
      <p:pic>
        <p:nvPicPr>
          <p:cNvPr id="9" name="Picture 8">
            <a:extLst>
              <a:ext uri="{FF2B5EF4-FFF2-40B4-BE49-F238E27FC236}">
                <a16:creationId xmlns:a16="http://schemas.microsoft.com/office/drawing/2014/main" id="{A67928D7-CAB7-36E8-0AD5-B34EFCD1A1FE}"/>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1" y="8449004"/>
            <a:ext cx="7324307" cy="1464863"/>
          </a:xfrm>
          <a:prstGeom prst="rect">
            <a:avLst/>
          </a:prstGeom>
        </p:spPr>
      </p:pic>
    </p:spTree>
    <p:extLst>
      <p:ext uri="{BB962C8B-B14F-4D97-AF65-F5344CB8AC3E}">
        <p14:creationId xmlns:p14="http://schemas.microsoft.com/office/powerpoint/2010/main" val="34057054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bg>
      <p:bgPr>
        <a:solidFill>
          <a:srgbClr val="233746"/>
        </a:solidFill>
        <a:effectLst/>
      </p:bgPr>
    </p:bg>
    <p:spTree>
      <p:nvGrpSpPr>
        <p:cNvPr id="1" name="">
          <a:extLst>
            <a:ext uri="{FF2B5EF4-FFF2-40B4-BE49-F238E27FC236}">
              <a16:creationId xmlns:a16="http://schemas.microsoft.com/office/drawing/2014/main" id="{C506430D-BAA6-08E7-DFDE-B868006A4299}"/>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D984AB68-FC7E-6F1B-CEF6-C6EBE18A6C86}"/>
              </a:ext>
              <a:ext uri="{C183D7F6-B498-43B3-948B-1728B52AA6E4}">
                <adec:decorative xmlns:adec="http://schemas.microsoft.com/office/drawing/2017/decorative" val="1"/>
              </a:ext>
            </a:extLst>
          </p:cNvPr>
          <p:cNvSpPr/>
          <p:nvPr/>
        </p:nvSpPr>
        <p:spPr>
          <a:xfrm>
            <a:off x="1028701" y="8411093"/>
            <a:ext cx="6905207" cy="0"/>
          </a:xfrm>
          <a:prstGeom prst="line">
            <a:avLst/>
          </a:prstGeom>
          <a:ln w="19050" cap="flat">
            <a:solidFill>
              <a:srgbClr val="EFC04C"/>
            </a:solidFill>
            <a:prstDash val="solid"/>
            <a:headEnd type="none" w="sm" len="sm"/>
            <a:tailEnd type="none" w="sm" len="sm"/>
          </a:ln>
        </p:spPr>
        <p:txBody>
          <a:bodyPr/>
          <a:lstStyle/>
          <a:p>
            <a:pPr defTabSz="914445"/>
            <a:endParaRPr lang="en-US">
              <a:solidFill>
                <a:srgbClr val="233F58"/>
              </a:solidFill>
              <a:latin typeface="Calibri"/>
            </a:endParaRPr>
          </a:p>
        </p:txBody>
      </p:sp>
      <p:sp>
        <p:nvSpPr>
          <p:cNvPr id="3" name="Freeform 3">
            <a:extLst>
              <a:ext uri="{FF2B5EF4-FFF2-40B4-BE49-F238E27FC236}">
                <a16:creationId xmlns:a16="http://schemas.microsoft.com/office/drawing/2014/main" id="{56C8C9D4-1ADC-5E2B-EB9C-2AEA6C75BA29}"/>
              </a:ext>
              <a:ext uri="{C183D7F6-B498-43B3-948B-1728B52AA6E4}">
                <adec:decorative xmlns:adec="http://schemas.microsoft.com/office/drawing/2017/decorative" val="1"/>
              </a:ext>
            </a:extLst>
          </p:cNvPr>
          <p:cNvSpPr/>
          <p:nvPr/>
        </p:nvSpPr>
        <p:spPr>
          <a:xfrm>
            <a:off x="8180183" y="-1037412"/>
            <a:ext cx="12980711" cy="12980711"/>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mt="17000"/>
            </a:blip>
            <a:stretch>
              <a:fillRect/>
            </a:stretch>
          </a:blipFill>
        </p:spPr>
        <p:txBody>
          <a:bodyPr/>
          <a:lstStyle/>
          <a:p>
            <a:pPr defTabSz="914445"/>
            <a:endParaRPr lang="en-US">
              <a:solidFill>
                <a:srgbClr val="233F58"/>
              </a:solidFill>
              <a:latin typeface="Calibri"/>
            </a:endParaRPr>
          </a:p>
        </p:txBody>
      </p:sp>
      <p:sp>
        <p:nvSpPr>
          <p:cNvPr id="4" name="TextBox 4">
            <a:extLst>
              <a:ext uri="{FF2B5EF4-FFF2-40B4-BE49-F238E27FC236}">
                <a16:creationId xmlns:a16="http://schemas.microsoft.com/office/drawing/2014/main" id="{A0925B09-CFD9-9B1A-895E-EF93FBD5BA22}"/>
              </a:ext>
            </a:extLst>
          </p:cNvPr>
          <p:cNvSpPr txBox="1">
            <a:spLocks noGrp="1"/>
          </p:cNvSpPr>
          <p:nvPr>
            <p:ph type="title" idx="4294967295"/>
          </p:nvPr>
        </p:nvSpPr>
        <p:spPr>
          <a:xfrm>
            <a:off x="874395" y="3394704"/>
            <a:ext cx="16887825" cy="332398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45" rtl="0" eaLnBrk="1" fontAlgn="auto" latinLnBrk="0" hangingPunct="1">
              <a:lnSpc>
                <a:spcPct val="100000"/>
              </a:lnSpc>
              <a:spcBef>
                <a:spcPts val="0"/>
              </a:spcBef>
              <a:spcAft>
                <a:spcPts val="0"/>
              </a:spcAft>
              <a:buClrTx/>
              <a:buSzTx/>
              <a:buFontTx/>
              <a:buNone/>
              <a:tabLst/>
              <a:defRPr/>
            </a:pPr>
            <a:r>
              <a:rPr kumimoji="0" lang="en-US" sz="10800" b="1" i="0" u="none" strike="noStrike" kern="1200" cap="none" spc="0" normalizeH="0" baseline="0" noProof="0" dirty="0">
                <a:ln>
                  <a:noFill/>
                </a:ln>
                <a:solidFill>
                  <a:srgbClr val="FFFFFF"/>
                </a:solidFill>
                <a:effectLst/>
                <a:uLnTx/>
                <a:uFillTx/>
                <a:latin typeface="Aptos"/>
                <a:ea typeface="+mn-ea"/>
                <a:cs typeface="+mn-cs"/>
              </a:rPr>
              <a:t>Office of Leadership Effectiveness </a:t>
            </a:r>
          </a:p>
        </p:txBody>
      </p:sp>
      <p:pic>
        <p:nvPicPr>
          <p:cNvPr id="9" name="Picture 8">
            <a:extLst>
              <a:ext uri="{FF2B5EF4-FFF2-40B4-BE49-F238E27FC236}">
                <a16:creationId xmlns:a16="http://schemas.microsoft.com/office/drawing/2014/main" id="{45B83623-E3B4-0899-5632-198C02FA30DC}"/>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1" y="8449004"/>
            <a:ext cx="7324307" cy="1464863"/>
          </a:xfrm>
          <a:prstGeom prst="rect">
            <a:avLst/>
          </a:prstGeom>
        </p:spPr>
      </p:pic>
    </p:spTree>
    <p:extLst>
      <p:ext uri="{BB962C8B-B14F-4D97-AF65-F5344CB8AC3E}">
        <p14:creationId xmlns:p14="http://schemas.microsoft.com/office/powerpoint/2010/main" val="5518013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233746"/>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3" name="Freeform 3">
            <a:extLst>
              <a:ext uri="{C183D7F6-B498-43B3-948B-1728B52AA6E4}">
                <adec:decorative xmlns:adec="http://schemas.microsoft.com/office/drawing/2017/decorative" val="1"/>
              </a:ext>
            </a:extLst>
          </p:cNvPr>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p>
            <a:endParaRPr lang="en-US"/>
          </a:p>
        </p:txBody>
      </p:sp>
      <p:sp>
        <p:nvSpPr>
          <p:cNvPr id="4" name="TextBox 4"/>
          <p:cNvSpPr txBox="1">
            <a:spLocks noGrp="1"/>
          </p:cNvSpPr>
          <p:nvPr>
            <p:ph type="title" idx="4294967295"/>
          </p:nvPr>
        </p:nvSpPr>
        <p:spPr>
          <a:xfrm>
            <a:off x="8014402" y="3594175"/>
            <a:ext cx="8760401" cy="237962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58"/>
              </a:lnSpc>
              <a:spcBef>
                <a:spcPts val="0"/>
              </a:spcBef>
              <a:spcAft>
                <a:spcPts val="0"/>
              </a:spcAft>
              <a:buClrTx/>
              <a:buSzTx/>
              <a:buFontTx/>
              <a:buNone/>
              <a:tabLst/>
              <a:defRPr/>
            </a:pPr>
            <a:r>
              <a:rPr kumimoji="0" lang="en-US" sz="9500" b="1" i="0" u="none" strike="noStrike" kern="1200" cap="none" spc="0" normalizeH="0" baseline="0" noProof="0" dirty="0">
                <a:ln>
                  <a:noFill/>
                </a:ln>
                <a:solidFill>
                  <a:srgbClr val="FFFFFF"/>
                </a:solidFill>
                <a:effectLst/>
                <a:uLnTx/>
                <a:uFillTx/>
                <a:latin typeface="Aptos"/>
                <a:ea typeface="+mn-ea"/>
                <a:cs typeface="+mn-cs"/>
              </a:rPr>
              <a:t>What questions can we answer? </a:t>
            </a:r>
            <a:endParaRPr kumimoji="0" lang="en-US" sz="9534" b="1" i="0" u="none" strike="noStrike" kern="1200" cap="none" spc="0" normalizeH="0" baseline="0" noProof="0" dirty="0">
              <a:ln>
                <a:noFill/>
              </a:ln>
              <a:solidFill>
                <a:srgbClr val="FFFFFF"/>
              </a:solidFill>
              <a:effectLst/>
              <a:uLnTx/>
              <a:uFillTx/>
              <a:latin typeface="Aptos" panose="020B0004020202020204" pitchFamily="34" charset="0"/>
              <a:ea typeface="+mn-ea"/>
              <a:cs typeface="+mn-cs"/>
            </a:endParaRPr>
          </a:p>
        </p:txBody>
      </p:sp>
      <p:grpSp>
        <p:nvGrpSpPr>
          <p:cNvPr id="6" name="Group 6">
            <a:extLst>
              <a:ext uri="{C183D7F6-B498-43B3-948B-1728B52AA6E4}">
                <adec:decorative xmlns:adec="http://schemas.microsoft.com/office/drawing/2017/decorative" val="1"/>
              </a:ext>
            </a:extLst>
          </p:cNvPr>
          <p:cNvGrpSpPr/>
          <p:nvPr/>
        </p:nvGrpSpPr>
        <p:grpSpPr>
          <a:xfrm>
            <a:off x="1346242" y="1762587"/>
            <a:ext cx="6027779" cy="6027779"/>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FC04C"/>
            </a:solidFill>
          </p:spPr>
          <p:txBody>
            <a:bodyPr/>
            <a:lstStyle/>
            <a:p>
              <a:endParaRPr lang="en-US"/>
            </a:p>
          </p:txBody>
        </p:sp>
        <p:sp>
          <p:nvSpPr>
            <p:cNvPr id="8" name="TextBox 8"/>
            <p:cNvSpPr txBox="1"/>
            <p:nvPr/>
          </p:nvSpPr>
          <p:spPr>
            <a:xfrm>
              <a:off x="76200" y="19050"/>
              <a:ext cx="660400" cy="717550"/>
            </a:xfrm>
            <a:prstGeom prst="rect">
              <a:avLst/>
            </a:prstGeom>
          </p:spPr>
          <p:txBody>
            <a:bodyPr lIns="36217" tIns="36217" rIns="36217" bIns="36217" rtlCol="0" anchor="ctr"/>
            <a:lstStyle/>
            <a:p>
              <a:pPr algn="ctr">
                <a:lnSpc>
                  <a:spcPts val="2659"/>
                </a:lnSpc>
              </a:pPr>
              <a:endParaRPr/>
            </a:p>
          </p:txBody>
        </p:sp>
      </p:grpSp>
      <p:grpSp>
        <p:nvGrpSpPr>
          <p:cNvPr id="9" name="Group 9">
            <a:extLst>
              <a:ext uri="{C183D7F6-B498-43B3-948B-1728B52AA6E4}">
                <adec:decorative xmlns:adec="http://schemas.microsoft.com/office/drawing/2017/decorative" val="1"/>
              </a:ext>
            </a:extLst>
          </p:cNvPr>
          <p:cNvGrpSpPr/>
          <p:nvPr/>
        </p:nvGrpSpPr>
        <p:grpSpPr>
          <a:xfrm>
            <a:off x="1610776" y="2027121"/>
            <a:ext cx="5498713" cy="5498713"/>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 cap="sq">
              <a:solidFill>
                <a:srgbClr val="000000"/>
              </a:solidFill>
              <a:prstDash val="solid"/>
              <a:miter/>
            </a:ln>
          </p:spPr>
          <p:txBody>
            <a:bodyPr/>
            <a:lstStyle/>
            <a:p>
              <a:endParaRPr lang="en-US"/>
            </a:p>
          </p:txBody>
        </p:sp>
        <p:sp>
          <p:nvSpPr>
            <p:cNvPr id="11" name="TextBox 11"/>
            <p:cNvSpPr txBox="1"/>
            <p:nvPr/>
          </p:nvSpPr>
          <p:spPr>
            <a:xfrm>
              <a:off x="76200" y="19050"/>
              <a:ext cx="660400" cy="717550"/>
            </a:xfrm>
            <a:prstGeom prst="rect">
              <a:avLst/>
            </a:prstGeom>
          </p:spPr>
          <p:txBody>
            <a:bodyPr lIns="36217" tIns="36217" rIns="36217" bIns="36217" rtlCol="0" anchor="ctr"/>
            <a:lstStyle/>
            <a:p>
              <a:pPr algn="ctr">
                <a:lnSpc>
                  <a:spcPts val="2659"/>
                </a:lnSpc>
              </a:pPr>
              <a:endParaRPr/>
            </a:p>
          </p:txBody>
        </p:sp>
      </p:grpSp>
      <p:pic>
        <p:nvPicPr>
          <p:cNvPr id="13" name="Graphic 12" descr="Question Mark with solid fill">
            <a:extLst>
              <a:ext uri="{FF2B5EF4-FFF2-40B4-BE49-F238E27FC236}">
                <a16:creationId xmlns:a16="http://schemas.microsoft.com/office/drawing/2014/main" id="{6DC212AD-23F1-7B40-124E-17FFC70A9FC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45250" y="2849795"/>
            <a:ext cx="3816848" cy="3739792"/>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8450029-28DD-1B0C-1B0C-DA51C4277C22}"/>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141" y="-151683"/>
            <a:ext cx="19351457" cy="10642631"/>
          </a:xfrm>
          <a:prstGeom prst="rect">
            <a:avLst/>
          </a:prstGeom>
        </p:spPr>
      </p:pic>
      <p:sp>
        <p:nvSpPr>
          <p:cNvPr id="3" name="AutoShape 3">
            <a:extLst>
              <a:ext uri="{C183D7F6-B498-43B3-948B-1728B52AA6E4}">
                <adec:decorative xmlns:adec="http://schemas.microsoft.com/office/drawing/2017/decorative" val="1"/>
              </a:ext>
            </a:extLst>
          </p:cNvPr>
          <p:cNvSpPr/>
          <p:nvPr/>
        </p:nvSpPr>
        <p:spPr>
          <a:xfrm flipV="1">
            <a:off x="-13448" y="9052665"/>
            <a:ext cx="1602888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endParaRPr lang="en-US" sz="1200"/>
          </a:p>
        </p:txBody>
      </p:sp>
      <p:sp>
        <p:nvSpPr>
          <p:cNvPr id="8" name="Title 7">
            <a:extLst>
              <a:ext uri="{FF2B5EF4-FFF2-40B4-BE49-F238E27FC236}">
                <a16:creationId xmlns:a16="http://schemas.microsoft.com/office/drawing/2014/main" id="{C4A4793B-5A68-C68C-036A-A69A473A57FF}"/>
              </a:ext>
            </a:extLst>
          </p:cNvPr>
          <p:cNvSpPr txBox="1">
            <a:spLocks noGrp="1"/>
          </p:cNvSpPr>
          <p:nvPr>
            <p:ph type="title" idx="4294967295"/>
          </p:nvPr>
        </p:nvSpPr>
        <p:spPr>
          <a:xfrm>
            <a:off x="766478" y="2097095"/>
            <a:ext cx="9439835" cy="443813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marL="0" marR="0" lvl="0" indent="0" algn="ctr" defTabSz="1371600" rtl="0" eaLnBrk="1" fontAlgn="auto" latinLnBrk="0" hangingPunct="1">
              <a:lnSpc>
                <a:spcPts val="16500"/>
              </a:lnSpc>
              <a:spcBef>
                <a:spcPts val="0"/>
              </a:spcBef>
              <a:spcAft>
                <a:spcPts val="0"/>
              </a:spcAft>
              <a:buClrTx/>
              <a:buSzTx/>
              <a:buFontTx/>
              <a:buNone/>
              <a:tabLst/>
              <a:defRPr/>
            </a:pPr>
            <a:r>
              <a:rPr kumimoji="0" lang="en-US" sz="207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THANK</a:t>
            </a:r>
          </a:p>
          <a:p>
            <a:pPr marL="0" marR="0" lvl="0" indent="0" algn="ctr" defTabSz="1371600" rtl="0" eaLnBrk="1" fontAlgn="auto" latinLnBrk="0" hangingPunct="1">
              <a:lnSpc>
                <a:spcPts val="16500"/>
              </a:lnSpc>
              <a:spcBef>
                <a:spcPts val="0"/>
              </a:spcBef>
              <a:spcAft>
                <a:spcPts val="0"/>
              </a:spcAft>
              <a:buClrTx/>
              <a:buSzTx/>
              <a:buFontTx/>
              <a:buNone/>
              <a:tabLst/>
              <a:defRPr/>
            </a:pPr>
            <a:r>
              <a:rPr kumimoji="0" lang="en-US" sz="20700" b="1" i="0" u="none" strike="noStrike" kern="1200" cap="none" spc="0" normalizeH="0" baseline="0" noProof="0" dirty="0">
                <a:ln>
                  <a:noFill/>
                </a:ln>
                <a:solidFill>
                  <a:srgbClr val="F0C14C"/>
                </a:solidFill>
                <a:effectLst/>
                <a:uLnTx/>
                <a:uFillTx/>
                <a:latin typeface="Aptos" panose="020B0004020202020204" pitchFamily="34" charset="0"/>
                <a:ea typeface="+mn-ea"/>
                <a:cs typeface="+mn-cs"/>
              </a:rPr>
              <a:t>YOU </a:t>
            </a:r>
            <a:endParaRPr kumimoji="0" lang="en-US" sz="14400" b="1" i="0" u="none" strike="noStrike" kern="1200" cap="none" spc="0" normalizeH="0" baseline="0" noProof="0" dirty="0">
              <a:ln>
                <a:noFill/>
              </a:ln>
              <a:solidFill>
                <a:srgbClr val="F0C14C"/>
              </a:solidFill>
              <a:effectLst/>
              <a:uLnTx/>
              <a:uFillTx/>
              <a:latin typeface="Aptos" panose="020B0004020202020204" pitchFamily="34" charset="0"/>
              <a:ea typeface="+mn-ea"/>
              <a:cs typeface="+mn-cs"/>
            </a:endParaRPr>
          </a:p>
        </p:txBody>
      </p:sp>
      <p:pic>
        <p:nvPicPr>
          <p:cNvPr id="2" name="Picture 1">
            <a:extLst>
              <a:ext uri="{FF2B5EF4-FFF2-40B4-BE49-F238E27FC236}">
                <a16:creationId xmlns:a16="http://schemas.microsoft.com/office/drawing/2014/main" id="{F801BF25-05F0-AB29-E1DD-0AC495FFA89C}"/>
              </a:ext>
              <a:ext uri="{C183D7F6-B498-43B3-948B-1728B52AA6E4}">
                <adec:decorative xmlns:adec="http://schemas.microsoft.com/office/drawing/2017/decorative" val="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562"/>
          <a:stretch/>
        </p:blipFill>
        <p:spPr>
          <a:xfrm>
            <a:off x="416855" y="7298940"/>
            <a:ext cx="10838330" cy="2247729"/>
          </a:xfrm>
          <a:prstGeom prst="rect">
            <a:avLst/>
          </a:prstGeom>
        </p:spPr>
      </p:pic>
    </p:spTree>
    <p:extLst>
      <p:ext uri="{BB962C8B-B14F-4D97-AF65-F5344CB8AC3E}">
        <p14:creationId xmlns:p14="http://schemas.microsoft.com/office/powerpoint/2010/main" val="13577183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567E2B-FF91-5083-75A5-2AE86CEC16ED}"/>
            </a:ext>
          </a:extLst>
        </p:cNvPr>
        <p:cNvGrpSpPr/>
        <p:nvPr/>
      </p:nvGrpSpPr>
      <p:grpSpPr>
        <a:xfrm>
          <a:off x="0" y="0"/>
          <a:ext cx="0" cy="0"/>
          <a:chOff x="0" y="0"/>
          <a:chExt cx="0" cy="0"/>
        </a:xfrm>
      </p:grpSpPr>
      <p:sp>
        <p:nvSpPr>
          <p:cNvPr id="14" name="TextBox 8">
            <a:extLst>
              <a:ext uri="{FF2B5EF4-FFF2-40B4-BE49-F238E27FC236}">
                <a16:creationId xmlns:a16="http://schemas.microsoft.com/office/drawing/2014/main" id="{21B544D2-DF5E-3232-6F99-6015A6939357}"/>
              </a:ext>
            </a:extLst>
          </p:cNvPr>
          <p:cNvSpPr txBox="1">
            <a:spLocks noGrp="1"/>
          </p:cNvSpPr>
          <p:nvPr>
            <p:ph type="title"/>
          </p:nvPr>
        </p:nvSpPr>
        <p:spPr>
          <a:xfrm>
            <a:off x="918972" y="547687"/>
            <a:ext cx="16404336" cy="65332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defTabSz="914400">
              <a:lnSpc>
                <a:spcPts val="5000"/>
              </a:lnSpc>
              <a:spcBef>
                <a:spcPts val="0"/>
              </a:spcBef>
              <a:defRPr/>
            </a:pPr>
            <a:r>
              <a:rPr lang="en-US">
                <a:latin typeface="Aptos"/>
                <a:ea typeface="+mn-ea"/>
                <a:cs typeface="+mn-cs"/>
              </a:rPr>
              <a:t>SC Ready Administration Days</a:t>
            </a:r>
            <a:endParaRPr lang="en-US">
              <a:ea typeface="+mn-ea"/>
              <a:cs typeface="+mn-cs"/>
            </a:endParaRPr>
          </a:p>
        </p:txBody>
      </p:sp>
      <p:sp>
        <p:nvSpPr>
          <p:cNvPr id="2" name="Content Placeholder 1">
            <a:extLst>
              <a:ext uri="{FF2B5EF4-FFF2-40B4-BE49-F238E27FC236}">
                <a16:creationId xmlns:a16="http://schemas.microsoft.com/office/drawing/2014/main" id="{39C92502-F596-EDAF-00E0-D4B65B44CB96}"/>
              </a:ext>
            </a:extLst>
          </p:cNvPr>
          <p:cNvSpPr>
            <a:spLocks noGrp="1"/>
          </p:cNvSpPr>
          <p:nvPr>
            <p:ph sz="half" idx="1"/>
          </p:nvPr>
        </p:nvSpPr>
        <p:spPr/>
        <p:txBody>
          <a:bodyPr vert="horz" lIns="91440" tIns="45720" rIns="91440" bIns="45720" rtlCol="0" anchor="t">
            <a:noAutofit/>
          </a:bodyPr>
          <a:lstStyle/>
          <a:p>
            <a:r>
              <a:rPr lang="en-US" sz="2400"/>
              <a:t>In June, the SCDE notified districts that grades 3-5 SC Ready Math would be administered over two days for spring 2026 to conduct field testing. The two sections of the SC READY 3–5 math test must be administered in the same school week.  </a:t>
            </a:r>
            <a:endParaRPr lang="en-US" sz="2400">
              <a:solidFill>
                <a:srgbClr val="000000"/>
              </a:solidFill>
            </a:endParaRPr>
          </a:p>
          <a:p>
            <a:r>
              <a:rPr lang="en-US" sz="2400"/>
              <a:t>A vast majority of districts requested that we continue offering SC Ready ELA (grades 3-5) over two days (with a third day for writing)</a:t>
            </a:r>
          </a:p>
          <a:p>
            <a:r>
              <a:rPr lang="en-US" sz="2400">
                <a:latin typeface="Aptos"/>
                <a:ea typeface="Open Sans"/>
                <a:cs typeface="Open Sans"/>
              </a:rPr>
              <a:t>The 3-day test format includes each of the following sections given on separate days: Writing, Reading Part A, and Reading Part B. The reading sections must be administered during the same school week. </a:t>
            </a:r>
          </a:p>
          <a:p>
            <a:r>
              <a:rPr lang="en-US" sz="2400">
                <a:latin typeface="Aptos"/>
                <a:ea typeface="Open Sans"/>
                <a:cs typeface="Open Sans"/>
              </a:rPr>
              <a:t>The SC READY ELA test in grades 6–8 will revert to the original 2-day test format in spring 2026. </a:t>
            </a:r>
            <a:endParaRPr lang="en-US" sz="2400">
              <a:ea typeface="Open Sans"/>
              <a:cs typeface="Open Sans"/>
            </a:endParaRPr>
          </a:p>
        </p:txBody>
      </p:sp>
      <p:sp>
        <p:nvSpPr>
          <p:cNvPr id="8" name="Content Placeholder 7">
            <a:extLst>
              <a:ext uri="{FF2B5EF4-FFF2-40B4-BE49-F238E27FC236}">
                <a16:creationId xmlns:a16="http://schemas.microsoft.com/office/drawing/2014/main" id="{BD00A81C-AD79-6671-2EE6-5E707337AF06}"/>
              </a:ext>
            </a:extLst>
          </p:cNvPr>
          <p:cNvSpPr>
            <a:spLocks noGrp="1"/>
          </p:cNvSpPr>
          <p:nvPr>
            <p:ph sz="half" idx="2"/>
          </p:nvPr>
        </p:nvSpPr>
        <p:spPr/>
        <p:txBody>
          <a:bodyPr vert="horz" lIns="91440" tIns="45720" rIns="91440" bIns="45720" rtlCol="0" anchor="t">
            <a:noAutofit/>
          </a:bodyPr>
          <a:lstStyle/>
          <a:p>
            <a:pPr marL="0" indent="0" algn="ctr">
              <a:lnSpc>
                <a:spcPct val="110000"/>
              </a:lnSpc>
              <a:spcBef>
                <a:spcPts val="0"/>
              </a:spcBef>
              <a:buNone/>
            </a:pPr>
            <a:r>
              <a:rPr lang="en-US" b="1"/>
              <a:t>Resources</a:t>
            </a:r>
          </a:p>
          <a:p>
            <a:pPr marL="0" indent="0">
              <a:lnSpc>
                <a:spcPct val="110000"/>
              </a:lnSpc>
              <a:spcBef>
                <a:spcPts val="0"/>
              </a:spcBef>
              <a:buNone/>
            </a:pPr>
            <a:endParaRPr lang="en-US">
              <a:solidFill>
                <a:srgbClr val="000000"/>
              </a:solidFill>
            </a:endParaRPr>
          </a:p>
          <a:p>
            <a:r>
              <a:rPr lang="en-US"/>
              <a:t>June 24 Memo: </a:t>
            </a:r>
            <a:r>
              <a:rPr lang="en-US">
                <a:solidFill>
                  <a:srgbClr val="469FB7"/>
                </a:solidFill>
                <a:hlinkClick r:id="rId3">
                  <a:extLst>
                    <a:ext uri="{A12FA001-AC4F-418D-AE19-62706E023703}">
                      <ahyp:hlinkClr xmlns:ahyp="http://schemas.microsoft.com/office/drawing/2018/hyperlinkcolor" val="tx"/>
                    </a:ext>
                  </a:extLst>
                </a:hlinkClick>
              </a:rPr>
              <a:t>SC Ready and EOCEP Updates</a:t>
            </a:r>
          </a:p>
          <a:p>
            <a:r>
              <a:rPr lang="en-US"/>
              <a:t>August 26 Memo: </a:t>
            </a:r>
            <a:r>
              <a:rPr lang="en-US">
                <a:solidFill>
                  <a:srgbClr val="469FB7"/>
                </a:solidFill>
                <a:hlinkClick r:id="rId4">
                  <a:extLst>
                    <a:ext uri="{A12FA001-AC4F-418D-AE19-62706E023703}">
                      <ahyp:hlinkClr xmlns:ahyp="http://schemas.microsoft.com/office/drawing/2018/hyperlinkcolor" val="tx"/>
                    </a:ext>
                  </a:extLst>
                </a:hlinkClick>
              </a:rPr>
              <a:t>SC Ready ELA and Math Update</a:t>
            </a:r>
          </a:p>
          <a:p>
            <a:endParaRPr lang="en-US"/>
          </a:p>
          <a:p>
            <a:pPr marL="0" indent="0">
              <a:buNone/>
            </a:pPr>
            <a:endParaRPr lang="en-US"/>
          </a:p>
        </p:txBody>
      </p:sp>
      <p:pic>
        <p:nvPicPr>
          <p:cNvPr id="3" name="Picture 2">
            <a:extLst>
              <a:ext uri="{FF2B5EF4-FFF2-40B4-BE49-F238E27FC236}">
                <a16:creationId xmlns:a16="http://schemas.microsoft.com/office/drawing/2014/main" id="{FC1AC6E5-C46C-3009-D89A-25F467CAFA21}"/>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rot="5400000">
            <a:off x="6316695" y="5592795"/>
            <a:ext cx="5486400" cy="15810"/>
          </a:xfrm>
          <a:prstGeom prst="rect">
            <a:avLst/>
          </a:prstGeom>
          <a:ln>
            <a:noFill/>
          </a:ln>
        </p:spPr>
      </p:pic>
    </p:spTree>
    <p:extLst>
      <p:ext uri="{BB962C8B-B14F-4D97-AF65-F5344CB8AC3E}">
        <p14:creationId xmlns:p14="http://schemas.microsoft.com/office/powerpoint/2010/main" val="1563929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3B76B0-4281-4CE3-E351-F2F452B99E08}"/>
            </a:ext>
          </a:extLst>
        </p:cNvPr>
        <p:cNvGrpSpPr/>
        <p:nvPr/>
      </p:nvGrpSpPr>
      <p:grpSpPr>
        <a:xfrm>
          <a:off x="0" y="0"/>
          <a:ext cx="0" cy="0"/>
          <a:chOff x="0" y="0"/>
          <a:chExt cx="0" cy="0"/>
        </a:xfrm>
      </p:grpSpPr>
      <p:sp>
        <p:nvSpPr>
          <p:cNvPr id="14" name="TextBox 8">
            <a:extLst>
              <a:ext uri="{FF2B5EF4-FFF2-40B4-BE49-F238E27FC236}">
                <a16:creationId xmlns:a16="http://schemas.microsoft.com/office/drawing/2014/main" id="{3208AC4F-1167-6971-DCD2-C8D82CA10A28}"/>
              </a:ext>
            </a:extLst>
          </p:cNvPr>
          <p:cNvSpPr txBox="1">
            <a:spLocks noGrp="1"/>
          </p:cNvSpPr>
          <p:nvPr>
            <p:ph type="title"/>
          </p:nvPr>
        </p:nvSpPr>
        <p:spPr>
          <a:xfrm>
            <a:off x="905745" y="727441"/>
            <a:ext cx="16404336" cy="65332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5000"/>
              </a:lnSpc>
              <a:spcBef>
                <a:spcPts val="0"/>
              </a:spcBef>
              <a:spcAft>
                <a:spcPts val="0"/>
              </a:spcAft>
              <a:buClrTx/>
              <a:buSzTx/>
              <a:buFontTx/>
              <a:buNone/>
              <a:tabLst/>
              <a:defRPr/>
            </a:pPr>
            <a:r>
              <a:rPr kumimoji="0" lang="en-US" b="1" i="0" u="none" strike="noStrike" kern="1200" cap="none" spc="0" normalizeH="0" baseline="0" noProof="0">
                <a:ln>
                  <a:noFill/>
                </a:ln>
                <a:effectLst/>
                <a:uLnTx/>
                <a:uFillTx/>
                <a:latin typeface="Aptos" panose="020B0004020202020204" pitchFamily="34" charset="0"/>
                <a:ea typeface="+mn-ea"/>
                <a:cs typeface="+mn-cs"/>
              </a:rPr>
              <a:t>Budget Update</a:t>
            </a:r>
            <a:endParaRPr kumimoji="0" lang="en-US" b="1" i="0" u="none" strike="noStrike" kern="1200" cap="none" spc="0" normalizeH="0" baseline="0" noProof="0">
              <a:ln>
                <a:noFill/>
              </a:ln>
              <a:effectLst/>
              <a:uLnTx/>
              <a:uFillTx/>
              <a:latin typeface="Algerian" panose="04020705040A02060702" pitchFamily="82" charset="0"/>
              <a:ea typeface="+mn-ea"/>
              <a:cs typeface="+mn-cs"/>
            </a:endParaRPr>
          </a:p>
        </p:txBody>
      </p:sp>
      <p:sp>
        <p:nvSpPr>
          <p:cNvPr id="2" name="Content Placeholder 1">
            <a:extLst>
              <a:ext uri="{FF2B5EF4-FFF2-40B4-BE49-F238E27FC236}">
                <a16:creationId xmlns:a16="http://schemas.microsoft.com/office/drawing/2014/main" id="{47D43680-4C55-45EB-6792-172F20BCF09F}"/>
              </a:ext>
            </a:extLst>
          </p:cNvPr>
          <p:cNvSpPr>
            <a:spLocks noGrp="1"/>
          </p:cNvSpPr>
          <p:nvPr>
            <p:ph sz="half" idx="1"/>
          </p:nvPr>
        </p:nvSpPr>
        <p:spPr>
          <a:xfrm>
            <a:off x="918972" y="2247900"/>
            <a:ext cx="16391109" cy="7155517"/>
          </a:xfrm>
        </p:spPr>
        <p:txBody>
          <a:bodyPr vert="horz" lIns="91440" tIns="45720" rIns="91440" bIns="45720" rtlCol="0" anchor="t">
            <a:noAutofit/>
          </a:bodyPr>
          <a:lstStyle/>
          <a:p>
            <a:r>
              <a:rPr lang="en-US" sz="2800"/>
              <a:t>1.107 (Strategic Compensation Pilot) - Continues with the original 2024-25 pilot schools; the SCDE will notify districts later this fall if we are able to add new schools to the pilot. </a:t>
            </a:r>
            <a:endParaRPr lang="en-US" sz="2800" b="1"/>
          </a:p>
          <a:p>
            <a:pPr lvl="1">
              <a:buFont typeface="Courier New" panose="020B0604020202020204" pitchFamily="34" charset="0"/>
              <a:buChar char="o"/>
            </a:pPr>
            <a:endParaRPr lang="en-US" sz="2800"/>
          </a:p>
          <a:p>
            <a:pPr>
              <a:buFont typeface="Arial"/>
              <a:buChar char="•"/>
            </a:pPr>
            <a:endParaRPr lang="en-US" sz="2800"/>
          </a:p>
          <a:p>
            <a:pPr>
              <a:buFont typeface="Arial"/>
              <a:buChar char="•"/>
            </a:pPr>
            <a:endParaRPr lang="en-US" sz="2800">
              <a:ea typeface="+mn-lt"/>
              <a:cs typeface="+mn-lt"/>
            </a:endParaRPr>
          </a:p>
          <a:p>
            <a:pPr>
              <a:buFont typeface="Arial"/>
              <a:buChar char="•"/>
            </a:pPr>
            <a:r>
              <a:rPr lang="en-US" sz="2800"/>
              <a:t>1A.74 (CERDEP Foundational Literacy Skill Training): </a:t>
            </a:r>
            <a:r>
              <a:rPr lang="en-US" sz="2800">
                <a:ea typeface="+mn-lt"/>
                <a:cs typeface="+mn-lt"/>
              </a:rPr>
              <a:t>This proviso requires school districts with CERDEP classrooms to participate in the implementation of foundational literacy skills training, currently defined as Early Childhood LETRS. Training will be provided and paid for by the Department and educators who successfully complete the training will receive a stipend will have satisfied the requirements of the literacy teacher endorsement (2025-26 school year only).</a:t>
            </a:r>
            <a:endParaRPr lang="en-US" sz="2800"/>
          </a:p>
          <a:p>
            <a:pPr>
              <a:buFont typeface="Arial"/>
              <a:buChar char="•"/>
            </a:pPr>
            <a:endParaRPr lang="en-US"/>
          </a:p>
        </p:txBody>
      </p:sp>
    </p:spTree>
    <p:extLst>
      <p:ext uri="{BB962C8B-B14F-4D97-AF65-F5344CB8AC3E}">
        <p14:creationId xmlns:p14="http://schemas.microsoft.com/office/powerpoint/2010/main" val="3302338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xfrm>
            <a:off x="942109" y="3356859"/>
            <a:ext cx="16459200" cy="110799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7200">
                <a:latin typeface="Aptos"/>
                <a:ea typeface="+mn-ea"/>
                <a:cs typeface="+mn-cs"/>
              </a:rPr>
              <a:t>ICYMI: District Memos</a:t>
            </a:r>
            <a:endParaRPr lang="en-US" sz="7200" b="1" i="0" u="none" strike="noStrike" kern="1200" cap="none" spc="0" normalizeH="0" baseline="0" noProof="0">
              <a:ln>
                <a:noFill/>
              </a:ln>
              <a:effectLst/>
              <a:uLnTx/>
              <a:uFillTx/>
              <a:latin typeface="Aptos"/>
              <a:ea typeface="+mn-ea"/>
              <a:cs typeface="+mn-cs"/>
            </a:endParaRPr>
          </a:p>
        </p:txBody>
      </p:sp>
      <p:sp>
        <p:nvSpPr>
          <p:cNvPr id="12" name="TextBox 11">
            <a:extLst>
              <a:ext uri="{FF2B5EF4-FFF2-40B4-BE49-F238E27FC236}">
                <a16:creationId xmlns:a16="http://schemas.microsoft.com/office/drawing/2014/main" id="{ED51EE20-CA64-7C80-C0AF-9D86B25B8408}"/>
              </a:ext>
            </a:extLst>
          </p:cNvPr>
          <p:cNvSpPr txBox="1"/>
          <p:nvPr/>
        </p:nvSpPr>
        <p:spPr>
          <a:xfrm>
            <a:off x="2019300" y="5348645"/>
            <a:ext cx="14295120" cy="923330"/>
          </a:xfrm>
          <a:prstGeom prst="rect">
            <a:avLst/>
          </a:prstGeom>
          <a:noFill/>
        </p:spPr>
        <p:txBody>
          <a:bodyPr wrap="square" lIns="91440" tIns="45720" rIns="91440" bIns="45720" rtlCol="0" anchor="t">
            <a:spAutoFit/>
          </a:bodyPr>
          <a:lstStyle/>
          <a:p>
            <a:pPr algn="ctr"/>
            <a:r>
              <a:rPr lang="en-US" sz="5400">
                <a:solidFill>
                  <a:schemeClr val="accent4"/>
                </a:solidFill>
                <a:latin typeface="Aptos"/>
              </a:rPr>
              <a:t>Beginning of the Year Pro Tips</a:t>
            </a:r>
          </a:p>
        </p:txBody>
      </p:sp>
      <p:sp>
        <p:nvSpPr>
          <p:cNvPr id="13" name="TextBox 12">
            <a:extLst>
              <a:ext uri="{FF2B5EF4-FFF2-40B4-BE49-F238E27FC236}">
                <a16:creationId xmlns:a16="http://schemas.microsoft.com/office/drawing/2014/main" id="{F9683975-F52A-C093-84A4-9DAEF6AE3EAC}"/>
              </a:ext>
            </a:extLst>
          </p:cNvPr>
          <p:cNvSpPr txBox="1"/>
          <p:nvPr/>
        </p:nvSpPr>
        <p:spPr>
          <a:xfrm>
            <a:off x="766445" y="6616700"/>
            <a:ext cx="16113760" cy="2862322"/>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sz="3600">
                <a:solidFill>
                  <a:schemeClr val="bg1"/>
                </a:solidFill>
                <a:latin typeface="Aptos"/>
              </a:rPr>
              <a:t>Regularly check the SCDE Archived Memos site: </a:t>
            </a:r>
            <a:r>
              <a:rPr lang="en-US" sz="3600">
                <a:latin typeface="Aptos"/>
                <a:hlinkClick r:id="rId3"/>
              </a:rPr>
              <a:t>School District Memoranda Archive - South Carolina Department of Education - 09/16/2025 3:17 PM</a:t>
            </a:r>
            <a:endParaRPr lang="en-US" sz="3600">
              <a:latin typeface="Aptos"/>
            </a:endParaRPr>
          </a:p>
          <a:p>
            <a:pPr marL="285750" indent="-285750">
              <a:buFont typeface="Arial" panose="020B0604020202020204" pitchFamily="34" charset="0"/>
              <a:buChar char="•"/>
            </a:pPr>
            <a:r>
              <a:rPr lang="en-US" sz="3600">
                <a:solidFill>
                  <a:schemeClr val="bg1"/>
                </a:solidFill>
                <a:latin typeface="Aptos"/>
              </a:rPr>
              <a:t>Work with your district Web Access Coordinator (WAC) to ensure your District and Entity Information Management System (DEIMS) is updated and accurate</a:t>
            </a:r>
          </a:p>
          <a:p>
            <a:pPr marL="285750" indent="-285750">
              <a:buFont typeface="Arial" panose="020B0604020202020204" pitchFamily="34" charset="0"/>
              <a:buChar char="•"/>
            </a:pPr>
            <a:endParaRPr lang="en-US" sz="3600">
              <a:solidFill>
                <a:schemeClr val="bg1"/>
              </a:solidFill>
            </a:endParaRPr>
          </a:p>
        </p:txBody>
      </p:sp>
      <p:sp>
        <p:nvSpPr>
          <p:cNvPr id="2" name="TextBox 1">
            <a:extLst>
              <a:ext uri="{FF2B5EF4-FFF2-40B4-BE49-F238E27FC236}">
                <a16:creationId xmlns:a16="http://schemas.microsoft.com/office/drawing/2014/main" id="{59B73A88-0108-A58C-6A7D-184E0F5863D9}"/>
              </a:ext>
            </a:extLst>
          </p:cNvPr>
          <p:cNvSpPr txBox="1"/>
          <p:nvPr/>
        </p:nvSpPr>
        <p:spPr>
          <a:xfrm>
            <a:off x="942109" y="9704439"/>
            <a:ext cx="6205403" cy="461665"/>
          </a:xfrm>
          <a:prstGeom prst="rect">
            <a:avLst/>
          </a:prstGeom>
          <a:noFill/>
        </p:spPr>
        <p:txBody>
          <a:bodyPr wrap="square" rtlCol="0">
            <a:spAutoFit/>
          </a:bodyPr>
          <a:lstStyle/>
          <a:p>
            <a:r>
              <a:rPr lang="en-US" sz="2400">
                <a:solidFill>
                  <a:srgbClr val="FFE493"/>
                </a:solidFill>
                <a:latin typeface="Aptos" panose="020B0004020202020204" pitchFamily="34" charset="0"/>
                <a:hlinkClick r:id="rId4">
                  <a:extLst>
                    <a:ext uri="{A12FA001-AC4F-418D-AE19-62706E023703}">
                      <ahyp:hlinkClr xmlns:ahyp="http://schemas.microsoft.com/office/drawing/2018/hyperlinkcolor" val="tx"/>
                    </a:ext>
                  </a:extLst>
                </a:hlinkClick>
              </a:rPr>
              <a:t>Link to School District Memoranda</a:t>
            </a:r>
            <a:endParaRPr lang="en-US" sz="2400">
              <a:solidFill>
                <a:srgbClr val="FFE493"/>
              </a:solidFill>
              <a:latin typeface="Aptos" panose="020B0004020202020204" pitchFamily="34" charset="0"/>
            </a:endParaRPr>
          </a:p>
        </p:txBody>
      </p:sp>
    </p:spTree>
    <p:extLst>
      <p:ext uri="{BB962C8B-B14F-4D97-AF65-F5344CB8AC3E}">
        <p14:creationId xmlns:p14="http://schemas.microsoft.com/office/powerpoint/2010/main" val="14975105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33746"/>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a:off x="1028701" y="8411093"/>
            <a:ext cx="6905207" cy="0"/>
          </a:xfrm>
          <a:prstGeom prst="line">
            <a:avLst/>
          </a:prstGeom>
          <a:ln w="19050" cap="flat">
            <a:solidFill>
              <a:srgbClr val="EFC04C"/>
            </a:solidFill>
            <a:prstDash val="solid"/>
            <a:headEnd type="none" w="sm" len="sm"/>
            <a:tailEnd type="none" w="sm" len="sm"/>
          </a:ln>
        </p:spPr>
        <p:txBody>
          <a:bodyPr/>
          <a:lstStyle/>
          <a:p>
            <a:pPr defTabSz="914445"/>
            <a:endParaRPr lang="en-US">
              <a:solidFill>
                <a:srgbClr val="233F58"/>
              </a:solidFill>
              <a:latin typeface="Calibri"/>
            </a:endParaRPr>
          </a:p>
        </p:txBody>
      </p:sp>
      <p:sp>
        <p:nvSpPr>
          <p:cNvPr id="3" name="Freeform 3">
            <a:extLst>
              <a:ext uri="{C183D7F6-B498-43B3-948B-1728B52AA6E4}">
                <adec:decorative xmlns:adec="http://schemas.microsoft.com/office/drawing/2017/decorative" val="1"/>
              </a:ext>
            </a:extLst>
          </p:cNvPr>
          <p:cNvSpPr/>
          <p:nvPr/>
        </p:nvSpPr>
        <p:spPr>
          <a:xfrm>
            <a:off x="8180183" y="-1037412"/>
            <a:ext cx="12980711" cy="12980711"/>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mt="17000"/>
            </a:blip>
            <a:stretch>
              <a:fillRect/>
            </a:stretch>
          </a:blipFill>
        </p:spPr>
        <p:txBody>
          <a:bodyPr/>
          <a:lstStyle/>
          <a:p>
            <a:pPr defTabSz="914445"/>
            <a:endParaRPr lang="en-US">
              <a:solidFill>
                <a:srgbClr val="233F58"/>
              </a:solidFill>
              <a:latin typeface="Calibri"/>
            </a:endParaRPr>
          </a:p>
        </p:txBody>
      </p:sp>
      <p:sp>
        <p:nvSpPr>
          <p:cNvPr id="4" name="TextBox 4"/>
          <p:cNvSpPr txBox="1">
            <a:spLocks noGrp="1"/>
          </p:cNvSpPr>
          <p:nvPr>
            <p:ph type="title" idx="4294967295"/>
          </p:nvPr>
        </p:nvSpPr>
        <p:spPr>
          <a:xfrm>
            <a:off x="874395" y="3394704"/>
            <a:ext cx="16887825" cy="332398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45" rtl="0" eaLnBrk="1" fontAlgn="auto" latinLnBrk="0" hangingPunct="1">
              <a:lnSpc>
                <a:spcPct val="100000"/>
              </a:lnSpc>
              <a:spcBef>
                <a:spcPts val="0"/>
              </a:spcBef>
              <a:spcAft>
                <a:spcPts val="0"/>
              </a:spcAft>
              <a:buClrTx/>
              <a:buSzTx/>
              <a:buFontTx/>
              <a:buNone/>
              <a:tabLst/>
              <a:defRPr/>
            </a:pPr>
            <a:r>
              <a:rPr kumimoji="0" lang="en-US" sz="10800" b="1" i="0" u="none" strike="noStrike" kern="1200" cap="none" spc="0" normalizeH="0" baseline="0" noProof="0" dirty="0">
                <a:ln>
                  <a:noFill/>
                </a:ln>
                <a:solidFill>
                  <a:srgbClr val="FFFFFF"/>
                </a:solidFill>
                <a:effectLst/>
                <a:uLnTx/>
                <a:uFillTx/>
                <a:latin typeface="Aptos"/>
                <a:ea typeface="+mn-ea"/>
                <a:cs typeface="+mn-cs"/>
              </a:rPr>
              <a:t>Office of Instructional Materials</a:t>
            </a:r>
          </a:p>
        </p:txBody>
      </p:sp>
      <p:pic>
        <p:nvPicPr>
          <p:cNvPr id="9" name="Picture 8" descr="South Carolina Department of Education banner">
            <a:extLst>
              <a:ext uri="{FF2B5EF4-FFF2-40B4-BE49-F238E27FC236}">
                <a16:creationId xmlns:a16="http://schemas.microsoft.com/office/drawing/2014/main" id="{3795ED29-3F7A-C0A4-2DE7-B77173F971A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1" y="8449004"/>
            <a:ext cx="7324307" cy="1464863"/>
          </a:xfrm>
          <a:prstGeom prst="rect">
            <a:avLst/>
          </a:prstGeom>
        </p:spPr>
      </p:pic>
    </p:spTree>
    <p:extLst>
      <p:ext uri="{BB962C8B-B14F-4D97-AF65-F5344CB8AC3E}">
        <p14:creationId xmlns:p14="http://schemas.microsoft.com/office/powerpoint/2010/main" val="1027036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34"/>
        <p:cNvGrpSpPr/>
        <p:nvPr/>
      </p:nvGrpSpPr>
      <p:grpSpPr>
        <a:xfrm>
          <a:off x="0" y="0"/>
          <a:ext cx="0" cy="0"/>
          <a:chOff x="0" y="0"/>
          <a:chExt cx="0" cy="0"/>
        </a:xfrm>
      </p:grpSpPr>
      <p:sp>
        <p:nvSpPr>
          <p:cNvPr id="3535" name="Google Shape;3535;p633"/>
          <p:cNvSpPr txBox="1">
            <a:spLocks noGrp="1"/>
          </p:cNvSpPr>
          <p:nvPr>
            <p:ph type="title"/>
          </p:nvPr>
        </p:nvSpPr>
        <p:spPr>
          <a:prstGeom prst="rect">
            <a:avLst/>
          </a:prstGeom>
          <a:noFill/>
          <a:ln>
            <a:noFill/>
          </a:ln>
        </p:spPr>
        <p:txBody>
          <a:bodyPr spcFirstLastPara="1" vert="horz" wrap="square" lIns="182850" tIns="182850" rIns="182850" bIns="182850" rtlCol="0" anchor="t" anchorCtr="0">
            <a:noAutofit/>
          </a:bodyPr>
          <a:lstStyle/>
          <a:p>
            <a:r>
              <a:rPr lang="en" sz="5400"/>
              <a:t>Vision for Implementing High-Quality Materials</a:t>
            </a:r>
            <a:endParaRPr sz="5400" b="1"/>
          </a:p>
        </p:txBody>
      </p:sp>
      <p:sp>
        <p:nvSpPr>
          <p:cNvPr id="3537" name="Google Shape;3537;p633" descr="Left arrow"/>
          <p:cNvSpPr/>
          <p:nvPr/>
        </p:nvSpPr>
        <p:spPr>
          <a:xfrm>
            <a:off x="4037598" y="4130530"/>
            <a:ext cx="679200" cy="370800"/>
          </a:xfrm>
          <a:prstGeom prst="leftArrow">
            <a:avLst>
              <a:gd name="adj1" fmla="val 50000"/>
              <a:gd name="adj2" fmla="val 50000"/>
            </a:avLst>
          </a:prstGeom>
          <a:noFill/>
          <a:ln w="38100" cap="flat" cmpd="sng">
            <a:solidFill>
              <a:srgbClr val="FFAE00"/>
            </a:solidFill>
            <a:prstDash val="solid"/>
            <a:round/>
            <a:headEnd type="none" w="sm" len="sm"/>
            <a:tailEnd type="none" w="sm" len="sm"/>
          </a:ln>
        </p:spPr>
        <p:txBody>
          <a:bodyPr spcFirstLastPara="1" wrap="square" lIns="182850" tIns="182850" rIns="182850" bIns="182850" anchor="ctr" anchorCtr="0">
            <a:noAutofit/>
          </a:bodyPr>
          <a:lstStyle/>
          <a:p>
            <a:pPr algn="ctr">
              <a:buClr>
                <a:srgbClr val="000000"/>
              </a:buClr>
              <a:buSzPts val="1400"/>
            </a:pPr>
            <a:endParaRPr sz="2800">
              <a:solidFill>
                <a:srgbClr val="000000"/>
              </a:solidFill>
              <a:latin typeface="Poppins"/>
              <a:ea typeface="Poppins"/>
              <a:cs typeface="Poppins"/>
              <a:sym typeface="Poppins"/>
            </a:endParaRPr>
          </a:p>
        </p:txBody>
      </p:sp>
      <p:grpSp>
        <p:nvGrpSpPr>
          <p:cNvPr id="3538" name="Google Shape;3538;p633">
            <a:extLst>
              <a:ext uri="{C183D7F6-B498-43B3-948B-1728B52AA6E4}">
                <adec:decorative xmlns:adec="http://schemas.microsoft.com/office/drawing/2017/decorative" val="1"/>
              </a:ext>
            </a:extLst>
          </p:cNvPr>
          <p:cNvGrpSpPr/>
          <p:nvPr/>
        </p:nvGrpSpPr>
        <p:grpSpPr>
          <a:xfrm>
            <a:off x="591250" y="1642220"/>
            <a:ext cx="3089400" cy="5347800"/>
            <a:chOff x="269813" y="1172975"/>
            <a:chExt cx="1544700" cy="2673900"/>
          </a:xfrm>
        </p:grpSpPr>
        <p:sp>
          <p:nvSpPr>
            <p:cNvPr id="3539" name="Google Shape;3539;p633"/>
            <p:cNvSpPr/>
            <p:nvPr/>
          </p:nvSpPr>
          <p:spPr>
            <a:xfrm>
              <a:off x="269813" y="1172975"/>
              <a:ext cx="1544700" cy="2673900"/>
            </a:xfrm>
            <a:prstGeom prst="rect">
              <a:avLst/>
            </a:prstGeom>
            <a:solidFill>
              <a:srgbClr val="EFEFEF"/>
            </a:solidFill>
            <a:ln>
              <a:noFill/>
            </a:ln>
          </p:spPr>
          <p:txBody>
            <a:bodyPr spcFirstLastPara="1" wrap="square" lIns="182850" tIns="182850" rIns="182850" bIns="182850" anchor="ctr" anchorCtr="0">
              <a:noAutofit/>
            </a:bodyPr>
            <a:lstStyle/>
            <a:p>
              <a:pPr algn="ctr">
                <a:buClr>
                  <a:srgbClr val="000000"/>
                </a:buClr>
                <a:buSzPts val="1400"/>
              </a:pPr>
              <a:endParaRPr sz="2800">
                <a:solidFill>
                  <a:srgbClr val="000000"/>
                </a:solidFill>
                <a:latin typeface="Poppins"/>
                <a:ea typeface="Poppins"/>
                <a:cs typeface="Poppins"/>
                <a:sym typeface="Poppins"/>
              </a:endParaRPr>
            </a:p>
          </p:txBody>
        </p:sp>
        <p:pic>
          <p:nvPicPr>
            <p:cNvPr id="3540" name="Google Shape;3540;p633"/>
            <p:cNvPicPr preferRelativeResize="0"/>
            <p:nvPr/>
          </p:nvPicPr>
          <p:blipFill rotWithShape="1">
            <a:blip r:embed="rId3">
              <a:alphaModFix/>
            </a:blip>
            <a:srcRect/>
            <a:stretch/>
          </p:blipFill>
          <p:spPr>
            <a:xfrm>
              <a:off x="423912" y="1172975"/>
              <a:ext cx="1159575" cy="1179924"/>
            </a:xfrm>
            <a:prstGeom prst="rect">
              <a:avLst/>
            </a:prstGeom>
            <a:noFill/>
            <a:ln>
              <a:noFill/>
            </a:ln>
          </p:spPr>
        </p:pic>
        <p:sp>
          <p:nvSpPr>
            <p:cNvPr id="3541" name="Google Shape;3541;p633"/>
            <p:cNvSpPr txBox="1"/>
            <p:nvPr/>
          </p:nvSpPr>
          <p:spPr>
            <a:xfrm>
              <a:off x="367592" y="2276275"/>
              <a:ext cx="1349700" cy="1420500"/>
            </a:xfrm>
            <a:prstGeom prst="rect">
              <a:avLst/>
            </a:prstGeom>
            <a:noFill/>
            <a:ln>
              <a:noFill/>
            </a:ln>
          </p:spPr>
          <p:txBody>
            <a:bodyPr spcFirstLastPara="1" wrap="square" lIns="182850" tIns="182850" rIns="182850" bIns="182850" anchor="t" anchorCtr="0">
              <a:noAutofit/>
            </a:bodyPr>
            <a:lstStyle/>
            <a:p>
              <a:pPr>
                <a:buClr>
                  <a:srgbClr val="000000"/>
                </a:buClr>
                <a:buSzPts val="1100"/>
              </a:pPr>
              <a:r>
                <a:rPr lang="en" sz="2200">
                  <a:solidFill>
                    <a:srgbClr val="5E696C"/>
                  </a:solidFill>
                  <a:latin typeface="Poppins"/>
                  <a:ea typeface="Poppins"/>
                  <a:cs typeface="Poppins"/>
                  <a:sym typeface="Poppins"/>
                </a:rPr>
                <a:t>For </a:t>
              </a:r>
              <a:r>
                <a:rPr lang="en" sz="2200" b="1">
                  <a:solidFill>
                    <a:srgbClr val="5E696C"/>
                  </a:solidFill>
                  <a:latin typeface="Poppins"/>
                  <a:ea typeface="Poppins"/>
                  <a:cs typeface="Poppins"/>
                  <a:sym typeface="Poppins"/>
                </a:rPr>
                <a:t>students</a:t>
              </a:r>
              <a:r>
                <a:rPr lang="en" sz="2200">
                  <a:solidFill>
                    <a:srgbClr val="5E696C"/>
                  </a:solidFill>
                  <a:latin typeface="Poppins"/>
                  <a:ea typeface="Poppins"/>
                  <a:cs typeface="Poppins"/>
                  <a:sym typeface="Poppins"/>
                </a:rPr>
                <a:t> to achieve the vision, they need to receive different instruction from their </a:t>
              </a:r>
              <a:r>
                <a:rPr lang="en" sz="2200" b="1">
                  <a:solidFill>
                    <a:srgbClr val="5E696C"/>
                  </a:solidFill>
                  <a:latin typeface="Poppins"/>
                  <a:ea typeface="Poppins"/>
                  <a:cs typeface="Poppins"/>
                  <a:sym typeface="Poppins"/>
                </a:rPr>
                <a:t>teachers</a:t>
              </a:r>
              <a:r>
                <a:rPr lang="en" sz="2200">
                  <a:solidFill>
                    <a:srgbClr val="5E696C"/>
                  </a:solidFill>
                  <a:latin typeface="Poppins"/>
                  <a:ea typeface="Poppins"/>
                  <a:cs typeface="Poppins"/>
                  <a:sym typeface="Poppins"/>
                </a:rPr>
                <a:t>.</a:t>
              </a:r>
              <a:endParaRPr sz="2200">
                <a:solidFill>
                  <a:srgbClr val="5E696C"/>
                </a:solidFill>
                <a:latin typeface="Poppins"/>
                <a:ea typeface="Poppins"/>
                <a:cs typeface="Poppins"/>
                <a:sym typeface="Poppins"/>
              </a:endParaRPr>
            </a:p>
          </p:txBody>
        </p:sp>
      </p:grpSp>
      <p:grpSp>
        <p:nvGrpSpPr>
          <p:cNvPr id="3542" name="Google Shape;3542;p633">
            <a:extLst>
              <a:ext uri="{C183D7F6-B498-43B3-948B-1728B52AA6E4}">
                <adec:decorative xmlns:adec="http://schemas.microsoft.com/office/drawing/2017/decorative" val="1"/>
              </a:ext>
            </a:extLst>
          </p:cNvPr>
          <p:cNvGrpSpPr/>
          <p:nvPr/>
        </p:nvGrpSpPr>
        <p:grpSpPr>
          <a:xfrm>
            <a:off x="5073669" y="1642220"/>
            <a:ext cx="3089882" cy="5347800"/>
            <a:chOff x="2484872" y="1172975"/>
            <a:chExt cx="1544941" cy="2673900"/>
          </a:xfrm>
        </p:grpSpPr>
        <p:sp>
          <p:nvSpPr>
            <p:cNvPr id="3543" name="Google Shape;3543;p633"/>
            <p:cNvSpPr/>
            <p:nvPr/>
          </p:nvSpPr>
          <p:spPr>
            <a:xfrm>
              <a:off x="2484872" y="1172975"/>
              <a:ext cx="1544700" cy="2673900"/>
            </a:xfrm>
            <a:prstGeom prst="rect">
              <a:avLst/>
            </a:prstGeom>
            <a:solidFill>
              <a:srgbClr val="EFEFEF"/>
            </a:solidFill>
            <a:ln>
              <a:noFill/>
            </a:ln>
          </p:spPr>
          <p:txBody>
            <a:bodyPr spcFirstLastPara="1" wrap="square" lIns="182850" tIns="182850" rIns="182850" bIns="182850" anchor="ctr" anchorCtr="0">
              <a:noAutofit/>
            </a:bodyPr>
            <a:lstStyle/>
            <a:p>
              <a:pPr algn="ctr">
                <a:buClr>
                  <a:srgbClr val="000000"/>
                </a:buClr>
                <a:buSzPts val="1400"/>
              </a:pPr>
              <a:endParaRPr sz="2800">
                <a:solidFill>
                  <a:srgbClr val="000000"/>
                </a:solidFill>
                <a:latin typeface="Poppins"/>
                <a:ea typeface="Poppins"/>
                <a:cs typeface="Poppins"/>
                <a:sym typeface="Poppins"/>
              </a:endParaRPr>
            </a:p>
          </p:txBody>
        </p:sp>
        <p:sp>
          <p:nvSpPr>
            <p:cNvPr id="3544" name="Google Shape;3544;p633"/>
            <p:cNvSpPr txBox="1"/>
            <p:nvPr/>
          </p:nvSpPr>
          <p:spPr>
            <a:xfrm>
              <a:off x="2514513" y="2276275"/>
              <a:ext cx="1515300" cy="1420500"/>
            </a:xfrm>
            <a:prstGeom prst="rect">
              <a:avLst/>
            </a:prstGeom>
            <a:noFill/>
            <a:ln>
              <a:noFill/>
            </a:ln>
          </p:spPr>
          <p:txBody>
            <a:bodyPr spcFirstLastPara="1" wrap="square" lIns="182850" tIns="182850" rIns="182850" bIns="182850" anchor="t" anchorCtr="0">
              <a:noAutofit/>
            </a:bodyPr>
            <a:lstStyle/>
            <a:p>
              <a:pPr>
                <a:buClr>
                  <a:srgbClr val="000000"/>
                </a:buClr>
                <a:buSzPts val="1100"/>
              </a:pPr>
              <a:r>
                <a:rPr lang="en" sz="2200">
                  <a:solidFill>
                    <a:srgbClr val="5E696C"/>
                  </a:solidFill>
                  <a:latin typeface="Poppins"/>
                  <a:ea typeface="Poppins"/>
                  <a:cs typeface="Poppins"/>
                  <a:sym typeface="Poppins"/>
                </a:rPr>
                <a:t>For </a:t>
              </a:r>
              <a:r>
                <a:rPr lang="en" sz="2200" b="1">
                  <a:solidFill>
                    <a:srgbClr val="5E696C"/>
                  </a:solidFill>
                  <a:latin typeface="Poppins"/>
                  <a:ea typeface="Poppins"/>
                  <a:cs typeface="Poppins"/>
                  <a:sym typeface="Poppins"/>
                </a:rPr>
                <a:t>teachers</a:t>
              </a:r>
              <a:r>
                <a:rPr lang="en" sz="2200">
                  <a:solidFill>
                    <a:srgbClr val="5E696C"/>
                  </a:solidFill>
                  <a:latin typeface="Poppins"/>
                  <a:ea typeface="Poppins"/>
                  <a:cs typeface="Poppins"/>
                  <a:sym typeface="Poppins"/>
                </a:rPr>
                <a:t> to use different instructional practices, they need support from their </a:t>
              </a:r>
              <a:r>
                <a:rPr lang="en" sz="2200" b="1">
                  <a:solidFill>
                    <a:srgbClr val="5E696C"/>
                  </a:solidFill>
                  <a:latin typeface="Poppins"/>
                  <a:ea typeface="Poppins"/>
                  <a:cs typeface="Poppins"/>
                  <a:sym typeface="Poppins"/>
                </a:rPr>
                <a:t>principals, coaches, and vendors.</a:t>
              </a:r>
              <a:r>
                <a:rPr lang="en" sz="2200">
                  <a:solidFill>
                    <a:srgbClr val="5E696C"/>
                  </a:solidFill>
                  <a:latin typeface="Poppins"/>
                  <a:ea typeface="Poppins"/>
                  <a:cs typeface="Poppins"/>
                  <a:sym typeface="Poppins"/>
                </a:rPr>
                <a:t> </a:t>
              </a:r>
              <a:endParaRPr sz="2200">
                <a:solidFill>
                  <a:srgbClr val="5E696C"/>
                </a:solidFill>
                <a:latin typeface="Poppins"/>
                <a:ea typeface="Poppins"/>
                <a:cs typeface="Poppins"/>
                <a:sym typeface="Poppins"/>
              </a:endParaRPr>
            </a:p>
          </p:txBody>
        </p:sp>
        <p:sp>
          <p:nvSpPr>
            <p:cNvPr id="3545" name="Google Shape;3545;p633"/>
            <p:cNvSpPr/>
            <p:nvPr/>
          </p:nvSpPr>
          <p:spPr>
            <a:xfrm>
              <a:off x="2762713" y="1331237"/>
              <a:ext cx="811875" cy="863400"/>
            </a:xfrm>
            <a:custGeom>
              <a:avLst/>
              <a:gdLst/>
              <a:ahLst/>
              <a:cxnLst/>
              <a:rect l="l" t="t" r="r" b="b"/>
              <a:pathLst>
                <a:path w="106" h="124" extrusionOk="0">
                  <a:moveTo>
                    <a:pt x="106" y="118"/>
                  </a:moveTo>
                  <a:cubicBezTo>
                    <a:pt x="106" y="113"/>
                    <a:pt x="100" y="106"/>
                    <a:pt x="92" y="105"/>
                  </a:cubicBezTo>
                  <a:cubicBezTo>
                    <a:pt x="96" y="102"/>
                    <a:pt x="98" y="98"/>
                    <a:pt x="98" y="94"/>
                  </a:cubicBezTo>
                  <a:cubicBezTo>
                    <a:pt x="98" y="89"/>
                    <a:pt x="93" y="85"/>
                    <a:pt x="88" y="85"/>
                  </a:cubicBezTo>
                  <a:cubicBezTo>
                    <a:pt x="83" y="85"/>
                    <a:pt x="78" y="89"/>
                    <a:pt x="78" y="94"/>
                  </a:cubicBezTo>
                  <a:cubicBezTo>
                    <a:pt x="78" y="98"/>
                    <a:pt x="81" y="102"/>
                    <a:pt x="84" y="105"/>
                  </a:cubicBezTo>
                  <a:cubicBezTo>
                    <a:pt x="76" y="106"/>
                    <a:pt x="70" y="113"/>
                    <a:pt x="70" y="118"/>
                  </a:cubicBezTo>
                  <a:cubicBezTo>
                    <a:pt x="70" y="124"/>
                    <a:pt x="106" y="124"/>
                    <a:pt x="106" y="118"/>
                  </a:cubicBezTo>
                  <a:close/>
                  <a:moveTo>
                    <a:pt x="24" y="22"/>
                  </a:moveTo>
                  <a:cubicBezTo>
                    <a:pt x="28" y="22"/>
                    <a:pt x="31" y="17"/>
                    <a:pt x="31" y="12"/>
                  </a:cubicBezTo>
                  <a:cubicBezTo>
                    <a:pt x="31" y="8"/>
                    <a:pt x="28" y="5"/>
                    <a:pt x="24" y="5"/>
                  </a:cubicBezTo>
                  <a:cubicBezTo>
                    <a:pt x="19" y="5"/>
                    <a:pt x="16" y="8"/>
                    <a:pt x="16" y="12"/>
                  </a:cubicBezTo>
                  <a:cubicBezTo>
                    <a:pt x="16" y="17"/>
                    <a:pt x="19" y="22"/>
                    <a:pt x="24" y="22"/>
                  </a:cubicBezTo>
                  <a:close/>
                  <a:moveTo>
                    <a:pt x="106" y="45"/>
                  </a:moveTo>
                  <a:cubicBezTo>
                    <a:pt x="106" y="12"/>
                    <a:pt x="106" y="12"/>
                    <a:pt x="106" y="12"/>
                  </a:cubicBezTo>
                  <a:cubicBezTo>
                    <a:pt x="106" y="9"/>
                    <a:pt x="104" y="6"/>
                    <a:pt x="101" y="6"/>
                  </a:cubicBezTo>
                  <a:cubicBezTo>
                    <a:pt x="79" y="6"/>
                    <a:pt x="79" y="6"/>
                    <a:pt x="79" y="6"/>
                  </a:cubicBezTo>
                  <a:cubicBezTo>
                    <a:pt x="79" y="2"/>
                    <a:pt x="79" y="2"/>
                    <a:pt x="79" y="2"/>
                  </a:cubicBezTo>
                  <a:cubicBezTo>
                    <a:pt x="79" y="1"/>
                    <a:pt x="78" y="0"/>
                    <a:pt x="77" y="0"/>
                  </a:cubicBezTo>
                  <a:cubicBezTo>
                    <a:pt x="76" y="0"/>
                    <a:pt x="75" y="1"/>
                    <a:pt x="75" y="2"/>
                  </a:cubicBezTo>
                  <a:cubicBezTo>
                    <a:pt x="75" y="6"/>
                    <a:pt x="75" y="6"/>
                    <a:pt x="75" y="6"/>
                  </a:cubicBezTo>
                  <a:cubicBezTo>
                    <a:pt x="53" y="6"/>
                    <a:pt x="53" y="6"/>
                    <a:pt x="53" y="6"/>
                  </a:cubicBezTo>
                  <a:cubicBezTo>
                    <a:pt x="50" y="6"/>
                    <a:pt x="48" y="9"/>
                    <a:pt x="48" y="12"/>
                  </a:cubicBezTo>
                  <a:cubicBezTo>
                    <a:pt x="48" y="29"/>
                    <a:pt x="48" y="29"/>
                    <a:pt x="48" y="29"/>
                  </a:cubicBezTo>
                  <a:cubicBezTo>
                    <a:pt x="37" y="25"/>
                    <a:pt x="37" y="25"/>
                    <a:pt x="37" y="25"/>
                  </a:cubicBezTo>
                  <a:cubicBezTo>
                    <a:pt x="36" y="25"/>
                    <a:pt x="30" y="23"/>
                    <a:pt x="25" y="23"/>
                  </a:cubicBezTo>
                  <a:cubicBezTo>
                    <a:pt x="24" y="24"/>
                    <a:pt x="24" y="24"/>
                    <a:pt x="24" y="24"/>
                  </a:cubicBezTo>
                  <a:cubicBezTo>
                    <a:pt x="24" y="24"/>
                    <a:pt x="24" y="24"/>
                    <a:pt x="24" y="24"/>
                  </a:cubicBezTo>
                  <a:cubicBezTo>
                    <a:pt x="26" y="40"/>
                    <a:pt x="26" y="40"/>
                    <a:pt x="26" y="40"/>
                  </a:cubicBezTo>
                  <a:cubicBezTo>
                    <a:pt x="24" y="45"/>
                    <a:pt x="24" y="45"/>
                    <a:pt x="24" y="45"/>
                  </a:cubicBezTo>
                  <a:cubicBezTo>
                    <a:pt x="21" y="40"/>
                    <a:pt x="21" y="40"/>
                    <a:pt x="21" y="40"/>
                  </a:cubicBezTo>
                  <a:cubicBezTo>
                    <a:pt x="23" y="24"/>
                    <a:pt x="23" y="24"/>
                    <a:pt x="23" y="24"/>
                  </a:cubicBezTo>
                  <a:cubicBezTo>
                    <a:pt x="23" y="24"/>
                    <a:pt x="23" y="24"/>
                    <a:pt x="23" y="24"/>
                  </a:cubicBezTo>
                  <a:cubicBezTo>
                    <a:pt x="22" y="23"/>
                    <a:pt x="22" y="23"/>
                    <a:pt x="22" y="23"/>
                  </a:cubicBezTo>
                  <a:cubicBezTo>
                    <a:pt x="17" y="23"/>
                    <a:pt x="10" y="25"/>
                    <a:pt x="10" y="25"/>
                  </a:cubicBezTo>
                  <a:cubicBezTo>
                    <a:pt x="10" y="25"/>
                    <a:pt x="10" y="25"/>
                    <a:pt x="10" y="25"/>
                  </a:cubicBezTo>
                  <a:cubicBezTo>
                    <a:pt x="10" y="26"/>
                    <a:pt x="9" y="26"/>
                    <a:pt x="9" y="26"/>
                  </a:cubicBezTo>
                  <a:cubicBezTo>
                    <a:pt x="9" y="26"/>
                    <a:pt x="9" y="26"/>
                    <a:pt x="9" y="26"/>
                  </a:cubicBezTo>
                  <a:cubicBezTo>
                    <a:pt x="9" y="26"/>
                    <a:pt x="9" y="26"/>
                    <a:pt x="8" y="27"/>
                  </a:cubicBezTo>
                  <a:cubicBezTo>
                    <a:pt x="8" y="27"/>
                    <a:pt x="8" y="27"/>
                    <a:pt x="8" y="27"/>
                  </a:cubicBezTo>
                  <a:cubicBezTo>
                    <a:pt x="8" y="27"/>
                    <a:pt x="8" y="27"/>
                    <a:pt x="8" y="27"/>
                  </a:cubicBezTo>
                  <a:cubicBezTo>
                    <a:pt x="3" y="50"/>
                    <a:pt x="3" y="50"/>
                    <a:pt x="3" y="50"/>
                  </a:cubicBezTo>
                  <a:cubicBezTo>
                    <a:pt x="3" y="52"/>
                    <a:pt x="4" y="53"/>
                    <a:pt x="5" y="54"/>
                  </a:cubicBezTo>
                  <a:cubicBezTo>
                    <a:pt x="6" y="54"/>
                    <a:pt x="6" y="54"/>
                    <a:pt x="6" y="54"/>
                  </a:cubicBezTo>
                  <a:cubicBezTo>
                    <a:pt x="8" y="54"/>
                    <a:pt x="9" y="53"/>
                    <a:pt x="9" y="51"/>
                  </a:cubicBezTo>
                  <a:cubicBezTo>
                    <a:pt x="14" y="31"/>
                    <a:pt x="14" y="31"/>
                    <a:pt x="14" y="31"/>
                  </a:cubicBezTo>
                  <a:cubicBezTo>
                    <a:pt x="14" y="30"/>
                    <a:pt x="14" y="30"/>
                    <a:pt x="15" y="30"/>
                  </a:cubicBezTo>
                  <a:cubicBezTo>
                    <a:pt x="15" y="52"/>
                    <a:pt x="15" y="52"/>
                    <a:pt x="15" y="52"/>
                  </a:cubicBezTo>
                  <a:cubicBezTo>
                    <a:pt x="12" y="82"/>
                    <a:pt x="12" y="82"/>
                    <a:pt x="12" y="82"/>
                  </a:cubicBezTo>
                  <a:cubicBezTo>
                    <a:pt x="12" y="84"/>
                    <a:pt x="13" y="85"/>
                    <a:pt x="14" y="85"/>
                  </a:cubicBezTo>
                  <a:cubicBezTo>
                    <a:pt x="10" y="87"/>
                    <a:pt x="8" y="90"/>
                    <a:pt x="8" y="94"/>
                  </a:cubicBezTo>
                  <a:cubicBezTo>
                    <a:pt x="8" y="98"/>
                    <a:pt x="10" y="102"/>
                    <a:pt x="13" y="105"/>
                  </a:cubicBezTo>
                  <a:cubicBezTo>
                    <a:pt x="6" y="106"/>
                    <a:pt x="0" y="113"/>
                    <a:pt x="0" y="118"/>
                  </a:cubicBezTo>
                  <a:cubicBezTo>
                    <a:pt x="0" y="124"/>
                    <a:pt x="35" y="124"/>
                    <a:pt x="35" y="118"/>
                  </a:cubicBezTo>
                  <a:cubicBezTo>
                    <a:pt x="35" y="113"/>
                    <a:pt x="30" y="106"/>
                    <a:pt x="22" y="105"/>
                  </a:cubicBezTo>
                  <a:cubicBezTo>
                    <a:pt x="25" y="102"/>
                    <a:pt x="27" y="98"/>
                    <a:pt x="27" y="94"/>
                  </a:cubicBezTo>
                  <a:cubicBezTo>
                    <a:pt x="27" y="90"/>
                    <a:pt x="24" y="86"/>
                    <a:pt x="19" y="85"/>
                  </a:cubicBezTo>
                  <a:cubicBezTo>
                    <a:pt x="20" y="84"/>
                    <a:pt x="20" y="84"/>
                    <a:pt x="20" y="83"/>
                  </a:cubicBezTo>
                  <a:cubicBezTo>
                    <a:pt x="22" y="55"/>
                    <a:pt x="22" y="55"/>
                    <a:pt x="22" y="55"/>
                  </a:cubicBezTo>
                  <a:cubicBezTo>
                    <a:pt x="23" y="55"/>
                    <a:pt x="23" y="55"/>
                    <a:pt x="24" y="55"/>
                  </a:cubicBezTo>
                  <a:cubicBezTo>
                    <a:pt x="24" y="55"/>
                    <a:pt x="25" y="55"/>
                    <a:pt x="25" y="55"/>
                  </a:cubicBezTo>
                  <a:cubicBezTo>
                    <a:pt x="27" y="83"/>
                    <a:pt x="27" y="83"/>
                    <a:pt x="27" y="83"/>
                  </a:cubicBezTo>
                  <a:cubicBezTo>
                    <a:pt x="28" y="85"/>
                    <a:pt x="29" y="87"/>
                    <a:pt x="31" y="87"/>
                  </a:cubicBezTo>
                  <a:cubicBezTo>
                    <a:pt x="31" y="87"/>
                    <a:pt x="31" y="87"/>
                    <a:pt x="31" y="86"/>
                  </a:cubicBezTo>
                  <a:cubicBezTo>
                    <a:pt x="33" y="86"/>
                    <a:pt x="35" y="85"/>
                    <a:pt x="35" y="82"/>
                  </a:cubicBezTo>
                  <a:cubicBezTo>
                    <a:pt x="32" y="52"/>
                    <a:pt x="32" y="52"/>
                    <a:pt x="32" y="52"/>
                  </a:cubicBezTo>
                  <a:cubicBezTo>
                    <a:pt x="32" y="30"/>
                    <a:pt x="32" y="30"/>
                    <a:pt x="32" y="30"/>
                  </a:cubicBezTo>
                  <a:cubicBezTo>
                    <a:pt x="34" y="31"/>
                    <a:pt x="35" y="31"/>
                    <a:pt x="35" y="31"/>
                  </a:cubicBezTo>
                  <a:cubicBezTo>
                    <a:pt x="35" y="31"/>
                    <a:pt x="35" y="31"/>
                    <a:pt x="35" y="31"/>
                  </a:cubicBezTo>
                  <a:cubicBezTo>
                    <a:pt x="35" y="31"/>
                    <a:pt x="35" y="31"/>
                    <a:pt x="35" y="31"/>
                  </a:cubicBezTo>
                  <a:cubicBezTo>
                    <a:pt x="48" y="35"/>
                    <a:pt x="48" y="35"/>
                    <a:pt x="48" y="35"/>
                  </a:cubicBezTo>
                  <a:cubicBezTo>
                    <a:pt x="48" y="45"/>
                    <a:pt x="48" y="45"/>
                    <a:pt x="48" y="45"/>
                  </a:cubicBezTo>
                  <a:cubicBezTo>
                    <a:pt x="48" y="48"/>
                    <a:pt x="50" y="51"/>
                    <a:pt x="53" y="51"/>
                  </a:cubicBezTo>
                  <a:cubicBezTo>
                    <a:pt x="64" y="51"/>
                    <a:pt x="64" y="51"/>
                    <a:pt x="64" y="51"/>
                  </a:cubicBezTo>
                  <a:cubicBezTo>
                    <a:pt x="55" y="84"/>
                    <a:pt x="55" y="84"/>
                    <a:pt x="55" y="84"/>
                  </a:cubicBezTo>
                  <a:cubicBezTo>
                    <a:pt x="55" y="84"/>
                    <a:pt x="55" y="84"/>
                    <a:pt x="55" y="85"/>
                  </a:cubicBezTo>
                  <a:cubicBezTo>
                    <a:pt x="54" y="85"/>
                    <a:pt x="53" y="85"/>
                    <a:pt x="53" y="85"/>
                  </a:cubicBezTo>
                  <a:cubicBezTo>
                    <a:pt x="47" y="85"/>
                    <a:pt x="43" y="89"/>
                    <a:pt x="43" y="94"/>
                  </a:cubicBezTo>
                  <a:cubicBezTo>
                    <a:pt x="43" y="98"/>
                    <a:pt x="45" y="102"/>
                    <a:pt x="48" y="105"/>
                  </a:cubicBezTo>
                  <a:cubicBezTo>
                    <a:pt x="41" y="106"/>
                    <a:pt x="35" y="113"/>
                    <a:pt x="35" y="118"/>
                  </a:cubicBezTo>
                  <a:cubicBezTo>
                    <a:pt x="35" y="124"/>
                    <a:pt x="70" y="124"/>
                    <a:pt x="70" y="118"/>
                  </a:cubicBezTo>
                  <a:cubicBezTo>
                    <a:pt x="70" y="113"/>
                    <a:pt x="65" y="106"/>
                    <a:pt x="57" y="105"/>
                  </a:cubicBezTo>
                  <a:cubicBezTo>
                    <a:pt x="60" y="102"/>
                    <a:pt x="63" y="98"/>
                    <a:pt x="63" y="94"/>
                  </a:cubicBezTo>
                  <a:cubicBezTo>
                    <a:pt x="63" y="91"/>
                    <a:pt x="61" y="88"/>
                    <a:pt x="58" y="86"/>
                  </a:cubicBezTo>
                  <a:cubicBezTo>
                    <a:pt x="58" y="86"/>
                    <a:pt x="59" y="85"/>
                    <a:pt x="59" y="85"/>
                  </a:cubicBezTo>
                  <a:cubicBezTo>
                    <a:pt x="68" y="51"/>
                    <a:pt x="68" y="51"/>
                    <a:pt x="68" y="51"/>
                  </a:cubicBezTo>
                  <a:cubicBezTo>
                    <a:pt x="75" y="51"/>
                    <a:pt x="75" y="51"/>
                    <a:pt x="75" y="51"/>
                  </a:cubicBezTo>
                  <a:cubicBezTo>
                    <a:pt x="75" y="75"/>
                    <a:pt x="75" y="75"/>
                    <a:pt x="75" y="75"/>
                  </a:cubicBezTo>
                  <a:cubicBezTo>
                    <a:pt x="75" y="76"/>
                    <a:pt x="76" y="77"/>
                    <a:pt x="77" y="77"/>
                  </a:cubicBezTo>
                  <a:cubicBezTo>
                    <a:pt x="78" y="77"/>
                    <a:pt x="79" y="76"/>
                    <a:pt x="79" y="75"/>
                  </a:cubicBezTo>
                  <a:cubicBezTo>
                    <a:pt x="79" y="51"/>
                    <a:pt x="79" y="51"/>
                    <a:pt x="79" y="51"/>
                  </a:cubicBezTo>
                  <a:cubicBezTo>
                    <a:pt x="86" y="51"/>
                    <a:pt x="86" y="51"/>
                    <a:pt x="86" y="51"/>
                  </a:cubicBezTo>
                  <a:cubicBezTo>
                    <a:pt x="96" y="85"/>
                    <a:pt x="96" y="85"/>
                    <a:pt x="96" y="85"/>
                  </a:cubicBezTo>
                  <a:cubicBezTo>
                    <a:pt x="96" y="86"/>
                    <a:pt x="97" y="87"/>
                    <a:pt x="98" y="87"/>
                  </a:cubicBezTo>
                  <a:cubicBezTo>
                    <a:pt x="98" y="87"/>
                    <a:pt x="98" y="86"/>
                    <a:pt x="98" y="86"/>
                  </a:cubicBezTo>
                  <a:cubicBezTo>
                    <a:pt x="99" y="86"/>
                    <a:pt x="100" y="85"/>
                    <a:pt x="100" y="84"/>
                  </a:cubicBezTo>
                  <a:cubicBezTo>
                    <a:pt x="91" y="51"/>
                    <a:pt x="91" y="51"/>
                    <a:pt x="91" y="51"/>
                  </a:cubicBezTo>
                  <a:cubicBezTo>
                    <a:pt x="101" y="51"/>
                    <a:pt x="101" y="51"/>
                    <a:pt x="101" y="51"/>
                  </a:cubicBezTo>
                  <a:cubicBezTo>
                    <a:pt x="104" y="51"/>
                    <a:pt x="106" y="48"/>
                    <a:pt x="106" y="45"/>
                  </a:cubicBezTo>
                  <a:close/>
                  <a:moveTo>
                    <a:pt x="53" y="48"/>
                  </a:moveTo>
                  <a:cubicBezTo>
                    <a:pt x="52" y="48"/>
                    <a:pt x="51" y="47"/>
                    <a:pt x="51" y="45"/>
                  </a:cubicBezTo>
                  <a:cubicBezTo>
                    <a:pt x="51" y="36"/>
                    <a:pt x="51" y="36"/>
                    <a:pt x="51" y="36"/>
                  </a:cubicBezTo>
                  <a:cubicBezTo>
                    <a:pt x="51" y="36"/>
                    <a:pt x="51" y="36"/>
                    <a:pt x="51" y="36"/>
                  </a:cubicBezTo>
                  <a:cubicBezTo>
                    <a:pt x="52" y="36"/>
                    <a:pt x="54" y="35"/>
                    <a:pt x="54" y="34"/>
                  </a:cubicBezTo>
                  <a:cubicBezTo>
                    <a:pt x="55" y="32"/>
                    <a:pt x="54" y="31"/>
                    <a:pt x="52" y="30"/>
                  </a:cubicBezTo>
                  <a:cubicBezTo>
                    <a:pt x="51" y="30"/>
                    <a:pt x="51" y="30"/>
                    <a:pt x="51" y="30"/>
                  </a:cubicBezTo>
                  <a:cubicBezTo>
                    <a:pt x="51" y="12"/>
                    <a:pt x="51" y="12"/>
                    <a:pt x="51" y="12"/>
                  </a:cubicBezTo>
                  <a:cubicBezTo>
                    <a:pt x="51" y="10"/>
                    <a:pt x="52" y="9"/>
                    <a:pt x="53" y="9"/>
                  </a:cubicBezTo>
                  <a:cubicBezTo>
                    <a:pt x="101" y="9"/>
                    <a:pt x="101" y="9"/>
                    <a:pt x="101" y="9"/>
                  </a:cubicBezTo>
                  <a:cubicBezTo>
                    <a:pt x="102" y="9"/>
                    <a:pt x="104" y="10"/>
                    <a:pt x="104" y="12"/>
                  </a:cubicBezTo>
                  <a:cubicBezTo>
                    <a:pt x="104" y="45"/>
                    <a:pt x="104" y="45"/>
                    <a:pt x="104" y="45"/>
                  </a:cubicBezTo>
                  <a:cubicBezTo>
                    <a:pt x="104" y="47"/>
                    <a:pt x="102" y="48"/>
                    <a:pt x="101" y="48"/>
                  </a:cubicBezTo>
                  <a:lnTo>
                    <a:pt x="53" y="48"/>
                  </a:lnTo>
                  <a:close/>
                </a:path>
              </a:pathLst>
            </a:custGeom>
            <a:noFill/>
            <a:ln w="28575" cap="flat" cmpd="sng">
              <a:solidFill>
                <a:srgbClr val="999999"/>
              </a:solidFill>
              <a:prstDash val="solid"/>
              <a:round/>
              <a:headEnd type="none" w="sm" len="sm"/>
              <a:tailEnd type="none" w="sm" len="sm"/>
            </a:ln>
          </p:spPr>
          <p:txBody>
            <a:bodyPr spcFirstLastPara="1" wrap="square" lIns="182850" tIns="91400" rIns="182850" bIns="91400" anchor="t" anchorCtr="0">
              <a:noAutofit/>
            </a:bodyPr>
            <a:lstStyle/>
            <a:p>
              <a:pPr>
                <a:buClr>
                  <a:srgbClr val="000000"/>
                </a:buClr>
                <a:buSzPts val="1800"/>
              </a:pPr>
              <a:endParaRPr sz="3600">
                <a:solidFill>
                  <a:srgbClr val="000000"/>
                </a:solidFill>
                <a:latin typeface="Calibri"/>
                <a:ea typeface="Calibri"/>
                <a:cs typeface="Calibri"/>
                <a:sym typeface="Calibri"/>
              </a:endParaRPr>
            </a:p>
          </p:txBody>
        </p:sp>
      </p:grpSp>
      <p:sp>
        <p:nvSpPr>
          <p:cNvPr id="3546" name="Google Shape;3546;p633" descr="Left arrow"/>
          <p:cNvSpPr/>
          <p:nvPr/>
        </p:nvSpPr>
        <p:spPr>
          <a:xfrm>
            <a:off x="8519974" y="4130530"/>
            <a:ext cx="679200" cy="370800"/>
          </a:xfrm>
          <a:prstGeom prst="leftArrow">
            <a:avLst>
              <a:gd name="adj1" fmla="val 50000"/>
              <a:gd name="adj2" fmla="val 50000"/>
            </a:avLst>
          </a:prstGeom>
          <a:noFill/>
          <a:ln w="38100" cap="flat" cmpd="sng">
            <a:solidFill>
              <a:srgbClr val="FFAE00"/>
            </a:solidFill>
            <a:prstDash val="solid"/>
            <a:round/>
            <a:headEnd type="none" w="sm" len="sm"/>
            <a:tailEnd type="none" w="sm" len="sm"/>
          </a:ln>
        </p:spPr>
        <p:txBody>
          <a:bodyPr spcFirstLastPara="1" wrap="square" lIns="182850" tIns="182850" rIns="182850" bIns="182850" anchor="ctr" anchorCtr="0">
            <a:noAutofit/>
          </a:bodyPr>
          <a:lstStyle/>
          <a:p>
            <a:pPr algn="ctr">
              <a:buClr>
                <a:srgbClr val="000000"/>
              </a:buClr>
              <a:buSzPts val="1400"/>
            </a:pPr>
            <a:endParaRPr sz="2800">
              <a:solidFill>
                <a:srgbClr val="000000"/>
              </a:solidFill>
              <a:latin typeface="Poppins"/>
              <a:ea typeface="Poppins"/>
              <a:cs typeface="Poppins"/>
              <a:sym typeface="Poppins"/>
            </a:endParaRPr>
          </a:p>
        </p:txBody>
      </p:sp>
      <p:sp>
        <p:nvSpPr>
          <p:cNvPr id="3547" name="Google Shape;3547;p633">
            <a:extLst>
              <a:ext uri="{C183D7F6-B498-43B3-948B-1728B52AA6E4}">
                <adec:decorative xmlns:adec="http://schemas.microsoft.com/office/drawing/2017/decorative" val="1"/>
              </a:ext>
            </a:extLst>
          </p:cNvPr>
          <p:cNvSpPr/>
          <p:nvPr/>
        </p:nvSpPr>
        <p:spPr>
          <a:xfrm>
            <a:off x="9556060" y="1642120"/>
            <a:ext cx="3089400" cy="5347800"/>
          </a:xfrm>
          <a:prstGeom prst="rect">
            <a:avLst/>
          </a:prstGeom>
          <a:solidFill>
            <a:srgbClr val="EFEFEF"/>
          </a:solidFill>
          <a:ln>
            <a:noFill/>
          </a:ln>
        </p:spPr>
        <p:txBody>
          <a:bodyPr spcFirstLastPara="1" wrap="square" lIns="182850" tIns="182850" rIns="182850" bIns="182850" anchor="ctr" anchorCtr="0">
            <a:noAutofit/>
          </a:bodyPr>
          <a:lstStyle/>
          <a:p>
            <a:pPr algn="ctr">
              <a:buClr>
                <a:srgbClr val="000000"/>
              </a:buClr>
              <a:buSzPts val="1400"/>
            </a:pPr>
            <a:endParaRPr sz="2800">
              <a:solidFill>
                <a:srgbClr val="000000"/>
              </a:solidFill>
              <a:latin typeface="Poppins"/>
              <a:ea typeface="Poppins"/>
              <a:cs typeface="Poppins"/>
              <a:sym typeface="Poppins"/>
            </a:endParaRPr>
          </a:p>
        </p:txBody>
      </p:sp>
      <p:sp>
        <p:nvSpPr>
          <p:cNvPr id="3548" name="Google Shape;3548;p633"/>
          <p:cNvSpPr txBox="1"/>
          <p:nvPr/>
        </p:nvSpPr>
        <p:spPr>
          <a:xfrm>
            <a:off x="9801412" y="3848720"/>
            <a:ext cx="2699400" cy="2841000"/>
          </a:xfrm>
          <a:prstGeom prst="rect">
            <a:avLst/>
          </a:prstGeom>
          <a:noFill/>
          <a:ln>
            <a:noFill/>
          </a:ln>
        </p:spPr>
        <p:txBody>
          <a:bodyPr spcFirstLastPara="1" wrap="square" lIns="182850" tIns="182850" rIns="182850" bIns="182850" anchor="t" anchorCtr="0">
            <a:noAutofit/>
          </a:bodyPr>
          <a:lstStyle/>
          <a:p>
            <a:pPr>
              <a:buClr>
                <a:srgbClr val="000000"/>
              </a:buClr>
              <a:buSzPts val="1100"/>
            </a:pPr>
            <a:r>
              <a:rPr lang="en" sz="2200">
                <a:solidFill>
                  <a:srgbClr val="5E696C"/>
                </a:solidFill>
                <a:latin typeface="Poppins"/>
                <a:ea typeface="Poppins"/>
                <a:cs typeface="Poppins"/>
                <a:sym typeface="Poppins"/>
              </a:rPr>
              <a:t>For </a:t>
            </a:r>
            <a:r>
              <a:rPr lang="en" sz="2200" b="1">
                <a:solidFill>
                  <a:srgbClr val="5E696C"/>
                </a:solidFill>
                <a:latin typeface="Poppins"/>
                <a:ea typeface="Poppins"/>
                <a:cs typeface="Poppins"/>
                <a:sym typeface="Poppins"/>
              </a:rPr>
              <a:t>principals</a:t>
            </a:r>
            <a:r>
              <a:rPr lang="en" sz="2200">
                <a:solidFill>
                  <a:srgbClr val="5E696C"/>
                </a:solidFill>
                <a:latin typeface="Poppins"/>
                <a:ea typeface="Poppins"/>
                <a:cs typeface="Poppins"/>
                <a:sym typeface="Poppins"/>
              </a:rPr>
              <a:t> to support strong instruction, their </a:t>
            </a:r>
            <a:r>
              <a:rPr lang="en" sz="2200" b="1">
                <a:solidFill>
                  <a:srgbClr val="5E696C"/>
                </a:solidFill>
                <a:latin typeface="Poppins"/>
                <a:ea typeface="Poppins"/>
                <a:cs typeface="Poppins"/>
                <a:sym typeface="Poppins"/>
              </a:rPr>
              <a:t>district </a:t>
            </a:r>
            <a:r>
              <a:rPr lang="en" sz="2200">
                <a:solidFill>
                  <a:srgbClr val="5E696C"/>
                </a:solidFill>
                <a:latin typeface="Poppins"/>
                <a:ea typeface="Poppins"/>
                <a:cs typeface="Poppins"/>
                <a:sym typeface="Poppins"/>
              </a:rPr>
              <a:t>needs to have a clear plan for instruction and support.</a:t>
            </a:r>
            <a:endParaRPr sz="2200">
              <a:solidFill>
                <a:srgbClr val="5E696C"/>
              </a:solidFill>
              <a:latin typeface="Poppins"/>
              <a:ea typeface="Poppins"/>
              <a:cs typeface="Poppins"/>
              <a:sym typeface="Poppins"/>
            </a:endParaRPr>
          </a:p>
        </p:txBody>
      </p:sp>
      <p:sp>
        <p:nvSpPr>
          <p:cNvPr id="3549" name="Google Shape;3549;p633" descr="Left arrow"/>
          <p:cNvSpPr/>
          <p:nvPr/>
        </p:nvSpPr>
        <p:spPr>
          <a:xfrm>
            <a:off x="13002398" y="4130730"/>
            <a:ext cx="679200" cy="370800"/>
          </a:xfrm>
          <a:prstGeom prst="leftArrow">
            <a:avLst>
              <a:gd name="adj1" fmla="val 50000"/>
              <a:gd name="adj2" fmla="val 50000"/>
            </a:avLst>
          </a:prstGeom>
          <a:noFill/>
          <a:ln w="38100" cap="flat" cmpd="sng">
            <a:solidFill>
              <a:srgbClr val="FFAE00"/>
            </a:solidFill>
            <a:prstDash val="solid"/>
            <a:round/>
            <a:headEnd type="none" w="sm" len="sm"/>
            <a:tailEnd type="none" w="sm" len="sm"/>
          </a:ln>
        </p:spPr>
        <p:txBody>
          <a:bodyPr spcFirstLastPara="1" wrap="square" lIns="182850" tIns="182850" rIns="182850" bIns="182850" anchor="ctr" anchorCtr="0">
            <a:noAutofit/>
          </a:bodyPr>
          <a:lstStyle/>
          <a:p>
            <a:pPr algn="ctr">
              <a:buClr>
                <a:srgbClr val="000000"/>
              </a:buClr>
              <a:buSzPts val="1400"/>
            </a:pPr>
            <a:endParaRPr sz="2800">
              <a:solidFill>
                <a:srgbClr val="000000"/>
              </a:solidFill>
              <a:latin typeface="Poppins"/>
              <a:ea typeface="Poppins"/>
              <a:cs typeface="Poppins"/>
              <a:sym typeface="Poppins"/>
            </a:endParaRPr>
          </a:p>
        </p:txBody>
      </p:sp>
      <p:grpSp>
        <p:nvGrpSpPr>
          <p:cNvPr id="3550" name="Google Shape;3550;p633">
            <a:extLst>
              <a:ext uri="{C183D7F6-B498-43B3-948B-1728B52AA6E4}">
                <adec:decorative xmlns:adec="http://schemas.microsoft.com/office/drawing/2017/decorative" val="1"/>
              </a:ext>
            </a:extLst>
          </p:cNvPr>
          <p:cNvGrpSpPr/>
          <p:nvPr/>
        </p:nvGrpSpPr>
        <p:grpSpPr>
          <a:xfrm>
            <a:off x="14038502" y="1642220"/>
            <a:ext cx="3555000" cy="5347800"/>
            <a:chOff x="6993438" y="1172975"/>
            <a:chExt cx="1777500" cy="2673900"/>
          </a:xfrm>
        </p:grpSpPr>
        <p:sp>
          <p:nvSpPr>
            <p:cNvPr id="3551" name="Google Shape;3551;p633"/>
            <p:cNvSpPr/>
            <p:nvPr/>
          </p:nvSpPr>
          <p:spPr>
            <a:xfrm>
              <a:off x="6993438" y="1172975"/>
              <a:ext cx="1777500" cy="2673900"/>
            </a:xfrm>
            <a:prstGeom prst="rect">
              <a:avLst/>
            </a:prstGeom>
            <a:solidFill>
              <a:srgbClr val="EFEFEF"/>
            </a:solidFill>
            <a:ln>
              <a:noFill/>
            </a:ln>
          </p:spPr>
          <p:txBody>
            <a:bodyPr spcFirstLastPara="1" wrap="square" lIns="182850" tIns="182850" rIns="182850" bIns="182850" anchor="ctr" anchorCtr="0">
              <a:noAutofit/>
            </a:bodyPr>
            <a:lstStyle/>
            <a:p>
              <a:pPr algn="ctr">
                <a:buClr>
                  <a:srgbClr val="000000"/>
                </a:buClr>
                <a:buSzPts val="1400"/>
              </a:pPr>
              <a:endParaRPr sz="2800">
                <a:solidFill>
                  <a:srgbClr val="000000"/>
                </a:solidFill>
                <a:latin typeface="Poppins"/>
                <a:ea typeface="Poppins"/>
                <a:cs typeface="Poppins"/>
                <a:sym typeface="Poppins"/>
              </a:endParaRPr>
            </a:p>
          </p:txBody>
        </p:sp>
        <p:sp>
          <p:nvSpPr>
            <p:cNvPr id="3552" name="Google Shape;3552;p633"/>
            <p:cNvSpPr txBox="1"/>
            <p:nvPr/>
          </p:nvSpPr>
          <p:spPr>
            <a:xfrm>
              <a:off x="7122012" y="2276275"/>
              <a:ext cx="1584900" cy="1420500"/>
            </a:xfrm>
            <a:prstGeom prst="rect">
              <a:avLst/>
            </a:prstGeom>
            <a:noFill/>
            <a:ln>
              <a:noFill/>
            </a:ln>
          </p:spPr>
          <p:txBody>
            <a:bodyPr spcFirstLastPara="1" wrap="square" lIns="182850" tIns="182850" rIns="182850" bIns="182850" anchor="t" anchorCtr="0">
              <a:noAutofit/>
            </a:bodyPr>
            <a:lstStyle/>
            <a:p>
              <a:pPr>
                <a:buClr>
                  <a:srgbClr val="000000"/>
                </a:buClr>
                <a:buSzPts val="1100"/>
              </a:pPr>
              <a:r>
                <a:rPr lang="en" sz="2200">
                  <a:solidFill>
                    <a:srgbClr val="5E696C"/>
                  </a:solidFill>
                  <a:latin typeface="Poppins"/>
                  <a:ea typeface="Poppins"/>
                  <a:cs typeface="Poppins"/>
                  <a:sym typeface="Poppins"/>
                </a:rPr>
                <a:t>For </a:t>
              </a:r>
              <a:r>
                <a:rPr lang="en" sz="2200" b="1">
                  <a:solidFill>
                    <a:srgbClr val="5E696C"/>
                  </a:solidFill>
                  <a:latin typeface="Poppins"/>
                  <a:ea typeface="Poppins"/>
                  <a:cs typeface="Poppins"/>
                  <a:sym typeface="Poppins"/>
                </a:rPr>
                <a:t>districts</a:t>
              </a:r>
              <a:r>
                <a:rPr lang="en" sz="2200">
                  <a:solidFill>
                    <a:srgbClr val="5E696C"/>
                  </a:solidFill>
                  <a:latin typeface="Poppins"/>
                  <a:ea typeface="Poppins"/>
                  <a:cs typeface="Poppins"/>
                  <a:sym typeface="Poppins"/>
                </a:rPr>
                <a:t> to understand and plan for strong literacy and math instruction, the </a:t>
              </a:r>
              <a:r>
                <a:rPr lang="en" sz="2200" b="1">
                  <a:solidFill>
                    <a:srgbClr val="5E696C"/>
                  </a:solidFill>
                  <a:latin typeface="Poppins"/>
                  <a:ea typeface="Poppins"/>
                  <a:cs typeface="Poppins"/>
                  <a:sym typeface="Poppins"/>
                </a:rPr>
                <a:t>state</a:t>
              </a:r>
              <a:r>
                <a:rPr lang="en" sz="2200">
                  <a:solidFill>
                    <a:srgbClr val="5E696C"/>
                  </a:solidFill>
                  <a:latin typeface="Poppins"/>
                  <a:ea typeface="Poppins"/>
                  <a:cs typeface="Poppins"/>
                  <a:sym typeface="Poppins"/>
                </a:rPr>
                <a:t> needs to set a vision and define best practices.</a:t>
              </a:r>
              <a:endParaRPr sz="2200">
                <a:solidFill>
                  <a:srgbClr val="5E696C"/>
                </a:solidFill>
                <a:latin typeface="Poppins"/>
                <a:ea typeface="Poppins"/>
                <a:cs typeface="Poppins"/>
                <a:sym typeface="Poppins"/>
              </a:endParaRPr>
            </a:p>
          </p:txBody>
        </p:sp>
        <p:sp>
          <p:nvSpPr>
            <p:cNvPr id="3553" name="Google Shape;3553;p633"/>
            <p:cNvSpPr/>
            <p:nvPr/>
          </p:nvSpPr>
          <p:spPr>
            <a:xfrm>
              <a:off x="7448413" y="1375600"/>
              <a:ext cx="780245" cy="774645"/>
            </a:xfrm>
            <a:custGeom>
              <a:avLst/>
              <a:gdLst/>
              <a:ahLst/>
              <a:cxnLst/>
              <a:rect l="l" t="t" r="r" b="b"/>
              <a:pathLst>
                <a:path w="199169" h="208378" extrusionOk="0">
                  <a:moveTo>
                    <a:pt x="100045" y="80371"/>
                  </a:moveTo>
                  <a:cubicBezTo>
                    <a:pt x="106826" y="80371"/>
                    <a:pt x="112351" y="85896"/>
                    <a:pt x="112351" y="92594"/>
                  </a:cubicBezTo>
                  <a:cubicBezTo>
                    <a:pt x="112351" y="99375"/>
                    <a:pt x="106826" y="104817"/>
                    <a:pt x="100045" y="104817"/>
                  </a:cubicBezTo>
                  <a:cubicBezTo>
                    <a:pt x="93347" y="104817"/>
                    <a:pt x="87822" y="99375"/>
                    <a:pt x="87822" y="92594"/>
                  </a:cubicBezTo>
                  <a:cubicBezTo>
                    <a:pt x="87822" y="85896"/>
                    <a:pt x="93347" y="80371"/>
                    <a:pt x="100045" y="80371"/>
                  </a:cubicBezTo>
                  <a:close/>
                  <a:moveTo>
                    <a:pt x="55171" y="108752"/>
                  </a:moveTo>
                  <a:lnTo>
                    <a:pt x="55171" y="135626"/>
                  </a:lnTo>
                  <a:lnTo>
                    <a:pt x="28632" y="135626"/>
                  </a:lnTo>
                  <a:lnTo>
                    <a:pt x="28632" y="108752"/>
                  </a:lnTo>
                  <a:close/>
                  <a:moveTo>
                    <a:pt x="172797" y="108752"/>
                  </a:moveTo>
                  <a:lnTo>
                    <a:pt x="172797" y="135626"/>
                  </a:lnTo>
                  <a:lnTo>
                    <a:pt x="146174" y="135626"/>
                  </a:lnTo>
                  <a:lnTo>
                    <a:pt x="146174" y="108752"/>
                  </a:lnTo>
                  <a:close/>
                  <a:moveTo>
                    <a:pt x="55004" y="157058"/>
                  </a:moveTo>
                  <a:lnTo>
                    <a:pt x="55004" y="183262"/>
                  </a:lnTo>
                  <a:lnTo>
                    <a:pt x="28465" y="183262"/>
                  </a:lnTo>
                  <a:lnTo>
                    <a:pt x="28465" y="157058"/>
                  </a:lnTo>
                  <a:close/>
                  <a:moveTo>
                    <a:pt x="172629" y="157058"/>
                  </a:moveTo>
                  <a:lnTo>
                    <a:pt x="172629" y="183262"/>
                  </a:lnTo>
                  <a:lnTo>
                    <a:pt x="146007" y="183262"/>
                  </a:lnTo>
                  <a:lnTo>
                    <a:pt x="146007" y="157058"/>
                  </a:lnTo>
                  <a:close/>
                  <a:moveTo>
                    <a:pt x="98370" y="0"/>
                  </a:moveTo>
                  <a:lnTo>
                    <a:pt x="98370" y="33404"/>
                  </a:lnTo>
                  <a:lnTo>
                    <a:pt x="20428" y="77859"/>
                  </a:lnTo>
                  <a:lnTo>
                    <a:pt x="0" y="77859"/>
                  </a:lnTo>
                  <a:lnTo>
                    <a:pt x="0" y="83636"/>
                  </a:lnTo>
                  <a:lnTo>
                    <a:pt x="4688" y="83636"/>
                  </a:lnTo>
                  <a:lnTo>
                    <a:pt x="4688" y="208378"/>
                  </a:lnTo>
                  <a:lnTo>
                    <a:pt x="84891" y="208378"/>
                  </a:lnTo>
                  <a:lnTo>
                    <a:pt x="84891" y="157560"/>
                  </a:lnTo>
                  <a:lnTo>
                    <a:pt x="116203" y="157560"/>
                  </a:lnTo>
                  <a:lnTo>
                    <a:pt x="116203" y="208378"/>
                  </a:lnTo>
                  <a:lnTo>
                    <a:pt x="195066" y="208378"/>
                  </a:lnTo>
                  <a:lnTo>
                    <a:pt x="195066" y="83636"/>
                  </a:lnTo>
                  <a:lnTo>
                    <a:pt x="199168" y="83636"/>
                  </a:lnTo>
                  <a:lnTo>
                    <a:pt x="199168" y="77859"/>
                  </a:lnTo>
                  <a:lnTo>
                    <a:pt x="179327" y="77859"/>
                  </a:lnTo>
                  <a:lnTo>
                    <a:pt x="101384" y="33404"/>
                  </a:lnTo>
                  <a:lnTo>
                    <a:pt x="101384" y="19339"/>
                  </a:lnTo>
                  <a:lnTo>
                    <a:pt x="126835" y="19339"/>
                  </a:lnTo>
                  <a:lnTo>
                    <a:pt x="126835" y="2763"/>
                  </a:lnTo>
                  <a:lnTo>
                    <a:pt x="101384" y="2763"/>
                  </a:lnTo>
                  <a:lnTo>
                    <a:pt x="101384" y="0"/>
                  </a:lnTo>
                  <a:close/>
                </a:path>
              </a:pathLst>
            </a:custGeom>
            <a:noFill/>
            <a:ln w="38100" cap="flat" cmpd="sng">
              <a:solidFill>
                <a:srgbClr val="999999"/>
              </a:solidFill>
              <a:prstDash val="solid"/>
              <a:round/>
              <a:headEnd type="none" w="sm" len="sm"/>
              <a:tailEnd type="none" w="sm" len="sm"/>
            </a:ln>
          </p:spPr>
          <p:txBody>
            <a:bodyPr spcFirstLastPara="1" wrap="square" lIns="182850" tIns="182850" rIns="182850" bIns="182850" anchor="ctr" anchorCtr="0">
              <a:noAutofit/>
            </a:bodyPr>
            <a:lstStyle/>
            <a:p>
              <a:pPr>
                <a:buClr>
                  <a:srgbClr val="000000"/>
                </a:buClr>
                <a:buSzPts val="1400"/>
              </a:pPr>
              <a:endParaRPr sz="2800">
                <a:solidFill>
                  <a:srgbClr val="000000"/>
                </a:solidFill>
                <a:latin typeface="Arial"/>
                <a:ea typeface="Arial"/>
                <a:cs typeface="Arial"/>
                <a:sym typeface="Arial"/>
              </a:endParaRPr>
            </a:p>
          </p:txBody>
        </p:sp>
      </p:grpSp>
      <p:pic>
        <p:nvPicPr>
          <p:cNvPr id="3555" name="Google Shape;3555;p633">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10038426" y="2079020"/>
            <a:ext cx="2124700" cy="1610600"/>
          </a:xfrm>
          <a:prstGeom prst="rect">
            <a:avLst/>
          </a:prstGeom>
          <a:noFill/>
          <a:ln>
            <a:noFill/>
          </a:ln>
        </p:spPr>
      </p:pic>
      <p:pic>
        <p:nvPicPr>
          <p:cNvPr id="3556" name="Google Shape;3556;p633">
            <a:extLst>
              <a:ext uri="{C183D7F6-B498-43B3-948B-1728B52AA6E4}">
                <adec:decorative xmlns:adec="http://schemas.microsoft.com/office/drawing/2017/decorative" val="1"/>
              </a:ext>
            </a:extLst>
          </p:cNvPr>
          <p:cNvPicPr preferRelativeResize="0"/>
          <p:nvPr/>
        </p:nvPicPr>
        <p:blipFill rotWithShape="1">
          <a:blip r:embed="rId5">
            <a:alphaModFix/>
          </a:blip>
          <a:srcRect/>
          <a:stretch/>
        </p:blipFill>
        <p:spPr>
          <a:xfrm>
            <a:off x="-122728" y="9212600"/>
            <a:ext cx="1041700" cy="1041700"/>
          </a:xfrm>
          <a:prstGeom prst="rect">
            <a:avLst/>
          </a:prstGeom>
          <a:noFill/>
          <a:ln>
            <a:noFill/>
          </a:ln>
        </p:spPr>
      </p:pic>
      <p:sp>
        <p:nvSpPr>
          <p:cNvPr id="3557" name="Google Shape;3557;p633"/>
          <p:cNvSpPr txBox="1"/>
          <p:nvPr/>
        </p:nvSpPr>
        <p:spPr>
          <a:xfrm>
            <a:off x="618100" y="7124501"/>
            <a:ext cx="17515200" cy="2369819"/>
          </a:xfrm>
          <a:prstGeom prst="rect">
            <a:avLst/>
          </a:prstGeom>
          <a:noFill/>
          <a:ln w="38100" cap="flat" cmpd="sng">
            <a:solidFill>
              <a:schemeClr val="accent1"/>
            </a:solidFill>
            <a:prstDash val="solid"/>
            <a:round/>
            <a:headEnd type="none" w="sm" len="sm"/>
            <a:tailEnd type="none" w="sm" len="sm"/>
          </a:ln>
        </p:spPr>
        <p:txBody>
          <a:bodyPr spcFirstLastPara="1" wrap="square" lIns="182850" tIns="182850" rIns="182850" bIns="182850" anchor="t" anchorCtr="0">
            <a:spAutoFit/>
          </a:bodyPr>
          <a:lstStyle/>
          <a:p>
            <a:r>
              <a:rPr lang="en" sz="2600" b="1">
                <a:solidFill>
                  <a:schemeClr val="bg1"/>
                </a:solidFill>
              </a:rPr>
              <a:t>Key Teacher Action        Key Principal/Coach Action                     Key District Action                                Key State Action </a:t>
            </a:r>
            <a:endParaRPr sz="2600" b="1">
              <a:solidFill>
                <a:schemeClr val="bg1"/>
              </a:solidFill>
            </a:endParaRPr>
          </a:p>
          <a:p>
            <a:r>
              <a:rPr lang="en" sz="2600" b="1">
                <a:solidFill>
                  <a:schemeClr val="accent1"/>
                </a:solidFill>
              </a:rPr>
              <a:t>Use HQIM planning        Implement structures for                      Clarify roles and 		             Provide aligned tools, </a:t>
            </a:r>
            <a:endParaRPr sz="2600" b="1">
              <a:solidFill>
                <a:schemeClr val="accent1"/>
              </a:solidFill>
            </a:endParaRPr>
          </a:p>
          <a:p>
            <a:r>
              <a:rPr lang="en" sz="2600" b="1">
                <a:solidFill>
                  <a:schemeClr val="accent1"/>
                </a:solidFill>
              </a:rPr>
              <a:t>to prep for using               HQIM collaboration                             expectations for HQIM                           coaching, and guidance             </a:t>
            </a:r>
            <a:endParaRPr sz="2600" b="1">
              <a:solidFill>
                <a:schemeClr val="accent1"/>
              </a:solidFill>
            </a:endParaRPr>
          </a:p>
          <a:p>
            <a:r>
              <a:rPr lang="en" sz="2600" b="1">
                <a:solidFill>
                  <a:schemeClr val="accent1"/>
                </a:solidFill>
              </a:rPr>
              <a:t>HQIM                                                                                                                       implementation                                  on leadership of HQIM                        </a:t>
            </a:r>
          </a:p>
          <a:p>
            <a:r>
              <a:rPr lang="en" sz="2600" b="1">
                <a:solidFill>
                  <a:schemeClr val="accent1"/>
                </a:solidFill>
              </a:rPr>
              <a:t>                                                                                                                                                                                                                implementation                                                                                       </a:t>
            </a:r>
            <a:endParaRPr sz="2600" b="1">
              <a:solidFill>
                <a:schemeClr val="accent1"/>
              </a:solidFill>
            </a:endParaRPr>
          </a:p>
        </p:txBody>
      </p:sp>
    </p:spTree>
    <p:extLst>
      <p:ext uri="{BB962C8B-B14F-4D97-AF65-F5344CB8AC3E}">
        <p14:creationId xmlns:p14="http://schemas.microsoft.com/office/powerpoint/2010/main" val="2414772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Dark - accessible version" id="{D6A8E0CA-67FF-4938-81D4-AEBFB84DEDD3}" vid="{3F6951EC-76C4-4CEA-AF3F-E97B198E770B}"/>
    </a:ext>
  </a:extLst>
</a:theme>
</file>

<file path=ppt/theme/theme2.xml><?xml version="1.0" encoding="utf-8"?>
<a:theme xmlns:a="http://schemas.openxmlformats.org/drawingml/2006/main" name="2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3.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4.xml><?xml version="1.0" encoding="utf-8"?>
<a:theme xmlns:a="http://schemas.openxmlformats.org/drawingml/2006/main" name="3_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5.xml><?xml version="1.0" encoding="utf-8"?>
<a:theme xmlns:a="http://schemas.openxmlformats.org/drawingml/2006/main" name="Office Theme">
  <a:themeElements>
    <a:clrScheme name="Custom 3">
      <a:dk1>
        <a:srgbClr val="233746"/>
      </a:dk1>
      <a:lt1>
        <a:srgbClr val="233746"/>
      </a:lt1>
      <a:dk2>
        <a:srgbClr val="233746"/>
      </a:dk2>
      <a:lt2>
        <a:srgbClr val="233746"/>
      </a:lt2>
      <a:accent1>
        <a:srgbClr val="233746"/>
      </a:accent1>
      <a:accent2>
        <a:srgbClr val="233746"/>
      </a:accent2>
      <a:accent3>
        <a:srgbClr val="233746"/>
      </a:accent3>
      <a:accent4>
        <a:srgbClr val="EFC04C"/>
      </a:accent4>
      <a:accent5>
        <a:srgbClr val="EFC04C"/>
      </a:accent5>
      <a:accent6>
        <a:srgbClr val="EFC04C"/>
      </a:accent6>
      <a:hlink>
        <a:srgbClr val="FFFFFF"/>
      </a:hlink>
      <a:folHlink>
        <a:srgbClr val="FFFFFF"/>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 Logo Template-Light-3010S01MJ0AEQNZ.potx" id="{ABF5020E-F0B8-49BE-8266-E39A52C02034}" vid="{BFD4AD93-3093-414B-B7F5-0857756A11F2}"/>
    </a:ext>
  </a:extLst>
</a:theme>
</file>

<file path=ppt/theme/theme6.xml><?xml version="1.0" encoding="utf-8"?>
<a:theme xmlns:a="http://schemas.openxmlformats.org/drawingml/2006/main" name="4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Dark - accessible version  -  Read-Only" id="{BCE73AE4-A658-4138-9AE9-F82B6BF9E914}" vid="{D0989460-2135-48B4-B3FA-479FDBDDAE7C}"/>
    </a:ext>
  </a:extLst>
</a:theme>
</file>

<file path=ppt/theme/theme7.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8" id="{A6655432-7F9D-45E4-B26D-8D1511A842BF}" vid="{F365FBCD-5AED-4290-9F95-E02E13E76266}"/>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80CFD984F5EC438DD8B86F1CE2C328" ma:contentTypeVersion="5" ma:contentTypeDescription="Create a new document." ma:contentTypeScope="" ma:versionID="18c14f03f7359d288888a892bdd7b6bc">
  <xsd:schema xmlns:xsd="http://www.w3.org/2001/XMLSchema" xmlns:xs="http://www.w3.org/2001/XMLSchema" xmlns:p="http://schemas.microsoft.com/office/2006/metadata/properties" xmlns:ns3="ea9032a7-8067-47e2-bbb8-19c1af72d261" targetNamespace="http://schemas.microsoft.com/office/2006/metadata/properties" ma:root="true" ma:fieldsID="56ac54bc4f29e61389089eb82c8ab78b" ns3:_="">
    <xsd:import namespace="ea9032a7-8067-47e2-bbb8-19c1af72d261"/>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MediaServiceSearchPropertie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9032a7-8067-47e2-bbb8-19c1af72d26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_activity" ma:index="12"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ea9032a7-8067-47e2-bbb8-19c1af72d26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A526664-8F32-4971-B091-D89C410921C2}">
  <ds:schemaRefs>
    <ds:schemaRef ds:uri="ea9032a7-8067-47e2-bbb8-19c1af72d2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EAA9E60-B707-40DC-A32D-A7792C0C5E91}">
  <ds:schemaRefs>
    <ds:schemaRef ds:uri="ea9032a7-8067-47e2-bbb8-19c1af72d261"/>
    <ds:schemaRef ds:uri="http://schemas.microsoft.com/office/2006/documentManagement/types"/>
    <ds:schemaRef ds:uri="http://schemas.openxmlformats.org/package/2006/metadata/core-properties"/>
    <ds:schemaRef ds:uri="http://schemas.microsoft.com/office/infopath/2007/PartnerControls"/>
    <ds:schemaRef ds:uri="http://schemas.microsoft.com/office/2006/metadata/properties"/>
    <ds:schemaRef ds:uri="http://purl.org/dc/dcmitype/"/>
    <ds:schemaRef ds:uri="http://purl.org/dc/elements/1.1/"/>
    <ds:schemaRef ds:uri="http://www.w3.org/XML/1998/namespace"/>
    <ds:schemaRef ds:uri="http://purl.org/dc/terms/"/>
  </ds:schemaRefs>
</ds:datastoreItem>
</file>

<file path=customXml/itemProps3.xml><?xml version="1.0" encoding="utf-8"?>
<ds:datastoreItem xmlns:ds="http://schemas.openxmlformats.org/officeDocument/2006/customXml" ds:itemID="{2CCE1510-480B-49EE-B4CA-85AE6D9A2D9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SCDE PPT Template - Dark - accessible version</Template>
  <TotalTime>20</TotalTime>
  <Words>4013</Words>
  <Application>Microsoft Office PowerPoint</Application>
  <PresentationFormat>Custom</PresentationFormat>
  <Paragraphs>464</Paragraphs>
  <Slides>47</Slides>
  <Notes>35</Notes>
  <HiddenSlides>5</HiddenSlides>
  <MMClips>0</MMClips>
  <ScaleCrop>false</ScaleCrop>
  <HeadingPairs>
    <vt:vector size="6" baseType="variant">
      <vt:variant>
        <vt:lpstr>Fonts Used</vt:lpstr>
      </vt:variant>
      <vt:variant>
        <vt:i4>9</vt:i4>
      </vt:variant>
      <vt:variant>
        <vt:lpstr>Theme</vt:lpstr>
      </vt:variant>
      <vt:variant>
        <vt:i4>7</vt:i4>
      </vt:variant>
      <vt:variant>
        <vt:lpstr>Slide Titles</vt:lpstr>
      </vt:variant>
      <vt:variant>
        <vt:i4>47</vt:i4>
      </vt:variant>
    </vt:vector>
  </HeadingPairs>
  <TitlesOfParts>
    <vt:vector size="63" baseType="lpstr">
      <vt:lpstr>Play</vt:lpstr>
      <vt:lpstr>Courier New</vt:lpstr>
      <vt:lpstr>Algerian</vt:lpstr>
      <vt:lpstr>Arial</vt:lpstr>
      <vt:lpstr>Arial,Sans-Serif</vt:lpstr>
      <vt:lpstr>Calibri</vt:lpstr>
      <vt:lpstr>Open Sans</vt:lpstr>
      <vt:lpstr>Aptos</vt:lpstr>
      <vt:lpstr>Poppins</vt:lpstr>
      <vt:lpstr>1_Office Theme</vt:lpstr>
      <vt:lpstr>2_Office Theme</vt:lpstr>
      <vt:lpstr>Office Theme</vt:lpstr>
      <vt:lpstr>3_Office Theme</vt:lpstr>
      <vt:lpstr>Office Theme</vt:lpstr>
      <vt:lpstr>4_Office Theme</vt:lpstr>
      <vt:lpstr>1_Office Theme</vt:lpstr>
      <vt:lpstr>Update: Division of College, Career &amp; Military Readiness</vt:lpstr>
      <vt:lpstr>SCDE Mission &amp; Vision</vt:lpstr>
      <vt:lpstr>Policy Updates</vt:lpstr>
      <vt:lpstr>Proviso 1.118 - Assessments for Final Grade Determination</vt:lpstr>
      <vt:lpstr>SC Ready Administration Days</vt:lpstr>
      <vt:lpstr>Budget Update</vt:lpstr>
      <vt:lpstr>ICYMI: District Memos</vt:lpstr>
      <vt:lpstr>Office of Instructional Materials</vt:lpstr>
      <vt:lpstr>Vision for Implementing High-Quality Materials</vt:lpstr>
      <vt:lpstr>Resources for Implementing HQIM</vt:lpstr>
      <vt:lpstr>Save the Date: HQIM PD for District Instructional Leaders</vt:lpstr>
      <vt:lpstr>Office of Instructional Supports</vt:lpstr>
      <vt:lpstr>Summer Reading Camp | 1st Grade Requirement</vt:lpstr>
      <vt:lpstr>Summer Reading Camp &amp; First Grade Intervention Planning </vt:lpstr>
      <vt:lpstr>Current First Grade Cut Scores – SRC 2026</vt:lpstr>
      <vt:lpstr>Current First Grade Cut Scores – SRC 2026</vt:lpstr>
      <vt:lpstr>MTSS | Framework and Guidance Document Update</vt:lpstr>
      <vt:lpstr>MTSS | Gather and Grow Collaboratives</vt:lpstr>
      <vt:lpstr>MTSS | Academic Alliance of SC MTSS PD Opportunities</vt:lpstr>
      <vt:lpstr>Zearn Math</vt:lpstr>
      <vt:lpstr>Modern Classrooms Project (MCP)</vt:lpstr>
      <vt:lpstr>Modern Classroom Project (MCP)</vt:lpstr>
      <vt:lpstr>Palmetto Math Project</vt:lpstr>
      <vt:lpstr>R2S Recent Memos</vt:lpstr>
      <vt:lpstr>2025-26 Reading Coach Quarterly Support Sessions</vt:lpstr>
      <vt:lpstr>LETRS Volume II Facilitator Training</vt:lpstr>
      <vt:lpstr>CERDEP Expansion Updates</vt:lpstr>
      <vt:lpstr>CERDEP Funding</vt:lpstr>
      <vt:lpstr>Office of Assessment and Standards</vt:lpstr>
      <vt:lpstr>English Language Arts Office of Assessment and Standards</vt:lpstr>
      <vt:lpstr>Math Standards Updates</vt:lpstr>
      <vt:lpstr>Math Standards Fall Webinars: September &amp; October</vt:lpstr>
      <vt:lpstr>Math Standards Fall Webinars: November</vt:lpstr>
      <vt:lpstr>Science Standards and Instruction Updates</vt:lpstr>
      <vt:lpstr>Visual and Performing Arts</vt:lpstr>
      <vt:lpstr>World Languages</vt:lpstr>
      <vt:lpstr>World Languages</vt:lpstr>
      <vt:lpstr>Health and Physical Education</vt:lpstr>
      <vt:lpstr>Advanced Programs</vt:lpstr>
      <vt:lpstr>SC American Revolution 250th Anniversary</vt:lpstr>
      <vt:lpstr>Office of Career Readiness</vt:lpstr>
      <vt:lpstr>Office of Educator Services</vt:lpstr>
      <vt:lpstr>Office of Virtual Education</vt:lpstr>
      <vt:lpstr>Office of Federal and State Accountability </vt:lpstr>
      <vt:lpstr>Office of Leadership Effectiveness </vt:lpstr>
      <vt:lpstr>What questions can we answer? </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Ferguson, Matthew</dc:creator>
  <cp:lastModifiedBy>McCain, William</cp:lastModifiedBy>
  <cp:revision>21</cp:revision>
  <cp:lastPrinted>2025-05-14T17:57:03Z</cp:lastPrinted>
  <dcterms:created xsi:type="dcterms:W3CDTF">2024-09-10T16:04:37Z</dcterms:created>
  <dcterms:modified xsi:type="dcterms:W3CDTF">2025-10-09T15:46:02Z</dcterms:modified>
  <dc:identifier>DAGJFJTh0zc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0x0101003F80CFD984F5EC438DD8B86F1CE2C328</vt:lpwstr>
  </property>
</Properties>
</file>