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749" r:id="rId5"/>
    <p:sldMasterId id="2147483715" r:id="rId6"/>
  </p:sldMasterIdLst>
  <p:notesMasterIdLst>
    <p:notesMasterId r:id="rId40"/>
  </p:notesMasterIdLst>
  <p:sldIdLst>
    <p:sldId id="302" r:id="rId7"/>
    <p:sldId id="4571" r:id="rId8"/>
    <p:sldId id="303" r:id="rId9"/>
    <p:sldId id="4573" r:id="rId10"/>
    <p:sldId id="4575" r:id="rId11"/>
    <p:sldId id="4576" r:id="rId12"/>
    <p:sldId id="4566" r:id="rId13"/>
    <p:sldId id="4568" r:id="rId14"/>
    <p:sldId id="4577" r:id="rId15"/>
    <p:sldId id="4578" r:id="rId16"/>
    <p:sldId id="4579" r:id="rId17"/>
    <p:sldId id="5702" r:id="rId18"/>
    <p:sldId id="5703" r:id="rId19"/>
    <p:sldId id="4565" r:id="rId20"/>
    <p:sldId id="4580" r:id="rId21"/>
    <p:sldId id="4581" r:id="rId22"/>
    <p:sldId id="4582" r:id="rId23"/>
    <p:sldId id="5701" r:id="rId24"/>
    <p:sldId id="5698" r:id="rId25"/>
    <p:sldId id="5699" r:id="rId26"/>
    <p:sldId id="5700" r:id="rId27"/>
    <p:sldId id="4584" r:id="rId28"/>
    <p:sldId id="4585" r:id="rId29"/>
    <p:sldId id="4583" r:id="rId30"/>
    <p:sldId id="4588" r:id="rId31"/>
    <p:sldId id="4587" r:id="rId32"/>
    <p:sldId id="4589" r:id="rId33"/>
    <p:sldId id="4572" r:id="rId34"/>
    <p:sldId id="4567" r:id="rId35"/>
    <p:sldId id="4586" r:id="rId36"/>
    <p:sldId id="5697" r:id="rId37"/>
    <p:sldId id="307" r:id="rId38"/>
    <p:sldId id="289" r:id="rId39"/>
  </p:sldIdLst>
  <p:sldSz cx="18288000" cy="10287000"/>
  <p:notesSz cx="7023100" cy="9309100"/>
  <p:embeddedFontLst>
    <p:embeddedFont>
      <p:font typeface="Georgia Pro Semibold" panose="020F0502020204030204" pitchFamily="18" charset="0"/>
      <p:bold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0C14C"/>
    <a:srgbClr val="E7E7E7"/>
    <a:srgbClr val="469FB7"/>
    <a:srgbClr val="FFE493"/>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68CD5B-A99C-B483-E5C7-B63344F43C2D}" v="36" dt="2025-09-23T19:13:34.959"/>
    <p1510:client id="{5F07F25A-7DB5-4FDE-B818-2B0419C681B6}" v="1886" dt="2025-09-23T16:44:58.856"/>
    <p1510:client id="{90189B58-D9D6-C7AE-D215-980D0D12AA4D}" v="949" dt="2025-09-23T18:09:47.948"/>
    <p1510:client id="{BE142E1D-BC34-2BAF-2F60-C3DDC2192D73}" v="320" dt="2025-09-23T14:56:57.0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2" d="100"/>
          <a:sy n="52" d="100"/>
        </p:scale>
        <p:origin x="156" y="3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microsoft.com/office/2015/10/relationships/revisionInfo" Target="revisionInfo.xml"/><Relationship Id="rId20" Type="http://schemas.openxmlformats.org/officeDocument/2006/relationships/slide" Target="slides/slide14.xml"/><Relationship Id="rId41" Type="http://schemas.openxmlformats.org/officeDocument/2006/relationships/font" Target="fonts/font1.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464B77-B309-4B6C-80C0-F6528106E716}"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F89D05CE-8456-4B71-9DD4-182B29934724}">
      <dgm:prSet phldrT="[Text]" phldr="0"/>
      <dgm:spPr/>
      <dgm:t>
        <a:bodyPr/>
        <a:lstStyle/>
        <a:p>
          <a:r>
            <a:rPr lang="en-US" dirty="0"/>
            <a:t>October</a:t>
          </a:r>
        </a:p>
      </dgm:t>
    </dgm:pt>
    <dgm:pt modelId="{43834D46-15E3-45F6-9E01-A9C41CCF0475}" type="parTrans" cxnId="{FF9DAD1F-10B8-4629-B381-3BAF00C2AEA6}">
      <dgm:prSet/>
      <dgm:spPr/>
      <dgm:t>
        <a:bodyPr/>
        <a:lstStyle/>
        <a:p>
          <a:endParaRPr lang="en-US"/>
        </a:p>
      </dgm:t>
    </dgm:pt>
    <dgm:pt modelId="{E4D7264F-82C8-41D3-8E81-055D34C9FAE1}" type="sibTrans" cxnId="{FF9DAD1F-10B8-4629-B381-3BAF00C2AEA6}">
      <dgm:prSet/>
      <dgm:spPr/>
      <dgm:t>
        <a:bodyPr/>
        <a:lstStyle/>
        <a:p>
          <a:endParaRPr lang="en-US"/>
        </a:p>
      </dgm:t>
    </dgm:pt>
    <dgm:pt modelId="{6A58E123-EB18-4E45-AC68-17A1BF1E7FA0}">
      <dgm:prSet phldrT="[Text]" phldr="0"/>
      <dgm:spPr/>
      <dgm:t>
        <a:bodyPr/>
        <a:lstStyle/>
        <a:p>
          <a:r>
            <a:rPr lang="en-US" dirty="0"/>
            <a:t>Final district and state report cards published</a:t>
          </a:r>
        </a:p>
      </dgm:t>
    </dgm:pt>
    <dgm:pt modelId="{ACE65FD4-0D3C-401B-8A84-A202D29B9876}" type="parTrans" cxnId="{48D0ADB8-9655-413C-86F8-4AB20F701D60}">
      <dgm:prSet/>
      <dgm:spPr/>
      <dgm:t>
        <a:bodyPr/>
        <a:lstStyle/>
        <a:p>
          <a:endParaRPr lang="en-US"/>
        </a:p>
      </dgm:t>
    </dgm:pt>
    <dgm:pt modelId="{95911BCE-081D-4DDB-8179-9DE4D8C0FA41}" type="sibTrans" cxnId="{48D0ADB8-9655-413C-86F8-4AB20F701D60}">
      <dgm:prSet/>
      <dgm:spPr/>
      <dgm:t>
        <a:bodyPr/>
        <a:lstStyle/>
        <a:p>
          <a:endParaRPr lang="en-US"/>
        </a:p>
      </dgm:t>
    </dgm:pt>
    <dgm:pt modelId="{35A77E77-8C29-4D1D-95C5-1B16234387B5}">
      <dgm:prSet phldrT="[Text]" phldr="0"/>
      <dgm:spPr/>
      <dgm:t>
        <a:bodyPr/>
        <a:lstStyle/>
        <a:p>
          <a:r>
            <a:rPr lang="en-US" dirty="0"/>
            <a:t>Underperforming notification letters sent to districts from SCDE </a:t>
          </a:r>
        </a:p>
      </dgm:t>
    </dgm:pt>
    <dgm:pt modelId="{704A23BC-510E-40A7-BA86-1129CE5D7189}" type="parTrans" cxnId="{B06576AD-8B12-44B6-ACF5-83FC235C2720}">
      <dgm:prSet/>
      <dgm:spPr/>
      <dgm:t>
        <a:bodyPr/>
        <a:lstStyle/>
        <a:p>
          <a:endParaRPr lang="en-US"/>
        </a:p>
      </dgm:t>
    </dgm:pt>
    <dgm:pt modelId="{5A558B5C-C577-4AF4-80EB-C573836D7167}" type="sibTrans" cxnId="{B06576AD-8B12-44B6-ACF5-83FC235C2720}">
      <dgm:prSet/>
      <dgm:spPr/>
      <dgm:t>
        <a:bodyPr/>
        <a:lstStyle/>
        <a:p>
          <a:endParaRPr lang="en-US"/>
        </a:p>
      </dgm:t>
    </dgm:pt>
    <dgm:pt modelId="{9FA65194-477D-4FF5-A457-C7D9B078BC7A}">
      <dgm:prSet phldrT="[Text]" phldr="0"/>
      <dgm:spPr/>
      <dgm:t>
        <a:bodyPr/>
        <a:lstStyle/>
        <a:p>
          <a:r>
            <a:rPr lang="en-US" dirty="0"/>
            <a:t>November</a:t>
          </a:r>
        </a:p>
      </dgm:t>
    </dgm:pt>
    <dgm:pt modelId="{7484F093-14D4-4C8D-93CB-6CE3FFFB4B77}" type="parTrans" cxnId="{B071BBA5-0BB9-4E90-AF4E-5B512DC2B6BD}">
      <dgm:prSet/>
      <dgm:spPr/>
      <dgm:t>
        <a:bodyPr/>
        <a:lstStyle/>
        <a:p>
          <a:endParaRPr lang="en-US"/>
        </a:p>
      </dgm:t>
    </dgm:pt>
    <dgm:pt modelId="{E7B25DCB-8931-44D1-AFD1-DE018CE7E543}" type="sibTrans" cxnId="{B071BBA5-0BB9-4E90-AF4E-5B512DC2B6BD}">
      <dgm:prSet/>
      <dgm:spPr/>
      <dgm:t>
        <a:bodyPr/>
        <a:lstStyle/>
        <a:p>
          <a:endParaRPr lang="en-US"/>
        </a:p>
      </dgm:t>
    </dgm:pt>
    <dgm:pt modelId="{8C530B68-F2EF-4168-B86C-62BB670D43C1}">
      <dgm:prSet phldrT="[Text]" phldr="0"/>
      <dgm:spPr/>
      <dgm:t>
        <a:bodyPr/>
        <a:lstStyle/>
        <a:p>
          <a:r>
            <a:rPr lang="en-US" dirty="0"/>
            <a:t>Notify parents of underperforming status</a:t>
          </a:r>
        </a:p>
      </dgm:t>
    </dgm:pt>
    <dgm:pt modelId="{2D56AA51-7742-4445-A31B-D44E0E0D77FC}" type="parTrans" cxnId="{45EFDDDD-ADA4-4916-BBE0-06904A9DEEFE}">
      <dgm:prSet/>
      <dgm:spPr/>
      <dgm:t>
        <a:bodyPr/>
        <a:lstStyle/>
        <a:p>
          <a:endParaRPr lang="en-US"/>
        </a:p>
      </dgm:t>
    </dgm:pt>
    <dgm:pt modelId="{F4E1D466-B574-4392-8BFE-6948A5FB757F}" type="sibTrans" cxnId="{45EFDDDD-ADA4-4916-BBE0-06904A9DEEFE}">
      <dgm:prSet/>
      <dgm:spPr/>
      <dgm:t>
        <a:bodyPr/>
        <a:lstStyle/>
        <a:p>
          <a:endParaRPr lang="en-US"/>
        </a:p>
      </dgm:t>
    </dgm:pt>
    <dgm:pt modelId="{3647641F-D97D-4D56-8A62-C8B54C09DF02}">
      <dgm:prSet phldrT="[Text]" phldr="0"/>
      <dgm:spPr/>
      <dgm:t>
        <a:bodyPr/>
        <a:lstStyle/>
        <a:p>
          <a:r>
            <a:rPr lang="en-US" dirty="0"/>
            <a:t>Underperforming schools hold public meeting</a:t>
          </a:r>
        </a:p>
      </dgm:t>
    </dgm:pt>
    <dgm:pt modelId="{84A7999E-BF4C-4591-B00E-B7C704C2D7C9}" type="parTrans" cxnId="{5E439F5C-BBBD-44C3-9FA6-8C80AC9927C9}">
      <dgm:prSet/>
      <dgm:spPr/>
      <dgm:t>
        <a:bodyPr/>
        <a:lstStyle/>
        <a:p>
          <a:endParaRPr lang="en-US"/>
        </a:p>
      </dgm:t>
    </dgm:pt>
    <dgm:pt modelId="{D4622DDE-B820-4137-B8B7-5C19A17A2B52}" type="sibTrans" cxnId="{5E439F5C-BBBD-44C3-9FA6-8C80AC9927C9}">
      <dgm:prSet/>
      <dgm:spPr/>
      <dgm:t>
        <a:bodyPr/>
        <a:lstStyle/>
        <a:p>
          <a:endParaRPr lang="en-US"/>
        </a:p>
      </dgm:t>
    </dgm:pt>
    <dgm:pt modelId="{7CEDB78E-A383-4789-B409-AB785039E717}">
      <dgm:prSet phldrT="[Text]" phldr="0"/>
      <dgm:spPr/>
      <dgm:t>
        <a:bodyPr/>
        <a:lstStyle/>
        <a:p>
          <a:r>
            <a:rPr lang="en-US" dirty="0"/>
            <a:t>December</a:t>
          </a:r>
        </a:p>
      </dgm:t>
    </dgm:pt>
    <dgm:pt modelId="{BE52686F-6AFE-404C-B6C4-D7BBCC70FFDB}" type="parTrans" cxnId="{F3470AD8-29F4-4BFE-A0A6-AA5C59E2B2FE}">
      <dgm:prSet/>
      <dgm:spPr/>
      <dgm:t>
        <a:bodyPr/>
        <a:lstStyle/>
        <a:p>
          <a:endParaRPr lang="en-US"/>
        </a:p>
      </dgm:t>
    </dgm:pt>
    <dgm:pt modelId="{A160BE4F-530C-4F13-8501-8063503FBC21}" type="sibTrans" cxnId="{F3470AD8-29F4-4BFE-A0A6-AA5C59E2B2FE}">
      <dgm:prSet/>
      <dgm:spPr/>
      <dgm:t>
        <a:bodyPr/>
        <a:lstStyle/>
        <a:p>
          <a:endParaRPr lang="en-US"/>
        </a:p>
      </dgm:t>
    </dgm:pt>
    <dgm:pt modelId="{7E4F0B23-871E-4F5A-825B-105D7EFF943A}">
      <dgm:prSet phldrT="[Text]" phldr="0"/>
      <dgm:spPr/>
      <dgm:t>
        <a:bodyPr/>
        <a:lstStyle/>
        <a:p>
          <a:r>
            <a:rPr lang="en-US" dirty="0"/>
            <a:t>Local school boards approve the turnaround plan for underperforming schools and districts</a:t>
          </a:r>
        </a:p>
      </dgm:t>
    </dgm:pt>
    <dgm:pt modelId="{19B132DB-E8B0-46F5-89DC-23852A0C8279}" type="parTrans" cxnId="{B86A166E-BD1A-4AC8-A53A-B39DCB33D250}">
      <dgm:prSet/>
      <dgm:spPr/>
      <dgm:t>
        <a:bodyPr/>
        <a:lstStyle/>
        <a:p>
          <a:endParaRPr lang="en-US"/>
        </a:p>
      </dgm:t>
    </dgm:pt>
    <dgm:pt modelId="{54AF6770-7C59-4F11-8D31-0BA12538E2DF}" type="sibTrans" cxnId="{B86A166E-BD1A-4AC8-A53A-B39DCB33D250}">
      <dgm:prSet/>
      <dgm:spPr/>
      <dgm:t>
        <a:bodyPr/>
        <a:lstStyle/>
        <a:p>
          <a:endParaRPr lang="en-US"/>
        </a:p>
      </dgm:t>
    </dgm:pt>
    <dgm:pt modelId="{BE684873-DE5D-4F9C-B00B-4BCC572A2174}">
      <dgm:prSet phldrT="[Text]" phldr="0"/>
      <dgm:spPr/>
      <dgm:t>
        <a:bodyPr/>
        <a:lstStyle/>
        <a:p>
          <a:endParaRPr lang="en-US" dirty="0"/>
        </a:p>
      </dgm:t>
    </dgm:pt>
    <dgm:pt modelId="{64C6127E-9193-4AE8-AEC0-79AEA182A53F}" type="parTrans" cxnId="{C631DC76-FCDE-414E-9CF8-B39DFD415021}">
      <dgm:prSet/>
      <dgm:spPr/>
      <dgm:t>
        <a:bodyPr/>
        <a:lstStyle/>
        <a:p>
          <a:endParaRPr lang="en-US"/>
        </a:p>
      </dgm:t>
    </dgm:pt>
    <dgm:pt modelId="{177AFAC0-2EB4-409C-90C8-6CDB337E5981}" type="sibTrans" cxnId="{C631DC76-FCDE-414E-9CF8-B39DFD415021}">
      <dgm:prSet/>
      <dgm:spPr/>
      <dgm:t>
        <a:bodyPr/>
        <a:lstStyle/>
        <a:p>
          <a:endParaRPr lang="en-US"/>
        </a:p>
      </dgm:t>
    </dgm:pt>
    <dgm:pt modelId="{CA5B285E-5BF6-4D5C-AC4A-71A35C841938}">
      <dgm:prSet phldrT="[Text]" phldr="0"/>
      <dgm:spPr/>
      <dgm:t>
        <a:bodyPr/>
        <a:lstStyle/>
        <a:p>
          <a:r>
            <a:rPr lang="en-US" dirty="0"/>
            <a:t>Create the turnaround plan component for underperforming schools and districts</a:t>
          </a:r>
        </a:p>
      </dgm:t>
    </dgm:pt>
    <dgm:pt modelId="{45B906E4-8331-41F2-A8BB-EC9F6F359FDD}" type="parTrans" cxnId="{4E1306E6-96EC-4AB8-99B7-D793D1D36401}">
      <dgm:prSet/>
      <dgm:spPr/>
      <dgm:t>
        <a:bodyPr/>
        <a:lstStyle/>
        <a:p>
          <a:endParaRPr lang="en-US"/>
        </a:p>
      </dgm:t>
    </dgm:pt>
    <dgm:pt modelId="{93C68166-8FA4-4459-8169-557304000BEC}" type="sibTrans" cxnId="{4E1306E6-96EC-4AB8-99B7-D793D1D36401}">
      <dgm:prSet/>
      <dgm:spPr/>
      <dgm:t>
        <a:bodyPr/>
        <a:lstStyle/>
        <a:p>
          <a:endParaRPr lang="en-US"/>
        </a:p>
      </dgm:t>
    </dgm:pt>
    <dgm:pt modelId="{107881BA-5F0B-48D1-BD8E-3E42CE7EAF4C}">
      <dgm:prSet phldrT="[Text]" phldr="0"/>
      <dgm:spPr/>
      <dgm:t>
        <a:bodyPr/>
        <a:lstStyle/>
        <a:p>
          <a:r>
            <a:rPr lang="en-US" dirty="0"/>
            <a:t>*Notification of federal designations</a:t>
          </a:r>
        </a:p>
      </dgm:t>
    </dgm:pt>
    <dgm:pt modelId="{60D8786B-4AC1-40A7-B5CC-3626F59C4F44}" type="parTrans" cxnId="{D1B7A7C3-33A8-45C0-9254-B144DA24A492}">
      <dgm:prSet/>
      <dgm:spPr/>
      <dgm:t>
        <a:bodyPr/>
        <a:lstStyle/>
        <a:p>
          <a:endParaRPr lang="en-US"/>
        </a:p>
      </dgm:t>
    </dgm:pt>
    <dgm:pt modelId="{26C48483-DD6F-4683-A460-53E6EABC107B}" type="sibTrans" cxnId="{D1B7A7C3-33A8-45C0-9254-B144DA24A492}">
      <dgm:prSet/>
      <dgm:spPr/>
      <dgm:t>
        <a:bodyPr/>
        <a:lstStyle/>
        <a:p>
          <a:endParaRPr lang="en-US"/>
        </a:p>
      </dgm:t>
    </dgm:pt>
    <dgm:pt modelId="{6233FE88-DB8E-48CD-B6F5-3E746A8A4B02}">
      <dgm:prSet phldrT="[Text]" phldr="0"/>
      <dgm:spPr/>
      <dgm:t>
        <a:bodyPr/>
        <a:lstStyle/>
        <a:p>
          <a:r>
            <a:rPr lang="en-US" dirty="0"/>
            <a:t>Continue working on the turnaround plan component</a:t>
          </a:r>
        </a:p>
      </dgm:t>
    </dgm:pt>
    <dgm:pt modelId="{B92BCA82-7F4A-499E-ADDF-7100DA568811}" type="parTrans" cxnId="{D17A4AB6-AE61-40F3-813F-0B8F71EF9EF6}">
      <dgm:prSet/>
      <dgm:spPr/>
      <dgm:t>
        <a:bodyPr/>
        <a:lstStyle/>
        <a:p>
          <a:endParaRPr lang="en-US"/>
        </a:p>
      </dgm:t>
    </dgm:pt>
    <dgm:pt modelId="{5BB13EC6-C05C-4396-B63B-F49013B2854F}" type="sibTrans" cxnId="{D17A4AB6-AE61-40F3-813F-0B8F71EF9EF6}">
      <dgm:prSet/>
      <dgm:spPr/>
      <dgm:t>
        <a:bodyPr/>
        <a:lstStyle/>
        <a:p>
          <a:endParaRPr lang="en-US"/>
        </a:p>
      </dgm:t>
    </dgm:pt>
    <dgm:pt modelId="{02490594-2330-46E8-A2F9-4EF6E8139E14}">
      <dgm:prSet phldrT="[Text]" phldr="0"/>
      <dgm:spPr/>
      <dgm:t>
        <a:bodyPr/>
        <a:lstStyle/>
        <a:p>
          <a:r>
            <a:rPr lang="en-US" dirty="0"/>
            <a:t>Continue working on the turnaround plan component</a:t>
          </a:r>
        </a:p>
      </dgm:t>
    </dgm:pt>
    <dgm:pt modelId="{0A2F72D2-AD07-4B33-8C15-8E585C285780}" type="parTrans" cxnId="{5FF6B48C-BF58-4625-B046-F1ED87D3A306}">
      <dgm:prSet/>
      <dgm:spPr/>
      <dgm:t>
        <a:bodyPr/>
        <a:lstStyle/>
        <a:p>
          <a:endParaRPr lang="en-US"/>
        </a:p>
      </dgm:t>
    </dgm:pt>
    <dgm:pt modelId="{B5FD82D6-9E5C-4F04-956B-6BBCB9F56F10}" type="sibTrans" cxnId="{5FF6B48C-BF58-4625-B046-F1ED87D3A306}">
      <dgm:prSet/>
      <dgm:spPr/>
      <dgm:t>
        <a:bodyPr/>
        <a:lstStyle/>
        <a:p>
          <a:endParaRPr lang="en-US"/>
        </a:p>
      </dgm:t>
    </dgm:pt>
    <dgm:pt modelId="{27A1FDEE-4D23-42A2-BCAA-6F1A501FE5EC}" type="pres">
      <dgm:prSet presAssocID="{71464B77-B309-4B6C-80C0-F6528106E716}" presName="linearFlow" presStyleCnt="0">
        <dgm:presLayoutVars>
          <dgm:dir/>
          <dgm:animLvl val="lvl"/>
          <dgm:resizeHandles val="exact"/>
        </dgm:presLayoutVars>
      </dgm:prSet>
      <dgm:spPr/>
    </dgm:pt>
    <dgm:pt modelId="{D6B1C792-C52D-49FF-BAEB-CE2223508E31}" type="pres">
      <dgm:prSet presAssocID="{F89D05CE-8456-4B71-9DD4-182B29934724}" presName="composite" presStyleCnt="0"/>
      <dgm:spPr/>
    </dgm:pt>
    <dgm:pt modelId="{BA1C7731-2658-455F-BAED-C841FF54C5D5}" type="pres">
      <dgm:prSet presAssocID="{F89D05CE-8456-4B71-9DD4-182B29934724}" presName="parentText" presStyleLbl="alignNode1" presStyleIdx="0" presStyleCnt="3">
        <dgm:presLayoutVars>
          <dgm:chMax val="1"/>
          <dgm:bulletEnabled val="1"/>
        </dgm:presLayoutVars>
      </dgm:prSet>
      <dgm:spPr/>
    </dgm:pt>
    <dgm:pt modelId="{39C1BD52-C099-4025-8C76-70EA5A75C610}" type="pres">
      <dgm:prSet presAssocID="{F89D05CE-8456-4B71-9DD4-182B29934724}" presName="descendantText" presStyleLbl="alignAcc1" presStyleIdx="0" presStyleCnt="3">
        <dgm:presLayoutVars>
          <dgm:bulletEnabled val="1"/>
        </dgm:presLayoutVars>
      </dgm:prSet>
      <dgm:spPr/>
    </dgm:pt>
    <dgm:pt modelId="{35C49907-751E-4E9F-9277-B6B2F5D33AC8}" type="pres">
      <dgm:prSet presAssocID="{E4D7264F-82C8-41D3-8E81-055D34C9FAE1}" presName="sp" presStyleCnt="0"/>
      <dgm:spPr/>
    </dgm:pt>
    <dgm:pt modelId="{E1EA38B1-E27F-43F9-BD0E-31F627856ED6}" type="pres">
      <dgm:prSet presAssocID="{9FA65194-477D-4FF5-A457-C7D9B078BC7A}" presName="composite" presStyleCnt="0"/>
      <dgm:spPr/>
    </dgm:pt>
    <dgm:pt modelId="{354D24B5-999F-453E-B9A2-0BBBD63BC89F}" type="pres">
      <dgm:prSet presAssocID="{9FA65194-477D-4FF5-A457-C7D9B078BC7A}" presName="parentText" presStyleLbl="alignNode1" presStyleIdx="1" presStyleCnt="3">
        <dgm:presLayoutVars>
          <dgm:chMax val="1"/>
          <dgm:bulletEnabled val="1"/>
        </dgm:presLayoutVars>
      </dgm:prSet>
      <dgm:spPr/>
    </dgm:pt>
    <dgm:pt modelId="{766AF928-8F9C-48A1-A51A-E33370A810C5}" type="pres">
      <dgm:prSet presAssocID="{9FA65194-477D-4FF5-A457-C7D9B078BC7A}" presName="descendantText" presStyleLbl="alignAcc1" presStyleIdx="1" presStyleCnt="3">
        <dgm:presLayoutVars>
          <dgm:bulletEnabled val="1"/>
        </dgm:presLayoutVars>
      </dgm:prSet>
      <dgm:spPr/>
    </dgm:pt>
    <dgm:pt modelId="{EEC2AD3A-22C4-4B2E-B1E3-F9F82768D3DC}" type="pres">
      <dgm:prSet presAssocID="{E7B25DCB-8931-44D1-AFD1-DE018CE7E543}" presName="sp" presStyleCnt="0"/>
      <dgm:spPr/>
    </dgm:pt>
    <dgm:pt modelId="{65DDDC60-457B-407A-B535-3B0C7BECC6CC}" type="pres">
      <dgm:prSet presAssocID="{7CEDB78E-A383-4789-B409-AB785039E717}" presName="composite" presStyleCnt="0"/>
      <dgm:spPr/>
    </dgm:pt>
    <dgm:pt modelId="{4617F910-9BA6-4527-82AB-1069BD2EE39C}" type="pres">
      <dgm:prSet presAssocID="{7CEDB78E-A383-4789-B409-AB785039E717}" presName="parentText" presStyleLbl="alignNode1" presStyleIdx="2" presStyleCnt="3">
        <dgm:presLayoutVars>
          <dgm:chMax val="1"/>
          <dgm:bulletEnabled val="1"/>
        </dgm:presLayoutVars>
      </dgm:prSet>
      <dgm:spPr/>
    </dgm:pt>
    <dgm:pt modelId="{0FD2D4DB-BB1F-47F7-BC78-97DE81143AA1}" type="pres">
      <dgm:prSet presAssocID="{7CEDB78E-A383-4789-B409-AB785039E717}" presName="descendantText" presStyleLbl="alignAcc1" presStyleIdx="2" presStyleCnt="3">
        <dgm:presLayoutVars>
          <dgm:bulletEnabled val="1"/>
        </dgm:presLayoutVars>
      </dgm:prSet>
      <dgm:spPr/>
    </dgm:pt>
  </dgm:ptLst>
  <dgm:cxnLst>
    <dgm:cxn modelId="{F971D818-F1D1-4C61-B82B-65F92F537DF2}" type="presOf" srcId="{71464B77-B309-4B6C-80C0-F6528106E716}" destId="{27A1FDEE-4D23-42A2-BCAA-6F1A501FE5EC}" srcOrd="0" destOrd="0" presId="urn:microsoft.com/office/officeart/2005/8/layout/chevron2"/>
    <dgm:cxn modelId="{FF9DAD1F-10B8-4629-B381-3BAF00C2AEA6}" srcId="{71464B77-B309-4B6C-80C0-F6528106E716}" destId="{F89D05CE-8456-4B71-9DD4-182B29934724}" srcOrd="0" destOrd="0" parTransId="{43834D46-15E3-45F6-9E01-A9C41CCF0475}" sibTransId="{E4D7264F-82C8-41D3-8E81-055D34C9FAE1}"/>
    <dgm:cxn modelId="{15D62A2A-5EDA-4E4B-8332-77C96F28E4FE}" type="presOf" srcId="{8C530B68-F2EF-4168-B86C-62BB670D43C1}" destId="{766AF928-8F9C-48A1-A51A-E33370A810C5}" srcOrd="0" destOrd="0" presId="urn:microsoft.com/office/officeart/2005/8/layout/chevron2"/>
    <dgm:cxn modelId="{F0D6A533-CDA8-401B-B894-A4AC21AB8B0B}" type="presOf" srcId="{BE684873-DE5D-4F9C-B00B-4BCC572A2174}" destId="{0FD2D4DB-BB1F-47F7-BC78-97DE81143AA1}" srcOrd="0" destOrd="3" presId="urn:microsoft.com/office/officeart/2005/8/layout/chevron2"/>
    <dgm:cxn modelId="{7B2EB13C-3866-48BD-959B-F7961DED6B82}" type="presOf" srcId="{107881BA-5F0B-48D1-BD8E-3E42CE7EAF4C}" destId="{0FD2D4DB-BB1F-47F7-BC78-97DE81143AA1}" srcOrd="0" destOrd="2" presId="urn:microsoft.com/office/officeart/2005/8/layout/chevron2"/>
    <dgm:cxn modelId="{5C148D3D-A717-480A-9CF9-909113E6108E}" type="presOf" srcId="{7CEDB78E-A383-4789-B409-AB785039E717}" destId="{4617F910-9BA6-4527-82AB-1069BD2EE39C}" srcOrd="0" destOrd="0" presId="urn:microsoft.com/office/officeart/2005/8/layout/chevron2"/>
    <dgm:cxn modelId="{5E439F5C-BBBD-44C3-9FA6-8C80AC9927C9}" srcId="{9FA65194-477D-4FF5-A457-C7D9B078BC7A}" destId="{3647641F-D97D-4D56-8A62-C8B54C09DF02}" srcOrd="1" destOrd="0" parTransId="{84A7999E-BF4C-4591-B00E-B7C704C2D7C9}" sibTransId="{D4622DDE-B820-4137-B8B7-5C19A17A2B52}"/>
    <dgm:cxn modelId="{E7C2DC5D-AB78-4EF6-97AB-3C4CBAA2DC44}" type="presOf" srcId="{02490594-2330-46E8-A2F9-4EF6E8139E14}" destId="{0FD2D4DB-BB1F-47F7-BC78-97DE81143AA1}" srcOrd="0" destOrd="1" presId="urn:microsoft.com/office/officeart/2005/8/layout/chevron2"/>
    <dgm:cxn modelId="{C948266A-62CF-4F85-81C9-ACD1D0B5B4C0}" type="presOf" srcId="{CA5B285E-5BF6-4D5C-AC4A-71A35C841938}" destId="{39C1BD52-C099-4025-8C76-70EA5A75C610}" srcOrd="0" destOrd="2" presId="urn:microsoft.com/office/officeart/2005/8/layout/chevron2"/>
    <dgm:cxn modelId="{B86A166E-BD1A-4AC8-A53A-B39DCB33D250}" srcId="{7CEDB78E-A383-4789-B409-AB785039E717}" destId="{7E4F0B23-871E-4F5A-825B-105D7EFF943A}" srcOrd="0" destOrd="0" parTransId="{19B132DB-E8B0-46F5-89DC-23852A0C8279}" sibTransId="{54AF6770-7C59-4F11-8D31-0BA12538E2DF}"/>
    <dgm:cxn modelId="{C631DC76-FCDE-414E-9CF8-B39DFD415021}" srcId="{7CEDB78E-A383-4789-B409-AB785039E717}" destId="{BE684873-DE5D-4F9C-B00B-4BCC572A2174}" srcOrd="3" destOrd="0" parTransId="{64C6127E-9193-4AE8-AEC0-79AEA182A53F}" sibTransId="{177AFAC0-2EB4-409C-90C8-6CDB337E5981}"/>
    <dgm:cxn modelId="{9AE1E07A-164D-4414-8B68-201D4EF26107}" type="presOf" srcId="{6A58E123-EB18-4E45-AC68-17A1BF1E7FA0}" destId="{39C1BD52-C099-4025-8C76-70EA5A75C610}" srcOrd="0" destOrd="0" presId="urn:microsoft.com/office/officeart/2005/8/layout/chevron2"/>
    <dgm:cxn modelId="{5FF6B48C-BF58-4625-B046-F1ED87D3A306}" srcId="{7CEDB78E-A383-4789-B409-AB785039E717}" destId="{02490594-2330-46E8-A2F9-4EF6E8139E14}" srcOrd="1" destOrd="0" parTransId="{0A2F72D2-AD07-4B33-8C15-8E585C285780}" sibTransId="{B5FD82D6-9E5C-4F04-956B-6BBCB9F56F10}"/>
    <dgm:cxn modelId="{7CF2D79F-A3C8-4000-BA2A-F557619C0FF9}" type="presOf" srcId="{6233FE88-DB8E-48CD-B6F5-3E746A8A4B02}" destId="{766AF928-8F9C-48A1-A51A-E33370A810C5}" srcOrd="0" destOrd="2" presId="urn:microsoft.com/office/officeart/2005/8/layout/chevron2"/>
    <dgm:cxn modelId="{B071BBA5-0BB9-4E90-AF4E-5B512DC2B6BD}" srcId="{71464B77-B309-4B6C-80C0-F6528106E716}" destId="{9FA65194-477D-4FF5-A457-C7D9B078BC7A}" srcOrd="1" destOrd="0" parTransId="{7484F093-14D4-4C8D-93CB-6CE3FFFB4B77}" sibTransId="{E7B25DCB-8931-44D1-AFD1-DE018CE7E543}"/>
    <dgm:cxn modelId="{B06576AD-8B12-44B6-ACF5-83FC235C2720}" srcId="{F89D05CE-8456-4B71-9DD4-182B29934724}" destId="{35A77E77-8C29-4D1D-95C5-1B16234387B5}" srcOrd="1" destOrd="0" parTransId="{704A23BC-510E-40A7-BA86-1129CE5D7189}" sibTransId="{5A558B5C-C577-4AF4-80EB-C573836D7167}"/>
    <dgm:cxn modelId="{D17A4AB6-AE61-40F3-813F-0B8F71EF9EF6}" srcId="{9FA65194-477D-4FF5-A457-C7D9B078BC7A}" destId="{6233FE88-DB8E-48CD-B6F5-3E746A8A4B02}" srcOrd="2" destOrd="0" parTransId="{B92BCA82-7F4A-499E-ADDF-7100DA568811}" sibTransId="{5BB13EC6-C05C-4396-B63B-F49013B2854F}"/>
    <dgm:cxn modelId="{48D0ADB8-9655-413C-86F8-4AB20F701D60}" srcId="{F89D05CE-8456-4B71-9DD4-182B29934724}" destId="{6A58E123-EB18-4E45-AC68-17A1BF1E7FA0}" srcOrd="0" destOrd="0" parTransId="{ACE65FD4-0D3C-401B-8A84-A202D29B9876}" sibTransId="{95911BCE-081D-4DDB-8179-9DE4D8C0FA41}"/>
    <dgm:cxn modelId="{8687C7BF-59F6-404F-A976-E1A2AD9912C2}" type="presOf" srcId="{9FA65194-477D-4FF5-A457-C7D9B078BC7A}" destId="{354D24B5-999F-453E-B9A2-0BBBD63BC89F}" srcOrd="0" destOrd="0" presId="urn:microsoft.com/office/officeart/2005/8/layout/chevron2"/>
    <dgm:cxn modelId="{4B957EC2-E0E0-41DB-87D5-09D841CACFDA}" type="presOf" srcId="{35A77E77-8C29-4D1D-95C5-1B16234387B5}" destId="{39C1BD52-C099-4025-8C76-70EA5A75C610}" srcOrd="0" destOrd="1" presId="urn:microsoft.com/office/officeart/2005/8/layout/chevron2"/>
    <dgm:cxn modelId="{D1B7A7C3-33A8-45C0-9254-B144DA24A492}" srcId="{7CEDB78E-A383-4789-B409-AB785039E717}" destId="{107881BA-5F0B-48D1-BD8E-3E42CE7EAF4C}" srcOrd="2" destOrd="0" parTransId="{60D8786B-4AC1-40A7-B5CC-3626F59C4F44}" sibTransId="{26C48483-DD6F-4683-A460-53E6EABC107B}"/>
    <dgm:cxn modelId="{20B6A0C8-2842-40E8-8D55-FBB2E269F10F}" type="presOf" srcId="{3647641F-D97D-4D56-8A62-C8B54C09DF02}" destId="{766AF928-8F9C-48A1-A51A-E33370A810C5}" srcOrd="0" destOrd="1" presId="urn:microsoft.com/office/officeart/2005/8/layout/chevron2"/>
    <dgm:cxn modelId="{34005ED4-8894-4BA0-9ABB-83BE6E8D0191}" type="presOf" srcId="{F89D05CE-8456-4B71-9DD4-182B29934724}" destId="{BA1C7731-2658-455F-BAED-C841FF54C5D5}" srcOrd="0" destOrd="0" presId="urn:microsoft.com/office/officeart/2005/8/layout/chevron2"/>
    <dgm:cxn modelId="{F3470AD8-29F4-4BFE-A0A6-AA5C59E2B2FE}" srcId="{71464B77-B309-4B6C-80C0-F6528106E716}" destId="{7CEDB78E-A383-4789-B409-AB785039E717}" srcOrd="2" destOrd="0" parTransId="{BE52686F-6AFE-404C-B6C4-D7BBCC70FFDB}" sibTransId="{A160BE4F-530C-4F13-8501-8063503FBC21}"/>
    <dgm:cxn modelId="{45EFDDDD-ADA4-4916-BBE0-06904A9DEEFE}" srcId="{9FA65194-477D-4FF5-A457-C7D9B078BC7A}" destId="{8C530B68-F2EF-4168-B86C-62BB670D43C1}" srcOrd="0" destOrd="0" parTransId="{2D56AA51-7742-4445-A31B-D44E0E0D77FC}" sibTransId="{F4E1D466-B574-4392-8BFE-6948A5FB757F}"/>
    <dgm:cxn modelId="{4E1306E6-96EC-4AB8-99B7-D793D1D36401}" srcId="{F89D05CE-8456-4B71-9DD4-182B29934724}" destId="{CA5B285E-5BF6-4D5C-AC4A-71A35C841938}" srcOrd="2" destOrd="0" parTransId="{45B906E4-8331-41F2-A8BB-EC9F6F359FDD}" sibTransId="{93C68166-8FA4-4459-8169-557304000BEC}"/>
    <dgm:cxn modelId="{241775FC-B444-4141-B3BA-96E57B5CAF18}" type="presOf" srcId="{7E4F0B23-871E-4F5A-825B-105D7EFF943A}" destId="{0FD2D4DB-BB1F-47F7-BC78-97DE81143AA1}" srcOrd="0" destOrd="0" presId="urn:microsoft.com/office/officeart/2005/8/layout/chevron2"/>
    <dgm:cxn modelId="{7FF0C849-FFB0-4D2D-8B09-F84DFC6DEA58}" type="presParOf" srcId="{27A1FDEE-4D23-42A2-BCAA-6F1A501FE5EC}" destId="{D6B1C792-C52D-49FF-BAEB-CE2223508E31}" srcOrd="0" destOrd="0" presId="urn:microsoft.com/office/officeart/2005/8/layout/chevron2"/>
    <dgm:cxn modelId="{71C82CB1-932F-4FA5-87FB-B10FF665211E}" type="presParOf" srcId="{D6B1C792-C52D-49FF-BAEB-CE2223508E31}" destId="{BA1C7731-2658-455F-BAED-C841FF54C5D5}" srcOrd="0" destOrd="0" presId="urn:microsoft.com/office/officeart/2005/8/layout/chevron2"/>
    <dgm:cxn modelId="{49206235-7514-4466-8E39-9ABE754BD78F}" type="presParOf" srcId="{D6B1C792-C52D-49FF-BAEB-CE2223508E31}" destId="{39C1BD52-C099-4025-8C76-70EA5A75C610}" srcOrd="1" destOrd="0" presId="urn:microsoft.com/office/officeart/2005/8/layout/chevron2"/>
    <dgm:cxn modelId="{94BDBE51-E1AB-4827-B5A4-B18C7A2C682F}" type="presParOf" srcId="{27A1FDEE-4D23-42A2-BCAA-6F1A501FE5EC}" destId="{35C49907-751E-4E9F-9277-B6B2F5D33AC8}" srcOrd="1" destOrd="0" presId="urn:microsoft.com/office/officeart/2005/8/layout/chevron2"/>
    <dgm:cxn modelId="{793C680E-5391-44CE-96EF-15548035B381}" type="presParOf" srcId="{27A1FDEE-4D23-42A2-BCAA-6F1A501FE5EC}" destId="{E1EA38B1-E27F-43F9-BD0E-31F627856ED6}" srcOrd="2" destOrd="0" presId="urn:microsoft.com/office/officeart/2005/8/layout/chevron2"/>
    <dgm:cxn modelId="{0F2EFCA7-5564-48C7-8ADB-E960A68E3000}" type="presParOf" srcId="{E1EA38B1-E27F-43F9-BD0E-31F627856ED6}" destId="{354D24B5-999F-453E-B9A2-0BBBD63BC89F}" srcOrd="0" destOrd="0" presId="urn:microsoft.com/office/officeart/2005/8/layout/chevron2"/>
    <dgm:cxn modelId="{86957FD7-BA9A-48D7-985F-2F9A0E44557E}" type="presParOf" srcId="{E1EA38B1-E27F-43F9-BD0E-31F627856ED6}" destId="{766AF928-8F9C-48A1-A51A-E33370A810C5}" srcOrd="1" destOrd="0" presId="urn:microsoft.com/office/officeart/2005/8/layout/chevron2"/>
    <dgm:cxn modelId="{8FE3EF19-54EF-4F20-AE59-FB16C26A4667}" type="presParOf" srcId="{27A1FDEE-4D23-42A2-BCAA-6F1A501FE5EC}" destId="{EEC2AD3A-22C4-4B2E-B1E3-F9F82768D3DC}" srcOrd="3" destOrd="0" presId="urn:microsoft.com/office/officeart/2005/8/layout/chevron2"/>
    <dgm:cxn modelId="{FFF6B3D3-6B47-4659-821B-5C64D020BDF5}" type="presParOf" srcId="{27A1FDEE-4D23-42A2-BCAA-6F1A501FE5EC}" destId="{65DDDC60-457B-407A-B535-3B0C7BECC6CC}" srcOrd="4" destOrd="0" presId="urn:microsoft.com/office/officeart/2005/8/layout/chevron2"/>
    <dgm:cxn modelId="{CD9E97A2-FF35-40ED-865C-9DB282A9910A}" type="presParOf" srcId="{65DDDC60-457B-407A-B535-3B0C7BECC6CC}" destId="{4617F910-9BA6-4527-82AB-1069BD2EE39C}" srcOrd="0" destOrd="0" presId="urn:microsoft.com/office/officeart/2005/8/layout/chevron2"/>
    <dgm:cxn modelId="{BBD9AE00-627C-4B1D-BD0E-060A1063BCCC}" type="presParOf" srcId="{65DDDC60-457B-407A-B535-3B0C7BECC6CC}" destId="{0FD2D4DB-BB1F-47F7-BC78-97DE81143AA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464B77-B309-4B6C-80C0-F6528106E716}"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F89D05CE-8456-4B71-9DD4-182B29934724}">
      <dgm:prSet phldrT="[Text]" phldr="0"/>
      <dgm:spPr/>
      <dgm:t>
        <a:bodyPr/>
        <a:lstStyle/>
        <a:p>
          <a:r>
            <a:rPr lang="en-US" dirty="0"/>
            <a:t>January</a:t>
          </a:r>
        </a:p>
      </dgm:t>
    </dgm:pt>
    <dgm:pt modelId="{43834D46-15E3-45F6-9E01-A9C41CCF0475}" type="parTrans" cxnId="{FF9DAD1F-10B8-4629-B381-3BAF00C2AEA6}">
      <dgm:prSet/>
      <dgm:spPr/>
      <dgm:t>
        <a:bodyPr/>
        <a:lstStyle/>
        <a:p>
          <a:endParaRPr lang="en-US"/>
        </a:p>
      </dgm:t>
    </dgm:pt>
    <dgm:pt modelId="{E4D7264F-82C8-41D3-8E81-055D34C9FAE1}" type="sibTrans" cxnId="{FF9DAD1F-10B8-4629-B381-3BAF00C2AEA6}">
      <dgm:prSet/>
      <dgm:spPr/>
      <dgm:t>
        <a:bodyPr/>
        <a:lstStyle/>
        <a:p>
          <a:endParaRPr lang="en-US"/>
        </a:p>
      </dgm:t>
    </dgm:pt>
    <dgm:pt modelId="{9FA65194-477D-4FF5-A457-C7D9B078BC7A}">
      <dgm:prSet phldrT="[Text]" phldr="0"/>
      <dgm:spPr/>
      <dgm:t>
        <a:bodyPr/>
        <a:lstStyle/>
        <a:p>
          <a:r>
            <a:rPr lang="en-US" dirty="0"/>
            <a:t>February</a:t>
          </a:r>
        </a:p>
      </dgm:t>
    </dgm:pt>
    <dgm:pt modelId="{7484F093-14D4-4C8D-93CB-6CE3FFFB4B77}" type="parTrans" cxnId="{B071BBA5-0BB9-4E90-AF4E-5B512DC2B6BD}">
      <dgm:prSet/>
      <dgm:spPr/>
      <dgm:t>
        <a:bodyPr/>
        <a:lstStyle/>
        <a:p>
          <a:endParaRPr lang="en-US"/>
        </a:p>
      </dgm:t>
    </dgm:pt>
    <dgm:pt modelId="{E7B25DCB-8931-44D1-AFD1-DE018CE7E543}" type="sibTrans" cxnId="{B071BBA5-0BB9-4E90-AF4E-5B512DC2B6BD}">
      <dgm:prSet/>
      <dgm:spPr/>
      <dgm:t>
        <a:bodyPr/>
        <a:lstStyle/>
        <a:p>
          <a:endParaRPr lang="en-US"/>
        </a:p>
      </dgm:t>
    </dgm:pt>
    <dgm:pt modelId="{8C530B68-F2EF-4168-B86C-62BB670D43C1}">
      <dgm:prSet phldrT="[Text]" phldr="0"/>
      <dgm:spPr/>
      <dgm:t>
        <a:bodyPr/>
        <a:lstStyle/>
        <a:p>
          <a:r>
            <a:rPr lang="en-US" dirty="0"/>
            <a:t>Office of Leadership Effectiveness Roadshow</a:t>
          </a:r>
        </a:p>
      </dgm:t>
    </dgm:pt>
    <dgm:pt modelId="{2D56AA51-7742-4445-A31B-D44E0E0D77FC}" type="parTrans" cxnId="{45EFDDDD-ADA4-4916-BBE0-06904A9DEEFE}">
      <dgm:prSet/>
      <dgm:spPr/>
      <dgm:t>
        <a:bodyPr/>
        <a:lstStyle/>
        <a:p>
          <a:endParaRPr lang="en-US"/>
        </a:p>
      </dgm:t>
    </dgm:pt>
    <dgm:pt modelId="{F4E1D466-B574-4392-8BFE-6948A5FB757F}" type="sibTrans" cxnId="{45EFDDDD-ADA4-4916-BBE0-06904A9DEEFE}">
      <dgm:prSet/>
      <dgm:spPr/>
      <dgm:t>
        <a:bodyPr/>
        <a:lstStyle/>
        <a:p>
          <a:endParaRPr lang="en-US"/>
        </a:p>
      </dgm:t>
    </dgm:pt>
    <dgm:pt modelId="{7CEDB78E-A383-4789-B409-AB785039E717}">
      <dgm:prSet phldrT="[Text]" phldr="0"/>
      <dgm:spPr/>
      <dgm:t>
        <a:bodyPr/>
        <a:lstStyle/>
        <a:p>
          <a:r>
            <a:rPr lang="en-US" dirty="0"/>
            <a:t>March</a:t>
          </a:r>
        </a:p>
      </dgm:t>
    </dgm:pt>
    <dgm:pt modelId="{BE52686F-6AFE-404C-B6C4-D7BBCC70FFDB}" type="parTrans" cxnId="{F3470AD8-29F4-4BFE-A0A6-AA5C59E2B2FE}">
      <dgm:prSet/>
      <dgm:spPr/>
      <dgm:t>
        <a:bodyPr/>
        <a:lstStyle/>
        <a:p>
          <a:endParaRPr lang="en-US"/>
        </a:p>
      </dgm:t>
    </dgm:pt>
    <dgm:pt modelId="{A160BE4F-530C-4F13-8501-8063503FBC21}" type="sibTrans" cxnId="{F3470AD8-29F4-4BFE-A0A6-AA5C59E2B2FE}">
      <dgm:prSet/>
      <dgm:spPr/>
      <dgm:t>
        <a:bodyPr/>
        <a:lstStyle/>
        <a:p>
          <a:endParaRPr lang="en-US"/>
        </a:p>
      </dgm:t>
    </dgm:pt>
    <dgm:pt modelId="{7E4F0B23-871E-4F5A-825B-105D7EFF943A}">
      <dgm:prSet phldrT="[Text]" phldr="0"/>
      <dgm:spPr/>
      <dgm:t>
        <a:bodyPr/>
        <a:lstStyle/>
        <a:p>
          <a:r>
            <a:rPr lang="en-US" dirty="0"/>
            <a:t>Turnaround plan components published on websites</a:t>
          </a:r>
        </a:p>
      </dgm:t>
    </dgm:pt>
    <dgm:pt modelId="{19B132DB-E8B0-46F5-89DC-23852A0C8279}" type="parTrans" cxnId="{B86A166E-BD1A-4AC8-A53A-B39DCB33D250}">
      <dgm:prSet/>
      <dgm:spPr/>
      <dgm:t>
        <a:bodyPr/>
        <a:lstStyle/>
        <a:p>
          <a:endParaRPr lang="en-US"/>
        </a:p>
      </dgm:t>
    </dgm:pt>
    <dgm:pt modelId="{54AF6770-7C59-4F11-8D31-0BA12538E2DF}" type="sibTrans" cxnId="{B86A166E-BD1A-4AC8-A53A-B39DCB33D250}">
      <dgm:prSet/>
      <dgm:spPr/>
      <dgm:t>
        <a:bodyPr/>
        <a:lstStyle/>
        <a:p>
          <a:endParaRPr lang="en-US"/>
        </a:p>
      </dgm:t>
    </dgm:pt>
    <dgm:pt modelId="{3821241A-F8B3-4209-B919-D85D36640525}">
      <dgm:prSet phldrT="[Text]" phldr="0"/>
      <dgm:spPr/>
      <dgm:t>
        <a:bodyPr/>
        <a:lstStyle/>
        <a:p>
          <a:r>
            <a:rPr lang="en-US" dirty="0"/>
            <a:t>Local school board approved Turnaround Plans submitted to the Office of Leadership Effectiveness</a:t>
          </a:r>
        </a:p>
      </dgm:t>
    </dgm:pt>
    <dgm:pt modelId="{4060656C-534A-4442-A1B0-FC8B8DF7FF2D}" type="parTrans" cxnId="{DB53FAAC-AB51-4197-86FC-34DB9421BC51}">
      <dgm:prSet/>
      <dgm:spPr/>
      <dgm:t>
        <a:bodyPr/>
        <a:lstStyle/>
        <a:p>
          <a:endParaRPr lang="en-US"/>
        </a:p>
      </dgm:t>
    </dgm:pt>
    <dgm:pt modelId="{C75D67E3-473E-4CAE-BE96-FB0CE311A5B8}" type="sibTrans" cxnId="{DB53FAAC-AB51-4197-86FC-34DB9421BC51}">
      <dgm:prSet/>
      <dgm:spPr/>
      <dgm:t>
        <a:bodyPr/>
        <a:lstStyle/>
        <a:p>
          <a:endParaRPr lang="en-US"/>
        </a:p>
      </dgm:t>
    </dgm:pt>
    <dgm:pt modelId="{8D6ACE15-9450-42C2-991A-A782D5767C6D}">
      <dgm:prSet phldrT="[Text]" phldr="0"/>
      <dgm:spPr/>
      <dgm:t>
        <a:bodyPr/>
        <a:lstStyle/>
        <a:p>
          <a:r>
            <a:rPr lang="en-US" dirty="0"/>
            <a:t>Office of Leadership Effectiveness Roadshow</a:t>
          </a:r>
        </a:p>
      </dgm:t>
    </dgm:pt>
    <dgm:pt modelId="{E18150C6-D932-46BA-A988-020D73EFBF46}" type="parTrans" cxnId="{F74BDAB3-BFB9-42D0-8F71-D1DDD566CEAF}">
      <dgm:prSet/>
      <dgm:spPr/>
      <dgm:t>
        <a:bodyPr/>
        <a:lstStyle/>
        <a:p>
          <a:endParaRPr lang="en-US"/>
        </a:p>
      </dgm:t>
    </dgm:pt>
    <dgm:pt modelId="{7ED546CE-5623-4B0B-916C-7426A4CE80E3}" type="sibTrans" cxnId="{F74BDAB3-BFB9-42D0-8F71-D1DDD566CEAF}">
      <dgm:prSet/>
      <dgm:spPr/>
      <dgm:t>
        <a:bodyPr/>
        <a:lstStyle/>
        <a:p>
          <a:endParaRPr lang="en-US"/>
        </a:p>
      </dgm:t>
    </dgm:pt>
    <dgm:pt modelId="{E3F4AE77-267E-4A0F-9870-2BF60A2AC3F3}">
      <dgm:prSet phldrT="[Text]" phldr="0"/>
      <dgm:spPr/>
      <dgm:t>
        <a:bodyPr/>
        <a:lstStyle/>
        <a:p>
          <a:r>
            <a:rPr lang="en-US" dirty="0"/>
            <a:t>CIPS for federal designations submitted to OLE</a:t>
          </a:r>
        </a:p>
      </dgm:t>
    </dgm:pt>
    <dgm:pt modelId="{E7BE2503-939A-49F0-9566-825393CBB7BD}" type="parTrans" cxnId="{CA69F756-A69C-48DD-A18D-D063BF46FC6F}">
      <dgm:prSet/>
      <dgm:spPr/>
      <dgm:t>
        <a:bodyPr/>
        <a:lstStyle/>
        <a:p>
          <a:endParaRPr lang="en-US"/>
        </a:p>
      </dgm:t>
    </dgm:pt>
    <dgm:pt modelId="{A7D83B00-363A-4107-A679-82EF692E601D}" type="sibTrans" cxnId="{CA69F756-A69C-48DD-A18D-D063BF46FC6F}">
      <dgm:prSet/>
      <dgm:spPr/>
      <dgm:t>
        <a:bodyPr/>
        <a:lstStyle/>
        <a:p>
          <a:endParaRPr lang="en-US"/>
        </a:p>
      </dgm:t>
    </dgm:pt>
    <dgm:pt modelId="{B2A9A769-6EBA-47A2-82F7-D8546B7E9162}">
      <dgm:prSet phldrT="[Text]" phldr="0"/>
      <dgm:spPr/>
      <dgm:t>
        <a:bodyPr/>
        <a:lstStyle/>
        <a:p>
          <a:r>
            <a:rPr lang="en-US" dirty="0"/>
            <a:t>Turnaround Plans reviewed and approved by OLE</a:t>
          </a:r>
        </a:p>
      </dgm:t>
    </dgm:pt>
    <dgm:pt modelId="{2482FCD4-325D-4ADE-B3F4-DB2E4BFCB269}" type="parTrans" cxnId="{D3DF40C3-BD0E-4539-A047-3E4B72A79DC6}">
      <dgm:prSet/>
      <dgm:spPr/>
      <dgm:t>
        <a:bodyPr/>
        <a:lstStyle/>
        <a:p>
          <a:endParaRPr lang="en-US"/>
        </a:p>
      </dgm:t>
    </dgm:pt>
    <dgm:pt modelId="{E1CE491B-504F-4EBC-BB3C-AA5C95734CBE}" type="sibTrans" cxnId="{D3DF40C3-BD0E-4539-A047-3E4B72A79DC6}">
      <dgm:prSet/>
      <dgm:spPr/>
      <dgm:t>
        <a:bodyPr/>
        <a:lstStyle/>
        <a:p>
          <a:endParaRPr lang="en-US"/>
        </a:p>
      </dgm:t>
    </dgm:pt>
    <dgm:pt modelId="{9F9D7F42-012A-4B41-8C76-B4D012513C62}">
      <dgm:prSet phldrT="[Text]" phldr="0"/>
      <dgm:spPr/>
      <dgm:t>
        <a:bodyPr/>
        <a:lstStyle/>
        <a:p>
          <a:r>
            <a:rPr lang="en-US" dirty="0"/>
            <a:t>CALL sessions will begin for CSI schools and districts</a:t>
          </a:r>
        </a:p>
      </dgm:t>
    </dgm:pt>
    <dgm:pt modelId="{4EC23FFD-9C2A-4E47-AB50-5F929D977CCC}" type="parTrans" cxnId="{08D3DD0B-12EB-4BBD-8220-1A7DD5CDF0B0}">
      <dgm:prSet/>
      <dgm:spPr/>
      <dgm:t>
        <a:bodyPr/>
        <a:lstStyle/>
        <a:p>
          <a:endParaRPr lang="en-US"/>
        </a:p>
      </dgm:t>
    </dgm:pt>
    <dgm:pt modelId="{CF847ED9-46F0-46BB-BCE4-4174AD2F36C7}" type="sibTrans" cxnId="{08D3DD0B-12EB-4BBD-8220-1A7DD5CDF0B0}">
      <dgm:prSet/>
      <dgm:spPr/>
      <dgm:t>
        <a:bodyPr/>
        <a:lstStyle/>
        <a:p>
          <a:endParaRPr lang="en-US"/>
        </a:p>
      </dgm:t>
    </dgm:pt>
    <dgm:pt modelId="{574F3BA0-0D9C-4D02-9E91-053A321B43D1}">
      <dgm:prSet phldrT="[Text]" phldr="0"/>
      <dgm:spPr/>
      <dgm:t>
        <a:bodyPr/>
        <a:lstStyle/>
        <a:p>
          <a:r>
            <a:rPr lang="en-US" dirty="0"/>
            <a:t>Subgroup support sessions will begin for schools and districts</a:t>
          </a:r>
        </a:p>
      </dgm:t>
    </dgm:pt>
    <dgm:pt modelId="{A6C2C3AC-E7EB-45B2-BF83-AC14ECD59731}" type="parTrans" cxnId="{90BE00E2-F9D9-4C9C-B601-3BEC8CCB9BFC}">
      <dgm:prSet/>
      <dgm:spPr/>
      <dgm:t>
        <a:bodyPr/>
        <a:lstStyle/>
        <a:p>
          <a:endParaRPr lang="en-US"/>
        </a:p>
      </dgm:t>
    </dgm:pt>
    <dgm:pt modelId="{A2D64696-7358-4DB2-A136-ECAFFD3D9A6A}" type="sibTrans" cxnId="{90BE00E2-F9D9-4C9C-B601-3BEC8CCB9BFC}">
      <dgm:prSet/>
      <dgm:spPr/>
      <dgm:t>
        <a:bodyPr/>
        <a:lstStyle/>
        <a:p>
          <a:endParaRPr lang="en-US"/>
        </a:p>
      </dgm:t>
    </dgm:pt>
    <dgm:pt modelId="{27A1FDEE-4D23-42A2-BCAA-6F1A501FE5EC}" type="pres">
      <dgm:prSet presAssocID="{71464B77-B309-4B6C-80C0-F6528106E716}" presName="linearFlow" presStyleCnt="0">
        <dgm:presLayoutVars>
          <dgm:dir/>
          <dgm:animLvl val="lvl"/>
          <dgm:resizeHandles val="exact"/>
        </dgm:presLayoutVars>
      </dgm:prSet>
      <dgm:spPr/>
    </dgm:pt>
    <dgm:pt modelId="{D6B1C792-C52D-49FF-BAEB-CE2223508E31}" type="pres">
      <dgm:prSet presAssocID="{F89D05CE-8456-4B71-9DD4-182B29934724}" presName="composite" presStyleCnt="0"/>
      <dgm:spPr/>
    </dgm:pt>
    <dgm:pt modelId="{BA1C7731-2658-455F-BAED-C841FF54C5D5}" type="pres">
      <dgm:prSet presAssocID="{F89D05CE-8456-4B71-9DD4-182B29934724}" presName="parentText" presStyleLbl="alignNode1" presStyleIdx="0" presStyleCnt="3">
        <dgm:presLayoutVars>
          <dgm:chMax val="1"/>
          <dgm:bulletEnabled val="1"/>
        </dgm:presLayoutVars>
      </dgm:prSet>
      <dgm:spPr/>
    </dgm:pt>
    <dgm:pt modelId="{39C1BD52-C099-4025-8C76-70EA5A75C610}" type="pres">
      <dgm:prSet presAssocID="{F89D05CE-8456-4B71-9DD4-182B29934724}" presName="descendantText" presStyleLbl="alignAcc1" presStyleIdx="0" presStyleCnt="3">
        <dgm:presLayoutVars>
          <dgm:bulletEnabled val="1"/>
        </dgm:presLayoutVars>
      </dgm:prSet>
      <dgm:spPr/>
    </dgm:pt>
    <dgm:pt modelId="{35C49907-751E-4E9F-9277-B6B2F5D33AC8}" type="pres">
      <dgm:prSet presAssocID="{E4D7264F-82C8-41D3-8E81-055D34C9FAE1}" presName="sp" presStyleCnt="0"/>
      <dgm:spPr/>
    </dgm:pt>
    <dgm:pt modelId="{E1EA38B1-E27F-43F9-BD0E-31F627856ED6}" type="pres">
      <dgm:prSet presAssocID="{9FA65194-477D-4FF5-A457-C7D9B078BC7A}" presName="composite" presStyleCnt="0"/>
      <dgm:spPr/>
    </dgm:pt>
    <dgm:pt modelId="{354D24B5-999F-453E-B9A2-0BBBD63BC89F}" type="pres">
      <dgm:prSet presAssocID="{9FA65194-477D-4FF5-A457-C7D9B078BC7A}" presName="parentText" presStyleLbl="alignNode1" presStyleIdx="1" presStyleCnt="3">
        <dgm:presLayoutVars>
          <dgm:chMax val="1"/>
          <dgm:bulletEnabled val="1"/>
        </dgm:presLayoutVars>
      </dgm:prSet>
      <dgm:spPr/>
    </dgm:pt>
    <dgm:pt modelId="{766AF928-8F9C-48A1-A51A-E33370A810C5}" type="pres">
      <dgm:prSet presAssocID="{9FA65194-477D-4FF5-A457-C7D9B078BC7A}" presName="descendantText" presStyleLbl="alignAcc1" presStyleIdx="1" presStyleCnt="3">
        <dgm:presLayoutVars>
          <dgm:bulletEnabled val="1"/>
        </dgm:presLayoutVars>
      </dgm:prSet>
      <dgm:spPr/>
    </dgm:pt>
    <dgm:pt modelId="{EEC2AD3A-22C4-4B2E-B1E3-F9F82768D3DC}" type="pres">
      <dgm:prSet presAssocID="{E7B25DCB-8931-44D1-AFD1-DE018CE7E543}" presName="sp" presStyleCnt="0"/>
      <dgm:spPr/>
    </dgm:pt>
    <dgm:pt modelId="{65DDDC60-457B-407A-B535-3B0C7BECC6CC}" type="pres">
      <dgm:prSet presAssocID="{7CEDB78E-A383-4789-B409-AB785039E717}" presName="composite" presStyleCnt="0"/>
      <dgm:spPr/>
    </dgm:pt>
    <dgm:pt modelId="{4617F910-9BA6-4527-82AB-1069BD2EE39C}" type="pres">
      <dgm:prSet presAssocID="{7CEDB78E-A383-4789-B409-AB785039E717}" presName="parentText" presStyleLbl="alignNode1" presStyleIdx="2" presStyleCnt="3">
        <dgm:presLayoutVars>
          <dgm:chMax val="1"/>
          <dgm:bulletEnabled val="1"/>
        </dgm:presLayoutVars>
      </dgm:prSet>
      <dgm:spPr/>
    </dgm:pt>
    <dgm:pt modelId="{0FD2D4DB-BB1F-47F7-BC78-97DE81143AA1}" type="pres">
      <dgm:prSet presAssocID="{7CEDB78E-A383-4789-B409-AB785039E717}" presName="descendantText" presStyleLbl="alignAcc1" presStyleIdx="2" presStyleCnt="3">
        <dgm:presLayoutVars>
          <dgm:bulletEnabled val="1"/>
        </dgm:presLayoutVars>
      </dgm:prSet>
      <dgm:spPr/>
    </dgm:pt>
  </dgm:ptLst>
  <dgm:cxnLst>
    <dgm:cxn modelId="{08D3DD0B-12EB-4BBD-8220-1A7DD5CDF0B0}" srcId="{9FA65194-477D-4FF5-A457-C7D9B078BC7A}" destId="{9F9D7F42-012A-4B41-8C76-B4D012513C62}" srcOrd="2" destOrd="0" parTransId="{4EC23FFD-9C2A-4E47-AB50-5F929D977CCC}" sibTransId="{CF847ED9-46F0-46BB-BCE4-4174AD2F36C7}"/>
    <dgm:cxn modelId="{F971D818-F1D1-4C61-B82B-65F92F537DF2}" type="presOf" srcId="{71464B77-B309-4B6C-80C0-F6528106E716}" destId="{27A1FDEE-4D23-42A2-BCAA-6F1A501FE5EC}" srcOrd="0" destOrd="0" presId="urn:microsoft.com/office/officeart/2005/8/layout/chevron2"/>
    <dgm:cxn modelId="{313BF21D-45DB-486C-AD37-33084291D2AB}" type="presOf" srcId="{8C530B68-F2EF-4168-B86C-62BB670D43C1}" destId="{766AF928-8F9C-48A1-A51A-E33370A810C5}" srcOrd="0" destOrd="0" presId="urn:microsoft.com/office/officeart/2005/8/layout/chevron2"/>
    <dgm:cxn modelId="{FF9DAD1F-10B8-4629-B381-3BAF00C2AEA6}" srcId="{71464B77-B309-4B6C-80C0-F6528106E716}" destId="{F89D05CE-8456-4B71-9DD4-182B29934724}" srcOrd="0" destOrd="0" parTransId="{43834D46-15E3-45F6-9E01-A9C41CCF0475}" sibTransId="{E4D7264F-82C8-41D3-8E81-055D34C9FAE1}"/>
    <dgm:cxn modelId="{16903A33-ED67-4589-BA23-4C12CA08B669}" type="presOf" srcId="{8D6ACE15-9450-42C2-991A-A782D5767C6D}" destId="{39C1BD52-C099-4025-8C76-70EA5A75C610}" srcOrd="0" destOrd="1" presId="urn:microsoft.com/office/officeart/2005/8/layout/chevron2"/>
    <dgm:cxn modelId="{DECC763A-644E-43FD-A142-D9997FE390DD}" type="presOf" srcId="{7E4F0B23-871E-4F5A-825B-105D7EFF943A}" destId="{0FD2D4DB-BB1F-47F7-BC78-97DE81143AA1}" srcOrd="0" destOrd="0" presId="urn:microsoft.com/office/officeart/2005/8/layout/chevron2"/>
    <dgm:cxn modelId="{FEE99443-8CE0-4A4A-9D6C-CBD75CA5C286}" type="presOf" srcId="{E3F4AE77-267E-4A0F-9870-2BF60A2AC3F3}" destId="{0FD2D4DB-BB1F-47F7-BC78-97DE81143AA1}" srcOrd="0" destOrd="1" presId="urn:microsoft.com/office/officeart/2005/8/layout/chevron2"/>
    <dgm:cxn modelId="{B86A166E-BD1A-4AC8-A53A-B39DCB33D250}" srcId="{7CEDB78E-A383-4789-B409-AB785039E717}" destId="{7E4F0B23-871E-4F5A-825B-105D7EFF943A}" srcOrd="0" destOrd="0" parTransId="{19B132DB-E8B0-46F5-89DC-23852A0C8279}" sibTransId="{54AF6770-7C59-4F11-8D31-0BA12538E2DF}"/>
    <dgm:cxn modelId="{2C32EE4E-DD01-4D61-B4FE-5FAE3CDE07A3}" type="presOf" srcId="{7CEDB78E-A383-4789-B409-AB785039E717}" destId="{4617F910-9BA6-4527-82AB-1069BD2EE39C}" srcOrd="0" destOrd="0" presId="urn:microsoft.com/office/officeart/2005/8/layout/chevron2"/>
    <dgm:cxn modelId="{CA69F756-A69C-48DD-A18D-D063BF46FC6F}" srcId="{7CEDB78E-A383-4789-B409-AB785039E717}" destId="{E3F4AE77-267E-4A0F-9870-2BF60A2AC3F3}" srcOrd="1" destOrd="0" parTransId="{E7BE2503-939A-49F0-9566-825393CBB7BD}" sibTransId="{A7D83B00-363A-4107-A679-82EF692E601D}"/>
    <dgm:cxn modelId="{032B7E98-E405-49BE-8A3C-096A20D1C6B3}" type="presOf" srcId="{574F3BA0-0D9C-4D02-9E91-053A321B43D1}" destId="{39C1BD52-C099-4025-8C76-70EA5A75C610}" srcOrd="0" destOrd="2" presId="urn:microsoft.com/office/officeart/2005/8/layout/chevron2"/>
    <dgm:cxn modelId="{B071BBA5-0BB9-4E90-AF4E-5B512DC2B6BD}" srcId="{71464B77-B309-4B6C-80C0-F6528106E716}" destId="{9FA65194-477D-4FF5-A457-C7D9B078BC7A}" srcOrd="1" destOrd="0" parTransId="{7484F093-14D4-4C8D-93CB-6CE3FFFB4B77}" sibTransId="{E7B25DCB-8931-44D1-AFD1-DE018CE7E543}"/>
    <dgm:cxn modelId="{DB53FAAC-AB51-4197-86FC-34DB9421BC51}" srcId="{F89D05CE-8456-4B71-9DD4-182B29934724}" destId="{3821241A-F8B3-4209-B919-D85D36640525}" srcOrd="0" destOrd="0" parTransId="{4060656C-534A-4442-A1B0-FC8B8DF7FF2D}" sibTransId="{C75D67E3-473E-4CAE-BE96-FB0CE311A5B8}"/>
    <dgm:cxn modelId="{F74BDAB3-BFB9-42D0-8F71-D1DDD566CEAF}" srcId="{F89D05CE-8456-4B71-9DD4-182B29934724}" destId="{8D6ACE15-9450-42C2-991A-A782D5767C6D}" srcOrd="1" destOrd="0" parTransId="{E18150C6-D932-46BA-A988-020D73EFBF46}" sibTransId="{7ED546CE-5623-4B0B-916C-7426A4CE80E3}"/>
    <dgm:cxn modelId="{CBED49B6-EDAF-4E88-9588-DD063AB83F38}" type="presOf" srcId="{9F9D7F42-012A-4B41-8C76-B4D012513C62}" destId="{766AF928-8F9C-48A1-A51A-E33370A810C5}" srcOrd="0" destOrd="2" presId="urn:microsoft.com/office/officeart/2005/8/layout/chevron2"/>
    <dgm:cxn modelId="{F2FCE7B6-8AD7-4378-8F66-712C2E9AFDE1}" type="presOf" srcId="{3821241A-F8B3-4209-B919-D85D36640525}" destId="{39C1BD52-C099-4025-8C76-70EA5A75C610}" srcOrd="0" destOrd="0" presId="urn:microsoft.com/office/officeart/2005/8/layout/chevron2"/>
    <dgm:cxn modelId="{C7638BC0-1D6D-4952-9CC1-EEAEE1DA3C3F}" type="presOf" srcId="{B2A9A769-6EBA-47A2-82F7-D8546B7E9162}" destId="{766AF928-8F9C-48A1-A51A-E33370A810C5}" srcOrd="0" destOrd="1" presId="urn:microsoft.com/office/officeart/2005/8/layout/chevron2"/>
    <dgm:cxn modelId="{D3DF40C3-BD0E-4539-A047-3E4B72A79DC6}" srcId="{9FA65194-477D-4FF5-A457-C7D9B078BC7A}" destId="{B2A9A769-6EBA-47A2-82F7-D8546B7E9162}" srcOrd="1" destOrd="0" parTransId="{2482FCD4-325D-4ADE-B3F4-DB2E4BFCB269}" sibTransId="{E1CE491B-504F-4EBC-BB3C-AA5C95734CBE}"/>
    <dgm:cxn modelId="{16F52CC4-4B49-4E80-98AF-9B227CCCD31B}" type="presOf" srcId="{F89D05CE-8456-4B71-9DD4-182B29934724}" destId="{BA1C7731-2658-455F-BAED-C841FF54C5D5}" srcOrd="0" destOrd="0" presId="urn:microsoft.com/office/officeart/2005/8/layout/chevron2"/>
    <dgm:cxn modelId="{E7E115D2-BA2E-4BC7-8D76-B3689F459EFD}" type="presOf" srcId="{9FA65194-477D-4FF5-A457-C7D9B078BC7A}" destId="{354D24B5-999F-453E-B9A2-0BBBD63BC89F}" srcOrd="0" destOrd="0" presId="urn:microsoft.com/office/officeart/2005/8/layout/chevron2"/>
    <dgm:cxn modelId="{F3470AD8-29F4-4BFE-A0A6-AA5C59E2B2FE}" srcId="{71464B77-B309-4B6C-80C0-F6528106E716}" destId="{7CEDB78E-A383-4789-B409-AB785039E717}" srcOrd="2" destOrd="0" parTransId="{BE52686F-6AFE-404C-B6C4-D7BBCC70FFDB}" sibTransId="{A160BE4F-530C-4F13-8501-8063503FBC21}"/>
    <dgm:cxn modelId="{45EFDDDD-ADA4-4916-BBE0-06904A9DEEFE}" srcId="{9FA65194-477D-4FF5-A457-C7D9B078BC7A}" destId="{8C530B68-F2EF-4168-B86C-62BB670D43C1}" srcOrd="0" destOrd="0" parTransId="{2D56AA51-7742-4445-A31B-D44E0E0D77FC}" sibTransId="{F4E1D466-B574-4392-8BFE-6948A5FB757F}"/>
    <dgm:cxn modelId="{90BE00E2-F9D9-4C9C-B601-3BEC8CCB9BFC}" srcId="{F89D05CE-8456-4B71-9DD4-182B29934724}" destId="{574F3BA0-0D9C-4D02-9E91-053A321B43D1}" srcOrd="2" destOrd="0" parTransId="{A6C2C3AC-E7EB-45B2-BF83-AC14ECD59731}" sibTransId="{A2D64696-7358-4DB2-A136-ECAFFD3D9A6A}"/>
    <dgm:cxn modelId="{D46BA16A-0D83-440D-8B27-5811C71F6194}" type="presParOf" srcId="{27A1FDEE-4D23-42A2-BCAA-6F1A501FE5EC}" destId="{D6B1C792-C52D-49FF-BAEB-CE2223508E31}" srcOrd="0" destOrd="0" presId="urn:microsoft.com/office/officeart/2005/8/layout/chevron2"/>
    <dgm:cxn modelId="{E180354F-7F21-4B6D-9F9B-0543DEB79F71}" type="presParOf" srcId="{D6B1C792-C52D-49FF-BAEB-CE2223508E31}" destId="{BA1C7731-2658-455F-BAED-C841FF54C5D5}" srcOrd="0" destOrd="0" presId="urn:microsoft.com/office/officeart/2005/8/layout/chevron2"/>
    <dgm:cxn modelId="{5B63E796-EB60-4597-A8E4-ADAD05CED140}" type="presParOf" srcId="{D6B1C792-C52D-49FF-BAEB-CE2223508E31}" destId="{39C1BD52-C099-4025-8C76-70EA5A75C610}" srcOrd="1" destOrd="0" presId="urn:microsoft.com/office/officeart/2005/8/layout/chevron2"/>
    <dgm:cxn modelId="{61A09607-A850-4BD8-8305-61127031E1C6}" type="presParOf" srcId="{27A1FDEE-4D23-42A2-BCAA-6F1A501FE5EC}" destId="{35C49907-751E-4E9F-9277-B6B2F5D33AC8}" srcOrd="1" destOrd="0" presId="urn:microsoft.com/office/officeart/2005/8/layout/chevron2"/>
    <dgm:cxn modelId="{B1CD006B-C724-4219-859C-99737C9C8508}" type="presParOf" srcId="{27A1FDEE-4D23-42A2-BCAA-6F1A501FE5EC}" destId="{E1EA38B1-E27F-43F9-BD0E-31F627856ED6}" srcOrd="2" destOrd="0" presId="urn:microsoft.com/office/officeart/2005/8/layout/chevron2"/>
    <dgm:cxn modelId="{05908E50-864F-4A6D-ABF8-4334FDAF1833}" type="presParOf" srcId="{E1EA38B1-E27F-43F9-BD0E-31F627856ED6}" destId="{354D24B5-999F-453E-B9A2-0BBBD63BC89F}" srcOrd="0" destOrd="0" presId="urn:microsoft.com/office/officeart/2005/8/layout/chevron2"/>
    <dgm:cxn modelId="{F94E82DD-35D7-44BF-B71C-E6A7A504A5C3}" type="presParOf" srcId="{E1EA38B1-E27F-43F9-BD0E-31F627856ED6}" destId="{766AF928-8F9C-48A1-A51A-E33370A810C5}" srcOrd="1" destOrd="0" presId="urn:microsoft.com/office/officeart/2005/8/layout/chevron2"/>
    <dgm:cxn modelId="{9F818306-9D31-4174-BE46-83B150CF47B1}" type="presParOf" srcId="{27A1FDEE-4D23-42A2-BCAA-6F1A501FE5EC}" destId="{EEC2AD3A-22C4-4B2E-B1E3-F9F82768D3DC}" srcOrd="3" destOrd="0" presId="urn:microsoft.com/office/officeart/2005/8/layout/chevron2"/>
    <dgm:cxn modelId="{EDF4B11A-D1F0-40FE-B3AE-AA032B52FE4D}" type="presParOf" srcId="{27A1FDEE-4D23-42A2-BCAA-6F1A501FE5EC}" destId="{65DDDC60-457B-407A-B535-3B0C7BECC6CC}" srcOrd="4" destOrd="0" presId="urn:microsoft.com/office/officeart/2005/8/layout/chevron2"/>
    <dgm:cxn modelId="{C056EC92-70DE-4F81-B9ED-36B4E238EC9A}" type="presParOf" srcId="{65DDDC60-457B-407A-B535-3B0C7BECC6CC}" destId="{4617F910-9BA6-4527-82AB-1069BD2EE39C}" srcOrd="0" destOrd="0" presId="urn:microsoft.com/office/officeart/2005/8/layout/chevron2"/>
    <dgm:cxn modelId="{C250B7FF-1370-49BB-AD7B-CBA9353DE53A}" type="presParOf" srcId="{65DDDC60-457B-407A-B535-3B0C7BECC6CC}" destId="{0FD2D4DB-BB1F-47F7-BC78-97DE81143AA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464B77-B309-4B6C-80C0-F6528106E716}"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F89D05CE-8456-4B71-9DD4-182B29934724}">
      <dgm:prSet phldrT="[Text]" phldr="0" custT="1"/>
      <dgm:spPr/>
      <dgm:t>
        <a:bodyPr/>
        <a:lstStyle/>
        <a:p>
          <a:r>
            <a:rPr lang="en-US" sz="3900" dirty="0"/>
            <a:t>April</a:t>
          </a:r>
        </a:p>
      </dgm:t>
    </dgm:pt>
    <dgm:pt modelId="{43834D46-15E3-45F6-9E01-A9C41CCF0475}" type="parTrans" cxnId="{FF9DAD1F-10B8-4629-B381-3BAF00C2AEA6}">
      <dgm:prSet/>
      <dgm:spPr/>
      <dgm:t>
        <a:bodyPr/>
        <a:lstStyle/>
        <a:p>
          <a:endParaRPr lang="en-US"/>
        </a:p>
      </dgm:t>
    </dgm:pt>
    <dgm:pt modelId="{E4D7264F-82C8-41D3-8E81-055D34C9FAE1}" type="sibTrans" cxnId="{FF9DAD1F-10B8-4629-B381-3BAF00C2AEA6}">
      <dgm:prSet/>
      <dgm:spPr/>
      <dgm:t>
        <a:bodyPr/>
        <a:lstStyle/>
        <a:p>
          <a:endParaRPr lang="en-US"/>
        </a:p>
      </dgm:t>
    </dgm:pt>
    <dgm:pt modelId="{9FA65194-477D-4FF5-A457-C7D9B078BC7A}">
      <dgm:prSet phldrT="[Text]" phldr="0" custT="1"/>
      <dgm:spPr/>
      <dgm:t>
        <a:bodyPr/>
        <a:lstStyle/>
        <a:p>
          <a:r>
            <a:rPr lang="en-US" sz="3900" dirty="0"/>
            <a:t>May</a:t>
          </a:r>
        </a:p>
      </dgm:t>
    </dgm:pt>
    <dgm:pt modelId="{7484F093-14D4-4C8D-93CB-6CE3FFFB4B77}" type="parTrans" cxnId="{B071BBA5-0BB9-4E90-AF4E-5B512DC2B6BD}">
      <dgm:prSet/>
      <dgm:spPr/>
      <dgm:t>
        <a:bodyPr/>
        <a:lstStyle/>
        <a:p>
          <a:endParaRPr lang="en-US"/>
        </a:p>
      </dgm:t>
    </dgm:pt>
    <dgm:pt modelId="{E7B25DCB-8931-44D1-AFD1-DE018CE7E543}" type="sibTrans" cxnId="{B071BBA5-0BB9-4E90-AF4E-5B512DC2B6BD}">
      <dgm:prSet/>
      <dgm:spPr/>
      <dgm:t>
        <a:bodyPr/>
        <a:lstStyle/>
        <a:p>
          <a:endParaRPr lang="en-US"/>
        </a:p>
      </dgm:t>
    </dgm:pt>
    <dgm:pt modelId="{8C530B68-F2EF-4168-B86C-62BB670D43C1}">
      <dgm:prSet phldrT="[Text]" phldr="0" custT="1"/>
      <dgm:spPr/>
      <dgm:t>
        <a:bodyPr/>
        <a:lstStyle/>
        <a:p>
          <a:r>
            <a:rPr lang="en-US" sz="3400" dirty="0"/>
            <a:t>CIPs reviewed and approved by OLE</a:t>
          </a:r>
        </a:p>
      </dgm:t>
    </dgm:pt>
    <dgm:pt modelId="{2D56AA51-7742-4445-A31B-D44E0E0D77FC}" type="parTrans" cxnId="{45EFDDDD-ADA4-4916-BBE0-06904A9DEEFE}">
      <dgm:prSet/>
      <dgm:spPr/>
      <dgm:t>
        <a:bodyPr/>
        <a:lstStyle/>
        <a:p>
          <a:endParaRPr lang="en-US"/>
        </a:p>
      </dgm:t>
    </dgm:pt>
    <dgm:pt modelId="{F4E1D466-B574-4392-8BFE-6948A5FB757F}" type="sibTrans" cxnId="{45EFDDDD-ADA4-4916-BBE0-06904A9DEEFE}">
      <dgm:prSet/>
      <dgm:spPr/>
      <dgm:t>
        <a:bodyPr/>
        <a:lstStyle/>
        <a:p>
          <a:endParaRPr lang="en-US"/>
        </a:p>
      </dgm:t>
    </dgm:pt>
    <dgm:pt modelId="{7CEDB78E-A383-4789-B409-AB785039E717}">
      <dgm:prSet phldrT="[Text]" phldr="0" custT="1"/>
      <dgm:spPr/>
      <dgm:t>
        <a:bodyPr/>
        <a:lstStyle/>
        <a:p>
          <a:r>
            <a:rPr lang="en-US" sz="3900" dirty="0"/>
            <a:t>June</a:t>
          </a:r>
        </a:p>
      </dgm:t>
    </dgm:pt>
    <dgm:pt modelId="{BE52686F-6AFE-404C-B6C4-D7BBCC70FFDB}" type="parTrans" cxnId="{F3470AD8-29F4-4BFE-A0A6-AA5C59E2B2FE}">
      <dgm:prSet/>
      <dgm:spPr/>
      <dgm:t>
        <a:bodyPr/>
        <a:lstStyle/>
        <a:p>
          <a:endParaRPr lang="en-US"/>
        </a:p>
      </dgm:t>
    </dgm:pt>
    <dgm:pt modelId="{A160BE4F-530C-4F13-8501-8063503FBC21}" type="sibTrans" cxnId="{F3470AD8-29F4-4BFE-A0A6-AA5C59E2B2FE}">
      <dgm:prSet/>
      <dgm:spPr/>
      <dgm:t>
        <a:bodyPr/>
        <a:lstStyle/>
        <a:p>
          <a:endParaRPr lang="en-US"/>
        </a:p>
      </dgm:t>
    </dgm:pt>
    <dgm:pt modelId="{7E4F0B23-871E-4F5A-825B-105D7EFF943A}">
      <dgm:prSet phldrT="[Text]" phldr="0" custT="1"/>
      <dgm:spPr/>
      <dgm:t>
        <a:bodyPr/>
        <a:lstStyle/>
        <a:p>
          <a:r>
            <a:rPr lang="en-US" sz="3400" dirty="0"/>
            <a:t>FY’25 funds expire</a:t>
          </a:r>
        </a:p>
      </dgm:t>
    </dgm:pt>
    <dgm:pt modelId="{19B132DB-E8B0-46F5-89DC-23852A0C8279}" type="parTrans" cxnId="{B86A166E-BD1A-4AC8-A53A-B39DCB33D250}">
      <dgm:prSet/>
      <dgm:spPr/>
      <dgm:t>
        <a:bodyPr/>
        <a:lstStyle/>
        <a:p>
          <a:endParaRPr lang="en-US"/>
        </a:p>
      </dgm:t>
    </dgm:pt>
    <dgm:pt modelId="{54AF6770-7C59-4F11-8D31-0BA12538E2DF}" type="sibTrans" cxnId="{B86A166E-BD1A-4AC8-A53A-B39DCB33D250}">
      <dgm:prSet/>
      <dgm:spPr/>
      <dgm:t>
        <a:bodyPr/>
        <a:lstStyle/>
        <a:p>
          <a:endParaRPr lang="en-US"/>
        </a:p>
      </dgm:t>
    </dgm:pt>
    <dgm:pt modelId="{3821241A-F8B3-4209-B919-D85D36640525}">
      <dgm:prSet phldrT="[Text]" phldr="0" custT="1"/>
      <dgm:spPr/>
      <dgm:t>
        <a:bodyPr/>
        <a:lstStyle/>
        <a:p>
          <a:r>
            <a:rPr lang="en-US" sz="3400" dirty="0"/>
            <a:t>CIPS reviewed and approved by OLE</a:t>
          </a:r>
        </a:p>
      </dgm:t>
    </dgm:pt>
    <dgm:pt modelId="{4060656C-534A-4442-A1B0-FC8B8DF7FF2D}" type="parTrans" cxnId="{DB53FAAC-AB51-4197-86FC-34DB9421BC51}">
      <dgm:prSet/>
      <dgm:spPr/>
      <dgm:t>
        <a:bodyPr/>
        <a:lstStyle/>
        <a:p>
          <a:endParaRPr lang="en-US"/>
        </a:p>
      </dgm:t>
    </dgm:pt>
    <dgm:pt modelId="{C75D67E3-473E-4CAE-BE96-FB0CE311A5B8}" type="sibTrans" cxnId="{DB53FAAC-AB51-4197-86FC-34DB9421BC51}">
      <dgm:prSet/>
      <dgm:spPr/>
      <dgm:t>
        <a:bodyPr/>
        <a:lstStyle/>
        <a:p>
          <a:endParaRPr lang="en-US"/>
        </a:p>
      </dgm:t>
    </dgm:pt>
    <dgm:pt modelId="{27A1FDEE-4D23-42A2-BCAA-6F1A501FE5EC}" type="pres">
      <dgm:prSet presAssocID="{71464B77-B309-4B6C-80C0-F6528106E716}" presName="linearFlow" presStyleCnt="0">
        <dgm:presLayoutVars>
          <dgm:dir/>
          <dgm:animLvl val="lvl"/>
          <dgm:resizeHandles val="exact"/>
        </dgm:presLayoutVars>
      </dgm:prSet>
      <dgm:spPr/>
    </dgm:pt>
    <dgm:pt modelId="{D6B1C792-C52D-49FF-BAEB-CE2223508E31}" type="pres">
      <dgm:prSet presAssocID="{F89D05CE-8456-4B71-9DD4-182B29934724}" presName="composite" presStyleCnt="0"/>
      <dgm:spPr/>
    </dgm:pt>
    <dgm:pt modelId="{BA1C7731-2658-455F-BAED-C841FF54C5D5}" type="pres">
      <dgm:prSet presAssocID="{F89D05CE-8456-4B71-9DD4-182B29934724}" presName="parentText" presStyleLbl="alignNode1" presStyleIdx="0" presStyleCnt="3">
        <dgm:presLayoutVars>
          <dgm:chMax val="1"/>
          <dgm:bulletEnabled val="1"/>
        </dgm:presLayoutVars>
      </dgm:prSet>
      <dgm:spPr/>
    </dgm:pt>
    <dgm:pt modelId="{39C1BD52-C099-4025-8C76-70EA5A75C610}" type="pres">
      <dgm:prSet presAssocID="{F89D05CE-8456-4B71-9DD4-182B29934724}" presName="descendantText" presStyleLbl="alignAcc1" presStyleIdx="0" presStyleCnt="3">
        <dgm:presLayoutVars>
          <dgm:bulletEnabled val="1"/>
        </dgm:presLayoutVars>
      </dgm:prSet>
      <dgm:spPr/>
    </dgm:pt>
    <dgm:pt modelId="{35C49907-751E-4E9F-9277-B6B2F5D33AC8}" type="pres">
      <dgm:prSet presAssocID="{E4D7264F-82C8-41D3-8E81-055D34C9FAE1}" presName="sp" presStyleCnt="0"/>
      <dgm:spPr/>
    </dgm:pt>
    <dgm:pt modelId="{E1EA38B1-E27F-43F9-BD0E-31F627856ED6}" type="pres">
      <dgm:prSet presAssocID="{9FA65194-477D-4FF5-A457-C7D9B078BC7A}" presName="composite" presStyleCnt="0"/>
      <dgm:spPr/>
    </dgm:pt>
    <dgm:pt modelId="{354D24B5-999F-453E-B9A2-0BBBD63BC89F}" type="pres">
      <dgm:prSet presAssocID="{9FA65194-477D-4FF5-A457-C7D9B078BC7A}" presName="parentText" presStyleLbl="alignNode1" presStyleIdx="1" presStyleCnt="3">
        <dgm:presLayoutVars>
          <dgm:chMax val="1"/>
          <dgm:bulletEnabled val="1"/>
        </dgm:presLayoutVars>
      </dgm:prSet>
      <dgm:spPr/>
    </dgm:pt>
    <dgm:pt modelId="{766AF928-8F9C-48A1-A51A-E33370A810C5}" type="pres">
      <dgm:prSet presAssocID="{9FA65194-477D-4FF5-A457-C7D9B078BC7A}" presName="descendantText" presStyleLbl="alignAcc1" presStyleIdx="1" presStyleCnt="3">
        <dgm:presLayoutVars>
          <dgm:bulletEnabled val="1"/>
        </dgm:presLayoutVars>
      </dgm:prSet>
      <dgm:spPr/>
    </dgm:pt>
    <dgm:pt modelId="{EEC2AD3A-22C4-4B2E-B1E3-F9F82768D3DC}" type="pres">
      <dgm:prSet presAssocID="{E7B25DCB-8931-44D1-AFD1-DE018CE7E543}" presName="sp" presStyleCnt="0"/>
      <dgm:spPr/>
    </dgm:pt>
    <dgm:pt modelId="{65DDDC60-457B-407A-B535-3B0C7BECC6CC}" type="pres">
      <dgm:prSet presAssocID="{7CEDB78E-A383-4789-B409-AB785039E717}" presName="composite" presStyleCnt="0"/>
      <dgm:spPr/>
    </dgm:pt>
    <dgm:pt modelId="{4617F910-9BA6-4527-82AB-1069BD2EE39C}" type="pres">
      <dgm:prSet presAssocID="{7CEDB78E-A383-4789-B409-AB785039E717}" presName="parentText" presStyleLbl="alignNode1" presStyleIdx="2" presStyleCnt="3">
        <dgm:presLayoutVars>
          <dgm:chMax val="1"/>
          <dgm:bulletEnabled val="1"/>
        </dgm:presLayoutVars>
      </dgm:prSet>
      <dgm:spPr/>
    </dgm:pt>
    <dgm:pt modelId="{0FD2D4DB-BB1F-47F7-BC78-97DE81143AA1}" type="pres">
      <dgm:prSet presAssocID="{7CEDB78E-A383-4789-B409-AB785039E717}" presName="descendantText" presStyleLbl="alignAcc1" presStyleIdx="2" presStyleCnt="3">
        <dgm:presLayoutVars>
          <dgm:bulletEnabled val="1"/>
        </dgm:presLayoutVars>
      </dgm:prSet>
      <dgm:spPr/>
    </dgm:pt>
  </dgm:ptLst>
  <dgm:cxnLst>
    <dgm:cxn modelId="{F971D818-F1D1-4C61-B82B-65F92F537DF2}" type="presOf" srcId="{71464B77-B309-4B6C-80C0-F6528106E716}" destId="{27A1FDEE-4D23-42A2-BCAA-6F1A501FE5EC}" srcOrd="0" destOrd="0" presId="urn:microsoft.com/office/officeart/2005/8/layout/chevron2"/>
    <dgm:cxn modelId="{313BF21D-45DB-486C-AD37-33084291D2AB}" type="presOf" srcId="{8C530B68-F2EF-4168-B86C-62BB670D43C1}" destId="{766AF928-8F9C-48A1-A51A-E33370A810C5}" srcOrd="0" destOrd="0" presId="urn:microsoft.com/office/officeart/2005/8/layout/chevron2"/>
    <dgm:cxn modelId="{FF9DAD1F-10B8-4629-B381-3BAF00C2AEA6}" srcId="{71464B77-B309-4B6C-80C0-F6528106E716}" destId="{F89D05CE-8456-4B71-9DD4-182B29934724}" srcOrd="0" destOrd="0" parTransId="{43834D46-15E3-45F6-9E01-A9C41CCF0475}" sibTransId="{E4D7264F-82C8-41D3-8E81-055D34C9FAE1}"/>
    <dgm:cxn modelId="{DECC763A-644E-43FD-A142-D9997FE390DD}" type="presOf" srcId="{7E4F0B23-871E-4F5A-825B-105D7EFF943A}" destId="{0FD2D4DB-BB1F-47F7-BC78-97DE81143AA1}" srcOrd="0" destOrd="0" presId="urn:microsoft.com/office/officeart/2005/8/layout/chevron2"/>
    <dgm:cxn modelId="{B86A166E-BD1A-4AC8-A53A-B39DCB33D250}" srcId="{7CEDB78E-A383-4789-B409-AB785039E717}" destId="{7E4F0B23-871E-4F5A-825B-105D7EFF943A}" srcOrd="0" destOrd="0" parTransId="{19B132DB-E8B0-46F5-89DC-23852A0C8279}" sibTransId="{54AF6770-7C59-4F11-8D31-0BA12538E2DF}"/>
    <dgm:cxn modelId="{2C32EE4E-DD01-4D61-B4FE-5FAE3CDE07A3}" type="presOf" srcId="{7CEDB78E-A383-4789-B409-AB785039E717}" destId="{4617F910-9BA6-4527-82AB-1069BD2EE39C}" srcOrd="0" destOrd="0" presId="urn:microsoft.com/office/officeart/2005/8/layout/chevron2"/>
    <dgm:cxn modelId="{B071BBA5-0BB9-4E90-AF4E-5B512DC2B6BD}" srcId="{71464B77-B309-4B6C-80C0-F6528106E716}" destId="{9FA65194-477D-4FF5-A457-C7D9B078BC7A}" srcOrd="1" destOrd="0" parTransId="{7484F093-14D4-4C8D-93CB-6CE3FFFB4B77}" sibTransId="{E7B25DCB-8931-44D1-AFD1-DE018CE7E543}"/>
    <dgm:cxn modelId="{DB53FAAC-AB51-4197-86FC-34DB9421BC51}" srcId="{F89D05CE-8456-4B71-9DD4-182B29934724}" destId="{3821241A-F8B3-4209-B919-D85D36640525}" srcOrd="0" destOrd="0" parTransId="{4060656C-534A-4442-A1B0-FC8B8DF7FF2D}" sibTransId="{C75D67E3-473E-4CAE-BE96-FB0CE311A5B8}"/>
    <dgm:cxn modelId="{F2FCE7B6-8AD7-4378-8F66-712C2E9AFDE1}" type="presOf" srcId="{3821241A-F8B3-4209-B919-D85D36640525}" destId="{39C1BD52-C099-4025-8C76-70EA5A75C610}" srcOrd="0" destOrd="0" presId="urn:microsoft.com/office/officeart/2005/8/layout/chevron2"/>
    <dgm:cxn modelId="{16F52CC4-4B49-4E80-98AF-9B227CCCD31B}" type="presOf" srcId="{F89D05CE-8456-4B71-9DD4-182B29934724}" destId="{BA1C7731-2658-455F-BAED-C841FF54C5D5}" srcOrd="0" destOrd="0" presId="urn:microsoft.com/office/officeart/2005/8/layout/chevron2"/>
    <dgm:cxn modelId="{E7E115D2-BA2E-4BC7-8D76-B3689F459EFD}" type="presOf" srcId="{9FA65194-477D-4FF5-A457-C7D9B078BC7A}" destId="{354D24B5-999F-453E-B9A2-0BBBD63BC89F}" srcOrd="0" destOrd="0" presId="urn:microsoft.com/office/officeart/2005/8/layout/chevron2"/>
    <dgm:cxn modelId="{F3470AD8-29F4-4BFE-A0A6-AA5C59E2B2FE}" srcId="{71464B77-B309-4B6C-80C0-F6528106E716}" destId="{7CEDB78E-A383-4789-B409-AB785039E717}" srcOrd="2" destOrd="0" parTransId="{BE52686F-6AFE-404C-B6C4-D7BBCC70FFDB}" sibTransId="{A160BE4F-530C-4F13-8501-8063503FBC21}"/>
    <dgm:cxn modelId="{45EFDDDD-ADA4-4916-BBE0-06904A9DEEFE}" srcId="{9FA65194-477D-4FF5-A457-C7D9B078BC7A}" destId="{8C530B68-F2EF-4168-B86C-62BB670D43C1}" srcOrd="0" destOrd="0" parTransId="{2D56AA51-7742-4445-A31B-D44E0E0D77FC}" sibTransId="{F4E1D466-B574-4392-8BFE-6948A5FB757F}"/>
    <dgm:cxn modelId="{D46BA16A-0D83-440D-8B27-5811C71F6194}" type="presParOf" srcId="{27A1FDEE-4D23-42A2-BCAA-6F1A501FE5EC}" destId="{D6B1C792-C52D-49FF-BAEB-CE2223508E31}" srcOrd="0" destOrd="0" presId="urn:microsoft.com/office/officeart/2005/8/layout/chevron2"/>
    <dgm:cxn modelId="{E180354F-7F21-4B6D-9F9B-0543DEB79F71}" type="presParOf" srcId="{D6B1C792-C52D-49FF-BAEB-CE2223508E31}" destId="{BA1C7731-2658-455F-BAED-C841FF54C5D5}" srcOrd="0" destOrd="0" presId="urn:microsoft.com/office/officeart/2005/8/layout/chevron2"/>
    <dgm:cxn modelId="{5B63E796-EB60-4597-A8E4-ADAD05CED140}" type="presParOf" srcId="{D6B1C792-C52D-49FF-BAEB-CE2223508E31}" destId="{39C1BD52-C099-4025-8C76-70EA5A75C610}" srcOrd="1" destOrd="0" presId="urn:microsoft.com/office/officeart/2005/8/layout/chevron2"/>
    <dgm:cxn modelId="{61A09607-A850-4BD8-8305-61127031E1C6}" type="presParOf" srcId="{27A1FDEE-4D23-42A2-BCAA-6F1A501FE5EC}" destId="{35C49907-751E-4E9F-9277-B6B2F5D33AC8}" srcOrd="1" destOrd="0" presId="urn:microsoft.com/office/officeart/2005/8/layout/chevron2"/>
    <dgm:cxn modelId="{B1CD006B-C724-4219-859C-99737C9C8508}" type="presParOf" srcId="{27A1FDEE-4D23-42A2-BCAA-6F1A501FE5EC}" destId="{E1EA38B1-E27F-43F9-BD0E-31F627856ED6}" srcOrd="2" destOrd="0" presId="urn:microsoft.com/office/officeart/2005/8/layout/chevron2"/>
    <dgm:cxn modelId="{05908E50-864F-4A6D-ABF8-4334FDAF1833}" type="presParOf" srcId="{E1EA38B1-E27F-43F9-BD0E-31F627856ED6}" destId="{354D24B5-999F-453E-B9A2-0BBBD63BC89F}" srcOrd="0" destOrd="0" presId="urn:microsoft.com/office/officeart/2005/8/layout/chevron2"/>
    <dgm:cxn modelId="{F94E82DD-35D7-44BF-B71C-E6A7A504A5C3}" type="presParOf" srcId="{E1EA38B1-E27F-43F9-BD0E-31F627856ED6}" destId="{766AF928-8F9C-48A1-A51A-E33370A810C5}" srcOrd="1" destOrd="0" presId="urn:microsoft.com/office/officeart/2005/8/layout/chevron2"/>
    <dgm:cxn modelId="{9F818306-9D31-4174-BE46-83B150CF47B1}" type="presParOf" srcId="{27A1FDEE-4D23-42A2-BCAA-6F1A501FE5EC}" destId="{EEC2AD3A-22C4-4B2E-B1E3-F9F82768D3DC}" srcOrd="3" destOrd="0" presId="urn:microsoft.com/office/officeart/2005/8/layout/chevron2"/>
    <dgm:cxn modelId="{EDF4B11A-D1F0-40FE-B3AE-AA032B52FE4D}" type="presParOf" srcId="{27A1FDEE-4D23-42A2-BCAA-6F1A501FE5EC}" destId="{65DDDC60-457B-407A-B535-3B0C7BECC6CC}" srcOrd="4" destOrd="0" presId="urn:microsoft.com/office/officeart/2005/8/layout/chevron2"/>
    <dgm:cxn modelId="{C056EC92-70DE-4F81-B9ED-36B4E238EC9A}" type="presParOf" srcId="{65DDDC60-457B-407A-B535-3B0C7BECC6CC}" destId="{4617F910-9BA6-4527-82AB-1069BD2EE39C}" srcOrd="0" destOrd="0" presId="urn:microsoft.com/office/officeart/2005/8/layout/chevron2"/>
    <dgm:cxn modelId="{C250B7FF-1370-49BB-AD7B-CBA9353DE53A}" type="presParOf" srcId="{65DDDC60-457B-407A-B535-3B0C7BECC6CC}" destId="{0FD2D4DB-BB1F-47F7-BC78-97DE81143AA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1C7731-2658-455F-BAED-C841FF54C5D5}">
      <dsp:nvSpPr>
        <dsp:cNvPr id="0" name=""/>
        <dsp:cNvSpPr/>
      </dsp:nvSpPr>
      <dsp:spPr>
        <a:xfrm rot="5400000">
          <a:off x="-425053" y="425277"/>
          <a:ext cx="2833687" cy="198358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1466850">
            <a:lnSpc>
              <a:spcPct val="90000"/>
            </a:lnSpc>
            <a:spcBef>
              <a:spcPct val="0"/>
            </a:spcBef>
            <a:spcAft>
              <a:spcPct val="35000"/>
            </a:spcAft>
            <a:buNone/>
          </a:pPr>
          <a:r>
            <a:rPr lang="en-US" sz="3300" kern="1200" dirty="0"/>
            <a:t>October</a:t>
          </a:r>
        </a:p>
      </dsp:txBody>
      <dsp:txXfrm rot="-5400000">
        <a:off x="1" y="992015"/>
        <a:ext cx="1983581" cy="850106"/>
      </dsp:txXfrm>
    </dsp:sp>
    <dsp:sp modelId="{39C1BD52-C099-4025-8C76-70EA5A75C610}">
      <dsp:nvSpPr>
        <dsp:cNvPr id="0" name=""/>
        <dsp:cNvSpPr/>
      </dsp:nvSpPr>
      <dsp:spPr>
        <a:xfrm rot="5400000">
          <a:off x="6790509" y="-4806704"/>
          <a:ext cx="1841896" cy="11455753"/>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a:t>Final district and state report cards published</a:t>
          </a:r>
        </a:p>
        <a:p>
          <a:pPr marL="228600" lvl="1" indent="-228600" algn="l" defTabSz="977900">
            <a:lnSpc>
              <a:spcPct val="90000"/>
            </a:lnSpc>
            <a:spcBef>
              <a:spcPct val="0"/>
            </a:spcBef>
            <a:spcAft>
              <a:spcPct val="15000"/>
            </a:spcAft>
            <a:buChar char="•"/>
          </a:pPr>
          <a:r>
            <a:rPr lang="en-US" sz="2200" kern="1200" dirty="0"/>
            <a:t>Underperforming notification letters sent to districts from SCDE </a:t>
          </a:r>
        </a:p>
        <a:p>
          <a:pPr marL="228600" lvl="1" indent="-228600" algn="l" defTabSz="977900">
            <a:lnSpc>
              <a:spcPct val="90000"/>
            </a:lnSpc>
            <a:spcBef>
              <a:spcPct val="0"/>
            </a:spcBef>
            <a:spcAft>
              <a:spcPct val="15000"/>
            </a:spcAft>
            <a:buChar char="•"/>
          </a:pPr>
          <a:r>
            <a:rPr lang="en-US" sz="2200" kern="1200" dirty="0"/>
            <a:t>Create the turnaround plan component for underperforming schools and districts</a:t>
          </a:r>
        </a:p>
      </dsp:txBody>
      <dsp:txXfrm rot="-5400000">
        <a:off x="1983581" y="90138"/>
        <a:ext cx="11365839" cy="1662068"/>
      </dsp:txXfrm>
    </dsp:sp>
    <dsp:sp modelId="{354D24B5-999F-453E-B9A2-0BBBD63BC89F}">
      <dsp:nvSpPr>
        <dsp:cNvPr id="0" name=""/>
        <dsp:cNvSpPr/>
      </dsp:nvSpPr>
      <dsp:spPr>
        <a:xfrm rot="5400000">
          <a:off x="-425053" y="3072209"/>
          <a:ext cx="2833687" cy="198358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1466850">
            <a:lnSpc>
              <a:spcPct val="90000"/>
            </a:lnSpc>
            <a:spcBef>
              <a:spcPct val="0"/>
            </a:spcBef>
            <a:spcAft>
              <a:spcPct val="35000"/>
            </a:spcAft>
            <a:buNone/>
          </a:pPr>
          <a:r>
            <a:rPr lang="en-US" sz="3300" kern="1200" dirty="0"/>
            <a:t>November</a:t>
          </a:r>
        </a:p>
      </dsp:txBody>
      <dsp:txXfrm rot="-5400000">
        <a:off x="1" y="3638947"/>
        <a:ext cx="1983581" cy="850106"/>
      </dsp:txXfrm>
    </dsp:sp>
    <dsp:sp modelId="{766AF928-8F9C-48A1-A51A-E33370A810C5}">
      <dsp:nvSpPr>
        <dsp:cNvPr id="0" name=""/>
        <dsp:cNvSpPr/>
      </dsp:nvSpPr>
      <dsp:spPr>
        <a:xfrm rot="5400000">
          <a:off x="6790509" y="-2159772"/>
          <a:ext cx="1841896" cy="11455753"/>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a:t>Notify parents of underperforming status</a:t>
          </a:r>
        </a:p>
        <a:p>
          <a:pPr marL="228600" lvl="1" indent="-228600" algn="l" defTabSz="977900">
            <a:lnSpc>
              <a:spcPct val="90000"/>
            </a:lnSpc>
            <a:spcBef>
              <a:spcPct val="0"/>
            </a:spcBef>
            <a:spcAft>
              <a:spcPct val="15000"/>
            </a:spcAft>
            <a:buChar char="•"/>
          </a:pPr>
          <a:r>
            <a:rPr lang="en-US" sz="2200" kern="1200" dirty="0"/>
            <a:t>Underperforming schools hold public meeting</a:t>
          </a:r>
        </a:p>
        <a:p>
          <a:pPr marL="228600" lvl="1" indent="-228600" algn="l" defTabSz="977900">
            <a:lnSpc>
              <a:spcPct val="90000"/>
            </a:lnSpc>
            <a:spcBef>
              <a:spcPct val="0"/>
            </a:spcBef>
            <a:spcAft>
              <a:spcPct val="15000"/>
            </a:spcAft>
            <a:buChar char="•"/>
          </a:pPr>
          <a:r>
            <a:rPr lang="en-US" sz="2200" kern="1200" dirty="0"/>
            <a:t>Continue working on the turnaround plan component</a:t>
          </a:r>
        </a:p>
      </dsp:txBody>
      <dsp:txXfrm rot="-5400000">
        <a:off x="1983581" y="2737070"/>
        <a:ext cx="11365839" cy="1662068"/>
      </dsp:txXfrm>
    </dsp:sp>
    <dsp:sp modelId="{4617F910-9BA6-4527-82AB-1069BD2EE39C}">
      <dsp:nvSpPr>
        <dsp:cNvPr id="0" name=""/>
        <dsp:cNvSpPr/>
      </dsp:nvSpPr>
      <dsp:spPr>
        <a:xfrm rot="5400000">
          <a:off x="-425053" y="5719141"/>
          <a:ext cx="2833687" cy="198358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1466850">
            <a:lnSpc>
              <a:spcPct val="90000"/>
            </a:lnSpc>
            <a:spcBef>
              <a:spcPct val="0"/>
            </a:spcBef>
            <a:spcAft>
              <a:spcPct val="35000"/>
            </a:spcAft>
            <a:buNone/>
          </a:pPr>
          <a:r>
            <a:rPr lang="en-US" sz="3300" kern="1200" dirty="0"/>
            <a:t>December</a:t>
          </a:r>
        </a:p>
      </dsp:txBody>
      <dsp:txXfrm rot="-5400000">
        <a:off x="1" y="6285879"/>
        <a:ext cx="1983581" cy="850106"/>
      </dsp:txXfrm>
    </dsp:sp>
    <dsp:sp modelId="{0FD2D4DB-BB1F-47F7-BC78-97DE81143AA1}">
      <dsp:nvSpPr>
        <dsp:cNvPr id="0" name=""/>
        <dsp:cNvSpPr/>
      </dsp:nvSpPr>
      <dsp:spPr>
        <a:xfrm rot="5400000">
          <a:off x="6790509" y="487159"/>
          <a:ext cx="1841896" cy="11455753"/>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a:t>Local school boards approve the turnaround plan for underperforming schools and districts</a:t>
          </a:r>
        </a:p>
        <a:p>
          <a:pPr marL="228600" lvl="1" indent="-228600" algn="l" defTabSz="977900">
            <a:lnSpc>
              <a:spcPct val="90000"/>
            </a:lnSpc>
            <a:spcBef>
              <a:spcPct val="0"/>
            </a:spcBef>
            <a:spcAft>
              <a:spcPct val="15000"/>
            </a:spcAft>
            <a:buChar char="•"/>
          </a:pPr>
          <a:r>
            <a:rPr lang="en-US" sz="2200" kern="1200" dirty="0"/>
            <a:t>Continue working on the turnaround plan component</a:t>
          </a:r>
        </a:p>
        <a:p>
          <a:pPr marL="228600" lvl="1" indent="-228600" algn="l" defTabSz="977900">
            <a:lnSpc>
              <a:spcPct val="90000"/>
            </a:lnSpc>
            <a:spcBef>
              <a:spcPct val="0"/>
            </a:spcBef>
            <a:spcAft>
              <a:spcPct val="15000"/>
            </a:spcAft>
            <a:buChar char="•"/>
          </a:pPr>
          <a:r>
            <a:rPr lang="en-US" sz="2200" kern="1200" dirty="0"/>
            <a:t>*Notification of federal designations</a:t>
          </a:r>
        </a:p>
        <a:p>
          <a:pPr marL="228600" lvl="1" indent="-228600" algn="l" defTabSz="977900">
            <a:lnSpc>
              <a:spcPct val="90000"/>
            </a:lnSpc>
            <a:spcBef>
              <a:spcPct val="0"/>
            </a:spcBef>
            <a:spcAft>
              <a:spcPct val="15000"/>
            </a:spcAft>
            <a:buChar char="•"/>
          </a:pPr>
          <a:endParaRPr lang="en-US" sz="2200" kern="1200" dirty="0"/>
        </a:p>
      </dsp:txBody>
      <dsp:txXfrm rot="-5400000">
        <a:off x="1983581" y="5384001"/>
        <a:ext cx="11365839" cy="16620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1C7731-2658-455F-BAED-C841FF54C5D5}">
      <dsp:nvSpPr>
        <dsp:cNvPr id="0" name=""/>
        <dsp:cNvSpPr/>
      </dsp:nvSpPr>
      <dsp:spPr>
        <a:xfrm rot="5400000">
          <a:off x="-425053" y="425277"/>
          <a:ext cx="2833687" cy="198358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1733550">
            <a:lnSpc>
              <a:spcPct val="90000"/>
            </a:lnSpc>
            <a:spcBef>
              <a:spcPct val="0"/>
            </a:spcBef>
            <a:spcAft>
              <a:spcPct val="35000"/>
            </a:spcAft>
            <a:buNone/>
          </a:pPr>
          <a:r>
            <a:rPr lang="en-US" sz="3900" kern="1200" dirty="0"/>
            <a:t>January</a:t>
          </a:r>
        </a:p>
      </dsp:txBody>
      <dsp:txXfrm rot="-5400000">
        <a:off x="1" y="992015"/>
        <a:ext cx="1983581" cy="850106"/>
      </dsp:txXfrm>
    </dsp:sp>
    <dsp:sp modelId="{39C1BD52-C099-4025-8C76-70EA5A75C610}">
      <dsp:nvSpPr>
        <dsp:cNvPr id="0" name=""/>
        <dsp:cNvSpPr/>
      </dsp:nvSpPr>
      <dsp:spPr>
        <a:xfrm rot="5400000">
          <a:off x="6783476" y="-4799670"/>
          <a:ext cx="1841896" cy="11441686"/>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a:t>Local school board approved Turnaround Plans submitted to the Office of Leadership Effectiveness</a:t>
          </a:r>
        </a:p>
        <a:p>
          <a:pPr marL="228600" lvl="1" indent="-228600" algn="l" defTabSz="1155700">
            <a:lnSpc>
              <a:spcPct val="90000"/>
            </a:lnSpc>
            <a:spcBef>
              <a:spcPct val="0"/>
            </a:spcBef>
            <a:spcAft>
              <a:spcPct val="15000"/>
            </a:spcAft>
            <a:buChar char="•"/>
          </a:pPr>
          <a:r>
            <a:rPr lang="en-US" sz="2600" kern="1200" dirty="0"/>
            <a:t>Office of Leadership Effectiveness Roadshow</a:t>
          </a:r>
        </a:p>
        <a:p>
          <a:pPr marL="228600" lvl="1" indent="-228600" algn="l" defTabSz="1155700">
            <a:lnSpc>
              <a:spcPct val="90000"/>
            </a:lnSpc>
            <a:spcBef>
              <a:spcPct val="0"/>
            </a:spcBef>
            <a:spcAft>
              <a:spcPct val="15000"/>
            </a:spcAft>
            <a:buChar char="•"/>
          </a:pPr>
          <a:r>
            <a:rPr lang="en-US" sz="2600" kern="1200" dirty="0"/>
            <a:t>Subgroup support sessions will begin for schools and districts</a:t>
          </a:r>
        </a:p>
      </dsp:txBody>
      <dsp:txXfrm rot="-5400000">
        <a:off x="1983581" y="90139"/>
        <a:ext cx="11351772" cy="1662068"/>
      </dsp:txXfrm>
    </dsp:sp>
    <dsp:sp modelId="{354D24B5-999F-453E-B9A2-0BBBD63BC89F}">
      <dsp:nvSpPr>
        <dsp:cNvPr id="0" name=""/>
        <dsp:cNvSpPr/>
      </dsp:nvSpPr>
      <dsp:spPr>
        <a:xfrm rot="5400000">
          <a:off x="-425053" y="3072209"/>
          <a:ext cx="2833687" cy="198358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1733550">
            <a:lnSpc>
              <a:spcPct val="90000"/>
            </a:lnSpc>
            <a:spcBef>
              <a:spcPct val="0"/>
            </a:spcBef>
            <a:spcAft>
              <a:spcPct val="35000"/>
            </a:spcAft>
            <a:buNone/>
          </a:pPr>
          <a:r>
            <a:rPr lang="en-US" sz="3900" kern="1200" dirty="0"/>
            <a:t>February</a:t>
          </a:r>
        </a:p>
      </dsp:txBody>
      <dsp:txXfrm rot="-5400000">
        <a:off x="1" y="3638947"/>
        <a:ext cx="1983581" cy="850106"/>
      </dsp:txXfrm>
    </dsp:sp>
    <dsp:sp modelId="{766AF928-8F9C-48A1-A51A-E33370A810C5}">
      <dsp:nvSpPr>
        <dsp:cNvPr id="0" name=""/>
        <dsp:cNvSpPr/>
      </dsp:nvSpPr>
      <dsp:spPr>
        <a:xfrm rot="5400000">
          <a:off x="6783476" y="-2152738"/>
          <a:ext cx="1841896" cy="11441686"/>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a:t>Office of Leadership Effectiveness Roadshow</a:t>
          </a:r>
        </a:p>
        <a:p>
          <a:pPr marL="228600" lvl="1" indent="-228600" algn="l" defTabSz="1155700">
            <a:lnSpc>
              <a:spcPct val="90000"/>
            </a:lnSpc>
            <a:spcBef>
              <a:spcPct val="0"/>
            </a:spcBef>
            <a:spcAft>
              <a:spcPct val="15000"/>
            </a:spcAft>
            <a:buChar char="•"/>
          </a:pPr>
          <a:r>
            <a:rPr lang="en-US" sz="2600" kern="1200" dirty="0"/>
            <a:t>Turnaround Plans reviewed and approved by OLE</a:t>
          </a:r>
        </a:p>
        <a:p>
          <a:pPr marL="228600" lvl="1" indent="-228600" algn="l" defTabSz="1155700">
            <a:lnSpc>
              <a:spcPct val="90000"/>
            </a:lnSpc>
            <a:spcBef>
              <a:spcPct val="0"/>
            </a:spcBef>
            <a:spcAft>
              <a:spcPct val="15000"/>
            </a:spcAft>
            <a:buChar char="•"/>
          </a:pPr>
          <a:r>
            <a:rPr lang="en-US" sz="2600" kern="1200" dirty="0"/>
            <a:t>CALL sessions will begin for CSI schools and districts</a:t>
          </a:r>
        </a:p>
      </dsp:txBody>
      <dsp:txXfrm rot="-5400000">
        <a:off x="1983581" y="2737071"/>
        <a:ext cx="11351772" cy="1662068"/>
      </dsp:txXfrm>
    </dsp:sp>
    <dsp:sp modelId="{4617F910-9BA6-4527-82AB-1069BD2EE39C}">
      <dsp:nvSpPr>
        <dsp:cNvPr id="0" name=""/>
        <dsp:cNvSpPr/>
      </dsp:nvSpPr>
      <dsp:spPr>
        <a:xfrm rot="5400000">
          <a:off x="-425053" y="5719141"/>
          <a:ext cx="2833687" cy="198358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1733550">
            <a:lnSpc>
              <a:spcPct val="90000"/>
            </a:lnSpc>
            <a:spcBef>
              <a:spcPct val="0"/>
            </a:spcBef>
            <a:spcAft>
              <a:spcPct val="35000"/>
            </a:spcAft>
            <a:buNone/>
          </a:pPr>
          <a:r>
            <a:rPr lang="en-US" sz="3900" kern="1200" dirty="0"/>
            <a:t>March</a:t>
          </a:r>
        </a:p>
      </dsp:txBody>
      <dsp:txXfrm rot="-5400000">
        <a:off x="1" y="6285879"/>
        <a:ext cx="1983581" cy="850106"/>
      </dsp:txXfrm>
    </dsp:sp>
    <dsp:sp modelId="{0FD2D4DB-BB1F-47F7-BC78-97DE81143AA1}">
      <dsp:nvSpPr>
        <dsp:cNvPr id="0" name=""/>
        <dsp:cNvSpPr/>
      </dsp:nvSpPr>
      <dsp:spPr>
        <a:xfrm rot="5400000">
          <a:off x="6783476" y="494193"/>
          <a:ext cx="1841896" cy="11441686"/>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a:t>Turnaround plan components published on websites</a:t>
          </a:r>
        </a:p>
        <a:p>
          <a:pPr marL="228600" lvl="1" indent="-228600" algn="l" defTabSz="1155700">
            <a:lnSpc>
              <a:spcPct val="90000"/>
            </a:lnSpc>
            <a:spcBef>
              <a:spcPct val="0"/>
            </a:spcBef>
            <a:spcAft>
              <a:spcPct val="15000"/>
            </a:spcAft>
            <a:buChar char="•"/>
          </a:pPr>
          <a:r>
            <a:rPr lang="en-US" sz="2600" kern="1200" dirty="0"/>
            <a:t>CIPS for federal designations submitted to OLE</a:t>
          </a:r>
        </a:p>
      </dsp:txBody>
      <dsp:txXfrm rot="-5400000">
        <a:off x="1983581" y="5384002"/>
        <a:ext cx="11351772" cy="16620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1C7731-2658-455F-BAED-C841FF54C5D5}">
      <dsp:nvSpPr>
        <dsp:cNvPr id="0" name=""/>
        <dsp:cNvSpPr/>
      </dsp:nvSpPr>
      <dsp:spPr>
        <a:xfrm rot="5400000">
          <a:off x="-425053" y="425277"/>
          <a:ext cx="2833687" cy="198358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1733550">
            <a:lnSpc>
              <a:spcPct val="90000"/>
            </a:lnSpc>
            <a:spcBef>
              <a:spcPct val="0"/>
            </a:spcBef>
            <a:spcAft>
              <a:spcPct val="35000"/>
            </a:spcAft>
            <a:buNone/>
          </a:pPr>
          <a:r>
            <a:rPr lang="en-US" sz="3900" kern="1200" dirty="0"/>
            <a:t>April</a:t>
          </a:r>
        </a:p>
      </dsp:txBody>
      <dsp:txXfrm rot="-5400000">
        <a:off x="1" y="992015"/>
        <a:ext cx="1983581" cy="850106"/>
      </dsp:txXfrm>
    </dsp:sp>
    <dsp:sp modelId="{39C1BD52-C099-4025-8C76-70EA5A75C610}">
      <dsp:nvSpPr>
        <dsp:cNvPr id="0" name=""/>
        <dsp:cNvSpPr/>
      </dsp:nvSpPr>
      <dsp:spPr>
        <a:xfrm rot="5400000">
          <a:off x="6741273" y="-4757467"/>
          <a:ext cx="1841896" cy="1135728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n-US" sz="3400" kern="1200" dirty="0"/>
            <a:t>CIPS reviewed and approved by OLE</a:t>
          </a:r>
        </a:p>
      </dsp:txBody>
      <dsp:txXfrm rot="-5400000">
        <a:off x="1983581" y="90139"/>
        <a:ext cx="11267366" cy="1662068"/>
      </dsp:txXfrm>
    </dsp:sp>
    <dsp:sp modelId="{354D24B5-999F-453E-B9A2-0BBBD63BC89F}">
      <dsp:nvSpPr>
        <dsp:cNvPr id="0" name=""/>
        <dsp:cNvSpPr/>
      </dsp:nvSpPr>
      <dsp:spPr>
        <a:xfrm rot="5400000">
          <a:off x="-425053" y="3072209"/>
          <a:ext cx="2833687" cy="198358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1733550">
            <a:lnSpc>
              <a:spcPct val="90000"/>
            </a:lnSpc>
            <a:spcBef>
              <a:spcPct val="0"/>
            </a:spcBef>
            <a:spcAft>
              <a:spcPct val="35000"/>
            </a:spcAft>
            <a:buNone/>
          </a:pPr>
          <a:r>
            <a:rPr lang="en-US" sz="3900" kern="1200" dirty="0"/>
            <a:t>May</a:t>
          </a:r>
        </a:p>
      </dsp:txBody>
      <dsp:txXfrm rot="-5400000">
        <a:off x="1" y="3638947"/>
        <a:ext cx="1983581" cy="850106"/>
      </dsp:txXfrm>
    </dsp:sp>
    <dsp:sp modelId="{766AF928-8F9C-48A1-A51A-E33370A810C5}">
      <dsp:nvSpPr>
        <dsp:cNvPr id="0" name=""/>
        <dsp:cNvSpPr/>
      </dsp:nvSpPr>
      <dsp:spPr>
        <a:xfrm rot="5400000">
          <a:off x="6741273" y="-2110535"/>
          <a:ext cx="1841896" cy="1135728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n-US" sz="3400" kern="1200" dirty="0"/>
            <a:t>CIPs reviewed and approved by OLE</a:t>
          </a:r>
        </a:p>
      </dsp:txBody>
      <dsp:txXfrm rot="-5400000">
        <a:off x="1983581" y="2737071"/>
        <a:ext cx="11267366" cy="1662068"/>
      </dsp:txXfrm>
    </dsp:sp>
    <dsp:sp modelId="{4617F910-9BA6-4527-82AB-1069BD2EE39C}">
      <dsp:nvSpPr>
        <dsp:cNvPr id="0" name=""/>
        <dsp:cNvSpPr/>
      </dsp:nvSpPr>
      <dsp:spPr>
        <a:xfrm rot="5400000">
          <a:off x="-425053" y="5719141"/>
          <a:ext cx="2833687" cy="1983581"/>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1733550">
            <a:lnSpc>
              <a:spcPct val="90000"/>
            </a:lnSpc>
            <a:spcBef>
              <a:spcPct val="0"/>
            </a:spcBef>
            <a:spcAft>
              <a:spcPct val="35000"/>
            </a:spcAft>
            <a:buNone/>
          </a:pPr>
          <a:r>
            <a:rPr lang="en-US" sz="3900" kern="1200" dirty="0"/>
            <a:t>June</a:t>
          </a:r>
        </a:p>
      </dsp:txBody>
      <dsp:txXfrm rot="-5400000">
        <a:off x="1" y="6285879"/>
        <a:ext cx="1983581" cy="850106"/>
      </dsp:txXfrm>
    </dsp:sp>
    <dsp:sp modelId="{0FD2D4DB-BB1F-47F7-BC78-97DE81143AA1}">
      <dsp:nvSpPr>
        <dsp:cNvPr id="0" name=""/>
        <dsp:cNvSpPr/>
      </dsp:nvSpPr>
      <dsp:spPr>
        <a:xfrm rot="5400000">
          <a:off x="6741273" y="536396"/>
          <a:ext cx="1841896" cy="1135728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n-US" sz="3400" kern="1200" dirty="0"/>
            <a:t>FY’25 funds expire</a:t>
          </a:r>
        </a:p>
      </dsp:txBody>
      <dsp:txXfrm rot="-5400000">
        <a:off x="1983581" y="5384002"/>
        <a:ext cx="11267366" cy="166206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D003A10E-90C6-4978-89DC-ACC6D9E041AA}" type="datetimeFigureOut">
              <a:rPr lang="en-US" smtClean="0"/>
              <a:t>10/9/2025</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Schools must NOT be identified AND must exit. If the threshold is higher than 21-22, then do NOT get identified. If the threshold is lower than 21-22, then must not be identified and must exit. For example, If I am a high school with an overall weighted score of 13, I would have not been identified in 2024, but I would have not exited.</a:t>
            </a:r>
          </a:p>
        </p:txBody>
      </p:sp>
      <p:sp>
        <p:nvSpPr>
          <p:cNvPr id="4" name="Slide Number Placeholder 3"/>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39546441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CD4D4-2100-CF0D-9D62-F0DB437A7D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06B33F-3001-4D33-4F8D-D4FF96C416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8BA3EB-0532-0AA2-AFCB-311567EC010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57A833B-D5A2-F09D-52DC-CEB7CF446105}"/>
              </a:ext>
            </a:extLst>
          </p:cNvPr>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3505220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EC0DF-739C-8340-7EBE-EBF040155F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B409F8-24AE-D46C-BD98-ABCF22397B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C6EF38-A146-4736-F51A-6A1C993C4BA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2840AB1-7687-27B8-141E-21E8798DE12B}"/>
              </a:ext>
            </a:extLst>
          </p:cNvPr>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1498789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A7006-6408-1EEA-50BC-90AF5DF2D8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9E46DE-20E7-F7D8-CBDA-7C1EEC8799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06BEB8-90E0-BF5A-8233-6AA5D750B22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B484EE3-98EF-1A66-0D61-699C43A1AA3D}"/>
              </a:ext>
            </a:extLst>
          </p:cNvPr>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20675900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39136285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80A0BE-145D-8857-6F06-73C1245E83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7CE46B-9C32-AD10-23F1-79DDD1BBBF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314F77-7B7B-221C-E02D-67CE36B890F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04B28A9-345D-07E8-33C1-468FD7FB5811}"/>
              </a:ext>
            </a:extLst>
          </p:cNvPr>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4034832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5ED889-0EDB-404A-596B-41187A07C1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4AC259-8F15-1F22-3F8F-9BDE27C62A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6DA29A-00C6-A759-C28A-CC2AC1E3112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FC3A1E0-D0DD-548E-8E65-4CA050194901}"/>
              </a:ext>
            </a:extLst>
          </p:cNvPr>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41905873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32</a:t>
            </a:fld>
            <a:endParaRPr lang="en-US"/>
          </a:p>
        </p:txBody>
      </p:sp>
    </p:spTree>
    <p:extLst>
      <p:ext uri="{BB962C8B-B14F-4D97-AF65-F5344CB8AC3E}">
        <p14:creationId xmlns:p14="http://schemas.microsoft.com/office/powerpoint/2010/main" val="4126509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CSI schools are identified 3 different ways. CSI Low Performing Title I Schools</a:t>
            </a:r>
          </a:p>
          <a:p>
            <a:r>
              <a:rPr lang="en-US"/>
              <a:t>CSI Exit – In order to exit, schools must not be identified AND they must go above the 21-22 threshold. The new threshold will hopefully be higher meaning schools will need to be higher than the new threshold as well. </a:t>
            </a:r>
          </a:p>
        </p:txBody>
      </p:sp>
      <p:sp>
        <p:nvSpPr>
          <p:cNvPr id="4" name="Slide Number Placeholder 3"/>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2045172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CSI Low Graduation Rate</a:t>
            </a:r>
          </a:p>
        </p:txBody>
      </p:sp>
      <p:sp>
        <p:nvSpPr>
          <p:cNvPr id="4" name="Slide Number Placeholder 3"/>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2624682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identification cycle (2025-2026) will be the first time identifying schools using this criteria.</a:t>
            </a:r>
          </a:p>
        </p:txBody>
      </p:sp>
      <p:sp>
        <p:nvSpPr>
          <p:cNvPr id="4" name="Slide Number Placeholder 3"/>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841021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AAAB6-4F35-F407-23CF-99D628C614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393E8D-9D4A-273A-D36C-215895751C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ED6617-0263-B045-6778-16F97B83360F}"/>
              </a:ext>
            </a:extLst>
          </p:cNvPr>
          <p:cNvSpPr>
            <a:spLocks noGrp="1"/>
          </p:cNvSpPr>
          <p:nvPr>
            <p:ph type="body" idx="1"/>
          </p:nvPr>
        </p:nvSpPr>
        <p:spPr/>
        <p:txBody>
          <a:bodyPr/>
          <a:lstStyle/>
          <a:p>
            <a:r>
              <a:rPr lang="en-US"/>
              <a:t>ATSI – take the subgroup and create its own report card using the data.</a:t>
            </a:r>
          </a:p>
        </p:txBody>
      </p:sp>
      <p:sp>
        <p:nvSpPr>
          <p:cNvPr id="4" name="Slide Number Placeholder 3">
            <a:extLst>
              <a:ext uri="{FF2B5EF4-FFF2-40B4-BE49-F238E27FC236}">
                <a16:creationId xmlns:a16="http://schemas.microsoft.com/office/drawing/2014/main" id="{A7727438-7FE8-39E9-08DE-CD724B2248B0}"/>
              </a:ext>
            </a:extLst>
          </p:cNvPr>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1793495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C39D04-6B88-CB7E-DF09-76F2AB860C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476A84-CC19-E84E-BB8C-68FD9C33FE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4ABFB4-6F02-404A-91B6-0975ECF343D8}"/>
              </a:ext>
            </a:extLst>
          </p:cNvPr>
          <p:cNvSpPr>
            <a:spLocks noGrp="1"/>
          </p:cNvSpPr>
          <p:nvPr>
            <p:ph type="body" idx="1"/>
          </p:nvPr>
        </p:nvSpPr>
        <p:spPr/>
        <p:txBody>
          <a:bodyPr/>
          <a:lstStyle/>
          <a:p>
            <a:r>
              <a:rPr lang="en-US"/>
              <a:t>This will be the first time identifying schools as 3</a:t>
            </a:r>
            <a:r>
              <a:rPr lang="en-US" baseline="30000"/>
              <a:t>rd</a:t>
            </a:r>
            <a:r>
              <a:rPr lang="en-US"/>
              <a:t> cycle or moving to CSI.</a:t>
            </a:r>
          </a:p>
        </p:txBody>
      </p:sp>
      <p:sp>
        <p:nvSpPr>
          <p:cNvPr id="4" name="Slide Number Placeholder 3">
            <a:extLst>
              <a:ext uri="{FF2B5EF4-FFF2-40B4-BE49-F238E27FC236}">
                <a16:creationId xmlns:a16="http://schemas.microsoft.com/office/drawing/2014/main" id="{765EC979-83EB-5E1B-0A4C-0C7ED0B5F89A}"/>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3435943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6F52D-4A5E-7C22-DF09-6A0B63943C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BB28D0-DD19-D6D5-C647-1559D30CA4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6799A7-E247-7DDF-6B1B-FF079798DC20}"/>
              </a:ext>
            </a:extLst>
          </p:cNvPr>
          <p:cNvSpPr>
            <a:spLocks noGrp="1"/>
          </p:cNvSpPr>
          <p:nvPr>
            <p:ph type="body" idx="1"/>
          </p:nvPr>
        </p:nvSpPr>
        <p:spPr/>
        <p:txBody>
          <a:bodyPr/>
          <a:lstStyle/>
          <a:p>
            <a:r>
              <a:rPr lang="en-US"/>
              <a:t>This typically is where the confusion begins. </a:t>
            </a:r>
          </a:p>
        </p:txBody>
      </p:sp>
      <p:sp>
        <p:nvSpPr>
          <p:cNvPr id="4" name="Slide Number Placeholder 3">
            <a:extLst>
              <a:ext uri="{FF2B5EF4-FFF2-40B4-BE49-F238E27FC236}">
                <a16:creationId xmlns:a16="http://schemas.microsoft.com/office/drawing/2014/main" id="{D9B84359-E188-5439-EA42-EF3199C463D0}"/>
              </a:ext>
            </a:extLst>
          </p:cNvPr>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24115066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413E1-C17F-FCB6-C32F-71770C08CB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F67236-EDCF-2F33-5004-FC1C25912E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B0C787-97EE-3F39-FABB-DA8ED4CC2EF1}"/>
              </a:ext>
            </a:extLst>
          </p:cNvPr>
          <p:cNvSpPr>
            <a:spLocks noGrp="1"/>
          </p:cNvSpPr>
          <p:nvPr>
            <p:ph type="body" idx="1"/>
          </p:nvPr>
        </p:nvSpPr>
        <p:spPr/>
        <p:txBody>
          <a:bodyPr/>
          <a:lstStyle/>
          <a:p>
            <a:r>
              <a:rPr lang="en-US"/>
              <a:t>Red flag or warning</a:t>
            </a:r>
          </a:p>
        </p:txBody>
      </p:sp>
      <p:sp>
        <p:nvSpPr>
          <p:cNvPr id="4" name="Slide Number Placeholder 3">
            <a:extLst>
              <a:ext uri="{FF2B5EF4-FFF2-40B4-BE49-F238E27FC236}">
                <a16:creationId xmlns:a16="http://schemas.microsoft.com/office/drawing/2014/main" id="{79172DF7-A20F-9BDE-8AC8-A608990F33F8}"/>
              </a:ext>
            </a:extLst>
          </p:cNvPr>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35663743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79893" y="547688"/>
            <a:ext cx="16459200" cy="1645920"/>
          </a:xfrm>
        </p:spPr>
        <p:txBody>
          <a:bodyPr/>
          <a:lstStyle/>
          <a:p>
            <a:r>
              <a:rPr lang="en-US"/>
              <a:t>Click to edit Master title style</a:t>
            </a:r>
          </a:p>
        </p:txBody>
      </p:sp>
      <p:sp>
        <p:nvSpPr>
          <p:cNvPr id="3" name="Content Placeholder 2"/>
          <p:cNvSpPr>
            <a:spLocks noGrp="1"/>
          </p:cNvSpPr>
          <p:nvPr>
            <p:ph idx="1"/>
          </p:nvPr>
        </p:nvSpPr>
        <p:spPr>
          <a:xfrm>
            <a:off x="879894" y="2498054"/>
            <a:ext cx="16459200" cy="59644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537022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F3D4C"/>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chemeClr val="bg1"/>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chemeClr val="bg1"/>
                </a:solidFill>
              </a:defRPr>
            </a:lvl1pPr>
            <a:lvl2pPr marL="685835" indent="0" algn="ctr">
              <a:buNone/>
              <a:defRPr sz="3000"/>
            </a:lvl2pPr>
            <a:lvl3pPr marL="1371669" indent="0" algn="ctr">
              <a:buNone/>
              <a:defRPr sz="2700"/>
            </a:lvl3pPr>
            <a:lvl4pPr marL="2057504" indent="0" algn="ctr">
              <a:buNone/>
              <a:defRPr sz="2400"/>
            </a:lvl4pPr>
            <a:lvl5pPr marL="2743337" indent="0" algn="ctr">
              <a:buNone/>
              <a:defRPr sz="2400"/>
            </a:lvl5pPr>
            <a:lvl6pPr marL="3429171" indent="0" algn="ctr">
              <a:buNone/>
              <a:defRPr sz="2400"/>
            </a:lvl6pPr>
            <a:lvl7pPr marL="4115006" indent="0" algn="ctr">
              <a:buNone/>
              <a:defRPr sz="2400"/>
            </a:lvl7pPr>
            <a:lvl8pPr marL="4800840" indent="0" algn="ctr">
              <a:buNone/>
              <a:defRPr sz="2400"/>
            </a:lvl8pPr>
            <a:lvl9pPr marL="5486675"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5"/>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2"/>
            <a:ext cx="18821129"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6"/>
            <a:ext cx="4647438" cy="7132320"/>
          </a:xfrm>
        </p:spPr>
        <p:txBody>
          <a:bodyPr>
            <a:normAutofit/>
          </a:bodyPr>
          <a:lstStyle>
            <a:lvl1pPr>
              <a:lnSpc>
                <a:spcPct val="100000"/>
              </a:lnSpc>
              <a:defRPr sz="8801" b="1">
                <a:solidFill>
                  <a:schemeClr val="bg1"/>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6"/>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4" y="1265996"/>
            <a:ext cx="10658720" cy="7132320"/>
          </a:xfrm>
        </p:spPr>
        <p:txBody>
          <a:bodyPr anchor="ctr">
            <a:noAutofit/>
          </a:bodyPr>
          <a:lstStyle>
            <a:lvl1pPr marL="465162" indent="-465162" defTabSz="914445">
              <a:lnSpc>
                <a:spcPct val="100000"/>
              </a:lnSpc>
              <a:spcBef>
                <a:spcPts val="0"/>
              </a:spcBef>
              <a:buFont typeface="Arial" panose="020B0604020202020204" pitchFamily="34" charset="0"/>
              <a:buChar char="•"/>
              <a:defRPr sz="5400">
                <a:solidFill>
                  <a:schemeClr val="bg1"/>
                </a:solidFill>
              </a:defRPr>
            </a:lvl1pPr>
          </a:lstStyle>
          <a:p>
            <a:pPr marL="0" marR="0" lvl="0"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01 Line item</a:t>
            </a:r>
          </a:p>
          <a:p>
            <a:pPr marL="857250" indent="-857250" defTabSz="1371600">
              <a:lnSpc>
                <a:spcPct val="100000"/>
              </a:lnSpc>
              <a:spcBef>
                <a:spcPts val="0"/>
              </a:spcBef>
              <a:buFont typeface="Arial" panose="020B0604020202020204" pitchFamily="34" charset="0"/>
              <a:buChar char="•"/>
              <a:defRPr/>
            </a:pPr>
            <a:r>
              <a:rPr kumimoji="0" lang="en-US" sz="3600" i="0" u="none" strike="noStrike" kern="1200" cap="none" spc="0" normalizeH="0" baseline="0" noProof="0">
                <a:ln>
                  <a:noFill/>
                </a:ln>
                <a:effectLst/>
                <a:uLnTx/>
                <a:uFillTx/>
                <a:latin typeface="Aptos" panose="020B0004020202020204" pitchFamily="34" charset="0"/>
                <a:ea typeface="+mn-ea"/>
                <a:cs typeface="+mn-cs"/>
              </a:rPr>
              <a:t>Detail/Slide Title</a:t>
            </a:r>
          </a:p>
          <a:p>
            <a:pPr marL="857250" indent="-857250" defTabSz="1371600">
              <a:lnSpc>
                <a:spcPct val="100000"/>
              </a:lnSpc>
              <a:spcBef>
                <a:spcPts val="0"/>
              </a:spcBef>
              <a:buFont typeface="Arial" panose="020B0604020202020204" pitchFamily="34" charset="0"/>
              <a:buChar char="•"/>
              <a:defRPr/>
            </a:pPr>
            <a:r>
              <a:rPr lang="en-US" sz="3600">
                <a:latin typeface="Aptos" panose="020B0004020202020204" pitchFamily="34" charset="0"/>
              </a:rPr>
              <a:t>Detail/Slide Title</a:t>
            </a:r>
          </a:p>
          <a:p>
            <a:pPr marL="697707" indent="-697707" defTabSz="1371600">
              <a:lnSpc>
                <a:spcPct val="100000"/>
              </a:lnSpc>
              <a:spcBef>
                <a:spcPts val="0"/>
              </a:spcBef>
              <a:defRPr/>
            </a:pPr>
            <a:endParaRPr kumimoji="0" lang="en-US" sz="3600" i="0" u="none" strike="noStrike" kern="1200" cap="none" spc="0" normalizeH="0" baseline="0" noProof="0">
              <a:ln>
                <a:noFill/>
              </a:ln>
              <a:effectLst/>
              <a:uLnTx/>
              <a:uFillTx/>
              <a:latin typeface="Aptos" panose="020B0004020202020204" pitchFamily="34" charset="0"/>
              <a:ea typeface="+mn-ea"/>
              <a:cs typeface="+mn-cs"/>
            </a:endParaRPr>
          </a:p>
          <a:p>
            <a:pPr marL="0" marR="0" lvl="0" indent="0" algn="l"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02 Line item</a:t>
            </a:r>
          </a:p>
          <a:p>
            <a:pPr marL="465162" marR="0" lvl="0" indent="-465162" algn="l" defTabSz="91444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a:ln>
                  <a:noFill/>
                </a:ln>
                <a:effectLst/>
                <a:uLnTx/>
                <a:uFillTx/>
                <a:latin typeface="Aptos" panose="020B0004020202020204" pitchFamily="34" charset="0"/>
                <a:ea typeface="+mn-ea"/>
                <a:cs typeface="+mn-cs"/>
              </a:rPr>
              <a:t>Detail/Slide Title</a:t>
            </a:r>
          </a:p>
          <a:p>
            <a:pPr marL="465162" marR="0" lvl="0" indent="-465162" algn="l" defTabSz="91444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a:ln>
                  <a:noFill/>
                </a:ln>
                <a:effectLst/>
                <a:uLnTx/>
                <a:uFillTx/>
                <a:latin typeface="Aptos" panose="020B0004020202020204" pitchFamily="34" charset="0"/>
                <a:ea typeface="+mn-ea"/>
                <a:cs typeface="+mn-cs"/>
              </a:rPr>
              <a:t>Detail/Slide Title</a:t>
            </a:r>
          </a:p>
          <a:p>
            <a:pPr marL="465162" marR="0" lvl="0" indent="-465162" algn="l" defTabSz="914445"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3600">
              <a:latin typeface="Aptos" panose="020B0004020202020204" pitchFamily="34" charset="0"/>
            </a:endParaRPr>
          </a:p>
          <a:p>
            <a:pPr marL="0" marR="0" lvl="0" indent="0" algn="l"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03 Line item</a:t>
            </a:r>
          </a:p>
          <a:p>
            <a:pPr marL="465162" marR="0" lvl="0" indent="-465162" algn="l" defTabSz="91444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a:ln>
                  <a:noFill/>
                </a:ln>
                <a:effectLst/>
                <a:uLnTx/>
                <a:uFillTx/>
                <a:latin typeface="Aptos" panose="020B0004020202020204" pitchFamily="34" charset="0"/>
                <a:ea typeface="+mn-ea"/>
                <a:cs typeface="+mn-cs"/>
              </a:rPr>
              <a:t>Detail/Slide Title</a:t>
            </a:r>
          </a:p>
          <a:p>
            <a:pPr marL="465162" marR="0" lvl="0" indent="-465162" algn="l" defTabSz="91444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a:ln>
                  <a:noFill/>
                </a:ln>
                <a:effectLst/>
                <a:uLnTx/>
                <a:uFillTx/>
                <a:latin typeface="Aptos" panose="020B0004020202020204" pitchFamily="34" charset="0"/>
                <a:ea typeface="+mn-ea"/>
                <a:cs typeface="+mn-cs"/>
              </a:rPr>
              <a:t>Detail/Slide Title</a:t>
            </a:r>
            <a:endParaRPr lang="en-US"/>
          </a:p>
        </p:txBody>
      </p:sp>
    </p:spTree>
    <p:extLst>
      <p:ext uri="{BB962C8B-B14F-4D97-AF65-F5344CB8AC3E}">
        <p14:creationId xmlns:p14="http://schemas.microsoft.com/office/powerpoint/2010/main" val="119300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2"/>
            <a:ext cx="18821129"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6"/>
            <a:ext cx="4647438" cy="7132320"/>
          </a:xfrm>
        </p:spPr>
        <p:txBody>
          <a:bodyPr>
            <a:normAutofit/>
          </a:bodyPr>
          <a:lstStyle>
            <a:lvl1pPr>
              <a:lnSpc>
                <a:spcPct val="100000"/>
              </a:lnSpc>
              <a:defRPr sz="8801" b="1">
                <a:solidFill>
                  <a:schemeClr val="bg1"/>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6"/>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4" y="1265996"/>
            <a:ext cx="10658720" cy="7132320"/>
          </a:xfrm>
        </p:spPr>
        <p:txBody>
          <a:bodyPr anchor="ctr">
            <a:noAutofit/>
          </a:bodyPr>
          <a:lstStyle>
            <a:lvl1pPr>
              <a:defRPr sz="5400">
                <a:solidFill>
                  <a:schemeClr val="bg1"/>
                </a:solidFill>
              </a:defRPr>
            </a:lvl1pPr>
          </a:lstStyle>
          <a:p>
            <a:pPr marL="0" marR="0" lvl="0"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1" b="1">
                <a:solidFill>
                  <a:schemeClr val="bg1"/>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6"/>
            <a:ext cx="16459200" cy="18761"/>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4"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9"/>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rgbClr val="2F3D4C"/>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chemeClr val="bg1"/>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70"/>
            <a:ext cx="16450056" cy="6232247"/>
          </a:xfrm>
        </p:spPr>
        <p:txBody>
          <a:bodyPr>
            <a:normAutofit/>
          </a:bodyPr>
          <a:lstStyle>
            <a:lvl1pPr marL="0" indent="0">
              <a:buNone/>
              <a:defRPr sz="2801">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8"/>
            <a:ext cx="16404336" cy="1097280"/>
          </a:xfrm>
        </p:spPr>
        <p:txBody>
          <a:bodyPr anchor="t">
            <a:normAutofit/>
          </a:bodyPr>
          <a:lstStyle>
            <a:lvl1pPr>
              <a:lnSpc>
                <a:spcPct val="100000"/>
              </a:lnSpc>
              <a:defRPr sz="5001" b="1">
                <a:solidFill>
                  <a:schemeClr val="bg1"/>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2"/>
            <a:ext cx="7772400" cy="6361229"/>
          </a:xfrm>
        </p:spPr>
        <p:txBody>
          <a:bodyPr>
            <a:normAutofit/>
          </a:bodyPr>
          <a:lstStyle>
            <a:lvl1pPr>
              <a:lnSpc>
                <a:spcPct val="110000"/>
              </a:lnSpc>
              <a:spcBef>
                <a:spcPts val="0"/>
              </a:spcBef>
              <a:defRPr sz="2599">
                <a:solidFill>
                  <a:schemeClr val="bg1"/>
                </a:solidFill>
              </a:defRPr>
            </a:lvl1pPr>
            <a:lvl2pPr>
              <a:lnSpc>
                <a:spcPct val="110000"/>
              </a:lnSpc>
              <a:spcBef>
                <a:spcPts val="0"/>
              </a:spcBef>
              <a:defRPr sz="2599">
                <a:solidFill>
                  <a:schemeClr val="bg1"/>
                </a:solidFill>
              </a:defRPr>
            </a:lvl2pPr>
            <a:lvl3pPr>
              <a:lnSpc>
                <a:spcPct val="110000"/>
              </a:lnSpc>
              <a:spcBef>
                <a:spcPts val="0"/>
              </a:spcBef>
              <a:defRPr sz="2599">
                <a:solidFill>
                  <a:schemeClr val="bg1"/>
                </a:solidFill>
              </a:defRPr>
            </a:lvl3pPr>
            <a:lvl4pPr>
              <a:lnSpc>
                <a:spcPct val="110000"/>
              </a:lnSpc>
              <a:spcBef>
                <a:spcPts val="0"/>
              </a:spcBef>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2"/>
            <a:ext cx="7772400" cy="6361229"/>
          </a:xfrm>
        </p:spPr>
        <p:txBody>
          <a:bodyPr>
            <a:normAutofit/>
          </a:bodyPr>
          <a:lstStyle>
            <a:lvl1pPr>
              <a:lnSpc>
                <a:spcPct val="110000"/>
              </a:lnSpc>
              <a:spcBef>
                <a:spcPts val="0"/>
              </a:spcBef>
              <a:defRPr sz="2599">
                <a:solidFill>
                  <a:schemeClr val="bg1"/>
                </a:solidFill>
              </a:defRPr>
            </a:lvl1pPr>
            <a:lvl2pPr>
              <a:lnSpc>
                <a:spcPct val="110000"/>
              </a:lnSpc>
              <a:spcBef>
                <a:spcPts val="0"/>
              </a:spcBef>
              <a:defRPr sz="2599">
                <a:solidFill>
                  <a:schemeClr val="bg1"/>
                </a:solidFill>
              </a:defRPr>
            </a:lvl2pPr>
            <a:lvl3pPr>
              <a:lnSpc>
                <a:spcPct val="110000"/>
              </a:lnSpc>
              <a:spcBef>
                <a:spcPts val="0"/>
              </a:spcBef>
              <a:defRPr sz="2599">
                <a:solidFill>
                  <a:schemeClr val="bg1"/>
                </a:solidFill>
              </a:defRPr>
            </a:lvl3pPr>
            <a:lvl4pPr>
              <a:lnSpc>
                <a:spcPct val="110000"/>
              </a:lnSpc>
              <a:spcBef>
                <a:spcPts val="0"/>
              </a:spcBef>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9"/>
            <a:ext cx="5303520" cy="6325853"/>
          </a:xfrm>
        </p:spPr>
        <p:txBody>
          <a:bodyPr>
            <a:normAutofit/>
          </a:bodyPr>
          <a:lstStyle>
            <a:lvl1pPr>
              <a:lnSpc>
                <a:spcPct val="110000"/>
              </a:lnSpc>
              <a:spcBef>
                <a:spcPts val="0"/>
              </a:spcBef>
              <a:defRPr sz="2801">
                <a:solidFill>
                  <a:schemeClr val="bg1"/>
                </a:solidFill>
              </a:defRPr>
            </a:lvl1pPr>
            <a:lvl2pPr>
              <a:lnSpc>
                <a:spcPct val="110000"/>
              </a:lnSpc>
              <a:spcBef>
                <a:spcPts val="0"/>
              </a:spcBef>
              <a:defRPr sz="2801">
                <a:solidFill>
                  <a:schemeClr val="bg1"/>
                </a:solidFill>
              </a:defRPr>
            </a:lvl2pPr>
            <a:lvl3pPr>
              <a:lnSpc>
                <a:spcPct val="110000"/>
              </a:lnSpc>
              <a:spcBef>
                <a:spcPts val="0"/>
              </a:spcBef>
              <a:defRPr sz="2801">
                <a:solidFill>
                  <a:schemeClr val="bg1"/>
                </a:solidFill>
              </a:defRPr>
            </a:lvl3pPr>
            <a:lvl4pPr>
              <a:lnSpc>
                <a:spcPct val="110000"/>
              </a:lnSpc>
              <a:spcBef>
                <a:spcPts val="0"/>
              </a:spcBef>
              <a:defRPr sz="2801">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8"/>
            <a:ext cx="16404336" cy="1097280"/>
          </a:xfrm>
        </p:spPr>
        <p:txBody>
          <a:bodyPr anchor="t">
            <a:normAutofit/>
          </a:bodyPr>
          <a:lstStyle>
            <a:lvl1pPr>
              <a:lnSpc>
                <a:spcPct val="100000"/>
              </a:lnSpc>
              <a:defRPr sz="5001" b="1">
                <a:solidFill>
                  <a:schemeClr val="bg1"/>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1">
                <a:solidFill>
                  <a:schemeClr val="bg1"/>
                </a:solidFill>
              </a:defRPr>
            </a:lvl1pPr>
            <a:lvl2pPr>
              <a:lnSpc>
                <a:spcPct val="110000"/>
              </a:lnSpc>
              <a:spcBef>
                <a:spcPts val="0"/>
              </a:spcBef>
              <a:defRPr sz="2801">
                <a:solidFill>
                  <a:schemeClr val="bg1"/>
                </a:solidFill>
              </a:defRPr>
            </a:lvl2pPr>
            <a:lvl3pPr>
              <a:lnSpc>
                <a:spcPct val="110000"/>
              </a:lnSpc>
              <a:spcBef>
                <a:spcPts val="0"/>
              </a:spcBef>
              <a:defRPr sz="2801">
                <a:solidFill>
                  <a:schemeClr val="bg1"/>
                </a:solidFill>
              </a:defRPr>
            </a:lvl3pPr>
            <a:lvl4pPr>
              <a:lnSpc>
                <a:spcPct val="110000"/>
              </a:lnSpc>
              <a:spcBef>
                <a:spcPts val="0"/>
              </a:spcBef>
              <a:defRPr sz="2801">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9"/>
            <a:ext cx="5303520" cy="6307092"/>
          </a:xfrm>
        </p:spPr>
        <p:txBody>
          <a:bodyPr>
            <a:normAutofit/>
          </a:bodyPr>
          <a:lstStyle>
            <a:lvl1pPr>
              <a:lnSpc>
                <a:spcPct val="110000"/>
              </a:lnSpc>
              <a:spcBef>
                <a:spcPts val="0"/>
              </a:spcBef>
              <a:defRPr sz="2801">
                <a:solidFill>
                  <a:schemeClr val="bg1"/>
                </a:solidFill>
              </a:defRPr>
            </a:lvl1pPr>
            <a:lvl2pPr>
              <a:lnSpc>
                <a:spcPct val="110000"/>
              </a:lnSpc>
              <a:spcBef>
                <a:spcPts val="0"/>
              </a:spcBef>
              <a:defRPr sz="2801">
                <a:solidFill>
                  <a:schemeClr val="bg1"/>
                </a:solidFill>
              </a:defRPr>
            </a:lvl2pPr>
            <a:lvl3pPr>
              <a:lnSpc>
                <a:spcPct val="110000"/>
              </a:lnSpc>
              <a:spcBef>
                <a:spcPts val="0"/>
              </a:spcBef>
              <a:defRPr sz="2801">
                <a:solidFill>
                  <a:schemeClr val="bg1"/>
                </a:solidFill>
              </a:defRPr>
            </a:lvl3pPr>
            <a:lvl4pPr>
              <a:lnSpc>
                <a:spcPct val="110000"/>
              </a:lnSpc>
              <a:spcBef>
                <a:spcPts val="0"/>
              </a:spcBef>
              <a:defRPr sz="2801">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rgbClr val="2F3D4C"/>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2" y="547688"/>
            <a:ext cx="16445345" cy="1097280"/>
          </a:xfrm>
        </p:spPr>
        <p:txBody>
          <a:bodyPr anchor="t">
            <a:normAutofit/>
          </a:bodyPr>
          <a:lstStyle>
            <a:lvl1pPr>
              <a:lnSpc>
                <a:spcPct val="100000"/>
              </a:lnSpc>
              <a:defRPr sz="5001" b="1">
                <a:solidFill>
                  <a:schemeClr val="bg1"/>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5" y="2371986"/>
            <a:ext cx="7736681" cy="731520"/>
          </a:xfrm>
        </p:spPr>
        <p:txBody>
          <a:bodyPr anchor="ctr">
            <a:normAutofit/>
          </a:bodyPr>
          <a:lstStyle>
            <a:lvl1pPr marL="0" indent="0" algn="ctr">
              <a:buNone/>
              <a:defRPr sz="2801" b="1">
                <a:solidFill>
                  <a:schemeClr val="bg1"/>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2" y="3314701"/>
            <a:ext cx="7736681" cy="5440076"/>
          </a:xfrm>
        </p:spPr>
        <p:txBody>
          <a:bodyPr>
            <a:normAutofit/>
          </a:bodyPr>
          <a:lstStyle>
            <a:lvl1pPr>
              <a:lnSpc>
                <a:spcPct val="110000"/>
              </a:lnSpc>
              <a:spcBef>
                <a:spcPts val="0"/>
              </a:spcBef>
              <a:defRPr sz="2599">
                <a:solidFill>
                  <a:schemeClr val="bg1"/>
                </a:solidFill>
              </a:defRPr>
            </a:lvl1pPr>
            <a:lvl2pPr>
              <a:lnSpc>
                <a:spcPct val="110000"/>
              </a:lnSpc>
              <a:spcBef>
                <a:spcPts val="0"/>
              </a:spcBef>
              <a:defRPr sz="2599">
                <a:solidFill>
                  <a:schemeClr val="bg1"/>
                </a:solidFill>
              </a:defRPr>
            </a:lvl2pPr>
            <a:lvl3pPr>
              <a:lnSpc>
                <a:spcPct val="110000"/>
              </a:lnSpc>
              <a:spcBef>
                <a:spcPts val="0"/>
              </a:spcBef>
              <a:defRPr sz="2599">
                <a:solidFill>
                  <a:schemeClr val="bg1"/>
                </a:solidFill>
              </a:defRPr>
            </a:lvl3pPr>
            <a:lvl4pPr>
              <a:lnSpc>
                <a:spcPct val="110000"/>
              </a:lnSpc>
              <a:spcBef>
                <a:spcPts val="0"/>
              </a:spcBef>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1" b="1">
                <a:solidFill>
                  <a:schemeClr val="bg1"/>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1"/>
            <a:ext cx="7774782" cy="5440076"/>
          </a:xfrm>
        </p:spPr>
        <p:txBody>
          <a:bodyPr>
            <a:normAutofit/>
          </a:bodyPr>
          <a:lstStyle>
            <a:lvl1pPr>
              <a:lnSpc>
                <a:spcPct val="110000"/>
              </a:lnSpc>
              <a:spcBef>
                <a:spcPts val="0"/>
              </a:spcBef>
              <a:defRPr sz="2599">
                <a:solidFill>
                  <a:schemeClr val="bg1"/>
                </a:solidFill>
              </a:defRPr>
            </a:lvl1pPr>
            <a:lvl2pPr>
              <a:lnSpc>
                <a:spcPct val="110000"/>
              </a:lnSpc>
              <a:spcBef>
                <a:spcPts val="0"/>
              </a:spcBef>
              <a:defRPr sz="2599">
                <a:solidFill>
                  <a:schemeClr val="bg1"/>
                </a:solidFill>
              </a:defRPr>
            </a:lvl2pPr>
            <a:lvl3pPr>
              <a:lnSpc>
                <a:spcPct val="110000"/>
              </a:lnSpc>
              <a:spcBef>
                <a:spcPts val="0"/>
              </a:spcBef>
              <a:defRPr sz="2599">
                <a:solidFill>
                  <a:schemeClr val="bg1"/>
                </a:solidFill>
              </a:defRPr>
            </a:lvl3pPr>
            <a:lvl4pPr>
              <a:lnSpc>
                <a:spcPct val="110000"/>
              </a:lnSpc>
              <a:spcBef>
                <a:spcPts val="0"/>
              </a:spcBef>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2" y="547688"/>
            <a:ext cx="16445345" cy="1097280"/>
          </a:xfrm>
        </p:spPr>
        <p:txBody>
          <a:bodyPr anchor="t">
            <a:normAutofit/>
          </a:bodyPr>
          <a:lstStyle>
            <a:lvl1pPr>
              <a:lnSpc>
                <a:spcPct val="100000"/>
              </a:lnSpc>
              <a:defRPr sz="5001" b="1">
                <a:solidFill>
                  <a:schemeClr val="bg1"/>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2" y="2354580"/>
            <a:ext cx="7736681" cy="731520"/>
          </a:xfrm>
        </p:spPr>
        <p:txBody>
          <a:bodyPr anchor="ctr">
            <a:normAutofit/>
          </a:bodyPr>
          <a:lstStyle>
            <a:lvl1pPr marL="0" indent="0" algn="ctr">
              <a:buNone/>
              <a:defRPr sz="2801" b="1">
                <a:solidFill>
                  <a:schemeClr val="bg1"/>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2" y="3314701"/>
            <a:ext cx="7736681" cy="5440076"/>
          </a:xfrm>
        </p:spPr>
        <p:txBody>
          <a:bodyPr>
            <a:normAutofit/>
          </a:bodyPr>
          <a:lstStyle>
            <a:lvl1pPr>
              <a:defRPr sz="2599">
                <a:solidFill>
                  <a:schemeClr val="bg1"/>
                </a:solidFill>
              </a:defRPr>
            </a:lvl1pPr>
            <a:lvl2pPr>
              <a:defRPr sz="2599">
                <a:solidFill>
                  <a:schemeClr val="bg1"/>
                </a:solidFill>
              </a:defRPr>
            </a:lvl2pPr>
            <a:lvl3pPr>
              <a:defRPr sz="2599">
                <a:solidFill>
                  <a:schemeClr val="bg1"/>
                </a:solidFill>
              </a:defRPr>
            </a:lvl3pPr>
            <a:lvl4pPr>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1" b="1">
                <a:solidFill>
                  <a:schemeClr val="bg1"/>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1"/>
            <a:ext cx="7774782" cy="5440076"/>
          </a:xfrm>
        </p:spPr>
        <p:txBody>
          <a:bodyPr>
            <a:normAutofit/>
          </a:bodyPr>
          <a:lstStyle>
            <a:lvl1pPr>
              <a:defRPr sz="2599">
                <a:solidFill>
                  <a:schemeClr val="bg1"/>
                </a:solidFill>
              </a:defRPr>
            </a:lvl1pPr>
            <a:lvl2pPr>
              <a:defRPr sz="2599">
                <a:solidFill>
                  <a:schemeClr val="bg1"/>
                </a:solidFill>
              </a:defRPr>
            </a:lvl2pPr>
            <a:lvl3pPr>
              <a:defRPr sz="2599">
                <a:solidFill>
                  <a:schemeClr val="bg1"/>
                </a:solidFill>
              </a:defRPr>
            </a:lvl3pPr>
            <a:lvl4pPr>
              <a:defRPr sz="2599">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1"/>
            <a:ext cx="6272789" cy="1743122"/>
          </a:xfrm>
        </p:spPr>
        <p:txBody>
          <a:bodyPr anchor="t">
            <a:normAutofit/>
          </a:bodyPr>
          <a:lstStyle>
            <a:lvl1pPr>
              <a:lnSpc>
                <a:spcPct val="100000"/>
              </a:lnSpc>
              <a:defRPr sz="5001" b="1">
                <a:solidFill>
                  <a:schemeClr val="bg1"/>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3"/>
            <a:ext cx="8803482" cy="8105775"/>
          </a:xfrm>
        </p:spPr>
        <p:txBody>
          <a:bodyPr>
            <a:normAutofit/>
          </a:bodyPr>
          <a:lstStyle>
            <a:lvl1pPr marL="0" indent="0">
              <a:lnSpc>
                <a:spcPct val="110000"/>
              </a:lnSpc>
              <a:spcBef>
                <a:spcPts val="0"/>
              </a:spcBef>
              <a:buNone/>
              <a:defRPr sz="2801">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40" y="3314700"/>
            <a:ext cx="6272789" cy="5753082"/>
          </a:xfrm>
        </p:spPr>
        <p:txBody>
          <a:bodyPr>
            <a:noAutofit/>
          </a:bodyPr>
          <a:lstStyle>
            <a:lvl1pPr marL="0" indent="0">
              <a:lnSpc>
                <a:spcPct val="110000"/>
              </a:lnSpc>
              <a:spcBef>
                <a:spcPts val="0"/>
              </a:spcBef>
              <a:buNone/>
              <a:defRPr sz="2599">
                <a:solidFill>
                  <a:schemeClr val="bg1"/>
                </a:solidFill>
              </a:defRPr>
            </a:lvl1pPr>
            <a:lvl2pPr marL="685835" indent="0">
              <a:buNone/>
              <a:defRPr sz="2100"/>
            </a:lvl2pPr>
            <a:lvl3pPr marL="1371669" indent="0">
              <a:buNone/>
              <a:defRPr sz="1800"/>
            </a:lvl3pPr>
            <a:lvl4pPr marL="2057504" indent="0">
              <a:buNone/>
              <a:defRPr sz="1500"/>
            </a:lvl4pPr>
            <a:lvl5pPr marL="2743337" indent="0">
              <a:buNone/>
              <a:defRPr sz="1500"/>
            </a:lvl5pPr>
            <a:lvl6pPr marL="3429171" indent="0">
              <a:buNone/>
              <a:defRPr sz="1500"/>
            </a:lvl6pPr>
            <a:lvl7pPr marL="4115006" indent="0">
              <a:buNone/>
              <a:defRPr sz="1500"/>
            </a:lvl7pPr>
            <a:lvl8pPr marL="4800840" indent="0">
              <a:buNone/>
              <a:defRPr sz="1500"/>
            </a:lvl8pPr>
            <a:lvl9pPr marL="5486675"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4"/>
            <a:ext cx="6346487"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1"/>
            <a:ext cx="6272789" cy="1669256"/>
          </a:xfrm>
        </p:spPr>
        <p:txBody>
          <a:bodyPr anchor="t">
            <a:normAutofit/>
          </a:bodyPr>
          <a:lstStyle>
            <a:lvl1pPr>
              <a:lnSpc>
                <a:spcPct val="100000"/>
              </a:lnSpc>
              <a:defRPr sz="5001" b="1">
                <a:solidFill>
                  <a:schemeClr val="bg1"/>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2"/>
            <a:ext cx="6346485" cy="5488781"/>
          </a:xfrm>
        </p:spPr>
        <p:txBody>
          <a:bodyPr/>
          <a:lstStyle>
            <a:lvl1pPr marL="0" indent="0">
              <a:lnSpc>
                <a:spcPct val="110000"/>
              </a:lnSpc>
              <a:spcBef>
                <a:spcPts val="0"/>
              </a:spcBef>
              <a:buNone/>
              <a:defRPr sz="2599">
                <a:solidFill>
                  <a:schemeClr val="bg1"/>
                </a:solidFill>
              </a:defRPr>
            </a:lvl1pPr>
            <a:lvl2pPr marL="685835" indent="0">
              <a:buNone/>
              <a:defRPr sz="2100"/>
            </a:lvl2pPr>
            <a:lvl3pPr marL="1371669" indent="0">
              <a:buNone/>
              <a:defRPr sz="1800"/>
            </a:lvl3pPr>
            <a:lvl4pPr marL="2057504" indent="0">
              <a:buNone/>
              <a:defRPr sz="1500"/>
            </a:lvl4pPr>
            <a:lvl5pPr marL="2743337" indent="0">
              <a:buNone/>
              <a:defRPr sz="1500"/>
            </a:lvl5pPr>
            <a:lvl6pPr marL="3429171" indent="0">
              <a:buNone/>
              <a:defRPr sz="1500"/>
            </a:lvl6pPr>
            <a:lvl7pPr marL="4115006" indent="0">
              <a:buNone/>
              <a:defRPr sz="1500"/>
            </a:lvl7pPr>
            <a:lvl8pPr marL="4800840" indent="0">
              <a:buNone/>
              <a:defRPr sz="1500"/>
            </a:lvl8pPr>
            <a:lvl9pPr marL="5486675"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3"/>
            <a:ext cx="8803482" cy="8105775"/>
          </a:xfrm>
          <a:ln w="28575">
            <a:solidFill>
              <a:srgbClr val="F0C14C"/>
            </a:solidFill>
          </a:ln>
        </p:spPr>
        <p:txBody>
          <a:bodyPr anchor="ctr">
            <a:normAutofit/>
          </a:bodyPr>
          <a:lstStyle>
            <a:lvl1pPr marL="0" indent="0" algn="ctr">
              <a:lnSpc>
                <a:spcPct val="110000"/>
              </a:lnSpc>
              <a:spcBef>
                <a:spcPts val="0"/>
              </a:spcBef>
              <a:buNone/>
              <a:defRPr sz="44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4"/>
            <a:ext cx="6346487"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5" y="2233654"/>
            <a:ext cx="7296150" cy="2813330"/>
          </a:xfrm>
        </p:spPr>
        <p:txBody>
          <a:bodyPr anchor="t">
            <a:noAutofit/>
          </a:bodyPr>
          <a:lstStyle>
            <a:lvl1pPr>
              <a:lnSpc>
                <a:spcPct val="100000"/>
              </a:lnSpc>
              <a:defRPr sz="8801" b="1">
                <a:solidFill>
                  <a:schemeClr val="bg1"/>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7"/>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5" y="5511791"/>
            <a:ext cx="7344446" cy="1003310"/>
          </a:xfrm>
        </p:spPr>
        <p:txBody>
          <a:bodyPr>
            <a:noAutofit/>
          </a:bodyPr>
          <a:lstStyle>
            <a:lvl1pPr marL="0" indent="0">
              <a:lnSpc>
                <a:spcPct val="120000"/>
              </a:lnSpc>
              <a:buNone/>
              <a:defRPr i="1">
                <a:solidFill>
                  <a:schemeClr val="bg1"/>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34309723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5" y="2233654"/>
            <a:ext cx="7296150" cy="2813330"/>
          </a:xfrm>
        </p:spPr>
        <p:txBody>
          <a:bodyPr anchor="t">
            <a:noAutofit/>
          </a:bodyPr>
          <a:lstStyle>
            <a:lvl1pPr>
              <a:lnSpc>
                <a:spcPct val="100000"/>
              </a:lnSpc>
              <a:defRPr sz="8801" b="1">
                <a:solidFill>
                  <a:schemeClr val="bg1"/>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7"/>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5" y="5511791"/>
            <a:ext cx="7344446" cy="1003310"/>
          </a:xfrm>
        </p:spPr>
        <p:txBody>
          <a:bodyPr>
            <a:noAutofit/>
          </a:bodyPr>
          <a:lstStyle>
            <a:lvl1pPr>
              <a:defRPr i="1">
                <a:solidFill>
                  <a:schemeClr val="bg1"/>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Organization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990600" y="2705100"/>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4292346" y="2705100"/>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7598664" y="2699657"/>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10904982" y="2699657"/>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14206728" y="2705100"/>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962026" y="6819901"/>
            <a:ext cx="3119438" cy="1300904"/>
          </a:xfrm>
          <a:ln>
            <a:noFill/>
          </a:ln>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4277965"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7577186"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10904983" y="6799943"/>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14221052" y="6772728"/>
            <a:ext cx="3119438" cy="1348074"/>
          </a:xfrm>
        </p:spPr>
        <p:txBody>
          <a:bodyPr anchor="ctr"/>
          <a:lstStyle>
            <a:lvl1pPr marL="0" indent="0" algn="ctr">
              <a:lnSpc>
                <a:spcPct val="100000"/>
              </a:lnSpc>
              <a:spcBef>
                <a:spcPts val="0"/>
              </a:spcBef>
              <a:buNone/>
              <a:defRPr sz="24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961571" y="628940"/>
            <a:ext cx="16438058" cy="1016321"/>
          </a:xfrm>
        </p:spPr>
        <p:txBody>
          <a:bodyPr anchor="t">
            <a:noAutofit/>
          </a:bodyPr>
          <a:lstStyle>
            <a:lvl1pPr>
              <a:lnSpc>
                <a:spcPct val="100000"/>
              </a:lnSpc>
              <a:defRPr sz="5001" b="1">
                <a:solidFill>
                  <a:schemeClr val="bg1"/>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27501325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rgbClr val="2F3D4C"/>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chemeClr val="bg1"/>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1"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316287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79893" y="547688"/>
            <a:ext cx="16459200" cy="1645920"/>
          </a:xfrm>
        </p:spPr>
        <p:txBody>
          <a:bodyPr/>
          <a:lstStyle/>
          <a:p>
            <a:r>
              <a:rPr lang="en-US"/>
              <a:t>Click to edit Master title style</a:t>
            </a:r>
          </a:p>
        </p:txBody>
      </p:sp>
      <p:sp>
        <p:nvSpPr>
          <p:cNvPr id="3" name="Content Placeholder 2"/>
          <p:cNvSpPr>
            <a:spLocks noGrp="1"/>
          </p:cNvSpPr>
          <p:nvPr>
            <p:ph idx="1"/>
          </p:nvPr>
        </p:nvSpPr>
        <p:spPr>
          <a:xfrm>
            <a:off x="879894" y="2498054"/>
            <a:ext cx="16459200" cy="59644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66314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20673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50"/>
        <p:cNvGrpSpPr/>
        <p:nvPr/>
      </p:nvGrpSpPr>
      <p:grpSpPr>
        <a:xfrm>
          <a:off x="0" y="0"/>
          <a:ext cx="0" cy="0"/>
          <a:chOff x="0" y="0"/>
          <a:chExt cx="0" cy="0"/>
        </a:xfrm>
      </p:grpSpPr>
      <p:sp>
        <p:nvSpPr>
          <p:cNvPr id="51" name="Google Shape;51;p13"/>
          <p:cNvSpPr txBox="1">
            <a:spLocks noGrp="1"/>
          </p:cNvSpPr>
          <p:nvPr>
            <p:ph type="ctrTitle"/>
          </p:nvPr>
        </p:nvSpPr>
        <p:spPr>
          <a:xfrm>
            <a:off x="623417" y="1489151"/>
            <a:ext cx="17041200" cy="41052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10400"/>
            </a:lvl1pPr>
            <a:lvl2pPr lvl="1" algn="ctr" rtl="0">
              <a:spcBef>
                <a:spcPts val="0"/>
              </a:spcBef>
              <a:spcAft>
                <a:spcPts val="0"/>
              </a:spcAft>
              <a:buSzPts val="5200"/>
              <a:buNone/>
              <a:defRPr sz="10400"/>
            </a:lvl2pPr>
            <a:lvl3pPr lvl="2" algn="ctr" rtl="0">
              <a:spcBef>
                <a:spcPts val="0"/>
              </a:spcBef>
              <a:spcAft>
                <a:spcPts val="0"/>
              </a:spcAft>
              <a:buSzPts val="5200"/>
              <a:buNone/>
              <a:defRPr sz="10400"/>
            </a:lvl3pPr>
            <a:lvl4pPr lvl="3" algn="ctr" rtl="0">
              <a:spcBef>
                <a:spcPts val="0"/>
              </a:spcBef>
              <a:spcAft>
                <a:spcPts val="0"/>
              </a:spcAft>
              <a:buSzPts val="5200"/>
              <a:buNone/>
              <a:defRPr sz="10400"/>
            </a:lvl4pPr>
            <a:lvl5pPr lvl="4" algn="ctr" rtl="0">
              <a:spcBef>
                <a:spcPts val="0"/>
              </a:spcBef>
              <a:spcAft>
                <a:spcPts val="0"/>
              </a:spcAft>
              <a:buSzPts val="5200"/>
              <a:buNone/>
              <a:defRPr sz="10400"/>
            </a:lvl5pPr>
            <a:lvl6pPr lvl="5" algn="ctr" rtl="0">
              <a:spcBef>
                <a:spcPts val="0"/>
              </a:spcBef>
              <a:spcAft>
                <a:spcPts val="0"/>
              </a:spcAft>
              <a:buSzPts val="5200"/>
              <a:buNone/>
              <a:defRPr sz="10400"/>
            </a:lvl6pPr>
            <a:lvl7pPr lvl="6" algn="ctr" rtl="0">
              <a:spcBef>
                <a:spcPts val="0"/>
              </a:spcBef>
              <a:spcAft>
                <a:spcPts val="0"/>
              </a:spcAft>
              <a:buSzPts val="5200"/>
              <a:buNone/>
              <a:defRPr sz="10400"/>
            </a:lvl7pPr>
            <a:lvl8pPr lvl="7" algn="ctr" rtl="0">
              <a:spcBef>
                <a:spcPts val="0"/>
              </a:spcBef>
              <a:spcAft>
                <a:spcPts val="0"/>
              </a:spcAft>
              <a:buSzPts val="5200"/>
              <a:buNone/>
              <a:defRPr sz="10400"/>
            </a:lvl8pPr>
            <a:lvl9pPr lvl="8" algn="ctr" rtl="0">
              <a:spcBef>
                <a:spcPts val="0"/>
              </a:spcBef>
              <a:spcAft>
                <a:spcPts val="0"/>
              </a:spcAft>
              <a:buSzPts val="5200"/>
              <a:buNone/>
              <a:defRPr sz="10400"/>
            </a:lvl9pPr>
          </a:lstStyle>
          <a:p>
            <a:endParaRPr/>
          </a:p>
        </p:txBody>
      </p:sp>
      <p:sp>
        <p:nvSpPr>
          <p:cNvPr id="52" name="Google Shape;52;p13"/>
          <p:cNvSpPr txBox="1">
            <a:spLocks noGrp="1"/>
          </p:cNvSpPr>
          <p:nvPr>
            <p:ph type="subTitle" idx="1"/>
          </p:nvPr>
        </p:nvSpPr>
        <p:spPr>
          <a:xfrm>
            <a:off x="623400" y="5668250"/>
            <a:ext cx="17041200" cy="15852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5600"/>
            </a:lvl1pPr>
            <a:lvl2pPr lvl="1" algn="ctr" rtl="0">
              <a:lnSpc>
                <a:spcPct val="100000"/>
              </a:lnSpc>
              <a:spcBef>
                <a:spcPts val="0"/>
              </a:spcBef>
              <a:spcAft>
                <a:spcPts val="0"/>
              </a:spcAft>
              <a:buSzPts val="2800"/>
              <a:buNone/>
              <a:defRPr sz="5600"/>
            </a:lvl2pPr>
            <a:lvl3pPr lvl="2" algn="ctr" rtl="0">
              <a:lnSpc>
                <a:spcPct val="100000"/>
              </a:lnSpc>
              <a:spcBef>
                <a:spcPts val="0"/>
              </a:spcBef>
              <a:spcAft>
                <a:spcPts val="0"/>
              </a:spcAft>
              <a:buSzPts val="2800"/>
              <a:buNone/>
              <a:defRPr sz="5600"/>
            </a:lvl3pPr>
            <a:lvl4pPr lvl="3" algn="ctr" rtl="0">
              <a:lnSpc>
                <a:spcPct val="100000"/>
              </a:lnSpc>
              <a:spcBef>
                <a:spcPts val="0"/>
              </a:spcBef>
              <a:spcAft>
                <a:spcPts val="0"/>
              </a:spcAft>
              <a:buSzPts val="2800"/>
              <a:buNone/>
              <a:defRPr sz="5600"/>
            </a:lvl4pPr>
            <a:lvl5pPr lvl="4" algn="ctr" rtl="0">
              <a:lnSpc>
                <a:spcPct val="100000"/>
              </a:lnSpc>
              <a:spcBef>
                <a:spcPts val="0"/>
              </a:spcBef>
              <a:spcAft>
                <a:spcPts val="0"/>
              </a:spcAft>
              <a:buSzPts val="2800"/>
              <a:buNone/>
              <a:defRPr sz="5600"/>
            </a:lvl5pPr>
            <a:lvl6pPr lvl="5" algn="ctr" rtl="0">
              <a:lnSpc>
                <a:spcPct val="100000"/>
              </a:lnSpc>
              <a:spcBef>
                <a:spcPts val="0"/>
              </a:spcBef>
              <a:spcAft>
                <a:spcPts val="0"/>
              </a:spcAft>
              <a:buSzPts val="2800"/>
              <a:buNone/>
              <a:defRPr sz="5600"/>
            </a:lvl6pPr>
            <a:lvl7pPr lvl="6" algn="ctr" rtl="0">
              <a:lnSpc>
                <a:spcPct val="100000"/>
              </a:lnSpc>
              <a:spcBef>
                <a:spcPts val="0"/>
              </a:spcBef>
              <a:spcAft>
                <a:spcPts val="0"/>
              </a:spcAft>
              <a:buSzPts val="2800"/>
              <a:buNone/>
              <a:defRPr sz="5600"/>
            </a:lvl7pPr>
            <a:lvl8pPr lvl="7" algn="ctr" rtl="0">
              <a:lnSpc>
                <a:spcPct val="100000"/>
              </a:lnSpc>
              <a:spcBef>
                <a:spcPts val="0"/>
              </a:spcBef>
              <a:spcAft>
                <a:spcPts val="0"/>
              </a:spcAft>
              <a:buSzPts val="2800"/>
              <a:buNone/>
              <a:defRPr sz="5600"/>
            </a:lvl8pPr>
            <a:lvl9pPr lvl="8" algn="ctr" rtl="0">
              <a:lnSpc>
                <a:spcPct val="100000"/>
              </a:lnSpc>
              <a:spcBef>
                <a:spcPts val="0"/>
              </a:spcBef>
              <a:spcAft>
                <a:spcPts val="0"/>
              </a:spcAft>
              <a:buSzPts val="2800"/>
              <a:buNone/>
              <a:defRPr sz="5600"/>
            </a:lvl9pPr>
          </a:lstStyle>
          <a:p>
            <a:endParaRPr/>
          </a:p>
        </p:txBody>
      </p:sp>
      <p:sp>
        <p:nvSpPr>
          <p:cNvPr id="53" name="Google Shape;53;p13"/>
          <p:cNvSpPr txBox="1">
            <a:spLocks noGrp="1"/>
          </p:cNvSpPr>
          <p:nvPr>
            <p:ph type="sldNum" idx="12"/>
          </p:nvPr>
        </p:nvSpPr>
        <p:spPr>
          <a:xfrm>
            <a:off x="16944917" y="9326435"/>
            <a:ext cx="1097400" cy="7872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39747899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5C0CF05-8A54-42A2-A0A6-8B725722C800}"/>
              </a:ext>
            </a:extLst>
          </p:cNvPr>
          <p:cNvSpPr/>
          <p:nvPr userDrawn="1"/>
        </p:nvSpPr>
        <p:spPr>
          <a:xfrm>
            <a:off x="14944725" y="8343146"/>
            <a:ext cx="2300289" cy="10510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 name="Title 1">
            <a:extLst>
              <a:ext uri="{FF2B5EF4-FFF2-40B4-BE49-F238E27FC236}">
                <a16:creationId xmlns:a16="http://schemas.microsoft.com/office/drawing/2014/main" id="{9A27704E-28AD-42BA-8F1F-0B76C2224B58}"/>
              </a:ext>
            </a:extLst>
          </p:cNvPr>
          <p:cNvSpPr>
            <a:spLocks noGrp="1"/>
          </p:cNvSpPr>
          <p:nvPr>
            <p:ph type="title"/>
          </p:nvPr>
        </p:nvSpPr>
        <p:spPr>
          <a:xfrm>
            <a:off x="1247775" y="6833711"/>
            <a:ext cx="15779241" cy="942566"/>
          </a:xfrm>
        </p:spPr>
        <p:txBody>
          <a:bodyPr vert="horz" wrap="square" lIns="0" tIns="12700" rIns="0" bIns="0" rtlCol="0" anchor="b">
            <a:spAutoFit/>
          </a:bodyPr>
          <a:lstStyle>
            <a:lvl1pPr>
              <a:defRPr kumimoji="0" lang="en-US" sz="6000" b="1" i="0" u="none" strike="noStrike" cap="none" spc="90" normalizeH="0" baseline="0">
                <a:ln>
                  <a:noFill/>
                </a:ln>
                <a:solidFill>
                  <a:srgbClr val="C00000"/>
                </a:solidFill>
                <a:effectLst/>
                <a:uLnTx/>
                <a:uFillTx/>
                <a:latin typeface="Georgia Pro Semibold" panose="02040702050405020303" pitchFamily="18" charset="0"/>
                <a:ea typeface="+mn-ea"/>
                <a:cs typeface="Tahoma"/>
              </a:defRPr>
            </a:lvl1pPr>
          </a:lstStyle>
          <a:p>
            <a:pPr marL="19050" marR="0" lvl="0" indent="0" algn="ctr" fontAlgn="auto">
              <a:lnSpc>
                <a:spcPct val="100000"/>
              </a:lnSpc>
              <a:spcBef>
                <a:spcPts val="150"/>
              </a:spcBef>
              <a:spcAft>
                <a:spcPts val="0"/>
              </a:spcAft>
              <a:buClrTx/>
              <a:buSzTx/>
              <a:buFontTx/>
              <a:tabLst/>
            </a:pPr>
            <a:r>
              <a:rPr lang="en-US"/>
              <a:t>Click to edit Master title style</a:t>
            </a:r>
          </a:p>
        </p:txBody>
      </p:sp>
      <p:sp>
        <p:nvSpPr>
          <p:cNvPr id="3" name="Text Placeholder 2">
            <a:extLst>
              <a:ext uri="{FF2B5EF4-FFF2-40B4-BE49-F238E27FC236}">
                <a16:creationId xmlns:a16="http://schemas.microsoft.com/office/drawing/2014/main" id="{825C98BD-753E-44DF-9BC1-B5E372195C8E}"/>
              </a:ext>
            </a:extLst>
          </p:cNvPr>
          <p:cNvSpPr>
            <a:spLocks noGrp="1"/>
          </p:cNvSpPr>
          <p:nvPr>
            <p:ph type="body" idx="1"/>
          </p:nvPr>
        </p:nvSpPr>
        <p:spPr>
          <a:xfrm>
            <a:off x="1247775" y="8508625"/>
            <a:ext cx="13348119" cy="1051076"/>
          </a:xfrm>
        </p:spPr>
        <p:txBody>
          <a:bodyPr anchor="b">
            <a:noAutofit/>
          </a:bodyPr>
          <a:lstStyle>
            <a:lvl1pPr marL="0" indent="0">
              <a:buNone/>
              <a:defRPr lang="en-US" sz="4200">
                <a:solidFill>
                  <a:prstClr val="black"/>
                </a:solidFill>
                <a:latin typeface="Georgia Pro Semibold" panose="02040702050405020303" pitchFamily="18" charset="0"/>
                <a:ea typeface="+mj-ea"/>
                <a:cs typeface="+mj-cs"/>
              </a:defRPr>
            </a:lvl1pPr>
          </a:lstStyle>
          <a:p>
            <a:pPr marL="350045" lvl="0" indent="-350045"/>
            <a:r>
              <a:rPr lang="en-US"/>
              <a:t>Click to edit Master text styles</a:t>
            </a:r>
          </a:p>
        </p:txBody>
      </p:sp>
      <p:sp>
        <p:nvSpPr>
          <p:cNvPr id="4" name="Date Placeholder 3">
            <a:extLst>
              <a:ext uri="{FF2B5EF4-FFF2-40B4-BE49-F238E27FC236}">
                <a16:creationId xmlns:a16="http://schemas.microsoft.com/office/drawing/2014/main" id="{A0CEA95A-5D9A-44DE-AC58-B94283C75830}"/>
              </a:ext>
            </a:extLst>
          </p:cNvPr>
          <p:cNvSpPr>
            <a:spLocks noGrp="1"/>
          </p:cNvSpPr>
          <p:nvPr>
            <p:ph type="dt" sz="half" idx="10"/>
          </p:nvPr>
        </p:nvSpPr>
        <p:spPr>
          <a:xfrm>
            <a:off x="1247776" y="9790953"/>
            <a:ext cx="2401790" cy="428244"/>
          </a:xfrm>
        </p:spPr>
        <p:txBody>
          <a:bodyPr/>
          <a:lstStyle/>
          <a:p>
            <a:fld id="{F5185F9D-0EA3-4B0B-926D-1F8D37067101}" type="datetimeFigureOut">
              <a:rPr lang="en-US" smtClean="0"/>
              <a:t>10/9/2025</a:t>
            </a:fld>
            <a:endParaRPr lang="en-US"/>
          </a:p>
        </p:txBody>
      </p:sp>
      <p:sp>
        <p:nvSpPr>
          <p:cNvPr id="5" name="Footer Placeholder 4">
            <a:extLst>
              <a:ext uri="{FF2B5EF4-FFF2-40B4-BE49-F238E27FC236}">
                <a16:creationId xmlns:a16="http://schemas.microsoft.com/office/drawing/2014/main" id="{2B3AE56B-B172-446B-8EBC-1BF1E03B3CF1}"/>
              </a:ext>
            </a:extLst>
          </p:cNvPr>
          <p:cNvSpPr>
            <a:spLocks noGrp="1"/>
          </p:cNvSpPr>
          <p:nvPr>
            <p:ph type="ftr" sz="quarter" idx="11"/>
          </p:nvPr>
        </p:nvSpPr>
        <p:spPr>
          <a:xfrm>
            <a:off x="6048375" y="9793337"/>
            <a:ext cx="6172200" cy="423480"/>
          </a:xfrm>
        </p:spPr>
        <p:txBody>
          <a:bodyPr/>
          <a:lstStyle/>
          <a:p>
            <a:endParaRPr lang="en-US"/>
          </a:p>
        </p:txBody>
      </p:sp>
      <p:sp>
        <p:nvSpPr>
          <p:cNvPr id="6" name="Slide Number Placeholder 5">
            <a:extLst>
              <a:ext uri="{FF2B5EF4-FFF2-40B4-BE49-F238E27FC236}">
                <a16:creationId xmlns:a16="http://schemas.microsoft.com/office/drawing/2014/main" id="{9EB6FA7D-C2FF-4D41-8E32-010AFE1965E0}"/>
              </a:ext>
            </a:extLst>
          </p:cNvPr>
          <p:cNvSpPr>
            <a:spLocks noGrp="1"/>
          </p:cNvSpPr>
          <p:nvPr>
            <p:ph type="sldNum" sz="quarter" idx="12"/>
          </p:nvPr>
        </p:nvSpPr>
        <p:spPr>
          <a:xfrm>
            <a:off x="15512415" y="9793336"/>
            <a:ext cx="1508760" cy="423482"/>
          </a:xfrm>
        </p:spPr>
        <p:txBody>
          <a:bodyPr/>
          <a:lstStyle/>
          <a:p>
            <a:fld id="{098D6CC1-6E46-4F8A-AB29-82CB300F1D2F}" type="slidenum">
              <a:rPr lang="en-US" smtClean="0"/>
              <a:t>‹#›</a:t>
            </a:fld>
            <a:endParaRPr lang="en-US"/>
          </a:p>
        </p:txBody>
      </p:sp>
      <p:pic>
        <p:nvPicPr>
          <p:cNvPr id="8" name="Picture 7">
            <a:extLst>
              <a:ext uri="{FF2B5EF4-FFF2-40B4-BE49-F238E27FC236}">
                <a16:creationId xmlns:a16="http://schemas.microsoft.com/office/drawing/2014/main" id="{A8596C22-2B09-4FA5-9098-9E66AE7ECE3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03714" y="8221425"/>
            <a:ext cx="2317461" cy="1577562"/>
          </a:xfrm>
          <a:prstGeom prst="rect">
            <a:avLst/>
          </a:prstGeom>
        </p:spPr>
      </p:pic>
      <p:sp>
        <p:nvSpPr>
          <p:cNvPr id="9" name="object 8">
            <a:extLst>
              <a:ext uri="{FF2B5EF4-FFF2-40B4-BE49-F238E27FC236}">
                <a16:creationId xmlns:a16="http://schemas.microsoft.com/office/drawing/2014/main" id="{17EAEB29-7C5D-4033-BA74-78B448AE6E2F}"/>
              </a:ext>
            </a:extLst>
          </p:cNvPr>
          <p:cNvSpPr/>
          <p:nvPr userDrawn="1"/>
        </p:nvSpPr>
        <p:spPr>
          <a:xfrm>
            <a:off x="2" y="7941755"/>
            <a:ext cx="18287999" cy="140699"/>
          </a:xfrm>
          <a:custGeom>
            <a:avLst/>
            <a:gdLst/>
            <a:ahLst/>
            <a:cxnLst/>
            <a:rect l="l" t="t" r="r" b="b"/>
            <a:pathLst>
              <a:path w="9145270" h="72389">
                <a:moveTo>
                  <a:pt x="0" y="72390"/>
                </a:moveTo>
                <a:lnTo>
                  <a:pt x="9144762" y="72390"/>
                </a:lnTo>
                <a:lnTo>
                  <a:pt x="9144762" y="0"/>
                </a:lnTo>
                <a:lnTo>
                  <a:pt x="0" y="0"/>
                </a:lnTo>
                <a:lnTo>
                  <a:pt x="0" y="72390"/>
                </a:lnTo>
                <a:close/>
              </a:path>
            </a:pathLst>
          </a:custGeom>
          <a:solidFill>
            <a:srgbClr val="252525">
              <a:alpha val="70195"/>
            </a:srgbClr>
          </a:solidFill>
        </p:spPr>
        <p:txBody>
          <a:bodyPr wrap="square" lIns="0" tIns="0" rIns="0" bIns="0" rtlCol="0"/>
          <a:lstStyle/>
          <a:p>
            <a:pPr marL="0" marR="0" lvl="0" indent="0" algn="l" defTabSz="1371600" rtl="0" eaLnBrk="1" fontAlgn="auto" latinLnBrk="0" hangingPunct="1">
              <a:lnSpc>
                <a:spcPct val="100000"/>
              </a:lnSpc>
              <a:spcBef>
                <a:spcPts val="0"/>
              </a:spcBef>
              <a:spcAft>
                <a:spcPts val="0"/>
              </a:spcAft>
              <a:buClrTx/>
              <a:buSzTx/>
              <a:buFontTx/>
              <a:buNone/>
              <a:tabLst/>
              <a:defRPr/>
            </a:pPr>
            <a:endParaRPr kumimoji="0" sz="27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056988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1">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grpSp>
        <p:nvGrpSpPr>
          <p:cNvPr id="4" name="Group 3">
            <a:extLst>
              <a:ext uri="{FF2B5EF4-FFF2-40B4-BE49-F238E27FC236}">
                <a16:creationId xmlns:a16="http://schemas.microsoft.com/office/drawing/2014/main" id="{BC9D3C8F-A78B-A768-1ABD-C40AD7245CC9}"/>
              </a:ext>
            </a:extLst>
          </p:cNvPr>
          <p:cNvGrpSpPr/>
          <p:nvPr userDrawn="1"/>
        </p:nvGrpSpPr>
        <p:grpSpPr>
          <a:xfrm>
            <a:off x="1" y="8828012"/>
            <a:ext cx="17798063" cy="1254203"/>
            <a:chOff x="-1023066" y="8828011"/>
            <a:chExt cx="18821128" cy="1254203"/>
          </a:xfrm>
        </p:grpSpPr>
        <p:pic>
          <p:nvPicPr>
            <p:cNvPr id="6" name="Picture 5">
              <a:extLst>
                <a:ext uri="{FF2B5EF4-FFF2-40B4-BE49-F238E27FC236}">
                  <a16:creationId xmlns:a16="http://schemas.microsoft.com/office/drawing/2014/main" id="{04835DF7-9F69-62B7-460B-653981961B5E}"/>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7AAB2BEB-A8BC-1930-4C90-BCBD937E2F1A}"/>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Tree>
    <p:extLst>
      <p:ext uri="{BB962C8B-B14F-4D97-AF65-F5344CB8AC3E}">
        <p14:creationId xmlns:p14="http://schemas.microsoft.com/office/powerpoint/2010/main" val="5268141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5" y="2233654"/>
            <a:ext cx="7296150" cy="2813330"/>
          </a:xfrm>
        </p:spPr>
        <p:txBody>
          <a:bodyPr anchor="t">
            <a:noAutofit/>
          </a:bodyPr>
          <a:lstStyle>
            <a:lvl1pPr>
              <a:lnSpc>
                <a:spcPct val="100000"/>
              </a:lnSpc>
              <a:defRPr sz="8801"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7"/>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5" y="5511791"/>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grpSp>
        <p:nvGrpSpPr>
          <p:cNvPr id="7" name="Group 6">
            <a:extLst>
              <a:ext uri="{FF2B5EF4-FFF2-40B4-BE49-F238E27FC236}">
                <a16:creationId xmlns:a16="http://schemas.microsoft.com/office/drawing/2014/main" id="{5B1FC967-F6AE-D64B-ED1D-886E4BEC6464}"/>
              </a:ext>
            </a:extLst>
          </p:cNvPr>
          <p:cNvGrpSpPr/>
          <p:nvPr userDrawn="1"/>
        </p:nvGrpSpPr>
        <p:grpSpPr>
          <a:xfrm>
            <a:off x="1" y="8828012"/>
            <a:ext cx="17798063" cy="1254203"/>
            <a:chOff x="-1023066" y="8828011"/>
            <a:chExt cx="18821128" cy="1254203"/>
          </a:xfrm>
        </p:grpSpPr>
        <p:pic>
          <p:nvPicPr>
            <p:cNvPr id="12" name="Picture 11">
              <a:extLst>
                <a:ext uri="{FF2B5EF4-FFF2-40B4-BE49-F238E27FC236}">
                  <a16:creationId xmlns:a16="http://schemas.microsoft.com/office/drawing/2014/main" id="{5C119404-CD6D-FB79-5092-643AA23CDE5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CDAA02D3-02C4-97A3-358A-89510CDC617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Tree>
    <p:extLst>
      <p:ext uri="{BB962C8B-B14F-4D97-AF65-F5344CB8AC3E}">
        <p14:creationId xmlns:p14="http://schemas.microsoft.com/office/powerpoint/2010/main" val="101752292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35" indent="0" algn="ctr">
              <a:buNone/>
              <a:defRPr sz="3000"/>
            </a:lvl2pPr>
            <a:lvl3pPr marL="1371669" indent="0" algn="ctr">
              <a:buNone/>
              <a:defRPr sz="2700"/>
            </a:lvl3pPr>
            <a:lvl4pPr marL="2057504" indent="0" algn="ctr">
              <a:buNone/>
              <a:defRPr sz="2400"/>
            </a:lvl4pPr>
            <a:lvl5pPr marL="2743337" indent="0" algn="ctr">
              <a:buNone/>
              <a:defRPr sz="2400"/>
            </a:lvl5pPr>
            <a:lvl6pPr marL="3429171" indent="0" algn="ctr">
              <a:buNone/>
              <a:defRPr sz="2400"/>
            </a:lvl6pPr>
            <a:lvl7pPr marL="4115006" indent="0" algn="ctr">
              <a:buNone/>
              <a:defRPr sz="2400"/>
            </a:lvl7pPr>
            <a:lvl8pPr marL="4800840" indent="0" algn="ctr">
              <a:buNone/>
              <a:defRPr sz="2400"/>
            </a:lvl8pPr>
            <a:lvl9pPr marL="5486675"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5"/>
            <a:ext cx="8641080" cy="22859"/>
          </a:xfrm>
          <a:prstGeom prst="rect">
            <a:avLst/>
          </a:prstGeom>
        </p:spPr>
      </p:pic>
    </p:spTree>
    <p:extLst>
      <p:ext uri="{BB962C8B-B14F-4D97-AF65-F5344CB8AC3E}">
        <p14:creationId xmlns:p14="http://schemas.microsoft.com/office/powerpoint/2010/main" val="33269589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2"/>
            <a:ext cx="18821129"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6"/>
            <a:ext cx="4647438" cy="7132320"/>
          </a:xfrm>
        </p:spPr>
        <p:txBody>
          <a:bodyPr>
            <a:normAutofit/>
          </a:bodyPr>
          <a:lstStyle>
            <a:lvl1pPr>
              <a:lnSpc>
                <a:spcPct val="100000"/>
              </a:lnSpc>
              <a:defRPr sz="8801"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6"/>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4" y="1265996"/>
            <a:ext cx="10658720" cy="7132320"/>
          </a:xfrm>
        </p:spPr>
        <p:txBody>
          <a:bodyPr anchor="ctr">
            <a:noAutofit/>
          </a:bodyPr>
          <a:lstStyle>
            <a:lvl1pPr>
              <a:defRPr sz="5400">
                <a:solidFill>
                  <a:srgbClr val="2F3D4C"/>
                </a:solidFill>
              </a:defRPr>
            </a:lvl1pPr>
          </a:lstStyle>
          <a:p>
            <a:pPr marL="0" marR="0" lvl="0"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4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12580050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1"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6"/>
            <a:ext cx="16459200" cy="18761"/>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4"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9953912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9"/>
          </a:xfrm>
        </p:spPr>
        <p:txBody>
          <a:bodyPr>
            <a:normAutofit/>
          </a:bodyPr>
          <a:lstStyle>
            <a:lvl1pPr marL="0" indent="0">
              <a:buNone/>
              <a:defRPr sz="2801">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37757498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1">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spTree>
    <p:extLst>
      <p:ext uri="{BB962C8B-B14F-4D97-AF65-F5344CB8AC3E}">
        <p14:creationId xmlns:p14="http://schemas.microsoft.com/office/powerpoint/2010/main" val="13819849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1">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spTree>
    <p:extLst>
      <p:ext uri="{BB962C8B-B14F-4D97-AF65-F5344CB8AC3E}">
        <p14:creationId xmlns:p14="http://schemas.microsoft.com/office/powerpoint/2010/main" val="4247349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1">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spTree>
    <p:extLst>
      <p:ext uri="{BB962C8B-B14F-4D97-AF65-F5344CB8AC3E}">
        <p14:creationId xmlns:p14="http://schemas.microsoft.com/office/powerpoint/2010/main" val="27800282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70"/>
            <a:ext cx="16450056" cy="6232247"/>
          </a:xfrm>
        </p:spPr>
        <p:txBody>
          <a:bodyPr>
            <a:normAutofit/>
          </a:bodyPr>
          <a:lstStyle>
            <a:lvl1pPr marL="0" indent="0">
              <a:buNone/>
              <a:defRPr sz="2801">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403080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8"/>
            <a:ext cx="16404336" cy="1097280"/>
          </a:xfrm>
        </p:spPr>
        <p:txBody>
          <a:bodyPr anchor="t">
            <a:normAutofit/>
          </a:bodyPr>
          <a:lstStyle>
            <a:lvl1pPr>
              <a:lnSpc>
                <a:spcPct val="100000"/>
              </a:lnSpc>
              <a:defRPr sz="5001"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2"/>
            <a:ext cx="7772400" cy="6361229"/>
          </a:xfrm>
        </p:spPr>
        <p:txBody>
          <a:bodyPr>
            <a:normAutofit/>
          </a:bodyPr>
          <a:lstStyle>
            <a:lvl1pPr>
              <a:lnSpc>
                <a:spcPct val="110000"/>
              </a:lnSpc>
              <a:spcBef>
                <a:spcPts val="0"/>
              </a:spcBef>
              <a:defRPr sz="2599">
                <a:solidFill>
                  <a:srgbClr val="2F3D4C"/>
                </a:solidFill>
              </a:defRPr>
            </a:lvl1pPr>
            <a:lvl2pPr>
              <a:lnSpc>
                <a:spcPct val="110000"/>
              </a:lnSpc>
              <a:spcBef>
                <a:spcPts val="0"/>
              </a:spcBef>
              <a:defRPr sz="2599">
                <a:solidFill>
                  <a:srgbClr val="2F3D4C"/>
                </a:solidFill>
              </a:defRPr>
            </a:lvl2pPr>
            <a:lvl3pPr>
              <a:lnSpc>
                <a:spcPct val="110000"/>
              </a:lnSpc>
              <a:spcBef>
                <a:spcPts val="0"/>
              </a:spcBef>
              <a:defRPr sz="2599">
                <a:solidFill>
                  <a:srgbClr val="2F3D4C"/>
                </a:solidFill>
              </a:defRPr>
            </a:lvl3pPr>
            <a:lvl4pPr>
              <a:lnSpc>
                <a:spcPct val="110000"/>
              </a:lnSpc>
              <a:spcBef>
                <a:spcPts val="0"/>
              </a:spcBef>
              <a:defRPr sz="2599">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2"/>
            <a:ext cx="7772400" cy="6361229"/>
          </a:xfrm>
        </p:spPr>
        <p:txBody>
          <a:bodyPr>
            <a:normAutofit/>
          </a:bodyPr>
          <a:lstStyle>
            <a:lvl1pPr>
              <a:lnSpc>
                <a:spcPct val="110000"/>
              </a:lnSpc>
              <a:spcBef>
                <a:spcPts val="0"/>
              </a:spcBef>
              <a:defRPr sz="2599">
                <a:solidFill>
                  <a:srgbClr val="2F3D4C"/>
                </a:solidFill>
              </a:defRPr>
            </a:lvl1pPr>
            <a:lvl2pPr>
              <a:lnSpc>
                <a:spcPct val="110000"/>
              </a:lnSpc>
              <a:spcBef>
                <a:spcPts val="0"/>
              </a:spcBef>
              <a:defRPr sz="2599">
                <a:solidFill>
                  <a:srgbClr val="2F3D4C"/>
                </a:solidFill>
              </a:defRPr>
            </a:lvl2pPr>
            <a:lvl3pPr>
              <a:lnSpc>
                <a:spcPct val="110000"/>
              </a:lnSpc>
              <a:spcBef>
                <a:spcPts val="0"/>
              </a:spcBef>
              <a:defRPr sz="2599">
                <a:solidFill>
                  <a:srgbClr val="2F3D4C"/>
                </a:solidFill>
              </a:defRPr>
            </a:lvl3pPr>
            <a:lvl4pPr>
              <a:lnSpc>
                <a:spcPct val="110000"/>
              </a:lnSpc>
              <a:spcBef>
                <a:spcPts val="0"/>
              </a:spcBef>
              <a:defRPr sz="2599">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22211346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9"/>
            <a:ext cx="5303520" cy="6325853"/>
          </a:xfrm>
        </p:spPr>
        <p:txBody>
          <a:bodyPr>
            <a:normAutofit/>
          </a:bodyPr>
          <a:lstStyle>
            <a:lvl1pPr>
              <a:lnSpc>
                <a:spcPct val="110000"/>
              </a:lnSpc>
              <a:spcBef>
                <a:spcPts val="0"/>
              </a:spcBef>
              <a:defRPr sz="2801">
                <a:solidFill>
                  <a:srgbClr val="2F3D4C"/>
                </a:solidFill>
              </a:defRPr>
            </a:lvl1pPr>
            <a:lvl2pPr>
              <a:lnSpc>
                <a:spcPct val="110000"/>
              </a:lnSpc>
              <a:spcBef>
                <a:spcPts val="0"/>
              </a:spcBef>
              <a:defRPr sz="2801">
                <a:solidFill>
                  <a:srgbClr val="2F3D4C"/>
                </a:solidFill>
              </a:defRPr>
            </a:lvl2pPr>
            <a:lvl3pPr>
              <a:lnSpc>
                <a:spcPct val="110000"/>
              </a:lnSpc>
              <a:spcBef>
                <a:spcPts val="0"/>
              </a:spcBef>
              <a:defRPr sz="2801">
                <a:solidFill>
                  <a:srgbClr val="2F3D4C"/>
                </a:solidFill>
              </a:defRPr>
            </a:lvl3pPr>
            <a:lvl4pPr>
              <a:lnSpc>
                <a:spcPct val="110000"/>
              </a:lnSpc>
              <a:spcBef>
                <a:spcPts val="0"/>
              </a:spcBef>
              <a:defRPr sz="2801">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8"/>
            <a:ext cx="16404336" cy="1097280"/>
          </a:xfrm>
        </p:spPr>
        <p:txBody>
          <a:bodyPr anchor="t">
            <a:normAutofit/>
          </a:bodyPr>
          <a:lstStyle>
            <a:lvl1pPr>
              <a:lnSpc>
                <a:spcPct val="100000"/>
              </a:lnSpc>
              <a:defRPr sz="5001"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1">
                <a:solidFill>
                  <a:srgbClr val="2F3D4C"/>
                </a:solidFill>
              </a:defRPr>
            </a:lvl1pPr>
            <a:lvl2pPr>
              <a:lnSpc>
                <a:spcPct val="110000"/>
              </a:lnSpc>
              <a:spcBef>
                <a:spcPts val="0"/>
              </a:spcBef>
              <a:defRPr sz="2801">
                <a:solidFill>
                  <a:srgbClr val="2F3D4C"/>
                </a:solidFill>
              </a:defRPr>
            </a:lvl2pPr>
            <a:lvl3pPr>
              <a:lnSpc>
                <a:spcPct val="110000"/>
              </a:lnSpc>
              <a:spcBef>
                <a:spcPts val="0"/>
              </a:spcBef>
              <a:defRPr sz="2801">
                <a:solidFill>
                  <a:srgbClr val="2F3D4C"/>
                </a:solidFill>
              </a:defRPr>
            </a:lvl3pPr>
            <a:lvl4pPr>
              <a:lnSpc>
                <a:spcPct val="110000"/>
              </a:lnSpc>
              <a:spcBef>
                <a:spcPts val="0"/>
              </a:spcBef>
              <a:defRPr sz="2801">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9"/>
            <a:ext cx="5303520" cy="6307092"/>
          </a:xfrm>
        </p:spPr>
        <p:txBody>
          <a:bodyPr>
            <a:normAutofit/>
          </a:bodyPr>
          <a:lstStyle>
            <a:lvl1pPr>
              <a:lnSpc>
                <a:spcPct val="110000"/>
              </a:lnSpc>
              <a:spcBef>
                <a:spcPts val="0"/>
              </a:spcBef>
              <a:defRPr sz="2801">
                <a:solidFill>
                  <a:srgbClr val="2F3D4C"/>
                </a:solidFill>
              </a:defRPr>
            </a:lvl1pPr>
            <a:lvl2pPr>
              <a:lnSpc>
                <a:spcPct val="110000"/>
              </a:lnSpc>
              <a:spcBef>
                <a:spcPts val="0"/>
              </a:spcBef>
              <a:defRPr sz="2801">
                <a:solidFill>
                  <a:srgbClr val="2F3D4C"/>
                </a:solidFill>
              </a:defRPr>
            </a:lvl2pPr>
            <a:lvl3pPr>
              <a:lnSpc>
                <a:spcPct val="110000"/>
              </a:lnSpc>
              <a:spcBef>
                <a:spcPts val="0"/>
              </a:spcBef>
              <a:defRPr sz="2801">
                <a:solidFill>
                  <a:srgbClr val="2F3D4C"/>
                </a:solidFill>
              </a:defRPr>
            </a:lvl3pPr>
            <a:lvl4pPr>
              <a:lnSpc>
                <a:spcPct val="110000"/>
              </a:lnSpc>
              <a:spcBef>
                <a:spcPts val="0"/>
              </a:spcBef>
              <a:defRPr sz="2801">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21618026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2" y="547688"/>
            <a:ext cx="16445345" cy="1097280"/>
          </a:xfrm>
        </p:spPr>
        <p:txBody>
          <a:bodyPr anchor="t">
            <a:normAutofit/>
          </a:bodyPr>
          <a:lstStyle>
            <a:lvl1pPr>
              <a:lnSpc>
                <a:spcPct val="100000"/>
              </a:lnSpc>
              <a:defRPr sz="5001"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5" y="2371986"/>
            <a:ext cx="7736681" cy="731520"/>
          </a:xfrm>
        </p:spPr>
        <p:txBody>
          <a:bodyPr anchor="ctr">
            <a:normAutofit/>
          </a:bodyPr>
          <a:lstStyle>
            <a:lvl1pPr marL="0" indent="0" algn="ctr">
              <a:buNone/>
              <a:defRPr sz="2801" b="1">
                <a:solidFill>
                  <a:srgbClr val="2F3D4C"/>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2" y="3314701"/>
            <a:ext cx="7736681" cy="5440076"/>
          </a:xfrm>
        </p:spPr>
        <p:txBody>
          <a:bodyPr>
            <a:normAutofit/>
          </a:bodyPr>
          <a:lstStyle>
            <a:lvl1pPr>
              <a:lnSpc>
                <a:spcPct val="110000"/>
              </a:lnSpc>
              <a:spcBef>
                <a:spcPts val="0"/>
              </a:spcBef>
              <a:defRPr sz="2599">
                <a:solidFill>
                  <a:srgbClr val="2F3D4C"/>
                </a:solidFill>
              </a:defRPr>
            </a:lvl1pPr>
            <a:lvl2pPr>
              <a:lnSpc>
                <a:spcPct val="110000"/>
              </a:lnSpc>
              <a:spcBef>
                <a:spcPts val="0"/>
              </a:spcBef>
              <a:defRPr sz="2599">
                <a:solidFill>
                  <a:srgbClr val="2F3D4C"/>
                </a:solidFill>
              </a:defRPr>
            </a:lvl2pPr>
            <a:lvl3pPr>
              <a:lnSpc>
                <a:spcPct val="110000"/>
              </a:lnSpc>
              <a:spcBef>
                <a:spcPts val="0"/>
              </a:spcBef>
              <a:defRPr sz="2599">
                <a:solidFill>
                  <a:srgbClr val="2F3D4C"/>
                </a:solidFill>
              </a:defRPr>
            </a:lvl3pPr>
            <a:lvl4pPr>
              <a:lnSpc>
                <a:spcPct val="110000"/>
              </a:lnSpc>
              <a:spcBef>
                <a:spcPts val="0"/>
              </a:spcBef>
              <a:defRPr sz="2599">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1" b="1">
                <a:solidFill>
                  <a:srgbClr val="2F3D4C"/>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1"/>
            <a:ext cx="7774782" cy="5440076"/>
          </a:xfrm>
        </p:spPr>
        <p:txBody>
          <a:bodyPr>
            <a:normAutofit/>
          </a:bodyPr>
          <a:lstStyle>
            <a:lvl1pPr>
              <a:lnSpc>
                <a:spcPct val="110000"/>
              </a:lnSpc>
              <a:spcBef>
                <a:spcPts val="0"/>
              </a:spcBef>
              <a:defRPr sz="2599">
                <a:solidFill>
                  <a:srgbClr val="2F3D4C"/>
                </a:solidFill>
              </a:defRPr>
            </a:lvl1pPr>
            <a:lvl2pPr>
              <a:lnSpc>
                <a:spcPct val="110000"/>
              </a:lnSpc>
              <a:spcBef>
                <a:spcPts val="0"/>
              </a:spcBef>
              <a:defRPr sz="2599">
                <a:solidFill>
                  <a:srgbClr val="2F3D4C"/>
                </a:solidFill>
              </a:defRPr>
            </a:lvl2pPr>
            <a:lvl3pPr>
              <a:lnSpc>
                <a:spcPct val="110000"/>
              </a:lnSpc>
              <a:spcBef>
                <a:spcPts val="0"/>
              </a:spcBef>
              <a:defRPr sz="2599">
                <a:solidFill>
                  <a:srgbClr val="2F3D4C"/>
                </a:solidFill>
              </a:defRPr>
            </a:lvl3pPr>
            <a:lvl4pPr>
              <a:lnSpc>
                <a:spcPct val="110000"/>
              </a:lnSpc>
              <a:spcBef>
                <a:spcPts val="0"/>
              </a:spcBef>
              <a:defRPr sz="2599">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25404116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2" y="547688"/>
            <a:ext cx="16445345" cy="1097280"/>
          </a:xfrm>
        </p:spPr>
        <p:txBody>
          <a:bodyPr anchor="t">
            <a:normAutofit/>
          </a:bodyPr>
          <a:lstStyle>
            <a:lvl1pPr>
              <a:lnSpc>
                <a:spcPct val="100000"/>
              </a:lnSpc>
              <a:defRPr sz="5001"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2" y="2354580"/>
            <a:ext cx="7736681" cy="731520"/>
          </a:xfrm>
        </p:spPr>
        <p:txBody>
          <a:bodyPr anchor="ctr">
            <a:normAutofit/>
          </a:bodyPr>
          <a:lstStyle>
            <a:lvl1pPr marL="0" indent="0" algn="ctr">
              <a:buNone/>
              <a:defRPr sz="2801" b="1">
                <a:solidFill>
                  <a:srgbClr val="2F3D4C"/>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2" y="3314701"/>
            <a:ext cx="7736681" cy="5440076"/>
          </a:xfrm>
        </p:spPr>
        <p:txBody>
          <a:bodyPr>
            <a:normAutofit/>
          </a:bodyPr>
          <a:lstStyle>
            <a:lvl1pPr>
              <a:defRPr sz="2599">
                <a:solidFill>
                  <a:srgbClr val="2F3D4C"/>
                </a:solidFill>
              </a:defRPr>
            </a:lvl1pPr>
            <a:lvl2pPr>
              <a:defRPr sz="2599">
                <a:solidFill>
                  <a:srgbClr val="2F3D4C"/>
                </a:solidFill>
              </a:defRPr>
            </a:lvl2pPr>
            <a:lvl3pPr>
              <a:defRPr sz="2599">
                <a:solidFill>
                  <a:srgbClr val="2F3D4C"/>
                </a:solidFill>
              </a:defRPr>
            </a:lvl3pPr>
            <a:lvl4pPr>
              <a:defRPr sz="2599">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1" b="1">
                <a:solidFill>
                  <a:srgbClr val="2F3D4C"/>
                </a:solidFill>
              </a:defRPr>
            </a:lvl1pPr>
            <a:lvl2pPr marL="685835" indent="0">
              <a:buNone/>
              <a:defRPr sz="3000" b="1"/>
            </a:lvl2pPr>
            <a:lvl3pPr marL="1371669" indent="0">
              <a:buNone/>
              <a:defRPr sz="2700" b="1"/>
            </a:lvl3pPr>
            <a:lvl4pPr marL="2057504" indent="0">
              <a:buNone/>
              <a:defRPr sz="2400" b="1"/>
            </a:lvl4pPr>
            <a:lvl5pPr marL="2743337" indent="0">
              <a:buNone/>
              <a:defRPr sz="2400" b="1"/>
            </a:lvl5pPr>
            <a:lvl6pPr marL="3429171" indent="0">
              <a:buNone/>
              <a:defRPr sz="2400" b="1"/>
            </a:lvl6pPr>
            <a:lvl7pPr marL="4115006" indent="0">
              <a:buNone/>
              <a:defRPr sz="2400" b="1"/>
            </a:lvl7pPr>
            <a:lvl8pPr marL="4800840" indent="0">
              <a:buNone/>
              <a:defRPr sz="2400" b="1"/>
            </a:lvl8pPr>
            <a:lvl9pPr marL="5486675"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1"/>
            <a:ext cx="7774782" cy="5440076"/>
          </a:xfrm>
        </p:spPr>
        <p:txBody>
          <a:bodyPr>
            <a:normAutofit/>
          </a:bodyPr>
          <a:lstStyle>
            <a:lvl1pPr>
              <a:defRPr sz="2599">
                <a:solidFill>
                  <a:srgbClr val="2F3D4C"/>
                </a:solidFill>
              </a:defRPr>
            </a:lvl1pPr>
            <a:lvl2pPr>
              <a:defRPr sz="2599">
                <a:solidFill>
                  <a:srgbClr val="2F3D4C"/>
                </a:solidFill>
              </a:defRPr>
            </a:lvl2pPr>
            <a:lvl3pPr>
              <a:defRPr sz="2599">
                <a:solidFill>
                  <a:srgbClr val="2F3D4C"/>
                </a:solidFill>
              </a:defRPr>
            </a:lvl3pPr>
            <a:lvl4pPr>
              <a:defRPr sz="2599">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194729590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1"/>
            <a:ext cx="6272789" cy="1743122"/>
          </a:xfrm>
        </p:spPr>
        <p:txBody>
          <a:bodyPr anchor="t">
            <a:normAutofit/>
          </a:bodyPr>
          <a:lstStyle>
            <a:lvl1pPr>
              <a:lnSpc>
                <a:spcPct val="100000"/>
              </a:lnSpc>
              <a:defRPr sz="5001"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3"/>
            <a:ext cx="8803482" cy="8105775"/>
          </a:xfrm>
        </p:spPr>
        <p:txBody>
          <a:bodyPr>
            <a:normAutofit/>
          </a:bodyPr>
          <a:lstStyle>
            <a:lvl1pPr marL="0" indent="0">
              <a:lnSpc>
                <a:spcPct val="110000"/>
              </a:lnSpc>
              <a:spcBef>
                <a:spcPts val="0"/>
              </a:spcBef>
              <a:buNone/>
              <a:defRPr sz="2801">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40" y="3314700"/>
            <a:ext cx="6272789" cy="5753082"/>
          </a:xfrm>
        </p:spPr>
        <p:txBody>
          <a:bodyPr>
            <a:noAutofit/>
          </a:bodyPr>
          <a:lstStyle>
            <a:lvl1pPr marL="0" indent="0">
              <a:lnSpc>
                <a:spcPct val="110000"/>
              </a:lnSpc>
              <a:spcBef>
                <a:spcPts val="0"/>
              </a:spcBef>
              <a:buNone/>
              <a:defRPr sz="2599">
                <a:solidFill>
                  <a:srgbClr val="2F3D4C"/>
                </a:solidFill>
              </a:defRPr>
            </a:lvl1pPr>
            <a:lvl2pPr marL="685835" indent="0">
              <a:buNone/>
              <a:defRPr sz="2100"/>
            </a:lvl2pPr>
            <a:lvl3pPr marL="1371669" indent="0">
              <a:buNone/>
              <a:defRPr sz="1800"/>
            </a:lvl3pPr>
            <a:lvl4pPr marL="2057504" indent="0">
              <a:buNone/>
              <a:defRPr sz="1500"/>
            </a:lvl4pPr>
            <a:lvl5pPr marL="2743337" indent="0">
              <a:buNone/>
              <a:defRPr sz="1500"/>
            </a:lvl5pPr>
            <a:lvl6pPr marL="3429171" indent="0">
              <a:buNone/>
              <a:defRPr sz="1500"/>
            </a:lvl6pPr>
            <a:lvl7pPr marL="4115006" indent="0">
              <a:buNone/>
              <a:defRPr sz="1500"/>
            </a:lvl7pPr>
            <a:lvl8pPr marL="4800840" indent="0">
              <a:buNone/>
              <a:defRPr sz="1500"/>
            </a:lvl8pPr>
            <a:lvl9pPr marL="5486675"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4"/>
            <a:ext cx="6346487" cy="18290"/>
          </a:xfrm>
          <a:prstGeom prst="rect">
            <a:avLst/>
          </a:prstGeom>
        </p:spPr>
      </p:pic>
    </p:spTree>
    <p:extLst>
      <p:ext uri="{BB962C8B-B14F-4D97-AF65-F5344CB8AC3E}">
        <p14:creationId xmlns:p14="http://schemas.microsoft.com/office/powerpoint/2010/main" val="5292444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1"/>
            <a:ext cx="6272789" cy="1669256"/>
          </a:xfrm>
        </p:spPr>
        <p:txBody>
          <a:bodyPr anchor="t">
            <a:normAutofit/>
          </a:bodyPr>
          <a:lstStyle>
            <a:lvl1pPr>
              <a:lnSpc>
                <a:spcPct val="100000"/>
              </a:lnSpc>
              <a:defRPr sz="5001"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2"/>
            <a:ext cx="6346485" cy="5488781"/>
          </a:xfrm>
        </p:spPr>
        <p:txBody>
          <a:bodyPr/>
          <a:lstStyle>
            <a:lvl1pPr marL="0" indent="0">
              <a:lnSpc>
                <a:spcPct val="110000"/>
              </a:lnSpc>
              <a:spcBef>
                <a:spcPts val="0"/>
              </a:spcBef>
              <a:buNone/>
              <a:defRPr sz="2599">
                <a:solidFill>
                  <a:srgbClr val="2F3D4C"/>
                </a:solidFill>
              </a:defRPr>
            </a:lvl1pPr>
            <a:lvl2pPr marL="685835" indent="0">
              <a:buNone/>
              <a:defRPr sz="2100"/>
            </a:lvl2pPr>
            <a:lvl3pPr marL="1371669" indent="0">
              <a:buNone/>
              <a:defRPr sz="1800"/>
            </a:lvl3pPr>
            <a:lvl4pPr marL="2057504" indent="0">
              <a:buNone/>
              <a:defRPr sz="1500"/>
            </a:lvl4pPr>
            <a:lvl5pPr marL="2743337" indent="0">
              <a:buNone/>
              <a:defRPr sz="1500"/>
            </a:lvl5pPr>
            <a:lvl6pPr marL="3429171" indent="0">
              <a:buNone/>
              <a:defRPr sz="1500"/>
            </a:lvl6pPr>
            <a:lvl7pPr marL="4115006" indent="0">
              <a:buNone/>
              <a:defRPr sz="1500"/>
            </a:lvl7pPr>
            <a:lvl8pPr marL="4800840" indent="0">
              <a:buNone/>
              <a:defRPr sz="1500"/>
            </a:lvl8pPr>
            <a:lvl9pPr marL="5486675"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3"/>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4"/>
            <a:ext cx="6346487"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Tree>
    <p:extLst>
      <p:ext uri="{BB962C8B-B14F-4D97-AF65-F5344CB8AC3E}">
        <p14:creationId xmlns:p14="http://schemas.microsoft.com/office/powerpoint/2010/main" val="308181763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5" y="2233654"/>
            <a:ext cx="7296150" cy="2813330"/>
          </a:xfrm>
        </p:spPr>
        <p:txBody>
          <a:bodyPr anchor="t">
            <a:noAutofit/>
          </a:bodyPr>
          <a:lstStyle>
            <a:lvl1pPr>
              <a:lnSpc>
                <a:spcPct val="100000"/>
              </a:lnSpc>
              <a:defRPr sz="8801"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7"/>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5" y="5511791"/>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54874707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Organization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990600" y="2705100"/>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4292346" y="2705100"/>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7598664" y="2699657"/>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10904982" y="2699657"/>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14206728" y="2705100"/>
            <a:ext cx="3090672" cy="3822192"/>
          </a:xfrm>
          <a:ln>
            <a:solidFill>
              <a:srgbClr val="F0C14C"/>
            </a:solidFill>
          </a:ln>
        </p:spPr>
        <p:txBody>
          <a:bodyPr>
            <a:normAutofit/>
          </a:bodyPr>
          <a:lstStyle>
            <a:lvl1pPr>
              <a:defRPr sz="2801">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962026" y="6819901"/>
            <a:ext cx="3119438" cy="1300904"/>
          </a:xfrm>
          <a:ln>
            <a:noFill/>
          </a:ln>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4277965"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7577186"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10904983" y="6799943"/>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14221052"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961571" y="628940"/>
            <a:ext cx="16438058" cy="1016321"/>
          </a:xfrm>
        </p:spPr>
        <p:txBody>
          <a:bodyPr anchor="t">
            <a:noAutofit/>
          </a:bodyPr>
          <a:lstStyle>
            <a:lvl1pPr>
              <a:lnSpc>
                <a:spcPct val="100000"/>
              </a:lnSpc>
              <a:defRPr sz="5001" b="1">
                <a:solidFill>
                  <a:srgbClr val="2F3D4C"/>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3447809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1"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69"/>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Tree>
    <p:extLst>
      <p:ext uri="{BB962C8B-B14F-4D97-AF65-F5344CB8AC3E}">
        <p14:creationId xmlns:p14="http://schemas.microsoft.com/office/powerpoint/2010/main" val="154714739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3" Type="http://schemas.openxmlformats.org/officeDocument/2006/relationships/slideLayout" Target="../slideLayouts/slideLayout44.xml"/><Relationship Id="rId21" Type="http://schemas.openxmlformats.org/officeDocument/2006/relationships/theme" Target="../theme/theme3.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10/9/2025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751"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756"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8"/>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2"/>
            <a:ext cx="16404336" cy="68910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7"/>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3"/>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3"/>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750" r:id="rId1"/>
    <p:sldLayoutId id="2147483674" r:id="rId2"/>
    <p:sldLayoutId id="2147483752" r:id="rId3"/>
    <p:sldLayoutId id="2147483753" r:id="rId4"/>
    <p:sldLayoutId id="2147483754" r:id="rId5"/>
    <p:sldLayoutId id="2147483748" r:id="rId6"/>
    <p:sldLayoutId id="2147483738" r:id="rId7"/>
    <p:sldLayoutId id="2147483739" r:id="rId8"/>
    <p:sldLayoutId id="2147483730" r:id="rId9"/>
    <p:sldLayoutId id="2147483740" r:id="rId10"/>
    <p:sldLayoutId id="2147483741" r:id="rId11"/>
    <p:sldLayoutId id="2147483742" r:id="rId12"/>
    <p:sldLayoutId id="2147483743" r:id="rId13"/>
    <p:sldLayoutId id="2147483744" r:id="rId14"/>
    <p:sldLayoutId id="2147483745" r:id="rId15"/>
    <p:sldLayoutId id="2147483687" r:id="rId16"/>
    <p:sldLayoutId id="2147483746" r:id="rId17"/>
    <p:sldLayoutId id="2147483676" r:id="rId18"/>
    <p:sldLayoutId id="2147483747" r:id="rId19"/>
    <p:sldLayoutId id="2147483690" r:id="rId20"/>
    <p:sldLayoutId id="2147483691" r:id="rId21"/>
    <p:sldLayoutId id="2147483692" r:id="rId22"/>
    <p:sldLayoutId id="2147483693" r:id="rId23"/>
    <p:sldLayoutId id="2147483694" r:id="rId24"/>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8"/>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2"/>
            <a:ext cx="16404336" cy="68910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7"/>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fld id="{A448B9D2-E6E9-40E5-8C65-A106E5FF64CC}" type="datetimeFigureOut">
              <a:rPr lang="en-US" smtClean="0">
                <a:solidFill>
                  <a:prstClr val="black">
                    <a:tint val="82000"/>
                  </a:prstClr>
                </a:solidFill>
              </a:rPr>
              <a:pPr defTabSz="1371669"/>
              <a:t>10/9/2025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3"/>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3"/>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fld id="{6198BB4C-949A-4E12-86B0-4EF15C1E3C5D}" type="slidenum">
              <a:rPr lang="en-US" smtClean="0">
                <a:solidFill>
                  <a:prstClr val="black">
                    <a:tint val="82000"/>
                  </a:prstClr>
                </a:solidFill>
              </a:rPr>
              <a:pPr defTabSz="1371669"/>
              <a:t>‹#›</a:t>
            </a:fld>
            <a:endParaRPr lang="en-US">
              <a:solidFill>
                <a:prstClr val="black">
                  <a:tint val="82000"/>
                </a:prstClr>
              </a:solidFill>
            </a:endParaRPr>
          </a:p>
        </p:txBody>
      </p:sp>
    </p:spTree>
    <p:extLst>
      <p:ext uri="{BB962C8B-B14F-4D97-AF65-F5344CB8AC3E}">
        <p14:creationId xmlns:p14="http://schemas.microsoft.com/office/powerpoint/2010/main" val="2735145078"/>
      </p:ext>
    </p:extLst>
  </p:cSld>
  <p:clrMap bg1="lt1" tx1="dk1" bg2="lt2" tx2="dk2" accent1="accent1" accent2="accent2" accent3="accent3" accent4="accent4" accent5="accent5" accent6="accent6" hlink="hlink" folHlink="folHlink"/>
  <p:sldLayoutIdLst>
    <p:sldLayoutId id="2147483713" r:id="rId1"/>
    <p:sldLayoutId id="2147483712" r:id="rId2"/>
    <p:sldLayoutId id="2147483681" r:id="rId3"/>
    <p:sldLayoutId id="2147483682" r:id="rId4"/>
    <p:sldLayoutId id="2147483683" r:id="rId5"/>
    <p:sldLayoutId id="2147483714" r:id="rId6"/>
    <p:sldLayoutId id="2147483685" r:id="rId7"/>
    <p:sldLayoutId id="2147483686" r:id="rId8"/>
    <p:sldLayoutId id="2147483731" r:id="rId9"/>
    <p:sldLayoutId id="2147483688" r:id="rId10"/>
    <p:sldLayoutId id="2147483689" r:id="rId11"/>
    <p:sldLayoutId id="2147483732" r:id="rId12"/>
    <p:sldLayoutId id="2147483733" r:id="rId13"/>
    <p:sldLayoutId id="2147483734" r:id="rId14"/>
    <p:sldLayoutId id="2147483735" r:id="rId15"/>
    <p:sldLayoutId id="2147483736" r:id="rId16"/>
    <p:sldLayoutId id="2147483695" r:id="rId17"/>
    <p:sldLayoutId id="2147483696" r:id="rId18"/>
    <p:sldLayoutId id="2147483697" r:id="rId19"/>
    <p:sldLayoutId id="2147483680" r:id="rId20"/>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hyperlink" Target="https://scde.formstack.com/forms/regional_subgroup_support_september_2025" TargetMode="External"/><Relationship Id="rId2" Type="http://schemas.openxmlformats.org/officeDocument/2006/relationships/hyperlink" Target="https://drive.google.com/file/d/1pyJVu9f0HteNS57ljE-l_Tazpz6LQ1jZ/view?usp=sharing" TargetMode="Externa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a:t>Office of Leadership Effectiveness</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a:xfrm>
            <a:off x="969360" y="5179869"/>
            <a:ext cx="14125064" cy="2580234"/>
          </a:xfrm>
        </p:spPr>
        <p:txBody>
          <a:bodyPr>
            <a:normAutofit fontScale="92500" lnSpcReduction="20000"/>
          </a:bodyPr>
          <a:lstStyle/>
          <a:p>
            <a:r>
              <a:rPr lang="en-US" dirty="0"/>
              <a:t>Yvonne Cranford, Progress Monitoring Team Lead</a:t>
            </a:r>
          </a:p>
          <a:p>
            <a:r>
              <a:rPr lang="en-US" dirty="0"/>
              <a:t>Denise Covert-Wilson, School Improvement Manager Team Lead</a:t>
            </a:r>
            <a:endParaRPr lang="en-US" b="0" dirty="0">
              <a:solidFill>
                <a:srgbClr val="000000"/>
              </a:solidFill>
            </a:endParaRPr>
          </a:p>
          <a:p>
            <a:endParaRPr lang="en-US"/>
          </a:p>
          <a:p>
            <a:r>
              <a:rPr lang="en-US" dirty="0"/>
              <a:t>SCASA Roundtable</a:t>
            </a:r>
          </a:p>
          <a:p>
            <a:r>
              <a:rPr lang="en-US" dirty="0"/>
              <a:t>September 26,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036B9C-8F15-5C67-8C7D-727C482925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1C7518-C82D-BEDB-D1C9-8015947298C0}"/>
              </a:ext>
            </a:extLst>
          </p:cNvPr>
          <p:cNvSpPr>
            <a:spLocks noGrp="1"/>
          </p:cNvSpPr>
          <p:nvPr>
            <p:ph type="title"/>
          </p:nvPr>
        </p:nvSpPr>
        <p:spPr>
          <a:xfrm>
            <a:off x="697425" y="547686"/>
            <a:ext cx="16908650" cy="1405099"/>
          </a:xfrm>
        </p:spPr>
        <p:txBody>
          <a:bodyPr>
            <a:normAutofit fontScale="90000"/>
          </a:bodyPr>
          <a:lstStyle/>
          <a:p>
            <a:r>
              <a:rPr lang="en-US"/>
              <a:t>Targeted Support and Improvement Consistently Underperforming Subgroup</a:t>
            </a:r>
          </a:p>
        </p:txBody>
      </p:sp>
      <p:sp>
        <p:nvSpPr>
          <p:cNvPr id="3" name="Content Placeholder 2">
            <a:extLst>
              <a:ext uri="{FF2B5EF4-FFF2-40B4-BE49-F238E27FC236}">
                <a16:creationId xmlns:a16="http://schemas.microsoft.com/office/drawing/2014/main" id="{855B8FE6-FF9E-4B3B-8ECA-D7C851CE6C89}"/>
              </a:ext>
            </a:extLst>
          </p:cNvPr>
          <p:cNvSpPr>
            <a:spLocks noGrp="1"/>
          </p:cNvSpPr>
          <p:nvPr>
            <p:ph idx="1"/>
          </p:nvPr>
        </p:nvSpPr>
        <p:spPr>
          <a:xfrm>
            <a:off x="918972" y="2175347"/>
            <a:ext cx="16450056" cy="7309616"/>
          </a:xfrm>
        </p:spPr>
        <p:txBody>
          <a:bodyPr>
            <a:normAutofit/>
          </a:bodyPr>
          <a:lstStyle/>
          <a:p>
            <a:pPr marL="0" marR="0">
              <a:spcBef>
                <a:spcPts val="600"/>
              </a:spcBef>
              <a:spcAft>
                <a:spcPts val="600"/>
              </a:spcAft>
            </a:pPr>
            <a:r>
              <a:rPr lang="en-US" sz="3200" b="1"/>
              <a:t>Identification: </a:t>
            </a:r>
            <a:r>
              <a:rPr lang="en-US" sz="3200">
                <a:effectLst/>
                <a:latin typeface="Aptos" panose="020B0004020202020204" pitchFamily="34" charset="0"/>
              </a:rPr>
              <a:t>Schools </a:t>
            </a:r>
            <a:r>
              <a:rPr lang="en-US" sz="3200">
                <a:latin typeface="Aptos" panose="020B0004020202020204" pitchFamily="34" charset="0"/>
              </a:rPr>
              <a:t>with one or more s</a:t>
            </a:r>
            <a:r>
              <a:rPr lang="en-US" sz="3200">
                <a:effectLst/>
                <a:latin typeface="Aptos" panose="020B0004020202020204" pitchFamily="34" charset="0"/>
              </a:rPr>
              <a:t>ubgroup performance at or below the 	10th percentile for 3 consecutive years.</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Exit Criteria:  </a:t>
            </a:r>
            <a:r>
              <a:rPr lang="en-US" sz="3200">
                <a:solidFill>
                  <a:prstClr val="black"/>
                </a:solidFill>
                <a:latin typeface="Aptos" panose="02110004020202020204"/>
              </a:rPr>
              <a:t>Districts determine if the school has successfully improved the identified 	subgroup. </a:t>
            </a: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Designation Length: </a:t>
            </a:r>
            <a:r>
              <a:rPr kumimoji="0" lang="en-US" sz="3200" i="0" u="none" strike="noStrike" kern="1200" cap="none" spc="0" normalizeH="0" baseline="0" noProof="0">
                <a:ln>
                  <a:noFill/>
                </a:ln>
                <a:solidFill>
                  <a:prstClr val="black"/>
                </a:solidFill>
                <a:effectLst/>
                <a:uLnTx/>
                <a:uFillTx/>
                <a:latin typeface="Aptos" panose="02110004020202020204"/>
                <a:ea typeface="+mn-ea"/>
                <a:cs typeface="+mn-cs"/>
              </a:rPr>
              <a:t>Annual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Next Identification: </a:t>
            </a:r>
            <a:r>
              <a:rPr lang="en-US" sz="3200">
                <a:solidFill>
                  <a:prstClr val="black"/>
                </a:solidFill>
                <a:latin typeface="Aptos" panose="02110004020202020204"/>
              </a:rPr>
              <a:t>Fall 2025 </a:t>
            </a:r>
            <a:r>
              <a:rPr lang="en-US" sz="3200">
                <a:solidFill>
                  <a:prstClr val="black"/>
                </a:solidFill>
                <a:highlight>
                  <a:srgbClr val="FFFF00"/>
                </a:highlight>
                <a:latin typeface="Aptos" panose="02110004020202020204"/>
              </a:rPr>
              <a:t>(November-December?)</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Notes:</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The bottom 10% established by Elementary, Middle, and High</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3200">
                <a:solidFill>
                  <a:prstClr val="black"/>
                </a:solidFill>
                <a:latin typeface="Aptos" panose="02110004020202020204"/>
              </a:rPr>
              <a:t>Thresholds are set annually</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3200" b="0" i="0" u="none" strike="noStrike" kern="1200" cap="none" spc="0" normalizeH="0" baseline="0" noProof="0">
                <a:ln>
                  <a:noFill/>
                </a:ln>
                <a:solidFill>
                  <a:prstClr val="black"/>
                </a:solidFill>
                <a:effectLst/>
                <a:highlight>
                  <a:srgbClr val="FFFF00"/>
                </a:highlight>
                <a:uLnTx/>
                <a:uFillTx/>
                <a:latin typeface="Aptos" panose="02110004020202020204"/>
                <a:ea typeface="+mn-ea"/>
                <a:cs typeface="+mn-cs"/>
              </a:rPr>
              <a:t>2025-2026</a:t>
            </a:r>
            <a:r>
              <a:rPr lang="en-US" sz="3200">
                <a:solidFill>
                  <a:prstClr val="black"/>
                </a:solidFill>
                <a:highlight>
                  <a:srgbClr val="FFFF00"/>
                </a:highlight>
                <a:latin typeface="Aptos" panose="02110004020202020204"/>
              </a:rPr>
              <a:t> Thresholds</a:t>
            </a:r>
            <a:endParaRPr kumimoji="0" lang="en-US" sz="3200" b="0" i="0" u="none" strike="noStrike" kern="1200" cap="none" spc="0" normalizeH="0" baseline="0" noProof="0">
              <a:ln>
                <a:noFill/>
              </a:ln>
              <a:solidFill>
                <a:prstClr val="black"/>
              </a:solidFill>
              <a:effectLst/>
              <a:highlight>
                <a:srgbClr val="FFFF00"/>
              </a:highligh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sz="3200" b="1"/>
          </a:p>
        </p:txBody>
      </p:sp>
    </p:spTree>
    <p:extLst>
      <p:ext uri="{BB962C8B-B14F-4D97-AF65-F5344CB8AC3E}">
        <p14:creationId xmlns:p14="http://schemas.microsoft.com/office/powerpoint/2010/main" val="3054256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927B03-F43D-4401-813E-EEFFDE4552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1FE37C-57D7-A2AA-312D-C547A9E9C2F8}"/>
              </a:ext>
            </a:extLst>
          </p:cNvPr>
          <p:cNvSpPr>
            <a:spLocks noGrp="1"/>
          </p:cNvSpPr>
          <p:nvPr>
            <p:ph type="title"/>
          </p:nvPr>
        </p:nvSpPr>
        <p:spPr>
          <a:xfrm>
            <a:off x="918972" y="547687"/>
            <a:ext cx="16404336" cy="1097280"/>
          </a:xfrm>
        </p:spPr>
        <p:txBody>
          <a:bodyPr anchor="t">
            <a:normAutofit/>
          </a:bodyPr>
          <a:lstStyle/>
          <a:p>
            <a:r>
              <a:rPr lang="en-US"/>
              <a:t>Targeted Support and Improvement</a:t>
            </a:r>
          </a:p>
        </p:txBody>
      </p:sp>
      <p:sp>
        <p:nvSpPr>
          <p:cNvPr id="3" name="Content Placeholder 2">
            <a:extLst>
              <a:ext uri="{FF2B5EF4-FFF2-40B4-BE49-F238E27FC236}">
                <a16:creationId xmlns:a16="http://schemas.microsoft.com/office/drawing/2014/main" id="{95F2B6B5-F6B1-1AA1-0483-1AA7F2835EDC}"/>
              </a:ext>
            </a:extLst>
          </p:cNvPr>
          <p:cNvSpPr>
            <a:spLocks noGrp="1"/>
          </p:cNvSpPr>
          <p:nvPr>
            <p:ph sz="half" idx="1"/>
          </p:nvPr>
        </p:nvSpPr>
        <p:spPr>
          <a:xfrm>
            <a:off x="918972" y="2247900"/>
            <a:ext cx="7772400" cy="6361229"/>
          </a:xfrm>
        </p:spPr>
        <p:txBody>
          <a:bodyPr>
            <a:normAutofit/>
          </a:bodyPr>
          <a:lstStyle/>
          <a:p>
            <a:pPr marL="0" marR="0">
              <a:lnSpc>
                <a:spcPct val="100000"/>
              </a:lnSpc>
              <a:spcBef>
                <a:spcPts val="600"/>
              </a:spcBef>
              <a:spcAft>
                <a:spcPts val="600"/>
              </a:spcAft>
            </a:pPr>
            <a:r>
              <a:rPr lang="en-US" b="1"/>
              <a:t>Identification: </a:t>
            </a:r>
            <a:r>
              <a:rPr lang="en-US">
                <a:effectLst/>
              </a:rPr>
              <a:t>Schools </a:t>
            </a:r>
            <a:r>
              <a:rPr lang="en-US"/>
              <a:t>with one or more s</a:t>
            </a:r>
            <a:r>
              <a:rPr lang="en-US">
                <a:effectLst/>
              </a:rPr>
              <a:t>ubgroup performance at or below the 	10th percentile</a:t>
            </a:r>
          </a:p>
          <a:p>
            <a:pPr marL="0" marR="0">
              <a:lnSpc>
                <a:spcPct val="100000"/>
              </a:lnSpc>
              <a:spcBef>
                <a:spcPts val="600"/>
              </a:spcBef>
              <a:spcAft>
                <a:spcPts val="600"/>
              </a:spcAft>
            </a:pPr>
            <a:r>
              <a:rPr kumimoji="0" lang="en-US" b="1" i="0" u="none" strike="noStrike" kern="1200" cap="none" spc="0" normalizeH="0" baseline="0" noProof="0">
                <a:ln>
                  <a:noFill/>
                </a:ln>
                <a:effectLst/>
                <a:uLnTx/>
                <a:uFillTx/>
              </a:rPr>
              <a:t>Exit Criteria:  </a:t>
            </a:r>
            <a:r>
              <a:rPr lang="en-US"/>
              <a:t>Districts determine if the school has successfully improved the identified 	subgroup. </a:t>
            </a:r>
            <a:endParaRPr kumimoji="0" lang="en-US" b="0" i="0" u="none" strike="noStrike" kern="1200" cap="none" spc="0" normalizeH="0" baseline="0" noProof="0">
              <a:ln>
                <a:noFill/>
              </a:ln>
              <a:effectLst/>
              <a:uLnTx/>
              <a:uFillTx/>
            </a:endParaRPr>
          </a:p>
          <a:p>
            <a:pPr marL="0" marR="0" lvl="0" indent="0" defTabSz="1371600" rtl="0" eaLnBrk="1" fontAlgn="auto" latinLnBrk="0" hangingPunct="1">
              <a:lnSpc>
                <a:spcPct val="100000"/>
              </a:lnSpc>
              <a:spcBef>
                <a:spcPts val="600"/>
              </a:spcBef>
              <a:spcAft>
                <a:spcPts val="600"/>
              </a:spcAft>
              <a:buClrTx/>
              <a:buSzTx/>
              <a:buFontTx/>
              <a:buNone/>
              <a:tabLst/>
              <a:defRPr/>
            </a:pPr>
            <a:r>
              <a:rPr kumimoji="0" lang="en-US" b="1" i="0" u="none" strike="noStrike" kern="1200" cap="none" spc="0" normalizeH="0" baseline="0" noProof="0">
                <a:ln>
                  <a:noFill/>
                </a:ln>
                <a:effectLst/>
                <a:uLnTx/>
                <a:uFillTx/>
              </a:rPr>
              <a:t>Designation Length: </a:t>
            </a:r>
            <a:r>
              <a:rPr kumimoji="0" lang="en-US" i="0" u="none" strike="noStrike" kern="1200" cap="none" spc="0" normalizeH="0" baseline="0" noProof="0">
                <a:ln>
                  <a:noFill/>
                </a:ln>
                <a:effectLst/>
                <a:uLnTx/>
                <a:uFillTx/>
              </a:rPr>
              <a:t>Annual </a:t>
            </a:r>
            <a:r>
              <a:rPr kumimoji="0" lang="en-US" b="0" i="0" u="none" strike="noStrike" kern="1200" cap="none" spc="0" normalizeH="0" baseline="0" noProof="0">
                <a:ln>
                  <a:noFill/>
                </a:ln>
                <a:effectLst/>
                <a:uLnTx/>
                <a:uFillTx/>
              </a:rPr>
              <a:t>Designation</a:t>
            </a:r>
          </a:p>
          <a:p>
            <a:pPr marL="0" marR="0" lvl="0" indent="0" defTabSz="1371600" rtl="0" eaLnBrk="1" fontAlgn="auto" latinLnBrk="0" hangingPunct="1">
              <a:lnSpc>
                <a:spcPct val="100000"/>
              </a:lnSpc>
              <a:spcBef>
                <a:spcPts val="600"/>
              </a:spcBef>
              <a:spcAft>
                <a:spcPts val="600"/>
              </a:spcAft>
              <a:buClrTx/>
              <a:buSzTx/>
              <a:buFontTx/>
              <a:buNone/>
              <a:tabLst/>
              <a:defRPr/>
            </a:pPr>
            <a:r>
              <a:rPr lang="en-US" b="1"/>
              <a:t>Next Identification: </a:t>
            </a:r>
            <a:r>
              <a:rPr lang="en-US"/>
              <a:t>Fall 2025 </a:t>
            </a:r>
            <a:r>
              <a:rPr lang="en-US">
                <a:highlight>
                  <a:srgbClr val="FFFF00"/>
                </a:highlight>
              </a:rPr>
              <a:t>(November-December?)</a:t>
            </a:r>
          </a:p>
          <a:p>
            <a:pPr marL="0" marR="0" lvl="0" indent="0" defTabSz="1371600" rtl="0" eaLnBrk="1" fontAlgn="auto" latinLnBrk="0" hangingPunct="1">
              <a:lnSpc>
                <a:spcPct val="100000"/>
              </a:lnSpc>
              <a:spcBef>
                <a:spcPts val="600"/>
              </a:spcBef>
              <a:spcAft>
                <a:spcPts val="600"/>
              </a:spcAft>
              <a:buClrTx/>
              <a:buSzTx/>
              <a:buFontTx/>
              <a:buNone/>
              <a:tabLst/>
              <a:defRPr/>
            </a:pPr>
            <a:r>
              <a:rPr lang="en-US" b="1"/>
              <a:t>Notes:</a:t>
            </a:r>
          </a:p>
          <a:p>
            <a:pPr marL="457200" marR="0" lvl="0" indent="-457200"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b="0" i="0" u="none" strike="noStrike" kern="1200" cap="none" spc="0" normalizeH="0" baseline="0" noProof="0">
                <a:ln>
                  <a:noFill/>
                </a:ln>
                <a:effectLst/>
                <a:uLnTx/>
                <a:uFillTx/>
              </a:rPr>
              <a:t>TSI identifications are proactive (.</a:t>
            </a:r>
          </a:p>
          <a:p>
            <a:pPr marL="457200" marR="0" lvl="0" indent="-457200"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b="0" i="0" u="none" strike="noStrike" kern="1200" cap="none" spc="0" normalizeH="0" baseline="0" noProof="0">
                <a:ln>
                  <a:noFill/>
                </a:ln>
                <a:effectLst/>
                <a:uLnTx/>
                <a:uFillTx/>
              </a:rPr>
              <a:t>The bottom 10% established by Elementary, Middle, and High</a:t>
            </a:r>
          </a:p>
          <a:p>
            <a:pPr marL="457200" marR="0" lvl="0" indent="-457200"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a:t>Thresholds are set annually</a:t>
            </a:r>
            <a:endParaRPr kumimoji="0" lang="en-US" b="0" i="0" u="none" strike="noStrike" kern="1200" cap="none" spc="0" normalizeH="0" baseline="0" noProof="0">
              <a:ln>
                <a:noFill/>
              </a:ln>
              <a:effectLst/>
              <a:uLnTx/>
              <a:uFillTx/>
            </a:endParaRPr>
          </a:p>
          <a:p>
            <a:pPr marL="0" marR="0" lvl="0" indent="0" defTabSz="1371600" rtl="0" eaLnBrk="1" fontAlgn="auto" latinLnBrk="0" hangingPunct="1">
              <a:lnSpc>
                <a:spcPct val="100000"/>
              </a:lnSpc>
              <a:spcBef>
                <a:spcPts val="600"/>
              </a:spcBef>
              <a:spcAft>
                <a:spcPts val="600"/>
              </a:spcAft>
              <a:buClrTx/>
              <a:buSzTx/>
              <a:buFontTx/>
              <a:buNone/>
              <a:tabLst/>
              <a:defRPr/>
            </a:pPr>
            <a:endParaRPr kumimoji="0" lang="en-US" b="0" i="0" u="none" strike="noStrike" kern="1200" cap="none" spc="0" normalizeH="0" baseline="0" noProof="0">
              <a:ln>
                <a:noFill/>
              </a:ln>
              <a:effectLst/>
              <a:uLnTx/>
              <a:uFillTx/>
            </a:endParaRPr>
          </a:p>
          <a:p>
            <a:pPr marL="0" marR="0" lvl="0" indent="0" defTabSz="1371600" rtl="0" eaLnBrk="1" fontAlgn="auto" latinLnBrk="0" hangingPunct="1">
              <a:lnSpc>
                <a:spcPct val="100000"/>
              </a:lnSpc>
              <a:spcBef>
                <a:spcPts val="600"/>
              </a:spcBef>
              <a:spcAft>
                <a:spcPts val="600"/>
              </a:spcAft>
              <a:buClrTx/>
              <a:buSzTx/>
              <a:buFontTx/>
              <a:buNone/>
              <a:tabLst/>
              <a:defRPr/>
            </a:pPr>
            <a:endParaRPr kumimoji="0" lang="en-US" b="0" i="0" u="none" strike="noStrike" kern="1200" cap="none" spc="0" normalizeH="0" baseline="0" noProof="0">
              <a:ln>
                <a:noFill/>
              </a:ln>
              <a:effectLst/>
              <a:uLnTx/>
              <a:uFillTx/>
            </a:endParaRPr>
          </a:p>
          <a:p>
            <a:pPr>
              <a:lnSpc>
                <a:spcPct val="100000"/>
              </a:lnSpc>
            </a:pPr>
            <a:endParaRPr lang="en-US" b="1"/>
          </a:p>
        </p:txBody>
      </p:sp>
      <p:pic>
        <p:nvPicPr>
          <p:cNvPr id="5" name="Picture 4" descr="Megaphone">
            <a:extLst>
              <a:ext uri="{FF2B5EF4-FFF2-40B4-BE49-F238E27FC236}">
                <a16:creationId xmlns:a16="http://schemas.microsoft.com/office/drawing/2014/main" id="{F2436CA9-6F85-9180-3ED2-5725725C6C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84896" y="2247900"/>
            <a:ext cx="6361229" cy="6361229"/>
          </a:xfrm>
          <a:prstGeom prst="rect">
            <a:avLst/>
          </a:prstGeom>
          <a:noFill/>
        </p:spPr>
      </p:pic>
    </p:spTree>
    <p:extLst>
      <p:ext uri="{BB962C8B-B14F-4D97-AF65-F5344CB8AC3E}">
        <p14:creationId xmlns:p14="http://schemas.microsoft.com/office/powerpoint/2010/main" val="293597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00C6CE4-DF9B-8202-5208-EB5F4B94139E}"/>
              </a:ext>
            </a:extLst>
          </p:cNvPr>
          <p:cNvSpPr>
            <a:spLocks noGrp="1"/>
          </p:cNvSpPr>
          <p:nvPr>
            <p:ph type="title"/>
          </p:nvPr>
        </p:nvSpPr>
        <p:spPr/>
        <p:txBody>
          <a:bodyPr/>
          <a:lstStyle/>
          <a:p>
            <a:r>
              <a:rPr lang="en-US" dirty="0"/>
              <a:t>Federal Support Categories (ESSA)</a:t>
            </a:r>
          </a:p>
        </p:txBody>
      </p:sp>
      <p:graphicFrame>
        <p:nvGraphicFramePr>
          <p:cNvPr id="10" name="Content Placeholder 9">
            <a:extLst>
              <a:ext uri="{FF2B5EF4-FFF2-40B4-BE49-F238E27FC236}">
                <a16:creationId xmlns:a16="http://schemas.microsoft.com/office/drawing/2014/main" id="{0A3F75F2-0ACC-EEB4-0C59-0FDB859CAB99}"/>
              </a:ext>
            </a:extLst>
          </p:cNvPr>
          <p:cNvGraphicFramePr>
            <a:graphicFrameLocks noGrp="1"/>
          </p:cNvGraphicFramePr>
          <p:nvPr>
            <p:ph idx="1"/>
            <p:extLst>
              <p:ext uri="{D42A27DB-BD31-4B8C-83A1-F6EECF244321}">
                <p14:modId xmlns:p14="http://schemas.microsoft.com/office/powerpoint/2010/main" val="2942702178"/>
              </p:ext>
            </p:extLst>
          </p:nvPr>
        </p:nvGraphicFramePr>
        <p:xfrm>
          <a:off x="919163" y="1817688"/>
          <a:ext cx="16449865" cy="6583680"/>
        </p:xfrm>
        <a:graphic>
          <a:graphicData uri="http://schemas.openxmlformats.org/drawingml/2006/table">
            <a:tbl>
              <a:tblPr firstRow="1" bandRow="1">
                <a:tableStyleId>{5940675A-B579-460E-94D1-54222C63F5DA}</a:tableStyleId>
              </a:tblPr>
              <a:tblGrid>
                <a:gridCol w="3527979">
                  <a:extLst>
                    <a:ext uri="{9D8B030D-6E8A-4147-A177-3AD203B41FA5}">
                      <a16:colId xmlns:a16="http://schemas.microsoft.com/office/drawing/2014/main" val="3758583220"/>
                    </a:ext>
                  </a:extLst>
                </a:gridCol>
                <a:gridCol w="4041765">
                  <a:extLst>
                    <a:ext uri="{9D8B030D-6E8A-4147-A177-3AD203B41FA5}">
                      <a16:colId xmlns:a16="http://schemas.microsoft.com/office/drawing/2014/main" val="656516687"/>
                    </a:ext>
                  </a:extLst>
                </a:gridCol>
                <a:gridCol w="6656591">
                  <a:extLst>
                    <a:ext uri="{9D8B030D-6E8A-4147-A177-3AD203B41FA5}">
                      <a16:colId xmlns:a16="http://schemas.microsoft.com/office/drawing/2014/main" val="4133957315"/>
                    </a:ext>
                  </a:extLst>
                </a:gridCol>
                <a:gridCol w="2223530">
                  <a:extLst>
                    <a:ext uri="{9D8B030D-6E8A-4147-A177-3AD203B41FA5}">
                      <a16:colId xmlns:a16="http://schemas.microsoft.com/office/drawing/2014/main" val="2638901058"/>
                    </a:ext>
                  </a:extLst>
                </a:gridCol>
              </a:tblGrid>
              <a:tr h="355466">
                <a:tc>
                  <a:txBody>
                    <a:bodyPr/>
                    <a:lstStyle/>
                    <a:p>
                      <a:pPr marL="0" marR="0">
                        <a:spcBef>
                          <a:spcPts val="0"/>
                        </a:spcBef>
                        <a:spcAft>
                          <a:spcPts val="0"/>
                        </a:spcAft>
                      </a:pPr>
                      <a:r>
                        <a:rPr lang="en-US" sz="2800" kern="1200" dirty="0">
                          <a:solidFill>
                            <a:srgbClr val="2F3D4C"/>
                          </a:solidFill>
                        </a:rPr>
                        <a:t>Category</a:t>
                      </a:r>
                      <a:endParaRPr lang="en-US" sz="2800" kern="1200" dirty="0">
                        <a:solidFill>
                          <a:srgbClr val="2F3D4C"/>
                        </a:solidFill>
                        <a:latin typeface="+mn-lt"/>
                        <a:ea typeface="+mn-ea"/>
                        <a:cs typeface="+mn-cs"/>
                      </a:endParaRPr>
                    </a:p>
                  </a:txBody>
                  <a:tcPr marL="102870" marR="102870" marT="0" marB="0" anchor="ctr"/>
                </a:tc>
                <a:tc>
                  <a:txBody>
                    <a:bodyPr/>
                    <a:lstStyle/>
                    <a:p>
                      <a:pPr marL="0" marR="0">
                        <a:spcBef>
                          <a:spcPts val="0"/>
                        </a:spcBef>
                        <a:spcAft>
                          <a:spcPts val="0"/>
                        </a:spcAft>
                      </a:pPr>
                      <a:r>
                        <a:rPr lang="en-US" sz="2800" kern="1200" dirty="0">
                          <a:solidFill>
                            <a:srgbClr val="2F3D4C"/>
                          </a:solidFill>
                        </a:rPr>
                        <a:t>Entry Criteria</a:t>
                      </a:r>
                      <a:endParaRPr lang="en-US" sz="2800" kern="1200" dirty="0">
                        <a:solidFill>
                          <a:srgbClr val="2F3D4C"/>
                        </a:solidFill>
                        <a:latin typeface="+mn-lt"/>
                        <a:ea typeface="+mn-ea"/>
                        <a:cs typeface="+mn-cs"/>
                      </a:endParaRPr>
                    </a:p>
                  </a:txBody>
                  <a:tcPr marL="102870" marR="102870" marT="0" marB="0" anchor="ctr"/>
                </a:tc>
                <a:tc>
                  <a:txBody>
                    <a:bodyPr/>
                    <a:lstStyle/>
                    <a:p>
                      <a:pPr marL="0" marR="0">
                        <a:spcBef>
                          <a:spcPts val="0"/>
                        </a:spcBef>
                        <a:spcAft>
                          <a:spcPts val="0"/>
                        </a:spcAft>
                      </a:pPr>
                      <a:r>
                        <a:rPr lang="en-US" sz="2800" kern="1200" dirty="0">
                          <a:solidFill>
                            <a:srgbClr val="2F3D4C"/>
                          </a:solidFill>
                        </a:rPr>
                        <a:t>Exit Criteria</a:t>
                      </a:r>
                      <a:endParaRPr lang="en-US" sz="2800" kern="1200" dirty="0">
                        <a:solidFill>
                          <a:srgbClr val="2F3D4C"/>
                        </a:solidFill>
                        <a:latin typeface="+mn-lt"/>
                        <a:ea typeface="+mn-ea"/>
                        <a:cs typeface="+mn-cs"/>
                      </a:endParaRPr>
                    </a:p>
                  </a:txBody>
                  <a:tcPr marL="102870" marR="102870" marT="0" marB="0" anchor="ctr"/>
                </a:tc>
                <a:tc>
                  <a:txBody>
                    <a:bodyPr/>
                    <a:lstStyle/>
                    <a:p>
                      <a:pPr marL="0" marR="0">
                        <a:spcBef>
                          <a:spcPts val="0"/>
                        </a:spcBef>
                        <a:spcAft>
                          <a:spcPts val="0"/>
                        </a:spcAft>
                      </a:pPr>
                      <a:r>
                        <a:rPr lang="en-US" sz="2800" kern="1200" dirty="0">
                          <a:solidFill>
                            <a:srgbClr val="2F3D4C"/>
                          </a:solidFill>
                        </a:rPr>
                        <a:t>Cycle</a:t>
                      </a:r>
                      <a:endParaRPr lang="en-US" sz="2800" kern="1200" dirty="0">
                        <a:solidFill>
                          <a:srgbClr val="2F3D4C"/>
                        </a:solidFill>
                        <a:latin typeface="+mn-lt"/>
                        <a:ea typeface="+mn-ea"/>
                        <a:cs typeface="+mn-cs"/>
                      </a:endParaRPr>
                    </a:p>
                  </a:txBody>
                  <a:tcPr marL="102870" marR="102870" marT="0" marB="0" anchor="ctr"/>
                </a:tc>
                <a:extLst>
                  <a:ext uri="{0D108BD9-81ED-4DB2-BD59-A6C34878D82A}">
                    <a16:rowId xmlns:a16="http://schemas.microsoft.com/office/drawing/2014/main" val="1869059187"/>
                  </a:ext>
                </a:extLst>
              </a:tr>
              <a:tr h="1548814">
                <a:tc>
                  <a:txBody>
                    <a:bodyPr/>
                    <a:lstStyle/>
                    <a:p>
                      <a:pPr marL="0" marR="0">
                        <a:spcBef>
                          <a:spcPts val="600"/>
                        </a:spcBef>
                        <a:spcAft>
                          <a:spcPts val="600"/>
                        </a:spcAft>
                      </a:pPr>
                      <a:r>
                        <a:rPr lang="en-US" sz="2400" kern="1200" dirty="0">
                          <a:solidFill>
                            <a:srgbClr val="2F3D4C"/>
                          </a:solidFill>
                        </a:rPr>
                        <a:t>Comprehensive Support and Improvement (CSI)</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Title I school performing in the bottom 5%</a:t>
                      </a:r>
                      <a:endParaRPr lang="en-US" sz="2400"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prstClr val="black"/>
                          </a:solidFill>
                          <a:effectLst/>
                          <a:uLnTx/>
                          <a:uFillTx/>
                        </a:rPr>
                        <a:t>A final summative score on weighted point index that is above the bottom 5% of Title I schools in the most recent subsequent identification year </a:t>
                      </a:r>
                      <a:r>
                        <a:rPr kumimoji="0" lang="en-US" sz="2400" b="1" u="none" strike="noStrike" kern="1200" cap="none" spc="0" normalizeH="0" baseline="0" noProof="0" dirty="0">
                          <a:ln>
                            <a:noFill/>
                          </a:ln>
                          <a:solidFill>
                            <a:prstClr val="black"/>
                          </a:solidFill>
                          <a:effectLst/>
                          <a:uLnTx/>
                          <a:uFillTx/>
                        </a:rPr>
                        <a:t>AND</a:t>
                      </a:r>
                      <a:r>
                        <a:rPr kumimoji="0" lang="en-US" sz="2400" b="0" u="none" strike="noStrike" kern="1200" cap="none" spc="0" normalizeH="0" baseline="0" noProof="0" dirty="0">
                          <a:ln>
                            <a:noFill/>
                          </a:ln>
                          <a:solidFill>
                            <a:prstClr val="black"/>
                          </a:solidFill>
                          <a:effectLst/>
                          <a:uLnTx/>
                          <a:uFillTx/>
                        </a:rPr>
                        <a:t> the % of Meets/Exceeds in ELA or math</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3 Year Designation</a:t>
                      </a:r>
                    </a:p>
                    <a:p>
                      <a:pPr marL="0" marR="0">
                        <a:spcBef>
                          <a:spcPts val="600"/>
                        </a:spcBef>
                        <a:spcAft>
                          <a:spcPts val="600"/>
                        </a:spcAft>
                      </a:pPr>
                      <a:r>
                        <a:rPr lang="en-US" sz="2400" kern="1200" dirty="0">
                          <a:solidFill>
                            <a:srgbClr val="2F3D4C"/>
                          </a:solidFill>
                        </a:rPr>
                        <a:t>Next cycle: 2028</a:t>
                      </a:r>
                      <a:endParaRPr lang="en-US" sz="2400" kern="1200" dirty="0">
                        <a:solidFill>
                          <a:srgbClr val="2F3D4C"/>
                        </a:solidFill>
                        <a:latin typeface="+mn-lt"/>
                        <a:ea typeface="+mn-ea"/>
                        <a:cs typeface="+mn-cs"/>
                      </a:endParaRPr>
                    </a:p>
                  </a:txBody>
                  <a:tcPr marL="102870" marR="102870" marT="0" marB="0" anchor="ctr"/>
                </a:tc>
                <a:extLst>
                  <a:ext uri="{0D108BD9-81ED-4DB2-BD59-A6C34878D82A}">
                    <a16:rowId xmlns:a16="http://schemas.microsoft.com/office/drawing/2014/main" val="2720871948"/>
                  </a:ext>
                </a:extLst>
              </a:tr>
              <a:tr h="1548814">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Comprehensive Support and Improvement (CSI)</a:t>
                      </a:r>
                      <a:endParaRPr kumimoji="0" lang="en-US" sz="2400" b="0" i="0" u="none" strike="noStrike" kern="1200" cap="none" spc="0" normalizeH="0" baseline="0" noProof="0" dirty="0">
                        <a:ln>
                          <a:noFill/>
                        </a:ln>
                        <a:solidFill>
                          <a:srgbClr val="2F3D4C"/>
                        </a:solidFill>
                        <a:effectLst/>
                        <a:uLnTx/>
                        <a:uFillTx/>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High School graduation rate below 70%</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Graduation rate is 70% or higher</a:t>
                      </a:r>
                      <a:endParaRPr lang="en-US" sz="2400"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3 Year 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Next cycle: 2028</a:t>
                      </a:r>
                      <a:endParaRPr kumimoji="0" lang="en-US" sz="2400" b="0" i="0" u="none" strike="noStrike" kern="1200" cap="none" spc="0" normalizeH="0" baseline="0" noProof="0" dirty="0">
                        <a:ln>
                          <a:noFill/>
                        </a:ln>
                        <a:solidFill>
                          <a:srgbClr val="2F3D4C"/>
                        </a:solidFill>
                        <a:effectLst/>
                        <a:uLnTx/>
                        <a:uFillTx/>
                        <a:latin typeface="+mn-lt"/>
                        <a:ea typeface="+mn-ea"/>
                        <a:cs typeface="+mn-cs"/>
                      </a:endParaRPr>
                    </a:p>
                  </a:txBody>
                  <a:tcPr marL="102870" marR="102870" marT="0" marB="0" anchor="ctr"/>
                </a:tc>
                <a:extLst>
                  <a:ext uri="{0D108BD9-81ED-4DB2-BD59-A6C34878D82A}">
                    <a16:rowId xmlns:a16="http://schemas.microsoft.com/office/drawing/2014/main" val="805483953"/>
                  </a:ext>
                </a:extLst>
              </a:tr>
              <a:tr h="1548814">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Comprehensive Support and Improvement (CSI)</a:t>
                      </a:r>
                      <a:endParaRPr kumimoji="0" lang="en-US" sz="2400" b="0" i="0" u="none" strike="noStrike" kern="1200" cap="none" spc="0" normalizeH="0" baseline="0" noProof="0" dirty="0">
                        <a:ln>
                          <a:noFill/>
                        </a:ln>
                        <a:solidFill>
                          <a:srgbClr val="2F3D4C"/>
                        </a:solidFill>
                        <a:effectLst/>
                        <a:uLnTx/>
                        <a:uFillTx/>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Title I ATSI school that doesn’t exit after 2 cycles</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dirty="0">
                          <a:solidFill>
                            <a:prstClr val="black"/>
                          </a:solidFill>
                        </a:rPr>
                        <a:t>The identified subgroup(s) performance moves above the performance of ALL students in the highest performing Title I CSI school</a:t>
                      </a:r>
                      <a:r>
                        <a:rPr kumimoji="0" lang="en-US" sz="2400" b="0" u="none" strike="noStrike" kern="1200" cap="none" spc="0" normalizeH="0" baseline="0" noProof="0" dirty="0">
                          <a:ln>
                            <a:noFill/>
                          </a:ln>
                          <a:solidFill>
                            <a:prstClr val="black"/>
                          </a:solidFill>
                          <a:effectLst/>
                          <a:uLnTx/>
                          <a:uFillTx/>
                        </a:rPr>
                        <a:t> in the most recent subsequent identification year after initial identification </a:t>
                      </a:r>
                      <a:r>
                        <a:rPr kumimoji="0" lang="en-US" sz="2400" b="1" u="none" strike="noStrike" kern="1200" cap="none" spc="0" normalizeH="0" baseline="0" noProof="0" dirty="0">
                          <a:ln>
                            <a:noFill/>
                          </a:ln>
                          <a:solidFill>
                            <a:prstClr val="black"/>
                          </a:solidFill>
                          <a:effectLst/>
                          <a:uLnTx/>
                          <a:uFillTx/>
                        </a:rPr>
                        <a:t>AND</a:t>
                      </a:r>
                      <a:r>
                        <a:rPr kumimoji="0" lang="en-US" sz="2400" b="0" u="none" strike="noStrike" kern="1200" cap="none" spc="0" normalizeH="0" baseline="0" noProof="0" dirty="0">
                          <a:ln>
                            <a:noFill/>
                          </a:ln>
                          <a:solidFill>
                            <a:prstClr val="black"/>
                          </a:solidFill>
                          <a:effectLst/>
                          <a:uLnTx/>
                          <a:uFillTx/>
                        </a:rPr>
                        <a:t> the % of the identified subgroup(s) who meets</a:t>
                      </a:r>
                      <a:r>
                        <a:rPr lang="en-US" sz="2400" dirty="0">
                          <a:solidFill>
                            <a:prstClr val="black"/>
                          </a:solidFill>
                        </a:rPr>
                        <a:t> or exceeds</a:t>
                      </a:r>
                      <a:r>
                        <a:rPr kumimoji="0" lang="en-US" sz="2400" b="0" u="none" strike="noStrike" kern="1200" cap="none" spc="0" normalizeH="0" baseline="0" noProof="0" dirty="0">
                          <a:ln>
                            <a:noFill/>
                          </a:ln>
                          <a:solidFill>
                            <a:prstClr val="black"/>
                          </a:solidFill>
                          <a:effectLst/>
                          <a:uLnTx/>
                          <a:uFillTx/>
                        </a:rPr>
                        <a:t> in ELA or math over the percentage observed in that subgroup in the original identification year</a:t>
                      </a:r>
                      <a:endParaRPr lang="en-US" sz="2400"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3 Year 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Next cycle: 2028</a:t>
                      </a:r>
                      <a:endParaRPr kumimoji="0" lang="en-US" sz="2400" b="0" i="0" u="none" strike="noStrike" kern="1200" cap="none" spc="0" normalizeH="0" baseline="0" noProof="0" dirty="0">
                        <a:ln>
                          <a:noFill/>
                        </a:ln>
                        <a:solidFill>
                          <a:srgbClr val="2F3D4C"/>
                        </a:solidFill>
                        <a:effectLst/>
                        <a:uLnTx/>
                        <a:uFillTx/>
                        <a:latin typeface="+mn-lt"/>
                        <a:ea typeface="+mn-ea"/>
                        <a:cs typeface="+mn-cs"/>
                      </a:endParaRPr>
                    </a:p>
                  </a:txBody>
                  <a:tcPr marL="102870" marR="102870" marT="0" marB="0" anchor="ctr"/>
                </a:tc>
                <a:extLst>
                  <a:ext uri="{0D108BD9-81ED-4DB2-BD59-A6C34878D82A}">
                    <a16:rowId xmlns:a16="http://schemas.microsoft.com/office/drawing/2014/main" val="3619699571"/>
                  </a:ext>
                </a:extLst>
              </a:tr>
            </a:tbl>
          </a:graphicData>
        </a:graphic>
      </p:graphicFrame>
    </p:spTree>
    <p:extLst>
      <p:ext uri="{BB962C8B-B14F-4D97-AF65-F5344CB8AC3E}">
        <p14:creationId xmlns:p14="http://schemas.microsoft.com/office/powerpoint/2010/main" val="4156886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28D9FF-8F76-EFA2-B7E5-A419ADFFE5F6}"/>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267405D6-C3CE-3807-D203-B31ADCD4373A}"/>
              </a:ext>
            </a:extLst>
          </p:cNvPr>
          <p:cNvGraphicFramePr>
            <a:graphicFrameLocks noGrp="1"/>
          </p:cNvGraphicFramePr>
          <p:nvPr>
            <p:ph idx="1"/>
            <p:extLst>
              <p:ext uri="{D42A27DB-BD31-4B8C-83A1-F6EECF244321}">
                <p14:modId xmlns:p14="http://schemas.microsoft.com/office/powerpoint/2010/main" val="1317635921"/>
              </p:ext>
            </p:extLst>
          </p:nvPr>
        </p:nvGraphicFramePr>
        <p:xfrm>
          <a:off x="539145" y="1474790"/>
          <a:ext cx="16961065" cy="7337419"/>
        </p:xfrm>
        <a:graphic>
          <a:graphicData uri="http://schemas.openxmlformats.org/drawingml/2006/table">
            <a:tbl>
              <a:tblPr firstRow="1" bandRow="1">
                <a:tableStyleId>{5940675A-B579-460E-94D1-54222C63F5DA}</a:tableStyleId>
              </a:tblPr>
              <a:tblGrid>
                <a:gridCol w="3637615">
                  <a:extLst>
                    <a:ext uri="{9D8B030D-6E8A-4147-A177-3AD203B41FA5}">
                      <a16:colId xmlns:a16="http://schemas.microsoft.com/office/drawing/2014/main" val="3758583220"/>
                    </a:ext>
                  </a:extLst>
                </a:gridCol>
                <a:gridCol w="4265872">
                  <a:extLst>
                    <a:ext uri="{9D8B030D-6E8A-4147-A177-3AD203B41FA5}">
                      <a16:colId xmlns:a16="http://schemas.microsoft.com/office/drawing/2014/main" val="656516687"/>
                    </a:ext>
                  </a:extLst>
                </a:gridCol>
                <a:gridCol w="6764949">
                  <a:extLst>
                    <a:ext uri="{9D8B030D-6E8A-4147-A177-3AD203B41FA5}">
                      <a16:colId xmlns:a16="http://schemas.microsoft.com/office/drawing/2014/main" val="4133957315"/>
                    </a:ext>
                  </a:extLst>
                </a:gridCol>
                <a:gridCol w="2292629">
                  <a:extLst>
                    <a:ext uri="{9D8B030D-6E8A-4147-A177-3AD203B41FA5}">
                      <a16:colId xmlns:a16="http://schemas.microsoft.com/office/drawing/2014/main" val="2638901058"/>
                    </a:ext>
                  </a:extLst>
                </a:gridCol>
              </a:tblGrid>
              <a:tr h="444536">
                <a:tc>
                  <a:txBody>
                    <a:bodyPr/>
                    <a:lstStyle/>
                    <a:p>
                      <a:pPr marL="0" marR="0">
                        <a:spcBef>
                          <a:spcPts val="600"/>
                        </a:spcBef>
                        <a:spcAft>
                          <a:spcPts val="600"/>
                        </a:spcAft>
                      </a:pPr>
                      <a:r>
                        <a:rPr lang="en-US" sz="2800" b="1" kern="1200" dirty="0">
                          <a:solidFill>
                            <a:srgbClr val="2F3D4C"/>
                          </a:solidFill>
                        </a:rPr>
                        <a:t>Category</a:t>
                      </a:r>
                      <a:endParaRPr lang="en-US" sz="2800" b="1"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800" b="1" kern="1200" dirty="0">
                          <a:solidFill>
                            <a:srgbClr val="2F3D4C"/>
                          </a:solidFill>
                        </a:rPr>
                        <a:t>Entry Criteria</a:t>
                      </a:r>
                      <a:endParaRPr lang="en-US" sz="2800" b="1"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lang="en-US" sz="2800" b="1" kern="1200" dirty="0">
                          <a:solidFill>
                            <a:srgbClr val="2F3D4C"/>
                          </a:solidFill>
                        </a:rPr>
                        <a:t>Exit Criteria</a:t>
                      </a:r>
                      <a:endParaRPr lang="en-US" sz="2800" b="1"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800" b="1" u="none" strike="noStrike" kern="1200" cap="none" spc="0" normalizeH="0" baseline="0" noProof="0" dirty="0">
                          <a:ln>
                            <a:noFill/>
                          </a:ln>
                          <a:solidFill>
                            <a:srgbClr val="2F3D4C"/>
                          </a:solidFill>
                          <a:effectLst/>
                          <a:uLnTx/>
                          <a:uFillTx/>
                        </a:rPr>
                        <a:t>Cycle</a:t>
                      </a:r>
                      <a:endParaRPr kumimoji="0" lang="en-US" sz="2800" b="1" i="0" u="none" strike="noStrike" kern="1200" cap="none" spc="0" normalizeH="0" baseline="0" noProof="0" dirty="0">
                        <a:ln>
                          <a:noFill/>
                        </a:ln>
                        <a:solidFill>
                          <a:srgbClr val="2F3D4C"/>
                        </a:solidFill>
                        <a:effectLst/>
                        <a:uLnTx/>
                        <a:uFillTx/>
                        <a:latin typeface="+mn-lt"/>
                        <a:ea typeface="+mn-ea"/>
                        <a:cs typeface="+mn-cs"/>
                      </a:endParaRPr>
                    </a:p>
                  </a:txBody>
                  <a:tcPr marL="102870" marR="102870" marT="0" marB="0" anchor="ctr"/>
                </a:tc>
                <a:extLst>
                  <a:ext uri="{0D108BD9-81ED-4DB2-BD59-A6C34878D82A}">
                    <a16:rowId xmlns:a16="http://schemas.microsoft.com/office/drawing/2014/main" val="1563603094"/>
                  </a:ext>
                </a:extLst>
              </a:tr>
              <a:tr h="3255481">
                <a:tc>
                  <a:txBody>
                    <a:bodyPr/>
                    <a:lstStyle/>
                    <a:p>
                      <a:pPr marL="0" marR="0">
                        <a:spcBef>
                          <a:spcPts val="600"/>
                        </a:spcBef>
                        <a:spcAft>
                          <a:spcPts val="600"/>
                        </a:spcAft>
                      </a:pPr>
                      <a:r>
                        <a:rPr lang="en-US" sz="2400" b="0" kern="1200" dirty="0">
                          <a:solidFill>
                            <a:srgbClr val="2F3D4C"/>
                          </a:solidFill>
                        </a:rPr>
                        <a:t>Additional Targeted Support and Improvement (ATSI)</a:t>
                      </a:r>
                      <a:endParaRPr lang="en-US" sz="2400" b="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b="0" kern="1200" dirty="0">
                          <a:solidFill>
                            <a:srgbClr val="2F3D4C"/>
                          </a:solidFill>
                        </a:rPr>
                        <a:t>Subgroup performance is at or below the 5th percentile</a:t>
                      </a:r>
                      <a:endParaRPr lang="en-US" sz="2400" b="0"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lang="en-US" sz="2400" b="0" dirty="0">
                          <a:solidFill>
                            <a:prstClr val="black"/>
                          </a:solidFill>
                        </a:rPr>
                        <a:t>The identified subgroup(s) performance moves above the performance of ALL students in the highest performing Title I CSI school</a:t>
                      </a:r>
                      <a:r>
                        <a:rPr kumimoji="0" lang="en-US" sz="2400" b="0" u="none" strike="noStrike" kern="1200" cap="none" spc="0" normalizeH="0" baseline="0" noProof="0" dirty="0">
                          <a:ln>
                            <a:noFill/>
                          </a:ln>
                          <a:solidFill>
                            <a:prstClr val="black"/>
                          </a:solidFill>
                          <a:effectLst/>
                          <a:uLnTx/>
                          <a:uFillTx/>
                        </a:rPr>
                        <a:t> in the most recent subsequent identification year after initial identification AND the % of the identified subgroup(s) who meets</a:t>
                      </a:r>
                      <a:r>
                        <a:rPr lang="en-US" sz="2400" b="0" dirty="0">
                          <a:solidFill>
                            <a:prstClr val="black"/>
                          </a:solidFill>
                        </a:rPr>
                        <a:t> or exceeds</a:t>
                      </a:r>
                      <a:r>
                        <a:rPr kumimoji="0" lang="en-US" sz="2400" b="0" u="none" strike="noStrike" kern="1200" cap="none" spc="0" normalizeH="0" baseline="0" noProof="0" dirty="0">
                          <a:ln>
                            <a:noFill/>
                          </a:ln>
                          <a:solidFill>
                            <a:prstClr val="black"/>
                          </a:solidFill>
                          <a:effectLst/>
                          <a:uLnTx/>
                          <a:uFillTx/>
                        </a:rPr>
                        <a:t> in ELA or math over the percentage observed in that subgroup in the original identification year</a:t>
                      </a:r>
                      <a:endParaRPr lang="en-US" sz="2400" b="0"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3 Year 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Next cycle: 2028</a:t>
                      </a:r>
                      <a:endParaRPr kumimoji="0" lang="en-US" sz="2400" b="0" i="0" u="none" strike="noStrike" kern="1200" cap="none" spc="0" normalizeH="0" baseline="0" noProof="0" dirty="0">
                        <a:ln>
                          <a:noFill/>
                        </a:ln>
                        <a:solidFill>
                          <a:srgbClr val="2F3D4C"/>
                        </a:solidFill>
                        <a:effectLst/>
                        <a:uLnTx/>
                        <a:uFillTx/>
                        <a:latin typeface="+mn-lt"/>
                        <a:ea typeface="+mn-ea"/>
                        <a:cs typeface="+mn-cs"/>
                      </a:endParaRPr>
                    </a:p>
                  </a:txBody>
                  <a:tcPr marL="102870" marR="102870" marT="0" marB="0" anchor="ctr"/>
                </a:tc>
                <a:extLst>
                  <a:ext uri="{0D108BD9-81ED-4DB2-BD59-A6C34878D82A}">
                    <a16:rowId xmlns:a16="http://schemas.microsoft.com/office/drawing/2014/main" val="2451263506"/>
                  </a:ext>
                </a:extLst>
              </a:tr>
              <a:tr h="1815306">
                <a:tc>
                  <a:txBody>
                    <a:bodyPr/>
                    <a:lstStyle/>
                    <a:p>
                      <a:pPr marL="0" marR="0">
                        <a:spcBef>
                          <a:spcPts val="600"/>
                        </a:spcBef>
                        <a:spcAft>
                          <a:spcPts val="600"/>
                        </a:spcAft>
                      </a:pPr>
                      <a:r>
                        <a:rPr lang="en-US" sz="2400" kern="1200" dirty="0">
                          <a:solidFill>
                            <a:srgbClr val="2F3D4C"/>
                          </a:solidFill>
                        </a:rPr>
                        <a:t>Targeted Support and Improvement Consistently Underperforming Subgroup (TSI_CUS)</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Subgroup performance is at or below the 10th percentile for 3 consecutive years</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District determines if the school has successfully improved the identified subgroup</a:t>
                      </a:r>
                      <a:endParaRPr lang="en-US" sz="2400"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Annual</a:t>
                      </a:r>
                      <a:endParaRPr kumimoji="0" lang="en-US" sz="2400" b="0" i="0" u="none" strike="noStrike" kern="1200" cap="none" spc="0" normalizeH="0" baseline="0" noProof="0" dirty="0">
                        <a:ln>
                          <a:noFill/>
                        </a:ln>
                        <a:solidFill>
                          <a:srgbClr val="2F3D4C"/>
                        </a:solidFill>
                        <a:effectLst/>
                        <a:uLnTx/>
                        <a:uFillTx/>
                        <a:latin typeface="+mn-lt"/>
                        <a:ea typeface="+mn-ea"/>
                        <a:cs typeface="+mn-cs"/>
                      </a:endParaRPr>
                    </a:p>
                  </a:txBody>
                  <a:tcPr marL="102870" marR="102870" marT="0" marB="0" anchor="ctr"/>
                </a:tc>
                <a:extLst>
                  <a:ext uri="{0D108BD9-81ED-4DB2-BD59-A6C34878D82A}">
                    <a16:rowId xmlns:a16="http://schemas.microsoft.com/office/drawing/2014/main" val="1369472700"/>
                  </a:ext>
                </a:extLst>
              </a:tr>
              <a:tr h="1808602">
                <a:tc>
                  <a:txBody>
                    <a:bodyPr/>
                    <a:lstStyle/>
                    <a:p>
                      <a:pPr marL="0" marR="0">
                        <a:spcBef>
                          <a:spcPts val="600"/>
                        </a:spcBef>
                        <a:spcAft>
                          <a:spcPts val="600"/>
                        </a:spcAft>
                      </a:pPr>
                      <a:r>
                        <a:rPr lang="en-US" sz="2400" kern="1200" dirty="0">
                          <a:solidFill>
                            <a:srgbClr val="2F3D4C"/>
                          </a:solidFill>
                        </a:rPr>
                        <a:t>Targeted Support and Improvement (TSI)</a:t>
                      </a:r>
                    </a:p>
                    <a:p>
                      <a:pPr marL="0" marR="0">
                        <a:spcBef>
                          <a:spcPts val="600"/>
                        </a:spcBef>
                        <a:spcAft>
                          <a:spcPts val="600"/>
                        </a:spcAft>
                      </a:pPr>
                      <a:r>
                        <a:rPr lang="en-US" sz="2400" b="1" kern="1200" dirty="0">
                          <a:solidFill>
                            <a:srgbClr val="2F3D4C"/>
                          </a:solidFill>
                        </a:rPr>
                        <a:t>Warning Only</a:t>
                      </a:r>
                      <a:endParaRPr lang="en-US" sz="2400" b="1" kern="1200" dirty="0">
                        <a:solidFill>
                          <a:srgbClr val="C00000"/>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Subgroup performance is at or below the 10</a:t>
                      </a:r>
                      <a:r>
                        <a:rPr lang="en-US" sz="2400" kern="1200" baseline="30000" dirty="0">
                          <a:solidFill>
                            <a:srgbClr val="2F3D4C"/>
                          </a:solidFill>
                        </a:rPr>
                        <a:t>th</a:t>
                      </a:r>
                      <a:r>
                        <a:rPr lang="en-US" sz="2400" kern="1200" dirty="0">
                          <a:solidFill>
                            <a:srgbClr val="2F3D4C"/>
                          </a:solidFill>
                        </a:rPr>
                        <a:t> percentile</a:t>
                      </a:r>
                      <a:endParaRPr lang="en-US" sz="2400"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lang="en-US" sz="2400" kern="1200" dirty="0">
                          <a:solidFill>
                            <a:srgbClr val="2F3D4C"/>
                          </a:solidFill>
                        </a:rPr>
                        <a:t>District determines if the school has successfully improved the identified subgroup</a:t>
                      </a:r>
                      <a:endParaRPr lang="en-US" sz="2400"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2400" b="0" u="none" strike="noStrike" kern="1200" cap="none" spc="0" normalizeH="0" baseline="0" noProof="0" dirty="0">
                          <a:ln>
                            <a:noFill/>
                          </a:ln>
                          <a:solidFill>
                            <a:srgbClr val="2F3D4C"/>
                          </a:solidFill>
                          <a:effectLst/>
                          <a:uLnTx/>
                          <a:uFillTx/>
                        </a:rPr>
                        <a:t>Annual</a:t>
                      </a:r>
                      <a:endParaRPr kumimoji="0" lang="en-US" sz="2400" b="0" i="0" u="none" strike="noStrike" kern="1200" cap="none" spc="0" normalizeH="0" baseline="0" noProof="0" dirty="0">
                        <a:ln>
                          <a:noFill/>
                        </a:ln>
                        <a:solidFill>
                          <a:srgbClr val="2F3D4C"/>
                        </a:solidFill>
                        <a:effectLst/>
                        <a:uLnTx/>
                        <a:uFillTx/>
                        <a:latin typeface="+mn-lt"/>
                        <a:ea typeface="+mn-ea"/>
                        <a:cs typeface="+mn-cs"/>
                      </a:endParaRPr>
                    </a:p>
                  </a:txBody>
                  <a:tcPr marL="102870" marR="102870" marT="0" marB="0" anchor="ctr"/>
                </a:tc>
                <a:extLst>
                  <a:ext uri="{0D108BD9-81ED-4DB2-BD59-A6C34878D82A}">
                    <a16:rowId xmlns:a16="http://schemas.microsoft.com/office/drawing/2014/main" val="2163537659"/>
                  </a:ext>
                </a:extLst>
              </a:tr>
            </a:tbl>
          </a:graphicData>
        </a:graphic>
      </p:graphicFrame>
      <p:sp>
        <p:nvSpPr>
          <p:cNvPr id="2" name="Title 1">
            <a:extLst>
              <a:ext uri="{FF2B5EF4-FFF2-40B4-BE49-F238E27FC236}">
                <a16:creationId xmlns:a16="http://schemas.microsoft.com/office/drawing/2014/main" id="{0B0C13F2-C920-9048-ECCE-46C748A54AB0}"/>
              </a:ext>
            </a:extLst>
          </p:cNvPr>
          <p:cNvSpPr>
            <a:spLocks noGrp="1"/>
          </p:cNvSpPr>
          <p:nvPr>
            <p:ph type="title"/>
          </p:nvPr>
        </p:nvSpPr>
        <p:spPr/>
        <p:txBody>
          <a:bodyPr/>
          <a:lstStyle/>
          <a:p>
            <a:r>
              <a:rPr lang="en-US" dirty="0"/>
              <a:t>Federal Support Categories (ESSA) continued</a:t>
            </a:r>
          </a:p>
        </p:txBody>
      </p:sp>
      <p:pic>
        <p:nvPicPr>
          <p:cNvPr id="5" name="Picture 4" descr="megaphone">
            <a:extLst>
              <a:ext uri="{FF2B5EF4-FFF2-40B4-BE49-F238E27FC236}">
                <a16:creationId xmlns:a16="http://schemas.microsoft.com/office/drawing/2014/main" id="{4F7EE3E9-4458-9F3F-E6C2-86C7BC8535A1}"/>
              </a:ext>
            </a:extLst>
          </p:cNvPr>
          <p:cNvPicPr>
            <a:picLocks noChangeAspect="1"/>
          </p:cNvPicPr>
          <p:nvPr/>
        </p:nvPicPr>
        <p:blipFill>
          <a:blip r:embed="rId2"/>
          <a:stretch>
            <a:fillRect/>
          </a:stretch>
        </p:blipFill>
        <p:spPr>
          <a:xfrm>
            <a:off x="3208093" y="7739043"/>
            <a:ext cx="937405" cy="936507"/>
          </a:xfrm>
          <a:prstGeom prst="rect">
            <a:avLst/>
          </a:prstGeom>
        </p:spPr>
      </p:pic>
    </p:spTree>
    <p:extLst>
      <p:ext uri="{BB962C8B-B14F-4D97-AF65-F5344CB8AC3E}">
        <p14:creationId xmlns:p14="http://schemas.microsoft.com/office/powerpoint/2010/main" val="3546512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4E41D-8ACD-5395-9D48-EAC0324888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D32B14-6506-6C1D-5E4D-DE450611BE55}"/>
              </a:ext>
            </a:extLst>
          </p:cNvPr>
          <p:cNvSpPr>
            <a:spLocks noGrp="1"/>
          </p:cNvSpPr>
          <p:nvPr>
            <p:ph type="title"/>
          </p:nvPr>
        </p:nvSpPr>
        <p:spPr/>
        <p:txBody>
          <a:bodyPr/>
          <a:lstStyle/>
          <a:p>
            <a:r>
              <a:rPr lang="en-US"/>
              <a:t>Threshold Scores</a:t>
            </a:r>
          </a:p>
        </p:txBody>
      </p:sp>
      <p:sp>
        <p:nvSpPr>
          <p:cNvPr id="3" name="Content Placeholder 2">
            <a:extLst>
              <a:ext uri="{FF2B5EF4-FFF2-40B4-BE49-F238E27FC236}">
                <a16:creationId xmlns:a16="http://schemas.microsoft.com/office/drawing/2014/main" id="{9707C580-9F27-505A-FFD8-930F0D83DC99}"/>
              </a:ext>
            </a:extLst>
          </p:cNvPr>
          <p:cNvSpPr>
            <a:spLocks noGrp="1"/>
          </p:cNvSpPr>
          <p:nvPr>
            <p:ph idx="1"/>
          </p:nvPr>
        </p:nvSpPr>
        <p:spPr/>
        <p:txBody>
          <a:bodyPr>
            <a:normAutofit/>
          </a:bodyPr>
          <a:lstStyle/>
          <a:p>
            <a:pPr marL="457200" indent="-457200">
              <a:buFont typeface="Arial" panose="020B0604020202020204" pitchFamily="34" charset="0"/>
              <a:buChar char="•"/>
            </a:pPr>
            <a:endParaRPr lang="en-US" sz="3600"/>
          </a:p>
          <a:p>
            <a:pPr marL="457200" indent="-457200">
              <a:buFont typeface="Arial" panose="020B0604020202020204" pitchFamily="34" charset="0"/>
              <a:buChar char="•"/>
            </a:pPr>
            <a:endParaRPr lang="en-US" sz="3600"/>
          </a:p>
          <a:p>
            <a:pPr marL="457200" indent="-457200">
              <a:buFont typeface="Arial" panose="020B0604020202020204" pitchFamily="34" charset="0"/>
              <a:buChar char="•"/>
            </a:pPr>
            <a:endParaRPr lang="en-US" sz="3600"/>
          </a:p>
          <a:p>
            <a:pPr marL="457200" indent="-457200">
              <a:buFont typeface="Arial" panose="020B0604020202020204" pitchFamily="34" charset="0"/>
              <a:buChar char="•"/>
            </a:pPr>
            <a:endParaRPr lang="en-US" sz="3600"/>
          </a:p>
          <a:p>
            <a:pPr marL="457200" indent="-457200">
              <a:buFont typeface="Arial" panose="020B0604020202020204" pitchFamily="34" charset="0"/>
              <a:buChar char="•"/>
            </a:pPr>
            <a:endParaRPr lang="en-US" sz="3600"/>
          </a:p>
          <a:p>
            <a:pPr marL="457200" indent="-457200">
              <a:buFont typeface="Arial" panose="020B0604020202020204" pitchFamily="34" charset="0"/>
              <a:buChar char="•"/>
            </a:pPr>
            <a:r>
              <a:rPr lang="en-US" sz="3600"/>
              <a:t>2024 is not an identification year – included to show how scores are tracking</a:t>
            </a:r>
          </a:p>
          <a:p>
            <a:pPr marL="457200" indent="-457200">
              <a:buFont typeface="Arial" panose="020B0604020202020204" pitchFamily="34" charset="0"/>
              <a:buChar char="•"/>
            </a:pPr>
            <a:r>
              <a:rPr lang="en-US" sz="3600">
                <a:highlight>
                  <a:srgbClr val="FFFF00"/>
                </a:highlight>
              </a:rPr>
              <a:t>2025 is an identification year = new threshold</a:t>
            </a:r>
          </a:p>
          <a:p>
            <a:pPr marL="457200" indent="-457200">
              <a:buFont typeface="Arial" panose="020B0604020202020204" pitchFamily="34" charset="0"/>
              <a:buChar char="•"/>
            </a:pPr>
            <a:r>
              <a:rPr lang="en-US" sz="3600"/>
              <a:t>Subgroup performance is compared to lowest 5% of Title I schools (</a:t>
            </a:r>
            <a:r>
              <a:rPr lang="en-US" sz="3600" err="1"/>
              <a:t>elem</a:t>
            </a:r>
            <a:r>
              <a:rPr lang="en-US" sz="3600"/>
              <a:t>, middle, and high)</a:t>
            </a:r>
          </a:p>
          <a:p>
            <a:pPr marL="457200" indent="-457200">
              <a:buFont typeface="Arial" panose="020B0604020202020204" pitchFamily="34" charset="0"/>
              <a:buChar char="•"/>
            </a:pPr>
            <a:endParaRPr lang="en-US" sz="3600"/>
          </a:p>
          <a:p>
            <a:pPr marL="457200" indent="-457200">
              <a:buFont typeface="Arial" panose="020B0604020202020204" pitchFamily="34" charset="0"/>
              <a:buChar char="•"/>
            </a:pPr>
            <a:endParaRPr lang="en-US" sz="3600"/>
          </a:p>
        </p:txBody>
      </p:sp>
      <p:graphicFrame>
        <p:nvGraphicFramePr>
          <p:cNvPr id="4" name="Table 3">
            <a:extLst>
              <a:ext uri="{FF2B5EF4-FFF2-40B4-BE49-F238E27FC236}">
                <a16:creationId xmlns:a16="http://schemas.microsoft.com/office/drawing/2014/main" id="{0E7EC60C-57D0-154E-DD8B-21F68911E40F}"/>
              </a:ext>
            </a:extLst>
          </p:cNvPr>
          <p:cNvGraphicFramePr>
            <a:graphicFrameLocks noGrp="1"/>
          </p:cNvGraphicFramePr>
          <p:nvPr>
            <p:extLst>
              <p:ext uri="{D42A27DB-BD31-4B8C-83A1-F6EECF244321}">
                <p14:modId xmlns:p14="http://schemas.microsoft.com/office/powerpoint/2010/main" val="3202613532"/>
              </p:ext>
            </p:extLst>
          </p:nvPr>
        </p:nvGraphicFramePr>
        <p:xfrm>
          <a:off x="2307338" y="1644967"/>
          <a:ext cx="12192000" cy="30175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813221547"/>
                    </a:ext>
                  </a:extLst>
                </a:gridCol>
                <a:gridCol w="3048000">
                  <a:extLst>
                    <a:ext uri="{9D8B030D-6E8A-4147-A177-3AD203B41FA5}">
                      <a16:colId xmlns:a16="http://schemas.microsoft.com/office/drawing/2014/main" val="2372072540"/>
                    </a:ext>
                  </a:extLst>
                </a:gridCol>
                <a:gridCol w="3048000">
                  <a:extLst>
                    <a:ext uri="{9D8B030D-6E8A-4147-A177-3AD203B41FA5}">
                      <a16:colId xmlns:a16="http://schemas.microsoft.com/office/drawing/2014/main" val="632471188"/>
                    </a:ext>
                  </a:extLst>
                </a:gridCol>
                <a:gridCol w="3048000">
                  <a:extLst>
                    <a:ext uri="{9D8B030D-6E8A-4147-A177-3AD203B41FA5}">
                      <a16:colId xmlns:a16="http://schemas.microsoft.com/office/drawing/2014/main" val="3824169484"/>
                    </a:ext>
                  </a:extLst>
                </a:gridCol>
              </a:tblGrid>
              <a:tr h="370840">
                <a:tc>
                  <a:txBody>
                    <a:bodyPr/>
                    <a:lstStyle/>
                    <a:p>
                      <a:r>
                        <a:rPr lang="en-US"/>
                        <a:t>Year</a:t>
                      </a:r>
                    </a:p>
                  </a:txBody>
                  <a:tcPr/>
                </a:tc>
                <a:tc>
                  <a:txBody>
                    <a:bodyPr/>
                    <a:lstStyle/>
                    <a:p>
                      <a:r>
                        <a:rPr lang="en-US"/>
                        <a:t>Elementary</a:t>
                      </a:r>
                    </a:p>
                  </a:txBody>
                  <a:tcPr/>
                </a:tc>
                <a:tc>
                  <a:txBody>
                    <a:bodyPr/>
                    <a:lstStyle/>
                    <a:p>
                      <a:r>
                        <a:rPr lang="en-US"/>
                        <a:t>Middle</a:t>
                      </a:r>
                    </a:p>
                  </a:txBody>
                  <a:tcPr/>
                </a:tc>
                <a:tc>
                  <a:txBody>
                    <a:bodyPr/>
                    <a:lstStyle/>
                    <a:p>
                      <a:r>
                        <a:rPr lang="en-US"/>
                        <a:t>High</a:t>
                      </a:r>
                    </a:p>
                  </a:txBody>
                  <a:tcPr/>
                </a:tc>
                <a:extLst>
                  <a:ext uri="{0D108BD9-81ED-4DB2-BD59-A6C34878D82A}">
                    <a16:rowId xmlns:a16="http://schemas.microsoft.com/office/drawing/2014/main" val="1630722742"/>
                  </a:ext>
                </a:extLst>
              </a:tr>
              <a:tr h="370840">
                <a:tc>
                  <a:txBody>
                    <a:bodyPr/>
                    <a:lstStyle/>
                    <a:p>
                      <a:r>
                        <a:rPr lang="en-US"/>
                        <a:t>2018</a:t>
                      </a:r>
                    </a:p>
                  </a:txBody>
                  <a:tcPr/>
                </a:tc>
                <a:tc>
                  <a:txBody>
                    <a:bodyPr/>
                    <a:lstStyle/>
                    <a:p>
                      <a:r>
                        <a:rPr lang="en-US"/>
                        <a:t>28.86</a:t>
                      </a:r>
                    </a:p>
                  </a:txBody>
                  <a:tcPr/>
                </a:tc>
                <a:tc>
                  <a:txBody>
                    <a:bodyPr/>
                    <a:lstStyle/>
                    <a:p>
                      <a:r>
                        <a:rPr lang="en-US"/>
                        <a:t>24.8</a:t>
                      </a:r>
                    </a:p>
                  </a:txBody>
                  <a:tcPr/>
                </a:tc>
                <a:tc>
                  <a:txBody>
                    <a:bodyPr/>
                    <a:lstStyle/>
                    <a:p>
                      <a:r>
                        <a:rPr lang="en-US"/>
                        <a:t>30.92</a:t>
                      </a:r>
                    </a:p>
                  </a:txBody>
                  <a:tcPr/>
                </a:tc>
                <a:extLst>
                  <a:ext uri="{0D108BD9-81ED-4DB2-BD59-A6C34878D82A}">
                    <a16:rowId xmlns:a16="http://schemas.microsoft.com/office/drawing/2014/main" val="2384292934"/>
                  </a:ext>
                </a:extLst>
              </a:tr>
              <a:tr h="370840">
                <a:tc>
                  <a:txBody>
                    <a:bodyPr/>
                    <a:lstStyle/>
                    <a:p>
                      <a:r>
                        <a:rPr lang="en-US"/>
                        <a:t>2022</a:t>
                      </a:r>
                    </a:p>
                  </a:txBody>
                  <a:tcPr/>
                </a:tc>
                <a:tc>
                  <a:txBody>
                    <a:bodyPr/>
                    <a:lstStyle/>
                    <a:p>
                      <a:r>
                        <a:rPr lang="en-US"/>
                        <a:t>30.79</a:t>
                      </a:r>
                    </a:p>
                  </a:txBody>
                  <a:tcPr/>
                </a:tc>
                <a:tc>
                  <a:txBody>
                    <a:bodyPr/>
                    <a:lstStyle/>
                    <a:p>
                      <a:r>
                        <a:rPr lang="en-US"/>
                        <a:t>27.48</a:t>
                      </a:r>
                    </a:p>
                  </a:txBody>
                  <a:tcPr/>
                </a:tc>
                <a:tc>
                  <a:txBody>
                    <a:bodyPr/>
                    <a:lstStyle/>
                    <a:p>
                      <a:r>
                        <a:rPr lang="en-US"/>
                        <a:t>15.4</a:t>
                      </a:r>
                    </a:p>
                  </a:txBody>
                  <a:tcPr/>
                </a:tc>
                <a:extLst>
                  <a:ext uri="{0D108BD9-81ED-4DB2-BD59-A6C34878D82A}">
                    <a16:rowId xmlns:a16="http://schemas.microsoft.com/office/drawing/2014/main" val="249620914"/>
                  </a:ext>
                </a:extLst>
              </a:tr>
              <a:tr h="370840">
                <a:tc>
                  <a:txBody>
                    <a:bodyPr/>
                    <a:lstStyle/>
                    <a:p>
                      <a:r>
                        <a:rPr lang="en-US"/>
                        <a:t>2024* 5%</a:t>
                      </a:r>
                    </a:p>
                  </a:txBody>
                  <a:tcPr/>
                </a:tc>
                <a:tc>
                  <a:txBody>
                    <a:bodyPr/>
                    <a:lstStyle/>
                    <a:p>
                      <a:r>
                        <a:rPr lang="en-US"/>
                        <a:t>33.14</a:t>
                      </a:r>
                    </a:p>
                  </a:txBody>
                  <a:tcPr/>
                </a:tc>
                <a:tc>
                  <a:txBody>
                    <a:bodyPr/>
                    <a:lstStyle/>
                    <a:p>
                      <a:r>
                        <a:rPr lang="en-US"/>
                        <a:t>29.19</a:t>
                      </a:r>
                    </a:p>
                  </a:txBody>
                  <a:tcPr/>
                </a:tc>
                <a:tc>
                  <a:txBody>
                    <a:bodyPr/>
                    <a:lstStyle/>
                    <a:p>
                      <a:r>
                        <a:rPr lang="en-US"/>
                        <a:t>11.19</a:t>
                      </a:r>
                    </a:p>
                  </a:txBody>
                  <a:tcPr/>
                </a:tc>
                <a:extLst>
                  <a:ext uri="{0D108BD9-81ED-4DB2-BD59-A6C34878D82A}">
                    <a16:rowId xmlns:a16="http://schemas.microsoft.com/office/drawing/2014/main" val="1541547429"/>
                  </a:ext>
                </a:extLst>
              </a:tr>
              <a:tr h="370840">
                <a:tc>
                  <a:txBody>
                    <a:bodyPr/>
                    <a:lstStyle/>
                    <a:p>
                      <a:r>
                        <a:rPr lang="en-US"/>
                        <a:t>2024* 10%</a:t>
                      </a:r>
                    </a:p>
                  </a:txBody>
                  <a:tcPr/>
                </a:tc>
                <a:tc>
                  <a:txBody>
                    <a:bodyPr/>
                    <a:lstStyle/>
                    <a:p>
                      <a:r>
                        <a:rPr lang="en-US"/>
                        <a:t>38.11</a:t>
                      </a:r>
                    </a:p>
                  </a:txBody>
                  <a:tcPr/>
                </a:tc>
                <a:tc>
                  <a:txBody>
                    <a:bodyPr/>
                    <a:lstStyle/>
                    <a:p>
                      <a:r>
                        <a:rPr lang="en-US"/>
                        <a:t>32.7</a:t>
                      </a:r>
                    </a:p>
                  </a:txBody>
                  <a:tcPr/>
                </a:tc>
                <a:tc>
                  <a:txBody>
                    <a:bodyPr/>
                    <a:lstStyle/>
                    <a:p>
                      <a:r>
                        <a:rPr lang="en-US"/>
                        <a:t>41.45</a:t>
                      </a:r>
                    </a:p>
                  </a:txBody>
                  <a:tcPr/>
                </a:tc>
                <a:extLst>
                  <a:ext uri="{0D108BD9-81ED-4DB2-BD59-A6C34878D82A}">
                    <a16:rowId xmlns:a16="http://schemas.microsoft.com/office/drawing/2014/main" val="3091237853"/>
                  </a:ext>
                </a:extLst>
              </a:tr>
              <a:tr h="370840">
                <a:tc>
                  <a:txBody>
                    <a:bodyPr/>
                    <a:lstStyle/>
                    <a:p>
                      <a:r>
                        <a:rPr lang="en-US"/>
                        <a:t>2025 5%</a:t>
                      </a:r>
                    </a:p>
                  </a:txBody>
                  <a:tcPr/>
                </a:tc>
                <a:tc>
                  <a:txBody>
                    <a:bodyPr/>
                    <a:lstStyle/>
                    <a:p>
                      <a:r>
                        <a:rPr lang="en-US"/>
                        <a:t>TBD</a:t>
                      </a:r>
                    </a:p>
                  </a:txBody>
                  <a:tcPr/>
                </a:tc>
                <a:tc>
                  <a:txBody>
                    <a:bodyPr/>
                    <a:lstStyle/>
                    <a:p>
                      <a:r>
                        <a:rPr lang="en-US"/>
                        <a:t>TBD</a:t>
                      </a:r>
                    </a:p>
                  </a:txBody>
                  <a:tcPr/>
                </a:tc>
                <a:tc>
                  <a:txBody>
                    <a:bodyPr/>
                    <a:lstStyle/>
                    <a:p>
                      <a:r>
                        <a:rPr lang="en-US"/>
                        <a:t>TBD</a:t>
                      </a:r>
                    </a:p>
                  </a:txBody>
                  <a:tcPr/>
                </a:tc>
                <a:extLst>
                  <a:ext uri="{0D108BD9-81ED-4DB2-BD59-A6C34878D82A}">
                    <a16:rowId xmlns:a16="http://schemas.microsoft.com/office/drawing/2014/main" val="2169031241"/>
                  </a:ext>
                </a:extLst>
              </a:tr>
            </a:tbl>
          </a:graphicData>
        </a:graphic>
      </p:graphicFrame>
    </p:spTree>
    <p:extLst>
      <p:ext uri="{BB962C8B-B14F-4D97-AF65-F5344CB8AC3E}">
        <p14:creationId xmlns:p14="http://schemas.microsoft.com/office/powerpoint/2010/main" val="2471246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969600-AEE4-4276-F813-14F5E2FEF1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316410-A56C-C557-AADD-DBDADE370660}"/>
              </a:ext>
            </a:extLst>
          </p:cNvPr>
          <p:cNvSpPr>
            <a:spLocks noGrp="1"/>
          </p:cNvSpPr>
          <p:nvPr>
            <p:ph type="title"/>
          </p:nvPr>
        </p:nvSpPr>
        <p:spPr>
          <a:xfrm>
            <a:off x="697425" y="547686"/>
            <a:ext cx="16908650" cy="1405099"/>
          </a:xfrm>
        </p:spPr>
        <p:txBody>
          <a:bodyPr>
            <a:normAutofit/>
          </a:bodyPr>
          <a:lstStyle/>
          <a:p>
            <a:r>
              <a:rPr lang="en-US"/>
              <a:t>Underperforming Schools</a:t>
            </a:r>
          </a:p>
        </p:txBody>
      </p:sp>
      <p:sp>
        <p:nvSpPr>
          <p:cNvPr id="3" name="Content Placeholder 2">
            <a:extLst>
              <a:ext uri="{FF2B5EF4-FFF2-40B4-BE49-F238E27FC236}">
                <a16:creationId xmlns:a16="http://schemas.microsoft.com/office/drawing/2014/main" id="{891CC613-73CB-C3FB-50A2-BFB75BFAA33F}"/>
              </a:ext>
            </a:extLst>
          </p:cNvPr>
          <p:cNvSpPr>
            <a:spLocks noGrp="1"/>
          </p:cNvSpPr>
          <p:nvPr>
            <p:ph idx="1"/>
          </p:nvPr>
        </p:nvSpPr>
        <p:spPr>
          <a:xfrm>
            <a:off x="918972" y="2175347"/>
            <a:ext cx="16450056" cy="7309616"/>
          </a:xfrm>
        </p:spPr>
        <p:txBody>
          <a:bodyPr>
            <a:normAutofit/>
          </a:bodyPr>
          <a:lstStyle/>
          <a:p>
            <a:pPr marL="0" marR="0">
              <a:spcBef>
                <a:spcPts val="600"/>
              </a:spcBef>
              <a:spcAft>
                <a:spcPts val="600"/>
              </a:spcAft>
            </a:pPr>
            <a:r>
              <a:rPr lang="en-US" sz="3200" b="1"/>
              <a:t>Identification: </a:t>
            </a:r>
            <a:r>
              <a:rPr lang="en-US" sz="3200">
                <a:latin typeface="Aptos" panose="020B0004020202020204" pitchFamily="34" charset="0"/>
              </a:rPr>
              <a:t>Any school that receives an overall rating of unsatisfactory or below average 	on its annual school report card.</a:t>
            </a:r>
            <a:endParaRPr lang="en-US" sz="3200">
              <a:effectLst/>
              <a:latin typeface="Aptos" panose="020B0004020202020204" pitchFamily="34" charset="0"/>
            </a:endParaRPr>
          </a:p>
          <a:p>
            <a:pPr marL="0" marR="0">
              <a:spcBef>
                <a:spcPts val="600"/>
              </a:spcBef>
              <a:spcAft>
                <a:spcPts val="600"/>
              </a:spcAft>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Exit Criteria:  </a:t>
            </a:r>
            <a:r>
              <a:rPr lang="en-US" sz="3200">
                <a:solidFill>
                  <a:prstClr val="black"/>
                </a:solidFill>
                <a:latin typeface="Aptos" panose="02110004020202020204"/>
              </a:rPr>
              <a:t>Schools improve the overall rating to average or higher on its annual school 	report card. </a:t>
            </a: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Designation Length: </a:t>
            </a:r>
            <a:r>
              <a:rPr kumimoji="0" lang="en-US" sz="3200" i="0" u="none" strike="noStrike" kern="1200" cap="none" spc="0" normalizeH="0" baseline="0" noProof="0">
                <a:ln>
                  <a:noFill/>
                </a:ln>
                <a:solidFill>
                  <a:prstClr val="black"/>
                </a:solidFill>
                <a:effectLst/>
                <a:uLnTx/>
                <a:uFillTx/>
                <a:latin typeface="Aptos" panose="02110004020202020204"/>
                <a:ea typeface="+mn-ea"/>
                <a:cs typeface="+mn-cs"/>
              </a:rPr>
              <a:t>Annual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Next Identification: </a:t>
            </a:r>
            <a:r>
              <a:rPr lang="en-US" sz="3200">
                <a:solidFill>
                  <a:prstClr val="black"/>
                </a:solidFill>
                <a:latin typeface="Aptos" panose="02110004020202020204"/>
              </a:rPr>
              <a:t>Fall 2025 </a:t>
            </a:r>
            <a:r>
              <a:rPr lang="en-US" sz="3200">
                <a:solidFill>
                  <a:prstClr val="black"/>
                </a:solidFill>
                <a:highlight>
                  <a:srgbClr val="FFFF00"/>
                </a:highlight>
                <a:latin typeface="Aptos" panose="02110004020202020204"/>
              </a:rPr>
              <a:t>(October)</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Notes:</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In the absence of the annual school report card, the Department of Education shall apply the same metrics as established in the state and federal combined accountability model, as defined in the Every Student Succeeds Act to identify “underperforming schools”.</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3200">
                <a:solidFill>
                  <a:prstClr val="black"/>
                </a:solidFill>
                <a:latin typeface="Aptos" panose="02110004020202020204"/>
              </a:rPr>
              <a:t>Underperforming Schools can receive a federal designation of CSI, ATSI, or TSI CUS as well as the underperforming designation.</a:t>
            </a: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sz="3200" b="1"/>
          </a:p>
        </p:txBody>
      </p:sp>
    </p:spTree>
    <p:extLst>
      <p:ext uri="{BB962C8B-B14F-4D97-AF65-F5344CB8AC3E}">
        <p14:creationId xmlns:p14="http://schemas.microsoft.com/office/powerpoint/2010/main" val="121212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61D7F1-458B-B6BE-B111-EAF366A969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E439B9-317F-0D33-EAB3-B138EA99683C}"/>
              </a:ext>
            </a:extLst>
          </p:cNvPr>
          <p:cNvSpPr>
            <a:spLocks noGrp="1"/>
          </p:cNvSpPr>
          <p:nvPr>
            <p:ph type="title"/>
          </p:nvPr>
        </p:nvSpPr>
        <p:spPr>
          <a:xfrm>
            <a:off x="697425" y="547686"/>
            <a:ext cx="16908650" cy="1405099"/>
          </a:xfrm>
        </p:spPr>
        <p:txBody>
          <a:bodyPr>
            <a:normAutofit/>
          </a:bodyPr>
          <a:lstStyle/>
          <a:p>
            <a:r>
              <a:rPr lang="en-US"/>
              <a:t>Chronically Underperforming Schools</a:t>
            </a:r>
          </a:p>
        </p:txBody>
      </p:sp>
      <p:sp>
        <p:nvSpPr>
          <p:cNvPr id="3" name="Content Placeholder 2">
            <a:extLst>
              <a:ext uri="{FF2B5EF4-FFF2-40B4-BE49-F238E27FC236}">
                <a16:creationId xmlns:a16="http://schemas.microsoft.com/office/drawing/2014/main" id="{24328C75-57F6-7B2D-8AAE-83E33DF992CD}"/>
              </a:ext>
            </a:extLst>
          </p:cNvPr>
          <p:cNvSpPr>
            <a:spLocks noGrp="1"/>
          </p:cNvSpPr>
          <p:nvPr>
            <p:ph idx="1"/>
          </p:nvPr>
        </p:nvSpPr>
        <p:spPr>
          <a:xfrm>
            <a:off x="918972" y="2175347"/>
            <a:ext cx="16450056" cy="7309616"/>
          </a:xfrm>
        </p:spPr>
        <p:txBody>
          <a:bodyPr>
            <a:normAutofit/>
          </a:bodyPr>
          <a:lstStyle/>
          <a:p>
            <a:pPr marL="0" marR="0">
              <a:spcBef>
                <a:spcPts val="600"/>
              </a:spcBef>
              <a:spcAft>
                <a:spcPts val="600"/>
              </a:spcAft>
            </a:pPr>
            <a:r>
              <a:rPr lang="en-US" sz="3200" b="1"/>
              <a:t>Identification: </a:t>
            </a:r>
            <a:r>
              <a:rPr lang="en-US" sz="3200">
                <a:latin typeface="Aptos" panose="020B0004020202020204" pitchFamily="34" charset="0"/>
              </a:rPr>
              <a:t>Any school that receives an overall rating of unsatisfactory on its annual school report card for three consecutive years.</a:t>
            </a:r>
            <a:endParaRPr lang="en-US" sz="3200">
              <a:effectLst/>
              <a:latin typeface="Aptos" panose="020B0004020202020204" pitchFamily="34" charset="0"/>
            </a:endParaRPr>
          </a:p>
          <a:p>
            <a:pPr marL="0" marR="0">
              <a:spcBef>
                <a:spcPts val="600"/>
              </a:spcBef>
              <a:spcAft>
                <a:spcPts val="600"/>
              </a:spcAft>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Exit Criteria:  </a:t>
            </a:r>
            <a:r>
              <a:rPr lang="en-US" sz="3200">
                <a:solidFill>
                  <a:prstClr val="black"/>
                </a:solidFill>
                <a:latin typeface="Aptos" panose="02110004020202020204"/>
              </a:rPr>
              <a:t>Schools improve the overall rating to average or higher on its annual school 	report card. </a:t>
            </a: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Designation Length: </a:t>
            </a:r>
            <a:r>
              <a:rPr kumimoji="0" lang="en-US" sz="3200" i="0" u="none" strike="noStrike" kern="1200" cap="none" spc="0" normalizeH="0" baseline="0" noProof="0">
                <a:ln>
                  <a:noFill/>
                </a:ln>
                <a:solidFill>
                  <a:prstClr val="black"/>
                </a:solidFill>
                <a:effectLst/>
                <a:uLnTx/>
                <a:uFillTx/>
                <a:latin typeface="Aptos" panose="02110004020202020204"/>
                <a:ea typeface="+mn-ea"/>
                <a:cs typeface="+mn-cs"/>
              </a:rPr>
              <a:t>Annual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Next Identification: </a:t>
            </a:r>
            <a:r>
              <a:rPr lang="en-US" sz="3200">
                <a:solidFill>
                  <a:prstClr val="black"/>
                </a:solidFill>
                <a:latin typeface="Aptos" panose="02110004020202020204"/>
              </a:rPr>
              <a:t>Fall 2025 </a:t>
            </a:r>
            <a:r>
              <a:rPr lang="en-US" sz="3200">
                <a:solidFill>
                  <a:prstClr val="black"/>
                </a:solidFill>
                <a:highlight>
                  <a:srgbClr val="FFFF00"/>
                </a:highlight>
                <a:latin typeface="Aptos" panose="02110004020202020204"/>
              </a:rPr>
              <a:t>(October)</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Notes:</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3200">
                <a:solidFill>
                  <a:prstClr val="black"/>
                </a:solidFill>
                <a:latin typeface="Aptos" panose="02110004020202020204"/>
              </a:rPr>
              <a:t>Chronically Underperforming Schools may trigger emergency management.</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3200">
                <a:solidFill>
                  <a:prstClr val="black"/>
                </a:solidFill>
                <a:latin typeface="Aptos" panose="02110004020202020204"/>
              </a:rPr>
              <a:t>Chronically Underperforming Schools can receive a federal designation of CSI, ATSI, or TSI CUS as well as the underperforming designation.</a:t>
            </a: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sz="3200" b="1"/>
          </a:p>
        </p:txBody>
      </p:sp>
    </p:spTree>
    <p:extLst>
      <p:ext uri="{BB962C8B-B14F-4D97-AF65-F5344CB8AC3E}">
        <p14:creationId xmlns:p14="http://schemas.microsoft.com/office/powerpoint/2010/main" val="2042145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27F3EB-F9E1-B2FF-A2EF-A2E8945EB4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F31E67-E250-341A-B591-D6F01C2CFB40}"/>
              </a:ext>
            </a:extLst>
          </p:cNvPr>
          <p:cNvSpPr>
            <a:spLocks noGrp="1"/>
          </p:cNvSpPr>
          <p:nvPr>
            <p:ph type="title"/>
          </p:nvPr>
        </p:nvSpPr>
        <p:spPr>
          <a:xfrm>
            <a:off x="697425" y="547686"/>
            <a:ext cx="16908650" cy="1405099"/>
          </a:xfrm>
        </p:spPr>
        <p:txBody>
          <a:bodyPr>
            <a:normAutofit/>
          </a:bodyPr>
          <a:lstStyle/>
          <a:p>
            <a:r>
              <a:rPr lang="en-US"/>
              <a:t>Underperforming Districts</a:t>
            </a:r>
          </a:p>
        </p:txBody>
      </p:sp>
      <p:sp>
        <p:nvSpPr>
          <p:cNvPr id="3" name="Content Placeholder 2">
            <a:extLst>
              <a:ext uri="{FF2B5EF4-FFF2-40B4-BE49-F238E27FC236}">
                <a16:creationId xmlns:a16="http://schemas.microsoft.com/office/drawing/2014/main" id="{EED48850-B3D6-B40F-2F31-DC71BB1A159F}"/>
              </a:ext>
            </a:extLst>
          </p:cNvPr>
          <p:cNvSpPr>
            <a:spLocks noGrp="1"/>
          </p:cNvSpPr>
          <p:nvPr>
            <p:ph idx="1"/>
          </p:nvPr>
        </p:nvSpPr>
        <p:spPr>
          <a:xfrm>
            <a:off x="918972" y="2175347"/>
            <a:ext cx="16450056" cy="7309616"/>
          </a:xfrm>
        </p:spPr>
        <p:txBody>
          <a:bodyPr>
            <a:normAutofit/>
          </a:bodyPr>
          <a:lstStyle/>
          <a:p>
            <a:pPr marL="0" marR="0">
              <a:spcBef>
                <a:spcPts val="600"/>
              </a:spcBef>
              <a:spcAft>
                <a:spcPts val="600"/>
              </a:spcAft>
            </a:pPr>
            <a:r>
              <a:rPr lang="en-US" sz="3200" b="1"/>
              <a:t>Identification: </a:t>
            </a:r>
            <a:r>
              <a:rPr lang="en-US" sz="3200">
                <a:latin typeface="Aptos" panose="020B0004020202020204" pitchFamily="34" charset="0"/>
              </a:rPr>
              <a:t>Any district that has 65% or more of its schools with an overall rating of 	unsatisfactory or below average on its annual school report card. (Section 59-18-900)</a:t>
            </a:r>
            <a:endParaRPr lang="en-US" sz="3200">
              <a:effectLst/>
              <a:latin typeface="Aptos" panose="020B0004020202020204" pitchFamily="34" charset="0"/>
            </a:endParaRPr>
          </a:p>
          <a:p>
            <a:pPr marL="0" marR="0">
              <a:spcBef>
                <a:spcPts val="600"/>
              </a:spcBef>
              <a:spcAft>
                <a:spcPts val="600"/>
              </a:spcAft>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Exit Criteria:  </a:t>
            </a:r>
            <a:r>
              <a:rPr kumimoji="0" lang="en-US" sz="3200" i="0" u="none" strike="noStrike" kern="1200" cap="none" spc="0" normalizeH="0" baseline="0" noProof="0">
                <a:ln>
                  <a:noFill/>
                </a:ln>
                <a:solidFill>
                  <a:prstClr val="black"/>
                </a:solidFill>
                <a:effectLst/>
                <a:uLnTx/>
                <a:uFillTx/>
                <a:latin typeface="Aptos" panose="02110004020202020204"/>
                <a:ea typeface="+mn-ea"/>
                <a:cs typeface="+mn-cs"/>
              </a:rPr>
              <a:t>Districts have less than 65% of their schools with an </a:t>
            </a:r>
            <a:r>
              <a:rPr lang="en-US" sz="3200">
                <a:solidFill>
                  <a:prstClr val="black"/>
                </a:solidFill>
                <a:latin typeface="Aptos" panose="02110004020202020204"/>
              </a:rPr>
              <a:t>overall rating of 	unsatisfactory or below average on its annual school report card.</a:t>
            </a:r>
            <a:endParaRPr kumimoji="0" lang="en-US" sz="320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Designation Length: </a:t>
            </a:r>
            <a:r>
              <a:rPr kumimoji="0" lang="en-US" sz="3200" i="0" u="none" strike="noStrike" kern="1200" cap="none" spc="0" normalizeH="0" baseline="0" noProof="0">
                <a:ln>
                  <a:noFill/>
                </a:ln>
                <a:solidFill>
                  <a:prstClr val="black"/>
                </a:solidFill>
                <a:effectLst/>
                <a:uLnTx/>
                <a:uFillTx/>
                <a:latin typeface="Aptos" panose="02110004020202020204"/>
                <a:ea typeface="+mn-ea"/>
                <a:cs typeface="+mn-cs"/>
              </a:rPr>
              <a:t>Annual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Next Identification: </a:t>
            </a:r>
            <a:r>
              <a:rPr lang="en-US" sz="3200">
                <a:solidFill>
                  <a:prstClr val="black"/>
                </a:solidFill>
                <a:latin typeface="Aptos" panose="02110004020202020204"/>
              </a:rPr>
              <a:t>Fall 2025 </a:t>
            </a:r>
            <a:r>
              <a:rPr lang="en-US" sz="3200">
                <a:solidFill>
                  <a:prstClr val="black"/>
                </a:solidFill>
                <a:highlight>
                  <a:srgbClr val="FFFF00"/>
                </a:highlight>
                <a:latin typeface="Aptos" panose="02110004020202020204"/>
              </a:rPr>
              <a:t>(October)</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Notes:</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3200">
                <a:solidFill>
                  <a:prstClr val="black"/>
                </a:solidFill>
                <a:latin typeface="Aptos" panose="02110004020202020204"/>
              </a:rPr>
              <a:t>Districts identified as underperforming for three consecutive years may trigger emergency management.</a:t>
            </a: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sz="3200" b="1"/>
          </a:p>
        </p:txBody>
      </p:sp>
    </p:spTree>
    <p:extLst>
      <p:ext uri="{BB962C8B-B14F-4D97-AF65-F5344CB8AC3E}">
        <p14:creationId xmlns:p14="http://schemas.microsoft.com/office/powerpoint/2010/main" val="31982163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B240B-AF03-D188-15BA-52A99DAB9CC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25F6DCA-1D64-DA22-5B73-B00D5132B172}"/>
              </a:ext>
            </a:extLst>
          </p:cNvPr>
          <p:cNvSpPr>
            <a:spLocks noGrp="1"/>
          </p:cNvSpPr>
          <p:nvPr>
            <p:ph type="title"/>
          </p:nvPr>
        </p:nvSpPr>
        <p:spPr/>
        <p:txBody>
          <a:bodyPr/>
          <a:lstStyle/>
          <a:p>
            <a:r>
              <a:rPr lang="en-US" dirty="0"/>
              <a:t>State School Support Categories (59-18-1615)</a:t>
            </a:r>
          </a:p>
        </p:txBody>
      </p:sp>
      <p:graphicFrame>
        <p:nvGraphicFramePr>
          <p:cNvPr id="2" name="Table 1">
            <a:extLst>
              <a:ext uri="{FF2B5EF4-FFF2-40B4-BE49-F238E27FC236}">
                <a16:creationId xmlns:a16="http://schemas.microsoft.com/office/drawing/2014/main" id="{F3921647-84E6-FDAC-A5C1-120FE4C0AE18}"/>
              </a:ext>
            </a:extLst>
          </p:cNvPr>
          <p:cNvGraphicFramePr>
            <a:graphicFrameLocks noGrp="1"/>
          </p:cNvGraphicFramePr>
          <p:nvPr>
            <p:extLst>
              <p:ext uri="{D42A27DB-BD31-4B8C-83A1-F6EECF244321}">
                <p14:modId xmlns:p14="http://schemas.microsoft.com/office/powerpoint/2010/main" val="1897166598"/>
              </p:ext>
            </p:extLst>
          </p:nvPr>
        </p:nvGraphicFramePr>
        <p:xfrm>
          <a:off x="506438" y="1364828"/>
          <a:ext cx="16450055" cy="8151966"/>
        </p:xfrm>
        <a:graphic>
          <a:graphicData uri="http://schemas.openxmlformats.org/drawingml/2006/table">
            <a:tbl>
              <a:tblPr firstRow="1" bandRow="1">
                <a:tableStyleId>{5940675A-B579-460E-94D1-54222C63F5DA}</a:tableStyleId>
              </a:tblPr>
              <a:tblGrid>
                <a:gridCol w="3610849">
                  <a:extLst>
                    <a:ext uri="{9D8B030D-6E8A-4147-A177-3AD203B41FA5}">
                      <a16:colId xmlns:a16="http://schemas.microsoft.com/office/drawing/2014/main" val="817426119"/>
                    </a:ext>
                  </a:extLst>
                </a:gridCol>
                <a:gridCol w="5921408">
                  <a:extLst>
                    <a:ext uri="{9D8B030D-6E8A-4147-A177-3AD203B41FA5}">
                      <a16:colId xmlns:a16="http://schemas.microsoft.com/office/drawing/2014/main" val="2389958298"/>
                    </a:ext>
                  </a:extLst>
                </a:gridCol>
                <a:gridCol w="5185764">
                  <a:extLst>
                    <a:ext uri="{9D8B030D-6E8A-4147-A177-3AD203B41FA5}">
                      <a16:colId xmlns:a16="http://schemas.microsoft.com/office/drawing/2014/main" val="1235103987"/>
                    </a:ext>
                  </a:extLst>
                </a:gridCol>
                <a:gridCol w="1732034">
                  <a:extLst>
                    <a:ext uri="{9D8B030D-6E8A-4147-A177-3AD203B41FA5}">
                      <a16:colId xmlns:a16="http://schemas.microsoft.com/office/drawing/2014/main" val="208040076"/>
                    </a:ext>
                  </a:extLst>
                </a:gridCol>
              </a:tblGrid>
              <a:tr h="514705">
                <a:tc>
                  <a:txBody>
                    <a:bodyPr/>
                    <a:lstStyle/>
                    <a:p>
                      <a:pPr marL="0" marR="0">
                        <a:spcBef>
                          <a:spcPts val="0"/>
                        </a:spcBef>
                        <a:spcAft>
                          <a:spcPts val="0"/>
                        </a:spcAft>
                      </a:pPr>
                      <a:r>
                        <a:rPr lang="en-US" sz="2800" kern="1200" dirty="0">
                          <a:solidFill>
                            <a:srgbClr val="2F3D4C"/>
                          </a:solidFill>
                        </a:rPr>
                        <a:t>Category</a:t>
                      </a:r>
                      <a:endParaRPr lang="en-US" sz="2800" kern="1200" dirty="0">
                        <a:solidFill>
                          <a:srgbClr val="2F3D4C"/>
                        </a:solidFill>
                        <a:latin typeface="+mn-lt"/>
                        <a:ea typeface="+mn-ea"/>
                        <a:cs typeface="+mn-cs"/>
                      </a:endParaRPr>
                    </a:p>
                  </a:txBody>
                  <a:tcPr marL="102870" marR="102870" marT="0" marB="0" anchor="ctr"/>
                </a:tc>
                <a:tc>
                  <a:txBody>
                    <a:bodyPr/>
                    <a:lstStyle/>
                    <a:p>
                      <a:pPr marL="0" marR="0">
                        <a:spcBef>
                          <a:spcPts val="0"/>
                        </a:spcBef>
                        <a:spcAft>
                          <a:spcPts val="0"/>
                        </a:spcAft>
                      </a:pPr>
                      <a:r>
                        <a:rPr lang="en-US" sz="2800" kern="1200" dirty="0">
                          <a:solidFill>
                            <a:srgbClr val="2F3D4C"/>
                          </a:solidFill>
                        </a:rPr>
                        <a:t>Entry Criteria</a:t>
                      </a:r>
                      <a:endParaRPr lang="en-US" sz="2800" kern="1200" dirty="0">
                        <a:solidFill>
                          <a:srgbClr val="2F3D4C"/>
                        </a:solidFill>
                        <a:latin typeface="+mn-lt"/>
                        <a:ea typeface="+mn-ea"/>
                        <a:cs typeface="+mn-cs"/>
                      </a:endParaRPr>
                    </a:p>
                  </a:txBody>
                  <a:tcPr marL="102870" marR="102870" marT="0" marB="0" anchor="ctr"/>
                </a:tc>
                <a:tc>
                  <a:txBody>
                    <a:bodyPr/>
                    <a:lstStyle/>
                    <a:p>
                      <a:pPr marL="0" marR="0">
                        <a:spcBef>
                          <a:spcPts val="0"/>
                        </a:spcBef>
                        <a:spcAft>
                          <a:spcPts val="0"/>
                        </a:spcAft>
                      </a:pPr>
                      <a:r>
                        <a:rPr lang="en-US" sz="2800" kern="1200" dirty="0">
                          <a:solidFill>
                            <a:srgbClr val="2F3D4C"/>
                          </a:solidFill>
                        </a:rPr>
                        <a:t>Exit Criteria</a:t>
                      </a:r>
                      <a:endParaRPr lang="en-US" sz="2800" kern="1200" dirty="0">
                        <a:solidFill>
                          <a:srgbClr val="2F3D4C"/>
                        </a:solidFill>
                        <a:latin typeface="+mn-lt"/>
                        <a:ea typeface="+mn-ea"/>
                        <a:cs typeface="+mn-cs"/>
                      </a:endParaRPr>
                    </a:p>
                  </a:txBody>
                  <a:tcPr marL="102870" marR="102870" marT="0" marB="0" anchor="ctr"/>
                </a:tc>
                <a:tc>
                  <a:txBody>
                    <a:bodyPr/>
                    <a:lstStyle/>
                    <a:p>
                      <a:pPr marL="0" marR="0">
                        <a:spcBef>
                          <a:spcPts val="0"/>
                        </a:spcBef>
                        <a:spcAft>
                          <a:spcPts val="0"/>
                        </a:spcAft>
                      </a:pPr>
                      <a:r>
                        <a:rPr lang="en-US" sz="2800" kern="1200" dirty="0">
                          <a:solidFill>
                            <a:srgbClr val="2F3D4C"/>
                          </a:solidFill>
                        </a:rPr>
                        <a:t>Cycle</a:t>
                      </a:r>
                      <a:endParaRPr lang="en-US" sz="2800" kern="1200" dirty="0">
                        <a:solidFill>
                          <a:srgbClr val="2F3D4C"/>
                        </a:solidFill>
                        <a:latin typeface="+mn-lt"/>
                        <a:ea typeface="+mn-ea"/>
                        <a:cs typeface="+mn-cs"/>
                      </a:endParaRPr>
                    </a:p>
                  </a:txBody>
                  <a:tcPr marL="102870" marR="102870" marT="0" marB="0" anchor="ctr"/>
                </a:tc>
                <a:extLst>
                  <a:ext uri="{0D108BD9-81ED-4DB2-BD59-A6C34878D82A}">
                    <a16:rowId xmlns:a16="http://schemas.microsoft.com/office/drawing/2014/main" val="2533215417"/>
                  </a:ext>
                </a:extLst>
              </a:tr>
              <a:tr h="1029411">
                <a:tc>
                  <a:txBody>
                    <a:bodyPr/>
                    <a:lstStyle/>
                    <a:p>
                      <a:pPr marL="0" marR="0">
                        <a:spcBef>
                          <a:spcPts val="600"/>
                        </a:spcBef>
                        <a:spcAft>
                          <a:spcPts val="600"/>
                        </a:spcAft>
                      </a:pPr>
                      <a:r>
                        <a:rPr lang="en-US" sz="2400" kern="1200" dirty="0">
                          <a:solidFill>
                            <a:srgbClr val="2F3D4C"/>
                          </a:solidFill>
                        </a:rPr>
                        <a:t>Underperforming School</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a:solidFill>
                            <a:srgbClr val="2F3D4C"/>
                          </a:solidFill>
                        </a:rPr>
                        <a:t>Any school with below average or unsatisfactory report card rating</a:t>
                      </a:r>
                      <a:endParaRPr lang="en-US" sz="2400" kern="120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Improve school’s overall rating to average or higher on school report card</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Annual</a:t>
                      </a:r>
                      <a:endParaRPr lang="en-US" sz="2400" kern="1200" dirty="0">
                        <a:solidFill>
                          <a:srgbClr val="2F3D4C"/>
                        </a:solidFill>
                        <a:latin typeface="+mn-lt"/>
                        <a:ea typeface="+mn-ea"/>
                        <a:cs typeface="+mn-cs"/>
                      </a:endParaRPr>
                    </a:p>
                  </a:txBody>
                  <a:tcPr marL="102870" marR="102870" marT="0" marB="0" anchor="ctr"/>
                </a:tc>
                <a:extLst>
                  <a:ext uri="{0D108BD9-81ED-4DB2-BD59-A6C34878D82A}">
                    <a16:rowId xmlns:a16="http://schemas.microsoft.com/office/drawing/2014/main" val="1899340745"/>
                  </a:ext>
                </a:extLst>
              </a:tr>
              <a:tr h="1544116">
                <a:tc>
                  <a:txBody>
                    <a:bodyPr/>
                    <a:lstStyle/>
                    <a:p>
                      <a:pPr marL="0" marR="0">
                        <a:spcBef>
                          <a:spcPts val="600"/>
                        </a:spcBef>
                        <a:spcAft>
                          <a:spcPts val="600"/>
                        </a:spcAft>
                      </a:pPr>
                      <a:r>
                        <a:rPr lang="en-US" sz="2400" kern="1200" dirty="0">
                          <a:solidFill>
                            <a:srgbClr val="2F3D4C"/>
                          </a:solidFill>
                        </a:rPr>
                        <a:t>Chronically Underperforming School</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Any school with 3 consecutive years of unsatisfactory report card ratings</a:t>
                      </a:r>
                      <a:endParaRPr lang="en-US" sz="2400" kern="1200" dirty="0">
                        <a:solidFill>
                          <a:srgbClr val="2F3D4C"/>
                        </a:solidFill>
                        <a:latin typeface="+mn-lt"/>
                        <a:ea typeface="+mn-ea"/>
                        <a:cs typeface="+mn-cs"/>
                      </a:endParaRPr>
                    </a:p>
                  </a:txBody>
                  <a:tcPr marL="102870" marR="102870" marT="0" marB="0" anchor="ctr"/>
                </a:tc>
                <a:tc>
                  <a:txBody>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lang="en-US" sz="2400" kern="1200" dirty="0">
                          <a:solidFill>
                            <a:srgbClr val="2F3D4C"/>
                          </a:solidFill>
                        </a:rPr>
                        <a:t>Improve school’s overall rating to average or higher on school report card</a:t>
                      </a:r>
                    </a:p>
                    <a:p>
                      <a:pPr marL="0" marR="0">
                        <a:spcBef>
                          <a:spcPts val="600"/>
                        </a:spcBef>
                        <a:spcAft>
                          <a:spcPts val="600"/>
                        </a:spcAft>
                      </a:pP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Annual</a:t>
                      </a:r>
                      <a:endParaRPr lang="en-US" sz="2400" kern="1200" dirty="0">
                        <a:solidFill>
                          <a:srgbClr val="2F3D4C"/>
                        </a:solidFill>
                        <a:latin typeface="+mn-lt"/>
                        <a:ea typeface="+mn-ea"/>
                        <a:cs typeface="+mn-cs"/>
                      </a:endParaRPr>
                    </a:p>
                  </a:txBody>
                  <a:tcPr marL="102870" marR="102870" marT="0" marB="0" anchor="ctr"/>
                </a:tc>
                <a:extLst>
                  <a:ext uri="{0D108BD9-81ED-4DB2-BD59-A6C34878D82A}">
                    <a16:rowId xmlns:a16="http://schemas.microsoft.com/office/drawing/2014/main" val="154293190"/>
                  </a:ext>
                </a:extLst>
              </a:tr>
              <a:tr h="1907021">
                <a:tc>
                  <a:txBody>
                    <a:bodyPr/>
                    <a:lstStyle/>
                    <a:p>
                      <a:pPr marL="0" marR="0">
                        <a:spcBef>
                          <a:spcPts val="600"/>
                        </a:spcBef>
                        <a:spcAft>
                          <a:spcPts val="600"/>
                        </a:spcAft>
                      </a:pPr>
                      <a:r>
                        <a:rPr lang="en-US" sz="2400" kern="1200" dirty="0">
                          <a:solidFill>
                            <a:srgbClr val="2F3D4C"/>
                          </a:solidFill>
                        </a:rPr>
                        <a:t>Underperforming District</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Any district that has 65% or more of its schools (with report card ratings) with below average and/or unsatisfactory report card ratings</a:t>
                      </a:r>
                    </a:p>
                  </a:txBody>
                  <a:tcPr marL="102870" marR="102870" marT="0" marB="0" anchor="ctr"/>
                </a:tc>
                <a:tc>
                  <a:txBody>
                    <a:bodyPr/>
                    <a:lstStyle/>
                    <a:p>
                      <a:pPr marL="0" marR="0">
                        <a:spcBef>
                          <a:spcPts val="600"/>
                        </a:spcBef>
                        <a:spcAft>
                          <a:spcPts val="600"/>
                        </a:spcAft>
                      </a:pPr>
                      <a:r>
                        <a:rPr lang="en-US" sz="2400" kern="1200" dirty="0">
                          <a:solidFill>
                            <a:srgbClr val="2F3D4C"/>
                          </a:solidFill>
                        </a:rPr>
                        <a:t>More than 35% of schools in the district have an overall rating of average or higher on the school report card </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Annual</a:t>
                      </a:r>
                      <a:endParaRPr lang="en-US" sz="2400" kern="1200" dirty="0">
                        <a:solidFill>
                          <a:srgbClr val="2F3D4C"/>
                        </a:solidFill>
                        <a:latin typeface="+mn-lt"/>
                        <a:ea typeface="+mn-ea"/>
                        <a:cs typeface="+mn-cs"/>
                      </a:endParaRPr>
                    </a:p>
                  </a:txBody>
                  <a:tcPr marL="102870" marR="102870" marT="0" marB="0" anchor="ctr"/>
                </a:tc>
                <a:extLst>
                  <a:ext uri="{0D108BD9-81ED-4DB2-BD59-A6C34878D82A}">
                    <a16:rowId xmlns:a16="http://schemas.microsoft.com/office/drawing/2014/main" val="2165710077"/>
                  </a:ext>
                </a:extLst>
              </a:tr>
              <a:tr h="2573530">
                <a:tc>
                  <a:txBody>
                    <a:bodyPr/>
                    <a:lstStyle/>
                    <a:p>
                      <a:pPr marL="0" marR="0">
                        <a:spcBef>
                          <a:spcPts val="600"/>
                        </a:spcBef>
                        <a:spcAft>
                          <a:spcPts val="600"/>
                        </a:spcAft>
                      </a:pPr>
                      <a:r>
                        <a:rPr lang="en-US" sz="2400" kern="1200" dirty="0">
                          <a:solidFill>
                            <a:srgbClr val="2F3D4C"/>
                          </a:solidFill>
                        </a:rPr>
                        <a:t>Emergency Managed</a:t>
                      </a:r>
                      <a:endParaRPr lang="en-US" sz="2400" kern="1200" dirty="0">
                        <a:solidFill>
                          <a:srgbClr val="2F3D4C"/>
                        </a:solidFill>
                        <a:latin typeface="+mn-lt"/>
                        <a:ea typeface="+mn-ea"/>
                        <a:cs typeface="+mn-cs"/>
                      </a:endParaRPr>
                    </a:p>
                  </a:txBody>
                  <a:tcPr marL="102870" marR="102870" marT="0" marB="0" anchor="ctr"/>
                </a:tc>
                <a:tc>
                  <a:txBody>
                    <a:bodyPr/>
                    <a:lstStyle/>
                    <a:p>
                      <a:pPr marL="0" marR="0" lvl="0">
                        <a:spcBef>
                          <a:spcPts val="600"/>
                        </a:spcBef>
                        <a:spcAft>
                          <a:spcPts val="600"/>
                        </a:spcAft>
                        <a:buNone/>
                      </a:pPr>
                      <a:r>
                        <a:rPr lang="en-US" sz="2400" kern="1200" dirty="0">
                          <a:solidFill>
                            <a:srgbClr val="2F3D4C"/>
                          </a:solidFill>
                        </a:rPr>
                        <a:t>The district is identified as underperforming for 3 consecutive years; or</a:t>
                      </a:r>
                    </a:p>
                    <a:p>
                      <a:pPr marL="0" marR="0" lvl="0">
                        <a:spcBef>
                          <a:spcPts val="600"/>
                        </a:spcBef>
                        <a:spcAft>
                          <a:spcPts val="600"/>
                        </a:spcAft>
                        <a:buNone/>
                      </a:pPr>
                      <a:r>
                        <a:rPr lang="en-US" sz="2400" kern="1200" dirty="0">
                          <a:solidFill>
                            <a:srgbClr val="2F3D4C"/>
                          </a:solidFill>
                        </a:rPr>
                        <a:t>The district’s accreditation is denied; or</a:t>
                      </a:r>
                    </a:p>
                    <a:p>
                      <a:pPr marL="0" marR="0" lvl="0">
                        <a:spcBef>
                          <a:spcPts val="600"/>
                        </a:spcBef>
                        <a:spcAft>
                          <a:spcPts val="600"/>
                        </a:spcAft>
                        <a:buNone/>
                      </a:pPr>
                      <a:r>
                        <a:rPr lang="en-US" sz="2400" kern="1200" dirty="0">
                          <a:solidFill>
                            <a:srgbClr val="2F3D4C"/>
                          </a:solidFill>
                        </a:rPr>
                        <a:t>The district’s turnaround plan results are insufficient; or </a:t>
                      </a:r>
                    </a:p>
                    <a:p>
                      <a:pPr marL="0" marR="0" lvl="0">
                        <a:spcBef>
                          <a:spcPts val="600"/>
                        </a:spcBef>
                        <a:spcAft>
                          <a:spcPts val="600"/>
                        </a:spcAft>
                        <a:buNone/>
                      </a:pPr>
                      <a:r>
                        <a:rPr lang="en-US" sz="2400" kern="1200" dirty="0">
                          <a:solidFill>
                            <a:srgbClr val="2F3D4C"/>
                          </a:solidFill>
                        </a:rPr>
                        <a:t>the district is classified as being in a fiscal emergency status</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A district meets annual targets identified in the district’s revised strategic plan for sustained improvement for a minimum of three consecutive years</a:t>
                      </a:r>
                      <a:endParaRPr lang="en-US" sz="2400" kern="1200" dirty="0">
                        <a:solidFill>
                          <a:srgbClr val="2F3D4C"/>
                        </a:solidFill>
                        <a:latin typeface="+mn-lt"/>
                        <a:ea typeface="+mn-ea"/>
                        <a:cs typeface="+mn-cs"/>
                      </a:endParaRPr>
                    </a:p>
                  </a:txBody>
                  <a:tcPr marL="102870" marR="102870" marT="0" marB="0" anchor="ctr"/>
                </a:tc>
                <a:tc>
                  <a:txBody>
                    <a:bodyPr/>
                    <a:lstStyle/>
                    <a:p>
                      <a:pPr marL="0" marR="0">
                        <a:spcBef>
                          <a:spcPts val="600"/>
                        </a:spcBef>
                        <a:spcAft>
                          <a:spcPts val="600"/>
                        </a:spcAft>
                      </a:pPr>
                      <a:r>
                        <a:rPr lang="en-US" sz="2400" kern="1200" dirty="0">
                          <a:solidFill>
                            <a:srgbClr val="2F3D4C"/>
                          </a:solidFill>
                        </a:rPr>
                        <a:t>Annual</a:t>
                      </a:r>
                      <a:endParaRPr lang="en-US" sz="2400" kern="1200" dirty="0">
                        <a:solidFill>
                          <a:srgbClr val="2F3D4C"/>
                        </a:solidFill>
                        <a:latin typeface="+mn-lt"/>
                        <a:ea typeface="+mn-ea"/>
                        <a:cs typeface="+mn-cs"/>
                      </a:endParaRPr>
                    </a:p>
                  </a:txBody>
                  <a:tcPr marL="102870" marR="102870" marT="0" marB="0" anchor="ctr"/>
                </a:tc>
                <a:extLst>
                  <a:ext uri="{0D108BD9-81ED-4DB2-BD59-A6C34878D82A}">
                    <a16:rowId xmlns:a16="http://schemas.microsoft.com/office/drawing/2014/main" val="595850459"/>
                  </a:ext>
                </a:extLst>
              </a:tr>
            </a:tbl>
          </a:graphicData>
        </a:graphic>
      </p:graphicFrame>
    </p:spTree>
    <p:extLst>
      <p:ext uri="{BB962C8B-B14F-4D97-AF65-F5344CB8AC3E}">
        <p14:creationId xmlns:p14="http://schemas.microsoft.com/office/powerpoint/2010/main" val="2864992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50F04-51DC-A774-C075-42BFE4E57EE5}"/>
              </a:ext>
            </a:extLst>
          </p:cNvPr>
          <p:cNvSpPr>
            <a:spLocks noGrp="1"/>
          </p:cNvSpPr>
          <p:nvPr>
            <p:ph type="title"/>
          </p:nvPr>
        </p:nvSpPr>
        <p:spPr/>
        <p:txBody>
          <a:bodyPr>
            <a:normAutofit fontScale="90000"/>
          </a:bodyPr>
          <a:lstStyle/>
          <a:p>
            <a:r>
              <a:rPr lang="en-US" dirty="0"/>
              <a:t>Support Designation Timeline October-December</a:t>
            </a:r>
            <a:br>
              <a:rPr lang="en-US" dirty="0"/>
            </a:br>
            <a:endParaRPr lang="en-US" sz="3100" dirty="0"/>
          </a:p>
        </p:txBody>
      </p:sp>
      <p:graphicFrame>
        <p:nvGraphicFramePr>
          <p:cNvPr id="5" name="Diagram 4" descr="October to December timeline">
            <a:extLst>
              <a:ext uri="{FF2B5EF4-FFF2-40B4-BE49-F238E27FC236}">
                <a16:creationId xmlns:a16="http://schemas.microsoft.com/office/drawing/2014/main" id="{D13753FB-D909-D88B-B21A-BC9890F6BD3C}"/>
              </a:ext>
            </a:extLst>
          </p:cNvPr>
          <p:cNvGraphicFramePr/>
          <p:nvPr/>
        </p:nvGraphicFramePr>
        <p:xfrm>
          <a:off x="3047999" y="1611313"/>
          <a:ext cx="13439335" cy="81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17158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0211-BFDD-6F61-19E8-52DF2ABC1F84}"/>
              </a:ext>
            </a:extLst>
          </p:cNvPr>
          <p:cNvSpPr>
            <a:spLocks noGrp="1"/>
          </p:cNvSpPr>
          <p:nvPr>
            <p:ph type="title"/>
          </p:nvPr>
        </p:nvSpPr>
        <p:spPr/>
        <p:txBody>
          <a:bodyPr/>
          <a:lstStyle/>
          <a:p>
            <a:r>
              <a:rPr lang="en-US"/>
              <a:t>Today’s Objectives</a:t>
            </a:r>
          </a:p>
        </p:txBody>
      </p:sp>
      <p:sp>
        <p:nvSpPr>
          <p:cNvPr id="3" name="Content Placeholder 2">
            <a:extLst>
              <a:ext uri="{FF2B5EF4-FFF2-40B4-BE49-F238E27FC236}">
                <a16:creationId xmlns:a16="http://schemas.microsoft.com/office/drawing/2014/main" id="{F3F9CF92-3FF0-A704-77BD-FA3412BE5A21}"/>
              </a:ext>
            </a:extLst>
          </p:cNvPr>
          <p:cNvSpPr>
            <a:spLocks noGrp="1"/>
          </p:cNvSpPr>
          <p:nvPr>
            <p:ph idx="1"/>
          </p:nvPr>
        </p:nvSpPr>
        <p:spPr/>
        <p:txBody>
          <a:bodyPr vert="horz" lIns="91440" tIns="45720" rIns="91440" bIns="45720" rtlCol="0" anchor="t">
            <a:normAutofit fontScale="92500" lnSpcReduction="10000"/>
          </a:bodyPr>
          <a:lstStyle/>
          <a:p>
            <a:r>
              <a:rPr lang="en-US" sz="4400" dirty="0"/>
              <a:t>We hope all participants walk away with:</a:t>
            </a:r>
          </a:p>
          <a:p>
            <a:pPr marL="457200" indent="-457200">
              <a:buFont typeface="Arial" panose="020B0604020202020204" pitchFamily="34" charset="0"/>
              <a:buChar char="•"/>
            </a:pPr>
            <a:r>
              <a:rPr lang="en-US" sz="4400" dirty="0"/>
              <a:t>An understanding of School Improvement Designations in South Carolina</a:t>
            </a:r>
          </a:p>
          <a:p>
            <a:pPr marL="457200" indent="-457200">
              <a:buFont typeface="Arial" panose="020B0604020202020204" pitchFamily="34" charset="0"/>
              <a:buChar char="•"/>
            </a:pPr>
            <a:endParaRPr lang="en-US" sz="4400" dirty="0"/>
          </a:p>
          <a:p>
            <a:pPr marL="457200" indent="-457200">
              <a:buFont typeface="Arial" panose="020B0604020202020204" pitchFamily="34" charset="0"/>
              <a:buChar char="•"/>
            </a:pPr>
            <a:r>
              <a:rPr lang="en-US" sz="4400" dirty="0"/>
              <a:t>Information on exit criteria for designated schools</a:t>
            </a:r>
          </a:p>
          <a:p>
            <a:pPr marL="457200" indent="-457200">
              <a:buFont typeface="Arial" panose="020B0604020202020204" pitchFamily="34" charset="0"/>
              <a:buChar char="•"/>
            </a:pPr>
            <a:endParaRPr lang="en-US" sz="4400" dirty="0"/>
          </a:p>
          <a:p>
            <a:pPr marL="457200" indent="-457200">
              <a:buFont typeface="Arial" panose="020B0604020202020204" pitchFamily="34" charset="0"/>
              <a:buChar char="•"/>
            </a:pPr>
            <a:r>
              <a:rPr lang="en-US" sz="4400" dirty="0"/>
              <a:t>Updates on the Continuous Improvement Plans</a:t>
            </a:r>
          </a:p>
          <a:p>
            <a:pPr marL="457200" indent="-457200">
              <a:buFont typeface="Arial" panose="020B0604020202020204" pitchFamily="34" charset="0"/>
              <a:buChar char="•"/>
            </a:pPr>
            <a:endParaRPr lang="en-US" sz="4400" dirty="0"/>
          </a:p>
          <a:p>
            <a:pPr marL="457200" indent="-457200">
              <a:buFont typeface="Arial" panose="020B0604020202020204" pitchFamily="34" charset="0"/>
              <a:buChar char="•"/>
            </a:pPr>
            <a:r>
              <a:rPr lang="en-US" sz="4400" dirty="0"/>
              <a:t>Upcoming events </a:t>
            </a:r>
          </a:p>
        </p:txBody>
      </p:sp>
    </p:spTree>
    <p:extLst>
      <p:ext uri="{BB962C8B-B14F-4D97-AF65-F5344CB8AC3E}">
        <p14:creationId xmlns:p14="http://schemas.microsoft.com/office/powerpoint/2010/main" val="17942601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8BFD6-E6E2-175B-A15E-8394ABCA32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B48FDD-E6C2-FD3D-E1FB-F6801AC485DB}"/>
              </a:ext>
            </a:extLst>
          </p:cNvPr>
          <p:cNvSpPr>
            <a:spLocks noGrp="1"/>
          </p:cNvSpPr>
          <p:nvPr>
            <p:ph type="title"/>
          </p:nvPr>
        </p:nvSpPr>
        <p:spPr/>
        <p:txBody>
          <a:bodyPr>
            <a:normAutofit fontScale="90000"/>
          </a:bodyPr>
          <a:lstStyle/>
          <a:p>
            <a:r>
              <a:rPr lang="en-US" dirty="0"/>
              <a:t>Support Designation Timeline January-March</a:t>
            </a:r>
            <a:br>
              <a:rPr lang="en-US" dirty="0"/>
            </a:br>
            <a:endParaRPr lang="en-US" sz="3100" dirty="0"/>
          </a:p>
        </p:txBody>
      </p:sp>
      <p:graphicFrame>
        <p:nvGraphicFramePr>
          <p:cNvPr id="5" name="Diagram 4" descr="January to March timeline">
            <a:extLst>
              <a:ext uri="{FF2B5EF4-FFF2-40B4-BE49-F238E27FC236}">
                <a16:creationId xmlns:a16="http://schemas.microsoft.com/office/drawing/2014/main" id="{2D6804AF-08E9-5D08-EB18-BB5F4A87A9F4}"/>
              </a:ext>
            </a:extLst>
          </p:cNvPr>
          <p:cNvGraphicFramePr/>
          <p:nvPr/>
        </p:nvGraphicFramePr>
        <p:xfrm>
          <a:off x="3048000" y="1611313"/>
          <a:ext cx="13425268" cy="81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52413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723AC4-1789-908A-B82F-0166BD86C7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B41129-5CE9-C6B5-CB67-938787991226}"/>
              </a:ext>
            </a:extLst>
          </p:cNvPr>
          <p:cNvSpPr>
            <a:spLocks noGrp="1"/>
          </p:cNvSpPr>
          <p:nvPr>
            <p:ph type="title"/>
          </p:nvPr>
        </p:nvSpPr>
        <p:spPr/>
        <p:txBody>
          <a:bodyPr>
            <a:normAutofit fontScale="90000"/>
          </a:bodyPr>
          <a:lstStyle/>
          <a:p>
            <a:r>
              <a:rPr lang="en-US" dirty="0"/>
              <a:t>Support Designation Timeline April-June</a:t>
            </a:r>
            <a:br>
              <a:rPr lang="en-US" dirty="0"/>
            </a:br>
            <a:endParaRPr lang="en-US" sz="3100" dirty="0"/>
          </a:p>
        </p:txBody>
      </p:sp>
      <p:graphicFrame>
        <p:nvGraphicFramePr>
          <p:cNvPr id="5" name="Diagram 4" descr="April to June Timeline">
            <a:extLst>
              <a:ext uri="{FF2B5EF4-FFF2-40B4-BE49-F238E27FC236}">
                <a16:creationId xmlns:a16="http://schemas.microsoft.com/office/drawing/2014/main" id="{63081296-69F9-2996-D00F-7AB9D07CDEE7}"/>
              </a:ext>
            </a:extLst>
          </p:cNvPr>
          <p:cNvGraphicFramePr/>
          <p:nvPr/>
        </p:nvGraphicFramePr>
        <p:xfrm>
          <a:off x="3048000" y="1611313"/>
          <a:ext cx="13340862" cy="81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772484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6D466-81DB-9972-71C2-247BE00288F8}"/>
              </a:ext>
            </a:extLst>
          </p:cNvPr>
          <p:cNvSpPr>
            <a:spLocks noGrp="1"/>
          </p:cNvSpPr>
          <p:nvPr>
            <p:ph type="title"/>
          </p:nvPr>
        </p:nvSpPr>
        <p:spPr/>
        <p:txBody>
          <a:bodyPr/>
          <a:lstStyle/>
          <a:p>
            <a:r>
              <a:rPr lang="en-US"/>
              <a:t>Underperforming Requirements</a:t>
            </a:r>
          </a:p>
        </p:txBody>
      </p:sp>
      <p:graphicFrame>
        <p:nvGraphicFramePr>
          <p:cNvPr id="4" name="Content Placeholder 3">
            <a:extLst>
              <a:ext uri="{FF2B5EF4-FFF2-40B4-BE49-F238E27FC236}">
                <a16:creationId xmlns:a16="http://schemas.microsoft.com/office/drawing/2014/main" id="{EFFAD077-77F1-D3E8-36F9-8A2F53F564E7}"/>
              </a:ext>
            </a:extLst>
          </p:cNvPr>
          <p:cNvGraphicFramePr>
            <a:graphicFrameLocks noGrp="1"/>
          </p:cNvGraphicFramePr>
          <p:nvPr>
            <p:ph idx="1"/>
            <p:extLst>
              <p:ext uri="{D42A27DB-BD31-4B8C-83A1-F6EECF244321}">
                <p14:modId xmlns:p14="http://schemas.microsoft.com/office/powerpoint/2010/main" val="502593117"/>
              </p:ext>
            </p:extLst>
          </p:nvPr>
        </p:nvGraphicFramePr>
        <p:xfrm>
          <a:off x="918972" y="2415562"/>
          <a:ext cx="16449672" cy="5257800"/>
        </p:xfrm>
        <a:graphic>
          <a:graphicData uri="http://schemas.openxmlformats.org/drawingml/2006/table">
            <a:tbl>
              <a:tblPr firstRow="1" bandRow="1">
                <a:tableStyleId>{5C22544A-7EE6-4342-B048-85BDC9FD1C3A}</a:tableStyleId>
              </a:tblPr>
              <a:tblGrid>
                <a:gridCol w="5604658">
                  <a:extLst>
                    <a:ext uri="{9D8B030D-6E8A-4147-A177-3AD203B41FA5}">
                      <a16:colId xmlns:a16="http://schemas.microsoft.com/office/drawing/2014/main" val="2562199090"/>
                    </a:ext>
                  </a:extLst>
                </a:gridCol>
                <a:gridCol w="2811439">
                  <a:extLst>
                    <a:ext uri="{9D8B030D-6E8A-4147-A177-3AD203B41FA5}">
                      <a16:colId xmlns:a16="http://schemas.microsoft.com/office/drawing/2014/main" val="1632571673"/>
                    </a:ext>
                  </a:extLst>
                </a:gridCol>
                <a:gridCol w="3921157">
                  <a:extLst>
                    <a:ext uri="{9D8B030D-6E8A-4147-A177-3AD203B41FA5}">
                      <a16:colId xmlns:a16="http://schemas.microsoft.com/office/drawing/2014/main" val="4080196517"/>
                    </a:ext>
                  </a:extLst>
                </a:gridCol>
                <a:gridCol w="4112418">
                  <a:extLst>
                    <a:ext uri="{9D8B030D-6E8A-4147-A177-3AD203B41FA5}">
                      <a16:colId xmlns:a16="http://schemas.microsoft.com/office/drawing/2014/main" val="2848615179"/>
                    </a:ext>
                  </a:extLst>
                </a:gridCol>
              </a:tblGrid>
              <a:tr h="370840">
                <a:tc>
                  <a:txBody>
                    <a:bodyPr/>
                    <a:lstStyle/>
                    <a:p>
                      <a:r>
                        <a:rPr lang="en-US">
                          <a:solidFill>
                            <a:schemeClr val="tx1"/>
                          </a:solidFill>
                        </a:rPr>
                        <a:t>Requirement</a:t>
                      </a:r>
                    </a:p>
                  </a:txBody>
                  <a:tcPr/>
                </a:tc>
                <a:tc>
                  <a:txBody>
                    <a:bodyPr/>
                    <a:lstStyle/>
                    <a:p>
                      <a:r>
                        <a:rPr lang="en-US">
                          <a:solidFill>
                            <a:schemeClr val="tx1"/>
                          </a:solidFill>
                        </a:rPr>
                        <a:t>Below Average</a:t>
                      </a:r>
                    </a:p>
                  </a:txBody>
                  <a:tcPr/>
                </a:tc>
                <a:tc>
                  <a:txBody>
                    <a:bodyPr/>
                    <a:lstStyle/>
                    <a:p>
                      <a:r>
                        <a:rPr lang="en-US">
                          <a:solidFill>
                            <a:schemeClr val="tx1"/>
                          </a:solidFill>
                        </a:rPr>
                        <a:t>Unsatisfactory</a:t>
                      </a:r>
                    </a:p>
                  </a:txBody>
                  <a:tcPr/>
                </a:tc>
                <a:tc>
                  <a:txBody>
                    <a:bodyPr/>
                    <a:lstStyle/>
                    <a:p>
                      <a:r>
                        <a:rPr lang="en-US">
                          <a:solidFill>
                            <a:schemeClr val="tx1"/>
                          </a:solidFill>
                        </a:rPr>
                        <a:t>Due Date</a:t>
                      </a:r>
                    </a:p>
                  </a:txBody>
                  <a:tcPr/>
                </a:tc>
                <a:extLst>
                  <a:ext uri="{0D108BD9-81ED-4DB2-BD59-A6C34878D82A}">
                    <a16:rowId xmlns:a16="http://schemas.microsoft.com/office/drawing/2014/main" val="1936711605"/>
                  </a:ext>
                </a:extLst>
              </a:tr>
              <a:tr h="370840">
                <a:tc>
                  <a:txBody>
                    <a:bodyPr/>
                    <a:lstStyle/>
                    <a:p>
                      <a:r>
                        <a:rPr lang="en-US"/>
                        <a:t>Notify parents</a:t>
                      </a:r>
                    </a:p>
                  </a:txBody>
                  <a:tcPr/>
                </a:tc>
                <a:tc>
                  <a:txBody>
                    <a:bodyPr/>
                    <a:lstStyle/>
                    <a:p>
                      <a:endParaRPr lang="en-US"/>
                    </a:p>
                  </a:txBody>
                  <a:tcPr/>
                </a:tc>
                <a:tc>
                  <a:txBody>
                    <a:bodyPr/>
                    <a:lstStyle/>
                    <a:p>
                      <a:r>
                        <a:rPr lang="en-US"/>
                        <a:t>           Electronically AND   </a:t>
                      </a:r>
                    </a:p>
                    <a:p>
                      <a:r>
                        <a:rPr lang="en-US"/>
                        <a:t>                    in Writing</a:t>
                      </a:r>
                    </a:p>
                  </a:txBody>
                  <a:tcPr/>
                </a:tc>
                <a:tc>
                  <a:txBody>
                    <a:bodyPr/>
                    <a:lstStyle/>
                    <a:p>
                      <a:r>
                        <a:rPr lang="en-US"/>
                        <a:t>November 13, 2025</a:t>
                      </a:r>
                    </a:p>
                  </a:txBody>
                  <a:tcPr/>
                </a:tc>
                <a:extLst>
                  <a:ext uri="{0D108BD9-81ED-4DB2-BD59-A6C34878D82A}">
                    <a16:rowId xmlns:a16="http://schemas.microsoft.com/office/drawing/2014/main" val="1735458081"/>
                  </a:ext>
                </a:extLst>
              </a:tr>
              <a:tr h="370840">
                <a:tc>
                  <a:txBody>
                    <a:bodyPr/>
                    <a:lstStyle/>
                    <a:p>
                      <a:r>
                        <a:rPr lang="en-US"/>
                        <a:t>Hold a public meeting</a:t>
                      </a:r>
                    </a:p>
                  </a:txBody>
                  <a:tcPr/>
                </a:tc>
                <a:tc>
                  <a:txBody>
                    <a:bodyPr/>
                    <a:lstStyle/>
                    <a:p>
                      <a:endParaRPr lang="en-US"/>
                    </a:p>
                  </a:txBody>
                  <a:tcPr/>
                </a:tc>
                <a:tc>
                  <a:txBody>
                    <a:bodyPr/>
                    <a:lstStyle/>
                    <a:p>
                      <a:endParaRPr lang="en-US"/>
                    </a:p>
                  </a:txBody>
                  <a:tcPr/>
                </a:tc>
                <a:tc>
                  <a:txBody>
                    <a:bodyPr/>
                    <a:lstStyle/>
                    <a:p>
                      <a:r>
                        <a:rPr lang="en-US"/>
                        <a:t>November 13, 2025</a:t>
                      </a:r>
                    </a:p>
                  </a:txBody>
                  <a:tcPr/>
                </a:tc>
                <a:extLst>
                  <a:ext uri="{0D108BD9-81ED-4DB2-BD59-A6C34878D82A}">
                    <a16:rowId xmlns:a16="http://schemas.microsoft.com/office/drawing/2014/main" val="4051632235"/>
                  </a:ext>
                </a:extLst>
              </a:tr>
              <a:tr h="370840">
                <a:tc>
                  <a:txBody>
                    <a:bodyPr/>
                    <a:lstStyle/>
                    <a:p>
                      <a:r>
                        <a:rPr lang="en-US"/>
                        <a:t>Local School Board approval</a:t>
                      </a:r>
                    </a:p>
                  </a:txBody>
                  <a:tcPr/>
                </a:tc>
                <a:tc>
                  <a:txBody>
                    <a:bodyPr/>
                    <a:lstStyle/>
                    <a:p>
                      <a:endParaRPr lang="en-US"/>
                    </a:p>
                  </a:txBody>
                  <a:tcPr/>
                </a:tc>
                <a:tc>
                  <a:txBody>
                    <a:bodyPr/>
                    <a:lstStyle/>
                    <a:p>
                      <a:endParaRPr lang="en-US"/>
                    </a:p>
                  </a:txBody>
                  <a:tcPr/>
                </a:tc>
                <a:tc>
                  <a:txBody>
                    <a:bodyPr/>
                    <a:lstStyle/>
                    <a:p>
                      <a:r>
                        <a:rPr lang="en-US"/>
                        <a:t>January 30, 2026</a:t>
                      </a:r>
                    </a:p>
                  </a:txBody>
                  <a:tcPr/>
                </a:tc>
                <a:extLst>
                  <a:ext uri="{0D108BD9-81ED-4DB2-BD59-A6C34878D82A}">
                    <a16:rowId xmlns:a16="http://schemas.microsoft.com/office/drawing/2014/main" val="2648390285"/>
                  </a:ext>
                </a:extLst>
              </a:tr>
              <a:tr h="370840">
                <a:tc>
                  <a:txBody>
                    <a:bodyPr/>
                    <a:lstStyle/>
                    <a:p>
                      <a:r>
                        <a:rPr lang="en-US"/>
                        <a:t>Submit to OLE Revise Strategic Plan, including Turnaround component</a:t>
                      </a:r>
                    </a:p>
                  </a:txBody>
                  <a:tcPr/>
                </a:tc>
                <a:tc>
                  <a:txBody>
                    <a:bodyPr/>
                    <a:lstStyle/>
                    <a:p>
                      <a:endParaRPr lang="en-US"/>
                    </a:p>
                  </a:txBody>
                  <a:tcPr/>
                </a:tc>
                <a:tc>
                  <a:txBody>
                    <a:bodyPr/>
                    <a:lstStyle/>
                    <a:p>
                      <a:endParaRPr lang="en-US"/>
                    </a:p>
                  </a:txBody>
                  <a:tcPr/>
                </a:tc>
                <a:tc>
                  <a:txBody>
                    <a:bodyPr/>
                    <a:lstStyle/>
                    <a:p>
                      <a:r>
                        <a:rPr lang="en-US"/>
                        <a:t>January 30, 2026</a:t>
                      </a:r>
                    </a:p>
                  </a:txBody>
                  <a:tcPr/>
                </a:tc>
                <a:extLst>
                  <a:ext uri="{0D108BD9-81ED-4DB2-BD59-A6C34878D82A}">
                    <a16:rowId xmlns:a16="http://schemas.microsoft.com/office/drawing/2014/main" val="382346797"/>
                  </a:ext>
                </a:extLst>
              </a:tr>
              <a:tr h="370840">
                <a:tc>
                  <a:txBody>
                    <a:bodyPr/>
                    <a:lstStyle/>
                    <a:p>
                      <a:r>
                        <a:rPr lang="en-US"/>
                        <a:t>Post approved plans to websites</a:t>
                      </a:r>
                    </a:p>
                  </a:txBody>
                  <a:tcPr/>
                </a:tc>
                <a:tc>
                  <a:txBody>
                    <a:bodyPr/>
                    <a:lstStyle/>
                    <a:p>
                      <a:endParaRPr lang="en-US"/>
                    </a:p>
                  </a:txBody>
                  <a:tcPr/>
                </a:tc>
                <a:tc>
                  <a:txBody>
                    <a:bodyPr/>
                    <a:lstStyle/>
                    <a:p>
                      <a:endParaRPr lang="en-US"/>
                    </a:p>
                  </a:txBody>
                  <a:tcPr/>
                </a:tc>
                <a:tc>
                  <a:txBody>
                    <a:bodyPr/>
                    <a:lstStyle/>
                    <a:p>
                      <a:r>
                        <a:rPr lang="en-US"/>
                        <a:t>March 6, 2026</a:t>
                      </a:r>
                    </a:p>
                  </a:txBody>
                  <a:tcPr/>
                </a:tc>
                <a:extLst>
                  <a:ext uri="{0D108BD9-81ED-4DB2-BD59-A6C34878D82A}">
                    <a16:rowId xmlns:a16="http://schemas.microsoft.com/office/drawing/2014/main" val="3003268453"/>
                  </a:ext>
                </a:extLst>
              </a:tr>
              <a:tr h="370840">
                <a:tc>
                  <a:txBody>
                    <a:bodyPr/>
                    <a:lstStyle/>
                    <a:p>
                      <a:r>
                        <a:rPr lang="en-US"/>
                        <a:t>Update District Board of Progress Monitoring</a:t>
                      </a:r>
                    </a:p>
                  </a:txBody>
                  <a:tcPr/>
                </a:tc>
                <a:tc>
                  <a:txBody>
                    <a:bodyPr/>
                    <a:lstStyle/>
                    <a:p>
                      <a:endParaRPr lang="en-US"/>
                    </a:p>
                  </a:txBody>
                  <a:tcPr/>
                </a:tc>
                <a:tc>
                  <a:txBody>
                    <a:bodyPr/>
                    <a:lstStyle/>
                    <a:p>
                      <a:endParaRPr lang="en-US"/>
                    </a:p>
                  </a:txBody>
                  <a:tcPr/>
                </a:tc>
                <a:tc>
                  <a:txBody>
                    <a:bodyPr/>
                    <a:lstStyle/>
                    <a:p>
                      <a:r>
                        <a:rPr lang="en-US"/>
                        <a:t>Quarterly</a:t>
                      </a:r>
                    </a:p>
                  </a:txBody>
                  <a:tcPr/>
                </a:tc>
                <a:extLst>
                  <a:ext uri="{0D108BD9-81ED-4DB2-BD59-A6C34878D82A}">
                    <a16:rowId xmlns:a16="http://schemas.microsoft.com/office/drawing/2014/main" val="451296814"/>
                  </a:ext>
                </a:extLst>
              </a:tr>
              <a:tr h="370840">
                <a:tc>
                  <a:txBody>
                    <a:bodyPr/>
                    <a:lstStyle/>
                    <a:p>
                      <a:r>
                        <a:rPr lang="en-US"/>
                        <a:t>Update OLE of Progress Monitoring</a:t>
                      </a:r>
                    </a:p>
                  </a:txBody>
                  <a:tcPr/>
                </a:tc>
                <a:tc>
                  <a:txBody>
                    <a:bodyPr/>
                    <a:lstStyle/>
                    <a:p>
                      <a:endParaRPr lang="en-US"/>
                    </a:p>
                  </a:txBody>
                  <a:tcPr/>
                </a:tc>
                <a:tc>
                  <a:txBody>
                    <a:bodyPr/>
                    <a:lstStyle/>
                    <a:p>
                      <a:endParaRPr lang="en-US"/>
                    </a:p>
                  </a:txBody>
                  <a:tcPr/>
                </a:tc>
                <a:tc>
                  <a:txBody>
                    <a:bodyPr/>
                    <a:lstStyle/>
                    <a:p>
                      <a:r>
                        <a:rPr lang="en-US" dirty="0"/>
                        <a:t>Quarterly</a:t>
                      </a:r>
                    </a:p>
                  </a:txBody>
                  <a:tcPr/>
                </a:tc>
                <a:extLst>
                  <a:ext uri="{0D108BD9-81ED-4DB2-BD59-A6C34878D82A}">
                    <a16:rowId xmlns:a16="http://schemas.microsoft.com/office/drawing/2014/main" val="582677783"/>
                  </a:ext>
                </a:extLst>
              </a:tr>
            </a:tbl>
          </a:graphicData>
        </a:graphic>
      </p:graphicFrame>
      <p:pic>
        <p:nvPicPr>
          <p:cNvPr id="6" name="Graphic 5" descr="Checkmark with solid fill">
            <a:extLst>
              <a:ext uri="{FF2B5EF4-FFF2-40B4-BE49-F238E27FC236}">
                <a16:creationId xmlns:a16="http://schemas.microsoft.com/office/drawing/2014/main" id="{EB0C6BB8-C7DF-75EB-9B69-5059307633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62817" y="3102820"/>
            <a:ext cx="537380" cy="537380"/>
          </a:xfrm>
          <a:prstGeom prst="rect">
            <a:avLst/>
          </a:prstGeom>
        </p:spPr>
      </p:pic>
      <p:pic>
        <p:nvPicPr>
          <p:cNvPr id="7" name="Graphic 6" descr="Checkmark with solid fill">
            <a:extLst>
              <a:ext uri="{FF2B5EF4-FFF2-40B4-BE49-F238E27FC236}">
                <a16:creationId xmlns:a16="http://schemas.microsoft.com/office/drawing/2014/main" id="{90B25CF1-DB4B-0BFC-8AB2-123213B94C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2822" y="2925740"/>
            <a:ext cx="537380" cy="537380"/>
          </a:xfrm>
          <a:prstGeom prst="rect">
            <a:avLst/>
          </a:prstGeom>
        </p:spPr>
      </p:pic>
      <p:pic>
        <p:nvPicPr>
          <p:cNvPr id="13" name="Graphic 12" descr="Checkmark with solid fill">
            <a:extLst>
              <a:ext uri="{FF2B5EF4-FFF2-40B4-BE49-F238E27FC236}">
                <a16:creationId xmlns:a16="http://schemas.microsoft.com/office/drawing/2014/main" id="{8F9D5167-4C97-C99D-706E-343D51AF41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2822" y="3817280"/>
            <a:ext cx="537380" cy="537380"/>
          </a:xfrm>
          <a:prstGeom prst="rect">
            <a:avLst/>
          </a:prstGeom>
        </p:spPr>
      </p:pic>
      <p:pic>
        <p:nvPicPr>
          <p:cNvPr id="9" name="Graphic 8" descr="Checkmark with solid fill">
            <a:extLst>
              <a:ext uri="{FF2B5EF4-FFF2-40B4-BE49-F238E27FC236}">
                <a16:creationId xmlns:a16="http://schemas.microsoft.com/office/drawing/2014/main" id="{4EF9A97F-7F3B-CD5C-2203-32B3B04B2B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62817" y="4372176"/>
            <a:ext cx="537380" cy="537380"/>
          </a:xfrm>
          <a:prstGeom prst="rect">
            <a:avLst/>
          </a:prstGeom>
        </p:spPr>
      </p:pic>
      <p:pic>
        <p:nvPicPr>
          <p:cNvPr id="14" name="Graphic 13" descr="Checkmark with solid fill">
            <a:extLst>
              <a:ext uri="{FF2B5EF4-FFF2-40B4-BE49-F238E27FC236}">
                <a16:creationId xmlns:a16="http://schemas.microsoft.com/office/drawing/2014/main" id="{0341D174-D85D-8F32-90B7-17120D8A31C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2822" y="4354660"/>
            <a:ext cx="537380" cy="537380"/>
          </a:xfrm>
          <a:prstGeom prst="rect">
            <a:avLst/>
          </a:prstGeom>
        </p:spPr>
      </p:pic>
      <p:pic>
        <p:nvPicPr>
          <p:cNvPr id="8" name="Graphic 7" descr="Checkmark with solid fill">
            <a:extLst>
              <a:ext uri="{FF2B5EF4-FFF2-40B4-BE49-F238E27FC236}">
                <a16:creationId xmlns:a16="http://schemas.microsoft.com/office/drawing/2014/main" id="{28B83EA8-902C-1E44-3EA7-884AA6D60CB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62817" y="5071145"/>
            <a:ext cx="537380" cy="537380"/>
          </a:xfrm>
          <a:prstGeom prst="rect">
            <a:avLst/>
          </a:prstGeom>
        </p:spPr>
      </p:pic>
      <p:pic>
        <p:nvPicPr>
          <p:cNvPr id="15" name="Graphic 14" descr="Checkmark with solid fill">
            <a:extLst>
              <a:ext uri="{FF2B5EF4-FFF2-40B4-BE49-F238E27FC236}">
                <a16:creationId xmlns:a16="http://schemas.microsoft.com/office/drawing/2014/main" id="{C00AA410-8477-3313-25FC-A837A9965D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2822" y="5044462"/>
            <a:ext cx="537380" cy="537380"/>
          </a:xfrm>
          <a:prstGeom prst="rect">
            <a:avLst/>
          </a:prstGeom>
        </p:spPr>
      </p:pic>
      <p:pic>
        <p:nvPicPr>
          <p:cNvPr id="10" name="Graphic 9" descr="Checkmark with solid fill">
            <a:extLst>
              <a:ext uri="{FF2B5EF4-FFF2-40B4-BE49-F238E27FC236}">
                <a16:creationId xmlns:a16="http://schemas.microsoft.com/office/drawing/2014/main" id="{174F7558-7E80-DFFD-A91D-B2327CA9E36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62817" y="5770114"/>
            <a:ext cx="537380" cy="537380"/>
          </a:xfrm>
          <a:prstGeom prst="rect">
            <a:avLst/>
          </a:prstGeom>
        </p:spPr>
      </p:pic>
      <p:pic>
        <p:nvPicPr>
          <p:cNvPr id="16" name="Graphic 15" descr="Checkmark with solid fill">
            <a:extLst>
              <a:ext uri="{FF2B5EF4-FFF2-40B4-BE49-F238E27FC236}">
                <a16:creationId xmlns:a16="http://schemas.microsoft.com/office/drawing/2014/main" id="{405C8931-8781-B12C-2C71-DF0345B1F22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2822" y="5734264"/>
            <a:ext cx="537380" cy="537380"/>
          </a:xfrm>
          <a:prstGeom prst="rect">
            <a:avLst/>
          </a:prstGeom>
        </p:spPr>
      </p:pic>
      <p:pic>
        <p:nvPicPr>
          <p:cNvPr id="11" name="Graphic 10" descr="Checkmark with solid fill">
            <a:extLst>
              <a:ext uri="{FF2B5EF4-FFF2-40B4-BE49-F238E27FC236}">
                <a16:creationId xmlns:a16="http://schemas.microsoft.com/office/drawing/2014/main" id="{A8D8524D-8374-79E5-3604-85071F70DF0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2822" y="6481995"/>
            <a:ext cx="537380" cy="537380"/>
          </a:xfrm>
          <a:prstGeom prst="rect">
            <a:avLst/>
          </a:prstGeom>
        </p:spPr>
      </p:pic>
      <p:pic>
        <p:nvPicPr>
          <p:cNvPr id="12" name="Graphic 11" descr="Checkmark with solid fill">
            <a:extLst>
              <a:ext uri="{FF2B5EF4-FFF2-40B4-BE49-F238E27FC236}">
                <a16:creationId xmlns:a16="http://schemas.microsoft.com/office/drawing/2014/main" id="{ACA00864-63B7-07BF-A344-508327775CC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62817" y="7155704"/>
            <a:ext cx="537380" cy="537380"/>
          </a:xfrm>
          <a:prstGeom prst="rect">
            <a:avLst/>
          </a:prstGeom>
        </p:spPr>
      </p:pic>
      <p:pic>
        <p:nvPicPr>
          <p:cNvPr id="17" name="Graphic 16" descr="Checkmark with solid fill">
            <a:extLst>
              <a:ext uri="{FF2B5EF4-FFF2-40B4-BE49-F238E27FC236}">
                <a16:creationId xmlns:a16="http://schemas.microsoft.com/office/drawing/2014/main" id="{50CDBB0C-D072-3932-39EC-8C334F1845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2822" y="7135982"/>
            <a:ext cx="537380" cy="537380"/>
          </a:xfrm>
          <a:prstGeom prst="rect">
            <a:avLst/>
          </a:prstGeom>
        </p:spPr>
      </p:pic>
    </p:spTree>
    <p:extLst>
      <p:ext uri="{BB962C8B-B14F-4D97-AF65-F5344CB8AC3E}">
        <p14:creationId xmlns:p14="http://schemas.microsoft.com/office/powerpoint/2010/main" val="1777672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180DF-BDD8-0C77-12D4-9B8F039F1CD5}"/>
              </a:ext>
            </a:extLst>
          </p:cNvPr>
          <p:cNvSpPr>
            <a:spLocks noGrp="1"/>
          </p:cNvSpPr>
          <p:nvPr>
            <p:ph type="title"/>
          </p:nvPr>
        </p:nvSpPr>
        <p:spPr>
          <a:xfrm>
            <a:off x="914400" y="4189791"/>
            <a:ext cx="16459200" cy="6281670"/>
          </a:xfrm>
        </p:spPr>
        <p:txBody>
          <a:bodyPr/>
          <a:lstStyle/>
          <a:p>
            <a:r>
              <a:rPr lang="en-US"/>
              <a:t>Updates to Continuous Improvement Plan and District ATSI Plan  </a:t>
            </a:r>
          </a:p>
        </p:txBody>
      </p:sp>
    </p:spTree>
    <p:extLst>
      <p:ext uri="{BB962C8B-B14F-4D97-AF65-F5344CB8AC3E}">
        <p14:creationId xmlns:p14="http://schemas.microsoft.com/office/powerpoint/2010/main" val="2674197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AAE8C-B5A8-D915-D1DA-77A20B12690D}"/>
              </a:ext>
            </a:extLst>
          </p:cNvPr>
          <p:cNvSpPr>
            <a:spLocks noGrp="1"/>
          </p:cNvSpPr>
          <p:nvPr>
            <p:ph type="title"/>
          </p:nvPr>
        </p:nvSpPr>
        <p:spPr/>
        <p:txBody>
          <a:bodyPr/>
          <a:lstStyle/>
          <a:p>
            <a:pPr algn="ctr"/>
            <a:r>
              <a:rPr lang="en-US" b="1"/>
              <a:t>Consolidated Continuous Improvement Plan Updates</a:t>
            </a:r>
          </a:p>
        </p:txBody>
      </p:sp>
      <p:sp>
        <p:nvSpPr>
          <p:cNvPr id="3" name="Content Placeholder 2">
            <a:extLst>
              <a:ext uri="{FF2B5EF4-FFF2-40B4-BE49-F238E27FC236}">
                <a16:creationId xmlns:a16="http://schemas.microsoft.com/office/drawing/2014/main" id="{6950EFBD-418E-F98C-E832-DC25CD4FBC11}"/>
              </a:ext>
            </a:extLst>
          </p:cNvPr>
          <p:cNvSpPr>
            <a:spLocks noGrp="1"/>
          </p:cNvSpPr>
          <p:nvPr>
            <p:ph idx="1"/>
          </p:nvPr>
        </p:nvSpPr>
        <p:spPr>
          <a:xfrm>
            <a:off x="879894" y="2562447"/>
            <a:ext cx="16459200" cy="7155755"/>
          </a:xfrm>
        </p:spPr>
        <p:txBody>
          <a:bodyPr vert="horz" lIns="91440" tIns="45720" rIns="91440" bIns="45720" rtlCol="0" anchor="t">
            <a:normAutofit/>
          </a:bodyPr>
          <a:lstStyle/>
          <a:p>
            <a:r>
              <a:rPr lang="en-US"/>
              <a:t>Stakeholders page</a:t>
            </a:r>
          </a:p>
          <a:p>
            <a:endParaRPr lang="en-US"/>
          </a:p>
          <a:p>
            <a:r>
              <a:rPr lang="en-US"/>
              <a:t>Overall rating and all report card indicators for all subgroups </a:t>
            </a:r>
          </a:p>
          <a:p>
            <a:endParaRPr lang="en-US"/>
          </a:p>
          <a:p>
            <a:r>
              <a:rPr lang="en-US"/>
              <a:t>Two concise sentences to explain the connection between the goals and the SC Report Card and Comprehensive Needs Assessment</a:t>
            </a:r>
          </a:p>
          <a:p>
            <a:endParaRPr lang="en-US"/>
          </a:p>
          <a:p>
            <a:r>
              <a:rPr lang="en-US"/>
              <a:t>District support for Implementation</a:t>
            </a:r>
          </a:p>
        </p:txBody>
      </p:sp>
    </p:spTree>
    <p:extLst>
      <p:ext uri="{BB962C8B-B14F-4D97-AF65-F5344CB8AC3E}">
        <p14:creationId xmlns:p14="http://schemas.microsoft.com/office/powerpoint/2010/main" val="32805999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7EC7F7-7237-648B-FDB0-9F28C11FC3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A40F59-1B35-A6C0-361E-99A656A3D1D5}"/>
              </a:ext>
            </a:extLst>
          </p:cNvPr>
          <p:cNvSpPr>
            <a:spLocks noGrp="1"/>
          </p:cNvSpPr>
          <p:nvPr>
            <p:ph type="title"/>
          </p:nvPr>
        </p:nvSpPr>
        <p:spPr/>
        <p:txBody>
          <a:bodyPr/>
          <a:lstStyle/>
          <a:p>
            <a:pPr algn="ctr"/>
            <a:r>
              <a:rPr lang="en-US" b="1"/>
              <a:t>Consolidated Continuous Improvement Plan Updates</a:t>
            </a:r>
          </a:p>
        </p:txBody>
      </p:sp>
      <p:sp>
        <p:nvSpPr>
          <p:cNvPr id="3" name="Content Placeholder 2">
            <a:extLst>
              <a:ext uri="{FF2B5EF4-FFF2-40B4-BE49-F238E27FC236}">
                <a16:creationId xmlns:a16="http://schemas.microsoft.com/office/drawing/2014/main" id="{4725C55C-4B1B-95F9-A24C-EC60437E5087}"/>
              </a:ext>
            </a:extLst>
          </p:cNvPr>
          <p:cNvSpPr>
            <a:spLocks noGrp="1"/>
          </p:cNvSpPr>
          <p:nvPr>
            <p:ph idx="1"/>
          </p:nvPr>
        </p:nvSpPr>
        <p:spPr>
          <a:xfrm>
            <a:off x="879894" y="2562447"/>
            <a:ext cx="16459200" cy="7155755"/>
          </a:xfrm>
        </p:spPr>
        <p:txBody>
          <a:bodyPr vert="horz" lIns="91440" tIns="45720" rIns="91440" bIns="45720" rtlCol="0" anchor="t">
            <a:normAutofit/>
          </a:bodyPr>
          <a:lstStyle/>
          <a:p>
            <a:pPr>
              <a:buFont typeface="Arial"/>
              <a:buChar char="•"/>
            </a:pPr>
            <a:r>
              <a:rPr lang="en-US"/>
              <a:t>Timeline for implementations, persons responsible, annual review status</a:t>
            </a:r>
          </a:p>
          <a:p>
            <a:pPr>
              <a:buFont typeface="Arial"/>
              <a:buChar char="•"/>
            </a:pPr>
            <a:endParaRPr lang="en-US"/>
          </a:p>
          <a:p>
            <a:pPr>
              <a:buFont typeface="Arial"/>
              <a:buChar char="•"/>
            </a:pPr>
            <a:r>
              <a:rPr lang="en-US"/>
              <a:t>Plans for professional development</a:t>
            </a:r>
          </a:p>
          <a:p>
            <a:pPr>
              <a:buFont typeface="Arial"/>
            </a:pPr>
            <a:endParaRPr lang="en-US"/>
          </a:p>
          <a:p>
            <a:r>
              <a:rPr lang="en-US"/>
              <a:t>Explanation of how the selected activities align to meet the goal</a:t>
            </a:r>
          </a:p>
          <a:p>
            <a:endParaRPr lang="en-US"/>
          </a:p>
          <a:p>
            <a:r>
              <a:rPr lang="en-US"/>
              <a:t>Progress Monitoring will have its own tab allowing schools to monitor on the 45th, 90th, and 135th day of implementation</a:t>
            </a:r>
          </a:p>
          <a:p>
            <a:endParaRPr lang="en-US"/>
          </a:p>
          <a:p>
            <a:r>
              <a:rPr lang="en-US"/>
              <a:t>Quarterly funding claim reminders</a:t>
            </a:r>
          </a:p>
        </p:txBody>
      </p:sp>
    </p:spTree>
    <p:extLst>
      <p:ext uri="{BB962C8B-B14F-4D97-AF65-F5344CB8AC3E}">
        <p14:creationId xmlns:p14="http://schemas.microsoft.com/office/powerpoint/2010/main" val="40727811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329305-7A68-CA0D-C939-A5BCA603D0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968499-221E-D0C8-261E-86796E6F3D53}"/>
              </a:ext>
            </a:extLst>
          </p:cNvPr>
          <p:cNvSpPr>
            <a:spLocks noGrp="1"/>
          </p:cNvSpPr>
          <p:nvPr>
            <p:ph type="title"/>
          </p:nvPr>
        </p:nvSpPr>
        <p:spPr/>
        <p:txBody>
          <a:bodyPr/>
          <a:lstStyle/>
          <a:p>
            <a:pPr algn="ctr"/>
            <a:r>
              <a:rPr lang="en-US" b="1"/>
              <a:t>District ATSI Continuous Improvement Plan Updates</a:t>
            </a:r>
            <a:endParaRPr lang="en-US"/>
          </a:p>
        </p:txBody>
      </p:sp>
      <p:sp>
        <p:nvSpPr>
          <p:cNvPr id="3" name="Content Placeholder 2">
            <a:extLst>
              <a:ext uri="{FF2B5EF4-FFF2-40B4-BE49-F238E27FC236}">
                <a16:creationId xmlns:a16="http://schemas.microsoft.com/office/drawing/2014/main" id="{CCCEF352-E91E-9C83-4922-C86343CEF719}"/>
              </a:ext>
            </a:extLst>
          </p:cNvPr>
          <p:cNvSpPr>
            <a:spLocks noGrp="1"/>
          </p:cNvSpPr>
          <p:nvPr>
            <p:ph idx="1"/>
          </p:nvPr>
        </p:nvSpPr>
        <p:spPr>
          <a:xfrm>
            <a:off x="879894" y="2562447"/>
            <a:ext cx="16459200" cy="7155755"/>
          </a:xfrm>
        </p:spPr>
        <p:txBody>
          <a:bodyPr vert="horz" lIns="91440" tIns="45720" rIns="91440" bIns="45720" rtlCol="0" anchor="t">
            <a:normAutofit lnSpcReduction="10000"/>
          </a:bodyPr>
          <a:lstStyle/>
          <a:p>
            <a:r>
              <a:rPr lang="en-US"/>
              <a:t>Stakeholders page</a:t>
            </a:r>
          </a:p>
          <a:p>
            <a:endParaRPr lang="en-US"/>
          </a:p>
          <a:p>
            <a:r>
              <a:rPr lang="en-US"/>
              <a:t>Overall rating and all report card indicators for all subgroups </a:t>
            </a:r>
          </a:p>
          <a:p>
            <a:endParaRPr lang="en-US"/>
          </a:p>
          <a:p>
            <a:r>
              <a:rPr lang="en-US"/>
              <a:t>Tier Level ( Identified by SCDE)</a:t>
            </a:r>
          </a:p>
          <a:p>
            <a:endParaRPr lang="en-US"/>
          </a:p>
          <a:p>
            <a:r>
              <a:rPr lang="en-US"/>
              <a:t>Submission of identified school CIP (Yes/No)</a:t>
            </a:r>
          </a:p>
          <a:p>
            <a:endParaRPr lang="en-US"/>
          </a:p>
          <a:p>
            <a:r>
              <a:rPr lang="en-US" sz="3700"/>
              <a:t>Plans for professional development</a:t>
            </a:r>
          </a:p>
          <a:p>
            <a:endParaRPr lang="en-US" sz="3700"/>
          </a:p>
          <a:p>
            <a:r>
              <a:rPr lang="en-US" sz="3700"/>
              <a:t>Explanation of how the selected activities align to meet the goal</a:t>
            </a:r>
          </a:p>
          <a:p>
            <a:endParaRPr lang="en-US"/>
          </a:p>
          <a:p>
            <a:endParaRPr lang="en-US"/>
          </a:p>
        </p:txBody>
      </p:sp>
    </p:spTree>
    <p:extLst>
      <p:ext uri="{BB962C8B-B14F-4D97-AF65-F5344CB8AC3E}">
        <p14:creationId xmlns:p14="http://schemas.microsoft.com/office/powerpoint/2010/main" val="4108905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FFC19-709C-FE70-8729-238C19566B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AB6BCE-704A-8CEE-E900-DFB842A52EA8}"/>
              </a:ext>
            </a:extLst>
          </p:cNvPr>
          <p:cNvSpPr>
            <a:spLocks noGrp="1"/>
          </p:cNvSpPr>
          <p:nvPr>
            <p:ph type="title"/>
          </p:nvPr>
        </p:nvSpPr>
        <p:spPr/>
        <p:txBody>
          <a:bodyPr/>
          <a:lstStyle/>
          <a:p>
            <a:pPr algn="ctr"/>
            <a:r>
              <a:rPr lang="en-US" b="1"/>
              <a:t>District ATSI Continuous Improvement Plan Updates</a:t>
            </a:r>
          </a:p>
        </p:txBody>
      </p:sp>
      <p:sp>
        <p:nvSpPr>
          <p:cNvPr id="3" name="Content Placeholder 2">
            <a:extLst>
              <a:ext uri="{FF2B5EF4-FFF2-40B4-BE49-F238E27FC236}">
                <a16:creationId xmlns:a16="http://schemas.microsoft.com/office/drawing/2014/main" id="{9240E589-0DF9-938F-F74B-5F6957E58985}"/>
              </a:ext>
            </a:extLst>
          </p:cNvPr>
          <p:cNvSpPr>
            <a:spLocks noGrp="1"/>
          </p:cNvSpPr>
          <p:nvPr>
            <p:ph idx="1"/>
          </p:nvPr>
        </p:nvSpPr>
        <p:spPr>
          <a:xfrm>
            <a:off x="879894" y="2562447"/>
            <a:ext cx="16459200" cy="7155755"/>
          </a:xfrm>
        </p:spPr>
        <p:txBody>
          <a:bodyPr vert="horz" lIns="91440" tIns="45720" rIns="91440" bIns="45720" rtlCol="0" anchor="t">
            <a:normAutofit/>
          </a:bodyPr>
          <a:lstStyle/>
          <a:p>
            <a:r>
              <a:rPr lang="en-US"/>
              <a:t>Each subgroup will have individual tabs (6)</a:t>
            </a:r>
          </a:p>
          <a:p>
            <a:endParaRPr lang="en-US"/>
          </a:p>
          <a:p>
            <a:r>
              <a:rPr lang="en-US"/>
              <a:t>District support for implementation</a:t>
            </a:r>
          </a:p>
          <a:p>
            <a:endParaRPr lang="en-US"/>
          </a:p>
          <a:p>
            <a:r>
              <a:rPr lang="en-US"/>
              <a:t>Evidence Based Interventions including which schools will be participating</a:t>
            </a:r>
          </a:p>
          <a:p>
            <a:endParaRPr lang="en-US"/>
          </a:p>
          <a:p>
            <a:r>
              <a:rPr lang="en-US"/>
              <a:t>Timeline for implementations, persons responsible, annual review status</a:t>
            </a:r>
          </a:p>
          <a:p>
            <a:endParaRPr lang="en-US"/>
          </a:p>
          <a:p>
            <a:r>
              <a:rPr lang="en-US"/>
              <a:t>Progress Monitoring will have its own tab allowing schools to monitor on the 45th, 90th, and 135th day of implementation</a:t>
            </a:r>
          </a:p>
        </p:txBody>
      </p:sp>
    </p:spTree>
    <p:extLst>
      <p:ext uri="{BB962C8B-B14F-4D97-AF65-F5344CB8AC3E}">
        <p14:creationId xmlns:p14="http://schemas.microsoft.com/office/powerpoint/2010/main" val="316496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D8698-D6B4-70BC-CFA3-88FAB22EBE05}"/>
              </a:ext>
            </a:extLst>
          </p:cNvPr>
          <p:cNvSpPr>
            <a:spLocks noGrp="1"/>
          </p:cNvSpPr>
          <p:nvPr>
            <p:ph type="title"/>
          </p:nvPr>
        </p:nvSpPr>
        <p:spPr>
          <a:xfrm>
            <a:off x="914400" y="3191679"/>
            <a:ext cx="16459200" cy="2063839"/>
          </a:xfrm>
        </p:spPr>
        <p:txBody>
          <a:bodyPr/>
          <a:lstStyle/>
          <a:p>
            <a:r>
              <a:rPr lang="en-US"/>
              <a:t>Upcoming Events</a:t>
            </a:r>
          </a:p>
        </p:txBody>
      </p:sp>
    </p:spTree>
    <p:extLst>
      <p:ext uri="{BB962C8B-B14F-4D97-AF65-F5344CB8AC3E}">
        <p14:creationId xmlns:p14="http://schemas.microsoft.com/office/powerpoint/2010/main" val="3725205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9B598E5-4408-2BE8-BEC7-CEEB236BAB51}"/>
              </a:ext>
            </a:extLst>
          </p:cNvPr>
          <p:cNvSpPr>
            <a:spLocks noGrp="1"/>
          </p:cNvSpPr>
          <p:nvPr>
            <p:ph type="title"/>
          </p:nvPr>
        </p:nvSpPr>
        <p:spPr>
          <a:xfrm>
            <a:off x="941457" y="274012"/>
            <a:ext cx="16414455" cy="2297060"/>
          </a:xfrm>
        </p:spPr>
        <p:txBody>
          <a:bodyPr>
            <a:normAutofit/>
          </a:bodyPr>
          <a:lstStyle/>
          <a:p>
            <a:pPr algn="ctr"/>
            <a:br>
              <a:rPr lang="en-US" sz="2600" b="0">
                <a:latin typeface="Aptos"/>
                <a:ea typeface="Arial"/>
                <a:cs typeface="Arial"/>
              </a:rPr>
            </a:br>
            <a:r>
              <a:rPr lang="en-US" sz="3600" i="0" u="none" strike="noStrike" baseline="0">
                <a:solidFill>
                  <a:srgbClr val="2F3D4C"/>
                </a:solidFill>
                <a:latin typeface="Aptos"/>
                <a:ea typeface="Arial"/>
                <a:cs typeface="Arial"/>
              </a:rPr>
              <a:t>Virtual Walk-Through of the Consolidated Continuous Improvement Plan and District ATSI Continuous Improvement Plan</a:t>
            </a:r>
            <a:r>
              <a:rPr lang="en-US" sz="3600" i="0">
                <a:solidFill>
                  <a:srgbClr val="000000"/>
                </a:solidFill>
                <a:latin typeface="Aptos"/>
                <a:ea typeface="Arial"/>
                <a:cs typeface="Arial"/>
              </a:rPr>
              <a:t>​</a:t>
            </a:r>
            <a:endParaRPr lang="en-US" sz="3600"/>
          </a:p>
        </p:txBody>
      </p:sp>
      <p:sp>
        <p:nvSpPr>
          <p:cNvPr id="2" name="Text Placeholder 1">
            <a:extLst>
              <a:ext uri="{FF2B5EF4-FFF2-40B4-BE49-F238E27FC236}">
                <a16:creationId xmlns:a16="http://schemas.microsoft.com/office/drawing/2014/main" id="{A1D4C31E-BF29-36EC-1162-17F3B42AC05D}"/>
              </a:ext>
            </a:extLst>
          </p:cNvPr>
          <p:cNvSpPr>
            <a:spLocks noGrp="1"/>
          </p:cNvSpPr>
          <p:nvPr>
            <p:ph type="body" idx="1"/>
          </p:nvPr>
        </p:nvSpPr>
        <p:spPr/>
        <p:txBody>
          <a:bodyPr>
            <a:normAutofit/>
          </a:bodyPr>
          <a:lstStyle/>
          <a:p>
            <a:r>
              <a:rPr lang="en-US" sz="3600"/>
              <a:t>Google Users</a:t>
            </a:r>
          </a:p>
        </p:txBody>
      </p:sp>
      <p:sp>
        <p:nvSpPr>
          <p:cNvPr id="8" name="Content Placeholder 7" descr="QR code for link: https://forms.gle/FFFBbvfRawwUK1dD6">
            <a:extLst>
              <a:ext uri="{FF2B5EF4-FFF2-40B4-BE49-F238E27FC236}">
                <a16:creationId xmlns:a16="http://schemas.microsoft.com/office/drawing/2014/main" id="{4F8B0E7B-B04C-DA43-FE13-8490656E7549}"/>
              </a:ext>
            </a:extLst>
          </p:cNvPr>
          <p:cNvSpPr>
            <a:spLocks noGrp="1"/>
          </p:cNvSpPr>
          <p:nvPr>
            <p:ph sz="half" idx="2"/>
          </p:nvPr>
        </p:nvSpPr>
        <p:spPr/>
        <p:txBody>
          <a:bodyPr vert="horz" lIns="91440" tIns="45720" rIns="91440" bIns="45720" rtlCol="0" anchor="t">
            <a:normAutofit/>
          </a:bodyPr>
          <a:lstStyle/>
          <a:p>
            <a:pPr marL="0" indent="0">
              <a:buNone/>
            </a:pPr>
            <a:endParaRPr lang="en-US"/>
          </a:p>
          <a:p>
            <a:pPr marL="0" indent="0">
              <a:buNone/>
            </a:pPr>
            <a:endParaRPr lang="en-US" i="1">
              <a:solidFill>
                <a:srgbClr val="000000"/>
              </a:solidFill>
            </a:endParaRPr>
          </a:p>
          <a:p>
            <a:pPr>
              <a:buFont typeface="Calibri" panose="020B0604020202020204" pitchFamily="34" charset="0"/>
              <a:buChar char="-"/>
            </a:pPr>
            <a:endParaRPr lang="en-US" i="1">
              <a:solidFill>
                <a:srgbClr val="242424"/>
              </a:solidFill>
            </a:endParaRPr>
          </a:p>
          <a:p>
            <a:pPr>
              <a:buFont typeface="Calibri" panose="020B0604020202020204" pitchFamily="34" charset="0"/>
              <a:buChar char="-"/>
            </a:pPr>
            <a:endParaRPr lang="en-US"/>
          </a:p>
          <a:p>
            <a:pPr>
              <a:buFont typeface="Calibri" panose="020B0604020202020204" pitchFamily="34" charset="0"/>
              <a:buChar char="-"/>
            </a:pPr>
            <a:endParaRPr lang="en-US"/>
          </a:p>
        </p:txBody>
      </p:sp>
      <p:sp>
        <p:nvSpPr>
          <p:cNvPr id="3" name="Text Placeholder 2">
            <a:extLst>
              <a:ext uri="{FF2B5EF4-FFF2-40B4-BE49-F238E27FC236}">
                <a16:creationId xmlns:a16="http://schemas.microsoft.com/office/drawing/2014/main" id="{EA9B58E5-3D69-580C-1964-032DD705CF2A}"/>
              </a:ext>
            </a:extLst>
          </p:cNvPr>
          <p:cNvSpPr>
            <a:spLocks noGrp="1"/>
          </p:cNvSpPr>
          <p:nvPr>
            <p:ph type="body" sz="quarter" idx="3"/>
          </p:nvPr>
        </p:nvSpPr>
        <p:spPr/>
        <p:txBody>
          <a:bodyPr>
            <a:normAutofit/>
          </a:bodyPr>
          <a:lstStyle/>
          <a:p>
            <a:r>
              <a:rPr lang="en-US" sz="3600"/>
              <a:t>Microsoft Users</a:t>
            </a:r>
          </a:p>
        </p:txBody>
      </p:sp>
      <p:pic>
        <p:nvPicPr>
          <p:cNvPr id="5" name="Content Placeholder 4" descr="QR code for link: https://forms.gle/FFFBbvfRawwUK1dD6">
            <a:extLst>
              <a:ext uri="{FF2B5EF4-FFF2-40B4-BE49-F238E27FC236}">
                <a16:creationId xmlns:a16="http://schemas.microsoft.com/office/drawing/2014/main" id="{AF4DB777-FCD2-9B78-7303-90E288D53FE5}"/>
              </a:ext>
            </a:extLst>
          </p:cNvPr>
          <p:cNvPicPr>
            <a:picLocks noGrp="1" noChangeAspect="1"/>
          </p:cNvPicPr>
          <p:nvPr>
            <p:ph sz="quarter" idx="4"/>
          </p:nvPr>
        </p:nvPicPr>
        <p:blipFill>
          <a:blip r:embed="rId2"/>
          <a:stretch>
            <a:fillRect/>
          </a:stretch>
        </p:blipFill>
        <p:spPr>
          <a:xfrm>
            <a:off x="2382721" y="3314700"/>
            <a:ext cx="5334614" cy="5440076"/>
          </a:xfrm>
          <a:prstGeom prst="rect">
            <a:avLst/>
          </a:prstGeom>
        </p:spPr>
      </p:pic>
      <p:pic>
        <p:nvPicPr>
          <p:cNvPr id="9" name="Picture 8" descr="QR code for link: https://forms.office.com/r/uXMLqNaTR">
            <a:extLst>
              <a:ext uri="{FF2B5EF4-FFF2-40B4-BE49-F238E27FC236}">
                <a16:creationId xmlns:a16="http://schemas.microsoft.com/office/drawing/2014/main" id="{7AE036FF-1030-EEB5-8B09-D247543EAF63}"/>
              </a:ext>
            </a:extLst>
          </p:cNvPr>
          <p:cNvPicPr>
            <a:picLocks noChangeAspect="1"/>
          </p:cNvPicPr>
          <p:nvPr/>
        </p:nvPicPr>
        <p:blipFill>
          <a:blip r:embed="rId3"/>
          <a:stretch>
            <a:fillRect/>
          </a:stretch>
        </p:blipFill>
        <p:spPr>
          <a:xfrm>
            <a:off x="10606653" y="3099661"/>
            <a:ext cx="5715000" cy="5715000"/>
          </a:xfrm>
          <a:prstGeom prst="rect">
            <a:avLst/>
          </a:prstGeom>
        </p:spPr>
      </p:pic>
    </p:spTree>
    <p:extLst>
      <p:ext uri="{BB962C8B-B14F-4D97-AF65-F5344CB8AC3E}">
        <p14:creationId xmlns:p14="http://schemas.microsoft.com/office/powerpoint/2010/main" val="1830935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a:ln>
                  <a:noFill/>
                </a:ln>
                <a:effectLst/>
                <a:uLnTx/>
                <a:uFillTx/>
                <a:latin typeface="Aptos" panose="020B0004020202020204" pitchFamily="34" charset="0"/>
                <a:ea typeface="+mj-ea"/>
                <a:cs typeface="+mj-cs"/>
              </a:rPr>
              <a:t>Agenda</a:t>
            </a:r>
            <a:endParaRPr lang="en-US" sz="660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5909481" y="1500160"/>
            <a:ext cx="11459547" cy="7439124"/>
          </a:xfrm>
        </p:spPr>
        <p:txBody>
          <a:bodyPr anchor="ctr">
            <a:norm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a:rPr>
              <a:t>School Improvement </a:t>
            </a:r>
            <a:r>
              <a:rPr lang="en-US" sz="5400" b="1" dirty="0">
                <a:solidFill>
                  <a:srgbClr val="2F3D4C"/>
                </a:solidFill>
                <a:latin typeface="Aptos"/>
              </a:rPr>
              <a:t>Designations</a:t>
            </a:r>
          </a:p>
          <a:p>
            <a:pPr marL="0" indent="0" defTabSz="914400">
              <a:lnSpc>
                <a:spcPct val="100000"/>
              </a:lnSpc>
              <a:spcBef>
                <a:spcPts val="0"/>
              </a:spcBef>
              <a:buNone/>
              <a:defRPr/>
            </a:pPr>
            <a:endParaRPr lang="en-US" sz="5400" b="1">
              <a:solidFill>
                <a:srgbClr val="2F3D4C"/>
              </a:solidFill>
              <a:latin typeface="Aptos"/>
            </a:endParaRPr>
          </a:p>
          <a:p>
            <a:pPr marL="0" indent="0" defTabSz="914400">
              <a:lnSpc>
                <a:spcPct val="100000"/>
              </a:lnSpc>
              <a:spcBef>
                <a:spcPts val="0"/>
              </a:spcBef>
              <a:buNone/>
              <a:defRPr/>
            </a:pPr>
            <a:r>
              <a:rPr lang="en-US" sz="5400" b="1" dirty="0">
                <a:solidFill>
                  <a:srgbClr val="2F3D4C"/>
                </a:solidFill>
                <a:latin typeface="Aptos"/>
              </a:rPr>
              <a:t>Consolidated Continuous Improvement Plan and District ATSI Plan</a:t>
            </a:r>
          </a:p>
          <a:p>
            <a:pPr marL="0" indent="0" defTabSz="914400">
              <a:lnSpc>
                <a:spcPct val="100000"/>
              </a:lnSpc>
              <a:spcBef>
                <a:spcPts val="0"/>
              </a:spcBef>
              <a:buNone/>
              <a:defRPr/>
            </a:pPr>
            <a:endParaRPr lang="en-US" sz="5400" b="1" i="0" u="none" strike="noStrike" kern="1200" cap="none" spc="0" normalizeH="0" baseline="0" noProof="0">
              <a:ln>
                <a:noFill/>
              </a:ln>
              <a:solidFill>
                <a:srgbClr val="2F3D4C"/>
              </a:solidFill>
              <a:effectLst/>
              <a:uLnTx/>
              <a:uFillTx/>
              <a:latin typeface="Aptos"/>
            </a:endParaRPr>
          </a:p>
          <a:p>
            <a:pPr marL="0" indent="0" defTabSz="914400">
              <a:lnSpc>
                <a:spcPct val="100000"/>
              </a:lnSpc>
              <a:spcBef>
                <a:spcPts val="0"/>
              </a:spcBef>
              <a:buNone/>
              <a:defRPr/>
            </a:pPr>
            <a:r>
              <a:rPr lang="en-US" sz="5400" b="1" dirty="0">
                <a:solidFill>
                  <a:srgbClr val="2F3D4C"/>
                </a:solidFill>
                <a:latin typeface="Aptos"/>
              </a:rPr>
              <a:t>Upcoming Events</a:t>
            </a:r>
            <a:endParaRPr lang="en-US" sz="5400" i="0" u="none" strike="noStrike" kern="1200" cap="none" spc="0" normalizeH="0" baseline="0" noProof="0" dirty="0">
              <a:ln>
                <a:noFill/>
              </a:ln>
              <a:solidFill>
                <a:srgbClr val="2F3D4C"/>
              </a:solidFill>
              <a:effectLst/>
              <a:uLnTx/>
              <a:uFillTx/>
              <a:latin typeface="Aptos"/>
            </a:endParaRPr>
          </a:p>
          <a:p>
            <a:pPr marL="0" marR="0" lvl="0" indent="0" algn="l" defTabSz="914400" rtl="0" eaLnBrk="1" fontAlgn="auto" latinLnBrk="0" hangingPunct="1">
              <a:lnSpc>
                <a:spcPct val="100000"/>
              </a:lnSpc>
              <a:spcBef>
                <a:spcPts val="0"/>
              </a:spcBef>
              <a:spcAft>
                <a:spcPts val="0"/>
              </a:spcAft>
              <a:buClrTx/>
              <a:buSzTx/>
              <a:buNone/>
              <a:tabLst/>
              <a:defRPr/>
            </a:pPr>
            <a:endParaRPr lang="en-US" sz="3600" b="0" i="0" u="none" strike="noStrike" kern="1200" cap="none" spc="0" normalizeH="0" baseline="0" noProof="0">
              <a:ln>
                <a:noFill/>
              </a:ln>
              <a:solidFill>
                <a:srgbClr val="2F3D4C"/>
              </a:solidFill>
              <a:effectLst/>
              <a:uLnTx/>
              <a:uFillTx/>
              <a:latin typeface="Aptos"/>
            </a:endParaRPr>
          </a:p>
        </p:txBody>
      </p:sp>
    </p:spTree>
    <p:extLst>
      <p:ext uri="{BB962C8B-B14F-4D97-AF65-F5344CB8AC3E}">
        <p14:creationId xmlns:p14="http://schemas.microsoft.com/office/powerpoint/2010/main" val="33313598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A0ED34-C4DE-2B50-CEBD-72139C7D99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1B2918-9DF1-FFB6-3034-4A88AA30B4DE}"/>
              </a:ext>
            </a:extLst>
          </p:cNvPr>
          <p:cNvSpPr>
            <a:spLocks noGrp="1"/>
          </p:cNvSpPr>
          <p:nvPr>
            <p:ph type="title"/>
          </p:nvPr>
        </p:nvSpPr>
        <p:spPr/>
        <p:txBody>
          <a:bodyPr/>
          <a:lstStyle/>
          <a:p>
            <a:pPr algn="ctr"/>
            <a:r>
              <a:rPr lang="en-US" b="1"/>
              <a:t>SCATA Conference</a:t>
            </a:r>
          </a:p>
        </p:txBody>
      </p:sp>
      <p:sp>
        <p:nvSpPr>
          <p:cNvPr id="3" name="Content Placeholder 2">
            <a:extLst>
              <a:ext uri="{FF2B5EF4-FFF2-40B4-BE49-F238E27FC236}">
                <a16:creationId xmlns:a16="http://schemas.microsoft.com/office/drawing/2014/main" id="{3654F13D-7928-D135-3902-B3149DDCA99F}"/>
              </a:ext>
            </a:extLst>
          </p:cNvPr>
          <p:cNvSpPr>
            <a:spLocks noGrp="1"/>
          </p:cNvSpPr>
          <p:nvPr>
            <p:ph idx="1"/>
          </p:nvPr>
        </p:nvSpPr>
        <p:spPr>
          <a:xfrm>
            <a:off x="879894" y="2206539"/>
            <a:ext cx="16459200" cy="6819424"/>
          </a:xfrm>
        </p:spPr>
        <p:txBody>
          <a:bodyPr vert="horz" lIns="91440" tIns="45720" rIns="91440" bIns="45720" rtlCol="0" anchor="t">
            <a:normAutofit fontScale="92500" lnSpcReduction="10000"/>
          </a:bodyPr>
          <a:lstStyle/>
          <a:p>
            <a:pPr>
              <a:buFont typeface="Calibri" panose="020B0604020202020204" pitchFamily="34" charset="0"/>
              <a:buChar char="-"/>
            </a:pPr>
            <a:r>
              <a:rPr lang="en-US" b="1">
                <a:solidFill>
                  <a:srgbClr val="242424"/>
                </a:solidFill>
              </a:rPr>
              <a:t>School Improvement Unlocked: Navigating the New Identification Cycle with Confidence</a:t>
            </a:r>
            <a:endParaRPr lang="en-US"/>
          </a:p>
          <a:p>
            <a:pPr>
              <a:buFont typeface="Calibri" panose="020B0604020202020204" pitchFamily="34" charset="0"/>
              <a:buChar char="-"/>
            </a:pPr>
            <a:r>
              <a:rPr lang="en-US" i="1"/>
              <a:t> Presenters: </a:t>
            </a:r>
            <a:r>
              <a:rPr lang="en-US" i="1">
                <a:solidFill>
                  <a:srgbClr val="242424"/>
                </a:solidFill>
              </a:rPr>
              <a:t>Kimberly Mack and Yvonne Cranford</a:t>
            </a:r>
            <a:endParaRPr lang="en-US"/>
          </a:p>
          <a:p>
            <a:pPr>
              <a:buFont typeface="Calibri" panose="020B0604020202020204" pitchFamily="34" charset="0"/>
              <a:buChar char="-"/>
            </a:pPr>
            <a:endParaRPr lang="en-US" i="1">
              <a:solidFill>
                <a:srgbClr val="242424"/>
              </a:solidFill>
            </a:endParaRPr>
          </a:p>
          <a:p>
            <a:pPr>
              <a:buFont typeface="Calibri" panose="020B0604020202020204" pitchFamily="34" charset="0"/>
              <a:buChar char="-"/>
            </a:pPr>
            <a:r>
              <a:rPr lang="en-US" b="1"/>
              <a:t>Strengthening School Improvement through Updated Guidance</a:t>
            </a:r>
            <a:endParaRPr lang="en-US"/>
          </a:p>
          <a:p>
            <a:pPr>
              <a:buFont typeface="Calibri" panose="020B0604020202020204" pitchFamily="34" charset="0"/>
              <a:buChar char="-"/>
            </a:pPr>
            <a:r>
              <a:rPr lang="en-US" i="1"/>
              <a:t> Presenters: Denise Covert-Wilson and Yvonne Cranford</a:t>
            </a:r>
            <a:endParaRPr lang="en-US"/>
          </a:p>
          <a:p>
            <a:pPr marL="0" indent="0">
              <a:buNone/>
            </a:pPr>
            <a:endParaRPr lang="en-US" i="1"/>
          </a:p>
          <a:p>
            <a:pPr>
              <a:buFont typeface="Calibri" panose="020B0604020202020204" pitchFamily="34" charset="0"/>
              <a:buChar char="-"/>
            </a:pPr>
            <a:r>
              <a:rPr lang="en-US" b="1"/>
              <a:t>Fostering Partnerships in School Improvement – Office Hours</a:t>
            </a:r>
            <a:endParaRPr lang="en-US"/>
          </a:p>
          <a:p>
            <a:pPr>
              <a:buFont typeface="Calibri" panose="020B0604020202020204" pitchFamily="34" charset="0"/>
              <a:buChar char="-"/>
            </a:pPr>
            <a:r>
              <a:rPr lang="en-US" i="1"/>
              <a:t>     School Improvement Managers and Progress Monitoring Team Members</a:t>
            </a:r>
            <a:endParaRPr lang="en-US"/>
          </a:p>
          <a:p>
            <a:pPr>
              <a:buFont typeface="Calibri" panose="020B0604020202020204" pitchFamily="34" charset="0"/>
              <a:buChar char="-"/>
            </a:pPr>
            <a:endParaRPr lang="en-US" i="1"/>
          </a:p>
          <a:p>
            <a:pPr>
              <a:buFont typeface="Calibri" panose="020B0604020202020204" pitchFamily="34" charset="0"/>
              <a:buChar char="-"/>
            </a:pPr>
            <a:r>
              <a:rPr lang="en-US" b="1"/>
              <a:t>How to Make a Bigger Impact on Student Groups in Your Role</a:t>
            </a:r>
            <a:endParaRPr lang="en-US" i="1"/>
          </a:p>
          <a:p>
            <a:pPr marL="685800" lvl="1" indent="0">
              <a:buNone/>
            </a:pPr>
            <a:r>
              <a:rPr lang="en-US" i="1"/>
              <a:t>Presenters: Joey Greene, Dr. LeConte Middleton, Andrea </a:t>
            </a:r>
            <a:r>
              <a:rPr lang="en-US" i="1" err="1"/>
              <a:t>Niesse</a:t>
            </a:r>
            <a:r>
              <a:rPr lang="en-US" i="1"/>
              <a:t>, and Deirdre Howard</a:t>
            </a:r>
            <a:endParaRPr lang="en-US"/>
          </a:p>
          <a:p>
            <a:pPr>
              <a:buFont typeface="Calibri" panose="020B0604020202020204" pitchFamily="34" charset="0"/>
              <a:buChar char="-"/>
            </a:pPr>
            <a:endParaRPr lang="en-US" i="1"/>
          </a:p>
          <a:p>
            <a:pPr>
              <a:buFont typeface="Calibri" panose="020B0604020202020204" pitchFamily="34" charset="0"/>
              <a:buChar char="-"/>
            </a:pPr>
            <a:endParaRPr lang="en-US"/>
          </a:p>
          <a:p>
            <a:pPr>
              <a:buFont typeface="Calibri" panose="020B0604020202020204" pitchFamily="34" charset="0"/>
              <a:buChar char="-"/>
            </a:pPr>
            <a:endParaRPr lang="en-US"/>
          </a:p>
        </p:txBody>
      </p:sp>
    </p:spTree>
    <p:extLst>
      <p:ext uri="{BB962C8B-B14F-4D97-AF65-F5344CB8AC3E}">
        <p14:creationId xmlns:p14="http://schemas.microsoft.com/office/powerpoint/2010/main" val="37739071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CE3EDF-336A-8A9C-176B-B7CDEC205B27}"/>
            </a:ext>
          </a:extLst>
        </p:cNvPr>
        <p:cNvGrpSpPr/>
        <p:nvPr/>
      </p:nvGrpSpPr>
      <p:grpSpPr>
        <a:xfrm>
          <a:off x="0" y="0"/>
          <a:ext cx="0" cy="0"/>
          <a:chOff x="0" y="0"/>
          <a:chExt cx="0" cy="0"/>
        </a:xfrm>
      </p:grpSpPr>
      <p:sp>
        <p:nvSpPr>
          <p:cNvPr id="19" name="Title 1">
            <a:extLst>
              <a:ext uri="{FF2B5EF4-FFF2-40B4-BE49-F238E27FC236}">
                <a16:creationId xmlns:a16="http://schemas.microsoft.com/office/drawing/2014/main" id="{16C04816-0C07-3ED3-C1F9-19B852205EAA}"/>
              </a:ext>
            </a:extLst>
          </p:cNvPr>
          <p:cNvSpPr>
            <a:spLocks noGrp="1"/>
          </p:cNvSpPr>
          <p:nvPr>
            <p:ph type="title"/>
          </p:nvPr>
        </p:nvSpPr>
        <p:spPr>
          <a:xfrm>
            <a:off x="918972" y="547688"/>
            <a:ext cx="16404336" cy="1097280"/>
          </a:xfrm>
        </p:spPr>
        <p:txBody>
          <a:bodyPr vert="horz" lIns="91440" tIns="45720" rIns="91440" bIns="45720" rtlCol="0" anchor="t">
            <a:norm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sz="6000" dirty="0"/>
              <a:t>Fall 2025 Regional Subgroup Support Sessions</a:t>
            </a:r>
            <a:endParaRPr lang="en-US" sz="6000">
              <a:ea typeface="+mj-ea"/>
              <a:cs typeface="+mj-cs"/>
            </a:endParaRPr>
          </a:p>
        </p:txBody>
      </p:sp>
      <p:sp>
        <p:nvSpPr>
          <p:cNvPr id="7" name="TextBox 6">
            <a:extLst>
              <a:ext uri="{FF2B5EF4-FFF2-40B4-BE49-F238E27FC236}">
                <a16:creationId xmlns:a16="http://schemas.microsoft.com/office/drawing/2014/main" id="{F4E21FFD-CFB4-A7C8-C803-1145237135F8}"/>
              </a:ext>
            </a:extLst>
          </p:cNvPr>
          <p:cNvSpPr txBox="1"/>
          <p:nvPr/>
        </p:nvSpPr>
        <p:spPr>
          <a:xfrm>
            <a:off x="918974" y="2247900"/>
            <a:ext cx="9372599" cy="7099782"/>
          </a:xfrm>
          <a:prstGeom prst="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defTabSz="1371669">
              <a:lnSpc>
                <a:spcPct val="110000"/>
              </a:lnSpc>
              <a:spcAft>
                <a:spcPts val="600"/>
              </a:spcAft>
            </a:pPr>
            <a:r>
              <a:rPr lang="en-US" sz="3900" dirty="0">
                <a:solidFill>
                  <a:srgbClr val="2F3D4C"/>
                </a:solidFill>
              </a:rPr>
              <a:t>Preview the </a:t>
            </a:r>
            <a:r>
              <a:rPr lang="en-US" sz="3900" dirty="0">
                <a:solidFill>
                  <a:srgbClr val="2F3D4C"/>
                </a:solidFill>
                <a:hlinkClick r:id="rId2"/>
              </a:rPr>
              <a:t>AGENDA</a:t>
            </a:r>
          </a:p>
          <a:p>
            <a:pPr defTabSz="1371669">
              <a:lnSpc>
                <a:spcPct val="110000"/>
              </a:lnSpc>
              <a:spcAft>
                <a:spcPts val="600"/>
              </a:spcAft>
            </a:pPr>
            <a:endParaRPr lang="en-US" sz="3900" dirty="0">
              <a:solidFill>
                <a:srgbClr val="2F3D4C"/>
              </a:solidFill>
            </a:endParaRPr>
          </a:p>
          <a:p>
            <a:pPr defTabSz="1371669">
              <a:lnSpc>
                <a:spcPct val="110000"/>
              </a:lnSpc>
              <a:spcAft>
                <a:spcPts val="600"/>
              </a:spcAft>
            </a:pPr>
            <a:r>
              <a:rPr lang="en-US" sz="3900" dirty="0">
                <a:solidFill>
                  <a:srgbClr val="2F3D4C"/>
                </a:solidFill>
              </a:rPr>
              <a:t>Register for October and November Regional Sessions </a:t>
            </a:r>
            <a:r>
              <a:rPr lang="en-US" sz="3900" dirty="0">
                <a:solidFill>
                  <a:srgbClr val="2F3D4C"/>
                </a:solidFill>
                <a:hlinkClick r:id="rId3"/>
              </a:rPr>
              <a:t>HERE</a:t>
            </a:r>
            <a:endParaRPr lang="en-US" sz="3900" dirty="0"/>
          </a:p>
          <a:p>
            <a:pPr defTabSz="1371669">
              <a:lnSpc>
                <a:spcPct val="110000"/>
              </a:lnSpc>
              <a:spcAft>
                <a:spcPts val="600"/>
              </a:spcAft>
            </a:pPr>
            <a:endParaRPr lang="en-US" sz="2599" b="1" dirty="0">
              <a:solidFill>
                <a:srgbClr val="2F3D4C"/>
              </a:solidFill>
            </a:endParaRPr>
          </a:p>
          <a:p>
            <a:pPr defTabSz="1371669">
              <a:lnSpc>
                <a:spcPct val="110000"/>
              </a:lnSpc>
              <a:spcAft>
                <a:spcPts val="600"/>
              </a:spcAft>
            </a:pPr>
            <a:r>
              <a:rPr lang="en-US" sz="3200" b="1" dirty="0">
                <a:solidFill>
                  <a:srgbClr val="2F3D4C"/>
                </a:solidFill>
              </a:rPr>
              <a:t>Work Session Topics:</a:t>
            </a:r>
            <a:endParaRPr lang="en-US" sz="3200" dirty="0"/>
          </a:p>
          <a:p>
            <a:pPr defTabSz="1371669">
              <a:lnSpc>
                <a:spcPct val="110000"/>
              </a:lnSpc>
              <a:spcAft>
                <a:spcPts val="600"/>
              </a:spcAft>
            </a:pPr>
            <a:r>
              <a:rPr lang="en-US" sz="3200" dirty="0">
                <a:solidFill>
                  <a:srgbClr val="2F3D4C"/>
                </a:solidFill>
              </a:rPr>
              <a:t>MTSS Tools and Structures</a:t>
            </a:r>
          </a:p>
          <a:p>
            <a:pPr defTabSz="1371669">
              <a:lnSpc>
                <a:spcPct val="110000"/>
              </a:lnSpc>
              <a:spcAft>
                <a:spcPts val="600"/>
              </a:spcAft>
            </a:pPr>
            <a:r>
              <a:rPr lang="en-US" sz="3200" dirty="0">
                <a:solidFill>
                  <a:srgbClr val="2F3D4C"/>
                </a:solidFill>
              </a:rPr>
              <a:t>Conditions for Collaborative Planning</a:t>
            </a:r>
          </a:p>
          <a:p>
            <a:pPr defTabSz="1371669">
              <a:lnSpc>
                <a:spcPct val="110000"/>
              </a:lnSpc>
              <a:spcAft>
                <a:spcPts val="600"/>
              </a:spcAft>
            </a:pPr>
            <a:r>
              <a:rPr lang="en-US" sz="3200" dirty="0">
                <a:solidFill>
                  <a:srgbClr val="2F3D4C"/>
                </a:solidFill>
              </a:rPr>
              <a:t>Effective and Collaborative Efforts to Improve Student Outcomes for Students with Disabilities</a:t>
            </a:r>
          </a:p>
          <a:p>
            <a:pPr defTabSz="1371669">
              <a:lnSpc>
                <a:spcPct val="110000"/>
              </a:lnSpc>
              <a:spcAft>
                <a:spcPts val="600"/>
              </a:spcAft>
            </a:pPr>
            <a:r>
              <a:rPr lang="en-US" sz="3200" dirty="0">
                <a:solidFill>
                  <a:srgbClr val="2F3D4C"/>
                </a:solidFill>
              </a:rPr>
              <a:t>Protocol Pivots: When Data Calls the Shots (SLOs)</a:t>
            </a:r>
          </a:p>
        </p:txBody>
      </p:sp>
      <p:pic>
        <p:nvPicPr>
          <p:cNvPr id="9" name="Content Placeholder 8" descr="QR code for link: https://scde.formstack.com/forms/regional_subgroup_support_september_2025">
            <a:extLst>
              <a:ext uri="{FF2B5EF4-FFF2-40B4-BE49-F238E27FC236}">
                <a16:creationId xmlns:a16="http://schemas.microsoft.com/office/drawing/2014/main" id="{EDA990BD-B28F-9A6A-797F-DA28E813D981}"/>
              </a:ext>
            </a:extLst>
          </p:cNvPr>
          <p:cNvPicPr>
            <a:picLocks noGrp="1" noChangeAspect="1"/>
          </p:cNvPicPr>
          <p:nvPr>
            <p:ph sz="half" idx="2"/>
          </p:nvPr>
        </p:nvPicPr>
        <p:blipFill>
          <a:blip r:embed="rId4"/>
          <a:stretch>
            <a:fillRect/>
          </a:stretch>
        </p:blipFill>
        <p:spPr>
          <a:xfrm>
            <a:off x="10772933" y="2417807"/>
            <a:ext cx="6361229" cy="6361229"/>
          </a:xfrm>
          <a:prstGeom prst="rect">
            <a:avLst/>
          </a:prstGeom>
          <a:noFill/>
          <a:ln>
            <a:solidFill>
              <a:schemeClr val="accent1"/>
            </a:solidFill>
          </a:ln>
        </p:spPr>
      </p:pic>
    </p:spTree>
    <p:extLst>
      <p:ext uri="{BB962C8B-B14F-4D97-AF65-F5344CB8AC3E}">
        <p14:creationId xmlns:p14="http://schemas.microsoft.com/office/powerpoint/2010/main" val="29504674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
            <a:extLst>
              <a:ext uri="{FF2B5EF4-FFF2-40B4-BE49-F238E27FC236}">
                <a16:creationId xmlns:a16="http://schemas.microsoft.com/office/drawing/2014/main" id="{D60F6F42-CE38-B267-394C-1CC08B4B7FEF}"/>
              </a:ext>
            </a:extLst>
          </p:cNvPr>
          <p:cNvSpPr txBox="1">
            <a:spLocks noGrp="1"/>
          </p:cNvSpPr>
          <p:nvPr>
            <p:ph type="ctrTitle"/>
          </p:nvPr>
        </p:nvSpPr>
        <p:spPr>
          <a:xfrm>
            <a:off x="969264" y="5111259"/>
            <a:ext cx="10354410" cy="11698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sz="7200">
                <a:latin typeface="Aptos"/>
                <a:ea typeface="+mn-ea"/>
                <a:cs typeface="+mn-cs"/>
              </a:rPr>
              <a:t>Denise Covert-Wilson</a:t>
            </a:r>
            <a:endParaRPr lang="en-US" sz="7200" b="1" i="0" u="none" strike="noStrike" kern="1200" cap="none" spc="0" normalizeH="0" baseline="0" noProof="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FE5088E0-C3F0-5ADF-E777-D1B5D06F4741}"/>
              </a:ext>
            </a:extLst>
          </p:cNvPr>
          <p:cNvSpPr>
            <a:spLocks noGrp="1"/>
          </p:cNvSpPr>
          <p:nvPr>
            <p:ph type="subTitle" idx="1"/>
          </p:nvPr>
        </p:nvSpPr>
        <p:spPr>
          <a:xfrm>
            <a:off x="973314" y="5801263"/>
            <a:ext cx="10370412" cy="959643"/>
          </a:xfrm>
        </p:spPr>
        <p:txBody>
          <a:bodyPr>
            <a:normAutofit/>
          </a:bodyPr>
          <a:lstStyle/>
          <a:p>
            <a:r>
              <a:rPr lang="en-US" sz="2800"/>
              <a:t>dcovertwilson@ed.sc.gov</a:t>
            </a:r>
          </a:p>
        </p:txBody>
      </p:sp>
      <p:sp>
        <p:nvSpPr>
          <p:cNvPr id="2" name="TextBox 4">
            <a:extLst>
              <a:ext uri="{FF2B5EF4-FFF2-40B4-BE49-F238E27FC236}">
                <a16:creationId xmlns:a16="http://schemas.microsoft.com/office/drawing/2014/main" id="{25873900-15C5-96EA-72F1-F91228C736D7}"/>
              </a:ext>
            </a:extLst>
          </p:cNvPr>
          <p:cNvSpPr txBox="1">
            <a:spLocks/>
          </p:cNvSpPr>
          <p:nvPr/>
        </p:nvSpPr>
        <p:spPr>
          <a:xfrm>
            <a:off x="977286" y="2688908"/>
            <a:ext cx="10354410" cy="11698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10000"/>
              </a:lnSpc>
              <a:spcBef>
                <a:spcPct val="0"/>
              </a:spcBef>
              <a:buNone/>
              <a:defRPr sz="6600" b="1" kern="1200">
                <a:solidFill>
                  <a:srgbClr val="2F3D4C"/>
                </a:solidFill>
                <a:latin typeface="Aptos" panose="020B0004020202020204" pitchFamily="34" charset="0"/>
                <a:ea typeface="+mj-ea"/>
                <a:cs typeface="Segoe UI" panose="020B0502040204020203" pitchFamily="34" charset="0"/>
              </a:defRPr>
            </a:lvl1pPr>
          </a:lstStyle>
          <a:p>
            <a:pPr defTabSz="914400">
              <a:spcBef>
                <a:spcPts val="0"/>
              </a:spcBef>
              <a:defRPr/>
            </a:pPr>
            <a:r>
              <a:rPr lang="en-US" sz="7200">
                <a:ea typeface="+mn-ea"/>
                <a:cs typeface="+mn-cs"/>
              </a:rPr>
              <a:t>Yvonne Cranford</a:t>
            </a:r>
          </a:p>
        </p:txBody>
      </p:sp>
      <p:sp>
        <p:nvSpPr>
          <p:cNvPr id="3" name="Content Placeholder 3">
            <a:extLst>
              <a:ext uri="{FF2B5EF4-FFF2-40B4-BE49-F238E27FC236}">
                <a16:creationId xmlns:a16="http://schemas.microsoft.com/office/drawing/2014/main" id="{6F16D32C-51F0-D918-2E50-D613DCC624EB}"/>
              </a:ext>
            </a:extLst>
          </p:cNvPr>
          <p:cNvSpPr txBox="1">
            <a:spLocks/>
          </p:cNvSpPr>
          <p:nvPr/>
        </p:nvSpPr>
        <p:spPr>
          <a:xfrm>
            <a:off x="981336" y="3378912"/>
            <a:ext cx="10370412" cy="959643"/>
          </a:xfrm>
          <a:prstGeom prst="rect">
            <a:avLst/>
          </a:prstGeom>
        </p:spPr>
        <p:txBody>
          <a:bodyPr vert="horz" lIns="91440" tIns="45720" rIns="91440" bIns="45720" rtlCol="0" anchor="b">
            <a:normAutofit/>
          </a:bodyPr>
          <a:lstStyle>
            <a:lvl1pPr marL="0" indent="0" algn="l" defTabSz="1371600" rtl="0" eaLnBrk="1" latinLnBrk="0" hangingPunct="1">
              <a:lnSpc>
                <a:spcPct val="90000"/>
              </a:lnSpc>
              <a:spcBef>
                <a:spcPts val="1500"/>
              </a:spcBef>
              <a:buFont typeface="Arial" panose="020B0604020202020204" pitchFamily="34" charset="0"/>
              <a:buNone/>
              <a:defRPr sz="3200" b="1" kern="1200">
                <a:solidFill>
                  <a:srgbClr val="2F3D4C"/>
                </a:solidFill>
                <a:latin typeface="+mn-lt"/>
                <a:ea typeface="+mn-ea"/>
                <a:cs typeface="+mn-cs"/>
              </a:defRPr>
            </a:lvl1pPr>
            <a:lvl2pPr marL="685835" indent="0" algn="ctr" defTabSz="1371600" rtl="0" eaLnBrk="1" latinLnBrk="0" hangingPunct="1">
              <a:lnSpc>
                <a:spcPct val="90000"/>
              </a:lnSpc>
              <a:spcBef>
                <a:spcPts val="750"/>
              </a:spcBef>
              <a:buFont typeface="Arial" panose="020B0604020202020204" pitchFamily="34" charset="0"/>
              <a:buNone/>
              <a:defRPr sz="3000" kern="1200">
                <a:solidFill>
                  <a:schemeClr val="tx1"/>
                </a:solidFill>
                <a:latin typeface="+mn-lt"/>
                <a:ea typeface="+mn-ea"/>
                <a:cs typeface="+mn-cs"/>
              </a:defRPr>
            </a:lvl2pPr>
            <a:lvl3pPr marL="1371669" indent="0" algn="ctr" defTabSz="1371600" rtl="0" eaLnBrk="1" latinLnBrk="0" hangingPunct="1">
              <a:lnSpc>
                <a:spcPct val="90000"/>
              </a:lnSpc>
              <a:spcBef>
                <a:spcPts val="750"/>
              </a:spcBef>
              <a:buFont typeface="Arial" panose="020B0604020202020204" pitchFamily="34" charset="0"/>
              <a:buNone/>
              <a:defRPr sz="2700" kern="1200">
                <a:solidFill>
                  <a:schemeClr val="tx1"/>
                </a:solidFill>
                <a:latin typeface="+mn-lt"/>
                <a:ea typeface="+mn-ea"/>
                <a:cs typeface="+mn-cs"/>
              </a:defRPr>
            </a:lvl3pPr>
            <a:lvl4pPr marL="2057504"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4pPr>
            <a:lvl5pPr marL="2743337"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5pPr>
            <a:lvl6pPr marL="3429171"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6pPr>
            <a:lvl7pPr marL="4115006"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7pPr>
            <a:lvl8pPr marL="4800840"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8pPr>
            <a:lvl9pPr marL="5486675"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9pPr>
          </a:lstStyle>
          <a:p>
            <a:r>
              <a:rPr lang="en-US" sz="2800"/>
              <a:t>yacranford@ed.sc.gov</a:t>
            </a:r>
          </a:p>
        </p:txBody>
      </p:sp>
    </p:spTree>
    <p:extLst>
      <p:ext uri="{BB962C8B-B14F-4D97-AF65-F5344CB8AC3E}">
        <p14:creationId xmlns:p14="http://schemas.microsoft.com/office/powerpoint/2010/main" val="5629938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C4CB0-3745-29E5-AE52-C23FB98CE5AB}"/>
              </a:ext>
            </a:extLst>
          </p:cNvPr>
          <p:cNvSpPr>
            <a:spLocks noGrp="1"/>
          </p:cNvSpPr>
          <p:nvPr>
            <p:ph type="title"/>
          </p:nvPr>
        </p:nvSpPr>
        <p:spPr/>
        <p:txBody>
          <a:bodyPr/>
          <a:lstStyle/>
          <a:p>
            <a:r>
              <a:rPr lang="en-US" sz="8000"/>
              <a:t>School Improvement Designations</a:t>
            </a:r>
          </a:p>
        </p:txBody>
      </p:sp>
    </p:spTree>
    <p:extLst>
      <p:ext uri="{BB962C8B-B14F-4D97-AF65-F5344CB8AC3E}">
        <p14:creationId xmlns:p14="http://schemas.microsoft.com/office/powerpoint/2010/main" val="4173815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2F3A8-465B-670D-8212-84332EC823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444090-57A1-169E-CAF2-2A57E969E85A}"/>
              </a:ext>
            </a:extLst>
          </p:cNvPr>
          <p:cNvSpPr>
            <a:spLocks noGrp="1"/>
          </p:cNvSpPr>
          <p:nvPr>
            <p:ph type="title"/>
          </p:nvPr>
        </p:nvSpPr>
        <p:spPr/>
        <p:txBody>
          <a:bodyPr/>
          <a:lstStyle/>
          <a:p>
            <a:r>
              <a:rPr lang="en-US"/>
              <a:t>1. Comprehensive Support and Improvement (CSI)</a:t>
            </a:r>
          </a:p>
        </p:txBody>
      </p:sp>
      <p:sp>
        <p:nvSpPr>
          <p:cNvPr id="3" name="Content Placeholder 2">
            <a:extLst>
              <a:ext uri="{FF2B5EF4-FFF2-40B4-BE49-F238E27FC236}">
                <a16:creationId xmlns:a16="http://schemas.microsoft.com/office/drawing/2014/main" id="{3834771B-3B3F-7D11-F0AC-1D6058142CCD}"/>
              </a:ext>
            </a:extLst>
          </p:cNvPr>
          <p:cNvSpPr>
            <a:spLocks noGrp="1"/>
          </p:cNvSpPr>
          <p:nvPr>
            <p:ph idx="1"/>
          </p:nvPr>
        </p:nvSpPr>
        <p:spPr/>
        <p:txBody>
          <a:bodyPr vert="horz" lIns="91440" tIns="45720" rIns="91440" bIns="45720" rtlCol="0" anchor="t">
            <a:normAutofit lnSpcReduction="10000"/>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t>Identification: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Title I school performing in the bottom 5%.</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Exit Criteria: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A final summative score on weighted point index that is above the bottom 5% of 	Title I schools in the most recent subsequent identification year </a:t>
            </a: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AND</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 the % of 	Meets/Exceeds in ELA or math.</a:t>
            </a:r>
            <a:endParaRPr lang="en-US" sz="3200" b="0" i="0" u="none" strike="noStrike" kern="1200" cap="none" spc="0" normalizeH="0" baseline="0" noProof="0">
              <a:ln>
                <a:noFill/>
              </a:ln>
              <a:solidFill>
                <a:prstClr val="black"/>
              </a:solidFill>
              <a:effectLst/>
              <a:uLnTx/>
              <a:uFillTx/>
              <a:latin typeface="Aptos" panose="02110004020202020204"/>
            </a:endParaRP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Designation Length: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3 Year 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Next Identification: </a:t>
            </a:r>
            <a:r>
              <a:rPr lang="en-US" sz="3200">
                <a:solidFill>
                  <a:prstClr val="black"/>
                </a:solidFill>
                <a:latin typeface="Aptos" panose="02110004020202020204"/>
              </a:rPr>
              <a:t>Fall 2025 </a:t>
            </a:r>
            <a:r>
              <a:rPr lang="en-US" sz="3200">
                <a:solidFill>
                  <a:prstClr val="black"/>
                </a:solidFill>
                <a:highlight>
                  <a:srgbClr val="FFFF00"/>
                </a:highlight>
                <a:latin typeface="Aptos" panose="02110004020202020204"/>
              </a:rPr>
              <a:t>(November?)</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Notes:</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The bottom 5% established by Elementary, Middle, and High.</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Thresholds originally set in 21-22. </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3200">
                <a:solidFill>
                  <a:prstClr val="black"/>
                </a:solidFill>
                <a:highlight>
                  <a:srgbClr val="FFFF00"/>
                </a:highlight>
                <a:latin typeface="Aptos" panose="02110004020202020204"/>
              </a:rPr>
              <a:t>New thresholds will be set</a:t>
            </a:r>
            <a:endParaRPr kumimoji="0" lang="en-US" sz="3200" b="0" i="0" u="none" strike="noStrike" kern="1200" cap="none" spc="0" normalizeH="0" baseline="0" noProof="0">
              <a:ln>
                <a:noFill/>
              </a:ln>
              <a:solidFill>
                <a:prstClr val="black"/>
              </a:solidFill>
              <a:effectLst/>
              <a:highlight>
                <a:srgbClr val="FFFF00"/>
              </a:highlight>
              <a:uLnTx/>
              <a:uFillTx/>
              <a:latin typeface="Aptos" panose="02110004020202020204"/>
              <a:ea typeface="+mn-ea"/>
              <a:cs typeface="+mn-cs"/>
            </a:endParaRPr>
          </a:p>
          <a:p>
            <a:pPr marR="0" lvl="0" algn="l" defTabSz="1371600" rtl="0" eaLnBrk="1" fontAlgn="auto" latinLnBrk="0" hangingPunct="1">
              <a:lnSpc>
                <a:spcPct val="100000"/>
              </a:lnSpc>
              <a:spcBef>
                <a:spcPts val="600"/>
              </a:spcBef>
              <a:spcAft>
                <a:spcPts val="600"/>
              </a:spcAft>
              <a:buClrTx/>
              <a:buSzTx/>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sz="3200" b="1"/>
          </a:p>
        </p:txBody>
      </p:sp>
    </p:spTree>
    <p:extLst>
      <p:ext uri="{BB962C8B-B14F-4D97-AF65-F5344CB8AC3E}">
        <p14:creationId xmlns:p14="http://schemas.microsoft.com/office/powerpoint/2010/main" val="3788164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73DF6-3BC9-AD3C-79A5-3129961493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8E6204-5B3D-FFB8-D87F-D7F824EDAA34}"/>
              </a:ext>
            </a:extLst>
          </p:cNvPr>
          <p:cNvSpPr>
            <a:spLocks noGrp="1"/>
          </p:cNvSpPr>
          <p:nvPr>
            <p:ph type="title"/>
          </p:nvPr>
        </p:nvSpPr>
        <p:spPr/>
        <p:txBody>
          <a:bodyPr/>
          <a:lstStyle/>
          <a:p>
            <a:r>
              <a:rPr lang="en-US"/>
              <a:t>2. Comprehensive Support and Improvement (CSI)</a:t>
            </a:r>
          </a:p>
        </p:txBody>
      </p:sp>
      <p:sp>
        <p:nvSpPr>
          <p:cNvPr id="3" name="Content Placeholder 2">
            <a:extLst>
              <a:ext uri="{FF2B5EF4-FFF2-40B4-BE49-F238E27FC236}">
                <a16:creationId xmlns:a16="http://schemas.microsoft.com/office/drawing/2014/main" id="{D9B17403-3205-AE20-1C3F-483A011D4958}"/>
              </a:ext>
            </a:extLst>
          </p:cNvPr>
          <p:cNvSpPr>
            <a:spLocks noGrp="1"/>
          </p:cNvSpPr>
          <p:nvPr>
            <p:ph idx="1"/>
          </p:nvPr>
        </p:nvSpPr>
        <p:spPr/>
        <p:txBody>
          <a:bodyPr>
            <a:normAutofit/>
          </a:bodyPr>
          <a:lstStyle/>
          <a:p>
            <a:pPr>
              <a:lnSpc>
                <a:spcPct val="100000"/>
              </a:lnSpc>
              <a:spcBef>
                <a:spcPts val="600"/>
              </a:spcBef>
              <a:spcAft>
                <a:spcPts val="600"/>
              </a:spcAft>
              <a:defRPr/>
            </a:pPr>
            <a:r>
              <a:rPr lang="en-US" sz="3200" b="1"/>
              <a:t>Identification: </a:t>
            </a:r>
            <a:r>
              <a:rPr lang="en-US" sz="3200">
                <a:effectLst/>
                <a:latin typeface="Aptos" panose="020B0004020202020204" pitchFamily="34" charset="0"/>
              </a:rPr>
              <a:t>All schools (Title I and non-Title I) with a graduation rate of less than 70%.</a:t>
            </a:r>
          </a:p>
          <a:p>
            <a:pPr>
              <a:lnSpc>
                <a:spcPct val="100000"/>
              </a:lnSpc>
              <a:spcBef>
                <a:spcPts val="600"/>
              </a:spcBef>
              <a:spcAft>
                <a:spcPts val="600"/>
              </a:spcAft>
              <a:defRPr/>
            </a:pPr>
            <a:endParaRPr lang="en-US" sz="3200" b="1">
              <a:latin typeface="Aptos" panose="020B0004020202020204" pitchFamily="34" charset="0"/>
            </a:endParaRP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Exit Criteria: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Graduation rate is 70% or higher.</a:t>
            </a: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Designation Length: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3 Year Designation</a:t>
            </a: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Next Identification: </a:t>
            </a:r>
            <a:r>
              <a:rPr lang="en-US" sz="3200">
                <a:solidFill>
                  <a:prstClr val="black"/>
                </a:solidFill>
                <a:latin typeface="Aptos" panose="02110004020202020204"/>
              </a:rPr>
              <a:t>Fall 2025 </a:t>
            </a:r>
            <a:r>
              <a:rPr lang="en-US" sz="3200">
                <a:solidFill>
                  <a:prstClr val="black"/>
                </a:solidFill>
                <a:highlight>
                  <a:srgbClr val="FFFF00"/>
                </a:highlight>
                <a:latin typeface="Aptos" panose="02110004020202020204"/>
              </a:rPr>
              <a:t>(November?)</a:t>
            </a: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sz="3200" b="1"/>
          </a:p>
        </p:txBody>
      </p:sp>
    </p:spTree>
    <p:extLst>
      <p:ext uri="{BB962C8B-B14F-4D97-AF65-F5344CB8AC3E}">
        <p14:creationId xmlns:p14="http://schemas.microsoft.com/office/powerpoint/2010/main" val="2973826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DA1B9-D224-DADD-7B1D-71C82567AE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5CE642-A69E-BA12-7497-E350CD97F8B3}"/>
              </a:ext>
            </a:extLst>
          </p:cNvPr>
          <p:cNvSpPr>
            <a:spLocks noGrp="1"/>
          </p:cNvSpPr>
          <p:nvPr>
            <p:ph type="title"/>
          </p:nvPr>
        </p:nvSpPr>
        <p:spPr/>
        <p:txBody>
          <a:bodyPr/>
          <a:lstStyle/>
          <a:p>
            <a:r>
              <a:rPr lang="en-US"/>
              <a:t>3. Comprehensive Support and Improvement (CSI)</a:t>
            </a:r>
          </a:p>
        </p:txBody>
      </p:sp>
      <p:sp>
        <p:nvSpPr>
          <p:cNvPr id="3" name="Content Placeholder 2">
            <a:extLst>
              <a:ext uri="{FF2B5EF4-FFF2-40B4-BE49-F238E27FC236}">
                <a16:creationId xmlns:a16="http://schemas.microsoft.com/office/drawing/2014/main" id="{3F8B354A-00B6-7315-1368-400921BE3181}"/>
              </a:ext>
            </a:extLst>
          </p:cNvPr>
          <p:cNvSpPr>
            <a:spLocks noGrp="1"/>
          </p:cNvSpPr>
          <p:nvPr>
            <p:ph idx="1"/>
          </p:nvPr>
        </p:nvSpPr>
        <p:spPr>
          <a:xfrm>
            <a:off x="918972" y="2175347"/>
            <a:ext cx="16450056" cy="7309616"/>
          </a:xfrm>
        </p:spPr>
        <p:txBody>
          <a:bodyPr>
            <a:normAutofit lnSpcReduction="10000"/>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t>Identification: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Title I schools identified for Additional Targeted Support and Improvement (ATSI) due to low performing subgroups who have not satisfied the statewide exit criteria for such schools after six years (2 cycles)</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Exit Criteria:  </a:t>
            </a:r>
            <a:r>
              <a:rPr lang="en-US" sz="3200">
                <a:solidFill>
                  <a:prstClr val="black"/>
                </a:solidFill>
                <a:latin typeface="Aptos" panose="02110004020202020204"/>
              </a:rPr>
              <a:t>The identified subgroup(s) performance moves above the performance of ALL students in the highest performing Title I CSI school</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 in the most recent subsequent identification year after initial identification </a:t>
            </a: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AND</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 the % of the identified subgroup(s) who meets</a:t>
            </a:r>
            <a:r>
              <a:rPr lang="en-US" sz="3200">
                <a:solidFill>
                  <a:prstClr val="black"/>
                </a:solidFill>
                <a:latin typeface="Aptos" panose="02110004020202020204"/>
              </a:rPr>
              <a:t> or e</a:t>
            </a:r>
            <a:r>
              <a:rPr kumimoji="0" lang="en-US" sz="3200" b="0" i="0" u="none" strike="noStrike" kern="1200" cap="none" spc="0" normalizeH="0" baseline="0" noProof="0" err="1">
                <a:ln>
                  <a:noFill/>
                </a:ln>
                <a:solidFill>
                  <a:prstClr val="black"/>
                </a:solidFill>
                <a:effectLst/>
                <a:uLnTx/>
                <a:uFillTx/>
                <a:latin typeface="Aptos" panose="02110004020202020204"/>
                <a:ea typeface="+mn-ea"/>
                <a:cs typeface="+mn-cs"/>
              </a:rPr>
              <a:t>xceeds</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 in ELA or math over the percentage observed in that subgroup in the original identification year.</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Designation Length: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3 Year 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Next Identification: </a:t>
            </a:r>
            <a:r>
              <a:rPr lang="en-US" sz="3200">
                <a:solidFill>
                  <a:prstClr val="black"/>
                </a:solidFill>
                <a:latin typeface="Aptos" panose="02110004020202020204"/>
              </a:rPr>
              <a:t>Fall 2025 </a:t>
            </a:r>
            <a:r>
              <a:rPr lang="en-US" sz="3200">
                <a:solidFill>
                  <a:prstClr val="black"/>
                </a:solidFill>
                <a:highlight>
                  <a:srgbClr val="FFFF00"/>
                </a:highlight>
                <a:latin typeface="Aptos" panose="02110004020202020204"/>
              </a:rPr>
              <a:t>(November?)</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Notes:</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Title I schools that have been designated as ATSI that have not exited ATSI after a second consecutive cycle for the same identified subgroup will be identified as CSI for the next identification cycle.</a:t>
            </a: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sz="3200" b="1"/>
          </a:p>
        </p:txBody>
      </p:sp>
    </p:spTree>
    <p:extLst>
      <p:ext uri="{BB962C8B-B14F-4D97-AF65-F5344CB8AC3E}">
        <p14:creationId xmlns:p14="http://schemas.microsoft.com/office/powerpoint/2010/main" val="2324886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3E52A-78D1-EFD8-0078-292686A57A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91C4CB-F91F-9C73-E34E-5522FB600BA9}"/>
              </a:ext>
            </a:extLst>
          </p:cNvPr>
          <p:cNvSpPr>
            <a:spLocks noGrp="1"/>
          </p:cNvSpPr>
          <p:nvPr>
            <p:ph type="title"/>
          </p:nvPr>
        </p:nvSpPr>
        <p:spPr/>
        <p:txBody>
          <a:bodyPr/>
          <a:lstStyle/>
          <a:p>
            <a:r>
              <a:rPr lang="en-US"/>
              <a:t>Additional Targeted Support and Improvement (ATSI)</a:t>
            </a:r>
          </a:p>
        </p:txBody>
      </p:sp>
      <p:sp>
        <p:nvSpPr>
          <p:cNvPr id="3" name="Content Placeholder 2">
            <a:extLst>
              <a:ext uri="{FF2B5EF4-FFF2-40B4-BE49-F238E27FC236}">
                <a16:creationId xmlns:a16="http://schemas.microsoft.com/office/drawing/2014/main" id="{0A4A092E-C5FC-3B1A-8282-90153E8F4CA2}"/>
              </a:ext>
            </a:extLst>
          </p:cNvPr>
          <p:cNvSpPr>
            <a:spLocks noGrp="1"/>
          </p:cNvSpPr>
          <p:nvPr>
            <p:ph idx="1"/>
          </p:nvPr>
        </p:nvSpPr>
        <p:spPr>
          <a:xfrm>
            <a:off x="918972" y="2175346"/>
            <a:ext cx="16450056" cy="7154633"/>
          </a:xfrm>
        </p:spPr>
        <p:txBody>
          <a:bodyPr>
            <a:normAutofit/>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t>Identification: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All schools will be identified for ATSI if the overall weighted point index for one or more subgroups of students on its own is at or below the fifth percentile of Title I schools in the identification year. </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Exit Criteria:  (Elementary and Middle)</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The identified subgroup(s) performance moves above the performance of </a:t>
            </a:r>
            <a:r>
              <a:rPr lang="en-US" sz="3200">
                <a:solidFill>
                  <a:prstClr val="black"/>
                </a:solidFill>
                <a:latin typeface="Aptos" panose="02110004020202020204"/>
              </a:rPr>
              <a:t>ALL students in the highest performing Title I CSI school in the most recent identification year after initial identification</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 year </a:t>
            </a: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AND</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 the % of Meets/Exceeds in ELA or math.</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		(High School)</a:t>
            </a:r>
          </a:p>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The identified subgroup(s) performance moves above the performance of ALL students in the highest performing Title I CSI school in the most recent identification year after initial identification year </a:t>
            </a: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AND</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 the % of the identified subgroup(s) who meet or exceeds in English 2 or Algebra 1 increased over the percentage observed for that subgroup in the original year of identification.</a:t>
            </a: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sz="3200" b="1"/>
          </a:p>
        </p:txBody>
      </p:sp>
    </p:spTree>
    <p:extLst>
      <p:ext uri="{BB962C8B-B14F-4D97-AF65-F5344CB8AC3E}">
        <p14:creationId xmlns:p14="http://schemas.microsoft.com/office/powerpoint/2010/main" val="1493591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EDE6EB-8678-3D8E-6B5C-E4F35D58E1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5D0A41-43EE-4517-DD6F-F2EBBC6D325D}"/>
              </a:ext>
            </a:extLst>
          </p:cNvPr>
          <p:cNvSpPr>
            <a:spLocks noGrp="1"/>
          </p:cNvSpPr>
          <p:nvPr>
            <p:ph type="title"/>
          </p:nvPr>
        </p:nvSpPr>
        <p:spPr/>
        <p:txBody>
          <a:bodyPr>
            <a:normAutofit fontScale="90000"/>
          </a:bodyPr>
          <a:lstStyle/>
          <a:p>
            <a:r>
              <a:rPr lang="en-US"/>
              <a:t>Additional Targeted Support and Improvement (ATSI) continued</a:t>
            </a:r>
          </a:p>
        </p:txBody>
      </p:sp>
      <p:sp>
        <p:nvSpPr>
          <p:cNvPr id="3" name="Content Placeholder 2">
            <a:extLst>
              <a:ext uri="{FF2B5EF4-FFF2-40B4-BE49-F238E27FC236}">
                <a16:creationId xmlns:a16="http://schemas.microsoft.com/office/drawing/2014/main" id="{3D2DFE0B-013D-08B9-7269-DEDDE0788033}"/>
              </a:ext>
            </a:extLst>
          </p:cNvPr>
          <p:cNvSpPr>
            <a:spLocks noGrp="1"/>
          </p:cNvSpPr>
          <p:nvPr>
            <p:ph idx="1"/>
          </p:nvPr>
        </p:nvSpPr>
        <p:spPr>
          <a:xfrm>
            <a:off x="918972" y="2175346"/>
            <a:ext cx="16450056" cy="7154633"/>
          </a:xfrm>
        </p:spPr>
        <p:txBody>
          <a:bodyPr>
            <a:normAutofit lnSpcReduction="10000"/>
          </a:bodyPr>
          <a:lstStyle/>
          <a:p>
            <a:pPr marL="0" marR="0" lvl="0" indent="0" algn="l" defTabSz="1371600" rtl="0" eaLnBrk="1" fontAlgn="auto" latinLnBrk="0" hangingPunct="1">
              <a:lnSpc>
                <a:spcPct val="100000"/>
              </a:lnSpc>
              <a:spcBef>
                <a:spcPts val="600"/>
              </a:spcBef>
              <a:spcAft>
                <a:spcPts val="60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n-ea"/>
                <a:cs typeface="+mn-cs"/>
              </a:rPr>
              <a:t>Designation Length: </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3 Year Designation</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Next Identification: </a:t>
            </a:r>
            <a:r>
              <a:rPr lang="en-US" sz="3200">
                <a:solidFill>
                  <a:prstClr val="black"/>
                </a:solidFill>
                <a:latin typeface="Aptos" panose="02110004020202020204"/>
              </a:rPr>
              <a:t>Fall 2025 </a:t>
            </a:r>
            <a:r>
              <a:rPr lang="en-US" sz="3200">
                <a:solidFill>
                  <a:prstClr val="black"/>
                </a:solidFill>
                <a:highlight>
                  <a:srgbClr val="FFFF00"/>
                </a:highlight>
                <a:latin typeface="Aptos" panose="02110004020202020204"/>
              </a:rPr>
              <a:t>(November-December?)</a:t>
            </a:r>
          </a:p>
          <a:p>
            <a:pPr marL="0" marR="0" lvl="0" indent="0" algn="l" defTabSz="1371600" rtl="0" eaLnBrk="1" fontAlgn="auto" latinLnBrk="0" hangingPunct="1">
              <a:lnSpc>
                <a:spcPct val="100000"/>
              </a:lnSpc>
              <a:spcBef>
                <a:spcPts val="600"/>
              </a:spcBef>
              <a:spcAft>
                <a:spcPts val="600"/>
              </a:spcAft>
              <a:buClrTx/>
              <a:buSzTx/>
              <a:buFontTx/>
              <a:buNone/>
              <a:tabLst/>
              <a:defRPr/>
            </a:pPr>
            <a:r>
              <a:rPr lang="en-US" sz="3200" b="1">
                <a:solidFill>
                  <a:prstClr val="black"/>
                </a:solidFill>
                <a:latin typeface="Aptos" panose="02110004020202020204"/>
              </a:rPr>
              <a:t>Notes:</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The bottom 5% established by Elementary, Middle, and High.</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Thresholds originally set in 21-22. </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3200" b="0" i="0" u="none" strike="noStrike" kern="1200" cap="none" spc="0" normalizeH="0" baseline="0" noProof="0">
                <a:ln>
                  <a:noFill/>
                </a:ln>
                <a:solidFill>
                  <a:prstClr val="black"/>
                </a:solidFill>
                <a:effectLst/>
                <a:highlight>
                  <a:srgbClr val="FFFF00"/>
                </a:highlight>
                <a:uLnTx/>
                <a:uFillTx/>
                <a:latin typeface="Aptos" panose="02110004020202020204"/>
                <a:ea typeface="+mn-ea"/>
                <a:cs typeface="+mn-cs"/>
              </a:rPr>
              <a:t>Thresholds will be set with report cards</a:t>
            </a: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a:t>
            </a:r>
          </a:p>
          <a:p>
            <a:pPr marL="457200" marR="0" lvl="0" indent="-457200" algn="l" defTabSz="13716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3200">
                <a:solidFill>
                  <a:prstClr val="black"/>
                </a:solidFill>
                <a:latin typeface="Aptos" panose="02110004020202020204"/>
              </a:rPr>
              <a:t>Concurrent with the state’s interim targets, schools are expected to meet the criteria within six years of being identified for ATSI.</a:t>
            </a:r>
          </a:p>
          <a:p>
            <a:pPr marL="1485900" lvl="1" indent="-457200">
              <a:lnSpc>
                <a:spcPct val="100000"/>
              </a:lnSpc>
              <a:spcBef>
                <a:spcPts val="600"/>
              </a:spcBef>
              <a:spcAft>
                <a:spcPts val="600"/>
              </a:spcAft>
              <a:defRPr/>
            </a:pPr>
            <a:r>
              <a:rPr kumimoji="0" lang="en-US" sz="3200" b="0" i="0" u="none" strike="noStrike" kern="1200" cap="none" spc="0" normalizeH="0" baseline="0" noProof="0">
                <a:ln>
                  <a:noFill/>
                </a:ln>
                <a:solidFill>
                  <a:prstClr val="black"/>
                </a:solidFill>
                <a:effectLst/>
                <a:uLnTx/>
                <a:uFillTx/>
                <a:latin typeface="Aptos" panose="02110004020202020204"/>
                <a:ea typeface="+mn-ea"/>
                <a:cs typeface="+mn-cs"/>
              </a:rPr>
              <a:t>Title I schools that have been designated as ATSI that have not exited after 2 consecutive cycles in the same subgroup will be identified as CSI the next identification cycle.</a:t>
            </a:r>
          </a:p>
          <a:p>
            <a:pPr marL="1485900" lvl="1" indent="-457200">
              <a:lnSpc>
                <a:spcPct val="100000"/>
              </a:lnSpc>
              <a:spcBef>
                <a:spcPts val="600"/>
              </a:spcBef>
              <a:spcAft>
                <a:spcPts val="600"/>
              </a:spcAft>
              <a:defRPr/>
            </a:pPr>
            <a:r>
              <a:rPr lang="en-US" sz="3200">
                <a:solidFill>
                  <a:prstClr val="black"/>
                </a:solidFill>
                <a:latin typeface="Aptos" panose="02110004020202020204"/>
              </a:rPr>
              <a:t>Non-Title I schools that have been designated ATSI that have not exited after 2 consecutive cycles in the same subgroup will remain ATSI.</a:t>
            </a: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1485900" lvl="1" indent="-457200">
              <a:lnSpc>
                <a:spcPct val="100000"/>
              </a:lnSpc>
              <a:spcBef>
                <a:spcPts val="600"/>
              </a:spcBef>
              <a:spcAft>
                <a:spcPts val="600"/>
              </a:spcAf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13716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sz="3200" b="1"/>
          </a:p>
        </p:txBody>
      </p:sp>
    </p:spTree>
    <p:extLst>
      <p:ext uri="{BB962C8B-B14F-4D97-AF65-F5344CB8AC3E}">
        <p14:creationId xmlns:p14="http://schemas.microsoft.com/office/powerpoint/2010/main" val="2385093942"/>
      </p:ext>
    </p:extLst>
  </p:cSld>
  <p:clrMapOvr>
    <a:masterClrMapping/>
  </p:clrMapOvr>
</p:sld>
</file>

<file path=ppt/theme/theme1.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2.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Dark - accessible version" id="{D6A8E0CA-67FF-4938-81D4-AEBFB84DEDD3}" vid="{3F6951EC-76C4-4CEA-AF3F-E97B198E770B}"/>
    </a:ext>
  </a:extLst>
</a:theme>
</file>

<file path=ppt/theme/theme3.xml><?xml version="1.0" encoding="utf-8"?>
<a:theme xmlns:a="http://schemas.openxmlformats.org/drawingml/2006/main" name="2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D87D33BA408D54299739CA56345FAA0" ma:contentTypeVersion="17" ma:contentTypeDescription="Create a new document." ma:contentTypeScope="" ma:versionID="8f03ac7e855f0c1be48e203d028198a7">
  <xsd:schema xmlns:xsd="http://www.w3.org/2001/XMLSchema" xmlns:xs="http://www.w3.org/2001/XMLSchema" xmlns:p="http://schemas.microsoft.com/office/2006/metadata/properties" xmlns:ns3="41a2781c-8b7a-47f1-9200-7fd8ca618aab" xmlns:ns4="e0608d1f-d078-4834-b2ad-cbe617b406fd" targetNamespace="http://schemas.microsoft.com/office/2006/metadata/properties" ma:root="true" ma:fieldsID="c895639a23876b2f280bf35eeb403da5" ns3:_="" ns4:_="">
    <xsd:import namespace="41a2781c-8b7a-47f1-9200-7fd8ca618aab"/>
    <xsd:import namespace="e0608d1f-d078-4834-b2ad-cbe617b406fd"/>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OCR" minOccurs="0"/>
                <xsd:element ref="ns3:MediaServiceDateTaken"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a2781c-8b7a-47f1-9200-7fd8ca618aa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608d1f-d078-4834-b2ad-cbe617b406f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41a2781c-8b7a-47f1-9200-7fd8ca618aab" xsi:nil="true"/>
  </documentManagement>
</p:properties>
</file>

<file path=customXml/itemProps1.xml><?xml version="1.0" encoding="utf-8"?>
<ds:datastoreItem xmlns:ds="http://schemas.openxmlformats.org/officeDocument/2006/customXml" ds:itemID="{46C51A27-9B13-4773-AF39-7FD77E831694}">
  <ds:schemaRefs>
    <ds:schemaRef ds:uri="http://schemas.microsoft.com/sharepoint/v3/contenttype/forms"/>
  </ds:schemaRefs>
</ds:datastoreItem>
</file>

<file path=customXml/itemProps2.xml><?xml version="1.0" encoding="utf-8"?>
<ds:datastoreItem xmlns:ds="http://schemas.openxmlformats.org/officeDocument/2006/customXml" ds:itemID="{08CC4DE4-7D99-42D8-AC09-0AD47709414A}">
  <ds:schemaRefs>
    <ds:schemaRef ds:uri="41a2781c-8b7a-47f1-9200-7fd8ca618aab"/>
    <ds:schemaRef ds:uri="e0608d1f-d078-4834-b2ad-cbe617b406f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3.xml><?xml version="1.0" encoding="utf-8"?>
<ds:datastoreItem xmlns:ds="http://schemas.openxmlformats.org/officeDocument/2006/customXml" ds:itemID="{9EDED41A-5C47-4C9C-BBD9-EF1C9F644DAE}">
  <ds:schemaRefs>
    <ds:schemaRef ds:uri="41a2781c-8b7a-47f1-9200-7fd8ca618aab"/>
    <ds:schemaRef ds:uri="e0608d1f-d078-4834-b2ad-cbe617b406f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SCDE PPT Template - Light - accessible version</Template>
  <TotalTime>29</TotalTime>
  <Words>2616</Words>
  <Application>Microsoft Office PowerPoint</Application>
  <PresentationFormat>Custom</PresentationFormat>
  <Paragraphs>366</Paragraphs>
  <Slides>33</Slides>
  <Notes>18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33</vt:i4>
      </vt:variant>
    </vt:vector>
  </HeadingPairs>
  <TitlesOfParts>
    <vt:vector size="40" baseType="lpstr">
      <vt:lpstr>Arial</vt:lpstr>
      <vt:lpstr>Calibri</vt:lpstr>
      <vt:lpstr>Aptos</vt:lpstr>
      <vt:lpstr>Georgia Pro Semibold</vt:lpstr>
      <vt:lpstr>1_Office Theme</vt:lpstr>
      <vt:lpstr>1_Office Theme</vt:lpstr>
      <vt:lpstr>2_Office Theme</vt:lpstr>
      <vt:lpstr>Office of Leadership Effectiveness</vt:lpstr>
      <vt:lpstr>Today’s Objectives</vt:lpstr>
      <vt:lpstr>Agenda</vt:lpstr>
      <vt:lpstr>School Improvement Designations</vt:lpstr>
      <vt:lpstr>1. Comprehensive Support and Improvement (CSI)</vt:lpstr>
      <vt:lpstr>2. Comprehensive Support and Improvement (CSI)</vt:lpstr>
      <vt:lpstr>3. Comprehensive Support and Improvement (CSI)</vt:lpstr>
      <vt:lpstr>Additional Targeted Support and Improvement (ATSI)</vt:lpstr>
      <vt:lpstr>Additional Targeted Support and Improvement (ATSI) continued</vt:lpstr>
      <vt:lpstr>Targeted Support and Improvement Consistently Underperforming Subgroup</vt:lpstr>
      <vt:lpstr>Targeted Support and Improvement</vt:lpstr>
      <vt:lpstr>Federal Support Categories (ESSA)</vt:lpstr>
      <vt:lpstr>Federal Support Categories (ESSA) continued</vt:lpstr>
      <vt:lpstr>Threshold Scores</vt:lpstr>
      <vt:lpstr>Underperforming Schools</vt:lpstr>
      <vt:lpstr>Chronically Underperforming Schools</vt:lpstr>
      <vt:lpstr>Underperforming Districts</vt:lpstr>
      <vt:lpstr>State School Support Categories (59-18-1615)</vt:lpstr>
      <vt:lpstr>Support Designation Timeline October-December </vt:lpstr>
      <vt:lpstr>Support Designation Timeline January-March </vt:lpstr>
      <vt:lpstr>Support Designation Timeline April-June </vt:lpstr>
      <vt:lpstr>Underperforming Requirements</vt:lpstr>
      <vt:lpstr>Updates to Continuous Improvement Plan and District ATSI Plan  </vt:lpstr>
      <vt:lpstr>Consolidated Continuous Improvement Plan Updates</vt:lpstr>
      <vt:lpstr>Consolidated Continuous Improvement Plan Updates</vt:lpstr>
      <vt:lpstr>District ATSI Continuous Improvement Plan Updates</vt:lpstr>
      <vt:lpstr>District ATSI Continuous Improvement Plan Updates</vt:lpstr>
      <vt:lpstr>Upcoming Events</vt:lpstr>
      <vt:lpstr> Virtual Walk-Through of the Consolidated Continuous Improvement Plan and District ATSI Continuous Improvement Plan​</vt:lpstr>
      <vt:lpstr>SCATA Conference</vt:lpstr>
      <vt:lpstr>Fall 2025 Regional Subgroup Support Sessions</vt:lpstr>
      <vt:lpstr>Denise Covert-Wilson</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School Transformation Updates</dc:title>
  <dc:creator>Cranford, Yvonne A</dc:creator>
  <cp:lastModifiedBy>McCain, William</cp:lastModifiedBy>
  <cp:revision>16</cp:revision>
  <cp:lastPrinted>2024-10-17T15:20:53Z</cp:lastPrinted>
  <dcterms:created xsi:type="dcterms:W3CDTF">2024-09-17T14:29:58Z</dcterms:created>
  <dcterms:modified xsi:type="dcterms:W3CDTF">2025-10-09T15:52:45Z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0x010100AD87D33BA408D54299739CA56345FAA0</vt:lpwstr>
  </property>
</Properties>
</file>