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omments/modernComment_181_45886362.xml" ContentType="application/vnd.ms-powerpoint.comment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84"/>
  </p:notesMasterIdLst>
  <p:sldIdLst>
    <p:sldId id="302" r:id="rId5"/>
    <p:sldId id="303" r:id="rId6"/>
    <p:sldId id="419" r:id="rId7"/>
    <p:sldId id="420" r:id="rId8"/>
    <p:sldId id="425" r:id="rId9"/>
    <p:sldId id="353" r:id="rId10"/>
    <p:sldId id="438" r:id="rId11"/>
    <p:sldId id="440" r:id="rId12"/>
    <p:sldId id="299" r:id="rId13"/>
    <p:sldId id="379" r:id="rId14"/>
    <p:sldId id="380" r:id="rId15"/>
    <p:sldId id="382" r:id="rId16"/>
    <p:sldId id="437" r:id="rId17"/>
    <p:sldId id="378" r:id="rId18"/>
    <p:sldId id="383" r:id="rId19"/>
    <p:sldId id="384" r:id="rId20"/>
    <p:sldId id="393" r:id="rId21"/>
    <p:sldId id="400" r:id="rId22"/>
    <p:sldId id="377" r:id="rId23"/>
    <p:sldId id="386" r:id="rId24"/>
    <p:sldId id="387" r:id="rId25"/>
    <p:sldId id="401" r:id="rId26"/>
    <p:sldId id="396" r:id="rId27"/>
    <p:sldId id="397" r:id="rId28"/>
    <p:sldId id="399" r:id="rId29"/>
    <p:sldId id="313" r:id="rId30"/>
    <p:sldId id="314" r:id="rId31"/>
    <p:sldId id="405" r:id="rId32"/>
    <p:sldId id="412" r:id="rId33"/>
    <p:sldId id="404" r:id="rId34"/>
    <p:sldId id="414" r:id="rId35"/>
    <p:sldId id="418" r:id="rId36"/>
    <p:sldId id="415" r:id="rId37"/>
    <p:sldId id="416" r:id="rId38"/>
    <p:sldId id="321" r:id="rId39"/>
    <p:sldId id="364" r:id="rId40"/>
    <p:sldId id="441" r:id="rId41"/>
    <p:sldId id="442" r:id="rId42"/>
    <p:sldId id="443" r:id="rId43"/>
    <p:sldId id="358" r:id="rId44"/>
    <p:sldId id="436" r:id="rId45"/>
    <p:sldId id="329" r:id="rId46"/>
    <p:sldId id="360" r:id="rId47"/>
    <p:sldId id="445" r:id="rId48"/>
    <p:sldId id="444" r:id="rId49"/>
    <p:sldId id="315" r:id="rId50"/>
    <p:sldId id="347" r:id="rId51"/>
    <p:sldId id="338" r:id="rId52"/>
    <p:sldId id="361" r:id="rId53"/>
    <p:sldId id="348" r:id="rId54"/>
    <p:sldId id="350" r:id="rId55"/>
    <p:sldId id="363" r:id="rId56"/>
    <p:sldId id="330" r:id="rId57"/>
    <p:sldId id="372" r:id="rId58"/>
    <p:sldId id="385" r:id="rId59"/>
    <p:sldId id="432" r:id="rId60"/>
    <p:sldId id="428" r:id="rId61"/>
    <p:sldId id="431" r:id="rId62"/>
    <p:sldId id="430" r:id="rId63"/>
    <p:sldId id="429" r:id="rId64"/>
    <p:sldId id="433" r:id="rId65"/>
    <p:sldId id="434" r:id="rId66"/>
    <p:sldId id="435" r:id="rId67"/>
    <p:sldId id="316" r:id="rId68"/>
    <p:sldId id="373" r:id="rId69"/>
    <p:sldId id="339" r:id="rId70"/>
    <p:sldId id="317" r:id="rId71"/>
    <p:sldId id="318" r:id="rId72"/>
    <p:sldId id="328" r:id="rId73"/>
    <p:sldId id="369" r:id="rId74"/>
    <p:sldId id="319" r:id="rId75"/>
    <p:sldId id="340" r:id="rId76"/>
    <p:sldId id="343" r:id="rId77"/>
    <p:sldId id="345" r:id="rId78"/>
    <p:sldId id="325" r:id="rId79"/>
    <p:sldId id="344" r:id="rId80"/>
    <p:sldId id="374" r:id="rId81"/>
    <p:sldId id="307" r:id="rId82"/>
    <p:sldId id="289" r:id="rId83"/>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27E18A-9A78-3009-7549-0C9069B573D3}" name="Roberts, Era A" initials="ER" userId="S::earoberts@ed.sc.gov::6ec65e3e-1adf-44fb-9c12-e9ea3de2084a" providerId="AD"/>
  <p188:author id="{EBFB63B0-DC17-8A1C-90FF-06C4B3A153BE}" name="Holden, Vann" initials="CH" userId="S::cvholden@ed.sc.gov::8f3cd7a9-4233-4f8e-82f0-0d45b48ded33" providerId="AD"/>
  <p188:author id="{9DD349CE-9885-138A-7EE7-AE971D8EDDB4}" name="Stephens, Wendy" initials="SW" userId="S::wstephens@ed.sc.gov::9e9c970c-72b3-469d-bcd6-d17d83772f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716E67"/>
    <a:srgbClr val="089648"/>
    <a:srgbClr val="2E4F6A"/>
    <a:srgbClr val="B6CED0"/>
    <a:srgbClr val="2E313D"/>
    <a:srgbClr val="FCFCFC"/>
    <a:srgbClr val="F0C14C"/>
    <a:srgbClr val="FFFFFF"/>
    <a:srgbClr val="657F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8B656-AE30-491B-BA21-E34A8FDF602E}" v="6" dt="2026-03-16T14:23:57.1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56"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notesMaster" Target="notesMasters/notesMaster1.xml"/><Relationship Id="rId89" Type="http://schemas.microsoft.com/office/2015/10/relationships/revisionInfo" Target="revisionInfo.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microsoft.com/office/2018/10/relationships/authors" Target="author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comments/modernComment_181_45886362.xml><?xml version="1.0" encoding="utf-8"?>
<p188:cmLst xmlns:a="http://schemas.openxmlformats.org/drawingml/2006/main" xmlns:r="http://schemas.openxmlformats.org/officeDocument/2006/relationships" xmlns:p188="http://schemas.microsoft.com/office/powerpoint/2018/8/main">
  <p188:cm id="{A49F4479-981A-433D-926A-3EB7D75ED922}" authorId="{9DD349CE-9885-138A-7EE7-AE971D8EDDB4}" created="2026-02-13T10:58:17.255">
    <ac:txMkLst xmlns:ac="http://schemas.microsoft.com/office/drawing/2013/main/command">
      <pc:docMk xmlns:pc="http://schemas.microsoft.com/office/powerpoint/2013/main/command"/>
      <pc:sldMk xmlns:pc="http://schemas.microsoft.com/office/powerpoint/2013/main/command" cId="1166566242" sldId="385"/>
      <ac:spMk id="2" creationId="{3C814F38-47E7-B442-528F-0A43693AA00D}"/>
      <ac:txMk cp="471">
        <ac:context len="472" hash="3663917103"/>
      </ac:txMk>
    </ac:txMkLst>
    <p188:pos x="7421217" y="447260"/>
    <p188:replyLst>
      <p188:reply id="{73B6D84D-70D5-4DC6-8100-E2129BD67E65}" authorId="{EBFB63B0-DC17-8A1C-90FF-06C4B3A153BE}" created="2026-02-13T13:39:26.170">
        <p188:txBody>
          <a:bodyPr/>
          <a:lstStyle/>
          <a:p>
            <a:r>
              <a:rPr lang="en-US"/>
              <a:t>The issue is for on-track.  We have issues with the dual enrollment courses counting as English / Math credits.</a:t>
            </a:r>
          </a:p>
        </p188:txBody>
      </p188:reply>
    </p188:replyLst>
    <p188:txBody>
      <a:bodyPr/>
      <a:lstStyle/>
      <a:p>
        <a:r>
          <a:rPr lang="en-US"/>
          <a:t>Good question. It seems like this is a topic better suited to the college- and career-readiness training in March. I don't see mention of it in the Accountability Manual for grad rate. Should we ask Matthew L. to weigh in on this question before we present?</a:t>
        </a:r>
      </a:p>
    </p188:txBody>
  </p188:cm>
  <p188:cm id="{AEBF8249-41E0-4DAB-BE5A-B6C986FBFE10}" authorId="{EBFB63B0-DC17-8A1C-90FF-06C4B3A153BE}" created="2026-02-13T20:54:23.821" startDate="2026-02-13T20:54:23.821" dueDate="2026-02-13T20:54:23.821" assignedTo="{9DD349CE-9885-138A-7EE7-AE971D8EDDB4}" title="@Stephens, Wendy Talked to Dan. This is the solution. Can you find the PowerSchool part of this?">
    <ac:txMkLst xmlns:ac="http://schemas.microsoft.com/office/drawing/2013/main/command">
      <pc:docMk xmlns:pc="http://schemas.microsoft.com/office/powerpoint/2013/main/command"/>
      <pc:sldMk xmlns:pc="http://schemas.microsoft.com/office/powerpoint/2013/main/command" cId="1166566242" sldId="385"/>
      <ac:spMk id="2" creationId="{3C814F38-47E7-B442-528F-0A43693AA00D}"/>
      <ac:txMk cp="0">
        <ac:context len="472" hash="3663917103"/>
      </ac:txMk>
    </ac:txMkLst>
    <p188:pos x="16438586" y="415089"/>
    <p188:txBody>
      <a:bodyPr/>
      <a:lstStyle/>
      <a:p>
        <a:r>
          <a:rPr lang="en-US"/>
          <a:t>[@Stephens, Wendy] Talked to Dan.  This is the solution.  Can you find the PowerSchool part of this?</a:t>
        </a:r>
      </a:p>
    </p188:txBody>
    <p188:extLst>
      <p:ext xmlns:p="http://schemas.openxmlformats.org/presentationml/2006/main" uri="{5BB2D875-25FF-4072-B9AC-8F64D62656EB}">
        <p228:taskDetails xmlns:p228="http://schemas.microsoft.com/office/powerpoint/2022/08/main">
          <p228:history>
            <p228:event time="2026-02-13T20:54:23.821" id="{E9F78079-A003-4B5F-821E-2904EDF92D15}">
              <p228:atrbtn authorId="{EBFB63B0-DC17-8A1C-90FF-06C4B3A153BE}"/>
              <p228:anchr>
                <p228:comment id="{AEBF8249-41E0-4DAB-BE5A-B6C986FBFE10}"/>
              </p228:anchr>
              <p228:add/>
            </p228:event>
            <p228:event time="2026-02-13T20:54:23.821" id="{B07F599F-12E5-4564-B2E0-F8B1A521A107}">
              <p228:atrbtn authorId="{EBFB63B0-DC17-8A1C-90FF-06C4B3A153BE}"/>
              <p228:anchr>
                <p228:comment id="{AEBF8249-41E0-4DAB-BE5A-B6C986FBFE10}"/>
              </p228:anchr>
              <p228:asgn authorId="{9DD349CE-9885-138A-7EE7-AE971D8EDDB4}"/>
            </p228:event>
            <p228:event time="2026-02-13T20:54:23.821" id="{1B7DE2FE-E939-455B-AF98-E3683D22AEA0}">
              <p228:atrbtn authorId="{EBFB63B0-DC17-8A1C-90FF-06C4B3A153BE}"/>
              <p228:anchr>
                <p228:comment id="{AEBF8249-41E0-4DAB-BE5A-B6C986FBFE10}"/>
              </p228:anchr>
              <p228:title val="@Stephens, Wendy Talked to Dan. This is the solution. Can you find the PowerSchool part of this?"/>
            </p228:event>
            <p228:event time="2026-02-13T20:54:23.821" id="{5424EA96-B0D4-4B31-ADA2-1DA89CA58238}">
              <p228:atrbtn authorId="{EBFB63B0-DC17-8A1C-90FF-06C4B3A153BE}"/>
              <p228:anchr>
                <p228:comment id="{AEBF8249-41E0-4DAB-BE5A-B6C986FBFE10}"/>
              </p228:anchr>
              <p228:date stDt="2026-02-13T20:54:23.821" endDt="2026-02-13T20:54:23.821"/>
            </p228:event>
          </p228:history>
        </p228:taskDetails>
      </p:ext>
    </p188:extLst>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3/13/2026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Slide title should be Aptos Bold font, left-aligned, not smaller than 44pt</a:t>
            </a:r>
          </a:p>
          <a:p>
            <a:pPr marL="171450" indent="-171450">
              <a:buFont typeface="Arial" panose="020B0604020202020204" pitchFamily="34" charset="0"/>
              <a:buChar char="•"/>
            </a:pPr>
            <a:r>
              <a:rPr lang="en-US"/>
              <a:t>Audience – To whom/group you are presenting to</a:t>
            </a:r>
          </a:p>
          <a:p>
            <a:pPr marL="171450" indent="-171450">
              <a:buFont typeface="Arial" panose="020B0604020202020204" pitchFamily="34" charset="0"/>
              <a:buChar char="•"/>
            </a:pPr>
            <a:r>
              <a:rPr lang="en-US"/>
              <a:t>Speaker – Who is giving the presentation (may be by name or by department)</a:t>
            </a:r>
          </a:p>
          <a:p>
            <a:pPr marL="171450" indent="-171450">
              <a:buFont typeface="Arial" panose="020B0604020202020204" pitchFamily="34" charset="0"/>
              <a:buChar char="•"/>
            </a:pPr>
            <a:r>
              <a:rPr lang="en-US"/>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5368F-663E-5413-E24A-B83C5C69F1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2AFA5A-3F37-AA52-0CA6-AB4B9FA050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A29720-9F80-CAA3-A763-9560F980905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E71F54F-EA39-1BCC-656C-4BB4FEF8584B}"/>
              </a:ext>
            </a:extLst>
          </p:cNvPr>
          <p:cNvSpPr>
            <a:spLocks noGrp="1"/>
          </p:cNvSpPr>
          <p:nvPr>
            <p:ph type="sldNum" sz="quarter" idx="5"/>
          </p:nvPr>
        </p:nvSpPr>
        <p:spPr/>
        <p:txBody>
          <a:bodyPr/>
          <a:lstStyle/>
          <a:p>
            <a:fld id="{484CEC91-7A65-4868-9634-A5288F997D0F}" type="slidenum">
              <a:rPr lang="en-US" smtClean="0"/>
              <a:t>11</a:t>
            </a:fld>
            <a:endParaRPr lang="en-US"/>
          </a:p>
        </p:txBody>
      </p:sp>
    </p:spTree>
    <p:extLst>
      <p:ext uri="{BB962C8B-B14F-4D97-AF65-F5344CB8AC3E}">
        <p14:creationId xmlns:p14="http://schemas.microsoft.com/office/powerpoint/2010/main" val="2446027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CDF014-B2A3-9745-1B29-AE788DECCC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826DB2-3C6B-862C-F593-3EE3C46024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50EB3D-2F81-1E79-26E4-C71200D6F82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E636930-1467-0E30-62C9-809F4236F1FF}"/>
              </a:ext>
            </a:extLst>
          </p:cNvPr>
          <p:cNvSpPr>
            <a:spLocks noGrp="1"/>
          </p:cNvSpPr>
          <p:nvPr>
            <p:ph type="sldNum" sz="quarter" idx="5"/>
          </p:nvPr>
        </p:nvSpPr>
        <p:spPr/>
        <p:txBody>
          <a:bodyPr/>
          <a:lstStyle/>
          <a:p>
            <a:fld id="{484CEC91-7A65-4868-9634-A5288F997D0F}" type="slidenum">
              <a:rPr lang="en-US" smtClean="0"/>
              <a:t>12</a:t>
            </a:fld>
            <a:endParaRPr lang="en-US"/>
          </a:p>
        </p:txBody>
      </p:sp>
    </p:spTree>
    <p:extLst>
      <p:ext uri="{BB962C8B-B14F-4D97-AF65-F5344CB8AC3E}">
        <p14:creationId xmlns:p14="http://schemas.microsoft.com/office/powerpoint/2010/main" val="885317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BA0CB-DA33-1556-EB7C-5E7D215D1D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5D7EEA-8D15-E379-BDBB-5C46329909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825337-AF22-0B8B-42A0-E5EC6DBF8CF4}"/>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4FE0525-7944-216B-C5E8-F1C4645F1A6E}"/>
              </a:ext>
            </a:extLst>
          </p:cNvPr>
          <p:cNvSpPr>
            <a:spLocks noGrp="1"/>
          </p:cNvSpPr>
          <p:nvPr>
            <p:ph type="sldNum" sz="quarter" idx="5"/>
          </p:nvPr>
        </p:nvSpPr>
        <p:spPr/>
        <p:txBody>
          <a:bodyPr/>
          <a:lstStyle/>
          <a:p>
            <a:fld id="{484CEC91-7A65-4868-9634-A5288F997D0F}" type="slidenum">
              <a:rPr lang="en-US" smtClean="0"/>
              <a:t>13</a:t>
            </a:fld>
            <a:endParaRPr lang="en-US"/>
          </a:p>
        </p:txBody>
      </p:sp>
    </p:spTree>
    <p:extLst>
      <p:ext uri="{BB962C8B-B14F-4D97-AF65-F5344CB8AC3E}">
        <p14:creationId xmlns:p14="http://schemas.microsoft.com/office/powerpoint/2010/main" val="1971059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389A9-D652-C9E9-B528-2A37810037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774346-65B0-55C0-CDC8-8C07677397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677C44-E1B1-6677-5AFB-0E3641ABE5F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29717CF-5DE4-1ACF-2161-6C5130A3F253}"/>
              </a:ext>
            </a:extLst>
          </p:cNvPr>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1316943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07299-3B54-9DFB-805F-05822217F4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6CA025-C3D6-C6A8-5646-6A06DFF52A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849332-7365-4345-DC64-A216BC9A564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6CA0900-64A7-423A-411E-2A9627DC00B4}"/>
              </a:ext>
            </a:extLst>
          </p:cNvPr>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2350163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668A6-8B49-0028-FC55-4624867C9B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1C78E7-0E37-40C4-5150-787DF0EB0D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DEED77-7AEE-E65F-F004-24D05D555B3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586FA5E-DFED-6902-8F78-7D7542AB22A2}"/>
              </a:ext>
            </a:extLst>
          </p:cNvPr>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1069522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D6158-4523-69D8-DB13-7D30BE358E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1F4335-D4CD-BB49-C699-8B38DC9097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41059F-9B5E-1010-0DA3-F97BC240E98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38FE358-FB83-83BC-9070-4F340F14B67A}"/>
              </a:ext>
            </a:extLst>
          </p:cNvPr>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3898616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751BF-CB18-4D03-57D9-4C833D8A05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BD7035-A5EA-0DCE-37E7-D259D1CFB7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A15A5C-620B-FF78-8C57-CB3B6AAC015B}"/>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5737886-164C-8C99-DF90-7BCB2105A4A9}"/>
              </a:ext>
            </a:extLst>
          </p:cNvPr>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4076606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7418E-31CE-7FF2-F079-FD3607225C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02D0A7-DB2D-B9E5-6774-0B7D60824C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077C66-2F43-13D7-9E79-B59480D7B87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D0D62DD-B12C-6224-B0C5-FDCC9DEE378E}"/>
              </a:ext>
            </a:extLst>
          </p:cNvPr>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1896103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664F9-CF75-FE51-980D-E33DAE38E9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A8728F-59C8-BE63-D7D7-9369746C95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679527-98A0-04C5-EEA1-46B1FC84DF33}"/>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ED5755F-C541-5409-7B0F-E9836D229647}"/>
              </a:ext>
            </a:extLst>
          </p:cNvPr>
          <p:cNvSpPr>
            <a:spLocks noGrp="1"/>
          </p:cNvSpPr>
          <p:nvPr>
            <p:ph type="sldNum" sz="quarter" idx="5"/>
          </p:nvPr>
        </p:nvSpPr>
        <p:spPr/>
        <p:txBody>
          <a:bodyPr/>
          <a:lstStyle/>
          <a:p>
            <a:fld id="{484CEC91-7A65-4868-9634-A5288F997D0F}" type="slidenum">
              <a:rPr lang="en-US" smtClean="0"/>
              <a:t>23</a:t>
            </a:fld>
            <a:endParaRPr lang="en-US"/>
          </a:p>
        </p:txBody>
      </p:sp>
    </p:spTree>
    <p:extLst>
      <p:ext uri="{BB962C8B-B14F-4D97-AF65-F5344CB8AC3E}">
        <p14:creationId xmlns:p14="http://schemas.microsoft.com/office/powerpoint/2010/main" val="624092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Left aligned</a:t>
            </a:r>
          </a:p>
          <a:p>
            <a:pPr marL="171450" indent="-171450">
              <a:buFont typeface="Arial" panose="020B0604020202020204" pitchFamily="34" charset="0"/>
              <a:buChar char="•"/>
            </a:pPr>
            <a:r>
              <a:rPr lang="en-US"/>
              <a:t>Title font is 88pt</a:t>
            </a:r>
          </a:p>
          <a:p>
            <a:pPr marL="171450" indent="-171450">
              <a:buFont typeface="Arial" panose="020B0604020202020204" pitchFamily="34" charset="0"/>
              <a:buChar char="•"/>
            </a:pPr>
            <a:r>
              <a:rPr lang="en-US"/>
              <a:t>Numbered line item 66 pt</a:t>
            </a:r>
          </a:p>
          <a:p>
            <a:pPr marL="171450" indent="-171450">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781522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121ED-C4B5-787F-B40D-E7BBD3C8F7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BFAC75-384B-9507-4952-E3F78B77A7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9FBD29-D34E-C59C-6F74-AD348DB3404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21DA4BB-B7B4-78C4-4CF2-6DBCCD7A7152}"/>
              </a:ext>
            </a:extLst>
          </p:cNvPr>
          <p:cNvSpPr>
            <a:spLocks noGrp="1"/>
          </p:cNvSpPr>
          <p:nvPr>
            <p:ph type="sldNum" sz="quarter" idx="5"/>
          </p:nvPr>
        </p:nvSpPr>
        <p:spPr/>
        <p:txBody>
          <a:bodyPr/>
          <a:lstStyle/>
          <a:p>
            <a:fld id="{484CEC91-7A65-4868-9634-A5288F997D0F}" type="slidenum">
              <a:rPr lang="en-US" smtClean="0"/>
              <a:t>24</a:t>
            </a:fld>
            <a:endParaRPr lang="en-US"/>
          </a:p>
        </p:txBody>
      </p:sp>
    </p:spTree>
    <p:extLst>
      <p:ext uri="{BB962C8B-B14F-4D97-AF65-F5344CB8AC3E}">
        <p14:creationId xmlns:p14="http://schemas.microsoft.com/office/powerpoint/2010/main" val="26242282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598A-8FCC-0958-25E9-7EF5F22F51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10484B-4703-774C-FDC2-C8A080A718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54123B-2D60-A7E3-942E-B45C3CE557EF}"/>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D569071-A271-F2C3-BAC1-E64A09C0FBE9}"/>
              </a:ext>
            </a:extLst>
          </p:cNvPr>
          <p:cNvSpPr>
            <a:spLocks noGrp="1"/>
          </p:cNvSpPr>
          <p:nvPr>
            <p:ph type="sldNum" sz="quarter" idx="5"/>
          </p:nvPr>
        </p:nvSpPr>
        <p:spPr/>
        <p:txBody>
          <a:bodyPr/>
          <a:lstStyle/>
          <a:p>
            <a:fld id="{484CEC91-7A65-4868-9634-A5288F997D0F}" type="slidenum">
              <a:rPr lang="en-US" smtClean="0"/>
              <a:t>25</a:t>
            </a:fld>
            <a:endParaRPr lang="en-US"/>
          </a:p>
        </p:txBody>
      </p:sp>
    </p:spTree>
    <p:extLst>
      <p:ext uri="{BB962C8B-B14F-4D97-AF65-F5344CB8AC3E}">
        <p14:creationId xmlns:p14="http://schemas.microsoft.com/office/powerpoint/2010/main" val="440693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80789-2E38-ADDD-F3EB-F414ADBEDB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09C498-4C98-60B6-06F9-7F462BFE0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B101B6-0586-072F-097C-A6488FCB9211}"/>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AA32630B-255F-B4C6-74AD-3166157FC573}"/>
              </a:ext>
            </a:extLst>
          </p:cNvPr>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3401455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B38B3D-FDF9-2786-CCC9-8AF3F8909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DBAB1-1C4D-1077-8216-D6F08345B1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DAE3C7-87A5-3F06-D5CB-5D38F077907C}"/>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9B58ED1-6B8A-CB60-BA6F-8F87FE65B4AB}"/>
              </a:ext>
            </a:extLst>
          </p:cNvPr>
          <p:cNvSpPr>
            <a:spLocks noGrp="1"/>
          </p:cNvSpPr>
          <p:nvPr>
            <p:ph type="sldNum" sz="quarter" idx="5"/>
          </p:nvPr>
        </p:nvSpPr>
        <p:spPr/>
        <p:txBody>
          <a:bodyPr/>
          <a:lstStyle/>
          <a:p>
            <a:fld id="{484CEC91-7A65-4868-9634-A5288F997D0F}" type="slidenum">
              <a:rPr lang="en-US" smtClean="0"/>
              <a:t>27</a:t>
            </a:fld>
            <a:endParaRPr lang="en-US"/>
          </a:p>
        </p:txBody>
      </p:sp>
    </p:spTree>
    <p:extLst>
      <p:ext uri="{BB962C8B-B14F-4D97-AF65-F5344CB8AC3E}">
        <p14:creationId xmlns:p14="http://schemas.microsoft.com/office/powerpoint/2010/main" val="14330092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EC370-2559-20A1-ACF5-3704255AE4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9AA835-8ABF-9681-17F2-563F9154C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BA1E77-86F2-6CDF-02B8-8100AA16BF5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3284B7BC-C35D-2125-FC0F-483D010CF027}"/>
              </a:ext>
            </a:extLst>
          </p:cNvPr>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2390070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04C62-550F-D7BB-2338-9A16EC1F6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A889A7-F3C2-0BA2-785E-FD704A5211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1EB516-349E-7F08-5D4F-751D21C9E50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E73F9C9-1D9D-2BE1-58C5-29D0A89CA23F}"/>
              </a:ext>
            </a:extLst>
          </p:cNvPr>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29393852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841AF-906D-A3F1-B902-1EF9D8030C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905653-EB99-1FCD-FDC9-4FC77AEDAA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62507A-DE23-20D6-E6D6-AF7F6473252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0194E0E-E3D9-9CEE-AFE2-319DC12C6DBB}"/>
              </a:ext>
            </a:extLst>
          </p:cNvPr>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17763454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C8388-F8DD-AA22-7EB3-86317EA203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B651DC-F2DF-313A-898E-3FAC895F48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18EA76-F559-C871-4BC5-9213C7FA4A2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1B88CE8-F07C-E244-C78C-EE0602521F9F}"/>
              </a:ext>
            </a:extLst>
          </p:cNvPr>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33390131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9B63C-2E3D-B023-0B1E-175B7FFAD2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E43A8D-4C32-16CC-4596-1AC5F457C6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30D475-DBC2-E09F-045D-9CF74A05F14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D0DAE580-8B1D-B4C0-C4BD-F40D11C7D9D6}"/>
              </a:ext>
            </a:extLst>
          </p:cNvPr>
          <p:cNvSpPr>
            <a:spLocks noGrp="1"/>
          </p:cNvSpPr>
          <p:nvPr>
            <p:ph type="sldNum" sz="quarter" idx="5"/>
          </p:nvPr>
        </p:nvSpPr>
        <p:spPr/>
        <p:txBody>
          <a:bodyPr/>
          <a:lstStyle/>
          <a:p>
            <a:fld id="{484CEC91-7A65-4868-9634-A5288F997D0F}" type="slidenum">
              <a:rPr lang="en-US" smtClean="0"/>
              <a:t>35</a:t>
            </a:fld>
            <a:endParaRPr lang="en-US"/>
          </a:p>
        </p:txBody>
      </p:sp>
    </p:spTree>
    <p:extLst>
      <p:ext uri="{BB962C8B-B14F-4D97-AF65-F5344CB8AC3E}">
        <p14:creationId xmlns:p14="http://schemas.microsoft.com/office/powerpoint/2010/main" val="32088967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1F42E-E2CC-12AA-53A6-BD491660FA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4A6E8B-95AF-26DA-96A1-F754F0CBE3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7F9300-BE59-ADF5-C360-BDA668D43290}"/>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4E36985-4505-2DDD-DAAA-5727F8963CB3}"/>
              </a:ext>
            </a:extLst>
          </p:cNvPr>
          <p:cNvSpPr>
            <a:spLocks noGrp="1"/>
          </p:cNvSpPr>
          <p:nvPr>
            <p:ph type="sldNum" sz="quarter" idx="5"/>
          </p:nvPr>
        </p:nvSpPr>
        <p:spPr/>
        <p:txBody>
          <a:bodyPr/>
          <a:lstStyle/>
          <a:p>
            <a:fld id="{484CEC91-7A65-4868-9634-A5288F997D0F}" type="slidenum">
              <a:rPr lang="en-US" smtClean="0"/>
              <a:t>36</a:t>
            </a:fld>
            <a:endParaRPr lang="en-US"/>
          </a:p>
        </p:txBody>
      </p:sp>
    </p:spTree>
    <p:extLst>
      <p:ext uri="{BB962C8B-B14F-4D97-AF65-F5344CB8AC3E}">
        <p14:creationId xmlns:p14="http://schemas.microsoft.com/office/powerpoint/2010/main" val="1523051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3</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85761-2A5F-1B56-BD0C-23EA97F502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CBCD4F-F973-5143-3DC9-EEF3CD902D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4B2226-B560-6EE5-F1E4-D2051958393F}"/>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96C6C9C-09EF-579C-5A0F-2B1923E6B421}"/>
              </a:ext>
            </a:extLst>
          </p:cNvPr>
          <p:cNvSpPr>
            <a:spLocks noGrp="1"/>
          </p:cNvSpPr>
          <p:nvPr>
            <p:ph type="sldNum" sz="quarter" idx="5"/>
          </p:nvPr>
        </p:nvSpPr>
        <p:spPr/>
        <p:txBody>
          <a:bodyPr/>
          <a:lstStyle/>
          <a:p>
            <a:fld id="{484CEC91-7A65-4868-9634-A5288F997D0F}" type="slidenum">
              <a:rPr lang="en-US" smtClean="0"/>
              <a:t>37</a:t>
            </a:fld>
            <a:endParaRPr lang="en-US"/>
          </a:p>
        </p:txBody>
      </p:sp>
    </p:spTree>
    <p:extLst>
      <p:ext uri="{BB962C8B-B14F-4D97-AF65-F5344CB8AC3E}">
        <p14:creationId xmlns:p14="http://schemas.microsoft.com/office/powerpoint/2010/main" val="90582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1DE58-C068-2FD2-6B27-3238D3742E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4F6FAC-3126-8499-2E9C-5AAC8CBD1E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9D4559-0548-A6D9-F2CD-75CB97D071B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C415069-D329-97DE-8C04-426320793EB6}"/>
              </a:ext>
            </a:extLst>
          </p:cNvPr>
          <p:cNvSpPr>
            <a:spLocks noGrp="1"/>
          </p:cNvSpPr>
          <p:nvPr>
            <p:ph type="sldNum" sz="quarter" idx="5"/>
          </p:nvPr>
        </p:nvSpPr>
        <p:spPr/>
        <p:txBody>
          <a:bodyPr/>
          <a:lstStyle/>
          <a:p>
            <a:fld id="{484CEC91-7A65-4868-9634-A5288F997D0F}" type="slidenum">
              <a:rPr lang="en-US" smtClean="0"/>
              <a:t>38</a:t>
            </a:fld>
            <a:endParaRPr lang="en-US"/>
          </a:p>
        </p:txBody>
      </p:sp>
    </p:spTree>
    <p:extLst>
      <p:ext uri="{BB962C8B-B14F-4D97-AF65-F5344CB8AC3E}">
        <p14:creationId xmlns:p14="http://schemas.microsoft.com/office/powerpoint/2010/main" val="1027383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E63FA-72CF-70B0-977B-DBB1D529EB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620158-1ED6-9B33-E0DF-E11C0889F8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93E082-96B2-7BBE-FDE7-38A5A13DC96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EB6EBCC-D50A-8DC5-FEC9-DDF61A80BBF9}"/>
              </a:ext>
            </a:extLst>
          </p:cNvPr>
          <p:cNvSpPr>
            <a:spLocks noGrp="1"/>
          </p:cNvSpPr>
          <p:nvPr>
            <p:ph type="sldNum" sz="quarter" idx="5"/>
          </p:nvPr>
        </p:nvSpPr>
        <p:spPr/>
        <p:txBody>
          <a:bodyPr/>
          <a:lstStyle/>
          <a:p>
            <a:fld id="{484CEC91-7A65-4868-9634-A5288F997D0F}" type="slidenum">
              <a:rPr lang="en-US" smtClean="0"/>
              <a:t>39</a:t>
            </a:fld>
            <a:endParaRPr lang="en-US"/>
          </a:p>
        </p:txBody>
      </p:sp>
    </p:spTree>
    <p:extLst>
      <p:ext uri="{BB962C8B-B14F-4D97-AF65-F5344CB8AC3E}">
        <p14:creationId xmlns:p14="http://schemas.microsoft.com/office/powerpoint/2010/main" val="25208589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9E8F4-673B-3733-058E-E03FB9D42A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E2449F-DCC6-1105-AE38-6832E276D2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F6842-AB57-6AAE-8258-4BB6B22F178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F1FAD9F-AA04-E3EA-71A8-FD2742D614E6}"/>
              </a:ext>
            </a:extLst>
          </p:cNvPr>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5447423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3FE5E-7D24-8DBE-D838-B33DAD07C8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A124D-1C94-8394-0A96-CE8AB8E893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65D1BA-C1DF-B8A4-7DA9-377A11D67A7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A3169E6-32C7-C7E5-E6C0-8A71B3C1E8C9}"/>
              </a:ext>
            </a:extLst>
          </p:cNvPr>
          <p:cNvSpPr>
            <a:spLocks noGrp="1"/>
          </p:cNvSpPr>
          <p:nvPr>
            <p:ph type="sldNum" sz="quarter" idx="5"/>
          </p:nvPr>
        </p:nvSpPr>
        <p:spPr/>
        <p:txBody>
          <a:bodyPr/>
          <a:lstStyle/>
          <a:p>
            <a:fld id="{484CEC91-7A65-4868-9634-A5288F997D0F}" type="slidenum">
              <a:rPr lang="en-US" smtClean="0"/>
              <a:t>41</a:t>
            </a:fld>
            <a:endParaRPr lang="en-US"/>
          </a:p>
        </p:txBody>
      </p:sp>
    </p:spTree>
    <p:extLst>
      <p:ext uri="{BB962C8B-B14F-4D97-AF65-F5344CB8AC3E}">
        <p14:creationId xmlns:p14="http://schemas.microsoft.com/office/powerpoint/2010/main" val="9067573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134BC-5C8C-C56B-87D7-2096D2F2D4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4D82B0-E866-0AA0-5FAF-05FB5B140E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135AD1-8EB5-302F-92CF-CC36C69713E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C1D8B1-5A32-9CD9-DC7F-7CF609688475}"/>
              </a:ext>
            </a:extLst>
          </p:cNvPr>
          <p:cNvSpPr>
            <a:spLocks noGrp="1"/>
          </p:cNvSpPr>
          <p:nvPr>
            <p:ph type="sldNum" sz="quarter" idx="5"/>
          </p:nvPr>
        </p:nvSpPr>
        <p:spPr/>
        <p:txBody>
          <a:bodyPr/>
          <a:lstStyle/>
          <a:p>
            <a:fld id="{484CEC91-7A65-4868-9634-A5288F997D0F}" type="slidenum">
              <a:rPr lang="en-US" smtClean="0"/>
              <a:t>42</a:t>
            </a:fld>
            <a:endParaRPr lang="en-US"/>
          </a:p>
        </p:txBody>
      </p:sp>
    </p:spTree>
    <p:extLst>
      <p:ext uri="{BB962C8B-B14F-4D97-AF65-F5344CB8AC3E}">
        <p14:creationId xmlns:p14="http://schemas.microsoft.com/office/powerpoint/2010/main" val="2395926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E1C45-A3ED-21E9-6A3D-1EF9D4A338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6B502-F1C3-4AD5-8337-7C71EB732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81E320-EF67-1E3B-384D-6CEBE059CA6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265DCA3-0DBF-B60F-5088-0ACA451AD879}"/>
              </a:ext>
            </a:extLst>
          </p:cNvPr>
          <p:cNvSpPr>
            <a:spLocks noGrp="1"/>
          </p:cNvSpPr>
          <p:nvPr>
            <p:ph type="sldNum" sz="quarter" idx="5"/>
          </p:nvPr>
        </p:nvSpPr>
        <p:spPr/>
        <p:txBody>
          <a:bodyPr/>
          <a:lstStyle/>
          <a:p>
            <a:fld id="{484CEC91-7A65-4868-9634-A5288F997D0F}" type="slidenum">
              <a:rPr lang="en-US" smtClean="0"/>
              <a:t>43</a:t>
            </a:fld>
            <a:endParaRPr lang="en-US"/>
          </a:p>
        </p:txBody>
      </p:sp>
    </p:spTree>
    <p:extLst>
      <p:ext uri="{BB962C8B-B14F-4D97-AF65-F5344CB8AC3E}">
        <p14:creationId xmlns:p14="http://schemas.microsoft.com/office/powerpoint/2010/main" val="35025092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3A481-1CAF-F753-15E3-7D7201E820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439CAF-91A5-A684-DD0F-6A4FA8B3C5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C0B7EC-4070-E1E3-3E57-DA1056F6A9B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C6312E8-A8E0-8465-2AAA-B09846DCF419}"/>
              </a:ext>
            </a:extLst>
          </p:cNvPr>
          <p:cNvSpPr>
            <a:spLocks noGrp="1"/>
          </p:cNvSpPr>
          <p:nvPr>
            <p:ph type="sldNum" sz="quarter" idx="5"/>
          </p:nvPr>
        </p:nvSpPr>
        <p:spPr/>
        <p:txBody>
          <a:bodyPr/>
          <a:lstStyle/>
          <a:p>
            <a:fld id="{484CEC91-7A65-4868-9634-A5288F997D0F}" type="slidenum">
              <a:rPr lang="en-US" smtClean="0"/>
              <a:t>44</a:t>
            </a:fld>
            <a:endParaRPr lang="en-US"/>
          </a:p>
        </p:txBody>
      </p:sp>
    </p:spTree>
    <p:extLst>
      <p:ext uri="{BB962C8B-B14F-4D97-AF65-F5344CB8AC3E}">
        <p14:creationId xmlns:p14="http://schemas.microsoft.com/office/powerpoint/2010/main" val="32980583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773F4-2336-1116-135B-17F4800864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E36D82-E9F9-2E54-ABC1-4FE77F8E14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BB203E-FB9E-E58C-98EA-BBE0024521C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69C0163-343C-AE05-AA41-1F214FACECB2}"/>
              </a:ext>
            </a:extLst>
          </p:cNvPr>
          <p:cNvSpPr>
            <a:spLocks noGrp="1"/>
          </p:cNvSpPr>
          <p:nvPr>
            <p:ph type="sldNum" sz="quarter" idx="5"/>
          </p:nvPr>
        </p:nvSpPr>
        <p:spPr/>
        <p:txBody>
          <a:bodyPr/>
          <a:lstStyle/>
          <a:p>
            <a:fld id="{484CEC91-7A65-4868-9634-A5288F997D0F}" type="slidenum">
              <a:rPr lang="en-US" smtClean="0"/>
              <a:t>45</a:t>
            </a:fld>
            <a:endParaRPr lang="en-US"/>
          </a:p>
        </p:txBody>
      </p:sp>
    </p:spTree>
    <p:extLst>
      <p:ext uri="{BB962C8B-B14F-4D97-AF65-F5344CB8AC3E}">
        <p14:creationId xmlns:p14="http://schemas.microsoft.com/office/powerpoint/2010/main" val="7576399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FB447-861E-F1F2-D0C5-2B6E4A15F6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9C82FE-7BD3-A9F5-188D-1F2AE130BA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ED291A-0286-C293-6574-31E74818439C}"/>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1AB96A4-1108-3B85-09F8-F78473A18C70}"/>
              </a:ext>
            </a:extLst>
          </p:cNvPr>
          <p:cNvSpPr>
            <a:spLocks noGrp="1"/>
          </p:cNvSpPr>
          <p:nvPr>
            <p:ph type="sldNum" sz="quarter" idx="5"/>
          </p:nvPr>
        </p:nvSpPr>
        <p:spPr/>
        <p:txBody>
          <a:bodyPr/>
          <a:lstStyle/>
          <a:p>
            <a:fld id="{484CEC91-7A65-4868-9634-A5288F997D0F}" type="slidenum">
              <a:rPr lang="en-US" smtClean="0"/>
              <a:t>46</a:t>
            </a:fld>
            <a:endParaRPr lang="en-US"/>
          </a:p>
        </p:txBody>
      </p:sp>
    </p:spTree>
    <p:extLst>
      <p:ext uri="{BB962C8B-B14F-4D97-AF65-F5344CB8AC3E}">
        <p14:creationId xmlns:p14="http://schemas.microsoft.com/office/powerpoint/2010/main" val="535584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p:cNvSpPr>
            <a:spLocks noGrp="1"/>
          </p:cNvSpPr>
          <p:nvPr>
            <p:ph type="sldNum" sz="quarter" idx="5"/>
          </p:nvPr>
        </p:nvSpPr>
        <p:spPr/>
        <p:txBody>
          <a:bodyPr/>
          <a:lstStyle/>
          <a:p>
            <a:fld id="{484CEC91-7A65-4868-9634-A5288F997D0F}" type="slidenum">
              <a:rPr lang="en-US" smtClean="0"/>
              <a:t>4</a:t>
            </a:fld>
            <a:endParaRPr lang="en-US"/>
          </a:p>
        </p:txBody>
      </p:sp>
    </p:spTree>
    <p:extLst>
      <p:ext uri="{BB962C8B-B14F-4D97-AF65-F5344CB8AC3E}">
        <p14:creationId xmlns:p14="http://schemas.microsoft.com/office/powerpoint/2010/main" val="5532029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36209-7339-FA86-B888-C2AD526215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053C18-6407-7F8C-14B4-2CB5D38396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FE5C9A-D082-1086-37D0-97D0B2CE148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17BA4E1-7308-BAC3-8068-82EBF86E2AB6}"/>
              </a:ext>
            </a:extLst>
          </p:cNvPr>
          <p:cNvSpPr>
            <a:spLocks noGrp="1"/>
          </p:cNvSpPr>
          <p:nvPr>
            <p:ph type="sldNum" sz="quarter" idx="5"/>
          </p:nvPr>
        </p:nvSpPr>
        <p:spPr/>
        <p:txBody>
          <a:bodyPr/>
          <a:lstStyle/>
          <a:p>
            <a:fld id="{484CEC91-7A65-4868-9634-A5288F997D0F}" type="slidenum">
              <a:rPr lang="en-US" smtClean="0"/>
              <a:t>47</a:t>
            </a:fld>
            <a:endParaRPr lang="en-US"/>
          </a:p>
        </p:txBody>
      </p:sp>
    </p:spTree>
    <p:extLst>
      <p:ext uri="{BB962C8B-B14F-4D97-AF65-F5344CB8AC3E}">
        <p14:creationId xmlns:p14="http://schemas.microsoft.com/office/powerpoint/2010/main" val="30855852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F08D9-BADB-F5D3-29AA-8206D0F84E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5A18DE-A5EF-4A9C-806E-A65CD7C1E4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2F2CA4-DE59-0478-5D29-8C67CDD25F6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0B2D3F-F4C8-E656-D3A1-6E56802D5BB6}"/>
              </a:ext>
            </a:extLst>
          </p:cNvPr>
          <p:cNvSpPr>
            <a:spLocks noGrp="1"/>
          </p:cNvSpPr>
          <p:nvPr>
            <p:ph type="sldNum" sz="quarter" idx="5"/>
          </p:nvPr>
        </p:nvSpPr>
        <p:spPr/>
        <p:txBody>
          <a:bodyPr/>
          <a:lstStyle/>
          <a:p>
            <a:fld id="{484CEC91-7A65-4868-9634-A5288F997D0F}" type="slidenum">
              <a:rPr lang="en-US" smtClean="0"/>
              <a:t>48</a:t>
            </a:fld>
            <a:endParaRPr lang="en-US"/>
          </a:p>
        </p:txBody>
      </p:sp>
    </p:spTree>
    <p:extLst>
      <p:ext uri="{BB962C8B-B14F-4D97-AF65-F5344CB8AC3E}">
        <p14:creationId xmlns:p14="http://schemas.microsoft.com/office/powerpoint/2010/main" val="10465967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57644-6645-CA15-6071-6913BB492F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A9ED06-71C3-A42C-E0EB-BBCFDA5A03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261D387-DD35-3955-DBB0-7F62E929F7F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C771921E-A956-F620-964C-ADE62FED8ACB}"/>
              </a:ext>
            </a:extLst>
          </p:cNvPr>
          <p:cNvSpPr>
            <a:spLocks noGrp="1"/>
          </p:cNvSpPr>
          <p:nvPr>
            <p:ph type="sldNum" sz="quarter" idx="5"/>
          </p:nvPr>
        </p:nvSpPr>
        <p:spPr/>
        <p:txBody>
          <a:bodyPr/>
          <a:lstStyle/>
          <a:p>
            <a:fld id="{484CEC91-7A65-4868-9634-A5288F997D0F}" type="slidenum">
              <a:rPr lang="en-US" smtClean="0"/>
              <a:t>49</a:t>
            </a:fld>
            <a:endParaRPr lang="en-US"/>
          </a:p>
        </p:txBody>
      </p:sp>
    </p:spTree>
    <p:extLst>
      <p:ext uri="{BB962C8B-B14F-4D97-AF65-F5344CB8AC3E}">
        <p14:creationId xmlns:p14="http://schemas.microsoft.com/office/powerpoint/2010/main" val="28398888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54CC7-628B-F3F3-C7E7-D4B9284829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5CD159-FEA6-859C-3079-8AAF7E0DA6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E884B-B778-C28A-FF03-DE7999B37E29}"/>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2EDBA6B-0309-9BBD-7E74-D74B1BA4B74A}"/>
              </a:ext>
            </a:extLst>
          </p:cNvPr>
          <p:cNvSpPr>
            <a:spLocks noGrp="1"/>
          </p:cNvSpPr>
          <p:nvPr>
            <p:ph type="sldNum" sz="quarter" idx="5"/>
          </p:nvPr>
        </p:nvSpPr>
        <p:spPr/>
        <p:txBody>
          <a:bodyPr/>
          <a:lstStyle/>
          <a:p>
            <a:fld id="{484CEC91-7A65-4868-9634-A5288F997D0F}" type="slidenum">
              <a:rPr lang="en-US" smtClean="0"/>
              <a:t>50</a:t>
            </a:fld>
            <a:endParaRPr lang="en-US"/>
          </a:p>
        </p:txBody>
      </p:sp>
    </p:spTree>
    <p:extLst>
      <p:ext uri="{BB962C8B-B14F-4D97-AF65-F5344CB8AC3E}">
        <p14:creationId xmlns:p14="http://schemas.microsoft.com/office/powerpoint/2010/main" val="6498072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20997-F555-4152-838B-D1A2D1E126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5689D0-EF0C-3CF2-A8BA-CBE7B702D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ABCDA6-A3AD-D3EC-67F0-2F3E3E1D61A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30B56E0-52A3-F798-EA52-A6CAE8581BEA}"/>
              </a:ext>
            </a:extLst>
          </p:cNvPr>
          <p:cNvSpPr>
            <a:spLocks noGrp="1"/>
          </p:cNvSpPr>
          <p:nvPr>
            <p:ph type="sldNum" sz="quarter" idx="5"/>
          </p:nvPr>
        </p:nvSpPr>
        <p:spPr/>
        <p:txBody>
          <a:bodyPr/>
          <a:lstStyle/>
          <a:p>
            <a:fld id="{484CEC91-7A65-4868-9634-A5288F997D0F}" type="slidenum">
              <a:rPr lang="en-US" smtClean="0"/>
              <a:t>51</a:t>
            </a:fld>
            <a:endParaRPr lang="en-US"/>
          </a:p>
        </p:txBody>
      </p:sp>
    </p:spTree>
    <p:extLst>
      <p:ext uri="{BB962C8B-B14F-4D97-AF65-F5344CB8AC3E}">
        <p14:creationId xmlns:p14="http://schemas.microsoft.com/office/powerpoint/2010/main" val="12184627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F06BD-2AD7-B815-7A57-493976E874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AC11F3-C61B-FF3D-091C-A521E5E5CB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497E6A-7342-EB53-EC61-F26CBDC7DEA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5FE68D1-E97C-8C30-944E-F0296DC04138}"/>
              </a:ext>
            </a:extLst>
          </p:cNvPr>
          <p:cNvSpPr>
            <a:spLocks noGrp="1"/>
          </p:cNvSpPr>
          <p:nvPr>
            <p:ph type="sldNum" sz="quarter" idx="5"/>
          </p:nvPr>
        </p:nvSpPr>
        <p:spPr/>
        <p:txBody>
          <a:bodyPr/>
          <a:lstStyle/>
          <a:p>
            <a:fld id="{484CEC91-7A65-4868-9634-A5288F997D0F}" type="slidenum">
              <a:rPr lang="en-US" smtClean="0"/>
              <a:t>52</a:t>
            </a:fld>
            <a:endParaRPr lang="en-US"/>
          </a:p>
        </p:txBody>
      </p:sp>
    </p:spTree>
    <p:extLst>
      <p:ext uri="{BB962C8B-B14F-4D97-AF65-F5344CB8AC3E}">
        <p14:creationId xmlns:p14="http://schemas.microsoft.com/office/powerpoint/2010/main" val="5769719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2465D-7FE3-D833-7359-5B0D700085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BB86A4-491E-3DCE-FE9A-B84D273944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832738-765D-1DB1-5E1E-38C6748BB00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7DFC929-F763-DA19-25D1-FF962A142AC8}"/>
              </a:ext>
            </a:extLst>
          </p:cNvPr>
          <p:cNvSpPr>
            <a:spLocks noGrp="1"/>
          </p:cNvSpPr>
          <p:nvPr>
            <p:ph type="sldNum" sz="quarter" idx="5"/>
          </p:nvPr>
        </p:nvSpPr>
        <p:spPr/>
        <p:txBody>
          <a:bodyPr/>
          <a:lstStyle/>
          <a:p>
            <a:fld id="{484CEC91-7A65-4868-9634-A5288F997D0F}" type="slidenum">
              <a:rPr lang="en-US" smtClean="0"/>
              <a:t>53</a:t>
            </a:fld>
            <a:endParaRPr lang="en-US"/>
          </a:p>
        </p:txBody>
      </p:sp>
    </p:spTree>
    <p:extLst>
      <p:ext uri="{BB962C8B-B14F-4D97-AF65-F5344CB8AC3E}">
        <p14:creationId xmlns:p14="http://schemas.microsoft.com/office/powerpoint/2010/main" val="18393296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EF328-2242-C059-E4A2-F7FE2BB374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6D5E13-DF7E-A3EC-D961-1E5ED4C2F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E1FED7-8097-F0AC-E8A6-DA2976F80B4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B722AFD-152B-E0C6-F0CC-DBABBE18C769}"/>
              </a:ext>
            </a:extLst>
          </p:cNvPr>
          <p:cNvSpPr>
            <a:spLocks noGrp="1"/>
          </p:cNvSpPr>
          <p:nvPr>
            <p:ph type="sldNum" sz="quarter" idx="5"/>
          </p:nvPr>
        </p:nvSpPr>
        <p:spPr/>
        <p:txBody>
          <a:bodyPr/>
          <a:lstStyle/>
          <a:p>
            <a:fld id="{484CEC91-7A65-4868-9634-A5288F997D0F}" type="slidenum">
              <a:rPr lang="en-US" smtClean="0"/>
              <a:t>54</a:t>
            </a:fld>
            <a:endParaRPr lang="en-US"/>
          </a:p>
        </p:txBody>
      </p:sp>
    </p:spTree>
    <p:extLst>
      <p:ext uri="{BB962C8B-B14F-4D97-AF65-F5344CB8AC3E}">
        <p14:creationId xmlns:p14="http://schemas.microsoft.com/office/powerpoint/2010/main" val="9994515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A0DB8-6E8A-18EC-E0CA-3366C4A723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8DE97A-F15B-D374-EF35-443196874E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59083F-98FD-376F-C171-3A278E2DDFBF}"/>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187CCDA-6E3D-C716-6745-499D075F9DB1}"/>
              </a:ext>
            </a:extLst>
          </p:cNvPr>
          <p:cNvSpPr>
            <a:spLocks noGrp="1"/>
          </p:cNvSpPr>
          <p:nvPr>
            <p:ph type="sldNum" sz="quarter" idx="5"/>
          </p:nvPr>
        </p:nvSpPr>
        <p:spPr/>
        <p:txBody>
          <a:bodyPr/>
          <a:lstStyle/>
          <a:p>
            <a:fld id="{484CEC91-7A65-4868-9634-A5288F997D0F}" type="slidenum">
              <a:rPr lang="en-US" smtClean="0"/>
              <a:t>55</a:t>
            </a:fld>
            <a:endParaRPr lang="en-US"/>
          </a:p>
        </p:txBody>
      </p:sp>
    </p:spTree>
    <p:extLst>
      <p:ext uri="{BB962C8B-B14F-4D97-AF65-F5344CB8AC3E}">
        <p14:creationId xmlns:p14="http://schemas.microsoft.com/office/powerpoint/2010/main" val="22766399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3D952-4476-DDA8-C588-3515273B9B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DF8BD9-BB7D-DB87-9743-7674ECD96D0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FA1DE8-C0DC-BDA1-293A-2319D4486D3B}"/>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8C9AFE1C-9E58-1938-F777-4D492541E02F}"/>
              </a:ext>
            </a:extLst>
          </p:cNvPr>
          <p:cNvSpPr>
            <a:spLocks noGrp="1"/>
          </p:cNvSpPr>
          <p:nvPr>
            <p:ph type="sldNum" sz="quarter" idx="5"/>
          </p:nvPr>
        </p:nvSpPr>
        <p:spPr/>
        <p:txBody>
          <a:bodyPr/>
          <a:lstStyle/>
          <a:p>
            <a:fld id="{484CEC91-7A65-4868-9634-A5288F997D0F}" type="slidenum">
              <a:rPr lang="en-US" smtClean="0"/>
              <a:t>56</a:t>
            </a:fld>
            <a:endParaRPr lang="en-US"/>
          </a:p>
        </p:txBody>
      </p:sp>
    </p:spTree>
    <p:extLst>
      <p:ext uri="{BB962C8B-B14F-4D97-AF65-F5344CB8AC3E}">
        <p14:creationId xmlns:p14="http://schemas.microsoft.com/office/powerpoint/2010/main" val="547759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24CC9-620E-A592-7F2C-B1759186A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BBBF6A-7785-9C0D-3C5B-80F2DCACCB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B6EF13-82C9-5022-34E1-0289F076428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63E49D8-74C7-1737-0CF2-74E57FB968B3}"/>
              </a:ext>
            </a:extLst>
          </p:cNvPr>
          <p:cNvSpPr>
            <a:spLocks noGrp="1"/>
          </p:cNvSpPr>
          <p:nvPr>
            <p:ph type="sldNum" sz="quarter" idx="5"/>
          </p:nvPr>
        </p:nvSpPr>
        <p:spPr/>
        <p:txBody>
          <a:bodyPr/>
          <a:lstStyle/>
          <a:p>
            <a:fld id="{484CEC91-7A65-4868-9634-A5288F997D0F}" type="slidenum">
              <a:rPr lang="en-US" smtClean="0"/>
              <a:t>5</a:t>
            </a:fld>
            <a:endParaRPr lang="en-US"/>
          </a:p>
        </p:txBody>
      </p:sp>
    </p:spTree>
    <p:extLst>
      <p:ext uri="{BB962C8B-B14F-4D97-AF65-F5344CB8AC3E}">
        <p14:creationId xmlns:p14="http://schemas.microsoft.com/office/powerpoint/2010/main" val="41592836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085D8B-F35B-AF7C-E803-C356ECABD1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5C1039-D18E-1A01-FB19-153EDABFF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A38DFB-CF24-3909-7AA5-C2905D98DCB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6F90713-06A6-661D-291F-B2956FF95A4B}"/>
              </a:ext>
            </a:extLst>
          </p:cNvPr>
          <p:cNvSpPr>
            <a:spLocks noGrp="1"/>
          </p:cNvSpPr>
          <p:nvPr>
            <p:ph type="sldNum" sz="quarter" idx="5"/>
          </p:nvPr>
        </p:nvSpPr>
        <p:spPr/>
        <p:txBody>
          <a:bodyPr/>
          <a:lstStyle/>
          <a:p>
            <a:fld id="{484CEC91-7A65-4868-9634-A5288F997D0F}" type="slidenum">
              <a:rPr lang="en-US" smtClean="0"/>
              <a:t>57</a:t>
            </a:fld>
            <a:endParaRPr lang="en-US"/>
          </a:p>
        </p:txBody>
      </p:sp>
    </p:spTree>
    <p:extLst>
      <p:ext uri="{BB962C8B-B14F-4D97-AF65-F5344CB8AC3E}">
        <p14:creationId xmlns:p14="http://schemas.microsoft.com/office/powerpoint/2010/main" val="31780066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024C5-AE83-89F1-4B25-C17938EFB7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64B127-083B-7B23-8CD0-FAC1A062ED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80025D-2F1C-85E0-D961-8CCEF671D012}"/>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765C273-3872-6599-241B-A855FA97C6DC}"/>
              </a:ext>
            </a:extLst>
          </p:cNvPr>
          <p:cNvSpPr>
            <a:spLocks noGrp="1"/>
          </p:cNvSpPr>
          <p:nvPr>
            <p:ph type="sldNum" sz="quarter" idx="5"/>
          </p:nvPr>
        </p:nvSpPr>
        <p:spPr/>
        <p:txBody>
          <a:bodyPr/>
          <a:lstStyle/>
          <a:p>
            <a:fld id="{484CEC91-7A65-4868-9634-A5288F997D0F}" type="slidenum">
              <a:rPr lang="en-US" smtClean="0"/>
              <a:t>58</a:t>
            </a:fld>
            <a:endParaRPr lang="en-US"/>
          </a:p>
        </p:txBody>
      </p:sp>
    </p:spTree>
    <p:extLst>
      <p:ext uri="{BB962C8B-B14F-4D97-AF65-F5344CB8AC3E}">
        <p14:creationId xmlns:p14="http://schemas.microsoft.com/office/powerpoint/2010/main" val="6872943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7A113-8EFF-8965-538E-4DE8678AB7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FDC15A-C25E-FE94-8C26-9097B0C40D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AB4ED6-6F53-75A1-20D7-025C7804D930}"/>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99A7FCE9-0CBA-9861-A4D2-741B8D0301C5}"/>
              </a:ext>
            </a:extLst>
          </p:cNvPr>
          <p:cNvSpPr>
            <a:spLocks noGrp="1"/>
          </p:cNvSpPr>
          <p:nvPr>
            <p:ph type="sldNum" sz="quarter" idx="5"/>
          </p:nvPr>
        </p:nvSpPr>
        <p:spPr/>
        <p:txBody>
          <a:bodyPr/>
          <a:lstStyle/>
          <a:p>
            <a:fld id="{484CEC91-7A65-4868-9634-A5288F997D0F}" type="slidenum">
              <a:rPr lang="en-US" smtClean="0"/>
              <a:t>59</a:t>
            </a:fld>
            <a:endParaRPr lang="en-US"/>
          </a:p>
        </p:txBody>
      </p:sp>
    </p:spTree>
    <p:extLst>
      <p:ext uri="{BB962C8B-B14F-4D97-AF65-F5344CB8AC3E}">
        <p14:creationId xmlns:p14="http://schemas.microsoft.com/office/powerpoint/2010/main" val="12668591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AC491-3CD2-E0E8-9AAA-5009E314BB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CE7E97-E064-ADBF-242D-2E906B517B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F0BF05-F4C4-85C7-265E-CC5610486A8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662E022D-8001-5662-BB7C-5BEA40DFB61A}"/>
              </a:ext>
            </a:extLst>
          </p:cNvPr>
          <p:cNvSpPr>
            <a:spLocks noGrp="1"/>
          </p:cNvSpPr>
          <p:nvPr>
            <p:ph type="sldNum" sz="quarter" idx="5"/>
          </p:nvPr>
        </p:nvSpPr>
        <p:spPr/>
        <p:txBody>
          <a:bodyPr/>
          <a:lstStyle/>
          <a:p>
            <a:fld id="{484CEC91-7A65-4868-9634-A5288F997D0F}" type="slidenum">
              <a:rPr lang="en-US" smtClean="0"/>
              <a:t>60</a:t>
            </a:fld>
            <a:endParaRPr lang="en-US"/>
          </a:p>
        </p:txBody>
      </p:sp>
    </p:spTree>
    <p:extLst>
      <p:ext uri="{BB962C8B-B14F-4D97-AF65-F5344CB8AC3E}">
        <p14:creationId xmlns:p14="http://schemas.microsoft.com/office/powerpoint/2010/main" val="19053504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95AF4-1AF9-4821-67D3-7787681ACA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2086E4-91DD-0F79-EAF0-A6D593D78C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DED0C8-3908-EDE3-442D-4371C52DBB99}"/>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D7C607E-9958-B17C-F00F-E941077EA7AF}"/>
              </a:ext>
            </a:extLst>
          </p:cNvPr>
          <p:cNvSpPr>
            <a:spLocks noGrp="1"/>
          </p:cNvSpPr>
          <p:nvPr>
            <p:ph type="sldNum" sz="quarter" idx="5"/>
          </p:nvPr>
        </p:nvSpPr>
        <p:spPr/>
        <p:txBody>
          <a:bodyPr/>
          <a:lstStyle/>
          <a:p>
            <a:fld id="{484CEC91-7A65-4868-9634-A5288F997D0F}" type="slidenum">
              <a:rPr lang="en-US" smtClean="0"/>
              <a:t>61</a:t>
            </a:fld>
            <a:endParaRPr lang="en-US"/>
          </a:p>
        </p:txBody>
      </p:sp>
    </p:spTree>
    <p:extLst>
      <p:ext uri="{BB962C8B-B14F-4D97-AF65-F5344CB8AC3E}">
        <p14:creationId xmlns:p14="http://schemas.microsoft.com/office/powerpoint/2010/main" val="39244387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859AD-C415-5FEE-EA15-F09DDEAB3E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F380B4-8F67-7A91-D6F2-344CDD1E03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4D8D56-623E-0BFD-6B12-41DF27C1BA25}"/>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8E99C6D-ABE5-387B-E34A-DB9C5C74836C}"/>
              </a:ext>
            </a:extLst>
          </p:cNvPr>
          <p:cNvSpPr>
            <a:spLocks noGrp="1"/>
          </p:cNvSpPr>
          <p:nvPr>
            <p:ph type="sldNum" sz="quarter" idx="5"/>
          </p:nvPr>
        </p:nvSpPr>
        <p:spPr/>
        <p:txBody>
          <a:bodyPr/>
          <a:lstStyle/>
          <a:p>
            <a:fld id="{484CEC91-7A65-4868-9634-A5288F997D0F}" type="slidenum">
              <a:rPr lang="en-US" smtClean="0"/>
              <a:t>62</a:t>
            </a:fld>
            <a:endParaRPr lang="en-US"/>
          </a:p>
        </p:txBody>
      </p:sp>
    </p:spTree>
    <p:extLst>
      <p:ext uri="{BB962C8B-B14F-4D97-AF65-F5344CB8AC3E}">
        <p14:creationId xmlns:p14="http://schemas.microsoft.com/office/powerpoint/2010/main" val="749896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CE18B-6ED0-99E8-4C55-6E2578CD50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DA8C67-C386-BE41-9B03-69C2BFF917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3B9532-A4FE-650E-9586-9D6C59083804}"/>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38575A93-0EF0-A8C7-7634-8B909E3DA708}"/>
              </a:ext>
            </a:extLst>
          </p:cNvPr>
          <p:cNvSpPr>
            <a:spLocks noGrp="1"/>
          </p:cNvSpPr>
          <p:nvPr>
            <p:ph type="sldNum" sz="quarter" idx="5"/>
          </p:nvPr>
        </p:nvSpPr>
        <p:spPr/>
        <p:txBody>
          <a:bodyPr/>
          <a:lstStyle/>
          <a:p>
            <a:fld id="{484CEC91-7A65-4868-9634-A5288F997D0F}" type="slidenum">
              <a:rPr lang="en-US" smtClean="0"/>
              <a:t>63</a:t>
            </a:fld>
            <a:endParaRPr lang="en-US"/>
          </a:p>
        </p:txBody>
      </p:sp>
    </p:spTree>
    <p:extLst>
      <p:ext uri="{BB962C8B-B14F-4D97-AF65-F5344CB8AC3E}">
        <p14:creationId xmlns:p14="http://schemas.microsoft.com/office/powerpoint/2010/main" val="9167485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6A6A7-D643-1A7B-7BE5-4C68A0733F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80EB46-410E-909D-F108-6ECEBDCDD3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4EAE0-C930-DB17-4A6C-6E0CB7F4A94D}"/>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50C472F7-3EA3-249F-0CFF-00A40D6B614A}"/>
              </a:ext>
            </a:extLst>
          </p:cNvPr>
          <p:cNvSpPr>
            <a:spLocks noGrp="1"/>
          </p:cNvSpPr>
          <p:nvPr>
            <p:ph type="sldNum" sz="quarter" idx="5"/>
          </p:nvPr>
        </p:nvSpPr>
        <p:spPr/>
        <p:txBody>
          <a:bodyPr/>
          <a:lstStyle/>
          <a:p>
            <a:fld id="{484CEC91-7A65-4868-9634-A5288F997D0F}" type="slidenum">
              <a:rPr lang="en-US" smtClean="0"/>
              <a:t>64</a:t>
            </a:fld>
            <a:endParaRPr lang="en-US"/>
          </a:p>
        </p:txBody>
      </p:sp>
    </p:spTree>
    <p:extLst>
      <p:ext uri="{BB962C8B-B14F-4D97-AF65-F5344CB8AC3E}">
        <p14:creationId xmlns:p14="http://schemas.microsoft.com/office/powerpoint/2010/main" val="39091056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D78EA-57C1-CCA9-918C-6EEF672B17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F61E78-9249-1DAC-6F74-F6CD0F0272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0A6EB4-9C3A-7FF7-84A9-F8C8AF62C9DA}"/>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AE88E987-A28A-02C0-C9AF-87A815F2F5A3}"/>
              </a:ext>
            </a:extLst>
          </p:cNvPr>
          <p:cNvSpPr>
            <a:spLocks noGrp="1"/>
          </p:cNvSpPr>
          <p:nvPr>
            <p:ph type="sldNum" sz="quarter" idx="5"/>
          </p:nvPr>
        </p:nvSpPr>
        <p:spPr/>
        <p:txBody>
          <a:bodyPr/>
          <a:lstStyle/>
          <a:p>
            <a:fld id="{484CEC91-7A65-4868-9634-A5288F997D0F}" type="slidenum">
              <a:rPr lang="en-US" smtClean="0"/>
              <a:t>65</a:t>
            </a:fld>
            <a:endParaRPr lang="en-US"/>
          </a:p>
        </p:txBody>
      </p:sp>
    </p:spTree>
    <p:extLst>
      <p:ext uri="{BB962C8B-B14F-4D97-AF65-F5344CB8AC3E}">
        <p14:creationId xmlns:p14="http://schemas.microsoft.com/office/powerpoint/2010/main" val="229025653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90DABD-FEAF-A759-00B2-2E328FED14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019B28-D9B7-6290-FB88-F16CD2AB55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94412E-B77E-3592-7349-9A5496891B8E}"/>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D4B2830-7BD5-80F2-3ACE-2E92823195F7}"/>
              </a:ext>
            </a:extLst>
          </p:cNvPr>
          <p:cNvSpPr>
            <a:spLocks noGrp="1"/>
          </p:cNvSpPr>
          <p:nvPr>
            <p:ph type="sldNum" sz="quarter" idx="5"/>
          </p:nvPr>
        </p:nvSpPr>
        <p:spPr/>
        <p:txBody>
          <a:bodyPr/>
          <a:lstStyle/>
          <a:p>
            <a:fld id="{484CEC91-7A65-4868-9634-A5288F997D0F}" type="slidenum">
              <a:rPr lang="en-US" smtClean="0"/>
              <a:t>66</a:t>
            </a:fld>
            <a:endParaRPr lang="en-US"/>
          </a:p>
        </p:txBody>
      </p:sp>
    </p:spTree>
    <p:extLst>
      <p:ext uri="{BB962C8B-B14F-4D97-AF65-F5344CB8AC3E}">
        <p14:creationId xmlns:p14="http://schemas.microsoft.com/office/powerpoint/2010/main" val="3930185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2CE70-D37F-EAF4-8E53-B4E18FF3EF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A8309A-C4AB-3B0F-40ED-B174CAA617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786E7B-22A7-5982-2D0A-55DD624BD40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D30FCDF-C728-99F7-76A6-B3D9F144F5A1}"/>
              </a:ext>
            </a:extLst>
          </p:cNvPr>
          <p:cNvSpPr>
            <a:spLocks noGrp="1"/>
          </p:cNvSpPr>
          <p:nvPr>
            <p:ph type="sldNum" sz="quarter" idx="5"/>
          </p:nvPr>
        </p:nvSpPr>
        <p:spPr/>
        <p:txBody>
          <a:bodyPr/>
          <a:lstStyle/>
          <a:p>
            <a:fld id="{484CEC91-7A65-4868-9634-A5288F997D0F}" type="slidenum">
              <a:rPr lang="en-US" smtClean="0"/>
              <a:t>6</a:t>
            </a:fld>
            <a:endParaRPr lang="en-US"/>
          </a:p>
        </p:txBody>
      </p:sp>
    </p:spTree>
    <p:extLst>
      <p:ext uri="{BB962C8B-B14F-4D97-AF65-F5344CB8AC3E}">
        <p14:creationId xmlns:p14="http://schemas.microsoft.com/office/powerpoint/2010/main" val="72280950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B8C29-7549-C89C-DBEA-5CF44EC292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AB5FD-02B5-3692-993B-2AAE288491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815028-837F-1534-5E00-20F99435D04A}"/>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607878B9-C10F-22CE-9813-50F5E540F772}"/>
              </a:ext>
            </a:extLst>
          </p:cNvPr>
          <p:cNvSpPr>
            <a:spLocks noGrp="1"/>
          </p:cNvSpPr>
          <p:nvPr>
            <p:ph type="sldNum" sz="quarter" idx="5"/>
          </p:nvPr>
        </p:nvSpPr>
        <p:spPr/>
        <p:txBody>
          <a:bodyPr/>
          <a:lstStyle/>
          <a:p>
            <a:fld id="{484CEC91-7A65-4868-9634-A5288F997D0F}" type="slidenum">
              <a:rPr lang="en-US" smtClean="0"/>
              <a:t>67</a:t>
            </a:fld>
            <a:endParaRPr lang="en-US"/>
          </a:p>
        </p:txBody>
      </p:sp>
    </p:spTree>
    <p:extLst>
      <p:ext uri="{BB962C8B-B14F-4D97-AF65-F5344CB8AC3E}">
        <p14:creationId xmlns:p14="http://schemas.microsoft.com/office/powerpoint/2010/main" val="410685352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DC3CC-C57D-B219-D336-F23EA684EC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D9DF6F-1A2C-9590-AC79-782AA0FC30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8C9A1-74CD-83E4-494A-88B79CFE14C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7CA866C9-5E02-F362-39D0-185D5AD5D47F}"/>
              </a:ext>
            </a:extLst>
          </p:cNvPr>
          <p:cNvSpPr>
            <a:spLocks noGrp="1"/>
          </p:cNvSpPr>
          <p:nvPr>
            <p:ph type="sldNum" sz="quarter" idx="5"/>
          </p:nvPr>
        </p:nvSpPr>
        <p:spPr/>
        <p:txBody>
          <a:bodyPr/>
          <a:lstStyle/>
          <a:p>
            <a:fld id="{484CEC91-7A65-4868-9634-A5288F997D0F}" type="slidenum">
              <a:rPr lang="en-US" smtClean="0"/>
              <a:t>68</a:t>
            </a:fld>
            <a:endParaRPr lang="en-US"/>
          </a:p>
        </p:txBody>
      </p:sp>
    </p:spTree>
    <p:extLst>
      <p:ext uri="{BB962C8B-B14F-4D97-AF65-F5344CB8AC3E}">
        <p14:creationId xmlns:p14="http://schemas.microsoft.com/office/powerpoint/2010/main" val="24884675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463B4A-A817-49E6-A7AA-6D4F5CBD2D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0342DD-98F4-CDD9-D4E3-DBF0BF5926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DE1F44-9C23-B0AD-4960-2C4C72BD6B21}"/>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1019FA39-DF3A-D276-A76F-D7C74028EB76}"/>
              </a:ext>
            </a:extLst>
          </p:cNvPr>
          <p:cNvSpPr>
            <a:spLocks noGrp="1"/>
          </p:cNvSpPr>
          <p:nvPr>
            <p:ph type="sldNum" sz="quarter" idx="5"/>
          </p:nvPr>
        </p:nvSpPr>
        <p:spPr/>
        <p:txBody>
          <a:bodyPr/>
          <a:lstStyle/>
          <a:p>
            <a:fld id="{484CEC91-7A65-4868-9634-A5288F997D0F}" type="slidenum">
              <a:rPr lang="en-US" smtClean="0"/>
              <a:t>69</a:t>
            </a:fld>
            <a:endParaRPr lang="en-US"/>
          </a:p>
        </p:txBody>
      </p:sp>
    </p:spTree>
    <p:extLst>
      <p:ext uri="{BB962C8B-B14F-4D97-AF65-F5344CB8AC3E}">
        <p14:creationId xmlns:p14="http://schemas.microsoft.com/office/powerpoint/2010/main" val="194942641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1DA7B-2770-F181-9CCC-FD3810C410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FBB9BE-5D67-7DC0-AEE6-4BA1B3BE86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F259017-F9D1-0EC8-C748-52836618DBB7}"/>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44A026F1-728F-D859-830C-929CC0DECFF4}"/>
              </a:ext>
            </a:extLst>
          </p:cNvPr>
          <p:cNvSpPr>
            <a:spLocks noGrp="1"/>
          </p:cNvSpPr>
          <p:nvPr>
            <p:ph type="sldNum" sz="quarter" idx="5"/>
          </p:nvPr>
        </p:nvSpPr>
        <p:spPr/>
        <p:txBody>
          <a:bodyPr/>
          <a:lstStyle/>
          <a:p>
            <a:fld id="{484CEC91-7A65-4868-9634-A5288F997D0F}" type="slidenum">
              <a:rPr lang="en-US" smtClean="0"/>
              <a:t>70</a:t>
            </a:fld>
            <a:endParaRPr lang="en-US"/>
          </a:p>
        </p:txBody>
      </p:sp>
    </p:spTree>
    <p:extLst>
      <p:ext uri="{BB962C8B-B14F-4D97-AF65-F5344CB8AC3E}">
        <p14:creationId xmlns:p14="http://schemas.microsoft.com/office/powerpoint/2010/main" val="20670743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D851B-D4BA-195F-9921-8BB3776590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7192BB-4052-EF7B-9B19-BF59161C88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FBE376-4366-6E96-26AC-1BA1F1938E2F}"/>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1EA89EE-BBB6-BDEE-512F-FAF0BA6463FE}"/>
              </a:ext>
            </a:extLst>
          </p:cNvPr>
          <p:cNvSpPr>
            <a:spLocks noGrp="1"/>
          </p:cNvSpPr>
          <p:nvPr>
            <p:ph type="sldNum" sz="quarter" idx="5"/>
          </p:nvPr>
        </p:nvSpPr>
        <p:spPr/>
        <p:txBody>
          <a:bodyPr/>
          <a:lstStyle/>
          <a:p>
            <a:fld id="{484CEC91-7A65-4868-9634-A5288F997D0F}" type="slidenum">
              <a:rPr lang="en-US" smtClean="0"/>
              <a:t>71</a:t>
            </a:fld>
            <a:endParaRPr lang="en-US"/>
          </a:p>
        </p:txBody>
      </p:sp>
    </p:spTree>
    <p:extLst>
      <p:ext uri="{BB962C8B-B14F-4D97-AF65-F5344CB8AC3E}">
        <p14:creationId xmlns:p14="http://schemas.microsoft.com/office/powerpoint/2010/main" val="217001054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0FA4D-1A66-F27C-55A5-D45EC103BC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52E44C-3513-F649-962E-59D5FE8636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9EFABC-9743-5F20-1D8D-075923EF21B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6D11761-3F33-EBDD-9B2B-C23155290C8A}"/>
              </a:ext>
            </a:extLst>
          </p:cNvPr>
          <p:cNvSpPr>
            <a:spLocks noGrp="1"/>
          </p:cNvSpPr>
          <p:nvPr>
            <p:ph type="sldNum" sz="quarter" idx="5"/>
          </p:nvPr>
        </p:nvSpPr>
        <p:spPr/>
        <p:txBody>
          <a:bodyPr/>
          <a:lstStyle/>
          <a:p>
            <a:fld id="{484CEC91-7A65-4868-9634-A5288F997D0F}" type="slidenum">
              <a:rPr lang="en-US" smtClean="0"/>
              <a:t>72</a:t>
            </a:fld>
            <a:endParaRPr lang="en-US"/>
          </a:p>
        </p:txBody>
      </p:sp>
    </p:spTree>
    <p:extLst>
      <p:ext uri="{BB962C8B-B14F-4D97-AF65-F5344CB8AC3E}">
        <p14:creationId xmlns:p14="http://schemas.microsoft.com/office/powerpoint/2010/main" val="78010761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EA5E3A-BF51-5D82-2457-2EE8FB479D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7E00E8-85B9-CF84-497E-95EC2D6A74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3017E8-4366-CC67-ECEF-802EE7DA3323}"/>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E5E116C4-4D35-5B6E-239B-6E92AF1BE4A9}"/>
              </a:ext>
            </a:extLst>
          </p:cNvPr>
          <p:cNvSpPr>
            <a:spLocks noGrp="1"/>
          </p:cNvSpPr>
          <p:nvPr>
            <p:ph type="sldNum" sz="quarter" idx="5"/>
          </p:nvPr>
        </p:nvSpPr>
        <p:spPr/>
        <p:txBody>
          <a:bodyPr/>
          <a:lstStyle/>
          <a:p>
            <a:fld id="{484CEC91-7A65-4868-9634-A5288F997D0F}" type="slidenum">
              <a:rPr lang="en-US" smtClean="0"/>
              <a:t>73</a:t>
            </a:fld>
            <a:endParaRPr lang="en-US"/>
          </a:p>
        </p:txBody>
      </p:sp>
    </p:spTree>
    <p:extLst>
      <p:ext uri="{BB962C8B-B14F-4D97-AF65-F5344CB8AC3E}">
        <p14:creationId xmlns:p14="http://schemas.microsoft.com/office/powerpoint/2010/main" val="621806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8F85-29BC-7A23-8056-8AB61A80E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243830-5E53-B478-BFA9-2774AF7D38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2442E4-DC59-0EBB-639A-5A76D17A719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FCA48048-5DB5-0971-E1D8-643FC708F9FD}"/>
              </a:ext>
            </a:extLst>
          </p:cNvPr>
          <p:cNvSpPr>
            <a:spLocks noGrp="1"/>
          </p:cNvSpPr>
          <p:nvPr>
            <p:ph type="sldNum" sz="quarter" idx="5"/>
          </p:nvPr>
        </p:nvSpPr>
        <p:spPr/>
        <p:txBody>
          <a:bodyPr/>
          <a:lstStyle/>
          <a:p>
            <a:fld id="{484CEC91-7A65-4868-9634-A5288F997D0F}" type="slidenum">
              <a:rPr lang="en-US" smtClean="0"/>
              <a:t>74</a:t>
            </a:fld>
            <a:endParaRPr lang="en-US"/>
          </a:p>
        </p:txBody>
      </p:sp>
    </p:spTree>
    <p:extLst>
      <p:ext uri="{BB962C8B-B14F-4D97-AF65-F5344CB8AC3E}">
        <p14:creationId xmlns:p14="http://schemas.microsoft.com/office/powerpoint/2010/main" val="10522240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E7549-2EC8-CC98-E227-88333E45FD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C8921B-06A7-67CC-7A7A-7B142DC4A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4BF731-26C8-3D8B-A5DF-CD3F754345B6}"/>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08CF3147-13C0-FB42-6047-846707E00821}"/>
              </a:ext>
            </a:extLst>
          </p:cNvPr>
          <p:cNvSpPr>
            <a:spLocks noGrp="1"/>
          </p:cNvSpPr>
          <p:nvPr>
            <p:ph type="sldNum" sz="quarter" idx="5"/>
          </p:nvPr>
        </p:nvSpPr>
        <p:spPr/>
        <p:txBody>
          <a:bodyPr/>
          <a:lstStyle/>
          <a:p>
            <a:fld id="{484CEC91-7A65-4868-9634-A5288F997D0F}" type="slidenum">
              <a:rPr lang="en-US" smtClean="0"/>
              <a:t>75</a:t>
            </a:fld>
            <a:endParaRPr lang="en-US"/>
          </a:p>
        </p:txBody>
      </p:sp>
    </p:spTree>
    <p:extLst>
      <p:ext uri="{BB962C8B-B14F-4D97-AF65-F5344CB8AC3E}">
        <p14:creationId xmlns:p14="http://schemas.microsoft.com/office/powerpoint/2010/main" val="334208884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AB1AD-CCDF-616B-05F8-FB97B0AD34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8A2558-F0F3-2ED2-15D9-D736E39B75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745E59-D670-BE1B-3E51-686B76A42603}"/>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B4403C79-887C-1B92-5911-5416CF46E870}"/>
              </a:ext>
            </a:extLst>
          </p:cNvPr>
          <p:cNvSpPr>
            <a:spLocks noGrp="1"/>
          </p:cNvSpPr>
          <p:nvPr>
            <p:ph type="sldNum" sz="quarter" idx="5"/>
          </p:nvPr>
        </p:nvSpPr>
        <p:spPr/>
        <p:txBody>
          <a:bodyPr/>
          <a:lstStyle/>
          <a:p>
            <a:fld id="{484CEC91-7A65-4868-9634-A5288F997D0F}" type="slidenum">
              <a:rPr lang="en-US" smtClean="0"/>
              <a:t>76</a:t>
            </a:fld>
            <a:endParaRPr lang="en-US"/>
          </a:p>
        </p:txBody>
      </p:sp>
    </p:spTree>
    <p:extLst>
      <p:ext uri="{BB962C8B-B14F-4D97-AF65-F5344CB8AC3E}">
        <p14:creationId xmlns:p14="http://schemas.microsoft.com/office/powerpoint/2010/main" val="1436053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76048-F795-2564-0718-8C985B1684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41E2E2-E4EC-D27F-2ED2-F8BEDB71E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F5A199-B2EF-5478-7CAD-5DDC282C5567}"/>
              </a:ext>
            </a:extLst>
          </p:cNvPr>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a:extLst>
              <a:ext uri="{FF2B5EF4-FFF2-40B4-BE49-F238E27FC236}">
                <a16:creationId xmlns:a16="http://schemas.microsoft.com/office/drawing/2014/main" id="{9585DEDC-B952-761C-38F5-CD86CF9E2BCA}"/>
              </a:ext>
            </a:extLst>
          </p:cNvPr>
          <p:cNvSpPr>
            <a:spLocks noGrp="1"/>
          </p:cNvSpPr>
          <p:nvPr>
            <p:ph type="sldNum" sz="quarter" idx="5"/>
          </p:nvPr>
        </p:nvSpPr>
        <p:spPr/>
        <p:txBody>
          <a:bodyPr/>
          <a:lstStyle/>
          <a:p>
            <a:fld id="{484CEC91-7A65-4868-9634-A5288F997D0F}" type="slidenum">
              <a:rPr lang="en-US" smtClean="0"/>
              <a:t>7</a:t>
            </a:fld>
            <a:endParaRPr lang="en-US"/>
          </a:p>
        </p:txBody>
      </p:sp>
    </p:spTree>
    <p:extLst>
      <p:ext uri="{BB962C8B-B14F-4D97-AF65-F5344CB8AC3E}">
        <p14:creationId xmlns:p14="http://schemas.microsoft.com/office/powerpoint/2010/main" val="42569185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Insert your picture within the yellow circle (replace the SCDE logo inside circle)</a:t>
            </a:r>
          </a:p>
          <a:p>
            <a:pPr marL="171450" indent="-171450">
              <a:buFont typeface="Arial" panose="020B0604020202020204" pitchFamily="34" charset="0"/>
              <a:buChar char="•"/>
            </a:pPr>
            <a:r>
              <a:rPr lang="en-US"/>
              <a:t>Speaker/person photo should be in a circle frame</a:t>
            </a:r>
          </a:p>
          <a:p>
            <a:pPr marL="171450" indent="-171450">
              <a:buFont typeface="Arial" panose="020B0604020202020204" pitchFamily="34" charset="0"/>
              <a:buChar char="•"/>
            </a:pPr>
            <a:r>
              <a:rPr lang="en-US"/>
              <a:t>Should have a yellow outline</a:t>
            </a:r>
          </a:p>
          <a:p>
            <a:pPr marL="171450" indent="-171450">
              <a:buFont typeface="Arial" panose="020B0604020202020204" pitchFamily="34" charset="0"/>
              <a:buChar char="•"/>
            </a:pPr>
            <a:r>
              <a:rPr lang="en-US"/>
              <a:t>Should be 6 x 6 inches</a:t>
            </a:r>
          </a:p>
          <a:p>
            <a:pPr marL="171450" indent="-171450">
              <a:buFont typeface="Arial" panose="020B0604020202020204" pitchFamily="34" charset="0"/>
              <a:buChar char="•"/>
            </a:pPr>
            <a:r>
              <a:rPr lang="en-US" err="1"/>
              <a:t>Firstname</a:t>
            </a:r>
            <a:r>
              <a:rPr lang="en-US"/>
              <a:t>/Lastname is font 80pt</a:t>
            </a:r>
          </a:p>
          <a:p>
            <a:pPr marL="171450" indent="-171450">
              <a:buFont typeface="Arial" panose="020B0604020202020204" pitchFamily="34" charset="0"/>
              <a:buChar char="•"/>
            </a:pPr>
            <a:r>
              <a:rPr lang="en-US"/>
              <a:t>Title, </a:t>
            </a:r>
            <a:r>
              <a:rPr lang="en-US" err="1"/>
              <a:t>Copmany</a:t>
            </a:r>
            <a:r>
              <a:rPr lang="en-US"/>
              <a:t> is 36pt (italic)</a:t>
            </a:r>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78</a:t>
            </a:fld>
            <a:endParaRPr lang="en-US"/>
          </a:p>
        </p:txBody>
      </p:sp>
    </p:spTree>
    <p:extLst>
      <p:ext uri="{BB962C8B-B14F-4D97-AF65-F5344CB8AC3E}">
        <p14:creationId xmlns:p14="http://schemas.microsoft.com/office/powerpoint/2010/main" val="412650990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79</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Agenda is 88 pt</a:t>
            </a:r>
          </a:p>
          <a:p>
            <a:pPr marL="171450" indent="-171450">
              <a:buFont typeface="Arial" panose="020B0604020202020204" pitchFamily="34" charset="0"/>
              <a:buChar char="•"/>
            </a:pPr>
            <a:r>
              <a:rPr lang="en-US"/>
              <a:t>Line item is 66 pt</a:t>
            </a:r>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842056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CBBD2-BD76-C486-AE26-D5D7BB720E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C3899E-FA7F-3262-CF54-94D2EAA24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DBF520-EBE4-6AF6-1371-2977E283B628}"/>
              </a:ext>
            </a:extLst>
          </p:cNvPr>
          <p:cNvSpPr>
            <a:spLocks noGrp="1"/>
          </p:cNvSpPr>
          <p:nvPr>
            <p:ph type="body" idx="1"/>
          </p:nvPr>
        </p:nvSpPr>
        <p:spPr/>
        <p:txBody>
          <a:bodyPr/>
          <a:lstStyle/>
          <a:p>
            <a:pPr marL="171450" indent="-171450">
              <a:buFont typeface="Arial" panose="020B0604020202020204" pitchFamily="34" charset="0"/>
              <a:buChar char="•"/>
            </a:pPr>
            <a:r>
              <a:rPr lang="en-US"/>
              <a:t>Header font 50pt</a:t>
            </a:r>
          </a:p>
          <a:p>
            <a:pPr marL="171450" indent="-171450">
              <a:buFont typeface="Arial" panose="020B0604020202020204" pitchFamily="34" charset="0"/>
              <a:buChar char="•"/>
            </a:pPr>
            <a:r>
              <a:rPr lang="en-US"/>
              <a:t>Content/body text font 28pt</a:t>
            </a:r>
          </a:p>
        </p:txBody>
      </p:sp>
      <p:sp>
        <p:nvSpPr>
          <p:cNvPr id="4" name="Slide Number Placeholder 3">
            <a:extLst>
              <a:ext uri="{FF2B5EF4-FFF2-40B4-BE49-F238E27FC236}">
                <a16:creationId xmlns:a16="http://schemas.microsoft.com/office/drawing/2014/main" id="{28AF6607-EAAF-01D7-A93B-FEE7135432B2}"/>
              </a:ext>
            </a:extLst>
          </p:cNvPr>
          <p:cNvSpPr>
            <a:spLocks noGrp="1"/>
          </p:cNvSpPr>
          <p:nvPr>
            <p:ph type="sldNum" sz="quarter" idx="5"/>
          </p:nvPr>
        </p:nvSpPr>
        <p:spPr/>
        <p:txBody>
          <a:bodyPr/>
          <a:lstStyle/>
          <a:p>
            <a:fld id="{484CEC91-7A65-4868-9634-A5288F997D0F}" type="slidenum">
              <a:rPr lang="en-US" smtClean="0"/>
              <a:t>10</a:t>
            </a:fld>
            <a:endParaRPr lang="en-US"/>
          </a:p>
        </p:txBody>
      </p:sp>
    </p:spTree>
    <p:extLst>
      <p:ext uri="{BB962C8B-B14F-4D97-AF65-F5344CB8AC3E}">
        <p14:creationId xmlns:p14="http://schemas.microsoft.com/office/powerpoint/2010/main" val="1046398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3/13/2026</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ed.sc.gov/data/information-systems/data-dictionaries/scde-course-code-database/"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hyperlink" Target="https://ed.sc.gov/" TargetMode="External"/><Relationship Id="rId4" Type="http://schemas.openxmlformats.org/officeDocument/2006/relationships/hyperlink" Target="https://ed.sc.gov/data/information-system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sc-satchel.commongoodlt.com/" TargetMode="External"/><Relationship Id="rId2" Type="http://schemas.openxmlformats.org/officeDocument/2006/relationships/notesSlide" Target="../notesSlides/notesSlide23.xml"/><Relationship Id="rId1" Type="http://schemas.openxmlformats.org/officeDocument/2006/relationships/slideLayout" Target="../slideLayouts/slideLayout11.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hyperlink" Target="https://sc-satchel.commongoodlt.com/"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portal.edanalytics.app/" TargetMode="External"/><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hyperlink" Target="https://ed.sc.gov/data/cohort-maintenance-information-and-resources/ninth-grade-code-flowchart/"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microsoft.com/office/2018/10/relationships/comments" Target="../comments/modernComment_181_45886362.xml"/><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ed.sc.gov/data/cohort-maintenance-information-and-resources/cohort-progression-maintenance-manual/"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6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1.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69.xml.rels><?xml version="1.0" encoding="UTF-8" standalone="yes"?>
<Relationships xmlns="http://schemas.openxmlformats.org/package/2006/relationships"><Relationship Id="rId3" Type="http://schemas.openxmlformats.org/officeDocument/2006/relationships/hyperlink" Target="https://help.powerschool.com/t5/Case-Portal/ct-p/Support-CasePortal" TargetMode="External"/><Relationship Id="rId2" Type="http://schemas.openxmlformats.org/officeDocument/2006/relationships/notesSlide" Target="../notesSlides/notesSlide62.xml"/><Relationship Id="rId1" Type="http://schemas.openxmlformats.org/officeDocument/2006/relationships/slideLayout" Target="../slideLayouts/slideLayout5.xml"/><Relationship Id="rId5" Type="http://schemas.openxmlformats.org/officeDocument/2006/relationships/hyperlink" Target="mailto:PowerSchool@ed.sc.gov" TargetMode="External"/><Relationship Id="rId4" Type="http://schemas.openxmlformats.org/officeDocument/2006/relationships/hyperlink" Target="https://edanalytics.atlassian.net/helpcenter/products-and-services/user/login"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hyperlink" Target="https://docs.google.com/spreadsheets/d/1cNArhRFjVx_WL7g2pxGlAKOM16Qx4VstxpLO4jqsNTs/edit?gid=0#gid=0" TargetMode="External"/><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8" Type="http://schemas.openxmlformats.org/officeDocument/2006/relationships/hyperlink" Target="https://ed.sc.gov/data/cohort-maintenance-information-and-resources/cohort-progression-maintenance-manual/" TargetMode="External"/><Relationship Id="rId3" Type="http://schemas.openxmlformats.org/officeDocument/2006/relationships/hyperlink" Target="https://www.eoc.sc.gov/accountability-manuals" TargetMode="External"/><Relationship Id="rId7" Type="http://schemas.openxmlformats.org/officeDocument/2006/relationships/hyperlink" Target="https://ed.sc.gov/data/cohort-maintenance-information-and-resources/" TargetMode="External"/><Relationship Id="rId2" Type="http://schemas.openxmlformats.org/officeDocument/2006/relationships/notesSlide" Target="../notesSlides/notesSlide68.xml"/><Relationship Id="rId1" Type="http://schemas.openxmlformats.org/officeDocument/2006/relationships/slideLayout" Target="../slideLayouts/slideLayout5.xml"/><Relationship Id="rId6" Type="http://schemas.openxmlformats.org/officeDocument/2006/relationships/hyperlink" Target="https://docs.google.com/spreadsheets/d/1cNArhRFjVx_WL7g2pxGlAKOM16Qx4VstxpLO4jqsNTs/edit?gid=0#gid=0" TargetMode="External"/><Relationship Id="rId5" Type="http://schemas.openxmlformats.org/officeDocument/2006/relationships/hyperlink" Target="https://ed.sc.gov/data/cohort-maintenance-information-and-resources/ninth-grade-code-flowchart/" TargetMode="External"/><Relationship Id="rId4" Type="http://schemas.openxmlformats.org/officeDocument/2006/relationships/hyperlink" Target="https://ed.sc.gov/data/information-systems/power-school/sis-documents/student-information-system-data-entry-manual/" TargetMode="External"/><Relationship Id="rId9" Type="http://schemas.openxmlformats.org/officeDocument/2006/relationships/hyperlink" Target="https://ed.sc.gov/newsroom/school-district-memoranda-archive/student-enrollment-age-appropriate-placement-ninth-grade-cohort-and-international-transcript-guidance/student-enrollment-age-appropriate-placement-ninth-grade-cohort-and-international-transcript-guidance-memo/"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0.xml"/><Relationship Id="rId1" Type="http://schemas.openxmlformats.org/officeDocument/2006/relationships/slideLayout" Target="../slideLayouts/slideLayout15.xml"/><Relationship Id="rId5" Type="http://schemas.openxmlformats.org/officeDocument/2006/relationships/hyperlink" Target="mailto:wstephens@ed.sc.gov" TargetMode="External"/><Relationship Id="rId4" Type="http://schemas.openxmlformats.org/officeDocument/2006/relationships/hyperlink" Target="mailto:cvholden@ed.sc.gov" TargetMode="Externa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lstStyle/>
          <a:p>
            <a:r>
              <a:rPr lang="en-US" dirty="0">
                <a:latin typeface="Aptos"/>
                <a:cs typeface="Segoe UI"/>
              </a:rPr>
              <a:t>Graduation Rate and the High School Student Success Indicator (HSSSI)</a:t>
            </a:r>
            <a:endParaRPr lang="en-US" dirty="0"/>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a:xfrm>
            <a:off x="953261" y="4383314"/>
            <a:ext cx="10890396" cy="3376789"/>
          </a:xfrm>
        </p:spPr>
        <p:txBody>
          <a:bodyPr>
            <a:normAutofit/>
          </a:bodyPr>
          <a:lstStyle/>
          <a:p>
            <a:r>
              <a:rPr lang="en-US" dirty="0"/>
              <a:t>Accountability Coordinators, District Testing Coordinators, Assessment Proxies, and PowerSchool Administrators</a:t>
            </a:r>
          </a:p>
          <a:p>
            <a:r>
              <a:rPr lang="en-US" dirty="0"/>
              <a:t>Vann Holden, PhD, Era Roberts, EdD, and Wendy Stephens</a:t>
            </a:r>
          </a:p>
          <a:p>
            <a:r>
              <a:rPr lang="en-US" dirty="0"/>
              <a:t>February 2026</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6F40A-98BF-359B-E127-C09A7F42363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5278575-5872-A8CD-8922-1BB24E79030E}"/>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Graduation Rate: Indicator</a:t>
            </a:r>
          </a:p>
        </p:txBody>
      </p:sp>
      <p:sp>
        <p:nvSpPr>
          <p:cNvPr id="2" name="Content Placeholder 1">
            <a:extLst>
              <a:ext uri="{FF2B5EF4-FFF2-40B4-BE49-F238E27FC236}">
                <a16:creationId xmlns:a16="http://schemas.microsoft.com/office/drawing/2014/main" id="{C0502FAC-3C0E-6BAA-34DA-958E499DB383}"/>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This indicator reports the percent of students who graduate from high school within four full school years of their initial enrollment unless the student meets one of the approved reasons for removal from the cohort (documentation of transfer to another diploma-granting high school, emigration to another country, transfer to prison or juvenile facility following adjudication, or death). </a:t>
            </a:r>
          </a:p>
          <a:p>
            <a:pPr marL="571500" indent="-571500">
              <a:spcAft>
                <a:spcPts val="600"/>
              </a:spcAft>
            </a:pPr>
            <a:r>
              <a:rPr lang="en-US" sz="3600"/>
              <a:t>The Graduation Rate shall be calculated based on the number of students who earned a regular high school diploma divided by the total number of students in the four-year graduation cohort for the school.</a:t>
            </a:r>
          </a:p>
        </p:txBody>
      </p:sp>
      <p:cxnSp>
        <p:nvCxnSpPr>
          <p:cNvPr id="4" name="Straight Connector 3" descr="underline">
            <a:extLst>
              <a:ext uri="{FF2B5EF4-FFF2-40B4-BE49-F238E27FC236}">
                <a16:creationId xmlns:a16="http://schemas.microsoft.com/office/drawing/2014/main" id="{554BF682-E733-93F5-9A4F-48D07B91CD29}"/>
              </a:ext>
            </a:extLst>
          </p:cNvPr>
          <p:cNvCxnSpPr/>
          <p:nvPr/>
        </p:nvCxnSpPr>
        <p:spPr>
          <a:xfrm>
            <a:off x="1459832" y="3465095"/>
            <a:ext cx="10491536"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D859032-570C-E7F7-12CE-5BF6F25E31DB}"/>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89942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DF274-E9E8-8D6C-A634-783BF1A4DA8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6E98970-8CC3-693A-AAF1-6257C2B7B45C}"/>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Graduation Rate: Cohort</a:t>
            </a:r>
          </a:p>
        </p:txBody>
      </p:sp>
      <p:sp>
        <p:nvSpPr>
          <p:cNvPr id="2" name="Content Placeholder 1">
            <a:extLst>
              <a:ext uri="{FF2B5EF4-FFF2-40B4-BE49-F238E27FC236}">
                <a16:creationId xmlns:a16="http://schemas.microsoft.com/office/drawing/2014/main" id="{3D58C465-82FC-4BFC-E747-B84720D62184}"/>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For the 2025-26 school year, students with a 9GR of 23 are included in the four-year graduation cohort.</a:t>
            </a:r>
          </a:p>
          <a:p>
            <a:pPr marL="1257300" lvl="1" indent="-571500">
              <a:spcAft>
                <a:spcPts val="600"/>
              </a:spcAft>
            </a:pPr>
            <a:r>
              <a:rPr lang="en-US" sz="3600"/>
              <a:t>These students entered high school in the United States for the first time during the 2022-23 school year.</a:t>
            </a:r>
          </a:p>
          <a:p>
            <a:pPr marL="571500" indent="-571500">
              <a:spcAft>
                <a:spcPts val="600"/>
              </a:spcAft>
            </a:pPr>
            <a:r>
              <a:rPr lang="en-US" sz="3600"/>
              <a:t>All students in the graduation cohort for the current year as defined by their ninth-grade code (9GR) are included, as assigned to the school of their enrollment on the 180th day.</a:t>
            </a:r>
          </a:p>
          <a:p>
            <a:pPr marL="1257300" lvl="1" indent="-571500">
              <a:spcAft>
                <a:spcPts val="600"/>
              </a:spcAft>
            </a:pPr>
            <a:r>
              <a:rPr lang="en-US" sz="3600"/>
              <a:t>A student who is no longer enrolled and does not have an approved reason for removal from the cohort is still included in the cohort of their last school of enrollment.</a:t>
            </a:r>
          </a:p>
        </p:txBody>
      </p:sp>
      <p:sp>
        <p:nvSpPr>
          <p:cNvPr id="3" name="TextBox 2">
            <a:extLst>
              <a:ext uri="{FF2B5EF4-FFF2-40B4-BE49-F238E27FC236}">
                <a16:creationId xmlns:a16="http://schemas.microsoft.com/office/drawing/2014/main" id="{F4B5EB80-77EB-25DB-0146-888E2A3C0374}"/>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53083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F40C5-062C-67D2-D976-CC593A55F95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E562AA3-DBB1-49CA-4862-A3E0872501F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Graduation Rate Calculations</a:t>
            </a:r>
          </a:p>
        </p:txBody>
      </p:sp>
      <p:sp>
        <p:nvSpPr>
          <p:cNvPr id="2" name="Content Placeholder 1">
            <a:extLst>
              <a:ext uri="{FF2B5EF4-FFF2-40B4-BE49-F238E27FC236}">
                <a16:creationId xmlns:a16="http://schemas.microsoft.com/office/drawing/2014/main" id="{B0BB4E39-9974-D8DC-73A8-FB09FC8DB4DA}"/>
              </a:ext>
            </a:extLst>
          </p:cNvPr>
          <p:cNvSpPr>
            <a:spLocks noGrp="1"/>
          </p:cNvSpPr>
          <p:nvPr>
            <p:ph sz="half" idx="1"/>
          </p:nvPr>
        </p:nvSpPr>
        <p:spPr>
          <a:xfrm>
            <a:off x="918971" y="2247900"/>
            <a:ext cx="16536271" cy="6928757"/>
          </a:xfrm>
        </p:spPr>
        <p:txBody>
          <a:bodyPr vert="horz" lIns="91440" tIns="45720" rIns="91440" bIns="45720" rtlCol="0" anchor="t">
            <a:normAutofit fontScale="77500" lnSpcReduction="20000"/>
          </a:bodyPr>
          <a:lstStyle/>
          <a:p>
            <a:pPr marL="571500" indent="-571500">
              <a:spcAft>
                <a:spcPts val="600"/>
              </a:spcAft>
            </a:pPr>
            <a:r>
              <a:rPr lang="en-US" sz="4600"/>
              <a:t>Calculate the number of Rating Points earned according to the equation using the following steps: </a:t>
            </a:r>
          </a:p>
          <a:p>
            <a:pPr marL="1428750" lvl="1" indent="-742950">
              <a:spcAft>
                <a:spcPts val="600"/>
              </a:spcAft>
              <a:buFont typeface="+mj-lt"/>
              <a:buAutoNum type="arabicPeriod"/>
            </a:pPr>
            <a:r>
              <a:rPr lang="en-US" sz="3600"/>
              <a:t>Determine the four-year graduation cohort for the school (as described in the What Students are Included in the Indicator section above). </a:t>
            </a:r>
          </a:p>
          <a:p>
            <a:pPr marL="1428750" lvl="1" indent="-742950">
              <a:spcAft>
                <a:spcPts val="600"/>
              </a:spcAft>
              <a:buFont typeface="+mj-lt"/>
              <a:buAutoNum type="arabicPeriod"/>
            </a:pPr>
            <a:r>
              <a:rPr lang="en-US" sz="3600"/>
              <a:t>Determine the number of students in the four-year graduation cohort who earned a regular high school diploma. </a:t>
            </a:r>
          </a:p>
          <a:p>
            <a:pPr marL="1428750" lvl="1" indent="-742950">
              <a:spcAft>
                <a:spcPts val="600"/>
              </a:spcAft>
              <a:buFont typeface="+mj-lt"/>
              <a:buAutoNum type="arabicPeriod"/>
            </a:pPr>
            <a:r>
              <a:rPr lang="en-US" sz="3600"/>
              <a:t>Divide the number obtained in step 2 by the number obtained in step 1. </a:t>
            </a:r>
          </a:p>
          <a:p>
            <a:pPr marL="1428750" lvl="1" indent="-742950">
              <a:spcAft>
                <a:spcPts val="600"/>
              </a:spcAft>
              <a:buFont typeface="+mj-lt"/>
              <a:buAutoNum type="arabicPeriod"/>
            </a:pPr>
            <a:r>
              <a:rPr lang="en-US" sz="3600"/>
              <a:t>Multiply the quotient by 100. </a:t>
            </a:r>
          </a:p>
          <a:p>
            <a:pPr marL="1428750" lvl="1" indent="-742950">
              <a:spcAft>
                <a:spcPts val="600"/>
              </a:spcAft>
              <a:buFont typeface="+mj-lt"/>
              <a:buAutoNum type="arabicPeriod"/>
            </a:pPr>
            <a:r>
              <a:rPr lang="en-US" sz="3600"/>
              <a:t>Subtract 50 from the product. If the difference is less than zero, set it to zero. </a:t>
            </a:r>
          </a:p>
          <a:p>
            <a:pPr marL="1428750" lvl="1" indent="-742950">
              <a:spcAft>
                <a:spcPts val="600"/>
              </a:spcAft>
              <a:buFont typeface="+mj-lt"/>
              <a:buAutoNum type="arabicPeriod"/>
            </a:pPr>
            <a:r>
              <a:rPr lang="en-US" sz="3600"/>
              <a:t>Divide the product obtained in step 5 by 50. </a:t>
            </a:r>
          </a:p>
          <a:p>
            <a:pPr marL="1428750" lvl="1" indent="-742950">
              <a:spcAft>
                <a:spcPts val="600"/>
              </a:spcAft>
              <a:buFont typeface="+mj-lt"/>
              <a:buAutoNum type="arabicPeriod"/>
            </a:pPr>
            <a:r>
              <a:rPr lang="en-US" sz="3600"/>
              <a:t>Multiply the quotient obtained in step 6 by 19 and round to the nearest hundredth (e.g., 16.65) to obtain the number of Rating Points out of 19.</a:t>
            </a:r>
          </a:p>
          <a:p>
            <a:pPr marL="1428750" lvl="1" indent="-742950">
              <a:spcAft>
                <a:spcPts val="600"/>
              </a:spcAft>
              <a:buFont typeface="+mj-lt"/>
              <a:buAutoNum type="arabicPeriod"/>
            </a:pPr>
            <a:r>
              <a:rPr lang="en-US" sz="3600"/>
              <a:t>Finally, total Rating Points earned are converted to Ratings using Table 17. Per this table, any high school with a graduation rate of less than 70% is deemed Unsatisfactory and any high school which exceeds the state goal of 90% graduation rate is deemed Excellent.</a:t>
            </a:r>
          </a:p>
        </p:txBody>
      </p:sp>
      <p:cxnSp>
        <p:nvCxnSpPr>
          <p:cNvPr id="3" name="Straight Connector 2" descr="underline">
            <a:extLst>
              <a:ext uri="{FF2B5EF4-FFF2-40B4-BE49-F238E27FC236}">
                <a16:creationId xmlns:a16="http://schemas.microsoft.com/office/drawing/2014/main" id="{055AA89F-D458-0E29-A463-39C67BB23221}"/>
              </a:ext>
            </a:extLst>
          </p:cNvPr>
          <p:cNvCxnSpPr>
            <a:cxnSpLocks/>
          </p:cNvCxnSpPr>
          <p:nvPr/>
        </p:nvCxnSpPr>
        <p:spPr>
          <a:xfrm>
            <a:off x="2437732" y="6360695"/>
            <a:ext cx="11633868"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077A0D22-FBAF-1289-0F2C-E18BCDE9302F}"/>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3574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F635E-EE02-8981-EF42-9687B6A548F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5385DCB-C5DE-02B1-989E-C0010874FE16}"/>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Graduation Rate Calculation Rating Points</a:t>
            </a:r>
          </a:p>
        </p:txBody>
      </p:sp>
      <p:pic>
        <p:nvPicPr>
          <p:cNvPr id="8" name="Picture 7" descr="Graduation Rating Point Chart">
            <a:extLst>
              <a:ext uri="{FF2B5EF4-FFF2-40B4-BE49-F238E27FC236}">
                <a16:creationId xmlns:a16="http://schemas.microsoft.com/office/drawing/2014/main" id="{A7887D32-45A4-BD4B-C3A4-2A439FB6800D}"/>
              </a:ext>
            </a:extLst>
          </p:cNvPr>
          <p:cNvPicPr>
            <a:picLocks noChangeAspect="1"/>
          </p:cNvPicPr>
          <p:nvPr/>
        </p:nvPicPr>
        <p:blipFill>
          <a:blip r:embed="rId3"/>
          <a:stretch>
            <a:fillRect/>
          </a:stretch>
        </p:blipFill>
        <p:spPr>
          <a:xfrm>
            <a:off x="3464402" y="2285840"/>
            <a:ext cx="11359196" cy="5715319"/>
          </a:xfrm>
          <a:prstGeom prst="rect">
            <a:avLst/>
          </a:prstGeom>
        </p:spPr>
      </p:pic>
      <p:sp>
        <p:nvSpPr>
          <p:cNvPr id="9" name="TextBox 8">
            <a:extLst>
              <a:ext uri="{FF2B5EF4-FFF2-40B4-BE49-F238E27FC236}">
                <a16:creationId xmlns:a16="http://schemas.microsoft.com/office/drawing/2014/main" id="{36215C5C-7314-FF19-857C-F527CB6F91B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357414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0C7A9-BC2F-B566-44E8-233DDFDABA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E4B8D6-9B4A-317D-A9B2-A811707D6B20}"/>
              </a:ext>
            </a:extLst>
          </p:cNvPr>
          <p:cNvSpPr>
            <a:spLocks noGrp="1"/>
          </p:cNvSpPr>
          <p:nvPr>
            <p:ph type="title"/>
          </p:nvPr>
        </p:nvSpPr>
        <p:spPr/>
        <p:txBody>
          <a:bodyPr/>
          <a:lstStyle/>
          <a:p>
            <a:r>
              <a:rPr lang="en-US" dirty="0"/>
              <a:t>HSSSI</a:t>
            </a:r>
          </a:p>
        </p:txBody>
      </p:sp>
      <p:sp>
        <p:nvSpPr>
          <p:cNvPr id="3" name="Text Placeholder 2">
            <a:extLst>
              <a:ext uri="{FF2B5EF4-FFF2-40B4-BE49-F238E27FC236}">
                <a16:creationId xmlns:a16="http://schemas.microsoft.com/office/drawing/2014/main" id="{CE09773B-145C-1EFE-81DE-54934C50F0BC}"/>
              </a:ext>
            </a:extLst>
          </p:cNvPr>
          <p:cNvSpPr>
            <a:spLocks noGrp="1"/>
          </p:cNvSpPr>
          <p:nvPr>
            <p:ph type="body" sz="quarter" idx="13"/>
          </p:nvPr>
        </p:nvSpPr>
        <p:spPr/>
        <p:txBody>
          <a:bodyPr/>
          <a:lstStyle/>
          <a:p>
            <a:r>
              <a:rPr lang="en-US"/>
              <a:t>On-Track to Graduate</a:t>
            </a:r>
          </a:p>
        </p:txBody>
      </p:sp>
    </p:spTree>
    <p:extLst>
      <p:ext uri="{BB962C8B-B14F-4D97-AF65-F5344CB8AC3E}">
        <p14:creationId xmlns:p14="http://schemas.microsoft.com/office/powerpoint/2010/main" val="3313459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D0122-FF69-BFFF-0A82-A2435A5C75E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D29F341-2AAE-6CD5-BA4D-5C7B711BFC76}"/>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HSSSI: On-Track</a:t>
            </a:r>
          </a:p>
        </p:txBody>
      </p:sp>
      <p:sp>
        <p:nvSpPr>
          <p:cNvPr id="2" name="Content Placeholder 1">
            <a:extLst>
              <a:ext uri="{FF2B5EF4-FFF2-40B4-BE49-F238E27FC236}">
                <a16:creationId xmlns:a16="http://schemas.microsoft.com/office/drawing/2014/main" id="{0E997331-3AFD-CD19-9B36-0C850D1A9289}"/>
              </a:ext>
            </a:extLst>
          </p:cNvPr>
          <p:cNvSpPr>
            <a:spLocks noGrp="1"/>
          </p:cNvSpPr>
          <p:nvPr>
            <p:ph sz="half" idx="1"/>
          </p:nvPr>
        </p:nvSpPr>
        <p:spPr>
          <a:xfrm>
            <a:off x="918971" y="2247900"/>
            <a:ext cx="16594113" cy="6361229"/>
          </a:xfrm>
        </p:spPr>
        <p:txBody>
          <a:bodyPr vert="horz" lIns="91440" tIns="45720" rIns="91440" bIns="45720" rtlCol="0" anchor="t">
            <a:normAutofit/>
          </a:bodyPr>
          <a:lstStyle/>
          <a:p>
            <a:pPr marL="571500" indent="-571500">
              <a:spcAft>
                <a:spcPts val="600"/>
              </a:spcAft>
            </a:pPr>
            <a:r>
              <a:rPr lang="en-US" sz="3600" dirty="0"/>
              <a:t>The High School Student Success Indicator (HSSSI) has two components.</a:t>
            </a:r>
          </a:p>
          <a:p>
            <a:pPr marL="571500" indent="-571500">
              <a:spcAft>
                <a:spcPts val="600"/>
              </a:spcAft>
            </a:pPr>
            <a:r>
              <a:rPr lang="en-US" sz="3600" dirty="0"/>
              <a:t>The first is the percent of students who are in their first three years at a high school and are on track to graduate within four years.</a:t>
            </a:r>
          </a:p>
        </p:txBody>
      </p:sp>
      <p:sp>
        <p:nvSpPr>
          <p:cNvPr id="3" name="TextBox 2">
            <a:extLst>
              <a:ext uri="{FF2B5EF4-FFF2-40B4-BE49-F238E27FC236}">
                <a16:creationId xmlns:a16="http://schemas.microsoft.com/office/drawing/2014/main" id="{A64D0220-44D2-2927-2F90-25D92A319557}"/>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148235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2695B-1A21-8C2D-3483-F5B3B86CFF0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7EF8B45-3324-462F-5F06-FCCD633ED02A}"/>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On-Track: Overview</a:t>
            </a:r>
          </a:p>
        </p:txBody>
      </p:sp>
      <p:sp>
        <p:nvSpPr>
          <p:cNvPr id="2" name="Content Placeholder 1">
            <a:extLst>
              <a:ext uri="{FF2B5EF4-FFF2-40B4-BE49-F238E27FC236}">
                <a16:creationId xmlns:a16="http://schemas.microsoft.com/office/drawing/2014/main" id="{2DE4ABC2-BC90-0CA0-D9D9-C3B3092F6811}"/>
              </a:ext>
            </a:extLst>
          </p:cNvPr>
          <p:cNvSpPr>
            <a:spLocks noGrp="1"/>
          </p:cNvSpPr>
          <p:nvPr>
            <p:ph sz="half" idx="1"/>
          </p:nvPr>
        </p:nvSpPr>
        <p:spPr>
          <a:xfrm>
            <a:off x="918972" y="2247900"/>
            <a:ext cx="7772400" cy="6361229"/>
          </a:xfrm>
        </p:spPr>
        <p:txBody>
          <a:bodyPr vert="horz" lIns="91440" tIns="45720" rIns="91440" bIns="45720" rtlCol="0" anchor="t">
            <a:normAutofit fontScale="92500" lnSpcReduction="20000"/>
          </a:bodyPr>
          <a:lstStyle/>
          <a:p>
            <a:pPr marL="571500" indent="-571500">
              <a:spcAft>
                <a:spcPts val="600"/>
              </a:spcAft>
            </a:pPr>
            <a:r>
              <a:rPr lang="en-US" sz="3600"/>
              <a:t>Since 24 High School credits are required to earn a regular diploma in South Carolina, at least four of which must be English credits and at least four of which must be math credits, a student is considered on track to graduate within four years if:</a:t>
            </a:r>
            <a:endParaRPr lang="en-US"/>
          </a:p>
          <a:p>
            <a:pPr marL="1257300" lvl="1" indent="-571500">
              <a:spcAft>
                <a:spcPts val="600"/>
              </a:spcAft>
              <a:buFont typeface="Courier New" panose="020B0604020202020204" pitchFamily="34" charset="0"/>
              <a:buChar char="o"/>
            </a:pPr>
            <a:r>
              <a:rPr lang="en-US" sz="3600"/>
              <a:t>they have earned six or more High School credits, at least one of which must be an English credit and at least one of which must be a math credit by the end of each successive year in High School. </a:t>
            </a:r>
            <a:endParaRPr lang="en-US"/>
          </a:p>
        </p:txBody>
      </p:sp>
      <p:graphicFrame>
        <p:nvGraphicFramePr>
          <p:cNvPr id="4" name="Table 3">
            <a:extLst>
              <a:ext uri="{FF2B5EF4-FFF2-40B4-BE49-F238E27FC236}">
                <a16:creationId xmlns:a16="http://schemas.microsoft.com/office/drawing/2014/main" id="{5D73F426-CFD4-40C9-54E9-4BDFF9250036}"/>
              </a:ext>
            </a:extLst>
          </p:cNvPr>
          <p:cNvGraphicFramePr>
            <a:graphicFrameLocks noGrp="1"/>
          </p:cNvGraphicFramePr>
          <p:nvPr>
            <p:extLst>
              <p:ext uri="{D42A27DB-BD31-4B8C-83A1-F6EECF244321}">
                <p14:modId xmlns:p14="http://schemas.microsoft.com/office/powerpoint/2010/main" val="3436675902"/>
              </p:ext>
            </p:extLst>
          </p:nvPr>
        </p:nvGraphicFramePr>
        <p:xfrm>
          <a:off x="9144000" y="3962763"/>
          <a:ext cx="8054625" cy="2930885"/>
        </p:xfrm>
        <a:graphic>
          <a:graphicData uri="http://schemas.openxmlformats.org/drawingml/2006/table">
            <a:tbl>
              <a:tblPr firstRow="1" bandRow="1">
                <a:tableStyleId>{5C22544A-7EE6-4342-B048-85BDC9FD1C3A}</a:tableStyleId>
              </a:tblPr>
              <a:tblGrid>
                <a:gridCol w="3459021">
                  <a:extLst>
                    <a:ext uri="{9D8B030D-6E8A-4147-A177-3AD203B41FA5}">
                      <a16:colId xmlns:a16="http://schemas.microsoft.com/office/drawing/2014/main" val="594412833"/>
                    </a:ext>
                  </a:extLst>
                </a:gridCol>
                <a:gridCol w="1531868">
                  <a:extLst>
                    <a:ext uri="{9D8B030D-6E8A-4147-A177-3AD203B41FA5}">
                      <a16:colId xmlns:a16="http://schemas.microsoft.com/office/drawing/2014/main" val="740300563"/>
                    </a:ext>
                  </a:extLst>
                </a:gridCol>
                <a:gridCol w="1531868">
                  <a:extLst>
                    <a:ext uri="{9D8B030D-6E8A-4147-A177-3AD203B41FA5}">
                      <a16:colId xmlns:a16="http://schemas.microsoft.com/office/drawing/2014/main" val="3822682924"/>
                    </a:ext>
                  </a:extLst>
                </a:gridCol>
                <a:gridCol w="1531868">
                  <a:extLst>
                    <a:ext uri="{9D8B030D-6E8A-4147-A177-3AD203B41FA5}">
                      <a16:colId xmlns:a16="http://schemas.microsoft.com/office/drawing/2014/main" val="4007547620"/>
                    </a:ext>
                  </a:extLst>
                </a:gridCol>
              </a:tblGrid>
              <a:tr h="915901">
                <a:tc>
                  <a:txBody>
                    <a:bodyPr/>
                    <a:lstStyle/>
                    <a:p>
                      <a:pPr algn="ctr"/>
                      <a:endParaRPr lang="en-US"/>
                    </a:p>
                  </a:txBody>
                  <a:tcPr anchor="ctr">
                    <a:solidFill>
                      <a:srgbClr val="2F3D4C"/>
                    </a:solidFill>
                  </a:tcPr>
                </a:tc>
                <a:tc>
                  <a:txBody>
                    <a:bodyPr/>
                    <a:lstStyle/>
                    <a:p>
                      <a:pPr algn="ctr"/>
                      <a:r>
                        <a:rPr lang="en-US"/>
                        <a:t>First Year</a:t>
                      </a:r>
                    </a:p>
                  </a:txBody>
                  <a:tcPr anchor="ctr">
                    <a:solidFill>
                      <a:srgbClr val="2F3D4C"/>
                    </a:solidFill>
                  </a:tcPr>
                </a:tc>
                <a:tc>
                  <a:txBody>
                    <a:bodyPr/>
                    <a:lstStyle/>
                    <a:p>
                      <a:pPr algn="ctr"/>
                      <a:r>
                        <a:rPr lang="en-US"/>
                        <a:t>Second Year</a:t>
                      </a:r>
                    </a:p>
                  </a:txBody>
                  <a:tcPr anchor="ctr">
                    <a:solidFill>
                      <a:srgbClr val="2F3D4C"/>
                    </a:solidFill>
                  </a:tcPr>
                </a:tc>
                <a:tc>
                  <a:txBody>
                    <a:bodyPr/>
                    <a:lstStyle/>
                    <a:p>
                      <a:pPr algn="ctr"/>
                      <a:r>
                        <a:rPr lang="en-US"/>
                        <a:t>Third Year</a:t>
                      </a:r>
                    </a:p>
                  </a:txBody>
                  <a:tcPr anchor="ctr">
                    <a:solidFill>
                      <a:srgbClr val="2F3D4C"/>
                    </a:solidFill>
                  </a:tcPr>
                </a:tc>
                <a:extLst>
                  <a:ext uri="{0D108BD9-81ED-4DB2-BD59-A6C34878D82A}">
                    <a16:rowId xmlns:a16="http://schemas.microsoft.com/office/drawing/2014/main" val="1140574572"/>
                  </a:ext>
                </a:extLst>
              </a:tr>
              <a:tr h="503746">
                <a:tc>
                  <a:txBody>
                    <a:bodyPr/>
                    <a:lstStyle/>
                    <a:p>
                      <a:pPr algn="ctr"/>
                      <a:r>
                        <a:rPr lang="en-US"/>
                        <a:t>9GR for 2025-26</a:t>
                      </a:r>
                    </a:p>
                  </a:txBody>
                  <a:tcPr anchor="ctr"/>
                </a:tc>
                <a:tc>
                  <a:txBody>
                    <a:bodyPr/>
                    <a:lstStyle/>
                    <a:p>
                      <a:pPr algn="ctr"/>
                      <a:r>
                        <a:rPr lang="en-US"/>
                        <a:t>26</a:t>
                      </a:r>
                    </a:p>
                  </a:txBody>
                  <a:tcPr anchor="ctr"/>
                </a:tc>
                <a:tc>
                  <a:txBody>
                    <a:bodyPr/>
                    <a:lstStyle/>
                    <a:p>
                      <a:pPr algn="ctr"/>
                      <a:r>
                        <a:rPr lang="en-US"/>
                        <a:t>25</a:t>
                      </a:r>
                    </a:p>
                  </a:txBody>
                  <a:tcPr anchor="ctr"/>
                </a:tc>
                <a:tc>
                  <a:txBody>
                    <a:bodyPr/>
                    <a:lstStyle/>
                    <a:p>
                      <a:pPr algn="ctr"/>
                      <a:r>
                        <a:rPr lang="en-US"/>
                        <a:t>24</a:t>
                      </a:r>
                    </a:p>
                  </a:txBody>
                  <a:tcPr anchor="ctr"/>
                </a:tc>
                <a:extLst>
                  <a:ext uri="{0D108BD9-81ED-4DB2-BD59-A6C34878D82A}">
                    <a16:rowId xmlns:a16="http://schemas.microsoft.com/office/drawing/2014/main" val="3779607733"/>
                  </a:ext>
                </a:extLst>
              </a:tr>
              <a:tr h="503746">
                <a:tc>
                  <a:txBody>
                    <a:bodyPr/>
                    <a:lstStyle/>
                    <a:p>
                      <a:pPr algn="ctr"/>
                      <a:r>
                        <a:rPr lang="en-US"/>
                        <a:t>Math Credits</a:t>
                      </a:r>
                    </a:p>
                  </a:txBody>
                  <a:tcPr anchor="ctr"/>
                </a:tc>
                <a:tc>
                  <a:txBody>
                    <a:bodyPr/>
                    <a:lstStyle/>
                    <a:p>
                      <a:pPr algn="ctr"/>
                      <a:r>
                        <a:rPr lang="en-US"/>
                        <a:t>1</a:t>
                      </a:r>
                    </a:p>
                  </a:txBody>
                  <a:tcPr anchor="ctr"/>
                </a:tc>
                <a:tc>
                  <a:txBody>
                    <a:bodyPr/>
                    <a:lstStyle/>
                    <a:p>
                      <a:pPr algn="ctr"/>
                      <a:r>
                        <a:rPr lang="en-US"/>
                        <a:t>2</a:t>
                      </a:r>
                    </a:p>
                  </a:txBody>
                  <a:tcPr anchor="ctr"/>
                </a:tc>
                <a:tc>
                  <a:txBody>
                    <a:bodyPr/>
                    <a:lstStyle/>
                    <a:p>
                      <a:pPr algn="ctr"/>
                      <a:r>
                        <a:rPr lang="en-US"/>
                        <a:t>3</a:t>
                      </a:r>
                    </a:p>
                  </a:txBody>
                  <a:tcPr anchor="ctr"/>
                </a:tc>
                <a:extLst>
                  <a:ext uri="{0D108BD9-81ED-4DB2-BD59-A6C34878D82A}">
                    <a16:rowId xmlns:a16="http://schemas.microsoft.com/office/drawing/2014/main" val="1325366820"/>
                  </a:ext>
                </a:extLst>
              </a:tr>
              <a:tr h="503746">
                <a:tc>
                  <a:txBody>
                    <a:bodyPr/>
                    <a:lstStyle/>
                    <a:p>
                      <a:pPr algn="ctr"/>
                      <a:r>
                        <a:rPr lang="en-US"/>
                        <a:t>English Credits</a:t>
                      </a:r>
                    </a:p>
                  </a:txBody>
                  <a:tcPr anchor="ctr"/>
                </a:tc>
                <a:tc>
                  <a:txBody>
                    <a:bodyPr/>
                    <a:lstStyle/>
                    <a:p>
                      <a:pPr algn="ctr"/>
                      <a:r>
                        <a:rPr lang="en-US"/>
                        <a:t>1</a:t>
                      </a:r>
                    </a:p>
                  </a:txBody>
                  <a:tcPr anchor="ctr"/>
                </a:tc>
                <a:tc>
                  <a:txBody>
                    <a:bodyPr/>
                    <a:lstStyle/>
                    <a:p>
                      <a:pPr algn="ctr"/>
                      <a:r>
                        <a:rPr lang="en-US"/>
                        <a:t>2</a:t>
                      </a:r>
                    </a:p>
                  </a:txBody>
                  <a:tcPr anchor="ctr"/>
                </a:tc>
                <a:tc>
                  <a:txBody>
                    <a:bodyPr/>
                    <a:lstStyle/>
                    <a:p>
                      <a:pPr algn="ctr"/>
                      <a:r>
                        <a:rPr lang="en-US"/>
                        <a:t>3</a:t>
                      </a:r>
                    </a:p>
                  </a:txBody>
                  <a:tcPr anchor="ctr"/>
                </a:tc>
                <a:extLst>
                  <a:ext uri="{0D108BD9-81ED-4DB2-BD59-A6C34878D82A}">
                    <a16:rowId xmlns:a16="http://schemas.microsoft.com/office/drawing/2014/main" val="3499173455"/>
                  </a:ext>
                </a:extLst>
              </a:tr>
              <a:tr h="503746">
                <a:tc>
                  <a:txBody>
                    <a:bodyPr/>
                    <a:lstStyle/>
                    <a:p>
                      <a:pPr algn="ctr"/>
                      <a:r>
                        <a:rPr lang="en-US"/>
                        <a:t>Total Credits</a:t>
                      </a:r>
                    </a:p>
                  </a:txBody>
                  <a:tcPr anchor="ctr"/>
                </a:tc>
                <a:tc>
                  <a:txBody>
                    <a:bodyPr/>
                    <a:lstStyle/>
                    <a:p>
                      <a:pPr algn="ctr"/>
                      <a:r>
                        <a:rPr lang="en-US"/>
                        <a:t>6</a:t>
                      </a:r>
                    </a:p>
                  </a:txBody>
                  <a:tcPr anchor="ctr"/>
                </a:tc>
                <a:tc>
                  <a:txBody>
                    <a:bodyPr/>
                    <a:lstStyle/>
                    <a:p>
                      <a:pPr algn="ctr"/>
                      <a:r>
                        <a:rPr lang="en-US"/>
                        <a:t>12</a:t>
                      </a:r>
                    </a:p>
                  </a:txBody>
                  <a:tcPr anchor="ctr"/>
                </a:tc>
                <a:tc>
                  <a:txBody>
                    <a:bodyPr/>
                    <a:lstStyle/>
                    <a:p>
                      <a:pPr algn="ctr"/>
                      <a:r>
                        <a:rPr lang="en-US"/>
                        <a:t>18</a:t>
                      </a:r>
                    </a:p>
                  </a:txBody>
                  <a:tcPr anchor="ctr"/>
                </a:tc>
                <a:extLst>
                  <a:ext uri="{0D108BD9-81ED-4DB2-BD59-A6C34878D82A}">
                    <a16:rowId xmlns:a16="http://schemas.microsoft.com/office/drawing/2014/main" val="2626979124"/>
                  </a:ext>
                </a:extLst>
              </a:tr>
            </a:tbl>
          </a:graphicData>
        </a:graphic>
      </p:graphicFrame>
      <p:sp>
        <p:nvSpPr>
          <p:cNvPr id="7" name="TextBox 6">
            <a:extLst>
              <a:ext uri="{FF2B5EF4-FFF2-40B4-BE49-F238E27FC236}">
                <a16:creationId xmlns:a16="http://schemas.microsoft.com/office/drawing/2014/main" id="{6FBCBBD1-AEA3-6FC9-E673-02A664134933}"/>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1706903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46493-BABB-2452-9358-962935A8EC1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75CACF40-C8EC-917D-1E0F-709FABE23A23}"/>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On-Track: Annually</a:t>
            </a:r>
          </a:p>
        </p:txBody>
      </p:sp>
      <p:sp>
        <p:nvSpPr>
          <p:cNvPr id="2" name="Content Placeholder 1">
            <a:extLst>
              <a:ext uri="{FF2B5EF4-FFF2-40B4-BE49-F238E27FC236}">
                <a16:creationId xmlns:a16="http://schemas.microsoft.com/office/drawing/2014/main" id="{425FC521-595B-1C7C-4267-646A1B1B7343}"/>
              </a:ext>
            </a:extLst>
          </p:cNvPr>
          <p:cNvSpPr>
            <a:spLocks noGrp="1"/>
          </p:cNvSpPr>
          <p:nvPr>
            <p:ph sz="half" idx="1"/>
          </p:nvPr>
        </p:nvSpPr>
        <p:spPr>
          <a:xfrm>
            <a:off x="918972" y="2247900"/>
            <a:ext cx="7772400" cy="6361229"/>
          </a:xfrm>
        </p:spPr>
        <p:txBody>
          <a:bodyPr vert="horz" lIns="91440" tIns="45720" rIns="91440" bIns="45720" rtlCol="0" anchor="t">
            <a:noAutofit/>
          </a:bodyPr>
          <a:lstStyle/>
          <a:p>
            <a:pPr marL="571500" indent="-571500">
              <a:spcAft>
                <a:spcPts val="600"/>
              </a:spcAft>
            </a:pPr>
            <a:r>
              <a:rPr lang="en-US" sz="2800"/>
              <a:t>By the end of their first year in High School, a student is considered on track if they have earned at least 6 credits, with at least 1 English credit and 1 math credit. </a:t>
            </a:r>
          </a:p>
          <a:p>
            <a:pPr marL="571500" indent="-571500">
              <a:spcAft>
                <a:spcPts val="600"/>
              </a:spcAft>
            </a:pPr>
            <a:r>
              <a:rPr lang="en-US" sz="2800"/>
              <a:t>By the end of their second year in High School, a student is considered on track if they have earned at least 12 credits, with at least 2 English credits and 2 math credits. </a:t>
            </a:r>
          </a:p>
          <a:p>
            <a:pPr marL="571500" indent="-571500">
              <a:spcAft>
                <a:spcPts val="600"/>
              </a:spcAft>
            </a:pPr>
            <a:r>
              <a:rPr lang="en-US" sz="2800"/>
              <a:t>By the end of their third year in High School, a student is considered on track if they have earned at least 18 credits, with at least 3 English credits and 3 math credits.</a:t>
            </a:r>
          </a:p>
        </p:txBody>
      </p:sp>
      <p:graphicFrame>
        <p:nvGraphicFramePr>
          <p:cNvPr id="4" name="Table 3">
            <a:extLst>
              <a:ext uri="{FF2B5EF4-FFF2-40B4-BE49-F238E27FC236}">
                <a16:creationId xmlns:a16="http://schemas.microsoft.com/office/drawing/2014/main" id="{1C6E23F1-4385-924F-7E0B-AE4E2F5C591E}"/>
              </a:ext>
            </a:extLst>
          </p:cNvPr>
          <p:cNvGraphicFramePr>
            <a:graphicFrameLocks noGrp="1"/>
          </p:cNvGraphicFramePr>
          <p:nvPr/>
        </p:nvGraphicFramePr>
        <p:xfrm>
          <a:off x="9144000" y="3962763"/>
          <a:ext cx="8054625" cy="2930885"/>
        </p:xfrm>
        <a:graphic>
          <a:graphicData uri="http://schemas.openxmlformats.org/drawingml/2006/table">
            <a:tbl>
              <a:tblPr firstRow="1" bandRow="1">
                <a:tableStyleId>{5C22544A-7EE6-4342-B048-85BDC9FD1C3A}</a:tableStyleId>
              </a:tblPr>
              <a:tblGrid>
                <a:gridCol w="3459021">
                  <a:extLst>
                    <a:ext uri="{9D8B030D-6E8A-4147-A177-3AD203B41FA5}">
                      <a16:colId xmlns:a16="http://schemas.microsoft.com/office/drawing/2014/main" val="594412833"/>
                    </a:ext>
                  </a:extLst>
                </a:gridCol>
                <a:gridCol w="1531868">
                  <a:extLst>
                    <a:ext uri="{9D8B030D-6E8A-4147-A177-3AD203B41FA5}">
                      <a16:colId xmlns:a16="http://schemas.microsoft.com/office/drawing/2014/main" val="740300563"/>
                    </a:ext>
                  </a:extLst>
                </a:gridCol>
                <a:gridCol w="1531868">
                  <a:extLst>
                    <a:ext uri="{9D8B030D-6E8A-4147-A177-3AD203B41FA5}">
                      <a16:colId xmlns:a16="http://schemas.microsoft.com/office/drawing/2014/main" val="3822682924"/>
                    </a:ext>
                  </a:extLst>
                </a:gridCol>
                <a:gridCol w="1531868">
                  <a:extLst>
                    <a:ext uri="{9D8B030D-6E8A-4147-A177-3AD203B41FA5}">
                      <a16:colId xmlns:a16="http://schemas.microsoft.com/office/drawing/2014/main" val="4007547620"/>
                    </a:ext>
                  </a:extLst>
                </a:gridCol>
              </a:tblGrid>
              <a:tr h="915901">
                <a:tc>
                  <a:txBody>
                    <a:bodyPr/>
                    <a:lstStyle/>
                    <a:p>
                      <a:pPr algn="ctr"/>
                      <a:endParaRPr lang="en-US"/>
                    </a:p>
                  </a:txBody>
                  <a:tcPr anchor="ctr">
                    <a:solidFill>
                      <a:srgbClr val="2F3D4C"/>
                    </a:solidFill>
                  </a:tcPr>
                </a:tc>
                <a:tc>
                  <a:txBody>
                    <a:bodyPr/>
                    <a:lstStyle/>
                    <a:p>
                      <a:pPr algn="ctr"/>
                      <a:r>
                        <a:rPr lang="en-US"/>
                        <a:t>First Year</a:t>
                      </a:r>
                    </a:p>
                  </a:txBody>
                  <a:tcPr anchor="ctr">
                    <a:solidFill>
                      <a:srgbClr val="2F3D4C"/>
                    </a:solidFill>
                  </a:tcPr>
                </a:tc>
                <a:tc>
                  <a:txBody>
                    <a:bodyPr/>
                    <a:lstStyle/>
                    <a:p>
                      <a:pPr algn="ctr"/>
                      <a:r>
                        <a:rPr lang="en-US"/>
                        <a:t>Second Year</a:t>
                      </a:r>
                    </a:p>
                  </a:txBody>
                  <a:tcPr anchor="ctr">
                    <a:solidFill>
                      <a:srgbClr val="2F3D4C"/>
                    </a:solidFill>
                  </a:tcPr>
                </a:tc>
                <a:tc>
                  <a:txBody>
                    <a:bodyPr/>
                    <a:lstStyle/>
                    <a:p>
                      <a:pPr algn="ctr"/>
                      <a:r>
                        <a:rPr lang="en-US"/>
                        <a:t>Third Year</a:t>
                      </a:r>
                    </a:p>
                  </a:txBody>
                  <a:tcPr anchor="ctr">
                    <a:solidFill>
                      <a:srgbClr val="2F3D4C"/>
                    </a:solidFill>
                  </a:tcPr>
                </a:tc>
                <a:extLst>
                  <a:ext uri="{0D108BD9-81ED-4DB2-BD59-A6C34878D82A}">
                    <a16:rowId xmlns:a16="http://schemas.microsoft.com/office/drawing/2014/main" val="1140574572"/>
                  </a:ext>
                </a:extLst>
              </a:tr>
              <a:tr h="503746">
                <a:tc>
                  <a:txBody>
                    <a:bodyPr/>
                    <a:lstStyle/>
                    <a:p>
                      <a:pPr algn="ctr"/>
                      <a:r>
                        <a:rPr lang="en-US"/>
                        <a:t>9GR for 2025-26</a:t>
                      </a:r>
                    </a:p>
                  </a:txBody>
                  <a:tcPr anchor="ctr"/>
                </a:tc>
                <a:tc>
                  <a:txBody>
                    <a:bodyPr/>
                    <a:lstStyle/>
                    <a:p>
                      <a:pPr algn="ctr"/>
                      <a:r>
                        <a:rPr lang="en-US"/>
                        <a:t>26</a:t>
                      </a:r>
                    </a:p>
                  </a:txBody>
                  <a:tcPr anchor="ctr"/>
                </a:tc>
                <a:tc>
                  <a:txBody>
                    <a:bodyPr/>
                    <a:lstStyle/>
                    <a:p>
                      <a:pPr algn="ctr"/>
                      <a:r>
                        <a:rPr lang="en-US"/>
                        <a:t>25</a:t>
                      </a:r>
                    </a:p>
                  </a:txBody>
                  <a:tcPr anchor="ctr"/>
                </a:tc>
                <a:tc>
                  <a:txBody>
                    <a:bodyPr/>
                    <a:lstStyle/>
                    <a:p>
                      <a:pPr algn="ctr"/>
                      <a:r>
                        <a:rPr lang="en-US"/>
                        <a:t>24</a:t>
                      </a:r>
                    </a:p>
                  </a:txBody>
                  <a:tcPr anchor="ctr"/>
                </a:tc>
                <a:extLst>
                  <a:ext uri="{0D108BD9-81ED-4DB2-BD59-A6C34878D82A}">
                    <a16:rowId xmlns:a16="http://schemas.microsoft.com/office/drawing/2014/main" val="3779607733"/>
                  </a:ext>
                </a:extLst>
              </a:tr>
              <a:tr h="503746">
                <a:tc>
                  <a:txBody>
                    <a:bodyPr/>
                    <a:lstStyle/>
                    <a:p>
                      <a:pPr algn="ctr"/>
                      <a:r>
                        <a:rPr lang="en-US"/>
                        <a:t>Math Credits</a:t>
                      </a:r>
                    </a:p>
                  </a:txBody>
                  <a:tcPr anchor="ctr"/>
                </a:tc>
                <a:tc>
                  <a:txBody>
                    <a:bodyPr/>
                    <a:lstStyle/>
                    <a:p>
                      <a:pPr algn="ctr"/>
                      <a:r>
                        <a:rPr lang="en-US"/>
                        <a:t>1</a:t>
                      </a:r>
                    </a:p>
                  </a:txBody>
                  <a:tcPr anchor="ctr"/>
                </a:tc>
                <a:tc>
                  <a:txBody>
                    <a:bodyPr/>
                    <a:lstStyle/>
                    <a:p>
                      <a:pPr algn="ctr"/>
                      <a:r>
                        <a:rPr lang="en-US"/>
                        <a:t>2</a:t>
                      </a:r>
                    </a:p>
                  </a:txBody>
                  <a:tcPr anchor="ctr"/>
                </a:tc>
                <a:tc>
                  <a:txBody>
                    <a:bodyPr/>
                    <a:lstStyle/>
                    <a:p>
                      <a:pPr algn="ctr"/>
                      <a:r>
                        <a:rPr lang="en-US"/>
                        <a:t>3</a:t>
                      </a:r>
                    </a:p>
                  </a:txBody>
                  <a:tcPr anchor="ctr"/>
                </a:tc>
                <a:extLst>
                  <a:ext uri="{0D108BD9-81ED-4DB2-BD59-A6C34878D82A}">
                    <a16:rowId xmlns:a16="http://schemas.microsoft.com/office/drawing/2014/main" val="1325366820"/>
                  </a:ext>
                </a:extLst>
              </a:tr>
              <a:tr h="503746">
                <a:tc>
                  <a:txBody>
                    <a:bodyPr/>
                    <a:lstStyle/>
                    <a:p>
                      <a:pPr algn="ctr"/>
                      <a:r>
                        <a:rPr lang="en-US"/>
                        <a:t>English Credits</a:t>
                      </a:r>
                    </a:p>
                  </a:txBody>
                  <a:tcPr anchor="ctr"/>
                </a:tc>
                <a:tc>
                  <a:txBody>
                    <a:bodyPr/>
                    <a:lstStyle/>
                    <a:p>
                      <a:pPr algn="ctr"/>
                      <a:r>
                        <a:rPr lang="en-US"/>
                        <a:t>1</a:t>
                      </a:r>
                    </a:p>
                  </a:txBody>
                  <a:tcPr anchor="ctr"/>
                </a:tc>
                <a:tc>
                  <a:txBody>
                    <a:bodyPr/>
                    <a:lstStyle/>
                    <a:p>
                      <a:pPr algn="ctr"/>
                      <a:r>
                        <a:rPr lang="en-US"/>
                        <a:t>2</a:t>
                      </a:r>
                    </a:p>
                  </a:txBody>
                  <a:tcPr anchor="ctr"/>
                </a:tc>
                <a:tc>
                  <a:txBody>
                    <a:bodyPr/>
                    <a:lstStyle/>
                    <a:p>
                      <a:pPr algn="ctr"/>
                      <a:r>
                        <a:rPr lang="en-US"/>
                        <a:t>3</a:t>
                      </a:r>
                    </a:p>
                  </a:txBody>
                  <a:tcPr anchor="ctr"/>
                </a:tc>
                <a:extLst>
                  <a:ext uri="{0D108BD9-81ED-4DB2-BD59-A6C34878D82A}">
                    <a16:rowId xmlns:a16="http://schemas.microsoft.com/office/drawing/2014/main" val="3499173455"/>
                  </a:ext>
                </a:extLst>
              </a:tr>
              <a:tr h="503746">
                <a:tc>
                  <a:txBody>
                    <a:bodyPr/>
                    <a:lstStyle/>
                    <a:p>
                      <a:pPr algn="ctr"/>
                      <a:r>
                        <a:rPr lang="en-US"/>
                        <a:t>Total Credits</a:t>
                      </a:r>
                    </a:p>
                  </a:txBody>
                  <a:tcPr anchor="ctr"/>
                </a:tc>
                <a:tc>
                  <a:txBody>
                    <a:bodyPr/>
                    <a:lstStyle/>
                    <a:p>
                      <a:pPr algn="ctr"/>
                      <a:r>
                        <a:rPr lang="en-US"/>
                        <a:t>6</a:t>
                      </a:r>
                    </a:p>
                  </a:txBody>
                  <a:tcPr anchor="ctr"/>
                </a:tc>
                <a:tc>
                  <a:txBody>
                    <a:bodyPr/>
                    <a:lstStyle/>
                    <a:p>
                      <a:pPr algn="ctr"/>
                      <a:r>
                        <a:rPr lang="en-US"/>
                        <a:t>12</a:t>
                      </a:r>
                    </a:p>
                  </a:txBody>
                  <a:tcPr anchor="ctr"/>
                </a:tc>
                <a:tc>
                  <a:txBody>
                    <a:bodyPr/>
                    <a:lstStyle/>
                    <a:p>
                      <a:pPr algn="ctr"/>
                      <a:r>
                        <a:rPr lang="en-US"/>
                        <a:t>18</a:t>
                      </a:r>
                    </a:p>
                  </a:txBody>
                  <a:tcPr anchor="ctr"/>
                </a:tc>
                <a:extLst>
                  <a:ext uri="{0D108BD9-81ED-4DB2-BD59-A6C34878D82A}">
                    <a16:rowId xmlns:a16="http://schemas.microsoft.com/office/drawing/2014/main" val="2626979124"/>
                  </a:ext>
                </a:extLst>
              </a:tr>
            </a:tbl>
          </a:graphicData>
        </a:graphic>
      </p:graphicFrame>
      <p:sp>
        <p:nvSpPr>
          <p:cNvPr id="3" name="TextBox 2">
            <a:extLst>
              <a:ext uri="{FF2B5EF4-FFF2-40B4-BE49-F238E27FC236}">
                <a16:creationId xmlns:a16="http://schemas.microsoft.com/office/drawing/2014/main" id="{D036E9AC-3CDB-FB8F-08C1-8AC51A7D1DD0}"/>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6314606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E33CD-E703-464C-BC3C-70971A873A5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EECF86B-FC2C-FED6-1173-EC86000515F5}"/>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On-Track: Credits</a:t>
            </a:r>
          </a:p>
        </p:txBody>
      </p:sp>
      <p:sp>
        <p:nvSpPr>
          <p:cNvPr id="2" name="Content Placeholder 1">
            <a:extLst>
              <a:ext uri="{FF2B5EF4-FFF2-40B4-BE49-F238E27FC236}">
                <a16:creationId xmlns:a16="http://schemas.microsoft.com/office/drawing/2014/main" id="{F742DF00-6210-DA35-5515-46D20C5B0EA7}"/>
              </a:ext>
            </a:extLst>
          </p:cNvPr>
          <p:cNvSpPr>
            <a:spLocks noGrp="1"/>
          </p:cNvSpPr>
          <p:nvPr>
            <p:ph sz="half" idx="1"/>
          </p:nvPr>
        </p:nvSpPr>
        <p:spPr>
          <a:xfrm>
            <a:off x="918972" y="2247900"/>
            <a:ext cx="15338750" cy="6361229"/>
          </a:xfrm>
        </p:spPr>
        <p:txBody>
          <a:bodyPr vert="horz" lIns="91440" tIns="45720" rIns="91440" bIns="45720" rtlCol="0" anchor="t">
            <a:noAutofit/>
          </a:bodyPr>
          <a:lstStyle/>
          <a:p>
            <a:pPr marL="571500" indent="-571500">
              <a:spcAft>
                <a:spcPts val="600"/>
              </a:spcAft>
            </a:pPr>
            <a:r>
              <a:rPr lang="en-US" sz="2800"/>
              <a:t>Any valid high school credit listed in the </a:t>
            </a:r>
            <a:r>
              <a:rPr lang="en-US" sz="2800">
                <a:hlinkClick r:id="rId3"/>
              </a:rPr>
              <a:t>SCDE Course Code Database</a:t>
            </a:r>
            <a:r>
              <a:rPr lang="en-US" sz="2800"/>
              <a:t> (linked from the </a:t>
            </a:r>
            <a:r>
              <a:rPr lang="en-US" sz="2800">
                <a:hlinkClick r:id="rId4"/>
              </a:rPr>
              <a:t>Student Information Systems</a:t>
            </a:r>
            <a:r>
              <a:rPr lang="en-US" sz="2800"/>
              <a:t> page on the </a:t>
            </a:r>
            <a:r>
              <a:rPr lang="en-US" sz="2800">
                <a:hlinkClick r:id="rId5"/>
              </a:rPr>
              <a:t>SCDE website</a:t>
            </a:r>
            <a:r>
              <a:rPr lang="en-US" sz="2800"/>
              <a:t>) that has been earned by the student at any time in the past can contribute to the 6, 12, or 18 HS credits required to be considered on track. </a:t>
            </a:r>
          </a:p>
          <a:p>
            <a:pPr marL="571500" indent="-571500">
              <a:spcAft>
                <a:spcPts val="600"/>
              </a:spcAft>
            </a:pPr>
            <a:r>
              <a:rPr lang="en-US" sz="2800"/>
              <a:t>Because On-Track to Graduate measures whether students are on track to graduate with a regular high school diploma within four years of starting high school, only courses listed as satisfying an English graduation credit can contribute to the required English credit(s) and only courses listed as satisfying a mathematics graduation credit can contribute to the required math credit(s).</a:t>
            </a:r>
          </a:p>
        </p:txBody>
      </p:sp>
      <p:sp>
        <p:nvSpPr>
          <p:cNvPr id="3" name="TextBox 2">
            <a:extLst>
              <a:ext uri="{FF2B5EF4-FFF2-40B4-BE49-F238E27FC236}">
                <a16:creationId xmlns:a16="http://schemas.microsoft.com/office/drawing/2014/main" id="{ED59A0EF-29E9-FB6E-CC8C-D0FD56419C41}"/>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13975783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41D4C-50D5-98C7-DF63-BE343DEF1718}"/>
              </a:ext>
            </a:extLst>
          </p:cNvPr>
          <p:cNvSpPr>
            <a:spLocks noGrp="1"/>
          </p:cNvSpPr>
          <p:nvPr>
            <p:ph type="title"/>
          </p:nvPr>
        </p:nvSpPr>
        <p:spPr>
          <a:xfrm>
            <a:off x="1014905" y="4566697"/>
            <a:ext cx="16459200" cy="1371600"/>
          </a:xfrm>
        </p:spPr>
        <p:txBody>
          <a:bodyPr/>
          <a:lstStyle/>
          <a:p>
            <a:r>
              <a:rPr lang="en-US" dirty="0"/>
              <a:t>HSSSI</a:t>
            </a:r>
            <a:br>
              <a:rPr lang="en-US" dirty="0"/>
            </a:br>
            <a:r>
              <a:rPr lang="en-US" dirty="0"/>
              <a:t>5</a:t>
            </a:r>
            <a:r>
              <a:rPr lang="en-US" baseline="30000" dirty="0"/>
              <a:t>th</a:t>
            </a:r>
            <a:r>
              <a:rPr lang="en-US" dirty="0"/>
              <a:t> Year Student Success</a:t>
            </a:r>
          </a:p>
        </p:txBody>
      </p:sp>
    </p:spTree>
    <p:extLst>
      <p:ext uri="{BB962C8B-B14F-4D97-AF65-F5344CB8AC3E}">
        <p14:creationId xmlns:p14="http://schemas.microsoft.com/office/powerpoint/2010/main" val="4118188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446520" y="876300"/>
            <a:ext cx="11655500" cy="8305800"/>
          </a:xfrm>
        </p:spPr>
        <p:txBody>
          <a:bodyPr anchor="ctr">
            <a:normAutofit/>
          </a:bodyPr>
          <a:lstStyle/>
          <a:p>
            <a:pPr marL="0" marR="0" lvl="0" indent="0" defTabSz="914400" rtl="0" eaLnBrk="1" fontAlgn="auto" latinLnBrk="0" hangingPunct="1">
              <a:lnSpc>
                <a:spcPct val="100000"/>
              </a:lnSpc>
              <a:spcBef>
                <a:spcPts val="0"/>
              </a:spcBef>
              <a:spcAft>
                <a:spcPts val="1200"/>
              </a:spcAft>
              <a:buClrTx/>
              <a:buSzTx/>
              <a:buFontTx/>
              <a:buNone/>
              <a:tabLst/>
              <a:defRPr/>
            </a:pPr>
            <a:r>
              <a:rPr lang="en-US" sz="5400" b="1" dirty="0">
                <a:solidFill>
                  <a:srgbClr val="2F3D4C"/>
                </a:solidFill>
                <a:latin typeface="Aptos"/>
              </a:rPr>
              <a:t>What are the accountability rules for graduation rate and HSSSI?</a:t>
            </a:r>
            <a:endParaRPr kumimoji="0" lang="en-US" sz="5400" b="1" i="0" u="none" strike="noStrike" kern="1200" cap="none" spc="0" normalizeH="0" baseline="0" noProof="0" dirty="0">
              <a:ln>
                <a:noFill/>
              </a:ln>
              <a:solidFill>
                <a:srgbClr val="2F3D4C"/>
              </a:solidFill>
              <a:effectLst/>
              <a:uLnTx/>
              <a:uFillTx/>
              <a:latin typeface="Aptos"/>
            </a:endParaRPr>
          </a:p>
          <a:p>
            <a:pPr marL="0" indent="0" defTabSz="914400">
              <a:lnSpc>
                <a:spcPct val="100000"/>
              </a:lnSpc>
              <a:spcBef>
                <a:spcPts val="0"/>
              </a:spcBef>
              <a:spcAft>
                <a:spcPts val="1200"/>
              </a:spcAft>
              <a:buNone/>
              <a:defRPr/>
            </a:pPr>
            <a:r>
              <a:rPr kumimoji="0" lang="en-US" sz="5400" b="1" i="0" u="none" strike="noStrike" kern="1200" cap="none" spc="0" normalizeH="0" baseline="0" noProof="0" dirty="0">
                <a:ln>
                  <a:noFill/>
                </a:ln>
                <a:solidFill>
                  <a:srgbClr val="2F3D4C"/>
                </a:solidFill>
                <a:effectLst/>
                <a:uLnTx/>
                <a:uFillTx/>
                <a:latin typeface="Aptos"/>
              </a:rPr>
              <a:t>What are the </a:t>
            </a:r>
            <a:r>
              <a:rPr lang="en-US" sz="5400" b="1" dirty="0">
                <a:solidFill>
                  <a:srgbClr val="2F3D4C"/>
                </a:solidFill>
                <a:latin typeface="Aptos"/>
              </a:rPr>
              <a:t>coding</a:t>
            </a:r>
            <a:r>
              <a:rPr kumimoji="0" lang="en-US" sz="5400" b="1" i="0" u="none" strike="noStrike" kern="1200" cap="none" spc="0" normalizeH="0" baseline="0" noProof="0" dirty="0">
                <a:ln>
                  <a:noFill/>
                </a:ln>
                <a:solidFill>
                  <a:srgbClr val="2F3D4C"/>
                </a:solidFill>
                <a:effectLst/>
                <a:uLnTx/>
                <a:uFillTx/>
                <a:latin typeface="Aptos"/>
              </a:rPr>
              <a:t> requirements?</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How can we verify our data?</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What should we do </a:t>
            </a:r>
            <a:r>
              <a:rPr lang="en-US" sz="5400" b="1" dirty="0">
                <a:solidFill>
                  <a:srgbClr val="2F3D4C"/>
                </a:solidFill>
                <a:latin typeface="Aptos"/>
              </a:rPr>
              <a:t>if</a:t>
            </a:r>
            <a:r>
              <a:rPr kumimoji="0" lang="en-US" sz="5400" b="1" i="0" u="none" strike="noStrike" kern="1200" cap="none" spc="0" normalizeH="0" baseline="0" noProof="0" dirty="0">
                <a:ln>
                  <a:noFill/>
                </a:ln>
                <a:solidFill>
                  <a:srgbClr val="2F3D4C"/>
                </a:solidFill>
                <a:effectLst/>
                <a:uLnTx/>
                <a:uFillTx/>
                <a:latin typeface="Aptos"/>
              </a:rPr>
              <a:t> data looks inaccurate?</a:t>
            </a:r>
            <a:endParaRPr lang="en-US" sz="5400" b="1" i="0" u="none" strike="noStrike" kern="1200" cap="none" spc="0" normalizeH="0" baseline="0" noProof="0" dirty="0">
              <a:ln>
                <a:noFill/>
              </a:ln>
              <a:solidFill>
                <a:srgbClr val="2F3D4C"/>
              </a:solidFill>
              <a:effectLst/>
              <a:uLnTx/>
              <a:uFillTx/>
              <a:latin typeface="Aptos"/>
            </a:endParaRPr>
          </a:p>
          <a:p>
            <a:pPr marL="0" marR="0" lvl="0" indent="0" defTabSz="914400" rtl="0" eaLnBrk="1" fontAlgn="auto" latinLnBrk="0" hangingPunct="1">
              <a:lnSpc>
                <a:spcPct val="100000"/>
              </a:lnSpc>
              <a:spcBef>
                <a:spcPts val="0"/>
              </a:spcBef>
              <a:spcAft>
                <a:spcPts val="1200"/>
              </a:spcAft>
              <a:buClrTx/>
              <a:buSzTx/>
              <a:buFontTx/>
              <a:buNone/>
              <a:tabLst/>
              <a:defRPr/>
            </a:pPr>
            <a:r>
              <a:rPr lang="en-US" sz="5400" b="1" dirty="0">
                <a:solidFill>
                  <a:srgbClr val="2F3D4C"/>
                </a:solidFill>
                <a:latin typeface="Aptos"/>
              </a:rPr>
              <a:t>Planning Time</a:t>
            </a:r>
          </a:p>
          <a:p>
            <a:pPr marL="0" marR="0" lvl="0" indent="0" defTabSz="914400" rtl="0" eaLnBrk="1" fontAlgn="auto" latinLnBrk="0" hangingPunct="1">
              <a:lnSpc>
                <a:spcPct val="100000"/>
              </a:lnSpc>
              <a:spcBef>
                <a:spcPts val="0"/>
              </a:spcBef>
              <a:spcAft>
                <a:spcPts val="1200"/>
              </a:spcAft>
              <a:buClrTx/>
              <a:buSzTx/>
              <a:buFontTx/>
              <a:buNone/>
              <a:tabLst/>
              <a:defRPr/>
            </a:pPr>
            <a:r>
              <a:rPr kumimoji="0" lang="en-US" sz="5400" b="1" i="0" u="none" strike="noStrike" kern="1200" cap="none" spc="0" normalizeH="0" baseline="0" noProof="0" dirty="0">
                <a:ln>
                  <a:noFill/>
                </a:ln>
                <a:solidFill>
                  <a:srgbClr val="2F3D4C"/>
                </a:solidFill>
                <a:effectLst/>
                <a:uLnTx/>
                <a:uFillTx/>
                <a:latin typeface="Aptos"/>
              </a:rPr>
              <a:t>Next Steps</a:t>
            </a:r>
            <a:endParaRPr lang="en-US" sz="5400" b="1" i="0" u="none" strike="noStrike" kern="1200" cap="none" spc="0" normalizeH="0" baseline="0" noProof="0" dirty="0">
              <a:ln>
                <a:noFill/>
              </a:ln>
              <a:solidFill>
                <a:srgbClr val="2F3D4C"/>
              </a:solidFill>
              <a:effectLst/>
              <a:uLnTx/>
              <a:uFillTx/>
              <a:latin typeface="Aptos"/>
            </a:endParaRPr>
          </a:p>
        </p:txBody>
      </p:sp>
    </p:spTree>
    <p:extLst>
      <p:ext uri="{BB962C8B-B14F-4D97-AF65-F5344CB8AC3E}">
        <p14:creationId xmlns:p14="http://schemas.microsoft.com/office/powerpoint/2010/main" val="3331359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D4E707-525A-5C65-96E5-C0132FF5C76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CECC965-A76E-9EB0-CE36-75DA496FA95A}"/>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HSSSI: 5</a:t>
            </a:r>
            <a:r>
              <a:rPr kumimoji="0" lang="en-US" b="1" i="0" u="none" strike="noStrike" kern="1200" cap="none" spc="0" normalizeH="0" baseline="30000" noProof="0" dirty="0">
                <a:ln>
                  <a:noFill/>
                </a:ln>
                <a:effectLst/>
                <a:uLnTx/>
                <a:uFillTx/>
              </a:rPr>
              <a:t>th</a:t>
            </a:r>
            <a:r>
              <a:rPr kumimoji="0" lang="en-US" b="1" i="0" u="none" strike="noStrike" kern="1200" cap="none" spc="0" normalizeH="0" baseline="0" noProof="0" dirty="0">
                <a:ln>
                  <a:noFill/>
                </a:ln>
                <a:effectLst/>
                <a:uLnTx/>
                <a:uFillTx/>
              </a:rPr>
              <a:t> Year Student Success</a:t>
            </a:r>
          </a:p>
        </p:txBody>
      </p:sp>
      <p:sp>
        <p:nvSpPr>
          <p:cNvPr id="2" name="Content Placeholder 1">
            <a:extLst>
              <a:ext uri="{FF2B5EF4-FFF2-40B4-BE49-F238E27FC236}">
                <a16:creationId xmlns:a16="http://schemas.microsoft.com/office/drawing/2014/main" id="{682881D8-BDA9-ED0D-3BF1-50C67E95C5E1}"/>
              </a:ext>
            </a:extLst>
          </p:cNvPr>
          <p:cNvSpPr>
            <a:spLocks noGrp="1"/>
          </p:cNvSpPr>
          <p:nvPr>
            <p:ph sz="half" idx="1"/>
          </p:nvPr>
        </p:nvSpPr>
        <p:spPr>
          <a:xfrm>
            <a:off x="918971" y="2247900"/>
            <a:ext cx="16404335" cy="6361229"/>
          </a:xfrm>
        </p:spPr>
        <p:txBody>
          <a:bodyPr vert="horz" lIns="91440" tIns="45720" rIns="91440" bIns="45720" rtlCol="0" anchor="t">
            <a:normAutofit/>
          </a:bodyPr>
          <a:lstStyle/>
          <a:p>
            <a:pPr marL="571500" indent="-571500">
              <a:spcAft>
                <a:spcPts val="600"/>
              </a:spcAft>
            </a:pPr>
            <a:r>
              <a:rPr lang="en-US" sz="3600" dirty="0"/>
              <a:t>The second HSSSI component is the percent of students who achieve a successful high school outcome within five years of starting High School.</a:t>
            </a:r>
          </a:p>
          <a:p>
            <a:pPr marL="571500" indent="-571500">
              <a:spcAft>
                <a:spcPts val="600"/>
              </a:spcAft>
            </a:pPr>
            <a:r>
              <a:rPr lang="en-US" sz="3600" dirty="0"/>
              <a:t>This component reports the percent of students who have either earned a regular High School diploma, earned a GED, or earned the SC High School Employability Credential (see https://ed.sc.gov/districts-schools/special-education-services/postsecondary-outcomes/ employability-credential-south-</a:t>
            </a:r>
            <a:r>
              <a:rPr lang="en-US" sz="3600" dirty="0" err="1"/>
              <a:t>carolina</a:t>
            </a:r>
            <a:r>
              <a:rPr lang="en-US" sz="3600" dirty="0"/>
              <a:t>-high-school-credential/) within five years of starting High School.</a:t>
            </a:r>
          </a:p>
        </p:txBody>
      </p:sp>
      <p:sp>
        <p:nvSpPr>
          <p:cNvPr id="3" name="TextBox 2">
            <a:extLst>
              <a:ext uri="{FF2B5EF4-FFF2-40B4-BE49-F238E27FC236}">
                <a16:creationId xmlns:a16="http://schemas.microsoft.com/office/drawing/2014/main" id="{F26A45EC-1E7A-9574-D13B-28879B05477C}"/>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cxnSp>
        <p:nvCxnSpPr>
          <p:cNvPr id="4" name="Straight Connector 3" descr="underline">
            <a:extLst>
              <a:ext uri="{FF2B5EF4-FFF2-40B4-BE49-F238E27FC236}">
                <a16:creationId xmlns:a16="http://schemas.microsoft.com/office/drawing/2014/main" id="{16E913B8-4976-4745-349C-81F51B05697A}"/>
              </a:ext>
            </a:extLst>
          </p:cNvPr>
          <p:cNvCxnSpPr>
            <a:cxnSpLocks/>
          </p:cNvCxnSpPr>
          <p:nvPr/>
        </p:nvCxnSpPr>
        <p:spPr>
          <a:xfrm>
            <a:off x="9336506" y="3529263"/>
            <a:ext cx="6416842" cy="0"/>
          </a:xfrm>
          <a:prstGeom prst="line">
            <a:avLst/>
          </a:prstGeom>
          <a:ln w="3810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593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98B95-E2CB-F18B-9AD8-7C9AB6DADD1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F84A683-FBDE-A69C-A3FE-C827D97BB379}"/>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lvl="0" defTabSz="914400">
              <a:spcBef>
                <a:spcPts val="0"/>
              </a:spcBef>
              <a:defRPr/>
            </a:pPr>
            <a:r>
              <a:rPr lang="en-US"/>
              <a:t>5</a:t>
            </a:r>
            <a:r>
              <a:rPr lang="en-US" baseline="30000"/>
              <a:t>th</a:t>
            </a:r>
            <a:r>
              <a:rPr lang="en-US"/>
              <a:t> Year Student Success</a:t>
            </a:r>
            <a:endParaRPr kumimoji="0" lang="en-US" b="1" i="0" u="none" strike="noStrike" kern="1200" cap="none" spc="0" normalizeH="0" baseline="0" noProof="0">
              <a:ln>
                <a:noFill/>
              </a:ln>
              <a:effectLst/>
              <a:uLnTx/>
              <a:uFillTx/>
            </a:endParaRPr>
          </a:p>
        </p:txBody>
      </p:sp>
      <p:sp>
        <p:nvSpPr>
          <p:cNvPr id="2" name="Content Placeholder 1">
            <a:extLst>
              <a:ext uri="{FF2B5EF4-FFF2-40B4-BE49-F238E27FC236}">
                <a16:creationId xmlns:a16="http://schemas.microsoft.com/office/drawing/2014/main" id="{A87AF680-524C-C95A-1747-4BAFE9C70FEA}"/>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Students who were reported in the Graduation Rate indicator for the prior year Report Cards shall be included in the 5YSSR of the High School for which they were included in the four year on time graduation cohort that year.</a:t>
            </a:r>
          </a:p>
          <a:p>
            <a:pPr marL="571500" indent="-571500">
              <a:spcAft>
                <a:spcPts val="600"/>
              </a:spcAft>
            </a:pPr>
            <a:r>
              <a:rPr lang="en-US" sz="3600"/>
              <a:t>Students shall be removed from the cohort for student death, emigration, or transfer to prison or juvenile facility following adjudication but shall not be removed from the cohort for properly documented transfer during the fifth year.</a:t>
            </a:r>
          </a:p>
          <a:p>
            <a:pPr marL="571500" indent="-571500">
              <a:spcAft>
                <a:spcPts val="600"/>
              </a:spcAft>
            </a:pPr>
            <a:r>
              <a:rPr lang="en-US" sz="3600"/>
              <a:t>Students shall not be added to the cohort during the fifth year.</a:t>
            </a:r>
          </a:p>
        </p:txBody>
      </p:sp>
      <p:sp>
        <p:nvSpPr>
          <p:cNvPr id="3" name="TextBox 2">
            <a:extLst>
              <a:ext uri="{FF2B5EF4-FFF2-40B4-BE49-F238E27FC236}">
                <a16:creationId xmlns:a16="http://schemas.microsoft.com/office/drawing/2014/main" id="{93038CD7-3125-2CC3-652E-107E9EDB5DE1}"/>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184244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62BAF-19FB-510D-DB6F-3615145CB5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9056E0-A60C-EEEB-26CB-620A014952DB}"/>
              </a:ext>
            </a:extLst>
          </p:cNvPr>
          <p:cNvSpPr>
            <a:spLocks noGrp="1"/>
          </p:cNvSpPr>
          <p:nvPr>
            <p:ph type="title"/>
          </p:nvPr>
        </p:nvSpPr>
        <p:spPr>
          <a:xfrm>
            <a:off x="914400" y="4457700"/>
            <a:ext cx="16459200" cy="1371600"/>
          </a:xfrm>
        </p:spPr>
        <p:txBody>
          <a:bodyPr/>
          <a:lstStyle/>
          <a:p>
            <a:r>
              <a:rPr lang="en-US" dirty="0"/>
              <a:t>HSSSI</a:t>
            </a:r>
            <a:br>
              <a:rPr lang="en-US" dirty="0"/>
            </a:br>
            <a:r>
              <a:rPr lang="en-US" dirty="0"/>
              <a:t>Calculations</a:t>
            </a:r>
          </a:p>
        </p:txBody>
      </p:sp>
    </p:spTree>
    <p:extLst>
      <p:ext uri="{BB962C8B-B14F-4D97-AF65-F5344CB8AC3E}">
        <p14:creationId xmlns:p14="http://schemas.microsoft.com/office/powerpoint/2010/main" val="32479681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0DC8B-D638-6DA1-EB48-B7296DD23E4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7BCA26F-DD3A-1709-013B-14C55439023A}"/>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How does the HSSSI calculation work? Steps 1-4</a:t>
            </a:r>
          </a:p>
        </p:txBody>
      </p:sp>
      <p:sp>
        <p:nvSpPr>
          <p:cNvPr id="2" name="Content Placeholder 1">
            <a:extLst>
              <a:ext uri="{FF2B5EF4-FFF2-40B4-BE49-F238E27FC236}">
                <a16:creationId xmlns:a16="http://schemas.microsoft.com/office/drawing/2014/main" id="{AF96FC7A-F58A-D173-E6D2-A9F84A0B4043}"/>
              </a:ext>
            </a:extLst>
          </p:cNvPr>
          <p:cNvSpPr>
            <a:spLocks noGrp="1"/>
          </p:cNvSpPr>
          <p:nvPr>
            <p:ph sz="half" idx="1"/>
          </p:nvPr>
        </p:nvSpPr>
        <p:spPr>
          <a:xfrm>
            <a:off x="918971" y="2247900"/>
            <a:ext cx="16404335" cy="6361229"/>
          </a:xfrm>
        </p:spPr>
        <p:txBody>
          <a:bodyPr vert="horz" lIns="91440" tIns="45720" rIns="91440" bIns="45720" rtlCol="0" anchor="t">
            <a:noAutofit/>
          </a:bodyPr>
          <a:lstStyle/>
          <a:p>
            <a:pPr marL="571500" indent="-571500">
              <a:spcAft>
                <a:spcPts val="600"/>
              </a:spcAft>
              <a:buFont typeface="+mj-lt"/>
              <a:buAutoNum type="arabicPeriod"/>
            </a:pPr>
            <a:r>
              <a:rPr lang="en-US" sz="2800"/>
              <a:t>Determine the number of students assigned to the high school’s First-Year Cohort (1YCohort) according to the guidelines and procedures described in the Graduation Rate section. </a:t>
            </a:r>
          </a:p>
          <a:p>
            <a:pPr marL="571500" indent="-571500">
              <a:spcAft>
                <a:spcPts val="600"/>
              </a:spcAft>
              <a:buFont typeface="+mj-lt"/>
              <a:buAutoNum type="arabicPeriod"/>
            </a:pPr>
            <a:r>
              <a:rPr lang="en-US" sz="2800"/>
              <a:t>Determine the number of students included in Step 1 who are considered on track to graduate (i.e., who have accumulated at least 6 high school credits, at least 1 of which is in English and at least 1 of which is in math; ∑ 1𝑌𝑂𝑇𝐺𝑖 𝑛1 𝑖=1 ). </a:t>
            </a:r>
          </a:p>
          <a:p>
            <a:pPr marL="571500" indent="-571500">
              <a:spcAft>
                <a:spcPts val="600"/>
              </a:spcAft>
              <a:buFont typeface="+mj-lt"/>
              <a:buAutoNum type="arabicPeriod"/>
            </a:pPr>
            <a:r>
              <a:rPr lang="en-US" sz="2800"/>
              <a:t>Determine the number of students assigned to the high school’s Second-Year Cohort (2Y-Cohort) according to the guidelines and procedures described in the Graduation Rate section.</a:t>
            </a:r>
          </a:p>
          <a:p>
            <a:pPr marL="571500" indent="-571500">
              <a:spcAft>
                <a:spcPts val="600"/>
              </a:spcAft>
              <a:buFont typeface="+mj-lt"/>
              <a:buAutoNum type="arabicPeriod"/>
            </a:pPr>
            <a:r>
              <a:rPr lang="en-US" sz="2800"/>
              <a:t>Determine the number of students included in Step 3 who are considered on track to graduate (i.e., who have accumulated at least 12 high school credits, at least 2 of which are in English and at least 2 of which are in math; ∑ 2𝑌𝑂𝑇𝐺𝑖 𝑛2 𝑖=1 ). </a:t>
            </a:r>
          </a:p>
          <a:p>
            <a:pPr marL="571500" indent="-571500">
              <a:spcAft>
                <a:spcPts val="600"/>
              </a:spcAft>
              <a:buFont typeface="+mj-lt"/>
              <a:buAutoNum type="arabicPeriod"/>
            </a:pPr>
            <a:endParaRPr lang="en-US" sz="2800"/>
          </a:p>
        </p:txBody>
      </p:sp>
      <p:sp>
        <p:nvSpPr>
          <p:cNvPr id="3" name="TextBox 2">
            <a:extLst>
              <a:ext uri="{FF2B5EF4-FFF2-40B4-BE49-F238E27FC236}">
                <a16:creationId xmlns:a16="http://schemas.microsoft.com/office/drawing/2014/main" id="{4F78AC95-284E-BFC0-2EF6-963C0375FFDE}"/>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393160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2F098-D7C3-1870-89D4-1982E09A5DB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BF90B5F-1E46-1633-95AD-152FCAB21324}"/>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How does the HSSSI calculation work? </a:t>
            </a:r>
            <a:r>
              <a:rPr lang="en-US" dirty="0"/>
              <a:t>Steps 5-9</a:t>
            </a:r>
            <a:endParaRPr kumimoji="0" lang="en-US" b="1" i="0" u="none" strike="noStrike" kern="1200" cap="none" spc="0" normalizeH="0" baseline="0" noProof="0" dirty="0">
              <a:ln>
                <a:noFill/>
              </a:ln>
              <a:effectLst/>
              <a:uLnTx/>
              <a:uFillTx/>
            </a:endParaRPr>
          </a:p>
        </p:txBody>
      </p:sp>
      <p:sp>
        <p:nvSpPr>
          <p:cNvPr id="2" name="Content Placeholder 1">
            <a:extLst>
              <a:ext uri="{FF2B5EF4-FFF2-40B4-BE49-F238E27FC236}">
                <a16:creationId xmlns:a16="http://schemas.microsoft.com/office/drawing/2014/main" id="{07F51E02-B562-8199-2C86-B9123D899E11}"/>
              </a:ext>
            </a:extLst>
          </p:cNvPr>
          <p:cNvSpPr>
            <a:spLocks noGrp="1"/>
          </p:cNvSpPr>
          <p:nvPr>
            <p:ph sz="half" idx="1"/>
          </p:nvPr>
        </p:nvSpPr>
        <p:spPr>
          <a:xfrm>
            <a:off x="918971" y="2247900"/>
            <a:ext cx="16404335" cy="6361229"/>
          </a:xfrm>
        </p:spPr>
        <p:txBody>
          <a:bodyPr vert="horz" lIns="91440" tIns="45720" rIns="91440" bIns="45720" rtlCol="0" anchor="t">
            <a:noAutofit/>
          </a:bodyPr>
          <a:lstStyle/>
          <a:p>
            <a:pPr marL="571500" indent="-571500">
              <a:spcAft>
                <a:spcPts val="600"/>
              </a:spcAft>
              <a:buFont typeface="+mj-lt"/>
              <a:buAutoNum type="arabicPeriod" startAt="5"/>
            </a:pPr>
            <a:r>
              <a:rPr lang="en-US" sz="2800" dirty="0"/>
              <a:t>Determine the number of students assigned to the high school’s Third-Year Cohort (3YCohort) according to the guidelines and procedures described in the Graduation Rate section. </a:t>
            </a:r>
          </a:p>
          <a:p>
            <a:pPr marL="571500" indent="-571500">
              <a:spcAft>
                <a:spcPts val="600"/>
              </a:spcAft>
              <a:buFont typeface="+mj-lt"/>
              <a:buAutoNum type="arabicPeriod" startAt="5"/>
            </a:pPr>
            <a:r>
              <a:rPr lang="en-US" sz="2800" dirty="0"/>
              <a:t>Determine the number of students included in Step 5 who are considered on track to graduate (i.e., who have accumulated at least 18 high school credits, at least 3 of which are in English and at least 3 of which are in math; ∑ 3𝑌𝑂𝑇𝐺𝑖 𝑛3 𝑖=1 ). </a:t>
            </a:r>
          </a:p>
          <a:p>
            <a:pPr marL="571500" indent="-571500">
              <a:spcAft>
                <a:spcPts val="600"/>
              </a:spcAft>
              <a:buFont typeface="+mj-lt"/>
              <a:buAutoNum type="arabicPeriod" startAt="5"/>
            </a:pPr>
            <a:r>
              <a:rPr lang="en-US" sz="2800" dirty="0"/>
              <a:t>Determine the number of students who were included in the Graduation Rate for the High School on the prior year Report Cards (𝑛5; the fifth year cohort; i.e., 9GR = 22 for 2026 Report Cards). </a:t>
            </a:r>
          </a:p>
          <a:p>
            <a:pPr marL="571500" indent="-571500">
              <a:spcAft>
                <a:spcPts val="600"/>
              </a:spcAft>
              <a:buFont typeface="+mj-lt"/>
              <a:buAutoNum type="arabicPeriod" startAt="5"/>
            </a:pPr>
            <a:r>
              <a:rPr lang="en-US" sz="2800" dirty="0"/>
              <a:t>Determine the number of students included in Step 7 who obtained a successful High School outcome (i.e., a regular High School diploma, a GED, or the SC HS Employability Credential) within five years of their first year in US High School (∑ 5𝑌𝑆𝑆𝑅𝑖 𝑛5 𝑖=1 ).</a:t>
            </a:r>
          </a:p>
          <a:p>
            <a:pPr marL="571500" indent="-571500">
              <a:spcAft>
                <a:spcPts val="600"/>
              </a:spcAft>
              <a:buFont typeface="+mj-lt"/>
              <a:buAutoNum type="arabicPeriod" startAt="5"/>
            </a:pPr>
            <a:r>
              <a:rPr lang="en-US" sz="2800" dirty="0"/>
              <a:t>Total the numbers found in the even-numbered steps above (i.e., Step 2, Step 4, Step 6, and Step 8).</a:t>
            </a:r>
          </a:p>
        </p:txBody>
      </p:sp>
      <p:sp>
        <p:nvSpPr>
          <p:cNvPr id="3" name="TextBox 2">
            <a:extLst>
              <a:ext uri="{FF2B5EF4-FFF2-40B4-BE49-F238E27FC236}">
                <a16:creationId xmlns:a16="http://schemas.microsoft.com/office/drawing/2014/main" id="{19669B5B-13DD-8DD9-682D-327DC8B24478}"/>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576307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A0170-47C5-1BA9-05B0-9199252C39E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03C029F-B72C-6479-902A-4B0227246CB2}"/>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How does the HSSSI calculation work? Steps 10-14</a:t>
            </a:r>
          </a:p>
        </p:txBody>
      </p:sp>
      <p:sp>
        <p:nvSpPr>
          <p:cNvPr id="2" name="Content Placeholder 1">
            <a:extLst>
              <a:ext uri="{FF2B5EF4-FFF2-40B4-BE49-F238E27FC236}">
                <a16:creationId xmlns:a16="http://schemas.microsoft.com/office/drawing/2014/main" id="{B3A79DCF-AF75-6A06-E4D8-F15D7FB23DE4}"/>
              </a:ext>
            </a:extLst>
          </p:cNvPr>
          <p:cNvSpPr>
            <a:spLocks noGrp="1"/>
          </p:cNvSpPr>
          <p:nvPr>
            <p:ph sz="half" idx="1"/>
          </p:nvPr>
        </p:nvSpPr>
        <p:spPr>
          <a:xfrm>
            <a:off x="918972" y="2247900"/>
            <a:ext cx="10294052" cy="6361229"/>
          </a:xfrm>
        </p:spPr>
        <p:txBody>
          <a:bodyPr vert="horz" lIns="91440" tIns="45720" rIns="91440" bIns="45720" rtlCol="0" anchor="t">
            <a:noAutofit/>
          </a:bodyPr>
          <a:lstStyle/>
          <a:p>
            <a:pPr marL="571500" indent="-571500">
              <a:spcAft>
                <a:spcPts val="600"/>
              </a:spcAft>
              <a:buFont typeface="+mj-lt"/>
              <a:buAutoNum type="arabicPeriod" startAt="10"/>
            </a:pPr>
            <a:r>
              <a:rPr lang="en-US" sz="2800"/>
              <a:t>Divide by the sum of the numbers found in the odd-numbered steps above (i.e., Step 1, Step 3, Step 5, and Step 7).</a:t>
            </a:r>
          </a:p>
          <a:p>
            <a:pPr marL="571500" indent="-571500">
              <a:spcAft>
                <a:spcPts val="600"/>
              </a:spcAft>
              <a:buFont typeface="+mj-lt"/>
              <a:buAutoNum type="arabicPeriod" startAt="10"/>
            </a:pPr>
            <a:r>
              <a:rPr lang="en-US" sz="2800"/>
              <a:t>Subtract 0.5 from the quotient found in Step 10. If the difference is less than zero, set it to zero. </a:t>
            </a:r>
          </a:p>
          <a:p>
            <a:pPr marL="571500" indent="-571500">
              <a:spcAft>
                <a:spcPts val="600"/>
              </a:spcAft>
              <a:buFont typeface="+mj-lt"/>
              <a:buAutoNum type="arabicPeriod" startAt="10"/>
            </a:pPr>
            <a:r>
              <a:rPr lang="en-US" sz="2800"/>
              <a:t>Multiply 24 by the difference found in Step 11.</a:t>
            </a:r>
          </a:p>
          <a:p>
            <a:pPr marL="571500" indent="-571500">
              <a:spcAft>
                <a:spcPts val="600"/>
              </a:spcAft>
              <a:buFont typeface="+mj-lt"/>
              <a:buAutoNum type="arabicPeriod" startAt="10"/>
            </a:pPr>
            <a:r>
              <a:rPr lang="en-US" sz="2800"/>
              <a:t>The product obtained in Step 12, rounded to the nearest hundredth (e.g., 10.65), is the number of Rating Points </a:t>
            </a:r>
          </a:p>
          <a:p>
            <a:pPr marL="571500" indent="-571500">
              <a:spcAft>
                <a:spcPts val="600"/>
              </a:spcAft>
              <a:buFont typeface="+mj-lt"/>
              <a:buAutoNum type="arabicPeriod" startAt="10"/>
            </a:pPr>
            <a:r>
              <a:rPr lang="en-US" sz="2800"/>
              <a:t>Finally, total Rating Points earned are converted to Ratings using Table 20. Per this table, any High School with a percent of students on track or obtaining successful outcomes of less than 70% is deemed Unsatisfactory and any High School with rates exceeding 90% is deemed Excellent.</a:t>
            </a:r>
          </a:p>
        </p:txBody>
      </p:sp>
      <p:sp>
        <p:nvSpPr>
          <p:cNvPr id="3" name="TextBox 2">
            <a:extLst>
              <a:ext uri="{FF2B5EF4-FFF2-40B4-BE49-F238E27FC236}">
                <a16:creationId xmlns:a16="http://schemas.microsoft.com/office/drawing/2014/main" id="{955308E8-1074-D0E9-603F-DA58538022E5}"/>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pic>
        <p:nvPicPr>
          <p:cNvPr id="6" name="Picture 5" descr="High School Success Rating Point Chart">
            <a:extLst>
              <a:ext uri="{FF2B5EF4-FFF2-40B4-BE49-F238E27FC236}">
                <a16:creationId xmlns:a16="http://schemas.microsoft.com/office/drawing/2014/main" id="{5D91DBC8-6C6F-D2A4-DA63-FF6312474EF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619608" y="3188827"/>
            <a:ext cx="5658263" cy="3909346"/>
          </a:xfrm>
          <a:prstGeom prst="rect">
            <a:avLst/>
          </a:prstGeom>
        </p:spPr>
      </p:pic>
    </p:spTree>
    <p:extLst>
      <p:ext uri="{BB962C8B-B14F-4D97-AF65-F5344CB8AC3E}">
        <p14:creationId xmlns:p14="http://schemas.microsoft.com/office/powerpoint/2010/main" val="1779714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EF359-44B0-8CC9-1940-964314FC2E67}"/>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B06BEBA-9BA9-72B3-F293-E8F1F37CD1D3}"/>
              </a:ext>
            </a:extLst>
          </p:cNvPr>
          <p:cNvSpPr txBox="1">
            <a:spLocks noGrp="1"/>
          </p:cNvSpPr>
          <p:nvPr>
            <p:ph type="title"/>
          </p:nvPr>
        </p:nvSpPr>
        <p:spPr>
          <a:xfrm>
            <a:off x="914400" y="3191679"/>
            <a:ext cx="16459200" cy="1354217"/>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lvl="0" defTabSz="914400">
              <a:spcBef>
                <a:spcPts val="0"/>
              </a:spcBef>
              <a:spcAft>
                <a:spcPts val="1200"/>
              </a:spcAft>
              <a:defRPr/>
            </a:pPr>
            <a:r>
              <a:rPr lang="en-US">
                <a:latin typeface="Aptos" panose="020B0004020202020204" pitchFamily="34" charset="0"/>
              </a:rPr>
              <a:t>Coding Requirements</a:t>
            </a:r>
          </a:p>
        </p:txBody>
      </p:sp>
    </p:spTree>
    <p:extLst>
      <p:ext uri="{BB962C8B-B14F-4D97-AF65-F5344CB8AC3E}">
        <p14:creationId xmlns:p14="http://schemas.microsoft.com/office/powerpoint/2010/main" val="226951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87B95-E889-F3A9-336B-EB78C4099DC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42912A06-DDC7-F0AA-15ED-A86BE06D6A54}"/>
              </a:ext>
            </a:extLst>
          </p:cNvPr>
          <p:cNvSpPr txBox="1">
            <a:spLocks noGrp="1"/>
          </p:cNvSpPr>
          <p:nvPr>
            <p:ph type="title"/>
          </p:nvPr>
        </p:nvSpPr>
        <p:spPr>
          <a:xfrm>
            <a:off x="942110" y="711607"/>
            <a:ext cx="16445345"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dirty="0">
                <a:ln>
                  <a:noFill/>
                </a:ln>
                <a:effectLst/>
                <a:uLnTx/>
                <a:uFillTx/>
                <a:latin typeface="Aptos"/>
                <a:ea typeface="+mn-ea"/>
                <a:cs typeface="+mn-cs"/>
              </a:rPr>
              <a:t>Coding</a:t>
            </a:r>
            <a:r>
              <a:rPr lang="en-US" dirty="0">
                <a:latin typeface="Aptos"/>
                <a:ea typeface="+mn-ea"/>
                <a:cs typeface="+mn-cs"/>
              </a:rPr>
              <a:t> </a:t>
            </a:r>
            <a:r>
              <a:rPr kumimoji="0" lang="en-US" sz="5000" b="1" i="0" u="none" strike="noStrike" kern="1200" cap="none" spc="0" normalizeH="0" baseline="0" noProof="0" dirty="0">
                <a:ln>
                  <a:noFill/>
                </a:ln>
                <a:effectLst/>
                <a:uLnTx/>
                <a:uFillTx/>
                <a:latin typeface="Aptos"/>
                <a:ea typeface="+mn-ea"/>
                <a:cs typeface="+mn-cs"/>
              </a:rPr>
              <a:t>requirements: PowerSchool</a:t>
            </a:r>
          </a:p>
        </p:txBody>
      </p:sp>
      <p:sp>
        <p:nvSpPr>
          <p:cNvPr id="3" name="Text Placeholder 2">
            <a:extLst>
              <a:ext uri="{FF2B5EF4-FFF2-40B4-BE49-F238E27FC236}">
                <a16:creationId xmlns:a16="http://schemas.microsoft.com/office/drawing/2014/main" id="{302A589C-D892-8736-9F0B-A6D99A890C5B}"/>
              </a:ext>
            </a:extLst>
          </p:cNvPr>
          <p:cNvSpPr>
            <a:spLocks noGrp="1"/>
          </p:cNvSpPr>
          <p:nvPr>
            <p:ph type="body" idx="1"/>
          </p:nvPr>
        </p:nvSpPr>
        <p:spPr>
          <a:xfrm>
            <a:off x="942694" y="2203898"/>
            <a:ext cx="10635594" cy="731520"/>
          </a:xfrm>
        </p:spPr>
        <p:txBody>
          <a:bodyPr>
            <a:noAutofit/>
          </a:bodyPr>
          <a:lstStyle/>
          <a:p>
            <a:pPr algn="l"/>
            <a:r>
              <a:rPr lang="en-US" sz="3200"/>
              <a:t>Critical fields in PowerSchool </a:t>
            </a:r>
          </a:p>
        </p:txBody>
      </p:sp>
      <p:sp>
        <p:nvSpPr>
          <p:cNvPr id="2" name="Content Placeholder 1">
            <a:extLst>
              <a:ext uri="{FF2B5EF4-FFF2-40B4-BE49-F238E27FC236}">
                <a16:creationId xmlns:a16="http://schemas.microsoft.com/office/drawing/2014/main" id="{2C8AB3D5-0F6C-509F-A419-056FF9808EEA}"/>
              </a:ext>
            </a:extLst>
          </p:cNvPr>
          <p:cNvSpPr>
            <a:spLocks noGrp="1"/>
          </p:cNvSpPr>
          <p:nvPr>
            <p:ph sz="half" idx="2"/>
          </p:nvPr>
        </p:nvSpPr>
        <p:spPr>
          <a:xfrm>
            <a:off x="942110" y="3100395"/>
            <a:ext cx="11397593" cy="5920467"/>
          </a:xfrm>
        </p:spPr>
        <p:txBody>
          <a:bodyPr vert="horz" lIns="91440" tIns="45720" rIns="91440" bIns="45720" rtlCol="0" anchor="t">
            <a:noAutofit/>
          </a:bodyPr>
          <a:lstStyle/>
          <a:p>
            <a:pPr marL="0" indent="0">
              <a:buNone/>
            </a:pPr>
            <a:r>
              <a:rPr lang="en-US" sz="2800" b="1">
                <a:ea typeface="+mn-lt"/>
                <a:cs typeface="+mn-lt"/>
              </a:rPr>
              <a:t>Graduation Rate</a:t>
            </a:r>
          </a:p>
          <a:p>
            <a:r>
              <a:rPr lang="en-US" sz="2400">
                <a:ea typeface="+mn-lt"/>
                <a:cs typeface="+mn-lt"/>
              </a:rPr>
              <a:t>Diploma Earned</a:t>
            </a:r>
            <a:br>
              <a:rPr lang="en-US" sz="2400">
                <a:ea typeface="+mn-lt"/>
                <a:cs typeface="+mn-lt"/>
              </a:rPr>
            </a:br>
            <a:r>
              <a:rPr lang="en-US" sz="2400" b="1" i="1">
                <a:ea typeface="+mn-lt"/>
                <a:cs typeface="+mn-lt"/>
              </a:rPr>
              <a:t>(for diplomas earned by the expected "on-time" graduation date)</a:t>
            </a:r>
          </a:p>
          <a:p>
            <a:r>
              <a:rPr lang="en-US" sz="2400">
                <a:ea typeface="+mn-lt"/>
                <a:cs typeface="+mn-lt"/>
              </a:rPr>
              <a:t>Graduation Date</a:t>
            </a:r>
            <a:endParaRPr lang="en-US" sz="2400"/>
          </a:p>
          <a:p>
            <a:endParaRPr lang="en-US" sz="2400">
              <a:ea typeface="+mn-lt"/>
              <a:cs typeface="+mn-lt"/>
            </a:endParaRPr>
          </a:p>
          <a:p>
            <a:pPr marL="0" indent="0">
              <a:buNone/>
            </a:pPr>
            <a:r>
              <a:rPr lang="en-US" sz="2800" b="1">
                <a:ea typeface="+mn-lt"/>
                <a:cs typeface="+mn-lt"/>
              </a:rPr>
              <a:t>High School Student Success Indicator (HSSSI) - On-Track to Graduate</a:t>
            </a:r>
            <a:endParaRPr lang="en-US" sz="2800">
              <a:solidFill>
                <a:srgbClr val="000000"/>
              </a:solidFill>
              <a:ea typeface="+mn-lt"/>
              <a:cs typeface="+mn-lt"/>
            </a:endParaRPr>
          </a:p>
          <a:p>
            <a:pPr>
              <a:buFont typeface="Arial"/>
              <a:buChar char="•"/>
            </a:pPr>
            <a:r>
              <a:rPr lang="en-US" sz="2400">
                <a:ea typeface="+mn-lt"/>
                <a:cs typeface="+mn-lt"/>
              </a:rPr>
              <a:t>Course Codes:</a:t>
            </a:r>
            <a:br>
              <a:rPr lang="en-US" sz="2400">
                <a:ea typeface="+mn-lt"/>
                <a:cs typeface="+mn-lt"/>
              </a:rPr>
            </a:br>
            <a:r>
              <a:rPr lang="en-US" sz="2400">
                <a:ea typeface="+mn-lt"/>
                <a:cs typeface="+mn-lt"/>
                <a:hlinkClick r:id="rId3"/>
              </a:rPr>
              <a:t>https://sc-satchel.commongoodlt.com/</a:t>
            </a:r>
            <a:endParaRPr lang="en-US" sz="2400">
              <a:solidFill>
                <a:srgbClr val="000000"/>
              </a:solidFill>
            </a:endParaRPr>
          </a:p>
          <a:p>
            <a:pPr>
              <a:buFont typeface="Arial"/>
            </a:pPr>
            <a:r>
              <a:rPr lang="en-US" sz="2400">
                <a:ea typeface="+mn-lt"/>
                <a:cs typeface="+mn-lt"/>
              </a:rPr>
              <a:t>Seeking Diploma Type</a:t>
            </a:r>
          </a:p>
          <a:p>
            <a:endParaRPr lang="en-US" sz="2400">
              <a:ea typeface="+mn-lt"/>
              <a:cs typeface="+mn-lt"/>
            </a:endParaRPr>
          </a:p>
          <a:p>
            <a:pPr marL="0" indent="0">
              <a:buNone/>
            </a:pPr>
            <a:r>
              <a:rPr lang="en-US" sz="2800" b="1">
                <a:ea typeface="+mn-lt"/>
                <a:cs typeface="+mn-lt"/>
              </a:rPr>
              <a:t>High School Student Success Indicator (HSSSI) - 5th Year Success</a:t>
            </a:r>
          </a:p>
          <a:p>
            <a:r>
              <a:rPr lang="en-US" sz="2400">
                <a:ea typeface="+mn-lt"/>
                <a:cs typeface="+mn-lt"/>
              </a:rPr>
              <a:t>Employability Credential-related fields</a:t>
            </a:r>
          </a:p>
          <a:p>
            <a:r>
              <a:rPr lang="en-US" sz="2400">
                <a:ea typeface="+mn-lt"/>
                <a:cs typeface="+mn-lt"/>
              </a:rPr>
              <a:t>Adult Ed and GED </a:t>
            </a:r>
            <a:r>
              <a:rPr lang="en-US" sz="2400" b="1" i="1">
                <a:ea typeface="+mn-lt"/>
                <a:cs typeface="+mn-lt"/>
              </a:rPr>
              <a:t>(or "high school equivalency-related")</a:t>
            </a:r>
            <a:r>
              <a:rPr lang="en-US" sz="2400">
                <a:ea typeface="+mn-lt"/>
                <a:cs typeface="+mn-lt"/>
              </a:rPr>
              <a:t> fields</a:t>
            </a:r>
          </a:p>
          <a:p>
            <a:endParaRPr lang="en-US" sz="2800">
              <a:ea typeface="+mn-lt"/>
              <a:cs typeface="+mn-lt"/>
            </a:endParaRPr>
          </a:p>
          <a:p>
            <a:endParaRPr lang="en-US" sz="2800"/>
          </a:p>
          <a:p>
            <a:endParaRPr lang="en-US" sz="2800"/>
          </a:p>
          <a:p>
            <a:endParaRPr lang="en-US" sz="2800"/>
          </a:p>
          <a:p>
            <a:pPr marL="0" indent="0">
              <a:buNone/>
            </a:pPr>
            <a:endParaRPr lang="en-US" sz="2800">
              <a:ea typeface="+mn-lt"/>
              <a:cs typeface="+mn-lt"/>
            </a:endParaRPr>
          </a:p>
          <a:p>
            <a:endParaRPr lang="en-US"/>
          </a:p>
          <a:p>
            <a:endParaRPr lang="en-US"/>
          </a:p>
          <a:p>
            <a:endParaRPr lang="en-US" i="1"/>
          </a:p>
        </p:txBody>
      </p:sp>
      <p:pic>
        <p:nvPicPr>
          <p:cNvPr id="17" name="Content Placeholder 16" descr="A group of people using a computer to work on a project&#10;">
            <a:extLst>
              <a:ext uri="{FF2B5EF4-FFF2-40B4-BE49-F238E27FC236}">
                <a16:creationId xmlns:a16="http://schemas.microsoft.com/office/drawing/2014/main" id="{9A75EA1A-92AF-D77D-21D2-D9C62B9C8DF8}"/>
              </a:ext>
            </a:extLst>
          </p:cNvPr>
          <p:cNvPicPr>
            <a:picLocks noGrp="1" noChangeAspect="1"/>
          </p:cNvPicPr>
          <p:nvPr>
            <p:ph sz="quarter" idx="4"/>
          </p:nvPr>
        </p:nvPicPr>
        <p:blipFill>
          <a:blip r:embed="rId4"/>
          <a:stretch>
            <a:fillRect/>
          </a:stretch>
        </p:blipFill>
        <p:spPr>
          <a:xfrm>
            <a:off x="11597038" y="2380152"/>
            <a:ext cx="5803522" cy="3863606"/>
          </a:xfrm>
          <a:prstGeom prst="rect">
            <a:avLst/>
          </a:prstGeom>
        </p:spPr>
      </p:pic>
    </p:spTree>
    <p:extLst>
      <p:ext uri="{BB962C8B-B14F-4D97-AF65-F5344CB8AC3E}">
        <p14:creationId xmlns:p14="http://schemas.microsoft.com/office/powerpoint/2010/main" val="1287653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92AFA-6587-612E-3B5C-21E952DECB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77EBAD-2221-2329-C92A-585F7988D972}"/>
              </a:ext>
            </a:extLst>
          </p:cNvPr>
          <p:cNvSpPr>
            <a:spLocks noGrp="1"/>
          </p:cNvSpPr>
          <p:nvPr>
            <p:ph type="title"/>
          </p:nvPr>
        </p:nvSpPr>
        <p:spPr>
          <a:xfrm>
            <a:off x="926011" y="451096"/>
            <a:ext cx="16445345" cy="1097280"/>
          </a:xfrm>
        </p:spPr>
        <p:txBody>
          <a:bodyPr>
            <a:normAutofit fontScale="90000"/>
          </a:bodyPr>
          <a:lstStyle/>
          <a:p>
            <a:r>
              <a:rPr lang="en-US"/>
              <a:t>Graduation Rate: </a:t>
            </a:r>
            <a:br>
              <a:rPr lang="en-US"/>
            </a:br>
            <a:r>
              <a:rPr lang="en-US" i="1"/>
              <a:t>How does the PowerSchool coding apply?</a:t>
            </a:r>
          </a:p>
        </p:txBody>
      </p:sp>
      <p:sp>
        <p:nvSpPr>
          <p:cNvPr id="4" name="Content Placeholder 3">
            <a:extLst>
              <a:ext uri="{FF2B5EF4-FFF2-40B4-BE49-F238E27FC236}">
                <a16:creationId xmlns:a16="http://schemas.microsoft.com/office/drawing/2014/main" id="{8B1B949F-4AC0-3324-C925-AB6F4C54D141}"/>
              </a:ext>
            </a:extLst>
          </p:cNvPr>
          <p:cNvSpPr>
            <a:spLocks noGrp="1"/>
          </p:cNvSpPr>
          <p:nvPr>
            <p:ph sz="half" idx="2"/>
          </p:nvPr>
        </p:nvSpPr>
        <p:spPr>
          <a:xfrm>
            <a:off x="926012" y="2233842"/>
            <a:ext cx="16655300" cy="6668701"/>
          </a:xfrm>
        </p:spPr>
        <p:txBody>
          <a:bodyPr vert="horz" lIns="91440" tIns="45720" rIns="91440" bIns="45720" rtlCol="0" anchor="t">
            <a:normAutofit fontScale="92500" lnSpcReduction="20000"/>
          </a:bodyPr>
          <a:lstStyle/>
          <a:p>
            <a:r>
              <a:rPr lang="en-US" sz="3200" b="1">
                <a:ea typeface="+mn-lt"/>
                <a:cs typeface="+mn-lt"/>
              </a:rPr>
              <a:t>Students who graduate are identified as follows:</a:t>
            </a:r>
            <a:endParaRPr lang="en-US" b="1">
              <a:ea typeface="+mn-lt"/>
              <a:cs typeface="+mn-lt"/>
            </a:endParaRPr>
          </a:p>
          <a:p>
            <a:pPr lvl="1">
              <a:buFont typeface="Courier New" panose="020B0604020202020204" pitchFamily="34" charset="0"/>
              <a:buChar char="o"/>
            </a:pPr>
            <a:r>
              <a:rPr lang="en-US" sz="3200">
                <a:ea typeface="+mn-lt"/>
                <a:cs typeface="+mn-lt"/>
              </a:rPr>
              <a:t>PowerSchool values coded for the Diploma Earned field (value of ‘F’ or ‘Z’) </a:t>
            </a:r>
            <a:br>
              <a:rPr lang="en-US" sz="3200">
                <a:ea typeface="+mn-lt"/>
                <a:cs typeface="+mn-lt"/>
              </a:rPr>
            </a:br>
            <a:r>
              <a:rPr lang="en-US" sz="3200" b="1" i="1">
                <a:ea typeface="+mn-lt"/>
                <a:cs typeface="+mn-lt"/>
              </a:rPr>
              <a:t>and</a:t>
            </a:r>
            <a:r>
              <a:rPr lang="en-US" sz="3200">
                <a:ea typeface="+mn-lt"/>
                <a:cs typeface="+mn-lt"/>
              </a:rPr>
              <a:t> </a:t>
            </a:r>
            <a:br>
              <a:rPr lang="en-US" sz="3200">
                <a:ea typeface="+mn-lt"/>
                <a:cs typeface="+mn-lt"/>
              </a:rPr>
            </a:br>
            <a:r>
              <a:rPr lang="en-US" sz="3200">
                <a:ea typeface="+mn-lt"/>
                <a:cs typeface="+mn-lt"/>
              </a:rPr>
              <a:t>Graduation Date field (for students coded ‘F’) or values coded for the Adult Education Graduation Date field (for students coded ‘Z’) </a:t>
            </a:r>
            <a:endParaRPr lang="en-US"/>
          </a:p>
          <a:p>
            <a:pPr marL="0" indent="0">
              <a:buNone/>
            </a:pPr>
            <a:endParaRPr lang="en-US" sz="3200" b="1">
              <a:ea typeface="+mn-lt"/>
              <a:cs typeface="+mn-lt"/>
            </a:endParaRPr>
          </a:p>
          <a:p>
            <a:r>
              <a:rPr lang="en-US" sz="2900" b="1">
                <a:ea typeface="+mn-lt"/>
                <a:cs typeface="+mn-lt"/>
              </a:rPr>
              <a:t>Remember: </a:t>
            </a:r>
            <a:r>
              <a:rPr lang="en-US" sz="2900">
                <a:ea typeface="+mn-lt"/>
                <a:cs typeface="+mn-lt"/>
              </a:rPr>
              <a:t>The on-time graduation cohort for a given school year consists of students who received their 9GR values three school years before (for example, for school year 2025-2026, the on time 9GR cohort would be 23, representing the students first in enrolled in 9th grade during the 2022-2023 school year). </a:t>
            </a:r>
          </a:p>
          <a:p>
            <a:endParaRPr lang="en-US" sz="3000" b="1">
              <a:ea typeface="+mn-lt"/>
              <a:cs typeface="+mn-lt"/>
            </a:endParaRPr>
          </a:p>
          <a:p>
            <a:r>
              <a:rPr lang="en-US" sz="3000" b="1">
                <a:ea typeface="+mn-lt"/>
                <a:cs typeface="+mn-lt"/>
              </a:rPr>
              <a:t>Remember:</a:t>
            </a:r>
            <a:br>
              <a:rPr lang="en-US" sz="3000" b="1">
                <a:ea typeface="+mn-lt"/>
                <a:cs typeface="+mn-lt"/>
              </a:rPr>
            </a:br>
            <a:r>
              <a:rPr lang="en-US" sz="3000" b="1">
                <a:ea typeface="+mn-lt"/>
                <a:cs typeface="+mn-lt"/>
              </a:rPr>
              <a:t>The "denominator" field we discussed during the last training comes into play. </a:t>
            </a:r>
            <a:br>
              <a:rPr lang="en-US" sz="3000" b="1">
                <a:ea typeface="+mn-lt"/>
                <a:cs typeface="+mn-lt"/>
              </a:rPr>
            </a:br>
            <a:br>
              <a:rPr lang="en-US" sz="3000" b="1">
                <a:ea typeface="+mn-lt"/>
                <a:cs typeface="+mn-lt"/>
              </a:rPr>
            </a:br>
            <a:r>
              <a:rPr lang="en-US" sz="3000" b="1">
                <a:ea typeface="+mn-lt"/>
                <a:cs typeface="+mn-lt"/>
              </a:rPr>
              <a:t>The graduation cohort is adjusted by subtracting students who are coded with a value of NO in the </a:t>
            </a:r>
            <a:r>
              <a:rPr lang="en-US" sz="3000">
                <a:ea typeface="+mn-lt"/>
                <a:cs typeface="+mn-lt"/>
              </a:rPr>
              <a:t>field labeled Student Should Remain in Cohort (denominator)? on the Cohort Maintenance Worksheet page in PowerSchool; remember that values of YES or (blank) in that field indicate cohort inclusion. </a:t>
            </a:r>
            <a:endParaRPr lang="en-US" sz="2900">
              <a:ea typeface="+mn-lt"/>
              <a:cs typeface="+mn-lt"/>
            </a:endParaRPr>
          </a:p>
        </p:txBody>
      </p:sp>
    </p:spTree>
    <p:extLst>
      <p:ext uri="{BB962C8B-B14F-4D97-AF65-F5344CB8AC3E}">
        <p14:creationId xmlns:p14="http://schemas.microsoft.com/office/powerpoint/2010/main" val="218080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34FAB-89D9-9568-B831-136AF75B0F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E8D53E-F5AE-9463-F250-A265C1C1B3C6}"/>
              </a:ext>
            </a:extLst>
          </p:cNvPr>
          <p:cNvSpPr>
            <a:spLocks noGrp="1"/>
          </p:cNvSpPr>
          <p:nvPr>
            <p:ph type="title"/>
          </p:nvPr>
        </p:nvSpPr>
        <p:spPr>
          <a:xfrm>
            <a:off x="926011" y="451095"/>
            <a:ext cx="16445345" cy="1515727"/>
          </a:xfrm>
        </p:spPr>
        <p:txBody>
          <a:bodyPr>
            <a:normAutofit fontScale="90000"/>
          </a:bodyPr>
          <a:lstStyle/>
          <a:p>
            <a:r>
              <a:rPr lang="en-US" dirty="0"/>
              <a:t>Graduation Rate: </a:t>
            </a:r>
            <a:br>
              <a:rPr lang="en-US" dirty="0"/>
            </a:br>
            <a:r>
              <a:rPr lang="en-US" dirty="0"/>
              <a:t>Adult Education - </a:t>
            </a:r>
            <a:r>
              <a:rPr lang="en-US" i="1" dirty="0"/>
              <a:t>How does the PowerSchool coding apply?</a:t>
            </a:r>
          </a:p>
        </p:txBody>
      </p:sp>
      <p:sp>
        <p:nvSpPr>
          <p:cNvPr id="4" name="Content Placeholder 3">
            <a:extLst>
              <a:ext uri="{FF2B5EF4-FFF2-40B4-BE49-F238E27FC236}">
                <a16:creationId xmlns:a16="http://schemas.microsoft.com/office/drawing/2014/main" id="{0537451D-7B18-9EEF-8062-8AB37DED7AA1}"/>
              </a:ext>
            </a:extLst>
          </p:cNvPr>
          <p:cNvSpPr>
            <a:spLocks noGrp="1"/>
          </p:cNvSpPr>
          <p:nvPr>
            <p:ph sz="half" idx="2"/>
          </p:nvPr>
        </p:nvSpPr>
        <p:spPr>
          <a:xfrm>
            <a:off x="926012" y="2570018"/>
            <a:ext cx="16655300" cy="6668701"/>
          </a:xfrm>
        </p:spPr>
        <p:txBody>
          <a:bodyPr vert="horz" lIns="91440" tIns="45720" rIns="91440" bIns="45720" rtlCol="0" anchor="t">
            <a:normAutofit/>
          </a:bodyPr>
          <a:lstStyle/>
          <a:p>
            <a:r>
              <a:rPr lang="en-US" sz="4000" b="1" dirty="0"/>
              <a:t>Note:</a:t>
            </a:r>
            <a:br>
              <a:rPr lang="en-US" sz="3200" dirty="0"/>
            </a:br>
            <a:r>
              <a:rPr lang="en-US" sz="3800" dirty="0"/>
              <a:t>If the student earns a </a:t>
            </a:r>
            <a:r>
              <a:rPr lang="en-US" sz="3800" b="1" dirty="0"/>
              <a:t>high school diploma</a:t>
            </a:r>
            <a:r>
              <a:rPr lang="en-US" sz="3800" dirty="0"/>
              <a:t> (</a:t>
            </a:r>
            <a:r>
              <a:rPr lang="en-US" sz="3800" dirty="0">
                <a:highlight>
                  <a:srgbClr val="FFFF00"/>
                </a:highlight>
              </a:rPr>
              <a:t>not a GED or “high school equivalency diploma”</a:t>
            </a:r>
            <a:r>
              <a:rPr lang="en-US" sz="3800" dirty="0"/>
              <a:t>) </a:t>
            </a:r>
            <a:r>
              <a:rPr lang="en-US" sz="3800" b="1" dirty="0"/>
              <a:t>from the Adult Education program by the expected on-time graduation date of their original school’s cohort</a:t>
            </a:r>
            <a:r>
              <a:rPr lang="en-US" sz="3800" dirty="0"/>
              <a:t>, the student is counted positively in their previous school’s graduation rate. </a:t>
            </a:r>
            <a:endParaRPr lang="en-US" sz="3200" dirty="0"/>
          </a:p>
        </p:txBody>
      </p:sp>
    </p:spTree>
    <p:extLst>
      <p:ext uri="{BB962C8B-B14F-4D97-AF65-F5344CB8AC3E}">
        <p14:creationId xmlns:p14="http://schemas.microsoft.com/office/powerpoint/2010/main" val="3331147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Cohorts</a:t>
            </a:r>
          </a:p>
        </p:txBody>
      </p:sp>
    </p:spTree>
    <p:extLst>
      <p:ext uri="{BB962C8B-B14F-4D97-AF65-F5344CB8AC3E}">
        <p14:creationId xmlns:p14="http://schemas.microsoft.com/office/powerpoint/2010/main" val="30325711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03DA1F-1F65-FCD8-0A9F-6DFB3569A1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F62E3C-85DB-4527-8650-F3BDAC461B41}"/>
              </a:ext>
            </a:extLst>
          </p:cNvPr>
          <p:cNvSpPr>
            <a:spLocks noGrp="1"/>
          </p:cNvSpPr>
          <p:nvPr>
            <p:ph type="title"/>
          </p:nvPr>
        </p:nvSpPr>
        <p:spPr>
          <a:xfrm>
            <a:off x="926011" y="451096"/>
            <a:ext cx="16445345" cy="1097280"/>
          </a:xfrm>
        </p:spPr>
        <p:txBody>
          <a:bodyPr>
            <a:normAutofit fontScale="90000"/>
          </a:bodyPr>
          <a:lstStyle/>
          <a:p>
            <a:r>
              <a:rPr lang="en-US" dirty="0"/>
              <a:t>High School Student Success Indicator (HSSSI) : </a:t>
            </a:r>
            <a:br>
              <a:rPr lang="en-US" dirty="0"/>
            </a:br>
            <a:r>
              <a:rPr lang="en-US" i="1" dirty="0"/>
              <a:t>How does the PowerSchool coding apply?</a:t>
            </a:r>
          </a:p>
        </p:txBody>
      </p:sp>
      <p:sp>
        <p:nvSpPr>
          <p:cNvPr id="4" name="Content Placeholder 3">
            <a:extLst>
              <a:ext uri="{FF2B5EF4-FFF2-40B4-BE49-F238E27FC236}">
                <a16:creationId xmlns:a16="http://schemas.microsoft.com/office/drawing/2014/main" id="{D33C679B-2AB2-1B43-B895-4AF3B03E3B23}"/>
              </a:ext>
            </a:extLst>
          </p:cNvPr>
          <p:cNvSpPr>
            <a:spLocks noGrp="1"/>
          </p:cNvSpPr>
          <p:nvPr>
            <p:ph sz="half" idx="2"/>
          </p:nvPr>
        </p:nvSpPr>
        <p:spPr>
          <a:xfrm>
            <a:off x="926012" y="2570018"/>
            <a:ext cx="15765679" cy="6486484"/>
          </a:xfrm>
        </p:spPr>
        <p:txBody>
          <a:bodyPr vert="horz" lIns="91440" tIns="45720" rIns="91440" bIns="45720" rtlCol="0" anchor="t">
            <a:normAutofit lnSpcReduction="10000"/>
          </a:bodyPr>
          <a:lstStyle/>
          <a:p>
            <a:r>
              <a:rPr lang="en-US" sz="3200" b="1">
                <a:ea typeface="+mn-lt"/>
                <a:cs typeface="+mn-lt"/>
              </a:rPr>
              <a:t>Remember: </a:t>
            </a:r>
            <a:br>
              <a:rPr lang="en-US" sz="3200" b="1">
                <a:ea typeface="+mn-lt"/>
                <a:cs typeface="+mn-lt"/>
              </a:rPr>
            </a:br>
            <a:r>
              <a:rPr lang="en-US" sz="3200">
                <a:ea typeface="+mn-lt"/>
                <a:cs typeface="+mn-lt"/>
              </a:rPr>
              <a:t>HSSSI reports the percent of students who have either earned </a:t>
            </a:r>
            <a:endParaRPr lang="en-US"/>
          </a:p>
          <a:p>
            <a:pPr lvl="1">
              <a:buFont typeface="Courier New" panose="020B0604020202020204" pitchFamily="34" charset="0"/>
              <a:buChar char="o"/>
            </a:pPr>
            <a:r>
              <a:rPr lang="en-US" sz="3200">
                <a:ea typeface="+mn-lt"/>
                <a:cs typeface="+mn-lt"/>
              </a:rPr>
              <a:t>a regular High School diploma, </a:t>
            </a:r>
            <a:endParaRPr lang="en-US">
              <a:ea typeface="+mn-lt"/>
              <a:cs typeface="+mn-lt"/>
            </a:endParaRPr>
          </a:p>
          <a:p>
            <a:pPr lvl="1">
              <a:buFont typeface="Courier New" panose="020B0604020202020204" pitchFamily="34" charset="0"/>
              <a:buChar char="o"/>
            </a:pPr>
            <a:r>
              <a:rPr lang="en-US" sz="3200">
                <a:ea typeface="+mn-lt"/>
                <a:cs typeface="+mn-lt"/>
              </a:rPr>
              <a:t>SC High School Employability Credential, or</a:t>
            </a:r>
            <a:endParaRPr lang="en-US">
              <a:ea typeface="+mn-lt"/>
              <a:cs typeface="+mn-lt"/>
            </a:endParaRPr>
          </a:p>
          <a:p>
            <a:pPr lvl="1">
              <a:buFont typeface="Courier New" panose="020B0604020202020204" pitchFamily="34" charset="0"/>
              <a:buChar char="o"/>
            </a:pPr>
            <a:r>
              <a:rPr lang="en-US" sz="3200"/>
              <a:t>a GED</a:t>
            </a:r>
          </a:p>
          <a:p>
            <a:endParaRPr lang="en-US" sz="3200">
              <a:ea typeface="+mn-lt"/>
              <a:cs typeface="+mn-lt"/>
            </a:endParaRPr>
          </a:p>
          <a:p>
            <a:r>
              <a:rPr lang="en-US" sz="3200" b="1">
                <a:ea typeface="+mn-lt"/>
                <a:cs typeface="+mn-lt"/>
              </a:rPr>
              <a:t>Remember:</a:t>
            </a:r>
            <a:br>
              <a:rPr lang="en-US" sz="2700" b="1">
                <a:ea typeface="+mn-lt"/>
                <a:cs typeface="+mn-lt"/>
              </a:rPr>
            </a:br>
            <a:r>
              <a:rPr lang="en-US" sz="3200">
                <a:ea typeface="+mn-lt"/>
                <a:cs typeface="+mn-lt"/>
              </a:rPr>
              <a:t>The "denominator" field we discussed during the last training still comes into play. </a:t>
            </a:r>
            <a:br>
              <a:rPr lang="en-US" sz="3200">
                <a:ea typeface="+mn-lt"/>
                <a:cs typeface="+mn-lt"/>
              </a:rPr>
            </a:br>
            <a:br>
              <a:rPr lang="en-US" sz="3200">
                <a:ea typeface="+mn-lt"/>
                <a:cs typeface="+mn-lt"/>
              </a:rPr>
            </a:br>
            <a:r>
              <a:rPr lang="en-US" sz="3200">
                <a:ea typeface="+mn-lt"/>
                <a:cs typeface="+mn-lt"/>
              </a:rPr>
              <a:t>Students who were reported in the Graduation Rate indicator for the prior year Report Cards shall be included in the 5YSSR of the High School for which </a:t>
            </a:r>
            <a:r>
              <a:rPr lang="en-US" sz="3200" err="1">
                <a:ea typeface="+mn-lt"/>
                <a:cs typeface="+mn-lt"/>
              </a:rPr>
              <a:t>theywere</a:t>
            </a:r>
            <a:r>
              <a:rPr lang="en-US" sz="3200">
                <a:ea typeface="+mn-lt"/>
                <a:cs typeface="+mn-lt"/>
              </a:rPr>
              <a:t> included in the four year on time graduation cohort that year.</a:t>
            </a:r>
          </a:p>
          <a:p>
            <a:pPr marL="0" indent="0">
              <a:buNone/>
            </a:pPr>
            <a:endParaRPr lang="en-US" sz="3200" b="1">
              <a:ea typeface="+mn-lt"/>
              <a:cs typeface="+mn-lt"/>
            </a:endParaRPr>
          </a:p>
        </p:txBody>
      </p:sp>
    </p:spTree>
    <p:extLst>
      <p:ext uri="{BB962C8B-B14F-4D97-AF65-F5344CB8AC3E}">
        <p14:creationId xmlns:p14="http://schemas.microsoft.com/office/powerpoint/2010/main" val="3878107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6E693-5F65-F0CA-AF9B-77EBB5C6EFE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00C0903-6C78-9EC4-7D2F-B5E37C099844}"/>
              </a:ext>
            </a:extLst>
          </p:cNvPr>
          <p:cNvSpPr txBox="1">
            <a:spLocks noGrp="1"/>
          </p:cNvSpPr>
          <p:nvPr>
            <p:ph type="title"/>
          </p:nvPr>
        </p:nvSpPr>
        <p:spPr>
          <a:xfrm>
            <a:off x="942110" y="547688"/>
            <a:ext cx="16445345"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kumimoji="0" lang="en-US" b="1" i="0" u="none" strike="noStrike" kern="1200" cap="none" spc="0" normalizeH="0" baseline="0" noProof="0">
                <a:ln>
                  <a:noFill/>
                </a:ln>
                <a:effectLst/>
                <a:uLnTx/>
                <a:uFillTx/>
              </a:rPr>
              <a:t>Coding</a:t>
            </a:r>
            <a:r>
              <a:rPr lang="en-US"/>
              <a:t> </a:t>
            </a:r>
            <a:r>
              <a:rPr kumimoji="0" lang="en-US" b="1" i="0" u="none" strike="noStrike" kern="1200" cap="none" spc="0" normalizeH="0" baseline="0" noProof="0">
                <a:ln>
                  <a:noFill/>
                </a:ln>
                <a:effectLst/>
                <a:uLnTx/>
                <a:uFillTx/>
              </a:rPr>
              <a:t>requirements</a:t>
            </a:r>
            <a:r>
              <a:rPr lang="en-US"/>
              <a:t>: Graduation Rate</a:t>
            </a:r>
            <a:endParaRPr kumimoji="0" lang="en-US" b="1" i="0" u="none" strike="noStrike" kern="1200" cap="none" spc="0" normalizeH="0" baseline="0" noProof="0">
              <a:ln>
                <a:noFill/>
              </a:ln>
              <a:effectLst/>
              <a:uLnTx/>
              <a:uFillTx/>
            </a:endParaRPr>
          </a:p>
        </p:txBody>
      </p:sp>
      <p:sp>
        <p:nvSpPr>
          <p:cNvPr id="4" name="Text Placeholder 3">
            <a:extLst>
              <a:ext uri="{FF2B5EF4-FFF2-40B4-BE49-F238E27FC236}">
                <a16:creationId xmlns:a16="http://schemas.microsoft.com/office/drawing/2014/main" id="{54188A44-C931-C6DB-807D-22A2AEF9E7D2}"/>
              </a:ext>
            </a:extLst>
          </p:cNvPr>
          <p:cNvSpPr>
            <a:spLocks noGrp="1"/>
          </p:cNvSpPr>
          <p:nvPr>
            <p:ph type="body" idx="1"/>
          </p:nvPr>
        </p:nvSpPr>
        <p:spPr>
          <a:xfrm>
            <a:off x="677066" y="2321450"/>
            <a:ext cx="5897942" cy="1741998"/>
          </a:xfrm>
        </p:spPr>
        <p:txBody>
          <a:bodyPr anchor="ctr">
            <a:normAutofit/>
          </a:bodyPr>
          <a:lstStyle/>
          <a:p>
            <a:pPr algn="l"/>
            <a:r>
              <a:rPr lang="en-US" sz="3200"/>
              <a:t>Required PowerSchool fields </a:t>
            </a:r>
            <a:br>
              <a:rPr lang="en-US" sz="3200"/>
            </a:br>
            <a:r>
              <a:rPr lang="en-US" sz="3200"/>
              <a:t>(all on the </a:t>
            </a:r>
            <a:br>
              <a:rPr lang="en-US" sz="3200"/>
            </a:br>
            <a:r>
              <a:rPr lang="en-US" sz="3200"/>
              <a:t>SC Student Information page):</a:t>
            </a:r>
          </a:p>
        </p:txBody>
      </p:sp>
      <p:sp>
        <p:nvSpPr>
          <p:cNvPr id="7" name="Arrow: Right 6">
            <a:extLst>
              <a:ext uri="{FF2B5EF4-FFF2-40B4-BE49-F238E27FC236}">
                <a16:creationId xmlns:a16="http://schemas.microsoft.com/office/drawing/2014/main" id="{9881B0BE-8722-856D-D7AF-B00AD0328AAF}"/>
              </a:ext>
            </a:extLst>
          </p:cNvPr>
          <p:cNvSpPr/>
          <p:nvPr/>
        </p:nvSpPr>
        <p:spPr>
          <a:xfrm>
            <a:off x="952134" y="4065720"/>
            <a:ext cx="6984921" cy="3279499"/>
          </a:xfrm>
          <a:prstGeom prst="rightArrow">
            <a:avLst/>
          </a:prstGeom>
          <a:solidFill>
            <a:srgbClr val="7030A0"/>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3200"/>
              <a:t>Must be correct before the 180-day data submission deadline for final metrics.</a:t>
            </a:r>
          </a:p>
        </p:txBody>
      </p:sp>
      <p:sp>
        <p:nvSpPr>
          <p:cNvPr id="9" name="Arrow: Right 8">
            <a:extLst>
              <a:ext uri="{FF2B5EF4-FFF2-40B4-BE49-F238E27FC236}">
                <a16:creationId xmlns:a16="http://schemas.microsoft.com/office/drawing/2014/main" id="{71FCE7CE-FEF4-FCD6-21FE-06FB8963C12A}"/>
              </a:ext>
            </a:extLst>
          </p:cNvPr>
          <p:cNvSpPr/>
          <p:nvPr/>
        </p:nvSpPr>
        <p:spPr>
          <a:xfrm>
            <a:off x="2316962" y="7345050"/>
            <a:ext cx="5630898" cy="1676848"/>
          </a:xfrm>
          <a:prstGeom prst="rightArrow">
            <a:avLst/>
          </a:prstGeom>
          <a:solidFill>
            <a:srgbClr val="002060"/>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Critical for ordering paper diplomas.</a:t>
            </a:r>
          </a:p>
        </p:txBody>
      </p:sp>
      <p:sp>
        <p:nvSpPr>
          <p:cNvPr id="6" name="Content Placeholder 5">
            <a:extLst>
              <a:ext uri="{FF2B5EF4-FFF2-40B4-BE49-F238E27FC236}">
                <a16:creationId xmlns:a16="http://schemas.microsoft.com/office/drawing/2014/main" id="{0200DE90-498B-015B-F9B0-1F1E20294236}"/>
              </a:ext>
            </a:extLst>
          </p:cNvPr>
          <p:cNvSpPr>
            <a:spLocks noGrp="1"/>
          </p:cNvSpPr>
          <p:nvPr>
            <p:ph sz="quarter" idx="4"/>
          </p:nvPr>
        </p:nvSpPr>
        <p:spPr>
          <a:xfrm>
            <a:off x="7947860" y="2569265"/>
            <a:ext cx="10093222" cy="6678326"/>
          </a:xfrm>
        </p:spPr>
        <p:txBody>
          <a:bodyPr vert="horz" lIns="91440" tIns="45720" rIns="91440" bIns="45720" rtlCol="0" anchor="t">
            <a:noAutofit/>
          </a:bodyPr>
          <a:lstStyle/>
          <a:p>
            <a:pPr marL="457200" indent="-457200"/>
            <a:r>
              <a:rPr lang="en-US" sz="3200" b="1" dirty="0">
                <a:solidFill>
                  <a:schemeClr val="accent1">
                    <a:lumMod val="49000"/>
                  </a:schemeClr>
                </a:solidFill>
              </a:rPr>
              <a:t>Seeking Diploma Type</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Field label:</a:t>
            </a:r>
            <a:r>
              <a:rPr lang="en-US" sz="2800" dirty="0"/>
              <a:t> Seeking Diploma Type (for Transcript)</a:t>
            </a:r>
            <a:endParaRPr lang="en-US" sz="2800" dirty="0">
              <a:solidFill>
                <a:srgbClr val="000000"/>
              </a:solidFill>
            </a:endParaRPr>
          </a:p>
          <a:p>
            <a:pPr marL="1485900" lvl="1" indent="-457200">
              <a:buFont typeface="Courier New,monospace" panose="020B0604020202020204" pitchFamily="34" charset="0"/>
              <a:buChar char="o"/>
            </a:pPr>
            <a:r>
              <a:rPr lang="en-US" sz="2800" b="1" i="1" dirty="0" err="1"/>
              <a:t>Table.field</a:t>
            </a:r>
            <a:r>
              <a:rPr lang="en-US" sz="2800" b="1" i="1" dirty="0"/>
              <a:t>:</a:t>
            </a:r>
            <a:r>
              <a:rPr lang="en-US" sz="2800" dirty="0"/>
              <a:t> </a:t>
            </a:r>
            <a:r>
              <a:rPr lang="en-US" sz="2800" dirty="0" err="1"/>
              <a:t>s_sc_stu_x.diploma_type</a:t>
            </a:r>
            <a:endParaRPr lang="en-US" dirty="0"/>
          </a:p>
          <a:p>
            <a:pPr marL="457200" indent="-457200">
              <a:buFont typeface="Arial,Sans-Serif" panose="020B0604020202020204" pitchFamily="34" charset="0"/>
            </a:pPr>
            <a:r>
              <a:rPr lang="en-US" sz="3200" b="1" dirty="0">
                <a:solidFill>
                  <a:schemeClr val="accent1">
                    <a:lumMod val="49000"/>
                  </a:schemeClr>
                </a:solidFill>
              </a:rPr>
              <a:t>Diploma Earned</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Field label:</a:t>
            </a:r>
            <a:r>
              <a:rPr lang="en-US" sz="2800" dirty="0"/>
              <a:t> Diploma Earned</a:t>
            </a:r>
          </a:p>
          <a:p>
            <a:pPr marL="1485900" lvl="1" indent="-457200">
              <a:buFont typeface="Courier New,monospace" panose="020B0604020202020204" pitchFamily="34" charset="0"/>
              <a:buChar char="o"/>
            </a:pPr>
            <a:r>
              <a:rPr lang="en-US" sz="2800" b="1" i="1" dirty="0" err="1"/>
              <a:t>Table.field</a:t>
            </a:r>
            <a:r>
              <a:rPr lang="en-US" sz="2800" b="1" i="1" dirty="0"/>
              <a:t>:</a:t>
            </a:r>
            <a:r>
              <a:rPr lang="en-US" sz="2800" dirty="0"/>
              <a:t> </a:t>
            </a:r>
            <a:r>
              <a:rPr lang="en-US" sz="2800" dirty="0" err="1"/>
              <a:t>S_SC_STU_X.DiplomaEarnCode</a:t>
            </a:r>
            <a:endParaRPr lang="en-US" sz="2800" dirty="0"/>
          </a:p>
          <a:p>
            <a:pPr marL="457200" indent="-457200">
              <a:buFont typeface="Arial,Sans-Serif" panose="020B0604020202020204" pitchFamily="34" charset="0"/>
            </a:pPr>
            <a:r>
              <a:rPr lang="en-US" sz="3200" b="1" dirty="0">
                <a:solidFill>
                  <a:schemeClr val="accent1">
                    <a:lumMod val="49000"/>
                  </a:schemeClr>
                </a:solidFill>
              </a:rPr>
              <a:t>Graduation Date</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Field label: </a:t>
            </a:r>
            <a:r>
              <a:rPr lang="en-US" sz="2800" dirty="0"/>
              <a:t>Graduation Date</a:t>
            </a:r>
          </a:p>
          <a:p>
            <a:pPr marL="1485900" lvl="1" indent="-457200">
              <a:buFont typeface="Courier New,monospace" panose="020B0604020202020204" pitchFamily="34" charset="0"/>
              <a:buChar char="o"/>
            </a:pPr>
            <a:r>
              <a:rPr lang="en-US" sz="2800" b="1" i="1" dirty="0" err="1"/>
              <a:t>Table.field</a:t>
            </a:r>
            <a:r>
              <a:rPr lang="en-US" sz="2800" b="1" i="1" dirty="0"/>
              <a:t>:</a:t>
            </a:r>
            <a:r>
              <a:rPr lang="en-US" sz="2800" dirty="0"/>
              <a:t> </a:t>
            </a:r>
            <a:r>
              <a:rPr lang="en-US" sz="2800" dirty="0" err="1"/>
              <a:t>S_SC_STU_X.GradDate</a:t>
            </a:r>
            <a:endParaRPr lang="en-US" sz="2800" dirty="0"/>
          </a:p>
          <a:p>
            <a:pPr marL="457200" indent="-457200">
              <a:buFont typeface="Courier New,monospace" panose="020B0604020202020204" pitchFamily="34" charset="0"/>
              <a:buChar char="o"/>
            </a:pPr>
            <a:r>
              <a:rPr lang="en-US" sz="3200" b="1" dirty="0">
                <a:solidFill>
                  <a:schemeClr val="accent1">
                    <a:lumMod val="49000"/>
                  </a:schemeClr>
                </a:solidFill>
              </a:rPr>
              <a:t>Diploma Ordered</a:t>
            </a:r>
            <a:endParaRPr lang="en-US" sz="3200" dirty="0">
              <a:solidFill>
                <a:schemeClr val="accent1">
                  <a:lumMod val="49000"/>
                </a:schemeClr>
              </a:solidFill>
            </a:endParaRPr>
          </a:p>
          <a:p>
            <a:pPr marL="1485900" lvl="1" indent="-457200">
              <a:buFont typeface="Courier New,monospace" panose="020B0604020202020204" pitchFamily="34" charset="0"/>
              <a:buChar char="o"/>
            </a:pPr>
            <a:r>
              <a:rPr lang="en-US" sz="2800" b="1" i="1" dirty="0"/>
              <a:t>Field label: </a:t>
            </a:r>
            <a:r>
              <a:rPr lang="en-US" sz="2800" dirty="0"/>
              <a:t>Diploma Ordered</a:t>
            </a:r>
          </a:p>
          <a:p>
            <a:pPr marL="1485900" lvl="1" indent="-457200">
              <a:buFont typeface="Courier New,monospace" panose="020B0604020202020204" pitchFamily="34" charset="0"/>
              <a:buChar char="o"/>
            </a:pPr>
            <a:r>
              <a:rPr lang="en-US" sz="2800" b="1" i="1" dirty="0" err="1"/>
              <a:t>Table.field</a:t>
            </a:r>
            <a:r>
              <a:rPr lang="en-US" sz="2800" b="1" i="1" dirty="0"/>
              <a:t>: </a:t>
            </a:r>
            <a:r>
              <a:rPr lang="en-US" sz="2800" dirty="0" err="1"/>
              <a:t>s_sc_stu_x.diplomaordcode</a:t>
            </a:r>
            <a:endParaRPr lang="en-US" sz="2800" dirty="0"/>
          </a:p>
        </p:txBody>
      </p:sp>
      <p:sp>
        <p:nvSpPr>
          <p:cNvPr id="2" name="Rectangle 1" descr="box outline">
            <a:extLst>
              <a:ext uri="{FF2B5EF4-FFF2-40B4-BE49-F238E27FC236}">
                <a16:creationId xmlns:a16="http://schemas.microsoft.com/office/drawing/2014/main" id="{D77E3222-9312-F416-866E-17C10E84A82B}"/>
              </a:ext>
            </a:extLst>
          </p:cNvPr>
          <p:cNvSpPr/>
          <p:nvPr/>
        </p:nvSpPr>
        <p:spPr>
          <a:xfrm>
            <a:off x="8353385" y="4065832"/>
            <a:ext cx="8762800" cy="3279218"/>
          </a:xfrm>
          <a:prstGeom prst="rect">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descr="box outline">
            <a:extLst>
              <a:ext uri="{FF2B5EF4-FFF2-40B4-BE49-F238E27FC236}">
                <a16:creationId xmlns:a16="http://schemas.microsoft.com/office/drawing/2014/main" id="{440A8DD2-72C3-90E2-1F99-A54FA56FDCAC}"/>
              </a:ext>
            </a:extLst>
          </p:cNvPr>
          <p:cNvSpPr/>
          <p:nvPr/>
        </p:nvSpPr>
        <p:spPr>
          <a:xfrm>
            <a:off x="8354291" y="7361561"/>
            <a:ext cx="8774397" cy="1730586"/>
          </a:xfrm>
          <a:prstGeom prst="rect">
            <a:avLst/>
          </a:prstGeom>
          <a:noFill/>
          <a:ln w="57150">
            <a:solidFill>
              <a:srgbClr val="2E31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7621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19335-1754-FABD-AE31-D2A27D6192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80C7F2B-040C-A24E-0EC1-06A34124FDE7}"/>
              </a:ext>
            </a:extLst>
          </p:cNvPr>
          <p:cNvSpPr txBox="1">
            <a:spLocks noGrp="1"/>
          </p:cNvSpPr>
          <p:nvPr>
            <p:ph type="title"/>
          </p:nvPr>
        </p:nvSpPr>
        <p:spPr>
          <a:xfrm>
            <a:off x="942110" y="547688"/>
            <a:ext cx="16445345"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defTabSz="914400">
              <a:spcBef>
                <a:spcPts val="0"/>
              </a:spcBef>
              <a:defRPr/>
            </a:pPr>
            <a:r>
              <a:rPr kumimoji="0" lang="en-US" b="1" i="0" u="none" strike="noStrike" kern="1200" cap="none" spc="0" normalizeH="0" baseline="0" noProof="0">
                <a:ln>
                  <a:noFill/>
                </a:ln>
                <a:effectLst/>
                <a:uLnTx/>
                <a:uFillTx/>
              </a:rPr>
              <a:t>Coding</a:t>
            </a:r>
            <a:r>
              <a:rPr lang="en-US"/>
              <a:t> </a:t>
            </a:r>
            <a:r>
              <a:rPr kumimoji="0" lang="en-US" b="1" i="0" u="none" strike="noStrike" kern="1200" cap="none" spc="0" normalizeH="0" baseline="0" noProof="0">
                <a:ln>
                  <a:noFill/>
                </a:ln>
                <a:effectLst/>
                <a:uLnTx/>
                <a:uFillTx/>
              </a:rPr>
              <a:t>requirements</a:t>
            </a:r>
            <a:r>
              <a:rPr lang="en-US"/>
              <a:t>: HSSSI – On-Track to Graduate</a:t>
            </a:r>
            <a:endParaRPr kumimoji="0" lang="en-US" b="1" i="0" u="none" strike="noStrike" kern="1200" cap="none" spc="0" normalizeH="0" baseline="0" noProof="0">
              <a:ln>
                <a:noFill/>
              </a:ln>
              <a:effectLst/>
              <a:uLnTx/>
              <a:uFillTx/>
            </a:endParaRPr>
          </a:p>
        </p:txBody>
      </p:sp>
      <p:sp>
        <p:nvSpPr>
          <p:cNvPr id="4" name="Text Placeholder 3">
            <a:extLst>
              <a:ext uri="{FF2B5EF4-FFF2-40B4-BE49-F238E27FC236}">
                <a16:creationId xmlns:a16="http://schemas.microsoft.com/office/drawing/2014/main" id="{E766F20F-CCBB-4346-309E-4D7B889F78E2}"/>
              </a:ext>
            </a:extLst>
          </p:cNvPr>
          <p:cNvSpPr>
            <a:spLocks noGrp="1"/>
          </p:cNvSpPr>
          <p:nvPr>
            <p:ph type="body" idx="1"/>
          </p:nvPr>
        </p:nvSpPr>
        <p:spPr>
          <a:xfrm>
            <a:off x="677066" y="2321450"/>
            <a:ext cx="5897942" cy="1741998"/>
          </a:xfrm>
        </p:spPr>
        <p:txBody>
          <a:bodyPr anchor="ctr">
            <a:normAutofit/>
          </a:bodyPr>
          <a:lstStyle/>
          <a:p>
            <a:pPr algn="l"/>
            <a:r>
              <a:rPr lang="en-US" sz="3200"/>
              <a:t>Required PowerSchool fields </a:t>
            </a:r>
          </a:p>
        </p:txBody>
      </p:sp>
      <p:pic>
        <p:nvPicPr>
          <p:cNvPr id="11" name="Content Placeholder 10" descr="A close up of a window with word &quot;data&quot;">
            <a:extLst>
              <a:ext uri="{FF2B5EF4-FFF2-40B4-BE49-F238E27FC236}">
                <a16:creationId xmlns:a16="http://schemas.microsoft.com/office/drawing/2014/main" id="{25018AD7-F0B9-2274-4B46-DC417644E486}"/>
              </a:ext>
            </a:extLst>
          </p:cNvPr>
          <p:cNvPicPr>
            <a:picLocks noGrp="1" noChangeAspect="1"/>
          </p:cNvPicPr>
          <p:nvPr>
            <p:ph sz="half" idx="2"/>
          </p:nvPr>
        </p:nvPicPr>
        <p:blipFill>
          <a:blip r:embed="rId3"/>
          <a:srcRect r="5071" b="1"/>
          <a:stretch>
            <a:fillRect/>
          </a:stretch>
        </p:blipFill>
        <p:spPr>
          <a:xfrm>
            <a:off x="677066" y="4424569"/>
            <a:ext cx="6345203" cy="4462729"/>
          </a:xfrm>
          <a:prstGeom prst="rect">
            <a:avLst/>
          </a:prstGeom>
          <a:noFill/>
        </p:spPr>
      </p:pic>
      <p:sp>
        <p:nvSpPr>
          <p:cNvPr id="6" name="Content Placeholder 5">
            <a:extLst>
              <a:ext uri="{FF2B5EF4-FFF2-40B4-BE49-F238E27FC236}">
                <a16:creationId xmlns:a16="http://schemas.microsoft.com/office/drawing/2014/main" id="{1A685BF4-9846-5F40-759D-0C4A04087689}"/>
              </a:ext>
            </a:extLst>
          </p:cNvPr>
          <p:cNvSpPr>
            <a:spLocks noGrp="1"/>
          </p:cNvSpPr>
          <p:nvPr>
            <p:ph sz="quarter" idx="4"/>
          </p:nvPr>
        </p:nvSpPr>
        <p:spPr>
          <a:xfrm>
            <a:off x="7947860" y="2569265"/>
            <a:ext cx="10093222" cy="6678326"/>
          </a:xfrm>
        </p:spPr>
        <p:txBody>
          <a:bodyPr vert="horz" lIns="91440" tIns="45720" rIns="91440" bIns="45720" rtlCol="0" anchor="t">
            <a:noAutofit/>
          </a:bodyPr>
          <a:lstStyle/>
          <a:p>
            <a:pPr marL="457200" indent="-457200">
              <a:buFont typeface="Arial,Sans-Serif" panose="020B0604020202020204" pitchFamily="34" charset="0"/>
            </a:pPr>
            <a:r>
              <a:rPr lang="en-US" sz="3200" b="1">
                <a:solidFill>
                  <a:schemeClr val="accent1">
                    <a:lumMod val="49000"/>
                  </a:schemeClr>
                </a:solidFill>
              </a:rPr>
              <a:t>Course Codes</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PowerSchool pages: </a:t>
            </a:r>
            <a:r>
              <a:rPr lang="en-US" sz="2800"/>
              <a:t>Courses / New Course</a:t>
            </a:r>
          </a:p>
          <a:p>
            <a:pPr marL="1485900" lvl="1" indent="-457200">
              <a:buFont typeface="Courier New,monospace" panose="020B0604020202020204" pitchFamily="34" charset="0"/>
              <a:buChar char="o"/>
            </a:pPr>
            <a:r>
              <a:rPr lang="en-US" sz="2800" b="1" i="1"/>
              <a:t>Field label:</a:t>
            </a:r>
            <a:r>
              <a:rPr lang="en-US" sz="2800"/>
              <a:t> Number</a:t>
            </a:r>
            <a:endParaRPr lang="en-US"/>
          </a:p>
          <a:p>
            <a:pPr marL="1485900" lvl="1" indent="-457200">
              <a:buFont typeface="Courier New,monospace" panose="020B0604020202020204" pitchFamily="34" charset="0"/>
              <a:buChar char="o"/>
            </a:pPr>
            <a:r>
              <a:rPr lang="en-US" sz="2800" b="1" i="1" err="1"/>
              <a:t>Table.field</a:t>
            </a:r>
            <a:r>
              <a:rPr lang="en-US" sz="2800" b="1" i="1"/>
              <a:t>:</a:t>
            </a:r>
            <a:r>
              <a:rPr lang="en-US" sz="2800"/>
              <a:t> </a:t>
            </a:r>
            <a:r>
              <a:rPr lang="en-US" sz="2800" err="1"/>
              <a:t>Courses.Course_Number</a:t>
            </a:r>
            <a:endParaRPr lang="en-US" sz="2800"/>
          </a:p>
          <a:p>
            <a:pPr marL="1485900" lvl="1" indent="-457200">
              <a:buFont typeface="Courier New,monospace" panose="020B0604020202020204" pitchFamily="34" charset="0"/>
              <a:buChar char="o"/>
            </a:pPr>
            <a:r>
              <a:rPr lang="en-US" sz="2800"/>
              <a:t>IMPORTANT:</a:t>
            </a:r>
            <a:br>
              <a:rPr lang="en-US" sz="2800"/>
            </a:br>
            <a:r>
              <a:rPr lang="en-US" sz="2800"/>
              <a:t>Use Satchel, the SCDE Course Code database, to ensure accurate course codes:</a:t>
            </a:r>
            <a:br>
              <a:rPr lang="en-US" sz="2800"/>
            </a:br>
            <a:r>
              <a:rPr lang="en-US" sz="2800">
                <a:ea typeface="+mn-lt"/>
                <a:cs typeface="+mn-lt"/>
                <a:hlinkClick r:id="rId4"/>
              </a:rPr>
              <a:t>https://sc-satchel.commongoodlt.com/</a:t>
            </a:r>
            <a:endParaRPr lang="en-US" sz="2800">
              <a:ea typeface="+mn-lt"/>
              <a:cs typeface="+mn-lt"/>
            </a:endParaRPr>
          </a:p>
          <a:p>
            <a:pPr lvl="1" indent="0">
              <a:buNone/>
            </a:pPr>
            <a:endParaRPr lang="en-US" sz="2800"/>
          </a:p>
          <a:p>
            <a:pPr marL="457200" indent="-457200">
              <a:buFont typeface="Arial"/>
              <a:buChar char="•"/>
            </a:pPr>
            <a:r>
              <a:rPr lang="en-US" sz="3200" b="1">
                <a:solidFill>
                  <a:schemeClr val="accent1">
                    <a:lumMod val="49000"/>
                  </a:schemeClr>
                </a:solidFill>
              </a:rPr>
              <a:t>Seeking Diploma Type</a:t>
            </a:r>
            <a:endParaRPr lang="en-US" sz="3200">
              <a:solidFill>
                <a:schemeClr val="accent1">
                  <a:lumMod val="49000"/>
                </a:schemeClr>
              </a:solidFill>
            </a:endParaRPr>
          </a:p>
          <a:p>
            <a:pPr marL="1485900" lvl="1" indent="-457200">
              <a:buFont typeface="Courier New,monospace"/>
              <a:buChar char="o"/>
            </a:pPr>
            <a:r>
              <a:rPr lang="en-US" sz="2800" b="1" i="1"/>
              <a:t>PowerSchool page: </a:t>
            </a:r>
            <a:r>
              <a:rPr lang="en-US" sz="2800"/>
              <a:t>SC Student Information Page</a:t>
            </a:r>
            <a:endParaRPr lang="en-US" sz="2800" b="1" i="1"/>
          </a:p>
          <a:p>
            <a:pPr marL="1485900" lvl="1" indent="-457200">
              <a:buFont typeface="Courier New,monospace"/>
              <a:buChar char="o"/>
            </a:pPr>
            <a:r>
              <a:rPr lang="en-US" sz="2800" b="1" i="1"/>
              <a:t>Field label:</a:t>
            </a:r>
            <a:r>
              <a:rPr lang="en-US" sz="2800"/>
              <a:t> Seeking Diploma Type (for Transcript)</a:t>
            </a:r>
            <a:endParaRPr lang="en-US" sz="2800">
              <a:solidFill>
                <a:srgbClr val="000000"/>
              </a:solidFill>
            </a:endParaRPr>
          </a:p>
          <a:p>
            <a:pPr marL="1485900" lvl="1" indent="-457200">
              <a:buFont typeface="Courier New,monospace"/>
              <a:buChar char="o"/>
            </a:pPr>
            <a:r>
              <a:rPr lang="en-US" sz="2800" b="1" i="1" err="1"/>
              <a:t>Table.field</a:t>
            </a:r>
            <a:r>
              <a:rPr lang="en-US" sz="2800" b="1" i="1"/>
              <a:t>:</a:t>
            </a:r>
            <a:r>
              <a:rPr lang="en-US" sz="2800"/>
              <a:t> </a:t>
            </a:r>
            <a:r>
              <a:rPr lang="en-US" sz="2800" err="1"/>
              <a:t>s_sc_stu_x.diploma_type</a:t>
            </a:r>
            <a:endParaRPr lang="en-US" err="1"/>
          </a:p>
          <a:p>
            <a:pPr marL="457200" indent="-457200">
              <a:buFont typeface="Arial,Sans-Serif" panose="020B0604020202020204" pitchFamily="34" charset="0"/>
              <a:buChar char="•"/>
            </a:pPr>
            <a:endParaRPr lang="en-US" sz="3200" b="1">
              <a:solidFill>
                <a:srgbClr val="94640C"/>
              </a:solidFill>
            </a:endParaRPr>
          </a:p>
          <a:p>
            <a:pPr marL="457200" indent="-457200">
              <a:buFont typeface="Courier New,monospace" panose="020B0604020202020204" pitchFamily="34" charset="0"/>
              <a:buChar char="o"/>
            </a:pPr>
            <a:endParaRPr lang="en-US" sz="2800"/>
          </a:p>
        </p:txBody>
      </p:sp>
    </p:spTree>
    <p:extLst>
      <p:ext uri="{BB962C8B-B14F-4D97-AF65-F5344CB8AC3E}">
        <p14:creationId xmlns:p14="http://schemas.microsoft.com/office/powerpoint/2010/main" val="39837951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BF41F-2864-B739-7789-7EEAF98CB87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4C713DC-3FC9-037C-B2CB-077A84F52C0F}"/>
              </a:ext>
            </a:extLst>
          </p:cNvPr>
          <p:cNvSpPr txBox="1">
            <a:spLocks noGrp="1"/>
          </p:cNvSpPr>
          <p:nvPr>
            <p:ph type="title"/>
          </p:nvPr>
        </p:nvSpPr>
        <p:spPr>
          <a:xfrm>
            <a:off x="942110" y="497993"/>
            <a:ext cx="16445345" cy="1097280"/>
          </a:xfrm>
        </p:spPr>
        <p:txBody>
          <a:bodyPr rot="0" spcFirstLastPara="0" vertOverflow="overflow" horzOverflow="overflow" vert="horz" lIns="0" tIns="0" rIns="0" bIns="0" numCol="1" spcCol="0" rtlCol="0" fromWordArt="0" anchor="t" anchorCtr="0" forceAA="0" compatLnSpc="1">
            <a:prstTxWarp prst="textNoShape">
              <a:avLst/>
            </a:prstTxWarp>
            <a:normAutofit fontScale="90000"/>
          </a:bodyPr>
          <a:lstStyle/>
          <a:p>
            <a:pPr defTabSz="914400">
              <a:spcBef>
                <a:spcPts val="0"/>
              </a:spcBef>
              <a:defRPr/>
            </a:pPr>
            <a:r>
              <a:rPr kumimoji="0" lang="en-US" b="1" i="0" u="none" strike="noStrike" kern="1200" cap="none" spc="0" normalizeH="0" baseline="0" noProof="0">
                <a:ln>
                  <a:noFill/>
                </a:ln>
                <a:effectLst/>
                <a:uLnTx/>
                <a:uFillTx/>
              </a:rPr>
              <a:t>Coding</a:t>
            </a:r>
            <a:r>
              <a:rPr lang="en-US"/>
              <a:t> </a:t>
            </a:r>
            <a:r>
              <a:rPr kumimoji="0" lang="en-US" b="1" i="0" u="none" strike="noStrike" kern="1200" cap="none" spc="0" normalizeH="0" baseline="0" noProof="0">
                <a:ln>
                  <a:noFill/>
                </a:ln>
                <a:effectLst/>
                <a:uLnTx/>
                <a:uFillTx/>
              </a:rPr>
              <a:t>requirements</a:t>
            </a:r>
            <a:r>
              <a:rPr lang="en-US"/>
              <a:t>: HSSSI – 5th Year Success</a:t>
            </a:r>
            <a:br>
              <a:rPr lang="en-US"/>
            </a:br>
            <a:r>
              <a:rPr lang="en-US" i="1"/>
              <a:t>Employability Credential</a:t>
            </a:r>
            <a:endParaRPr kumimoji="0" lang="en-US" b="1" i="1" u="none" strike="noStrike" kern="1200" cap="none" spc="0" normalizeH="0" baseline="0" noProof="0">
              <a:ln>
                <a:noFill/>
              </a:ln>
              <a:effectLst/>
              <a:uLnTx/>
              <a:uFillTx/>
            </a:endParaRPr>
          </a:p>
        </p:txBody>
      </p:sp>
      <p:sp>
        <p:nvSpPr>
          <p:cNvPr id="4" name="Text Placeholder 3">
            <a:extLst>
              <a:ext uri="{FF2B5EF4-FFF2-40B4-BE49-F238E27FC236}">
                <a16:creationId xmlns:a16="http://schemas.microsoft.com/office/drawing/2014/main" id="{953A1E08-28BD-9588-7F40-85A0C0E7FDC8}"/>
              </a:ext>
            </a:extLst>
          </p:cNvPr>
          <p:cNvSpPr>
            <a:spLocks noGrp="1"/>
          </p:cNvSpPr>
          <p:nvPr>
            <p:ph type="body" idx="1"/>
          </p:nvPr>
        </p:nvSpPr>
        <p:spPr>
          <a:xfrm>
            <a:off x="677066" y="2321450"/>
            <a:ext cx="5897942" cy="1741998"/>
          </a:xfrm>
        </p:spPr>
        <p:txBody>
          <a:bodyPr anchor="ctr">
            <a:normAutofit/>
          </a:bodyPr>
          <a:lstStyle/>
          <a:p>
            <a:pPr algn="l"/>
            <a:r>
              <a:rPr lang="en-US" sz="3200"/>
              <a:t>Required PowerSchool fields </a:t>
            </a:r>
            <a:br>
              <a:rPr lang="en-US" sz="3200"/>
            </a:br>
            <a:r>
              <a:rPr lang="en-US" sz="3200"/>
              <a:t>(all on the </a:t>
            </a:r>
            <a:br>
              <a:rPr lang="en-US" sz="3200"/>
            </a:br>
            <a:r>
              <a:rPr lang="en-US" sz="3200"/>
              <a:t>SC Student Information page):</a:t>
            </a:r>
          </a:p>
        </p:txBody>
      </p:sp>
      <p:sp>
        <p:nvSpPr>
          <p:cNvPr id="8" name="Arrow: Right 7">
            <a:extLst>
              <a:ext uri="{FF2B5EF4-FFF2-40B4-BE49-F238E27FC236}">
                <a16:creationId xmlns:a16="http://schemas.microsoft.com/office/drawing/2014/main" id="{CA1177BC-A7C4-09DF-2F9C-4C567B12F1DA}"/>
              </a:ext>
            </a:extLst>
          </p:cNvPr>
          <p:cNvSpPr/>
          <p:nvPr/>
        </p:nvSpPr>
        <p:spPr>
          <a:xfrm>
            <a:off x="1432525" y="3386546"/>
            <a:ext cx="6984921" cy="3279499"/>
          </a:xfrm>
          <a:prstGeom prst="rightArrow">
            <a:avLst/>
          </a:prstGeom>
          <a:solidFill>
            <a:srgbClr val="7030A0"/>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3200"/>
              <a:t>Must be correct before the 180-day data submission deadline for final metrics.</a:t>
            </a:r>
          </a:p>
        </p:txBody>
      </p:sp>
      <p:sp>
        <p:nvSpPr>
          <p:cNvPr id="13" name="Arrow: Right 12">
            <a:extLst>
              <a:ext uri="{FF2B5EF4-FFF2-40B4-BE49-F238E27FC236}">
                <a16:creationId xmlns:a16="http://schemas.microsoft.com/office/drawing/2014/main" id="{2D4494AA-6930-CEB5-2955-2626BEF04334}"/>
              </a:ext>
            </a:extLst>
          </p:cNvPr>
          <p:cNvSpPr/>
          <p:nvPr/>
        </p:nvSpPr>
        <p:spPr>
          <a:xfrm>
            <a:off x="947810" y="7353193"/>
            <a:ext cx="7320550" cy="2107543"/>
          </a:xfrm>
          <a:prstGeom prst="rightArrow">
            <a:avLst/>
          </a:prstGeom>
          <a:solidFill>
            <a:srgbClr val="002060"/>
          </a:solid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en-US" sz="2800"/>
              <a:t>Critical for ordering paper credentials, as well as for issuing digital credentials.</a:t>
            </a:r>
          </a:p>
        </p:txBody>
      </p:sp>
      <p:sp>
        <p:nvSpPr>
          <p:cNvPr id="6" name="Content Placeholder 5">
            <a:extLst>
              <a:ext uri="{FF2B5EF4-FFF2-40B4-BE49-F238E27FC236}">
                <a16:creationId xmlns:a16="http://schemas.microsoft.com/office/drawing/2014/main" id="{1FDDA1D0-2A7C-3AEB-5CDA-46D6FF50E012}"/>
              </a:ext>
            </a:extLst>
          </p:cNvPr>
          <p:cNvSpPr>
            <a:spLocks noGrp="1"/>
          </p:cNvSpPr>
          <p:nvPr>
            <p:ph sz="quarter" idx="4"/>
          </p:nvPr>
        </p:nvSpPr>
        <p:spPr>
          <a:xfrm>
            <a:off x="7947860" y="2569265"/>
            <a:ext cx="10093222" cy="6678326"/>
          </a:xfrm>
        </p:spPr>
        <p:txBody>
          <a:bodyPr vert="horz" lIns="91440" tIns="45720" rIns="91440" bIns="45720" rtlCol="0" anchor="t">
            <a:noAutofit/>
          </a:bodyPr>
          <a:lstStyle/>
          <a:p>
            <a:pPr marL="457200" indent="-457200"/>
            <a:r>
              <a:rPr lang="en-US" sz="3200" b="1">
                <a:solidFill>
                  <a:schemeClr val="accent1">
                    <a:lumMod val="49000"/>
                  </a:schemeClr>
                </a:solidFill>
              </a:rPr>
              <a:t>Seeking Employability Credential</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a:t>
            </a:r>
            <a:r>
              <a:rPr lang="en-US" sz="2800"/>
              <a:t> Seeking Employability Credential</a:t>
            </a:r>
            <a:endParaRPr lang="en-US" sz="2800">
              <a:solidFill>
                <a:srgbClr val="000000"/>
              </a:solidFill>
            </a:endParaRPr>
          </a:p>
          <a:p>
            <a:pPr marL="1485900" lvl="1" indent="-457200">
              <a:buFont typeface="Courier New,monospace" panose="020B0604020202020204" pitchFamily="34" charset="0"/>
              <a:buChar char="o"/>
            </a:pPr>
            <a:r>
              <a:rPr lang="en-US" sz="2800" b="1" i="1" err="1"/>
              <a:t>Table.field</a:t>
            </a:r>
            <a:r>
              <a:rPr lang="en-US" sz="2800" b="1" i="1"/>
              <a:t>:</a:t>
            </a:r>
            <a:r>
              <a:rPr lang="en-US" sz="2800"/>
              <a:t> </a:t>
            </a:r>
            <a:r>
              <a:rPr lang="en-US" sz="2800" err="1"/>
              <a:t>s_sc_stu_x.seeking_emp_credential</a:t>
            </a:r>
            <a:endParaRPr lang="en-US" sz="2800"/>
          </a:p>
          <a:p>
            <a:pPr marL="457200" indent="-457200">
              <a:buFont typeface="Arial,Sans-Serif" panose="020B0604020202020204" pitchFamily="34" charset="0"/>
            </a:pPr>
            <a:r>
              <a:rPr lang="en-US" sz="3200" b="1">
                <a:solidFill>
                  <a:schemeClr val="accent1">
                    <a:lumMod val="49000"/>
                  </a:schemeClr>
                </a:solidFill>
              </a:rPr>
              <a:t>Employability Credential Date</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a:t>
            </a:r>
            <a:r>
              <a:rPr lang="en-US" sz="2800"/>
              <a:t> Employability Credential Date</a:t>
            </a:r>
          </a:p>
          <a:p>
            <a:pPr marL="1485900" lvl="1" indent="-457200">
              <a:buFont typeface="Courier New,monospace" panose="020B0604020202020204" pitchFamily="34" charset="0"/>
              <a:buChar char="o"/>
            </a:pPr>
            <a:r>
              <a:rPr lang="en-US" sz="2800" b="1" i="1" err="1"/>
              <a:t>Table.field</a:t>
            </a:r>
            <a:r>
              <a:rPr lang="en-US" sz="2800" b="1" i="1"/>
              <a:t>:</a:t>
            </a:r>
            <a:r>
              <a:rPr lang="en-US" sz="2800"/>
              <a:t> </a:t>
            </a:r>
            <a:r>
              <a:rPr lang="en-US" sz="2800" err="1"/>
              <a:t>s_sc_stu_x.emp_credential_date</a:t>
            </a:r>
            <a:endParaRPr lang="en-US" sz="2800"/>
          </a:p>
          <a:p>
            <a:pPr marL="457200" indent="-457200">
              <a:buFont typeface="Arial,Sans-Serif" panose="020B0604020202020204" pitchFamily="34" charset="0"/>
            </a:pPr>
            <a:r>
              <a:rPr lang="en-US" sz="3200" b="1">
                <a:solidFill>
                  <a:schemeClr val="accent1">
                    <a:lumMod val="49000"/>
                  </a:schemeClr>
                </a:solidFill>
              </a:rPr>
              <a:t>Employability Credential Earned</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 </a:t>
            </a:r>
            <a:r>
              <a:rPr lang="en-US" sz="2800"/>
              <a:t>Employability Credential Earned</a:t>
            </a:r>
          </a:p>
          <a:p>
            <a:pPr marL="1485900" lvl="1" indent="-457200">
              <a:buFont typeface="Courier New,monospace" panose="020B0604020202020204" pitchFamily="34" charset="0"/>
              <a:buChar char="o"/>
            </a:pPr>
            <a:r>
              <a:rPr lang="en-US" sz="2800" b="1" i="1" err="1"/>
              <a:t>Table.field</a:t>
            </a:r>
            <a:r>
              <a:rPr lang="en-US" sz="2800" b="1" i="1"/>
              <a:t>:</a:t>
            </a:r>
            <a:r>
              <a:rPr lang="en-US" sz="2800"/>
              <a:t> </a:t>
            </a:r>
            <a:r>
              <a:rPr lang="en-US" sz="2800" err="1"/>
              <a:t>s_sc_stu_x.emp_credential_earned</a:t>
            </a:r>
          </a:p>
          <a:p>
            <a:pPr marL="457200" indent="-457200">
              <a:buFont typeface="Courier New,monospace" panose="020B0604020202020204" pitchFamily="34" charset="0"/>
              <a:buChar char="o"/>
            </a:pPr>
            <a:r>
              <a:rPr lang="en-US" sz="3200" b="1">
                <a:solidFill>
                  <a:schemeClr val="accent1">
                    <a:lumMod val="49000"/>
                  </a:schemeClr>
                </a:solidFill>
              </a:rPr>
              <a:t>Unique Student Email Identifier for Orders</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 </a:t>
            </a:r>
            <a:r>
              <a:rPr lang="en-US" sz="2800"/>
              <a:t>Postgraduate Student Email</a:t>
            </a:r>
          </a:p>
          <a:p>
            <a:pPr marL="1485900" lvl="1" indent="-457200">
              <a:buFont typeface="Courier New,monospace" panose="020B0604020202020204" pitchFamily="34" charset="0"/>
              <a:buChar char="o"/>
            </a:pPr>
            <a:r>
              <a:rPr lang="en-US" sz="2800" b="1" i="1" err="1"/>
              <a:t>Table.field</a:t>
            </a:r>
            <a:r>
              <a:rPr lang="en-US" sz="2800" b="1" i="1"/>
              <a:t>: </a:t>
            </a:r>
            <a:r>
              <a:rPr lang="en-US" sz="2800" err="1"/>
              <a:t>u_scde_stu_x.postgrad_stu_email</a:t>
            </a:r>
            <a:endParaRPr lang="en-US" sz="2800"/>
          </a:p>
        </p:txBody>
      </p:sp>
      <p:sp>
        <p:nvSpPr>
          <p:cNvPr id="3" name="Rectangle 2" descr="box outline">
            <a:extLst>
              <a:ext uri="{FF2B5EF4-FFF2-40B4-BE49-F238E27FC236}">
                <a16:creationId xmlns:a16="http://schemas.microsoft.com/office/drawing/2014/main" id="{61F7A418-658B-57AE-AE4E-5674712EE731}"/>
              </a:ext>
            </a:extLst>
          </p:cNvPr>
          <p:cNvSpPr/>
          <p:nvPr/>
        </p:nvSpPr>
        <p:spPr>
          <a:xfrm>
            <a:off x="8394161" y="4065832"/>
            <a:ext cx="8722024" cy="3279218"/>
          </a:xfrm>
          <a:prstGeom prst="rect">
            <a:avLst/>
          </a:prstGeom>
          <a:noFill/>
          <a:ln w="5715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descr="box outline">
            <a:extLst>
              <a:ext uri="{FF2B5EF4-FFF2-40B4-BE49-F238E27FC236}">
                <a16:creationId xmlns:a16="http://schemas.microsoft.com/office/drawing/2014/main" id="{8D67D0B4-216C-E091-96E2-62E1D83C2CAF}"/>
              </a:ext>
            </a:extLst>
          </p:cNvPr>
          <p:cNvSpPr/>
          <p:nvPr/>
        </p:nvSpPr>
        <p:spPr>
          <a:xfrm>
            <a:off x="8395121" y="7361561"/>
            <a:ext cx="8733567" cy="1730586"/>
          </a:xfrm>
          <a:prstGeom prst="rect">
            <a:avLst/>
          </a:prstGeom>
          <a:noFill/>
          <a:ln w="57150">
            <a:solidFill>
              <a:srgbClr val="2E31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5285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004AC1-780A-40F9-EDF3-DFDB522C686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1F22291E-3DDE-B767-F144-6C3069F3E568}"/>
              </a:ext>
            </a:extLst>
          </p:cNvPr>
          <p:cNvSpPr txBox="1">
            <a:spLocks noGrp="1"/>
          </p:cNvSpPr>
          <p:nvPr>
            <p:ph type="title"/>
          </p:nvPr>
        </p:nvSpPr>
        <p:spPr>
          <a:xfrm>
            <a:off x="942110" y="547688"/>
            <a:ext cx="16445345" cy="1097280"/>
          </a:xfrm>
        </p:spPr>
        <p:txBody>
          <a:bodyPr rot="0" spcFirstLastPara="0" vertOverflow="overflow" horzOverflow="overflow" vert="horz" lIns="0" tIns="0" rIns="0" bIns="0" numCol="1" spcCol="0" rtlCol="0" fromWordArt="0" anchor="t" anchorCtr="0" forceAA="0" compatLnSpc="1">
            <a:prstTxWarp prst="textNoShape">
              <a:avLst/>
            </a:prstTxWarp>
            <a:normAutofit fontScale="90000"/>
          </a:bodyPr>
          <a:lstStyle/>
          <a:p>
            <a:pPr defTabSz="914400">
              <a:spcBef>
                <a:spcPts val="0"/>
              </a:spcBef>
              <a:defRPr/>
            </a:pPr>
            <a:r>
              <a:rPr kumimoji="0" lang="en-US" b="1" i="0" u="none" strike="noStrike" kern="1200" cap="none" spc="0" normalizeH="0" baseline="0" noProof="0">
                <a:ln>
                  <a:noFill/>
                </a:ln>
                <a:effectLst/>
                <a:uLnTx/>
                <a:uFillTx/>
              </a:rPr>
              <a:t>Coding</a:t>
            </a:r>
            <a:r>
              <a:rPr lang="en-US"/>
              <a:t> </a:t>
            </a:r>
            <a:r>
              <a:rPr kumimoji="0" lang="en-US" b="1" i="0" u="none" strike="noStrike" kern="1200" cap="none" spc="0" normalizeH="0" baseline="0" noProof="0">
                <a:ln>
                  <a:noFill/>
                </a:ln>
                <a:effectLst/>
                <a:uLnTx/>
                <a:uFillTx/>
              </a:rPr>
              <a:t>requirements</a:t>
            </a:r>
            <a:r>
              <a:rPr lang="en-US"/>
              <a:t>: HSSSI – 5th Year Success</a:t>
            </a:r>
            <a:br>
              <a:rPr lang="en-US"/>
            </a:br>
            <a:r>
              <a:rPr lang="en-US" i="1"/>
              <a:t>Adult ed and GED</a:t>
            </a:r>
            <a:endParaRPr lang="en-US" b="1" i="1" u="none" strike="noStrike" kern="1200" cap="none" spc="0" normalizeH="0" baseline="0" noProof="0">
              <a:ln>
                <a:noFill/>
              </a:ln>
              <a:effectLst/>
              <a:uLnTx/>
              <a:uFillTx/>
            </a:endParaRPr>
          </a:p>
        </p:txBody>
      </p:sp>
      <p:sp>
        <p:nvSpPr>
          <p:cNvPr id="4" name="Text Placeholder 3">
            <a:extLst>
              <a:ext uri="{FF2B5EF4-FFF2-40B4-BE49-F238E27FC236}">
                <a16:creationId xmlns:a16="http://schemas.microsoft.com/office/drawing/2014/main" id="{7751D618-4FE0-6CAC-8A91-1070AA92CC85}"/>
              </a:ext>
            </a:extLst>
          </p:cNvPr>
          <p:cNvSpPr>
            <a:spLocks noGrp="1"/>
          </p:cNvSpPr>
          <p:nvPr>
            <p:ph type="body" idx="1"/>
          </p:nvPr>
        </p:nvSpPr>
        <p:spPr>
          <a:xfrm>
            <a:off x="677066" y="2321450"/>
            <a:ext cx="5897942" cy="1741998"/>
          </a:xfrm>
        </p:spPr>
        <p:txBody>
          <a:bodyPr anchor="ctr">
            <a:normAutofit/>
          </a:bodyPr>
          <a:lstStyle/>
          <a:p>
            <a:pPr algn="l"/>
            <a:r>
              <a:rPr lang="en-US" sz="3200"/>
              <a:t>Required PowerSchool fields </a:t>
            </a:r>
            <a:br>
              <a:rPr lang="en-US" sz="3200"/>
            </a:br>
            <a:r>
              <a:rPr lang="en-US" sz="3200"/>
              <a:t>(all on the </a:t>
            </a:r>
            <a:br>
              <a:rPr lang="en-US" sz="3200"/>
            </a:br>
            <a:r>
              <a:rPr lang="en-US" sz="3200"/>
              <a:t>SC Student Information page):</a:t>
            </a:r>
          </a:p>
        </p:txBody>
      </p:sp>
      <p:pic>
        <p:nvPicPr>
          <p:cNvPr id="11" name="Content Placeholder 10" descr="A close up of a window with word &quot;data&quot;">
            <a:extLst>
              <a:ext uri="{FF2B5EF4-FFF2-40B4-BE49-F238E27FC236}">
                <a16:creationId xmlns:a16="http://schemas.microsoft.com/office/drawing/2014/main" id="{9885F8EF-9FE7-31F7-51AD-33E928F09A4B}"/>
              </a:ext>
            </a:extLst>
          </p:cNvPr>
          <p:cNvPicPr>
            <a:picLocks noGrp="1" noChangeAspect="1"/>
          </p:cNvPicPr>
          <p:nvPr>
            <p:ph sz="half" idx="2"/>
          </p:nvPr>
        </p:nvPicPr>
        <p:blipFill>
          <a:blip r:embed="rId3"/>
          <a:srcRect r="5071" b="1"/>
          <a:stretch>
            <a:fillRect/>
          </a:stretch>
        </p:blipFill>
        <p:spPr>
          <a:xfrm>
            <a:off x="677066" y="4424569"/>
            <a:ext cx="6345203" cy="4462729"/>
          </a:xfrm>
          <a:prstGeom prst="rect">
            <a:avLst/>
          </a:prstGeom>
          <a:noFill/>
        </p:spPr>
      </p:pic>
      <p:sp>
        <p:nvSpPr>
          <p:cNvPr id="6" name="Content Placeholder 5">
            <a:extLst>
              <a:ext uri="{FF2B5EF4-FFF2-40B4-BE49-F238E27FC236}">
                <a16:creationId xmlns:a16="http://schemas.microsoft.com/office/drawing/2014/main" id="{DCE47047-6BDC-E526-4A71-61429C706257}"/>
              </a:ext>
            </a:extLst>
          </p:cNvPr>
          <p:cNvSpPr>
            <a:spLocks noGrp="1"/>
          </p:cNvSpPr>
          <p:nvPr>
            <p:ph sz="quarter" idx="4"/>
          </p:nvPr>
        </p:nvSpPr>
        <p:spPr>
          <a:xfrm>
            <a:off x="7947860" y="2569265"/>
            <a:ext cx="10093222" cy="6678326"/>
          </a:xfrm>
        </p:spPr>
        <p:txBody>
          <a:bodyPr vert="horz" lIns="91440" tIns="45720" rIns="91440" bIns="45720" rtlCol="0" anchor="t">
            <a:noAutofit/>
          </a:bodyPr>
          <a:lstStyle/>
          <a:p>
            <a:pPr marL="457200" indent="-457200">
              <a:buFont typeface="Arial,Sans-Serif" panose="020B0604020202020204" pitchFamily="34" charset="0"/>
            </a:pPr>
            <a:r>
              <a:rPr lang="en-US" sz="3200" b="1">
                <a:solidFill>
                  <a:schemeClr val="accent1">
                    <a:lumMod val="49000"/>
                  </a:schemeClr>
                </a:solidFill>
              </a:rPr>
              <a:t>Adult Ed Entry Date</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 </a:t>
            </a:r>
            <a:r>
              <a:rPr lang="en-US" sz="2800"/>
              <a:t>Adult Ed Entry Date</a:t>
            </a:r>
          </a:p>
          <a:p>
            <a:pPr marL="1485900" lvl="1" indent="-457200">
              <a:buFont typeface="Courier New,monospace" panose="020B0604020202020204" pitchFamily="34" charset="0"/>
              <a:buChar char="o"/>
            </a:pPr>
            <a:r>
              <a:rPr lang="en-US" sz="2800" b="1" i="1" err="1"/>
              <a:t>Table.field</a:t>
            </a:r>
            <a:r>
              <a:rPr lang="en-US" sz="2800" b="1" i="1"/>
              <a:t>:</a:t>
            </a:r>
            <a:r>
              <a:rPr lang="en-US" sz="2800"/>
              <a:t> </a:t>
            </a:r>
            <a:r>
              <a:rPr lang="en-US" sz="2800" err="1"/>
              <a:t>S_SC_STU_X.AdultEd_EntryDate</a:t>
            </a:r>
            <a:endParaRPr lang="en-US" sz="2800"/>
          </a:p>
          <a:p>
            <a:pPr marL="457200" indent="-457200">
              <a:buFont typeface="Courier New,monospace" panose="020B0604020202020204" pitchFamily="34" charset="0"/>
              <a:buChar char="o"/>
            </a:pPr>
            <a:r>
              <a:rPr lang="en-US" sz="3200" b="1">
                <a:solidFill>
                  <a:schemeClr val="accent1">
                    <a:lumMod val="49000"/>
                  </a:schemeClr>
                </a:solidFill>
              </a:rPr>
              <a:t>Adult Ed Exit Date</a:t>
            </a:r>
          </a:p>
          <a:p>
            <a:pPr marL="1485900" lvl="1" indent="-457200">
              <a:buFont typeface="Courier New,monospace" panose="020B0604020202020204" pitchFamily="34" charset="0"/>
              <a:buChar char="o"/>
            </a:pPr>
            <a:r>
              <a:rPr lang="en-US" sz="2800" b="1" i="1"/>
              <a:t>Field label: </a:t>
            </a:r>
            <a:r>
              <a:rPr lang="en-US" sz="2800"/>
              <a:t>Adult Ed Exit Date</a:t>
            </a:r>
          </a:p>
          <a:p>
            <a:pPr marL="1485900" lvl="1" indent="-457200">
              <a:buFont typeface="Courier New,monospace" panose="020B0604020202020204" pitchFamily="34" charset="0"/>
              <a:buChar char="o"/>
            </a:pPr>
            <a:r>
              <a:rPr lang="en-US" sz="2800" b="1" i="1" err="1"/>
              <a:t>Table.field</a:t>
            </a:r>
            <a:r>
              <a:rPr lang="en-US" sz="2800" b="1" i="1"/>
              <a:t>: </a:t>
            </a:r>
            <a:r>
              <a:rPr lang="en-US" sz="2800"/>
              <a:t>S_SC_STU_X.AdultEd_ExitDate</a:t>
            </a:r>
            <a:endParaRPr lang="en-US" sz="2800" err="1"/>
          </a:p>
          <a:p>
            <a:pPr marL="457200" indent="-457200"/>
            <a:r>
              <a:rPr lang="en-US" sz="3200" b="1">
                <a:solidFill>
                  <a:schemeClr val="accent1">
                    <a:lumMod val="49000"/>
                  </a:schemeClr>
                </a:solidFill>
              </a:rPr>
              <a:t>GED Earned</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a:t>
            </a:r>
            <a:r>
              <a:rPr lang="en-US" sz="2800"/>
              <a:t> GED Earned</a:t>
            </a:r>
            <a:endParaRPr lang="en-US" sz="2800">
              <a:solidFill>
                <a:srgbClr val="000000"/>
              </a:solidFill>
            </a:endParaRPr>
          </a:p>
          <a:p>
            <a:pPr marL="1485900" lvl="1" indent="-457200">
              <a:buFont typeface="Courier New,monospace" panose="020B0604020202020204" pitchFamily="34" charset="0"/>
              <a:buChar char="o"/>
            </a:pPr>
            <a:r>
              <a:rPr lang="en-US" sz="2800" b="1" i="1"/>
              <a:t>Table.field:</a:t>
            </a:r>
            <a:r>
              <a:rPr lang="en-US" sz="2800"/>
              <a:t> s_sc_stu_x.yrgedearned</a:t>
            </a:r>
            <a:endParaRPr lang="en-US" sz="2800">
              <a:solidFill>
                <a:srgbClr val="000000"/>
              </a:solidFill>
            </a:endParaRPr>
          </a:p>
          <a:p>
            <a:pPr marL="457200" indent="-457200">
              <a:buFont typeface="Courier New,monospace" panose="020B0604020202020204" pitchFamily="34" charset="0"/>
              <a:buChar char="o"/>
            </a:pPr>
            <a:r>
              <a:rPr lang="en-US" sz="3200" b="1">
                <a:solidFill>
                  <a:schemeClr val="accent1">
                    <a:lumMod val="49000"/>
                  </a:schemeClr>
                </a:solidFill>
              </a:rPr>
              <a:t>Adult Ed Graduation Date</a:t>
            </a:r>
            <a:endParaRPr lang="en-US" sz="3200">
              <a:solidFill>
                <a:schemeClr val="accent1">
                  <a:lumMod val="49000"/>
                </a:schemeClr>
              </a:solidFill>
            </a:endParaRPr>
          </a:p>
          <a:p>
            <a:pPr marL="1485900" lvl="1" indent="-457200">
              <a:buFont typeface="Courier New,monospace" panose="020B0604020202020204" pitchFamily="34" charset="0"/>
              <a:buChar char="o"/>
            </a:pPr>
            <a:r>
              <a:rPr lang="en-US" sz="2800" b="1" i="1"/>
              <a:t>Field label:</a:t>
            </a:r>
            <a:r>
              <a:rPr lang="en-US" sz="2800"/>
              <a:t> Adult Ed Graduation Date</a:t>
            </a:r>
            <a:endParaRPr lang="en-US" sz="2800">
              <a:solidFill>
                <a:srgbClr val="000000"/>
              </a:solidFill>
            </a:endParaRPr>
          </a:p>
          <a:p>
            <a:pPr marL="1485900" lvl="1" indent="-457200">
              <a:buFont typeface="Courier New,monospace" panose="020B0604020202020204" pitchFamily="34" charset="0"/>
              <a:buChar char="o"/>
            </a:pPr>
            <a:r>
              <a:rPr lang="en-US" sz="2800" b="1" i="1"/>
              <a:t>Table.field:</a:t>
            </a:r>
            <a:r>
              <a:rPr lang="en-US" sz="2800"/>
              <a:t> s_sc_stu_x.adulted_graddate</a:t>
            </a:r>
            <a:endParaRPr lang="en-US"/>
          </a:p>
        </p:txBody>
      </p:sp>
    </p:spTree>
    <p:extLst>
      <p:ext uri="{BB962C8B-B14F-4D97-AF65-F5344CB8AC3E}">
        <p14:creationId xmlns:p14="http://schemas.microsoft.com/office/powerpoint/2010/main" val="2982279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2A3A7-68B5-1412-06FE-57CAA752910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25E61EC-8026-451F-DC68-1E717E90A66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Coding requirements: PowerSchool</a:t>
            </a:r>
          </a:p>
        </p:txBody>
      </p:sp>
      <p:sp>
        <p:nvSpPr>
          <p:cNvPr id="2" name="Content Placeholder 1" descr="textbox">
            <a:extLst>
              <a:ext uri="{FF2B5EF4-FFF2-40B4-BE49-F238E27FC236}">
                <a16:creationId xmlns:a16="http://schemas.microsoft.com/office/drawing/2014/main" id="{7BDF46CD-877F-648D-EBAF-BE4259C298C6}"/>
              </a:ext>
            </a:extLst>
          </p:cNvPr>
          <p:cNvSpPr>
            <a:spLocks noGrp="1"/>
          </p:cNvSpPr>
          <p:nvPr>
            <p:ph idx="1"/>
          </p:nvPr>
        </p:nvSpPr>
        <p:spPr/>
        <p:txBody>
          <a:bodyPr vert="horz" lIns="91440" tIns="45720" rIns="91440" bIns="45720" rtlCol="0" anchor="t">
            <a:normAutofit/>
          </a:bodyPr>
          <a:lstStyle/>
          <a:p>
            <a:endParaRPr lang="en-US" sz="3200" b="1"/>
          </a:p>
          <a:p>
            <a:endParaRPr lang="en-US"/>
          </a:p>
          <a:p>
            <a:pPr marL="457200" indent="-457200">
              <a:buChar char="•"/>
            </a:pPr>
            <a:endParaRPr lang="en-US"/>
          </a:p>
        </p:txBody>
      </p:sp>
      <p:sp>
        <p:nvSpPr>
          <p:cNvPr id="4" name="Text Placeholder 3">
            <a:extLst>
              <a:ext uri="{FF2B5EF4-FFF2-40B4-BE49-F238E27FC236}">
                <a16:creationId xmlns:a16="http://schemas.microsoft.com/office/drawing/2014/main" id="{F9D2A30E-47E0-EB8A-DDA6-FD4FA224C2F2}"/>
              </a:ext>
            </a:extLst>
          </p:cNvPr>
          <p:cNvSpPr>
            <a:spLocks noGrp="1"/>
          </p:cNvSpPr>
          <p:nvPr>
            <p:ph type="body" sz="half" idx="4294967295"/>
          </p:nvPr>
        </p:nvSpPr>
        <p:spPr>
          <a:xfrm>
            <a:off x="923192" y="2180004"/>
            <a:ext cx="14830058" cy="1441817"/>
          </a:xfrm>
        </p:spPr>
        <p:txBody>
          <a:bodyPr vert="horz" lIns="91440" tIns="45720" rIns="91440" bIns="45720" rtlCol="0" anchor="t">
            <a:noAutofit/>
          </a:bodyPr>
          <a:lstStyle/>
          <a:p>
            <a:r>
              <a:rPr lang="en-US" sz="3200" b="1" dirty="0"/>
              <a:t>Where in PowerSchool to code ALL of these fields (except course numbers): </a:t>
            </a:r>
            <a:br>
              <a:rPr lang="en-US" sz="3200" b="1" dirty="0"/>
            </a:br>
            <a:r>
              <a:rPr lang="en-US" sz="3200" b="1" dirty="0"/>
              <a:t>the SC Student Information Page</a:t>
            </a:r>
          </a:p>
        </p:txBody>
      </p:sp>
      <p:pic>
        <p:nvPicPr>
          <p:cNvPr id="3" name="Picture 2" descr="A screenshot of Powerscchool compliance drop down&#10;&#10;">
            <a:extLst>
              <a:ext uri="{FF2B5EF4-FFF2-40B4-BE49-F238E27FC236}">
                <a16:creationId xmlns:a16="http://schemas.microsoft.com/office/drawing/2014/main" id="{2BFF4EA2-72F7-5077-AE6F-18EBCE41DF02}"/>
              </a:ext>
            </a:extLst>
          </p:cNvPr>
          <p:cNvPicPr>
            <a:picLocks noChangeAspect="1"/>
          </p:cNvPicPr>
          <p:nvPr/>
        </p:nvPicPr>
        <p:blipFill>
          <a:blip r:embed="rId3"/>
          <a:srcRect t="60000" r="298" b="9231"/>
          <a:stretch>
            <a:fillRect/>
          </a:stretch>
        </p:blipFill>
        <p:spPr>
          <a:xfrm>
            <a:off x="1318330" y="3412401"/>
            <a:ext cx="9793714" cy="3813919"/>
          </a:xfrm>
          <a:prstGeom prst="rect">
            <a:avLst/>
          </a:prstGeom>
          <a:ln w="12700">
            <a:solidFill>
              <a:srgbClr val="2E313D"/>
            </a:solidFill>
          </a:ln>
        </p:spPr>
      </p:pic>
      <p:pic>
        <p:nvPicPr>
          <p:cNvPr id="7" name="Picture 6" descr="A screenshot of a computer South carolina student information drop down">
            <a:extLst>
              <a:ext uri="{FF2B5EF4-FFF2-40B4-BE49-F238E27FC236}">
                <a16:creationId xmlns:a16="http://schemas.microsoft.com/office/drawing/2014/main" id="{FB51C926-730C-33A5-6221-5FB92F5A3497}"/>
              </a:ext>
            </a:extLst>
          </p:cNvPr>
          <p:cNvPicPr>
            <a:picLocks noChangeAspect="1"/>
          </p:cNvPicPr>
          <p:nvPr/>
        </p:nvPicPr>
        <p:blipFill>
          <a:blip r:embed="rId4"/>
          <a:stretch>
            <a:fillRect/>
          </a:stretch>
        </p:blipFill>
        <p:spPr>
          <a:xfrm>
            <a:off x="1318893" y="7510504"/>
            <a:ext cx="9786200" cy="1746295"/>
          </a:xfrm>
          <a:prstGeom prst="rect">
            <a:avLst/>
          </a:prstGeom>
          <a:ln>
            <a:solidFill>
              <a:srgbClr val="2E313D"/>
            </a:solidFill>
          </a:ln>
        </p:spPr>
      </p:pic>
    </p:spTree>
    <p:extLst>
      <p:ext uri="{BB962C8B-B14F-4D97-AF65-F5344CB8AC3E}">
        <p14:creationId xmlns:p14="http://schemas.microsoft.com/office/powerpoint/2010/main" val="797925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2ED4C-D51C-512D-7B72-246325F5495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1114131-68F8-1B58-AC03-F05C5B1BF7FE}"/>
              </a:ext>
            </a:extLst>
          </p:cNvPr>
          <p:cNvSpPr txBox="1">
            <a:spLocks noGrp="1"/>
          </p:cNvSpPr>
          <p:nvPr>
            <p:ph type="title"/>
          </p:nvPr>
        </p:nvSpPr>
        <p:spPr>
          <a:xfrm>
            <a:off x="918972" y="326885"/>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Coding requirements</a:t>
            </a:r>
            <a:r>
              <a:rPr lang="en-US">
                <a:latin typeface="Aptos"/>
                <a:ea typeface="+mn-ea"/>
                <a:cs typeface="+mn-cs"/>
              </a:rPr>
              <a:t>: Graduation Rate (earned) AND </a:t>
            </a:r>
            <a:br>
              <a:rPr lang="en-US">
                <a:latin typeface="Aptos"/>
                <a:ea typeface="+mn-ea"/>
                <a:cs typeface="+mn-cs"/>
              </a:rPr>
            </a:br>
            <a:r>
              <a:rPr lang="en-US">
                <a:latin typeface="Aptos"/>
                <a:ea typeface="+mn-ea"/>
                <a:cs typeface="+mn-cs"/>
              </a:rPr>
              <a:t>HSSSI – </a:t>
            </a:r>
            <a:r>
              <a:rPr lang="en-US" i="1">
                <a:latin typeface="Aptos"/>
                <a:ea typeface="+mn-ea"/>
                <a:cs typeface="+mn-cs"/>
              </a:rPr>
              <a:t>On-Track to Graduate </a:t>
            </a:r>
            <a:r>
              <a:rPr lang="en-US">
                <a:latin typeface="Aptos"/>
                <a:ea typeface="+mn-ea"/>
                <a:cs typeface="+mn-cs"/>
              </a:rPr>
              <a:t>(seeking)</a:t>
            </a:r>
            <a:endParaRPr kumimoji="0" lang="en-US" sz="5000" b="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descr="Screenshot of graduation coding page">
            <a:extLst>
              <a:ext uri="{FF2B5EF4-FFF2-40B4-BE49-F238E27FC236}">
                <a16:creationId xmlns:a16="http://schemas.microsoft.com/office/drawing/2014/main" id="{1D851F4E-CFD1-8F3D-4FC6-A1417E88C45A}"/>
              </a:ext>
            </a:extLst>
          </p:cNvPr>
          <p:cNvSpPr>
            <a:spLocks noGrp="1"/>
          </p:cNvSpPr>
          <p:nvPr>
            <p:ph idx="1"/>
          </p:nvPr>
        </p:nvSpPr>
        <p:spPr/>
        <p:txBody>
          <a:bodyPr vert="horz" lIns="91440" tIns="45720" rIns="91440" bIns="45720" rtlCol="0" anchor="t">
            <a:normAutofit/>
          </a:bodyPr>
          <a:lstStyle/>
          <a:p>
            <a:endParaRPr lang="en-US" sz="3200" b="1"/>
          </a:p>
          <a:p>
            <a:endParaRPr lang="en-US"/>
          </a:p>
          <a:p>
            <a:pPr marL="457200" indent="-457200">
              <a:buChar char="•"/>
            </a:pPr>
            <a:endParaRPr lang="en-US"/>
          </a:p>
        </p:txBody>
      </p:sp>
      <p:pic>
        <p:nvPicPr>
          <p:cNvPr id="8" name="Picture 7" descr="Screenshot of graduation coding page: academic goals">
            <a:extLst>
              <a:ext uri="{FF2B5EF4-FFF2-40B4-BE49-F238E27FC236}">
                <a16:creationId xmlns:a16="http://schemas.microsoft.com/office/drawing/2014/main" id="{181D87F8-095B-D5E2-6273-023137D85324}"/>
              </a:ext>
            </a:extLst>
          </p:cNvPr>
          <p:cNvPicPr>
            <a:picLocks noChangeAspect="1"/>
          </p:cNvPicPr>
          <p:nvPr/>
        </p:nvPicPr>
        <p:blipFill>
          <a:blip r:embed="rId3"/>
          <a:stretch>
            <a:fillRect/>
          </a:stretch>
        </p:blipFill>
        <p:spPr>
          <a:xfrm>
            <a:off x="913667" y="2180881"/>
            <a:ext cx="12929088" cy="1929911"/>
          </a:xfrm>
          <a:prstGeom prst="rect">
            <a:avLst/>
          </a:prstGeom>
          <a:ln>
            <a:solidFill>
              <a:schemeClr val="tx1"/>
            </a:solidFill>
          </a:ln>
        </p:spPr>
      </p:pic>
      <p:pic>
        <p:nvPicPr>
          <p:cNvPr id="7" name="Picture 6" descr="Screenshot of graduation coding page: diploma earned">
            <a:extLst>
              <a:ext uri="{FF2B5EF4-FFF2-40B4-BE49-F238E27FC236}">
                <a16:creationId xmlns:a16="http://schemas.microsoft.com/office/drawing/2014/main" id="{7890F371-4055-9D38-3716-693E00A16781}"/>
              </a:ext>
            </a:extLst>
          </p:cNvPr>
          <p:cNvPicPr>
            <a:picLocks noChangeAspect="1"/>
          </p:cNvPicPr>
          <p:nvPr/>
        </p:nvPicPr>
        <p:blipFill>
          <a:blip r:embed="rId4"/>
          <a:stretch>
            <a:fillRect/>
          </a:stretch>
        </p:blipFill>
        <p:spPr>
          <a:xfrm>
            <a:off x="919529" y="4327151"/>
            <a:ext cx="16448942" cy="2275742"/>
          </a:xfrm>
          <a:prstGeom prst="rect">
            <a:avLst/>
          </a:prstGeom>
          <a:ln>
            <a:solidFill>
              <a:schemeClr val="tx1"/>
            </a:solidFill>
          </a:ln>
        </p:spPr>
      </p:pic>
      <p:pic>
        <p:nvPicPr>
          <p:cNvPr id="9" name="Picture 8" descr="Screenshot of graduation coding page: ordering information">
            <a:extLst>
              <a:ext uri="{FF2B5EF4-FFF2-40B4-BE49-F238E27FC236}">
                <a16:creationId xmlns:a16="http://schemas.microsoft.com/office/drawing/2014/main" id="{E6F5CFAD-FE6D-A612-0CAF-0C3A33086589}"/>
              </a:ext>
            </a:extLst>
          </p:cNvPr>
          <p:cNvPicPr>
            <a:picLocks noChangeAspect="1"/>
          </p:cNvPicPr>
          <p:nvPr/>
        </p:nvPicPr>
        <p:blipFill>
          <a:blip r:embed="rId5"/>
          <a:stretch>
            <a:fillRect/>
          </a:stretch>
        </p:blipFill>
        <p:spPr>
          <a:xfrm>
            <a:off x="916921" y="6884334"/>
            <a:ext cx="15748187" cy="2048434"/>
          </a:xfrm>
          <a:prstGeom prst="rect">
            <a:avLst/>
          </a:prstGeom>
          <a:ln>
            <a:solidFill>
              <a:schemeClr val="tx1"/>
            </a:solidFill>
          </a:ln>
        </p:spPr>
      </p:pic>
    </p:spTree>
    <p:extLst>
      <p:ext uri="{BB962C8B-B14F-4D97-AF65-F5344CB8AC3E}">
        <p14:creationId xmlns:p14="http://schemas.microsoft.com/office/powerpoint/2010/main" val="23590267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D5461-86A6-AE8F-7CA7-2F8889F73EF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45F5CF7-852B-1B53-B83B-F8C051F92AD4}"/>
              </a:ext>
            </a:extLst>
          </p:cNvPr>
          <p:cNvSpPr txBox="1">
            <a:spLocks noGrp="1"/>
          </p:cNvSpPr>
          <p:nvPr>
            <p:ph type="title"/>
          </p:nvPr>
        </p:nvSpPr>
        <p:spPr>
          <a:xfrm>
            <a:off x="918972" y="365357"/>
            <a:ext cx="16450056" cy="1461939"/>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Coding requirements</a:t>
            </a:r>
            <a:r>
              <a:rPr lang="en-US">
                <a:latin typeface="Aptos"/>
                <a:ea typeface="+mn-ea"/>
                <a:cs typeface="+mn-cs"/>
              </a:rPr>
              <a:t>: </a:t>
            </a:r>
            <a:r>
              <a:rPr lang="en-US" sz="4500">
                <a:latin typeface="Aptos"/>
                <a:ea typeface="+mn-ea"/>
                <a:cs typeface="+mn-cs"/>
              </a:rPr>
              <a:t>HSSSI – 5th Year Success</a:t>
            </a:r>
            <a:br>
              <a:rPr lang="en-US" sz="4500">
                <a:latin typeface="Aptos"/>
                <a:ea typeface="+mn-ea"/>
                <a:cs typeface="+mn-cs"/>
              </a:rPr>
            </a:br>
            <a:r>
              <a:rPr lang="en-US" sz="4500" i="1">
                <a:latin typeface="Aptos"/>
                <a:ea typeface="+mn-ea"/>
                <a:cs typeface="+mn-cs"/>
              </a:rPr>
              <a:t>Employability Credential</a:t>
            </a:r>
            <a:endParaRPr lang="en-US" sz="5000" b="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descr="Screenshot of PowerSchool employability credential page&#10;">
            <a:extLst>
              <a:ext uri="{FF2B5EF4-FFF2-40B4-BE49-F238E27FC236}">
                <a16:creationId xmlns:a16="http://schemas.microsoft.com/office/drawing/2014/main" id="{8883D10A-FBE9-9048-3CDC-F3EC567D5027}"/>
              </a:ext>
            </a:extLst>
          </p:cNvPr>
          <p:cNvSpPr>
            <a:spLocks noGrp="1"/>
          </p:cNvSpPr>
          <p:nvPr>
            <p:ph idx="1"/>
          </p:nvPr>
        </p:nvSpPr>
        <p:spPr/>
        <p:txBody>
          <a:bodyPr vert="horz" lIns="91440" tIns="45720" rIns="91440" bIns="45720" rtlCol="0" anchor="t">
            <a:normAutofit/>
          </a:bodyPr>
          <a:lstStyle/>
          <a:p>
            <a:endParaRPr lang="en-US" sz="3200" b="1"/>
          </a:p>
          <a:p>
            <a:endParaRPr lang="en-US"/>
          </a:p>
          <a:p>
            <a:pPr marL="457200" indent="-457200">
              <a:buChar char="•"/>
            </a:pPr>
            <a:endParaRPr lang="en-US"/>
          </a:p>
        </p:txBody>
      </p:sp>
      <p:pic>
        <p:nvPicPr>
          <p:cNvPr id="3" name="Picture 2" descr="Screenshot of PowerSchool employability credential page credential earned">
            <a:extLst>
              <a:ext uri="{FF2B5EF4-FFF2-40B4-BE49-F238E27FC236}">
                <a16:creationId xmlns:a16="http://schemas.microsoft.com/office/drawing/2014/main" id="{DBC1A5A9-603C-A56A-FE24-6CCE479C36C4}"/>
              </a:ext>
            </a:extLst>
          </p:cNvPr>
          <p:cNvPicPr>
            <a:picLocks noChangeAspect="1"/>
          </p:cNvPicPr>
          <p:nvPr/>
        </p:nvPicPr>
        <p:blipFill>
          <a:blip r:embed="rId3"/>
          <a:stretch>
            <a:fillRect/>
          </a:stretch>
        </p:blipFill>
        <p:spPr>
          <a:xfrm>
            <a:off x="912999" y="4625788"/>
            <a:ext cx="15655177" cy="1085850"/>
          </a:xfrm>
          <a:prstGeom prst="rect">
            <a:avLst/>
          </a:prstGeom>
          <a:ln>
            <a:solidFill>
              <a:schemeClr val="tx1"/>
            </a:solidFill>
          </a:ln>
        </p:spPr>
      </p:pic>
      <p:pic>
        <p:nvPicPr>
          <p:cNvPr id="4" name="Picture 3" descr="Screenshot of PowerSchool employability credential page: seeking credential">
            <a:extLst>
              <a:ext uri="{FF2B5EF4-FFF2-40B4-BE49-F238E27FC236}">
                <a16:creationId xmlns:a16="http://schemas.microsoft.com/office/drawing/2014/main" id="{CE0499D8-2D77-BA79-3B2A-A330D616C880}"/>
              </a:ext>
            </a:extLst>
          </p:cNvPr>
          <p:cNvPicPr>
            <a:picLocks noChangeAspect="1"/>
          </p:cNvPicPr>
          <p:nvPr/>
        </p:nvPicPr>
        <p:blipFill>
          <a:blip r:embed="rId4"/>
          <a:stretch>
            <a:fillRect/>
          </a:stretch>
        </p:blipFill>
        <p:spPr>
          <a:xfrm>
            <a:off x="919443" y="2565868"/>
            <a:ext cx="9860055" cy="1541369"/>
          </a:xfrm>
          <a:prstGeom prst="rect">
            <a:avLst/>
          </a:prstGeom>
          <a:ln>
            <a:solidFill>
              <a:schemeClr val="tx1"/>
            </a:solidFill>
          </a:ln>
        </p:spPr>
      </p:pic>
    </p:spTree>
    <p:extLst>
      <p:ext uri="{BB962C8B-B14F-4D97-AF65-F5344CB8AC3E}">
        <p14:creationId xmlns:p14="http://schemas.microsoft.com/office/powerpoint/2010/main" val="10398382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7E02C-73E0-F494-285B-AA237BF32B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0C839E8-DEC3-7DAF-68C7-A875E8919092}"/>
              </a:ext>
            </a:extLst>
          </p:cNvPr>
          <p:cNvSpPr txBox="1">
            <a:spLocks noGrp="1"/>
          </p:cNvSpPr>
          <p:nvPr>
            <p:ph type="title"/>
          </p:nvPr>
        </p:nvSpPr>
        <p:spPr>
          <a:xfrm>
            <a:off x="918972" y="365357"/>
            <a:ext cx="16450056" cy="1461939"/>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Coding </a:t>
            </a:r>
            <a:r>
              <a:rPr lang="en-US">
                <a:latin typeface="Aptos"/>
                <a:ea typeface="+mn-ea"/>
                <a:cs typeface="+mn-cs"/>
              </a:rPr>
              <a:t>requirements: </a:t>
            </a:r>
            <a:r>
              <a:rPr lang="en-US" sz="4500">
                <a:latin typeface="Aptos"/>
                <a:ea typeface="+mn-ea"/>
                <a:cs typeface="+mn-cs"/>
              </a:rPr>
              <a:t>HSSSI – 5th Year Success</a:t>
            </a:r>
            <a:br>
              <a:rPr lang="en-US" sz="4500">
                <a:latin typeface="Aptos"/>
                <a:ea typeface="+mn-ea"/>
                <a:cs typeface="+mn-cs"/>
              </a:rPr>
            </a:br>
            <a:r>
              <a:rPr lang="en-US" sz="4500" i="1">
                <a:latin typeface="Aptos"/>
                <a:ea typeface="+mn-ea"/>
                <a:cs typeface="+mn-cs"/>
              </a:rPr>
              <a:t>Adult ed and GED</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descr="Screenshot of PowerSchool adult education and GED page">
            <a:extLst>
              <a:ext uri="{FF2B5EF4-FFF2-40B4-BE49-F238E27FC236}">
                <a16:creationId xmlns:a16="http://schemas.microsoft.com/office/drawing/2014/main" id="{57BBBA82-71DD-E2DB-364A-B3528C6BBFEE}"/>
              </a:ext>
            </a:extLst>
          </p:cNvPr>
          <p:cNvSpPr>
            <a:spLocks noGrp="1"/>
          </p:cNvSpPr>
          <p:nvPr>
            <p:ph idx="1"/>
          </p:nvPr>
        </p:nvSpPr>
        <p:spPr/>
        <p:txBody>
          <a:bodyPr vert="horz" lIns="91440" tIns="45720" rIns="91440" bIns="45720" rtlCol="0" anchor="t">
            <a:normAutofit/>
          </a:bodyPr>
          <a:lstStyle/>
          <a:p>
            <a:endParaRPr lang="en-US" sz="3200" b="1"/>
          </a:p>
          <a:p>
            <a:endParaRPr lang="en-US"/>
          </a:p>
          <a:p>
            <a:pPr marL="457200" indent="-457200">
              <a:buChar char="•"/>
            </a:pPr>
            <a:endParaRPr lang="en-US"/>
          </a:p>
        </p:txBody>
      </p:sp>
      <p:pic>
        <p:nvPicPr>
          <p:cNvPr id="6" name="Picture 5" descr="Screenshot of PowerSchool adult education and GED page">
            <a:extLst>
              <a:ext uri="{FF2B5EF4-FFF2-40B4-BE49-F238E27FC236}">
                <a16:creationId xmlns:a16="http://schemas.microsoft.com/office/drawing/2014/main" id="{29E0ABB3-402C-EACE-D366-47CCAF02C01B}"/>
              </a:ext>
            </a:extLst>
          </p:cNvPr>
          <p:cNvPicPr>
            <a:picLocks noChangeAspect="1"/>
          </p:cNvPicPr>
          <p:nvPr/>
        </p:nvPicPr>
        <p:blipFill>
          <a:blip r:embed="rId3"/>
          <a:stretch>
            <a:fillRect/>
          </a:stretch>
        </p:blipFill>
        <p:spPr>
          <a:xfrm>
            <a:off x="911319" y="2332504"/>
            <a:ext cx="15843437" cy="2814917"/>
          </a:xfrm>
          <a:prstGeom prst="rect">
            <a:avLst/>
          </a:prstGeom>
          <a:ln>
            <a:solidFill>
              <a:schemeClr val="tx1"/>
            </a:solidFill>
          </a:ln>
        </p:spPr>
      </p:pic>
    </p:spTree>
    <p:extLst>
      <p:ext uri="{BB962C8B-B14F-4D97-AF65-F5344CB8AC3E}">
        <p14:creationId xmlns:p14="http://schemas.microsoft.com/office/powerpoint/2010/main" val="2580443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08515F-EABF-512D-3C03-268B58BB313D}"/>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61012D2-F63F-C8C1-9A14-1CDF0FA6EAA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kumimoji="0" lang="en-US" sz="5000" b="1" i="0" u="none" strike="noStrike" kern="1200" cap="none" spc="0" normalizeH="0" baseline="0" noProof="0">
                <a:ln>
                  <a:noFill/>
                </a:ln>
                <a:effectLst/>
                <a:uLnTx/>
                <a:uFillTx/>
                <a:latin typeface="Aptos"/>
                <a:ea typeface="+mn-ea"/>
                <a:cs typeface="+mn-cs"/>
              </a:rPr>
              <a:t>Coding requirements</a:t>
            </a:r>
            <a:r>
              <a:rPr lang="en-US">
                <a:latin typeface="Aptos"/>
                <a:ea typeface="+mn-ea"/>
                <a:cs typeface="+mn-cs"/>
              </a:rPr>
              <a:t> – Courses (check Satchel)</a:t>
            </a:r>
            <a:endParaRPr kumimoji="0" lang="en-US" sz="5000" b="1" i="0"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descr="Screenshot of Satchel page">
            <a:extLst>
              <a:ext uri="{FF2B5EF4-FFF2-40B4-BE49-F238E27FC236}">
                <a16:creationId xmlns:a16="http://schemas.microsoft.com/office/drawing/2014/main" id="{827F5E05-5694-E124-71DD-04B2F3C3F048}"/>
              </a:ext>
            </a:extLst>
          </p:cNvPr>
          <p:cNvSpPr>
            <a:spLocks noGrp="1"/>
          </p:cNvSpPr>
          <p:nvPr>
            <p:ph idx="1"/>
          </p:nvPr>
        </p:nvSpPr>
        <p:spPr/>
        <p:txBody>
          <a:bodyPr vert="horz" lIns="91440" tIns="45720" rIns="91440" bIns="45720" rtlCol="0" anchor="t">
            <a:normAutofit/>
          </a:bodyPr>
          <a:lstStyle/>
          <a:p>
            <a:endParaRPr lang="en-US" sz="3200" b="1"/>
          </a:p>
          <a:p>
            <a:endParaRPr lang="en-US"/>
          </a:p>
          <a:p>
            <a:pPr marL="457200" indent="-457200">
              <a:buChar char="•"/>
            </a:pPr>
            <a:endParaRPr lang="en-US"/>
          </a:p>
        </p:txBody>
      </p:sp>
      <p:pic>
        <p:nvPicPr>
          <p:cNvPr id="3" name="Picture 2" descr="Screenshot of satchel page">
            <a:extLst>
              <a:ext uri="{FF2B5EF4-FFF2-40B4-BE49-F238E27FC236}">
                <a16:creationId xmlns:a16="http://schemas.microsoft.com/office/drawing/2014/main" id="{433BF567-8A5C-F13E-1EFB-B30DBCC42D0C}"/>
              </a:ext>
            </a:extLst>
          </p:cNvPr>
          <p:cNvPicPr>
            <a:picLocks noChangeAspect="1"/>
          </p:cNvPicPr>
          <p:nvPr/>
        </p:nvPicPr>
        <p:blipFill>
          <a:blip r:embed="rId3"/>
          <a:stretch>
            <a:fillRect/>
          </a:stretch>
        </p:blipFill>
        <p:spPr>
          <a:xfrm>
            <a:off x="1046070" y="2179264"/>
            <a:ext cx="14380508" cy="6567208"/>
          </a:xfrm>
          <a:prstGeom prst="rect">
            <a:avLst/>
          </a:prstGeom>
        </p:spPr>
      </p:pic>
      <p:sp>
        <p:nvSpPr>
          <p:cNvPr id="4" name="TextBox 3">
            <a:extLst>
              <a:ext uri="{FF2B5EF4-FFF2-40B4-BE49-F238E27FC236}">
                <a16:creationId xmlns:a16="http://schemas.microsoft.com/office/drawing/2014/main" id="{4D1829F9-08E1-BC23-BA4F-DFFCA8F7C48B}"/>
              </a:ext>
            </a:extLst>
          </p:cNvPr>
          <p:cNvSpPr txBox="1"/>
          <p:nvPr/>
        </p:nvSpPr>
        <p:spPr>
          <a:xfrm>
            <a:off x="1042148" y="8740588"/>
            <a:ext cx="1329577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4400">
                <a:ea typeface="+mn-lt"/>
                <a:cs typeface="+mn-lt"/>
              </a:rPr>
              <a:t>https://sc-satchel.commongoodlt.com/</a:t>
            </a:r>
            <a:endParaRPr lang="en-US"/>
          </a:p>
        </p:txBody>
      </p:sp>
    </p:spTree>
    <p:extLst>
      <p:ext uri="{BB962C8B-B14F-4D97-AF65-F5344CB8AC3E}">
        <p14:creationId xmlns:p14="http://schemas.microsoft.com/office/powerpoint/2010/main" val="3220962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a:extLst>
              <a:ext uri="{FF2B5EF4-FFF2-40B4-BE49-F238E27FC236}">
                <a16:creationId xmlns:a16="http://schemas.microsoft.com/office/drawing/2014/main" id="{E35C5B94-6F65-CAE8-D4B2-E44CACF9DCB0}"/>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What is a Cohort?</a:t>
            </a:r>
          </a:p>
        </p:txBody>
      </p:sp>
      <p:sp>
        <p:nvSpPr>
          <p:cNvPr id="2" name="Content Placeholder 1">
            <a:extLst>
              <a:ext uri="{FF2B5EF4-FFF2-40B4-BE49-F238E27FC236}">
                <a16:creationId xmlns:a16="http://schemas.microsoft.com/office/drawing/2014/main" id="{68B022E1-A8D3-3A4F-59B2-610E7DADD22A}"/>
              </a:ext>
            </a:extLst>
          </p:cNvPr>
          <p:cNvSpPr>
            <a:spLocks noGrp="1"/>
          </p:cNvSpPr>
          <p:nvPr>
            <p:ph sz="half" idx="1"/>
          </p:nvPr>
        </p:nvSpPr>
        <p:spPr>
          <a:xfrm>
            <a:off x="918972" y="2247900"/>
            <a:ext cx="7772400" cy="6361229"/>
          </a:xfrm>
        </p:spPr>
        <p:txBody>
          <a:bodyPr vert="horz" lIns="91440" tIns="45720" rIns="91440" bIns="45720" rtlCol="0" anchor="t">
            <a:normAutofit lnSpcReduction="10000"/>
          </a:bodyPr>
          <a:lstStyle/>
          <a:p>
            <a:pPr marL="571500" indent="-571500">
              <a:spcAft>
                <a:spcPts val="600"/>
              </a:spcAft>
              <a:buFont typeface="Arial" panose="020B0604020202020204" pitchFamily="34" charset="0"/>
              <a:buChar char="•"/>
            </a:pPr>
            <a:r>
              <a:rPr lang="en-US" sz="3600"/>
              <a:t>In the accountability context, a cohort is generally a group of students who entered a high school in the United States for the first time on or prior to the 45</a:t>
            </a:r>
            <a:r>
              <a:rPr lang="en-US" sz="3600" baseline="30000"/>
              <a:t>th</a:t>
            </a:r>
            <a:r>
              <a:rPr lang="en-US" sz="3600"/>
              <a:t> day of a given school year.</a:t>
            </a:r>
          </a:p>
          <a:p>
            <a:pPr marL="571500" indent="-571500">
              <a:spcAft>
                <a:spcPts val="600"/>
              </a:spcAft>
            </a:pPr>
            <a:endParaRPr lang="en-US" sz="3600"/>
          </a:p>
          <a:p>
            <a:pPr marL="571500" indent="-571500">
              <a:spcAft>
                <a:spcPts val="600"/>
              </a:spcAft>
              <a:buFont typeface="Arial" panose="020B0604020202020204" pitchFamily="34" charset="0"/>
              <a:buChar char="•"/>
            </a:pPr>
            <a:r>
              <a:rPr lang="en-US" sz="3600"/>
              <a:t>The 9GR is the student’s 9</a:t>
            </a:r>
            <a:r>
              <a:rPr lang="en-US" sz="3600" baseline="30000"/>
              <a:t>th</a:t>
            </a:r>
            <a:r>
              <a:rPr lang="en-US" sz="3600"/>
              <a:t> grade code.  This tells us which high school cohort the student is in for accountability purposes.</a:t>
            </a:r>
            <a:endParaRPr lang="en-US"/>
          </a:p>
        </p:txBody>
      </p:sp>
      <p:cxnSp>
        <p:nvCxnSpPr>
          <p:cNvPr id="3" name="Straight Connector 2" descr="underline">
            <a:extLst>
              <a:ext uri="{FF2B5EF4-FFF2-40B4-BE49-F238E27FC236}">
                <a16:creationId xmlns:a16="http://schemas.microsoft.com/office/drawing/2014/main" id="{37768E3B-1775-A561-E33E-1C7F501B09D4}"/>
              </a:ext>
            </a:extLst>
          </p:cNvPr>
          <p:cNvCxnSpPr>
            <a:cxnSpLocks/>
          </p:cNvCxnSpPr>
          <p:nvPr/>
        </p:nvCxnSpPr>
        <p:spPr>
          <a:xfrm>
            <a:off x="5206332" y="3376195"/>
            <a:ext cx="2007268"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6" name="Straight Connector 5" descr="underline">
            <a:extLst>
              <a:ext uri="{FF2B5EF4-FFF2-40B4-BE49-F238E27FC236}">
                <a16:creationId xmlns:a16="http://schemas.microsoft.com/office/drawing/2014/main" id="{30802B8F-A174-699D-CED3-3D69D70BAD59}"/>
              </a:ext>
            </a:extLst>
          </p:cNvPr>
          <p:cNvCxnSpPr>
            <a:cxnSpLocks/>
          </p:cNvCxnSpPr>
          <p:nvPr/>
        </p:nvCxnSpPr>
        <p:spPr>
          <a:xfrm>
            <a:off x="1587500" y="3871495"/>
            <a:ext cx="17780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9" name="Straight Connector 8" descr="underline">
            <a:extLst>
              <a:ext uri="{FF2B5EF4-FFF2-40B4-BE49-F238E27FC236}">
                <a16:creationId xmlns:a16="http://schemas.microsoft.com/office/drawing/2014/main" id="{41CE026D-4D63-31D3-E7C1-27D7D6DBE8F7}"/>
              </a:ext>
            </a:extLst>
          </p:cNvPr>
          <p:cNvCxnSpPr>
            <a:cxnSpLocks/>
          </p:cNvCxnSpPr>
          <p:nvPr/>
        </p:nvCxnSpPr>
        <p:spPr>
          <a:xfrm>
            <a:off x="3441032" y="3871495"/>
            <a:ext cx="5106068"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1" name="Straight Connector 10" descr="underline">
            <a:extLst>
              <a:ext uri="{FF2B5EF4-FFF2-40B4-BE49-F238E27FC236}">
                <a16:creationId xmlns:a16="http://schemas.microsoft.com/office/drawing/2014/main" id="{67ADAA64-5382-E2B0-F4C8-1CACA05EAFCD}"/>
              </a:ext>
            </a:extLst>
          </p:cNvPr>
          <p:cNvCxnSpPr>
            <a:cxnSpLocks/>
          </p:cNvCxnSpPr>
          <p:nvPr/>
        </p:nvCxnSpPr>
        <p:spPr>
          <a:xfrm>
            <a:off x="1587500" y="4404895"/>
            <a:ext cx="38989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3" name="Straight Connector 12" descr="underline">
            <a:extLst>
              <a:ext uri="{FF2B5EF4-FFF2-40B4-BE49-F238E27FC236}">
                <a16:creationId xmlns:a16="http://schemas.microsoft.com/office/drawing/2014/main" id="{FF9DFB7F-611A-8C83-C1E9-A960C4623B72}"/>
              </a:ext>
            </a:extLst>
          </p:cNvPr>
          <p:cNvCxnSpPr>
            <a:cxnSpLocks/>
          </p:cNvCxnSpPr>
          <p:nvPr/>
        </p:nvCxnSpPr>
        <p:spPr>
          <a:xfrm>
            <a:off x="5524500" y="4402890"/>
            <a:ext cx="2159000" cy="2005"/>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7" name="Straight Connector 16" descr="underline">
            <a:extLst>
              <a:ext uri="{FF2B5EF4-FFF2-40B4-BE49-F238E27FC236}">
                <a16:creationId xmlns:a16="http://schemas.microsoft.com/office/drawing/2014/main" id="{5F35F8B2-FFE1-BC78-2121-B668D2DED2FA}"/>
              </a:ext>
            </a:extLst>
          </p:cNvPr>
          <p:cNvCxnSpPr>
            <a:cxnSpLocks/>
          </p:cNvCxnSpPr>
          <p:nvPr/>
        </p:nvCxnSpPr>
        <p:spPr>
          <a:xfrm>
            <a:off x="1587500" y="4987090"/>
            <a:ext cx="8382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5" name="Straight Connector 14" descr="underline">
            <a:extLst>
              <a:ext uri="{FF2B5EF4-FFF2-40B4-BE49-F238E27FC236}">
                <a16:creationId xmlns:a16="http://schemas.microsoft.com/office/drawing/2014/main" id="{E18FC56C-EECC-A9B9-A77F-CBFDBB305741}"/>
              </a:ext>
            </a:extLst>
          </p:cNvPr>
          <p:cNvCxnSpPr>
            <a:cxnSpLocks/>
          </p:cNvCxnSpPr>
          <p:nvPr/>
        </p:nvCxnSpPr>
        <p:spPr>
          <a:xfrm>
            <a:off x="2540000" y="4987090"/>
            <a:ext cx="4914900"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0" name="Straight Connector 19" descr="underline">
            <a:extLst>
              <a:ext uri="{FF2B5EF4-FFF2-40B4-BE49-F238E27FC236}">
                <a16:creationId xmlns:a16="http://schemas.microsoft.com/office/drawing/2014/main" id="{32BF76AC-60C2-2020-9337-127701C5AE9E}"/>
              </a:ext>
            </a:extLst>
          </p:cNvPr>
          <p:cNvCxnSpPr>
            <a:cxnSpLocks/>
          </p:cNvCxnSpPr>
          <p:nvPr/>
        </p:nvCxnSpPr>
        <p:spPr>
          <a:xfrm>
            <a:off x="7569200" y="4987090"/>
            <a:ext cx="660908"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2" name="Straight Connector 21" descr="underline">
            <a:extLst>
              <a:ext uri="{FF2B5EF4-FFF2-40B4-BE49-F238E27FC236}">
                <a16:creationId xmlns:a16="http://schemas.microsoft.com/office/drawing/2014/main" id="{7F88FC16-C755-DC65-DF21-7ACA0E6EA2F4}"/>
              </a:ext>
            </a:extLst>
          </p:cNvPr>
          <p:cNvCxnSpPr>
            <a:cxnSpLocks/>
          </p:cNvCxnSpPr>
          <p:nvPr/>
        </p:nvCxnSpPr>
        <p:spPr>
          <a:xfrm>
            <a:off x="1587500" y="5520490"/>
            <a:ext cx="3409950" cy="0"/>
          </a:xfrm>
          <a:prstGeom prst="line">
            <a:avLst/>
          </a:prstGeom>
          <a:ln w="38100"/>
        </p:spPr>
        <p:style>
          <a:lnRef idx="2">
            <a:schemeClr val="accent1"/>
          </a:lnRef>
          <a:fillRef idx="0">
            <a:schemeClr val="accent1"/>
          </a:fillRef>
          <a:effectRef idx="1">
            <a:schemeClr val="accent1"/>
          </a:effectRef>
          <a:fontRef idx="minor">
            <a:schemeClr val="tx1"/>
          </a:fontRef>
        </p:style>
      </p:cxnSp>
      <p:pic>
        <p:nvPicPr>
          <p:cNvPr id="7" name="Picture 6" descr="A group of students sitting on a bench&#10;&#10;">
            <a:extLst>
              <a:ext uri="{FF2B5EF4-FFF2-40B4-BE49-F238E27FC236}">
                <a16:creationId xmlns:a16="http://schemas.microsoft.com/office/drawing/2014/main" id="{75B8D803-9A6A-B37F-2C0B-34CF2BAF663C}"/>
              </a:ext>
            </a:extLst>
          </p:cNvPr>
          <p:cNvPicPr>
            <a:picLocks noChangeAspect="1"/>
          </p:cNvPicPr>
          <p:nvPr/>
        </p:nvPicPr>
        <p:blipFill>
          <a:blip r:embed="rId3"/>
          <a:srcRect l="3513" r="14930"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15123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A11C9-B133-FB68-4269-B02529F54DB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BBB0C3C-7F83-274D-3ECA-4B1EE7C20211}"/>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fontScale="90000"/>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Coding requirements</a:t>
            </a:r>
            <a:br>
              <a:rPr kumimoji="0" lang="en-US" b="1" i="0" u="none" strike="noStrike" kern="1200" cap="none" spc="0" normalizeH="0" baseline="0" noProof="0" dirty="0">
                <a:ln>
                  <a:noFill/>
                </a:ln>
                <a:effectLst/>
                <a:uLnTx/>
                <a:uFillTx/>
              </a:rPr>
            </a:br>
            <a:r>
              <a:rPr kumimoji="0" lang="en-US" b="1" i="1" u="none" strike="noStrike" kern="1200" cap="none" spc="0" normalizeH="0" baseline="0" noProof="0" dirty="0">
                <a:ln>
                  <a:noFill/>
                </a:ln>
                <a:effectLst/>
                <a:uLnTx/>
                <a:uFillTx/>
              </a:rPr>
              <a:t>When to code?</a:t>
            </a:r>
            <a:endParaRPr kumimoji="0" lang="en-US" b="1" i="0" u="none" strike="noStrike" kern="1200" cap="none" spc="0" normalizeH="0" baseline="0" noProof="0" dirty="0">
              <a:ln>
                <a:noFill/>
              </a:ln>
              <a:effectLst/>
              <a:uLnTx/>
              <a:uFillTx/>
            </a:endParaRPr>
          </a:p>
        </p:txBody>
      </p:sp>
      <p:sp>
        <p:nvSpPr>
          <p:cNvPr id="2" name="Content Placeholder 1">
            <a:extLst>
              <a:ext uri="{FF2B5EF4-FFF2-40B4-BE49-F238E27FC236}">
                <a16:creationId xmlns:a16="http://schemas.microsoft.com/office/drawing/2014/main" id="{B6FE8B34-C94A-B3EB-0DF7-90241E218803}"/>
              </a:ext>
            </a:extLst>
          </p:cNvPr>
          <p:cNvSpPr>
            <a:spLocks noGrp="1"/>
          </p:cNvSpPr>
          <p:nvPr>
            <p:ph sz="half" idx="1"/>
          </p:nvPr>
        </p:nvSpPr>
        <p:spPr>
          <a:xfrm>
            <a:off x="918972" y="2247900"/>
            <a:ext cx="7772400" cy="6361229"/>
          </a:xfrm>
        </p:spPr>
        <p:txBody>
          <a:bodyPr vert="horz" lIns="91440" tIns="45720" rIns="91440" bIns="45720" rtlCol="0" anchor="t">
            <a:noAutofit/>
          </a:bodyPr>
          <a:lstStyle/>
          <a:p>
            <a:pPr marL="0" indent="0">
              <a:spcAft>
                <a:spcPts val="600"/>
              </a:spcAft>
              <a:buNone/>
            </a:pPr>
            <a:r>
              <a:rPr lang="en-US" sz="3600" b="1"/>
              <a:t>When to code data </a:t>
            </a:r>
            <a:br>
              <a:rPr lang="en-US" sz="3600" b="1"/>
            </a:br>
            <a:r>
              <a:rPr lang="en-US" sz="2800" b="1" i="1"/>
              <a:t>(adjust as needed before day 180 deadline)</a:t>
            </a:r>
          </a:p>
          <a:p>
            <a:pPr marL="0" indent="0">
              <a:buNone/>
            </a:pPr>
            <a:endParaRPr lang="en-US" sz="2800" b="1"/>
          </a:p>
          <a:p>
            <a:pPr marL="0" indent="0">
              <a:buNone/>
            </a:pPr>
            <a:r>
              <a:rPr lang="en-US" sz="2800" b="1"/>
              <a:t>Graduation Rate</a:t>
            </a:r>
            <a:endParaRPr lang="en-US" sz="2800">
              <a:solidFill>
                <a:srgbClr val="000000"/>
              </a:solidFill>
            </a:endParaRPr>
          </a:p>
          <a:p>
            <a:pPr>
              <a:buFont typeface="Arial"/>
            </a:pPr>
            <a:r>
              <a:rPr lang="en-US" sz="2400"/>
              <a:t>Diploma fields – when seeking (for "Seeking") or once earned (for "earned")</a:t>
            </a:r>
          </a:p>
          <a:p>
            <a:pPr>
              <a:buFont typeface="Arial"/>
            </a:pPr>
            <a:r>
              <a:rPr lang="en-US" sz="2400"/>
              <a:t>Graduation Date – once determined</a:t>
            </a:r>
            <a:endParaRPr lang="en-US" sz="2400">
              <a:solidFill>
                <a:srgbClr val="000000"/>
              </a:solidFill>
            </a:endParaRPr>
          </a:p>
          <a:p>
            <a:pPr>
              <a:buFont typeface="Arial"/>
            </a:pPr>
            <a:endParaRPr lang="en-US" sz="2400">
              <a:solidFill>
                <a:srgbClr val="000000"/>
              </a:solidFill>
            </a:endParaRPr>
          </a:p>
          <a:p>
            <a:pPr marL="0" indent="0">
              <a:buNone/>
            </a:pPr>
            <a:r>
              <a:rPr lang="en-US" sz="2800" b="1"/>
              <a:t>High School Student Success Indicator (HSSSI) - On-Track to Graduate</a:t>
            </a:r>
            <a:endParaRPr lang="en-US" sz="2800">
              <a:solidFill>
                <a:srgbClr val="000000"/>
              </a:solidFill>
            </a:endParaRPr>
          </a:p>
          <a:p>
            <a:pPr>
              <a:buFont typeface="Arial,Sans-Serif"/>
            </a:pPr>
            <a:r>
              <a:rPr lang="en-US" sz="2400"/>
              <a:t>Course Codes: verify when setting up for a new year</a:t>
            </a:r>
          </a:p>
          <a:p>
            <a:pPr>
              <a:buFont typeface="Arial,Sans-Serif"/>
            </a:pPr>
            <a:r>
              <a:rPr lang="en-US" sz="2400"/>
              <a:t>Seeking Diploma Type: when seeking</a:t>
            </a:r>
          </a:p>
          <a:p>
            <a:pPr>
              <a:buFont typeface="Arial,Sans-Serif"/>
            </a:pPr>
            <a:endParaRPr lang="en-US" sz="2400">
              <a:solidFill>
                <a:srgbClr val="000000"/>
              </a:solidFill>
            </a:endParaRPr>
          </a:p>
          <a:p>
            <a:pPr>
              <a:spcAft>
                <a:spcPts val="600"/>
              </a:spcAft>
            </a:pPr>
            <a:endParaRPr lang="en-US" sz="3200"/>
          </a:p>
          <a:p>
            <a:pPr>
              <a:spcAft>
                <a:spcPts val="600"/>
              </a:spcAft>
            </a:pPr>
            <a:endParaRPr lang="en-US"/>
          </a:p>
          <a:p>
            <a:pPr>
              <a:spcAft>
                <a:spcPts val="600"/>
              </a:spcAft>
            </a:pPr>
            <a:endParaRPr lang="en-US"/>
          </a:p>
          <a:p>
            <a:pPr marL="457200" indent="-457200">
              <a:spcAft>
                <a:spcPts val="600"/>
              </a:spcAft>
            </a:pPr>
            <a:endParaRPr lang="en-US"/>
          </a:p>
        </p:txBody>
      </p:sp>
      <p:pic>
        <p:nvPicPr>
          <p:cNvPr id="3" name="Picture 2" descr="A student standing in front of a class">
            <a:extLst>
              <a:ext uri="{FF2B5EF4-FFF2-40B4-BE49-F238E27FC236}">
                <a16:creationId xmlns:a16="http://schemas.microsoft.com/office/drawing/2014/main" id="{C2AE1E06-B36D-E910-2DD6-EBA947DECF97}"/>
              </a:ext>
            </a:extLst>
          </p:cNvPr>
          <p:cNvPicPr>
            <a:picLocks noChangeAspect="1"/>
          </p:cNvPicPr>
          <p:nvPr/>
        </p:nvPicPr>
        <p:blipFill>
          <a:blip r:embed="rId3"/>
          <a:srcRect l="16345" r="2098"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35094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49C3F-1987-607C-4A48-1AB0419744E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2F82B8A-F543-A6CC-BE60-4EF5B27AAA1D}"/>
              </a:ext>
            </a:extLst>
          </p:cNvPr>
          <p:cNvSpPr txBox="1">
            <a:spLocks noGrp="1"/>
          </p:cNvSpPr>
          <p:nvPr>
            <p:ph type="title"/>
          </p:nvPr>
        </p:nvSpPr>
        <p:spPr>
          <a:xfrm>
            <a:off x="918972" y="547687"/>
            <a:ext cx="16404336" cy="1505400"/>
          </a:xfrm>
        </p:spPr>
        <p:txBody>
          <a:bodyPr rot="0" spcFirstLastPara="0" vertOverflow="overflow" horzOverflow="overflow" vert="horz" lIns="0" tIns="0" rIns="0" bIns="0" numCol="1" spcCol="0" rtlCol="0" fromWordArt="0" anchor="t" anchorCtr="0" forceAA="0" compatLnSpc="1">
            <a:prstTxWarp prst="textNoShape">
              <a:avLst/>
            </a:prstTxWarp>
            <a:normAutofit fontScale="90000"/>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Coding requirements</a:t>
            </a:r>
            <a:br>
              <a:rPr kumimoji="0" lang="en-US" b="1" i="0" u="none" strike="noStrike" kern="1200" cap="none" spc="0" normalizeH="0" baseline="0" noProof="0" dirty="0">
                <a:ln>
                  <a:noFill/>
                </a:ln>
                <a:effectLst/>
                <a:uLnTx/>
                <a:uFillTx/>
              </a:rPr>
            </a:br>
            <a:r>
              <a:rPr kumimoji="0" lang="en-US" b="0" i="1" u="none" strike="noStrike" kern="1200" cap="none" spc="0" normalizeH="0" baseline="0" noProof="0" dirty="0">
                <a:ln>
                  <a:noFill/>
                </a:ln>
                <a:effectLst/>
                <a:uLnTx/>
                <a:uFillTx/>
              </a:rPr>
              <a:t>5YSSR: When to code?</a:t>
            </a:r>
          </a:p>
        </p:txBody>
      </p:sp>
      <p:sp>
        <p:nvSpPr>
          <p:cNvPr id="2" name="Content Placeholder 1">
            <a:extLst>
              <a:ext uri="{FF2B5EF4-FFF2-40B4-BE49-F238E27FC236}">
                <a16:creationId xmlns:a16="http://schemas.microsoft.com/office/drawing/2014/main" id="{CEA93458-B04B-6621-7706-917703B74B16}"/>
              </a:ext>
            </a:extLst>
          </p:cNvPr>
          <p:cNvSpPr>
            <a:spLocks noGrp="1"/>
          </p:cNvSpPr>
          <p:nvPr>
            <p:ph sz="half" idx="1"/>
          </p:nvPr>
        </p:nvSpPr>
        <p:spPr>
          <a:xfrm>
            <a:off x="918972" y="2247900"/>
            <a:ext cx="7772400" cy="6361229"/>
          </a:xfrm>
        </p:spPr>
        <p:txBody>
          <a:bodyPr vert="horz" lIns="91440" tIns="45720" rIns="91440" bIns="45720" rtlCol="0" anchor="t">
            <a:noAutofit/>
          </a:bodyPr>
          <a:lstStyle/>
          <a:p>
            <a:pPr marL="0" indent="0">
              <a:spcAft>
                <a:spcPts val="600"/>
              </a:spcAft>
              <a:buNone/>
            </a:pPr>
            <a:r>
              <a:rPr lang="en-US" sz="3600" b="1" dirty="0"/>
              <a:t>When to code data </a:t>
            </a:r>
            <a:br>
              <a:rPr lang="en-US" sz="3600" b="1" dirty="0"/>
            </a:br>
            <a:r>
              <a:rPr lang="en-US" sz="2800" b="1" i="1" dirty="0"/>
              <a:t>(adjust as needed before day 180 deadline)</a:t>
            </a:r>
          </a:p>
          <a:p>
            <a:pPr marL="0" indent="0">
              <a:buNone/>
            </a:pPr>
            <a:endParaRPr lang="en-US" sz="2800" b="1" dirty="0"/>
          </a:p>
          <a:p>
            <a:pPr marL="0" indent="0">
              <a:buNone/>
            </a:pPr>
            <a:r>
              <a:rPr lang="en-US" sz="2800" b="1" dirty="0"/>
              <a:t>High School Student Success Indicator (HSSSI) - 5th Year Success</a:t>
            </a:r>
            <a:endParaRPr lang="en-US" sz="2800" dirty="0">
              <a:solidFill>
                <a:srgbClr val="000000"/>
              </a:solidFill>
            </a:endParaRPr>
          </a:p>
          <a:p>
            <a:pPr>
              <a:buFont typeface="Arial"/>
            </a:pPr>
            <a:r>
              <a:rPr lang="en-US" sz="2400" dirty="0"/>
              <a:t>Employability Credential-related fields – date should be coded right away once student is seeking; otherwise, code "seeking" data when seeking and "earned" data once earned</a:t>
            </a:r>
            <a:endParaRPr lang="en-US" sz="2400" dirty="0">
              <a:solidFill>
                <a:srgbClr val="000000"/>
              </a:solidFill>
            </a:endParaRPr>
          </a:p>
          <a:p>
            <a:pPr>
              <a:buFont typeface="Arial"/>
            </a:pPr>
            <a:r>
              <a:rPr lang="en-US" sz="2400" dirty="0"/>
              <a:t>Adult Ed and GED </a:t>
            </a:r>
            <a:r>
              <a:rPr lang="en-US" sz="2400" b="1" i="1" dirty="0"/>
              <a:t>(or "high school equivalency-related")</a:t>
            </a:r>
            <a:r>
              <a:rPr lang="en-US" sz="2400" dirty="0"/>
              <a:t> fields – once earned</a:t>
            </a:r>
          </a:p>
          <a:p>
            <a:pPr>
              <a:spcAft>
                <a:spcPts val="600"/>
              </a:spcAft>
            </a:pPr>
            <a:endParaRPr lang="en-US" sz="3200" dirty="0"/>
          </a:p>
          <a:p>
            <a:pPr>
              <a:spcAft>
                <a:spcPts val="600"/>
              </a:spcAft>
            </a:pPr>
            <a:endParaRPr lang="en-US" dirty="0"/>
          </a:p>
          <a:p>
            <a:pPr>
              <a:spcAft>
                <a:spcPts val="600"/>
              </a:spcAft>
            </a:pPr>
            <a:endParaRPr lang="en-US" dirty="0"/>
          </a:p>
          <a:p>
            <a:pPr marL="457200" indent="-457200">
              <a:spcAft>
                <a:spcPts val="600"/>
              </a:spcAft>
            </a:pPr>
            <a:endParaRPr lang="en-US" dirty="0"/>
          </a:p>
        </p:txBody>
      </p:sp>
      <p:pic>
        <p:nvPicPr>
          <p:cNvPr id="3" name="Picture 2" descr="A student standing in front of a class">
            <a:extLst>
              <a:ext uri="{FF2B5EF4-FFF2-40B4-BE49-F238E27FC236}">
                <a16:creationId xmlns:a16="http://schemas.microsoft.com/office/drawing/2014/main" id="{99EC2FC8-3A71-4417-4F49-8E69C0DF94F7}"/>
              </a:ext>
            </a:extLst>
          </p:cNvPr>
          <p:cNvPicPr>
            <a:picLocks noChangeAspect="1"/>
          </p:cNvPicPr>
          <p:nvPr/>
        </p:nvPicPr>
        <p:blipFill>
          <a:blip r:embed="rId3"/>
          <a:srcRect l="16345" r="2098" b="1"/>
          <a:stretch>
            <a:fillRect/>
          </a:stretch>
        </p:blipFill>
        <p:spPr>
          <a:xfrm>
            <a:off x="9579311" y="2247900"/>
            <a:ext cx="7772400" cy="6361229"/>
          </a:xfrm>
          <a:prstGeom prst="rect">
            <a:avLst/>
          </a:prstGeom>
          <a:noFill/>
        </p:spPr>
      </p:pic>
    </p:spTree>
    <p:extLst>
      <p:ext uri="{BB962C8B-B14F-4D97-AF65-F5344CB8AC3E}">
        <p14:creationId xmlns:p14="http://schemas.microsoft.com/office/powerpoint/2010/main" val="27892611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D7CE5A-99DA-137B-F6B7-8F4D5DD606E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C12B692-7DF5-5A5F-FE49-C37FBD6190C8}"/>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a:ln>
                  <a:noFill/>
                </a:ln>
                <a:effectLst/>
                <a:uLnTx/>
                <a:uFillTx/>
              </a:rPr>
              <a:t>How does data make it to SCDE?</a:t>
            </a:r>
          </a:p>
        </p:txBody>
      </p:sp>
      <p:sp>
        <p:nvSpPr>
          <p:cNvPr id="2" name="Content Placeholder 1">
            <a:extLst>
              <a:ext uri="{FF2B5EF4-FFF2-40B4-BE49-F238E27FC236}">
                <a16:creationId xmlns:a16="http://schemas.microsoft.com/office/drawing/2014/main" id="{77E81D95-0F00-2929-2BA9-B810DCF14701}"/>
              </a:ext>
            </a:extLst>
          </p:cNvPr>
          <p:cNvSpPr>
            <a:spLocks noGrp="1"/>
          </p:cNvSpPr>
          <p:nvPr>
            <p:ph sz="half" idx="1"/>
          </p:nvPr>
        </p:nvSpPr>
        <p:spPr>
          <a:xfrm>
            <a:off x="918972" y="2024648"/>
            <a:ext cx="16447451" cy="6564529"/>
          </a:xfrm>
        </p:spPr>
        <p:txBody>
          <a:bodyPr vert="horz" lIns="91440" tIns="45720" rIns="91440" bIns="45720" rtlCol="0" anchor="t">
            <a:normAutofit/>
          </a:bodyPr>
          <a:lstStyle/>
          <a:p>
            <a:pPr marL="0" indent="0">
              <a:spcAft>
                <a:spcPts val="600"/>
              </a:spcAft>
              <a:buNone/>
            </a:pPr>
            <a:r>
              <a:rPr lang="en-US" sz="3200"/>
              <a:t>Once data is </a:t>
            </a:r>
            <a:r>
              <a:rPr lang="en-US" sz="3200" b="1"/>
              <a:t>entered in PowerSchool and published to Ed-Fi by 7:00 p.m.</a:t>
            </a:r>
            <a:r>
              <a:rPr lang="en-US" sz="3200"/>
              <a:t>, you can verify data in Administrator Navigator the next day!</a:t>
            </a:r>
          </a:p>
        </p:txBody>
      </p:sp>
      <p:pic>
        <p:nvPicPr>
          <p:cNvPr id="3" name="Picture 2" descr="A screenshot of Ed Fi publishing">
            <a:extLst>
              <a:ext uri="{FF2B5EF4-FFF2-40B4-BE49-F238E27FC236}">
                <a16:creationId xmlns:a16="http://schemas.microsoft.com/office/drawing/2014/main" id="{C4BD4368-C3C9-1AEF-D05F-0FB1C39AF7CD}"/>
              </a:ext>
            </a:extLst>
          </p:cNvPr>
          <p:cNvPicPr>
            <a:picLocks noChangeAspect="1"/>
          </p:cNvPicPr>
          <p:nvPr/>
        </p:nvPicPr>
        <p:blipFill>
          <a:blip r:embed="rId3"/>
          <a:stretch>
            <a:fillRect/>
          </a:stretch>
        </p:blipFill>
        <p:spPr>
          <a:xfrm>
            <a:off x="918429" y="3502634"/>
            <a:ext cx="12216179" cy="5216037"/>
          </a:xfrm>
          <a:prstGeom prst="rect">
            <a:avLst/>
          </a:prstGeom>
          <a:ln w="12700">
            <a:solidFill>
              <a:schemeClr val="tx1"/>
            </a:solidFill>
          </a:ln>
        </p:spPr>
      </p:pic>
      <p:pic>
        <p:nvPicPr>
          <p:cNvPr id="7" name="Picture 6" descr="A purple square with white text and a compass">
            <a:extLst>
              <a:ext uri="{FF2B5EF4-FFF2-40B4-BE49-F238E27FC236}">
                <a16:creationId xmlns:a16="http://schemas.microsoft.com/office/drawing/2014/main" id="{6EE48886-F090-7844-8AE9-6982F863E2F9}"/>
              </a:ext>
            </a:extLst>
          </p:cNvPr>
          <p:cNvPicPr>
            <a:picLocks noChangeAspect="1"/>
          </p:cNvPicPr>
          <p:nvPr/>
        </p:nvPicPr>
        <p:blipFill>
          <a:blip r:embed="rId4"/>
          <a:stretch>
            <a:fillRect/>
          </a:stretch>
        </p:blipFill>
        <p:spPr>
          <a:xfrm>
            <a:off x="13533183" y="3709858"/>
            <a:ext cx="4016300" cy="4881259"/>
          </a:xfrm>
          <a:prstGeom prst="rect">
            <a:avLst/>
          </a:prstGeom>
          <a:ln>
            <a:solidFill>
              <a:srgbClr val="2E313D"/>
            </a:solidFill>
          </a:ln>
          <a:effectLst>
            <a:outerShdw blurRad="50800" dist="38100" dir="2700000">
              <a:srgbClr val="000000">
                <a:alpha val="40000"/>
              </a:srgbClr>
            </a:outerShdw>
          </a:effectLst>
        </p:spPr>
      </p:pic>
    </p:spTree>
    <p:extLst>
      <p:ext uri="{BB962C8B-B14F-4D97-AF65-F5344CB8AC3E}">
        <p14:creationId xmlns:p14="http://schemas.microsoft.com/office/powerpoint/2010/main" val="23282790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748F6-3728-BFE2-3281-F3CF186C58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073086-2A78-52E6-F15A-B33231D72350}"/>
              </a:ext>
            </a:extLst>
          </p:cNvPr>
          <p:cNvSpPr txBox="1">
            <a:spLocks noGrp="1"/>
          </p:cNvSpPr>
          <p:nvPr>
            <p:ph type="title"/>
          </p:nvPr>
        </p:nvSpPr>
        <p:spPr>
          <a:xfrm>
            <a:off x="918972" y="276459"/>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How does the data make it to SCDE?</a:t>
            </a:r>
            <a:br>
              <a:rPr lang="en-US" dirty="0">
                <a:latin typeface="Aptos"/>
                <a:ea typeface="+mn-ea"/>
                <a:cs typeface="+mn-cs"/>
              </a:rPr>
            </a:br>
            <a:r>
              <a:rPr lang="en-US" i="1" dirty="0">
                <a:latin typeface="Aptos"/>
                <a:ea typeface="+mn-ea"/>
                <a:cs typeface="+mn-cs"/>
              </a:rPr>
              <a:t>Spot Checking Steps</a:t>
            </a:r>
            <a:endParaRPr kumimoji="0" lang="en-US" sz="5000" b="1" i="1"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291BF67-0CF3-1DAE-D42B-12D7BE09E71C}"/>
              </a:ext>
            </a:extLst>
          </p:cNvPr>
          <p:cNvSpPr>
            <a:spLocks noGrp="1"/>
          </p:cNvSpPr>
          <p:nvPr>
            <p:ph idx="1"/>
          </p:nvPr>
        </p:nvSpPr>
        <p:spPr>
          <a:xfrm>
            <a:off x="918972" y="1817316"/>
            <a:ext cx="6682406" cy="7396205"/>
          </a:xfrm>
        </p:spPr>
        <p:txBody>
          <a:bodyPr vert="horz" lIns="91440" tIns="45720" rIns="91440" bIns="45720" rtlCol="0" anchor="t">
            <a:normAutofit fontScale="92500" lnSpcReduction="20000"/>
          </a:bodyPr>
          <a:lstStyle/>
          <a:p>
            <a:endParaRPr lang="en-US" sz="4000" b="1">
              <a:solidFill>
                <a:schemeClr val="tx1"/>
              </a:solidFill>
            </a:endParaRPr>
          </a:p>
          <a:p>
            <a:pPr marL="457200" indent="-457200">
              <a:buChar char="•"/>
            </a:pPr>
            <a:r>
              <a:rPr lang="en-US" sz="3200" b="1" i="1">
                <a:solidFill>
                  <a:schemeClr val="accent1">
                    <a:lumMod val="49000"/>
                  </a:schemeClr>
                </a:solidFill>
              </a:rPr>
              <a:t>1 - </a:t>
            </a:r>
            <a:r>
              <a:rPr lang="en-US" sz="3200">
                <a:solidFill>
                  <a:schemeClr val="tx1"/>
                </a:solidFill>
              </a:rPr>
              <a:t>Select a student whose data values you wish to verify as "published"/"submitted."</a:t>
            </a: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2 - </a:t>
            </a:r>
            <a:r>
              <a:rPr lang="en-US" sz="3200">
                <a:solidFill>
                  <a:schemeClr val="tx1"/>
                </a:solidFill>
              </a:rPr>
              <a:t>Go to the student's "publishing" page in PowerSchool (</a:t>
            </a:r>
            <a:r>
              <a:rPr lang="en-US" sz="3200" b="1">
                <a:solidFill>
                  <a:schemeClr val="tx1"/>
                </a:solidFill>
              </a:rPr>
              <a:t>Data Exchange &gt; Publishing</a:t>
            </a:r>
            <a:r>
              <a:rPr lang="en-US" sz="3200">
                <a:solidFill>
                  <a:schemeClr val="tx1"/>
                </a:solidFill>
              </a:rPr>
              <a:t>).</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3 -</a:t>
            </a:r>
            <a:r>
              <a:rPr lang="en-US" sz="3200">
                <a:solidFill>
                  <a:schemeClr val="tx1"/>
                </a:solidFill>
              </a:rPr>
              <a:t> Click the </a:t>
            </a:r>
            <a:r>
              <a:rPr lang="en-US" sz="3200" b="1">
                <a:solidFill>
                  <a:srgbClr val="089648"/>
                </a:solidFill>
              </a:rPr>
              <a:t>green check mark</a:t>
            </a:r>
            <a:r>
              <a:rPr lang="en-US" sz="3200">
                <a:solidFill>
                  <a:schemeClr val="tx1"/>
                </a:solidFill>
              </a:rPr>
              <a:t> next to the desired category.</a:t>
            </a:r>
            <a:endParaRPr lang="en-US">
              <a:solidFill>
                <a:schemeClr val="tx1"/>
              </a:solidFill>
            </a:endParaRPr>
          </a:p>
          <a:p>
            <a:pPr marL="457200" indent="-457200">
              <a:buChar char="•"/>
            </a:pPr>
            <a:endParaRPr lang="en-US" sz="3200" b="1" i="1">
              <a:solidFill>
                <a:schemeClr val="accent1">
                  <a:lumMod val="49000"/>
                </a:schemeClr>
              </a:solidFill>
            </a:endParaRPr>
          </a:p>
          <a:p>
            <a:pPr marL="457200" indent="-457200">
              <a:buChar char="•"/>
            </a:pPr>
            <a:r>
              <a:rPr lang="en-US" sz="3200" b="1" i="1">
                <a:solidFill>
                  <a:schemeClr val="accent1">
                    <a:lumMod val="49000"/>
                  </a:schemeClr>
                </a:solidFill>
              </a:rPr>
              <a:t>4 -</a:t>
            </a:r>
            <a:r>
              <a:rPr lang="en-US" sz="3200">
                <a:solidFill>
                  <a:schemeClr val="tx1"/>
                </a:solidFill>
              </a:rPr>
              <a:t> Look for the Ed-Fi element and associated value. </a:t>
            </a:r>
            <a:r>
              <a:rPr lang="en-US" sz="3200">
                <a:solidFill>
                  <a:schemeClr val="tx1"/>
                </a:solidFill>
                <a:highlight>
                  <a:srgbClr val="FFFF00"/>
                </a:highlight>
              </a:rPr>
              <a:t>The mapping document that Data Management will soon make available will help you identify the Ed-Fi elements in the </a:t>
            </a:r>
            <a:r>
              <a:rPr lang="en-US" sz="3200" err="1">
                <a:solidFill>
                  <a:schemeClr val="tx1"/>
                </a:solidFill>
                <a:highlight>
                  <a:srgbClr val="FFFF00"/>
                </a:highlight>
              </a:rPr>
              <a:t>json</a:t>
            </a:r>
            <a:r>
              <a:rPr lang="en-US" sz="3200">
                <a:solidFill>
                  <a:schemeClr val="tx1"/>
                </a:solidFill>
                <a:highlight>
                  <a:srgbClr val="FFFF00"/>
                </a:highlight>
              </a:rPr>
              <a:t> that you are looking for.</a:t>
            </a:r>
            <a:endParaRPr lang="en-US">
              <a:solidFill>
                <a:schemeClr val="tx1"/>
              </a:solidFill>
              <a:highlight>
                <a:srgbClr val="FFFF00"/>
              </a:highlight>
            </a:endParaRPr>
          </a:p>
          <a:p>
            <a:pPr lvl="1">
              <a:buFont typeface="Courier New" panose="020B0604020202020204" pitchFamily="34" charset="0"/>
              <a:buChar char="o"/>
            </a:pPr>
            <a:endParaRPr lang="en-US" sz="3200"/>
          </a:p>
          <a:p>
            <a:endParaRPr lang="en-US"/>
          </a:p>
        </p:txBody>
      </p:sp>
      <p:sp>
        <p:nvSpPr>
          <p:cNvPr id="8" name="TextBox 7">
            <a:extLst>
              <a:ext uri="{FF2B5EF4-FFF2-40B4-BE49-F238E27FC236}">
                <a16:creationId xmlns:a16="http://schemas.microsoft.com/office/drawing/2014/main" id="{7B080F49-32A4-617B-5B94-DE08BDDE6EBD}"/>
              </a:ext>
            </a:extLst>
          </p:cNvPr>
          <p:cNvSpPr txBox="1"/>
          <p:nvPr/>
        </p:nvSpPr>
        <p:spPr>
          <a:xfrm>
            <a:off x="8856094" y="2168337"/>
            <a:ext cx="7969537"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b="1" i="1" dirty="0"/>
              <a:t>JSON examples:</a:t>
            </a:r>
          </a:p>
        </p:txBody>
      </p:sp>
      <p:pic>
        <p:nvPicPr>
          <p:cNvPr id="6" name="Picture 5" descr="A close-up of a JSON check&#10;">
            <a:extLst>
              <a:ext uri="{FF2B5EF4-FFF2-40B4-BE49-F238E27FC236}">
                <a16:creationId xmlns:a16="http://schemas.microsoft.com/office/drawing/2014/main" id="{A022CC7B-2386-7226-F681-599245CA71E8}"/>
              </a:ext>
            </a:extLst>
          </p:cNvPr>
          <p:cNvPicPr>
            <a:picLocks noChangeAspect="1"/>
          </p:cNvPicPr>
          <p:nvPr/>
        </p:nvPicPr>
        <p:blipFill>
          <a:blip r:embed="rId3"/>
          <a:stretch>
            <a:fillRect/>
          </a:stretch>
        </p:blipFill>
        <p:spPr>
          <a:xfrm>
            <a:off x="9143267" y="3103685"/>
            <a:ext cx="6522426" cy="1544515"/>
          </a:xfrm>
          <a:prstGeom prst="rect">
            <a:avLst/>
          </a:prstGeom>
          <a:ln w="12700">
            <a:solidFill>
              <a:schemeClr val="tx1"/>
            </a:solidFill>
          </a:ln>
        </p:spPr>
      </p:pic>
      <p:sp>
        <p:nvSpPr>
          <p:cNvPr id="7" name="TextBox 6">
            <a:extLst>
              <a:ext uri="{FF2B5EF4-FFF2-40B4-BE49-F238E27FC236}">
                <a16:creationId xmlns:a16="http://schemas.microsoft.com/office/drawing/2014/main" id="{104AA691-B19E-8B7C-AA7B-2618D551B3B5}"/>
              </a:ext>
            </a:extLst>
          </p:cNvPr>
          <p:cNvSpPr txBox="1"/>
          <p:nvPr/>
        </p:nvSpPr>
        <p:spPr>
          <a:xfrm>
            <a:off x="9137965" y="4811634"/>
            <a:ext cx="7383384" cy="2062103"/>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diplomaTypeDescriptor</a:t>
            </a:r>
            <a:r>
              <a:rPr lang="en-US" sz="3200">
                <a:ea typeface="+mn-lt"/>
                <a:cs typeface="+mn-lt"/>
              </a:rPr>
              <a:t>" : "</a:t>
            </a:r>
            <a:r>
              <a:rPr lang="en-US" sz="3200" err="1">
                <a:ea typeface="+mn-lt"/>
                <a:cs typeface="+mn-lt"/>
              </a:rPr>
              <a:t>uri</a:t>
            </a:r>
            <a:r>
              <a:rPr lang="en-US" sz="3200">
                <a:ea typeface="+mn-lt"/>
                <a:cs typeface="+mn-lt"/>
              </a:rPr>
              <a:t>://ed.sc.gov/</a:t>
            </a:r>
            <a:r>
              <a:rPr lang="en-US" sz="3200" err="1">
                <a:ea typeface="+mn-lt"/>
                <a:cs typeface="+mn-lt"/>
              </a:rPr>
              <a:t>DiplomaTypeDescriptor#</a:t>
            </a:r>
            <a:r>
              <a:rPr lang="en-US" sz="3200" err="1">
                <a:highlight>
                  <a:srgbClr val="FFFF00"/>
                </a:highlight>
                <a:ea typeface="+mn-lt"/>
                <a:cs typeface="+mn-lt"/>
              </a:rPr>
              <a:t>DiplomaEarned_Pending</a:t>
            </a:r>
            <a:r>
              <a:rPr lang="en-US" sz="3200">
                <a:ea typeface="+mn-lt"/>
                <a:cs typeface="+mn-lt"/>
              </a:rPr>
              <a:t>",</a:t>
            </a:r>
            <a:endParaRPr lang="en-US" sz="3200"/>
          </a:p>
          <a:p>
            <a:r>
              <a:rPr lang="en-US" sz="3200">
                <a:ea typeface="+mn-lt"/>
                <a:cs typeface="+mn-lt"/>
              </a:rPr>
              <a:t>    "</a:t>
            </a:r>
            <a:r>
              <a:rPr lang="en-US" sz="3200" err="1">
                <a:ea typeface="+mn-lt"/>
                <a:cs typeface="+mn-lt"/>
              </a:rPr>
              <a:t>diplomaAwardDate</a:t>
            </a:r>
            <a:r>
              <a:rPr lang="en-US" sz="3200">
                <a:ea typeface="+mn-lt"/>
                <a:cs typeface="+mn-lt"/>
              </a:rPr>
              <a:t>" : "</a:t>
            </a:r>
            <a:r>
              <a:rPr lang="en-US" sz="3200">
                <a:highlight>
                  <a:srgbClr val="FFFF00"/>
                </a:highlight>
                <a:ea typeface="+mn-lt"/>
                <a:cs typeface="+mn-lt"/>
              </a:rPr>
              <a:t>2026-06-01</a:t>
            </a:r>
            <a:r>
              <a:rPr lang="en-US" sz="3200">
                <a:ea typeface="+mn-lt"/>
                <a:cs typeface="+mn-lt"/>
              </a:rPr>
              <a:t>"</a:t>
            </a:r>
            <a:endParaRPr lang="en-US" sz="3200"/>
          </a:p>
        </p:txBody>
      </p:sp>
      <p:sp>
        <p:nvSpPr>
          <p:cNvPr id="9" name="TextBox 8">
            <a:extLst>
              <a:ext uri="{FF2B5EF4-FFF2-40B4-BE49-F238E27FC236}">
                <a16:creationId xmlns:a16="http://schemas.microsoft.com/office/drawing/2014/main" id="{45532378-6019-9FE8-F892-B7B2F90A2784}"/>
              </a:ext>
            </a:extLst>
          </p:cNvPr>
          <p:cNvSpPr txBox="1"/>
          <p:nvPr/>
        </p:nvSpPr>
        <p:spPr>
          <a:xfrm>
            <a:off x="9137964" y="7039018"/>
            <a:ext cx="7969537" cy="1569660"/>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a:ea typeface="+mn-lt"/>
                <a:cs typeface="+mn-lt"/>
              </a:rPr>
              <a:t>    "</a:t>
            </a:r>
            <a:r>
              <a:rPr lang="en-US" sz="3200" err="1">
                <a:ea typeface="+mn-lt"/>
                <a:cs typeface="+mn-lt"/>
              </a:rPr>
              <a:t>diplomaTypeDescriptor</a:t>
            </a:r>
            <a:r>
              <a:rPr lang="en-US" sz="3200">
                <a:ea typeface="+mn-lt"/>
                <a:cs typeface="+mn-lt"/>
              </a:rPr>
              <a:t>" : "</a:t>
            </a:r>
            <a:r>
              <a:rPr lang="en-US" sz="3200" err="1">
                <a:ea typeface="+mn-lt"/>
                <a:cs typeface="+mn-lt"/>
              </a:rPr>
              <a:t>uri</a:t>
            </a:r>
            <a:r>
              <a:rPr lang="en-US" sz="3200">
                <a:ea typeface="+mn-lt"/>
                <a:cs typeface="+mn-lt"/>
              </a:rPr>
              <a:t>://ed.sc.gov/</a:t>
            </a:r>
            <a:r>
              <a:rPr lang="en-US" sz="3200" err="1">
                <a:ea typeface="+mn-lt"/>
                <a:cs typeface="+mn-lt"/>
              </a:rPr>
              <a:t>DiplomaTypeDescriptor#</a:t>
            </a:r>
            <a:r>
              <a:rPr lang="en-US" sz="3200" err="1">
                <a:highlight>
                  <a:srgbClr val="FFFF00"/>
                </a:highlight>
                <a:ea typeface="+mn-lt"/>
                <a:cs typeface="+mn-lt"/>
              </a:rPr>
              <a:t>F</a:t>
            </a:r>
            <a:r>
              <a:rPr lang="en-US" sz="3200">
                <a:ea typeface="+mn-lt"/>
                <a:cs typeface="+mn-lt"/>
              </a:rPr>
              <a:t>",</a:t>
            </a:r>
          </a:p>
          <a:p>
            <a:r>
              <a:rPr lang="en-US" sz="3200">
                <a:ea typeface="+mn-lt"/>
                <a:cs typeface="+mn-lt"/>
              </a:rPr>
              <a:t>    "</a:t>
            </a:r>
            <a:r>
              <a:rPr lang="en-US" sz="3200" err="1">
                <a:ea typeface="+mn-lt"/>
                <a:cs typeface="+mn-lt"/>
              </a:rPr>
              <a:t>diplomaAwardDate</a:t>
            </a:r>
            <a:r>
              <a:rPr lang="en-US" sz="3200">
                <a:ea typeface="+mn-lt"/>
                <a:cs typeface="+mn-lt"/>
              </a:rPr>
              <a:t>" : "</a:t>
            </a:r>
            <a:r>
              <a:rPr lang="en-US" sz="3200">
                <a:highlight>
                  <a:srgbClr val="FFFF00"/>
                </a:highlight>
                <a:ea typeface="+mn-lt"/>
                <a:cs typeface="+mn-lt"/>
              </a:rPr>
              <a:t>2026-05-28</a:t>
            </a:r>
            <a:r>
              <a:rPr lang="en-US" sz="3200">
                <a:ea typeface="+mn-lt"/>
                <a:cs typeface="+mn-lt"/>
              </a:rPr>
              <a:t>"</a:t>
            </a:r>
          </a:p>
        </p:txBody>
      </p:sp>
    </p:spTree>
    <p:extLst>
      <p:ext uri="{BB962C8B-B14F-4D97-AF65-F5344CB8AC3E}">
        <p14:creationId xmlns:p14="http://schemas.microsoft.com/office/powerpoint/2010/main" val="6743773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B47B0-C20C-9E43-9B59-7DB1D6DA6C2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D840EC7-8922-CD21-BEF0-45EEC7EAB2E2}"/>
              </a:ext>
            </a:extLst>
          </p:cNvPr>
          <p:cNvSpPr txBox="1">
            <a:spLocks noGrp="1"/>
          </p:cNvSpPr>
          <p:nvPr>
            <p:ph type="title"/>
          </p:nvPr>
        </p:nvSpPr>
        <p:spPr>
          <a:xfrm>
            <a:off x="918972" y="276459"/>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a:t>
            </a:r>
            <a:br>
              <a:rPr lang="en-US">
                <a:latin typeface="Aptos"/>
                <a:ea typeface="+mn-ea"/>
                <a:cs typeface="+mn-cs"/>
              </a:rPr>
            </a:br>
            <a:r>
              <a:rPr lang="en-US" i="1">
                <a:latin typeface="Aptos"/>
                <a:ea typeface="+mn-ea"/>
                <a:cs typeface="+mn-cs"/>
              </a:rPr>
              <a:t>Spot Checking</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0CFE00-EDA5-4918-3317-F9269694E55B}"/>
              </a:ext>
            </a:extLst>
          </p:cNvPr>
          <p:cNvSpPr>
            <a:spLocks noGrp="1"/>
          </p:cNvSpPr>
          <p:nvPr>
            <p:ph idx="1"/>
          </p:nvPr>
        </p:nvSpPr>
        <p:spPr>
          <a:xfrm>
            <a:off x="918972" y="1817316"/>
            <a:ext cx="12397405" cy="7396205"/>
          </a:xfrm>
        </p:spPr>
        <p:txBody>
          <a:bodyPr vert="horz" lIns="91440" tIns="45720" rIns="91440" bIns="45720" rtlCol="0" anchor="t">
            <a:normAutofit/>
          </a:bodyPr>
          <a:lstStyle/>
          <a:p>
            <a:endParaRPr lang="en-US" sz="4000" b="1">
              <a:solidFill>
                <a:schemeClr val="tx1"/>
              </a:solidFill>
            </a:endParaRPr>
          </a:p>
          <a:p>
            <a:pPr marL="457200" indent="-457200">
              <a:buChar char="•"/>
            </a:pPr>
            <a:r>
              <a:rPr lang="en-US" sz="3200" b="1" i="1">
                <a:solidFill>
                  <a:schemeClr val="accent1">
                    <a:lumMod val="49000"/>
                  </a:schemeClr>
                </a:solidFill>
              </a:rPr>
              <a:t>Look for these subcategories on the student's publishing page in PowerSchool:  </a:t>
            </a:r>
          </a:p>
          <a:p>
            <a:pPr marL="1485900" lvl="1">
              <a:buFont typeface="Courier New" panose="020B0604020202020204" pitchFamily="34" charset="0"/>
              <a:buChar char="o"/>
            </a:pPr>
            <a:r>
              <a:rPr lang="en-US" sz="3600">
                <a:solidFill>
                  <a:srgbClr val="0070C0"/>
                </a:solidFill>
              </a:rPr>
              <a:t>Student Demographics</a:t>
            </a:r>
          </a:p>
          <a:p>
            <a:pPr marL="1485900" lvl="1">
              <a:buFont typeface="Courier New" panose="020B0604020202020204" pitchFamily="34" charset="0"/>
              <a:buChar char="o"/>
            </a:pPr>
            <a:r>
              <a:rPr lang="en-US" sz="3600">
                <a:solidFill>
                  <a:srgbClr val="0070C0"/>
                </a:solidFill>
              </a:rPr>
              <a:t>Student Academic Records</a:t>
            </a:r>
          </a:p>
          <a:p>
            <a:pPr marL="1485900" lvl="1">
              <a:buFont typeface="Courier New" panose="020B0604020202020204" pitchFamily="34" charset="0"/>
              <a:buChar char="o"/>
            </a:pPr>
            <a:r>
              <a:rPr lang="en-US" sz="3600">
                <a:solidFill>
                  <a:srgbClr val="0070C0"/>
                </a:solidFill>
              </a:rPr>
              <a:t>Student Course Transcript</a:t>
            </a:r>
            <a:endParaRPr lang="en-US" sz="4400">
              <a:solidFill>
                <a:srgbClr val="0070C0"/>
              </a:solidFill>
            </a:endParaRPr>
          </a:p>
          <a:p>
            <a:pPr marL="1485900" lvl="1">
              <a:buFont typeface="Courier New" panose="020B0604020202020204" pitchFamily="34" charset="0"/>
              <a:buChar char="o"/>
            </a:pPr>
            <a:endParaRPr lang="en-US" sz="4600">
              <a:solidFill>
                <a:srgbClr val="000000"/>
              </a:solidFill>
            </a:endParaRPr>
          </a:p>
          <a:p>
            <a:pPr lvl="1">
              <a:buFont typeface="Courier New" panose="020B0604020202020204" pitchFamily="34" charset="0"/>
              <a:buChar char="o"/>
            </a:pPr>
            <a:endParaRPr lang="en-US" sz="3200">
              <a:solidFill>
                <a:srgbClr val="000000"/>
              </a:solidFill>
            </a:endParaRPr>
          </a:p>
          <a:p>
            <a:endParaRPr lang="en-US"/>
          </a:p>
        </p:txBody>
      </p:sp>
    </p:spTree>
    <p:extLst>
      <p:ext uri="{BB962C8B-B14F-4D97-AF65-F5344CB8AC3E}">
        <p14:creationId xmlns:p14="http://schemas.microsoft.com/office/powerpoint/2010/main" val="1489230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FEAA7-361D-BBC3-29C1-A9A2738CAD3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0B98887-D3FA-8EE3-5C66-26947E7AB625}"/>
              </a:ext>
            </a:extLst>
          </p:cNvPr>
          <p:cNvSpPr txBox="1">
            <a:spLocks noGrp="1"/>
          </p:cNvSpPr>
          <p:nvPr>
            <p:ph type="title"/>
          </p:nvPr>
        </p:nvSpPr>
        <p:spPr>
          <a:xfrm>
            <a:off x="918972" y="326885"/>
            <a:ext cx="16450056" cy="1538883"/>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a:latin typeface="Aptos"/>
                <a:ea typeface="+mn-ea"/>
                <a:cs typeface="+mn-cs"/>
              </a:rPr>
              <a:t>How does the data make it to SCDE?</a:t>
            </a:r>
            <a:br>
              <a:rPr lang="en-US">
                <a:latin typeface="Aptos"/>
                <a:ea typeface="+mn-ea"/>
                <a:cs typeface="+mn-cs"/>
              </a:rPr>
            </a:br>
            <a:r>
              <a:rPr lang="en-US" i="1">
                <a:latin typeface="Aptos"/>
                <a:ea typeface="+mn-ea"/>
                <a:cs typeface="+mn-cs"/>
              </a:rPr>
              <a:t>Using the Mapping Doc</a:t>
            </a:r>
            <a:endParaRPr kumimoji="0" lang="en-US" sz="5000" b="1" i="1" u="none" strike="noStrike" kern="1200" cap="none" spc="0" normalizeH="0" baseline="0" noProof="0">
              <a:ln>
                <a:noFill/>
              </a:ln>
              <a:effectLst/>
              <a:uLnTx/>
              <a:uFillTx/>
              <a:latin typeface="Aptos" panose="020B0004020202020204" pitchFamily="34" charset="0"/>
              <a:ea typeface="+mn-ea"/>
              <a:cs typeface="+mn-cs"/>
            </a:endParaRPr>
          </a:p>
        </p:txBody>
      </p:sp>
      <p:sp>
        <p:nvSpPr>
          <p:cNvPr id="9" name="TextBox 8">
            <a:extLst>
              <a:ext uri="{FF2B5EF4-FFF2-40B4-BE49-F238E27FC236}">
                <a16:creationId xmlns:a16="http://schemas.microsoft.com/office/drawing/2014/main" id="{4AF117E8-F3B0-AF67-13AF-0A7050AD9AA3}"/>
              </a:ext>
            </a:extLst>
          </p:cNvPr>
          <p:cNvSpPr txBox="1"/>
          <p:nvPr/>
        </p:nvSpPr>
        <p:spPr>
          <a:xfrm>
            <a:off x="907676" y="2437279"/>
            <a:ext cx="1445558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a:t>Example Mapping Doc Search Results</a:t>
            </a:r>
            <a:endParaRPr lang="en-US" sz="4400" b="0"/>
          </a:p>
        </p:txBody>
      </p:sp>
      <p:pic>
        <p:nvPicPr>
          <p:cNvPr id="3" name="Picture 2" descr=" A close up of mapping logic">
            <a:extLst>
              <a:ext uri="{FF2B5EF4-FFF2-40B4-BE49-F238E27FC236}">
                <a16:creationId xmlns:a16="http://schemas.microsoft.com/office/drawing/2014/main" id="{27D5DB1E-12BB-A286-2672-D1B92C32CDD9}"/>
              </a:ext>
            </a:extLst>
          </p:cNvPr>
          <p:cNvPicPr>
            <a:picLocks noChangeAspect="1"/>
          </p:cNvPicPr>
          <p:nvPr/>
        </p:nvPicPr>
        <p:blipFill>
          <a:blip r:embed="rId3"/>
          <a:stretch>
            <a:fillRect/>
          </a:stretch>
        </p:blipFill>
        <p:spPr>
          <a:xfrm>
            <a:off x="1097143" y="3527957"/>
            <a:ext cx="16436916" cy="2244969"/>
          </a:xfrm>
          <a:prstGeom prst="rect">
            <a:avLst/>
          </a:prstGeom>
          <a:ln w="28575">
            <a:solidFill>
              <a:schemeClr val="tx1"/>
            </a:solidFill>
          </a:ln>
        </p:spPr>
      </p:pic>
      <p:pic>
        <p:nvPicPr>
          <p:cNvPr id="7" name="Picture 6" descr="A close up of mapping logic API endpoint">
            <a:extLst>
              <a:ext uri="{FF2B5EF4-FFF2-40B4-BE49-F238E27FC236}">
                <a16:creationId xmlns:a16="http://schemas.microsoft.com/office/drawing/2014/main" id="{F4524C72-8158-2D9B-6DAF-0725F0B9849E}"/>
              </a:ext>
            </a:extLst>
          </p:cNvPr>
          <p:cNvPicPr>
            <a:picLocks noChangeAspect="1"/>
          </p:cNvPicPr>
          <p:nvPr/>
        </p:nvPicPr>
        <p:blipFill>
          <a:blip r:embed="rId4"/>
          <a:stretch>
            <a:fillRect/>
          </a:stretch>
        </p:blipFill>
        <p:spPr>
          <a:xfrm>
            <a:off x="1097143" y="6275574"/>
            <a:ext cx="12599807" cy="2132867"/>
          </a:xfrm>
          <a:prstGeom prst="rect">
            <a:avLst/>
          </a:prstGeom>
          <a:ln w="28575">
            <a:solidFill>
              <a:schemeClr val="tx1"/>
            </a:solidFill>
          </a:ln>
        </p:spPr>
      </p:pic>
    </p:spTree>
    <p:extLst>
      <p:ext uri="{BB962C8B-B14F-4D97-AF65-F5344CB8AC3E}">
        <p14:creationId xmlns:p14="http://schemas.microsoft.com/office/powerpoint/2010/main" val="6940729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E1B6E-0EBB-6687-46C9-9982946FFCE8}"/>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CFD916AA-3C80-9618-C918-B71DC8F05BBE}"/>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panose="020B0004020202020204" pitchFamily="34" charset="0"/>
                <a:ea typeface="+mn-ea"/>
                <a:cs typeface="+mn-cs"/>
              </a:rPr>
              <a:t>Verifying Your Data</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8482133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639DA-4024-B58E-81AC-DF8730A021EA}"/>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FD34FA5-89ED-DE64-7819-B4FBFBD1596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Admin Navigator</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7CE9A361-5612-A54D-E174-2BDAED49876B}"/>
              </a:ext>
            </a:extLst>
          </p:cNvPr>
          <p:cNvSpPr>
            <a:spLocks noGrp="1"/>
          </p:cNvSpPr>
          <p:nvPr>
            <p:ph idx="1"/>
          </p:nvPr>
        </p:nvSpPr>
        <p:spPr>
          <a:xfrm>
            <a:off x="918972" y="1817316"/>
            <a:ext cx="8643482" cy="6333699"/>
          </a:xfrm>
        </p:spPr>
        <p:txBody>
          <a:bodyPr>
            <a:normAutofit/>
          </a:bodyPr>
          <a:lstStyle/>
          <a:p>
            <a:pPr marL="457200" indent="-457200">
              <a:buFont typeface="Arial" panose="020B0604020202020204" pitchFamily="34" charset="0"/>
              <a:buChar char="•"/>
            </a:pPr>
            <a:r>
              <a:rPr lang="en-US" sz="4000" dirty="0"/>
              <a:t>Please go to Admin Navigator.</a:t>
            </a:r>
          </a:p>
          <a:p>
            <a:pPr marL="1485900" lvl="1" indent="-457200"/>
            <a:r>
              <a:rPr lang="en-US" sz="3600" dirty="0">
                <a:solidFill>
                  <a:srgbClr val="2F3D4C"/>
                </a:solidFill>
                <a:hlinkClick r:id="rId3"/>
              </a:rPr>
              <a:t>https://portal.edanalytics.app/</a:t>
            </a:r>
            <a:endParaRPr lang="en-US" sz="3600" dirty="0">
              <a:solidFill>
                <a:srgbClr val="2F3D4C"/>
              </a:solidFill>
            </a:endParaRPr>
          </a:p>
          <a:p>
            <a:pPr marL="457200" indent="-457200">
              <a:buFont typeface="Arial" panose="020B0604020202020204" pitchFamily="34" charset="0"/>
              <a:buChar char="•"/>
            </a:pPr>
            <a:r>
              <a:rPr lang="en-US" sz="4000" dirty="0"/>
              <a:t>If you do not have access to Admin Navigator, please scan the QR code below to find out who in your district can provide you with access.</a:t>
            </a:r>
            <a:endParaRPr lang="en-US" sz="3600" dirty="0">
              <a:solidFill>
                <a:srgbClr val="2F3D4C"/>
              </a:solidFill>
            </a:endParaRPr>
          </a:p>
        </p:txBody>
      </p:sp>
      <p:pic>
        <p:nvPicPr>
          <p:cNvPr id="4" name="Picture 3" descr="Screenshot of EA portal">
            <a:extLst>
              <a:ext uri="{FF2B5EF4-FFF2-40B4-BE49-F238E27FC236}">
                <a16:creationId xmlns:a16="http://schemas.microsoft.com/office/drawing/2014/main" id="{928A9DD6-A5CF-577C-B206-9A9C602317CC}"/>
              </a:ext>
            </a:extLst>
          </p:cNvPr>
          <p:cNvPicPr>
            <a:picLocks noChangeAspect="1"/>
          </p:cNvPicPr>
          <p:nvPr/>
        </p:nvPicPr>
        <p:blipFill>
          <a:blip r:embed="rId4"/>
          <a:stretch>
            <a:fillRect/>
          </a:stretch>
        </p:blipFill>
        <p:spPr>
          <a:xfrm>
            <a:off x="10705391" y="2382686"/>
            <a:ext cx="5525271" cy="4534533"/>
          </a:xfrm>
          <a:prstGeom prst="rect">
            <a:avLst/>
          </a:prstGeom>
        </p:spPr>
      </p:pic>
      <p:pic>
        <p:nvPicPr>
          <p:cNvPr id="6" name="Picture 3" descr="QR code">
            <a:extLst>
              <a:ext uri="{FF2B5EF4-FFF2-40B4-BE49-F238E27FC236}">
                <a16:creationId xmlns:a16="http://schemas.microsoft.com/office/drawing/2014/main" id="{C7A331A3-0A64-B622-8CFC-D355C3CCA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9360" y="5532895"/>
            <a:ext cx="3314376" cy="3399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43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B49E-B33F-7238-B78F-4739DC628D7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CB2F3F19-4CF5-B583-5F34-CEE68D6F2018}"/>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Dashboard</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ADA6BFCB-B00B-2FBB-C267-2D27CE021814}"/>
              </a:ext>
            </a:extLst>
          </p:cNvPr>
          <p:cNvSpPr>
            <a:spLocks noGrp="1"/>
          </p:cNvSpPr>
          <p:nvPr>
            <p:ph idx="1"/>
          </p:nvPr>
        </p:nvSpPr>
        <p:spPr>
          <a:xfrm>
            <a:off x="918972" y="1817316"/>
            <a:ext cx="15845028" cy="6333699"/>
          </a:xfrm>
        </p:spPr>
        <p:txBody>
          <a:bodyPr>
            <a:normAutofit/>
          </a:bodyPr>
          <a:lstStyle/>
          <a:p>
            <a:pPr marL="457200" indent="-457200">
              <a:buFont typeface="Arial" panose="020B0604020202020204" pitchFamily="34" charset="0"/>
              <a:buChar char="•"/>
            </a:pPr>
            <a:r>
              <a:rPr lang="en-US" sz="4000"/>
              <a:t>In Admin Navigator, go to the </a:t>
            </a:r>
            <a:r>
              <a:rPr lang="en-US" sz="4000" b="1">
                <a:solidFill>
                  <a:srgbClr val="F0C14C"/>
                </a:solidFill>
              </a:rPr>
              <a:t>On-Track and College &amp; Career Readiness Dashboard</a:t>
            </a:r>
            <a:r>
              <a:rPr lang="en-US" sz="4000"/>
              <a:t>.</a:t>
            </a:r>
          </a:p>
        </p:txBody>
      </p:sp>
      <p:pic>
        <p:nvPicPr>
          <p:cNvPr id="20" name="Picture 19" descr="A screenshot of admin navigator dashboard">
            <a:extLst>
              <a:ext uri="{FF2B5EF4-FFF2-40B4-BE49-F238E27FC236}">
                <a16:creationId xmlns:a16="http://schemas.microsoft.com/office/drawing/2014/main" id="{AB84BE49-F1B9-13D8-6095-4C8D490509A1}"/>
              </a:ext>
            </a:extLst>
          </p:cNvPr>
          <p:cNvPicPr>
            <a:picLocks noChangeAspect="1"/>
          </p:cNvPicPr>
          <p:nvPr/>
        </p:nvPicPr>
        <p:blipFill>
          <a:blip r:embed="rId3"/>
          <a:stretch>
            <a:fillRect/>
          </a:stretch>
        </p:blipFill>
        <p:spPr>
          <a:xfrm>
            <a:off x="1239614" y="2891545"/>
            <a:ext cx="15203743" cy="6333699"/>
          </a:xfrm>
          <a:prstGeom prst="rect">
            <a:avLst/>
          </a:prstGeom>
        </p:spPr>
      </p:pic>
    </p:spTree>
    <p:extLst>
      <p:ext uri="{BB962C8B-B14F-4D97-AF65-F5344CB8AC3E}">
        <p14:creationId xmlns:p14="http://schemas.microsoft.com/office/powerpoint/2010/main" val="144609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1AB97-E259-7E30-7868-EA6C6F576B9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79DB6B9-712E-03F6-CA55-B460D2362F1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Filters</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29217134-5796-8A28-9F33-188E3E86710D}"/>
              </a:ext>
            </a:extLst>
          </p:cNvPr>
          <p:cNvSpPr>
            <a:spLocks noGrp="1"/>
          </p:cNvSpPr>
          <p:nvPr>
            <p:ph idx="1"/>
          </p:nvPr>
        </p:nvSpPr>
        <p:spPr>
          <a:xfrm>
            <a:off x="918972" y="1817316"/>
            <a:ext cx="8503997" cy="6333699"/>
          </a:xfrm>
        </p:spPr>
        <p:txBody>
          <a:bodyPr>
            <a:normAutofit/>
          </a:bodyPr>
          <a:lstStyle/>
          <a:p>
            <a:pPr marL="457200" indent="-457200">
              <a:buFont typeface="Arial" panose="020B0604020202020204" pitchFamily="34" charset="0"/>
              <a:buChar char="•"/>
            </a:pPr>
            <a:r>
              <a:rPr lang="en-US" sz="4000"/>
              <a:t>In Admin Navigator, go to the On-Track and College &amp; Career Readiness Dashboard.</a:t>
            </a:r>
          </a:p>
          <a:p>
            <a:pPr marL="1485900" lvl="1" indent="-457200"/>
            <a:r>
              <a:rPr lang="en-US" sz="3600">
                <a:solidFill>
                  <a:srgbClr val="2F3D4C"/>
                </a:solidFill>
              </a:rPr>
              <a:t>Select School Year – 2025-26</a:t>
            </a:r>
          </a:p>
          <a:p>
            <a:pPr marL="1485900" lvl="1" indent="-457200"/>
            <a:r>
              <a:rPr lang="en-US" sz="3600">
                <a:solidFill>
                  <a:srgbClr val="2F3D4C"/>
                </a:solidFill>
              </a:rPr>
              <a:t>Select LEA Name – Your district</a:t>
            </a:r>
          </a:p>
          <a:p>
            <a:pPr marL="1485900" lvl="1" indent="-457200"/>
            <a:r>
              <a:rPr lang="en-US" sz="3600">
                <a:solidFill>
                  <a:srgbClr val="2F3D4C"/>
                </a:solidFill>
              </a:rPr>
              <a:t>Select School Name – If needed</a:t>
            </a:r>
          </a:p>
          <a:p>
            <a:pPr marL="1485900" lvl="1" indent="-457200"/>
            <a:r>
              <a:rPr lang="en-US" sz="3600">
                <a:solidFill>
                  <a:srgbClr val="2F3D4C"/>
                </a:solidFill>
              </a:rPr>
              <a:t>Select Cohort Year – If needed</a:t>
            </a:r>
          </a:p>
          <a:p>
            <a:pPr marL="1485900" lvl="1" indent="-457200"/>
            <a:r>
              <a:rPr lang="en-US" sz="3600">
                <a:solidFill>
                  <a:srgbClr val="2F3D4C"/>
                </a:solidFill>
              </a:rPr>
              <a:t>Apply filters</a:t>
            </a:r>
          </a:p>
        </p:txBody>
      </p:sp>
      <p:grpSp>
        <p:nvGrpSpPr>
          <p:cNvPr id="11" name="Group 10" descr="Admin Navigator filters">
            <a:extLst>
              <a:ext uri="{FF2B5EF4-FFF2-40B4-BE49-F238E27FC236}">
                <a16:creationId xmlns:a16="http://schemas.microsoft.com/office/drawing/2014/main" id="{1EA078E8-19A5-6395-079E-CD4508CA03F0}"/>
              </a:ext>
            </a:extLst>
          </p:cNvPr>
          <p:cNvGrpSpPr/>
          <p:nvPr/>
        </p:nvGrpSpPr>
        <p:grpSpPr>
          <a:xfrm>
            <a:off x="12172270" y="325428"/>
            <a:ext cx="3231469" cy="9176894"/>
            <a:chOff x="11983356" y="-1"/>
            <a:chExt cx="3231469" cy="9176894"/>
          </a:xfrm>
        </p:grpSpPr>
        <p:pic>
          <p:nvPicPr>
            <p:cNvPr id="21" name="Picture 20">
              <a:extLst>
                <a:ext uri="{FF2B5EF4-FFF2-40B4-BE49-F238E27FC236}">
                  <a16:creationId xmlns:a16="http://schemas.microsoft.com/office/drawing/2014/main" id="{5158342F-D04F-BEFB-EB54-A9E14B6BCBA5}"/>
                </a:ext>
              </a:extLst>
            </p:cNvPr>
            <p:cNvPicPr>
              <a:picLocks noChangeAspect="1"/>
            </p:cNvPicPr>
            <p:nvPr/>
          </p:nvPicPr>
          <p:blipFill>
            <a:blip r:embed="rId3"/>
            <a:stretch>
              <a:fillRect/>
            </a:stretch>
          </p:blipFill>
          <p:spPr>
            <a:xfrm>
              <a:off x="11983356" y="-1"/>
              <a:ext cx="3231469" cy="8209305"/>
            </a:xfrm>
            <a:prstGeom prst="rect">
              <a:avLst/>
            </a:prstGeom>
          </p:spPr>
        </p:pic>
        <p:pic>
          <p:nvPicPr>
            <p:cNvPr id="9" name="Picture 8">
              <a:extLst>
                <a:ext uri="{FF2B5EF4-FFF2-40B4-BE49-F238E27FC236}">
                  <a16:creationId xmlns:a16="http://schemas.microsoft.com/office/drawing/2014/main" id="{87D69F18-F05A-16FE-B438-656342C8D620}"/>
                </a:ext>
              </a:extLst>
            </p:cNvPr>
            <p:cNvPicPr>
              <a:picLocks noChangeAspect="1"/>
            </p:cNvPicPr>
            <p:nvPr/>
          </p:nvPicPr>
          <p:blipFill>
            <a:blip r:embed="rId4"/>
            <a:srcRect r="1519"/>
            <a:stretch>
              <a:fillRect/>
            </a:stretch>
          </p:blipFill>
          <p:spPr>
            <a:xfrm>
              <a:off x="11983356" y="7434809"/>
              <a:ext cx="3231469" cy="1742084"/>
            </a:xfrm>
            <a:prstGeom prst="rect">
              <a:avLst/>
            </a:prstGeom>
          </p:spPr>
        </p:pic>
      </p:grpSp>
      <p:cxnSp>
        <p:nvCxnSpPr>
          <p:cNvPr id="4" name="Straight Arrow Connector 3" descr="A screenshot of admin navigator dashboard filters">
            <a:extLst>
              <a:ext uri="{FF2B5EF4-FFF2-40B4-BE49-F238E27FC236}">
                <a16:creationId xmlns:a16="http://schemas.microsoft.com/office/drawing/2014/main" id="{E6DA048D-B855-FAC8-9BF3-D02D7F8DDC5A}"/>
              </a:ext>
            </a:extLst>
          </p:cNvPr>
          <p:cNvCxnSpPr>
            <a:cxnSpLocks/>
          </p:cNvCxnSpPr>
          <p:nvPr/>
        </p:nvCxnSpPr>
        <p:spPr>
          <a:xfrm flipV="1">
            <a:off x="8293100" y="1817316"/>
            <a:ext cx="3879170" cy="196728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descr="yellow arrow">
            <a:extLst>
              <a:ext uri="{FF2B5EF4-FFF2-40B4-BE49-F238E27FC236}">
                <a16:creationId xmlns:a16="http://schemas.microsoft.com/office/drawing/2014/main" id="{7F247924-C3EE-2787-593C-F156F2867E1B}"/>
              </a:ext>
            </a:extLst>
          </p:cNvPr>
          <p:cNvCxnSpPr>
            <a:cxnSpLocks/>
          </p:cNvCxnSpPr>
          <p:nvPr/>
        </p:nvCxnSpPr>
        <p:spPr>
          <a:xfrm flipV="1">
            <a:off x="8686800" y="2674504"/>
            <a:ext cx="3573576" cy="17880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descr="yellow arrow">
            <a:extLst>
              <a:ext uri="{FF2B5EF4-FFF2-40B4-BE49-F238E27FC236}">
                <a16:creationId xmlns:a16="http://schemas.microsoft.com/office/drawing/2014/main" id="{5A40AA53-C6F7-AE03-9D3A-9448EE4F2032}"/>
              </a:ext>
            </a:extLst>
          </p:cNvPr>
          <p:cNvCxnSpPr>
            <a:cxnSpLocks/>
          </p:cNvCxnSpPr>
          <p:nvPr/>
        </p:nvCxnSpPr>
        <p:spPr>
          <a:xfrm flipV="1">
            <a:off x="8788400" y="3568528"/>
            <a:ext cx="3383870" cy="144012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descr="yellow arrow">
            <a:extLst>
              <a:ext uri="{FF2B5EF4-FFF2-40B4-BE49-F238E27FC236}">
                <a16:creationId xmlns:a16="http://schemas.microsoft.com/office/drawing/2014/main" id="{80DCC18F-8E7F-D666-DFC9-2EAB36E9741C}"/>
              </a:ext>
            </a:extLst>
          </p:cNvPr>
          <p:cNvCxnSpPr>
            <a:cxnSpLocks/>
            <a:endCxn id="21" idx="1"/>
          </p:cNvCxnSpPr>
          <p:nvPr/>
        </p:nvCxnSpPr>
        <p:spPr>
          <a:xfrm flipV="1">
            <a:off x="8510587" y="4430081"/>
            <a:ext cx="3661683" cy="122627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descr="yellow arrow">
            <a:extLst>
              <a:ext uri="{FF2B5EF4-FFF2-40B4-BE49-F238E27FC236}">
                <a16:creationId xmlns:a16="http://schemas.microsoft.com/office/drawing/2014/main" id="{851E834C-5852-9061-19A1-E2D81EFC7DDB}"/>
              </a:ext>
            </a:extLst>
          </p:cNvPr>
          <p:cNvCxnSpPr>
            <a:cxnSpLocks/>
          </p:cNvCxnSpPr>
          <p:nvPr/>
        </p:nvCxnSpPr>
        <p:spPr>
          <a:xfrm>
            <a:off x="4961617" y="6204331"/>
            <a:ext cx="7737741" cy="259216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19" name="Rectangle 18" descr="yellow box">
            <a:extLst>
              <a:ext uri="{FF2B5EF4-FFF2-40B4-BE49-F238E27FC236}">
                <a16:creationId xmlns:a16="http://schemas.microsoft.com/office/drawing/2014/main" id="{5CF028B4-243A-1E3D-229C-96EBAC135CC7}"/>
              </a:ext>
            </a:extLst>
          </p:cNvPr>
          <p:cNvSpPr/>
          <p:nvPr/>
        </p:nvSpPr>
        <p:spPr>
          <a:xfrm>
            <a:off x="14304983" y="335588"/>
            <a:ext cx="1074057" cy="769441"/>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yellow box">
            <a:extLst>
              <a:ext uri="{FF2B5EF4-FFF2-40B4-BE49-F238E27FC236}">
                <a16:creationId xmlns:a16="http://schemas.microsoft.com/office/drawing/2014/main" id="{EFD66DE0-8FF0-4852-2BCA-94AAE0401354}"/>
              </a:ext>
            </a:extLst>
          </p:cNvPr>
          <p:cNvSpPr/>
          <p:nvPr/>
        </p:nvSpPr>
        <p:spPr>
          <a:xfrm>
            <a:off x="12813658" y="8459892"/>
            <a:ext cx="1816742" cy="713606"/>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56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EAACA-075A-7C07-3AD0-9ADA2098A864}"/>
            </a:ext>
          </a:extLst>
        </p:cNvPr>
        <p:cNvGrpSpPr/>
        <p:nvPr/>
      </p:nvGrpSpPr>
      <p:grpSpPr>
        <a:xfrm>
          <a:off x="0" y="0"/>
          <a:ext cx="0" cy="0"/>
          <a:chOff x="0" y="0"/>
          <a:chExt cx="0" cy="0"/>
        </a:xfrm>
      </p:grpSpPr>
      <p:sp>
        <p:nvSpPr>
          <p:cNvPr id="15" name="Title 1">
            <a:extLst>
              <a:ext uri="{FF2B5EF4-FFF2-40B4-BE49-F238E27FC236}">
                <a16:creationId xmlns:a16="http://schemas.microsoft.com/office/drawing/2014/main" id="{2078F1F6-A1C8-714C-4618-7834A1BCB651}"/>
              </a:ext>
            </a:extLst>
          </p:cNvPr>
          <p:cNvSpPr>
            <a:spLocks noGrp="1"/>
          </p:cNvSpPr>
          <p:nvPr>
            <p:ph type="title"/>
          </p:nvPr>
        </p:nvSpPr>
        <p:spPr>
          <a:xfrm>
            <a:off x="885251" y="685800"/>
            <a:ext cx="6272788" cy="1669256"/>
          </a:xfrm>
        </p:spPr>
        <p:txBody>
          <a:bodyPr/>
          <a:lstStyle/>
          <a:p>
            <a:r>
              <a:rPr lang="en-US"/>
              <a:t>9th Grade Code Flowchart</a:t>
            </a:r>
          </a:p>
        </p:txBody>
      </p:sp>
      <p:sp>
        <p:nvSpPr>
          <p:cNvPr id="10" name="TextBox 9">
            <a:extLst>
              <a:ext uri="{FF2B5EF4-FFF2-40B4-BE49-F238E27FC236}">
                <a16:creationId xmlns:a16="http://schemas.microsoft.com/office/drawing/2014/main" id="{216B6F20-83C0-C174-C242-1EB39A5AB6A3}"/>
              </a:ext>
            </a:extLst>
          </p:cNvPr>
          <p:cNvSpPr txBox="1"/>
          <p:nvPr/>
        </p:nvSpPr>
        <p:spPr>
          <a:xfrm>
            <a:off x="906463" y="3314700"/>
            <a:ext cx="6917985" cy="5488781"/>
          </a:xfrm>
          <a:prstGeom prst="rect">
            <a:avLst/>
          </a:prstGeom>
        </p:spPr>
        <p:txBody>
          <a:bodyPr vert="horz" lIns="91440" tIns="45720" rIns="91440" bIns="45720" rtlCol="0" anchor="t">
            <a:normAutofit/>
          </a:bodyPr>
          <a:lstStyle/>
          <a:p>
            <a:pPr defTabSz="1371600">
              <a:lnSpc>
                <a:spcPct val="110000"/>
              </a:lnSpc>
              <a:spcAft>
                <a:spcPts val="600"/>
              </a:spcAft>
            </a:pPr>
            <a:r>
              <a:rPr lang="en-US" sz="2800" b="1">
                <a:solidFill>
                  <a:srgbClr val="2E4F6A"/>
                </a:solidFill>
                <a:hlinkClick r:id="rId3"/>
              </a:rPr>
              <a:t>https://ed.sc.gov/data/cohort-maintenance-information-and-resources/ninth-grade-code-flowchart/</a:t>
            </a:r>
            <a:endParaRPr lang="en-US" sz="2800" b="1">
              <a:solidFill>
                <a:srgbClr val="2E4F6A"/>
              </a:solidFill>
            </a:endParaRPr>
          </a:p>
          <a:p>
            <a:pPr defTabSz="1371600">
              <a:lnSpc>
                <a:spcPct val="110000"/>
              </a:lnSpc>
              <a:spcAft>
                <a:spcPts val="600"/>
              </a:spcAft>
            </a:pPr>
            <a:endParaRPr lang="en-US" sz="2800" b="1">
              <a:solidFill>
                <a:srgbClr val="2E4F6A"/>
              </a:solidFill>
            </a:endParaRPr>
          </a:p>
          <a:p>
            <a:pPr defTabSz="1371600">
              <a:lnSpc>
                <a:spcPct val="110000"/>
              </a:lnSpc>
              <a:spcAft>
                <a:spcPts val="600"/>
              </a:spcAft>
            </a:pPr>
            <a:endParaRPr lang="en-US" sz="2800" b="1">
              <a:solidFill>
                <a:srgbClr val="2E4F6A"/>
              </a:solidFill>
            </a:endParaRPr>
          </a:p>
          <a:p>
            <a:pPr defTabSz="1371600">
              <a:lnSpc>
                <a:spcPct val="110000"/>
              </a:lnSpc>
              <a:spcAft>
                <a:spcPts val="600"/>
              </a:spcAft>
            </a:pPr>
            <a:endParaRPr lang="en-US" sz="2800" b="1">
              <a:solidFill>
                <a:srgbClr val="2E4F6A"/>
              </a:solidFill>
            </a:endParaRPr>
          </a:p>
        </p:txBody>
      </p:sp>
      <p:pic>
        <p:nvPicPr>
          <p:cNvPr id="8" name="Picture 7" descr="9th Grade Code Flowchart">
            <a:extLst>
              <a:ext uri="{FF2B5EF4-FFF2-40B4-BE49-F238E27FC236}">
                <a16:creationId xmlns:a16="http://schemas.microsoft.com/office/drawing/2014/main" id="{4A97D693-A095-51C3-F1BB-FBFA678B7220}"/>
              </a:ext>
            </a:extLst>
          </p:cNvPr>
          <p:cNvPicPr>
            <a:picLocks noChangeAspect="1"/>
          </p:cNvPicPr>
          <p:nvPr/>
        </p:nvPicPr>
        <p:blipFill>
          <a:blip r:embed="rId4"/>
          <a:srcRect r="650" b="-2"/>
          <a:stretch>
            <a:fillRect/>
          </a:stretch>
        </p:blipFill>
        <p:spPr>
          <a:xfrm>
            <a:off x="7581900" y="590550"/>
            <a:ext cx="10458450" cy="8105775"/>
          </a:xfrm>
          <a:prstGeom prst="rect">
            <a:avLst/>
          </a:prstGeom>
          <a:noFill/>
          <a:ln w="28575">
            <a:solidFill>
              <a:srgbClr val="F0C14C"/>
            </a:solidFill>
          </a:ln>
        </p:spPr>
      </p:pic>
    </p:spTree>
    <p:extLst>
      <p:ext uri="{BB962C8B-B14F-4D97-AF65-F5344CB8AC3E}">
        <p14:creationId xmlns:p14="http://schemas.microsoft.com/office/powerpoint/2010/main" val="2287906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1FE8-9949-B3C5-6D86-A95BB1678DD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E1C7BA2-F3F9-7E5C-CE16-92E0DF588A24}"/>
              </a:ext>
            </a:extLst>
          </p:cNvPr>
          <p:cNvSpPr txBox="1">
            <a:spLocks noGrp="1"/>
          </p:cNvSpPr>
          <p:nvPr>
            <p:ph type="title"/>
          </p:nvPr>
        </p:nvSpPr>
        <p:spPr>
          <a:xfrm>
            <a:off x="918972" y="1096327"/>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District Metrics</a:t>
            </a:r>
            <a:endParaRPr lang="en-US" sz="5000" b="0" kern="1200" dirty="0">
              <a:solidFill>
                <a:srgbClr val="000000"/>
              </a:solidFill>
              <a:latin typeface="Aptos"/>
              <a:ea typeface="+mn-ea"/>
              <a:cs typeface="+mn-cs"/>
            </a:endParaRPr>
          </a:p>
        </p:txBody>
      </p:sp>
      <p:pic>
        <p:nvPicPr>
          <p:cNvPr id="6" name="Picture 5" descr="Screenshot of districts metrics page">
            <a:extLst>
              <a:ext uri="{FF2B5EF4-FFF2-40B4-BE49-F238E27FC236}">
                <a16:creationId xmlns:a16="http://schemas.microsoft.com/office/drawing/2014/main" id="{3819496B-0877-A35F-1111-A8A0407A5CD7}"/>
              </a:ext>
            </a:extLst>
          </p:cNvPr>
          <p:cNvPicPr>
            <a:picLocks noChangeAspect="1"/>
          </p:cNvPicPr>
          <p:nvPr/>
        </p:nvPicPr>
        <p:blipFill>
          <a:blip r:embed="rId3"/>
          <a:stretch>
            <a:fillRect/>
          </a:stretch>
        </p:blipFill>
        <p:spPr>
          <a:xfrm>
            <a:off x="3952346" y="2175955"/>
            <a:ext cx="10830217" cy="6519953"/>
          </a:xfrm>
          <a:prstGeom prst="rect">
            <a:avLst/>
          </a:prstGeom>
        </p:spPr>
      </p:pic>
    </p:spTree>
    <p:extLst>
      <p:ext uri="{BB962C8B-B14F-4D97-AF65-F5344CB8AC3E}">
        <p14:creationId xmlns:p14="http://schemas.microsoft.com/office/powerpoint/2010/main" val="7155465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F3D11-1271-F15E-42FA-9AA7A6AB48C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EFC6955-3CB8-8814-932C-9B9673AEDA42}"/>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School and Cohort</a:t>
            </a:r>
            <a:endParaRPr lang="en-US" dirty="0">
              <a:latin typeface="Aptos"/>
              <a:ea typeface="+mn-ea"/>
              <a:cs typeface="+mn-cs"/>
            </a:endParaRPr>
          </a:p>
        </p:txBody>
      </p:sp>
      <p:pic>
        <p:nvPicPr>
          <p:cNvPr id="21" name="Picture 20" descr="Screenshot of school and cohort metrics page">
            <a:extLst>
              <a:ext uri="{FF2B5EF4-FFF2-40B4-BE49-F238E27FC236}">
                <a16:creationId xmlns:a16="http://schemas.microsoft.com/office/drawing/2014/main" id="{703E524B-3686-105B-7442-3D4686B22F06}"/>
              </a:ext>
            </a:extLst>
          </p:cNvPr>
          <p:cNvPicPr>
            <a:picLocks noChangeAspect="1"/>
          </p:cNvPicPr>
          <p:nvPr/>
        </p:nvPicPr>
        <p:blipFill>
          <a:blip r:embed="rId3"/>
          <a:stretch>
            <a:fillRect/>
          </a:stretch>
        </p:blipFill>
        <p:spPr>
          <a:xfrm>
            <a:off x="3125501" y="1749963"/>
            <a:ext cx="12036998" cy="7489287"/>
          </a:xfrm>
          <a:prstGeom prst="rect">
            <a:avLst/>
          </a:prstGeom>
        </p:spPr>
      </p:pic>
    </p:spTree>
    <p:extLst>
      <p:ext uri="{BB962C8B-B14F-4D97-AF65-F5344CB8AC3E}">
        <p14:creationId xmlns:p14="http://schemas.microsoft.com/office/powerpoint/2010/main" val="1651626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2F3F8-A5B8-8409-F71C-8A003C257670}"/>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ADC5F88-5C7E-E88F-498D-756397DA30A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By Student</a:t>
            </a:r>
            <a:endParaRPr lang="en-US" dirty="0">
              <a:latin typeface="Aptos"/>
              <a:ea typeface="+mn-ea"/>
              <a:cs typeface="+mn-cs"/>
            </a:endParaRPr>
          </a:p>
        </p:txBody>
      </p:sp>
      <p:pic>
        <p:nvPicPr>
          <p:cNvPr id="3" name="Picture 2" descr="Screenshot of student metrics page">
            <a:extLst>
              <a:ext uri="{FF2B5EF4-FFF2-40B4-BE49-F238E27FC236}">
                <a16:creationId xmlns:a16="http://schemas.microsoft.com/office/drawing/2014/main" id="{E029A2BB-8425-FA22-CD69-3E806890008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3465" y="1494604"/>
            <a:ext cx="17841070" cy="7031404"/>
          </a:xfrm>
          <a:prstGeom prst="rect">
            <a:avLst/>
          </a:prstGeom>
        </p:spPr>
      </p:pic>
      <p:sp>
        <p:nvSpPr>
          <p:cNvPr id="25" name="Rectangle 24" descr="Yellow box">
            <a:extLst>
              <a:ext uri="{FF2B5EF4-FFF2-40B4-BE49-F238E27FC236}">
                <a16:creationId xmlns:a16="http://schemas.microsoft.com/office/drawing/2014/main" id="{E35585B4-8651-C394-678B-9C594E60232D}"/>
              </a:ext>
            </a:extLst>
          </p:cNvPr>
          <p:cNvSpPr/>
          <p:nvPr/>
        </p:nvSpPr>
        <p:spPr>
          <a:xfrm>
            <a:off x="16630651" y="2286000"/>
            <a:ext cx="1275406" cy="704979"/>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92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6C026-D53C-0949-7910-8EE92A0359DF}"/>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EF30D339-D3CB-B481-2BAC-396D087898B6}"/>
              </a:ext>
            </a:extLst>
          </p:cNvPr>
          <p:cNvSpPr txBox="1">
            <a:spLocks noGrp="1"/>
          </p:cNvSpPr>
          <p:nvPr>
            <p:ph type="title"/>
          </p:nvPr>
        </p:nvSpPr>
        <p:spPr>
          <a:xfrm>
            <a:off x="885251" y="685800"/>
            <a:ext cx="6272788" cy="1743122"/>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dirty="0"/>
              <a:t>Verifying</a:t>
            </a:r>
            <a:r>
              <a:rPr kumimoji="0" lang="en-US" b="1" i="0" u="none" strike="noStrike" kern="1200" cap="none" spc="0" normalizeH="0" baseline="0" noProof="0" dirty="0">
                <a:ln>
                  <a:noFill/>
                </a:ln>
                <a:effectLst/>
                <a:uLnTx/>
                <a:uFillTx/>
              </a:rPr>
              <a:t> Data: Export</a:t>
            </a:r>
            <a:endParaRPr lang="en-US" dirty="0"/>
          </a:p>
        </p:txBody>
      </p:sp>
      <p:sp>
        <p:nvSpPr>
          <p:cNvPr id="2" name="Content Placeholder 1">
            <a:extLst>
              <a:ext uri="{FF2B5EF4-FFF2-40B4-BE49-F238E27FC236}">
                <a16:creationId xmlns:a16="http://schemas.microsoft.com/office/drawing/2014/main" id="{4498734E-413A-5935-9A95-EAF43B9D8677}"/>
              </a:ext>
            </a:extLst>
          </p:cNvPr>
          <p:cNvSpPr>
            <a:spLocks noGrp="1"/>
          </p:cNvSpPr>
          <p:nvPr>
            <p:ph type="body" sz="half" idx="2"/>
          </p:nvPr>
        </p:nvSpPr>
        <p:spPr>
          <a:xfrm>
            <a:off x="985839" y="3314700"/>
            <a:ext cx="6272788" cy="5753082"/>
          </a:xfrm>
        </p:spPr>
        <p:txBody>
          <a:bodyPr vert="horz" lIns="91440" tIns="45720" rIns="91440" bIns="45720" rtlCol="0" anchor="t">
            <a:normAutofit/>
          </a:bodyPr>
          <a:lstStyle/>
          <a:p>
            <a:pPr marL="457200" indent="-457200">
              <a:buFont typeface="Arial" panose="020B0604020202020204" pitchFamily="34" charset="0"/>
              <a:buChar char="•"/>
            </a:pPr>
            <a:r>
              <a:rPr lang="en-US" sz="3600"/>
              <a:t>Interested in exporting the data in that table?</a:t>
            </a:r>
          </a:p>
          <a:p>
            <a:pPr marL="1143000" lvl="1" indent="-457200">
              <a:buFont typeface="Arial" panose="020B0604020202020204" pitchFamily="34" charset="0"/>
              <a:buChar char="•"/>
            </a:pPr>
            <a:r>
              <a:rPr lang="en-US" sz="3100"/>
              <a:t>Click the three dots.</a:t>
            </a:r>
          </a:p>
          <a:p>
            <a:pPr marL="1143000" lvl="1" indent="-457200">
              <a:buFont typeface="Arial" panose="020B0604020202020204" pitchFamily="34" charset="0"/>
              <a:buChar char="•"/>
            </a:pPr>
            <a:r>
              <a:rPr lang="en-US" sz="3100"/>
              <a:t>Select “Download.”</a:t>
            </a:r>
          </a:p>
          <a:p>
            <a:pPr marL="1143000" lvl="1" indent="-457200">
              <a:buFont typeface="Arial" panose="020B0604020202020204" pitchFamily="34" charset="0"/>
              <a:buChar char="•"/>
            </a:pPr>
            <a:r>
              <a:rPr lang="en-US" sz="3100">
                <a:solidFill>
                  <a:srgbClr val="2F3D4C"/>
                </a:solidFill>
              </a:rPr>
              <a:t>There are a variety of options.  </a:t>
            </a:r>
          </a:p>
          <a:p>
            <a:pPr marL="1143000" lvl="1" indent="-457200">
              <a:buFont typeface="Arial" panose="020B0604020202020204" pitchFamily="34" charset="0"/>
              <a:buChar char="•"/>
            </a:pPr>
            <a:r>
              <a:rPr lang="en-US" sz="3100">
                <a:solidFill>
                  <a:srgbClr val="2F3D4C"/>
                </a:solidFill>
              </a:rPr>
              <a:t>You should choose the one that works best for you and your data systems.</a:t>
            </a:r>
          </a:p>
          <a:p>
            <a:pPr marL="1485900" lvl="1" indent="-457200"/>
            <a:endParaRPr lang="en-US" sz="2600">
              <a:solidFill>
                <a:srgbClr val="2F3D4C"/>
              </a:solidFill>
            </a:endParaRPr>
          </a:p>
          <a:p>
            <a:pPr marL="1485900" lvl="1" indent="-457200"/>
            <a:endParaRPr lang="en-US" sz="2600">
              <a:solidFill>
                <a:srgbClr val="2F3D4C"/>
              </a:solidFill>
            </a:endParaRPr>
          </a:p>
        </p:txBody>
      </p:sp>
      <p:pic>
        <p:nvPicPr>
          <p:cNvPr id="4" name="Picture 3" descr="Screenshot of export tool">
            <a:extLst>
              <a:ext uri="{FF2B5EF4-FFF2-40B4-BE49-F238E27FC236}">
                <a16:creationId xmlns:a16="http://schemas.microsoft.com/office/drawing/2014/main" id="{2454ECED-DFAF-F474-B5EF-39717F8E6566}"/>
              </a:ext>
            </a:extLst>
          </p:cNvPr>
          <p:cNvPicPr>
            <a:picLocks noChangeAspect="1"/>
          </p:cNvPicPr>
          <p:nvPr/>
        </p:nvPicPr>
        <p:blipFill>
          <a:blip r:embed="rId3"/>
          <a:srcRect r="16371" b="-2"/>
          <a:stretch>
            <a:fillRect/>
          </a:stretch>
        </p:blipFill>
        <p:spPr>
          <a:xfrm>
            <a:off x="8229600" y="685802"/>
            <a:ext cx="8803482" cy="8105775"/>
          </a:xfrm>
          <a:prstGeom prst="rect">
            <a:avLst/>
          </a:prstGeom>
          <a:noFill/>
          <a:ln>
            <a:solidFill>
              <a:srgbClr val="2E313D"/>
            </a:solidFill>
          </a:ln>
        </p:spPr>
      </p:pic>
      <p:cxnSp>
        <p:nvCxnSpPr>
          <p:cNvPr id="3" name="Straight Arrow Connector 2" descr="yellow arrow">
            <a:extLst>
              <a:ext uri="{FF2B5EF4-FFF2-40B4-BE49-F238E27FC236}">
                <a16:creationId xmlns:a16="http://schemas.microsoft.com/office/drawing/2014/main" id="{1B5838BC-49D3-76E1-DC5D-38B7E45075E5}"/>
              </a:ext>
            </a:extLst>
          </p:cNvPr>
          <p:cNvCxnSpPr>
            <a:cxnSpLocks/>
          </p:cNvCxnSpPr>
          <p:nvPr/>
        </p:nvCxnSpPr>
        <p:spPr>
          <a:xfrm flipV="1">
            <a:off x="5753100" y="1219218"/>
            <a:ext cx="8934450" cy="3638532"/>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descr="yellow arrow">
            <a:extLst>
              <a:ext uri="{FF2B5EF4-FFF2-40B4-BE49-F238E27FC236}">
                <a16:creationId xmlns:a16="http://schemas.microsoft.com/office/drawing/2014/main" id="{E446A7B5-53EB-2DB7-486B-623406911F93}"/>
              </a:ext>
            </a:extLst>
          </p:cNvPr>
          <p:cNvCxnSpPr>
            <a:cxnSpLocks/>
          </p:cNvCxnSpPr>
          <p:nvPr/>
        </p:nvCxnSpPr>
        <p:spPr>
          <a:xfrm>
            <a:off x="5753100" y="5429251"/>
            <a:ext cx="6553200" cy="43814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492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5DDC-88FE-FF5E-921C-7259F6774AD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64C26DF4-FB77-6FAB-5695-0F188B43B41A}"/>
              </a:ext>
            </a:extLst>
          </p:cNvPr>
          <p:cNvSpPr txBox="1">
            <a:spLocks noGrp="1"/>
          </p:cNvSpPr>
          <p:nvPr>
            <p:ph type="title"/>
          </p:nvPr>
        </p:nvSpPr>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a:spcBef>
                <a:spcPts val="0"/>
              </a:spcBef>
              <a:spcAft>
                <a:spcPts val="0"/>
              </a:spcAft>
              <a:buNone/>
              <a:tabLst/>
              <a:defRPr/>
            </a:pPr>
            <a:r>
              <a:rPr lang="en-US" dirty="0"/>
              <a:t>Verifying</a:t>
            </a:r>
            <a:r>
              <a:rPr kumimoji="0" lang="en-US" b="1" i="0" u="none" strike="noStrike" kern="1200" cap="none" spc="0" normalizeH="0" baseline="0" noProof="0" dirty="0">
                <a:ln>
                  <a:noFill/>
                </a:ln>
                <a:effectLst/>
                <a:uLnTx/>
                <a:uFillTx/>
              </a:rPr>
              <a:t> Data: Export Options</a:t>
            </a:r>
            <a:endParaRPr lang="en-US" dirty="0"/>
          </a:p>
        </p:txBody>
      </p:sp>
      <p:graphicFrame>
        <p:nvGraphicFramePr>
          <p:cNvPr id="3" name="Table 2">
            <a:extLst>
              <a:ext uri="{FF2B5EF4-FFF2-40B4-BE49-F238E27FC236}">
                <a16:creationId xmlns:a16="http://schemas.microsoft.com/office/drawing/2014/main" id="{B150D284-C640-9529-C170-17B336B95CEC}"/>
              </a:ext>
            </a:extLst>
          </p:cNvPr>
          <p:cNvGraphicFramePr>
            <a:graphicFrameLocks noGrp="1"/>
          </p:cNvGraphicFramePr>
          <p:nvPr>
            <p:extLst>
              <p:ext uri="{D42A27DB-BD31-4B8C-83A1-F6EECF244321}">
                <p14:modId xmlns:p14="http://schemas.microsoft.com/office/powerpoint/2010/main" val="1470682754"/>
              </p:ext>
            </p:extLst>
          </p:nvPr>
        </p:nvGraphicFramePr>
        <p:xfrm>
          <a:off x="918972" y="2239032"/>
          <a:ext cx="15368778" cy="6814820"/>
        </p:xfrm>
        <a:graphic>
          <a:graphicData uri="http://schemas.openxmlformats.org/drawingml/2006/table">
            <a:tbl>
              <a:tblPr firstRow="1" bandRow="1">
                <a:tableStyleId>{5C22544A-7EE6-4342-B048-85BDC9FD1C3A}</a:tableStyleId>
              </a:tblPr>
              <a:tblGrid>
                <a:gridCol w="5483352">
                  <a:extLst>
                    <a:ext uri="{9D8B030D-6E8A-4147-A177-3AD203B41FA5}">
                      <a16:colId xmlns:a16="http://schemas.microsoft.com/office/drawing/2014/main" val="1335518074"/>
                    </a:ext>
                  </a:extLst>
                </a:gridCol>
                <a:gridCol w="5483352">
                  <a:extLst>
                    <a:ext uri="{9D8B030D-6E8A-4147-A177-3AD203B41FA5}">
                      <a16:colId xmlns:a16="http://schemas.microsoft.com/office/drawing/2014/main" val="733374676"/>
                    </a:ext>
                  </a:extLst>
                </a:gridCol>
                <a:gridCol w="4402074">
                  <a:extLst>
                    <a:ext uri="{9D8B030D-6E8A-4147-A177-3AD203B41FA5}">
                      <a16:colId xmlns:a16="http://schemas.microsoft.com/office/drawing/2014/main" val="400616633"/>
                    </a:ext>
                  </a:extLst>
                </a:gridCol>
              </a:tblGrid>
              <a:tr h="497829">
                <a:tc>
                  <a:txBody>
                    <a:bodyPr/>
                    <a:lstStyle/>
                    <a:p>
                      <a:pPr algn="ctr"/>
                      <a:r>
                        <a:rPr lang="en-US">
                          <a:solidFill>
                            <a:srgbClr val="2F3D4C"/>
                          </a:solidFill>
                        </a:rPr>
                        <a:t>Download Option</a:t>
                      </a:r>
                    </a:p>
                  </a:txBody>
                  <a:tcPr/>
                </a:tc>
                <a:tc>
                  <a:txBody>
                    <a:bodyPr/>
                    <a:lstStyle/>
                    <a:p>
                      <a:pPr algn="ctr"/>
                      <a:r>
                        <a:rPr lang="en-US">
                          <a:solidFill>
                            <a:srgbClr val="2F3D4C"/>
                          </a:solidFill>
                        </a:rPr>
                        <a:t>Headers</a:t>
                      </a:r>
                    </a:p>
                  </a:txBody>
                  <a:tcPr/>
                </a:tc>
                <a:tc>
                  <a:txBody>
                    <a:bodyPr/>
                    <a:lstStyle/>
                    <a:p>
                      <a:pPr algn="ctr"/>
                      <a:r>
                        <a:rPr lang="en-US">
                          <a:solidFill>
                            <a:srgbClr val="2F3D4C"/>
                          </a:solidFill>
                        </a:rPr>
                        <a:t>Rows per Student</a:t>
                      </a:r>
                    </a:p>
                  </a:txBody>
                  <a:tcPr/>
                </a:tc>
                <a:extLst>
                  <a:ext uri="{0D108BD9-81ED-4DB2-BD59-A6C34878D82A}">
                    <a16:rowId xmlns:a16="http://schemas.microsoft.com/office/drawing/2014/main" val="3588231479"/>
                  </a:ext>
                </a:extLst>
              </a:tr>
              <a:tr h="2379980">
                <a:tc>
                  <a:txBody>
                    <a:bodyPr/>
                    <a:lstStyle/>
                    <a:p>
                      <a:r>
                        <a:rPr lang="en-US" sz="2400"/>
                        <a:t>Export to .CSV</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4163036389"/>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.CSV</a:t>
                      </a:r>
                    </a:p>
                    <a:p>
                      <a:endParaRPr lang="en-US" sz="2400"/>
                    </a:p>
                  </a:txBody>
                  <a:tcPr/>
                </a:tc>
                <a:tc>
                  <a:txBody>
                    <a:bodyPr/>
                    <a:lstStyle/>
                    <a:p>
                      <a:r>
                        <a:rPr lang="en-US" sz="2400"/>
                        <a:t>43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3821415054"/>
                  </a:ext>
                </a:extLst>
              </a:tr>
              <a:tr h="655287">
                <a:tc>
                  <a:txBody>
                    <a:bodyPr/>
                    <a:lstStyle/>
                    <a:p>
                      <a:r>
                        <a:rPr lang="en-US" sz="2400"/>
                        <a:t>Export to Excel</a:t>
                      </a:r>
                    </a:p>
                  </a:txBody>
                  <a:tcPr/>
                </a:tc>
                <a:tc>
                  <a:txBody>
                    <a:bodyPr/>
                    <a:lstStyle/>
                    <a:p>
                      <a:r>
                        <a:rPr lang="en-US" sz="2400"/>
                        <a:t>Component, Student Name, Student ID, School Name, Cohort Year, College Ready Status, Career Ready Status, On-Track Status, Component Value, Threshold Value, Meets Benchmark?</a:t>
                      </a:r>
                    </a:p>
                  </a:txBody>
                  <a:tcPr/>
                </a:tc>
                <a:tc>
                  <a:txBody>
                    <a:bodyPr/>
                    <a:lstStyle/>
                    <a:p>
                      <a:r>
                        <a:rPr lang="en-US" sz="2400"/>
                        <a:t>Multiple per student</a:t>
                      </a:r>
                    </a:p>
                  </a:txBody>
                  <a:tcPr/>
                </a:tc>
                <a:extLst>
                  <a:ext uri="{0D108BD9-81ED-4DB2-BD59-A6C34878D82A}">
                    <a16:rowId xmlns:a16="http://schemas.microsoft.com/office/drawing/2014/main" val="1924593116"/>
                  </a:ext>
                </a:extLst>
              </a:tr>
              <a:tr h="497829">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400"/>
                        <a:t>Export to Pivoted Excel – Most closely resembles the Admin Navigator Dashboard</a:t>
                      </a:r>
                    </a:p>
                  </a:txBody>
                  <a:tcPr/>
                </a:tc>
                <a:tc>
                  <a:txBody>
                    <a:bodyPr/>
                    <a:lstStyle/>
                    <a:p>
                      <a:r>
                        <a:rPr lang="en-US" sz="2400"/>
                        <a:t>46 columns – Score/Value, Threshold Value, Meets Benchmark</a:t>
                      </a:r>
                    </a:p>
                  </a:txBody>
                  <a:tcPr/>
                </a:tc>
                <a:tc>
                  <a:txBody>
                    <a:bodyPr/>
                    <a:lstStyle/>
                    <a:p>
                      <a:r>
                        <a:rPr lang="en-US" sz="2400"/>
                        <a:t>One row per student</a:t>
                      </a:r>
                    </a:p>
                  </a:txBody>
                  <a:tcPr/>
                </a:tc>
                <a:extLst>
                  <a:ext uri="{0D108BD9-81ED-4DB2-BD59-A6C34878D82A}">
                    <a16:rowId xmlns:a16="http://schemas.microsoft.com/office/drawing/2014/main" val="1059660683"/>
                  </a:ext>
                </a:extLst>
              </a:tr>
            </a:tbl>
          </a:graphicData>
        </a:graphic>
      </p:graphicFrame>
    </p:spTree>
    <p:extLst>
      <p:ext uri="{BB962C8B-B14F-4D97-AF65-F5344CB8AC3E}">
        <p14:creationId xmlns:p14="http://schemas.microsoft.com/office/powerpoint/2010/main" val="41685070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FB9780-2CBD-816E-1792-7471CD8D249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7B71C59C-1F65-02F8-823A-C29FE715474D}"/>
              </a:ext>
            </a:extLst>
          </p:cNvPr>
          <p:cNvSpPr txBox="1">
            <a:spLocks noGrp="1"/>
          </p:cNvSpPr>
          <p:nvPr>
            <p:ph type="title"/>
          </p:nvPr>
        </p:nvSpPr>
        <p:spPr>
          <a:xfrm>
            <a:off x="918972" y="547687"/>
            <a:ext cx="16404336" cy="1097280"/>
          </a:xfrm>
        </p:spPr>
        <p:txBody>
          <a:bodyPr rot="0" spcFirstLastPara="0" vertOverflow="overflow" horzOverflow="overflow" vert="horz" lIns="0" tIns="0" rIns="0" bIns="0" numCol="1" spcCol="0" rtlCol="0" fromWordArt="0" anchor="t" anchorCtr="0" forceAA="0" compatLnSpc="1">
            <a:prstTxWarp prst="textNoShape">
              <a:avLst/>
            </a:prstTxWarp>
            <a:normAutofit/>
          </a:bodyPr>
          <a:lstStyle/>
          <a:p>
            <a:pPr marL="0" marR="0" lvl="0" indent="0" defTabSz="914400" rtl="0" eaLnBrk="1" fontAlgn="auto" latinLnBrk="0" hangingPunct="1">
              <a:spcBef>
                <a:spcPts val="0"/>
              </a:spcBef>
              <a:spcAft>
                <a:spcPts val="0"/>
              </a:spcAft>
              <a:buClrTx/>
              <a:buSzTx/>
              <a:buFontTx/>
              <a:buNone/>
              <a:tabLst/>
              <a:defRPr/>
            </a:pPr>
            <a:r>
              <a:rPr kumimoji="0" lang="en-US" b="1" i="0" u="none" strike="noStrike" kern="1200" cap="none" spc="0" normalizeH="0" baseline="0" noProof="0" dirty="0">
                <a:ln>
                  <a:noFill/>
                </a:ln>
                <a:effectLst/>
                <a:uLnTx/>
                <a:uFillTx/>
              </a:rPr>
              <a:t>Verifying Data: Issues</a:t>
            </a:r>
          </a:p>
        </p:txBody>
      </p:sp>
      <p:sp>
        <p:nvSpPr>
          <p:cNvPr id="2" name="Content Placeholder 1">
            <a:extLst>
              <a:ext uri="{FF2B5EF4-FFF2-40B4-BE49-F238E27FC236}">
                <a16:creationId xmlns:a16="http://schemas.microsoft.com/office/drawing/2014/main" id="{3C814F38-47E7-B442-528F-0A43693AA00D}"/>
              </a:ext>
            </a:extLst>
          </p:cNvPr>
          <p:cNvSpPr>
            <a:spLocks noGrp="1"/>
          </p:cNvSpPr>
          <p:nvPr>
            <p:ph sz="half" idx="1"/>
          </p:nvPr>
        </p:nvSpPr>
        <p:spPr>
          <a:xfrm>
            <a:off x="918972" y="2247900"/>
            <a:ext cx="16404336" cy="6361229"/>
          </a:xfrm>
        </p:spPr>
        <p:txBody>
          <a:bodyPr vert="horz" lIns="91440" tIns="45720" rIns="91440" bIns="45720" rtlCol="0" anchor="t">
            <a:normAutofit/>
          </a:bodyPr>
          <a:lstStyle/>
          <a:p>
            <a:pPr marL="571500" indent="-571500">
              <a:spcAft>
                <a:spcPts val="600"/>
              </a:spcAft>
            </a:pPr>
            <a:r>
              <a:rPr lang="en-US" sz="3600"/>
              <a:t>One possible issue is caused by differences in the way that districts define how a specific dual enrollment course counts toward high school graduation.</a:t>
            </a:r>
          </a:p>
          <a:p>
            <a:pPr marL="571500" indent="-571500">
              <a:spcAft>
                <a:spcPts val="600"/>
              </a:spcAft>
            </a:pPr>
            <a:r>
              <a:rPr lang="en-US" sz="3600"/>
              <a:t>We are working to determine the best way to accurately represent that data for on-track purposes given that challenge. </a:t>
            </a:r>
          </a:p>
          <a:p>
            <a:pPr marL="571500" indent="-571500">
              <a:spcAft>
                <a:spcPts val="600"/>
              </a:spcAft>
            </a:pPr>
            <a:r>
              <a:rPr lang="en-US" sz="3600"/>
              <a:t>This issue exists for both the school report card itself and the Admin Navigator tables. </a:t>
            </a:r>
          </a:p>
          <a:p>
            <a:pPr marL="571500" indent="-571500">
              <a:spcAft>
                <a:spcPts val="600"/>
              </a:spcAft>
            </a:pPr>
            <a:r>
              <a:rPr lang="en-US" sz="3600"/>
              <a:t>Any coding requirements will be communicated by the Office of Information Technology by Friday, February 27.</a:t>
            </a:r>
            <a:endParaRPr lang="en-US" sz="3600">
              <a:highlight>
                <a:srgbClr val="FFFF00"/>
              </a:highlight>
            </a:endParaRPr>
          </a:p>
        </p:txBody>
      </p:sp>
    </p:spTree>
    <p:extLst>
      <p:ext uri="{BB962C8B-B14F-4D97-AF65-F5344CB8AC3E}">
        <p14:creationId xmlns:p14="http://schemas.microsoft.com/office/powerpoint/2010/main" val="1166566242"/>
      </p:ext>
    </p:extLst>
  </p:cSld>
  <p:clrMapOvr>
    <a:masterClrMapping/>
  </p:clrMapOvr>
  <p:extLst>
    <p:ext uri="{6950BFC3-D8DA-4A85-94F7-54DA5524770B}">
      <p188:commentRel xmlns:p188="http://schemas.microsoft.com/office/powerpoint/2018/8/main" r:id="rId3"/>
    </p:ext>
  </p:extLs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1974A-41AA-B27D-2372-7A9EFC8C018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498CE16-6257-769A-24CA-54B91DB719BD}"/>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Who’s </a:t>
            </a:r>
            <a:r>
              <a:rPr lang="en-US" dirty="0">
                <a:latin typeface="Aptos"/>
                <a:ea typeface="+mn-ea"/>
                <a:cs typeface="+mn-cs"/>
              </a:rPr>
              <a:t>Included</a:t>
            </a:r>
          </a:p>
        </p:txBody>
      </p:sp>
      <p:sp>
        <p:nvSpPr>
          <p:cNvPr id="2" name="Content Placeholder 1">
            <a:extLst>
              <a:ext uri="{FF2B5EF4-FFF2-40B4-BE49-F238E27FC236}">
                <a16:creationId xmlns:a16="http://schemas.microsoft.com/office/drawing/2014/main" id="{ACB28C75-289F-964F-87FE-123864AAB82F}"/>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That dashboard only looks at who is included in the cohort and whether or not the student is on-track (Years 1-3).</a:t>
            </a:r>
          </a:p>
          <a:p>
            <a:pPr marL="457200" indent="-457200">
              <a:buFont typeface="Arial" panose="020B0604020202020204" pitchFamily="34" charset="0"/>
              <a:buChar char="•"/>
            </a:pPr>
            <a:r>
              <a:rPr lang="en-US" sz="4000" dirty="0"/>
              <a:t>What if we want to understand our Graduation Rate or 5</a:t>
            </a:r>
            <a:r>
              <a:rPr lang="en-US" sz="4000" baseline="30000" dirty="0"/>
              <a:t>th</a:t>
            </a:r>
            <a:r>
              <a:rPr lang="en-US" sz="4000" dirty="0"/>
              <a:t> Year Student Success Rate data?</a:t>
            </a:r>
          </a:p>
          <a:p>
            <a:pPr marL="1485900" lvl="1" indent="-457200"/>
            <a:endParaRPr lang="en-US" sz="5400" dirty="0"/>
          </a:p>
        </p:txBody>
      </p:sp>
    </p:spTree>
    <p:extLst>
      <p:ext uri="{BB962C8B-B14F-4D97-AF65-F5344CB8AC3E}">
        <p14:creationId xmlns:p14="http://schemas.microsoft.com/office/powerpoint/2010/main" val="102164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E77F7-3514-5DD7-F802-4859BAE6A78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A0FBAC2C-25E8-F430-4B32-98727A67356C}"/>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Metrics</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565DB679-252C-B242-823F-6B82DF3FD874}"/>
              </a:ext>
            </a:extLst>
          </p:cNvPr>
          <p:cNvSpPr>
            <a:spLocks noGrp="1"/>
          </p:cNvSpPr>
          <p:nvPr>
            <p:ph idx="1"/>
          </p:nvPr>
        </p:nvSpPr>
        <p:spPr>
          <a:xfrm>
            <a:off x="918972" y="1817316"/>
            <a:ext cx="8513786" cy="6333699"/>
          </a:xfrm>
        </p:spPr>
        <p:txBody>
          <a:bodyPr>
            <a:normAutofit/>
          </a:bodyPr>
          <a:lstStyle/>
          <a:p>
            <a:pPr marL="457200" indent="-457200">
              <a:buFont typeface="Arial" panose="020B0604020202020204" pitchFamily="34" charset="0"/>
              <a:buChar char="•"/>
            </a:pPr>
            <a:r>
              <a:rPr lang="en-US" sz="4000" dirty="0"/>
              <a:t>In Admin Navigator, go to the </a:t>
            </a:r>
            <a:r>
              <a:rPr lang="en-US" sz="4000" b="1" dirty="0">
                <a:solidFill>
                  <a:srgbClr val="F0C14C"/>
                </a:solidFill>
              </a:rPr>
              <a:t>Metrics Dashboard</a:t>
            </a:r>
            <a:r>
              <a:rPr lang="en-US" sz="4000" dirty="0"/>
              <a:t>.</a:t>
            </a:r>
          </a:p>
          <a:p>
            <a:pPr marL="457200" indent="-457200">
              <a:buFont typeface="Arial" panose="020B0604020202020204" pitchFamily="34" charset="0"/>
              <a:buChar char="•"/>
            </a:pPr>
            <a:r>
              <a:rPr lang="en-US" sz="4000" dirty="0"/>
              <a:t>If you minimized the filter panes, we will need to bring those back onto the screen.</a:t>
            </a:r>
          </a:p>
        </p:txBody>
      </p:sp>
      <p:pic>
        <p:nvPicPr>
          <p:cNvPr id="15" name="Picture 14" descr="Admin Navigator dashboard">
            <a:extLst>
              <a:ext uri="{FF2B5EF4-FFF2-40B4-BE49-F238E27FC236}">
                <a16:creationId xmlns:a16="http://schemas.microsoft.com/office/drawing/2014/main" id="{ACBCDB53-E906-B47A-6203-5DEBE3A96E66}"/>
              </a:ext>
            </a:extLst>
          </p:cNvPr>
          <p:cNvPicPr>
            <a:picLocks noChangeAspect="1"/>
          </p:cNvPicPr>
          <p:nvPr/>
        </p:nvPicPr>
        <p:blipFill>
          <a:blip r:embed="rId3"/>
          <a:stretch>
            <a:fillRect/>
          </a:stretch>
        </p:blipFill>
        <p:spPr>
          <a:xfrm>
            <a:off x="9934806" y="711606"/>
            <a:ext cx="6430272" cy="8449854"/>
          </a:xfrm>
          <a:prstGeom prst="rect">
            <a:avLst/>
          </a:prstGeom>
        </p:spPr>
      </p:pic>
      <p:cxnSp>
        <p:nvCxnSpPr>
          <p:cNvPr id="10" name="Straight Arrow Connector 9" descr="yellow arrow">
            <a:extLst>
              <a:ext uri="{FF2B5EF4-FFF2-40B4-BE49-F238E27FC236}">
                <a16:creationId xmlns:a16="http://schemas.microsoft.com/office/drawing/2014/main" id="{67494558-BA1E-B147-FEFA-2D821B8300DF}"/>
              </a:ext>
            </a:extLst>
          </p:cNvPr>
          <p:cNvCxnSpPr>
            <a:cxnSpLocks/>
          </p:cNvCxnSpPr>
          <p:nvPr/>
        </p:nvCxnSpPr>
        <p:spPr>
          <a:xfrm flipV="1">
            <a:off x="9432758" y="2135985"/>
            <a:ext cx="1003013" cy="1129729"/>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descr="yellow arrow">
            <a:extLst>
              <a:ext uri="{FF2B5EF4-FFF2-40B4-BE49-F238E27FC236}">
                <a16:creationId xmlns:a16="http://schemas.microsoft.com/office/drawing/2014/main" id="{C49A9D09-FA3C-D865-17D9-15C2790ADF59}"/>
              </a:ext>
            </a:extLst>
          </p:cNvPr>
          <p:cNvCxnSpPr>
            <a:cxnSpLocks/>
          </p:cNvCxnSpPr>
          <p:nvPr/>
        </p:nvCxnSpPr>
        <p:spPr>
          <a:xfrm>
            <a:off x="9432758" y="3265714"/>
            <a:ext cx="1003013" cy="523965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529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8497D-26BD-7089-A373-EB11EEC59C5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6E61BB0-D211-B9C0-C0E3-FF82547C34FD}"/>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Metrics Filters</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06F77A75-81ED-0E02-5D55-5124267996F7}"/>
              </a:ext>
            </a:extLst>
          </p:cNvPr>
          <p:cNvSpPr>
            <a:spLocks noGrp="1"/>
          </p:cNvSpPr>
          <p:nvPr>
            <p:ph idx="1"/>
          </p:nvPr>
        </p:nvSpPr>
        <p:spPr>
          <a:xfrm>
            <a:off x="918972" y="1817316"/>
            <a:ext cx="8513786" cy="6333699"/>
          </a:xfrm>
        </p:spPr>
        <p:txBody>
          <a:bodyPr>
            <a:normAutofit/>
          </a:bodyPr>
          <a:lstStyle/>
          <a:p>
            <a:pPr marL="457200" indent="-457200">
              <a:buFont typeface="Arial" panose="020B0604020202020204" pitchFamily="34" charset="0"/>
              <a:buChar char="•"/>
            </a:pPr>
            <a:r>
              <a:rPr lang="en-US" sz="4000" dirty="0"/>
              <a:t>In Admin Navigator, go to the </a:t>
            </a:r>
            <a:r>
              <a:rPr lang="en-US" sz="4000" b="1" dirty="0">
                <a:solidFill>
                  <a:srgbClr val="F0C14C"/>
                </a:solidFill>
              </a:rPr>
              <a:t>Metrics Dashboard</a:t>
            </a:r>
            <a:r>
              <a:rPr lang="en-US" sz="4000" dirty="0"/>
              <a:t>.</a:t>
            </a:r>
          </a:p>
          <a:p>
            <a:pPr marL="457200" indent="-457200">
              <a:buFont typeface="Arial" panose="020B0604020202020204" pitchFamily="34" charset="0"/>
              <a:buChar char="•"/>
            </a:pPr>
            <a:r>
              <a:rPr lang="en-US" sz="4000" dirty="0"/>
              <a:t>If you minimized the filter panes, we will need to bring those back onto the screen.</a:t>
            </a:r>
          </a:p>
        </p:txBody>
      </p:sp>
      <p:sp>
        <p:nvSpPr>
          <p:cNvPr id="6" name="Rectangle 5" descr="Blank box to cover PPI on screenshot">
            <a:extLst>
              <a:ext uri="{FF2B5EF4-FFF2-40B4-BE49-F238E27FC236}">
                <a16:creationId xmlns:a16="http://schemas.microsoft.com/office/drawing/2014/main" id="{1D3D64B2-F890-C38F-9C2C-5E4AA5AFB122}"/>
              </a:ext>
            </a:extLst>
          </p:cNvPr>
          <p:cNvSpPr/>
          <p:nvPr/>
        </p:nvSpPr>
        <p:spPr>
          <a:xfrm>
            <a:off x="13204372" y="6403272"/>
            <a:ext cx="1600200" cy="2286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pic>
        <p:nvPicPr>
          <p:cNvPr id="8" name="Picture 7" descr="Screenshot of metrics dashboard filters">
            <a:extLst>
              <a:ext uri="{FF2B5EF4-FFF2-40B4-BE49-F238E27FC236}">
                <a16:creationId xmlns:a16="http://schemas.microsoft.com/office/drawing/2014/main" id="{AB08F974-254A-B827-BFDA-7E453001AAC2}"/>
              </a:ext>
            </a:extLst>
          </p:cNvPr>
          <p:cNvPicPr>
            <a:picLocks noChangeAspect="1"/>
          </p:cNvPicPr>
          <p:nvPr/>
        </p:nvPicPr>
        <p:blipFill>
          <a:blip r:embed="rId3"/>
          <a:stretch>
            <a:fillRect/>
          </a:stretch>
        </p:blipFill>
        <p:spPr>
          <a:xfrm>
            <a:off x="10418753" y="359964"/>
            <a:ext cx="4995418" cy="8452697"/>
          </a:xfrm>
          <a:prstGeom prst="rect">
            <a:avLst/>
          </a:prstGeom>
        </p:spPr>
      </p:pic>
    </p:spTree>
    <p:extLst>
      <p:ext uri="{BB962C8B-B14F-4D97-AF65-F5344CB8AC3E}">
        <p14:creationId xmlns:p14="http://schemas.microsoft.com/office/powerpoint/2010/main" val="37470413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CAE20-14BF-8C4A-362F-6A4F10A662A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B243775-08A3-4B43-FE74-9D81C7F9878F}"/>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Metrics Dashboard</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2005754F-9776-0320-2DB4-A75045E158E5}"/>
              </a:ext>
            </a:extLst>
          </p:cNvPr>
          <p:cNvSpPr>
            <a:spLocks noGrp="1"/>
          </p:cNvSpPr>
          <p:nvPr>
            <p:ph idx="1"/>
          </p:nvPr>
        </p:nvSpPr>
        <p:spPr>
          <a:xfrm>
            <a:off x="918972" y="1817316"/>
            <a:ext cx="8513786" cy="6333699"/>
          </a:xfrm>
        </p:spPr>
        <p:txBody>
          <a:bodyPr>
            <a:normAutofit/>
          </a:bodyPr>
          <a:lstStyle/>
          <a:p>
            <a:pPr marL="457200" indent="-457200">
              <a:buFont typeface="Arial" panose="020B0604020202020204" pitchFamily="34" charset="0"/>
              <a:buChar char="•"/>
            </a:pPr>
            <a:r>
              <a:rPr lang="en-US" sz="4000"/>
              <a:t>In Admin Navigator, go to the </a:t>
            </a:r>
            <a:r>
              <a:rPr lang="en-US" sz="4000" b="1">
                <a:solidFill>
                  <a:srgbClr val="F0C14C"/>
                </a:solidFill>
              </a:rPr>
              <a:t>Metrics Dashboard</a:t>
            </a:r>
            <a:r>
              <a:rPr lang="en-US" sz="4000"/>
              <a:t>.</a:t>
            </a:r>
          </a:p>
        </p:txBody>
      </p:sp>
      <p:cxnSp>
        <p:nvCxnSpPr>
          <p:cNvPr id="10" name="Straight Arrow Connector 9" descr="yellow arrow">
            <a:extLst>
              <a:ext uri="{FF2B5EF4-FFF2-40B4-BE49-F238E27FC236}">
                <a16:creationId xmlns:a16="http://schemas.microsoft.com/office/drawing/2014/main" id="{6959F473-C50B-BE83-209E-B293D6D1D721}"/>
              </a:ext>
            </a:extLst>
          </p:cNvPr>
          <p:cNvCxnSpPr>
            <a:cxnSpLocks/>
          </p:cNvCxnSpPr>
          <p:nvPr/>
        </p:nvCxnSpPr>
        <p:spPr>
          <a:xfrm>
            <a:off x="4835319" y="3081901"/>
            <a:ext cx="5192298" cy="506911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pic>
        <p:nvPicPr>
          <p:cNvPr id="9" name="Picture 8" descr="Screenshot of metrics dashboard filters">
            <a:extLst>
              <a:ext uri="{FF2B5EF4-FFF2-40B4-BE49-F238E27FC236}">
                <a16:creationId xmlns:a16="http://schemas.microsoft.com/office/drawing/2014/main" id="{DEAEDDF5-0357-2990-3BA9-4D1ADE15D991}"/>
              </a:ext>
            </a:extLst>
          </p:cNvPr>
          <p:cNvPicPr>
            <a:picLocks noChangeAspect="1"/>
          </p:cNvPicPr>
          <p:nvPr/>
        </p:nvPicPr>
        <p:blipFill>
          <a:blip r:embed="rId3"/>
          <a:stretch>
            <a:fillRect/>
          </a:stretch>
        </p:blipFill>
        <p:spPr>
          <a:xfrm>
            <a:off x="11347815" y="551187"/>
            <a:ext cx="5192297" cy="8865956"/>
          </a:xfrm>
          <a:prstGeom prst="rect">
            <a:avLst/>
          </a:prstGeom>
        </p:spPr>
      </p:pic>
    </p:spTree>
    <p:extLst>
      <p:ext uri="{BB962C8B-B14F-4D97-AF65-F5344CB8AC3E}">
        <p14:creationId xmlns:p14="http://schemas.microsoft.com/office/powerpoint/2010/main" val="26321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951F8-A026-93A5-5C80-C73BC3B5924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74E3AC9-278A-F2F5-14EB-86F9F9D90AD9}"/>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Cohort Progression Maintenance</a:t>
            </a:r>
          </a:p>
        </p:txBody>
      </p:sp>
      <p:sp>
        <p:nvSpPr>
          <p:cNvPr id="2" name="Content Placeholder 1">
            <a:extLst>
              <a:ext uri="{FF2B5EF4-FFF2-40B4-BE49-F238E27FC236}">
                <a16:creationId xmlns:a16="http://schemas.microsoft.com/office/drawing/2014/main" id="{053BE205-BFCD-C5FB-7613-C8992B2EFBB3}"/>
              </a:ext>
            </a:extLst>
          </p:cNvPr>
          <p:cNvSpPr>
            <a:spLocks noGrp="1"/>
          </p:cNvSpPr>
          <p:nvPr>
            <p:ph idx="1"/>
          </p:nvPr>
        </p:nvSpPr>
        <p:spPr>
          <a:xfrm>
            <a:off x="918972" y="1817316"/>
            <a:ext cx="7692423" cy="6333699"/>
          </a:xfrm>
        </p:spPr>
        <p:txBody>
          <a:bodyPr>
            <a:normAutofit/>
          </a:bodyPr>
          <a:lstStyle/>
          <a:p>
            <a:pPr marL="571500" indent="-571500">
              <a:buFont typeface="Arial" panose="020B0604020202020204" pitchFamily="34" charset="0"/>
              <a:buChar char="•"/>
            </a:pPr>
            <a:r>
              <a:rPr lang="en-US" sz="4000"/>
              <a:t>Please see the </a:t>
            </a:r>
            <a:r>
              <a:rPr lang="en-US" sz="4000">
                <a:hlinkClick r:id="rId3"/>
              </a:rPr>
              <a:t>Cohort Progression Maintenance Manual</a:t>
            </a:r>
            <a:r>
              <a:rPr lang="en-US" sz="4000"/>
              <a:t> for documentation requirements.</a:t>
            </a:r>
            <a:endParaRPr lang="en-US" sz="3600">
              <a:solidFill>
                <a:srgbClr val="2F3D4C"/>
              </a:solidFill>
            </a:endParaRPr>
          </a:p>
          <a:p>
            <a:pPr marL="1600200" lvl="1" indent="-571500"/>
            <a:endParaRPr lang="en-US" sz="3600">
              <a:solidFill>
                <a:srgbClr val="2F3D4C"/>
              </a:solidFill>
            </a:endParaRPr>
          </a:p>
          <a:p>
            <a:pPr marL="1600200" lvl="1" indent="-571500"/>
            <a:endParaRPr lang="en-US" sz="3600">
              <a:solidFill>
                <a:srgbClr val="2F3D4C"/>
              </a:solidFill>
            </a:endParaRPr>
          </a:p>
        </p:txBody>
      </p:sp>
      <p:pic>
        <p:nvPicPr>
          <p:cNvPr id="3" name="Picture 2" descr="A cover of the cohort manual">
            <a:extLst>
              <a:ext uri="{FF2B5EF4-FFF2-40B4-BE49-F238E27FC236}">
                <a16:creationId xmlns:a16="http://schemas.microsoft.com/office/drawing/2014/main" id="{CDD8A1F0-B6F6-5C61-CEEE-36645270833D}"/>
              </a:ext>
            </a:extLst>
          </p:cNvPr>
          <p:cNvPicPr>
            <a:picLocks noChangeAspect="1"/>
          </p:cNvPicPr>
          <p:nvPr/>
        </p:nvPicPr>
        <p:blipFill>
          <a:blip r:embed="rId4"/>
          <a:stretch>
            <a:fillRect/>
          </a:stretch>
        </p:blipFill>
        <p:spPr>
          <a:xfrm>
            <a:off x="10105019" y="1587722"/>
            <a:ext cx="4926211" cy="6333699"/>
          </a:xfrm>
          <a:prstGeom prst="rect">
            <a:avLst/>
          </a:prstGeom>
          <a:ln>
            <a:solidFill>
              <a:srgbClr val="2E313D"/>
            </a:solidFill>
          </a:ln>
        </p:spPr>
      </p:pic>
      <p:sp>
        <p:nvSpPr>
          <p:cNvPr id="8" name="TextBox 7">
            <a:extLst>
              <a:ext uri="{FF2B5EF4-FFF2-40B4-BE49-F238E27FC236}">
                <a16:creationId xmlns:a16="http://schemas.microsoft.com/office/drawing/2014/main" id="{4C545441-5B28-329A-D03D-412268561B21}"/>
              </a:ext>
            </a:extLst>
          </p:cNvPr>
          <p:cNvSpPr txBox="1"/>
          <p:nvPr/>
        </p:nvSpPr>
        <p:spPr>
          <a:xfrm>
            <a:off x="10105019" y="8028096"/>
            <a:ext cx="5106926" cy="923330"/>
          </a:xfrm>
          <a:prstGeom prst="rect">
            <a:avLst/>
          </a:prstGeom>
          <a:noFill/>
        </p:spPr>
        <p:txBody>
          <a:bodyPr wrap="square">
            <a:spAutoFit/>
          </a:bodyPr>
          <a:lstStyle/>
          <a:p>
            <a:r>
              <a:rPr lang="en-US" dirty="0"/>
              <a:t>https://ed.sc.gov/data/cohort-maintenance-information-and-resources/cohort-progression-maintenance-manual/</a:t>
            </a:r>
          </a:p>
        </p:txBody>
      </p:sp>
    </p:spTree>
    <p:extLst>
      <p:ext uri="{BB962C8B-B14F-4D97-AF65-F5344CB8AC3E}">
        <p14:creationId xmlns:p14="http://schemas.microsoft.com/office/powerpoint/2010/main" val="372572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11E6D-0431-91A8-2A65-45F0D2E4635A}"/>
            </a:ext>
          </a:extLst>
        </p:cNvPr>
        <p:cNvGrpSpPr/>
        <p:nvPr/>
      </p:nvGrpSpPr>
      <p:grpSpPr>
        <a:xfrm>
          <a:off x="0" y="0"/>
          <a:ext cx="0" cy="0"/>
          <a:chOff x="0" y="0"/>
          <a:chExt cx="0" cy="0"/>
        </a:xfrm>
      </p:grpSpPr>
      <p:pic>
        <p:nvPicPr>
          <p:cNvPr id="6" name="Picture 5" descr="Screenshot of metrics dashboard filters">
            <a:extLst>
              <a:ext uri="{FF2B5EF4-FFF2-40B4-BE49-F238E27FC236}">
                <a16:creationId xmlns:a16="http://schemas.microsoft.com/office/drawing/2014/main" id="{583C6786-1387-BEFE-E260-BF169B088263}"/>
              </a:ext>
            </a:extLst>
          </p:cNvPr>
          <p:cNvPicPr>
            <a:picLocks noChangeAspect="1"/>
          </p:cNvPicPr>
          <p:nvPr/>
        </p:nvPicPr>
        <p:blipFill>
          <a:blip r:embed="rId3"/>
          <a:stretch>
            <a:fillRect/>
          </a:stretch>
        </p:blipFill>
        <p:spPr>
          <a:xfrm>
            <a:off x="10535546" y="147861"/>
            <a:ext cx="5115023" cy="9025637"/>
          </a:xfrm>
          <a:prstGeom prst="rect">
            <a:avLst/>
          </a:prstGeom>
        </p:spPr>
      </p:pic>
      <p:sp>
        <p:nvSpPr>
          <p:cNvPr id="5" name="TextBox 2">
            <a:extLst>
              <a:ext uri="{FF2B5EF4-FFF2-40B4-BE49-F238E27FC236}">
                <a16:creationId xmlns:a16="http://schemas.microsoft.com/office/drawing/2014/main" id="{33E77EAC-E454-E4C5-DADA-9CFDB299A8E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defRPr/>
            </a:pPr>
            <a:r>
              <a:rPr lang="en-US" dirty="0">
                <a:latin typeface="Aptos"/>
                <a:ea typeface="+mn-ea"/>
                <a:cs typeface="+mn-cs"/>
              </a:rPr>
              <a:t>Verifying </a:t>
            </a:r>
            <a:r>
              <a:rPr kumimoji="0" lang="en-US" sz="5000" b="1" i="0" u="none" strike="noStrike" kern="1200" cap="none" spc="0" normalizeH="0" baseline="0" noProof="0" dirty="0">
                <a:ln>
                  <a:noFill/>
                </a:ln>
                <a:effectLst/>
                <a:uLnTx/>
                <a:uFillTx/>
                <a:latin typeface="Aptos"/>
                <a:ea typeface="+mn-ea"/>
                <a:cs typeface="+mn-cs"/>
              </a:rPr>
              <a:t>Data: Apply Filters</a:t>
            </a:r>
            <a:endParaRPr lang="en-US" b="0" dirty="0">
              <a:solidFill>
                <a:srgbClr val="000000"/>
              </a:solidFill>
              <a:latin typeface="Aptos"/>
              <a:ea typeface="+mn-ea"/>
              <a:cs typeface="+mn-cs"/>
            </a:endParaRPr>
          </a:p>
        </p:txBody>
      </p:sp>
      <p:sp>
        <p:nvSpPr>
          <p:cNvPr id="2" name="Content Placeholder 1">
            <a:extLst>
              <a:ext uri="{FF2B5EF4-FFF2-40B4-BE49-F238E27FC236}">
                <a16:creationId xmlns:a16="http://schemas.microsoft.com/office/drawing/2014/main" id="{4132E63D-009D-CEBC-EF7E-84404DA26B6F}"/>
              </a:ext>
            </a:extLst>
          </p:cNvPr>
          <p:cNvSpPr>
            <a:spLocks noGrp="1"/>
          </p:cNvSpPr>
          <p:nvPr>
            <p:ph idx="1"/>
          </p:nvPr>
        </p:nvSpPr>
        <p:spPr>
          <a:xfrm>
            <a:off x="918972" y="1817316"/>
            <a:ext cx="8503997" cy="6333699"/>
          </a:xfrm>
        </p:spPr>
        <p:txBody>
          <a:bodyPr>
            <a:normAutofit/>
          </a:bodyPr>
          <a:lstStyle/>
          <a:p>
            <a:pPr marL="457200" indent="-457200">
              <a:buFont typeface="Arial" panose="020B0604020202020204" pitchFamily="34" charset="0"/>
              <a:buChar char="•"/>
            </a:pPr>
            <a:r>
              <a:rPr lang="en-US" sz="4000"/>
              <a:t>In Admin Navigator, go to the Metrics Dashboard.</a:t>
            </a:r>
          </a:p>
          <a:p>
            <a:pPr marL="1485900" lvl="1" indent="-457200"/>
            <a:r>
              <a:rPr lang="en-US" sz="3600">
                <a:solidFill>
                  <a:srgbClr val="2F3D4C"/>
                </a:solidFill>
              </a:rPr>
              <a:t>Select School Year – 2025-26</a:t>
            </a:r>
          </a:p>
          <a:p>
            <a:pPr marL="1485900" lvl="1" indent="-457200"/>
            <a:r>
              <a:rPr lang="en-US" sz="3600">
                <a:solidFill>
                  <a:srgbClr val="2F3D4C"/>
                </a:solidFill>
              </a:rPr>
              <a:t>Select LEA Name – Your district</a:t>
            </a:r>
          </a:p>
          <a:p>
            <a:pPr marL="1485900" lvl="1" indent="-457200"/>
            <a:r>
              <a:rPr lang="en-US" sz="3600">
                <a:solidFill>
                  <a:srgbClr val="2F3D4C"/>
                </a:solidFill>
              </a:rPr>
              <a:t>Select School Name – If needed</a:t>
            </a:r>
          </a:p>
          <a:p>
            <a:pPr marL="1485900" lvl="1" indent="-457200"/>
            <a:r>
              <a:rPr lang="en-US" sz="3600">
                <a:solidFill>
                  <a:srgbClr val="2F3D4C"/>
                </a:solidFill>
              </a:rPr>
              <a:t>Select Metric Category – Graduation Rate, High School Student Success</a:t>
            </a:r>
          </a:p>
          <a:p>
            <a:pPr marL="1485900" lvl="1" indent="-457200"/>
            <a:r>
              <a:rPr lang="en-US" sz="3600">
                <a:solidFill>
                  <a:srgbClr val="2F3D4C"/>
                </a:solidFill>
              </a:rPr>
              <a:t>Apply filters</a:t>
            </a:r>
          </a:p>
        </p:txBody>
      </p:sp>
      <p:cxnSp>
        <p:nvCxnSpPr>
          <p:cNvPr id="4" name="Straight Arrow Connector 3" descr="Yellow arrow">
            <a:extLst>
              <a:ext uri="{FF2B5EF4-FFF2-40B4-BE49-F238E27FC236}">
                <a16:creationId xmlns:a16="http://schemas.microsoft.com/office/drawing/2014/main" id="{D5E0E844-7B72-E1BC-3065-1F71D3706A8C}"/>
              </a:ext>
            </a:extLst>
          </p:cNvPr>
          <p:cNvCxnSpPr>
            <a:cxnSpLocks/>
          </p:cNvCxnSpPr>
          <p:nvPr/>
        </p:nvCxnSpPr>
        <p:spPr>
          <a:xfrm flipV="1">
            <a:off x="8244114" y="2416752"/>
            <a:ext cx="4929084" cy="81952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descr="Yellow arrow">
            <a:extLst>
              <a:ext uri="{FF2B5EF4-FFF2-40B4-BE49-F238E27FC236}">
                <a16:creationId xmlns:a16="http://schemas.microsoft.com/office/drawing/2014/main" id="{FF7D7A88-AFF7-0552-AC9E-8CA1D14DA8C5}"/>
              </a:ext>
            </a:extLst>
          </p:cNvPr>
          <p:cNvCxnSpPr>
            <a:cxnSpLocks/>
          </p:cNvCxnSpPr>
          <p:nvPr/>
        </p:nvCxnSpPr>
        <p:spPr>
          <a:xfrm flipV="1">
            <a:off x="8679543" y="3236279"/>
            <a:ext cx="4493655" cy="599436"/>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descr="Yellow arrow">
            <a:extLst>
              <a:ext uri="{FF2B5EF4-FFF2-40B4-BE49-F238E27FC236}">
                <a16:creationId xmlns:a16="http://schemas.microsoft.com/office/drawing/2014/main" id="{4D73AEA6-5E0D-972A-B032-8665CE3FD0D0}"/>
              </a:ext>
            </a:extLst>
          </p:cNvPr>
          <p:cNvCxnSpPr>
            <a:cxnSpLocks/>
          </p:cNvCxnSpPr>
          <p:nvPr/>
        </p:nvCxnSpPr>
        <p:spPr>
          <a:xfrm flipV="1">
            <a:off x="8817087" y="3976914"/>
            <a:ext cx="4356111" cy="453167"/>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descr="Yellow arrow">
            <a:extLst>
              <a:ext uri="{FF2B5EF4-FFF2-40B4-BE49-F238E27FC236}">
                <a16:creationId xmlns:a16="http://schemas.microsoft.com/office/drawing/2014/main" id="{CD5F0DB3-C0C0-2CA4-F464-DC7220CED247}"/>
              </a:ext>
            </a:extLst>
          </p:cNvPr>
          <p:cNvCxnSpPr>
            <a:cxnSpLocks/>
          </p:cNvCxnSpPr>
          <p:nvPr/>
        </p:nvCxnSpPr>
        <p:spPr>
          <a:xfrm>
            <a:off x="4891314" y="6807200"/>
            <a:ext cx="8519886" cy="1662484"/>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19" name="Rectangle 18" descr="Yellow box">
            <a:extLst>
              <a:ext uri="{FF2B5EF4-FFF2-40B4-BE49-F238E27FC236}">
                <a16:creationId xmlns:a16="http://schemas.microsoft.com/office/drawing/2014/main" id="{6B280837-53C6-731E-AF18-455DF255B87D}"/>
              </a:ext>
            </a:extLst>
          </p:cNvPr>
          <p:cNvSpPr/>
          <p:nvPr/>
        </p:nvSpPr>
        <p:spPr>
          <a:xfrm>
            <a:off x="14891657" y="1423893"/>
            <a:ext cx="603497" cy="393423"/>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Yellow box">
            <a:extLst>
              <a:ext uri="{FF2B5EF4-FFF2-40B4-BE49-F238E27FC236}">
                <a16:creationId xmlns:a16="http://schemas.microsoft.com/office/drawing/2014/main" id="{5649685D-2807-2574-7C8F-D076379FC9C3}"/>
              </a:ext>
            </a:extLst>
          </p:cNvPr>
          <p:cNvSpPr/>
          <p:nvPr/>
        </p:nvSpPr>
        <p:spPr>
          <a:xfrm>
            <a:off x="13599886" y="8329263"/>
            <a:ext cx="1291771" cy="33660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descr="Yellow arrow">
            <a:extLst>
              <a:ext uri="{FF2B5EF4-FFF2-40B4-BE49-F238E27FC236}">
                <a16:creationId xmlns:a16="http://schemas.microsoft.com/office/drawing/2014/main" id="{A0B267F5-58EC-BC7F-6319-2D7FCFC3A1D7}"/>
              </a:ext>
            </a:extLst>
          </p:cNvPr>
          <p:cNvCxnSpPr>
            <a:cxnSpLocks/>
          </p:cNvCxnSpPr>
          <p:nvPr/>
        </p:nvCxnSpPr>
        <p:spPr>
          <a:xfrm flipV="1">
            <a:off x="8432800" y="4750961"/>
            <a:ext cx="4660257" cy="706410"/>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8784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CB922-E2D3-0769-6665-201838DF348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9BE8837B-8A31-29A6-E73B-20C8FFFFD17F}"/>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Views</a:t>
            </a:r>
            <a:endParaRPr lang="en-US" dirty="0">
              <a:latin typeface="Aptos"/>
              <a:ea typeface="+mn-ea"/>
              <a:cs typeface="+mn-cs"/>
            </a:endParaRPr>
          </a:p>
        </p:txBody>
      </p:sp>
      <p:pic>
        <p:nvPicPr>
          <p:cNvPr id="11" name="Picture 10" descr="Screenshot of metrics dashboard">
            <a:extLst>
              <a:ext uri="{FF2B5EF4-FFF2-40B4-BE49-F238E27FC236}">
                <a16:creationId xmlns:a16="http://schemas.microsoft.com/office/drawing/2014/main" id="{0AC16459-6F1D-8DF6-F33F-16159EEE2C9E}"/>
              </a:ext>
            </a:extLst>
          </p:cNvPr>
          <p:cNvPicPr>
            <a:picLocks noChangeAspect="1"/>
          </p:cNvPicPr>
          <p:nvPr/>
        </p:nvPicPr>
        <p:blipFill>
          <a:blip r:embed="rId3"/>
          <a:stretch>
            <a:fillRect/>
          </a:stretch>
        </p:blipFill>
        <p:spPr>
          <a:xfrm>
            <a:off x="918972" y="1982438"/>
            <a:ext cx="16965665" cy="6846252"/>
          </a:xfrm>
          <a:prstGeom prst="rect">
            <a:avLst/>
          </a:prstGeom>
        </p:spPr>
      </p:pic>
      <p:sp>
        <p:nvSpPr>
          <p:cNvPr id="12" name="Rectangle 11" descr="Yellow box">
            <a:extLst>
              <a:ext uri="{FF2B5EF4-FFF2-40B4-BE49-F238E27FC236}">
                <a16:creationId xmlns:a16="http://schemas.microsoft.com/office/drawing/2014/main" id="{DF720D43-498A-AAE5-3360-D7793E8E4491}"/>
              </a:ext>
            </a:extLst>
          </p:cNvPr>
          <p:cNvSpPr/>
          <p:nvPr/>
        </p:nvSpPr>
        <p:spPr>
          <a:xfrm>
            <a:off x="1364843" y="4307172"/>
            <a:ext cx="905391" cy="420673"/>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descr="Yellow box">
            <a:extLst>
              <a:ext uri="{FF2B5EF4-FFF2-40B4-BE49-F238E27FC236}">
                <a16:creationId xmlns:a16="http://schemas.microsoft.com/office/drawing/2014/main" id="{9428D9FB-8C56-1563-0FA3-B49119646F83}"/>
              </a:ext>
            </a:extLst>
          </p:cNvPr>
          <p:cNvSpPr/>
          <p:nvPr/>
        </p:nvSpPr>
        <p:spPr>
          <a:xfrm>
            <a:off x="2364828" y="4307172"/>
            <a:ext cx="905391" cy="420673"/>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descr="Yellow box">
            <a:extLst>
              <a:ext uri="{FF2B5EF4-FFF2-40B4-BE49-F238E27FC236}">
                <a16:creationId xmlns:a16="http://schemas.microsoft.com/office/drawing/2014/main" id="{D9BF5539-4D85-0DDD-140C-F43CB676DD1C}"/>
              </a:ext>
            </a:extLst>
          </p:cNvPr>
          <p:cNvSpPr/>
          <p:nvPr/>
        </p:nvSpPr>
        <p:spPr>
          <a:xfrm>
            <a:off x="3371570" y="4307172"/>
            <a:ext cx="957543" cy="420673"/>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59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xit" presetSubtype="0" fill="hold" grpId="0" nodeType="withEffect">
                                  <p:stCondLst>
                                    <p:cond delay="0"/>
                                  </p:stCondLst>
                                  <p:childTnLst>
                                    <p:animEffect transition="out" filter="fad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xit" presetSubtype="0" fill="hold" grpId="0" nodeType="with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93DDA-E5F3-0B66-77C4-AD8A08B0808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010E3E7F-FDDF-4AA6-F8DE-6E486150C430}"/>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Filter Options </a:t>
            </a:r>
            <a:endParaRPr lang="en-US" dirty="0">
              <a:latin typeface="Aptos"/>
              <a:ea typeface="+mn-ea"/>
              <a:cs typeface="+mn-cs"/>
            </a:endParaRPr>
          </a:p>
        </p:txBody>
      </p:sp>
      <p:pic>
        <p:nvPicPr>
          <p:cNvPr id="17" name="Picture 16" descr="Screenshot of school view metrics dashboard">
            <a:extLst>
              <a:ext uri="{FF2B5EF4-FFF2-40B4-BE49-F238E27FC236}">
                <a16:creationId xmlns:a16="http://schemas.microsoft.com/office/drawing/2014/main" id="{0C799536-75DA-4E4D-8AC8-C970252E1CFB}"/>
              </a:ext>
            </a:extLst>
          </p:cNvPr>
          <p:cNvPicPr>
            <a:picLocks noChangeAspect="1"/>
          </p:cNvPicPr>
          <p:nvPr/>
        </p:nvPicPr>
        <p:blipFill>
          <a:blip r:embed="rId3"/>
          <a:stretch>
            <a:fillRect/>
          </a:stretch>
        </p:blipFill>
        <p:spPr>
          <a:xfrm>
            <a:off x="918972" y="2271497"/>
            <a:ext cx="16746388" cy="4160833"/>
          </a:xfrm>
          <a:prstGeom prst="rect">
            <a:avLst/>
          </a:prstGeom>
        </p:spPr>
      </p:pic>
      <p:sp>
        <p:nvSpPr>
          <p:cNvPr id="18" name="Rectangle 17" descr="Yellow box">
            <a:extLst>
              <a:ext uri="{FF2B5EF4-FFF2-40B4-BE49-F238E27FC236}">
                <a16:creationId xmlns:a16="http://schemas.microsoft.com/office/drawing/2014/main" id="{BB7189A6-1C41-D69D-EBE3-B0E897666349}"/>
              </a:ext>
            </a:extLst>
          </p:cNvPr>
          <p:cNvSpPr/>
          <p:nvPr/>
        </p:nvSpPr>
        <p:spPr>
          <a:xfrm>
            <a:off x="1171028" y="3261013"/>
            <a:ext cx="1711872"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descr="Yellow box">
            <a:extLst>
              <a:ext uri="{FF2B5EF4-FFF2-40B4-BE49-F238E27FC236}">
                <a16:creationId xmlns:a16="http://schemas.microsoft.com/office/drawing/2014/main" id="{D8267811-7869-3B57-65F1-E727BB1E9917}"/>
              </a:ext>
            </a:extLst>
          </p:cNvPr>
          <p:cNvSpPr/>
          <p:nvPr/>
        </p:nvSpPr>
        <p:spPr>
          <a:xfrm>
            <a:off x="6543128" y="3261013"/>
            <a:ext cx="1711872"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descr="Yellow box">
            <a:extLst>
              <a:ext uri="{FF2B5EF4-FFF2-40B4-BE49-F238E27FC236}">
                <a16:creationId xmlns:a16="http://schemas.microsoft.com/office/drawing/2014/main" id="{BB2BFFDC-A649-9B89-4E79-D7C01B51F4F2}"/>
              </a:ext>
            </a:extLst>
          </p:cNvPr>
          <p:cNvSpPr/>
          <p:nvPr/>
        </p:nvSpPr>
        <p:spPr>
          <a:xfrm>
            <a:off x="4831256" y="3261013"/>
            <a:ext cx="1711872"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descr="Yellow box">
            <a:extLst>
              <a:ext uri="{FF2B5EF4-FFF2-40B4-BE49-F238E27FC236}">
                <a16:creationId xmlns:a16="http://schemas.microsoft.com/office/drawing/2014/main" id="{ABAEA71B-FE00-339E-364A-275BB18B7453}"/>
              </a:ext>
            </a:extLst>
          </p:cNvPr>
          <p:cNvSpPr/>
          <p:nvPr/>
        </p:nvSpPr>
        <p:spPr>
          <a:xfrm>
            <a:off x="11994056" y="3261013"/>
            <a:ext cx="1711872"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descr="Yellow box">
            <a:extLst>
              <a:ext uri="{FF2B5EF4-FFF2-40B4-BE49-F238E27FC236}">
                <a16:creationId xmlns:a16="http://schemas.microsoft.com/office/drawing/2014/main" id="{FFC41D4D-028A-0DF1-D3A1-9D06195DE916}"/>
              </a:ext>
            </a:extLst>
          </p:cNvPr>
          <p:cNvSpPr/>
          <p:nvPr/>
        </p:nvSpPr>
        <p:spPr>
          <a:xfrm>
            <a:off x="13820228" y="3261013"/>
            <a:ext cx="1711872"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648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2" grpId="0" animBg="1"/>
      <p:bldP spid="2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B7E59-F5EA-AE5E-0DE5-2C6663A750A6}"/>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D2B5B6B8-78AC-7257-AE71-13B96E9881A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Student List</a:t>
            </a:r>
            <a:endParaRPr lang="en-US" dirty="0">
              <a:latin typeface="Aptos"/>
              <a:ea typeface="+mn-ea"/>
              <a:cs typeface="+mn-cs"/>
            </a:endParaRPr>
          </a:p>
        </p:txBody>
      </p:sp>
      <p:pic>
        <p:nvPicPr>
          <p:cNvPr id="27" name="Picture 26" descr="Screenshot of student view metrics box">
            <a:extLst>
              <a:ext uri="{FF2B5EF4-FFF2-40B4-BE49-F238E27FC236}">
                <a16:creationId xmlns:a16="http://schemas.microsoft.com/office/drawing/2014/main" id="{9292E4F7-5F11-47BE-B04F-A2E0FE1884CA}"/>
              </a:ext>
            </a:extLst>
          </p:cNvPr>
          <p:cNvPicPr>
            <a:picLocks noChangeAspect="1"/>
          </p:cNvPicPr>
          <p:nvPr/>
        </p:nvPicPr>
        <p:blipFill>
          <a:blip r:embed="rId3"/>
          <a:stretch>
            <a:fillRect/>
          </a:stretch>
        </p:blipFill>
        <p:spPr>
          <a:xfrm>
            <a:off x="551585" y="2262019"/>
            <a:ext cx="16241683" cy="3160881"/>
          </a:xfrm>
          <a:prstGeom prst="rect">
            <a:avLst/>
          </a:prstGeom>
        </p:spPr>
      </p:pic>
      <p:sp>
        <p:nvSpPr>
          <p:cNvPr id="28" name="Rectangle 27" descr="Yellow box">
            <a:extLst>
              <a:ext uri="{FF2B5EF4-FFF2-40B4-BE49-F238E27FC236}">
                <a16:creationId xmlns:a16="http://schemas.microsoft.com/office/drawing/2014/main" id="{5494D04D-6DC7-2EC5-A9AB-84911E5CFA89}"/>
              </a:ext>
            </a:extLst>
          </p:cNvPr>
          <p:cNvSpPr/>
          <p:nvPr/>
        </p:nvSpPr>
        <p:spPr>
          <a:xfrm>
            <a:off x="6291756" y="3324513"/>
            <a:ext cx="1810844"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descr="Yellow box">
            <a:extLst>
              <a:ext uri="{FF2B5EF4-FFF2-40B4-BE49-F238E27FC236}">
                <a16:creationId xmlns:a16="http://schemas.microsoft.com/office/drawing/2014/main" id="{D379DDB9-CD4D-F90E-68AD-8115462D49C0}"/>
              </a:ext>
            </a:extLst>
          </p:cNvPr>
          <p:cNvSpPr/>
          <p:nvPr/>
        </p:nvSpPr>
        <p:spPr>
          <a:xfrm>
            <a:off x="8102600" y="3324513"/>
            <a:ext cx="1810844"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descr="Yellow box">
            <a:extLst>
              <a:ext uri="{FF2B5EF4-FFF2-40B4-BE49-F238E27FC236}">
                <a16:creationId xmlns:a16="http://schemas.microsoft.com/office/drawing/2014/main" id="{FD76CFB5-CD9C-CE06-4C04-38DDD7F5D4A9}"/>
              </a:ext>
            </a:extLst>
          </p:cNvPr>
          <p:cNvSpPr/>
          <p:nvPr/>
        </p:nvSpPr>
        <p:spPr>
          <a:xfrm>
            <a:off x="9913444" y="3324512"/>
            <a:ext cx="1810844" cy="371187"/>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775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397C1-EB47-8263-EA20-46F4DFE5B828}"/>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944B72F-5F6D-5F24-EE0D-53435F6EF426}"/>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Verifying Data: Publishing</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FAC3B2F5-3A4F-C5B9-87BA-193EBC4DABCE}"/>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sz="3600"/>
              <a:t>These reports update nightly as your data updates, but note that depending on when publishing completes.  There could be a 1- to 2-day lag between the coding of the data and it showing up in the reports. </a:t>
            </a:r>
            <a:r>
              <a:rPr lang="en-US" sz="3600" b="1"/>
              <a:t>To minimize the possibility of lag, aim to schedule publishing such that it is completed by 7:00 p.m.</a:t>
            </a:r>
          </a:p>
          <a:p>
            <a:pPr marL="457200" indent="-457200">
              <a:buFont typeface="Arial" panose="020B0604020202020204" pitchFamily="34" charset="0"/>
              <a:buChar char="•"/>
            </a:pPr>
            <a:r>
              <a:rPr lang="en-US" sz="3600"/>
              <a:t>SCDE is running parallel tests to ensure EA and SCDE business rules are aligned.</a:t>
            </a:r>
          </a:p>
          <a:p>
            <a:pPr marL="457200" indent="-457200">
              <a:buFont typeface="Arial" panose="020B0604020202020204" pitchFamily="34" charset="0"/>
              <a:buChar char="•"/>
            </a:pPr>
            <a:r>
              <a:rPr lang="en-US" sz="3600"/>
              <a:t>Data remains dynamic until you begin PowerSchool rollover or June 15 (whichever happens first). </a:t>
            </a:r>
            <a:endParaRPr lang="en-US"/>
          </a:p>
        </p:txBody>
      </p:sp>
    </p:spTree>
    <p:extLst>
      <p:ext uri="{BB962C8B-B14F-4D97-AF65-F5344CB8AC3E}">
        <p14:creationId xmlns:p14="http://schemas.microsoft.com/office/powerpoint/2010/main" val="340068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0270A-60B1-45F0-6E0F-4D78171A0D89}"/>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61DDF02-91FE-DB6F-DA63-B431016BAEDA}"/>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a:t>
            </a:r>
            <a:r>
              <a:rPr kumimoji="0" lang="en-US" sz="5000" b="1" i="0" u="none" strike="noStrike" kern="1200" cap="none" spc="0" normalizeH="0" baseline="0" noProof="0" dirty="0" err="1">
                <a:ln>
                  <a:noFill/>
                </a:ln>
                <a:effectLst/>
                <a:uLnTx/>
                <a:uFillTx/>
                <a:latin typeface="Aptos"/>
                <a:ea typeface="+mn-ea"/>
                <a:cs typeface="+mn-cs"/>
              </a:rPr>
              <a:t>Basefiles</a:t>
            </a:r>
            <a:endParaRPr lang="en-US" dirty="0">
              <a:latin typeface="Aptos"/>
              <a:ea typeface="+mn-ea"/>
              <a:cs typeface="+mn-cs"/>
            </a:endParaRPr>
          </a:p>
        </p:txBody>
      </p:sp>
      <p:sp>
        <p:nvSpPr>
          <p:cNvPr id="2" name="Content Placeholder 1">
            <a:extLst>
              <a:ext uri="{FF2B5EF4-FFF2-40B4-BE49-F238E27FC236}">
                <a16:creationId xmlns:a16="http://schemas.microsoft.com/office/drawing/2014/main" id="{91CFB20D-F42F-F514-E1B2-417DD13335F4}"/>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Previously, SCDE provided cohort and </a:t>
            </a:r>
            <a:r>
              <a:rPr lang="en-US" sz="4000" dirty="0" err="1"/>
              <a:t>basefiles</a:t>
            </a:r>
            <a:r>
              <a:rPr lang="en-US" sz="4000" dirty="0"/>
              <a:t> via ADT to communicate which students districts should expect to be included in the four-year graduation cohorts.</a:t>
            </a:r>
          </a:p>
          <a:p>
            <a:pPr marL="457200" indent="-457200">
              <a:buFont typeface="Arial" panose="020B0604020202020204" pitchFamily="34" charset="0"/>
              <a:buChar char="•"/>
            </a:pPr>
            <a:r>
              <a:rPr lang="en-US" sz="4000" dirty="0"/>
              <a:t>For 2025-26, SCDE is using Admin Navigator to communicate this information.</a:t>
            </a:r>
          </a:p>
          <a:p>
            <a:pPr marL="1485900" lvl="1" indent="-457200"/>
            <a:endParaRPr lang="en-US" sz="5400" dirty="0"/>
          </a:p>
        </p:txBody>
      </p:sp>
    </p:spTree>
    <p:extLst>
      <p:ext uri="{BB962C8B-B14F-4D97-AF65-F5344CB8AC3E}">
        <p14:creationId xmlns:p14="http://schemas.microsoft.com/office/powerpoint/2010/main" val="315646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87596-BE38-A0AE-A70D-B8C29973F354}"/>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8A22ECD-1DAA-301F-B172-6A73D8E22E3E}"/>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a:spcBef>
                <a:spcPts val="0"/>
              </a:spcBef>
              <a:spcAft>
                <a:spcPts val="0"/>
              </a:spcAft>
              <a:buNone/>
              <a:tabLst/>
              <a:defRPr/>
            </a:pPr>
            <a:r>
              <a:rPr lang="en-US" dirty="0">
                <a:latin typeface="Aptos"/>
                <a:ea typeface="+mn-ea"/>
                <a:cs typeface="+mn-cs"/>
              </a:rPr>
              <a:t>Verifying</a:t>
            </a:r>
            <a:r>
              <a:rPr kumimoji="0" lang="en-US" sz="5000" b="1" i="0" u="none" strike="noStrike" kern="1200" cap="none" spc="0" normalizeH="0" baseline="0" noProof="0" dirty="0">
                <a:ln>
                  <a:noFill/>
                </a:ln>
                <a:effectLst/>
                <a:uLnTx/>
                <a:uFillTx/>
                <a:latin typeface="Aptos"/>
                <a:ea typeface="+mn-ea"/>
                <a:cs typeface="+mn-cs"/>
              </a:rPr>
              <a:t> Data: Functionality</a:t>
            </a:r>
            <a:endParaRPr lang="en-US" dirty="0">
              <a:latin typeface="Aptos"/>
              <a:ea typeface="+mn-ea"/>
              <a:cs typeface="+mn-cs"/>
            </a:endParaRPr>
          </a:p>
        </p:txBody>
      </p:sp>
      <p:sp>
        <p:nvSpPr>
          <p:cNvPr id="2" name="Content Placeholder 1">
            <a:extLst>
              <a:ext uri="{FF2B5EF4-FFF2-40B4-BE49-F238E27FC236}">
                <a16:creationId xmlns:a16="http://schemas.microsoft.com/office/drawing/2014/main" id="{CEE7ECF1-3B76-4DE9-0060-1E356F008938}"/>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dirty="0"/>
              <a:t>In past years, you could see the students who were included in the cohort as well as the students who were no longer included in your cohort.</a:t>
            </a:r>
          </a:p>
          <a:p>
            <a:pPr marL="457200" indent="-457200">
              <a:buFont typeface="Arial" panose="020B0604020202020204" pitchFamily="34" charset="0"/>
              <a:buChar char="•"/>
            </a:pPr>
            <a:r>
              <a:rPr lang="en-US" sz="4000" dirty="0"/>
              <a:t>In the current version of our dashboard, you can only see the students who are included in your cohort.</a:t>
            </a:r>
          </a:p>
          <a:p>
            <a:pPr marL="457200" indent="-457200">
              <a:buFont typeface="Arial" panose="020B0604020202020204" pitchFamily="34" charset="0"/>
              <a:buChar char="•"/>
            </a:pPr>
            <a:r>
              <a:rPr lang="en-US" sz="4000" dirty="0"/>
              <a:t>We are aware of requests to bring back the prior functionality, but that is not available at this time.</a:t>
            </a:r>
          </a:p>
          <a:p>
            <a:pPr marL="1485900" lvl="1" indent="-457200"/>
            <a:endParaRPr lang="en-US" sz="5400" dirty="0"/>
          </a:p>
        </p:txBody>
      </p:sp>
    </p:spTree>
    <p:extLst>
      <p:ext uri="{BB962C8B-B14F-4D97-AF65-F5344CB8AC3E}">
        <p14:creationId xmlns:p14="http://schemas.microsoft.com/office/powerpoint/2010/main" val="358159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69852-1C76-4341-BC57-909B8506B66B}"/>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861030AA-B4A8-1525-591E-C8ACF805F4D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atin typeface="Aptos"/>
                <a:ea typeface="+mn-ea"/>
                <a:cs typeface="+mn-cs"/>
              </a:rPr>
              <a:t>Resolving Potential Issues</a:t>
            </a:r>
            <a:endParaRPr kumimoji="0" lang="en-US" sz="8800" b="1" i="0" u="none" strike="noStrike" kern="1200" cap="none" spc="0" normalizeH="0" baseline="0" noProof="0">
              <a:ln>
                <a:noFill/>
              </a:ln>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9040755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81AEF-38C8-7A13-2051-9A370EDE2BB2}"/>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594E3D04-25DE-68E8-7385-3BE58CFD894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a:ea typeface="+mn-ea"/>
                <a:cs typeface="+mn-cs"/>
              </a:rPr>
              <a:t>Resolving Potential </a:t>
            </a:r>
            <a:r>
              <a:rPr lang="en-US" dirty="0">
                <a:latin typeface="Aptos"/>
                <a:ea typeface="+mn-ea"/>
                <a:cs typeface="+mn-cs"/>
              </a:rPr>
              <a:t>Issues: PowerSchool</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359237E8-E185-09BD-2175-E67DC0BCA6F2}"/>
              </a:ext>
            </a:extLst>
          </p:cNvPr>
          <p:cNvSpPr>
            <a:spLocks noGrp="1"/>
          </p:cNvSpPr>
          <p:nvPr>
            <p:ph idx="1"/>
          </p:nvPr>
        </p:nvSpPr>
        <p:spPr>
          <a:xfrm>
            <a:off x="918972" y="2103066"/>
            <a:ext cx="8221515" cy="7254449"/>
          </a:xfrm>
        </p:spPr>
        <p:txBody>
          <a:bodyPr vert="horz" lIns="91440" tIns="45720" rIns="91440" bIns="45720" rtlCol="0" anchor="t">
            <a:normAutofit/>
          </a:bodyPr>
          <a:lstStyle/>
          <a:p>
            <a:r>
              <a:rPr lang="en-US" dirty="0"/>
              <a:t>Work with a district PowerSchool administrator to </a:t>
            </a:r>
          </a:p>
          <a:p>
            <a:pPr marL="457200" indent="-457200">
              <a:buChar char="•"/>
            </a:pPr>
            <a:r>
              <a:rPr lang="en-US" dirty="0"/>
              <a:t>check to make sure the data have been correctly coded for each </a:t>
            </a:r>
            <a:r>
              <a:rPr lang="en-US" b="1" dirty="0"/>
              <a:t>field/data point </a:t>
            </a:r>
            <a:r>
              <a:rPr lang="en-US" dirty="0"/>
              <a:t>for the students in question.</a:t>
            </a:r>
          </a:p>
          <a:p>
            <a:pPr marL="457200" indent="-457200">
              <a:buChar char="•"/>
            </a:pPr>
            <a:r>
              <a:rPr lang="en-US" dirty="0"/>
              <a:t>check to make sure the correct data for the students has published to Ed-Fi (see the slide on spot checking).</a:t>
            </a:r>
          </a:p>
          <a:p>
            <a:endParaRPr lang="en-US" dirty="0"/>
          </a:p>
          <a:p>
            <a:r>
              <a:rPr lang="en-US" dirty="0"/>
              <a:t>If the students don't seem to be publishing, ensure that they are included in Ed-Fi publishing.</a:t>
            </a:r>
          </a:p>
          <a:p>
            <a:pPr marL="457200" indent="-457200">
              <a:buChar char="•"/>
            </a:pPr>
            <a:endParaRPr lang="en-US" dirty="0"/>
          </a:p>
        </p:txBody>
      </p:sp>
      <p:pic>
        <p:nvPicPr>
          <p:cNvPr id="6" name="Picture 5" descr="A screenshot PowerSchool compliance navigation">
            <a:extLst>
              <a:ext uri="{FF2B5EF4-FFF2-40B4-BE49-F238E27FC236}">
                <a16:creationId xmlns:a16="http://schemas.microsoft.com/office/drawing/2014/main" id="{E56F817F-B8D3-2B7A-329F-558AF2BF66A5}"/>
              </a:ext>
            </a:extLst>
          </p:cNvPr>
          <p:cNvPicPr>
            <a:picLocks noChangeAspect="1"/>
          </p:cNvPicPr>
          <p:nvPr/>
        </p:nvPicPr>
        <p:blipFill>
          <a:blip r:embed="rId3"/>
          <a:stretch>
            <a:fillRect/>
          </a:stretch>
        </p:blipFill>
        <p:spPr>
          <a:xfrm>
            <a:off x="10047754" y="2097368"/>
            <a:ext cx="4400550" cy="3683000"/>
          </a:xfrm>
          <a:prstGeom prst="rect">
            <a:avLst/>
          </a:prstGeom>
          <a:ln>
            <a:solidFill>
              <a:srgbClr val="2E313D"/>
            </a:solidFill>
          </a:ln>
        </p:spPr>
      </p:pic>
      <p:pic>
        <p:nvPicPr>
          <p:cNvPr id="7" name="Picture 6" descr="A screenshot PowerSchool ed fi publishing navigation">
            <a:extLst>
              <a:ext uri="{FF2B5EF4-FFF2-40B4-BE49-F238E27FC236}">
                <a16:creationId xmlns:a16="http://schemas.microsoft.com/office/drawing/2014/main" id="{5787AC59-F390-6666-DF5C-9E6C7A1F6835}"/>
              </a:ext>
            </a:extLst>
          </p:cNvPr>
          <p:cNvPicPr>
            <a:picLocks noChangeAspect="1"/>
          </p:cNvPicPr>
          <p:nvPr/>
        </p:nvPicPr>
        <p:blipFill>
          <a:blip r:embed="rId4"/>
          <a:stretch>
            <a:fillRect/>
          </a:stretch>
        </p:blipFill>
        <p:spPr>
          <a:xfrm>
            <a:off x="10047754" y="6378762"/>
            <a:ext cx="7480300" cy="542925"/>
          </a:xfrm>
          <a:prstGeom prst="rect">
            <a:avLst/>
          </a:prstGeom>
          <a:ln>
            <a:solidFill>
              <a:srgbClr val="2E313D"/>
            </a:solidFill>
          </a:ln>
        </p:spPr>
      </p:pic>
    </p:spTree>
    <p:extLst>
      <p:ext uri="{BB962C8B-B14F-4D97-AF65-F5344CB8AC3E}">
        <p14:creationId xmlns:p14="http://schemas.microsoft.com/office/powerpoint/2010/main" val="22534184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C17F37-290F-23F1-47E2-E533664F1FD1}"/>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BEE1279B-D52C-D221-D150-2B337AFF0DF3}"/>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a:ea typeface="+mn-ea"/>
                <a:cs typeface="+mn-cs"/>
              </a:rPr>
              <a:t>Resolving Potential </a:t>
            </a:r>
            <a:r>
              <a:rPr lang="en-US" dirty="0">
                <a:latin typeface="Aptos"/>
                <a:ea typeface="+mn-ea"/>
                <a:cs typeface="+mn-cs"/>
              </a:rPr>
              <a:t>Issues: Who to Contact</a:t>
            </a:r>
            <a:endParaRPr kumimoji="0"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23824CB8-36E3-7C99-7123-B5B26FF581AA}"/>
              </a:ext>
            </a:extLst>
          </p:cNvPr>
          <p:cNvSpPr>
            <a:spLocks noGrp="1"/>
          </p:cNvSpPr>
          <p:nvPr>
            <p:ph idx="1"/>
          </p:nvPr>
        </p:nvSpPr>
        <p:spPr/>
        <p:txBody>
          <a:bodyPr vert="horz" lIns="91440" tIns="45720" rIns="91440" bIns="45720" rtlCol="0" anchor="t">
            <a:normAutofit/>
          </a:bodyPr>
          <a:lstStyle/>
          <a:p>
            <a:r>
              <a:rPr lang="en-US" sz="3600" b="1"/>
              <a:t>Who to contact when all that fails?</a:t>
            </a:r>
          </a:p>
          <a:p>
            <a:endParaRPr lang="en-US"/>
          </a:p>
          <a:p>
            <a:pPr marL="457200" indent="-457200">
              <a:buChar char="•"/>
            </a:pPr>
            <a:r>
              <a:rPr lang="en-US"/>
              <a:t>Publishing issues: PowerSchool Support case</a:t>
            </a:r>
            <a:br>
              <a:rPr lang="en-US"/>
            </a:br>
            <a:r>
              <a:rPr lang="en-US">
                <a:ea typeface="+mn-lt"/>
                <a:cs typeface="+mn-lt"/>
                <a:hlinkClick r:id="rId3"/>
              </a:rPr>
              <a:t>https://help.powerschool.com/t5/Case-Portal/ct-p/Support-CasePortal</a:t>
            </a:r>
            <a:endParaRPr lang="en-US"/>
          </a:p>
          <a:p>
            <a:pPr marL="457200" indent="-457200">
              <a:buChar char="•"/>
            </a:pPr>
            <a:endParaRPr lang="en-US">
              <a:ea typeface="+mn-lt"/>
              <a:cs typeface="+mn-lt"/>
            </a:endParaRPr>
          </a:p>
          <a:p>
            <a:pPr marL="457200" indent="-457200">
              <a:buChar char="•"/>
            </a:pPr>
            <a:r>
              <a:rPr lang="en-US"/>
              <a:t>Questions about Administrator Navigator: submit a ticket to Education Analytics</a:t>
            </a:r>
            <a:br>
              <a:rPr lang="en-US"/>
            </a:br>
            <a:r>
              <a:rPr lang="en-US">
                <a:hlinkClick r:id="rId4"/>
              </a:rPr>
              <a:t>https</a:t>
            </a:r>
            <a:r>
              <a:rPr lang="en-US">
                <a:ea typeface="+mn-lt"/>
                <a:cs typeface="+mn-lt"/>
                <a:hlinkClick r:id="rId4"/>
              </a:rPr>
              <a:t>://edanalytics.atlassian.net/helpcenter/products-and-services/user/login</a:t>
            </a:r>
            <a:endParaRPr lang="en-US"/>
          </a:p>
          <a:p>
            <a:pPr marL="457200" indent="-457200">
              <a:buChar char="•"/>
            </a:pPr>
            <a:endParaRPr lang="en-US"/>
          </a:p>
          <a:p>
            <a:pPr marL="457200" indent="-457200">
              <a:buChar char="•"/>
            </a:pPr>
            <a:r>
              <a:rPr lang="en-US"/>
              <a:t>SCDE Data Management Team</a:t>
            </a:r>
            <a:br>
              <a:rPr lang="en-US"/>
            </a:br>
            <a:r>
              <a:rPr lang="en-US">
                <a:hlinkClick r:id="rId5"/>
              </a:rPr>
              <a:t>PowerSchool@ed.sc.gov</a:t>
            </a:r>
            <a:endParaRPr lang="en-US"/>
          </a:p>
          <a:p>
            <a:pPr marL="457200" indent="-457200">
              <a:buChar char="•"/>
            </a:pPr>
            <a:endParaRPr lang="en-US"/>
          </a:p>
          <a:p>
            <a:endParaRPr lang="en-US"/>
          </a:p>
        </p:txBody>
      </p:sp>
    </p:spTree>
    <p:extLst>
      <p:ext uri="{BB962C8B-B14F-4D97-AF65-F5344CB8AC3E}">
        <p14:creationId xmlns:p14="http://schemas.microsoft.com/office/powerpoint/2010/main" val="3545814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A22C0-8283-0771-67D8-D35135D92CFA}"/>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331450A7-AEA2-7439-48D7-CEDF31D72BD1}"/>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High School Ratings</a:t>
            </a:r>
          </a:p>
        </p:txBody>
      </p:sp>
    </p:spTree>
    <p:extLst>
      <p:ext uri="{BB962C8B-B14F-4D97-AF65-F5344CB8AC3E}">
        <p14:creationId xmlns:p14="http://schemas.microsoft.com/office/powerpoint/2010/main" val="23192563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3D662-21AF-7A1D-82F2-5CB215F80A57}"/>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23C52422-51A4-0101-3018-AF61D57C8E57}"/>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400">
              <a:spcBef>
                <a:spcPts val="0"/>
              </a:spcBef>
              <a:defRPr/>
            </a:pPr>
            <a:r>
              <a:rPr lang="en-US" dirty="0">
                <a:latin typeface="Aptos"/>
                <a:ea typeface="+mn-ea"/>
                <a:cs typeface="+mn-cs"/>
              </a:rPr>
              <a:t>Resolving Potential Issues: Validations</a:t>
            </a:r>
            <a:endParaRPr lang="en-US" sz="5000" b="1" i="0" u="none" strike="noStrike" kern="1200" cap="none" spc="0" normalizeH="0" baseline="0" noProof="0" dirty="0">
              <a:ln>
                <a:noFill/>
              </a:ln>
              <a:effectLst/>
              <a:uLnTx/>
              <a:uFillTx/>
              <a:latin typeface="Aptos" panose="020B0004020202020204" pitchFamily="34" charset="0"/>
              <a:ea typeface="+mn-ea"/>
              <a:cs typeface="+mn-cs"/>
            </a:endParaRPr>
          </a:p>
        </p:txBody>
      </p:sp>
      <p:sp>
        <p:nvSpPr>
          <p:cNvPr id="2" name="Content Placeholder 1">
            <a:extLst>
              <a:ext uri="{FF2B5EF4-FFF2-40B4-BE49-F238E27FC236}">
                <a16:creationId xmlns:a16="http://schemas.microsoft.com/office/drawing/2014/main" id="{CE497D2B-9F98-0F9F-1B85-91089A9094D7}"/>
              </a:ext>
            </a:extLst>
          </p:cNvPr>
          <p:cNvSpPr>
            <a:spLocks noGrp="1"/>
          </p:cNvSpPr>
          <p:nvPr>
            <p:ph idx="1"/>
          </p:nvPr>
        </p:nvSpPr>
        <p:spPr/>
        <p:txBody>
          <a:bodyPr vert="horz" lIns="91440" tIns="45720" rIns="91440" bIns="45720" rtlCol="0" anchor="t">
            <a:normAutofit/>
          </a:bodyPr>
          <a:lstStyle/>
          <a:p>
            <a:endParaRPr lang="en-US" dirty="0"/>
          </a:p>
          <a:p>
            <a:pPr marL="457200" indent="-457200">
              <a:buChar char="•"/>
            </a:pPr>
            <a:r>
              <a:rPr lang="en-US" sz="3200" b="1" dirty="0"/>
              <a:t>Level Data validations (see our team's </a:t>
            </a:r>
            <a:r>
              <a:rPr lang="en-US" sz="3200" b="1" dirty="0">
                <a:hlinkClick r:id="rId3"/>
              </a:rPr>
              <a:t>"Validation Prioritization" resource</a:t>
            </a:r>
            <a:r>
              <a:rPr lang="en-US" sz="3200" b="1" dirty="0"/>
              <a:t>!):</a:t>
            </a:r>
          </a:p>
          <a:p>
            <a:pPr marL="1485900" lvl="1" indent="-457200">
              <a:buFont typeface="Courier New" panose="020B0604020202020204" pitchFamily="34" charset="0"/>
              <a:buChar char="o"/>
            </a:pPr>
            <a:r>
              <a:rPr lang="en-US" sz="2800" dirty="0">
                <a:solidFill>
                  <a:srgbClr val="2F3D4C"/>
                </a:solidFill>
              </a:rPr>
              <a:t>Within your Level Data Validations, go to "Informational Lists" and find the rule called "Excluded from Ed-Fi Publishing." This provides a list of active students with ‘Exclude this student from Ed-Fi Publishing’ set to Yes.</a:t>
            </a:r>
          </a:p>
          <a:p>
            <a:pPr marL="457200" indent="-457200">
              <a:buChar char="•"/>
            </a:pPr>
            <a:r>
              <a:rPr lang="en-US" sz="3200" b="1" dirty="0"/>
              <a:t>Satchel</a:t>
            </a:r>
          </a:p>
          <a:p>
            <a:pPr marL="1485900" lvl="1" indent="-457200">
              <a:buFont typeface="Courier New" panose="020B0604020202020204" pitchFamily="34" charset="0"/>
              <a:buChar char="o"/>
            </a:pPr>
            <a:r>
              <a:rPr lang="en-US" sz="2800" dirty="0">
                <a:solidFill>
                  <a:srgbClr val="2F3D4C"/>
                </a:solidFill>
              </a:rPr>
              <a:t>https://sc-satchel.commongoodlt.com/</a:t>
            </a:r>
          </a:p>
          <a:p>
            <a:pPr marL="457200" indent="-457200">
              <a:buChar char="•"/>
            </a:pPr>
            <a:endParaRPr lang="en-US" sz="3200" dirty="0">
              <a:solidFill>
                <a:srgbClr val="2F3D4C"/>
              </a:solidFill>
            </a:endParaRPr>
          </a:p>
          <a:p>
            <a:endParaRPr lang="en-US" dirty="0"/>
          </a:p>
        </p:txBody>
      </p:sp>
    </p:spTree>
    <p:extLst>
      <p:ext uri="{BB962C8B-B14F-4D97-AF65-F5344CB8AC3E}">
        <p14:creationId xmlns:p14="http://schemas.microsoft.com/office/powerpoint/2010/main" val="11552515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9177A-7CD7-F289-E434-B5DAAB76434F}"/>
            </a:ext>
          </a:extLst>
        </p:cNvPr>
        <p:cNvGrpSpPr/>
        <p:nvPr/>
      </p:nvGrpSpPr>
      <p:grpSpPr>
        <a:xfrm>
          <a:off x="0" y="0"/>
          <a:ext cx="0" cy="0"/>
          <a:chOff x="0" y="0"/>
          <a:chExt cx="0" cy="0"/>
        </a:xfrm>
      </p:grpSpPr>
      <p:sp>
        <p:nvSpPr>
          <p:cNvPr id="4" name="TextBox 4">
            <a:extLst>
              <a:ext uri="{FF2B5EF4-FFF2-40B4-BE49-F238E27FC236}">
                <a16:creationId xmlns:a16="http://schemas.microsoft.com/office/drawing/2014/main" id="{BFFEEDF5-6823-887D-938F-D27D1DFAC710}"/>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Planning Time</a:t>
            </a:r>
          </a:p>
        </p:txBody>
      </p:sp>
    </p:spTree>
    <p:extLst>
      <p:ext uri="{BB962C8B-B14F-4D97-AF65-F5344CB8AC3E}">
        <p14:creationId xmlns:p14="http://schemas.microsoft.com/office/powerpoint/2010/main" val="5995055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DF69B-AD5D-D12F-7E8A-F8AC14839E1C}"/>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84E80F77-C1EB-93F5-531E-92AC278E3D24}"/>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Planning Time Purpose</a:t>
            </a:r>
          </a:p>
        </p:txBody>
      </p:sp>
      <p:sp>
        <p:nvSpPr>
          <p:cNvPr id="2" name="Content Placeholder 1">
            <a:extLst>
              <a:ext uri="{FF2B5EF4-FFF2-40B4-BE49-F238E27FC236}">
                <a16:creationId xmlns:a16="http://schemas.microsoft.com/office/drawing/2014/main" id="{016E86A7-A6BE-6DB3-068E-4F2B2B5C2C46}"/>
              </a:ext>
            </a:extLst>
          </p:cNvPr>
          <p:cNvSpPr>
            <a:spLocks noGrp="1"/>
          </p:cNvSpPr>
          <p:nvPr>
            <p:ph idx="1"/>
          </p:nvPr>
        </p:nvSpPr>
        <p:spPr/>
        <p:txBody>
          <a:bodyPr>
            <a:normAutofit/>
          </a:bodyPr>
          <a:lstStyle/>
          <a:p>
            <a:pPr marL="457200" indent="-457200">
              <a:buFont typeface="Arial" panose="020B0604020202020204" pitchFamily="34" charset="0"/>
              <a:buChar char="•"/>
            </a:pPr>
            <a:r>
              <a:rPr lang="en-US" sz="4000"/>
              <a:t>We have covered a lot of information today:</a:t>
            </a:r>
          </a:p>
          <a:p>
            <a:pPr marL="1485900" lvl="1" indent="-457200"/>
            <a:r>
              <a:rPr lang="en-US" sz="3200">
                <a:solidFill>
                  <a:srgbClr val="2F3D4C"/>
                </a:solidFill>
              </a:rPr>
              <a:t>Basic definitions</a:t>
            </a:r>
          </a:p>
          <a:p>
            <a:pPr marL="1485900" lvl="1" indent="-457200"/>
            <a:r>
              <a:rPr lang="en-US" sz="3200">
                <a:solidFill>
                  <a:srgbClr val="2F3D4C"/>
                </a:solidFill>
              </a:rPr>
              <a:t>What to code, when, and where</a:t>
            </a:r>
          </a:p>
          <a:p>
            <a:pPr marL="1485900" lvl="1" indent="-457200"/>
            <a:r>
              <a:rPr lang="en-US" sz="3200">
                <a:solidFill>
                  <a:srgbClr val="2F3D4C"/>
                </a:solidFill>
              </a:rPr>
              <a:t>How to check your data</a:t>
            </a:r>
          </a:p>
          <a:p>
            <a:pPr marL="1485900" lvl="1" indent="-457200"/>
            <a:r>
              <a:rPr lang="en-US" sz="3200">
                <a:solidFill>
                  <a:srgbClr val="2F3D4C"/>
                </a:solidFill>
              </a:rPr>
              <a:t>How to resolve potential errors</a:t>
            </a:r>
          </a:p>
          <a:p>
            <a:pPr marL="457200" indent="-457200">
              <a:buFont typeface="Arial" panose="020B0604020202020204" pitchFamily="34" charset="0"/>
              <a:buChar char="•"/>
            </a:pPr>
            <a:r>
              <a:rPr lang="en-US" sz="4000">
                <a:solidFill>
                  <a:srgbClr val="2F3D4C"/>
                </a:solidFill>
              </a:rPr>
              <a:t>This means you have a lot of information to act on and communicate.</a:t>
            </a:r>
          </a:p>
          <a:p>
            <a:pPr marL="1485900" lvl="1" indent="-457200"/>
            <a:endParaRPr lang="en-US"/>
          </a:p>
          <a:p>
            <a:endParaRPr lang="en-US"/>
          </a:p>
        </p:txBody>
      </p:sp>
    </p:spTree>
    <p:extLst>
      <p:ext uri="{BB962C8B-B14F-4D97-AF65-F5344CB8AC3E}">
        <p14:creationId xmlns:p14="http://schemas.microsoft.com/office/powerpoint/2010/main" val="269887686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22B12-9B44-6B89-58D0-6BB8EE7C76DE}"/>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5F9D907-4851-F9D1-1B9F-4361408BA47B}"/>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dirty="0">
                <a:ln>
                  <a:noFill/>
                </a:ln>
                <a:effectLst/>
                <a:uLnTx/>
                <a:uFillTx/>
                <a:latin typeface="Aptos" panose="020B0004020202020204" pitchFamily="34" charset="0"/>
                <a:ea typeface="+mn-ea"/>
                <a:cs typeface="+mn-cs"/>
              </a:rPr>
              <a:t>Planning Time: Questions</a:t>
            </a:r>
          </a:p>
        </p:txBody>
      </p:sp>
      <p:graphicFrame>
        <p:nvGraphicFramePr>
          <p:cNvPr id="3" name="Table 2">
            <a:extLst>
              <a:ext uri="{FF2B5EF4-FFF2-40B4-BE49-F238E27FC236}">
                <a16:creationId xmlns:a16="http://schemas.microsoft.com/office/drawing/2014/main" id="{8FBD50CD-BB17-00FD-28D6-8547C2F3D548}"/>
              </a:ext>
            </a:extLst>
          </p:cNvPr>
          <p:cNvGraphicFramePr>
            <a:graphicFrameLocks noGrp="1"/>
          </p:cNvGraphicFramePr>
          <p:nvPr>
            <p:extLst>
              <p:ext uri="{D42A27DB-BD31-4B8C-83A1-F6EECF244321}">
                <p14:modId xmlns:p14="http://schemas.microsoft.com/office/powerpoint/2010/main" val="3784906077"/>
              </p:ext>
            </p:extLst>
          </p:nvPr>
        </p:nvGraphicFramePr>
        <p:xfrm>
          <a:off x="754251" y="2288367"/>
          <a:ext cx="16851824" cy="5486400"/>
        </p:xfrm>
        <a:graphic>
          <a:graphicData uri="http://schemas.openxmlformats.org/drawingml/2006/table">
            <a:tbl>
              <a:tblPr firstRow="1" bandRow="1">
                <a:tableStyleId>{5C22544A-7EE6-4342-B048-85BDC9FD1C3A}</a:tableStyleId>
              </a:tblPr>
              <a:tblGrid>
                <a:gridCol w="4212956">
                  <a:extLst>
                    <a:ext uri="{9D8B030D-6E8A-4147-A177-3AD203B41FA5}">
                      <a16:colId xmlns:a16="http://schemas.microsoft.com/office/drawing/2014/main" val="4132890781"/>
                    </a:ext>
                  </a:extLst>
                </a:gridCol>
                <a:gridCol w="4212956">
                  <a:extLst>
                    <a:ext uri="{9D8B030D-6E8A-4147-A177-3AD203B41FA5}">
                      <a16:colId xmlns:a16="http://schemas.microsoft.com/office/drawing/2014/main" val="3065106577"/>
                    </a:ext>
                  </a:extLst>
                </a:gridCol>
                <a:gridCol w="4212956">
                  <a:extLst>
                    <a:ext uri="{9D8B030D-6E8A-4147-A177-3AD203B41FA5}">
                      <a16:colId xmlns:a16="http://schemas.microsoft.com/office/drawing/2014/main" val="1894160597"/>
                    </a:ext>
                  </a:extLst>
                </a:gridCol>
                <a:gridCol w="4212956">
                  <a:extLst>
                    <a:ext uri="{9D8B030D-6E8A-4147-A177-3AD203B41FA5}">
                      <a16:colId xmlns:a16="http://schemas.microsoft.com/office/drawing/2014/main" val="2672025667"/>
                    </a:ext>
                  </a:extLst>
                </a:gridCol>
              </a:tblGrid>
              <a:tr h="477055">
                <a:tc>
                  <a:txBody>
                    <a:bodyPr/>
                    <a:lstStyle/>
                    <a:p>
                      <a:pPr algn="ctr"/>
                      <a:r>
                        <a:rPr lang="en-US" dirty="0">
                          <a:solidFill>
                            <a:schemeClr val="tx1"/>
                          </a:solidFill>
                        </a:rPr>
                        <a:t>Questions</a:t>
                      </a:r>
                    </a:p>
                  </a:txBody>
                  <a:tcPr/>
                </a:tc>
                <a:tc>
                  <a:txBody>
                    <a:bodyPr/>
                    <a:lstStyle/>
                    <a:p>
                      <a:pPr algn="ctr"/>
                      <a:r>
                        <a:rPr lang="en-US" dirty="0">
                          <a:solidFill>
                            <a:schemeClr val="tx1"/>
                          </a:solidFill>
                        </a:rPr>
                        <a:t>Priority 1</a:t>
                      </a:r>
                    </a:p>
                  </a:txBody>
                  <a:tcPr/>
                </a:tc>
                <a:tc>
                  <a:txBody>
                    <a:bodyPr/>
                    <a:lstStyle/>
                    <a:p>
                      <a:pPr algn="ctr"/>
                      <a:r>
                        <a:rPr lang="en-US" dirty="0">
                          <a:solidFill>
                            <a:schemeClr val="tx1"/>
                          </a:solidFill>
                        </a:rPr>
                        <a:t>Priority 2</a:t>
                      </a:r>
                    </a:p>
                  </a:txBody>
                  <a:tcPr/>
                </a:tc>
                <a:tc>
                  <a:txBody>
                    <a:bodyPr/>
                    <a:lstStyle/>
                    <a:p>
                      <a:pPr algn="ctr"/>
                      <a:r>
                        <a:rPr lang="en-US" dirty="0">
                          <a:solidFill>
                            <a:schemeClr val="tx1"/>
                          </a:solidFill>
                        </a:rPr>
                        <a:t>Priority 3</a:t>
                      </a:r>
                    </a:p>
                  </a:txBody>
                  <a:tcPr/>
                </a:tc>
                <a:extLst>
                  <a:ext uri="{0D108BD9-81ED-4DB2-BD59-A6C34878D82A}">
                    <a16:rowId xmlns:a16="http://schemas.microsoft.com/office/drawing/2014/main" val="1632629136"/>
                  </a:ext>
                </a:extLst>
              </a:tr>
              <a:tr h="867372">
                <a:tc>
                  <a:txBody>
                    <a:bodyPr/>
                    <a:lstStyle/>
                    <a:p>
                      <a:r>
                        <a:rPr lang="en-US"/>
                        <a:t>What needs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34234442"/>
                  </a:ext>
                </a:extLst>
              </a:tr>
              <a:tr h="153391">
                <a:tc>
                  <a:txBody>
                    <a:bodyPr/>
                    <a:lstStyle/>
                    <a:p>
                      <a:r>
                        <a:rPr lang="en-US"/>
                        <a:t>Who is the audience?</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287831591"/>
                  </a:ext>
                </a:extLst>
              </a:tr>
              <a:tr h="843840">
                <a:tc>
                  <a:txBody>
                    <a:bodyPr/>
                    <a:lstStyle/>
                    <a:p>
                      <a:r>
                        <a:rPr lang="en-US"/>
                        <a:t>How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182166300"/>
                  </a:ext>
                </a:extLst>
              </a:tr>
              <a:tr h="378891">
                <a:tc>
                  <a:txBody>
                    <a:bodyPr/>
                    <a:lstStyle/>
                    <a:p>
                      <a:r>
                        <a:rPr lang="en-US"/>
                        <a:t>When does it need to be communicated?</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62732375"/>
                  </a:ext>
                </a:extLst>
              </a:tr>
              <a:tr h="1648007">
                <a:tc>
                  <a:txBody>
                    <a:bodyPr/>
                    <a:lstStyle/>
                    <a:p>
                      <a:r>
                        <a:rPr lang="en-US"/>
                        <a:t>How do you plan to follow up to ensure implementation is occurring?</a:t>
                      </a:r>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661386024"/>
                  </a:ext>
                </a:extLst>
              </a:tr>
            </a:tbl>
          </a:graphicData>
        </a:graphic>
      </p:graphicFrame>
    </p:spTree>
    <p:extLst>
      <p:ext uri="{BB962C8B-B14F-4D97-AF65-F5344CB8AC3E}">
        <p14:creationId xmlns:p14="http://schemas.microsoft.com/office/powerpoint/2010/main" val="350069081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26092-D8D4-B429-DADB-4A2085501F35}"/>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F4686AF-7123-4FA0-E8E8-D71E592ECD5B}"/>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Next Steps</a:t>
            </a:r>
          </a:p>
        </p:txBody>
      </p:sp>
      <p:sp>
        <p:nvSpPr>
          <p:cNvPr id="3" name="Text Placeholder 2">
            <a:extLst>
              <a:ext uri="{FF2B5EF4-FFF2-40B4-BE49-F238E27FC236}">
                <a16:creationId xmlns:a16="http://schemas.microsoft.com/office/drawing/2014/main" id="{608F92D0-7705-DB53-D349-8AB41AF01241}"/>
              </a:ext>
            </a:extLst>
          </p:cNvPr>
          <p:cNvSpPr>
            <a:spLocks noGrp="1"/>
          </p:cNvSpPr>
          <p:nvPr>
            <p:ph type="body" sz="half" idx="2"/>
          </p:nvPr>
        </p:nvSpPr>
        <p:spPr/>
        <p:txBody>
          <a:bodyPr vert="horz" lIns="91440" tIns="45720" rIns="91440" bIns="45720" rtlCol="0" anchor="t">
            <a:noAutofit/>
          </a:bodyPr>
          <a:lstStyle/>
          <a:p>
            <a:pPr marL="571500" indent="-571500">
              <a:buChar char="•"/>
            </a:pPr>
            <a:r>
              <a:rPr lang="en-US" sz="3600"/>
              <a:t>In the coming months, we will have more professional development on related topics.</a:t>
            </a:r>
          </a:p>
          <a:p>
            <a:pPr marL="571500" indent="-571500">
              <a:buChar char="•"/>
            </a:pPr>
            <a:endParaRPr lang="en-US" sz="3600"/>
          </a:p>
          <a:p>
            <a:pPr marL="571500" indent="-571500">
              <a:buChar char="•"/>
            </a:pPr>
            <a:r>
              <a:rPr lang="en-US" sz="3600"/>
              <a:t>We plan to distribute event links about one week prior to the sessions.</a:t>
            </a:r>
          </a:p>
        </p:txBody>
      </p:sp>
      <p:sp>
        <p:nvSpPr>
          <p:cNvPr id="2" name="Content Placeholder 1">
            <a:extLst>
              <a:ext uri="{FF2B5EF4-FFF2-40B4-BE49-F238E27FC236}">
                <a16:creationId xmlns:a16="http://schemas.microsoft.com/office/drawing/2014/main" id="{D5A11E18-3D62-5988-F47B-B0B7B8CCA752}"/>
              </a:ext>
            </a:extLst>
          </p:cNvPr>
          <p:cNvSpPr>
            <a:spLocks noGrp="1"/>
          </p:cNvSpPr>
          <p:nvPr>
            <p:ph idx="1"/>
          </p:nvPr>
        </p:nvSpPr>
        <p:spPr>
          <a:xfrm>
            <a:off x="7707489" y="3314699"/>
            <a:ext cx="9466704" cy="5900211"/>
          </a:xfrm>
        </p:spPr>
        <p:txBody>
          <a:bodyPr vert="horz" lIns="91440" tIns="45720" rIns="91440" bIns="45720" rtlCol="0" anchor="t">
            <a:normAutofit/>
          </a:bodyPr>
          <a:lstStyle/>
          <a:p>
            <a:pPr marL="1485900" lvl="1" indent="-457200"/>
            <a:r>
              <a:rPr lang="en-US" sz="3200" b="1">
                <a:solidFill>
                  <a:srgbClr val="2F3D4C"/>
                </a:solidFill>
              </a:rPr>
              <a:t>Topic 3: College and Career Readiness</a:t>
            </a:r>
          </a:p>
          <a:p>
            <a:pPr marL="2171700" lvl="2" indent="-457200"/>
            <a:r>
              <a:rPr lang="en-US" sz="2600">
                <a:solidFill>
                  <a:srgbClr val="2F3D4C"/>
                </a:solidFill>
              </a:rPr>
              <a:t>Dates: March 18 (1 PM) and March 19 (9 AM)</a:t>
            </a:r>
          </a:p>
          <a:p>
            <a:pPr marL="1485900" lvl="1" indent="-457200"/>
            <a:r>
              <a:rPr lang="en-US" sz="3200" b="1">
                <a:solidFill>
                  <a:srgbClr val="2F3D4C"/>
                </a:solidFill>
              </a:rPr>
              <a:t>Topic 4: Students not Tested</a:t>
            </a:r>
          </a:p>
          <a:p>
            <a:pPr marL="2171700" lvl="2" indent="-457200"/>
            <a:r>
              <a:rPr lang="en-US" sz="2600">
                <a:solidFill>
                  <a:srgbClr val="2F3D4C"/>
                </a:solidFill>
              </a:rPr>
              <a:t>Dates: April 22 (1 PM) and April 23 (9 AM)</a:t>
            </a:r>
          </a:p>
          <a:p>
            <a:pPr marL="1485900" lvl="1" indent="-457200"/>
            <a:r>
              <a:rPr lang="en-US" sz="3200" b="1">
                <a:solidFill>
                  <a:srgbClr val="2F3D4C"/>
                </a:solidFill>
              </a:rPr>
              <a:t>Topic 5: TBD</a:t>
            </a:r>
          </a:p>
          <a:p>
            <a:pPr marL="2171700" lvl="2" indent="-457200"/>
            <a:r>
              <a:rPr lang="en-US" sz="2600">
                <a:solidFill>
                  <a:srgbClr val="2F3D4C"/>
                </a:solidFill>
              </a:rPr>
              <a:t>Dates: May 20 (1 PM) and May 21 (9 AM)</a:t>
            </a:r>
          </a:p>
          <a:p>
            <a:pPr marL="1485900" lvl="1" indent="-457200"/>
            <a:r>
              <a:rPr lang="en-US" sz="3200" b="1">
                <a:solidFill>
                  <a:srgbClr val="2F3D4C"/>
                </a:solidFill>
              </a:rPr>
              <a:t>Topic 6: General assistance</a:t>
            </a:r>
          </a:p>
          <a:p>
            <a:pPr marL="2171700" lvl="2" indent="-457200"/>
            <a:r>
              <a:rPr lang="en-US" sz="2600">
                <a:solidFill>
                  <a:srgbClr val="2F3D4C"/>
                </a:solidFill>
              </a:rPr>
              <a:t>Date: Before June 15</a:t>
            </a:r>
          </a:p>
        </p:txBody>
      </p:sp>
    </p:spTree>
    <p:extLst>
      <p:ext uri="{BB962C8B-B14F-4D97-AF65-F5344CB8AC3E}">
        <p14:creationId xmlns:p14="http://schemas.microsoft.com/office/powerpoint/2010/main" val="42861349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DB6C4-D2B6-579C-498A-DAD03A85C98B}"/>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3EFD67E4-F81C-5DB3-63A2-AC4F36AEA761}"/>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Key Documents</a:t>
            </a:r>
          </a:p>
        </p:txBody>
      </p:sp>
      <p:sp>
        <p:nvSpPr>
          <p:cNvPr id="2" name="Content Placeholder 1">
            <a:extLst>
              <a:ext uri="{FF2B5EF4-FFF2-40B4-BE49-F238E27FC236}">
                <a16:creationId xmlns:a16="http://schemas.microsoft.com/office/drawing/2014/main" id="{57ABAB04-0544-1EEC-B2F1-BFE4B629A4F9}"/>
              </a:ext>
            </a:extLst>
          </p:cNvPr>
          <p:cNvSpPr>
            <a:spLocks noGrp="1"/>
          </p:cNvSpPr>
          <p:nvPr>
            <p:ph idx="1"/>
          </p:nvPr>
        </p:nvSpPr>
        <p:spPr/>
        <p:txBody>
          <a:bodyPr vert="horz" lIns="91440" tIns="45720" rIns="91440" bIns="45720" rtlCol="0" anchor="t">
            <a:normAutofit/>
          </a:bodyPr>
          <a:lstStyle/>
          <a:p>
            <a:pPr marL="457200" indent="-457200">
              <a:buFont typeface="Arial" panose="020B0604020202020204" pitchFamily="34" charset="0"/>
              <a:buChar char="•"/>
            </a:pPr>
            <a:r>
              <a:rPr lang="en-US">
                <a:hlinkClick r:id="rId3"/>
              </a:rPr>
              <a:t>Accountability Manuals</a:t>
            </a:r>
            <a:endParaRPr lang="en-US">
              <a:hlinkClick r:id="rId4"/>
            </a:endParaRPr>
          </a:p>
          <a:p>
            <a:pPr marL="457200" indent="-457200">
              <a:buFont typeface="Arial" panose="020B0604020202020204" pitchFamily="34" charset="0"/>
              <a:buChar char="•"/>
            </a:pPr>
            <a:r>
              <a:rPr lang="en-US">
                <a:hlinkClick r:id="rId4"/>
              </a:rPr>
              <a:t>SIS Data Entry Manual</a:t>
            </a:r>
            <a:endParaRPr lang="en-US"/>
          </a:p>
          <a:p>
            <a:pPr marL="457200" indent="-457200">
              <a:buFont typeface="Arial" panose="020B0604020202020204" pitchFamily="34" charset="0"/>
              <a:buChar char="•"/>
            </a:pPr>
            <a:r>
              <a:rPr lang="en-US"/>
              <a:t>Data flow diagram – see slide deck</a:t>
            </a:r>
          </a:p>
          <a:p>
            <a:pPr marL="457200" indent="-457200">
              <a:buFont typeface="Arial" panose="020B0604020202020204" pitchFamily="34" charset="0"/>
              <a:buChar char="•"/>
            </a:pPr>
            <a:r>
              <a:rPr lang="en-US">
                <a:hlinkClick r:id="rId5"/>
              </a:rPr>
              <a:t>9</a:t>
            </a:r>
            <a:r>
              <a:rPr lang="en-US" baseline="30000">
                <a:hlinkClick r:id="rId5"/>
              </a:rPr>
              <a:t>th</a:t>
            </a:r>
            <a:r>
              <a:rPr lang="en-US">
                <a:hlinkClick r:id="rId5"/>
              </a:rPr>
              <a:t> Grade Code Flowchart</a:t>
            </a:r>
            <a:endParaRPr lang="en-US"/>
          </a:p>
          <a:p>
            <a:pPr marL="457200" indent="-457200">
              <a:buFont typeface="Arial" panose="020B0604020202020204" pitchFamily="34" charset="0"/>
              <a:buChar char="•"/>
            </a:pPr>
            <a:r>
              <a:rPr lang="en-US">
                <a:hlinkClick r:id="rId6"/>
              </a:rPr>
              <a:t>Level Data validations</a:t>
            </a:r>
          </a:p>
          <a:p>
            <a:pPr marL="457200" indent="-457200">
              <a:buFont typeface="Arial" panose="020B0604020202020204" pitchFamily="34" charset="0"/>
              <a:buChar char="•"/>
            </a:pPr>
            <a:r>
              <a:rPr lang="en-US">
                <a:hlinkClick r:id="rId7"/>
              </a:rPr>
              <a:t>Cohort Maintenance Information and Resources</a:t>
            </a:r>
            <a:r>
              <a:rPr lang="en-US"/>
              <a:t> web page</a:t>
            </a:r>
          </a:p>
          <a:p>
            <a:pPr marL="1485900" lvl="1" indent="-457200">
              <a:buFont typeface="Courier New" panose="020B0604020202020204" pitchFamily="34" charset="0"/>
              <a:buChar char="o"/>
            </a:pPr>
            <a:r>
              <a:rPr lang="en-US" sz="2800">
                <a:solidFill>
                  <a:srgbClr val="2F3D4C"/>
                </a:solidFill>
                <a:hlinkClick r:id="rId8"/>
              </a:rPr>
              <a:t>Cohort Progression Maintenance Manual</a:t>
            </a:r>
            <a:r>
              <a:rPr lang="en-US" sz="2800">
                <a:solidFill>
                  <a:srgbClr val="2F3D4C"/>
                </a:solidFill>
              </a:rPr>
              <a:t> </a:t>
            </a:r>
          </a:p>
          <a:p>
            <a:pPr marL="1485900" lvl="1" indent="-457200">
              <a:buFont typeface="Courier New" panose="020B0604020202020204" pitchFamily="34" charset="0"/>
              <a:buChar char="o"/>
            </a:pPr>
            <a:r>
              <a:rPr lang="en-US" sz="2800">
                <a:solidFill>
                  <a:srgbClr val="2F3D4C"/>
                </a:solidFill>
              </a:rPr>
              <a:t>SCDE Memo (July 25, 2023) - </a:t>
            </a:r>
            <a:r>
              <a:rPr lang="en-US" sz="2800">
                <a:solidFill>
                  <a:srgbClr val="2F3D4C"/>
                </a:solidFill>
                <a:hlinkClick r:id="rId9"/>
              </a:rPr>
              <a:t>Student Enrollment, Age-Appropriate Placement, Ninth Grade Cohort, and International Transcript Guidance</a:t>
            </a:r>
            <a:endParaRPr lang="en-US" sz="2800">
              <a:solidFill>
                <a:srgbClr val="2F3D4C"/>
              </a:solidFill>
            </a:endParaRPr>
          </a:p>
          <a:p>
            <a:pPr marL="457200" indent="-457200">
              <a:buFont typeface="Arial" panose="020B0604020202020204" pitchFamily="34" charset="0"/>
              <a:buChar char="•"/>
            </a:pPr>
            <a:r>
              <a:rPr lang="en-US"/>
              <a:t>Mapping document – updates in progress (will be posted, and link will be shared)</a:t>
            </a:r>
          </a:p>
          <a:p>
            <a:pPr marL="457200" indent="-457200">
              <a:buFont typeface="Arial" panose="020B0604020202020204" pitchFamily="34" charset="0"/>
              <a:buChar char="•"/>
            </a:pPr>
            <a:r>
              <a:rPr lang="en-US"/>
              <a:t>Accountability-oriented mapping doc – in progress (will be posted, and link will be shared)</a:t>
            </a:r>
          </a:p>
          <a:p>
            <a:endParaRPr lang="en-US"/>
          </a:p>
        </p:txBody>
      </p:sp>
    </p:spTree>
    <p:extLst>
      <p:ext uri="{BB962C8B-B14F-4D97-AF65-F5344CB8AC3E}">
        <p14:creationId xmlns:p14="http://schemas.microsoft.com/office/powerpoint/2010/main" val="7424625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DAD60-50B6-8F67-B222-8DD9B633CD23}"/>
            </a:ext>
          </a:extLst>
        </p:cNvPr>
        <p:cNvGrpSpPr/>
        <p:nvPr/>
      </p:nvGrpSpPr>
      <p:grpSpPr>
        <a:xfrm>
          <a:off x="0" y="0"/>
          <a:ext cx="0" cy="0"/>
          <a:chOff x="0" y="0"/>
          <a:chExt cx="0" cy="0"/>
        </a:xfrm>
      </p:grpSpPr>
      <p:sp>
        <p:nvSpPr>
          <p:cNvPr id="5" name="TextBox 2">
            <a:extLst>
              <a:ext uri="{FF2B5EF4-FFF2-40B4-BE49-F238E27FC236}">
                <a16:creationId xmlns:a16="http://schemas.microsoft.com/office/drawing/2014/main" id="{FDF7E0CC-E07F-1E28-58C7-EC0E964C0545}"/>
              </a:ext>
            </a:extLst>
          </p:cNvPr>
          <p:cNvSpPr txBox="1">
            <a:spLocks noGrp="1"/>
          </p:cNvSpPr>
          <p:nvPr>
            <p:ph type="title"/>
          </p:nvPr>
        </p:nvSpPr>
        <p:spPr>
          <a:xfrm>
            <a:off x="918972" y="711606"/>
            <a:ext cx="16450056" cy="769441"/>
          </a:xfrm>
          <a:prstGeom prst="rect">
            <a:avLst/>
          </a:prstGeom>
          <a:noFill/>
          <a:ln>
            <a:noFill/>
            <a:prstDash/>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5000" b="1" i="0" u="none" strike="noStrike" kern="1200" cap="none" spc="0" normalizeH="0" baseline="0" noProof="0">
                <a:ln>
                  <a:noFill/>
                </a:ln>
                <a:effectLst/>
                <a:uLnTx/>
                <a:uFillTx/>
                <a:latin typeface="Aptos" panose="020B0004020202020204" pitchFamily="34" charset="0"/>
                <a:ea typeface="+mn-ea"/>
                <a:cs typeface="+mn-cs"/>
              </a:rPr>
              <a:t>Session Evaluation</a:t>
            </a:r>
          </a:p>
        </p:txBody>
      </p:sp>
      <p:sp>
        <p:nvSpPr>
          <p:cNvPr id="2" name="Content Placeholder 1">
            <a:extLst>
              <a:ext uri="{FF2B5EF4-FFF2-40B4-BE49-F238E27FC236}">
                <a16:creationId xmlns:a16="http://schemas.microsoft.com/office/drawing/2014/main" id="{3A1AF815-8D82-47D4-FF08-E2C71B38C87B}"/>
              </a:ext>
            </a:extLst>
          </p:cNvPr>
          <p:cNvSpPr>
            <a:spLocks noGrp="1"/>
          </p:cNvSpPr>
          <p:nvPr>
            <p:ph idx="1"/>
          </p:nvPr>
        </p:nvSpPr>
        <p:spPr>
          <a:xfrm>
            <a:off x="918972" y="1817316"/>
            <a:ext cx="16302228" cy="6333699"/>
          </a:xfrm>
        </p:spPr>
        <p:txBody>
          <a:bodyPr>
            <a:normAutofit/>
          </a:bodyPr>
          <a:lstStyle/>
          <a:p>
            <a:pPr marL="457200" indent="-457200">
              <a:buFont typeface="Arial" panose="020B0604020202020204" pitchFamily="34" charset="0"/>
              <a:buChar char="•"/>
            </a:pPr>
            <a:r>
              <a:rPr lang="en-US" sz="4000"/>
              <a:t>Please complete an evaluation of the session using the QR Code.</a:t>
            </a:r>
          </a:p>
          <a:p>
            <a:endParaRPr lang="en-US"/>
          </a:p>
        </p:txBody>
      </p:sp>
      <p:pic>
        <p:nvPicPr>
          <p:cNvPr id="4" name="Picture 3" descr="QR code">
            <a:extLst>
              <a:ext uri="{FF2B5EF4-FFF2-40B4-BE49-F238E27FC236}">
                <a16:creationId xmlns:a16="http://schemas.microsoft.com/office/drawing/2014/main" id="{857FD6D9-4010-A644-5945-92572CB78BBA}"/>
              </a:ext>
            </a:extLst>
          </p:cNvPr>
          <p:cNvPicPr>
            <a:picLocks noChangeAspect="1"/>
          </p:cNvPicPr>
          <p:nvPr/>
        </p:nvPicPr>
        <p:blipFill>
          <a:blip r:embed="rId3"/>
          <a:stretch>
            <a:fillRect/>
          </a:stretch>
        </p:blipFill>
        <p:spPr>
          <a:xfrm>
            <a:off x="5238750" y="2362199"/>
            <a:ext cx="6993735" cy="6993735"/>
          </a:xfrm>
          <a:prstGeom prst="rect">
            <a:avLst/>
          </a:prstGeom>
        </p:spPr>
      </p:pic>
    </p:spTree>
    <p:extLst>
      <p:ext uri="{BB962C8B-B14F-4D97-AF65-F5344CB8AC3E}">
        <p14:creationId xmlns:p14="http://schemas.microsoft.com/office/powerpoint/2010/main" val="380145053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10E84-B663-5F2F-33B0-E3EBB61409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ADBD74-5813-557E-BB5D-5CECB1269086}"/>
              </a:ext>
            </a:extLst>
          </p:cNvPr>
          <p:cNvSpPr>
            <a:spLocks noGrp="1"/>
          </p:cNvSpPr>
          <p:nvPr>
            <p:ph type="title"/>
          </p:nvPr>
        </p:nvSpPr>
        <p:spPr/>
        <p:txBody>
          <a:bodyPr/>
          <a:lstStyle/>
          <a:p>
            <a:r>
              <a:rPr lang="en-US">
                <a:latin typeface="Aptos (Body)"/>
              </a:rPr>
              <a:t>Key Takeaways</a:t>
            </a:r>
          </a:p>
        </p:txBody>
      </p:sp>
      <p:sp>
        <p:nvSpPr>
          <p:cNvPr id="3" name="Content Placeholder 2">
            <a:extLst>
              <a:ext uri="{FF2B5EF4-FFF2-40B4-BE49-F238E27FC236}">
                <a16:creationId xmlns:a16="http://schemas.microsoft.com/office/drawing/2014/main" id="{C13185F9-DBA5-AF56-2D74-157608493D6B}"/>
              </a:ext>
            </a:extLst>
          </p:cNvPr>
          <p:cNvSpPr>
            <a:spLocks noGrp="1"/>
          </p:cNvSpPr>
          <p:nvPr>
            <p:ph idx="1"/>
          </p:nvPr>
        </p:nvSpPr>
        <p:spPr>
          <a:xfrm>
            <a:off x="918972" y="2175346"/>
            <a:ext cx="16450056" cy="6587653"/>
          </a:xfrm>
        </p:spPr>
        <p:txBody>
          <a:bodyPr>
            <a:normAutofit lnSpcReduction="10000"/>
          </a:bodyPr>
          <a:lstStyle/>
          <a:p>
            <a:pPr marL="457200" indent="-457200">
              <a:buFont typeface="Arial" panose="020B0604020202020204" pitchFamily="34" charset="0"/>
              <a:buChar char="•"/>
            </a:pPr>
            <a:r>
              <a:rPr lang="en-US" sz="4400"/>
              <a:t>The Graduation Rate and High School Student Success Indicators use cohort data to establish which students are included in the metric.</a:t>
            </a:r>
          </a:p>
          <a:p>
            <a:pPr marL="457200" indent="-457200">
              <a:buFont typeface="Arial" panose="020B0604020202020204" pitchFamily="34" charset="0"/>
              <a:buChar char="•"/>
            </a:pPr>
            <a:r>
              <a:rPr lang="en-US" sz="4400"/>
              <a:t>The two indicators count for 31% to 36% of a high school’s overall rating.</a:t>
            </a:r>
          </a:p>
          <a:p>
            <a:pPr marL="457200" indent="-457200">
              <a:buFont typeface="Arial" panose="020B0604020202020204" pitchFamily="34" charset="0"/>
              <a:buChar char="•"/>
            </a:pPr>
            <a:r>
              <a:rPr lang="en-US" sz="4400"/>
              <a:t>Districts and schools should use Admin Navigator to check school and student-level data related to the Graduation Rate and High School Student Success Indicators.</a:t>
            </a:r>
          </a:p>
          <a:p>
            <a:pPr marL="457200" indent="-457200">
              <a:buFont typeface="Arial" panose="020B0604020202020204" pitchFamily="34" charset="0"/>
              <a:buChar char="•"/>
            </a:pPr>
            <a:r>
              <a:rPr lang="en-US" sz="4400"/>
              <a:t>As potential errors are identified, districts should lead schools through the processes outlined today to ensure accurate data is reported to SCDE for the 2026 school report cards.</a:t>
            </a:r>
          </a:p>
          <a:p>
            <a:pPr marL="457200" indent="-457200">
              <a:buFont typeface="Arial" panose="020B0604020202020204" pitchFamily="34" charset="0"/>
              <a:buChar char="•"/>
            </a:pPr>
            <a:endParaRPr lang="en-US" sz="4400">
              <a:latin typeface="Aptos (Body)"/>
            </a:endParaRPr>
          </a:p>
          <a:p>
            <a:pPr marL="457200" indent="-457200">
              <a:buFont typeface="Arial" panose="020B0604020202020204" pitchFamily="34" charset="0"/>
              <a:buChar char="•"/>
            </a:pPr>
            <a:endParaRPr lang="en-US" sz="3600"/>
          </a:p>
        </p:txBody>
      </p:sp>
    </p:spTree>
    <p:extLst>
      <p:ext uri="{BB962C8B-B14F-4D97-AF65-F5344CB8AC3E}">
        <p14:creationId xmlns:p14="http://schemas.microsoft.com/office/powerpoint/2010/main" val="15783904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BC09A1-C95A-67A0-6EDD-9AFADE432F7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1700" y="2019300"/>
            <a:ext cx="5448300" cy="5445030"/>
          </a:xfrm>
          <a:prstGeom prst="rect">
            <a:avLst/>
          </a:prstGeom>
        </p:spPr>
      </p:pic>
      <p:sp>
        <p:nvSpPr>
          <p:cNvPr id="13" name="TextBox 4">
            <a:extLst>
              <a:ext uri="{FF2B5EF4-FFF2-40B4-BE49-F238E27FC236}">
                <a16:creationId xmlns:a16="http://schemas.microsoft.com/office/drawing/2014/main" id="{D60F6F42-CE38-B267-394C-1CC08B4B7FEF}"/>
              </a:ext>
            </a:extLst>
          </p:cNvPr>
          <p:cNvSpPr txBox="1">
            <a:spLocks noGrp="1"/>
          </p:cNvSpPr>
          <p:nvPr>
            <p:ph type="title"/>
          </p:nvPr>
        </p:nvSpPr>
        <p:spPr>
          <a:xfrm>
            <a:off x="8790904" y="4633276"/>
            <a:ext cx="2560704"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0B0004020202020204" pitchFamily="34" charset="0"/>
                <a:ea typeface="+mn-ea"/>
                <a:cs typeface="+mn-cs"/>
              </a:rPr>
              <a:t>Vann Holden</a:t>
            </a:r>
          </a:p>
        </p:txBody>
      </p:sp>
      <p:sp>
        <p:nvSpPr>
          <p:cNvPr id="4" name="Content Placeholder 3">
            <a:extLst>
              <a:ext uri="{FF2B5EF4-FFF2-40B4-BE49-F238E27FC236}">
                <a16:creationId xmlns:a16="http://schemas.microsoft.com/office/drawing/2014/main" id="{FE5088E0-C3F0-5ADF-E777-D1B5D06F4741}"/>
              </a:ext>
            </a:extLst>
          </p:cNvPr>
          <p:cNvSpPr>
            <a:spLocks noGrp="1"/>
          </p:cNvSpPr>
          <p:nvPr>
            <p:ph sz="half" idx="1"/>
          </p:nvPr>
        </p:nvSpPr>
        <p:spPr>
          <a:xfrm>
            <a:off x="8790904" y="5511790"/>
            <a:ext cx="2656268" cy="1003310"/>
          </a:xfrm>
        </p:spPr>
        <p:txBody>
          <a:bodyPr vert="horz" lIns="91440" tIns="45720" rIns="91440" bIns="45720" rtlCol="0" anchor="t">
            <a:noAutofit/>
          </a:bodyPr>
          <a:lstStyle/>
          <a:p>
            <a:pPr marL="0" indent="0">
              <a:buNone/>
            </a:pPr>
            <a:r>
              <a:rPr lang="en-US" sz="2000">
                <a:latin typeface="Aptos"/>
                <a:hlinkClick r:id="rId4"/>
              </a:rPr>
              <a:t>cvholden@ed.sc.gov</a:t>
            </a:r>
            <a:endParaRPr lang="en-US" sz="3200"/>
          </a:p>
          <a:p>
            <a:pPr marL="0" indent="0">
              <a:buNone/>
            </a:pPr>
            <a:r>
              <a:rPr lang="en-US" sz="2000"/>
              <a:t>Chief Research Officer</a:t>
            </a:r>
          </a:p>
        </p:txBody>
      </p:sp>
      <p:sp>
        <p:nvSpPr>
          <p:cNvPr id="6" name="TextBox 4">
            <a:extLst>
              <a:ext uri="{FF2B5EF4-FFF2-40B4-BE49-F238E27FC236}">
                <a16:creationId xmlns:a16="http://schemas.microsoft.com/office/drawing/2014/main" id="{65222F52-5257-2BB7-59DA-C2DAE860DEAE}"/>
              </a:ext>
            </a:extLst>
          </p:cNvPr>
          <p:cNvSpPr txBox="1">
            <a:spLocks/>
          </p:cNvSpPr>
          <p:nvPr/>
        </p:nvSpPr>
        <p:spPr>
          <a:xfrm>
            <a:off x="11754132" y="4633277"/>
            <a:ext cx="2656269"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Era Roberts</a:t>
            </a:r>
          </a:p>
        </p:txBody>
      </p:sp>
      <p:sp>
        <p:nvSpPr>
          <p:cNvPr id="5" name="Content Placeholder 3">
            <a:extLst>
              <a:ext uri="{FF2B5EF4-FFF2-40B4-BE49-F238E27FC236}">
                <a16:creationId xmlns:a16="http://schemas.microsoft.com/office/drawing/2014/main" id="{12580F75-8CCE-2278-58D2-408E8D17445A}"/>
              </a:ext>
            </a:extLst>
          </p:cNvPr>
          <p:cNvSpPr txBox="1">
            <a:spLocks/>
          </p:cNvSpPr>
          <p:nvPr/>
        </p:nvSpPr>
        <p:spPr>
          <a:xfrm>
            <a:off x="11726483" y="5511790"/>
            <a:ext cx="2656268"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earoberts@ed.sc.gov</a:t>
            </a:r>
            <a:endParaRPr lang="en-US" sz="3200"/>
          </a:p>
          <a:p>
            <a:pPr marL="0" indent="0">
              <a:buNone/>
            </a:pPr>
            <a:r>
              <a:rPr lang="en-US" sz="2000">
                <a:latin typeface="Aptos"/>
              </a:rPr>
              <a:t>Accountability Program Manager</a:t>
            </a:r>
            <a:endParaRPr lang="en-US" sz="2000">
              <a:latin typeface="Aptos" panose="020B0004020202020204" pitchFamily="34" charset="0"/>
            </a:endParaRPr>
          </a:p>
        </p:txBody>
      </p:sp>
      <p:sp>
        <p:nvSpPr>
          <p:cNvPr id="2" name="TextBox 4">
            <a:extLst>
              <a:ext uri="{FF2B5EF4-FFF2-40B4-BE49-F238E27FC236}">
                <a16:creationId xmlns:a16="http://schemas.microsoft.com/office/drawing/2014/main" id="{B6735652-DF44-3052-A9B4-B188E74321D0}"/>
              </a:ext>
            </a:extLst>
          </p:cNvPr>
          <p:cNvSpPr txBox="1">
            <a:spLocks/>
          </p:cNvSpPr>
          <p:nvPr/>
        </p:nvSpPr>
        <p:spPr>
          <a:xfrm>
            <a:off x="14568866" y="4633278"/>
            <a:ext cx="3529347" cy="5199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lvl1pPr algn="l" defTabSz="1371600" rtl="0" eaLnBrk="1" latinLnBrk="0" hangingPunct="1">
              <a:lnSpc>
                <a:spcPct val="100000"/>
              </a:lnSpc>
              <a:spcBef>
                <a:spcPct val="0"/>
              </a:spcBef>
              <a:buNone/>
              <a:defRPr sz="8800" b="1" kern="1200">
                <a:solidFill>
                  <a:srgbClr val="2F3D4C"/>
                </a:solidFill>
                <a:latin typeface="+mn-lt"/>
                <a:ea typeface="+mj-ea"/>
                <a:cs typeface="+mj-cs"/>
              </a:defRPr>
            </a:lvl1pPr>
          </a:lstStyle>
          <a:p>
            <a:pPr defTabSz="914400">
              <a:lnSpc>
                <a:spcPct val="110000"/>
              </a:lnSpc>
              <a:spcBef>
                <a:spcPts val="0"/>
              </a:spcBef>
              <a:defRPr/>
            </a:pPr>
            <a:r>
              <a:rPr lang="en-US" sz="3200">
                <a:latin typeface="Aptos" panose="020B0004020202020204" pitchFamily="34" charset="0"/>
                <a:ea typeface="+mn-ea"/>
                <a:cs typeface="+mn-cs"/>
              </a:rPr>
              <a:t>Wendy Stephens</a:t>
            </a:r>
          </a:p>
        </p:txBody>
      </p:sp>
      <p:cxnSp>
        <p:nvCxnSpPr>
          <p:cNvPr id="9" name="Straight Connector 8" descr="underline">
            <a:extLst>
              <a:ext uri="{FF2B5EF4-FFF2-40B4-BE49-F238E27FC236}">
                <a16:creationId xmlns:a16="http://schemas.microsoft.com/office/drawing/2014/main" id="{09D5459B-3648-156C-4C61-733062657AFD}"/>
              </a:ext>
            </a:extLst>
          </p:cNvPr>
          <p:cNvCxnSpPr/>
          <p:nvPr/>
        </p:nvCxnSpPr>
        <p:spPr>
          <a:xfrm>
            <a:off x="15424150" y="5295900"/>
            <a:ext cx="250825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Content Placeholder 3">
            <a:extLst>
              <a:ext uri="{FF2B5EF4-FFF2-40B4-BE49-F238E27FC236}">
                <a16:creationId xmlns:a16="http://schemas.microsoft.com/office/drawing/2014/main" id="{F1E0D516-57B7-B7E2-51A8-B467ADC69EF1}"/>
              </a:ext>
            </a:extLst>
          </p:cNvPr>
          <p:cNvSpPr txBox="1">
            <a:spLocks/>
          </p:cNvSpPr>
          <p:nvPr/>
        </p:nvSpPr>
        <p:spPr>
          <a:xfrm>
            <a:off x="14721266" y="5562590"/>
            <a:ext cx="3529347" cy="1003310"/>
          </a:xfrm>
          <a:prstGeom prst="rect">
            <a:avLst/>
          </a:prstGeom>
        </p:spPr>
        <p:txBody>
          <a:bodyPr vert="horz" lIns="91440" tIns="45720" rIns="91440" bIns="45720" rtlCol="0" anchor="t">
            <a:noAutofit/>
          </a:bodyPr>
          <a:lstStyle>
            <a:lvl1pPr marL="342900" indent="-342900" algn="l" defTabSz="1371600" rtl="0" eaLnBrk="1" latinLnBrk="0" hangingPunct="1">
              <a:lnSpc>
                <a:spcPct val="90000"/>
              </a:lnSpc>
              <a:spcBef>
                <a:spcPts val="1500"/>
              </a:spcBef>
              <a:buFont typeface="Arial" panose="020B0604020202020204" pitchFamily="34" charset="0"/>
              <a:buChar char="•"/>
              <a:defRPr sz="3600" i="1" kern="1200">
                <a:solidFill>
                  <a:srgbClr val="2F3D4C"/>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a:buFont typeface="Arial" panose="020B0604020202020204" pitchFamily="34" charset="0"/>
              <a:buNone/>
            </a:pPr>
            <a:r>
              <a:rPr lang="en-US" sz="2000">
                <a:latin typeface="Aptos"/>
                <a:hlinkClick r:id="rId5"/>
              </a:rPr>
              <a:t>wstephens@ed.sc.gov</a:t>
            </a:r>
            <a:endParaRPr lang="en-US" sz="3200"/>
          </a:p>
          <a:p>
            <a:pPr marL="0" indent="0">
              <a:buNone/>
            </a:pPr>
            <a:r>
              <a:rPr lang="en-US" sz="2000">
                <a:latin typeface="Aptos"/>
              </a:rPr>
              <a:t>Team Lead, Data Management</a:t>
            </a:r>
            <a:endParaRPr lang="en-US" sz="2000">
              <a:latin typeface="Aptos" panose="020B0004020202020204" pitchFamily="34" charset="0"/>
            </a:endParaRPr>
          </a:p>
        </p:txBody>
      </p:sp>
    </p:spTree>
    <p:extLst>
      <p:ext uri="{BB962C8B-B14F-4D97-AF65-F5344CB8AC3E}">
        <p14:creationId xmlns:p14="http://schemas.microsoft.com/office/powerpoint/2010/main" val="5629938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7C0FB-DF86-F9AB-B0A4-27FD73E4B5FC}"/>
              </a:ext>
            </a:extLst>
          </p:cNvPr>
          <p:cNvSpPr>
            <a:spLocks noGrp="1"/>
          </p:cNvSpPr>
          <p:nvPr>
            <p:ph type="title"/>
          </p:nvPr>
        </p:nvSpPr>
        <p:spPr/>
        <p:txBody>
          <a:bodyPr/>
          <a:lstStyle/>
          <a:p>
            <a:r>
              <a:rPr lang="en-US" dirty="0"/>
              <a:t>High School Ratings: Indicator</a:t>
            </a:r>
          </a:p>
        </p:txBody>
      </p:sp>
      <p:sp>
        <p:nvSpPr>
          <p:cNvPr id="3" name="Content Placeholder 2">
            <a:extLst>
              <a:ext uri="{FF2B5EF4-FFF2-40B4-BE49-F238E27FC236}">
                <a16:creationId xmlns:a16="http://schemas.microsoft.com/office/drawing/2014/main" id="{0DDC53EB-6103-A756-D877-54547D1AD072}"/>
              </a:ext>
            </a:extLst>
          </p:cNvPr>
          <p:cNvSpPr>
            <a:spLocks noGrp="1"/>
          </p:cNvSpPr>
          <p:nvPr>
            <p:ph sz="half" idx="1"/>
          </p:nvPr>
        </p:nvSpPr>
        <p:spPr>
          <a:xfrm>
            <a:off x="918972" y="2247900"/>
            <a:ext cx="7772400" cy="7171871"/>
          </a:xfrm>
        </p:spPr>
        <p:txBody>
          <a:bodyPr/>
          <a:lstStyle/>
          <a:p>
            <a:r>
              <a:rPr lang="en-US" sz="3200" dirty="0"/>
              <a:t>Graduation Rate is worth 19% of a high school’s overall rating.</a:t>
            </a:r>
          </a:p>
          <a:p>
            <a:pPr lvl="1"/>
            <a:r>
              <a:rPr lang="en-US" sz="2800" dirty="0"/>
              <a:t>This increases to 24% of the rating if the school has fewer than 20 students included in the Multilingual Learners’ Progress indicator.</a:t>
            </a:r>
          </a:p>
          <a:p>
            <a:r>
              <a:rPr lang="en-US" sz="3200" dirty="0"/>
              <a:t>High School Student Success is worth 12% of a high school’s overall rating.</a:t>
            </a:r>
          </a:p>
          <a:p>
            <a:r>
              <a:rPr lang="en-US" sz="3200" dirty="0"/>
              <a:t>Combined, these two metrics account for 31% to 36% of a high school’s overall rating.</a:t>
            </a:r>
          </a:p>
          <a:p>
            <a:endParaRPr lang="en-US" dirty="0"/>
          </a:p>
        </p:txBody>
      </p:sp>
      <p:pic>
        <p:nvPicPr>
          <p:cNvPr id="5" name="Content Placeholder 4" descr="Available rating points">
            <a:extLst>
              <a:ext uri="{FF2B5EF4-FFF2-40B4-BE49-F238E27FC236}">
                <a16:creationId xmlns:a16="http://schemas.microsoft.com/office/drawing/2014/main" id="{CA2E1B33-6D14-0FED-E131-DB83EA18DFE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p:blipFill>
        <p:spPr>
          <a:xfrm>
            <a:off x="9578975" y="3472847"/>
            <a:ext cx="7772400" cy="3911218"/>
          </a:xfrm>
          <a:prstGeom prst="rect">
            <a:avLst/>
          </a:prstGeom>
        </p:spPr>
      </p:pic>
      <p:sp>
        <p:nvSpPr>
          <p:cNvPr id="6" name="TextBox 5">
            <a:extLst>
              <a:ext uri="{FF2B5EF4-FFF2-40B4-BE49-F238E27FC236}">
                <a16:creationId xmlns:a16="http://schemas.microsoft.com/office/drawing/2014/main" id="{87824847-76E0-40A2-3E6A-17F25D115A52}"/>
              </a:ext>
            </a:extLst>
          </p:cNvPr>
          <p:cNvSpPr txBox="1"/>
          <p:nvPr/>
        </p:nvSpPr>
        <p:spPr>
          <a:xfrm>
            <a:off x="1557579" y="8948663"/>
            <a:ext cx="9655444" cy="369332"/>
          </a:xfrm>
          <a:prstGeom prst="rect">
            <a:avLst/>
          </a:prstGeom>
          <a:noFill/>
        </p:spPr>
        <p:txBody>
          <a:bodyPr wrap="square">
            <a:spAutoFit/>
          </a:bodyPr>
          <a:lstStyle/>
          <a:p>
            <a:r>
              <a:rPr lang="en-US"/>
              <a:t>https://www.eoc.sc.gov/accountability-manuals</a:t>
            </a:r>
          </a:p>
        </p:txBody>
      </p:sp>
    </p:spTree>
    <p:extLst>
      <p:ext uri="{BB962C8B-B14F-4D97-AF65-F5344CB8AC3E}">
        <p14:creationId xmlns:p14="http://schemas.microsoft.com/office/powerpoint/2010/main" val="2410754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a:extLst>
              <a:ext uri="{FF2B5EF4-FFF2-40B4-BE49-F238E27FC236}">
                <a16:creationId xmlns:a16="http://schemas.microsoft.com/office/drawing/2014/main" id="{EE35A8C7-19C7-844D-B85C-DD8CB3DD167F}"/>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0" normalizeH="0" baseline="0" noProof="0">
                <a:ln>
                  <a:noFill/>
                </a:ln>
                <a:effectLst/>
                <a:uLnTx/>
                <a:uFillTx/>
                <a:latin typeface="Aptos" panose="020B0004020202020204" pitchFamily="34" charset="0"/>
                <a:ea typeface="+mn-ea"/>
                <a:cs typeface="+mn-cs"/>
              </a:rPr>
              <a:t>Graduation Rate</a:t>
            </a:r>
          </a:p>
        </p:txBody>
      </p:sp>
    </p:spTree>
    <p:extLst>
      <p:ext uri="{BB962C8B-B14F-4D97-AF65-F5344CB8AC3E}">
        <p14:creationId xmlns:p14="http://schemas.microsoft.com/office/powerpoint/2010/main" val="3872578677"/>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04766b-290c-42fc-a673-128e85a8f69d">
      <Terms xmlns="http://schemas.microsoft.com/office/infopath/2007/PartnerControls"/>
    </lcf76f155ced4ddcb4097134ff3c332f>
    <TaxCatchAll xmlns="fdccf180-ee2c-409b-8a25-1cdfae5dab3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49D0CC2A5211B4C888747B14FE75761" ma:contentTypeVersion="10" ma:contentTypeDescription="Create a new document." ma:contentTypeScope="" ma:versionID="e7de0c229ebec48572a3756d4b0fa51a">
  <xsd:schema xmlns:xsd="http://www.w3.org/2001/XMLSchema" xmlns:xs="http://www.w3.org/2001/XMLSchema" xmlns:p="http://schemas.microsoft.com/office/2006/metadata/properties" xmlns:ns2="ac04766b-290c-42fc-a673-128e85a8f69d" xmlns:ns3="fdccf180-ee2c-409b-8a25-1cdfae5dab39" targetNamespace="http://schemas.microsoft.com/office/2006/metadata/properties" ma:root="true" ma:fieldsID="366f00552b99f4dd7104ea21653ff743" ns2:_="" ns3:_="">
    <xsd:import namespace="ac04766b-290c-42fc-a673-128e85a8f69d"/>
    <xsd:import namespace="fdccf180-ee2c-409b-8a25-1cdfae5dab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04766b-290c-42fc-a673-128e85a8f6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ccf180-ee2c-409b-8a25-1cdfae5dab3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687391c-5b88-4ea5-9c6b-479d0e8b810b}" ma:internalName="TaxCatchAll" ma:showField="CatchAllData" ma:web="fdccf180-ee2c-409b-8a25-1cdfae5dab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CAD417-77C3-4171-AF25-F6F1857C6079}">
  <ds:schemaRefs>
    <ds:schemaRef ds:uri="http://www.w3.org/XML/1998/namespace"/>
    <ds:schemaRef ds:uri="ac04766b-290c-42fc-a673-128e85a8f69d"/>
    <ds:schemaRef ds:uri="http://purl.org/dc/elements/1.1/"/>
    <ds:schemaRef ds:uri="http://purl.org/dc/terms/"/>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fdccf180-ee2c-409b-8a25-1cdfae5dab39"/>
  </ds:schemaRefs>
</ds:datastoreItem>
</file>

<file path=customXml/itemProps2.xml><?xml version="1.0" encoding="utf-8"?>
<ds:datastoreItem xmlns:ds="http://schemas.openxmlformats.org/officeDocument/2006/customXml" ds:itemID="{FB46823D-2FD9-4D8B-ABD8-ABD5C5DAAED2}">
  <ds:schemaRefs>
    <ds:schemaRef ds:uri="ac04766b-290c-42fc-a673-128e85a8f69d"/>
    <ds:schemaRef ds:uri="fdccf180-ee2c-409b-8a25-1cdfae5dab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CD99C92-20D5-4D6D-B1DE-7E43054FF587}">
  <ds:schemaRefs>
    <ds:schemaRef ds:uri="http://schemas.microsoft.com/sharepoint/v3/contenttype/forms"/>
  </ds:schemaRefs>
</ds:datastoreItem>
</file>

<file path=docMetadata/LabelInfo.xml><?xml version="1.0" encoding="utf-8"?>
<clbl:labelList xmlns:clbl="http://schemas.microsoft.com/office/2020/mipLabelMetadata">
  <clbl:label id="{2704e2c5-29f5-4f7e-b91c-bd56f0685995}" enabled="0" method="" siteId="{2704e2c5-29f5-4f7e-b91c-bd56f0685995}" removed="1"/>
</clbl:labelList>
</file>

<file path=docProps/app.xml><?xml version="1.0" encoding="utf-8"?>
<Properties xmlns="http://schemas.openxmlformats.org/officeDocument/2006/extended-properties" xmlns:vt="http://schemas.openxmlformats.org/officeDocument/2006/docPropsVTypes">
  <Template>powerpoint_light</Template>
  <TotalTime>4165</TotalTime>
  <Words>5712</Words>
  <Application>Microsoft Office PowerPoint</Application>
  <PresentationFormat>Custom</PresentationFormat>
  <Paragraphs>668</Paragraphs>
  <Slides>79</Slides>
  <Notes>71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Courier New</vt:lpstr>
      <vt:lpstr>Aptos</vt:lpstr>
      <vt:lpstr>Aptos (Body)</vt:lpstr>
      <vt:lpstr>Arial</vt:lpstr>
      <vt:lpstr>Courier New,monospace</vt:lpstr>
      <vt:lpstr>Arial,Sans-Serif</vt:lpstr>
      <vt:lpstr>1_Office Theme</vt:lpstr>
      <vt:lpstr>Graduation Rate and the High School Student Success Indicator (HSSSI)</vt:lpstr>
      <vt:lpstr>Agenda</vt:lpstr>
      <vt:lpstr>Cohorts</vt:lpstr>
      <vt:lpstr>What is a Cohort?</vt:lpstr>
      <vt:lpstr>9th Grade Code Flowchart</vt:lpstr>
      <vt:lpstr>Cohort Progression Maintenance</vt:lpstr>
      <vt:lpstr>High School Ratings</vt:lpstr>
      <vt:lpstr>High School Ratings: Indicator</vt:lpstr>
      <vt:lpstr>Graduation Rate</vt:lpstr>
      <vt:lpstr>Graduation Rate: Indicator</vt:lpstr>
      <vt:lpstr>Graduation Rate: Cohort</vt:lpstr>
      <vt:lpstr>Graduation Rate Calculations</vt:lpstr>
      <vt:lpstr>Graduation Rate Calculation Rating Points</vt:lpstr>
      <vt:lpstr>HSSSI</vt:lpstr>
      <vt:lpstr>HSSSI: On-Track</vt:lpstr>
      <vt:lpstr>On-Track: Overview</vt:lpstr>
      <vt:lpstr>On-Track: Annually</vt:lpstr>
      <vt:lpstr>On-Track: Credits</vt:lpstr>
      <vt:lpstr>HSSSI 5th Year Student Success</vt:lpstr>
      <vt:lpstr>HSSSI: 5th Year Student Success</vt:lpstr>
      <vt:lpstr>5th Year Student Success</vt:lpstr>
      <vt:lpstr>HSSSI Calculations</vt:lpstr>
      <vt:lpstr>How does the HSSSI calculation work? Steps 1-4</vt:lpstr>
      <vt:lpstr>How does the HSSSI calculation work? Steps 5-9</vt:lpstr>
      <vt:lpstr>How does the HSSSI calculation work? Steps 10-14</vt:lpstr>
      <vt:lpstr>Coding Requirements</vt:lpstr>
      <vt:lpstr>Coding requirements: PowerSchool</vt:lpstr>
      <vt:lpstr>Graduation Rate:  How does the PowerSchool coding apply?</vt:lpstr>
      <vt:lpstr>Graduation Rate:  Adult Education - How does the PowerSchool coding apply?</vt:lpstr>
      <vt:lpstr>High School Student Success Indicator (HSSSI) :  How does the PowerSchool coding apply?</vt:lpstr>
      <vt:lpstr>Coding requirements: Graduation Rate</vt:lpstr>
      <vt:lpstr>Coding requirements: HSSSI – On-Track to Graduate</vt:lpstr>
      <vt:lpstr>Coding requirements: HSSSI – 5th Year Success Employability Credential</vt:lpstr>
      <vt:lpstr>Coding requirements: HSSSI – 5th Year Success Adult ed and GED</vt:lpstr>
      <vt:lpstr>Coding requirements: PowerSchool</vt:lpstr>
      <vt:lpstr>Coding requirements: Graduation Rate (earned) AND  HSSSI – On-Track to Graduate (seeking)</vt:lpstr>
      <vt:lpstr>Coding requirements: HSSSI – 5th Year Success Employability Credential</vt:lpstr>
      <vt:lpstr>Coding requirements: HSSSI – 5th Year Success Adult ed and GED</vt:lpstr>
      <vt:lpstr>Coding requirements – Courses (check Satchel)</vt:lpstr>
      <vt:lpstr>Coding requirements When to code?</vt:lpstr>
      <vt:lpstr>Coding requirements 5YSSR: When to code?</vt:lpstr>
      <vt:lpstr>How does data make it to SCDE?</vt:lpstr>
      <vt:lpstr>How does the data make it to SCDE? Spot Checking Steps</vt:lpstr>
      <vt:lpstr>How does the data make it to SCDE? Spot Checking</vt:lpstr>
      <vt:lpstr>How does the data make it to SCDE? Using the Mapping Doc</vt:lpstr>
      <vt:lpstr>Verifying Your Data</vt:lpstr>
      <vt:lpstr>Verifying Data: Admin Navigator</vt:lpstr>
      <vt:lpstr>Verifying Data: Dashboard</vt:lpstr>
      <vt:lpstr>Verifying Data: Filters</vt:lpstr>
      <vt:lpstr>Verifying Data: District Metrics</vt:lpstr>
      <vt:lpstr>Verifying Data: School and Cohort</vt:lpstr>
      <vt:lpstr>Verifying Data: By Student</vt:lpstr>
      <vt:lpstr>Verifying Data: Export</vt:lpstr>
      <vt:lpstr>Verifying Data: Export Options</vt:lpstr>
      <vt:lpstr>Verifying Data: Issues</vt:lpstr>
      <vt:lpstr>Verifying Data: Who’s Included</vt:lpstr>
      <vt:lpstr>Verifying Data: Metrics</vt:lpstr>
      <vt:lpstr>Verifying Data: Metrics Filters</vt:lpstr>
      <vt:lpstr>Verifying Data: Metrics Dashboard</vt:lpstr>
      <vt:lpstr>Verifying Data: Apply Filters</vt:lpstr>
      <vt:lpstr>Verifying Data: Views</vt:lpstr>
      <vt:lpstr>Verifying Data: Filter Options </vt:lpstr>
      <vt:lpstr>Verifying Data: Student List</vt:lpstr>
      <vt:lpstr>Verifying Data: Publishing</vt:lpstr>
      <vt:lpstr>Verifying Data: Basefiles</vt:lpstr>
      <vt:lpstr>Verifying Data: Functionality</vt:lpstr>
      <vt:lpstr>Resolving Potential Issues</vt:lpstr>
      <vt:lpstr>Resolving Potential Issues: PowerSchool</vt:lpstr>
      <vt:lpstr>Resolving Potential Issues: Who to Contact</vt:lpstr>
      <vt:lpstr>Resolving Potential Issues: Validations</vt:lpstr>
      <vt:lpstr>Planning Time</vt:lpstr>
      <vt:lpstr>Planning Time Purpose</vt:lpstr>
      <vt:lpstr>Planning Time: Questions</vt:lpstr>
      <vt:lpstr>Next Steps</vt:lpstr>
      <vt:lpstr>Key Documents</vt:lpstr>
      <vt:lpstr>Session Evaluation</vt:lpstr>
      <vt:lpstr>Key Takeaways</vt:lpstr>
      <vt:lpstr>Vann Holden</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Rate and the High School Student Success Indicator (HSSSI)</dc:title>
  <dc:creator>Holden, Vann;AccessibilityTrainingsforDistricts@ed.sc.gov</dc:creator>
  <cp:lastModifiedBy>Roberts, Era A</cp:lastModifiedBy>
  <cp:revision>2</cp:revision>
  <dcterms:created xsi:type="dcterms:W3CDTF">2025-12-12T14:07:31Z</dcterms:created>
  <dcterms:modified xsi:type="dcterms:W3CDTF">2026-03-16T14:30:34Z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0x010100049D0CC2A5211B4C888747B14FE75761</vt:lpwstr>
  </property>
  <property fmtid="{D5CDD505-2E9C-101B-9397-08002B2CF9AE}" pid="3" name="MediaServiceImageTags">
    <vt:lpwstr/>
  </property>
</Properties>
</file>