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5"/>
  </p:notesMasterIdLst>
  <p:sldIdLst>
    <p:sldId id="476" r:id="rId2"/>
    <p:sldId id="477" r:id="rId3"/>
    <p:sldId id="454" r:id="rId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4" d="100"/>
          <a:sy n="84" d="100"/>
        </p:scale>
        <p:origin x="52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FC3F9F5-6F50-47BE-872D-6B5476BC5248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2242F30-070F-4467-85E1-0CDAF602FE6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34634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73C90B6-558D-169C-65C8-A7385E1F02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D058391D-A695-1641-80E6-EC706355A9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1B131922-710E-C046-FAFB-4ED94D53AE0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240" indent="-18124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559E8F-7E3C-4E9B-A051-A1D5898EE57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CEC91-7A65-4868-9634-A5288F997D0F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853794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061F7C8-6E89-079D-D8D4-0B6F2B1E5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8DC93621-9BA9-F450-908D-14C2EFA0CD7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CE9AAEB-B4A2-DE0B-8E7D-48F138C71A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240" indent="-18124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5C61EE0-533B-E7A1-EC0F-A68EC96A905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CEC91-7A65-4868-9634-A5288F997D0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28859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50AD4E-F576-1144-1C88-BA324FE44E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953170C9-B539-A5FF-B07F-CB4E603E201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98403549-8FFD-C46C-1E19-C9DED425529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81240" indent="-181240">
              <a:buFont typeface="Arial" panose="020B0604020202020204" pitchFamily="34" charset="0"/>
              <a:buChar char="•"/>
            </a:pPr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E45659F-E8B5-1B73-99C9-30A17A3B5EF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84CEC91-7A65-4868-9634-A5288F997D0F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71594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333DA5C-91B9-D2BC-176B-203CF7455B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66A525B-2F90-7086-BF40-4F36BCDCD2A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CB007C8-C35C-04AA-6333-FAB3F38AE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FF69-DB26-46B5-B018-0A0207B29EF9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865DA62-F602-87AE-01EE-7217FC313E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4F94E7-6ED3-F76C-9699-E162298929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428BE-DCB1-43FE-B4CE-79A8BC0282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38719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DF4B2A-6F80-F977-A1E7-99EFCABCBD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72CEBCA-56B0-3567-17EC-62AB657B26B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2DE6284-6A8D-7AC9-568C-A53112D8E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FF69-DB26-46B5-B018-0A0207B29EF9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7A9A16A-40EB-AEBD-9EBC-3DA3B3FA7D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0CDBB3-610B-06EF-A1CD-732756E43B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428BE-DCB1-43FE-B4CE-79A8BC0282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3245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EE92F192-F7E7-1836-1303-0BD108A3358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C3B733-91C5-4E32-E0A3-D23DCA41905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231E4F0-7A0D-4C94-F5A6-ABA999C77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FF69-DB26-46B5-B018-0A0207B29EF9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B842A06-B07D-5C0E-6F57-17169F0CA2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B94D088-A0D3-B64F-8116-D982AFDB20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428BE-DCB1-43FE-B4CE-79A8BC0282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37225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ine Item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D5A24F8-E0C0-F79E-2D18-9ED0C519D551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 rot="16200000">
            <a:off x="5100285" y="564216"/>
            <a:ext cx="17743" cy="11582400"/>
          </a:xfrm>
          <a:prstGeom prst="rect">
            <a:avLst/>
          </a:prstGeom>
        </p:spPr>
      </p:pic>
      <p:pic>
        <p:nvPicPr>
          <p:cNvPr id="4" name="SCDE logo" descr="South Carolina Department of Education logo ">
            <a:extLst>
              <a:ext uri="{FF2B5EF4-FFF2-40B4-BE49-F238E27FC236}">
                <a16:creationId xmlns:a16="http://schemas.microsoft.com/office/drawing/2014/main" id="{31730557-317E-7F61-E7D8-F3F39A889C87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1023600" y="5885341"/>
            <a:ext cx="841775" cy="83613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AB525F5-194F-62C4-CDC3-1B712D0676F1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09600" y="2127786"/>
            <a:ext cx="10972800" cy="914400"/>
          </a:xfrm>
        </p:spPr>
        <p:txBody>
          <a:bodyPr>
            <a:noAutofit/>
          </a:bodyPr>
          <a:lstStyle>
            <a:lvl1pPr algn="ctr">
              <a:lnSpc>
                <a:spcPct val="100000"/>
              </a:lnSpc>
              <a:defRPr sz="5867" b="1">
                <a:solidFill>
                  <a:srgbClr val="2F3D4C"/>
                </a:solidFill>
              </a:defRPr>
            </a:lvl1pPr>
          </a:lstStyle>
          <a:p>
            <a:r>
              <a:rPr lang="en-US"/>
              <a:t>Agenda Item #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15D4EA1A-AFD3-FE33-791E-2576D341409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defTabSz="914446"/>
            <a:fld id="{A448B9D2-E6E9-40E5-8C65-A106E5FF64CC}" type="datetimeFigureOut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914446"/>
              <a:t>5/6/2026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FE9CDF-4B22-2AEC-D3B4-2114FED224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defTabSz="914446"/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385E363-0518-8836-E86B-81440D4AE9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46"/>
            <a:fld id="{6198BB4C-949A-4E12-86B0-4EF15C1E3C5D}" type="slidenum">
              <a:rPr lang="en-US" smtClean="0">
                <a:solidFill>
                  <a:prstClr val="black">
                    <a:tint val="82000"/>
                  </a:prstClr>
                </a:solidFill>
              </a:rPr>
              <a:pPr defTabSz="914446"/>
              <a:t>‹#›</a:t>
            </a:fld>
            <a:endParaRPr lang="en-US">
              <a:solidFill>
                <a:prstClr val="black">
                  <a:tint val="82000"/>
                </a:prstClr>
              </a:solidFill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CCB30407-92DB-6D23-E28D-5CA457DC0021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609600" y="3450210"/>
            <a:ext cx="10972800" cy="12507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3C0965D2-0741-DF84-33EC-57B9545B74D8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5333322" y="488028"/>
            <a:ext cx="1525357" cy="1524000"/>
          </a:xfrm>
          <a:prstGeom prst="rect">
            <a:avLst/>
          </a:prstGeom>
        </p:spPr>
      </p:pic>
      <p:sp>
        <p:nvSpPr>
          <p:cNvPr id="19" name="Text Placeholder 18">
            <a:extLst>
              <a:ext uri="{FF2B5EF4-FFF2-40B4-BE49-F238E27FC236}">
                <a16:creationId xmlns:a16="http://schemas.microsoft.com/office/drawing/2014/main" id="{EFC849E3-7EAC-09E6-DF91-24BB92C426E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1828800" y="3785556"/>
            <a:ext cx="8534400" cy="1358900"/>
          </a:xfrm>
        </p:spPr>
        <p:txBody>
          <a:bodyPr anchor="ctr">
            <a:normAutofit/>
          </a:bodyPr>
          <a:lstStyle>
            <a:lvl1pPr marL="0" indent="0" algn="ctr">
              <a:buNone/>
              <a:defRPr sz="4400" b="1">
                <a:solidFill>
                  <a:srgbClr val="2F3D4C"/>
                </a:solidFill>
              </a:defRPr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46023041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492B691-8879-1C57-1A26-3498AD80F6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94C42A-4DEB-54E1-3133-0699E68EAF5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BFEA68-18C3-9197-AE27-58FB8F05411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FF69-DB26-46B5-B018-0A0207B29EF9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72C4313-BA64-0A28-940C-0E93E1029B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B8969B-7934-F014-A768-7D0E1528E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428BE-DCB1-43FE-B4CE-79A8BC0282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616304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47147C-1365-8CBA-AFFB-AA728B521E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A533749-C343-A442-8769-EF4850AEA98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E449DBC-934C-53C4-7C10-99A4ED53E68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FF69-DB26-46B5-B018-0A0207B29EF9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BD7A8A-6249-0B71-E98F-38A64FCC9A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A425B35-6EBA-54B6-99E8-85FFF3FCC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428BE-DCB1-43FE-B4CE-79A8BC0282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5920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859769F-F79B-6EFE-D61A-C7E6083C12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2C7A187-DAA7-039E-27FD-68FBC04082D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EE98867-AC7B-EF5C-C92B-02F6C2DFBD6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91EFFE6-FE29-05AF-794D-0DA5F89EB4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FF69-DB26-46B5-B018-0A0207B29EF9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B0F077-DCD3-7AD1-42FD-C4703F5D5F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A01CAA-FF11-EF27-60EB-64925A9161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428BE-DCB1-43FE-B4CE-79A8BC0282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30962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B905AD-4675-3092-B829-709B2118C80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A4F3A3-2E79-1258-8D78-B28F89EC3A6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09EA5224-CC30-B299-3EB3-87E750CCF77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F2824620-F11F-10C7-89D2-3F41A2D61C2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7087823B-99F5-867D-728F-0904E83B8BEE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321C418-DDC8-E2D0-97C7-9A7D3AB592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FF69-DB26-46B5-B018-0A0207B29EF9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F989128-E775-FF39-ADB9-AAD573E122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B6C2BB6-C14C-2EF7-F778-5887CE6D34F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428BE-DCB1-43FE-B4CE-79A8BC0282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6152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2D0F037-A4F1-5DE3-3914-B6394E5F7E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D18E46F2-8998-12CF-9C24-100DB85AF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FF69-DB26-46B5-B018-0A0207B29EF9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FCE3C88-BFD5-CD97-A9C7-98DEC3A4B0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955F0CD-7B58-9FF0-E80B-DA7790FB200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428BE-DCB1-43FE-B4CE-79A8BC0282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327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808C9E6E-96CE-9C03-47EB-BD65FC4F408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FF69-DB26-46B5-B018-0A0207B29EF9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308C867-6DA1-0D94-3A8B-D22D63AD6D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6AF68B1-31D9-ED82-B647-0603BA8163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428BE-DCB1-43FE-B4CE-79A8BC0282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92966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964645-ACFD-DB41-BB3C-616B155AC7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A4F0A64-404B-9A1C-4EB5-0DBC7F53F9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4F558B-7863-459F-244D-1DB571CD5AB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8925605-4B23-1BCD-59A0-8816D5282A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FF69-DB26-46B5-B018-0A0207B29EF9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6408DD-F7FF-C848-A578-6F3E6AF5AB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F17B437-52B3-229C-3A59-1F0B12CB5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428BE-DCB1-43FE-B4CE-79A8BC0282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470880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4FADDF5-6F16-55AE-610C-C8A069A5A6A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FC51A003-79BA-EB1B-FED9-AE6F18E91DE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B3D4B44-9707-E5D9-42AA-6C43B26CD83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4A330DF-7A09-D6F5-8235-A2E365EAD3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1EEFF69-DB26-46B5-B018-0A0207B29EF9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8E5861-E5D9-F4A1-4122-D08A37329A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56DA51D-B25A-BA7E-7A68-DF29C2E913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B1428BE-DCB1-43FE-B4CE-79A8BC0282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77133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E005F112-69F9-1FDF-2482-E4628E9793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40020E1-6A2B-6AC9-B94B-F47EB4CCE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AF1A836-8DDA-C079-372B-E292E8736C3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91EEFF69-DB26-46B5-B018-0A0207B29EF9}" type="datetimeFigureOut">
              <a:rPr lang="en-US" smtClean="0"/>
              <a:t>5/6/2026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B98CC90-3225-626A-E572-9F6A42EF7B3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9B99079-A73D-874C-35FA-2E25B4DDE8C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5B1428BE-DCB1-43FE-B4CE-79A8BC02824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90724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hyperlink" Target="https://nam10.safelinks.protection.outlook.com/?url=https%3A%2F%2Fed.sc.gov%2Fdata%2Finformation-systems%2Fpower-school%2Fsis-documents%2Fcredit-type-update-student-information-system-ps%2F&amp;data=05%7C02%7Cearoberts%40ed.sc.gov%7C6c59ae7738b944207ef208deab6f71d2%7C2704e2c529f54f7eb91cbd56f0685995%7C0%7C0%7C639136692375140246%7CUnknown%7CTWFpbGZsb3d8eyJFbXB0eU1hcGkiOnRydWUsIlYiOiIwLjAuMDAwMCIsIlAiOiJXaW4zMiIsIkFOIjoiTWFpbCIsIldUIjoyfQ%3D%3D%7C0%7C%7C%7C&amp;sdata=cNimvszZv2N5pV5isSzvThAX%2B2alyk5mLx1BZnXDJ6M%3D&amp;reserved=0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sc-satchel.commongoodlt.com/" TargetMode="Externa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90FC90C-AEF0-F304-D848-4FFC422BAC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4">
            <a:extLst>
              <a:ext uri="{FF2B5EF4-FFF2-40B4-BE49-F238E27FC236}">
                <a16:creationId xmlns:a16="http://schemas.microsoft.com/office/drawing/2014/main" id="{67000960-EC78-8C88-80AD-52C0017613A0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09600" y="2526189"/>
            <a:ext cx="10972800" cy="1805751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defTabSz="609630">
              <a:spcBef>
                <a:spcPts val="0"/>
              </a:spcBef>
              <a:defRPr/>
            </a:pPr>
            <a:r>
              <a:rPr lang="en-US" dirty="0">
                <a:latin typeface="Aptos"/>
                <a:ea typeface="+mn-ea"/>
                <a:cs typeface="+mn-cs"/>
              </a:rPr>
              <a:t>Dual Enrollment for HSSSI Update</a:t>
            </a:r>
          </a:p>
        </p:txBody>
      </p:sp>
    </p:spTree>
    <p:extLst>
      <p:ext uri="{BB962C8B-B14F-4D97-AF65-F5344CB8AC3E}">
        <p14:creationId xmlns:p14="http://schemas.microsoft.com/office/powerpoint/2010/main" val="243799955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8D5F87-BEA1-8AC3-0292-4A72035A98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>
            <a:extLst>
              <a:ext uri="{FF2B5EF4-FFF2-40B4-BE49-F238E27FC236}">
                <a16:creationId xmlns:a16="http://schemas.microsoft.com/office/drawing/2014/main" id="{E4A827DF-5C8C-9EE6-E93D-95E63A31CF32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365125"/>
            <a:ext cx="10936224" cy="731520"/>
          </a:xfrm>
        </p:spPr>
        <p:txBody>
          <a:bodyPr rot="0" spcFirstLastPara="0" vertOverflow="overflow" horzOverflow="overflow" vert="horz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defTabSz="609630">
              <a:spcBef>
                <a:spcPts val="0"/>
              </a:spcBef>
              <a:defRPr/>
            </a:pPr>
            <a:r>
              <a:rPr lang="en-US" b="1" dirty="0"/>
              <a:t>Dual Enrollment Credit Type for HSSSI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429CAAA2-4EDA-F943-18A3-E0EF7C94BEB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200150"/>
            <a:ext cx="10936224" cy="5292725"/>
          </a:xfrm>
        </p:spPr>
        <p:txBody>
          <a:bodyPr vert="horz" lIns="60960" tIns="30480" rIns="60960" bIns="30480" rtlCol="0" anchor="t">
            <a:normAutofit fontScale="47500" lnSpcReduction="20000"/>
          </a:bodyPr>
          <a:lstStyle/>
          <a:p>
            <a:pPr marL="0" indent="0">
              <a:buNone/>
            </a:pPr>
            <a:endParaRPr lang="en-US" sz="1333" b="1" dirty="0"/>
          </a:p>
          <a:p>
            <a:pPr fontAlgn="base"/>
            <a:r>
              <a:rPr lang="en-US" sz="3800" dirty="0"/>
              <a:t>The </a:t>
            </a:r>
            <a:r>
              <a:rPr lang="en-US" sz="3800" b="1" dirty="0"/>
              <a:t>previously referenced</a:t>
            </a:r>
            <a:r>
              <a:rPr lang="en-US" sz="3800" dirty="0"/>
              <a:t> </a:t>
            </a:r>
            <a:r>
              <a:rPr lang="en-US" sz="3800" b="1" dirty="0"/>
              <a:t>LG value is no longer required.</a:t>
            </a:r>
            <a:r>
              <a:rPr lang="en-US" sz="3800" dirty="0"/>
              <a:t> Districts do not need to remove this value if it has already been used.</a:t>
            </a:r>
          </a:p>
          <a:p>
            <a:pPr fontAlgn="base"/>
            <a:r>
              <a:rPr lang="en-US" sz="3800" dirty="0"/>
              <a:t>Districts are advised that Credit Type at the student (</a:t>
            </a:r>
            <a:r>
              <a:rPr lang="en-US" sz="3800" dirty="0" err="1"/>
              <a:t>StoredGrades</a:t>
            </a:r>
            <a:r>
              <a:rPr lang="en-US" sz="3800" dirty="0"/>
              <a:t> F1/Y1) level, in combination with course number, will be used to identify </a:t>
            </a:r>
            <a:r>
              <a:rPr lang="en-US" sz="3800" b="1" dirty="0"/>
              <a:t>Dual Enrollment </a:t>
            </a:r>
            <a:r>
              <a:rPr lang="en-US" sz="3800" dirty="0"/>
              <a:t>courses that count toward the On‑Track‑to‑Graduate metric for the South Carolina School Report Cards; note that Credit Type will </a:t>
            </a:r>
            <a:r>
              <a:rPr lang="en-US" sz="3800" b="1" dirty="0"/>
              <a:t>not</a:t>
            </a:r>
            <a:r>
              <a:rPr lang="en-US" sz="3800" dirty="0"/>
              <a:t> be used as a general identifier for other course types within this metric.</a:t>
            </a:r>
          </a:p>
          <a:p>
            <a:pPr fontAlgn="base"/>
            <a:r>
              <a:rPr lang="en-US" sz="3800" dirty="0"/>
              <a:t>The same Credit Type coding requirements from last school year remain in place and are clarified here:</a:t>
            </a:r>
            <a:br>
              <a:rPr lang="en-US" sz="3800" dirty="0"/>
            </a:br>
            <a:r>
              <a:rPr lang="en-US" sz="3800" dirty="0">
                <a:hlinkClick r:id="rId3" tooltip="Original URL: https://ed.sc.gov/data/information-systems/power-school/sis-documents/credit-type-update-student-information-system-ps/. Click or tap if you trust this link."/>
              </a:rPr>
              <a:t>https://ed.sc.gov/data/information-systems/power-school/sis-documents/credit-type-update-student-information-system-ps/</a:t>
            </a:r>
            <a:endParaRPr lang="en-US" sz="3800" dirty="0"/>
          </a:p>
          <a:p>
            <a:pPr lvl="1" fontAlgn="base"/>
            <a:r>
              <a:rPr lang="en-US" sz="3400" b="1" dirty="0"/>
              <a:t>Example: </a:t>
            </a:r>
            <a:r>
              <a:rPr lang="en-US" sz="3400" dirty="0"/>
              <a:t>A Dual Enrollment English 101 course should be coded with </a:t>
            </a:r>
            <a:r>
              <a:rPr lang="en-US" sz="3400" b="1" dirty="0"/>
              <a:t>HS, A</a:t>
            </a:r>
            <a:r>
              <a:rPr lang="en-US" sz="3400" dirty="0"/>
              <a:t> for Credit Type in order to count toward the English credit requirement. Regardless of other items/codes in the field (such as X), as long as HS and A in this case are included, the course will be looked at for inclusion in the On-Track metric. </a:t>
            </a:r>
          </a:p>
          <a:p>
            <a:pPr lvl="1" fontAlgn="base"/>
            <a:r>
              <a:rPr lang="en-US" sz="3400" dirty="0"/>
              <a:t>Note that if it were a math course, HS and C would need to be present.</a:t>
            </a:r>
          </a:p>
          <a:p>
            <a:pPr fontAlgn="base"/>
            <a:r>
              <a:rPr lang="en-US" sz="3800" dirty="0"/>
              <a:t>It is especially important that districts </a:t>
            </a:r>
            <a:r>
              <a:rPr lang="en-US" sz="3800" b="1" dirty="0"/>
              <a:t>accurately code Credit Type at the student level for Dual Enrollment courses</a:t>
            </a:r>
            <a:r>
              <a:rPr lang="en-US" sz="3800" dirty="0"/>
              <a:t>, particularly in </a:t>
            </a:r>
            <a:r>
              <a:rPr lang="en-US" sz="3800" b="1" dirty="0"/>
              <a:t>English and Mathematics</a:t>
            </a:r>
            <a:r>
              <a:rPr lang="en-US" sz="3800" dirty="0"/>
              <a:t>, as these directly impact On‑Track‑to‑Graduate determinations. Incorrect coding may result in eligible coursework not being recognized.</a:t>
            </a:r>
          </a:p>
          <a:p>
            <a:pPr fontAlgn="base"/>
            <a:r>
              <a:rPr lang="en-US" sz="3800" dirty="0"/>
              <a:t>Please review current practices to ensure Dual Enrollment courses intended to satisfy graduation requirements are coded with the appropriate subject Credit Type in </a:t>
            </a:r>
            <a:r>
              <a:rPr lang="en-US" sz="3800" dirty="0" err="1"/>
              <a:t>StoredGrades</a:t>
            </a:r>
            <a:r>
              <a:rPr lang="en-US" sz="3800" dirty="0"/>
              <a:t> and aligned to the correct course numbers. Accurate coding will ensure students receive proper credit and that district performance is correctly reflected in School Report Card calculations.</a:t>
            </a:r>
            <a:endParaRPr lang="en-US" sz="3400" dirty="0"/>
          </a:p>
        </p:txBody>
      </p:sp>
    </p:spTree>
    <p:extLst>
      <p:ext uri="{BB962C8B-B14F-4D97-AF65-F5344CB8AC3E}">
        <p14:creationId xmlns:p14="http://schemas.microsoft.com/office/powerpoint/2010/main" val="11468491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6287EB2-40B1-60AF-E200-70E70318A88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2">
            <a:extLst>
              <a:ext uri="{FF2B5EF4-FFF2-40B4-BE49-F238E27FC236}">
                <a16:creationId xmlns:a16="http://schemas.microsoft.com/office/drawing/2014/main" id="{C06CF761-E4B4-BAF3-4658-193D3C7DD35D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612648" y="365125"/>
            <a:ext cx="10936224" cy="731520"/>
          </a:xfrm>
        </p:spPr>
        <p:txBody>
          <a:bodyPr rot="0" spcFirstLastPara="0" vertOverflow="overflow" horzOverflow="overflow" vert="horz" lIns="0" tIns="0" rIns="0" bIns="0" numCol="1" spcCol="0" rtlCol="0" fromWordArt="0" anchor="t" anchorCtr="0" forceAA="0" compatLnSpc="1">
            <a:prstTxWarp prst="textNoShape">
              <a:avLst/>
            </a:prstTxWarp>
            <a:normAutofit/>
          </a:bodyPr>
          <a:lstStyle/>
          <a:p>
            <a:pPr defTabSz="609630">
              <a:spcBef>
                <a:spcPts val="0"/>
              </a:spcBef>
              <a:defRPr/>
            </a:pPr>
            <a:r>
              <a:rPr lang="en-US" b="1" dirty="0"/>
              <a:t>Dual Enrollment Credit Type Notes</a:t>
            </a:r>
          </a:p>
        </p:txBody>
      </p:sp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FAD47C73-514C-266D-2698-C7CF6CC9A2D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12648" y="1335750"/>
            <a:ext cx="10936224" cy="5157125"/>
          </a:xfrm>
        </p:spPr>
        <p:txBody>
          <a:bodyPr vert="horz" lIns="60960" tIns="30480" rIns="60960" bIns="30480" rtlCol="0" anchor="t">
            <a:normAutofit/>
          </a:bodyPr>
          <a:lstStyle/>
          <a:p>
            <a:pPr marL="0" indent="0">
              <a:buNone/>
            </a:pPr>
            <a:endParaRPr lang="en-US" sz="1333" b="1" dirty="0"/>
          </a:p>
          <a:p>
            <a:pPr>
              <a:spcAft>
                <a:spcPts val="400"/>
              </a:spcAft>
            </a:pPr>
            <a:r>
              <a:rPr lang="en-US" sz="2133" b="1" dirty="0"/>
              <a:t>Dual enrollment </a:t>
            </a:r>
            <a:r>
              <a:rPr lang="en-US" sz="2133" dirty="0"/>
              <a:t>courses treated as subject-matter graduation credit, i.e., English and math, are decided at the local level and are marked with A and C credit types, respectively</a:t>
            </a:r>
          </a:p>
          <a:p>
            <a:pPr>
              <a:spcAft>
                <a:spcPts val="400"/>
              </a:spcAft>
            </a:pPr>
            <a:r>
              <a:rPr lang="en-US" sz="2133" dirty="0">
                <a:hlinkClick r:id="rId3"/>
              </a:rPr>
              <a:t>Satchel</a:t>
            </a:r>
            <a:r>
              <a:rPr lang="en-US" sz="2133" dirty="0"/>
              <a:t> only displays the SCED subject (English Language Arts, Mathematics) for dual enrollment courses; it does not display credit type </a:t>
            </a:r>
          </a:p>
          <a:p>
            <a:pPr>
              <a:spcAft>
                <a:spcPts val="400"/>
              </a:spcAft>
            </a:pPr>
            <a:r>
              <a:rPr lang="en-US" sz="2133" dirty="0"/>
              <a:t>Credit types for dual enrollment courses vetted by the CTE Office for computer science and financial literacy are listed on the Item Cards</a:t>
            </a:r>
          </a:p>
          <a:p>
            <a:pPr>
              <a:spcAft>
                <a:spcPts val="400"/>
              </a:spcAft>
            </a:pPr>
            <a:r>
              <a:rPr lang="en-US" sz="2133" dirty="0">
                <a:latin typeface="Aptos"/>
                <a:cs typeface="Segoe UI"/>
              </a:rPr>
              <a:t>The </a:t>
            </a:r>
            <a:r>
              <a:rPr lang="en-US" sz="2133" b="1" dirty="0">
                <a:latin typeface="Aptos"/>
                <a:cs typeface="Segoe UI"/>
              </a:rPr>
              <a:t>correct credit type must be entered for transfer students </a:t>
            </a:r>
            <a:r>
              <a:rPr lang="en-US" sz="2133" dirty="0">
                <a:latin typeface="Aptos"/>
                <a:cs typeface="Segoe UI"/>
              </a:rPr>
              <a:t>whose dual enrollment courses fulfilled core graduation requirements at their previous school even if your district does not allow dual enrollment courses to fulfill them.</a:t>
            </a:r>
          </a:p>
          <a:p>
            <a:pPr>
              <a:spcAft>
                <a:spcPts val="400"/>
              </a:spcAft>
            </a:pPr>
            <a:r>
              <a:rPr lang="en-US" sz="2133" dirty="0"/>
              <a:t>School and district data will only be as accurate as what is entered in PowerSchool</a:t>
            </a:r>
          </a:p>
          <a:p>
            <a:pPr>
              <a:spcAft>
                <a:spcPts val="400"/>
              </a:spcAft>
            </a:pPr>
            <a:endParaRPr lang="en-US" sz="2400" dirty="0">
              <a:latin typeface="Aptos"/>
            </a:endParaRPr>
          </a:p>
          <a:p>
            <a:pPr>
              <a:spcAft>
                <a:spcPts val="400"/>
              </a:spcAft>
            </a:pPr>
            <a:endParaRPr lang="en-US" sz="2400" dirty="0"/>
          </a:p>
          <a:p>
            <a:pPr>
              <a:spcAft>
                <a:spcPts val="400"/>
              </a:spcAft>
            </a:pP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7528549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471</Words>
  <Application>Microsoft Office PowerPoint</Application>
  <PresentationFormat>Widescreen</PresentationFormat>
  <Paragraphs>21</Paragraphs>
  <Slides>3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7" baseType="lpstr">
      <vt:lpstr>Aptos</vt:lpstr>
      <vt:lpstr>Aptos Display</vt:lpstr>
      <vt:lpstr>Arial</vt:lpstr>
      <vt:lpstr>Office Theme</vt:lpstr>
      <vt:lpstr>Dual Enrollment for HSSSI Update</vt:lpstr>
      <vt:lpstr>Dual Enrollment Credit Type for HSSSI</vt:lpstr>
      <vt:lpstr>Dual Enrollment Credit Type Notes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HSSSI Dual Enrollment Update</dc:title>
  <dc:creator/>
  <cp:lastModifiedBy/>
  <cp:revision>1</cp:revision>
  <dcterms:created xsi:type="dcterms:W3CDTF">2026-05-06T14:47:11Z</dcterms:created>
  <dcterms:modified xsi:type="dcterms:W3CDTF">2026-05-06T14:48:39Z</dcterms:modified>
</cp:coreProperties>
</file>