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57"/>
  </p:notesMasterIdLst>
  <p:sldIdLst>
    <p:sldId id="302" r:id="rId5"/>
    <p:sldId id="303" r:id="rId6"/>
    <p:sldId id="299" r:id="rId7"/>
    <p:sldId id="304" r:id="rId8"/>
    <p:sldId id="335" r:id="rId9"/>
    <p:sldId id="332" r:id="rId10"/>
    <p:sldId id="334" r:id="rId11"/>
    <p:sldId id="333" r:id="rId12"/>
    <p:sldId id="355" r:id="rId13"/>
    <p:sldId id="326" r:id="rId14"/>
    <p:sldId id="336" r:id="rId15"/>
    <p:sldId id="353" r:id="rId16"/>
    <p:sldId id="324" r:id="rId17"/>
    <p:sldId id="313" r:id="rId18"/>
    <p:sldId id="314" r:id="rId19"/>
    <p:sldId id="368" r:id="rId20"/>
    <p:sldId id="321" r:id="rId21"/>
    <p:sldId id="364" r:id="rId22"/>
    <p:sldId id="365" r:id="rId23"/>
    <p:sldId id="358" r:id="rId24"/>
    <p:sldId id="323" r:id="rId25"/>
    <p:sldId id="329" r:id="rId26"/>
    <p:sldId id="367" r:id="rId27"/>
    <p:sldId id="360" r:id="rId28"/>
    <p:sldId id="315" r:id="rId29"/>
    <p:sldId id="347" r:id="rId30"/>
    <p:sldId id="338" r:id="rId31"/>
    <p:sldId id="361" r:id="rId32"/>
    <p:sldId id="348" r:id="rId33"/>
    <p:sldId id="350" r:id="rId34"/>
    <p:sldId id="363" r:id="rId35"/>
    <p:sldId id="330" r:id="rId36"/>
    <p:sldId id="372" r:id="rId37"/>
    <p:sldId id="373" r:id="rId38"/>
    <p:sldId id="339" r:id="rId39"/>
    <p:sldId id="316" r:id="rId40"/>
    <p:sldId id="337" r:id="rId41"/>
    <p:sldId id="317" r:id="rId42"/>
    <p:sldId id="318" r:id="rId43"/>
    <p:sldId id="328" r:id="rId44"/>
    <p:sldId id="369" r:id="rId45"/>
    <p:sldId id="319" r:id="rId46"/>
    <p:sldId id="340" r:id="rId47"/>
    <p:sldId id="343" r:id="rId48"/>
    <p:sldId id="345" r:id="rId49"/>
    <p:sldId id="359" r:id="rId50"/>
    <p:sldId id="370" r:id="rId51"/>
    <p:sldId id="371" r:id="rId52"/>
    <p:sldId id="325" r:id="rId53"/>
    <p:sldId id="374" r:id="rId54"/>
    <p:sldId id="307" r:id="rId55"/>
    <p:sldId id="289" r:id="rId56"/>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FB63B0-DC17-8A1C-90FF-06C4B3A153BE}" name="Holden, Vann" initials="CH" userId="S::cvholden@ed.sc.gov::8f3cd7a9-4233-4f8e-82f0-0d45b48ded33" providerId="AD"/>
  <p188:author id="{9DD349CE-9885-138A-7EE7-AE971D8EDDB4}" name="Stephens, Wendy" initials="SW" userId="S::wstephens@ed.sc.gov::9e9c970c-72b3-469d-bcd6-d17d83772f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CFCFC"/>
    <a:srgbClr val="2E313D"/>
    <a:srgbClr val="089648"/>
    <a:srgbClr val="F0C14C"/>
    <a:srgbClr val="2E4F6A"/>
    <a:srgbClr val="FFFFFF"/>
    <a:srgbClr val="657F86"/>
    <a:srgbClr val="716E67"/>
    <a:srgbClr val="B8CE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4660"/>
  </p:normalViewPr>
  <p:slideViewPr>
    <p:cSldViewPr snapToGrid="0">
      <p:cViewPr varScale="1">
        <p:scale>
          <a:sx n="62" d="100"/>
          <a:sy n="62" d="100"/>
        </p:scale>
        <p:origin x="1524"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3/9/2026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Slide title should be Aptos Bold font, left-aligned, not smaller than 44pt</a:t>
            </a:r>
          </a:p>
          <a:p>
            <a:pPr marL="171450" indent="-171450">
              <a:buFont typeface="Arial" panose="020B0604020202020204" pitchFamily="34" charset="0"/>
              <a:buChar char="•"/>
            </a:pPr>
            <a:r>
              <a:rPr lang="en-US"/>
              <a:t>Audience – To whom/group you are presenting to</a:t>
            </a:r>
          </a:p>
          <a:p>
            <a:pPr marL="171450" indent="-171450">
              <a:buFont typeface="Arial" panose="020B0604020202020204" pitchFamily="34" charset="0"/>
              <a:buChar char="•"/>
            </a:pPr>
            <a:r>
              <a:rPr lang="en-US"/>
              <a:t>Speaker – Who is giving the presentation (may be by name or by department)</a:t>
            </a:r>
          </a:p>
          <a:p>
            <a:pPr marL="171450" indent="-171450">
              <a:buFont typeface="Arial" panose="020B0604020202020204" pitchFamily="34" charset="0"/>
              <a:buChar char="•"/>
            </a:pPr>
            <a:r>
              <a:rPr lang="en-US"/>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F9B2C-007F-12F8-E2FE-3CCA9D6567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B910DB-719D-A32D-14D0-B0717994DC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E4B281-B9D2-8358-C55B-50490136A95F}"/>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D48CEE2-C8DC-1F12-7C10-7D61C0413101}"/>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1276334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47290-76C0-5BA8-5845-C66FDE9D5B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650646-18A6-35D8-F3EC-555532A2ED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DA4DBD-EE25-BEF0-3D0F-9579EF9E046E}"/>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75A3EF1-0DC7-0E3D-93B2-A15AAA261549}"/>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3500405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2CE70-D37F-EAF4-8E53-B4E18FF3E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A8309A-C4AB-3B0F-40ED-B174CAA617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786E7B-22A7-5982-2D0A-55DD624BD40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D30FCDF-C728-99F7-76A6-B3D9F144F5A1}"/>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722809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7E553-EAA5-9EBD-C3CD-43B0A315AA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331762-83EC-CD8F-FD65-79EC00D382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CA9ED8-F2AC-FF8F-D12B-4DB0B157502B}"/>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C79B98E-A4E2-8EDF-5075-20DC5FCFA481}"/>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1568219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80789-2E38-ADDD-F3EB-F414ADBED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09C498-4C98-60B6-06F9-7F462BFE0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B101B6-0586-072F-097C-A6488FCB9211}"/>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AA32630B-255F-B4C6-74AD-3166157FC573}"/>
              </a:ext>
            </a:extLst>
          </p:cNvPr>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3401455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38B3D-FDF9-2786-CCC9-8AF3F8909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DBAB1-1C4D-1077-8216-D6F08345B1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DAE3C7-87A5-3F06-D5CB-5D38F077907C}"/>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9B58ED1-6B8A-CB60-BA6F-8F87FE65B4AB}"/>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1433009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09F44-444C-BADD-B56B-F17D5758D7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7FE3-2B8B-F716-76F1-660822A1B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A85888-358D-96DB-A412-6E4A9FB9BDFC}"/>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D614266-F633-55AF-5EEC-C942BCF12107}"/>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27653459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9B63C-2E3D-B023-0B1E-175B7FFAD2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E43A8D-4C32-16CC-4596-1AC5F457C6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30D475-DBC2-E09F-045D-9CF74A05F14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DAE580-8B1D-B4C0-C4BD-F40D11C7D9D6}"/>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3208896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1F42E-E2CC-12AA-53A6-BD491660FA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4A6E8B-95AF-26DA-96A1-F754F0CBE3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7F9300-BE59-ADF5-C360-BDA668D43290}"/>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4E36985-4505-2DDD-DAAA-5727F8963CB3}"/>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5230518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45E6C-A331-C0E9-4744-DED5CD8B5C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81571D-D0BE-8A3D-EDFC-6E7C025638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2FDC0D-8746-45CF-7E97-5CA783D8202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3B55E68-B14C-83B2-4A8A-123872358235}"/>
              </a:ext>
            </a:extLst>
          </p:cNvPr>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1271872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Left aligned</a:t>
            </a:r>
          </a:p>
          <a:p>
            <a:pPr marL="171450" indent="-171450">
              <a:buFont typeface="Arial" panose="020B0604020202020204" pitchFamily="34" charset="0"/>
              <a:buChar char="•"/>
            </a:pPr>
            <a:r>
              <a:rPr lang="en-US"/>
              <a:t>Title font is 88pt</a:t>
            </a:r>
          </a:p>
          <a:p>
            <a:pPr marL="171450" indent="-171450">
              <a:buFont typeface="Arial" panose="020B0604020202020204" pitchFamily="34" charset="0"/>
              <a:buChar char="•"/>
            </a:pPr>
            <a:r>
              <a:rPr lang="en-US"/>
              <a:t>Numbered line item 66 pt</a:t>
            </a:r>
          </a:p>
          <a:p>
            <a:pPr marL="171450" indent="-171450">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9E8F4-673B-3733-058E-E03FB9D42A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E2449F-DCC6-1105-AE38-6832E276D2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F6842-AB57-6AAE-8258-4BB6B22F178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F1FAD9F-AA04-E3EA-71A8-FD2742D614E6}"/>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5447423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766BE-B983-6782-AEE4-B0C25C8A5C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DF5EAE-676A-96CF-20F6-6974461D1E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CBEB95-08FD-5858-C408-1DAEFD0555DB}"/>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94CAF7B-0E43-F8BD-2385-03B5168E30A8}"/>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26856464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134BC-5C8C-C56B-87D7-2096D2F2D4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4D82B0-E866-0AA0-5FAF-05FB5B140E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135AD1-8EB5-302F-92CF-CC36C69713E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C1D8B1-5A32-9CD9-DC7F-7CF609688475}"/>
              </a:ext>
            </a:extLst>
          </p:cNvPr>
          <p:cNvSpPr>
            <a:spLocks noGrp="1"/>
          </p:cNvSpPr>
          <p:nvPr>
            <p:ph type="sldNum" sz="quarter" idx="5"/>
          </p:nvPr>
        </p:nvSpPr>
        <p:spPr/>
        <p:txBody>
          <a:bodyPr/>
          <a:lstStyle/>
          <a:p>
            <a:fld id="{484CEC91-7A65-4868-9634-A5288F997D0F}" type="slidenum">
              <a:rPr lang="en-US" smtClean="0"/>
              <a:t>22</a:t>
            </a:fld>
            <a:endParaRPr lang="en-US"/>
          </a:p>
        </p:txBody>
      </p:sp>
    </p:spTree>
    <p:extLst>
      <p:ext uri="{BB962C8B-B14F-4D97-AF65-F5344CB8AC3E}">
        <p14:creationId xmlns:p14="http://schemas.microsoft.com/office/powerpoint/2010/main" val="23959269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7B9BB-4932-62DA-ACFD-97C892EE0A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4384DF-CDBF-B25A-A3CF-75DDBB4330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6E1974-D2BB-0713-73E7-A47906248F1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8590CAE-0889-6DD7-46CF-5248061E7C9A}"/>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113856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E1C45-A3ED-21E9-6A3D-1EF9D4A338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6B502-F1C3-4AD5-8337-7C71EB732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81E320-EF67-1E3B-384D-6CEBE059CA6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265DCA3-0DBF-B60F-5088-0ACA451AD879}"/>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35025092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FB447-861E-F1F2-D0C5-2B6E4A15F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9C82FE-7BD3-A9F5-188D-1F2AE130BA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ED291A-0286-C293-6574-31E74818439C}"/>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1AB96A4-1108-3B85-09F8-F78473A18C70}"/>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5355842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36209-7339-FA86-B888-C2AD526215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053C18-6407-7F8C-14B4-2CB5D38396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FE5C9A-D082-1086-37D0-97D0B2CE148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17BA4E1-7308-BAC3-8068-82EBF86E2AB6}"/>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30855852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F08D9-BADB-F5D3-29AA-8206D0F84E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A18DE-A5EF-4A9C-806E-A65CD7C1E4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2F2CA4-DE59-0478-5D29-8C67CDD25F6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0B2D3F-F4C8-E656-D3A1-6E56802D5BB6}"/>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1046596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57644-6645-CA15-6071-6913BB492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9ED06-71C3-A42C-E0EB-BBCFDA5A03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61D387-DD35-3955-DBB0-7F62E929F7F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771921E-A956-F620-964C-ADE62FED8ACB}"/>
              </a:ext>
            </a:extLst>
          </p:cNvPr>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2839888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54CC7-628B-F3F3-C7E7-D4B9284829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5CD159-FEA6-859C-3079-8AAF7E0DA6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E884B-B778-C28A-FF03-DE7999B37E29}"/>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2EDBA6B-0309-9BBD-7E74-D74B1BA4B74A}"/>
              </a:ext>
            </a:extLst>
          </p:cNvPr>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649807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20997-F555-4152-838B-D1A2D1E12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5689D0-EF0C-3CF2-A8BA-CBE7B702D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BCDA6-A3AD-D3EC-67F0-2F3E3E1D61A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30B56E0-52A3-F798-EA52-A6CAE8581BEA}"/>
              </a:ext>
            </a:extLst>
          </p:cNvPr>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12184627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F06BD-2AD7-B815-7A57-493976E874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C11F3-C61B-FF3D-091C-A521E5E5C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497E6A-7342-EB53-EC61-F26CBDC7DEA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5FE68D1-E97C-8C30-944E-F0296DC04138}"/>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5769719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2465D-7FE3-D833-7359-5B0D700085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BB86A4-491E-3DCE-FE9A-B84D273944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832738-765D-1DB1-5E1E-38C6748BB00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7DFC929-F763-DA19-25D1-FF962A142AC8}"/>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18393296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EF328-2242-C059-E4A2-F7FE2BB374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6D5E13-DF7E-A3EC-D961-1E5ED4C2F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E1FED7-8097-F0AC-E8A6-DA2976F80B4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B722AFD-152B-E0C6-F0CC-DBABBE18C769}"/>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9994515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D78EA-57C1-CCA9-918C-6EEF672B17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F61E78-9249-1DAC-6F74-F6CD0F0272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0A6EB4-9C3A-7FF7-84A9-F8C8AF62C9D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E88E987-A28A-02C0-C9AF-87A815F2F5A3}"/>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22902565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0DABD-FEAF-A759-00B2-2E328FED14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19B28-D9B7-6290-FB88-F16CD2AB55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94412E-B77E-3592-7349-9A5496891B8E}"/>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4B2830-7BD5-80F2-3ACE-2E92823195F7}"/>
              </a:ext>
            </a:extLst>
          </p:cNvPr>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3930185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6A6A7-D643-1A7B-7BE5-4C68A0733F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80EB46-410E-909D-F108-6ECEBDCDD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4EAE0-C930-DB17-4A6C-6E0CB7F4A94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0C472F7-3EA3-249F-0CFF-00A40D6B614A}"/>
              </a:ext>
            </a:extLst>
          </p:cNvPr>
          <p:cNvSpPr>
            <a:spLocks noGrp="1"/>
          </p:cNvSpPr>
          <p:nvPr>
            <p:ph type="sldNum" sz="quarter" idx="5"/>
          </p:nvPr>
        </p:nvSpPr>
        <p:spPr/>
        <p:txBody>
          <a:bodyPr/>
          <a:lstStyle/>
          <a:p>
            <a:fld id="{484CEC91-7A65-4868-9634-A5288F997D0F}" type="slidenum">
              <a:rPr lang="en-US" smtClean="0"/>
              <a:t>36</a:t>
            </a:fld>
            <a:endParaRPr lang="en-US"/>
          </a:p>
        </p:txBody>
      </p:sp>
    </p:spTree>
    <p:extLst>
      <p:ext uri="{BB962C8B-B14F-4D97-AF65-F5344CB8AC3E}">
        <p14:creationId xmlns:p14="http://schemas.microsoft.com/office/powerpoint/2010/main" val="39091056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B47531-6052-BC6B-FB1E-8D0B8B37AF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4643FA-9F81-676E-D42C-473A5E36A4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F0625A-AFC0-E296-5ADA-F483A22C798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59285B7-3E05-B8E8-064D-67A4FC6F30BF}"/>
              </a:ext>
            </a:extLst>
          </p:cNvPr>
          <p:cNvSpPr>
            <a:spLocks noGrp="1"/>
          </p:cNvSpPr>
          <p:nvPr>
            <p:ph type="sldNum" sz="quarter" idx="5"/>
          </p:nvPr>
        </p:nvSpPr>
        <p:spPr/>
        <p:txBody>
          <a:bodyPr/>
          <a:lstStyle/>
          <a:p>
            <a:fld id="{484CEC91-7A65-4868-9634-A5288F997D0F}" type="slidenum">
              <a:rPr lang="en-US" smtClean="0"/>
              <a:t>37</a:t>
            </a:fld>
            <a:endParaRPr lang="en-US"/>
          </a:p>
        </p:txBody>
      </p:sp>
    </p:spTree>
    <p:extLst>
      <p:ext uri="{BB962C8B-B14F-4D97-AF65-F5344CB8AC3E}">
        <p14:creationId xmlns:p14="http://schemas.microsoft.com/office/powerpoint/2010/main" val="27208635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B8C29-7549-C89C-DBEA-5CF44EC292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AB5FD-02B5-3692-993B-2AAE288491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15028-837F-1534-5E00-20F99435D04A}"/>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07878B9-C10F-22CE-9813-50F5E540F772}"/>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4106853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DC3CC-C57D-B219-D336-F23EA684EC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9DF6F-1A2C-9590-AC79-782AA0FC30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8C9A1-74CD-83E4-494A-88B79CFE14C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CA866C9-5E02-F362-39D0-185D5AD5D47F}"/>
              </a:ext>
            </a:extLst>
          </p:cNvPr>
          <p:cNvSpPr>
            <a:spLocks noGrp="1"/>
          </p:cNvSpPr>
          <p:nvPr>
            <p:ph type="sldNum" sz="quarter" idx="5"/>
          </p:nvPr>
        </p:nvSpPr>
        <p:spPr/>
        <p:txBody>
          <a:bodyPr/>
          <a:lstStyle/>
          <a:p>
            <a:fld id="{484CEC91-7A65-4868-9634-A5288F997D0F}" type="slidenum">
              <a:rPr lang="en-US" smtClean="0"/>
              <a:t>39</a:t>
            </a:fld>
            <a:endParaRPr lang="en-US"/>
          </a:p>
        </p:txBody>
      </p:sp>
    </p:spTree>
    <p:extLst>
      <p:ext uri="{BB962C8B-B14F-4D97-AF65-F5344CB8AC3E}">
        <p14:creationId xmlns:p14="http://schemas.microsoft.com/office/powerpoint/2010/main" val="2488467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63B4A-A817-49E6-A7AA-6D4F5CBD2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0342DD-98F4-CDD9-D4E3-DBF0BF592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DE1F44-9C23-B0AD-4960-2C4C72BD6B2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019FA39-DF3A-D276-A76F-D7C74028EB76}"/>
              </a:ext>
            </a:extLst>
          </p:cNvPr>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19494264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1DA7B-2770-F181-9CCC-FD3810C410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BB9BE-5D67-7DC0-AEE6-4BA1B3BE86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259017-F9D1-0EC8-C748-52836618DBB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4A026F1-728F-D859-830C-929CC0DECFF4}"/>
              </a:ext>
            </a:extLst>
          </p:cNvPr>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20670743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D851B-D4BA-195F-9921-8BB3776590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7192BB-4052-EF7B-9B19-BF59161C88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FBE376-4366-6E96-26AC-1BA1F1938E2F}"/>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1EA89EE-BBB6-BDEE-512F-FAF0BA6463FE}"/>
              </a:ext>
            </a:extLst>
          </p:cNvPr>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21700105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0FA4D-1A66-F27C-55A5-D45EC103BC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2E44C-3513-F649-962E-59D5FE8636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EFABC-9743-5F20-1D8D-075923EF21B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D11761-3F33-EBDD-9B2B-C23155290C8A}"/>
              </a:ext>
            </a:extLst>
          </p:cNvPr>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7801076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5E3A-BF51-5D82-2457-2EE8FB479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7E00E8-85B9-CF84-497E-95EC2D6A74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3017E8-4366-CC67-ECEF-802EE7DA3323}"/>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5E116C4-4D35-5B6E-239B-6E92AF1BE4A9}"/>
              </a:ext>
            </a:extLst>
          </p:cNvPr>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62180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8F85-29BC-7A23-8056-8AB61A80E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243830-5E53-B478-BFA9-2774AF7D38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2442E4-DC59-0EBB-639A-5A76D17A719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CA48048-5DB5-0971-E1D8-643FC708F9FD}"/>
              </a:ext>
            </a:extLst>
          </p:cNvPr>
          <p:cNvSpPr>
            <a:spLocks noGrp="1"/>
          </p:cNvSpPr>
          <p:nvPr>
            <p:ph type="sldNum" sz="quarter" idx="5"/>
          </p:nvPr>
        </p:nvSpPr>
        <p:spPr/>
        <p:txBody>
          <a:bodyPr/>
          <a:lstStyle/>
          <a:p>
            <a:fld id="{484CEC91-7A65-4868-9634-A5288F997D0F}" type="slidenum">
              <a:rPr lang="en-US" smtClean="0"/>
              <a:t>45</a:t>
            </a:fld>
            <a:endParaRPr lang="en-US"/>
          </a:p>
        </p:txBody>
      </p:sp>
    </p:spTree>
    <p:extLst>
      <p:ext uri="{BB962C8B-B14F-4D97-AF65-F5344CB8AC3E}">
        <p14:creationId xmlns:p14="http://schemas.microsoft.com/office/powerpoint/2010/main" val="10522240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E7549-2EC8-CC98-E227-88333E45FD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C8921B-06A7-67CC-7A7A-7B142DC4A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4BF731-26C8-3D8B-A5DF-CD3F754345B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8CF3147-13C0-FB42-6047-846707E00821}"/>
              </a:ext>
            </a:extLst>
          </p:cNvPr>
          <p:cNvSpPr>
            <a:spLocks noGrp="1"/>
          </p:cNvSpPr>
          <p:nvPr>
            <p:ph type="sldNum" sz="quarter" idx="5"/>
          </p:nvPr>
        </p:nvSpPr>
        <p:spPr/>
        <p:txBody>
          <a:bodyPr/>
          <a:lstStyle/>
          <a:p>
            <a:fld id="{484CEC91-7A65-4868-9634-A5288F997D0F}" type="slidenum">
              <a:rPr lang="en-US" smtClean="0"/>
              <a:t>49</a:t>
            </a:fld>
            <a:endParaRPr lang="en-US"/>
          </a:p>
        </p:txBody>
      </p:sp>
    </p:spTree>
    <p:extLst>
      <p:ext uri="{BB962C8B-B14F-4D97-AF65-F5344CB8AC3E}">
        <p14:creationId xmlns:p14="http://schemas.microsoft.com/office/powerpoint/2010/main" val="33420888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Insert your picture within the yellow circle (replace the SCDE logo inside circle)</a:t>
            </a:r>
          </a:p>
          <a:p>
            <a:pPr marL="171450" indent="-171450">
              <a:buFont typeface="Arial" panose="020B0604020202020204" pitchFamily="34" charset="0"/>
              <a:buChar char="•"/>
            </a:pPr>
            <a:r>
              <a:rPr lang="en-US"/>
              <a:t>Speaker/person photo should be in a circle frame</a:t>
            </a:r>
          </a:p>
          <a:p>
            <a:pPr marL="171450" indent="-171450">
              <a:buFont typeface="Arial" panose="020B0604020202020204" pitchFamily="34" charset="0"/>
              <a:buChar char="•"/>
            </a:pPr>
            <a:r>
              <a:rPr lang="en-US"/>
              <a:t>Should have a yellow outline</a:t>
            </a:r>
          </a:p>
          <a:p>
            <a:pPr marL="171450" indent="-171450">
              <a:buFont typeface="Arial" panose="020B0604020202020204" pitchFamily="34" charset="0"/>
              <a:buChar char="•"/>
            </a:pPr>
            <a:r>
              <a:rPr lang="en-US"/>
              <a:t>Should be 6 x 6 inches</a:t>
            </a:r>
          </a:p>
          <a:p>
            <a:pPr marL="171450" indent="-171450">
              <a:buFont typeface="Arial" panose="020B0604020202020204" pitchFamily="34" charset="0"/>
              <a:buChar char="•"/>
            </a:pPr>
            <a:r>
              <a:rPr lang="en-US" err="1"/>
              <a:t>Firstname</a:t>
            </a:r>
            <a:r>
              <a:rPr lang="en-US"/>
              <a:t>/</a:t>
            </a:r>
            <a:r>
              <a:rPr lang="en-US" err="1"/>
              <a:t>Lastname</a:t>
            </a:r>
            <a:r>
              <a:rPr lang="en-US"/>
              <a:t> is font 80pt</a:t>
            </a:r>
          </a:p>
          <a:p>
            <a:pPr marL="171450" indent="-171450">
              <a:buFont typeface="Arial" panose="020B0604020202020204" pitchFamily="34" charset="0"/>
              <a:buChar char="•"/>
            </a:pPr>
            <a:r>
              <a:rPr lang="en-US"/>
              <a:t>Title, </a:t>
            </a:r>
            <a:r>
              <a:rPr lang="en-US" err="1"/>
              <a:t>Copmany</a:t>
            </a:r>
            <a:r>
              <a:rPr lang="en-US"/>
              <a:t> is 36pt (italic)</a:t>
            </a:r>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51</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52</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E693F-0248-E926-9892-993DD5A62C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DA2BBF-EBE9-3F2E-5187-CDA5A41D8A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230BB7-74BC-6ABE-DB00-89B650EFC2D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E6ACF09-E5F0-D971-E9EF-11144571ED8B}"/>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184203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5C77D-C7CA-FFF3-38DC-2C19BEBEB7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35E93E-EA36-1A25-D27B-FD7C7761A6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6C2A83-3CE1-121E-BA8C-635D8D679C14}"/>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6A613F5D-F432-0034-498B-0AF985C41C6A}"/>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3521364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FAF61-0E95-F7BB-8D4A-D5FB204B1B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E949A0-747C-B7E6-1F7D-B952049C91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159582-2767-4262-D3A7-DBABB08B863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DBD7873-8D00-C566-27BE-D7406D06A04A}"/>
              </a:ext>
            </a:extLst>
          </p:cNvPr>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939622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A3FB3-D16B-8550-6F2C-1214C3AFAC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CACAE1-8805-092A-D32F-33F6AEE604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99D345-75CE-8A9A-2B05-50E34DA80744}"/>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592CC5C-3AEC-63C4-CB24-FFF73807D523}"/>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133252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24CC9-620E-A592-7F2C-B1759186A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BBBF6A-7785-9C0D-3C5B-80F2DCACCB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B6EF13-82C9-5022-34E1-0289F076428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63E49D8-74C7-1737-0CF2-74E57FB968B3}"/>
              </a:ext>
            </a:extLst>
          </p:cNvPr>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41592836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3/9/2026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ed.sc.gov/data/cohort-maintenance-information-and-resources/cohort-progression-maintenance-manual/"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4.jpe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portal.edanalytics.app/" TargetMode="External"/><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5.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hyperlink" Target="https://help.powerschool.com/t5/Case-Portal/ct-p/Support-CasePortal" TargetMode="External"/><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hyperlink" Target="mailto:PowerSchool@ed.sc.gov" TargetMode="External"/><Relationship Id="rId4" Type="http://schemas.openxmlformats.org/officeDocument/2006/relationships/hyperlink" Target="https://edanalytics.atlassian.net/helpcenter/products-and-services/user/login"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hyperlink" Target="https://ed.sc.gov/newsroom/school-district-memoranda-archive/student-enrollment-age-appropriate-placement-ninth-grade-cohort-and-international-transcript-guidance/student-enrollment-age-appropriate-placement-ninth-grade-cohort-and-international-transcript-guidance-memo/" TargetMode="External"/><Relationship Id="rId3" Type="http://schemas.openxmlformats.org/officeDocument/2006/relationships/hyperlink" Target="https://ed.sc.gov/data/information-systems/power-school/sis-documents/student-information-system-data-entry-manual/" TargetMode="External"/><Relationship Id="rId7" Type="http://schemas.openxmlformats.org/officeDocument/2006/relationships/hyperlink" Target="https://ed.sc.gov/data/cohort-maintenance-information-and-resources/cohort-progression-maintenance-manual/" TargetMode="External"/><Relationship Id="rId2" Type="http://schemas.openxmlformats.org/officeDocument/2006/relationships/notesSlide" Target="../notesSlides/notesSlide46.xml"/><Relationship Id="rId1" Type="http://schemas.openxmlformats.org/officeDocument/2006/relationships/slideLayout" Target="../slideLayouts/slideLayout5.xml"/><Relationship Id="rId6" Type="http://schemas.openxmlformats.org/officeDocument/2006/relationships/hyperlink" Target="https://ed.sc.gov/data/cohort-maintenance-information-and-resources/" TargetMode="External"/><Relationship Id="rId5" Type="http://schemas.openxmlformats.org/officeDocument/2006/relationships/hyperlink" Target="https://docs.google.com/spreadsheets/d/1cNArhRFjVx_WL7g2pxGlAKOM16Qx4VstxpLO4jqsNTs/edit?gid=0#gid=0" TargetMode="External"/><Relationship Id="rId4" Type="http://schemas.openxmlformats.org/officeDocument/2006/relationships/hyperlink" Target="https://ed.sc.gov/data/cohort-maintenance-information-and-resources/ninth-grade-code-flowchar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5.xml"/><Relationship Id="rId5" Type="http://schemas.openxmlformats.org/officeDocument/2006/relationships/hyperlink" Target="mailto:wstephens@ed.sc.gov" TargetMode="External"/><Relationship Id="rId4" Type="http://schemas.openxmlformats.org/officeDocument/2006/relationships/hyperlink" Target="mailto:cvholden@ed.sc.gov"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ed.sc.gov/data/cohort-maintenance-information-and-resources/ninth-grade-code-flowchart/"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a:t>Cohorts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normAutofit lnSpcReduction="10000"/>
          </a:bodyPr>
          <a:lstStyle/>
          <a:p>
            <a:r>
              <a:rPr lang="en-US" dirty="0"/>
              <a:t>Accountability Coordinators, District Testing Coordinators, Assessment Proxies, and PowerSchool Administrators</a:t>
            </a:r>
          </a:p>
          <a:p>
            <a:r>
              <a:rPr lang="en-US" dirty="0"/>
              <a:t>Vann Holden, PhD and Wendy Stephens</a:t>
            </a:r>
          </a:p>
          <a:p>
            <a:r>
              <a:rPr lang="en-US" dirty="0"/>
              <a:t>January 2026</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B1672-D0BB-3A67-34C8-2FF12F0E6E9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90F1BA9-04A1-AAC7-1873-DADE9FA6112C}"/>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FCAB82D3-ED8D-D800-7004-F77F6D5B5A88}"/>
              </a:ext>
            </a:extLst>
          </p:cNvPr>
          <p:cNvSpPr>
            <a:spLocks noGrp="1"/>
          </p:cNvSpPr>
          <p:nvPr>
            <p:ph idx="1"/>
          </p:nvPr>
        </p:nvSpPr>
        <p:spPr/>
        <p:txBody>
          <a:bodyPr>
            <a:normAutofit/>
          </a:bodyPr>
          <a:lstStyle/>
          <a:p>
            <a:pPr marL="571500" indent="-571500">
              <a:buFont typeface="Arial" panose="020B0604020202020204" pitchFamily="34" charset="0"/>
              <a:buChar char="•"/>
            </a:pPr>
            <a:r>
              <a:rPr lang="en-US" sz="4000" dirty="0"/>
              <a:t>A student can be removed from the four-year graduation cohort.</a:t>
            </a:r>
          </a:p>
          <a:p>
            <a:pPr marL="571500" indent="-571500">
              <a:buFont typeface="Arial" panose="020B0604020202020204" pitchFamily="34" charset="0"/>
              <a:buChar char="•"/>
            </a:pPr>
            <a:r>
              <a:rPr lang="en-US" sz="4000" dirty="0"/>
              <a:t>The United States Department of Education (USED) issued guidance on the maintenance of the four-year graduation cohort, including documentation requirements for exclusions from a cohort, in January 2017.</a:t>
            </a:r>
          </a:p>
          <a:p>
            <a:pPr marL="571500" indent="-571500">
              <a:buFont typeface="Arial" panose="020B0604020202020204" pitchFamily="34" charset="0"/>
              <a:buChar char="•"/>
            </a:pPr>
            <a:r>
              <a:rPr lang="en-US" sz="4000" dirty="0"/>
              <a:t>SCDE uses that guidance as the foundation for maintaining cohorts related to Graduation Rate, College and Career Readiness, On-Track to Graduation, and Five-Year Student Success metrics.</a:t>
            </a:r>
          </a:p>
        </p:txBody>
      </p:sp>
      <p:sp>
        <p:nvSpPr>
          <p:cNvPr id="4" name="TextBox 3">
            <a:extLst>
              <a:ext uri="{FF2B5EF4-FFF2-40B4-BE49-F238E27FC236}">
                <a16:creationId xmlns:a16="http://schemas.microsoft.com/office/drawing/2014/main" id="{9A6772FE-76E8-4073-47CD-258E148DC899}"/>
              </a:ext>
            </a:extLst>
          </p:cNvPr>
          <p:cNvSpPr txBox="1"/>
          <p:nvPr/>
        </p:nvSpPr>
        <p:spPr>
          <a:xfrm>
            <a:off x="918972" y="8616434"/>
            <a:ext cx="9658350" cy="369332"/>
          </a:xfrm>
          <a:prstGeom prst="rect">
            <a:avLst/>
          </a:prstGeom>
          <a:noFill/>
        </p:spPr>
        <p:txBody>
          <a:bodyPr wrap="square">
            <a:spAutoFit/>
          </a:bodyPr>
          <a:lstStyle/>
          <a:p>
            <a:r>
              <a:rPr lang="en-US" sz="1800"/>
              <a:t>https://www2.ed.gov/policy/elsec/leg/essa/essagradrateguidance.pdf</a:t>
            </a:r>
            <a:endParaRPr lang="en-US"/>
          </a:p>
        </p:txBody>
      </p:sp>
    </p:spTree>
    <p:extLst>
      <p:ext uri="{BB962C8B-B14F-4D97-AF65-F5344CB8AC3E}">
        <p14:creationId xmlns:p14="http://schemas.microsoft.com/office/powerpoint/2010/main" val="50668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1E81E-9BD9-821F-9E4D-44B1F890BD1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70F36FE7-9AA1-7792-EAC1-438782BB9BE5}"/>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A04CEB47-27D5-7073-3A02-325DD036955B}"/>
              </a:ext>
            </a:extLst>
          </p:cNvPr>
          <p:cNvSpPr>
            <a:spLocks noGrp="1"/>
          </p:cNvSpPr>
          <p:nvPr>
            <p:ph idx="1"/>
          </p:nvPr>
        </p:nvSpPr>
        <p:spPr/>
        <p:txBody>
          <a:bodyPr>
            <a:normAutofit fontScale="85000" lnSpcReduction="20000"/>
          </a:bodyPr>
          <a:lstStyle/>
          <a:p>
            <a:pPr marL="571500" indent="-571500">
              <a:buFont typeface="Arial" panose="020B0604020202020204" pitchFamily="34" charset="0"/>
              <a:buChar char="•"/>
            </a:pPr>
            <a:r>
              <a:rPr lang="en-US" sz="4000" dirty="0"/>
              <a:t>Reasons a student might be excluded from the four-year graduation cohort:</a:t>
            </a:r>
          </a:p>
          <a:p>
            <a:pPr marL="1600200" lvl="1" indent="-571500"/>
            <a:r>
              <a:rPr lang="en-US" sz="3600" dirty="0">
                <a:solidFill>
                  <a:srgbClr val="2F3D4C"/>
                </a:solidFill>
              </a:rPr>
              <a:t>Student death</a:t>
            </a:r>
          </a:p>
          <a:p>
            <a:pPr marL="1600200" lvl="1" indent="-571500"/>
            <a:r>
              <a:rPr lang="en-US" sz="3600" dirty="0">
                <a:solidFill>
                  <a:srgbClr val="2F3D4C"/>
                </a:solidFill>
              </a:rPr>
              <a:t>Student </a:t>
            </a:r>
            <a:r>
              <a:rPr lang="en-US" sz="3600" dirty="0">
                <a:solidFill>
                  <a:srgbClr val="2F3D4C"/>
                </a:solidFill>
                <a:highlight>
                  <a:srgbClr val="FCFCFC"/>
                </a:highlight>
              </a:rPr>
              <a:t>Émigré (including Foreign Exchange Students who have left the country)</a:t>
            </a:r>
          </a:p>
          <a:p>
            <a:pPr marL="1600200" lvl="1" indent="-571500"/>
            <a:r>
              <a:rPr lang="en-US" sz="3600" dirty="0">
                <a:solidFill>
                  <a:srgbClr val="2F3D4C"/>
                </a:solidFill>
              </a:rPr>
              <a:t>Student has been found guilty of a crime and transferred to diploma program at a correctional institution - Department of Juvenile Justice (DJJ) or Department of Corrections (DOC).</a:t>
            </a:r>
          </a:p>
          <a:p>
            <a:pPr marL="2286000" lvl="2" indent="-571500"/>
            <a:r>
              <a:rPr lang="en-US" sz="3000" dirty="0">
                <a:solidFill>
                  <a:srgbClr val="2F3D4C"/>
                </a:solidFill>
              </a:rPr>
              <a:t>The student must be serving their sentence at the facility, not awaiting adjudication.</a:t>
            </a:r>
          </a:p>
          <a:p>
            <a:pPr marL="1600200" lvl="1" indent="-571500"/>
            <a:r>
              <a:rPr lang="en-US" sz="3600" dirty="0">
                <a:solidFill>
                  <a:srgbClr val="2F3D4C"/>
                </a:solidFill>
              </a:rPr>
              <a:t>Student is awaiting trial and a public school or district is providing educational services to that student awaiting trial. The student is enrolled at the high school only for record keeping purposes (enrolled in a program with LAD and LJD codes in PS only).</a:t>
            </a:r>
          </a:p>
          <a:p>
            <a:pPr marL="1600200" lvl="1" indent="-571500"/>
            <a:r>
              <a:rPr lang="en-US" sz="3600" dirty="0">
                <a:solidFill>
                  <a:srgbClr val="2F3D4C"/>
                </a:solidFill>
              </a:rPr>
              <a:t>Student entering home schooling</a:t>
            </a:r>
          </a:p>
          <a:p>
            <a:pPr marL="1600200" lvl="1" indent="-571500"/>
            <a:r>
              <a:rPr lang="en-US" sz="3600" dirty="0">
                <a:solidFill>
                  <a:srgbClr val="2F3D4C"/>
                </a:solidFill>
              </a:rPr>
              <a:t>Student transferred to a public school within South Carolina before the end of the school year.</a:t>
            </a:r>
          </a:p>
          <a:p>
            <a:pPr marL="1600200" lvl="1" indent="-571500"/>
            <a:r>
              <a:rPr lang="en-US" sz="3600" dirty="0">
                <a:solidFill>
                  <a:srgbClr val="2F3D4C"/>
                </a:solidFill>
              </a:rPr>
              <a:t>Student transferred to a public high school diploma-granting institution outside the SC public school system before end of school year OR Student enrolled in the high school diploma program of a non-public (private) institution before end of school year.</a:t>
            </a:r>
          </a:p>
          <a:p>
            <a:pPr marL="1600200" lvl="1" indent="-571500"/>
            <a:endParaRPr lang="en-US" sz="3600" dirty="0">
              <a:solidFill>
                <a:srgbClr val="2F3D4C"/>
              </a:solidFill>
            </a:endParaRPr>
          </a:p>
        </p:txBody>
      </p:sp>
    </p:spTree>
    <p:extLst>
      <p:ext uri="{BB962C8B-B14F-4D97-AF65-F5344CB8AC3E}">
        <p14:creationId xmlns:p14="http://schemas.microsoft.com/office/powerpoint/2010/main" val="333440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500"/>
                                        <p:tgtEl>
                                          <p:spTgt spid="2">
                                            <p:txEl>
                                              <p:pRg st="5" end="5"/>
                                            </p:txEl>
                                          </p:spTgt>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fade">
                                      <p:cBhvr>
                                        <p:cTn id="36" dur="500"/>
                                        <p:tgtEl>
                                          <p:spTgt spid="2">
                                            <p:txEl>
                                              <p:pRg st="7" end="7"/>
                                            </p:txEl>
                                          </p:spTgt>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2">
                                            <p:txEl>
                                              <p:pRg st="8" end="8"/>
                                            </p:txEl>
                                          </p:spTgt>
                                        </p:tgtEl>
                                        <p:attrNameLst>
                                          <p:attrName>style.visibility</p:attrName>
                                        </p:attrNameLst>
                                      </p:cBhvr>
                                      <p:to>
                                        <p:strVal val="visible"/>
                                      </p:to>
                                    </p:set>
                                    <p:animEffect transition="in" filter="fade">
                                      <p:cBhvr>
                                        <p:cTn id="4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951F8-A026-93A5-5C80-C73BC3B5924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74E3AC9-278A-F2F5-14EB-86F9F9D90AD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053BE205-BFCD-C5FB-7613-C8992B2EFBB3}"/>
              </a:ext>
            </a:extLst>
          </p:cNvPr>
          <p:cNvSpPr>
            <a:spLocks noGrp="1"/>
          </p:cNvSpPr>
          <p:nvPr>
            <p:ph idx="1"/>
          </p:nvPr>
        </p:nvSpPr>
        <p:spPr>
          <a:xfrm>
            <a:off x="918972" y="1817316"/>
            <a:ext cx="7692423" cy="6333699"/>
          </a:xfrm>
        </p:spPr>
        <p:txBody>
          <a:bodyPr>
            <a:normAutofit/>
          </a:bodyPr>
          <a:lstStyle/>
          <a:p>
            <a:pPr marL="571500" indent="-571500">
              <a:buFont typeface="Arial" panose="020B0604020202020204" pitchFamily="34" charset="0"/>
              <a:buChar char="•"/>
            </a:pPr>
            <a:r>
              <a:rPr lang="en-US" sz="4000" dirty="0"/>
              <a:t>Schools must maintain documentation of students’ removal reason.</a:t>
            </a:r>
          </a:p>
          <a:p>
            <a:pPr marL="571500" indent="-571500">
              <a:buFont typeface="Arial" panose="020B0604020202020204" pitchFamily="34" charset="0"/>
              <a:buChar char="•"/>
            </a:pPr>
            <a:r>
              <a:rPr lang="en-US" sz="4000" dirty="0"/>
              <a:t>Please see the </a:t>
            </a:r>
            <a:r>
              <a:rPr lang="en-US" sz="4000" dirty="0">
                <a:hlinkClick r:id="rId3"/>
              </a:rPr>
              <a:t>Cohort Progression Maintenance Manual</a:t>
            </a:r>
            <a:r>
              <a:rPr lang="en-US" sz="4000" dirty="0"/>
              <a:t> for documentation requirements.</a:t>
            </a:r>
            <a:endParaRPr lang="en-US" sz="3600" dirty="0">
              <a:solidFill>
                <a:srgbClr val="2F3D4C"/>
              </a:solidFill>
            </a:endParaRPr>
          </a:p>
          <a:p>
            <a:pPr marL="1600200" lvl="1" indent="-571500"/>
            <a:endParaRPr lang="en-US" sz="3600" dirty="0">
              <a:solidFill>
                <a:srgbClr val="2F3D4C"/>
              </a:solidFill>
            </a:endParaRPr>
          </a:p>
          <a:p>
            <a:pPr marL="1600200" lvl="1" indent="-571500"/>
            <a:endParaRPr lang="en-US" sz="3600" dirty="0">
              <a:solidFill>
                <a:srgbClr val="2F3D4C"/>
              </a:solidFill>
            </a:endParaRPr>
          </a:p>
        </p:txBody>
      </p:sp>
      <p:pic>
        <p:nvPicPr>
          <p:cNvPr id="3" name="Picture 2" descr="A cover of a manual&#10;&#10;AI-generated content may be incorrect.">
            <a:extLst>
              <a:ext uri="{FF2B5EF4-FFF2-40B4-BE49-F238E27FC236}">
                <a16:creationId xmlns:a16="http://schemas.microsoft.com/office/drawing/2014/main" id="{CDD8A1F0-B6F6-5C61-CEEE-36645270833D}"/>
              </a:ext>
            </a:extLst>
          </p:cNvPr>
          <p:cNvPicPr>
            <a:picLocks noChangeAspect="1"/>
          </p:cNvPicPr>
          <p:nvPr/>
        </p:nvPicPr>
        <p:blipFill>
          <a:blip r:embed="rId4"/>
          <a:stretch>
            <a:fillRect/>
          </a:stretch>
        </p:blipFill>
        <p:spPr>
          <a:xfrm>
            <a:off x="10105019" y="1103357"/>
            <a:ext cx="5934075" cy="7629525"/>
          </a:xfrm>
          <a:prstGeom prst="rect">
            <a:avLst/>
          </a:prstGeom>
          <a:ln>
            <a:solidFill>
              <a:srgbClr val="2E313D"/>
            </a:solidFill>
          </a:ln>
        </p:spPr>
      </p:pic>
      <p:sp>
        <p:nvSpPr>
          <p:cNvPr id="8" name="TextBox 7">
            <a:extLst>
              <a:ext uri="{FF2B5EF4-FFF2-40B4-BE49-F238E27FC236}">
                <a16:creationId xmlns:a16="http://schemas.microsoft.com/office/drawing/2014/main" id="{4C545441-5B28-329A-D03D-412268561B21}"/>
              </a:ext>
            </a:extLst>
          </p:cNvPr>
          <p:cNvSpPr txBox="1"/>
          <p:nvPr/>
        </p:nvSpPr>
        <p:spPr>
          <a:xfrm>
            <a:off x="684274" y="8293893"/>
            <a:ext cx="9655444" cy="646331"/>
          </a:xfrm>
          <a:prstGeom prst="rect">
            <a:avLst/>
          </a:prstGeom>
          <a:noFill/>
        </p:spPr>
        <p:txBody>
          <a:bodyPr wrap="square">
            <a:spAutoFit/>
          </a:bodyPr>
          <a:lstStyle/>
          <a:p>
            <a:r>
              <a:rPr lang="en-US" dirty="0"/>
              <a:t>https://ed.sc.gov/data/cohort-maintenance-information-and-resources/cohort-progression-maintenance-manual/</a:t>
            </a:r>
          </a:p>
        </p:txBody>
      </p:sp>
    </p:spTree>
    <p:extLst>
      <p:ext uri="{BB962C8B-B14F-4D97-AF65-F5344CB8AC3E}">
        <p14:creationId xmlns:p14="http://schemas.microsoft.com/office/powerpoint/2010/main" val="37257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E9752-A569-C942-C14C-E5620D6AB8E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A4A3E9C-9374-69D4-6F34-84A70984E7A6}"/>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lang="en-US"/>
              <a:t>Cohorts</a:t>
            </a:r>
            <a:endParaRPr kumimoji="0" lang="en-US" b="1" i="0" u="none" strike="noStrike" kern="1200" cap="none" spc="0" normalizeH="0" baseline="0" noProof="0">
              <a:ln>
                <a:noFill/>
              </a:ln>
              <a:effectLst/>
              <a:uLnTx/>
              <a:uFillTx/>
            </a:endParaRPr>
          </a:p>
        </p:txBody>
      </p:sp>
      <p:sp>
        <p:nvSpPr>
          <p:cNvPr id="2" name="Content Placeholder 1">
            <a:extLst>
              <a:ext uri="{FF2B5EF4-FFF2-40B4-BE49-F238E27FC236}">
                <a16:creationId xmlns:a16="http://schemas.microsoft.com/office/drawing/2014/main" id="{1CDEC046-2223-D695-6BD2-53E7C4922045}"/>
              </a:ext>
            </a:extLst>
          </p:cNvPr>
          <p:cNvSpPr>
            <a:spLocks noGrp="1"/>
          </p:cNvSpPr>
          <p:nvPr>
            <p:ph sz="half" idx="1"/>
          </p:nvPr>
        </p:nvSpPr>
        <p:spPr>
          <a:xfrm>
            <a:off x="918972" y="2247900"/>
            <a:ext cx="8201025" cy="7091479"/>
          </a:xfrm>
        </p:spPr>
        <p:txBody>
          <a:bodyPr vert="horz" lIns="91440" tIns="45720" rIns="91440" bIns="45720" rtlCol="0" anchor="t">
            <a:normAutofit/>
          </a:bodyPr>
          <a:lstStyle/>
          <a:p>
            <a:pPr marL="0" indent="0">
              <a:spcAft>
                <a:spcPts val="600"/>
              </a:spcAft>
              <a:buNone/>
            </a:pPr>
            <a:r>
              <a:rPr lang="en-US" sz="2800" b="1" dirty="0"/>
              <a:t>High school accountability ratings are heavily dependent on cohort data.</a:t>
            </a:r>
          </a:p>
          <a:p>
            <a:pPr marL="800100">
              <a:spcAft>
                <a:spcPts val="600"/>
              </a:spcAft>
            </a:pPr>
            <a:r>
              <a:rPr lang="en-US" sz="2800" dirty="0"/>
              <a:t>Graduation rate – denominator</a:t>
            </a:r>
          </a:p>
          <a:p>
            <a:pPr marL="800100">
              <a:spcAft>
                <a:spcPts val="600"/>
              </a:spcAft>
            </a:pPr>
            <a:r>
              <a:rPr lang="en-US" sz="2800" dirty="0"/>
              <a:t>College and career readiness – denominator</a:t>
            </a:r>
          </a:p>
          <a:p>
            <a:pPr marL="800100">
              <a:spcAft>
                <a:spcPts val="600"/>
              </a:spcAft>
            </a:pPr>
            <a:r>
              <a:rPr lang="en-US" sz="2800" dirty="0"/>
              <a:t>High school student success – denominator</a:t>
            </a:r>
          </a:p>
          <a:p>
            <a:pPr marL="800100">
              <a:spcAft>
                <a:spcPts val="600"/>
              </a:spcAft>
            </a:pPr>
            <a:r>
              <a:rPr lang="en-US" sz="2800" dirty="0"/>
              <a:t>Academic achievement – students who have not already been included in the academic achievement metric are included in their fourth year of high school</a:t>
            </a:r>
          </a:p>
          <a:p>
            <a:pPr marL="800100">
              <a:spcAft>
                <a:spcPts val="600"/>
              </a:spcAft>
            </a:pPr>
            <a:r>
              <a:rPr lang="en-US" sz="2800" dirty="0"/>
              <a:t>Preparing for success – students who have not already been included in the academic achievement metric are included in their fourth year of high school</a:t>
            </a:r>
          </a:p>
          <a:p>
            <a:pPr marL="1485900" lvl="1" indent="-457200">
              <a:spcAft>
                <a:spcPts val="600"/>
              </a:spcAft>
            </a:pPr>
            <a:endParaRPr lang="en-US" sz="2400"/>
          </a:p>
        </p:txBody>
      </p:sp>
      <p:pic>
        <p:nvPicPr>
          <p:cNvPr id="7" name="Picture 6" descr="Students Graduating">
            <a:extLst>
              <a:ext uri="{FF2B5EF4-FFF2-40B4-BE49-F238E27FC236}">
                <a16:creationId xmlns:a16="http://schemas.microsoft.com/office/drawing/2014/main" id="{B2C7B3B8-1FA1-CD1F-1253-FA1DCF1DF35E}"/>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l="14520" r="21047" b="6250"/>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65708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EF359-44B0-8CC9-1940-964314FC2E67}"/>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B06BEBA-9BA9-72B3-F293-E8F1F37CD1D3}"/>
              </a:ext>
            </a:extLst>
          </p:cNvPr>
          <p:cNvSpPr txBox="1">
            <a:spLocks noGrp="1"/>
          </p:cNvSpPr>
          <p:nvPr>
            <p:ph type="title"/>
          </p:nvPr>
        </p:nvSpPr>
        <p:spPr>
          <a:xfrm>
            <a:off x="914400" y="3191679"/>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lvl="0" defTabSz="914400">
              <a:spcBef>
                <a:spcPts val="0"/>
              </a:spcBef>
              <a:spcAft>
                <a:spcPts val="1200"/>
              </a:spcAft>
              <a:defRPr/>
            </a:pPr>
            <a:r>
              <a:rPr lang="en-US">
                <a:latin typeface="Aptos" panose="020B0004020202020204" pitchFamily="34" charset="0"/>
              </a:rPr>
              <a:t>Coding Requirements</a:t>
            </a:r>
          </a:p>
        </p:txBody>
      </p:sp>
      <p:sp>
        <p:nvSpPr>
          <p:cNvPr id="6" name="Text Placeholder 5">
            <a:extLst>
              <a:ext uri="{FF2B5EF4-FFF2-40B4-BE49-F238E27FC236}">
                <a16:creationId xmlns:a16="http://schemas.microsoft.com/office/drawing/2014/main" id="{9B19C65C-736E-18F0-BEC8-596926B3E235}"/>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226951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7B95-E889-F3A9-336B-EB78C4099DC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2912A06-DDC7-F0AA-15ED-A86BE06D6A54}"/>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Coding</a:t>
            </a:r>
            <a:r>
              <a:rPr lang="en-US">
                <a:latin typeface="Aptos"/>
                <a:ea typeface="+mn-ea"/>
                <a:cs typeface="+mn-cs"/>
              </a:rPr>
              <a:t> </a:t>
            </a:r>
            <a:r>
              <a:rPr kumimoji="0" lang="en-US" sz="5000" b="1" i="0" u="none" strike="noStrike" kern="1200" cap="none" spc="0" normalizeH="0" baseline="0" noProof="0">
                <a:ln>
                  <a:noFill/>
                </a:ln>
                <a:effectLst/>
                <a:uLnTx/>
                <a:uFillTx/>
                <a:latin typeface="Aptos"/>
                <a:ea typeface="+mn-ea"/>
                <a:cs typeface="+mn-cs"/>
              </a:rPr>
              <a:t>requirements</a:t>
            </a:r>
          </a:p>
        </p:txBody>
      </p:sp>
      <p:sp>
        <p:nvSpPr>
          <p:cNvPr id="3" name="Text Placeholder 2">
            <a:extLst>
              <a:ext uri="{FF2B5EF4-FFF2-40B4-BE49-F238E27FC236}">
                <a16:creationId xmlns:a16="http://schemas.microsoft.com/office/drawing/2014/main" id="{302A589C-D892-8736-9F0B-A6D99A890C5B}"/>
              </a:ext>
            </a:extLst>
          </p:cNvPr>
          <p:cNvSpPr>
            <a:spLocks noGrp="1"/>
          </p:cNvSpPr>
          <p:nvPr>
            <p:ph type="body" idx="1"/>
          </p:nvPr>
        </p:nvSpPr>
        <p:spPr>
          <a:xfrm>
            <a:off x="942694" y="2371986"/>
            <a:ext cx="7736681" cy="731520"/>
          </a:xfrm>
        </p:spPr>
        <p:txBody>
          <a:bodyPr>
            <a:noAutofit/>
          </a:bodyPr>
          <a:lstStyle/>
          <a:p>
            <a:pPr algn="l"/>
            <a:r>
              <a:rPr lang="en-US" sz="3200" dirty="0"/>
              <a:t>Why are PowerSchool data entry and Ed-Fi publishing important for Cohorts?</a:t>
            </a:r>
            <a:endParaRPr lang="en-US" dirty="0"/>
          </a:p>
        </p:txBody>
      </p:sp>
      <p:sp>
        <p:nvSpPr>
          <p:cNvPr id="2" name="Content Placeholder 1">
            <a:extLst>
              <a:ext uri="{FF2B5EF4-FFF2-40B4-BE49-F238E27FC236}">
                <a16:creationId xmlns:a16="http://schemas.microsoft.com/office/drawing/2014/main" id="{2C8AB3D5-0F6C-509F-A419-056FF9808EEA}"/>
              </a:ext>
            </a:extLst>
          </p:cNvPr>
          <p:cNvSpPr>
            <a:spLocks noGrp="1"/>
          </p:cNvSpPr>
          <p:nvPr>
            <p:ph sz="half" idx="2"/>
          </p:nvPr>
        </p:nvSpPr>
        <p:spPr>
          <a:xfrm>
            <a:off x="942110" y="3749362"/>
            <a:ext cx="7736681" cy="5440076"/>
          </a:xfrm>
        </p:spPr>
        <p:txBody>
          <a:bodyPr vert="horz" lIns="91440" tIns="45720" rIns="91440" bIns="45720" rtlCol="0" anchor="t">
            <a:noAutofit/>
          </a:bodyPr>
          <a:lstStyle/>
          <a:p>
            <a:r>
              <a:rPr lang="en-US" sz="2800" dirty="0"/>
              <a:t>As of school year 2025-2026, only PowerSchool data entry determines whether a high school student is included in or excluded from a particular accountability cohort. </a:t>
            </a:r>
          </a:p>
          <a:p>
            <a:endParaRPr lang="en-US" sz="2800" dirty="0">
              <a:ea typeface="+mn-lt"/>
              <a:cs typeface="+mn-lt"/>
            </a:endParaRPr>
          </a:p>
          <a:p>
            <a:r>
              <a:rPr lang="en-US" sz="2800" dirty="0">
                <a:ea typeface="+mn-lt"/>
                <a:cs typeface="+mn-lt"/>
              </a:rPr>
              <a:t>The values for the required fields ("</a:t>
            </a:r>
            <a:r>
              <a:rPr lang="en-US" sz="2800" b="1" dirty="0">
                <a:solidFill>
                  <a:srgbClr val="2E4F6A"/>
                </a:solidFill>
                <a:ea typeface="+mn-lt"/>
                <a:cs typeface="+mn-lt"/>
              </a:rPr>
              <a:t>9GR</a:t>
            </a:r>
            <a:r>
              <a:rPr lang="en-US" sz="2800" dirty="0">
                <a:ea typeface="+mn-lt"/>
                <a:cs typeface="+mn-lt"/>
              </a:rPr>
              <a:t>" and "</a:t>
            </a:r>
            <a:r>
              <a:rPr lang="en-US" sz="2800" b="1" dirty="0">
                <a:solidFill>
                  <a:srgbClr val="2E4F6A"/>
                </a:solidFill>
                <a:ea typeface="+mn-lt"/>
                <a:cs typeface="+mn-lt"/>
              </a:rPr>
              <a:t>In Denominator</a:t>
            </a:r>
            <a:r>
              <a:rPr lang="en-US" sz="2800" dirty="0">
                <a:ea typeface="+mn-lt"/>
                <a:cs typeface="+mn-lt"/>
              </a:rPr>
              <a:t>"), as they exist in Ed-Fi on the final day of each year’s data collection, will determine students’ cohort status for accountability calculations. </a:t>
            </a:r>
            <a:endParaRPr lang="en-US" sz="2800" dirty="0"/>
          </a:p>
          <a:p>
            <a:endParaRPr lang="en-US" dirty="0"/>
          </a:p>
          <a:p>
            <a:pPr>
              <a:buChar char="•"/>
            </a:pPr>
            <a:endParaRPr lang="en-US" dirty="0">
              <a:ea typeface="+mn-lt"/>
              <a:cs typeface="+mn-lt"/>
            </a:endParaRPr>
          </a:p>
          <a:p>
            <a:endParaRPr lang="en-US" i="1" dirty="0"/>
          </a:p>
        </p:txBody>
      </p:sp>
      <p:pic>
        <p:nvPicPr>
          <p:cNvPr id="17" name="Content Placeholder 16" descr="A group of people working on a project&#10;&#10;AI-generated content may be incorrect.">
            <a:extLst>
              <a:ext uri="{FF2B5EF4-FFF2-40B4-BE49-F238E27FC236}">
                <a16:creationId xmlns:a16="http://schemas.microsoft.com/office/drawing/2014/main" id="{9A75EA1A-92AF-D77D-21D2-D9C62B9C8DF8}"/>
              </a:ext>
            </a:extLst>
          </p:cNvPr>
          <p:cNvPicPr>
            <a:picLocks noGrp="1" noChangeAspect="1"/>
          </p:cNvPicPr>
          <p:nvPr>
            <p:ph sz="quarter" idx="4"/>
          </p:nvPr>
        </p:nvPicPr>
        <p:blipFill>
          <a:blip r:embed="rId3"/>
          <a:stretch>
            <a:fillRect/>
          </a:stretch>
        </p:blipFill>
        <p:spPr>
          <a:xfrm>
            <a:off x="9609213" y="3440327"/>
            <a:ext cx="7774782" cy="5188822"/>
          </a:xfrm>
          <a:prstGeom prst="rect">
            <a:avLst/>
          </a:prstGeom>
        </p:spPr>
      </p:pic>
    </p:spTree>
    <p:extLst>
      <p:ext uri="{BB962C8B-B14F-4D97-AF65-F5344CB8AC3E}">
        <p14:creationId xmlns:p14="http://schemas.microsoft.com/office/powerpoint/2010/main" val="1287653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7A255-0793-B5A6-4DBF-8045F95AA2D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FAEB1BD-CC63-D837-36B0-71764A356CD2}"/>
              </a:ext>
            </a:extLst>
          </p:cNvPr>
          <p:cNvSpPr txBox="1">
            <a:spLocks noGrp="1"/>
          </p:cNvSpPr>
          <p:nvPr>
            <p:ph type="title"/>
          </p:nvPr>
        </p:nvSpPr>
        <p:spPr>
          <a:xfrm>
            <a:off x="942110" y="547688"/>
            <a:ext cx="16445345"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kumimoji="0" lang="en-US" b="1" i="0" u="none" strike="noStrike" kern="1200" cap="none" spc="0" normalizeH="0" baseline="0" noProof="0">
                <a:ln>
                  <a:noFill/>
                </a:ln>
                <a:effectLst/>
                <a:uLnTx/>
                <a:uFillTx/>
              </a:rPr>
              <a:t>Coding</a:t>
            </a:r>
            <a:r>
              <a:rPr lang="en-US"/>
              <a:t> </a:t>
            </a:r>
            <a:r>
              <a:rPr kumimoji="0" lang="en-US" b="1" i="0" u="none" strike="noStrike" kern="1200" cap="none" spc="0" normalizeH="0" baseline="0" noProof="0">
                <a:ln>
                  <a:noFill/>
                </a:ln>
                <a:effectLst/>
                <a:uLnTx/>
                <a:uFillTx/>
              </a:rPr>
              <a:t>requirements</a:t>
            </a:r>
          </a:p>
        </p:txBody>
      </p:sp>
      <p:sp>
        <p:nvSpPr>
          <p:cNvPr id="4" name="Text Placeholder 3">
            <a:extLst>
              <a:ext uri="{FF2B5EF4-FFF2-40B4-BE49-F238E27FC236}">
                <a16:creationId xmlns:a16="http://schemas.microsoft.com/office/drawing/2014/main" id="{6E9B9A96-8FAB-31D8-7710-3523C7AD8908}"/>
              </a:ext>
            </a:extLst>
          </p:cNvPr>
          <p:cNvSpPr>
            <a:spLocks noGrp="1"/>
          </p:cNvSpPr>
          <p:nvPr>
            <p:ph type="body" idx="1"/>
          </p:nvPr>
        </p:nvSpPr>
        <p:spPr>
          <a:xfrm>
            <a:off x="942110" y="2354580"/>
            <a:ext cx="7736681" cy="731520"/>
          </a:xfrm>
        </p:spPr>
        <p:txBody>
          <a:bodyPr anchor="ctr">
            <a:normAutofit/>
          </a:bodyPr>
          <a:lstStyle/>
          <a:p>
            <a:pPr algn="l"/>
            <a:r>
              <a:rPr lang="en-US" sz="3200" dirty="0"/>
              <a:t>Required PowerSchool fields:</a:t>
            </a:r>
          </a:p>
        </p:txBody>
      </p:sp>
      <p:pic>
        <p:nvPicPr>
          <p:cNvPr id="11" name="Content Placeholder 10" descr="A close up of a window&#10;&#10;AI-generated content may be incorrect.">
            <a:extLst>
              <a:ext uri="{FF2B5EF4-FFF2-40B4-BE49-F238E27FC236}">
                <a16:creationId xmlns:a16="http://schemas.microsoft.com/office/drawing/2014/main" id="{9F417D37-0E7C-44B0-5275-875256F078D2}"/>
              </a:ext>
            </a:extLst>
          </p:cNvPr>
          <p:cNvPicPr>
            <a:picLocks noGrp="1" noChangeAspect="1"/>
          </p:cNvPicPr>
          <p:nvPr>
            <p:ph sz="half" idx="2"/>
          </p:nvPr>
        </p:nvPicPr>
        <p:blipFill>
          <a:blip r:embed="rId3"/>
          <a:srcRect r="5071" b="1"/>
          <a:stretch>
            <a:fillRect/>
          </a:stretch>
        </p:blipFill>
        <p:spPr>
          <a:xfrm>
            <a:off x="942110" y="3314700"/>
            <a:ext cx="7736681" cy="5440076"/>
          </a:xfrm>
          <a:prstGeom prst="rect">
            <a:avLst/>
          </a:prstGeom>
          <a:noFill/>
        </p:spPr>
      </p:pic>
      <p:sp>
        <p:nvSpPr>
          <p:cNvPr id="6" name="Content Placeholder 5">
            <a:extLst>
              <a:ext uri="{FF2B5EF4-FFF2-40B4-BE49-F238E27FC236}">
                <a16:creationId xmlns:a16="http://schemas.microsoft.com/office/drawing/2014/main" id="{B37E9ADA-A07C-CE3E-BB4D-96B223D26908}"/>
              </a:ext>
            </a:extLst>
          </p:cNvPr>
          <p:cNvSpPr>
            <a:spLocks noGrp="1"/>
          </p:cNvSpPr>
          <p:nvPr>
            <p:ph sz="quarter" idx="4"/>
          </p:nvPr>
        </p:nvSpPr>
        <p:spPr>
          <a:xfrm>
            <a:off x="9339338" y="3314700"/>
            <a:ext cx="8552657" cy="6678326"/>
          </a:xfrm>
        </p:spPr>
        <p:txBody>
          <a:bodyPr vert="horz" lIns="91440" tIns="45720" rIns="91440" bIns="45720" rtlCol="0" anchor="t">
            <a:noAutofit/>
          </a:bodyPr>
          <a:lstStyle/>
          <a:p>
            <a:pPr marL="457200" indent="-457200">
              <a:buFont typeface="Arial,Sans-Serif" panose="020B0604020202020204" pitchFamily="34" charset="0"/>
            </a:pPr>
            <a:r>
              <a:rPr lang="en-US" sz="3200" b="1" dirty="0">
                <a:solidFill>
                  <a:schemeClr val="accent1">
                    <a:lumMod val="49000"/>
                  </a:schemeClr>
                </a:solidFill>
              </a:rPr>
              <a:t>9GR</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PowerSchool page:</a:t>
            </a:r>
            <a:r>
              <a:rPr lang="en-US" sz="2800" dirty="0"/>
              <a:t> </a:t>
            </a:r>
            <a:br>
              <a:rPr lang="en-US" sz="2800" dirty="0"/>
            </a:br>
            <a:r>
              <a:rPr lang="en-US" sz="2800" dirty="0"/>
              <a:t>South Carolina Student Information</a:t>
            </a:r>
          </a:p>
          <a:p>
            <a:pPr marL="1485900" lvl="1" indent="-457200">
              <a:buFont typeface="Courier New,monospace" panose="020B0604020202020204" pitchFamily="34" charset="0"/>
              <a:buChar char="o"/>
            </a:pPr>
            <a:r>
              <a:rPr lang="en-US" sz="2800" b="1" i="1" dirty="0"/>
              <a:t>Field label:</a:t>
            </a:r>
            <a:r>
              <a:rPr lang="en-US" sz="2800" dirty="0"/>
              <a:t> Ninth Grade Code</a:t>
            </a:r>
          </a:p>
          <a:p>
            <a:pPr marL="1485900" lvl="1" indent="-457200">
              <a:buFont typeface="Courier New,monospace" panose="020B0604020202020204" pitchFamily="34" charset="0"/>
              <a:buChar char="o"/>
            </a:pPr>
            <a:r>
              <a:rPr lang="en-US" sz="2800" b="1" i="1" dirty="0" err="1"/>
              <a:t>Table.field</a:t>
            </a:r>
            <a:r>
              <a:rPr lang="en-US" sz="2800" b="1" i="1" dirty="0"/>
              <a:t>:</a:t>
            </a:r>
            <a:r>
              <a:rPr lang="en-US" sz="2800" dirty="0"/>
              <a:t> </a:t>
            </a:r>
            <a:r>
              <a:rPr lang="en-US" sz="2800" dirty="0" err="1"/>
              <a:t>s_sc_stu_x.ninthgradecode</a:t>
            </a:r>
            <a:endParaRPr lang="en-US" sz="2800"/>
          </a:p>
          <a:p>
            <a:pPr marL="457200" indent="-457200">
              <a:buFont typeface="Arial,Sans-Serif" panose="020B0604020202020204" pitchFamily="34" charset="0"/>
            </a:pPr>
            <a:r>
              <a:rPr lang="en-US" sz="3200" b="1" dirty="0">
                <a:solidFill>
                  <a:schemeClr val="accent1">
                    <a:lumMod val="49000"/>
                  </a:schemeClr>
                </a:solidFill>
              </a:rPr>
              <a:t>In Denominator</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PowerSchool page: </a:t>
            </a:r>
            <a:br>
              <a:rPr lang="en-US" sz="2800" dirty="0"/>
            </a:br>
            <a:r>
              <a:rPr lang="en-US" sz="2800" dirty="0"/>
              <a:t>Cohort Maintenance Worksheet</a:t>
            </a:r>
          </a:p>
          <a:p>
            <a:pPr marL="1485900" lvl="1" indent="-457200">
              <a:buFont typeface="Courier New,monospace" panose="020B0604020202020204" pitchFamily="34" charset="0"/>
              <a:buChar char="o"/>
            </a:pPr>
            <a:r>
              <a:rPr lang="en-US" sz="2800" b="1" i="1" dirty="0"/>
              <a:t>Field label: </a:t>
            </a:r>
            <a:br>
              <a:rPr lang="en-US" sz="2800" dirty="0"/>
            </a:br>
            <a:r>
              <a:rPr lang="en-US" sz="2800" dirty="0"/>
              <a:t>Student Should Remain in Cohort (denominator)?</a:t>
            </a:r>
          </a:p>
          <a:p>
            <a:pPr marL="1485900" lvl="1" indent="-457200">
              <a:buFont typeface="Courier New,monospace" panose="020B0604020202020204" pitchFamily="34" charset="0"/>
              <a:buChar char="o"/>
            </a:pPr>
            <a:r>
              <a:rPr lang="en-US" sz="2800" b="1" i="1" err="1"/>
              <a:t>Table.field</a:t>
            </a:r>
            <a:r>
              <a:rPr lang="en-US" sz="2800" b="1" i="1" dirty="0"/>
              <a:t>: </a:t>
            </a:r>
            <a:br>
              <a:rPr lang="en-US" sz="2800" dirty="0"/>
            </a:br>
            <a:r>
              <a:rPr lang="en-US" sz="2800" dirty="0"/>
              <a:t>S_SC_STU_GRAD_WRKSHEET_X.</a:t>
            </a:r>
            <a:br>
              <a:rPr lang="en-US" sz="2800" dirty="0"/>
            </a:br>
            <a:r>
              <a:rPr lang="en-US" sz="2800" err="1"/>
              <a:t>Student_In_Denominator</a:t>
            </a:r>
            <a:endParaRPr lang="en-US" sz="2800"/>
          </a:p>
          <a:p>
            <a:endParaRPr lang="en-US" sz="2200"/>
          </a:p>
        </p:txBody>
      </p:sp>
    </p:spTree>
    <p:extLst>
      <p:ext uri="{BB962C8B-B14F-4D97-AF65-F5344CB8AC3E}">
        <p14:creationId xmlns:p14="http://schemas.microsoft.com/office/powerpoint/2010/main" val="3925869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2A3A7-68B5-1412-06FE-57CAA752910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25E61EC-8026-451F-DC68-1E717E90A66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Coding requirements</a:t>
            </a:r>
          </a:p>
        </p:txBody>
      </p:sp>
      <p:sp>
        <p:nvSpPr>
          <p:cNvPr id="2" name="Content Placeholder 1">
            <a:extLst>
              <a:ext uri="{FF2B5EF4-FFF2-40B4-BE49-F238E27FC236}">
                <a16:creationId xmlns:a16="http://schemas.microsoft.com/office/drawing/2014/main" id="{7BDF46CD-877F-648D-EBAF-BE4259C298C6}"/>
              </a:ext>
            </a:extLst>
          </p:cNvPr>
          <p:cNvSpPr>
            <a:spLocks noGrp="1"/>
          </p:cNvSpPr>
          <p:nvPr>
            <p:ph idx="1"/>
          </p:nvPr>
        </p:nvSpPr>
        <p:spPr/>
        <p:txBody>
          <a:bodyPr vert="horz" lIns="91440" tIns="45720" rIns="91440" bIns="45720" rtlCol="0" anchor="t">
            <a:normAutofit/>
          </a:bodyPr>
          <a:lstStyle/>
          <a:p>
            <a:endParaRPr lang="en-US" sz="3200" b="1" dirty="0"/>
          </a:p>
          <a:p>
            <a:endParaRPr lang="en-US"/>
          </a:p>
          <a:p>
            <a:pPr marL="457200" indent="-457200">
              <a:buChar char="•"/>
            </a:pPr>
            <a:endParaRPr lang="en-US"/>
          </a:p>
        </p:txBody>
      </p:sp>
      <p:sp>
        <p:nvSpPr>
          <p:cNvPr id="4" name="Text Placeholder 3">
            <a:extLst>
              <a:ext uri="{FF2B5EF4-FFF2-40B4-BE49-F238E27FC236}">
                <a16:creationId xmlns:a16="http://schemas.microsoft.com/office/drawing/2014/main" id="{F9D2A30E-47E0-EB8A-DDA6-FD4FA224C2F2}"/>
              </a:ext>
            </a:extLst>
          </p:cNvPr>
          <p:cNvSpPr>
            <a:spLocks noGrp="1"/>
          </p:cNvSpPr>
          <p:nvPr>
            <p:ph type="body" sz="half" idx="2"/>
          </p:nvPr>
        </p:nvSpPr>
        <p:spPr/>
        <p:txBody>
          <a:bodyPr vert="horz" lIns="91440" tIns="45720" rIns="91440" bIns="45720" rtlCol="0" anchor="t">
            <a:noAutofit/>
          </a:bodyPr>
          <a:lstStyle/>
          <a:p>
            <a:r>
              <a:rPr lang="en-US" sz="4400" b="1" dirty="0"/>
              <a:t>Where in PowerSchool to code 9GR</a:t>
            </a:r>
            <a:endParaRPr lang="en-US" sz="3600" dirty="0"/>
          </a:p>
        </p:txBody>
      </p:sp>
      <p:pic>
        <p:nvPicPr>
          <p:cNvPr id="3" name="Picture 2" descr="A screenshot of a computer&#10;&#10;AI-generated content may be incorrect.">
            <a:extLst>
              <a:ext uri="{FF2B5EF4-FFF2-40B4-BE49-F238E27FC236}">
                <a16:creationId xmlns:a16="http://schemas.microsoft.com/office/drawing/2014/main" id="{2BFF4EA2-72F7-5077-AE6F-18EBCE41DF02}"/>
              </a:ext>
            </a:extLst>
          </p:cNvPr>
          <p:cNvPicPr>
            <a:picLocks noChangeAspect="1"/>
          </p:cNvPicPr>
          <p:nvPr/>
        </p:nvPicPr>
        <p:blipFill>
          <a:blip r:embed="rId3"/>
          <a:srcRect l="118" t="60094" r="298"/>
          <a:stretch>
            <a:fillRect/>
          </a:stretch>
        </p:blipFill>
        <p:spPr>
          <a:xfrm>
            <a:off x="999744" y="5276152"/>
            <a:ext cx="6265248" cy="3202626"/>
          </a:xfrm>
          <a:prstGeom prst="rect">
            <a:avLst/>
          </a:prstGeom>
          <a:ln w="12700">
            <a:solidFill>
              <a:srgbClr val="2E313D"/>
            </a:solidFill>
          </a:ln>
        </p:spPr>
      </p:pic>
      <p:pic>
        <p:nvPicPr>
          <p:cNvPr id="6" name="Picture 5" descr="A screenshot of a computer&#10;&#10;AI-generated content may be incorrect.">
            <a:extLst>
              <a:ext uri="{FF2B5EF4-FFF2-40B4-BE49-F238E27FC236}">
                <a16:creationId xmlns:a16="http://schemas.microsoft.com/office/drawing/2014/main" id="{5F8E1F4E-12A2-3A7A-A7DB-44CFACD2CF3C}"/>
              </a:ext>
            </a:extLst>
          </p:cNvPr>
          <p:cNvPicPr>
            <a:picLocks noChangeAspect="1"/>
          </p:cNvPicPr>
          <p:nvPr/>
        </p:nvPicPr>
        <p:blipFill>
          <a:blip r:embed="rId4"/>
          <a:stretch>
            <a:fillRect/>
          </a:stretch>
        </p:blipFill>
        <p:spPr>
          <a:xfrm>
            <a:off x="8070963" y="5141287"/>
            <a:ext cx="9760711" cy="1726977"/>
          </a:xfrm>
          <a:prstGeom prst="rect">
            <a:avLst/>
          </a:prstGeom>
          <a:ln>
            <a:solidFill>
              <a:srgbClr val="2E313D"/>
            </a:solidFill>
          </a:ln>
        </p:spPr>
      </p:pic>
      <p:pic>
        <p:nvPicPr>
          <p:cNvPr id="7" name="Picture 6" descr="A screenshot of a computer&#10;&#10;AI-generated content may be incorrect.">
            <a:extLst>
              <a:ext uri="{FF2B5EF4-FFF2-40B4-BE49-F238E27FC236}">
                <a16:creationId xmlns:a16="http://schemas.microsoft.com/office/drawing/2014/main" id="{FB51C926-730C-33A5-6221-5FB92F5A3497}"/>
              </a:ext>
            </a:extLst>
          </p:cNvPr>
          <p:cNvPicPr>
            <a:picLocks noChangeAspect="1"/>
          </p:cNvPicPr>
          <p:nvPr/>
        </p:nvPicPr>
        <p:blipFill>
          <a:blip r:embed="rId5"/>
          <a:stretch>
            <a:fillRect/>
          </a:stretch>
        </p:blipFill>
        <p:spPr>
          <a:xfrm>
            <a:off x="8074317" y="2982465"/>
            <a:ext cx="9786200" cy="1746295"/>
          </a:xfrm>
          <a:prstGeom prst="rect">
            <a:avLst/>
          </a:prstGeom>
          <a:ln>
            <a:solidFill>
              <a:srgbClr val="2E313D"/>
            </a:solidFill>
          </a:ln>
        </p:spPr>
      </p:pic>
      <p:sp>
        <p:nvSpPr>
          <p:cNvPr id="8" name="TextBox 7">
            <a:extLst>
              <a:ext uri="{FF2B5EF4-FFF2-40B4-BE49-F238E27FC236}">
                <a16:creationId xmlns:a16="http://schemas.microsoft.com/office/drawing/2014/main" id="{D857D9E6-8141-0AF5-84D5-50DD472D01B7}"/>
              </a:ext>
            </a:extLst>
          </p:cNvPr>
          <p:cNvSpPr txBox="1"/>
          <p:nvPr/>
        </p:nvSpPr>
        <p:spPr>
          <a:xfrm>
            <a:off x="8151705" y="7205704"/>
            <a:ext cx="9701536"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ea typeface="+mn-lt"/>
                <a:cs typeface="+mn-lt"/>
              </a:rPr>
              <a:t>A student’s cohort is determined by the value in PowerSchool for the field labeled </a:t>
            </a:r>
            <a:r>
              <a:rPr lang="en-US" sz="3200" b="1" dirty="0">
                <a:ea typeface="+mn-lt"/>
                <a:cs typeface="+mn-lt"/>
              </a:rPr>
              <a:t>Ninth Grade Code</a:t>
            </a:r>
            <a:r>
              <a:rPr lang="en-US" sz="3200" dirty="0">
                <a:ea typeface="+mn-lt"/>
                <a:cs typeface="+mn-lt"/>
              </a:rPr>
              <a:t> on the </a:t>
            </a:r>
            <a:r>
              <a:rPr lang="en-US" sz="3200" b="1" dirty="0">
                <a:ea typeface="+mn-lt"/>
                <a:cs typeface="+mn-lt"/>
              </a:rPr>
              <a:t>South Carolina Student Information</a:t>
            </a:r>
            <a:r>
              <a:rPr lang="en-US" sz="3200" dirty="0">
                <a:ea typeface="+mn-lt"/>
                <a:cs typeface="+mn-lt"/>
              </a:rPr>
              <a:t> page. </a:t>
            </a:r>
            <a:endParaRPr lang="en-US" sz="3200" dirty="0"/>
          </a:p>
          <a:p>
            <a:pPr algn="l"/>
            <a:endParaRPr lang="en-US" sz="4400" b="0" dirty="0"/>
          </a:p>
        </p:txBody>
      </p:sp>
    </p:spTree>
    <p:extLst>
      <p:ext uri="{BB962C8B-B14F-4D97-AF65-F5344CB8AC3E}">
        <p14:creationId xmlns:p14="http://schemas.microsoft.com/office/powerpoint/2010/main" val="797925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2ED4C-D51C-512D-7B72-246325F5495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1114131-68F8-1B58-AC03-F05C5B1BF7F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Coding requirements</a:t>
            </a:r>
          </a:p>
        </p:txBody>
      </p:sp>
      <p:sp>
        <p:nvSpPr>
          <p:cNvPr id="2" name="Content Placeholder 1">
            <a:extLst>
              <a:ext uri="{FF2B5EF4-FFF2-40B4-BE49-F238E27FC236}">
                <a16:creationId xmlns:a16="http://schemas.microsoft.com/office/drawing/2014/main" id="{1D851F4E-CFD1-8F3D-4FC6-A1417E88C45A}"/>
              </a:ext>
            </a:extLst>
          </p:cNvPr>
          <p:cNvSpPr>
            <a:spLocks noGrp="1"/>
          </p:cNvSpPr>
          <p:nvPr>
            <p:ph idx="1"/>
          </p:nvPr>
        </p:nvSpPr>
        <p:spPr/>
        <p:txBody>
          <a:bodyPr vert="horz" lIns="91440" tIns="45720" rIns="91440" bIns="45720" rtlCol="0" anchor="t">
            <a:normAutofit/>
          </a:bodyPr>
          <a:lstStyle/>
          <a:p>
            <a:endParaRPr lang="en-US" sz="3200" b="1" dirty="0"/>
          </a:p>
          <a:p>
            <a:endParaRPr lang="en-US"/>
          </a:p>
          <a:p>
            <a:pPr marL="457200" indent="-457200">
              <a:buChar char="•"/>
            </a:pPr>
            <a:endParaRPr lang="en-US"/>
          </a:p>
        </p:txBody>
      </p:sp>
      <p:sp>
        <p:nvSpPr>
          <p:cNvPr id="4" name="Text Placeholder 3">
            <a:extLst>
              <a:ext uri="{FF2B5EF4-FFF2-40B4-BE49-F238E27FC236}">
                <a16:creationId xmlns:a16="http://schemas.microsoft.com/office/drawing/2014/main" id="{A9FE884F-EB9C-C066-04A2-D7409703DF7C}"/>
              </a:ext>
            </a:extLst>
          </p:cNvPr>
          <p:cNvSpPr>
            <a:spLocks noGrp="1"/>
          </p:cNvSpPr>
          <p:nvPr>
            <p:ph type="body" sz="half" idx="2"/>
          </p:nvPr>
        </p:nvSpPr>
        <p:spPr/>
        <p:txBody>
          <a:bodyPr vert="horz" lIns="91440" tIns="45720" rIns="91440" bIns="45720" rtlCol="0" anchor="t">
            <a:noAutofit/>
          </a:bodyPr>
          <a:lstStyle/>
          <a:p>
            <a:r>
              <a:rPr lang="en-US" sz="4400" b="1" dirty="0"/>
              <a:t>Where in PowerSchool to code In Denominator</a:t>
            </a:r>
            <a:endParaRPr lang="en-US" sz="3600" dirty="0"/>
          </a:p>
        </p:txBody>
      </p:sp>
      <p:pic>
        <p:nvPicPr>
          <p:cNvPr id="8" name="Picture 7" descr="A screenshot of a computer&#10;&#10;AI-generated content may be incorrect.">
            <a:extLst>
              <a:ext uri="{FF2B5EF4-FFF2-40B4-BE49-F238E27FC236}">
                <a16:creationId xmlns:a16="http://schemas.microsoft.com/office/drawing/2014/main" id="{24AE1C29-D6F8-3BA7-7DBF-47B8B89F1F59}"/>
              </a:ext>
            </a:extLst>
          </p:cNvPr>
          <p:cNvPicPr>
            <a:picLocks noChangeAspect="1"/>
          </p:cNvPicPr>
          <p:nvPr/>
        </p:nvPicPr>
        <p:blipFill>
          <a:blip r:embed="rId3"/>
          <a:stretch>
            <a:fillRect/>
          </a:stretch>
        </p:blipFill>
        <p:spPr>
          <a:xfrm>
            <a:off x="886027" y="5141150"/>
            <a:ext cx="6583117" cy="2097514"/>
          </a:xfrm>
          <a:prstGeom prst="rect">
            <a:avLst/>
          </a:prstGeom>
          <a:ln>
            <a:solidFill>
              <a:srgbClr val="2E313D"/>
            </a:solidFill>
          </a:ln>
        </p:spPr>
      </p:pic>
      <p:pic>
        <p:nvPicPr>
          <p:cNvPr id="9" name="Picture 8" descr="A close up of a sign&#10;&#10;AI-generated content may be incorrect.">
            <a:extLst>
              <a:ext uri="{FF2B5EF4-FFF2-40B4-BE49-F238E27FC236}">
                <a16:creationId xmlns:a16="http://schemas.microsoft.com/office/drawing/2014/main" id="{01CABCF2-748B-37EB-95D7-5EE9204F3CFE}"/>
              </a:ext>
            </a:extLst>
          </p:cNvPr>
          <p:cNvPicPr>
            <a:picLocks noChangeAspect="1"/>
          </p:cNvPicPr>
          <p:nvPr/>
        </p:nvPicPr>
        <p:blipFill>
          <a:blip r:embed="rId4"/>
          <a:stretch>
            <a:fillRect/>
          </a:stretch>
        </p:blipFill>
        <p:spPr>
          <a:xfrm>
            <a:off x="8227588" y="2976429"/>
            <a:ext cx="7676613" cy="1388101"/>
          </a:xfrm>
          <a:prstGeom prst="rect">
            <a:avLst/>
          </a:prstGeom>
          <a:ln>
            <a:solidFill>
              <a:srgbClr val="2E313D"/>
            </a:solidFill>
          </a:ln>
        </p:spPr>
      </p:pic>
      <p:pic>
        <p:nvPicPr>
          <p:cNvPr id="10" name="Picture 9" descr="A close up of a sign&#10;&#10;AI-generated content may be incorrect.">
            <a:extLst>
              <a:ext uri="{FF2B5EF4-FFF2-40B4-BE49-F238E27FC236}">
                <a16:creationId xmlns:a16="http://schemas.microsoft.com/office/drawing/2014/main" id="{129A732A-11F0-24AE-5BE7-D69B209A14C9}"/>
              </a:ext>
            </a:extLst>
          </p:cNvPr>
          <p:cNvPicPr>
            <a:picLocks noChangeAspect="1"/>
          </p:cNvPicPr>
          <p:nvPr/>
        </p:nvPicPr>
        <p:blipFill>
          <a:blip r:embed="rId5"/>
          <a:stretch>
            <a:fillRect/>
          </a:stretch>
        </p:blipFill>
        <p:spPr>
          <a:xfrm>
            <a:off x="8226111" y="5495990"/>
            <a:ext cx="9530902" cy="1098058"/>
          </a:xfrm>
          <a:prstGeom prst="rect">
            <a:avLst/>
          </a:prstGeom>
          <a:ln>
            <a:solidFill>
              <a:srgbClr val="2E313D"/>
            </a:solidFill>
          </a:ln>
        </p:spPr>
      </p:pic>
      <p:pic>
        <p:nvPicPr>
          <p:cNvPr id="11" name="Picture 10">
            <a:extLst>
              <a:ext uri="{FF2B5EF4-FFF2-40B4-BE49-F238E27FC236}">
                <a16:creationId xmlns:a16="http://schemas.microsoft.com/office/drawing/2014/main" id="{C4387640-A9BF-5BFD-0EF7-7D157BEB7097}"/>
              </a:ext>
            </a:extLst>
          </p:cNvPr>
          <p:cNvPicPr>
            <a:picLocks noChangeAspect="1"/>
          </p:cNvPicPr>
          <p:nvPr/>
        </p:nvPicPr>
        <p:blipFill>
          <a:blip r:embed="rId6"/>
          <a:stretch>
            <a:fillRect/>
          </a:stretch>
        </p:blipFill>
        <p:spPr>
          <a:xfrm>
            <a:off x="8226849" y="4703808"/>
            <a:ext cx="2124075" cy="428625"/>
          </a:xfrm>
          <a:prstGeom prst="rect">
            <a:avLst/>
          </a:prstGeom>
          <a:ln>
            <a:solidFill>
              <a:srgbClr val="2E313D"/>
            </a:solidFill>
          </a:ln>
        </p:spPr>
      </p:pic>
      <p:sp>
        <p:nvSpPr>
          <p:cNvPr id="12" name="TextBox 11">
            <a:extLst>
              <a:ext uri="{FF2B5EF4-FFF2-40B4-BE49-F238E27FC236}">
                <a16:creationId xmlns:a16="http://schemas.microsoft.com/office/drawing/2014/main" id="{6B761572-6448-97EE-5AA5-F78E2D62B66E}"/>
              </a:ext>
            </a:extLst>
          </p:cNvPr>
          <p:cNvSpPr txBox="1"/>
          <p:nvPr/>
        </p:nvSpPr>
        <p:spPr>
          <a:xfrm>
            <a:off x="8232216" y="7064935"/>
            <a:ext cx="9532172"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ea typeface="+mn-lt"/>
                <a:cs typeface="+mn-lt"/>
              </a:rPr>
              <a:t>Students are coded for cohort inclusion through using the field labeled </a:t>
            </a:r>
            <a:r>
              <a:rPr lang="en-US" sz="2800" b="1" dirty="0">
                <a:ea typeface="+mn-lt"/>
                <a:cs typeface="+mn-lt"/>
              </a:rPr>
              <a:t>Student Should Remain in Cohort?</a:t>
            </a:r>
            <a:r>
              <a:rPr lang="en-US" sz="2800" dirty="0">
                <a:ea typeface="+mn-lt"/>
                <a:cs typeface="+mn-lt"/>
              </a:rPr>
              <a:t> (also known as the Denominator) on the </a:t>
            </a:r>
            <a:r>
              <a:rPr lang="en-US" sz="2800" b="1" dirty="0">
                <a:ea typeface="+mn-lt"/>
                <a:cs typeface="+mn-lt"/>
              </a:rPr>
              <a:t>Cohort Maintenance Worksheet</a:t>
            </a:r>
            <a:r>
              <a:rPr lang="en-US" sz="2800" dirty="0">
                <a:ea typeface="+mn-lt"/>
                <a:cs typeface="+mn-lt"/>
              </a:rPr>
              <a:t> page in PowerSchool. </a:t>
            </a:r>
            <a:endParaRPr lang="en-US" sz="2800" dirty="0"/>
          </a:p>
          <a:p>
            <a:pPr algn="l"/>
            <a:endParaRPr lang="en-US" sz="4400" b="0" dirty="0"/>
          </a:p>
        </p:txBody>
      </p:sp>
    </p:spTree>
    <p:extLst>
      <p:ext uri="{BB962C8B-B14F-4D97-AF65-F5344CB8AC3E}">
        <p14:creationId xmlns:p14="http://schemas.microsoft.com/office/powerpoint/2010/main" val="2359026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E2A0-BE53-FA12-D0D3-EC2F2443520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B98751B-CB42-BE37-1B11-4014D115A1AD}"/>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Coding requirements</a:t>
            </a:r>
          </a:p>
        </p:txBody>
      </p:sp>
      <p:sp>
        <p:nvSpPr>
          <p:cNvPr id="2" name="Content Placeholder 1">
            <a:extLst>
              <a:ext uri="{FF2B5EF4-FFF2-40B4-BE49-F238E27FC236}">
                <a16:creationId xmlns:a16="http://schemas.microsoft.com/office/drawing/2014/main" id="{B9BAB6FD-57E0-8066-CE4B-5A9D360CE4EF}"/>
              </a:ext>
            </a:extLst>
          </p:cNvPr>
          <p:cNvSpPr>
            <a:spLocks noGrp="1"/>
          </p:cNvSpPr>
          <p:nvPr>
            <p:ph idx="1"/>
          </p:nvPr>
        </p:nvSpPr>
        <p:spPr/>
        <p:txBody>
          <a:bodyPr vert="horz" lIns="91440" tIns="45720" rIns="91440" bIns="45720" rtlCol="0" anchor="t">
            <a:normAutofit/>
          </a:bodyPr>
          <a:lstStyle/>
          <a:p>
            <a:endParaRPr lang="en-US" sz="3200" b="1" dirty="0"/>
          </a:p>
          <a:p>
            <a:endParaRPr lang="en-US"/>
          </a:p>
          <a:p>
            <a:pPr marL="457200" indent="-457200">
              <a:buChar char="•"/>
            </a:pPr>
            <a:endParaRPr lang="en-US"/>
          </a:p>
        </p:txBody>
      </p:sp>
      <p:sp>
        <p:nvSpPr>
          <p:cNvPr id="4" name="Text Placeholder 3">
            <a:extLst>
              <a:ext uri="{FF2B5EF4-FFF2-40B4-BE49-F238E27FC236}">
                <a16:creationId xmlns:a16="http://schemas.microsoft.com/office/drawing/2014/main" id="{1FB8173C-51A4-F768-AFE6-6AF7A7DA48BF}"/>
              </a:ext>
            </a:extLst>
          </p:cNvPr>
          <p:cNvSpPr>
            <a:spLocks noGrp="1"/>
          </p:cNvSpPr>
          <p:nvPr>
            <p:ph type="body" sz="half" idx="2"/>
          </p:nvPr>
        </p:nvSpPr>
        <p:spPr>
          <a:xfrm>
            <a:off x="905347" y="3314700"/>
            <a:ext cx="6675251" cy="5753082"/>
          </a:xfrm>
        </p:spPr>
        <p:txBody>
          <a:bodyPr vert="horz" lIns="91440" tIns="45720" rIns="91440" bIns="45720" rtlCol="0" anchor="t">
            <a:noAutofit/>
          </a:bodyPr>
          <a:lstStyle/>
          <a:p>
            <a:r>
              <a:rPr lang="en-US" sz="4400" b="1" dirty="0"/>
              <a:t>Dropdown values for the In Denominator field</a:t>
            </a:r>
            <a:endParaRPr lang="en-US" sz="3600" dirty="0"/>
          </a:p>
        </p:txBody>
      </p:sp>
      <p:pic>
        <p:nvPicPr>
          <p:cNvPr id="9" name="Picture 8" descr="A close up of a sign&#10;&#10;AI-generated content may be incorrect.">
            <a:extLst>
              <a:ext uri="{FF2B5EF4-FFF2-40B4-BE49-F238E27FC236}">
                <a16:creationId xmlns:a16="http://schemas.microsoft.com/office/drawing/2014/main" id="{671321E4-7467-2C24-DAE2-32274C0C2085}"/>
              </a:ext>
            </a:extLst>
          </p:cNvPr>
          <p:cNvPicPr>
            <a:picLocks noChangeAspect="1"/>
          </p:cNvPicPr>
          <p:nvPr/>
        </p:nvPicPr>
        <p:blipFill>
          <a:blip r:embed="rId3"/>
          <a:stretch>
            <a:fillRect/>
          </a:stretch>
        </p:blipFill>
        <p:spPr>
          <a:xfrm>
            <a:off x="8227588" y="2976429"/>
            <a:ext cx="7676613" cy="1388101"/>
          </a:xfrm>
          <a:prstGeom prst="rect">
            <a:avLst/>
          </a:prstGeom>
          <a:ln>
            <a:solidFill>
              <a:srgbClr val="2E313D"/>
            </a:solidFill>
          </a:ln>
        </p:spPr>
      </p:pic>
      <p:pic>
        <p:nvPicPr>
          <p:cNvPr id="10" name="Picture 9" descr="A close up of a sign&#10;&#10;AI-generated content may be incorrect.">
            <a:extLst>
              <a:ext uri="{FF2B5EF4-FFF2-40B4-BE49-F238E27FC236}">
                <a16:creationId xmlns:a16="http://schemas.microsoft.com/office/drawing/2014/main" id="{5F8D5C1A-D0EE-71F4-FAA9-03C724E49620}"/>
              </a:ext>
            </a:extLst>
          </p:cNvPr>
          <p:cNvPicPr>
            <a:picLocks noChangeAspect="1"/>
          </p:cNvPicPr>
          <p:nvPr/>
        </p:nvPicPr>
        <p:blipFill>
          <a:blip r:embed="rId4"/>
          <a:stretch>
            <a:fillRect/>
          </a:stretch>
        </p:blipFill>
        <p:spPr>
          <a:xfrm>
            <a:off x="8226111" y="5495990"/>
            <a:ext cx="9530902" cy="1098058"/>
          </a:xfrm>
          <a:prstGeom prst="rect">
            <a:avLst/>
          </a:prstGeom>
          <a:ln>
            <a:solidFill>
              <a:srgbClr val="2E313D"/>
            </a:solidFill>
          </a:ln>
        </p:spPr>
      </p:pic>
      <p:pic>
        <p:nvPicPr>
          <p:cNvPr id="11" name="Picture 10">
            <a:extLst>
              <a:ext uri="{FF2B5EF4-FFF2-40B4-BE49-F238E27FC236}">
                <a16:creationId xmlns:a16="http://schemas.microsoft.com/office/drawing/2014/main" id="{76084441-68B4-BD4C-9137-861B0CED362C}"/>
              </a:ext>
            </a:extLst>
          </p:cNvPr>
          <p:cNvPicPr>
            <a:picLocks noChangeAspect="1"/>
          </p:cNvPicPr>
          <p:nvPr/>
        </p:nvPicPr>
        <p:blipFill>
          <a:blip r:embed="rId5"/>
          <a:stretch>
            <a:fillRect/>
          </a:stretch>
        </p:blipFill>
        <p:spPr>
          <a:xfrm>
            <a:off x="8226849" y="4703808"/>
            <a:ext cx="2124075" cy="428625"/>
          </a:xfrm>
          <a:prstGeom prst="rect">
            <a:avLst/>
          </a:prstGeom>
          <a:ln>
            <a:solidFill>
              <a:srgbClr val="2E313D"/>
            </a:solidFill>
          </a:ln>
        </p:spPr>
      </p:pic>
      <p:sp>
        <p:nvSpPr>
          <p:cNvPr id="3" name="TextBox 2">
            <a:extLst>
              <a:ext uri="{FF2B5EF4-FFF2-40B4-BE49-F238E27FC236}">
                <a16:creationId xmlns:a16="http://schemas.microsoft.com/office/drawing/2014/main" id="{CBD33730-DCD9-5AA1-54C2-26EA7BD8B6FB}"/>
              </a:ext>
            </a:extLst>
          </p:cNvPr>
          <p:cNvSpPr txBox="1"/>
          <p:nvPr/>
        </p:nvSpPr>
        <p:spPr>
          <a:xfrm>
            <a:off x="708568" y="5120467"/>
            <a:ext cx="6698413"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742950" lvl="1" indent="-285750">
              <a:buFont typeface="Arial"/>
              <a:buChar char="•"/>
            </a:pPr>
            <a:r>
              <a:rPr lang="en-US" sz="2800" dirty="0">
                <a:ea typeface="+mn-lt"/>
                <a:cs typeface="+mn-lt"/>
              </a:rPr>
              <a:t>Selecting the </a:t>
            </a:r>
            <a:r>
              <a:rPr lang="en-US" sz="2800" b="1" dirty="0">
                <a:ea typeface="+mn-lt"/>
                <a:cs typeface="+mn-lt"/>
              </a:rPr>
              <a:t>YES</a:t>
            </a:r>
            <a:r>
              <a:rPr lang="en-US" sz="2800" dirty="0">
                <a:ea typeface="+mn-lt"/>
                <a:cs typeface="+mn-lt"/>
              </a:rPr>
              <a:t> value for this field indicates a student meets the criteria to be </a:t>
            </a:r>
            <a:r>
              <a:rPr lang="en-US" sz="2800" u="sng" dirty="0">
                <a:ea typeface="+mn-lt"/>
                <a:cs typeface="+mn-lt"/>
              </a:rPr>
              <a:t>included in a</a:t>
            </a:r>
            <a:r>
              <a:rPr lang="en-US" sz="2800" dirty="0">
                <a:ea typeface="+mn-lt"/>
                <a:cs typeface="+mn-lt"/>
              </a:rPr>
              <a:t> cohort. </a:t>
            </a:r>
            <a:endParaRPr lang="en-US" sz="2800"/>
          </a:p>
          <a:p>
            <a:pPr marL="742950" lvl="1" indent="-285750">
              <a:buFont typeface="Arial"/>
              <a:buChar char="•"/>
            </a:pPr>
            <a:r>
              <a:rPr lang="en-US" sz="2800" dirty="0">
                <a:ea typeface="+mn-lt"/>
                <a:cs typeface="+mn-lt"/>
              </a:rPr>
              <a:t>Selecting the </a:t>
            </a:r>
            <a:r>
              <a:rPr lang="en-US" sz="2800" b="1" dirty="0">
                <a:ea typeface="+mn-lt"/>
                <a:cs typeface="+mn-lt"/>
              </a:rPr>
              <a:t>NO</a:t>
            </a:r>
            <a:r>
              <a:rPr lang="en-US" sz="2800" dirty="0">
                <a:ea typeface="+mn-lt"/>
                <a:cs typeface="+mn-lt"/>
              </a:rPr>
              <a:t> value for this field indicates a student meets the criteria to  be </a:t>
            </a:r>
            <a:r>
              <a:rPr lang="en-US" sz="2800" u="sng" dirty="0">
                <a:ea typeface="+mn-lt"/>
                <a:cs typeface="+mn-lt"/>
              </a:rPr>
              <a:t>excluded </a:t>
            </a:r>
            <a:r>
              <a:rPr lang="en-US" sz="2800" dirty="0">
                <a:ea typeface="+mn-lt"/>
                <a:cs typeface="+mn-lt"/>
              </a:rPr>
              <a:t>from all cohorts; </a:t>
            </a:r>
            <a:endParaRPr lang="en-US" sz="2800"/>
          </a:p>
          <a:p>
            <a:pPr marL="742950" lvl="1" indent="-285750">
              <a:buFont typeface="Arial"/>
              <a:buChar char="•"/>
            </a:pPr>
            <a:r>
              <a:rPr lang="en-US" sz="2800" dirty="0">
                <a:ea typeface="+mn-lt"/>
                <a:cs typeface="+mn-lt"/>
              </a:rPr>
              <a:t>If a value is not selected, a </a:t>
            </a:r>
            <a:r>
              <a:rPr lang="en-US" sz="2800" b="1" dirty="0">
                <a:ea typeface="+mn-lt"/>
                <a:cs typeface="+mn-lt"/>
              </a:rPr>
              <a:t>(blank) </a:t>
            </a:r>
            <a:r>
              <a:rPr lang="en-US" sz="2800" dirty="0">
                <a:ea typeface="+mn-lt"/>
                <a:cs typeface="+mn-lt"/>
              </a:rPr>
              <a:t>value will be published for the student. </a:t>
            </a:r>
            <a:endParaRPr lang="en-US" sz="2800"/>
          </a:p>
          <a:p>
            <a:pPr marL="742950" lvl="1" indent="-285750">
              <a:buFont typeface="Arial"/>
              <a:buChar char="•"/>
            </a:pPr>
            <a:endParaRPr lang="en-US" sz="2400" dirty="0"/>
          </a:p>
        </p:txBody>
      </p:sp>
      <p:sp>
        <p:nvSpPr>
          <p:cNvPr id="13" name="TextBox 12">
            <a:extLst>
              <a:ext uri="{FF2B5EF4-FFF2-40B4-BE49-F238E27FC236}">
                <a16:creationId xmlns:a16="http://schemas.microsoft.com/office/drawing/2014/main" id="{27F21FBC-D768-2207-FDB2-09181ADC7CE6}"/>
              </a:ext>
            </a:extLst>
          </p:cNvPr>
          <p:cNvSpPr txBox="1"/>
          <p:nvPr/>
        </p:nvSpPr>
        <p:spPr>
          <a:xfrm>
            <a:off x="8312727" y="7145321"/>
            <a:ext cx="823221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Values of </a:t>
            </a:r>
            <a:r>
              <a:rPr lang="en-US" sz="3600" b="1" dirty="0"/>
              <a:t>YES</a:t>
            </a:r>
            <a:r>
              <a:rPr lang="en-US" sz="3600" dirty="0"/>
              <a:t> or </a:t>
            </a:r>
            <a:r>
              <a:rPr lang="en-US" sz="3600" b="1" dirty="0"/>
              <a:t>(blank)</a:t>
            </a:r>
            <a:r>
              <a:rPr lang="en-US" sz="3600" dirty="0"/>
              <a:t> in this field indicate cohort inclusion. </a:t>
            </a:r>
          </a:p>
        </p:txBody>
      </p:sp>
    </p:spTree>
    <p:extLst>
      <p:ext uri="{BB962C8B-B14F-4D97-AF65-F5344CB8AC3E}">
        <p14:creationId xmlns:p14="http://schemas.microsoft.com/office/powerpoint/2010/main" val="181098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876300"/>
            <a:ext cx="11655500" cy="8305800"/>
          </a:xfrm>
        </p:spPr>
        <p:txBody>
          <a:bodyPr anchor="ctr">
            <a:normAutofit/>
          </a:bodyPr>
          <a:lstStyle/>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What is a cohort?</a:t>
            </a:r>
          </a:p>
          <a:p>
            <a:pPr marL="0" indent="0" defTabSz="914400">
              <a:lnSpc>
                <a:spcPct val="100000"/>
              </a:lnSpc>
              <a:spcBef>
                <a:spcPts val="0"/>
              </a:spcBef>
              <a:spcAft>
                <a:spcPts val="1200"/>
              </a:spcAft>
              <a:buNone/>
              <a:defRPr/>
            </a:pPr>
            <a:r>
              <a:rPr kumimoji="0" lang="en-US" sz="5400" b="1" i="0" u="none" strike="noStrike" kern="1200" cap="none" spc="0" normalizeH="0" baseline="0" noProof="0" dirty="0">
                <a:ln>
                  <a:noFill/>
                </a:ln>
                <a:solidFill>
                  <a:srgbClr val="2F3D4C"/>
                </a:solidFill>
                <a:effectLst/>
                <a:uLnTx/>
                <a:uFillTx/>
                <a:latin typeface="Aptos"/>
              </a:rPr>
              <a:t>What are the </a:t>
            </a:r>
            <a:r>
              <a:rPr lang="en-US" sz="5400" b="1" dirty="0">
                <a:solidFill>
                  <a:srgbClr val="2F3D4C"/>
                </a:solidFill>
                <a:latin typeface="Aptos"/>
              </a:rPr>
              <a:t>coding</a:t>
            </a:r>
            <a:r>
              <a:rPr kumimoji="0" lang="en-US" sz="5400" b="1" i="0" u="none" strike="noStrike" kern="1200" cap="none" spc="0" normalizeH="0" baseline="0" noProof="0" dirty="0">
                <a:ln>
                  <a:noFill/>
                </a:ln>
                <a:solidFill>
                  <a:srgbClr val="2F3D4C"/>
                </a:solidFill>
                <a:effectLst/>
                <a:uLnTx/>
                <a:uFillTx/>
                <a:latin typeface="Aptos"/>
              </a:rPr>
              <a:t> requirements?</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How can we verify our data on cohorts?</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What should we do </a:t>
            </a:r>
            <a:r>
              <a:rPr lang="en-US" sz="5400" b="1" dirty="0">
                <a:solidFill>
                  <a:srgbClr val="2F3D4C"/>
                </a:solidFill>
                <a:latin typeface="Aptos"/>
              </a:rPr>
              <a:t>if</a:t>
            </a:r>
            <a:r>
              <a:rPr kumimoji="0" lang="en-US" sz="5400" b="1" i="0" u="none" strike="noStrike" kern="1200" cap="none" spc="0" normalizeH="0" baseline="0" noProof="0" dirty="0">
                <a:ln>
                  <a:noFill/>
                </a:ln>
                <a:solidFill>
                  <a:srgbClr val="2F3D4C"/>
                </a:solidFill>
                <a:effectLst/>
                <a:uLnTx/>
                <a:uFillTx/>
                <a:latin typeface="Aptos"/>
              </a:rPr>
              <a:t> cohort data looks inaccurate?</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lang="en-US" sz="5400" b="1" dirty="0">
                <a:solidFill>
                  <a:srgbClr val="2F3D4C"/>
                </a:solidFill>
                <a:latin typeface="Aptos"/>
              </a:rPr>
              <a:t>Planning Time</a:t>
            </a: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Next Steps</a:t>
            </a:r>
            <a:endParaRPr lang="en-US" sz="5400" b="1" i="0" u="none" strike="noStrike" kern="1200" cap="none" spc="0" normalizeH="0" baseline="0" noProof="0" dirty="0">
              <a:ln>
                <a:noFill/>
              </a:ln>
              <a:solidFill>
                <a:srgbClr val="2F3D4C"/>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A11C9-B133-FB68-4269-B02529F54DB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BBB0C3C-7F83-274D-3ECA-4B1EE7C20211}"/>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Coding requirements</a:t>
            </a:r>
          </a:p>
        </p:txBody>
      </p:sp>
      <p:sp>
        <p:nvSpPr>
          <p:cNvPr id="2" name="Content Placeholder 1">
            <a:extLst>
              <a:ext uri="{FF2B5EF4-FFF2-40B4-BE49-F238E27FC236}">
                <a16:creationId xmlns:a16="http://schemas.microsoft.com/office/drawing/2014/main" id="{B6FE8B34-C94A-B3EB-0DF7-90241E218803}"/>
              </a:ext>
            </a:extLst>
          </p:cNvPr>
          <p:cNvSpPr>
            <a:spLocks noGrp="1"/>
          </p:cNvSpPr>
          <p:nvPr>
            <p:ph sz="half" idx="1"/>
          </p:nvPr>
        </p:nvSpPr>
        <p:spPr>
          <a:xfrm>
            <a:off x="918972" y="2247900"/>
            <a:ext cx="7772400" cy="6361229"/>
          </a:xfrm>
        </p:spPr>
        <p:txBody>
          <a:bodyPr vert="horz" lIns="91440" tIns="45720" rIns="91440" bIns="45720" rtlCol="0" anchor="t">
            <a:noAutofit/>
          </a:bodyPr>
          <a:lstStyle/>
          <a:p>
            <a:pPr marL="0" indent="0">
              <a:spcAft>
                <a:spcPts val="600"/>
              </a:spcAft>
              <a:buNone/>
            </a:pPr>
            <a:r>
              <a:rPr lang="en-US" sz="3600" b="1" dirty="0"/>
              <a:t>When to code "9GR" data</a:t>
            </a:r>
          </a:p>
          <a:p>
            <a:pPr marL="0" indent="0">
              <a:spcAft>
                <a:spcPts val="600"/>
              </a:spcAft>
              <a:buNone/>
            </a:pPr>
            <a:endParaRPr lang="en-US" sz="3200" b="1" dirty="0"/>
          </a:p>
          <a:p>
            <a:pPr>
              <a:spcAft>
                <a:spcPts val="600"/>
              </a:spcAft>
            </a:pPr>
            <a:r>
              <a:rPr lang="en-US" sz="3200" dirty="0"/>
              <a:t>When a student is enrolled in ninth grade for the first time, the 9GR must be assigned by the 45th day of that school year.</a:t>
            </a:r>
          </a:p>
          <a:p>
            <a:pPr>
              <a:spcAft>
                <a:spcPts val="600"/>
              </a:spcAft>
            </a:pPr>
            <a:endParaRPr lang="en-US" sz="3200" dirty="0"/>
          </a:p>
          <a:p>
            <a:pPr>
              <a:spcAft>
                <a:spcPts val="600"/>
              </a:spcAft>
            </a:pPr>
            <a:r>
              <a:rPr lang="en-US" sz="3200" dirty="0"/>
              <a:t>Please see either previous slides in this presentation or the </a:t>
            </a:r>
            <a:r>
              <a:rPr lang="en-US" sz="3200" i="1" dirty="0"/>
              <a:t>Cohort Progression Maintenance Manual</a:t>
            </a:r>
            <a:r>
              <a:rPr lang="en-US" sz="3200" dirty="0"/>
              <a:t> for cases in which the student enrolls after the 45th day.</a:t>
            </a:r>
          </a:p>
          <a:p>
            <a:pPr>
              <a:spcAft>
                <a:spcPts val="600"/>
              </a:spcAft>
            </a:pPr>
            <a:endParaRPr lang="en-US"/>
          </a:p>
          <a:p>
            <a:pPr>
              <a:spcAft>
                <a:spcPts val="600"/>
              </a:spcAft>
            </a:pPr>
            <a:endParaRPr lang="en-US"/>
          </a:p>
          <a:p>
            <a:pPr marL="457200" indent="-457200">
              <a:spcAft>
                <a:spcPts val="600"/>
              </a:spcAft>
              <a:buChar char="•"/>
            </a:pPr>
            <a:endParaRPr lang="en-US"/>
          </a:p>
        </p:txBody>
      </p:sp>
      <p:pic>
        <p:nvPicPr>
          <p:cNvPr id="3" name="Picture 2" descr="A person standing in front of a group of people&#10;&#10;AI-generated content may be incorrect.">
            <a:extLst>
              <a:ext uri="{FF2B5EF4-FFF2-40B4-BE49-F238E27FC236}">
                <a16:creationId xmlns:a16="http://schemas.microsoft.com/office/drawing/2014/main" id="{C2AE1E06-B36D-E910-2DD6-EBA947DECF97}"/>
              </a:ext>
            </a:extLst>
          </p:cNvPr>
          <p:cNvPicPr>
            <a:picLocks noChangeAspect="1"/>
          </p:cNvPicPr>
          <p:nvPr/>
        </p:nvPicPr>
        <p:blipFill>
          <a:blip r:embed="rId3"/>
          <a:srcRect l="16345" r="2098"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35094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AD6B6-E988-2ED0-8838-8D5D9E62E84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8D80F9F-FCD3-906C-D66A-155FA9EEBA89}"/>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Coding requirements</a:t>
            </a:r>
          </a:p>
        </p:txBody>
      </p:sp>
      <p:sp>
        <p:nvSpPr>
          <p:cNvPr id="2" name="Content Placeholder 1">
            <a:extLst>
              <a:ext uri="{FF2B5EF4-FFF2-40B4-BE49-F238E27FC236}">
                <a16:creationId xmlns:a16="http://schemas.microsoft.com/office/drawing/2014/main" id="{2CE02B81-FEE4-211A-8434-77FB64C5CA4E}"/>
              </a:ext>
            </a:extLst>
          </p:cNvPr>
          <p:cNvSpPr>
            <a:spLocks noGrp="1"/>
          </p:cNvSpPr>
          <p:nvPr>
            <p:ph sz="half" idx="1"/>
          </p:nvPr>
        </p:nvSpPr>
        <p:spPr>
          <a:xfrm>
            <a:off x="918972" y="2247900"/>
            <a:ext cx="7772400" cy="6964479"/>
          </a:xfrm>
        </p:spPr>
        <p:txBody>
          <a:bodyPr vert="horz" lIns="91440" tIns="45720" rIns="91440" bIns="45720" rtlCol="0" anchor="t">
            <a:normAutofit fontScale="92500" lnSpcReduction="20000"/>
          </a:bodyPr>
          <a:lstStyle/>
          <a:p>
            <a:pPr marL="0" indent="0">
              <a:lnSpc>
                <a:spcPct val="100000"/>
              </a:lnSpc>
              <a:spcAft>
                <a:spcPts val="600"/>
              </a:spcAft>
              <a:buNone/>
            </a:pPr>
            <a:r>
              <a:rPr lang="en-US" sz="3500" b="1" dirty="0"/>
              <a:t>When to code "In Denominator" data</a:t>
            </a:r>
            <a:endParaRPr lang="en-US" sz="3500" dirty="0"/>
          </a:p>
          <a:p>
            <a:pPr>
              <a:lnSpc>
                <a:spcPct val="100000"/>
              </a:lnSpc>
              <a:spcAft>
                <a:spcPts val="600"/>
              </a:spcAft>
            </a:pPr>
            <a:endParaRPr lang="en-US" sz="2800" dirty="0"/>
          </a:p>
          <a:p>
            <a:pPr>
              <a:lnSpc>
                <a:spcPct val="100000"/>
              </a:lnSpc>
              <a:spcAft>
                <a:spcPts val="600"/>
              </a:spcAft>
            </a:pPr>
            <a:r>
              <a:rPr lang="en-US" sz="2800" dirty="0"/>
              <a:t>Rather than waiting until the end of the school year, utilize the </a:t>
            </a:r>
            <a:r>
              <a:rPr lang="en-US" sz="2800" b="1" dirty="0"/>
              <a:t>Cohort Maintenance Worksheet</a:t>
            </a:r>
            <a:r>
              <a:rPr lang="en-US" sz="2800" dirty="0"/>
              <a:t> page in PowerSchool throughout the year to identify students who should be excluded from a cohort. </a:t>
            </a:r>
            <a:endParaRPr lang="en-US"/>
          </a:p>
          <a:p>
            <a:pPr marL="285750" indent="-285750">
              <a:lnSpc>
                <a:spcPct val="100000"/>
              </a:lnSpc>
              <a:spcAft>
                <a:spcPts val="600"/>
              </a:spcAft>
              <a:buFont typeface="Arial"/>
              <a:buChar char="•"/>
            </a:pPr>
            <a:endParaRPr lang="en-US" sz="2800" dirty="0"/>
          </a:p>
          <a:p>
            <a:pPr marL="285750" indent="-285750">
              <a:lnSpc>
                <a:spcPct val="100000"/>
              </a:lnSpc>
              <a:spcAft>
                <a:spcPts val="600"/>
              </a:spcAft>
              <a:buFont typeface="Arial"/>
              <a:buChar char="•"/>
            </a:pPr>
            <a:r>
              <a:rPr lang="en-US" sz="2800" dirty="0"/>
              <a:t>For students coded for removal  from a cohort, keep the documentation verifying the reason for the removal for at least four years following the assigned cohort’s graduation date. </a:t>
            </a:r>
            <a:endParaRPr lang="en-US"/>
          </a:p>
          <a:p>
            <a:pPr marL="285750" indent="-285750">
              <a:lnSpc>
                <a:spcPct val="100000"/>
              </a:lnSpc>
              <a:spcAft>
                <a:spcPts val="600"/>
              </a:spcAft>
              <a:buFont typeface="Arial"/>
              <a:buChar char="•"/>
            </a:pPr>
            <a:endParaRPr lang="en-US" sz="2800" dirty="0"/>
          </a:p>
          <a:p>
            <a:pPr marL="285750" indent="-285750">
              <a:lnSpc>
                <a:spcPct val="100000"/>
              </a:lnSpc>
              <a:spcAft>
                <a:spcPts val="600"/>
              </a:spcAft>
              <a:buFont typeface="Arial"/>
              <a:buChar char="•"/>
            </a:pPr>
            <a:r>
              <a:rPr lang="en-US" sz="2800" dirty="0"/>
              <a:t>Review of documentation may be necessary should there be a Title 1 audit. </a:t>
            </a:r>
            <a:endParaRPr lang="en-US"/>
          </a:p>
          <a:p>
            <a:pPr marL="285750" indent="-285750">
              <a:lnSpc>
                <a:spcPct val="100000"/>
              </a:lnSpc>
              <a:spcAft>
                <a:spcPts val="600"/>
              </a:spcAft>
              <a:buFont typeface="Arial"/>
              <a:buChar char="•"/>
            </a:pPr>
            <a:endParaRPr lang="en-US" sz="2800" dirty="0"/>
          </a:p>
          <a:p>
            <a:pPr marL="285750" indent="-285750">
              <a:lnSpc>
                <a:spcPct val="100000"/>
              </a:lnSpc>
              <a:spcAft>
                <a:spcPts val="600"/>
              </a:spcAft>
              <a:buFont typeface="Arial"/>
              <a:buChar char="•"/>
            </a:pPr>
            <a:r>
              <a:rPr lang="en-US" sz="2800" dirty="0"/>
              <a:t>Digitized documents are acceptable and their availability may be maintained in PowerSchool. </a:t>
            </a:r>
            <a:endParaRPr lang="en-US"/>
          </a:p>
          <a:p>
            <a:pPr>
              <a:lnSpc>
                <a:spcPct val="100000"/>
              </a:lnSpc>
              <a:spcAft>
                <a:spcPts val="600"/>
              </a:spcAft>
            </a:pPr>
            <a:endParaRPr lang="en-US" b="1"/>
          </a:p>
        </p:txBody>
      </p:sp>
      <p:pic>
        <p:nvPicPr>
          <p:cNvPr id="3" name="Picture 2" descr="A group of people walking on a sidewalk&#10;&#10;AI-generated content may be incorrect.">
            <a:extLst>
              <a:ext uri="{FF2B5EF4-FFF2-40B4-BE49-F238E27FC236}">
                <a16:creationId xmlns:a16="http://schemas.microsoft.com/office/drawing/2014/main" id="{4A7A104F-CB1D-D5E0-FE00-590863F93E3A}"/>
              </a:ext>
            </a:extLst>
          </p:cNvPr>
          <p:cNvPicPr>
            <a:picLocks noChangeAspect="1"/>
          </p:cNvPicPr>
          <p:nvPr/>
        </p:nvPicPr>
        <p:blipFill>
          <a:blip r:embed="rId3"/>
          <a:srcRect l="32306" t="6895" r="14877" b="31191"/>
          <a:stretch>
            <a:fillRect/>
          </a:stretch>
        </p:blipFill>
        <p:spPr>
          <a:xfrm>
            <a:off x="9579311" y="2866021"/>
            <a:ext cx="7772400" cy="5124987"/>
          </a:xfrm>
          <a:prstGeom prst="rect">
            <a:avLst/>
          </a:prstGeom>
          <a:noFill/>
        </p:spPr>
      </p:pic>
    </p:spTree>
    <p:extLst>
      <p:ext uri="{BB962C8B-B14F-4D97-AF65-F5344CB8AC3E}">
        <p14:creationId xmlns:p14="http://schemas.microsoft.com/office/powerpoint/2010/main" val="7783282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7CE5A-99DA-137B-F6B7-8F4D5DD606E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C12B692-7DF5-5A5F-FE49-C37FBD6190C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How does data make it to SCDE?</a:t>
            </a:r>
          </a:p>
        </p:txBody>
      </p:sp>
      <p:sp>
        <p:nvSpPr>
          <p:cNvPr id="2" name="Content Placeholder 1">
            <a:extLst>
              <a:ext uri="{FF2B5EF4-FFF2-40B4-BE49-F238E27FC236}">
                <a16:creationId xmlns:a16="http://schemas.microsoft.com/office/drawing/2014/main" id="{77E81D95-0F00-2929-2BA9-B810DCF14701}"/>
              </a:ext>
            </a:extLst>
          </p:cNvPr>
          <p:cNvSpPr>
            <a:spLocks noGrp="1"/>
          </p:cNvSpPr>
          <p:nvPr>
            <p:ph sz="half" idx="1"/>
          </p:nvPr>
        </p:nvSpPr>
        <p:spPr>
          <a:xfrm>
            <a:off x="918972" y="2215148"/>
            <a:ext cx="10190259" cy="6564529"/>
          </a:xfrm>
        </p:spPr>
        <p:txBody>
          <a:bodyPr vert="horz" lIns="91440" tIns="45720" rIns="91440" bIns="45720" rtlCol="0" anchor="t">
            <a:normAutofit/>
          </a:bodyPr>
          <a:lstStyle/>
          <a:p>
            <a:pPr marL="0" indent="0">
              <a:spcAft>
                <a:spcPts val="600"/>
              </a:spcAft>
              <a:buNone/>
            </a:pPr>
            <a:r>
              <a:rPr lang="en-US" sz="3200" dirty="0"/>
              <a:t>Once data is </a:t>
            </a:r>
            <a:r>
              <a:rPr lang="en-US" sz="3200" b="1" dirty="0"/>
              <a:t>entered in PowerSchool and published to Ed-Fi by 7:00 p.m.</a:t>
            </a:r>
            <a:r>
              <a:rPr lang="en-US" sz="3200" dirty="0"/>
              <a:t>, you can verify data in Administrator Navigator the next day!</a:t>
            </a:r>
            <a:endParaRPr lang="en-US" sz="3200"/>
          </a:p>
        </p:txBody>
      </p:sp>
      <p:pic>
        <p:nvPicPr>
          <p:cNvPr id="6" name="Picture 5" descr="A screenshot of a computer&#10;&#10;AI-generated content may be incorrect.">
            <a:extLst>
              <a:ext uri="{FF2B5EF4-FFF2-40B4-BE49-F238E27FC236}">
                <a16:creationId xmlns:a16="http://schemas.microsoft.com/office/drawing/2014/main" id="{FF5ECDBC-DC8D-0F85-8B69-AE339B377318}"/>
              </a:ext>
            </a:extLst>
          </p:cNvPr>
          <p:cNvPicPr>
            <a:picLocks noChangeAspect="1"/>
          </p:cNvPicPr>
          <p:nvPr/>
        </p:nvPicPr>
        <p:blipFill>
          <a:blip r:embed="rId3"/>
          <a:stretch>
            <a:fillRect/>
          </a:stretch>
        </p:blipFill>
        <p:spPr>
          <a:xfrm>
            <a:off x="1065257" y="4162827"/>
            <a:ext cx="9621459" cy="5003980"/>
          </a:xfrm>
          <a:prstGeom prst="rect">
            <a:avLst/>
          </a:prstGeom>
          <a:ln>
            <a:solidFill>
              <a:srgbClr val="2E313D"/>
            </a:solidFill>
          </a:ln>
        </p:spPr>
      </p:pic>
      <p:pic>
        <p:nvPicPr>
          <p:cNvPr id="7" name="Picture 6" descr="A purple square with white text and a compass&#10;&#10;AI-generated content may be incorrect.">
            <a:extLst>
              <a:ext uri="{FF2B5EF4-FFF2-40B4-BE49-F238E27FC236}">
                <a16:creationId xmlns:a16="http://schemas.microsoft.com/office/drawing/2014/main" id="{6EE48886-F090-7844-8AE9-6982F863E2F9}"/>
              </a:ext>
            </a:extLst>
          </p:cNvPr>
          <p:cNvPicPr>
            <a:picLocks noChangeAspect="1"/>
          </p:cNvPicPr>
          <p:nvPr/>
        </p:nvPicPr>
        <p:blipFill>
          <a:blip r:embed="rId4"/>
          <a:stretch>
            <a:fillRect/>
          </a:stretch>
        </p:blipFill>
        <p:spPr>
          <a:xfrm>
            <a:off x="11452338" y="2215166"/>
            <a:ext cx="5364453" cy="6581104"/>
          </a:xfrm>
          <a:prstGeom prst="rect">
            <a:avLst/>
          </a:prstGeom>
          <a:ln>
            <a:solidFill>
              <a:srgbClr val="2E313D"/>
            </a:solidFill>
          </a:ln>
          <a:effectLst>
            <a:outerShdw blurRad="50800" dist="38100" dir="2700000">
              <a:srgbClr val="000000">
                <a:alpha val="40000"/>
              </a:srgbClr>
            </a:outerShdw>
          </a:effectLst>
        </p:spPr>
      </p:pic>
    </p:spTree>
    <p:extLst>
      <p:ext uri="{BB962C8B-B14F-4D97-AF65-F5344CB8AC3E}">
        <p14:creationId xmlns:p14="http://schemas.microsoft.com/office/powerpoint/2010/main" val="2328279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3A2A9-53F3-BA23-BB5F-D8E405FD736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8779EC4-9728-6AEA-A40E-DFB3C0F7DA80}"/>
              </a:ext>
            </a:extLst>
          </p:cNvPr>
          <p:cNvSpPr txBox="1">
            <a:spLocks noGrp="1"/>
          </p:cNvSpPr>
          <p:nvPr>
            <p:ph type="title"/>
          </p:nvPr>
        </p:nvSpPr>
        <p:spPr>
          <a:xfrm>
            <a:off x="918972" y="547687"/>
            <a:ext cx="1645005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How does data make it to SCDE?</a:t>
            </a:r>
          </a:p>
        </p:txBody>
      </p:sp>
      <p:pic>
        <p:nvPicPr>
          <p:cNvPr id="3" name="Picture 2" descr="A diagram of a software system&#10;&#10;AI-generated content may be incorrect.">
            <a:extLst>
              <a:ext uri="{FF2B5EF4-FFF2-40B4-BE49-F238E27FC236}">
                <a16:creationId xmlns:a16="http://schemas.microsoft.com/office/drawing/2014/main" id="{AA0EBD37-C753-7911-5BA4-650B3E10B877}"/>
              </a:ext>
            </a:extLst>
          </p:cNvPr>
          <p:cNvPicPr>
            <a:picLocks noChangeAspect="1"/>
          </p:cNvPicPr>
          <p:nvPr/>
        </p:nvPicPr>
        <p:blipFill>
          <a:blip r:embed="rId3"/>
          <a:stretch>
            <a:fillRect/>
          </a:stretch>
        </p:blipFill>
        <p:spPr>
          <a:xfrm>
            <a:off x="1273286" y="2166068"/>
            <a:ext cx="14553382" cy="6803747"/>
          </a:xfrm>
          <a:prstGeom prst="rect">
            <a:avLst/>
          </a:prstGeom>
          <a:noFill/>
          <a:ln>
            <a:solidFill>
              <a:srgbClr val="2E313D"/>
            </a:solidFill>
          </a:ln>
        </p:spPr>
      </p:pic>
    </p:spTree>
    <p:extLst>
      <p:ext uri="{BB962C8B-B14F-4D97-AF65-F5344CB8AC3E}">
        <p14:creationId xmlns:p14="http://schemas.microsoft.com/office/powerpoint/2010/main" val="1914048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48F6-3728-BFE2-3281-F3CF186C58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073086-2A78-52E6-F15A-B33231D7235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How does the data make it to SCDE?</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291BF67-0CF3-1DAE-D42B-12D7BE09E71C}"/>
              </a:ext>
            </a:extLst>
          </p:cNvPr>
          <p:cNvSpPr>
            <a:spLocks noGrp="1"/>
          </p:cNvSpPr>
          <p:nvPr>
            <p:ph idx="1"/>
          </p:nvPr>
        </p:nvSpPr>
        <p:spPr>
          <a:xfrm>
            <a:off x="918972" y="1817316"/>
            <a:ext cx="8449056" cy="7396205"/>
          </a:xfrm>
        </p:spPr>
        <p:txBody>
          <a:bodyPr vert="horz" lIns="91440" tIns="45720" rIns="91440" bIns="45720" rtlCol="0" anchor="t">
            <a:normAutofit lnSpcReduction="10000"/>
          </a:bodyPr>
          <a:lstStyle/>
          <a:p>
            <a:r>
              <a:rPr lang="en-US" sz="4000" b="1" dirty="0">
                <a:solidFill>
                  <a:schemeClr val="tx1"/>
                </a:solidFill>
              </a:rPr>
              <a:t>It never hurts to spot check for successful publishing!</a:t>
            </a:r>
          </a:p>
          <a:p>
            <a:pPr marL="457200" indent="-457200">
              <a:buChar char="•"/>
            </a:pPr>
            <a:r>
              <a:rPr lang="en-US" sz="3200" b="1" i="1" dirty="0">
                <a:solidFill>
                  <a:schemeClr val="accent1">
                    <a:lumMod val="49000"/>
                  </a:schemeClr>
                </a:solidFill>
              </a:rPr>
              <a:t>1 - </a:t>
            </a:r>
            <a:r>
              <a:rPr lang="en-US" sz="3200" dirty="0">
                <a:solidFill>
                  <a:schemeClr val="tx1"/>
                </a:solidFill>
              </a:rPr>
              <a:t>Select a student whose "9GR" and "In Denominator" data values you wish to check.</a:t>
            </a:r>
          </a:p>
          <a:p>
            <a:pPr marL="457200" indent="-457200">
              <a:buChar char="•"/>
            </a:pPr>
            <a:r>
              <a:rPr lang="en-US" sz="3200" b="1" i="1" dirty="0">
                <a:solidFill>
                  <a:schemeClr val="accent1">
                    <a:lumMod val="49000"/>
                  </a:schemeClr>
                </a:solidFill>
              </a:rPr>
              <a:t>2 - </a:t>
            </a:r>
            <a:r>
              <a:rPr lang="en-US" sz="3200" dirty="0">
                <a:solidFill>
                  <a:schemeClr val="tx1"/>
                </a:solidFill>
              </a:rPr>
              <a:t>Go to the student's "publishing" page in PowerSchool (</a:t>
            </a:r>
            <a:r>
              <a:rPr lang="en-US" sz="3200" b="1" dirty="0">
                <a:solidFill>
                  <a:schemeClr val="tx1"/>
                </a:solidFill>
              </a:rPr>
              <a:t>Data Exchange &gt; Publishing</a:t>
            </a:r>
            <a:r>
              <a:rPr lang="en-US" sz="3200" dirty="0">
                <a:solidFill>
                  <a:schemeClr val="tx1"/>
                </a:solidFill>
              </a:rPr>
              <a:t>).</a:t>
            </a:r>
          </a:p>
          <a:p>
            <a:pPr marL="457200" indent="-457200">
              <a:buChar char="•"/>
            </a:pPr>
            <a:r>
              <a:rPr lang="en-US" sz="3200" b="1" i="1" dirty="0">
                <a:solidFill>
                  <a:schemeClr val="accent1">
                    <a:lumMod val="49000"/>
                  </a:schemeClr>
                </a:solidFill>
              </a:rPr>
              <a:t>3 -</a:t>
            </a:r>
            <a:r>
              <a:rPr lang="en-US" sz="3200" dirty="0">
                <a:solidFill>
                  <a:schemeClr val="tx1"/>
                </a:solidFill>
              </a:rPr>
              <a:t> Click the </a:t>
            </a:r>
            <a:r>
              <a:rPr lang="en-US" sz="3200" b="1" dirty="0">
                <a:solidFill>
                  <a:srgbClr val="089648"/>
                </a:solidFill>
              </a:rPr>
              <a:t>green check mark</a:t>
            </a:r>
            <a:r>
              <a:rPr lang="en-US" sz="3200" dirty="0">
                <a:solidFill>
                  <a:schemeClr val="tx1"/>
                </a:solidFill>
              </a:rPr>
              <a:t> next to "Student Demographics."</a:t>
            </a:r>
          </a:p>
          <a:p>
            <a:pPr marL="457200" indent="-457200">
              <a:buChar char="•"/>
            </a:pPr>
            <a:r>
              <a:rPr lang="en-US" sz="3200" b="1" i="1" dirty="0">
                <a:solidFill>
                  <a:schemeClr val="accent1">
                    <a:lumMod val="49000"/>
                  </a:schemeClr>
                </a:solidFill>
              </a:rPr>
              <a:t>4 -</a:t>
            </a:r>
            <a:r>
              <a:rPr lang="en-US" sz="3200" dirty="0">
                <a:solidFill>
                  <a:schemeClr val="tx1"/>
                </a:solidFill>
              </a:rPr>
              <a:t> Look for </a:t>
            </a:r>
          </a:p>
          <a:p>
            <a:pPr lvl="1">
              <a:buFont typeface="Courier New" panose="020B0604020202020204" pitchFamily="34" charset="0"/>
              <a:buChar char="o"/>
            </a:pPr>
            <a:r>
              <a:rPr lang="en-US" sz="3200" dirty="0"/>
              <a:t>the Indicator value associated with </a:t>
            </a:r>
            <a:r>
              <a:rPr lang="en-US" sz="3200" dirty="0" err="1"/>
              <a:t>theIndicatorName</a:t>
            </a:r>
            <a:r>
              <a:rPr lang="en-US" sz="3200" dirty="0"/>
              <a:t> "</a:t>
            </a:r>
            <a:r>
              <a:rPr lang="en-US" sz="3200" b="1" dirty="0"/>
              <a:t>Ninth Grade Code</a:t>
            </a:r>
            <a:r>
              <a:rPr lang="en-US" sz="3200" dirty="0"/>
              <a:t>"</a:t>
            </a:r>
          </a:p>
          <a:p>
            <a:pPr lvl="1">
              <a:buFont typeface="Courier New" panose="020B0604020202020204" pitchFamily="34" charset="0"/>
              <a:buChar char="o"/>
            </a:pPr>
            <a:r>
              <a:rPr lang="en-US" sz="3200" dirty="0"/>
              <a:t>the Indicator value associated with the </a:t>
            </a:r>
            <a:r>
              <a:rPr lang="en-US" sz="3200" dirty="0" err="1"/>
              <a:t>IndicatorName</a:t>
            </a:r>
            <a:r>
              <a:rPr lang="en-US" sz="3200" dirty="0"/>
              <a:t> "</a:t>
            </a:r>
            <a:r>
              <a:rPr lang="en-US" sz="3200" b="1" dirty="0"/>
              <a:t>Grad Rate Denominator</a:t>
            </a:r>
            <a:r>
              <a:rPr lang="en-US" sz="3200" dirty="0"/>
              <a:t>"</a:t>
            </a:r>
            <a:endParaRPr lang="en-US"/>
          </a:p>
          <a:p>
            <a:pPr lvl="1">
              <a:buFont typeface="Courier New" panose="020B0604020202020204" pitchFamily="34" charset="0"/>
              <a:buChar char="o"/>
            </a:pPr>
            <a:endParaRPr lang="en-US" sz="3200" dirty="0"/>
          </a:p>
          <a:p>
            <a:endParaRPr lang="en-US" dirty="0"/>
          </a:p>
        </p:txBody>
      </p:sp>
      <p:pic>
        <p:nvPicPr>
          <p:cNvPr id="3" name="Picture 2" descr="A close-up of a box&#10;&#10;AI-generated content may be incorrect.">
            <a:extLst>
              <a:ext uri="{FF2B5EF4-FFF2-40B4-BE49-F238E27FC236}">
                <a16:creationId xmlns:a16="http://schemas.microsoft.com/office/drawing/2014/main" id="{2D4DA13A-1FCC-6D5C-36B9-700B52374A1F}"/>
              </a:ext>
            </a:extLst>
          </p:cNvPr>
          <p:cNvPicPr>
            <a:picLocks noChangeAspect="1"/>
          </p:cNvPicPr>
          <p:nvPr/>
        </p:nvPicPr>
        <p:blipFill>
          <a:blip r:embed="rId3"/>
          <a:stretch>
            <a:fillRect/>
          </a:stretch>
        </p:blipFill>
        <p:spPr>
          <a:xfrm>
            <a:off x="10337778" y="2117502"/>
            <a:ext cx="5871022" cy="1801969"/>
          </a:xfrm>
          <a:prstGeom prst="rect">
            <a:avLst/>
          </a:prstGeom>
          <a:ln>
            <a:solidFill>
              <a:srgbClr val="2E313D"/>
            </a:solidFill>
          </a:ln>
        </p:spPr>
      </p:pic>
      <p:pic>
        <p:nvPicPr>
          <p:cNvPr id="4" name="Picture 3" descr="A purple arrow pointing to a purple box&#10;&#10;AI-generated content may be incorrect.">
            <a:extLst>
              <a:ext uri="{FF2B5EF4-FFF2-40B4-BE49-F238E27FC236}">
                <a16:creationId xmlns:a16="http://schemas.microsoft.com/office/drawing/2014/main" id="{0896B3C1-6873-64EB-11DF-758F16C0A83A}"/>
              </a:ext>
            </a:extLst>
          </p:cNvPr>
          <p:cNvPicPr>
            <a:picLocks noChangeAspect="1"/>
          </p:cNvPicPr>
          <p:nvPr/>
        </p:nvPicPr>
        <p:blipFill>
          <a:blip r:embed="rId4"/>
          <a:stretch>
            <a:fillRect/>
          </a:stretch>
        </p:blipFill>
        <p:spPr>
          <a:xfrm>
            <a:off x="10331003" y="4458639"/>
            <a:ext cx="7043670" cy="1643397"/>
          </a:xfrm>
          <a:prstGeom prst="rect">
            <a:avLst/>
          </a:prstGeom>
          <a:ln>
            <a:solidFill>
              <a:srgbClr val="2E313D"/>
            </a:solidFill>
          </a:ln>
        </p:spPr>
      </p:pic>
      <p:pic>
        <p:nvPicPr>
          <p:cNvPr id="6" name="Picture 5" descr="A purple and black text on a white background&#10;&#10;AI-generated content may be incorrect.">
            <a:extLst>
              <a:ext uri="{FF2B5EF4-FFF2-40B4-BE49-F238E27FC236}">
                <a16:creationId xmlns:a16="http://schemas.microsoft.com/office/drawing/2014/main" id="{00C844A8-DB2C-8665-458C-61B9EF595876}"/>
              </a:ext>
            </a:extLst>
          </p:cNvPr>
          <p:cNvPicPr>
            <a:picLocks noChangeAspect="1"/>
          </p:cNvPicPr>
          <p:nvPr/>
        </p:nvPicPr>
        <p:blipFill>
          <a:blip r:embed="rId5"/>
          <a:stretch>
            <a:fillRect/>
          </a:stretch>
        </p:blipFill>
        <p:spPr>
          <a:xfrm>
            <a:off x="10337800" y="6604000"/>
            <a:ext cx="7026275" cy="1555750"/>
          </a:xfrm>
          <a:prstGeom prst="rect">
            <a:avLst/>
          </a:prstGeom>
          <a:ln>
            <a:solidFill>
              <a:srgbClr val="2E313D"/>
            </a:solidFill>
          </a:ln>
        </p:spPr>
      </p:pic>
    </p:spTree>
    <p:extLst>
      <p:ext uri="{BB962C8B-B14F-4D97-AF65-F5344CB8AC3E}">
        <p14:creationId xmlns:p14="http://schemas.microsoft.com/office/powerpoint/2010/main" val="6743773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E1B6E-0EBB-6687-46C9-9982946FFCE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CFD916AA-3C80-9618-C918-B71DC8F05BB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ptos" panose="020B0004020202020204" pitchFamily="34" charset="0"/>
                <a:ea typeface="+mn-ea"/>
                <a:cs typeface="+mn-cs"/>
              </a:rPr>
              <a:t>Verifying Your Data</a:t>
            </a:r>
            <a:endParaRPr kumimoji="0" lang="en-US" sz="88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8A43E2F0-EE77-51B7-22CB-F342D0FF6748}"/>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1848213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639DA-4024-B58E-81AC-DF8730A021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FD34FA5-89ED-DE64-7819-B4FBFBD1596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7CE9A361-5612-A54D-E174-2BDAED49876B}"/>
              </a:ext>
            </a:extLst>
          </p:cNvPr>
          <p:cNvSpPr>
            <a:spLocks noGrp="1"/>
          </p:cNvSpPr>
          <p:nvPr>
            <p:ph idx="1"/>
          </p:nvPr>
        </p:nvSpPr>
        <p:spPr>
          <a:xfrm>
            <a:off x="918972" y="1817316"/>
            <a:ext cx="8643482" cy="6333699"/>
          </a:xfrm>
        </p:spPr>
        <p:txBody>
          <a:bodyPr>
            <a:normAutofit/>
          </a:bodyPr>
          <a:lstStyle/>
          <a:p>
            <a:pPr marL="457200" indent="-457200">
              <a:buFont typeface="Arial" panose="020B0604020202020204" pitchFamily="34" charset="0"/>
              <a:buChar char="•"/>
            </a:pPr>
            <a:r>
              <a:rPr lang="en-US" sz="4000" dirty="0"/>
              <a:t>Please go to Admin Navigator.</a:t>
            </a:r>
          </a:p>
          <a:p>
            <a:pPr marL="1485900" lvl="1" indent="-457200"/>
            <a:r>
              <a:rPr lang="en-US" sz="3600" dirty="0">
                <a:solidFill>
                  <a:srgbClr val="2F3D4C"/>
                </a:solidFill>
                <a:hlinkClick r:id="rId3"/>
              </a:rPr>
              <a:t>https://portal.edanalytics.app/</a:t>
            </a:r>
            <a:endParaRPr lang="en-US" sz="3600" dirty="0">
              <a:solidFill>
                <a:srgbClr val="2F3D4C"/>
              </a:solidFill>
            </a:endParaRPr>
          </a:p>
          <a:p>
            <a:pPr marL="457200" indent="-457200">
              <a:buFont typeface="Arial" panose="020B0604020202020204" pitchFamily="34" charset="0"/>
              <a:buChar char="•"/>
            </a:pPr>
            <a:r>
              <a:rPr lang="en-US" sz="4000" dirty="0"/>
              <a:t>If you do not have access to Admin Navigator, please scan the QR code below to find out who in your district can provide you with access.</a:t>
            </a:r>
            <a:endParaRPr lang="en-US" sz="3600" dirty="0">
              <a:solidFill>
                <a:srgbClr val="2F3D4C"/>
              </a:solidFill>
            </a:endParaRPr>
          </a:p>
        </p:txBody>
      </p:sp>
      <p:pic>
        <p:nvPicPr>
          <p:cNvPr id="4" name="Picture 3">
            <a:extLst>
              <a:ext uri="{FF2B5EF4-FFF2-40B4-BE49-F238E27FC236}">
                <a16:creationId xmlns:a16="http://schemas.microsoft.com/office/drawing/2014/main" id="{928A9DD6-A5CF-577C-B206-9A9C602317CC}"/>
              </a:ext>
            </a:extLst>
          </p:cNvPr>
          <p:cNvPicPr>
            <a:picLocks noChangeAspect="1"/>
          </p:cNvPicPr>
          <p:nvPr/>
        </p:nvPicPr>
        <p:blipFill>
          <a:blip r:embed="rId4"/>
          <a:stretch>
            <a:fillRect/>
          </a:stretch>
        </p:blipFill>
        <p:spPr>
          <a:xfrm>
            <a:off x="10705391" y="2382686"/>
            <a:ext cx="5525271" cy="4534533"/>
          </a:xfrm>
          <a:prstGeom prst="rect">
            <a:avLst/>
          </a:prstGeom>
        </p:spPr>
      </p:pic>
      <p:pic>
        <p:nvPicPr>
          <p:cNvPr id="6" name="Picture 3">
            <a:extLst>
              <a:ext uri="{FF2B5EF4-FFF2-40B4-BE49-F238E27FC236}">
                <a16:creationId xmlns:a16="http://schemas.microsoft.com/office/drawing/2014/main" id="{C7A331A3-0A64-B622-8CFC-D355C3CCA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9360" y="5532895"/>
            <a:ext cx="3314376" cy="339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43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B49E-B33F-7238-B78F-4739DC628D7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B2F3F19-4CF5-B583-5F34-CEE68D6F2018}"/>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ADA6BFCB-B00B-2FBB-C267-2D27CE021814}"/>
              </a:ext>
            </a:extLst>
          </p:cNvPr>
          <p:cNvSpPr>
            <a:spLocks noGrp="1"/>
          </p:cNvSpPr>
          <p:nvPr>
            <p:ph idx="1"/>
          </p:nvPr>
        </p:nvSpPr>
        <p:spPr>
          <a:xfrm>
            <a:off x="918972" y="1817316"/>
            <a:ext cx="15845028" cy="6333699"/>
          </a:xfrm>
        </p:spPr>
        <p:txBody>
          <a:bodyPr>
            <a:normAutofit/>
          </a:bodyPr>
          <a:lstStyle/>
          <a:p>
            <a:pPr marL="457200" indent="-457200">
              <a:buFont typeface="Arial" panose="020B0604020202020204" pitchFamily="34" charset="0"/>
              <a:buChar char="•"/>
            </a:pPr>
            <a:r>
              <a:rPr lang="en-US" sz="4000" dirty="0"/>
              <a:t>In Admin Navigator, go to the </a:t>
            </a:r>
            <a:r>
              <a:rPr lang="en-US" sz="4000" b="1" dirty="0">
                <a:solidFill>
                  <a:srgbClr val="F0C14C"/>
                </a:solidFill>
              </a:rPr>
              <a:t>On-Track and College &amp; Career Readiness Dashboard</a:t>
            </a:r>
            <a:r>
              <a:rPr lang="en-US" sz="4000" dirty="0"/>
              <a:t>.</a:t>
            </a:r>
          </a:p>
        </p:txBody>
      </p:sp>
      <p:pic>
        <p:nvPicPr>
          <p:cNvPr id="20" name="Picture 19">
            <a:extLst>
              <a:ext uri="{FF2B5EF4-FFF2-40B4-BE49-F238E27FC236}">
                <a16:creationId xmlns:a16="http://schemas.microsoft.com/office/drawing/2014/main" id="{AB84BE49-F1B9-13D8-6095-4C8D490509A1}"/>
              </a:ext>
            </a:extLst>
          </p:cNvPr>
          <p:cNvPicPr>
            <a:picLocks noChangeAspect="1"/>
          </p:cNvPicPr>
          <p:nvPr/>
        </p:nvPicPr>
        <p:blipFill>
          <a:blip r:embed="rId3"/>
          <a:stretch>
            <a:fillRect/>
          </a:stretch>
        </p:blipFill>
        <p:spPr>
          <a:xfrm>
            <a:off x="1239614" y="2891545"/>
            <a:ext cx="15203743" cy="6333699"/>
          </a:xfrm>
          <a:prstGeom prst="rect">
            <a:avLst/>
          </a:prstGeom>
        </p:spPr>
      </p:pic>
    </p:spTree>
    <p:extLst>
      <p:ext uri="{BB962C8B-B14F-4D97-AF65-F5344CB8AC3E}">
        <p14:creationId xmlns:p14="http://schemas.microsoft.com/office/powerpoint/2010/main" val="14460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1AB97-E259-7E30-7868-EA6C6F576B9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79DB6B9-712E-03F6-CA55-B460D2362F1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a:t>
            </a:r>
            <a:endParaRPr lang="en-US" b="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29217134-5796-8A28-9F33-188E3E86710D}"/>
              </a:ext>
            </a:extLst>
          </p:cNvPr>
          <p:cNvSpPr>
            <a:spLocks noGrp="1"/>
          </p:cNvSpPr>
          <p:nvPr>
            <p:ph idx="1"/>
          </p:nvPr>
        </p:nvSpPr>
        <p:spPr>
          <a:xfrm>
            <a:off x="918972" y="1817316"/>
            <a:ext cx="8503997" cy="6333699"/>
          </a:xfrm>
        </p:spPr>
        <p:txBody>
          <a:bodyPr>
            <a:normAutofit/>
          </a:bodyPr>
          <a:lstStyle/>
          <a:p>
            <a:pPr marL="457200" indent="-457200">
              <a:buFont typeface="Arial" panose="020B0604020202020204" pitchFamily="34" charset="0"/>
              <a:buChar char="•"/>
            </a:pPr>
            <a:r>
              <a:rPr lang="en-US" sz="4000" dirty="0"/>
              <a:t>In Admin Navigator, go to the On-Track and College &amp; Career Readiness Dashboard.</a:t>
            </a:r>
          </a:p>
          <a:p>
            <a:pPr marL="1485900" lvl="1" indent="-457200"/>
            <a:r>
              <a:rPr lang="en-US" sz="3600" dirty="0">
                <a:solidFill>
                  <a:srgbClr val="2F3D4C"/>
                </a:solidFill>
              </a:rPr>
              <a:t>Select School Year – 2025-26</a:t>
            </a:r>
          </a:p>
          <a:p>
            <a:pPr marL="1485900" lvl="1" indent="-457200"/>
            <a:r>
              <a:rPr lang="en-US" sz="3600" dirty="0">
                <a:solidFill>
                  <a:srgbClr val="2F3D4C"/>
                </a:solidFill>
              </a:rPr>
              <a:t>Select LEA Name – Your district</a:t>
            </a:r>
          </a:p>
          <a:p>
            <a:pPr marL="1485900" lvl="1" indent="-457200"/>
            <a:r>
              <a:rPr lang="en-US" sz="3600" dirty="0">
                <a:solidFill>
                  <a:srgbClr val="2F3D4C"/>
                </a:solidFill>
              </a:rPr>
              <a:t>Select School Name – If needed</a:t>
            </a:r>
          </a:p>
          <a:p>
            <a:pPr marL="1485900" lvl="1" indent="-457200"/>
            <a:r>
              <a:rPr lang="en-US" sz="3600" dirty="0">
                <a:solidFill>
                  <a:srgbClr val="2F3D4C"/>
                </a:solidFill>
              </a:rPr>
              <a:t>Select Cohort Year – If needed</a:t>
            </a:r>
          </a:p>
          <a:p>
            <a:pPr marL="1485900" lvl="1" indent="-457200"/>
            <a:r>
              <a:rPr lang="en-US" sz="3600" dirty="0">
                <a:solidFill>
                  <a:srgbClr val="2F3D4C"/>
                </a:solidFill>
              </a:rPr>
              <a:t>Apply filters</a:t>
            </a:r>
          </a:p>
        </p:txBody>
      </p:sp>
      <p:cxnSp>
        <p:nvCxnSpPr>
          <p:cNvPr id="4" name="Straight Arrow Connector 3">
            <a:extLst>
              <a:ext uri="{FF2B5EF4-FFF2-40B4-BE49-F238E27FC236}">
                <a16:creationId xmlns:a16="http://schemas.microsoft.com/office/drawing/2014/main" id="{E6DA048D-B855-FAC8-9BF3-D02D7F8DDC5A}"/>
              </a:ext>
            </a:extLst>
          </p:cNvPr>
          <p:cNvCxnSpPr>
            <a:cxnSpLocks/>
          </p:cNvCxnSpPr>
          <p:nvPr/>
        </p:nvCxnSpPr>
        <p:spPr>
          <a:xfrm flipV="1">
            <a:off x="8293100" y="1817316"/>
            <a:ext cx="3879170" cy="196728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7F247924-C3EE-2787-593C-F156F2867E1B}"/>
              </a:ext>
            </a:extLst>
          </p:cNvPr>
          <p:cNvCxnSpPr>
            <a:cxnSpLocks/>
          </p:cNvCxnSpPr>
          <p:nvPr/>
        </p:nvCxnSpPr>
        <p:spPr>
          <a:xfrm flipV="1">
            <a:off x="8686800" y="2674504"/>
            <a:ext cx="3573576" cy="17880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5A40AA53-C6F7-AE03-9D3A-9448EE4F2032}"/>
              </a:ext>
            </a:extLst>
          </p:cNvPr>
          <p:cNvCxnSpPr>
            <a:cxnSpLocks/>
          </p:cNvCxnSpPr>
          <p:nvPr/>
        </p:nvCxnSpPr>
        <p:spPr>
          <a:xfrm flipV="1">
            <a:off x="8788400" y="3568528"/>
            <a:ext cx="3383870" cy="144012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80DCC18F-8E7F-D666-DFC9-2EAB36E9741C}"/>
              </a:ext>
            </a:extLst>
          </p:cNvPr>
          <p:cNvCxnSpPr>
            <a:cxnSpLocks/>
            <a:endCxn id="21" idx="1"/>
          </p:cNvCxnSpPr>
          <p:nvPr/>
        </p:nvCxnSpPr>
        <p:spPr>
          <a:xfrm flipV="1">
            <a:off x="8510587" y="4430081"/>
            <a:ext cx="3661683" cy="122627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grpSp>
        <p:nvGrpSpPr>
          <p:cNvPr id="11" name="Group 10">
            <a:extLst>
              <a:ext uri="{FF2B5EF4-FFF2-40B4-BE49-F238E27FC236}">
                <a16:creationId xmlns:a16="http://schemas.microsoft.com/office/drawing/2014/main" id="{1EA078E8-19A5-6395-079E-CD4508CA03F0}"/>
              </a:ext>
            </a:extLst>
          </p:cNvPr>
          <p:cNvGrpSpPr/>
          <p:nvPr/>
        </p:nvGrpSpPr>
        <p:grpSpPr>
          <a:xfrm>
            <a:off x="12172270" y="325428"/>
            <a:ext cx="3231469" cy="9176894"/>
            <a:chOff x="11983356" y="-1"/>
            <a:chExt cx="3231469" cy="9176894"/>
          </a:xfrm>
        </p:grpSpPr>
        <p:pic>
          <p:nvPicPr>
            <p:cNvPr id="21" name="Picture 20">
              <a:extLst>
                <a:ext uri="{FF2B5EF4-FFF2-40B4-BE49-F238E27FC236}">
                  <a16:creationId xmlns:a16="http://schemas.microsoft.com/office/drawing/2014/main" id="{5158342F-D04F-BEFB-EB54-A9E14B6BCBA5}"/>
                </a:ext>
              </a:extLst>
            </p:cNvPr>
            <p:cNvPicPr>
              <a:picLocks noChangeAspect="1"/>
            </p:cNvPicPr>
            <p:nvPr/>
          </p:nvPicPr>
          <p:blipFill>
            <a:blip r:embed="rId3"/>
            <a:stretch>
              <a:fillRect/>
            </a:stretch>
          </p:blipFill>
          <p:spPr>
            <a:xfrm>
              <a:off x="11983356" y="-1"/>
              <a:ext cx="3231469" cy="8209305"/>
            </a:xfrm>
            <a:prstGeom prst="rect">
              <a:avLst/>
            </a:prstGeom>
          </p:spPr>
        </p:pic>
        <p:pic>
          <p:nvPicPr>
            <p:cNvPr id="9" name="Picture 8">
              <a:extLst>
                <a:ext uri="{FF2B5EF4-FFF2-40B4-BE49-F238E27FC236}">
                  <a16:creationId xmlns:a16="http://schemas.microsoft.com/office/drawing/2014/main" id="{87D69F18-F05A-16FE-B438-656342C8D620}"/>
                </a:ext>
              </a:extLst>
            </p:cNvPr>
            <p:cNvPicPr>
              <a:picLocks noChangeAspect="1"/>
            </p:cNvPicPr>
            <p:nvPr/>
          </p:nvPicPr>
          <p:blipFill>
            <a:blip r:embed="rId4"/>
            <a:srcRect r="1519"/>
            <a:stretch>
              <a:fillRect/>
            </a:stretch>
          </p:blipFill>
          <p:spPr>
            <a:xfrm>
              <a:off x="11983356" y="7434809"/>
              <a:ext cx="3231469" cy="1742084"/>
            </a:xfrm>
            <a:prstGeom prst="rect">
              <a:avLst/>
            </a:prstGeom>
          </p:spPr>
        </p:pic>
      </p:grpSp>
      <p:sp>
        <p:nvSpPr>
          <p:cNvPr id="19" name="Rectangle 18">
            <a:extLst>
              <a:ext uri="{FF2B5EF4-FFF2-40B4-BE49-F238E27FC236}">
                <a16:creationId xmlns:a16="http://schemas.microsoft.com/office/drawing/2014/main" id="{5CF028B4-243A-1E3D-229C-96EBAC135CC7}"/>
              </a:ext>
            </a:extLst>
          </p:cNvPr>
          <p:cNvSpPr/>
          <p:nvPr/>
        </p:nvSpPr>
        <p:spPr>
          <a:xfrm>
            <a:off x="14304983" y="335588"/>
            <a:ext cx="1074057" cy="769441"/>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FD66DE0-8FF0-4852-2BCA-94AAE0401354}"/>
              </a:ext>
            </a:extLst>
          </p:cNvPr>
          <p:cNvSpPr/>
          <p:nvPr/>
        </p:nvSpPr>
        <p:spPr>
          <a:xfrm>
            <a:off x="12813658" y="8459892"/>
            <a:ext cx="1816742" cy="713606"/>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851E834C-5852-9061-19A1-E2D81EFC7DDB}"/>
              </a:ext>
            </a:extLst>
          </p:cNvPr>
          <p:cNvCxnSpPr>
            <a:cxnSpLocks/>
          </p:cNvCxnSpPr>
          <p:nvPr/>
        </p:nvCxnSpPr>
        <p:spPr>
          <a:xfrm>
            <a:off x="4961617" y="6204331"/>
            <a:ext cx="7737741" cy="259216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756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1FE8-9949-B3C5-6D86-A95BB1678DD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E1C7BA2-F3F9-7E5C-CE16-92E0DF588A24}"/>
              </a:ext>
            </a:extLst>
          </p:cNvPr>
          <p:cNvSpPr txBox="1">
            <a:spLocks noGrp="1"/>
          </p:cNvSpPr>
          <p:nvPr>
            <p:ph type="title"/>
          </p:nvPr>
        </p:nvSpPr>
        <p:spPr>
          <a:xfrm>
            <a:off x="918972" y="1096327"/>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a:latin typeface="Aptos"/>
                <a:ea typeface="+mn-ea"/>
                <a:cs typeface="+mn-cs"/>
              </a:rPr>
              <a:t>Verifying </a:t>
            </a:r>
            <a:r>
              <a:rPr kumimoji="0" lang="en-US" sz="5000" b="1" i="0" u="none" strike="noStrike" kern="1200" cap="none" spc="0" normalizeH="0" baseline="0" noProof="0">
                <a:ln>
                  <a:noFill/>
                </a:ln>
                <a:effectLst/>
                <a:uLnTx/>
                <a:uFillTx/>
                <a:latin typeface="Aptos"/>
                <a:ea typeface="+mn-ea"/>
                <a:cs typeface="+mn-cs"/>
              </a:rPr>
              <a:t>Data</a:t>
            </a:r>
            <a:endParaRPr lang="en-US" sz="5000" b="0" kern="1200">
              <a:solidFill>
                <a:srgbClr val="000000"/>
              </a:solidFill>
              <a:latin typeface="Aptos"/>
              <a:ea typeface="+mn-ea"/>
              <a:cs typeface="+mn-cs"/>
            </a:endParaRPr>
          </a:p>
        </p:txBody>
      </p:sp>
      <p:pic>
        <p:nvPicPr>
          <p:cNvPr id="6" name="Picture 5">
            <a:extLst>
              <a:ext uri="{FF2B5EF4-FFF2-40B4-BE49-F238E27FC236}">
                <a16:creationId xmlns:a16="http://schemas.microsoft.com/office/drawing/2014/main" id="{3819496B-0877-A35F-1111-A8A0407A5CD7}"/>
              </a:ext>
            </a:extLst>
          </p:cNvPr>
          <p:cNvPicPr>
            <a:picLocks noChangeAspect="1"/>
          </p:cNvPicPr>
          <p:nvPr/>
        </p:nvPicPr>
        <p:blipFill>
          <a:blip r:embed="rId3"/>
          <a:stretch>
            <a:fillRect/>
          </a:stretch>
        </p:blipFill>
        <p:spPr>
          <a:xfrm>
            <a:off x="3952346" y="2175955"/>
            <a:ext cx="10830217" cy="6519953"/>
          </a:xfrm>
          <a:prstGeom prst="rect">
            <a:avLst/>
          </a:prstGeom>
        </p:spPr>
      </p:pic>
      <p:sp>
        <p:nvSpPr>
          <p:cNvPr id="8" name="Content Placeholder 7">
            <a:extLst>
              <a:ext uri="{FF2B5EF4-FFF2-40B4-BE49-F238E27FC236}">
                <a16:creationId xmlns:a16="http://schemas.microsoft.com/office/drawing/2014/main" id="{74041E41-340E-AF4A-3920-04932131FD24}"/>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715546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Cohorts</a:t>
            </a: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 </a:t>
            </a:r>
          </a:p>
        </p:txBody>
      </p:sp>
    </p:spTree>
    <p:extLst>
      <p:ext uri="{BB962C8B-B14F-4D97-AF65-F5344CB8AC3E}">
        <p14:creationId xmlns:p14="http://schemas.microsoft.com/office/powerpoint/2010/main" val="387257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F3D11-1271-F15E-42FA-9AA7A6AB48C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EFC6955-3CB8-8814-932C-9B9673AEDA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a:t>
            </a:r>
            <a:endParaRPr lang="en-US">
              <a:latin typeface="Aptos"/>
              <a:ea typeface="+mn-ea"/>
              <a:cs typeface="+mn-cs"/>
            </a:endParaRPr>
          </a:p>
        </p:txBody>
      </p:sp>
      <p:pic>
        <p:nvPicPr>
          <p:cNvPr id="21" name="Picture 20">
            <a:extLst>
              <a:ext uri="{FF2B5EF4-FFF2-40B4-BE49-F238E27FC236}">
                <a16:creationId xmlns:a16="http://schemas.microsoft.com/office/drawing/2014/main" id="{703E524B-3686-105B-7442-3D4686B22F06}"/>
              </a:ext>
            </a:extLst>
          </p:cNvPr>
          <p:cNvPicPr>
            <a:picLocks noChangeAspect="1"/>
          </p:cNvPicPr>
          <p:nvPr/>
        </p:nvPicPr>
        <p:blipFill>
          <a:blip r:embed="rId3"/>
          <a:stretch>
            <a:fillRect/>
          </a:stretch>
        </p:blipFill>
        <p:spPr>
          <a:xfrm>
            <a:off x="3125501" y="1749963"/>
            <a:ext cx="12036998" cy="7489287"/>
          </a:xfrm>
          <a:prstGeom prst="rect">
            <a:avLst/>
          </a:prstGeom>
        </p:spPr>
      </p:pic>
    </p:spTree>
    <p:extLst>
      <p:ext uri="{BB962C8B-B14F-4D97-AF65-F5344CB8AC3E}">
        <p14:creationId xmlns:p14="http://schemas.microsoft.com/office/powerpoint/2010/main" val="1651626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2F3F8-A5B8-8409-F71C-8A003C2576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ADC5F88-5C7E-E88F-498D-756397DA30A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a:t>
            </a:r>
            <a:endParaRPr lang="en-US">
              <a:latin typeface="Aptos"/>
              <a:ea typeface="+mn-ea"/>
              <a:cs typeface="+mn-cs"/>
            </a:endParaRPr>
          </a:p>
        </p:txBody>
      </p:sp>
      <p:pic>
        <p:nvPicPr>
          <p:cNvPr id="3" name="Picture 2">
            <a:extLst>
              <a:ext uri="{FF2B5EF4-FFF2-40B4-BE49-F238E27FC236}">
                <a16:creationId xmlns:a16="http://schemas.microsoft.com/office/drawing/2014/main" id="{E029A2BB-8425-FA22-CD69-3E80689000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3465" y="1494604"/>
            <a:ext cx="17841070" cy="7031404"/>
          </a:xfrm>
          <a:prstGeom prst="rect">
            <a:avLst/>
          </a:prstGeom>
        </p:spPr>
      </p:pic>
      <p:sp>
        <p:nvSpPr>
          <p:cNvPr id="25" name="Rectangle 24">
            <a:extLst>
              <a:ext uri="{FF2B5EF4-FFF2-40B4-BE49-F238E27FC236}">
                <a16:creationId xmlns:a16="http://schemas.microsoft.com/office/drawing/2014/main" id="{E35585B4-8651-C394-678B-9C594E60232D}"/>
              </a:ext>
            </a:extLst>
          </p:cNvPr>
          <p:cNvSpPr/>
          <p:nvPr/>
        </p:nvSpPr>
        <p:spPr>
          <a:xfrm>
            <a:off x="16630651" y="2286000"/>
            <a:ext cx="1275406" cy="704979"/>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92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6C026-D53C-0949-7910-8EE92A0359D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F30D339-D3CB-B481-2BAC-396D087898B6}"/>
              </a:ext>
            </a:extLst>
          </p:cNvPr>
          <p:cNvSpPr txBox="1">
            <a:spLocks noGrp="1"/>
          </p:cNvSpPr>
          <p:nvPr>
            <p:ph type="title"/>
          </p:nvPr>
        </p:nvSpPr>
        <p:spPr>
          <a:xfrm>
            <a:off x="885251" y="685800"/>
            <a:ext cx="6272788" cy="1743122"/>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a:t>
            </a:r>
            <a:endParaRPr lang="en-US"/>
          </a:p>
        </p:txBody>
      </p:sp>
      <p:pic>
        <p:nvPicPr>
          <p:cNvPr id="4" name="Picture 3">
            <a:extLst>
              <a:ext uri="{FF2B5EF4-FFF2-40B4-BE49-F238E27FC236}">
                <a16:creationId xmlns:a16="http://schemas.microsoft.com/office/drawing/2014/main" id="{2454ECED-DFAF-F474-B5EF-39717F8E6566}"/>
              </a:ext>
            </a:extLst>
          </p:cNvPr>
          <p:cNvPicPr>
            <a:picLocks noChangeAspect="1"/>
          </p:cNvPicPr>
          <p:nvPr/>
        </p:nvPicPr>
        <p:blipFill>
          <a:blip r:embed="rId3"/>
          <a:srcRect r="16371" b="-2"/>
          <a:stretch>
            <a:fillRect/>
          </a:stretch>
        </p:blipFill>
        <p:spPr>
          <a:xfrm>
            <a:off x="8229600" y="685802"/>
            <a:ext cx="8803482" cy="8105775"/>
          </a:xfrm>
          <a:prstGeom prst="rect">
            <a:avLst/>
          </a:prstGeom>
          <a:noFill/>
          <a:ln>
            <a:solidFill>
              <a:srgbClr val="2E313D"/>
            </a:solidFill>
          </a:ln>
        </p:spPr>
      </p:pic>
      <p:sp>
        <p:nvSpPr>
          <p:cNvPr id="2" name="Content Placeholder 1">
            <a:extLst>
              <a:ext uri="{FF2B5EF4-FFF2-40B4-BE49-F238E27FC236}">
                <a16:creationId xmlns:a16="http://schemas.microsoft.com/office/drawing/2014/main" id="{4498734E-413A-5935-9A95-EAF43B9D8677}"/>
              </a:ext>
            </a:extLst>
          </p:cNvPr>
          <p:cNvSpPr>
            <a:spLocks noGrp="1"/>
          </p:cNvSpPr>
          <p:nvPr>
            <p:ph type="body" sz="half" idx="2"/>
          </p:nvPr>
        </p:nvSpPr>
        <p:spPr>
          <a:xfrm>
            <a:off x="985839" y="3314700"/>
            <a:ext cx="6272788" cy="5753082"/>
          </a:xfrm>
        </p:spPr>
        <p:txBody>
          <a:bodyPr vert="horz" lIns="91440" tIns="45720" rIns="91440" bIns="45720" rtlCol="0" anchor="t">
            <a:normAutofit/>
          </a:bodyPr>
          <a:lstStyle/>
          <a:p>
            <a:pPr marL="457200" indent="-457200">
              <a:buFont typeface="Arial" panose="020B0604020202020204" pitchFamily="34" charset="0"/>
              <a:buChar char="•"/>
            </a:pPr>
            <a:r>
              <a:rPr lang="en-US" sz="3600" dirty="0"/>
              <a:t>Interested in exporting the data in that table?</a:t>
            </a:r>
          </a:p>
          <a:p>
            <a:pPr marL="1143000" lvl="1" indent="-457200">
              <a:buFont typeface="Arial" panose="020B0604020202020204" pitchFamily="34" charset="0"/>
              <a:buChar char="•"/>
            </a:pPr>
            <a:r>
              <a:rPr lang="en-US" sz="3100" dirty="0"/>
              <a:t>Click the three dots.</a:t>
            </a:r>
          </a:p>
          <a:p>
            <a:pPr marL="1143000" lvl="1" indent="-457200">
              <a:buFont typeface="Arial" panose="020B0604020202020204" pitchFamily="34" charset="0"/>
              <a:buChar char="•"/>
            </a:pPr>
            <a:r>
              <a:rPr lang="en-US" sz="3100" dirty="0"/>
              <a:t>Select “Download.”</a:t>
            </a:r>
          </a:p>
          <a:p>
            <a:pPr marL="1143000" lvl="1" indent="-457200">
              <a:buFont typeface="Arial" panose="020B0604020202020204" pitchFamily="34" charset="0"/>
              <a:buChar char="•"/>
            </a:pPr>
            <a:r>
              <a:rPr lang="en-US" sz="3100" dirty="0">
                <a:solidFill>
                  <a:srgbClr val="2F3D4C"/>
                </a:solidFill>
              </a:rPr>
              <a:t>There are a variety of options.  </a:t>
            </a:r>
          </a:p>
          <a:p>
            <a:pPr marL="1143000" lvl="1" indent="-457200">
              <a:buFont typeface="Arial" panose="020B0604020202020204" pitchFamily="34" charset="0"/>
              <a:buChar char="•"/>
            </a:pPr>
            <a:r>
              <a:rPr lang="en-US" sz="3100" dirty="0">
                <a:solidFill>
                  <a:srgbClr val="2F3D4C"/>
                </a:solidFill>
              </a:rPr>
              <a:t>You should choose the one that works best for you and your data systems.</a:t>
            </a:r>
          </a:p>
          <a:p>
            <a:pPr marL="1485900" lvl="1" indent="-457200"/>
            <a:endParaRPr lang="en-US" sz="2600" dirty="0">
              <a:solidFill>
                <a:srgbClr val="2F3D4C"/>
              </a:solidFill>
            </a:endParaRPr>
          </a:p>
          <a:p>
            <a:pPr marL="1485900" lvl="1" indent="-457200"/>
            <a:endParaRPr lang="en-US" sz="2600" dirty="0">
              <a:solidFill>
                <a:srgbClr val="2F3D4C"/>
              </a:solidFill>
            </a:endParaRPr>
          </a:p>
        </p:txBody>
      </p:sp>
      <p:cxnSp>
        <p:nvCxnSpPr>
          <p:cNvPr id="3" name="Straight Arrow Connector 2">
            <a:extLst>
              <a:ext uri="{FF2B5EF4-FFF2-40B4-BE49-F238E27FC236}">
                <a16:creationId xmlns:a16="http://schemas.microsoft.com/office/drawing/2014/main" id="{1B5838BC-49D3-76E1-DC5D-38B7E45075E5}"/>
              </a:ext>
            </a:extLst>
          </p:cNvPr>
          <p:cNvCxnSpPr>
            <a:cxnSpLocks/>
          </p:cNvCxnSpPr>
          <p:nvPr/>
        </p:nvCxnSpPr>
        <p:spPr>
          <a:xfrm flipV="1">
            <a:off x="5753100" y="1219218"/>
            <a:ext cx="8934450" cy="363853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E446A7B5-53EB-2DB7-486B-623406911F93}"/>
              </a:ext>
            </a:extLst>
          </p:cNvPr>
          <p:cNvCxnSpPr>
            <a:cxnSpLocks/>
          </p:cNvCxnSpPr>
          <p:nvPr/>
        </p:nvCxnSpPr>
        <p:spPr>
          <a:xfrm>
            <a:off x="5753100" y="5429251"/>
            <a:ext cx="6553200" cy="4381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492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5DDC-88FE-FF5E-921C-7259F6774AD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4C26DF4-FB77-6FAB-5695-0F188B43B41A}"/>
              </a:ext>
            </a:extLst>
          </p:cNvPr>
          <p:cNvSpPr txBox="1">
            <a:spLocks noGrp="1"/>
          </p:cNvSpPr>
          <p:nvPr>
            <p:ph type="title"/>
          </p:nvPr>
        </p:nvSpPr>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a:t>Verifying</a:t>
            </a:r>
            <a:r>
              <a:rPr kumimoji="0" lang="en-US" b="1" i="0" u="none" strike="noStrike" kern="1200" cap="none" spc="0" normalizeH="0" baseline="0" noProof="0">
                <a:ln>
                  <a:noFill/>
                </a:ln>
                <a:effectLst/>
                <a:uLnTx/>
                <a:uFillTx/>
              </a:rPr>
              <a:t> Data</a:t>
            </a:r>
            <a:endParaRPr lang="en-US"/>
          </a:p>
        </p:txBody>
      </p:sp>
      <p:graphicFrame>
        <p:nvGraphicFramePr>
          <p:cNvPr id="3" name="Table 2">
            <a:extLst>
              <a:ext uri="{FF2B5EF4-FFF2-40B4-BE49-F238E27FC236}">
                <a16:creationId xmlns:a16="http://schemas.microsoft.com/office/drawing/2014/main" id="{B150D284-C640-9529-C170-17B336B95CEC}"/>
              </a:ext>
            </a:extLst>
          </p:cNvPr>
          <p:cNvGraphicFramePr>
            <a:graphicFrameLocks noGrp="1"/>
          </p:cNvGraphicFramePr>
          <p:nvPr>
            <p:extLst>
              <p:ext uri="{D42A27DB-BD31-4B8C-83A1-F6EECF244321}">
                <p14:modId xmlns:p14="http://schemas.microsoft.com/office/powerpoint/2010/main" val="1470682754"/>
              </p:ext>
            </p:extLst>
          </p:nvPr>
        </p:nvGraphicFramePr>
        <p:xfrm>
          <a:off x="918972" y="2239032"/>
          <a:ext cx="15368778" cy="6814820"/>
        </p:xfrm>
        <a:graphic>
          <a:graphicData uri="http://schemas.openxmlformats.org/drawingml/2006/table">
            <a:tbl>
              <a:tblPr firstRow="1" bandRow="1">
                <a:tableStyleId>{5C22544A-7EE6-4342-B048-85BDC9FD1C3A}</a:tableStyleId>
              </a:tblPr>
              <a:tblGrid>
                <a:gridCol w="5483352">
                  <a:extLst>
                    <a:ext uri="{9D8B030D-6E8A-4147-A177-3AD203B41FA5}">
                      <a16:colId xmlns:a16="http://schemas.microsoft.com/office/drawing/2014/main" val="1335518074"/>
                    </a:ext>
                  </a:extLst>
                </a:gridCol>
                <a:gridCol w="5483352">
                  <a:extLst>
                    <a:ext uri="{9D8B030D-6E8A-4147-A177-3AD203B41FA5}">
                      <a16:colId xmlns:a16="http://schemas.microsoft.com/office/drawing/2014/main" val="733374676"/>
                    </a:ext>
                  </a:extLst>
                </a:gridCol>
                <a:gridCol w="4402074">
                  <a:extLst>
                    <a:ext uri="{9D8B030D-6E8A-4147-A177-3AD203B41FA5}">
                      <a16:colId xmlns:a16="http://schemas.microsoft.com/office/drawing/2014/main" val="400616633"/>
                    </a:ext>
                  </a:extLst>
                </a:gridCol>
              </a:tblGrid>
              <a:tr h="497829">
                <a:tc>
                  <a:txBody>
                    <a:bodyPr/>
                    <a:lstStyle/>
                    <a:p>
                      <a:pPr algn="ctr"/>
                      <a:r>
                        <a:rPr lang="en-US" dirty="0">
                          <a:solidFill>
                            <a:srgbClr val="2F3D4C"/>
                          </a:solidFill>
                        </a:rPr>
                        <a:t>Download Option</a:t>
                      </a:r>
                    </a:p>
                  </a:txBody>
                  <a:tcPr/>
                </a:tc>
                <a:tc>
                  <a:txBody>
                    <a:bodyPr/>
                    <a:lstStyle/>
                    <a:p>
                      <a:pPr algn="ctr"/>
                      <a:r>
                        <a:rPr lang="en-US" dirty="0">
                          <a:solidFill>
                            <a:srgbClr val="2F3D4C"/>
                          </a:solidFill>
                        </a:rPr>
                        <a:t>Headers</a:t>
                      </a:r>
                    </a:p>
                  </a:txBody>
                  <a:tcPr/>
                </a:tc>
                <a:tc>
                  <a:txBody>
                    <a:bodyPr/>
                    <a:lstStyle/>
                    <a:p>
                      <a:pPr algn="ctr"/>
                      <a:r>
                        <a:rPr lang="en-US" dirty="0">
                          <a:solidFill>
                            <a:srgbClr val="2F3D4C"/>
                          </a:solidFill>
                        </a:rPr>
                        <a:t>Rows per Student</a:t>
                      </a:r>
                    </a:p>
                  </a:txBody>
                  <a:tcPr/>
                </a:tc>
                <a:extLst>
                  <a:ext uri="{0D108BD9-81ED-4DB2-BD59-A6C34878D82A}">
                    <a16:rowId xmlns:a16="http://schemas.microsoft.com/office/drawing/2014/main" val="3588231479"/>
                  </a:ext>
                </a:extLst>
              </a:tr>
              <a:tr h="2379980">
                <a:tc>
                  <a:txBody>
                    <a:bodyPr/>
                    <a:lstStyle/>
                    <a:p>
                      <a:r>
                        <a:rPr lang="en-US" sz="2400" dirty="0"/>
                        <a:t>Export to .CSV</a:t>
                      </a:r>
                    </a:p>
                  </a:txBody>
                  <a:tcPr/>
                </a:tc>
                <a:tc>
                  <a:txBody>
                    <a:bodyPr/>
                    <a:lstStyle/>
                    <a:p>
                      <a:r>
                        <a:rPr lang="en-US" sz="2400" dirty="0"/>
                        <a:t>Component, Student Name, Student ID, School Name, Cohort Year, College Ready Status, Career Ready Status, On-Track Status, Component Value, Threshold Value, Meets Benchmark?</a:t>
                      </a:r>
                    </a:p>
                  </a:txBody>
                  <a:tcPr/>
                </a:tc>
                <a:tc>
                  <a:txBody>
                    <a:bodyPr/>
                    <a:lstStyle/>
                    <a:p>
                      <a:r>
                        <a:rPr lang="en-US" sz="2400" dirty="0"/>
                        <a:t>Multiple per student</a:t>
                      </a:r>
                    </a:p>
                  </a:txBody>
                  <a:tcPr/>
                </a:tc>
                <a:extLst>
                  <a:ext uri="{0D108BD9-81ED-4DB2-BD59-A6C34878D82A}">
                    <a16:rowId xmlns:a16="http://schemas.microsoft.com/office/drawing/2014/main" val="4163036389"/>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dirty="0"/>
                        <a:t>Export to Pivoted .CSV</a:t>
                      </a:r>
                    </a:p>
                    <a:p>
                      <a:endParaRPr lang="en-US" sz="2400" dirty="0"/>
                    </a:p>
                  </a:txBody>
                  <a:tcPr/>
                </a:tc>
                <a:tc>
                  <a:txBody>
                    <a:bodyPr/>
                    <a:lstStyle/>
                    <a:p>
                      <a:r>
                        <a:rPr lang="en-US" sz="2400" dirty="0"/>
                        <a:t>43 columns – Score/Value, Threshold Value, Meets Benchmark</a:t>
                      </a:r>
                    </a:p>
                  </a:txBody>
                  <a:tcPr/>
                </a:tc>
                <a:tc>
                  <a:txBody>
                    <a:bodyPr/>
                    <a:lstStyle/>
                    <a:p>
                      <a:r>
                        <a:rPr lang="en-US" sz="2400" dirty="0"/>
                        <a:t>One row per student</a:t>
                      </a:r>
                    </a:p>
                  </a:txBody>
                  <a:tcPr/>
                </a:tc>
                <a:extLst>
                  <a:ext uri="{0D108BD9-81ED-4DB2-BD59-A6C34878D82A}">
                    <a16:rowId xmlns:a16="http://schemas.microsoft.com/office/drawing/2014/main" val="3821415054"/>
                  </a:ext>
                </a:extLst>
              </a:tr>
              <a:tr h="655287">
                <a:tc>
                  <a:txBody>
                    <a:bodyPr/>
                    <a:lstStyle/>
                    <a:p>
                      <a:r>
                        <a:rPr lang="en-US" sz="2400" dirty="0"/>
                        <a:t>Export to Excel</a:t>
                      </a:r>
                    </a:p>
                  </a:txBody>
                  <a:tcPr/>
                </a:tc>
                <a:tc>
                  <a:txBody>
                    <a:bodyPr/>
                    <a:lstStyle/>
                    <a:p>
                      <a:r>
                        <a:rPr lang="en-US" sz="2400" dirty="0"/>
                        <a:t>Component, Student Name, Student ID, School Name, Cohort Year, College Ready Status, Career Ready Status, On-Track Status, Component Value, Threshold Value, Meets Benchmark?</a:t>
                      </a:r>
                    </a:p>
                  </a:txBody>
                  <a:tcPr/>
                </a:tc>
                <a:tc>
                  <a:txBody>
                    <a:bodyPr/>
                    <a:lstStyle/>
                    <a:p>
                      <a:r>
                        <a:rPr lang="en-US" sz="2400" dirty="0"/>
                        <a:t>Multiple per student</a:t>
                      </a:r>
                    </a:p>
                  </a:txBody>
                  <a:tcPr/>
                </a:tc>
                <a:extLst>
                  <a:ext uri="{0D108BD9-81ED-4DB2-BD59-A6C34878D82A}">
                    <a16:rowId xmlns:a16="http://schemas.microsoft.com/office/drawing/2014/main" val="1924593116"/>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dirty="0"/>
                        <a:t>Export to Pivoted Excel – Most closely resembles the Admin Navigator Dashboard</a:t>
                      </a:r>
                    </a:p>
                  </a:txBody>
                  <a:tcPr/>
                </a:tc>
                <a:tc>
                  <a:txBody>
                    <a:bodyPr/>
                    <a:lstStyle/>
                    <a:p>
                      <a:r>
                        <a:rPr lang="en-US" sz="2400" dirty="0"/>
                        <a:t>46 columns – Score/Value, Threshold Value, Meets Benchmark</a:t>
                      </a:r>
                    </a:p>
                  </a:txBody>
                  <a:tcPr/>
                </a:tc>
                <a:tc>
                  <a:txBody>
                    <a:bodyPr/>
                    <a:lstStyle/>
                    <a:p>
                      <a:r>
                        <a:rPr lang="en-US" sz="2400" dirty="0"/>
                        <a:t>One row per student</a:t>
                      </a:r>
                    </a:p>
                  </a:txBody>
                  <a:tcPr/>
                </a:tc>
                <a:extLst>
                  <a:ext uri="{0D108BD9-81ED-4DB2-BD59-A6C34878D82A}">
                    <a16:rowId xmlns:a16="http://schemas.microsoft.com/office/drawing/2014/main" val="1059660683"/>
                  </a:ext>
                </a:extLst>
              </a:tr>
            </a:tbl>
          </a:graphicData>
        </a:graphic>
      </p:graphicFrame>
    </p:spTree>
    <p:extLst>
      <p:ext uri="{BB962C8B-B14F-4D97-AF65-F5344CB8AC3E}">
        <p14:creationId xmlns:p14="http://schemas.microsoft.com/office/powerpoint/2010/main" val="4168507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0270A-60B1-45F0-6E0F-4D78171A0D8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61DDF02-91FE-DB6F-DA63-B431016BAEDA}"/>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a:t>
            </a:r>
            <a:endParaRPr lang="en-US">
              <a:latin typeface="Aptos"/>
              <a:ea typeface="+mn-ea"/>
              <a:cs typeface="+mn-cs"/>
            </a:endParaRPr>
          </a:p>
        </p:txBody>
      </p:sp>
      <p:sp>
        <p:nvSpPr>
          <p:cNvPr id="2" name="Content Placeholder 1">
            <a:extLst>
              <a:ext uri="{FF2B5EF4-FFF2-40B4-BE49-F238E27FC236}">
                <a16:creationId xmlns:a16="http://schemas.microsoft.com/office/drawing/2014/main" id="{91CFB20D-F42F-F514-E1B2-417DD13335F4}"/>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Previously, SCDE provided cohort and </a:t>
            </a:r>
            <a:r>
              <a:rPr lang="en-US" sz="4000" dirty="0" err="1"/>
              <a:t>basefiles</a:t>
            </a:r>
            <a:r>
              <a:rPr lang="en-US" sz="4000" dirty="0"/>
              <a:t> via ADT to communicate which students districts should expect to be included in the four-year graduation cohorts.</a:t>
            </a:r>
          </a:p>
          <a:p>
            <a:pPr marL="457200" indent="-457200">
              <a:buFont typeface="Arial" panose="020B0604020202020204" pitchFamily="34" charset="0"/>
              <a:buChar char="•"/>
            </a:pPr>
            <a:r>
              <a:rPr lang="en-US" sz="4000" dirty="0"/>
              <a:t>For 2025-26, SCDE is using Admin Navigator to communicate this information.</a:t>
            </a:r>
          </a:p>
          <a:p>
            <a:pPr marL="1485900" lvl="1" indent="-457200"/>
            <a:endParaRPr lang="en-US" sz="5400" dirty="0"/>
          </a:p>
        </p:txBody>
      </p:sp>
    </p:spTree>
    <p:extLst>
      <p:ext uri="{BB962C8B-B14F-4D97-AF65-F5344CB8AC3E}">
        <p14:creationId xmlns:p14="http://schemas.microsoft.com/office/powerpoint/2010/main" val="315646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87596-BE38-A0AE-A70D-B8C29973F35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8A22ECD-1DAA-301F-B172-6A73D8E22E3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a:t>
            </a:r>
            <a:endParaRPr lang="en-US">
              <a:latin typeface="Aptos"/>
              <a:ea typeface="+mn-ea"/>
              <a:cs typeface="+mn-cs"/>
            </a:endParaRPr>
          </a:p>
        </p:txBody>
      </p:sp>
      <p:sp>
        <p:nvSpPr>
          <p:cNvPr id="2" name="Content Placeholder 1">
            <a:extLst>
              <a:ext uri="{FF2B5EF4-FFF2-40B4-BE49-F238E27FC236}">
                <a16:creationId xmlns:a16="http://schemas.microsoft.com/office/drawing/2014/main" id="{CEE7ECF1-3B76-4DE9-0060-1E356F008938}"/>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In past years, you could see the students who were included in the cohort as well as the students who were no longer included in your cohort.</a:t>
            </a:r>
          </a:p>
          <a:p>
            <a:pPr marL="457200" indent="-457200">
              <a:buFont typeface="Arial" panose="020B0604020202020204" pitchFamily="34" charset="0"/>
              <a:buChar char="•"/>
            </a:pPr>
            <a:r>
              <a:rPr lang="en-US" sz="4000" dirty="0"/>
              <a:t>In the current version of our dashboard, you can only see the students who are included in your cohort.</a:t>
            </a:r>
          </a:p>
          <a:p>
            <a:pPr marL="457200" indent="-457200">
              <a:buFont typeface="Arial" panose="020B0604020202020204" pitchFamily="34" charset="0"/>
              <a:buChar char="•"/>
            </a:pPr>
            <a:r>
              <a:rPr lang="en-US" sz="4000" dirty="0"/>
              <a:t>We are aware of requests to bring back the prior functionality, but that is not available at this time.</a:t>
            </a:r>
          </a:p>
          <a:p>
            <a:pPr marL="1485900" lvl="1" indent="-457200"/>
            <a:endParaRPr lang="en-US" sz="5400" dirty="0"/>
          </a:p>
        </p:txBody>
      </p:sp>
    </p:spTree>
    <p:extLst>
      <p:ext uri="{BB962C8B-B14F-4D97-AF65-F5344CB8AC3E}">
        <p14:creationId xmlns:p14="http://schemas.microsoft.com/office/powerpoint/2010/main" val="358159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397C1-EB47-8263-EA20-46F4DFE5B82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944B72F-5F6D-5F24-EE0D-53435F6EF42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Verifying Data</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FAC3B2F5-3A4F-C5B9-87BA-193EBC4DABCE}"/>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sz="3600" dirty="0"/>
              <a:t>This report updates nightly as your data updates, but note that depending on when publishing completes.  There could be a 1- to 2-day lag between the coding of the data and it showing up in the report. </a:t>
            </a:r>
            <a:r>
              <a:rPr lang="en-US" sz="3600" b="1" dirty="0"/>
              <a:t>To minimize the possibility of lag, aim to schedule publishing such that it is completed by 7:00 p.m.</a:t>
            </a:r>
          </a:p>
          <a:p>
            <a:pPr marL="457200" indent="-457200">
              <a:buFont typeface="Arial" panose="020B0604020202020204" pitchFamily="34" charset="0"/>
              <a:buChar char="•"/>
            </a:pPr>
            <a:r>
              <a:rPr lang="en-US" sz="3600" dirty="0"/>
              <a:t>These are the students SCDE anticipates will be in your cohort.</a:t>
            </a:r>
          </a:p>
          <a:p>
            <a:pPr marL="457200" indent="-457200">
              <a:buFont typeface="Arial" panose="020B0604020202020204" pitchFamily="34" charset="0"/>
              <a:buChar char="•"/>
            </a:pPr>
            <a:r>
              <a:rPr lang="en-US" sz="3600" dirty="0"/>
              <a:t>SCDE is running parallel tests to ensure EA and SCDE business rules are aligned.</a:t>
            </a:r>
          </a:p>
          <a:p>
            <a:pPr marL="457200" indent="-457200">
              <a:buFont typeface="Arial" panose="020B0604020202020204" pitchFamily="34" charset="0"/>
              <a:buChar char="•"/>
            </a:pPr>
            <a:r>
              <a:rPr lang="en-US" sz="3600" dirty="0"/>
              <a:t>Cohort data remains dynamic until you begin PowerSchool rollover or June 15 (whichever happens first).  This becomes the denominator for all cohort related metrics.</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340068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8BDAB-B51D-9C94-C2C4-6FE11BBBD66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DCD05D4-5F8C-F639-3690-DA05FB46D34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a:latin typeface="Aptos"/>
                <a:ea typeface="+mn-ea"/>
                <a:cs typeface="+mn-cs"/>
              </a:rPr>
              <a:t>Verifying</a:t>
            </a:r>
            <a:r>
              <a:rPr kumimoji="0" lang="en-US" sz="5000" b="1" i="0" u="none" strike="noStrike" kern="1200" cap="none" spc="0" normalizeH="0" baseline="0" noProof="0">
                <a:ln>
                  <a:noFill/>
                </a:ln>
                <a:effectLst/>
                <a:uLnTx/>
                <a:uFillTx/>
                <a:latin typeface="Aptos"/>
                <a:ea typeface="+mn-ea"/>
                <a:cs typeface="+mn-cs"/>
              </a:rPr>
              <a:t> Data</a:t>
            </a:r>
            <a:endParaRPr lang="en-US">
              <a:latin typeface="Aptos"/>
              <a:ea typeface="+mn-ea"/>
              <a:cs typeface="+mn-cs"/>
            </a:endParaRPr>
          </a:p>
        </p:txBody>
      </p:sp>
      <p:sp>
        <p:nvSpPr>
          <p:cNvPr id="2" name="Content Placeholder 1">
            <a:extLst>
              <a:ext uri="{FF2B5EF4-FFF2-40B4-BE49-F238E27FC236}">
                <a16:creationId xmlns:a16="http://schemas.microsoft.com/office/drawing/2014/main" id="{AB5395DB-E170-8CF2-D5E1-F7B18C78867C}"/>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This report contains other information that will be used in future trainings (College Ready Status, Career Ready Status, On-Track Status).</a:t>
            </a:r>
          </a:p>
        </p:txBody>
      </p:sp>
    </p:spTree>
    <p:extLst>
      <p:ext uri="{BB962C8B-B14F-4D97-AF65-F5344CB8AC3E}">
        <p14:creationId xmlns:p14="http://schemas.microsoft.com/office/powerpoint/2010/main" val="41431618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69852-1C76-4341-BC57-909B8506B66B}"/>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61030AA-B4A8-1525-591E-C8ACF805F4D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ptos"/>
                <a:ea typeface="+mn-ea"/>
                <a:cs typeface="+mn-cs"/>
              </a:rPr>
              <a:t>Resolving Potential Issues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ADEDC46A-CA28-D423-D51B-E28D229A1524}"/>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19040755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81AEF-38C8-7A13-2051-9A370EDE2BB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94E3D04-25DE-68E8-7385-3BE58CFD894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a:ea typeface="+mn-ea"/>
                <a:cs typeface="+mn-cs"/>
              </a:rPr>
              <a:t>Resolving Potential </a:t>
            </a:r>
            <a:r>
              <a:rPr lang="en-US" dirty="0">
                <a:latin typeface="Aptos"/>
                <a:ea typeface="+mn-ea"/>
                <a:cs typeface="+mn-cs"/>
              </a:rPr>
              <a:t>Issues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359237E8-E185-09BD-2175-E67DC0BCA6F2}"/>
              </a:ext>
            </a:extLst>
          </p:cNvPr>
          <p:cNvSpPr>
            <a:spLocks noGrp="1"/>
          </p:cNvSpPr>
          <p:nvPr>
            <p:ph idx="1"/>
          </p:nvPr>
        </p:nvSpPr>
        <p:spPr>
          <a:xfrm>
            <a:off x="918972" y="2103066"/>
            <a:ext cx="8221515" cy="7254449"/>
          </a:xfrm>
        </p:spPr>
        <p:txBody>
          <a:bodyPr vert="horz" lIns="91440" tIns="45720" rIns="91440" bIns="45720" rtlCol="0" anchor="t">
            <a:normAutofit lnSpcReduction="10000"/>
          </a:bodyPr>
          <a:lstStyle/>
          <a:p>
            <a:r>
              <a:rPr lang="en-US" b="1" dirty="0"/>
              <a:t>Issue 1: </a:t>
            </a:r>
            <a:br>
              <a:rPr lang="en-US" dirty="0"/>
            </a:br>
            <a:r>
              <a:rPr lang="en-US" dirty="0"/>
              <a:t>Student appears to be missing from a cohort.</a:t>
            </a:r>
            <a:endParaRPr lang="en-US"/>
          </a:p>
          <a:p>
            <a:r>
              <a:rPr lang="en-US" b="1" dirty="0"/>
              <a:t>Issue 2:</a:t>
            </a:r>
            <a:br>
              <a:rPr lang="en-US" dirty="0"/>
            </a:br>
            <a:r>
              <a:rPr lang="en-US" dirty="0"/>
              <a:t>Student appears to be in the incorrect cohort.</a:t>
            </a:r>
          </a:p>
          <a:p>
            <a:pPr marL="457200" indent="-457200">
              <a:buChar char="•"/>
            </a:pPr>
            <a:endParaRPr lang="en-US" dirty="0"/>
          </a:p>
          <a:p>
            <a:r>
              <a:rPr lang="en-US" dirty="0"/>
              <a:t>For either </a:t>
            </a:r>
            <a:r>
              <a:rPr lang="en-US"/>
              <a:t>of </a:t>
            </a:r>
            <a:r>
              <a:rPr lang="en-US" dirty="0"/>
              <a:t>the issues above, work </a:t>
            </a:r>
            <a:r>
              <a:rPr lang="en-US"/>
              <a:t>with </a:t>
            </a:r>
            <a:r>
              <a:rPr lang="en-US" dirty="0"/>
              <a:t>a district </a:t>
            </a:r>
            <a:r>
              <a:rPr lang="en-US"/>
              <a:t>PowerSchool </a:t>
            </a:r>
            <a:r>
              <a:rPr lang="en-US" dirty="0"/>
              <a:t>administrator to </a:t>
            </a:r>
          </a:p>
          <a:p>
            <a:pPr marL="457200" indent="-457200">
              <a:buChar char="•"/>
            </a:pPr>
            <a:r>
              <a:rPr lang="en-US" dirty="0"/>
              <a:t>check to make sure the </a:t>
            </a:r>
            <a:r>
              <a:rPr lang="en-US"/>
              <a:t>data </a:t>
            </a:r>
            <a:r>
              <a:rPr lang="en-US" dirty="0"/>
              <a:t>have been correctly coded for both </a:t>
            </a:r>
            <a:r>
              <a:rPr lang="en-US" b="1" dirty="0"/>
              <a:t>9GR </a:t>
            </a:r>
            <a:r>
              <a:rPr lang="en-US"/>
              <a:t>and </a:t>
            </a:r>
            <a:r>
              <a:rPr lang="en-US" b="1" dirty="0"/>
              <a:t>In Denominator</a:t>
            </a:r>
            <a:r>
              <a:rPr lang="en-US" dirty="0"/>
              <a:t> for the students in question.</a:t>
            </a:r>
          </a:p>
          <a:p>
            <a:pPr marL="457200" indent="-457200">
              <a:buChar char="•"/>
            </a:pPr>
            <a:r>
              <a:rPr lang="en-US" dirty="0"/>
              <a:t>check </a:t>
            </a:r>
            <a:r>
              <a:rPr lang="en-US"/>
              <a:t>to </a:t>
            </a:r>
            <a:r>
              <a:rPr lang="en-US" dirty="0"/>
              <a:t>make sure the correct data for the students has published </a:t>
            </a:r>
            <a:r>
              <a:rPr lang="en-US"/>
              <a:t>to </a:t>
            </a:r>
            <a:r>
              <a:rPr lang="en-US" dirty="0"/>
              <a:t>Ed-Fi (see the slide on spot checking).</a:t>
            </a:r>
          </a:p>
          <a:p>
            <a:endParaRPr lang="en-US" dirty="0"/>
          </a:p>
          <a:p>
            <a:r>
              <a:rPr lang="en-US" dirty="0"/>
              <a:t>If the students don't seem to be publishing, ensure that they are included </a:t>
            </a:r>
            <a:r>
              <a:rPr lang="en-US"/>
              <a:t>in </a:t>
            </a:r>
            <a:r>
              <a:rPr lang="en-US" dirty="0"/>
              <a:t>Ed-Fi publishing.</a:t>
            </a:r>
          </a:p>
          <a:p>
            <a:pPr marL="457200" indent="-457200">
              <a:buChar char="•"/>
            </a:pPr>
            <a:endParaRPr lang="en-US"/>
          </a:p>
        </p:txBody>
      </p:sp>
      <p:pic>
        <p:nvPicPr>
          <p:cNvPr id="3" name="Picture 2" descr="A close up of a word&#10;&#10;AI-generated content may be incorrect.">
            <a:extLst>
              <a:ext uri="{FF2B5EF4-FFF2-40B4-BE49-F238E27FC236}">
                <a16:creationId xmlns:a16="http://schemas.microsoft.com/office/drawing/2014/main" id="{D48F121C-4C0D-8A5A-0B84-5731FDB7D938}"/>
              </a:ext>
            </a:extLst>
          </p:cNvPr>
          <p:cNvPicPr>
            <a:picLocks noChangeAspect="1"/>
          </p:cNvPicPr>
          <p:nvPr/>
        </p:nvPicPr>
        <p:blipFill>
          <a:blip r:embed="rId3"/>
          <a:stretch>
            <a:fillRect/>
          </a:stretch>
        </p:blipFill>
        <p:spPr>
          <a:xfrm>
            <a:off x="10186106" y="1954565"/>
            <a:ext cx="6775802" cy="1848202"/>
          </a:xfrm>
          <a:prstGeom prst="rect">
            <a:avLst/>
          </a:prstGeom>
          <a:ln>
            <a:solidFill>
              <a:srgbClr val="2E313D"/>
            </a:solidFill>
          </a:ln>
        </p:spPr>
      </p:pic>
      <p:pic>
        <p:nvPicPr>
          <p:cNvPr id="6" name="Picture 5" descr="A screenshot of a computer&#10;&#10;AI-generated content may be incorrect.">
            <a:extLst>
              <a:ext uri="{FF2B5EF4-FFF2-40B4-BE49-F238E27FC236}">
                <a16:creationId xmlns:a16="http://schemas.microsoft.com/office/drawing/2014/main" id="{E56F817F-B8D3-2B7A-329F-558AF2BF66A5}"/>
              </a:ext>
            </a:extLst>
          </p:cNvPr>
          <p:cNvPicPr>
            <a:picLocks noChangeAspect="1"/>
          </p:cNvPicPr>
          <p:nvPr/>
        </p:nvPicPr>
        <p:blipFill>
          <a:blip r:embed="rId4"/>
          <a:stretch>
            <a:fillRect/>
          </a:stretch>
        </p:blipFill>
        <p:spPr>
          <a:xfrm>
            <a:off x="10182225" y="4064000"/>
            <a:ext cx="4400550" cy="3683000"/>
          </a:xfrm>
          <a:prstGeom prst="rect">
            <a:avLst/>
          </a:prstGeom>
          <a:ln>
            <a:solidFill>
              <a:srgbClr val="2E313D"/>
            </a:solidFill>
          </a:ln>
        </p:spPr>
      </p:pic>
      <p:pic>
        <p:nvPicPr>
          <p:cNvPr id="7" name="Picture 6" descr="A purple and black rectangle with black text&#10;&#10;AI-generated content may be incorrect.">
            <a:extLst>
              <a:ext uri="{FF2B5EF4-FFF2-40B4-BE49-F238E27FC236}">
                <a16:creationId xmlns:a16="http://schemas.microsoft.com/office/drawing/2014/main" id="{5787AC59-F390-6666-DF5C-9E6C7A1F6835}"/>
              </a:ext>
            </a:extLst>
          </p:cNvPr>
          <p:cNvPicPr>
            <a:picLocks noChangeAspect="1"/>
          </p:cNvPicPr>
          <p:nvPr/>
        </p:nvPicPr>
        <p:blipFill>
          <a:blip r:embed="rId5"/>
          <a:stretch>
            <a:fillRect/>
          </a:stretch>
        </p:blipFill>
        <p:spPr>
          <a:xfrm>
            <a:off x="10182225" y="7975600"/>
            <a:ext cx="7480300" cy="542925"/>
          </a:xfrm>
          <a:prstGeom prst="rect">
            <a:avLst/>
          </a:prstGeom>
          <a:ln>
            <a:solidFill>
              <a:srgbClr val="2E313D"/>
            </a:solidFill>
          </a:ln>
        </p:spPr>
      </p:pic>
    </p:spTree>
    <p:extLst>
      <p:ext uri="{BB962C8B-B14F-4D97-AF65-F5344CB8AC3E}">
        <p14:creationId xmlns:p14="http://schemas.microsoft.com/office/powerpoint/2010/main" val="2253418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Cohort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sz="half" idx="1"/>
          </p:nvPr>
        </p:nvSpPr>
        <p:spPr>
          <a:xfrm>
            <a:off x="918972" y="2247900"/>
            <a:ext cx="7772400" cy="6361229"/>
          </a:xfrm>
        </p:spPr>
        <p:txBody>
          <a:bodyPr vert="horz" lIns="91440" tIns="45720" rIns="91440" bIns="45720" rtlCol="0" anchor="t">
            <a:normAutofit lnSpcReduction="10000"/>
          </a:bodyPr>
          <a:lstStyle/>
          <a:p>
            <a:pPr marL="571500" indent="-571500">
              <a:spcAft>
                <a:spcPts val="600"/>
              </a:spcAft>
              <a:buFont typeface="Arial" panose="020B0604020202020204" pitchFamily="34" charset="0"/>
              <a:buChar char="•"/>
            </a:pPr>
            <a:r>
              <a:rPr lang="en-US" sz="3600" dirty="0"/>
              <a:t>In the accountability context, a cohort is generally a group of students who entered a high school in the United States for the first time on or prior to the 45</a:t>
            </a:r>
            <a:r>
              <a:rPr lang="en-US" sz="3600" baseline="30000" dirty="0"/>
              <a:t>th</a:t>
            </a:r>
            <a:r>
              <a:rPr lang="en-US" sz="3600" dirty="0"/>
              <a:t> day of a given school year.</a:t>
            </a:r>
          </a:p>
          <a:p>
            <a:pPr marL="571500" indent="-571500">
              <a:spcAft>
                <a:spcPts val="600"/>
              </a:spcAft>
            </a:pPr>
            <a:endParaRPr lang="en-US" sz="3600" dirty="0"/>
          </a:p>
          <a:p>
            <a:pPr marL="571500" indent="-571500">
              <a:spcAft>
                <a:spcPts val="600"/>
              </a:spcAft>
              <a:buFont typeface="Arial" panose="020B0604020202020204" pitchFamily="34" charset="0"/>
              <a:buChar char="•"/>
            </a:pPr>
            <a:r>
              <a:rPr lang="en-US" sz="3600" dirty="0"/>
              <a:t>The 9GR is the student’s 9</a:t>
            </a:r>
            <a:r>
              <a:rPr lang="en-US" sz="3600" baseline="30000" dirty="0"/>
              <a:t>th</a:t>
            </a:r>
            <a:r>
              <a:rPr lang="en-US" sz="3600" dirty="0"/>
              <a:t> grade code.  This tells us which high school cohort the student is in for accountability purposes.</a:t>
            </a:r>
            <a:endParaRPr lang="en-US" dirty="0"/>
          </a:p>
        </p:txBody>
      </p:sp>
      <p:pic>
        <p:nvPicPr>
          <p:cNvPr id="7" name="Picture 6" descr="A group of people sitting on a bench&#10;&#10;AI-generated content may be incorrect.">
            <a:extLst>
              <a:ext uri="{FF2B5EF4-FFF2-40B4-BE49-F238E27FC236}">
                <a16:creationId xmlns:a16="http://schemas.microsoft.com/office/drawing/2014/main" id="{75B8D803-9A6A-B37F-2C0B-34CF2BAF663C}"/>
              </a:ext>
            </a:extLst>
          </p:cNvPr>
          <p:cNvPicPr>
            <a:picLocks noChangeAspect="1"/>
          </p:cNvPicPr>
          <p:nvPr/>
        </p:nvPicPr>
        <p:blipFill>
          <a:blip r:embed="rId3"/>
          <a:srcRect l="3513" r="14930"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1512341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17F37-290F-23F1-47E2-E533664F1FD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EE1279B-D52C-D221-D150-2B337AFF0DF3}"/>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a:ea typeface="+mn-ea"/>
                <a:cs typeface="+mn-cs"/>
              </a:rPr>
              <a:t>Resolving Potential </a:t>
            </a:r>
            <a:r>
              <a:rPr lang="en-US" dirty="0">
                <a:latin typeface="Aptos"/>
                <a:ea typeface="+mn-ea"/>
                <a:cs typeface="+mn-cs"/>
              </a:rPr>
              <a:t>Issues</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3824CB8-36E3-7C99-7123-B5B26FF581AA}"/>
              </a:ext>
            </a:extLst>
          </p:cNvPr>
          <p:cNvSpPr>
            <a:spLocks noGrp="1"/>
          </p:cNvSpPr>
          <p:nvPr>
            <p:ph idx="1"/>
          </p:nvPr>
        </p:nvSpPr>
        <p:spPr/>
        <p:txBody>
          <a:bodyPr vert="horz" lIns="91440" tIns="45720" rIns="91440" bIns="45720" rtlCol="0" anchor="t">
            <a:normAutofit/>
          </a:bodyPr>
          <a:lstStyle/>
          <a:p>
            <a:r>
              <a:rPr lang="en-US" sz="3600" b="1" dirty="0"/>
              <a:t>Who to contact when all that fails?</a:t>
            </a:r>
          </a:p>
          <a:p>
            <a:endParaRPr lang="en-US" dirty="0"/>
          </a:p>
          <a:p>
            <a:pPr marL="457200" indent="-457200">
              <a:buChar char="•"/>
            </a:pPr>
            <a:r>
              <a:rPr lang="en-US" dirty="0"/>
              <a:t>Publishing issues: PowerSchool Support case</a:t>
            </a:r>
            <a:br>
              <a:rPr lang="en-US" dirty="0"/>
            </a:br>
            <a:r>
              <a:rPr lang="en-US" dirty="0">
                <a:ea typeface="+mn-lt"/>
                <a:cs typeface="+mn-lt"/>
                <a:hlinkClick r:id="rId3"/>
              </a:rPr>
              <a:t>https://help.powerschool.com/t5/Case-Portal/ct-p/Support-CasePortal</a:t>
            </a:r>
            <a:endParaRPr lang="en-US" dirty="0"/>
          </a:p>
          <a:p>
            <a:pPr marL="457200" indent="-457200">
              <a:buChar char="•"/>
            </a:pPr>
            <a:endParaRPr lang="en-US" dirty="0">
              <a:ea typeface="+mn-lt"/>
              <a:cs typeface="+mn-lt"/>
            </a:endParaRPr>
          </a:p>
          <a:p>
            <a:pPr marL="457200" indent="-457200">
              <a:buChar char="•"/>
            </a:pPr>
            <a:r>
              <a:rPr lang="en-US" dirty="0"/>
              <a:t>Questions about Administrator Navigator: submit a ticket </a:t>
            </a:r>
            <a:r>
              <a:rPr lang="en-US"/>
              <a:t>to </a:t>
            </a:r>
            <a:r>
              <a:rPr lang="en-US" dirty="0"/>
              <a:t>Education Analytics</a:t>
            </a:r>
            <a:br>
              <a:rPr lang="en-US" dirty="0"/>
            </a:br>
            <a:r>
              <a:rPr lang="en-US" dirty="0">
                <a:hlinkClick r:id="rId4"/>
              </a:rPr>
              <a:t>https</a:t>
            </a:r>
            <a:r>
              <a:rPr lang="en-US" dirty="0">
                <a:ea typeface="+mn-lt"/>
                <a:cs typeface="+mn-lt"/>
                <a:hlinkClick r:id="rId4"/>
              </a:rPr>
              <a:t>://edanalytics.atlassian.net/helpcenter/products-and-services/user/login</a:t>
            </a:r>
            <a:endParaRPr lang="en-US"/>
          </a:p>
          <a:p>
            <a:pPr marL="457200" indent="-457200">
              <a:buChar char="•"/>
            </a:pPr>
            <a:endParaRPr lang="en-US" dirty="0"/>
          </a:p>
          <a:p>
            <a:pPr marL="457200" indent="-457200">
              <a:buChar char="•"/>
            </a:pPr>
            <a:r>
              <a:rPr lang="en-US" dirty="0"/>
              <a:t>SCDE </a:t>
            </a:r>
            <a:r>
              <a:rPr lang="en-US"/>
              <a:t>Data Management Team</a:t>
            </a:r>
            <a:br>
              <a:rPr lang="en-US" dirty="0"/>
            </a:br>
            <a:r>
              <a:rPr lang="en-US" dirty="0">
                <a:hlinkClick r:id="rId5"/>
              </a:rPr>
              <a:t>PowerSchool@ed.sc.gov</a:t>
            </a:r>
            <a:endParaRPr lang="en-US"/>
          </a:p>
          <a:p>
            <a:pPr marL="457200" indent="-457200">
              <a:buChar char="•"/>
            </a:pPr>
            <a:endParaRPr lang="en-US" dirty="0"/>
          </a:p>
          <a:p>
            <a:endParaRPr lang="en-US" dirty="0"/>
          </a:p>
        </p:txBody>
      </p:sp>
    </p:spTree>
    <p:extLst>
      <p:ext uri="{BB962C8B-B14F-4D97-AF65-F5344CB8AC3E}">
        <p14:creationId xmlns:p14="http://schemas.microsoft.com/office/powerpoint/2010/main" val="35458141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3D662-21AF-7A1D-82F2-5CB215F80A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3C52422-51A4-0101-3018-AF61D57C8E5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Resolving Potential Issues</a:t>
            </a:r>
            <a:endParaRPr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497D2B-9F98-0F9F-1B85-91089A9094D7}"/>
              </a:ext>
            </a:extLst>
          </p:cNvPr>
          <p:cNvSpPr>
            <a:spLocks noGrp="1"/>
          </p:cNvSpPr>
          <p:nvPr>
            <p:ph idx="1"/>
          </p:nvPr>
        </p:nvSpPr>
        <p:spPr/>
        <p:txBody>
          <a:bodyPr vert="horz" lIns="91440" tIns="45720" rIns="91440" bIns="45720" rtlCol="0" anchor="t">
            <a:normAutofit/>
          </a:bodyPr>
          <a:lstStyle/>
          <a:p>
            <a:r>
              <a:rPr lang="en-US" sz="3200" b="1" dirty="0"/>
              <a:t>Other ways to check within PowerSchool</a:t>
            </a:r>
          </a:p>
          <a:p>
            <a:endParaRPr lang="en-US" dirty="0"/>
          </a:p>
          <a:p>
            <a:pPr marL="457200" indent="-457200">
              <a:buChar char="•"/>
            </a:pPr>
            <a:r>
              <a:rPr lang="en-US" sz="3200" dirty="0"/>
              <a:t>Level Data validations</a:t>
            </a:r>
          </a:p>
          <a:p>
            <a:pPr marL="457200" indent="-457200">
              <a:buChar char="•"/>
            </a:pPr>
            <a:r>
              <a:rPr lang="en-US" sz="3200" dirty="0"/>
              <a:t>PowerSchool Start Page queries and quick look-ups</a:t>
            </a:r>
          </a:p>
          <a:p>
            <a:pPr marL="457200" indent="-457200">
              <a:buChar char="•"/>
            </a:pPr>
            <a:r>
              <a:rPr lang="en-US" sz="3200" dirty="0"/>
              <a:t>Export files (with any fields you'd like to include for any group you'd like to review!) directly from PowerSchool Data Export Manager </a:t>
            </a:r>
            <a:endParaRPr lang="en-US" sz="3200" dirty="0">
              <a:highlight>
                <a:srgbClr val="FFFF00"/>
              </a:highlight>
            </a:endParaRPr>
          </a:p>
          <a:p>
            <a:endParaRPr lang="en-US"/>
          </a:p>
        </p:txBody>
      </p:sp>
    </p:spTree>
    <p:extLst>
      <p:ext uri="{BB962C8B-B14F-4D97-AF65-F5344CB8AC3E}">
        <p14:creationId xmlns:p14="http://schemas.microsoft.com/office/powerpoint/2010/main" val="1155251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9177A-7CD7-F289-E434-B5DAAB76434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FFEEDF5-6823-887D-938F-D27D1DFAC71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Planning Time</a:t>
            </a:r>
          </a:p>
        </p:txBody>
      </p:sp>
      <p:sp>
        <p:nvSpPr>
          <p:cNvPr id="6" name="Text Placeholder 5">
            <a:extLst>
              <a:ext uri="{FF2B5EF4-FFF2-40B4-BE49-F238E27FC236}">
                <a16:creationId xmlns:a16="http://schemas.microsoft.com/office/drawing/2014/main" id="{B11CDE1F-808C-5533-BE33-9DD14DDE3528}"/>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5995055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DF69B-AD5D-D12F-7E8A-F8AC14839E1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4E80F77-C1EB-93F5-531E-92AC278E3D2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a:t>
            </a:r>
          </a:p>
        </p:txBody>
      </p:sp>
      <p:sp>
        <p:nvSpPr>
          <p:cNvPr id="2" name="Content Placeholder 1">
            <a:extLst>
              <a:ext uri="{FF2B5EF4-FFF2-40B4-BE49-F238E27FC236}">
                <a16:creationId xmlns:a16="http://schemas.microsoft.com/office/drawing/2014/main" id="{016E86A7-A6BE-6DB3-068E-4F2B2B5C2C46}"/>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We have covered a lot of information today:</a:t>
            </a:r>
          </a:p>
          <a:p>
            <a:pPr marL="1485900" lvl="1" indent="-457200"/>
            <a:r>
              <a:rPr lang="en-US" sz="3200" dirty="0">
                <a:solidFill>
                  <a:srgbClr val="2F3D4C"/>
                </a:solidFill>
              </a:rPr>
              <a:t>Basic definitions</a:t>
            </a:r>
          </a:p>
          <a:p>
            <a:pPr marL="1485900" lvl="1" indent="-457200"/>
            <a:r>
              <a:rPr lang="en-US" sz="3200" dirty="0">
                <a:solidFill>
                  <a:srgbClr val="2F3D4C"/>
                </a:solidFill>
              </a:rPr>
              <a:t>What to code, when, and where</a:t>
            </a:r>
          </a:p>
          <a:p>
            <a:pPr marL="1485900" lvl="1" indent="-457200"/>
            <a:r>
              <a:rPr lang="en-US" sz="3200" dirty="0">
                <a:solidFill>
                  <a:srgbClr val="2F3D4C"/>
                </a:solidFill>
              </a:rPr>
              <a:t>How to check your data</a:t>
            </a:r>
          </a:p>
          <a:p>
            <a:pPr marL="1485900" lvl="1" indent="-457200"/>
            <a:r>
              <a:rPr lang="en-US" sz="3200" dirty="0">
                <a:solidFill>
                  <a:srgbClr val="2F3D4C"/>
                </a:solidFill>
              </a:rPr>
              <a:t>How to resolve potential errors</a:t>
            </a:r>
          </a:p>
          <a:p>
            <a:pPr marL="457200" indent="-457200">
              <a:buFont typeface="Arial" panose="020B0604020202020204" pitchFamily="34" charset="0"/>
              <a:buChar char="•"/>
            </a:pPr>
            <a:r>
              <a:rPr lang="en-US" sz="4000" dirty="0">
                <a:solidFill>
                  <a:srgbClr val="2F3D4C"/>
                </a:solidFill>
              </a:rPr>
              <a:t>This means you have a lot of information to act on and communicate.</a:t>
            </a:r>
          </a:p>
          <a:p>
            <a:pPr marL="1485900" lvl="1" indent="-457200"/>
            <a:endParaRPr lang="en-US" dirty="0"/>
          </a:p>
          <a:p>
            <a:endParaRPr lang="en-US" dirty="0"/>
          </a:p>
        </p:txBody>
      </p:sp>
    </p:spTree>
    <p:extLst>
      <p:ext uri="{BB962C8B-B14F-4D97-AF65-F5344CB8AC3E}">
        <p14:creationId xmlns:p14="http://schemas.microsoft.com/office/powerpoint/2010/main" val="26988768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22B12-9B44-6B89-58D0-6BB8EE7C76D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5F9D907-4851-F9D1-1B9F-4361408BA47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Planning Time</a:t>
            </a:r>
          </a:p>
        </p:txBody>
      </p:sp>
      <p:graphicFrame>
        <p:nvGraphicFramePr>
          <p:cNvPr id="3" name="Table 2">
            <a:extLst>
              <a:ext uri="{FF2B5EF4-FFF2-40B4-BE49-F238E27FC236}">
                <a16:creationId xmlns:a16="http://schemas.microsoft.com/office/drawing/2014/main" id="{8FBD50CD-BB17-00FD-28D6-8547C2F3D548}"/>
              </a:ext>
            </a:extLst>
          </p:cNvPr>
          <p:cNvGraphicFramePr>
            <a:graphicFrameLocks noGrp="1"/>
          </p:cNvGraphicFramePr>
          <p:nvPr>
            <p:extLst>
              <p:ext uri="{D42A27DB-BD31-4B8C-83A1-F6EECF244321}">
                <p14:modId xmlns:p14="http://schemas.microsoft.com/office/powerpoint/2010/main" val="441009605"/>
              </p:ext>
            </p:extLst>
          </p:nvPr>
        </p:nvGraphicFramePr>
        <p:xfrm>
          <a:off x="754251" y="2288367"/>
          <a:ext cx="16851824" cy="5486400"/>
        </p:xfrm>
        <a:graphic>
          <a:graphicData uri="http://schemas.openxmlformats.org/drawingml/2006/table">
            <a:tbl>
              <a:tblPr firstRow="1" bandRow="1">
                <a:tableStyleId>{5C22544A-7EE6-4342-B048-85BDC9FD1C3A}</a:tableStyleId>
              </a:tblPr>
              <a:tblGrid>
                <a:gridCol w="4212956">
                  <a:extLst>
                    <a:ext uri="{9D8B030D-6E8A-4147-A177-3AD203B41FA5}">
                      <a16:colId xmlns:a16="http://schemas.microsoft.com/office/drawing/2014/main" val="4132890781"/>
                    </a:ext>
                  </a:extLst>
                </a:gridCol>
                <a:gridCol w="4212956">
                  <a:extLst>
                    <a:ext uri="{9D8B030D-6E8A-4147-A177-3AD203B41FA5}">
                      <a16:colId xmlns:a16="http://schemas.microsoft.com/office/drawing/2014/main" val="3065106577"/>
                    </a:ext>
                  </a:extLst>
                </a:gridCol>
                <a:gridCol w="4212956">
                  <a:extLst>
                    <a:ext uri="{9D8B030D-6E8A-4147-A177-3AD203B41FA5}">
                      <a16:colId xmlns:a16="http://schemas.microsoft.com/office/drawing/2014/main" val="1894160597"/>
                    </a:ext>
                  </a:extLst>
                </a:gridCol>
                <a:gridCol w="4212956">
                  <a:extLst>
                    <a:ext uri="{9D8B030D-6E8A-4147-A177-3AD203B41FA5}">
                      <a16:colId xmlns:a16="http://schemas.microsoft.com/office/drawing/2014/main" val="2672025667"/>
                    </a:ext>
                  </a:extLst>
                </a:gridCol>
              </a:tblGrid>
              <a:tr h="477055">
                <a:tc>
                  <a:txBody>
                    <a:bodyPr/>
                    <a:lstStyle/>
                    <a:p>
                      <a:pPr algn="ctr"/>
                      <a:r>
                        <a:rPr lang="en-US" dirty="0"/>
                        <a:t>Questions</a:t>
                      </a:r>
                    </a:p>
                  </a:txBody>
                  <a:tcPr/>
                </a:tc>
                <a:tc>
                  <a:txBody>
                    <a:bodyPr/>
                    <a:lstStyle/>
                    <a:p>
                      <a:pPr algn="ctr"/>
                      <a:r>
                        <a:rPr lang="en-US"/>
                        <a:t>Priority 1</a:t>
                      </a:r>
                    </a:p>
                  </a:txBody>
                  <a:tcPr/>
                </a:tc>
                <a:tc>
                  <a:txBody>
                    <a:bodyPr/>
                    <a:lstStyle/>
                    <a:p>
                      <a:pPr algn="ctr"/>
                      <a:r>
                        <a:rPr lang="en-US"/>
                        <a:t>Priority 2</a:t>
                      </a:r>
                    </a:p>
                  </a:txBody>
                  <a:tcPr/>
                </a:tc>
                <a:tc>
                  <a:txBody>
                    <a:bodyPr/>
                    <a:lstStyle/>
                    <a:p>
                      <a:pPr algn="ctr"/>
                      <a:r>
                        <a:rPr lang="en-US"/>
                        <a:t>Priority 3</a:t>
                      </a:r>
                    </a:p>
                  </a:txBody>
                  <a:tcPr/>
                </a:tc>
                <a:extLst>
                  <a:ext uri="{0D108BD9-81ED-4DB2-BD59-A6C34878D82A}">
                    <a16:rowId xmlns:a16="http://schemas.microsoft.com/office/drawing/2014/main" val="1632629136"/>
                  </a:ext>
                </a:extLst>
              </a:tr>
              <a:tr h="867372">
                <a:tc>
                  <a:txBody>
                    <a:bodyPr/>
                    <a:lstStyle/>
                    <a:p>
                      <a:r>
                        <a:rPr lang="en-US" dirty="0"/>
                        <a:t>What needs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34234442"/>
                  </a:ext>
                </a:extLst>
              </a:tr>
              <a:tr h="153391">
                <a:tc>
                  <a:txBody>
                    <a:bodyPr/>
                    <a:lstStyle/>
                    <a:p>
                      <a:r>
                        <a:rPr lang="en-US" dirty="0"/>
                        <a:t>Who is the audience?</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287831591"/>
                  </a:ext>
                </a:extLst>
              </a:tr>
              <a:tr h="843840">
                <a:tc>
                  <a:txBody>
                    <a:bodyPr/>
                    <a:lstStyle/>
                    <a:p>
                      <a:r>
                        <a:rPr lang="en-US" dirty="0"/>
                        <a:t>How does it need to be communicated?</a:t>
                      </a:r>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82166300"/>
                  </a:ext>
                </a:extLst>
              </a:tr>
              <a:tr h="378891">
                <a:tc>
                  <a:txBody>
                    <a:bodyPr/>
                    <a:lstStyle/>
                    <a:p>
                      <a:r>
                        <a:rPr lang="en-US" dirty="0"/>
                        <a:t>When does it need to be communicated?</a:t>
                      </a:r>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62732375"/>
                  </a:ext>
                </a:extLst>
              </a:tr>
              <a:tr h="1648007">
                <a:tc>
                  <a:txBody>
                    <a:bodyPr/>
                    <a:lstStyle/>
                    <a:p>
                      <a:r>
                        <a:rPr lang="en-US" dirty="0"/>
                        <a:t>How do you plan to follow up to ensure implementation is occurring?</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661386024"/>
                  </a:ext>
                </a:extLst>
              </a:tr>
            </a:tbl>
          </a:graphicData>
        </a:graphic>
      </p:graphicFrame>
    </p:spTree>
    <p:extLst>
      <p:ext uri="{BB962C8B-B14F-4D97-AF65-F5344CB8AC3E}">
        <p14:creationId xmlns:p14="http://schemas.microsoft.com/office/powerpoint/2010/main" val="35006908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26092-D8D4-B429-DADB-4A2085501F3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4686AF-7123-4FA0-E8E8-D71E592ECD5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Next Steps</a:t>
            </a:r>
          </a:p>
        </p:txBody>
      </p:sp>
      <p:sp>
        <p:nvSpPr>
          <p:cNvPr id="2" name="Content Placeholder 1">
            <a:extLst>
              <a:ext uri="{FF2B5EF4-FFF2-40B4-BE49-F238E27FC236}">
                <a16:creationId xmlns:a16="http://schemas.microsoft.com/office/drawing/2014/main" id="{D5A11E18-3D62-5988-F47B-B0B7B8CCA752}"/>
              </a:ext>
            </a:extLst>
          </p:cNvPr>
          <p:cNvSpPr>
            <a:spLocks noGrp="1"/>
          </p:cNvSpPr>
          <p:nvPr>
            <p:ph idx="1"/>
          </p:nvPr>
        </p:nvSpPr>
        <p:spPr>
          <a:xfrm>
            <a:off x="7707489" y="3314699"/>
            <a:ext cx="9466704" cy="5900211"/>
          </a:xfrm>
        </p:spPr>
        <p:txBody>
          <a:bodyPr vert="horz" lIns="91440" tIns="45720" rIns="91440" bIns="45720" rtlCol="0" anchor="t">
            <a:normAutofit/>
          </a:bodyPr>
          <a:lstStyle/>
          <a:p>
            <a:pPr marL="1485900" lvl="1" indent="-457200"/>
            <a:r>
              <a:rPr lang="en-US" sz="3200" b="1" dirty="0">
                <a:solidFill>
                  <a:srgbClr val="2F3D4C"/>
                </a:solidFill>
              </a:rPr>
              <a:t>Topic 2: On-track / Graduation Rate</a:t>
            </a:r>
          </a:p>
          <a:p>
            <a:pPr marL="2171700" lvl="2" indent="-457200"/>
            <a:r>
              <a:rPr lang="en-US" sz="2600" dirty="0">
                <a:solidFill>
                  <a:srgbClr val="2F3D4C"/>
                </a:solidFill>
              </a:rPr>
              <a:t>Dates: February 18 (1 PM) and February 19 (9 AM)</a:t>
            </a:r>
          </a:p>
          <a:p>
            <a:pPr marL="1485900" lvl="1" indent="-457200"/>
            <a:r>
              <a:rPr lang="en-US" sz="3200" b="1" dirty="0">
                <a:solidFill>
                  <a:srgbClr val="2F3D4C"/>
                </a:solidFill>
              </a:rPr>
              <a:t>Topic 3: College and Career Readiness</a:t>
            </a:r>
          </a:p>
          <a:p>
            <a:pPr marL="2171700" lvl="2" indent="-457200"/>
            <a:r>
              <a:rPr lang="en-US" sz="2600" dirty="0">
                <a:solidFill>
                  <a:srgbClr val="2F3D4C"/>
                </a:solidFill>
              </a:rPr>
              <a:t>Dates: March 18 (1 PM) and March 19 (9 AM)</a:t>
            </a:r>
          </a:p>
          <a:p>
            <a:pPr marL="1485900" lvl="1" indent="-457200"/>
            <a:r>
              <a:rPr lang="en-US" sz="3200" b="1" dirty="0">
                <a:solidFill>
                  <a:srgbClr val="2F3D4C"/>
                </a:solidFill>
              </a:rPr>
              <a:t>Topic 4: Students not Tested</a:t>
            </a:r>
          </a:p>
          <a:p>
            <a:pPr marL="2171700" lvl="2" indent="-457200"/>
            <a:r>
              <a:rPr lang="en-US" sz="2600" dirty="0">
                <a:solidFill>
                  <a:srgbClr val="2F3D4C"/>
                </a:solidFill>
              </a:rPr>
              <a:t>Dates: April 22 (1 PM) and April 23 (9 AM)</a:t>
            </a:r>
          </a:p>
          <a:p>
            <a:pPr marL="1485900" lvl="1" indent="-457200"/>
            <a:r>
              <a:rPr lang="en-US" sz="3200" b="1" dirty="0">
                <a:solidFill>
                  <a:srgbClr val="2F3D4C"/>
                </a:solidFill>
              </a:rPr>
              <a:t>Topic 5: TBD</a:t>
            </a:r>
          </a:p>
          <a:p>
            <a:pPr marL="2171700" lvl="2" indent="-457200"/>
            <a:r>
              <a:rPr lang="en-US" sz="2600" dirty="0">
                <a:solidFill>
                  <a:srgbClr val="2F3D4C"/>
                </a:solidFill>
              </a:rPr>
              <a:t>Dates: May 20 (1 PM) and May 21 (9 AM)</a:t>
            </a:r>
          </a:p>
          <a:p>
            <a:pPr marL="1485900" lvl="1" indent="-457200"/>
            <a:r>
              <a:rPr lang="en-US" sz="3200" b="1" dirty="0">
                <a:solidFill>
                  <a:srgbClr val="2F3D4C"/>
                </a:solidFill>
              </a:rPr>
              <a:t>Topic 6: General assistance</a:t>
            </a:r>
          </a:p>
          <a:p>
            <a:pPr marL="2171700" lvl="2" indent="-457200"/>
            <a:r>
              <a:rPr lang="en-US" sz="2600" dirty="0">
                <a:solidFill>
                  <a:srgbClr val="2F3D4C"/>
                </a:solidFill>
              </a:rPr>
              <a:t>Date: Before June 15</a:t>
            </a:r>
          </a:p>
        </p:txBody>
      </p:sp>
      <p:sp>
        <p:nvSpPr>
          <p:cNvPr id="3" name="Text Placeholder 2">
            <a:extLst>
              <a:ext uri="{FF2B5EF4-FFF2-40B4-BE49-F238E27FC236}">
                <a16:creationId xmlns:a16="http://schemas.microsoft.com/office/drawing/2014/main" id="{608F92D0-7705-DB53-D349-8AB41AF01241}"/>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3600" dirty="0"/>
              <a:t>In the coming months, we will have more professional development on related topics.</a:t>
            </a:r>
          </a:p>
          <a:p>
            <a:pPr marL="571500" indent="-571500">
              <a:buChar char="•"/>
            </a:pPr>
            <a:endParaRPr lang="en-US" sz="3600" dirty="0"/>
          </a:p>
          <a:p>
            <a:pPr marL="571500" indent="-571500">
              <a:buChar char="•"/>
            </a:pPr>
            <a:r>
              <a:rPr lang="en-US" sz="3600" dirty="0"/>
              <a:t>We plan to distribute event links about one week prior to the sessions.</a:t>
            </a:r>
          </a:p>
        </p:txBody>
      </p:sp>
    </p:spTree>
    <p:extLst>
      <p:ext uri="{BB962C8B-B14F-4D97-AF65-F5344CB8AC3E}">
        <p14:creationId xmlns:p14="http://schemas.microsoft.com/office/powerpoint/2010/main" val="42861349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54211-1DE8-BF16-EA5A-41F082E941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36E485-A652-3A47-2E9C-229D8726A207}"/>
              </a:ext>
            </a:extLst>
          </p:cNvPr>
          <p:cNvSpPr>
            <a:spLocks noGrp="1"/>
          </p:cNvSpPr>
          <p:nvPr>
            <p:ph type="title"/>
          </p:nvPr>
        </p:nvSpPr>
        <p:spPr/>
        <p:txBody>
          <a:bodyPr/>
          <a:lstStyle/>
          <a:p>
            <a:r>
              <a:rPr lang="en-US" dirty="0">
                <a:latin typeface="Aptos (Body)"/>
              </a:rPr>
              <a:t>Office of Accountability and Research</a:t>
            </a:r>
          </a:p>
        </p:txBody>
      </p:sp>
      <p:sp>
        <p:nvSpPr>
          <p:cNvPr id="3" name="Content Placeholder 2">
            <a:extLst>
              <a:ext uri="{FF2B5EF4-FFF2-40B4-BE49-F238E27FC236}">
                <a16:creationId xmlns:a16="http://schemas.microsoft.com/office/drawing/2014/main" id="{9E92574E-DD5A-871F-25D4-ADD0744CC16D}"/>
              </a:ext>
            </a:extLst>
          </p:cNvPr>
          <p:cNvSpPr>
            <a:spLocks noGrp="1"/>
          </p:cNvSpPr>
          <p:nvPr>
            <p:ph idx="1"/>
          </p:nvPr>
        </p:nvSpPr>
        <p:spPr/>
        <p:txBody>
          <a:bodyPr>
            <a:normAutofit/>
          </a:bodyPr>
          <a:lstStyle/>
          <a:p>
            <a:pPr marL="457200" indent="-457200">
              <a:buFont typeface="Arial" panose="020B0604020202020204" pitchFamily="34" charset="0"/>
              <a:buChar char="•"/>
            </a:pPr>
            <a:r>
              <a:rPr lang="en-US" sz="4400" dirty="0">
                <a:latin typeface="Aptos (Body)"/>
              </a:rPr>
              <a:t>In our efforts to improve our school report card process, SCDE is committing more resources to accountability.</a:t>
            </a:r>
          </a:p>
          <a:p>
            <a:pPr marL="457200" indent="-457200">
              <a:buFont typeface="Arial" panose="020B0604020202020204" pitchFamily="34" charset="0"/>
              <a:buChar char="•"/>
            </a:pPr>
            <a:r>
              <a:rPr lang="en-US" sz="4400" dirty="0">
                <a:latin typeface="Aptos (Body)"/>
              </a:rPr>
              <a:t>Our research work is being formally combined with our accountability work to create a new office </a:t>
            </a:r>
            <a:r>
              <a:rPr lang="en-US" sz="4400" b="1" dirty="0">
                <a:latin typeface="Aptos (Body)"/>
              </a:rPr>
              <a:t>(Accountability and Research</a:t>
            </a:r>
            <a:r>
              <a:rPr lang="en-US" sz="4400" dirty="0">
                <a:latin typeface="Aptos (Body)"/>
              </a:rPr>
              <a:t>).</a:t>
            </a:r>
          </a:p>
          <a:p>
            <a:pPr marL="457200" indent="-457200">
              <a:buFont typeface="Arial" panose="020B0604020202020204" pitchFamily="34" charset="0"/>
              <a:buChar char="•"/>
            </a:pPr>
            <a:r>
              <a:rPr lang="en-US" sz="4400" dirty="0">
                <a:latin typeface="Aptos (Body)"/>
              </a:rPr>
              <a:t>The new office is housed within the Division of College, Career, and Military Readiness: Talent and Continuous Improvement.</a:t>
            </a:r>
            <a:endParaRPr lang="en-US" sz="3600" dirty="0">
              <a:latin typeface="Aptos (Body)"/>
            </a:endParaRPr>
          </a:p>
        </p:txBody>
      </p:sp>
    </p:spTree>
    <p:extLst>
      <p:ext uri="{BB962C8B-B14F-4D97-AF65-F5344CB8AC3E}">
        <p14:creationId xmlns:p14="http://schemas.microsoft.com/office/powerpoint/2010/main" val="628888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698E0-5122-6AE0-6114-40FA8CEBB9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C6D91D-745A-7309-8622-B2DE80935DA9}"/>
              </a:ext>
            </a:extLst>
          </p:cNvPr>
          <p:cNvSpPr>
            <a:spLocks noGrp="1"/>
          </p:cNvSpPr>
          <p:nvPr>
            <p:ph type="title"/>
          </p:nvPr>
        </p:nvSpPr>
        <p:spPr/>
        <p:txBody>
          <a:bodyPr/>
          <a:lstStyle/>
          <a:p>
            <a:r>
              <a:rPr lang="en-US" dirty="0">
                <a:latin typeface="Aptos (Body)"/>
              </a:rPr>
              <a:t>Office of Accountability and Research</a:t>
            </a:r>
          </a:p>
        </p:txBody>
      </p:sp>
      <p:sp>
        <p:nvSpPr>
          <p:cNvPr id="3" name="Content Placeholder 2">
            <a:extLst>
              <a:ext uri="{FF2B5EF4-FFF2-40B4-BE49-F238E27FC236}">
                <a16:creationId xmlns:a16="http://schemas.microsoft.com/office/drawing/2014/main" id="{90AD427F-4D84-FB7C-D4D8-E8E43E47F3B9}"/>
              </a:ext>
            </a:extLst>
          </p:cNvPr>
          <p:cNvSpPr>
            <a:spLocks noGrp="1"/>
          </p:cNvSpPr>
          <p:nvPr>
            <p:ph idx="1"/>
          </p:nvPr>
        </p:nvSpPr>
        <p:spPr/>
        <p:txBody>
          <a:bodyPr>
            <a:normAutofit/>
          </a:bodyPr>
          <a:lstStyle/>
          <a:p>
            <a:pPr marL="457200" indent="-457200">
              <a:buFont typeface="Arial" panose="020B0604020202020204" pitchFamily="34" charset="0"/>
              <a:buChar char="•"/>
            </a:pPr>
            <a:r>
              <a:rPr lang="en-US" sz="4400" dirty="0">
                <a:latin typeface="Aptos (Body)"/>
              </a:rPr>
              <a:t>We have hired a new team member to </a:t>
            </a:r>
          </a:p>
          <a:p>
            <a:pPr marL="1485900" lvl="1" indent="-457200"/>
            <a:r>
              <a:rPr lang="en-US" sz="3200" dirty="0">
                <a:solidFill>
                  <a:srgbClr val="2F3D4C"/>
                </a:solidFill>
                <a:latin typeface="Aptos (Body)"/>
              </a:rPr>
              <a:t>assist with the management of our improvement processes</a:t>
            </a:r>
          </a:p>
          <a:p>
            <a:pPr marL="1485900" lvl="1" indent="-457200"/>
            <a:r>
              <a:rPr lang="en-US" sz="3200" dirty="0">
                <a:solidFill>
                  <a:srgbClr val="2F3D4C"/>
                </a:solidFill>
                <a:latin typeface="Aptos (Body)"/>
              </a:rPr>
              <a:t>lead professional development</a:t>
            </a:r>
          </a:p>
          <a:p>
            <a:pPr marL="1485900" lvl="1" indent="-457200"/>
            <a:r>
              <a:rPr lang="en-US" sz="3200" dirty="0">
                <a:solidFill>
                  <a:srgbClr val="2F3D4C"/>
                </a:solidFill>
                <a:latin typeface="Aptos (Body)"/>
              </a:rPr>
              <a:t>enhance user experience with the website</a:t>
            </a:r>
          </a:p>
          <a:p>
            <a:pPr marL="1485900" lvl="1" indent="-457200"/>
            <a:r>
              <a:rPr lang="en-US" sz="3200" dirty="0">
                <a:solidFill>
                  <a:srgbClr val="2F3D4C"/>
                </a:solidFill>
                <a:latin typeface="Aptos (Body)"/>
              </a:rPr>
              <a:t>conduct data analysis and communicate findings</a:t>
            </a:r>
          </a:p>
          <a:p>
            <a:pPr marL="1485900" lvl="1" indent="-457200"/>
            <a:r>
              <a:rPr lang="en-US" sz="3200" dirty="0">
                <a:solidFill>
                  <a:srgbClr val="2F3D4C"/>
                </a:solidFill>
                <a:latin typeface="Aptos (Body)"/>
              </a:rPr>
              <a:t>provide guidance and recommendations on policy and administrative decisions</a:t>
            </a:r>
          </a:p>
          <a:p>
            <a:pPr marL="457200" indent="-457200">
              <a:buFont typeface="Arial" panose="020B0604020202020204" pitchFamily="34" charset="0"/>
              <a:buChar char="•"/>
            </a:pPr>
            <a:endParaRPr lang="en-US" sz="3600" dirty="0">
              <a:latin typeface="Aptos (Body)"/>
            </a:endParaRPr>
          </a:p>
        </p:txBody>
      </p:sp>
    </p:spTree>
    <p:extLst>
      <p:ext uri="{BB962C8B-B14F-4D97-AF65-F5344CB8AC3E}">
        <p14:creationId xmlns:p14="http://schemas.microsoft.com/office/powerpoint/2010/main" val="276000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2691F-9E7E-0732-0D91-A932850957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1562AD-F6E1-60AC-C1AD-076E202EBE41}"/>
              </a:ext>
            </a:extLst>
          </p:cNvPr>
          <p:cNvSpPr>
            <a:spLocks noGrp="1"/>
          </p:cNvSpPr>
          <p:nvPr>
            <p:ph type="title"/>
          </p:nvPr>
        </p:nvSpPr>
        <p:spPr/>
        <p:txBody>
          <a:bodyPr/>
          <a:lstStyle/>
          <a:p>
            <a:r>
              <a:rPr lang="en-US" dirty="0">
                <a:latin typeface="Aptos (Body)"/>
              </a:rPr>
              <a:t>Office of Accountability and Research</a:t>
            </a:r>
          </a:p>
        </p:txBody>
      </p:sp>
      <p:sp>
        <p:nvSpPr>
          <p:cNvPr id="3" name="Content Placeholder 2">
            <a:extLst>
              <a:ext uri="{FF2B5EF4-FFF2-40B4-BE49-F238E27FC236}">
                <a16:creationId xmlns:a16="http://schemas.microsoft.com/office/drawing/2014/main" id="{6E794DA2-071F-CF68-6013-37CB0023296D}"/>
              </a:ext>
            </a:extLst>
          </p:cNvPr>
          <p:cNvSpPr>
            <a:spLocks noGrp="1"/>
          </p:cNvSpPr>
          <p:nvPr>
            <p:ph idx="1"/>
          </p:nvPr>
        </p:nvSpPr>
        <p:spPr/>
        <p:txBody>
          <a:bodyPr>
            <a:normAutofit/>
          </a:bodyPr>
          <a:lstStyle/>
          <a:p>
            <a:pPr marL="457200" indent="-457200">
              <a:buFont typeface="Arial" panose="020B0604020202020204" pitchFamily="34" charset="0"/>
              <a:buChar char="•"/>
            </a:pPr>
            <a:r>
              <a:rPr lang="en-US" sz="4400" b="1" dirty="0">
                <a:latin typeface="Aptos (Body)"/>
              </a:rPr>
              <a:t>Dr. Era Roberts</a:t>
            </a:r>
            <a:r>
              <a:rPr lang="en-US" sz="4400" dirty="0">
                <a:latin typeface="Aptos (Body)"/>
              </a:rPr>
              <a:t>, Director of Accountability, Assessment, and Professional Development in Newberry County, will officially join our team on </a:t>
            </a:r>
            <a:r>
              <a:rPr lang="en-US" sz="4400" b="1" dirty="0">
                <a:latin typeface="Aptos (Body)"/>
              </a:rPr>
              <a:t>February 17</a:t>
            </a:r>
            <a:r>
              <a:rPr lang="en-US" sz="4400" dirty="0">
                <a:latin typeface="Aptos (Body)"/>
              </a:rPr>
              <a:t>!</a:t>
            </a:r>
          </a:p>
          <a:p>
            <a:pPr marL="457200" indent="-457200">
              <a:buFont typeface="Arial" panose="020B0604020202020204" pitchFamily="34" charset="0"/>
              <a:buChar char="•"/>
            </a:pPr>
            <a:endParaRPr lang="en-US" sz="3600" dirty="0"/>
          </a:p>
        </p:txBody>
      </p:sp>
    </p:spTree>
    <p:extLst>
      <p:ext uri="{BB962C8B-B14F-4D97-AF65-F5344CB8AC3E}">
        <p14:creationId xmlns:p14="http://schemas.microsoft.com/office/powerpoint/2010/main" val="15207635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B6C4-D2B6-579C-498A-DAD03A85C98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EFD67E4-F81C-5DB3-63A2-AC4F36AEA76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Key Documents</a:t>
            </a:r>
          </a:p>
        </p:txBody>
      </p:sp>
      <p:sp>
        <p:nvSpPr>
          <p:cNvPr id="2" name="Content Placeholder 1">
            <a:extLst>
              <a:ext uri="{FF2B5EF4-FFF2-40B4-BE49-F238E27FC236}">
                <a16:creationId xmlns:a16="http://schemas.microsoft.com/office/drawing/2014/main" id="{57ABAB04-0544-1EEC-B2F1-BFE4B629A4F9}"/>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dirty="0">
                <a:hlinkClick r:id="rId3"/>
              </a:rPr>
              <a:t>SIS Data Entry Manual</a:t>
            </a:r>
            <a:endParaRPr lang="en-US" dirty="0"/>
          </a:p>
          <a:p>
            <a:pPr marL="457200" indent="-457200">
              <a:buFont typeface="Arial" panose="020B0604020202020204" pitchFamily="34" charset="0"/>
              <a:buChar char="•"/>
            </a:pPr>
            <a:r>
              <a:rPr lang="en-US" dirty="0"/>
              <a:t>Data flow diagram – see slide deck</a:t>
            </a:r>
          </a:p>
          <a:p>
            <a:pPr marL="457200" indent="-457200">
              <a:buFont typeface="Arial" panose="020B0604020202020204" pitchFamily="34" charset="0"/>
              <a:buChar char="•"/>
            </a:pPr>
            <a:r>
              <a:rPr lang="en-US" dirty="0">
                <a:hlinkClick r:id="rId4"/>
              </a:rPr>
              <a:t>9</a:t>
            </a:r>
            <a:r>
              <a:rPr lang="en-US" baseline="30000" dirty="0">
                <a:hlinkClick r:id="rId4"/>
              </a:rPr>
              <a:t>th</a:t>
            </a:r>
            <a:r>
              <a:rPr lang="en-US" dirty="0">
                <a:hlinkClick r:id="rId4"/>
              </a:rPr>
              <a:t> Grade Code Flowchart</a:t>
            </a:r>
            <a:endParaRPr lang="en-US" dirty="0"/>
          </a:p>
          <a:p>
            <a:pPr marL="457200" indent="-457200">
              <a:buFont typeface="Arial" panose="020B0604020202020204" pitchFamily="34" charset="0"/>
              <a:buChar char="•"/>
            </a:pPr>
            <a:r>
              <a:rPr lang="en-US" dirty="0">
                <a:hlinkClick r:id="rId5"/>
              </a:rPr>
              <a:t>Level Data validations</a:t>
            </a:r>
          </a:p>
          <a:p>
            <a:pPr marL="457200" indent="-457200">
              <a:buFont typeface="Arial" panose="020B0604020202020204" pitchFamily="34" charset="0"/>
              <a:buChar char="•"/>
            </a:pPr>
            <a:r>
              <a:rPr lang="en-US" dirty="0">
                <a:hlinkClick r:id="rId6"/>
              </a:rPr>
              <a:t>Cohort Maintenance Information and Resources</a:t>
            </a:r>
            <a:r>
              <a:rPr lang="en-US" dirty="0"/>
              <a:t> web page</a:t>
            </a:r>
          </a:p>
          <a:p>
            <a:pPr marL="1485900" lvl="1" indent="-457200">
              <a:buFont typeface="Courier New" panose="020B0604020202020204" pitchFamily="34" charset="0"/>
              <a:buChar char="o"/>
            </a:pPr>
            <a:r>
              <a:rPr lang="en-US" sz="2800" dirty="0">
                <a:solidFill>
                  <a:srgbClr val="2F3D4C"/>
                </a:solidFill>
                <a:hlinkClick r:id="rId7"/>
              </a:rPr>
              <a:t>Cohort Progression Maintenance </a:t>
            </a:r>
            <a:r>
              <a:rPr lang="en-US" sz="2800">
                <a:solidFill>
                  <a:srgbClr val="2F3D4C"/>
                </a:solidFill>
                <a:hlinkClick r:id="rId7"/>
              </a:rPr>
              <a:t>Manual</a:t>
            </a:r>
            <a:r>
              <a:rPr lang="en-US" sz="2800">
                <a:solidFill>
                  <a:srgbClr val="2F3D4C"/>
                </a:solidFill>
              </a:rPr>
              <a:t> </a:t>
            </a:r>
          </a:p>
          <a:p>
            <a:pPr marL="1485900" lvl="1" indent="-457200">
              <a:buFont typeface="Courier New" panose="020B0604020202020204" pitchFamily="34" charset="0"/>
              <a:buChar char="o"/>
            </a:pPr>
            <a:r>
              <a:rPr lang="en-US" sz="2800">
                <a:solidFill>
                  <a:srgbClr val="2F3D4C"/>
                </a:solidFill>
              </a:rPr>
              <a:t>SCDE </a:t>
            </a:r>
            <a:r>
              <a:rPr lang="en-US" sz="2800" dirty="0">
                <a:solidFill>
                  <a:srgbClr val="2F3D4C"/>
                </a:solidFill>
              </a:rPr>
              <a:t>Memo (July 25, 2023) - </a:t>
            </a:r>
            <a:r>
              <a:rPr lang="en-US" sz="2800" dirty="0">
                <a:solidFill>
                  <a:srgbClr val="2F3D4C"/>
                </a:solidFill>
                <a:hlinkClick r:id="rId8"/>
              </a:rPr>
              <a:t>Student Enrollment, Age-Appropriate Placement, Ninth Grade Cohort, and International Transcript Guidance</a:t>
            </a:r>
            <a:endParaRPr lang="en-US" sz="2800" dirty="0">
              <a:solidFill>
                <a:srgbClr val="2F3D4C"/>
              </a:solidFill>
            </a:endParaRPr>
          </a:p>
          <a:p>
            <a:pPr marL="457200" indent="-457200">
              <a:buFont typeface="Arial" panose="020B0604020202020204" pitchFamily="34" charset="0"/>
              <a:buChar char="•"/>
            </a:pPr>
            <a:r>
              <a:rPr lang="en-US" dirty="0"/>
              <a:t>Mapping document – updates in progress (will be posted, and link will be shared)</a:t>
            </a:r>
          </a:p>
          <a:p>
            <a:pPr marL="457200" indent="-457200">
              <a:buFont typeface="Arial" panose="020B0604020202020204" pitchFamily="34" charset="0"/>
              <a:buChar char="•"/>
            </a:pPr>
            <a:r>
              <a:rPr lang="en-US" dirty="0"/>
              <a:t>Accountability-oriented mapping doc – in progress (will be posted, and link will be shared)</a:t>
            </a:r>
          </a:p>
          <a:p>
            <a:endParaRPr lang="en-US" dirty="0"/>
          </a:p>
        </p:txBody>
      </p:sp>
    </p:spTree>
    <p:extLst>
      <p:ext uri="{BB962C8B-B14F-4D97-AF65-F5344CB8AC3E}">
        <p14:creationId xmlns:p14="http://schemas.microsoft.com/office/powerpoint/2010/main" val="742462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09974D-E490-DCA8-2125-BB230F410B1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2D0189D-CEE3-38E6-F43E-CE6C22E4C65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BB21F546-B110-06B3-E514-A468AE6C43F2}"/>
              </a:ext>
            </a:extLst>
          </p:cNvPr>
          <p:cNvSpPr>
            <a:spLocks noGrp="1"/>
          </p:cNvSpPr>
          <p:nvPr>
            <p:ph idx="1"/>
          </p:nvPr>
        </p:nvSpPr>
        <p:spPr/>
        <p:txBody>
          <a:bodyPr>
            <a:normAutofit lnSpcReduction="10000"/>
          </a:bodyPr>
          <a:lstStyle/>
          <a:p>
            <a:pPr marL="571500" indent="-571500">
              <a:buFont typeface="Arial" panose="020B0604020202020204" pitchFamily="34" charset="0"/>
              <a:buChar char="•"/>
            </a:pPr>
            <a:r>
              <a:rPr lang="en-US" sz="4000" dirty="0"/>
              <a:t>A student who enrolls for the first time in a United States high school is added to the four-year graduation cohort (9GR). If a high school aged student without a transcript enrolls for their first year in a U.S. high school </a:t>
            </a:r>
            <a:r>
              <a:rPr lang="en-US" sz="4000" b="1" dirty="0"/>
              <a:t>on or prior to the 45th day</a:t>
            </a:r>
            <a:r>
              <a:rPr lang="en-US" sz="4000" dirty="0"/>
              <a:t>, the 9GR will be set to the two-digit year of the spring semester of that school year (e.g., for students who the 2025-26 school year is their first year in a U.S. high school will have a 9GR=26).</a:t>
            </a:r>
          </a:p>
          <a:p>
            <a:pPr marL="571500" indent="-571500">
              <a:buFont typeface="Arial" panose="020B0604020202020204" pitchFamily="34" charset="0"/>
              <a:buChar char="•"/>
            </a:pPr>
            <a:r>
              <a:rPr lang="en-US" sz="4000" dirty="0"/>
              <a:t>If an international student enrolls with enough credits to be classified as a junior, their 9GR will be the same as a first-year freshman as it is their </a:t>
            </a:r>
            <a:r>
              <a:rPr lang="en-US" sz="4000" b="1" dirty="0"/>
              <a:t>first year of high school in the U.S.</a:t>
            </a:r>
            <a:r>
              <a:rPr lang="en-US" sz="4000" dirty="0"/>
              <a:t> Students who enroll at an older age must be allowed to accrue credits to meet graduation requirements until they age out of school. </a:t>
            </a:r>
          </a:p>
        </p:txBody>
      </p:sp>
      <p:sp>
        <p:nvSpPr>
          <p:cNvPr id="6" name="TextBox 5">
            <a:extLst>
              <a:ext uri="{FF2B5EF4-FFF2-40B4-BE49-F238E27FC236}">
                <a16:creationId xmlns:a16="http://schemas.microsoft.com/office/drawing/2014/main" id="{4D35BD57-AD6F-B4C5-C7F7-FB3ADBD7BC92}"/>
              </a:ext>
            </a:extLst>
          </p:cNvPr>
          <p:cNvSpPr txBox="1"/>
          <p:nvPr/>
        </p:nvSpPr>
        <p:spPr>
          <a:xfrm>
            <a:off x="1418094" y="8151015"/>
            <a:ext cx="17210867" cy="923330"/>
          </a:xfrm>
          <a:prstGeom prst="rect">
            <a:avLst/>
          </a:prstGeom>
          <a:noFill/>
        </p:spPr>
        <p:txBody>
          <a:bodyPr wrap="square">
            <a:spAutoFit/>
          </a:bodyPr>
          <a:lstStyle/>
          <a:p>
            <a:r>
              <a:rPr lang="en-US" sz="1800" dirty="0">
                <a:solidFill>
                  <a:srgbClr val="2F3D4C"/>
                </a:solidFill>
              </a:rPr>
              <a:t>https://ed.sc.gov/data/cohort-maintenance-information-and-resources/cohort-progression-maintenance-manual/</a:t>
            </a:r>
          </a:p>
          <a:p>
            <a:r>
              <a:rPr lang="en-US" sz="1800" dirty="0">
                <a:solidFill>
                  <a:srgbClr val="2F3D4C"/>
                </a:solidFill>
              </a:rPr>
              <a:t>https://ed.sc.gov/newsroom/school-district-memoranda-archive/student-enrollment-age-appropriate-placement-ninth-grade-cohort-and-international-transcript-guidance/student-enrollment-age-appropriate-placement-ninth-grade-cohort-and-international-transcript-guidance-memo/</a:t>
            </a:r>
          </a:p>
        </p:txBody>
      </p:sp>
    </p:spTree>
    <p:extLst>
      <p:ext uri="{BB962C8B-B14F-4D97-AF65-F5344CB8AC3E}">
        <p14:creationId xmlns:p14="http://schemas.microsoft.com/office/powerpoint/2010/main" val="416888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10E84-B663-5F2F-33B0-E3EBB61409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ADBD74-5813-557E-BB5D-5CECB1269086}"/>
              </a:ext>
            </a:extLst>
          </p:cNvPr>
          <p:cNvSpPr>
            <a:spLocks noGrp="1"/>
          </p:cNvSpPr>
          <p:nvPr>
            <p:ph type="title"/>
          </p:nvPr>
        </p:nvSpPr>
        <p:spPr/>
        <p:txBody>
          <a:bodyPr/>
          <a:lstStyle/>
          <a:p>
            <a:r>
              <a:rPr lang="en-US" dirty="0">
                <a:latin typeface="Aptos (Body)"/>
              </a:rPr>
              <a:t>Key Takeaways</a:t>
            </a:r>
          </a:p>
        </p:txBody>
      </p:sp>
      <p:sp>
        <p:nvSpPr>
          <p:cNvPr id="3" name="Content Placeholder 2">
            <a:extLst>
              <a:ext uri="{FF2B5EF4-FFF2-40B4-BE49-F238E27FC236}">
                <a16:creationId xmlns:a16="http://schemas.microsoft.com/office/drawing/2014/main" id="{C13185F9-DBA5-AF56-2D74-157608493D6B}"/>
              </a:ext>
            </a:extLst>
          </p:cNvPr>
          <p:cNvSpPr>
            <a:spLocks noGrp="1"/>
          </p:cNvSpPr>
          <p:nvPr>
            <p:ph idx="1"/>
          </p:nvPr>
        </p:nvSpPr>
        <p:spPr>
          <a:xfrm>
            <a:off x="918972" y="2175346"/>
            <a:ext cx="16450056" cy="6587653"/>
          </a:xfrm>
        </p:spPr>
        <p:txBody>
          <a:bodyPr>
            <a:normAutofit fontScale="92500" lnSpcReduction="20000"/>
          </a:bodyPr>
          <a:lstStyle/>
          <a:p>
            <a:pPr marL="457200" indent="-457200">
              <a:buFont typeface="Arial" panose="020B0604020202020204" pitchFamily="34" charset="0"/>
              <a:buChar char="•"/>
            </a:pPr>
            <a:r>
              <a:rPr lang="en-US" sz="4400" dirty="0">
                <a:latin typeface="Aptos (Body)"/>
              </a:rPr>
              <a:t>The four-year graduation cohort forms the basis for several critical accountability metrics.</a:t>
            </a:r>
          </a:p>
          <a:p>
            <a:pPr marL="457200" indent="-457200">
              <a:buFont typeface="Arial" panose="020B0604020202020204" pitchFamily="34" charset="0"/>
              <a:buChar char="•"/>
            </a:pPr>
            <a:r>
              <a:rPr lang="en-US" sz="4400" dirty="0"/>
              <a:t>As of school year 2025-2026, only PowerSchool data entry determines whether a high school student is included in or excluded from a particular accountability cohort. </a:t>
            </a:r>
          </a:p>
          <a:p>
            <a:pPr marL="457200" indent="-457200">
              <a:buFont typeface="Arial" panose="020B0604020202020204" pitchFamily="34" charset="0"/>
              <a:buChar char="•"/>
            </a:pPr>
            <a:r>
              <a:rPr lang="en-US" sz="4400" dirty="0"/>
              <a:t>Districts and schools should use the On-Track and College &amp; Career Readiness Dashboard report in Admin Navigator to monitor which students are included in their cohorts.</a:t>
            </a:r>
          </a:p>
          <a:p>
            <a:pPr marL="457200" indent="-457200">
              <a:buFont typeface="Arial" panose="020B0604020202020204" pitchFamily="34" charset="0"/>
              <a:buChar char="•"/>
            </a:pPr>
            <a:r>
              <a:rPr lang="en-US" sz="4400" dirty="0"/>
              <a:t>There are several steps districts and schools can take to troubleshoot potential errors in their cohort data.</a:t>
            </a:r>
          </a:p>
          <a:p>
            <a:pPr marL="457200" indent="-457200">
              <a:buFont typeface="Arial" panose="020B0604020202020204" pitchFamily="34" charset="0"/>
              <a:buChar char="•"/>
            </a:pPr>
            <a:r>
              <a:rPr lang="en-US" sz="4400" dirty="0"/>
              <a:t>It is critical that requirements for coding the four-year graduation cohorts be followed at all levels of our system in order to ensure </a:t>
            </a:r>
            <a:r>
              <a:rPr lang="en-US" sz="4400"/>
              <a:t>accurate accountability data.</a:t>
            </a:r>
            <a:endParaRPr lang="en-US" sz="4400" dirty="0"/>
          </a:p>
          <a:p>
            <a:pPr marL="457200" indent="-457200">
              <a:buFont typeface="Arial" panose="020B0604020202020204" pitchFamily="34" charset="0"/>
              <a:buChar char="•"/>
            </a:pPr>
            <a:endParaRPr lang="en-US" sz="4400" dirty="0"/>
          </a:p>
          <a:p>
            <a:pPr marL="457200" indent="-457200">
              <a:buFont typeface="Arial" panose="020B0604020202020204" pitchFamily="34" charset="0"/>
              <a:buChar char="•"/>
            </a:pPr>
            <a:endParaRPr lang="en-US" sz="4400" dirty="0">
              <a:latin typeface="Aptos (Body)"/>
            </a:endParaRPr>
          </a:p>
          <a:p>
            <a:pPr marL="457200" indent="-457200">
              <a:buFont typeface="Arial" panose="020B0604020202020204" pitchFamily="34" charset="0"/>
              <a:buChar char="•"/>
            </a:pPr>
            <a:endParaRPr lang="en-US" sz="3600" dirty="0"/>
          </a:p>
        </p:txBody>
      </p:sp>
    </p:spTree>
    <p:extLst>
      <p:ext uri="{BB962C8B-B14F-4D97-AF65-F5344CB8AC3E}">
        <p14:creationId xmlns:p14="http://schemas.microsoft.com/office/powerpoint/2010/main" val="15783904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815052" y="4558596"/>
            <a:ext cx="3529348" cy="58490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1" i="0" u="none" strike="noStrike" kern="1200" cap="none" spc="0" normalizeH="0" baseline="0" noProof="0" dirty="0">
                <a:ln>
                  <a:noFill/>
                </a:ln>
                <a:effectLst/>
                <a:uLnTx/>
                <a:uFillTx/>
                <a:latin typeface="Aptos" panose="020B0004020202020204" pitchFamily="34" charset="0"/>
                <a:ea typeface="+mn-ea"/>
                <a:cs typeface="+mn-cs"/>
              </a:rPr>
              <a:t>Vann Holden</a:t>
            </a:r>
          </a:p>
        </p:txBody>
      </p: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a:xfrm>
            <a:off x="8790904" y="5511790"/>
            <a:ext cx="3529348" cy="1003310"/>
          </a:xfrm>
        </p:spPr>
        <p:txBody>
          <a:bodyPr vert="horz" lIns="91440" tIns="45720" rIns="91440" bIns="45720" rtlCol="0" anchor="t">
            <a:noAutofit/>
          </a:bodyPr>
          <a:lstStyle/>
          <a:p>
            <a:pPr marL="0" indent="0">
              <a:buNone/>
            </a:pPr>
            <a:r>
              <a:rPr lang="en-US" sz="2400" dirty="0">
                <a:latin typeface="Aptos"/>
                <a:hlinkClick r:id="rId4"/>
              </a:rPr>
              <a:t>cvholden@ed.sc.gov</a:t>
            </a:r>
            <a:endParaRPr lang="en-US"/>
          </a:p>
          <a:p>
            <a:pPr marL="0" indent="0">
              <a:buNone/>
            </a:pPr>
            <a:r>
              <a:rPr lang="en-US" sz="2400"/>
              <a:t>Chief Research Officer</a:t>
            </a:r>
          </a:p>
        </p:txBody>
      </p:sp>
      <p:sp>
        <p:nvSpPr>
          <p:cNvPr id="2" name="TextBox 4">
            <a:extLst>
              <a:ext uri="{FF2B5EF4-FFF2-40B4-BE49-F238E27FC236}">
                <a16:creationId xmlns:a16="http://schemas.microsoft.com/office/drawing/2014/main" id="{B6735652-DF44-3052-A9B4-B188E74321D0}"/>
              </a:ext>
            </a:extLst>
          </p:cNvPr>
          <p:cNvSpPr txBox="1">
            <a:spLocks/>
          </p:cNvSpPr>
          <p:nvPr/>
        </p:nvSpPr>
        <p:spPr>
          <a:xfrm>
            <a:off x="12586952" y="4558596"/>
            <a:ext cx="3529348" cy="58490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600" dirty="0">
                <a:latin typeface="Aptos" panose="020B0004020202020204" pitchFamily="34" charset="0"/>
                <a:ea typeface="+mn-ea"/>
                <a:cs typeface="+mn-cs"/>
              </a:rPr>
              <a:t>Wendy Stephens</a:t>
            </a:r>
          </a:p>
        </p:txBody>
      </p:sp>
      <p:sp>
        <p:nvSpPr>
          <p:cNvPr id="5" name="Content Placeholder 3">
            <a:extLst>
              <a:ext uri="{FF2B5EF4-FFF2-40B4-BE49-F238E27FC236}">
                <a16:creationId xmlns:a16="http://schemas.microsoft.com/office/drawing/2014/main" id="{12580F75-8CCE-2278-58D2-408E8D17445A}"/>
              </a:ext>
            </a:extLst>
          </p:cNvPr>
          <p:cNvSpPr txBox="1">
            <a:spLocks/>
          </p:cNvSpPr>
          <p:nvPr/>
        </p:nvSpPr>
        <p:spPr>
          <a:xfrm>
            <a:off x="12576915" y="5511790"/>
            <a:ext cx="4234903"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400" dirty="0">
                <a:latin typeface="Aptos"/>
                <a:hlinkClick r:id="rId5"/>
              </a:rPr>
              <a:t>wstephens@ed.sc.gov</a:t>
            </a:r>
            <a:endParaRPr lang="en-US"/>
          </a:p>
          <a:p>
            <a:pPr marL="0" indent="0">
              <a:buNone/>
            </a:pPr>
            <a:r>
              <a:rPr lang="en-US" sz="2400" dirty="0">
                <a:latin typeface="Aptos"/>
              </a:rPr>
              <a:t>Team Lead, Data Management</a:t>
            </a:r>
            <a:endParaRPr lang="en-US" sz="2400" dirty="0">
              <a:latin typeface="Aptos" panose="020B0004020202020204" pitchFamily="34" charset="0"/>
            </a:endParaRPr>
          </a:p>
        </p:txBody>
      </p:sp>
    </p:spTree>
    <p:extLst>
      <p:ext uri="{BB962C8B-B14F-4D97-AF65-F5344CB8AC3E}">
        <p14:creationId xmlns:p14="http://schemas.microsoft.com/office/powerpoint/2010/main" val="5629938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13437-BDDC-C152-21B1-EBBE60E2F0E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B84C0D6-F230-4C30-73DA-5DCFC744BE0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D070C7B3-A3FD-DB3D-329F-975B040F5874}"/>
              </a:ext>
            </a:extLst>
          </p:cNvPr>
          <p:cNvSpPr>
            <a:spLocks noGrp="1"/>
          </p:cNvSpPr>
          <p:nvPr>
            <p:ph idx="1"/>
          </p:nvPr>
        </p:nvSpPr>
        <p:spPr/>
        <p:txBody>
          <a:bodyPr>
            <a:normAutofit/>
          </a:bodyPr>
          <a:lstStyle/>
          <a:p>
            <a:pPr marL="571500" indent="-571500">
              <a:buFont typeface="Arial" panose="020B0604020202020204" pitchFamily="34" charset="0"/>
              <a:buChar char="•"/>
            </a:pPr>
            <a:r>
              <a:rPr lang="en-US" sz="4000" dirty="0"/>
              <a:t>What if a student transfers in from a South Carolina public school </a:t>
            </a:r>
            <a:r>
              <a:rPr lang="en-US" sz="4000" b="1" dirty="0"/>
              <a:t>after the 45</a:t>
            </a:r>
            <a:r>
              <a:rPr lang="en-US" sz="4000" b="1" baseline="30000" dirty="0"/>
              <a:t>th</a:t>
            </a:r>
            <a:r>
              <a:rPr lang="en-US" sz="4000" b="1" dirty="0"/>
              <a:t> day</a:t>
            </a:r>
            <a:r>
              <a:rPr lang="en-US" sz="4000" dirty="0"/>
              <a:t>?</a:t>
            </a:r>
          </a:p>
          <a:p>
            <a:pPr marL="1600200" lvl="1" indent="-571500"/>
            <a:r>
              <a:rPr lang="en-US" sz="3600" dirty="0">
                <a:solidFill>
                  <a:srgbClr val="2F3D4C"/>
                </a:solidFill>
              </a:rPr>
              <a:t>If the student was in 9th grade prior to the transfer, assign the 9GR that was provided by the sending school.</a:t>
            </a:r>
          </a:p>
          <a:p>
            <a:pPr marL="1600200" lvl="1" indent="-571500"/>
            <a:r>
              <a:rPr lang="en-US" sz="3600" dirty="0">
                <a:solidFill>
                  <a:srgbClr val="2F3D4C"/>
                </a:solidFill>
              </a:rPr>
              <a:t>If the student was in 8th grade prior to the transfer or had no 9GR, use the subsequent year's 9GR value.</a:t>
            </a:r>
          </a:p>
          <a:p>
            <a:pPr marL="1600200" lvl="1" indent="-571500"/>
            <a:endParaRPr lang="en-US" sz="5400" dirty="0"/>
          </a:p>
        </p:txBody>
      </p:sp>
    </p:spTree>
    <p:extLst>
      <p:ext uri="{BB962C8B-B14F-4D97-AF65-F5344CB8AC3E}">
        <p14:creationId xmlns:p14="http://schemas.microsoft.com/office/powerpoint/2010/main" val="48603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17E46-3562-A3B4-18CA-FA579412879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65FC49E-5B63-F629-B923-E9724DFCF32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6E844C1E-C15D-5EB9-B5F4-4D5E87AAC01C}"/>
              </a:ext>
            </a:extLst>
          </p:cNvPr>
          <p:cNvSpPr>
            <a:spLocks noGrp="1"/>
          </p:cNvSpPr>
          <p:nvPr>
            <p:ph idx="1"/>
          </p:nvPr>
        </p:nvSpPr>
        <p:spPr/>
        <p:txBody>
          <a:bodyPr>
            <a:normAutofit/>
          </a:bodyPr>
          <a:lstStyle/>
          <a:p>
            <a:pPr marL="571500" indent="-571500">
              <a:buFont typeface="Arial" panose="020B0604020202020204" pitchFamily="34" charset="0"/>
              <a:buChar char="•"/>
            </a:pPr>
            <a:r>
              <a:rPr lang="en-US" sz="4000" dirty="0"/>
              <a:t>What if a student transfers from a Private School, Homeschool, or Non-South Carolina school </a:t>
            </a:r>
            <a:r>
              <a:rPr lang="en-US" sz="4000" b="1" dirty="0"/>
              <a:t>after the 45</a:t>
            </a:r>
            <a:r>
              <a:rPr lang="en-US" sz="4000" b="1" baseline="30000" dirty="0"/>
              <a:t>th</a:t>
            </a:r>
            <a:r>
              <a:rPr lang="en-US" sz="4000" b="1" dirty="0"/>
              <a:t> day</a:t>
            </a:r>
            <a:r>
              <a:rPr lang="en-US" sz="4000" dirty="0"/>
              <a:t>?</a:t>
            </a:r>
          </a:p>
          <a:p>
            <a:pPr marL="1600200" lvl="1" indent="-571500"/>
            <a:r>
              <a:rPr lang="en-US" sz="3600" dirty="0">
                <a:solidFill>
                  <a:srgbClr val="2F3D4C"/>
                </a:solidFill>
              </a:rPr>
              <a:t>Determine the student's original entry into 9th grade after reviewing the transcript and assign the corresponding 9GR value.</a:t>
            </a:r>
          </a:p>
        </p:txBody>
      </p:sp>
    </p:spTree>
    <p:extLst>
      <p:ext uri="{BB962C8B-B14F-4D97-AF65-F5344CB8AC3E}">
        <p14:creationId xmlns:p14="http://schemas.microsoft.com/office/powerpoint/2010/main" val="240419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BB403-11B8-F2A6-54F9-63500A952BA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CF67C13-714D-878C-A3A0-906A5734209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Cohort</a:t>
            </a:r>
          </a:p>
        </p:txBody>
      </p:sp>
      <p:sp>
        <p:nvSpPr>
          <p:cNvPr id="2" name="Content Placeholder 1">
            <a:extLst>
              <a:ext uri="{FF2B5EF4-FFF2-40B4-BE49-F238E27FC236}">
                <a16:creationId xmlns:a16="http://schemas.microsoft.com/office/drawing/2014/main" id="{73BC9240-9262-FBB9-A9ED-2FEEA288132E}"/>
              </a:ext>
            </a:extLst>
          </p:cNvPr>
          <p:cNvSpPr>
            <a:spLocks noGrp="1"/>
          </p:cNvSpPr>
          <p:nvPr>
            <p:ph idx="1"/>
          </p:nvPr>
        </p:nvSpPr>
        <p:spPr/>
        <p:txBody>
          <a:bodyPr>
            <a:normAutofit fontScale="92500" lnSpcReduction="10000"/>
          </a:bodyPr>
          <a:lstStyle/>
          <a:p>
            <a:pPr marL="571500" indent="-571500">
              <a:buFont typeface="Arial" panose="020B0604020202020204" pitchFamily="34" charset="0"/>
              <a:buChar char="•"/>
            </a:pPr>
            <a:r>
              <a:rPr lang="en-US" sz="4300" dirty="0"/>
              <a:t>What if a student transfers in from a school outside the United States </a:t>
            </a:r>
            <a:r>
              <a:rPr lang="en-US" sz="4300" b="1" dirty="0"/>
              <a:t>after the 45</a:t>
            </a:r>
            <a:r>
              <a:rPr lang="en-US" sz="4300" b="1" baseline="30000" dirty="0"/>
              <a:t>th</a:t>
            </a:r>
            <a:r>
              <a:rPr lang="en-US" sz="4300" b="1" dirty="0"/>
              <a:t> day</a:t>
            </a:r>
            <a:r>
              <a:rPr lang="en-US" sz="4300" dirty="0"/>
              <a:t>?</a:t>
            </a:r>
          </a:p>
          <a:p>
            <a:pPr marL="1600200" lvl="1" indent="-571500"/>
            <a:r>
              <a:rPr lang="en-US" sz="3900" dirty="0">
                <a:solidFill>
                  <a:srgbClr val="2F3D4C"/>
                </a:solidFill>
              </a:rPr>
              <a:t>If a high school aged student without a transcript enrolls for their first year in a U.S. high school </a:t>
            </a:r>
            <a:r>
              <a:rPr lang="en-US" sz="3900" b="1" dirty="0">
                <a:solidFill>
                  <a:srgbClr val="2F3D4C"/>
                </a:solidFill>
              </a:rPr>
              <a:t>after the 45th day</a:t>
            </a:r>
            <a:r>
              <a:rPr lang="en-US" sz="3900" dirty="0">
                <a:solidFill>
                  <a:srgbClr val="2F3D4C"/>
                </a:solidFill>
              </a:rPr>
              <a:t>, the 9GR will be set to the two-digit year of the spring semester for the following school year (i.e., the school year in which they are enrolled for their first 45th day; e.g., a student who enrolls for the first time in a U.S. high school in January of 2026 will have 9GR=27).</a:t>
            </a:r>
          </a:p>
          <a:p>
            <a:pPr marL="1600200" lvl="1" indent="-571500"/>
            <a:r>
              <a:rPr lang="en-US" sz="3900" dirty="0">
                <a:solidFill>
                  <a:srgbClr val="2F3D4C"/>
                </a:solidFill>
              </a:rPr>
              <a:t>If an international student enrolls with enough credits to be classified as a junior, their 9GR will be the same as a first-year freshman as it is their first year of high school in the U.S. Students who enroll at an older age must be allowed to accrue credits to meet graduation requirements until they age out of school. </a:t>
            </a:r>
          </a:p>
          <a:p>
            <a:pPr marL="571500" indent="-571500">
              <a:buFont typeface="Arial" panose="020B0604020202020204" pitchFamily="34" charset="0"/>
              <a:buChar char="•"/>
            </a:pPr>
            <a:endParaRPr lang="en-US" sz="4000" dirty="0"/>
          </a:p>
        </p:txBody>
      </p:sp>
      <p:sp>
        <p:nvSpPr>
          <p:cNvPr id="3" name="TextBox 2">
            <a:extLst>
              <a:ext uri="{FF2B5EF4-FFF2-40B4-BE49-F238E27FC236}">
                <a16:creationId xmlns:a16="http://schemas.microsoft.com/office/drawing/2014/main" id="{759A99C9-1F8B-DBC1-6680-64AFFBF27E88}"/>
              </a:ext>
            </a:extLst>
          </p:cNvPr>
          <p:cNvSpPr txBox="1"/>
          <p:nvPr/>
        </p:nvSpPr>
        <p:spPr>
          <a:xfrm>
            <a:off x="1418094" y="8151015"/>
            <a:ext cx="17210867" cy="923330"/>
          </a:xfrm>
          <a:prstGeom prst="rect">
            <a:avLst/>
          </a:prstGeom>
          <a:noFill/>
        </p:spPr>
        <p:txBody>
          <a:bodyPr wrap="square">
            <a:spAutoFit/>
          </a:bodyPr>
          <a:lstStyle/>
          <a:p>
            <a:r>
              <a:rPr lang="en-US" sz="1800" dirty="0">
                <a:solidFill>
                  <a:srgbClr val="2F3D4C"/>
                </a:solidFill>
              </a:rPr>
              <a:t>https://ed.sc.gov/data/cohort-maintenance-information-and-resources/cohort-progression-maintenance-manual/</a:t>
            </a:r>
          </a:p>
          <a:p>
            <a:r>
              <a:rPr lang="en-US" sz="1800" dirty="0">
                <a:solidFill>
                  <a:srgbClr val="2F3D4C"/>
                </a:solidFill>
              </a:rPr>
              <a:t>https://ed.sc.gov/newsroom/school-district-memoranda-archive/student-enrollment-age-appropriate-placement-ninth-grade-cohort-and-international-transcript-guidance/student-enrollment-age-appropriate-placement-ninth-grade-cohort-and-international-transcript-guidance-memo/</a:t>
            </a:r>
          </a:p>
        </p:txBody>
      </p:sp>
    </p:spTree>
    <p:extLst>
      <p:ext uri="{BB962C8B-B14F-4D97-AF65-F5344CB8AC3E}">
        <p14:creationId xmlns:p14="http://schemas.microsoft.com/office/powerpoint/2010/main" val="37299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EAACA-075A-7C07-3AD0-9ADA2098A864}"/>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2078F1F6-A1C8-714C-4618-7834A1BCB651}"/>
              </a:ext>
            </a:extLst>
          </p:cNvPr>
          <p:cNvSpPr>
            <a:spLocks noGrp="1"/>
          </p:cNvSpPr>
          <p:nvPr>
            <p:ph type="title"/>
          </p:nvPr>
        </p:nvSpPr>
        <p:spPr>
          <a:xfrm>
            <a:off x="885251" y="685800"/>
            <a:ext cx="6272788" cy="1669256"/>
          </a:xfrm>
        </p:spPr>
        <p:txBody>
          <a:bodyPr/>
          <a:lstStyle/>
          <a:p>
            <a:r>
              <a:rPr lang="en-US" dirty="0"/>
              <a:t>9th Grade Code Flowchart</a:t>
            </a:r>
          </a:p>
        </p:txBody>
      </p:sp>
      <p:sp>
        <p:nvSpPr>
          <p:cNvPr id="10" name="TextBox 9">
            <a:extLst>
              <a:ext uri="{FF2B5EF4-FFF2-40B4-BE49-F238E27FC236}">
                <a16:creationId xmlns:a16="http://schemas.microsoft.com/office/drawing/2014/main" id="{216B6F20-83C0-C174-C242-1EB39A5AB6A3}"/>
              </a:ext>
            </a:extLst>
          </p:cNvPr>
          <p:cNvSpPr txBox="1"/>
          <p:nvPr/>
        </p:nvSpPr>
        <p:spPr>
          <a:xfrm>
            <a:off x="906463" y="3314700"/>
            <a:ext cx="6917985" cy="5488781"/>
          </a:xfrm>
          <a:prstGeom prst="rect">
            <a:avLst/>
          </a:prstGeom>
        </p:spPr>
        <p:txBody>
          <a:bodyPr vert="horz" lIns="91440" tIns="45720" rIns="91440" bIns="45720" rtlCol="0" anchor="t">
            <a:normAutofit/>
          </a:bodyPr>
          <a:lstStyle/>
          <a:p>
            <a:pPr defTabSz="1371600">
              <a:lnSpc>
                <a:spcPct val="110000"/>
              </a:lnSpc>
              <a:spcAft>
                <a:spcPts val="600"/>
              </a:spcAft>
            </a:pPr>
            <a:r>
              <a:rPr lang="en-US" sz="2800" b="1" dirty="0">
                <a:solidFill>
                  <a:srgbClr val="2E4F6A"/>
                </a:solidFill>
                <a:hlinkClick r:id="rId3"/>
              </a:rPr>
              <a:t>https://ed.sc.gov/data/cohort-maintenance-information-and-resources/ninth-grade-code-flowchart/</a:t>
            </a:r>
            <a:endParaRPr lang="en-US" sz="2800" b="1" dirty="0">
              <a:solidFill>
                <a:srgbClr val="2E4F6A"/>
              </a:solidFill>
            </a:endParaRPr>
          </a:p>
          <a:p>
            <a:pPr defTabSz="1371600">
              <a:lnSpc>
                <a:spcPct val="110000"/>
              </a:lnSpc>
              <a:spcAft>
                <a:spcPts val="600"/>
              </a:spcAft>
            </a:pPr>
            <a:endParaRPr lang="en-US" sz="2800" b="1" dirty="0">
              <a:solidFill>
                <a:srgbClr val="2E4F6A"/>
              </a:solidFill>
            </a:endParaRPr>
          </a:p>
          <a:p>
            <a:pPr defTabSz="1371600">
              <a:lnSpc>
                <a:spcPct val="110000"/>
              </a:lnSpc>
              <a:spcAft>
                <a:spcPts val="600"/>
              </a:spcAft>
            </a:pPr>
            <a:endParaRPr lang="en-US" sz="2800" b="1" dirty="0">
              <a:solidFill>
                <a:srgbClr val="2E4F6A"/>
              </a:solidFill>
            </a:endParaRPr>
          </a:p>
          <a:p>
            <a:pPr defTabSz="1371600">
              <a:lnSpc>
                <a:spcPct val="110000"/>
              </a:lnSpc>
              <a:spcAft>
                <a:spcPts val="600"/>
              </a:spcAft>
            </a:pPr>
            <a:endParaRPr lang="en-US" sz="2800" b="1" dirty="0">
              <a:solidFill>
                <a:srgbClr val="2E4F6A"/>
              </a:solidFill>
            </a:endParaRPr>
          </a:p>
        </p:txBody>
      </p:sp>
      <p:pic>
        <p:nvPicPr>
          <p:cNvPr id="8" name="Picture 7">
            <a:extLst>
              <a:ext uri="{FF2B5EF4-FFF2-40B4-BE49-F238E27FC236}">
                <a16:creationId xmlns:a16="http://schemas.microsoft.com/office/drawing/2014/main" id="{4A97D693-A095-51C3-F1BB-FBFA678B7220}"/>
              </a:ext>
            </a:extLst>
          </p:cNvPr>
          <p:cNvPicPr>
            <a:picLocks noChangeAspect="1"/>
          </p:cNvPicPr>
          <p:nvPr/>
        </p:nvPicPr>
        <p:blipFill>
          <a:blip r:embed="rId4"/>
          <a:srcRect r="650" b="-2"/>
          <a:stretch>
            <a:fillRect/>
          </a:stretch>
        </p:blipFill>
        <p:spPr>
          <a:xfrm>
            <a:off x="7581900" y="590550"/>
            <a:ext cx="10458450" cy="8105775"/>
          </a:xfrm>
          <a:prstGeom prst="rect">
            <a:avLst/>
          </a:prstGeom>
          <a:noFill/>
          <a:ln w="28575">
            <a:solidFill>
              <a:srgbClr val="F0C14C"/>
            </a:solidFill>
          </a:ln>
        </p:spPr>
      </p:pic>
    </p:spTree>
    <p:extLst>
      <p:ext uri="{BB962C8B-B14F-4D97-AF65-F5344CB8AC3E}">
        <p14:creationId xmlns:p14="http://schemas.microsoft.com/office/powerpoint/2010/main" val="228790620"/>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04766b-290c-42fc-a673-128e85a8f69d">
      <Terms xmlns="http://schemas.microsoft.com/office/infopath/2007/PartnerControls"/>
    </lcf76f155ced4ddcb4097134ff3c332f>
    <TaxCatchAll xmlns="fdccf180-ee2c-409b-8a25-1cdfae5dab3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9D0CC2A5211B4C888747B14FE75761" ma:contentTypeVersion="10" ma:contentTypeDescription="Create a new document." ma:contentTypeScope="" ma:versionID="e7de0c229ebec48572a3756d4b0fa51a">
  <xsd:schema xmlns:xsd="http://www.w3.org/2001/XMLSchema" xmlns:xs="http://www.w3.org/2001/XMLSchema" xmlns:p="http://schemas.microsoft.com/office/2006/metadata/properties" xmlns:ns2="ac04766b-290c-42fc-a673-128e85a8f69d" xmlns:ns3="fdccf180-ee2c-409b-8a25-1cdfae5dab39" targetNamespace="http://schemas.microsoft.com/office/2006/metadata/properties" ma:root="true" ma:fieldsID="366f00552b99f4dd7104ea21653ff743" ns2:_="" ns3:_="">
    <xsd:import namespace="ac04766b-290c-42fc-a673-128e85a8f69d"/>
    <xsd:import namespace="fdccf180-ee2c-409b-8a25-1cdfae5dab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04766b-290c-42fc-a673-128e85a8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ccf180-ee2c-409b-8a25-1cdfae5dab3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87391c-5b88-4ea5-9c6b-479d0e8b810b}" ma:internalName="TaxCatchAll" ma:showField="CatchAllData" ma:web="fdccf180-ee2c-409b-8a25-1cdfae5dab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D99C92-20D5-4D6D-B1DE-7E43054FF587}">
  <ds:schemaRefs>
    <ds:schemaRef ds:uri="http://schemas.microsoft.com/sharepoint/v3/contenttype/forms"/>
  </ds:schemaRefs>
</ds:datastoreItem>
</file>

<file path=customXml/itemProps2.xml><?xml version="1.0" encoding="utf-8"?>
<ds:datastoreItem xmlns:ds="http://schemas.openxmlformats.org/officeDocument/2006/customXml" ds:itemID="{9FCAD417-77C3-4171-AF25-F6F1857C6079}">
  <ds:schemaRefs>
    <ds:schemaRef ds:uri="ac04766b-290c-42fc-a673-128e85a8f69d"/>
    <ds:schemaRef ds:uri="fdccf180-ee2c-409b-8a25-1cdfae5dab39"/>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B46823D-2FD9-4D8B-ABD8-ABD5C5DAAED2}">
  <ds:schemaRefs>
    <ds:schemaRef ds:uri="ac04766b-290c-42fc-a673-128e85a8f69d"/>
    <ds:schemaRef ds:uri="fdccf180-ee2c-409b-8a25-1cdfae5dab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powerpoint_light</Template>
  <TotalTime>4473</TotalTime>
  <Words>3587</Words>
  <Application>Microsoft Office PowerPoint</Application>
  <PresentationFormat>Custom</PresentationFormat>
  <Paragraphs>419</Paragraphs>
  <Slides>52</Slides>
  <Notes>48</Notes>
  <HiddenSlides>0</HiddenSlides>
  <MMClips>1</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1_Office Theme</vt:lpstr>
      <vt:lpstr>Cohorts</vt:lpstr>
      <vt:lpstr>Agenda</vt:lpstr>
      <vt:lpstr>Cohorts</vt:lpstr>
      <vt:lpstr>Cohort</vt:lpstr>
      <vt:lpstr>Cohort</vt:lpstr>
      <vt:lpstr>Cohort</vt:lpstr>
      <vt:lpstr>Cohort</vt:lpstr>
      <vt:lpstr>Cohort</vt:lpstr>
      <vt:lpstr>9th Grade Code Flowchart</vt:lpstr>
      <vt:lpstr>Cohort</vt:lpstr>
      <vt:lpstr>Cohort</vt:lpstr>
      <vt:lpstr>Cohort</vt:lpstr>
      <vt:lpstr>Cohorts</vt:lpstr>
      <vt:lpstr>Coding Requirements</vt:lpstr>
      <vt:lpstr>Coding requirements</vt:lpstr>
      <vt:lpstr>Coding requirements</vt:lpstr>
      <vt:lpstr>Coding requirements</vt:lpstr>
      <vt:lpstr>Coding requirements</vt:lpstr>
      <vt:lpstr>Coding requirements</vt:lpstr>
      <vt:lpstr>Coding requirements</vt:lpstr>
      <vt:lpstr>Coding requirements</vt:lpstr>
      <vt:lpstr>How does data make it to SCDE?</vt:lpstr>
      <vt:lpstr>How does data make it to SCDE?</vt:lpstr>
      <vt:lpstr>How does the data make it to SCDE?</vt:lpstr>
      <vt:lpstr>Verifying Your Data</vt:lpstr>
      <vt:lpstr>Verifying Data</vt:lpstr>
      <vt:lpstr>Verifying Data</vt:lpstr>
      <vt:lpstr>Verifying Data</vt:lpstr>
      <vt:lpstr>Verifying Data</vt:lpstr>
      <vt:lpstr>Verifying Data</vt:lpstr>
      <vt:lpstr>Verifying Data</vt:lpstr>
      <vt:lpstr>Verifying Data</vt:lpstr>
      <vt:lpstr>Verifying Data</vt:lpstr>
      <vt:lpstr>Verifying Data</vt:lpstr>
      <vt:lpstr>Verifying Data</vt:lpstr>
      <vt:lpstr>Verifying Data</vt:lpstr>
      <vt:lpstr>Verifying Data</vt:lpstr>
      <vt:lpstr>Resolving Potential Issues</vt:lpstr>
      <vt:lpstr>Resolving Potential Issues</vt:lpstr>
      <vt:lpstr>Resolving Potential Issues</vt:lpstr>
      <vt:lpstr>Resolving Potential Issues</vt:lpstr>
      <vt:lpstr>Planning Time</vt:lpstr>
      <vt:lpstr>Planning Time</vt:lpstr>
      <vt:lpstr>Planning Time</vt:lpstr>
      <vt:lpstr>Next Steps</vt:lpstr>
      <vt:lpstr>Office of Accountability and Research</vt:lpstr>
      <vt:lpstr>Office of Accountability and Research</vt:lpstr>
      <vt:lpstr>Office of Accountability and Research</vt:lpstr>
      <vt:lpstr>Key Documents</vt:lpstr>
      <vt:lpstr>Key Takeaways</vt:lpstr>
      <vt:lpstr>Vann Holden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Holden, Vann</dc:creator>
  <cp:lastModifiedBy>Holden, Vann</cp:lastModifiedBy>
  <cp:revision>4</cp:revision>
  <dcterms:created xsi:type="dcterms:W3CDTF">2025-12-12T14:07:31Z</dcterms:created>
  <dcterms:modified xsi:type="dcterms:W3CDTF">2026-03-09T14:21:58Z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0x010100049D0CC2A5211B4C888747B14FE75761</vt:lpwstr>
  </property>
  <property fmtid="{D5CDD505-2E9C-101B-9397-08002B2CF9AE}" pid="3" name="MediaServiceImageTags">
    <vt:lpwstr/>
  </property>
</Properties>
</file>