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4"/>
  </p:sldMasterIdLst>
  <p:notesMasterIdLst>
    <p:notesMasterId r:id="rId33"/>
  </p:notesMasterIdLst>
  <p:handoutMasterIdLst>
    <p:handoutMasterId r:id="rId34"/>
  </p:handoutMasterIdLst>
  <p:sldIdLst>
    <p:sldId id="258" r:id="rId5"/>
    <p:sldId id="273" r:id="rId6"/>
    <p:sldId id="275" r:id="rId7"/>
    <p:sldId id="285" r:id="rId8"/>
    <p:sldId id="276" r:id="rId9"/>
    <p:sldId id="277" r:id="rId10"/>
    <p:sldId id="278" r:id="rId11"/>
    <p:sldId id="279" r:id="rId12"/>
    <p:sldId id="280" r:id="rId13"/>
    <p:sldId id="281" r:id="rId14"/>
    <p:sldId id="282" r:id="rId15"/>
    <p:sldId id="283" r:id="rId16"/>
    <p:sldId id="286" r:id="rId17"/>
    <p:sldId id="287" r:id="rId18"/>
    <p:sldId id="288" r:id="rId19"/>
    <p:sldId id="284" r:id="rId20"/>
    <p:sldId id="290" r:id="rId21"/>
    <p:sldId id="291" r:id="rId22"/>
    <p:sldId id="292" r:id="rId23"/>
    <p:sldId id="294" r:id="rId24"/>
    <p:sldId id="295" r:id="rId25"/>
    <p:sldId id="296" r:id="rId26"/>
    <p:sldId id="297" r:id="rId27"/>
    <p:sldId id="298" r:id="rId28"/>
    <p:sldId id="299" r:id="rId29"/>
    <p:sldId id="300" r:id="rId30"/>
    <p:sldId id="289" r:id="rId31"/>
    <p:sldId id="274" r:id="rId32"/>
  </p:sldIdLst>
  <p:sldSz cx="12192000" cy="6858000"/>
  <p:notesSz cx="7023100" cy="9309100"/>
  <p:custDataLst>
    <p:tags r:id="rId3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3431" autoAdjust="0"/>
  </p:normalViewPr>
  <p:slideViewPr>
    <p:cSldViewPr>
      <p:cViewPr varScale="1">
        <p:scale>
          <a:sx n="103" d="100"/>
          <a:sy n="103" d="100"/>
        </p:scale>
        <p:origin x="132" y="29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91" d="100"/>
          <a:sy n="91" d="100"/>
        </p:scale>
        <p:origin x="936" y="6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EECBF1B3-D54A-4A8D-92AA-7B31EBF8B582}" type="datetimeFigureOut">
              <a:rPr lang="en-US" smtClean="0"/>
              <a:t>6/22/2021</a:t>
            </a:fld>
            <a:endParaRPr lang="en-US"/>
          </a:p>
        </p:txBody>
      </p:sp>
      <p:sp>
        <p:nvSpPr>
          <p:cNvPr id="4" name="Footer Placeholder 3"/>
          <p:cNvSpPr>
            <a:spLocks noGrp="1"/>
          </p:cNvSpPr>
          <p:nvPr>
            <p:ph type="ftr" sz="quarter" idx="2"/>
          </p:nvPr>
        </p:nvSpPr>
        <p:spPr>
          <a:xfrm>
            <a:off x="78034" y="8766069"/>
            <a:ext cx="5540446" cy="465455"/>
          </a:xfrm>
          <a:prstGeom prst="rect">
            <a:avLst/>
          </a:prstGeom>
        </p:spPr>
        <p:txBody>
          <a:bodyPr vert="horz" lIns="93324" tIns="46662" rIns="93324" bIns="46662" rtlCol="0" anchor="b"/>
          <a:lstStyle>
            <a:lvl1pPr algn="l">
              <a:defRPr sz="1200"/>
            </a:lvl1pPr>
          </a:lstStyle>
          <a:p>
            <a:r>
              <a:rPr lang="en-US" dirty="0" smtClean="0">
                <a:latin typeface="Times New Roman" panose="02020603050405020304" pitchFamily="18" charset="0"/>
                <a:cs typeface="Times New Roman" panose="02020603050405020304" pitchFamily="18" charset="0"/>
              </a:rPr>
              <a:t>South Carolina Department of Education</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3"/>
          </p:nvPr>
        </p:nvSpPr>
        <p:spPr>
          <a:xfrm>
            <a:off x="6164722" y="8766069"/>
            <a:ext cx="778719" cy="465455"/>
          </a:xfrm>
          <a:prstGeom prst="rect">
            <a:avLst/>
          </a:prstGeom>
        </p:spPr>
        <p:txBody>
          <a:bodyPr vert="horz" lIns="93324" tIns="46662" rIns="93324" bIns="46662" rtlCol="0" anchor="b"/>
          <a:lstStyle>
            <a:lvl1pPr algn="r">
              <a:defRPr sz="1200"/>
            </a:lvl1pPr>
          </a:lstStyle>
          <a:p>
            <a:fld id="{39184511-D9F4-4BA0-9D09-BB9CF2585151}" type="slidenum">
              <a:rPr lang="en-US" smtClean="0">
                <a:latin typeface="Times New Roman" panose="02020603050405020304" pitchFamily="18" charset="0"/>
                <a:cs typeface="Times New Roman" panose="02020603050405020304" pitchFamily="18" charset="0"/>
              </a:rPr>
              <a:t>‹#›</a:t>
            </a:fld>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661641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78035" y="8766069"/>
            <a:ext cx="3043343" cy="465455"/>
          </a:xfrm>
          <a:prstGeom prst="rect">
            <a:avLst/>
          </a:prstGeom>
        </p:spPr>
        <p:txBody>
          <a:bodyPr vert="horz" lIns="93324" tIns="46662" rIns="93324" bIns="46662" rtlCol="0" anchor="b"/>
          <a:lstStyle>
            <a:lvl1pPr algn="l">
              <a:defRPr sz="1200">
                <a:latin typeface="Times New Roman" panose="02020603050405020304" pitchFamily="18" charset="0"/>
                <a:cs typeface="Times New Roman" panose="02020603050405020304" pitchFamily="18" charset="0"/>
              </a:defRPr>
            </a:lvl1pPr>
          </a:lstStyle>
          <a:p>
            <a:r>
              <a:rPr lang="en-US" dirty="0" smtClean="0"/>
              <a:t>South Carolina Department of Education</a:t>
            </a:r>
            <a:endParaRPr lang="en-US" dirty="0"/>
          </a:p>
        </p:txBody>
      </p:sp>
      <p:sp>
        <p:nvSpPr>
          <p:cNvPr id="7" name="Slide Number Placeholder 6"/>
          <p:cNvSpPr>
            <a:spLocks noGrp="1"/>
          </p:cNvSpPr>
          <p:nvPr>
            <p:ph type="sldNum" sz="quarter" idx="5"/>
          </p:nvPr>
        </p:nvSpPr>
        <p:spPr>
          <a:xfrm>
            <a:off x="3901722" y="8766069"/>
            <a:ext cx="3043343" cy="465455"/>
          </a:xfrm>
          <a:prstGeom prst="rect">
            <a:avLst/>
          </a:prstGeom>
        </p:spPr>
        <p:txBody>
          <a:bodyPr vert="horz" lIns="93324" tIns="46662" rIns="93324" bIns="46662" rtlCol="0" anchor="b"/>
          <a:lstStyle>
            <a:lvl1pPr algn="r">
              <a:defRPr sz="1200">
                <a:latin typeface="Times New Roman" panose="02020603050405020304" pitchFamily="18" charset="0"/>
                <a:cs typeface="Times New Roman" panose="02020603050405020304" pitchFamily="18" charset="0"/>
              </a:defRPr>
            </a:lvl1pPr>
          </a:lstStyle>
          <a:p>
            <a:fld id="{9091D14C-FD63-4621-8F63-9ECEE9A5DEDE}" type="slidenum">
              <a:rPr lang="en-US" smtClean="0"/>
              <a:pPr/>
              <a:t>‹#›</a:t>
            </a:fld>
            <a:endParaRPr lang="en-US" dirty="0"/>
          </a:p>
        </p:txBody>
      </p:sp>
    </p:spTree>
    <p:extLst>
      <p:ext uri="{BB962C8B-B14F-4D97-AF65-F5344CB8AC3E}">
        <p14:creationId xmlns:p14="http://schemas.microsoft.com/office/powerpoint/2010/main" val="295771147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a:t>
            </a:fld>
            <a:endParaRPr lang="en-US" dirty="0"/>
          </a:p>
        </p:txBody>
      </p:sp>
    </p:spTree>
    <p:extLst>
      <p:ext uri="{BB962C8B-B14F-4D97-AF65-F5344CB8AC3E}">
        <p14:creationId xmlns:p14="http://schemas.microsoft.com/office/powerpoint/2010/main" val="3729891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teacher, I can use this data and the insights provided in the charts and visualizations to assess whether certain trends are occurring with any of the demographic subgroups or grade levels of my students. I also have access to detailed data tables that allow me to drill down to specific students for focused intervention and to better understand trends in their attendance and absence from the instructional time I have with them.</a:t>
            </a:r>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10</a:t>
            </a:fld>
            <a:endParaRPr lang="en-US" dirty="0"/>
          </a:p>
        </p:txBody>
      </p:sp>
    </p:spTree>
    <p:extLst>
      <p:ext uri="{BB962C8B-B14F-4D97-AF65-F5344CB8AC3E}">
        <p14:creationId xmlns:p14="http://schemas.microsoft.com/office/powerpoint/2010/main" val="13845150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I identify a certain student from the Students data table, I can right-click their name, choose Drill Through, and Student Profile. This provides more specific information and trend data for that student to give me a current and historical picture from this school year. Additionally, the Student Profile lists parent/caregiver contact information which, when combined with the student data, allows me to make an informative, productive phone call or email with the student and their caregiver. </a:t>
            </a:r>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11</a:t>
            </a:fld>
            <a:endParaRPr lang="en-US" dirty="0"/>
          </a:p>
        </p:txBody>
      </p:sp>
    </p:spTree>
    <p:extLst>
      <p:ext uri="{BB962C8B-B14F-4D97-AF65-F5344CB8AC3E}">
        <p14:creationId xmlns:p14="http://schemas.microsoft.com/office/powerpoint/2010/main" val="24460302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12</a:t>
            </a:fld>
            <a:endParaRPr lang="en-US" dirty="0"/>
          </a:p>
        </p:txBody>
      </p:sp>
    </p:spTree>
    <p:extLst>
      <p:ext uri="{BB962C8B-B14F-4D97-AF65-F5344CB8AC3E}">
        <p14:creationId xmlns:p14="http://schemas.microsoft.com/office/powerpoint/2010/main" val="1361462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school / staff analysis, a user would log in to the dashboard with a district role. </a:t>
            </a:r>
            <a:r>
              <a:rPr lang="en-US" dirty="0"/>
              <a:t>The following screenshot is for </a:t>
            </a:r>
            <a:r>
              <a:rPr lang="en-US" dirty="0" smtClean="0"/>
              <a:t>David Wilson, Superintendent at Grand Bend ISD.</a:t>
            </a:r>
          </a:p>
          <a:p>
            <a:endParaRPr lang="en-US" dirty="0" smtClean="0"/>
          </a:p>
          <a:p>
            <a:r>
              <a:rPr lang="en-US" dirty="0" smtClean="0"/>
              <a:t>Use Case 1: As a District Administrator, I want to be able to see how our students are performing and identify any areas where students may not be translating their skills. I will want to look at populations within the district that need intervention. </a:t>
            </a:r>
          </a:p>
          <a:p>
            <a:endParaRPr lang="en-US" dirty="0" smtClean="0"/>
          </a:p>
          <a:p>
            <a:r>
              <a:rPr lang="en-US" dirty="0" smtClean="0"/>
              <a:t>I can quickly see normalized performance level information across the student body over time. The color coded results based on Ed-</a:t>
            </a:r>
            <a:r>
              <a:rPr lang="en-US" dirty="0" err="1" smtClean="0"/>
              <a:t>Fi's</a:t>
            </a:r>
            <a:r>
              <a:rPr lang="en-US" dirty="0" smtClean="0"/>
              <a:t> standard performance level options help to quickly categorize overall performance while the individual scores give me context within the specific assessment.</a:t>
            </a: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13</a:t>
            </a:fld>
            <a:endParaRPr lang="en-US" dirty="0"/>
          </a:p>
        </p:txBody>
      </p:sp>
    </p:spTree>
    <p:extLst>
      <p:ext uri="{BB962C8B-B14F-4D97-AF65-F5344CB8AC3E}">
        <p14:creationId xmlns:p14="http://schemas.microsoft.com/office/powerpoint/2010/main" val="311565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trend analysis, a user would log in to the dashboard with a district role. The following screenshot is for David Wilson, Superintendent at Grand Bend ISD.</a:t>
            </a:r>
          </a:p>
          <a:p>
            <a:r>
              <a:rPr lang="en-US" dirty="0"/>
              <a:t> </a:t>
            </a:r>
          </a:p>
          <a:p>
            <a:r>
              <a:rPr lang="en-US" b="1" dirty="0"/>
              <a:t>Use Case 2</a:t>
            </a:r>
            <a:r>
              <a:rPr lang="en-US" dirty="0"/>
              <a:t>: As a District Administrator, I want to be able to see how our students are performing and identify any areas where students may not be translating their skills. I will want to look at populations within the district that need intervention. </a:t>
            </a:r>
          </a:p>
          <a:p>
            <a:r>
              <a:rPr lang="en-US" dirty="0"/>
              <a:t> </a:t>
            </a:r>
          </a:p>
          <a:p>
            <a:r>
              <a:rPr lang="en-US" dirty="0"/>
              <a:t>As an administrator, I can move over to the Trends tab to see how different groups are performing over time. This gives a quick visual of the breakdown of students by performance level over time. I can use the filters on the left to inspect different student populations within the district.  The Staff and Subject Area filters help me check how students are performing in their core subjects as well as in relation to support provided by staff.</a:t>
            </a: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14</a:t>
            </a:fld>
            <a:endParaRPr lang="en-US" dirty="0"/>
          </a:p>
        </p:txBody>
      </p:sp>
    </p:spTree>
    <p:extLst>
      <p:ext uri="{BB962C8B-B14F-4D97-AF65-F5344CB8AC3E}">
        <p14:creationId xmlns:p14="http://schemas.microsoft.com/office/powerpoint/2010/main" val="3529715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student analysis, a user would log in to the dashboard with a principal role. The following few screenshots are for Chadwick Garner, principal at Grand Bend Elementary.</a:t>
            </a:r>
          </a:p>
          <a:p>
            <a:r>
              <a:rPr lang="en-US" dirty="0"/>
              <a:t> </a:t>
            </a:r>
          </a:p>
          <a:p>
            <a:r>
              <a:rPr lang="en-US" b="1" dirty="0"/>
              <a:t>Use Case 1</a:t>
            </a:r>
            <a:r>
              <a:rPr lang="en-US" dirty="0"/>
              <a:t>: As a Principal, I want to be able to see trends for my school and identify students that need intervention. </a:t>
            </a:r>
          </a:p>
          <a:p>
            <a:r>
              <a:rPr lang="en-US" dirty="0"/>
              <a:t> </a:t>
            </a:r>
          </a:p>
          <a:p>
            <a:r>
              <a:rPr lang="en-US" dirty="0"/>
              <a:t>After looking at the trend information for my school I will also want to drill down into individual students to see how they are performing. There are three areas I'll want to look at regarding student performance:</a:t>
            </a:r>
          </a:p>
          <a:p>
            <a:r>
              <a:rPr lang="en-US" dirty="0"/>
              <a:t> </a:t>
            </a:r>
          </a:p>
          <a:p>
            <a:pPr marL="174982" indent="-174982">
              <a:buFont typeface="Arial" panose="020B0604020202020204" pitchFamily="34" charset="0"/>
              <a:buChar char="•"/>
            </a:pPr>
            <a:r>
              <a:rPr lang="en-US" dirty="0"/>
              <a:t>Across subject areas</a:t>
            </a:r>
          </a:p>
          <a:p>
            <a:pPr marL="174982" indent="-174982">
              <a:buFont typeface="Arial" panose="020B0604020202020204" pitchFamily="34" charset="0"/>
              <a:buChar char="•"/>
            </a:pPr>
            <a:r>
              <a:rPr lang="en-US" dirty="0"/>
              <a:t>Based on our defined learning standards</a:t>
            </a:r>
          </a:p>
          <a:p>
            <a:pPr marL="174982" indent="-174982">
              <a:buFont typeface="Arial" panose="020B0604020202020204" pitchFamily="34" charset="0"/>
              <a:buChar char="•"/>
            </a:pPr>
            <a:r>
              <a:rPr lang="en-US" dirty="0"/>
              <a:t>Based on individual assessments</a:t>
            </a:r>
          </a:p>
          <a:p>
            <a:r>
              <a:rPr lang="en-US" dirty="0"/>
              <a:t> </a:t>
            </a:r>
          </a:p>
          <a:p>
            <a:r>
              <a:rPr lang="en-US" dirty="0"/>
              <a:t>This information will help me understand how students are performing and correlate their results in each specific context for student outcomes.</a:t>
            </a: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15</a:t>
            </a:fld>
            <a:endParaRPr lang="en-US" dirty="0"/>
          </a:p>
        </p:txBody>
      </p:sp>
    </p:spTree>
    <p:extLst>
      <p:ext uri="{BB962C8B-B14F-4D97-AF65-F5344CB8AC3E}">
        <p14:creationId xmlns:p14="http://schemas.microsoft.com/office/powerpoint/2010/main" val="260628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16</a:t>
            </a:fld>
            <a:endParaRPr lang="en-US" dirty="0"/>
          </a:p>
        </p:txBody>
      </p:sp>
    </p:spTree>
    <p:extLst>
      <p:ext uri="{BB962C8B-B14F-4D97-AF65-F5344CB8AC3E}">
        <p14:creationId xmlns:p14="http://schemas.microsoft.com/office/powerpoint/2010/main" val="7957311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User Story - As a parent or guardian, I want to be able to see at a glance how my children are doing in their classes, and whether there are any concerns to keep track of or discuss with their teachers.</a:t>
            </a:r>
          </a:p>
          <a:p>
            <a:endParaRPr lang="en-US" dirty="0" smtClean="0"/>
          </a:p>
          <a:p>
            <a:r>
              <a:rPr lang="en-US" dirty="0" smtClean="0"/>
              <a:t>Use Case 1 - Parent Home View: Once a parent/guardian authenticates with the portal, they will see their students' status and any relevant alerts in their home/preferred language.</a:t>
            </a:r>
          </a:p>
          <a:p>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17</a:t>
            </a:fld>
            <a:endParaRPr lang="en-US" dirty="0"/>
          </a:p>
        </p:txBody>
      </p:sp>
    </p:spTree>
    <p:extLst>
      <p:ext uri="{BB962C8B-B14F-4D97-AF65-F5344CB8AC3E}">
        <p14:creationId xmlns:p14="http://schemas.microsoft.com/office/powerpoint/2010/main" val="123166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Case 2 - Change Language: The portal allows a user to select their language of choice. Selecting the Language icon on the top right allows them to choose and automatically refresh the portal.</a:t>
            </a: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18</a:t>
            </a:fld>
            <a:endParaRPr lang="en-US" dirty="0"/>
          </a:p>
        </p:txBody>
      </p:sp>
    </p:spTree>
    <p:extLst>
      <p:ext uri="{BB962C8B-B14F-4D97-AF65-F5344CB8AC3E}">
        <p14:creationId xmlns:p14="http://schemas.microsoft.com/office/powerpoint/2010/main" val="8135694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Case 3 - View Student Detail: Parents/guardians can view their student's key status details at a glance. This summary view includes absences and whether the student has reached a threshold of concern, behavior notices and relevant actions, overall course grade average, and any missing assignments from any of their enrolled courses.</a:t>
            </a: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19</a:t>
            </a:fld>
            <a:endParaRPr lang="en-US" dirty="0"/>
          </a:p>
        </p:txBody>
      </p:sp>
    </p:spTree>
    <p:extLst>
      <p:ext uri="{BB962C8B-B14F-4D97-AF65-F5344CB8AC3E}">
        <p14:creationId xmlns:p14="http://schemas.microsoft.com/office/powerpoint/2010/main" val="2846660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a:t>
            </a:fld>
            <a:endParaRPr lang="en-US" dirty="0"/>
          </a:p>
        </p:txBody>
      </p:sp>
    </p:spTree>
    <p:extLst>
      <p:ext uri="{BB962C8B-B14F-4D97-AF65-F5344CB8AC3E}">
        <p14:creationId xmlns:p14="http://schemas.microsoft.com/office/powerpoint/2010/main" val="29982368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View Student Detail  - Absences/Grades/Indicators</a:t>
            </a:r>
            <a:r>
              <a:rPr lang="en-US" b="1" dirty="0"/>
              <a:t>:</a:t>
            </a:r>
            <a:r>
              <a:rPr lang="en-US" dirty="0"/>
              <a:t> Parents/guardians can review recent absences along with notes about those absences from school staff.  They can also see grades and indicators for each available grading period across sessions/semesters, including end of course exams.</a:t>
            </a: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20</a:t>
            </a:fld>
            <a:endParaRPr lang="en-US" dirty="0"/>
          </a:p>
        </p:txBody>
      </p:sp>
    </p:spTree>
    <p:extLst>
      <p:ext uri="{BB962C8B-B14F-4D97-AF65-F5344CB8AC3E}">
        <p14:creationId xmlns:p14="http://schemas.microsoft.com/office/powerpoint/2010/main" val="6087044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View Student Detail  - </a:t>
            </a:r>
            <a:r>
              <a:rPr lang="en-US" sz="1200" b="0" kern="1200" dirty="0" smtClean="0">
                <a:solidFill>
                  <a:schemeClr val="tx1"/>
                </a:solidFill>
                <a:effectLst/>
                <a:latin typeface="+mn-lt"/>
                <a:ea typeface="+mn-ea"/>
                <a:cs typeface="+mn-cs"/>
              </a:rPr>
              <a:t>Student Assignments/ Student Schedule</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Parents/guardians can see more detail of the missing assignments from each of their current courses.  In addition, they can see their student's schedule in a calendar timeline.</a:t>
            </a:r>
            <a:endParaRPr lang="en-US" sz="1200" kern="1200" dirty="0">
              <a:solidFill>
                <a:schemeClr val="tx1"/>
              </a:solidFill>
              <a:effectLst/>
              <a:latin typeface="+mn-lt"/>
              <a:ea typeface="+mn-ea"/>
              <a:cs typeface="+mn-cs"/>
            </a:endParaRP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21</a:t>
            </a:fld>
            <a:endParaRPr lang="en-US" dirty="0"/>
          </a:p>
        </p:txBody>
      </p:sp>
    </p:spTree>
    <p:extLst>
      <p:ext uri="{BB962C8B-B14F-4D97-AF65-F5344CB8AC3E}">
        <p14:creationId xmlns:p14="http://schemas.microsoft.com/office/powerpoint/2010/main" val="20579804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View Student Detail  - </a:t>
            </a:r>
            <a:r>
              <a:rPr lang="en-US" sz="1200" b="0" kern="1200" dirty="0" smtClean="0">
                <a:solidFill>
                  <a:schemeClr val="tx1"/>
                </a:solidFill>
                <a:effectLst/>
                <a:latin typeface="+mn-lt"/>
                <a:ea typeface="+mn-ea"/>
                <a:cs typeface="+mn-cs"/>
              </a:rPr>
              <a:t>Staff Team:  </a:t>
            </a:r>
            <a:r>
              <a:rPr lang="en-US" sz="1200" kern="1200" dirty="0" smtClean="0">
                <a:solidFill>
                  <a:schemeClr val="tx1"/>
                </a:solidFill>
                <a:effectLst/>
                <a:latin typeface="+mn-lt"/>
                <a:ea typeface="+mn-ea"/>
                <a:cs typeface="+mn-cs"/>
              </a:rPr>
              <a:t>Parents/guardians can see an overall view of teachers and staff who interact with their student.</a:t>
            </a:r>
          </a:p>
          <a:p>
            <a:endParaRPr lang="en-US" sz="1200" kern="1200" dirty="0">
              <a:solidFill>
                <a:schemeClr val="tx1"/>
              </a:solidFill>
              <a:effectLst/>
              <a:latin typeface="+mn-lt"/>
              <a:ea typeface="+mn-ea"/>
              <a:cs typeface="+mn-cs"/>
            </a:endParaRP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22</a:t>
            </a:fld>
            <a:endParaRPr lang="en-US" dirty="0"/>
          </a:p>
        </p:txBody>
      </p:sp>
    </p:spTree>
    <p:extLst>
      <p:ext uri="{BB962C8B-B14F-4D97-AF65-F5344CB8AC3E}">
        <p14:creationId xmlns:p14="http://schemas.microsoft.com/office/powerpoint/2010/main" val="24288119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View Student Detail  - </a:t>
            </a:r>
            <a:r>
              <a:rPr lang="en-US" sz="1200" b="0" kern="1200" dirty="0" smtClean="0">
                <a:solidFill>
                  <a:schemeClr val="tx1"/>
                </a:solidFill>
                <a:effectLst/>
                <a:latin typeface="+mn-lt"/>
                <a:ea typeface="+mn-ea"/>
                <a:cs typeface="+mn-cs"/>
              </a:rPr>
              <a:t>On Track Dashboard: Parents/guardians can track their student's progress. </a:t>
            </a:r>
            <a:endParaRPr lang="en-US" sz="1200" kern="1200" dirty="0">
              <a:solidFill>
                <a:schemeClr val="tx1"/>
              </a:solidFill>
              <a:effectLst/>
              <a:latin typeface="+mn-lt"/>
              <a:ea typeface="+mn-ea"/>
              <a:cs typeface="+mn-cs"/>
            </a:endParaRP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23</a:t>
            </a:fld>
            <a:endParaRPr lang="en-US" dirty="0"/>
          </a:p>
        </p:txBody>
      </p:sp>
    </p:spTree>
    <p:extLst>
      <p:ext uri="{BB962C8B-B14F-4D97-AF65-F5344CB8AC3E}">
        <p14:creationId xmlns:p14="http://schemas.microsoft.com/office/powerpoint/2010/main" val="31690346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User Story - As a teacher or other staff assigned to work with students, I want to be able to view students in each of my classes (course sections) and keep track of their concerns.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Staff Use Case 1 - Staff Section Search: Once logged in, teaching staff are presented with an interface where they can choose their sections or search for specific students:</a:t>
            </a:r>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24</a:t>
            </a:fld>
            <a:endParaRPr lang="en-US" dirty="0"/>
          </a:p>
        </p:txBody>
      </p:sp>
    </p:spTree>
    <p:extLst>
      <p:ext uri="{BB962C8B-B14F-4D97-AF65-F5344CB8AC3E}">
        <p14:creationId xmlns:p14="http://schemas.microsoft.com/office/powerpoint/2010/main" val="37059273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Staff Use Case 2 - Student View: Staff are able to see the same view of student detail as shown in the Family Portal section above.</a:t>
            </a:r>
            <a:endParaRPr lang="en-US" sz="1200" kern="1200" dirty="0">
              <a:solidFill>
                <a:schemeClr val="tx1"/>
              </a:solidFill>
              <a:effectLst/>
              <a:latin typeface="+mn-lt"/>
              <a:ea typeface="+mn-ea"/>
              <a:cs typeface="+mn-cs"/>
            </a:endParaRP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25</a:t>
            </a:fld>
            <a:endParaRPr lang="en-US" dirty="0"/>
          </a:p>
        </p:txBody>
      </p:sp>
    </p:spTree>
    <p:extLst>
      <p:ext uri="{BB962C8B-B14F-4D97-AF65-F5344CB8AC3E}">
        <p14:creationId xmlns:p14="http://schemas.microsoft.com/office/powerpoint/2010/main" val="1486039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Staff Use Case 3 - Message with Student or Family Members: The portal allows staff to search for students and their parents or guardians, and then communicate with them via your organization's official channels.</a:t>
            </a:r>
            <a:endParaRPr lang="en-US" sz="1200" kern="1200" dirty="0">
              <a:solidFill>
                <a:schemeClr val="tx1"/>
              </a:solidFill>
              <a:effectLst/>
              <a:latin typeface="+mn-lt"/>
              <a:ea typeface="+mn-ea"/>
              <a:cs typeface="+mn-cs"/>
            </a:endParaRP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26</a:t>
            </a:fld>
            <a:endParaRPr lang="en-US" dirty="0"/>
          </a:p>
        </p:txBody>
      </p:sp>
    </p:spTree>
    <p:extLst>
      <p:ext uri="{BB962C8B-B14F-4D97-AF65-F5344CB8AC3E}">
        <p14:creationId xmlns:p14="http://schemas.microsoft.com/office/powerpoint/2010/main" val="39394790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27</a:t>
            </a:fld>
            <a:endParaRPr lang="en-US" dirty="0"/>
          </a:p>
        </p:txBody>
      </p:sp>
    </p:spTree>
    <p:extLst>
      <p:ext uri="{BB962C8B-B14F-4D97-AF65-F5344CB8AC3E}">
        <p14:creationId xmlns:p14="http://schemas.microsoft.com/office/powerpoint/2010/main" val="1204338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28</a:t>
            </a:fld>
            <a:endParaRPr lang="en-US" dirty="0"/>
          </a:p>
        </p:txBody>
      </p:sp>
    </p:spTree>
    <p:extLst>
      <p:ext uri="{BB962C8B-B14F-4D97-AF65-F5344CB8AC3E}">
        <p14:creationId xmlns:p14="http://schemas.microsoft.com/office/powerpoint/2010/main" val="1636673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district level analysis a user would need to log in to the dashboard with a Superintendent role. The following few screenshots are for David Wilson, Superintendent of Schools at Grand Bend ISD.</a:t>
            </a:r>
          </a:p>
          <a:p>
            <a:endParaRPr lang="en-US" dirty="0" smtClean="0"/>
          </a:p>
          <a:p>
            <a:r>
              <a:rPr lang="en-US" dirty="0" smtClean="0"/>
              <a:t>User Story 1: As a Superintendent or district central office staff member, I want to monitor enrollment, attendance, and chronic absenteeism data across schools in my district, so I can work with campus leaders to address the challenges to impacted students and families. I may also want view chronic absentee rates across different campuses, so I can tailor support strategies and allocate resources as needed. </a:t>
            </a:r>
          </a:p>
          <a:p>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3</a:t>
            </a:fld>
            <a:endParaRPr lang="en-US" dirty="0"/>
          </a:p>
        </p:txBody>
      </p:sp>
    </p:spTree>
    <p:extLst>
      <p:ext uri="{BB962C8B-B14F-4D97-AF65-F5344CB8AC3E}">
        <p14:creationId xmlns:p14="http://schemas.microsoft.com/office/powerpoint/2010/main" val="3746419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district level analysis a user would need to log in to the dashboard with a Superintendent role. The following few screenshots are for David Wilson, Superintendent of Schools at Grand Bend ISD.</a:t>
            </a:r>
          </a:p>
          <a:p>
            <a:endParaRPr lang="en-US" dirty="0" smtClean="0"/>
          </a:p>
          <a:p>
            <a:r>
              <a:rPr lang="en-US" dirty="0" smtClean="0"/>
              <a:t>User Story 1: As a Superintendent or district central office staff member, I want to monitor enrollment, attendance, and chronic absenteeism data across schools in my district, so I can work with campus leaders to address the challenges to impacted students and families. I may also want view chronic absentee rates across different campuses, so I can tailor support strategies and allocate resources as needed. </a:t>
            </a:r>
          </a:p>
          <a:p>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4</a:t>
            </a:fld>
            <a:endParaRPr lang="en-US" dirty="0"/>
          </a:p>
        </p:txBody>
      </p:sp>
    </p:spTree>
    <p:extLst>
      <p:ext uri="{BB962C8B-B14F-4D97-AF65-F5344CB8AC3E}">
        <p14:creationId xmlns:p14="http://schemas.microsoft.com/office/powerpoint/2010/main" val="1730139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district leader, I am concerned with equitable student support, where the needs of underserved and at-risk populations are addressed and not impacted by chronic absence or loss of instructional time. My absenteeism data can be viewed through various dimensions such as demographics, subpopulations, and grade levels. I can use these views to compare, contrast, and identify patterns or insights in my chronic absenteeism data in order to align resources and support most equitably and effectively. These charts and data tables are all clickable, to highlight a certain portion of the data, to sort columns the way I need them displayed, or other ways to make the data insights leap off the page for my and my staff's use.</a:t>
            </a:r>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5</a:t>
            </a:fld>
            <a:endParaRPr lang="en-US" dirty="0"/>
          </a:p>
        </p:txBody>
      </p:sp>
    </p:spTree>
    <p:extLst>
      <p:ext uri="{BB962C8B-B14F-4D97-AF65-F5344CB8AC3E}">
        <p14:creationId xmlns:p14="http://schemas.microsoft.com/office/powerpoint/2010/main" val="3075585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school level analysis, a user would need to log in to the dashboard with a principal role. The next few screenshots are for Alisa Cameron, Principal at Grand Bend High.</a:t>
            </a:r>
          </a:p>
          <a:p>
            <a:endParaRPr lang="en-US" dirty="0" smtClean="0"/>
          </a:p>
          <a:p>
            <a:r>
              <a:rPr lang="en-US" dirty="0" smtClean="0"/>
              <a:t>User Story 2: As a Principal, I want to be able to quickly ascertain my campus levels of chronic absenteeism (or are students in my school trending toward chronic absence), and which of my individual students are at risk for chronic absenteeism, so that I intervene directly and equip my staff members to engage and support these students. </a:t>
            </a:r>
          </a:p>
          <a:p>
            <a:endParaRPr lang="en-US" dirty="0" smtClean="0"/>
          </a:p>
          <a:p>
            <a:r>
              <a:rPr lang="en-US" dirty="0" smtClean="0"/>
              <a:t>As I use the data, I quickly see in updated tiles:</a:t>
            </a:r>
          </a:p>
          <a:p>
            <a:pPr marL="174982" indent="-174982">
              <a:buFont typeface="Arial" panose="020B0604020202020204" pitchFamily="34" charset="0"/>
              <a:buChar char="•"/>
            </a:pPr>
            <a:r>
              <a:rPr lang="en-US" dirty="0" smtClean="0"/>
              <a:t>Total student enrollment for my campus</a:t>
            </a:r>
          </a:p>
          <a:p>
            <a:pPr marL="174982" indent="-174982">
              <a:buFont typeface="Arial" panose="020B0604020202020204" pitchFamily="34" charset="0"/>
              <a:buChar char="•"/>
            </a:pPr>
            <a:r>
              <a:rPr lang="en-US" dirty="0" smtClean="0"/>
              <a:t>Percentage of my chronically absent students (and actual number) per my district's attendance policies</a:t>
            </a:r>
          </a:p>
          <a:p>
            <a:pPr marL="174982" indent="-174982">
              <a:buFont typeface="Arial" panose="020B0604020202020204" pitchFamily="34" charset="0"/>
              <a:buChar char="•"/>
            </a:pPr>
            <a:r>
              <a:rPr lang="en-US" dirty="0" smtClean="0"/>
              <a:t>Percentage of students on the verge of chronic absenteeism (5% toward the overall 10% threshold of instructional time missed)</a:t>
            </a:r>
          </a:p>
          <a:p>
            <a:pPr marL="174982" indent="-174982">
              <a:buFont typeface="Arial" panose="020B0604020202020204" pitchFamily="34" charset="0"/>
              <a:buChar char="•"/>
            </a:pPr>
            <a:r>
              <a:rPr lang="en-US" dirty="0" smtClean="0"/>
              <a:t>Overall attendance rate for my campus</a:t>
            </a:r>
          </a:p>
          <a:p>
            <a:pPr marL="174982" indent="-174982">
              <a:buFont typeface="Arial" panose="020B0604020202020204" pitchFamily="34" charset="0"/>
              <a:buChar char="•"/>
            </a:pPr>
            <a:r>
              <a:rPr lang="en-US" dirty="0" smtClean="0"/>
              <a:t>I can also rapidly scan to see comparative data across school campuses and grade levels to help me visually identify patterns and outliers. I can filter the data showing in the tiles and graphs on this page to tune it to what is most useful to me.</a:t>
            </a:r>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6</a:t>
            </a:fld>
            <a:endParaRPr lang="en-US" dirty="0"/>
          </a:p>
        </p:txBody>
      </p:sp>
    </p:spTree>
    <p:extLst>
      <p:ext uri="{BB962C8B-B14F-4D97-AF65-F5344CB8AC3E}">
        <p14:creationId xmlns:p14="http://schemas.microsoft.com/office/powerpoint/2010/main" val="2107182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I understand what's happening overall at my school, I can drill down into the specific students or groups of students who need attention and help from me and my staff. </a:t>
            </a:r>
          </a:p>
          <a:p>
            <a:endParaRPr lang="en-US" dirty="0" smtClean="0"/>
          </a:p>
          <a:p>
            <a:r>
              <a:rPr lang="en-US" dirty="0" smtClean="0"/>
              <a:t>I can see a student's profile by right-clicking on their name in the Students table. This will show a menu over which I can hover to "Drill through" to select the Student Profile.</a:t>
            </a:r>
          </a:p>
          <a:p>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7</a:t>
            </a:fld>
            <a:endParaRPr lang="en-US" dirty="0"/>
          </a:p>
        </p:txBody>
      </p:sp>
    </p:spTree>
    <p:extLst>
      <p:ext uri="{BB962C8B-B14F-4D97-AF65-F5344CB8AC3E}">
        <p14:creationId xmlns:p14="http://schemas.microsoft.com/office/powerpoint/2010/main" val="1090880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then I can learn specific aspects of an individual student's attendance and absence data, but also patterns such as the distribution over months of the school year. This could help me understand if it's an ongoing or new problem, or other insights to help me intervene effectively to support the student and their family. </a:t>
            </a:r>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8</a:t>
            </a:fld>
            <a:endParaRPr lang="en-US" dirty="0"/>
          </a:p>
        </p:txBody>
      </p:sp>
    </p:spTree>
    <p:extLst>
      <p:ext uri="{BB962C8B-B14F-4D97-AF65-F5344CB8AC3E}">
        <p14:creationId xmlns:p14="http://schemas.microsoft.com/office/powerpoint/2010/main" val="1581682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classroom/teacher-level analysis, a user would need to log in to the dashboard with a teacher user role. The next few screenshots are for Trent Newton, teacher at Grand Bend High.</a:t>
            </a:r>
          </a:p>
          <a:p>
            <a:endParaRPr lang="en-US" dirty="0" smtClean="0"/>
          </a:p>
          <a:p>
            <a:r>
              <a:rPr lang="en-US" dirty="0" smtClean="0"/>
              <a:t>User Story 3: As a Teacher, I want to be able to quickly view current attendance and absences data trends for students in my classes, so that I know as early as possible if my students are missing instructional time with me and how much that is occurring so that I can contact them or their parent/caregiver, scheduled a parent-teacher conference, or ask my campus leadership for support with the student and their family.</a:t>
            </a:r>
          </a:p>
          <a:p>
            <a:pPr marL="174982" indent="-174982">
              <a:buFont typeface="Arial" panose="020B0604020202020204" pitchFamily="34" charset="0"/>
              <a:buChar char="•"/>
            </a:pPr>
            <a:r>
              <a:rPr lang="en-US" dirty="0" smtClean="0"/>
              <a:t>In my initial view I can see the number of students enrolled across my classes.</a:t>
            </a:r>
          </a:p>
          <a:p>
            <a:pPr marL="174982" indent="-174982">
              <a:buFont typeface="Arial" panose="020B0604020202020204" pitchFamily="34" charset="0"/>
              <a:buChar char="•"/>
            </a:pPr>
            <a:r>
              <a:rPr lang="en-US" dirty="0" smtClean="0"/>
              <a:t>I see the percentage of those students and the actual number of them who are already chronically absent (missing &gt;10% instructional time in the school year) so I can intervene with them and their family and caregiver to support them. </a:t>
            </a:r>
          </a:p>
          <a:p>
            <a:pPr marL="174982" indent="-174982">
              <a:buFont typeface="Arial" panose="020B0604020202020204" pitchFamily="34" charset="0"/>
              <a:buChar char="•"/>
            </a:pPr>
            <a:r>
              <a:rPr lang="en-US" dirty="0" smtClean="0"/>
              <a:t>Importantly, I see the percentage and number of students "on the verge" of chronic absence, at 5% missed instructional time, to help me course correct in time to engage those students proactively to keep them from becoming chronically absent</a:t>
            </a:r>
          </a:p>
          <a:p>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9</a:t>
            </a:fld>
            <a:endParaRPr lang="en-US" dirty="0"/>
          </a:p>
        </p:txBody>
      </p:sp>
    </p:spTree>
    <p:extLst>
      <p:ext uri="{BB962C8B-B14F-4D97-AF65-F5344CB8AC3E}">
        <p14:creationId xmlns:p14="http://schemas.microsoft.com/office/powerpoint/2010/main" val="39626303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914400" y="2130430"/>
            <a:ext cx="10363200" cy="1470025"/>
          </a:xfrm>
        </p:spPr>
        <p:txBody>
          <a:bodyPr/>
          <a:lstStyle>
            <a:lvl1pPr>
              <a:defRPr>
                <a:latin typeface="Times New Roman" panose="02020603050405020304" pitchFamily="18" charset="0"/>
                <a:cs typeface="Times New Roman" panose="02020603050405020304"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Rectangle 4"/>
          <p:cNvSpPr/>
          <p:nvPr userDrawn="1"/>
        </p:nvSpPr>
        <p:spPr>
          <a:xfrm>
            <a:off x="0" y="0"/>
            <a:ext cx="12192000" cy="213043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preferRelativeResize="0">
            <a:picLocks noChangeAspect="1"/>
          </p:cNvPicPr>
          <p:nvPr userDrawn="1"/>
        </p:nvPicPr>
        <p:blipFill>
          <a:blip r:embed="rId2" cstate="print">
            <a:lum bright="70000" contrast="-70000"/>
            <a:extLst>
              <a:ext uri="{28A0092B-C50C-407E-A947-70E740481C1C}">
                <a14:useLocalDpi xmlns:a14="http://schemas.microsoft.com/office/drawing/2010/main" val="0"/>
              </a:ext>
            </a:extLst>
          </a:blip>
          <a:stretch>
            <a:fillRect/>
          </a:stretch>
        </p:blipFill>
        <p:spPr>
          <a:xfrm>
            <a:off x="203203" y="152400"/>
            <a:ext cx="1920240" cy="1828800"/>
          </a:xfrm>
          <a:prstGeom prst="rect">
            <a:avLst/>
          </a:prstGeom>
        </p:spPr>
      </p:pic>
      <p:sp>
        <p:nvSpPr>
          <p:cNvPr id="9" name="Rectangle 8"/>
          <p:cNvSpPr/>
          <p:nvPr userDrawn="1"/>
        </p:nvSpPr>
        <p:spPr>
          <a:xfrm>
            <a:off x="0" y="5924545"/>
            <a:ext cx="12192000" cy="933454"/>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ubtitle 2"/>
          <p:cNvSpPr txBox="1">
            <a:spLocks/>
          </p:cNvSpPr>
          <p:nvPr userDrawn="1"/>
        </p:nvSpPr>
        <p:spPr>
          <a:xfrm>
            <a:off x="0" y="6103925"/>
            <a:ext cx="12192000" cy="552460"/>
          </a:xfrm>
          <a:prstGeom prst="rect">
            <a:avLst/>
          </a:prstGeom>
          <a:ln w="15875">
            <a:noFill/>
          </a:ln>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6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3200" b="0" i="0" u="none"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r>
              <a:rPr lang="en-US" sz="2800" dirty="0" smtClean="0">
                <a:solidFill>
                  <a:schemeClr val="bg1"/>
                </a:solidFill>
              </a:rPr>
              <a:t>Molly M. Spearman – State Superintendent of Education</a:t>
            </a:r>
            <a:endParaRPr lang="en-US" sz="2800" dirty="0">
              <a:solidFill>
                <a:schemeClr val="bg1"/>
              </a:solidFill>
            </a:endParaRPr>
          </a:p>
        </p:txBody>
      </p:sp>
    </p:spTree>
    <p:extLst>
      <p:ext uri="{BB962C8B-B14F-4D97-AF65-F5344CB8AC3E}">
        <p14:creationId xmlns:p14="http://schemas.microsoft.com/office/powerpoint/2010/main" val="9188826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63721773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12954134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50000"/>
            </a:schemeClr>
          </a:solidFill>
        </p:spPr>
        <p:txBody>
          <a:bodyPr/>
          <a:lstStyle>
            <a:lvl1pPr algn="l">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9600" y="6126168"/>
            <a:ext cx="2392694" cy="640080"/>
          </a:xfrm>
          <a:prstGeom prst="rect">
            <a:avLst/>
          </a:prstGeom>
        </p:spPr>
      </p:pic>
    </p:spTree>
    <p:extLst>
      <p:ext uri="{BB962C8B-B14F-4D97-AF65-F5344CB8AC3E}">
        <p14:creationId xmlns:p14="http://schemas.microsoft.com/office/powerpoint/2010/main" val="3645925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963084" y="2906713"/>
            <a:ext cx="10363200" cy="1500187"/>
          </a:xfrm>
        </p:spPr>
        <p:txBody>
          <a:bodyPr anchor="b">
            <a:normAutofit/>
          </a:bodyPr>
          <a:lstStyle>
            <a:lvl1pPr marL="0" indent="0">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030343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5"/>
            <a:ext cx="5384800" cy="4525963"/>
          </a:xfrm>
        </p:spPr>
        <p:txBody>
          <a:bodyPr/>
          <a:lstStyle>
            <a:lvl1pPr>
              <a:defRPr sz="32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6197600" y="1600205"/>
            <a:ext cx="5384800" cy="4525963"/>
          </a:xfrm>
        </p:spPr>
        <p:txBody>
          <a:bodyPr/>
          <a:lstStyle>
            <a:lvl1pPr>
              <a:defRPr sz="3200"/>
            </a:lvl1pPr>
            <a:lvl2pPr>
              <a:defRPr sz="3200"/>
            </a:lvl2pPr>
            <a:lvl3pPr>
              <a:defRPr sz="2800"/>
            </a:lvl3pPr>
            <a:lvl4pPr>
              <a:defRPr sz="24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0076944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9795834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47247715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51452702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normAutofit/>
          </a:bodyPr>
          <a:lstStyle>
            <a:lvl1pPr algn="l">
              <a:defRPr sz="2800" b="1"/>
            </a:lvl1pPr>
          </a:lstStyle>
          <a:p>
            <a:r>
              <a:rPr lang="en-US" smtClean="0"/>
              <a:t>Click to edit Master title style</a:t>
            </a:r>
            <a:endParaRPr lang="en-US" dirty="0"/>
          </a:p>
        </p:txBody>
      </p:sp>
      <p:sp>
        <p:nvSpPr>
          <p:cNvPr id="3" name="Content Placeholder 2"/>
          <p:cNvSpPr>
            <a:spLocks noGrp="1"/>
          </p:cNvSpPr>
          <p:nvPr>
            <p:ph idx="1"/>
          </p:nvPr>
        </p:nvSpPr>
        <p:spPr>
          <a:xfrm>
            <a:off x="4766733" y="273055"/>
            <a:ext cx="6815667" cy="5853113"/>
          </a:xfrm>
        </p:spPr>
        <p:txBody>
          <a:bodyPr/>
          <a:lstStyle>
            <a:lvl1pPr>
              <a:defRPr sz="3200"/>
            </a:lvl1pPr>
            <a:lvl2pPr>
              <a:defRPr sz="3200"/>
            </a:lvl2pPr>
            <a:lvl3pPr>
              <a:defRPr sz="2800"/>
            </a:lvl3pPr>
            <a:lvl4pPr>
              <a:defRPr sz="24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609603" y="1435103"/>
            <a:ext cx="4011084" cy="4691063"/>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02507481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normAutofit/>
          </a:bodyPr>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389717" y="5367338"/>
            <a:ext cx="7315200" cy="804862"/>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34595884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015621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b="0" i="0" u="none"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www.ed-fi.org/academy/" TargetMode="External"/><Relationship Id="rId3" Type="http://schemas.openxmlformats.org/officeDocument/2006/relationships/hyperlink" Target="https://www.ed-fi.org/what-is-ed-fi/" TargetMode="External"/><Relationship Id="rId7" Type="http://schemas.openxmlformats.org/officeDocument/2006/relationships/hyperlink" Target="https://techdocs.ed-fi.org/display/ETKB/Ed-Fi+Technology+Roadmap"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s://techdocs.ed-fi.org/display/ETKB/Ed-Fi+Technical+Suite+Version+Matrix" TargetMode="External"/><Relationship Id="rId5" Type="http://schemas.openxmlformats.org/officeDocument/2006/relationships/hyperlink" Target="https://techdocs.ed-fi.org/pages/viewpage.action?spaceKey=SK&amp;title=Starter+Kits" TargetMode="External"/><Relationship Id="rId4" Type="http://schemas.openxmlformats.org/officeDocument/2006/relationships/hyperlink" Target="https://techdocs.ed-fi.org/" TargetMode="External"/><Relationship Id="rId9" Type="http://schemas.openxmlformats.org/officeDocument/2006/relationships/hyperlink" Target="http://schema.ed-fi.org/datahandbook-v30/Ed-Fi-Handbook-Index.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286000"/>
            <a:ext cx="12192000" cy="1470025"/>
          </a:xfrm>
        </p:spPr>
        <p:txBody>
          <a:bodyPr>
            <a:normAutofit/>
          </a:bodyPr>
          <a:lstStyle/>
          <a:p>
            <a:r>
              <a:rPr lang="en-US" sz="3600" dirty="0"/>
              <a:t>YOU HAVE AN ED-FI ODS, NOW WHAT?</a:t>
            </a:r>
          </a:p>
        </p:txBody>
      </p:sp>
      <p:sp>
        <p:nvSpPr>
          <p:cNvPr id="3" name="Subtitle 2"/>
          <p:cNvSpPr>
            <a:spLocks noGrp="1"/>
          </p:cNvSpPr>
          <p:nvPr>
            <p:ph type="subTitle" idx="1"/>
          </p:nvPr>
        </p:nvSpPr>
        <p:spPr>
          <a:xfrm>
            <a:off x="0" y="3962400"/>
            <a:ext cx="12192000" cy="1676400"/>
          </a:xfrm>
        </p:spPr>
        <p:txBody>
          <a:bodyPr/>
          <a:lstStyle/>
          <a:p>
            <a:pPr lvl="0">
              <a:spcBef>
                <a:spcPts val="0"/>
              </a:spcBef>
            </a:pPr>
            <a:r>
              <a:rPr lang="en-US" sz="2800" dirty="0">
                <a:solidFill>
                  <a:prstClr val="black"/>
                </a:solidFill>
              </a:rPr>
              <a:t>Presented 6/21/2021 by</a:t>
            </a:r>
          </a:p>
          <a:p>
            <a:pPr lvl="0">
              <a:spcBef>
                <a:spcPts val="0"/>
              </a:spcBef>
            </a:pPr>
            <a:r>
              <a:rPr lang="en-US" sz="2800" dirty="0">
                <a:solidFill>
                  <a:prstClr val="black"/>
                </a:solidFill>
              </a:rPr>
              <a:t>Dan Ralyea</a:t>
            </a:r>
          </a:p>
          <a:p>
            <a:pPr lvl="0">
              <a:spcBef>
                <a:spcPts val="0"/>
              </a:spcBef>
            </a:pPr>
            <a:r>
              <a:rPr lang="en-US" sz="2800" dirty="0">
                <a:solidFill>
                  <a:prstClr val="black"/>
                </a:solidFill>
              </a:rPr>
              <a:t>Office of Research and Data Analysis (ORDA)</a:t>
            </a:r>
          </a:p>
        </p:txBody>
      </p:sp>
    </p:spTree>
    <p:extLst>
      <p:ext uri="{BB962C8B-B14F-4D97-AF65-F5344CB8AC3E}">
        <p14:creationId xmlns:p14="http://schemas.microsoft.com/office/powerpoint/2010/main" val="1220771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3800" dirty="0"/>
              <a:t>Chronic Absenteeism </a:t>
            </a:r>
            <a:r>
              <a:rPr lang="en-US" sz="3800" dirty="0" smtClean="0"/>
              <a:t>Teacher Dashboard </a:t>
            </a:r>
            <a:r>
              <a:rPr lang="en-US" sz="3800" dirty="0"/>
              <a:t>– </a:t>
            </a:r>
            <a:r>
              <a:rPr lang="en-US" sz="3800" dirty="0" smtClean="0"/>
              <a:t>Subgroups</a:t>
            </a:r>
            <a:endParaRPr lang="en-US" sz="3800" dirty="0"/>
          </a:p>
        </p:txBody>
      </p:sp>
      <p:sp>
        <p:nvSpPr>
          <p:cNvPr id="4" name="Slide Number Placeholder 3"/>
          <p:cNvSpPr>
            <a:spLocks noGrp="1"/>
          </p:cNvSpPr>
          <p:nvPr>
            <p:ph type="sldNum" sz="quarter" idx="4"/>
          </p:nvPr>
        </p:nvSpPr>
        <p:spPr/>
        <p:txBody>
          <a:bodyPr/>
          <a:lstStyle/>
          <a:p>
            <a:fld id="{2638198E-7845-4843-8114-6B9DA8FD3EF6}" type="slidenum">
              <a:rPr lang="en-US" smtClean="0"/>
              <a:t>10</a:t>
            </a:fld>
            <a:endParaRPr lang="en-US"/>
          </a:p>
        </p:txBody>
      </p:sp>
      <p:pic>
        <p:nvPicPr>
          <p:cNvPr id="5" name="Content Placeholder 4" descr="Screen shot of a teacher level dashboard available in the Chronic Absenteeism starter kit that shows subgroups of the data as graphs."/>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609600" y="1295400"/>
            <a:ext cx="5486400" cy="3524257"/>
          </a:xfrm>
          <a:prstGeom prst="rect">
            <a:avLst/>
          </a:prstGeom>
          <a:ln>
            <a:solidFill>
              <a:schemeClr val="accent1"/>
            </a:solidFill>
          </a:ln>
        </p:spPr>
      </p:pic>
      <p:pic>
        <p:nvPicPr>
          <p:cNvPr id="3" name="Picture 2" descr="Screen shot of a teacher level dashboard available in the Chronic Absenteeism starter kit that shows grade levels and students as subgroups of the data."/>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994400" y="3048301"/>
            <a:ext cx="5486400" cy="3308054"/>
          </a:xfrm>
          <a:prstGeom prst="rect">
            <a:avLst/>
          </a:prstGeom>
        </p:spPr>
      </p:pic>
    </p:spTree>
    <p:extLst>
      <p:ext uri="{BB962C8B-B14F-4D97-AF65-F5344CB8AC3E}">
        <p14:creationId xmlns:p14="http://schemas.microsoft.com/office/powerpoint/2010/main" val="39940635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fontScale="90000"/>
          </a:bodyPr>
          <a:lstStyle/>
          <a:p>
            <a:r>
              <a:rPr lang="en-US" dirty="0"/>
              <a:t>Chronic Absenteeism </a:t>
            </a:r>
            <a:r>
              <a:rPr lang="en-US" dirty="0" smtClean="0"/>
              <a:t>Teacher Dashboard </a:t>
            </a:r>
            <a:r>
              <a:rPr lang="en-US" dirty="0"/>
              <a:t>– </a:t>
            </a:r>
            <a:r>
              <a:rPr lang="en-US" dirty="0" smtClean="0"/>
              <a:t>Student</a:t>
            </a: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11</a:t>
            </a:fld>
            <a:endParaRPr lang="en-US"/>
          </a:p>
        </p:txBody>
      </p:sp>
      <p:pic>
        <p:nvPicPr>
          <p:cNvPr id="7" name="Content Placeholder 6" descr="Screen shot of a teacher level dashboard available in the Chronic Absenteeism starter kit that shows the student profile for an individual studen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24200" y="1295397"/>
            <a:ext cx="5760720" cy="5300104"/>
          </a:xfrm>
          <a:prstGeom prst="rect">
            <a:avLst/>
          </a:prstGeom>
        </p:spPr>
      </p:pic>
    </p:spTree>
    <p:extLst>
      <p:ext uri="{BB962C8B-B14F-4D97-AF65-F5344CB8AC3E}">
        <p14:creationId xmlns:p14="http://schemas.microsoft.com/office/powerpoint/2010/main" val="21367943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Assessment Dashboards</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12</a:t>
            </a:fld>
            <a:endParaRPr lang="en-US"/>
          </a:p>
        </p:txBody>
      </p:sp>
      <p:sp>
        <p:nvSpPr>
          <p:cNvPr id="3" name="Content Placeholder 2"/>
          <p:cNvSpPr>
            <a:spLocks noGrp="1"/>
          </p:cNvSpPr>
          <p:nvPr>
            <p:ph idx="1"/>
          </p:nvPr>
        </p:nvSpPr>
        <p:spPr>
          <a:xfrm>
            <a:off x="609600" y="1295401"/>
            <a:ext cx="10972800" cy="4724400"/>
          </a:xfrm>
        </p:spPr>
        <p:txBody>
          <a:bodyPr>
            <a:normAutofit fontScale="55000" lnSpcReduction="20000"/>
          </a:bodyPr>
          <a:lstStyle/>
          <a:p>
            <a:pPr marL="0" indent="0">
              <a:lnSpc>
                <a:spcPct val="120000"/>
              </a:lnSpc>
              <a:spcBef>
                <a:spcPts val="0"/>
              </a:spcBef>
              <a:buNone/>
            </a:pPr>
            <a:r>
              <a:rPr lang="en-US" sz="4700" dirty="0"/>
              <a:t>The Assessment </a:t>
            </a:r>
            <a:r>
              <a:rPr lang="en-US" sz="4700" dirty="0" smtClean="0"/>
              <a:t>dashboard starter </a:t>
            </a:r>
            <a:r>
              <a:rPr lang="en-US" sz="4700" dirty="0"/>
              <a:t>kit includes data visualizations for staff such as counselors, instructional coaches, and administrators. The dashboard helps stakeholders answer questions such as “Are students improving over time</a:t>
            </a:r>
            <a:r>
              <a:rPr lang="en-US" sz="4700" dirty="0" smtClean="0"/>
              <a:t>?“</a:t>
            </a:r>
          </a:p>
          <a:p>
            <a:pPr marL="0" indent="0">
              <a:lnSpc>
                <a:spcPct val="120000"/>
              </a:lnSpc>
              <a:spcBef>
                <a:spcPts val="0"/>
              </a:spcBef>
              <a:buNone/>
            </a:pPr>
            <a:endParaRPr lang="en-US" sz="4700" dirty="0"/>
          </a:p>
          <a:p>
            <a:pPr marL="0" indent="0">
              <a:lnSpc>
                <a:spcPct val="120000"/>
              </a:lnSpc>
              <a:spcBef>
                <a:spcPts val="0"/>
              </a:spcBef>
              <a:buNone/>
            </a:pPr>
            <a:r>
              <a:rPr lang="en-US" sz="4700" dirty="0"/>
              <a:t>The visualizations present multiple measures of assessment data in one view that shows how the student is performing by subject area or learning standard</a:t>
            </a:r>
            <a:r>
              <a:rPr lang="en-US" sz="4700" dirty="0" smtClean="0"/>
              <a:t>.</a:t>
            </a:r>
          </a:p>
          <a:p>
            <a:pPr marL="0" indent="0">
              <a:lnSpc>
                <a:spcPct val="120000"/>
              </a:lnSpc>
              <a:spcBef>
                <a:spcPts val="0"/>
              </a:spcBef>
              <a:buNone/>
            </a:pPr>
            <a:endParaRPr lang="en-US" sz="4700" dirty="0"/>
          </a:p>
          <a:p>
            <a:pPr marL="0" indent="0">
              <a:lnSpc>
                <a:spcPct val="120000"/>
              </a:lnSpc>
              <a:spcBef>
                <a:spcPts val="0"/>
              </a:spcBef>
              <a:buNone/>
            </a:pPr>
            <a:r>
              <a:rPr lang="en-US" sz="4700" dirty="0"/>
              <a:t>The dashboard is powered by data via certified API connections or published mappings (e.g. Data Import). Visualizations are from various assessments, including multiple summative, interim, or other benchmark assessment tools, to get a multifaceted view of student progress.</a:t>
            </a:r>
          </a:p>
          <a:p>
            <a:endParaRPr lang="en-US" dirty="0"/>
          </a:p>
        </p:txBody>
      </p:sp>
    </p:spTree>
    <p:extLst>
      <p:ext uri="{BB962C8B-B14F-4D97-AF65-F5344CB8AC3E}">
        <p14:creationId xmlns:p14="http://schemas.microsoft.com/office/powerpoint/2010/main" val="23151237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Assessment Dashboards - District</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13</a:t>
            </a:fld>
            <a:endParaRPr lang="en-US"/>
          </a:p>
        </p:txBody>
      </p:sp>
      <p:pic>
        <p:nvPicPr>
          <p:cNvPr id="5" name="Content Placeholder 4" descr="Screen shot of the main district level dashboard available in the Assessment starter ki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35480" y="1295400"/>
            <a:ext cx="8229600" cy="4808315"/>
          </a:xfrm>
          <a:prstGeom prst="rect">
            <a:avLst/>
          </a:prstGeom>
        </p:spPr>
      </p:pic>
    </p:spTree>
    <p:extLst>
      <p:ext uri="{BB962C8B-B14F-4D97-AF65-F5344CB8AC3E}">
        <p14:creationId xmlns:p14="http://schemas.microsoft.com/office/powerpoint/2010/main" val="30691396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Assessment District Dashboard - Trends</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14</a:t>
            </a:fld>
            <a:endParaRPr lang="en-US"/>
          </a:p>
        </p:txBody>
      </p:sp>
      <p:pic>
        <p:nvPicPr>
          <p:cNvPr id="6" name="Content Placeholder 5" descr="Screen shot of the district level dashboard available in the Assessment starter kit showing assessment trends"/>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1981200" y="1299894"/>
            <a:ext cx="8229600" cy="4755498"/>
          </a:xfrm>
          <a:prstGeom prst="rect">
            <a:avLst/>
          </a:prstGeom>
        </p:spPr>
      </p:pic>
    </p:spTree>
    <p:extLst>
      <p:ext uri="{BB962C8B-B14F-4D97-AF65-F5344CB8AC3E}">
        <p14:creationId xmlns:p14="http://schemas.microsoft.com/office/powerpoint/2010/main" val="19813327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Assessment School Dashboard – Student Analysis</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15</a:t>
            </a:fld>
            <a:endParaRPr lang="en-US"/>
          </a:p>
        </p:txBody>
      </p:sp>
      <p:pic>
        <p:nvPicPr>
          <p:cNvPr id="5" name="Content Placeholder 4" descr="Screen shot of a school level dashboard available in the Assessment starter kit showing an individual student assessment analysis."/>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81200" y="1355934"/>
            <a:ext cx="8229600" cy="4833524"/>
          </a:xfrm>
          <a:prstGeom prst="rect">
            <a:avLst/>
          </a:prstGeom>
        </p:spPr>
      </p:pic>
    </p:spTree>
    <p:extLst>
      <p:ext uri="{BB962C8B-B14F-4D97-AF65-F5344CB8AC3E}">
        <p14:creationId xmlns:p14="http://schemas.microsoft.com/office/powerpoint/2010/main" val="35176529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Family Portal Dashboards</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16</a:t>
            </a:fld>
            <a:endParaRPr lang="en-US"/>
          </a:p>
        </p:txBody>
      </p:sp>
      <p:sp>
        <p:nvSpPr>
          <p:cNvPr id="3" name="Content Placeholder 2"/>
          <p:cNvSpPr>
            <a:spLocks noGrp="1"/>
          </p:cNvSpPr>
          <p:nvPr>
            <p:ph idx="1"/>
          </p:nvPr>
        </p:nvSpPr>
        <p:spPr>
          <a:xfrm>
            <a:off x="609600" y="1295401"/>
            <a:ext cx="10972800" cy="4830768"/>
          </a:xfrm>
        </p:spPr>
        <p:txBody>
          <a:bodyPr>
            <a:normAutofit/>
          </a:bodyPr>
          <a:lstStyle/>
          <a:p>
            <a:pPr marL="0" indent="0">
              <a:buNone/>
            </a:pPr>
            <a:r>
              <a:rPr lang="en-US" sz="3200" dirty="0" smtClean="0"/>
              <a:t>The Family Portal dashboard starter kit </a:t>
            </a:r>
            <a:r>
              <a:rPr lang="en-US" sz="3200" dirty="0"/>
              <a:t>provides a modularized website or portal for both family members and teaching staff to gain quick access to a student's profile. In this portal, a parent or guardian can see information about each student under their supervision. Staff will see an overview of each of their assigned course sections and detail on each student. For all users, the portal will allow communication with each other as questions arise.</a:t>
            </a:r>
          </a:p>
        </p:txBody>
      </p:sp>
    </p:spTree>
    <p:extLst>
      <p:ext uri="{BB962C8B-B14F-4D97-AF65-F5344CB8AC3E}">
        <p14:creationId xmlns:p14="http://schemas.microsoft.com/office/powerpoint/2010/main" val="28295586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Family Portal Dashboard – Parent/Guardian</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17</a:t>
            </a:fld>
            <a:endParaRPr lang="en-US"/>
          </a:p>
        </p:txBody>
      </p:sp>
      <p:pic>
        <p:nvPicPr>
          <p:cNvPr id="5" name="Content Placeholder 4" descr="Screen shot of the main parent/guardian level dashboard available in the Family Portal starter kit "/>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3352800" y="1260471"/>
            <a:ext cx="5486400" cy="5204794"/>
          </a:xfrm>
          <a:prstGeom prst="rect">
            <a:avLst/>
          </a:prstGeom>
        </p:spPr>
      </p:pic>
    </p:spTree>
    <p:extLst>
      <p:ext uri="{BB962C8B-B14F-4D97-AF65-F5344CB8AC3E}">
        <p14:creationId xmlns:p14="http://schemas.microsoft.com/office/powerpoint/2010/main" val="14584376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Family Portal Dashboard – Language Choice</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18</a:t>
            </a:fld>
            <a:endParaRPr lang="en-US"/>
          </a:p>
        </p:txBody>
      </p:sp>
      <p:pic>
        <p:nvPicPr>
          <p:cNvPr id="6" name="Content Placeholder 5" descr="Screen shot of the main parent/guardian level dashboard available in the Family Portal starter kit showing how a user can click the first button at the top of the dashboard to change the language."/>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3215640" y="1295397"/>
            <a:ext cx="5760720" cy="5200653"/>
          </a:xfrm>
          <a:prstGeom prst="rect">
            <a:avLst/>
          </a:prstGeom>
        </p:spPr>
      </p:pic>
    </p:spTree>
    <p:extLst>
      <p:ext uri="{BB962C8B-B14F-4D97-AF65-F5344CB8AC3E}">
        <p14:creationId xmlns:p14="http://schemas.microsoft.com/office/powerpoint/2010/main" val="3788340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Family Portal Dashboard – Student Details</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19</a:t>
            </a:fld>
            <a:endParaRPr lang="en-US"/>
          </a:p>
        </p:txBody>
      </p:sp>
      <p:pic>
        <p:nvPicPr>
          <p:cNvPr id="5" name="Content Placeholder 4" descr="Screen shot of the parent/guardian level dashboard available in the Family Portalstarter kit showing student details."/>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89960" y="1295399"/>
            <a:ext cx="5257800" cy="5435029"/>
          </a:xfrm>
          <a:prstGeom prst="rect">
            <a:avLst/>
          </a:prstGeom>
        </p:spPr>
      </p:pic>
    </p:spTree>
    <p:extLst>
      <p:ext uri="{BB962C8B-B14F-4D97-AF65-F5344CB8AC3E}">
        <p14:creationId xmlns:p14="http://schemas.microsoft.com/office/powerpoint/2010/main" val="1120039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1125200" cy="914400"/>
          </a:xfrm>
        </p:spPr>
        <p:txBody>
          <a:bodyPr>
            <a:normAutofit/>
          </a:bodyPr>
          <a:lstStyle/>
          <a:p>
            <a:r>
              <a:rPr lang="en-US" sz="4000" dirty="0">
                <a:solidFill>
                  <a:prstClr val="white"/>
                </a:solidFill>
              </a:rPr>
              <a:t>Starter Kits for Ed-Fi Technology</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2</a:t>
            </a:fld>
            <a:endParaRPr lang="en-US"/>
          </a:p>
        </p:txBody>
      </p:sp>
      <p:sp>
        <p:nvSpPr>
          <p:cNvPr id="11" name="Content Placeholder 10"/>
          <p:cNvSpPr>
            <a:spLocks noGrp="1"/>
          </p:cNvSpPr>
          <p:nvPr>
            <p:ph idx="1"/>
          </p:nvPr>
        </p:nvSpPr>
        <p:spPr>
          <a:xfrm>
            <a:off x="609600" y="1371600"/>
            <a:ext cx="10972800" cy="4724401"/>
          </a:xfrm>
        </p:spPr>
        <p:txBody>
          <a:bodyPr>
            <a:noAutofit/>
          </a:bodyPr>
          <a:lstStyle/>
          <a:p>
            <a:pPr marL="0" lvl="0" indent="0">
              <a:spcBef>
                <a:spcPts val="0"/>
              </a:spcBef>
              <a:buNone/>
            </a:pPr>
            <a:r>
              <a:rPr lang="en-US" sz="2800" dirty="0">
                <a:solidFill>
                  <a:prstClr val="black"/>
                </a:solidFill>
                <a:cs typeface="Calibri" panose="020F0502020204030204" pitchFamily="34" charset="0"/>
              </a:rPr>
              <a:t>Ed-Fi offers starter kits that contain links to resources and step-by-step instructions that can help school districts get up and running quickly with their Ed-Fi solution once their District ODS is populated with data. </a:t>
            </a:r>
          </a:p>
          <a:p>
            <a:pPr marL="0" lvl="0" indent="0">
              <a:spcBef>
                <a:spcPts val="0"/>
              </a:spcBef>
              <a:buNone/>
            </a:pPr>
            <a:endParaRPr lang="en-US" sz="2800" dirty="0">
              <a:solidFill>
                <a:prstClr val="black"/>
              </a:solidFill>
              <a:cs typeface="Calibri" panose="020F0502020204030204" pitchFamily="34" charset="0"/>
            </a:endParaRPr>
          </a:p>
          <a:p>
            <a:pPr marL="0" lvl="0" indent="0">
              <a:spcBef>
                <a:spcPts val="0"/>
              </a:spcBef>
              <a:spcAft>
                <a:spcPts val="1200"/>
              </a:spcAft>
              <a:buNone/>
            </a:pPr>
            <a:r>
              <a:rPr lang="en-US" sz="2800" dirty="0">
                <a:solidFill>
                  <a:prstClr val="black"/>
                </a:solidFill>
                <a:cs typeface="Calibri" panose="020F0502020204030204" pitchFamily="34" charset="0"/>
              </a:rPr>
              <a:t>Starter kits that are available to school districts can:</a:t>
            </a:r>
          </a:p>
          <a:p>
            <a:pPr lvl="0">
              <a:spcBef>
                <a:spcPts val="0"/>
              </a:spcBef>
              <a:spcAft>
                <a:spcPts val="1200"/>
              </a:spcAft>
            </a:pPr>
            <a:r>
              <a:rPr lang="en-US" sz="2800" dirty="0">
                <a:solidFill>
                  <a:prstClr val="black"/>
                </a:solidFill>
                <a:cs typeface="Calibri" panose="020F0502020204030204" pitchFamily="34" charset="0"/>
              </a:rPr>
              <a:t>Address Chronic Absenteeism,</a:t>
            </a:r>
          </a:p>
          <a:p>
            <a:pPr lvl="0">
              <a:spcBef>
                <a:spcPts val="0"/>
              </a:spcBef>
              <a:spcAft>
                <a:spcPts val="1200"/>
              </a:spcAft>
            </a:pPr>
            <a:r>
              <a:rPr lang="en-US" sz="2800" dirty="0">
                <a:solidFill>
                  <a:prstClr val="black"/>
                </a:solidFill>
                <a:cs typeface="Calibri" panose="020F0502020204030204" pitchFamily="34" charset="0"/>
              </a:rPr>
              <a:t>Harness Multiple Measures of Assessment, and/or</a:t>
            </a:r>
          </a:p>
          <a:p>
            <a:pPr lvl="0">
              <a:spcBef>
                <a:spcPts val="0"/>
              </a:spcBef>
              <a:spcAft>
                <a:spcPts val="1200"/>
              </a:spcAft>
            </a:pPr>
            <a:r>
              <a:rPr lang="en-US" sz="2800" dirty="0">
                <a:solidFill>
                  <a:prstClr val="black"/>
                </a:solidFill>
                <a:cs typeface="Calibri" panose="020F0502020204030204" pitchFamily="34" charset="0"/>
              </a:rPr>
              <a:t>Strengthen Family Engagement</a:t>
            </a:r>
            <a:r>
              <a:rPr lang="en-US" sz="2800" dirty="0" smtClean="0">
                <a:solidFill>
                  <a:prstClr val="black"/>
                </a:solidFill>
                <a:cs typeface="Calibri" panose="020F0502020204030204" pitchFamily="34" charset="0"/>
              </a:rPr>
              <a:t>.</a:t>
            </a:r>
            <a:endParaRPr lang="en-US" sz="2800" dirty="0">
              <a:solidFill>
                <a:prstClr val="black"/>
              </a:solidFill>
              <a:cs typeface="Calibri" panose="020F0502020204030204" pitchFamily="34" charset="0"/>
            </a:endParaRPr>
          </a:p>
        </p:txBody>
      </p:sp>
    </p:spTree>
    <p:extLst>
      <p:ext uri="{BB962C8B-B14F-4D97-AF65-F5344CB8AC3E}">
        <p14:creationId xmlns:p14="http://schemas.microsoft.com/office/powerpoint/2010/main" val="38151919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Family Portal Dashboard – Absences/Grades</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20</a:t>
            </a:fld>
            <a:endParaRPr lang="en-US"/>
          </a:p>
        </p:txBody>
      </p:sp>
      <p:pic>
        <p:nvPicPr>
          <p:cNvPr id="6" name="Content Placeholder 5" descr="Screen shot of the parent/guardian level dashboard available in the Family Portal starter kit showing a student's absences."/>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579120" y="1371600"/>
            <a:ext cx="5486400" cy="2760192"/>
          </a:xfrm>
          <a:prstGeom prst="rect">
            <a:avLst/>
          </a:prstGeom>
        </p:spPr>
      </p:pic>
      <p:pic>
        <p:nvPicPr>
          <p:cNvPr id="7" name="Picture 6" descr="Screen shot of the parent/guardian level dashboard available in the Family Portal starter kit showing a student's current grades."/>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638800" y="2589787"/>
            <a:ext cx="5486400" cy="3940827"/>
          </a:xfrm>
          <a:prstGeom prst="rect">
            <a:avLst/>
          </a:prstGeom>
          <a:ln>
            <a:solidFill>
              <a:schemeClr val="accent1"/>
            </a:solidFill>
          </a:ln>
        </p:spPr>
      </p:pic>
    </p:spTree>
    <p:extLst>
      <p:ext uri="{BB962C8B-B14F-4D97-AF65-F5344CB8AC3E}">
        <p14:creationId xmlns:p14="http://schemas.microsoft.com/office/powerpoint/2010/main" val="11132177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Family Portal Dashboard – Assignments/Schedule</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21</a:t>
            </a:fld>
            <a:endParaRPr lang="en-US"/>
          </a:p>
        </p:txBody>
      </p:sp>
      <p:pic>
        <p:nvPicPr>
          <p:cNvPr id="9" name="Content Placeholder 8" descr="Screen shot of the parent/guardian level dashboard available in the Family Portal starter kit showing a student's missing assignments."/>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609600" y="1313566"/>
            <a:ext cx="5486400" cy="1662643"/>
          </a:xfrm>
          <a:prstGeom prst="rect">
            <a:avLst/>
          </a:prstGeom>
          <a:ln>
            <a:solidFill>
              <a:schemeClr val="accent1"/>
            </a:solidFill>
          </a:ln>
        </p:spPr>
      </p:pic>
      <p:pic>
        <p:nvPicPr>
          <p:cNvPr id="10" name="Picture 9" descr="Screen shot of the parent/guardian level dashboard available in the Family Portal starter kit showing a student's schedule detail."/>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638800" y="2530876"/>
            <a:ext cx="5486876" cy="3825479"/>
          </a:xfrm>
          <a:prstGeom prst="rect">
            <a:avLst/>
          </a:prstGeom>
          <a:ln>
            <a:solidFill>
              <a:schemeClr val="accent1"/>
            </a:solidFill>
          </a:ln>
        </p:spPr>
      </p:pic>
    </p:spTree>
    <p:extLst>
      <p:ext uri="{BB962C8B-B14F-4D97-AF65-F5344CB8AC3E}">
        <p14:creationId xmlns:p14="http://schemas.microsoft.com/office/powerpoint/2010/main" val="40542458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Family Portal Dashboard – Staff Team</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22</a:t>
            </a:fld>
            <a:endParaRPr lang="en-US"/>
          </a:p>
        </p:txBody>
      </p:sp>
      <p:pic>
        <p:nvPicPr>
          <p:cNvPr id="5" name="Content Placeholder 4" descr="Screen shot of the parent/guardian level dashboard available in the Family Portal starter kit showing an overall view of the teachers and staff who interact with the studen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24200" y="1295399"/>
            <a:ext cx="5943600" cy="5334004"/>
          </a:xfrm>
          <a:prstGeom prst="rect">
            <a:avLst/>
          </a:prstGeom>
        </p:spPr>
      </p:pic>
    </p:spTree>
    <p:extLst>
      <p:ext uri="{BB962C8B-B14F-4D97-AF65-F5344CB8AC3E}">
        <p14:creationId xmlns:p14="http://schemas.microsoft.com/office/powerpoint/2010/main" val="14080475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Family Portal Dashboard – On Track</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23</a:t>
            </a:fld>
            <a:endParaRPr lang="en-US"/>
          </a:p>
        </p:txBody>
      </p:sp>
      <p:pic>
        <p:nvPicPr>
          <p:cNvPr id="6" name="Content Placeholder 5" descr="Screen shot of the top half of the parent/guardian level dashboard available in the Family Portal starter kit where they can track their student's overall progress.  "/>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609599" y="1295397"/>
            <a:ext cx="5943600" cy="2509971"/>
          </a:xfrm>
          <a:prstGeom prst="rect">
            <a:avLst/>
          </a:prstGeom>
        </p:spPr>
      </p:pic>
      <p:pic>
        <p:nvPicPr>
          <p:cNvPr id="7" name="Picture 6" descr="Screen shot of the bottom half of the parent/guardian level dashboard available in the Family Portal starter kit where they can track their student's overall progress.  "/>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953000" y="3718677"/>
            <a:ext cx="5943600" cy="2820240"/>
          </a:xfrm>
          <a:prstGeom prst="rect">
            <a:avLst/>
          </a:prstGeom>
        </p:spPr>
      </p:pic>
    </p:spTree>
    <p:extLst>
      <p:ext uri="{BB962C8B-B14F-4D97-AF65-F5344CB8AC3E}">
        <p14:creationId xmlns:p14="http://schemas.microsoft.com/office/powerpoint/2010/main" val="12550118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Family </a:t>
            </a:r>
            <a:r>
              <a:rPr lang="en-US" sz="4000" dirty="0"/>
              <a:t>Portal </a:t>
            </a:r>
            <a:r>
              <a:rPr lang="en-US" sz="4000" dirty="0" smtClean="0"/>
              <a:t>Staff Dashboard – Search </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24</a:t>
            </a:fld>
            <a:endParaRPr lang="en-US"/>
          </a:p>
        </p:txBody>
      </p:sp>
      <p:pic>
        <p:nvPicPr>
          <p:cNvPr id="5" name="Content Placeholder 4" descr="Screen shot of the staff level dashboard available in the Family Portal starter kit showing the STudent Search function."/>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15640" y="1295395"/>
            <a:ext cx="5760720" cy="5305775"/>
          </a:xfrm>
          <a:prstGeom prst="rect">
            <a:avLst/>
          </a:prstGeom>
          <a:ln>
            <a:solidFill>
              <a:schemeClr val="accent1"/>
            </a:solidFill>
          </a:ln>
        </p:spPr>
      </p:pic>
    </p:spTree>
    <p:extLst>
      <p:ext uri="{BB962C8B-B14F-4D97-AF65-F5344CB8AC3E}">
        <p14:creationId xmlns:p14="http://schemas.microsoft.com/office/powerpoint/2010/main" val="19867396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a:t>Family Portal Staff Dashboard – </a:t>
            </a:r>
            <a:r>
              <a:rPr lang="en-US" sz="4000" dirty="0" smtClean="0"/>
              <a:t>Student View </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25</a:t>
            </a:fld>
            <a:endParaRPr lang="en-US"/>
          </a:p>
        </p:txBody>
      </p:sp>
      <p:pic>
        <p:nvPicPr>
          <p:cNvPr id="5" name="Content Placeholder 4" descr="Screen shot of the staff level dashboard available in the Family Portal starter kit showing student details."/>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67100" y="1310423"/>
            <a:ext cx="5257800" cy="5440783"/>
          </a:xfrm>
          <a:prstGeom prst="rect">
            <a:avLst/>
          </a:prstGeom>
        </p:spPr>
      </p:pic>
    </p:spTree>
    <p:extLst>
      <p:ext uri="{BB962C8B-B14F-4D97-AF65-F5344CB8AC3E}">
        <p14:creationId xmlns:p14="http://schemas.microsoft.com/office/powerpoint/2010/main" val="42705452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a:t>Family Portal Staff Dashboard – </a:t>
            </a:r>
            <a:r>
              <a:rPr lang="en-US" sz="4000" dirty="0" smtClean="0"/>
              <a:t>Messaging</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26</a:t>
            </a:fld>
            <a:endParaRPr lang="en-US"/>
          </a:p>
        </p:txBody>
      </p:sp>
      <p:pic>
        <p:nvPicPr>
          <p:cNvPr id="6" name="Content Placeholder 5" descr="Screen shot of the staff level dashboard available in the Family Portal starter kit showing the messaging function. "/>
          <p:cNvPicPr>
            <a:picLocks noGrp="1" noChangeAspect="1"/>
          </p:cNvPicPr>
          <p:nvPr>
            <p:ph idx="1"/>
          </p:nvPr>
        </p:nvPicPr>
        <p:blipFill>
          <a:blip r:embed="rId3"/>
          <a:stretch>
            <a:fillRect/>
          </a:stretch>
        </p:blipFill>
        <p:spPr>
          <a:xfrm>
            <a:off x="2255520" y="1405381"/>
            <a:ext cx="7680960" cy="4734631"/>
          </a:xfrm>
          <a:prstGeom prst="rect">
            <a:avLst/>
          </a:prstGeom>
          <a:ln>
            <a:solidFill>
              <a:schemeClr val="accent1"/>
            </a:solidFill>
          </a:ln>
        </p:spPr>
      </p:pic>
    </p:spTree>
    <p:extLst>
      <p:ext uri="{BB962C8B-B14F-4D97-AF65-F5344CB8AC3E}">
        <p14:creationId xmlns:p14="http://schemas.microsoft.com/office/powerpoint/2010/main" val="14157238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smtClean="0"/>
              <a:t>Contact Information</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27</a:t>
            </a:fld>
            <a:endParaRPr lang="en-US"/>
          </a:p>
        </p:txBody>
      </p:sp>
      <p:sp>
        <p:nvSpPr>
          <p:cNvPr id="3" name="Content Placeholder 2"/>
          <p:cNvSpPr>
            <a:spLocks noGrp="1"/>
          </p:cNvSpPr>
          <p:nvPr>
            <p:ph idx="1"/>
          </p:nvPr>
        </p:nvSpPr>
        <p:spPr>
          <a:xfrm>
            <a:off x="609600" y="1295401"/>
            <a:ext cx="10972800" cy="4830768"/>
          </a:xfrm>
        </p:spPr>
        <p:txBody>
          <a:bodyPr/>
          <a:lstStyle/>
          <a:p>
            <a:pPr marL="0" indent="0">
              <a:spcBef>
                <a:spcPts val="0"/>
              </a:spcBef>
              <a:buNone/>
            </a:pPr>
            <a:r>
              <a:rPr lang="en-US" dirty="0" smtClean="0"/>
              <a:t>Dan Ralyea</a:t>
            </a:r>
          </a:p>
          <a:p>
            <a:pPr marL="0" indent="0">
              <a:spcBef>
                <a:spcPts val="0"/>
              </a:spcBef>
              <a:buNone/>
            </a:pPr>
            <a:r>
              <a:rPr lang="en-US" dirty="0" smtClean="0"/>
              <a:t>Director </a:t>
            </a:r>
            <a:endParaRPr lang="en-US" dirty="0"/>
          </a:p>
          <a:p>
            <a:pPr marL="0" indent="0">
              <a:spcBef>
                <a:spcPts val="0"/>
              </a:spcBef>
              <a:buNone/>
            </a:pPr>
            <a:r>
              <a:rPr lang="en-US" dirty="0"/>
              <a:t>Office of Research &amp; Data Analysis </a:t>
            </a:r>
          </a:p>
          <a:p>
            <a:pPr marL="0" indent="0">
              <a:spcBef>
                <a:spcPts val="0"/>
              </a:spcBef>
              <a:buNone/>
            </a:pPr>
            <a:r>
              <a:rPr lang="en-US" dirty="0"/>
              <a:t>South Carolina Department of Education </a:t>
            </a:r>
          </a:p>
          <a:p>
            <a:pPr marL="0" indent="0">
              <a:spcBef>
                <a:spcPts val="0"/>
              </a:spcBef>
              <a:buNone/>
            </a:pPr>
            <a:r>
              <a:rPr lang="en-US" dirty="0"/>
              <a:t>1429 Senate Street; Columbia, SC 29201 </a:t>
            </a:r>
          </a:p>
          <a:p>
            <a:pPr marL="0" indent="0">
              <a:spcBef>
                <a:spcPts val="0"/>
              </a:spcBef>
              <a:buNone/>
            </a:pPr>
            <a:endParaRPr lang="en-US" dirty="0"/>
          </a:p>
          <a:p>
            <a:pPr marL="0" indent="0">
              <a:spcBef>
                <a:spcPts val="0"/>
              </a:spcBef>
              <a:buNone/>
            </a:pPr>
            <a:r>
              <a:rPr lang="en-US" dirty="0" smtClean="0"/>
              <a:t>DRalyea@ed.sc.gov</a:t>
            </a:r>
            <a:endParaRPr lang="en-US" dirty="0"/>
          </a:p>
          <a:p>
            <a:pPr marL="0" indent="0">
              <a:spcBef>
                <a:spcPts val="0"/>
              </a:spcBef>
              <a:buNone/>
            </a:pPr>
            <a:r>
              <a:rPr lang="en-US" dirty="0"/>
              <a:t>(803) 734 – </a:t>
            </a:r>
            <a:r>
              <a:rPr lang="en-US" dirty="0" smtClean="0"/>
              <a:t>8086 </a:t>
            </a:r>
            <a:endParaRPr lang="en-US" dirty="0"/>
          </a:p>
        </p:txBody>
      </p:sp>
    </p:spTree>
    <p:extLst>
      <p:ext uri="{BB962C8B-B14F-4D97-AF65-F5344CB8AC3E}">
        <p14:creationId xmlns:p14="http://schemas.microsoft.com/office/powerpoint/2010/main" val="16516888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lstStyle/>
          <a:p>
            <a:r>
              <a:rPr lang="en-US" dirty="0" smtClean="0"/>
              <a:t>References</a:t>
            </a: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28</a:t>
            </a:fld>
            <a:endParaRPr lang="en-US" dirty="0"/>
          </a:p>
        </p:txBody>
      </p:sp>
      <p:sp>
        <p:nvSpPr>
          <p:cNvPr id="11" name="Content Placeholder 10"/>
          <p:cNvSpPr>
            <a:spLocks noGrp="1"/>
          </p:cNvSpPr>
          <p:nvPr>
            <p:ph idx="1"/>
          </p:nvPr>
        </p:nvSpPr>
        <p:spPr>
          <a:xfrm>
            <a:off x="609600" y="1371600"/>
            <a:ext cx="10972800" cy="4724401"/>
          </a:xfrm>
        </p:spPr>
        <p:txBody>
          <a:bodyPr>
            <a:noAutofit/>
          </a:bodyPr>
          <a:lstStyle/>
          <a:p>
            <a:pPr>
              <a:spcBef>
                <a:spcPts val="0"/>
              </a:spcBef>
              <a:spcAft>
                <a:spcPts val="600"/>
              </a:spcAft>
            </a:pPr>
            <a:r>
              <a:rPr lang="en-US" sz="2400" b="1" dirty="0">
                <a:solidFill>
                  <a:srgbClr val="444444"/>
                </a:solidFill>
                <a:latin typeface="+mj-lt"/>
                <a:cs typeface="Arial" panose="020B0604020202020204" pitchFamily="34" charset="0"/>
                <a:hlinkClick r:id="rId3"/>
              </a:rPr>
              <a:t>Ed-Fi Alliance </a:t>
            </a:r>
            <a:r>
              <a:rPr lang="en-US" sz="2400" dirty="0">
                <a:solidFill>
                  <a:srgbClr val="444444"/>
                </a:solidFill>
                <a:latin typeface="+mj-lt"/>
                <a:cs typeface="Arial" panose="020B0604020202020204" pitchFamily="34" charset="0"/>
                <a:hlinkClick r:id="rId3"/>
              </a:rPr>
              <a:t>- </a:t>
            </a:r>
            <a:r>
              <a:rPr lang="en-US" sz="2400" dirty="0">
                <a:solidFill>
                  <a:srgbClr val="663399"/>
                </a:solidFill>
                <a:latin typeface="+mj-lt"/>
                <a:cs typeface="Arial" panose="020B0604020202020204" pitchFamily="34" charset="0"/>
                <a:hlinkClick r:id="rId3"/>
              </a:rPr>
              <a:t>https://www.ed-fi.org/what-is-ed-fi/</a:t>
            </a:r>
            <a:r>
              <a:rPr lang="en-US" sz="2400" dirty="0">
                <a:solidFill>
                  <a:srgbClr val="444444"/>
                </a:solidFill>
                <a:latin typeface="+mj-lt"/>
                <a:cs typeface="Arial" panose="020B0604020202020204" pitchFamily="34" charset="0"/>
              </a:rPr>
              <a:t>​</a:t>
            </a:r>
          </a:p>
          <a:p>
            <a:pPr>
              <a:spcBef>
                <a:spcPts val="0"/>
              </a:spcBef>
              <a:spcAft>
                <a:spcPts val="600"/>
              </a:spcAft>
            </a:pPr>
            <a:r>
              <a:rPr lang="en-US" sz="2400" b="1" dirty="0" err="1">
                <a:latin typeface="+mj-lt"/>
                <a:cs typeface="Arial" panose="020B0604020202020204" pitchFamily="34" charset="0"/>
                <a:hlinkClick r:id="rId4"/>
              </a:rPr>
              <a:t>TechDocs</a:t>
            </a:r>
            <a:r>
              <a:rPr lang="en-US" sz="2400" dirty="0">
                <a:latin typeface="+mj-lt"/>
                <a:cs typeface="Arial" panose="020B0604020202020204" pitchFamily="34" charset="0"/>
                <a:hlinkClick r:id="rId4"/>
              </a:rPr>
              <a:t> - https://</a:t>
            </a:r>
            <a:r>
              <a:rPr lang="en-US" sz="2400" dirty="0" smtClean="0">
                <a:latin typeface="+mj-lt"/>
                <a:cs typeface="Arial" panose="020B0604020202020204" pitchFamily="34" charset="0"/>
                <a:hlinkClick r:id="rId4"/>
              </a:rPr>
              <a:t>techdocs.ed-fi.org</a:t>
            </a:r>
            <a:endParaRPr lang="en-US" sz="2400" dirty="0" smtClean="0">
              <a:latin typeface="+mj-lt"/>
              <a:cs typeface="Arial" panose="020B0604020202020204" pitchFamily="34" charset="0"/>
            </a:endParaRPr>
          </a:p>
          <a:p>
            <a:pPr>
              <a:spcBef>
                <a:spcPts val="0"/>
              </a:spcBef>
              <a:spcAft>
                <a:spcPts val="600"/>
              </a:spcAft>
            </a:pPr>
            <a:r>
              <a:rPr lang="en-US" sz="2400" b="1" dirty="0">
                <a:latin typeface="+mj-lt"/>
                <a:cs typeface="Arial" panose="020B0604020202020204" pitchFamily="34" charset="0"/>
                <a:hlinkClick r:id="rId5"/>
              </a:rPr>
              <a:t>Ed-Fi Starter Kits </a:t>
            </a:r>
            <a:r>
              <a:rPr lang="en-US" sz="2400" dirty="0">
                <a:latin typeface="+mj-lt"/>
                <a:cs typeface="Arial" panose="020B0604020202020204" pitchFamily="34" charset="0"/>
                <a:hlinkClick r:id="rId5"/>
              </a:rPr>
              <a:t>- https://techdocs.ed-fi.org/pages/viewpage.action?spaceKey=SK&amp;title=Starter+Kits</a:t>
            </a:r>
            <a:endParaRPr lang="en-US" sz="2400" dirty="0">
              <a:latin typeface="+mj-lt"/>
              <a:cs typeface="Arial" panose="020B0604020202020204" pitchFamily="34" charset="0"/>
            </a:endParaRPr>
          </a:p>
          <a:p>
            <a:pPr>
              <a:spcBef>
                <a:spcPts val="0"/>
              </a:spcBef>
              <a:spcAft>
                <a:spcPts val="600"/>
              </a:spcAft>
            </a:pPr>
            <a:r>
              <a:rPr lang="en-US" sz="2400" b="1" dirty="0">
                <a:latin typeface="+mj-lt"/>
                <a:cs typeface="Arial" panose="020B0604020202020204" pitchFamily="34" charset="0"/>
                <a:hlinkClick r:id="rId6"/>
              </a:rPr>
              <a:t>Technical Suite Matrix </a:t>
            </a:r>
            <a:r>
              <a:rPr lang="en-US" sz="2400" dirty="0">
                <a:latin typeface="+mj-lt"/>
                <a:cs typeface="Arial" panose="020B0604020202020204" pitchFamily="34" charset="0"/>
                <a:hlinkClick r:id="rId6"/>
              </a:rPr>
              <a:t>– </a:t>
            </a:r>
            <a:r>
              <a:rPr lang="en-US" sz="2400" dirty="0" smtClean="0">
                <a:solidFill>
                  <a:prstClr val="black"/>
                </a:solidFill>
                <a:latin typeface="+mj-lt"/>
                <a:cs typeface="Arial" panose="020B0604020202020204" pitchFamily="34" charset="0"/>
                <a:hlinkClick r:id="rId6"/>
              </a:rPr>
              <a:t>https</a:t>
            </a:r>
            <a:r>
              <a:rPr lang="en-US" sz="2400" dirty="0">
                <a:solidFill>
                  <a:prstClr val="black"/>
                </a:solidFill>
                <a:latin typeface="+mj-lt"/>
                <a:cs typeface="Arial" panose="020B0604020202020204" pitchFamily="34" charset="0"/>
                <a:hlinkClick r:id="rId6"/>
              </a:rPr>
              <a:t>://techdocs.ed-fi.org/display/ETKB/Ed-Fi+Technical+Suite+Version+Matrix </a:t>
            </a:r>
            <a:endParaRPr lang="en-US" sz="2400" dirty="0">
              <a:solidFill>
                <a:prstClr val="black"/>
              </a:solidFill>
              <a:latin typeface="+mj-lt"/>
              <a:cs typeface="Arial" panose="020B0604020202020204" pitchFamily="34" charset="0"/>
            </a:endParaRPr>
          </a:p>
          <a:p>
            <a:pPr>
              <a:spcBef>
                <a:spcPts val="0"/>
              </a:spcBef>
              <a:spcAft>
                <a:spcPts val="600"/>
              </a:spcAft>
            </a:pPr>
            <a:r>
              <a:rPr lang="en-US" sz="2400" b="1" dirty="0">
                <a:latin typeface="+mj-lt"/>
                <a:cs typeface="Arial" panose="020B0604020202020204" pitchFamily="34" charset="0"/>
                <a:hlinkClick r:id="rId7"/>
              </a:rPr>
              <a:t>Ed-Fi Technology Roadmap </a:t>
            </a:r>
            <a:r>
              <a:rPr lang="en-US" sz="2400" dirty="0">
                <a:latin typeface="+mj-lt"/>
                <a:cs typeface="Arial" panose="020B0604020202020204" pitchFamily="34" charset="0"/>
                <a:hlinkClick r:id="rId7"/>
              </a:rPr>
              <a:t>- </a:t>
            </a:r>
            <a:r>
              <a:rPr lang="en-US" sz="2400" dirty="0" smtClean="0">
                <a:latin typeface="+mj-lt"/>
                <a:cs typeface="Arial" panose="020B0604020202020204" pitchFamily="34" charset="0"/>
                <a:hlinkClick r:id="rId7"/>
              </a:rPr>
              <a:t>https</a:t>
            </a:r>
            <a:r>
              <a:rPr lang="en-US" sz="2400" dirty="0">
                <a:latin typeface="+mj-lt"/>
                <a:cs typeface="Arial" panose="020B0604020202020204" pitchFamily="34" charset="0"/>
                <a:hlinkClick r:id="rId7"/>
              </a:rPr>
              <a:t>://techdocs.ed-fi.org/display/ETKB/Ed-Fi+Technology+Roadmap </a:t>
            </a:r>
            <a:endParaRPr lang="en-US" sz="2400" dirty="0">
              <a:latin typeface="+mj-lt"/>
              <a:cs typeface="Arial" panose="020B0604020202020204" pitchFamily="34" charset="0"/>
            </a:endParaRPr>
          </a:p>
          <a:p>
            <a:pPr lvl="0">
              <a:spcBef>
                <a:spcPts val="0"/>
              </a:spcBef>
              <a:spcAft>
                <a:spcPts val="600"/>
              </a:spcAft>
            </a:pPr>
            <a:r>
              <a:rPr lang="en-US" sz="2400" b="1" dirty="0">
                <a:solidFill>
                  <a:prstClr val="black">
                    <a:lumMod val="65000"/>
                    <a:lumOff val="35000"/>
                  </a:prstClr>
                </a:solidFill>
                <a:latin typeface="+mj-lt"/>
                <a:cs typeface="Arial" panose="020B0604020202020204" pitchFamily="34" charset="0"/>
                <a:hlinkClick r:id="rId8"/>
              </a:rPr>
              <a:t>Ed-Fi Academy </a:t>
            </a:r>
            <a:r>
              <a:rPr lang="en-US" sz="2400" dirty="0">
                <a:solidFill>
                  <a:prstClr val="black">
                    <a:lumMod val="65000"/>
                    <a:lumOff val="35000"/>
                  </a:prstClr>
                </a:solidFill>
                <a:latin typeface="+mj-lt"/>
                <a:cs typeface="Arial" panose="020B0604020202020204" pitchFamily="34" charset="0"/>
                <a:hlinkClick r:id="rId8"/>
              </a:rPr>
              <a:t>- https://www.ed-fi.org/academy/</a:t>
            </a:r>
            <a:endParaRPr lang="en-US" sz="2400" dirty="0">
              <a:solidFill>
                <a:prstClr val="black">
                  <a:lumMod val="65000"/>
                  <a:lumOff val="35000"/>
                </a:prstClr>
              </a:solidFill>
              <a:latin typeface="+mj-lt"/>
              <a:cs typeface="Arial" panose="020B0604020202020204" pitchFamily="34" charset="0"/>
            </a:endParaRPr>
          </a:p>
          <a:p>
            <a:pPr>
              <a:spcBef>
                <a:spcPts val="0"/>
              </a:spcBef>
              <a:spcAft>
                <a:spcPts val="600"/>
              </a:spcAft>
            </a:pPr>
            <a:r>
              <a:rPr lang="en-US" sz="2400" b="1" dirty="0">
                <a:solidFill>
                  <a:srgbClr val="444444"/>
                </a:solidFill>
                <a:latin typeface="+mj-lt"/>
                <a:cs typeface="Arial" panose="020B0604020202020204" pitchFamily="34" charset="0"/>
                <a:hlinkClick r:id="rId9"/>
              </a:rPr>
              <a:t>Ed-Fi Unifying Data Model Handbook </a:t>
            </a:r>
            <a:r>
              <a:rPr lang="en-US" sz="2400" dirty="0">
                <a:solidFill>
                  <a:srgbClr val="444444"/>
                </a:solidFill>
                <a:latin typeface="+mj-lt"/>
                <a:cs typeface="Arial" panose="020B0604020202020204" pitchFamily="34" charset="0"/>
                <a:hlinkClick r:id="rId9"/>
              </a:rPr>
              <a:t>- </a:t>
            </a:r>
            <a:r>
              <a:rPr lang="en-US" sz="2400" dirty="0" smtClean="0">
                <a:solidFill>
                  <a:srgbClr val="663399"/>
                </a:solidFill>
                <a:latin typeface="+mj-lt"/>
                <a:cs typeface="Arial" panose="020B0604020202020204" pitchFamily="34" charset="0"/>
                <a:hlinkClick r:id="rId9"/>
              </a:rPr>
              <a:t>http</a:t>
            </a:r>
            <a:r>
              <a:rPr lang="en-US" sz="2400" dirty="0">
                <a:solidFill>
                  <a:srgbClr val="663399"/>
                </a:solidFill>
                <a:latin typeface="+mj-lt"/>
                <a:cs typeface="Arial" panose="020B0604020202020204" pitchFamily="34" charset="0"/>
                <a:hlinkClick r:id="rId9"/>
              </a:rPr>
              <a:t>://schema.ed-fi.org/datahandbook-v30/Ed-Fi-Handbook-Index.html#/</a:t>
            </a:r>
            <a:endParaRPr lang="en-US" sz="2400" dirty="0">
              <a:solidFill>
                <a:srgbClr val="444444"/>
              </a:solidFill>
              <a:latin typeface="+mj-lt"/>
              <a:cs typeface="Arial" panose="020B0604020202020204" pitchFamily="34" charset="0"/>
            </a:endParaRPr>
          </a:p>
          <a:p>
            <a:pPr marL="0" indent="0">
              <a:spcBef>
                <a:spcPts val="0"/>
              </a:spcBef>
              <a:spcAft>
                <a:spcPts val="1200"/>
              </a:spcAft>
              <a:buNone/>
            </a:pPr>
            <a:endParaRPr lang="en-US" sz="2800" dirty="0">
              <a:cs typeface="Calibri" panose="020F0502020204030204" pitchFamily="34" charset="0"/>
            </a:endParaRPr>
          </a:p>
        </p:txBody>
      </p:sp>
    </p:spTree>
    <p:extLst>
      <p:ext uri="{BB962C8B-B14F-4D97-AF65-F5344CB8AC3E}">
        <p14:creationId xmlns:p14="http://schemas.microsoft.com/office/powerpoint/2010/main" val="4656043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1125200" cy="914400"/>
          </a:xfrm>
        </p:spPr>
        <p:txBody>
          <a:bodyPr>
            <a:normAutofit/>
          </a:bodyPr>
          <a:lstStyle/>
          <a:p>
            <a:r>
              <a:rPr lang="en-US" sz="4000" dirty="0">
                <a:solidFill>
                  <a:prstClr val="white"/>
                </a:solidFill>
                <a:cs typeface="Calibri" panose="020F0502020204030204" pitchFamily="34" charset="0"/>
              </a:rPr>
              <a:t>Chronic Absenteeism </a:t>
            </a:r>
            <a:r>
              <a:rPr lang="en-US" sz="4000" dirty="0" smtClean="0">
                <a:solidFill>
                  <a:prstClr val="white"/>
                </a:solidFill>
                <a:cs typeface="Calibri" panose="020F0502020204030204" pitchFamily="34" charset="0"/>
              </a:rPr>
              <a:t>Dashboards</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3</a:t>
            </a:fld>
            <a:endParaRPr lang="en-US"/>
          </a:p>
        </p:txBody>
      </p:sp>
      <p:sp>
        <p:nvSpPr>
          <p:cNvPr id="5" name="Content Placeholder 4"/>
          <p:cNvSpPr>
            <a:spLocks noGrp="1"/>
          </p:cNvSpPr>
          <p:nvPr>
            <p:ph idx="1"/>
          </p:nvPr>
        </p:nvSpPr>
        <p:spPr>
          <a:xfrm>
            <a:off x="609600" y="1295401"/>
            <a:ext cx="10972800" cy="4830768"/>
          </a:xfrm>
        </p:spPr>
        <p:txBody>
          <a:bodyPr>
            <a:normAutofit/>
          </a:bodyPr>
          <a:lstStyle/>
          <a:p>
            <a:pPr marL="0" indent="0">
              <a:buNone/>
            </a:pPr>
            <a:r>
              <a:rPr lang="en-US" sz="3200" dirty="0" smtClean="0"/>
              <a:t>The Chronic Absenteeism dashboard starter kit </a:t>
            </a:r>
            <a:r>
              <a:rPr lang="en-US" sz="3200" dirty="0"/>
              <a:t>includes data visualizations for district leaders (like superintendents and central office staff), campus leaders (like principals and campus office staff) and classroom teachers, and it can be used to show </a:t>
            </a:r>
            <a:r>
              <a:rPr lang="en-US" sz="3200" dirty="0" smtClean="0"/>
              <a:t>stakeholders </a:t>
            </a:r>
            <a:r>
              <a:rPr lang="en-US" sz="3200" dirty="0"/>
              <a:t>how the solution could be valuable to them.</a:t>
            </a:r>
          </a:p>
        </p:txBody>
      </p:sp>
    </p:spTree>
    <p:extLst>
      <p:ext uri="{BB962C8B-B14F-4D97-AF65-F5344CB8AC3E}">
        <p14:creationId xmlns:p14="http://schemas.microsoft.com/office/powerpoint/2010/main" val="3376070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1125200" cy="914400"/>
          </a:xfrm>
        </p:spPr>
        <p:txBody>
          <a:bodyPr>
            <a:normAutofit/>
          </a:bodyPr>
          <a:lstStyle/>
          <a:p>
            <a:r>
              <a:rPr lang="en-US" sz="4000" dirty="0">
                <a:solidFill>
                  <a:prstClr val="white"/>
                </a:solidFill>
                <a:cs typeface="Calibri" panose="020F0502020204030204" pitchFamily="34" charset="0"/>
              </a:rPr>
              <a:t>Chronic Absenteeism </a:t>
            </a:r>
            <a:r>
              <a:rPr lang="en-US" sz="4000" dirty="0" smtClean="0">
                <a:solidFill>
                  <a:prstClr val="white"/>
                </a:solidFill>
                <a:cs typeface="Calibri" panose="020F0502020204030204" pitchFamily="34" charset="0"/>
              </a:rPr>
              <a:t>Dashboard - District</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4</a:t>
            </a:fld>
            <a:endParaRPr lang="en-US"/>
          </a:p>
        </p:txBody>
      </p:sp>
      <p:pic>
        <p:nvPicPr>
          <p:cNvPr id="3" name="Content Placeholder 2" descr="Screen shot of the main district level dashboard available in the Chronic Absenteeism starter ki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95600" y="1337345"/>
            <a:ext cx="6400800" cy="4870702"/>
          </a:xfrm>
          <a:prstGeom prst="rect">
            <a:avLst/>
          </a:prstGeom>
        </p:spPr>
      </p:pic>
    </p:spTree>
    <p:extLst>
      <p:ext uri="{BB962C8B-B14F-4D97-AF65-F5344CB8AC3E}">
        <p14:creationId xmlns:p14="http://schemas.microsoft.com/office/powerpoint/2010/main" val="17287802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1201400" cy="914400"/>
          </a:xfrm>
        </p:spPr>
        <p:txBody>
          <a:bodyPr>
            <a:normAutofit fontScale="90000"/>
          </a:bodyPr>
          <a:lstStyle/>
          <a:p>
            <a:r>
              <a:rPr lang="en-US" dirty="0">
                <a:solidFill>
                  <a:prstClr val="white"/>
                </a:solidFill>
                <a:cs typeface="Calibri" panose="020F0502020204030204" pitchFamily="34" charset="0"/>
              </a:rPr>
              <a:t>Chronic Absenteeism </a:t>
            </a:r>
            <a:r>
              <a:rPr lang="en-US" dirty="0" smtClean="0">
                <a:solidFill>
                  <a:prstClr val="white"/>
                </a:solidFill>
                <a:cs typeface="Calibri" panose="020F0502020204030204" pitchFamily="34" charset="0"/>
              </a:rPr>
              <a:t>District Dashboard </a:t>
            </a:r>
            <a:r>
              <a:rPr lang="en-US" dirty="0">
                <a:solidFill>
                  <a:prstClr val="white"/>
                </a:solidFill>
                <a:cs typeface="Calibri" panose="020F0502020204030204" pitchFamily="34" charset="0"/>
              </a:rPr>
              <a:t>- </a:t>
            </a:r>
            <a:r>
              <a:rPr lang="en-US" dirty="0" smtClean="0">
                <a:solidFill>
                  <a:prstClr val="white"/>
                </a:solidFill>
                <a:cs typeface="Calibri" panose="020F0502020204030204" pitchFamily="34" charset="0"/>
              </a:rPr>
              <a:t>Subgroups</a:t>
            </a: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5</a:t>
            </a:fld>
            <a:endParaRPr lang="en-US"/>
          </a:p>
        </p:txBody>
      </p:sp>
      <p:pic>
        <p:nvPicPr>
          <p:cNvPr id="6" name="Content Placeholder 5" descr="Screen shot of a district level dashboard available in the Chronic Absenteeism starter kit that shows subgroups of the data."/>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52800" y="1295400"/>
            <a:ext cx="5486400" cy="5295077"/>
          </a:xfrm>
          <a:prstGeom prst="rect">
            <a:avLst/>
          </a:prstGeom>
        </p:spPr>
      </p:pic>
    </p:spTree>
    <p:extLst>
      <p:ext uri="{BB962C8B-B14F-4D97-AF65-F5344CB8AC3E}">
        <p14:creationId xmlns:p14="http://schemas.microsoft.com/office/powerpoint/2010/main" val="6936875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sz="4000" dirty="0">
                <a:solidFill>
                  <a:prstClr val="white"/>
                </a:solidFill>
                <a:cs typeface="Calibri" panose="020F0502020204030204" pitchFamily="34" charset="0"/>
              </a:rPr>
              <a:t>Chronic Absenteeism </a:t>
            </a:r>
            <a:r>
              <a:rPr lang="en-US" sz="4000" dirty="0" smtClean="0">
                <a:solidFill>
                  <a:prstClr val="white"/>
                </a:solidFill>
                <a:cs typeface="Calibri" panose="020F0502020204030204" pitchFamily="34" charset="0"/>
              </a:rPr>
              <a:t>School Dashboard</a:t>
            </a:r>
            <a:endParaRPr lang="en-US" sz="4000" dirty="0"/>
          </a:p>
        </p:txBody>
      </p:sp>
      <p:sp>
        <p:nvSpPr>
          <p:cNvPr id="4" name="Slide Number Placeholder 3"/>
          <p:cNvSpPr>
            <a:spLocks noGrp="1"/>
          </p:cNvSpPr>
          <p:nvPr>
            <p:ph type="sldNum" sz="quarter" idx="4"/>
          </p:nvPr>
        </p:nvSpPr>
        <p:spPr/>
        <p:txBody>
          <a:bodyPr/>
          <a:lstStyle/>
          <a:p>
            <a:fld id="{2638198E-7845-4843-8114-6B9DA8FD3EF6}" type="slidenum">
              <a:rPr lang="en-US" smtClean="0"/>
              <a:t>6</a:t>
            </a:fld>
            <a:endParaRPr lang="en-US"/>
          </a:p>
        </p:txBody>
      </p:sp>
      <p:pic>
        <p:nvPicPr>
          <p:cNvPr id="5" name="Content Placeholder 4" descr="Screen shot of the main school level dashboard available in the Chronic Absenteeism starter ki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95600" y="1371597"/>
            <a:ext cx="6400800" cy="4917130"/>
          </a:xfrm>
          <a:prstGeom prst="rect">
            <a:avLst/>
          </a:prstGeom>
        </p:spPr>
      </p:pic>
    </p:spTree>
    <p:extLst>
      <p:ext uri="{BB962C8B-B14F-4D97-AF65-F5344CB8AC3E}">
        <p14:creationId xmlns:p14="http://schemas.microsoft.com/office/powerpoint/2010/main" val="9882983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1049000" cy="914400"/>
          </a:xfrm>
        </p:spPr>
        <p:txBody>
          <a:bodyPr>
            <a:normAutofit fontScale="90000"/>
          </a:bodyPr>
          <a:lstStyle/>
          <a:p>
            <a:r>
              <a:rPr lang="en-US" dirty="0">
                <a:solidFill>
                  <a:prstClr val="white"/>
                </a:solidFill>
                <a:cs typeface="Calibri" panose="020F0502020204030204" pitchFamily="34" charset="0"/>
              </a:rPr>
              <a:t>Chronic Absenteeism </a:t>
            </a:r>
            <a:r>
              <a:rPr lang="en-US" dirty="0" smtClean="0">
                <a:solidFill>
                  <a:prstClr val="white"/>
                </a:solidFill>
                <a:cs typeface="Calibri" panose="020F0502020204030204" pitchFamily="34" charset="0"/>
              </a:rPr>
              <a:t>School Dashboard </a:t>
            </a:r>
            <a:r>
              <a:rPr lang="en-US" dirty="0">
                <a:solidFill>
                  <a:prstClr val="white"/>
                </a:solidFill>
                <a:cs typeface="Calibri" panose="020F0502020204030204" pitchFamily="34" charset="0"/>
              </a:rPr>
              <a:t>- </a:t>
            </a:r>
            <a:r>
              <a:rPr lang="en-US" dirty="0" smtClean="0">
                <a:solidFill>
                  <a:prstClr val="white"/>
                </a:solidFill>
                <a:cs typeface="Calibri" panose="020F0502020204030204" pitchFamily="34" charset="0"/>
              </a:rPr>
              <a:t>Students</a:t>
            </a: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7</a:t>
            </a:fld>
            <a:endParaRPr lang="en-US"/>
          </a:p>
        </p:txBody>
      </p:sp>
      <p:pic>
        <p:nvPicPr>
          <p:cNvPr id="6" name="Content Placeholder 5" descr="Screen shot of a school level dashboard available in the Chronic Absenteeism starter kit that shows a list of students attending that school.  The screen shows how a user can drill through to individual student data."/>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66800" y="1524000"/>
            <a:ext cx="10058400" cy="3167112"/>
          </a:xfrm>
          <a:prstGeom prst="rect">
            <a:avLst/>
          </a:prstGeom>
          <a:ln>
            <a:solidFill>
              <a:schemeClr val="accent1"/>
            </a:solidFill>
          </a:ln>
        </p:spPr>
      </p:pic>
    </p:spTree>
    <p:extLst>
      <p:ext uri="{BB962C8B-B14F-4D97-AF65-F5344CB8AC3E}">
        <p14:creationId xmlns:p14="http://schemas.microsoft.com/office/powerpoint/2010/main" val="22423285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1125200" cy="914400"/>
          </a:xfrm>
        </p:spPr>
        <p:txBody>
          <a:bodyPr>
            <a:normAutofit fontScale="90000"/>
          </a:bodyPr>
          <a:lstStyle/>
          <a:p>
            <a:r>
              <a:rPr lang="en-US" dirty="0"/>
              <a:t>Chronic Absenteeism </a:t>
            </a:r>
            <a:r>
              <a:rPr lang="en-US" dirty="0" smtClean="0"/>
              <a:t>School Dashboard – Student</a:t>
            </a: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8</a:t>
            </a:fld>
            <a:endParaRPr lang="en-US"/>
          </a:p>
        </p:txBody>
      </p:sp>
      <p:pic>
        <p:nvPicPr>
          <p:cNvPr id="6" name="Content Placeholder 5" descr="Screen shot of a school level dashboard available in the Chronic Absenteeism starter kit that shows the student profile for an individual studen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69920" y="1332942"/>
            <a:ext cx="5852160" cy="5383989"/>
          </a:xfrm>
          <a:prstGeom prst="rect">
            <a:avLst/>
          </a:prstGeom>
        </p:spPr>
      </p:pic>
    </p:spTree>
    <p:extLst>
      <p:ext uri="{BB962C8B-B14F-4D97-AF65-F5344CB8AC3E}">
        <p14:creationId xmlns:p14="http://schemas.microsoft.com/office/powerpoint/2010/main" val="41389382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14400"/>
          </a:xfrm>
        </p:spPr>
        <p:txBody>
          <a:bodyPr>
            <a:normAutofit/>
          </a:bodyPr>
          <a:lstStyle/>
          <a:p>
            <a:r>
              <a:rPr lang="en-US" dirty="0"/>
              <a:t>Chronic Absenteeism </a:t>
            </a:r>
            <a:r>
              <a:rPr lang="en-US" dirty="0" smtClean="0"/>
              <a:t>Teacher Dashboard</a:t>
            </a: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9</a:t>
            </a:fld>
            <a:endParaRPr lang="en-US"/>
          </a:p>
        </p:txBody>
      </p:sp>
      <p:pic>
        <p:nvPicPr>
          <p:cNvPr id="5" name="Content Placeholder 4" descr="Screen shot of the main teacher level dashboard available in the Chronic Absenteeism starter kit."/>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95600" y="1303491"/>
            <a:ext cx="6400800" cy="4903998"/>
          </a:xfrm>
          <a:prstGeom prst="rect">
            <a:avLst/>
          </a:prstGeom>
        </p:spPr>
      </p:pic>
    </p:spTree>
    <p:extLst>
      <p:ext uri="{BB962C8B-B14F-4D97-AF65-F5344CB8AC3E}">
        <p14:creationId xmlns:p14="http://schemas.microsoft.com/office/powerpoint/2010/main" val="337795419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8&quot;/&gt;&lt;/object&gt;&lt;/object&gt;&lt;/object&gt;&lt;/database&gt;"/>
  <p:tag name="SECTOMILLISECCONVERTED" val="1"/>
</p:tagLst>
</file>

<file path=ppt/theme/theme1.xml><?xml version="1.0" encoding="utf-8"?>
<a:theme xmlns:a="http://schemas.openxmlformats.org/drawingml/2006/main" name="2017 SCDE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C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idescreen [Read-Only]" id="{516DFB8F-F69C-4AFE-86B7-AFCDD41D5482}" vid="{046585DE-909D-424B-B98F-8D9B238EDBB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3BFAC2F389454FA4A16D75EDC09968" ma:contentTypeVersion="1" ma:contentTypeDescription="Create a new document." ma:contentTypeScope="" ma:versionID="ced4e3b690d0196642dc3aefff7ec864">
  <xsd:schema xmlns:xsd="http://www.w3.org/2001/XMLSchema" xmlns:xs="http://www.w3.org/2001/XMLSchema" xmlns:p="http://schemas.microsoft.com/office/2006/metadata/properties" xmlns:ns2="bcead825-1c88-49fd-bd60-bc93a72c5e36" targetNamespace="http://schemas.microsoft.com/office/2006/metadata/properties" ma:root="true" ma:fieldsID="d1683d74d24b111ef8b3257f08de1590" ns2:_="">
    <xsd:import namespace="bcead825-1c88-49fd-bd60-bc93a72c5e36"/>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ead825-1c88-49fd-bd60-bc93a72c5e3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4472070-02E7-4194-84B0-3EB08A053A22}"/>
</file>

<file path=customXml/itemProps2.xml><?xml version="1.0" encoding="utf-8"?>
<ds:datastoreItem xmlns:ds="http://schemas.openxmlformats.org/officeDocument/2006/customXml" ds:itemID="{8F8B2FCD-4919-4EB6-8483-1AC9E2B6D089}"/>
</file>

<file path=customXml/itemProps3.xml><?xml version="1.0" encoding="utf-8"?>
<ds:datastoreItem xmlns:ds="http://schemas.openxmlformats.org/officeDocument/2006/customXml" ds:itemID="{F14CBA9E-E2E2-4055-83C9-8C3AA92DDDAC}"/>
</file>

<file path=docProps/app.xml><?xml version="1.0" encoding="utf-8"?>
<Properties xmlns="http://schemas.openxmlformats.org/officeDocument/2006/extended-properties" xmlns:vt="http://schemas.openxmlformats.org/officeDocument/2006/docPropsVTypes">
  <Template>SCDE Widescreen Presentation Template</Template>
  <TotalTime>0</TotalTime>
  <Words>2659</Words>
  <Application>Microsoft Office PowerPoint</Application>
  <PresentationFormat>Widescreen</PresentationFormat>
  <Paragraphs>206</Paragraphs>
  <Slides>28</Slides>
  <Notes>28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Times New Roman</vt:lpstr>
      <vt:lpstr>2017 SCDE_Presentation-Template</vt:lpstr>
      <vt:lpstr>YOU HAVE AN ED-FI ODS, NOW WHAT?</vt:lpstr>
      <vt:lpstr>Starter Kits for Ed-Fi Technology</vt:lpstr>
      <vt:lpstr>Chronic Absenteeism Dashboards</vt:lpstr>
      <vt:lpstr>Chronic Absenteeism Dashboard - District</vt:lpstr>
      <vt:lpstr>Chronic Absenteeism District Dashboard - Subgroups</vt:lpstr>
      <vt:lpstr>Chronic Absenteeism School Dashboard</vt:lpstr>
      <vt:lpstr>Chronic Absenteeism School Dashboard - Students</vt:lpstr>
      <vt:lpstr>Chronic Absenteeism School Dashboard – Student</vt:lpstr>
      <vt:lpstr>Chronic Absenteeism Teacher Dashboard</vt:lpstr>
      <vt:lpstr>Chronic Absenteeism Teacher Dashboard – Subgroups</vt:lpstr>
      <vt:lpstr>Chronic Absenteeism Teacher Dashboard – Student</vt:lpstr>
      <vt:lpstr>Assessment Dashboards</vt:lpstr>
      <vt:lpstr>Assessment Dashboards - District</vt:lpstr>
      <vt:lpstr>Assessment District Dashboard - Trends</vt:lpstr>
      <vt:lpstr>Assessment School Dashboard – Student Analysis</vt:lpstr>
      <vt:lpstr>Family Portal Dashboards</vt:lpstr>
      <vt:lpstr>Family Portal Dashboard – Parent/Guardian</vt:lpstr>
      <vt:lpstr>Family Portal Dashboard – Language Choice</vt:lpstr>
      <vt:lpstr>Family Portal Dashboard – Student Details</vt:lpstr>
      <vt:lpstr>Family Portal Dashboard – Absences/Grades</vt:lpstr>
      <vt:lpstr>Family Portal Dashboard – Assignments/Schedule</vt:lpstr>
      <vt:lpstr>Family Portal Dashboard – Staff Team</vt:lpstr>
      <vt:lpstr>Family Portal Dashboard – On Track</vt:lpstr>
      <vt:lpstr>Family Portal Staff Dashboard – Search </vt:lpstr>
      <vt:lpstr>Family Portal Staff Dashboard – Student View </vt:lpstr>
      <vt:lpstr>Family Portal Staff Dashboard – Messaging</vt:lpstr>
      <vt:lpstr>Contact Information</vt:lpstr>
      <vt:lpstr>References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2020-06-10T18:46:49Z</dcterms:created>
  <dcterms:modified xsi:type="dcterms:W3CDTF">2021-06-22T13:13:09Z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0x010100BC3BFAC2F389454FA4A16D75EDC09968</vt:lpwstr>
  </property>
</Properties>
</file>