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gitPW9e1/D2poNwTpfRA77yAW4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ftr" idx="11"/>
          </p:nvPr>
        </p:nvSpPr>
        <p:spPr>
          <a:xfrm>
            <a:off x="76200" y="86106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sldNum" idx="12"/>
          </p:nvPr>
        </p:nvSpPr>
        <p:spPr>
          <a:xfrm>
            <a:off x="3810000" y="86106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" name="Google Shape;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fa57e040c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0" name="Google Shape;140;gfa57e040c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fc1b5be426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gfc1b5be426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fc1b5be426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gfc1b5be426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fa57e040c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1" name="Google Shape;161;gfa57e040c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fc1b5be426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8" name="Google Shape;168;gfc1b5be426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fa57e040c7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5" name="Google Shape;175;gfa57e040c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fc1b5be426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fc1b5be426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fa57e040c7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gfa57e040c7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fa57e040c7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6" name="Google Shape;196;gfa57e040c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00ec9e36b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3" name="Google Shape;203;g100ec9e36b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" name="Google Shape;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f946d2b26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Josh</a:t>
            </a:r>
            <a:endParaRPr/>
          </a:p>
        </p:txBody>
      </p:sp>
      <p:sp>
        <p:nvSpPr>
          <p:cNvPr id="78" name="Google Shape;78;gf946d2b26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fc1b5be426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2" name="Google Shape;92;gfc1b5be42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02437532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024375323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10243753236_0_0:notes"/>
          <p:cNvSpPr txBox="1">
            <a:spLocks noGrp="1"/>
          </p:cNvSpPr>
          <p:nvPr>
            <p:ph type="sldNum" idx="12"/>
          </p:nvPr>
        </p:nvSpPr>
        <p:spPr>
          <a:xfrm>
            <a:off x="3810000" y="8610600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fc1b5be426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gfc1b5be42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00ec9e36b7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100ec9e36b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c1b5be426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gfc1b5be426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fc1b5be426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fc1b5be426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9"/>
          <p:cNvSpPr txBox="1"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9"/>
          <p:cNvSpPr/>
          <p:nvPr/>
        </p:nvSpPr>
        <p:spPr>
          <a:xfrm>
            <a:off x="0" y="0"/>
            <a:ext cx="12192000" cy="2130430"/>
          </a:xfrm>
          <a:prstGeom prst="rect">
            <a:avLst/>
          </a:prstGeom>
          <a:solidFill>
            <a:srgbClr val="0F243E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" name="Google Shape;16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03" y="152400"/>
            <a:ext cx="192024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9"/>
          <p:cNvSpPr/>
          <p:nvPr/>
        </p:nvSpPr>
        <p:spPr>
          <a:xfrm>
            <a:off x="0" y="5924545"/>
            <a:ext cx="12192000" cy="933454"/>
          </a:xfrm>
          <a:prstGeom prst="rect">
            <a:avLst/>
          </a:prstGeom>
          <a:solidFill>
            <a:srgbClr val="0F243E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9"/>
          <p:cNvSpPr txBox="1"/>
          <p:nvPr/>
        </p:nvSpPr>
        <p:spPr>
          <a:xfrm>
            <a:off x="0" y="6103925"/>
            <a:ext cx="12192000" cy="552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Molly M. Spearman – State Superintendent of Education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9"/>
          <p:cNvSpPr txBox="1">
            <a:spLocks noGrp="1"/>
          </p:cNvSpPr>
          <p:nvPr>
            <p:ph type="title"/>
          </p:nvPr>
        </p:nvSpPr>
        <p:spPr>
          <a:xfrm rot="5400000">
            <a:off x="7285037" y="1828806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body" idx="1"/>
          </p:nvPr>
        </p:nvSpPr>
        <p:spPr>
          <a:xfrm rot="5400000">
            <a:off x="1697037" y="-812795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" name="Google Shape;22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9600" y="6126168"/>
            <a:ext cx="2392694" cy="64008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592508" y="1295400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Noto Sans Symbols"/>
              <a:buChar char="▪"/>
              <a:defRPr/>
            </a:lvl1pPr>
            <a:lvl2pPr marL="914400" lvl="1" indent="-4318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Arial"/>
              <a:buChar char="•"/>
              <a:defRPr/>
            </a:lvl2pPr>
            <a:lvl3pPr marL="1371600" lvl="2" indent="-38861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2520"/>
              <a:buFont typeface="Arial"/>
              <a:buChar char="»"/>
              <a:defRPr/>
            </a:lvl3pPr>
            <a:lvl4pPr marL="1828800" lvl="3" indent="-3810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609600" y="1600205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  <a:defRPr sz="3200"/>
            </a:lvl2pPr>
            <a:lvl3pPr marL="1371600" lvl="2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marL="1828800" lvl="3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»"/>
              <a:defRPr sz="24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2"/>
          </p:nvPr>
        </p:nvSpPr>
        <p:spPr>
          <a:xfrm>
            <a:off x="6197600" y="1600205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  <a:defRPr sz="3200"/>
            </a:lvl2pPr>
            <a:lvl3pPr marL="1371600" lvl="2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marL="1828800" lvl="3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 txBox="1"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4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3"/>
          </p:nvPr>
        </p:nvSpPr>
        <p:spPr>
          <a:xfrm>
            <a:off x="6193370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4"/>
          </p:nvPr>
        </p:nvSpPr>
        <p:spPr>
          <a:xfrm>
            <a:off x="6193370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2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3" name="Google Shape;53;p17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8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3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8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  <a:defRPr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572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–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8953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>
            <a:spLocks noGrp="1"/>
          </p:cNvSpPr>
          <p:nvPr>
            <p:ph type="ctrTitle"/>
          </p:nvPr>
        </p:nvSpPr>
        <p:spPr>
          <a:xfrm>
            <a:off x="0" y="2610000"/>
            <a:ext cx="12192000" cy="26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50" b="1">
                <a:solidFill>
                  <a:srgbClr val="1D1C1D"/>
                </a:solidFill>
                <a:highlight>
                  <a:srgbClr val="FFFFFF"/>
                </a:highlight>
              </a:rPr>
              <a:t>Ed-Fi as the Data Nervous System at Every Level: </a:t>
            </a:r>
            <a:br>
              <a:rPr lang="en-US" sz="4050" b="1">
                <a:solidFill>
                  <a:srgbClr val="1D1C1D"/>
                </a:solidFill>
                <a:highlight>
                  <a:srgbClr val="FFFFFF"/>
                </a:highlight>
              </a:rPr>
            </a:br>
            <a:r>
              <a:rPr lang="en-US" sz="4050" b="1">
                <a:solidFill>
                  <a:srgbClr val="1D1C1D"/>
                </a:solidFill>
                <a:highlight>
                  <a:srgbClr val="FFFFFF"/>
                </a:highlight>
              </a:rPr>
              <a:t>The South Carolina State and District Ed-Fi Journey</a:t>
            </a:r>
            <a:endParaRPr sz="8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fa57e040c7_0_0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/>
              <a:t>South Carolina’s Ed-Fi Vision - </a:t>
            </a:r>
            <a:r>
              <a:rPr lang="en-US" sz="3288"/>
              <a:t>Community Buy-in</a:t>
            </a:r>
            <a:endParaRPr sz="3288"/>
          </a:p>
        </p:txBody>
      </p:sp>
      <p:sp>
        <p:nvSpPr>
          <p:cNvPr id="143" name="Google Shape;143;gfa57e040c7_0_0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44" name="Google Shape;144;gfa57e040c7_0_0"/>
          <p:cNvSpPr txBox="1">
            <a:spLocks noGrp="1"/>
          </p:cNvSpPr>
          <p:nvPr>
            <p:ph type="body" idx="4294967295"/>
          </p:nvPr>
        </p:nvSpPr>
        <p:spPr>
          <a:xfrm>
            <a:off x="609600" y="1380500"/>
            <a:ext cx="10406400" cy="40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sz="3000" b="1"/>
              <a:t>Informational Series and Presentations with Key Partners</a:t>
            </a:r>
            <a:br>
              <a:rPr lang="en-US" sz="3000"/>
            </a:br>
            <a:r>
              <a:rPr lang="en-US" sz="2500"/>
              <a:t>Drive stakeholder understanding and set expectations</a:t>
            </a:r>
            <a:endParaRPr sz="2500"/>
          </a:p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 sz="3000" b="1"/>
              <a:t>One-on-one Workshops</a:t>
            </a:r>
            <a:br>
              <a:rPr lang="en-US" sz="3000"/>
            </a:br>
            <a:r>
              <a:rPr lang="en-US" sz="2500"/>
              <a:t>Provide more nuanced view of Ed-Fi implementation with SIS</a:t>
            </a:r>
            <a:endParaRPr sz="2700"/>
          </a:p>
          <a:p>
            <a:pPr marL="457200" lvl="0" indent="-400050" algn="l" rtl="0">
              <a:spcBef>
                <a:spcPts val="1000"/>
              </a:spcBef>
              <a:spcAft>
                <a:spcPts val="0"/>
              </a:spcAft>
              <a:buSzPts val="2700"/>
              <a:buChar char="●"/>
            </a:pPr>
            <a:r>
              <a:rPr lang="en-US" sz="3000" b="1"/>
              <a:t>LEA-led Activities</a:t>
            </a:r>
            <a:br>
              <a:rPr lang="en-US" sz="3000"/>
            </a:br>
            <a:r>
              <a:rPr lang="en-US" sz="2500"/>
              <a:t>Encourage peer group discussions</a:t>
            </a:r>
            <a:endParaRPr sz="2700"/>
          </a:p>
          <a:p>
            <a:pPr marL="457200" lvl="0" indent="-400050" algn="l" rtl="0">
              <a:spcBef>
                <a:spcPts val="1000"/>
              </a:spcBef>
              <a:spcAft>
                <a:spcPts val="0"/>
              </a:spcAft>
              <a:buSzPts val="2700"/>
              <a:buChar char="●"/>
            </a:pPr>
            <a:r>
              <a:rPr lang="en-US" sz="3000" b="1"/>
              <a:t>Cross-agency Collaboration</a:t>
            </a:r>
            <a:br>
              <a:rPr lang="en-US" sz="3000"/>
            </a:br>
            <a:r>
              <a:rPr lang="en-US" sz="2500"/>
              <a:t>Prepare internal partners to structural change and expose to potential increased utility</a:t>
            </a:r>
            <a:endParaRPr sz="2700"/>
          </a:p>
          <a:p>
            <a:pPr marL="4572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fc1b5be426_0_169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/>
              <a:t>Where we are in our journey</a:t>
            </a:r>
            <a:endParaRPr/>
          </a:p>
        </p:txBody>
      </p:sp>
      <p:sp>
        <p:nvSpPr>
          <p:cNvPr id="150" name="Google Shape;150;gfc1b5be426_0_169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51" name="Google Shape;151;gfc1b5be426_0_169"/>
          <p:cNvSpPr txBox="1">
            <a:spLocks noGrp="1"/>
          </p:cNvSpPr>
          <p:nvPr>
            <p:ph type="body" idx="4294967295"/>
          </p:nvPr>
        </p:nvSpPr>
        <p:spPr>
          <a:xfrm>
            <a:off x="609600" y="1380500"/>
            <a:ext cx="10972800" cy="39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-US" sz="2700" b="1"/>
              <a:t>2020: Pilot phase</a:t>
            </a:r>
            <a:endParaRPr sz="2700" b="1"/>
          </a:p>
          <a:p>
            <a:pPr marL="914400" lvl="1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-US" sz="2300"/>
              <a:t>Among other goals, provided SCDE and SC pilot districts a general understanding of Ed-Fi, the ODS, data quality and mapping, and PowerSchool integration; info served as a reference point for all districts moving into statewide integration.</a:t>
            </a:r>
            <a:endParaRPr sz="2300"/>
          </a:p>
          <a:p>
            <a:pPr marL="457200" lvl="0" indent="-4000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700"/>
              <a:buChar char="●"/>
            </a:pPr>
            <a:r>
              <a:rPr lang="en-US" sz="2700" b="1"/>
              <a:t>Spring, Summer, Fall 2021</a:t>
            </a:r>
            <a:r>
              <a:rPr lang="en-US" sz="2700"/>
              <a:t>: </a:t>
            </a:r>
            <a:br>
              <a:rPr lang="en-US" sz="2700"/>
            </a:br>
            <a:r>
              <a:rPr lang="en-US" sz="2700" b="1"/>
              <a:t>Ed-Fi statewide integration (2020-21 district ODS)</a:t>
            </a:r>
            <a:endParaRPr sz="2700" b="1"/>
          </a:p>
          <a:p>
            <a:pPr marL="914400" marR="0" lvl="1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-US" sz="2300"/>
              <a:t>Extended understanding and engagement statewide</a:t>
            </a:r>
            <a:endParaRPr sz="2300"/>
          </a:p>
          <a:p>
            <a:pPr marL="914400" marR="0" lvl="1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-US" sz="2300"/>
              <a:t>Provided opportunities for large-group and one-on-one conversation</a:t>
            </a:r>
            <a:endParaRPr sz="2700"/>
          </a:p>
          <a:p>
            <a:pPr marL="457200" lvl="0" indent="-4000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700"/>
              <a:buChar char="●"/>
            </a:pPr>
            <a:r>
              <a:rPr lang="en-US" sz="2700" b="1"/>
              <a:t>Present</a:t>
            </a:r>
            <a:r>
              <a:rPr lang="en-US" sz="2700"/>
              <a:t>: </a:t>
            </a:r>
            <a:br>
              <a:rPr lang="en-US" sz="2700"/>
            </a:br>
            <a:r>
              <a:rPr lang="en-US" sz="2700" b="1"/>
              <a:t>Preparing for next Ed-Fi statewide integration (2021-22 district ODS)</a:t>
            </a:r>
            <a:endParaRPr sz="2700" b="1"/>
          </a:p>
          <a:p>
            <a:pPr marL="914400" lvl="1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-US" sz="2300"/>
              <a:t>Refining the API in preparation for 2021-22 connections to district ODS</a:t>
            </a:r>
            <a:endParaRPr sz="2300"/>
          </a:p>
          <a:p>
            <a:pPr marL="914400" lvl="1" indent="-374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-US" sz="2300"/>
              <a:t>Error identification and diagnosis</a:t>
            </a:r>
            <a:endParaRPr sz="23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fc1b5be426_0_176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 dirty="0"/>
              <a:t>Successes - 1</a:t>
            </a:r>
            <a:endParaRPr dirty="0"/>
          </a:p>
        </p:txBody>
      </p:sp>
      <p:sp>
        <p:nvSpPr>
          <p:cNvPr id="157" name="Google Shape;157;gfc1b5be426_0_176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158" name="Google Shape;158;gfc1b5be426_0_176"/>
          <p:cNvSpPr txBox="1">
            <a:spLocks noGrp="1"/>
          </p:cNvSpPr>
          <p:nvPr>
            <p:ph type="body" idx="4294967295"/>
          </p:nvPr>
        </p:nvSpPr>
        <p:spPr>
          <a:xfrm>
            <a:off x="499500" y="1107000"/>
            <a:ext cx="11082900" cy="52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3000" b="1"/>
              <a:t>High-level of LEA engagement and interest </a:t>
            </a:r>
            <a:endParaRPr sz="3000" b="1"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/>
              <a:t>Ed-Fi</a:t>
            </a:r>
            <a:endParaRPr sz="3000"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/>
              <a:t>Interoperability in general</a:t>
            </a:r>
            <a:endParaRPr sz="3000"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/>
              <a:t>Data collaborators instead of hierarchical agencies</a:t>
            </a: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3000" b="1"/>
              <a:t>Attendance data from SIS in the ODS</a:t>
            </a:r>
            <a:endParaRPr sz="3000" b="1"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/>
              <a:t>SIG around Chronic Absenteeism Report/Dashboard/Starter Kit</a:t>
            </a:r>
            <a:endParaRPr sz="30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3000" b="1"/>
              <a:t>District Data Governance Group (DDGG)</a:t>
            </a:r>
            <a:endParaRPr sz="3000" b="1"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/>
              <a:t>Director hired; Charter, Bylaws, etc.</a:t>
            </a:r>
            <a:endParaRPr sz="3000"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/>
              <a:t>Subcommittee members nominated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fa57e040c7_0_8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 dirty="0"/>
              <a:t>Successes - 2</a:t>
            </a:r>
            <a:endParaRPr dirty="0"/>
          </a:p>
        </p:txBody>
      </p:sp>
      <p:sp>
        <p:nvSpPr>
          <p:cNvPr id="164" name="Google Shape;164;gfa57e040c7_0_8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165" name="Google Shape;165;gfa57e040c7_0_8"/>
          <p:cNvSpPr txBox="1">
            <a:spLocks noGrp="1"/>
          </p:cNvSpPr>
          <p:nvPr>
            <p:ph type="body" idx="4294967295"/>
          </p:nvPr>
        </p:nvSpPr>
        <p:spPr>
          <a:xfrm>
            <a:off x="499500" y="1107000"/>
            <a:ext cx="11082900" cy="52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/>
              <a:t>SC Implementation path enhances LEA flexibility and agency</a:t>
            </a:r>
            <a:endParaRPr sz="3200" b="1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3000"/>
              <a:t>A new blended model: combines centralized state Ed-Fi ODS &amp; collaborative LEA Ed-Fi model</a:t>
            </a:r>
            <a:endParaRPr sz="3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3000"/>
              <a:t>Meets the reporting &amp; compliance needs of SEA while providing additional flexibility &amp; utility for LEAs</a:t>
            </a:r>
            <a:endParaRPr sz="30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US" sz="3000"/>
              <a:t>LEAs choose to do the minimum required for state reporting, or to take advantage of a robust, standards-based data system to streamline &amp; expedite their data collection and analytics</a:t>
            </a:r>
            <a:endParaRPr sz="30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US" sz="3000"/>
              <a:t>Cost savings for the LEAs</a:t>
            </a:r>
            <a:endParaRPr sz="30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US" sz="3000"/>
              <a:t>Privacy is maximized by retaining local flexibility &amp; control</a:t>
            </a:r>
            <a:endParaRPr sz="3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fc1b5be426_0_182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 dirty="0"/>
              <a:t>Challenges - 1</a:t>
            </a:r>
            <a:endParaRPr dirty="0"/>
          </a:p>
        </p:txBody>
      </p:sp>
      <p:sp>
        <p:nvSpPr>
          <p:cNvPr id="171" name="Google Shape;171;gfc1b5be426_0_182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172" name="Google Shape;172;gfc1b5be426_0_182"/>
          <p:cNvSpPr txBox="1">
            <a:spLocks noGrp="1"/>
          </p:cNvSpPr>
          <p:nvPr>
            <p:ph type="body" idx="4294967295"/>
          </p:nvPr>
        </p:nvSpPr>
        <p:spPr>
          <a:xfrm>
            <a:off x="609600" y="1380500"/>
            <a:ext cx="10972800" cy="39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sz="3000"/>
              <a:t>Overcoming fear of the unknown and establishing trust across all stakeholder groups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Mapping is not always easy, especially when your SIS has lots of customizations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Data validation is intrinsic to the API, something new for SC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fa57e040c7_0_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 dirty="0"/>
              <a:t>Challenges - 2</a:t>
            </a:r>
            <a:endParaRPr dirty="0"/>
          </a:p>
        </p:txBody>
      </p:sp>
      <p:sp>
        <p:nvSpPr>
          <p:cNvPr id="178" name="Google Shape;178;gfa57e040c7_0_15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179" name="Google Shape;179;gfa57e040c7_0_15"/>
          <p:cNvSpPr txBox="1">
            <a:spLocks noGrp="1"/>
          </p:cNvSpPr>
          <p:nvPr>
            <p:ph type="body" idx="4294967295"/>
          </p:nvPr>
        </p:nvSpPr>
        <p:spPr>
          <a:xfrm>
            <a:off x="609600" y="1380500"/>
            <a:ext cx="10972800" cy="39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sz="3000"/>
              <a:t>Data governance requires both a broad perspective of the full educational ecosystem AND deep expertise in data &amp; technology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sz="3000"/>
              <a:t>Building a system that works for stakeholders at every level of the system means constantly weighing &amp; balancing tradeoffs - and being willing to revisit decisions again and again to reevaluate those tradeoffs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To attain true local flexibility and control, the state must be willing to cede a lot of power and control for the greater good</a:t>
            </a:r>
            <a:endParaRPr sz="3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fc1b5be426_0_188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 dirty="0"/>
              <a:t>What we’ve learned - 1</a:t>
            </a:r>
            <a:endParaRPr dirty="0"/>
          </a:p>
        </p:txBody>
      </p:sp>
      <p:sp>
        <p:nvSpPr>
          <p:cNvPr id="185" name="Google Shape;185;gfc1b5be426_0_188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186" name="Google Shape;186;gfc1b5be426_0_188"/>
          <p:cNvSpPr txBox="1">
            <a:spLocks noGrp="1"/>
          </p:cNvSpPr>
          <p:nvPr>
            <p:ph type="body" idx="4294967295"/>
          </p:nvPr>
        </p:nvSpPr>
        <p:spPr>
          <a:xfrm>
            <a:off x="609600" y="1380500"/>
            <a:ext cx="10972800" cy="39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sz="3000" b="1"/>
              <a:t>Counterintuitive to consider simplicity generates complexity</a:t>
            </a:r>
            <a:endParaRPr sz="3000" b="1"/>
          </a:p>
          <a:p>
            <a:pPr marL="91440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</a:pPr>
            <a:r>
              <a:rPr lang="en-US" sz="3000"/>
              <a:t>Many processes to (re)consider for near-term rollout and for the future (re)development</a:t>
            </a:r>
            <a:endParaRPr sz="3000"/>
          </a:p>
          <a:p>
            <a:pPr marL="91440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/>
              <a:t>Statewide SIS did not always create mapping efficiencies - standardization is often a fallacy</a:t>
            </a:r>
            <a:endParaRPr sz="3000"/>
          </a:p>
          <a:p>
            <a:pPr marL="914400" lvl="1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/>
              <a:t>Statewide SIS greatly enabled strong yet collaborative data governance</a:t>
            </a:r>
            <a:endParaRPr sz="30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 b="1"/>
              <a:t>Community is important! </a:t>
            </a:r>
            <a:endParaRPr sz="300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fa57e040c7_0_22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 dirty="0"/>
              <a:t>What we’ve learned - 2</a:t>
            </a:r>
            <a:endParaRPr dirty="0"/>
          </a:p>
        </p:txBody>
      </p:sp>
      <p:sp>
        <p:nvSpPr>
          <p:cNvPr id="192" name="Google Shape;192;gfa57e040c7_0_22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193" name="Google Shape;193;gfa57e040c7_0_22"/>
          <p:cNvSpPr txBox="1">
            <a:spLocks noGrp="1"/>
          </p:cNvSpPr>
          <p:nvPr>
            <p:ph type="body" idx="4294967295"/>
          </p:nvPr>
        </p:nvSpPr>
        <p:spPr>
          <a:xfrm>
            <a:off x="609600" y="1380500"/>
            <a:ext cx="10972800" cy="39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It's only now viable to build a flexible, cloud-based Ed-Fi system to accommodate multiple districts (without incurring enormous costs) due to Ed-Fi's open source tech stack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Crucial for the mid-tier governance structure to be managed as a singular entity (not 80 individual LEAs with 80 separate connections from their local data system to the ODS)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Data governance is one of the biggest challenges in this work. It raises issues that are both big, philosophical and small, technical</a:t>
            </a:r>
            <a:endParaRPr sz="3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fa57e040c7_0_29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/>
              <a:t>Pre-Ed-Fi Data Practices </a:t>
            </a:r>
            <a:endParaRPr/>
          </a:p>
        </p:txBody>
      </p:sp>
      <p:sp>
        <p:nvSpPr>
          <p:cNvPr id="199" name="Google Shape;199;gfa57e040c7_0_29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pic>
        <p:nvPicPr>
          <p:cNvPr id="200" name="Google Shape;200;gfa57e040c7_0_29" descr="before Ed-Fi: some roads, but not a lot of connectivity between systems"/>
          <p:cNvPicPr preferRelativeResize="0"/>
          <p:nvPr/>
        </p:nvPicPr>
        <p:blipFill rotWithShape="1">
          <a:blip r:embed="rId3">
            <a:alphaModFix/>
          </a:blip>
          <a:srcRect b="49715"/>
          <a:stretch/>
        </p:blipFill>
        <p:spPr>
          <a:xfrm>
            <a:off x="338238" y="1247713"/>
            <a:ext cx="11515525" cy="4362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00ec9e36b7_0_25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 dirty="0"/>
              <a:t>South Carolina’s Ed-Fi Vision for the Future</a:t>
            </a:r>
            <a:endParaRPr dirty="0"/>
          </a:p>
        </p:txBody>
      </p:sp>
      <p:sp>
        <p:nvSpPr>
          <p:cNvPr id="206" name="Google Shape;206;g100ec9e36b7_0_25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pic>
        <p:nvPicPr>
          <p:cNvPr id="207" name="Google Shape;207;g100ec9e36b7_0_25" descr="after Ed-Fi: everything is connected -- that's the dream"/>
          <p:cNvPicPr preferRelativeResize="0"/>
          <p:nvPr/>
        </p:nvPicPr>
        <p:blipFill rotWithShape="1">
          <a:blip r:embed="rId3">
            <a:alphaModFix/>
          </a:blip>
          <a:srcRect t="51243"/>
          <a:stretch/>
        </p:blipFill>
        <p:spPr>
          <a:xfrm>
            <a:off x="170600" y="1248155"/>
            <a:ext cx="11850800" cy="43616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/>
              <a:t>Panel Objectives</a:t>
            </a: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74" name="Google Shape;74;p2"/>
          <p:cNvSpPr txBox="1">
            <a:spLocks noGrp="1"/>
          </p:cNvSpPr>
          <p:nvPr>
            <p:ph type="body" idx="4294967295"/>
          </p:nvPr>
        </p:nvSpPr>
        <p:spPr>
          <a:xfrm>
            <a:off x="609600" y="1380500"/>
            <a:ext cx="48207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b="1" dirty="0"/>
              <a:t>Our panel will:</a:t>
            </a:r>
            <a:endParaRPr sz="2800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600" dirty="0"/>
          </a:p>
          <a:p>
            <a:pPr marL="635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US" sz="2600" dirty="0"/>
              <a:t>1. Describe SC’s Ed-Fi journey to date and where we are headed,</a:t>
            </a:r>
            <a:endParaRPr sz="26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dirty="0"/>
          </a:p>
          <a:p>
            <a:pPr marL="635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US" sz="2600" dirty="0"/>
              <a:t>2. Share about our successes, challenges, and what we’ve learned, and</a:t>
            </a:r>
            <a:endParaRPr sz="26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dirty="0"/>
          </a:p>
          <a:p>
            <a:pPr marL="635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-US" sz="2600" dirty="0"/>
              <a:t>3. Engage with questions from attendees.</a:t>
            </a:r>
            <a:endParaRPr sz="2600" dirty="0"/>
          </a:p>
        </p:txBody>
      </p:sp>
      <p:pic>
        <p:nvPicPr>
          <p:cNvPr id="75" name="Google Shape;75;p2" descr="path representing our state's journey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7700" y="2169375"/>
            <a:ext cx="5809300" cy="324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f946d2b262_0_0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/>
              <a:t>Session Panelists</a:t>
            </a:r>
            <a:endParaRPr/>
          </a:p>
        </p:txBody>
      </p:sp>
      <p:sp>
        <p:nvSpPr>
          <p:cNvPr id="81" name="Google Shape;81;gf946d2b262_0_0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82" name="Google Shape;82;gf946d2b262_0_0" descr="picture of Wendy"/>
          <p:cNvPicPr preferRelativeResize="0"/>
          <p:nvPr/>
        </p:nvPicPr>
        <p:blipFill rotWithShape="1">
          <a:blip r:embed="rId3">
            <a:alphaModFix/>
          </a:blip>
          <a:srcRect l="13859" t="7977" r="7872" b="26997"/>
          <a:stretch/>
        </p:blipFill>
        <p:spPr>
          <a:xfrm>
            <a:off x="6274188" y="1875675"/>
            <a:ext cx="1887275" cy="235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gf946d2b262_0_0" descr="picture of Josh"/>
          <p:cNvPicPr preferRelativeResize="0"/>
          <p:nvPr/>
        </p:nvPicPr>
        <p:blipFill rotWithShape="1">
          <a:blip r:embed="rId4">
            <a:alphaModFix/>
          </a:blip>
          <a:srcRect b="17273"/>
          <a:stretch/>
        </p:blipFill>
        <p:spPr>
          <a:xfrm>
            <a:off x="3570538" y="1875673"/>
            <a:ext cx="1714974" cy="235187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gf946d2b262_0_0"/>
          <p:cNvSpPr txBox="1"/>
          <p:nvPr/>
        </p:nvSpPr>
        <p:spPr>
          <a:xfrm>
            <a:off x="149538" y="4307825"/>
            <a:ext cx="28449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Wyatt Cothran,</a:t>
            </a:r>
            <a:b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 Dept of Ed</a:t>
            </a:r>
            <a:endParaRPr sz="9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Google Shape;85;gf946d2b262_0_0"/>
          <p:cNvSpPr txBox="1"/>
          <p:nvPr/>
        </p:nvSpPr>
        <p:spPr>
          <a:xfrm>
            <a:off x="3230850" y="4307825"/>
            <a:ext cx="23865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Josh Findlay,</a:t>
            </a:r>
            <a:b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 Dept of Ed</a:t>
            </a:r>
            <a:endParaRPr sz="23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" name="Google Shape;86;gf946d2b262_0_0"/>
          <p:cNvSpPr txBox="1"/>
          <p:nvPr/>
        </p:nvSpPr>
        <p:spPr>
          <a:xfrm>
            <a:off x="5853738" y="4307825"/>
            <a:ext cx="27282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Wendy Stephens, </a:t>
            </a:r>
            <a:r>
              <a:rPr lang="en-US" sz="2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 Dept of Ed</a:t>
            </a:r>
            <a:endParaRPr sz="23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7" name="Google Shape;87;gf946d2b262_0_0" descr="picture of Wyatt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4508" y="1875663"/>
            <a:ext cx="1714975" cy="235187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gf946d2b262_0_0"/>
          <p:cNvSpPr txBox="1"/>
          <p:nvPr/>
        </p:nvSpPr>
        <p:spPr>
          <a:xfrm>
            <a:off x="9137425" y="4307825"/>
            <a:ext cx="22458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Andrew Rice, </a:t>
            </a:r>
            <a:r>
              <a:rPr lang="en-US" sz="2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Education Analytics</a:t>
            </a:r>
            <a:endParaRPr sz="23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9" name="Google Shape;89;gf946d2b262_0_0" descr="picture of Andrew"/>
          <p:cNvPicPr preferRelativeResize="0"/>
          <p:nvPr/>
        </p:nvPicPr>
        <p:blipFill rotWithShape="1">
          <a:blip r:embed="rId6">
            <a:alphaModFix/>
          </a:blip>
          <a:srcRect r="74285"/>
          <a:stretch/>
        </p:blipFill>
        <p:spPr>
          <a:xfrm>
            <a:off x="8993463" y="1875675"/>
            <a:ext cx="2333181" cy="235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fc1b5be426_0_16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/>
              <a:t>South Carolina’s Ed-Fi Vision</a:t>
            </a:r>
            <a:endParaRPr/>
          </a:p>
        </p:txBody>
      </p:sp>
      <p:sp>
        <p:nvSpPr>
          <p:cNvPr id="95" name="Google Shape;95;gfc1b5be426_0_16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96" name="Google Shape;96;gfc1b5be426_0_16"/>
          <p:cNvSpPr txBox="1">
            <a:spLocks noGrp="1"/>
          </p:cNvSpPr>
          <p:nvPr>
            <p:ph type="body" idx="4294967295"/>
          </p:nvPr>
        </p:nvSpPr>
        <p:spPr>
          <a:xfrm>
            <a:off x="488100" y="1387475"/>
            <a:ext cx="101991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●"/>
            </a:pPr>
            <a:r>
              <a:rPr lang="en-US" sz="3500" b="1"/>
              <a:t>Collaborative Data Governance</a:t>
            </a:r>
            <a:endParaRPr sz="3500" b="1"/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●"/>
            </a:pPr>
            <a:r>
              <a:rPr lang="en-US" sz="3500" b="1"/>
              <a:t>Unique ODS/API infrastructure</a:t>
            </a:r>
            <a:endParaRPr sz="3500" b="1"/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●"/>
            </a:pPr>
            <a:r>
              <a:rPr lang="en-US" sz="3500" b="1"/>
              <a:t>Community buy-in and voice</a:t>
            </a:r>
            <a:endParaRPr sz="3500" b="1"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 b="1"/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●"/>
            </a:pPr>
            <a:r>
              <a:rPr lang="en-US" sz="3500" b="1"/>
              <a:t>Reduction in duplicated effort</a:t>
            </a:r>
            <a:endParaRPr sz="3500" b="1"/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●"/>
            </a:pPr>
            <a:r>
              <a:rPr lang="en-US" sz="3500" b="1"/>
              <a:t>Transparency</a:t>
            </a:r>
            <a:endParaRPr sz="3500" b="1"/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imes New Roman"/>
              <a:buChar char="●"/>
            </a:pPr>
            <a:r>
              <a:rPr lang="en-US" sz="3500" b="1"/>
              <a:t>Data Nervous System</a:t>
            </a:r>
            <a:br>
              <a:rPr lang="en-US" sz="3500" b="1"/>
            </a:br>
            <a:endParaRPr sz="26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0243753236_0_0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Nervous System</a:t>
            </a:r>
            <a:endParaRPr/>
          </a:p>
        </p:txBody>
      </p:sp>
      <p:sp>
        <p:nvSpPr>
          <p:cNvPr id="103" name="Google Shape;103;g10243753236_0_0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104" name="Google Shape;104;g10243753236_0_0" descr="Merriam Webster's definition of &quot;nervous system&quot; ; includes this: &quot;receives and interprets stimuli and transmits impulses to the effector organs.&quot;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1225" y="1198450"/>
            <a:ext cx="8532601" cy="454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fc1b5be426_0_29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33783"/>
              <a:buFont typeface="Times New Roman"/>
              <a:buNone/>
            </a:pPr>
            <a:r>
              <a:rPr lang="en-US"/>
              <a:t>South Carolina’s Ed-Fi Vision - </a:t>
            </a:r>
            <a:r>
              <a:rPr lang="en-US" sz="3288"/>
              <a:t>Collaborative Data Governance</a:t>
            </a:r>
            <a:endParaRPr sz="3288"/>
          </a:p>
        </p:txBody>
      </p:sp>
      <p:sp>
        <p:nvSpPr>
          <p:cNvPr id="110" name="Google Shape;110;gfc1b5be426_0_29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11" name="Google Shape;111;gfc1b5be426_0_29"/>
          <p:cNvSpPr txBox="1">
            <a:spLocks noGrp="1"/>
          </p:cNvSpPr>
          <p:nvPr>
            <p:ph type="body" idx="4294967295"/>
          </p:nvPr>
        </p:nvSpPr>
        <p:spPr>
          <a:xfrm>
            <a:off x="609600" y="1380500"/>
            <a:ext cx="46035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sz="3000" b="1"/>
              <a:t>Collaborative Data Governance</a:t>
            </a:r>
            <a:br>
              <a:rPr lang="en-US" sz="3000"/>
            </a:br>
            <a:r>
              <a:rPr lang="en-US" sz="2500"/>
              <a:t>SC’s data governance model is designed to facilitate collaboration between districts and the state in determining and clarifying who owns what data, as well as data stewardship practices. </a:t>
            </a:r>
            <a:r>
              <a:rPr lang="en-US" sz="2900"/>
              <a:t> </a:t>
            </a:r>
            <a:r>
              <a:rPr lang="en-US" sz="2700"/>
              <a:t> </a:t>
            </a:r>
            <a:endParaRPr sz="27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6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</p:txBody>
      </p:sp>
      <p:pic>
        <p:nvPicPr>
          <p:cNvPr id="112" name="Google Shape;112;gfc1b5be426_0_29" descr="image representing collaborative governanc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8950" y="2252687"/>
            <a:ext cx="5040899" cy="2827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00ec9e36b7_0_6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33783"/>
              <a:buFont typeface="Times New Roman"/>
              <a:buNone/>
            </a:pPr>
            <a:r>
              <a:rPr lang="en-US" dirty="0"/>
              <a:t>South Carolina’s Ed-Fi Vision – </a:t>
            </a:r>
            <a:r>
              <a:rPr lang="en-US" sz="3288" dirty="0"/>
              <a:t>Governance Model</a:t>
            </a:r>
            <a:endParaRPr sz="3288" dirty="0"/>
          </a:p>
        </p:txBody>
      </p:sp>
      <p:sp>
        <p:nvSpPr>
          <p:cNvPr id="118" name="Google Shape;118;g100ec9e36b7_0_6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119" name="Google Shape;119;g100ec9e36b7_0_6" descr="standard model includes three parts: district internal governance, state internal governance, and federal internal governanc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71600"/>
            <a:ext cx="5210175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100ec9e36b7_0_6" descr="our governance model includes and additional layer: mid-tier internal governanc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4575" y="1371600"/>
            <a:ext cx="5210175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100ec9e36b7_0_6"/>
          <p:cNvSpPr txBox="1"/>
          <p:nvPr/>
        </p:nvSpPr>
        <p:spPr>
          <a:xfrm>
            <a:off x="1789050" y="5308200"/>
            <a:ext cx="301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Standard Governance Model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g100ec9e36b7_0_6"/>
          <p:cNvSpPr txBox="1"/>
          <p:nvPr/>
        </p:nvSpPr>
        <p:spPr>
          <a:xfrm>
            <a:off x="7726500" y="5308200"/>
            <a:ext cx="301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Times New Roman"/>
                <a:ea typeface="Times New Roman"/>
                <a:cs typeface="Times New Roman"/>
                <a:sym typeface="Times New Roman"/>
              </a:rPr>
              <a:t>Our Governance Model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fc1b5be426_0_35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lang="en-US"/>
              <a:t>South Carolina’s Ed-Fi Vision - </a:t>
            </a:r>
            <a:r>
              <a:rPr lang="en-US" sz="3288"/>
              <a:t>Unique ODS/API Infrastructure</a:t>
            </a:r>
            <a:endParaRPr/>
          </a:p>
        </p:txBody>
      </p:sp>
      <p:sp>
        <p:nvSpPr>
          <p:cNvPr id="128" name="Google Shape;128;gfc1b5be426_0_35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29" name="Google Shape;129;gfc1b5be426_0_35"/>
          <p:cNvSpPr txBox="1">
            <a:spLocks noGrp="1"/>
          </p:cNvSpPr>
          <p:nvPr>
            <p:ph type="body" idx="4294967295"/>
          </p:nvPr>
        </p:nvSpPr>
        <p:spPr>
          <a:xfrm>
            <a:off x="609600" y="1380500"/>
            <a:ext cx="5945100" cy="39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 sz="3000" b="1"/>
              <a:t>Unique ODS/API Infrastructure</a:t>
            </a:r>
            <a:br>
              <a:rPr lang="en-US" sz="3000"/>
            </a:br>
            <a:r>
              <a:rPr lang="en-US" sz="2500"/>
              <a:t>SC’s ODS/API model includes a state-provided ODS for each district that sends certain data up to a state-level ODS. It is designed to:</a:t>
            </a:r>
            <a:endParaRPr sz="2500"/>
          </a:p>
          <a:p>
            <a:pPr marL="914400" lvl="1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Char char="○"/>
            </a:pPr>
            <a:r>
              <a:rPr lang="en-US" sz="2500"/>
              <a:t>bring together data from multiple systems more efficiently,</a:t>
            </a:r>
            <a:endParaRPr sz="2500"/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○"/>
            </a:pPr>
            <a:r>
              <a:rPr lang="en-US" sz="2500"/>
              <a:t>promote cleaner data snapshots, and</a:t>
            </a:r>
            <a:endParaRPr sz="2500"/>
          </a:p>
          <a:p>
            <a:pPr marL="914400" lvl="1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Char char="○"/>
            </a:pPr>
            <a:r>
              <a:rPr lang="en-US" sz="2500"/>
              <a:t>boost the scope of efforts that meet data needs voiced by districts, preventing duplication of development work. </a:t>
            </a:r>
            <a:endParaRPr sz="25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/>
          </a:p>
        </p:txBody>
      </p:sp>
      <p:pic>
        <p:nvPicPr>
          <p:cNvPr id="130" name="Google Shape;130;gfc1b5be426_0_35" descr="key components of our Ed-Fi ODS/API infrastructure: API layer, district Ed-Fi ODS, API layer, state Ed-Fi OD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4525" y="2457962"/>
            <a:ext cx="4816050" cy="243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c1b5be426_0_95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en-US" sz="4850"/>
              <a:t>SC Ed-Fi Pipelines</a:t>
            </a:r>
            <a:endParaRPr sz="3400"/>
          </a:p>
        </p:txBody>
      </p:sp>
      <p:sp>
        <p:nvSpPr>
          <p:cNvPr id="136" name="Google Shape;136;gfc1b5be426_0_95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137" name="Google Shape;137;gfc1b5be426_0_95" descr="Pipeline for data needed by the state flows from the data source (right now, it's just the SIS) all the way up to the state ODS; pipeline for data that the District Data Governance Group decides to bring to the district ODS could be for shared data solutions such as DDGG-imagined dashboard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7375" y="1143000"/>
            <a:ext cx="8997254" cy="5060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017 SCDE_Presentation-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857</Words>
  <Application>Microsoft Office PowerPoint</Application>
  <PresentationFormat>Widescreen</PresentationFormat>
  <Paragraphs>115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Noto Sans Symbols</vt:lpstr>
      <vt:lpstr>Times New Roman</vt:lpstr>
      <vt:lpstr>2017 SCDE_Presentation-Template</vt:lpstr>
      <vt:lpstr>Ed-Fi as the Data Nervous System at Every Level:  The South Carolina State and District Ed-Fi Journey</vt:lpstr>
      <vt:lpstr>Panel Objectives</vt:lpstr>
      <vt:lpstr>Session Panelists</vt:lpstr>
      <vt:lpstr>South Carolina’s Ed-Fi Vision</vt:lpstr>
      <vt:lpstr>Nervous System</vt:lpstr>
      <vt:lpstr>South Carolina’s Ed-Fi Vision - Collaborative Data Governance</vt:lpstr>
      <vt:lpstr>South Carolina’s Ed-Fi Vision – Governance Model</vt:lpstr>
      <vt:lpstr>South Carolina’s Ed-Fi Vision - Unique ODS/API Infrastructure</vt:lpstr>
      <vt:lpstr>SC Ed-Fi Pipelines</vt:lpstr>
      <vt:lpstr>South Carolina’s Ed-Fi Vision - Community Buy-in</vt:lpstr>
      <vt:lpstr>Where we are in our journey</vt:lpstr>
      <vt:lpstr>Successes - 1</vt:lpstr>
      <vt:lpstr>Successes - 2</vt:lpstr>
      <vt:lpstr>Challenges - 1</vt:lpstr>
      <vt:lpstr>Challenges - 2</vt:lpstr>
      <vt:lpstr>What we’ve learned - 1</vt:lpstr>
      <vt:lpstr>What we’ve learned - 2</vt:lpstr>
      <vt:lpstr>Pre-Ed-Fi Data Practices </vt:lpstr>
      <vt:lpstr>South Carolina’s Ed-Fi Vision for the Future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Ed-Fi as the Data Nervous System at Every Level:  The South Carolina State and District Ed-Fi Journey</dc:title>
  <cp:lastModifiedBy>Stephens, Wendy</cp:lastModifiedBy>
  <cp:revision>4</cp:revision>
  <dcterms:created xsi:type="dcterms:W3CDTF">2020-06-10T18:46:49Z</dcterms:created>
  <dcterms:modified xsi:type="dcterms:W3CDTF">2021-11-23T17:33:12Z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0x010100865597F4BD9A204BBDDB3E3D4F3A230C</vt:lpwstr>
  </property>
</Properties>
</file>